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5" r:id="rId2"/>
    <p:sldId id="263" r:id="rId3"/>
    <p:sldId id="261" r:id="rId4"/>
    <p:sldId id="280" r:id="rId5"/>
    <p:sldId id="278" r:id="rId6"/>
    <p:sldId id="279" r:id="rId7"/>
    <p:sldId id="285" r:id="rId8"/>
    <p:sldId id="281" r:id="rId9"/>
    <p:sldId id="277" r:id="rId10"/>
    <p:sldId id="276" r:id="rId11"/>
    <p:sldId id="282" r:id="rId12"/>
    <p:sldId id="290" r:id="rId13"/>
    <p:sldId id="288" r:id="rId14"/>
    <p:sldId id="294" r:id="rId15"/>
    <p:sldId id="293" r:id="rId16"/>
    <p:sldId id="270" r:id="rId17"/>
    <p:sldId id="271" r:id="rId18"/>
    <p:sldId id="297"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660"/>
  </p:normalViewPr>
  <p:slideViewPr>
    <p:cSldViewPr snapToGrid="0">
      <p:cViewPr varScale="1">
        <p:scale>
          <a:sx n="85" d="100"/>
          <a:sy n="85" d="100"/>
        </p:scale>
        <p:origin x="1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7BCF2-4C01-4F4F-BF06-D0907052A538}" type="datetimeFigureOut">
              <a:rPr lang="en-US" smtClean="0"/>
              <a:t>3/12/2022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68C61-1F3E-495F-ADFF-E3C5C431B9AC}" type="slidenum">
              <a:rPr lang="en-US" smtClean="0"/>
              <a:t>‹#›</a:t>
            </a:fld>
            <a:endParaRPr lang="en-US"/>
          </a:p>
        </p:txBody>
      </p:sp>
    </p:spTree>
    <p:extLst>
      <p:ext uri="{BB962C8B-B14F-4D97-AF65-F5344CB8AC3E}">
        <p14:creationId xmlns:p14="http://schemas.microsoft.com/office/powerpoint/2010/main" val="249192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E6C0EC-8307-4968-98CF-63E4FC3B54D9}"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398668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6C0EC-8307-4968-98CF-63E4FC3B54D9}"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381165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6C0EC-8307-4968-98CF-63E4FC3B54D9}"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298745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6C0EC-8307-4968-98CF-63E4FC3B54D9}"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143932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6C0EC-8307-4968-98CF-63E4FC3B54D9}"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219229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E6C0EC-8307-4968-98CF-63E4FC3B54D9}"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62378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E6C0EC-8307-4968-98CF-63E4FC3B54D9}" type="datetimeFigureOut">
              <a:rPr lang="en-US" smtClean="0"/>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57985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E6C0EC-8307-4968-98CF-63E4FC3B54D9}"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90328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6C0EC-8307-4968-98CF-63E4FC3B54D9}" type="datetimeFigureOut">
              <a:rPr lang="en-US" smtClean="0"/>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3472460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6C0EC-8307-4968-98CF-63E4FC3B54D9}"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313838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6C0EC-8307-4968-98CF-63E4FC3B54D9}"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A703D-8679-4D34-B00C-E7C2A4F61704}" type="slidenum">
              <a:rPr lang="en-US" smtClean="0"/>
              <a:t>‹#›</a:t>
            </a:fld>
            <a:endParaRPr lang="en-US"/>
          </a:p>
        </p:txBody>
      </p:sp>
    </p:spTree>
    <p:extLst>
      <p:ext uri="{BB962C8B-B14F-4D97-AF65-F5344CB8AC3E}">
        <p14:creationId xmlns:p14="http://schemas.microsoft.com/office/powerpoint/2010/main" val="192091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C0EC-8307-4968-98CF-63E4FC3B54D9}" type="datetimeFigureOut">
              <a:rPr lang="en-US" smtClean="0"/>
              <a:t>3/12/2022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A703D-8679-4D34-B00C-E7C2A4F61704}" type="slidenum">
              <a:rPr lang="en-US" smtClean="0"/>
              <a:t>‹#›</a:t>
            </a:fld>
            <a:endParaRPr lang="en-US"/>
          </a:p>
        </p:txBody>
      </p:sp>
    </p:spTree>
    <p:extLst>
      <p:ext uri="{BB962C8B-B14F-4D97-AF65-F5344CB8AC3E}">
        <p14:creationId xmlns:p14="http://schemas.microsoft.com/office/powerpoint/2010/main" val="84359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11" y="140608"/>
            <a:ext cx="12282311" cy="6769384"/>
          </a:xfrm>
          <a:prstGeom prst="rect">
            <a:avLst/>
          </a:prstGeom>
        </p:spPr>
      </p:pic>
      <p:sp>
        <p:nvSpPr>
          <p:cNvPr id="5" name="TextBox 4"/>
          <p:cNvSpPr txBox="1"/>
          <p:nvPr/>
        </p:nvSpPr>
        <p:spPr>
          <a:xfrm>
            <a:off x="643944" y="2025078"/>
            <a:ext cx="11127346" cy="1938992"/>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4000" dirty="0" smtClean="0">
                <a:solidFill>
                  <a:srgbClr val="002060"/>
                </a:solidFill>
                <a:latin typeface="Times New Roman" panose="02020603050405020304" pitchFamily="18" charset="0"/>
                <a:cs typeface="Times New Roman" panose="02020603050405020304" pitchFamily="18" charset="0"/>
              </a:rPr>
              <a:t>TUYÊN TRUYỀN PHÁP LUẬT  </a:t>
            </a:r>
          </a:p>
          <a:p>
            <a:pPr algn="ctr"/>
            <a:r>
              <a:rPr lang="en-US" sz="4000" b="1" dirty="0" smtClean="0">
                <a:solidFill>
                  <a:srgbClr val="FF0000"/>
                </a:solidFill>
              </a:rPr>
              <a:t>MỘT SỐ HÀNH VI </a:t>
            </a:r>
            <a:r>
              <a:rPr lang="en-US" sz="4000" b="1" dirty="0" err="1" smtClean="0">
                <a:solidFill>
                  <a:srgbClr val="FF0000"/>
                </a:solidFill>
              </a:rPr>
              <a:t>VI</a:t>
            </a:r>
            <a:r>
              <a:rPr lang="en-US" sz="4000" b="1" dirty="0" smtClean="0">
                <a:solidFill>
                  <a:srgbClr val="FF0000"/>
                </a:solidFill>
              </a:rPr>
              <a:t> PHẠM PHÁP LUẬT TRONG PHÒNG, CHỐNG DỊCH COVID-19</a:t>
            </a:r>
            <a:endParaRPr lang="en-US" sz="4000" b="1" dirty="0">
              <a:solidFill>
                <a:srgbClr val="FF0000"/>
              </a:solidFill>
              <a:latin typeface="Calibri Light" panose="020F0302020204030204"/>
            </a:endParaRPr>
          </a:p>
        </p:txBody>
      </p:sp>
      <p:sp>
        <p:nvSpPr>
          <p:cNvPr id="6" name="TextBox 5"/>
          <p:cNvSpPr txBox="1"/>
          <p:nvPr/>
        </p:nvSpPr>
        <p:spPr>
          <a:xfrm>
            <a:off x="1867734" y="355640"/>
            <a:ext cx="9042400" cy="892552"/>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PHÒNG </a:t>
            </a:r>
            <a:r>
              <a:rPr lang="en-US" sz="28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GD-ĐT </a:t>
            </a:r>
            <a:r>
              <a:rPr 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QUẬN LONG BIÊN</a:t>
            </a:r>
          </a:p>
          <a:p>
            <a:pPr algn="ct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TRƯỜNG TIỂU HỌC </a:t>
            </a:r>
            <a:r>
              <a:rPr lang="vi-VN"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PHÚC LỢI</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1081" y="5200977"/>
            <a:ext cx="1279852" cy="1641100"/>
          </a:xfrm>
          <a:prstGeom prst="rect">
            <a:avLst/>
          </a:prstGeom>
        </p:spPr>
      </p:pic>
      <p:pic>
        <p:nvPicPr>
          <p:cNvPr id="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0933" y="4984373"/>
            <a:ext cx="1117600" cy="1873627"/>
          </a:xfrm>
          <a:prstGeom prst="rect">
            <a:avLst/>
          </a:prstGeom>
        </p:spPr>
      </p:pic>
      <p:pic>
        <p:nvPicPr>
          <p:cNvPr id="12" name="Picture 11"/>
          <p:cNvPicPr>
            <a:picLocks noChangeAspect="1"/>
          </p:cNvPicPr>
          <p:nvPr/>
        </p:nvPicPr>
        <p:blipFill>
          <a:blip r:embed="rId5"/>
          <a:stretch>
            <a:fillRect/>
          </a:stretch>
        </p:blipFill>
        <p:spPr>
          <a:xfrm>
            <a:off x="0" y="225778"/>
            <a:ext cx="1761067" cy="1555779"/>
          </a:xfrm>
          <a:prstGeom prst="rect">
            <a:avLst/>
          </a:prstGeom>
        </p:spPr>
      </p:pic>
      <p:sp>
        <p:nvSpPr>
          <p:cNvPr id="13" name="Rectangle 12"/>
          <p:cNvSpPr/>
          <p:nvPr/>
        </p:nvSpPr>
        <p:spPr>
          <a:xfrm>
            <a:off x="5745169" y="4088426"/>
            <a:ext cx="5244564" cy="461665"/>
          </a:xfrm>
          <a:prstGeom prst="rect">
            <a:avLst/>
          </a:prstGeom>
        </p:spPr>
        <p:txBody>
          <a:bodyPr wrap="square">
            <a:spAutoFit/>
          </a:bodyPr>
          <a:lstStyle/>
          <a:p>
            <a:pPr algn="ctr"/>
            <a:r>
              <a:rPr lang="en-US" sz="2400" b="1" i="1" dirty="0" err="1">
                <a:solidFill>
                  <a:srgbClr val="0000FF"/>
                </a:solidFill>
                <a:latin typeface="Times New Roman" panose="02020603050405020304" pitchFamily="18" charset="0"/>
                <a:cs typeface="Times New Roman" panose="02020603050405020304" pitchFamily="18" charset="0"/>
              </a:rPr>
              <a:t>Phúc</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Lợi</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ngày</a:t>
            </a:r>
            <a:r>
              <a:rPr lang="en-US" sz="2400" b="1" i="1" dirty="0" smtClean="0">
                <a:solidFill>
                  <a:srgbClr val="0000FF"/>
                </a:solidFill>
                <a:latin typeface="Times New Roman" panose="02020603050405020304" pitchFamily="18" charset="0"/>
                <a:cs typeface="Times New Roman" panose="02020603050405020304" pitchFamily="18" charset="0"/>
              </a:rPr>
              <a:t> 14 </a:t>
            </a:r>
            <a:r>
              <a:rPr lang="en-US" sz="2400" b="1" i="1" dirty="0" err="1">
                <a:solidFill>
                  <a:srgbClr val="0000FF"/>
                </a:solidFill>
                <a:latin typeface="Times New Roman" panose="02020603050405020304" pitchFamily="18" charset="0"/>
                <a:cs typeface="Times New Roman" panose="02020603050405020304" pitchFamily="18" charset="0"/>
              </a:rPr>
              <a:t>tháng</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smtClean="0">
                <a:solidFill>
                  <a:srgbClr val="0000FF"/>
                </a:solidFill>
                <a:latin typeface="Times New Roman" panose="02020603050405020304" pitchFamily="18" charset="0"/>
                <a:cs typeface="Times New Roman" panose="02020603050405020304" pitchFamily="18" charset="0"/>
              </a:rPr>
              <a:t>3 </a:t>
            </a:r>
            <a:r>
              <a:rPr lang="en-US" sz="2400" b="1" i="1" dirty="0" err="1">
                <a:solidFill>
                  <a:srgbClr val="0000FF"/>
                </a:solidFill>
                <a:latin typeface="Times New Roman" panose="02020603050405020304" pitchFamily="18" charset="0"/>
                <a:cs typeface="Times New Roman" panose="02020603050405020304" pitchFamily="18" charset="0"/>
              </a:rPr>
              <a:t>năm</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smtClean="0">
                <a:solidFill>
                  <a:srgbClr val="0000FF"/>
                </a:solidFill>
                <a:latin typeface="Times New Roman" panose="02020603050405020304" pitchFamily="18" charset="0"/>
                <a:cs typeface="Times New Roman" panose="02020603050405020304" pitchFamily="18" charset="0"/>
              </a:rPr>
              <a:t>2022</a:t>
            </a:r>
            <a:endParaRPr lang="en-US" sz="24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66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95904"/>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823225" y="907978"/>
            <a:ext cx="7892525" cy="3051792"/>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7030A0"/>
                </a:solidFill>
              </a:rPr>
              <a:t> -</a:t>
            </a:r>
            <a:r>
              <a:rPr lang="en-US" sz="2400" dirty="0" err="1" smtClean="0">
                <a:solidFill>
                  <a:srgbClr val="7030A0"/>
                </a:solidFill>
              </a:rPr>
              <a:t>Không</a:t>
            </a:r>
            <a:r>
              <a:rPr lang="en-US" sz="2400" dirty="0" smtClean="0">
                <a:solidFill>
                  <a:srgbClr val="7030A0"/>
                </a:solidFill>
              </a:rPr>
              <a:t> </a:t>
            </a:r>
            <a:r>
              <a:rPr lang="en-US" sz="2400" dirty="0" err="1">
                <a:solidFill>
                  <a:srgbClr val="7030A0"/>
                </a:solidFill>
              </a:rPr>
              <a:t>thực</a:t>
            </a:r>
            <a:r>
              <a:rPr lang="en-US" sz="2400" dirty="0">
                <a:solidFill>
                  <a:srgbClr val="7030A0"/>
                </a:solidFill>
              </a:rPr>
              <a:t> </a:t>
            </a:r>
            <a:r>
              <a:rPr lang="en-US" sz="2400" dirty="0" err="1">
                <a:solidFill>
                  <a:srgbClr val="7030A0"/>
                </a:solidFill>
              </a:rPr>
              <a:t>hiện</a:t>
            </a:r>
            <a:r>
              <a:rPr lang="en-US" sz="2400" dirty="0">
                <a:solidFill>
                  <a:srgbClr val="7030A0"/>
                </a:solidFill>
              </a:rPr>
              <a:t> </a:t>
            </a:r>
            <a:r>
              <a:rPr lang="en-US" sz="2400" dirty="0" err="1">
                <a:solidFill>
                  <a:srgbClr val="7030A0"/>
                </a:solidFill>
              </a:rPr>
              <a:t>biện</a:t>
            </a:r>
            <a:r>
              <a:rPr lang="en-US" sz="2400" dirty="0">
                <a:solidFill>
                  <a:srgbClr val="7030A0"/>
                </a:solidFill>
              </a:rPr>
              <a:t> </a:t>
            </a:r>
            <a:r>
              <a:rPr lang="en-US" sz="2400" dirty="0" err="1">
                <a:solidFill>
                  <a:srgbClr val="7030A0"/>
                </a:solidFill>
              </a:rPr>
              <a:t>pháp</a:t>
            </a:r>
            <a:r>
              <a:rPr lang="en-US" sz="2400" dirty="0">
                <a:solidFill>
                  <a:srgbClr val="7030A0"/>
                </a:solidFill>
              </a:rPr>
              <a:t> </a:t>
            </a:r>
            <a:r>
              <a:rPr lang="en-US" sz="2400" dirty="0" err="1">
                <a:solidFill>
                  <a:srgbClr val="7030A0"/>
                </a:solidFill>
              </a:rPr>
              <a:t>bảo</a:t>
            </a:r>
            <a:r>
              <a:rPr lang="en-US" sz="2400" dirty="0">
                <a:solidFill>
                  <a:srgbClr val="7030A0"/>
                </a:solidFill>
              </a:rPr>
              <a:t> </a:t>
            </a:r>
            <a:r>
              <a:rPr lang="en-US" sz="2400" dirty="0" err="1">
                <a:solidFill>
                  <a:srgbClr val="7030A0"/>
                </a:solidFill>
              </a:rPr>
              <a:t>vệ</a:t>
            </a:r>
            <a:r>
              <a:rPr lang="en-US" sz="2400" dirty="0">
                <a:solidFill>
                  <a:srgbClr val="7030A0"/>
                </a:solidFill>
              </a:rPr>
              <a:t> </a:t>
            </a:r>
            <a:r>
              <a:rPr lang="en-US" sz="2400" dirty="0" err="1">
                <a:solidFill>
                  <a:srgbClr val="7030A0"/>
                </a:solidFill>
              </a:rPr>
              <a:t>cá</a:t>
            </a:r>
            <a:r>
              <a:rPr lang="en-US" sz="2400" dirty="0">
                <a:solidFill>
                  <a:srgbClr val="7030A0"/>
                </a:solidFill>
              </a:rPr>
              <a:t> </a:t>
            </a:r>
            <a:r>
              <a:rPr lang="en-US" sz="2400" dirty="0" err="1" smtClean="0">
                <a:solidFill>
                  <a:srgbClr val="7030A0"/>
                </a:solidFill>
              </a:rPr>
              <a:t>nhân</a:t>
            </a:r>
            <a:r>
              <a:rPr lang="en-US" sz="2400" dirty="0" smtClean="0">
                <a:solidFill>
                  <a:srgbClr val="7030A0"/>
                </a:solidFill>
              </a:rPr>
              <a:t> </a:t>
            </a:r>
            <a:r>
              <a:rPr lang="vi-VN" sz="2000" dirty="0" smtClean="0">
                <a:solidFill>
                  <a:srgbClr val="7030A0"/>
                </a:solidFill>
              </a:rPr>
              <a:t>đối </a:t>
            </a:r>
            <a:r>
              <a:rPr lang="vi-VN" sz="2000" dirty="0">
                <a:solidFill>
                  <a:srgbClr val="7030A0"/>
                </a:solidFill>
              </a:rPr>
              <a:t>vớ </a:t>
            </a:r>
            <a:r>
              <a:rPr lang="vi-VN" sz="2000" dirty="0" smtClean="0">
                <a:solidFill>
                  <a:srgbClr val="7030A0"/>
                </a:solidFill>
              </a:rPr>
              <a:t>n</a:t>
            </a:r>
            <a:r>
              <a:rPr lang="en-GB" sz="2000" dirty="0" smtClean="0">
                <a:solidFill>
                  <a:srgbClr val="7030A0"/>
                </a:solidFill>
              </a:rPr>
              <a:t>g</a:t>
            </a:r>
            <a:r>
              <a:rPr lang="vi-VN" sz="2000" dirty="0" smtClean="0">
                <a:solidFill>
                  <a:srgbClr val="7030A0"/>
                </a:solidFill>
              </a:rPr>
              <a:t>ười </a:t>
            </a:r>
            <a:r>
              <a:rPr lang="vi-VN" sz="2000" dirty="0">
                <a:solidFill>
                  <a:srgbClr val="7030A0"/>
                </a:solidFill>
              </a:rPr>
              <a:t>tham gia chống dịch và </a:t>
            </a:r>
            <a:r>
              <a:rPr lang="vi-VN" sz="2000" dirty="0" smtClean="0">
                <a:solidFill>
                  <a:srgbClr val="7030A0"/>
                </a:solidFill>
              </a:rPr>
              <a:t>n</a:t>
            </a:r>
            <a:r>
              <a:rPr lang="en-GB" sz="2000" dirty="0" smtClean="0">
                <a:solidFill>
                  <a:srgbClr val="7030A0"/>
                </a:solidFill>
              </a:rPr>
              <a:t>g</a:t>
            </a:r>
            <a:r>
              <a:rPr lang="vi-VN" sz="2000" dirty="0" smtClean="0">
                <a:solidFill>
                  <a:srgbClr val="7030A0"/>
                </a:solidFill>
              </a:rPr>
              <a:t>ười </a:t>
            </a:r>
            <a:r>
              <a:rPr lang="vi-VN" sz="2000" dirty="0">
                <a:solidFill>
                  <a:srgbClr val="7030A0"/>
                </a:solidFill>
              </a:rPr>
              <a:t>có n </a:t>
            </a:r>
            <a:r>
              <a:rPr lang="en-GB" sz="2000" dirty="0" smtClean="0">
                <a:solidFill>
                  <a:srgbClr val="7030A0"/>
                </a:solidFill>
              </a:rPr>
              <a:t>g</a:t>
            </a:r>
            <a:r>
              <a:rPr lang="vi-VN" sz="2000" dirty="0" smtClean="0">
                <a:solidFill>
                  <a:srgbClr val="7030A0"/>
                </a:solidFill>
              </a:rPr>
              <a:t>u</a:t>
            </a:r>
            <a:r>
              <a:rPr lang="en-GB" sz="2000" dirty="0" smtClean="0">
                <a:solidFill>
                  <a:srgbClr val="7030A0"/>
                </a:solidFill>
              </a:rPr>
              <a:t>y</a:t>
            </a:r>
            <a:r>
              <a:rPr lang="vi-VN" sz="2000" dirty="0" smtClean="0">
                <a:solidFill>
                  <a:srgbClr val="7030A0"/>
                </a:solidFill>
              </a:rPr>
              <a:t> </a:t>
            </a:r>
            <a:r>
              <a:rPr lang="vi-VN" sz="2000" dirty="0">
                <a:solidFill>
                  <a:srgbClr val="7030A0"/>
                </a:solidFill>
              </a:rPr>
              <a:t>cơ mắc bệnh dịch theo hướng dẫn của cơ quan y tế, bao gồm: đeo khẩu trang, sát khuẩn, giữ khoảng cách, khai báo y tế và các biện pháp khác </a:t>
            </a:r>
            <a:endParaRPr lang="en-GB" sz="2000" dirty="0" smtClean="0">
              <a:solidFill>
                <a:srgbClr val="7030A0"/>
              </a:solidFill>
            </a:endParaRPr>
          </a:p>
          <a:p>
            <a:r>
              <a:rPr lang="en-GB" sz="2000" dirty="0" smtClean="0">
                <a:solidFill>
                  <a:srgbClr val="7030A0"/>
                </a:solidFill>
              </a:rPr>
              <a:t>-</a:t>
            </a:r>
            <a:r>
              <a:rPr lang="vi-VN" sz="2000" dirty="0" smtClean="0">
                <a:solidFill>
                  <a:srgbClr val="7030A0"/>
                </a:solidFill>
              </a:rPr>
              <a:t>Không </a:t>
            </a:r>
            <a:r>
              <a:rPr lang="vi-VN" sz="2000" dirty="0">
                <a:solidFill>
                  <a:srgbClr val="7030A0"/>
                </a:solidFill>
              </a:rPr>
              <a:t>báo cáo với Ủy ban nhân dân hoặc cơ quan y tế dự ph n trên địa bàn về trường hợp mắc bệnh dịch theo qu định của pháp luật.</a:t>
            </a:r>
            <a:endParaRPr lang="en-US" sz="2000" dirty="0">
              <a:solidFill>
                <a:srgbClr val="7030A0"/>
              </a:solidFill>
            </a:endParaRPr>
          </a:p>
        </p:txBody>
      </p:sp>
      <p:sp>
        <p:nvSpPr>
          <p:cNvPr id="12" name="流程图: 终止 4"/>
          <p:cNvSpPr/>
          <p:nvPr/>
        </p:nvSpPr>
        <p:spPr>
          <a:xfrm>
            <a:off x="1521352" y="4396872"/>
            <a:ext cx="771181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FF0000"/>
                </a:solidFill>
              </a:rPr>
              <a:t>Mức</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biện</a:t>
            </a:r>
            <a:r>
              <a:rPr lang="en-US" sz="2800" dirty="0">
                <a:solidFill>
                  <a:srgbClr val="FF0000"/>
                </a:solidFill>
              </a:rPr>
              <a:t> </a:t>
            </a:r>
            <a:r>
              <a:rPr lang="en-US" sz="2800" dirty="0" err="1">
                <a:solidFill>
                  <a:srgbClr val="FF0000"/>
                </a:solidFill>
              </a:rPr>
              <a:t>pháp</a:t>
            </a:r>
            <a:r>
              <a:rPr lang="en-US" sz="2800" dirty="0">
                <a:solidFill>
                  <a:srgbClr val="FF0000"/>
                </a:solidFill>
              </a:rPr>
              <a:t> </a:t>
            </a:r>
            <a:r>
              <a:rPr lang="en-US" sz="2800" dirty="0" err="1">
                <a:solidFill>
                  <a:srgbClr val="FF0000"/>
                </a:solidFill>
              </a:rPr>
              <a:t>khắc</a:t>
            </a:r>
            <a:r>
              <a:rPr lang="en-US" sz="2800" dirty="0">
                <a:solidFill>
                  <a:srgbClr val="FF0000"/>
                </a:solidFill>
              </a:rPr>
              <a:t> </a:t>
            </a:r>
            <a:r>
              <a:rPr lang="en-US" sz="2800" dirty="0" err="1">
                <a:solidFill>
                  <a:srgbClr val="FF0000"/>
                </a:solidFill>
              </a:rPr>
              <a:t>phục</a:t>
            </a:r>
            <a:r>
              <a:rPr lang="en-US" sz="2800" dirty="0">
                <a:solidFill>
                  <a:srgbClr val="FF0000"/>
                </a:solidFill>
              </a:rPr>
              <a:t> </a:t>
            </a:r>
            <a:r>
              <a:rPr lang="en-US" sz="2800" dirty="0" err="1">
                <a:solidFill>
                  <a:srgbClr val="FF0000"/>
                </a:solidFill>
              </a:rPr>
              <a:t>hậu</a:t>
            </a:r>
            <a:r>
              <a:rPr lang="en-US" sz="2800" dirty="0">
                <a:solidFill>
                  <a:srgbClr val="FF0000"/>
                </a:solidFill>
              </a:rPr>
              <a:t> </a:t>
            </a:r>
            <a:r>
              <a:rPr lang="en-US" sz="2800" dirty="0" err="1" smtClean="0">
                <a:solidFill>
                  <a:srgbClr val="FF0000"/>
                </a:solidFill>
              </a:rPr>
              <a:t>quả</a:t>
            </a:r>
            <a:r>
              <a:rPr lang="en-US" sz="2800" dirty="0" smtClean="0">
                <a:solidFill>
                  <a:srgbClr val="FF0000"/>
                </a:solidFill>
              </a:rPr>
              <a:t>:</a:t>
            </a:r>
          </a:p>
          <a:p>
            <a:r>
              <a:rPr lang="en-US" sz="2800" dirty="0" err="1" smtClean="0">
                <a:solidFill>
                  <a:srgbClr val="FF0000"/>
                </a:solidFill>
              </a:rPr>
              <a:t>Mức</a:t>
            </a:r>
            <a:r>
              <a:rPr lang="en-US" sz="2800" dirty="0" smtClean="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tiền</a:t>
            </a:r>
            <a:r>
              <a:rPr lang="en-US" sz="2800" dirty="0">
                <a:solidFill>
                  <a:srgbClr val="FF0000"/>
                </a:solidFill>
              </a:rPr>
              <a:t> </a:t>
            </a:r>
            <a:r>
              <a:rPr lang="en-US" sz="2800" dirty="0" err="1">
                <a:solidFill>
                  <a:srgbClr val="FF0000"/>
                </a:solidFill>
              </a:rPr>
              <a:t>từ</a:t>
            </a:r>
            <a:r>
              <a:rPr lang="en-US" sz="2800" dirty="0">
                <a:solidFill>
                  <a:srgbClr val="FF0000"/>
                </a:solidFill>
              </a:rPr>
              <a:t> 1.000.000 </a:t>
            </a:r>
            <a:r>
              <a:rPr lang="en-US" sz="2800" dirty="0" err="1">
                <a:solidFill>
                  <a:srgbClr val="FF0000"/>
                </a:solidFill>
              </a:rPr>
              <a:t>đồng</a:t>
            </a:r>
            <a:r>
              <a:rPr lang="en-US" sz="2800" dirty="0">
                <a:solidFill>
                  <a:srgbClr val="FF0000"/>
                </a:solidFill>
              </a:rPr>
              <a:t> </a:t>
            </a:r>
            <a:r>
              <a:rPr lang="en-US" sz="2800" dirty="0" err="1">
                <a:solidFill>
                  <a:srgbClr val="FF0000"/>
                </a:solidFill>
              </a:rPr>
              <a:t>đến</a:t>
            </a:r>
            <a:r>
              <a:rPr lang="en-US" sz="2800" dirty="0">
                <a:solidFill>
                  <a:srgbClr val="FF0000"/>
                </a:solidFill>
              </a:rPr>
              <a:t> 3.000.000 </a:t>
            </a:r>
            <a:r>
              <a:rPr lang="en-US" sz="2800" dirty="0" err="1">
                <a:solidFill>
                  <a:srgbClr val="FF0000"/>
                </a:solidFill>
              </a:rPr>
              <a:t>đồn</a:t>
            </a:r>
            <a:r>
              <a:rPr lang="en-US" sz="2800" dirty="0">
                <a:solidFill>
                  <a:srgbClr val="FF0000"/>
                </a:solidFill>
              </a:rPr>
              <a:t> </a:t>
            </a:r>
            <a:r>
              <a:rPr lang="en-US" sz="2800" dirty="0" err="1">
                <a:solidFill>
                  <a:srgbClr val="FF0000"/>
                </a:solidFill>
              </a:rPr>
              <a:t>đối</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mỗi</a:t>
            </a:r>
            <a:r>
              <a:rPr lang="en-US" sz="2800" dirty="0">
                <a:solidFill>
                  <a:srgbClr val="FF0000"/>
                </a:solidFill>
              </a:rPr>
              <a:t> </a:t>
            </a:r>
            <a:r>
              <a:rPr lang="en-US" sz="2800" dirty="0" err="1">
                <a:solidFill>
                  <a:srgbClr val="FF0000"/>
                </a:solidFill>
              </a:rPr>
              <a:t>hành</a:t>
            </a:r>
            <a:r>
              <a:rPr lang="en-US" sz="2800" dirty="0">
                <a:solidFill>
                  <a:srgbClr val="FF0000"/>
                </a:solidFill>
              </a:rPr>
              <a:t> vi</a:t>
            </a:r>
          </a:p>
        </p:txBody>
      </p:sp>
      <p:sp>
        <p:nvSpPr>
          <p:cNvPr id="13" name="流程图: 终止 4"/>
          <p:cNvSpPr/>
          <p:nvPr/>
        </p:nvSpPr>
        <p:spPr>
          <a:xfrm>
            <a:off x="80010" y="1017288"/>
            <a:ext cx="3401739"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solidFill>
              </a:rPr>
              <a:t>Khoản</a:t>
            </a:r>
            <a:r>
              <a:rPr lang="en-US" sz="2000" dirty="0">
                <a:solidFill>
                  <a:schemeClr val="tx1"/>
                </a:solidFill>
              </a:rPr>
              <a:t> 1 Đ </a:t>
            </a:r>
            <a:r>
              <a:rPr lang="en-US" sz="2000" dirty="0" err="1">
                <a:solidFill>
                  <a:schemeClr val="tx1"/>
                </a:solidFill>
              </a:rPr>
              <a:t>ều</a:t>
            </a:r>
            <a:r>
              <a:rPr lang="en-US" sz="2000" dirty="0">
                <a:solidFill>
                  <a:schemeClr val="tx1"/>
                </a:solidFill>
              </a:rPr>
              <a:t> 12 </a:t>
            </a:r>
            <a:endParaRPr lang="en-US" sz="2000" dirty="0" smtClean="0">
              <a:solidFill>
                <a:schemeClr val="tx1"/>
              </a:solidFill>
            </a:endParaRPr>
          </a:p>
          <a:p>
            <a:r>
              <a:rPr lang="en-US" sz="2000" dirty="0" err="1" smtClean="0">
                <a:solidFill>
                  <a:schemeClr val="tx1"/>
                </a:solidFill>
              </a:rPr>
              <a:t>Nghị</a:t>
            </a:r>
            <a:r>
              <a:rPr lang="en-US" sz="2000" dirty="0" smtClean="0">
                <a:solidFill>
                  <a:schemeClr val="tx1"/>
                </a:solidFill>
              </a:rPr>
              <a:t> </a:t>
            </a:r>
            <a:r>
              <a:rPr lang="en-US" sz="2000" dirty="0" err="1">
                <a:solidFill>
                  <a:schemeClr val="tx1"/>
                </a:solidFill>
              </a:rPr>
              <a:t>định</a:t>
            </a:r>
            <a:r>
              <a:rPr lang="en-US" sz="2000" dirty="0">
                <a:solidFill>
                  <a:schemeClr val="tx1"/>
                </a:solidFill>
              </a:rPr>
              <a:t> </a:t>
            </a:r>
            <a:r>
              <a:rPr lang="en-US" sz="2000" dirty="0" err="1">
                <a:solidFill>
                  <a:schemeClr val="tx1"/>
                </a:solidFill>
              </a:rPr>
              <a:t>số</a:t>
            </a:r>
            <a:r>
              <a:rPr lang="en-US" sz="2000" dirty="0">
                <a:solidFill>
                  <a:schemeClr val="tx1"/>
                </a:solidFill>
              </a:rPr>
              <a:t> 117/2020/NĐ-CP; </a:t>
            </a:r>
            <a:r>
              <a:rPr lang="en-US" sz="2000" dirty="0" err="1" smtClean="0">
                <a:solidFill>
                  <a:schemeClr val="tx1"/>
                </a:solidFill>
              </a:rPr>
              <a:t>điểm</a:t>
            </a:r>
            <a:endParaRPr lang="en-US" sz="2000" dirty="0" smtClean="0">
              <a:solidFill>
                <a:schemeClr val="tx1"/>
              </a:solidFill>
            </a:endParaRPr>
          </a:p>
          <a:p>
            <a:r>
              <a:rPr lang="en-US" sz="2000" dirty="0" smtClean="0">
                <a:solidFill>
                  <a:schemeClr val="tx1"/>
                </a:solidFill>
              </a:rPr>
              <a:t> </a:t>
            </a:r>
            <a:r>
              <a:rPr lang="en-US" sz="2000" dirty="0">
                <a:solidFill>
                  <a:schemeClr val="tx1"/>
                </a:solidFill>
              </a:rPr>
              <a:t>a </a:t>
            </a:r>
            <a:r>
              <a:rPr lang="en-US" sz="2000" dirty="0" err="1">
                <a:solidFill>
                  <a:schemeClr val="tx1"/>
                </a:solidFill>
              </a:rPr>
              <a:t>khoản</a:t>
            </a:r>
            <a:r>
              <a:rPr lang="en-US" sz="2000" dirty="0">
                <a:solidFill>
                  <a:schemeClr val="tx1"/>
                </a:solidFill>
              </a:rPr>
              <a:t> 5 Đ </a:t>
            </a:r>
            <a:r>
              <a:rPr lang="en-US" sz="2000" dirty="0" err="1">
                <a:solidFill>
                  <a:schemeClr val="tx1"/>
                </a:solidFill>
              </a:rPr>
              <a:t>ều</a:t>
            </a:r>
            <a:r>
              <a:rPr lang="en-US" sz="2000" dirty="0">
                <a:solidFill>
                  <a:schemeClr val="tx1"/>
                </a:solidFill>
              </a:rPr>
              <a:t> 2 </a:t>
            </a:r>
            <a:r>
              <a:rPr lang="en-US" sz="2000" dirty="0" err="1">
                <a:solidFill>
                  <a:schemeClr val="tx1"/>
                </a:solidFill>
              </a:rPr>
              <a:t>Nghị</a:t>
            </a:r>
            <a:r>
              <a:rPr lang="en-US" sz="2000" dirty="0">
                <a:solidFill>
                  <a:schemeClr val="tx1"/>
                </a:solidFill>
              </a:rPr>
              <a:t> </a:t>
            </a:r>
            <a:r>
              <a:rPr lang="en-US" sz="2000" dirty="0" err="1">
                <a:solidFill>
                  <a:schemeClr val="tx1"/>
                </a:solidFill>
              </a:rPr>
              <a:t>định</a:t>
            </a:r>
            <a:r>
              <a:rPr lang="en-US" sz="2000" dirty="0">
                <a:solidFill>
                  <a:schemeClr val="tx1"/>
                </a:solidFill>
              </a:rPr>
              <a:t> </a:t>
            </a:r>
            <a:r>
              <a:rPr lang="en-US" sz="2000" dirty="0" err="1">
                <a:solidFill>
                  <a:schemeClr val="tx1"/>
                </a:solidFill>
              </a:rPr>
              <a:t>số</a:t>
            </a:r>
            <a:r>
              <a:rPr lang="en-US" sz="2000" dirty="0">
                <a:solidFill>
                  <a:schemeClr val="tx1"/>
                </a:solidFill>
              </a:rPr>
              <a:t> 124/2021/NĐ-CP </a:t>
            </a:r>
            <a:r>
              <a:rPr lang="en-US" sz="2000" dirty="0" err="1">
                <a:solidFill>
                  <a:schemeClr val="tx1"/>
                </a:solidFill>
              </a:rPr>
              <a:t>ngày</a:t>
            </a:r>
            <a:r>
              <a:rPr lang="en-US" sz="2000" dirty="0">
                <a:solidFill>
                  <a:schemeClr val="tx1"/>
                </a:solidFill>
              </a:rPr>
              <a:t> 28/12/2021 </a:t>
            </a:r>
          </a:p>
        </p:txBody>
      </p:sp>
      <p:sp>
        <p:nvSpPr>
          <p:cNvPr id="3" name="Rectangle 2"/>
          <p:cNvSpPr/>
          <p:nvPr/>
        </p:nvSpPr>
        <p:spPr>
          <a:xfrm>
            <a:off x="1136627" y="395904"/>
            <a:ext cx="8314777" cy="523220"/>
          </a:xfrm>
          <a:prstGeom prst="rect">
            <a:avLst/>
          </a:prstGeom>
        </p:spPr>
        <p:txBody>
          <a:bodyPr wrap="none">
            <a:spAutoFit/>
          </a:bodyPr>
          <a:lstStyle/>
          <a:p>
            <a:r>
              <a:rPr lang="en-US" sz="2800" dirty="0"/>
              <a:t>VIII. Vi </a:t>
            </a:r>
            <a:r>
              <a:rPr lang="en-US" sz="2800" dirty="0" err="1"/>
              <a:t>phạm</a:t>
            </a:r>
            <a:r>
              <a:rPr lang="en-US" sz="2800" dirty="0"/>
              <a:t> </a:t>
            </a:r>
            <a:r>
              <a:rPr lang="en-US" sz="2800" dirty="0" err="1"/>
              <a:t>quy</a:t>
            </a:r>
            <a:r>
              <a:rPr lang="en-US" sz="2800" dirty="0"/>
              <a:t> </a:t>
            </a:r>
            <a:r>
              <a:rPr lang="en-US" sz="2800" dirty="0" err="1"/>
              <a:t>định</a:t>
            </a:r>
            <a:r>
              <a:rPr lang="en-US" sz="2800" dirty="0"/>
              <a:t> </a:t>
            </a:r>
            <a:r>
              <a:rPr lang="en-US" sz="2800" dirty="0" err="1"/>
              <a:t>về</a:t>
            </a:r>
            <a:r>
              <a:rPr lang="en-US" sz="2800" dirty="0"/>
              <a:t> </a:t>
            </a:r>
            <a:r>
              <a:rPr lang="en-US" sz="2800" dirty="0" err="1"/>
              <a:t>áp</a:t>
            </a:r>
            <a:r>
              <a:rPr lang="en-US" sz="2800" dirty="0"/>
              <a:t> </a:t>
            </a:r>
            <a:r>
              <a:rPr lang="en-US" sz="2800" dirty="0" err="1"/>
              <a:t>dụng</a:t>
            </a:r>
            <a:r>
              <a:rPr lang="en-US" sz="2800" dirty="0"/>
              <a:t> </a:t>
            </a:r>
            <a:r>
              <a:rPr lang="en-US" sz="2800" dirty="0" err="1"/>
              <a:t>biện</a:t>
            </a:r>
            <a:r>
              <a:rPr lang="en-US" sz="2800" dirty="0"/>
              <a:t> </a:t>
            </a:r>
            <a:r>
              <a:rPr lang="en-US" sz="2800" dirty="0" err="1"/>
              <a:t>pháp</a:t>
            </a:r>
            <a:r>
              <a:rPr lang="en-US" sz="2800" dirty="0"/>
              <a:t> </a:t>
            </a:r>
            <a:r>
              <a:rPr lang="en-US" sz="2800" dirty="0" err="1"/>
              <a:t>chống</a:t>
            </a:r>
            <a:r>
              <a:rPr lang="en-US" sz="2800" dirty="0"/>
              <a:t> </a:t>
            </a:r>
            <a:r>
              <a:rPr lang="en-US" sz="2800" dirty="0" err="1" smtClean="0"/>
              <a:t>dịch</a:t>
            </a:r>
            <a:endParaRPr lang="en-US" sz="2800" dirty="0"/>
          </a:p>
        </p:txBody>
      </p:sp>
    </p:spTree>
    <p:extLst>
      <p:ext uri="{BB962C8B-B14F-4D97-AF65-F5344CB8AC3E}">
        <p14:creationId xmlns:p14="http://schemas.microsoft.com/office/powerpoint/2010/main" val="28733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65515"/>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569177" y="853531"/>
            <a:ext cx="8097849" cy="2992380"/>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rgbClr val="7030A0"/>
                </a:solidFill>
              </a:rPr>
              <a:t>-</a:t>
            </a:r>
            <a:r>
              <a:rPr lang="vi-VN" sz="2000" dirty="0" smtClean="0">
                <a:solidFill>
                  <a:srgbClr val="7030A0"/>
                </a:solidFill>
              </a:rPr>
              <a:t>Che </a:t>
            </a:r>
            <a:r>
              <a:rPr lang="vi-VN" sz="2000" dirty="0">
                <a:solidFill>
                  <a:srgbClr val="7030A0"/>
                </a:solidFill>
              </a:rPr>
              <a:t>giấu tình trạng bệnh của mình hoặc của n ười khác khi mắc bệnh truyền nhiễm </a:t>
            </a:r>
            <a:r>
              <a:rPr lang="vi-VN" sz="2000" dirty="0" smtClean="0">
                <a:solidFill>
                  <a:srgbClr val="7030A0"/>
                </a:solidFill>
              </a:rPr>
              <a:t>đ</a:t>
            </a:r>
            <a:r>
              <a:rPr lang="en-GB" sz="2000" dirty="0" err="1" smtClean="0">
                <a:solidFill>
                  <a:srgbClr val="7030A0"/>
                </a:solidFill>
              </a:rPr>
              <a:t>ax</a:t>
            </a:r>
            <a:r>
              <a:rPr lang="vi-VN" sz="2000" dirty="0" smtClean="0">
                <a:solidFill>
                  <a:srgbClr val="7030A0"/>
                </a:solidFill>
              </a:rPr>
              <a:t> </a:t>
            </a:r>
            <a:r>
              <a:rPr lang="vi-VN" sz="2000" dirty="0">
                <a:solidFill>
                  <a:srgbClr val="7030A0"/>
                </a:solidFill>
              </a:rPr>
              <a:t>được công bố là có dịch; </a:t>
            </a:r>
            <a:endParaRPr lang="en-GB" sz="2000" dirty="0" smtClean="0">
              <a:solidFill>
                <a:srgbClr val="7030A0"/>
              </a:solidFill>
            </a:endParaRPr>
          </a:p>
          <a:p>
            <a:r>
              <a:rPr lang="en-GB" sz="2000" dirty="0" smtClean="0">
                <a:solidFill>
                  <a:srgbClr val="7030A0"/>
                </a:solidFill>
              </a:rPr>
              <a:t>-</a:t>
            </a:r>
            <a:r>
              <a:rPr lang="vi-VN" sz="2000" dirty="0" smtClean="0">
                <a:solidFill>
                  <a:srgbClr val="7030A0"/>
                </a:solidFill>
              </a:rPr>
              <a:t>Không </a:t>
            </a:r>
            <a:r>
              <a:rPr lang="vi-VN" sz="2000" dirty="0">
                <a:solidFill>
                  <a:srgbClr val="7030A0"/>
                </a:solidFill>
              </a:rPr>
              <a:t>tham gia chống dịch theo quyết định hu động của n ười có thẩm quyền, trừ trường hợp n ười hành nghề không chấp hành quyết định hu động của cơ quan nhà nước có thẩm quyền khi có thiên tai, thảm họa, dịch bệnh nguy hiểm hoặc không chấp hành quyết định hu động của cơ quan nhà nước có thẩm quyền trong trường hợp xảy ra thiên tai, thảm họa, dịch bệnh</a:t>
            </a:r>
            <a:endParaRPr lang="en-US" sz="2000" dirty="0">
              <a:solidFill>
                <a:srgbClr val="7030A0"/>
              </a:solidFill>
            </a:endParaRPr>
          </a:p>
        </p:txBody>
      </p:sp>
      <p:sp>
        <p:nvSpPr>
          <p:cNvPr id="12" name="流程图: 终止 4"/>
          <p:cNvSpPr/>
          <p:nvPr/>
        </p:nvSpPr>
        <p:spPr>
          <a:xfrm>
            <a:off x="2130927" y="3964827"/>
            <a:ext cx="771181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FF0000"/>
                </a:solidFill>
              </a:rPr>
              <a:t>Mức</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biện</a:t>
            </a:r>
            <a:r>
              <a:rPr lang="en-US" sz="2800" dirty="0">
                <a:solidFill>
                  <a:srgbClr val="FF0000"/>
                </a:solidFill>
              </a:rPr>
              <a:t> </a:t>
            </a:r>
            <a:r>
              <a:rPr lang="en-US" sz="2800" dirty="0" err="1">
                <a:solidFill>
                  <a:srgbClr val="FF0000"/>
                </a:solidFill>
              </a:rPr>
              <a:t>pháp</a:t>
            </a:r>
            <a:r>
              <a:rPr lang="en-US" sz="2800" dirty="0">
                <a:solidFill>
                  <a:srgbClr val="FF0000"/>
                </a:solidFill>
              </a:rPr>
              <a:t> </a:t>
            </a:r>
            <a:r>
              <a:rPr lang="en-US" sz="2800" dirty="0" err="1">
                <a:solidFill>
                  <a:srgbClr val="FF0000"/>
                </a:solidFill>
              </a:rPr>
              <a:t>khắc</a:t>
            </a:r>
            <a:r>
              <a:rPr lang="en-US" sz="2800" dirty="0">
                <a:solidFill>
                  <a:srgbClr val="FF0000"/>
                </a:solidFill>
              </a:rPr>
              <a:t> </a:t>
            </a:r>
            <a:r>
              <a:rPr lang="en-US" sz="2800" dirty="0" err="1">
                <a:solidFill>
                  <a:srgbClr val="FF0000"/>
                </a:solidFill>
              </a:rPr>
              <a:t>phục</a:t>
            </a:r>
            <a:r>
              <a:rPr lang="en-US" sz="2800" dirty="0">
                <a:solidFill>
                  <a:srgbClr val="FF0000"/>
                </a:solidFill>
              </a:rPr>
              <a:t> </a:t>
            </a:r>
            <a:r>
              <a:rPr lang="en-US" sz="2800" dirty="0" err="1">
                <a:solidFill>
                  <a:srgbClr val="FF0000"/>
                </a:solidFill>
              </a:rPr>
              <a:t>hậu</a:t>
            </a:r>
            <a:r>
              <a:rPr lang="en-US" sz="2800" dirty="0">
                <a:solidFill>
                  <a:srgbClr val="FF0000"/>
                </a:solidFill>
              </a:rPr>
              <a:t> </a:t>
            </a:r>
            <a:r>
              <a:rPr lang="en-US" sz="2800" dirty="0" err="1" smtClean="0">
                <a:solidFill>
                  <a:srgbClr val="FF0000"/>
                </a:solidFill>
              </a:rPr>
              <a:t>quả</a:t>
            </a:r>
            <a:r>
              <a:rPr lang="en-US" sz="2800" dirty="0" smtClean="0">
                <a:solidFill>
                  <a:srgbClr val="FF0000"/>
                </a:solidFill>
              </a:rPr>
              <a:t>:</a:t>
            </a:r>
          </a:p>
          <a:p>
            <a:r>
              <a:rPr lang="en-US" sz="2800" dirty="0" err="1" smtClean="0">
                <a:solidFill>
                  <a:srgbClr val="FF0000"/>
                </a:solidFill>
              </a:rPr>
              <a:t>Mức</a:t>
            </a:r>
            <a:r>
              <a:rPr lang="en-US" sz="2800" dirty="0" smtClean="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tiền</a:t>
            </a:r>
            <a:r>
              <a:rPr lang="en-US" sz="2800" dirty="0">
                <a:solidFill>
                  <a:srgbClr val="FF0000"/>
                </a:solidFill>
              </a:rPr>
              <a:t> </a:t>
            </a:r>
            <a:r>
              <a:rPr lang="en-US" sz="2800" dirty="0" err="1">
                <a:solidFill>
                  <a:srgbClr val="FF0000"/>
                </a:solidFill>
              </a:rPr>
              <a:t>từ</a:t>
            </a:r>
            <a:r>
              <a:rPr lang="en-US" sz="2800" dirty="0">
                <a:solidFill>
                  <a:srgbClr val="FF0000"/>
                </a:solidFill>
              </a:rPr>
              <a:t> 5.000.000 </a:t>
            </a:r>
            <a:r>
              <a:rPr lang="en-US" sz="2800" dirty="0" err="1">
                <a:solidFill>
                  <a:srgbClr val="FF0000"/>
                </a:solidFill>
              </a:rPr>
              <a:t>đồng</a:t>
            </a:r>
            <a:r>
              <a:rPr lang="en-US" sz="2800" dirty="0">
                <a:solidFill>
                  <a:srgbClr val="FF0000"/>
                </a:solidFill>
              </a:rPr>
              <a:t> </a:t>
            </a:r>
            <a:r>
              <a:rPr lang="en-US" sz="2800" dirty="0" err="1">
                <a:solidFill>
                  <a:srgbClr val="FF0000"/>
                </a:solidFill>
              </a:rPr>
              <a:t>đến</a:t>
            </a:r>
            <a:r>
              <a:rPr lang="en-US" sz="2800" dirty="0">
                <a:solidFill>
                  <a:srgbClr val="FF0000"/>
                </a:solidFill>
              </a:rPr>
              <a:t> 10.000.000 </a:t>
            </a:r>
            <a:r>
              <a:rPr lang="en-US" sz="2800" dirty="0" err="1">
                <a:solidFill>
                  <a:srgbClr val="FF0000"/>
                </a:solidFill>
              </a:rPr>
              <a:t>đồn</a:t>
            </a:r>
            <a:r>
              <a:rPr lang="en-US" sz="2800" dirty="0">
                <a:solidFill>
                  <a:srgbClr val="FF0000"/>
                </a:solidFill>
              </a:rPr>
              <a:t> </a:t>
            </a:r>
            <a:r>
              <a:rPr lang="en-US" sz="2800" dirty="0" err="1">
                <a:solidFill>
                  <a:srgbClr val="FF0000"/>
                </a:solidFill>
              </a:rPr>
              <a:t>đối</a:t>
            </a:r>
            <a:r>
              <a:rPr lang="en-US" sz="2800" dirty="0">
                <a:solidFill>
                  <a:srgbClr val="FF0000"/>
                </a:solidFill>
              </a:rPr>
              <a:t> </a:t>
            </a:r>
            <a:r>
              <a:rPr lang="en-US" sz="2800" dirty="0" err="1">
                <a:solidFill>
                  <a:srgbClr val="FF0000"/>
                </a:solidFill>
              </a:rPr>
              <a:t>với</a:t>
            </a:r>
            <a:r>
              <a:rPr lang="en-US" sz="2800" dirty="0">
                <a:solidFill>
                  <a:srgbClr val="FF0000"/>
                </a:solidFill>
              </a:rPr>
              <a:t> </a:t>
            </a:r>
            <a:r>
              <a:rPr lang="en-US" sz="2800" dirty="0" err="1">
                <a:solidFill>
                  <a:srgbClr val="FF0000"/>
                </a:solidFill>
              </a:rPr>
              <a:t>mỗi</a:t>
            </a:r>
            <a:r>
              <a:rPr lang="en-US" sz="2800" dirty="0">
                <a:solidFill>
                  <a:srgbClr val="FF0000"/>
                </a:solidFill>
              </a:rPr>
              <a:t> </a:t>
            </a:r>
            <a:r>
              <a:rPr lang="en-US" sz="2800" dirty="0" err="1">
                <a:solidFill>
                  <a:srgbClr val="FF0000"/>
                </a:solidFill>
              </a:rPr>
              <a:t>hành</a:t>
            </a:r>
            <a:r>
              <a:rPr lang="en-US" sz="2800" dirty="0">
                <a:solidFill>
                  <a:srgbClr val="FF0000"/>
                </a:solidFill>
              </a:rPr>
              <a:t> vi</a:t>
            </a:r>
            <a:endParaRPr lang="en-US" sz="2800" dirty="0" smtClean="0">
              <a:solidFill>
                <a:srgbClr val="FF0000"/>
              </a:solidFill>
            </a:endParaRPr>
          </a:p>
        </p:txBody>
      </p:sp>
      <p:sp>
        <p:nvSpPr>
          <p:cNvPr id="13" name="流程图: 终止 4"/>
          <p:cNvSpPr/>
          <p:nvPr/>
        </p:nvSpPr>
        <p:spPr>
          <a:xfrm>
            <a:off x="180144" y="1154283"/>
            <a:ext cx="3075807" cy="2333831"/>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tx1"/>
                </a:solidFill>
              </a:rPr>
              <a:t>Đểm</a:t>
            </a:r>
            <a:r>
              <a:rPr lang="en-US" dirty="0" smtClean="0">
                <a:solidFill>
                  <a:schemeClr val="tx1"/>
                </a:solidFill>
              </a:rPr>
              <a:t> </a:t>
            </a:r>
            <a:r>
              <a:rPr lang="en-US" dirty="0">
                <a:solidFill>
                  <a:schemeClr val="tx1"/>
                </a:solidFill>
              </a:rPr>
              <a:t>a, c </a:t>
            </a:r>
            <a:r>
              <a:rPr lang="en-US" dirty="0" err="1">
                <a:solidFill>
                  <a:schemeClr val="tx1"/>
                </a:solidFill>
              </a:rPr>
              <a:t>Khoản</a:t>
            </a:r>
            <a:r>
              <a:rPr lang="en-US" dirty="0">
                <a:solidFill>
                  <a:schemeClr val="tx1"/>
                </a:solidFill>
              </a:rPr>
              <a:t> 2 Đ </a:t>
            </a:r>
            <a:r>
              <a:rPr lang="en-US" dirty="0" err="1">
                <a:solidFill>
                  <a:schemeClr val="tx1"/>
                </a:solidFill>
              </a:rPr>
              <a:t>ều</a:t>
            </a:r>
            <a:r>
              <a:rPr lang="en-US" dirty="0">
                <a:solidFill>
                  <a:schemeClr val="tx1"/>
                </a:solidFill>
              </a:rPr>
              <a:t> 12; đ </a:t>
            </a:r>
            <a:r>
              <a:rPr lang="en-US" dirty="0" err="1">
                <a:solidFill>
                  <a:schemeClr val="tx1"/>
                </a:solidFill>
              </a:rPr>
              <a:t>ểm</a:t>
            </a:r>
            <a:r>
              <a:rPr lang="en-US" dirty="0">
                <a:solidFill>
                  <a:schemeClr val="tx1"/>
                </a:solidFill>
              </a:rPr>
              <a:t> m </a:t>
            </a:r>
            <a:r>
              <a:rPr lang="en-US" dirty="0" err="1">
                <a:solidFill>
                  <a:schemeClr val="tx1"/>
                </a:solidFill>
              </a:rPr>
              <a:t>khoản</a:t>
            </a:r>
            <a:r>
              <a:rPr lang="en-US" dirty="0">
                <a:solidFill>
                  <a:schemeClr val="tx1"/>
                </a:solidFill>
              </a:rPr>
              <a:t> 5 Đ </a:t>
            </a:r>
            <a:r>
              <a:rPr lang="en-US" dirty="0" err="1">
                <a:solidFill>
                  <a:schemeClr val="tx1"/>
                </a:solidFill>
              </a:rPr>
              <a:t>ều</a:t>
            </a:r>
            <a:r>
              <a:rPr lang="en-US" dirty="0">
                <a:solidFill>
                  <a:schemeClr val="tx1"/>
                </a:solidFill>
              </a:rPr>
              <a:t> 38; đ </a:t>
            </a:r>
            <a:r>
              <a:rPr lang="en-US" dirty="0" err="1">
                <a:solidFill>
                  <a:schemeClr val="tx1"/>
                </a:solidFill>
              </a:rPr>
              <a:t>ểm</a:t>
            </a:r>
            <a:r>
              <a:rPr lang="en-US" dirty="0">
                <a:solidFill>
                  <a:schemeClr val="tx1"/>
                </a:solidFill>
              </a:rPr>
              <a:t> b </a:t>
            </a:r>
            <a:r>
              <a:rPr lang="en-US" dirty="0" err="1">
                <a:solidFill>
                  <a:schemeClr val="tx1"/>
                </a:solidFill>
              </a:rPr>
              <a:t>khoản</a:t>
            </a:r>
            <a:r>
              <a:rPr lang="en-US" dirty="0">
                <a:solidFill>
                  <a:schemeClr val="tx1"/>
                </a:solidFill>
              </a:rPr>
              <a:t> 4 Đ </a:t>
            </a:r>
            <a:r>
              <a:rPr lang="en-US" dirty="0" err="1">
                <a:solidFill>
                  <a:schemeClr val="tx1"/>
                </a:solidFill>
              </a:rPr>
              <a:t>ều</a:t>
            </a:r>
            <a:r>
              <a:rPr lang="en-US" dirty="0">
                <a:solidFill>
                  <a:schemeClr val="tx1"/>
                </a:solidFill>
              </a:rPr>
              <a:t> 39 </a:t>
            </a:r>
            <a:r>
              <a:rPr lang="en-US" dirty="0" err="1">
                <a:solidFill>
                  <a:schemeClr val="tx1"/>
                </a:solidFill>
              </a:rPr>
              <a:t>Nghị</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số</a:t>
            </a:r>
            <a:r>
              <a:rPr lang="en-US" dirty="0">
                <a:solidFill>
                  <a:schemeClr val="tx1"/>
                </a:solidFill>
              </a:rPr>
              <a:t> 117/2020/NĐCP; đ </a:t>
            </a:r>
            <a:r>
              <a:rPr lang="en-US" dirty="0" err="1">
                <a:solidFill>
                  <a:schemeClr val="tx1"/>
                </a:solidFill>
              </a:rPr>
              <a:t>ểm</a:t>
            </a:r>
            <a:r>
              <a:rPr lang="en-US" dirty="0">
                <a:solidFill>
                  <a:schemeClr val="tx1"/>
                </a:solidFill>
              </a:rPr>
              <a:t> b </a:t>
            </a:r>
            <a:r>
              <a:rPr lang="en-US" dirty="0" err="1">
                <a:solidFill>
                  <a:schemeClr val="tx1"/>
                </a:solidFill>
              </a:rPr>
              <a:t>khoản</a:t>
            </a:r>
            <a:r>
              <a:rPr lang="en-US" dirty="0">
                <a:solidFill>
                  <a:schemeClr val="tx1"/>
                </a:solidFill>
              </a:rPr>
              <a:t> 5; đ </a:t>
            </a:r>
            <a:r>
              <a:rPr lang="en-US" dirty="0" err="1">
                <a:solidFill>
                  <a:schemeClr val="tx1"/>
                </a:solidFill>
              </a:rPr>
              <a:t>ểm</a:t>
            </a:r>
            <a:r>
              <a:rPr lang="en-US" dirty="0">
                <a:solidFill>
                  <a:schemeClr val="tx1"/>
                </a:solidFill>
              </a:rPr>
              <a:t> c </a:t>
            </a:r>
            <a:r>
              <a:rPr lang="en-US" dirty="0" err="1">
                <a:solidFill>
                  <a:schemeClr val="tx1"/>
                </a:solidFill>
              </a:rPr>
              <a:t>khoản</a:t>
            </a:r>
            <a:r>
              <a:rPr lang="en-US" dirty="0">
                <a:solidFill>
                  <a:schemeClr val="tx1"/>
                </a:solidFill>
              </a:rPr>
              <a:t> 8 Đ </a:t>
            </a:r>
            <a:r>
              <a:rPr lang="en-US" dirty="0" err="1">
                <a:solidFill>
                  <a:schemeClr val="tx1"/>
                </a:solidFill>
              </a:rPr>
              <a:t>ều</a:t>
            </a:r>
            <a:r>
              <a:rPr lang="en-US" dirty="0">
                <a:solidFill>
                  <a:schemeClr val="tx1"/>
                </a:solidFill>
              </a:rPr>
              <a:t> 2 </a:t>
            </a:r>
            <a:r>
              <a:rPr lang="en-US" dirty="0" err="1">
                <a:solidFill>
                  <a:schemeClr val="tx1"/>
                </a:solidFill>
              </a:rPr>
              <a:t>Nghị</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số</a:t>
            </a:r>
            <a:r>
              <a:rPr lang="en-US" dirty="0">
                <a:solidFill>
                  <a:schemeClr val="tx1"/>
                </a:solidFill>
              </a:rPr>
              <a:t> 124/2021/NĐ-CP </a:t>
            </a:r>
            <a:r>
              <a:rPr lang="en-US" dirty="0" err="1">
                <a:solidFill>
                  <a:schemeClr val="tx1"/>
                </a:solidFill>
              </a:rPr>
              <a:t>ngày</a:t>
            </a:r>
            <a:r>
              <a:rPr lang="en-US" dirty="0">
                <a:solidFill>
                  <a:schemeClr val="tx1"/>
                </a:solidFill>
              </a:rPr>
              <a:t> 28/12/2021</a:t>
            </a:r>
          </a:p>
        </p:txBody>
      </p:sp>
      <p:sp>
        <p:nvSpPr>
          <p:cNvPr id="3" name="Rectangle 2"/>
          <p:cNvSpPr/>
          <p:nvPr/>
        </p:nvSpPr>
        <p:spPr>
          <a:xfrm>
            <a:off x="1136627" y="395904"/>
            <a:ext cx="8314777" cy="523220"/>
          </a:xfrm>
          <a:prstGeom prst="rect">
            <a:avLst/>
          </a:prstGeom>
        </p:spPr>
        <p:txBody>
          <a:bodyPr wrap="none">
            <a:spAutoFit/>
          </a:bodyPr>
          <a:lstStyle/>
          <a:p>
            <a:r>
              <a:rPr lang="en-US" sz="2800" dirty="0"/>
              <a:t>VIII. Vi </a:t>
            </a:r>
            <a:r>
              <a:rPr lang="en-US" sz="2800" dirty="0" err="1"/>
              <a:t>phạm</a:t>
            </a:r>
            <a:r>
              <a:rPr lang="en-US" sz="2800" dirty="0"/>
              <a:t> </a:t>
            </a:r>
            <a:r>
              <a:rPr lang="en-US" sz="2800" dirty="0" err="1"/>
              <a:t>quy</a:t>
            </a:r>
            <a:r>
              <a:rPr lang="en-US" sz="2800" dirty="0"/>
              <a:t> </a:t>
            </a:r>
            <a:r>
              <a:rPr lang="en-US" sz="2800" dirty="0" err="1"/>
              <a:t>định</a:t>
            </a:r>
            <a:r>
              <a:rPr lang="en-US" sz="2800" dirty="0"/>
              <a:t> </a:t>
            </a:r>
            <a:r>
              <a:rPr lang="en-US" sz="2800" dirty="0" err="1"/>
              <a:t>về</a:t>
            </a:r>
            <a:r>
              <a:rPr lang="en-US" sz="2800" dirty="0"/>
              <a:t> </a:t>
            </a:r>
            <a:r>
              <a:rPr lang="en-US" sz="2800" dirty="0" err="1"/>
              <a:t>áp</a:t>
            </a:r>
            <a:r>
              <a:rPr lang="en-US" sz="2800" dirty="0"/>
              <a:t> </a:t>
            </a:r>
            <a:r>
              <a:rPr lang="en-US" sz="2800" dirty="0" err="1"/>
              <a:t>dụng</a:t>
            </a:r>
            <a:r>
              <a:rPr lang="en-US" sz="2800" dirty="0"/>
              <a:t> </a:t>
            </a:r>
            <a:r>
              <a:rPr lang="en-US" sz="2800" dirty="0" err="1"/>
              <a:t>biện</a:t>
            </a:r>
            <a:r>
              <a:rPr lang="en-US" sz="2800" dirty="0"/>
              <a:t> </a:t>
            </a:r>
            <a:r>
              <a:rPr lang="en-US" sz="2800" dirty="0" err="1"/>
              <a:t>pháp</a:t>
            </a:r>
            <a:r>
              <a:rPr lang="en-US" sz="2800" dirty="0"/>
              <a:t> </a:t>
            </a:r>
            <a:r>
              <a:rPr lang="en-US" sz="2800" dirty="0" err="1"/>
              <a:t>chống</a:t>
            </a:r>
            <a:r>
              <a:rPr lang="en-US" sz="2800" dirty="0"/>
              <a:t> </a:t>
            </a:r>
            <a:r>
              <a:rPr lang="en-US" sz="2800" dirty="0" err="1" smtClean="0"/>
              <a:t>dịch</a:t>
            </a:r>
            <a:endParaRPr lang="en-US" sz="2800" dirty="0"/>
          </a:p>
        </p:txBody>
      </p:sp>
    </p:spTree>
    <p:extLst>
      <p:ext uri="{BB962C8B-B14F-4D97-AF65-F5344CB8AC3E}">
        <p14:creationId xmlns:p14="http://schemas.microsoft.com/office/powerpoint/2010/main" val="257821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867" y="365125"/>
            <a:ext cx="12282311" cy="676938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3886617"/>
            <a:ext cx="9606681" cy="3543601"/>
          </a:xfrm>
          <a:prstGeom prst="rect">
            <a:avLst/>
          </a:prstGeom>
        </p:spPr>
      </p:pic>
      <p:sp>
        <p:nvSpPr>
          <p:cNvPr id="7" name="Rectangle 6"/>
          <p:cNvSpPr/>
          <p:nvPr/>
        </p:nvSpPr>
        <p:spPr>
          <a:xfrm>
            <a:off x="346146" y="340967"/>
            <a:ext cx="10397066" cy="1631216"/>
          </a:xfrm>
          <a:prstGeom prst="rect">
            <a:avLst/>
          </a:prstGeom>
        </p:spPr>
        <p:txBody>
          <a:bodyPr wrap="square">
            <a:spAutoFit/>
          </a:bodyPr>
          <a:lstStyle/>
          <a:p>
            <a:r>
              <a:rPr lang="en-US" sz="2000" b="1" dirty="0" smtClean="0"/>
              <a:t>                                         </a:t>
            </a:r>
            <a:r>
              <a:rPr lang="en-US" sz="4000" b="1" dirty="0" smtClean="0"/>
              <a:t>ÁP </a:t>
            </a:r>
            <a:r>
              <a:rPr lang="en-US" sz="4000" b="1" dirty="0"/>
              <a:t>DỤNG XỬ LÝ HÌNH </a:t>
            </a:r>
            <a:r>
              <a:rPr lang="en-US" sz="4000" b="1" dirty="0" smtClean="0"/>
              <a:t>SỰ</a:t>
            </a:r>
          </a:p>
          <a:p>
            <a:pPr algn="ctr"/>
            <a:r>
              <a:rPr lang="en-US" sz="2000" b="1" dirty="0" smtClean="0"/>
              <a:t> </a:t>
            </a:r>
            <a:r>
              <a:rPr lang="en-US" sz="2000" dirty="0" smtClean="0"/>
              <a:t>Theo </a:t>
            </a:r>
            <a:r>
              <a:rPr lang="en-US" sz="2000" dirty="0" err="1"/>
              <a:t>Công</a:t>
            </a:r>
            <a:r>
              <a:rPr lang="en-US" sz="2000" dirty="0"/>
              <a:t> </a:t>
            </a:r>
            <a:r>
              <a:rPr lang="en-US" sz="2000" dirty="0" err="1"/>
              <a:t>văn</a:t>
            </a:r>
            <a:r>
              <a:rPr lang="en-US" sz="2000" dirty="0"/>
              <a:t> </a:t>
            </a:r>
            <a:r>
              <a:rPr lang="en-US" sz="2000" dirty="0" err="1"/>
              <a:t>số</a:t>
            </a:r>
            <a:r>
              <a:rPr lang="en-US" sz="2000" dirty="0"/>
              <a:t> 45/TANDTC-PC </a:t>
            </a:r>
            <a:r>
              <a:rPr lang="en-US" sz="2000" dirty="0" err="1"/>
              <a:t>ngày</a:t>
            </a:r>
            <a:r>
              <a:rPr lang="en-US" sz="2000" dirty="0"/>
              <a:t> 30/3/2020 </a:t>
            </a:r>
            <a:r>
              <a:rPr lang="en-US" sz="2000" dirty="0" err="1"/>
              <a:t>của</a:t>
            </a:r>
            <a:r>
              <a:rPr lang="en-US" sz="2000" dirty="0"/>
              <a:t> </a:t>
            </a:r>
            <a:r>
              <a:rPr lang="en-US" sz="2000" dirty="0" err="1"/>
              <a:t>Hội</a:t>
            </a:r>
            <a:r>
              <a:rPr lang="en-US" sz="2000" dirty="0"/>
              <a:t> </a:t>
            </a:r>
            <a:r>
              <a:rPr lang="en-US" sz="2000" dirty="0" err="1"/>
              <a:t>đồng</a:t>
            </a:r>
            <a:r>
              <a:rPr lang="en-US" sz="2000" dirty="0"/>
              <a:t> </a:t>
            </a:r>
            <a:r>
              <a:rPr lang="en-US" sz="2000" dirty="0" err="1"/>
              <a:t>thẩm</a:t>
            </a:r>
            <a:r>
              <a:rPr lang="en-US" sz="2000" dirty="0"/>
              <a:t> </a:t>
            </a:r>
            <a:r>
              <a:rPr lang="en-US" sz="2000" dirty="0" err="1"/>
              <a:t>phán</a:t>
            </a:r>
            <a:r>
              <a:rPr lang="en-US" sz="2000" dirty="0"/>
              <a:t> </a:t>
            </a:r>
            <a:r>
              <a:rPr lang="en-US" sz="2000" dirty="0" err="1"/>
              <a:t>Tòa</a:t>
            </a:r>
            <a:r>
              <a:rPr lang="en-US" sz="2000" dirty="0"/>
              <a:t> </a:t>
            </a:r>
            <a:r>
              <a:rPr lang="en-US" sz="2000" dirty="0" err="1"/>
              <a:t>án</a:t>
            </a:r>
            <a:r>
              <a:rPr lang="en-US" sz="2000" dirty="0"/>
              <a:t> </a:t>
            </a:r>
            <a:r>
              <a:rPr lang="en-US" sz="2000" dirty="0" err="1"/>
              <a:t>nhân</a:t>
            </a:r>
            <a:r>
              <a:rPr lang="en-US" sz="2000" dirty="0"/>
              <a:t> </a:t>
            </a:r>
            <a:r>
              <a:rPr lang="en-US" sz="2000" dirty="0" err="1"/>
              <a:t>dân</a:t>
            </a:r>
            <a:r>
              <a:rPr lang="en-US" sz="2000" dirty="0"/>
              <a:t> </a:t>
            </a:r>
            <a:r>
              <a:rPr lang="en-US" sz="2000" dirty="0" err="1"/>
              <a:t>tối</a:t>
            </a:r>
            <a:r>
              <a:rPr lang="en-US" sz="2000" dirty="0"/>
              <a:t> </a:t>
            </a:r>
            <a:r>
              <a:rPr lang="en-US" sz="2000" dirty="0" err="1"/>
              <a:t>cao</a:t>
            </a:r>
            <a:r>
              <a:rPr lang="en-US" sz="2000" dirty="0"/>
              <a:t> </a:t>
            </a:r>
            <a:r>
              <a:rPr lang="en-US" sz="2000" dirty="0" err="1"/>
              <a:t>về</a:t>
            </a:r>
            <a:r>
              <a:rPr lang="en-US" sz="2000" dirty="0"/>
              <a:t> </a:t>
            </a:r>
            <a:r>
              <a:rPr lang="en-US" sz="2000" dirty="0" err="1"/>
              <a:t>việc</a:t>
            </a:r>
            <a:r>
              <a:rPr lang="en-US" sz="2000" dirty="0"/>
              <a:t> </a:t>
            </a:r>
            <a:r>
              <a:rPr lang="en-US" sz="2000" dirty="0" err="1"/>
              <a:t>xét</a:t>
            </a:r>
            <a:r>
              <a:rPr lang="en-US" sz="2000" dirty="0"/>
              <a:t> </a:t>
            </a:r>
            <a:r>
              <a:rPr lang="en-US" sz="2000" dirty="0" err="1"/>
              <a:t>xử</a:t>
            </a:r>
            <a:r>
              <a:rPr lang="en-US" sz="2000" dirty="0"/>
              <a:t> </a:t>
            </a:r>
            <a:r>
              <a:rPr lang="en-US" sz="2000" dirty="0" err="1"/>
              <a:t>tội</a:t>
            </a:r>
            <a:r>
              <a:rPr lang="en-US" sz="2000" dirty="0"/>
              <a:t> </a:t>
            </a:r>
            <a:r>
              <a:rPr lang="en-US" sz="2000" dirty="0" err="1"/>
              <a:t>phạm</a:t>
            </a:r>
            <a:r>
              <a:rPr lang="en-US" sz="2000" dirty="0"/>
              <a:t> </a:t>
            </a:r>
            <a:r>
              <a:rPr lang="en-US" sz="2000" dirty="0" err="1"/>
              <a:t>liên</a:t>
            </a:r>
            <a:r>
              <a:rPr lang="en-US" sz="2000" dirty="0"/>
              <a:t> </a:t>
            </a:r>
            <a:r>
              <a:rPr lang="en-US" sz="2000" dirty="0" err="1"/>
              <a:t>quan</a:t>
            </a:r>
            <a:r>
              <a:rPr lang="en-US" sz="2000" dirty="0"/>
              <a:t> </a:t>
            </a:r>
            <a:r>
              <a:rPr lang="en-US" sz="2000" dirty="0" err="1"/>
              <a:t>đến</a:t>
            </a:r>
            <a:r>
              <a:rPr lang="en-US" sz="2000" dirty="0"/>
              <a:t> </a:t>
            </a:r>
            <a:r>
              <a:rPr lang="en-US" sz="2000" dirty="0" err="1"/>
              <a:t>phòng</a:t>
            </a:r>
            <a:r>
              <a:rPr lang="en-US" sz="2000" dirty="0"/>
              <a:t>, </a:t>
            </a:r>
            <a:r>
              <a:rPr lang="en-US" sz="2000" dirty="0" err="1"/>
              <a:t>chống</a:t>
            </a:r>
            <a:r>
              <a:rPr lang="en-US" sz="2000" dirty="0"/>
              <a:t> </a:t>
            </a:r>
            <a:r>
              <a:rPr lang="en-US" sz="2000" dirty="0" err="1"/>
              <a:t>dịch</a:t>
            </a:r>
            <a:r>
              <a:rPr lang="en-US" sz="2000" dirty="0"/>
              <a:t> </a:t>
            </a:r>
            <a:r>
              <a:rPr lang="en-US" sz="2000" dirty="0" err="1"/>
              <a:t>bệnh</a:t>
            </a:r>
            <a:r>
              <a:rPr lang="en-US" sz="2000" dirty="0"/>
              <a:t> </a:t>
            </a:r>
            <a:r>
              <a:rPr lang="en-US" sz="2000" dirty="0" smtClean="0"/>
              <a:t>Covid-19</a:t>
            </a:r>
          </a:p>
          <a:p>
            <a:pPr algn="ctr"/>
            <a:r>
              <a:rPr lang="en-US" sz="2000" dirty="0" smtClean="0"/>
              <a:t> </a:t>
            </a:r>
            <a:r>
              <a:rPr lang="en-US" sz="2000" dirty="0"/>
              <a:t>(</a:t>
            </a:r>
            <a:r>
              <a:rPr lang="en-US" sz="2000" dirty="0" err="1"/>
              <a:t>viết</a:t>
            </a:r>
            <a:r>
              <a:rPr lang="en-US" sz="2000" dirty="0"/>
              <a:t> </a:t>
            </a:r>
            <a:r>
              <a:rPr lang="en-US" sz="2000" dirty="0" err="1"/>
              <a:t>tắt</a:t>
            </a:r>
            <a:r>
              <a:rPr lang="en-US" sz="2000" dirty="0"/>
              <a:t> </a:t>
            </a:r>
            <a:r>
              <a:rPr lang="en-US" sz="2000" dirty="0" err="1"/>
              <a:t>là</a:t>
            </a:r>
            <a:r>
              <a:rPr lang="en-US" sz="2000" dirty="0"/>
              <a:t> </a:t>
            </a:r>
            <a:r>
              <a:rPr lang="en-US" sz="2000" dirty="0" err="1"/>
              <a:t>Công</a:t>
            </a:r>
            <a:r>
              <a:rPr lang="en-US" sz="2000" dirty="0"/>
              <a:t> </a:t>
            </a:r>
            <a:r>
              <a:rPr lang="en-US" sz="2000" dirty="0" err="1"/>
              <a:t>văn</a:t>
            </a:r>
            <a:r>
              <a:rPr lang="en-US" sz="2000" dirty="0"/>
              <a:t> </a:t>
            </a:r>
            <a:r>
              <a:rPr lang="en-US" sz="2000" dirty="0" err="1"/>
              <a:t>số</a:t>
            </a:r>
            <a:r>
              <a:rPr lang="en-US" sz="2000" dirty="0"/>
              <a:t> 45/TANDTCPC; </a:t>
            </a:r>
            <a:r>
              <a:rPr lang="en-US" sz="2000" dirty="0" err="1"/>
              <a:t>Bộ</a:t>
            </a:r>
            <a:r>
              <a:rPr lang="en-US" sz="2000" dirty="0"/>
              <a:t> </a:t>
            </a:r>
            <a:r>
              <a:rPr lang="en-US" sz="2000" dirty="0" err="1"/>
              <a:t>luật</a:t>
            </a:r>
            <a:r>
              <a:rPr lang="en-US" sz="2000" dirty="0"/>
              <a:t> </a:t>
            </a:r>
            <a:r>
              <a:rPr lang="en-US" sz="2000" dirty="0" err="1"/>
              <a:t>Hình</a:t>
            </a:r>
            <a:r>
              <a:rPr lang="en-US" sz="2000" dirty="0"/>
              <a:t> </a:t>
            </a:r>
            <a:r>
              <a:rPr lang="en-US" sz="2000" dirty="0" err="1"/>
              <a:t>sự</a:t>
            </a:r>
            <a:r>
              <a:rPr lang="en-US" sz="2000" dirty="0"/>
              <a:t> </a:t>
            </a:r>
            <a:r>
              <a:rPr lang="en-US" sz="2000" dirty="0" err="1"/>
              <a:t>năm</a:t>
            </a:r>
            <a:r>
              <a:rPr lang="en-US" sz="2000" dirty="0"/>
              <a:t> 2015 (</a:t>
            </a:r>
            <a:r>
              <a:rPr lang="en-US" sz="2000" dirty="0" err="1"/>
              <a:t>sửa</a:t>
            </a:r>
            <a:r>
              <a:rPr lang="en-US" sz="2000" dirty="0"/>
              <a:t> </a:t>
            </a:r>
            <a:r>
              <a:rPr lang="en-US" sz="2000" dirty="0" err="1"/>
              <a:t>đổi</a:t>
            </a:r>
            <a:r>
              <a:rPr lang="en-US" sz="2000" dirty="0"/>
              <a:t>, </a:t>
            </a:r>
            <a:r>
              <a:rPr lang="en-US" sz="2000" dirty="0" err="1"/>
              <a:t>bổ</a:t>
            </a:r>
            <a:r>
              <a:rPr lang="en-US" sz="2000" dirty="0"/>
              <a:t> sung </a:t>
            </a:r>
            <a:r>
              <a:rPr lang="en-US" sz="2000" dirty="0" err="1"/>
              <a:t>năm</a:t>
            </a:r>
            <a:r>
              <a:rPr lang="en-US" sz="2000" dirty="0"/>
              <a:t> 2017)</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134236"/>
            <a:ext cx="9606681" cy="1752381"/>
          </a:xfrm>
          <a:prstGeom prst="rect">
            <a:avLst/>
          </a:prstGeom>
        </p:spPr>
      </p:pic>
    </p:spTree>
    <p:extLst>
      <p:ext uri="{BB962C8B-B14F-4D97-AF65-F5344CB8AC3E}">
        <p14:creationId xmlns:p14="http://schemas.microsoft.com/office/powerpoint/2010/main" val="2769868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11" y="140608"/>
            <a:ext cx="12282311" cy="6769384"/>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55" y="1027906"/>
            <a:ext cx="9869313" cy="175238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530107"/>
            <a:ext cx="9965268" cy="3990387"/>
          </a:xfrm>
          <a:prstGeom prst="rect">
            <a:avLst/>
          </a:prstGeom>
        </p:spPr>
      </p:pic>
      <p:sp>
        <p:nvSpPr>
          <p:cNvPr id="3" name="Rectangle 2"/>
          <p:cNvSpPr/>
          <p:nvPr/>
        </p:nvSpPr>
        <p:spPr>
          <a:xfrm>
            <a:off x="3735161" y="365125"/>
            <a:ext cx="4468659" cy="584775"/>
          </a:xfrm>
          <a:prstGeom prst="rect">
            <a:avLst/>
          </a:prstGeom>
        </p:spPr>
        <p:txBody>
          <a:bodyPr wrap="none">
            <a:spAutoFit/>
          </a:bodyPr>
          <a:lstStyle/>
          <a:p>
            <a:r>
              <a:rPr lang="en-US" sz="3200" b="1" dirty="0"/>
              <a:t>ÁP DỤNG XỬ LÝ HÌNH SỰ</a:t>
            </a:r>
          </a:p>
        </p:txBody>
      </p:sp>
    </p:spTree>
    <p:extLst>
      <p:ext uri="{BB962C8B-B14F-4D97-AF65-F5344CB8AC3E}">
        <p14:creationId xmlns:p14="http://schemas.microsoft.com/office/powerpoint/2010/main" val="2555617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888" y="140608"/>
            <a:ext cx="12282311" cy="6769384"/>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822" y="541867"/>
            <a:ext cx="8715022" cy="5471615"/>
          </a:xfrm>
          <a:prstGeom prst="rect">
            <a:avLst/>
          </a:prstGeom>
        </p:spPr>
      </p:pic>
    </p:spTree>
    <p:extLst>
      <p:ext uri="{BB962C8B-B14F-4D97-AF65-F5344CB8AC3E}">
        <p14:creationId xmlns:p14="http://schemas.microsoft.com/office/powerpoint/2010/main" val="2046001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11" y="140608"/>
            <a:ext cx="12282311" cy="67693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623" y="541868"/>
            <a:ext cx="9290756" cy="5238043"/>
          </a:xfrm>
          <a:prstGeom prst="rect">
            <a:avLst/>
          </a:prstGeom>
        </p:spPr>
      </p:pic>
    </p:spTree>
    <p:extLst>
      <p:ext uri="{BB962C8B-B14F-4D97-AF65-F5344CB8AC3E}">
        <p14:creationId xmlns:p14="http://schemas.microsoft.com/office/powerpoint/2010/main" val="1605638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70" y="179705"/>
            <a:ext cx="11715750" cy="6678295"/>
          </a:xfrm>
        </p:spPr>
      </p:pic>
      <p:sp>
        <p:nvSpPr>
          <p:cNvPr id="5" name="流程图: 终止 4"/>
          <p:cNvSpPr/>
          <p:nvPr/>
        </p:nvSpPr>
        <p:spPr>
          <a:xfrm>
            <a:off x="1067893" y="598991"/>
            <a:ext cx="9664504" cy="1175637"/>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dirty="0" smtClean="0">
              <a:solidFill>
                <a:srgbClr val="FF0000"/>
              </a:solidFill>
            </a:endParaRPr>
          </a:p>
          <a:p>
            <a:pPr algn="ctr"/>
            <a:endParaRPr lang="vi-VN" sz="3600" dirty="0" smtClean="0">
              <a:solidFill>
                <a:srgbClr val="FF0000"/>
              </a:solidFill>
            </a:endParaRPr>
          </a:p>
          <a:p>
            <a:pPr algn="ctr"/>
            <a:r>
              <a:rPr lang="vi-VN" sz="3600" dirty="0" smtClean="0">
                <a:solidFill>
                  <a:srgbClr val="FF0000"/>
                </a:solidFill>
              </a:rPr>
              <a:t>Học </a:t>
            </a:r>
            <a:r>
              <a:rPr lang="vi-VN" sz="3600" dirty="0">
                <a:solidFill>
                  <a:srgbClr val="FF0000"/>
                </a:solidFill>
              </a:rPr>
              <a:t>sinh cần làm hằng ngày </a:t>
            </a:r>
            <a:r>
              <a:rPr lang="vi-VN" sz="3600" dirty="0" smtClean="0">
                <a:solidFill>
                  <a:srgbClr val="FF0000"/>
                </a:solidFill>
              </a:rPr>
              <a:t>để </a:t>
            </a:r>
            <a:r>
              <a:rPr lang="vi-VN" sz="3600" dirty="0">
                <a:solidFill>
                  <a:srgbClr val="FF0000"/>
                </a:solidFill>
              </a:rPr>
              <a:t>phòng tránh mắc COVID-19</a:t>
            </a:r>
            <a:endParaRPr lang="zh-CN" altLang="en-US" sz="3600" dirty="0">
              <a:solidFill>
                <a:srgbClr val="FF0000"/>
              </a:solidFill>
            </a:endParaRPr>
          </a:p>
          <a:p>
            <a:pPr algn="ctr"/>
            <a:endParaRPr lang="zh-CN" altLang="en-US" sz="5400" dirty="0">
              <a:solidFill>
                <a:srgbClr val="FF0000"/>
              </a:solidFill>
            </a:endParaRPr>
          </a:p>
        </p:txBody>
      </p:sp>
      <p:sp>
        <p:nvSpPr>
          <p:cNvPr id="6" name="Rectangle 5"/>
          <p:cNvSpPr/>
          <p:nvPr/>
        </p:nvSpPr>
        <p:spPr>
          <a:xfrm>
            <a:off x="838200" y="2002996"/>
            <a:ext cx="10123890" cy="4416594"/>
          </a:xfrm>
          <a:prstGeom prst="rect">
            <a:avLst/>
          </a:prstGeom>
        </p:spPr>
        <p:txBody>
          <a:bodyPr wrap="square">
            <a:spAutoFit/>
          </a:bodyPr>
          <a:lstStyle/>
          <a:p>
            <a:pPr indent="450215" algn="just">
              <a:spcBef>
                <a:spcPts val="600"/>
              </a:spcBef>
            </a:pPr>
            <a:r>
              <a:rPr lang="en-GB" sz="3200" dirty="0" err="1">
                <a:latin typeface="Times New Roman" panose="02020603050405020304" pitchFamily="18" charset="0"/>
                <a:cs typeface="Times New Roman" panose="02020603050405020304" pitchFamily="18" charset="0"/>
              </a:rPr>
              <a:t>Nâng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cao</a:t>
            </a:r>
            <a:r>
              <a:rPr lang="en-GB" sz="3200" dirty="0">
                <a:latin typeface="Times New Roman" panose="02020603050405020304" pitchFamily="18" charset="0"/>
                <a:cs typeface="Times New Roman" panose="02020603050405020304" pitchFamily="18" charset="0"/>
              </a:rPr>
              <a:t> ý </a:t>
            </a:r>
            <a:r>
              <a:rPr lang="en-GB" sz="3200" dirty="0" err="1">
                <a:latin typeface="Times New Roman" panose="02020603050405020304" pitchFamily="18" charset="0"/>
                <a:cs typeface="Times New Roman" panose="02020603050405020304" pitchFamily="18" charset="0"/>
              </a:rPr>
              <a:t>thức</a:t>
            </a:r>
            <a:r>
              <a:rPr lang="vi-VN" sz="3200" dirty="0">
                <a:latin typeface="Times New Roman" panose="02020603050405020304" pitchFamily="18" charset="0"/>
                <a:cs typeface="Times New Roman" panose="02020603050405020304" pitchFamily="18" charset="0"/>
              </a:rPr>
              <a:t>, trách nhiệm của học sinh </a:t>
            </a:r>
            <a:r>
              <a:rPr lang="en-GB" sz="3200" dirty="0" err="1">
                <a:latin typeface="Times New Roman" panose="02020603050405020304" pitchFamily="18" charset="0"/>
                <a:cs typeface="Times New Roman" panose="02020603050405020304" pitchFamily="18" charset="0"/>
              </a:rPr>
              <a:t>trong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việc</a:t>
            </a:r>
            <a:r>
              <a:rPr lang="en-GB" sz="3200" dirty="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thực</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hiện</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đúng</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các</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biện</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pháp</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phòng</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chống</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dịch</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Covid</a:t>
            </a:r>
            <a:r>
              <a:rPr lang="en-GB" sz="3200" dirty="0" smtClean="0">
                <a:latin typeface="Times New Roman" panose="02020603050405020304" pitchFamily="18" charset="0"/>
                <a:cs typeface="Times New Roman" panose="02020603050405020304" pitchFamily="18" charset="0"/>
              </a:rPr>
              <a:t> 19.</a:t>
            </a:r>
          </a:p>
          <a:p>
            <a:pPr indent="450215" algn="just">
              <a:spcBef>
                <a:spcPts val="600"/>
              </a:spcBef>
            </a:pPr>
            <a:r>
              <a:rPr lang="en-GB" sz="3200" dirty="0" smtClean="0">
                <a:latin typeface="Times New Roman" panose="02020603050405020304" pitchFamily="18" charset="0"/>
                <a:cs typeface="Times New Roman" panose="02020603050405020304" pitchFamily="18" charset="0"/>
              </a:rPr>
              <a:t>+ T</a:t>
            </a:r>
            <a:r>
              <a:rPr lang="vi-VN" sz="3200" dirty="0" smtClean="0">
                <a:latin typeface="Times New Roman" panose="02020603050405020304" pitchFamily="18" charset="0"/>
                <a:cs typeface="Times New Roman" panose="02020603050405020304" pitchFamily="18" charset="0"/>
              </a:rPr>
              <a:t>hực </a:t>
            </a:r>
            <a:r>
              <a:rPr lang="vi-VN" sz="3200" dirty="0">
                <a:latin typeface="Times New Roman" panose="02020603050405020304" pitchFamily="18" charset="0"/>
                <a:cs typeface="Times New Roman" panose="02020603050405020304" pitchFamily="18" charset="0"/>
              </a:rPr>
              <a:t>hiện </a:t>
            </a:r>
            <a:r>
              <a:rPr lang="vi-VN" sz="3200" dirty="0" smtClean="0">
                <a:latin typeface="Times New Roman" panose="02020603050405020304" pitchFamily="18" charset="0"/>
                <a:cs typeface="Times New Roman" panose="02020603050405020304" pitchFamily="18" charset="0"/>
              </a:rPr>
              <a:t>nghiêm  </a:t>
            </a:r>
            <a:r>
              <a:rPr lang="vi-VN" sz="3200" dirty="0">
                <a:latin typeface="Times New Roman" panose="02020603050405020304" pitchFamily="18" charset="0"/>
                <a:cs typeface="Times New Roman" panose="02020603050405020304" pitchFamily="18" charset="0"/>
              </a:rPr>
              <a:t>thôn</a:t>
            </a:r>
            <a:r>
              <a:rPr lang="en-GB" sz="3200" dirty="0">
                <a:latin typeface="Times New Roman" panose="02020603050405020304" pitchFamily="18" charset="0"/>
                <a:cs typeface="Times New Roman" panose="02020603050405020304" pitchFamily="18" charset="0"/>
              </a:rPr>
              <a:t>g</a:t>
            </a:r>
            <a:r>
              <a:rPr lang="vi-VN" sz="3200" dirty="0">
                <a:latin typeface="Times New Roman" panose="02020603050405020304" pitchFamily="18" charset="0"/>
                <a:cs typeface="Times New Roman" panose="02020603050405020304" pitchFamily="18" charset="0"/>
              </a:rPr>
              <a:t> đ</a:t>
            </a:r>
            <a:r>
              <a:rPr lang="en-GB" sz="3200" dirty="0" err="1">
                <a:latin typeface="Times New Roman" panose="02020603050405020304" pitchFamily="18" charset="0"/>
                <a:cs typeface="Times New Roman" panose="02020603050405020304" pitchFamily="18" charset="0"/>
              </a:rPr>
              <a:t>i</a:t>
            </a:r>
            <a:r>
              <a:rPr lang="vi-VN" sz="3200" dirty="0">
                <a:latin typeface="Times New Roman" panose="02020603050405020304" pitchFamily="18" charset="0"/>
                <a:cs typeface="Times New Roman" panose="02020603050405020304" pitchFamily="18" charset="0"/>
              </a:rPr>
              <a:t>ệp </a:t>
            </a:r>
            <a:r>
              <a:rPr lang="vi-VN" sz="3200" dirty="0" smtClean="0">
                <a:latin typeface="Times New Roman" panose="02020603050405020304" pitchFamily="18" charset="0"/>
                <a:cs typeface="Times New Roman" panose="02020603050405020304" pitchFamily="18" charset="0"/>
              </a:rPr>
              <a:t>5</a:t>
            </a:r>
            <a:r>
              <a:rPr lang="en-GB"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a:t>
            </a:r>
            <a:r>
              <a:rPr lang="vi-VN" sz="3200" dirty="0" smtClean="0">
                <a:solidFill>
                  <a:srgbClr val="FF0000"/>
                </a:solidFill>
                <a:latin typeface="Times New Roman" panose="02020603050405020304" pitchFamily="18" charset="0"/>
                <a:cs typeface="Times New Roman" panose="02020603050405020304" pitchFamily="18" charset="0"/>
              </a:rPr>
              <a:t>Khẩu </a:t>
            </a:r>
            <a:r>
              <a:rPr lang="vi-VN" sz="3200" dirty="0">
                <a:solidFill>
                  <a:srgbClr val="FF0000"/>
                </a:solidFill>
                <a:latin typeface="Times New Roman" panose="02020603050405020304" pitchFamily="18" charset="0"/>
                <a:cs typeface="Times New Roman" panose="02020603050405020304" pitchFamily="18" charset="0"/>
              </a:rPr>
              <a:t>trang - Khử khuẩn - Khoảng cách - Không tụ tập </a:t>
            </a:r>
            <a:r>
              <a:rPr lang="vi-VN" sz="3200" dirty="0">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Khai báo y tế</a:t>
            </a:r>
            <a:r>
              <a:rPr lang="vi-VN" sz="3200" dirty="0">
                <a:latin typeface="Times New Roman" panose="02020603050405020304" pitchFamily="18" charset="0"/>
                <a:cs typeface="Times New Roman" panose="02020603050405020304" pitchFamily="18" charset="0"/>
              </a:rPr>
              <a:t>” của Bộ Y tế</a:t>
            </a:r>
            <a:r>
              <a:rPr lang="en-GB" sz="3200" dirty="0" smtClean="0">
                <a:latin typeface="Times New Roman" panose="02020603050405020304" pitchFamily="18" charset="0"/>
                <a:cs typeface="Times New Roman" panose="02020603050405020304" pitchFamily="18" charset="0"/>
              </a:rPr>
              <a:t>.</a:t>
            </a:r>
          </a:p>
          <a:p>
            <a:pPr algn="just">
              <a:spcBef>
                <a:spcPts val="600"/>
              </a:spcBef>
            </a:pPr>
            <a:r>
              <a:rPr lang="en-GB" sz="3200" dirty="0" smtClean="0">
                <a:latin typeface="Times New Roman" panose="02020603050405020304" pitchFamily="18" charset="0"/>
                <a:cs typeface="Times New Roman" panose="02020603050405020304" pitchFamily="18" charset="0"/>
              </a:rPr>
              <a:t>    + </a:t>
            </a:r>
            <a:r>
              <a:rPr lang="en-GB" sz="3200" dirty="0" err="1" smtClean="0">
                <a:latin typeface="Times New Roman" panose="02020603050405020304" pitchFamily="18" charset="0"/>
                <a:cs typeface="Times New Roman" panose="02020603050405020304" pitchFamily="18" charset="0"/>
              </a:rPr>
              <a:t>Thực</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hiện</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tốt</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những</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việc</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cần</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làm</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để</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phòng</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tránh</a:t>
            </a:r>
            <a:r>
              <a:rPr lang="en-GB" sz="3200" dirty="0" smtClean="0">
                <a:latin typeface="Times New Roman" panose="02020603050405020304" pitchFamily="18" charset="0"/>
                <a:cs typeface="Times New Roman" panose="02020603050405020304" pitchFamily="18" charset="0"/>
              </a:rPr>
              <a:t> </a:t>
            </a:r>
          </a:p>
          <a:p>
            <a:pPr marL="457200" indent="-457200" algn="just">
              <a:spcBef>
                <a:spcPts val="600"/>
              </a:spcBef>
              <a:buFontTx/>
              <a:buChar char="-"/>
            </a:pPr>
            <a:r>
              <a:rPr lang="en-GB" sz="3200" dirty="0" err="1" smtClean="0">
                <a:latin typeface="Times New Roman" panose="02020603050405020304" pitchFamily="18" charset="0"/>
                <a:cs typeface="Times New Roman" panose="02020603050405020304" pitchFamily="18" charset="0"/>
              </a:rPr>
              <a:t>Covid</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khi</a:t>
            </a:r>
            <a:r>
              <a:rPr lang="en-GB" sz="3200" dirty="0" smtClean="0">
                <a:latin typeface="Times New Roman" panose="02020603050405020304" pitchFamily="18" charset="0"/>
                <a:cs typeface="Times New Roman" panose="02020603050405020304" pitchFamily="18" charset="0"/>
              </a:rPr>
              <a:t> ở </a:t>
            </a:r>
            <a:r>
              <a:rPr lang="en-GB" sz="3200" dirty="0" err="1" smtClean="0">
                <a:latin typeface="Times New Roman" panose="02020603050405020304" pitchFamily="18" charset="0"/>
                <a:cs typeface="Times New Roman" panose="02020603050405020304" pitchFamily="18" charset="0"/>
              </a:rPr>
              <a:t>nhà</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khi</a:t>
            </a:r>
            <a:r>
              <a:rPr lang="vi-VN"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ở </a:t>
            </a:r>
            <a:r>
              <a:rPr lang="en-GB" sz="3200" dirty="0" err="1" smtClean="0">
                <a:latin typeface="Times New Roman" panose="02020603050405020304" pitchFamily="18" charset="0"/>
                <a:cs typeface="Times New Roman" panose="02020603050405020304" pitchFamily="18" charset="0"/>
              </a:rPr>
              <a:t>trường</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theo</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hướng</a:t>
            </a:r>
            <a:r>
              <a:rPr lang="en-GB" sz="3200" dirty="0" smtClean="0">
                <a:latin typeface="Times New Roman" panose="02020603050405020304" pitchFamily="18" charset="0"/>
                <a:cs typeface="Times New Roman" panose="02020603050405020304" pitchFamily="18" charset="0"/>
              </a:rPr>
              <a:t> </a:t>
            </a:r>
            <a:r>
              <a:rPr lang="en-GB" sz="3200" dirty="0" err="1" smtClean="0">
                <a:latin typeface="Times New Roman" panose="02020603050405020304" pitchFamily="18" charset="0"/>
                <a:cs typeface="Times New Roman" panose="02020603050405020304" pitchFamily="18" charset="0"/>
              </a:rPr>
              <a:t>dẫn</a:t>
            </a:r>
            <a:r>
              <a:rPr lang="en-GB" sz="3200" dirty="0" smtClean="0">
                <a:latin typeface="Times New Roman" panose="02020603050405020304" pitchFamily="18" charset="0"/>
                <a:cs typeface="Times New Roman" panose="02020603050405020304" pitchFamily="18" charset="0"/>
              </a:rPr>
              <a:t>. </a:t>
            </a:r>
          </a:p>
          <a:p>
            <a:pPr indent="450215" algn="just">
              <a:spcBef>
                <a:spcPts val="600"/>
              </a:spcBef>
            </a:pPr>
            <a:endParaRPr lang="en-US" sz="3200" i="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Tree>
    <p:extLst>
      <p:ext uri="{BB962C8B-B14F-4D97-AF65-F5344CB8AC3E}">
        <p14:creationId xmlns:p14="http://schemas.microsoft.com/office/powerpoint/2010/main" val="19538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186" y="317145"/>
            <a:ext cx="11209866" cy="6524977"/>
          </a:xfrm>
        </p:spPr>
      </p:pic>
      <p:sp>
        <p:nvSpPr>
          <p:cNvPr id="5" name="Rectangle 4"/>
          <p:cNvSpPr/>
          <p:nvPr/>
        </p:nvSpPr>
        <p:spPr>
          <a:xfrm>
            <a:off x="987777" y="1690688"/>
            <a:ext cx="9595556" cy="4093428"/>
          </a:xfrm>
          <a:prstGeom prst="rect">
            <a:avLst/>
          </a:prstGeom>
        </p:spPr>
        <p:txBody>
          <a:bodyPr wrap="square">
            <a:spAutoFit/>
          </a:bodyPr>
          <a:lstStyle/>
          <a:p>
            <a:pPr algn="just"/>
            <a:r>
              <a:rPr lang="vi-VN" sz="2000" b="1" dirty="0" smtClean="0">
                <a:solidFill>
                  <a:srgbClr val="7030A0"/>
                </a:solidFill>
              </a:rPr>
              <a:t>1. Rửa </a:t>
            </a:r>
            <a:r>
              <a:rPr lang="vi-VN" sz="2000" b="1" dirty="0">
                <a:solidFill>
                  <a:srgbClr val="7030A0"/>
                </a:solidFill>
              </a:rPr>
              <a:t>tay với nước sạch và xà phòng (hoặc dung dịch rửa tay khô) thường xuyên vào các thời điểm: Trước khi vào lớp; trước và sau khi ăn; sau khi ra chơi, nghỉ giữa giờ; sau khi đi vệ sinh, khi tay bẩn</a:t>
            </a:r>
            <a:r>
              <a:rPr lang="vi-VN" sz="2000" b="1" dirty="0" smtClean="0">
                <a:solidFill>
                  <a:srgbClr val="7030A0"/>
                </a:solidFill>
              </a:rPr>
              <a:t>.</a:t>
            </a:r>
            <a:endParaRPr lang="vi-VN" sz="2000" dirty="0">
              <a:solidFill>
                <a:srgbClr val="7030A0"/>
              </a:solidFill>
            </a:endParaRPr>
          </a:p>
          <a:p>
            <a:pPr algn="just"/>
            <a:r>
              <a:rPr lang="vi-VN" sz="2000" b="1" dirty="0">
                <a:solidFill>
                  <a:srgbClr val="7030A0"/>
                </a:solidFill>
              </a:rPr>
              <a:t>2. Che mũi, miệng khi ho hoặc hắt hơi (tốt nhất bằng giấy lau sạch, khăn vải hoặc khăn tay, hoặc ống tay áo để làm giảm phát tán dịch tiết đường hô hấp). Vứt bỏ khăn, giấy che mũi, miệng vào thùng rác và rửa tay sạch</a:t>
            </a:r>
            <a:r>
              <a:rPr lang="vi-VN" sz="2000" b="1" dirty="0" smtClean="0">
                <a:solidFill>
                  <a:srgbClr val="7030A0"/>
                </a:solidFill>
              </a:rPr>
              <a:t>.</a:t>
            </a:r>
            <a:endParaRPr lang="vi-VN" sz="2000" dirty="0">
              <a:solidFill>
                <a:srgbClr val="7030A0"/>
              </a:solidFill>
            </a:endParaRPr>
          </a:p>
          <a:p>
            <a:pPr algn="just"/>
            <a:r>
              <a:rPr lang="vi-VN" sz="2000" b="1" dirty="0">
                <a:solidFill>
                  <a:srgbClr val="7030A0"/>
                </a:solidFill>
              </a:rPr>
              <a:t>3. Không đưa tay lên mắt, mũi, miệng.</a:t>
            </a:r>
            <a:endParaRPr lang="vi-VN" sz="2000" dirty="0">
              <a:solidFill>
                <a:srgbClr val="7030A0"/>
              </a:solidFill>
            </a:endParaRPr>
          </a:p>
          <a:p>
            <a:pPr algn="just"/>
            <a:r>
              <a:rPr lang="vi-VN" sz="2000" b="1" dirty="0">
                <a:solidFill>
                  <a:srgbClr val="7030A0"/>
                </a:solidFill>
              </a:rPr>
              <a:t>4. Không dùng chung các đồ dùng cá nhân, như: Cốc, bình nước, khăn mặt, khăn lau tay, gối, chăn...</a:t>
            </a:r>
            <a:endParaRPr lang="vi-VN" sz="2000" dirty="0">
              <a:solidFill>
                <a:srgbClr val="7030A0"/>
              </a:solidFill>
            </a:endParaRPr>
          </a:p>
          <a:p>
            <a:pPr algn="just"/>
            <a:r>
              <a:rPr lang="vi-VN" sz="2000" b="1" dirty="0">
                <a:solidFill>
                  <a:srgbClr val="7030A0"/>
                </a:solidFill>
              </a:rPr>
              <a:t>5. Không khạc, nhổ bừa bãi.</a:t>
            </a:r>
            <a:endParaRPr lang="vi-VN" sz="2000" dirty="0">
              <a:solidFill>
                <a:srgbClr val="7030A0"/>
              </a:solidFill>
            </a:endParaRPr>
          </a:p>
          <a:p>
            <a:pPr algn="just"/>
            <a:r>
              <a:rPr lang="vi-VN" sz="2000" b="1" dirty="0">
                <a:solidFill>
                  <a:srgbClr val="7030A0"/>
                </a:solidFill>
              </a:rPr>
              <a:t>6. Bỏ rác đúng nơi quy định.</a:t>
            </a:r>
            <a:endParaRPr lang="vi-VN" sz="2000" dirty="0">
              <a:solidFill>
                <a:srgbClr val="7030A0"/>
              </a:solidFill>
            </a:endParaRPr>
          </a:p>
          <a:p>
            <a:pPr algn="just"/>
            <a:r>
              <a:rPr lang="vi-VN" sz="2000" b="1" dirty="0">
                <a:solidFill>
                  <a:srgbClr val="7030A0"/>
                </a:solidFill>
              </a:rPr>
              <a:t>7. Nếu bản thân hoặc thấy học sinh khác có sốt, ho, đau họng, khó thở thì báo ngay cho giáo viên chủ nhiệm.</a:t>
            </a:r>
            <a:endParaRPr lang="vi-VN" sz="2000" dirty="0">
              <a:solidFill>
                <a:srgbClr val="7030A0"/>
              </a:solidFill>
            </a:endParaRPr>
          </a:p>
        </p:txBody>
      </p:sp>
      <p:sp>
        <p:nvSpPr>
          <p:cNvPr id="6" name="流程图: 终止 4"/>
          <p:cNvSpPr/>
          <p:nvPr/>
        </p:nvSpPr>
        <p:spPr>
          <a:xfrm>
            <a:off x="1263748" y="515051"/>
            <a:ext cx="9664504" cy="1175637"/>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rPr>
              <a:t>H</a:t>
            </a:r>
            <a:r>
              <a:rPr lang="vi-VN" sz="3600" dirty="0" smtClean="0">
                <a:solidFill>
                  <a:srgbClr val="FF0000"/>
                </a:solidFill>
              </a:rPr>
              <a:t>ọc </a:t>
            </a:r>
            <a:r>
              <a:rPr lang="vi-VN" sz="3600" dirty="0">
                <a:solidFill>
                  <a:srgbClr val="FF0000"/>
                </a:solidFill>
              </a:rPr>
              <a:t>sinh cần làm hằng ngày tại trường học để phòng tránh mắc </a:t>
            </a:r>
            <a:r>
              <a:rPr lang="vi-VN" sz="3600" dirty="0" smtClean="0">
                <a:solidFill>
                  <a:srgbClr val="FF0000"/>
                </a:solidFill>
              </a:rPr>
              <a:t>COVID-19</a:t>
            </a:r>
            <a:endParaRPr lang="zh-CN" altLang="en-US" sz="3600" dirty="0">
              <a:solidFill>
                <a:srgbClr val="FF0000"/>
              </a:solidFill>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37" y="5258405"/>
            <a:ext cx="1851274" cy="1851274"/>
          </a:xfrm>
          <a:prstGeom prst="rect">
            <a:avLst/>
          </a:prstGeom>
        </p:spPr>
      </p:pic>
      <p:pic>
        <p:nvPicPr>
          <p:cNvPr id="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0933" y="4816493"/>
            <a:ext cx="1117600" cy="1873627"/>
          </a:xfrm>
          <a:prstGeom prst="rect">
            <a:avLst/>
          </a:prstGeom>
        </p:spPr>
      </p:pic>
      <p:pic>
        <p:nvPicPr>
          <p:cNvPr id="9"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8400" y="5468579"/>
            <a:ext cx="1279852" cy="1641100"/>
          </a:xfrm>
          <a:prstGeom prst="rect">
            <a:avLst/>
          </a:prstGeom>
        </p:spPr>
      </p:pic>
    </p:spTree>
    <p:extLst>
      <p:ext uri="{BB962C8B-B14F-4D97-AF65-F5344CB8AC3E}">
        <p14:creationId xmlns:p14="http://schemas.microsoft.com/office/powerpoint/2010/main" val="2251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4" y="-137160"/>
            <a:ext cx="12369404" cy="7619631"/>
          </a:xfrm>
          <a:prstGeom prst="rect">
            <a:avLst/>
          </a:prstGeom>
        </p:spPr>
      </p:pic>
      <p:sp>
        <p:nvSpPr>
          <p:cNvPr id="5" name="TextBox 4"/>
          <p:cNvSpPr txBox="1"/>
          <p:nvPr/>
        </p:nvSpPr>
        <p:spPr>
          <a:xfrm>
            <a:off x="1686417" y="446896"/>
            <a:ext cx="9042400" cy="830997"/>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PHÒNG GD ĐT QUẬN LONG BIÊN</a:t>
            </a:r>
          </a:p>
          <a:p>
            <a:pPr algn="ctr"/>
            <a:r>
              <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TRƯỜNG TIỂU HỌC </a:t>
            </a:r>
            <a:r>
              <a:rPr lang="vi-VN"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PHÚC LỢI</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35467" y="379318"/>
            <a:ext cx="1936845" cy="1936845"/>
          </a:xfrm>
          <a:prstGeom prst="rect">
            <a:avLst/>
          </a:prstGeom>
        </p:spPr>
      </p:pic>
      <p:sp>
        <p:nvSpPr>
          <p:cNvPr id="7" name="TextBox 6"/>
          <p:cNvSpPr txBox="1"/>
          <p:nvPr/>
        </p:nvSpPr>
        <p:spPr>
          <a:xfrm>
            <a:off x="643944" y="1796226"/>
            <a:ext cx="11127346" cy="707886"/>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4000" b="1" dirty="0" smtClean="0">
                <a:solidFill>
                  <a:srgbClr val="FF0000"/>
                </a:solidFill>
                <a:latin typeface="Times New Roman" panose="02020603050405020304" pitchFamily="18" charset="0"/>
              </a:rPr>
              <a:t>TUYÊN TRUYỀN PHÁP LUẬT </a:t>
            </a:r>
          </a:p>
        </p:txBody>
      </p:sp>
      <p:sp>
        <p:nvSpPr>
          <p:cNvPr id="8" name="Rectangle 7"/>
          <p:cNvSpPr/>
          <p:nvPr/>
        </p:nvSpPr>
        <p:spPr>
          <a:xfrm>
            <a:off x="5936516" y="4278380"/>
            <a:ext cx="5752564" cy="461665"/>
          </a:xfrm>
          <a:prstGeom prst="rect">
            <a:avLst/>
          </a:prstGeom>
        </p:spPr>
        <p:txBody>
          <a:bodyPr wrap="square">
            <a:spAutoFit/>
          </a:bodyPr>
          <a:lstStyle/>
          <a:p>
            <a:pPr algn="ctr"/>
            <a:r>
              <a:rPr lang="en-US" sz="2400" b="1" i="1" dirty="0" err="1">
                <a:solidFill>
                  <a:srgbClr val="0000FF"/>
                </a:solidFill>
                <a:latin typeface="Times New Roman" panose="02020603050405020304" pitchFamily="18" charset="0"/>
                <a:cs typeface="Times New Roman" panose="02020603050405020304" pitchFamily="18" charset="0"/>
              </a:rPr>
              <a:t>Phúc</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a:solidFill>
                  <a:srgbClr val="0000FF"/>
                </a:solidFill>
                <a:latin typeface="Times New Roman" panose="02020603050405020304" pitchFamily="18" charset="0"/>
                <a:cs typeface="Times New Roman" panose="02020603050405020304" pitchFamily="18" charset="0"/>
              </a:rPr>
              <a:t>Lợi</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ngày</a:t>
            </a:r>
            <a:r>
              <a:rPr lang="en-US" sz="2400" b="1" i="1" dirty="0" smtClean="0">
                <a:solidFill>
                  <a:srgbClr val="0000FF"/>
                </a:solidFill>
                <a:latin typeface="Times New Roman" panose="02020603050405020304" pitchFamily="18" charset="0"/>
                <a:cs typeface="Times New Roman" panose="02020603050405020304" pitchFamily="18" charset="0"/>
              </a:rPr>
              <a:t> 14 </a:t>
            </a:r>
            <a:r>
              <a:rPr lang="en-US" sz="2400" b="1" i="1" dirty="0" err="1">
                <a:solidFill>
                  <a:srgbClr val="0000FF"/>
                </a:solidFill>
                <a:latin typeface="Times New Roman" panose="02020603050405020304" pitchFamily="18" charset="0"/>
                <a:cs typeface="Times New Roman" panose="02020603050405020304" pitchFamily="18" charset="0"/>
              </a:rPr>
              <a:t>tháng</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smtClean="0">
                <a:solidFill>
                  <a:srgbClr val="0000FF"/>
                </a:solidFill>
                <a:latin typeface="Times New Roman" panose="02020603050405020304" pitchFamily="18" charset="0"/>
                <a:cs typeface="Times New Roman" panose="02020603050405020304" pitchFamily="18" charset="0"/>
              </a:rPr>
              <a:t>3 </a:t>
            </a:r>
            <a:r>
              <a:rPr lang="en-US" sz="2400" b="1" i="1" dirty="0" err="1">
                <a:solidFill>
                  <a:srgbClr val="0000FF"/>
                </a:solidFill>
                <a:latin typeface="Times New Roman" panose="02020603050405020304" pitchFamily="18" charset="0"/>
                <a:cs typeface="Times New Roman" panose="02020603050405020304" pitchFamily="18" charset="0"/>
              </a:rPr>
              <a:t>năm</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b="1" i="1" dirty="0" smtClean="0">
                <a:solidFill>
                  <a:srgbClr val="0000FF"/>
                </a:solidFill>
                <a:latin typeface="Times New Roman" panose="02020603050405020304" pitchFamily="18" charset="0"/>
                <a:cs typeface="Times New Roman" panose="02020603050405020304" pitchFamily="18" charset="0"/>
              </a:rPr>
              <a:t>2022</a:t>
            </a:r>
            <a:endParaRPr lang="en-US" sz="2400" i="1"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25600" y="2631347"/>
            <a:ext cx="9832621" cy="1200329"/>
          </a:xfrm>
          <a:prstGeom prst="rect">
            <a:avLst/>
          </a:prstGeom>
        </p:spPr>
        <p:txBody>
          <a:bodyPr wrap="square">
            <a:spAutoFit/>
          </a:bodyPr>
          <a:lstStyle/>
          <a:p>
            <a:pPr algn="ctr"/>
            <a:r>
              <a:rPr lang="en-US" sz="3600" b="1" dirty="0" smtClean="0">
                <a:solidFill>
                  <a:srgbClr val="FF0000"/>
                </a:solidFill>
              </a:rPr>
              <a:t>MỘT SỐ HÀNH VI </a:t>
            </a:r>
            <a:r>
              <a:rPr lang="en-US" sz="3600" b="1" dirty="0" err="1" smtClean="0">
                <a:solidFill>
                  <a:srgbClr val="FF0000"/>
                </a:solidFill>
              </a:rPr>
              <a:t>VI</a:t>
            </a:r>
            <a:r>
              <a:rPr lang="en-US" sz="3600" b="1" dirty="0" smtClean="0">
                <a:solidFill>
                  <a:srgbClr val="FF0000"/>
                </a:solidFill>
              </a:rPr>
              <a:t> PHẠM PHÁP LUẬT TRONG PHÒNG, CHỐNG DỊCH COVID-19</a:t>
            </a:r>
            <a:endParaRPr lang="en-US" sz="3600" b="1" dirty="0">
              <a:solidFill>
                <a:srgbClr val="FF0000"/>
              </a:solidFill>
              <a:latin typeface="Calibri Light" panose="020F0302020204030204"/>
            </a:endParaRPr>
          </a:p>
        </p:txBody>
      </p:sp>
      <p:pic>
        <p:nvPicPr>
          <p:cNvPr id="10" name="Picture 9">
            <a:extLst>
              <a:ext uri="{FF2B5EF4-FFF2-40B4-BE49-F238E27FC236}">
                <a16:creationId xmlns:a16="http://schemas.microsoft.com/office/drawing/2014/main" xmlns="" id="{73B19B4E-E687-4975-A46C-4F16C46CF92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2209" y1="70122" x2="22209" y2="70122"/>
                        <a14:foregroundMark x1="22326" y1="74390" x2="22326" y2="74390"/>
                        <a14:foregroundMark x1="29070" y1="69512" x2="29070" y2="69512"/>
                        <a14:foregroundMark x1="29070" y1="76220" x2="29070" y2="76220"/>
                        <a14:foregroundMark x1="48372" y1="68089" x2="48372" y2="68089"/>
                        <a14:foregroundMark x1="47442" y1="76016" x2="47442" y2="76016"/>
                        <a14:foregroundMark x1="47558" y1="69919" x2="47558" y2="69919"/>
                        <a14:foregroundMark x1="53837" y1="69106" x2="53837" y2="69106"/>
                        <a14:foregroundMark x1="55116" y1="76626" x2="55116" y2="76626"/>
                        <a14:foregroundMark x1="73488" y1="71545" x2="73488" y2="71545"/>
                        <a14:foregroundMark x1="80581" y1="71138" x2="80581" y2="71138"/>
                        <a14:foregroundMark x1="58721" y1="35366" x2="58721" y2="35366"/>
                      </a14:backgroundRemoval>
                    </a14:imgEffect>
                  </a14:imgLayer>
                </a14:imgProps>
              </a:ext>
              <a:ext uri="{28A0092B-C50C-407E-A947-70E740481C1C}">
                <a14:useLocalDpi xmlns:a14="http://schemas.microsoft.com/office/drawing/2010/main" val="0"/>
              </a:ext>
            </a:extLst>
          </a:blip>
          <a:stretch>
            <a:fillRect/>
          </a:stretch>
        </p:blipFill>
        <p:spPr>
          <a:xfrm>
            <a:off x="-413064" y="4183826"/>
            <a:ext cx="6062279" cy="3468187"/>
          </a:xfrm>
          <a:prstGeom prst="rect">
            <a:avLst/>
          </a:prstGeom>
        </p:spPr>
      </p:pic>
    </p:spTree>
    <p:extLst>
      <p:ext uri="{BB962C8B-B14F-4D97-AF65-F5344CB8AC3E}">
        <p14:creationId xmlns:p14="http://schemas.microsoft.com/office/powerpoint/2010/main" val="341753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2883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 y="-135467"/>
            <a:ext cx="12192000" cy="6858000"/>
          </a:xfrm>
          <a:prstGeom prst="rect">
            <a:avLst/>
          </a:prstGeom>
        </p:spPr>
      </p:pic>
      <p:sp>
        <p:nvSpPr>
          <p:cNvPr id="5" name="Rectangle 4"/>
          <p:cNvSpPr/>
          <p:nvPr/>
        </p:nvSpPr>
        <p:spPr>
          <a:xfrm>
            <a:off x="485422" y="1709212"/>
            <a:ext cx="10859911" cy="4093428"/>
          </a:xfrm>
          <a:prstGeom prst="rect">
            <a:avLst/>
          </a:prstGeom>
        </p:spPr>
        <p:txBody>
          <a:bodyPr wrap="square">
            <a:spAutoFit/>
          </a:bodyPr>
          <a:lstStyle/>
          <a:p>
            <a:pPr algn="just"/>
            <a:r>
              <a:rPr lang="en-GB" sz="2000" dirty="0" smtClean="0"/>
              <a:t>	</a:t>
            </a:r>
            <a:r>
              <a:rPr lang="vi-VN" sz="2000" dirty="0" smtClean="0"/>
              <a:t>Theo Quyết định số 219/QĐ-BYT ngày 29/01/2020 của Bộ trưởng Bộ y tế đã bổ sung bệnh viêm đường hô hấp cấp do chủng mới của virut Corona (nCov) gây ra vào danh mục các bệnh truyền nhiễm theo nhóm A theo quy định tại Luật Phòng, chống bệnh truyền nhiễm năm 2007. </a:t>
            </a:r>
          </a:p>
          <a:p>
            <a:pPr algn="just"/>
            <a:r>
              <a:rPr lang="vi-VN" sz="2000" dirty="0" smtClean="0"/>
              <a:t>A.ÁP DỤNG XỬ LÝ HÀNH CHÍNH (Theo Nghị định số 117/2020/NĐ-CP ngày 28/9/2020 của Chính phủ quy định xử phạt vi phạm hành chính trong lĩnh vực y tế (viết tắt là Nghị định số 117/2020/NĐ-CP; Nghị định số 124/2021/NĐ-CP ngày 28/12/2021 của Chính phủ sửa đổi, bổ sung một số điều Nghị định số 115/2018/NĐ-CP ngày 4/9/2018 của Chính phủ quy định xử phạt vi phạm hành chính về an toàn thực phẩm và Nghị định số 117/2020/NĐ-CP ngày 28/9/2020 của Chính phủ quy định xử phạt vi phạm hành chính trong lĩnh vực y tế (viết tắt là Nghị định số 124/2021/NĐ-CP) có hiệu lực thi hành từ ngày 01/01/2022)</a:t>
            </a:r>
          </a:p>
          <a:p>
            <a:pPr algn="just"/>
            <a:r>
              <a:rPr lang="vi-VN" sz="2000" dirty="0" smtClean="0"/>
              <a:t> * Lưu ý: Mức phạt tiền dưới đây là mức phạt tiền đối với cá nhân. Đối với cùng một hành vi vi phạm hành chính thì mức phạt tiền đối với tổ chức bằng 02 lần mức phạt tiền đối với cá nhân</a:t>
            </a:r>
            <a:r>
              <a:rPr lang="en-GB" sz="2000" dirty="0" smtClean="0"/>
              <a:t>.</a:t>
            </a:r>
            <a:endParaRPr lang="en-US" sz="2000" dirty="0"/>
          </a:p>
        </p:txBody>
      </p:sp>
      <p:sp>
        <p:nvSpPr>
          <p:cNvPr id="6" name="Rectangle 5"/>
          <p:cNvSpPr/>
          <p:nvPr/>
        </p:nvSpPr>
        <p:spPr>
          <a:xfrm>
            <a:off x="739422" y="492458"/>
            <a:ext cx="10713155" cy="923330"/>
          </a:xfrm>
          <a:prstGeom prst="rect">
            <a:avLst/>
          </a:prstGeom>
        </p:spPr>
        <p:txBody>
          <a:bodyPr wrap="square">
            <a:spAutoFit/>
          </a:bodyPr>
          <a:lstStyle/>
          <a:p>
            <a:pPr algn="ctr"/>
            <a:r>
              <a:rPr lang="en-US" b="1" dirty="0" smtClean="0">
                <a:solidFill>
                  <a:srgbClr val="7030A0"/>
                </a:solidFill>
                <a:latin typeface="Times New Roman" panose="02020603050405020304" pitchFamily="18" charset="0"/>
                <a:cs typeface="Times New Roman" panose="02020603050405020304" pitchFamily="18" charset="0"/>
              </a:rPr>
              <a:t>MỘT SỐ HÀNH VI </a:t>
            </a:r>
            <a:r>
              <a:rPr lang="en-US" b="1" dirty="0" err="1" smtClean="0">
                <a:solidFill>
                  <a:srgbClr val="7030A0"/>
                </a:solidFill>
                <a:latin typeface="Times New Roman" panose="02020603050405020304" pitchFamily="18" charset="0"/>
                <a:cs typeface="Times New Roman" panose="02020603050405020304" pitchFamily="18" charset="0"/>
              </a:rPr>
              <a:t>VI</a:t>
            </a:r>
            <a:r>
              <a:rPr lang="en-US" b="1" dirty="0" smtClean="0">
                <a:solidFill>
                  <a:srgbClr val="7030A0"/>
                </a:solidFill>
                <a:latin typeface="Times New Roman" panose="02020603050405020304" pitchFamily="18" charset="0"/>
                <a:cs typeface="Times New Roman" panose="02020603050405020304" pitchFamily="18" charset="0"/>
              </a:rPr>
              <a:t> PHẠM PHÁP LUẬT (HÀNH CHÍNH, HÌNH SỰ ) TRONG PHÒNG, CHỐNG DỊCH COVID-19 VÀ CHẾ TÀI XỬ LÝ THEO NGHỊ ĐỊNH SỐ 117/2020/NĐ-CP; NGHỊ ĐỊNH SỐ 124/2021/NĐ-CP; BỘ LUẬT HÌNH SỰ NĂM 2015 (SỬA ĐỔI, BỔ SUNG NĂM 2017)</a:t>
            </a:r>
            <a:endParaRPr lang="en-US"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985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044"/>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6" y="1411110"/>
            <a:ext cx="11638844" cy="5130930"/>
          </a:xfrm>
          <a:prstGeom prst="rect">
            <a:avLst/>
          </a:prstGeom>
        </p:spPr>
      </p:pic>
      <p:sp>
        <p:nvSpPr>
          <p:cNvPr id="9" name="Rectangle 8"/>
          <p:cNvSpPr/>
          <p:nvPr/>
        </p:nvSpPr>
        <p:spPr>
          <a:xfrm>
            <a:off x="654756" y="295011"/>
            <a:ext cx="10713155" cy="923330"/>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MỘT SỐ HÀNH VI </a:t>
            </a:r>
            <a:r>
              <a:rPr lang="en-US" b="1" dirty="0" err="1" smtClean="0">
                <a:latin typeface="Times New Roman" panose="02020603050405020304" pitchFamily="18" charset="0"/>
                <a:cs typeface="Times New Roman" panose="02020603050405020304" pitchFamily="18" charset="0"/>
              </a:rPr>
              <a:t>VI</a:t>
            </a:r>
            <a:r>
              <a:rPr lang="en-US" b="1" dirty="0" smtClean="0">
                <a:latin typeface="Times New Roman" panose="02020603050405020304" pitchFamily="18" charset="0"/>
                <a:cs typeface="Times New Roman" panose="02020603050405020304" pitchFamily="18" charset="0"/>
              </a:rPr>
              <a:t> PHẠM PHÁP LUẬT (HÀNH CHÍNH, HÌNH SỰ ) TRONG PHÒNG, CHỐNG DỊCH COVID-19 VÀ CHẾ TÀI XỬ LÝ THEO NGHỊ ĐỊNH SỐ 117/2020/NĐ-CP; NGHỊ ĐỊNH SỐ 124/2021/NĐ-CP; BỘ LUẬT HÌNH SỰ NĂM 2015 (SỬA ĐỔI, BỔ SUNG NĂM 2017)</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470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417" y="184827"/>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854371" y="1508041"/>
            <a:ext cx="7499429" cy="2212238"/>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FF0000"/>
                </a:solidFill>
              </a:rPr>
              <a:t> </a:t>
            </a:r>
            <a:r>
              <a:rPr lang="en-US" sz="3600" u="sng" dirty="0" err="1" smtClean="0">
                <a:solidFill>
                  <a:srgbClr val="7030A0"/>
                </a:solidFill>
              </a:rPr>
              <a:t>Hành</a:t>
            </a:r>
            <a:r>
              <a:rPr lang="en-US" sz="3600" u="sng" dirty="0" smtClean="0">
                <a:solidFill>
                  <a:srgbClr val="7030A0"/>
                </a:solidFill>
              </a:rPr>
              <a:t> vi </a:t>
            </a:r>
            <a:r>
              <a:rPr lang="en-US" sz="3600" u="sng" dirty="0" err="1" smtClean="0">
                <a:solidFill>
                  <a:srgbClr val="7030A0"/>
                </a:solidFill>
              </a:rPr>
              <a:t>vi</a:t>
            </a:r>
            <a:r>
              <a:rPr lang="en-US" sz="3600" u="sng" dirty="0" smtClean="0">
                <a:solidFill>
                  <a:srgbClr val="7030A0"/>
                </a:solidFill>
              </a:rPr>
              <a:t> </a:t>
            </a:r>
            <a:r>
              <a:rPr lang="en-US" sz="3600" u="sng" dirty="0" err="1" smtClean="0">
                <a:solidFill>
                  <a:srgbClr val="7030A0"/>
                </a:solidFill>
              </a:rPr>
              <a:t>phạm</a:t>
            </a:r>
            <a:endParaRPr lang="en-US" sz="3600" u="sng" dirty="0" smtClean="0">
              <a:solidFill>
                <a:srgbClr val="7030A0"/>
              </a:solidFill>
            </a:endParaRPr>
          </a:p>
          <a:p>
            <a:r>
              <a:rPr lang="vi-VN" sz="2400" dirty="0" smtClean="0">
                <a:solidFill>
                  <a:srgbClr val="7030A0"/>
                </a:solidFill>
              </a:rPr>
              <a:t>Không thực hiện biện pháp bảo đảm vệ s</a:t>
            </a:r>
            <a:r>
              <a:rPr lang="en-GB" sz="2400" dirty="0" err="1" smtClean="0">
                <a:solidFill>
                  <a:srgbClr val="7030A0"/>
                </a:solidFill>
              </a:rPr>
              <a:t>i</a:t>
            </a:r>
            <a:r>
              <a:rPr lang="vi-VN" sz="2400" dirty="0" smtClean="0">
                <a:solidFill>
                  <a:srgbClr val="7030A0"/>
                </a:solidFill>
              </a:rPr>
              <a:t>nh nơ</a:t>
            </a:r>
            <a:r>
              <a:rPr lang="en-GB" sz="2400" dirty="0" err="1" smtClean="0">
                <a:solidFill>
                  <a:srgbClr val="7030A0"/>
                </a:solidFill>
              </a:rPr>
              <a:t>i</a:t>
            </a:r>
            <a:r>
              <a:rPr lang="vi-VN" sz="2400" dirty="0" smtClean="0">
                <a:solidFill>
                  <a:srgbClr val="7030A0"/>
                </a:solidFill>
              </a:rPr>
              <a:t>  côn</a:t>
            </a:r>
            <a:r>
              <a:rPr lang="en-GB" sz="2400" dirty="0" smtClean="0">
                <a:solidFill>
                  <a:srgbClr val="7030A0"/>
                </a:solidFill>
              </a:rPr>
              <a:t>g</a:t>
            </a:r>
            <a:r>
              <a:rPr lang="vi-VN" sz="2400" dirty="0" smtClean="0">
                <a:solidFill>
                  <a:srgbClr val="7030A0"/>
                </a:solidFill>
              </a:rPr>
              <a:t> cộn</a:t>
            </a:r>
            <a:r>
              <a:rPr lang="en-GB" sz="2400" dirty="0" smtClean="0">
                <a:solidFill>
                  <a:srgbClr val="7030A0"/>
                </a:solidFill>
              </a:rPr>
              <a:t>g</a:t>
            </a:r>
            <a:r>
              <a:rPr lang="vi-VN" sz="2400" dirty="0" smtClean="0">
                <a:solidFill>
                  <a:srgbClr val="7030A0"/>
                </a:solidFill>
              </a:rPr>
              <a:t> phươn</a:t>
            </a:r>
            <a:r>
              <a:rPr lang="en-GB" sz="2400" dirty="0" smtClean="0">
                <a:solidFill>
                  <a:srgbClr val="7030A0"/>
                </a:solidFill>
              </a:rPr>
              <a:t>g</a:t>
            </a:r>
            <a:r>
              <a:rPr lang="vi-VN" sz="2400" dirty="0" smtClean="0">
                <a:solidFill>
                  <a:srgbClr val="7030A0"/>
                </a:solidFill>
              </a:rPr>
              <a:t> t</a:t>
            </a:r>
            <a:r>
              <a:rPr lang="en-GB" sz="2400" dirty="0" err="1" smtClean="0">
                <a:solidFill>
                  <a:srgbClr val="7030A0"/>
                </a:solidFill>
              </a:rPr>
              <a:t>i</a:t>
            </a:r>
            <a:r>
              <a:rPr lang="vi-VN" sz="2400" dirty="0" smtClean="0">
                <a:solidFill>
                  <a:srgbClr val="7030A0"/>
                </a:solidFill>
              </a:rPr>
              <a:t>ện </a:t>
            </a:r>
            <a:r>
              <a:rPr lang="en-GB" sz="2400" dirty="0" err="1" smtClean="0">
                <a:solidFill>
                  <a:srgbClr val="7030A0"/>
                </a:solidFill>
              </a:rPr>
              <a:t>gi</a:t>
            </a:r>
            <a:r>
              <a:rPr lang="vi-VN" sz="2400" dirty="0" smtClean="0">
                <a:solidFill>
                  <a:srgbClr val="7030A0"/>
                </a:solidFill>
              </a:rPr>
              <a:t>ao thôn</a:t>
            </a:r>
            <a:r>
              <a:rPr lang="en-GB" sz="2400" dirty="0" smtClean="0">
                <a:solidFill>
                  <a:srgbClr val="7030A0"/>
                </a:solidFill>
              </a:rPr>
              <a:t>g</a:t>
            </a:r>
            <a:r>
              <a:rPr lang="vi-VN" sz="2400" dirty="0" smtClean="0">
                <a:solidFill>
                  <a:srgbClr val="7030A0"/>
                </a:solidFill>
              </a:rPr>
              <a:t> nơ</a:t>
            </a:r>
            <a:r>
              <a:rPr lang="en-GB" sz="2400" dirty="0" err="1" smtClean="0">
                <a:solidFill>
                  <a:srgbClr val="7030A0"/>
                </a:solidFill>
              </a:rPr>
              <a:t>i</a:t>
            </a:r>
            <a:r>
              <a:rPr lang="vi-VN" sz="2400" dirty="0" smtClean="0">
                <a:solidFill>
                  <a:srgbClr val="7030A0"/>
                </a:solidFill>
              </a:rPr>
              <a:t> chứa chất thải sinh hoạt để phòng ngừa bệnh truyền nhiễm.</a:t>
            </a:r>
            <a:endParaRPr lang="en-US" sz="2400" dirty="0">
              <a:solidFill>
                <a:srgbClr val="7030A0"/>
              </a:solidFill>
            </a:endParaRPr>
          </a:p>
        </p:txBody>
      </p:sp>
      <p:sp>
        <p:nvSpPr>
          <p:cNvPr id="12" name="流程图: 终止 4"/>
          <p:cNvSpPr/>
          <p:nvPr/>
        </p:nvSpPr>
        <p:spPr>
          <a:xfrm>
            <a:off x="1664164" y="4073612"/>
            <a:ext cx="8581408"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u="sng" dirty="0" err="1">
                <a:solidFill>
                  <a:srgbClr val="FF0000"/>
                </a:solidFill>
              </a:rPr>
              <a:t>Mức</a:t>
            </a:r>
            <a:r>
              <a:rPr lang="en-US" sz="3600" u="sng" dirty="0">
                <a:solidFill>
                  <a:srgbClr val="FF0000"/>
                </a:solidFill>
              </a:rPr>
              <a:t> </a:t>
            </a:r>
            <a:r>
              <a:rPr lang="en-US" sz="3600" u="sng" dirty="0" err="1">
                <a:solidFill>
                  <a:srgbClr val="FF0000"/>
                </a:solidFill>
              </a:rPr>
              <a:t>phạt</a:t>
            </a:r>
            <a:r>
              <a:rPr lang="en-US" sz="3600" u="sng" dirty="0">
                <a:solidFill>
                  <a:srgbClr val="FF0000"/>
                </a:solidFill>
              </a:rPr>
              <a:t>, </a:t>
            </a:r>
            <a:r>
              <a:rPr lang="en-US" sz="3600" u="sng" dirty="0" err="1">
                <a:solidFill>
                  <a:srgbClr val="FF0000"/>
                </a:solidFill>
              </a:rPr>
              <a:t>biện</a:t>
            </a:r>
            <a:r>
              <a:rPr lang="en-US" sz="3600" u="sng" dirty="0">
                <a:solidFill>
                  <a:srgbClr val="FF0000"/>
                </a:solidFill>
              </a:rPr>
              <a:t> </a:t>
            </a:r>
            <a:r>
              <a:rPr lang="en-US" sz="3600" u="sng" dirty="0" err="1">
                <a:solidFill>
                  <a:srgbClr val="FF0000"/>
                </a:solidFill>
              </a:rPr>
              <a:t>pháp</a:t>
            </a:r>
            <a:r>
              <a:rPr lang="en-US" sz="3600" u="sng" dirty="0">
                <a:solidFill>
                  <a:srgbClr val="FF0000"/>
                </a:solidFill>
              </a:rPr>
              <a:t> </a:t>
            </a:r>
            <a:r>
              <a:rPr lang="en-US" sz="3600" u="sng" dirty="0" err="1">
                <a:solidFill>
                  <a:srgbClr val="FF0000"/>
                </a:solidFill>
              </a:rPr>
              <a:t>khắc</a:t>
            </a:r>
            <a:r>
              <a:rPr lang="en-US" sz="3600" u="sng" dirty="0">
                <a:solidFill>
                  <a:srgbClr val="FF0000"/>
                </a:solidFill>
              </a:rPr>
              <a:t> </a:t>
            </a:r>
            <a:r>
              <a:rPr lang="en-US" sz="3600" u="sng" dirty="0" err="1">
                <a:solidFill>
                  <a:srgbClr val="FF0000"/>
                </a:solidFill>
              </a:rPr>
              <a:t>phục</a:t>
            </a:r>
            <a:r>
              <a:rPr lang="en-US" sz="3600" u="sng" dirty="0">
                <a:solidFill>
                  <a:srgbClr val="FF0000"/>
                </a:solidFill>
              </a:rPr>
              <a:t> </a:t>
            </a:r>
            <a:r>
              <a:rPr lang="en-US" sz="3600" u="sng" dirty="0" err="1">
                <a:solidFill>
                  <a:srgbClr val="FF0000"/>
                </a:solidFill>
              </a:rPr>
              <a:t>hậu</a:t>
            </a:r>
            <a:r>
              <a:rPr lang="en-US" sz="3600" u="sng" dirty="0">
                <a:solidFill>
                  <a:srgbClr val="FF0000"/>
                </a:solidFill>
              </a:rPr>
              <a:t> </a:t>
            </a:r>
            <a:r>
              <a:rPr lang="en-US" sz="3600" u="sng" dirty="0" err="1">
                <a:solidFill>
                  <a:srgbClr val="FF0000"/>
                </a:solidFill>
              </a:rPr>
              <a:t>quả</a:t>
            </a:r>
            <a:r>
              <a:rPr lang="en-US" sz="3600" dirty="0" smtClean="0">
                <a:solidFill>
                  <a:srgbClr val="FF0000"/>
                </a:solidFill>
              </a:rPr>
              <a:t>:</a:t>
            </a:r>
          </a:p>
          <a:p>
            <a:r>
              <a:rPr lang="en-US" sz="3600" dirty="0" err="1">
                <a:solidFill>
                  <a:srgbClr val="FF0000"/>
                </a:solidFill>
              </a:rPr>
              <a:t>Cảnh</a:t>
            </a:r>
            <a:r>
              <a:rPr lang="en-US" sz="3600" dirty="0">
                <a:solidFill>
                  <a:srgbClr val="FF0000"/>
                </a:solidFill>
              </a:rPr>
              <a:t> </a:t>
            </a:r>
            <a:r>
              <a:rPr lang="en-US" sz="3600" dirty="0" err="1">
                <a:solidFill>
                  <a:srgbClr val="FF0000"/>
                </a:solidFill>
              </a:rPr>
              <a:t>cáo</a:t>
            </a:r>
            <a:r>
              <a:rPr lang="en-US" sz="3600" dirty="0">
                <a:solidFill>
                  <a:srgbClr val="FF0000"/>
                </a:solidFill>
              </a:rPr>
              <a:t> </a:t>
            </a:r>
            <a:r>
              <a:rPr lang="en-US" sz="3600" dirty="0" err="1">
                <a:solidFill>
                  <a:srgbClr val="FF0000"/>
                </a:solidFill>
              </a:rPr>
              <a:t>hoặc</a:t>
            </a:r>
            <a:r>
              <a:rPr lang="en-US" sz="3600" dirty="0">
                <a:solidFill>
                  <a:srgbClr val="FF0000"/>
                </a:solidFill>
              </a:rPr>
              <a:t> </a:t>
            </a:r>
            <a:r>
              <a:rPr lang="en-US" sz="3600" dirty="0" err="1">
                <a:solidFill>
                  <a:srgbClr val="FF0000"/>
                </a:solidFill>
              </a:rPr>
              <a:t>phạt</a:t>
            </a:r>
            <a:r>
              <a:rPr lang="en-US" sz="3600" dirty="0">
                <a:solidFill>
                  <a:srgbClr val="FF0000"/>
                </a:solidFill>
              </a:rPr>
              <a:t> </a:t>
            </a:r>
            <a:r>
              <a:rPr lang="en-US" sz="3600" dirty="0" err="1">
                <a:solidFill>
                  <a:srgbClr val="FF0000"/>
                </a:solidFill>
              </a:rPr>
              <a:t>tiền</a:t>
            </a:r>
            <a:r>
              <a:rPr lang="en-US" sz="3600" dirty="0">
                <a:solidFill>
                  <a:srgbClr val="FF0000"/>
                </a:solidFill>
              </a:rPr>
              <a:t> </a:t>
            </a:r>
            <a:r>
              <a:rPr lang="en-US" sz="3600" dirty="0" err="1">
                <a:solidFill>
                  <a:srgbClr val="FF0000"/>
                </a:solidFill>
              </a:rPr>
              <a:t>từ</a:t>
            </a:r>
            <a:r>
              <a:rPr lang="en-US" sz="3600" dirty="0">
                <a:solidFill>
                  <a:srgbClr val="FF0000"/>
                </a:solidFill>
              </a:rPr>
              <a:t> 200.000 </a:t>
            </a:r>
            <a:r>
              <a:rPr lang="en-US" sz="3600" dirty="0" err="1">
                <a:solidFill>
                  <a:srgbClr val="FF0000"/>
                </a:solidFill>
              </a:rPr>
              <a:t>đồng</a:t>
            </a:r>
            <a:r>
              <a:rPr lang="en-US" sz="3600" dirty="0">
                <a:solidFill>
                  <a:srgbClr val="FF0000"/>
                </a:solidFill>
              </a:rPr>
              <a:t> </a:t>
            </a:r>
            <a:r>
              <a:rPr lang="en-US" sz="3600" dirty="0" err="1">
                <a:solidFill>
                  <a:srgbClr val="FF0000"/>
                </a:solidFill>
              </a:rPr>
              <a:t>đến</a:t>
            </a:r>
            <a:r>
              <a:rPr lang="en-US" sz="3600" dirty="0">
                <a:solidFill>
                  <a:srgbClr val="FF0000"/>
                </a:solidFill>
              </a:rPr>
              <a:t> 500.000 </a:t>
            </a:r>
            <a:r>
              <a:rPr lang="en-US" sz="3600" dirty="0" err="1">
                <a:solidFill>
                  <a:srgbClr val="FF0000"/>
                </a:solidFill>
              </a:rPr>
              <a:t>đồng</a:t>
            </a:r>
            <a:endParaRPr lang="en-US" sz="3600" dirty="0">
              <a:solidFill>
                <a:srgbClr val="FF0000"/>
              </a:solidFill>
            </a:endParaRPr>
          </a:p>
        </p:txBody>
      </p:sp>
      <p:sp>
        <p:nvSpPr>
          <p:cNvPr id="3" name="Rectangle 2"/>
          <p:cNvSpPr/>
          <p:nvPr/>
        </p:nvSpPr>
        <p:spPr>
          <a:xfrm>
            <a:off x="577797" y="666608"/>
            <a:ext cx="9667775" cy="584775"/>
          </a:xfrm>
          <a:prstGeom prst="rect">
            <a:avLst/>
          </a:prstGeom>
        </p:spPr>
        <p:txBody>
          <a:bodyPr wrap="none">
            <a:spAutoFit/>
          </a:bodyPr>
          <a:lstStyle/>
          <a:p>
            <a:r>
              <a:rPr lang="en-US" sz="3200" dirty="0" smtClean="0">
                <a:solidFill>
                  <a:srgbClr val="0070C0"/>
                </a:solidFill>
              </a:rPr>
              <a:t>II/ </a:t>
            </a:r>
            <a:r>
              <a:rPr lang="en-US" sz="3200" dirty="0" smtClean="0"/>
              <a:t>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vệ</a:t>
            </a:r>
            <a:r>
              <a:rPr lang="en-US" sz="3200" dirty="0"/>
              <a:t> </a:t>
            </a:r>
            <a:r>
              <a:rPr lang="en-US" sz="3200" dirty="0" err="1"/>
              <a:t>sinh</a:t>
            </a:r>
            <a:r>
              <a:rPr lang="en-US" sz="3200" dirty="0"/>
              <a:t> </a:t>
            </a:r>
            <a:r>
              <a:rPr lang="en-US" sz="3200" dirty="0" err="1"/>
              <a:t>phòng</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p>
        </p:txBody>
      </p:sp>
      <p:sp>
        <p:nvSpPr>
          <p:cNvPr id="13" name="流程图: 终止 4"/>
          <p:cNvSpPr/>
          <p:nvPr/>
        </p:nvSpPr>
        <p:spPr>
          <a:xfrm>
            <a:off x="785171" y="1534707"/>
            <a:ext cx="2841640" cy="137816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Khoản</a:t>
            </a:r>
            <a:r>
              <a:rPr lang="en-US" sz="2400" dirty="0">
                <a:solidFill>
                  <a:schemeClr val="tx1"/>
                </a:solidFill>
              </a:rPr>
              <a:t> 1 Đ </a:t>
            </a:r>
            <a:r>
              <a:rPr lang="en-US" sz="2400" dirty="0" err="1">
                <a:solidFill>
                  <a:schemeClr val="tx1"/>
                </a:solidFill>
              </a:rPr>
              <a:t>ều</a:t>
            </a:r>
            <a:r>
              <a:rPr lang="en-US" sz="2400" dirty="0">
                <a:solidFill>
                  <a:schemeClr val="tx1"/>
                </a:solidFill>
              </a:rPr>
              <a:t> 6 </a:t>
            </a:r>
            <a:r>
              <a:rPr lang="en-US" sz="2400" dirty="0" err="1">
                <a:solidFill>
                  <a:schemeClr val="tx1"/>
                </a:solidFill>
              </a:rPr>
              <a:t>Nghị</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số</a:t>
            </a:r>
            <a:r>
              <a:rPr lang="en-US" sz="2400" dirty="0">
                <a:solidFill>
                  <a:schemeClr val="tx1"/>
                </a:solidFill>
              </a:rPr>
              <a:t> 117/2020/NĐ-CP</a:t>
            </a:r>
          </a:p>
        </p:txBody>
      </p:sp>
    </p:spTree>
    <p:extLst>
      <p:ext uri="{BB962C8B-B14F-4D97-AF65-F5344CB8AC3E}">
        <p14:creationId xmlns:p14="http://schemas.microsoft.com/office/powerpoint/2010/main" val="18528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7358"/>
            <a:ext cx="10515600" cy="1325563"/>
          </a:xfrm>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101" y="11825"/>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376" y="4865996"/>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4015736" y="1084913"/>
            <a:ext cx="7740541" cy="256718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FF0000"/>
                </a:solidFill>
              </a:rPr>
              <a:t> </a:t>
            </a:r>
            <a:r>
              <a:rPr lang="en-US" sz="2800" u="sng" dirty="0" err="1" smtClean="0">
                <a:solidFill>
                  <a:srgbClr val="7030A0"/>
                </a:solidFill>
              </a:rPr>
              <a:t>Hành</a:t>
            </a:r>
            <a:r>
              <a:rPr lang="en-US" sz="2800" u="sng" dirty="0" smtClean="0">
                <a:solidFill>
                  <a:srgbClr val="7030A0"/>
                </a:solidFill>
              </a:rPr>
              <a:t> </a:t>
            </a:r>
            <a:r>
              <a:rPr lang="en-US" sz="2800" u="sng" dirty="0">
                <a:solidFill>
                  <a:srgbClr val="7030A0"/>
                </a:solidFill>
              </a:rPr>
              <a:t>vi </a:t>
            </a:r>
            <a:r>
              <a:rPr lang="en-US" sz="2800" u="sng" dirty="0" err="1">
                <a:solidFill>
                  <a:srgbClr val="7030A0"/>
                </a:solidFill>
              </a:rPr>
              <a:t>vi</a:t>
            </a:r>
            <a:r>
              <a:rPr lang="en-US" sz="2800" u="sng" dirty="0">
                <a:solidFill>
                  <a:srgbClr val="7030A0"/>
                </a:solidFill>
              </a:rPr>
              <a:t> </a:t>
            </a:r>
            <a:r>
              <a:rPr lang="en-US" sz="2800" u="sng" dirty="0" err="1" smtClean="0">
                <a:solidFill>
                  <a:srgbClr val="7030A0"/>
                </a:solidFill>
              </a:rPr>
              <a:t>phạm</a:t>
            </a:r>
            <a:endParaRPr lang="en-US" sz="2800" u="sng" dirty="0" smtClean="0">
              <a:solidFill>
                <a:srgbClr val="7030A0"/>
              </a:solidFill>
            </a:endParaRPr>
          </a:p>
          <a:p>
            <a:r>
              <a:rPr lang="vi-VN" sz="2800" dirty="0" smtClean="0">
                <a:solidFill>
                  <a:srgbClr val="7030A0"/>
                </a:solidFill>
              </a:rPr>
              <a:t>Không </a:t>
            </a:r>
            <a:r>
              <a:rPr lang="vi-VN" sz="2800" dirty="0">
                <a:solidFill>
                  <a:srgbClr val="7030A0"/>
                </a:solidFill>
              </a:rPr>
              <a:t>thực hiện biện pháp bảo đảm vệ </a:t>
            </a:r>
            <a:r>
              <a:rPr lang="vi-VN" sz="2800" dirty="0" smtClean="0">
                <a:solidFill>
                  <a:srgbClr val="7030A0"/>
                </a:solidFill>
              </a:rPr>
              <a:t>s</a:t>
            </a:r>
            <a:r>
              <a:rPr lang="en-GB" sz="2800" dirty="0" err="1" smtClean="0">
                <a:solidFill>
                  <a:srgbClr val="7030A0"/>
                </a:solidFill>
              </a:rPr>
              <a:t>i</a:t>
            </a:r>
            <a:r>
              <a:rPr lang="vi-VN" sz="2800" dirty="0" smtClean="0">
                <a:solidFill>
                  <a:srgbClr val="7030A0"/>
                </a:solidFill>
              </a:rPr>
              <a:t>nh nơ</a:t>
            </a:r>
            <a:r>
              <a:rPr lang="en-GB" sz="2800" dirty="0" err="1" smtClean="0">
                <a:solidFill>
                  <a:srgbClr val="7030A0"/>
                </a:solidFill>
              </a:rPr>
              <a:t>i</a:t>
            </a:r>
            <a:r>
              <a:rPr lang="vi-VN" sz="2800" dirty="0" smtClean="0">
                <a:solidFill>
                  <a:srgbClr val="7030A0"/>
                </a:solidFill>
              </a:rPr>
              <a:t> côn</a:t>
            </a:r>
            <a:r>
              <a:rPr lang="en-GB" sz="2800" dirty="0" smtClean="0">
                <a:solidFill>
                  <a:srgbClr val="7030A0"/>
                </a:solidFill>
              </a:rPr>
              <a:t>g</a:t>
            </a:r>
            <a:r>
              <a:rPr lang="vi-VN" sz="2800" dirty="0" smtClean="0">
                <a:solidFill>
                  <a:srgbClr val="7030A0"/>
                </a:solidFill>
              </a:rPr>
              <a:t> cộn</a:t>
            </a:r>
            <a:r>
              <a:rPr lang="en-GB" sz="2800" dirty="0" smtClean="0">
                <a:solidFill>
                  <a:srgbClr val="7030A0"/>
                </a:solidFill>
              </a:rPr>
              <a:t>g</a:t>
            </a:r>
            <a:r>
              <a:rPr lang="vi-VN" sz="2800" dirty="0" smtClean="0">
                <a:solidFill>
                  <a:srgbClr val="7030A0"/>
                </a:solidFill>
              </a:rPr>
              <a:t> phươn</a:t>
            </a:r>
            <a:r>
              <a:rPr lang="en-GB" sz="2800" dirty="0" smtClean="0">
                <a:solidFill>
                  <a:srgbClr val="7030A0"/>
                </a:solidFill>
              </a:rPr>
              <a:t>g</a:t>
            </a:r>
            <a:r>
              <a:rPr lang="vi-VN" sz="2800" dirty="0" smtClean="0">
                <a:solidFill>
                  <a:srgbClr val="7030A0"/>
                </a:solidFill>
              </a:rPr>
              <a:t> t</a:t>
            </a:r>
            <a:r>
              <a:rPr lang="en-GB" sz="2800" dirty="0" err="1" smtClean="0">
                <a:solidFill>
                  <a:srgbClr val="7030A0"/>
                </a:solidFill>
              </a:rPr>
              <a:t>i</a:t>
            </a:r>
            <a:r>
              <a:rPr lang="vi-VN" sz="2800" dirty="0" smtClean="0">
                <a:solidFill>
                  <a:srgbClr val="7030A0"/>
                </a:solidFill>
              </a:rPr>
              <a:t>ện </a:t>
            </a:r>
            <a:r>
              <a:rPr lang="en-GB" sz="2800" dirty="0" err="1" smtClean="0">
                <a:solidFill>
                  <a:srgbClr val="7030A0"/>
                </a:solidFill>
              </a:rPr>
              <a:t>gi</a:t>
            </a:r>
            <a:r>
              <a:rPr lang="vi-VN" sz="2800" dirty="0" smtClean="0">
                <a:solidFill>
                  <a:srgbClr val="7030A0"/>
                </a:solidFill>
              </a:rPr>
              <a:t>ao thôn</a:t>
            </a:r>
            <a:r>
              <a:rPr lang="en-GB" sz="2800" dirty="0" smtClean="0">
                <a:solidFill>
                  <a:srgbClr val="7030A0"/>
                </a:solidFill>
              </a:rPr>
              <a:t>g</a:t>
            </a:r>
            <a:r>
              <a:rPr lang="vi-VN" sz="2800" dirty="0" smtClean="0">
                <a:solidFill>
                  <a:srgbClr val="7030A0"/>
                </a:solidFill>
              </a:rPr>
              <a:t> nơ</a:t>
            </a:r>
            <a:r>
              <a:rPr lang="en-GB" sz="2800" dirty="0">
                <a:solidFill>
                  <a:srgbClr val="7030A0"/>
                </a:solidFill>
              </a:rPr>
              <a:t>i</a:t>
            </a:r>
            <a:r>
              <a:rPr lang="vi-VN" sz="2800" dirty="0" smtClean="0">
                <a:solidFill>
                  <a:srgbClr val="7030A0"/>
                </a:solidFill>
              </a:rPr>
              <a:t> </a:t>
            </a:r>
            <a:r>
              <a:rPr lang="vi-VN" sz="2800" dirty="0">
                <a:solidFill>
                  <a:srgbClr val="7030A0"/>
                </a:solidFill>
              </a:rPr>
              <a:t>chứa chất thải sinh hoạt làm phát sinh, lây lan bệnh truyền </a:t>
            </a:r>
            <a:r>
              <a:rPr lang="vi-VN" sz="2800" dirty="0" smtClean="0">
                <a:solidFill>
                  <a:srgbClr val="7030A0"/>
                </a:solidFill>
              </a:rPr>
              <a:t>nhiễm</a:t>
            </a:r>
            <a:r>
              <a:rPr lang="en-GB" sz="2800" dirty="0" smtClean="0">
                <a:solidFill>
                  <a:srgbClr val="7030A0"/>
                </a:solidFill>
              </a:rPr>
              <a:t>.</a:t>
            </a:r>
            <a:endParaRPr lang="en-US" sz="2800" dirty="0">
              <a:solidFill>
                <a:srgbClr val="7030A0"/>
              </a:solidFill>
            </a:endParaRPr>
          </a:p>
        </p:txBody>
      </p:sp>
      <p:sp>
        <p:nvSpPr>
          <p:cNvPr id="12" name="流程图: 终止 4"/>
          <p:cNvSpPr/>
          <p:nvPr/>
        </p:nvSpPr>
        <p:spPr>
          <a:xfrm>
            <a:off x="2362001" y="4074042"/>
            <a:ext cx="771181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u="sng" dirty="0" err="1">
                <a:solidFill>
                  <a:srgbClr val="FF0000"/>
                </a:solidFill>
              </a:rPr>
              <a:t>Mức</a:t>
            </a:r>
            <a:r>
              <a:rPr lang="en-US" sz="2800" u="sng" dirty="0">
                <a:solidFill>
                  <a:srgbClr val="FF0000"/>
                </a:solidFill>
              </a:rPr>
              <a:t> </a:t>
            </a:r>
            <a:r>
              <a:rPr lang="en-US" sz="2800" u="sng" dirty="0" err="1">
                <a:solidFill>
                  <a:srgbClr val="FF0000"/>
                </a:solidFill>
              </a:rPr>
              <a:t>phạt</a:t>
            </a:r>
            <a:r>
              <a:rPr lang="en-US" sz="2800" u="sng" dirty="0">
                <a:solidFill>
                  <a:srgbClr val="FF0000"/>
                </a:solidFill>
              </a:rPr>
              <a:t>, </a:t>
            </a:r>
            <a:r>
              <a:rPr lang="en-US" sz="2800" u="sng" dirty="0" err="1">
                <a:solidFill>
                  <a:srgbClr val="FF0000"/>
                </a:solidFill>
              </a:rPr>
              <a:t>biện</a:t>
            </a:r>
            <a:r>
              <a:rPr lang="en-US" sz="2800" u="sng" dirty="0">
                <a:solidFill>
                  <a:srgbClr val="FF0000"/>
                </a:solidFill>
              </a:rPr>
              <a:t> </a:t>
            </a:r>
            <a:r>
              <a:rPr lang="en-US" sz="2800" u="sng" dirty="0" err="1">
                <a:solidFill>
                  <a:srgbClr val="FF0000"/>
                </a:solidFill>
              </a:rPr>
              <a:t>pháp</a:t>
            </a:r>
            <a:r>
              <a:rPr lang="en-US" sz="2800" u="sng" dirty="0">
                <a:solidFill>
                  <a:srgbClr val="FF0000"/>
                </a:solidFill>
              </a:rPr>
              <a:t> </a:t>
            </a:r>
            <a:r>
              <a:rPr lang="en-US" sz="2800" u="sng" dirty="0" err="1">
                <a:solidFill>
                  <a:srgbClr val="FF0000"/>
                </a:solidFill>
              </a:rPr>
              <a:t>khắc</a:t>
            </a:r>
            <a:r>
              <a:rPr lang="en-US" sz="2800" u="sng" dirty="0">
                <a:solidFill>
                  <a:srgbClr val="FF0000"/>
                </a:solidFill>
              </a:rPr>
              <a:t> </a:t>
            </a:r>
            <a:r>
              <a:rPr lang="en-US" sz="2800" u="sng" dirty="0" err="1">
                <a:solidFill>
                  <a:srgbClr val="FF0000"/>
                </a:solidFill>
              </a:rPr>
              <a:t>phục</a:t>
            </a:r>
            <a:r>
              <a:rPr lang="en-US" sz="2800" u="sng" dirty="0">
                <a:solidFill>
                  <a:srgbClr val="FF0000"/>
                </a:solidFill>
              </a:rPr>
              <a:t> </a:t>
            </a:r>
            <a:r>
              <a:rPr lang="en-US" sz="2800" u="sng" dirty="0" err="1">
                <a:solidFill>
                  <a:srgbClr val="FF0000"/>
                </a:solidFill>
              </a:rPr>
              <a:t>hậu</a:t>
            </a:r>
            <a:r>
              <a:rPr lang="en-US" sz="2800" u="sng" dirty="0">
                <a:solidFill>
                  <a:srgbClr val="FF0000"/>
                </a:solidFill>
              </a:rPr>
              <a:t> </a:t>
            </a:r>
            <a:r>
              <a:rPr lang="en-US" sz="2800" u="sng" dirty="0" err="1">
                <a:solidFill>
                  <a:srgbClr val="FF0000"/>
                </a:solidFill>
              </a:rPr>
              <a:t>quả</a:t>
            </a:r>
            <a:r>
              <a:rPr lang="en-US" sz="2800" dirty="0" smtClean="0">
                <a:solidFill>
                  <a:srgbClr val="FF0000"/>
                </a:solidFill>
              </a:rPr>
              <a:t>:</a:t>
            </a:r>
          </a:p>
          <a:p>
            <a:pPr marL="342900" indent="-342900">
              <a:buFontTx/>
              <a:buChar char="-"/>
            </a:pPr>
            <a:r>
              <a:rPr lang="en-US" sz="2800" dirty="0" err="1" smtClean="0">
                <a:solidFill>
                  <a:srgbClr val="FF0000"/>
                </a:solidFill>
              </a:rPr>
              <a:t>Mức</a:t>
            </a:r>
            <a:r>
              <a:rPr lang="en-US" sz="2800" dirty="0" smtClean="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Phạt</a:t>
            </a:r>
            <a:r>
              <a:rPr lang="en-US" sz="2800" dirty="0">
                <a:solidFill>
                  <a:srgbClr val="FF0000"/>
                </a:solidFill>
              </a:rPr>
              <a:t> </a:t>
            </a:r>
            <a:r>
              <a:rPr lang="en-US" sz="2800" dirty="0" err="1">
                <a:solidFill>
                  <a:srgbClr val="FF0000"/>
                </a:solidFill>
              </a:rPr>
              <a:t>tiền</a:t>
            </a:r>
            <a:r>
              <a:rPr lang="en-US" sz="2800" dirty="0">
                <a:solidFill>
                  <a:srgbClr val="FF0000"/>
                </a:solidFill>
              </a:rPr>
              <a:t> </a:t>
            </a:r>
            <a:r>
              <a:rPr lang="en-US" sz="2800" dirty="0" err="1">
                <a:solidFill>
                  <a:srgbClr val="FF0000"/>
                </a:solidFill>
              </a:rPr>
              <a:t>từ</a:t>
            </a:r>
            <a:r>
              <a:rPr lang="en-US" sz="2800" dirty="0">
                <a:solidFill>
                  <a:srgbClr val="FF0000"/>
                </a:solidFill>
              </a:rPr>
              <a:t> 1.000.000 </a:t>
            </a:r>
            <a:r>
              <a:rPr lang="en-US" sz="2800" dirty="0" err="1">
                <a:solidFill>
                  <a:srgbClr val="FF0000"/>
                </a:solidFill>
              </a:rPr>
              <a:t>đồng</a:t>
            </a:r>
            <a:r>
              <a:rPr lang="en-US" sz="2800" dirty="0">
                <a:solidFill>
                  <a:srgbClr val="FF0000"/>
                </a:solidFill>
              </a:rPr>
              <a:t> </a:t>
            </a:r>
            <a:r>
              <a:rPr lang="en-US" sz="2800" dirty="0" err="1">
                <a:solidFill>
                  <a:srgbClr val="FF0000"/>
                </a:solidFill>
              </a:rPr>
              <a:t>đến</a:t>
            </a:r>
            <a:r>
              <a:rPr lang="en-US" sz="2800" dirty="0">
                <a:solidFill>
                  <a:srgbClr val="FF0000"/>
                </a:solidFill>
              </a:rPr>
              <a:t> 3.000.000 </a:t>
            </a:r>
            <a:r>
              <a:rPr lang="en-US" sz="2800" dirty="0" err="1">
                <a:solidFill>
                  <a:srgbClr val="FF0000"/>
                </a:solidFill>
              </a:rPr>
              <a:t>đồng</a:t>
            </a:r>
            <a:r>
              <a:rPr lang="en-US" sz="2800" dirty="0">
                <a:solidFill>
                  <a:srgbClr val="FF0000"/>
                </a:solidFill>
              </a:rPr>
              <a:t>. </a:t>
            </a:r>
            <a:endParaRPr lang="en-US" sz="2800" dirty="0" smtClean="0">
              <a:solidFill>
                <a:srgbClr val="FF0000"/>
              </a:solidFill>
            </a:endParaRPr>
          </a:p>
          <a:p>
            <a:pPr marL="342900" indent="-342900">
              <a:buFontTx/>
              <a:buChar char="-"/>
            </a:pPr>
            <a:r>
              <a:rPr lang="en-US" sz="2800" dirty="0" smtClean="0">
                <a:solidFill>
                  <a:srgbClr val="FF0000"/>
                </a:solidFill>
              </a:rPr>
              <a:t>- </a:t>
            </a:r>
            <a:r>
              <a:rPr lang="en-US" sz="2800" dirty="0" err="1">
                <a:solidFill>
                  <a:srgbClr val="FF0000"/>
                </a:solidFill>
              </a:rPr>
              <a:t>Biện</a:t>
            </a:r>
            <a:r>
              <a:rPr lang="en-US" sz="2800" dirty="0">
                <a:solidFill>
                  <a:srgbClr val="FF0000"/>
                </a:solidFill>
              </a:rPr>
              <a:t> </a:t>
            </a:r>
            <a:r>
              <a:rPr lang="en-US" sz="2800" dirty="0" err="1">
                <a:solidFill>
                  <a:srgbClr val="FF0000"/>
                </a:solidFill>
              </a:rPr>
              <a:t>pháp</a:t>
            </a:r>
            <a:r>
              <a:rPr lang="en-US" sz="2800" dirty="0">
                <a:solidFill>
                  <a:srgbClr val="FF0000"/>
                </a:solidFill>
              </a:rPr>
              <a:t> </a:t>
            </a:r>
            <a:r>
              <a:rPr lang="en-US" sz="2800" dirty="0" err="1">
                <a:solidFill>
                  <a:srgbClr val="FF0000"/>
                </a:solidFill>
              </a:rPr>
              <a:t>khắc</a:t>
            </a:r>
            <a:r>
              <a:rPr lang="en-US" sz="2800" dirty="0">
                <a:solidFill>
                  <a:srgbClr val="FF0000"/>
                </a:solidFill>
              </a:rPr>
              <a:t> </a:t>
            </a:r>
            <a:r>
              <a:rPr lang="en-US" sz="2800" dirty="0" err="1">
                <a:solidFill>
                  <a:srgbClr val="FF0000"/>
                </a:solidFill>
              </a:rPr>
              <a:t>phục</a:t>
            </a:r>
            <a:r>
              <a:rPr lang="en-US" sz="2800" dirty="0">
                <a:solidFill>
                  <a:srgbClr val="FF0000"/>
                </a:solidFill>
              </a:rPr>
              <a:t> </a:t>
            </a:r>
            <a:r>
              <a:rPr lang="en-US" sz="2800" dirty="0" err="1">
                <a:solidFill>
                  <a:srgbClr val="FF0000"/>
                </a:solidFill>
              </a:rPr>
              <a:t>hậu</a:t>
            </a:r>
            <a:r>
              <a:rPr lang="en-US" sz="2800" dirty="0">
                <a:solidFill>
                  <a:srgbClr val="FF0000"/>
                </a:solidFill>
              </a:rPr>
              <a:t> </a:t>
            </a:r>
            <a:r>
              <a:rPr lang="en-US" sz="2800" dirty="0" err="1">
                <a:solidFill>
                  <a:srgbClr val="FF0000"/>
                </a:solidFill>
              </a:rPr>
              <a:t>quả</a:t>
            </a:r>
            <a:r>
              <a:rPr lang="en-US" sz="2800" dirty="0">
                <a:solidFill>
                  <a:srgbClr val="FF0000"/>
                </a:solidFill>
              </a:rPr>
              <a:t>: </a:t>
            </a:r>
            <a:r>
              <a:rPr lang="en-US" sz="2800" dirty="0" err="1">
                <a:solidFill>
                  <a:srgbClr val="FF0000"/>
                </a:solidFill>
              </a:rPr>
              <a:t>Buộc</a:t>
            </a:r>
            <a:r>
              <a:rPr lang="en-US" sz="2800" dirty="0">
                <a:solidFill>
                  <a:srgbClr val="FF0000"/>
                </a:solidFill>
              </a:rPr>
              <a:t> </a:t>
            </a:r>
            <a:r>
              <a:rPr lang="en-US" sz="2800" dirty="0" err="1">
                <a:solidFill>
                  <a:srgbClr val="FF0000"/>
                </a:solidFill>
              </a:rPr>
              <a:t>thực</a:t>
            </a:r>
            <a:r>
              <a:rPr lang="en-US" sz="2800" dirty="0">
                <a:solidFill>
                  <a:srgbClr val="FF0000"/>
                </a:solidFill>
              </a:rPr>
              <a:t> </a:t>
            </a:r>
            <a:r>
              <a:rPr lang="en-US" sz="2800" dirty="0" err="1">
                <a:solidFill>
                  <a:srgbClr val="FF0000"/>
                </a:solidFill>
              </a:rPr>
              <a:t>hiện</a:t>
            </a:r>
            <a:r>
              <a:rPr lang="en-US" sz="2800" dirty="0">
                <a:solidFill>
                  <a:srgbClr val="FF0000"/>
                </a:solidFill>
              </a:rPr>
              <a:t> </a:t>
            </a:r>
            <a:r>
              <a:rPr lang="en-US" sz="2800" dirty="0" err="1">
                <a:solidFill>
                  <a:srgbClr val="FF0000"/>
                </a:solidFill>
              </a:rPr>
              <a:t>biện</a:t>
            </a:r>
            <a:r>
              <a:rPr lang="en-US" sz="2800" dirty="0">
                <a:solidFill>
                  <a:srgbClr val="FF0000"/>
                </a:solidFill>
              </a:rPr>
              <a:t> </a:t>
            </a:r>
            <a:r>
              <a:rPr lang="en-US" sz="2800" dirty="0" err="1">
                <a:solidFill>
                  <a:srgbClr val="FF0000"/>
                </a:solidFill>
              </a:rPr>
              <a:t>pháp</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smtClean="0">
                <a:solidFill>
                  <a:srgbClr val="FF0000"/>
                </a:solidFill>
              </a:rPr>
              <a:t>khu</a:t>
            </a:r>
            <a:r>
              <a:rPr lang="en-US" sz="2800" dirty="0" smtClean="0">
                <a:solidFill>
                  <a:srgbClr val="FF0000"/>
                </a:solidFill>
              </a:rPr>
              <a:t> </a:t>
            </a:r>
            <a:r>
              <a:rPr lang="en-US" sz="2800" dirty="0" err="1">
                <a:solidFill>
                  <a:srgbClr val="FF0000"/>
                </a:solidFill>
              </a:rPr>
              <a:t>trùng</a:t>
            </a:r>
            <a:r>
              <a:rPr lang="en-US" sz="2800" dirty="0">
                <a:solidFill>
                  <a:srgbClr val="FF0000"/>
                </a:solidFill>
              </a:rPr>
              <a:t>, </a:t>
            </a:r>
            <a:r>
              <a:rPr lang="en-US" sz="2800" dirty="0" err="1">
                <a:solidFill>
                  <a:srgbClr val="FF0000"/>
                </a:solidFill>
              </a:rPr>
              <a:t>tẩy</a:t>
            </a:r>
            <a:r>
              <a:rPr lang="en-US" sz="2800" dirty="0">
                <a:solidFill>
                  <a:srgbClr val="FF0000"/>
                </a:solidFill>
              </a:rPr>
              <a:t> </a:t>
            </a:r>
            <a:r>
              <a:rPr lang="en-US" sz="2800" dirty="0" err="1">
                <a:solidFill>
                  <a:srgbClr val="FF0000"/>
                </a:solidFill>
              </a:rPr>
              <a:t>uế</a:t>
            </a:r>
            <a:r>
              <a:rPr lang="en-US" sz="2800" dirty="0">
                <a:solidFill>
                  <a:srgbClr val="FF0000"/>
                </a:solidFill>
              </a:rPr>
              <a:t>.</a:t>
            </a:r>
          </a:p>
        </p:txBody>
      </p:sp>
      <p:sp>
        <p:nvSpPr>
          <p:cNvPr id="13" name="Rectangle 12"/>
          <p:cNvSpPr/>
          <p:nvPr/>
        </p:nvSpPr>
        <p:spPr>
          <a:xfrm>
            <a:off x="1136627" y="500138"/>
            <a:ext cx="9667775" cy="584775"/>
          </a:xfrm>
          <a:prstGeom prst="rect">
            <a:avLst/>
          </a:prstGeom>
        </p:spPr>
        <p:txBody>
          <a:bodyPr wrap="none">
            <a:spAutoFit/>
          </a:bodyPr>
          <a:lstStyle/>
          <a:p>
            <a:r>
              <a:rPr lang="en-US" sz="3200" dirty="0" smtClean="0"/>
              <a:t>II/Vi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vệ</a:t>
            </a:r>
            <a:r>
              <a:rPr lang="en-US" sz="3200" dirty="0"/>
              <a:t> </a:t>
            </a:r>
            <a:r>
              <a:rPr lang="en-US" sz="3200" dirty="0" err="1"/>
              <a:t>sinh</a:t>
            </a:r>
            <a:r>
              <a:rPr lang="en-US" sz="3200" dirty="0"/>
              <a:t> </a:t>
            </a:r>
            <a:r>
              <a:rPr lang="en-US" sz="3200" dirty="0" err="1"/>
              <a:t>phòng</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p>
        </p:txBody>
      </p:sp>
      <p:sp>
        <p:nvSpPr>
          <p:cNvPr id="14" name="流程图: 终止 4"/>
          <p:cNvSpPr/>
          <p:nvPr/>
        </p:nvSpPr>
        <p:spPr>
          <a:xfrm>
            <a:off x="407968" y="1220801"/>
            <a:ext cx="3376741" cy="1756640"/>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Khoản</a:t>
            </a:r>
            <a:r>
              <a:rPr lang="en-US" sz="2400" dirty="0">
                <a:solidFill>
                  <a:schemeClr val="tx1"/>
                </a:solidFill>
              </a:rPr>
              <a:t> 2, </a:t>
            </a:r>
            <a:r>
              <a:rPr lang="en-US" sz="2400" dirty="0" err="1">
                <a:solidFill>
                  <a:schemeClr val="tx1"/>
                </a:solidFill>
              </a:rPr>
              <a:t>khoản</a:t>
            </a:r>
            <a:r>
              <a:rPr lang="en-US" sz="2400" dirty="0">
                <a:solidFill>
                  <a:schemeClr val="tx1"/>
                </a:solidFill>
              </a:rPr>
              <a:t> 5 </a:t>
            </a:r>
            <a:endParaRPr lang="en-US" sz="2400" dirty="0" smtClean="0">
              <a:solidFill>
                <a:schemeClr val="tx1"/>
              </a:solidFill>
            </a:endParaRPr>
          </a:p>
          <a:p>
            <a:r>
              <a:rPr lang="en-US" sz="2400" dirty="0" smtClean="0">
                <a:solidFill>
                  <a:schemeClr val="tx1"/>
                </a:solidFill>
              </a:rPr>
              <a:t>Đ </a:t>
            </a:r>
            <a:r>
              <a:rPr lang="en-US" sz="2400" dirty="0" err="1">
                <a:solidFill>
                  <a:schemeClr val="tx1"/>
                </a:solidFill>
              </a:rPr>
              <a:t>ều</a:t>
            </a:r>
            <a:r>
              <a:rPr lang="en-US" sz="2400" dirty="0">
                <a:solidFill>
                  <a:schemeClr val="tx1"/>
                </a:solidFill>
              </a:rPr>
              <a:t> 6 </a:t>
            </a:r>
            <a:r>
              <a:rPr lang="en-US" sz="2400" dirty="0" err="1">
                <a:solidFill>
                  <a:schemeClr val="tx1"/>
                </a:solidFill>
              </a:rPr>
              <a:t>Nghị</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số</a:t>
            </a:r>
            <a:r>
              <a:rPr lang="en-US" sz="2400" dirty="0">
                <a:solidFill>
                  <a:schemeClr val="tx1"/>
                </a:solidFill>
              </a:rPr>
              <a:t> 117/2020/NĐ-CP</a:t>
            </a:r>
          </a:p>
        </p:txBody>
      </p:sp>
    </p:spTree>
    <p:extLst>
      <p:ext uri="{BB962C8B-B14F-4D97-AF65-F5344CB8AC3E}">
        <p14:creationId xmlns:p14="http://schemas.microsoft.com/office/powerpoint/2010/main" val="9450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 y="579057"/>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801405" y="995017"/>
            <a:ext cx="8084922" cy="276128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FF0000"/>
                </a:solidFill>
              </a:rPr>
              <a:t> </a:t>
            </a:r>
            <a:r>
              <a:rPr lang="en-US" sz="3600" dirty="0" err="1" smtClean="0">
                <a:solidFill>
                  <a:srgbClr val="7030A0"/>
                </a:solidFill>
              </a:rPr>
              <a:t>Hành</a:t>
            </a:r>
            <a:r>
              <a:rPr lang="en-US" sz="3600" dirty="0" smtClean="0">
                <a:solidFill>
                  <a:srgbClr val="7030A0"/>
                </a:solidFill>
              </a:rPr>
              <a:t> </a:t>
            </a:r>
            <a:r>
              <a:rPr lang="en-US" sz="3600" dirty="0">
                <a:solidFill>
                  <a:srgbClr val="7030A0"/>
                </a:solidFill>
              </a:rPr>
              <a:t>vi </a:t>
            </a:r>
            <a:r>
              <a:rPr lang="en-US" sz="3600" dirty="0" err="1">
                <a:solidFill>
                  <a:srgbClr val="7030A0"/>
                </a:solidFill>
              </a:rPr>
              <a:t>vi</a:t>
            </a:r>
            <a:r>
              <a:rPr lang="en-US" sz="3600" dirty="0">
                <a:solidFill>
                  <a:srgbClr val="7030A0"/>
                </a:solidFill>
              </a:rPr>
              <a:t> </a:t>
            </a:r>
            <a:r>
              <a:rPr lang="en-US" sz="3600" dirty="0" err="1">
                <a:solidFill>
                  <a:srgbClr val="7030A0"/>
                </a:solidFill>
              </a:rPr>
              <a:t>phạm</a:t>
            </a:r>
            <a:endParaRPr lang="en-US" sz="3600" dirty="0">
              <a:solidFill>
                <a:srgbClr val="7030A0"/>
              </a:solidFill>
            </a:endParaRPr>
          </a:p>
          <a:p>
            <a:r>
              <a:rPr lang="vi-VN" sz="2400" dirty="0" smtClean="0">
                <a:solidFill>
                  <a:srgbClr val="7030A0"/>
                </a:solidFill>
                <a:latin typeface="+mj-lt"/>
              </a:rPr>
              <a:t>Không </a:t>
            </a:r>
            <a:r>
              <a:rPr lang="vi-VN" sz="2400" dirty="0">
                <a:solidFill>
                  <a:srgbClr val="7030A0"/>
                </a:solidFill>
                <a:latin typeface="+mj-lt"/>
              </a:rPr>
              <a:t>thực hiện biện pháp bảo đảm vệ </a:t>
            </a:r>
            <a:r>
              <a:rPr lang="vi-VN" sz="2400" dirty="0" smtClean="0">
                <a:solidFill>
                  <a:srgbClr val="7030A0"/>
                </a:solidFill>
                <a:latin typeface="+mj-lt"/>
              </a:rPr>
              <a:t>s</a:t>
            </a:r>
            <a:r>
              <a:rPr lang="en-GB" sz="2400" dirty="0" err="1" smtClean="0">
                <a:solidFill>
                  <a:srgbClr val="7030A0"/>
                </a:solidFill>
                <a:latin typeface="+mj-lt"/>
              </a:rPr>
              <a:t>i</a:t>
            </a:r>
            <a:r>
              <a:rPr lang="vi-VN" sz="2400" dirty="0" smtClean="0">
                <a:solidFill>
                  <a:srgbClr val="7030A0"/>
                </a:solidFill>
                <a:latin typeface="+mj-lt"/>
              </a:rPr>
              <a:t> </a:t>
            </a:r>
            <a:r>
              <a:rPr lang="vi-VN" sz="2400" dirty="0">
                <a:solidFill>
                  <a:srgbClr val="7030A0"/>
                </a:solidFill>
                <a:latin typeface="+mj-lt"/>
              </a:rPr>
              <a:t>nh </a:t>
            </a:r>
            <a:r>
              <a:rPr lang="vi-VN" sz="2400" dirty="0" smtClean="0">
                <a:solidFill>
                  <a:srgbClr val="7030A0"/>
                </a:solidFill>
                <a:latin typeface="+mj-lt"/>
              </a:rPr>
              <a:t>nơ</a:t>
            </a:r>
            <a:r>
              <a:rPr lang="en-GB" sz="2400" dirty="0" err="1" smtClean="0">
                <a:solidFill>
                  <a:srgbClr val="7030A0"/>
                </a:solidFill>
                <a:latin typeface="+mj-lt"/>
              </a:rPr>
              <a:t>i</a:t>
            </a:r>
            <a:r>
              <a:rPr lang="vi-VN" sz="2400" dirty="0" smtClean="0">
                <a:solidFill>
                  <a:srgbClr val="7030A0"/>
                </a:solidFill>
                <a:latin typeface="+mj-lt"/>
              </a:rPr>
              <a:t> </a:t>
            </a:r>
            <a:r>
              <a:rPr lang="vi-VN" sz="2400" dirty="0">
                <a:solidFill>
                  <a:srgbClr val="7030A0"/>
                </a:solidFill>
                <a:latin typeface="+mj-lt"/>
              </a:rPr>
              <a:t>sản xuất, kinh doanh, </a:t>
            </a:r>
            <a:r>
              <a:rPr lang="vi-VN" sz="2400" dirty="0" smtClean="0">
                <a:solidFill>
                  <a:srgbClr val="7030A0"/>
                </a:solidFill>
                <a:latin typeface="+mj-lt"/>
              </a:rPr>
              <a:t>x</a:t>
            </a:r>
            <a:r>
              <a:rPr lang="en-GB" sz="2400" dirty="0" smtClean="0">
                <a:solidFill>
                  <a:srgbClr val="7030A0"/>
                </a:solidFill>
                <a:latin typeface="+mj-lt"/>
              </a:rPr>
              <a:t>u</a:t>
            </a:r>
            <a:r>
              <a:rPr lang="vi-VN" sz="2400" dirty="0" smtClean="0">
                <a:solidFill>
                  <a:srgbClr val="7030A0"/>
                </a:solidFill>
                <a:latin typeface="+mj-lt"/>
              </a:rPr>
              <a:t> </a:t>
            </a:r>
            <a:r>
              <a:rPr lang="vi-VN" sz="2400" dirty="0">
                <a:solidFill>
                  <a:srgbClr val="7030A0"/>
                </a:solidFill>
                <a:latin typeface="+mj-lt"/>
              </a:rPr>
              <a:t>lý chất thải công nghiệp và biện pháp vệ s </a:t>
            </a:r>
            <a:r>
              <a:rPr lang="en-GB" sz="2400" dirty="0" err="1" smtClean="0">
                <a:solidFill>
                  <a:srgbClr val="7030A0"/>
                </a:solidFill>
                <a:latin typeface="+mj-lt"/>
              </a:rPr>
              <a:t>i</a:t>
            </a:r>
            <a:r>
              <a:rPr lang="vi-VN" sz="2400" dirty="0" smtClean="0">
                <a:solidFill>
                  <a:srgbClr val="7030A0"/>
                </a:solidFill>
                <a:latin typeface="+mj-lt"/>
              </a:rPr>
              <a:t>nh </a:t>
            </a:r>
            <a:r>
              <a:rPr lang="vi-VN" sz="2400" dirty="0">
                <a:solidFill>
                  <a:srgbClr val="7030A0"/>
                </a:solidFill>
                <a:latin typeface="+mj-lt"/>
              </a:rPr>
              <a:t>kh c theo </a:t>
            </a:r>
            <a:r>
              <a:rPr lang="vi-VN" sz="2400" dirty="0" smtClean="0">
                <a:solidFill>
                  <a:srgbClr val="7030A0"/>
                </a:solidFill>
                <a:latin typeface="+mj-lt"/>
              </a:rPr>
              <a:t>qu</a:t>
            </a:r>
            <a:r>
              <a:rPr lang="en-GB" sz="2400" dirty="0" err="1" smtClean="0">
                <a:solidFill>
                  <a:srgbClr val="7030A0"/>
                </a:solidFill>
                <a:latin typeface="+mj-lt"/>
              </a:rPr>
              <a:t>i</a:t>
            </a:r>
            <a:r>
              <a:rPr lang="vi-VN" sz="2400" dirty="0" smtClean="0">
                <a:solidFill>
                  <a:srgbClr val="7030A0"/>
                </a:solidFill>
                <a:latin typeface="+mj-lt"/>
              </a:rPr>
              <a:t> </a:t>
            </a:r>
            <a:r>
              <a:rPr lang="vi-VN" sz="2400" dirty="0">
                <a:solidFill>
                  <a:srgbClr val="7030A0"/>
                </a:solidFill>
                <a:latin typeface="+mj-lt"/>
              </a:rPr>
              <a:t>định của </a:t>
            </a:r>
            <a:r>
              <a:rPr lang="vi-VN" sz="2400" dirty="0" smtClean="0">
                <a:solidFill>
                  <a:srgbClr val="7030A0"/>
                </a:solidFill>
                <a:latin typeface="+mj-lt"/>
              </a:rPr>
              <a:t>pháp</a:t>
            </a:r>
            <a:r>
              <a:rPr lang="en-GB" sz="2400" dirty="0" smtClean="0">
                <a:solidFill>
                  <a:srgbClr val="7030A0"/>
                </a:solidFill>
                <a:latin typeface="+mj-lt"/>
              </a:rPr>
              <a:t> </a:t>
            </a:r>
            <a:r>
              <a:rPr lang="en-US" sz="2400" b="1" dirty="0" err="1" smtClean="0">
                <a:solidFill>
                  <a:srgbClr val="7030A0"/>
                </a:solidFill>
                <a:latin typeface="+mj-lt"/>
              </a:rPr>
              <a:t>luật</a:t>
            </a:r>
            <a:r>
              <a:rPr lang="en-US" sz="2400" b="1" dirty="0" smtClean="0">
                <a:solidFill>
                  <a:srgbClr val="7030A0"/>
                </a:solidFill>
                <a:latin typeface="+mj-lt"/>
              </a:rPr>
              <a:t> </a:t>
            </a:r>
            <a:r>
              <a:rPr lang="en-US" sz="2400" b="1" dirty="0" err="1">
                <a:solidFill>
                  <a:srgbClr val="7030A0"/>
                </a:solidFill>
                <a:latin typeface="+mj-lt"/>
              </a:rPr>
              <a:t>làm</a:t>
            </a:r>
            <a:r>
              <a:rPr lang="en-US" sz="2400" b="1" dirty="0">
                <a:solidFill>
                  <a:srgbClr val="7030A0"/>
                </a:solidFill>
                <a:latin typeface="+mj-lt"/>
              </a:rPr>
              <a:t> </a:t>
            </a:r>
            <a:r>
              <a:rPr lang="en-US" sz="2400" b="1" dirty="0" err="1">
                <a:solidFill>
                  <a:srgbClr val="7030A0"/>
                </a:solidFill>
                <a:latin typeface="+mj-lt"/>
              </a:rPr>
              <a:t>phát</a:t>
            </a:r>
            <a:r>
              <a:rPr lang="en-US" sz="2400" b="1" dirty="0">
                <a:solidFill>
                  <a:srgbClr val="7030A0"/>
                </a:solidFill>
                <a:latin typeface="+mj-lt"/>
              </a:rPr>
              <a:t> </a:t>
            </a:r>
            <a:r>
              <a:rPr lang="en-US" sz="2400" b="1" dirty="0" err="1">
                <a:solidFill>
                  <a:srgbClr val="7030A0"/>
                </a:solidFill>
                <a:latin typeface="+mj-lt"/>
              </a:rPr>
              <a:t>sinh</a:t>
            </a:r>
            <a:r>
              <a:rPr lang="en-US" sz="2400" b="1" dirty="0">
                <a:solidFill>
                  <a:srgbClr val="7030A0"/>
                </a:solidFill>
                <a:latin typeface="+mj-lt"/>
              </a:rPr>
              <a:t>, </a:t>
            </a:r>
            <a:r>
              <a:rPr lang="en-US" sz="2400" b="1" dirty="0" err="1">
                <a:solidFill>
                  <a:srgbClr val="7030A0"/>
                </a:solidFill>
                <a:latin typeface="+mj-lt"/>
              </a:rPr>
              <a:t>lây</a:t>
            </a:r>
            <a:r>
              <a:rPr lang="en-US" sz="2400" b="1" dirty="0">
                <a:solidFill>
                  <a:srgbClr val="7030A0"/>
                </a:solidFill>
                <a:latin typeface="+mj-lt"/>
              </a:rPr>
              <a:t> </a:t>
            </a:r>
            <a:r>
              <a:rPr lang="en-US" sz="2400" b="1" dirty="0" err="1">
                <a:solidFill>
                  <a:srgbClr val="7030A0"/>
                </a:solidFill>
                <a:latin typeface="+mj-lt"/>
              </a:rPr>
              <a:t>lan</a:t>
            </a:r>
            <a:r>
              <a:rPr lang="en-US" sz="2400" b="1" dirty="0">
                <a:solidFill>
                  <a:srgbClr val="7030A0"/>
                </a:solidFill>
                <a:latin typeface="+mj-lt"/>
              </a:rPr>
              <a:t> </a:t>
            </a:r>
            <a:r>
              <a:rPr lang="en-US" sz="2400" b="1" dirty="0" err="1">
                <a:solidFill>
                  <a:srgbClr val="7030A0"/>
                </a:solidFill>
                <a:latin typeface="+mj-lt"/>
              </a:rPr>
              <a:t>bệnh</a:t>
            </a:r>
            <a:r>
              <a:rPr lang="en-US" sz="2400" b="1" dirty="0">
                <a:solidFill>
                  <a:srgbClr val="7030A0"/>
                </a:solidFill>
                <a:latin typeface="+mj-lt"/>
              </a:rPr>
              <a:t> </a:t>
            </a:r>
            <a:r>
              <a:rPr lang="en-US" sz="2400" b="1" dirty="0" err="1">
                <a:solidFill>
                  <a:srgbClr val="7030A0"/>
                </a:solidFill>
                <a:latin typeface="+mj-lt"/>
              </a:rPr>
              <a:t>truyền</a:t>
            </a:r>
            <a:r>
              <a:rPr lang="en-US" sz="2400" b="1" dirty="0">
                <a:solidFill>
                  <a:srgbClr val="7030A0"/>
                </a:solidFill>
                <a:latin typeface="+mj-lt"/>
              </a:rPr>
              <a:t> </a:t>
            </a:r>
            <a:r>
              <a:rPr lang="en-US" sz="2400" b="1" dirty="0" err="1">
                <a:solidFill>
                  <a:srgbClr val="7030A0"/>
                </a:solidFill>
                <a:latin typeface="+mj-lt"/>
              </a:rPr>
              <a:t>nhiễm</a:t>
            </a:r>
            <a:r>
              <a:rPr lang="vi-VN" sz="2400" b="1" dirty="0" smtClean="0">
                <a:solidFill>
                  <a:srgbClr val="7030A0"/>
                </a:solidFill>
                <a:latin typeface="+mj-lt"/>
              </a:rPr>
              <a:t>.</a:t>
            </a:r>
            <a:endParaRPr lang="en-US" sz="2400" b="1" dirty="0">
              <a:solidFill>
                <a:srgbClr val="7030A0"/>
              </a:solidFill>
              <a:latin typeface="+mj-lt"/>
            </a:endParaRPr>
          </a:p>
        </p:txBody>
      </p:sp>
      <p:sp>
        <p:nvSpPr>
          <p:cNvPr id="12" name="流程图: 终止 4"/>
          <p:cNvSpPr/>
          <p:nvPr/>
        </p:nvSpPr>
        <p:spPr>
          <a:xfrm>
            <a:off x="1612792" y="4140856"/>
            <a:ext cx="771181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FF0000"/>
                </a:solidFill>
              </a:rPr>
              <a:t>Mức</a:t>
            </a:r>
            <a:r>
              <a:rPr lang="en-US" sz="3200" dirty="0">
                <a:solidFill>
                  <a:srgbClr val="FF0000"/>
                </a:solidFill>
              </a:rPr>
              <a:t> </a:t>
            </a:r>
            <a:r>
              <a:rPr lang="en-US" sz="3200" dirty="0" err="1">
                <a:solidFill>
                  <a:srgbClr val="FF0000"/>
                </a:solidFill>
              </a:rPr>
              <a:t>phạt</a:t>
            </a:r>
            <a:r>
              <a:rPr lang="en-US" sz="3200" dirty="0">
                <a:solidFill>
                  <a:srgbClr val="FF0000"/>
                </a:solidFill>
              </a:rPr>
              <a:t>, </a:t>
            </a:r>
            <a:r>
              <a:rPr lang="en-US" sz="3200" dirty="0" err="1">
                <a:solidFill>
                  <a:srgbClr val="FF0000"/>
                </a:solidFill>
              </a:rPr>
              <a:t>biện</a:t>
            </a:r>
            <a:r>
              <a:rPr lang="en-US" sz="3200" dirty="0">
                <a:solidFill>
                  <a:srgbClr val="FF0000"/>
                </a:solidFill>
              </a:rPr>
              <a:t> </a:t>
            </a:r>
            <a:r>
              <a:rPr lang="en-US" sz="3200" dirty="0" err="1">
                <a:solidFill>
                  <a:srgbClr val="FF0000"/>
                </a:solidFill>
              </a:rPr>
              <a:t>pháp</a:t>
            </a:r>
            <a:r>
              <a:rPr lang="en-US" sz="3200" dirty="0">
                <a:solidFill>
                  <a:srgbClr val="FF0000"/>
                </a:solidFill>
              </a:rPr>
              <a:t> </a:t>
            </a:r>
            <a:r>
              <a:rPr lang="en-US" sz="3200" dirty="0" err="1">
                <a:solidFill>
                  <a:srgbClr val="FF0000"/>
                </a:solidFill>
              </a:rPr>
              <a:t>khắc</a:t>
            </a:r>
            <a:r>
              <a:rPr lang="en-US" sz="3200" dirty="0">
                <a:solidFill>
                  <a:srgbClr val="FF0000"/>
                </a:solidFill>
              </a:rPr>
              <a:t> </a:t>
            </a:r>
            <a:r>
              <a:rPr lang="en-US" sz="3200" dirty="0" err="1">
                <a:solidFill>
                  <a:srgbClr val="FF0000"/>
                </a:solidFill>
              </a:rPr>
              <a:t>phục</a:t>
            </a:r>
            <a:r>
              <a:rPr lang="en-US" sz="3200" dirty="0">
                <a:solidFill>
                  <a:srgbClr val="FF0000"/>
                </a:solidFill>
              </a:rPr>
              <a:t> </a:t>
            </a:r>
            <a:r>
              <a:rPr lang="en-US" sz="3200" dirty="0" err="1">
                <a:solidFill>
                  <a:srgbClr val="FF0000"/>
                </a:solidFill>
              </a:rPr>
              <a:t>hậu</a:t>
            </a:r>
            <a:r>
              <a:rPr lang="en-US" sz="3200" dirty="0">
                <a:solidFill>
                  <a:srgbClr val="FF0000"/>
                </a:solidFill>
              </a:rPr>
              <a:t> </a:t>
            </a:r>
            <a:r>
              <a:rPr lang="en-US" sz="3200" dirty="0" err="1">
                <a:solidFill>
                  <a:srgbClr val="FF0000"/>
                </a:solidFill>
              </a:rPr>
              <a:t>quả</a:t>
            </a:r>
            <a:r>
              <a:rPr lang="en-US" sz="3200" dirty="0" smtClean="0">
                <a:solidFill>
                  <a:srgbClr val="FF0000"/>
                </a:solidFill>
              </a:rPr>
              <a:t>:</a:t>
            </a:r>
          </a:p>
          <a:p>
            <a:pPr marL="342900" indent="-342900">
              <a:buFontTx/>
              <a:buChar char="-"/>
            </a:pPr>
            <a:r>
              <a:rPr lang="en-US" sz="2400" dirty="0" err="1" smtClean="0">
                <a:solidFill>
                  <a:srgbClr val="FF0000"/>
                </a:solidFill>
              </a:rPr>
              <a:t>Mức</a:t>
            </a:r>
            <a:r>
              <a:rPr lang="en-US" sz="2400" dirty="0" smtClean="0">
                <a:solidFill>
                  <a:srgbClr val="FF0000"/>
                </a:solidFill>
              </a:rPr>
              <a:t> </a:t>
            </a:r>
            <a:r>
              <a:rPr lang="en-US" sz="2400" dirty="0" err="1">
                <a:solidFill>
                  <a:srgbClr val="FF0000"/>
                </a:solidFill>
              </a:rPr>
              <a:t>phạt</a:t>
            </a:r>
            <a:r>
              <a:rPr lang="en-US" sz="2400" dirty="0">
                <a:solidFill>
                  <a:srgbClr val="FF0000"/>
                </a:solidFill>
              </a:rPr>
              <a:t>: </a:t>
            </a:r>
            <a:r>
              <a:rPr lang="en-US" sz="2400" dirty="0" err="1">
                <a:solidFill>
                  <a:srgbClr val="FF0000"/>
                </a:solidFill>
              </a:rPr>
              <a:t>Phạt</a:t>
            </a:r>
            <a:r>
              <a:rPr lang="en-US" sz="2400" dirty="0">
                <a:solidFill>
                  <a:srgbClr val="FF0000"/>
                </a:solidFill>
              </a:rPr>
              <a:t> </a:t>
            </a:r>
            <a:r>
              <a:rPr lang="en-US" sz="2400" dirty="0" err="1">
                <a:solidFill>
                  <a:srgbClr val="FF0000"/>
                </a:solidFill>
              </a:rPr>
              <a:t>tiền</a:t>
            </a:r>
            <a:r>
              <a:rPr lang="en-US" sz="2400" dirty="0">
                <a:solidFill>
                  <a:srgbClr val="FF0000"/>
                </a:solidFill>
              </a:rPr>
              <a:t> </a:t>
            </a:r>
            <a:r>
              <a:rPr lang="en-US" sz="2400" dirty="0" err="1">
                <a:solidFill>
                  <a:srgbClr val="FF0000"/>
                </a:solidFill>
              </a:rPr>
              <a:t>từ</a:t>
            </a:r>
            <a:r>
              <a:rPr lang="en-US" sz="2400" dirty="0">
                <a:solidFill>
                  <a:srgbClr val="FF0000"/>
                </a:solidFill>
              </a:rPr>
              <a:t> 10.000.000 </a:t>
            </a:r>
            <a:r>
              <a:rPr lang="en-US" sz="2400" dirty="0" err="1">
                <a:solidFill>
                  <a:srgbClr val="FF0000"/>
                </a:solidFill>
              </a:rPr>
              <a:t>đồng</a:t>
            </a:r>
            <a:r>
              <a:rPr lang="en-US" sz="2400" dirty="0">
                <a:solidFill>
                  <a:srgbClr val="FF0000"/>
                </a:solidFill>
              </a:rPr>
              <a:t> </a:t>
            </a:r>
            <a:r>
              <a:rPr lang="en-US" sz="2400" dirty="0" err="1">
                <a:solidFill>
                  <a:srgbClr val="FF0000"/>
                </a:solidFill>
              </a:rPr>
              <a:t>đến</a:t>
            </a:r>
            <a:r>
              <a:rPr lang="en-US" sz="2400" dirty="0">
                <a:solidFill>
                  <a:srgbClr val="FF0000"/>
                </a:solidFill>
              </a:rPr>
              <a:t> 20.000.000 </a:t>
            </a:r>
            <a:r>
              <a:rPr lang="en-US" sz="2400" dirty="0" err="1">
                <a:solidFill>
                  <a:srgbClr val="FF0000"/>
                </a:solidFill>
              </a:rPr>
              <a:t>đồng</a:t>
            </a:r>
            <a:r>
              <a:rPr lang="en-US" sz="2400" dirty="0" smtClean="0">
                <a:solidFill>
                  <a:srgbClr val="FF0000"/>
                </a:solidFill>
              </a:rPr>
              <a:t>.</a:t>
            </a:r>
          </a:p>
          <a:p>
            <a:r>
              <a:rPr lang="en-US" sz="2400" dirty="0" smtClean="0">
                <a:solidFill>
                  <a:srgbClr val="FF0000"/>
                </a:solidFill>
              </a:rPr>
              <a:t> </a:t>
            </a:r>
            <a:r>
              <a:rPr lang="en-US" sz="2400" dirty="0">
                <a:solidFill>
                  <a:srgbClr val="FF0000"/>
                </a:solidFill>
              </a:rPr>
              <a:t>- </a:t>
            </a:r>
            <a:r>
              <a:rPr lang="en-US" sz="2400" dirty="0" err="1">
                <a:solidFill>
                  <a:srgbClr val="FF0000"/>
                </a:solidFill>
              </a:rPr>
              <a:t>Biện</a:t>
            </a:r>
            <a:r>
              <a:rPr lang="en-US" sz="2400" dirty="0">
                <a:solidFill>
                  <a:srgbClr val="FF0000"/>
                </a:solidFill>
              </a:rPr>
              <a:t> </a:t>
            </a:r>
            <a:r>
              <a:rPr lang="en-US" sz="2400" dirty="0" err="1">
                <a:solidFill>
                  <a:srgbClr val="FF0000"/>
                </a:solidFill>
              </a:rPr>
              <a:t>pháp</a:t>
            </a:r>
            <a:r>
              <a:rPr lang="en-US" sz="2400" dirty="0">
                <a:solidFill>
                  <a:srgbClr val="FF0000"/>
                </a:solidFill>
              </a:rPr>
              <a:t> </a:t>
            </a:r>
            <a:r>
              <a:rPr lang="en-US" sz="2400" dirty="0" err="1">
                <a:solidFill>
                  <a:srgbClr val="FF0000"/>
                </a:solidFill>
              </a:rPr>
              <a:t>khắc</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hậu</a:t>
            </a:r>
            <a:r>
              <a:rPr lang="en-US" sz="2400" dirty="0">
                <a:solidFill>
                  <a:srgbClr val="FF0000"/>
                </a:solidFill>
              </a:rPr>
              <a:t> </a:t>
            </a:r>
            <a:r>
              <a:rPr lang="en-US" sz="2400" dirty="0" err="1">
                <a:solidFill>
                  <a:srgbClr val="FF0000"/>
                </a:solidFill>
              </a:rPr>
              <a:t>quả</a:t>
            </a:r>
            <a:r>
              <a:rPr lang="en-US" sz="2400" dirty="0">
                <a:solidFill>
                  <a:srgbClr val="FF0000"/>
                </a:solidFill>
              </a:rPr>
              <a:t>: </a:t>
            </a:r>
            <a:r>
              <a:rPr lang="en-US" sz="2400" dirty="0" err="1">
                <a:solidFill>
                  <a:srgbClr val="FF0000"/>
                </a:solidFill>
              </a:rPr>
              <a:t>Buộc</a:t>
            </a:r>
            <a:r>
              <a:rPr lang="en-US" sz="2400" dirty="0">
                <a:solidFill>
                  <a:srgbClr val="FF0000"/>
                </a:solidFill>
              </a:rPr>
              <a:t> </a:t>
            </a:r>
            <a:r>
              <a:rPr lang="en-US" sz="2400" dirty="0" err="1">
                <a:solidFill>
                  <a:srgbClr val="FF0000"/>
                </a:solidFill>
              </a:rPr>
              <a:t>thựchiện</a:t>
            </a:r>
            <a:r>
              <a:rPr lang="en-US" sz="2400" dirty="0">
                <a:solidFill>
                  <a:srgbClr val="FF0000"/>
                </a:solidFill>
              </a:rPr>
              <a:t> </a:t>
            </a:r>
            <a:r>
              <a:rPr lang="en-US" sz="2400" dirty="0" err="1">
                <a:solidFill>
                  <a:srgbClr val="FF0000"/>
                </a:solidFill>
              </a:rPr>
              <a:t>biện</a:t>
            </a:r>
            <a:r>
              <a:rPr lang="en-US" sz="2400" dirty="0">
                <a:solidFill>
                  <a:srgbClr val="FF0000"/>
                </a:solidFill>
              </a:rPr>
              <a:t> </a:t>
            </a:r>
            <a:r>
              <a:rPr lang="en-US" sz="2400" dirty="0" err="1">
                <a:solidFill>
                  <a:srgbClr val="FF0000"/>
                </a:solidFill>
              </a:rPr>
              <a:t>pháp</a:t>
            </a:r>
            <a:r>
              <a:rPr lang="en-US" sz="2400" dirty="0">
                <a:solidFill>
                  <a:srgbClr val="FF0000"/>
                </a:solidFill>
              </a:rPr>
              <a:t> </a:t>
            </a:r>
            <a:r>
              <a:rPr lang="en-US" sz="2400" dirty="0" err="1">
                <a:solidFill>
                  <a:srgbClr val="FF0000"/>
                </a:solidFill>
              </a:rPr>
              <a:t>vệ</a:t>
            </a:r>
            <a:r>
              <a:rPr lang="en-US" sz="2400" dirty="0">
                <a:solidFill>
                  <a:srgbClr val="FF0000"/>
                </a:solidFill>
              </a:rPr>
              <a:t> </a:t>
            </a:r>
            <a:r>
              <a:rPr lang="en-US" sz="2400" dirty="0" err="1">
                <a:solidFill>
                  <a:srgbClr val="FF0000"/>
                </a:solidFill>
              </a:rPr>
              <a:t>sinh</a:t>
            </a:r>
            <a:r>
              <a:rPr lang="en-US" sz="2400" dirty="0">
                <a:solidFill>
                  <a:srgbClr val="FF0000"/>
                </a:solidFill>
              </a:rPr>
              <a:t>, </a:t>
            </a:r>
            <a:r>
              <a:rPr lang="en-US" sz="2400" dirty="0" err="1" smtClean="0">
                <a:solidFill>
                  <a:srgbClr val="FF0000"/>
                </a:solidFill>
              </a:rPr>
              <a:t>khu</a:t>
            </a:r>
            <a:r>
              <a:rPr lang="en-US" sz="2400" dirty="0" smtClean="0">
                <a:solidFill>
                  <a:srgbClr val="FF0000"/>
                </a:solidFill>
              </a:rPr>
              <a:t> </a:t>
            </a:r>
            <a:r>
              <a:rPr lang="en-US" sz="2400" dirty="0" err="1">
                <a:solidFill>
                  <a:srgbClr val="FF0000"/>
                </a:solidFill>
              </a:rPr>
              <a:t>trùng</a:t>
            </a:r>
            <a:r>
              <a:rPr lang="en-US" sz="2400" dirty="0">
                <a:solidFill>
                  <a:srgbClr val="FF0000"/>
                </a:solidFill>
              </a:rPr>
              <a:t>, </a:t>
            </a:r>
            <a:r>
              <a:rPr lang="en-US" sz="2400" dirty="0" err="1">
                <a:solidFill>
                  <a:srgbClr val="FF0000"/>
                </a:solidFill>
              </a:rPr>
              <a:t>tẩy</a:t>
            </a:r>
            <a:r>
              <a:rPr lang="en-US" sz="2400" dirty="0">
                <a:solidFill>
                  <a:srgbClr val="FF0000"/>
                </a:solidFill>
              </a:rPr>
              <a:t> </a:t>
            </a:r>
            <a:r>
              <a:rPr lang="en-US" sz="2400" dirty="0" err="1">
                <a:solidFill>
                  <a:srgbClr val="FF0000"/>
                </a:solidFill>
              </a:rPr>
              <a:t>uế</a:t>
            </a:r>
            <a:r>
              <a:rPr lang="en-US" sz="2400" dirty="0">
                <a:solidFill>
                  <a:srgbClr val="FF0000"/>
                </a:solidFill>
              </a:rPr>
              <a:t>. </a:t>
            </a:r>
          </a:p>
        </p:txBody>
      </p:sp>
      <p:sp>
        <p:nvSpPr>
          <p:cNvPr id="13" name="Rectangle 12"/>
          <p:cNvSpPr/>
          <p:nvPr/>
        </p:nvSpPr>
        <p:spPr>
          <a:xfrm>
            <a:off x="305673" y="383347"/>
            <a:ext cx="9667775" cy="584775"/>
          </a:xfrm>
          <a:prstGeom prst="rect">
            <a:avLst/>
          </a:prstGeom>
        </p:spPr>
        <p:txBody>
          <a:bodyPr wrap="none">
            <a:spAutoFit/>
          </a:bodyPr>
          <a:lstStyle/>
          <a:p>
            <a:r>
              <a:rPr lang="en-US" sz="3200" dirty="0" smtClean="0"/>
              <a:t>II/Vi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vệ</a:t>
            </a:r>
            <a:r>
              <a:rPr lang="en-US" sz="3200" dirty="0"/>
              <a:t> </a:t>
            </a:r>
            <a:r>
              <a:rPr lang="en-US" sz="3200" dirty="0" err="1"/>
              <a:t>sinh</a:t>
            </a:r>
            <a:r>
              <a:rPr lang="en-US" sz="3200" dirty="0"/>
              <a:t> </a:t>
            </a:r>
            <a:r>
              <a:rPr lang="en-US" sz="3200" dirty="0" err="1"/>
              <a:t>phòng</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p>
        </p:txBody>
      </p:sp>
      <p:sp>
        <p:nvSpPr>
          <p:cNvPr id="14" name="流程图: 终止 4"/>
          <p:cNvSpPr/>
          <p:nvPr/>
        </p:nvSpPr>
        <p:spPr>
          <a:xfrm>
            <a:off x="258052" y="1381562"/>
            <a:ext cx="3376741" cy="1242317"/>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Khoản</a:t>
            </a:r>
            <a:r>
              <a:rPr lang="en-US" sz="2400" dirty="0">
                <a:solidFill>
                  <a:schemeClr val="tx1"/>
                </a:solidFill>
              </a:rPr>
              <a:t> 4, </a:t>
            </a:r>
            <a:r>
              <a:rPr lang="en-US" sz="2400" dirty="0" err="1">
                <a:solidFill>
                  <a:schemeClr val="tx1"/>
                </a:solidFill>
              </a:rPr>
              <a:t>khoản</a:t>
            </a:r>
            <a:r>
              <a:rPr lang="en-US" sz="2400" dirty="0">
                <a:solidFill>
                  <a:schemeClr val="tx1"/>
                </a:solidFill>
              </a:rPr>
              <a:t> 5 </a:t>
            </a:r>
            <a:endParaRPr lang="en-US" sz="2400" dirty="0" smtClean="0">
              <a:solidFill>
                <a:schemeClr val="tx1"/>
              </a:solidFill>
            </a:endParaRPr>
          </a:p>
          <a:p>
            <a:r>
              <a:rPr lang="en-US" sz="2400" dirty="0" smtClean="0">
                <a:solidFill>
                  <a:schemeClr val="tx1"/>
                </a:solidFill>
              </a:rPr>
              <a:t>Đ </a:t>
            </a:r>
            <a:r>
              <a:rPr lang="en-US" sz="2400" dirty="0" err="1" smtClean="0">
                <a:solidFill>
                  <a:schemeClr val="tx1"/>
                </a:solidFill>
              </a:rPr>
              <a:t>iều</a:t>
            </a:r>
            <a:r>
              <a:rPr lang="en-US" sz="2400" dirty="0" smtClean="0">
                <a:solidFill>
                  <a:schemeClr val="tx1"/>
                </a:solidFill>
              </a:rPr>
              <a:t> </a:t>
            </a:r>
            <a:r>
              <a:rPr lang="en-US" sz="2400" dirty="0">
                <a:solidFill>
                  <a:schemeClr val="tx1"/>
                </a:solidFill>
              </a:rPr>
              <a:t>6 </a:t>
            </a:r>
            <a:r>
              <a:rPr lang="en-US" sz="2400" dirty="0" err="1">
                <a:solidFill>
                  <a:schemeClr val="tx1"/>
                </a:solidFill>
              </a:rPr>
              <a:t>Nghị</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số</a:t>
            </a:r>
            <a:r>
              <a:rPr lang="en-US" sz="2400" dirty="0">
                <a:solidFill>
                  <a:schemeClr val="tx1"/>
                </a:solidFill>
              </a:rPr>
              <a:t> 117/2020/NĐ-CP </a:t>
            </a:r>
          </a:p>
        </p:txBody>
      </p:sp>
    </p:spTree>
    <p:extLst>
      <p:ext uri="{BB962C8B-B14F-4D97-AF65-F5344CB8AC3E}">
        <p14:creationId xmlns:p14="http://schemas.microsoft.com/office/powerpoint/2010/main" val="7221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 y="579057"/>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801405" y="1156921"/>
            <a:ext cx="8084922" cy="276128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002060"/>
                </a:solidFill>
              </a:rPr>
              <a:t>-</a:t>
            </a:r>
            <a:r>
              <a:rPr lang="vi-VN" sz="2000" dirty="0" smtClean="0">
                <a:solidFill>
                  <a:srgbClr val="002060"/>
                </a:solidFill>
              </a:rPr>
              <a:t>Không </a:t>
            </a:r>
            <a:r>
              <a:rPr lang="vi-VN" sz="2000" dirty="0">
                <a:solidFill>
                  <a:srgbClr val="002060"/>
                </a:solidFill>
              </a:rPr>
              <a:t>giáo dục cho </a:t>
            </a:r>
            <a:r>
              <a:rPr lang="vi-VN" sz="2000" dirty="0" smtClean="0">
                <a:solidFill>
                  <a:srgbClr val="002060"/>
                </a:solidFill>
              </a:rPr>
              <a:t>n</a:t>
            </a:r>
            <a:r>
              <a:rPr lang="en-GB" sz="2000" dirty="0" smtClean="0">
                <a:solidFill>
                  <a:srgbClr val="002060"/>
                </a:solidFill>
              </a:rPr>
              <a:t>g</a:t>
            </a:r>
            <a:r>
              <a:rPr lang="vi-VN" sz="2000" dirty="0" smtClean="0">
                <a:solidFill>
                  <a:srgbClr val="002060"/>
                </a:solidFill>
              </a:rPr>
              <a:t>ười </a:t>
            </a:r>
            <a:r>
              <a:rPr lang="vi-VN" sz="2000" dirty="0">
                <a:solidFill>
                  <a:srgbClr val="002060"/>
                </a:solidFill>
              </a:rPr>
              <a:t>học về vệ sinh phòng bệnh truyền nhiễm bao gồm vệ sinh cá nhân, vệ sinh trong sinh hoạt lao động và vệ sinh mô trường</a:t>
            </a:r>
            <a:r>
              <a:rPr lang="vi-VN" sz="2000" dirty="0" smtClean="0">
                <a:solidFill>
                  <a:srgbClr val="002060"/>
                </a:solidFill>
              </a:rPr>
              <a:t>;</a:t>
            </a:r>
            <a:endParaRPr lang="en-GB" sz="2000" dirty="0" smtClean="0">
              <a:solidFill>
                <a:srgbClr val="002060"/>
              </a:solidFill>
            </a:endParaRPr>
          </a:p>
          <a:p>
            <a:r>
              <a:rPr lang="en-GB" sz="2000" dirty="0" smtClean="0">
                <a:solidFill>
                  <a:srgbClr val="002060"/>
                </a:solidFill>
              </a:rPr>
              <a:t>-</a:t>
            </a:r>
            <a:r>
              <a:rPr lang="vi-VN" sz="2000" dirty="0" smtClean="0">
                <a:solidFill>
                  <a:srgbClr val="002060"/>
                </a:solidFill>
              </a:rPr>
              <a:t>Không </a:t>
            </a:r>
            <a:r>
              <a:rPr lang="vi-VN" sz="2000" dirty="0">
                <a:solidFill>
                  <a:srgbClr val="002060"/>
                </a:solidFill>
              </a:rPr>
              <a:t>tuyên truyền về vệ sinh phòng bệnh hoặc không kiểm tra, giám sát vệ </a:t>
            </a:r>
            <a:r>
              <a:rPr lang="vi-VN" sz="2000" dirty="0" smtClean="0">
                <a:solidFill>
                  <a:srgbClr val="002060"/>
                </a:solidFill>
              </a:rPr>
              <a:t>s</a:t>
            </a:r>
            <a:r>
              <a:rPr lang="en-GB" sz="2000" dirty="0" err="1" smtClean="0">
                <a:solidFill>
                  <a:srgbClr val="002060"/>
                </a:solidFill>
              </a:rPr>
              <a:t>i</a:t>
            </a:r>
            <a:r>
              <a:rPr lang="vi-VN" sz="2000" dirty="0" smtClean="0">
                <a:solidFill>
                  <a:srgbClr val="002060"/>
                </a:solidFill>
              </a:rPr>
              <a:t>nh </a:t>
            </a:r>
            <a:r>
              <a:rPr lang="vi-VN" sz="2000" dirty="0">
                <a:solidFill>
                  <a:srgbClr val="002060"/>
                </a:solidFill>
              </a:rPr>
              <a:t>mô trường; không triển khai thực hiện các biện pháp phòng, chống bệnh truyền nhiễm </a:t>
            </a:r>
            <a:r>
              <a:rPr lang="vi-VN" sz="2000" dirty="0" smtClean="0">
                <a:solidFill>
                  <a:srgbClr val="002060"/>
                </a:solidFill>
              </a:rPr>
              <a:t>tron</a:t>
            </a:r>
            <a:r>
              <a:rPr lang="en-GB" sz="2000" dirty="0" smtClean="0">
                <a:solidFill>
                  <a:srgbClr val="002060"/>
                </a:solidFill>
              </a:rPr>
              <a:t>g</a:t>
            </a:r>
            <a:r>
              <a:rPr lang="vi-VN" sz="2000" dirty="0" smtClean="0">
                <a:solidFill>
                  <a:srgbClr val="002060"/>
                </a:solidFill>
              </a:rPr>
              <a:t> </a:t>
            </a:r>
            <a:r>
              <a:rPr lang="vi-VN" sz="2000" dirty="0">
                <a:solidFill>
                  <a:srgbClr val="002060"/>
                </a:solidFill>
              </a:rPr>
              <a:t>cơ </a:t>
            </a:r>
            <a:r>
              <a:rPr lang="vi-VN" sz="2000" dirty="0" smtClean="0">
                <a:solidFill>
                  <a:srgbClr val="002060"/>
                </a:solidFill>
              </a:rPr>
              <a:t>s</a:t>
            </a:r>
            <a:r>
              <a:rPr lang="en-GB" sz="2000" dirty="0" smtClean="0">
                <a:solidFill>
                  <a:srgbClr val="002060"/>
                </a:solidFill>
              </a:rPr>
              <a:t>o</a:t>
            </a:r>
            <a:r>
              <a:rPr lang="vi-VN" sz="2000" dirty="0" smtClean="0">
                <a:solidFill>
                  <a:srgbClr val="002060"/>
                </a:solidFill>
              </a:rPr>
              <a:t> </a:t>
            </a:r>
            <a:r>
              <a:rPr lang="vi-VN" sz="2000" dirty="0">
                <a:solidFill>
                  <a:srgbClr val="002060"/>
                </a:solidFill>
              </a:rPr>
              <a:t>giáo dục. </a:t>
            </a:r>
            <a:endParaRPr lang="en-US" sz="3200" dirty="0">
              <a:solidFill>
                <a:srgbClr val="002060"/>
              </a:solidFill>
            </a:endParaRPr>
          </a:p>
        </p:txBody>
      </p:sp>
      <p:sp>
        <p:nvSpPr>
          <p:cNvPr id="12" name="流程图: 终止 4"/>
          <p:cNvSpPr/>
          <p:nvPr/>
        </p:nvSpPr>
        <p:spPr>
          <a:xfrm>
            <a:off x="1612792" y="4496068"/>
            <a:ext cx="7711811" cy="188501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rgbClr val="FF0000"/>
                </a:solidFill>
              </a:rPr>
              <a:t>Mức</a:t>
            </a:r>
            <a:r>
              <a:rPr lang="en-US" sz="3200" dirty="0">
                <a:solidFill>
                  <a:srgbClr val="FF0000"/>
                </a:solidFill>
              </a:rPr>
              <a:t> </a:t>
            </a:r>
            <a:r>
              <a:rPr lang="en-US" sz="3200" dirty="0" err="1">
                <a:solidFill>
                  <a:srgbClr val="FF0000"/>
                </a:solidFill>
              </a:rPr>
              <a:t>phạt</a:t>
            </a:r>
            <a:r>
              <a:rPr lang="en-US" sz="3200" dirty="0">
                <a:solidFill>
                  <a:srgbClr val="FF0000"/>
                </a:solidFill>
              </a:rPr>
              <a:t>, </a:t>
            </a:r>
            <a:r>
              <a:rPr lang="en-US" sz="3200" dirty="0" err="1">
                <a:solidFill>
                  <a:srgbClr val="FF0000"/>
                </a:solidFill>
              </a:rPr>
              <a:t>biện</a:t>
            </a:r>
            <a:r>
              <a:rPr lang="en-US" sz="3200" dirty="0">
                <a:solidFill>
                  <a:srgbClr val="FF0000"/>
                </a:solidFill>
              </a:rPr>
              <a:t> </a:t>
            </a:r>
            <a:r>
              <a:rPr lang="en-US" sz="3200" dirty="0" err="1">
                <a:solidFill>
                  <a:srgbClr val="FF0000"/>
                </a:solidFill>
              </a:rPr>
              <a:t>pháp</a:t>
            </a:r>
            <a:r>
              <a:rPr lang="en-US" sz="3200" dirty="0">
                <a:solidFill>
                  <a:srgbClr val="FF0000"/>
                </a:solidFill>
              </a:rPr>
              <a:t> </a:t>
            </a:r>
            <a:r>
              <a:rPr lang="en-US" sz="3200" dirty="0" err="1">
                <a:solidFill>
                  <a:srgbClr val="FF0000"/>
                </a:solidFill>
              </a:rPr>
              <a:t>khắc</a:t>
            </a:r>
            <a:r>
              <a:rPr lang="en-US" sz="3200" dirty="0">
                <a:solidFill>
                  <a:srgbClr val="FF0000"/>
                </a:solidFill>
              </a:rPr>
              <a:t> </a:t>
            </a:r>
            <a:r>
              <a:rPr lang="en-US" sz="3200" dirty="0" err="1">
                <a:solidFill>
                  <a:srgbClr val="FF0000"/>
                </a:solidFill>
              </a:rPr>
              <a:t>phục</a:t>
            </a:r>
            <a:r>
              <a:rPr lang="en-US" sz="3200" dirty="0">
                <a:solidFill>
                  <a:srgbClr val="FF0000"/>
                </a:solidFill>
              </a:rPr>
              <a:t> </a:t>
            </a:r>
            <a:r>
              <a:rPr lang="en-US" sz="3200" dirty="0" err="1">
                <a:solidFill>
                  <a:srgbClr val="FF0000"/>
                </a:solidFill>
              </a:rPr>
              <a:t>hậu</a:t>
            </a:r>
            <a:r>
              <a:rPr lang="en-US" sz="3200" dirty="0">
                <a:solidFill>
                  <a:srgbClr val="FF0000"/>
                </a:solidFill>
              </a:rPr>
              <a:t> </a:t>
            </a:r>
            <a:r>
              <a:rPr lang="en-US" sz="3200" dirty="0" err="1" smtClean="0">
                <a:solidFill>
                  <a:srgbClr val="FF0000"/>
                </a:solidFill>
              </a:rPr>
              <a:t>quả</a:t>
            </a:r>
            <a:r>
              <a:rPr lang="en-US" sz="3200" dirty="0" smtClean="0">
                <a:solidFill>
                  <a:srgbClr val="FF0000"/>
                </a:solidFill>
              </a:rPr>
              <a:t> </a:t>
            </a:r>
            <a:r>
              <a:rPr lang="en-US" sz="3200" dirty="0" err="1" smtClean="0">
                <a:solidFill>
                  <a:srgbClr val="FF0000"/>
                </a:solidFill>
              </a:rPr>
              <a:t>Mức</a:t>
            </a:r>
            <a:r>
              <a:rPr lang="en-US" sz="3200" dirty="0" smtClean="0">
                <a:solidFill>
                  <a:srgbClr val="FF0000"/>
                </a:solidFill>
              </a:rPr>
              <a:t> </a:t>
            </a:r>
            <a:r>
              <a:rPr lang="en-US" sz="3200" dirty="0" err="1">
                <a:solidFill>
                  <a:srgbClr val="FF0000"/>
                </a:solidFill>
              </a:rPr>
              <a:t>phạt</a:t>
            </a:r>
            <a:r>
              <a:rPr lang="en-US" sz="3200" dirty="0">
                <a:solidFill>
                  <a:srgbClr val="FF0000"/>
                </a:solidFill>
              </a:rPr>
              <a:t>: </a:t>
            </a:r>
            <a:r>
              <a:rPr lang="en-US" sz="3200" dirty="0" err="1">
                <a:solidFill>
                  <a:srgbClr val="FF0000"/>
                </a:solidFill>
              </a:rPr>
              <a:t>Phạt</a:t>
            </a:r>
            <a:r>
              <a:rPr lang="en-US" sz="3200" dirty="0">
                <a:solidFill>
                  <a:srgbClr val="FF0000"/>
                </a:solidFill>
              </a:rPr>
              <a:t> </a:t>
            </a:r>
            <a:r>
              <a:rPr lang="en-US" sz="3200" dirty="0" err="1">
                <a:solidFill>
                  <a:srgbClr val="FF0000"/>
                </a:solidFill>
              </a:rPr>
              <a:t>tiền</a:t>
            </a:r>
            <a:r>
              <a:rPr lang="en-US" sz="3200" dirty="0">
                <a:solidFill>
                  <a:srgbClr val="FF0000"/>
                </a:solidFill>
              </a:rPr>
              <a:t> </a:t>
            </a:r>
            <a:r>
              <a:rPr lang="en-US" sz="3200" dirty="0" err="1">
                <a:solidFill>
                  <a:srgbClr val="FF0000"/>
                </a:solidFill>
              </a:rPr>
              <a:t>từ</a:t>
            </a:r>
            <a:r>
              <a:rPr lang="en-US" sz="3200" dirty="0">
                <a:solidFill>
                  <a:srgbClr val="FF0000"/>
                </a:solidFill>
              </a:rPr>
              <a:t> 3.000.000 </a:t>
            </a:r>
            <a:r>
              <a:rPr lang="en-US" sz="3200" dirty="0" err="1">
                <a:solidFill>
                  <a:srgbClr val="FF0000"/>
                </a:solidFill>
              </a:rPr>
              <a:t>đồng</a:t>
            </a:r>
            <a:r>
              <a:rPr lang="en-US" sz="3200" dirty="0">
                <a:solidFill>
                  <a:srgbClr val="FF0000"/>
                </a:solidFill>
              </a:rPr>
              <a:t> </a:t>
            </a:r>
            <a:r>
              <a:rPr lang="en-US" sz="3200" dirty="0" err="1">
                <a:solidFill>
                  <a:srgbClr val="FF0000"/>
                </a:solidFill>
              </a:rPr>
              <a:t>đến</a:t>
            </a:r>
            <a:r>
              <a:rPr lang="en-US" sz="3200" dirty="0">
                <a:solidFill>
                  <a:srgbClr val="FF0000"/>
                </a:solidFill>
              </a:rPr>
              <a:t> 5.000.000 </a:t>
            </a:r>
            <a:r>
              <a:rPr lang="en-US" sz="3200" dirty="0" err="1" smtClean="0">
                <a:solidFill>
                  <a:srgbClr val="FF0000"/>
                </a:solidFill>
              </a:rPr>
              <a:t>đồng</a:t>
            </a:r>
            <a:r>
              <a:rPr lang="en-US" sz="3200" dirty="0" smtClean="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với</a:t>
            </a:r>
            <a:r>
              <a:rPr lang="en-US" sz="3200" dirty="0">
                <a:solidFill>
                  <a:srgbClr val="FF0000"/>
                </a:solidFill>
              </a:rPr>
              <a:t> </a:t>
            </a:r>
            <a:r>
              <a:rPr lang="en-US" sz="3200" dirty="0" err="1">
                <a:solidFill>
                  <a:srgbClr val="FF0000"/>
                </a:solidFill>
              </a:rPr>
              <a:t>mỗi</a:t>
            </a:r>
            <a:r>
              <a:rPr lang="en-US" sz="3200" dirty="0">
                <a:solidFill>
                  <a:srgbClr val="FF0000"/>
                </a:solidFill>
              </a:rPr>
              <a:t> </a:t>
            </a:r>
            <a:r>
              <a:rPr lang="en-US" sz="3200" dirty="0" err="1">
                <a:solidFill>
                  <a:srgbClr val="FF0000"/>
                </a:solidFill>
              </a:rPr>
              <a:t>hành</a:t>
            </a:r>
            <a:r>
              <a:rPr lang="en-US" sz="3200" dirty="0">
                <a:solidFill>
                  <a:srgbClr val="FF0000"/>
                </a:solidFill>
              </a:rPr>
              <a:t> vi. </a:t>
            </a:r>
            <a:endParaRPr lang="en-US" sz="3200" dirty="0" smtClean="0">
              <a:solidFill>
                <a:srgbClr val="FF0000"/>
              </a:solidFill>
            </a:endParaRPr>
          </a:p>
        </p:txBody>
      </p:sp>
      <p:sp>
        <p:nvSpPr>
          <p:cNvPr id="13" name="Rectangle 12"/>
          <p:cNvSpPr/>
          <p:nvPr/>
        </p:nvSpPr>
        <p:spPr>
          <a:xfrm>
            <a:off x="305673" y="383347"/>
            <a:ext cx="9667775" cy="584775"/>
          </a:xfrm>
          <a:prstGeom prst="rect">
            <a:avLst/>
          </a:prstGeom>
        </p:spPr>
        <p:txBody>
          <a:bodyPr wrap="none">
            <a:spAutoFit/>
          </a:bodyPr>
          <a:lstStyle/>
          <a:p>
            <a:r>
              <a:rPr lang="en-US" sz="3200" dirty="0" smtClean="0"/>
              <a:t>II/Vi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vệ</a:t>
            </a:r>
            <a:r>
              <a:rPr lang="en-US" sz="3200" dirty="0"/>
              <a:t> </a:t>
            </a:r>
            <a:r>
              <a:rPr lang="en-US" sz="3200" dirty="0" err="1"/>
              <a:t>sinh</a:t>
            </a:r>
            <a:r>
              <a:rPr lang="en-US" sz="3200" dirty="0"/>
              <a:t> </a:t>
            </a:r>
            <a:r>
              <a:rPr lang="en-US" sz="3200" dirty="0" err="1"/>
              <a:t>phòng</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p>
        </p:txBody>
      </p:sp>
      <p:sp>
        <p:nvSpPr>
          <p:cNvPr id="14" name="流程图: 终止 4"/>
          <p:cNvSpPr/>
          <p:nvPr/>
        </p:nvSpPr>
        <p:spPr>
          <a:xfrm>
            <a:off x="258052" y="1381562"/>
            <a:ext cx="3376741" cy="1242317"/>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002060"/>
                </a:solidFill>
              </a:rPr>
              <a:t>Điểm</a:t>
            </a:r>
            <a:r>
              <a:rPr lang="en-US" sz="2400" dirty="0" smtClean="0">
                <a:solidFill>
                  <a:srgbClr val="002060"/>
                </a:solidFill>
              </a:rPr>
              <a:t> d, </a:t>
            </a:r>
            <a:r>
              <a:rPr lang="en-US" sz="2400" dirty="0">
                <a:solidFill>
                  <a:srgbClr val="002060"/>
                </a:solidFill>
              </a:rPr>
              <a:t>đ </a:t>
            </a:r>
            <a:r>
              <a:rPr lang="en-US" sz="2400" dirty="0" smtClean="0">
                <a:solidFill>
                  <a:srgbClr val="002060"/>
                </a:solidFill>
              </a:rPr>
              <a:t> </a:t>
            </a:r>
            <a:r>
              <a:rPr lang="en-US" sz="2400" dirty="0" err="1" smtClean="0">
                <a:solidFill>
                  <a:srgbClr val="002060"/>
                </a:solidFill>
              </a:rPr>
              <a:t>khoản</a:t>
            </a:r>
            <a:r>
              <a:rPr lang="en-US" sz="2400" dirty="0" smtClean="0">
                <a:solidFill>
                  <a:srgbClr val="002060"/>
                </a:solidFill>
              </a:rPr>
              <a:t> </a:t>
            </a:r>
            <a:r>
              <a:rPr lang="en-US" sz="2400" dirty="0">
                <a:solidFill>
                  <a:srgbClr val="002060"/>
                </a:solidFill>
              </a:rPr>
              <a:t>3 </a:t>
            </a:r>
            <a:endParaRPr lang="en-US" sz="2400" dirty="0" smtClean="0">
              <a:solidFill>
                <a:srgbClr val="002060"/>
              </a:solidFill>
            </a:endParaRPr>
          </a:p>
          <a:p>
            <a:r>
              <a:rPr lang="en-US" sz="2400" dirty="0" err="1" smtClean="0">
                <a:solidFill>
                  <a:srgbClr val="002060"/>
                </a:solidFill>
              </a:rPr>
              <a:t>Điều</a:t>
            </a:r>
            <a:r>
              <a:rPr lang="en-US" sz="2400" dirty="0" smtClean="0">
                <a:solidFill>
                  <a:srgbClr val="002060"/>
                </a:solidFill>
              </a:rPr>
              <a:t> </a:t>
            </a:r>
            <a:r>
              <a:rPr lang="en-US" sz="2400" dirty="0">
                <a:solidFill>
                  <a:srgbClr val="002060"/>
                </a:solidFill>
              </a:rPr>
              <a:t>6 </a:t>
            </a:r>
            <a:r>
              <a:rPr lang="en-US" sz="2400" dirty="0" err="1">
                <a:solidFill>
                  <a:srgbClr val="002060"/>
                </a:solidFill>
              </a:rPr>
              <a:t>Nghị</a:t>
            </a:r>
            <a:r>
              <a:rPr lang="en-US" sz="2400" dirty="0">
                <a:solidFill>
                  <a:srgbClr val="002060"/>
                </a:solidFill>
              </a:rPr>
              <a:t> </a:t>
            </a:r>
            <a:r>
              <a:rPr lang="en-US" sz="2400" dirty="0" err="1">
                <a:solidFill>
                  <a:srgbClr val="002060"/>
                </a:solidFill>
              </a:rPr>
              <a:t>định</a:t>
            </a:r>
            <a:r>
              <a:rPr lang="en-US" sz="2400" dirty="0">
                <a:solidFill>
                  <a:srgbClr val="002060"/>
                </a:solidFill>
              </a:rPr>
              <a:t> </a:t>
            </a:r>
            <a:r>
              <a:rPr lang="en-US" sz="2400" dirty="0" err="1">
                <a:solidFill>
                  <a:srgbClr val="002060"/>
                </a:solidFill>
              </a:rPr>
              <a:t>số</a:t>
            </a:r>
            <a:r>
              <a:rPr lang="en-US" sz="2400" dirty="0">
                <a:solidFill>
                  <a:srgbClr val="002060"/>
                </a:solidFill>
              </a:rPr>
              <a:t> 117/2020/NĐ-CP</a:t>
            </a:r>
          </a:p>
        </p:txBody>
      </p:sp>
    </p:spTree>
    <p:extLst>
      <p:ext uri="{BB962C8B-B14F-4D97-AF65-F5344CB8AC3E}">
        <p14:creationId xmlns:p14="http://schemas.microsoft.com/office/powerpoint/2010/main" val="30117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508" y="365125"/>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4214940" y="868680"/>
            <a:ext cx="7500809" cy="2970538"/>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rgbClr val="FF0000"/>
                </a:solidFill>
              </a:rPr>
              <a:t> </a:t>
            </a:r>
            <a:r>
              <a:rPr lang="en-US" sz="3200" u="sng" dirty="0" err="1">
                <a:solidFill>
                  <a:srgbClr val="7030A0"/>
                </a:solidFill>
              </a:rPr>
              <a:t>Hành</a:t>
            </a:r>
            <a:r>
              <a:rPr lang="en-US" sz="3200" u="sng" dirty="0">
                <a:solidFill>
                  <a:srgbClr val="7030A0"/>
                </a:solidFill>
              </a:rPr>
              <a:t> vi </a:t>
            </a:r>
            <a:r>
              <a:rPr lang="en-US" sz="3200" u="sng" dirty="0" err="1">
                <a:solidFill>
                  <a:srgbClr val="7030A0"/>
                </a:solidFill>
              </a:rPr>
              <a:t>vi</a:t>
            </a:r>
            <a:r>
              <a:rPr lang="en-US" sz="3200" u="sng" dirty="0">
                <a:solidFill>
                  <a:srgbClr val="7030A0"/>
                </a:solidFill>
              </a:rPr>
              <a:t> </a:t>
            </a:r>
            <a:r>
              <a:rPr lang="en-US" sz="3200" u="sng" dirty="0" err="1">
                <a:solidFill>
                  <a:srgbClr val="7030A0"/>
                </a:solidFill>
              </a:rPr>
              <a:t>phạm</a:t>
            </a:r>
            <a:r>
              <a:rPr lang="en-US" sz="3200" u="sng" dirty="0">
                <a:solidFill>
                  <a:srgbClr val="7030A0"/>
                </a:solidFill>
              </a:rPr>
              <a:t> </a:t>
            </a:r>
            <a:endParaRPr lang="en-US" sz="3200" u="sng" dirty="0" smtClean="0">
              <a:solidFill>
                <a:srgbClr val="7030A0"/>
              </a:solidFill>
            </a:endParaRPr>
          </a:p>
          <a:p>
            <a:r>
              <a:rPr lang="en-GB" sz="2400" dirty="0">
                <a:solidFill>
                  <a:srgbClr val="7030A0"/>
                </a:solidFill>
              </a:rPr>
              <a:t>-</a:t>
            </a:r>
            <a:r>
              <a:rPr lang="vi-VN" sz="2400" dirty="0" smtClean="0">
                <a:solidFill>
                  <a:srgbClr val="7030A0"/>
                </a:solidFill>
              </a:rPr>
              <a:t> </a:t>
            </a:r>
            <a:r>
              <a:rPr lang="vi-VN" sz="2400" dirty="0">
                <a:solidFill>
                  <a:srgbClr val="7030A0"/>
                </a:solidFill>
              </a:rPr>
              <a:t>Không thực hiện xét nghiệm theo yêu cầu của cơ quan tế có thẩm quyền trong quá trình thực hiện giám sát bệnh truyền nhiễm; </a:t>
            </a:r>
            <a:endParaRPr lang="en-GB" sz="2400" dirty="0" smtClean="0">
              <a:solidFill>
                <a:srgbClr val="7030A0"/>
              </a:solidFill>
            </a:endParaRPr>
          </a:p>
          <a:p>
            <a:r>
              <a:rPr lang="en-GB" sz="2400" dirty="0" smtClean="0">
                <a:solidFill>
                  <a:srgbClr val="7030A0"/>
                </a:solidFill>
              </a:rPr>
              <a:t>- </a:t>
            </a:r>
            <a:r>
              <a:rPr lang="vi-VN" sz="2400" dirty="0" smtClean="0">
                <a:solidFill>
                  <a:srgbClr val="7030A0"/>
                </a:solidFill>
              </a:rPr>
              <a:t> </a:t>
            </a:r>
            <a:r>
              <a:rPr lang="vi-VN" sz="2400" dirty="0">
                <a:solidFill>
                  <a:srgbClr val="7030A0"/>
                </a:solidFill>
              </a:rPr>
              <a:t>Không báo cáo hoặc báo cáo </a:t>
            </a:r>
            <a:r>
              <a:rPr lang="vi-VN" sz="2400" dirty="0" smtClean="0">
                <a:solidFill>
                  <a:srgbClr val="7030A0"/>
                </a:solidFill>
              </a:rPr>
              <a:t>khôn</a:t>
            </a:r>
            <a:r>
              <a:rPr lang="en-GB" sz="2400" dirty="0" smtClean="0">
                <a:solidFill>
                  <a:srgbClr val="7030A0"/>
                </a:solidFill>
              </a:rPr>
              <a:t>g</a:t>
            </a:r>
            <a:r>
              <a:rPr lang="vi-VN" sz="2400" dirty="0" smtClean="0">
                <a:solidFill>
                  <a:srgbClr val="7030A0"/>
                </a:solidFill>
              </a:rPr>
              <a:t> đầ</a:t>
            </a:r>
            <a:r>
              <a:rPr lang="en-GB" sz="2400" dirty="0" smtClean="0">
                <a:solidFill>
                  <a:srgbClr val="7030A0"/>
                </a:solidFill>
              </a:rPr>
              <a:t>y</a:t>
            </a:r>
            <a:r>
              <a:rPr lang="vi-VN" sz="2400" dirty="0" smtClean="0">
                <a:solidFill>
                  <a:srgbClr val="7030A0"/>
                </a:solidFill>
              </a:rPr>
              <a:t> </a:t>
            </a:r>
            <a:r>
              <a:rPr lang="vi-VN" sz="2400" dirty="0">
                <a:solidFill>
                  <a:srgbClr val="7030A0"/>
                </a:solidFill>
              </a:rPr>
              <a:t>đủ về giám sát bệnh truyền nhiễm theo qu định của</a:t>
            </a:r>
            <a:r>
              <a:rPr lang="en-GB" sz="2000" dirty="0" smtClean="0">
                <a:solidFill>
                  <a:srgbClr val="7030A0"/>
                </a:solidFill>
              </a:rPr>
              <a:t> </a:t>
            </a:r>
            <a:r>
              <a:rPr lang="en-GB" dirty="0" smtClean="0">
                <a:solidFill>
                  <a:srgbClr val="7030A0"/>
                </a:solidFill>
              </a:rPr>
              <a:t>-</a:t>
            </a:r>
            <a:endParaRPr lang="en-US" dirty="0">
              <a:solidFill>
                <a:srgbClr val="7030A0"/>
              </a:solidFill>
            </a:endParaRPr>
          </a:p>
        </p:txBody>
      </p:sp>
      <p:sp>
        <p:nvSpPr>
          <p:cNvPr id="12" name="流程图: 终止 4"/>
          <p:cNvSpPr/>
          <p:nvPr/>
        </p:nvSpPr>
        <p:spPr>
          <a:xfrm>
            <a:off x="1430772" y="3982741"/>
            <a:ext cx="8942384"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rgbClr val="FF0000"/>
                </a:solidFill>
              </a:rPr>
              <a:t>Mức</a:t>
            </a:r>
            <a:r>
              <a:rPr lang="en-US" sz="3600" dirty="0">
                <a:solidFill>
                  <a:srgbClr val="FF0000"/>
                </a:solidFill>
              </a:rPr>
              <a:t> </a:t>
            </a:r>
            <a:r>
              <a:rPr lang="en-US" sz="3600" dirty="0" err="1">
                <a:solidFill>
                  <a:srgbClr val="FF0000"/>
                </a:solidFill>
              </a:rPr>
              <a:t>phạt</a:t>
            </a:r>
            <a:r>
              <a:rPr lang="en-US" sz="3600" dirty="0">
                <a:solidFill>
                  <a:srgbClr val="FF0000"/>
                </a:solidFill>
              </a:rPr>
              <a:t>, </a:t>
            </a:r>
            <a:r>
              <a:rPr lang="en-US" sz="3600" dirty="0" err="1">
                <a:solidFill>
                  <a:srgbClr val="FF0000"/>
                </a:solidFill>
              </a:rPr>
              <a:t>biện</a:t>
            </a:r>
            <a:r>
              <a:rPr lang="en-US" sz="3600" dirty="0">
                <a:solidFill>
                  <a:srgbClr val="FF0000"/>
                </a:solidFill>
              </a:rPr>
              <a:t> </a:t>
            </a:r>
            <a:r>
              <a:rPr lang="en-US" sz="3600" dirty="0" err="1">
                <a:solidFill>
                  <a:srgbClr val="FF0000"/>
                </a:solidFill>
              </a:rPr>
              <a:t>pháp</a:t>
            </a:r>
            <a:r>
              <a:rPr lang="en-US" sz="3600" dirty="0">
                <a:solidFill>
                  <a:srgbClr val="FF0000"/>
                </a:solidFill>
              </a:rPr>
              <a:t> </a:t>
            </a:r>
            <a:r>
              <a:rPr lang="en-US" sz="3600" dirty="0" err="1">
                <a:solidFill>
                  <a:srgbClr val="FF0000"/>
                </a:solidFill>
              </a:rPr>
              <a:t>khắc</a:t>
            </a:r>
            <a:r>
              <a:rPr lang="en-US" sz="3600" dirty="0">
                <a:solidFill>
                  <a:srgbClr val="FF0000"/>
                </a:solidFill>
              </a:rPr>
              <a:t> </a:t>
            </a:r>
            <a:r>
              <a:rPr lang="en-US" sz="3600" dirty="0" err="1">
                <a:solidFill>
                  <a:srgbClr val="FF0000"/>
                </a:solidFill>
              </a:rPr>
              <a:t>phục</a:t>
            </a:r>
            <a:r>
              <a:rPr lang="en-US" sz="3600" dirty="0">
                <a:solidFill>
                  <a:srgbClr val="FF0000"/>
                </a:solidFill>
              </a:rPr>
              <a:t> </a:t>
            </a:r>
            <a:r>
              <a:rPr lang="en-US" sz="3600" dirty="0" err="1">
                <a:solidFill>
                  <a:srgbClr val="FF0000"/>
                </a:solidFill>
              </a:rPr>
              <a:t>hậu</a:t>
            </a:r>
            <a:r>
              <a:rPr lang="en-US" sz="3600" dirty="0">
                <a:solidFill>
                  <a:srgbClr val="FF0000"/>
                </a:solidFill>
              </a:rPr>
              <a:t> </a:t>
            </a:r>
            <a:r>
              <a:rPr lang="en-US" sz="3600" dirty="0" err="1">
                <a:solidFill>
                  <a:srgbClr val="FF0000"/>
                </a:solidFill>
              </a:rPr>
              <a:t>quả</a:t>
            </a:r>
            <a:r>
              <a:rPr lang="en-US" sz="3600" dirty="0" smtClean="0">
                <a:solidFill>
                  <a:srgbClr val="FF0000"/>
                </a:solidFill>
              </a:rPr>
              <a:t>:</a:t>
            </a:r>
          </a:p>
          <a:p>
            <a:r>
              <a:rPr lang="en-US" sz="3600" dirty="0">
                <a:solidFill>
                  <a:srgbClr val="FF0000"/>
                </a:solidFill>
              </a:rPr>
              <a:t>- </a:t>
            </a:r>
            <a:r>
              <a:rPr lang="en-US" sz="3600" dirty="0" err="1">
                <a:solidFill>
                  <a:srgbClr val="FF0000"/>
                </a:solidFill>
              </a:rPr>
              <a:t>Mức</a:t>
            </a:r>
            <a:r>
              <a:rPr lang="en-US" sz="3600" dirty="0">
                <a:solidFill>
                  <a:srgbClr val="FF0000"/>
                </a:solidFill>
              </a:rPr>
              <a:t> </a:t>
            </a:r>
            <a:r>
              <a:rPr lang="en-US" sz="3600" dirty="0" err="1">
                <a:solidFill>
                  <a:srgbClr val="FF0000"/>
                </a:solidFill>
              </a:rPr>
              <a:t>phạt</a:t>
            </a:r>
            <a:r>
              <a:rPr lang="en-US" sz="3600" dirty="0">
                <a:solidFill>
                  <a:srgbClr val="FF0000"/>
                </a:solidFill>
              </a:rPr>
              <a:t>: </a:t>
            </a:r>
            <a:r>
              <a:rPr lang="en-US" sz="3600" dirty="0" err="1">
                <a:solidFill>
                  <a:srgbClr val="FF0000"/>
                </a:solidFill>
              </a:rPr>
              <a:t>Phạt</a:t>
            </a:r>
            <a:r>
              <a:rPr lang="en-US" sz="3600" dirty="0">
                <a:solidFill>
                  <a:srgbClr val="FF0000"/>
                </a:solidFill>
              </a:rPr>
              <a:t> </a:t>
            </a:r>
            <a:r>
              <a:rPr lang="en-US" sz="3600" dirty="0" err="1">
                <a:solidFill>
                  <a:srgbClr val="FF0000"/>
                </a:solidFill>
              </a:rPr>
              <a:t>tiền</a:t>
            </a:r>
            <a:r>
              <a:rPr lang="en-US" sz="3600" dirty="0">
                <a:solidFill>
                  <a:srgbClr val="FF0000"/>
                </a:solidFill>
              </a:rPr>
              <a:t> </a:t>
            </a:r>
            <a:r>
              <a:rPr lang="en-US" sz="3600" dirty="0" err="1">
                <a:solidFill>
                  <a:srgbClr val="FF0000"/>
                </a:solidFill>
              </a:rPr>
              <a:t>từ</a:t>
            </a:r>
            <a:r>
              <a:rPr lang="en-US" sz="3600" dirty="0">
                <a:solidFill>
                  <a:srgbClr val="FF0000"/>
                </a:solidFill>
              </a:rPr>
              <a:t> 1.000.000 </a:t>
            </a:r>
            <a:r>
              <a:rPr lang="en-US" sz="3600" dirty="0" err="1">
                <a:solidFill>
                  <a:srgbClr val="FF0000"/>
                </a:solidFill>
              </a:rPr>
              <a:t>đồng</a:t>
            </a:r>
            <a:r>
              <a:rPr lang="en-US" sz="3600" dirty="0">
                <a:solidFill>
                  <a:srgbClr val="FF0000"/>
                </a:solidFill>
              </a:rPr>
              <a:t> </a:t>
            </a:r>
            <a:r>
              <a:rPr lang="en-US" sz="3600" dirty="0" err="1">
                <a:solidFill>
                  <a:srgbClr val="FF0000"/>
                </a:solidFill>
              </a:rPr>
              <a:t>đến</a:t>
            </a:r>
            <a:r>
              <a:rPr lang="en-US" sz="3600" dirty="0">
                <a:solidFill>
                  <a:srgbClr val="FF0000"/>
                </a:solidFill>
              </a:rPr>
              <a:t> 3.000.000 </a:t>
            </a:r>
            <a:r>
              <a:rPr lang="en-US" sz="3600" dirty="0" err="1">
                <a:solidFill>
                  <a:srgbClr val="FF0000"/>
                </a:solidFill>
              </a:rPr>
              <a:t>đồn</a:t>
            </a:r>
            <a:r>
              <a:rPr lang="en-US" sz="3600" dirty="0">
                <a:solidFill>
                  <a:srgbClr val="FF0000"/>
                </a:solidFill>
              </a:rPr>
              <a:t> </a:t>
            </a:r>
            <a:r>
              <a:rPr lang="en-US" sz="3600" dirty="0" err="1">
                <a:solidFill>
                  <a:srgbClr val="FF0000"/>
                </a:solidFill>
              </a:rPr>
              <a:t>đối</a:t>
            </a:r>
            <a:r>
              <a:rPr lang="en-US" sz="3600" dirty="0">
                <a:solidFill>
                  <a:srgbClr val="FF0000"/>
                </a:solidFill>
              </a:rPr>
              <a:t> </a:t>
            </a:r>
            <a:r>
              <a:rPr lang="en-US" sz="3600" dirty="0" err="1">
                <a:solidFill>
                  <a:srgbClr val="FF0000"/>
                </a:solidFill>
              </a:rPr>
              <a:t>với</a:t>
            </a:r>
            <a:r>
              <a:rPr lang="en-US" sz="3600" dirty="0">
                <a:solidFill>
                  <a:srgbClr val="FF0000"/>
                </a:solidFill>
              </a:rPr>
              <a:t> </a:t>
            </a:r>
            <a:r>
              <a:rPr lang="en-US" sz="3600" dirty="0" err="1">
                <a:solidFill>
                  <a:srgbClr val="FF0000"/>
                </a:solidFill>
              </a:rPr>
              <a:t>mỗi</a:t>
            </a:r>
            <a:r>
              <a:rPr lang="en-US" sz="3600" dirty="0">
                <a:solidFill>
                  <a:srgbClr val="FF0000"/>
                </a:solidFill>
              </a:rPr>
              <a:t> </a:t>
            </a:r>
            <a:r>
              <a:rPr lang="en-US" sz="3600" dirty="0" err="1">
                <a:solidFill>
                  <a:srgbClr val="FF0000"/>
                </a:solidFill>
              </a:rPr>
              <a:t>hành</a:t>
            </a:r>
            <a:r>
              <a:rPr lang="en-US" sz="3600" dirty="0">
                <a:solidFill>
                  <a:srgbClr val="FF0000"/>
                </a:solidFill>
              </a:rPr>
              <a:t> </a:t>
            </a:r>
            <a:r>
              <a:rPr lang="en-US" sz="3600" dirty="0" smtClean="0">
                <a:solidFill>
                  <a:srgbClr val="FF0000"/>
                </a:solidFill>
              </a:rPr>
              <a:t>vi</a:t>
            </a:r>
          </a:p>
        </p:txBody>
      </p:sp>
      <p:sp>
        <p:nvSpPr>
          <p:cNvPr id="3" name="Rectangle 2"/>
          <p:cNvSpPr/>
          <p:nvPr/>
        </p:nvSpPr>
        <p:spPr>
          <a:xfrm>
            <a:off x="-84335" y="378682"/>
            <a:ext cx="8852103" cy="584775"/>
          </a:xfrm>
          <a:prstGeom prst="rect">
            <a:avLst/>
          </a:prstGeom>
        </p:spPr>
        <p:txBody>
          <a:bodyPr wrap="none">
            <a:spAutoFit/>
          </a:bodyPr>
          <a:lstStyle/>
          <a:p>
            <a:r>
              <a:rPr lang="en-US" sz="3200" dirty="0" smtClean="0"/>
              <a:t>III/Vi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giám</a:t>
            </a:r>
            <a:r>
              <a:rPr lang="en-US" sz="3200" dirty="0"/>
              <a:t> </a:t>
            </a:r>
            <a:r>
              <a:rPr lang="en-US" sz="3200" dirty="0" err="1"/>
              <a:t>sát</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solidFill>
                <a:srgbClr val="0070C0"/>
              </a:solidFill>
            </a:endParaRPr>
          </a:p>
        </p:txBody>
      </p:sp>
      <p:sp>
        <p:nvSpPr>
          <p:cNvPr id="14" name="流程图: 终止 4"/>
          <p:cNvSpPr/>
          <p:nvPr/>
        </p:nvSpPr>
        <p:spPr>
          <a:xfrm>
            <a:off x="476251" y="1588770"/>
            <a:ext cx="3044190" cy="1573517"/>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ĐI </a:t>
            </a:r>
            <a:r>
              <a:rPr lang="en-US" sz="2400" dirty="0" err="1">
                <a:solidFill>
                  <a:schemeClr val="tx1"/>
                </a:solidFill>
              </a:rPr>
              <a:t>ểm</a:t>
            </a:r>
            <a:r>
              <a:rPr lang="en-US" sz="2400" dirty="0">
                <a:solidFill>
                  <a:schemeClr val="tx1"/>
                </a:solidFill>
              </a:rPr>
              <a:t> a, b </a:t>
            </a:r>
            <a:r>
              <a:rPr lang="en-US" sz="2400" dirty="0" err="1">
                <a:solidFill>
                  <a:schemeClr val="tx1"/>
                </a:solidFill>
              </a:rPr>
              <a:t>Khoản</a:t>
            </a:r>
            <a:r>
              <a:rPr lang="en-US" sz="2400" dirty="0">
                <a:solidFill>
                  <a:schemeClr val="tx1"/>
                </a:solidFill>
              </a:rPr>
              <a:t> </a:t>
            </a:r>
            <a:r>
              <a:rPr lang="en-US" sz="2400" dirty="0" smtClean="0">
                <a:solidFill>
                  <a:schemeClr val="tx1"/>
                </a:solidFill>
              </a:rPr>
              <a:t>2</a:t>
            </a:r>
          </a:p>
          <a:p>
            <a:r>
              <a:rPr lang="en-US" sz="2400" dirty="0" smtClean="0">
                <a:solidFill>
                  <a:schemeClr val="tx1"/>
                </a:solidFill>
              </a:rPr>
              <a:t> </a:t>
            </a:r>
            <a:r>
              <a:rPr lang="en-US" sz="2400" dirty="0">
                <a:solidFill>
                  <a:schemeClr val="tx1"/>
                </a:solidFill>
              </a:rPr>
              <a:t>Đ </a:t>
            </a:r>
            <a:r>
              <a:rPr lang="en-US" sz="2400" dirty="0" err="1" smtClean="0">
                <a:solidFill>
                  <a:schemeClr val="tx1"/>
                </a:solidFill>
              </a:rPr>
              <a:t>Iều</a:t>
            </a:r>
            <a:r>
              <a:rPr lang="en-US" sz="2400" dirty="0" smtClean="0">
                <a:solidFill>
                  <a:schemeClr val="tx1"/>
                </a:solidFill>
              </a:rPr>
              <a:t> </a:t>
            </a:r>
            <a:r>
              <a:rPr lang="en-US" sz="2400" dirty="0">
                <a:solidFill>
                  <a:schemeClr val="tx1"/>
                </a:solidFill>
              </a:rPr>
              <a:t>7 </a:t>
            </a:r>
            <a:r>
              <a:rPr lang="en-US" sz="2400" dirty="0" err="1">
                <a:solidFill>
                  <a:schemeClr val="tx1"/>
                </a:solidFill>
              </a:rPr>
              <a:t>Nghị</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số</a:t>
            </a:r>
            <a:r>
              <a:rPr lang="en-US" sz="2400" dirty="0">
                <a:solidFill>
                  <a:schemeClr val="tx1"/>
                </a:solidFill>
              </a:rPr>
              <a:t> 117/2020/NĐ-CP</a:t>
            </a:r>
          </a:p>
        </p:txBody>
      </p:sp>
    </p:spTree>
    <p:extLst>
      <p:ext uri="{BB962C8B-B14F-4D97-AF65-F5344CB8AC3E}">
        <p14:creationId xmlns:p14="http://schemas.microsoft.com/office/powerpoint/2010/main" val="14435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90275"/>
            <a:ext cx="11715750" cy="6678295"/>
          </a:xfr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870" y="4824340"/>
            <a:ext cx="2513334" cy="251333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994" y="6001134"/>
            <a:ext cx="1653806" cy="2120606"/>
          </a:xfrm>
          <a:prstGeom prst="rect">
            <a:avLst/>
          </a:prstGeom>
        </p:spPr>
      </p:pic>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7531" y="4737395"/>
            <a:ext cx="1376770" cy="1952725"/>
          </a:xfrm>
          <a:prstGeom prst="rect">
            <a:avLst/>
          </a:prstGeom>
        </p:spPr>
      </p:pic>
      <p:pic>
        <p:nvPicPr>
          <p:cNvPr id="1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25" y="2834505"/>
            <a:ext cx="1521352" cy="2753577"/>
          </a:xfrm>
          <a:prstGeom prst="rect">
            <a:avLst/>
          </a:prstGeom>
        </p:spPr>
      </p:pic>
      <p:sp>
        <p:nvSpPr>
          <p:cNvPr id="11" name="流程图: 终止 4"/>
          <p:cNvSpPr/>
          <p:nvPr/>
        </p:nvSpPr>
        <p:spPr>
          <a:xfrm>
            <a:off x="3830092" y="1215041"/>
            <a:ext cx="8084922" cy="2761283"/>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7030A0"/>
                </a:solidFill>
              </a:rPr>
              <a:t> </a:t>
            </a:r>
            <a:r>
              <a:rPr lang="en-GB" sz="2000" dirty="0">
                <a:solidFill>
                  <a:srgbClr val="7030A0"/>
                </a:solidFill>
              </a:rPr>
              <a:t>-</a:t>
            </a:r>
            <a:r>
              <a:rPr lang="vi-VN" sz="2000" dirty="0" smtClean="0">
                <a:solidFill>
                  <a:srgbClr val="7030A0"/>
                </a:solidFill>
              </a:rPr>
              <a:t> </a:t>
            </a:r>
            <a:r>
              <a:rPr lang="vi-VN" sz="2000" dirty="0">
                <a:solidFill>
                  <a:srgbClr val="7030A0"/>
                </a:solidFill>
              </a:rPr>
              <a:t>Che giấu, không khai báo hoặc khai báo không kịp thời hiện trạng bệnh truyền nhiễm thuộc nhóm A của bản thân hoặc của n ười khác mắc bệnh truyền nhiễm thuộc nhóm A</a:t>
            </a:r>
            <a:r>
              <a:rPr lang="vi-VN" sz="2000" dirty="0" smtClean="0">
                <a:solidFill>
                  <a:srgbClr val="7030A0"/>
                </a:solidFill>
              </a:rPr>
              <a:t>;</a:t>
            </a:r>
            <a:endParaRPr lang="en-GB" sz="2000" dirty="0" smtClean="0">
              <a:solidFill>
                <a:srgbClr val="7030A0"/>
              </a:solidFill>
            </a:endParaRPr>
          </a:p>
          <a:p>
            <a:r>
              <a:rPr lang="vi-VN" sz="2000" dirty="0" smtClean="0">
                <a:solidFill>
                  <a:srgbClr val="7030A0"/>
                </a:solidFill>
              </a:rPr>
              <a:t> </a:t>
            </a:r>
            <a:r>
              <a:rPr lang="en-GB" sz="2000" dirty="0" smtClean="0">
                <a:solidFill>
                  <a:srgbClr val="7030A0"/>
                </a:solidFill>
              </a:rPr>
              <a:t>-</a:t>
            </a:r>
            <a:r>
              <a:rPr lang="vi-VN" sz="2000" dirty="0" smtClean="0">
                <a:solidFill>
                  <a:srgbClr val="7030A0"/>
                </a:solidFill>
              </a:rPr>
              <a:t> </a:t>
            </a:r>
            <a:r>
              <a:rPr lang="vi-VN" sz="2000" dirty="0">
                <a:solidFill>
                  <a:srgbClr val="7030A0"/>
                </a:solidFill>
              </a:rPr>
              <a:t>Cố ý khai báo, thông tin sai sự thật về bệnh truyền nhiễm thuộc nhóm A; </a:t>
            </a:r>
            <a:endParaRPr lang="en-GB" sz="2000" dirty="0">
              <a:solidFill>
                <a:srgbClr val="7030A0"/>
              </a:solidFill>
            </a:endParaRPr>
          </a:p>
          <a:p>
            <a:r>
              <a:rPr lang="en-GB" sz="2000" dirty="0" smtClean="0">
                <a:solidFill>
                  <a:srgbClr val="7030A0"/>
                </a:solidFill>
              </a:rPr>
              <a:t>-</a:t>
            </a:r>
            <a:r>
              <a:rPr lang="vi-VN" sz="2000" dirty="0" smtClean="0">
                <a:solidFill>
                  <a:srgbClr val="7030A0"/>
                </a:solidFill>
              </a:rPr>
              <a:t> </a:t>
            </a:r>
            <a:r>
              <a:rPr lang="vi-VN" sz="2000" dirty="0">
                <a:solidFill>
                  <a:srgbClr val="7030A0"/>
                </a:solidFill>
              </a:rPr>
              <a:t>Cố ý làm lây lan tác nhân gây bệnh truyền nhiễm thuộc nhóm A</a:t>
            </a:r>
            <a:endParaRPr lang="en-US" sz="2000" dirty="0">
              <a:solidFill>
                <a:srgbClr val="7030A0"/>
              </a:solidFill>
            </a:endParaRPr>
          </a:p>
        </p:txBody>
      </p:sp>
      <p:sp>
        <p:nvSpPr>
          <p:cNvPr id="12" name="流程图: 终止 4"/>
          <p:cNvSpPr/>
          <p:nvPr/>
        </p:nvSpPr>
        <p:spPr>
          <a:xfrm>
            <a:off x="278797" y="1380308"/>
            <a:ext cx="337674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   </a:t>
            </a:r>
            <a:r>
              <a:rPr lang="en-US" sz="2800" dirty="0" err="1" smtClean="0">
                <a:solidFill>
                  <a:schemeClr val="tx1"/>
                </a:solidFill>
              </a:rPr>
              <a:t>Khoản</a:t>
            </a:r>
            <a:r>
              <a:rPr lang="en-US" sz="2800" dirty="0" smtClean="0">
                <a:solidFill>
                  <a:schemeClr val="tx1"/>
                </a:solidFill>
              </a:rPr>
              <a:t> </a:t>
            </a:r>
            <a:r>
              <a:rPr lang="en-US" sz="2800" dirty="0">
                <a:solidFill>
                  <a:schemeClr val="tx1"/>
                </a:solidFill>
              </a:rPr>
              <a:t>3 </a:t>
            </a:r>
            <a:r>
              <a:rPr lang="en-US" sz="2800" dirty="0" err="1" smtClean="0">
                <a:solidFill>
                  <a:schemeClr val="tx1"/>
                </a:solidFill>
              </a:rPr>
              <a:t>Điều</a:t>
            </a:r>
            <a:r>
              <a:rPr lang="en-US" sz="2800" dirty="0" smtClean="0">
                <a:solidFill>
                  <a:schemeClr val="tx1"/>
                </a:solidFill>
              </a:rPr>
              <a:t> </a:t>
            </a:r>
            <a:r>
              <a:rPr lang="en-US" sz="2800" dirty="0">
                <a:solidFill>
                  <a:schemeClr val="tx1"/>
                </a:solidFill>
              </a:rPr>
              <a:t>7 </a:t>
            </a:r>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117/2020/NĐ-CP</a:t>
            </a:r>
          </a:p>
        </p:txBody>
      </p:sp>
      <p:sp>
        <p:nvSpPr>
          <p:cNvPr id="13" name="Rectangle 12"/>
          <p:cNvSpPr/>
          <p:nvPr/>
        </p:nvSpPr>
        <p:spPr>
          <a:xfrm>
            <a:off x="247135" y="630266"/>
            <a:ext cx="8852103" cy="584775"/>
          </a:xfrm>
          <a:prstGeom prst="rect">
            <a:avLst/>
          </a:prstGeom>
        </p:spPr>
        <p:txBody>
          <a:bodyPr wrap="none">
            <a:spAutoFit/>
          </a:bodyPr>
          <a:lstStyle/>
          <a:p>
            <a:r>
              <a:rPr lang="en-US" sz="3200" dirty="0" smtClean="0"/>
              <a:t>III/Vi </a:t>
            </a:r>
            <a:r>
              <a:rPr lang="en-US" sz="3200" dirty="0" err="1"/>
              <a:t>phạm</a:t>
            </a:r>
            <a:r>
              <a:rPr lang="en-US" sz="3200" dirty="0"/>
              <a:t> </a:t>
            </a:r>
            <a:r>
              <a:rPr lang="en-US" sz="3200" dirty="0" err="1"/>
              <a:t>quy</a:t>
            </a:r>
            <a:r>
              <a:rPr lang="en-US" sz="3200" dirty="0"/>
              <a:t> </a:t>
            </a:r>
            <a:r>
              <a:rPr lang="en-US" sz="3200" dirty="0" err="1"/>
              <a:t>định</a:t>
            </a:r>
            <a:r>
              <a:rPr lang="en-US" sz="3200" dirty="0"/>
              <a:t> </a:t>
            </a:r>
            <a:r>
              <a:rPr lang="en-US" sz="3200" dirty="0" err="1"/>
              <a:t>về</a:t>
            </a:r>
            <a:r>
              <a:rPr lang="en-US" sz="3200" dirty="0"/>
              <a:t> </a:t>
            </a:r>
            <a:r>
              <a:rPr lang="en-US" sz="3200" dirty="0" err="1"/>
              <a:t>giám</a:t>
            </a:r>
            <a:r>
              <a:rPr lang="en-US" sz="3200" dirty="0"/>
              <a:t> </a:t>
            </a:r>
            <a:r>
              <a:rPr lang="en-US" sz="3200" dirty="0" err="1"/>
              <a:t>sát</a:t>
            </a:r>
            <a:r>
              <a:rPr lang="en-US" sz="3200" dirty="0"/>
              <a:t> </a:t>
            </a:r>
            <a:r>
              <a:rPr lang="en-US" sz="3200" dirty="0" err="1"/>
              <a:t>bệnh</a:t>
            </a:r>
            <a:r>
              <a:rPr lang="en-US" sz="3200" dirty="0"/>
              <a:t> </a:t>
            </a:r>
            <a:r>
              <a:rPr lang="en-US" sz="3200" dirty="0" err="1"/>
              <a:t>truyền</a:t>
            </a:r>
            <a:r>
              <a:rPr lang="en-US" sz="3200" dirty="0"/>
              <a:t> </a:t>
            </a:r>
            <a:r>
              <a:rPr lang="en-US" sz="3200" dirty="0" err="1"/>
              <a:t>nhiễm</a:t>
            </a:r>
            <a:endParaRPr lang="en-US" sz="3200" dirty="0">
              <a:solidFill>
                <a:srgbClr val="0070C0"/>
              </a:solidFill>
            </a:endParaRPr>
          </a:p>
        </p:txBody>
      </p:sp>
      <p:sp>
        <p:nvSpPr>
          <p:cNvPr id="14" name="流程图: 终止 4"/>
          <p:cNvSpPr/>
          <p:nvPr/>
        </p:nvSpPr>
        <p:spPr>
          <a:xfrm>
            <a:off x="2001969" y="4249152"/>
            <a:ext cx="7711811" cy="2240225"/>
          </a:xfrm>
          <a:prstGeom prst="flowChartTerminator">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rgbClr val="FF0000"/>
                </a:solidFill>
              </a:rPr>
              <a:t>Mức</a:t>
            </a:r>
            <a:r>
              <a:rPr lang="en-US" sz="3600" dirty="0">
                <a:solidFill>
                  <a:srgbClr val="FF0000"/>
                </a:solidFill>
              </a:rPr>
              <a:t> </a:t>
            </a:r>
            <a:r>
              <a:rPr lang="en-US" sz="3600" dirty="0" err="1">
                <a:solidFill>
                  <a:srgbClr val="FF0000"/>
                </a:solidFill>
              </a:rPr>
              <a:t>phạt</a:t>
            </a:r>
            <a:r>
              <a:rPr lang="en-US" sz="3600" dirty="0">
                <a:solidFill>
                  <a:srgbClr val="FF0000"/>
                </a:solidFill>
              </a:rPr>
              <a:t>, </a:t>
            </a:r>
            <a:r>
              <a:rPr lang="en-US" sz="3600" dirty="0" err="1">
                <a:solidFill>
                  <a:srgbClr val="FF0000"/>
                </a:solidFill>
              </a:rPr>
              <a:t>biện</a:t>
            </a:r>
            <a:r>
              <a:rPr lang="en-US" sz="3600" dirty="0">
                <a:solidFill>
                  <a:srgbClr val="FF0000"/>
                </a:solidFill>
              </a:rPr>
              <a:t> </a:t>
            </a:r>
            <a:r>
              <a:rPr lang="en-US" sz="3600" dirty="0" err="1">
                <a:solidFill>
                  <a:srgbClr val="FF0000"/>
                </a:solidFill>
              </a:rPr>
              <a:t>pháp</a:t>
            </a:r>
            <a:r>
              <a:rPr lang="en-US" sz="3600" dirty="0">
                <a:solidFill>
                  <a:srgbClr val="FF0000"/>
                </a:solidFill>
              </a:rPr>
              <a:t> </a:t>
            </a:r>
            <a:r>
              <a:rPr lang="en-US" sz="3600" dirty="0" err="1">
                <a:solidFill>
                  <a:srgbClr val="FF0000"/>
                </a:solidFill>
              </a:rPr>
              <a:t>khắc</a:t>
            </a:r>
            <a:r>
              <a:rPr lang="en-US" sz="3600" dirty="0">
                <a:solidFill>
                  <a:srgbClr val="FF0000"/>
                </a:solidFill>
              </a:rPr>
              <a:t> </a:t>
            </a:r>
            <a:r>
              <a:rPr lang="en-US" sz="3600" dirty="0" err="1">
                <a:solidFill>
                  <a:srgbClr val="FF0000"/>
                </a:solidFill>
              </a:rPr>
              <a:t>phục</a:t>
            </a:r>
            <a:r>
              <a:rPr lang="en-US" sz="3600" dirty="0">
                <a:solidFill>
                  <a:srgbClr val="FF0000"/>
                </a:solidFill>
              </a:rPr>
              <a:t> </a:t>
            </a:r>
            <a:r>
              <a:rPr lang="en-US" sz="3600" dirty="0" err="1">
                <a:solidFill>
                  <a:srgbClr val="FF0000"/>
                </a:solidFill>
              </a:rPr>
              <a:t>hậu</a:t>
            </a:r>
            <a:r>
              <a:rPr lang="en-US" sz="3600" dirty="0">
                <a:solidFill>
                  <a:srgbClr val="FF0000"/>
                </a:solidFill>
              </a:rPr>
              <a:t> </a:t>
            </a:r>
            <a:r>
              <a:rPr lang="en-US" sz="3600" dirty="0" err="1">
                <a:solidFill>
                  <a:srgbClr val="FF0000"/>
                </a:solidFill>
              </a:rPr>
              <a:t>quả</a:t>
            </a:r>
            <a:r>
              <a:rPr lang="en-US" sz="2400" dirty="0" smtClean="0">
                <a:solidFill>
                  <a:srgbClr val="FF0000"/>
                </a:solidFill>
              </a:rPr>
              <a:t>:</a:t>
            </a:r>
            <a:r>
              <a:rPr lang="en-US" sz="2400" dirty="0">
                <a:solidFill>
                  <a:srgbClr val="FF0000"/>
                </a:solidFill>
              </a:rPr>
              <a:t>- </a:t>
            </a:r>
            <a:r>
              <a:rPr lang="en-US" sz="2400" dirty="0" err="1">
                <a:solidFill>
                  <a:srgbClr val="FF0000"/>
                </a:solidFill>
              </a:rPr>
              <a:t>Mức</a:t>
            </a:r>
            <a:r>
              <a:rPr lang="en-US" sz="2400" dirty="0">
                <a:solidFill>
                  <a:srgbClr val="FF0000"/>
                </a:solidFill>
              </a:rPr>
              <a:t> </a:t>
            </a:r>
            <a:r>
              <a:rPr lang="en-US" sz="2400" dirty="0" err="1">
                <a:solidFill>
                  <a:srgbClr val="FF0000"/>
                </a:solidFill>
              </a:rPr>
              <a:t>phạt</a:t>
            </a:r>
            <a:r>
              <a:rPr lang="en-US" sz="2400" dirty="0">
                <a:solidFill>
                  <a:srgbClr val="FF0000"/>
                </a:solidFill>
              </a:rPr>
              <a:t>: </a:t>
            </a:r>
            <a:r>
              <a:rPr lang="en-US" sz="2400" dirty="0" err="1">
                <a:solidFill>
                  <a:srgbClr val="FF0000"/>
                </a:solidFill>
              </a:rPr>
              <a:t>Phạt</a:t>
            </a:r>
            <a:r>
              <a:rPr lang="en-US" sz="2400" dirty="0">
                <a:solidFill>
                  <a:srgbClr val="FF0000"/>
                </a:solidFill>
              </a:rPr>
              <a:t> </a:t>
            </a:r>
            <a:r>
              <a:rPr lang="en-US" sz="2400" dirty="0" err="1">
                <a:solidFill>
                  <a:srgbClr val="FF0000"/>
                </a:solidFill>
              </a:rPr>
              <a:t>tiền</a:t>
            </a:r>
            <a:r>
              <a:rPr lang="en-US" sz="2400" dirty="0">
                <a:solidFill>
                  <a:srgbClr val="FF0000"/>
                </a:solidFill>
              </a:rPr>
              <a:t> </a:t>
            </a:r>
            <a:r>
              <a:rPr lang="en-US" sz="2400" dirty="0" err="1">
                <a:solidFill>
                  <a:srgbClr val="FF0000"/>
                </a:solidFill>
              </a:rPr>
              <a:t>từ</a:t>
            </a:r>
            <a:r>
              <a:rPr lang="en-US" sz="2400" dirty="0">
                <a:solidFill>
                  <a:srgbClr val="FF0000"/>
                </a:solidFill>
              </a:rPr>
              <a:t> 10.000.000 </a:t>
            </a:r>
            <a:r>
              <a:rPr lang="en-US" sz="2400" dirty="0" err="1">
                <a:solidFill>
                  <a:srgbClr val="FF0000"/>
                </a:solidFill>
              </a:rPr>
              <a:t>đồng</a:t>
            </a:r>
            <a:r>
              <a:rPr lang="en-US" sz="2400" dirty="0">
                <a:solidFill>
                  <a:srgbClr val="FF0000"/>
                </a:solidFill>
              </a:rPr>
              <a:t> </a:t>
            </a:r>
            <a:r>
              <a:rPr lang="en-US" sz="2400" dirty="0" err="1">
                <a:solidFill>
                  <a:srgbClr val="FF0000"/>
                </a:solidFill>
              </a:rPr>
              <a:t>đến</a:t>
            </a:r>
            <a:r>
              <a:rPr lang="en-US" sz="2400" dirty="0">
                <a:solidFill>
                  <a:srgbClr val="FF0000"/>
                </a:solidFill>
              </a:rPr>
              <a:t> 20.000.000 </a:t>
            </a:r>
            <a:r>
              <a:rPr lang="en-US" sz="2400" dirty="0" err="1">
                <a:solidFill>
                  <a:srgbClr val="FF0000"/>
                </a:solidFill>
              </a:rPr>
              <a:t>đồn</a:t>
            </a:r>
            <a:r>
              <a:rPr lang="en-US" sz="2400" dirty="0">
                <a:solidFill>
                  <a:srgbClr val="FF0000"/>
                </a:solidFill>
              </a:rPr>
              <a:t> </a:t>
            </a:r>
            <a:r>
              <a:rPr lang="en-US" sz="2400" dirty="0" err="1">
                <a:solidFill>
                  <a:srgbClr val="FF0000"/>
                </a:solidFill>
              </a:rPr>
              <a:t>đối</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mỗi</a:t>
            </a:r>
            <a:r>
              <a:rPr lang="en-US" sz="2400" dirty="0">
                <a:solidFill>
                  <a:srgbClr val="FF0000"/>
                </a:solidFill>
              </a:rPr>
              <a:t> </a:t>
            </a:r>
            <a:r>
              <a:rPr lang="en-US" sz="2400" dirty="0" err="1">
                <a:solidFill>
                  <a:srgbClr val="FF0000"/>
                </a:solidFill>
              </a:rPr>
              <a:t>hành</a:t>
            </a:r>
            <a:r>
              <a:rPr lang="en-US" sz="2400" dirty="0">
                <a:solidFill>
                  <a:srgbClr val="FF0000"/>
                </a:solidFill>
              </a:rPr>
              <a:t> </a:t>
            </a:r>
            <a:r>
              <a:rPr lang="en-US" sz="2400" dirty="0" err="1" smtClean="0">
                <a:solidFill>
                  <a:srgbClr val="FF0000"/>
                </a:solidFill>
              </a:rPr>
              <a:t>vI</a:t>
            </a:r>
            <a:endParaRPr lang="en-US" sz="2400" dirty="0">
              <a:solidFill>
                <a:srgbClr val="FF0000"/>
              </a:solidFill>
            </a:endParaRPr>
          </a:p>
        </p:txBody>
      </p:sp>
    </p:spTree>
    <p:extLst>
      <p:ext uri="{BB962C8B-B14F-4D97-AF65-F5344CB8AC3E}">
        <p14:creationId xmlns:p14="http://schemas.microsoft.com/office/powerpoint/2010/main" val="21499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1601</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宋体</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23</cp:revision>
  <dcterms:created xsi:type="dcterms:W3CDTF">2022-03-11T04:47:05Z</dcterms:created>
  <dcterms:modified xsi:type="dcterms:W3CDTF">2022-03-12T12:14:19Z</dcterms:modified>
</cp:coreProperties>
</file>