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61" r:id="rId4"/>
    <p:sldId id="262" r:id="rId5"/>
    <p:sldId id="27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CC00CC"/>
    <a:srgbClr val="CC3300"/>
    <a:srgbClr val="FFFFCC"/>
    <a:srgbClr val="FFCC99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>
      <p:cViewPr>
        <p:scale>
          <a:sx n="81" d="100"/>
          <a:sy n="81" d="100"/>
        </p:scale>
        <p:origin x="-106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00076-3FE7-4D8A-ADCA-7CF7E767E1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7CA94-B463-4AD9-B95F-B2BA622D6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59A25-2B6A-4B19-8EB4-CF4B5C6FA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DA9D8-C239-4B7F-84A0-308441BF6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2EB6E-26B1-4FDD-B154-77265D91B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04FDE-751A-46B5-8C9A-C735BD361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19BE3-3875-4D48-8564-9FE1223FB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9FA5B-4688-4FA0-A01F-005AAA478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B69EC-1667-40A2-8844-3C4E89D27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A3E87-1CC9-45B2-8E8F-18124CE97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E395D-757C-4EDF-B3CA-31C5FAAE4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619F72AC-4A18-42B0-86A0-57F8999E0CE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ppt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6148388" y="6400800"/>
            <a:ext cx="299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http://thuvien.vnn.ms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3"/>
          <p:cNvSpPr>
            <a:spLocks noChangeArrowheads="1" noChangeShapeType="1" noTextEdit="1"/>
          </p:cNvSpPr>
          <p:nvPr/>
        </p:nvSpPr>
        <p:spPr bwMode="auto">
          <a:xfrm>
            <a:off x="2057400" y="350960"/>
            <a:ext cx="4800600" cy="831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96969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toán liên quan đến rút về đơn vị</a:t>
            </a:r>
            <a:endParaRPr lang="en-US" sz="3600" b="1" kern="10" dirty="0">
              <a:ln w="12700">
                <a:solidFill>
                  <a:srgbClr val="96969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7010400" y="720848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(</a:t>
            </a:r>
            <a:r>
              <a:rPr lang="en-US" i="1" dirty="0" err="1">
                <a:latin typeface="Arial" charset="0"/>
              </a:rPr>
              <a:t>tiếp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theo</a:t>
            </a:r>
            <a:r>
              <a:rPr lang="en-US" i="1" dirty="0">
                <a:latin typeface="Arial" charset="0"/>
              </a:rPr>
              <a:t>)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057400" y="1752600"/>
            <a:ext cx="4191000" cy="3200400"/>
            <a:chOff x="1824" y="1890"/>
            <a:chExt cx="2640" cy="2016"/>
          </a:xfrm>
        </p:grpSpPr>
        <p:sp>
          <p:nvSpPr>
            <p:cNvPr id="13318" name="AutoShape 27"/>
            <p:cNvSpPr>
              <a:spLocks noChangeArrowheads="1"/>
            </p:cNvSpPr>
            <p:nvPr/>
          </p:nvSpPr>
          <p:spPr bwMode="auto">
            <a:xfrm>
              <a:off x="1824" y="1890"/>
              <a:ext cx="2640" cy="2016"/>
            </a:xfrm>
            <a:prstGeom prst="star16">
              <a:avLst>
                <a:gd name="adj" fmla="val 37500"/>
              </a:avLst>
            </a:prstGeom>
            <a:solidFill>
              <a:srgbClr val="CC0000"/>
            </a:solidFill>
            <a:ln w="9525" algn="ctr">
              <a:noFill/>
              <a:miter lim="800000"/>
              <a:headEnd/>
              <a:tailEnd/>
            </a:ln>
            <a:effectLst>
              <a:prstShdw prst="shdw17" dist="17961" dir="2700000">
                <a:srgbClr val="7A0000"/>
              </a:prstShdw>
            </a:effectLst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3319" name="Text Box 28"/>
            <p:cNvSpPr txBox="1">
              <a:spLocks noChangeArrowheads="1"/>
            </p:cNvSpPr>
            <p:nvPr/>
          </p:nvSpPr>
          <p:spPr bwMode="auto">
            <a:xfrm>
              <a:off x="2217" y="2304"/>
              <a:ext cx="1872" cy="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Nêu các bước khi giải bài toán liên quan đến rút về đơn vị.</a:t>
              </a:r>
            </a:p>
          </p:txBody>
        </p:sp>
      </p:grpSp>
      <p:sp>
        <p:nvSpPr>
          <p:cNvPr id="3" name="Subtitle 2"/>
          <p:cNvSpPr>
            <a:spLocks/>
          </p:cNvSpPr>
          <p:nvPr/>
        </p:nvSpPr>
        <p:spPr bwMode="auto">
          <a:xfrm>
            <a:off x="914400" y="1676400"/>
            <a:ext cx="7543800" cy="35814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CC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endParaRPr lang="en-US" sz="900" b="1" i="1" dirty="0">
              <a:solidFill>
                <a:srgbClr val="E56147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Các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bài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toán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liên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quan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đến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rút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về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đơn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vị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thường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được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giải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bằng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hai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E56147"/>
                </a:solidFill>
                <a:latin typeface="Arial" charset="0"/>
              </a:rPr>
              <a:t>bước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: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b="1" dirty="0">
                <a:solidFill>
                  <a:srgbClr val="E56147"/>
                </a:solidFill>
                <a:latin typeface="Arial" charset="0"/>
              </a:rPr>
              <a:t>+ </a:t>
            </a:r>
            <a:r>
              <a:rPr lang="en-US" b="1" dirty="0" err="1">
                <a:solidFill>
                  <a:srgbClr val="CC00FF"/>
                </a:solidFill>
                <a:latin typeface="Arial" charset="0"/>
              </a:rPr>
              <a:t>Bước</a:t>
            </a:r>
            <a:r>
              <a:rPr lang="en-US" b="1" dirty="0">
                <a:solidFill>
                  <a:srgbClr val="CC00FF"/>
                </a:solidFill>
                <a:latin typeface="Arial" charset="0"/>
              </a:rPr>
              <a:t> 1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: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Tìm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giá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trị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của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một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trong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các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phần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b="1" dirty="0">
                <a:solidFill>
                  <a:srgbClr val="E56147"/>
                </a:solidFill>
                <a:latin typeface="Arial" charset="0"/>
              </a:rPr>
              <a:t>   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bằng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nhau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(</a:t>
            </a:r>
            <a:r>
              <a:rPr lang="en-US" i="1" dirty="0" err="1">
                <a:solidFill>
                  <a:srgbClr val="E56147"/>
                </a:solidFill>
                <a:latin typeface="Arial" charset="0"/>
              </a:rPr>
              <a:t>thực</a:t>
            </a:r>
            <a:r>
              <a:rPr lang="en-US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i="1" dirty="0" err="1">
                <a:solidFill>
                  <a:srgbClr val="E56147"/>
                </a:solidFill>
                <a:latin typeface="Arial" charset="0"/>
              </a:rPr>
              <a:t>hiện</a:t>
            </a:r>
            <a:r>
              <a:rPr lang="en-US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i="1" dirty="0" err="1">
                <a:solidFill>
                  <a:srgbClr val="E56147"/>
                </a:solidFill>
                <a:latin typeface="Arial" charset="0"/>
              </a:rPr>
              <a:t>phép</a:t>
            </a:r>
            <a:r>
              <a:rPr lang="en-US" i="1" dirty="0">
                <a:solidFill>
                  <a:srgbClr val="E56147"/>
                </a:solidFill>
                <a:latin typeface="Arial" charset="0"/>
              </a:rPr>
              <a:t> chia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b="1" dirty="0">
                <a:solidFill>
                  <a:srgbClr val="E56147"/>
                </a:solidFill>
                <a:latin typeface="Arial" charset="0"/>
              </a:rPr>
              <a:t>+ </a:t>
            </a:r>
            <a:r>
              <a:rPr lang="en-US" b="1" dirty="0" err="1">
                <a:solidFill>
                  <a:srgbClr val="CC00FF"/>
                </a:solidFill>
                <a:latin typeface="Arial" charset="0"/>
              </a:rPr>
              <a:t>Bước</a:t>
            </a:r>
            <a:r>
              <a:rPr lang="en-US" b="1" dirty="0">
                <a:solidFill>
                  <a:srgbClr val="CC00FF"/>
                </a:solidFill>
                <a:latin typeface="Arial" charset="0"/>
              </a:rPr>
              <a:t> 2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: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Tìm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số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phần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bằng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nhau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của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một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giá</a:t>
            </a:r>
            <a:r>
              <a:rPr lang="en-US" b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E56147"/>
                </a:solidFill>
                <a:latin typeface="Arial" charset="0"/>
              </a:rPr>
              <a:t>trị</a:t>
            </a:r>
            <a:endParaRPr lang="en-US" b="1" dirty="0">
              <a:solidFill>
                <a:srgbClr val="E56147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b="1" dirty="0">
                <a:solidFill>
                  <a:srgbClr val="E56147"/>
                </a:solidFill>
                <a:latin typeface="Arial" charset="0"/>
              </a:rPr>
              <a:t>   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(</a:t>
            </a:r>
            <a:r>
              <a:rPr lang="en-US" i="1" dirty="0" err="1">
                <a:solidFill>
                  <a:srgbClr val="E56147"/>
                </a:solidFill>
                <a:latin typeface="Arial" charset="0"/>
              </a:rPr>
              <a:t>thực</a:t>
            </a:r>
            <a:r>
              <a:rPr lang="en-US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i="1" dirty="0" err="1">
                <a:solidFill>
                  <a:srgbClr val="E56147"/>
                </a:solidFill>
                <a:latin typeface="Arial" charset="0"/>
              </a:rPr>
              <a:t>hiện</a:t>
            </a:r>
            <a:r>
              <a:rPr lang="en-US" i="1" dirty="0">
                <a:solidFill>
                  <a:srgbClr val="E56147"/>
                </a:solidFill>
                <a:latin typeface="Arial" charset="0"/>
              </a:rPr>
              <a:t> </a:t>
            </a:r>
            <a:r>
              <a:rPr lang="en-US" i="1" dirty="0" err="1">
                <a:solidFill>
                  <a:srgbClr val="E56147"/>
                </a:solidFill>
                <a:latin typeface="Arial" charset="0"/>
              </a:rPr>
              <a:t>phép</a:t>
            </a:r>
            <a:r>
              <a:rPr lang="en-US" i="1" dirty="0">
                <a:solidFill>
                  <a:srgbClr val="E56147"/>
                </a:solidFill>
                <a:latin typeface="Arial" charset="0"/>
              </a:rPr>
              <a:t> chia</a:t>
            </a:r>
            <a:r>
              <a:rPr lang="en-US" b="1" i="1" dirty="0">
                <a:solidFill>
                  <a:srgbClr val="E56147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8" name="AutoShape 76"/>
          <p:cNvSpPr>
            <a:spLocks noChangeArrowheads="1"/>
          </p:cNvSpPr>
          <p:nvPr/>
        </p:nvSpPr>
        <p:spPr bwMode="auto">
          <a:xfrm>
            <a:off x="966788" y="5343525"/>
            <a:ext cx="7543800" cy="11430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4341" name="Text Box 51"/>
          <p:cNvSpPr txBox="1">
            <a:spLocks noChangeArrowheads="1"/>
          </p:cNvSpPr>
          <p:nvPr/>
        </p:nvSpPr>
        <p:spPr bwMode="auto">
          <a:xfrm>
            <a:off x="1066800" y="1371600"/>
            <a:ext cx="76962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rgbClr val="339933"/>
                </a:solidFill>
                <a:latin typeface="Arial" charset="0"/>
              </a:rPr>
              <a:t>Có 63kg gạo đựng đều trong 9 túi. Hỏi nếu có 42kg gạo thì cần mấy túi như thế?</a:t>
            </a:r>
          </a:p>
        </p:txBody>
      </p:sp>
      <p:grpSp>
        <p:nvGrpSpPr>
          <p:cNvPr id="14342" name="Group 52"/>
          <p:cNvGrpSpPr>
            <a:grpSpLocks/>
          </p:cNvGrpSpPr>
          <p:nvPr/>
        </p:nvGrpSpPr>
        <p:grpSpPr bwMode="auto">
          <a:xfrm>
            <a:off x="457200" y="1371600"/>
            <a:ext cx="685800" cy="685800"/>
            <a:chOff x="240" y="1248"/>
            <a:chExt cx="515" cy="560"/>
          </a:xfrm>
        </p:grpSpPr>
        <p:pic>
          <p:nvPicPr>
            <p:cNvPr id="14363" name="Picture 53" descr="hinh tron la ca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1248"/>
              <a:ext cx="515" cy="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4" name="Text Box 54"/>
            <p:cNvSpPr txBox="1">
              <a:spLocks noChangeArrowheads="1"/>
            </p:cNvSpPr>
            <p:nvPr/>
          </p:nvSpPr>
          <p:spPr bwMode="auto">
            <a:xfrm>
              <a:off x="324" y="1332"/>
              <a:ext cx="336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3368" name="WordArt 56"/>
          <p:cNvSpPr>
            <a:spLocks noChangeArrowheads="1" noChangeShapeType="1" noTextEdit="1"/>
          </p:cNvSpPr>
          <p:nvPr/>
        </p:nvSpPr>
        <p:spPr bwMode="auto">
          <a:xfrm>
            <a:off x="1143000" y="2667000"/>
            <a:ext cx="10858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Tóm tắt: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685800" y="3344863"/>
            <a:ext cx="21034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" charset="0"/>
              </a:rPr>
              <a:t>63kg: 9 túi</a:t>
            </a:r>
          </a:p>
          <a:p>
            <a:r>
              <a:rPr lang="en-US" sz="2800">
                <a:solidFill>
                  <a:srgbClr val="CC00CC"/>
                </a:solidFill>
                <a:latin typeface="Arial" charset="0"/>
              </a:rPr>
              <a:t>42kg: …túi?</a:t>
            </a:r>
          </a:p>
        </p:txBody>
      </p:sp>
      <p:sp>
        <p:nvSpPr>
          <p:cNvPr id="13370" name="WordArt 58"/>
          <p:cNvSpPr>
            <a:spLocks noChangeArrowheads="1" noChangeShapeType="1" noTextEdit="1"/>
          </p:cNvSpPr>
          <p:nvPr/>
        </p:nvSpPr>
        <p:spPr bwMode="auto">
          <a:xfrm>
            <a:off x="4953000" y="2362200"/>
            <a:ext cx="10858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Bài làm: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3733800" y="2852738"/>
            <a:ext cx="4703763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>
                <a:solidFill>
                  <a:srgbClr val="0000FF"/>
                </a:solidFill>
                <a:latin typeface="Arial" charset="0"/>
              </a:rPr>
              <a:t>Số ki-lô-gam gạo trong mỗi túi là:</a:t>
            </a:r>
          </a:p>
          <a:p>
            <a:pPr marL="342900" indent="-342900">
              <a:lnSpc>
                <a:spcPct val="120000"/>
              </a:lnSpc>
            </a:pPr>
            <a:r>
              <a:rPr lang="en-US">
                <a:solidFill>
                  <a:srgbClr val="0000FF"/>
                </a:solidFill>
                <a:latin typeface="Arial" charset="0"/>
              </a:rPr>
              <a:t>		63 : 9 = 7 (kg)</a:t>
            </a:r>
          </a:p>
          <a:p>
            <a:pPr marL="342900" indent="-342900">
              <a:lnSpc>
                <a:spcPct val="120000"/>
              </a:lnSpc>
            </a:pPr>
            <a:r>
              <a:rPr lang="en-US">
                <a:solidFill>
                  <a:srgbClr val="0000FF"/>
                </a:solidFill>
                <a:latin typeface="Arial" charset="0"/>
              </a:rPr>
              <a:t>Số túi cần để đựng 49kg gạo là:</a:t>
            </a:r>
          </a:p>
          <a:p>
            <a:pPr marL="342900" indent="-342900">
              <a:lnSpc>
                <a:spcPct val="120000"/>
              </a:lnSpc>
            </a:pPr>
            <a:r>
              <a:rPr lang="en-US">
                <a:solidFill>
                  <a:srgbClr val="0000FF"/>
                </a:solidFill>
                <a:latin typeface="Arial" charset="0"/>
              </a:rPr>
              <a:t>		42 : 7 = 6 (túi)</a:t>
            </a:r>
            <a:endParaRPr lang="en-US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5810250" y="4892675"/>
            <a:ext cx="1827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i="1">
                <a:solidFill>
                  <a:srgbClr val="0000FF"/>
                </a:solidFill>
                <a:latin typeface="Arial" charset="0"/>
              </a:rPr>
              <a:t>Đáp số: 6túi</a:t>
            </a: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514600" y="2971800"/>
            <a:ext cx="1219200" cy="1066800"/>
            <a:chOff x="240" y="2592"/>
            <a:chExt cx="1920" cy="720"/>
          </a:xfrm>
        </p:grpSpPr>
        <p:sp>
          <p:nvSpPr>
            <p:cNvPr id="14361" name="AutoShape 63"/>
            <p:cNvSpPr>
              <a:spLocks noChangeArrowheads="1"/>
            </p:cNvSpPr>
            <p:nvPr/>
          </p:nvSpPr>
          <p:spPr bwMode="auto">
            <a:xfrm>
              <a:off x="240" y="2592"/>
              <a:ext cx="1920" cy="720"/>
            </a:xfrm>
            <a:prstGeom prst="cloudCallout">
              <a:avLst>
                <a:gd name="adj1" fmla="val 83125"/>
                <a:gd name="adj2" fmla="val 8333"/>
              </a:avLst>
            </a:prstGeom>
            <a:solidFill>
              <a:srgbClr val="00CC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007A00"/>
              </a:prstShdw>
            </a:effectLst>
          </p:spPr>
          <p:txBody>
            <a:bodyPr/>
            <a:lstStyle/>
            <a:p>
              <a:pPr algn="ctr"/>
              <a:endParaRPr lang="en-US" sz="200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4362" name="Text Box 64"/>
            <p:cNvSpPr txBox="1">
              <a:spLocks noChangeArrowheads="1"/>
            </p:cNvSpPr>
            <p:nvPr/>
          </p:nvSpPr>
          <p:spPr bwMode="auto">
            <a:xfrm>
              <a:off x="820" y="2678"/>
              <a:ext cx="481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600" b="1">
                  <a:solidFill>
                    <a:srgbClr val="FFFF99"/>
                  </a:solidFill>
                  <a:latin typeface="Arial" charset="0"/>
                </a:rPr>
                <a:t>?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280988" y="2819400"/>
            <a:ext cx="3376612" cy="1295400"/>
            <a:chOff x="177" y="1968"/>
            <a:chExt cx="2127" cy="816"/>
          </a:xfrm>
        </p:grpSpPr>
        <p:sp>
          <p:nvSpPr>
            <p:cNvPr id="14359" name="AutoShape 66"/>
            <p:cNvSpPr>
              <a:spLocks noChangeArrowheads="1"/>
            </p:cNvSpPr>
            <p:nvPr/>
          </p:nvSpPr>
          <p:spPr bwMode="auto">
            <a:xfrm>
              <a:off x="288" y="1968"/>
              <a:ext cx="2016" cy="816"/>
            </a:xfrm>
            <a:prstGeom prst="cloudCallout">
              <a:avLst>
                <a:gd name="adj1" fmla="val 76685"/>
                <a:gd name="adj2" fmla="val 7352"/>
              </a:avLst>
            </a:prstGeom>
            <a:solidFill>
              <a:srgbClr val="00CC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007A00"/>
              </a:prstShdw>
            </a:effectLst>
          </p:spPr>
          <p:txBody>
            <a:bodyPr/>
            <a:lstStyle/>
            <a:p>
              <a:pPr algn="ctr"/>
              <a:endParaRPr lang="en-US" sz="200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4360" name="Text Box 67"/>
            <p:cNvSpPr txBox="1">
              <a:spLocks noChangeArrowheads="1"/>
            </p:cNvSpPr>
            <p:nvPr/>
          </p:nvSpPr>
          <p:spPr bwMode="auto">
            <a:xfrm>
              <a:off x="177" y="2116"/>
              <a:ext cx="199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FFFF99"/>
                  </a:solidFill>
                  <a:latin typeface="Arial" charset="0"/>
                </a:rPr>
                <a:t>    Tìm giá trị của một phần </a:t>
              </a:r>
            </a:p>
            <a:p>
              <a:pPr algn="ctr"/>
              <a:r>
                <a:rPr lang="en-US" sz="1800" b="1">
                  <a:solidFill>
                    <a:srgbClr val="FFFF99"/>
                  </a:solidFill>
                  <a:latin typeface="Arial" charset="0"/>
                </a:rPr>
                <a:t>trong các phần bằng nhau</a:t>
              </a:r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289175" y="4267200"/>
            <a:ext cx="1673225" cy="1066800"/>
            <a:chOff x="526" y="3024"/>
            <a:chExt cx="1920" cy="720"/>
          </a:xfrm>
        </p:grpSpPr>
        <p:sp>
          <p:nvSpPr>
            <p:cNvPr id="14357" name="AutoShape 69"/>
            <p:cNvSpPr>
              <a:spLocks noChangeArrowheads="1"/>
            </p:cNvSpPr>
            <p:nvPr/>
          </p:nvSpPr>
          <p:spPr bwMode="auto">
            <a:xfrm>
              <a:off x="526" y="3024"/>
              <a:ext cx="1920" cy="720"/>
            </a:xfrm>
            <a:prstGeom prst="cloudCallout">
              <a:avLst>
                <a:gd name="adj1" fmla="val 84481"/>
                <a:gd name="adj2" fmla="val -13194"/>
              </a:avLst>
            </a:prstGeom>
            <a:solidFill>
              <a:srgbClr val="FFFE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800"/>
              </a:prstShdw>
            </a:effectLst>
          </p:spPr>
          <p:txBody>
            <a:bodyPr/>
            <a:lstStyle/>
            <a:p>
              <a:pPr algn="ctr"/>
              <a:endParaRPr lang="en-US" sz="200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4358" name="Text Box 70"/>
            <p:cNvSpPr txBox="1">
              <a:spLocks noChangeArrowheads="1"/>
            </p:cNvSpPr>
            <p:nvPr/>
          </p:nvSpPr>
          <p:spPr bwMode="auto">
            <a:xfrm>
              <a:off x="643" y="3138"/>
              <a:ext cx="177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b="1">
                  <a:solidFill>
                    <a:srgbClr val="CC00FF"/>
                  </a:solidFill>
                  <a:latin typeface="Arial" charset="0"/>
                </a:rPr>
                <a:t>?</a:t>
              </a: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533400" y="4191000"/>
            <a:ext cx="3048000" cy="1143000"/>
            <a:chOff x="526" y="3024"/>
            <a:chExt cx="1920" cy="720"/>
          </a:xfrm>
        </p:grpSpPr>
        <p:sp>
          <p:nvSpPr>
            <p:cNvPr id="14355" name="AutoShape 72"/>
            <p:cNvSpPr>
              <a:spLocks noChangeArrowheads="1"/>
            </p:cNvSpPr>
            <p:nvPr/>
          </p:nvSpPr>
          <p:spPr bwMode="auto">
            <a:xfrm>
              <a:off x="526" y="3024"/>
              <a:ext cx="1920" cy="720"/>
            </a:xfrm>
            <a:prstGeom prst="cloudCallout">
              <a:avLst>
                <a:gd name="adj1" fmla="val 84481"/>
                <a:gd name="adj2" fmla="val -13194"/>
              </a:avLst>
            </a:prstGeom>
            <a:solidFill>
              <a:srgbClr val="FFFE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800"/>
              </a:prstShdw>
            </a:effectLst>
          </p:spPr>
          <p:txBody>
            <a:bodyPr/>
            <a:lstStyle/>
            <a:p>
              <a:pPr algn="ctr"/>
              <a:endParaRPr lang="en-US" sz="200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4356" name="Text Box 73"/>
            <p:cNvSpPr txBox="1">
              <a:spLocks noChangeArrowheads="1"/>
            </p:cNvSpPr>
            <p:nvPr/>
          </p:nvSpPr>
          <p:spPr bwMode="auto">
            <a:xfrm>
              <a:off x="642" y="3138"/>
              <a:ext cx="1775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solidFill>
                    <a:srgbClr val="CC00FF"/>
                  </a:solidFill>
                  <a:latin typeface="Arial" charset="0"/>
                </a:rPr>
                <a:t>Tìm số phần bằng nhau của một giá trị</a:t>
              </a:r>
            </a:p>
          </p:txBody>
        </p:sp>
      </p:grpSp>
      <p:sp>
        <p:nvSpPr>
          <p:cNvPr id="13387" name="Text Box 75"/>
          <p:cNvSpPr txBox="1">
            <a:spLocks noChangeArrowheads="1"/>
          </p:cNvSpPr>
          <p:nvPr/>
        </p:nvSpPr>
        <p:spPr bwMode="auto">
          <a:xfrm>
            <a:off x="1584325" y="5527675"/>
            <a:ext cx="6569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8000"/>
                </a:solidFill>
                <a:latin typeface="Arial" charset="0"/>
              </a:rPr>
              <a:t>Cách giải bài toán này có điểm gì khác với các bài toán liên quan đến rút về đơn vị đã học?</a:t>
            </a:r>
          </a:p>
        </p:txBody>
      </p:sp>
      <p:sp>
        <p:nvSpPr>
          <p:cNvPr id="13389" name="Text Box 77"/>
          <p:cNvSpPr txBox="1">
            <a:spLocks noChangeArrowheads="1"/>
          </p:cNvSpPr>
          <p:nvPr/>
        </p:nvSpPr>
        <p:spPr bwMode="auto">
          <a:xfrm>
            <a:off x="1600200" y="5548313"/>
            <a:ext cx="6569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8000"/>
                </a:solidFill>
                <a:latin typeface="Arial" charset="0"/>
              </a:rPr>
              <a:t>Bước tính thứ hai chúng ta không thực hiện phép nhân mà thực hiện phép chia?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8" grpId="0" animBg="1"/>
      <p:bldP spid="13368" grpId="0" animBg="1"/>
      <p:bldP spid="13368" grpId="1" animBg="1"/>
      <p:bldP spid="13369" grpId="0"/>
      <p:bldP spid="13369" grpId="1"/>
      <p:bldP spid="13370" grpId="0" animBg="1"/>
      <p:bldP spid="13371" grpId="0"/>
      <p:bldP spid="13373" grpId="0"/>
      <p:bldP spid="13387" grpId="0"/>
      <p:bldP spid="13387" grpId="1"/>
      <p:bldP spid="133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810000" y="2973388"/>
            <a:ext cx="45942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		Bài làm:</a:t>
            </a:r>
          </a:p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Mỗi túi đựng số ki-lô-gam đường là:</a:t>
            </a:r>
          </a:p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	40 : 8 = 5 (kg)</a:t>
            </a:r>
          </a:p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Số túi cần để đựng 15kg đường là:</a:t>
            </a:r>
          </a:p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	15 : 5 = 3 (túi)</a:t>
            </a:r>
          </a:p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			Đáp số: 3 túi</a:t>
            </a:r>
          </a:p>
        </p:txBody>
      </p:sp>
      <p:sp>
        <p:nvSpPr>
          <p:cNvPr id="15363" name="WordArt 8"/>
          <p:cNvSpPr>
            <a:spLocks noChangeArrowheads="1" noChangeShapeType="1" noTextEdit="1"/>
          </p:cNvSpPr>
          <p:nvPr/>
        </p:nvSpPr>
        <p:spPr bwMode="auto">
          <a:xfrm>
            <a:off x="3867150" y="401638"/>
            <a:ext cx="2381250" cy="652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Luyện tập</a:t>
            </a:r>
          </a:p>
        </p:txBody>
      </p:sp>
      <p:pic>
        <p:nvPicPr>
          <p:cNvPr id="7177" name="Picture 9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8382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1466850" y="1238250"/>
            <a:ext cx="6667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Bài 1 :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85800" y="1676400"/>
            <a:ext cx="78486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rgbClr val="0000FF"/>
                </a:solidFill>
                <a:latin typeface="Arial" charset="0"/>
              </a:rPr>
              <a:t>	Có 40kg đường đựng đều trong 8 túi. Hỏi 15kg đường đựng trong mấy túi như thế?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2471738" y="2820988"/>
            <a:ext cx="2524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Chọn đáp án đúng:</a:t>
            </a:r>
          </a:p>
        </p:txBody>
      </p:sp>
      <p:pic>
        <p:nvPicPr>
          <p:cNvPr id="7215" name="Picture 47" descr="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5138" y="5095875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6" name="Picture 48" descr="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5138" y="3430588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7" name="Picture 49" descr="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5138" y="4268788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552825" y="3487738"/>
            <a:ext cx="92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CC"/>
                </a:solidFill>
                <a:latin typeface="Arial" charset="0"/>
              </a:rPr>
              <a:t>5 túi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3538538" y="4300538"/>
            <a:ext cx="92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CC"/>
                </a:solidFill>
                <a:latin typeface="Arial" charset="0"/>
              </a:rPr>
              <a:t>3 túi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3538538" y="5186363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CC"/>
                </a:solidFill>
                <a:latin typeface="Arial" charset="0"/>
              </a:rPr>
              <a:t>3 kg</a:t>
            </a:r>
          </a:p>
        </p:txBody>
      </p:sp>
      <p:pic>
        <p:nvPicPr>
          <p:cNvPr id="7221" name="Picture 53" descr="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57513" y="5102225"/>
            <a:ext cx="614362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22" name="Picture 54" descr="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43225" y="4206875"/>
            <a:ext cx="6731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23" name="Picture 55" descr="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92438" y="3411538"/>
            <a:ext cx="614362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24" name="WordArt 56"/>
          <p:cNvSpPr>
            <a:spLocks noChangeArrowheads="1" noChangeShapeType="1" noTextEdit="1"/>
          </p:cNvSpPr>
          <p:nvPr/>
        </p:nvSpPr>
        <p:spPr bwMode="auto">
          <a:xfrm>
            <a:off x="1143000" y="3124200"/>
            <a:ext cx="10858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Tóm tắt: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85800" y="3802063"/>
            <a:ext cx="21034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" charset="0"/>
              </a:rPr>
              <a:t>40kg: 8 túi</a:t>
            </a:r>
          </a:p>
          <a:p>
            <a:r>
              <a:rPr lang="en-US" sz="2800">
                <a:solidFill>
                  <a:srgbClr val="CC00CC"/>
                </a:solidFill>
                <a:latin typeface="Arial" charset="0"/>
              </a:rPr>
              <a:t>15kg: …túi?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5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8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4" dur="1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7" dur="1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0" dur="1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3" dur="1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7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2"/>
                  </p:tgtEl>
                </p:cond>
              </p:nextCondLst>
            </p:seq>
          </p:childTnLst>
        </p:cTn>
      </p:par>
    </p:tnLst>
    <p:bldLst>
      <p:bldP spid="7213" grpId="0"/>
      <p:bldP spid="7179" grpId="0" animBg="1"/>
      <p:bldP spid="7180" grpId="0"/>
      <p:bldP spid="7214" grpId="0"/>
      <p:bldP spid="7214" grpId="1"/>
      <p:bldP spid="7218" grpId="0"/>
      <p:bldP spid="7218" grpId="1"/>
      <p:bldP spid="7219" grpId="0"/>
      <p:bldP spid="7219" grpId="1"/>
      <p:bldP spid="7220" grpId="0"/>
      <p:bldP spid="7220" grpId="1"/>
      <p:bldP spid="7224" grpId="0" animBg="1"/>
      <p:bldP spid="72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33400" y="4041775"/>
            <a:ext cx="29035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" charset="0"/>
              </a:rPr>
              <a:t>24 cúc áo: 4 áo</a:t>
            </a:r>
          </a:p>
          <a:p>
            <a:r>
              <a:rPr lang="en-US" sz="2800">
                <a:solidFill>
                  <a:srgbClr val="CC00CC"/>
                </a:solidFill>
                <a:latin typeface="Arial" charset="0"/>
              </a:rPr>
              <a:t>42 cúc áo: …áo?</a:t>
            </a:r>
          </a:p>
        </p:txBody>
      </p:sp>
      <p:sp>
        <p:nvSpPr>
          <p:cNvPr id="16387" name="WordArt 8"/>
          <p:cNvSpPr>
            <a:spLocks noChangeArrowheads="1" noChangeShapeType="1" noTextEdit="1"/>
          </p:cNvSpPr>
          <p:nvPr/>
        </p:nvSpPr>
        <p:spPr bwMode="auto">
          <a:xfrm>
            <a:off x="3867150" y="401638"/>
            <a:ext cx="2381250" cy="652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Luyện tập</a:t>
            </a:r>
          </a:p>
        </p:txBody>
      </p:sp>
      <p:pic>
        <p:nvPicPr>
          <p:cNvPr id="8201" name="Picture 9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8382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1466850" y="1162050"/>
            <a:ext cx="6667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Bài 2 :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09988" y="2976563"/>
            <a:ext cx="5408612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i="1">
                <a:solidFill>
                  <a:srgbClr val="CC00CC"/>
                </a:solidFill>
                <a:latin typeface="Arial" charset="0"/>
              </a:rPr>
              <a:t>Bài làm</a:t>
            </a:r>
            <a:r>
              <a:rPr lang="en-US">
                <a:solidFill>
                  <a:srgbClr val="CC00CC"/>
                </a:solidFill>
                <a:latin typeface="Arial" charset="0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b="1">
                <a:solidFill>
                  <a:srgbClr val="CC00CC"/>
                </a:solidFill>
                <a:latin typeface="Arial" charset="0"/>
              </a:rPr>
              <a:t>Số cúc áo cần cho 1 cái áo là:</a:t>
            </a:r>
          </a:p>
          <a:p>
            <a:pPr algn="ctr">
              <a:lnSpc>
                <a:spcPct val="120000"/>
              </a:lnSpc>
            </a:pPr>
            <a:r>
              <a:rPr lang="en-US" b="1">
                <a:solidFill>
                  <a:srgbClr val="CC00CC"/>
                </a:solidFill>
                <a:latin typeface="Arial" charset="0"/>
              </a:rPr>
              <a:t>24 : 4 = 6 (cúc áo)</a:t>
            </a:r>
          </a:p>
          <a:p>
            <a:pPr algn="ctr">
              <a:lnSpc>
                <a:spcPct val="120000"/>
              </a:lnSpc>
            </a:pPr>
            <a:r>
              <a:rPr lang="en-US" b="1">
                <a:solidFill>
                  <a:srgbClr val="CC00CC"/>
                </a:solidFill>
                <a:latin typeface="Arial" charset="0"/>
              </a:rPr>
              <a:t>Số áo loại đó dùng hết 42 cúc áo là:</a:t>
            </a:r>
          </a:p>
          <a:p>
            <a:pPr algn="ctr">
              <a:lnSpc>
                <a:spcPct val="120000"/>
              </a:lnSpc>
            </a:pPr>
            <a:r>
              <a:rPr lang="en-US" b="1">
                <a:solidFill>
                  <a:srgbClr val="CC00CC"/>
                </a:solidFill>
                <a:latin typeface="Arial" charset="0"/>
              </a:rPr>
              <a:t>42 : 6 = 7 (cái áo)</a:t>
            </a:r>
          </a:p>
          <a:p>
            <a:pPr algn="ctr">
              <a:lnSpc>
                <a:spcPct val="120000"/>
              </a:lnSpc>
            </a:pPr>
            <a:r>
              <a:rPr lang="en-US" b="1">
                <a:solidFill>
                  <a:srgbClr val="CC00CC"/>
                </a:solidFill>
                <a:latin typeface="Arial" charset="0"/>
              </a:rPr>
              <a:t>                         Đáp số: 7 cái áo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09800" y="2895600"/>
            <a:ext cx="2524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Chọn đáp án đúng:</a:t>
            </a:r>
          </a:p>
        </p:txBody>
      </p:sp>
      <p:pic>
        <p:nvPicPr>
          <p:cNvPr id="8207" name="Picture 15" descr="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170488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 descr="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50520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16" descr="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434340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3290888" y="3562350"/>
            <a:ext cx="162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CC"/>
                </a:solidFill>
                <a:latin typeface="Arial" charset="0"/>
              </a:rPr>
              <a:t>7 cúc áo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3276600" y="4375150"/>
            <a:ext cx="150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CC"/>
                </a:solidFill>
                <a:latin typeface="Arial" charset="0"/>
              </a:rPr>
              <a:t>6 cái áo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3276600" y="5260975"/>
            <a:ext cx="150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CC"/>
                </a:solidFill>
                <a:latin typeface="Arial" charset="0"/>
              </a:rPr>
              <a:t>7 cái áo</a:t>
            </a:r>
          </a:p>
        </p:txBody>
      </p:sp>
      <p:pic>
        <p:nvPicPr>
          <p:cNvPr id="8228" name="Picture 36" descr="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28913" y="4314825"/>
            <a:ext cx="614362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9" name="Picture 37" descr="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67000" y="5162550"/>
            <a:ext cx="6731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0" name="Picture 38" descr="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30500" y="3486150"/>
            <a:ext cx="614363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838200" y="3354388"/>
            <a:ext cx="119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Tóm tắt: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685800" y="1676400"/>
            <a:ext cx="78486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rgbClr val="0000FF"/>
                </a:solidFill>
                <a:latin typeface="Arial" charset="0"/>
              </a:rPr>
              <a:t>	Có 4 cái áo như nhau thì cần có 24 cái cúc áo. Hỏi có 42 cúc áo thì dùng cho mấy cái áo như thế?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5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8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4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7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0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3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8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8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8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9"/>
                  </p:tgtEl>
                </p:cond>
              </p:nextCondLst>
            </p:seq>
          </p:childTnLst>
        </p:cTn>
      </p:par>
    </p:tnLst>
    <p:bldLst>
      <p:bldP spid="8250" grpId="0"/>
      <p:bldP spid="8202" grpId="0" animBg="1"/>
      <p:bldP spid="8204" grpId="0"/>
      <p:bldP spid="8205" grpId="0"/>
      <p:bldP spid="8205" grpId="1"/>
      <p:bldP spid="8225" grpId="0"/>
      <p:bldP spid="8225" grpId="1"/>
      <p:bldP spid="8226" grpId="0"/>
      <p:bldP spid="8226" grpId="1"/>
      <p:bldP spid="8227" grpId="0"/>
      <p:bldP spid="8227" grpId="1"/>
      <p:bldP spid="8248" grpId="0"/>
      <p:bldP spid="82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3"/>
          <p:cNvSpPr>
            <a:spLocks noChangeArrowheads="1" noChangeShapeType="1" noTextEdit="1"/>
          </p:cNvSpPr>
          <p:nvPr/>
        </p:nvSpPr>
        <p:spPr bwMode="auto">
          <a:xfrm>
            <a:off x="3867150" y="401638"/>
            <a:ext cx="2381250" cy="652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Luyện tập</a:t>
            </a:r>
          </a:p>
        </p:txBody>
      </p:sp>
      <p:pic>
        <p:nvPicPr>
          <p:cNvPr id="17412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8382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1466850" y="1162050"/>
            <a:ext cx="6667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Bài 3 :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85800" y="2438400"/>
            <a:ext cx="3297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lphaLcParenR"/>
            </a:pPr>
            <a:r>
              <a:rPr lang="en-US" sz="2800" b="1">
                <a:solidFill>
                  <a:srgbClr val="CC00CC"/>
                </a:solidFill>
                <a:latin typeface="Arial" charset="0"/>
              </a:rPr>
              <a:t> 24 : 6 : 2 = 4 : 2 </a:t>
            </a:r>
          </a:p>
          <a:p>
            <a:pPr marL="342900" indent="-342900">
              <a:lnSpc>
                <a:spcPct val="120000"/>
              </a:lnSpc>
            </a:pPr>
            <a:r>
              <a:rPr lang="en-US" sz="2800" b="1">
                <a:solidFill>
                  <a:srgbClr val="CC00CC"/>
                </a:solidFill>
                <a:latin typeface="Arial" charset="0"/>
              </a:rPr>
              <a:t>                   = 2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85800" y="1676400"/>
            <a:ext cx="7848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rgbClr val="0000FF"/>
                </a:solidFill>
                <a:latin typeface="Arial" charset="0"/>
              </a:rPr>
              <a:t>	Cách làm nào đúng, cách làm nào sai?</a:t>
            </a:r>
            <a:endParaRPr lang="en-US" sz="2000">
              <a:latin typeface="Arial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953000" y="2438400"/>
            <a:ext cx="34909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800" b="1">
                <a:solidFill>
                  <a:srgbClr val="CC00CC"/>
                </a:solidFill>
                <a:latin typeface="Arial" charset="0"/>
              </a:rPr>
              <a:t>b) 24 : 6 : 2 = 24 : 3 </a:t>
            </a:r>
          </a:p>
          <a:p>
            <a:pPr marL="342900" indent="-342900">
              <a:lnSpc>
                <a:spcPct val="120000"/>
              </a:lnSpc>
            </a:pPr>
            <a:r>
              <a:rPr lang="en-US" sz="2800" b="1">
                <a:solidFill>
                  <a:srgbClr val="CC00CC"/>
                </a:solidFill>
                <a:latin typeface="Arial" charset="0"/>
              </a:rPr>
              <a:t>                    = 8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85800" y="3886200"/>
            <a:ext cx="35528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800" b="1">
                <a:solidFill>
                  <a:srgbClr val="CC00CC"/>
                </a:solidFill>
                <a:latin typeface="Arial" charset="0"/>
              </a:rPr>
              <a:t>c) 18 : 3 x 2 = 18 : 6 </a:t>
            </a:r>
          </a:p>
          <a:p>
            <a:pPr marL="342900" indent="-342900">
              <a:lnSpc>
                <a:spcPct val="120000"/>
              </a:lnSpc>
            </a:pPr>
            <a:r>
              <a:rPr lang="en-US" sz="2800" b="1">
                <a:solidFill>
                  <a:srgbClr val="CC00CC"/>
                </a:solidFill>
                <a:latin typeface="Arial" charset="0"/>
              </a:rPr>
              <a:t>                    = 3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953000" y="3886200"/>
            <a:ext cx="3451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800" b="1">
                <a:solidFill>
                  <a:srgbClr val="CC00CC"/>
                </a:solidFill>
                <a:latin typeface="Arial" charset="0"/>
              </a:rPr>
              <a:t>d) 18 : 3 x 2 = 6 x 2 </a:t>
            </a:r>
          </a:p>
          <a:p>
            <a:pPr marL="342900" indent="-342900">
              <a:lnSpc>
                <a:spcPct val="120000"/>
              </a:lnSpc>
            </a:pPr>
            <a:r>
              <a:rPr lang="en-US" sz="2800" b="1">
                <a:solidFill>
                  <a:srgbClr val="CC00CC"/>
                </a:solidFill>
                <a:latin typeface="Arial" charset="0"/>
              </a:rPr>
              <a:t>                     = 12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3429000" y="3171825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3429000" y="46482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7696200" y="31242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8001000" y="45720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505200" y="3124200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7743825" y="3095625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3505200" y="46148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8056563" y="4557713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21" grpId="0"/>
      <p:bldP spid="17426" grpId="0"/>
      <p:bldP spid="17427" grpId="0"/>
      <p:bldP spid="17428" grpId="0"/>
      <p:bldP spid="17429" grpId="0"/>
      <p:bldP spid="17430" grpId="0" animBg="1"/>
      <p:bldP spid="17431" grpId="0" animBg="1"/>
      <p:bldP spid="17432" grpId="0" animBg="1"/>
      <p:bldP spid="17433" grpId="0" animBg="1"/>
      <p:bldP spid="17434" grpId="0"/>
      <p:bldP spid="17435" grpId="0"/>
      <p:bldP spid="17436" grpId="0"/>
      <p:bldP spid="1743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374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asus</cp:lastModifiedBy>
  <cp:revision>87</cp:revision>
  <dcterms:created xsi:type="dcterms:W3CDTF">2007-07-06T15:16:35Z</dcterms:created>
  <dcterms:modified xsi:type="dcterms:W3CDTF">2020-07-06T14:46:50Z</dcterms:modified>
</cp:coreProperties>
</file>