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83" r:id="rId3"/>
    <p:sldId id="257" r:id="rId4"/>
    <p:sldId id="258" r:id="rId5"/>
    <p:sldId id="284" r:id="rId6"/>
    <p:sldId id="309" r:id="rId7"/>
    <p:sldId id="310" r:id="rId8"/>
    <p:sldId id="288" r:id="rId9"/>
    <p:sldId id="289" r:id="rId10"/>
    <p:sldId id="287" r:id="rId11"/>
    <p:sldId id="311" r:id="rId12"/>
    <p:sldId id="312" r:id="rId13"/>
    <p:sldId id="313" r:id="rId14"/>
    <p:sldId id="315" r:id="rId15"/>
    <p:sldId id="316" r:id="rId16"/>
    <p:sldId id="317" r:id="rId17"/>
    <p:sldId id="321" r:id="rId18"/>
    <p:sldId id="322" r:id="rId19"/>
    <p:sldId id="306" r:id="rId20"/>
    <p:sldId id="328" r:id="rId21"/>
    <p:sldId id="307" r:id="rId22"/>
    <p:sldId id="329" r:id="rId23"/>
    <p:sldId id="330" r:id="rId24"/>
    <p:sldId id="308" r:id="rId25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DB2A4"/>
    <a:srgbClr val="F77A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4" autoAdjust="0"/>
    <p:restoredTop sz="94660"/>
  </p:normalViewPr>
  <p:slideViewPr>
    <p:cSldViewPr snapToGrid="0">
      <p:cViewPr varScale="1">
        <p:scale>
          <a:sx n="97" d="100"/>
          <a:sy n="97" d="100"/>
        </p:scale>
        <p:origin x="76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8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D96A1-83D0-4EEF-82C1-262D127BB6F4}" type="datetimeFigureOut">
              <a:rPr lang="en-US" smtClean="0"/>
              <a:pPr/>
              <a:t>11/8/22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69CF3-440C-46A7-9B42-B47323927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0860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2022/11/8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2022/11/8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7468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2022/11/8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2022/11/8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2022/11/8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2022/11/8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2022/11/8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2022/11/8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2022/11/8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2022/11/8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2022/11/8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3000276" y="2133141"/>
            <a:ext cx="619168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3000276" y="2190331"/>
            <a:ext cx="6191685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矩形 69"/>
          <p:cNvSpPr/>
          <p:nvPr/>
        </p:nvSpPr>
        <p:spPr>
          <a:xfrm>
            <a:off x="2244314" y="2217636"/>
            <a:ext cx="7703609" cy="783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500" b="1" dirty="0" err="1">
                <a:solidFill>
                  <a:srgbClr val="2DB2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" pitchFamily="34" charset="0"/>
                <a:cs typeface="Times New Roman" pitchFamily="18" charset="0"/>
                <a:sym typeface="微软雅黑" panose="020B0503020204020204" charset="-122"/>
              </a:rPr>
              <a:t>KHOA</a:t>
            </a:r>
            <a:r>
              <a:rPr lang="en-US" altLang="zh-CN" sz="4500" b="1" dirty="0">
                <a:solidFill>
                  <a:srgbClr val="2DB2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" pitchFamily="34" charset="0"/>
                <a:cs typeface="Times New Roman" pitchFamily="18" charset="0"/>
                <a:sym typeface="微软雅黑" panose="020B0503020204020204" charset="-122"/>
              </a:rPr>
              <a:t> </a:t>
            </a:r>
            <a:r>
              <a:rPr lang="en-US" altLang="zh-CN" sz="4500" b="1" dirty="0" err="1">
                <a:solidFill>
                  <a:srgbClr val="2DB2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" pitchFamily="34" charset="0"/>
                <a:cs typeface="Times New Roman" pitchFamily="18" charset="0"/>
                <a:sym typeface="微软雅黑" panose="020B0503020204020204" charset="-122"/>
              </a:rPr>
              <a:t>HỌC</a:t>
            </a:r>
            <a:r>
              <a:rPr lang="en-US" altLang="zh-CN" sz="4500" b="1" dirty="0">
                <a:solidFill>
                  <a:srgbClr val="2DB2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" pitchFamily="34" charset="0"/>
                <a:cs typeface="Times New Roman" pitchFamily="18" charset="0"/>
                <a:sym typeface="微软雅黑" panose="020B0503020204020204" charset="-122"/>
              </a:rPr>
              <a:t> 5</a:t>
            </a:r>
            <a:endParaRPr lang="zh-CN" altLang="en-US" sz="4500" b="1" dirty="0">
              <a:solidFill>
                <a:srgbClr val="F77A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" pitchFamily="34" charset="0"/>
              <a:cs typeface="Times New Roman" pitchFamily="18" charset="0"/>
              <a:sym typeface="微软雅黑" panose="020B050302020402020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000276" y="3054287"/>
            <a:ext cx="619168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000276" y="3111476"/>
            <a:ext cx="6191685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55"/>
          <p:cNvSpPr txBox="1"/>
          <p:nvPr/>
        </p:nvSpPr>
        <p:spPr>
          <a:xfrm>
            <a:off x="1162050" y="213840"/>
            <a:ext cx="10610850" cy="104127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55840" tIns="27920" rIns="55840" bIns="279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558402">
              <a:defRPr/>
            </a:pPr>
            <a:r>
              <a:rPr lang="en-US" altLang="zh-CN" sz="3200" b="1" dirty="0" err="1">
                <a:ln w="11430"/>
                <a:solidFill>
                  <a:srgbClr val="C000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PHÒNG</a:t>
            </a:r>
            <a:r>
              <a:rPr lang="en-US" altLang="zh-CN" sz="3200" b="1" dirty="0">
                <a:ln w="11430"/>
                <a:solidFill>
                  <a:srgbClr val="C000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dirty="0" err="1">
                <a:ln w="11430"/>
                <a:solidFill>
                  <a:srgbClr val="C000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GIÁO</a:t>
            </a:r>
            <a:r>
              <a:rPr lang="en-US" altLang="zh-CN" sz="3200" b="1" dirty="0">
                <a:ln w="11430"/>
                <a:solidFill>
                  <a:srgbClr val="C000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dirty="0" err="1">
                <a:ln w="11430"/>
                <a:solidFill>
                  <a:srgbClr val="C000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DỤC</a:t>
            </a:r>
            <a:r>
              <a:rPr lang="en-US" altLang="zh-CN" sz="3200" b="1" dirty="0">
                <a:ln w="11430"/>
                <a:solidFill>
                  <a:srgbClr val="C000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dirty="0" err="1">
                <a:ln w="11430"/>
                <a:solidFill>
                  <a:srgbClr val="C000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VÀ</a:t>
            </a:r>
            <a:r>
              <a:rPr lang="en-US" altLang="zh-CN" sz="3200" b="1" dirty="0">
                <a:ln w="11430"/>
                <a:solidFill>
                  <a:srgbClr val="C000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dirty="0" err="1">
                <a:ln w="11430"/>
                <a:solidFill>
                  <a:srgbClr val="C000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ĐÀO</a:t>
            </a:r>
            <a:r>
              <a:rPr lang="en-US" altLang="zh-CN" sz="3200" b="1" dirty="0">
                <a:ln w="11430"/>
                <a:solidFill>
                  <a:srgbClr val="C000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dirty="0" err="1">
                <a:ln w="11430"/>
                <a:solidFill>
                  <a:srgbClr val="C000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TẠO</a:t>
            </a:r>
            <a:r>
              <a:rPr lang="en-US" altLang="zh-CN" sz="3200" b="1" dirty="0">
                <a:ln w="11430"/>
                <a:solidFill>
                  <a:srgbClr val="C000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dirty="0" err="1">
                <a:ln w="11430"/>
                <a:solidFill>
                  <a:srgbClr val="C000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QUẬN</a:t>
            </a:r>
            <a:r>
              <a:rPr lang="en-US" altLang="zh-CN" sz="3200" b="1" dirty="0">
                <a:ln w="11430"/>
                <a:solidFill>
                  <a:srgbClr val="C000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LONG </a:t>
            </a:r>
            <a:r>
              <a:rPr lang="en-US" altLang="zh-CN" sz="3200" b="1" dirty="0" err="1">
                <a:ln w="11430"/>
                <a:solidFill>
                  <a:srgbClr val="C000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BIÊN</a:t>
            </a:r>
            <a:endParaRPr lang="en-US" altLang="zh-CN" sz="3200" b="1" dirty="0">
              <a:ln w="11430"/>
              <a:solidFill>
                <a:srgbClr val="C00000"/>
              </a:solidFill>
              <a:effectLst>
                <a:reflection blurRad="6350" stA="60000" endA="900" endPos="60000" dist="60007" dir="5400000" sy="-100000" algn="bl" rotWithShape="0"/>
              </a:effectLst>
              <a:latin typeface="Times New Roman" pitchFamily="18" charset="0"/>
              <a:cs typeface="Times New Roman" pitchFamily="18" charset="0"/>
              <a:sym typeface="+mn-lt"/>
            </a:endParaRPr>
          </a:p>
          <a:p>
            <a:pPr algn="ctr" defTabSz="558402">
              <a:defRPr/>
            </a:pPr>
            <a:r>
              <a:rPr lang="en-US" altLang="zh-CN" sz="3200" b="1" dirty="0" err="1">
                <a:ln w="11430"/>
                <a:solidFill>
                  <a:srgbClr val="C000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Trường</a:t>
            </a:r>
            <a:r>
              <a:rPr lang="en-US" altLang="zh-CN" sz="3200" b="1" dirty="0">
                <a:ln w="11430"/>
                <a:solidFill>
                  <a:srgbClr val="C000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dirty="0" err="1">
                <a:ln w="11430"/>
                <a:solidFill>
                  <a:srgbClr val="C000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Tiểu</a:t>
            </a:r>
            <a:r>
              <a:rPr lang="en-US" altLang="zh-CN" sz="3200" b="1" dirty="0">
                <a:ln w="11430"/>
                <a:solidFill>
                  <a:srgbClr val="C000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dirty="0" err="1">
                <a:ln w="11430"/>
                <a:solidFill>
                  <a:srgbClr val="C000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học</a:t>
            </a:r>
            <a:r>
              <a:rPr lang="en-US" altLang="zh-CN" sz="3200" b="1" dirty="0">
                <a:ln w="11430"/>
                <a:solidFill>
                  <a:srgbClr val="C000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dirty="0" err="1">
                <a:ln w="11430"/>
                <a:solidFill>
                  <a:srgbClr val="C000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Phúc</a:t>
            </a:r>
            <a:r>
              <a:rPr lang="en-US" altLang="zh-CN" sz="3200" b="1" dirty="0">
                <a:ln w="11430"/>
                <a:solidFill>
                  <a:srgbClr val="C000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dirty="0" err="1">
                <a:ln w="11430"/>
                <a:solidFill>
                  <a:srgbClr val="C000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Lợi</a:t>
            </a:r>
            <a:endParaRPr lang="zh-CN" altLang="en-US" sz="3200" b="1" dirty="0">
              <a:ln w="11430"/>
              <a:solidFill>
                <a:srgbClr val="C00000"/>
              </a:solidFill>
              <a:effectLst>
                <a:reflection blurRad="6350" stA="60000" endA="900" endPos="60000" dist="60007" dir="5400000" sy="-100000" algn="bl" rotWithShape="0"/>
              </a:effectLst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9" name="Picture 13" descr="Logo truon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69">
            <a:extLst>
              <a:ext uri="{FF2B5EF4-FFF2-40B4-BE49-F238E27FC236}">
                <a16:creationId xmlns:a16="http://schemas.microsoft.com/office/drawing/2014/main" id="{B425E974-9DF7-9544-89BD-5952ADA87287}"/>
              </a:ext>
            </a:extLst>
          </p:cNvPr>
          <p:cNvSpPr/>
          <p:nvPr/>
        </p:nvSpPr>
        <p:spPr>
          <a:xfrm>
            <a:off x="2244314" y="3180162"/>
            <a:ext cx="7703609" cy="783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500" b="1" dirty="0">
                <a:solidFill>
                  <a:srgbClr val="2DB2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" pitchFamily="34" charset="0"/>
                <a:cs typeface="Times New Roman" pitchFamily="18" charset="0"/>
                <a:sym typeface="微软雅黑" panose="020B0503020204020204" charset="-122"/>
              </a:rPr>
              <a:t>SẮT, GANG, THÉP</a:t>
            </a:r>
            <a:endParaRPr lang="zh-CN" altLang="en-US" sz="4500" b="1" dirty="0">
              <a:solidFill>
                <a:srgbClr val="F77A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" pitchFamily="34" charset="0"/>
              <a:cs typeface="Times New Roman" pitchFamily="18" charset="0"/>
              <a:sym typeface="微软雅黑" panose="020B0503020204020204" charset="-12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3A4121-F96E-FB43-AAAC-46CDADDC8F68}"/>
              </a:ext>
            </a:extLst>
          </p:cNvPr>
          <p:cNvSpPr/>
          <p:nvPr/>
        </p:nvSpPr>
        <p:spPr>
          <a:xfrm>
            <a:off x="4644438" y="3974724"/>
            <a:ext cx="2903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2022 - 2023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9026" y="533401"/>
            <a:ext cx="11873948" cy="5772150"/>
          </a:xfrm>
          <a:prstGeom prst="rect">
            <a:avLst/>
          </a:prstGeom>
          <a:noFill/>
          <a:ln w="55000" cap="flat" cmpd="thickThin" algn="ctr">
            <a:noFill/>
            <a:prstDash val="solid"/>
          </a:ln>
          <a:effectLst/>
        </p:spPr>
        <p:txBody>
          <a:bodyPr lIns="91055" tIns="45521" rIns="91055" bIns="4552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YÊU</a:t>
            </a:r>
            <a:r>
              <a:rPr kumimoji="0" lang="en-US" sz="4400" b="1" i="0" u="sng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sng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CẦU</a:t>
            </a:r>
            <a:r>
              <a:rPr kumimoji="0" lang="en-US" sz="4400" b="1" i="0" u="sng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sng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CẦN</a:t>
            </a:r>
            <a:r>
              <a:rPr kumimoji="0" lang="en-US" sz="4400" b="1" i="0" u="sng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sng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ĐẠT</a:t>
            </a:r>
            <a:endParaRPr kumimoji="0" lang="en-US" sz="4400" b="1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es-E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s-E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s-E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s-E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E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s-E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s-E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s-E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s-E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gang</a:t>
            </a:r>
            <a:r>
              <a:rPr lang="es-E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s-E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s-E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s-E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s-E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s-E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s-E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E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s-E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s-E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s-E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s-E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s-E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s-E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s-E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s-E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s-E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s-E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gang</a:t>
            </a:r>
            <a:r>
              <a:rPr lang="es-E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s-E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s-E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s-E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s-E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s-E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s-E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s-E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s-E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s-E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s-E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s-E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gang</a:t>
            </a:r>
            <a:r>
              <a:rPr lang="es-E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thépcó</a:t>
            </a:r>
            <a:r>
              <a:rPr lang="es-E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s-E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s-E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s-E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03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457200" y="457200"/>
            <a:ext cx="11098696" cy="4038600"/>
          </a:xfrm>
          <a:prstGeom prst="rect">
            <a:avLst/>
          </a:prstGeom>
          <a:noFill/>
          <a:ln w="38100">
            <a:noFill/>
            <a:round/>
            <a:headEnd/>
            <a:tailE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/>
          <a:p>
            <a:pPr lvl="0" algn="ctr"/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gang,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0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3200" y="199421"/>
            <a:ext cx="1148080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gang,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b="1" i="0" dirty="0"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3200" y="1062319"/>
            <a:ext cx="114808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a) Quan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gang,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1600" y="2274838"/>
            <a:ext cx="12090400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vi-VN" sz="3600" dirty="0">
                <a:latin typeface="+mj-lt"/>
              </a:rPr>
              <a:t>+ Sắt là kim loại có tính dẻo, dễ uôn, dễ kéo thành sợi, dễ rèn dập, màu trắng sáng có ánh kim.</a:t>
            </a:r>
            <a:endParaRPr lang="en-US" sz="3600" dirty="0">
              <a:latin typeface="+mj-lt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+ Gang,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39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600" y="228600"/>
            <a:ext cx="1198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gỉ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gỉ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2263589"/>
            <a:ext cx="11461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+ Chiếc đinh mới có màu trắng sáng, cứng nhưng dẻo.</a:t>
            </a:r>
          </a:p>
          <a:p>
            <a:pPr algn="just"/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+ Chiếc đinh gỉ có màu nâu đen, cứng nhưng giòn, dễ gãy.</a:t>
            </a:r>
          </a:p>
        </p:txBody>
      </p:sp>
    </p:spTree>
    <p:extLst>
      <p:ext uri="{BB962C8B-B14F-4D97-AF65-F5344CB8AC3E}">
        <p14:creationId xmlns:p14="http://schemas.microsoft.com/office/powerpoint/2010/main" val="341514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" y="17463"/>
            <a:ext cx="1209039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gang,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thép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Hình nền giáo án điện tử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718" y="3125688"/>
            <a:ext cx="4150658" cy="32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2007" y="675155"/>
            <a:ext cx="1199931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801906"/>
            <a:ext cx="11964276" cy="23083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Người ta sử dụng sắt để tạo ra gang, thép. Những đồ dùng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sắt là dao, kéo, dụng cụ lao động sản xuất, đường sắt, nhà cao tầng, cầu, đường ray tàu hỏa, ...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Các đồ dùng bằng sắt cứng, bền.</a:t>
            </a:r>
          </a:p>
        </p:txBody>
      </p:sp>
    </p:spTree>
    <p:extLst>
      <p:ext uri="{BB962C8B-B14F-4D97-AF65-F5344CB8AC3E}">
        <p14:creationId xmlns:p14="http://schemas.microsoft.com/office/powerpoint/2010/main" val="286735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9" name="Text Box 19"/>
          <p:cNvSpPr txBox="1">
            <a:spLocks noChangeArrowheads="1"/>
          </p:cNvSpPr>
          <p:nvPr/>
        </p:nvSpPr>
        <p:spPr bwMode="auto">
          <a:xfrm>
            <a:off x="138456" y="338138"/>
            <a:ext cx="6806576" cy="5191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* Đồ dùng được làm bằng sắt</a:t>
            </a:r>
            <a:endParaRPr lang="en-US" altLang="en-US" sz="2800" b="1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81945" name="Text Box 25"/>
          <p:cNvSpPr txBox="1">
            <a:spLocks noChangeArrowheads="1"/>
          </p:cNvSpPr>
          <p:nvPr/>
        </p:nvSpPr>
        <p:spPr bwMode="auto">
          <a:xfrm>
            <a:off x="138457" y="124619"/>
            <a:ext cx="6806577" cy="946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*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Hãy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kể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tên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đồ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dùng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gia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sắt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  <a:endParaRPr lang="en-US" altLang="en-US" sz="2800" b="1" dirty="0">
              <a:solidFill>
                <a:srgbClr val="A50021"/>
              </a:solidFill>
              <a:latin typeface="Times New Roman" pitchFamily="18" charset="0"/>
            </a:endParaRPr>
          </a:p>
        </p:txBody>
      </p:sp>
      <p:pic>
        <p:nvPicPr>
          <p:cNvPr id="2050" name="Picture 2" descr="D:\Hình nền giáo án điện tử\di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166660"/>
            <a:ext cx="4267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Hình nền giáo án điện tử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2355342"/>
            <a:ext cx="5384800" cy="418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Hình nền giáo án điện tử\tải xuống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41" y="4200742"/>
            <a:ext cx="5283200" cy="234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Hình nền giáo án điện tử\images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20" y="1376076"/>
            <a:ext cx="5283200" cy="260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8241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19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9" grpId="0"/>
      <p:bldP spid="81945" grpId="0"/>
      <p:bldP spid="8194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9" name="Text Box 19"/>
          <p:cNvSpPr txBox="1">
            <a:spLocks noChangeArrowheads="1"/>
          </p:cNvSpPr>
          <p:nvPr/>
        </p:nvSpPr>
        <p:spPr bwMode="auto">
          <a:xfrm>
            <a:off x="138456" y="338138"/>
            <a:ext cx="6806576" cy="5191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* Đồ dùng được làm bằng sắt</a:t>
            </a:r>
            <a:endParaRPr lang="en-US" altLang="en-US" sz="2800" b="1">
              <a:solidFill>
                <a:srgbClr val="A50021"/>
              </a:solidFill>
              <a:latin typeface="Times New Roman" pitchFamily="18" charset="0"/>
            </a:endParaRPr>
          </a:p>
        </p:txBody>
      </p:sp>
      <p:pic>
        <p:nvPicPr>
          <p:cNvPr id="2054" name="Picture 6" descr="D:\Hình nền giáo án điện tử\tải xuống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143000"/>
            <a:ext cx="4673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Hình nền giáo án điện tử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69" y="3819922"/>
            <a:ext cx="5079931" cy="298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Hình nền giáo án điện tử\images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389" y="1068114"/>
            <a:ext cx="32893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Hình nền giáo án điện tử\3dc488397b7571aad67928eef4cdda3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627" y="3819922"/>
            <a:ext cx="5892800" cy="303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Hình nền giáo án điện tử\1a2c9c3309c0a3a2a534a9979092f8c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338138"/>
            <a:ext cx="3407248" cy="331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7494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" y="228600"/>
            <a:ext cx="119888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gang,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thép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559" y="1752601"/>
            <a:ext cx="12149959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Các đồ dùng bằng sắt, gang, thép sau khi dùng xong phải rửa sạch và cất nơi khô ráo.</a:t>
            </a:r>
          </a:p>
          <a:p>
            <a:pPr algn="just"/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Thỉnh thoảng cần dùng thuốc lau chùi, giúp chúng sáng bóng trở lại.</a:t>
            </a:r>
          </a:p>
        </p:txBody>
      </p:sp>
    </p:spTree>
    <p:extLst>
      <p:ext uri="{BB962C8B-B14F-4D97-AF65-F5344CB8AC3E}">
        <p14:creationId xmlns:p14="http://schemas.microsoft.com/office/powerpoint/2010/main" val="317521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76201"/>
            <a:ext cx="118872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021" y="671485"/>
            <a:ext cx="1219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dập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quặng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-bon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gỉ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Gang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-bon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gang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-bon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gang 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giòn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Gang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chảo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536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/>
          <p:cNvGrpSpPr/>
          <p:nvPr/>
        </p:nvGrpSpPr>
        <p:grpSpPr>
          <a:xfrm>
            <a:off x="3978921" y="2133077"/>
            <a:ext cx="5543718" cy="1200313"/>
            <a:chOff x="4838820" y="2375552"/>
            <a:chExt cx="5544616" cy="1200507"/>
          </a:xfrm>
        </p:grpSpPr>
        <p:sp>
          <p:nvSpPr>
            <p:cNvPr id="10" name="矩形 3"/>
            <p:cNvSpPr/>
            <p:nvPr/>
          </p:nvSpPr>
          <p:spPr>
            <a:xfrm>
              <a:off x="4838820" y="2375552"/>
              <a:ext cx="5544616" cy="1200507"/>
            </a:xfrm>
            <a:custGeom>
              <a:avLst/>
              <a:gdLst/>
              <a:ahLst/>
              <a:cxnLst/>
              <a:rect l="l" t="t" r="r" b="b"/>
              <a:pathLst>
                <a:path w="6025861" h="1158747">
                  <a:moveTo>
                    <a:pt x="575194" y="0"/>
                  </a:moveTo>
                  <a:lnTo>
                    <a:pt x="1992514" y="0"/>
                  </a:lnTo>
                  <a:lnTo>
                    <a:pt x="4154179" y="0"/>
                  </a:lnTo>
                  <a:lnTo>
                    <a:pt x="5571499" y="0"/>
                  </a:lnTo>
                  <a:lnTo>
                    <a:pt x="5571499" y="474"/>
                  </a:lnTo>
                  <a:lnTo>
                    <a:pt x="5639364" y="474"/>
                  </a:lnTo>
                  <a:cubicBezTo>
                    <a:pt x="5661410" y="0"/>
                    <a:pt x="5683924" y="5211"/>
                    <a:pt x="5704562" y="17528"/>
                  </a:cubicBezTo>
                  <a:cubicBezTo>
                    <a:pt x="5723793" y="28424"/>
                    <a:pt x="5739272" y="44057"/>
                    <a:pt x="5749591" y="62533"/>
                  </a:cubicBezTo>
                  <a:lnTo>
                    <a:pt x="6008038" y="514473"/>
                  </a:lnTo>
                  <a:cubicBezTo>
                    <a:pt x="6019294" y="533422"/>
                    <a:pt x="6025861" y="555687"/>
                    <a:pt x="6025861" y="579374"/>
                  </a:cubicBezTo>
                  <a:cubicBezTo>
                    <a:pt x="6025861" y="603534"/>
                    <a:pt x="6019294" y="625799"/>
                    <a:pt x="6007568" y="644749"/>
                  </a:cubicBezTo>
                  <a:lnTo>
                    <a:pt x="5749591" y="1096688"/>
                  </a:lnTo>
                  <a:cubicBezTo>
                    <a:pt x="5738803" y="1114690"/>
                    <a:pt x="5723793" y="1130324"/>
                    <a:pt x="5704562" y="1141693"/>
                  </a:cubicBezTo>
                  <a:cubicBezTo>
                    <a:pt x="5684393" y="1153536"/>
                    <a:pt x="5662348" y="1158747"/>
                    <a:pt x="5640302" y="1158273"/>
                  </a:cubicBezTo>
                  <a:lnTo>
                    <a:pt x="5571499" y="1158273"/>
                  </a:lnTo>
                  <a:lnTo>
                    <a:pt x="5571499" y="1158747"/>
                  </a:lnTo>
                  <a:lnTo>
                    <a:pt x="4154179" y="1158747"/>
                  </a:lnTo>
                  <a:lnTo>
                    <a:pt x="1992514" y="1158747"/>
                  </a:lnTo>
                  <a:lnTo>
                    <a:pt x="575194" y="1158747"/>
                  </a:lnTo>
                  <a:lnTo>
                    <a:pt x="575194" y="1158273"/>
                  </a:lnTo>
                  <a:lnTo>
                    <a:pt x="382745" y="1158273"/>
                  </a:lnTo>
                  <a:cubicBezTo>
                    <a:pt x="362107" y="1158273"/>
                    <a:pt x="340530" y="1153062"/>
                    <a:pt x="321299" y="1141693"/>
                  </a:cubicBezTo>
                  <a:cubicBezTo>
                    <a:pt x="302069" y="1130324"/>
                    <a:pt x="286590" y="1114690"/>
                    <a:pt x="276270" y="1096215"/>
                  </a:cubicBezTo>
                  <a:lnTo>
                    <a:pt x="16886" y="642380"/>
                  </a:lnTo>
                  <a:cubicBezTo>
                    <a:pt x="6098" y="623904"/>
                    <a:pt x="0" y="602587"/>
                    <a:pt x="0" y="579374"/>
                  </a:cubicBezTo>
                  <a:cubicBezTo>
                    <a:pt x="0" y="556161"/>
                    <a:pt x="6098" y="534843"/>
                    <a:pt x="16886" y="515894"/>
                  </a:cubicBezTo>
                  <a:lnTo>
                    <a:pt x="275332" y="63954"/>
                  </a:lnTo>
                  <a:cubicBezTo>
                    <a:pt x="286120" y="45478"/>
                    <a:pt x="301599" y="28898"/>
                    <a:pt x="321299" y="17528"/>
                  </a:cubicBezTo>
                  <a:cubicBezTo>
                    <a:pt x="339592" y="6633"/>
                    <a:pt x="359762" y="948"/>
                    <a:pt x="379930" y="474"/>
                  </a:cubicBezTo>
                  <a:lnTo>
                    <a:pt x="575194" y="474"/>
                  </a:lnTo>
                  <a:close/>
                </a:path>
              </a:pathLst>
            </a:custGeom>
            <a:solidFill>
              <a:srgbClr val="2DB2A4"/>
            </a:solidFill>
            <a:ln w="9525"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矩形 3"/>
            <p:cNvSpPr/>
            <p:nvPr/>
          </p:nvSpPr>
          <p:spPr>
            <a:xfrm>
              <a:off x="4945460" y="2471749"/>
              <a:ext cx="5328592" cy="1008112"/>
            </a:xfrm>
            <a:custGeom>
              <a:avLst/>
              <a:gdLst/>
              <a:ahLst/>
              <a:cxnLst/>
              <a:rect l="l" t="t" r="r" b="b"/>
              <a:pathLst>
                <a:path w="6025861" h="1158747">
                  <a:moveTo>
                    <a:pt x="575194" y="0"/>
                  </a:moveTo>
                  <a:lnTo>
                    <a:pt x="1992514" y="0"/>
                  </a:lnTo>
                  <a:lnTo>
                    <a:pt x="4154179" y="0"/>
                  </a:lnTo>
                  <a:lnTo>
                    <a:pt x="5571499" y="0"/>
                  </a:lnTo>
                  <a:lnTo>
                    <a:pt x="5571499" y="474"/>
                  </a:lnTo>
                  <a:lnTo>
                    <a:pt x="5639364" y="474"/>
                  </a:lnTo>
                  <a:cubicBezTo>
                    <a:pt x="5661410" y="0"/>
                    <a:pt x="5683924" y="5211"/>
                    <a:pt x="5704562" y="17528"/>
                  </a:cubicBezTo>
                  <a:cubicBezTo>
                    <a:pt x="5723793" y="28424"/>
                    <a:pt x="5739272" y="44057"/>
                    <a:pt x="5749591" y="62533"/>
                  </a:cubicBezTo>
                  <a:lnTo>
                    <a:pt x="6008038" y="514473"/>
                  </a:lnTo>
                  <a:cubicBezTo>
                    <a:pt x="6019294" y="533422"/>
                    <a:pt x="6025861" y="555687"/>
                    <a:pt x="6025861" y="579374"/>
                  </a:cubicBezTo>
                  <a:cubicBezTo>
                    <a:pt x="6025861" y="603534"/>
                    <a:pt x="6019294" y="625799"/>
                    <a:pt x="6007568" y="644749"/>
                  </a:cubicBezTo>
                  <a:lnTo>
                    <a:pt x="5749591" y="1096688"/>
                  </a:lnTo>
                  <a:cubicBezTo>
                    <a:pt x="5738803" y="1114690"/>
                    <a:pt x="5723793" y="1130324"/>
                    <a:pt x="5704562" y="1141693"/>
                  </a:cubicBezTo>
                  <a:cubicBezTo>
                    <a:pt x="5684393" y="1153536"/>
                    <a:pt x="5662348" y="1158747"/>
                    <a:pt x="5640302" y="1158273"/>
                  </a:cubicBezTo>
                  <a:lnTo>
                    <a:pt x="5571499" y="1158273"/>
                  </a:lnTo>
                  <a:lnTo>
                    <a:pt x="5571499" y="1158747"/>
                  </a:lnTo>
                  <a:lnTo>
                    <a:pt x="4154179" y="1158747"/>
                  </a:lnTo>
                  <a:lnTo>
                    <a:pt x="1992514" y="1158747"/>
                  </a:lnTo>
                  <a:lnTo>
                    <a:pt x="575194" y="1158747"/>
                  </a:lnTo>
                  <a:lnTo>
                    <a:pt x="575194" y="1158273"/>
                  </a:lnTo>
                  <a:lnTo>
                    <a:pt x="382745" y="1158273"/>
                  </a:lnTo>
                  <a:cubicBezTo>
                    <a:pt x="362107" y="1158273"/>
                    <a:pt x="340530" y="1153062"/>
                    <a:pt x="321299" y="1141693"/>
                  </a:cubicBezTo>
                  <a:cubicBezTo>
                    <a:pt x="302069" y="1130324"/>
                    <a:pt x="286590" y="1114690"/>
                    <a:pt x="276270" y="1096215"/>
                  </a:cubicBezTo>
                  <a:lnTo>
                    <a:pt x="16886" y="642380"/>
                  </a:lnTo>
                  <a:cubicBezTo>
                    <a:pt x="6098" y="623904"/>
                    <a:pt x="0" y="602587"/>
                    <a:pt x="0" y="579374"/>
                  </a:cubicBezTo>
                  <a:cubicBezTo>
                    <a:pt x="0" y="556161"/>
                    <a:pt x="6098" y="534843"/>
                    <a:pt x="16886" y="515894"/>
                  </a:cubicBezTo>
                  <a:lnTo>
                    <a:pt x="275332" y="63954"/>
                  </a:lnTo>
                  <a:cubicBezTo>
                    <a:pt x="286120" y="45478"/>
                    <a:pt x="301599" y="28898"/>
                    <a:pt x="321299" y="17528"/>
                  </a:cubicBezTo>
                  <a:cubicBezTo>
                    <a:pt x="339592" y="6633"/>
                    <a:pt x="359762" y="948"/>
                    <a:pt x="379930" y="474"/>
                  </a:cubicBezTo>
                  <a:lnTo>
                    <a:pt x="575194" y="474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文本框 52"/>
          <p:cNvSpPr txBox="1"/>
          <p:nvPr/>
        </p:nvSpPr>
        <p:spPr>
          <a:xfrm>
            <a:off x="4512680" y="2379357"/>
            <a:ext cx="4585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solidFill>
                  <a:srgbClr val="F77A08"/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LUYỆN</a:t>
            </a:r>
            <a:r>
              <a:rPr lang="en-US" altLang="zh-CN" sz="4000" b="1" dirty="0">
                <a:solidFill>
                  <a:srgbClr val="F77A08"/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F77A08"/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TẬP</a:t>
            </a:r>
            <a:endParaRPr lang="zh-CN" altLang="en-US" sz="3600" b="1" dirty="0">
              <a:solidFill>
                <a:srgbClr val="F77A08"/>
              </a:solidFill>
              <a:latin typeface="Times New Roman" pitchFamily="18" charset="0"/>
              <a:ea typeface="微软雅黑" panose="020B0503020204020204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56474" y="1575247"/>
            <a:ext cx="10022417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itchFamily="18" charset="0"/>
              </a:rPr>
              <a:t>Chuẩn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itchFamily="18" charset="0"/>
              </a:rPr>
              <a:t>bị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itchFamily="18" charset="0"/>
              </a:rPr>
              <a:t>sẵn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itchFamily="18" charset="0"/>
              </a:rPr>
              <a:t>sàng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itchFamily="18" charset="0"/>
              </a:rPr>
              <a:t>đồ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itchFamily="18" charset="0"/>
              </a:rPr>
              <a:t>dùng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itchFamily="18" charset="0"/>
              </a:rPr>
              <a:t>học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itchFamily="18" charset="0"/>
              </a:rPr>
              <a:t>tập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itchFamily="18" charset="0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itchFamily="18" charset="0"/>
              </a:rPr>
              <a:t>sách</a:t>
            </a:r>
            <a:r>
              <a:rPr lang="en-US" altLang="en-US" sz="28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itchFamily="18" charset="0"/>
              </a:rPr>
              <a:t>Khoa học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itchFamily="18" charset="0"/>
              </a:rPr>
              <a:t> 5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24150" y="3280570"/>
            <a:ext cx="9454741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itchFamily="18" charset="0"/>
              </a:rPr>
              <a:t>Tập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itchFamily="18" charset="0"/>
              </a:rPr>
              <a:t>trung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itchFamily="18" charset="0"/>
              </a:rPr>
              <a:t>lắng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itchFamily="18" charset="0"/>
              </a:rPr>
              <a:t>nghe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itchFamily="18" charset="0"/>
              </a:rPr>
              <a:t>và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itchFamily="18" charset="0"/>
              </a:rPr>
              <a:t>làm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itchFamily="18" charset="0"/>
              </a:rPr>
              <a:t>theo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itchFamily="18" charset="0"/>
              </a:rPr>
              <a:t>yêu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itchFamily="18" charset="0"/>
              </a:rPr>
              <a:t>cầu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itchFamily="18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itchFamily="18" charset="0"/>
              </a:rPr>
              <a:t>cô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itchFamily="18" charset="0"/>
              </a:rPr>
              <a:t>giáo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164258" y="4985893"/>
            <a:ext cx="7014633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itchFamily="18" charset="0"/>
              </a:rPr>
              <a:t>Hoàn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itchFamily="18" charset="0"/>
              </a:rPr>
              <a:t>thành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itchFamily="18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itchFamily="18" charset="0"/>
              </a:rPr>
              <a:t>tập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itchFamily="18" charset="0"/>
              </a:rPr>
              <a:t>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10" name="Title 12"/>
          <p:cNvSpPr txBox="1">
            <a:spLocks/>
          </p:cNvSpPr>
          <p:nvPr/>
        </p:nvSpPr>
        <p:spPr>
          <a:xfrm>
            <a:off x="79751" y="381000"/>
            <a:ext cx="11986683" cy="838200"/>
          </a:xfrm>
          <a:prstGeom prst="rect">
            <a:avLst/>
          </a:prstGeom>
          <a:solidFill>
            <a:srgbClr val="00B05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NHỮNG ĐIỀU CẦN LƯU Ý</a:t>
            </a:r>
          </a:p>
        </p:txBody>
      </p:sp>
    </p:spTree>
    <p:extLst>
      <p:ext uri="{BB962C8B-B14F-4D97-AF65-F5344CB8AC3E}">
        <p14:creationId xmlns:p14="http://schemas.microsoft.com/office/powerpoint/2010/main" val="291038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1886" y="1351749"/>
            <a:ext cx="114082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A. Do sắt cứng nên khi sử dụng các vật làm từ sắt cần cẩn thận tránh gây chấn thương.</a:t>
            </a:r>
          </a:p>
          <a:p>
            <a:pPr algn="just"/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B. Tránh để các vật sắc nhọn như dao, kéo gần mép bàn.</a:t>
            </a:r>
          </a:p>
          <a:p>
            <a:pPr algn="just"/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C. Tránh 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ể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các mẩu sắt rơi ở nền nhà, sân.</a:t>
            </a:r>
          </a:p>
          <a:p>
            <a:pPr algn="just"/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D. Người ta có thể bôi dầu vào một số vật làm từ sắt để tránh gỉ.</a:t>
            </a:r>
          </a:p>
          <a:p>
            <a:pPr algn="just"/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E. Chân song sắt, đường sắt được làm từ gang.</a:t>
            </a:r>
          </a:p>
        </p:txBody>
      </p:sp>
    </p:spTree>
    <p:extLst>
      <p:ext uri="{BB962C8B-B14F-4D97-AF65-F5344CB8AC3E}">
        <p14:creationId xmlns:p14="http://schemas.microsoft.com/office/powerpoint/2010/main" val="175410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/>
          <p:cNvGrpSpPr/>
          <p:nvPr/>
        </p:nvGrpSpPr>
        <p:grpSpPr>
          <a:xfrm>
            <a:off x="3978921" y="2133077"/>
            <a:ext cx="5543718" cy="1200313"/>
            <a:chOff x="4838820" y="2375552"/>
            <a:chExt cx="5544616" cy="1200507"/>
          </a:xfrm>
        </p:grpSpPr>
        <p:sp>
          <p:nvSpPr>
            <p:cNvPr id="10" name="矩形 3"/>
            <p:cNvSpPr/>
            <p:nvPr/>
          </p:nvSpPr>
          <p:spPr>
            <a:xfrm>
              <a:off x="4838820" y="2375552"/>
              <a:ext cx="5544616" cy="1200507"/>
            </a:xfrm>
            <a:custGeom>
              <a:avLst/>
              <a:gdLst/>
              <a:ahLst/>
              <a:cxnLst/>
              <a:rect l="l" t="t" r="r" b="b"/>
              <a:pathLst>
                <a:path w="6025861" h="1158747">
                  <a:moveTo>
                    <a:pt x="575194" y="0"/>
                  </a:moveTo>
                  <a:lnTo>
                    <a:pt x="1992514" y="0"/>
                  </a:lnTo>
                  <a:lnTo>
                    <a:pt x="4154179" y="0"/>
                  </a:lnTo>
                  <a:lnTo>
                    <a:pt x="5571499" y="0"/>
                  </a:lnTo>
                  <a:lnTo>
                    <a:pt x="5571499" y="474"/>
                  </a:lnTo>
                  <a:lnTo>
                    <a:pt x="5639364" y="474"/>
                  </a:lnTo>
                  <a:cubicBezTo>
                    <a:pt x="5661410" y="0"/>
                    <a:pt x="5683924" y="5211"/>
                    <a:pt x="5704562" y="17528"/>
                  </a:cubicBezTo>
                  <a:cubicBezTo>
                    <a:pt x="5723793" y="28424"/>
                    <a:pt x="5739272" y="44057"/>
                    <a:pt x="5749591" y="62533"/>
                  </a:cubicBezTo>
                  <a:lnTo>
                    <a:pt x="6008038" y="514473"/>
                  </a:lnTo>
                  <a:cubicBezTo>
                    <a:pt x="6019294" y="533422"/>
                    <a:pt x="6025861" y="555687"/>
                    <a:pt x="6025861" y="579374"/>
                  </a:cubicBezTo>
                  <a:cubicBezTo>
                    <a:pt x="6025861" y="603534"/>
                    <a:pt x="6019294" y="625799"/>
                    <a:pt x="6007568" y="644749"/>
                  </a:cubicBezTo>
                  <a:lnTo>
                    <a:pt x="5749591" y="1096688"/>
                  </a:lnTo>
                  <a:cubicBezTo>
                    <a:pt x="5738803" y="1114690"/>
                    <a:pt x="5723793" y="1130324"/>
                    <a:pt x="5704562" y="1141693"/>
                  </a:cubicBezTo>
                  <a:cubicBezTo>
                    <a:pt x="5684393" y="1153536"/>
                    <a:pt x="5662348" y="1158747"/>
                    <a:pt x="5640302" y="1158273"/>
                  </a:cubicBezTo>
                  <a:lnTo>
                    <a:pt x="5571499" y="1158273"/>
                  </a:lnTo>
                  <a:lnTo>
                    <a:pt x="5571499" y="1158747"/>
                  </a:lnTo>
                  <a:lnTo>
                    <a:pt x="4154179" y="1158747"/>
                  </a:lnTo>
                  <a:lnTo>
                    <a:pt x="1992514" y="1158747"/>
                  </a:lnTo>
                  <a:lnTo>
                    <a:pt x="575194" y="1158747"/>
                  </a:lnTo>
                  <a:lnTo>
                    <a:pt x="575194" y="1158273"/>
                  </a:lnTo>
                  <a:lnTo>
                    <a:pt x="382745" y="1158273"/>
                  </a:lnTo>
                  <a:cubicBezTo>
                    <a:pt x="362107" y="1158273"/>
                    <a:pt x="340530" y="1153062"/>
                    <a:pt x="321299" y="1141693"/>
                  </a:cubicBezTo>
                  <a:cubicBezTo>
                    <a:pt x="302069" y="1130324"/>
                    <a:pt x="286590" y="1114690"/>
                    <a:pt x="276270" y="1096215"/>
                  </a:cubicBezTo>
                  <a:lnTo>
                    <a:pt x="16886" y="642380"/>
                  </a:lnTo>
                  <a:cubicBezTo>
                    <a:pt x="6098" y="623904"/>
                    <a:pt x="0" y="602587"/>
                    <a:pt x="0" y="579374"/>
                  </a:cubicBezTo>
                  <a:cubicBezTo>
                    <a:pt x="0" y="556161"/>
                    <a:pt x="6098" y="534843"/>
                    <a:pt x="16886" y="515894"/>
                  </a:cubicBezTo>
                  <a:lnTo>
                    <a:pt x="275332" y="63954"/>
                  </a:lnTo>
                  <a:cubicBezTo>
                    <a:pt x="286120" y="45478"/>
                    <a:pt x="301599" y="28898"/>
                    <a:pt x="321299" y="17528"/>
                  </a:cubicBezTo>
                  <a:cubicBezTo>
                    <a:pt x="339592" y="6633"/>
                    <a:pt x="359762" y="948"/>
                    <a:pt x="379930" y="474"/>
                  </a:cubicBezTo>
                  <a:lnTo>
                    <a:pt x="575194" y="474"/>
                  </a:lnTo>
                  <a:close/>
                </a:path>
              </a:pathLst>
            </a:custGeom>
            <a:solidFill>
              <a:srgbClr val="2DB2A4"/>
            </a:solidFill>
            <a:ln w="9525"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矩形 3"/>
            <p:cNvSpPr/>
            <p:nvPr/>
          </p:nvSpPr>
          <p:spPr>
            <a:xfrm>
              <a:off x="4945460" y="2471749"/>
              <a:ext cx="5328592" cy="1008112"/>
            </a:xfrm>
            <a:custGeom>
              <a:avLst/>
              <a:gdLst/>
              <a:ahLst/>
              <a:cxnLst/>
              <a:rect l="l" t="t" r="r" b="b"/>
              <a:pathLst>
                <a:path w="6025861" h="1158747">
                  <a:moveTo>
                    <a:pt x="575194" y="0"/>
                  </a:moveTo>
                  <a:lnTo>
                    <a:pt x="1992514" y="0"/>
                  </a:lnTo>
                  <a:lnTo>
                    <a:pt x="4154179" y="0"/>
                  </a:lnTo>
                  <a:lnTo>
                    <a:pt x="5571499" y="0"/>
                  </a:lnTo>
                  <a:lnTo>
                    <a:pt x="5571499" y="474"/>
                  </a:lnTo>
                  <a:lnTo>
                    <a:pt x="5639364" y="474"/>
                  </a:lnTo>
                  <a:cubicBezTo>
                    <a:pt x="5661410" y="0"/>
                    <a:pt x="5683924" y="5211"/>
                    <a:pt x="5704562" y="17528"/>
                  </a:cubicBezTo>
                  <a:cubicBezTo>
                    <a:pt x="5723793" y="28424"/>
                    <a:pt x="5739272" y="44057"/>
                    <a:pt x="5749591" y="62533"/>
                  </a:cubicBezTo>
                  <a:lnTo>
                    <a:pt x="6008038" y="514473"/>
                  </a:lnTo>
                  <a:cubicBezTo>
                    <a:pt x="6019294" y="533422"/>
                    <a:pt x="6025861" y="555687"/>
                    <a:pt x="6025861" y="579374"/>
                  </a:cubicBezTo>
                  <a:cubicBezTo>
                    <a:pt x="6025861" y="603534"/>
                    <a:pt x="6019294" y="625799"/>
                    <a:pt x="6007568" y="644749"/>
                  </a:cubicBezTo>
                  <a:lnTo>
                    <a:pt x="5749591" y="1096688"/>
                  </a:lnTo>
                  <a:cubicBezTo>
                    <a:pt x="5738803" y="1114690"/>
                    <a:pt x="5723793" y="1130324"/>
                    <a:pt x="5704562" y="1141693"/>
                  </a:cubicBezTo>
                  <a:cubicBezTo>
                    <a:pt x="5684393" y="1153536"/>
                    <a:pt x="5662348" y="1158747"/>
                    <a:pt x="5640302" y="1158273"/>
                  </a:cubicBezTo>
                  <a:lnTo>
                    <a:pt x="5571499" y="1158273"/>
                  </a:lnTo>
                  <a:lnTo>
                    <a:pt x="5571499" y="1158747"/>
                  </a:lnTo>
                  <a:lnTo>
                    <a:pt x="4154179" y="1158747"/>
                  </a:lnTo>
                  <a:lnTo>
                    <a:pt x="1992514" y="1158747"/>
                  </a:lnTo>
                  <a:lnTo>
                    <a:pt x="575194" y="1158747"/>
                  </a:lnTo>
                  <a:lnTo>
                    <a:pt x="575194" y="1158273"/>
                  </a:lnTo>
                  <a:lnTo>
                    <a:pt x="382745" y="1158273"/>
                  </a:lnTo>
                  <a:cubicBezTo>
                    <a:pt x="362107" y="1158273"/>
                    <a:pt x="340530" y="1153062"/>
                    <a:pt x="321299" y="1141693"/>
                  </a:cubicBezTo>
                  <a:cubicBezTo>
                    <a:pt x="302069" y="1130324"/>
                    <a:pt x="286590" y="1114690"/>
                    <a:pt x="276270" y="1096215"/>
                  </a:cubicBezTo>
                  <a:lnTo>
                    <a:pt x="16886" y="642380"/>
                  </a:lnTo>
                  <a:cubicBezTo>
                    <a:pt x="6098" y="623904"/>
                    <a:pt x="0" y="602587"/>
                    <a:pt x="0" y="579374"/>
                  </a:cubicBezTo>
                  <a:cubicBezTo>
                    <a:pt x="0" y="556161"/>
                    <a:pt x="6098" y="534843"/>
                    <a:pt x="16886" y="515894"/>
                  </a:cubicBezTo>
                  <a:lnTo>
                    <a:pt x="275332" y="63954"/>
                  </a:lnTo>
                  <a:cubicBezTo>
                    <a:pt x="286120" y="45478"/>
                    <a:pt x="301599" y="28898"/>
                    <a:pt x="321299" y="17528"/>
                  </a:cubicBezTo>
                  <a:cubicBezTo>
                    <a:pt x="339592" y="6633"/>
                    <a:pt x="359762" y="948"/>
                    <a:pt x="379930" y="474"/>
                  </a:cubicBezTo>
                  <a:lnTo>
                    <a:pt x="575194" y="474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文本框 52"/>
          <p:cNvSpPr txBox="1"/>
          <p:nvPr/>
        </p:nvSpPr>
        <p:spPr>
          <a:xfrm>
            <a:off x="4512680" y="2379357"/>
            <a:ext cx="4585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solidFill>
                  <a:srgbClr val="F77A08"/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VẬN</a:t>
            </a:r>
            <a:r>
              <a:rPr lang="en-US" altLang="zh-CN" sz="4000" b="1" dirty="0">
                <a:solidFill>
                  <a:srgbClr val="F77A08"/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F77A08"/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DỤNG</a:t>
            </a:r>
            <a:endParaRPr lang="zh-CN" altLang="en-US" sz="3600" b="1" dirty="0">
              <a:solidFill>
                <a:srgbClr val="F77A08"/>
              </a:solidFill>
              <a:latin typeface="Times New Roman" pitchFamily="18" charset="0"/>
              <a:ea typeface="微软雅黑" panose="020B0503020204020204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943" y="152400"/>
            <a:ext cx="11569291" cy="502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gang,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thép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81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Hình nền giáo án điện tử\2130.gif.jpg.cr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"/>
            <a:ext cx="563880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3600" y="4038600"/>
            <a:ext cx="604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Đúc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D:\Hình nền giáo án điện tử\images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8" y="228600"/>
            <a:ext cx="5044593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19200" y="4038600"/>
            <a:ext cx="325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06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10" descr="Paper bag"/>
          <p:cNvSpPr>
            <a:spLocks noChangeArrowheads="1" noChangeShapeType="1" noTextEdit="1"/>
          </p:cNvSpPr>
          <p:nvPr/>
        </p:nvSpPr>
        <p:spPr bwMode="auto">
          <a:xfrm>
            <a:off x="928688" y="2252870"/>
            <a:ext cx="10189255" cy="21667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B8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3600" kern="10" dirty="0">
                <a:ln w="9525">
                  <a:solidFill>
                    <a:srgbClr val="B8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B8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TẠM</a:t>
            </a:r>
            <a:r>
              <a:rPr lang="en-US" sz="3600" kern="10" dirty="0">
                <a:ln w="9525">
                  <a:solidFill>
                    <a:srgbClr val="B8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B8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BIỆT</a:t>
            </a:r>
            <a:r>
              <a:rPr lang="en-US" sz="3600" kern="10" dirty="0">
                <a:ln w="9525">
                  <a:solidFill>
                    <a:srgbClr val="B8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</a:t>
            </a:r>
          </a:p>
          <a:p>
            <a:pPr algn="ctr"/>
            <a:r>
              <a:rPr lang="en-US" sz="3600" kern="10" dirty="0">
                <a:ln w="9525">
                  <a:solidFill>
                    <a:srgbClr val="B8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HỌC TỐT, CHĂM NGOAN!</a:t>
            </a:r>
          </a:p>
        </p:txBody>
      </p:sp>
    </p:spTree>
    <p:extLst>
      <p:ext uri="{BB962C8B-B14F-4D97-AF65-F5344CB8AC3E}">
        <p14:creationId xmlns:p14="http://schemas.microsoft.com/office/powerpoint/2010/main" val="351847129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237195" y="2495549"/>
            <a:ext cx="4458040" cy="4816475"/>
          </a:xfrm>
          <a:prstGeom prst="rect">
            <a:avLst/>
          </a:prstGeom>
        </p:spPr>
      </p:pic>
      <p:sp>
        <p:nvSpPr>
          <p:cNvPr id="17" name="文本框 14"/>
          <p:cNvSpPr txBox="1"/>
          <p:nvPr/>
        </p:nvSpPr>
        <p:spPr>
          <a:xfrm>
            <a:off x="4688115" y="848995"/>
            <a:ext cx="6503716" cy="95833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265" b="1" dirty="0" err="1">
                <a:solidFill>
                  <a:srgbClr val="2DB2A4"/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NỘI</a:t>
            </a:r>
            <a:r>
              <a:rPr lang="en-US" altLang="zh-CN" sz="4265" b="1" dirty="0">
                <a:solidFill>
                  <a:srgbClr val="2DB2A4"/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 DUNG </a:t>
            </a:r>
            <a:r>
              <a:rPr lang="en-US" altLang="zh-CN" sz="4265" b="1" dirty="0" err="1">
                <a:solidFill>
                  <a:srgbClr val="2DB2A4"/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BÀI</a:t>
            </a:r>
            <a:endParaRPr lang="en-US" altLang="zh-CN" sz="4265" b="1" dirty="0">
              <a:solidFill>
                <a:srgbClr val="F77A08"/>
              </a:solidFill>
              <a:latin typeface="Times New Roman" pitchFamily="18" charset="0"/>
              <a:ea typeface="Adobe 宋体 Std L" pitchFamily="18" charset="-122"/>
              <a:cs typeface="Times New Roman" pitchFamily="18" charset="0"/>
            </a:endParaRPr>
          </a:p>
        </p:txBody>
      </p:sp>
      <p:grpSp>
        <p:nvGrpSpPr>
          <p:cNvPr id="19" name="组合 10"/>
          <p:cNvGrpSpPr/>
          <p:nvPr/>
        </p:nvGrpSpPr>
        <p:grpSpPr>
          <a:xfrm>
            <a:off x="4281714" y="2169795"/>
            <a:ext cx="7213600" cy="736573"/>
            <a:chOff x="4874443" y="1988840"/>
            <a:chExt cx="7213600" cy="736573"/>
          </a:xfrm>
        </p:grpSpPr>
        <p:sp>
          <p:nvSpPr>
            <p:cNvPr id="20" name="圆角矩形 25"/>
            <p:cNvSpPr/>
            <p:nvPr/>
          </p:nvSpPr>
          <p:spPr>
            <a:xfrm>
              <a:off x="4874443" y="2221357"/>
              <a:ext cx="7213600" cy="5040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DB2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323850"/>
              <a:r>
                <a:rPr lang="en-US" altLang="zh-CN" sz="2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charset="-122"/>
                  <a:cs typeface="Times New Roman" pitchFamily="18" charset="0"/>
                </a:rPr>
                <a:t>KHỞI</a:t>
              </a:r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charset="-122"/>
                  <a:cs typeface="Times New Roman" pitchFamily="18" charset="0"/>
                </a:rPr>
                <a:t> </a:t>
              </a:r>
              <a:r>
                <a:rPr lang="en-US" altLang="zh-CN" sz="2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charset="-122"/>
                  <a:cs typeface="Times New Roman" pitchFamily="18" charset="0"/>
                </a:rPr>
                <a:t>ĐỘNG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</a:endParaRPr>
            </a:p>
          </p:txBody>
        </p:sp>
        <p:sp>
          <p:nvSpPr>
            <p:cNvPr id="45" name="圆角矩形 44"/>
            <p:cNvSpPr/>
            <p:nvPr/>
          </p:nvSpPr>
          <p:spPr>
            <a:xfrm>
              <a:off x="9481963" y="1988840"/>
              <a:ext cx="2301280" cy="484545"/>
            </a:xfrm>
            <a:prstGeom prst="roundRect">
              <a:avLst>
                <a:gd name="adj" fmla="val 9725"/>
              </a:avLst>
            </a:prstGeom>
            <a:solidFill>
              <a:srgbClr val="2DB2A4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charset="-122"/>
                  <a:cs typeface="Times New Roman" pitchFamily="18" charset="0"/>
                </a:rPr>
                <a:t>1</a:t>
              </a:r>
              <a:endParaRPr lang="zh-CN" altLang="en-US" sz="24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</a:endParaRPr>
            </a:p>
          </p:txBody>
        </p:sp>
      </p:grpSp>
      <p:grpSp>
        <p:nvGrpSpPr>
          <p:cNvPr id="46" name="组合 10"/>
          <p:cNvGrpSpPr/>
          <p:nvPr/>
        </p:nvGrpSpPr>
        <p:grpSpPr>
          <a:xfrm>
            <a:off x="4281714" y="3055704"/>
            <a:ext cx="7213600" cy="736573"/>
            <a:chOff x="4874443" y="1988840"/>
            <a:chExt cx="7213600" cy="736573"/>
          </a:xfrm>
        </p:grpSpPr>
        <p:sp>
          <p:nvSpPr>
            <p:cNvPr id="47" name="圆角矩形 25"/>
            <p:cNvSpPr/>
            <p:nvPr/>
          </p:nvSpPr>
          <p:spPr>
            <a:xfrm>
              <a:off x="4874443" y="2221357"/>
              <a:ext cx="7213600" cy="5040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77A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323850"/>
              <a:r>
                <a:rPr lang="en-US" altLang="zh-CN" sz="2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charset="-122"/>
                  <a:cs typeface="Times New Roman" pitchFamily="18" charset="0"/>
                </a:rPr>
                <a:t>HÌNH</a:t>
              </a:r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charset="-122"/>
                  <a:cs typeface="Times New Roman" pitchFamily="18" charset="0"/>
                </a:rPr>
                <a:t> </a:t>
              </a:r>
              <a:r>
                <a:rPr lang="en-US" altLang="zh-CN" sz="2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charset="-122"/>
                  <a:cs typeface="Times New Roman" pitchFamily="18" charset="0"/>
                </a:rPr>
                <a:t>THÀNH</a:t>
              </a:r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charset="-122"/>
                  <a:cs typeface="Times New Roman" pitchFamily="18" charset="0"/>
                </a:rPr>
                <a:t> </a:t>
              </a:r>
              <a:r>
                <a:rPr lang="en-US" altLang="zh-CN" sz="2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charset="-122"/>
                  <a:cs typeface="Times New Roman" pitchFamily="18" charset="0"/>
                </a:rPr>
                <a:t>KIẾN</a:t>
              </a:r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charset="-122"/>
                  <a:cs typeface="Times New Roman" pitchFamily="18" charset="0"/>
                </a:rPr>
                <a:t> </a:t>
              </a:r>
              <a:r>
                <a:rPr lang="en-US" altLang="zh-CN" sz="2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charset="-122"/>
                  <a:cs typeface="Times New Roman" pitchFamily="18" charset="0"/>
                </a:rPr>
                <a:t>THỨC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</a:endParaRPr>
            </a:p>
          </p:txBody>
        </p:sp>
        <p:sp>
          <p:nvSpPr>
            <p:cNvPr id="48" name="圆角矩形 5"/>
            <p:cNvSpPr/>
            <p:nvPr/>
          </p:nvSpPr>
          <p:spPr>
            <a:xfrm>
              <a:off x="9481963" y="1988840"/>
              <a:ext cx="2301280" cy="484545"/>
            </a:xfrm>
            <a:prstGeom prst="roundRect">
              <a:avLst>
                <a:gd name="adj" fmla="val 9725"/>
              </a:avLst>
            </a:prstGeom>
            <a:solidFill>
              <a:srgbClr val="F77A08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charset="-122"/>
                  <a:cs typeface="Times New Roman" pitchFamily="18" charset="0"/>
                </a:rPr>
                <a:t>2</a:t>
              </a:r>
              <a:endParaRPr lang="zh-CN" altLang="en-US" sz="24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</a:endParaRPr>
            </a:p>
          </p:txBody>
        </p:sp>
      </p:grpSp>
      <p:grpSp>
        <p:nvGrpSpPr>
          <p:cNvPr id="49" name="组合 10"/>
          <p:cNvGrpSpPr/>
          <p:nvPr/>
        </p:nvGrpSpPr>
        <p:grpSpPr>
          <a:xfrm>
            <a:off x="4281714" y="3941555"/>
            <a:ext cx="7213600" cy="736573"/>
            <a:chOff x="4874443" y="1988840"/>
            <a:chExt cx="7213600" cy="736573"/>
          </a:xfrm>
        </p:grpSpPr>
        <p:sp>
          <p:nvSpPr>
            <p:cNvPr id="50" name="圆角矩形 25"/>
            <p:cNvSpPr/>
            <p:nvPr/>
          </p:nvSpPr>
          <p:spPr>
            <a:xfrm>
              <a:off x="4874443" y="2221357"/>
              <a:ext cx="7213600" cy="5040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DB2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323850"/>
              <a:r>
                <a:rPr lang="en-US" altLang="zh-CN" sz="2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charset="-122"/>
                  <a:cs typeface="Times New Roman" pitchFamily="18" charset="0"/>
                </a:rPr>
                <a:t>THỰC</a:t>
              </a:r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charset="-122"/>
                  <a:cs typeface="Times New Roman" pitchFamily="18" charset="0"/>
                </a:rPr>
                <a:t> </a:t>
              </a:r>
              <a:r>
                <a:rPr lang="en-US" altLang="zh-CN" sz="2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charset="-122"/>
                  <a:cs typeface="Times New Roman" pitchFamily="18" charset="0"/>
                </a:rPr>
                <a:t>HÀNH</a:t>
              </a:r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charset="-122"/>
                  <a:cs typeface="Times New Roman" pitchFamily="18" charset="0"/>
                </a:rPr>
                <a:t>, </a:t>
              </a:r>
              <a:r>
                <a:rPr lang="en-US" altLang="zh-CN" sz="2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charset="-122"/>
                  <a:cs typeface="Times New Roman" pitchFamily="18" charset="0"/>
                </a:rPr>
                <a:t>LUYỆN</a:t>
              </a:r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charset="-122"/>
                  <a:cs typeface="Times New Roman" pitchFamily="18" charset="0"/>
                </a:rPr>
                <a:t> </a:t>
              </a:r>
              <a:r>
                <a:rPr lang="en-US" altLang="zh-CN" sz="2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charset="-122"/>
                  <a:cs typeface="Times New Roman" pitchFamily="18" charset="0"/>
                </a:rPr>
                <a:t>TẬP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</a:endParaRPr>
            </a:p>
          </p:txBody>
        </p:sp>
        <p:sp>
          <p:nvSpPr>
            <p:cNvPr id="51" name="圆角矩形 5"/>
            <p:cNvSpPr/>
            <p:nvPr/>
          </p:nvSpPr>
          <p:spPr>
            <a:xfrm>
              <a:off x="9481963" y="1988840"/>
              <a:ext cx="2301280" cy="484545"/>
            </a:xfrm>
            <a:prstGeom prst="roundRect">
              <a:avLst>
                <a:gd name="adj" fmla="val 9725"/>
              </a:avLst>
            </a:prstGeom>
            <a:solidFill>
              <a:srgbClr val="2DB2A4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charset="-122"/>
                  <a:cs typeface="Times New Roman" pitchFamily="18" charset="0"/>
                </a:rPr>
                <a:t>3</a:t>
              </a:r>
              <a:endParaRPr lang="zh-CN" altLang="en-US" sz="24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</a:endParaRPr>
            </a:p>
          </p:txBody>
        </p:sp>
      </p:grpSp>
      <p:grpSp>
        <p:nvGrpSpPr>
          <p:cNvPr id="52" name="组合 10"/>
          <p:cNvGrpSpPr/>
          <p:nvPr/>
        </p:nvGrpSpPr>
        <p:grpSpPr>
          <a:xfrm>
            <a:off x="4281714" y="4786022"/>
            <a:ext cx="7213600" cy="736573"/>
            <a:chOff x="4874443" y="1988840"/>
            <a:chExt cx="7213600" cy="736573"/>
          </a:xfrm>
        </p:grpSpPr>
        <p:sp>
          <p:nvSpPr>
            <p:cNvPr id="53" name="圆角矩形 25"/>
            <p:cNvSpPr/>
            <p:nvPr/>
          </p:nvSpPr>
          <p:spPr>
            <a:xfrm>
              <a:off x="4874443" y="2221357"/>
              <a:ext cx="7213600" cy="5040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77A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323850"/>
              <a:r>
                <a:rPr lang="en-US" altLang="zh-CN" sz="2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charset="-122"/>
                  <a:cs typeface="Times New Roman" pitchFamily="18" charset="0"/>
                </a:rPr>
                <a:t>VẬN</a:t>
              </a:r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charset="-122"/>
                  <a:cs typeface="Times New Roman" pitchFamily="18" charset="0"/>
                </a:rPr>
                <a:t> </a:t>
              </a:r>
              <a:r>
                <a:rPr lang="en-US" altLang="zh-CN" sz="2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charset="-122"/>
                  <a:cs typeface="Times New Roman" pitchFamily="18" charset="0"/>
                </a:rPr>
                <a:t>DỤNG</a:t>
              </a:r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charset="-122"/>
                  <a:cs typeface="Times New Roman" pitchFamily="18" charset="0"/>
                </a:rPr>
                <a:t>, </a:t>
              </a:r>
              <a:r>
                <a:rPr lang="en-US" altLang="zh-CN" sz="2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charset="-122"/>
                  <a:cs typeface="Times New Roman" pitchFamily="18" charset="0"/>
                </a:rPr>
                <a:t>TRẢI</a:t>
              </a:r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charset="-122"/>
                  <a:cs typeface="Times New Roman" pitchFamily="18" charset="0"/>
                </a:rPr>
                <a:t> </a:t>
              </a:r>
              <a:r>
                <a:rPr lang="en-US" altLang="zh-CN" sz="2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charset="-122"/>
                  <a:cs typeface="Times New Roman" pitchFamily="18" charset="0"/>
                </a:rPr>
                <a:t>NGHIỆM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</a:endParaRPr>
            </a:p>
          </p:txBody>
        </p:sp>
        <p:sp>
          <p:nvSpPr>
            <p:cNvPr id="54" name="圆角矩形 5"/>
            <p:cNvSpPr/>
            <p:nvPr/>
          </p:nvSpPr>
          <p:spPr>
            <a:xfrm>
              <a:off x="9481963" y="1988840"/>
              <a:ext cx="2301280" cy="484545"/>
            </a:xfrm>
            <a:prstGeom prst="roundRect">
              <a:avLst>
                <a:gd name="adj" fmla="val 9725"/>
              </a:avLst>
            </a:prstGeom>
            <a:solidFill>
              <a:srgbClr val="F77A08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charset="-122"/>
                  <a:cs typeface="Times New Roman" pitchFamily="18" charset="0"/>
                </a:rPr>
                <a:t>4</a:t>
              </a:r>
              <a:endParaRPr lang="zh-CN" altLang="en-US" sz="24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50"/>
                            </p:stCondLst>
                            <p:childTnLst>
                              <p:par>
                                <p:cTn id="16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50"/>
                            </p:stCondLst>
                            <p:childTnLst>
                              <p:par>
                                <p:cTn id="21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50"/>
                            </p:stCondLst>
                            <p:childTnLst>
                              <p:par>
                                <p:cTn id="26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978921" y="2133077"/>
            <a:ext cx="5543718" cy="1200313"/>
            <a:chOff x="4838820" y="2375552"/>
            <a:chExt cx="5544616" cy="1200507"/>
          </a:xfrm>
        </p:grpSpPr>
        <p:sp>
          <p:nvSpPr>
            <p:cNvPr id="10" name="矩形 3"/>
            <p:cNvSpPr/>
            <p:nvPr/>
          </p:nvSpPr>
          <p:spPr>
            <a:xfrm>
              <a:off x="4838820" y="2375552"/>
              <a:ext cx="5544616" cy="1200507"/>
            </a:xfrm>
            <a:custGeom>
              <a:avLst/>
              <a:gdLst/>
              <a:ahLst/>
              <a:cxnLst/>
              <a:rect l="l" t="t" r="r" b="b"/>
              <a:pathLst>
                <a:path w="6025861" h="1158747">
                  <a:moveTo>
                    <a:pt x="575194" y="0"/>
                  </a:moveTo>
                  <a:lnTo>
                    <a:pt x="1992514" y="0"/>
                  </a:lnTo>
                  <a:lnTo>
                    <a:pt x="4154179" y="0"/>
                  </a:lnTo>
                  <a:lnTo>
                    <a:pt x="5571499" y="0"/>
                  </a:lnTo>
                  <a:lnTo>
                    <a:pt x="5571499" y="474"/>
                  </a:lnTo>
                  <a:lnTo>
                    <a:pt x="5639364" y="474"/>
                  </a:lnTo>
                  <a:cubicBezTo>
                    <a:pt x="5661410" y="0"/>
                    <a:pt x="5683924" y="5211"/>
                    <a:pt x="5704562" y="17528"/>
                  </a:cubicBezTo>
                  <a:cubicBezTo>
                    <a:pt x="5723793" y="28424"/>
                    <a:pt x="5739272" y="44057"/>
                    <a:pt x="5749591" y="62533"/>
                  </a:cubicBezTo>
                  <a:lnTo>
                    <a:pt x="6008038" y="514473"/>
                  </a:lnTo>
                  <a:cubicBezTo>
                    <a:pt x="6019294" y="533422"/>
                    <a:pt x="6025861" y="555687"/>
                    <a:pt x="6025861" y="579374"/>
                  </a:cubicBezTo>
                  <a:cubicBezTo>
                    <a:pt x="6025861" y="603534"/>
                    <a:pt x="6019294" y="625799"/>
                    <a:pt x="6007568" y="644749"/>
                  </a:cubicBezTo>
                  <a:lnTo>
                    <a:pt x="5749591" y="1096688"/>
                  </a:lnTo>
                  <a:cubicBezTo>
                    <a:pt x="5738803" y="1114690"/>
                    <a:pt x="5723793" y="1130324"/>
                    <a:pt x="5704562" y="1141693"/>
                  </a:cubicBezTo>
                  <a:cubicBezTo>
                    <a:pt x="5684393" y="1153536"/>
                    <a:pt x="5662348" y="1158747"/>
                    <a:pt x="5640302" y="1158273"/>
                  </a:cubicBezTo>
                  <a:lnTo>
                    <a:pt x="5571499" y="1158273"/>
                  </a:lnTo>
                  <a:lnTo>
                    <a:pt x="5571499" y="1158747"/>
                  </a:lnTo>
                  <a:lnTo>
                    <a:pt x="4154179" y="1158747"/>
                  </a:lnTo>
                  <a:lnTo>
                    <a:pt x="1992514" y="1158747"/>
                  </a:lnTo>
                  <a:lnTo>
                    <a:pt x="575194" y="1158747"/>
                  </a:lnTo>
                  <a:lnTo>
                    <a:pt x="575194" y="1158273"/>
                  </a:lnTo>
                  <a:lnTo>
                    <a:pt x="382745" y="1158273"/>
                  </a:lnTo>
                  <a:cubicBezTo>
                    <a:pt x="362107" y="1158273"/>
                    <a:pt x="340530" y="1153062"/>
                    <a:pt x="321299" y="1141693"/>
                  </a:cubicBezTo>
                  <a:cubicBezTo>
                    <a:pt x="302069" y="1130324"/>
                    <a:pt x="286590" y="1114690"/>
                    <a:pt x="276270" y="1096215"/>
                  </a:cubicBezTo>
                  <a:lnTo>
                    <a:pt x="16886" y="642380"/>
                  </a:lnTo>
                  <a:cubicBezTo>
                    <a:pt x="6098" y="623904"/>
                    <a:pt x="0" y="602587"/>
                    <a:pt x="0" y="579374"/>
                  </a:cubicBezTo>
                  <a:cubicBezTo>
                    <a:pt x="0" y="556161"/>
                    <a:pt x="6098" y="534843"/>
                    <a:pt x="16886" y="515894"/>
                  </a:cubicBezTo>
                  <a:lnTo>
                    <a:pt x="275332" y="63954"/>
                  </a:lnTo>
                  <a:cubicBezTo>
                    <a:pt x="286120" y="45478"/>
                    <a:pt x="301599" y="28898"/>
                    <a:pt x="321299" y="17528"/>
                  </a:cubicBezTo>
                  <a:cubicBezTo>
                    <a:pt x="339592" y="6633"/>
                    <a:pt x="359762" y="948"/>
                    <a:pt x="379930" y="474"/>
                  </a:cubicBezTo>
                  <a:lnTo>
                    <a:pt x="575194" y="474"/>
                  </a:lnTo>
                  <a:close/>
                </a:path>
              </a:pathLst>
            </a:custGeom>
            <a:solidFill>
              <a:srgbClr val="2DB2A4"/>
            </a:solidFill>
            <a:ln w="9525"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矩形 3"/>
            <p:cNvSpPr/>
            <p:nvPr/>
          </p:nvSpPr>
          <p:spPr>
            <a:xfrm>
              <a:off x="4945460" y="2471749"/>
              <a:ext cx="5328592" cy="1008112"/>
            </a:xfrm>
            <a:custGeom>
              <a:avLst/>
              <a:gdLst/>
              <a:ahLst/>
              <a:cxnLst/>
              <a:rect l="l" t="t" r="r" b="b"/>
              <a:pathLst>
                <a:path w="6025861" h="1158747">
                  <a:moveTo>
                    <a:pt x="575194" y="0"/>
                  </a:moveTo>
                  <a:lnTo>
                    <a:pt x="1992514" y="0"/>
                  </a:lnTo>
                  <a:lnTo>
                    <a:pt x="4154179" y="0"/>
                  </a:lnTo>
                  <a:lnTo>
                    <a:pt x="5571499" y="0"/>
                  </a:lnTo>
                  <a:lnTo>
                    <a:pt x="5571499" y="474"/>
                  </a:lnTo>
                  <a:lnTo>
                    <a:pt x="5639364" y="474"/>
                  </a:lnTo>
                  <a:cubicBezTo>
                    <a:pt x="5661410" y="0"/>
                    <a:pt x="5683924" y="5211"/>
                    <a:pt x="5704562" y="17528"/>
                  </a:cubicBezTo>
                  <a:cubicBezTo>
                    <a:pt x="5723793" y="28424"/>
                    <a:pt x="5739272" y="44057"/>
                    <a:pt x="5749591" y="62533"/>
                  </a:cubicBezTo>
                  <a:lnTo>
                    <a:pt x="6008038" y="514473"/>
                  </a:lnTo>
                  <a:cubicBezTo>
                    <a:pt x="6019294" y="533422"/>
                    <a:pt x="6025861" y="555687"/>
                    <a:pt x="6025861" y="579374"/>
                  </a:cubicBezTo>
                  <a:cubicBezTo>
                    <a:pt x="6025861" y="603534"/>
                    <a:pt x="6019294" y="625799"/>
                    <a:pt x="6007568" y="644749"/>
                  </a:cubicBezTo>
                  <a:lnTo>
                    <a:pt x="5749591" y="1096688"/>
                  </a:lnTo>
                  <a:cubicBezTo>
                    <a:pt x="5738803" y="1114690"/>
                    <a:pt x="5723793" y="1130324"/>
                    <a:pt x="5704562" y="1141693"/>
                  </a:cubicBezTo>
                  <a:cubicBezTo>
                    <a:pt x="5684393" y="1153536"/>
                    <a:pt x="5662348" y="1158747"/>
                    <a:pt x="5640302" y="1158273"/>
                  </a:cubicBezTo>
                  <a:lnTo>
                    <a:pt x="5571499" y="1158273"/>
                  </a:lnTo>
                  <a:lnTo>
                    <a:pt x="5571499" y="1158747"/>
                  </a:lnTo>
                  <a:lnTo>
                    <a:pt x="4154179" y="1158747"/>
                  </a:lnTo>
                  <a:lnTo>
                    <a:pt x="1992514" y="1158747"/>
                  </a:lnTo>
                  <a:lnTo>
                    <a:pt x="575194" y="1158747"/>
                  </a:lnTo>
                  <a:lnTo>
                    <a:pt x="575194" y="1158273"/>
                  </a:lnTo>
                  <a:lnTo>
                    <a:pt x="382745" y="1158273"/>
                  </a:lnTo>
                  <a:cubicBezTo>
                    <a:pt x="362107" y="1158273"/>
                    <a:pt x="340530" y="1153062"/>
                    <a:pt x="321299" y="1141693"/>
                  </a:cubicBezTo>
                  <a:cubicBezTo>
                    <a:pt x="302069" y="1130324"/>
                    <a:pt x="286590" y="1114690"/>
                    <a:pt x="276270" y="1096215"/>
                  </a:cubicBezTo>
                  <a:lnTo>
                    <a:pt x="16886" y="642380"/>
                  </a:lnTo>
                  <a:cubicBezTo>
                    <a:pt x="6098" y="623904"/>
                    <a:pt x="0" y="602587"/>
                    <a:pt x="0" y="579374"/>
                  </a:cubicBezTo>
                  <a:cubicBezTo>
                    <a:pt x="0" y="556161"/>
                    <a:pt x="6098" y="534843"/>
                    <a:pt x="16886" y="515894"/>
                  </a:cubicBezTo>
                  <a:lnTo>
                    <a:pt x="275332" y="63954"/>
                  </a:lnTo>
                  <a:cubicBezTo>
                    <a:pt x="286120" y="45478"/>
                    <a:pt x="301599" y="28898"/>
                    <a:pt x="321299" y="17528"/>
                  </a:cubicBezTo>
                  <a:cubicBezTo>
                    <a:pt x="339592" y="6633"/>
                    <a:pt x="359762" y="948"/>
                    <a:pt x="379930" y="474"/>
                  </a:cubicBezTo>
                  <a:lnTo>
                    <a:pt x="575194" y="474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文本框 52"/>
          <p:cNvSpPr txBox="1"/>
          <p:nvPr/>
        </p:nvSpPr>
        <p:spPr>
          <a:xfrm>
            <a:off x="4512680" y="2379357"/>
            <a:ext cx="4585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solidFill>
                  <a:srgbClr val="F77A08"/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KHỞI</a:t>
            </a:r>
            <a:r>
              <a:rPr lang="en-US" altLang="zh-CN" sz="4000" b="1" dirty="0">
                <a:solidFill>
                  <a:srgbClr val="F77A08"/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F77A08"/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ĐỘNG</a:t>
            </a:r>
            <a:endParaRPr lang="zh-CN" altLang="en-US" sz="3600" b="1" dirty="0">
              <a:solidFill>
                <a:srgbClr val="F77A08"/>
              </a:solidFill>
              <a:latin typeface="Times New Roman" pitchFamily="18" charset="0"/>
              <a:ea typeface="微软雅黑" panose="020B0503020204020204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304800" y="933450"/>
            <a:ext cx="4885765" cy="2993091"/>
          </a:xfrm>
          <a:prstGeom prst="cloudCallout">
            <a:avLst>
              <a:gd name="adj1" fmla="val -25873"/>
              <a:gd name="adj2" fmla="val 43159"/>
            </a:avLst>
          </a:prstGeom>
          <a:noFill/>
          <a:ln w="38100">
            <a:solidFill>
              <a:srgbClr val="002060"/>
            </a:solidFill>
            <a:round/>
            <a:headEnd/>
            <a:tailE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1237129" y="1304365"/>
            <a:ext cx="10139083" cy="4625788"/>
          </a:xfrm>
          <a:prstGeom prst="cloudCallout">
            <a:avLst>
              <a:gd name="adj1" fmla="val -24635"/>
              <a:gd name="adj2" fmla="val 45154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10-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15m.Thân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45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304800" y="933450"/>
            <a:ext cx="4885765" cy="2993091"/>
          </a:xfrm>
          <a:prstGeom prst="cloudCallout">
            <a:avLst>
              <a:gd name="adj1" fmla="val -25873"/>
              <a:gd name="adj2" fmla="val 43159"/>
            </a:avLst>
          </a:prstGeom>
          <a:noFill/>
          <a:ln w="38100">
            <a:solidFill>
              <a:srgbClr val="002060"/>
            </a:solidFill>
            <a:round/>
            <a:headEnd/>
            <a:tailE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song.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1237129" y="1304365"/>
            <a:ext cx="10139083" cy="4625788"/>
          </a:xfrm>
          <a:prstGeom prst="cloudCallout">
            <a:avLst>
              <a:gd name="adj1" fmla="val -24635"/>
              <a:gd name="adj2" fmla="val 45154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</a:rPr>
              <a:t>leo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</a:rPr>
              <a:t>thân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</a:rPr>
              <a:t>dài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</a:rPr>
              <a:t>tới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</a:rPr>
              <a:t>hàng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</a:rPr>
              <a:t>trăm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</a:rPr>
              <a:t>mét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</a:rPr>
              <a:t>nhánh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</a:rPr>
              <a:t>trụ</a:t>
            </a:r>
            <a:r>
              <a:rPr lang="vi-VN" altLang="en-US" sz="40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altLang="en-US" sz="40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</a:rPr>
              <a:t>Dùng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</a:rPr>
              <a:t>đan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</a:rPr>
              <a:t>lát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</a:rPr>
              <a:t>bàn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</a:rPr>
              <a:t>ghế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</a:rPr>
              <a:t>đồ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</a:rPr>
              <a:t>mĩ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</a:rPr>
              <a:t>nghệ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2945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304800" y="933450"/>
            <a:ext cx="7050741" cy="2993091"/>
          </a:xfrm>
          <a:prstGeom prst="cloudCallout">
            <a:avLst>
              <a:gd name="adj1" fmla="val -25873"/>
              <a:gd name="adj2" fmla="val 43159"/>
            </a:avLst>
          </a:prstGeom>
          <a:noFill/>
          <a:ln w="38100">
            <a:solidFill>
              <a:srgbClr val="002060"/>
            </a:solidFill>
            <a:round/>
            <a:headEnd/>
            <a:tailE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vi-VN" altLang="en-US" sz="4000" b="1" dirty="0">
                <a:solidFill>
                  <a:srgbClr val="0000FF"/>
                </a:solidFill>
                <a:latin typeface="Times New Roman" pitchFamily="18" charset="0"/>
              </a:rPr>
              <a:t>Nêu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</a:rPr>
              <a:t>bảo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</a:rPr>
              <a:t>quản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</a:rPr>
              <a:t>đồ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</a:rPr>
              <a:t>dùng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</a:rPr>
              <a:t>tre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</a:rPr>
              <a:t>mây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</a:rPr>
              <a:t>, song</a:t>
            </a:r>
            <a:r>
              <a:rPr lang="vi-VN" altLang="en-US" sz="40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altLang="en-US" sz="4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1237129" y="1304365"/>
            <a:ext cx="10139083" cy="4625788"/>
          </a:xfrm>
          <a:prstGeom prst="cloudCallout">
            <a:avLst>
              <a:gd name="adj1" fmla="val -24635"/>
              <a:gd name="adj2" fmla="val 45154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vi-VN" altLang="en-US" sz="5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</a:rPr>
              <a:t>Tránh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</a:rPr>
              <a:t>ẩm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</a:rPr>
              <a:t>mốc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</a:rPr>
              <a:t>tránh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</a:rPr>
              <a:t>đặt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</a:rPr>
              <a:t>gần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</a:rPr>
              <a:t>lửa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</a:rPr>
              <a:t>đặt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</a:rPr>
              <a:t>vật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</a:rPr>
              <a:t>quá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</a:rPr>
              <a:t>nặng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</a:rPr>
              <a:t>lên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</a:rPr>
              <a:t>tránh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</a:rPr>
              <a:t>gãy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</a:rPr>
              <a:t>hỏng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</a:rPr>
              <a:t>Dùng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</a:rPr>
              <a:t>sơn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</a:rPr>
              <a:t>dầu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</a:rPr>
              <a:t>quét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</a:rPr>
              <a:t>lên</a:t>
            </a:r>
            <a:r>
              <a:rPr lang="vi-VN" altLang="en-US" sz="40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altLang="en-US" sz="4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45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/>
          <p:cNvGrpSpPr/>
          <p:nvPr/>
        </p:nvGrpSpPr>
        <p:grpSpPr>
          <a:xfrm>
            <a:off x="3978921" y="2133077"/>
            <a:ext cx="5543718" cy="1200313"/>
            <a:chOff x="4838820" y="2375552"/>
            <a:chExt cx="5544616" cy="1200507"/>
          </a:xfrm>
        </p:grpSpPr>
        <p:sp>
          <p:nvSpPr>
            <p:cNvPr id="10" name="矩形 3"/>
            <p:cNvSpPr/>
            <p:nvPr/>
          </p:nvSpPr>
          <p:spPr>
            <a:xfrm>
              <a:off x="4838820" y="2375552"/>
              <a:ext cx="5544616" cy="1200507"/>
            </a:xfrm>
            <a:custGeom>
              <a:avLst/>
              <a:gdLst/>
              <a:ahLst/>
              <a:cxnLst/>
              <a:rect l="l" t="t" r="r" b="b"/>
              <a:pathLst>
                <a:path w="6025861" h="1158747">
                  <a:moveTo>
                    <a:pt x="575194" y="0"/>
                  </a:moveTo>
                  <a:lnTo>
                    <a:pt x="1992514" y="0"/>
                  </a:lnTo>
                  <a:lnTo>
                    <a:pt x="4154179" y="0"/>
                  </a:lnTo>
                  <a:lnTo>
                    <a:pt x="5571499" y="0"/>
                  </a:lnTo>
                  <a:lnTo>
                    <a:pt x="5571499" y="474"/>
                  </a:lnTo>
                  <a:lnTo>
                    <a:pt x="5639364" y="474"/>
                  </a:lnTo>
                  <a:cubicBezTo>
                    <a:pt x="5661410" y="0"/>
                    <a:pt x="5683924" y="5211"/>
                    <a:pt x="5704562" y="17528"/>
                  </a:cubicBezTo>
                  <a:cubicBezTo>
                    <a:pt x="5723793" y="28424"/>
                    <a:pt x="5739272" y="44057"/>
                    <a:pt x="5749591" y="62533"/>
                  </a:cubicBezTo>
                  <a:lnTo>
                    <a:pt x="6008038" y="514473"/>
                  </a:lnTo>
                  <a:cubicBezTo>
                    <a:pt x="6019294" y="533422"/>
                    <a:pt x="6025861" y="555687"/>
                    <a:pt x="6025861" y="579374"/>
                  </a:cubicBezTo>
                  <a:cubicBezTo>
                    <a:pt x="6025861" y="603534"/>
                    <a:pt x="6019294" y="625799"/>
                    <a:pt x="6007568" y="644749"/>
                  </a:cubicBezTo>
                  <a:lnTo>
                    <a:pt x="5749591" y="1096688"/>
                  </a:lnTo>
                  <a:cubicBezTo>
                    <a:pt x="5738803" y="1114690"/>
                    <a:pt x="5723793" y="1130324"/>
                    <a:pt x="5704562" y="1141693"/>
                  </a:cubicBezTo>
                  <a:cubicBezTo>
                    <a:pt x="5684393" y="1153536"/>
                    <a:pt x="5662348" y="1158747"/>
                    <a:pt x="5640302" y="1158273"/>
                  </a:cubicBezTo>
                  <a:lnTo>
                    <a:pt x="5571499" y="1158273"/>
                  </a:lnTo>
                  <a:lnTo>
                    <a:pt x="5571499" y="1158747"/>
                  </a:lnTo>
                  <a:lnTo>
                    <a:pt x="4154179" y="1158747"/>
                  </a:lnTo>
                  <a:lnTo>
                    <a:pt x="1992514" y="1158747"/>
                  </a:lnTo>
                  <a:lnTo>
                    <a:pt x="575194" y="1158747"/>
                  </a:lnTo>
                  <a:lnTo>
                    <a:pt x="575194" y="1158273"/>
                  </a:lnTo>
                  <a:lnTo>
                    <a:pt x="382745" y="1158273"/>
                  </a:lnTo>
                  <a:cubicBezTo>
                    <a:pt x="362107" y="1158273"/>
                    <a:pt x="340530" y="1153062"/>
                    <a:pt x="321299" y="1141693"/>
                  </a:cubicBezTo>
                  <a:cubicBezTo>
                    <a:pt x="302069" y="1130324"/>
                    <a:pt x="286590" y="1114690"/>
                    <a:pt x="276270" y="1096215"/>
                  </a:cubicBezTo>
                  <a:lnTo>
                    <a:pt x="16886" y="642380"/>
                  </a:lnTo>
                  <a:cubicBezTo>
                    <a:pt x="6098" y="623904"/>
                    <a:pt x="0" y="602587"/>
                    <a:pt x="0" y="579374"/>
                  </a:cubicBezTo>
                  <a:cubicBezTo>
                    <a:pt x="0" y="556161"/>
                    <a:pt x="6098" y="534843"/>
                    <a:pt x="16886" y="515894"/>
                  </a:cubicBezTo>
                  <a:lnTo>
                    <a:pt x="275332" y="63954"/>
                  </a:lnTo>
                  <a:cubicBezTo>
                    <a:pt x="286120" y="45478"/>
                    <a:pt x="301599" y="28898"/>
                    <a:pt x="321299" y="17528"/>
                  </a:cubicBezTo>
                  <a:cubicBezTo>
                    <a:pt x="339592" y="6633"/>
                    <a:pt x="359762" y="948"/>
                    <a:pt x="379930" y="474"/>
                  </a:cubicBezTo>
                  <a:lnTo>
                    <a:pt x="575194" y="474"/>
                  </a:lnTo>
                  <a:close/>
                </a:path>
              </a:pathLst>
            </a:custGeom>
            <a:solidFill>
              <a:srgbClr val="2DB2A4"/>
            </a:solidFill>
            <a:ln w="9525"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矩形 3"/>
            <p:cNvSpPr/>
            <p:nvPr/>
          </p:nvSpPr>
          <p:spPr>
            <a:xfrm>
              <a:off x="4945460" y="2471749"/>
              <a:ext cx="5328592" cy="1008112"/>
            </a:xfrm>
            <a:custGeom>
              <a:avLst/>
              <a:gdLst/>
              <a:ahLst/>
              <a:cxnLst/>
              <a:rect l="l" t="t" r="r" b="b"/>
              <a:pathLst>
                <a:path w="6025861" h="1158747">
                  <a:moveTo>
                    <a:pt x="575194" y="0"/>
                  </a:moveTo>
                  <a:lnTo>
                    <a:pt x="1992514" y="0"/>
                  </a:lnTo>
                  <a:lnTo>
                    <a:pt x="4154179" y="0"/>
                  </a:lnTo>
                  <a:lnTo>
                    <a:pt x="5571499" y="0"/>
                  </a:lnTo>
                  <a:lnTo>
                    <a:pt x="5571499" y="474"/>
                  </a:lnTo>
                  <a:lnTo>
                    <a:pt x="5639364" y="474"/>
                  </a:lnTo>
                  <a:cubicBezTo>
                    <a:pt x="5661410" y="0"/>
                    <a:pt x="5683924" y="5211"/>
                    <a:pt x="5704562" y="17528"/>
                  </a:cubicBezTo>
                  <a:cubicBezTo>
                    <a:pt x="5723793" y="28424"/>
                    <a:pt x="5739272" y="44057"/>
                    <a:pt x="5749591" y="62533"/>
                  </a:cubicBezTo>
                  <a:lnTo>
                    <a:pt x="6008038" y="514473"/>
                  </a:lnTo>
                  <a:cubicBezTo>
                    <a:pt x="6019294" y="533422"/>
                    <a:pt x="6025861" y="555687"/>
                    <a:pt x="6025861" y="579374"/>
                  </a:cubicBezTo>
                  <a:cubicBezTo>
                    <a:pt x="6025861" y="603534"/>
                    <a:pt x="6019294" y="625799"/>
                    <a:pt x="6007568" y="644749"/>
                  </a:cubicBezTo>
                  <a:lnTo>
                    <a:pt x="5749591" y="1096688"/>
                  </a:lnTo>
                  <a:cubicBezTo>
                    <a:pt x="5738803" y="1114690"/>
                    <a:pt x="5723793" y="1130324"/>
                    <a:pt x="5704562" y="1141693"/>
                  </a:cubicBezTo>
                  <a:cubicBezTo>
                    <a:pt x="5684393" y="1153536"/>
                    <a:pt x="5662348" y="1158747"/>
                    <a:pt x="5640302" y="1158273"/>
                  </a:cubicBezTo>
                  <a:lnTo>
                    <a:pt x="5571499" y="1158273"/>
                  </a:lnTo>
                  <a:lnTo>
                    <a:pt x="5571499" y="1158747"/>
                  </a:lnTo>
                  <a:lnTo>
                    <a:pt x="4154179" y="1158747"/>
                  </a:lnTo>
                  <a:lnTo>
                    <a:pt x="1992514" y="1158747"/>
                  </a:lnTo>
                  <a:lnTo>
                    <a:pt x="575194" y="1158747"/>
                  </a:lnTo>
                  <a:lnTo>
                    <a:pt x="575194" y="1158273"/>
                  </a:lnTo>
                  <a:lnTo>
                    <a:pt x="382745" y="1158273"/>
                  </a:lnTo>
                  <a:cubicBezTo>
                    <a:pt x="362107" y="1158273"/>
                    <a:pt x="340530" y="1153062"/>
                    <a:pt x="321299" y="1141693"/>
                  </a:cubicBezTo>
                  <a:cubicBezTo>
                    <a:pt x="302069" y="1130324"/>
                    <a:pt x="286590" y="1114690"/>
                    <a:pt x="276270" y="1096215"/>
                  </a:cubicBezTo>
                  <a:lnTo>
                    <a:pt x="16886" y="642380"/>
                  </a:lnTo>
                  <a:cubicBezTo>
                    <a:pt x="6098" y="623904"/>
                    <a:pt x="0" y="602587"/>
                    <a:pt x="0" y="579374"/>
                  </a:cubicBezTo>
                  <a:cubicBezTo>
                    <a:pt x="0" y="556161"/>
                    <a:pt x="6098" y="534843"/>
                    <a:pt x="16886" y="515894"/>
                  </a:cubicBezTo>
                  <a:lnTo>
                    <a:pt x="275332" y="63954"/>
                  </a:lnTo>
                  <a:cubicBezTo>
                    <a:pt x="286120" y="45478"/>
                    <a:pt x="301599" y="28898"/>
                    <a:pt x="321299" y="17528"/>
                  </a:cubicBezTo>
                  <a:cubicBezTo>
                    <a:pt x="339592" y="6633"/>
                    <a:pt x="359762" y="948"/>
                    <a:pt x="379930" y="474"/>
                  </a:cubicBezTo>
                  <a:lnTo>
                    <a:pt x="575194" y="474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文本框 52"/>
          <p:cNvSpPr txBox="1"/>
          <p:nvPr/>
        </p:nvSpPr>
        <p:spPr>
          <a:xfrm>
            <a:off x="4512680" y="2379357"/>
            <a:ext cx="4585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solidFill>
                  <a:srgbClr val="F77A08"/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KHÁM</a:t>
            </a:r>
            <a:r>
              <a:rPr lang="en-US" altLang="zh-CN" sz="4000" b="1" dirty="0">
                <a:solidFill>
                  <a:srgbClr val="F77A08"/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F77A08"/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PHÁ</a:t>
            </a:r>
            <a:endParaRPr lang="zh-CN" altLang="en-US" sz="3600" b="1" dirty="0">
              <a:solidFill>
                <a:srgbClr val="F77A08"/>
              </a:solidFill>
              <a:latin typeface="Times New Roman" pitchFamily="18" charset="0"/>
              <a:ea typeface="微软雅黑" panose="020B0503020204020204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3000276" y="2133141"/>
            <a:ext cx="619168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3000276" y="2190331"/>
            <a:ext cx="6191685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矩形 69"/>
          <p:cNvSpPr/>
          <p:nvPr/>
        </p:nvSpPr>
        <p:spPr>
          <a:xfrm>
            <a:off x="2244314" y="2217636"/>
            <a:ext cx="7703609" cy="783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500" b="1" dirty="0">
                <a:solidFill>
                  <a:srgbClr val="2DB2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" pitchFamily="34" charset="0"/>
                <a:cs typeface="Times New Roman" pitchFamily="18" charset="0"/>
                <a:sym typeface="微软雅黑" panose="020B0503020204020204" charset="-122"/>
              </a:rPr>
              <a:t>SẮT, GANG, THÉP</a:t>
            </a:r>
            <a:endParaRPr lang="zh-CN" altLang="en-US" sz="4500" b="1" dirty="0">
              <a:solidFill>
                <a:srgbClr val="F77A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" pitchFamily="34" charset="0"/>
              <a:cs typeface="Times New Roman" pitchFamily="18" charset="0"/>
              <a:sym typeface="微软雅黑" panose="020B050302020402020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000276" y="3054287"/>
            <a:ext cx="619168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000276" y="3111476"/>
            <a:ext cx="6191685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theme/theme1.xml><?xml version="1.0" encoding="utf-8"?>
<a:theme xmlns:a="http://schemas.openxmlformats.org/drawingml/2006/main" name="Office 主题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877</Words>
  <Application>Microsoft Macintosh PowerPoint</Application>
  <PresentationFormat>Widescreen</PresentationFormat>
  <Paragraphs>73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微软雅黑</vt:lpstr>
      <vt:lpstr>宋体</vt:lpstr>
      <vt:lpstr>Adobe 宋体 Std L</vt:lpstr>
      <vt:lpstr>Arial</vt:lpstr>
      <vt:lpstr>Calibri</vt:lpstr>
      <vt:lpstr>Calibri Light</vt:lpstr>
      <vt:lpstr>Times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 Office User</cp:lastModifiedBy>
  <cp:revision>32</cp:revision>
  <dcterms:created xsi:type="dcterms:W3CDTF">2017-05-28T12:28:00Z</dcterms:created>
  <dcterms:modified xsi:type="dcterms:W3CDTF">2022-11-07T17:53:02Z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