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56" r:id="rId3"/>
    <p:sldId id="577" r:id="rId4"/>
    <p:sldId id="572" r:id="rId5"/>
    <p:sldId id="575" r:id="rId6"/>
    <p:sldId id="576" r:id="rId7"/>
    <p:sldId id="573" r:id="rId8"/>
    <p:sldId id="574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37B"/>
    <a:srgbClr val="34565D"/>
    <a:srgbClr val="2E4255"/>
    <a:srgbClr val="FF4871"/>
    <a:srgbClr val="FFE7EC"/>
    <a:srgbClr val="FFC9D5"/>
    <a:srgbClr val="FDA897"/>
    <a:srgbClr val="9CDCF8"/>
    <a:srgbClr val="39ABDE"/>
    <a:srgbClr val="6BD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08" autoAdjust="0"/>
  </p:normalViewPr>
  <p:slideViewPr>
    <p:cSldViewPr>
      <p:cViewPr varScale="1">
        <p:scale>
          <a:sx n="63" d="100"/>
          <a:sy n="63" d="100"/>
        </p:scale>
        <p:origin x="912" y="-27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4765E-3A23-424C-9D1B-91196D7ABE3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78A2E-6084-495B-B7F9-EA8B207CE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3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12">
            <a:extLst>
              <a:ext uri="{FF2B5EF4-FFF2-40B4-BE49-F238E27FC236}">
                <a16:creationId xmlns:a16="http://schemas.microsoft.com/office/drawing/2014/main" id="{F128657B-08E2-4124-A052-1FDA72C6D7D2}"/>
              </a:ext>
            </a:extLst>
          </p:cNvPr>
          <p:cNvGrpSpPr/>
          <p:nvPr userDrawn="1"/>
        </p:nvGrpSpPr>
        <p:grpSpPr>
          <a:xfrm>
            <a:off x="1524001" y="577960"/>
            <a:ext cx="8991600" cy="5518040"/>
            <a:chOff x="4464" y="2881"/>
            <a:chExt cx="10122" cy="5039"/>
          </a:xfrm>
        </p:grpSpPr>
        <p:sp>
          <p:nvSpPr>
            <p:cNvPr id="7" name="6">
              <a:extLst>
                <a:ext uri="{FF2B5EF4-FFF2-40B4-BE49-F238E27FC236}">
                  <a16:creationId xmlns:a16="http://schemas.microsoft.com/office/drawing/2014/main" id="{70736743-B14F-4C3A-BFFF-A92715AC75A1}"/>
                </a:ext>
              </a:extLst>
            </p:cNvPr>
            <p:cNvSpPr/>
            <p:nvPr/>
          </p:nvSpPr>
          <p:spPr>
            <a:xfrm>
              <a:off x="4464" y="2881"/>
              <a:ext cx="9397" cy="5039"/>
            </a:xfrm>
            <a:prstGeom prst="rect">
              <a:avLst/>
            </a:prstGeom>
            <a:noFill/>
            <a:ln w="57150">
              <a:solidFill>
                <a:srgbClr val="D697A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10">
              <a:extLst>
                <a:ext uri="{FF2B5EF4-FFF2-40B4-BE49-F238E27FC236}">
                  <a16:creationId xmlns:a16="http://schemas.microsoft.com/office/drawing/2014/main" id="{A6A379DD-9AF9-4704-994A-4F083DFD831F}"/>
                </a:ext>
              </a:extLst>
            </p:cNvPr>
            <p:cNvSpPr/>
            <p:nvPr/>
          </p:nvSpPr>
          <p:spPr>
            <a:xfrm>
              <a:off x="5106" y="3469"/>
              <a:ext cx="9480" cy="3863"/>
            </a:xfrm>
            <a:prstGeom prst="rect">
              <a:avLst/>
            </a:prstGeom>
            <a:solidFill>
              <a:srgbClr val="FADCE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9" name="11">
            <a:extLst>
              <a:ext uri="{FF2B5EF4-FFF2-40B4-BE49-F238E27FC236}">
                <a16:creationId xmlns:a16="http://schemas.microsoft.com/office/drawing/2014/main" id="{B24DF100-D8EE-4FC2-BEF6-A04F5604503E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rcRect l="49911" b="35721"/>
          <a:stretch>
            <a:fillRect/>
          </a:stretch>
        </p:blipFill>
        <p:spPr>
          <a:xfrm>
            <a:off x="8382000" y="-838200"/>
            <a:ext cx="4851400" cy="41695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12">
            <a:extLst>
              <a:ext uri="{FF2B5EF4-FFF2-40B4-BE49-F238E27FC236}">
                <a16:creationId xmlns:a16="http://schemas.microsoft.com/office/drawing/2014/main" id="{18FF1645-B691-4219-A056-275A174D3E7E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/>
          <a:srcRect l="-827" t="23650" r="50739" b="-2457"/>
          <a:stretch>
            <a:fillRect/>
          </a:stretch>
        </p:blipFill>
        <p:spPr>
          <a:xfrm>
            <a:off x="-228600" y="4114800"/>
            <a:ext cx="3049601" cy="321290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93756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15AA1-0564-4E5D-856D-F400B3A99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49DAB-1A7E-47A1-8BE0-10731FE1A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1FEB7-BE6C-43DF-91CB-23C4B2D4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7E451-88DF-44CE-8DBB-4CA3AD8A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D2309-C0B5-48BE-A6CD-A6B1F4E9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01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A7B72F-5362-4E31-BB79-4A0418010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29E1F-ABE9-4306-97B6-BC71FA91D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116F6-698F-4CE9-B750-782B1637AA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8FCED-E539-4660-971D-EFFE9E9B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DC38D-F527-4CCD-B2B6-5EE07360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15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514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78749913"/>
      </p:ext>
    </p:extLst>
  </p:cSld>
  <p:clrMapOvr>
    <a:masterClrMapping/>
  </p:clrMapOvr>
  <p:transition advClick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丫头\png\小人\卡通类素材\yunf.png">
            <a:extLst>
              <a:ext uri="{FF2B5EF4-FFF2-40B4-BE49-F238E27FC236}">
                <a16:creationId xmlns:a16="http://schemas.microsoft.com/office/drawing/2014/main" id="{FA50C253-ABFF-44DC-B0C2-EC9B611987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FFC9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257" y="373713"/>
            <a:ext cx="381000" cy="15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丫头\png\小人\卡通类素材\yunf.png">
            <a:extLst>
              <a:ext uri="{FF2B5EF4-FFF2-40B4-BE49-F238E27FC236}">
                <a16:creationId xmlns:a16="http://schemas.microsoft.com/office/drawing/2014/main" id="{11C1CC61-E5AA-4FD0-B5B2-295B243D0A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rgbClr val="F3ABB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52400"/>
            <a:ext cx="457200" cy="19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364232-DE24-4154-8070-20DF8094E8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2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" y="173277"/>
            <a:ext cx="10058400" cy="632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85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0069 L 0.01875 -2.22222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02357 0.00023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B12482-1B35-4FEF-A95A-6A3E988BA076}"/>
              </a:ext>
            </a:extLst>
          </p:cNvPr>
          <p:cNvSpPr/>
          <p:nvPr userDrawn="1"/>
        </p:nvSpPr>
        <p:spPr>
          <a:xfrm>
            <a:off x="119743" y="133909"/>
            <a:ext cx="11935408" cy="659018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4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1B8FF9-18FD-4183-AB75-670D529DD24B}"/>
              </a:ext>
            </a:extLst>
          </p:cNvPr>
          <p:cNvSpPr/>
          <p:nvPr userDrawn="1"/>
        </p:nvSpPr>
        <p:spPr>
          <a:xfrm>
            <a:off x="119743" y="133909"/>
            <a:ext cx="11935408" cy="659018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08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C6A460-659B-4D6C-A88B-F8412668E86B}"/>
              </a:ext>
            </a:extLst>
          </p:cNvPr>
          <p:cNvGrpSpPr/>
          <p:nvPr userDrawn="1"/>
        </p:nvGrpSpPr>
        <p:grpSpPr>
          <a:xfrm>
            <a:off x="609600" y="669980"/>
            <a:ext cx="10972800" cy="5518040"/>
            <a:chOff x="609600" y="669980"/>
            <a:chExt cx="10972800" cy="5518040"/>
          </a:xfrm>
        </p:grpSpPr>
        <p:grpSp>
          <p:nvGrpSpPr>
            <p:cNvPr id="10" name="12">
              <a:extLst>
                <a:ext uri="{FF2B5EF4-FFF2-40B4-BE49-F238E27FC236}">
                  <a16:creationId xmlns:a16="http://schemas.microsoft.com/office/drawing/2014/main" id="{21B449CF-3CF8-444A-875E-CD6B34434BBD}"/>
                </a:ext>
              </a:extLst>
            </p:cNvPr>
            <p:cNvGrpSpPr/>
            <p:nvPr userDrawn="1"/>
          </p:nvGrpSpPr>
          <p:grpSpPr>
            <a:xfrm>
              <a:off x="609600" y="669980"/>
              <a:ext cx="10972800" cy="5518040"/>
              <a:chOff x="4464" y="2881"/>
              <a:chExt cx="10122" cy="5039"/>
            </a:xfrm>
          </p:grpSpPr>
          <p:sp>
            <p:nvSpPr>
              <p:cNvPr id="11" name="6">
                <a:extLst>
                  <a:ext uri="{FF2B5EF4-FFF2-40B4-BE49-F238E27FC236}">
                    <a16:creationId xmlns:a16="http://schemas.microsoft.com/office/drawing/2014/main" id="{5FA1CE96-E72D-492A-A791-9C071E1A21DB}"/>
                  </a:ext>
                </a:extLst>
              </p:cNvPr>
              <p:cNvSpPr/>
              <p:nvPr/>
            </p:nvSpPr>
            <p:spPr>
              <a:xfrm>
                <a:off x="4464" y="2881"/>
                <a:ext cx="9397" cy="5039"/>
              </a:xfrm>
              <a:prstGeom prst="rect">
                <a:avLst/>
              </a:prstGeom>
              <a:noFill/>
              <a:ln w="57150">
                <a:solidFill>
                  <a:srgbClr val="D697A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10">
                <a:extLst>
                  <a:ext uri="{FF2B5EF4-FFF2-40B4-BE49-F238E27FC236}">
                    <a16:creationId xmlns:a16="http://schemas.microsoft.com/office/drawing/2014/main" id="{5DBA14D0-42BB-40E8-A084-728D4AD22C96}"/>
                  </a:ext>
                </a:extLst>
              </p:cNvPr>
              <p:cNvSpPr/>
              <p:nvPr/>
            </p:nvSpPr>
            <p:spPr>
              <a:xfrm>
                <a:off x="5106" y="3469"/>
                <a:ext cx="9480" cy="3863"/>
              </a:xfrm>
              <a:prstGeom prst="rect">
                <a:avLst/>
              </a:prstGeom>
              <a:solidFill>
                <a:srgbClr val="FADCE8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E75A0DA6-DC8D-474F-8EB7-DBEEE30D004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9368" r="9913"/>
            <a:stretch/>
          </p:blipFill>
          <p:spPr>
            <a:xfrm>
              <a:off x="1295400" y="4038600"/>
              <a:ext cx="10287000" cy="1933575"/>
            </a:xfrm>
            <a:prstGeom prst="rect">
              <a:avLst/>
            </a:prstGeom>
          </p:spPr>
        </p:pic>
      </p:grpSp>
      <p:pic>
        <p:nvPicPr>
          <p:cNvPr id="13" name="11">
            <a:extLst>
              <a:ext uri="{FF2B5EF4-FFF2-40B4-BE49-F238E27FC236}">
                <a16:creationId xmlns:a16="http://schemas.microsoft.com/office/drawing/2014/main" id="{7C814352-1A3F-4FBD-9414-D5D6FCAFF94E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rcRect l="49911" b="35721"/>
          <a:stretch>
            <a:fillRect/>
          </a:stretch>
        </p:blipFill>
        <p:spPr>
          <a:xfrm>
            <a:off x="9686916" y="-838200"/>
            <a:ext cx="3546483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12">
            <a:extLst>
              <a:ext uri="{FF2B5EF4-FFF2-40B4-BE49-F238E27FC236}">
                <a16:creationId xmlns:a16="http://schemas.microsoft.com/office/drawing/2014/main" id="{6A23EE86-AD8E-4925-89F5-F971BB3FA938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rcRect l="-827" t="23650" r="50739" b="-2457"/>
          <a:stretch>
            <a:fillRect/>
          </a:stretch>
        </p:blipFill>
        <p:spPr>
          <a:xfrm>
            <a:off x="-228600" y="5334000"/>
            <a:ext cx="1892371" cy="199370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38577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CD93-E32D-4A44-B3C6-72BBB190A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EA8C91-491D-4D05-9699-432E1CD287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B7508-ADD8-4116-9D95-6AE11BCB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84CD6-D490-4CC2-B6CE-55BD22A7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37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F44E52-B30A-44E7-A54F-1874E352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C9984-9183-476D-9FC3-DFC5067E7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5AAC8-2F53-47FF-A9EA-68C30E9A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2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D8D77-1EE2-424B-AB35-22D88765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AB928-CE35-46C3-8318-F2E20A7D3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27F9A-D9A1-40DD-885F-F323E1E9F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3CF4A-E722-48C7-BD1C-26F0B2A2B2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5FC8E-6694-48B2-9A40-C2A07DF52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25F9D-DF3D-4B31-8333-FBFB7453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87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E0269-FE0B-4066-835B-ECC0AA93A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383AA3-2289-4CAF-86F9-01BE72AB4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C0B9A-F33C-4622-A756-B2421AB81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6281A-1830-4814-B723-E1F279007E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F7918-7739-404A-AC78-F57EA23E495A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00917-3CA7-4433-BD25-355BF2FEF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198B6-AE48-49AD-B28F-70E324843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92474-8049-44B0-B157-5BB634F0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41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520EF729-6DE9-4DA0-A384-20A15C0EF6A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7" descr="209314f489b1ee8a36559da7eca688bb">
            <a:extLst>
              <a:ext uri="{FF2B5EF4-FFF2-40B4-BE49-F238E27FC236}">
                <a16:creationId xmlns:a16="http://schemas.microsoft.com/office/drawing/2014/main" id="{B43F74CF-8352-47E1-8B8B-264E5F2E56A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 r="31500"/>
          <a:stretch>
            <a:fillRect/>
          </a:stretch>
        </p:blipFill>
        <p:spPr>
          <a:xfrm>
            <a:off x="9525" y="-12700"/>
            <a:ext cx="12176125" cy="687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41046C-0EA5-431E-B783-D8D8DEBC86D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818B08-3E26-4350-9848-7C5951A8E15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F47B7B-BCA2-4E31-A253-420F3D349FA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4560EF-B19B-44B9-9E2F-7962B55870F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11CCF4-7936-42A8-9BE0-EAB53160C304}"/>
              </a:ext>
            </a:extLst>
          </p:cNvPr>
          <p:cNvSpPr txBox="1"/>
          <p:nvPr userDrawn="1"/>
        </p:nvSpPr>
        <p:spPr>
          <a:xfrm>
            <a:off x="-2800350" y="3244334"/>
            <a:ext cx="17792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latin typeface="HP001" panose="020B0603050302020204" pitchFamily="34" charset="0"/>
                <a:ea typeface="HP001" panose="020B0603050302020204" pitchFamily="34" charset="0"/>
              </a:rPr>
              <a:t>Lu</a:t>
            </a:r>
            <a:r>
              <a:rPr lang="el-GR" sz="1800" b="1">
                <a:latin typeface="HP001" panose="020B0603050302020204" pitchFamily="34" charset="0"/>
                <a:ea typeface="HP001" panose="020B0603050302020204" pitchFamily="34" charset="0"/>
              </a:rPr>
              <a:t>Ώ</a:t>
            </a:r>
            <a:r>
              <a:rPr lang="en-US" sz="1800" b="1">
                <a:latin typeface="HP001" panose="020B0603050302020204" pitchFamily="34" charset="0"/>
                <a:ea typeface="HP001" panose="020B0603050302020204" pitchFamily="34" charset="0"/>
              </a:rPr>
              <a:t>ǝn ȫ</a:t>
            </a:r>
            <a:r>
              <a:rPr lang="el-GR" sz="1800" b="1">
                <a:latin typeface="HP001" panose="020B0603050302020204" pitchFamily="34" charset="0"/>
                <a:ea typeface="HP001" panose="020B0603050302020204" pitchFamily="34" charset="0"/>
              </a:rPr>
              <a:t>μ</a:t>
            </a:r>
            <a:r>
              <a:rPr lang="en-US" sz="1800" b="1">
                <a:latin typeface="HP001" panose="020B0603050302020204" pitchFamily="34" charset="0"/>
                <a:ea typeface="HP001" panose="020B0603050302020204" pitchFamily="34" charset="0"/>
              </a:rPr>
              <a:t>ʴt đo</a:t>
            </a:r>
            <a:r>
              <a:rPr lang="el-GR" sz="1800" b="1">
                <a:latin typeface="HP001" panose="020B0603050302020204" pitchFamily="34" charset="0"/>
                <a:ea typeface="HP001" panose="020B0603050302020204" pitchFamily="34" charset="0"/>
              </a:rPr>
              <a:t>Ο</a:t>
            </a:r>
            <a:r>
              <a:rPr lang="en-US" sz="1800" b="1">
                <a:latin typeface="HP001" panose="020B0603050302020204" pitchFamily="34" charset="0"/>
                <a:ea typeface="HP001" panose="020B0603050302020204" pitchFamily="34" charset="0"/>
              </a:rPr>
              <a:t>ɝȰ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6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13BB0F-835E-4235-8C47-7F3A33819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1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916D88-9B34-4EDD-8208-FB3243AC6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0FAC201-7078-45F2-A6B7-772CABF02C10}"/>
              </a:ext>
            </a:extLst>
          </p:cNvPr>
          <p:cNvGrpSpPr/>
          <p:nvPr/>
        </p:nvGrpSpPr>
        <p:grpSpPr>
          <a:xfrm>
            <a:off x="1312510" y="1782097"/>
            <a:ext cx="9566979" cy="2941742"/>
            <a:chOff x="1233756" y="3227454"/>
            <a:chExt cx="9566979" cy="2941742"/>
          </a:xfrm>
          <a:solidFill>
            <a:srgbClr val="FF0066"/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EDBDEBF-6BCC-4896-BC7B-A82606358F0F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9AC1AC9-AD4E-4701-B0C9-1369F02ED833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B6476BE-294D-4A8D-9983-068D9D8D222D}"/>
              </a:ext>
            </a:extLst>
          </p:cNvPr>
          <p:cNvSpPr txBox="1"/>
          <p:nvPr/>
        </p:nvSpPr>
        <p:spPr>
          <a:xfrm>
            <a:off x="3772878" y="525937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7D3BA4-8822-4AF8-A6D4-5B7685E99366}"/>
              </a:ext>
            </a:extLst>
          </p:cNvPr>
          <p:cNvSpPr txBox="1"/>
          <p:nvPr/>
        </p:nvSpPr>
        <p:spPr>
          <a:xfrm>
            <a:off x="2611831" y="2440315"/>
            <a:ext cx="6810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TIẾNG VIỆT</a:t>
            </a: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FC15BBC3-31F6-4FC8-A169-1C1F98E465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27944"/>
            <a:ext cx="12192000" cy="1568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58B6F4C-96E4-45C5-A375-1F7703A33B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3545" y="3983653"/>
            <a:ext cx="3200400" cy="30390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E3C4309-719B-43D0-8988-1492BFEF97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9587" y="3557499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39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4">
            <a:extLst>
              <a:ext uri="{FF2B5EF4-FFF2-40B4-BE49-F238E27FC236}">
                <a16:creationId xmlns:a16="http://schemas.microsoft.com/office/drawing/2014/main" id="{6FEE1855-52A5-44C3-BE68-C5A2732325F8}"/>
              </a:ext>
            </a:extLst>
          </p:cNvPr>
          <p:cNvSpPr txBox="1">
            <a:spLocks/>
          </p:cNvSpPr>
          <p:nvPr/>
        </p:nvSpPr>
        <p:spPr>
          <a:xfrm>
            <a:off x="4970553" y="609600"/>
            <a:ext cx="2239645" cy="75885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en-GB" sz="3600">
                <a:ln>
                  <a:solidFill>
                    <a:schemeClr val="bg1"/>
                  </a:solidFill>
                </a:ln>
                <a:solidFill>
                  <a:srgbClr val="F9836B"/>
                </a:solidFill>
                <a:latin typeface="HP-168" panose="020B0803050302020204" pitchFamily="34" charset="0"/>
                <a:ea typeface="华文彩云" panose="02010800040101010101" charset="-122"/>
                <a:cs typeface="Algerian" panose="04020705040A02060702" charset="0"/>
              </a:rPr>
              <a:t>TUẦN 14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FE27EC-B2F4-4A6A-9E49-6694D179E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563" y="1440570"/>
            <a:ext cx="3546873" cy="13734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F2BCCA-2160-4F63-9163-7A37FD0E6400}"/>
              </a:ext>
            </a:extLst>
          </p:cNvPr>
          <p:cNvSpPr txBox="1"/>
          <p:nvPr/>
        </p:nvSpPr>
        <p:spPr>
          <a:xfrm>
            <a:off x="4322563" y="3100504"/>
            <a:ext cx="38250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ĐỌC MỞ RỘNG</a:t>
            </a:r>
          </a:p>
        </p:txBody>
      </p:sp>
    </p:spTree>
    <p:extLst>
      <p:ext uri="{BB962C8B-B14F-4D97-AF65-F5344CB8AC3E}">
        <p14:creationId xmlns:p14="http://schemas.microsoft.com/office/powerpoint/2010/main" val="2266482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8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20" dur="1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9D73A-EBD3-47C8-93C5-72B5E1E38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-111171"/>
            <a:ext cx="12207240" cy="696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93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BE7634-E61E-44B2-AAC3-16CD6AC58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78" b="94580" l="2137" r="96171">
                        <a14:foregroundMark x1="10151" y1="8266" x2="5076" y2="77371"/>
                        <a14:foregroundMark x1="4452" y1="80081" x2="40071" y2="89295"/>
                        <a14:foregroundMark x1="41140" y1="90379" x2="50490" y2="92276"/>
                        <a14:foregroundMark x1="50490" y1="92276" x2="64381" y2="90379"/>
                        <a14:foregroundMark x1="64381" y1="90379" x2="85485" y2="92547"/>
                        <a14:foregroundMark x1="85485" y1="92547" x2="89136" y2="94715"/>
                        <a14:foregroundMark x1="91897" y1="94038" x2="93054" y2="32927"/>
                        <a14:foregroundMark x1="93054" y1="32927" x2="85574" y2="19783"/>
                        <a14:foregroundMark x1="85574" y1="19783" x2="67676" y2="17886"/>
                        <a14:foregroundMark x1="67676" y1="17886" x2="50935" y2="24255"/>
                        <a14:foregroundMark x1="84684" y1="15854" x2="94924" y2="19241"/>
                        <a14:foregroundMark x1="94924" y1="19241" x2="94746" y2="47425"/>
                        <a14:foregroundMark x1="87177" y1="23713" x2="68744" y2="46341"/>
                        <a14:foregroundMark x1="68744" y1="46341" x2="58682" y2="84011"/>
                        <a14:foregroundMark x1="58682" y1="84011" x2="58682" y2="85637"/>
                        <a14:foregroundMark x1="51647" y1="23848" x2="50757" y2="54878"/>
                        <a14:foregroundMark x1="50757" y1="54878" x2="79964" y2="88618"/>
                        <a14:foregroundMark x1="79964" y1="88618" x2="94300" y2="70716"/>
                        <a14:foregroundMark x1="94727" y1="64770" x2="76046" y2="25745"/>
                        <a14:foregroundMark x1="76046" y1="25745" x2="63134" y2="23035"/>
                        <a14:foregroundMark x1="63134" y1="23035" x2="62956" y2="23306"/>
                        <a14:foregroundMark x1="79519" y1="40108" x2="71149" y2="53252"/>
                        <a14:foregroundMark x1="71149" y1="53252" x2="83793" y2="65718"/>
                        <a14:foregroundMark x1="83793" y1="65718" x2="85218" y2="40379"/>
                        <a14:foregroundMark x1="85218" y1="40379" x2="84506" y2="40108"/>
                        <a14:foregroundMark x1="52004" y1="48374" x2="43366" y2="68157"/>
                        <a14:foregroundMark x1="43366" y1="68157" x2="53695" y2="88753"/>
                        <a14:foregroundMark x1="53695" y1="88753" x2="60908" y2="65989"/>
                        <a14:foregroundMark x1="60908" y1="65989" x2="56812" y2="57317"/>
                        <a14:foregroundMark x1="4541" y1="57859" x2="2226" y2="76287"/>
                        <a14:foregroundMark x1="2226" y1="76287" x2="2226" y2="76287"/>
                        <a14:foregroundMark x1="8281" y1="8401" x2="7480" y2="17615"/>
                        <a14:foregroundMark x1="11843" y1="6640" x2="21460" y2="4878"/>
                        <a14:foregroundMark x1="52360" y1="18970" x2="64826" y2="14228"/>
                        <a14:foregroundMark x1="64826" y1="14228" x2="68032" y2="14228"/>
                        <a14:foregroundMark x1="57970" y1="15176" x2="57970" y2="15176"/>
                        <a14:foregroundMark x1="60285" y1="14363" x2="60285" y2="14363"/>
                        <a14:foregroundMark x1="64559" y1="13008" x2="64559" y2="13008"/>
                        <a14:foregroundMark x1="66429" y1="12737" x2="66785" y2="12466"/>
                        <a14:foregroundMark x1="67943" y1="12466" x2="67943" y2="12466"/>
                        <a14:foregroundMark x1="77026" y1="12466" x2="77026" y2="12466"/>
                        <a14:foregroundMark x1="78985" y1="12331" x2="78985" y2="12331"/>
                        <a14:foregroundMark x1="80053" y1="13008" x2="80053" y2="13008"/>
                        <a14:foregroundMark x1="75245" y1="12060" x2="75245" y2="12060"/>
                        <a14:foregroundMark x1="57168" y1="15718" x2="53785" y2="17886"/>
                        <a14:foregroundMark x1="45681" y1="94444" x2="46305" y2="94444"/>
                        <a14:backgroundMark x1="95726" y1="67344" x2="95726" y2="67344"/>
                        <a14:backgroundMark x1="95815" y1="65989" x2="95815" y2="71951"/>
                        <a14:backgroundMark x1="95637" y1="64770" x2="95637" y2="65989"/>
                      </a14:backgroundRemoval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1" y="762000"/>
            <a:ext cx="11934378" cy="62410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7E846C-5B24-4B91-8C28-5308D0BFE9CA}"/>
              </a:ext>
            </a:extLst>
          </p:cNvPr>
          <p:cNvSpPr txBox="1"/>
          <p:nvPr/>
        </p:nvSpPr>
        <p:spPr>
          <a:xfrm>
            <a:off x="1011598" y="209803"/>
            <a:ext cx="10976395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9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39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39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bài thơ </a:t>
            </a:r>
            <a:r>
              <a:rPr lang="en-US" sz="39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 tình cảm anh chị em trong nhà</a:t>
            </a:r>
            <a:endParaRPr lang="vi-VN" sz="390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4F5F9F-5EC1-473D-A235-26F741D45C2F}"/>
              </a:ext>
            </a:extLst>
          </p:cNvPr>
          <p:cNvGrpSpPr/>
          <p:nvPr/>
        </p:nvGrpSpPr>
        <p:grpSpPr>
          <a:xfrm>
            <a:off x="-7935" y="-18327"/>
            <a:ext cx="882787" cy="1116422"/>
            <a:chOff x="253799" y="259752"/>
            <a:chExt cx="882787" cy="1116422"/>
          </a:xfrm>
        </p:grpSpPr>
        <p:sp>
          <p:nvSpPr>
            <p:cNvPr id="13" name="51">
              <a:extLst>
                <a:ext uri="{FF2B5EF4-FFF2-40B4-BE49-F238E27FC236}">
                  <a16:creationId xmlns:a16="http://schemas.microsoft.com/office/drawing/2014/main" id="{BFA5671B-6386-4A81-B348-0A45FEEA28C4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FFC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287C9C5-29CD-4FC5-86D3-70CDAE311A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65741" y="705329"/>
              <a:ext cx="670845" cy="670845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F60A70D-82E4-4735-B300-4D4E600A199C}"/>
              </a:ext>
            </a:extLst>
          </p:cNvPr>
          <p:cNvGrpSpPr/>
          <p:nvPr/>
        </p:nvGrpSpPr>
        <p:grpSpPr>
          <a:xfrm>
            <a:off x="6349041" y="1621122"/>
            <a:ext cx="5235627" cy="4688773"/>
            <a:chOff x="6349041" y="1621122"/>
            <a:chExt cx="5235627" cy="468877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77AC6CA-AF45-481C-B7BC-67C526788B5A}"/>
                </a:ext>
              </a:extLst>
            </p:cNvPr>
            <p:cNvSpPr txBox="1"/>
            <p:nvPr/>
          </p:nvSpPr>
          <p:spPr>
            <a:xfrm>
              <a:off x="6349042" y="2209800"/>
              <a:ext cx="3358835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b="0" i="0">
                  <a:effectLst/>
                  <a:latin typeface="+mj-lt"/>
                </a:rPr>
                <a:t>Kẽo cà kẽo kẹt</a:t>
              </a:r>
            </a:p>
            <a:p>
              <a:r>
                <a:rPr lang="vi-VN" b="0" i="0">
                  <a:effectLst/>
                  <a:latin typeface="+mj-lt"/>
                </a:rPr>
                <a:t>Kẽo cà kẽo kẹt</a:t>
              </a:r>
            </a:p>
            <a:p>
              <a:r>
                <a:rPr lang="vi-VN" b="0" i="0">
                  <a:effectLst/>
                  <a:latin typeface="+mj-lt"/>
                </a:rPr>
                <a:t>Tay em đưa đều</a:t>
              </a:r>
            </a:p>
            <a:p>
              <a:r>
                <a:rPr lang="vi-VN" b="0" i="0">
                  <a:effectLst/>
                  <a:latin typeface="+mj-lt"/>
                </a:rPr>
                <a:t>Ba gian nhà nhỏ</a:t>
              </a:r>
            </a:p>
            <a:p>
              <a:r>
                <a:rPr lang="vi-VN" b="0" i="0">
                  <a:effectLst/>
                  <a:latin typeface="+mj-lt"/>
                </a:rPr>
                <a:t>Đầy tiếng võng kêu.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A3DC1F-281B-4675-8644-AA1369C85CC6}"/>
                </a:ext>
              </a:extLst>
            </p:cNvPr>
            <p:cNvSpPr txBox="1"/>
            <p:nvPr/>
          </p:nvSpPr>
          <p:spPr>
            <a:xfrm>
              <a:off x="7848600" y="1621122"/>
              <a:ext cx="2236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4871"/>
                  </a:solidFill>
                  <a:latin typeface="HP-167" panose="020B0803050302020204" pitchFamily="34" charset="0"/>
                </a:rPr>
                <a:t>TIẾNG VÕNG KÊU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6F1090-1DA9-414B-87F3-7BA4F4F45D8C}"/>
                </a:ext>
              </a:extLst>
            </p:cNvPr>
            <p:cNvSpPr txBox="1"/>
            <p:nvPr/>
          </p:nvSpPr>
          <p:spPr>
            <a:xfrm>
              <a:off x="8506637" y="1905000"/>
              <a:ext cx="92043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1400" b="0" i="1">
                  <a:effectLst/>
                  <a:latin typeface="+mj-lt"/>
                </a:rPr>
                <a:t>(Trích)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EFFEE48-C8F5-47A4-93A0-3FF5B71B6934}"/>
                </a:ext>
              </a:extLst>
            </p:cNvPr>
            <p:cNvSpPr txBox="1"/>
            <p:nvPr/>
          </p:nvSpPr>
          <p:spPr>
            <a:xfrm>
              <a:off x="6349041" y="3724572"/>
              <a:ext cx="3358835" cy="2585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b="0" i="0">
                  <a:effectLst/>
                  <a:latin typeface="+mj-lt"/>
                </a:rPr>
                <a:t>Kẽo cà kẽo kẹt</a:t>
              </a:r>
            </a:p>
            <a:p>
              <a:r>
                <a:rPr lang="vi-VN" b="0" i="0">
                  <a:effectLst/>
                  <a:latin typeface="+mj-lt"/>
                </a:rPr>
                <a:t>Bé Giang ngủ rồi</a:t>
              </a:r>
            </a:p>
            <a:p>
              <a:r>
                <a:rPr lang="vi-VN" b="0" i="0">
                  <a:effectLst/>
                  <a:latin typeface="+mj-lt"/>
                </a:rPr>
                <a:t>Tóc bay phơ phất</a:t>
              </a:r>
            </a:p>
            <a:p>
              <a:r>
                <a:rPr lang="vi-VN" b="0" i="0">
                  <a:effectLst/>
                  <a:latin typeface="+mj-lt"/>
                </a:rPr>
                <a:t>Vương vương nụ cười.</a:t>
              </a:r>
            </a:p>
            <a:p>
              <a:r>
                <a:rPr lang="vi-VN" b="0" i="0">
                  <a:effectLst/>
                  <a:latin typeface="+mj-lt"/>
                </a:rPr>
                <a:t>Trong giấc mơ em</a:t>
              </a:r>
            </a:p>
            <a:p>
              <a:r>
                <a:rPr lang="vi-VN" b="0" i="0">
                  <a:effectLst/>
                  <a:latin typeface="+mj-lt"/>
                </a:rPr>
                <a:t>Có gặp con cò</a:t>
              </a:r>
            </a:p>
            <a:p>
              <a:r>
                <a:rPr lang="vi-VN" b="0" i="0">
                  <a:effectLst/>
                  <a:latin typeface="+mj-lt"/>
                </a:rPr>
                <a:t>Lặn lội bờ sông?</a:t>
              </a:r>
            </a:p>
            <a:p>
              <a:r>
                <a:rPr lang="vi-VN" b="0" i="0">
                  <a:effectLst/>
                  <a:latin typeface="+mj-lt"/>
                </a:rPr>
                <a:t>Có gặp cánh bướm</a:t>
              </a:r>
            </a:p>
            <a:p>
              <a:r>
                <a:rPr lang="vi-VN" b="0" i="0">
                  <a:effectLst/>
                  <a:latin typeface="+mj-lt"/>
                </a:rPr>
                <a:t>Mênh mông, mênh mông?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A8098C5-39E6-4E96-A31B-2FC549680616}"/>
                </a:ext>
              </a:extLst>
            </p:cNvPr>
            <p:cNvSpPr txBox="1"/>
            <p:nvPr/>
          </p:nvSpPr>
          <p:spPr>
            <a:xfrm>
              <a:off x="9204272" y="2209800"/>
              <a:ext cx="2380396" cy="2585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b="0" i="0">
                  <a:effectLst/>
                  <a:latin typeface="+mj-lt"/>
                </a:rPr>
                <a:t>Em ơi </a:t>
              </a:r>
              <a:r>
                <a:rPr lang="en-US">
                  <a:latin typeface="+mj-lt"/>
                </a:rPr>
                <a:t>hãy</a:t>
              </a:r>
              <a:r>
                <a:rPr lang="vi-VN" b="0" i="0">
                  <a:effectLst/>
                  <a:latin typeface="+mj-lt"/>
                </a:rPr>
                <a:t> ngủ</a:t>
              </a:r>
            </a:p>
            <a:p>
              <a:r>
                <a:rPr lang="vi-VN" b="0" i="0">
                  <a:effectLst/>
                  <a:latin typeface="+mj-lt"/>
                </a:rPr>
                <a:t>Tay anh đưa đều</a:t>
              </a:r>
            </a:p>
            <a:p>
              <a:r>
                <a:rPr lang="vi-VN" b="0" i="0">
                  <a:effectLst/>
                  <a:latin typeface="+mj-lt"/>
                </a:rPr>
                <a:t>Ba gian nhà nhỏ</a:t>
              </a:r>
            </a:p>
            <a:p>
              <a:r>
                <a:rPr lang="vi-VN" b="0" i="0">
                  <a:effectLst/>
                  <a:latin typeface="+mj-lt"/>
                </a:rPr>
                <a:t>Đầy tiếng võng kêu</a:t>
              </a:r>
              <a:r>
                <a:rPr lang="en-US" b="0" i="0">
                  <a:effectLst/>
                  <a:latin typeface="+mj-lt"/>
                </a:rPr>
                <a:t>.</a:t>
              </a:r>
              <a:endParaRPr lang="vi-VN" b="0" i="0">
                <a:effectLst/>
                <a:latin typeface="+mj-lt"/>
              </a:endParaRPr>
            </a:p>
            <a:p>
              <a:r>
                <a:rPr lang="vi-VN" b="0" i="0">
                  <a:effectLst/>
                  <a:latin typeface="+mj-lt"/>
                </a:rPr>
                <a:t>Kẽo cà kẽo kẹt</a:t>
              </a:r>
            </a:p>
            <a:p>
              <a:r>
                <a:rPr lang="vi-VN" b="0" i="0">
                  <a:effectLst/>
                  <a:latin typeface="+mj-lt"/>
                </a:rPr>
                <a:t>Kẽo cà kẽo kẹt</a:t>
              </a:r>
            </a:p>
            <a:p>
              <a:r>
                <a:rPr lang="vi-VN" b="0" i="0">
                  <a:effectLst/>
                  <a:latin typeface="+mj-lt"/>
                </a:rPr>
                <a:t>Kẽo cà</a:t>
              </a:r>
            </a:p>
            <a:p>
              <a:r>
                <a:rPr lang="vi-VN" b="0" i="0">
                  <a:effectLst/>
                  <a:latin typeface="+mj-lt"/>
                </a:rPr>
                <a:t>Kẽo kẹt...</a:t>
              </a:r>
            </a:p>
            <a:p>
              <a:r>
                <a:rPr lang="en-US" sz="1400" i="1">
                  <a:latin typeface="+mj-lt"/>
                </a:rPr>
                <a:t>           </a:t>
              </a:r>
              <a:r>
                <a:rPr lang="en-US" sz="1400" b="0" i="1">
                  <a:effectLst/>
                  <a:latin typeface="+mj-lt"/>
                </a:rPr>
                <a:t>(</a:t>
              </a:r>
              <a:r>
                <a:rPr lang="vi-VN" sz="1400" b="0" i="1">
                  <a:effectLst/>
                  <a:latin typeface="+mj-lt"/>
                </a:rPr>
                <a:t>Trần Đăng Khoa</a:t>
              </a:r>
              <a:r>
                <a:rPr lang="en-US" sz="1400" b="0" i="1">
                  <a:effectLst/>
                  <a:latin typeface="+mj-lt"/>
                </a:rPr>
                <a:t>)</a:t>
              </a:r>
              <a:endParaRPr lang="vi-VN" b="0" i="1"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9831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53396E-1CA5-4AC9-92BA-5F5E5DD1DC06}"/>
              </a:ext>
            </a:extLst>
          </p:cNvPr>
          <p:cNvSpPr txBox="1"/>
          <p:nvPr/>
        </p:nvSpPr>
        <p:spPr>
          <a:xfrm>
            <a:off x="1011598" y="209803"/>
            <a:ext cx="10976395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9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39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39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bài thơ </a:t>
            </a:r>
            <a:r>
              <a:rPr lang="en-US" sz="39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 tình cảm anh chị em trong nhà</a:t>
            </a:r>
            <a:endParaRPr lang="vi-VN" sz="390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41ECFB-E31B-4D43-A30C-08604CEF5421}"/>
              </a:ext>
            </a:extLst>
          </p:cNvPr>
          <p:cNvGrpSpPr/>
          <p:nvPr/>
        </p:nvGrpSpPr>
        <p:grpSpPr>
          <a:xfrm>
            <a:off x="-7935" y="-18327"/>
            <a:ext cx="882787" cy="1116422"/>
            <a:chOff x="253799" y="259752"/>
            <a:chExt cx="882787" cy="1116422"/>
          </a:xfrm>
        </p:grpSpPr>
        <p:sp>
          <p:nvSpPr>
            <p:cNvPr id="5" name="51">
              <a:extLst>
                <a:ext uri="{FF2B5EF4-FFF2-40B4-BE49-F238E27FC236}">
                  <a16:creationId xmlns:a16="http://schemas.microsoft.com/office/drawing/2014/main" id="{1721D57E-F19C-472B-8392-BACD36B67D91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FFC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386776F-B6B4-4131-9ADD-D34CB46CDA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65741" y="705329"/>
              <a:ext cx="670845" cy="67084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3EB5D95-DF8A-4665-B9AA-9330FF9BC3F9}"/>
              </a:ext>
            </a:extLst>
          </p:cNvPr>
          <p:cNvGrpSpPr/>
          <p:nvPr/>
        </p:nvGrpSpPr>
        <p:grpSpPr>
          <a:xfrm>
            <a:off x="1638300" y="934384"/>
            <a:ext cx="8915400" cy="5640014"/>
            <a:chOff x="1902190" y="913186"/>
            <a:chExt cx="8387620" cy="5640014"/>
          </a:xfrm>
        </p:grpSpPr>
        <p:pic>
          <p:nvPicPr>
            <p:cNvPr id="1026" name="Picture 2" descr="Bài thơ &amp;quot; Làm anh&amp;quot; của nhà thơ Phan Thị Thanh Nhàn">
              <a:extLst>
                <a:ext uri="{FF2B5EF4-FFF2-40B4-BE49-F238E27FC236}">
                  <a16:creationId xmlns:a16="http://schemas.microsoft.com/office/drawing/2014/main" id="{7770340D-D184-4E7D-ABFE-8FAD11F17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190" y="913186"/>
              <a:ext cx="8387620" cy="5640014"/>
            </a:xfrm>
            <a:prstGeom prst="roundRect">
              <a:avLst>
                <a:gd name="adj" fmla="val 7403"/>
              </a:avLst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8C4C140-8260-4044-85C8-871C8755F972}"/>
                </a:ext>
              </a:extLst>
            </p:cNvPr>
            <p:cNvSpPr txBox="1"/>
            <p:nvPr/>
          </p:nvSpPr>
          <p:spPr>
            <a:xfrm>
              <a:off x="8153400" y="5806314"/>
              <a:ext cx="18806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>
                  <a:solidFill>
                    <a:srgbClr val="55637B"/>
                  </a:solidFill>
                  <a:latin typeface="HP-167" panose="020B0803050302020204" pitchFamily="34" charset="0"/>
                </a:rPr>
                <a:t>(Phan Thị Thanh Nhàn)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1939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53396E-1CA5-4AC9-92BA-5F5E5DD1DC06}"/>
              </a:ext>
            </a:extLst>
          </p:cNvPr>
          <p:cNvSpPr txBox="1"/>
          <p:nvPr/>
        </p:nvSpPr>
        <p:spPr>
          <a:xfrm>
            <a:off x="1011598" y="209803"/>
            <a:ext cx="10976395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9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39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39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bài thơ </a:t>
            </a:r>
            <a:r>
              <a:rPr lang="en-US" sz="39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 tình cảm anh chị em trong nhà</a:t>
            </a:r>
            <a:endParaRPr lang="vi-VN" sz="390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41ECFB-E31B-4D43-A30C-08604CEF5421}"/>
              </a:ext>
            </a:extLst>
          </p:cNvPr>
          <p:cNvGrpSpPr/>
          <p:nvPr/>
        </p:nvGrpSpPr>
        <p:grpSpPr>
          <a:xfrm>
            <a:off x="-7935" y="-18327"/>
            <a:ext cx="882787" cy="1116422"/>
            <a:chOff x="253799" y="259752"/>
            <a:chExt cx="882787" cy="1116422"/>
          </a:xfrm>
        </p:grpSpPr>
        <p:sp>
          <p:nvSpPr>
            <p:cNvPr id="5" name="51">
              <a:extLst>
                <a:ext uri="{FF2B5EF4-FFF2-40B4-BE49-F238E27FC236}">
                  <a16:creationId xmlns:a16="http://schemas.microsoft.com/office/drawing/2014/main" id="{1721D57E-F19C-472B-8392-BACD36B67D91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FFC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386776F-B6B4-4131-9ADD-D34CB46CDA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65741" y="705329"/>
              <a:ext cx="670845" cy="670845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AE59567-C457-4F7B-9D79-835E8653C598}"/>
              </a:ext>
            </a:extLst>
          </p:cNvPr>
          <p:cNvGrpSpPr/>
          <p:nvPr/>
        </p:nvGrpSpPr>
        <p:grpSpPr>
          <a:xfrm>
            <a:off x="1562100" y="902300"/>
            <a:ext cx="9067800" cy="5759905"/>
            <a:chOff x="1562100" y="902300"/>
            <a:chExt cx="9067800" cy="5759905"/>
          </a:xfrm>
        </p:grpSpPr>
        <p:pic>
          <p:nvPicPr>
            <p:cNvPr id="2050" name="Picture 2" descr="Top 100+ bài thơ thiếu nhi, thơ cho trẻ học nhanh và nhớ lâu -  Giadinhphapluat.vn">
              <a:extLst>
                <a:ext uri="{FF2B5EF4-FFF2-40B4-BE49-F238E27FC236}">
                  <a16:creationId xmlns:a16="http://schemas.microsoft.com/office/drawing/2014/main" id="{958D3379-38F3-4833-885E-7087A4D75B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100" y="902300"/>
              <a:ext cx="9067800" cy="5759905"/>
            </a:xfrm>
            <a:prstGeom prst="roundRect">
              <a:avLst>
                <a:gd name="adj" fmla="val 1288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07CDFC2-337B-460A-AB80-B98A90494E13}"/>
                </a:ext>
              </a:extLst>
            </p:cNvPr>
            <p:cNvSpPr txBox="1"/>
            <p:nvPr/>
          </p:nvSpPr>
          <p:spPr>
            <a:xfrm>
              <a:off x="6469315" y="4876800"/>
              <a:ext cx="17347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>
                  <a:solidFill>
                    <a:srgbClr val="2E4255"/>
                  </a:solidFill>
                  <a:latin typeface="HP-167" panose="020B0803050302020204" pitchFamily="34" charset="0"/>
                </a:rPr>
                <a:t>(Nguyễn Lãm Thắng)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1535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97E846C-5B24-4B91-8C28-5308D0BFE9CA}"/>
              </a:ext>
            </a:extLst>
          </p:cNvPr>
          <p:cNvSpPr txBox="1"/>
          <p:nvPr/>
        </p:nvSpPr>
        <p:spPr>
          <a:xfrm>
            <a:off x="1011598" y="209803"/>
            <a:ext cx="10976395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9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39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39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bài thơ </a:t>
            </a:r>
            <a:r>
              <a:rPr lang="en-US" sz="39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 tình cảm anh chị em trong nhà</a:t>
            </a:r>
            <a:endParaRPr lang="vi-VN" sz="390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4F5F9F-5EC1-473D-A235-26F741D45C2F}"/>
              </a:ext>
            </a:extLst>
          </p:cNvPr>
          <p:cNvGrpSpPr/>
          <p:nvPr/>
        </p:nvGrpSpPr>
        <p:grpSpPr>
          <a:xfrm>
            <a:off x="-7935" y="-18327"/>
            <a:ext cx="882787" cy="1116422"/>
            <a:chOff x="253799" y="259752"/>
            <a:chExt cx="882787" cy="1116422"/>
          </a:xfrm>
        </p:grpSpPr>
        <p:sp>
          <p:nvSpPr>
            <p:cNvPr id="13" name="51">
              <a:extLst>
                <a:ext uri="{FF2B5EF4-FFF2-40B4-BE49-F238E27FC236}">
                  <a16:creationId xmlns:a16="http://schemas.microsoft.com/office/drawing/2014/main" id="{BFA5671B-6386-4A81-B348-0A45FEEA28C4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FFC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287C9C5-29CD-4FC5-86D3-70CDAE311A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65741" y="705329"/>
              <a:ext cx="670845" cy="670845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2346DE-6297-4939-BDB7-C04939AFF0FC}"/>
              </a:ext>
            </a:extLst>
          </p:cNvPr>
          <p:cNvGrpSpPr/>
          <p:nvPr/>
        </p:nvGrpSpPr>
        <p:grpSpPr>
          <a:xfrm>
            <a:off x="278022" y="872828"/>
            <a:ext cx="11471543" cy="5847133"/>
            <a:chOff x="278022" y="872828"/>
            <a:chExt cx="11471543" cy="584713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C55981E-64DD-4EAE-8E36-D3241D7284A6}"/>
                </a:ext>
              </a:extLst>
            </p:cNvPr>
            <p:cNvGrpSpPr/>
            <p:nvPr/>
          </p:nvGrpSpPr>
          <p:grpSpPr>
            <a:xfrm>
              <a:off x="278022" y="872828"/>
              <a:ext cx="11471543" cy="5847133"/>
              <a:chOff x="487142" y="1017471"/>
              <a:chExt cx="11471543" cy="5413279"/>
            </a:xfrm>
          </p:grpSpPr>
          <p:pic>
            <p:nvPicPr>
              <p:cNvPr id="2" name="Graphic 1">
                <a:extLst>
                  <a:ext uri="{FF2B5EF4-FFF2-40B4-BE49-F238E27FC236}">
                    <a16:creationId xmlns:a16="http://schemas.microsoft.com/office/drawing/2014/main" id="{D4BB26C4-C5BF-48CE-921B-128711BE18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87142" y="1017471"/>
                <a:ext cx="11471543" cy="5413279"/>
              </a:xfrm>
              <a:prstGeom prst="rect">
                <a:avLst/>
              </a:prstGeom>
            </p:spPr>
          </p:pic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1625F3F-9172-4867-893A-DBA9A7BC92FC}"/>
                  </a:ext>
                </a:extLst>
              </p:cNvPr>
              <p:cNvGrpSpPr/>
              <p:nvPr/>
            </p:nvGrpSpPr>
            <p:grpSpPr>
              <a:xfrm>
                <a:off x="1011598" y="1600200"/>
                <a:ext cx="10710846" cy="4419600"/>
                <a:chOff x="1011598" y="1600200"/>
                <a:chExt cx="10710846" cy="4419600"/>
              </a:xfrm>
            </p:grpSpPr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CEEA0CA1-9C31-493B-9E5C-17FD12298D34}"/>
                    </a:ext>
                  </a:extLst>
                </p:cNvPr>
                <p:cNvSpPr/>
                <p:nvPr/>
              </p:nvSpPr>
              <p:spPr>
                <a:xfrm>
                  <a:off x="1011598" y="1600200"/>
                  <a:ext cx="10693260" cy="4419600"/>
                </a:xfrm>
                <a:prstGeom prst="roundRect">
                  <a:avLst>
                    <a:gd name="adj" fmla="val 6852"/>
                  </a:avLst>
                </a:prstGeom>
                <a:solidFill>
                  <a:srgbClr val="FFE7E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" name="Graphic 2">
                  <a:extLst>
                    <a:ext uri="{FF2B5EF4-FFF2-40B4-BE49-F238E27FC236}">
                      <a16:creationId xmlns:a16="http://schemas.microsoft.com/office/drawing/2014/main" id="{86BFC94A-6B47-49D3-BD39-B0B224B06E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l="9705" r="9468" b="22242"/>
                <a:stretch/>
              </p:blipFill>
              <p:spPr>
                <a:xfrm>
                  <a:off x="1029183" y="4701839"/>
                  <a:ext cx="10693261" cy="1306237"/>
                </a:xfrm>
                <a:prstGeom prst="roundRect">
                  <a:avLst/>
                </a:prstGeom>
              </p:spPr>
            </p:pic>
          </p:grpSp>
        </p:grp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7AD909F9-5239-4C8D-9728-7D563E36A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1635" y="5080759"/>
              <a:ext cx="1205922" cy="1410928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2D984E7-A415-478C-8510-E7DAD0314A82}"/>
                </a:ext>
              </a:extLst>
            </p:cNvPr>
            <p:cNvGrpSpPr/>
            <p:nvPr/>
          </p:nvGrpSpPr>
          <p:grpSpPr>
            <a:xfrm>
              <a:off x="4034926" y="1003222"/>
              <a:ext cx="4929737" cy="998077"/>
              <a:chOff x="3680862" y="1673220"/>
              <a:chExt cx="4929737" cy="998077"/>
            </a:xfrm>
          </p:grpSpPr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AF89DBF9-392F-4A47-BC7A-562ECDE886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680862" y="1673220"/>
                <a:ext cx="4929737" cy="998077"/>
              </a:xfrm>
              <a:prstGeom prst="round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D0BAD65-6666-4052-9906-2039AD4BCB79}"/>
                  </a:ext>
                </a:extLst>
              </p:cNvPr>
              <p:cNvSpPr txBox="1"/>
              <p:nvPr/>
            </p:nvSpPr>
            <p:spPr>
              <a:xfrm>
                <a:off x="4084909" y="1910383"/>
                <a:ext cx="4121641" cy="52322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PHIẾU ĐỌC SÁCH TUẦN 14</a:t>
                </a:r>
              </a:p>
            </p:txBody>
          </p:sp>
        </p:grpSp>
      </p:grpSp>
      <p:grpSp>
        <p:nvGrpSpPr>
          <p:cNvPr id="29" name="13">
            <a:extLst>
              <a:ext uri="{FF2B5EF4-FFF2-40B4-BE49-F238E27FC236}">
                <a16:creationId xmlns:a16="http://schemas.microsoft.com/office/drawing/2014/main" id="{C57C77F2-206F-4D72-A877-7428813094A5}"/>
              </a:ext>
            </a:extLst>
          </p:cNvPr>
          <p:cNvGrpSpPr/>
          <p:nvPr/>
        </p:nvGrpSpPr>
        <p:grpSpPr>
          <a:xfrm>
            <a:off x="2118499" y="1967621"/>
            <a:ext cx="666115" cy="666115"/>
            <a:chOff x="8910" y="2036"/>
            <a:chExt cx="1348" cy="1348"/>
          </a:xfrm>
        </p:grpSpPr>
        <p:sp>
          <p:nvSpPr>
            <p:cNvPr id="30" name="11">
              <a:extLst>
                <a:ext uri="{FF2B5EF4-FFF2-40B4-BE49-F238E27FC236}">
                  <a16:creationId xmlns:a16="http://schemas.microsoft.com/office/drawing/2014/main" id="{F490A814-2CC2-4DBB-A1FB-AD743F64352B}"/>
                </a:ext>
              </a:extLst>
            </p:cNvPr>
            <p:cNvSpPr/>
            <p:nvPr/>
          </p:nvSpPr>
          <p:spPr>
            <a:xfrm>
              <a:off x="8910" y="2036"/>
              <a:ext cx="1348" cy="1348"/>
            </a:xfrm>
            <a:prstGeom prst="diamond">
              <a:avLst/>
            </a:prstGeom>
            <a:noFill/>
            <a:ln>
              <a:solidFill>
                <a:srgbClr val="496A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1" name="12">
              <a:extLst>
                <a:ext uri="{FF2B5EF4-FFF2-40B4-BE49-F238E27FC236}">
                  <a16:creationId xmlns:a16="http://schemas.microsoft.com/office/drawing/2014/main" id="{9393E3C6-5ABE-42AA-97A8-58F26B104EBB}"/>
                </a:ext>
              </a:extLst>
            </p:cNvPr>
            <p:cNvSpPr/>
            <p:nvPr/>
          </p:nvSpPr>
          <p:spPr>
            <a:xfrm>
              <a:off x="9011" y="2137"/>
              <a:ext cx="1147" cy="1147"/>
            </a:xfrm>
            <a:prstGeom prst="diamon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>
                  <a:latin typeface="+mj-lt"/>
                  <a:ea typeface="微软雅黑" panose="020B0503020204020204" charset="-122"/>
                </a:rPr>
                <a:t>1</a:t>
              </a:r>
            </a:p>
          </p:txBody>
        </p:sp>
      </p:grpSp>
      <p:sp>
        <p:nvSpPr>
          <p:cNvPr id="32" name="20">
            <a:extLst>
              <a:ext uri="{FF2B5EF4-FFF2-40B4-BE49-F238E27FC236}">
                <a16:creationId xmlns:a16="http://schemas.microsoft.com/office/drawing/2014/main" id="{EDCB9299-6854-421D-B155-CAC8272B717A}"/>
              </a:ext>
            </a:extLst>
          </p:cNvPr>
          <p:cNvSpPr txBox="1"/>
          <p:nvPr/>
        </p:nvSpPr>
        <p:spPr>
          <a:xfrm>
            <a:off x="2897686" y="1983836"/>
            <a:ext cx="8379913" cy="55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en-US" altLang="zh-CN" sz="2800" b="1">
                <a:solidFill>
                  <a:srgbClr val="496A66"/>
                </a:solidFill>
                <a:latin typeface="+mj-lt"/>
                <a:ea typeface="微软雅黑" panose="020B0503020204020204" charset="-122"/>
                <a:sym typeface="+mn-ea"/>
              </a:rPr>
              <a:t>Tên bài thơ:.......................................................................</a:t>
            </a:r>
            <a:endParaRPr lang="zh-CN" altLang="en-US" sz="2000">
              <a:solidFill>
                <a:srgbClr val="496A66"/>
              </a:solidFill>
              <a:latin typeface="+mj-lt"/>
              <a:ea typeface="微软雅黑" panose="020B0503020204020204" charset="-122"/>
              <a:sym typeface="+mn-ea"/>
            </a:endParaRPr>
          </a:p>
        </p:txBody>
      </p:sp>
      <p:grpSp>
        <p:nvGrpSpPr>
          <p:cNvPr id="33" name="14">
            <a:extLst>
              <a:ext uri="{FF2B5EF4-FFF2-40B4-BE49-F238E27FC236}">
                <a16:creationId xmlns:a16="http://schemas.microsoft.com/office/drawing/2014/main" id="{4C6EED73-D220-42EB-8731-A9772BC9D18C}"/>
              </a:ext>
            </a:extLst>
          </p:cNvPr>
          <p:cNvGrpSpPr/>
          <p:nvPr/>
        </p:nvGrpSpPr>
        <p:grpSpPr>
          <a:xfrm>
            <a:off x="2117864" y="2906083"/>
            <a:ext cx="666115" cy="666115"/>
            <a:chOff x="8910" y="2036"/>
            <a:chExt cx="1348" cy="1348"/>
          </a:xfrm>
        </p:grpSpPr>
        <p:sp>
          <p:nvSpPr>
            <p:cNvPr id="34" name="15">
              <a:extLst>
                <a:ext uri="{FF2B5EF4-FFF2-40B4-BE49-F238E27FC236}">
                  <a16:creationId xmlns:a16="http://schemas.microsoft.com/office/drawing/2014/main" id="{88171CDD-2681-44C5-B722-D3035A94E7EA}"/>
                </a:ext>
              </a:extLst>
            </p:cNvPr>
            <p:cNvSpPr/>
            <p:nvPr/>
          </p:nvSpPr>
          <p:spPr>
            <a:xfrm>
              <a:off x="8910" y="2036"/>
              <a:ext cx="1348" cy="1348"/>
            </a:xfrm>
            <a:prstGeom prst="diamond">
              <a:avLst/>
            </a:prstGeom>
            <a:noFill/>
            <a:ln>
              <a:solidFill>
                <a:srgbClr val="496A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5" name="16">
              <a:extLst>
                <a:ext uri="{FF2B5EF4-FFF2-40B4-BE49-F238E27FC236}">
                  <a16:creationId xmlns:a16="http://schemas.microsoft.com/office/drawing/2014/main" id="{5026D313-A34B-4E99-9674-5374A512A1A0}"/>
                </a:ext>
              </a:extLst>
            </p:cNvPr>
            <p:cNvSpPr/>
            <p:nvPr/>
          </p:nvSpPr>
          <p:spPr>
            <a:xfrm>
              <a:off x="9011" y="2137"/>
              <a:ext cx="1147" cy="1147"/>
            </a:xfrm>
            <a:prstGeom prst="diamon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>
                  <a:latin typeface="+mj-lt"/>
                  <a:ea typeface="微软雅黑" panose="020B0503020204020204" charset="-122"/>
                </a:rPr>
                <a:t>2</a:t>
              </a:r>
            </a:p>
          </p:txBody>
        </p:sp>
      </p:grpSp>
      <p:sp>
        <p:nvSpPr>
          <p:cNvPr id="36" name="17">
            <a:extLst>
              <a:ext uri="{FF2B5EF4-FFF2-40B4-BE49-F238E27FC236}">
                <a16:creationId xmlns:a16="http://schemas.microsoft.com/office/drawing/2014/main" id="{200447E0-0788-4E28-8ED3-C15C1D2771B6}"/>
              </a:ext>
            </a:extLst>
          </p:cNvPr>
          <p:cNvSpPr txBox="1"/>
          <p:nvPr/>
        </p:nvSpPr>
        <p:spPr>
          <a:xfrm>
            <a:off x="2897051" y="2922298"/>
            <a:ext cx="8379913" cy="55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en-US" altLang="zh-CN" sz="2800" b="1">
                <a:solidFill>
                  <a:srgbClr val="496A66"/>
                </a:solidFill>
                <a:latin typeface="+mj-lt"/>
                <a:ea typeface="微软雅黑" panose="020B0503020204020204" charset="-122"/>
                <a:sym typeface="+mn-ea"/>
              </a:rPr>
              <a:t>Tên tác giả:............................................................................</a:t>
            </a:r>
            <a:endParaRPr lang="zh-CN" altLang="en-US" sz="2000">
              <a:solidFill>
                <a:srgbClr val="496A66"/>
              </a:solidFill>
              <a:latin typeface="+mj-lt"/>
              <a:ea typeface="微软雅黑" panose="020B0503020204020204" charset="-122"/>
              <a:sym typeface="+mn-ea"/>
            </a:endParaRPr>
          </a:p>
        </p:txBody>
      </p:sp>
      <p:grpSp>
        <p:nvGrpSpPr>
          <p:cNvPr id="37" name="18">
            <a:extLst>
              <a:ext uri="{FF2B5EF4-FFF2-40B4-BE49-F238E27FC236}">
                <a16:creationId xmlns:a16="http://schemas.microsoft.com/office/drawing/2014/main" id="{AD639B6A-5B37-4B9F-8416-7BFE216EAFAD}"/>
              </a:ext>
            </a:extLst>
          </p:cNvPr>
          <p:cNvGrpSpPr/>
          <p:nvPr/>
        </p:nvGrpSpPr>
        <p:grpSpPr>
          <a:xfrm>
            <a:off x="2119134" y="3844545"/>
            <a:ext cx="666115" cy="666115"/>
            <a:chOff x="8910" y="2036"/>
            <a:chExt cx="1348" cy="1348"/>
          </a:xfrm>
        </p:grpSpPr>
        <p:sp>
          <p:nvSpPr>
            <p:cNvPr id="38" name="19">
              <a:extLst>
                <a:ext uri="{FF2B5EF4-FFF2-40B4-BE49-F238E27FC236}">
                  <a16:creationId xmlns:a16="http://schemas.microsoft.com/office/drawing/2014/main" id="{AA4AC1BA-C1E6-4622-9C4F-EA00558B48A8}"/>
                </a:ext>
              </a:extLst>
            </p:cNvPr>
            <p:cNvSpPr/>
            <p:nvPr/>
          </p:nvSpPr>
          <p:spPr>
            <a:xfrm>
              <a:off x="8910" y="2036"/>
              <a:ext cx="1348" cy="1348"/>
            </a:xfrm>
            <a:prstGeom prst="diamond">
              <a:avLst/>
            </a:prstGeom>
            <a:noFill/>
            <a:ln>
              <a:solidFill>
                <a:srgbClr val="496A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9" name="21">
              <a:extLst>
                <a:ext uri="{FF2B5EF4-FFF2-40B4-BE49-F238E27FC236}">
                  <a16:creationId xmlns:a16="http://schemas.microsoft.com/office/drawing/2014/main" id="{A36F1433-7B1C-45A2-9F45-D61207BF6672}"/>
                </a:ext>
              </a:extLst>
            </p:cNvPr>
            <p:cNvSpPr/>
            <p:nvPr/>
          </p:nvSpPr>
          <p:spPr>
            <a:xfrm>
              <a:off x="9011" y="2137"/>
              <a:ext cx="1147" cy="1147"/>
            </a:xfrm>
            <a:prstGeom prst="diamon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>
                  <a:latin typeface="+mj-lt"/>
                  <a:ea typeface="微软雅黑" panose="020B0503020204020204" charset="-122"/>
                </a:rPr>
                <a:t>3</a:t>
              </a:r>
            </a:p>
          </p:txBody>
        </p:sp>
      </p:grpSp>
      <p:sp>
        <p:nvSpPr>
          <p:cNvPr id="40" name="22">
            <a:extLst>
              <a:ext uri="{FF2B5EF4-FFF2-40B4-BE49-F238E27FC236}">
                <a16:creationId xmlns:a16="http://schemas.microsoft.com/office/drawing/2014/main" id="{8BC288C8-70F8-4ED5-B8A9-938290BDC1F4}"/>
              </a:ext>
            </a:extLst>
          </p:cNvPr>
          <p:cNvSpPr txBox="1"/>
          <p:nvPr/>
        </p:nvSpPr>
        <p:spPr>
          <a:xfrm>
            <a:off x="2898322" y="3860760"/>
            <a:ext cx="8378642" cy="55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en-US" altLang="zh-CN" sz="2800" b="1">
                <a:solidFill>
                  <a:srgbClr val="496A66"/>
                </a:solidFill>
                <a:latin typeface="+mj-lt"/>
                <a:ea typeface="微软雅黑" panose="020B0503020204020204" charset="-122"/>
                <a:sym typeface="+mn-ea"/>
              </a:rPr>
              <a:t>Thông tin về bài thơ:</a:t>
            </a:r>
            <a:endParaRPr lang="zh-CN" altLang="en-US" sz="2000">
              <a:solidFill>
                <a:srgbClr val="496A66"/>
              </a:solidFill>
              <a:latin typeface="+mj-lt"/>
              <a:ea typeface="微软雅黑" panose="020B0503020204020204" charset="-122"/>
              <a:sym typeface="+mn-ea"/>
            </a:endParaRPr>
          </a:p>
        </p:txBody>
      </p:sp>
      <p:sp>
        <p:nvSpPr>
          <p:cNvPr id="45" name="22">
            <a:extLst>
              <a:ext uri="{FF2B5EF4-FFF2-40B4-BE49-F238E27FC236}">
                <a16:creationId xmlns:a16="http://schemas.microsoft.com/office/drawing/2014/main" id="{5DF41CEE-63F1-4E48-8049-DA3AAE260E1C}"/>
              </a:ext>
            </a:extLst>
          </p:cNvPr>
          <p:cNvSpPr txBox="1"/>
          <p:nvPr/>
        </p:nvSpPr>
        <p:spPr>
          <a:xfrm>
            <a:off x="2898322" y="4475651"/>
            <a:ext cx="8378642" cy="48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charset="-122"/>
                <a:sym typeface="+mn-ea"/>
              </a:rPr>
              <a:t>a. Bài thơ nói về:.................................................................................... 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charset="-122"/>
              <a:sym typeface="+mn-ea"/>
            </a:endParaRPr>
          </a:p>
        </p:txBody>
      </p:sp>
      <p:sp>
        <p:nvSpPr>
          <p:cNvPr id="46" name="22">
            <a:extLst>
              <a:ext uri="{FF2B5EF4-FFF2-40B4-BE49-F238E27FC236}">
                <a16:creationId xmlns:a16="http://schemas.microsoft.com/office/drawing/2014/main" id="{8FB47398-26A3-4D2D-B692-F3D4957CADE8}"/>
              </a:ext>
            </a:extLst>
          </p:cNvPr>
          <p:cNvSpPr txBox="1"/>
          <p:nvPr/>
        </p:nvSpPr>
        <p:spPr>
          <a:xfrm>
            <a:off x="2897051" y="5022549"/>
            <a:ext cx="8378642" cy="48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charset="-122"/>
                <a:sym typeface="+mn-ea"/>
              </a:rPr>
              <a:t>b. </a:t>
            </a:r>
            <a:r>
              <a:rPr lang="en-US" altLang="zh-CN" sz="2400"/>
              <a:t>Điều b</a:t>
            </a:r>
            <a:r>
              <a:rPr lang="vi-VN" sz="2400"/>
              <a:t>ạn thích nhất</a:t>
            </a:r>
            <a:r>
              <a:rPr lang="en-US" sz="2400"/>
              <a:t> ở bài thơ: </a:t>
            </a: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charset="-122"/>
                <a:sym typeface="+mn-ea"/>
              </a:rPr>
              <a:t>:....................................................... 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6033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2" grpId="0"/>
      <p:bldP spid="36" grpId="0"/>
      <p:bldP spid="40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97E846C-5B24-4B91-8C28-5308D0BFE9CA}"/>
              </a:ext>
            </a:extLst>
          </p:cNvPr>
          <p:cNvSpPr txBox="1"/>
          <p:nvPr/>
        </p:nvSpPr>
        <p:spPr>
          <a:xfrm>
            <a:off x="1011598" y="209803"/>
            <a:ext cx="109763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</a:t>
            </a: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bạn nghe những câu thơ em thích.</a:t>
            </a:r>
            <a:endParaRPr lang="vi-VN" sz="400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4F5F9F-5EC1-473D-A235-26F741D45C2F}"/>
              </a:ext>
            </a:extLst>
          </p:cNvPr>
          <p:cNvGrpSpPr/>
          <p:nvPr/>
        </p:nvGrpSpPr>
        <p:grpSpPr>
          <a:xfrm>
            <a:off x="-7935" y="-18327"/>
            <a:ext cx="882787" cy="1116422"/>
            <a:chOff x="253799" y="259752"/>
            <a:chExt cx="882787" cy="1116422"/>
          </a:xfrm>
        </p:grpSpPr>
        <p:sp>
          <p:nvSpPr>
            <p:cNvPr id="13" name="51">
              <a:extLst>
                <a:ext uri="{FF2B5EF4-FFF2-40B4-BE49-F238E27FC236}">
                  <a16:creationId xmlns:a16="http://schemas.microsoft.com/office/drawing/2014/main" id="{BFA5671B-6386-4A81-B348-0A45FEEA28C4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FFC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287C9C5-29CD-4FC5-86D3-70CDAE311A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65741" y="705329"/>
              <a:ext cx="670845" cy="670845"/>
            </a:xfrm>
            <a:prstGeom prst="rect">
              <a:avLst/>
            </a:prstGeom>
          </p:spPr>
        </p:pic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A2D6A613-D734-4768-8259-23BBEA469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78" b="94580" l="2137" r="96171">
                        <a14:foregroundMark x1="10151" y1="8266" x2="5076" y2="77371"/>
                        <a14:foregroundMark x1="4452" y1="80081" x2="40071" y2="89295"/>
                        <a14:foregroundMark x1="41140" y1="90379" x2="50490" y2="92276"/>
                        <a14:foregroundMark x1="50490" y1="92276" x2="64381" y2="90379"/>
                        <a14:foregroundMark x1="64381" y1="90379" x2="85485" y2="92547"/>
                        <a14:foregroundMark x1="85485" y1="92547" x2="89136" y2="94715"/>
                        <a14:foregroundMark x1="91897" y1="94038" x2="93054" y2="32927"/>
                        <a14:foregroundMark x1="93054" y1="32927" x2="85574" y2="19783"/>
                        <a14:foregroundMark x1="85574" y1="19783" x2="67676" y2="17886"/>
                        <a14:foregroundMark x1="67676" y1="17886" x2="50935" y2="24255"/>
                        <a14:foregroundMark x1="84684" y1="15854" x2="94924" y2="19241"/>
                        <a14:foregroundMark x1="94924" y1="19241" x2="94746" y2="47425"/>
                        <a14:foregroundMark x1="87177" y1="23713" x2="68744" y2="46341"/>
                        <a14:foregroundMark x1="68744" y1="46341" x2="58682" y2="84011"/>
                        <a14:foregroundMark x1="58682" y1="84011" x2="58682" y2="85637"/>
                        <a14:foregroundMark x1="51647" y1="23848" x2="50757" y2="54878"/>
                        <a14:foregroundMark x1="50757" y1="54878" x2="79964" y2="88618"/>
                        <a14:foregroundMark x1="79964" y1="88618" x2="94300" y2="70716"/>
                        <a14:foregroundMark x1="94727" y1="64770" x2="76046" y2="25745"/>
                        <a14:foregroundMark x1="76046" y1="25745" x2="63134" y2="23035"/>
                        <a14:foregroundMark x1="63134" y1="23035" x2="62956" y2="23306"/>
                        <a14:foregroundMark x1="79519" y1="40108" x2="71149" y2="53252"/>
                        <a14:foregroundMark x1="71149" y1="53252" x2="83793" y2="65718"/>
                        <a14:foregroundMark x1="83793" y1="65718" x2="85218" y2="40379"/>
                        <a14:foregroundMark x1="85218" y1="40379" x2="84506" y2="40108"/>
                        <a14:foregroundMark x1="52004" y1="48374" x2="43366" y2="68157"/>
                        <a14:foregroundMark x1="43366" y1="68157" x2="53695" y2="88753"/>
                        <a14:foregroundMark x1="53695" y1="88753" x2="60908" y2="65989"/>
                        <a14:foregroundMark x1="60908" y1="65989" x2="56812" y2="57317"/>
                        <a14:foregroundMark x1="4541" y1="57859" x2="2226" y2="76287"/>
                        <a14:foregroundMark x1="2226" y1="76287" x2="2226" y2="76287"/>
                        <a14:foregroundMark x1="8281" y1="8401" x2="7480" y2="17615"/>
                        <a14:foregroundMark x1="11843" y1="6640" x2="21460" y2="4878"/>
                        <a14:foregroundMark x1="52360" y1="18970" x2="64826" y2="14228"/>
                        <a14:foregroundMark x1="64826" y1="14228" x2="68032" y2="14228"/>
                        <a14:foregroundMark x1="57970" y1="15176" x2="57970" y2="15176"/>
                        <a14:foregroundMark x1="60285" y1="14363" x2="60285" y2="14363"/>
                        <a14:foregroundMark x1="64559" y1="13008" x2="64559" y2="13008"/>
                        <a14:foregroundMark x1="66429" y1="12737" x2="66785" y2="12466"/>
                        <a14:foregroundMark x1="67943" y1="12466" x2="67943" y2="12466"/>
                        <a14:foregroundMark x1="77026" y1="12466" x2="77026" y2="12466"/>
                        <a14:foregroundMark x1="78985" y1="12331" x2="78985" y2="12331"/>
                        <a14:foregroundMark x1="80053" y1="13008" x2="80053" y2="13008"/>
                        <a14:foregroundMark x1="75245" y1="12060" x2="75245" y2="12060"/>
                        <a14:foregroundMark x1="57168" y1="15718" x2="53785" y2="17886"/>
                        <a14:foregroundMark x1="45681" y1="94444" x2="46305" y2="94444"/>
                        <a14:backgroundMark x1="95726" y1="67344" x2="95726" y2="67344"/>
                        <a14:backgroundMark x1="95815" y1="65989" x2="95815" y2="71951"/>
                        <a14:backgroundMark x1="95637" y1="64770" x2="95637" y2="65989"/>
                      </a14:backgroundRemoval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1" y="1039226"/>
            <a:ext cx="11934378" cy="5963794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C86C59F4-9033-4B80-8327-E59F3939C91A}"/>
              </a:ext>
            </a:extLst>
          </p:cNvPr>
          <p:cNvGrpSpPr/>
          <p:nvPr/>
        </p:nvGrpSpPr>
        <p:grpSpPr>
          <a:xfrm>
            <a:off x="6705600" y="2294279"/>
            <a:ext cx="4296541" cy="3524495"/>
            <a:chOff x="7848600" y="1813467"/>
            <a:chExt cx="4296541" cy="352449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9ADBB9A-A9B3-4A4A-B267-8DB54B140899}"/>
                </a:ext>
              </a:extLst>
            </p:cNvPr>
            <p:cNvSpPr txBox="1"/>
            <p:nvPr/>
          </p:nvSpPr>
          <p:spPr>
            <a:xfrm>
              <a:off x="7848600" y="1813467"/>
              <a:ext cx="38347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FF4871"/>
                  </a:solidFill>
                  <a:latin typeface="HP-167" panose="020B0803050302020204" pitchFamily="34" charset="0"/>
                </a:rPr>
                <a:t>TIẾNG VÕNG KÊU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BB131FE-1886-4751-A580-9531D7E12FEA}"/>
                </a:ext>
              </a:extLst>
            </p:cNvPr>
            <p:cNvSpPr txBox="1"/>
            <p:nvPr/>
          </p:nvSpPr>
          <p:spPr>
            <a:xfrm>
              <a:off x="9204272" y="2302457"/>
              <a:ext cx="9204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400" b="0" i="1">
                  <a:effectLst/>
                  <a:latin typeface="+mj-lt"/>
                </a:rPr>
                <a:t>(Trích)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DE99951-4A08-4BDD-BB45-017BA8DD5E1B}"/>
                </a:ext>
              </a:extLst>
            </p:cNvPr>
            <p:cNvSpPr txBox="1"/>
            <p:nvPr/>
          </p:nvSpPr>
          <p:spPr>
            <a:xfrm>
              <a:off x="8104273" y="2906527"/>
              <a:ext cx="4040868" cy="24314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200" b="0" i="0">
                  <a:effectLst/>
                  <a:latin typeface="+mj-lt"/>
                </a:rPr>
                <a:t>Em ơi </a:t>
              </a:r>
              <a:r>
                <a:rPr lang="en-US" sz="3200">
                  <a:latin typeface="+mj-lt"/>
                </a:rPr>
                <a:t>hãy</a:t>
              </a:r>
              <a:r>
                <a:rPr lang="vi-VN" sz="3200" b="0" i="0">
                  <a:effectLst/>
                  <a:latin typeface="+mj-lt"/>
                </a:rPr>
                <a:t> ngủ</a:t>
              </a:r>
            </a:p>
            <a:p>
              <a:r>
                <a:rPr lang="vi-VN" sz="3200" b="0" i="0">
                  <a:effectLst/>
                  <a:latin typeface="+mj-lt"/>
                </a:rPr>
                <a:t>Tay anh đưa đều</a:t>
              </a:r>
            </a:p>
            <a:p>
              <a:r>
                <a:rPr lang="vi-VN" sz="3200" b="0" i="0">
                  <a:effectLst/>
                  <a:latin typeface="+mj-lt"/>
                </a:rPr>
                <a:t>Ba gian nhà nhỏ</a:t>
              </a:r>
            </a:p>
            <a:p>
              <a:r>
                <a:rPr lang="vi-VN" sz="3200" b="0" i="0">
                  <a:effectLst/>
                  <a:latin typeface="+mj-lt"/>
                </a:rPr>
                <a:t>Đầy tiếng võng kêu</a:t>
              </a:r>
              <a:r>
                <a:rPr lang="en-US" sz="3200" b="0" i="0">
                  <a:effectLst/>
                  <a:latin typeface="+mj-lt"/>
                </a:rPr>
                <a:t>.</a:t>
              </a:r>
              <a:endParaRPr lang="vi-VN" sz="3200" b="0" i="0">
                <a:effectLst/>
                <a:latin typeface="+mj-lt"/>
              </a:endParaRPr>
            </a:p>
            <a:p>
              <a:r>
                <a:rPr lang="en-US" sz="2400" i="1">
                  <a:latin typeface="+mj-lt"/>
                </a:rPr>
                <a:t>           </a:t>
              </a:r>
              <a:r>
                <a:rPr lang="en-US" sz="2400" b="0" i="1">
                  <a:effectLst/>
                  <a:latin typeface="+mj-lt"/>
                </a:rPr>
                <a:t>(</a:t>
              </a:r>
              <a:r>
                <a:rPr lang="vi-VN" sz="2400" b="0" i="1">
                  <a:effectLst/>
                  <a:latin typeface="+mj-lt"/>
                </a:rPr>
                <a:t>Trần Đăng Khoa</a:t>
              </a:r>
              <a:r>
                <a:rPr lang="en-US" sz="2400" b="0" i="1">
                  <a:effectLst/>
                  <a:latin typeface="+mj-lt"/>
                </a:rPr>
                <a:t>)</a:t>
              </a:r>
              <a:endParaRPr lang="vi-VN" sz="3200" b="0" i="1"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7929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7DFBE3-A780-464F-B411-5526ACDB6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600200"/>
            <a:ext cx="6504996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40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4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767</TotalTime>
  <Words>276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Arial</vt:lpstr>
      <vt:lpstr>Arial-Rounded</vt:lpstr>
      <vt:lpstr>Calibri</vt:lpstr>
      <vt:lpstr>HP001</vt:lpstr>
      <vt:lpstr>HP-167</vt:lpstr>
      <vt:lpstr>HP-168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Ms Quyen</cp:lastModifiedBy>
  <cp:revision>499</cp:revision>
  <dcterms:created xsi:type="dcterms:W3CDTF">2021-10-03T06:52:05Z</dcterms:created>
  <dcterms:modified xsi:type="dcterms:W3CDTF">2021-12-05T15:25:07Z</dcterms:modified>
  <cp:category>9Slide.vn</cp:category>
</cp:coreProperties>
</file>