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425" r:id="rId3"/>
    <p:sldId id="265" r:id="rId4"/>
    <p:sldId id="259" r:id="rId5"/>
    <p:sldId id="269" r:id="rId6"/>
    <p:sldId id="2007577115" r:id="rId7"/>
    <p:sldId id="200757711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C645B-F76A-47D1-B2D5-53EA4C0D8905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F66FD-AA0D-4A1A-BB71-3A09D65A6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11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95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16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7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31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15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1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5B391-1AEC-4C8B-AFA7-A9F2B4985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404CBF-28DF-4C78-979A-62DE43D18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27CFD-26F6-4EE3-B6D5-54EE323F7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4DA9-B4BD-44EE-9329-81B20A1003B3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B49E1-D249-4878-9C52-6B70710D0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9E1BB-4CBC-4AFB-B2CD-8D4588E3F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CA1E-1253-4CD6-B173-38B3DC8BA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1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2A164-3C92-4AAD-9B3D-AE80E2F55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C42813-C044-4EAE-AB8E-B4F880436D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7E914-3695-4B5D-BB4E-678EBDBA0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4DA9-B4BD-44EE-9329-81B20A1003B3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B6CF3-9D4F-432C-ACC8-E982C1C56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3BFC0-E31E-4767-8FF6-CB631B4D5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CA1E-1253-4CD6-B173-38B3DC8BA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2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40386D-8BAA-4074-B4C7-097E20DC26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A13355-6F1C-4FA3-A8F2-5FDE71E89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72C07-8BEE-4CEA-B589-1ACB162C4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4DA9-B4BD-44EE-9329-81B20A1003B3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DCFF5-73B9-4534-A6C8-80791E71F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CE8DA-74BF-43EF-B7F1-72050A42D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CA1E-1253-4CD6-B173-38B3DC8BA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02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39301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F9BB9-E932-4A61-AB0F-BE577B380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F918E-7698-4105-8D51-9E7F8C03A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52465-5FD1-4823-A50C-41775EEB0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4DA9-B4BD-44EE-9329-81B20A1003B3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CB8DE-6571-4729-8914-6C4C92123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EA892-309E-400F-B774-B11BE62CB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CA1E-1253-4CD6-B173-38B3DC8BA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14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31DB5-E4C8-4EED-B314-9B710CB40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06D71-3DA2-4E18-ACB9-A676D8693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71C43-685C-4D25-AE3D-2D80BB670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4DA9-B4BD-44EE-9329-81B20A1003B3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78530-DF6D-46AB-A048-C280912C5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6B6C3-9D7F-440E-81B6-3654FC088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CA1E-1253-4CD6-B173-38B3DC8BA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36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25037-3302-49BD-A85D-081AC235B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73740-A669-46AA-83DE-065604EAC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8CE862-D973-4B8A-BE0C-34A347163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BA5C0-006F-407C-A07D-11DF6E2C8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4DA9-B4BD-44EE-9329-81B20A1003B3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2F527F-6E20-4B30-B9CE-FCF6163E0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4234F-D684-40F0-BAE0-63003A95F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CA1E-1253-4CD6-B173-38B3DC8BA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1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90450-C971-46AB-9D76-B71A113BA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EE5B4A-706A-4EC0-BAA3-E96638046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737312-A1B5-434E-BBE6-4BF4161831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237890-7B25-4488-991B-282A032A75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74081B-E424-4FBE-89D1-5349DD19F3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FBDFD8-CF66-44D3-9256-C5732D6DF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4DA9-B4BD-44EE-9329-81B20A1003B3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E9975E-BF03-40A1-97DA-016E18ED8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CA422F-7483-4A49-A1E9-E360BFC43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CA1E-1253-4CD6-B173-38B3DC8BA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31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04A17-0A17-4DAF-A6FB-DA42007E5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8AB7E1-F23D-46E2-A0B9-132342E17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4DA9-B4BD-44EE-9329-81B20A1003B3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BA1000-0CE7-4CF8-8EDC-9F901BB2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1A557C-3A24-40A5-96FC-51AF8BE9E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CA1E-1253-4CD6-B173-38B3DC8BA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3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AC03F1-CB52-4DBF-AF2B-5D5426200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4DA9-B4BD-44EE-9329-81B20A1003B3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B633FD-413B-4C89-B076-ECB1802F1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6970CF-F124-4ABE-B7E6-5964B54BB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CA1E-1253-4CD6-B173-38B3DC8BA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A9F4E-AEEC-4EAA-8441-E1FC1B8FB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66204-33F0-4F0B-ADBC-1ECECDFCF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97E98F-941D-4B85-A482-3E1AC46FA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025D4C-ACA1-448E-B896-52E774E2B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4DA9-B4BD-44EE-9329-81B20A1003B3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0029A-3EF3-49BA-8B4E-56152274F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2F0E6F-7302-41E6-A1D9-F52DA37D4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CA1E-1253-4CD6-B173-38B3DC8BA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0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3E4D6-4AC5-4F50-AEC7-1BA0C0752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109395-FCC0-4D22-8EF0-832A172FAF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129BE4-53FE-46CC-9D3B-A7386B7A90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B7FD5C-585E-445C-9F30-56F767EBB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4DA9-B4BD-44EE-9329-81B20A1003B3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4638B4-BE6B-43B1-8A5E-DF17FB067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1DDAA1-04B8-43D5-9A76-3AC49388D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CA1E-1253-4CD6-B173-38B3DC8BA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07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8891F3-190F-4867-BC07-9FAA4954C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581E7-F97F-4334-B55C-66EC4061C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0681E-086C-43B4-BD69-8DEB90C72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54DA9-B4BD-44EE-9329-81B20A1003B3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B5045-685C-49DB-8079-FA9E0A274C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B08CD-80F3-49E5-943C-D2ECE0A8C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7CA1E-1253-4CD6-B173-38B3DC8BA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2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4" descr="610654865b9c2">
            <a:extLst>
              <a:ext uri="{FF2B5EF4-FFF2-40B4-BE49-F238E27FC236}">
                <a16:creationId xmlns:a16="http://schemas.microsoft.com/office/drawing/2014/main" id="{02F09510-04CC-486B-B43E-8B2963E79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" y="0"/>
            <a:ext cx="12192635" cy="6945630"/>
          </a:xfrm>
          <a:prstGeom prst="rect">
            <a:avLst/>
          </a:prstGeom>
        </p:spPr>
      </p:pic>
      <p:grpSp>
        <p:nvGrpSpPr>
          <p:cNvPr id="21" name="组合 31">
            <a:extLst>
              <a:ext uri="{FF2B5EF4-FFF2-40B4-BE49-F238E27FC236}">
                <a16:creationId xmlns:a16="http://schemas.microsoft.com/office/drawing/2014/main" id="{23E62C42-CB08-46E9-B719-853B842320F9}"/>
              </a:ext>
            </a:extLst>
          </p:cNvPr>
          <p:cNvGrpSpPr/>
          <p:nvPr/>
        </p:nvGrpSpPr>
        <p:grpSpPr>
          <a:xfrm>
            <a:off x="1725561" y="694373"/>
            <a:ext cx="9391166" cy="4862829"/>
            <a:chOff x="1227083" y="675833"/>
            <a:chExt cx="10162697" cy="5898322"/>
          </a:xfrm>
        </p:grpSpPr>
        <p:sp>
          <p:nvSpPr>
            <p:cNvPr id="22" name="矩形 33">
              <a:extLst>
                <a:ext uri="{FF2B5EF4-FFF2-40B4-BE49-F238E27FC236}">
                  <a16:creationId xmlns:a16="http://schemas.microsoft.com/office/drawing/2014/main" id="{6B51ABF6-3ECB-4B9F-B541-AD52A1A7AD79}"/>
                </a:ext>
              </a:extLst>
            </p:cNvPr>
            <p:cNvSpPr/>
            <p:nvPr/>
          </p:nvSpPr>
          <p:spPr>
            <a:xfrm rot="344791">
              <a:off x="1331381" y="828233"/>
              <a:ext cx="10058399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30">
              <a:extLst>
                <a:ext uri="{FF2B5EF4-FFF2-40B4-BE49-F238E27FC236}">
                  <a16:creationId xmlns:a16="http://schemas.microsoft.com/office/drawing/2014/main" id="{1B857A51-D848-47D7-8C32-1830BC8970F1}"/>
                </a:ext>
              </a:extLst>
            </p:cNvPr>
            <p:cNvSpPr/>
            <p:nvPr/>
          </p:nvSpPr>
          <p:spPr>
            <a:xfrm>
              <a:off x="1227083" y="675833"/>
              <a:ext cx="10058399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5" name="图片 7" descr="未标题-2">
            <a:extLst>
              <a:ext uri="{FF2B5EF4-FFF2-40B4-BE49-F238E27FC236}">
                <a16:creationId xmlns:a16="http://schemas.microsoft.com/office/drawing/2014/main" id="{601E1FB2-804D-4DAF-BB33-EDCC9E919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60" y="2805906"/>
            <a:ext cx="3259394" cy="2895358"/>
          </a:xfrm>
          <a:prstGeom prst="rect">
            <a:avLst/>
          </a:prstGeom>
        </p:spPr>
      </p:pic>
      <p:pic>
        <p:nvPicPr>
          <p:cNvPr id="26" name="图片 5" descr="610654865b9c2">
            <a:extLst>
              <a:ext uri="{FF2B5EF4-FFF2-40B4-BE49-F238E27FC236}">
                <a16:creationId xmlns:a16="http://schemas.microsoft.com/office/drawing/2014/main" id="{CED83CBC-4668-4418-B183-CA76EE8BFA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666" y="3342526"/>
            <a:ext cx="12192635" cy="3705885"/>
          </a:xfrm>
          <a:prstGeom prst="rect">
            <a:avLst/>
          </a:prstGeom>
        </p:spPr>
      </p:pic>
      <p:pic>
        <p:nvPicPr>
          <p:cNvPr id="27" name="图片 6" descr="54ref">
            <a:extLst>
              <a:ext uri="{FF2B5EF4-FFF2-40B4-BE49-F238E27FC236}">
                <a16:creationId xmlns:a16="http://schemas.microsoft.com/office/drawing/2014/main" id="{25D40BDD-0914-4223-AF50-6357BB0CDC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1150" y="4347210"/>
            <a:ext cx="2766695" cy="2074545"/>
          </a:xfrm>
          <a:prstGeom prst="rect">
            <a:avLst/>
          </a:prstGeom>
        </p:spPr>
      </p:pic>
      <p:pic>
        <p:nvPicPr>
          <p:cNvPr id="28" name="图片 15">
            <a:extLst>
              <a:ext uri="{FF2B5EF4-FFF2-40B4-BE49-F238E27FC236}">
                <a16:creationId xmlns:a16="http://schemas.microsoft.com/office/drawing/2014/main" id="{B9D342E0-77B3-44DB-9D58-12B0E28876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  <p:pic>
        <p:nvPicPr>
          <p:cNvPr id="29" name="图片 23">
            <a:extLst>
              <a:ext uri="{FF2B5EF4-FFF2-40B4-BE49-F238E27FC236}">
                <a16:creationId xmlns:a16="http://schemas.microsoft.com/office/drawing/2014/main" id="{89DBCE07-77C1-43A9-A1E4-06D851146DD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92927" y="819216"/>
            <a:ext cx="1727420" cy="109767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56CFDFD-A6FA-4B74-AF09-E46A8B7054C8}"/>
              </a:ext>
            </a:extLst>
          </p:cNvPr>
          <p:cNvSpPr txBox="1"/>
          <p:nvPr/>
        </p:nvSpPr>
        <p:spPr>
          <a:xfrm>
            <a:off x="3866557" y="574276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E2DD501-F32B-4CF1-ADF2-F68B6C05F48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F549D38-223A-45CE-B8A8-46BF4584C836}"/>
              </a:ext>
            </a:extLst>
          </p:cNvPr>
          <p:cNvSpPr txBox="1"/>
          <p:nvPr/>
        </p:nvSpPr>
        <p:spPr>
          <a:xfrm>
            <a:off x="2055160" y="1860472"/>
            <a:ext cx="84528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00B05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32 </a:t>
            </a:r>
            <a:endParaRPr lang="en-US" sz="6000" b="1" dirty="0">
              <a:solidFill>
                <a:srgbClr val="00B05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alibri" pitchFamily="34" charset="0"/>
              </a:rPr>
              <a:t>BÀI 32: NGHỀ</a:t>
            </a:r>
            <a:r>
              <a:rPr kumimoji="0" lang="en-US" altLang="zh-CN" sz="6000" b="1" i="0" u="none" strike="noStrike" kern="1200" cap="none" spc="0" normalizeH="0" noProof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alibri" pitchFamily="34" charset="0"/>
              </a:rPr>
              <a:t> CỦA MẸ</a:t>
            </a:r>
            <a:r>
              <a:rPr lang="en-US" altLang="zh-CN" sz="6000" b="1">
                <a:solidFill>
                  <a:srgbClr val="00B05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NGHỀ CỦA CHA</a:t>
            </a: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alibri" pitchFamily="34" charset="0"/>
              </a:rPr>
              <a:t> 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7BDD36A-E13E-4FEB-9509-0D8CD4020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4143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F9299BC-F8E3-4363-8BAE-3665FDC20655}"/>
              </a:ext>
            </a:extLst>
          </p:cNvPr>
          <p:cNvSpPr txBox="1"/>
          <p:nvPr/>
        </p:nvSpPr>
        <p:spPr>
          <a:xfrm>
            <a:off x="1913953" y="698711"/>
            <a:ext cx="7575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HP001 4 hàng" panose="020B0603050302020204" pitchFamily="34" charset="0"/>
              </a:rPr>
              <a:t>Thứ … ngày … tháng 5 năm 2022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7457D9-FAC4-4E03-BDEB-EAEA4D6707D9}"/>
              </a:ext>
            </a:extLst>
          </p:cNvPr>
          <p:cNvSpPr txBox="1"/>
          <p:nvPr/>
        </p:nvSpPr>
        <p:spPr>
          <a:xfrm>
            <a:off x="3960395" y="1370194"/>
            <a:ext cx="4767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HP001 4 hàng" panose="020B0603050302020204" pitchFamily="34" charset="0"/>
              </a:rPr>
              <a:t>Hoạt động trải nghiệm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89E907-ACF6-41AA-9FC0-4409D33C8D58}"/>
              </a:ext>
            </a:extLst>
          </p:cNvPr>
          <p:cNvSpPr txBox="1"/>
          <p:nvPr/>
        </p:nvSpPr>
        <p:spPr>
          <a:xfrm>
            <a:off x="2571998" y="1874125"/>
            <a:ext cx="8900474" cy="81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b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Bài 31: Nghề của mẹ, nghề của cha</a:t>
            </a:r>
          </a:p>
        </p:txBody>
      </p:sp>
    </p:spTree>
    <p:extLst>
      <p:ext uri="{BB962C8B-B14F-4D97-AF65-F5344CB8AC3E}">
        <p14:creationId xmlns:p14="http://schemas.microsoft.com/office/powerpoint/2010/main" val="239505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77" b="27898"/>
          <a:stretch/>
        </p:blipFill>
        <p:spPr>
          <a:xfrm>
            <a:off x="5321147" y="325380"/>
            <a:ext cx="5752054" cy="63994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49" y="1532971"/>
            <a:ext cx="2917023" cy="536856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98572" y="1077169"/>
            <a:ext cx="4204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Yêu</a:t>
            </a:r>
            <a:r>
              <a:rPr kumimoji="0" lang="en-US" altLang="zh-CN" sz="4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cầu cần đạt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212568" y="680985"/>
            <a:ext cx="1246217" cy="6198782"/>
            <a:chOff x="5356238" y="2484057"/>
            <a:chExt cx="1127456" cy="3523058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94" t="9942" r="17104" b="8402"/>
            <a:stretch>
              <a:fillRect/>
            </a:stretch>
          </p:blipFill>
          <p:spPr>
            <a:xfrm rot="582822">
              <a:off x="5394924" y="2484057"/>
              <a:ext cx="1088770" cy="852665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94" t="9942" r="17104" b="8402"/>
            <a:stretch>
              <a:fillRect/>
            </a:stretch>
          </p:blipFill>
          <p:spPr>
            <a:xfrm rot="582822">
              <a:off x="5356238" y="3800810"/>
              <a:ext cx="1088770" cy="852665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94" t="9942" r="17104" b="8402"/>
            <a:stretch>
              <a:fillRect/>
            </a:stretch>
          </p:blipFill>
          <p:spPr>
            <a:xfrm rot="582822">
              <a:off x="5356238" y="5154450"/>
              <a:ext cx="1088770" cy="852665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5C5C3B8-9C27-4127-806A-5CC297616D9F}"/>
              </a:ext>
            </a:extLst>
          </p:cNvPr>
          <p:cNvSpPr txBox="1"/>
          <p:nvPr/>
        </p:nvSpPr>
        <p:spPr>
          <a:xfrm>
            <a:off x="5533963" y="671149"/>
            <a:ext cx="5065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hiểu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công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bố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thân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42083A-D371-4967-A138-EFE0BB09AEA9}"/>
              </a:ext>
            </a:extLst>
          </p:cNvPr>
          <p:cNvSpPr txBox="1"/>
          <p:nvPr/>
        </p:nvSpPr>
        <p:spPr>
          <a:xfrm>
            <a:off x="5533963" y="2971927"/>
            <a:ext cx="58851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Nêu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đức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bố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, </a:t>
            </a:r>
            <a:r>
              <a:rPr lang="en-US" sz="2800" dirty="0" err="1"/>
              <a:t>người</a:t>
            </a:r>
            <a:r>
              <a:rPr lang="en-US" sz="2800" dirty="0"/>
              <a:t> than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nghề</a:t>
            </a:r>
            <a:r>
              <a:rPr lang="en-US" sz="2800" dirty="0"/>
              <a:t> </a:t>
            </a:r>
            <a:r>
              <a:rPr lang="en-US" sz="2800" dirty="0" err="1"/>
              <a:t>nghiệp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họ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97FDD5-68A1-47A3-97B2-42E0E61B1642}"/>
              </a:ext>
            </a:extLst>
          </p:cNvPr>
          <p:cNvSpPr txBox="1"/>
          <p:nvPr/>
        </p:nvSpPr>
        <p:spPr>
          <a:xfrm>
            <a:off x="5443992" y="5409656"/>
            <a:ext cx="58851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an </a:t>
            </a:r>
            <a:r>
              <a:rPr lang="en-US" sz="2800" dirty="0" err="1"/>
              <a:t>toàn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cụ</a:t>
            </a:r>
            <a:r>
              <a:rPr lang="en-US" sz="2800" dirty="0"/>
              <a:t> </a:t>
            </a:r>
            <a:r>
              <a:rPr lang="en-US" sz="2800" dirty="0" err="1"/>
              <a:t>lao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quen</a:t>
            </a:r>
            <a:r>
              <a:rPr lang="en-US" sz="2800" dirty="0"/>
              <a:t> </a:t>
            </a:r>
            <a:r>
              <a:rPr lang="en-US" sz="2800" dirty="0" err="1"/>
              <a:t>thuộc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9942" r="17104" b="8402"/>
          <a:stretch>
            <a:fillRect/>
          </a:stretch>
        </p:blipFill>
        <p:spPr>
          <a:xfrm rot="582822">
            <a:off x="1145950" y="194308"/>
            <a:ext cx="2339240" cy="18319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FB4F5C-9108-4EF2-A9B8-C52E8D7ABA6F}"/>
              </a:ext>
            </a:extLst>
          </p:cNvPr>
          <p:cNvSpPr txBox="1"/>
          <p:nvPr/>
        </p:nvSpPr>
        <p:spPr>
          <a:xfrm>
            <a:off x="2755150" y="310278"/>
            <a:ext cx="6709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2. Chia </a:t>
            </a:r>
            <a:r>
              <a:rPr lang="en-US" sz="2800" b="1" dirty="0" err="1"/>
              <a:t>sẻ</a:t>
            </a:r>
            <a:r>
              <a:rPr lang="en-US" sz="2800" b="1" dirty="0"/>
              <a:t> </a:t>
            </a:r>
            <a:r>
              <a:rPr lang="en-US" sz="2800" b="1" dirty="0" err="1"/>
              <a:t>hiểu</a:t>
            </a:r>
            <a:r>
              <a:rPr lang="en-US" sz="2800" b="1" dirty="0"/>
              <a:t> </a:t>
            </a:r>
            <a:r>
              <a:rPr lang="en-US" sz="2800" b="1" dirty="0" err="1"/>
              <a:t>biết</a:t>
            </a:r>
            <a:r>
              <a:rPr lang="en-US" sz="2800" b="1" dirty="0"/>
              <a:t> </a:t>
            </a:r>
            <a:r>
              <a:rPr lang="en-US" sz="2800" b="1" dirty="0" err="1"/>
              <a:t>về</a:t>
            </a:r>
            <a:r>
              <a:rPr lang="en-US" sz="2800" b="1" dirty="0"/>
              <a:t> </a:t>
            </a:r>
            <a:r>
              <a:rPr lang="en-US" sz="2800" b="1" dirty="0" err="1"/>
              <a:t>nghề</a:t>
            </a:r>
            <a:r>
              <a:rPr lang="en-US" sz="2800" b="1" dirty="0"/>
              <a:t> </a:t>
            </a:r>
            <a:r>
              <a:rPr lang="en-US" sz="2800" b="1" dirty="0" err="1"/>
              <a:t>nghiệp</a:t>
            </a:r>
            <a:r>
              <a:rPr lang="en-US" sz="2800" b="1" dirty="0"/>
              <a:t>, </a:t>
            </a:r>
            <a:r>
              <a:rPr lang="en-US" sz="2800" b="1" dirty="0" err="1"/>
              <a:t>công</a:t>
            </a:r>
            <a:r>
              <a:rPr lang="en-US" sz="2800" b="1" dirty="0"/>
              <a:t> </a:t>
            </a:r>
            <a:r>
              <a:rPr lang="en-US" sz="2800" b="1" dirty="0" err="1"/>
              <a:t>việc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người</a:t>
            </a:r>
            <a:r>
              <a:rPr lang="en-US" sz="2800" b="1" dirty="0"/>
              <a:t> </a:t>
            </a:r>
            <a:r>
              <a:rPr lang="en-US" sz="2800" b="1" dirty="0" err="1"/>
              <a:t>thân</a:t>
            </a:r>
            <a:endParaRPr lang="en-US" sz="28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7F66AA-AB16-4F0C-B4E0-0B56984D4B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936" y="1977101"/>
            <a:ext cx="1548431" cy="25263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7BD3C5-5E57-490B-BE65-AB8F7F80BA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4138" y="2016229"/>
            <a:ext cx="1270949" cy="2501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9B53B8-E0DD-4AE9-8A59-CA8EFDC91D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0299" y="2016229"/>
            <a:ext cx="1318846" cy="2522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FF2E0EC-ED40-407D-B859-1EEC885DE9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6483" y="1947745"/>
            <a:ext cx="1416771" cy="2555744"/>
          </a:xfrm>
          <a:prstGeom prst="rect">
            <a:avLst/>
          </a:prstGeom>
        </p:spPr>
      </p:pic>
      <p:sp>
        <p:nvSpPr>
          <p:cNvPr id="19" name="Cloud 18">
            <a:extLst>
              <a:ext uri="{FF2B5EF4-FFF2-40B4-BE49-F238E27FC236}">
                <a16:creationId xmlns:a16="http://schemas.microsoft.com/office/drawing/2014/main" id="{B8263BCF-E09E-4E61-AA0B-7016894D7FEE}"/>
              </a:ext>
            </a:extLst>
          </p:cNvPr>
          <p:cNvSpPr/>
          <p:nvPr/>
        </p:nvSpPr>
        <p:spPr>
          <a:xfrm>
            <a:off x="1926873" y="4717864"/>
            <a:ext cx="8338253" cy="1881963"/>
          </a:xfrm>
          <a:prstGeom prst="cloud">
            <a:avLst/>
          </a:prstGeom>
          <a:solidFill>
            <a:srgbClr val="93E3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320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Kể về nghề nghiệp, công việc của người thân</a:t>
            </a:r>
            <a:endParaRPr lang="en-US" sz="32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ABF8FCD2-8E26-4A4D-BD7D-5F514A3D0BF9}"/>
              </a:ext>
            </a:extLst>
          </p:cNvPr>
          <p:cNvSpPr/>
          <p:nvPr/>
        </p:nvSpPr>
        <p:spPr>
          <a:xfrm>
            <a:off x="1926873" y="4724612"/>
            <a:ext cx="8338253" cy="1881963"/>
          </a:xfrm>
          <a:prstGeom prst="cloud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vi-VN" sz="320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Nêu những điều em học được từ nghề nghiệp, công việc của người thân</a:t>
            </a:r>
            <a:endParaRPr lang="vi-VN" sz="32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601" y="757737"/>
            <a:ext cx="2960338" cy="50394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7F3EC8-14DA-49DC-BA6F-1C75B94EAF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1" y="-34161"/>
            <a:ext cx="1140718" cy="12811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2260" y="3605248"/>
            <a:ext cx="4372588" cy="239764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554" y="0"/>
            <a:ext cx="5964866" cy="37426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12D81B-D25A-4097-A0B4-01724CF7EFCF}"/>
              </a:ext>
            </a:extLst>
          </p:cNvPr>
          <p:cNvSpPr txBox="1"/>
          <p:nvPr/>
        </p:nvSpPr>
        <p:spPr>
          <a:xfrm>
            <a:off x="2958554" y="738152"/>
            <a:ext cx="59648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/>
              <a:t>Trò chơi </a:t>
            </a:r>
            <a:endParaRPr lang="en-US" sz="4800" b="1" dirty="0"/>
          </a:p>
          <a:p>
            <a:pPr algn="ctr"/>
            <a:r>
              <a:rPr lang="vi-VN" sz="4800" dirty="0"/>
              <a:t>“Nếu … thì …”</a:t>
            </a:r>
            <a:endParaRPr lang="en-US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4B8AC4-92CA-4E93-A7D0-F0E842C18A96}"/>
              </a:ext>
            </a:extLst>
          </p:cNvPr>
          <p:cNvSpPr txBox="1"/>
          <p:nvPr/>
        </p:nvSpPr>
        <p:spPr>
          <a:xfrm>
            <a:off x="5940986" y="4231759"/>
            <a:ext cx="54226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Ví</a:t>
            </a:r>
            <a:r>
              <a:rPr lang="en-US" sz="3200" b="1" dirty="0"/>
              <a:t> </a:t>
            </a:r>
            <a:r>
              <a:rPr lang="en-US" sz="3200" b="1" dirty="0" err="1"/>
              <a:t>dụ</a:t>
            </a:r>
            <a:r>
              <a:rPr lang="en-US" sz="3200" b="1" dirty="0"/>
              <a:t>:</a:t>
            </a:r>
          </a:p>
          <a:p>
            <a:r>
              <a:rPr lang="en-US" sz="3200" dirty="0"/>
              <a:t>“</a:t>
            </a:r>
            <a:r>
              <a:rPr lang="vi-VN" sz="3200" dirty="0">
                <a:solidFill>
                  <a:srgbClr val="FF0000"/>
                </a:solidFill>
              </a:rPr>
              <a:t>Nếu</a:t>
            </a:r>
            <a:r>
              <a:rPr lang="vi-VN" sz="3200" dirty="0"/>
              <a:t> không có người nông dân </a:t>
            </a:r>
            <a:r>
              <a:rPr lang="vi-VN" sz="3200" dirty="0">
                <a:solidFill>
                  <a:srgbClr val="FF0000"/>
                </a:solidFill>
              </a:rPr>
              <a:t>thì</a:t>
            </a:r>
            <a:r>
              <a:rPr lang="vi-VN" sz="3200" dirty="0"/>
              <a:t> ta không có cơm ăn</a:t>
            </a:r>
            <a:r>
              <a:rPr lang="en-US" sz="3200" dirty="0"/>
              <a:t>”</a:t>
            </a:r>
          </a:p>
        </p:txBody>
      </p:sp>
      <p:grpSp>
        <p:nvGrpSpPr>
          <p:cNvPr id="7" name="组合 147">
            <a:extLst>
              <a:ext uri="{FF2B5EF4-FFF2-40B4-BE49-F238E27FC236}">
                <a16:creationId xmlns:a16="http://schemas.microsoft.com/office/drawing/2014/main" id="{5F1C7915-420F-4B89-8CD2-7C3E2FDEFD71}"/>
              </a:ext>
            </a:extLst>
          </p:cNvPr>
          <p:cNvGrpSpPr/>
          <p:nvPr/>
        </p:nvGrpSpPr>
        <p:grpSpPr>
          <a:xfrm>
            <a:off x="176980" y="132211"/>
            <a:ext cx="2958555" cy="1113609"/>
            <a:chOff x="1560688" y="2118360"/>
            <a:chExt cx="5261026" cy="2854215"/>
          </a:xfrm>
        </p:grpSpPr>
        <p:pic>
          <p:nvPicPr>
            <p:cNvPr id="8" name="图片 1">
              <a:extLst>
                <a:ext uri="{FF2B5EF4-FFF2-40B4-BE49-F238E27FC236}">
                  <a16:creationId xmlns:a16="http://schemas.microsoft.com/office/drawing/2014/main" id="{FA301763-E371-4180-A2A6-C9B94BA58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60688" y="2118360"/>
              <a:ext cx="5261026" cy="2854215"/>
            </a:xfrm>
            <a:prstGeom prst="rect">
              <a:avLst/>
            </a:prstGeom>
          </p:spPr>
        </p:pic>
        <p:sp>
          <p:nvSpPr>
            <p:cNvPr id="11" name="文本框 141">
              <a:extLst>
                <a:ext uri="{FF2B5EF4-FFF2-40B4-BE49-F238E27FC236}">
                  <a16:creationId xmlns:a16="http://schemas.microsoft.com/office/drawing/2014/main" id="{F508E427-0D96-45DD-A1B0-3EF5FE3EBA65}"/>
                </a:ext>
              </a:extLst>
            </p:cNvPr>
            <p:cNvSpPr txBox="1"/>
            <p:nvPr/>
          </p:nvSpPr>
          <p:spPr>
            <a:xfrm>
              <a:off x="1979601" y="2702695"/>
              <a:ext cx="3596633" cy="108517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Mở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rộng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225485" y="1770320"/>
            <a:ext cx="6737685" cy="3317358"/>
            <a:chOff x="4186989" y="457201"/>
            <a:chExt cx="6737685" cy="5751094"/>
          </a:xfrm>
        </p:grpSpPr>
        <p:sp>
          <p:nvSpPr>
            <p:cNvPr id="11" name="圆角矩形 10"/>
            <p:cNvSpPr/>
            <p:nvPr/>
          </p:nvSpPr>
          <p:spPr>
            <a:xfrm>
              <a:off x="4186989" y="457201"/>
              <a:ext cx="6737685" cy="5751094"/>
            </a:xfrm>
            <a:prstGeom prst="roundRect">
              <a:avLst/>
            </a:prstGeom>
            <a:solidFill>
              <a:srgbClr val="A4EC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4403188" y="675249"/>
              <a:ext cx="6296016" cy="5324576"/>
            </a:xfrm>
            <a:prstGeom prst="roundRect">
              <a:avLst/>
            </a:prstGeom>
            <a:noFill/>
            <a:ln w="28575">
              <a:solidFill>
                <a:srgbClr val="74C3C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465" y="1115248"/>
            <a:ext cx="2061034" cy="2061034"/>
          </a:xfrm>
          <a:prstGeom prst="rect">
            <a:avLst/>
          </a:prstGeom>
        </p:spPr>
      </p:pic>
      <p:pic>
        <p:nvPicPr>
          <p:cNvPr id="9" name="图片 22">
            <a:extLst>
              <a:ext uri="{FF2B5EF4-FFF2-40B4-BE49-F238E27FC236}">
                <a16:creationId xmlns:a16="http://schemas.microsoft.com/office/drawing/2014/main" id="{3A1A751D-7D16-4BD3-8629-962A6963F11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89" y="2106989"/>
            <a:ext cx="3578860" cy="39414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F82E90-45A7-4C5F-A16B-BF927B8671E0}"/>
              </a:ext>
            </a:extLst>
          </p:cNvPr>
          <p:cNvSpPr txBox="1"/>
          <p:nvPr/>
        </p:nvSpPr>
        <p:spPr>
          <a:xfrm>
            <a:off x="4886917" y="2392348"/>
            <a:ext cx="54148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/>
              <a:t>Nghề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 </a:t>
            </a:r>
            <a:r>
              <a:rPr lang="en-US" sz="3600" dirty="0" err="1"/>
              <a:t>cũng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</a:t>
            </a:r>
            <a:r>
              <a:rPr lang="en-US" sz="3600" dirty="0" err="1"/>
              <a:t>nghề</a:t>
            </a:r>
            <a:r>
              <a:rPr lang="en-US" sz="3600" dirty="0"/>
              <a:t> </a:t>
            </a:r>
            <a:r>
              <a:rPr lang="en-US" sz="3600" dirty="0" err="1"/>
              <a:t>đáng</a:t>
            </a:r>
            <a:r>
              <a:rPr lang="en-US" sz="3600" dirty="0"/>
              <a:t> </a:t>
            </a:r>
            <a:r>
              <a:rPr lang="en-US" sz="3600" dirty="0" err="1"/>
              <a:t>quý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cần</a:t>
            </a:r>
            <a:r>
              <a:rPr lang="en-US" sz="3600" dirty="0"/>
              <a:t> </a:t>
            </a:r>
            <a:r>
              <a:rPr lang="en-US" sz="3600" dirty="0" err="1"/>
              <a:t>thiết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</a:t>
            </a:r>
            <a:r>
              <a:rPr lang="en-US" sz="3600" dirty="0" err="1"/>
              <a:t>xã</a:t>
            </a:r>
            <a:r>
              <a:rPr lang="en-US" sz="3600" dirty="0"/>
              <a:t> </a:t>
            </a:r>
            <a:r>
              <a:rPr lang="en-US" sz="3600" dirty="0" err="1"/>
              <a:t>hội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chúng</a:t>
            </a:r>
            <a:r>
              <a:rPr lang="en-US" sz="3600" dirty="0"/>
              <a:t> ta</a:t>
            </a:r>
          </a:p>
        </p:txBody>
      </p:sp>
    </p:spTree>
    <p:extLst>
      <p:ext uri="{BB962C8B-B14F-4D97-AF65-F5344CB8AC3E}">
        <p14:creationId xmlns:p14="http://schemas.microsoft.com/office/powerpoint/2010/main" val="391362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-15098"/>
            <a:ext cx="12219444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8D477F-9A7D-4997-8755-8AB732E2C1C0}"/>
              </a:ext>
            </a:extLst>
          </p:cNvPr>
          <p:cNvSpPr txBox="1"/>
          <p:nvPr/>
        </p:nvSpPr>
        <p:spPr>
          <a:xfrm>
            <a:off x="4347317" y="471108"/>
            <a:ext cx="5305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libri" panose="020F0502020204030204" pitchFamily="34" charset="0"/>
              </a:rPr>
              <a:t>Hoạt động tiếp nối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D09165-32F5-4EBC-ABB2-C5CD9547B1EC}"/>
              </a:ext>
            </a:extLst>
          </p:cNvPr>
          <p:cNvSpPr txBox="1"/>
          <p:nvPr/>
        </p:nvSpPr>
        <p:spPr>
          <a:xfrm>
            <a:off x="2320561" y="1123881"/>
            <a:ext cx="7666074" cy="9541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Calibri" panose="020F0502020204030204" pitchFamily="34" charset="0"/>
              </a:rPr>
              <a:t>Về nhà phỏng vấn thêm bố mẹ hoặc một người thân của em về công việc hằng ngày của họ</a:t>
            </a:r>
            <a:endParaRPr lang="en-US" sz="2800" dirty="0">
              <a:latin typeface="Calibri" panose="020F05020202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EE1B530-7A5F-4C1B-AE53-8D85740F7EDC}"/>
              </a:ext>
            </a:extLst>
          </p:cNvPr>
          <p:cNvGrpSpPr/>
          <p:nvPr/>
        </p:nvGrpSpPr>
        <p:grpSpPr>
          <a:xfrm>
            <a:off x="458710" y="2367445"/>
            <a:ext cx="3723702" cy="2854006"/>
            <a:chOff x="478262" y="2533880"/>
            <a:chExt cx="3723702" cy="2854006"/>
          </a:xfrm>
        </p:grpSpPr>
        <p:sp>
          <p:nvSpPr>
            <p:cNvPr id="7" name="Cloud 6">
              <a:extLst>
                <a:ext uri="{FF2B5EF4-FFF2-40B4-BE49-F238E27FC236}">
                  <a16:creationId xmlns:a16="http://schemas.microsoft.com/office/drawing/2014/main" id="{81DB4303-B0AE-4CB6-B55B-42C44BEE4018}"/>
                </a:ext>
              </a:extLst>
            </p:cNvPr>
            <p:cNvSpPr/>
            <p:nvPr/>
          </p:nvSpPr>
          <p:spPr>
            <a:xfrm>
              <a:off x="478262" y="2533880"/>
              <a:ext cx="3723702" cy="2854006"/>
            </a:xfrm>
            <a:prstGeom prst="cloud">
              <a:avLst/>
            </a:prstGeom>
            <a:solidFill>
              <a:srgbClr val="93E3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E6F6FB1-2851-49A0-B5C3-01F8F0FEAAAF}"/>
                </a:ext>
              </a:extLst>
            </p:cNvPr>
            <p:cNvSpPr txBox="1"/>
            <p:nvPr/>
          </p:nvSpPr>
          <p:spPr>
            <a:xfrm>
              <a:off x="1038351" y="3031934"/>
              <a:ext cx="3067756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Hằng ngày, bố (mẹ, cô, chú,…) thực hiện những công việc gì?</a:t>
              </a:r>
              <a:endPara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en-US" sz="28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8478351-0B69-442F-8B7C-A65C3EEFD7D8}"/>
              </a:ext>
            </a:extLst>
          </p:cNvPr>
          <p:cNvGrpSpPr/>
          <p:nvPr/>
        </p:nvGrpSpPr>
        <p:grpSpPr>
          <a:xfrm>
            <a:off x="3251966" y="3638446"/>
            <a:ext cx="3723702" cy="2854006"/>
            <a:chOff x="478262" y="2533880"/>
            <a:chExt cx="3723702" cy="285400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1" name="Cloud 10">
              <a:extLst>
                <a:ext uri="{FF2B5EF4-FFF2-40B4-BE49-F238E27FC236}">
                  <a16:creationId xmlns:a16="http://schemas.microsoft.com/office/drawing/2014/main" id="{64BA860D-F8F3-4F79-845D-3295945CFD49}"/>
                </a:ext>
              </a:extLst>
            </p:cNvPr>
            <p:cNvSpPr/>
            <p:nvPr/>
          </p:nvSpPr>
          <p:spPr>
            <a:xfrm>
              <a:off x="478262" y="2533880"/>
              <a:ext cx="3723702" cy="2854006"/>
            </a:xfrm>
            <a:prstGeom prst="cloud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1B85801-5B48-4799-B4B4-88C00EA3EA27}"/>
                </a:ext>
              </a:extLst>
            </p:cNvPr>
            <p:cNvSpPr txBox="1"/>
            <p:nvPr/>
          </p:nvSpPr>
          <p:spPr>
            <a:xfrm>
              <a:off x="1038351" y="3031934"/>
              <a:ext cx="3067756" cy="20088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3302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vi-VN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Trang phục của bố (mẹ, cô, chú,…) có gì đặc biệt?</a:t>
              </a:r>
              <a:endPara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en-US" sz="28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8F0EAF9-6C13-4D5B-AA6D-EF8F97651362}"/>
              </a:ext>
            </a:extLst>
          </p:cNvPr>
          <p:cNvGrpSpPr/>
          <p:nvPr/>
        </p:nvGrpSpPr>
        <p:grpSpPr>
          <a:xfrm>
            <a:off x="6716240" y="2525463"/>
            <a:ext cx="3723702" cy="3733849"/>
            <a:chOff x="478262" y="2533880"/>
            <a:chExt cx="3723702" cy="2854006"/>
          </a:xfrm>
        </p:grpSpPr>
        <p:sp>
          <p:nvSpPr>
            <p:cNvPr id="14" name="Cloud 13">
              <a:extLst>
                <a:ext uri="{FF2B5EF4-FFF2-40B4-BE49-F238E27FC236}">
                  <a16:creationId xmlns:a16="http://schemas.microsoft.com/office/drawing/2014/main" id="{D6D0F6D9-6151-4C2F-BFEA-8FD4B45FC8E8}"/>
                </a:ext>
              </a:extLst>
            </p:cNvPr>
            <p:cNvSpPr/>
            <p:nvPr/>
          </p:nvSpPr>
          <p:spPr>
            <a:xfrm>
              <a:off x="478262" y="2533880"/>
              <a:ext cx="3723702" cy="2854006"/>
            </a:xfrm>
            <a:prstGeom prst="cloud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40497D2-84E3-4197-B4A3-79634716068C}"/>
                </a:ext>
              </a:extLst>
            </p:cNvPr>
            <p:cNvSpPr txBox="1"/>
            <p:nvPr/>
          </p:nvSpPr>
          <p:spPr>
            <a:xfrm>
              <a:off x="647576" y="3042568"/>
              <a:ext cx="3342080" cy="2046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Bố (mẹ, cô, chú) thấy nghề của mình có khó không? Có vất vả không? Khó khăn và vất vả nhất là khi nào?</a:t>
              </a:r>
              <a:endParaRPr lang="en-US" sz="2800" dirty="0"/>
            </a:p>
          </p:txBody>
        </p:sp>
      </p:grpSp>
      <p:pic>
        <p:nvPicPr>
          <p:cNvPr id="5" name="图片 28">
            <a:extLst>
              <a:ext uri="{FF2B5EF4-FFF2-40B4-BE49-F238E27FC236}">
                <a16:creationId xmlns:a16="http://schemas.microsoft.com/office/drawing/2014/main" id="{D3CEA03D-E19F-4704-86EC-037C34BC32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037" y="3988883"/>
            <a:ext cx="1948119" cy="273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2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381</Words>
  <Application>Microsoft Office PowerPoint</Application>
  <PresentationFormat>Widescreen</PresentationFormat>
  <Paragraphs>51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Arial-Rounded</vt:lpstr>
      <vt:lpstr>Calibri</vt:lpstr>
      <vt:lpstr>Calibri Light</vt:lpstr>
      <vt:lpstr>HP001</vt:lpstr>
      <vt:lpstr>HP001 4 hàng</vt:lpstr>
      <vt:lpstr>Quicksand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Quyen</dc:creator>
  <cp:lastModifiedBy>Ms Quyen</cp:lastModifiedBy>
  <cp:revision>2</cp:revision>
  <dcterms:created xsi:type="dcterms:W3CDTF">2022-05-02T13:11:10Z</dcterms:created>
  <dcterms:modified xsi:type="dcterms:W3CDTF">2022-05-08T15:22:43Z</dcterms:modified>
</cp:coreProperties>
</file>