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6" r:id="rId10"/>
    <p:sldId id="268" r:id="rId11"/>
    <p:sldId id="26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C1010"/>
    <a:srgbClr val="F38191"/>
    <a:srgbClr val="66FF33"/>
    <a:srgbClr val="FBF9A5"/>
    <a:srgbClr val="FBA3AB"/>
    <a:srgbClr val="33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B2A46-D2ED-4292-A53F-9385B6758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7F81B-7C12-45E2-8CAF-95D4C71C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B3DE-9BD6-4206-99F2-A38087B91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1923A-00FB-444D-B09E-C8965D399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CF4F5-C6B6-4B08-881B-C634333EC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646F-DB8E-4E8B-96AD-3792DAD0F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A30FA-5C8F-46E4-AB2A-9839CF5CB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B208-97D2-4DCA-8244-3DB0CC4C3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E58A7-7BFC-4228-804F-9AF739B17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3BFB-0AA6-478F-BCE9-D2874ED2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2CCD-55F8-4695-8761-DD6A40CC9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A938D37-447B-47E1-BB2F-DD481E62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http://upload.wikimedia.org/wikipedia/commons/thumb/1/16/SongMa.JPG/288px-SongMa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pic>
        <p:nvPicPr>
          <p:cNvPr id="5129" name="Picture 9" descr="270px-Cau_Ham_R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04800" y="1600200"/>
            <a:ext cx="4267200" cy="1524000"/>
          </a:xfrm>
          <a:prstGeom prst="wedgeRectCallout">
            <a:avLst>
              <a:gd name="adj1" fmla="val -44755"/>
              <a:gd name="adj2" fmla="val 88542"/>
            </a:avLst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  Đây là Cầu Hàm Rồng, cầu vắt mình trên dòng sông Mã, trên      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 từ Hà Nội vào TP.Thanh</a:t>
            </a:r>
          </a:p>
          <a:p>
            <a:r>
              <a:rPr lang="en-US" sz="2000">
                <a:latin typeface="Arial" charset="0"/>
              </a:rPr>
              <a:t>  Hoá…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914400" y="2438400"/>
            <a:ext cx="3810000" cy="2590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cha trong bài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làm nghề gì? Câu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nào cho em biết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iều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ó?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72000" y="4495800"/>
            <a:ext cx="4114800" cy="20574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Cha bạn nhỏ làm nghề xây dựng </a:t>
            </a:r>
          </a:p>
          <a:p>
            <a:pPr algn="ctr"/>
            <a:r>
              <a:rPr lang="en-US" sz="2000">
                <a:latin typeface="Arial" charset="0"/>
              </a:rPr>
              <a:t>cầu. Câu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cho biết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iều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 là:</a:t>
            </a:r>
          </a:p>
          <a:p>
            <a:pPr algn="ctr"/>
            <a:r>
              <a:rPr lang="en-US" sz="2000">
                <a:latin typeface="Arial" charset="0"/>
              </a:rPr>
              <a:t>Cha gửi………….dòng sông sâu.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62000" y="2057400"/>
            <a:ext cx="3352800" cy="2209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Từ chiếc cầu cha làm, bạn nhỏ nghĩ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ến những gì? 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276600" y="3124200"/>
            <a:ext cx="5562600" cy="3429000"/>
          </a:xfrm>
          <a:prstGeom prst="ellipse">
            <a:avLst/>
          </a:prstGeom>
          <a:solidFill>
            <a:srgbClr val="FBF9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Bạn nghĩ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ến con nhện có cầu t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nhỏ, </a:t>
            </a:r>
          </a:p>
          <a:p>
            <a:pPr algn="ctr"/>
            <a:r>
              <a:rPr lang="en-US" sz="2000">
                <a:latin typeface="Arial" charset="0"/>
              </a:rPr>
              <a:t>con sáo có ngọn gió làm cầu, con </a:t>
            </a:r>
          </a:p>
          <a:p>
            <a:pPr algn="ctr"/>
            <a:r>
              <a:rPr lang="en-US" sz="2000">
                <a:latin typeface="Arial" charset="0"/>
              </a:rPr>
              <a:t>kiến có chiếc lá tre làm cầu, bạn</a:t>
            </a:r>
          </a:p>
          <a:p>
            <a:pPr algn="ctr"/>
            <a:r>
              <a:rPr lang="en-US" sz="2000">
                <a:latin typeface="Arial" charset="0"/>
              </a:rPr>
              <a:t>nhỏ sang bà ngoại bằng chiếc </a:t>
            </a:r>
          </a:p>
          <a:p>
            <a:pPr algn="ctr"/>
            <a:r>
              <a:rPr lang="en-US" sz="2000">
                <a:latin typeface="Arial" charset="0"/>
              </a:rPr>
              <a:t>cầu tre, cầu ao mẹ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ỗ.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371600" y="2819400"/>
            <a:ext cx="3276600" cy="2895600"/>
          </a:xfrm>
          <a:prstGeom prst="cloudCallout">
            <a:avLst>
              <a:gd name="adj1" fmla="val -69477"/>
              <a:gd name="adj2" fmla="val 574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ng bạn nhỏ yêu cây cầu nào nhất ?Vì sao ?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876800" y="4343400"/>
            <a:ext cx="4038600" cy="21336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Bạn nhỏ yêu nhất cây cầu trong </a:t>
            </a:r>
          </a:p>
          <a:p>
            <a:pPr algn="ctr"/>
            <a:r>
              <a:rPr lang="en-US" sz="2000">
                <a:latin typeface="Arial" charset="0"/>
              </a:rPr>
              <a:t>bức ảnh cha gửi về.Vì bạn tự</a:t>
            </a:r>
          </a:p>
          <a:p>
            <a:pPr algn="ctr"/>
            <a:r>
              <a:rPr lang="en-US" sz="2000">
                <a:latin typeface="Arial" charset="0"/>
              </a:rPr>
              <a:t>hào vì cha mình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tham gia </a:t>
            </a:r>
          </a:p>
          <a:p>
            <a:pPr algn="ctr"/>
            <a:r>
              <a:rPr lang="en-US" sz="2000">
                <a:latin typeface="Arial" charset="0"/>
              </a:rPr>
              <a:t>xây dựng chiếc cầu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57200" y="1219200"/>
            <a:ext cx="3429000" cy="2590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BA3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Em thích hình ảnh cây cầu nào trong bài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?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352800" y="3352800"/>
            <a:ext cx="5257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Bài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cho em thấy tình cảm của bạn nhỏ</a:t>
            </a:r>
          </a:p>
          <a:p>
            <a:r>
              <a:rPr lang="en-US" sz="2000">
                <a:latin typeface="Arial" charset="0"/>
              </a:rPr>
              <a:t>với cha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nào?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581400" y="4343400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-42863" y="4814888"/>
            <a:ext cx="9144001" cy="2014537"/>
          </a:xfrm>
          <a:prstGeom prst="ellipse">
            <a:avLst/>
          </a:prstGeom>
          <a:solidFill>
            <a:srgbClr val="FBF9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Bạn nhỏ rất yêu cha, tự hào về cha nên thấy chiếc cầu do </a:t>
            </a:r>
          </a:p>
          <a:p>
            <a:pPr algn="ctr"/>
            <a:r>
              <a:rPr lang="en-US" sz="2000">
                <a:latin typeface="Arial" charset="0"/>
              </a:rPr>
              <a:t>cha làm ra là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ẹp nhất,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áng yêu nhất.</a:t>
            </a:r>
          </a:p>
          <a:p>
            <a:pPr algn="ctr"/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3" grpId="0" animBg="1"/>
      <p:bldP spid="184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057400"/>
            <a:ext cx="45720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Cha gửi cho con chiếc ảnh cái cầu</a:t>
            </a:r>
          </a:p>
          <a:p>
            <a:r>
              <a:rPr lang="en-US" sz="1800">
                <a:latin typeface="Arial" charset="0"/>
              </a:rPr>
              <a:t>Cha vừa bắc xong qua dòng sông sâu </a:t>
            </a:r>
          </a:p>
          <a:p>
            <a:r>
              <a:rPr lang="en-US" sz="1800">
                <a:latin typeface="Arial" charset="0"/>
              </a:rPr>
              <a:t>Xe lửa sắp qua, th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 cha nói thế </a:t>
            </a:r>
          </a:p>
          <a:p>
            <a:r>
              <a:rPr lang="en-US" sz="1800">
                <a:latin typeface="Arial" charset="0"/>
              </a:rPr>
              <a:t>Con cho mẹ xem, cho xem h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i lâu.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Những cái cầu 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i, yêu sao yêu ghê!</a:t>
            </a:r>
          </a:p>
          <a:p>
            <a:r>
              <a:rPr lang="en-US" sz="1800">
                <a:latin typeface="Arial" charset="0"/>
              </a:rPr>
              <a:t>Nhện qua chum n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ớc bắc cầu t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 nhỏ </a:t>
            </a:r>
          </a:p>
          <a:p>
            <a:r>
              <a:rPr lang="en-US" sz="1800">
                <a:latin typeface="Arial" charset="0"/>
              </a:rPr>
              <a:t>Con sáo sang sông bắc cầu ngọn gió </a:t>
            </a:r>
          </a:p>
          <a:p>
            <a:r>
              <a:rPr lang="en-US" sz="1800">
                <a:latin typeface="Arial" charset="0"/>
              </a:rPr>
              <a:t>Con kiến qua ngòi bắc cầu lá tre. </a:t>
            </a:r>
          </a:p>
          <a:p>
            <a:endParaRPr lang="en-US" sz="1800">
              <a:latin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48200" y="2057400"/>
            <a:ext cx="4495800" cy="23622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Yêu cái cầu tre lối sang bà ngoại </a:t>
            </a:r>
          </a:p>
          <a:p>
            <a:r>
              <a:rPr lang="en-US" sz="1800">
                <a:latin typeface="Arial" charset="0"/>
              </a:rPr>
              <a:t>Nh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 võng trên sông ru ng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ời qua lại </a:t>
            </a:r>
          </a:p>
          <a:p>
            <a:r>
              <a:rPr lang="en-US" sz="1800">
                <a:latin typeface="Arial" charset="0"/>
              </a:rPr>
              <a:t>D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ới cầu, thuyền chở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á, chở vôi </a:t>
            </a:r>
          </a:p>
          <a:p>
            <a:r>
              <a:rPr lang="en-US" sz="1800">
                <a:latin typeface="Arial" charset="0"/>
              </a:rPr>
              <a:t>Thuyền buồm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i ng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ợc thuyền thoi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i xuôi.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48200" y="4495800"/>
            <a:ext cx="4495800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Yêu h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n cả cầu ao mẹ th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ờng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ãi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ỗ</a:t>
            </a:r>
          </a:p>
          <a:p>
            <a:r>
              <a:rPr lang="en-US" sz="1800">
                <a:latin typeface="Arial" charset="0"/>
              </a:rPr>
              <a:t>Là cái cầu này ảnh chụp xa xa</a:t>
            </a:r>
          </a:p>
          <a:p>
            <a:r>
              <a:rPr lang="en-US" sz="1800">
                <a:latin typeface="Arial" charset="0"/>
              </a:rPr>
              <a:t>Mẹ bảo : cầu Hàm Rồng sông Mã</a:t>
            </a:r>
          </a:p>
          <a:p>
            <a:r>
              <a:rPr lang="en-US" sz="1800">
                <a:latin typeface="Arial" charset="0"/>
              </a:rPr>
              <a:t>Con cứ gọi cái cầu của cha.</a:t>
            </a:r>
          </a:p>
          <a:p>
            <a:endParaRPr lang="en-US" sz="1800">
              <a:latin typeface="Arial" charset="0"/>
            </a:endParaRPr>
          </a:p>
        </p:txBody>
      </p:sp>
      <p:sp>
        <p:nvSpPr>
          <p:cNvPr id="15366" name="WordArt 8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5367" name="WordArt 9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1000" y="1143000"/>
            <a:ext cx="2667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*Học thuộc lòng: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6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6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6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1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6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1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6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1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6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allAtOnce" animBg="1"/>
      <p:bldP spid="19461" grpId="0" build="allAtOnce" animBg="1"/>
      <p:bldP spid="19462" grpId="0" build="allAtOnce" animBg="1"/>
      <p:bldP spid="19463" grpId="0" build="allAtOnce" animBg="1"/>
      <p:bldP spid="194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2057400"/>
            <a:ext cx="45720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Cha gửi cho con chiếc ảnh cái cầu</a:t>
            </a:r>
          </a:p>
          <a:p>
            <a:r>
              <a:rPr lang="en-US" sz="1800">
                <a:latin typeface="Arial" charset="0"/>
              </a:rPr>
              <a:t>Cha vừa bắc xong qua dòng sông sâu </a:t>
            </a:r>
          </a:p>
          <a:p>
            <a:r>
              <a:rPr lang="en-US" sz="1800">
                <a:latin typeface="Arial" charset="0"/>
              </a:rPr>
              <a:t>Xe lửa sắp qua, th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 cha nói thế </a:t>
            </a:r>
          </a:p>
          <a:p>
            <a:r>
              <a:rPr lang="en-US" sz="1800">
                <a:latin typeface="Arial" charset="0"/>
              </a:rPr>
              <a:t>Con cho mẹ xem, cho xem h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i lâu.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Những cái cầu 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i, yêu sao yêu ghê!</a:t>
            </a:r>
          </a:p>
          <a:p>
            <a:r>
              <a:rPr lang="en-US" sz="1800">
                <a:latin typeface="Arial" charset="0"/>
              </a:rPr>
              <a:t>Nhện qua chum n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ớc bắc cầu t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 nhỏ </a:t>
            </a:r>
          </a:p>
          <a:p>
            <a:r>
              <a:rPr lang="en-US" sz="1800">
                <a:latin typeface="Arial" charset="0"/>
              </a:rPr>
              <a:t>Con sáo sang sông bắc cầu ngọn gió </a:t>
            </a:r>
          </a:p>
          <a:p>
            <a:r>
              <a:rPr lang="en-US" sz="1800">
                <a:latin typeface="Arial" charset="0"/>
              </a:rPr>
              <a:t>Con kiến qua ngòi bắc cầu lá tre. </a:t>
            </a:r>
          </a:p>
          <a:p>
            <a:endParaRPr lang="en-US" sz="1800">
              <a:latin typeface="Arial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648200" y="2057400"/>
            <a:ext cx="4495800" cy="2362200"/>
          </a:xfrm>
          <a:prstGeom prst="rect">
            <a:avLst/>
          </a:prstGeom>
          <a:solidFill>
            <a:srgbClr val="FBF9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Yêu cái cầu tre lối sang bà ngoại </a:t>
            </a:r>
          </a:p>
          <a:p>
            <a:r>
              <a:rPr lang="en-US" sz="1800">
                <a:latin typeface="Arial" charset="0"/>
              </a:rPr>
              <a:t>Nh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 võng trên sông ru ng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ời qua lại </a:t>
            </a:r>
          </a:p>
          <a:p>
            <a:r>
              <a:rPr lang="en-US" sz="1800">
                <a:latin typeface="Arial" charset="0"/>
              </a:rPr>
              <a:t>D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ới cầu, thuyền chở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á, chở vôi </a:t>
            </a:r>
          </a:p>
          <a:p>
            <a:r>
              <a:rPr lang="en-US" sz="1800">
                <a:latin typeface="Arial" charset="0"/>
              </a:rPr>
              <a:t>Thuyền buồm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i ng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ợc thuyền thoi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i xuôi.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648200" y="4495800"/>
            <a:ext cx="4495800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Yêu h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n cả cầu ao mẹ th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ờng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ãi </a:t>
            </a:r>
            <a:r>
              <a:rPr lang="vi-VN" sz="1800">
                <a:latin typeface="Arial" charset="0"/>
              </a:rPr>
              <a:t>đ</a:t>
            </a:r>
            <a:r>
              <a:rPr lang="en-US" sz="1800">
                <a:latin typeface="Arial" charset="0"/>
              </a:rPr>
              <a:t>ỗ</a:t>
            </a:r>
          </a:p>
          <a:p>
            <a:r>
              <a:rPr lang="en-US" sz="1800">
                <a:latin typeface="Arial" charset="0"/>
              </a:rPr>
              <a:t>Là cái cầu này ảnh chụp xa xa</a:t>
            </a:r>
          </a:p>
          <a:p>
            <a:r>
              <a:rPr lang="en-US" sz="1800">
                <a:latin typeface="Arial" charset="0"/>
              </a:rPr>
              <a:t>Mẹ bảo : cầu Hàm Rồng sông Mã</a:t>
            </a:r>
          </a:p>
          <a:p>
            <a:r>
              <a:rPr lang="en-US" sz="1800">
                <a:latin typeface="Arial" charset="0"/>
              </a:rPr>
              <a:t>Con cứ gọi cái cầu của cha.</a:t>
            </a:r>
          </a:p>
          <a:p>
            <a:endParaRPr lang="en-US" sz="1800">
              <a:latin typeface="Arial" charset="0"/>
            </a:endParaRPr>
          </a:p>
        </p:txBody>
      </p:sp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3581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3810000" y="12192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0" y="0"/>
            <a:ext cx="2743200" cy="1981200"/>
          </a:xfrm>
          <a:prstGeom prst="cloudCallout">
            <a:avLst>
              <a:gd name="adj1" fmla="val 55208"/>
              <a:gd name="adj2" fmla="val 44713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Cần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ọc bài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với giọng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 descr="Blue tissue paper"/>
          <p:cNvSpPr>
            <a:spLocks noChangeArrowheads="1"/>
          </p:cNvSpPr>
          <p:nvPr/>
        </p:nvSpPr>
        <p:spPr bwMode="auto">
          <a:xfrm>
            <a:off x="152400" y="2057400"/>
            <a:ext cx="8839200" cy="4800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7150" cmpd="thinThick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 b="1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0" y="2057400"/>
            <a:ext cx="0" cy="4800600"/>
          </a:xfrm>
          <a:prstGeom prst="line">
            <a:avLst/>
          </a:prstGeom>
          <a:noFill/>
          <a:ln w="76200" cmpd="tri">
            <a:solidFill>
              <a:srgbClr val="FBA3AB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14400" y="2286000"/>
            <a:ext cx="2743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Luyện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ọc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029200" y="228600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Tìm hiểu bài</a:t>
            </a:r>
          </a:p>
        </p:txBody>
      </p:sp>
      <p:sp>
        <p:nvSpPr>
          <p:cNvPr id="4102" name="WordArt 12"/>
          <p:cNvSpPr>
            <a:spLocks noChangeArrowheads="1" noChangeShapeType="1" noTextEdit="1"/>
          </p:cNvSpPr>
          <p:nvPr/>
        </p:nvSpPr>
        <p:spPr bwMode="auto">
          <a:xfrm>
            <a:off x="3886200" y="12192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4953000" y="2971800"/>
            <a:ext cx="3810000" cy="3048000"/>
          </a:xfrm>
          <a:prstGeom prst="cloudCallout">
            <a:avLst>
              <a:gd name="adj1" fmla="val 51500"/>
              <a:gd name="adj2" fmla="val 643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 b="1">
              <a:solidFill>
                <a:srgbClr val="3333CC"/>
              </a:solidFill>
              <a:latin typeface="Arial" charset="0"/>
            </a:endParaRPr>
          </a:p>
          <a:p>
            <a:pPr algn="ctr"/>
            <a:r>
              <a:rPr lang="en-US" sz="2000" b="1">
                <a:solidFill>
                  <a:srgbClr val="3333CC"/>
                </a:solidFill>
                <a:latin typeface="Arial" charset="0"/>
              </a:rPr>
              <a:t>Khi </a:t>
            </a:r>
            <a:r>
              <a:rPr lang="vi-VN" sz="2000" b="1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3333CC"/>
                </a:solidFill>
                <a:latin typeface="Arial" charset="0"/>
              </a:rPr>
              <a:t>ọc các từ trên con cần chú ý gì ?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4104" name="WordArt 14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85800" y="5029200"/>
            <a:ext cx="3124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solidFill>
                <a:srgbClr val="3333CC"/>
              </a:solidFill>
              <a:latin typeface="Arial" charset="0"/>
            </a:endParaRPr>
          </a:p>
          <a:p>
            <a:pPr algn="ctr"/>
            <a:r>
              <a:rPr lang="en-US" sz="2000" b="1">
                <a:solidFill>
                  <a:srgbClr val="3333CC"/>
                </a:solidFill>
                <a:latin typeface="Arial" charset="0"/>
              </a:rPr>
              <a:t>Xe lửa, lâu, lá tre, lối,</a:t>
            </a:r>
          </a:p>
          <a:p>
            <a:pPr algn="ctr"/>
            <a:r>
              <a:rPr lang="en-US" sz="2000" b="1">
                <a:solidFill>
                  <a:srgbClr val="3333CC"/>
                </a:solidFill>
                <a:latin typeface="Arial" charset="0"/>
              </a:rPr>
              <a:t>qua lại,…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09600" y="3505200"/>
            <a:ext cx="3352800" cy="1219200"/>
          </a:xfrm>
          <a:prstGeom prst="rect">
            <a:avLst/>
          </a:prstGeom>
          <a:solidFill>
            <a:srgbClr val="F3819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*Đọc từng dòng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202" grpId="0"/>
      <p:bldP spid="8203" grpId="0"/>
      <p:bldP spid="8210" grpId="0" animBg="1"/>
      <p:bldP spid="82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9224" name="Rectangle 8" descr="Blue tissue paper"/>
          <p:cNvSpPr>
            <a:spLocks noChangeArrowheads="1"/>
          </p:cNvSpPr>
          <p:nvPr/>
        </p:nvSpPr>
        <p:spPr bwMode="auto">
          <a:xfrm>
            <a:off x="152400" y="2133600"/>
            <a:ext cx="8839200" cy="472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000">
              <a:latin typeface="Arial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76200" cmpd="tri">
            <a:solidFill>
              <a:srgbClr val="FBA3AB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38200" y="22860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ọc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4876800" y="24384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00600" y="22860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Tìm hiểu bài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400" y="5334000"/>
            <a:ext cx="4191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Cha gửi cho con chiếc ảnh cái cầu</a:t>
            </a:r>
          </a:p>
          <a:p>
            <a:pPr algn="ctr"/>
            <a:r>
              <a:rPr lang="en-US" sz="1800">
                <a:latin typeface="Arial" charset="0"/>
              </a:rPr>
              <a:t>Cha vừa bắc xong qua dòng sông sâu </a:t>
            </a:r>
          </a:p>
          <a:p>
            <a:pPr algn="ctr"/>
            <a:r>
              <a:rPr lang="en-US" sz="1800">
                <a:latin typeface="Arial" charset="0"/>
              </a:rPr>
              <a:t>Xe lửa sắp qua, th</a:t>
            </a:r>
            <a:r>
              <a:rPr lang="vi-VN" sz="1800">
                <a:latin typeface="Arial" charset="0"/>
              </a:rPr>
              <a:t>ư</a:t>
            </a:r>
            <a:r>
              <a:rPr lang="en-US" sz="1800">
                <a:latin typeface="Arial" charset="0"/>
              </a:rPr>
              <a:t> cha nói thế </a:t>
            </a:r>
          </a:p>
          <a:p>
            <a:pPr algn="ctr"/>
            <a:r>
              <a:rPr lang="en-US" sz="1800">
                <a:latin typeface="Arial" charset="0"/>
              </a:rPr>
              <a:t>Con cho mẹ xem, cho xem h</a:t>
            </a:r>
            <a:r>
              <a:rPr lang="vi-VN" sz="1800">
                <a:latin typeface="Arial" charset="0"/>
              </a:rPr>
              <a:t>ơ</a:t>
            </a:r>
            <a:r>
              <a:rPr lang="en-US" sz="1800">
                <a:latin typeface="Arial" charset="0"/>
              </a:rPr>
              <a:t>i lâu. 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990600" y="3886200"/>
            <a:ext cx="2590800" cy="1143000"/>
          </a:xfrm>
          <a:prstGeom prst="cloudCallout">
            <a:avLst>
              <a:gd name="adj1" fmla="val -69606"/>
              <a:gd name="adj2" fmla="val 63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>
                <a:latin typeface="Arial" charset="0"/>
              </a:rPr>
              <a:t>Đọc khổ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thứ nhất: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4800600" y="3505200"/>
            <a:ext cx="3657600" cy="2362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BA3AB"/>
          </a:solidFill>
          <a:ln w="9525">
            <a:solidFill>
              <a:srgbClr val="FBA3AB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latin typeface="Arial" charset="0"/>
              </a:rPr>
              <a:t>Nêu cách ngắt nhịp của khổ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?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28600" y="3124200"/>
            <a:ext cx="4114800" cy="533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*Đọc từng khổ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tr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lớp: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7" grpId="0" animBg="1"/>
      <p:bldP spid="9228" grpId="0"/>
      <p:bldP spid="9230" grpId="0"/>
      <p:bldP spid="9231" grpId="0" animBg="1"/>
      <p:bldP spid="9232" grpId="0" animBg="1"/>
      <p:bldP spid="9233" grpId="0" animBg="1"/>
      <p:bldP spid="9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5334000" cy="1597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Cách ngắt nhịp của khổ  </a:t>
            </a:r>
          </a:p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thơ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Arial" charset="0"/>
              </a:rPr>
              <a:t>Cha gửi cho con / chiếc ảnh cái cầu</a:t>
            </a:r>
          </a:p>
          <a:p>
            <a:pPr algn="ctr"/>
            <a:r>
              <a:rPr lang="en-US" sz="3200">
                <a:latin typeface="Arial" charset="0"/>
              </a:rPr>
              <a:t>Cha vừa bắc xong / qua dòng sông sâu </a:t>
            </a:r>
          </a:p>
          <a:p>
            <a:pPr algn="ctr"/>
            <a:r>
              <a:rPr lang="en-US" sz="3200">
                <a:latin typeface="Arial" charset="0"/>
              </a:rPr>
              <a:t>Xe lửa sắp qua, / th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 cha nói thế </a:t>
            </a:r>
          </a:p>
          <a:p>
            <a:pPr algn="ctr"/>
            <a:r>
              <a:rPr lang="en-US" sz="3200">
                <a:latin typeface="Arial" charset="0"/>
              </a:rPr>
              <a:t>Con cho mẹ xem, / cho xem h</a:t>
            </a:r>
            <a:r>
              <a:rPr lang="vi-VN" sz="3200">
                <a:latin typeface="Arial" charset="0"/>
              </a:rPr>
              <a:t>ơ</a:t>
            </a:r>
            <a:r>
              <a:rPr lang="en-US" sz="3200">
                <a:latin typeface="Arial" charset="0"/>
              </a:rPr>
              <a:t>i lâu.// 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4876800" y="24384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78" name="Rectangle 14" descr="Blue tissue paper"/>
          <p:cNvSpPr>
            <a:spLocks noChangeArrowheads="1"/>
          </p:cNvSpPr>
          <p:nvPr/>
        </p:nvSpPr>
        <p:spPr bwMode="auto">
          <a:xfrm>
            <a:off x="0" y="2362200"/>
            <a:ext cx="9144000" cy="4495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000">
              <a:latin typeface="Arial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838200" y="24384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Luyện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ọc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800600" y="24384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Tìm hiểu bài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572000" y="2328863"/>
            <a:ext cx="0" cy="4572000"/>
          </a:xfrm>
          <a:prstGeom prst="line">
            <a:avLst/>
          </a:prstGeom>
          <a:noFill/>
          <a:ln w="38100" cmpd="dbl">
            <a:solidFill>
              <a:srgbClr val="FBA3AB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4953000" y="2819400"/>
            <a:ext cx="3505200" cy="1600200"/>
          </a:xfrm>
          <a:prstGeom prst="cloudCallout">
            <a:avLst>
              <a:gd name="adj1" fmla="val -49139"/>
              <a:gd name="adj2" fmla="val 69741"/>
            </a:avLst>
          </a:prstGeom>
          <a:solidFill>
            <a:srgbClr val="FBA3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Cần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ọc câu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trên với giọng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 ?</a:t>
            </a:r>
          </a:p>
        </p:txBody>
      </p:sp>
      <p:sp>
        <p:nvSpPr>
          <p:cNvPr id="7177" name="WordArt 22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4876800" y="4495800"/>
            <a:ext cx="3886200" cy="2286000"/>
          </a:xfrm>
          <a:prstGeom prst="rightArrow">
            <a:avLst>
              <a:gd name="adj1" fmla="val 50000"/>
              <a:gd name="adj2" fmla="val 4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Biểu hiện tình cảm yêu mến </a:t>
            </a:r>
          </a:p>
          <a:p>
            <a:r>
              <a:rPr lang="en-US" sz="2000">
                <a:latin typeface="Arial" charset="0"/>
              </a:rPr>
              <a:t>tha thiết.</a:t>
            </a:r>
          </a:p>
        </p:txBody>
      </p:sp>
      <p:sp>
        <p:nvSpPr>
          <p:cNvPr id="7179" name="Text Box 24"/>
          <p:cNvSpPr txBox="1">
            <a:spLocks noChangeArrowheads="1"/>
          </p:cNvSpPr>
          <p:nvPr/>
        </p:nvSpPr>
        <p:spPr bwMode="auto">
          <a:xfrm>
            <a:off x="228600" y="40386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0" y="41148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Những cái cầu 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i, yêu sao yêu ghê!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11280" grpId="0"/>
      <p:bldP spid="11281" grpId="0"/>
      <p:bldP spid="11284" grpId="0" animBg="1"/>
      <p:bldP spid="11285" grpId="0" animBg="1"/>
      <p:bldP spid="11287" grpId="0" animBg="1"/>
      <p:bldP spid="112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2438400"/>
            <a:ext cx="4572000" cy="4419600"/>
          </a:xfrm>
          <a:prstGeom prst="rect">
            <a:avLst/>
          </a:prstGeom>
          <a:solidFill>
            <a:srgbClr val="FBA3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724400" y="2438400"/>
            <a:ext cx="4419600" cy="441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4191000"/>
            <a:ext cx="45720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Đọc các từ chú giải cuối bài.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257800" y="3200400"/>
            <a:ext cx="3657600" cy="28194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Em hiểu các từ : chum, ngòi, sông Mã có nghĩa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8" grpId="0" animBg="1"/>
      <p:bldP spid="12299" grpId="0"/>
      <p:bldP spid="123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humTuong"/>
          <p:cNvPicPr>
            <a:picLocks noChangeAspect="1" noChangeArrowheads="1"/>
          </p:cNvPicPr>
          <p:nvPr/>
        </p:nvPicPr>
        <p:blipFill>
          <a:blip r:embed="rId2"/>
          <a:srcRect l="39999" t="28459" r="16522" b="26482"/>
          <a:stretch>
            <a:fillRect/>
          </a:stretch>
        </p:blipFill>
        <p:spPr bwMode="auto">
          <a:xfrm>
            <a:off x="0" y="3886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200400" y="2170113"/>
            <a:ext cx="184150" cy="460375"/>
          </a:xfrm>
          <a:prstGeom prst="rect">
            <a:avLst/>
          </a:prstGeom>
          <a:solidFill>
            <a:srgbClr val="F6F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3200400" y="2400300"/>
            <a:ext cx="184150" cy="461963"/>
          </a:xfrm>
          <a:prstGeom prst="rect">
            <a:avLst/>
          </a:prstGeom>
          <a:solidFill>
            <a:srgbClr val="F6F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13321" name="Picture 9" descr="Sông Mã đoạn qua Thanh Hóa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124200" y="3886200"/>
            <a:ext cx="3048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datnuo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3886200"/>
            <a:ext cx="2743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886200" y="1295400"/>
            <a:ext cx="16668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Cái cầu </a:t>
            </a:r>
          </a:p>
        </p:txBody>
      </p: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TẬP ĐỌC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2286000" y="2771775"/>
            <a:ext cx="46101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sy="50000" kx="-2453608" rotWithShape="0">
                    <a:srgbClr val="C0C0C0">
                      <a:alpha val="50000"/>
                    </a:srgbClr>
                  </a:outerShdw>
                </a:effectLst>
                <a:latin typeface="Arial"/>
                <a:cs typeface="Arial"/>
              </a:rPr>
              <a:t>*Luyện đọc theo nhóm: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33FF"/>
              </a:solidFill>
              <a:effectLst>
                <a:outerShdw sy="50000" kx="-2453608" rotWithShape="0">
                  <a:srgbClr val="C0C0C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2286000" y="4114800"/>
            <a:ext cx="29146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6699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*Đọc đồng thanh: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6699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437</TotalTime>
  <Words>865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TPC</dc:creator>
  <cp:lastModifiedBy>AutoBVT</cp:lastModifiedBy>
  <cp:revision>99</cp:revision>
  <dcterms:created xsi:type="dcterms:W3CDTF">2009-02-06T14:32:14Z</dcterms:created>
  <dcterms:modified xsi:type="dcterms:W3CDTF">2020-07-09T15:53:03Z</dcterms:modified>
</cp:coreProperties>
</file>