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8A6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A116D-6577-4A4F-A4A7-354967428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5C9DC-4CC9-4CAB-B87B-3E0FB4212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F4CC2-26F3-4472-A3A5-A11032F9D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6E9A9-0E7E-4933-BD4B-AA8D6D0BB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AF687-D739-47B1-9772-64AA214D2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8039-4EC1-4453-846E-AEA71B198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94158-10DC-4C95-BEDF-AD87631F8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6DC044-AF63-4E32-B4BB-B30A3BB67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7B88-2ECD-400C-BB39-817D740BC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F0B2C-54AC-4112-909B-D6122FC67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68FF2-E8D4-4869-8365-2BC94F0DC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29CE-4FE3-409E-9C10-92274462B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23CE2-DAAF-4ECA-A585-7268D2844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1F8A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22700A-DE8D-4A73-8575-8C400D2A39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990600"/>
            <a:ext cx="7620000" cy="5562600"/>
          </a:xfrm>
        </p:spPr>
        <p:txBody>
          <a:bodyPr/>
          <a:lstStyle/>
          <a:p>
            <a:pPr eaLnBrk="1" hangingPunct="1"/>
            <a:r>
              <a:rPr lang="en-US" sz="10600" dirty="0" err="1" smtClean="0">
                <a:solidFill>
                  <a:srgbClr val="FF0066"/>
                </a:solidFill>
              </a:rPr>
              <a:t>Toán</a:t>
            </a:r>
            <a:r>
              <a:rPr lang="en-US" sz="10600" dirty="0" smtClean="0">
                <a:solidFill>
                  <a:srgbClr val="FF0066"/>
                </a:solidFill>
              </a:rPr>
              <a:t> </a:t>
            </a:r>
          </a:p>
          <a:p>
            <a:pPr eaLnBrk="1" hangingPunct="1"/>
            <a:r>
              <a:rPr lang="en-US" dirty="0" err="1" smtClean="0">
                <a:solidFill>
                  <a:srgbClr val="FF0066"/>
                </a:solidFill>
              </a:rPr>
              <a:t>Nhân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số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có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năm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chữ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số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với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số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có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một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chữ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số</a:t>
            </a:r>
            <a:endParaRPr lang="en-US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bài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cũ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err="1" smtClean="0"/>
              <a:t>Tính</a:t>
            </a:r>
            <a:r>
              <a:rPr lang="en-US" sz="2400" dirty="0" smtClean="0"/>
              <a:t> : 35820 + 25079 = </a:t>
            </a:r>
          </a:p>
          <a:p>
            <a:pPr eaLnBrk="1" hangingPunct="1"/>
            <a:r>
              <a:rPr lang="en-US" sz="2400" dirty="0" smtClean="0"/>
              <a:t>          92684 – 45326 = </a:t>
            </a:r>
          </a:p>
          <a:p>
            <a:pPr eaLnBrk="1" hangingPunct="1"/>
            <a:endParaRPr lang="en-US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</a:rPr>
              <a:t>35820 </a:t>
            </a:r>
            <a:r>
              <a:rPr lang="en-US" sz="2400" dirty="0" smtClean="0">
                <a:solidFill>
                  <a:srgbClr val="0000FF"/>
                </a:solidFill>
              </a:rPr>
              <a:t>+ 25079 = 60899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</a:rPr>
              <a:t>92684 – 45326 = 47358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14273 </a:t>
            </a:r>
            <a:r>
              <a:rPr lang="en-US" sz="2800" dirty="0" smtClean="0">
                <a:solidFill>
                  <a:srgbClr val="FF0066"/>
                </a:solidFill>
              </a:rPr>
              <a:t>x 3 = ? </a:t>
            </a:r>
          </a:p>
          <a:p>
            <a:pPr eaLnBrk="1" hangingPunct="1">
              <a:buFontTx/>
              <a:buNone/>
            </a:pPr>
            <a:endParaRPr lang="en-US" sz="2800" dirty="0" smtClean="0">
              <a:solidFill>
                <a:srgbClr val="FF0066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97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</a:t>
            </a:r>
            <a:r>
              <a:rPr lang="en-US" sz="3200">
                <a:solidFill>
                  <a:srgbClr val="FF0066"/>
                </a:solidFill>
              </a:rPr>
              <a:t>14273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   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76288" y="3833813"/>
            <a:ext cx="1647825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828800" y="376237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9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00200" y="37639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81125" y="3786188"/>
            <a:ext cx="485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 rot="10685281" flipV="1">
            <a:off x="1109663" y="378301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8200" y="38115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924175" y="2438400"/>
            <a:ext cx="583882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* </a:t>
            </a:r>
            <a:r>
              <a:rPr lang="en-US" sz="2400">
                <a:solidFill>
                  <a:srgbClr val="FF0066"/>
                </a:solidFill>
              </a:rPr>
              <a:t>3 nhân 3 bằng 9, viết 9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881313" y="3057525"/>
            <a:ext cx="5881687" cy="519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*</a:t>
            </a:r>
            <a:r>
              <a:rPr lang="en-US" sz="2400"/>
              <a:t> </a:t>
            </a:r>
            <a:r>
              <a:rPr lang="en-US" sz="2400">
                <a:solidFill>
                  <a:srgbClr val="FF0066"/>
                </a:solidFill>
              </a:rPr>
              <a:t>3 nhân 7 bằng 21,viết 1 nhớ 2 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895600" y="3690938"/>
            <a:ext cx="594360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* </a:t>
            </a:r>
            <a:r>
              <a:rPr lang="en-US" sz="2400">
                <a:solidFill>
                  <a:srgbClr val="FF0066"/>
                </a:solidFill>
              </a:rPr>
              <a:t>3 nhân 2 bằng 6, thêm 2 bằng 8, viết 8 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928938" y="4357688"/>
            <a:ext cx="5867400" cy="5191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* </a:t>
            </a:r>
            <a:r>
              <a:rPr lang="en-US" sz="2400">
                <a:solidFill>
                  <a:srgbClr val="FF0066"/>
                </a:solidFill>
              </a:rPr>
              <a:t>3 nhân 4 bằng 12, viết 2 nhớ 1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909888" y="4995863"/>
            <a:ext cx="5853112" cy="519112"/>
          </a:xfrm>
          <a:prstGeom prst="rect">
            <a:avLst/>
          </a:prstGeom>
          <a:solidFill>
            <a:srgbClr val="E1F8A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* </a:t>
            </a:r>
            <a:r>
              <a:rPr lang="en-US" sz="2400">
                <a:solidFill>
                  <a:srgbClr val="FF0066"/>
                </a:solidFill>
              </a:rPr>
              <a:t>3 nhân 1 bằng 3, thêm 1 bằng 4,viết 4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600200" y="330993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800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990600" y="32670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</a:rPr>
              <a:t>x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304800" y="5867400"/>
            <a:ext cx="7924800" cy="762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66"/>
                </a:solidFill>
              </a:rPr>
              <a:t>14273  X 3 =  42819</a:t>
            </a:r>
            <a:r>
              <a:rPr 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/>
      <p:bldP spid="5127" grpId="0"/>
      <p:bldP spid="5128" grpId="0"/>
      <p:bldP spid="5129" grpId="0"/>
      <p:bldP spid="5130" grpId="0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/>
      <p:bldP spid="5139" grpId="0"/>
      <p:bldP spid="51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7620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 </a:t>
            </a:r>
            <a:endParaRPr lang="en-US" sz="2800" dirty="0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38188" y="2757488"/>
            <a:ext cx="7681912" cy="2209800"/>
            <a:chOff x="465" y="2448"/>
            <a:chExt cx="4839" cy="1392"/>
          </a:xfrm>
        </p:grpSpPr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465" y="2535"/>
            <a:ext cx="1071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3" imgW="317225" imgH="355292" progId="Equation.3">
                    <p:embed/>
                  </p:oleObj>
                </mc:Choice>
                <mc:Fallback>
                  <p:oleObj name="Equation" r:id="rId3" imgW="317225" imgH="355292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" y="2535"/>
                          <a:ext cx="1071" cy="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10"/>
            <p:cNvGraphicFramePr>
              <a:graphicFrameLocks noChangeAspect="1"/>
            </p:cNvGraphicFramePr>
            <p:nvPr/>
          </p:nvGraphicFramePr>
          <p:xfrm>
            <a:off x="1632" y="2496"/>
            <a:ext cx="1075" cy="1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5" imgW="304668" imgH="380835" progId="Equation.3">
                    <p:embed/>
                  </p:oleObj>
                </mc:Choice>
                <mc:Fallback>
                  <p:oleObj name="Equation" r:id="rId5" imgW="304668" imgH="380835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496"/>
                          <a:ext cx="1075" cy="13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13"/>
            <p:cNvGraphicFramePr>
              <a:graphicFrameLocks noChangeAspect="1"/>
            </p:cNvGraphicFramePr>
            <p:nvPr/>
          </p:nvGraphicFramePr>
          <p:xfrm>
            <a:off x="2980" y="2459"/>
            <a:ext cx="1106" cy="1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7" imgW="266584" imgH="380835" progId="Equation.3">
                    <p:embed/>
                  </p:oleObj>
                </mc:Choice>
                <mc:Fallback>
                  <p:oleObj name="Equation" r:id="rId7" imgW="266584" imgH="380835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0" y="2459"/>
                          <a:ext cx="1106" cy="13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4"/>
            <p:cNvGraphicFramePr>
              <a:graphicFrameLocks noChangeAspect="1"/>
            </p:cNvGraphicFramePr>
            <p:nvPr/>
          </p:nvGraphicFramePr>
          <p:xfrm>
            <a:off x="4330" y="2448"/>
            <a:ext cx="974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9" imgW="266584" imgH="380835" progId="Equation.3">
                    <p:embed/>
                  </p:oleObj>
                </mc:Choice>
                <mc:Fallback>
                  <p:oleObj name="Equation" r:id="rId9" imgW="266584" imgH="380835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0" y="2448"/>
                          <a:ext cx="974" cy="13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rgbClr val="FF0066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1066800"/>
            <a:ext cx="7681913" cy="2209800"/>
            <a:chOff x="465" y="2448"/>
            <a:chExt cx="4839" cy="1392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465" y="2535"/>
            <a:ext cx="1071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3" imgW="317225" imgH="355292" progId="Equation.3">
                    <p:embed/>
                  </p:oleObj>
                </mc:Choice>
                <mc:Fallback>
                  <p:oleObj name="Equation" r:id="rId3" imgW="317225" imgH="355292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" y="2535"/>
                          <a:ext cx="1071" cy="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6"/>
            <p:cNvGraphicFramePr>
              <a:graphicFrameLocks noChangeAspect="1"/>
            </p:cNvGraphicFramePr>
            <p:nvPr/>
          </p:nvGraphicFramePr>
          <p:xfrm>
            <a:off x="1632" y="2496"/>
            <a:ext cx="1075" cy="1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5" imgW="304668" imgH="380835" progId="Equation.3">
                    <p:embed/>
                  </p:oleObj>
                </mc:Choice>
                <mc:Fallback>
                  <p:oleObj name="Equation" r:id="rId5" imgW="304668" imgH="38083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496"/>
                          <a:ext cx="1075" cy="13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"/>
            <p:cNvGraphicFramePr>
              <a:graphicFrameLocks noChangeAspect="1"/>
            </p:cNvGraphicFramePr>
            <p:nvPr/>
          </p:nvGraphicFramePr>
          <p:xfrm>
            <a:off x="2980" y="2459"/>
            <a:ext cx="1106" cy="1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7" imgW="266584" imgH="380835" progId="Equation.3">
                    <p:embed/>
                  </p:oleObj>
                </mc:Choice>
                <mc:Fallback>
                  <p:oleObj name="Equation" r:id="rId7" imgW="266584" imgH="38083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0" y="2459"/>
                          <a:ext cx="1106" cy="13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8"/>
            <p:cNvGraphicFramePr>
              <a:graphicFrameLocks noChangeAspect="1"/>
            </p:cNvGraphicFramePr>
            <p:nvPr/>
          </p:nvGraphicFramePr>
          <p:xfrm>
            <a:off x="4330" y="2448"/>
            <a:ext cx="974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9" imgW="266584" imgH="380835" progId="Equation.3">
                    <p:embed/>
                  </p:oleObj>
                </mc:Choice>
                <mc:Fallback>
                  <p:oleObj name="Equation" r:id="rId9" imgW="266584" imgH="380835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0" y="2448"/>
                          <a:ext cx="974" cy="13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90600" y="2438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64578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819400" y="23622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81458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833938" y="2362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68368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010400" y="23622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75400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7" grpId="0"/>
      <p:bldP spid="9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7924800" cy="4525963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FF0066"/>
                </a:solidFill>
              </a:rPr>
              <a:t>Bài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smtClean="0">
                <a:solidFill>
                  <a:srgbClr val="FF0066"/>
                </a:solidFill>
              </a:rPr>
              <a:t>2 </a:t>
            </a:r>
            <a:r>
              <a:rPr lang="en-US" sz="2800" dirty="0" err="1" smtClean="0">
                <a:solidFill>
                  <a:srgbClr val="FF0066"/>
                </a:solidFill>
              </a:rPr>
              <a:t>điền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số</a:t>
            </a:r>
            <a:r>
              <a:rPr lang="en-US" sz="2800" dirty="0" smtClean="0">
                <a:solidFill>
                  <a:srgbClr val="FF0066"/>
                </a:solidFill>
              </a:rPr>
              <a:t> :</a:t>
            </a:r>
          </a:p>
          <a:p>
            <a:pPr eaLnBrk="1" hangingPunct="1"/>
            <a:endParaRPr lang="en-US" sz="2800" dirty="0" smtClean="0">
              <a:solidFill>
                <a:srgbClr val="FF0066"/>
              </a:solidFill>
            </a:endParaRPr>
          </a:p>
        </p:txBody>
      </p:sp>
      <p:graphicFrame>
        <p:nvGraphicFramePr>
          <p:cNvPr id="10335" name="Group 95"/>
          <p:cNvGraphicFramePr>
            <a:graphicFrameLocks noGrp="1"/>
          </p:cNvGraphicFramePr>
          <p:nvPr>
            <p:ph sz="half" idx="2"/>
          </p:nvPr>
        </p:nvGraphicFramePr>
        <p:xfrm>
          <a:off x="1219200" y="1676400"/>
          <a:ext cx="6705600" cy="3154363"/>
        </p:xfrm>
        <a:graphic>
          <a:graphicData uri="http://schemas.openxmlformats.org/drawingml/2006/table">
            <a:tbl>
              <a:tblPr/>
              <a:tblGrid>
                <a:gridCol w="1347788"/>
                <a:gridCol w="1901825"/>
                <a:gridCol w="1855787"/>
                <a:gridCol w="1600200"/>
              </a:tblGrid>
              <a:tr h="1050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Thừa số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19091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Thừa số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8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Tích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30" name="Text Box 90"/>
          <p:cNvSpPr txBox="1">
            <a:spLocks noChangeArrowheads="1"/>
          </p:cNvSpPr>
          <p:nvPr/>
        </p:nvSpPr>
        <p:spPr bwMode="auto">
          <a:xfrm>
            <a:off x="2743200" y="4038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</a:rPr>
              <a:t>95455</a:t>
            </a: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648200" y="4038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</a:rPr>
              <a:t>78420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6400800" y="4038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</a:rPr>
              <a:t>74963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0" grpId="0"/>
      <p:bldP spid="10331" grpId="0"/>
      <p:bldP spid="103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solidFill>
                  <a:srgbClr val="FF0066"/>
                </a:solidFill>
              </a:rPr>
              <a:t>Bài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smtClean="0">
                <a:solidFill>
                  <a:srgbClr val="FF0066"/>
                </a:solidFill>
              </a:rPr>
              <a:t> 3</a:t>
            </a:r>
            <a:r>
              <a:rPr lang="en-US" sz="2800" dirty="0" smtClean="0">
                <a:solidFill>
                  <a:srgbClr val="0000FF"/>
                </a:solidFill>
              </a:rPr>
              <a:t>Lần </a:t>
            </a:r>
            <a:r>
              <a:rPr lang="en-US" sz="2800" dirty="0" err="1" smtClean="0">
                <a:solidFill>
                  <a:srgbClr val="0000FF"/>
                </a:solidFill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người</a:t>
            </a:r>
            <a:r>
              <a:rPr lang="en-US" sz="2800" dirty="0" smtClean="0">
                <a:solidFill>
                  <a:srgbClr val="0000FF"/>
                </a:solidFill>
              </a:rPr>
              <a:t> ta </a:t>
            </a:r>
            <a:r>
              <a:rPr lang="en-US" sz="2800" dirty="0" err="1" smtClean="0">
                <a:solidFill>
                  <a:srgbClr val="0000FF"/>
                </a:solidFill>
              </a:rPr>
              <a:t>chuyển</a:t>
            </a:r>
            <a:r>
              <a:rPr lang="en-US" sz="2800" dirty="0" smtClean="0">
                <a:solidFill>
                  <a:srgbClr val="0000FF"/>
                </a:solidFill>
              </a:rPr>
              <a:t> 27150kg </a:t>
            </a:r>
            <a:r>
              <a:rPr lang="en-US" sz="2800" dirty="0" err="1" smtClean="0">
                <a:solidFill>
                  <a:srgbClr val="0000FF"/>
                </a:solidFill>
              </a:rPr>
              <a:t>thóc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vào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kho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sau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chuyển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thóc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gấp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đôi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</a:rPr>
              <a:t>Hỏi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cả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hai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chuyển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vào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bao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nhiêu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ki</a:t>
            </a:r>
            <a:r>
              <a:rPr lang="en-US" sz="2800" dirty="0" smtClean="0">
                <a:solidFill>
                  <a:srgbClr val="0000FF"/>
                </a:solidFill>
              </a:rPr>
              <a:t> – </a:t>
            </a:r>
            <a:r>
              <a:rPr lang="en-US" sz="2800" dirty="0" err="1" smtClean="0">
                <a:solidFill>
                  <a:srgbClr val="0000FF"/>
                </a:solidFill>
              </a:rPr>
              <a:t>lô</a:t>
            </a:r>
            <a:r>
              <a:rPr lang="en-US" sz="2800" dirty="0" smtClean="0">
                <a:solidFill>
                  <a:srgbClr val="0000FF"/>
                </a:solidFill>
              </a:rPr>
              <a:t> – gam </a:t>
            </a:r>
            <a:r>
              <a:rPr lang="en-US" sz="2800" dirty="0" err="1" smtClean="0">
                <a:solidFill>
                  <a:srgbClr val="0000FF"/>
                </a:solidFill>
              </a:rPr>
              <a:t>thóc</a:t>
            </a:r>
            <a:r>
              <a:rPr lang="en-US" sz="2800" dirty="0" smtClean="0">
                <a:solidFill>
                  <a:srgbClr val="0000FF"/>
                </a:solidFill>
              </a:rPr>
              <a:t>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1F8A6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dirty="0" err="1" smtClean="0">
                <a:solidFill>
                  <a:srgbClr val="FF0066"/>
                </a:solidFill>
              </a:rPr>
              <a:t>Giải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 err="1" smtClean="0">
                <a:solidFill>
                  <a:srgbClr val="0000FF"/>
                </a:solidFill>
              </a:rPr>
              <a:t>Số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ki</a:t>
            </a:r>
            <a:r>
              <a:rPr lang="en-US" dirty="0" smtClean="0">
                <a:solidFill>
                  <a:srgbClr val="0000FF"/>
                </a:solidFill>
              </a:rPr>
              <a:t> – </a:t>
            </a:r>
            <a:r>
              <a:rPr lang="en-US" dirty="0" err="1" smtClean="0">
                <a:solidFill>
                  <a:srgbClr val="0000FF"/>
                </a:solidFill>
              </a:rPr>
              <a:t>lô</a:t>
            </a:r>
            <a:r>
              <a:rPr lang="en-US" dirty="0" smtClean="0">
                <a:solidFill>
                  <a:srgbClr val="0000FF"/>
                </a:solidFill>
              </a:rPr>
              <a:t> – gam </a:t>
            </a:r>
            <a:r>
              <a:rPr lang="en-US" dirty="0" err="1" smtClean="0">
                <a:solidFill>
                  <a:srgbClr val="0000FF"/>
                </a:solidFill>
              </a:rPr>
              <a:t>thóc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chuyển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lần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sau</a:t>
            </a:r>
            <a:r>
              <a:rPr lang="en-US" dirty="0" smtClean="0">
                <a:solidFill>
                  <a:srgbClr val="0000FF"/>
                </a:solidFill>
              </a:rPr>
              <a:t> :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66"/>
                </a:solidFill>
              </a:rPr>
              <a:t>27150  x </a:t>
            </a:r>
            <a:r>
              <a:rPr lang="en-US" dirty="0" smtClean="0">
                <a:solidFill>
                  <a:srgbClr val="FF0066"/>
                </a:solidFill>
              </a:rPr>
              <a:t>2 = 54300 (</a:t>
            </a:r>
            <a:r>
              <a:rPr lang="en-US" dirty="0" smtClean="0">
                <a:solidFill>
                  <a:srgbClr val="FF0066"/>
                </a:solidFill>
              </a:rPr>
              <a:t>kg)</a:t>
            </a:r>
          </a:p>
          <a:p>
            <a:pPr marL="0" indent="0" algn="ctr" eaLnBrk="1" hangingPunct="1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Cả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hai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lần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chuyển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kho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được</a:t>
            </a:r>
            <a:r>
              <a:rPr lang="en-US" dirty="0" smtClean="0">
                <a:solidFill>
                  <a:srgbClr val="FF0066"/>
                </a:solidFill>
              </a:rPr>
              <a:t> : 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66"/>
                </a:solidFill>
              </a:rPr>
              <a:t>         27150  </a:t>
            </a:r>
            <a:r>
              <a:rPr lang="en-US" dirty="0" smtClean="0">
                <a:solidFill>
                  <a:srgbClr val="FF0066"/>
                </a:solidFill>
              </a:rPr>
              <a:t>+ 54300 = 81450 (kg) </a:t>
            </a:r>
          </a:p>
          <a:p>
            <a:pPr marL="0" indent="0" algn="ctr" eaLnBrk="1" hangingPunct="1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Đáp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số</a:t>
            </a:r>
            <a:r>
              <a:rPr lang="en-US" dirty="0" smtClean="0">
                <a:solidFill>
                  <a:srgbClr val="FF0066"/>
                </a:solidFill>
              </a:rPr>
              <a:t> : 81450 kg 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Ballo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600325"/>
            <a:ext cx="39909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Củng cố - </a:t>
            </a:r>
          </a:p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Dặn dò - Nhận xét tiết học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235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Quang 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Thong</dc:creator>
  <cp:lastModifiedBy>AutoBVT</cp:lastModifiedBy>
  <cp:revision>35</cp:revision>
  <dcterms:created xsi:type="dcterms:W3CDTF">2009-02-08T01:38:44Z</dcterms:created>
  <dcterms:modified xsi:type="dcterms:W3CDTF">2020-07-09T15:49:45Z</dcterms:modified>
</cp:coreProperties>
</file>