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2" r:id="rId5"/>
    <p:sldId id="267" r:id="rId6"/>
    <p:sldId id="263"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70" d="100"/>
          <a:sy n="70"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3E778-F3DB-40E5-9F9E-27CBE11BEA6F}"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3E778-F3DB-40E5-9F9E-27CBE11BEA6F}"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3E778-F3DB-40E5-9F9E-27CBE11BEA6F}" type="datetimeFigureOut">
              <a:rPr lang="en-US" smtClean="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3E778-F3DB-40E5-9F9E-27CBE11BEA6F}" type="datetimeFigureOut">
              <a:rPr lang="en-US" smtClean="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3E778-F3DB-40E5-9F9E-27CBE11BEA6F}" type="datetimeFigureOut">
              <a:rPr lang="en-US" smtClean="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3E778-F3DB-40E5-9F9E-27CBE11BEA6F}"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3E778-F3DB-40E5-9F9E-27CBE11BEA6F}"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3E778-F3DB-40E5-9F9E-27CBE11BEA6F}" type="datetimeFigureOut">
              <a:rPr lang="en-US" smtClean="0"/>
              <a:t>22/8/2021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A0DA3-C548-4180-9673-C55AD7209B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9999 Hình Nền Powerpoint Đẹp Nhất của năm 2017"/>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305878" y="346284"/>
            <a:ext cx="5486400" cy="523220"/>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7 </a:t>
            </a:r>
            <a:r>
              <a:rPr lang="en-US" sz="2800" dirty="0" err="1" smtClean="0">
                <a:latin typeface="Times New Roman" pitchFamily="18" charset="0"/>
                <a:cs typeface="Times New Roman" pitchFamily="18" charset="0"/>
              </a:rPr>
              <a:t>tháng</a:t>
            </a:r>
            <a:r>
              <a:rPr lang="en-US" sz="2800" dirty="0" smtClean="0">
                <a:latin typeface="Times New Roman" pitchFamily="18" charset="0"/>
                <a:cs typeface="Times New Roman" pitchFamily="18" charset="0"/>
              </a:rPr>
              <a:t> 9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 2021</a:t>
            </a:r>
            <a:endParaRPr lang="en-US" sz="2800" dirty="0">
              <a:latin typeface="Times New Roman" pitchFamily="18" charset="0"/>
              <a:cs typeface="Times New Roman" pitchFamily="18" charset="0"/>
            </a:endParaRPr>
          </a:p>
        </p:txBody>
      </p:sp>
      <p:sp>
        <p:nvSpPr>
          <p:cNvPr id="6" name="TextBox 5"/>
          <p:cNvSpPr txBox="1"/>
          <p:nvPr/>
        </p:nvSpPr>
        <p:spPr>
          <a:xfrm>
            <a:off x="3810000" y="1143000"/>
            <a:ext cx="1828800" cy="646331"/>
          </a:xfrm>
          <a:prstGeom prst="rect">
            <a:avLst/>
          </a:prstGeom>
          <a:noFill/>
        </p:spPr>
        <p:txBody>
          <a:bodyPr wrap="square" rtlCol="0">
            <a:spAutoFit/>
          </a:bodyPr>
          <a:lstStyle/>
          <a:p>
            <a:r>
              <a:rPr lang="en-US" sz="3600" dirty="0" err="1" smtClean="0">
                <a:solidFill>
                  <a:srgbClr val="FF0000"/>
                </a:solidFill>
                <a:latin typeface="Times New Roman" pitchFamily="18" charset="0"/>
                <a:cs typeface="Times New Roman" pitchFamily="18" charset="0"/>
              </a:rPr>
              <a:t>Chính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tả</a:t>
            </a:r>
            <a:endParaRPr lang="en-US" sz="3600" dirty="0">
              <a:solidFill>
                <a:srgbClr val="FF0000"/>
              </a:solidFill>
              <a:latin typeface="Times New Roman" pitchFamily="18" charset="0"/>
              <a:cs typeface="Times New Roman" pitchFamily="18" charset="0"/>
            </a:endParaRPr>
          </a:p>
        </p:txBody>
      </p:sp>
      <p:sp>
        <p:nvSpPr>
          <p:cNvPr id="2" name="Rectangle 1"/>
          <p:cNvSpPr/>
          <p:nvPr/>
        </p:nvSpPr>
        <p:spPr>
          <a:xfrm>
            <a:off x="1351732" y="2967335"/>
            <a:ext cx="6440546"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tx1">
                    <a:lumMod val="95000"/>
                    <a:lumOff val="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CẬU BÉ THÔNG MINH</a:t>
            </a:r>
            <a:endParaRPr lang="en-US" sz="5400" b="1" cap="all" dirty="0">
              <a:ln/>
              <a:solidFill>
                <a:schemeClr val="tx1">
                  <a:lumMod val="95000"/>
                  <a:lumOff val="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7000"/>
            <a:lum/>
          </a:blip>
          <a:srcRect/>
          <a:stretch>
            <a:fillRect l="-8000" r="-8000"/>
          </a:stretch>
        </a:blipFill>
        <a:effectLst/>
      </p:bgPr>
    </p:bg>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152400" y="381000"/>
            <a:ext cx="8839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tab pos="1973263" algn="l"/>
              </a:tabLst>
            </a:pPr>
            <a:r>
              <a:rPr lang="en-US" sz="4400" b="1" i="1" smtClean="0">
                <a:solidFill>
                  <a:schemeClr val="bg1"/>
                </a:solidFill>
                <a:latin typeface="Times New Roman" pitchFamily="18" charset="0"/>
                <a:cs typeface="Times New Roman" pitchFamily="18" charset="0"/>
              </a:rPr>
              <a:t>Cậu bé thông minh</a:t>
            </a:r>
            <a:endParaRPr kumimoji="0" lang="en-US" sz="4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tab pos="1973263" algn="l"/>
              </a:tabLst>
            </a:pPr>
            <a:r>
              <a:rPr kumimoji="0" lang="en-GB"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bg1"/>
              </a:solidFill>
              <a:effectLst/>
              <a:latin typeface="Times New Roman" pitchFamily="18" charset="0"/>
              <a:cs typeface="Times New Roman" pitchFamily="18" charset="0"/>
            </a:endParaRPr>
          </a:p>
          <a:p>
            <a:pPr algn="just"/>
            <a:r>
              <a:rPr lang="en-US" sz="4400" b="1" i="1" smtClean="0">
                <a:solidFill>
                  <a:schemeClr val="bg1"/>
                </a:solidFill>
                <a:latin typeface="Times New Roman" panose="02020603050405020304" pitchFamily="18" charset="0"/>
                <a:cs typeface="Times New Roman" panose="02020603050405020304" pitchFamily="18" charset="0"/>
              </a:rPr>
              <a:t>    Hôm sau, nhà vua cho người đem đến một con chim sẻ nhỏ, bảo cậu bé làm ba mâm cỗ. Cậu bé đưa cho sứ giả một chiếc kim khâu, nói:</a:t>
            </a:r>
          </a:p>
          <a:p>
            <a:pPr algn="just"/>
            <a:r>
              <a:rPr lang="en-US" sz="4400" b="1" i="1" smtClean="0">
                <a:solidFill>
                  <a:schemeClr val="bg1"/>
                </a:solidFill>
                <a:latin typeface="Times New Roman" panose="02020603050405020304" pitchFamily="18" charset="0"/>
                <a:cs typeface="Times New Roman" panose="02020603050405020304" pitchFamily="18" charset="0"/>
              </a:rPr>
              <a:t>   - Xin ông về tâu Đức Vua rèn cho tôi chiếc kim này thành một con dao thật sắc để xẻ thịt chim.</a:t>
            </a:r>
            <a:endParaRPr lang="vi-VN" sz="4400" b="1">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296478" y="1700959"/>
            <a:ext cx="2438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4800">
                <a:latin typeface="Times New Roman" panose="02020603050405020304" pitchFamily="18" charset="0"/>
                <a:cs typeface="Times New Roman" panose="02020603050405020304" pitchFamily="18" charset="0"/>
              </a:rPr>
              <a:t>c</a:t>
            </a:r>
            <a:r>
              <a:rPr lang="en-US" sz="4800" smtClean="0">
                <a:latin typeface="Times New Roman" panose="02020603050405020304" pitchFamily="18" charset="0"/>
                <a:cs typeface="Times New Roman" panose="02020603050405020304" pitchFamily="18" charset="0"/>
              </a:rPr>
              <a:t>him sẻ</a:t>
            </a:r>
            <a:endParaRPr lang="vi-VN" sz="4800">
              <a:latin typeface="Times New Roman" panose="02020603050405020304" pitchFamily="18" charset="0"/>
              <a:cs typeface="Times New Roman" panose="02020603050405020304" pitchFamily="18" charset="0"/>
            </a:endParaRPr>
          </a:p>
        </p:txBody>
      </p:sp>
      <p:sp>
        <p:nvSpPr>
          <p:cNvPr id="3" name="TextBox 2"/>
          <p:cNvSpPr txBox="1"/>
          <p:nvPr/>
        </p:nvSpPr>
        <p:spPr>
          <a:xfrm>
            <a:off x="3266660" y="2775249"/>
            <a:ext cx="3057939"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4800">
                <a:latin typeface="Times New Roman" panose="02020603050405020304" pitchFamily="18" charset="0"/>
                <a:cs typeface="Times New Roman" panose="02020603050405020304" pitchFamily="18" charset="0"/>
              </a:rPr>
              <a:t>k</a:t>
            </a:r>
            <a:r>
              <a:rPr lang="en-US" sz="4800" smtClean="0">
                <a:latin typeface="Times New Roman" panose="02020603050405020304" pitchFamily="18" charset="0"/>
                <a:cs typeface="Times New Roman" panose="02020603050405020304" pitchFamily="18" charset="0"/>
              </a:rPr>
              <a:t>im khâu</a:t>
            </a:r>
            <a:endParaRPr lang="vi-VN" sz="4800">
              <a:latin typeface="Times New Roman" panose="02020603050405020304" pitchFamily="18" charset="0"/>
              <a:cs typeface="Times New Roman" panose="02020603050405020304" pitchFamily="18" charset="0"/>
            </a:endParaRPr>
          </a:p>
        </p:txBody>
      </p:sp>
      <p:sp>
        <p:nvSpPr>
          <p:cNvPr id="4" name="TextBox 3"/>
          <p:cNvSpPr txBox="1"/>
          <p:nvPr/>
        </p:nvSpPr>
        <p:spPr>
          <a:xfrm>
            <a:off x="3332921" y="4070360"/>
            <a:ext cx="24384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4800" smtClean="0">
                <a:latin typeface="Times New Roman" panose="02020603050405020304" pitchFamily="18" charset="0"/>
                <a:cs typeface="Times New Roman" panose="02020603050405020304" pitchFamily="18" charset="0"/>
              </a:rPr>
              <a:t>sắc</a:t>
            </a:r>
            <a:endParaRPr lang="vi-VN" sz="4800">
              <a:latin typeface="Times New Roman" panose="02020603050405020304" pitchFamily="18" charset="0"/>
              <a:cs typeface="Times New Roman" panose="02020603050405020304" pitchFamily="18" charset="0"/>
            </a:endParaRPr>
          </a:p>
        </p:txBody>
      </p:sp>
      <p:sp>
        <p:nvSpPr>
          <p:cNvPr id="5" name="TextBox 4"/>
          <p:cNvSpPr txBox="1"/>
          <p:nvPr/>
        </p:nvSpPr>
        <p:spPr>
          <a:xfrm>
            <a:off x="3332921" y="5181600"/>
            <a:ext cx="2438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800">
                <a:latin typeface="Times New Roman" panose="02020603050405020304" pitchFamily="18" charset="0"/>
                <a:cs typeface="Times New Roman" panose="02020603050405020304" pitchFamily="18" charset="0"/>
              </a:rPr>
              <a:t>x</a:t>
            </a:r>
            <a:r>
              <a:rPr lang="en-US" sz="4800" smtClean="0">
                <a:latin typeface="Times New Roman" panose="02020603050405020304" pitchFamily="18" charset="0"/>
                <a:cs typeface="Times New Roman" panose="02020603050405020304" pitchFamily="18" charset="0"/>
              </a:rPr>
              <a:t>ẻ thịt</a:t>
            </a:r>
            <a:endParaRPr lang="vi-VN" sz="4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426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200 Hình Nền PowerPoint Thuyết Trình Đẹp - Đề án 2020 - Tổng Hợp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9" name="Rectangle 3"/>
          <p:cNvSpPr>
            <a:spLocks noChangeArrowheads="1"/>
          </p:cNvSpPr>
          <p:nvPr/>
        </p:nvSpPr>
        <p:spPr bwMode="auto">
          <a:xfrm>
            <a:off x="3053402" y="1182469"/>
            <a:ext cx="4038600" cy="64633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144463" algn="l"/>
              </a:tabLst>
            </a:pP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Điền </a:t>
            </a:r>
            <a:r>
              <a:rPr lang="en-GB" sz="3600" b="1">
                <a:solidFill>
                  <a:schemeClr val="tx1"/>
                </a:solidFill>
                <a:latin typeface="Times New Roman" pitchFamily="18" charset="0"/>
                <a:ea typeface="Times New Roman" pitchFamily="18" charset="0"/>
                <a:cs typeface="Times New Roman" pitchFamily="18" charset="0"/>
              </a:rPr>
              <a:t>l</a:t>
            </a: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hay </a:t>
            </a:r>
            <a:r>
              <a:rPr lang="en-GB" sz="3600" b="1">
                <a:solidFill>
                  <a:schemeClr val="tx1"/>
                </a:solidFill>
                <a:latin typeface="Times New Roman" pitchFamily="18" charset="0"/>
                <a:ea typeface="Times New Roman" pitchFamily="18" charset="0"/>
                <a:cs typeface="Times New Roman" pitchFamily="18" charset="0"/>
              </a:rPr>
              <a:t>n</a:t>
            </a: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ounded Rectangle 3"/>
          <p:cNvSpPr/>
          <p:nvPr/>
        </p:nvSpPr>
        <p:spPr>
          <a:xfrm>
            <a:off x="3352800" y="76200"/>
            <a:ext cx="34290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u="sng" smtClean="0">
                <a:solidFill>
                  <a:schemeClr val="tx1"/>
                </a:solidFill>
                <a:latin typeface="Times New Roman" panose="02020603050405020304" pitchFamily="18" charset="0"/>
                <a:cs typeface="Times New Roman" panose="02020603050405020304" pitchFamily="18" charset="0"/>
              </a:rPr>
              <a:t>BÀI TẬP</a:t>
            </a:r>
            <a:endParaRPr lang="vi-VN" sz="3200" u="sng">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500558" y="2345634"/>
            <a:ext cx="533400" cy="769441"/>
          </a:xfrm>
          <a:prstGeom prst="rect">
            <a:avLst/>
          </a:prstGeom>
          <a:noFill/>
        </p:spPr>
        <p:txBody>
          <a:bodyPr wrap="square" rtlCol="0">
            <a:spAutoFit/>
          </a:bodyPr>
          <a:lstStyle/>
          <a:p>
            <a:r>
              <a:rPr lang="en-US" sz="4400">
                <a:solidFill>
                  <a:srgbClr val="FF0000"/>
                </a:solidFill>
                <a:latin typeface="Times New Roman" panose="02020603050405020304" pitchFamily="18" charset="0"/>
                <a:cs typeface="Times New Roman" panose="02020603050405020304" pitchFamily="18" charset="0"/>
              </a:rPr>
              <a:t>l</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209916" y="2362200"/>
            <a:ext cx="3114684" cy="769441"/>
          </a:xfrm>
          <a:prstGeom prst="rect">
            <a:avLst/>
          </a:prstGeom>
        </p:spPr>
        <p:txBody>
          <a:bodyPr wrap="square">
            <a:spAutoFit/>
          </a:bodyPr>
          <a:lstStyle/>
          <a:p>
            <a:pPr lvl="0"/>
            <a:r>
              <a:rPr lang="en-US" sz="4400" smtClean="0">
                <a:latin typeface="Times New Roman" panose="02020603050405020304" pitchFamily="18" charset="0"/>
                <a:cs typeface="Times New Roman" panose="02020603050405020304" pitchFamily="18" charset="0"/>
              </a:rPr>
              <a:t>- hạ …ệnh</a:t>
            </a:r>
            <a:endParaRPr lang="vi-VN" sz="4400">
              <a:latin typeface="Times New Roman" panose="02020603050405020304" pitchFamily="18" charset="0"/>
              <a:cs typeface="Times New Roman" panose="02020603050405020304" pitchFamily="18" charset="0"/>
            </a:endParaRPr>
          </a:p>
        </p:txBody>
      </p:sp>
      <p:sp>
        <p:nvSpPr>
          <p:cNvPr id="9" name="TextBox 8"/>
          <p:cNvSpPr txBox="1"/>
          <p:nvPr/>
        </p:nvSpPr>
        <p:spPr>
          <a:xfrm>
            <a:off x="3855554" y="3240751"/>
            <a:ext cx="416615" cy="769441"/>
          </a:xfrm>
          <a:prstGeom prst="rect">
            <a:avLst/>
          </a:prstGeom>
          <a:noFill/>
        </p:spPr>
        <p:txBody>
          <a:bodyPr wrap="square" rtlCol="0">
            <a:spAutoFit/>
          </a:bodyPr>
          <a:lstStyle/>
          <a:p>
            <a:r>
              <a:rPr lang="en-US" sz="4400">
                <a:solidFill>
                  <a:srgbClr val="FF0000"/>
                </a:solidFill>
                <a:latin typeface="Times New Roman" panose="02020603050405020304" pitchFamily="18" charset="0"/>
                <a:cs typeface="Times New Roman" panose="02020603050405020304" pitchFamily="18" charset="0"/>
              </a:rPr>
              <a:t>n</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869023" y="4240121"/>
            <a:ext cx="416615" cy="769441"/>
          </a:xfrm>
          <a:prstGeom prst="rect">
            <a:avLst/>
          </a:prstGeom>
          <a:noFill/>
        </p:spPr>
        <p:txBody>
          <a:bodyPr wrap="square" rtlCol="0">
            <a:spAutoFit/>
          </a:bodyPr>
          <a:lstStyle/>
          <a:p>
            <a:r>
              <a:rPr lang="en-US" sz="4400">
                <a:solidFill>
                  <a:srgbClr val="FF0000"/>
                </a:solidFill>
                <a:latin typeface="Times New Roman" panose="02020603050405020304" pitchFamily="18" charset="0"/>
                <a:cs typeface="Times New Roman" panose="02020603050405020304" pitchFamily="18" charset="0"/>
              </a:rPr>
              <a:t>n</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3321547" y="4266625"/>
            <a:ext cx="2363147" cy="769441"/>
          </a:xfrm>
          <a:prstGeom prst="rect">
            <a:avLst/>
          </a:prstGeom>
        </p:spPr>
        <p:txBody>
          <a:bodyPr wrap="none">
            <a:spAutoFit/>
          </a:bodyPr>
          <a:lstStyle/>
          <a:p>
            <a:r>
              <a:rPr lang="en-GB" sz="4400" smtClean="0">
                <a:latin typeface="Times New Roman" pitchFamily="18" charset="0"/>
                <a:ea typeface="Times New Roman" pitchFamily="18" charset="0"/>
                <a:cs typeface="Times New Roman" pitchFamily="18" charset="0"/>
              </a:rPr>
              <a:t>- hôm…ọ</a:t>
            </a:r>
            <a:endParaRPr lang="vi-VN" sz="4400"/>
          </a:p>
        </p:txBody>
      </p:sp>
      <p:sp>
        <p:nvSpPr>
          <p:cNvPr id="12" name="Rectangle 11"/>
          <p:cNvSpPr/>
          <p:nvPr/>
        </p:nvSpPr>
        <p:spPr>
          <a:xfrm>
            <a:off x="3298356" y="3240752"/>
            <a:ext cx="3114684" cy="769441"/>
          </a:xfrm>
          <a:prstGeom prst="rect">
            <a:avLst/>
          </a:prstGeom>
        </p:spPr>
        <p:txBody>
          <a:bodyPr wrap="square">
            <a:spAutoFit/>
          </a:bodyPr>
          <a:lstStyle/>
          <a:p>
            <a:pPr lvl="0"/>
            <a:r>
              <a:rPr lang="en-US" sz="4400" smtClean="0">
                <a:latin typeface="Times New Roman" panose="02020603050405020304" pitchFamily="18" charset="0"/>
                <a:cs typeface="Times New Roman" panose="02020603050405020304" pitchFamily="18" charset="0"/>
              </a:rPr>
              <a:t>- …ộp bài</a:t>
            </a:r>
            <a:endParaRPr lang="vi-VN" sz="4400">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arn(inVertical)">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7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200 Hình Nền PowerPoint Thuyết Trình Đẹp - Đề án 2020 - Tổng Hợp ..."/>
          <p:cNvPicPr>
            <a:picLocks noChangeAspect="1" noChangeArrowheads="1"/>
          </p:cNvPicPr>
          <p:nvPr/>
        </p:nvPicPr>
        <p:blipFill>
          <a:blip r:embed="rId2"/>
          <a:srcRect/>
          <a:stretch>
            <a:fillRect/>
          </a:stretch>
        </p:blipFill>
        <p:spPr bwMode="auto">
          <a:xfrm>
            <a:off x="-5149" y="0"/>
            <a:ext cx="9144000" cy="6858000"/>
          </a:xfrm>
          <a:prstGeom prst="rect">
            <a:avLst/>
          </a:prstGeom>
          <a:noFill/>
        </p:spPr>
      </p:pic>
      <p:sp>
        <p:nvSpPr>
          <p:cNvPr id="3" name="Rectangle 3"/>
          <p:cNvSpPr>
            <a:spLocks noChangeArrowheads="1"/>
          </p:cNvSpPr>
          <p:nvPr/>
        </p:nvSpPr>
        <p:spPr bwMode="auto">
          <a:xfrm>
            <a:off x="3053402" y="859303"/>
            <a:ext cx="4038600" cy="64633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144463" algn="l"/>
              </a:tabLst>
            </a:pP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Điền </a:t>
            </a:r>
            <a:r>
              <a:rPr lang="en-GB" sz="3600" b="1" smtClean="0">
                <a:solidFill>
                  <a:schemeClr val="tx1"/>
                </a:solidFill>
                <a:latin typeface="Times New Roman" pitchFamily="18" charset="0"/>
                <a:ea typeface="Times New Roman" pitchFamily="18" charset="0"/>
                <a:cs typeface="Times New Roman" pitchFamily="18" charset="0"/>
              </a:rPr>
              <a:t>an</a:t>
            </a: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hay</a:t>
            </a:r>
            <a:r>
              <a:rPr kumimoji="0" lang="en-GB" sz="3600" b="0" i="0" u="none" strike="noStrike" cap="none" normalizeH="0" smtClean="0">
                <a:ln>
                  <a:noFill/>
                </a:ln>
                <a:solidFill>
                  <a:schemeClr val="tx1"/>
                </a:solidFill>
                <a:effectLst/>
                <a:latin typeface="Times New Roman" pitchFamily="18" charset="0"/>
                <a:ea typeface="Times New Roman" pitchFamily="18" charset="0"/>
                <a:cs typeface="Times New Roman" pitchFamily="18" charset="0"/>
              </a:rPr>
              <a:t> </a:t>
            </a:r>
            <a:r>
              <a:rPr lang="en-GB" sz="3600" b="1" smtClean="0">
                <a:solidFill>
                  <a:schemeClr val="tx1"/>
                </a:solidFill>
                <a:latin typeface="Times New Roman" pitchFamily="18" charset="0"/>
                <a:ea typeface="Times New Roman" pitchFamily="18" charset="0"/>
                <a:cs typeface="Times New Roman" pitchFamily="18" charset="0"/>
              </a:rPr>
              <a:t>ang</a:t>
            </a: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3878507" y="2209800"/>
            <a:ext cx="3302507" cy="769441"/>
          </a:xfrm>
          <a:prstGeom prst="rect">
            <a:avLst/>
          </a:prstGeom>
        </p:spPr>
        <p:txBody>
          <a:bodyPr wrap="none">
            <a:spAutoFit/>
          </a:bodyPr>
          <a:lstStyle/>
          <a:p>
            <a:pPr lvl="0" eaLnBrk="0" fontAlgn="base" hangingPunct="0">
              <a:spcBef>
                <a:spcPct val="0"/>
              </a:spcBef>
              <a:spcAft>
                <a:spcPct val="0"/>
              </a:spcAft>
              <a:tabLst>
                <a:tab pos="144463" algn="l"/>
              </a:tabLst>
            </a:pPr>
            <a:r>
              <a:rPr lang="en-GB" sz="4400" smtClean="0">
                <a:latin typeface="Times New Roman" pitchFamily="18" charset="0"/>
                <a:ea typeface="Times New Roman" pitchFamily="18" charset="0"/>
                <a:cs typeface="Times New Roman" pitchFamily="18" charset="0"/>
              </a:rPr>
              <a:t>- đ…    hoàng</a:t>
            </a:r>
            <a:endParaRPr lang="en-US" sz="4400" dirty="0">
              <a:latin typeface="Times New Roman" pitchFamily="18" charset="0"/>
              <a:cs typeface="Times New Roman" pitchFamily="18" charset="0"/>
            </a:endParaRPr>
          </a:p>
        </p:txBody>
      </p:sp>
      <p:sp>
        <p:nvSpPr>
          <p:cNvPr id="5" name="TextBox 4"/>
          <p:cNvSpPr txBox="1"/>
          <p:nvPr/>
        </p:nvSpPr>
        <p:spPr>
          <a:xfrm>
            <a:off x="4566851" y="2209798"/>
            <a:ext cx="1011702" cy="769441"/>
          </a:xfrm>
          <a:prstGeom prst="rect">
            <a:avLst/>
          </a:prstGeom>
          <a:noFill/>
        </p:spPr>
        <p:txBody>
          <a:bodyPr wrap="square" rtlCol="0">
            <a:spAutoFit/>
          </a:bodyPr>
          <a:lstStyle/>
          <a:p>
            <a:r>
              <a:rPr lang="en-US" sz="4400" smtClean="0">
                <a:solidFill>
                  <a:srgbClr val="FF0000"/>
                </a:solidFill>
                <a:latin typeface="Times New Roman" panose="02020603050405020304" pitchFamily="18" charset="0"/>
                <a:cs typeface="Times New Roman" panose="02020603050405020304" pitchFamily="18" charset="0"/>
              </a:rPr>
              <a:t>àng</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3994464" y="3131641"/>
            <a:ext cx="2347117" cy="769441"/>
          </a:xfrm>
          <a:prstGeom prst="rect">
            <a:avLst/>
          </a:prstGeom>
        </p:spPr>
        <p:txBody>
          <a:bodyPr wrap="none">
            <a:spAutoFit/>
          </a:bodyPr>
          <a:lstStyle/>
          <a:p>
            <a:pPr lvl="0" eaLnBrk="0" fontAlgn="base" hangingPunct="0">
              <a:spcBef>
                <a:spcPct val="0"/>
              </a:spcBef>
              <a:spcAft>
                <a:spcPct val="0"/>
              </a:spcAft>
              <a:tabLst>
                <a:tab pos="144463" algn="l"/>
              </a:tabLst>
            </a:pPr>
            <a:r>
              <a:rPr lang="en-GB" sz="4400" smtClean="0">
                <a:latin typeface="Times New Roman" pitchFamily="18" charset="0"/>
                <a:ea typeface="Times New Roman" pitchFamily="18" charset="0"/>
                <a:cs typeface="Times New Roman" pitchFamily="18" charset="0"/>
              </a:rPr>
              <a:t>- đ… ông</a:t>
            </a:r>
            <a:endParaRPr lang="en-US" sz="4400" dirty="0">
              <a:latin typeface="Times New Roman" pitchFamily="18" charset="0"/>
              <a:cs typeface="Times New Roman" pitchFamily="18" charset="0"/>
            </a:endParaRPr>
          </a:p>
        </p:txBody>
      </p:sp>
      <p:sp>
        <p:nvSpPr>
          <p:cNvPr id="9" name="TextBox 8"/>
          <p:cNvSpPr txBox="1"/>
          <p:nvPr/>
        </p:nvSpPr>
        <p:spPr>
          <a:xfrm>
            <a:off x="4662171" y="3129142"/>
            <a:ext cx="1011702" cy="769441"/>
          </a:xfrm>
          <a:prstGeom prst="rect">
            <a:avLst/>
          </a:prstGeom>
          <a:noFill/>
        </p:spPr>
        <p:txBody>
          <a:bodyPr wrap="square" rtlCol="0">
            <a:spAutoFit/>
          </a:bodyPr>
          <a:lstStyle/>
          <a:p>
            <a:r>
              <a:rPr lang="en-US" sz="4400" smtClean="0">
                <a:solidFill>
                  <a:srgbClr val="FF0000"/>
                </a:solidFill>
                <a:latin typeface="Times New Roman" panose="02020603050405020304" pitchFamily="18" charset="0"/>
                <a:cs typeface="Times New Roman" panose="02020603050405020304" pitchFamily="18" charset="0"/>
              </a:rPr>
              <a:t>àn</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4007716" y="4267200"/>
            <a:ext cx="2973891" cy="769441"/>
          </a:xfrm>
          <a:prstGeom prst="rect">
            <a:avLst/>
          </a:prstGeom>
        </p:spPr>
        <p:txBody>
          <a:bodyPr wrap="none">
            <a:spAutoFit/>
          </a:bodyPr>
          <a:lstStyle/>
          <a:p>
            <a:pPr lvl="0" eaLnBrk="0" fontAlgn="base" hangingPunct="0">
              <a:spcBef>
                <a:spcPct val="0"/>
              </a:spcBef>
              <a:spcAft>
                <a:spcPct val="0"/>
              </a:spcAft>
              <a:tabLst>
                <a:tab pos="144463" algn="l"/>
              </a:tabLst>
            </a:pPr>
            <a:r>
              <a:rPr lang="en-GB" sz="4400" smtClean="0">
                <a:latin typeface="Times New Roman" pitchFamily="18" charset="0"/>
                <a:ea typeface="Times New Roman" pitchFamily="18" charset="0"/>
                <a:cs typeface="Times New Roman" pitchFamily="18" charset="0"/>
              </a:rPr>
              <a:t>- s….  loáng</a:t>
            </a:r>
            <a:endParaRPr lang="en-US" sz="4400" dirty="0">
              <a:latin typeface="Times New Roman" pitchFamily="18" charset="0"/>
              <a:cs typeface="Times New Roman" pitchFamily="18" charset="0"/>
            </a:endParaRPr>
          </a:p>
        </p:txBody>
      </p:sp>
      <p:sp>
        <p:nvSpPr>
          <p:cNvPr id="11" name="TextBox 10"/>
          <p:cNvSpPr txBox="1"/>
          <p:nvPr/>
        </p:nvSpPr>
        <p:spPr>
          <a:xfrm>
            <a:off x="4552987" y="4267200"/>
            <a:ext cx="1011702" cy="769441"/>
          </a:xfrm>
          <a:prstGeom prst="rect">
            <a:avLst/>
          </a:prstGeom>
          <a:noFill/>
        </p:spPr>
        <p:txBody>
          <a:bodyPr wrap="square" rtlCol="0">
            <a:spAutoFit/>
          </a:bodyPr>
          <a:lstStyle/>
          <a:p>
            <a:r>
              <a:rPr lang="en-US" sz="4400" smtClean="0">
                <a:solidFill>
                  <a:srgbClr val="FF0000"/>
                </a:solidFill>
                <a:latin typeface="Times New Roman" panose="02020603050405020304" pitchFamily="18" charset="0"/>
                <a:cs typeface="Times New Roman" panose="02020603050405020304" pitchFamily="18" charset="0"/>
              </a:rPr>
              <a:t>áng</a:t>
            </a:r>
            <a:endParaRPr lang="vi-VN" sz="44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17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7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7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75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04041622"/>
              </p:ext>
            </p:extLst>
          </p:nvPr>
        </p:nvGraphicFramePr>
        <p:xfrm>
          <a:off x="152400" y="152400"/>
          <a:ext cx="8839200" cy="6629403"/>
        </p:xfrm>
        <a:graphic>
          <a:graphicData uri="http://schemas.openxmlformats.org/drawingml/2006/table">
            <a:tbl>
              <a:tblPr firstRow="1" bandRow="1">
                <a:tableStyleId>{F5AB1C69-6EDB-4FF4-983F-18BD219EF322}</a:tableStyleId>
              </a:tblPr>
              <a:tblGrid>
                <a:gridCol w="2438400"/>
                <a:gridCol w="2971800"/>
                <a:gridCol w="3429000"/>
              </a:tblGrid>
              <a:tr h="602673">
                <a:tc>
                  <a:txBody>
                    <a:bodyPr/>
                    <a:lstStyle/>
                    <a:p>
                      <a:pPr algn="ctr"/>
                      <a:r>
                        <a:rPr lang="en-US" sz="2800" smtClean="0">
                          <a:solidFill>
                            <a:sysClr val="windowText" lastClr="000000"/>
                          </a:solidFill>
                        </a:rPr>
                        <a:t>Số</a:t>
                      </a:r>
                      <a:r>
                        <a:rPr lang="en-US" sz="2800" baseline="0" smtClean="0">
                          <a:solidFill>
                            <a:sysClr val="windowText" lastClr="000000"/>
                          </a:solidFill>
                        </a:rPr>
                        <a:t> thứ tự</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2800" smtClean="0">
                          <a:solidFill>
                            <a:sysClr val="windowText" lastClr="000000"/>
                          </a:solidFill>
                        </a:rPr>
                        <a:t>Chữ</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2800" smtClean="0">
                          <a:solidFill>
                            <a:sysClr val="windowText" lastClr="000000"/>
                          </a:solidFill>
                        </a:rPr>
                        <a:t>Tên</a:t>
                      </a:r>
                      <a:r>
                        <a:rPr lang="en-US" sz="2800" baseline="0" smtClean="0">
                          <a:solidFill>
                            <a:sysClr val="windowText" lastClr="000000"/>
                          </a:solidFill>
                        </a:rPr>
                        <a:t> chữ</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ysClr val="windowText" lastClr="000000"/>
                          </a:solidFill>
                          <a:latin typeface="Times New Roman" panose="02020603050405020304" pitchFamily="18" charset="0"/>
                          <a:cs typeface="Times New Roman" panose="02020603050405020304" pitchFamily="18" charset="0"/>
                        </a:rPr>
                        <a:t>1</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ysClr val="windowText" lastClr="000000"/>
                          </a:solidFill>
                          <a:latin typeface="Times New Roman" panose="02020603050405020304" pitchFamily="18" charset="0"/>
                          <a:cs typeface="Times New Roman" panose="02020603050405020304" pitchFamily="18" charset="0"/>
                        </a:rPr>
                        <a:t>a</a:t>
                      </a:r>
                      <a:endParaRPr lang="vi-VN" sz="32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ysClr val="windowText" lastClr="000000"/>
                          </a:solidFill>
                          <a:latin typeface="Times New Roman" panose="02020603050405020304" pitchFamily="18" charset="0"/>
                          <a:cs typeface="Times New Roman" panose="02020603050405020304" pitchFamily="18" charset="0"/>
                        </a:rPr>
                        <a:t>a</a:t>
                      </a:r>
                      <a:endParaRPr lang="vi-VN" sz="3200">
                        <a:solidFill>
                          <a:sysClr val="windowText" lastClr="000000"/>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2</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á</a:t>
                      </a: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3</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ớ</a:t>
                      </a: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4</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b</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5</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c</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6</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xê</a:t>
                      </a:r>
                      <a:r>
                        <a:rPr lang="en-US" sz="3200" baseline="0" smtClean="0">
                          <a:solidFill>
                            <a:schemeClr val="tx1"/>
                          </a:solidFill>
                          <a:latin typeface="Times New Roman" panose="02020603050405020304" pitchFamily="18" charset="0"/>
                          <a:cs typeface="Times New Roman" panose="02020603050405020304" pitchFamily="18" charset="0"/>
                        </a:rPr>
                        <a:t> hát</a:t>
                      </a: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7</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d</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8</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đ</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9</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e</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10</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ê</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r>
            </a:tbl>
          </a:graphicData>
        </a:graphic>
      </p:graphicFrame>
      <p:sp>
        <p:nvSpPr>
          <p:cNvPr id="9" name="TextBox 8"/>
          <p:cNvSpPr txBox="1"/>
          <p:nvPr/>
        </p:nvSpPr>
        <p:spPr>
          <a:xfrm>
            <a:off x="3886200" y="1307018"/>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ă</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886200" y="2021047"/>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â</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086600" y="2579679"/>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bê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7086600" y="3117930"/>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xê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3733800" y="3853827"/>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ch</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6883460" y="4317616"/>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dê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6858000" y="4995148"/>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đê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6858000" y="5579923"/>
            <a:ext cx="1011702" cy="584775"/>
          </a:xfrm>
          <a:prstGeom prst="rect">
            <a:avLst/>
          </a:prstGeom>
          <a:noFill/>
        </p:spPr>
        <p:txBody>
          <a:bodyPr wrap="square" rtlCol="0">
            <a:spAutoFit/>
          </a:bodyPr>
          <a:lstStyle/>
          <a:p>
            <a:r>
              <a:rPr lang="en-US" sz="3200">
                <a:solidFill>
                  <a:srgbClr val="FF0000"/>
                </a:solidFill>
                <a:latin typeface="Times New Roman" panose="02020603050405020304" pitchFamily="18" charset="0"/>
                <a:cs typeface="Times New Roman" panose="02020603050405020304" pitchFamily="18" charset="0"/>
              </a:rPr>
              <a:t>e</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6858000" y="6172200"/>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ê</a:t>
            </a:r>
            <a:endParaRPr lang="vi-VN"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7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75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ircle(in)">
                                      <p:cBhvr>
                                        <p:cTn id="27" dur="7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ircle(in)">
                                      <p:cBhvr>
                                        <p:cTn id="32" dur="75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circle(in)">
                                      <p:cBhvr>
                                        <p:cTn id="37" dur="75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circle(in)">
                                      <p:cBhvr>
                                        <p:cTn id="42" dur="75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ircle(in)">
                                      <p:cBhvr>
                                        <p:cTn id="47"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Tổng hợp hình nền powerpoint slide kết thúc goodbye chất hơn nước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165</Words>
  <Application>Microsoft Office PowerPoint</Application>
  <PresentationFormat>On-screen Show (4:3)</PresentationFormat>
  <Paragraphs>59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HUY HOANG</dc:creator>
  <cp:lastModifiedBy>Admin</cp:lastModifiedBy>
  <cp:revision>24</cp:revision>
  <dcterms:created xsi:type="dcterms:W3CDTF">2020-08-24T12:56:43Z</dcterms:created>
  <dcterms:modified xsi:type="dcterms:W3CDTF">2021-08-22T14:20:44Z</dcterms:modified>
</cp:coreProperties>
</file>