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5"/>
  </p:notesMasterIdLst>
  <p:sldIdLst>
    <p:sldId id="260" r:id="rId4"/>
    <p:sldId id="257" r:id="rId5"/>
    <p:sldId id="263" r:id="rId6"/>
    <p:sldId id="262" r:id="rId7"/>
    <p:sldId id="292" r:id="rId8"/>
    <p:sldId id="299" r:id="rId9"/>
    <p:sldId id="264" r:id="rId10"/>
    <p:sldId id="300" r:id="rId11"/>
    <p:sldId id="301" r:id="rId12"/>
    <p:sldId id="302" r:id="rId13"/>
    <p:sldId id="3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C818-1798-4CFC-A850-3D643A123BE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B17C1-0505-4FFC-90E9-BFB7D52A8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8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428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29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00CFC-A3F0-4B23-BB37-B8497C2A4F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80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1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649F9F-CE2E-431B-A6BB-A9A80FE1B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11A226E-EAF0-4AEC-97D5-EDC5E9BB2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918AC60-0B37-4E92-9D95-EC408067E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CD573-D292-439B-9C62-658F3E7FD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3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9210DC5-5217-4309-8F2B-CBB54539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C8B248A-AF20-49B7-AF68-0A2EEA5F0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CC70944-15D6-4695-8F39-CD09CF862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DDDDD-4FCB-4A5E-8E94-D610C118FB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114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6461356-72D8-40FC-A79C-A24056F56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53773A4-D715-4C8D-A037-5A37AD78B5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EB327B5-8549-4412-A441-C41B5D4BC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F81DA-82F6-4DBF-A1C3-EFDDA169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28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31D388-6C7D-4821-9CAF-D5170341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0A73F77-DF79-4A2D-BEFC-794C8F55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A76167-1CFE-4FB3-94B8-BA7DC99E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E930B64-9EF9-4D98-89C4-0A3458E5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7D3AE18-7B15-4002-8930-720360B8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02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6DFDEE-16BB-4744-B5D9-22C6F6EC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A759B7C-57AF-4E54-AF0D-53D51230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775465-88BD-40A0-B58D-5983F4C6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A6F589-C376-4B13-A721-4D8E5C59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01E7C2-B68A-47FC-881A-FE88362D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325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0325DE-5655-408B-A631-EBD161CD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A0803EC-A8E6-455A-AA43-47C48FD5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FF0AF27-3396-45A6-B09D-CEC6E5B4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D735FBB-2019-4CD8-B8D3-23BEF84D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77804DA-137F-474C-B883-A3A1CB5A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8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50D43A-B44B-41E1-A924-97E5F03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4185352-7CB2-49FE-AF8D-F9EAEA35E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4F5AB2-C7F8-4E56-A865-AC1E4437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B1F07CB-5939-4D25-A65F-A13AA69A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A8DA740-165E-4BF1-93CB-7FA95F8C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1948572-CFFD-4DEA-8F00-888E1BDD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966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929280C-FDEA-45DF-88ED-88B3649B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F73AB-BCCC-47DC-9499-403B3E550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45BCFEB-3C85-45F5-909F-6C481E285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A8C8CF7-EF72-45DF-A83F-02A71BE7B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500FADD-17BF-4355-A063-448F34271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FC5C9B1-F1CC-4605-96C7-730214C4B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D7755F4-C6BA-43F5-8B99-33C21780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87A1224-70DF-4675-BB94-9B127610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50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FBC830-D17F-445E-BB6E-4E227C05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3B4719B-3793-4986-B08C-1A656938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97706BD-B499-49F9-B342-AE5DBB6F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C4E84A-3955-45EC-AAE4-8A75CC26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22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8E2CB11-54F7-437D-BD1D-23311EA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6272BC7-F2CB-4161-9B73-46533D09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9B67786-E7D2-4C8D-AECB-F9296558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2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1F7ED1-7E40-42A4-A689-0A3603171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525EA13-0A32-4CD3-92D2-8076E010BC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5DEF6BF-CADB-4165-B5CA-359546E8F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6083F-8AEB-444C-9A5E-DB9E9E487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50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3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0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2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8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63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4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37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3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75A4C56-CE2A-4213-A81B-D98F6AD40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6C1E8B5-FB71-41F5-A8FC-B1B7BEB09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84A3D3A-6E7E-4CBF-A08D-BD0560A9A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99568-5122-4BA5-8670-F06A1D6B0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048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2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2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3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EBF7E8-62EB-4F18-A26B-7498A2AA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25C88B9-0789-4B05-A073-4A83ECC7B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623DE69-8782-4276-82E4-955B8F0A6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FFC02C0-9968-4F2A-B011-56CE73DD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53D36F-2ECF-4412-8BF9-C8BA67D8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5C6F205-B294-4902-9AAF-F1A53EE4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403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EA7F04E-B3B2-408B-A05C-A1280ECE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7028E60-63E6-4482-96C9-07050FE9B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F8631A-F2BB-436A-977A-BB99321F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1A16580-30C8-43A3-9612-50156784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2EC192-2E88-4C4B-91D3-70C6CCAA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41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BB5B74B6-FCF5-4EE8-B194-79798BB74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D1E14FB-E62B-429A-B615-B7BBAB8C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F72E1F2-F736-401C-8C2E-2EB62840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2B495D2-2ECF-41AD-967F-E9461E5B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CFEE49-1BD5-4B65-ACB4-C3B66403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426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163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A1B04B9-B88D-4180-873D-656CA9F5A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F3ECDB1-0F7C-4F27-B0FA-8A40EAC9D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2F9D96B-5589-4769-BA06-17BF5B010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3C7B0-BE95-4CFD-9C0B-E535A2A41C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38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F8F509E-3852-4DCD-87B0-4E78CC91D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DEDA570-74DD-43E2-A000-40005E323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C436824-FC3D-4373-A176-5D8888814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32BD-70E5-466D-9B55-BC54C0D217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74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09E7BC03-8EA5-4AF0-8D11-F1B0BCC4B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BF28080-4BED-40BE-AB45-41007B978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57473D-59F2-4C37-9357-E53B5858F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33B83-61A2-47BE-A6FB-14021313B8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07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300B9A7-47C2-47DA-B351-C5C72E312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61DF213-1E4E-451D-9EB1-B8C251039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230936B-A728-4FCE-ACE7-7867B1C09A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BAF1A-2B19-4998-A69C-E7F9D0E65B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15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CA71D2B-2C2E-4FB7-8620-2D852259BB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4CC780B-A603-42B7-AF70-FC5F4A5828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0FE4AE1-B2D2-4864-9492-2922DB32C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C94E9-12F7-454D-AA4E-C03D17D81A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32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1CEBC80-C583-4E14-9AC9-353B91CE5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DA40738-4417-4001-ABE1-C7E0138DE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D98FB5-DA68-49F2-81A6-607D53E13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975A6-4FFF-422C-B930-992BD74B72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39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427F9EFD-9D5F-4CAB-89D9-8388DDEFE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="" xmlns:a16="http://schemas.microsoft.com/office/drawing/2014/main" id="{7D83881C-29F8-4B56-AA22-65956D41C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59282D67-D9F6-4E2E-BBE8-4DE1127315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85800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DCEF929-CF09-44F2-9B7E-50E6BE67AB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85800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732C2C5-4102-4D39-920C-5C65610F0E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1050" b="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4106213-6557-4F12-9334-F7FA96E35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01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E43B6F-1D9E-4BA8-B705-7E0513DF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79F49D3-DAAA-4AB7-BCA7-2C3371E54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9DF173-B46A-4633-97F1-B97C8121E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EE580BF-70F9-4009-8CE6-FBADCB1A8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B8349D3-C080-4F36-9AE7-D9CA122BA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7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0" y="3113232"/>
            <a:ext cx="3764863" cy="37447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14B45B39-FD59-43CF-B789-64FF051DD2D7}"/>
              </a:ext>
            </a:extLst>
          </p:cNvPr>
          <p:cNvSpPr txBox="1"/>
          <p:nvPr/>
        </p:nvSpPr>
        <p:spPr>
          <a:xfrm>
            <a:off x="4857901" y="3366795"/>
            <a:ext cx="384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TUẦN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 16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D6439D6E-A156-44FD-89BF-6C46A816C048}"/>
              </a:ext>
            </a:extLst>
          </p:cNvPr>
          <p:cNvSpPr txBox="1"/>
          <p:nvPr/>
        </p:nvSpPr>
        <p:spPr>
          <a:xfrm>
            <a:off x="3171587" y="1845753"/>
            <a:ext cx="5848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CHÍNH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 TẢ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12" name="文本框 7">
            <a:extLst>
              <a:ext uri="{FF2B5EF4-FFF2-40B4-BE49-F238E27FC236}">
                <a16:creationId xmlns="" xmlns:a16="http://schemas.microsoft.com/office/drawing/2014/main" id="{14B45B39-FD59-43CF-B789-64FF051DD2D7}"/>
              </a:ext>
            </a:extLst>
          </p:cNvPr>
          <p:cNvSpPr txBox="1"/>
          <p:nvPr/>
        </p:nvSpPr>
        <p:spPr>
          <a:xfrm>
            <a:off x="3026664" y="1026202"/>
            <a:ext cx="7754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TRƯỜNG</a:t>
            </a:r>
            <a:r>
              <a:rPr kumimoji="0" lang="vi-VN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 TIỂU HỌC PHÚC LỢI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6F4EF5D8-B9BB-4CF9-8D52-2B3BED70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038600"/>
            <a:ext cx="1966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</a:rPr>
              <a:t>(Là cái gì?)</a:t>
            </a:r>
          </a:p>
        </p:txBody>
      </p:sp>
      <p:sp>
        <p:nvSpPr>
          <p:cNvPr id="4" name="Text Box 32">
            <a:extLst>
              <a:ext uri="{FF2B5EF4-FFF2-40B4-BE49-F238E27FC236}">
                <a16:creationId xmlns="" xmlns:a16="http://schemas.microsoft.com/office/drawing/2014/main" id="{3B043E34-12E9-4EFE-9AF7-C27C96DD7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648200"/>
            <a:ext cx="251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lưỡi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cày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33" descr="IMG_0242">
            <a:extLst>
              <a:ext uri="{FF2B5EF4-FFF2-40B4-BE49-F238E27FC236}">
                <a16:creationId xmlns="" xmlns:a16="http://schemas.microsoft.com/office/drawing/2014/main" id="{531EE168-01DE-4208-A3F1-00D4D455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53012" r="40964" b="16466"/>
          <a:stretch>
            <a:fillRect/>
          </a:stretch>
        </p:blipFill>
        <p:spPr bwMode="auto">
          <a:xfrm>
            <a:off x="1524000" y="4419600"/>
            <a:ext cx="3657600" cy="2286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2">
            <a:extLst>
              <a:ext uri="{FF2B5EF4-FFF2-40B4-BE49-F238E27FC236}">
                <a16:creationId xmlns="" xmlns:a16="http://schemas.microsoft.com/office/drawing/2014/main" id="{7FC00B83-E4F9-435D-BA6F-B4DDCC38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0574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50">
            <a:extLst>
              <a:ext uri="{FF2B5EF4-FFF2-40B4-BE49-F238E27FC236}">
                <a16:creationId xmlns="" xmlns:a16="http://schemas.microsoft.com/office/drawing/2014/main" id="{90575BF9-A605-4E7F-830B-C2DAE703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724" y="874693"/>
            <a:ext cx="9316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394B672-4BD9-43E2-B30C-A9C5C3DE1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057400"/>
            <a:ext cx="8763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gang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băng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gạo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ăn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Siêng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gương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7" name="Freeform 37">
            <a:extLst>
              <a:ext uri="{FF2B5EF4-FFF2-40B4-BE49-F238E27FC236}">
                <a16:creationId xmlns="" xmlns:a16="http://schemas.microsoft.com/office/drawing/2014/main" id="{CEC6D8B8-E2BD-4309-B915-BCC5F062A0E6}"/>
              </a:ext>
            </a:extLst>
          </p:cNvPr>
          <p:cNvSpPr>
            <a:spLocks/>
          </p:cNvSpPr>
          <p:nvPr/>
        </p:nvSpPr>
        <p:spPr bwMode="auto">
          <a:xfrm>
            <a:off x="5872162" y="2562225"/>
            <a:ext cx="128587" cy="79375"/>
          </a:xfrm>
          <a:custGeom>
            <a:avLst/>
            <a:gdLst>
              <a:gd name="T0" fmla="*/ 56 w 3536"/>
              <a:gd name="T1" fmla="*/ 1440 h 1600"/>
              <a:gd name="T2" fmla="*/ 56 w 3536"/>
              <a:gd name="T3" fmla="*/ 960 h 1600"/>
              <a:gd name="T4" fmla="*/ 392 w 3536"/>
              <a:gd name="T5" fmla="*/ 96 h 1600"/>
              <a:gd name="T6" fmla="*/ 1544 w 3536"/>
              <a:gd name="T7" fmla="*/ 384 h 1600"/>
              <a:gd name="T8" fmla="*/ 2024 w 3536"/>
              <a:gd name="T9" fmla="*/ 1440 h 1600"/>
              <a:gd name="T10" fmla="*/ 3320 w 3536"/>
              <a:gd name="T11" fmla="*/ 1344 h 1600"/>
              <a:gd name="T12" fmla="*/ 3320 w 3536"/>
              <a:gd name="T13" fmla="*/ 240 h 1600"/>
              <a:gd name="T14" fmla="*/ 2936 w 3536"/>
              <a:gd name="T15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36" h="1600">
                <a:moveTo>
                  <a:pt x="56" y="1440"/>
                </a:moveTo>
                <a:cubicBezTo>
                  <a:pt x="28" y="1312"/>
                  <a:pt x="0" y="1184"/>
                  <a:pt x="56" y="960"/>
                </a:cubicBezTo>
                <a:cubicBezTo>
                  <a:pt x="112" y="736"/>
                  <a:pt x="144" y="192"/>
                  <a:pt x="392" y="96"/>
                </a:cubicBezTo>
                <a:cubicBezTo>
                  <a:pt x="640" y="0"/>
                  <a:pt x="1272" y="160"/>
                  <a:pt x="1544" y="384"/>
                </a:cubicBezTo>
                <a:cubicBezTo>
                  <a:pt x="1816" y="608"/>
                  <a:pt x="1728" y="1280"/>
                  <a:pt x="2024" y="1440"/>
                </a:cubicBezTo>
                <a:cubicBezTo>
                  <a:pt x="2320" y="1600"/>
                  <a:pt x="3104" y="1544"/>
                  <a:pt x="3320" y="1344"/>
                </a:cubicBezTo>
                <a:cubicBezTo>
                  <a:pt x="3536" y="1144"/>
                  <a:pt x="3384" y="464"/>
                  <a:pt x="3320" y="240"/>
                </a:cubicBezTo>
                <a:cubicBezTo>
                  <a:pt x="3256" y="16"/>
                  <a:pt x="3000" y="40"/>
                  <a:pt x="2936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Freeform 38">
            <a:extLst>
              <a:ext uri="{FF2B5EF4-FFF2-40B4-BE49-F238E27FC236}">
                <a16:creationId xmlns="" xmlns:a16="http://schemas.microsoft.com/office/drawing/2014/main" id="{94F7B4A7-F883-44D4-A785-53A647DF5043}"/>
              </a:ext>
            </a:extLst>
          </p:cNvPr>
          <p:cNvSpPr>
            <a:spLocks/>
          </p:cNvSpPr>
          <p:nvPr/>
        </p:nvSpPr>
        <p:spPr bwMode="auto">
          <a:xfrm>
            <a:off x="5272774" y="3500929"/>
            <a:ext cx="147637" cy="100110"/>
          </a:xfrm>
          <a:custGeom>
            <a:avLst/>
            <a:gdLst>
              <a:gd name="T0" fmla="*/ 56 w 3536"/>
              <a:gd name="T1" fmla="*/ 1440 h 1600"/>
              <a:gd name="T2" fmla="*/ 56 w 3536"/>
              <a:gd name="T3" fmla="*/ 960 h 1600"/>
              <a:gd name="T4" fmla="*/ 392 w 3536"/>
              <a:gd name="T5" fmla="*/ 96 h 1600"/>
              <a:gd name="T6" fmla="*/ 1544 w 3536"/>
              <a:gd name="T7" fmla="*/ 384 h 1600"/>
              <a:gd name="T8" fmla="*/ 2024 w 3536"/>
              <a:gd name="T9" fmla="*/ 1440 h 1600"/>
              <a:gd name="T10" fmla="*/ 3320 w 3536"/>
              <a:gd name="T11" fmla="*/ 1344 h 1600"/>
              <a:gd name="T12" fmla="*/ 3320 w 3536"/>
              <a:gd name="T13" fmla="*/ 240 h 1600"/>
              <a:gd name="T14" fmla="*/ 2936 w 3536"/>
              <a:gd name="T15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36" h="1600">
                <a:moveTo>
                  <a:pt x="56" y="1440"/>
                </a:moveTo>
                <a:cubicBezTo>
                  <a:pt x="28" y="1312"/>
                  <a:pt x="0" y="1184"/>
                  <a:pt x="56" y="960"/>
                </a:cubicBezTo>
                <a:cubicBezTo>
                  <a:pt x="112" y="736"/>
                  <a:pt x="144" y="192"/>
                  <a:pt x="392" y="96"/>
                </a:cubicBezTo>
                <a:cubicBezTo>
                  <a:pt x="640" y="0"/>
                  <a:pt x="1272" y="160"/>
                  <a:pt x="1544" y="384"/>
                </a:cubicBezTo>
                <a:cubicBezTo>
                  <a:pt x="1816" y="608"/>
                  <a:pt x="1728" y="1280"/>
                  <a:pt x="2024" y="1440"/>
                </a:cubicBezTo>
                <a:cubicBezTo>
                  <a:pt x="2320" y="1600"/>
                  <a:pt x="3104" y="1544"/>
                  <a:pt x="3320" y="1344"/>
                </a:cubicBezTo>
                <a:cubicBezTo>
                  <a:pt x="3536" y="1144"/>
                  <a:pt x="3384" y="464"/>
                  <a:pt x="3320" y="240"/>
                </a:cubicBezTo>
                <a:cubicBezTo>
                  <a:pt x="3256" y="16"/>
                  <a:pt x="3000" y="40"/>
                  <a:pt x="2936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Freeform 39">
            <a:extLst>
              <a:ext uri="{FF2B5EF4-FFF2-40B4-BE49-F238E27FC236}">
                <a16:creationId xmlns="" xmlns:a16="http://schemas.microsoft.com/office/drawing/2014/main" id="{A62E97AA-78B4-4DD8-8646-9868396196D6}"/>
              </a:ext>
            </a:extLst>
          </p:cNvPr>
          <p:cNvSpPr>
            <a:spLocks/>
          </p:cNvSpPr>
          <p:nvPr/>
        </p:nvSpPr>
        <p:spPr bwMode="auto">
          <a:xfrm>
            <a:off x="8201025" y="2481263"/>
            <a:ext cx="76200" cy="76200"/>
          </a:xfrm>
          <a:custGeom>
            <a:avLst/>
            <a:gdLst>
              <a:gd name="T0" fmla="*/ 0 w 1016"/>
              <a:gd name="T1" fmla="*/ 248 h 1400"/>
              <a:gd name="T2" fmla="*/ 528 w 1016"/>
              <a:gd name="T3" fmla="*/ 8 h 1400"/>
              <a:gd name="T4" fmla="*/ 1008 w 1016"/>
              <a:gd name="T5" fmla="*/ 296 h 1400"/>
              <a:gd name="T6" fmla="*/ 480 w 1016"/>
              <a:gd name="T7" fmla="*/ 1400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6" h="1400">
                <a:moveTo>
                  <a:pt x="0" y="248"/>
                </a:moveTo>
                <a:cubicBezTo>
                  <a:pt x="180" y="124"/>
                  <a:pt x="360" y="0"/>
                  <a:pt x="528" y="8"/>
                </a:cubicBezTo>
                <a:cubicBezTo>
                  <a:pt x="696" y="16"/>
                  <a:pt x="1016" y="64"/>
                  <a:pt x="1008" y="296"/>
                </a:cubicBezTo>
                <a:cubicBezTo>
                  <a:pt x="1000" y="528"/>
                  <a:pt x="740" y="964"/>
                  <a:pt x="480" y="140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Freeform 39">
            <a:extLst>
              <a:ext uri="{FF2B5EF4-FFF2-40B4-BE49-F238E27FC236}">
                <a16:creationId xmlns="" xmlns:a16="http://schemas.microsoft.com/office/drawing/2014/main" id="{55617036-4FAC-4972-8492-67C79A5D198B}"/>
              </a:ext>
            </a:extLst>
          </p:cNvPr>
          <p:cNvSpPr>
            <a:spLocks/>
          </p:cNvSpPr>
          <p:nvPr/>
        </p:nvSpPr>
        <p:spPr bwMode="auto">
          <a:xfrm>
            <a:off x="7543800" y="2971800"/>
            <a:ext cx="76200" cy="76200"/>
          </a:xfrm>
          <a:custGeom>
            <a:avLst/>
            <a:gdLst>
              <a:gd name="T0" fmla="*/ 0 w 1016"/>
              <a:gd name="T1" fmla="*/ 248 h 1400"/>
              <a:gd name="T2" fmla="*/ 528 w 1016"/>
              <a:gd name="T3" fmla="*/ 8 h 1400"/>
              <a:gd name="T4" fmla="*/ 1008 w 1016"/>
              <a:gd name="T5" fmla="*/ 296 h 1400"/>
              <a:gd name="T6" fmla="*/ 480 w 1016"/>
              <a:gd name="T7" fmla="*/ 1400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6" h="1400">
                <a:moveTo>
                  <a:pt x="0" y="248"/>
                </a:moveTo>
                <a:cubicBezTo>
                  <a:pt x="180" y="124"/>
                  <a:pt x="360" y="0"/>
                  <a:pt x="528" y="8"/>
                </a:cubicBezTo>
                <a:cubicBezTo>
                  <a:pt x="696" y="16"/>
                  <a:pt x="1016" y="64"/>
                  <a:pt x="1008" y="296"/>
                </a:cubicBezTo>
                <a:cubicBezTo>
                  <a:pt x="1000" y="528"/>
                  <a:pt x="740" y="964"/>
                  <a:pt x="480" y="140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Freeform 38">
            <a:extLst>
              <a:ext uri="{FF2B5EF4-FFF2-40B4-BE49-F238E27FC236}">
                <a16:creationId xmlns="" xmlns:a16="http://schemas.microsoft.com/office/drawing/2014/main" id="{1477DC90-0E13-4F78-A483-37E4F5DAD601}"/>
              </a:ext>
            </a:extLst>
          </p:cNvPr>
          <p:cNvSpPr>
            <a:spLocks/>
          </p:cNvSpPr>
          <p:nvPr/>
        </p:nvSpPr>
        <p:spPr bwMode="auto">
          <a:xfrm>
            <a:off x="5799497" y="2028825"/>
            <a:ext cx="148865" cy="79375"/>
          </a:xfrm>
          <a:custGeom>
            <a:avLst/>
            <a:gdLst>
              <a:gd name="T0" fmla="*/ 56 w 3536"/>
              <a:gd name="T1" fmla="*/ 1440 h 1600"/>
              <a:gd name="T2" fmla="*/ 56 w 3536"/>
              <a:gd name="T3" fmla="*/ 960 h 1600"/>
              <a:gd name="T4" fmla="*/ 392 w 3536"/>
              <a:gd name="T5" fmla="*/ 96 h 1600"/>
              <a:gd name="T6" fmla="*/ 1544 w 3536"/>
              <a:gd name="T7" fmla="*/ 384 h 1600"/>
              <a:gd name="T8" fmla="*/ 2024 w 3536"/>
              <a:gd name="T9" fmla="*/ 1440 h 1600"/>
              <a:gd name="T10" fmla="*/ 3320 w 3536"/>
              <a:gd name="T11" fmla="*/ 1344 h 1600"/>
              <a:gd name="T12" fmla="*/ 3320 w 3536"/>
              <a:gd name="T13" fmla="*/ 240 h 1600"/>
              <a:gd name="T14" fmla="*/ 2936 w 3536"/>
              <a:gd name="T15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36" h="1600">
                <a:moveTo>
                  <a:pt x="56" y="1440"/>
                </a:moveTo>
                <a:cubicBezTo>
                  <a:pt x="28" y="1312"/>
                  <a:pt x="0" y="1184"/>
                  <a:pt x="56" y="960"/>
                </a:cubicBezTo>
                <a:cubicBezTo>
                  <a:pt x="112" y="736"/>
                  <a:pt x="144" y="192"/>
                  <a:pt x="392" y="96"/>
                </a:cubicBezTo>
                <a:cubicBezTo>
                  <a:pt x="640" y="0"/>
                  <a:pt x="1272" y="160"/>
                  <a:pt x="1544" y="384"/>
                </a:cubicBezTo>
                <a:cubicBezTo>
                  <a:pt x="1816" y="608"/>
                  <a:pt x="1728" y="1280"/>
                  <a:pt x="2024" y="1440"/>
                </a:cubicBezTo>
                <a:cubicBezTo>
                  <a:pt x="2320" y="1600"/>
                  <a:pt x="3104" y="1544"/>
                  <a:pt x="3320" y="1344"/>
                </a:cubicBezTo>
                <a:cubicBezTo>
                  <a:pt x="3536" y="1144"/>
                  <a:pt x="3384" y="464"/>
                  <a:pt x="3320" y="240"/>
                </a:cubicBezTo>
                <a:cubicBezTo>
                  <a:pt x="3256" y="16"/>
                  <a:pt x="3000" y="40"/>
                  <a:pt x="2936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="" xmlns:a16="http://schemas.microsoft.com/office/drawing/2014/main" id="{3AAA4F43-87BC-49F7-99E4-A463ACA0F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76400"/>
            <a:ext cx="8839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Thuơ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bé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sừng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Đến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tuôi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nưa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chừng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mặt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đẹp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như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hoa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Ngoài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mươi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tuôi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đa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già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Gần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ba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mươi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mọc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ra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sừng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="" xmlns:a16="http://schemas.microsoft.com/office/drawing/2014/main" id="{2219E285-86DB-457C-A16E-878F249D5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657600"/>
            <a:ext cx="1966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(Là cái gì?)</a:t>
            </a:r>
          </a:p>
        </p:txBody>
      </p:sp>
      <p:pic>
        <p:nvPicPr>
          <p:cNvPr id="4" name="Picture 13" descr="IMG_0242">
            <a:extLst>
              <a:ext uri="{FF2B5EF4-FFF2-40B4-BE49-F238E27FC236}">
                <a16:creationId xmlns="" xmlns:a16="http://schemas.microsoft.com/office/drawing/2014/main" id="{EB284049-999B-4CDB-9CB6-C6C21C84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6064" r="44579" b="59839"/>
          <a:stretch>
            <a:fillRect/>
          </a:stretch>
        </p:blipFill>
        <p:spPr bwMode="auto">
          <a:xfrm>
            <a:off x="2057400" y="4114800"/>
            <a:ext cx="5029200" cy="23526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637CFCE1-AB4B-46BE-8BED-93242FCB6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114800"/>
            <a:ext cx="3048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mặt trăng vào những ngày đầu tháng, giữa tháng, cuối tháng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="" xmlns:a16="http://schemas.microsoft.com/office/drawing/2014/main" id="{DCAC82A4-128B-4D42-8011-EF36411A30B7}"/>
              </a:ext>
            </a:extLst>
          </p:cNvPr>
          <p:cNvSpPr>
            <a:spLocks/>
          </p:cNvSpPr>
          <p:nvPr/>
        </p:nvSpPr>
        <p:spPr bwMode="auto">
          <a:xfrm>
            <a:off x="7604289" y="2707481"/>
            <a:ext cx="76200" cy="79375"/>
          </a:xfrm>
          <a:custGeom>
            <a:avLst/>
            <a:gdLst>
              <a:gd name="T0" fmla="*/ 56 w 3536"/>
              <a:gd name="T1" fmla="*/ 1440 h 1600"/>
              <a:gd name="T2" fmla="*/ 56 w 3536"/>
              <a:gd name="T3" fmla="*/ 960 h 1600"/>
              <a:gd name="T4" fmla="*/ 392 w 3536"/>
              <a:gd name="T5" fmla="*/ 96 h 1600"/>
              <a:gd name="T6" fmla="*/ 1544 w 3536"/>
              <a:gd name="T7" fmla="*/ 384 h 1600"/>
              <a:gd name="T8" fmla="*/ 2024 w 3536"/>
              <a:gd name="T9" fmla="*/ 1440 h 1600"/>
              <a:gd name="T10" fmla="*/ 3320 w 3536"/>
              <a:gd name="T11" fmla="*/ 1344 h 1600"/>
              <a:gd name="T12" fmla="*/ 3320 w 3536"/>
              <a:gd name="T13" fmla="*/ 240 h 1600"/>
              <a:gd name="T14" fmla="*/ 2936 w 3536"/>
              <a:gd name="T15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36" h="1600">
                <a:moveTo>
                  <a:pt x="56" y="1440"/>
                </a:moveTo>
                <a:cubicBezTo>
                  <a:pt x="28" y="1312"/>
                  <a:pt x="0" y="1184"/>
                  <a:pt x="56" y="960"/>
                </a:cubicBezTo>
                <a:cubicBezTo>
                  <a:pt x="112" y="736"/>
                  <a:pt x="144" y="192"/>
                  <a:pt x="392" y="96"/>
                </a:cubicBezTo>
                <a:cubicBezTo>
                  <a:pt x="640" y="0"/>
                  <a:pt x="1272" y="160"/>
                  <a:pt x="1544" y="384"/>
                </a:cubicBezTo>
                <a:cubicBezTo>
                  <a:pt x="1816" y="608"/>
                  <a:pt x="1728" y="1280"/>
                  <a:pt x="2024" y="1440"/>
                </a:cubicBezTo>
                <a:cubicBezTo>
                  <a:pt x="2320" y="1600"/>
                  <a:pt x="3104" y="1544"/>
                  <a:pt x="3320" y="1344"/>
                </a:cubicBezTo>
                <a:cubicBezTo>
                  <a:pt x="3536" y="1144"/>
                  <a:pt x="3384" y="464"/>
                  <a:pt x="3320" y="240"/>
                </a:cubicBezTo>
                <a:cubicBezTo>
                  <a:pt x="3256" y="16"/>
                  <a:pt x="3000" y="40"/>
                  <a:pt x="293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="" xmlns:a16="http://schemas.microsoft.com/office/drawing/2014/main" id="{A85FC8B4-A22A-435B-BD56-2B6867A8EF1A}"/>
              </a:ext>
            </a:extLst>
          </p:cNvPr>
          <p:cNvSpPr>
            <a:spLocks/>
          </p:cNvSpPr>
          <p:nvPr/>
        </p:nvSpPr>
        <p:spPr bwMode="auto">
          <a:xfrm>
            <a:off x="4572000" y="2232729"/>
            <a:ext cx="76200" cy="88900"/>
          </a:xfrm>
          <a:custGeom>
            <a:avLst/>
            <a:gdLst>
              <a:gd name="T0" fmla="*/ 0 w 1016"/>
              <a:gd name="T1" fmla="*/ 248 h 1400"/>
              <a:gd name="T2" fmla="*/ 528 w 1016"/>
              <a:gd name="T3" fmla="*/ 8 h 1400"/>
              <a:gd name="T4" fmla="*/ 1008 w 1016"/>
              <a:gd name="T5" fmla="*/ 296 h 1400"/>
              <a:gd name="T6" fmla="*/ 480 w 1016"/>
              <a:gd name="T7" fmla="*/ 1400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6" h="1400">
                <a:moveTo>
                  <a:pt x="0" y="248"/>
                </a:moveTo>
                <a:cubicBezTo>
                  <a:pt x="180" y="124"/>
                  <a:pt x="360" y="0"/>
                  <a:pt x="528" y="8"/>
                </a:cubicBezTo>
                <a:cubicBezTo>
                  <a:pt x="696" y="16"/>
                  <a:pt x="1016" y="64"/>
                  <a:pt x="1008" y="296"/>
                </a:cubicBezTo>
                <a:cubicBezTo>
                  <a:pt x="1000" y="528"/>
                  <a:pt x="740" y="964"/>
                  <a:pt x="480" y="14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24">
            <a:extLst>
              <a:ext uri="{FF2B5EF4-FFF2-40B4-BE49-F238E27FC236}">
                <a16:creationId xmlns="" xmlns:a16="http://schemas.microsoft.com/office/drawing/2014/main" id="{F630213D-6FAF-4AAB-A638-027957D081A7}"/>
              </a:ext>
            </a:extLst>
          </p:cNvPr>
          <p:cNvSpPr>
            <a:spLocks/>
          </p:cNvSpPr>
          <p:nvPr/>
        </p:nvSpPr>
        <p:spPr bwMode="auto">
          <a:xfrm>
            <a:off x="7010400" y="2697956"/>
            <a:ext cx="76200" cy="88900"/>
          </a:xfrm>
          <a:custGeom>
            <a:avLst/>
            <a:gdLst>
              <a:gd name="T0" fmla="*/ 0 w 1016"/>
              <a:gd name="T1" fmla="*/ 248 h 1400"/>
              <a:gd name="T2" fmla="*/ 528 w 1016"/>
              <a:gd name="T3" fmla="*/ 8 h 1400"/>
              <a:gd name="T4" fmla="*/ 1008 w 1016"/>
              <a:gd name="T5" fmla="*/ 296 h 1400"/>
              <a:gd name="T6" fmla="*/ 480 w 1016"/>
              <a:gd name="T7" fmla="*/ 1400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6" h="1400">
                <a:moveTo>
                  <a:pt x="0" y="248"/>
                </a:moveTo>
                <a:cubicBezTo>
                  <a:pt x="180" y="124"/>
                  <a:pt x="360" y="0"/>
                  <a:pt x="528" y="8"/>
                </a:cubicBezTo>
                <a:cubicBezTo>
                  <a:pt x="696" y="16"/>
                  <a:pt x="1016" y="64"/>
                  <a:pt x="1008" y="296"/>
                </a:cubicBezTo>
                <a:cubicBezTo>
                  <a:pt x="1000" y="528"/>
                  <a:pt x="740" y="964"/>
                  <a:pt x="480" y="14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="" xmlns:a16="http://schemas.microsoft.com/office/drawing/2014/main" id="{B52DA61F-80EB-4F0D-8B0F-109189098EBB}"/>
              </a:ext>
            </a:extLst>
          </p:cNvPr>
          <p:cNvSpPr>
            <a:spLocks/>
          </p:cNvSpPr>
          <p:nvPr/>
        </p:nvSpPr>
        <p:spPr bwMode="auto">
          <a:xfrm>
            <a:off x="3931125" y="2228564"/>
            <a:ext cx="76200" cy="76200"/>
          </a:xfrm>
          <a:custGeom>
            <a:avLst/>
            <a:gdLst>
              <a:gd name="T0" fmla="*/ 0 w 1016"/>
              <a:gd name="T1" fmla="*/ 248 h 1400"/>
              <a:gd name="T2" fmla="*/ 528 w 1016"/>
              <a:gd name="T3" fmla="*/ 8 h 1400"/>
              <a:gd name="T4" fmla="*/ 1008 w 1016"/>
              <a:gd name="T5" fmla="*/ 296 h 1400"/>
              <a:gd name="T6" fmla="*/ 480 w 1016"/>
              <a:gd name="T7" fmla="*/ 1400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6" h="1400">
                <a:moveTo>
                  <a:pt x="0" y="248"/>
                </a:moveTo>
                <a:cubicBezTo>
                  <a:pt x="180" y="124"/>
                  <a:pt x="360" y="0"/>
                  <a:pt x="528" y="8"/>
                </a:cubicBezTo>
                <a:cubicBezTo>
                  <a:pt x="696" y="16"/>
                  <a:pt x="1016" y="64"/>
                  <a:pt x="1008" y="296"/>
                </a:cubicBezTo>
                <a:cubicBezTo>
                  <a:pt x="1000" y="528"/>
                  <a:pt x="740" y="964"/>
                  <a:pt x="480" y="14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9">
            <a:extLst>
              <a:ext uri="{FF2B5EF4-FFF2-40B4-BE49-F238E27FC236}">
                <a16:creationId xmlns="" xmlns:a16="http://schemas.microsoft.com/office/drawing/2014/main" id="{336B1A90-DF23-4026-9211-2F8A6DD0DAB1}"/>
              </a:ext>
            </a:extLst>
          </p:cNvPr>
          <p:cNvSpPr>
            <a:spLocks/>
          </p:cNvSpPr>
          <p:nvPr/>
        </p:nvSpPr>
        <p:spPr bwMode="auto">
          <a:xfrm>
            <a:off x="4533900" y="1767592"/>
            <a:ext cx="76200" cy="88900"/>
          </a:xfrm>
          <a:custGeom>
            <a:avLst/>
            <a:gdLst>
              <a:gd name="T0" fmla="*/ 0 w 1016"/>
              <a:gd name="T1" fmla="*/ 248 h 1400"/>
              <a:gd name="T2" fmla="*/ 528 w 1016"/>
              <a:gd name="T3" fmla="*/ 8 h 1400"/>
              <a:gd name="T4" fmla="*/ 1008 w 1016"/>
              <a:gd name="T5" fmla="*/ 296 h 1400"/>
              <a:gd name="T6" fmla="*/ 480 w 1016"/>
              <a:gd name="T7" fmla="*/ 1400 h 1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6" h="1400">
                <a:moveTo>
                  <a:pt x="0" y="248"/>
                </a:moveTo>
                <a:cubicBezTo>
                  <a:pt x="180" y="124"/>
                  <a:pt x="360" y="0"/>
                  <a:pt x="528" y="8"/>
                </a:cubicBezTo>
                <a:cubicBezTo>
                  <a:pt x="696" y="16"/>
                  <a:pt x="1016" y="64"/>
                  <a:pt x="1008" y="296"/>
                </a:cubicBezTo>
                <a:cubicBezTo>
                  <a:pt x="1000" y="528"/>
                  <a:pt x="740" y="964"/>
                  <a:pt x="480" y="140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F84F2D3-B582-4692-BFE5-09351DBA1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1085851"/>
            <a:ext cx="3100381" cy="4552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65D1A3-AFE9-4ADD-A5B9-8E140EC2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1085850"/>
            <a:ext cx="3100381" cy="4552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5A6A743-2E13-4296-B284-BCC470A50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87" y="1085849"/>
            <a:ext cx="3100381" cy="45529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EC627B33-47F0-476A-A807-87C914E4D312}"/>
              </a:ext>
            </a:extLst>
          </p:cNvPr>
          <p:cNvSpPr txBox="1"/>
          <p:nvPr/>
        </p:nvSpPr>
        <p:spPr>
          <a:xfrm>
            <a:off x="1388651" y="2876054"/>
            <a:ext cx="2369762" cy="194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Nhớ viết chính xác, trình bày đúng bài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Về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quê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ngoại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7490FE4-D556-4B80-952E-2CC3A48ED7E8}"/>
              </a:ext>
            </a:extLst>
          </p:cNvPr>
          <p:cNvSpPr txBox="1"/>
          <p:nvPr/>
        </p:nvSpPr>
        <p:spPr>
          <a:xfrm>
            <a:off x="1360107" y="1979900"/>
            <a:ext cx="2369762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E8D3DA1-2C1A-4FBC-9C96-B6014B9D9545}"/>
              </a:ext>
            </a:extLst>
          </p:cNvPr>
          <p:cNvSpPr txBox="1"/>
          <p:nvPr/>
        </p:nvSpPr>
        <p:spPr>
          <a:xfrm>
            <a:off x="5071270" y="2907179"/>
            <a:ext cx="2369762" cy="231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Viết đúng các tiếng có vần khó, dễ lẫn </a:t>
            </a:r>
            <a:r>
              <a:rPr lang="en-US" sz="2400" kern="0" noProof="0" dirty="0" err="1">
                <a:solidFill>
                  <a:sysClr val="windowText" lastClr="000000"/>
                </a:solidFill>
                <a:latin typeface="Calibri"/>
                <a:ea typeface="微软雅黑"/>
              </a:rPr>
              <a:t>ch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/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  <a:ea typeface="微软雅黑"/>
              </a:rPr>
              <a:t>tr 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/>
                <a:ea typeface="微软雅黑"/>
              </a:rPr>
              <a:t>hoặc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  <a:ea typeface="微软雅黑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/>
                <a:ea typeface="微软雅黑"/>
              </a:rPr>
              <a:t>thanh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  <a:ea typeface="微软雅黑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/>
                <a:ea typeface="微软雅黑"/>
              </a:rPr>
              <a:t>hỏi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  <a:ea typeface="微软雅黑"/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/>
                <a:ea typeface="微软雅黑"/>
              </a:rPr>
              <a:t>thanh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  <a:ea typeface="微软雅黑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/>
                <a:ea typeface="微软雅黑"/>
              </a:rPr>
              <a:t>ngã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  <a:ea typeface="微软雅黑"/>
              </a:rPr>
              <a:t>.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EB0AEA9E-FC42-4447-A1D4-238DD3787DE1}"/>
              </a:ext>
            </a:extLst>
          </p:cNvPr>
          <p:cNvSpPr txBox="1"/>
          <p:nvPr/>
        </p:nvSpPr>
        <p:spPr>
          <a:xfrm>
            <a:off x="8729943" y="2977036"/>
            <a:ext cx="2369762" cy="194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Có ý thức viết chữ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đẹp, 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cẩn thận, đúng chính tả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AC4F999-2DEC-4015-AF9C-FB099D24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96" y="4349221"/>
            <a:ext cx="2065249" cy="25182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8B751ED-8511-4A6C-95C5-B33D4F00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452" y="4818460"/>
            <a:ext cx="1851398" cy="2083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67700F0-D770-41D9-8825-CC7BBFE76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540" y="4621700"/>
            <a:ext cx="2156072" cy="2245782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53089E92-5676-4C12-B92B-AEE55C4DAACD}"/>
              </a:ext>
            </a:extLst>
          </p:cNvPr>
          <p:cNvGrpSpPr/>
          <p:nvPr/>
        </p:nvGrpSpPr>
        <p:grpSpPr>
          <a:xfrm>
            <a:off x="3303274" y="34877"/>
            <a:ext cx="4556933" cy="907919"/>
            <a:chOff x="-80691" y="-640399"/>
            <a:chExt cx="4556933" cy="907919"/>
          </a:xfrm>
        </p:grpSpPr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42973765-7F04-4BA6-AEEB-F89319FC9AA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27" name="Freeform 166">
                <a:extLst>
                  <a:ext uri="{FF2B5EF4-FFF2-40B4-BE49-F238E27FC236}">
                    <a16:creationId xmlns="" xmlns:a16="http://schemas.microsoft.com/office/drawing/2014/main" id="{E4600D9C-ED6F-4C78-8EF3-9506CDA86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67">
                <a:extLst>
                  <a:ext uri="{FF2B5EF4-FFF2-40B4-BE49-F238E27FC236}">
                    <a16:creationId xmlns="" xmlns:a16="http://schemas.microsoft.com/office/drawing/2014/main" id="{BD645510-1C24-462E-BB08-3E3DDF51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68">
                <a:extLst>
                  <a:ext uri="{FF2B5EF4-FFF2-40B4-BE49-F238E27FC236}">
                    <a16:creationId xmlns="" xmlns:a16="http://schemas.microsoft.com/office/drawing/2014/main" id="{7C37837C-00D6-423A-BAF0-656F1ACA8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69">
                <a:extLst>
                  <a:ext uri="{FF2B5EF4-FFF2-40B4-BE49-F238E27FC236}">
                    <a16:creationId xmlns="" xmlns:a16="http://schemas.microsoft.com/office/drawing/2014/main" id="{6E8228E0-9EAC-4E59-871C-3255DC7FB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70">
                <a:extLst>
                  <a:ext uri="{FF2B5EF4-FFF2-40B4-BE49-F238E27FC236}">
                    <a16:creationId xmlns="" xmlns:a16="http://schemas.microsoft.com/office/drawing/2014/main" id="{7AACA615-B1E6-48B1-A69B-F6000FAB8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75">
                <a:extLst>
                  <a:ext uri="{FF2B5EF4-FFF2-40B4-BE49-F238E27FC236}">
                    <a16:creationId xmlns="" xmlns:a16="http://schemas.microsoft.com/office/drawing/2014/main" id="{686C48EB-8140-41DF-BF2A-BC7FE2323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76">
                <a:extLst>
                  <a:ext uri="{FF2B5EF4-FFF2-40B4-BE49-F238E27FC236}">
                    <a16:creationId xmlns="" xmlns:a16="http://schemas.microsoft.com/office/drawing/2014/main" id="{5868E8BE-327E-43B5-912F-52304318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77">
                <a:extLst>
                  <a:ext uri="{FF2B5EF4-FFF2-40B4-BE49-F238E27FC236}">
                    <a16:creationId xmlns="" xmlns:a16="http://schemas.microsoft.com/office/drawing/2014/main" id="{7D7F2769-C9E2-439B-8500-0A45865D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78">
                <a:extLst>
                  <a:ext uri="{FF2B5EF4-FFF2-40B4-BE49-F238E27FC236}">
                    <a16:creationId xmlns="" xmlns:a16="http://schemas.microsoft.com/office/drawing/2014/main" id="{44F25B1D-BF3F-4446-B4BC-7DC391921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179">
                <a:extLst>
                  <a:ext uri="{FF2B5EF4-FFF2-40B4-BE49-F238E27FC236}">
                    <a16:creationId xmlns="" xmlns:a16="http://schemas.microsoft.com/office/drawing/2014/main" id="{279A9BCE-3A79-402C-998D-7737B7B93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9673FB44-92CB-43B3-9196-0AC7C2B433FB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17" name="Freeform 139">
                <a:extLst>
                  <a:ext uri="{FF2B5EF4-FFF2-40B4-BE49-F238E27FC236}">
                    <a16:creationId xmlns="" xmlns:a16="http://schemas.microsoft.com/office/drawing/2014/main" id="{0BCEC51C-1BA0-4E24-8DFA-A6D55D60D6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39">
                <a:extLst>
                  <a:ext uri="{FF2B5EF4-FFF2-40B4-BE49-F238E27FC236}">
                    <a16:creationId xmlns="" xmlns:a16="http://schemas.microsoft.com/office/drawing/2014/main" id="{B66AA05F-92C9-48CF-8F96-AAA722EB65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39">
                <a:extLst>
                  <a:ext uri="{FF2B5EF4-FFF2-40B4-BE49-F238E27FC236}">
                    <a16:creationId xmlns="" xmlns:a16="http://schemas.microsoft.com/office/drawing/2014/main" id="{8634007A-7F4B-4362-8A2A-988DF9EDF4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39">
                <a:extLst>
                  <a:ext uri="{FF2B5EF4-FFF2-40B4-BE49-F238E27FC236}">
                    <a16:creationId xmlns="" xmlns:a16="http://schemas.microsoft.com/office/drawing/2014/main" id="{C2D62DD5-8ABA-4E46-BDAF-E07697172F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39">
                <a:extLst>
                  <a:ext uri="{FF2B5EF4-FFF2-40B4-BE49-F238E27FC236}">
                    <a16:creationId xmlns="" xmlns:a16="http://schemas.microsoft.com/office/drawing/2014/main" id="{47329725-9395-4471-9C85-DA355555E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39">
                <a:extLst>
                  <a:ext uri="{FF2B5EF4-FFF2-40B4-BE49-F238E27FC236}">
                    <a16:creationId xmlns="" xmlns:a16="http://schemas.microsoft.com/office/drawing/2014/main" id="{255BBB84-A2F4-42C7-A8DD-B76F42ECFA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39">
                <a:extLst>
                  <a:ext uri="{FF2B5EF4-FFF2-40B4-BE49-F238E27FC236}">
                    <a16:creationId xmlns="" xmlns:a16="http://schemas.microsoft.com/office/drawing/2014/main" id="{C4F1F1F9-AC87-44A5-AECD-50823E61D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39">
                <a:extLst>
                  <a:ext uri="{FF2B5EF4-FFF2-40B4-BE49-F238E27FC236}">
                    <a16:creationId xmlns="" xmlns:a16="http://schemas.microsoft.com/office/drawing/2014/main" id="{5E0A8E22-CAD6-4F35-905E-3B5B17137D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39">
                <a:extLst>
                  <a:ext uri="{FF2B5EF4-FFF2-40B4-BE49-F238E27FC236}">
                    <a16:creationId xmlns="" xmlns:a16="http://schemas.microsoft.com/office/drawing/2014/main" id="{09D6448E-9B69-47AA-9503-AC582D304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39">
                <a:extLst>
                  <a:ext uri="{FF2B5EF4-FFF2-40B4-BE49-F238E27FC236}">
                    <a16:creationId xmlns="" xmlns:a16="http://schemas.microsoft.com/office/drawing/2014/main" id="{CDB01C58-F4AF-42C3-8665-37A54732B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="" xmlns:a16="http://schemas.microsoft.com/office/drawing/2014/main" id="{3A862FF2-3F93-47DD-8227-8762F7EB4DB1}"/>
              </a:ext>
            </a:extLst>
          </p:cNvPr>
          <p:cNvSpPr txBox="1"/>
          <p:nvPr/>
        </p:nvSpPr>
        <p:spPr>
          <a:xfrm>
            <a:off x="4325472" y="-89675"/>
            <a:ext cx="3816659" cy="91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MỤC TIÊU 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019529EE-238B-47EE-9A2F-34CB34216C1C}"/>
              </a:ext>
            </a:extLst>
          </p:cNvPr>
          <p:cNvSpPr/>
          <p:nvPr/>
        </p:nvSpPr>
        <p:spPr>
          <a:xfrm>
            <a:off x="2112222" y="1899121"/>
            <a:ext cx="801278" cy="742613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Hexagon 38">
            <a:extLst>
              <a:ext uri="{FF2B5EF4-FFF2-40B4-BE49-F238E27FC236}">
                <a16:creationId xmlns="" xmlns:a16="http://schemas.microsoft.com/office/drawing/2014/main" id="{E4BCAEAE-9E9C-4E44-9E3E-7B191CD06A01}"/>
              </a:ext>
            </a:extLst>
          </p:cNvPr>
          <p:cNvSpPr/>
          <p:nvPr/>
        </p:nvSpPr>
        <p:spPr>
          <a:xfrm>
            <a:off x="5855512" y="1887765"/>
            <a:ext cx="801278" cy="742613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Hexagon 39">
            <a:extLst>
              <a:ext uri="{FF2B5EF4-FFF2-40B4-BE49-F238E27FC236}">
                <a16:creationId xmlns="" xmlns:a16="http://schemas.microsoft.com/office/drawing/2014/main" id="{9558E359-C17F-49C3-9F3E-1996DD2F8B61}"/>
              </a:ext>
            </a:extLst>
          </p:cNvPr>
          <p:cNvSpPr/>
          <p:nvPr/>
        </p:nvSpPr>
        <p:spPr>
          <a:xfrm>
            <a:off x="9514185" y="1887764"/>
            <a:ext cx="801278" cy="742613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2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5E1E4A41-134E-428D-8DF8-B2BBC7A16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/>
          <a:stretch>
            <a:fillRect/>
          </a:stretch>
        </p:blipFill>
        <p:spPr bwMode="auto">
          <a:xfrm>
            <a:off x="1356240" y="135731"/>
            <a:ext cx="10045700" cy="6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2">
            <a:extLst>
              <a:ext uri="{FF2B5EF4-FFF2-40B4-BE49-F238E27FC236}">
                <a16:creationId xmlns="" xmlns:a16="http://schemas.microsoft.com/office/drawing/2014/main" id="{54A1E8CF-06F6-4417-9B06-9A1992676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09" y="487102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Thứ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năm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ngày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 23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tháng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 12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năm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 2021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/>
            </a:r>
            <a:b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</a:b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="" xmlns:a16="http://schemas.microsoft.com/office/drawing/2014/main" id="{1EED66B0-779D-4720-8284-7EB9B4904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826" y="979222"/>
            <a:ext cx="7441076" cy="110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  <a:t/>
            </a:r>
            <a:b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en-US" sz="3600" b="0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Chính</a:t>
            </a:r>
            <a:r>
              <a:rPr kumimoji="0" lang="en-US" altLang="en-US" sz="3600" b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altLang="en-US" sz="3600" b="0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tả</a:t>
            </a:r>
            <a:r>
              <a:rPr kumimoji="0" lang="en-US" altLang="en-US" sz="3600" b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</a:rPr>
              <a:t>: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/>
            </a:r>
            <a:b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19F7844-01BC-4238-BC55-E704AC62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557" y="1870408"/>
            <a:ext cx="4913798" cy="80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7030A0"/>
                </a:solidFill>
                <a:latin typeface="HP001 4H" panose="020B0603050302020204" pitchFamily="34" charset="0"/>
              </a:rPr>
              <a:t>Về</a:t>
            </a:r>
            <a:r>
              <a:rPr lang="en-US" altLang="en-US" sz="3600" dirty="0">
                <a:solidFill>
                  <a:srgbClr val="7030A0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HP001 4H" panose="020B0603050302020204" pitchFamily="34" charset="0"/>
              </a:rPr>
              <a:t>quê</a:t>
            </a:r>
            <a:r>
              <a:rPr lang="en-US" altLang="en-US" sz="3600" dirty="0">
                <a:solidFill>
                  <a:srgbClr val="7030A0"/>
                </a:solidFill>
                <a:latin typeface="HP001 4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HP001 4H" panose="020B0603050302020204" pitchFamily="34" charset="0"/>
              </a:rPr>
              <a:t>ngoại</a:t>
            </a:r>
            <a:endParaRPr lang="en-US" altLang="en-US" sz="3600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14" y="3044232"/>
            <a:ext cx="3158327" cy="35381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DBB50A-7A70-4177-B013-0809B18DA3FC}"/>
              </a:ext>
            </a:extLst>
          </p:cNvPr>
          <p:cNvSpPr txBox="1"/>
          <p:nvPr/>
        </p:nvSpPr>
        <p:spPr>
          <a:xfrm>
            <a:off x="4290233" y="1763079"/>
            <a:ext cx="4999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366FE3F-00F9-4344-86C5-9E685D2F3012}"/>
              </a:ext>
            </a:extLst>
          </p:cNvPr>
          <p:cNvSpPr txBox="1"/>
          <p:nvPr/>
        </p:nvSpPr>
        <p:spPr>
          <a:xfrm>
            <a:off x="3035731" y="2815202"/>
            <a:ext cx="7411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</a:rPr>
              <a:t>Hướng dẫn viết chính tả</a:t>
            </a:r>
            <a:endParaRPr lang="en-US" sz="5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>
            <a:extLst>
              <a:ext uri="{FF2B5EF4-FFF2-40B4-BE49-F238E27FC236}">
                <a16:creationId xmlns="" xmlns:a16="http://schemas.microsoft.com/office/drawing/2014/main" id="{753849A9-E682-4197-931F-DA902F6AF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82"/>
            <a:ext cx="121920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0701D48-7225-457E-8F61-31F5F39EB911}"/>
              </a:ext>
            </a:extLst>
          </p:cNvPr>
          <p:cNvCxnSpPr/>
          <p:nvPr/>
        </p:nvCxnSpPr>
        <p:spPr>
          <a:xfrm>
            <a:off x="1371600" y="152400"/>
            <a:ext cx="0" cy="6553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9661A32B-14C0-410D-B422-2CED2957D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243" y="994784"/>
            <a:ext cx="50693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ngoại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nghỉ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hè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,</a:t>
            </a:r>
            <a:b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3F2166CB-4EE2-401C-BEDC-394C48F09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448" y="445470"/>
            <a:ext cx="10744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="" xmlns:a16="http://schemas.microsoft.com/office/drawing/2014/main" id="{BE81E8BF-6C7A-457B-BDE6-AB69B695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200" y="1553597"/>
            <a:ext cx="69955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Gặp đầm sen nở mà mê hương trời.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="" xmlns:a16="http://schemas.microsoft.com/office/drawing/2014/main" id="{1CC62E12-D5FF-477F-A004-64328B25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515" y="2113023"/>
            <a:ext cx="5550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Gặp bà tuổi đã tám mươi,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016BB6B5-B0CD-494B-B8CE-A385844E5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342" y="2651483"/>
            <a:ext cx="6977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FFFFFF"/>
                </a:solidFill>
                <a:latin typeface="HP001 4H" panose="020B0603050302020204" pitchFamily="34" charset="0"/>
              </a:rPr>
              <a:t>Quên quên nhớ nhớ những lời ngày xưa.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="" xmlns:a16="http://schemas.microsoft.com/office/drawing/2014/main" id="{AE3D7F5E-E029-4C46-8035-33F5CBAD7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243" y="3178631"/>
            <a:ext cx="58423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Gặp trăng gặp gió bất ngờ,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="" xmlns:a16="http://schemas.microsoft.com/office/drawing/2014/main" id="{DDD4435D-2F61-4400-8275-9EA75A6C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342" y="3760542"/>
            <a:ext cx="6599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Ở trong phố chẳng bao giờ có đâu.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="" xmlns:a16="http://schemas.microsoft.com/office/drawing/2014/main" id="{76B41740-081E-4A06-B305-0ED280FF1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243" y="4272687"/>
            <a:ext cx="5229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Bạn bè ríu rít tìm 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="" xmlns:a16="http://schemas.microsoft.com/office/drawing/2014/main" id="{C911FD17-C1E0-44BF-A975-DDE0EC75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350" y="5904616"/>
            <a:ext cx="67127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Vầng trăng như lá thuyền trôi êm đềm.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="" xmlns:a16="http://schemas.microsoft.com/office/drawing/2014/main" id="{6C61E7C9-B00D-4055-9AF7-0EA39D89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928" y="4806632"/>
            <a:ext cx="75297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Qua con đường đất rực màu rơm phơi.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="" xmlns:a16="http://schemas.microsoft.com/office/drawing/2014/main" id="{B9313385-CF09-47DE-A580-407290628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243" y="5339996"/>
            <a:ext cx="6445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Bóng tre mát rợp vai người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46606E1-345B-49F9-87D7-A825CB40BEA1}"/>
              </a:ext>
            </a:extLst>
          </p:cNvPr>
          <p:cNvCxnSpPr/>
          <p:nvPr/>
        </p:nvCxnSpPr>
        <p:spPr>
          <a:xfrm>
            <a:off x="7140804" y="0"/>
            <a:ext cx="0" cy="655320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18" name="AutoShape 3">
            <a:extLst>
              <a:ext uri="{FF2B5EF4-FFF2-40B4-BE49-F238E27FC236}">
                <a16:creationId xmlns="" xmlns:a16="http://schemas.microsoft.com/office/drawing/2014/main" id="{371FCF47-D63F-424F-9529-A5E76DEF9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9695" y="556693"/>
            <a:ext cx="4273470" cy="2436257"/>
          </a:xfrm>
          <a:prstGeom prst="cloudCallout">
            <a:avLst>
              <a:gd name="adj1" fmla="val 14073"/>
              <a:gd name="adj2" fmla="val 140384"/>
            </a:avLst>
          </a:prstGeom>
          <a:solidFill>
            <a:sysClr val="window" lastClr="FFFFFF"/>
          </a:solidFill>
          <a:ln w="19050">
            <a:solidFill>
              <a:srgbClr val="5B9BD5">
                <a:lumMod val="40000"/>
                <a:lumOff val="60000"/>
              </a:srgbClr>
            </a:solidFill>
            <a:round/>
            <a:headEnd/>
            <a:tailEnd/>
          </a:ln>
        </p:spPr>
        <p:txBody>
          <a:bodyPr wrap="square" lIns="9144" rIns="91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en-US" sz="2800" kern="0" dirty="0">
                <a:solidFill>
                  <a:srgbClr val="7030A0"/>
                </a:solidFill>
              </a:rPr>
              <a:t>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Bạn</a:t>
            </a:r>
            <a:r>
              <a:rPr lang="en-US" altLang="en-US" sz="2800" kern="0" dirty="0">
                <a:solidFill>
                  <a:srgbClr val="7030A0"/>
                </a:solidFill>
              </a:rPr>
              <a:t>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nhỏ</a:t>
            </a:r>
            <a:r>
              <a:rPr lang="en-US" altLang="en-US" sz="2800" kern="0" dirty="0">
                <a:solidFill>
                  <a:srgbClr val="7030A0"/>
                </a:solidFill>
              </a:rPr>
              <a:t>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thấy</a:t>
            </a:r>
            <a:r>
              <a:rPr lang="en-US" altLang="en-US" sz="2800" kern="0" dirty="0">
                <a:solidFill>
                  <a:srgbClr val="7030A0"/>
                </a:solidFill>
              </a:rPr>
              <a:t> ở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quê</a:t>
            </a:r>
            <a:r>
              <a:rPr lang="en-US" altLang="en-US" sz="2800" kern="0" dirty="0">
                <a:solidFill>
                  <a:srgbClr val="7030A0"/>
                </a:solidFill>
              </a:rPr>
              <a:t>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có</a:t>
            </a:r>
            <a:r>
              <a:rPr lang="en-US" altLang="en-US" sz="2800" kern="0" dirty="0">
                <a:solidFill>
                  <a:srgbClr val="7030A0"/>
                </a:solidFill>
              </a:rPr>
              <a:t>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gì</a:t>
            </a:r>
            <a:r>
              <a:rPr lang="en-US" altLang="en-US" sz="2800" kern="0" dirty="0">
                <a:solidFill>
                  <a:srgbClr val="7030A0"/>
                </a:solidFill>
              </a:rPr>
              <a:t> </a:t>
            </a:r>
            <a:r>
              <a:rPr lang="en-US" altLang="en-US" sz="2800" kern="0" dirty="0" err="1">
                <a:solidFill>
                  <a:srgbClr val="7030A0"/>
                </a:solidFill>
              </a:rPr>
              <a:t>lạ</a:t>
            </a:r>
            <a:r>
              <a:rPr lang="en-US" altLang="en-US" sz="2800" kern="0" dirty="0">
                <a:solidFill>
                  <a:srgbClr val="7030A0"/>
                </a:solidFill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="" xmlns:a16="http://schemas.microsoft.com/office/drawing/2014/main" id="{A716C4DF-DAA9-46D2-AEC8-FE0E497FB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098" y="4189494"/>
            <a:ext cx="3962400" cy="2308324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kern="0" dirty="0">
                <a:solidFill>
                  <a:srgbClr val="FF0000"/>
                </a:solidFill>
              </a:rPr>
              <a:t>Ở quê có đầm sen nở hương thơm ngát, gặp trăng, gặp gió bất ngờ, con đường đất rực màu rơm phơi, bóng tre rợp mát, vầng trăng như thuyền trôi.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="" xmlns:a16="http://schemas.microsoft.com/office/drawing/2014/main" id="{E480767F-CCF7-4B72-B256-82BA5102B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7216" y="1029975"/>
            <a:ext cx="4925362" cy="1452384"/>
          </a:xfrm>
          <a:prstGeom prst="cloudCallout">
            <a:avLst>
              <a:gd name="adj1" fmla="val 14073"/>
              <a:gd name="adj2" fmla="val 140384"/>
            </a:avLst>
          </a:prstGeom>
          <a:solidFill>
            <a:sysClr val="window" lastClr="FFFFFF"/>
          </a:solidFill>
          <a:ln w="19050">
            <a:solidFill>
              <a:srgbClr val="5B9BD5">
                <a:lumMod val="40000"/>
                <a:lumOff val="60000"/>
              </a:srgbClr>
            </a:solidFill>
            <a:round/>
            <a:headEnd/>
            <a:tailEnd/>
          </a:ln>
        </p:spPr>
        <p:txBody>
          <a:bodyPr wrap="square" lIns="9144" rIns="91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Đoạn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theo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="" xmlns:a16="http://schemas.microsoft.com/office/drawing/2014/main" id="{597D0A12-29B8-4AFE-990A-03359CA3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6821" y="5343663"/>
            <a:ext cx="3962400" cy="52322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lục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bát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="" xmlns:a16="http://schemas.microsoft.com/office/drawing/2014/main" id="{8A6B4852-EE87-4FED-9E2F-2E1692A5D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581" y="690326"/>
            <a:ext cx="5163328" cy="2108299"/>
          </a:xfrm>
          <a:prstGeom prst="cloudCallout">
            <a:avLst>
              <a:gd name="adj1" fmla="val 16069"/>
              <a:gd name="adj2" fmla="val 140384"/>
            </a:avLst>
          </a:prstGeom>
          <a:solidFill>
            <a:sysClr val="window" lastClr="FFFFFF"/>
          </a:solidFill>
          <a:ln w="19050">
            <a:solidFill>
              <a:srgbClr val="5B9BD5">
                <a:lumMod val="40000"/>
                <a:lumOff val="60000"/>
              </a:srgbClr>
            </a:solidFill>
            <a:round/>
            <a:headEnd/>
            <a:tailEnd/>
          </a:ln>
        </p:spPr>
        <p:txBody>
          <a:bodyPr wrap="square" lIns="9144" rIns="91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trình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lục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như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="" xmlns:a16="http://schemas.microsoft.com/office/drawing/2014/main" id="{71F9D810-917C-406D-AD75-3152ADC34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525" y="5510125"/>
            <a:ext cx="3962400" cy="954107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6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lề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 ô,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8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lề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 ô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="" xmlns:a16="http://schemas.microsoft.com/office/drawing/2014/main" id="{C222AC5F-0307-4803-AA8C-4C51A4485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090" y="728850"/>
            <a:ext cx="5163328" cy="2108299"/>
          </a:xfrm>
          <a:prstGeom prst="cloudCallout">
            <a:avLst>
              <a:gd name="adj1" fmla="val 16069"/>
              <a:gd name="adj2" fmla="val 140384"/>
            </a:avLst>
          </a:prstGeom>
          <a:solidFill>
            <a:sysClr val="window" lastClr="FFFFFF"/>
          </a:solidFill>
          <a:ln w="19050">
            <a:solidFill>
              <a:srgbClr val="5B9BD5">
                <a:lumMod val="40000"/>
                <a:lumOff val="60000"/>
              </a:srgbClr>
            </a:solidFill>
            <a:round/>
            <a:headEnd/>
            <a:tailEnd/>
          </a:ln>
        </p:spPr>
        <p:txBody>
          <a:bodyPr wrap="square" lIns="9144" rIns="91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CC9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đoạn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="" xmlns:a16="http://schemas.microsoft.com/office/drawing/2014/main" id="{75736617-B258-4F8E-9C6D-553C66E26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098" y="5816924"/>
            <a:ext cx="3962400" cy="52322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đầu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dòng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thơ</a:t>
            </a:r>
            <a:r>
              <a:rPr lang="en-US" altLang="en-US" sz="2800" kern="0" dirty="0">
                <a:solidFill>
                  <a:srgbClr val="FF0000"/>
                </a:solidFill>
                <a:ea typeface="微软雅黑"/>
              </a:rPr>
              <a:t>.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="" xmlns:a16="http://schemas.microsoft.com/office/drawing/2014/main" id="{EE449A2C-35AA-4D42-BCB4-18289CEB4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90" y="994061"/>
            <a:ext cx="50693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ngoại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nghỉ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hè</a:t>
            </a:r>
            <a: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,</a:t>
            </a:r>
            <a:br>
              <a:rPr lang="en-US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="" xmlns:a16="http://schemas.microsoft.com/office/drawing/2014/main" id="{A8BD35B8-40FD-4226-BD4A-B0D88D98D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595" y="444747"/>
            <a:ext cx="10744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`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="" xmlns:a16="http://schemas.microsoft.com/office/drawing/2014/main" id="{6798F3AB-8AE5-4EB6-A2AF-968E4A58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347" y="1552874"/>
            <a:ext cx="69955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Gặp đầm sen nở mà mê hương trời.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="" xmlns:a16="http://schemas.microsoft.com/office/drawing/2014/main" id="{77BF424F-39AA-4236-A114-C1A084A8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62" y="2112300"/>
            <a:ext cx="5550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Gặp bà tuổi đã tám mươi,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="" xmlns:a16="http://schemas.microsoft.com/office/drawing/2014/main" id="{45EF30D3-7E30-4EBE-807E-66BB2628E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9" y="2650760"/>
            <a:ext cx="6977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FFFFFF"/>
                </a:solidFill>
                <a:latin typeface="HP001 4H" panose="020B0603050302020204" pitchFamily="34" charset="0"/>
              </a:rPr>
              <a:t>Quên quên nhớ nhớ những lời ngày xưa.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="" xmlns:a16="http://schemas.microsoft.com/office/drawing/2014/main" id="{9BA00099-D9C9-49AE-94C4-B6DB60772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90" y="3177908"/>
            <a:ext cx="58423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Gặp trăng gặp gió bất ngờ,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="" xmlns:a16="http://schemas.microsoft.com/office/drawing/2014/main" id="{101E2ED9-54EE-4AE3-9477-61CA20D8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9" y="3759819"/>
            <a:ext cx="6599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Ở trong phố chẳng bao giờ có đâu.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="" xmlns:a16="http://schemas.microsoft.com/office/drawing/2014/main" id="{1CC7BC91-3504-4FB7-8A38-3D8B4EC02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90" y="4271964"/>
            <a:ext cx="5229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Bạn bè ríu rít tìm 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4" name="TextBox 8">
            <a:extLst>
              <a:ext uri="{FF2B5EF4-FFF2-40B4-BE49-F238E27FC236}">
                <a16:creationId xmlns="" xmlns:a16="http://schemas.microsoft.com/office/drawing/2014/main" id="{4D21C059-2B63-4188-A8C4-AA2D65FA2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97" y="5903893"/>
            <a:ext cx="67127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Vầng trăng như lá thuyền trôi êm đềm.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="" xmlns:a16="http://schemas.microsoft.com/office/drawing/2014/main" id="{B916DBBE-477B-426D-86DD-311645998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75" y="4805909"/>
            <a:ext cx="75297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Qua con đường đất rực màu rơm phơi.</a:t>
            </a:r>
            <a:b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</a:b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="" xmlns:a16="http://schemas.microsoft.com/office/drawing/2014/main" id="{B918CFB6-53C0-4D80-B755-85696FE6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90" y="5339273"/>
            <a:ext cx="6445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vi-VN" altLang="vi-VN" sz="2800" b="1" dirty="0">
                <a:solidFill>
                  <a:srgbClr val="FFFFFF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Bóng tre mát rợp vai người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00831E-17 L 0.44804 0.289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35508 0.185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36 -0.06875 L 0.45078 0.233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35508 0.1856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54 -0.1537 L 0.50208 0.2731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134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82 0.01389 L 0.49544 0.3196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54 -0.1537 L 0.50208 0.2731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134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82 0.01389 L 0.49544 0.319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14" y="3044232"/>
            <a:ext cx="3158327" cy="35381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DBB50A-7A70-4177-B013-0809B18DA3FC}"/>
              </a:ext>
            </a:extLst>
          </p:cNvPr>
          <p:cNvSpPr txBox="1"/>
          <p:nvPr/>
        </p:nvSpPr>
        <p:spPr>
          <a:xfrm>
            <a:off x="4290233" y="1763079"/>
            <a:ext cx="4999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696F3D1-7ACB-4A83-86B9-639BFB3FB3B9}"/>
              </a:ext>
            </a:extLst>
          </p:cNvPr>
          <p:cNvSpPr txBox="1"/>
          <p:nvPr/>
        </p:nvSpPr>
        <p:spPr>
          <a:xfrm>
            <a:off x="3173729" y="3060147"/>
            <a:ext cx="7411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Viết</a:t>
            </a:r>
            <a:r>
              <a: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5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chính</a:t>
            </a:r>
            <a:r>
              <a: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5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tả</a:t>
            </a:r>
            <a:r>
              <a: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5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14" y="3044232"/>
            <a:ext cx="3158327" cy="35381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DBB50A-7A70-4177-B013-0809B18DA3FC}"/>
              </a:ext>
            </a:extLst>
          </p:cNvPr>
          <p:cNvSpPr txBox="1"/>
          <p:nvPr/>
        </p:nvSpPr>
        <p:spPr>
          <a:xfrm>
            <a:off x="4290233" y="1763079"/>
            <a:ext cx="4999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HOẠT ĐỘNG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696F3D1-7ACB-4A83-86B9-639BFB3FB3B9}"/>
              </a:ext>
            </a:extLst>
          </p:cNvPr>
          <p:cNvSpPr txBox="1"/>
          <p:nvPr/>
        </p:nvSpPr>
        <p:spPr>
          <a:xfrm>
            <a:off x="2926691" y="2967335"/>
            <a:ext cx="7411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</a:rPr>
              <a:t>BÀI TẬP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ACD5400-4090-47AE-8907-497CC2005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743200"/>
            <a:ext cx="868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 …a như núi Thái Sơn</a:t>
            </a:r>
            <a:b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 mẹ như nước…ong nguồn …ảy ra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lòng thờ mẹ kính …a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 …òn …ữ hiếu mới là đạo con.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Ca dao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7C76ED9-D18A-4CBC-ACE4-DCDB8286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718" y="1752600"/>
            <a:ext cx="308256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2:</a:t>
            </a:r>
            <a:endParaRPr lang="en-US" altLang="en-US" sz="3600" i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F5AC360C-9AEB-4153-8482-DE1FEBF79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667000"/>
            <a:ext cx="66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cs typeface="Arial" panose="020B0604020202020204" pitchFamily="34" charset="0"/>
              </a:rPr>
              <a:t>ch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="" xmlns:a16="http://schemas.microsoft.com/office/drawing/2014/main" id="{19D66EF2-F478-47B6-A7F5-563A7832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00400"/>
            <a:ext cx="46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cs typeface="Arial" panose="020B0604020202020204" pitchFamily="34" charset="0"/>
              </a:rPr>
              <a:t>tr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="" xmlns:a16="http://schemas.microsoft.com/office/drawing/2014/main" id="{1AD4EBA4-DF72-4BE6-8831-0F754DBC0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200400"/>
            <a:ext cx="66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cs typeface="Arial" panose="020B0604020202020204" pitchFamily="34" charset="0"/>
              </a:rPr>
              <a:t>ch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F9B9029A-4B35-4025-AFC8-E5D3C777C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810000"/>
            <a:ext cx="66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cs typeface="Arial" panose="020B0604020202020204" pitchFamily="34" charset="0"/>
              </a:rPr>
              <a:t>ch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="" xmlns:a16="http://schemas.microsoft.com/office/drawing/2014/main" id="{32D65A1D-1059-42B4-8273-E9D11BA16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419600"/>
            <a:ext cx="46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cs typeface="Arial" panose="020B0604020202020204" pitchFamily="34" charset="0"/>
              </a:rPr>
              <a:t>tr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="" xmlns:a16="http://schemas.microsoft.com/office/drawing/2014/main" id="{E98424D1-954E-4D7E-99AE-E28DF80C1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419600"/>
            <a:ext cx="66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cs typeface="Arial" panose="020B0604020202020204" pitchFamily="34" charset="0"/>
              </a:rPr>
              <a:t>ch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="" xmlns:a16="http://schemas.microsoft.com/office/drawing/2014/main" id="{43812E99-B9FF-42A2-A2F4-E6C7848C4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278" y="1929825"/>
            <a:ext cx="69711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a)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Điền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trống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cs typeface="Arial" panose="020B0604020202020204" pitchFamily="34" charset="0"/>
              </a:rPr>
              <a:t>ch</a:t>
            </a:r>
            <a:r>
              <a:rPr lang="en-US" altLang="en-US" dirty="0">
                <a:solidFill>
                  <a:srgbClr val="0000FF"/>
                </a:solidFill>
                <a:cs typeface="Arial" panose="020B0604020202020204" pitchFamily="34" charset="0"/>
              </a:rPr>
              <a:t> hay tr ?</a:t>
            </a:r>
          </a:p>
        </p:txBody>
      </p:sp>
    </p:spTree>
    <p:extLst>
      <p:ext uri="{BB962C8B-B14F-4D97-AF65-F5344CB8AC3E}">
        <p14:creationId xmlns:p14="http://schemas.microsoft.com/office/powerpoint/2010/main" val="12446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493</Words>
  <Application>Microsoft Office PowerPoint</Application>
  <PresentationFormat>Widescreen</PresentationFormat>
  <Paragraphs>80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Arial</vt:lpstr>
      <vt:lpstr>Calibri</vt:lpstr>
      <vt:lpstr>HP001 4H</vt:lpstr>
      <vt:lpstr>Tahoma</vt:lpstr>
      <vt:lpstr>Times New Roman</vt:lpstr>
      <vt:lpstr>Wingdings</vt:lpstr>
      <vt:lpstr>方正喵呜体</vt:lpstr>
      <vt:lpstr>方正少儿简体</vt:lpstr>
      <vt:lpstr>等线</vt:lpstr>
      <vt:lpstr>1_Office Theme</vt:lpstr>
      <vt:lpstr>4_Default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THU PHUONG</cp:lastModifiedBy>
  <cp:revision>41</cp:revision>
  <dcterms:created xsi:type="dcterms:W3CDTF">2021-12-18T03:39:53Z</dcterms:created>
  <dcterms:modified xsi:type="dcterms:W3CDTF">2021-12-19T16:08:15Z</dcterms:modified>
</cp:coreProperties>
</file>