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5" r:id="rId3"/>
    <p:sldId id="258" r:id="rId4"/>
    <p:sldId id="259" r:id="rId5"/>
    <p:sldId id="273" r:id="rId6"/>
    <p:sldId id="260" r:id="rId7"/>
    <p:sldId id="280" r:id="rId8"/>
    <p:sldId id="264" r:id="rId9"/>
    <p:sldId id="281" r:id="rId10"/>
    <p:sldId id="263" r:id="rId11"/>
    <p:sldId id="267" r:id="rId12"/>
    <p:sldId id="268" r:id="rId13"/>
    <p:sldId id="269" r:id="rId14"/>
    <p:sldId id="282" r:id="rId15"/>
    <p:sldId id="28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FF00"/>
    <a:srgbClr val="DA10AF"/>
    <a:srgbClr val="3366CC"/>
    <a:srgbClr val="0000CC"/>
    <a:srgbClr val="0000FF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1FAA1F4D-4192-4F66-824F-2E4478771D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5FD5AC-75AB-440F-AA63-0CBE3D344D52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38D56E-4D66-445A-A73B-6822BCCF0DBA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3FBEE2-52D3-4637-974D-1ECAADCBC4C2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BFBE06-6635-4BB6-AF56-5790FD5F15BE}" type="slidenum">
              <a:rPr lang="en-US"/>
              <a:pPr/>
              <a:t>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0351D2-B46E-4D80-9F40-F5BCAE83816A}" type="slidenum">
              <a:rPr lang="en-US"/>
              <a:pPr/>
              <a:t>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A495D2-72CD-4D67-883C-638E6F6B61C0}" type="slidenum">
              <a:rPr lang="en-US"/>
              <a:pPr/>
              <a:t>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22F92-B78A-4FE2-88BC-07E4C3050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A2C90-2E1C-4BBC-9BF4-FA789BCD5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D3D79-E6DD-4840-80FD-017E9D570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B2D9-DDD4-4797-AE5E-32AE6075A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3DC7-FDF5-4AC4-A43B-1FD2C1EE0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8E539-911D-40BB-A898-5C8B5E72B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916E6-E087-4958-9191-E7C846BAD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CB45C-A52A-4C37-BA18-E7CD349C9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3515B-DC1B-4A26-A6B7-BF10A659B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2AFE9-9C67-4B42-96A3-1FC712B2B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74E0-0692-4551-A2BA-9083A0A26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fld id="{66C935AB-DBCA-4EFB-A294-01DFDB166D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altLang="vi-VN">
              <a:latin typeface="Calibri" panose="020F0502020204030204" pitchFamily="34" charset="0"/>
            </a:endParaRPr>
          </a:p>
        </p:txBody>
      </p:sp>
      <p:pic>
        <p:nvPicPr>
          <p:cNvPr id="3072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304800" y="1552495"/>
            <a:ext cx="87275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</a:t>
            </a: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8" y="8467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6540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7"/>
          <p:cNvSpPr>
            <a:spLocks noChangeArrowheads="1"/>
          </p:cNvSpPr>
          <p:nvPr/>
        </p:nvSpPr>
        <p:spPr bwMode="auto">
          <a:xfrm>
            <a:off x="0" y="1752600"/>
            <a:ext cx="533400" cy="533400"/>
          </a:xfrm>
          <a:prstGeom prst="ellipse">
            <a:avLst/>
          </a:prstGeom>
          <a:gradFill rotWithShape="1">
            <a:gsLst>
              <a:gs pos="0">
                <a:srgbClr val="72D143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" charset="0"/>
              </a:rPr>
              <a:t>3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609600" y="17272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Xây một bức tường hết 1015 viên gạch. Hỏi xây 4 bức tường như thế hết bao nhiêu viên gạch ?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435100" y="2151063"/>
            <a:ext cx="2590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826000" y="2159000"/>
            <a:ext cx="2438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68338" y="2600325"/>
            <a:ext cx="3581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5062538" y="2590800"/>
            <a:ext cx="3276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nimBg="1"/>
      <p:bldP spid="10251" grpId="0" animBg="1"/>
      <p:bldP spid="102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609600" y="1933575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viên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gạch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cần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để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xây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 4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bức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tường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là</a:t>
            </a:r>
            <a:endParaRPr lang="en-US" sz="28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981200" y="2671763"/>
            <a:ext cx="579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1015 x 4 = 4060 (viên )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3214688" y="3443288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Đáp số: 4060 viên gạch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197F0CB-B79B-4017-A2DE-241F61458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354137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Bài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giải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4"/>
          <p:cNvSpPr>
            <a:spLocks noChangeArrowheads="1"/>
          </p:cNvSpPr>
          <p:nvPr/>
        </p:nvSpPr>
        <p:spPr bwMode="auto">
          <a:xfrm>
            <a:off x="1600200" y="1295400"/>
            <a:ext cx="533400" cy="533400"/>
          </a:xfrm>
          <a:prstGeom prst="ellipse">
            <a:avLst/>
          </a:prstGeom>
          <a:gradFill rotWithShape="1">
            <a:gsLst>
              <a:gs pos="0">
                <a:srgbClr val="72D143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" charset="0"/>
              </a:rPr>
              <a:t>4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895600" y="1295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Tính nhẩm: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81400" y="20574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2000 x 3 =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52600" y="28194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Nhẩm: 2 nghìn x 3 = 6 nghìn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38363" y="35814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Vậy: 2000 x 3 = 6000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a)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52600" y="6858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2000 x 2 =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828800" y="153035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4000 x 2 =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828800" y="22987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3000 x 2 =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584575" y="65405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4000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632200" y="1527175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8000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606800" y="2308225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6000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84F2F8D-E209-4CD2-9BE0-DD17440DC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775" y="3429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b)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78AAA906-0651-47C3-BB97-FB53062FB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3429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20 x 5 =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71230E88-E591-4ED8-8331-7E0BD6BD1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575" y="43561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200 x 5 =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B75DAFA1-8125-4439-AD2F-770B77DCA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5232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2000 x 5 =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93DDDA6D-F9FD-4371-9220-8F584896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3429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100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1A8C9CC3-8B02-43E2-A4D1-CD778B67F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775" y="436245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1000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B6D2746C-C03B-4E59-B012-9A989F1CE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775" y="522605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10000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3" grpId="0"/>
      <p:bldP spid="16394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014663" y="4572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3254 x 2 = ?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Bạn An làm: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505200" y="114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Bạn Hà làm: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248400" y="114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Bạn Hải làm: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576638" y="174307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3254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3119438" y="21240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x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4138613" y="235267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2</a:t>
            </a: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424238" y="2886075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3505200" y="2971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6508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548438" y="174307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3254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6091238" y="21240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x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7124700" y="235267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2</a:t>
            </a:r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6396038" y="2886075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6477000" y="2971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6408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4572000" y="2971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7620000" y="2971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4672013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7715250" y="29860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143000" y="174783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3254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85800" y="21288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x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676400" y="235743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2</a:t>
            </a: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990600" y="2890838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842963" y="2976563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64108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2057400" y="2967038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2114550" y="2981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2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  <p:bldP spid="39943" grpId="0"/>
      <p:bldP spid="39949" grpId="0"/>
      <p:bldP spid="39950" grpId="0"/>
      <p:bldP spid="39951" grpId="0"/>
      <p:bldP spid="39952" grpId="0" animBg="1"/>
      <p:bldP spid="39953" grpId="0"/>
      <p:bldP spid="39954" grpId="0"/>
      <p:bldP spid="39955" grpId="0"/>
      <p:bldP spid="39956" grpId="0"/>
      <p:bldP spid="39957" grpId="0" animBg="1"/>
      <p:bldP spid="39958" grpId="0"/>
      <p:bldP spid="39960" grpId="0" animBg="1"/>
      <p:bldP spid="39961" grpId="0" animBg="1"/>
      <p:bldP spid="39962" grpId="0"/>
      <p:bldP spid="39963" grpId="0"/>
      <p:bldP spid="39944" grpId="0"/>
      <p:bldP spid="39945" grpId="0"/>
      <p:bldP spid="39946" grpId="0"/>
      <p:bldP spid="39947" grpId="0" animBg="1"/>
      <p:bldP spid="39948" grpId="0"/>
      <p:bldP spid="39959" grpId="0" animBg="1"/>
      <p:bldP spid="399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27540" y="1131094"/>
            <a:ext cx="7222265" cy="994172"/>
          </a:xfrm>
        </p:spPr>
        <p:txBody>
          <a:bodyPr/>
          <a:lstStyle/>
          <a:p>
            <a:endParaRPr lang="vi-VN" altLang="vi-VN">
              <a:latin typeface="Calibri" panose="020F0502020204030204" pitchFamily="34" charset="0"/>
            </a:endParaRPr>
          </a:p>
        </p:txBody>
      </p:sp>
      <p:pic>
        <p:nvPicPr>
          <p:cNvPr id="3072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202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1094081" y="1858723"/>
            <a:ext cx="62613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" y="-2822"/>
            <a:ext cx="1107764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358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0DF3-4D0C-4CC8-8168-D88DDF917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EE7C26-552F-4361-8CB6-B8CD5FC94C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763000" cy="657225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A97099-CE6E-4057-B067-4729079915BA}"/>
              </a:ext>
            </a:extLst>
          </p:cNvPr>
          <p:cNvSpPr/>
          <p:nvPr/>
        </p:nvSpPr>
        <p:spPr>
          <a:xfrm>
            <a:off x="2057400" y="1032917"/>
            <a:ext cx="54184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YÊU CẦU CẦN ĐẠT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595604-E862-4D70-B02F-2490DF1421EE}"/>
              </a:ext>
            </a:extLst>
          </p:cNvPr>
          <p:cNvSpPr txBox="1"/>
          <p:nvPr/>
        </p:nvSpPr>
        <p:spPr>
          <a:xfrm>
            <a:off x="457200" y="2361307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10 000)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SG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769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6202363" y="2982912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6189663" y="2517775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6188075" y="20716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6188075" y="15382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844550" y="809625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1034 x 2  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=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477963" y="1614487"/>
            <a:ext cx="365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1454150" y="2681287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615950" y="3748087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1034 x 2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330450" y="3795712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Arial" charset="0"/>
              </a:rPr>
              <a:t>=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2844800" y="3748087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2068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39750" y="8858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a)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429000" y="1538287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66"/>
                </a:solidFill>
                <a:latin typeface="Arial" charset="0"/>
              </a:rPr>
              <a:t>*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2 nhân 4 bằng 8,</a:t>
            </a:r>
            <a:r>
              <a:rPr lang="en-US" sz="2800" b="0">
                <a:solidFill>
                  <a:srgbClr val="000066"/>
                </a:solidFill>
                <a:latin typeface="Arial" charset="0"/>
              </a:rPr>
              <a:t>          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1287463" y="1957387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1735138" y="1614487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1968500" y="16144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2216150" y="16144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2216150" y="21478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3435350" y="20716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66"/>
                </a:solidFill>
                <a:latin typeface="Arial" charset="0"/>
              </a:rPr>
              <a:t>*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2 nhân 3 bằng 6, </a:t>
            </a:r>
            <a:r>
              <a:rPr lang="en-US" sz="2800" b="0">
                <a:solidFill>
                  <a:srgbClr val="000066"/>
                </a:solidFill>
                <a:latin typeface="Arial" charset="0"/>
              </a:rPr>
              <a:t>         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3448050" y="2528887"/>
            <a:ext cx="379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66"/>
                </a:solidFill>
                <a:latin typeface="Arial" charset="0"/>
              </a:rPr>
              <a:t>*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2 nhân 0 bằng 0,</a:t>
            </a:r>
            <a:r>
              <a:rPr lang="en-US" sz="2800" b="0">
                <a:solidFill>
                  <a:srgbClr val="000066"/>
                </a:solidFill>
                <a:latin typeface="Arial" charset="0"/>
              </a:rPr>
              <a:t>          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3449638" y="2986087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66"/>
                </a:solidFill>
                <a:latin typeface="Arial" charset="0"/>
              </a:rPr>
              <a:t>*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2 nhân 1 bằng 2,</a:t>
            </a:r>
            <a:r>
              <a:rPr lang="en-US" sz="2800" b="0">
                <a:solidFill>
                  <a:srgbClr val="000066"/>
                </a:solidFill>
                <a:latin typeface="Arial" charset="0"/>
              </a:rPr>
              <a:t>          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6526213" y="1538287"/>
            <a:ext cx="155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viết  8.          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6483350" y="2028825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viết  6.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         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6457950" y="2528887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viết  0.          </a:t>
            </a:r>
          </a:p>
        </p:txBody>
      </p:sp>
      <p:sp>
        <p:nvSpPr>
          <p:cNvPr id="5191" name="Text Box 71"/>
          <p:cNvSpPr txBox="1">
            <a:spLocks noChangeArrowheads="1"/>
          </p:cNvSpPr>
          <p:nvPr/>
        </p:nvSpPr>
        <p:spPr bwMode="auto">
          <a:xfrm>
            <a:off x="6469063" y="2987675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viết  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 tmFilter="0, 0; .2, .5; .8, .5; 1, 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000" autoRev="1" fill="hold"/>
                                        <p:tgtEl>
                                          <p:spTgt spid="51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 tmFilter="0, 0; .2, .5; .8, .5; 1, 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000" autoRev="1" fill="hold"/>
                                        <p:tgtEl>
                                          <p:spTgt spid="5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-0.0125 L -0.43125 0.166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4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 tmFilter="0, 0; .2, .5; .8, .5; 1, 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000" autoRev="1" fill="hold"/>
                                        <p:tgtEl>
                                          <p:spTgt spid="5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 tmFilter="0, 0; .2, .5; .8, .5; 1, 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1000" autoRev="1" fill="hold"/>
                                        <p:tgtEl>
                                          <p:spTgt spid="51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417 L -0.45573 0.0886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77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 tmFilter="0, 0; .2, .5; .8, .5; 1, 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1000" autoRev="1" fill="hold"/>
                                        <p:tgtEl>
                                          <p:spTgt spid="5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 tmFilter="0, 0; .2, .5; .8, .5; 1, 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1000" autoRev="1" fill="hold"/>
                                        <p:tgtEl>
                                          <p:spTgt spid="51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533 L -0.48038 0.02477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28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 tmFilter="0, 0; .2, .5; .8, .5; 1, 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1000" autoRev="1" fill="hold"/>
                                        <p:tgtEl>
                                          <p:spTgt spid="51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 tmFilter="0, 0; .2, .5; .8, .5; 1, 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1000" autoRev="1" fill="hold"/>
                                        <p:tgtEl>
                                          <p:spTgt spid="51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578 L -0.50677 -0.042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47" y="-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5" grpId="0"/>
      <p:bldP spid="5185" grpId="1"/>
      <p:bldP spid="5186" grpId="0"/>
      <p:bldP spid="5186" grpId="1"/>
      <p:bldP spid="5187" grpId="0"/>
      <p:bldP spid="5187" grpId="1"/>
      <p:bldP spid="5137" grpId="0"/>
      <p:bldP spid="5141" grpId="0"/>
      <p:bldP spid="5141" grpId="1"/>
      <p:bldP spid="5144" grpId="0" animBg="1"/>
      <p:bldP spid="5153" grpId="0"/>
      <p:bldP spid="5154" grpId="0"/>
      <p:bldP spid="5155" grpId="0"/>
      <p:bldP spid="5156" grpId="0"/>
      <p:bldP spid="5157" grpId="0"/>
      <p:bldP spid="5175" grpId="0"/>
      <p:bldP spid="5176" grpId="0"/>
      <p:bldP spid="5176" grpId="1"/>
      <p:bldP spid="5177" grpId="0"/>
      <p:bldP spid="5177" grpId="1"/>
      <p:bldP spid="5180" grpId="0"/>
      <p:bldP spid="5180" grpId="1"/>
      <p:bldP spid="5181" grpId="0"/>
      <p:bldP spid="5181" grpId="1"/>
      <p:bldP spid="5181" grpId="2"/>
      <p:bldP spid="5181" grpId="3"/>
      <p:bldP spid="5181" grpId="4"/>
      <p:bldP spid="5182" grpId="0"/>
      <p:bldP spid="5183" grpId="0"/>
      <p:bldP spid="5184" grpId="0"/>
      <p:bldP spid="5188" grpId="0"/>
      <p:bldP spid="5189" grpId="0"/>
      <p:bldP spid="5190" grpId="0"/>
      <p:bldP spid="51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403850" y="224631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5219700" y="22669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476500" y="2216150"/>
            <a:ext cx="3605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Arial" charset="0"/>
              </a:rPr>
              <a:t>* 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3 nhân 5 bằng 15,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    </a:t>
            </a:r>
            <a:r>
              <a:rPr lang="en-US" sz="2800" b="0">
                <a:solidFill>
                  <a:srgbClr val="0000FF"/>
                </a:solidFill>
                <a:latin typeface="Arial" charset="0"/>
              </a:rPr>
              <a:t>       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7658100" y="22479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5753100" y="226695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viết  5  nhớ  .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       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7658100" y="2247900"/>
            <a:ext cx="438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5233988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493963" y="375443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Arial" charset="0"/>
              </a:rPr>
              <a:t>* 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3 nhân 2 bằng 6,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  </a:t>
            </a:r>
            <a:r>
              <a:rPr lang="en-US" sz="3200" b="0">
                <a:solidFill>
                  <a:srgbClr val="009900"/>
                </a:solidFill>
                <a:latin typeface="Arial" charset="0"/>
              </a:rPr>
              <a:t>   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238750" y="3352800"/>
            <a:ext cx="400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466975" y="3300413"/>
            <a:ext cx="3486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Arial" charset="0"/>
              </a:rPr>
              <a:t>* 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3 nhân 1 bằng 3,  </a:t>
            </a:r>
            <a:r>
              <a:rPr lang="en-US" sz="3200">
                <a:solidFill>
                  <a:srgbClr val="000066"/>
                </a:solidFill>
                <a:latin typeface="Arial" charset="0"/>
              </a:rPr>
              <a:t>   </a:t>
            </a:r>
            <a:r>
              <a:rPr lang="en-US" sz="3200" b="0">
                <a:solidFill>
                  <a:srgbClr val="000066"/>
                </a:solidFill>
                <a:latin typeface="Arial" charset="0"/>
              </a:rPr>
              <a:t>   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7718425" y="27844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5522913" y="2786063"/>
            <a:ext cx="2681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thêm 1 bằng 7,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2125 x 3  =</a:t>
            </a:r>
            <a:r>
              <a:rPr lang="en-US" sz="32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85825" y="22098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58800" y="2590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762000" y="34290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343150" y="2743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Arial" charset="0"/>
              </a:rPr>
              <a:t> * 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3 nhân 2 bằng 6, </a:t>
            </a:r>
            <a:endParaRPr lang="en-US" sz="3200" b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28600" y="4648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2125 x 3 =</a:t>
            </a:r>
            <a:r>
              <a:rPr lang="en-US" sz="2800" b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6375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04800" y="16605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00"/>
                </a:solidFill>
                <a:latin typeface="Arial" charset="0"/>
              </a:rPr>
              <a:t>b)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092200" y="22098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1330325" y="2209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581150" y="2219325"/>
            <a:ext cx="400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600200" y="2819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8020050" y="27432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viết 7.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   </a:t>
            </a:r>
            <a:r>
              <a:rPr lang="en-US" sz="3200" b="0">
                <a:solidFill>
                  <a:srgbClr val="0000FF"/>
                </a:solidFill>
                <a:latin typeface="Arial" charset="0"/>
              </a:rPr>
              <a:t>   </a:t>
            </a:r>
            <a:r>
              <a:rPr lang="en-US" sz="3200" b="0">
                <a:solidFill>
                  <a:srgbClr val="009900"/>
                </a:solidFill>
                <a:latin typeface="Arial" charset="0"/>
              </a:rPr>
              <a:t>    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5657850" y="33416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viết   3.</a:t>
            </a:r>
            <a:endParaRPr lang="en-US" sz="3200" b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5619750" y="38354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viết   6.</a:t>
            </a:r>
            <a:endParaRPr lang="en-US" sz="3200" b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 tmFilter="0, 0; .2, .5; .8, .5; 1, 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000" autoRev="1" fill="hold"/>
                                        <p:tgtEl>
                                          <p:spTgt spid="6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 tmFilter="0, 0; .2, .5; .8, .5; 1, 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000" autoRev="1" fill="hold"/>
                                        <p:tgtEl>
                                          <p:spTgt spid="61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1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1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10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0116 L 0.275 -0.00555 " pathEditMode="relative" rAng="0" ptsTypes="AA">
                                      <p:cBhvr>
                                        <p:cTn id="78" dur="3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2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1111 L -0.41181 0.1773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83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3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6" dur="3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 tmFilter="0, 0; .2, .5; .8, .5; 1, 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1000" autoRev="1" fill="hold"/>
                                        <p:tgtEl>
                                          <p:spTgt spid="6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 tmFilter="0, 0; .2, .5; .8, .5; 1, 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1000" autoRev="1" fill="hold"/>
                                        <p:tgtEl>
                                          <p:spTgt spid="61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2.96296E-6 C -0.02569 0.00787 -0.00208 0.00301 -0.06736 0.00463 C -0.08819 0.00995 -0.06597 0.00486 -0.11771 0.00787 C -0.13316 0.00879 -0.14826 0.01435 -0.16372 0.01574 C -0.19167 0.01828 -0.21823 0.02083 -0.24566 0.02361 C -0.26302 0.02801 -0.25451 0.025 -0.27083 0.0331 C -0.27292 0.03426 -0.27708 0.03634 -0.27708 0.03657 C -0.28108 0.04537 -0.28542 0.05347 -0.28542 0.06319 C -0.27569 0.0743 -0.28125 0.075 -0.27083 0.06967 C -0.26389 0.07014 -0.25677 0.07152 -0.24983 0.07129 C -0.2441 0.07083 -0.23299 0.06805 -0.23299 0.06828 C -0.22153 0.07014 -0.21111 0.07291 -0.19948 0.0743 C -0.19531 0.07384 -0.19097 0.07384 -0.18681 0.07268 C -0.18247 0.07176 -0.17865 0.06898 -0.17431 0.06805 C -0.11233 0.06898 -0.10556 0.06666 -0.0651 0.0743 C -0.05417 0.06875 -0.05226 0.06967 -0.03785 0.07129 C -0.0283 0.07361 -0.01632 0.07037 -0.00642 0.06967 C -0.00434 0.06898 -0.00017 0.06805 -0.00017 0.06828 " pathEditMode="relative" rAng="0" ptsTypes="fffffffffffffffffA">
                                      <p:cBhvr>
                                        <p:cTn id="107" dur="2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3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0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0.0088 L -0.69132 0.0983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00" y="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 tmFilter="0, 0; .2, .5; .8, .5; 1, 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1000" autoRev="1" fill="hold"/>
                                        <p:tgtEl>
                                          <p:spTgt spid="61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 tmFilter="0, 0; .2, .5; .8, .5; 1, 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1000" autoRev="1" fill="hold"/>
                                        <p:tgtEl>
                                          <p:spTgt spid="6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0463 L -0.45139 0.01597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 tmFilter="0, 0; .2, .5; .8, .5; 1, 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1000" autoRev="1" fill="hold"/>
                                        <p:tgtEl>
                                          <p:spTgt spid="6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 tmFilter="0, 0; .2, .5; .8, .5; 1, 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1000" autoRev="1" fill="hold"/>
                                        <p:tgtEl>
                                          <p:spTgt spid="6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8 -0.00556 L -0.47587 -0.05162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0" y="-2300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6" dur="2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1667 L 0.26459 0.00116 " pathEditMode="relative" rAng="0" ptsTypes="AA">
                                      <p:cBhvr>
                                        <p:cTn id="188" dur="5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-80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90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7" grpId="0"/>
      <p:bldP spid="6207" grpId="1"/>
      <p:bldP spid="6207" grpId="2"/>
      <p:bldP spid="6207" grpId="3"/>
      <p:bldP spid="6170" grpId="0"/>
      <p:bldP spid="6206" grpId="0"/>
      <p:bldP spid="6206" grpId="1"/>
      <p:bldP spid="6206" grpId="2"/>
      <p:bldP spid="6199" grpId="0"/>
      <p:bldP spid="6196" grpId="0"/>
      <p:bldP spid="6196" grpId="1"/>
      <p:bldP spid="6193" grpId="0"/>
      <p:bldP spid="6197" grpId="0"/>
      <p:bldP spid="6197" grpId="1"/>
      <p:bldP spid="6158" grpId="0"/>
      <p:bldP spid="6194" grpId="0"/>
      <p:bldP spid="6194" grpId="1"/>
      <p:bldP spid="6202" grpId="0"/>
      <p:bldP spid="6148" grpId="0"/>
      <p:bldP spid="6152" grpId="0"/>
      <p:bldP spid="6152" grpId="1"/>
      <p:bldP spid="6154" grpId="0"/>
      <p:bldP spid="6155" grpId="0" animBg="1"/>
      <p:bldP spid="6157" grpId="0"/>
      <p:bldP spid="6160" grpId="0"/>
      <p:bldP spid="6163" grpId="0"/>
      <p:bldP spid="6181" grpId="0"/>
      <p:bldP spid="6181" grpId="1"/>
      <p:bldP spid="6182" grpId="0"/>
      <p:bldP spid="6182" grpId="1"/>
      <p:bldP spid="6183" grpId="0"/>
      <p:bldP spid="6183" grpId="1"/>
      <p:bldP spid="6184" grpId="0"/>
      <p:bldP spid="6184" grpId="1"/>
      <p:bldP spid="6184" grpId="2"/>
      <p:bldP spid="6184" grpId="3"/>
      <p:bldP spid="6184" grpId="4"/>
      <p:bldP spid="6200" grpId="0"/>
      <p:bldP spid="6201" grpId="0"/>
      <p:bldP spid="62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533400" y="441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a)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914400" y="381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1034 x 2 =</a:t>
            </a:r>
            <a:r>
              <a:rPr lang="en-US" sz="2000">
                <a:solidFill>
                  <a:srgbClr val="009900"/>
                </a:solidFill>
                <a:latin typeface="Arial" charset="0"/>
              </a:rPr>
              <a:t> 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733550" y="9906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1034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190750" y="1447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428750" y="1295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1581150" y="18288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16" name="Group 30"/>
          <p:cNvGrpSpPr>
            <a:grpSpLocks/>
          </p:cNvGrpSpPr>
          <p:nvPr/>
        </p:nvGrpSpPr>
        <p:grpSpPr bwMode="auto">
          <a:xfrm>
            <a:off x="4171950" y="914400"/>
            <a:ext cx="5276850" cy="1539875"/>
            <a:chOff x="1728" y="576"/>
            <a:chExt cx="3324" cy="970"/>
          </a:xfrm>
        </p:grpSpPr>
        <p:sp>
          <p:nvSpPr>
            <p:cNvPr id="17432" name="Text Box 11"/>
            <p:cNvSpPr txBox="1">
              <a:spLocks noChangeArrowheads="1"/>
            </p:cNvSpPr>
            <p:nvPr/>
          </p:nvSpPr>
          <p:spPr bwMode="auto">
            <a:xfrm>
              <a:off x="1740" y="576"/>
              <a:ext cx="3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* 2 nhân 4 bằng 8, viết 8.</a:t>
              </a:r>
            </a:p>
          </p:txBody>
        </p:sp>
        <p:sp>
          <p:nvSpPr>
            <p:cNvPr id="17433" name="Text Box 12"/>
            <p:cNvSpPr txBox="1">
              <a:spLocks noChangeArrowheads="1"/>
            </p:cNvSpPr>
            <p:nvPr/>
          </p:nvSpPr>
          <p:spPr bwMode="auto">
            <a:xfrm>
              <a:off x="1728" y="816"/>
              <a:ext cx="3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* 2 nhân 3 bằng 6, viết 6.</a:t>
              </a:r>
            </a:p>
          </p:txBody>
        </p:sp>
        <p:sp>
          <p:nvSpPr>
            <p:cNvPr id="17434" name="Text Box 13"/>
            <p:cNvSpPr txBox="1">
              <a:spLocks noChangeArrowheads="1"/>
            </p:cNvSpPr>
            <p:nvPr/>
          </p:nvSpPr>
          <p:spPr bwMode="auto">
            <a:xfrm>
              <a:off x="1728" y="1056"/>
              <a:ext cx="3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* 2 nhân 0 bằng 0, viết 0.</a:t>
              </a:r>
            </a:p>
          </p:txBody>
        </p:sp>
        <p:sp>
          <p:nvSpPr>
            <p:cNvPr id="17435" name="Text Box 14"/>
            <p:cNvSpPr txBox="1">
              <a:spLocks noChangeArrowheads="1"/>
            </p:cNvSpPr>
            <p:nvPr/>
          </p:nvSpPr>
          <p:spPr bwMode="auto">
            <a:xfrm>
              <a:off x="1728" y="1296"/>
              <a:ext cx="3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* 2 nhân 1 bằng 2, viết 2.</a:t>
              </a:r>
            </a:p>
          </p:txBody>
        </p:sp>
      </p:grpSp>
      <p:sp>
        <p:nvSpPr>
          <p:cNvPr id="17417" name="Text Box 15"/>
          <p:cNvSpPr txBox="1">
            <a:spLocks noChangeArrowheads="1"/>
          </p:cNvSpPr>
          <p:nvPr/>
        </p:nvSpPr>
        <p:spPr bwMode="auto">
          <a:xfrm>
            <a:off x="1733550" y="1981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2068</a:t>
            </a:r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771525" y="2543175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1034 x 2 =</a:t>
            </a:r>
            <a:r>
              <a:rPr lang="en-US" sz="28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2068</a:t>
            </a:r>
          </a:p>
        </p:txBody>
      </p:sp>
      <p:sp>
        <p:nvSpPr>
          <p:cNvPr id="17419" name="Text Box 17"/>
          <p:cNvSpPr txBox="1">
            <a:spLocks noChangeArrowheads="1"/>
          </p:cNvSpPr>
          <p:nvPr/>
        </p:nvSpPr>
        <p:spPr bwMode="auto">
          <a:xfrm>
            <a:off x="685800" y="3429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  <a:latin typeface="Arial" charset="0"/>
              </a:rPr>
              <a:t>     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2125 x 3 =</a:t>
            </a:r>
            <a:r>
              <a:rPr lang="en-US" sz="28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609600" y="3489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b)</a:t>
            </a:r>
          </a:p>
        </p:txBody>
      </p:sp>
      <p:sp>
        <p:nvSpPr>
          <p:cNvPr id="17421" name="Text Box 19"/>
          <p:cNvSpPr txBox="1">
            <a:spLocks noChangeArrowheads="1"/>
          </p:cNvSpPr>
          <p:nvPr/>
        </p:nvSpPr>
        <p:spPr bwMode="auto">
          <a:xfrm>
            <a:off x="1843088" y="3962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2125</a:t>
            </a:r>
          </a:p>
        </p:txBody>
      </p:sp>
      <p:sp>
        <p:nvSpPr>
          <p:cNvPr id="17422" name="Text Box 20"/>
          <p:cNvSpPr txBox="1">
            <a:spLocks noChangeArrowheads="1"/>
          </p:cNvSpPr>
          <p:nvPr/>
        </p:nvSpPr>
        <p:spPr bwMode="auto">
          <a:xfrm>
            <a:off x="2300288" y="4419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7423" name="Text Box 21"/>
          <p:cNvSpPr txBox="1">
            <a:spLocks noChangeArrowheads="1"/>
          </p:cNvSpPr>
          <p:nvPr/>
        </p:nvSpPr>
        <p:spPr bwMode="auto">
          <a:xfrm>
            <a:off x="1538288" y="4267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17424" name="Line 22"/>
          <p:cNvSpPr>
            <a:spLocks noChangeShapeType="1"/>
          </p:cNvSpPr>
          <p:nvPr/>
        </p:nvSpPr>
        <p:spPr bwMode="auto">
          <a:xfrm flipV="1">
            <a:off x="1766888" y="48006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Text Box 23"/>
          <p:cNvSpPr txBox="1">
            <a:spLocks noChangeArrowheads="1"/>
          </p:cNvSpPr>
          <p:nvPr/>
        </p:nvSpPr>
        <p:spPr bwMode="auto">
          <a:xfrm>
            <a:off x="1843088" y="4953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6375</a:t>
            </a:r>
          </a:p>
        </p:txBody>
      </p:sp>
      <p:sp>
        <p:nvSpPr>
          <p:cNvPr id="17426" name="Text Box 24"/>
          <p:cNvSpPr txBox="1">
            <a:spLocks noChangeArrowheads="1"/>
          </p:cNvSpPr>
          <p:nvPr/>
        </p:nvSpPr>
        <p:spPr bwMode="auto">
          <a:xfrm>
            <a:off x="762000" y="56530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2125 x 3 =</a:t>
            </a:r>
            <a:r>
              <a:rPr lang="en-US" sz="28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6375</a:t>
            </a:r>
          </a:p>
        </p:txBody>
      </p:sp>
      <p:grpSp>
        <p:nvGrpSpPr>
          <p:cNvPr id="17427" name="Group 31"/>
          <p:cNvGrpSpPr>
            <a:grpSpLocks/>
          </p:cNvGrpSpPr>
          <p:nvPr/>
        </p:nvGrpSpPr>
        <p:grpSpPr bwMode="auto">
          <a:xfrm>
            <a:off x="3981450" y="3971925"/>
            <a:ext cx="5291138" cy="1539875"/>
            <a:chOff x="1788" y="2502"/>
            <a:chExt cx="3333" cy="970"/>
          </a:xfrm>
        </p:grpSpPr>
        <p:sp>
          <p:nvSpPr>
            <p:cNvPr id="17428" name="Text Box 25"/>
            <p:cNvSpPr txBox="1">
              <a:spLocks noChangeArrowheads="1"/>
            </p:cNvSpPr>
            <p:nvPr/>
          </p:nvSpPr>
          <p:spPr bwMode="auto">
            <a:xfrm>
              <a:off x="1809" y="2502"/>
              <a:ext cx="3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* 3 nhân 5 bằng 15, viết 5 nhớ 1.</a:t>
              </a:r>
            </a:p>
          </p:txBody>
        </p:sp>
        <p:sp>
          <p:nvSpPr>
            <p:cNvPr id="17429" name="Text Box 26"/>
            <p:cNvSpPr txBox="1">
              <a:spLocks noChangeArrowheads="1"/>
            </p:cNvSpPr>
            <p:nvPr/>
          </p:nvSpPr>
          <p:spPr bwMode="auto">
            <a:xfrm>
              <a:off x="1788" y="2742"/>
              <a:ext cx="3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* 3 nhân 2 bằng 6, thêm 1 bằng 7,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viết 7.</a:t>
              </a:r>
            </a:p>
          </p:txBody>
        </p:sp>
        <p:sp>
          <p:nvSpPr>
            <p:cNvPr id="17430" name="Text Box 27"/>
            <p:cNvSpPr txBox="1">
              <a:spLocks noChangeArrowheads="1"/>
            </p:cNvSpPr>
            <p:nvPr/>
          </p:nvSpPr>
          <p:spPr bwMode="auto">
            <a:xfrm>
              <a:off x="1788" y="2982"/>
              <a:ext cx="3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* 3 nhân 1 bằng 3, viết 3.</a:t>
              </a:r>
            </a:p>
          </p:txBody>
        </p:sp>
        <p:sp>
          <p:nvSpPr>
            <p:cNvPr id="17431" name="Text Box 28"/>
            <p:cNvSpPr txBox="1">
              <a:spLocks noChangeArrowheads="1"/>
            </p:cNvSpPr>
            <p:nvPr/>
          </p:nvSpPr>
          <p:spPr bwMode="auto">
            <a:xfrm>
              <a:off x="1788" y="3222"/>
              <a:ext cx="3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  <a:latin typeface="Arial" charset="0"/>
                </a:rPr>
                <a:t>* 3 nhân 2 bằng 6, viết 6.</a:t>
              </a: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6"/>
          <p:cNvSpPr txBox="1">
            <a:spLocks noChangeArrowheads="1"/>
          </p:cNvSpPr>
          <p:nvPr/>
        </p:nvSpPr>
        <p:spPr bwMode="auto">
          <a:xfrm>
            <a:off x="8159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8435" name="Text Box 17"/>
          <p:cNvSpPr txBox="1">
            <a:spLocks noChangeArrowheads="1"/>
          </p:cNvSpPr>
          <p:nvPr/>
        </p:nvSpPr>
        <p:spPr bwMode="auto">
          <a:xfrm>
            <a:off x="6254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8436" name="Line 18"/>
          <p:cNvSpPr>
            <a:spLocks noChangeShapeType="1"/>
          </p:cNvSpPr>
          <p:nvPr/>
        </p:nvSpPr>
        <p:spPr bwMode="auto">
          <a:xfrm flipV="1">
            <a:off x="838200" y="3200400"/>
            <a:ext cx="990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Text Box 19"/>
          <p:cNvSpPr txBox="1">
            <a:spLocks noChangeArrowheads="1"/>
          </p:cNvSpPr>
          <p:nvPr/>
        </p:nvSpPr>
        <p:spPr bwMode="auto">
          <a:xfrm>
            <a:off x="1076325" y="18415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8438" name="Text Box 20"/>
          <p:cNvSpPr txBox="1">
            <a:spLocks noChangeArrowheads="1"/>
          </p:cNvSpPr>
          <p:nvPr/>
        </p:nvSpPr>
        <p:spPr bwMode="auto">
          <a:xfrm>
            <a:off x="13239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18439" name="Text Box 21"/>
          <p:cNvSpPr txBox="1">
            <a:spLocks noChangeArrowheads="1"/>
          </p:cNvSpPr>
          <p:nvPr/>
        </p:nvSpPr>
        <p:spPr bwMode="auto">
          <a:xfrm>
            <a:off x="15398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18440" name="Text Box 22"/>
          <p:cNvSpPr txBox="1">
            <a:spLocks noChangeArrowheads="1"/>
          </p:cNvSpPr>
          <p:nvPr/>
        </p:nvSpPr>
        <p:spPr bwMode="auto">
          <a:xfrm>
            <a:off x="1524000" y="2590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8441" name="Text Box 28"/>
          <p:cNvSpPr txBox="1">
            <a:spLocks noChangeArrowheads="1"/>
          </p:cNvSpPr>
          <p:nvPr/>
        </p:nvSpPr>
        <p:spPr bwMode="auto">
          <a:xfrm>
            <a:off x="3136900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18442" name="Text Box 29"/>
          <p:cNvSpPr txBox="1">
            <a:spLocks noChangeArrowheads="1"/>
          </p:cNvSpPr>
          <p:nvPr/>
        </p:nvSpPr>
        <p:spPr bwMode="auto">
          <a:xfrm>
            <a:off x="2895600" y="2260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8443" name="Line 30"/>
          <p:cNvSpPr>
            <a:spLocks noChangeShapeType="1"/>
          </p:cNvSpPr>
          <p:nvPr/>
        </p:nvSpPr>
        <p:spPr bwMode="auto">
          <a:xfrm>
            <a:off x="3124200" y="3200400"/>
            <a:ext cx="10826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Text Box 31"/>
          <p:cNvSpPr txBox="1">
            <a:spLocks noChangeArrowheads="1"/>
          </p:cNvSpPr>
          <p:nvPr/>
        </p:nvSpPr>
        <p:spPr bwMode="auto">
          <a:xfrm>
            <a:off x="3384550" y="18542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18445" name="Text Box 32"/>
          <p:cNvSpPr txBox="1">
            <a:spLocks noChangeArrowheads="1"/>
          </p:cNvSpPr>
          <p:nvPr/>
        </p:nvSpPr>
        <p:spPr bwMode="auto">
          <a:xfrm>
            <a:off x="3606800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8446" name="Text Box 33"/>
          <p:cNvSpPr txBox="1">
            <a:spLocks noChangeArrowheads="1"/>
          </p:cNvSpPr>
          <p:nvPr/>
        </p:nvSpPr>
        <p:spPr bwMode="auto">
          <a:xfrm>
            <a:off x="3835400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18447" name="Text Box 34"/>
          <p:cNvSpPr txBox="1">
            <a:spLocks noChangeArrowheads="1"/>
          </p:cNvSpPr>
          <p:nvPr/>
        </p:nvSpPr>
        <p:spPr bwMode="auto">
          <a:xfrm>
            <a:off x="3784600" y="25939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8448" name="Text Box 40"/>
          <p:cNvSpPr txBox="1">
            <a:spLocks noChangeArrowheads="1"/>
          </p:cNvSpPr>
          <p:nvPr/>
        </p:nvSpPr>
        <p:spPr bwMode="auto">
          <a:xfrm>
            <a:off x="55403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8449" name="Text Box 41"/>
          <p:cNvSpPr txBox="1">
            <a:spLocks noChangeArrowheads="1"/>
          </p:cNvSpPr>
          <p:nvPr/>
        </p:nvSpPr>
        <p:spPr bwMode="auto">
          <a:xfrm>
            <a:off x="5311775" y="2260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8450" name="Line 42"/>
          <p:cNvSpPr>
            <a:spLocks noChangeShapeType="1"/>
          </p:cNvSpPr>
          <p:nvPr/>
        </p:nvSpPr>
        <p:spPr bwMode="auto">
          <a:xfrm flipV="1">
            <a:off x="5486400" y="3200400"/>
            <a:ext cx="106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Text Box 43"/>
          <p:cNvSpPr txBox="1">
            <a:spLocks noChangeArrowheads="1"/>
          </p:cNvSpPr>
          <p:nvPr/>
        </p:nvSpPr>
        <p:spPr bwMode="auto">
          <a:xfrm>
            <a:off x="5788025" y="18415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8452" name="Text Box 44"/>
          <p:cNvSpPr txBox="1">
            <a:spLocks noChangeArrowheads="1"/>
          </p:cNvSpPr>
          <p:nvPr/>
        </p:nvSpPr>
        <p:spPr bwMode="auto">
          <a:xfrm>
            <a:off x="6010275" y="18351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8453" name="Text Box 45"/>
          <p:cNvSpPr txBox="1">
            <a:spLocks noChangeArrowheads="1"/>
          </p:cNvSpPr>
          <p:nvPr/>
        </p:nvSpPr>
        <p:spPr bwMode="auto">
          <a:xfrm>
            <a:off x="6223000" y="1828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18454" name="Text Box 46"/>
          <p:cNvSpPr txBox="1">
            <a:spLocks noChangeArrowheads="1"/>
          </p:cNvSpPr>
          <p:nvPr/>
        </p:nvSpPr>
        <p:spPr bwMode="auto">
          <a:xfrm>
            <a:off x="6188075" y="25939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18455" name="Text Box 52"/>
          <p:cNvSpPr txBox="1">
            <a:spLocks noChangeArrowheads="1"/>
          </p:cNvSpPr>
          <p:nvPr/>
        </p:nvSpPr>
        <p:spPr bwMode="auto">
          <a:xfrm>
            <a:off x="78263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8456" name="Text Box 53"/>
          <p:cNvSpPr txBox="1">
            <a:spLocks noChangeArrowheads="1"/>
          </p:cNvSpPr>
          <p:nvPr/>
        </p:nvSpPr>
        <p:spPr bwMode="auto">
          <a:xfrm>
            <a:off x="76358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8457" name="Line 54"/>
          <p:cNvSpPr>
            <a:spLocks noChangeShapeType="1"/>
          </p:cNvSpPr>
          <p:nvPr/>
        </p:nvSpPr>
        <p:spPr bwMode="auto">
          <a:xfrm flipV="1">
            <a:off x="7772400" y="3200400"/>
            <a:ext cx="990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Text Box 55"/>
          <p:cNvSpPr txBox="1">
            <a:spLocks noChangeArrowheads="1"/>
          </p:cNvSpPr>
          <p:nvPr/>
        </p:nvSpPr>
        <p:spPr bwMode="auto">
          <a:xfrm>
            <a:off x="8061325" y="18542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18459" name="Text Box 56"/>
          <p:cNvSpPr txBox="1">
            <a:spLocks noChangeArrowheads="1"/>
          </p:cNvSpPr>
          <p:nvPr/>
        </p:nvSpPr>
        <p:spPr bwMode="auto">
          <a:xfrm>
            <a:off x="8293100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7</a:t>
            </a:r>
          </a:p>
        </p:txBody>
      </p:sp>
      <p:sp>
        <p:nvSpPr>
          <p:cNvPr id="18460" name="Text Box 57"/>
          <p:cNvSpPr txBox="1">
            <a:spLocks noChangeArrowheads="1"/>
          </p:cNvSpPr>
          <p:nvPr/>
        </p:nvSpPr>
        <p:spPr bwMode="auto">
          <a:xfrm>
            <a:off x="85248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8461" name="Text Box 58"/>
          <p:cNvSpPr txBox="1">
            <a:spLocks noChangeArrowheads="1"/>
          </p:cNvSpPr>
          <p:nvPr/>
        </p:nvSpPr>
        <p:spPr bwMode="auto">
          <a:xfrm>
            <a:off x="8474075" y="25939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18462" name="Text Box 65"/>
          <p:cNvSpPr txBox="1">
            <a:spLocks noChangeArrowheads="1"/>
          </p:cNvSpPr>
          <p:nvPr/>
        </p:nvSpPr>
        <p:spPr bwMode="auto">
          <a:xfrm>
            <a:off x="1524000" y="9906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Tính :</a:t>
            </a:r>
          </a:p>
        </p:txBody>
      </p:sp>
      <p:sp>
        <p:nvSpPr>
          <p:cNvPr id="18463" name="Oval 66"/>
          <p:cNvSpPr>
            <a:spLocks noChangeArrowheads="1"/>
          </p:cNvSpPr>
          <p:nvPr/>
        </p:nvSpPr>
        <p:spPr bwMode="auto">
          <a:xfrm>
            <a:off x="685800" y="990600"/>
            <a:ext cx="533400" cy="5334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1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89000" y="18415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508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838200" y="3200400"/>
            <a:ext cx="1143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076325" y="18415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320800" y="18415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5398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524000" y="25717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854075" y="33289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063625" y="33274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524000" y="33178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298575" y="332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296862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V="1">
            <a:off x="3124200" y="3200400"/>
            <a:ext cx="106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9"/>
          <p:cNvSpPr txBox="1">
            <a:spLocks noChangeArrowheads="1"/>
          </p:cNvSpPr>
          <p:nvPr/>
        </p:nvSpPr>
        <p:spPr bwMode="auto">
          <a:xfrm>
            <a:off x="3800475" y="25939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9472" name="Text Box 20"/>
          <p:cNvSpPr txBox="1">
            <a:spLocks noChangeArrowheads="1"/>
          </p:cNvSpPr>
          <p:nvPr/>
        </p:nvSpPr>
        <p:spPr bwMode="auto">
          <a:xfrm>
            <a:off x="3146425" y="33401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19473" name="Text Box 21"/>
          <p:cNvSpPr txBox="1">
            <a:spLocks noChangeArrowheads="1"/>
          </p:cNvSpPr>
          <p:nvPr/>
        </p:nvSpPr>
        <p:spPr bwMode="auto">
          <a:xfrm>
            <a:off x="3368675" y="33401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19474" name="Text Box 22"/>
          <p:cNvSpPr txBox="1">
            <a:spLocks noChangeArrowheads="1"/>
          </p:cNvSpPr>
          <p:nvPr/>
        </p:nvSpPr>
        <p:spPr bwMode="auto">
          <a:xfrm>
            <a:off x="3822700" y="33210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3594100" y="33178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56165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9477" name="Text Box 25"/>
          <p:cNvSpPr txBox="1">
            <a:spLocks noChangeArrowheads="1"/>
          </p:cNvSpPr>
          <p:nvPr/>
        </p:nvSpPr>
        <p:spPr bwMode="auto">
          <a:xfrm>
            <a:off x="54641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9478" name="Line 26"/>
          <p:cNvSpPr>
            <a:spLocks noChangeShapeType="1"/>
          </p:cNvSpPr>
          <p:nvPr/>
        </p:nvSpPr>
        <p:spPr bwMode="auto">
          <a:xfrm>
            <a:off x="5549900" y="3200400"/>
            <a:ext cx="990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5854700" y="18415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6048375" y="18351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6248400" y="1828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6203950" y="25939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5578475" y="33147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813425" y="33147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6223000" y="33178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6010275" y="33147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19487" name="Text Box 35"/>
          <p:cNvSpPr txBox="1">
            <a:spLocks noChangeArrowheads="1"/>
          </p:cNvSpPr>
          <p:nvPr/>
        </p:nvSpPr>
        <p:spPr bwMode="auto">
          <a:xfrm>
            <a:off x="79152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9488" name="Text Box 36"/>
          <p:cNvSpPr txBox="1">
            <a:spLocks noChangeArrowheads="1"/>
          </p:cNvSpPr>
          <p:nvPr/>
        </p:nvSpPr>
        <p:spPr bwMode="auto">
          <a:xfrm>
            <a:off x="77628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9489" name="Line 37"/>
          <p:cNvSpPr>
            <a:spLocks noChangeShapeType="1"/>
          </p:cNvSpPr>
          <p:nvPr/>
        </p:nvSpPr>
        <p:spPr bwMode="auto">
          <a:xfrm flipV="1">
            <a:off x="7886700" y="3200400"/>
            <a:ext cx="914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Text Box 38"/>
          <p:cNvSpPr txBox="1">
            <a:spLocks noChangeArrowheads="1"/>
          </p:cNvSpPr>
          <p:nvPr/>
        </p:nvSpPr>
        <p:spPr bwMode="auto">
          <a:xfrm>
            <a:off x="8137525" y="18542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19491" name="Text Box 39"/>
          <p:cNvSpPr txBox="1">
            <a:spLocks noChangeArrowheads="1"/>
          </p:cNvSpPr>
          <p:nvPr/>
        </p:nvSpPr>
        <p:spPr bwMode="auto">
          <a:xfrm>
            <a:off x="83470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7</a:t>
            </a:r>
          </a:p>
        </p:txBody>
      </p:sp>
      <p:sp>
        <p:nvSpPr>
          <p:cNvPr id="19492" name="Text Box 40"/>
          <p:cNvSpPr txBox="1">
            <a:spLocks noChangeArrowheads="1"/>
          </p:cNvSpPr>
          <p:nvPr/>
        </p:nvSpPr>
        <p:spPr bwMode="auto">
          <a:xfrm>
            <a:off x="85248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9493" name="Text Box 41"/>
          <p:cNvSpPr txBox="1">
            <a:spLocks noChangeArrowheads="1"/>
          </p:cNvSpPr>
          <p:nvPr/>
        </p:nvSpPr>
        <p:spPr bwMode="auto">
          <a:xfrm>
            <a:off x="8474075" y="25939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19494" name="Text Box 42"/>
          <p:cNvSpPr txBox="1">
            <a:spLocks noChangeArrowheads="1"/>
          </p:cNvSpPr>
          <p:nvPr/>
        </p:nvSpPr>
        <p:spPr bwMode="auto">
          <a:xfrm>
            <a:off x="7864475" y="332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19495" name="Text Box 43"/>
          <p:cNvSpPr txBox="1">
            <a:spLocks noChangeArrowheads="1"/>
          </p:cNvSpPr>
          <p:nvPr/>
        </p:nvSpPr>
        <p:spPr bwMode="auto">
          <a:xfrm>
            <a:off x="8077200" y="3317875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9496" name="Text Box 44"/>
          <p:cNvSpPr txBox="1">
            <a:spLocks noChangeArrowheads="1"/>
          </p:cNvSpPr>
          <p:nvPr/>
        </p:nvSpPr>
        <p:spPr bwMode="auto">
          <a:xfrm>
            <a:off x="8524875" y="33178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19497" name="Text Box 45"/>
          <p:cNvSpPr txBox="1">
            <a:spLocks noChangeArrowheads="1"/>
          </p:cNvSpPr>
          <p:nvPr/>
        </p:nvSpPr>
        <p:spPr bwMode="auto">
          <a:xfrm>
            <a:off x="8296275" y="332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19498" name="Text Box 46"/>
          <p:cNvSpPr txBox="1">
            <a:spLocks noChangeArrowheads="1"/>
          </p:cNvSpPr>
          <p:nvPr/>
        </p:nvSpPr>
        <p:spPr bwMode="auto">
          <a:xfrm>
            <a:off x="1524000" y="9906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Tính :</a:t>
            </a:r>
          </a:p>
        </p:txBody>
      </p:sp>
      <p:sp>
        <p:nvSpPr>
          <p:cNvPr id="19499" name="Oval 47"/>
          <p:cNvSpPr>
            <a:spLocks noChangeArrowheads="1"/>
          </p:cNvSpPr>
          <p:nvPr/>
        </p:nvSpPr>
        <p:spPr bwMode="auto">
          <a:xfrm>
            <a:off x="685800" y="990600"/>
            <a:ext cx="533400" cy="5334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1</a:t>
            </a:r>
          </a:p>
        </p:txBody>
      </p:sp>
      <p:sp>
        <p:nvSpPr>
          <p:cNvPr id="19500" name="Text Box 48"/>
          <p:cNvSpPr txBox="1">
            <a:spLocks noChangeArrowheads="1"/>
          </p:cNvSpPr>
          <p:nvPr/>
        </p:nvSpPr>
        <p:spPr bwMode="auto">
          <a:xfrm>
            <a:off x="3155950" y="1828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19501" name="Text Box 49"/>
          <p:cNvSpPr txBox="1">
            <a:spLocks noChangeArrowheads="1"/>
          </p:cNvSpPr>
          <p:nvPr/>
        </p:nvSpPr>
        <p:spPr bwMode="auto">
          <a:xfrm>
            <a:off x="3416300" y="1838325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19502" name="Text Box 50"/>
          <p:cNvSpPr txBox="1">
            <a:spLocks noChangeArrowheads="1"/>
          </p:cNvSpPr>
          <p:nvPr/>
        </p:nvSpPr>
        <p:spPr bwMode="auto">
          <a:xfrm>
            <a:off x="3632200" y="1828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9503" name="Text Box 51"/>
          <p:cNvSpPr txBox="1">
            <a:spLocks noChangeArrowheads="1"/>
          </p:cNvSpPr>
          <p:nvPr/>
        </p:nvSpPr>
        <p:spPr bwMode="auto">
          <a:xfrm>
            <a:off x="3829050" y="1828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6083300" y="16637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76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276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276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76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76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276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76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76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tmFilter="0, 0; .2, .5; .8, .5; 1, 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500" autoRev="1" fill="hold"/>
                                        <p:tgtEl>
                                          <p:spTgt spid="276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 tmFilter="0, 0; .2, .5; .8, .5; 1, 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500" autoRev="1" fill="hold"/>
                                        <p:tgtEl>
                                          <p:spTgt spid="276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276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tmFilter="0, 0; .2, .5; .8, .5; 1, 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500" autoRev="1" fill="hold"/>
                                        <p:tgtEl>
                                          <p:spTgt spid="276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 tmFilter="0, 0; .2, .5; .8, .5; 1, 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500" autoRev="1" fill="hold"/>
                                        <p:tgtEl>
                                          <p:spTgt spid="276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10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0417 0.2289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14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3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8" dur="20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 tmFilter="0, 0; .2, .5; .8, .5; 1, 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500" autoRev="1" fill="hold"/>
                                        <p:tgtEl>
                                          <p:spTgt spid="276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 tmFilter="0, 0; .2, .5; .8, .5; 1, 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1000" autoRev="1" fill="hold"/>
                                        <p:tgtEl>
                                          <p:spTgt spid="276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 tmFilter="0, 0; .2, .5; .8, .5; 1, 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000" autoRev="1" fill="hold"/>
                                        <p:tgtEl>
                                          <p:spTgt spid="276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 tmFilter="0, 0; .2, .5; .8, .5; 1, 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000" autoRev="1" fill="hold"/>
                                        <p:tgtEl>
                                          <p:spTgt spid="276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 tmFilter="0, 0; .2, .5; .8, .5; 1, 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000" autoRev="1" fill="hold"/>
                                        <p:tgtEl>
                                          <p:spTgt spid="276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 tmFilter="0, 0; .2, .5; .8, .5; 1, 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1000" autoRev="1" fill="hold"/>
                                        <p:tgtEl>
                                          <p:spTgt spid="276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 tmFilter="0, 0; .2, .5; .8, .5; 1, 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000" autoRev="1" fill="hold"/>
                                        <p:tgtEl>
                                          <p:spTgt spid="27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3" grpId="0"/>
      <p:bldP spid="27654" grpId="0"/>
      <p:bldP spid="27655" grpId="0"/>
      <p:bldP spid="27656" grpId="0"/>
      <p:bldP spid="27656" grpId="1"/>
      <p:bldP spid="27656" grpId="2"/>
      <p:bldP spid="27656" grpId="3"/>
      <p:bldP spid="27657" grpId="0"/>
      <p:bldP spid="27658" grpId="0"/>
      <p:bldP spid="27659" grpId="0"/>
      <p:bldP spid="27660" grpId="0"/>
      <p:bldP spid="27672" grpId="0"/>
      <p:bldP spid="27675" grpId="0"/>
      <p:bldP spid="27676" grpId="0"/>
      <p:bldP spid="27677" grpId="0"/>
      <p:bldP spid="27678" grpId="0"/>
      <p:bldP spid="27678" grpId="1"/>
      <p:bldP spid="27678" grpId="2"/>
      <p:bldP spid="27678" grpId="3"/>
      <p:bldP spid="27679" grpId="0"/>
      <p:bldP spid="27680" grpId="0"/>
      <p:bldP spid="27681" grpId="0"/>
      <p:bldP spid="27682" grpId="0"/>
      <p:bldP spid="27700" grpId="0"/>
      <p:bldP spid="27700" grpId="1"/>
      <p:bldP spid="27700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838200" y="914400"/>
            <a:ext cx="533400" cy="533400"/>
          </a:xfrm>
          <a:prstGeom prst="ellipse">
            <a:avLst/>
          </a:prstGeom>
          <a:gradFill rotWithShape="1">
            <a:gsLst>
              <a:gs pos="0">
                <a:srgbClr val="72D143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0" y="9906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tx2"/>
                </a:solidFill>
                <a:latin typeface="Arial" charset="0"/>
              </a:rPr>
              <a:t>Đặt tính rồi  tính :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8288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a)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286000" y="1828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9933"/>
                </a:solidFill>
                <a:latin typeface="Arial" charset="0"/>
              </a:rPr>
              <a:t>1023 x 3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286000" y="2590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9933"/>
                </a:solidFill>
                <a:latin typeface="Arial" charset="0"/>
              </a:rPr>
              <a:t>1810 x 5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2578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867400" y="1828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9933"/>
                </a:solidFill>
                <a:latin typeface="Arial" charset="0"/>
              </a:rPr>
              <a:t>1212 x 4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867400" y="2590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9933"/>
                </a:solidFill>
                <a:latin typeface="Arial" charset="0"/>
              </a:rPr>
              <a:t>2005 x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8" grpId="0"/>
      <p:bldP spid="11278" grpId="0"/>
      <p:bldP spid="11279" grpId="0"/>
      <p:bldP spid="11280" grpId="0"/>
      <p:bldP spid="11281" grpId="0"/>
      <p:bldP spid="11282" grpId="0"/>
      <p:bldP spid="11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879600" y="18415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7430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1854200" y="3200400"/>
            <a:ext cx="10287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05025" y="18415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336800" y="18415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55875" y="1847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52700" y="25717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870075" y="332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105025" y="332740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540000" y="33178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9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327275" y="332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346825" y="23685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553200" y="3276600"/>
            <a:ext cx="990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162800" y="26574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515100" y="341312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9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6735763" y="3422650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7162800" y="3429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959600" y="342741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21524" name="Text Box 42"/>
          <p:cNvSpPr txBox="1">
            <a:spLocks noChangeArrowheads="1"/>
          </p:cNvSpPr>
          <p:nvPr/>
        </p:nvSpPr>
        <p:spPr bwMode="auto">
          <a:xfrm>
            <a:off x="1524000" y="9906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Đặt tính rồi </a:t>
            </a:r>
            <a:r>
              <a:rPr lang="en-US" sz="2800">
                <a:solidFill>
                  <a:schemeClr val="tx2"/>
                </a:solidFill>
                <a:latin typeface="Arial" charset="0"/>
              </a:rPr>
              <a:t>tính :</a:t>
            </a:r>
          </a:p>
        </p:txBody>
      </p:sp>
      <p:sp>
        <p:nvSpPr>
          <p:cNvPr id="21525" name="Oval 43"/>
          <p:cNvSpPr>
            <a:spLocks noChangeArrowheads="1"/>
          </p:cNvSpPr>
          <p:nvPr/>
        </p:nvSpPr>
        <p:spPr bwMode="auto">
          <a:xfrm>
            <a:off x="685800" y="990600"/>
            <a:ext cx="533400" cy="5334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2</a:t>
            </a: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6508750" y="195262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6743700" y="1958975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6972300" y="19494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7162800" y="194786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6565900" y="18335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1531" name="Text Box 50"/>
          <p:cNvSpPr txBox="1">
            <a:spLocks noChangeArrowheads="1"/>
          </p:cNvSpPr>
          <p:nvPr/>
        </p:nvSpPr>
        <p:spPr bwMode="auto">
          <a:xfrm>
            <a:off x="638175" y="1905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a)</a:t>
            </a: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BFDC7EBE-BDAF-45A1-9D8B-517D589F6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427513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F3B00221-CCD3-4307-9974-267F506A2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4694237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30" name="Line 4">
            <a:extLst>
              <a:ext uri="{FF2B5EF4-FFF2-40B4-BE49-F238E27FC236}">
                <a16:creationId xmlns:a16="http://schemas.microsoft.com/office/drawing/2014/main" id="{FCBE77F3-D54F-4447-9E6F-B6F36FA340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1825" y="5634037"/>
            <a:ext cx="10287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5DDEDB50-5D94-4DDD-B244-3CB6A7E13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4275137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46E89CFF-3CE1-4B94-9F7F-02C7F3D70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427513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BD55C38D-926C-467C-A12F-4F072A2E3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42814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34" name="Text Box 8">
            <a:extLst>
              <a:ext uri="{FF2B5EF4-FFF2-40B4-BE49-F238E27FC236}">
                <a16:creationId xmlns:a16="http://schemas.microsoft.com/office/drawing/2014/main" id="{64FACFCA-D6F3-438D-BFE7-CA7DF513F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50053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4578AAF4-E71B-45C7-9D6F-0253A89A4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576103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C24AA36C-7F38-4CAC-8F39-9C5D8ADDB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5761037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E42A5918-0117-4E61-B085-705D2891D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25" y="5751512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38" name="Text Box 12">
            <a:extLst>
              <a:ext uri="{FF2B5EF4-FFF2-40B4-BE49-F238E27FC236}">
                <a16:creationId xmlns:a16="http://schemas.microsoft.com/office/drawing/2014/main" id="{E01A148E-B15A-4E50-8FE3-3DBF43EC7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576103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E84F9C9D-1C72-44A2-B317-C7E3F5E9D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4802187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40" name="Line 14">
            <a:extLst>
              <a:ext uri="{FF2B5EF4-FFF2-40B4-BE49-F238E27FC236}">
                <a16:creationId xmlns:a16="http://schemas.microsoft.com/office/drawing/2014/main" id="{43CAF403-51C0-4F1F-8166-BCE6FC0B5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5" y="5710237"/>
            <a:ext cx="990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15">
            <a:extLst>
              <a:ext uri="{FF2B5EF4-FFF2-40B4-BE49-F238E27FC236}">
                <a16:creationId xmlns:a16="http://schemas.microsoft.com/office/drawing/2014/main" id="{E2B01045-D148-4C41-928B-D7915608A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5091112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42" name="Text Box 16">
            <a:extLst>
              <a:ext uri="{FF2B5EF4-FFF2-40B4-BE49-F238E27FC236}">
                <a16:creationId xmlns:a16="http://schemas.microsoft.com/office/drawing/2014/main" id="{D6ABC478-BDD8-43B0-9316-EFC30FE63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2725" y="5846762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43" name="Text Box 17">
            <a:extLst>
              <a:ext uri="{FF2B5EF4-FFF2-40B4-BE49-F238E27FC236}">
                <a16:creationId xmlns:a16="http://schemas.microsoft.com/office/drawing/2014/main" id="{979EF00B-DB40-461A-A1FA-5CE2B8774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388" y="5856287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44" name="Text Box 18">
            <a:extLst>
              <a:ext uri="{FF2B5EF4-FFF2-40B4-BE49-F238E27FC236}">
                <a16:creationId xmlns:a16="http://schemas.microsoft.com/office/drawing/2014/main" id="{6FEBD6C6-E20F-406D-934D-464D408C2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586263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45" name="Text Box 19">
            <a:extLst>
              <a:ext uri="{FF2B5EF4-FFF2-40B4-BE49-F238E27FC236}">
                <a16:creationId xmlns:a16="http://schemas.microsoft.com/office/drawing/2014/main" id="{298ABF31-E16B-4783-821C-8AA282434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225" y="5861050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46" name="Text Box 44">
            <a:extLst>
              <a:ext uri="{FF2B5EF4-FFF2-40B4-BE49-F238E27FC236}">
                <a16:creationId xmlns:a16="http://schemas.microsoft.com/office/drawing/2014/main" id="{79477AB9-E91B-483B-8973-24ADCC01E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4386262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47" name="Text Box 45">
            <a:extLst>
              <a:ext uri="{FF2B5EF4-FFF2-40B4-BE49-F238E27FC236}">
                <a16:creationId xmlns:a16="http://schemas.microsoft.com/office/drawing/2014/main" id="{6266DE38-AFD7-4355-B5E1-7D1B6CC90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4392612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48" name="Text Box 46">
            <a:extLst>
              <a:ext uri="{FF2B5EF4-FFF2-40B4-BE49-F238E27FC236}">
                <a16:creationId xmlns:a16="http://schemas.microsoft.com/office/drawing/2014/main" id="{E4ABC3EA-B19E-438C-AE40-5EBAC6ED4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3830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49" name="Text Box 47">
            <a:extLst>
              <a:ext uri="{FF2B5EF4-FFF2-40B4-BE49-F238E27FC236}">
                <a16:creationId xmlns:a16="http://schemas.microsoft.com/office/drawing/2014/main" id="{AA486D0C-0D55-4AE3-8920-08EAD23A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4381500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51" name="Text Box 50">
            <a:extLst>
              <a:ext uri="{FF2B5EF4-FFF2-40B4-BE49-F238E27FC236}">
                <a16:creationId xmlns:a16="http://schemas.microsoft.com/office/drawing/2014/main" id="{0578315D-F897-4FE2-8EE3-F7E9B39FC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3863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87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286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 tmFilter="0, 0; .2, .5; .8, .5; 1, 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000" autoRev="1" fill="hold"/>
                                        <p:tgtEl>
                                          <p:spTgt spid="286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 tmFilter="0, 0; .2, .5; .8, .5; 1, 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0" autoRev="1" fill="hold"/>
                                        <p:tgtEl>
                                          <p:spTgt spid="28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286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286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287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 tmFilter="0, 0; .2, .5; .8, .5; 1, 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000" autoRev="1" fill="hold"/>
                                        <p:tgtEl>
                                          <p:spTgt spid="286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286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287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 tmFilter="0, 0; .2, .5; .8, .5; 1, 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000" autoRev="1" fill="hold"/>
                                        <p:tgtEl>
                                          <p:spTgt spid="286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 tmFilter="0, 0; .2, .5; .8, .5; 1, 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000" autoRev="1" fill="hold"/>
                                        <p:tgtEl>
                                          <p:spTgt spid="286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10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5607E-6 L -3.33333E-6 0.2379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9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3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3" dur="20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00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0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00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0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100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0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10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10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10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/>
      <p:bldP spid="28687" grpId="1"/>
      <p:bldP spid="28687" grpId="2"/>
      <p:bldP spid="28687" grpId="3"/>
      <p:bldP spid="28688" grpId="0"/>
      <p:bldP spid="28689" grpId="0"/>
      <p:bldP spid="28690" grpId="0"/>
      <p:bldP spid="28691" grpId="0"/>
      <p:bldP spid="28716" grpId="0"/>
      <p:bldP spid="28717" grpId="0"/>
      <p:bldP spid="28718" grpId="0"/>
      <p:bldP spid="28719" grpId="0"/>
      <p:bldP spid="28721" grpId="0"/>
      <p:bldP spid="28721" grpId="1"/>
      <p:bldP spid="28721" grpId="2"/>
      <p:bldP spid="41" grpId="0"/>
      <p:bldP spid="41" grpId="1"/>
      <p:bldP spid="41" grpId="2"/>
      <p:bldP spid="41" grpId="3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638</Words>
  <Application>Microsoft Office PowerPoint</Application>
  <PresentationFormat>On-screen Show (4:3)</PresentationFormat>
  <Paragraphs>253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Unicode MS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Lê Thị Khánh Ly (420000327)</cp:lastModifiedBy>
  <cp:revision>58</cp:revision>
  <dcterms:created xsi:type="dcterms:W3CDTF">2007-01-24T00:56:44Z</dcterms:created>
  <dcterms:modified xsi:type="dcterms:W3CDTF">2022-02-13T04:22:21Z</dcterms:modified>
</cp:coreProperties>
</file>