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27" r:id="rId2"/>
    <p:sldId id="293" r:id="rId3"/>
    <p:sldId id="398" r:id="rId4"/>
    <p:sldId id="297" r:id="rId5"/>
    <p:sldId id="374" r:id="rId6"/>
    <p:sldId id="393" r:id="rId7"/>
    <p:sldId id="400" r:id="rId8"/>
    <p:sldId id="395" r:id="rId9"/>
    <p:sldId id="397" r:id="rId10"/>
    <p:sldId id="399" r:id="rId11"/>
    <p:sldId id="38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280"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5E7EC0-EEB5-46E6-A7D2-438833AD4F2D}" type="datetimeFigureOut">
              <a:rPr lang="en-US" smtClean="0"/>
              <a:pPr/>
              <a:t>5/14/2022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2B9C1D-D3BE-43CA-94F7-E1DA9C448730}" type="slidenum">
              <a:rPr lang="en-US" smtClean="0"/>
              <a:pPr/>
              <a:t>‹#›</a:t>
            </a:fld>
            <a:endParaRPr lang="en-US"/>
          </a:p>
        </p:txBody>
      </p:sp>
    </p:spTree>
    <p:extLst>
      <p:ext uri="{BB962C8B-B14F-4D97-AF65-F5344CB8AC3E}">
        <p14:creationId xmlns:p14="http://schemas.microsoft.com/office/powerpoint/2010/main" val="122151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A36898-B004-4F05-A355-B81673C54457}" type="slidenum">
              <a:rPr lang="en-US" smtClean="0"/>
              <a:t>3</a:t>
            </a:fld>
            <a:endParaRPr lang="en-US"/>
          </a:p>
        </p:txBody>
      </p:sp>
    </p:spTree>
    <p:extLst>
      <p:ext uri="{BB962C8B-B14F-4D97-AF65-F5344CB8AC3E}">
        <p14:creationId xmlns:p14="http://schemas.microsoft.com/office/powerpoint/2010/main" val="4016533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A36898-B004-4F05-A355-B81673C54457}" type="slidenum">
              <a:rPr lang="en-US" smtClean="0"/>
              <a:t>5</a:t>
            </a:fld>
            <a:endParaRPr lang="en-US"/>
          </a:p>
        </p:txBody>
      </p:sp>
    </p:spTree>
    <p:extLst>
      <p:ext uri="{BB962C8B-B14F-4D97-AF65-F5344CB8AC3E}">
        <p14:creationId xmlns:p14="http://schemas.microsoft.com/office/powerpoint/2010/main" val="4016533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A36898-B004-4F05-A355-B81673C54457}" type="slidenum">
              <a:rPr lang="en-US" smtClean="0"/>
              <a:t>6</a:t>
            </a:fld>
            <a:endParaRPr lang="en-US"/>
          </a:p>
        </p:txBody>
      </p:sp>
    </p:spTree>
    <p:extLst>
      <p:ext uri="{BB962C8B-B14F-4D97-AF65-F5344CB8AC3E}">
        <p14:creationId xmlns:p14="http://schemas.microsoft.com/office/powerpoint/2010/main" val="4016533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pPr/>
              <a:t>7</a:t>
            </a:fld>
            <a:endParaRPr lang="vi-VN"/>
          </a:p>
        </p:txBody>
      </p:sp>
    </p:spTree>
    <p:extLst>
      <p:ext uri="{BB962C8B-B14F-4D97-AF65-F5344CB8AC3E}">
        <p14:creationId xmlns:p14="http://schemas.microsoft.com/office/powerpoint/2010/main" val="3192455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A36898-B004-4F05-A355-B81673C54457}" type="slidenum">
              <a:rPr lang="en-US" smtClean="0"/>
              <a:t>8</a:t>
            </a:fld>
            <a:endParaRPr lang="en-US"/>
          </a:p>
        </p:txBody>
      </p:sp>
    </p:spTree>
    <p:extLst>
      <p:ext uri="{BB962C8B-B14F-4D97-AF65-F5344CB8AC3E}">
        <p14:creationId xmlns:p14="http://schemas.microsoft.com/office/powerpoint/2010/main" val="4016533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A36898-B004-4F05-A355-B81673C54457}" type="slidenum">
              <a:rPr lang="en-US" smtClean="0"/>
              <a:t>9</a:t>
            </a:fld>
            <a:endParaRPr lang="en-US"/>
          </a:p>
        </p:txBody>
      </p:sp>
    </p:spTree>
    <p:extLst>
      <p:ext uri="{BB962C8B-B14F-4D97-AF65-F5344CB8AC3E}">
        <p14:creationId xmlns:p14="http://schemas.microsoft.com/office/powerpoint/2010/main" val="4016533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BD704E-0C69-473D-8AD4-6FDC969C0643}" type="datetimeFigureOut">
              <a:rPr lang="en-US" smtClean="0"/>
              <a:pPr/>
              <a:t>5/14/2022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CE6FA-B4BE-4A2E-AFE7-394B54613B8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BD704E-0C69-473D-8AD4-6FDC969C0643}" type="datetimeFigureOut">
              <a:rPr lang="en-US" smtClean="0"/>
              <a:pPr/>
              <a:t>5/14/2022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CE6FA-B4BE-4A2E-AFE7-394B54613B8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BD704E-0C69-473D-8AD4-6FDC969C0643}" type="datetimeFigureOut">
              <a:rPr lang="en-US" smtClean="0"/>
              <a:pPr/>
              <a:t>5/14/2022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CE6FA-B4BE-4A2E-AFE7-394B54613B8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4171"/>
            <a:ext cx="9144000" cy="6902172"/>
          </a:xfrm>
          <a:prstGeom prst="rect">
            <a:avLst/>
          </a:prstGeom>
        </p:spPr>
      </p:pic>
      <p:pic>
        <p:nvPicPr>
          <p:cNvPr id="3" name="图片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21197718">
            <a:off x="-785719" y="-106047"/>
            <a:ext cx="10715436" cy="7143624"/>
          </a:xfrm>
          <a:prstGeom prst="rect">
            <a:avLst/>
          </a:prstGeom>
        </p:spPr>
      </p:pic>
      <p:pic>
        <p:nvPicPr>
          <p:cNvPr id="4" name="图片 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71852" y="644693"/>
            <a:ext cx="1307595" cy="801863"/>
          </a:xfrm>
          <a:prstGeom prst="rect">
            <a:avLst/>
          </a:prstGeom>
        </p:spPr>
      </p:pic>
      <p:pic>
        <p:nvPicPr>
          <p:cNvPr id="6" name="图片 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1912" y="59027"/>
            <a:ext cx="1901121" cy="1049481"/>
          </a:xfrm>
          <a:prstGeom prst="rect">
            <a:avLst/>
          </a:prstGeom>
        </p:spPr>
      </p:pic>
    </p:spTree>
    <p:extLst>
      <p:ext uri="{BB962C8B-B14F-4D97-AF65-F5344CB8AC3E}">
        <p14:creationId xmlns:p14="http://schemas.microsoft.com/office/powerpoint/2010/main" val="1505975425"/>
      </p:ext>
    </p:extLst>
  </p:cSld>
  <p:clrMapOvr>
    <a:masterClrMapping/>
  </p:clrMapOvr>
  <p:transition spd="slow" advTm="5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BD704E-0C69-473D-8AD4-6FDC969C0643}" type="datetimeFigureOut">
              <a:rPr lang="en-US" smtClean="0"/>
              <a:pPr/>
              <a:t>5/14/2022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CE6FA-B4BE-4A2E-AFE7-394B54613B8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BD704E-0C69-473D-8AD4-6FDC969C0643}" type="datetimeFigureOut">
              <a:rPr lang="en-US" smtClean="0"/>
              <a:pPr/>
              <a:t>5/14/2022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CE6FA-B4BE-4A2E-AFE7-394B54613B8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BD704E-0C69-473D-8AD4-6FDC969C0643}" type="datetimeFigureOut">
              <a:rPr lang="en-US" smtClean="0"/>
              <a:pPr/>
              <a:t>5/14/2022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CE6FA-B4BE-4A2E-AFE7-394B54613B8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BD704E-0C69-473D-8AD4-6FDC969C0643}" type="datetimeFigureOut">
              <a:rPr lang="en-US" smtClean="0"/>
              <a:pPr/>
              <a:t>5/14/2022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5CE6FA-B4BE-4A2E-AFE7-394B54613B8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BD704E-0C69-473D-8AD4-6FDC969C0643}" type="datetimeFigureOut">
              <a:rPr lang="en-US" smtClean="0"/>
              <a:pPr/>
              <a:t>5/14/2022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5CE6FA-B4BE-4A2E-AFE7-394B54613B8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D704E-0C69-473D-8AD4-6FDC969C0643}" type="datetimeFigureOut">
              <a:rPr lang="en-US" smtClean="0"/>
              <a:pPr/>
              <a:t>5/14/2022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5CE6FA-B4BE-4A2E-AFE7-394B54613B8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BD704E-0C69-473D-8AD4-6FDC969C0643}" type="datetimeFigureOut">
              <a:rPr lang="en-US" smtClean="0"/>
              <a:pPr/>
              <a:t>5/14/2022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CE6FA-B4BE-4A2E-AFE7-394B54613B8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BD704E-0C69-473D-8AD4-6FDC969C0643}" type="datetimeFigureOut">
              <a:rPr lang="en-US" smtClean="0"/>
              <a:pPr/>
              <a:t>5/14/2022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CE6FA-B4BE-4A2E-AFE7-394B54613B8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D704E-0C69-473D-8AD4-6FDC969C0643}" type="datetimeFigureOut">
              <a:rPr lang="en-US" smtClean="0"/>
              <a:pPr/>
              <a:t>5/14/2022</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5CE6FA-B4BE-4A2E-AFE7-394B54613B8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Daolua1-copy"/>
          <p:cNvPicPr>
            <a:picLocks noChangeAspect="1" noChangeArrowheads="1"/>
          </p:cNvPicPr>
          <p:nvPr/>
        </p:nvPicPr>
        <p:blipFill>
          <a:blip r:embed="rId2"/>
          <a:srcRect/>
          <a:stretch>
            <a:fillRect/>
          </a:stretch>
        </p:blipFill>
        <p:spPr bwMode="auto">
          <a:xfrm rot="540861">
            <a:off x="1447802" y="5257800"/>
            <a:ext cx="1762125" cy="1905000"/>
          </a:xfrm>
          <a:prstGeom prst="rect">
            <a:avLst/>
          </a:prstGeom>
          <a:noFill/>
          <a:ln w="9525">
            <a:noFill/>
            <a:miter lim="800000"/>
            <a:headEnd/>
            <a:tailEnd/>
          </a:ln>
        </p:spPr>
      </p:pic>
      <p:pic>
        <p:nvPicPr>
          <p:cNvPr id="2054" name="Picture 6" descr="Daolua1-copy"/>
          <p:cNvPicPr>
            <a:picLocks noChangeAspect="1" noChangeArrowheads="1"/>
          </p:cNvPicPr>
          <p:nvPr/>
        </p:nvPicPr>
        <p:blipFill>
          <a:blip r:embed="rId2"/>
          <a:srcRect/>
          <a:stretch>
            <a:fillRect/>
          </a:stretch>
        </p:blipFill>
        <p:spPr bwMode="auto">
          <a:xfrm rot="1395113">
            <a:off x="685800" y="4800600"/>
            <a:ext cx="1409700" cy="1524000"/>
          </a:xfrm>
          <a:prstGeom prst="rect">
            <a:avLst/>
          </a:prstGeom>
          <a:noFill/>
          <a:ln w="9525">
            <a:noFill/>
            <a:miter lim="800000"/>
            <a:headEnd/>
            <a:tailEnd/>
          </a:ln>
        </p:spPr>
      </p:pic>
      <p:pic>
        <p:nvPicPr>
          <p:cNvPr id="15364" name="Picture 7" descr="Daolua1-copy"/>
          <p:cNvPicPr>
            <a:picLocks noChangeAspect="1" noChangeArrowheads="1"/>
          </p:cNvPicPr>
          <p:nvPr/>
        </p:nvPicPr>
        <p:blipFill>
          <a:blip r:embed="rId2"/>
          <a:srcRect/>
          <a:stretch>
            <a:fillRect/>
          </a:stretch>
        </p:blipFill>
        <p:spPr bwMode="auto">
          <a:xfrm rot="1395113">
            <a:off x="2" y="3962400"/>
            <a:ext cx="1408113" cy="1524000"/>
          </a:xfrm>
          <a:prstGeom prst="rect">
            <a:avLst/>
          </a:prstGeom>
          <a:noFill/>
          <a:ln w="9525">
            <a:noFill/>
            <a:miter lim="800000"/>
            <a:headEnd/>
            <a:tailEnd/>
          </a:ln>
        </p:spPr>
      </p:pic>
      <p:pic>
        <p:nvPicPr>
          <p:cNvPr id="2056" name="Picture 8" descr="Daolua1-copy"/>
          <p:cNvPicPr>
            <a:picLocks noChangeAspect="1" noChangeArrowheads="1"/>
          </p:cNvPicPr>
          <p:nvPr/>
        </p:nvPicPr>
        <p:blipFill>
          <a:blip r:embed="rId2"/>
          <a:srcRect/>
          <a:stretch>
            <a:fillRect/>
          </a:stretch>
        </p:blipFill>
        <p:spPr bwMode="auto">
          <a:xfrm rot="1395113">
            <a:off x="46038" y="3403600"/>
            <a:ext cx="868362" cy="939800"/>
          </a:xfrm>
          <a:prstGeom prst="rect">
            <a:avLst/>
          </a:prstGeom>
          <a:noFill/>
          <a:ln w="9525">
            <a:noFill/>
            <a:miter lim="800000"/>
            <a:headEnd/>
            <a:tailEnd/>
          </a:ln>
        </p:spPr>
      </p:pic>
      <p:pic>
        <p:nvPicPr>
          <p:cNvPr id="15366" name="Picture 9" descr="Daolua1-copy"/>
          <p:cNvPicPr>
            <a:picLocks noChangeAspect="1" noChangeArrowheads="1"/>
          </p:cNvPicPr>
          <p:nvPr/>
        </p:nvPicPr>
        <p:blipFill>
          <a:blip r:embed="rId3"/>
          <a:srcRect/>
          <a:stretch>
            <a:fillRect/>
          </a:stretch>
        </p:blipFill>
        <p:spPr bwMode="auto">
          <a:xfrm rot="1986617">
            <a:off x="2" y="2895600"/>
            <a:ext cx="633413" cy="685800"/>
          </a:xfrm>
          <a:prstGeom prst="rect">
            <a:avLst/>
          </a:prstGeom>
          <a:noFill/>
          <a:ln w="9525">
            <a:noFill/>
            <a:miter lim="800000"/>
            <a:headEnd/>
            <a:tailEnd/>
          </a:ln>
        </p:spPr>
      </p:pic>
      <p:pic>
        <p:nvPicPr>
          <p:cNvPr id="2058" name="Picture 10" descr="Daolua1-copy"/>
          <p:cNvPicPr>
            <a:picLocks noChangeAspect="1" noChangeArrowheads="1"/>
          </p:cNvPicPr>
          <p:nvPr/>
        </p:nvPicPr>
        <p:blipFill>
          <a:blip r:embed="rId4"/>
          <a:srcRect/>
          <a:stretch>
            <a:fillRect/>
          </a:stretch>
        </p:blipFill>
        <p:spPr bwMode="auto">
          <a:xfrm rot="1986617">
            <a:off x="2" y="2438400"/>
            <a:ext cx="492125" cy="533400"/>
          </a:xfrm>
          <a:prstGeom prst="rect">
            <a:avLst/>
          </a:prstGeom>
          <a:noFill/>
          <a:ln w="9525">
            <a:noFill/>
            <a:miter lim="800000"/>
            <a:headEnd/>
            <a:tailEnd/>
          </a:ln>
        </p:spPr>
      </p:pic>
      <p:pic>
        <p:nvPicPr>
          <p:cNvPr id="2059" name="Picture 11" descr="Daolua1-copy"/>
          <p:cNvPicPr>
            <a:picLocks noChangeAspect="1" noChangeArrowheads="1"/>
          </p:cNvPicPr>
          <p:nvPr/>
        </p:nvPicPr>
        <p:blipFill>
          <a:blip r:embed="rId5" cstate="print"/>
          <a:srcRect/>
          <a:stretch>
            <a:fillRect/>
          </a:stretch>
        </p:blipFill>
        <p:spPr bwMode="auto">
          <a:xfrm rot="3262906">
            <a:off x="43657" y="2158207"/>
            <a:ext cx="350837" cy="381000"/>
          </a:xfrm>
          <a:prstGeom prst="rect">
            <a:avLst/>
          </a:prstGeom>
          <a:noFill/>
          <a:ln w="9525">
            <a:noFill/>
            <a:miter lim="800000"/>
            <a:headEnd/>
            <a:tailEnd/>
          </a:ln>
        </p:spPr>
      </p:pic>
      <p:grpSp>
        <p:nvGrpSpPr>
          <p:cNvPr id="2" name="Group 4"/>
          <p:cNvGrpSpPr>
            <a:grpSpLocks/>
          </p:cNvGrpSpPr>
          <p:nvPr/>
        </p:nvGrpSpPr>
        <p:grpSpPr bwMode="auto">
          <a:xfrm rot="10800000">
            <a:off x="0" y="0"/>
            <a:ext cx="1390650" cy="1828800"/>
            <a:chOff x="4176" y="878"/>
            <a:chExt cx="1254" cy="1422"/>
          </a:xfrm>
        </p:grpSpPr>
        <p:sp>
          <p:nvSpPr>
            <p:cNvPr id="16141" name="Freeform 5"/>
            <p:cNvSpPr>
              <a:spLocks/>
            </p:cNvSpPr>
            <p:nvPr/>
          </p:nvSpPr>
          <p:spPr bwMode="auto">
            <a:xfrm>
              <a:off x="5149" y="1189"/>
              <a:ext cx="54" cy="149"/>
            </a:xfrm>
            <a:custGeom>
              <a:avLst/>
              <a:gdLst>
                <a:gd name="T0" fmla="*/ 42 w 54"/>
                <a:gd name="T1" fmla="*/ 149 h 149"/>
                <a:gd name="T2" fmla="*/ 42 w 54"/>
                <a:gd name="T3" fmla="*/ 149 h 149"/>
                <a:gd name="T4" fmla="*/ 42 w 54"/>
                <a:gd name="T5" fmla="*/ 143 h 149"/>
                <a:gd name="T6" fmla="*/ 42 w 54"/>
                <a:gd name="T7" fmla="*/ 143 h 149"/>
                <a:gd name="T8" fmla="*/ 42 w 54"/>
                <a:gd name="T9" fmla="*/ 143 h 149"/>
                <a:gd name="T10" fmla="*/ 48 w 54"/>
                <a:gd name="T11" fmla="*/ 119 h 149"/>
                <a:gd name="T12" fmla="*/ 48 w 54"/>
                <a:gd name="T13" fmla="*/ 96 h 149"/>
                <a:gd name="T14" fmla="*/ 48 w 54"/>
                <a:gd name="T15" fmla="*/ 78 h 149"/>
                <a:gd name="T16" fmla="*/ 36 w 54"/>
                <a:gd name="T17" fmla="*/ 60 h 149"/>
                <a:gd name="T18" fmla="*/ 30 w 54"/>
                <a:gd name="T19" fmla="*/ 42 h 149"/>
                <a:gd name="T20" fmla="*/ 18 w 54"/>
                <a:gd name="T21" fmla="*/ 24 h 149"/>
                <a:gd name="T22" fmla="*/ 6 w 54"/>
                <a:gd name="T23" fmla="*/ 12 h 149"/>
                <a:gd name="T24" fmla="*/ 0 w 54"/>
                <a:gd name="T25" fmla="*/ 0 h 149"/>
                <a:gd name="T26" fmla="*/ 12 w 54"/>
                <a:gd name="T27" fmla="*/ 6 h 149"/>
                <a:gd name="T28" fmla="*/ 24 w 54"/>
                <a:gd name="T29" fmla="*/ 18 h 149"/>
                <a:gd name="T30" fmla="*/ 36 w 54"/>
                <a:gd name="T31" fmla="*/ 36 h 149"/>
                <a:gd name="T32" fmla="*/ 48 w 54"/>
                <a:gd name="T33" fmla="*/ 60 h 149"/>
                <a:gd name="T34" fmla="*/ 54 w 54"/>
                <a:gd name="T35" fmla="*/ 84 h 149"/>
                <a:gd name="T36" fmla="*/ 54 w 54"/>
                <a:gd name="T37" fmla="*/ 107 h 149"/>
                <a:gd name="T38" fmla="*/ 54 w 54"/>
                <a:gd name="T39" fmla="*/ 131 h 149"/>
                <a:gd name="T40" fmla="*/ 42 w 54"/>
                <a:gd name="T41" fmla="*/ 149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149"/>
                <a:gd name="T65" fmla="*/ 54 w 54"/>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149">
                  <a:moveTo>
                    <a:pt x="42" y="149"/>
                  </a:moveTo>
                  <a:lnTo>
                    <a:pt x="42" y="149"/>
                  </a:lnTo>
                  <a:lnTo>
                    <a:pt x="42" y="143"/>
                  </a:lnTo>
                  <a:lnTo>
                    <a:pt x="48" y="119"/>
                  </a:lnTo>
                  <a:lnTo>
                    <a:pt x="48" y="96"/>
                  </a:lnTo>
                  <a:lnTo>
                    <a:pt x="48" y="78"/>
                  </a:lnTo>
                  <a:lnTo>
                    <a:pt x="36" y="60"/>
                  </a:lnTo>
                  <a:lnTo>
                    <a:pt x="30" y="42"/>
                  </a:lnTo>
                  <a:lnTo>
                    <a:pt x="18" y="24"/>
                  </a:lnTo>
                  <a:lnTo>
                    <a:pt x="6" y="12"/>
                  </a:lnTo>
                  <a:lnTo>
                    <a:pt x="0" y="0"/>
                  </a:lnTo>
                  <a:lnTo>
                    <a:pt x="12" y="6"/>
                  </a:lnTo>
                  <a:lnTo>
                    <a:pt x="24" y="18"/>
                  </a:lnTo>
                  <a:lnTo>
                    <a:pt x="36" y="36"/>
                  </a:lnTo>
                  <a:lnTo>
                    <a:pt x="48" y="60"/>
                  </a:lnTo>
                  <a:lnTo>
                    <a:pt x="54" y="84"/>
                  </a:lnTo>
                  <a:lnTo>
                    <a:pt x="54" y="107"/>
                  </a:lnTo>
                  <a:lnTo>
                    <a:pt x="54" y="131"/>
                  </a:lnTo>
                  <a:lnTo>
                    <a:pt x="42" y="149"/>
                  </a:lnTo>
                  <a:close/>
                </a:path>
              </a:pathLst>
            </a:custGeom>
            <a:solidFill>
              <a:srgbClr val="006600"/>
            </a:solidFill>
            <a:ln w="9525">
              <a:noFill/>
              <a:round/>
              <a:headEnd/>
              <a:tailEnd/>
            </a:ln>
          </p:spPr>
          <p:txBody>
            <a:bodyPr/>
            <a:lstStyle/>
            <a:p>
              <a:endParaRPr lang="en-US"/>
            </a:p>
          </p:txBody>
        </p:sp>
        <p:sp>
          <p:nvSpPr>
            <p:cNvPr id="16142" name="Freeform 6"/>
            <p:cNvSpPr>
              <a:spLocks/>
            </p:cNvSpPr>
            <p:nvPr/>
          </p:nvSpPr>
          <p:spPr bwMode="auto">
            <a:xfrm>
              <a:off x="5125" y="1207"/>
              <a:ext cx="54" cy="12"/>
            </a:xfrm>
            <a:custGeom>
              <a:avLst/>
              <a:gdLst>
                <a:gd name="T0" fmla="*/ 0 w 54"/>
                <a:gd name="T1" fmla="*/ 6 h 12"/>
                <a:gd name="T2" fmla="*/ 6 w 54"/>
                <a:gd name="T3" fmla="*/ 0 h 12"/>
                <a:gd name="T4" fmla="*/ 12 w 54"/>
                <a:gd name="T5" fmla="*/ 0 h 12"/>
                <a:gd name="T6" fmla="*/ 18 w 54"/>
                <a:gd name="T7" fmla="*/ 0 h 12"/>
                <a:gd name="T8" fmla="*/ 24 w 54"/>
                <a:gd name="T9" fmla="*/ 0 h 12"/>
                <a:gd name="T10" fmla="*/ 30 w 54"/>
                <a:gd name="T11" fmla="*/ 6 h 12"/>
                <a:gd name="T12" fmla="*/ 42 w 54"/>
                <a:gd name="T13" fmla="*/ 6 h 12"/>
                <a:gd name="T14" fmla="*/ 48 w 54"/>
                <a:gd name="T15" fmla="*/ 12 h 12"/>
                <a:gd name="T16" fmla="*/ 54 w 54"/>
                <a:gd name="T17" fmla="*/ 12 h 12"/>
                <a:gd name="T18" fmla="*/ 48 w 54"/>
                <a:gd name="T19" fmla="*/ 12 h 12"/>
                <a:gd name="T20" fmla="*/ 42 w 54"/>
                <a:gd name="T21" fmla="*/ 12 h 12"/>
                <a:gd name="T22" fmla="*/ 30 w 54"/>
                <a:gd name="T23" fmla="*/ 12 h 12"/>
                <a:gd name="T24" fmla="*/ 24 w 54"/>
                <a:gd name="T25" fmla="*/ 6 h 12"/>
                <a:gd name="T26" fmla="*/ 18 w 54"/>
                <a:gd name="T27" fmla="*/ 6 h 12"/>
                <a:gd name="T28" fmla="*/ 12 w 54"/>
                <a:gd name="T29" fmla="*/ 6 h 12"/>
                <a:gd name="T30" fmla="*/ 6 w 54"/>
                <a:gd name="T31" fmla="*/ 6 h 12"/>
                <a:gd name="T32" fmla="*/ 0 w 54"/>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12"/>
                <a:gd name="T53" fmla="*/ 54 w 5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12">
                  <a:moveTo>
                    <a:pt x="0" y="6"/>
                  </a:moveTo>
                  <a:lnTo>
                    <a:pt x="6" y="0"/>
                  </a:lnTo>
                  <a:lnTo>
                    <a:pt x="12" y="0"/>
                  </a:lnTo>
                  <a:lnTo>
                    <a:pt x="18" y="0"/>
                  </a:lnTo>
                  <a:lnTo>
                    <a:pt x="24" y="0"/>
                  </a:lnTo>
                  <a:lnTo>
                    <a:pt x="30" y="6"/>
                  </a:lnTo>
                  <a:lnTo>
                    <a:pt x="42" y="6"/>
                  </a:lnTo>
                  <a:lnTo>
                    <a:pt x="48" y="12"/>
                  </a:lnTo>
                  <a:lnTo>
                    <a:pt x="54" y="12"/>
                  </a:lnTo>
                  <a:lnTo>
                    <a:pt x="48" y="12"/>
                  </a:lnTo>
                  <a:lnTo>
                    <a:pt x="42" y="12"/>
                  </a:lnTo>
                  <a:lnTo>
                    <a:pt x="30" y="12"/>
                  </a:lnTo>
                  <a:lnTo>
                    <a:pt x="24" y="6"/>
                  </a:lnTo>
                  <a:lnTo>
                    <a:pt x="18" y="6"/>
                  </a:lnTo>
                  <a:lnTo>
                    <a:pt x="12" y="6"/>
                  </a:lnTo>
                  <a:lnTo>
                    <a:pt x="6" y="6"/>
                  </a:lnTo>
                  <a:lnTo>
                    <a:pt x="0" y="6"/>
                  </a:lnTo>
                  <a:close/>
                </a:path>
              </a:pathLst>
            </a:custGeom>
            <a:solidFill>
              <a:srgbClr val="006600"/>
            </a:solidFill>
            <a:ln w="9525">
              <a:noFill/>
              <a:round/>
              <a:headEnd/>
              <a:tailEnd/>
            </a:ln>
          </p:spPr>
          <p:txBody>
            <a:bodyPr/>
            <a:lstStyle/>
            <a:p>
              <a:endParaRPr lang="en-US"/>
            </a:p>
          </p:txBody>
        </p:sp>
        <p:sp>
          <p:nvSpPr>
            <p:cNvPr id="16143" name="Freeform 7"/>
            <p:cNvSpPr>
              <a:spLocks/>
            </p:cNvSpPr>
            <p:nvPr/>
          </p:nvSpPr>
          <p:spPr bwMode="auto">
            <a:xfrm>
              <a:off x="5125" y="1219"/>
              <a:ext cx="60" cy="12"/>
            </a:xfrm>
            <a:custGeom>
              <a:avLst/>
              <a:gdLst>
                <a:gd name="T0" fmla="*/ 0 w 60"/>
                <a:gd name="T1" fmla="*/ 0 h 12"/>
                <a:gd name="T2" fmla="*/ 6 w 60"/>
                <a:gd name="T3" fmla="*/ 0 h 12"/>
                <a:gd name="T4" fmla="*/ 6 w 60"/>
                <a:gd name="T5" fmla="*/ 0 h 12"/>
                <a:gd name="T6" fmla="*/ 18 w 60"/>
                <a:gd name="T7" fmla="*/ 0 h 12"/>
                <a:gd name="T8" fmla="*/ 24 w 60"/>
                <a:gd name="T9" fmla="*/ 0 h 12"/>
                <a:gd name="T10" fmla="*/ 36 w 60"/>
                <a:gd name="T11" fmla="*/ 6 h 12"/>
                <a:gd name="T12" fmla="*/ 48 w 60"/>
                <a:gd name="T13" fmla="*/ 6 h 12"/>
                <a:gd name="T14" fmla="*/ 54 w 60"/>
                <a:gd name="T15" fmla="*/ 12 h 12"/>
                <a:gd name="T16" fmla="*/ 60 w 60"/>
                <a:gd name="T17" fmla="*/ 12 h 12"/>
                <a:gd name="T18" fmla="*/ 54 w 60"/>
                <a:gd name="T19" fmla="*/ 12 h 12"/>
                <a:gd name="T20" fmla="*/ 48 w 60"/>
                <a:gd name="T21" fmla="*/ 12 h 12"/>
                <a:gd name="T22" fmla="*/ 36 w 60"/>
                <a:gd name="T23" fmla="*/ 12 h 12"/>
                <a:gd name="T24" fmla="*/ 30 w 60"/>
                <a:gd name="T25" fmla="*/ 6 h 12"/>
                <a:gd name="T26" fmla="*/ 18 w 60"/>
                <a:gd name="T27" fmla="*/ 6 h 12"/>
                <a:gd name="T28" fmla="*/ 12 w 60"/>
                <a:gd name="T29" fmla="*/ 6 h 12"/>
                <a:gd name="T30" fmla="*/ 6 w 60"/>
                <a:gd name="T31" fmla="*/ 0 h 12"/>
                <a:gd name="T32" fmla="*/ 0 w 60"/>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12"/>
                <a:gd name="T53" fmla="*/ 60 w 6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12">
                  <a:moveTo>
                    <a:pt x="0" y="0"/>
                  </a:moveTo>
                  <a:lnTo>
                    <a:pt x="6" y="0"/>
                  </a:lnTo>
                  <a:lnTo>
                    <a:pt x="18" y="0"/>
                  </a:lnTo>
                  <a:lnTo>
                    <a:pt x="24" y="0"/>
                  </a:lnTo>
                  <a:lnTo>
                    <a:pt x="36" y="6"/>
                  </a:lnTo>
                  <a:lnTo>
                    <a:pt x="48" y="6"/>
                  </a:lnTo>
                  <a:lnTo>
                    <a:pt x="54" y="12"/>
                  </a:lnTo>
                  <a:lnTo>
                    <a:pt x="60" y="12"/>
                  </a:lnTo>
                  <a:lnTo>
                    <a:pt x="54" y="12"/>
                  </a:lnTo>
                  <a:lnTo>
                    <a:pt x="48" y="12"/>
                  </a:lnTo>
                  <a:lnTo>
                    <a:pt x="36" y="12"/>
                  </a:lnTo>
                  <a:lnTo>
                    <a:pt x="30" y="6"/>
                  </a:lnTo>
                  <a:lnTo>
                    <a:pt x="18" y="6"/>
                  </a:lnTo>
                  <a:lnTo>
                    <a:pt x="12" y="6"/>
                  </a:lnTo>
                  <a:lnTo>
                    <a:pt x="6" y="0"/>
                  </a:lnTo>
                  <a:lnTo>
                    <a:pt x="0" y="0"/>
                  </a:lnTo>
                  <a:close/>
                </a:path>
              </a:pathLst>
            </a:custGeom>
            <a:solidFill>
              <a:srgbClr val="006600"/>
            </a:solidFill>
            <a:ln w="9525">
              <a:noFill/>
              <a:round/>
              <a:headEnd/>
              <a:tailEnd/>
            </a:ln>
          </p:spPr>
          <p:txBody>
            <a:bodyPr/>
            <a:lstStyle/>
            <a:p>
              <a:endParaRPr lang="en-US"/>
            </a:p>
          </p:txBody>
        </p:sp>
        <p:sp>
          <p:nvSpPr>
            <p:cNvPr id="16144" name="Freeform 8"/>
            <p:cNvSpPr>
              <a:spLocks/>
            </p:cNvSpPr>
            <p:nvPr/>
          </p:nvSpPr>
          <p:spPr bwMode="auto">
            <a:xfrm>
              <a:off x="5131" y="1243"/>
              <a:ext cx="66" cy="12"/>
            </a:xfrm>
            <a:custGeom>
              <a:avLst/>
              <a:gdLst>
                <a:gd name="T0" fmla="*/ 0 w 66"/>
                <a:gd name="T1" fmla="*/ 0 h 12"/>
                <a:gd name="T2" fmla="*/ 6 w 66"/>
                <a:gd name="T3" fmla="*/ 0 h 12"/>
                <a:gd name="T4" fmla="*/ 12 w 66"/>
                <a:gd name="T5" fmla="*/ 0 h 12"/>
                <a:gd name="T6" fmla="*/ 18 w 66"/>
                <a:gd name="T7" fmla="*/ 0 h 12"/>
                <a:gd name="T8" fmla="*/ 30 w 66"/>
                <a:gd name="T9" fmla="*/ 0 h 12"/>
                <a:gd name="T10" fmla="*/ 42 w 66"/>
                <a:gd name="T11" fmla="*/ 6 h 12"/>
                <a:gd name="T12" fmla="*/ 54 w 66"/>
                <a:gd name="T13" fmla="*/ 6 h 12"/>
                <a:gd name="T14" fmla="*/ 60 w 66"/>
                <a:gd name="T15" fmla="*/ 6 h 12"/>
                <a:gd name="T16" fmla="*/ 66 w 66"/>
                <a:gd name="T17" fmla="*/ 12 h 12"/>
                <a:gd name="T18" fmla="*/ 60 w 66"/>
                <a:gd name="T19" fmla="*/ 12 h 12"/>
                <a:gd name="T20" fmla="*/ 54 w 66"/>
                <a:gd name="T21" fmla="*/ 12 h 12"/>
                <a:gd name="T22" fmla="*/ 42 w 66"/>
                <a:gd name="T23" fmla="*/ 12 h 12"/>
                <a:gd name="T24" fmla="*/ 30 w 66"/>
                <a:gd name="T25" fmla="*/ 12 h 12"/>
                <a:gd name="T26" fmla="*/ 18 w 66"/>
                <a:gd name="T27" fmla="*/ 6 h 12"/>
                <a:gd name="T28" fmla="*/ 12 w 66"/>
                <a:gd name="T29" fmla="*/ 6 h 12"/>
                <a:gd name="T30" fmla="*/ 6 w 66"/>
                <a:gd name="T31" fmla="*/ 6 h 12"/>
                <a:gd name="T32" fmla="*/ 0 w 66"/>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2"/>
                <a:gd name="T53" fmla="*/ 66 w 6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2">
                  <a:moveTo>
                    <a:pt x="0" y="0"/>
                  </a:moveTo>
                  <a:lnTo>
                    <a:pt x="6" y="0"/>
                  </a:lnTo>
                  <a:lnTo>
                    <a:pt x="12" y="0"/>
                  </a:lnTo>
                  <a:lnTo>
                    <a:pt x="18" y="0"/>
                  </a:lnTo>
                  <a:lnTo>
                    <a:pt x="30" y="0"/>
                  </a:lnTo>
                  <a:lnTo>
                    <a:pt x="42" y="6"/>
                  </a:lnTo>
                  <a:lnTo>
                    <a:pt x="54" y="6"/>
                  </a:lnTo>
                  <a:lnTo>
                    <a:pt x="60" y="6"/>
                  </a:lnTo>
                  <a:lnTo>
                    <a:pt x="66" y="12"/>
                  </a:lnTo>
                  <a:lnTo>
                    <a:pt x="60" y="12"/>
                  </a:lnTo>
                  <a:lnTo>
                    <a:pt x="54" y="12"/>
                  </a:lnTo>
                  <a:lnTo>
                    <a:pt x="42" y="12"/>
                  </a:lnTo>
                  <a:lnTo>
                    <a:pt x="30" y="12"/>
                  </a:lnTo>
                  <a:lnTo>
                    <a:pt x="18" y="6"/>
                  </a:lnTo>
                  <a:lnTo>
                    <a:pt x="12" y="6"/>
                  </a:lnTo>
                  <a:lnTo>
                    <a:pt x="6" y="6"/>
                  </a:lnTo>
                  <a:lnTo>
                    <a:pt x="0" y="0"/>
                  </a:lnTo>
                  <a:close/>
                </a:path>
              </a:pathLst>
            </a:custGeom>
            <a:solidFill>
              <a:srgbClr val="006600"/>
            </a:solidFill>
            <a:ln w="9525">
              <a:noFill/>
              <a:round/>
              <a:headEnd/>
              <a:tailEnd/>
            </a:ln>
          </p:spPr>
          <p:txBody>
            <a:bodyPr/>
            <a:lstStyle/>
            <a:p>
              <a:endParaRPr lang="en-US"/>
            </a:p>
          </p:txBody>
        </p:sp>
        <p:sp>
          <p:nvSpPr>
            <p:cNvPr id="16145" name="Freeform 9"/>
            <p:cNvSpPr>
              <a:spLocks/>
            </p:cNvSpPr>
            <p:nvPr/>
          </p:nvSpPr>
          <p:spPr bwMode="auto">
            <a:xfrm>
              <a:off x="5143" y="1261"/>
              <a:ext cx="54" cy="6"/>
            </a:xfrm>
            <a:custGeom>
              <a:avLst/>
              <a:gdLst>
                <a:gd name="T0" fmla="*/ 0 w 54"/>
                <a:gd name="T1" fmla="*/ 0 h 6"/>
                <a:gd name="T2" fmla="*/ 0 w 54"/>
                <a:gd name="T3" fmla="*/ 0 h 6"/>
                <a:gd name="T4" fmla="*/ 6 w 54"/>
                <a:gd name="T5" fmla="*/ 0 h 6"/>
                <a:gd name="T6" fmla="*/ 18 w 54"/>
                <a:gd name="T7" fmla="*/ 0 h 6"/>
                <a:gd name="T8" fmla="*/ 24 w 54"/>
                <a:gd name="T9" fmla="*/ 0 h 6"/>
                <a:gd name="T10" fmla="*/ 36 w 54"/>
                <a:gd name="T11" fmla="*/ 0 h 6"/>
                <a:gd name="T12" fmla="*/ 42 w 54"/>
                <a:gd name="T13" fmla="*/ 0 h 6"/>
                <a:gd name="T14" fmla="*/ 54 w 54"/>
                <a:gd name="T15" fmla="*/ 6 h 6"/>
                <a:gd name="T16" fmla="*/ 54 w 54"/>
                <a:gd name="T17" fmla="*/ 6 h 6"/>
                <a:gd name="T18" fmla="*/ 54 w 54"/>
                <a:gd name="T19" fmla="*/ 6 h 6"/>
                <a:gd name="T20" fmla="*/ 42 w 54"/>
                <a:gd name="T21" fmla="*/ 6 h 6"/>
                <a:gd name="T22" fmla="*/ 36 w 54"/>
                <a:gd name="T23" fmla="*/ 6 h 6"/>
                <a:gd name="T24" fmla="*/ 24 w 54"/>
                <a:gd name="T25" fmla="*/ 6 h 6"/>
                <a:gd name="T26" fmla="*/ 18 w 54"/>
                <a:gd name="T27" fmla="*/ 6 h 6"/>
                <a:gd name="T28" fmla="*/ 6 w 54"/>
                <a:gd name="T29" fmla="*/ 6 h 6"/>
                <a:gd name="T30" fmla="*/ 0 w 54"/>
                <a:gd name="T31" fmla="*/ 0 h 6"/>
                <a:gd name="T32" fmla="*/ 0 w 54"/>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6"/>
                <a:gd name="T53" fmla="*/ 54 w 5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6">
                  <a:moveTo>
                    <a:pt x="0" y="0"/>
                  </a:moveTo>
                  <a:lnTo>
                    <a:pt x="0" y="0"/>
                  </a:lnTo>
                  <a:lnTo>
                    <a:pt x="6" y="0"/>
                  </a:lnTo>
                  <a:lnTo>
                    <a:pt x="18" y="0"/>
                  </a:lnTo>
                  <a:lnTo>
                    <a:pt x="24" y="0"/>
                  </a:lnTo>
                  <a:lnTo>
                    <a:pt x="36" y="0"/>
                  </a:lnTo>
                  <a:lnTo>
                    <a:pt x="42" y="0"/>
                  </a:lnTo>
                  <a:lnTo>
                    <a:pt x="54" y="6"/>
                  </a:lnTo>
                  <a:lnTo>
                    <a:pt x="42" y="6"/>
                  </a:lnTo>
                  <a:lnTo>
                    <a:pt x="36" y="6"/>
                  </a:lnTo>
                  <a:lnTo>
                    <a:pt x="24" y="6"/>
                  </a:lnTo>
                  <a:lnTo>
                    <a:pt x="18" y="6"/>
                  </a:lnTo>
                  <a:lnTo>
                    <a:pt x="6" y="6"/>
                  </a:lnTo>
                  <a:lnTo>
                    <a:pt x="0" y="0"/>
                  </a:lnTo>
                  <a:close/>
                </a:path>
              </a:pathLst>
            </a:custGeom>
            <a:solidFill>
              <a:srgbClr val="006600"/>
            </a:solidFill>
            <a:ln w="9525">
              <a:noFill/>
              <a:round/>
              <a:headEnd/>
              <a:tailEnd/>
            </a:ln>
          </p:spPr>
          <p:txBody>
            <a:bodyPr/>
            <a:lstStyle/>
            <a:p>
              <a:endParaRPr lang="en-US"/>
            </a:p>
          </p:txBody>
        </p:sp>
        <p:sp>
          <p:nvSpPr>
            <p:cNvPr id="16146" name="Freeform 10"/>
            <p:cNvSpPr>
              <a:spLocks/>
            </p:cNvSpPr>
            <p:nvPr/>
          </p:nvSpPr>
          <p:spPr bwMode="auto">
            <a:xfrm>
              <a:off x="5155" y="1287"/>
              <a:ext cx="48" cy="5"/>
            </a:xfrm>
            <a:custGeom>
              <a:avLst/>
              <a:gdLst>
                <a:gd name="T0" fmla="*/ 0 w 48"/>
                <a:gd name="T1" fmla="*/ 5 h 5"/>
                <a:gd name="T2" fmla="*/ 0 w 48"/>
                <a:gd name="T3" fmla="*/ 5 h 5"/>
                <a:gd name="T4" fmla="*/ 6 w 48"/>
                <a:gd name="T5" fmla="*/ 0 h 5"/>
                <a:gd name="T6" fmla="*/ 12 w 48"/>
                <a:gd name="T7" fmla="*/ 0 h 5"/>
                <a:gd name="T8" fmla="*/ 18 w 48"/>
                <a:gd name="T9" fmla="*/ 0 h 5"/>
                <a:gd name="T10" fmla="*/ 30 w 48"/>
                <a:gd name="T11" fmla="*/ 0 h 5"/>
                <a:gd name="T12" fmla="*/ 36 w 48"/>
                <a:gd name="T13" fmla="*/ 0 h 5"/>
                <a:gd name="T14" fmla="*/ 42 w 48"/>
                <a:gd name="T15" fmla="*/ 5 h 5"/>
                <a:gd name="T16" fmla="*/ 48 w 48"/>
                <a:gd name="T17" fmla="*/ 5 h 5"/>
                <a:gd name="T18" fmla="*/ 42 w 48"/>
                <a:gd name="T19" fmla="*/ 5 h 5"/>
                <a:gd name="T20" fmla="*/ 36 w 48"/>
                <a:gd name="T21" fmla="*/ 5 h 5"/>
                <a:gd name="T22" fmla="*/ 30 w 48"/>
                <a:gd name="T23" fmla="*/ 5 h 5"/>
                <a:gd name="T24" fmla="*/ 18 w 48"/>
                <a:gd name="T25" fmla="*/ 5 h 5"/>
                <a:gd name="T26" fmla="*/ 12 w 48"/>
                <a:gd name="T27" fmla="*/ 5 h 5"/>
                <a:gd name="T28" fmla="*/ 6 w 48"/>
                <a:gd name="T29" fmla="*/ 5 h 5"/>
                <a:gd name="T30" fmla="*/ 0 w 48"/>
                <a:gd name="T31" fmla="*/ 5 h 5"/>
                <a:gd name="T32" fmla="*/ 0 w 48"/>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5"/>
                <a:gd name="T53" fmla="*/ 48 w 48"/>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5">
                  <a:moveTo>
                    <a:pt x="0" y="5"/>
                  </a:moveTo>
                  <a:lnTo>
                    <a:pt x="0" y="5"/>
                  </a:lnTo>
                  <a:lnTo>
                    <a:pt x="6" y="0"/>
                  </a:lnTo>
                  <a:lnTo>
                    <a:pt x="12" y="0"/>
                  </a:lnTo>
                  <a:lnTo>
                    <a:pt x="18" y="0"/>
                  </a:lnTo>
                  <a:lnTo>
                    <a:pt x="30" y="0"/>
                  </a:lnTo>
                  <a:lnTo>
                    <a:pt x="36" y="0"/>
                  </a:lnTo>
                  <a:lnTo>
                    <a:pt x="42" y="5"/>
                  </a:lnTo>
                  <a:lnTo>
                    <a:pt x="48" y="5"/>
                  </a:lnTo>
                  <a:lnTo>
                    <a:pt x="42" y="5"/>
                  </a:lnTo>
                  <a:lnTo>
                    <a:pt x="36" y="5"/>
                  </a:lnTo>
                  <a:lnTo>
                    <a:pt x="30" y="5"/>
                  </a:lnTo>
                  <a:lnTo>
                    <a:pt x="18" y="5"/>
                  </a:lnTo>
                  <a:lnTo>
                    <a:pt x="12" y="5"/>
                  </a:lnTo>
                  <a:lnTo>
                    <a:pt x="6" y="5"/>
                  </a:lnTo>
                  <a:lnTo>
                    <a:pt x="0" y="5"/>
                  </a:lnTo>
                  <a:close/>
                </a:path>
              </a:pathLst>
            </a:custGeom>
            <a:solidFill>
              <a:srgbClr val="006600"/>
            </a:solidFill>
            <a:ln w="9525">
              <a:noFill/>
              <a:round/>
              <a:headEnd/>
              <a:tailEnd/>
            </a:ln>
          </p:spPr>
          <p:txBody>
            <a:bodyPr/>
            <a:lstStyle/>
            <a:p>
              <a:endParaRPr lang="en-US"/>
            </a:p>
          </p:txBody>
        </p:sp>
        <p:sp>
          <p:nvSpPr>
            <p:cNvPr id="16147" name="Freeform 11"/>
            <p:cNvSpPr>
              <a:spLocks/>
            </p:cNvSpPr>
            <p:nvPr/>
          </p:nvSpPr>
          <p:spPr bwMode="auto">
            <a:xfrm>
              <a:off x="5173" y="1326"/>
              <a:ext cx="24" cy="6"/>
            </a:xfrm>
            <a:custGeom>
              <a:avLst/>
              <a:gdLst>
                <a:gd name="T0" fmla="*/ 0 w 24"/>
                <a:gd name="T1" fmla="*/ 6 h 6"/>
                <a:gd name="T2" fmla="*/ 0 w 24"/>
                <a:gd name="T3" fmla="*/ 6 h 6"/>
                <a:gd name="T4" fmla="*/ 6 w 24"/>
                <a:gd name="T5" fmla="*/ 0 h 6"/>
                <a:gd name="T6" fmla="*/ 6 w 24"/>
                <a:gd name="T7" fmla="*/ 0 h 6"/>
                <a:gd name="T8" fmla="*/ 12 w 24"/>
                <a:gd name="T9" fmla="*/ 0 h 6"/>
                <a:gd name="T10" fmla="*/ 12 w 24"/>
                <a:gd name="T11" fmla="*/ 0 h 6"/>
                <a:gd name="T12" fmla="*/ 18 w 24"/>
                <a:gd name="T13" fmla="*/ 0 h 6"/>
                <a:gd name="T14" fmla="*/ 24 w 24"/>
                <a:gd name="T15" fmla="*/ 0 h 6"/>
                <a:gd name="T16" fmla="*/ 24 w 24"/>
                <a:gd name="T17" fmla="*/ 0 h 6"/>
                <a:gd name="T18" fmla="*/ 18 w 24"/>
                <a:gd name="T19" fmla="*/ 0 h 6"/>
                <a:gd name="T20" fmla="*/ 18 w 24"/>
                <a:gd name="T21" fmla="*/ 0 h 6"/>
                <a:gd name="T22" fmla="*/ 12 w 24"/>
                <a:gd name="T23" fmla="*/ 0 h 6"/>
                <a:gd name="T24" fmla="*/ 6 w 24"/>
                <a:gd name="T25" fmla="*/ 6 h 6"/>
                <a:gd name="T26" fmla="*/ 6 w 24"/>
                <a:gd name="T27" fmla="*/ 6 h 6"/>
                <a:gd name="T28" fmla="*/ 0 w 24"/>
                <a:gd name="T29" fmla="*/ 6 h 6"/>
                <a:gd name="T30" fmla="*/ 0 w 24"/>
                <a:gd name="T31" fmla="*/ 6 h 6"/>
                <a:gd name="T32" fmla="*/ 0 w 24"/>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0" y="6"/>
                  </a:moveTo>
                  <a:lnTo>
                    <a:pt x="0" y="6"/>
                  </a:lnTo>
                  <a:lnTo>
                    <a:pt x="6" y="0"/>
                  </a:lnTo>
                  <a:lnTo>
                    <a:pt x="12" y="0"/>
                  </a:lnTo>
                  <a:lnTo>
                    <a:pt x="18" y="0"/>
                  </a:lnTo>
                  <a:lnTo>
                    <a:pt x="24" y="0"/>
                  </a:lnTo>
                  <a:lnTo>
                    <a:pt x="18" y="0"/>
                  </a:lnTo>
                  <a:lnTo>
                    <a:pt x="12" y="0"/>
                  </a:lnTo>
                  <a:lnTo>
                    <a:pt x="6" y="6"/>
                  </a:lnTo>
                  <a:lnTo>
                    <a:pt x="0" y="6"/>
                  </a:lnTo>
                  <a:close/>
                </a:path>
              </a:pathLst>
            </a:custGeom>
            <a:solidFill>
              <a:srgbClr val="006600"/>
            </a:solidFill>
            <a:ln w="9525">
              <a:noFill/>
              <a:round/>
              <a:headEnd/>
              <a:tailEnd/>
            </a:ln>
          </p:spPr>
          <p:txBody>
            <a:bodyPr/>
            <a:lstStyle/>
            <a:p>
              <a:endParaRPr lang="en-US"/>
            </a:p>
          </p:txBody>
        </p:sp>
        <p:sp>
          <p:nvSpPr>
            <p:cNvPr id="16148" name="Freeform 12"/>
            <p:cNvSpPr>
              <a:spLocks/>
            </p:cNvSpPr>
            <p:nvPr/>
          </p:nvSpPr>
          <p:spPr bwMode="auto">
            <a:xfrm>
              <a:off x="5125" y="1195"/>
              <a:ext cx="42" cy="12"/>
            </a:xfrm>
            <a:custGeom>
              <a:avLst/>
              <a:gdLst>
                <a:gd name="T0" fmla="*/ 0 w 42"/>
                <a:gd name="T1" fmla="*/ 0 h 12"/>
                <a:gd name="T2" fmla="*/ 0 w 42"/>
                <a:gd name="T3" fmla="*/ 0 h 12"/>
                <a:gd name="T4" fmla="*/ 6 w 42"/>
                <a:gd name="T5" fmla="*/ 0 h 12"/>
                <a:gd name="T6" fmla="*/ 12 w 42"/>
                <a:gd name="T7" fmla="*/ 0 h 12"/>
                <a:gd name="T8" fmla="*/ 18 w 42"/>
                <a:gd name="T9" fmla="*/ 0 h 12"/>
                <a:gd name="T10" fmla="*/ 24 w 42"/>
                <a:gd name="T11" fmla="*/ 0 h 12"/>
                <a:gd name="T12" fmla="*/ 30 w 42"/>
                <a:gd name="T13" fmla="*/ 6 h 12"/>
                <a:gd name="T14" fmla="*/ 36 w 42"/>
                <a:gd name="T15" fmla="*/ 6 h 12"/>
                <a:gd name="T16" fmla="*/ 42 w 42"/>
                <a:gd name="T17" fmla="*/ 12 h 12"/>
                <a:gd name="T18" fmla="*/ 36 w 42"/>
                <a:gd name="T19" fmla="*/ 12 h 12"/>
                <a:gd name="T20" fmla="*/ 30 w 42"/>
                <a:gd name="T21" fmla="*/ 6 h 12"/>
                <a:gd name="T22" fmla="*/ 24 w 42"/>
                <a:gd name="T23" fmla="*/ 6 h 12"/>
                <a:gd name="T24" fmla="*/ 18 w 42"/>
                <a:gd name="T25" fmla="*/ 6 h 12"/>
                <a:gd name="T26" fmla="*/ 12 w 42"/>
                <a:gd name="T27" fmla="*/ 6 h 12"/>
                <a:gd name="T28" fmla="*/ 6 w 42"/>
                <a:gd name="T29" fmla="*/ 6 h 12"/>
                <a:gd name="T30" fmla="*/ 0 w 42"/>
                <a:gd name="T31" fmla="*/ 0 h 12"/>
                <a:gd name="T32" fmla="*/ 0 w 4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12"/>
                <a:gd name="T53" fmla="*/ 42 w 4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12">
                  <a:moveTo>
                    <a:pt x="0" y="0"/>
                  </a:moveTo>
                  <a:lnTo>
                    <a:pt x="0" y="0"/>
                  </a:lnTo>
                  <a:lnTo>
                    <a:pt x="6" y="0"/>
                  </a:lnTo>
                  <a:lnTo>
                    <a:pt x="12" y="0"/>
                  </a:lnTo>
                  <a:lnTo>
                    <a:pt x="18" y="0"/>
                  </a:lnTo>
                  <a:lnTo>
                    <a:pt x="24" y="0"/>
                  </a:lnTo>
                  <a:lnTo>
                    <a:pt x="30" y="6"/>
                  </a:lnTo>
                  <a:lnTo>
                    <a:pt x="36" y="6"/>
                  </a:lnTo>
                  <a:lnTo>
                    <a:pt x="42" y="12"/>
                  </a:lnTo>
                  <a:lnTo>
                    <a:pt x="36" y="12"/>
                  </a:lnTo>
                  <a:lnTo>
                    <a:pt x="30" y="6"/>
                  </a:lnTo>
                  <a:lnTo>
                    <a:pt x="24" y="6"/>
                  </a:lnTo>
                  <a:lnTo>
                    <a:pt x="18" y="6"/>
                  </a:lnTo>
                  <a:lnTo>
                    <a:pt x="12" y="6"/>
                  </a:lnTo>
                  <a:lnTo>
                    <a:pt x="6" y="6"/>
                  </a:lnTo>
                  <a:lnTo>
                    <a:pt x="0" y="0"/>
                  </a:lnTo>
                  <a:close/>
                </a:path>
              </a:pathLst>
            </a:custGeom>
            <a:solidFill>
              <a:srgbClr val="006600"/>
            </a:solidFill>
            <a:ln w="9525">
              <a:noFill/>
              <a:round/>
              <a:headEnd/>
              <a:tailEnd/>
            </a:ln>
          </p:spPr>
          <p:txBody>
            <a:bodyPr/>
            <a:lstStyle/>
            <a:p>
              <a:endParaRPr lang="en-US"/>
            </a:p>
          </p:txBody>
        </p:sp>
        <p:sp>
          <p:nvSpPr>
            <p:cNvPr id="16149" name="Freeform 13"/>
            <p:cNvSpPr>
              <a:spLocks/>
            </p:cNvSpPr>
            <p:nvPr/>
          </p:nvSpPr>
          <p:spPr bwMode="auto">
            <a:xfrm>
              <a:off x="5131" y="1232"/>
              <a:ext cx="60" cy="14"/>
            </a:xfrm>
            <a:custGeom>
              <a:avLst/>
              <a:gdLst>
                <a:gd name="T0" fmla="*/ 0 w 60"/>
                <a:gd name="T1" fmla="*/ 0 h 12"/>
                <a:gd name="T2" fmla="*/ 0 w 60"/>
                <a:gd name="T3" fmla="*/ 0 h 12"/>
                <a:gd name="T4" fmla="*/ 6 w 60"/>
                <a:gd name="T5" fmla="*/ 0 h 12"/>
                <a:gd name="T6" fmla="*/ 18 w 60"/>
                <a:gd name="T7" fmla="*/ 0 h 12"/>
                <a:gd name="T8" fmla="*/ 24 w 60"/>
                <a:gd name="T9" fmla="*/ 0 h 12"/>
                <a:gd name="T10" fmla="*/ 36 w 60"/>
                <a:gd name="T11" fmla="*/ 21 h 12"/>
                <a:gd name="T12" fmla="*/ 48 w 60"/>
                <a:gd name="T13" fmla="*/ 21 h 12"/>
                <a:gd name="T14" fmla="*/ 54 w 60"/>
                <a:gd name="T15" fmla="*/ 21 h 12"/>
                <a:gd name="T16" fmla="*/ 60 w 60"/>
                <a:gd name="T17" fmla="*/ 41 h 12"/>
                <a:gd name="T18" fmla="*/ 54 w 60"/>
                <a:gd name="T19" fmla="*/ 41 h 12"/>
                <a:gd name="T20" fmla="*/ 48 w 60"/>
                <a:gd name="T21" fmla="*/ 41 h 12"/>
                <a:gd name="T22" fmla="*/ 36 w 60"/>
                <a:gd name="T23" fmla="*/ 41 h 12"/>
                <a:gd name="T24" fmla="*/ 24 w 60"/>
                <a:gd name="T25" fmla="*/ 41 h 12"/>
                <a:gd name="T26" fmla="*/ 18 w 60"/>
                <a:gd name="T27" fmla="*/ 21 h 12"/>
                <a:gd name="T28" fmla="*/ 6 w 60"/>
                <a:gd name="T29" fmla="*/ 21 h 12"/>
                <a:gd name="T30" fmla="*/ 0 w 60"/>
                <a:gd name="T31" fmla="*/ 21 h 12"/>
                <a:gd name="T32" fmla="*/ 0 w 60"/>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12"/>
                <a:gd name="T53" fmla="*/ 60 w 6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12">
                  <a:moveTo>
                    <a:pt x="0" y="0"/>
                  </a:moveTo>
                  <a:lnTo>
                    <a:pt x="0" y="0"/>
                  </a:lnTo>
                  <a:lnTo>
                    <a:pt x="6" y="0"/>
                  </a:lnTo>
                  <a:lnTo>
                    <a:pt x="18" y="0"/>
                  </a:lnTo>
                  <a:lnTo>
                    <a:pt x="24" y="0"/>
                  </a:lnTo>
                  <a:lnTo>
                    <a:pt x="36" y="6"/>
                  </a:lnTo>
                  <a:lnTo>
                    <a:pt x="48" y="6"/>
                  </a:lnTo>
                  <a:lnTo>
                    <a:pt x="54" y="6"/>
                  </a:lnTo>
                  <a:lnTo>
                    <a:pt x="60" y="12"/>
                  </a:lnTo>
                  <a:lnTo>
                    <a:pt x="54" y="12"/>
                  </a:lnTo>
                  <a:lnTo>
                    <a:pt x="48" y="12"/>
                  </a:lnTo>
                  <a:lnTo>
                    <a:pt x="36" y="12"/>
                  </a:lnTo>
                  <a:lnTo>
                    <a:pt x="24" y="12"/>
                  </a:lnTo>
                  <a:lnTo>
                    <a:pt x="18" y="6"/>
                  </a:lnTo>
                  <a:lnTo>
                    <a:pt x="6" y="6"/>
                  </a:lnTo>
                  <a:lnTo>
                    <a:pt x="0" y="6"/>
                  </a:lnTo>
                  <a:lnTo>
                    <a:pt x="0" y="0"/>
                  </a:lnTo>
                  <a:close/>
                </a:path>
              </a:pathLst>
            </a:custGeom>
            <a:solidFill>
              <a:srgbClr val="006600"/>
            </a:solidFill>
            <a:ln w="9525">
              <a:noFill/>
              <a:round/>
              <a:headEnd/>
              <a:tailEnd/>
            </a:ln>
          </p:spPr>
          <p:txBody>
            <a:bodyPr/>
            <a:lstStyle/>
            <a:p>
              <a:endParaRPr lang="en-US"/>
            </a:p>
          </p:txBody>
        </p:sp>
        <p:sp>
          <p:nvSpPr>
            <p:cNvPr id="16150" name="Freeform 14"/>
            <p:cNvSpPr>
              <a:spLocks/>
            </p:cNvSpPr>
            <p:nvPr/>
          </p:nvSpPr>
          <p:spPr bwMode="auto">
            <a:xfrm>
              <a:off x="5149" y="1273"/>
              <a:ext cx="54" cy="12"/>
            </a:xfrm>
            <a:custGeom>
              <a:avLst/>
              <a:gdLst>
                <a:gd name="T0" fmla="*/ 0 w 54"/>
                <a:gd name="T1" fmla="*/ 6 h 12"/>
                <a:gd name="T2" fmla="*/ 0 w 54"/>
                <a:gd name="T3" fmla="*/ 6 h 12"/>
                <a:gd name="T4" fmla="*/ 6 w 54"/>
                <a:gd name="T5" fmla="*/ 6 h 12"/>
                <a:gd name="T6" fmla="*/ 12 w 54"/>
                <a:gd name="T7" fmla="*/ 0 h 12"/>
                <a:gd name="T8" fmla="*/ 24 w 54"/>
                <a:gd name="T9" fmla="*/ 0 h 12"/>
                <a:gd name="T10" fmla="*/ 30 w 54"/>
                <a:gd name="T11" fmla="*/ 0 h 12"/>
                <a:gd name="T12" fmla="*/ 36 w 54"/>
                <a:gd name="T13" fmla="*/ 6 h 12"/>
                <a:gd name="T14" fmla="*/ 48 w 54"/>
                <a:gd name="T15" fmla="*/ 6 h 12"/>
                <a:gd name="T16" fmla="*/ 54 w 54"/>
                <a:gd name="T17" fmla="*/ 12 h 12"/>
                <a:gd name="T18" fmla="*/ 48 w 54"/>
                <a:gd name="T19" fmla="*/ 6 h 12"/>
                <a:gd name="T20" fmla="*/ 42 w 54"/>
                <a:gd name="T21" fmla="*/ 6 h 12"/>
                <a:gd name="T22" fmla="*/ 30 w 54"/>
                <a:gd name="T23" fmla="*/ 12 h 12"/>
                <a:gd name="T24" fmla="*/ 24 w 54"/>
                <a:gd name="T25" fmla="*/ 12 h 12"/>
                <a:gd name="T26" fmla="*/ 12 w 54"/>
                <a:gd name="T27" fmla="*/ 12 h 12"/>
                <a:gd name="T28" fmla="*/ 6 w 54"/>
                <a:gd name="T29" fmla="*/ 12 h 12"/>
                <a:gd name="T30" fmla="*/ 0 w 54"/>
                <a:gd name="T31" fmla="*/ 6 h 12"/>
                <a:gd name="T32" fmla="*/ 0 w 54"/>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12"/>
                <a:gd name="T53" fmla="*/ 54 w 5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12">
                  <a:moveTo>
                    <a:pt x="0" y="6"/>
                  </a:moveTo>
                  <a:lnTo>
                    <a:pt x="0" y="6"/>
                  </a:lnTo>
                  <a:lnTo>
                    <a:pt x="6" y="6"/>
                  </a:lnTo>
                  <a:lnTo>
                    <a:pt x="12" y="0"/>
                  </a:lnTo>
                  <a:lnTo>
                    <a:pt x="24" y="0"/>
                  </a:lnTo>
                  <a:lnTo>
                    <a:pt x="30" y="0"/>
                  </a:lnTo>
                  <a:lnTo>
                    <a:pt x="36" y="6"/>
                  </a:lnTo>
                  <a:lnTo>
                    <a:pt x="48" y="6"/>
                  </a:lnTo>
                  <a:lnTo>
                    <a:pt x="54" y="12"/>
                  </a:lnTo>
                  <a:lnTo>
                    <a:pt x="48" y="6"/>
                  </a:lnTo>
                  <a:lnTo>
                    <a:pt x="42" y="6"/>
                  </a:lnTo>
                  <a:lnTo>
                    <a:pt x="30" y="12"/>
                  </a:lnTo>
                  <a:lnTo>
                    <a:pt x="24" y="12"/>
                  </a:lnTo>
                  <a:lnTo>
                    <a:pt x="12" y="12"/>
                  </a:lnTo>
                  <a:lnTo>
                    <a:pt x="6" y="12"/>
                  </a:lnTo>
                  <a:lnTo>
                    <a:pt x="0" y="6"/>
                  </a:lnTo>
                  <a:close/>
                </a:path>
              </a:pathLst>
            </a:custGeom>
            <a:solidFill>
              <a:srgbClr val="006600"/>
            </a:solidFill>
            <a:ln w="9525">
              <a:noFill/>
              <a:round/>
              <a:headEnd/>
              <a:tailEnd/>
            </a:ln>
          </p:spPr>
          <p:txBody>
            <a:bodyPr/>
            <a:lstStyle/>
            <a:p>
              <a:endParaRPr lang="en-US"/>
            </a:p>
          </p:txBody>
        </p:sp>
        <p:sp>
          <p:nvSpPr>
            <p:cNvPr id="16151" name="Freeform 15"/>
            <p:cNvSpPr>
              <a:spLocks/>
            </p:cNvSpPr>
            <p:nvPr/>
          </p:nvSpPr>
          <p:spPr bwMode="auto">
            <a:xfrm>
              <a:off x="5155" y="1296"/>
              <a:ext cx="48" cy="6"/>
            </a:xfrm>
            <a:custGeom>
              <a:avLst/>
              <a:gdLst>
                <a:gd name="T0" fmla="*/ 0 w 48"/>
                <a:gd name="T1" fmla="*/ 6 h 6"/>
                <a:gd name="T2" fmla="*/ 6 w 48"/>
                <a:gd name="T3" fmla="*/ 0 h 6"/>
                <a:gd name="T4" fmla="*/ 6 w 48"/>
                <a:gd name="T5" fmla="*/ 0 h 6"/>
                <a:gd name="T6" fmla="*/ 18 w 48"/>
                <a:gd name="T7" fmla="*/ 0 h 6"/>
                <a:gd name="T8" fmla="*/ 24 w 48"/>
                <a:gd name="T9" fmla="*/ 0 h 6"/>
                <a:gd name="T10" fmla="*/ 30 w 48"/>
                <a:gd name="T11" fmla="*/ 0 h 6"/>
                <a:gd name="T12" fmla="*/ 36 w 48"/>
                <a:gd name="T13" fmla="*/ 6 h 6"/>
                <a:gd name="T14" fmla="*/ 42 w 48"/>
                <a:gd name="T15" fmla="*/ 6 h 6"/>
                <a:gd name="T16" fmla="*/ 48 w 48"/>
                <a:gd name="T17" fmla="*/ 6 h 6"/>
                <a:gd name="T18" fmla="*/ 42 w 48"/>
                <a:gd name="T19" fmla="*/ 6 h 6"/>
                <a:gd name="T20" fmla="*/ 36 w 48"/>
                <a:gd name="T21" fmla="*/ 6 h 6"/>
                <a:gd name="T22" fmla="*/ 30 w 48"/>
                <a:gd name="T23" fmla="*/ 6 h 6"/>
                <a:gd name="T24" fmla="*/ 24 w 48"/>
                <a:gd name="T25" fmla="*/ 6 h 6"/>
                <a:gd name="T26" fmla="*/ 18 w 48"/>
                <a:gd name="T27" fmla="*/ 6 h 6"/>
                <a:gd name="T28" fmla="*/ 12 w 48"/>
                <a:gd name="T29" fmla="*/ 6 h 6"/>
                <a:gd name="T30" fmla="*/ 6 w 48"/>
                <a:gd name="T31" fmla="*/ 6 h 6"/>
                <a:gd name="T32" fmla="*/ 0 w 48"/>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6"/>
                <a:gd name="T53" fmla="*/ 48 w 48"/>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6">
                  <a:moveTo>
                    <a:pt x="0" y="6"/>
                  </a:moveTo>
                  <a:lnTo>
                    <a:pt x="6" y="0"/>
                  </a:lnTo>
                  <a:lnTo>
                    <a:pt x="18" y="0"/>
                  </a:lnTo>
                  <a:lnTo>
                    <a:pt x="24" y="0"/>
                  </a:lnTo>
                  <a:lnTo>
                    <a:pt x="30" y="0"/>
                  </a:lnTo>
                  <a:lnTo>
                    <a:pt x="36" y="6"/>
                  </a:lnTo>
                  <a:lnTo>
                    <a:pt x="42" y="6"/>
                  </a:lnTo>
                  <a:lnTo>
                    <a:pt x="48" y="6"/>
                  </a:lnTo>
                  <a:lnTo>
                    <a:pt x="42" y="6"/>
                  </a:lnTo>
                  <a:lnTo>
                    <a:pt x="36" y="6"/>
                  </a:lnTo>
                  <a:lnTo>
                    <a:pt x="30" y="6"/>
                  </a:lnTo>
                  <a:lnTo>
                    <a:pt x="24" y="6"/>
                  </a:lnTo>
                  <a:lnTo>
                    <a:pt x="18" y="6"/>
                  </a:lnTo>
                  <a:lnTo>
                    <a:pt x="12" y="6"/>
                  </a:lnTo>
                  <a:lnTo>
                    <a:pt x="6" y="6"/>
                  </a:lnTo>
                  <a:lnTo>
                    <a:pt x="0" y="6"/>
                  </a:lnTo>
                  <a:close/>
                </a:path>
              </a:pathLst>
            </a:custGeom>
            <a:solidFill>
              <a:srgbClr val="006600"/>
            </a:solidFill>
            <a:ln w="9525">
              <a:noFill/>
              <a:round/>
              <a:headEnd/>
              <a:tailEnd/>
            </a:ln>
          </p:spPr>
          <p:txBody>
            <a:bodyPr/>
            <a:lstStyle/>
            <a:p>
              <a:endParaRPr lang="en-US"/>
            </a:p>
          </p:txBody>
        </p:sp>
        <p:sp>
          <p:nvSpPr>
            <p:cNvPr id="16152" name="Freeform 16"/>
            <p:cNvSpPr>
              <a:spLocks/>
            </p:cNvSpPr>
            <p:nvPr/>
          </p:nvSpPr>
          <p:spPr bwMode="auto">
            <a:xfrm>
              <a:off x="5173" y="1308"/>
              <a:ext cx="24" cy="12"/>
            </a:xfrm>
            <a:custGeom>
              <a:avLst/>
              <a:gdLst>
                <a:gd name="T0" fmla="*/ 0 w 24"/>
                <a:gd name="T1" fmla="*/ 6 h 12"/>
                <a:gd name="T2" fmla="*/ 0 w 24"/>
                <a:gd name="T3" fmla="*/ 6 h 12"/>
                <a:gd name="T4" fmla="*/ 6 w 24"/>
                <a:gd name="T5" fmla="*/ 6 h 12"/>
                <a:gd name="T6" fmla="*/ 6 w 24"/>
                <a:gd name="T7" fmla="*/ 6 h 12"/>
                <a:gd name="T8" fmla="*/ 12 w 24"/>
                <a:gd name="T9" fmla="*/ 6 h 12"/>
                <a:gd name="T10" fmla="*/ 18 w 24"/>
                <a:gd name="T11" fmla="*/ 0 h 12"/>
                <a:gd name="T12" fmla="*/ 24 w 24"/>
                <a:gd name="T13" fmla="*/ 6 h 12"/>
                <a:gd name="T14" fmla="*/ 24 w 24"/>
                <a:gd name="T15" fmla="*/ 6 h 12"/>
                <a:gd name="T16" fmla="*/ 24 w 24"/>
                <a:gd name="T17" fmla="*/ 6 h 12"/>
                <a:gd name="T18" fmla="*/ 24 w 24"/>
                <a:gd name="T19" fmla="*/ 6 h 12"/>
                <a:gd name="T20" fmla="*/ 18 w 24"/>
                <a:gd name="T21" fmla="*/ 6 h 12"/>
                <a:gd name="T22" fmla="*/ 12 w 24"/>
                <a:gd name="T23" fmla="*/ 6 h 12"/>
                <a:gd name="T24" fmla="*/ 12 w 24"/>
                <a:gd name="T25" fmla="*/ 6 h 12"/>
                <a:gd name="T26" fmla="*/ 6 w 24"/>
                <a:gd name="T27" fmla="*/ 12 h 12"/>
                <a:gd name="T28" fmla="*/ 0 w 24"/>
                <a:gd name="T29" fmla="*/ 12 h 12"/>
                <a:gd name="T30" fmla="*/ 0 w 24"/>
                <a:gd name="T31" fmla="*/ 12 h 12"/>
                <a:gd name="T32" fmla="*/ 0 w 24"/>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2"/>
                <a:gd name="T53" fmla="*/ 24 w 2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2">
                  <a:moveTo>
                    <a:pt x="0" y="6"/>
                  </a:moveTo>
                  <a:lnTo>
                    <a:pt x="0" y="6"/>
                  </a:lnTo>
                  <a:lnTo>
                    <a:pt x="6" y="6"/>
                  </a:lnTo>
                  <a:lnTo>
                    <a:pt x="12" y="6"/>
                  </a:lnTo>
                  <a:lnTo>
                    <a:pt x="18" y="0"/>
                  </a:lnTo>
                  <a:lnTo>
                    <a:pt x="24" y="6"/>
                  </a:lnTo>
                  <a:lnTo>
                    <a:pt x="18" y="6"/>
                  </a:lnTo>
                  <a:lnTo>
                    <a:pt x="12" y="6"/>
                  </a:lnTo>
                  <a:lnTo>
                    <a:pt x="6" y="12"/>
                  </a:lnTo>
                  <a:lnTo>
                    <a:pt x="0" y="12"/>
                  </a:lnTo>
                  <a:lnTo>
                    <a:pt x="0" y="6"/>
                  </a:lnTo>
                  <a:close/>
                </a:path>
              </a:pathLst>
            </a:custGeom>
            <a:solidFill>
              <a:srgbClr val="006600"/>
            </a:solidFill>
            <a:ln w="9525">
              <a:noFill/>
              <a:round/>
              <a:headEnd/>
              <a:tailEnd/>
            </a:ln>
          </p:spPr>
          <p:txBody>
            <a:bodyPr/>
            <a:lstStyle/>
            <a:p>
              <a:endParaRPr lang="en-US"/>
            </a:p>
          </p:txBody>
        </p:sp>
        <p:sp>
          <p:nvSpPr>
            <p:cNvPr id="16153" name="Freeform 17"/>
            <p:cNvSpPr>
              <a:spLocks/>
            </p:cNvSpPr>
            <p:nvPr/>
          </p:nvSpPr>
          <p:spPr bwMode="auto">
            <a:xfrm>
              <a:off x="5131" y="1183"/>
              <a:ext cx="30" cy="12"/>
            </a:xfrm>
            <a:custGeom>
              <a:avLst/>
              <a:gdLst>
                <a:gd name="T0" fmla="*/ 30 w 30"/>
                <a:gd name="T1" fmla="*/ 12 h 12"/>
                <a:gd name="T2" fmla="*/ 24 w 30"/>
                <a:gd name="T3" fmla="*/ 12 h 12"/>
                <a:gd name="T4" fmla="*/ 24 w 30"/>
                <a:gd name="T5" fmla="*/ 12 h 12"/>
                <a:gd name="T6" fmla="*/ 18 w 30"/>
                <a:gd name="T7" fmla="*/ 6 h 12"/>
                <a:gd name="T8" fmla="*/ 12 w 30"/>
                <a:gd name="T9" fmla="*/ 6 h 12"/>
                <a:gd name="T10" fmla="*/ 6 w 30"/>
                <a:gd name="T11" fmla="*/ 6 h 12"/>
                <a:gd name="T12" fmla="*/ 0 w 30"/>
                <a:gd name="T13" fmla="*/ 6 h 12"/>
                <a:gd name="T14" fmla="*/ 0 w 30"/>
                <a:gd name="T15" fmla="*/ 6 h 12"/>
                <a:gd name="T16" fmla="*/ 0 w 30"/>
                <a:gd name="T17" fmla="*/ 0 h 12"/>
                <a:gd name="T18" fmla="*/ 0 w 30"/>
                <a:gd name="T19" fmla="*/ 0 h 12"/>
                <a:gd name="T20" fmla="*/ 6 w 30"/>
                <a:gd name="T21" fmla="*/ 0 h 12"/>
                <a:gd name="T22" fmla="*/ 6 w 30"/>
                <a:gd name="T23" fmla="*/ 0 h 12"/>
                <a:gd name="T24" fmla="*/ 12 w 30"/>
                <a:gd name="T25" fmla="*/ 0 h 12"/>
                <a:gd name="T26" fmla="*/ 18 w 30"/>
                <a:gd name="T27" fmla="*/ 6 h 12"/>
                <a:gd name="T28" fmla="*/ 24 w 30"/>
                <a:gd name="T29" fmla="*/ 6 h 12"/>
                <a:gd name="T30" fmla="*/ 24 w 30"/>
                <a:gd name="T31" fmla="*/ 12 h 12"/>
                <a:gd name="T32" fmla="*/ 30 w 30"/>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2"/>
                <a:gd name="T53" fmla="*/ 30 w 3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2">
                  <a:moveTo>
                    <a:pt x="30" y="12"/>
                  </a:moveTo>
                  <a:lnTo>
                    <a:pt x="24" y="12"/>
                  </a:lnTo>
                  <a:lnTo>
                    <a:pt x="18" y="6"/>
                  </a:lnTo>
                  <a:lnTo>
                    <a:pt x="12" y="6"/>
                  </a:lnTo>
                  <a:lnTo>
                    <a:pt x="6" y="6"/>
                  </a:lnTo>
                  <a:lnTo>
                    <a:pt x="0" y="6"/>
                  </a:lnTo>
                  <a:lnTo>
                    <a:pt x="0" y="0"/>
                  </a:lnTo>
                  <a:lnTo>
                    <a:pt x="6" y="0"/>
                  </a:lnTo>
                  <a:lnTo>
                    <a:pt x="12" y="0"/>
                  </a:lnTo>
                  <a:lnTo>
                    <a:pt x="18" y="6"/>
                  </a:lnTo>
                  <a:lnTo>
                    <a:pt x="24" y="6"/>
                  </a:lnTo>
                  <a:lnTo>
                    <a:pt x="24" y="12"/>
                  </a:lnTo>
                  <a:lnTo>
                    <a:pt x="30" y="12"/>
                  </a:lnTo>
                  <a:close/>
                </a:path>
              </a:pathLst>
            </a:custGeom>
            <a:solidFill>
              <a:srgbClr val="006600"/>
            </a:solidFill>
            <a:ln w="9525">
              <a:noFill/>
              <a:round/>
              <a:headEnd/>
              <a:tailEnd/>
            </a:ln>
          </p:spPr>
          <p:txBody>
            <a:bodyPr/>
            <a:lstStyle/>
            <a:p>
              <a:endParaRPr lang="en-US"/>
            </a:p>
          </p:txBody>
        </p:sp>
        <p:sp>
          <p:nvSpPr>
            <p:cNvPr id="16154" name="Freeform 18"/>
            <p:cNvSpPr>
              <a:spLocks/>
            </p:cNvSpPr>
            <p:nvPr/>
          </p:nvSpPr>
          <p:spPr bwMode="auto">
            <a:xfrm>
              <a:off x="5155" y="1171"/>
              <a:ext cx="6" cy="24"/>
            </a:xfrm>
            <a:custGeom>
              <a:avLst/>
              <a:gdLst>
                <a:gd name="T0" fmla="*/ 6 w 6"/>
                <a:gd name="T1" fmla="*/ 24 h 24"/>
                <a:gd name="T2" fmla="*/ 6 w 6"/>
                <a:gd name="T3" fmla="*/ 18 h 24"/>
                <a:gd name="T4" fmla="*/ 6 w 6"/>
                <a:gd name="T5" fmla="*/ 12 h 24"/>
                <a:gd name="T6" fmla="*/ 6 w 6"/>
                <a:gd name="T7" fmla="*/ 0 h 24"/>
                <a:gd name="T8" fmla="*/ 0 w 6"/>
                <a:gd name="T9" fmla="*/ 0 h 24"/>
                <a:gd name="T10" fmla="*/ 0 w 6"/>
                <a:gd name="T11" fmla="*/ 0 h 24"/>
                <a:gd name="T12" fmla="*/ 0 w 6"/>
                <a:gd name="T13" fmla="*/ 6 h 24"/>
                <a:gd name="T14" fmla="*/ 0 w 6"/>
                <a:gd name="T15" fmla="*/ 18 h 24"/>
                <a:gd name="T16" fmla="*/ 6 w 6"/>
                <a:gd name="T17" fmla="*/ 24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4"/>
                <a:gd name="T29" fmla="*/ 6 w 6"/>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4">
                  <a:moveTo>
                    <a:pt x="6" y="24"/>
                  </a:moveTo>
                  <a:lnTo>
                    <a:pt x="6" y="18"/>
                  </a:lnTo>
                  <a:lnTo>
                    <a:pt x="6" y="12"/>
                  </a:lnTo>
                  <a:lnTo>
                    <a:pt x="6" y="0"/>
                  </a:lnTo>
                  <a:lnTo>
                    <a:pt x="0" y="0"/>
                  </a:lnTo>
                  <a:lnTo>
                    <a:pt x="0" y="6"/>
                  </a:lnTo>
                  <a:lnTo>
                    <a:pt x="0" y="18"/>
                  </a:lnTo>
                  <a:lnTo>
                    <a:pt x="6" y="24"/>
                  </a:lnTo>
                  <a:close/>
                </a:path>
              </a:pathLst>
            </a:custGeom>
            <a:solidFill>
              <a:srgbClr val="006600"/>
            </a:solidFill>
            <a:ln w="9525">
              <a:noFill/>
              <a:round/>
              <a:headEnd/>
              <a:tailEnd/>
            </a:ln>
          </p:spPr>
          <p:txBody>
            <a:bodyPr/>
            <a:lstStyle/>
            <a:p>
              <a:endParaRPr lang="en-US"/>
            </a:p>
          </p:txBody>
        </p:sp>
        <p:sp>
          <p:nvSpPr>
            <p:cNvPr id="16155" name="Freeform 19"/>
            <p:cNvSpPr>
              <a:spLocks/>
            </p:cNvSpPr>
            <p:nvPr/>
          </p:nvSpPr>
          <p:spPr bwMode="auto">
            <a:xfrm>
              <a:off x="5137" y="1165"/>
              <a:ext cx="12" cy="24"/>
            </a:xfrm>
            <a:custGeom>
              <a:avLst/>
              <a:gdLst>
                <a:gd name="T0" fmla="*/ 12 w 12"/>
                <a:gd name="T1" fmla="*/ 24 h 24"/>
                <a:gd name="T2" fmla="*/ 12 w 12"/>
                <a:gd name="T3" fmla="*/ 18 h 24"/>
                <a:gd name="T4" fmla="*/ 6 w 12"/>
                <a:gd name="T5" fmla="*/ 6 h 24"/>
                <a:gd name="T6" fmla="*/ 6 w 12"/>
                <a:gd name="T7" fmla="*/ 0 h 24"/>
                <a:gd name="T8" fmla="*/ 0 w 12"/>
                <a:gd name="T9" fmla="*/ 0 h 24"/>
                <a:gd name="T10" fmla="*/ 0 w 12"/>
                <a:gd name="T11" fmla="*/ 0 h 24"/>
                <a:gd name="T12" fmla="*/ 0 w 12"/>
                <a:gd name="T13" fmla="*/ 6 h 24"/>
                <a:gd name="T14" fmla="*/ 0 w 12"/>
                <a:gd name="T15" fmla="*/ 6 h 24"/>
                <a:gd name="T16" fmla="*/ 0 w 12"/>
                <a:gd name="T17" fmla="*/ 12 h 24"/>
                <a:gd name="T18" fmla="*/ 6 w 12"/>
                <a:gd name="T19" fmla="*/ 12 h 24"/>
                <a:gd name="T20" fmla="*/ 6 w 12"/>
                <a:gd name="T21" fmla="*/ 18 h 24"/>
                <a:gd name="T22" fmla="*/ 12 w 12"/>
                <a:gd name="T23" fmla="*/ 18 h 24"/>
                <a:gd name="T24" fmla="*/ 12 w 12"/>
                <a:gd name="T25" fmla="*/ 24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24"/>
                <a:gd name="T41" fmla="*/ 12 w 12"/>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24">
                  <a:moveTo>
                    <a:pt x="12" y="24"/>
                  </a:moveTo>
                  <a:lnTo>
                    <a:pt x="12" y="18"/>
                  </a:lnTo>
                  <a:lnTo>
                    <a:pt x="6" y="6"/>
                  </a:lnTo>
                  <a:lnTo>
                    <a:pt x="6" y="0"/>
                  </a:lnTo>
                  <a:lnTo>
                    <a:pt x="0" y="0"/>
                  </a:lnTo>
                  <a:lnTo>
                    <a:pt x="0" y="6"/>
                  </a:lnTo>
                  <a:lnTo>
                    <a:pt x="0" y="12"/>
                  </a:lnTo>
                  <a:lnTo>
                    <a:pt x="6" y="12"/>
                  </a:lnTo>
                  <a:lnTo>
                    <a:pt x="6" y="18"/>
                  </a:lnTo>
                  <a:lnTo>
                    <a:pt x="12" y="18"/>
                  </a:lnTo>
                  <a:lnTo>
                    <a:pt x="12" y="24"/>
                  </a:lnTo>
                  <a:close/>
                </a:path>
              </a:pathLst>
            </a:custGeom>
            <a:solidFill>
              <a:srgbClr val="006600"/>
            </a:solidFill>
            <a:ln w="9525">
              <a:noFill/>
              <a:round/>
              <a:headEnd/>
              <a:tailEnd/>
            </a:ln>
          </p:spPr>
          <p:txBody>
            <a:bodyPr/>
            <a:lstStyle/>
            <a:p>
              <a:endParaRPr lang="en-US"/>
            </a:p>
          </p:txBody>
        </p:sp>
        <p:sp>
          <p:nvSpPr>
            <p:cNvPr id="16156" name="Freeform 20"/>
            <p:cNvSpPr>
              <a:spLocks/>
            </p:cNvSpPr>
            <p:nvPr/>
          </p:nvSpPr>
          <p:spPr bwMode="auto">
            <a:xfrm>
              <a:off x="5197" y="1308"/>
              <a:ext cx="36" cy="6"/>
            </a:xfrm>
            <a:custGeom>
              <a:avLst/>
              <a:gdLst>
                <a:gd name="T0" fmla="*/ 0 w 36"/>
                <a:gd name="T1" fmla="*/ 6 h 6"/>
                <a:gd name="T2" fmla="*/ 6 w 36"/>
                <a:gd name="T3" fmla="*/ 6 h 6"/>
                <a:gd name="T4" fmla="*/ 6 w 36"/>
                <a:gd name="T5" fmla="*/ 0 h 6"/>
                <a:gd name="T6" fmla="*/ 12 w 36"/>
                <a:gd name="T7" fmla="*/ 0 h 6"/>
                <a:gd name="T8" fmla="*/ 18 w 36"/>
                <a:gd name="T9" fmla="*/ 0 h 6"/>
                <a:gd name="T10" fmla="*/ 24 w 36"/>
                <a:gd name="T11" fmla="*/ 0 h 6"/>
                <a:gd name="T12" fmla="*/ 30 w 36"/>
                <a:gd name="T13" fmla="*/ 0 h 6"/>
                <a:gd name="T14" fmla="*/ 30 w 36"/>
                <a:gd name="T15" fmla="*/ 6 h 6"/>
                <a:gd name="T16" fmla="*/ 36 w 36"/>
                <a:gd name="T17" fmla="*/ 6 h 6"/>
                <a:gd name="T18" fmla="*/ 36 w 36"/>
                <a:gd name="T19" fmla="*/ 6 h 6"/>
                <a:gd name="T20" fmla="*/ 30 w 36"/>
                <a:gd name="T21" fmla="*/ 6 h 6"/>
                <a:gd name="T22" fmla="*/ 24 w 36"/>
                <a:gd name="T23" fmla="*/ 6 h 6"/>
                <a:gd name="T24" fmla="*/ 18 w 36"/>
                <a:gd name="T25" fmla="*/ 6 h 6"/>
                <a:gd name="T26" fmla="*/ 18 w 36"/>
                <a:gd name="T27" fmla="*/ 6 h 6"/>
                <a:gd name="T28" fmla="*/ 12 w 36"/>
                <a:gd name="T29" fmla="*/ 6 h 6"/>
                <a:gd name="T30" fmla="*/ 6 w 36"/>
                <a:gd name="T31" fmla="*/ 6 h 6"/>
                <a:gd name="T32" fmla="*/ 0 w 36"/>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6"/>
                <a:gd name="T53" fmla="*/ 36 w 36"/>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6">
                  <a:moveTo>
                    <a:pt x="0" y="6"/>
                  </a:moveTo>
                  <a:lnTo>
                    <a:pt x="6" y="6"/>
                  </a:lnTo>
                  <a:lnTo>
                    <a:pt x="6" y="0"/>
                  </a:lnTo>
                  <a:lnTo>
                    <a:pt x="12" y="0"/>
                  </a:lnTo>
                  <a:lnTo>
                    <a:pt x="18" y="0"/>
                  </a:lnTo>
                  <a:lnTo>
                    <a:pt x="24" y="0"/>
                  </a:lnTo>
                  <a:lnTo>
                    <a:pt x="30" y="0"/>
                  </a:lnTo>
                  <a:lnTo>
                    <a:pt x="30" y="6"/>
                  </a:lnTo>
                  <a:lnTo>
                    <a:pt x="36" y="6"/>
                  </a:lnTo>
                  <a:lnTo>
                    <a:pt x="30" y="6"/>
                  </a:lnTo>
                  <a:lnTo>
                    <a:pt x="24" y="6"/>
                  </a:lnTo>
                  <a:lnTo>
                    <a:pt x="18" y="6"/>
                  </a:lnTo>
                  <a:lnTo>
                    <a:pt x="12" y="6"/>
                  </a:lnTo>
                  <a:lnTo>
                    <a:pt x="6" y="6"/>
                  </a:lnTo>
                  <a:lnTo>
                    <a:pt x="0" y="6"/>
                  </a:lnTo>
                  <a:close/>
                </a:path>
              </a:pathLst>
            </a:custGeom>
            <a:solidFill>
              <a:srgbClr val="006600"/>
            </a:solidFill>
            <a:ln w="9525">
              <a:noFill/>
              <a:round/>
              <a:headEnd/>
              <a:tailEnd/>
            </a:ln>
          </p:spPr>
          <p:txBody>
            <a:bodyPr/>
            <a:lstStyle/>
            <a:p>
              <a:endParaRPr lang="en-US"/>
            </a:p>
          </p:txBody>
        </p:sp>
        <p:sp>
          <p:nvSpPr>
            <p:cNvPr id="16157" name="Freeform 21"/>
            <p:cNvSpPr>
              <a:spLocks/>
            </p:cNvSpPr>
            <p:nvPr/>
          </p:nvSpPr>
          <p:spPr bwMode="auto">
            <a:xfrm>
              <a:off x="5191" y="1326"/>
              <a:ext cx="30" cy="18"/>
            </a:xfrm>
            <a:custGeom>
              <a:avLst/>
              <a:gdLst>
                <a:gd name="T0" fmla="*/ 0 w 30"/>
                <a:gd name="T1" fmla="*/ 0 h 18"/>
                <a:gd name="T2" fmla="*/ 6 w 30"/>
                <a:gd name="T3" fmla="*/ 0 h 18"/>
                <a:gd name="T4" fmla="*/ 6 w 30"/>
                <a:gd name="T5" fmla="*/ 6 h 18"/>
                <a:gd name="T6" fmla="*/ 12 w 30"/>
                <a:gd name="T7" fmla="*/ 6 h 18"/>
                <a:gd name="T8" fmla="*/ 18 w 30"/>
                <a:gd name="T9" fmla="*/ 6 h 18"/>
                <a:gd name="T10" fmla="*/ 24 w 30"/>
                <a:gd name="T11" fmla="*/ 6 h 18"/>
                <a:gd name="T12" fmla="*/ 30 w 30"/>
                <a:gd name="T13" fmla="*/ 12 h 18"/>
                <a:gd name="T14" fmla="*/ 30 w 30"/>
                <a:gd name="T15" fmla="*/ 12 h 18"/>
                <a:gd name="T16" fmla="*/ 30 w 30"/>
                <a:gd name="T17" fmla="*/ 12 h 18"/>
                <a:gd name="T18" fmla="*/ 30 w 30"/>
                <a:gd name="T19" fmla="*/ 18 h 18"/>
                <a:gd name="T20" fmla="*/ 30 w 30"/>
                <a:gd name="T21" fmla="*/ 18 h 18"/>
                <a:gd name="T22" fmla="*/ 24 w 30"/>
                <a:gd name="T23" fmla="*/ 12 h 18"/>
                <a:gd name="T24" fmla="*/ 18 w 30"/>
                <a:gd name="T25" fmla="*/ 12 h 18"/>
                <a:gd name="T26" fmla="*/ 12 w 30"/>
                <a:gd name="T27" fmla="*/ 12 h 18"/>
                <a:gd name="T28" fmla="*/ 6 w 30"/>
                <a:gd name="T29" fmla="*/ 6 h 18"/>
                <a:gd name="T30" fmla="*/ 0 w 30"/>
                <a:gd name="T31" fmla="*/ 6 h 18"/>
                <a:gd name="T32" fmla="*/ 0 w 30"/>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8"/>
                <a:gd name="T53" fmla="*/ 30 w 3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8">
                  <a:moveTo>
                    <a:pt x="0" y="0"/>
                  </a:moveTo>
                  <a:lnTo>
                    <a:pt x="6" y="0"/>
                  </a:lnTo>
                  <a:lnTo>
                    <a:pt x="6" y="6"/>
                  </a:lnTo>
                  <a:lnTo>
                    <a:pt x="12" y="6"/>
                  </a:lnTo>
                  <a:lnTo>
                    <a:pt x="18" y="6"/>
                  </a:lnTo>
                  <a:lnTo>
                    <a:pt x="24" y="6"/>
                  </a:lnTo>
                  <a:lnTo>
                    <a:pt x="30" y="12"/>
                  </a:lnTo>
                  <a:lnTo>
                    <a:pt x="30" y="18"/>
                  </a:lnTo>
                  <a:lnTo>
                    <a:pt x="24" y="12"/>
                  </a:lnTo>
                  <a:lnTo>
                    <a:pt x="18" y="12"/>
                  </a:lnTo>
                  <a:lnTo>
                    <a:pt x="12" y="12"/>
                  </a:lnTo>
                  <a:lnTo>
                    <a:pt x="6" y="6"/>
                  </a:lnTo>
                  <a:lnTo>
                    <a:pt x="0" y="6"/>
                  </a:lnTo>
                  <a:lnTo>
                    <a:pt x="0" y="0"/>
                  </a:lnTo>
                  <a:close/>
                </a:path>
              </a:pathLst>
            </a:custGeom>
            <a:solidFill>
              <a:srgbClr val="006600"/>
            </a:solidFill>
            <a:ln w="9525">
              <a:noFill/>
              <a:round/>
              <a:headEnd/>
              <a:tailEnd/>
            </a:ln>
          </p:spPr>
          <p:txBody>
            <a:bodyPr/>
            <a:lstStyle/>
            <a:p>
              <a:endParaRPr lang="en-US"/>
            </a:p>
          </p:txBody>
        </p:sp>
        <p:sp>
          <p:nvSpPr>
            <p:cNvPr id="16158" name="Freeform 22"/>
            <p:cNvSpPr>
              <a:spLocks/>
            </p:cNvSpPr>
            <p:nvPr/>
          </p:nvSpPr>
          <p:spPr bwMode="auto">
            <a:xfrm>
              <a:off x="5203" y="1296"/>
              <a:ext cx="30" cy="6"/>
            </a:xfrm>
            <a:custGeom>
              <a:avLst/>
              <a:gdLst>
                <a:gd name="T0" fmla="*/ 0 w 30"/>
                <a:gd name="T1" fmla="*/ 6 h 6"/>
                <a:gd name="T2" fmla="*/ 0 w 30"/>
                <a:gd name="T3" fmla="*/ 6 h 6"/>
                <a:gd name="T4" fmla="*/ 0 w 30"/>
                <a:gd name="T5" fmla="*/ 6 h 6"/>
                <a:gd name="T6" fmla="*/ 6 w 30"/>
                <a:gd name="T7" fmla="*/ 0 h 6"/>
                <a:gd name="T8" fmla="*/ 12 w 30"/>
                <a:gd name="T9" fmla="*/ 0 h 6"/>
                <a:gd name="T10" fmla="*/ 18 w 30"/>
                <a:gd name="T11" fmla="*/ 0 h 6"/>
                <a:gd name="T12" fmla="*/ 24 w 30"/>
                <a:gd name="T13" fmla="*/ 0 h 6"/>
                <a:gd name="T14" fmla="*/ 24 w 30"/>
                <a:gd name="T15" fmla="*/ 0 h 6"/>
                <a:gd name="T16" fmla="*/ 30 w 30"/>
                <a:gd name="T17" fmla="*/ 6 h 6"/>
                <a:gd name="T18" fmla="*/ 30 w 30"/>
                <a:gd name="T19" fmla="*/ 6 h 6"/>
                <a:gd name="T20" fmla="*/ 24 w 30"/>
                <a:gd name="T21" fmla="*/ 6 h 6"/>
                <a:gd name="T22" fmla="*/ 24 w 30"/>
                <a:gd name="T23" fmla="*/ 6 h 6"/>
                <a:gd name="T24" fmla="*/ 18 w 30"/>
                <a:gd name="T25" fmla="*/ 6 h 6"/>
                <a:gd name="T26" fmla="*/ 12 w 30"/>
                <a:gd name="T27" fmla="*/ 6 h 6"/>
                <a:gd name="T28" fmla="*/ 6 w 30"/>
                <a:gd name="T29" fmla="*/ 6 h 6"/>
                <a:gd name="T30" fmla="*/ 0 w 30"/>
                <a:gd name="T31" fmla="*/ 6 h 6"/>
                <a:gd name="T32" fmla="*/ 0 w 30"/>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0" y="6"/>
                  </a:moveTo>
                  <a:lnTo>
                    <a:pt x="0" y="6"/>
                  </a:lnTo>
                  <a:lnTo>
                    <a:pt x="6" y="0"/>
                  </a:lnTo>
                  <a:lnTo>
                    <a:pt x="12" y="0"/>
                  </a:lnTo>
                  <a:lnTo>
                    <a:pt x="18" y="0"/>
                  </a:lnTo>
                  <a:lnTo>
                    <a:pt x="24" y="0"/>
                  </a:lnTo>
                  <a:lnTo>
                    <a:pt x="30" y="6"/>
                  </a:lnTo>
                  <a:lnTo>
                    <a:pt x="24" y="6"/>
                  </a:lnTo>
                  <a:lnTo>
                    <a:pt x="18" y="6"/>
                  </a:lnTo>
                  <a:lnTo>
                    <a:pt x="12" y="6"/>
                  </a:lnTo>
                  <a:lnTo>
                    <a:pt x="6" y="6"/>
                  </a:lnTo>
                  <a:lnTo>
                    <a:pt x="0" y="6"/>
                  </a:lnTo>
                  <a:close/>
                </a:path>
              </a:pathLst>
            </a:custGeom>
            <a:solidFill>
              <a:srgbClr val="006600"/>
            </a:solidFill>
            <a:ln w="9525">
              <a:noFill/>
              <a:round/>
              <a:headEnd/>
              <a:tailEnd/>
            </a:ln>
          </p:spPr>
          <p:txBody>
            <a:bodyPr/>
            <a:lstStyle/>
            <a:p>
              <a:endParaRPr lang="en-US"/>
            </a:p>
          </p:txBody>
        </p:sp>
        <p:sp>
          <p:nvSpPr>
            <p:cNvPr id="16159" name="Freeform 23"/>
            <p:cNvSpPr>
              <a:spLocks/>
            </p:cNvSpPr>
            <p:nvPr/>
          </p:nvSpPr>
          <p:spPr bwMode="auto">
            <a:xfrm>
              <a:off x="5203" y="1287"/>
              <a:ext cx="30" cy="5"/>
            </a:xfrm>
            <a:custGeom>
              <a:avLst/>
              <a:gdLst>
                <a:gd name="T0" fmla="*/ 0 w 30"/>
                <a:gd name="T1" fmla="*/ 5 h 5"/>
                <a:gd name="T2" fmla="*/ 0 w 30"/>
                <a:gd name="T3" fmla="*/ 5 h 5"/>
                <a:gd name="T4" fmla="*/ 6 w 30"/>
                <a:gd name="T5" fmla="*/ 5 h 5"/>
                <a:gd name="T6" fmla="*/ 12 w 30"/>
                <a:gd name="T7" fmla="*/ 0 h 5"/>
                <a:gd name="T8" fmla="*/ 12 w 30"/>
                <a:gd name="T9" fmla="*/ 0 h 5"/>
                <a:gd name="T10" fmla="*/ 18 w 30"/>
                <a:gd name="T11" fmla="*/ 0 h 5"/>
                <a:gd name="T12" fmla="*/ 24 w 30"/>
                <a:gd name="T13" fmla="*/ 0 h 5"/>
                <a:gd name="T14" fmla="*/ 30 w 30"/>
                <a:gd name="T15" fmla="*/ 0 h 5"/>
                <a:gd name="T16" fmla="*/ 30 w 30"/>
                <a:gd name="T17" fmla="*/ 0 h 5"/>
                <a:gd name="T18" fmla="*/ 30 w 30"/>
                <a:gd name="T19" fmla="*/ 0 h 5"/>
                <a:gd name="T20" fmla="*/ 30 w 30"/>
                <a:gd name="T21" fmla="*/ 5 h 5"/>
                <a:gd name="T22" fmla="*/ 24 w 30"/>
                <a:gd name="T23" fmla="*/ 5 h 5"/>
                <a:gd name="T24" fmla="*/ 18 w 30"/>
                <a:gd name="T25" fmla="*/ 5 h 5"/>
                <a:gd name="T26" fmla="*/ 12 w 30"/>
                <a:gd name="T27" fmla="*/ 5 h 5"/>
                <a:gd name="T28" fmla="*/ 6 w 30"/>
                <a:gd name="T29" fmla="*/ 5 h 5"/>
                <a:gd name="T30" fmla="*/ 0 w 30"/>
                <a:gd name="T31" fmla="*/ 5 h 5"/>
                <a:gd name="T32" fmla="*/ 0 w 30"/>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5"/>
                <a:gd name="T53" fmla="*/ 30 w 30"/>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5">
                  <a:moveTo>
                    <a:pt x="0" y="5"/>
                  </a:moveTo>
                  <a:lnTo>
                    <a:pt x="0" y="5"/>
                  </a:lnTo>
                  <a:lnTo>
                    <a:pt x="6" y="5"/>
                  </a:lnTo>
                  <a:lnTo>
                    <a:pt x="12" y="0"/>
                  </a:lnTo>
                  <a:lnTo>
                    <a:pt x="18" y="0"/>
                  </a:lnTo>
                  <a:lnTo>
                    <a:pt x="24" y="0"/>
                  </a:lnTo>
                  <a:lnTo>
                    <a:pt x="30" y="0"/>
                  </a:lnTo>
                  <a:lnTo>
                    <a:pt x="30" y="5"/>
                  </a:lnTo>
                  <a:lnTo>
                    <a:pt x="24" y="5"/>
                  </a:lnTo>
                  <a:lnTo>
                    <a:pt x="18" y="5"/>
                  </a:lnTo>
                  <a:lnTo>
                    <a:pt x="12" y="5"/>
                  </a:lnTo>
                  <a:lnTo>
                    <a:pt x="6" y="5"/>
                  </a:lnTo>
                  <a:lnTo>
                    <a:pt x="0" y="5"/>
                  </a:lnTo>
                  <a:close/>
                </a:path>
              </a:pathLst>
            </a:custGeom>
            <a:solidFill>
              <a:srgbClr val="006600"/>
            </a:solidFill>
            <a:ln w="9525">
              <a:noFill/>
              <a:round/>
              <a:headEnd/>
              <a:tailEnd/>
            </a:ln>
          </p:spPr>
          <p:txBody>
            <a:bodyPr/>
            <a:lstStyle/>
            <a:p>
              <a:endParaRPr lang="en-US"/>
            </a:p>
          </p:txBody>
        </p:sp>
        <p:sp>
          <p:nvSpPr>
            <p:cNvPr id="16160" name="Freeform 24"/>
            <p:cNvSpPr>
              <a:spLocks/>
            </p:cNvSpPr>
            <p:nvPr/>
          </p:nvSpPr>
          <p:spPr bwMode="auto">
            <a:xfrm>
              <a:off x="5197" y="1273"/>
              <a:ext cx="36" cy="12"/>
            </a:xfrm>
            <a:custGeom>
              <a:avLst/>
              <a:gdLst>
                <a:gd name="T0" fmla="*/ 0 w 36"/>
                <a:gd name="T1" fmla="*/ 12 h 12"/>
                <a:gd name="T2" fmla="*/ 6 w 36"/>
                <a:gd name="T3" fmla="*/ 6 h 12"/>
                <a:gd name="T4" fmla="*/ 12 w 36"/>
                <a:gd name="T5" fmla="*/ 6 h 12"/>
                <a:gd name="T6" fmla="*/ 18 w 36"/>
                <a:gd name="T7" fmla="*/ 0 h 12"/>
                <a:gd name="T8" fmla="*/ 18 w 36"/>
                <a:gd name="T9" fmla="*/ 0 h 12"/>
                <a:gd name="T10" fmla="*/ 24 w 36"/>
                <a:gd name="T11" fmla="*/ 0 h 12"/>
                <a:gd name="T12" fmla="*/ 30 w 36"/>
                <a:gd name="T13" fmla="*/ 0 h 12"/>
                <a:gd name="T14" fmla="*/ 36 w 36"/>
                <a:gd name="T15" fmla="*/ 0 h 12"/>
                <a:gd name="T16" fmla="*/ 36 w 36"/>
                <a:gd name="T17" fmla="*/ 0 h 12"/>
                <a:gd name="T18" fmla="*/ 36 w 36"/>
                <a:gd name="T19" fmla="*/ 0 h 12"/>
                <a:gd name="T20" fmla="*/ 30 w 36"/>
                <a:gd name="T21" fmla="*/ 0 h 12"/>
                <a:gd name="T22" fmla="*/ 30 w 36"/>
                <a:gd name="T23" fmla="*/ 6 h 12"/>
                <a:gd name="T24" fmla="*/ 24 w 36"/>
                <a:gd name="T25" fmla="*/ 6 h 12"/>
                <a:gd name="T26" fmla="*/ 18 w 36"/>
                <a:gd name="T27" fmla="*/ 6 h 12"/>
                <a:gd name="T28" fmla="*/ 12 w 36"/>
                <a:gd name="T29" fmla="*/ 6 h 12"/>
                <a:gd name="T30" fmla="*/ 6 w 36"/>
                <a:gd name="T31" fmla="*/ 12 h 12"/>
                <a:gd name="T32" fmla="*/ 0 w 36"/>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2"/>
                <a:gd name="T53" fmla="*/ 36 w 3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2">
                  <a:moveTo>
                    <a:pt x="0" y="12"/>
                  </a:moveTo>
                  <a:lnTo>
                    <a:pt x="6" y="6"/>
                  </a:lnTo>
                  <a:lnTo>
                    <a:pt x="12" y="6"/>
                  </a:lnTo>
                  <a:lnTo>
                    <a:pt x="18" y="0"/>
                  </a:lnTo>
                  <a:lnTo>
                    <a:pt x="24" y="0"/>
                  </a:lnTo>
                  <a:lnTo>
                    <a:pt x="30" y="0"/>
                  </a:lnTo>
                  <a:lnTo>
                    <a:pt x="36" y="0"/>
                  </a:lnTo>
                  <a:lnTo>
                    <a:pt x="30" y="0"/>
                  </a:lnTo>
                  <a:lnTo>
                    <a:pt x="30" y="6"/>
                  </a:lnTo>
                  <a:lnTo>
                    <a:pt x="24" y="6"/>
                  </a:lnTo>
                  <a:lnTo>
                    <a:pt x="18" y="6"/>
                  </a:lnTo>
                  <a:lnTo>
                    <a:pt x="12" y="6"/>
                  </a:lnTo>
                  <a:lnTo>
                    <a:pt x="6" y="12"/>
                  </a:lnTo>
                  <a:lnTo>
                    <a:pt x="0" y="12"/>
                  </a:lnTo>
                  <a:close/>
                </a:path>
              </a:pathLst>
            </a:custGeom>
            <a:solidFill>
              <a:srgbClr val="006600"/>
            </a:solidFill>
            <a:ln w="9525">
              <a:noFill/>
              <a:round/>
              <a:headEnd/>
              <a:tailEnd/>
            </a:ln>
          </p:spPr>
          <p:txBody>
            <a:bodyPr/>
            <a:lstStyle/>
            <a:p>
              <a:endParaRPr lang="en-US"/>
            </a:p>
          </p:txBody>
        </p:sp>
        <p:sp>
          <p:nvSpPr>
            <p:cNvPr id="16161" name="Freeform 25"/>
            <p:cNvSpPr>
              <a:spLocks/>
            </p:cNvSpPr>
            <p:nvPr/>
          </p:nvSpPr>
          <p:spPr bwMode="auto">
            <a:xfrm>
              <a:off x="5197" y="1249"/>
              <a:ext cx="36" cy="24"/>
            </a:xfrm>
            <a:custGeom>
              <a:avLst/>
              <a:gdLst>
                <a:gd name="T0" fmla="*/ 0 w 36"/>
                <a:gd name="T1" fmla="*/ 24 h 24"/>
                <a:gd name="T2" fmla="*/ 6 w 36"/>
                <a:gd name="T3" fmla="*/ 18 h 24"/>
                <a:gd name="T4" fmla="*/ 6 w 36"/>
                <a:gd name="T5" fmla="*/ 18 h 24"/>
                <a:gd name="T6" fmla="*/ 12 w 36"/>
                <a:gd name="T7" fmla="*/ 12 h 24"/>
                <a:gd name="T8" fmla="*/ 18 w 36"/>
                <a:gd name="T9" fmla="*/ 6 h 24"/>
                <a:gd name="T10" fmla="*/ 24 w 36"/>
                <a:gd name="T11" fmla="*/ 6 h 24"/>
                <a:gd name="T12" fmla="*/ 30 w 36"/>
                <a:gd name="T13" fmla="*/ 6 h 24"/>
                <a:gd name="T14" fmla="*/ 30 w 36"/>
                <a:gd name="T15" fmla="*/ 0 h 24"/>
                <a:gd name="T16" fmla="*/ 36 w 36"/>
                <a:gd name="T17" fmla="*/ 6 h 24"/>
                <a:gd name="T18" fmla="*/ 36 w 36"/>
                <a:gd name="T19" fmla="*/ 6 h 24"/>
                <a:gd name="T20" fmla="*/ 30 w 36"/>
                <a:gd name="T21" fmla="*/ 12 h 24"/>
                <a:gd name="T22" fmla="*/ 24 w 36"/>
                <a:gd name="T23" fmla="*/ 12 h 24"/>
                <a:gd name="T24" fmla="*/ 18 w 36"/>
                <a:gd name="T25" fmla="*/ 12 h 24"/>
                <a:gd name="T26" fmla="*/ 18 w 36"/>
                <a:gd name="T27" fmla="*/ 18 h 24"/>
                <a:gd name="T28" fmla="*/ 12 w 36"/>
                <a:gd name="T29" fmla="*/ 18 h 24"/>
                <a:gd name="T30" fmla="*/ 6 w 36"/>
                <a:gd name="T31" fmla="*/ 18 h 24"/>
                <a:gd name="T32" fmla="*/ 0 w 36"/>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0" y="24"/>
                  </a:moveTo>
                  <a:lnTo>
                    <a:pt x="6" y="18"/>
                  </a:lnTo>
                  <a:lnTo>
                    <a:pt x="12" y="12"/>
                  </a:lnTo>
                  <a:lnTo>
                    <a:pt x="18" y="6"/>
                  </a:lnTo>
                  <a:lnTo>
                    <a:pt x="24" y="6"/>
                  </a:lnTo>
                  <a:lnTo>
                    <a:pt x="30" y="6"/>
                  </a:lnTo>
                  <a:lnTo>
                    <a:pt x="30" y="0"/>
                  </a:lnTo>
                  <a:lnTo>
                    <a:pt x="36" y="6"/>
                  </a:lnTo>
                  <a:lnTo>
                    <a:pt x="30" y="12"/>
                  </a:lnTo>
                  <a:lnTo>
                    <a:pt x="24" y="12"/>
                  </a:lnTo>
                  <a:lnTo>
                    <a:pt x="18" y="12"/>
                  </a:lnTo>
                  <a:lnTo>
                    <a:pt x="18" y="18"/>
                  </a:lnTo>
                  <a:lnTo>
                    <a:pt x="12" y="18"/>
                  </a:lnTo>
                  <a:lnTo>
                    <a:pt x="6" y="18"/>
                  </a:lnTo>
                  <a:lnTo>
                    <a:pt x="0" y="24"/>
                  </a:lnTo>
                  <a:close/>
                </a:path>
              </a:pathLst>
            </a:custGeom>
            <a:solidFill>
              <a:srgbClr val="006600"/>
            </a:solidFill>
            <a:ln w="9525">
              <a:noFill/>
              <a:round/>
              <a:headEnd/>
              <a:tailEnd/>
            </a:ln>
          </p:spPr>
          <p:txBody>
            <a:bodyPr/>
            <a:lstStyle/>
            <a:p>
              <a:endParaRPr lang="en-US"/>
            </a:p>
          </p:txBody>
        </p:sp>
        <p:sp>
          <p:nvSpPr>
            <p:cNvPr id="16162" name="Freeform 26"/>
            <p:cNvSpPr>
              <a:spLocks/>
            </p:cNvSpPr>
            <p:nvPr/>
          </p:nvSpPr>
          <p:spPr bwMode="auto">
            <a:xfrm>
              <a:off x="5191" y="1232"/>
              <a:ext cx="36" cy="26"/>
            </a:xfrm>
            <a:custGeom>
              <a:avLst/>
              <a:gdLst>
                <a:gd name="T0" fmla="*/ 0 w 36"/>
                <a:gd name="T1" fmla="*/ 46 h 24"/>
                <a:gd name="T2" fmla="*/ 6 w 36"/>
                <a:gd name="T3" fmla="*/ 46 h 24"/>
                <a:gd name="T4" fmla="*/ 6 w 36"/>
                <a:gd name="T5" fmla="*/ 36 h 24"/>
                <a:gd name="T6" fmla="*/ 12 w 36"/>
                <a:gd name="T7" fmla="*/ 22 h 24"/>
                <a:gd name="T8" fmla="*/ 18 w 36"/>
                <a:gd name="T9" fmla="*/ 14 h 24"/>
                <a:gd name="T10" fmla="*/ 24 w 36"/>
                <a:gd name="T11" fmla="*/ 14 h 24"/>
                <a:gd name="T12" fmla="*/ 30 w 36"/>
                <a:gd name="T13" fmla="*/ 0 h 24"/>
                <a:gd name="T14" fmla="*/ 36 w 36"/>
                <a:gd name="T15" fmla="*/ 0 h 24"/>
                <a:gd name="T16" fmla="*/ 36 w 36"/>
                <a:gd name="T17" fmla="*/ 0 h 24"/>
                <a:gd name="T18" fmla="*/ 36 w 36"/>
                <a:gd name="T19" fmla="*/ 14 h 24"/>
                <a:gd name="T20" fmla="*/ 30 w 36"/>
                <a:gd name="T21" fmla="*/ 14 h 24"/>
                <a:gd name="T22" fmla="*/ 24 w 36"/>
                <a:gd name="T23" fmla="*/ 22 h 24"/>
                <a:gd name="T24" fmla="*/ 18 w 36"/>
                <a:gd name="T25" fmla="*/ 36 h 24"/>
                <a:gd name="T26" fmla="*/ 12 w 36"/>
                <a:gd name="T27" fmla="*/ 36 h 24"/>
                <a:gd name="T28" fmla="*/ 6 w 36"/>
                <a:gd name="T29" fmla="*/ 46 h 24"/>
                <a:gd name="T30" fmla="*/ 6 w 36"/>
                <a:gd name="T31" fmla="*/ 46 h 24"/>
                <a:gd name="T32" fmla="*/ 0 w 36"/>
                <a:gd name="T33" fmla="*/ 4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0" y="24"/>
                  </a:moveTo>
                  <a:lnTo>
                    <a:pt x="6" y="24"/>
                  </a:lnTo>
                  <a:lnTo>
                    <a:pt x="6" y="18"/>
                  </a:lnTo>
                  <a:lnTo>
                    <a:pt x="12" y="12"/>
                  </a:lnTo>
                  <a:lnTo>
                    <a:pt x="18" y="6"/>
                  </a:lnTo>
                  <a:lnTo>
                    <a:pt x="24" y="6"/>
                  </a:lnTo>
                  <a:lnTo>
                    <a:pt x="30" y="0"/>
                  </a:lnTo>
                  <a:lnTo>
                    <a:pt x="36" y="0"/>
                  </a:lnTo>
                  <a:lnTo>
                    <a:pt x="36" y="6"/>
                  </a:lnTo>
                  <a:lnTo>
                    <a:pt x="30" y="6"/>
                  </a:lnTo>
                  <a:lnTo>
                    <a:pt x="24" y="12"/>
                  </a:lnTo>
                  <a:lnTo>
                    <a:pt x="18" y="18"/>
                  </a:lnTo>
                  <a:lnTo>
                    <a:pt x="12" y="18"/>
                  </a:lnTo>
                  <a:lnTo>
                    <a:pt x="6" y="24"/>
                  </a:lnTo>
                  <a:lnTo>
                    <a:pt x="0" y="24"/>
                  </a:lnTo>
                  <a:close/>
                </a:path>
              </a:pathLst>
            </a:custGeom>
            <a:solidFill>
              <a:srgbClr val="006600"/>
            </a:solidFill>
            <a:ln w="9525">
              <a:noFill/>
              <a:round/>
              <a:headEnd/>
              <a:tailEnd/>
            </a:ln>
          </p:spPr>
          <p:txBody>
            <a:bodyPr/>
            <a:lstStyle/>
            <a:p>
              <a:endParaRPr lang="en-US"/>
            </a:p>
          </p:txBody>
        </p:sp>
        <p:sp>
          <p:nvSpPr>
            <p:cNvPr id="16163" name="Freeform 27"/>
            <p:cNvSpPr>
              <a:spLocks/>
            </p:cNvSpPr>
            <p:nvPr/>
          </p:nvSpPr>
          <p:spPr bwMode="auto">
            <a:xfrm>
              <a:off x="5185" y="1214"/>
              <a:ext cx="36" cy="32"/>
            </a:xfrm>
            <a:custGeom>
              <a:avLst/>
              <a:gdLst>
                <a:gd name="T0" fmla="*/ 0 w 36"/>
                <a:gd name="T1" fmla="*/ 50 h 30"/>
                <a:gd name="T2" fmla="*/ 6 w 36"/>
                <a:gd name="T3" fmla="*/ 41 h 30"/>
                <a:gd name="T4" fmla="*/ 6 w 36"/>
                <a:gd name="T5" fmla="*/ 29 h 30"/>
                <a:gd name="T6" fmla="*/ 12 w 36"/>
                <a:gd name="T7" fmla="*/ 20 h 30"/>
                <a:gd name="T8" fmla="*/ 18 w 36"/>
                <a:gd name="T9" fmla="*/ 6 h 30"/>
                <a:gd name="T10" fmla="*/ 24 w 36"/>
                <a:gd name="T11" fmla="*/ 0 h 30"/>
                <a:gd name="T12" fmla="*/ 30 w 36"/>
                <a:gd name="T13" fmla="*/ 0 h 30"/>
                <a:gd name="T14" fmla="*/ 36 w 36"/>
                <a:gd name="T15" fmla="*/ 0 h 30"/>
                <a:gd name="T16" fmla="*/ 36 w 36"/>
                <a:gd name="T17" fmla="*/ 0 h 30"/>
                <a:gd name="T18" fmla="*/ 36 w 36"/>
                <a:gd name="T19" fmla="*/ 0 h 30"/>
                <a:gd name="T20" fmla="*/ 36 w 36"/>
                <a:gd name="T21" fmla="*/ 6 h 30"/>
                <a:gd name="T22" fmla="*/ 30 w 36"/>
                <a:gd name="T23" fmla="*/ 20 h 30"/>
                <a:gd name="T24" fmla="*/ 24 w 36"/>
                <a:gd name="T25" fmla="*/ 20 h 30"/>
                <a:gd name="T26" fmla="*/ 18 w 36"/>
                <a:gd name="T27" fmla="*/ 29 h 30"/>
                <a:gd name="T28" fmla="*/ 12 w 36"/>
                <a:gd name="T29" fmla="*/ 41 h 30"/>
                <a:gd name="T30" fmla="*/ 6 w 36"/>
                <a:gd name="T31" fmla="*/ 41 h 30"/>
                <a:gd name="T32" fmla="*/ 0 w 36"/>
                <a:gd name="T33" fmla="*/ 5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0" y="30"/>
                  </a:moveTo>
                  <a:lnTo>
                    <a:pt x="6" y="24"/>
                  </a:lnTo>
                  <a:lnTo>
                    <a:pt x="6" y="18"/>
                  </a:lnTo>
                  <a:lnTo>
                    <a:pt x="12" y="12"/>
                  </a:lnTo>
                  <a:lnTo>
                    <a:pt x="18" y="6"/>
                  </a:lnTo>
                  <a:lnTo>
                    <a:pt x="24" y="0"/>
                  </a:lnTo>
                  <a:lnTo>
                    <a:pt x="30" y="0"/>
                  </a:lnTo>
                  <a:lnTo>
                    <a:pt x="36" y="0"/>
                  </a:lnTo>
                  <a:lnTo>
                    <a:pt x="36" y="6"/>
                  </a:lnTo>
                  <a:lnTo>
                    <a:pt x="30" y="12"/>
                  </a:lnTo>
                  <a:lnTo>
                    <a:pt x="24" y="12"/>
                  </a:lnTo>
                  <a:lnTo>
                    <a:pt x="18" y="18"/>
                  </a:lnTo>
                  <a:lnTo>
                    <a:pt x="12" y="24"/>
                  </a:lnTo>
                  <a:lnTo>
                    <a:pt x="6" y="24"/>
                  </a:lnTo>
                  <a:lnTo>
                    <a:pt x="0" y="30"/>
                  </a:lnTo>
                  <a:close/>
                </a:path>
              </a:pathLst>
            </a:custGeom>
            <a:solidFill>
              <a:srgbClr val="006600"/>
            </a:solidFill>
            <a:ln w="9525">
              <a:noFill/>
              <a:round/>
              <a:headEnd/>
              <a:tailEnd/>
            </a:ln>
          </p:spPr>
          <p:txBody>
            <a:bodyPr/>
            <a:lstStyle/>
            <a:p>
              <a:endParaRPr lang="en-US"/>
            </a:p>
          </p:txBody>
        </p:sp>
        <p:sp>
          <p:nvSpPr>
            <p:cNvPr id="16164" name="Freeform 28"/>
            <p:cNvSpPr>
              <a:spLocks/>
            </p:cNvSpPr>
            <p:nvPr/>
          </p:nvSpPr>
          <p:spPr bwMode="auto">
            <a:xfrm>
              <a:off x="5179" y="1195"/>
              <a:ext cx="36" cy="36"/>
            </a:xfrm>
            <a:custGeom>
              <a:avLst/>
              <a:gdLst>
                <a:gd name="T0" fmla="*/ 0 w 36"/>
                <a:gd name="T1" fmla="*/ 36 h 36"/>
                <a:gd name="T2" fmla="*/ 6 w 36"/>
                <a:gd name="T3" fmla="*/ 30 h 36"/>
                <a:gd name="T4" fmla="*/ 6 w 36"/>
                <a:gd name="T5" fmla="*/ 24 h 36"/>
                <a:gd name="T6" fmla="*/ 12 w 36"/>
                <a:gd name="T7" fmla="*/ 18 h 36"/>
                <a:gd name="T8" fmla="*/ 12 w 36"/>
                <a:gd name="T9" fmla="*/ 12 h 36"/>
                <a:gd name="T10" fmla="*/ 18 w 36"/>
                <a:gd name="T11" fmla="*/ 6 h 36"/>
                <a:gd name="T12" fmla="*/ 24 w 36"/>
                <a:gd name="T13" fmla="*/ 0 h 36"/>
                <a:gd name="T14" fmla="*/ 30 w 36"/>
                <a:gd name="T15" fmla="*/ 0 h 36"/>
                <a:gd name="T16" fmla="*/ 36 w 36"/>
                <a:gd name="T17" fmla="*/ 0 h 36"/>
                <a:gd name="T18" fmla="*/ 36 w 36"/>
                <a:gd name="T19" fmla="*/ 0 h 36"/>
                <a:gd name="T20" fmla="*/ 30 w 36"/>
                <a:gd name="T21" fmla="*/ 6 h 36"/>
                <a:gd name="T22" fmla="*/ 30 w 36"/>
                <a:gd name="T23" fmla="*/ 6 h 36"/>
                <a:gd name="T24" fmla="*/ 24 w 36"/>
                <a:gd name="T25" fmla="*/ 12 h 36"/>
                <a:gd name="T26" fmla="*/ 18 w 36"/>
                <a:gd name="T27" fmla="*/ 18 h 36"/>
                <a:gd name="T28" fmla="*/ 12 w 36"/>
                <a:gd name="T29" fmla="*/ 24 h 36"/>
                <a:gd name="T30" fmla="*/ 6 w 36"/>
                <a:gd name="T31" fmla="*/ 30 h 36"/>
                <a:gd name="T32" fmla="*/ 0 w 36"/>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0" y="36"/>
                  </a:moveTo>
                  <a:lnTo>
                    <a:pt x="6" y="30"/>
                  </a:lnTo>
                  <a:lnTo>
                    <a:pt x="6" y="24"/>
                  </a:lnTo>
                  <a:lnTo>
                    <a:pt x="12" y="18"/>
                  </a:lnTo>
                  <a:lnTo>
                    <a:pt x="12" y="12"/>
                  </a:lnTo>
                  <a:lnTo>
                    <a:pt x="18" y="6"/>
                  </a:lnTo>
                  <a:lnTo>
                    <a:pt x="24" y="0"/>
                  </a:lnTo>
                  <a:lnTo>
                    <a:pt x="30" y="0"/>
                  </a:lnTo>
                  <a:lnTo>
                    <a:pt x="36" y="0"/>
                  </a:lnTo>
                  <a:lnTo>
                    <a:pt x="30" y="6"/>
                  </a:lnTo>
                  <a:lnTo>
                    <a:pt x="24" y="12"/>
                  </a:lnTo>
                  <a:lnTo>
                    <a:pt x="18" y="18"/>
                  </a:lnTo>
                  <a:lnTo>
                    <a:pt x="12" y="24"/>
                  </a:lnTo>
                  <a:lnTo>
                    <a:pt x="6" y="30"/>
                  </a:lnTo>
                  <a:lnTo>
                    <a:pt x="0" y="36"/>
                  </a:lnTo>
                  <a:close/>
                </a:path>
              </a:pathLst>
            </a:custGeom>
            <a:solidFill>
              <a:srgbClr val="006600"/>
            </a:solidFill>
            <a:ln w="9525">
              <a:noFill/>
              <a:round/>
              <a:headEnd/>
              <a:tailEnd/>
            </a:ln>
          </p:spPr>
          <p:txBody>
            <a:bodyPr/>
            <a:lstStyle/>
            <a:p>
              <a:endParaRPr lang="en-US"/>
            </a:p>
          </p:txBody>
        </p:sp>
        <p:sp>
          <p:nvSpPr>
            <p:cNvPr id="16165" name="Freeform 29"/>
            <p:cNvSpPr>
              <a:spLocks/>
            </p:cNvSpPr>
            <p:nvPr/>
          </p:nvSpPr>
          <p:spPr bwMode="auto">
            <a:xfrm>
              <a:off x="5179" y="1183"/>
              <a:ext cx="12" cy="36"/>
            </a:xfrm>
            <a:custGeom>
              <a:avLst/>
              <a:gdLst>
                <a:gd name="T0" fmla="*/ 12 w 12"/>
                <a:gd name="T1" fmla="*/ 0 h 36"/>
                <a:gd name="T2" fmla="*/ 12 w 12"/>
                <a:gd name="T3" fmla="*/ 0 h 36"/>
                <a:gd name="T4" fmla="*/ 12 w 12"/>
                <a:gd name="T5" fmla="*/ 6 h 36"/>
                <a:gd name="T6" fmla="*/ 12 w 12"/>
                <a:gd name="T7" fmla="*/ 12 h 36"/>
                <a:gd name="T8" fmla="*/ 6 w 12"/>
                <a:gd name="T9" fmla="*/ 18 h 36"/>
                <a:gd name="T10" fmla="*/ 6 w 12"/>
                <a:gd name="T11" fmla="*/ 24 h 36"/>
                <a:gd name="T12" fmla="*/ 0 w 12"/>
                <a:gd name="T13" fmla="*/ 30 h 36"/>
                <a:gd name="T14" fmla="*/ 0 w 12"/>
                <a:gd name="T15" fmla="*/ 30 h 36"/>
                <a:gd name="T16" fmla="*/ 0 w 12"/>
                <a:gd name="T17" fmla="*/ 36 h 36"/>
                <a:gd name="T18" fmla="*/ 0 w 12"/>
                <a:gd name="T19" fmla="*/ 30 h 36"/>
                <a:gd name="T20" fmla="*/ 0 w 12"/>
                <a:gd name="T21" fmla="*/ 24 h 36"/>
                <a:gd name="T22" fmla="*/ 0 w 12"/>
                <a:gd name="T23" fmla="*/ 18 h 36"/>
                <a:gd name="T24" fmla="*/ 0 w 12"/>
                <a:gd name="T25" fmla="*/ 12 h 36"/>
                <a:gd name="T26" fmla="*/ 6 w 12"/>
                <a:gd name="T27" fmla="*/ 6 h 36"/>
                <a:gd name="T28" fmla="*/ 6 w 12"/>
                <a:gd name="T29" fmla="*/ 0 h 36"/>
                <a:gd name="T30" fmla="*/ 12 w 12"/>
                <a:gd name="T31" fmla="*/ 0 h 36"/>
                <a:gd name="T32" fmla="*/ 12 w 12"/>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36"/>
                <a:gd name="T53" fmla="*/ 12 w 1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36">
                  <a:moveTo>
                    <a:pt x="12" y="0"/>
                  </a:moveTo>
                  <a:lnTo>
                    <a:pt x="12" y="0"/>
                  </a:lnTo>
                  <a:lnTo>
                    <a:pt x="12" y="6"/>
                  </a:lnTo>
                  <a:lnTo>
                    <a:pt x="12" y="12"/>
                  </a:lnTo>
                  <a:lnTo>
                    <a:pt x="6" y="18"/>
                  </a:lnTo>
                  <a:lnTo>
                    <a:pt x="6" y="24"/>
                  </a:lnTo>
                  <a:lnTo>
                    <a:pt x="0" y="30"/>
                  </a:lnTo>
                  <a:lnTo>
                    <a:pt x="0" y="36"/>
                  </a:lnTo>
                  <a:lnTo>
                    <a:pt x="0" y="30"/>
                  </a:lnTo>
                  <a:lnTo>
                    <a:pt x="0" y="24"/>
                  </a:lnTo>
                  <a:lnTo>
                    <a:pt x="0" y="18"/>
                  </a:lnTo>
                  <a:lnTo>
                    <a:pt x="0" y="12"/>
                  </a:lnTo>
                  <a:lnTo>
                    <a:pt x="6" y="6"/>
                  </a:lnTo>
                  <a:lnTo>
                    <a:pt x="6" y="0"/>
                  </a:lnTo>
                  <a:lnTo>
                    <a:pt x="12" y="0"/>
                  </a:lnTo>
                  <a:close/>
                </a:path>
              </a:pathLst>
            </a:custGeom>
            <a:solidFill>
              <a:srgbClr val="006600"/>
            </a:solidFill>
            <a:ln w="9525">
              <a:noFill/>
              <a:round/>
              <a:headEnd/>
              <a:tailEnd/>
            </a:ln>
          </p:spPr>
          <p:txBody>
            <a:bodyPr/>
            <a:lstStyle/>
            <a:p>
              <a:endParaRPr lang="en-US"/>
            </a:p>
          </p:txBody>
        </p:sp>
        <p:sp>
          <p:nvSpPr>
            <p:cNvPr id="16166" name="Freeform 30"/>
            <p:cNvSpPr>
              <a:spLocks/>
            </p:cNvSpPr>
            <p:nvPr/>
          </p:nvSpPr>
          <p:spPr bwMode="auto">
            <a:xfrm>
              <a:off x="5167" y="1165"/>
              <a:ext cx="12" cy="42"/>
            </a:xfrm>
            <a:custGeom>
              <a:avLst/>
              <a:gdLst>
                <a:gd name="T0" fmla="*/ 12 w 12"/>
                <a:gd name="T1" fmla="*/ 0 h 42"/>
                <a:gd name="T2" fmla="*/ 12 w 12"/>
                <a:gd name="T3" fmla="*/ 6 h 42"/>
                <a:gd name="T4" fmla="*/ 12 w 12"/>
                <a:gd name="T5" fmla="*/ 6 h 42"/>
                <a:gd name="T6" fmla="*/ 12 w 12"/>
                <a:gd name="T7" fmla="*/ 12 h 42"/>
                <a:gd name="T8" fmla="*/ 6 w 12"/>
                <a:gd name="T9" fmla="*/ 18 h 42"/>
                <a:gd name="T10" fmla="*/ 6 w 12"/>
                <a:gd name="T11" fmla="*/ 30 h 42"/>
                <a:gd name="T12" fmla="*/ 6 w 12"/>
                <a:gd name="T13" fmla="*/ 36 h 42"/>
                <a:gd name="T14" fmla="*/ 0 w 12"/>
                <a:gd name="T15" fmla="*/ 36 h 42"/>
                <a:gd name="T16" fmla="*/ 0 w 12"/>
                <a:gd name="T17" fmla="*/ 42 h 42"/>
                <a:gd name="T18" fmla="*/ 0 w 12"/>
                <a:gd name="T19" fmla="*/ 36 h 42"/>
                <a:gd name="T20" fmla="*/ 0 w 12"/>
                <a:gd name="T21" fmla="*/ 30 h 42"/>
                <a:gd name="T22" fmla="*/ 0 w 12"/>
                <a:gd name="T23" fmla="*/ 24 h 42"/>
                <a:gd name="T24" fmla="*/ 0 w 12"/>
                <a:gd name="T25" fmla="*/ 18 h 42"/>
                <a:gd name="T26" fmla="*/ 6 w 12"/>
                <a:gd name="T27" fmla="*/ 12 h 42"/>
                <a:gd name="T28" fmla="*/ 6 w 12"/>
                <a:gd name="T29" fmla="*/ 6 h 42"/>
                <a:gd name="T30" fmla="*/ 12 w 12"/>
                <a:gd name="T31" fmla="*/ 0 h 42"/>
                <a:gd name="T32" fmla="*/ 12 w 12"/>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42"/>
                <a:gd name="T53" fmla="*/ 12 w 12"/>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42">
                  <a:moveTo>
                    <a:pt x="12" y="0"/>
                  </a:moveTo>
                  <a:lnTo>
                    <a:pt x="12" y="6"/>
                  </a:lnTo>
                  <a:lnTo>
                    <a:pt x="12" y="12"/>
                  </a:lnTo>
                  <a:lnTo>
                    <a:pt x="6" y="18"/>
                  </a:lnTo>
                  <a:lnTo>
                    <a:pt x="6" y="30"/>
                  </a:lnTo>
                  <a:lnTo>
                    <a:pt x="6" y="36"/>
                  </a:lnTo>
                  <a:lnTo>
                    <a:pt x="0" y="36"/>
                  </a:lnTo>
                  <a:lnTo>
                    <a:pt x="0" y="42"/>
                  </a:lnTo>
                  <a:lnTo>
                    <a:pt x="0" y="36"/>
                  </a:lnTo>
                  <a:lnTo>
                    <a:pt x="0" y="30"/>
                  </a:lnTo>
                  <a:lnTo>
                    <a:pt x="0" y="24"/>
                  </a:lnTo>
                  <a:lnTo>
                    <a:pt x="0" y="18"/>
                  </a:lnTo>
                  <a:lnTo>
                    <a:pt x="6" y="12"/>
                  </a:lnTo>
                  <a:lnTo>
                    <a:pt x="6" y="6"/>
                  </a:lnTo>
                  <a:lnTo>
                    <a:pt x="12" y="0"/>
                  </a:lnTo>
                  <a:close/>
                </a:path>
              </a:pathLst>
            </a:custGeom>
            <a:solidFill>
              <a:srgbClr val="006600"/>
            </a:solidFill>
            <a:ln w="9525">
              <a:noFill/>
              <a:round/>
              <a:headEnd/>
              <a:tailEnd/>
            </a:ln>
          </p:spPr>
          <p:txBody>
            <a:bodyPr/>
            <a:lstStyle/>
            <a:p>
              <a:endParaRPr lang="en-US"/>
            </a:p>
          </p:txBody>
        </p:sp>
        <p:sp>
          <p:nvSpPr>
            <p:cNvPr id="16167" name="Freeform 31"/>
            <p:cNvSpPr>
              <a:spLocks/>
            </p:cNvSpPr>
            <p:nvPr/>
          </p:nvSpPr>
          <p:spPr bwMode="auto">
            <a:xfrm>
              <a:off x="5197" y="1053"/>
              <a:ext cx="42" cy="198"/>
            </a:xfrm>
            <a:custGeom>
              <a:avLst/>
              <a:gdLst>
                <a:gd name="T0" fmla="*/ 36 w 42"/>
                <a:gd name="T1" fmla="*/ 192 h 198"/>
                <a:gd name="T2" fmla="*/ 36 w 42"/>
                <a:gd name="T3" fmla="*/ 192 h 198"/>
                <a:gd name="T4" fmla="*/ 42 w 42"/>
                <a:gd name="T5" fmla="*/ 198 h 198"/>
                <a:gd name="T6" fmla="*/ 42 w 42"/>
                <a:gd name="T7" fmla="*/ 198 h 198"/>
                <a:gd name="T8" fmla="*/ 42 w 42"/>
                <a:gd name="T9" fmla="*/ 198 h 198"/>
                <a:gd name="T10" fmla="*/ 30 w 42"/>
                <a:gd name="T11" fmla="*/ 168 h 198"/>
                <a:gd name="T12" fmla="*/ 18 w 42"/>
                <a:gd name="T13" fmla="*/ 138 h 198"/>
                <a:gd name="T14" fmla="*/ 12 w 42"/>
                <a:gd name="T15" fmla="*/ 114 h 198"/>
                <a:gd name="T16" fmla="*/ 12 w 42"/>
                <a:gd name="T17" fmla="*/ 84 h 198"/>
                <a:gd name="T18" fmla="*/ 6 w 42"/>
                <a:gd name="T19" fmla="*/ 60 h 198"/>
                <a:gd name="T20" fmla="*/ 6 w 42"/>
                <a:gd name="T21" fmla="*/ 36 h 198"/>
                <a:gd name="T22" fmla="*/ 6 w 42"/>
                <a:gd name="T23" fmla="*/ 18 h 198"/>
                <a:gd name="T24" fmla="*/ 12 w 42"/>
                <a:gd name="T25" fmla="*/ 0 h 198"/>
                <a:gd name="T26" fmla="*/ 6 w 42"/>
                <a:gd name="T27" fmla="*/ 12 h 198"/>
                <a:gd name="T28" fmla="*/ 6 w 42"/>
                <a:gd name="T29" fmla="*/ 36 h 198"/>
                <a:gd name="T30" fmla="*/ 0 w 42"/>
                <a:gd name="T31" fmla="*/ 60 h 198"/>
                <a:gd name="T32" fmla="*/ 6 w 42"/>
                <a:gd name="T33" fmla="*/ 90 h 198"/>
                <a:gd name="T34" fmla="*/ 6 w 42"/>
                <a:gd name="T35" fmla="*/ 120 h 198"/>
                <a:gd name="T36" fmla="*/ 12 w 42"/>
                <a:gd name="T37" fmla="*/ 150 h 198"/>
                <a:gd name="T38" fmla="*/ 24 w 42"/>
                <a:gd name="T39" fmla="*/ 174 h 198"/>
                <a:gd name="T40" fmla="*/ 36 w 42"/>
                <a:gd name="T41" fmla="*/ 192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198"/>
                <a:gd name="T65" fmla="*/ 42 w 42"/>
                <a:gd name="T66" fmla="*/ 198 h 1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198">
                  <a:moveTo>
                    <a:pt x="36" y="192"/>
                  </a:moveTo>
                  <a:lnTo>
                    <a:pt x="36" y="192"/>
                  </a:lnTo>
                  <a:lnTo>
                    <a:pt x="42" y="198"/>
                  </a:lnTo>
                  <a:lnTo>
                    <a:pt x="30" y="168"/>
                  </a:lnTo>
                  <a:lnTo>
                    <a:pt x="18" y="138"/>
                  </a:lnTo>
                  <a:lnTo>
                    <a:pt x="12" y="114"/>
                  </a:lnTo>
                  <a:lnTo>
                    <a:pt x="12" y="84"/>
                  </a:lnTo>
                  <a:lnTo>
                    <a:pt x="6" y="60"/>
                  </a:lnTo>
                  <a:lnTo>
                    <a:pt x="6" y="36"/>
                  </a:lnTo>
                  <a:lnTo>
                    <a:pt x="6" y="18"/>
                  </a:lnTo>
                  <a:lnTo>
                    <a:pt x="12" y="0"/>
                  </a:lnTo>
                  <a:lnTo>
                    <a:pt x="6" y="12"/>
                  </a:lnTo>
                  <a:lnTo>
                    <a:pt x="6" y="36"/>
                  </a:lnTo>
                  <a:lnTo>
                    <a:pt x="0" y="60"/>
                  </a:lnTo>
                  <a:lnTo>
                    <a:pt x="6" y="90"/>
                  </a:lnTo>
                  <a:lnTo>
                    <a:pt x="6" y="120"/>
                  </a:lnTo>
                  <a:lnTo>
                    <a:pt x="12" y="150"/>
                  </a:lnTo>
                  <a:lnTo>
                    <a:pt x="24" y="174"/>
                  </a:lnTo>
                  <a:lnTo>
                    <a:pt x="36" y="192"/>
                  </a:lnTo>
                  <a:close/>
                </a:path>
              </a:pathLst>
            </a:custGeom>
            <a:solidFill>
              <a:srgbClr val="006600"/>
            </a:solidFill>
            <a:ln w="9525">
              <a:noFill/>
              <a:round/>
              <a:headEnd/>
              <a:tailEnd/>
            </a:ln>
          </p:spPr>
          <p:txBody>
            <a:bodyPr/>
            <a:lstStyle/>
            <a:p>
              <a:endParaRPr lang="en-US"/>
            </a:p>
          </p:txBody>
        </p:sp>
        <p:sp>
          <p:nvSpPr>
            <p:cNvPr id="16168" name="Freeform 32"/>
            <p:cNvSpPr>
              <a:spLocks/>
            </p:cNvSpPr>
            <p:nvPr/>
          </p:nvSpPr>
          <p:spPr bwMode="auto">
            <a:xfrm>
              <a:off x="5203" y="1063"/>
              <a:ext cx="30" cy="30"/>
            </a:xfrm>
            <a:custGeom>
              <a:avLst/>
              <a:gdLst>
                <a:gd name="T0" fmla="*/ 30 w 30"/>
                <a:gd name="T1" fmla="*/ 0 h 30"/>
                <a:gd name="T2" fmla="*/ 30 w 30"/>
                <a:gd name="T3" fmla="*/ 0 h 30"/>
                <a:gd name="T4" fmla="*/ 24 w 30"/>
                <a:gd name="T5" fmla="*/ 0 h 30"/>
                <a:gd name="T6" fmla="*/ 18 w 30"/>
                <a:gd name="T7" fmla="*/ 0 h 30"/>
                <a:gd name="T8" fmla="*/ 18 w 30"/>
                <a:gd name="T9" fmla="*/ 6 h 30"/>
                <a:gd name="T10" fmla="*/ 12 w 30"/>
                <a:gd name="T11" fmla="*/ 12 h 30"/>
                <a:gd name="T12" fmla="*/ 6 w 30"/>
                <a:gd name="T13" fmla="*/ 12 h 30"/>
                <a:gd name="T14" fmla="*/ 0 w 30"/>
                <a:gd name="T15" fmla="*/ 24 h 30"/>
                <a:gd name="T16" fmla="*/ 0 w 30"/>
                <a:gd name="T17" fmla="*/ 30 h 30"/>
                <a:gd name="T18" fmla="*/ 6 w 30"/>
                <a:gd name="T19" fmla="*/ 24 h 30"/>
                <a:gd name="T20" fmla="*/ 6 w 30"/>
                <a:gd name="T21" fmla="*/ 18 h 30"/>
                <a:gd name="T22" fmla="*/ 12 w 30"/>
                <a:gd name="T23" fmla="*/ 18 h 30"/>
                <a:gd name="T24" fmla="*/ 18 w 30"/>
                <a:gd name="T25" fmla="*/ 12 h 30"/>
                <a:gd name="T26" fmla="*/ 24 w 30"/>
                <a:gd name="T27" fmla="*/ 12 h 30"/>
                <a:gd name="T28" fmla="*/ 24 w 30"/>
                <a:gd name="T29" fmla="*/ 6 h 30"/>
                <a:gd name="T30" fmla="*/ 30 w 30"/>
                <a:gd name="T31" fmla="*/ 0 h 30"/>
                <a:gd name="T32" fmla="*/ 30 w 30"/>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30"/>
                <a:gd name="T53" fmla="*/ 30 w 30"/>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30">
                  <a:moveTo>
                    <a:pt x="30" y="0"/>
                  </a:moveTo>
                  <a:lnTo>
                    <a:pt x="30" y="0"/>
                  </a:lnTo>
                  <a:lnTo>
                    <a:pt x="24" y="0"/>
                  </a:lnTo>
                  <a:lnTo>
                    <a:pt x="18" y="0"/>
                  </a:lnTo>
                  <a:lnTo>
                    <a:pt x="18" y="6"/>
                  </a:lnTo>
                  <a:lnTo>
                    <a:pt x="12" y="12"/>
                  </a:lnTo>
                  <a:lnTo>
                    <a:pt x="6" y="12"/>
                  </a:lnTo>
                  <a:lnTo>
                    <a:pt x="0" y="24"/>
                  </a:lnTo>
                  <a:lnTo>
                    <a:pt x="0" y="30"/>
                  </a:lnTo>
                  <a:lnTo>
                    <a:pt x="6" y="24"/>
                  </a:lnTo>
                  <a:lnTo>
                    <a:pt x="6" y="18"/>
                  </a:lnTo>
                  <a:lnTo>
                    <a:pt x="12" y="18"/>
                  </a:lnTo>
                  <a:lnTo>
                    <a:pt x="18" y="12"/>
                  </a:lnTo>
                  <a:lnTo>
                    <a:pt x="24" y="12"/>
                  </a:lnTo>
                  <a:lnTo>
                    <a:pt x="24" y="6"/>
                  </a:lnTo>
                  <a:lnTo>
                    <a:pt x="30" y="0"/>
                  </a:lnTo>
                  <a:close/>
                </a:path>
              </a:pathLst>
            </a:custGeom>
            <a:solidFill>
              <a:srgbClr val="006600"/>
            </a:solidFill>
            <a:ln w="9525">
              <a:noFill/>
              <a:round/>
              <a:headEnd/>
              <a:tailEnd/>
            </a:ln>
          </p:spPr>
          <p:txBody>
            <a:bodyPr/>
            <a:lstStyle/>
            <a:p>
              <a:endParaRPr lang="en-US"/>
            </a:p>
          </p:txBody>
        </p:sp>
        <p:sp>
          <p:nvSpPr>
            <p:cNvPr id="16169" name="Freeform 33"/>
            <p:cNvSpPr>
              <a:spLocks/>
            </p:cNvSpPr>
            <p:nvPr/>
          </p:nvSpPr>
          <p:spPr bwMode="auto">
            <a:xfrm>
              <a:off x="5203" y="1087"/>
              <a:ext cx="30" cy="36"/>
            </a:xfrm>
            <a:custGeom>
              <a:avLst/>
              <a:gdLst>
                <a:gd name="T0" fmla="*/ 30 w 30"/>
                <a:gd name="T1" fmla="*/ 6 h 36"/>
                <a:gd name="T2" fmla="*/ 30 w 30"/>
                <a:gd name="T3" fmla="*/ 0 h 36"/>
                <a:gd name="T4" fmla="*/ 24 w 30"/>
                <a:gd name="T5" fmla="*/ 6 h 36"/>
                <a:gd name="T6" fmla="*/ 24 w 30"/>
                <a:gd name="T7" fmla="*/ 6 h 36"/>
                <a:gd name="T8" fmla="*/ 18 w 30"/>
                <a:gd name="T9" fmla="*/ 12 h 36"/>
                <a:gd name="T10" fmla="*/ 12 w 30"/>
                <a:gd name="T11" fmla="*/ 18 h 36"/>
                <a:gd name="T12" fmla="*/ 6 w 30"/>
                <a:gd name="T13" fmla="*/ 24 h 36"/>
                <a:gd name="T14" fmla="*/ 0 w 30"/>
                <a:gd name="T15" fmla="*/ 30 h 36"/>
                <a:gd name="T16" fmla="*/ 0 w 30"/>
                <a:gd name="T17" fmla="*/ 36 h 36"/>
                <a:gd name="T18" fmla="*/ 0 w 30"/>
                <a:gd name="T19" fmla="*/ 36 h 36"/>
                <a:gd name="T20" fmla="*/ 6 w 30"/>
                <a:gd name="T21" fmla="*/ 30 h 36"/>
                <a:gd name="T22" fmla="*/ 12 w 30"/>
                <a:gd name="T23" fmla="*/ 30 h 36"/>
                <a:gd name="T24" fmla="*/ 18 w 30"/>
                <a:gd name="T25" fmla="*/ 24 h 36"/>
                <a:gd name="T26" fmla="*/ 24 w 30"/>
                <a:gd name="T27" fmla="*/ 18 h 36"/>
                <a:gd name="T28" fmla="*/ 30 w 30"/>
                <a:gd name="T29" fmla="*/ 12 h 36"/>
                <a:gd name="T30" fmla="*/ 30 w 30"/>
                <a:gd name="T31" fmla="*/ 6 h 36"/>
                <a:gd name="T32" fmla="*/ 30 w 30"/>
                <a:gd name="T33" fmla="*/ 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36"/>
                <a:gd name="T53" fmla="*/ 30 w 30"/>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36">
                  <a:moveTo>
                    <a:pt x="30" y="6"/>
                  </a:moveTo>
                  <a:lnTo>
                    <a:pt x="30" y="0"/>
                  </a:lnTo>
                  <a:lnTo>
                    <a:pt x="24" y="6"/>
                  </a:lnTo>
                  <a:lnTo>
                    <a:pt x="18" y="12"/>
                  </a:lnTo>
                  <a:lnTo>
                    <a:pt x="12" y="18"/>
                  </a:lnTo>
                  <a:lnTo>
                    <a:pt x="6" y="24"/>
                  </a:lnTo>
                  <a:lnTo>
                    <a:pt x="0" y="30"/>
                  </a:lnTo>
                  <a:lnTo>
                    <a:pt x="0" y="36"/>
                  </a:lnTo>
                  <a:lnTo>
                    <a:pt x="6" y="30"/>
                  </a:lnTo>
                  <a:lnTo>
                    <a:pt x="12" y="30"/>
                  </a:lnTo>
                  <a:lnTo>
                    <a:pt x="18" y="24"/>
                  </a:lnTo>
                  <a:lnTo>
                    <a:pt x="24" y="18"/>
                  </a:lnTo>
                  <a:lnTo>
                    <a:pt x="30" y="12"/>
                  </a:lnTo>
                  <a:lnTo>
                    <a:pt x="30" y="6"/>
                  </a:lnTo>
                  <a:close/>
                </a:path>
              </a:pathLst>
            </a:custGeom>
            <a:solidFill>
              <a:srgbClr val="006600"/>
            </a:solidFill>
            <a:ln w="9525">
              <a:noFill/>
              <a:round/>
              <a:headEnd/>
              <a:tailEnd/>
            </a:ln>
          </p:spPr>
          <p:txBody>
            <a:bodyPr/>
            <a:lstStyle/>
            <a:p>
              <a:endParaRPr lang="en-US"/>
            </a:p>
          </p:txBody>
        </p:sp>
        <p:sp>
          <p:nvSpPr>
            <p:cNvPr id="16170" name="Freeform 34"/>
            <p:cNvSpPr>
              <a:spLocks/>
            </p:cNvSpPr>
            <p:nvPr/>
          </p:nvSpPr>
          <p:spPr bwMode="auto">
            <a:xfrm>
              <a:off x="5203" y="1111"/>
              <a:ext cx="36" cy="30"/>
            </a:xfrm>
            <a:custGeom>
              <a:avLst/>
              <a:gdLst>
                <a:gd name="T0" fmla="*/ 36 w 36"/>
                <a:gd name="T1" fmla="*/ 0 h 30"/>
                <a:gd name="T2" fmla="*/ 36 w 36"/>
                <a:gd name="T3" fmla="*/ 0 h 30"/>
                <a:gd name="T4" fmla="*/ 30 w 36"/>
                <a:gd name="T5" fmla="*/ 0 h 30"/>
                <a:gd name="T6" fmla="*/ 24 w 36"/>
                <a:gd name="T7" fmla="*/ 6 h 30"/>
                <a:gd name="T8" fmla="*/ 18 w 36"/>
                <a:gd name="T9" fmla="*/ 6 h 30"/>
                <a:gd name="T10" fmla="*/ 12 w 36"/>
                <a:gd name="T11" fmla="*/ 12 h 30"/>
                <a:gd name="T12" fmla="*/ 6 w 36"/>
                <a:gd name="T13" fmla="*/ 18 h 30"/>
                <a:gd name="T14" fmla="*/ 0 w 36"/>
                <a:gd name="T15" fmla="*/ 24 h 30"/>
                <a:gd name="T16" fmla="*/ 0 w 36"/>
                <a:gd name="T17" fmla="*/ 30 h 30"/>
                <a:gd name="T18" fmla="*/ 0 w 36"/>
                <a:gd name="T19" fmla="*/ 30 h 30"/>
                <a:gd name="T20" fmla="*/ 6 w 36"/>
                <a:gd name="T21" fmla="*/ 30 h 30"/>
                <a:gd name="T22" fmla="*/ 12 w 36"/>
                <a:gd name="T23" fmla="*/ 24 h 30"/>
                <a:gd name="T24" fmla="*/ 24 w 36"/>
                <a:gd name="T25" fmla="*/ 18 h 30"/>
                <a:gd name="T26" fmla="*/ 30 w 36"/>
                <a:gd name="T27" fmla="*/ 12 h 30"/>
                <a:gd name="T28" fmla="*/ 36 w 36"/>
                <a:gd name="T29" fmla="*/ 6 h 30"/>
                <a:gd name="T30" fmla="*/ 36 w 36"/>
                <a:gd name="T31" fmla="*/ 6 h 30"/>
                <a:gd name="T32" fmla="*/ 36 w 36"/>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36" y="0"/>
                  </a:moveTo>
                  <a:lnTo>
                    <a:pt x="36" y="0"/>
                  </a:lnTo>
                  <a:lnTo>
                    <a:pt x="30" y="0"/>
                  </a:lnTo>
                  <a:lnTo>
                    <a:pt x="24" y="6"/>
                  </a:lnTo>
                  <a:lnTo>
                    <a:pt x="18" y="6"/>
                  </a:lnTo>
                  <a:lnTo>
                    <a:pt x="12" y="12"/>
                  </a:lnTo>
                  <a:lnTo>
                    <a:pt x="6" y="18"/>
                  </a:lnTo>
                  <a:lnTo>
                    <a:pt x="0" y="24"/>
                  </a:lnTo>
                  <a:lnTo>
                    <a:pt x="0" y="30"/>
                  </a:lnTo>
                  <a:lnTo>
                    <a:pt x="6" y="30"/>
                  </a:lnTo>
                  <a:lnTo>
                    <a:pt x="12" y="24"/>
                  </a:lnTo>
                  <a:lnTo>
                    <a:pt x="24" y="18"/>
                  </a:lnTo>
                  <a:lnTo>
                    <a:pt x="30" y="12"/>
                  </a:lnTo>
                  <a:lnTo>
                    <a:pt x="36" y="6"/>
                  </a:lnTo>
                  <a:lnTo>
                    <a:pt x="36" y="0"/>
                  </a:lnTo>
                  <a:close/>
                </a:path>
              </a:pathLst>
            </a:custGeom>
            <a:solidFill>
              <a:srgbClr val="006600"/>
            </a:solidFill>
            <a:ln w="9525">
              <a:noFill/>
              <a:round/>
              <a:headEnd/>
              <a:tailEnd/>
            </a:ln>
          </p:spPr>
          <p:txBody>
            <a:bodyPr/>
            <a:lstStyle/>
            <a:p>
              <a:endParaRPr lang="en-US"/>
            </a:p>
          </p:txBody>
        </p:sp>
        <p:sp>
          <p:nvSpPr>
            <p:cNvPr id="16171" name="Freeform 35"/>
            <p:cNvSpPr>
              <a:spLocks/>
            </p:cNvSpPr>
            <p:nvPr/>
          </p:nvSpPr>
          <p:spPr bwMode="auto">
            <a:xfrm>
              <a:off x="5209" y="1147"/>
              <a:ext cx="36" cy="30"/>
            </a:xfrm>
            <a:custGeom>
              <a:avLst/>
              <a:gdLst>
                <a:gd name="T0" fmla="*/ 36 w 36"/>
                <a:gd name="T1" fmla="*/ 6 h 30"/>
                <a:gd name="T2" fmla="*/ 30 w 36"/>
                <a:gd name="T3" fmla="*/ 0 h 30"/>
                <a:gd name="T4" fmla="*/ 24 w 36"/>
                <a:gd name="T5" fmla="*/ 6 h 30"/>
                <a:gd name="T6" fmla="*/ 24 w 36"/>
                <a:gd name="T7" fmla="*/ 6 h 30"/>
                <a:gd name="T8" fmla="*/ 18 w 36"/>
                <a:gd name="T9" fmla="*/ 12 h 30"/>
                <a:gd name="T10" fmla="*/ 6 w 36"/>
                <a:gd name="T11" fmla="*/ 12 h 30"/>
                <a:gd name="T12" fmla="*/ 6 w 36"/>
                <a:gd name="T13" fmla="*/ 18 h 30"/>
                <a:gd name="T14" fmla="*/ 0 w 36"/>
                <a:gd name="T15" fmla="*/ 24 h 30"/>
                <a:gd name="T16" fmla="*/ 0 w 36"/>
                <a:gd name="T17" fmla="*/ 30 h 30"/>
                <a:gd name="T18" fmla="*/ 0 w 36"/>
                <a:gd name="T19" fmla="*/ 30 h 30"/>
                <a:gd name="T20" fmla="*/ 6 w 36"/>
                <a:gd name="T21" fmla="*/ 24 h 30"/>
                <a:gd name="T22" fmla="*/ 12 w 36"/>
                <a:gd name="T23" fmla="*/ 24 h 30"/>
                <a:gd name="T24" fmla="*/ 18 w 36"/>
                <a:gd name="T25" fmla="*/ 18 h 30"/>
                <a:gd name="T26" fmla="*/ 24 w 36"/>
                <a:gd name="T27" fmla="*/ 12 h 30"/>
                <a:gd name="T28" fmla="*/ 30 w 36"/>
                <a:gd name="T29" fmla="*/ 12 h 30"/>
                <a:gd name="T30" fmla="*/ 30 w 36"/>
                <a:gd name="T31" fmla="*/ 6 h 30"/>
                <a:gd name="T32" fmla="*/ 36 w 36"/>
                <a:gd name="T33" fmla="*/ 6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36" y="6"/>
                  </a:moveTo>
                  <a:lnTo>
                    <a:pt x="30" y="0"/>
                  </a:lnTo>
                  <a:lnTo>
                    <a:pt x="24" y="6"/>
                  </a:lnTo>
                  <a:lnTo>
                    <a:pt x="18" y="12"/>
                  </a:lnTo>
                  <a:lnTo>
                    <a:pt x="6" y="12"/>
                  </a:lnTo>
                  <a:lnTo>
                    <a:pt x="6" y="18"/>
                  </a:lnTo>
                  <a:lnTo>
                    <a:pt x="0" y="24"/>
                  </a:lnTo>
                  <a:lnTo>
                    <a:pt x="0" y="30"/>
                  </a:lnTo>
                  <a:lnTo>
                    <a:pt x="6" y="24"/>
                  </a:lnTo>
                  <a:lnTo>
                    <a:pt x="12" y="24"/>
                  </a:lnTo>
                  <a:lnTo>
                    <a:pt x="18" y="18"/>
                  </a:lnTo>
                  <a:lnTo>
                    <a:pt x="24" y="12"/>
                  </a:lnTo>
                  <a:lnTo>
                    <a:pt x="30" y="12"/>
                  </a:lnTo>
                  <a:lnTo>
                    <a:pt x="30" y="6"/>
                  </a:lnTo>
                  <a:lnTo>
                    <a:pt x="36" y="6"/>
                  </a:lnTo>
                  <a:close/>
                </a:path>
              </a:pathLst>
            </a:custGeom>
            <a:solidFill>
              <a:srgbClr val="006600"/>
            </a:solidFill>
            <a:ln w="9525">
              <a:noFill/>
              <a:round/>
              <a:headEnd/>
              <a:tailEnd/>
            </a:ln>
          </p:spPr>
          <p:txBody>
            <a:bodyPr/>
            <a:lstStyle/>
            <a:p>
              <a:endParaRPr lang="en-US"/>
            </a:p>
          </p:txBody>
        </p:sp>
        <p:sp>
          <p:nvSpPr>
            <p:cNvPr id="16172" name="Freeform 36"/>
            <p:cNvSpPr>
              <a:spLocks/>
            </p:cNvSpPr>
            <p:nvPr/>
          </p:nvSpPr>
          <p:spPr bwMode="auto">
            <a:xfrm>
              <a:off x="5209" y="1171"/>
              <a:ext cx="36" cy="18"/>
            </a:xfrm>
            <a:custGeom>
              <a:avLst/>
              <a:gdLst>
                <a:gd name="T0" fmla="*/ 36 w 36"/>
                <a:gd name="T1" fmla="*/ 0 h 18"/>
                <a:gd name="T2" fmla="*/ 30 w 36"/>
                <a:gd name="T3" fmla="*/ 0 h 18"/>
                <a:gd name="T4" fmla="*/ 30 w 36"/>
                <a:gd name="T5" fmla="*/ 0 h 18"/>
                <a:gd name="T6" fmla="*/ 24 w 36"/>
                <a:gd name="T7" fmla="*/ 0 h 18"/>
                <a:gd name="T8" fmla="*/ 18 w 36"/>
                <a:gd name="T9" fmla="*/ 0 h 18"/>
                <a:gd name="T10" fmla="*/ 12 w 36"/>
                <a:gd name="T11" fmla="*/ 6 h 18"/>
                <a:gd name="T12" fmla="*/ 6 w 36"/>
                <a:gd name="T13" fmla="*/ 6 h 18"/>
                <a:gd name="T14" fmla="*/ 6 w 36"/>
                <a:gd name="T15" fmla="*/ 12 h 18"/>
                <a:gd name="T16" fmla="*/ 0 w 36"/>
                <a:gd name="T17" fmla="*/ 18 h 18"/>
                <a:gd name="T18" fmla="*/ 6 w 36"/>
                <a:gd name="T19" fmla="*/ 18 h 18"/>
                <a:gd name="T20" fmla="*/ 12 w 36"/>
                <a:gd name="T21" fmla="*/ 18 h 18"/>
                <a:gd name="T22" fmla="*/ 18 w 36"/>
                <a:gd name="T23" fmla="*/ 12 h 18"/>
                <a:gd name="T24" fmla="*/ 18 w 36"/>
                <a:gd name="T25" fmla="*/ 12 h 18"/>
                <a:gd name="T26" fmla="*/ 24 w 36"/>
                <a:gd name="T27" fmla="*/ 12 h 18"/>
                <a:gd name="T28" fmla="*/ 30 w 36"/>
                <a:gd name="T29" fmla="*/ 6 h 18"/>
                <a:gd name="T30" fmla="*/ 36 w 36"/>
                <a:gd name="T31" fmla="*/ 6 h 18"/>
                <a:gd name="T32" fmla="*/ 36 w 36"/>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8"/>
                <a:gd name="T53" fmla="*/ 36 w 3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8">
                  <a:moveTo>
                    <a:pt x="36" y="0"/>
                  </a:moveTo>
                  <a:lnTo>
                    <a:pt x="30" y="0"/>
                  </a:lnTo>
                  <a:lnTo>
                    <a:pt x="24" y="0"/>
                  </a:lnTo>
                  <a:lnTo>
                    <a:pt x="18" y="0"/>
                  </a:lnTo>
                  <a:lnTo>
                    <a:pt x="12" y="6"/>
                  </a:lnTo>
                  <a:lnTo>
                    <a:pt x="6" y="6"/>
                  </a:lnTo>
                  <a:lnTo>
                    <a:pt x="6" y="12"/>
                  </a:lnTo>
                  <a:lnTo>
                    <a:pt x="0" y="18"/>
                  </a:lnTo>
                  <a:lnTo>
                    <a:pt x="6" y="18"/>
                  </a:lnTo>
                  <a:lnTo>
                    <a:pt x="12" y="18"/>
                  </a:lnTo>
                  <a:lnTo>
                    <a:pt x="18" y="12"/>
                  </a:lnTo>
                  <a:lnTo>
                    <a:pt x="24" y="12"/>
                  </a:lnTo>
                  <a:lnTo>
                    <a:pt x="30" y="6"/>
                  </a:lnTo>
                  <a:lnTo>
                    <a:pt x="36" y="6"/>
                  </a:lnTo>
                  <a:lnTo>
                    <a:pt x="36" y="0"/>
                  </a:lnTo>
                  <a:close/>
                </a:path>
              </a:pathLst>
            </a:custGeom>
            <a:solidFill>
              <a:srgbClr val="006600"/>
            </a:solidFill>
            <a:ln w="9525">
              <a:noFill/>
              <a:round/>
              <a:headEnd/>
              <a:tailEnd/>
            </a:ln>
          </p:spPr>
          <p:txBody>
            <a:bodyPr/>
            <a:lstStyle/>
            <a:p>
              <a:endParaRPr lang="en-US"/>
            </a:p>
          </p:txBody>
        </p:sp>
        <p:sp>
          <p:nvSpPr>
            <p:cNvPr id="16173" name="Freeform 37"/>
            <p:cNvSpPr>
              <a:spLocks/>
            </p:cNvSpPr>
            <p:nvPr/>
          </p:nvSpPr>
          <p:spPr bwMode="auto">
            <a:xfrm>
              <a:off x="5221" y="1207"/>
              <a:ext cx="24" cy="12"/>
            </a:xfrm>
            <a:custGeom>
              <a:avLst/>
              <a:gdLst>
                <a:gd name="T0" fmla="*/ 24 w 24"/>
                <a:gd name="T1" fmla="*/ 0 h 12"/>
                <a:gd name="T2" fmla="*/ 24 w 24"/>
                <a:gd name="T3" fmla="*/ 0 h 12"/>
                <a:gd name="T4" fmla="*/ 24 w 24"/>
                <a:gd name="T5" fmla="*/ 0 h 12"/>
                <a:gd name="T6" fmla="*/ 18 w 24"/>
                <a:gd name="T7" fmla="*/ 0 h 12"/>
                <a:gd name="T8" fmla="*/ 12 w 24"/>
                <a:gd name="T9" fmla="*/ 0 h 12"/>
                <a:gd name="T10" fmla="*/ 6 w 24"/>
                <a:gd name="T11" fmla="*/ 6 h 12"/>
                <a:gd name="T12" fmla="*/ 6 w 24"/>
                <a:gd name="T13" fmla="*/ 6 h 12"/>
                <a:gd name="T14" fmla="*/ 0 w 24"/>
                <a:gd name="T15" fmla="*/ 12 h 12"/>
                <a:gd name="T16" fmla="*/ 0 w 24"/>
                <a:gd name="T17" fmla="*/ 12 h 12"/>
                <a:gd name="T18" fmla="*/ 6 w 24"/>
                <a:gd name="T19" fmla="*/ 12 h 12"/>
                <a:gd name="T20" fmla="*/ 6 w 24"/>
                <a:gd name="T21" fmla="*/ 12 h 12"/>
                <a:gd name="T22" fmla="*/ 12 w 24"/>
                <a:gd name="T23" fmla="*/ 12 h 12"/>
                <a:gd name="T24" fmla="*/ 18 w 24"/>
                <a:gd name="T25" fmla="*/ 6 h 12"/>
                <a:gd name="T26" fmla="*/ 18 w 24"/>
                <a:gd name="T27" fmla="*/ 6 h 12"/>
                <a:gd name="T28" fmla="*/ 24 w 24"/>
                <a:gd name="T29" fmla="*/ 6 h 12"/>
                <a:gd name="T30" fmla="*/ 24 w 24"/>
                <a:gd name="T31" fmla="*/ 0 h 12"/>
                <a:gd name="T32" fmla="*/ 24 w 24"/>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2"/>
                <a:gd name="T53" fmla="*/ 24 w 2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2">
                  <a:moveTo>
                    <a:pt x="24" y="0"/>
                  </a:moveTo>
                  <a:lnTo>
                    <a:pt x="24" y="0"/>
                  </a:lnTo>
                  <a:lnTo>
                    <a:pt x="18" y="0"/>
                  </a:lnTo>
                  <a:lnTo>
                    <a:pt x="12" y="0"/>
                  </a:lnTo>
                  <a:lnTo>
                    <a:pt x="6" y="6"/>
                  </a:lnTo>
                  <a:lnTo>
                    <a:pt x="0" y="12"/>
                  </a:lnTo>
                  <a:lnTo>
                    <a:pt x="6" y="12"/>
                  </a:lnTo>
                  <a:lnTo>
                    <a:pt x="12" y="12"/>
                  </a:lnTo>
                  <a:lnTo>
                    <a:pt x="18" y="6"/>
                  </a:lnTo>
                  <a:lnTo>
                    <a:pt x="24" y="6"/>
                  </a:lnTo>
                  <a:lnTo>
                    <a:pt x="24" y="0"/>
                  </a:lnTo>
                  <a:close/>
                </a:path>
              </a:pathLst>
            </a:custGeom>
            <a:solidFill>
              <a:srgbClr val="006600"/>
            </a:solidFill>
            <a:ln w="9525">
              <a:noFill/>
              <a:round/>
              <a:headEnd/>
              <a:tailEnd/>
            </a:ln>
          </p:spPr>
          <p:txBody>
            <a:bodyPr/>
            <a:lstStyle/>
            <a:p>
              <a:endParaRPr lang="en-US"/>
            </a:p>
          </p:txBody>
        </p:sp>
        <p:sp>
          <p:nvSpPr>
            <p:cNvPr id="16174" name="Freeform 38"/>
            <p:cNvSpPr>
              <a:spLocks/>
            </p:cNvSpPr>
            <p:nvPr/>
          </p:nvSpPr>
          <p:spPr bwMode="auto">
            <a:xfrm>
              <a:off x="5227" y="1226"/>
              <a:ext cx="18" cy="14"/>
            </a:xfrm>
            <a:custGeom>
              <a:avLst/>
              <a:gdLst>
                <a:gd name="T0" fmla="*/ 18 w 18"/>
                <a:gd name="T1" fmla="*/ 0 h 12"/>
                <a:gd name="T2" fmla="*/ 12 w 18"/>
                <a:gd name="T3" fmla="*/ 0 h 12"/>
                <a:gd name="T4" fmla="*/ 12 w 18"/>
                <a:gd name="T5" fmla="*/ 0 h 12"/>
                <a:gd name="T6" fmla="*/ 12 w 18"/>
                <a:gd name="T7" fmla="*/ 0 h 12"/>
                <a:gd name="T8" fmla="*/ 6 w 18"/>
                <a:gd name="T9" fmla="*/ 0 h 12"/>
                <a:gd name="T10" fmla="*/ 6 w 18"/>
                <a:gd name="T11" fmla="*/ 0 h 12"/>
                <a:gd name="T12" fmla="*/ 0 w 18"/>
                <a:gd name="T13" fmla="*/ 21 h 12"/>
                <a:gd name="T14" fmla="*/ 0 w 18"/>
                <a:gd name="T15" fmla="*/ 21 h 12"/>
                <a:gd name="T16" fmla="*/ 0 w 18"/>
                <a:gd name="T17" fmla="*/ 41 h 12"/>
                <a:gd name="T18" fmla="*/ 0 w 18"/>
                <a:gd name="T19" fmla="*/ 21 h 12"/>
                <a:gd name="T20" fmla="*/ 6 w 18"/>
                <a:gd name="T21" fmla="*/ 21 h 12"/>
                <a:gd name="T22" fmla="*/ 6 w 18"/>
                <a:gd name="T23" fmla="*/ 21 h 12"/>
                <a:gd name="T24" fmla="*/ 12 w 18"/>
                <a:gd name="T25" fmla="*/ 21 h 12"/>
                <a:gd name="T26" fmla="*/ 12 w 18"/>
                <a:gd name="T27" fmla="*/ 0 h 12"/>
                <a:gd name="T28" fmla="*/ 18 w 18"/>
                <a:gd name="T29" fmla="*/ 0 h 12"/>
                <a:gd name="T30" fmla="*/ 18 w 18"/>
                <a:gd name="T31" fmla="*/ 0 h 12"/>
                <a:gd name="T32" fmla="*/ 18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0"/>
                  </a:moveTo>
                  <a:lnTo>
                    <a:pt x="12" y="0"/>
                  </a:lnTo>
                  <a:lnTo>
                    <a:pt x="6" y="0"/>
                  </a:lnTo>
                  <a:lnTo>
                    <a:pt x="0" y="6"/>
                  </a:lnTo>
                  <a:lnTo>
                    <a:pt x="0" y="12"/>
                  </a:lnTo>
                  <a:lnTo>
                    <a:pt x="0" y="6"/>
                  </a:lnTo>
                  <a:lnTo>
                    <a:pt x="6" y="6"/>
                  </a:lnTo>
                  <a:lnTo>
                    <a:pt x="12" y="6"/>
                  </a:lnTo>
                  <a:lnTo>
                    <a:pt x="12" y="0"/>
                  </a:lnTo>
                  <a:lnTo>
                    <a:pt x="18" y="0"/>
                  </a:lnTo>
                  <a:close/>
                </a:path>
              </a:pathLst>
            </a:custGeom>
            <a:solidFill>
              <a:srgbClr val="006600"/>
            </a:solidFill>
            <a:ln w="9525">
              <a:noFill/>
              <a:round/>
              <a:headEnd/>
              <a:tailEnd/>
            </a:ln>
          </p:spPr>
          <p:txBody>
            <a:bodyPr/>
            <a:lstStyle/>
            <a:p>
              <a:endParaRPr lang="en-US"/>
            </a:p>
          </p:txBody>
        </p:sp>
        <p:sp>
          <p:nvSpPr>
            <p:cNvPr id="16175" name="Freeform 39"/>
            <p:cNvSpPr>
              <a:spLocks/>
            </p:cNvSpPr>
            <p:nvPr/>
          </p:nvSpPr>
          <p:spPr bwMode="auto">
            <a:xfrm>
              <a:off x="5203" y="1075"/>
              <a:ext cx="30" cy="36"/>
            </a:xfrm>
            <a:custGeom>
              <a:avLst/>
              <a:gdLst>
                <a:gd name="T0" fmla="*/ 30 w 30"/>
                <a:gd name="T1" fmla="*/ 6 h 36"/>
                <a:gd name="T2" fmla="*/ 30 w 30"/>
                <a:gd name="T3" fmla="*/ 0 h 36"/>
                <a:gd name="T4" fmla="*/ 24 w 30"/>
                <a:gd name="T5" fmla="*/ 0 h 36"/>
                <a:gd name="T6" fmla="*/ 18 w 30"/>
                <a:gd name="T7" fmla="*/ 6 h 36"/>
                <a:gd name="T8" fmla="*/ 18 w 30"/>
                <a:gd name="T9" fmla="*/ 12 h 36"/>
                <a:gd name="T10" fmla="*/ 12 w 30"/>
                <a:gd name="T11" fmla="*/ 12 h 36"/>
                <a:gd name="T12" fmla="*/ 6 w 30"/>
                <a:gd name="T13" fmla="*/ 18 h 36"/>
                <a:gd name="T14" fmla="*/ 0 w 30"/>
                <a:gd name="T15" fmla="*/ 30 h 36"/>
                <a:gd name="T16" fmla="*/ 0 w 30"/>
                <a:gd name="T17" fmla="*/ 36 h 36"/>
                <a:gd name="T18" fmla="*/ 0 w 30"/>
                <a:gd name="T19" fmla="*/ 30 h 36"/>
                <a:gd name="T20" fmla="*/ 6 w 30"/>
                <a:gd name="T21" fmla="*/ 30 h 36"/>
                <a:gd name="T22" fmla="*/ 12 w 30"/>
                <a:gd name="T23" fmla="*/ 24 h 36"/>
                <a:gd name="T24" fmla="*/ 18 w 30"/>
                <a:gd name="T25" fmla="*/ 18 h 36"/>
                <a:gd name="T26" fmla="*/ 24 w 30"/>
                <a:gd name="T27" fmla="*/ 12 h 36"/>
                <a:gd name="T28" fmla="*/ 30 w 30"/>
                <a:gd name="T29" fmla="*/ 12 h 36"/>
                <a:gd name="T30" fmla="*/ 30 w 30"/>
                <a:gd name="T31" fmla="*/ 6 h 36"/>
                <a:gd name="T32" fmla="*/ 30 w 30"/>
                <a:gd name="T33" fmla="*/ 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36"/>
                <a:gd name="T53" fmla="*/ 30 w 30"/>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36">
                  <a:moveTo>
                    <a:pt x="30" y="6"/>
                  </a:moveTo>
                  <a:lnTo>
                    <a:pt x="30" y="0"/>
                  </a:lnTo>
                  <a:lnTo>
                    <a:pt x="24" y="0"/>
                  </a:lnTo>
                  <a:lnTo>
                    <a:pt x="18" y="6"/>
                  </a:lnTo>
                  <a:lnTo>
                    <a:pt x="18" y="12"/>
                  </a:lnTo>
                  <a:lnTo>
                    <a:pt x="12" y="12"/>
                  </a:lnTo>
                  <a:lnTo>
                    <a:pt x="6" y="18"/>
                  </a:lnTo>
                  <a:lnTo>
                    <a:pt x="0" y="30"/>
                  </a:lnTo>
                  <a:lnTo>
                    <a:pt x="0" y="36"/>
                  </a:lnTo>
                  <a:lnTo>
                    <a:pt x="0" y="30"/>
                  </a:lnTo>
                  <a:lnTo>
                    <a:pt x="6" y="30"/>
                  </a:lnTo>
                  <a:lnTo>
                    <a:pt x="12" y="24"/>
                  </a:lnTo>
                  <a:lnTo>
                    <a:pt x="18" y="18"/>
                  </a:lnTo>
                  <a:lnTo>
                    <a:pt x="24" y="12"/>
                  </a:lnTo>
                  <a:lnTo>
                    <a:pt x="30" y="12"/>
                  </a:lnTo>
                  <a:lnTo>
                    <a:pt x="30" y="6"/>
                  </a:lnTo>
                  <a:close/>
                </a:path>
              </a:pathLst>
            </a:custGeom>
            <a:solidFill>
              <a:srgbClr val="006600"/>
            </a:solidFill>
            <a:ln w="9525">
              <a:noFill/>
              <a:round/>
              <a:headEnd/>
              <a:tailEnd/>
            </a:ln>
          </p:spPr>
          <p:txBody>
            <a:bodyPr/>
            <a:lstStyle/>
            <a:p>
              <a:endParaRPr lang="en-US"/>
            </a:p>
          </p:txBody>
        </p:sp>
        <p:sp>
          <p:nvSpPr>
            <p:cNvPr id="16176" name="Freeform 40"/>
            <p:cNvSpPr>
              <a:spLocks/>
            </p:cNvSpPr>
            <p:nvPr/>
          </p:nvSpPr>
          <p:spPr bwMode="auto">
            <a:xfrm>
              <a:off x="5203" y="1051"/>
              <a:ext cx="24" cy="24"/>
            </a:xfrm>
            <a:custGeom>
              <a:avLst/>
              <a:gdLst>
                <a:gd name="T0" fmla="*/ 24 w 24"/>
                <a:gd name="T1" fmla="*/ 0 h 24"/>
                <a:gd name="T2" fmla="*/ 24 w 24"/>
                <a:gd name="T3" fmla="*/ 0 h 24"/>
                <a:gd name="T4" fmla="*/ 24 w 24"/>
                <a:gd name="T5" fmla="*/ 0 h 24"/>
                <a:gd name="T6" fmla="*/ 18 w 24"/>
                <a:gd name="T7" fmla="*/ 0 h 24"/>
                <a:gd name="T8" fmla="*/ 12 w 24"/>
                <a:gd name="T9" fmla="*/ 0 h 24"/>
                <a:gd name="T10" fmla="*/ 12 w 24"/>
                <a:gd name="T11" fmla="*/ 6 h 24"/>
                <a:gd name="T12" fmla="*/ 6 w 24"/>
                <a:gd name="T13" fmla="*/ 12 h 24"/>
                <a:gd name="T14" fmla="*/ 0 w 24"/>
                <a:gd name="T15" fmla="*/ 18 h 24"/>
                <a:gd name="T16" fmla="*/ 0 w 24"/>
                <a:gd name="T17" fmla="*/ 24 h 24"/>
                <a:gd name="T18" fmla="*/ 6 w 24"/>
                <a:gd name="T19" fmla="*/ 18 h 24"/>
                <a:gd name="T20" fmla="*/ 6 w 24"/>
                <a:gd name="T21" fmla="*/ 18 h 24"/>
                <a:gd name="T22" fmla="*/ 12 w 24"/>
                <a:gd name="T23" fmla="*/ 12 h 24"/>
                <a:gd name="T24" fmla="*/ 18 w 24"/>
                <a:gd name="T25" fmla="*/ 12 h 24"/>
                <a:gd name="T26" fmla="*/ 18 w 24"/>
                <a:gd name="T27" fmla="*/ 6 h 24"/>
                <a:gd name="T28" fmla="*/ 24 w 24"/>
                <a:gd name="T29" fmla="*/ 6 h 24"/>
                <a:gd name="T30" fmla="*/ 24 w 24"/>
                <a:gd name="T31" fmla="*/ 0 h 24"/>
                <a:gd name="T32" fmla="*/ 24 w 24"/>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0"/>
                  </a:moveTo>
                  <a:lnTo>
                    <a:pt x="24" y="0"/>
                  </a:lnTo>
                  <a:lnTo>
                    <a:pt x="18" y="0"/>
                  </a:lnTo>
                  <a:lnTo>
                    <a:pt x="12" y="0"/>
                  </a:lnTo>
                  <a:lnTo>
                    <a:pt x="12" y="6"/>
                  </a:lnTo>
                  <a:lnTo>
                    <a:pt x="6" y="12"/>
                  </a:lnTo>
                  <a:lnTo>
                    <a:pt x="0" y="18"/>
                  </a:lnTo>
                  <a:lnTo>
                    <a:pt x="0" y="24"/>
                  </a:lnTo>
                  <a:lnTo>
                    <a:pt x="6" y="18"/>
                  </a:lnTo>
                  <a:lnTo>
                    <a:pt x="12" y="12"/>
                  </a:lnTo>
                  <a:lnTo>
                    <a:pt x="18" y="12"/>
                  </a:lnTo>
                  <a:lnTo>
                    <a:pt x="18" y="6"/>
                  </a:lnTo>
                  <a:lnTo>
                    <a:pt x="24" y="6"/>
                  </a:lnTo>
                  <a:lnTo>
                    <a:pt x="24" y="0"/>
                  </a:lnTo>
                  <a:close/>
                </a:path>
              </a:pathLst>
            </a:custGeom>
            <a:solidFill>
              <a:srgbClr val="006600"/>
            </a:solidFill>
            <a:ln w="9525">
              <a:noFill/>
              <a:round/>
              <a:headEnd/>
              <a:tailEnd/>
            </a:ln>
          </p:spPr>
          <p:txBody>
            <a:bodyPr/>
            <a:lstStyle/>
            <a:p>
              <a:endParaRPr lang="en-US"/>
            </a:p>
          </p:txBody>
        </p:sp>
        <p:sp>
          <p:nvSpPr>
            <p:cNvPr id="16177" name="Freeform 41"/>
            <p:cNvSpPr>
              <a:spLocks/>
            </p:cNvSpPr>
            <p:nvPr/>
          </p:nvSpPr>
          <p:spPr bwMode="auto">
            <a:xfrm>
              <a:off x="5203" y="1135"/>
              <a:ext cx="36" cy="30"/>
            </a:xfrm>
            <a:custGeom>
              <a:avLst/>
              <a:gdLst>
                <a:gd name="T0" fmla="*/ 36 w 36"/>
                <a:gd name="T1" fmla="*/ 0 h 30"/>
                <a:gd name="T2" fmla="*/ 36 w 36"/>
                <a:gd name="T3" fmla="*/ 0 h 30"/>
                <a:gd name="T4" fmla="*/ 30 w 36"/>
                <a:gd name="T5" fmla="*/ 0 h 30"/>
                <a:gd name="T6" fmla="*/ 24 w 36"/>
                <a:gd name="T7" fmla="*/ 6 h 30"/>
                <a:gd name="T8" fmla="*/ 18 w 36"/>
                <a:gd name="T9" fmla="*/ 6 h 30"/>
                <a:gd name="T10" fmla="*/ 12 w 36"/>
                <a:gd name="T11" fmla="*/ 12 h 30"/>
                <a:gd name="T12" fmla="*/ 6 w 36"/>
                <a:gd name="T13" fmla="*/ 18 h 30"/>
                <a:gd name="T14" fmla="*/ 0 w 36"/>
                <a:gd name="T15" fmla="*/ 24 h 30"/>
                <a:gd name="T16" fmla="*/ 0 w 36"/>
                <a:gd name="T17" fmla="*/ 30 h 30"/>
                <a:gd name="T18" fmla="*/ 6 w 36"/>
                <a:gd name="T19" fmla="*/ 24 h 30"/>
                <a:gd name="T20" fmla="*/ 6 w 36"/>
                <a:gd name="T21" fmla="*/ 24 h 30"/>
                <a:gd name="T22" fmla="*/ 12 w 36"/>
                <a:gd name="T23" fmla="*/ 18 h 30"/>
                <a:gd name="T24" fmla="*/ 24 w 36"/>
                <a:gd name="T25" fmla="*/ 18 h 30"/>
                <a:gd name="T26" fmla="*/ 24 w 36"/>
                <a:gd name="T27" fmla="*/ 12 h 30"/>
                <a:gd name="T28" fmla="*/ 30 w 36"/>
                <a:gd name="T29" fmla="*/ 6 h 30"/>
                <a:gd name="T30" fmla="*/ 36 w 36"/>
                <a:gd name="T31" fmla="*/ 6 h 30"/>
                <a:gd name="T32" fmla="*/ 36 w 36"/>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36" y="0"/>
                  </a:moveTo>
                  <a:lnTo>
                    <a:pt x="36" y="0"/>
                  </a:lnTo>
                  <a:lnTo>
                    <a:pt x="30" y="0"/>
                  </a:lnTo>
                  <a:lnTo>
                    <a:pt x="24" y="6"/>
                  </a:lnTo>
                  <a:lnTo>
                    <a:pt x="18" y="6"/>
                  </a:lnTo>
                  <a:lnTo>
                    <a:pt x="12" y="12"/>
                  </a:lnTo>
                  <a:lnTo>
                    <a:pt x="6" y="18"/>
                  </a:lnTo>
                  <a:lnTo>
                    <a:pt x="0" y="24"/>
                  </a:lnTo>
                  <a:lnTo>
                    <a:pt x="0" y="30"/>
                  </a:lnTo>
                  <a:lnTo>
                    <a:pt x="6" y="24"/>
                  </a:lnTo>
                  <a:lnTo>
                    <a:pt x="12" y="18"/>
                  </a:lnTo>
                  <a:lnTo>
                    <a:pt x="24" y="18"/>
                  </a:lnTo>
                  <a:lnTo>
                    <a:pt x="24" y="12"/>
                  </a:lnTo>
                  <a:lnTo>
                    <a:pt x="30" y="6"/>
                  </a:lnTo>
                  <a:lnTo>
                    <a:pt x="36" y="6"/>
                  </a:lnTo>
                  <a:lnTo>
                    <a:pt x="36" y="0"/>
                  </a:lnTo>
                  <a:close/>
                </a:path>
              </a:pathLst>
            </a:custGeom>
            <a:solidFill>
              <a:srgbClr val="006600"/>
            </a:solidFill>
            <a:ln w="9525">
              <a:noFill/>
              <a:round/>
              <a:headEnd/>
              <a:tailEnd/>
            </a:ln>
          </p:spPr>
          <p:txBody>
            <a:bodyPr/>
            <a:lstStyle/>
            <a:p>
              <a:endParaRPr lang="en-US"/>
            </a:p>
          </p:txBody>
        </p:sp>
        <p:sp>
          <p:nvSpPr>
            <p:cNvPr id="16178" name="Freeform 42"/>
            <p:cNvSpPr>
              <a:spLocks/>
            </p:cNvSpPr>
            <p:nvPr/>
          </p:nvSpPr>
          <p:spPr bwMode="auto">
            <a:xfrm>
              <a:off x="5215" y="1189"/>
              <a:ext cx="30" cy="18"/>
            </a:xfrm>
            <a:custGeom>
              <a:avLst/>
              <a:gdLst>
                <a:gd name="T0" fmla="*/ 30 w 30"/>
                <a:gd name="T1" fmla="*/ 0 h 18"/>
                <a:gd name="T2" fmla="*/ 30 w 30"/>
                <a:gd name="T3" fmla="*/ 0 h 18"/>
                <a:gd name="T4" fmla="*/ 24 w 30"/>
                <a:gd name="T5" fmla="*/ 0 h 18"/>
                <a:gd name="T6" fmla="*/ 18 w 30"/>
                <a:gd name="T7" fmla="*/ 0 h 18"/>
                <a:gd name="T8" fmla="*/ 12 w 30"/>
                <a:gd name="T9" fmla="*/ 0 h 18"/>
                <a:gd name="T10" fmla="*/ 12 w 30"/>
                <a:gd name="T11" fmla="*/ 6 h 18"/>
                <a:gd name="T12" fmla="*/ 6 w 30"/>
                <a:gd name="T13" fmla="*/ 12 h 18"/>
                <a:gd name="T14" fmla="*/ 0 w 30"/>
                <a:gd name="T15" fmla="*/ 12 h 18"/>
                <a:gd name="T16" fmla="*/ 0 w 30"/>
                <a:gd name="T17" fmla="*/ 18 h 18"/>
                <a:gd name="T18" fmla="*/ 0 w 30"/>
                <a:gd name="T19" fmla="*/ 18 h 18"/>
                <a:gd name="T20" fmla="*/ 6 w 30"/>
                <a:gd name="T21" fmla="*/ 12 h 18"/>
                <a:gd name="T22" fmla="*/ 12 w 30"/>
                <a:gd name="T23" fmla="*/ 12 h 18"/>
                <a:gd name="T24" fmla="*/ 18 w 30"/>
                <a:gd name="T25" fmla="*/ 12 h 18"/>
                <a:gd name="T26" fmla="*/ 24 w 30"/>
                <a:gd name="T27" fmla="*/ 6 h 18"/>
                <a:gd name="T28" fmla="*/ 24 w 30"/>
                <a:gd name="T29" fmla="*/ 6 h 18"/>
                <a:gd name="T30" fmla="*/ 30 w 30"/>
                <a:gd name="T31" fmla="*/ 0 h 18"/>
                <a:gd name="T32" fmla="*/ 30 w 30"/>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8"/>
                <a:gd name="T53" fmla="*/ 30 w 3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8">
                  <a:moveTo>
                    <a:pt x="30" y="0"/>
                  </a:moveTo>
                  <a:lnTo>
                    <a:pt x="30" y="0"/>
                  </a:lnTo>
                  <a:lnTo>
                    <a:pt x="24" y="0"/>
                  </a:lnTo>
                  <a:lnTo>
                    <a:pt x="18" y="0"/>
                  </a:lnTo>
                  <a:lnTo>
                    <a:pt x="12" y="0"/>
                  </a:lnTo>
                  <a:lnTo>
                    <a:pt x="12" y="6"/>
                  </a:lnTo>
                  <a:lnTo>
                    <a:pt x="6" y="12"/>
                  </a:lnTo>
                  <a:lnTo>
                    <a:pt x="0" y="12"/>
                  </a:lnTo>
                  <a:lnTo>
                    <a:pt x="0" y="18"/>
                  </a:lnTo>
                  <a:lnTo>
                    <a:pt x="6" y="12"/>
                  </a:lnTo>
                  <a:lnTo>
                    <a:pt x="12" y="12"/>
                  </a:lnTo>
                  <a:lnTo>
                    <a:pt x="18" y="12"/>
                  </a:lnTo>
                  <a:lnTo>
                    <a:pt x="24" y="6"/>
                  </a:lnTo>
                  <a:lnTo>
                    <a:pt x="30" y="0"/>
                  </a:lnTo>
                  <a:close/>
                </a:path>
              </a:pathLst>
            </a:custGeom>
            <a:solidFill>
              <a:srgbClr val="006600"/>
            </a:solidFill>
            <a:ln w="9525">
              <a:noFill/>
              <a:round/>
              <a:headEnd/>
              <a:tailEnd/>
            </a:ln>
          </p:spPr>
          <p:txBody>
            <a:bodyPr/>
            <a:lstStyle/>
            <a:p>
              <a:endParaRPr lang="en-US"/>
            </a:p>
          </p:txBody>
        </p:sp>
        <p:sp>
          <p:nvSpPr>
            <p:cNvPr id="16179" name="Freeform 43"/>
            <p:cNvSpPr>
              <a:spLocks/>
            </p:cNvSpPr>
            <p:nvPr/>
          </p:nvSpPr>
          <p:spPr bwMode="auto">
            <a:xfrm>
              <a:off x="5203" y="1033"/>
              <a:ext cx="6" cy="30"/>
            </a:xfrm>
            <a:custGeom>
              <a:avLst/>
              <a:gdLst>
                <a:gd name="T0" fmla="*/ 0 w 6"/>
                <a:gd name="T1" fmla="*/ 30 h 30"/>
                <a:gd name="T2" fmla="*/ 0 w 6"/>
                <a:gd name="T3" fmla="*/ 24 h 30"/>
                <a:gd name="T4" fmla="*/ 0 w 6"/>
                <a:gd name="T5" fmla="*/ 12 h 30"/>
                <a:gd name="T6" fmla="*/ 0 w 6"/>
                <a:gd name="T7" fmla="*/ 0 h 30"/>
                <a:gd name="T8" fmla="*/ 0 w 6"/>
                <a:gd name="T9" fmla="*/ 0 h 30"/>
                <a:gd name="T10" fmla="*/ 6 w 6"/>
                <a:gd name="T11" fmla="*/ 0 h 30"/>
                <a:gd name="T12" fmla="*/ 6 w 6"/>
                <a:gd name="T13" fmla="*/ 12 h 30"/>
                <a:gd name="T14" fmla="*/ 6 w 6"/>
                <a:gd name="T15" fmla="*/ 18 h 30"/>
                <a:gd name="T16" fmla="*/ 0 w 6"/>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0"/>
                <a:gd name="T29" fmla="*/ 6 w 6"/>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0">
                  <a:moveTo>
                    <a:pt x="0" y="30"/>
                  </a:moveTo>
                  <a:lnTo>
                    <a:pt x="0" y="24"/>
                  </a:lnTo>
                  <a:lnTo>
                    <a:pt x="0" y="12"/>
                  </a:lnTo>
                  <a:lnTo>
                    <a:pt x="0" y="0"/>
                  </a:lnTo>
                  <a:lnTo>
                    <a:pt x="6" y="0"/>
                  </a:lnTo>
                  <a:lnTo>
                    <a:pt x="6" y="12"/>
                  </a:lnTo>
                  <a:lnTo>
                    <a:pt x="6" y="18"/>
                  </a:lnTo>
                  <a:lnTo>
                    <a:pt x="0" y="30"/>
                  </a:lnTo>
                  <a:close/>
                </a:path>
              </a:pathLst>
            </a:custGeom>
            <a:solidFill>
              <a:srgbClr val="006600"/>
            </a:solidFill>
            <a:ln w="9525">
              <a:noFill/>
              <a:round/>
              <a:headEnd/>
              <a:tailEnd/>
            </a:ln>
          </p:spPr>
          <p:txBody>
            <a:bodyPr/>
            <a:lstStyle/>
            <a:p>
              <a:endParaRPr lang="en-US"/>
            </a:p>
          </p:txBody>
        </p:sp>
        <p:sp>
          <p:nvSpPr>
            <p:cNvPr id="16180" name="Freeform 44"/>
            <p:cNvSpPr>
              <a:spLocks/>
            </p:cNvSpPr>
            <p:nvPr/>
          </p:nvSpPr>
          <p:spPr bwMode="auto">
            <a:xfrm>
              <a:off x="5167" y="1051"/>
              <a:ext cx="36" cy="42"/>
            </a:xfrm>
            <a:custGeom>
              <a:avLst/>
              <a:gdLst>
                <a:gd name="T0" fmla="*/ 36 w 36"/>
                <a:gd name="T1" fmla="*/ 42 h 42"/>
                <a:gd name="T2" fmla="*/ 30 w 36"/>
                <a:gd name="T3" fmla="*/ 36 h 42"/>
                <a:gd name="T4" fmla="*/ 30 w 36"/>
                <a:gd name="T5" fmla="*/ 30 h 42"/>
                <a:gd name="T6" fmla="*/ 24 w 36"/>
                <a:gd name="T7" fmla="*/ 24 h 42"/>
                <a:gd name="T8" fmla="*/ 18 w 36"/>
                <a:gd name="T9" fmla="*/ 18 h 42"/>
                <a:gd name="T10" fmla="*/ 12 w 36"/>
                <a:gd name="T11" fmla="*/ 12 h 42"/>
                <a:gd name="T12" fmla="*/ 12 w 36"/>
                <a:gd name="T13" fmla="*/ 6 h 42"/>
                <a:gd name="T14" fmla="*/ 6 w 36"/>
                <a:gd name="T15" fmla="*/ 0 h 42"/>
                <a:gd name="T16" fmla="*/ 6 w 36"/>
                <a:gd name="T17" fmla="*/ 0 h 42"/>
                <a:gd name="T18" fmla="*/ 0 w 36"/>
                <a:gd name="T19" fmla="*/ 6 h 42"/>
                <a:gd name="T20" fmla="*/ 6 w 36"/>
                <a:gd name="T21" fmla="*/ 12 h 42"/>
                <a:gd name="T22" fmla="*/ 12 w 36"/>
                <a:gd name="T23" fmla="*/ 18 h 42"/>
                <a:gd name="T24" fmla="*/ 18 w 36"/>
                <a:gd name="T25" fmla="*/ 24 h 42"/>
                <a:gd name="T26" fmla="*/ 24 w 36"/>
                <a:gd name="T27" fmla="*/ 30 h 42"/>
                <a:gd name="T28" fmla="*/ 30 w 36"/>
                <a:gd name="T29" fmla="*/ 36 h 42"/>
                <a:gd name="T30" fmla="*/ 30 w 36"/>
                <a:gd name="T31" fmla="*/ 42 h 42"/>
                <a:gd name="T32" fmla="*/ 36 w 36"/>
                <a:gd name="T33" fmla="*/ 4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2"/>
                <a:gd name="T53" fmla="*/ 36 w 36"/>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2">
                  <a:moveTo>
                    <a:pt x="36" y="42"/>
                  </a:moveTo>
                  <a:lnTo>
                    <a:pt x="30" y="36"/>
                  </a:lnTo>
                  <a:lnTo>
                    <a:pt x="30" y="30"/>
                  </a:lnTo>
                  <a:lnTo>
                    <a:pt x="24" y="24"/>
                  </a:lnTo>
                  <a:lnTo>
                    <a:pt x="18" y="18"/>
                  </a:lnTo>
                  <a:lnTo>
                    <a:pt x="12" y="12"/>
                  </a:lnTo>
                  <a:lnTo>
                    <a:pt x="12" y="6"/>
                  </a:lnTo>
                  <a:lnTo>
                    <a:pt x="6" y="0"/>
                  </a:lnTo>
                  <a:lnTo>
                    <a:pt x="0" y="6"/>
                  </a:lnTo>
                  <a:lnTo>
                    <a:pt x="6" y="12"/>
                  </a:lnTo>
                  <a:lnTo>
                    <a:pt x="12" y="18"/>
                  </a:lnTo>
                  <a:lnTo>
                    <a:pt x="18" y="24"/>
                  </a:lnTo>
                  <a:lnTo>
                    <a:pt x="24" y="30"/>
                  </a:lnTo>
                  <a:lnTo>
                    <a:pt x="30" y="36"/>
                  </a:lnTo>
                  <a:lnTo>
                    <a:pt x="30" y="42"/>
                  </a:lnTo>
                  <a:lnTo>
                    <a:pt x="36" y="42"/>
                  </a:lnTo>
                  <a:close/>
                </a:path>
              </a:pathLst>
            </a:custGeom>
            <a:solidFill>
              <a:srgbClr val="006600"/>
            </a:solidFill>
            <a:ln w="9525">
              <a:noFill/>
              <a:round/>
              <a:headEnd/>
              <a:tailEnd/>
            </a:ln>
          </p:spPr>
          <p:txBody>
            <a:bodyPr/>
            <a:lstStyle/>
            <a:p>
              <a:endParaRPr lang="en-US"/>
            </a:p>
          </p:txBody>
        </p:sp>
        <p:sp>
          <p:nvSpPr>
            <p:cNvPr id="16181" name="Freeform 45"/>
            <p:cNvSpPr>
              <a:spLocks/>
            </p:cNvSpPr>
            <p:nvPr/>
          </p:nvSpPr>
          <p:spPr bwMode="auto">
            <a:xfrm>
              <a:off x="5167" y="1069"/>
              <a:ext cx="36" cy="42"/>
            </a:xfrm>
            <a:custGeom>
              <a:avLst/>
              <a:gdLst>
                <a:gd name="T0" fmla="*/ 36 w 36"/>
                <a:gd name="T1" fmla="*/ 42 h 42"/>
                <a:gd name="T2" fmla="*/ 30 w 36"/>
                <a:gd name="T3" fmla="*/ 36 h 42"/>
                <a:gd name="T4" fmla="*/ 30 w 36"/>
                <a:gd name="T5" fmla="*/ 30 h 42"/>
                <a:gd name="T6" fmla="*/ 24 w 36"/>
                <a:gd name="T7" fmla="*/ 24 h 42"/>
                <a:gd name="T8" fmla="*/ 18 w 36"/>
                <a:gd name="T9" fmla="*/ 12 h 42"/>
                <a:gd name="T10" fmla="*/ 12 w 36"/>
                <a:gd name="T11" fmla="*/ 6 h 42"/>
                <a:gd name="T12" fmla="*/ 6 w 36"/>
                <a:gd name="T13" fmla="*/ 6 h 42"/>
                <a:gd name="T14" fmla="*/ 6 w 36"/>
                <a:gd name="T15" fmla="*/ 0 h 42"/>
                <a:gd name="T16" fmla="*/ 0 w 36"/>
                <a:gd name="T17" fmla="*/ 0 h 42"/>
                <a:gd name="T18" fmla="*/ 0 w 36"/>
                <a:gd name="T19" fmla="*/ 6 h 42"/>
                <a:gd name="T20" fmla="*/ 6 w 36"/>
                <a:gd name="T21" fmla="*/ 12 h 42"/>
                <a:gd name="T22" fmla="*/ 12 w 36"/>
                <a:gd name="T23" fmla="*/ 18 h 42"/>
                <a:gd name="T24" fmla="*/ 18 w 36"/>
                <a:gd name="T25" fmla="*/ 24 h 42"/>
                <a:gd name="T26" fmla="*/ 24 w 36"/>
                <a:gd name="T27" fmla="*/ 30 h 42"/>
                <a:gd name="T28" fmla="*/ 30 w 36"/>
                <a:gd name="T29" fmla="*/ 36 h 42"/>
                <a:gd name="T30" fmla="*/ 30 w 36"/>
                <a:gd name="T31" fmla="*/ 36 h 42"/>
                <a:gd name="T32" fmla="*/ 36 w 36"/>
                <a:gd name="T33" fmla="*/ 4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2"/>
                <a:gd name="T53" fmla="*/ 36 w 36"/>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2">
                  <a:moveTo>
                    <a:pt x="36" y="42"/>
                  </a:moveTo>
                  <a:lnTo>
                    <a:pt x="30" y="36"/>
                  </a:lnTo>
                  <a:lnTo>
                    <a:pt x="30" y="30"/>
                  </a:lnTo>
                  <a:lnTo>
                    <a:pt x="24" y="24"/>
                  </a:lnTo>
                  <a:lnTo>
                    <a:pt x="18" y="12"/>
                  </a:lnTo>
                  <a:lnTo>
                    <a:pt x="12" y="6"/>
                  </a:lnTo>
                  <a:lnTo>
                    <a:pt x="6" y="6"/>
                  </a:lnTo>
                  <a:lnTo>
                    <a:pt x="6" y="0"/>
                  </a:lnTo>
                  <a:lnTo>
                    <a:pt x="0" y="0"/>
                  </a:lnTo>
                  <a:lnTo>
                    <a:pt x="0" y="6"/>
                  </a:lnTo>
                  <a:lnTo>
                    <a:pt x="6" y="12"/>
                  </a:lnTo>
                  <a:lnTo>
                    <a:pt x="12" y="18"/>
                  </a:lnTo>
                  <a:lnTo>
                    <a:pt x="18" y="24"/>
                  </a:lnTo>
                  <a:lnTo>
                    <a:pt x="24" y="30"/>
                  </a:lnTo>
                  <a:lnTo>
                    <a:pt x="30" y="36"/>
                  </a:lnTo>
                  <a:lnTo>
                    <a:pt x="36" y="42"/>
                  </a:lnTo>
                  <a:close/>
                </a:path>
              </a:pathLst>
            </a:custGeom>
            <a:solidFill>
              <a:srgbClr val="006600"/>
            </a:solidFill>
            <a:ln w="9525">
              <a:noFill/>
              <a:round/>
              <a:headEnd/>
              <a:tailEnd/>
            </a:ln>
          </p:spPr>
          <p:txBody>
            <a:bodyPr/>
            <a:lstStyle/>
            <a:p>
              <a:endParaRPr lang="en-US"/>
            </a:p>
          </p:txBody>
        </p:sp>
        <p:sp>
          <p:nvSpPr>
            <p:cNvPr id="16182" name="Freeform 46"/>
            <p:cNvSpPr>
              <a:spLocks/>
            </p:cNvSpPr>
            <p:nvPr/>
          </p:nvSpPr>
          <p:spPr bwMode="auto">
            <a:xfrm>
              <a:off x="5167" y="1093"/>
              <a:ext cx="36" cy="36"/>
            </a:xfrm>
            <a:custGeom>
              <a:avLst/>
              <a:gdLst>
                <a:gd name="T0" fmla="*/ 36 w 36"/>
                <a:gd name="T1" fmla="*/ 36 h 36"/>
                <a:gd name="T2" fmla="*/ 30 w 36"/>
                <a:gd name="T3" fmla="*/ 30 h 36"/>
                <a:gd name="T4" fmla="*/ 30 w 36"/>
                <a:gd name="T5" fmla="*/ 24 h 36"/>
                <a:gd name="T6" fmla="*/ 24 w 36"/>
                <a:gd name="T7" fmla="*/ 12 h 36"/>
                <a:gd name="T8" fmla="*/ 18 w 36"/>
                <a:gd name="T9" fmla="*/ 12 h 36"/>
                <a:gd name="T10" fmla="*/ 12 w 36"/>
                <a:gd name="T11" fmla="*/ 6 h 36"/>
                <a:gd name="T12" fmla="*/ 6 w 36"/>
                <a:gd name="T13" fmla="*/ 0 h 36"/>
                <a:gd name="T14" fmla="*/ 0 w 36"/>
                <a:gd name="T15" fmla="*/ 0 h 36"/>
                <a:gd name="T16" fmla="*/ 0 w 36"/>
                <a:gd name="T17" fmla="*/ 0 h 36"/>
                <a:gd name="T18" fmla="*/ 0 w 36"/>
                <a:gd name="T19" fmla="*/ 0 h 36"/>
                <a:gd name="T20" fmla="*/ 6 w 36"/>
                <a:gd name="T21" fmla="*/ 6 h 36"/>
                <a:gd name="T22" fmla="*/ 6 w 36"/>
                <a:gd name="T23" fmla="*/ 12 h 36"/>
                <a:gd name="T24" fmla="*/ 18 w 36"/>
                <a:gd name="T25" fmla="*/ 18 h 36"/>
                <a:gd name="T26" fmla="*/ 24 w 36"/>
                <a:gd name="T27" fmla="*/ 18 h 36"/>
                <a:gd name="T28" fmla="*/ 30 w 36"/>
                <a:gd name="T29" fmla="*/ 24 h 36"/>
                <a:gd name="T30" fmla="*/ 30 w 36"/>
                <a:gd name="T31" fmla="*/ 30 h 36"/>
                <a:gd name="T32" fmla="*/ 36 w 36"/>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36" y="36"/>
                  </a:moveTo>
                  <a:lnTo>
                    <a:pt x="30" y="30"/>
                  </a:lnTo>
                  <a:lnTo>
                    <a:pt x="30" y="24"/>
                  </a:lnTo>
                  <a:lnTo>
                    <a:pt x="24" y="12"/>
                  </a:lnTo>
                  <a:lnTo>
                    <a:pt x="18" y="12"/>
                  </a:lnTo>
                  <a:lnTo>
                    <a:pt x="12" y="6"/>
                  </a:lnTo>
                  <a:lnTo>
                    <a:pt x="6" y="0"/>
                  </a:lnTo>
                  <a:lnTo>
                    <a:pt x="0" y="0"/>
                  </a:lnTo>
                  <a:lnTo>
                    <a:pt x="6" y="6"/>
                  </a:lnTo>
                  <a:lnTo>
                    <a:pt x="6" y="12"/>
                  </a:lnTo>
                  <a:lnTo>
                    <a:pt x="18" y="18"/>
                  </a:lnTo>
                  <a:lnTo>
                    <a:pt x="24" y="18"/>
                  </a:lnTo>
                  <a:lnTo>
                    <a:pt x="30" y="24"/>
                  </a:lnTo>
                  <a:lnTo>
                    <a:pt x="30" y="30"/>
                  </a:lnTo>
                  <a:lnTo>
                    <a:pt x="36" y="36"/>
                  </a:lnTo>
                  <a:close/>
                </a:path>
              </a:pathLst>
            </a:custGeom>
            <a:solidFill>
              <a:srgbClr val="006600"/>
            </a:solidFill>
            <a:ln w="9525">
              <a:noFill/>
              <a:round/>
              <a:headEnd/>
              <a:tailEnd/>
            </a:ln>
          </p:spPr>
          <p:txBody>
            <a:bodyPr/>
            <a:lstStyle/>
            <a:p>
              <a:endParaRPr lang="en-US"/>
            </a:p>
          </p:txBody>
        </p:sp>
        <p:sp>
          <p:nvSpPr>
            <p:cNvPr id="16183" name="Freeform 47"/>
            <p:cNvSpPr>
              <a:spLocks/>
            </p:cNvSpPr>
            <p:nvPr/>
          </p:nvSpPr>
          <p:spPr bwMode="auto">
            <a:xfrm>
              <a:off x="5173" y="1117"/>
              <a:ext cx="30" cy="24"/>
            </a:xfrm>
            <a:custGeom>
              <a:avLst/>
              <a:gdLst>
                <a:gd name="T0" fmla="*/ 30 w 30"/>
                <a:gd name="T1" fmla="*/ 24 h 24"/>
                <a:gd name="T2" fmla="*/ 30 w 30"/>
                <a:gd name="T3" fmla="*/ 24 h 24"/>
                <a:gd name="T4" fmla="*/ 24 w 30"/>
                <a:gd name="T5" fmla="*/ 18 h 24"/>
                <a:gd name="T6" fmla="*/ 18 w 30"/>
                <a:gd name="T7" fmla="*/ 12 h 24"/>
                <a:gd name="T8" fmla="*/ 12 w 30"/>
                <a:gd name="T9" fmla="*/ 6 h 24"/>
                <a:gd name="T10" fmla="*/ 6 w 30"/>
                <a:gd name="T11" fmla="*/ 0 h 24"/>
                <a:gd name="T12" fmla="*/ 0 w 30"/>
                <a:gd name="T13" fmla="*/ 0 h 24"/>
                <a:gd name="T14" fmla="*/ 0 w 30"/>
                <a:gd name="T15" fmla="*/ 0 h 24"/>
                <a:gd name="T16" fmla="*/ 0 w 30"/>
                <a:gd name="T17" fmla="*/ 0 h 24"/>
                <a:gd name="T18" fmla="*/ 0 w 30"/>
                <a:gd name="T19" fmla="*/ 6 h 24"/>
                <a:gd name="T20" fmla="*/ 0 w 30"/>
                <a:gd name="T21" fmla="*/ 6 h 24"/>
                <a:gd name="T22" fmla="*/ 6 w 30"/>
                <a:gd name="T23" fmla="*/ 12 h 24"/>
                <a:gd name="T24" fmla="*/ 12 w 30"/>
                <a:gd name="T25" fmla="*/ 12 h 24"/>
                <a:gd name="T26" fmla="*/ 18 w 30"/>
                <a:gd name="T27" fmla="*/ 18 h 24"/>
                <a:gd name="T28" fmla="*/ 24 w 30"/>
                <a:gd name="T29" fmla="*/ 18 h 24"/>
                <a:gd name="T30" fmla="*/ 30 w 30"/>
                <a:gd name="T31" fmla="*/ 24 h 24"/>
                <a:gd name="T32" fmla="*/ 30 w 30"/>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30" y="24"/>
                  </a:moveTo>
                  <a:lnTo>
                    <a:pt x="30" y="24"/>
                  </a:lnTo>
                  <a:lnTo>
                    <a:pt x="24" y="18"/>
                  </a:lnTo>
                  <a:lnTo>
                    <a:pt x="18" y="12"/>
                  </a:lnTo>
                  <a:lnTo>
                    <a:pt x="12" y="6"/>
                  </a:lnTo>
                  <a:lnTo>
                    <a:pt x="6" y="0"/>
                  </a:lnTo>
                  <a:lnTo>
                    <a:pt x="0" y="0"/>
                  </a:lnTo>
                  <a:lnTo>
                    <a:pt x="0" y="6"/>
                  </a:lnTo>
                  <a:lnTo>
                    <a:pt x="6" y="12"/>
                  </a:lnTo>
                  <a:lnTo>
                    <a:pt x="12" y="12"/>
                  </a:lnTo>
                  <a:lnTo>
                    <a:pt x="18" y="18"/>
                  </a:lnTo>
                  <a:lnTo>
                    <a:pt x="24" y="18"/>
                  </a:lnTo>
                  <a:lnTo>
                    <a:pt x="30" y="24"/>
                  </a:lnTo>
                  <a:close/>
                </a:path>
              </a:pathLst>
            </a:custGeom>
            <a:solidFill>
              <a:srgbClr val="006600"/>
            </a:solidFill>
            <a:ln w="9525">
              <a:noFill/>
              <a:round/>
              <a:headEnd/>
              <a:tailEnd/>
            </a:ln>
          </p:spPr>
          <p:txBody>
            <a:bodyPr/>
            <a:lstStyle/>
            <a:p>
              <a:endParaRPr lang="en-US"/>
            </a:p>
          </p:txBody>
        </p:sp>
        <p:sp>
          <p:nvSpPr>
            <p:cNvPr id="16184" name="Freeform 48"/>
            <p:cNvSpPr>
              <a:spLocks/>
            </p:cNvSpPr>
            <p:nvPr/>
          </p:nvSpPr>
          <p:spPr bwMode="auto">
            <a:xfrm>
              <a:off x="5173" y="1135"/>
              <a:ext cx="36" cy="24"/>
            </a:xfrm>
            <a:custGeom>
              <a:avLst/>
              <a:gdLst>
                <a:gd name="T0" fmla="*/ 36 w 36"/>
                <a:gd name="T1" fmla="*/ 24 h 24"/>
                <a:gd name="T2" fmla="*/ 30 w 36"/>
                <a:gd name="T3" fmla="*/ 24 h 24"/>
                <a:gd name="T4" fmla="*/ 24 w 36"/>
                <a:gd name="T5" fmla="*/ 18 h 24"/>
                <a:gd name="T6" fmla="*/ 18 w 36"/>
                <a:gd name="T7" fmla="*/ 12 h 24"/>
                <a:gd name="T8" fmla="*/ 12 w 36"/>
                <a:gd name="T9" fmla="*/ 12 h 24"/>
                <a:gd name="T10" fmla="*/ 6 w 36"/>
                <a:gd name="T11" fmla="*/ 6 h 24"/>
                <a:gd name="T12" fmla="*/ 6 w 36"/>
                <a:gd name="T13" fmla="*/ 6 h 24"/>
                <a:gd name="T14" fmla="*/ 0 w 36"/>
                <a:gd name="T15" fmla="*/ 0 h 24"/>
                <a:gd name="T16" fmla="*/ 0 w 36"/>
                <a:gd name="T17" fmla="*/ 6 h 24"/>
                <a:gd name="T18" fmla="*/ 0 w 36"/>
                <a:gd name="T19" fmla="*/ 6 h 24"/>
                <a:gd name="T20" fmla="*/ 6 w 36"/>
                <a:gd name="T21" fmla="*/ 12 h 24"/>
                <a:gd name="T22" fmla="*/ 12 w 36"/>
                <a:gd name="T23" fmla="*/ 18 h 24"/>
                <a:gd name="T24" fmla="*/ 18 w 36"/>
                <a:gd name="T25" fmla="*/ 18 h 24"/>
                <a:gd name="T26" fmla="*/ 24 w 36"/>
                <a:gd name="T27" fmla="*/ 24 h 24"/>
                <a:gd name="T28" fmla="*/ 24 w 36"/>
                <a:gd name="T29" fmla="*/ 24 h 24"/>
                <a:gd name="T30" fmla="*/ 30 w 36"/>
                <a:gd name="T31" fmla="*/ 24 h 24"/>
                <a:gd name="T32" fmla="*/ 36 w 36"/>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36" y="24"/>
                  </a:moveTo>
                  <a:lnTo>
                    <a:pt x="30" y="24"/>
                  </a:lnTo>
                  <a:lnTo>
                    <a:pt x="24" y="18"/>
                  </a:lnTo>
                  <a:lnTo>
                    <a:pt x="18" y="12"/>
                  </a:lnTo>
                  <a:lnTo>
                    <a:pt x="12" y="12"/>
                  </a:lnTo>
                  <a:lnTo>
                    <a:pt x="6" y="6"/>
                  </a:lnTo>
                  <a:lnTo>
                    <a:pt x="0" y="0"/>
                  </a:lnTo>
                  <a:lnTo>
                    <a:pt x="0" y="6"/>
                  </a:lnTo>
                  <a:lnTo>
                    <a:pt x="6" y="12"/>
                  </a:lnTo>
                  <a:lnTo>
                    <a:pt x="12" y="18"/>
                  </a:lnTo>
                  <a:lnTo>
                    <a:pt x="18" y="18"/>
                  </a:lnTo>
                  <a:lnTo>
                    <a:pt x="24" y="24"/>
                  </a:lnTo>
                  <a:lnTo>
                    <a:pt x="30" y="24"/>
                  </a:lnTo>
                  <a:lnTo>
                    <a:pt x="36" y="24"/>
                  </a:lnTo>
                  <a:close/>
                </a:path>
              </a:pathLst>
            </a:custGeom>
            <a:solidFill>
              <a:srgbClr val="006600"/>
            </a:solidFill>
            <a:ln w="9525">
              <a:noFill/>
              <a:round/>
              <a:headEnd/>
              <a:tailEnd/>
            </a:ln>
          </p:spPr>
          <p:txBody>
            <a:bodyPr/>
            <a:lstStyle/>
            <a:p>
              <a:endParaRPr lang="en-US"/>
            </a:p>
          </p:txBody>
        </p:sp>
        <p:sp>
          <p:nvSpPr>
            <p:cNvPr id="16185" name="Freeform 49"/>
            <p:cNvSpPr>
              <a:spLocks/>
            </p:cNvSpPr>
            <p:nvPr/>
          </p:nvSpPr>
          <p:spPr bwMode="auto">
            <a:xfrm>
              <a:off x="5179" y="1165"/>
              <a:ext cx="30" cy="12"/>
            </a:xfrm>
            <a:custGeom>
              <a:avLst/>
              <a:gdLst>
                <a:gd name="T0" fmla="*/ 30 w 30"/>
                <a:gd name="T1" fmla="*/ 12 h 12"/>
                <a:gd name="T2" fmla="*/ 24 w 30"/>
                <a:gd name="T3" fmla="*/ 12 h 12"/>
                <a:gd name="T4" fmla="*/ 24 w 30"/>
                <a:gd name="T5" fmla="*/ 6 h 12"/>
                <a:gd name="T6" fmla="*/ 18 w 30"/>
                <a:gd name="T7" fmla="*/ 6 h 12"/>
                <a:gd name="T8" fmla="*/ 12 w 30"/>
                <a:gd name="T9" fmla="*/ 6 h 12"/>
                <a:gd name="T10" fmla="*/ 6 w 30"/>
                <a:gd name="T11" fmla="*/ 0 h 12"/>
                <a:gd name="T12" fmla="*/ 6 w 30"/>
                <a:gd name="T13" fmla="*/ 0 h 12"/>
                <a:gd name="T14" fmla="*/ 0 w 30"/>
                <a:gd name="T15" fmla="*/ 0 h 12"/>
                <a:gd name="T16" fmla="*/ 0 w 30"/>
                <a:gd name="T17" fmla="*/ 6 h 12"/>
                <a:gd name="T18" fmla="*/ 0 w 30"/>
                <a:gd name="T19" fmla="*/ 6 h 12"/>
                <a:gd name="T20" fmla="*/ 6 w 30"/>
                <a:gd name="T21" fmla="*/ 12 h 12"/>
                <a:gd name="T22" fmla="*/ 6 w 30"/>
                <a:gd name="T23" fmla="*/ 12 h 12"/>
                <a:gd name="T24" fmla="*/ 12 w 30"/>
                <a:gd name="T25" fmla="*/ 12 h 12"/>
                <a:gd name="T26" fmla="*/ 18 w 30"/>
                <a:gd name="T27" fmla="*/ 12 h 12"/>
                <a:gd name="T28" fmla="*/ 24 w 30"/>
                <a:gd name="T29" fmla="*/ 12 h 12"/>
                <a:gd name="T30" fmla="*/ 30 w 30"/>
                <a:gd name="T31" fmla="*/ 12 h 12"/>
                <a:gd name="T32" fmla="*/ 30 w 30"/>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2"/>
                <a:gd name="T53" fmla="*/ 30 w 3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2">
                  <a:moveTo>
                    <a:pt x="30" y="12"/>
                  </a:moveTo>
                  <a:lnTo>
                    <a:pt x="24" y="12"/>
                  </a:lnTo>
                  <a:lnTo>
                    <a:pt x="24" y="6"/>
                  </a:lnTo>
                  <a:lnTo>
                    <a:pt x="18" y="6"/>
                  </a:lnTo>
                  <a:lnTo>
                    <a:pt x="12" y="6"/>
                  </a:lnTo>
                  <a:lnTo>
                    <a:pt x="6" y="0"/>
                  </a:lnTo>
                  <a:lnTo>
                    <a:pt x="0" y="0"/>
                  </a:lnTo>
                  <a:lnTo>
                    <a:pt x="0" y="6"/>
                  </a:lnTo>
                  <a:lnTo>
                    <a:pt x="6" y="12"/>
                  </a:lnTo>
                  <a:lnTo>
                    <a:pt x="12" y="12"/>
                  </a:lnTo>
                  <a:lnTo>
                    <a:pt x="18" y="12"/>
                  </a:lnTo>
                  <a:lnTo>
                    <a:pt x="24" y="12"/>
                  </a:lnTo>
                  <a:lnTo>
                    <a:pt x="30" y="12"/>
                  </a:lnTo>
                  <a:close/>
                </a:path>
              </a:pathLst>
            </a:custGeom>
            <a:solidFill>
              <a:srgbClr val="006600"/>
            </a:solidFill>
            <a:ln w="9525">
              <a:noFill/>
              <a:round/>
              <a:headEnd/>
              <a:tailEnd/>
            </a:ln>
          </p:spPr>
          <p:txBody>
            <a:bodyPr/>
            <a:lstStyle/>
            <a:p>
              <a:endParaRPr lang="en-US"/>
            </a:p>
          </p:txBody>
        </p:sp>
        <p:sp>
          <p:nvSpPr>
            <p:cNvPr id="16186" name="Freeform 50"/>
            <p:cNvSpPr>
              <a:spLocks/>
            </p:cNvSpPr>
            <p:nvPr/>
          </p:nvSpPr>
          <p:spPr bwMode="auto">
            <a:xfrm>
              <a:off x="5185" y="1189"/>
              <a:ext cx="30" cy="6"/>
            </a:xfrm>
            <a:custGeom>
              <a:avLst/>
              <a:gdLst>
                <a:gd name="T0" fmla="*/ 30 w 30"/>
                <a:gd name="T1" fmla="*/ 6 h 6"/>
                <a:gd name="T2" fmla="*/ 24 w 30"/>
                <a:gd name="T3" fmla="*/ 0 h 6"/>
                <a:gd name="T4" fmla="*/ 18 w 30"/>
                <a:gd name="T5" fmla="*/ 0 h 6"/>
                <a:gd name="T6" fmla="*/ 18 w 30"/>
                <a:gd name="T7" fmla="*/ 0 h 6"/>
                <a:gd name="T8" fmla="*/ 12 w 30"/>
                <a:gd name="T9" fmla="*/ 0 h 6"/>
                <a:gd name="T10" fmla="*/ 6 w 30"/>
                <a:gd name="T11" fmla="*/ 0 h 6"/>
                <a:gd name="T12" fmla="*/ 6 w 30"/>
                <a:gd name="T13" fmla="*/ 0 h 6"/>
                <a:gd name="T14" fmla="*/ 0 w 30"/>
                <a:gd name="T15" fmla="*/ 0 h 6"/>
                <a:gd name="T16" fmla="*/ 0 w 30"/>
                <a:gd name="T17" fmla="*/ 0 h 6"/>
                <a:gd name="T18" fmla="*/ 0 w 30"/>
                <a:gd name="T19" fmla="*/ 0 h 6"/>
                <a:gd name="T20" fmla="*/ 6 w 30"/>
                <a:gd name="T21" fmla="*/ 6 h 6"/>
                <a:gd name="T22" fmla="*/ 6 w 30"/>
                <a:gd name="T23" fmla="*/ 6 h 6"/>
                <a:gd name="T24" fmla="*/ 12 w 30"/>
                <a:gd name="T25" fmla="*/ 6 h 6"/>
                <a:gd name="T26" fmla="*/ 18 w 30"/>
                <a:gd name="T27" fmla="*/ 6 h 6"/>
                <a:gd name="T28" fmla="*/ 18 w 30"/>
                <a:gd name="T29" fmla="*/ 6 h 6"/>
                <a:gd name="T30" fmla="*/ 24 w 30"/>
                <a:gd name="T31" fmla="*/ 6 h 6"/>
                <a:gd name="T32" fmla="*/ 30 w 30"/>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30" y="6"/>
                  </a:moveTo>
                  <a:lnTo>
                    <a:pt x="24" y="0"/>
                  </a:lnTo>
                  <a:lnTo>
                    <a:pt x="18" y="0"/>
                  </a:lnTo>
                  <a:lnTo>
                    <a:pt x="12" y="0"/>
                  </a:lnTo>
                  <a:lnTo>
                    <a:pt x="6" y="0"/>
                  </a:lnTo>
                  <a:lnTo>
                    <a:pt x="0" y="0"/>
                  </a:lnTo>
                  <a:lnTo>
                    <a:pt x="6" y="6"/>
                  </a:lnTo>
                  <a:lnTo>
                    <a:pt x="12" y="6"/>
                  </a:lnTo>
                  <a:lnTo>
                    <a:pt x="18" y="6"/>
                  </a:lnTo>
                  <a:lnTo>
                    <a:pt x="24" y="6"/>
                  </a:lnTo>
                  <a:lnTo>
                    <a:pt x="30" y="6"/>
                  </a:lnTo>
                  <a:close/>
                </a:path>
              </a:pathLst>
            </a:custGeom>
            <a:solidFill>
              <a:srgbClr val="006600"/>
            </a:solidFill>
            <a:ln w="9525">
              <a:noFill/>
              <a:round/>
              <a:headEnd/>
              <a:tailEnd/>
            </a:ln>
          </p:spPr>
          <p:txBody>
            <a:bodyPr/>
            <a:lstStyle/>
            <a:p>
              <a:endParaRPr lang="en-US"/>
            </a:p>
          </p:txBody>
        </p:sp>
        <p:sp>
          <p:nvSpPr>
            <p:cNvPr id="16187" name="Freeform 51"/>
            <p:cNvSpPr>
              <a:spLocks/>
            </p:cNvSpPr>
            <p:nvPr/>
          </p:nvSpPr>
          <p:spPr bwMode="auto">
            <a:xfrm>
              <a:off x="5191" y="1201"/>
              <a:ext cx="24" cy="6"/>
            </a:xfrm>
            <a:custGeom>
              <a:avLst/>
              <a:gdLst>
                <a:gd name="T0" fmla="*/ 24 w 24"/>
                <a:gd name="T1" fmla="*/ 6 h 6"/>
                <a:gd name="T2" fmla="*/ 24 w 24"/>
                <a:gd name="T3" fmla="*/ 6 h 6"/>
                <a:gd name="T4" fmla="*/ 18 w 24"/>
                <a:gd name="T5" fmla="*/ 0 h 6"/>
                <a:gd name="T6" fmla="*/ 18 w 24"/>
                <a:gd name="T7" fmla="*/ 0 h 6"/>
                <a:gd name="T8" fmla="*/ 12 w 24"/>
                <a:gd name="T9" fmla="*/ 0 h 6"/>
                <a:gd name="T10" fmla="*/ 6 w 24"/>
                <a:gd name="T11" fmla="*/ 0 h 6"/>
                <a:gd name="T12" fmla="*/ 6 w 24"/>
                <a:gd name="T13" fmla="*/ 0 h 6"/>
                <a:gd name="T14" fmla="*/ 0 w 24"/>
                <a:gd name="T15" fmla="*/ 6 h 6"/>
                <a:gd name="T16" fmla="*/ 0 w 24"/>
                <a:gd name="T17" fmla="*/ 6 h 6"/>
                <a:gd name="T18" fmla="*/ 0 w 24"/>
                <a:gd name="T19" fmla="*/ 6 h 6"/>
                <a:gd name="T20" fmla="*/ 0 w 24"/>
                <a:gd name="T21" fmla="*/ 6 h 6"/>
                <a:gd name="T22" fmla="*/ 6 w 24"/>
                <a:gd name="T23" fmla="*/ 6 h 6"/>
                <a:gd name="T24" fmla="*/ 6 w 24"/>
                <a:gd name="T25" fmla="*/ 6 h 6"/>
                <a:gd name="T26" fmla="*/ 12 w 24"/>
                <a:gd name="T27" fmla="*/ 6 h 6"/>
                <a:gd name="T28" fmla="*/ 18 w 24"/>
                <a:gd name="T29" fmla="*/ 6 h 6"/>
                <a:gd name="T30" fmla="*/ 24 w 24"/>
                <a:gd name="T31" fmla="*/ 6 h 6"/>
                <a:gd name="T32" fmla="*/ 24 w 24"/>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24" y="6"/>
                  </a:moveTo>
                  <a:lnTo>
                    <a:pt x="24" y="6"/>
                  </a:lnTo>
                  <a:lnTo>
                    <a:pt x="18" y="0"/>
                  </a:lnTo>
                  <a:lnTo>
                    <a:pt x="12" y="0"/>
                  </a:lnTo>
                  <a:lnTo>
                    <a:pt x="6" y="0"/>
                  </a:lnTo>
                  <a:lnTo>
                    <a:pt x="0" y="6"/>
                  </a:lnTo>
                  <a:lnTo>
                    <a:pt x="6" y="6"/>
                  </a:lnTo>
                  <a:lnTo>
                    <a:pt x="12" y="6"/>
                  </a:lnTo>
                  <a:lnTo>
                    <a:pt x="18" y="6"/>
                  </a:lnTo>
                  <a:lnTo>
                    <a:pt x="24" y="6"/>
                  </a:lnTo>
                  <a:close/>
                </a:path>
              </a:pathLst>
            </a:custGeom>
            <a:solidFill>
              <a:srgbClr val="006600"/>
            </a:solidFill>
            <a:ln w="9525">
              <a:noFill/>
              <a:round/>
              <a:headEnd/>
              <a:tailEnd/>
            </a:ln>
          </p:spPr>
          <p:txBody>
            <a:bodyPr/>
            <a:lstStyle/>
            <a:p>
              <a:endParaRPr lang="en-US"/>
            </a:p>
          </p:txBody>
        </p:sp>
        <p:sp>
          <p:nvSpPr>
            <p:cNvPr id="16188" name="Freeform 52"/>
            <p:cNvSpPr>
              <a:spLocks/>
            </p:cNvSpPr>
            <p:nvPr/>
          </p:nvSpPr>
          <p:spPr bwMode="auto">
            <a:xfrm>
              <a:off x="5197" y="1213"/>
              <a:ext cx="24" cy="12"/>
            </a:xfrm>
            <a:custGeom>
              <a:avLst/>
              <a:gdLst>
                <a:gd name="T0" fmla="*/ 24 w 24"/>
                <a:gd name="T1" fmla="*/ 12 h 12"/>
                <a:gd name="T2" fmla="*/ 24 w 24"/>
                <a:gd name="T3" fmla="*/ 6 h 12"/>
                <a:gd name="T4" fmla="*/ 24 w 24"/>
                <a:gd name="T5" fmla="*/ 6 h 12"/>
                <a:gd name="T6" fmla="*/ 18 w 24"/>
                <a:gd name="T7" fmla="*/ 6 h 12"/>
                <a:gd name="T8" fmla="*/ 18 w 24"/>
                <a:gd name="T9" fmla="*/ 0 h 12"/>
                <a:gd name="T10" fmla="*/ 12 w 24"/>
                <a:gd name="T11" fmla="*/ 0 h 12"/>
                <a:gd name="T12" fmla="*/ 6 w 24"/>
                <a:gd name="T13" fmla="*/ 0 h 12"/>
                <a:gd name="T14" fmla="*/ 6 w 24"/>
                <a:gd name="T15" fmla="*/ 0 h 12"/>
                <a:gd name="T16" fmla="*/ 0 w 24"/>
                <a:gd name="T17" fmla="*/ 6 h 12"/>
                <a:gd name="T18" fmla="*/ 0 w 24"/>
                <a:gd name="T19" fmla="*/ 6 h 12"/>
                <a:gd name="T20" fmla="*/ 6 w 24"/>
                <a:gd name="T21" fmla="*/ 12 h 12"/>
                <a:gd name="T22" fmla="*/ 6 w 24"/>
                <a:gd name="T23" fmla="*/ 12 h 12"/>
                <a:gd name="T24" fmla="*/ 12 w 24"/>
                <a:gd name="T25" fmla="*/ 12 h 12"/>
                <a:gd name="T26" fmla="*/ 18 w 24"/>
                <a:gd name="T27" fmla="*/ 12 h 12"/>
                <a:gd name="T28" fmla="*/ 18 w 24"/>
                <a:gd name="T29" fmla="*/ 12 h 12"/>
                <a:gd name="T30" fmla="*/ 24 w 24"/>
                <a:gd name="T31" fmla="*/ 12 h 12"/>
                <a:gd name="T32" fmla="*/ 24 w 24"/>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2"/>
                <a:gd name="T53" fmla="*/ 24 w 2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2">
                  <a:moveTo>
                    <a:pt x="24" y="12"/>
                  </a:moveTo>
                  <a:lnTo>
                    <a:pt x="24" y="6"/>
                  </a:lnTo>
                  <a:lnTo>
                    <a:pt x="18" y="6"/>
                  </a:lnTo>
                  <a:lnTo>
                    <a:pt x="18" y="0"/>
                  </a:lnTo>
                  <a:lnTo>
                    <a:pt x="12" y="0"/>
                  </a:lnTo>
                  <a:lnTo>
                    <a:pt x="6" y="0"/>
                  </a:lnTo>
                  <a:lnTo>
                    <a:pt x="0" y="6"/>
                  </a:lnTo>
                  <a:lnTo>
                    <a:pt x="6" y="12"/>
                  </a:lnTo>
                  <a:lnTo>
                    <a:pt x="12" y="12"/>
                  </a:lnTo>
                  <a:lnTo>
                    <a:pt x="18" y="12"/>
                  </a:lnTo>
                  <a:lnTo>
                    <a:pt x="24" y="12"/>
                  </a:lnTo>
                  <a:close/>
                </a:path>
              </a:pathLst>
            </a:custGeom>
            <a:solidFill>
              <a:srgbClr val="006600"/>
            </a:solidFill>
            <a:ln w="9525">
              <a:noFill/>
              <a:round/>
              <a:headEnd/>
              <a:tailEnd/>
            </a:ln>
          </p:spPr>
          <p:txBody>
            <a:bodyPr/>
            <a:lstStyle/>
            <a:p>
              <a:endParaRPr lang="en-US"/>
            </a:p>
          </p:txBody>
        </p:sp>
        <p:sp>
          <p:nvSpPr>
            <p:cNvPr id="16189" name="Freeform 53"/>
            <p:cNvSpPr>
              <a:spLocks/>
            </p:cNvSpPr>
            <p:nvPr/>
          </p:nvSpPr>
          <p:spPr bwMode="auto">
            <a:xfrm>
              <a:off x="5203" y="1225"/>
              <a:ext cx="24" cy="6"/>
            </a:xfrm>
            <a:custGeom>
              <a:avLst/>
              <a:gdLst>
                <a:gd name="T0" fmla="*/ 24 w 24"/>
                <a:gd name="T1" fmla="*/ 6 h 6"/>
                <a:gd name="T2" fmla="*/ 24 w 24"/>
                <a:gd name="T3" fmla="*/ 6 h 6"/>
                <a:gd name="T4" fmla="*/ 18 w 24"/>
                <a:gd name="T5" fmla="*/ 6 h 6"/>
                <a:gd name="T6" fmla="*/ 18 w 24"/>
                <a:gd name="T7" fmla="*/ 0 h 6"/>
                <a:gd name="T8" fmla="*/ 12 w 24"/>
                <a:gd name="T9" fmla="*/ 0 h 6"/>
                <a:gd name="T10" fmla="*/ 6 w 24"/>
                <a:gd name="T11" fmla="*/ 0 h 6"/>
                <a:gd name="T12" fmla="*/ 6 w 24"/>
                <a:gd name="T13" fmla="*/ 0 h 6"/>
                <a:gd name="T14" fmla="*/ 0 w 24"/>
                <a:gd name="T15" fmla="*/ 0 h 6"/>
                <a:gd name="T16" fmla="*/ 0 w 24"/>
                <a:gd name="T17" fmla="*/ 0 h 6"/>
                <a:gd name="T18" fmla="*/ 0 w 24"/>
                <a:gd name="T19" fmla="*/ 6 h 6"/>
                <a:gd name="T20" fmla="*/ 0 w 24"/>
                <a:gd name="T21" fmla="*/ 6 h 6"/>
                <a:gd name="T22" fmla="*/ 6 w 24"/>
                <a:gd name="T23" fmla="*/ 6 h 6"/>
                <a:gd name="T24" fmla="*/ 6 w 24"/>
                <a:gd name="T25" fmla="*/ 6 h 6"/>
                <a:gd name="T26" fmla="*/ 12 w 24"/>
                <a:gd name="T27" fmla="*/ 6 h 6"/>
                <a:gd name="T28" fmla="*/ 18 w 24"/>
                <a:gd name="T29" fmla="*/ 6 h 6"/>
                <a:gd name="T30" fmla="*/ 24 w 24"/>
                <a:gd name="T31" fmla="*/ 6 h 6"/>
                <a:gd name="T32" fmla="*/ 24 w 24"/>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24" y="6"/>
                  </a:moveTo>
                  <a:lnTo>
                    <a:pt x="24" y="6"/>
                  </a:lnTo>
                  <a:lnTo>
                    <a:pt x="18" y="6"/>
                  </a:lnTo>
                  <a:lnTo>
                    <a:pt x="18" y="0"/>
                  </a:lnTo>
                  <a:lnTo>
                    <a:pt x="12" y="0"/>
                  </a:lnTo>
                  <a:lnTo>
                    <a:pt x="6" y="0"/>
                  </a:lnTo>
                  <a:lnTo>
                    <a:pt x="0" y="0"/>
                  </a:lnTo>
                  <a:lnTo>
                    <a:pt x="0" y="6"/>
                  </a:lnTo>
                  <a:lnTo>
                    <a:pt x="6" y="6"/>
                  </a:lnTo>
                  <a:lnTo>
                    <a:pt x="12" y="6"/>
                  </a:lnTo>
                  <a:lnTo>
                    <a:pt x="18" y="6"/>
                  </a:lnTo>
                  <a:lnTo>
                    <a:pt x="24" y="6"/>
                  </a:lnTo>
                  <a:close/>
                </a:path>
              </a:pathLst>
            </a:custGeom>
            <a:solidFill>
              <a:srgbClr val="006600"/>
            </a:solidFill>
            <a:ln w="9525">
              <a:noFill/>
              <a:round/>
              <a:headEnd/>
              <a:tailEnd/>
            </a:ln>
          </p:spPr>
          <p:txBody>
            <a:bodyPr/>
            <a:lstStyle/>
            <a:p>
              <a:endParaRPr lang="en-US"/>
            </a:p>
          </p:txBody>
        </p:sp>
        <p:sp>
          <p:nvSpPr>
            <p:cNvPr id="16190" name="Freeform 54"/>
            <p:cNvSpPr>
              <a:spLocks/>
            </p:cNvSpPr>
            <p:nvPr/>
          </p:nvSpPr>
          <p:spPr bwMode="auto">
            <a:xfrm>
              <a:off x="5179" y="1033"/>
              <a:ext cx="24" cy="48"/>
            </a:xfrm>
            <a:custGeom>
              <a:avLst/>
              <a:gdLst>
                <a:gd name="T0" fmla="*/ 0 w 24"/>
                <a:gd name="T1" fmla="*/ 6 h 48"/>
                <a:gd name="T2" fmla="*/ 0 w 24"/>
                <a:gd name="T3" fmla="*/ 6 h 48"/>
                <a:gd name="T4" fmla="*/ 0 w 24"/>
                <a:gd name="T5" fmla="*/ 12 h 48"/>
                <a:gd name="T6" fmla="*/ 6 w 24"/>
                <a:gd name="T7" fmla="*/ 18 h 48"/>
                <a:gd name="T8" fmla="*/ 12 w 24"/>
                <a:gd name="T9" fmla="*/ 24 h 48"/>
                <a:gd name="T10" fmla="*/ 18 w 24"/>
                <a:gd name="T11" fmla="*/ 30 h 48"/>
                <a:gd name="T12" fmla="*/ 18 w 24"/>
                <a:gd name="T13" fmla="*/ 36 h 48"/>
                <a:gd name="T14" fmla="*/ 24 w 24"/>
                <a:gd name="T15" fmla="*/ 42 h 48"/>
                <a:gd name="T16" fmla="*/ 24 w 24"/>
                <a:gd name="T17" fmla="*/ 48 h 48"/>
                <a:gd name="T18" fmla="*/ 24 w 24"/>
                <a:gd name="T19" fmla="*/ 36 h 48"/>
                <a:gd name="T20" fmla="*/ 18 w 24"/>
                <a:gd name="T21" fmla="*/ 30 h 48"/>
                <a:gd name="T22" fmla="*/ 18 w 24"/>
                <a:gd name="T23" fmla="*/ 24 h 48"/>
                <a:gd name="T24" fmla="*/ 12 w 24"/>
                <a:gd name="T25" fmla="*/ 18 h 48"/>
                <a:gd name="T26" fmla="*/ 6 w 24"/>
                <a:gd name="T27" fmla="*/ 12 h 48"/>
                <a:gd name="T28" fmla="*/ 6 w 24"/>
                <a:gd name="T29" fmla="*/ 6 h 48"/>
                <a:gd name="T30" fmla="*/ 0 w 24"/>
                <a:gd name="T31" fmla="*/ 0 h 48"/>
                <a:gd name="T32" fmla="*/ 0 w 24"/>
                <a:gd name="T33" fmla="*/ 6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8"/>
                <a:gd name="T53" fmla="*/ 24 w 24"/>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8">
                  <a:moveTo>
                    <a:pt x="0" y="6"/>
                  </a:moveTo>
                  <a:lnTo>
                    <a:pt x="0" y="6"/>
                  </a:lnTo>
                  <a:lnTo>
                    <a:pt x="0" y="12"/>
                  </a:lnTo>
                  <a:lnTo>
                    <a:pt x="6" y="18"/>
                  </a:lnTo>
                  <a:lnTo>
                    <a:pt x="12" y="24"/>
                  </a:lnTo>
                  <a:lnTo>
                    <a:pt x="18" y="30"/>
                  </a:lnTo>
                  <a:lnTo>
                    <a:pt x="18" y="36"/>
                  </a:lnTo>
                  <a:lnTo>
                    <a:pt x="24" y="42"/>
                  </a:lnTo>
                  <a:lnTo>
                    <a:pt x="24" y="48"/>
                  </a:lnTo>
                  <a:lnTo>
                    <a:pt x="24" y="36"/>
                  </a:lnTo>
                  <a:lnTo>
                    <a:pt x="18" y="30"/>
                  </a:lnTo>
                  <a:lnTo>
                    <a:pt x="18" y="24"/>
                  </a:lnTo>
                  <a:lnTo>
                    <a:pt x="12" y="18"/>
                  </a:lnTo>
                  <a:lnTo>
                    <a:pt x="6" y="12"/>
                  </a:lnTo>
                  <a:lnTo>
                    <a:pt x="6" y="6"/>
                  </a:lnTo>
                  <a:lnTo>
                    <a:pt x="0" y="0"/>
                  </a:lnTo>
                  <a:lnTo>
                    <a:pt x="0" y="6"/>
                  </a:lnTo>
                  <a:close/>
                </a:path>
              </a:pathLst>
            </a:custGeom>
            <a:solidFill>
              <a:srgbClr val="006600"/>
            </a:solidFill>
            <a:ln w="9525">
              <a:noFill/>
              <a:round/>
              <a:headEnd/>
              <a:tailEnd/>
            </a:ln>
          </p:spPr>
          <p:txBody>
            <a:bodyPr/>
            <a:lstStyle/>
            <a:p>
              <a:endParaRPr lang="en-US"/>
            </a:p>
          </p:txBody>
        </p:sp>
        <p:sp>
          <p:nvSpPr>
            <p:cNvPr id="16191" name="Freeform 55"/>
            <p:cNvSpPr>
              <a:spLocks/>
            </p:cNvSpPr>
            <p:nvPr/>
          </p:nvSpPr>
          <p:spPr bwMode="auto">
            <a:xfrm>
              <a:off x="5191" y="1027"/>
              <a:ext cx="12" cy="36"/>
            </a:xfrm>
            <a:custGeom>
              <a:avLst/>
              <a:gdLst>
                <a:gd name="T0" fmla="*/ 12 w 12"/>
                <a:gd name="T1" fmla="*/ 36 h 36"/>
                <a:gd name="T2" fmla="*/ 12 w 12"/>
                <a:gd name="T3" fmla="*/ 24 h 36"/>
                <a:gd name="T4" fmla="*/ 6 w 12"/>
                <a:gd name="T5" fmla="*/ 12 h 36"/>
                <a:gd name="T6" fmla="*/ 0 w 12"/>
                <a:gd name="T7" fmla="*/ 6 h 36"/>
                <a:gd name="T8" fmla="*/ 0 w 12"/>
                <a:gd name="T9" fmla="*/ 0 h 36"/>
                <a:gd name="T10" fmla="*/ 0 w 12"/>
                <a:gd name="T11" fmla="*/ 6 h 36"/>
                <a:gd name="T12" fmla="*/ 0 w 12"/>
                <a:gd name="T13" fmla="*/ 6 h 36"/>
                <a:gd name="T14" fmla="*/ 0 w 12"/>
                <a:gd name="T15" fmla="*/ 12 h 36"/>
                <a:gd name="T16" fmla="*/ 6 w 12"/>
                <a:gd name="T17" fmla="*/ 18 h 36"/>
                <a:gd name="T18" fmla="*/ 6 w 12"/>
                <a:gd name="T19" fmla="*/ 24 h 36"/>
                <a:gd name="T20" fmla="*/ 12 w 12"/>
                <a:gd name="T21" fmla="*/ 30 h 36"/>
                <a:gd name="T22" fmla="*/ 12 w 12"/>
                <a:gd name="T23" fmla="*/ 30 h 36"/>
                <a:gd name="T24" fmla="*/ 12 w 12"/>
                <a:gd name="T25" fmla="*/ 36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36"/>
                <a:gd name="T41" fmla="*/ 12 w 12"/>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36">
                  <a:moveTo>
                    <a:pt x="12" y="36"/>
                  </a:moveTo>
                  <a:lnTo>
                    <a:pt x="12" y="24"/>
                  </a:lnTo>
                  <a:lnTo>
                    <a:pt x="6" y="12"/>
                  </a:lnTo>
                  <a:lnTo>
                    <a:pt x="0" y="6"/>
                  </a:lnTo>
                  <a:lnTo>
                    <a:pt x="0" y="0"/>
                  </a:lnTo>
                  <a:lnTo>
                    <a:pt x="0" y="6"/>
                  </a:lnTo>
                  <a:lnTo>
                    <a:pt x="0" y="12"/>
                  </a:lnTo>
                  <a:lnTo>
                    <a:pt x="6" y="18"/>
                  </a:lnTo>
                  <a:lnTo>
                    <a:pt x="6" y="24"/>
                  </a:lnTo>
                  <a:lnTo>
                    <a:pt x="12" y="30"/>
                  </a:lnTo>
                  <a:lnTo>
                    <a:pt x="12" y="36"/>
                  </a:lnTo>
                  <a:close/>
                </a:path>
              </a:pathLst>
            </a:custGeom>
            <a:solidFill>
              <a:srgbClr val="006600"/>
            </a:solidFill>
            <a:ln w="9525">
              <a:noFill/>
              <a:round/>
              <a:headEnd/>
              <a:tailEnd/>
            </a:ln>
          </p:spPr>
          <p:txBody>
            <a:bodyPr/>
            <a:lstStyle/>
            <a:p>
              <a:endParaRPr lang="en-US"/>
            </a:p>
          </p:txBody>
        </p:sp>
        <p:sp>
          <p:nvSpPr>
            <p:cNvPr id="16192" name="Freeform 56"/>
            <p:cNvSpPr>
              <a:spLocks/>
            </p:cNvSpPr>
            <p:nvPr/>
          </p:nvSpPr>
          <p:spPr bwMode="auto">
            <a:xfrm>
              <a:off x="5275" y="1147"/>
              <a:ext cx="48" cy="161"/>
            </a:xfrm>
            <a:custGeom>
              <a:avLst/>
              <a:gdLst>
                <a:gd name="T0" fmla="*/ 12 w 48"/>
                <a:gd name="T1" fmla="*/ 161 h 161"/>
                <a:gd name="T2" fmla="*/ 6 w 48"/>
                <a:gd name="T3" fmla="*/ 161 h 161"/>
                <a:gd name="T4" fmla="*/ 6 w 48"/>
                <a:gd name="T5" fmla="*/ 161 h 161"/>
                <a:gd name="T6" fmla="*/ 6 w 48"/>
                <a:gd name="T7" fmla="*/ 161 h 161"/>
                <a:gd name="T8" fmla="*/ 0 w 48"/>
                <a:gd name="T9" fmla="*/ 161 h 161"/>
                <a:gd name="T10" fmla="*/ 18 w 48"/>
                <a:gd name="T11" fmla="*/ 143 h 161"/>
                <a:gd name="T12" fmla="*/ 30 w 48"/>
                <a:gd name="T13" fmla="*/ 120 h 161"/>
                <a:gd name="T14" fmla="*/ 42 w 48"/>
                <a:gd name="T15" fmla="*/ 102 h 161"/>
                <a:gd name="T16" fmla="*/ 42 w 48"/>
                <a:gd name="T17" fmla="*/ 78 h 161"/>
                <a:gd name="T18" fmla="*/ 48 w 48"/>
                <a:gd name="T19" fmla="*/ 54 h 161"/>
                <a:gd name="T20" fmla="*/ 42 w 48"/>
                <a:gd name="T21" fmla="*/ 36 h 161"/>
                <a:gd name="T22" fmla="*/ 42 w 48"/>
                <a:gd name="T23" fmla="*/ 18 h 161"/>
                <a:gd name="T24" fmla="*/ 42 w 48"/>
                <a:gd name="T25" fmla="*/ 0 h 161"/>
                <a:gd name="T26" fmla="*/ 48 w 48"/>
                <a:gd name="T27" fmla="*/ 12 h 161"/>
                <a:gd name="T28" fmla="*/ 48 w 48"/>
                <a:gd name="T29" fmla="*/ 30 h 161"/>
                <a:gd name="T30" fmla="*/ 48 w 48"/>
                <a:gd name="T31" fmla="*/ 54 h 161"/>
                <a:gd name="T32" fmla="*/ 48 w 48"/>
                <a:gd name="T33" fmla="*/ 78 h 161"/>
                <a:gd name="T34" fmla="*/ 42 w 48"/>
                <a:gd name="T35" fmla="*/ 108 h 161"/>
                <a:gd name="T36" fmla="*/ 36 w 48"/>
                <a:gd name="T37" fmla="*/ 132 h 161"/>
                <a:gd name="T38" fmla="*/ 24 w 48"/>
                <a:gd name="T39" fmla="*/ 149 h 161"/>
                <a:gd name="T40" fmla="*/ 12 w 48"/>
                <a:gd name="T41" fmla="*/ 161 h 1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161"/>
                <a:gd name="T65" fmla="*/ 48 w 48"/>
                <a:gd name="T66" fmla="*/ 161 h 1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161">
                  <a:moveTo>
                    <a:pt x="12" y="161"/>
                  </a:moveTo>
                  <a:lnTo>
                    <a:pt x="6" y="161"/>
                  </a:lnTo>
                  <a:lnTo>
                    <a:pt x="0" y="161"/>
                  </a:lnTo>
                  <a:lnTo>
                    <a:pt x="18" y="143"/>
                  </a:lnTo>
                  <a:lnTo>
                    <a:pt x="30" y="120"/>
                  </a:lnTo>
                  <a:lnTo>
                    <a:pt x="42" y="102"/>
                  </a:lnTo>
                  <a:lnTo>
                    <a:pt x="42" y="78"/>
                  </a:lnTo>
                  <a:lnTo>
                    <a:pt x="48" y="54"/>
                  </a:lnTo>
                  <a:lnTo>
                    <a:pt x="42" y="36"/>
                  </a:lnTo>
                  <a:lnTo>
                    <a:pt x="42" y="18"/>
                  </a:lnTo>
                  <a:lnTo>
                    <a:pt x="42" y="0"/>
                  </a:lnTo>
                  <a:lnTo>
                    <a:pt x="48" y="12"/>
                  </a:lnTo>
                  <a:lnTo>
                    <a:pt x="48" y="30"/>
                  </a:lnTo>
                  <a:lnTo>
                    <a:pt x="48" y="54"/>
                  </a:lnTo>
                  <a:lnTo>
                    <a:pt x="48" y="78"/>
                  </a:lnTo>
                  <a:lnTo>
                    <a:pt x="42" y="108"/>
                  </a:lnTo>
                  <a:lnTo>
                    <a:pt x="36" y="132"/>
                  </a:lnTo>
                  <a:lnTo>
                    <a:pt x="24" y="149"/>
                  </a:lnTo>
                  <a:lnTo>
                    <a:pt x="12" y="161"/>
                  </a:lnTo>
                  <a:close/>
                </a:path>
              </a:pathLst>
            </a:custGeom>
            <a:solidFill>
              <a:srgbClr val="006600"/>
            </a:solidFill>
            <a:ln w="9525">
              <a:noFill/>
              <a:round/>
              <a:headEnd/>
              <a:tailEnd/>
            </a:ln>
          </p:spPr>
          <p:txBody>
            <a:bodyPr/>
            <a:lstStyle/>
            <a:p>
              <a:endParaRPr lang="en-US"/>
            </a:p>
          </p:txBody>
        </p:sp>
        <p:sp>
          <p:nvSpPr>
            <p:cNvPr id="16193" name="Freeform 57"/>
            <p:cNvSpPr>
              <a:spLocks/>
            </p:cNvSpPr>
            <p:nvPr/>
          </p:nvSpPr>
          <p:spPr bwMode="auto">
            <a:xfrm>
              <a:off x="5287" y="1153"/>
              <a:ext cx="36" cy="18"/>
            </a:xfrm>
            <a:custGeom>
              <a:avLst/>
              <a:gdLst>
                <a:gd name="T0" fmla="*/ 36 w 36"/>
                <a:gd name="T1" fmla="*/ 18 h 18"/>
                <a:gd name="T2" fmla="*/ 30 w 36"/>
                <a:gd name="T3" fmla="*/ 18 h 18"/>
                <a:gd name="T4" fmla="*/ 30 w 36"/>
                <a:gd name="T5" fmla="*/ 12 h 18"/>
                <a:gd name="T6" fmla="*/ 24 w 36"/>
                <a:gd name="T7" fmla="*/ 6 h 18"/>
                <a:gd name="T8" fmla="*/ 18 w 36"/>
                <a:gd name="T9" fmla="*/ 6 h 18"/>
                <a:gd name="T10" fmla="*/ 12 w 36"/>
                <a:gd name="T11" fmla="*/ 0 h 18"/>
                <a:gd name="T12" fmla="*/ 6 w 36"/>
                <a:gd name="T13" fmla="*/ 0 h 18"/>
                <a:gd name="T14" fmla="*/ 6 w 36"/>
                <a:gd name="T15" fmla="*/ 0 h 18"/>
                <a:gd name="T16" fmla="*/ 0 w 36"/>
                <a:gd name="T17" fmla="*/ 0 h 18"/>
                <a:gd name="T18" fmla="*/ 0 w 36"/>
                <a:gd name="T19" fmla="*/ 0 h 18"/>
                <a:gd name="T20" fmla="*/ 6 w 36"/>
                <a:gd name="T21" fmla="*/ 0 h 18"/>
                <a:gd name="T22" fmla="*/ 6 w 36"/>
                <a:gd name="T23" fmla="*/ 6 h 18"/>
                <a:gd name="T24" fmla="*/ 12 w 36"/>
                <a:gd name="T25" fmla="*/ 6 h 18"/>
                <a:gd name="T26" fmla="*/ 18 w 36"/>
                <a:gd name="T27" fmla="*/ 12 h 18"/>
                <a:gd name="T28" fmla="*/ 24 w 36"/>
                <a:gd name="T29" fmla="*/ 12 h 18"/>
                <a:gd name="T30" fmla="*/ 30 w 36"/>
                <a:gd name="T31" fmla="*/ 18 h 18"/>
                <a:gd name="T32" fmla="*/ 36 w 36"/>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8"/>
                <a:gd name="T53" fmla="*/ 36 w 3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8">
                  <a:moveTo>
                    <a:pt x="36" y="18"/>
                  </a:moveTo>
                  <a:lnTo>
                    <a:pt x="30" y="18"/>
                  </a:lnTo>
                  <a:lnTo>
                    <a:pt x="30" y="12"/>
                  </a:lnTo>
                  <a:lnTo>
                    <a:pt x="24" y="6"/>
                  </a:lnTo>
                  <a:lnTo>
                    <a:pt x="18" y="6"/>
                  </a:lnTo>
                  <a:lnTo>
                    <a:pt x="12" y="0"/>
                  </a:lnTo>
                  <a:lnTo>
                    <a:pt x="6" y="0"/>
                  </a:lnTo>
                  <a:lnTo>
                    <a:pt x="0" y="0"/>
                  </a:lnTo>
                  <a:lnTo>
                    <a:pt x="6" y="0"/>
                  </a:lnTo>
                  <a:lnTo>
                    <a:pt x="6" y="6"/>
                  </a:lnTo>
                  <a:lnTo>
                    <a:pt x="12" y="6"/>
                  </a:lnTo>
                  <a:lnTo>
                    <a:pt x="18" y="12"/>
                  </a:lnTo>
                  <a:lnTo>
                    <a:pt x="24" y="12"/>
                  </a:lnTo>
                  <a:lnTo>
                    <a:pt x="30" y="18"/>
                  </a:lnTo>
                  <a:lnTo>
                    <a:pt x="36" y="18"/>
                  </a:lnTo>
                  <a:close/>
                </a:path>
              </a:pathLst>
            </a:custGeom>
            <a:solidFill>
              <a:srgbClr val="006600"/>
            </a:solidFill>
            <a:ln w="9525">
              <a:noFill/>
              <a:round/>
              <a:headEnd/>
              <a:tailEnd/>
            </a:ln>
          </p:spPr>
          <p:txBody>
            <a:bodyPr/>
            <a:lstStyle/>
            <a:p>
              <a:endParaRPr lang="en-US"/>
            </a:p>
          </p:txBody>
        </p:sp>
        <p:sp>
          <p:nvSpPr>
            <p:cNvPr id="16194" name="Freeform 58"/>
            <p:cNvSpPr>
              <a:spLocks/>
            </p:cNvSpPr>
            <p:nvPr/>
          </p:nvSpPr>
          <p:spPr bwMode="auto">
            <a:xfrm>
              <a:off x="5287" y="1153"/>
              <a:ext cx="36" cy="36"/>
            </a:xfrm>
            <a:custGeom>
              <a:avLst/>
              <a:gdLst>
                <a:gd name="T0" fmla="*/ 0 w 36"/>
                <a:gd name="T1" fmla="*/ 6 h 36"/>
                <a:gd name="T2" fmla="*/ 0 w 36"/>
                <a:gd name="T3" fmla="*/ 0 h 36"/>
                <a:gd name="T4" fmla="*/ 6 w 36"/>
                <a:gd name="T5" fmla="*/ 6 h 36"/>
                <a:gd name="T6" fmla="*/ 6 w 36"/>
                <a:gd name="T7" fmla="*/ 6 h 36"/>
                <a:gd name="T8" fmla="*/ 18 w 36"/>
                <a:gd name="T9" fmla="*/ 12 h 36"/>
                <a:gd name="T10" fmla="*/ 24 w 36"/>
                <a:gd name="T11" fmla="*/ 18 h 36"/>
                <a:gd name="T12" fmla="*/ 30 w 36"/>
                <a:gd name="T13" fmla="*/ 24 h 36"/>
                <a:gd name="T14" fmla="*/ 30 w 36"/>
                <a:gd name="T15" fmla="*/ 30 h 36"/>
                <a:gd name="T16" fmla="*/ 36 w 36"/>
                <a:gd name="T17" fmla="*/ 36 h 36"/>
                <a:gd name="T18" fmla="*/ 30 w 36"/>
                <a:gd name="T19" fmla="*/ 30 h 36"/>
                <a:gd name="T20" fmla="*/ 24 w 36"/>
                <a:gd name="T21" fmla="*/ 30 h 36"/>
                <a:gd name="T22" fmla="*/ 18 w 36"/>
                <a:gd name="T23" fmla="*/ 24 h 36"/>
                <a:gd name="T24" fmla="*/ 12 w 36"/>
                <a:gd name="T25" fmla="*/ 18 h 36"/>
                <a:gd name="T26" fmla="*/ 6 w 36"/>
                <a:gd name="T27" fmla="*/ 12 h 36"/>
                <a:gd name="T28" fmla="*/ 0 w 36"/>
                <a:gd name="T29" fmla="*/ 6 h 36"/>
                <a:gd name="T30" fmla="*/ 0 w 36"/>
                <a:gd name="T31" fmla="*/ 6 h 36"/>
                <a:gd name="T32" fmla="*/ 0 w 36"/>
                <a:gd name="T33" fmla="*/ 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0" y="6"/>
                  </a:moveTo>
                  <a:lnTo>
                    <a:pt x="0" y="0"/>
                  </a:lnTo>
                  <a:lnTo>
                    <a:pt x="6" y="6"/>
                  </a:lnTo>
                  <a:lnTo>
                    <a:pt x="18" y="12"/>
                  </a:lnTo>
                  <a:lnTo>
                    <a:pt x="24" y="18"/>
                  </a:lnTo>
                  <a:lnTo>
                    <a:pt x="30" y="24"/>
                  </a:lnTo>
                  <a:lnTo>
                    <a:pt x="30" y="30"/>
                  </a:lnTo>
                  <a:lnTo>
                    <a:pt x="36" y="36"/>
                  </a:lnTo>
                  <a:lnTo>
                    <a:pt x="30" y="30"/>
                  </a:lnTo>
                  <a:lnTo>
                    <a:pt x="24" y="30"/>
                  </a:lnTo>
                  <a:lnTo>
                    <a:pt x="18" y="24"/>
                  </a:lnTo>
                  <a:lnTo>
                    <a:pt x="12" y="18"/>
                  </a:lnTo>
                  <a:lnTo>
                    <a:pt x="6" y="12"/>
                  </a:lnTo>
                  <a:lnTo>
                    <a:pt x="0" y="6"/>
                  </a:lnTo>
                  <a:close/>
                </a:path>
              </a:pathLst>
            </a:custGeom>
            <a:solidFill>
              <a:srgbClr val="006600"/>
            </a:solidFill>
            <a:ln w="9525">
              <a:noFill/>
              <a:round/>
              <a:headEnd/>
              <a:tailEnd/>
            </a:ln>
          </p:spPr>
          <p:txBody>
            <a:bodyPr/>
            <a:lstStyle/>
            <a:p>
              <a:endParaRPr lang="en-US"/>
            </a:p>
          </p:txBody>
        </p:sp>
        <p:sp>
          <p:nvSpPr>
            <p:cNvPr id="16195" name="Freeform 59"/>
            <p:cNvSpPr>
              <a:spLocks/>
            </p:cNvSpPr>
            <p:nvPr/>
          </p:nvSpPr>
          <p:spPr bwMode="auto">
            <a:xfrm>
              <a:off x="5275" y="1177"/>
              <a:ext cx="48" cy="42"/>
            </a:xfrm>
            <a:custGeom>
              <a:avLst/>
              <a:gdLst>
                <a:gd name="T0" fmla="*/ 0 w 48"/>
                <a:gd name="T1" fmla="*/ 0 h 42"/>
                <a:gd name="T2" fmla="*/ 6 w 48"/>
                <a:gd name="T3" fmla="*/ 0 h 42"/>
                <a:gd name="T4" fmla="*/ 12 w 48"/>
                <a:gd name="T5" fmla="*/ 0 h 42"/>
                <a:gd name="T6" fmla="*/ 18 w 48"/>
                <a:gd name="T7" fmla="*/ 6 h 42"/>
                <a:gd name="T8" fmla="*/ 24 w 48"/>
                <a:gd name="T9" fmla="*/ 12 h 42"/>
                <a:gd name="T10" fmla="*/ 30 w 48"/>
                <a:gd name="T11" fmla="*/ 18 h 42"/>
                <a:gd name="T12" fmla="*/ 42 w 48"/>
                <a:gd name="T13" fmla="*/ 30 h 42"/>
                <a:gd name="T14" fmla="*/ 42 w 48"/>
                <a:gd name="T15" fmla="*/ 36 h 42"/>
                <a:gd name="T16" fmla="*/ 48 w 48"/>
                <a:gd name="T17" fmla="*/ 42 h 42"/>
                <a:gd name="T18" fmla="*/ 42 w 48"/>
                <a:gd name="T19" fmla="*/ 42 h 42"/>
                <a:gd name="T20" fmla="*/ 36 w 48"/>
                <a:gd name="T21" fmla="*/ 36 h 42"/>
                <a:gd name="T22" fmla="*/ 30 w 48"/>
                <a:gd name="T23" fmla="*/ 30 h 42"/>
                <a:gd name="T24" fmla="*/ 24 w 48"/>
                <a:gd name="T25" fmla="*/ 24 h 42"/>
                <a:gd name="T26" fmla="*/ 12 w 48"/>
                <a:gd name="T27" fmla="*/ 12 h 42"/>
                <a:gd name="T28" fmla="*/ 6 w 48"/>
                <a:gd name="T29" fmla="*/ 6 h 42"/>
                <a:gd name="T30" fmla="*/ 6 w 48"/>
                <a:gd name="T31" fmla="*/ 6 h 42"/>
                <a:gd name="T32" fmla="*/ 0 w 48"/>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2"/>
                <a:gd name="T53" fmla="*/ 48 w 48"/>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2">
                  <a:moveTo>
                    <a:pt x="0" y="0"/>
                  </a:moveTo>
                  <a:lnTo>
                    <a:pt x="6" y="0"/>
                  </a:lnTo>
                  <a:lnTo>
                    <a:pt x="12" y="0"/>
                  </a:lnTo>
                  <a:lnTo>
                    <a:pt x="18" y="6"/>
                  </a:lnTo>
                  <a:lnTo>
                    <a:pt x="24" y="12"/>
                  </a:lnTo>
                  <a:lnTo>
                    <a:pt x="30" y="18"/>
                  </a:lnTo>
                  <a:lnTo>
                    <a:pt x="42" y="30"/>
                  </a:lnTo>
                  <a:lnTo>
                    <a:pt x="42" y="36"/>
                  </a:lnTo>
                  <a:lnTo>
                    <a:pt x="48" y="42"/>
                  </a:lnTo>
                  <a:lnTo>
                    <a:pt x="42" y="42"/>
                  </a:lnTo>
                  <a:lnTo>
                    <a:pt x="36" y="36"/>
                  </a:lnTo>
                  <a:lnTo>
                    <a:pt x="30" y="30"/>
                  </a:lnTo>
                  <a:lnTo>
                    <a:pt x="24" y="24"/>
                  </a:lnTo>
                  <a:lnTo>
                    <a:pt x="12" y="12"/>
                  </a:lnTo>
                  <a:lnTo>
                    <a:pt x="6" y="6"/>
                  </a:lnTo>
                  <a:lnTo>
                    <a:pt x="0" y="0"/>
                  </a:lnTo>
                  <a:close/>
                </a:path>
              </a:pathLst>
            </a:custGeom>
            <a:solidFill>
              <a:srgbClr val="006600"/>
            </a:solidFill>
            <a:ln w="9525">
              <a:noFill/>
              <a:round/>
              <a:headEnd/>
              <a:tailEnd/>
            </a:ln>
          </p:spPr>
          <p:txBody>
            <a:bodyPr/>
            <a:lstStyle/>
            <a:p>
              <a:endParaRPr lang="en-US"/>
            </a:p>
          </p:txBody>
        </p:sp>
        <p:sp>
          <p:nvSpPr>
            <p:cNvPr id="16196" name="Freeform 60"/>
            <p:cNvSpPr>
              <a:spLocks/>
            </p:cNvSpPr>
            <p:nvPr/>
          </p:nvSpPr>
          <p:spPr bwMode="auto">
            <a:xfrm>
              <a:off x="5269" y="1214"/>
              <a:ext cx="48" cy="38"/>
            </a:xfrm>
            <a:custGeom>
              <a:avLst/>
              <a:gdLst>
                <a:gd name="T0" fmla="*/ 0 w 48"/>
                <a:gd name="T1" fmla="*/ 0 h 36"/>
                <a:gd name="T2" fmla="*/ 0 w 48"/>
                <a:gd name="T3" fmla="*/ 0 h 36"/>
                <a:gd name="T4" fmla="*/ 12 w 48"/>
                <a:gd name="T5" fmla="*/ 0 h 36"/>
                <a:gd name="T6" fmla="*/ 18 w 48"/>
                <a:gd name="T7" fmla="*/ 6 h 36"/>
                <a:gd name="T8" fmla="*/ 24 w 48"/>
                <a:gd name="T9" fmla="*/ 20 h 36"/>
                <a:gd name="T10" fmla="*/ 36 w 48"/>
                <a:gd name="T11" fmla="*/ 26 h 36"/>
                <a:gd name="T12" fmla="*/ 42 w 48"/>
                <a:gd name="T13" fmla="*/ 37 h 36"/>
                <a:gd name="T14" fmla="*/ 48 w 48"/>
                <a:gd name="T15" fmla="*/ 46 h 36"/>
                <a:gd name="T16" fmla="*/ 48 w 48"/>
                <a:gd name="T17" fmla="*/ 55 h 36"/>
                <a:gd name="T18" fmla="*/ 48 w 48"/>
                <a:gd name="T19" fmla="*/ 55 h 36"/>
                <a:gd name="T20" fmla="*/ 42 w 48"/>
                <a:gd name="T21" fmla="*/ 46 h 36"/>
                <a:gd name="T22" fmla="*/ 30 w 48"/>
                <a:gd name="T23" fmla="*/ 37 h 36"/>
                <a:gd name="T24" fmla="*/ 24 w 48"/>
                <a:gd name="T25" fmla="*/ 26 h 36"/>
                <a:gd name="T26" fmla="*/ 12 w 48"/>
                <a:gd name="T27" fmla="*/ 20 h 36"/>
                <a:gd name="T28" fmla="*/ 6 w 48"/>
                <a:gd name="T29" fmla="*/ 6 h 36"/>
                <a:gd name="T30" fmla="*/ 0 w 48"/>
                <a:gd name="T31" fmla="*/ 0 h 36"/>
                <a:gd name="T32" fmla="*/ 0 w 48"/>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6"/>
                <a:gd name="T53" fmla="*/ 48 w 48"/>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6">
                  <a:moveTo>
                    <a:pt x="0" y="0"/>
                  </a:moveTo>
                  <a:lnTo>
                    <a:pt x="0" y="0"/>
                  </a:lnTo>
                  <a:lnTo>
                    <a:pt x="12" y="0"/>
                  </a:lnTo>
                  <a:lnTo>
                    <a:pt x="18" y="6"/>
                  </a:lnTo>
                  <a:lnTo>
                    <a:pt x="24" y="12"/>
                  </a:lnTo>
                  <a:lnTo>
                    <a:pt x="36" y="18"/>
                  </a:lnTo>
                  <a:lnTo>
                    <a:pt x="42" y="24"/>
                  </a:lnTo>
                  <a:lnTo>
                    <a:pt x="48" y="30"/>
                  </a:lnTo>
                  <a:lnTo>
                    <a:pt x="48" y="36"/>
                  </a:lnTo>
                  <a:lnTo>
                    <a:pt x="42" y="30"/>
                  </a:lnTo>
                  <a:lnTo>
                    <a:pt x="30" y="24"/>
                  </a:lnTo>
                  <a:lnTo>
                    <a:pt x="24" y="18"/>
                  </a:lnTo>
                  <a:lnTo>
                    <a:pt x="12" y="12"/>
                  </a:lnTo>
                  <a:lnTo>
                    <a:pt x="6" y="6"/>
                  </a:lnTo>
                  <a:lnTo>
                    <a:pt x="0" y="0"/>
                  </a:lnTo>
                  <a:close/>
                </a:path>
              </a:pathLst>
            </a:custGeom>
            <a:solidFill>
              <a:srgbClr val="006600"/>
            </a:solidFill>
            <a:ln w="9525">
              <a:noFill/>
              <a:round/>
              <a:headEnd/>
              <a:tailEnd/>
            </a:ln>
          </p:spPr>
          <p:txBody>
            <a:bodyPr/>
            <a:lstStyle/>
            <a:p>
              <a:endParaRPr lang="en-US"/>
            </a:p>
          </p:txBody>
        </p:sp>
        <p:sp>
          <p:nvSpPr>
            <p:cNvPr id="16197" name="Freeform 61"/>
            <p:cNvSpPr>
              <a:spLocks/>
            </p:cNvSpPr>
            <p:nvPr/>
          </p:nvSpPr>
          <p:spPr bwMode="auto">
            <a:xfrm>
              <a:off x="5269" y="1226"/>
              <a:ext cx="42" cy="38"/>
            </a:xfrm>
            <a:custGeom>
              <a:avLst/>
              <a:gdLst>
                <a:gd name="T0" fmla="*/ 0 w 42"/>
                <a:gd name="T1" fmla="*/ 0 h 36"/>
                <a:gd name="T2" fmla="*/ 0 w 42"/>
                <a:gd name="T3" fmla="*/ 0 h 36"/>
                <a:gd name="T4" fmla="*/ 6 w 42"/>
                <a:gd name="T5" fmla="*/ 6 h 36"/>
                <a:gd name="T6" fmla="*/ 12 w 42"/>
                <a:gd name="T7" fmla="*/ 6 h 36"/>
                <a:gd name="T8" fmla="*/ 24 w 42"/>
                <a:gd name="T9" fmla="*/ 20 h 36"/>
                <a:gd name="T10" fmla="*/ 30 w 42"/>
                <a:gd name="T11" fmla="*/ 26 h 36"/>
                <a:gd name="T12" fmla="*/ 36 w 42"/>
                <a:gd name="T13" fmla="*/ 37 h 36"/>
                <a:gd name="T14" fmla="*/ 42 w 42"/>
                <a:gd name="T15" fmla="*/ 46 h 36"/>
                <a:gd name="T16" fmla="*/ 42 w 42"/>
                <a:gd name="T17" fmla="*/ 55 h 36"/>
                <a:gd name="T18" fmla="*/ 42 w 42"/>
                <a:gd name="T19" fmla="*/ 55 h 36"/>
                <a:gd name="T20" fmla="*/ 30 w 42"/>
                <a:gd name="T21" fmla="*/ 46 h 36"/>
                <a:gd name="T22" fmla="*/ 24 w 42"/>
                <a:gd name="T23" fmla="*/ 37 h 36"/>
                <a:gd name="T24" fmla="*/ 18 w 42"/>
                <a:gd name="T25" fmla="*/ 26 h 36"/>
                <a:gd name="T26" fmla="*/ 6 w 42"/>
                <a:gd name="T27" fmla="*/ 20 h 36"/>
                <a:gd name="T28" fmla="*/ 0 w 42"/>
                <a:gd name="T29" fmla="*/ 20 h 36"/>
                <a:gd name="T30" fmla="*/ 0 w 42"/>
                <a:gd name="T31" fmla="*/ 6 h 36"/>
                <a:gd name="T32" fmla="*/ 0 w 42"/>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6"/>
                <a:gd name="T53" fmla="*/ 42 w 4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6">
                  <a:moveTo>
                    <a:pt x="0" y="0"/>
                  </a:moveTo>
                  <a:lnTo>
                    <a:pt x="0" y="0"/>
                  </a:lnTo>
                  <a:lnTo>
                    <a:pt x="6" y="6"/>
                  </a:lnTo>
                  <a:lnTo>
                    <a:pt x="12" y="6"/>
                  </a:lnTo>
                  <a:lnTo>
                    <a:pt x="24" y="12"/>
                  </a:lnTo>
                  <a:lnTo>
                    <a:pt x="30" y="18"/>
                  </a:lnTo>
                  <a:lnTo>
                    <a:pt x="36" y="24"/>
                  </a:lnTo>
                  <a:lnTo>
                    <a:pt x="42" y="30"/>
                  </a:lnTo>
                  <a:lnTo>
                    <a:pt x="42" y="36"/>
                  </a:lnTo>
                  <a:lnTo>
                    <a:pt x="30" y="30"/>
                  </a:lnTo>
                  <a:lnTo>
                    <a:pt x="24" y="24"/>
                  </a:lnTo>
                  <a:lnTo>
                    <a:pt x="18" y="18"/>
                  </a:lnTo>
                  <a:lnTo>
                    <a:pt x="6" y="12"/>
                  </a:lnTo>
                  <a:lnTo>
                    <a:pt x="0" y="12"/>
                  </a:lnTo>
                  <a:lnTo>
                    <a:pt x="0" y="6"/>
                  </a:lnTo>
                  <a:lnTo>
                    <a:pt x="0" y="0"/>
                  </a:lnTo>
                  <a:close/>
                </a:path>
              </a:pathLst>
            </a:custGeom>
            <a:solidFill>
              <a:srgbClr val="006600"/>
            </a:solidFill>
            <a:ln w="9525">
              <a:noFill/>
              <a:round/>
              <a:headEnd/>
              <a:tailEnd/>
            </a:ln>
          </p:spPr>
          <p:txBody>
            <a:bodyPr/>
            <a:lstStyle/>
            <a:p>
              <a:endParaRPr lang="en-US"/>
            </a:p>
          </p:txBody>
        </p:sp>
        <p:sp>
          <p:nvSpPr>
            <p:cNvPr id="16198" name="Freeform 62"/>
            <p:cNvSpPr>
              <a:spLocks/>
            </p:cNvSpPr>
            <p:nvPr/>
          </p:nvSpPr>
          <p:spPr bwMode="auto">
            <a:xfrm>
              <a:off x="5269" y="1255"/>
              <a:ext cx="36" cy="30"/>
            </a:xfrm>
            <a:custGeom>
              <a:avLst/>
              <a:gdLst>
                <a:gd name="T0" fmla="*/ 0 w 36"/>
                <a:gd name="T1" fmla="*/ 0 h 30"/>
                <a:gd name="T2" fmla="*/ 0 w 36"/>
                <a:gd name="T3" fmla="*/ 0 h 30"/>
                <a:gd name="T4" fmla="*/ 6 w 36"/>
                <a:gd name="T5" fmla="*/ 0 h 30"/>
                <a:gd name="T6" fmla="*/ 12 w 36"/>
                <a:gd name="T7" fmla="*/ 6 h 30"/>
                <a:gd name="T8" fmla="*/ 18 w 36"/>
                <a:gd name="T9" fmla="*/ 6 h 30"/>
                <a:gd name="T10" fmla="*/ 24 w 36"/>
                <a:gd name="T11" fmla="*/ 12 h 30"/>
                <a:gd name="T12" fmla="*/ 30 w 36"/>
                <a:gd name="T13" fmla="*/ 18 h 30"/>
                <a:gd name="T14" fmla="*/ 36 w 36"/>
                <a:gd name="T15" fmla="*/ 24 h 30"/>
                <a:gd name="T16" fmla="*/ 36 w 36"/>
                <a:gd name="T17" fmla="*/ 30 h 30"/>
                <a:gd name="T18" fmla="*/ 30 w 36"/>
                <a:gd name="T19" fmla="*/ 30 h 30"/>
                <a:gd name="T20" fmla="*/ 30 w 36"/>
                <a:gd name="T21" fmla="*/ 24 h 30"/>
                <a:gd name="T22" fmla="*/ 18 w 36"/>
                <a:gd name="T23" fmla="*/ 18 h 30"/>
                <a:gd name="T24" fmla="*/ 12 w 36"/>
                <a:gd name="T25" fmla="*/ 18 h 30"/>
                <a:gd name="T26" fmla="*/ 6 w 36"/>
                <a:gd name="T27" fmla="*/ 12 h 30"/>
                <a:gd name="T28" fmla="*/ 0 w 36"/>
                <a:gd name="T29" fmla="*/ 6 h 30"/>
                <a:gd name="T30" fmla="*/ 0 w 36"/>
                <a:gd name="T31" fmla="*/ 6 h 30"/>
                <a:gd name="T32" fmla="*/ 0 w 36"/>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0" y="0"/>
                  </a:moveTo>
                  <a:lnTo>
                    <a:pt x="0" y="0"/>
                  </a:lnTo>
                  <a:lnTo>
                    <a:pt x="6" y="0"/>
                  </a:lnTo>
                  <a:lnTo>
                    <a:pt x="12" y="6"/>
                  </a:lnTo>
                  <a:lnTo>
                    <a:pt x="18" y="6"/>
                  </a:lnTo>
                  <a:lnTo>
                    <a:pt x="24" y="12"/>
                  </a:lnTo>
                  <a:lnTo>
                    <a:pt x="30" y="18"/>
                  </a:lnTo>
                  <a:lnTo>
                    <a:pt x="36" y="24"/>
                  </a:lnTo>
                  <a:lnTo>
                    <a:pt x="36" y="30"/>
                  </a:lnTo>
                  <a:lnTo>
                    <a:pt x="30" y="30"/>
                  </a:lnTo>
                  <a:lnTo>
                    <a:pt x="30" y="24"/>
                  </a:lnTo>
                  <a:lnTo>
                    <a:pt x="18" y="18"/>
                  </a:lnTo>
                  <a:lnTo>
                    <a:pt x="12" y="18"/>
                  </a:lnTo>
                  <a:lnTo>
                    <a:pt x="6" y="12"/>
                  </a:lnTo>
                  <a:lnTo>
                    <a:pt x="0" y="6"/>
                  </a:lnTo>
                  <a:lnTo>
                    <a:pt x="0" y="0"/>
                  </a:lnTo>
                  <a:close/>
                </a:path>
              </a:pathLst>
            </a:custGeom>
            <a:solidFill>
              <a:srgbClr val="006600"/>
            </a:solidFill>
            <a:ln w="9525">
              <a:noFill/>
              <a:round/>
              <a:headEnd/>
              <a:tailEnd/>
            </a:ln>
          </p:spPr>
          <p:txBody>
            <a:bodyPr/>
            <a:lstStyle/>
            <a:p>
              <a:endParaRPr lang="en-US"/>
            </a:p>
          </p:txBody>
        </p:sp>
        <p:sp>
          <p:nvSpPr>
            <p:cNvPr id="16199" name="Freeform 63"/>
            <p:cNvSpPr>
              <a:spLocks/>
            </p:cNvSpPr>
            <p:nvPr/>
          </p:nvSpPr>
          <p:spPr bwMode="auto">
            <a:xfrm>
              <a:off x="5257" y="1296"/>
              <a:ext cx="24" cy="6"/>
            </a:xfrm>
            <a:custGeom>
              <a:avLst/>
              <a:gdLst>
                <a:gd name="T0" fmla="*/ 0 w 24"/>
                <a:gd name="T1" fmla="*/ 0 h 6"/>
                <a:gd name="T2" fmla="*/ 6 w 24"/>
                <a:gd name="T3" fmla="*/ 0 h 6"/>
                <a:gd name="T4" fmla="*/ 6 w 24"/>
                <a:gd name="T5" fmla="*/ 0 h 6"/>
                <a:gd name="T6" fmla="*/ 12 w 24"/>
                <a:gd name="T7" fmla="*/ 0 h 6"/>
                <a:gd name="T8" fmla="*/ 12 w 24"/>
                <a:gd name="T9" fmla="*/ 0 h 6"/>
                <a:gd name="T10" fmla="*/ 18 w 24"/>
                <a:gd name="T11" fmla="*/ 0 h 6"/>
                <a:gd name="T12" fmla="*/ 24 w 24"/>
                <a:gd name="T13" fmla="*/ 0 h 6"/>
                <a:gd name="T14" fmla="*/ 24 w 24"/>
                <a:gd name="T15" fmla="*/ 6 h 6"/>
                <a:gd name="T16" fmla="*/ 24 w 24"/>
                <a:gd name="T17" fmla="*/ 6 h 6"/>
                <a:gd name="T18" fmla="*/ 24 w 24"/>
                <a:gd name="T19" fmla="*/ 6 h 6"/>
                <a:gd name="T20" fmla="*/ 18 w 24"/>
                <a:gd name="T21" fmla="*/ 6 h 6"/>
                <a:gd name="T22" fmla="*/ 12 w 24"/>
                <a:gd name="T23" fmla="*/ 6 h 6"/>
                <a:gd name="T24" fmla="*/ 12 w 24"/>
                <a:gd name="T25" fmla="*/ 6 h 6"/>
                <a:gd name="T26" fmla="*/ 6 w 24"/>
                <a:gd name="T27" fmla="*/ 6 h 6"/>
                <a:gd name="T28" fmla="*/ 6 w 24"/>
                <a:gd name="T29" fmla="*/ 6 h 6"/>
                <a:gd name="T30" fmla="*/ 0 w 24"/>
                <a:gd name="T31" fmla="*/ 6 h 6"/>
                <a:gd name="T32" fmla="*/ 0 w 24"/>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0" y="0"/>
                  </a:moveTo>
                  <a:lnTo>
                    <a:pt x="6" y="0"/>
                  </a:lnTo>
                  <a:lnTo>
                    <a:pt x="12" y="0"/>
                  </a:lnTo>
                  <a:lnTo>
                    <a:pt x="18" y="0"/>
                  </a:lnTo>
                  <a:lnTo>
                    <a:pt x="24" y="0"/>
                  </a:lnTo>
                  <a:lnTo>
                    <a:pt x="24" y="6"/>
                  </a:lnTo>
                  <a:lnTo>
                    <a:pt x="18" y="6"/>
                  </a:lnTo>
                  <a:lnTo>
                    <a:pt x="12" y="6"/>
                  </a:lnTo>
                  <a:lnTo>
                    <a:pt x="6" y="6"/>
                  </a:lnTo>
                  <a:lnTo>
                    <a:pt x="0" y="6"/>
                  </a:lnTo>
                  <a:lnTo>
                    <a:pt x="0" y="0"/>
                  </a:lnTo>
                  <a:close/>
                </a:path>
              </a:pathLst>
            </a:custGeom>
            <a:solidFill>
              <a:srgbClr val="006600"/>
            </a:solidFill>
            <a:ln w="9525">
              <a:noFill/>
              <a:round/>
              <a:headEnd/>
              <a:tailEnd/>
            </a:ln>
          </p:spPr>
          <p:txBody>
            <a:bodyPr/>
            <a:lstStyle/>
            <a:p>
              <a:endParaRPr lang="en-US"/>
            </a:p>
          </p:txBody>
        </p:sp>
        <p:sp>
          <p:nvSpPr>
            <p:cNvPr id="16200" name="Freeform 64"/>
            <p:cNvSpPr>
              <a:spLocks/>
            </p:cNvSpPr>
            <p:nvPr/>
          </p:nvSpPr>
          <p:spPr bwMode="auto">
            <a:xfrm>
              <a:off x="5281" y="1171"/>
              <a:ext cx="42" cy="36"/>
            </a:xfrm>
            <a:custGeom>
              <a:avLst/>
              <a:gdLst>
                <a:gd name="T0" fmla="*/ 0 w 42"/>
                <a:gd name="T1" fmla="*/ 0 h 36"/>
                <a:gd name="T2" fmla="*/ 6 w 42"/>
                <a:gd name="T3" fmla="*/ 0 h 36"/>
                <a:gd name="T4" fmla="*/ 6 w 42"/>
                <a:gd name="T5" fmla="*/ 0 h 36"/>
                <a:gd name="T6" fmla="*/ 12 w 42"/>
                <a:gd name="T7" fmla="*/ 0 h 36"/>
                <a:gd name="T8" fmla="*/ 18 w 42"/>
                <a:gd name="T9" fmla="*/ 6 h 36"/>
                <a:gd name="T10" fmla="*/ 30 w 42"/>
                <a:gd name="T11" fmla="*/ 12 h 36"/>
                <a:gd name="T12" fmla="*/ 36 w 42"/>
                <a:gd name="T13" fmla="*/ 24 h 36"/>
                <a:gd name="T14" fmla="*/ 42 w 42"/>
                <a:gd name="T15" fmla="*/ 30 h 36"/>
                <a:gd name="T16" fmla="*/ 42 w 42"/>
                <a:gd name="T17" fmla="*/ 36 h 36"/>
                <a:gd name="T18" fmla="*/ 42 w 42"/>
                <a:gd name="T19" fmla="*/ 30 h 36"/>
                <a:gd name="T20" fmla="*/ 36 w 42"/>
                <a:gd name="T21" fmla="*/ 30 h 36"/>
                <a:gd name="T22" fmla="*/ 24 w 42"/>
                <a:gd name="T23" fmla="*/ 24 h 36"/>
                <a:gd name="T24" fmla="*/ 18 w 42"/>
                <a:gd name="T25" fmla="*/ 18 h 36"/>
                <a:gd name="T26" fmla="*/ 12 w 42"/>
                <a:gd name="T27" fmla="*/ 12 h 36"/>
                <a:gd name="T28" fmla="*/ 6 w 42"/>
                <a:gd name="T29" fmla="*/ 6 h 36"/>
                <a:gd name="T30" fmla="*/ 0 w 42"/>
                <a:gd name="T31" fmla="*/ 0 h 36"/>
                <a:gd name="T32" fmla="*/ 0 w 42"/>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6"/>
                <a:gd name="T53" fmla="*/ 42 w 4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6">
                  <a:moveTo>
                    <a:pt x="0" y="0"/>
                  </a:moveTo>
                  <a:lnTo>
                    <a:pt x="6" y="0"/>
                  </a:lnTo>
                  <a:lnTo>
                    <a:pt x="12" y="0"/>
                  </a:lnTo>
                  <a:lnTo>
                    <a:pt x="18" y="6"/>
                  </a:lnTo>
                  <a:lnTo>
                    <a:pt x="30" y="12"/>
                  </a:lnTo>
                  <a:lnTo>
                    <a:pt x="36" y="24"/>
                  </a:lnTo>
                  <a:lnTo>
                    <a:pt x="42" y="30"/>
                  </a:lnTo>
                  <a:lnTo>
                    <a:pt x="42" y="36"/>
                  </a:lnTo>
                  <a:lnTo>
                    <a:pt x="42" y="30"/>
                  </a:lnTo>
                  <a:lnTo>
                    <a:pt x="36" y="30"/>
                  </a:lnTo>
                  <a:lnTo>
                    <a:pt x="24" y="24"/>
                  </a:lnTo>
                  <a:lnTo>
                    <a:pt x="18" y="18"/>
                  </a:lnTo>
                  <a:lnTo>
                    <a:pt x="12" y="12"/>
                  </a:lnTo>
                  <a:lnTo>
                    <a:pt x="6" y="6"/>
                  </a:lnTo>
                  <a:lnTo>
                    <a:pt x="0" y="0"/>
                  </a:lnTo>
                  <a:close/>
                </a:path>
              </a:pathLst>
            </a:custGeom>
            <a:solidFill>
              <a:srgbClr val="006600"/>
            </a:solidFill>
            <a:ln w="9525">
              <a:noFill/>
              <a:round/>
              <a:headEnd/>
              <a:tailEnd/>
            </a:ln>
          </p:spPr>
          <p:txBody>
            <a:bodyPr/>
            <a:lstStyle/>
            <a:p>
              <a:endParaRPr lang="en-US"/>
            </a:p>
          </p:txBody>
        </p:sp>
        <p:sp>
          <p:nvSpPr>
            <p:cNvPr id="16201" name="Freeform 65"/>
            <p:cNvSpPr>
              <a:spLocks/>
            </p:cNvSpPr>
            <p:nvPr/>
          </p:nvSpPr>
          <p:spPr bwMode="auto">
            <a:xfrm>
              <a:off x="5275" y="1196"/>
              <a:ext cx="48" cy="44"/>
            </a:xfrm>
            <a:custGeom>
              <a:avLst/>
              <a:gdLst>
                <a:gd name="T0" fmla="*/ 0 w 48"/>
                <a:gd name="T1" fmla="*/ 0 h 42"/>
                <a:gd name="T2" fmla="*/ 0 w 48"/>
                <a:gd name="T3" fmla="*/ 0 h 42"/>
                <a:gd name="T4" fmla="*/ 6 w 48"/>
                <a:gd name="T5" fmla="*/ 6 h 42"/>
                <a:gd name="T6" fmla="*/ 12 w 48"/>
                <a:gd name="T7" fmla="*/ 6 h 42"/>
                <a:gd name="T8" fmla="*/ 24 w 48"/>
                <a:gd name="T9" fmla="*/ 20 h 42"/>
                <a:gd name="T10" fmla="*/ 30 w 48"/>
                <a:gd name="T11" fmla="*/ 26 h 42"/>
                <a:gd name="T12" fmla="*/ 36 w 48"/>
                <a:gd name="T13" fmla="*/ 32 h 42"/>
                <a:gd name="T14" fmla="*/ 42 w 48"/>
                <a:gd name="T15" fmla="*/ 44 h 42"/>
                <a:gd name="T16" fmla="*/ 48 w 48"/>
                <a:gd name="T17" fmla="*/ 60 h 42"/>
                <a:gd name="T18" fmla="*/ 42 w 48"/>
                <a:gd name="T19" fmla="*/ 52 h 42"/>
                <a:gd name="T20" fmla="*/ 36 w 48"/>
                <a:gd name="T21" fmla="*/ 44 h 42"/>
                <a:gd name="T22" fmla="*/ 30 w 48"/>
                <a:gd name="T23" fmla="*/ 32 h 42"/>
                <a:gd name="T24" fmla="*/ 18 w 48"/>
                <a:gd name="T25" fmla="*/ 26 h 42"/>
                <a:gd name="T26" fmla="*/ 12 w 48"/>
                <a:gd name="T27" fmla="*/ 20 h 42"/>
                <a:gd name="T28" fmla="*/ 6 w 48"/>
                <a:gd name="T29" fmla="*/ 6 h 42"/>
                <a:gd name="T30" fmla="*/ 0 w 48"/>
                <a:gd name="T31" fmla="*/ 6 h 42"/>
                <a:gd name="T32" fmla="*/ 0 w 48"/>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2"/>
                <a:gd name="T53" fmla="*/ 48 w 48"/>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2">
                  <a:moveTo>
                    <a:pt x="0" y="0"/>
                  </a:moveTo>
                  <a:lnTo>
                    <a:pt x="0" y="0"/>
                  </a:lnTo>
                  <a:lnTo>
                    <a:pt x="6" y="6"/>
                  </a:lnTo>
                  <a:lnTo>
                    <a:pt x="12" y="6"/>
                  </a:lnTo>
                  <a:lnTo>
                    <a:pt x="24" y="12"/>
                  </a:lnTo>
                  <a:lnTo>
                    <a:pt x="30" y="18"/>
                  </a:lnTo>
                  <a:lnTo>
                    <a:pt x="36" y="24"/>
                  </a:lnTo>
                  <a:lnTo>
                    <a:pt x="42" y="30"/>
                  </a:lnTo>
                  <a:lnTo>
                    <a:pt x="48" y="42"/>
                  </a:lnTo>
                  <a:lnTo>
                    <a:pt x="42" y="36"/>
                  </a:lnTo>
                  <a:lnTo>
                    <a:pt x="36" y="30"/>
                  </a:lnTo>
                  <a:lnTo>
                    <a:pt x="30" y="24"/>
                  </a:lnTo>
                  <a:lnTo>
                    <a:pt x="18" y="18"/>
                  </a:lnTo>
                  <a:lnTo>
                    <a:pt x="12" y="12"/>
                  </a:lnTo>
                  <a:lnTo>
                    <a:pt x="6" y="6"/>
                  </a:lnTo>
                  <a:lnTo>
                    <a:pt x="0" y="6"/>
                  </a:lnTo>
                  <a:lnTo>
                    <a:pt x="0" y="0"/>
                  </a:lnTo>
                  <a:close/>
                </a:path>
              </a:pathLst>
            </a:custGeom>
            <a:solidFill>
              <a:srgbClr val="006600"/>
            </a:solidFill>
            <a:ln w="9525">
              <a:noFill/>
              <a:round/>
              <a:headEnd/>
              <a:tailEnd/>
            </a:ln>
          </p:spPr>
          <p:txBody>
            <a:bodyPr/>
            <a:lstStyle/>
            <a:p>
              <a:endParaRPr lang="en-US"/>
            </a:p>
          </p:txBody>
        </p:sp>
        <p:sp>
          <p:nvSpPr>
            <p:cNvPr id="16202" name="Freeform 66"/>
            <p:cNvSpPr>
              <a:spLocks/>
            </p:cNvSpPr>
            <p:nvPr/>
          </p:nvSpPr>
          <p:spPr bwMode="auto">
            <a:xfrm>
              <a:off x="5263" y="1243"/>
              <a:ext cx="48" cy="30"/>
            </a:xfrm>
            <a:custGeom>
              <a:avLst/>
              <a:gdLst>
                <a:gd name="T0" fmla="*/ 0 w 48"/>
                <a:gd name="T1" fmla="*/ 0 h 30"/>
                <a:gd name="T2" fmla="*/ 6 w 48"/>
                <a:gd name="T3" fmla="*/ 0 h 30"/>
                <a:gd name="T4" fmla="*/ 12 w 48"/>
                <a:gd name="T5" fmla="*/ 6 h 30"/>
                <a:gd name="T6" fmla="*/ 18 w 48"/>
                <a:gd name="T7" fmla="*/ 6 h 30"/>
                <a:gd name="T8" fmla="*/ 24 w 48"/>
                <a:gd name="T9" fmla="*/ 12 h 30"/>
                <a:gd name="T10" fmla="*/ 30 w 48"/>
                <a:gd name="T11" fmla="*/ 12 h 30"/>
                <a:gd name="T12" fmla="*/ 42 w 48"/>
                <a:gd name="T13" fmla="*/ 18 h 30"/>
                <a:gd name="T14" fmla="*/ 48 w 48"/>
                <a:gd name="T15" fmla="*/ 24 h 30"/>
                <a:gd name="T16" fmla="*/ 48 w 48"/>
                <a:gd name="T17" fmla="*/ 30 h 30"/>
                <a:gd name="T18" fmla="*/ 42 w 48"/>
                <a:gd name="T19" fmla="*/ 30 h 30"/>
                <a:gd name="T20" fmla="*/ 36 w 48"/>
                <a:gd name="T21" fmla="*/ 24 h 30"/>
                <a:gd name="T22" fmla="*/ 30 w 48"/>
                <a:gd name="T23" fmla="*/ 18 h 30"/>
                <a:gd name="T24" fmla="*/ 24 w 48"/>
                <a:gd name="T25" fmla="*/ 18 h 30"/>
                <a:gd name="T26" fmla="*/ 12 w 48"/>
                <a:gd name="T27" fmla="*/ 12 h 30"/>
                <a:gd name="T28" fmla="*/ 6 w 48"/>
                <a:gd name="T29" fmla="*/ 6 h 30"/>
                <a:gd name="T30" fmla="*/ 6 w 48"/>
                <a:gd name="T31" fmla="*/ 6 h 30"/>
                <a:gd name="T32" fmla="*/ 0 w 48"/>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0" y="0"/>
                  </a:moveTo>
                  <a:lnTo>
                    <a:pt x="6" y="0"/>
                  </a:lnTo>
                  <a:lnTo>
                    <a:pt x="12" y="6"/>
                  </a:lnTo>
                  <a:lnTo>
                    <a:pt x="18" y="6"/>
                  </a:lnTo>
                  <a:lnTo>
                    <a:pt x="24" y="12"/>
                  </a:lnTo>
                  <a:lnTo>
                    <a:pt x="30" y="12"/>
                  </a:lnTo>
                  <a:lnTo>
                    <a:pt x="42" y="18"/>
                  </a:lnTo>
                  <a:lnTo>
                    <a:pt x="48" y="24"/>
                  </a:lnTo>
                  <a:lnTo>
                    <a:pt x="48" y="30"/>
                  </a:lnTo>
                  <a:lnTo>
                    <a:pt x="42" y="30"/>
                  </a:lnTo>
                  <a:lnTo>
                    <a:pt x="36" y="24"/>
                  </a:lnTo>
                  <a:lnTo>
                    <a:pt x="30" y="18"/>
                  </a:lnTo>
                  <a:lnTo>
                    <a:pt x="24" y="18"/>
                  </a:lnTo>
                  <a:lnTo>
                    <a:pt x="12" y="12"/>
                  </a:lnTo>
                  <a:lnTo>
                    <a:pt x="6" y="6"/>
                  </a:lnTo>
                  <a:lnTo>
                    <a:pt x="0" y="0"/>
                  </a:lnTo>
                  <a:close/>
                </a:path>
              </a:pathLst>
            </a:custGeom>
            <a:solidFill>
              <a:srgbClr val="006600"/>
            </a:solidFill>
            <a:ln w="9525">
              <a:noFill/>
              <a:round/>
              <a:headEnd/>
              <a:tailEnd/>
            </a:ln>
          </p:spPr>
          <p:txBody>
            <a:bodyPr/>
            <a:lstStyle/>
            <a:p>
              <a:endParaRPr lang="en-US"/>
            </a:p>
          </p:txBody>
        </p:sp>
        <p:sp>
          <p:nvSpPr>
            <p:cNvPr id="16203" name="Freeform 67"/>
            <p:cNvSpPr>
              <a:spLocks/>
            </p:cNvSpPr>
            <p:nvPr/>
          </p:nvSpPr>
          <p:spPr bwMode="auto">
            <a:xfrm>
              <a:off x="5263" y="1269"/>
              <a:ext cx="36" cy="29"/>
            </a:xfrm>
            <a:custGeom>
              <a:avLst/>
              <a:gdLst>
                <a:gd name="T0" fmla="*/ 0 w 36"/>
                <a:gd name="T1" fmla="*/ 0 h 29"/>
                <a:gd name="T2" fmla="*/ 6 w 36"/>
                <a:gd name="T3" fmla="*/ 0 h 29"/>
                <a:gd name="T4" fmla="*/ 6 w 36"/>
                <a:gd name="T5" fmla="*/ 0 h 29"/>
                <a:gd name="T6" fmla="*/ 12 w 36"/>
                <a:gd name="T7" fmla="*/ 6 h 29"/>
                <a:gd name="T8" fmla="*/ 18 w 36"/>
                <a:gd name="T9" fmla="*/ 6 h 29"/>
                <a:gd name="T10" fmla="*/ 24 w 36"/>
                <a:gd name="T11" fmla="*/ 12 h 29"/>
                <a:gd name="T12" fmla="*/ 30 w 36"/>
                <a:gd name="T13" fmla="*/ 18 h 29"/>
                <a:gd name="T14" fmla="*/ 36 w 36"/>
                <a:gd name="T15" fmla="*/ 23 h 29"/>
                <a:gd name="T16" fmla="*/ 36 w 36"/>
                <a:gd name="T17" fmla="*/ 29 h 29"/>
                <a:gd name="T18" fmla="*/ 36 w 36"/>
                <a:gd name="T19" fmla="*/ 23 h 29"/>
                <a:gd name="T20" fmla="*/ 30 w 36"/>
                <a:gd name="T21" fmla="*/ 23 h 29"/>
                <a:gd name="T22" fmla="*/ 24 w 36"/>
                <a:gd name="T23" fmla="*/ 18 h 29"/>
                <a:gd name="T24" fmla="*/ 18 w 36"/>
                <a:gd name="T25" fmla="*/ 12 h 29"/>
                <a:gd name="T26" fmla="*/ 12 w 36"/>
                <a:gd name="T27" fmla="*/ 6 h 29"/>
                <a:gd name="T28" fmla="*/ 6 w 36"/>
                <a:gd name="T29" fmla="*/ 6 h 29"/>
                <a:gd name="T30" fmla="*/ 6 w 36"/>
                <a:gd name="T31" fmla="*/ 0 h 29"/>
                <a:gd name="T32" fmla="*/ 0 w 36"/>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9"/>
                <a:gd name="T53" fmla="*/ 36 w 36"/>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9">
                  <a:moveTo>
                    <a:pt x="0" y="0"/>
                  </a:moveTo>
                  <a:lnTo>
                    <a:pt x="6" y="0"/>
                  </a:lnTo>
                  <a:lnTo>
                    <a:pt x="12" y="6"/>
                  </a:lnTo>
                  <a:lnTo>
                    <a:pt x="18" y="6"/>
                  </a:lnTo>
                  <a:lnTo>
                    <a:pt x="24" y="12"/>
                  </a:lnTo>
                  <a:lnTo>
                    <a:pt x="30" y="18"/>
                  </a:lnTo>
                  <a:lnTo>
                    <a:pt x="36" y="23"/>
                  </a:lnTo>
                  <a:lnTo>
                    <a:pt x="36" y="29"/>
                  </a:lnTo>
                  <a:lnTo>
                    <a:pt x="36" y="23"/>
                  </a:lnTo>
                  <a:lnTo>
                    <a:pt x="30" y="23"/>
                  </a:lnTo>
                  <a:lnTo>
                    <a:pt x="24" y="18"/>
                  </a:lnTo>
                  <a:lnTo>
                    <a:pt x="18" y="12"/>
                  </a:lnTo>
                  <a:lnTo>
                    <a:pt x="12" y="6"/>
                  </a:lnTo>
                  <a:lnTo>
                    <a:pt x="6" y="6"/>
                  </a:lnTo>
                  <a:lnTo>
                    <a:pt x="6" y="0"/>
                  </a:lnTo>
                  <a:lnTo>
                    <a:pt x="0" y="0"/>
                  </a:lnTo>
                  <a:close/>
                </a:path>
              </a:pathLst>
            </a:custGeom>
            <a:solidFill>
              <a:srgbClr val="006600"/>
            </a:solidFill>
            <a:ln w="9525">
              <a:noFill/>
              <a:round/>
              <a:headEnd/>
              <a:tailEnd/>
            </a:ln>
          </p:spPr>
          <p:txBody>
            <a:bodyPr/>
            <a:lstStyle/>
            <a:p>
              <a:endParaRPr lang="en-US"/>
            </a:p>
          </p:txBody>
        </p:sp>
        <p:sp>
          <p:nvSpPr>
            <p:cNvPr id="16204" name="Freeform 68"/>
            <p:cNvSpPr>
              <a:spLocks/>
            </p:cNvSpPr>
            <p:nvPr/>
          </p:nvSpPr>
          <p:spPr bwMode="auto">
            <a:xfrm>
              <a:off x="5269" y="1287"/>
              <a:ext cx="24" cy="11"/>
            </a:xfrm>
            <a:custGeom>
              <a:avLst/>
              <a:gdLst>
                <a:gd name="T0" fmla="*/ 0 w 24"/>
                <a:gd name="T1" fmla="*/ 5 h 11"/>
                <a:gd name="T2" fmla="*/ 0 w 24"/>
                <a:gd name="T3" fmla="*/ 0 h 11"/>
                <a:gd name="T4" fmla="*/ 6 w 24"/>
                <a:gd name="T5" fmla="*/ 0 h 11"/>
                <a:gd name="T6" fmla="*/ 6 w 24"/>
                <a:gd name="T7" fmla="*/ 0 h 11"/>
                <a:gd name="T8" fmla="*/ 12 w 24"/>
                <a:gd name="T9" fmla="*/ 5 h 11"/>
                <a:gd name="T10" fmla="*/ 18 w 24"/>
                <a:gd name="T11" fmla="*/ 5 h 11"/>
                <a:gd name="T12" fmla="*/ 24 w 24"/>
                <a:gd name="T13" fmla="*/ 5 h 11"/>
                <a:gd name="T14" fmla="*/ 24 w 24"/>
                <a:gd name="T15" fmla="*/ 11 h 11"/>
                <a:gd name="T16" fmla="*/ 24 w 24"/>
                <a:gd name="T17" fmla="*/ 11 h 11"/>
                <a:gd name="T18" fmla="*/ 24 w 24"/>
                <a:gd name="T19" fmla="*/ 11 h 11"/>
                <a:gd name="T20" fmla="*/ 18 w 24"/>
                <a:gd name="T21" fmla="*/ 11 h 11"/>
                <a:gd name="T22" fmla="*/ 12 w 24"/>
                <a:gd name="T23" fmla="*/ 5 h 11"/>
                <a:gd name="T24" fmla="*/ 12 w 24"/>
                <a:gd name="T25" fmla="*/ 5 h 11"/>
                <a:gd name="T26" fmla="*/ 6 w 24"/>
                <a:gd name="T27" fmla="*/ 5 h 11"/>
                <a:gd name="T28" fmla="*/ 0 w 24"/>
                <a:gd name="T29" fmla="*/ 5 h 11"/>
                <a:gd name="T30" fmla="*/ 0 w 24"/>
                <a:gd name="T31" fmla="*/ 5 h 11"/>
                <a:gd name="T32" fmla="*/ 0 w 24"/>
                <a:gd name="T33" fmla="*/ 5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1"/>
                <a:gd name="T53" fmla="*/ 24 w 24"/>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1">
                  <a:moveTo>
                    <a:pt x="0" y="5"/>
                  </a:moveTo>
                  <a:lnTo>
                    <a:pt x="0" y="0"/>
                  </a:lnTo>
                  <a:lnTo>
                    <a:pt x="6" y="0"/>
                  </a:lnTo>
                  <a:lnTo>
                    <a:pt x="12" y="5"/>
                  </a:lnTo>
                  <a:lnTo>
                    <a:pt x="18" y="5"/>
                  </a:lnTo>
                  <a:lnTo>
                    <a:pt x="24" y="5"/>
                  </a:lnTo>
                  <a:lnTo>
                    <a:pt x="24" y="11"/>
                  </a:lnTo>
                  <a:lnTo>
                    <a:pt x="18" y="11"/>
                  </a:lnTo>
                  <a:lnTo>
                    <a:pt x="12" y="5"/>
                  </a:lnTo>
                  <a:lnTo>
                    <a:pt x="6" y="5"/>
                  </a:lnTo>
                  <a:lnTo>
                    <a:pt x="0" y="5"/>
                  </a:lnTo>
                  <a:close/>
                </a:path>
              </a:pathLst>
            </a:custGeom>
            <a:solidFill>
              <a:srgbClr val="006600"/>
            </a:solidFill>
            <a:ln w="9525">
              <a:noFill/>
              <a:round/>
              <a:headEnd/>
              <a:tailEnd/>
            </a:ln>
          </p:spPr>
          <p:txBody>
            <a:bodyPr/>
            <a:lstStyle/>
            <a:p>
              <a:endParaRPr lang="en-US"/>
            </a:p>
          </p:txBody>
        </p:sp>
        <p:sp>
          <p:nvSpPr>
            <p:cNvPr id="16205" name="Freeform 69"/>
            <p:cNvSpPr>
              <a:spLocks/>
            </p:cNvSpPr>
            <p:nvPr/>
          </p:nvSpPr>
          <p:spPr bwMode="auto">
            <a:xfrm>
              <a:off x="5299" y="1135"/>
              <a:ext cx="18" cy="24"/>
            </a:xfrm>
            <a:custGeom>
              <a:avLst/>
              <a:gdLst>
                <a:gd name="T0" fmla="*/ 18 w 18"/>
                <a:gd name="T1" fmla="*/ 24 h 24"/>
                <a:gd name="T2" fmla="*/ 18 w 18"/>
                <a:gd name="T3" fmla="*/ 24 h 24"/>
                <a:gd name="T4" fmla="*/ 12 w 18"/>
                <a:gd name="T5" fmla="*/ 24 h 24"/>
                <a:gd name="T6" fmla="*/ 12 w 18"/>
                <a:gd name="T7" fmla="*/ 18 h 24"/>
                <a:gd name="T8" fmla="*/ 6 w 18"/>
                <a:gd name="T9" fmla="*/ 12 h 24"/>
                <a:gd name="T10" fmla="*/ 0 w 18"/>
                <a:gd name="T11" fmla="*/ 12 h 24"/>
                <a:gd name="T12" fmla="*/ 0 w 18"/>
                <a:gd name="T13" fmla="*/ 6 h 24"/>
                <a:gd name="T14" fmla="*/ 0 w 18"/>
                <a:gd name="T15" fmla="*/ 6 h 24"/>
                <a:gd name="T16" fmla="*/ 0 w 18"/>
                <a:gd name="T17" fmla="*/ 0 h 24"/>
                <a:gd name="T18" fmla="*/ 0 w 18"/>
                <a:gd name="T19" fmla="*/ 0 h 24"/>
                <a:gd name="T20" fmla="*/ 6 w 18"/>
                <a:gd name="T21" fmla="*/ 6 h 24"/>
                <a:gd name="T22" fmla="*/ 6 w 18"/>
                <a:gd name="T23" fmla="*/ 6 h 24"/>
                <a:gd name="T24" fmla="*/ 12 w 18"/>
                <a:gd name="T25" fmla="*/ 12 h 24"/>
                <a:gd name="T26" fmla="*/ 12 w 18"/>
                <a:gd name="T27" fmla="*/ 12 h 24"/>
                <a:gd name="T28" fmla="*/ 18 w 18"/>
                <a:gd name="T29" fmla="*/ 18 h 24"/>
                <a:gd name="T30" fmla="*/ 18 w 18"/>
                <a:gd name="T31" fmla="*/ 24 h 24"/>
                <a:gd name="T32" fmla="*/ 18 w 18"/>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4"/>
                <a:gd name="T53" fmla="*/ 18 w 1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4">
                  <a:moveTo>
                    <a:pt x="18" y="24"/>
                  </a:moveTo>
                  <a:lnTo>
                    <a:pt x="18" y="24"/>
                  </a:lnTo>
                  <a:lnTo>
                    <a:pt x="12" y="24"/>
                  </a:lnTo>
                  <a:lnTo>
                    <a:pt x="12" y="18"/>
                  </a:lnTo>
                  <a:lnTo>
                    <a:pt x="6" y="12"/>
                  </a:lnTo>
                  <a:lnTo>
                    <a:pt x="0" y="12"/>
                  </a:lnTo>
                  <a:lnTo>
                    <a:pt x="0" y="6"/>
                  </a:lnTo>
                  <a:lnTo>
                    <a:pt x="0" y="0"/>
                  </a:lnTo>
                  <a:lnTo>
                    <a:pt x="6" y="6"/>
                  </a:lnTo>
                  <a:lnTo>
                    <a:pt x="12" y="12"/>
                  </a:lnTo>
                  <a:lnTo>
                    <a:pt x="18" y="18"/>
                  </a:lnTo>
                  <a:lnTo>
                    <a:pt x="18" y="24"/>
                  </a:lnTo>
                  <a:close/>
                </a:path>
              </a:pathLst>
            </a:custGeom>
            <a:solidFill>
              <a:srgbClr val="006600"/>
            </a:solidFill>
            <a:ln w="9525">
              <a:noFill/>
              <a:round/>
              <a:headEnd/>
              <a:tailEnd/>
            </a:ln>
          </p:spPr>
          <p:txBody>
            <a:bodyPr/>
            <a:lstStyle/>
            <a:p>
              <a:endParaRPr lang="en-US"/>
            </a:p>
          </p:txBody>
        </p:sp>
        <p:sp>
          <p:nvSpPr>
            <p:cNvPr id="16206" name="Freeform 70"/>
            <p:cNvSpPr>
              <a:spLocks/>
            </p:cNvSpPr>
            <p:nvPr/>
          </p:nvSpPr>
          <p:spPr bwMode="auto">
            <a:xfrm>
              <a:off x="5319" y="1129"/>
              <a:ext cx="1" cy="24"/>
            </a:xfrm>
            <a:custGeom>
              <a:avLst/>
              <a:gdLst>
                <a:gd name="T0" fmla="*/ 0 w 1"/>
                <a:gd name="T1" fmla="*/ 24 h 24"/>
                <a:gd name="T2" fmla="*/ 0 w 1"/>
                <a:gd name="T3" fmla="*/ 24 h 24"/>
                <a:gd name="T4" fmla="*/ 0 w 1"/>
                <a:gd name="T5" fmla="*/ 12 h 24"/>
                <a:gd name="T6" fmla="*/ 0 w 1"/>
                <a:gd name="T7" fmla="*/ 6 h 24"/>
                <a:gd name="T8" fmla="*/ 0 w 1"/>
                <a:gd name="T9" fmla="*/ 0 h 24"/>
                <a:gd name="T10" fmla="*/ 0 w 1"/>
                <a:gd name="T11" fmla="*/ 0 h 24"/>
                <a:gd name="T12" fmla="*/ 0 w 1"/>
                <a:gd name="T13" fmla="*/ 12 h 24"/>
                <a:gd name="T14" fmla="*/ 0 w 1"/>
                <a:gd name="T15" fmla="*/ 18 h 24"/>
                <a:gd name="T16" fmla="*/ 0 w 1"/>
                <a:gd name="T17" fmla="*/ 24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24"/>
                <a:gd name="T29" fmla="*/ 1 w 1"/>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24">
                  <a:moveTo>
                    <a:pt x="0" y="24"/>
                  </a:moveTo>
                  <a:lnTo>
                    <a:pt x="0" y="24"/>
                  </a:lnTo>
                  <a:lnTo>
                    <a:pt x="0" y="12"/>
                  </a:lnTo>
                  <a:lnTo>
                    <a:pt x="0" y="6"/>
                  </a:lnTo>
                  <a:lnTo>
                    <a:pt x="0" y="0"/>
                  </a:lnTo>
                  <a:lnTo>
                    <a:pt x="0" y="12"/>
                  </a:lnTo>
                  <a:lnTo>
                    <a:pt x="0" y="18"/>
                  </a:lnTo>
                  <a:lnTo>
                    <a:pt x="0" y="24"/>
                  </a:lnTo>
                  <a:close/>
                </a:path>
              </a:pathLst>
            </a:custGeom>
            <a:solidFill>
              <a:srgbClr val="006600"/>
            </a:solidFill>
            <a:ln w="9525">
              <a:noFill/>
              <a:round/>
              <a:headEnd/>
              <a:tailEnd/>
            </a:ln>
          </p:spPr>
          <p:txBody>
            <a:bodyPr/>
            <a:lstStyle/>
            <a:p>
              <a:endParaRPr lang="en-US"/>
            </a:p>
          </p:txBody>
        </p:sp>
        <p:sp>
          <p:nvSpPr>
            <p:cNvPr id="16207" name="Freeform 71"/>
            <p:cNvSpPr>
              <a:spLocks/>
            </p:cNvSpPr>
            <p:nvPr/>
          </p:nvSpPr>
          <p:spPr bwMode="auto">
            <a:xfrm>
              <a:off x="5319" y="1135"/>
              <a:ext cx="23" cy="24"/>
            </a:xfrm>
            <a:custGeom>
              <a:avLst/>
              <a:gdLst>
                <a:gd name="T0" fmla="*/ 0 w 23"/>
                <a:gd name="T1" fmla="*/ 24 h 24"/>
                <a:gd name="T2" fmla="*/ 0 w 23"/>
                <a:gd name="T3" fmla="*/ 24 h 24"/>
                <a:gd name="T4" fmla="*/ 6 w 23"/>
                <a:gd name="T5" fmla="*/ 18 h 24"/>
                <a:gd name="T6" fmla="*/ 12 w 23"/>
                <a:gd name="T7" fmla="*/ 12 h 24"/>
                <a:gd name="T8" fmla="*/ 12 w 23"/>
                <a:gd name="T9" fmla="*/ 12 h 24"/>
                <a:gd name="T10" fmla="*/ 17 w 23"/>
                <a:gd name="T11" fmla="*/ 6 h 24"/>
                <a:gd name="T12" fmla="*/ 17 w 23"/>
                <a:gd name="T13" fmla="*/ 0 h 24"/>
                <a:gd name="T14" fmla="*/ 23 w 23"/>
                <a:gd name="T15" fmla="*/ 0 h 24"/>
                <a:gd name="T16" fmla="*/ 23 w 23"/>
                <a:gd name="T17" fmla="*/ 0 h 24"/>
                <a:gd name="T18" fmla="*/ 23 w 23"/>
                <a:gd name="T19" fmla="*/ 6 h 24"/>
                <a:gd name="T20" fmla="*/ 23 w 23"/>
                <a:gd name="T21" fmla="*/ 6 h 24"/>
                <a:gd name="T22" fmla="*/ 17 w 23"/>
                <a:gd name="T23" fmla="*/ 12 h 24"/>
                <a:gd name="T24" fmla="*/ 12 w 23"/>
                <a:gd name="T25" fmla="*/ 12 h 24"/>
                <a:gd name="T26" fmla="*/ 12 w 23"/>
                <a:gd name="T27" fmla="*/ 18 h 24"/>
                <a:gd name="T28" fmla="*/ 6 w 23"/>
                <a:gd name="T29" fmla="*/ 18 h 24"/>
                <a:gd name="T30" fmla="*/ 0 w 23"/>
                <a:gd name="T31" fmla="*/ 24 h 24"/>
                <a:gd name="T32" fmla="*/ 0 w 23"/>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4"/>
                <a:gd name="T53" fmla="*/ 23 w 23"/>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4">
                  <a:moveTo>
                    <a:pt x="0" y="24"/>
                  </a:moveTo>
                  <a:lnTo>
                    <a:pt x="0" y="24"/>
                  </a:lnTo>
                  <a:lnTo>
                    <a:pt x="6" y="18"/>
                  </a:lnTo>
                  <a:lnTo>
                    <a:pt x="12" y="12"/>
                  </a:lnTo>
                  <a:lnTo>
                    <a:pt x="17" y="6"/>
                  </a:lnTo>
                  <a:lnTo>
                    <a:pt x="17" y="0"/>
                  </a:lnTo>
                  <a:lnTo>
                    <a:pt x="23" y="0"/>
                  </a:lnTo>
                  <a:lnTo>
                    <a:pt x="23" y="6"/>
                  </a:lnTo>
                  <a:lnTo>
                    <a:pt x="17" y="12"/>
                  </a:lnTo>
                  <a:lnTo>
                    <a:pt x="12" y="12"/>
                  </a:lnTo>
                  <a:lnTo>
                    <a:pt x="12" y="18"/>
                  </a:lnTo>
                  <a:lnTo>
                    <a:pt x="6" y="18"/>
                  </a:lnTo>
                  <a:lnTo>
                    <a:pt x="0" y="24"/>
                  </a:lnTo>
                  <a:close/>
                </a:path>
              </a:pathLst>
            </a:custGeom>
            <a:solidFill>
              <a:srgbClr val="006600"/>
            </a:solidFill>
            <a:ln w="9525">
              <a:noFill/>
              <a:round/>
              <a:headEnd/>
              <a:tailEnd/>
            </a:ln>
          </p:spPr>
          <p:txBody>
            <a:bodyPr/>
            <a:lstStyle/>
            <a:p>
              <a:endParaRPr lang="en-US"/>
            </a:p>
          </p:txBody>
        </p:sp>
        <p:sp>
          <p:nvSpPr>
            <p:cNvPr id="16208" name="Freeform 72"/>
            <p:cNvSpPr>
              <a:spLocks/>
            </p:cNvSpPr>
            <p:nvPr/>
          </p:nvSpPr>
          <p:spPr bwMode="auto">
            <a:xfrm>
              <a:off x="5299" y="1290"/>
              <a:ext cx="30" cy="6"/>
            </a:xfrm>
            <a:custGeom>
              <a:avLst/>
              <a:gdLst>
                <a:gd name="T0" fmla="*/ 0 w 30"/>
                <a:gd name="T1" fmla="*/ 0 h 6"/>
                <a:gd name="T2" fmla="*/ 6 w 30"/>
                <a:gd name="T3" fmla="*/ 0 h 6"/>
                <a:gd name="T4" fmla="*/ 6 w 30"/>
                <a:gd name="T5" fmla="*/ 0 h 6"/>
                <a:gd name="T6" fmla="*/ 12 w 30"/>
                <a:gd name="T7" fmla="*/ 0 h 6"/>
                <a:gd name="T8" fmla="*/ 18 w 30"/>
                <a:gd name="T9" fmla="*/ 0 h 6"/>
                <a:gd name="T10" fmla="*/ 24 w 30"/>
                <a:gd name="T11" fmla="*/ 0 h 6"/>
                <a:gd name="T12" fmla="*/ 30 w 30"/>
                <a:gd name="T13" fmla="*/ 0 h 6"/>
                <a:gd name="T14" fmla="*/ 30 w 30"/>
                <a:gd name="T15" fmla="*/ 6 h 6"/>
                <a:gd name="T16" fmla="*/ 30 w 30"/>
                <a:gd name="T17" fmla="*/ 6 h 6"/>
                <a:gd name="T18" fmla="*/ 30 w 30"/>
                <a:gd name="T19" fmla="*/ 6 h 6"/>
                <a:gd name="T20" fmla="*/ 30 w 30"/>
                <a:gd name="T21" fmla="*/ 6 h 6"/>
                <a:gd name="T22" fmla="*/ 24 w 30"/>
                <a:gd name="T23" fmla="*/ 6 h 6"/>
                <a:gd name="T24" fmla="*/ 18 w 30"/>
                <a:gd name="T25" fmla="*/ 6 h 6"/>
                <a:gd name="T26" fmla="*/ 12 w 30"/>
                <a:gd name="T27" fmla="*/ 6 h 6"/>
                <a:gd name="T28" fmla="*/ 6 w 30"/>
                <a:gd name="T29" fmla="*/ 6 h 6"/>
                <a:gd name="T30" fmla="*/ 6 w 30"/>
                <a:gd name="T31" fmla="*/ 0 h 6"/>
                <a:gd name="T32" fmla="*/ 0 w 30"/>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0" y="0"/>
                  </a:moveTo>
                  <a:lnTo>
                    <a:pt x="6" y="0"/>
                  </a:lnTo>
                  <a:lnTo>
                    <a:pt x="12" y="0"/>
                  </a:lnTo>
                  <a:lnTo>
                    <a:pt x="18" y="0"/>
                  </a:lnTo>
                  <a:lnTo>
                    <a:pt x="24" y="0"/>
                  </a:lnTo>
                  <a:lnTo>
                    <a:pt x="30" y="0"/>
                  </a:lnTo>
                  <a:lnTo>
                    <a:pt x="30" y="6"/>
                  </a:lnTo>
                  <a:lnTo>
                    <a:pt x="24" y="6"/>
                  </a:lnTo>
                  <a:lnTo>
                    <a:pt x="18" y="6"/>
                  </a:lnTo>
                  <a:lnTo>
                    <a:pt x="12" y="6"/>
                  </a:lnTo>
                  <a:lnTo>
                    <a:pt x="6" y="6"/>
                  </a:lnTo>
                  <a:lnTo>
                    <a:pt x="6" y="0"/>
                  </a:lnTo>
                  <a:lnTo>
                    <a:pt x="0" y="0"/>
                  </a:lnTo>
                  <a:close/>
                </a:path>
              </a:pathLst>
            </a:custGeom>
            <a:solidFill>
              <a:srgbClr val="006600"/>
            </a:solidFill>
            <a:ln w="9525">
              <a:noFill/>
              <a:round/>
              <a:headEnd/>
              <a:tailEnd/>
            </a:ln>
          </p:spPr>
          <p:txBody>
            <a:bodyPr/>
            <a:lstStyle/>
            <a:p>
              <a:endParaRPr lang="en-US"/>
            </a:p>
          </p:txBody>
        </p:sp>
        <p:sp>
          <p:nvSpPr>
            <p:cNvPr id="16209" name="Freeform 73"/>
            <p:cNvSpPr>
              <a:spLocks/>
            </p:cNvSpPr>
            <p:nvPr/>
          </p:nvSpPr>
          <p:spPr bwMode="auto">
            <a:xfrm>
              <a:off x="5293" y="1296"/>
              <a:ext cx="30" cy="18"/>
            </a:xfrm>
            <a:custGeom>
              <a:avLst/>
              <a:gdLst>
                <a:gd name="T0" fmla="*/ 0 w 30"/>
                <a:gd name="T1" fmla="*/ 0 h 18"/>
                <a:gd name="T2" fmla="*/ 0 w 30"/>
                <a:gd name="T3" fmla="*/ 0 h 18"/>
                <a:gd name="T4" fmla="*/ 6 w 30"/>
                <a:gd name="T5" fmla="*/ 0 h 18"/>
                <a:gd name="T6" fmla="*/ 12 w 30"/>
                <a:gd name="T7" fmla="*/ 6 h 18"/>
                <a:gd name="T8" fmla="*/ 18 w 30"/>
                <a:gd name="T9" fmla="*/ 6 h 18"/>
                <a:gd name="T10" fmla="*/ 24 w 30"/>
                <a:gd name="T11" fmla="*/ 6 h 18"/>
                <a:gd name="T12" fmla="*/ 30 w 30"/>
                <a:gd name="T13" fmla="*/ 12 h 18"/>
                <a:gd name="T14" fmla="*/ 30 w 30"/>
                <a:gd name="T15" fmla="*/ 12 h 18"/>
                <a:gd name="T16" fmla="*/ 30 w 30"/>
                <a:gd name="T17" fmla="*/ 18 h 18"/>
                <a:gd name="T18" fmla="*/ 30 w 30"/>
                <a:gd name="T19" fmla="*/ 18 h 18"/>
                <a:gd name="T20" fmla="*/ 24 w 30"/>
                <a:gd name="T21" fmla="*/ 18 h 18"/>
                <a:gd name="T22" fmla="*/ 24 w 30"/>
                <a:gd name="T23" fmla="*/ 18 h 18"/>
                <a:gd name="T24" fmla="*/ 18 w 30"/>
                <a:gd name="T25" fmla="*/ 12 h 18"/>
                <a:gd name="T26" fmla="*/ 12 w 30"/>
                <a:gd name="T27" fmla="*/ 12 h 18"/>
                <a:gd name="T28" fmla="*/ 6 w 30"/>
                <a:gd name="T29" fmla="*/ 6 h 18"/>
                <a:gd name="T30" fmla="*/ 0 w 30"/>
                <a:gd name="T31" fmla="*/ 6 h 18"/>
                <a:gd name="T32" fmla="*/ 0 w 30"/>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8"/>
                <a:gd name="T53" fmla="*/ 30 w 3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8">
                  <a:moveTo>
                    <a:pt x="0" y="0"/>
                  </a:moveTo>
                  <a:lnTo>
                    <a:pt x="0" y="0"/>
                  </a:lnTo>
                  <a:lnTo>
                    <a:pt x="6" y="0"/>
                  </a:lnTo>
                  <a:lnTo>
                    <a:pt x="12" y="6"/>
                  </a:lnTo>
                  <a:lnTo>
                    <a:pt x="18" y="6"/>
                  </a:lnTo>
                  <a:lnTo>
                    <a:pt x="24" y="6"/>
                  </a:lnTo>
                  <a:lnTo>
                    <a:pt x="30" y="12"/>
                  </a:lnTo>
                  <a:lnTo>
                    <a:pt x="30" y="18"/>
                  </a:lnTo>
                  <a:lnTo>
                    <a:pt x="24" y="18"/>
                  </a:lnTo>
                  <a:lnTo>
                    <a:pt x="18" y="12"/>
                  </a:lnTo>
                  <a:lnTo>
                    <a:pt x="12" y="12"/>
                  </a:lnTo>
                  <a:lnTo>
                    <a:pt x="6" y="6"/>
                  </a:lnTo>
                  <a:lnTo>
                    <a:pt x="0" y="6"/>
                  </a:lnTo>
                  <a:lnTo>
                    <a:pt x="0" y="0"/>
                  </a:lnTo>
                  <a:close/>
                </a:path>
              </a:pathLst>
            </a:custGeom>
            <a:solidFill>
              <a:srgbClr val="006600"/>
            </a:solidFill>
            <a:ln w="9525">
              <a:noFill/>
              <a:round/>
              <a:headEnd/>
              <a:tailEnd/>
            </a:ln>
          </p:spPr>
          <p:txBody>
            <a:bodyPr/>
            <a:lstStyle/>
            <a:p>
              <a:endParaRPr lang="en-US"/>
            </a:p>
          </p:txBody>
        </p:sp>
        <p:sp>
          <p:nvSpPr>
            <p:cNvPr id="16210" name="Freeform 74"/>
            <p:cNvSpPr>
              <a:spLocks/>
            </p:cNvSpPr>
            <p:nvPr/>
          </p:nvSpPr>
          <p:spPr bwMode="auto">
            <a:xfrm>
              <a:off x="5301" y="1279"/>
              <a:ext cx="35" cy="6"/>
            </a:xfrm>
            <a:custGeom>
              <a:avLst/>
              <a:gdLst>
                <a:gd name="T0" fmla="*/ 0 w 35"/>
                <a:gd name="T1" fmla="*/ 6 h 6"/>
                <a:gd name="T2" fmla="*/ 0 w 35"/>
                <a:gd name="T3" fmla="*/ 0 h 6"/>
                <a:gd name="T4" fmla="*/ 6 w 35"/>
                <a:gd name="T5" fmla="*/ 0 h 6"/>
                <a:gd name="T6" fmla="*/ 12 w 35"/>
                <a:gd name="T7" fmla="*/ 0 h 6"/>
                <a:gd name="T8" fmla="*/ 18 w 35"/>
                <a:gd name="T9" fmla="*/ 0 h 6"/>
                <a:gd name="T10" fmla="*/ 24 w 35"/>
                <a:gd name="T11" fmla="*/ 0 h 6"/>
                <a:gd name="T12" fmla="*/ 30 w 35"/>
                <a:gd name="T13" fmla="*/ 0 h 6"/>
                <a:gd name="T14" fmla="*/ 30 w 35"/>
                <a:gd name="T15" fmla="*/ 0 h 6"/>
                <a:gd name="T16" fmla="*/ 35 w 35"/>
                <a:gd name="T17" fmla="*/ 6 h 6"/>
                <a:gd name="T18" fmla="*/ 35 w 35"/>
                <a:gd name="T19" fmla="*/ 6 h 6"/>
                <a:gd name="T20" fmla="*/ 30 w 35"/>
                <a:gd name="T21" fmla="*/ 6 h 6"/>
                <a:gd name="T22" fmla="*/ 30 w 35"/>
                <a:gd name="T23" fmla="*/ 6 h 6"/>
                <a:gd name="T24" fmla="*/ 24 w 35"/>
                <a:gd name="T25" fmla="*/ 6 h 6"/>
                <a:gd name="T26" fmla="*/ 18 w 35"/>
                <a:gd name="T27" fmla="*/ 6 h 6"/>
                <a:gd name="T28" fmla="*/ 12 w 35"/>
                <a:gd name="T29" fmla="*/ 6 h 6"/>
                <a:gd name="T30" fmla="*/ 6 w 35"/>
                <a:gd name="T31" fmla="*/ 6 h 6"/>
                <a:gd name="T32" fmla="*/ 0 w 35"/>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6"/>
                <a:gd name="T53" fmla="*/ 35 w 35"/>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6">
                  <a:moveTo>
                    <a:pt x="0" y="6"/>
                  </a:moveTo>
                  <a:lnTo>
                    <a:pt x="0" y="0"/>
                  </a:lnTo>
                  <a:lnTo>
                    <a:pt x="6" y="0"/>
                  </a:lnTo>
                  <a:lnTo>
                    <a:pt x="12" y="0"/>
                  </a:lnTo>
                  <a:lnTo>
                    <a:pt x="18" y="0"/>
                  </a:lnTo>
                  <a:lnTo>
                    <a:pt x="24" y="0"/>
                  </a:lnTo>
                  <a:lnTo>
                    <a:pt x="30" y="0"/>
                  </a:lnTo>
                  <a:lnTo>
                    <a:pt x="35" y="6"/>
                  </a:lnTo>
                  <a:lnTo>
                    <a:pt x="30" y="6"/>
                  </a:lnTo>
                  <a:lnTo>
                    <a:pt x="24" y="6"/>
                  </a:lnTo>
                  <a:lnTo>
                    <a:pt x="18" y="6"/>
                  </a:lnTo>
                  <a:lnTo>
                    <a:pt x="12" y="6"/>
                  </a:lnTo>
                  <a:lnTo>
                    <a:pt x="6" y="6"/>
                  </a:lnTo>
                  <a:lnTo>
                    <a:pt x="0" y="6"/>
                  </a:lnTo>
                  <a:close/>
                </a:path>
              </a:pathLst>
            </a:custGeom>
            <a:solidFill>
              <a:srgbClr val="006600"/>
            </a:solidFill>
            <a:ln w="9525">
              <a:noFill/>
              <a:round/>
              <a:headEnd/>
              <a:tailEnd/>
            </a:ln>
          </p:spPr>
          <p:txBody>
            <a:bodyPr/>
            <a:lstStyle/>
            <a:p>
              <a:endParaRPr lang="en-US"/>
            </a:p>
          </p:txBody>
        </p:sp>
        <p:sp>
          <p:nvSpPr>
            <p:cNvPr id="16211" name="Freeform 75"/>
            <p:cNvSpPr>
              <a:spLocks/>
            </p:cNvSpPr>
            <p:nvPr/>
          </p:nvSpPr>
          <p:spPr bwMode="auto">
            <a:xfrm>
              <a:off x="5307" y="1267"/>
              <a:ext cx="35" cy="6"/>
            </a:xfrm>
            <a:custGeom>
              <a:avLst/>
              <a:gdLst>
                <a:gd name="T0" fmla="*/ 0 w 35"/>
                <a:gd name="T1" fmla="*/ 6 h 6"/>
                <a:gd name="T2" fmla="*/ 6 w 35"/>
                <a:gd name="T3" fmla="*/ 6 h 6"/>
                <a:gd name="T4" fmla="*/ 12 w 35"/>
                <a:gd name="T5" fmla="*/ 0 h 6"/>
                <a:gd name="T6" fmla="*/ 12 w 35"/>
                <a:gd name="T7" fmla="*/ 0 h 6"/>
                <a:gd name="T8" fmla="*/ 18 w 35"/>
                <a:gd name="T9" fmla="*/ 0 h 6"/>
                <a:gd name="T10" fmla="*/ 24 w 35"/>
                <a:gd name="T11" fmla="*/ 0 h 6"/>
                <a:gd name="T12" fmla="*/ 29 w 35"/>
                <a:gd name="T13" fmla="*/ 0 h 6"/>
                <a:gd name="T14" fmla="*/ 35 w 35"/>
                <a:gd name="T15" fmla="*/ 0 h 6"/>
                <a:gd name="T16" fmla="*/ 35 w 35"/>
                <a:gd name="T17" fmla="*/ 0 h 6"/>
                <a:gd name="T18" fmla="*/ 35 w 35"/>
                <a:gd name="T19" fmla="*/ 6 h 6"/>
                <a:gd name="T20" fmla="*/ 35 w 35"/>
                <a:gd name="T21" fmla="*/ 6 h 6"/>
                <a:gd name="T22" fmla="*/ 29 w 35"/>
                <a:gd name="T23" fmla="*/ 6 h 6"/>
                <a:gd name="T24" fmla="*/ 24 w 35"/>
                <a:gd name="T25" fmla="*/ 6 h 6"/>
                <a:gd name="T26" fmla="*/ 18 w 35"/>
                <a:gd name="T27" fmla="*/ 6 h 6"/>
                <a:gd name="T28" fmla="*/ 12 w 35"/>
                <a:gd name="T29" fmla="*/ 6 h 6"/>
                <a:gd name="T30" fmla="*/ 6 w 35"/>
                <a:gd name="T31" fmla="*/ 6 h 6"/>
                <a:gd name="T32" fmla="*/ 0 w 35"/>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6"/>
                <a:gd name="T53" fmla="*/ 35 w 35"/>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6">
                  <a:moveTo>
                    <a:pt x="0" y="6"/>
                  </a:moveTo>
                  <a:lnTo>
                    <a:pt x="6" y="6"/>
                  </a:lnTo>
                  <a:lnTo>
                    <a:pt x="12" y="0"/>
                  </a:lnTo>
                  <a:lnTo>
                    <a:pt x="18" y="0"/>
                  </a:lnTo>
                  <a:lnTo>
                    <a:pt x="24" y="0"/>
                  </a:lnTo>
                  <a:lnTo>
                    <a:pt x="29" y="0"/>
                  </a:lnTo>
                  <a:lnTo>
                    <a:pt x="35" y="0"/>
                  </a:lnTo>
                  <a:lnTo>
                    <a:pt x="35" y="6"/>
                  </a:lnTo>
                  <a:lnTo>
                    <a:pt x="29" y="6"/>
                  </a:lnTo>
                  <a:lnTo>
                    <a:pt x="24" y="6"/>
                  </a:lnTo>
                  <a:lnTo>
                    <a:pt x="18" y="6"/>
                  </a:lnTo>
                  <a:lnTo>
                    <a:pt x="12" y="6"/>
                  </a:lnTo>
                  <a:lnTo>
                    <a:pt x="6" y="6"/>
                  </a:lnTo>
                  <a:lnTo>
                    <a:pt x="0" y="6"/>
                  </a:lnTo>
                  <a:close/>
                </a:path>
              </a:pathLst>
            </a:custGeom>
            <a:solidFill>
              <a:srgbClr val="006600"/>
            </a:solidFill>
            <a:ln w="9525">
              <a:noFill/>
              <a:round/>
              <a:headEnd/>
              <a:tailEnd/>
            </a:ln>
          </p:spPr>
          <p:txBody>
            <a:bodyPr/>
            <a:lstStyle/>
            <a:p>
              <a:endParaRPr lang="en-US"/>
            </a:p>
          </p:txBody>
        </p:sp>
        <p:sp>
          <p:nvSpPr>
            <p:cNvPr id="16212" name="Freeform 76"/>
            <p:cNvSpPr>
              <a:spLocks/>
            </p:cNvSpPr>
            <p:nvPr/>
          </p:nvSpPr>
          <p:spPr bwMode="auto">
            <a:xfrm>
              <a:off x="5313" y="1255"/>
              <a:ext cx="35" cy="6"/>
            </a:xfrm>
            <a:custGeom>
              <a:avLst/>
              <a:gdLst>
                <a:gd name="T0" fmla="*/ 0 w 35"/>
                <a:gd name="T1" fmla="*/ 6 h 6"/>
                <a:gd name="T2" fmla="*/ 6 w 35"/>
                <a:gd name="T3" fmla="*/ 6 h 6"/>
                <a:gd name="T4" fmla="*/ 12 w 35"/>
                <a:gd name="T5" fmla="*/ 0 h 6"/>
                <a:gd name="T6" fmla="*/ 18 w 35"/>
                <a:gd name="T7" fmla="*/ 0 h 6"/>
                <a:gd name="T8" fmla="*/ 23 w 35"/>
                <a:gd name="T9" fmla="*/ 0 h 6"/>
                <a:gd name="T10" fmla="*/ 29 w 35"/>
                <a:gd name="T11" fmla="*/ 0 h 6"/>
                <a:gd name="T12" fmla="*/ 29 w 35"/>
                <a:gd name="T13" fmla="*/ 0 h 6"/>
                <a:gd name="T14" fmla="*/ 35 w 35"/>
                <a:gd name="T15" fmla="*/ 0 h 6"/>
                <a:gd name="T16" fmla="*/ 35 w 35"/>
                <a:gd name="T17" fmla="*/ 0 h 6"/>
                <a:gd name="T18" fmla="*/ 35 w 35"/>
                <a:gd name="T19" fmla="*/ 0 h 6"/>
                <a:gd name="T20" fmla="*/ 29 w 35"/>
                <a:gd name="T21" fmla="*/ 6 h 6"/>
                <a:gd name="T22" fmla="*/ 29 w 35"/>
                <a:gd name="T23" fmla="*/ 6 h 6"/>
                <a:gd name="T24" fmla="*/ 23 w 35"/>
                <a:gd name="T25" fmla="*/ 6 h 6"/>
                <a:gd name="T26" fmla="*/ 18 w 35"/>
                <a:gd name="T27" fmla="*/ 6 h 6"/>
                <a:gd name="T28" fmla="*/ 12 w 35"/>
                <a:gd name="T29" fmla="*/ 6 h 6"/>
                <a:gd name="T30" fmla="*/ 6 w 35"/>
                <a:gd name="T31" fmla="*/ 6 h 6"/>
                <a:gd name="T32" fmla="*/ 0 w 35"/>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6"/>
                <a:gd name="T53" fmla="*/ 35 w 35"/>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6">
                  <a:moveTo>
                    <a:pt x="0" y="6"/>
                  </a:moveTo>
                  <a:lnTo>
                    <a:pt x="6" y="6"/>
                  </a:lnTo>
                  <a:lnTo>
                    <a:pt x="12" y="0"/>
                  </a:lnTo>
                  <a:lnTo>
                    <a:pt x="18" y="0"/>
                  </a:lnTo>
                  <a:lnTo>
                    <a:pt x="23" y="0"/>
                  </a:lnTo>
                  <a:lnTo>
                    <a:pt x="29" y="0"/>
                  </a:lnTo>
                  <a:lnTo>
                    <a:pt x="35" y="0"/>
                  </a:lnTo>
                  <a:lnTo>
                    <a:pt x="29" y="6"/>
                  </a:lnTo>
                  <a:lnTo>
                    <a:pt x="23" y="6"/>
                  </a:lnTo>
                  <a:lnTo>
                    <a:pt x="18" y="6"/>
                  </a:lnTo>
                  <a:lnTo>
                    <a:pt x="12" y="6"/>
                  </a:lnTo>
                  <a:lnTo>
                    <a:pt x="6" y="6"/>
                  </a:lnTo>
                  <a:lnTo>
                    <a:pt x="0" y="6"/>
                  </a:lnTo>
                  <a:close/>
                </a:path>
              </a:pathLst>
            </a:custGeom>
            <a:solidFill>
              <a:srgbClr val="006600"/>
            </a:solidFill>
            <a:ln w="9525">
              <a:noFill/>
              <a:round/>
              <a:headEnd/>
              <a:tailEnd/>
            </a:ln>
          </p:spPr>
          <p:txBody>
            <a:bodyPr/>
            <a:lstStyle/>
            <a:p>
              <a:endParaRPr lang="en-US"/>
            </a:p>
          </p:txBody>
        </p:sp>
        <p:sp>
          <p:nvSpPr>
            <p:cNvPr id="16213" name="Freeform 77"/>
            <p:cNvSpPr>
              <a:spLocks/>
            </p:cNvSpPr>
            <p:nvPr/>
          </p:nvSpPr>
          <p:spPr bwMode="auto">
            <a:xfrm>
              <a:off x="5319" y="1243"/>
              <a:ext cx="35" cy="6"/>
            </a:xfrm>
            <a:custGeom>
              <a:avLst/>
              <a:gdLst>
                <a:gd name="T0" fmla="*/ 0 w 35"/>
                <a:gd name="T1" fmla="*/ 6 h 6"/>
                <a:gd name="T2" fmla="*/ 6 w 35"/>
                <a:gd name="T3" fmla="*/ 6 h 6"/>
                <a:gd name="T4" fmla="*/ 12 w 35"/>
                <a:gd name="T5" fmla="*/ 0 h 6"/>
                <a:gd name="T6" fmla="*/ 17 w 35"/>
                <a:gd name="T7" fmla="*/ 0 h 6"/>
                <a:gd name="T8" fmla="*/ 23 w 35"/>
                <a:gd name="T9" fmla="*/ 0 h 6"/>
                <a:gd name="T10" fmla="*/ 29 w 35"/>
                <a:gd name="T11" fmla="*/ 0 h 6"/>
                <a:gd name="T12" fmla="*/ 35 w 35"/>
                <a:gd name="T13" fmla="*/ 0 h 6"/>
                <a:gd name="T14" fmla="*/ 35 w 35"/>
                <a:gd name="T15" fmla="*/ 0 h 6"/>
                <a:gd name="T16" fmla="*/ 35 w 35"/>
                <a:gd name="T17" fmla="*/ 0 h 6"/>
                <a:gd name="T18" fmla="*/ 35 w 35"/>
                <a:gd name="T19" fmla="*/ 0 h 6"/>
                <a:gd name="T20" fmla="*/ 35 w 35"/>
                <a:gd name="T21" fmla="*/ 6 h 6"/>
                <a:gd name="T22" fmla="*/ 29 w 35"/>
                <a:gd name="T23" fmla="*/ 6 h 6"/>
                <a:gd name="T24" fmla="*/ 23 w 35"/>
                <a:gd name="T25" fmla="*/ 6 h 6"/>
                <a:gd name="T26" fmla="*/ 17 w 35"/>
                <a:gd name="T27" fmla="*/ 6 h 6"/>
                <a:gd name="T28" fmla="*/ 12 w 35"/>
                <a:gd name="T29" fmla="*/ 6 h 6"/>
                <a:gd name="T30" fmla="*/ 6 w 35"/>
                <a:gd name="T31" fmla="*/ 6 h 6"/>
                <a:gd name="T32" fmla="*/ 0 w 35"/>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6"/>
                <a:gd name="T53" fmla="*/ 35 w 35"/>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6">
                  <a:moveTo>
                    <a:pt x="0" y="6"/>
                  </a:moveTo>
                  <a:lnTo>
                    <a:pt x="6" y="6"/>
                  </a:lnTo>
                  <a:lnTo>
                    <a:pt x="12" y="0"/>
                  </a:lnTo>
                  <a:lnTo>
                    <a:pt x="17" y="0"/>
                  </a:lnTo>
                  <a:lnTo>
                    <a:pt x="23" y="0"/>
                  </a:lnTo>
                  <a:lnTo>
                    <a:pt x="29" y="0"/>
                  </a:lnTo>
                  <a:lnTo>
                    <a:pt x="35" y="0"/>
                  </a:lnTo>
                  <a:lnTo>
                    <a:pt x="35" y="6"/>
                  </a:lnTo>
                  <a:lnTo>
                    <a:pt x="29" y="6"/>
                  </a:lnTo>
                  <a:lnTo>
                    <a:pt x="23" y="6"/>
                  </a:lnTo>
                  <a:lnTo>
                    <a:pt x="17" y="6"/>
                  </a:lnTo>
                  <a:lnTo>
                    <a:pt x="12" y="6"/>
                  </a:lnTo>
                  <a:lnTo>
                    <a:pt x="6" y="6"/>
                  </a:lnTo>
                  <a:lnTo>
                    <a:pt x="0" y="6"/>
                  </a:lnTo>
                  <a:close/>
                </a:path>
              </a:pathLst>
            </a:custGeom>
            <a:solidFill>
              <a:srgbClr val="006600"/>
            </a:solidFill>
            <a:ln w="9525">
              <a:noFill/>
              <a:round/>
              <a:headEnd/>
              <a:tailEnd/>
            </a:ln>
          </p:spPr>
          <p:txBody>
            <a:bodyPr/>
            <a:lstStyle/>
            <a:p>
              <a:endParaRPr lang="en-US"/>
            </a:p>
          </p:txBody>
        </p:sp>
        <p:sp>
          <p:nvSpPr>
            <p:cNvPr id="16214" name="Freeform 78"/>
            <p:cNvSpPr>
              <a:spLocks/>
            </p:cNvSpPr>
            <p:nvPr/>
          </p:nvSpPr>
          <p:spPr bwMode="auto">
            <a:xfrm>
              <a:off x="5319" y="1226"/>
              <a:ext cx="41" cy="14"/>
            </a:xfrm>
            <a:custGeom>
              <a:avLst/>
              <a:gdLst>
                <a:gd name="T0" fmla="*/ 0 w 41"/>
                <a:gd name="T1" fmla="*/ 41 h 12"/>
                <a:gd name="T2" fmla="*/ 6 w 41"/>
                <a:gd name="T3" fmla="*/ 21 h 12"/>
                <a:gd name="T4" fmla="*/ 12 w 41"/>
                <a:gd name="T5" fmla="*/ 21 h 12"/>
                <a:gd name="T6" fmla="*/ 17 w 41"/>
                <a:gd name="T7" fmla="*/ 0 h 12"/>
                <a:gd name="T8" fmla="*/ 29 w 41"/>
                <a:gd name="T9" fmla="*/ 0 h 12"/>
                <a:gd name="T10" fmla="*/ 35 w 41"/>
                <a:gd name="T11" fmla="*/ 0 h 12"/>
                <a:gd name="T12" fmla="*/ 41 w 41"/>
                <a:gd name="T13" fmla="*/ 0 h 12"/>
                <a:gd name="T14" fmla="*/ 41 w 41"/>
                <a:gd name="T15" fmla="*/ 0 h 12"/>
                <a:gd name="T16" fmla="*/ 41 w 41"/>
                <a:gd name="T17" fmla="*/ 0 h 12"/>
                <a:gd name="T18" fmla="*/ 41 w 41"/>
                <a:gd name="T19" fmla="*/ 0 h 12"/>
                <a:gd name="T20" fmla="*/ 35 w 41"/>
                <a:gd name="T21" fmla="*/ 21 h 12"/>
                <a:gd name="T22" fmla="*/ 29 w 41"/>
                <a:gd name="T23" fmla="*/ 21 h 12"/>
                <a:gd name="T24" fmla="*/ 23 w 41"/>
                <a:gd name="T25" fmla="*/ 21 h 12"/>
                <a:gd name="T26" fmla="*/ 17 w 41"/>
                <a:gd name="T27" fmla="*/ 21 h 12"/>
                <a:gd name="T28" fmla="*/ 12 w 41"/>
                <a:gd name="T29" fmla="*/ 21 h 12"/>
                <a:gd name="T30" fmla="*/ 6 w 41"/>
                <a:gd name="T31" fmla="*/ 21 h 12"/>
                <a:gd name="T32" fmla="*/ 0 w 41"/>
                <a:gd name="T33" fmla="*/ 41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12"/>
                <a:gd name="T53" fmla="*/ 41 w 4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12">
                  <a:moveTo>
                    <a:pt x="0" y="12"/>
                  </a:moveTo>
                  <a:lnTo>
                    <a:pt x="6" y="6"/>
                  </a:lnTo>
                  <a:lnTo>
                    <a:pt x="12" y="6"/>
                  </a:lnTo>
                  <a:lnTo>
                    <a:pt x="17" y="0"/>
                  </a:lnTo>
                  <a:lnTo>
                    <a:pt x="29" y="0"/>
                  </a:lnTo>
                  <a:lnTo>
                    <a:pt x="35" y="0"/>
                  </a:lnTo>
                  <a:lnTo>
                    <a:pt x="41" y="0"/>
                  </a:lnTo>
                  <a:lnTo>
                    <a:pt x="35" y="6"/>
                  </a:lnTo>
                  <a:lnTo>
                    <a:pt x="29" y="6"/>
                  </a:lnTo>
                  <a:lnTo>
                    <a:pt x="23" y="6"/>
                  </a:lnTo>
                  <a:lnTo>
                    <a:pt x="17" y="6"/>
                  </a:lnTo>
                  <a:lnTo>
                    <a:pt x="12" y="6"/>
                  </a:lnTo>
                  <a:lnTo>
                    <a:pt x="6" y="6"/>
                  </a:lnTo>
                  <a:lnTo>
                    <a:pt x="0" y="12"/>
                  </a:lnTo>
                  <a:close/>
                </a:path>
              </a:pathLst>
            </a:custGeom>
            <a:solidFill>
              <a:srgbClr val="006600"/>
            </a:solidFill>
            <a:ln w="9525">
              <a:noFill/>
              <a:round/>
              <a:headEnd/>
              <a:tailEnd/>
            </a:ln>
          </p:spPr>
          <p:txBody>
            <a:bodyPr/>
            <a:lstStyle/>
            <a:p>
              <a:endParaRPr lang="en-US"/>
            </a:p>
          </p:txBody>
        </p:sp>
        <p:sp>
          <p:nvSpPr>
            <p:cNvPr id="16215" name="Freeform 79"/>
            <p:cNvSpPr>
              <a:spLocks/>
            </p:cNvSpPr>
            <p:nvPr/>
          </p:nvSpPr>
          <p:spPr bwMode="auto">
            <a:xfrm>
              <a:off x="5319" y="1207"/>
              <a:ext cx="47" cy="18"/>
            </a:xfrm>
            <a:custGeom>
              <a:avLst/>
              <a:gdLst>
                <a:gd name="T0" fmla="*/ 0 w 47"/>
                <a:gd name="T1" fmla="*/ 18 h 18"/>
                <a:gd name="T2" fmla="*/ 6 w 47"/>
                <a:gd name="T3" fmla="*/ 12 h 18"/>
                <a:gd name="T4" fmla="*/ 12 w 47"/>
                <a:gd name="T5" fmla="*/ 12 h 18"/>
                <a:gd name="T6" fmla="*/ 17 w 47"/>
                <a:gd name="T7" fmla="*/ 6 h 18"/>
                <a:gd name="T8" fmla="*/ 29 w 47"/>
                <a:gd name="T9" fmla="*/ 6 h 18"/>
                <a:gd name="T10" fmla="*/ 35 w 47"/>
                <a:gd name="T11" fmla="*/ 0 h 18"/>
                <a:gd name="T12" fmla="*/ 41 w 47"/>
                <a:gd name="T13" fmla="*/ 0 h 18"/>
                <a:gd name="T14" fmla="*/ 47 w 47"/>
                <a:gd name="T15" fmla="*/ 0 h 18"/>
                <a:gd name="T16" fmla="*/ 47 w 47"/>
                <a:gd name="T17" fmla="*/ 6 h 18"/>
                <a:gd name="T18" fmla="*/ 47 w 47"/>
                <a:gd name="T19" fmla="*/ 6 h 18"/>
                <a:gd name="T20" fmla="*/ 41 w 47"/>
                <a:gd name="T21" fmla="*/ 12 h 18"/>
                <a:gd name="T22" fmla="*/ 35 w 47"/>
                <a:gd name="T23" fmla="*/ 12 h 18"/>
                <a:gd name="T24" fmla="*/ 29 w 47"/>
                <a:gd name="T25" fmla="*/ 12 h 18"/>
                <a:gd name="T26" fmla="*/ 23 w 47"/>
                <a:gd name="T27" fmla="*/ 12 h 18"/>
                <a:gd name="T28" fmla="*/ 12 w 47"/>
                <a:gd name="T29" fmla="*/ 18 h 18"/>
                <a:gd name="T30" fmla="*/ 6 w 47"/>
                <a:gd name="T31" fmla="*/ 18 h 18"/>
                <a:gd name="T32" fmla="*/ 0 w 47"/>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18"/>
                <a:gd name="T53" fmla="*/ 47 w 47"/>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18">
                  <a:moveTo>
                    <a:pt x="0" y="18"/>
                  </a:moveTo>
                  <a:lnTo>
                    <a:pt x="6" y="12"/>
                  </a:lnTo>
                  <a:lnTo>
                    <a:pt x="12" y="12"/>
                  </a:lnTo>
                  <a:lnTo>
                    <a:pt x="17" y="6"/>
                  </a:lnTo>
                  <a:lnTo>
                    <a:pt x="29" y="6"/>
                  </a:lnTo>
                  <a:lnTo>
                    <a:pt x="35" y="0"/>
                  </a:lnTo>
                  <a:lnTo>
                    <a:pt x="41" y="0"/>
                  </a:lnTo>
                  <a:lnTo>
                    <a:pt x="47" y="0"/>
                  </a:lnTo>
                  <a:lnTo>
                    <a:pt x="47" y="6"/>
                  </a:lnTo>
                  <a:lnTo>
                    <a:pt x="41" y="12"/>
                  </a:lnTo>
                  <a:lnTo>
                    <a:pt x="35" y="12"/>
                  </a:lnTo>
                  <a:lnTo>
                    <a:pt x="29" y="12"/>
                  </a:lnTo>
                  <a:lnTo>
                    <a:pt x="23" y="12"/>
                  </a:lnTo>
                  <a:lnTo>
                    <a:pt x="12" y="18"/>
                  </a:lnTo>
                  <a:lnTo>
                    <a:pt x="6" y="18"/>
                  </a:lnTo>
                  <a:lnTo>
                    <a:pt x="0" y="18"/>
                  </a:lnTo>
                  <a:close/>
                </a:path>
              </a:pathLst>
            </a:custGeom>
            <a:solidFill>
              <a:srgbClr val="006600"/>
            </a:solidFill>
            <a:ln w="9525">
              <a:noFill/>
              <a:round/>
              <a:headEnd/>
              <a:tailEnd/>
            </a:ln>
          </p:spPr>
          <p:txBody>
            <a:bodyPr/>
            <a:lstStyle/>
            <a:p>
              <a:endParaRPr lang="en-US"/>
            </a:p>
          </p:txBody>
        </p:sp>
        <p:sp>
          <p:nvSpPr>
            <p:cNvPr id="16216" name="Freeform 80"/>
            <p:cNvSpPr>
              <a:spLocks/>
            </p:cNvSpPr>
            <p:nvPr/>
          </p:nvSpPr>
          <p:spPr bwMode="auto">
            <a:xfrm>
              <a:off x="5319" y="1177"/>
              <a:ext cx="47" cy="30"/>
            </a:xfrm>
            <a:custGeom>
              <a:avLst/>
              <a:gdLst>
                <a:gd name="T0" fmla="*/ 0 w 47"/>
                <a:gd name="T1" fmla="*/ 30 h 30"/>
                <a:gd name="T2" fmla="*/ 6 w 47"/>
                <a:gd name="T3" fmla="*/ 24 h 30"/>
                <a:gd name="T4" fmla="*/ 12 w 47"/>
                <a:gd name="T5" fmla="*/ 18 h 30"/>
                <a:gd name="T6" fmla="*/ 17 w 47"/>
                <a:gd name="T7" fmla="*/ 18 h 30"/>
                <a:gd name="T8" fmla="*/ 23 w 47"/>
                <a:gd name="T9" fmla="*/ 12 h 30"/>
                <a:gd name="T10" fmla="*/ 29 w 47"/>
                <a:gd name="T11" fmla="*/ 6 h 30"/>
                <a:gd name="T12" fmla="*/ 35 w 47"/>
                <a:gd name="T13" fmla="*/ 6 h 30"/>
                <a:gd name="T14" fmla="*/ 41 w 47"/>
                <a:gd name="T15" fmla="*/ 0 h 30"/>
                <a:gd name="T16" fmla="*/ 47 w 47"/>
                <a:gd name="T17" fmla="*/ 6 h 30"/>
                <a:gd name="T18" fmla="*/ 47 w 47"/>
                <a:gd name="T19" fmla="*/ 6 h 30"/>
                <a:gd name="T20" fmla="*/ 41 w 47"/>
                <a:gd name="T21" fmla="*/ 12 h 30"/>
                <a:gd name="T22" fmla="*/ 35 w 47"/>
                <a:gd name="T23" fmla="*/ 12 h 30"/>
                <a:gd name="T24" fmla="*/ 29 w 47"/>
                <a:gd name="T25" fmla="*/ 18 h 30"/>
                <a:gd name="T26" fmla="*/ 23 w 47"/>
                <a:gd name="T27" fmla="*/ 24 h 30"/>
                <a:gd name="T28" fmla="*/ 17 w 47"/>
                <a:gd name="T29" fmla="*/ 24 h 30"/>
                <a:gd name="T30" fmla="*/ 6 w 47"/>
                <a:gd name="T31" fmla="*/ 30 h 30"/>
                <a:gd name="T32" fmla="*/ 0 w 47"/>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30"/>
                <a:gd name="T53" fmla="*/ 47 w 47"/>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30">
                  <a:moveTo>
                    <a:pt x="0" y="30"/>
                  </a:moveTo>
                  <a:lnTo>
                    <a:pt x="6" y="24"/>
                  </a:lnTo>
                  <a:lnTo>
                    <a:pt x="12" y="18"/>
                  </a:lnTo>
                  <a:lnTo>
                    <a:pt x="17" y="18"/>
                  </a:lnTo>
                  <a:lnTo>
                    <a:pt x="23" y="12"/>
                  </a:lnTo>
                  <a:lnTo>
                    <a:pt x="29" y="6"/>
                  </a:lnTo>
                  <a:lnTo>
                    <a:pt x="35" y="6"/>
                  </a:lnTo>
                  <a:lnTo>
                    <a:pt x="41" y="0"/>
                  </a:lnTo>
                  <a:lnTo>
                    <a:pt x="47" y="6"/>
                  </a:lnTo>
                  <a:lnTo>
                    <a:pt x="41" y="12"/>
                  </a:lnTo>
                  <a:lnTo>
                    <a:pt x="35" y="12"/>
                  </a:lnTo>
                  <a:lnTo>
                    <a:pt x="29" y="18"/>
                  </a:lnTo>
                  <a:lnTo>
                    <a:pt x="23" y="24"/>
                  </a:lnTo>
                  <a:lnTo>
                    <a:pt x="17" y="24"/>
                  </a:lnTo>
                  <a:lnTo>
                    <a:pt x="6" y="30"/>
                  </a:lnTo>
                  <a:lnTo>
                    <a:pt x="0" y="30"/>
                  </a:lnTo>
                  <a:close/>
                </a:path>
              </a:pathLst>
            </a:custGeom>
            <a:solidFill>
              <a:srgbClr val="006600"/>
            </a:solidFill>
            <a:ln w="9525">
              <a:noFill/>
              <a:round/>
              <a:headEnd/>
              <a:tailEnd/>
            </a:ln>
          </p:spPr>
          <p:txBody>
            <a:bodyPr/>
            <a:lstStyle/>
            <a:p>
              <a:endParaRPr lang="en-US"/>
            </a:p>
          </p:txBody>
        </p:sp>
        <p:sp>
          <p:nvSpPr>
            <p:cNvPr id="16217" name="Freeform 81"/>
            <p:cNvSpPr>
              <a:spLocks/>
            </p:cNvSpPr>
            <p:nvPr/>
          </p:nvSpPr>
          <p:spPr bwMode="auto">
            <a:xfrm>
              <a:off x="5319" y="1159"/>
              <a:ext cx="41" cy="30"/>
            </a:xfrm>
            <a:custGeom>
              <a:avLst/>
              <a:gdLst>
                <a:gd name="T0" fmla="*/ 0 w 41"/>
                <a:gd name="T1" fmla="*/ 30 h 30"/>
                <a:gd name="T2" fmla="*/ 6 w 41"/>
                <a:gd name="T3" fmla="*/ 30 h 30"/>
                <a:gd name="T4" fmla="*/ 12 w 41"/>
                <a:gd name="T5" fmla="*/ 24 h 30"/>
                <a:gd name="T6" fmla="*/ 17 w 41"/>
                <a:gd name="T7" fmla="*/ 18 h 30"/>
                <a:gd name="T8" fmla="*/ 23 w 41"/>
                <a:gd name="T9" fmla="*/ 12 h 30"/>
                <a:gd name="T10" fmla="*/ 29 w 41"/>
                <a:gd name="T11" fmla="*/ 6 h 30"/>
                <a:gd name="T12" fmla="*/ 29 w 41"/>
                <a:gd name="T13" fmla="*/ 0 h 30"/>
                <a:gd name="T14" fmla="*/ 35 w 41"/>
                <a:gd name="T15" fmla="*/ 0 h 30"/>
                <a:gd name="T16" fmla="*/ 41 w 41"/>
                <a:gd name="T17" fmla="*/ 0 h 30"/>
                <a:gd name="T18" fmla="*/ 41 w 41"/>
                <a:gd name="T19" fmla="*/ 0 h 30"/>
                <a:gd name="T20" fmla="*/ 35 w 41"/>
                <a:gd name="T21" fmla="*/ 6 h 30"/>
                <a:gd name="T22" fmla="*/ 29 w 41"/>
                <a:gd name="T23" fmla="*/ 12 h 30"/>
                <a:gd name="T24" fmla="*/ 23 w 41"/>
                <a:gd name="T25" fmla="*/ 18 h 30"/>
                <a:gd name="T26" fmla="*/ 17 w 41"/>
                <a:gd name="T27" fmla="*/ 24 h 30"/>
                <a:gd name="T28" fmla="*/ 12 w 41"/>
                <a:gd name="T29" fmla="*/ 30 h 30"/>
                <a:gd name="T30" fmla="*/ 6 w 41"/>
                <a:gd name="T31" fmla="*/ 30 h 30"/>
                <a:gd name="T32" fmla="*/ 0 w 41"/>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30"/>
                <a:gd name="T53" fmla="*/ 41 w 41"/>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30">
                  <a:moveTo>
                    <a:pt x="0" y="30"/>
                  </a:moveTo>
                  <a:lnTo>
                    <a:pt x="6" y="30"/>
                  </a:lnTo>
                  <a:lnTo>
                    <a:pt x="12" y="24"/>
                  </a:lnTo>
                  <a:lnTo>
                    <a:pt x="17" y="18"/>
                  </a:lnTo>
                  <a:lnTo>
                    <a:pt x="23" y="12"/>
                  </a:lnTo>
                  <a:lnTo>
                    <a:pt x="29" y="6"/>
                  </a:lnTo>
                  <a:lnTo>
                    <a:pt x="29" y="0"/>
                  </a:lnTo>
                  <a:lnTo>
                    <a:pt x="35" y="0"/>
                  </a:lnTo>
                  <a:lnTo>
                    <a:pt x="41" y="0"/>
                  </a:lnTo>
                  <a:lnTo>
                    <a:pt x="35" y="6"/>
                  </a:lnTo>
                  <a:lnTo>
                    <a:pt x="29" y="12"/>
                  </a:lnTo>
                  <a:lnTo>
                    <a:pt x="23" y="18"/>
                  </a:lnTo>
                  <a:lnTo>
                    <a:pt x="17" y="24"/>
                  </a:lnTo>
                  <a:lnTo>
                    <a:pt x="12" y="30"/>
                  </a:lnTo>
                  <a:lnTo>
                    <a:pt x="6" y="30"/>
                  </a:lnTo>
                  <a:lnTo>
                    <a:pt x="0" y="30"/>
                  </a:lnTo>
                  <a:close/>
                </a:path>
              </a:pathLst>
            </a:custGeom>
            <a:solidFill>
              <a:srgbClr val="006600"/>
            </a:solidFill>
            <a:ln w="9525">
              <a:noFill/>
              <a:round/>
              <a:headEnd/>
              <a:tailEnd/>
            </a:ln>
          </p:spPr>
          <p:txBody>
            <a:bodyPr/>
            <a:lstStyle/>
            <a:p>
              <a:endParaRPr lang="en-US"/>
            </a:p>
          </p:txBody>
        </p:sp>
        <p:sp>
          <p:nvSpPr>
            <p:cNvPr id="16218" name="Freeform 82"/>
            <p:cNvSpPr>
              <a:spLocks/>
            </p:cNvSpPr>
            <p:nvPr/>
          </p:nvSpPr>
          <p:spPr bwMode="auto">
            <a:xfrm>
              <a:off x="5319" y="1147"/>
              <a:ext cx="35" cy="30"/>
            </a:xfrm>
            <a:custGeom>
              <a:avLst/>
              <a:gdLst>
                <a:gd name="T0" fmla="*/ 35 w 35"/>
                <a:gd name="T1" fmla="*/ 0 h 30"/>
                <a:gd name="T2" fmla="*/ 35 w 35"/>
                <a:gd name="T3" fmla="*/ 0 h 30"/>
                <a:gd name="T4" fmla="*/ 29 w 35"/>
                <a:gd name="T5" fmla="*/ 6 h 30"/>
                <a:gd name="T6" fmla="*/ 23 w 35"/>
                <a:gd name="T7" fmla="*/ 6 h 30"/>
                <a:gd name="T8" fmla="*/ 23 w 35"/>
                <a:gd name="T9" fmla="*/ 12 h 30"/>
                <a:gd name="T10" fmla="*/ 17 w 35"/>
                <a:gd name="T11" fmla="*/ 18 h 30"/>
                <a:gd name="T12" fmla="*/ 12 w 35"/>
                <a:gd name="T13" fmla="*/ 18 h 30"/>
                <a:gd name="T14" fmla="*/ 6 w 35"/>
                <a:gd name="T15" fmla="*/ 24 h 30"/>
                <a:gd name="T16" fmla="*/ 0 w 35"/>
                <a:gd name="T17" fmla="*/ 30 h 30"/>
                <a:gd name="T18" fmla="*/ 6 w 35"/>
                <a:gd name="T19" fmla="*/ 24 h 30"/>
                <a:gd name="T20" fmla="*/ 6 w 35"/>
                <a:gd name="T21" fmla="*/ 18 h 30"/>
                <a:gd name="T22" fmla="*/ 12 w 35"/>
                <a:gd name="T23" fmla="*/ 12 h 30"/>
                <a:gd name="T24" fmla="*/ 17 w 35"/>
                <a:gd name="T25" fmla="*/ 6 h 30"/>
                <a:gd name="T26" fmla="*/ 23 w 35"/>
                <a:gd name="T27" fmla="*/ 0 h 30"/>
                <a:gd name="T28" fmla="*/ 29 w 35"/>
                <a:gd name="T29" fmla="*/ 0 h 30"/>
                <a:gd name="T30" fmla="*/ 29 w 35"/>
                <a:gd name="T31" fmla="*/ 0 h 30"/>
                <a:gd name="T32" fmla="*/ 35 w 35"/>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0"/>
                <a:gd name="T53" fmla="*/ 35 w 35"/>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0">
                  <a:moveTo>
                    <a:pt x="35" y="0"/>
                  </a:moveTo>
                  <a:lnTo>
                    <a:pt x="35" y="0"/>
                  </a:lnTo>
                  <a:lnTo>
                    <a:pt x="29" y="6"/>
                  </a:lnTo>
                  <a:lnTo>
                    <a:pt x="23" y="6"/>
                  </a:lnTo>
                  <a:lnTo>
                    <a:pt x="23" y="12"/>
                  </a:lnTo>
                  <a:lnTo>
                    <a:pt x="17" y="18"/>
                  </a:lnTo>
                  <a:lnTo>
                    <a:pt x="12" y="18"/>
                  </a:lnTo>
                  <a:lnTo>
                    <a:pt x="6" y="24"/>
                  </a:lnTo>
                  <a:lnTo>
                    <a:pt x="0" y="30"/>
                  </a:lnTo>
                  <a:lnTo>
                    <a:pt x="6" y="24"/>
                  </a:lnTo>
                  <a:lnTo>
                    <a:pt x="6" y="18"/>
                  </a:lnTo>
                  <a:lnTo>
                    <a:pt x="12" y="12"/>
                  </a:lnTo>
                  <a:lnTo>
                    <a:pt x="17" y="6"/>
                  </a:lnTo>
                  <a:lnTo>
                    <a:pt x="23" y="0"/>
                  </a:lnTo>
                  <a:lnTo>
                    <a:pt x="29" y="0"/>
                  </a:lnTo>
                  <a:lnTo>
                    <a:pt x="35" y="0"/>
                  </a:lnTo>
                  <a:close/>
                </a:path>
              </a:pathLst>
            </a:custGeom>
            <a:solidFill>
              <a:srgbClr val="006600"/>
            </a:solidFill>
            <a:ln w="9525">
              <a:noFill/>
              <a:round/>
              <a:headEnd/>
              <a:tailEnd/>
            </a:ln>
          </p:spPr>
          <p:txBody>
            <a:bodyPr/>
            <a:lstStyle/>
            <a:p>
              <a:endParaRPr lang="en-US"/>
            </a:p>
          </p:txBody>
        </p:sp>
        <p:sp>
          <p:nvSpPr>
            <p:cNvPr id="16219" name="Freeform 83"/>
            <p:cNvSpPr>
              <a:spLocks/>
            </p:cNvSpPr>
            <p:nvPr/>
          </p:nvSpPr>
          <p:spPr bwMode="auto">
            <a:xfrm>
              <a:off x="5251" y="986"/>
              <a:ext cx="42" cy="155"/>
            </a:xfrm>
            <a:custGeom>
              <a:avLst/>
              <a:gdLst>
                <a:gd name="T0" fmla="*/ 6 w 42"/>
                <a:gd name="T1" fmla="*/ 155 h 155"/>
                <a:gd name="T2" fmla="*/ 0 w 42"/>
                <a:gd name="T3" fmla="*/ 155 h 155"/>
                <a:gd name="T4" fmla="*/ 0 w 42"/>
                <a:gd name="T5" fmla="*/ 155 h 155"/>
                <a:gd name="T6" fmla="*/ 0 w 42"/>
                <a:gd name="T7" fmla="*/ 155 h 155"/>
                <a:gd name="T8" fmla="*/ 0 w 42"/>
                <a:gd name="T9" fmla="*/ 149 h 155"/>
                <a:gd name="T10" fmla="*/ 18 w 42"/>
                <a:gd name="T11" fmla="*/ 131 h 155"/>
                <a:gd name="T12" fmla="*/ 24 w 42"/>
                <a:gd name="T13" fmla="*/ 113 h 155"/>
                <a:gd name="T14" fmla="*/ 30 w 42"/>
                <a:gd name="T15" fmla="*/ 89 h 155"/>
                <a:gd name="T16" fmla="*/ 36 w 42"/>
                <a:gd name="T17" fmla="*/ 71 h 155"/>
                <a:gd name="T18" fmla="*/ 30 w 42"/>
                <a:gd name="T19" fmla="*/ 47 h 155"/>
                <a:gd name="T20" fmla="*/ 30 w 42"/>
                <a:gd name="T21" fmla="*/ 29 h 155"/>
                <a:gd name="T22" fmla="*/ 24 w 42"/>
                <a:gd name="T23" fmla="*/ 12 h 155"/>
                <a:gd name="T24" fmla="*/ 24 w 42"/>
                <a:gd name="T25" fmla="*/ 0 h 155"/>
                <a:gd name="T26" fmla="*/ 30 w 42"/>
                <a:gd name="T27" fmla="*/ 12 h 155"/>
                <a:gd name="T28" fmla="*/ 36 w 42"/>
                <a:gd name="T29" fmla="*/ 23 h 155"/>
                <a:gd name="T30" fmla="*/ 42 w 42"/>
                <a:gd name="T31" fmla="*/ 47 h 155"/>
                <a:gd name="T32" fmla="*/ 42 w 42"/>
                <a:gd name="T33" fmla="*/ 71 h 155"/>
                <a:gd name="T34" fmla="*/ 36 w 42"/>
                <a:gd name="T35" fmla="*/ 95 h 155"/>
                <a:gd name="T36" fmla="*/ 30 w 42"/>
                <a:gd name="T37" fmla="*/ 119 h 155"/>
                <a:gd name="T38" fmla="*/ 18 w 42"/>
                <a:gd name="T39" fmla="*/ 143 h 155"/>
                <a:gd name="T40" fmla="*/ 6 w 42"/>
                <a:gd name="T41" fmla="*/ 155 h 1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155"/>
                <a:gd name="T65" fmla="*/ 42 w 42"/>
                <a:gd name="T66" fmla="*/ 155 h 1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155">
                  <a:moveTo>
                    <a:pt x="6" y="155"/>
                  </a:moveTo>
                  <a:lnTo>
                    <a:pt x="0" y="155"/>
                  </a:lnTo>
                  <a:lnTo>
                    <a:pt x="0" y="149"/>
                  </a:lnTo>
                  <a:lnTo>
                    <a:pt x="18" y="131"/>
                  </a:lnTo>
                  <a:lnTo>
                    <a:pt x="24" y="113"/>
                  </a:lnTo>
                  <a:lnTo>
                    <a:pt x="30" y="89"/>
                  </a:lnTo>
                  <a:lnTo>
                    <a:pt x="36" y="71"/>
                  </a:lnTo>
                  <a:lnTo>
                    <a:pt x="30" y="47"/>
                  </a:lnTo>
                  <a:lnTo>
                    <a:pt x="30" y="29"/>
                  </a:lnTo>
                  <a:lnTo>
                    <a:pt x="24" y="12"/>
                  </a:lnTo>
                  <a:lnTo>
                    <a:pt x="24" y="0"/>
                  </a:lnTo>
                  <a:lnTo>
                    <a:pt x="30" y="12"/>
                  </a:lnTo>
                  <a:lnTo>
                    <a:pt x="36" y="23"/>
                  </a:lnTo>
                  <a:lnTo>
                    <a:pt x="42" y="47"/>
                  </a:lnTo>
                  <a:lnTo>
                    <a:pt x="42" y="71"/>
                  </a:lnTo>
                  <a:lnTo>
                    <a:pt x="36" y="95"/>
                  </a:lnTo>
                  <a:lnTo>
                    <a:pt x="30" y="119"/>
                  </a:lnTo>
                  <a:lnTo>
                    <a:pt x="18" y="143"/>
                  </a:lnTo>
                  <a:lnTo>
                    <a:pt x="6" y="155"/>
                  </a:lnTo>
                  <a:close/>
                </a:path>
              </a:pathLst>
            </a:custGeom>
            <a:solidFill>
              <a:srgbClr val="006600"/>
            </a:solidFill>
            <a:ln w="9525">
              <a:noFill/>
              <a:round/>
              <a:headEnd/>
              <a:tailEnd/>
            </a:ln>
          </p:spPr>
          <p:txBody>
            <a:bodyPr/>
            <a:lstStyle/>
            <a:p>
              <a:endParaRPr lang="en-US"/>
            </a:p>
          </p:txBody>
        </p:sp>
        <p:sp>
          <p:nvSpPr>
            <p:cNvPr id="16220" name="Freeform 84"/>
            <p:cNvSpPr>
              <a:spLocks/>
            </p:cNvSpPr>
            <p:nvPr/>
          </p:nvSpPr>
          <p:spPr bwMode="auto">
            <a:xfrm>
              <a:off x="5251" y="987"/>
              <a:ext cx="30" cy="25"/>
            </a:xfrm>
            <a:custGeom>
              <a:avLst/>
              <a:gdLst>
                <a:gd name="T0" fmla="*/ 30 w 30"/>
                <a:gd name="T1" fmla="*/ 45 h 23"/>
                <a:gd name="T2" fmla="*/ 30 w 30"/>
                <a:gd name="T3" fmla="*/ 33 h 23"/>
                <a:gd name="T4" fmla="*/ 24 w 30"/>
                <a:gd name="T5" fmla="*/ 22 h 23"/>
                <a:gd name="T6" fmla="*/ 18 w 30"/>
                <a:gd name="T7" fmla="*/ 22 h 23"/>
                <a:gd name="T8" fmla="*/ 12 w 30"/>
                <a:gd name="T9" fmla="*/ 14 h 23"/>
                <a:gd name="T10" fmla="*/ 6 w 30"/>
                <a:gd name="T11" fmla="*/ 14 h 23"/>
                <a:gd name="T12" fmla="*/ 6 w 30"/>
                <a:gd name="T13" fmla="*/ 0 h 23"/>
                <a:gd name="T14" fmla="*/ 0 w 30"/>
                <a:gd name="T15" fmla="*/ 0 h 23"/>
                <a:gd name="T16" fmla="*/ 0 w 30"/>
                <a:gd name="T17" fmla="*/ 14 h 23"/>
                <a:gd name="T18" fmla="*/ 0 w 30"/>
                <a:gd name="T19" fmla="*/ 14 h 23"/>
                <a:gd name="T20" fmla="*/ 0 w 30"/>
                <a:gd name="T21" fmla="*/ 14 h 23"/>
                <a:gd name="T22" fmla="*/ 6 w 30"/>
                <a:gd name="T23" fmla="*/ 14 h 23"/>
                <a:gd name="T24" fmla="*/ 12 w 30"/>
                <a:gd name="T25" fmla="*/ 22 h 23"/>
                <a:gd name="T26" fmla="*/ 18 w 30"/>
                <a:gd name="T27" fmla="*/ 22 h 23"/>
                <a:gd name="T28" fmla="*/ 24 w 30"/>
                <a:gd name="T29" fmla="*/ 33 h 23"/>
                <a:gd name="T30" fmla="*/ 30 w 30"/>
                <a:gd name="T31" fmla="*/ 33 h 23"/>
                <a:gd name="T32" fmla="*/ 30 w 30"/>
                <a:gd name="T33" fmla="*/ 45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3"/>
                <a:gd name="T53" fmla="*/ 30 w 30"/>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3">
                  <a:moveTo>
                    <a:pt x="30" y="23"/>
                  </a:moveTo>
                  <a:lnTo>
                    <a:pt x="30" y="17"/>
                  </a:lnTo>
                  <a:lnTo>
                    <a:pt x="24" y="12"/>
                  </a:lnTo>
                  <a:lnTo>
                    <a:pt x="18" y="12"/>
                  </a:lnTo>
                  <a:lnTo>
                    <a:pt x="12" y="6"/>
                  </a:lnTo>
                  <a:lnTo>
                    <a:pt x="6" y="6"/>
                  </a:lnTo>
                  <a:lnTo>
                    <a:pt x="6" y="0"/>
                  </a:lnTo>
                  <a:lnTo>
                    <a:pt x="0" y="0"/>
                  </a:lnTo>
                  <a:lnTo>
                    <a:pt x="0" y="6"/>
                  </a:lnTo>
                  <a:lnTo>
                    <a:pt x="6" y="6"/>
                  </a:lnTo>
                  <a:lnTo>
                    <a:pt x="12" y="12"/>
                  </a:lnTo>
                  <a:lnTo>
                    <a:pt x="18" y="12"/>
                  </a:lnTo>
                  <a:lnTo>
                    <a:pt x="24" y="17"/>
                  </a:lnTo>
                  <a:lnTo>
                    <a:pt x="30" y="17"/>
                  </a:lnTo>
                  <a:lnTo>
                    <a:pt x="30" y="23"/>
                  </a:lnTo>
                  <a:close/>
                </a:path>
              </a:pathLst>
            </a:custGeom>
            <a:solidFill>
              <a:srgbClr val="006600"/>
            </a:solidFill>
            <a:ln w="9525">
              <a:noFill/>
              <a:round/>
              <a:headEnd/>
              <a:tailEnd/>
            </a:ln>
          </p:spPr>
          <p:txBody>
            <a:bodyPr/>
            <a:lstStyle/>
            <a:p>
              <a:endParaRPr lang="en-US"/>
            </a:p>
          </p:txBody>
        </p:sp>
        <p:sp>
          <p:nvSpPr>
            <p:cNvPr id="16221" name="Freeform 85"/>
            <p:cNvSpPr>
              <a:spLocks/>
            </p:cNvSpPr>
            <p:nvPr/>
          </p:nvSpPr>
          <p:spPr bwMode="auto">
            <a:xfrm>
              <a:off x="5251" y="1000"/>
              <a:ext cx="36" cy="23"/>
            </a:xfrm>
            <a:custGeom>
              <a:avLst/>
              <a:gdLst>
                <a:gd name="T0" fmla="*/ 0 w 36"/>
                <a:gd name="T1" fmla="*/ 0 h 23"/>
                <a:gd name="T2" fmla="*/ 0 w 36"/>
                <a:gd name="T3" fmla="*/ 0 h 23"/>
                <a:gd name="T4" fmla="*/ 6 w 36"/>
                <a:gd name="T5" fmla="*/ 0 h 23"/>
                <a:gd name="T6" fmla="*/ 6 w 36"/>
                <a:gd name="T7" fmla="*/ 0 h 23"/>
                <a:gd name="T8" fmla="*/ 12 w 36"/>
                <a:gd name="T9" fmla="*/ 5 h 23"/>
                <a:gd name="T10" fmla="*/ 18 w 36"/>
                <a:gd name="T11" fmla="*/ 5 h 23"/>
                <a:gd name="T12" fmla="*/ 24 w 36"/>
                <a:gd name="T13" fmla="*/ 11 h 23"/>
                <a:gd name="T14" fmla="*/ 30 w 36"/>
                <a:gd name="T15" fmla="*/ 17 h 23"/>
                <a:gd name="T16" fmla="*/ 36 w 36"/>
                <a:gd name="T17" fmla="*/ 23 h 23"/>
                <a:gd name="T18" fmla="*/ 30 w 36"/>
                <a:gd name="T19" fmla="*/ 17 h 23"/>
                <a:gd name="T20" fmla="*/ 24 w 36"/>
                <a:gd name="T21" fmla="*/ 17 h 23"/>
                <a:gd name="T22" fmla="*/ 18 w 36"/>
                <a:gd name="T23" fmla="*/ 11 h 23"/>
                <a:gd name="T24" fmla="*/ 12 w 36"/>
                <a:gd name="T25" fmla="*/ 11 h 23"/>
                <a:gd name="T26" fmla="*/ 6 w 36"/>
                <a:gd name="T27" fmla="*/ 5 h 23"/>
                <a:gd name="T28" fmla="*/ 0 w 36"/>
                <a:gd name="T29" fmla="*/ 5 h 23"/>
                <a:gd name="T30" fmla="*/ 0 w 36"/>
                <a:gd name="T31" fmla="*/ 0 h 23"/>
                <a:gd name="T32" fmla="*/ 0 w 36"/>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3"/>
                <a:gd name="T53" fmla="*/ 36 w 36"/>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3">
                  <a:moveTo>
                    <a:pt x="0" y="0"/>
                  </a:moveTo>
                  <a:lnTo>
                    <a:pt x="0" y="0"/>
                  </a:lnTo>
                  <a:lnTo>
                    <a:pt x="6" y="0"/>
                  </a:lnTo>
                  <a:lnTo>
                    <a:pt x="12" y="5"/>
                  </a:lnTo>
                  <a:lnTo>
                    <a:pt x="18" y="5"/>
                  </a:lnTo>
                  <a:lnTo>
                    <a:pt x="24" y="11"/>
                  </a:lnTo>
                  <a:lnTo>
                    <a:pt x="30" y="17"/>
                  </a:lnTo>
                  <a:lnTo>
                    <a:pt x="36" y="23"/>
                  </a:lnTo>
                  <a:lnTo>
                    <a:pt x="30" y="17"/>
                  </a:lnTo>
                  <a:lnTo>
                    <a:pt x="24" y="17"/>
                  </a:lnTo>
                  <a:lnTo>
                    <a:pt x="18" y="11"/>
                  </a:lnTo>
                  <a:lnTo>
                    <a:pt x="12" y="11"/>
                  </a:lnTo>
                  <a:lnTo>
                    <a:pt x="6" y="5"/>
                  </a:lnTo>
                  <a:lnTo>
                    <a:pt x="0" y="5"/>
                  </a:lnTo>
                  <a:lnTo>
                    <a:pt x="0" y="0"/>
                  </a:lnTo>
                  <a:close/>
                </a:path>
              </a:pathLst>
            </a:custGeom>
            <a:solidFill>
              <a:srgbClr val="006600"/>
            </a:solidFill>
            <a:ln w="9525">
              <a:noFill/>
              <a:round/>
              <a:headEnd/>
              <a:tailEnd/>
            </a:ln>
          </p:spPr>
          <p:txBody>
            <a:bodyPr/>
            <a:lstStyle/>
            <a:p>
              <a:endParaRPr lang="en-US"/>
            </a:p>
          </p:txBody>
        </p:sp>
        <p:sp>
          <p:nvSpPr>
            <p:cNvPr id="16222" name="Freeform 86"/>
            <p:cNvSpPr>
              <a:spLocks/>
            </p:cNvSpPr>
            <p:nvPr/>
          </p:nvSpPr>
          <p:spPr bwMode="auto">
            <a:xfrm>
              <a:off x="5239" y="1021"/>
              <a:ext cx="48" cy="30"/>
            </a:xfrm>
            <a:custGeom>
              <a:avLst/>
              <a:gdLst>
                <a:gd name="T0" fmla="*/ 0 w 48"/>
                <a:gd name="T1" fmla="*/ 0 h 30"/>
                <a:gd name="T2" fmla="*/ 6 w 48"/>
                <a:gd name="T3" fmla="*/ 0 h 30"/>
                <a:gd name="T4" fmla="*/ 12 w 48"/>
                <a:gd name="T5" fmla="*/ 0 h 30"/>
                <a:gd name="T6" fmla="*/ 18 w 48"/>
                <a:gd name="T7" fmla="*/ 6 h 30"/>
                <a:gd name="T8" fmla="*/ 24 w 48"/>
                <a:gd name="T9" fmla="*/ 6 h 30"/>
                <a:gd name="T10" fmla="*/ 30 w 48"/>
                <a:gd name="T11" fmla="*/ 12 h 30"/>
                <a:gd name="T12" fmla="*/ 42 w 48"/>
                <a:gd name="T13" fmla="*/ 18 h 30"/>
                <a:gd name="T14" fmla="*/ 48 w 48"/>
                <a:gd name="T15" fmla="*/ 24 h 30"/>
                <a:gd name="T16" fmla="*/ 48 w 48"/>
                <a:gd name="T17" fmla="*/ 30 h 30"/>
                <a:gd name="T18" fmla="*/ 48 w 48"/>
                <a:gd name="T19" fmla="*/ 30 h 30"/>
                <a:gd name="T20" fmla="*/ 42 w 48"/>
                <a:gd name="T21" fmla="*/ 24 h 30"/>
                <a:gd name="T22" fmla="*/ 30 w 48"/>
                <a:gd name="T23" fmla="*/ 18 h 30"/>
                <a:gd name="T24" fmla="*/ 24 w 48"/>
                <a:gd name="T25" fmla="*/ 18 h 30"/>
                <a:gd name="T26" fmla="*/ 12 w 48"/>
                <a:gd name="T27" fmla="*/ 12 h 30"/>
                <a:gd name="T28" fmla="*/ 6 w 48"/>
                <a:gd name="T29" fmla="*/ 6 h 30"/>
                <a:gd name="T30" fmla="*/ 6 w 48"/>
                <a:gd name="T31" fmla="*/ 0 h 30"/>
                <a:gd name="T32" fmla="*/ 0 w 48"/>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0" y="0"/>
                  </a:moveTo>
                  <a:lnTo>
                    <a:pt x="6" y="0"/>
                  </a:lnTo>
                  <a:lnTo>
                    <a:pt x="12" y="0"/>
                  </a:lnTo>
                  <a:lnTo>
                    <a:pt x="18" y="6"/>
                  </a:lnTo>
                  <a:lnTo>
                    <a:pt x="24" y="6"/>
                  </a:lnTo>
                  <a:lnTo>
                    <a:pt x="30" y="12"/>
                  </a:lnTo>
                  <a:lnTo>
                    <a:pt x="42" y="18"/>
                  </a:lnTo>
                  <a:lnTo>
                    <a:pt x="48" y="24"/>
                  </a:lnTo>
                  <a:lnTo>
                    <a:pt x="48" y="30"/>
                  </a:lnTo>
                  <a:lnTo>
                    <a:pt x="42" y="24"/>
                  </a:lnTo>
                  <a:lnTo>
                    <a:pt x="30" y="18"/>
                  </a:lnTo>
                  <a:lnTo>
                    <a:pt x="24" y="18"/>
                  </a:lnTo>
                  <a:lnTo>
                    <a:pt x="12" y="12"/>
                  </a:lnTo>
                  <a:lnTo>
                    <a:pt x="6" y="6"/>
                  </a:lnTo>
                  <a:lnTo>
                    <a:pt x="6" y="0"/>
                  </a:lnTo>
                  <a:lnTo>
                    <a:pt x="0" y="0"/>
                  </a:lnTo>
                  <a:close/>
                </a:path>
              </a:pathLst>
            </a:custGeom>
            <a:solidFill>
              <a:srgbClr val="006600"/>
            </a:solidFill>
            <a:ln w="9525">
              <a:noFill/>
              <a:round/>
              <a:headEnd/>
              <a:tailEnd/>
            </a:ln>
          </p:spPr>
          <p:txBody>
            <a:bodyPr/>
            <a:lstStyle/>
            <a:p>
              <a:endParaRPr lang="en-US"/>
            </a:p>
          </p:txBody>
        </p:sp>
        <p:sp>
          <p:nvSpPr>
            <p:cNvPr id="16223" name="Freeform 87"/>
            <p:cNvSpPr>
              <a:spLocks/>
            </p:cNvSpPr>
            <p:nvPr/>
          </p:nvSpPr>
          <p:spPr bwMode="auto">
            <a:xfrm>
              <a:off x="5233" y="1045"/>
              <a:ext cx="54" cy="36"/>
            </a:xfrm>
            <a:custGeom>
              <a:avLst/>
              <a:gdLst>
                <a:gd name="T0" fmla="*/ 0 w 54"/>
                <a:gd name="T1" fmla="*/ 0 h 36"/>
                <a:gd name="T2" fmla="*/ 6 w 54"/>
                <a:gd name="T3" fmla="*/ 0 h 36"/>
                <a:gd name="T4" fmla="*/ 12 w 54"/>
                <a:gd name="T5" fmla="*/ 0 h 36"/>
                <a:gd name="T6" fmla="*/ 18 w 54"/>
                <a:gd name="T7" fmla="*/ 6 h 36"/>
                <a:gd name="T8" fmla="*/ 24 w 54"/>
                <a:gd name="T9" fmla="*/ 12 h 36"/>
                <a:gd name="T10" fmla="*/ 36 w 54"/>
                <a:gd name="T11" fmla="*/ 18 h 36"/>
                <a:gd name="T12" fmla="*/ 42 w 54"/>
                <a:gd name="T13" fmla="*/ 24 h 36"/>
                <a:gd name="T14" fmla="*/ 48 w 54"/>
                <a:gd name="T15" fmla="*/ 30 h 36"/>
                <a:gd name="T16" fmla="*/ 54 w 54"/>
                <a:gd name="T17" fmla="*/ 36 h 36"/>
                <a:gd name="T18" fmla="*/ 48 w 54"/>
                <a:gd name="T19" fmla="*/ 30 h 36"/>
                <a:gd name="T20" fmla="*/ 42 w 54"/>
                <a:gd name="T21" fmla="*/ 30 h 36"/>
                <a:gd name="T22" fmla="*/ 36 w 54"/>
                <a:gd name="T23" fmla="*/ 24 h 36"/>
                <a:gd name="T24" fmla="*/ 24 w 54"/>
                <a:gd name="T25" fmla="*/ 18 h 36"/>
                <a:gd name="T26" fmla="*/ 12 w 54"/>
                <a:gd name="T27" fmla="*/ 12 h 36"/>
                <a:gd name="T28" fmla="*/ 6 w 54"/>
                <a:gd name="T29" fmla="*/ 6 h 36"/>
                <a:gd name="T30" fmla="*/ 0 w 54"/>
                <a:gd name="T31" fmla="*/ 6 h 36"/>
                <a:gd name="T32" fmla="*/ 0 w 54"/>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36"/>
                <a:gd name="T53" fmla="*/ 54 w 5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36">
                  <a:moveTo>
                    <a:pt x="0" y="0"/>
                  </a:moveTo>
                  <a:lnTo>
                    <a:pt x="6" y="0"/>
                  </a:lnTo>
                  <a:lnTo>
                    <a:pt x="12" y="0"/>
                  </a:lnTo>
                  <a:lnTo>
                    <a:pt x="18" y="6"/>
                  </a:lnTo>
                  <a:lnTo>
                    <a:pt x="24" y="12"/>
                  </a:lnTo>
                  <a:lnTo>
                    <a:pt x="36" y="18"/>
                  </a:lnTo>
                  <a:lnTo>
                    <a:pt x="42" y="24"/>
                  </a:lnTo>
                  <a:lnTo>
                    <a:pt x="48" y="30"/>
                  </a:lnTo>
                  <a:lnTo>
                    <a:pt x="54" y="36"/>
                  </a:lnTo>
                  <a:lnTo>
                    <a:pt x="48" y="30"/>
                  </a:lnTo>
                  <a:lnTo>
                    <a:pt x="42" y="30"/>
                  </a:lnTo>
                  <a:lnTo>
                    <a:pt x="36" y="24"/>
                  </a:lnTo>
                  <a:lnTo>
                    <a:pt x="24" y="18"/>
                  </a:lnTo>
                  <a:lnTo>
                    <a:pt x="12" y="12"/>
                  </a:lnTo>
                  <a:lnTo>
                    <a:pt x="6" y="6"/>
                  </a:lnTo>
                  <a:lnTo>
                    <a:pt x="0" y="6"/>
                  </a:lnTo>
                  <a:lnTo>
                    <a:pt x="0" y="0"/>
                  </a:lnTo>
                  <a:close/>
                </a:path>
              </a:pathLst>
            </a:custGeom>
            <a:solidFill>
              <a:srgbClr val="006600"/>
            </a:solidFill>
            <a:ln w="9525">
              <a:noFill/>
              <a:round/>
              <a:headEnd/>
              <a:tailEnd/>
            </a:ln>
          </p:spPr>
          <p:txBody>
            <a:bodyPr/>
            <a:lstStyle/>
            <a:p>
              <a:endParaRPr lang="en-US"/>
            </a:p>
          </p:txBody>
        </p:sp>
        <p:sp>
          <p:nvSpPr>
            <p:cNvPr id="16224" name="Freeform 88"/>
            <p:cNvSpPr>
              <a:spLocks/>
            </p:cNvSpPr>
            <p:nvPr/>
          </p:nvSpPr>
          <p:spPr bwMode="auto">
            <a:xfrm>
              <a:off x="5239" y="1063"/>
              <a:ext cx="42" cy="36"/>
            </a:xfrm>
            <a:custGeom>
              <a:avLst/>
              <a:gdLst>
                <a:gd name="T0" fmla="*/ 0 w 42"/>
                <a:gd name="T1" fmla="*/ 0 h 36"/>
                <a:gd name="T2" fmla="*/ 0 w 42"/>
                <a:gd name="T3" fmla="*/ 0 h 36"/>
                <a:gd name="T4" fmla="*/ 6 w 42"/>
                <a:gd name="T5" fmla="*/ 0 h 36"/>
                <a:gd name="T6" fmla="*/ 12 w 42"/>
                <a:gd name="T7" fmla="*/ 6 h 36"/>
                <a:gd name="T8" fmla="*/ 18 w 42"/>
                <a:gd name="T9" fmla="*/ 12 h 36"/>
                <a:gd name="T10" fmla="*/ 30 w 42"/>
                <a:gd name="T11" fmla="*/ 18 h 36"/>
                <a:gd name="T12" fmla="*/ 36 w 42"/>
                <a:gd name="T13" fmla="*/ 24 h 36"/>
                <a:gd name="T14" fmla="*/ 42 w 42"/>
                <a:gd name="T15" fmla="*/ 30 h 36"/>
                <a:gd name="T16" fmla="*/ 42 w 42"/>
                <a:gd name="T17" fmla="*/ 36 h 36"/>
                <a:gd name="T18" fmla="*/ 36 w 42"/>
                <a:gd name="T19" fmla="*/ 36 h 36"/>
                <a:gd name="T20" fmla="*/ 30 w 42"/>
                <a:gd name="T21" fmla="*/ 30 h 36"/>
                <a:gd name="T22" fmla="*/ 24 w 42"/>
                <a:gd name="T23" fmla="*/ 24 h 36"/>
                <a:gd name="T24" fmla="*/ 18 w 42"/>
                <a:gd name="T25" fmla="*/ 18 h 36"/>
                <a:gd name="T26" fmla="*/ 6 w 42"/>
                <a:gd name="T27" fmla="*/ 12 h 36"/>
                <a:gd name="T28" fmla="*/ 6 w 42"/>
                <a:gd name="T29" fmla="*/ 6 h 36"/>
                <a:gd name="T30" fmla="*/ 0 w 42"/>
                <a:gd name="T31" fmla="*/ 0 h 36"/>
                <a:gd name="T32" fmla="*/ 0 w 42"/>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6"/>
                <a:gd name="T53" fmla="*/ 42 w 4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6">
                  <a:moveTo>
                    <a:pt x="0" y="0"/>
                  </a:moveTo>
                  <a:lnTo>
                    <a:pt x="0" y="0"/>
                  </a:lnTo>
                  <a:lnTo>
                    <a:pt x="6" y="0"/>
                  </a:lnTo>
                  <a:lnTo>
                    <a:pt x="12" y="6"/>
                  </a:lnTo>
                  <a:lnTo>
                    <a:pt x="18" y="12"/>
                  </a:lnTo>
                  <a:lnTo>
                    <a:pt x="30" y="18"/>
                  </a:lnTo>
                  <a:lnTo>
                    <a:pt x="36" y="24"/>
                  </a:lnTo>
                  <a:lnTo>
                    <a:pt x="42" y="30"/>
                  </a:lnTo>
                  <a:lnTo>
                    <a:pt x="42" y="36"/>
                  </a:lnTo>
                  <a:lnTo>
                    <a:pt x="36" y="36"/>
                  </a:lnTo>
                  <a:lnTo>
                    <a:pt x="30" y="30"/>
                  </a:lnTo>
                  <a:lnTo>
                    <a:pt x="24" y="24"/>
                  </a:lnTo>
                  <a:lnTo>
                    <a:pt x="18" y="18"/>
                  </a:lnTo>
                  <a:lnTo>
                    <a:pt x="6" y="12"/>
                  </a:lnTo>
                  <a:lnTo>
                    <a:pt x="6" y="6"/>
                  </a:lnTo>
                  <a:lnTo>
                    <a:pt x="0" y="0"/>
                  </a:lnTo>
                  <a:close/>
                </a:path>
              </a:pathLst>
            </a:custGeom>
            <a:solidFill>
              <a:srgbClr val="006600"/>
            </a:solidFill>
            <a:ln w="9525">
              <a:noFill/>
              <a:round/>
              <a:headEnd/>
              <a:tailEnd/>
            </a:ln>
          </p:spPr>
          <p:txBody>
            <a:bodyPr/>
            <a:lstStyle/>
            <a:p>
              <a:endParaRPr lang="en-US"/>
            </a:p>
          </p:txBody>
        </p:sp>
        <p:sp>
          <p:nvSpPr>
            <p:cNvPr id="16225" name="Freeform 89"/>
            <p:cNvSpPr>
              <a:spLocks/>
            </p:cNvSpPr>
            <p:nvPr/>
          </p:nvSpPr>
          <p:spPr bwMode="auto">
            <a:xfrm>
              <a:off x="5239" y="1081"/>
              <a:ext cx="36" cy="30"/>
            </a:xfrm>
            <a:custGeom>
              <a:avLst/>
              <a:gdLst>
                <a:gd name="T0" fmla="*/ 0 w 36"/>
                <a:gd name="T1" fmla="*/ 0 h 30"/>
                <a:gd name="T2" fmla="*/ 0 w 36"/>
                <a:gd name="T3" fmla="*/ 0 h 30"/>
                <a:gd name="T4" fmla="*/ 6 w 36"/>
                <a:gd name="T5" fmla="*/ 0 h 30"/>
                <a:gd name="T6" fmla="*/ 12 w 36"/>
                <a:gd name="T7" fmla="*/ 6 h 30"/>
                <a:gd name="T8" fmla="*/ 18 w 36"/>
                <a:gd name="T9" fmla="*/ 12 h 30"/>
                <a:gd name="T10" fmla="*/ 24 w 36"/>
                <a:gd name="T11" fmla="*/ 12 h 30"/>
                <a:gd name="T12" fmla="*/ 30 w 36"/>
                <a:gd name="T13" fmla="*/ 18 h 30"/>
                <a:gd name="T14" fmla="*/ 30 w 36"/>
                <a:gd name="T15" fmla="*/ 24 h 30"/>
                <a:gd name="T16" fmla="*/ 36 w 36"/>
                <a:gd name="T17" fmla="*/ 30 h 30"/>
                <a:gd name="T18" fmla="*/ 30 w 36"/>
                <a:gd name="T19" fmla="*/ 30 h 30"/>
                <a:gd name="T20" fmla="*/ 24 w 36"/>
                <a:gd name="T21" fmla="*/ 24 h 30"/>
                <a:gd name="T22" fmla="*/ 18 w 36"/>
                <a:gd name="T23" fmla="*/ 18 h 30"/>
                <a:gd name="T24" fmla="*/ 12 w 36"/>
                <a:gd name="T25" fmla="*/ 18 h 30"/>
                <a:gd name="T26" fmla="*/ 6 w 36"/>
                <a:gd name="T27" fmla="*/ 12 h 30"/>
                <a:gd name="T28" fmla="*/ 6 w 36"/>
                <a:gd name="T29" fmla="*/ 6 h 30"/>
                <a:gd name="T30" fmla="*/ 0 w 36"/>
                <a:gd name="T31" fmla="*/ 6 h 30"/>
                <a:gd name="T32" fmla="*/ 0 w 36"/>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0" y="0"/>
                  </a:moveTo>
                  <a:lnTo>
                    <a:pt x="0" y="0"/>
                  </a:lnTo>
                  <a:lnTo>
                    <a:pt x="6" y="0"/>
                  </a:lnTo>
                  <a:lnTo>
                    <a:pt x="12" y="6"/>
                  </a:lnTo>
                  <a:lnTo>
                    <a:pt x="18" y="12"/>
                  </a:lnTo>
                  <a:lnTo>
                    <a:pt x="24" y="12"/>
                  </a:lnTo>
                  <a:lnTo>
                    <a:pt x="30" y="18"/>
                  </a:lnTo>
                  <a:lnTo>
                    <a:pt x="30" y="24"/>
                  </a:lnTo>
                  <a:lnTo>
                    <a:pt x="36" y="30"/>
                  </a:lnTo>
                  <a:lnTo>
                    <a:pt x="30" y="30"/>
                  </a:lnTo>
                  <a:lnTo>
                    <a:pt x="24" y="24"/>
                  </a:lnTo>
                  <a:lnTo>
                    <a:pt x="18" y="18"/>
                  </a:lnTo>
                  <a:lnTo>
                    <a:pt x="12" y="18"/>
                  </a:lnTo>
                  <a:lnTo>
                    <a:pt x="6" y="12"/>
                  </a:lnTo>
                  <a:lnTo>
                    <a:pt x="6" y="6"/>
                  </a:lnTo>
                  <a:lnTo>
                    <a:pt x="0" y="6"/>
                  </a:lnTo>
                  <a:lnTo>
                    <a:pt x="0" y="0"/>
                  </a:lnTo>
                  <a:close/>
                </a:path>
              </a:pathLst>
            </a:custGeom>
            <a:solidFill>
              <a:srgbClr val="006600"/>
            </a:solidFill>
            <a:ln w="9525">
              <a:noFill/>
              <a:round/>
              <a:headEnd/>
              <a:tailEnd/>
            </a:ln>
          </p:spPr>
          <p:txBody>
            <a:bodyPr/>
            <a:lstStyle/>
            <a:p>
              <a:endParaRPr lang="en-US"/>
            </a:p>
          </p:txBody>
        </p:sp>
        <p:sp>
          <p:nvSpPr>
            <p:cNvPr id="16226" name="Freeform 90"/>
            <p:cNvSpPr>
              <a:spLocks/>
            </p:cNvSpPr>
            <p:nvPr/>
          </p:nvSpPr>
          <p:spPr bwMode="auto">
            <a:xfrm>
              <a:off x="5239" y="1099"/>
              <a:ext cx="24" cy="30"/>
            </a:xfrm>
            <a:custGeom>
              <a:avLst/>
              <a:gdLst>
                <a:gd name="T0" fmla="*/ 0 w 24"/>
                <a:gd name="T1" fmla="*/ 0 h 30"/>
                <a:gd name="T2" fmla="*/ 0 w 24"/>
                <a:gd name="T3" fmla="*/ 0 h 30"/>
                <a:gd name="T4" fmla="*/ 6 w 24"/>
                <a:gd name="T5" fmla="*/ 6 h 30"/>
                <a:gd name="T6" fmla="*/ 12 w 24"/>
                <a:gd name="T7" fmla="*/ 6 h 30"/>
                <a:gd name="T8" fmla="*/ 12 w 24"/>
                <a:gd name="T9" fmla="*/ 12 h 30"/>
                <a:gd name="T10" fmla="*/ 18 w 24"/>
                <a:gd name="T11" fmla="*/ 18 h 30"/>
                <a:gd name="T12" fmla="*/ 24 w 24"/>
                <a:gd name="T13" fmla="*/ 24 h 30"/>
                <a:gd name="T14" fmla="*/ 24 w 24"/>
                <a:gd name="T15" fmla="*/ 24 h 30"/>
                <a:gd name="T16" fmla="*/ 24 w 24"/>
                <a:gd name="T17" fmla="*/ 30 h 30"/>
                <a:gd name="T18" fmla="*/ 24 w 24"/>
                <a:gd name="T19" fmla="*/ 24 h 30"/>
                <a:gd name="T20" fmla="*/ 18 w 24"/>
                <a:gd name="T21" fmla="*/ 24 h 30"/>
                <a:gd name="T22" fmla="*/ 12 w 24"/>
                <a:gd name="T23" fmla="*/ 18 h 30"/>
                <a:gd name="T24" fmla="*/ 12 w 24"/>
                <a:gd name="T25" fmla="*/ 18 h 30"/>
                <a:gd name="T26" fmla="*/ 6 w 24"/>
                <a:gd name="T27" fmla="*/ 12 h 30"/>
                <a:gd name="T28" fmla="*/ 6 w 24"/>
                <a:gd name="T29" fmla="*/ 6 h 30"/>
                <a:gd name="T30" fmla="*/ 0 w 24"/>
                <a:gd name="T31" fmla="*/ 6 h 30"/>
                <a:gd name="T32" fmla="*/ 0 w 24"/>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0"/>
                <a:gd name="T53" fmla="*/ 24 w 24"/>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0">
                  <a:moveTo>
                    <a:pt x="0" y="0"/>
                  </a:moveTo>
                  <a:lnTo>
                    <a:pt x="0" y="0"/>
                  </a:lnTo>
                  <a:lnTo>
                    <a:pt x="6" y="6"/>
                  </a:lnTo>
                  <a:lnTo>
                    <a:pt x="12" y="6"/>
                  </a:lnTo>
                  <a:lnTo>
                    <a:pt x="12" y="12"/>
                  </a:lnTo>
                  <a:lnTo>
                    <a:pt x="18" y="18"/>
                  </a:lnTo>
                  <a:lnTo>
                    <a:pt x="24" y="24"/>
                  </a:lnTo>
                  <a:lnTo>
                    <a:pt x="24" y="30"/>
                  </a:lnTo>
                  <a:lnTo>
                    <a:pt x="24" y="24"/>
                  </a:lnTo>
                  <a:lnTo>
                    <a:pt x="18" y="24"/>
                  </a:lnTo>
                  <a:lnTo>
                    <a:pt x="12" y="18"/>
                  </a:lnTo>
                  <a:lnTo>
                    <a:pt x="6" y="12"/>
                  </a:lnTo>
                  <a:lnTo>
                    <a:pt x="6" y="6"/>
                  </a:lnTo>
                  <a:lnTo>
                    <a:pt x="0" y="6"/>
                  </a:lnTo>
                  <a:lnTo>
                    <a:pt x="0" y="0"/>
                  </a:lnTo>
                  <a:close/>
                </a:path>
              </a:pathLst>
            </a:custGeom>
            <a:solidFill>
              <a:srgbClr val="006600"/>
            </a:solidFill>
            <a:ln w="9525">
              <a:noFill/>
              <a:round/>
              <a:headEnd/>
              <a:tailEnd/>
            </a:ln>
          </p:spPr>
          <p:txBody>
            <a:bodyPr/>
            <a:lstStyle/>
            <a:p>
              <a:endParaRPr lang="en-US"/>
            </a:p>
          </p:txBody>
        </p:sp>
        <p:sp>
          <p:nvSpPr>
            <p:cNvPr id="16227" name="Freeform 91"/>
            <p:cNvSpPr>
              <a:spLocks/>
            </p:cNvSpPr>
            <p:nvPr/>
          </p:nvSpPr>
          <p:spPr bwMode="auto">
            <a:xfrm>
              <a:off x="5239" y="1117"/>
              <a:ext cx="18" cy="18"/>
            </a:xfrm>
            <a:custGeom>
              <a:avLst/>
              <a:gdLst>
                <a:gd name="T0" fmla="*/ 6 w 18"/>
                <a:gd name="T1" fmla="*/ 0 h 18"/>
                <a:gd name="T2" fmla="*/ 6 w 18"/>
                <a:gd name="T3" fmla="*/ 0 h 18"/>
                <a:gd name="T4" fmla="*/ 6 w 18"/>
                <a:gd name="T5" fmla="*/ 0 h 18"/>
                <a:gd name="T6" fmla="*/ 12 w 18"/>
                <a:gd name="T7" fmla="*/ 6 h 18"/>
                <a:gd name="T8" fmla="*/ 12 w 18"/>
                <a:gd name="T9" fmla="*/ 6 h 18"/>
                <a:gd name="T10" fmla="*/ 18 w 18"/>
                <a:gd name="T11" fmla="*/ 12 h 18"/>
                <a:gd name="T12" fmla="*/ 18 w 18"/>
                <a:gd name="T13" fmla="*/ 12 h 18"/>
                <a:gd name="T14" fmla="*/ 18 w 18"/>
                <a:gd name="T15" fmla="*/ 18 h 18"/>
                <a:gd name="T16" fmla="*/ 18 w 18"/>
                <a:gd name="T17" fmla="*/ 18 h 18"/>
                <a:gd name="T18" fmla="*/ 18 w 18"/>
                <a:gd name="T19" fmla="*/ 18 h 18"/>
                <a:gd name="T20" fmla="*/ 18 w 18"/>
                <a:gd name="T21" fmla="*/ 12 h 18"/>
                <a:gd name="T22" fmla="*/ 12 w 18"/>
                <a:gd name="T23" fmla="*/ 12 h 18"/>
                <a:gd name="T24" fmla="*/ 6 w 18"/>
                <a:gd name="T25" fmla="*/ 6 h 18"/>
                <a:gd name="T26" fmla="*/ 6 w 18"/>
                <a:gd name="T27" fmla="*/ 6 h 18"/>
                <a:gd name="T28" fmla="*/ 6 w 18"/>
                <a:gd name="T29" fmla="*/ 6 h 18"/>
                <a:gd name="T30" fmla="*/ 0 w 18"/>
                <a:gd name="T31" fmla="*/ 0 h 18"/>
                <a:gd name="T32" fmla="*/ 6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0"/>
                  </a:moveTo>
                  <a:lnTo>
                    <a:pt x="6" y="0"/>
                  </a:lnTo>
                  <a:lnTo>
                    <a:pt x="12" y="6"/>
                  </a:lnTo>
                  <a:lnTo>
                    <a:pt x="18" y="12"/>
                  </a:lnTo>
                  <a:lnTo>
                    <a:pt x="18" y="18"/>
                  </a:lnTo>
                  <a:lnTo>
                    <a:pt x="18" y="12"/>
                  </a:lnTo>
                  <a:lnTo>
                    <a:pt x="12" y="12"/>
                  </a:lnTo>
                  <a:lnTo>
                    <a:pt x="6" y="6"/>
                  </a:lnTo>
                  <a:lnTo>
                    <a:pt x="0" y="0"/>
                  </a:lnTo>
                  <a:lnTo>
                    <a:pt x="6" y="0"/>
                  </a:lnTo>
                  <a:close/>
                </a:path>
              </a:pathLst>
            </a:custGeom>
            <a:solidFill>
              <a:srgbClr val="006600"/>
            </a:solidFill>
            <a:ln w="9525">
              <a:noFill/>
              <a:round/>
              <a:headEnd/>
              <a:tailEnd/>
            </a:ln>
          </p:spPr>
          <p:txBody>
            <a:bodyPr/>
            <a:lstStyle/>
            <a:p>
              <a:endParaRPr lang="en-US"/>
            </a:p>
          </p:txBody>
        </p:sp>
        <p:sp>
          <p:nvSpPr>
            <p:cNvPr id="16228" name="Freeform 92"/>
            <p:cNvSpPr>
              <a:spLocks/>
            </p:cNvSpPr>
            <p:nvPr/>
          </p:nvSpPr>
          <p:spPr bwMode="auto">
            <a:xfrm>
              <a:off x="5257" y="975"/>
              <a:ext cx="18" cy="26"/>
            </a:xfrm>
            <a:custGeom>
              <a:avLst/>
              <a:gdLst>
                <a:gd name="T0" fmla="*/ 18 w 18"/>
                <a:gd name="T1" fmla="*/ 46 h 24"/>
                <a:gd name="T2" fmla="*/ 18 w 18"/>
                <a:gd name="T3" fmla="*/ 36 h 24"/>
                <a:gd name="T4" fmla="*/ 12 w 18"/>
                <a:gd name="T5" fmla="*/ 36 h 24"/>
                <a:gd name="T6" fmla="*/ 12 w 18"/>
                <a:gd name="T7" fmla="*/ 36 h 24"/>
                <a:gd name="T8" fmla="*/ 6 w 18"/>
                <a:gd name="T9" fmla="*/ 22 h 24"/>
                <a:gd name="T10" fmla="*/ 0 w 18"/>
                <a:gd name="T11" fmla="*/ 22 h 24"/>
                <a:gd name="T12" fmla="*/ 0 w 18"/>
                <a:gd name="T13" fmla="*/ 14 h 24"/>
                <a:gd name="T14" fmla="*/ 0 w 18"/>
                <a:gd name="T15" fmla="*/ 14 h 24"/>
                <a:gd name="T16" fmla="*/ 0 w 18"/>
                <a:gd name="T17" fmla="*/ 0 h 24"/>
                <a:gd name="T18" fmla="*/ 0 w 18"/>
                <a:gd name="T19" fmla="*/ 0 h 24"/>
                <a:gd name="T20" fmla="*/ 6 w 18"/>
                <a:gd name="T21" fmla="*/ 0 h 24"/>
                <a:gd name="T22" fmla="*/ 6 w 18"/>
                <a:gd name="T23" fmla="*/ 14 h 24"/>
                <a:gd name="T24" fmla="*/ 12 w 18"/>
                <a:gd name="T25" fmla="*/ 14 h 24"/>
                <a:gd name="T26" fmla="*/ 12 w 18"/>
                <a:gd name="T27" fmla="*/ 22 h 24"/>
                <a:gd name="T28" fmla="*/ 18 w 18"/>
                <a:gd name="T29" fmla="*/ 36 h 24"/>
                <a:gd name="T30" fmla="*/ 18 w 18"/>
                <a:gd name="T31" fmla="*/ 36 h 24"/>
                <a:gd name="T32" fmla="*/ 18 w 18"/>
                <a:gd name="T33" fmla="*/ 4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4"/>
                <a:gd name="T53" fmla="*/ 18 w 1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4">
                  <a:moveTo>
                    <a:pt x="18" y="24"/>
                  </a:moveTo>
                  <a:lnTo>
                    <a:pt x="18" y="18"/>
                  </a:lnTo>
                  <a:lnTo>
                    <a:pt x="12" y="18"/>
                  </a:lnTo>
                  <a:lnTo>
                    <a:pt x="6" y="12"/>
                  </a:lnTo>
                  <a:lnTo>
                    <a:pt x="0" y="12"/>
                  </a:lnTo>
                  <a:lnTo>
                    <a:pt x="0" y="6"/>
                  </a:lnTo>
                  <a:lnTo>
                    <a:pt x="0" y="0"/>
                  </a:lnTo>
                  <a:lnTo>
                    <a:pt x="6" y="0"/>
                  </a:lnTo>
                  <a:lnTo>
                    <a:pt x="6" y="6"/>
                  </a:lnTo>
                  <a:lnTo>
                    <a:pt x="12" y="6"/>
                  </a:lnTo>
                  <a:lnTo>
                    <a:pt x="12" y="12"/>
                  </a:lnTo>
                  <a:lnTo>
                    <a:pt x="18" y="18"/>
                  </a:lnTo>
                  <a:lnTo>
                    <a:pt x="18" y="24"/>
                  </a:lnTo>
                  <a:close/>
                </a:path>
              </a:pathLst>
            </a:custGeom>
            <a:solidFill>
              <a:srgbClr val="006600"/>
            </a:solidFill>
            <a:ln w="9525">
              <a:noFill/>
              <a:round/>
              <a:headEnd/>
              <a:tailEnd/>
            </a:ln>
          </p:spPr>
          <p:txBody>
            <a:bodyPr/>
            <a:lstStyle/>
            <a:p>
              <a:endParaRPr lang="en-US"/>
            </a:p>
          </p:txBody>
        </p:sp>
        <p:sp>
          <p:nvSpPr>
            <p:cNvPr id="16229" name="Freeform 93"/>
            <p:cNvSpPr>
              <a:spLocks/>
            </p:cNvSpPr>
            <p:nvPr/>
          </p:nvSpPr>
          <p:spPr bwMode="auto">
            <a:xfrm>
              <a:off x="5275" y="975"/>
              <a:ext cx="12" cy="26"/>
            </a:xfrm>
            <a:custGeom>
              <a:avLst/>
              <a:gdLst>
                <a:gd name="T0" fmla="*/ 0 w 12"/>
                <a:gd name="T1" fmla="*/ 46 h 24"/>
                <a:gd name="T2" fmla="*/ 6 w 12"/>
                <a:gd name="T3" fmla="*/ 36 h 24"/>
                <a:gd name="T4" fmla="*/ 12 w 12"/>
                <a:gd name="T5" fmla="*/ 22 h 24"/>
                <a:gd name="T6" fmla="*/ 12 w 12"/>
                <a:gd name="T7" fmla="*/ 14 h 24"/>
                <a:gd name="T8" fmla="*/ 12 w 12"/>
                <a:gd name="T9" fmla="*/ 0 h 24"/>
                <a:gd name="T10" fmla="*/ 12 w 12"/>
                <a:gd name="T11" fmla="*/ 0 h 24"/>
                <a:gd name="T12" fmla="*/ 6 w 12"/>
                <a:gd name="T13" fmla="*/ 14 h 24"/>
                <a:gd name="T14" fmla="*/ 6 w 12"/>
                <a:gd name="T15" fmla="*/ 36 h 24"/>
                <a:gd name="T16" fmla="*/ 0 w 12"/>
                <a:gd name="T17" fmla="*/ 46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24"/>
                <a:gd name="T29" fmla="*/ 12 w 12"/>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24">
                  <a:moveTo>
                    <a:pt x="0" y="24"/>
                  </a:moveTo>
                  <a:lnTo>
                    <a:pt x="6" y="18"/>
                  </a:lnTo>
                  <a:lnTo>
                    <a:pt x="12" y="12"/>
                  </a:lnTo>
                  <a:lnTo>
                    <a:pt x="12" y="6"/>
                  </a:lnTo>
                  <a:lnTo>
                    <a:pt x="12" y="0"/>
                  </a:lnTo>
                  <a:lnTo>
                    <a:pt x="6" y="6"/>
                  </a:lnTo>
                  <a:lnTo>
                    <a:pt x="6" y="18"/>
                  </a:lnTo>
                  <a:lnTo>
                    <a:pt x="0" y="24"/>
                  </a:lnTo>
                  <a:close/>
                </a:path>
              </a:pathLst>
            </a:custGeom>
            <a:solidFill>
              <a:srgbClr val="006600"/>
            </a:solidFill>
            <a:ln w="9525">
              <a:noFill/>
              <a:round/>
              <a:headEnd/>
              <a:tailEnd/>
            </a:ln>
          </p:spPr>
          <p:txBody>
            <a:bodyPr/>
            <a:lstStyle/>
            <a:p>
              <a:endParaRPr lang="en-US"/>
            </a:p>
          </p:txBody>
        </p:sp>
        <p:sp>
          <p:nvSpPr>
            <p:cNvPr id="16230" name="Freeform 94"/>
            <p:cNvSpPr>
              <a:spLocks/>
            </p:cNvSpPr>
            <p:nvPr/>
          </p:nvSpPr>
          <p:spPr bwMode="auto">
            <a:xfrm>
              <a:off x="5269" y="968"/>
              <a:ext cx="6" cy="24"/>
            </a:xfrm>
            <a:custGeom>
              <a:avLst/>
              <a:gdLst>
                <a:gd name="T0" fmla="*/ 6 w 6"/>
                <a:gd name="T1" fmla="*/ 24 h 24"/>
                <a:gd name="T2" fmla="*/ 6 w 6"/>
                <a:gd name="T3" fmla="*/ 18 h 24"/>
                <a:gd name="T4" fmla="*/ 6 w 6"/>
                <a:gd name="T5" fmla="*/ 12 h 24"/>
                <a:gd name="T6" fmla="*/ 6 w 6"/>
                <a:gd name="T7" fmla="*/ 0 h 24"/>
                <a:gd name="T8" fmla="*/ 0 w 6"/>
                <a:gd name="T9" fmla="*/ 0 h 24"/>
                <a:gd name="T10" fmla="*/ 0 w 6"/>
                <a:gd name="T11" fmla="*/ 0 h 24"/>
                <a:gd name="T12" fmla="*/ 0 w 6"/>
                <a:gd name="T13" fmla="*/ 6 h 24"/>
                <a:gd name="T14" fmla="*/ 6 w 6"/>
                <a:gd name="T15" fmla="*/ 18 h 24"/>
                <a:gd name="T16" fmla="*/ 6 w 6"/>
                <a:gd name="T17" fmla="*/ 24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4"/>
                <a:gd name="T29" fmla="*/ 6 w 6"/>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4">
                  <a:moveTo>
                    <a:pt x="6" y="24"/>
                  </a:moveTo>
                  <a:lnTo>
                    <a:pt x="6" y="18"/>
                  </a:lnTo>
                  <a:lnTo>
                    <a:pt x="6" y="12"/>
                  </a:lnTo>
                  <a:lnTo>
                    <a:pt x="6" y="0"/>
                  </a:lnTo>
                  <a:lnTo>
                    <a:pt x="0" y="0"/>
                  </a:lnTo>
                  <a:lnTo>
                    <a:pt x="0" y="6"/>
                  </a:lnTo>
                  <a:lnTo>
                    <a:pt x="6" y="18"/>
                  </a:lnTo>
                  <a:lnTo>
                    <a:pt x="6" y="24"/>
                  </a:lnTo>
                  <a:close/>
                </a:path>
              </a:pathLst>
            </a:custGeom>
            <a:solidFill>
              <a:srgbClr val="006600"/>
            </a:solidFill>
            <a:ln w="9525">
              <a:noFill/>
              <a:round/>
              <a:headEnd/>
              <a:tailEnd/>
            </a:ln>
          </p:spPr>
          <p:txBody>
            <a:bodyPr/>
            <a:lstStyle/>
            <a:p>
              <a:endParaRPr lang="en-US"/>
            </a:p>
          </p:txBody>
        </p:sp>
        <p:sp>
          <p:nvSpPr>
            <p:cNvPr id="16231" name="Freeform 95"/>
            <p:cNvSpPr>
              <a:spLocks/>
            </p:cNvSpPr>
            <p:nvPr/>
          </p:nvSpPr>
          <p:spPr bwMode="auto">
            <a:xfrm>
              <a:off x="5281" y="981"/>
              <a:ext cx="18" cy="25"/>
            </a:xfrm>
            <a:custGeom>
              <a:avLst/>
              <a:gdLst>
                <a:gd name="T0" fmla="*/ 0 w 18"/>
                <a:gd name="T1" fmla="*/ 45 h 23"/>
                <a:gd name="T2" fmla="*/ 0 w 18"/>
                <a:gd name="T3" fmla="*/ 45 h 23"/>
                <a:gd name="T4" fmla="*/ 6 w 18"/>
                <a:gd name="T5" fmla="*/ 36 h 23"/>
                <a:gd name="T6" fmla="*/ 6 w 18"/>
                <a:gd name="T7" fmla="*/ 22 h 23"/>
                <a:gd name="T8" fmla="*/ 12 w 18"/>
                <a:gd name="T9" fmla="*/ 22 h 23"/>
                <a:gd name="T10" fmla="*/ 12 w 18"/>
                <a:gd name="T11" fmla="*/ 14 h 23"/>
                <a:gd name="T12" fmla="*/ 18 w 18"/>
                <a:gd name="T13" fmla="*/ 0 h 23"/>
                <a:gd name="T14" fmla="*/ 18 w 18"/>
                <a:gd name="T15" fmla="*/ 0 h 23"/>
                <a:gd name="T16" fmla="*/ 18 w 18"/>
                <a:gd name="T17" fmla="*/ 0 h 23"/>
                <a:gd name="T18" fmla="*/ 18 w 18"/>
                <a:gd name="T19" fmla="*/ 14 h 23"/>
                <a:gd name="T20" fmla="*/ 18 w 18"/>
                <a:gd name="T21" fmla="*/ 14 h 23"/>
                <a:gd name="T22" fmla="*/ 18 w 18"/>
                <a:gd name="T23" fmla="*/ 22 h 23"/>
                <a:gd name="T24" fmla="*/ 12 w 18"/>
                <a:gd name="T25" fmla="*/ 22 h 23"/>
                <a:gd name="T26" fmla="*/ 6 w 18"/>
                <a:gd name="T27" fmla="*/ 36 h 23"/>
                <a:gd name="T28" fmla="*/ 6 w 18"/>
                <a:gd name="T29" fmla="*/ 36 h 23"/>
                <a:gd name="T30" fmla="*/ 0 w 18"/>
                <a:gd name="T31" fmla="*/ 45 h 23"/>
                <a:gd name="T32" fmla="*/ 0 w 18"/>
                <a:gd name="T33" fmla="*/ 45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3"/>
                <a:gd name="T53" fmla="*/ 18 w 18"/>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3">
                  <a:moveTo>
                    <a:pt x="0" y="23"/>
                  </a:moveTo>
                  <a:lnTo>
                    <a:pt x="0" y="23"/>
                  </a:lnTo>
                  <a:lnTo>
                    <a:pt x="6" y="18"/>
                  </a:lnTo>
                  <a:lnTo>
                    <a:pt x="6" y="12"/>
                  </a:lnTo>
                  <a:lnTo>
                    <a:pt x="12" y="12"/>
                  </a:lnTo>
                  <a:lnTo>
                    <a:pt x="12" y="6"/>
                  </a:lnTo>
                  <a:lnTo>
                    <a:pt x="18" y="0"/>
                  </a:lnTo>
                  <a:lnTo>
                    <a:pt x="18" y="6"/>
                  </a:lnTo>
                  <a:lnTo>
                    <a:pt x="18" y="12"/>
                  </a:lnTo>
                  <a:lnTo>
                    <a:pt x="12" y="12"/>
                  </a:lnTo>
                  <a:lnTo>
                    <a:pt x="6" y="18"/>
                  </a:lnTo>
                  <a:lnTo>
                    <a:pt x="0" y="23"/>
                  </a:lnTo>
                  <a:close/>
                </a:path>
              </a:pathLst>
            </a:custGeom>
            <a:solidFill>
              <a:srgbClr val="006600"/>
            </a:solidFill>
            <a:ln w="9525">
              <a:noFill/>
              <a:round/>
              <a:headEnd/>
              <a:tailEnd/>
            </a:ln>
          </p:spPr>
          <p:txBody>
            <a:bodyPr/>
            <a:lstStyle/>
            <a:p>
              <a:endParaRPr lang="en-US"/>
            </a:p>
          </p:txBody>
        </p:sp>
        <p:sp>
          <p:nvSpPr>
            <p:cNvPr id="16232" name="Freeform 96"/>
            <p:cNvSpPr>
              <a:spLocks/>
            </p:cNvSpPr>
            <p:nvPr/>
          </p:nvSpPr>
          <p:spPr bwMode="auto">
            <a:xfrm>
              <a:off x="5263" y="1123"/>
              <a:ext cx="36" cy="12"/>
            </a:xfrm>
            <a:custGeom>
              <a:avLst/>
              <a:gdLst>
                <a:gd name="T0" fmla="*/ 0 w 36"/>
                <a:gd name="T1" fmla="*/ 6 h 12"/>
                <a:gd name="T2" fmla="*/ 6 w 36"/>
                <a:gd name="T3" fmla="*/ 0 h 12"/>
                <a:gd name="T4" fmla="*/ 6 w 36"/>
                <a:gd name="T5" fmla="*/ 0 h 12"/>
                <a:gd name="T6" fmla="*/ 12 w 36"/>
                <a:gd name="T7" fmla="*/ 0 h 12"/>
                <a:gd name="T8" fmla="*/ 18 w 36"/>
                <a:gd name="T9" fmla="*/ 0 h 12"/>
                <a:gd name="T10" fmla="*/ 24 w 36"/>
                <a:gd name="T11" fmla="*/ 0 h 12"/>
                <a:gd name="T12" fmla="*/ 30 w 36"/>
                <a:gd name="T13" fmla="*/ 6 h 12"/>
                <a:gd name="T14" fmla="*/ 30 w 36"/>
                <a:gd name="T15" fmla="*/ 6 h 12"/>
                <a:gd name="T16" fmla="*/ 36 w 36"/>
                <a:gd name="T17" fmla="*/ 6 h 12"/>
                <a:gd name="T18" fmla="*/ 30 w 36"/>
                <a:gd name="T19" fmla="*/ 6 h 12"/>
                <a:gd name="T20" fmla="*/ 30 w 36"/>
                <a:gd name="T21" fmla="*/ 12 h 12"/>
                <a:gd name="T22" fmla="*/ 24 w 36"/>
                <a:gd name="T23" fmla="*/ 6 h 12"/>
                <a:gd name="T24" fmla="*/ 18 w 36"/>
                <a:gd name="T25" fmla="*/ 6 h 12"/>
                <a:gd name="T26" fmla="*/ 12 w 36"/>
                <a:gd name="T27" fmla="*/ 6 h 12"/>
                <a:gd name="T28" fmla="*/ 6 w 36"/>
                <a:gd name="T29" fmla="*/ 6 h 12"/>
                <a:gd name="T30" fmla="*/ 6 w 36"/>
                <a:gd name="T31" fmla="*/ 6 h 12"/>
                <a:gd name="T32" fmla="*/ 0 w 36"/>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2"/>
                <a:gd name="T53" fmla="*/ 36 w 3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2">
                  <a:moveTo>
                    <a:pt x="0" y="6"/>
                  </a:moveTo>
                  <a:lnTo>
                    <a:pt x="6" y="0"/>
                  </a:lnTo>
                  <a:lnTo>
                    <a:pt x="12" y="0"/>
                  </a:lnTo>
                  <a:lnTo>
                    <a:pt x="18" y="0"/>
                  </a:lnTo>
                  <a:lnTo>
                    <a:pt x="24" y="0"/>
                  </a:lnTo>
                  <a:lnTo>
                    <a:pt x="30" y="6"/>
                  </a:lnTo>
                  <a:lnTo>
                    <a:pt x="36" y="6"/>
                  </a:lnTo>
                  <a:lnTo>
                    <a:pt x="30" y="6"/>
                  </a:lnTo>
                  <a:lnTo>
                    <a:pt x="30" y="12"/>
                  </a:lnTo>
                  <a:lnTo>
                    <a:pt x="24" y="6"/>
                  </a:lnTo>
                  <a:lnTo>
                    <a:pt x="18" y="6"/>
                  </a:lnTo>
                  <a:lnTo>
                    <a:pt x="12" y="6"/>
                  </a:lnTo>
                  <a:lnTo>
                    <a:pt x="6" y="6"/>
                  </a:lnTo>
                  <a:lnTo>
                    <a:pt x="0" y="6"/>
                  </a:lnTo>
                  <a:close/>
                </a:path>
              </a:pathLst>
            </a:custGeom>
            <a:solidFill>
              <a:srgbClr val="006600"/>
            </a:solidFill>
            <a:ln w="9525">
              <a:noFill/>
              <a:round/>
              <a:headEnd/>
              <a:tailEnd/>
            </a:ln>
          </p:spPr>
          <p:txBody>
            <a:bodyPr/>
            <a:lstStyle/>
            <a:p>
              <a:endParaRPr lang="en-US"/>
            </a:p>
          </p:txBody>
        </p:sp>
        <p:sp>
          <p:nvSpPr>
            <p:cNvPr id="16233" name="Freeform 97"/>
            <p:cNvSpPr>
              <a:spLocks/>
            </p:cNvSpPr>
            <p:nvPr/>
          </p:nvSpPr>
          <p:spPr bwMode="auto">
            <a:xfrm>
              <a:off x="5257" y="1135"/>
              <a:ext cx="30" cy="12"/>
            </a:xfrm>
            <a:custGeom>
              <a:avLst/>
              <a:gdLst>
                <a:gd name="T0" fmla="*/ 0 w 30"/>
                <a:gd name="T1" fmla="*/ 0 h 12"/>
                <a:gd name="T2" fmla="*/ 6 w 30"/>
                <a:gd name="T3" fmla="*/ 0 h 12"/>
                <a:gd name="T4" fmla="*/ 6 w 30"/>
                <a:gd name="T5" fmla="*/ 0 h 12"/>
                <a:gd name="T6" fmla="*/ 12 w 30"/>
                <a:gd name="T7" fmla="*/ 0 h 12"/>
                <a:gd name="T8" fmla="*/ 18 w 30"/>
                <a:gd name="T9" fmla="*/ 0 h 12"/>
                <a:gd name="T10" fmla="*/ 24 w 30"/>
                <a:gd name="T11" fmla="*/ 0 h 12"/>
                <a:gd name="T12" fmla="*/ 30 w 30"/>
                <a:gd name="T13" fmla="*/ 6 h 12"/>
                <a:gd name="T14" fmla="*/ 30 w 30"/>
                <a:gd name="T15" fmla="*/ 6 h 12"/>
                <a:gd name="T16" fmla="*/ 30 w 30"/>
                <a:gd name="T17" fmla="*/ 12 h 12"/>
                <a:gd name="T18" fmla="*/ 30 w 30"/>
                <a:gd name="T19" fmla="*/ 12 h 12"/>
                <a:gd name="T20" fmla="*/ 30 w 30"/>
                <a:gd name="T21" fmla="*/ 12 h 12"/>
                <a:gd name="T22" fmla="*/ 24 w 30"/>
                <a:gd name="T23" fmla="*/ 12 h 12"/>
                <a:gd name="T24" fmla="*/ 18 w 30"/>
                <a:gd name="T25" fmla="*/ 6 h 12"/>
                <a:gd name="T26" fmla="*/ 12 w 30"/>
                <a:gd name="T27" fmla="*/ 6 h 12"/>
                <a:gd name="T28" fmla="*/ 6 w 30"/>
                <a:gd name="T29" fmla="*/ 0 h 12"/>
                <a:gd name="T30" fmla="*/ 0 w 30"/>
                <a:gd name="T31" fmla="*/ 0 h 12"/>
                <a:gd name="T32" fmla="*/ 0 w 30"/>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2"/>
                <a:gd name="T53" fmla="*/ 30 w 3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2">
                  <a:moveTo>
                    <a:pt x="0" y="0"/>
                  </a:moveTo>
                  <a:lnTo>
                    <a:pt x="6" y="0"/>
                  </a:lnTo>
                  <a:lnTo>
                    <a:pt x="12" y="0"/>
                  </a:lnTo>
                  <a:lnTo>
                    <a:pt x="18" y="0"/>
                  </a:lnTo>
                  <a:lnTo>
                    <a:pt x="24" y="0"/>
                  </a:lnTo>
                  <a:lnTo>
                    <a:pt x="30" y="6"/>
                  </a:lnTo>
                  <a:lnTo>
                    <a:pt x="30" y="12"/>
                  </a:lnTo>
                  <a:lnTo>
                    <a:pt x="24" y="12"/>
                  </a:lnTo>
                  <a:lnTo>
                    <a:pt x="18" y="6"/>
                  </a:lnTo>
                  <a:lnTo>
                    <a:pt x="12" y="6"/>
                  </a:lnTo>
                  <a:lnTo>
                    <a:pt x="6" y="0"/>
                  </a:lnTo>
                  <a:lnTo>
                    <a:pt x="0" y="0"/>
                  </a:lnTo>
                  <a:close/>
                </a:path>
              </a:pathLst>
            </a:custGeom>
            <a:solidFill>
              <a:srgbClr val="006600"/>
            </a:solidFill>
            <a:ln w="9525">
              <a:noFill/>
              <a:round/>
              <a:headEnd/>
              <a:tailEnd/>
            </a:ln>
          </p:spPr>
          <p:txBody>
            <a:bodyPr/>
            <a:lstStyle/>
            <a:p>
              <a:endParaRPr lang="en-US"/>
            </a:p>
          </p:txBody>
        </p:sp>
        <p:sp>
          <p:nvSpPr>
            <p:cNvPr id="16234" name="Freeform 98"/>
            <p:cNvSpPr>
              <a:spLocks/>
            </p:cNvSpPr>
            <p:nvPr/>
          </p:nvSpPr>
          <p:spPr bwMode="auto">
            <a:xfrm>
              <a:off x="5275" y="1111"/>
              <a:ext cx="30" cy="6"/>
            </a:xfrm>
            <a:custGeom>
              <a:avLst/>
              <a:gdLst>
                <a:gd name="T0" fmla="*/ 0 w 30"/>
                <a:gd name="T1" fmla="*/ 0 h 6"/>
                <a:gd name="T2" fmla="*/ 0 w 30"/>
                <a:gd name="T3" fmla="*/ 0 h 6"/>
                <a:gd name="T4" fmla="*/ 6 w 30"/>
                <a:gd name="T5" fmla="*/ 0 h 6"/>
                <a:gd name="T6" fmla="*/ 6 w 30"/>
                <a:gd name="T7" fmla="*/ 0 h 6"/>
                <a:gd name="T8" fmla="*/ 12 w 30"/>
                <a:gd name="T9" fmla="*/ 0 h 6"/>
                <a:gd name="T10" fmla="*/ 18 w 30"/>
                <a:gd name="T11" fmla="*/ 0 h 6"/>
                <a:gd name="T12" fmla="*/ 24 w 30"/>
                <a:gd name="T13" fmla="*/ 0 h 6"/>
                <a:gd name="T14" fmla="*/ 30 w 30"/>
                <a:gd name="T15" fmla="*/ 0 h 6"/>
                <a:gd name="T16" fmla="*/ 30 w 30"/>
                <a:gd name="T17" fmla="*/ 0 h 6"/>
                <a:gd name="T18" fmla="*/ 30 w 30"/>
                <a:gd name="T19" fmla="*/ 6 h 6"/>
                <a:gd name="T20" fmla="*/ 30 w 30"/>
                <a:gd name="T21" fmla="*/ 6 h 6"/>
                <a:gd name="T22" fmla="*/ 24 w 30"/>
                <a:gd name="T23" fmla="*/ 6 h 6"/>
                <a:gd name="T24" fmla="*/ 18 w 30"/>
                <a:gd name="T25" fmla="*/ 6 h 6"/>
                <a:gd name="T26" fmla="*/ 12 w 30"/>
                <a:gd name="T27" fmla="*/ 0 h 6"/>
                <a:gd name="T28" fmla="*/ 6 w 30"/>
                <a:gd name="T29" fmla="*/ 0 h 6"/>
                <a:gd name="T30" fmla="*/ 0 w 30"/>
                <a:gd name="T31" fmla="*/ 0 h 6"/>
                <a:gd name="T32" fmla="*/ 0 w 30"/>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0" y="0"/>
                  </a:moveTo>
                  <a:lnTo>
                    <a:pt x="0" y="0"/>
                  </a:lnTo>
                  <a:lnTo>
                    <a:pt x="6" y="0"/>
                  </a:lnTo>
                  <a:lnTo>
                    <a:pt x="12" y="0"/>
                  </a:lnTo>
                  <a:lnTo>
                    <a:pt x="18" y="0"/>
                  </a:lnTo>
                  <a:lnTo>
                    <a:pt x="24" y="0"/>
                  </a:lnTo>
                  <a:lnTo>
                    <a:pt x="30" y="0"/>
                  </a:lnTo>
                  <a:lnTo>
                    <a:pt x="30" y="6"/>
                  </a:lnTo>
                  <a:lnTo>
                    <a:pt x="24" y="6"/>
                  </a:lnTo>
                  <a:lnTo>
                    <a:pt x="18" y="6"/>
                  </a:lnTo>
                  <a:lnTo>
                    <a:pt x="12" y="0"/>
                  </a:lnTo>
                  <a:lnTo>
                    <a:pt x="6" y="0"/>
                  </a:lnTo>
                  <a:lnTo>
                    <a:pt x="0" y="0"/>
                  </a:lnTo>
                  <a:close/>
                </a:path>
              </a:pathLst>
            </a:custGeom>
            <a:solidFill>
              <a:srgbClr val="006600"/>
            </a:solidFill>
            <a:ln w="9525">
              <a:noFill/>
              <a:round/>
              <a:headEnd/>
              <a:tailEnd/>
            </a:ln>
          </p:spPr>
          <p:txBody>
            <a:bodyPr/>
            <a:lstStyle/>
            <a:p>
              <a:endParaRPr lang="en-US"/>
            </a:p>
          </p:txBody>
        </p:sp>
        <p:sp>
          <p:nvSpPr>
            <p:cNvPr id="16235" name="Freeform 99"/>
            <p:cNvSpPr>
              <a:spLocks/>
            </p:cNvSpPr>
            <p:nvPr/>
          </p:nvSpPr>
          <p:spPr bwMode="auto">
            <a:xfrm>
              <a:off x="5275" y="1087"/>
              <a:ext cx="42" cy="12"/>
            </a:xfrm>
            <a:custGeom>
              <a:avLst/>
              <a:gdLst>
                <a:gd name="T0" fmla="*/ 0 w 42"/>
                <a:gd name="T1" fmla="*/ 12 h 12"/>
                <a:gd name="T2" fmla="*/ 6 w 42"/>
                <a:gd name="T3" fmla="*/ 12 h 12"/>
                <a:gd name="T4" fmla="*/ 12 w 42"/>
                <a:gd name="T5" fmla="*/ 6 h 12"/>
                <a:gd name="T6" fmla="*/ 18 w 42"/>
                <a:gd name="T7" fmla="*/ 6 h 12"/>
                <a:gd name="T8" fmla="*/ 24 w 42"/>
                <a:gd name="T9" fmla="*/ 6 h 12"/>
                <a:gd name="T10" fmla="*/ 30 w 42"/>
                <a:gd name="T11" fmla="*/ 0 h 12"/>
                <a:gd name="T12" fmla="*/ 36 w 42"/>
                <a:gd name="T13" fmla="*/ 0 h 12"/>
                <a:gd name="T14" fmla="*/ 36 w 42"/>
                <a:gd name="T15" fmla="*/ 0 h 12"/>
                <a:gd name="T16" fmla="*/ 42 w 42"/>
                <a:gd name="T17" fmla="*/ 6 h 12"/>
                <a:gd name="T18" fmla="*/ 42 w 42"/>
                <a:gd name="T19" fmla="*/ 6 h 12"/>
                <a:gd name="T20" fmla="*/ 36 w 42"/>
                <a:gd name="T21" fmla="*/ 12 h 12"/>
                <a:gd name="T22" fmla="*/ 30 w 42"/>
                <a:gd name="T23" fmla="*/ 12 h 12"/>
                <a:gd name="T24" fmla="*/ 24 w 42"/>
                <a:gd name="T25" fmla="*/ 12 h 12"/>
                <a:gd name="T26" fmla="*/ 18 w 42"/>
                <a:gd name="T27" fmla="*/ 12 h 12"/>
                <a:gd name="T28" fmla="*/ 12 w 42"/>
                <a:gd name="T29" fmla="*/ 12 h 12"/>
                <a:gd name="T30" fmla="*/ 6 w 42"/>
                <a:gd name="T31" fmla="*/ 12 h 12"/>
                <a:gd name="T32" fmla="*/ 0 w 4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12"/>
                <a:gd name="T53" fmla="*/ 42 w 4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12">
                  <a:moveTo>
                    <a:pt x="0" y="12"/>
                  </a:moveTo>
                  <a:lnTo>
                    <a:pt x="6" y="12"/>
                  </a:lnTo>
                  <a:lnTo>
                    <a:pt x="12" y="6"/>
                  </a:lnTo>
                  <a:lnTo>
                    <a:pt x="18" y="6"/>
                  </a:lnTo>
                  <a:lnTo>
                    <a:pt x="24" y="6"/>
                  </a:lnTo>
                  <a:lnTo>
                    <a:pt x="30" y="0"/>
                  </a:lnTo>
                  <a:lnTo>
                    <a:pt x="36" y="0"/>
                  </a:lnTo>
                  <a:lnTo>
                    <a:pt x="42" y="6"/>
                  </a:lnTo>
                  <a:lnTo>
                    <a:pt x="36" y="12"/>
                  </a:lnTo>
                  <a:lnTo>
                    <a:pt x="30" y="12"/>
                  </a:lnTo>
                  <a:lnTo>
                    <a:pt x="24" y="12"/>
                  </a:lnTo>
                  <a:lnTo>
                    <a:pt x="18" y="12"/>
                  </a:lnTo>
                  <a:lnTo>
                    <a:pt x="12" y="12"/>
                  </a:lnTo>
                  <a:lnTo>
                    <a:pt x="6" y="12"/>
                  </a:lnTo>
                  <a:lnTo>
                    <a:pt x="0" y="12"/>
                  </a:lnTo>
                  <a:close/>
                </a:path>
              </a:pathLst>
            </a:custGeom>
            <a:solidFill>
              <a:srgbClr val="006600"/>
            </a:solidFill>
            <a:ln w="9525">
              <a:noFill/>
              <a:round/>
              <a:headEnd/>
              <a:tailEnd/>
            </a:ln>
          </p:spPr>
          <p:txBody>
            <a:bodyPr/>
            <a:lstStyle/>
            <a:p>
              <a:endParaRPr lang="en-US"/>
            </a:p>
          </p:txBody>
        </p:sp>
        <p:sp>
          <p:nvSpPr>
            <p:cNvPr id="16236" name="Freeform 100"/>
            <p:cNvSpPr>
              <a:spLocks/>
            </p:cNvSpPr>
            <p:nvPr/>
          </p:nvSpPr>
          <p:spPr bwMode="auto">
            <a:xfrm>
              <a:off x="5287" y="1069"/>
              <a:ext cx="36" cy="12"/>
            </a:xfrm>
            <a:custGeom>
              <a:avLst/>
              <a:gdLst>
                <a:gd name="T0" fmla="*/ 0 w 36"/>
                <a:gd name="T1" fmla="*/ 12 h 12"/>
                <a:gd name="T2" fmla="*/ 0 w 36"/>
                <a:gd name="T3" fmla="*/ 12 h 12"/>
                <a:gd name="T4" fmla="*/ 6 w 36"/>
                <a:gd name="T5" fmla="*/ 12 h 12"/>
                <a:gd name="T6" fmla="*/ 12 w 36"/>
                <a:gd name="T7" fmla="*/ 6 h 12"/>
                <a:gd name="T8" fmla="*/ 18 w 36"/>
                <a:gd name="T9" fmla="*/ 6 h 12"/>
                <a:gd name="T10" fmla="*/ 30 w 36"/>
                <a:gd name="T11" fmla="*/ 6 h 12"/>
                <a:gd name="T12" fmla="*/ 36 w 36"/>
                <a:gd name="T13" fmla="*/ 0 h 12"/>
                <a:gd name="T14" fmla="*/ 36 w 36"/>
                <a:gd name="T15" fmla="*/ 0 h 12"/>
                <a:gd name="T16" fmla="*/ 36 w 36"/>
                <a:gd name="T17" fmla="*/ 6 h 12"/>
                <a:gd name="T18" fmla="*/ 36 w 36"/>
                <a:gd name="T19" fmla="*/ 6 h 12"/>
                <a:gd name="T20" fmla="*/ 30 w 36"/>
                <a:gd name="T21" fmla="*/ 6 h 12"/>
                <a:gd name="T22" fmla="*/ 24 w 36"/>
                <a:gd name="T23" fmla="*/ 12 h 12"/>
                <a:gd name="T24" fmla="*/ 18 w 36"/>
                <a:gd name="T25" fmla="*/ 12 h 12"/>
                <a:gd name="T26" fmla="*/ 12 w 36"/>
                <a:gd name="T27" fmla="*/ 12 h 12"/>
                <a:gd name="T28" fmla="*/ 6 w 36"/>
                <a:gd name="T29" fmla="*/ 12 h 12"/>
                <a:gd name="T30" fmla="*/ 0 w 36"/>
                <a:gd name="T31" fmla="*/ 12 h 12"/>
                <a:gd name="T32" fmla="*/ 0 w 36"/>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2"/>
                <a:gd name="T53" fmla="*/ 36 w 3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2">
                  <a:moveTo>
                    <a:pt x="0" y="12"/>
                  </a:moveTo>
                  <a:lnTo>
                    <a:pt x="0" y="12"/>
                  </a:lnTo>
                  <a:lnTo>
                    <a:pt x="6" y="12"/>
                  </a:lnTo>
                  <a:lnTo>
                    <a:pt x="12" y="6"/>
                  </a:lnTo>
                  <a:lnTo>
                    <a:pt x="18" y="6"/>
                  </a:lnTo>
                  <a:lnTo>
                    <a:pt x="30" y="6"/>
                  </a:lnTo>
                  <a:lnTo>
                    <a:pt x="36" y="0"/>
                  </a:lnTo>
                  <a:lnTo>
                    <a:pt x="36" y="6"/>
                  </a:lnTo>
                  <a:lnTo>
                    <a:pt x="30" y="6"/>
                  </a:lnTo>
                  <a:lnTo>
                    <a:pt x="24" y="12"/>
                  </a:lnTo>
                  <a:lnTo>
                    <a:pt x="18" y="12"/>
                  </a:lnTo>
                  <a:lnTo>
                    <a:pt x="12" y="12"/>
                  </a:lnTo>
                  <a:lnTo>
                    <a:pt x="6" y="12"/>
                  </a:lnTo>
                  <a:lnTo>
                    <a:pt x="0" y="12"/>
                  </a:lnTo>
                  <a:close/>
                </a:path>
              </a:pathLst>
            </a:custGeom>
            <a:solidFill>
              <a:srgbClr val="006600"/>
            </a:solidFill>
            <a:ln w="9525">
              <a:noFill/>
              <a:round/>
              <a:headEnd/>
              <a:tailEnd/>
            </a:ln>
          </p:spPr>
          <p:txBody>
            <a:bodyPr/>
            <a:lstStyle/>
            <a:p>
              <a:endParaRPr lang="en-US"/>
            </a:p>
          </p:txBody>
        </p:sp>
        <p:sp>
          <p:nvSpPr>
            <p:cNvPr id="16237" name="Freeform 101"/>
            <p:cNvSpPr>
              <a:spLocks/>
            </p:cNvSpPr>
            <p:nvPr/>
          </p:nvSpPr>
          <p:spPr bwMode="auto">
            <a:xfrm>
              <a:off x="5287" y="1033"/>
              <a:ext cx="42" cy="18"/>
            </a:xfrm>
            <a:custGeom>
              <a:avLst/>
              <a:gdLst>
                <a:gd name="T0" fmla="*/ 0 w 42"/>
                <a:gd name="T1" fmla="*/ 18 h 18"/>
                <a:gd name="T2" fmla="*/ 0 w 42"/>
                <a:gd name="T3" fmla="*/ 18 h 18"/>
                <a:gd name="T4" fmla="*/ 6 w 42"/>
                <a:gd name="T5" fmla="*/ 12 h 18"/>
                <a:gd name="T6" fmla="*/ 12 w 42"/>
                <a:gd name="T7" fmla="*/ 6 h 18"/>
                <a:gd name="T8" fmla="*/ 24 w 42"/>
                <a:gd name="T9" fmla="*/ 6 h 18"/>
                <a:gd name="T10" fmla="*/ 30 w 42"/>
                <a:gd name="T11" fmla="*/ 0 h 18"/>
                <a:gd name="T12" fmla="*/ 36 w 42"/>
                <a:gd name="T13" fmla="*/ 0 h 18"/>
                <a:gd name="T14" fmla="*/ 42 w 42"/>
                <a:gd name="T15" fmla="*/ 0 h 18"/>
                <a:gd name="T16" fmla="*/ 42 w 42"/>
                <a:gd name="T17" fmla="*/ 0 h 18"/>
                <a:gd name="T18" fmla="*/ 42 w 42"/>
                <a:gd name="T19" fmla="*/ 0 h 18"/>
                <a:gd name="T20" fmla="*/ 36 w 42"/>
                <a:gd name="T21" fmla="*/ 6 h 18"/>
                <a:gd name="T22" fmla="*/ 30 w 42"/>
                <a:gd name="T23" fmla="*/ 6 h 18"/>
                <a:gd name="T24" fmla="*/ 24 w 42"/>
                <a:gd name="T25" fmla="*/ 12 h 18"/>
                <a:gd name="T26" fmla="*/ 12 w 42"/>
                <a:gd name="T27" fmla="*/ 12 h 18"/>
                <a:gd name="T28" fmla="*/ 6 w 42"/>
                <a:gd name="T29" fmla="*/ 12 h 18"/>
                <a:gd name="T30" fmla="*/ 0 w 42"/>
                <a:gd name="T31" fmla="*/ 18 h 18"/>
                <a:gd name="T32" fmla="*/ 0 w 42"/>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18"/>
                <a:gd name="T53" fmla="*/ 42 w 4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18">
                  <a:moveTo>
                    <a:pt x="0" y="18"/>
                  </a:moveTo>
                  <a:lnTo>
                    <a:pt x="0" y="18"/>
                  </a:lnTo>
                  <a:lnTo>
                    <a:pt x="6" y="12"/>
                  </a:lnTo>
                  <a:lnTo>
                    <a:pt x="12" y="6"/>
                  </a:lnTo>
                  <a:lnTo>
                    <a:pt x="24" y="6"/>
                  </a:lnTo>
                  <a:lnTo>
                    <a:pt x="30" y="0"/>
                  </a:lnTo>
                  <a:lnTo>
                    <a:pt x="36" y="0"/>
                  </a:lnTo>
                  <a:lnTo>
                    <a:pt x="42" y="0"/>
                  </a:lnTo>
                  <a:lnTo>
                    <a:pt x="36" y="6"/>
                  </a:lnTo>
                  <a:lnTo>
                    <a:pt x="30" y="6"/>
                  </a:lnTo>
                  <a:lnTo>
                    <a:pt x="24" y="12"/>
                  </a:lnTo>
                  <a:lnTo>
                    <a:pt x="12" y="12"/>
                  </a:lnTo>
                  <a:lnTo>
                    <a:pt x="6" y="12"/>
                  </a:lnTo>
                  <a:lnTo>
                    <a:pt x="0" y="18"/>
                  </a:lnTo>
                  <a:close/>
                </a:path>
              </a:pathLst>
            </a:custGeom>
            <a:solidFill>
              <a:srgbClr val="006600"/>
            </a:solidFill>
            <a:ln w="9525">
              <a:noFill/>
              <a:round/>
              <a:headEnd/>
              <a:tailEnd/>
            </a:ln>
          </p:spPr>
          <p:txBody>
            <a:bodyPr/>
            <a:lstStyle/>
            <a:p>
              <a:endParaRPr lang="en-US"/>
            </a:p>
          </p:txBody>
        </p:sp>
        <p:sp>
          <p:nvSpPr>
            <p:cNvPr id="16238" name="Freeform 102"/>
            <p:cNvSpPr>
              <a:spLocks/>
            </p:cNvSpPr>
            <p:nvPr/>
          </p:nvSpPr>
          <p:spPr bwMode="auto">
            <a:xfrm>
              <a:off x="5281" y="993"/>
              <a:ext cx="42" cy="31"/>
            </a:xfrm>
            <a:custGeom>
              <a:avLst/>
              <a:gdLst>
                <a:gd name="T0" fmla="*/ 0 w 42"/>
                <a:gd name="T1" fmla="*/ 49 h 29"/>
                <a:gd name="T2" fmla="*/ 6 w 42"/>
                <a:gd name="T3" fmla="*/ 40 h 29"/>
                <a:gd name="T4" fmla="*/ 12 w 42"/>
                <a:gd name="T5" fmla="*/ 28 h 29"/>
                <a:gd name="T6" fmla="*/ 18 w 42"/>
                <a:gd name="T7" fmla="*/ 19 h 29"/>
                <a:gd name="T8" fmla="*/ 24 w 42"/>
                <a:gd name="T9" fmla="*/ 19 h 29"/>
                <a:gd name="T10" fmla="*/ 30 w 42"/>
                <a:gd name="T11" fmla="*/ 6 h 29"/>
                <a:gd name="T12" fmla="*/ 36 w 42"/>
                <a:gd name="T13" fmla="*/ 6 h 29"/>
                <a:gd name="T14" fmla="*/ 36 w 42"/>
                <a:gd name="T15" fmla="*/ 0 h 29"/>
                <a:gd name="T16" fmla="*/ 42 w 42"/>
                <a:gd name="T17" fmla="*/ 6 h 29"/>
                <a:gd name="T18" fmla="*/ 42 w 42"/>
                <a:gd name="T19" fmla="*/ 6 h 29"/>
                <a:gd name="T20" fmla="*/ 36 w 42"/>
                <a:gd name="T21" fmla="*/ 19 h 29"/>
                <a:gd name="T22" fmla="*/ 30 w 42"/>
                <a:gd name="T23" fmla="*/ 19 h 29"/>
                <a:gd name="T24" fmla="*/ 24 w 42"/>
                <a:gd name="T25" fmla="*/ 28 h 29"/>
                <a:gd name="T26" fmla="*/ 18 w 42"/>
                <a:gd name="T27" fmla="*/ 28 h 29"/>
                <a:gd name="T28" fmla="*/ 6 w 42"/>
                <a:gd name="T29" fmla="*/ 40 h 29"/>
                <a:gd name="T30" fmla="*/ 6 w 42"/>
                <a:gd name="T31" fmla="*/ 40 h 29"/>
                <a:gd name="T32" fmla="*/ 0 w 42"/>
                <a:gd name="T33" fmla="*/ 4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29"/>
                <a:gd name="T53" fmla="*/ 42 w 42"/>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29">
                  <a:moveTo>
                    <a:pt x="0" y="29"/>
                  </a:moveTo>
                  <a:lnTo>
                    <a:pt x="6" y="23"/>
                  </a:lnTo>
                  <a:lnTo>
                    <a:pt x="12" y="17"/>
                  </a:lnTo>
                  <a:lnTo>
                    <a:pt x="18" y="11"/>
                  </a:lnTo>
                  <a:lnTo>
                    <a:pt x="24" y="11"/>
                  </a:lnTo>
                  <a:lnTo>
                    <a:pt x="30" y="6"/>
                  </a:lnTo>
                  <a:lnTo>
                    <a:pt x="36" y="6"/>
                  </a:lnTo>
                  <a:lnTo>
                    <a:pt x="36" y="0"/>
                  </a:lnTo>
                  <a:lnTo>
                    <a:pt x="42" y="6"/>
                  </a:lnTo>
                  <a:lnTo>
                    <a:pt x="36" y="11"/>
                  </a:lnTo>
                  <a:lnTo>
                    <a:pt x="30" y="11"/>
                  </a:lnTo>
                  <a:lnTo>
                    <a:pt x="24" y="17"/>
                  </a:lnTo>
                  <a:lnTo>
                    <a:pt x="18" y="17"/>
                  </a:lnTo>
                  <a:lnTo>
                    <a:pt x="6" y="23"/>
                  </a:lnTo>
                  <a:lnTo>
                    <a:pt x="0" y="29"/>
                  </a:lnTo>
                  <a:close/>
                </a:path>
              </a:pathLst>
            </a:custGeom>
            <a:solidFill>
              <a:srgbClr val="006600"/>
            </a:solidFill>
            <a:ln w="9525">
              <a:noFill/>
              <a:round/>
              <a:headEnd/>
              <a:tailEnd/>
            </a:ln>
          </p:spPr>
          <p:txBody>
            <a:bodyPr/>
            <a:lstStyle/>
            <a:p>
              <a:endParaRPr lang="en-US"/>
            </a:p>
          </p:txBody>
        </p:sp>
        <p:sp>
          <p:nvSpPr>
            <p:cNvPr id="16239" name="Freeform 103"/>
            <p:cNvSpPr>
              <a:spLocks/>
            </p:cNvSpPr>
            <p:nvPr/>
          </p:nvSpPr>
          <p:spPr bwMode="auto">
            <a:xfrm>
              <a:off x="5287" y="1045"/>
              <a:ext cx="36" cy="24"/>
            </a:xfrm>
            <a:custGeom>
              <a:avLst/>
              <a:gdLst>
                <a:gd name="T0" fmla="*/ 0 w 36"/>
                <a:gd name="T1" fmla="*/ 24 h 24"/>
                <a:gd name="T2" fmla="*/ 0 w 36"/>
                <a:gd name="T3" fmla="*/ 18 h 24"/>
                <a:gd name="T4" fmla="*/ 6 w 36"/>
                <a:gd name="T5" fmla="*/ 18 h 24"/>
                <a:gd name="T6" fmla="*/ 12 w 36"/>
                <a:gd name="T7" fmla="*/ 12 h 24"/>
                <a:gd name="T8" fmla="*/ 18 w 36"/>
                <a:gd name="T9" fmla="*/ 6 h 24"/>
                <a:gd name="T10" fmla="*/ 24 w 36"/>
                <a:gd name="T11" fmla="*/ 6 h 24"/>
                <a:gd name="T12" fmla="*/ 30 w 36"/>
                <a:gd name="T13" fmla="*/ 0 h 24"/>
                <a:gd name="T14" fmla="*/ 36 w 36"/>
                <a:gd name="T15" fmla="*/ 0 h 24"/>
                <a:gd name="T16" fmla="*/ 36 w 36"/>
                <a:gd name="T17" fmla="*/ 6 h 24"/>
                <a:gd name="T18" fmla="*/ 36 w 36"/>
                <a:gd name="T19" fmla="*/ 6 h 24"/>
                <a:gd name="T20" fmla="*/ 30 w 36"/>
                <a:gd name="T21" fmla="*/ 12 h 24"/>
                <a:gd name="T22" fmla="*/ 24 w 36"/>
                <a:gd name="T23" fmla="*/ 12 h 24"/>
                <a:gd name="T24" fmla="*/ 18 w 36"/>
                <a:gd name="T25" fmla="*/ 18 h 24"/>
                <a:gd name="T26" fmla="*/ 12 w 36"/>
                <a:gd name="T27" fmla="*/ 18 h 24"/>
                <a:gd name="T28" fmla="*/ 6 w 36"/>
                <a:gd name="T29" fmla="*/ 18 h 24"/>
                <a:gd name="T30" fmla="*/ 0 w 36"/>
                <a:gd name="T31" fmla="*/ 24 h 24"/>
                <a:gd name="T32" fmla="*/ 0 w 36"/>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0" y="24"/>
                  </a:moveTo>
                  <a:lnTo>
                    <a:pt x="0" y="18"/>
                  </a:lnTo>
                  <a:lnTo>
                    <a:pt x="6" y="18"/>
                  </a:lnTo>
                  <a:lnTo>
                    <a:pt x="12" y="12"/>
                  </a:lnTo>
                  <a:lnTo>
                    <a:pt x="18" y="6"/>
                  </a:lnTo>
                  <a:lnTo>
                    <a:pt x="24" y="6"/>
                  </a:lnTo>
                  <a:lnTo>
                    <a:pt x="30" y="0"/>
                  </a:lnTo>
                  <a:lnTo>
                    <a:pt x="36" y="0"/>
                  </a:lnTo>
                  <a:lnTo>
                    <a:pt x="36" y="6"/>
                  </a:lnTo>
                  <a:lnTo>
                    <a:pt x="30" y="12"/>
                  </a:lnTo>
                  <a:lnTo>
                    <a:pt x="24" y="12"/>
                  </a:lnTo>
                  <a:lnTo>
                    <a:pt x="18" y="18"/>
                  </a:lnTo>
                  <a:lnTo>
                    <a:pt x="12" y="18"/>
                  </a:lnTo>
                  <a:lnTo>
                    <a:pt x="6" y="18"/>
                  </a:lnTo>
                  <a:lnTo>
                    <a:pt x="0" y="24"/>
                  </a:lnTo>
                  <a:close/>
                </a:path>
              </a:pathLst>
            </a:custGeom>
            <a:solidFill>
              <a:srgbClr val="006600"/>
            </a:solidFill>
            <a:ln w="9525">
              <a:noFill/>
              <a:round/>
              <a:headEnd/>
              <a:tailEnd/>
            </a:ln>
          </p:spPr>
          <p:txBody>
            <a:bodyPr/>
            <a:lstStyle/>
            <a:p>
              <a:endParaRPr lang="en-US"/>
            </a:p>
          </p:txBody>
        </p:sp>
        <p:sp>
          <p:nvSpPr>
            <p:cNvPr id="16240" name="Freeform 104"/>
            <p:cNvSpPr>
              <a:spLocks/>
            </p:cNvSpPr>
            <p:nvPr/>
          </p:nvSpPr>
          <p:spPr bwMode="auto">
            <a:xfrm>
              <a:off x="5239" y="1033"/>
              <a:ext cx="48" cy="30"/>
            </a:xfrm>
            <a:custGeom>
              <a:avLst/>
              <a:gdLst>
                <a:gd name="T0" fmla="*/ 0 w 48"/>
                <a:gd name="T1" fmla="*/ 0 h 30"/>
                <a:gd name="T2" fmla="*/ 0 w 48"/>
                <a:gd name="T3" fmla="*/ 0 h 30"/>
                <a:gd name="T4" fmla="*/ 6 w 48"/>
                <a:gd name="T5" fmla="*/ 0 h 30"/>
                <a:gd name="T6" fmla="*/ 12 w 48"/>
                <a:gd name="T7" fmla="*/ 6 h 30"/>
                <a:gd name="T8" fmla="*/ 24 w 48"/>
                <a:gd name="T9" fmla="*/ 12 h 30"/>
                <a:gd name="T10" fmla="*/ 30 w 48"/>
                <a:gd name="T11" fmla="*/ 12 h 30"/>
                <a:gd name="T12" fmla="*/ 42 w 48"/>
                <a:gd name="T13" fmla="*/ 24 h 30"/>
                <a:gd name="T14" fmla="*/ 48 w 48"/>
                <a:gd name="T15" fmla="*/ 30 h 30"/>
                <a:gd name="T16" fmla="*/ 48 w 48"/>
                <a:gd name="T17" fmla="*/ 30 h 30"/>
                <a:gd name="T18" fmla="*/ 48 w 48"/>
                <a:gd name="T19" fmla="*/ 30 h 30"/>
                <a:gd name="T20" fmla="*/ 36 w 48"/>
                <a:gd name="T21" fmla="*/ 30 h 30"/>
                <a:gd name="T22" fmla="*/ 30 w 48"/>
                <a:gd name="T23" fmla="*/ 24 h 30"/>
                <a:gd name="T24" fmla="*/ 18 w 48"/>
                <a:gd name="T25" fmla="*/ 18 h 30"/>
                <a:gd name="T26" fmla="*/ 12 w 48"/>
                <a:gd name="T27" fmla="*/ 12 h 30"/>
                <a:gd name="T28" fmla="*/ 6 w 48"/>
                <a:gd name="T29" fmla="*/ 6 h 30"/>
                <a:gd name="T30" fmla="*/ 0 w 48"/>
                <a:gd name="T31" fmla="*/ 0 h 30"/>
                <a:gd name="T32" fmla="*/ 0 w 48"/>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0" y="0"/>
                  </a:moveTo>
                  <a:lnTo>
                    <a:pt x="0" y="0"/>
                  </a:lnTo>
                  <a:lnTo>
                    <a:pt x="6" y="0"/>
                  </a:lnTo>
                  <a:lnTo>
                    <a:pt x="12" y="6"/>
                  </a:lnTo>
                  <a:lnTo>
                    <a:pt x="24" y="12"/>
                  </a:lnTo>
                  <a:lnTo>
                    <a:pt x="30" y="12"/>
                  </a:lnTo>
                  <a:lnTo>
                    <a:pt x="42" y="24"/>
                  </a:lnTo>
                  <a:lnTo>
                    <a:pt x="48" y="30"/>
                  </a:lnTo>
                  <a:lnTo>
                    <a:pt x="36" y="30"/>
                  </a:lnTo>
                  <a:lnTo>
                    <a:pt x="30" y="24"/>
                  </a:lnTo>
                  <a:lnTo>
                    <a:pt x="18" y="18"/>
                  </a:lnTo>
                  <a:lnTo>
                    <a:pt x="12" y="12"/>
                  </a:lnTo>
                  <a:lnTo>
                    <a:pt x="6" y="6"/>
                  </a:lnTo>
                  <a:lnTo>
                    <a:pt x="0" y="0"/>
                  </a:lnTo>
                  <a:close/>
                </a:path>
              </a:pathLst>
            </a:custGeom>
            <a:solidFill>
              <a:srgbClr val="006600"/>
            </a:solidFill>
            <a:ln w="9525">
              <a:noFill/>
              <a:round/>
              <a:headEnd/>
              <a:tailEnd/>
            </a:ln>
          </p:spPr>
          <p:txBody>
            <a:bodyPr/>
            <a:lstStyle/>
            <a:p>
              <a:endParaRPr lang="en-US"/>
            </a:p>
          </p:txBody>
        </p:sp>
        <p:sp>
          <p:nvSpPr>
            <p:cNvPr id="16241" name="Freeform 105"/>
            <p:cNvSpPr>
              <a:spLocks/>
            </p:cNvSpPr>
            <p:nvPr/>
          </p:nvSpPr>
          <p:spPr bwMode="auto">
            <a:xfrm>
              <a:off x="5245" y="1009"/>
              <a:ext cx="42" cy="30"/>
            </a:xfrm>
            <a:custGeom>
              <a:avLst/>
              <a:gdLst>
                <a:gd name="T0" fmla="*/ 0 w 42"/>
                <a:gd name="T1" fmla="*/ 0 h 30"/>
                <a:gd name="T2" fmla="*/ 6 w 42"/>
                <a:gd name="T3" fmla="*/ 0 h 30"/>
                <a:gd name="T4" fmla="*/ 6 w 42"/>
                <a:gd name="T5" fmla="*/ 0 h 30"/>
                <a:gd name="T6" fmla="*/ 12 w 42"/>
                <a:gd name="T7" fmla="*/ 6 h 30"/>
                <a:gd name="T8" fmla="*/ 18 w 42"/>
                <a:gd name="T9" fmla="*/ 6 h 30"/>
                <a:gd name="T10" fmla="*/ 24 w 42"/>
                <a:gd name="T11" fmla="*/ 12 h 30"/>
                <a:gd name="T12" fmla="*/ 36 w 42"/>
                <a:gd name="T13" fmla="*/ 18 h 30"/>
                <a:gd name="T14" fmla="*/ 42 w 42"/>
                <a:gd name="T15" fmla="*/ 24 h 30"/>
                <a:gd name="T16" fmla="*/ 42 w 42"/>
                <a:gd name="T17" fmla="*/ 30 h 30"/>
                <a:gd name="T18" fmla="*/ 36 w 42"/>
                <a:gd name="T19" fmla="*/ 24 h 30"/>
                <a:gd name="T20" fmla="*/ 30 w 42"/>
                <a:gd name="T21" fmla="*/ 24 h 30"/>
                <a:gd name="T22" fmla="*/ 24 w 42"/>
                <a:gd name="T23" fmla="*/ 18 h 30"/>
                <a:gd name="T24" fmla="*/ 18 w 42"/>
                <a:gd name="T25" fmla="*/ 12 h 30"/>
                <a:gd name="T26" fmla="*/ 12 w 42"/>
                <a:gd name="T27" fmla="*/ 12 h 30"/>
                <a:gd name="T28" fmla="*/ 6 w 42"/>
                <a:gd name="T29" fmla="*/ 6 h 30"/>
                <a:gd name="T30" fmla="*/ 0 w 42"/>
                <a:gd name="T31" fmla="*/ 0 h 30"/>
                <a:gd name="T32" fmla="*/ 0 w 42"/>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0"/>
                <a:gd name="T53" fmla="*/ 42 w 42"/>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0">
                  <a:moveTo>
                    <a:pt x="0" y="0"/>
                  </a:moveTo>
                  <a:lnTo>
                    <a:pt x="6" y="0"/>
                  </a:lnTo>
                  <a:lnTo>
                    <a:pt x="12" y="6"/>
                  </a:lnTo>
                  <a:lnTo>
                    <a:pt x="18" y="6"/>
                  </a:lnTo>
                  <a:lnTo>
                    <a:pt x="24" y="12"/>
                  </a:lnTo>
                  <a:lnTo>
                    <a:pt x="36" y="18"/>
                  </a:lnTo>
                  <a:lnTo>
                    <a:pt x="42" y="24"/>
                  </a:lnTo>
                  <a:lnTo>
                    <a:pt x="42" y="30"/>
                  </a:lnTo>
                  <a:lnTo>
                    <a:pt x="36" y="24"/>
                  </a:lnTo>
                  <a:lnTo>
                    <a:pt x="30" y="24"/>
                  </a:lnTo>
                  <a:lnTo>
                    <a:pt x="24" y="18"/>
                  </a:lnTo>
                  <a:lnTo>
                    <a:pt x="18" y="12"/>
                  </a:lnTo>
                  <a:lnTo>
                    <a:pt x="12" y="12"/>
                  </a:lnTo>
                  <a:lnTo>
                    <a:pt x="6" y="6"/>
                  </a:lnTo>
                  <a:lnTo>
                    <a:pt x="0" y="0"/>
                  </a:lnTo>
                  <a:close/>
                </a:path>
              </a:pathLst>
            </a:custGeom>
            <a:solidFill>
              <a:srgbClr val="006600"/>
            </a:solidFill>
            <a:ln w="9525">
              <a:noFill/>
              <a:round/>
              <a:headEnd/>
              <a:tailEnd/>
            </a:ln>
          </p:spPr>
          <p:txBody>
            <a:bodyPr/>
            <a:lstStyle/>
            <a:p>
              <a:endParaRPr lang="en-US"/>
            </a:p>
          </p:txBody>
        </p:sp>
        <p:sp>
          <p:nvSpPr>
            <p:cNvPr id="16242" name="Freeform 106"/>
            <p:cNvSpPr>
              <a:spLocks/>
            </p:cNvSpPr>
            <p:nvPr/>
          </p:nvSpPr>
          <p:spPr bwMode="auto">
            <a:xfrm>
              <a:off x="5287" y="1009"/>
              <a:ext cx="36" cy="24"/>
            </a:xfrm>
            <a:custGeom>
              <a:avLst/>
              <a:gdLst>
                <a:gd name="T0" fmla="*/ 0 w 36"/>
                <a:gd name="T1" fmla="*/ 24 h 24"/>
                <a:gd name="T2" fmla="*/ 0 w 36"/>
                <a:gd name="T3" fmla="*/ 24 h 24"/>
                <a:gd name="T4" fmla="*/ 6 w 36"/>
                <a:gd name="T5" fmla="*/ 18 h 24"/>
                <a:gd name="T6" fmla="*/ 12 w 36"/>
                <a:gd name="T7" fmla="*/ 12 h 24"/>
                <a:gd name="T8" fmla="*/ 18 w 36"/>
                <a:gd name="T9" fmla="*/ 12 h 24"/>
                <a:gd name="T10" fmla="*/ 24 w 36"/>
                <a:gd name="T11" fmla="*/ 6 h 24"/>
                <a:gd name="T12" fmla="*/ 30 w 36"/>
                <a:gd name="T13" fmla="*/ 0 h 24"/>
                <a:gd name="T14" fmla="*/ 36 w 36"/>
                <a:gd name="T15" fmla="*/ 0 h 24"/>
                <a:gd name="T16" fmla="*/ 36 w 36"/>
                <a:gd name="T17" fmla="*/ 0 h 24"/>
                <a:gd name="T18" fmla="*/ 36 w 36"/>
                <a:gd name="T19" fmla="*/ 6 h 24"/>
                <a:gd name="T20" fmla="*/ 36 w 36"/>
                <a:gd name="T21" fmla="*/ 6 h 24"/>
                <a:gd name="T22" fmla="*/ 30 w 36"/>
                <a:gd name="T23" fmla="*/ 12 h 24"/>
                <a:gd name="T24" fmla="*/ 18 w 36"/>
                <a:gd name="T25" fmla="*/ 18 h 24"/>
                <a:gd name="T26" fmla="*/ 12 w 36"/>
                <a:gd name="T27" fmla="*/ 18 h 24"/>
                <a:gd name="T28" fmla="*/ 6 w 36"/>
                <a:gd name="T29" fmla="*/ 24 h 24"/>
                <a:gd name="T30" fmla="*/ 0 w 36"/>
                <a:gd name="T31" fmla="*/ 24 h 24"/>
                <a:gd name="T32" fmla="*/ 0 w 36"/>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0" y="24"/>
                  </a:moveTo>
                  <a:lnTo>
                    <a:pt x="0" y="24"/>
                  </a:lnTo>
                  <a:lnTo>
                    <a:pt x="6" y="18"/>
                  </a:lnTo>
                  <a:lnTo>
                    <a:pt x="12" y="12"/>
                  </a:lnTo>
                  <a:lnTo>
                    <a:pt x="18" y="12"/>
                  </a:lnTo>
                  <a:lnTo>
                    <a:pt x="24" y="6"/>
                  </a:lnTo>
                  <a:lnTo>
                    <a:pt x="30" y="0"/>
                  </a:lnTo>
                  <a:lnTo>
                    <a:pt x="36" y="0"/>
                  </a:lnTo>
                  <a:lnTo>
                    <a:pt x="36" y="6"/>
                  </a:lnTo>
                  <a:lnTo>
                    <a:pt x="30" y="12"/>
                  </a:lnTo>
                  <a:lnTo>
                    <a:pt x="18" y="18"/>
                  </a:lnTo>
                  <a:lnTo>
                    <a:pt x="12" y="18"/>
                  </a:lnTo>
                  <a:lnTo>
                    <a:pt x="6" y="24"/>
                  </a:lnTo>
                  <a:lnTo>
                    <a:pt x="0" y="24"/>
                  </a:lnTo>
                  <a:close/>
                </a:path>
              </a:pathLst>
            </a:custGeom>
            <a:solidFill>
              <a:srgbClr val="006600"/>
            </a:solidFill>
            <a:ln w="9525">
              <a:noFill/>
              <a:round/>
              <a:headEnd/>
              <a:tailEnd/>
            </a:ln>
          </p:spPr>
          <p:txBody>
            <a:bodyPr/>
            <a:lstStyle/>
            <a:p>
              <a:endParaRPr lang="en-US"/>
            </a:p>
          </p:txBody>
        </p:sp>
        <p:sp>
          <p:nvSpPr>
            <p:cNvPr id="16243" name="Freeform 107"/>
            <p:cNvSpPr>
              <a:spLocks/>
            </p:cNvSpPr>
            <p:nvPr/>
          </p:nvSpPr>
          <p:spPr bwMode="auto">
            <a:xfrm>
              <a:off x="5197" y="884"/>
              <a:ext cx="36" cy="18"/>
            </a:xfrm>
            <a:custGeom>
              <a:avLst/>
              <a:gdLst>
                <a:gd name="T0" fmla="*/ 0 w 36"/>
                <a:gd name="T1" fmla="*/ 0 h 18"/>
                <a:gd name="T2" fmla="*/ 6 w 36"/>
                <a:gd name="T3" fmla="*/ 0 h 18"/>
                <a:gd name="T4" fmla="*/ 6 w 36"/>
                <a:gd name="T5" fmla="*/ 0 h 18"/>
                <a:gd name="T6" fmla="*/ 12 w 36"/>
                <a:gd name="T7" fmla="*/ 0 h 18"/>
                <a:gd name="T8" fmla="*/ 18 w 36"/>
                <a:gd name="T9" fmla="*/ 0 h 18"/>
                <a:gd name="T10" fmla="*/ 24 w 36"/>
                <a:gd name="T11" fmla="*/ 6 h 18"/>
                <a:gd name="T12" fmla="*/ 24 w 36"/>
                <a:gd name="T13" fmla="*/ 12 h 18"/>
                <a:gd name="T14" fmla="*/ 30 w 36"/>
                <a:gd name="T15" fmla="*/ 12 h 18"/>
                <a:gd name="T16" fmla="*/ 36 w 36"/>
                <a:gd name="T17" fmla="*/ 18 h 18"/>
                <a:gd name="T18" fmla="*/ 30 w 36"/>
                <a:gd name="T19" fmla="*/ 18 h 18"/>
                <a:gd name="T20" fmla="*/ 24 w 36"/>
                <a:gd name="T21" fmla="*/ 12 h 18"/>
                <a:gd name="T22" fmla="*/ 18 w 36"/>
                <a:gd name="T23" fmla="*/ 12 h 18"/>
                <a:gd name="T24" fmla="*/ 18 w 36"/>
                <a:gd name="T25" fmla="*/ 6 h 18"/>
                <a:gd name="T26" fmla="*/ 12 w 36"/>
                <a:gd name="T27" fmla="*/ 6 h 18"/>
                <a:gd name="T28" fmla="*/ 6 w 36"/>
                <a:gd name="T29" fmla="*/ 0 h 18"/>
                <a:gd name="T30" fmla="*/ 6 w 36"/>
                <a:gd name="T31" fmla="*/ 0 h 18"/>
                <a:gd name="T32" fmla="*/ 0 w 36"/>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8"/>
                <a:gd name="T53" fmla="*/ 36 w 3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8">
                  <a:moveTo>
                    <a:pt x="0" y="0"/>
                  </a:moveTo>
                  <a:lnTo>
                    <a:pt x="6" y="0"/>
                  </a:lnTo>
                  <a:lnTo>
                    <a:pt x="12" y="0"/>
                  </a:lnTo>
                  <a:lnTo>
                    <a:pt x="18" y="0"/>
                  </a:lnTo>
                  <a:lnTo>
                    <a:pt x="24" y="6"/>
                  </a:lnTo>
                  <a:lnTo>
                    <a:pt x="24" y="12"/>
                  </a:lnTo>
                  <a:lnTo>
                    <a:pt x="30" y="12"/>
                  </a:lnTo>
                  <a:lnTo>
                    <a:pt x="36" y="18"/>
                  </a:lnTo>
                  <a:lnTo>
                    <a:pt x="30" y="18"/>
                  </a:lnTo>
                  <a:lnTo>
                    <a:pt x="24" y="12"/>
                  </a:lnTo>
                  <a:lnTo>
                    <a:pt x="18" y="12"/>
                  </a:lnTo>
                  <a:lnTo>
                    <a:pt x="18" y="6"/>
                  </a:lnTo>
                  <a:lnTo>
                    <a:pt x="12" y="6"/>
                  </a:lnTo>
                  <a:lnTo>
                    <a:pt x="6" y="0"/>
                  </a:lnTo>
                  <a:lnTo>
                    <a:pt x="0" y="0"/>
                  </a:lnTo>
                  <a:close/>
                </a:path>
              </a:pathLst>
            </a:custGeom>
            <a:solidFill>
              <a:srgbClr val="006600"/>
            </a:solidFill>
            <a:ln w="9525">
              <a:noFill/>
              <a:round/>
              <a:headEnd/>
              <a:tailEnd/>
            </a:ln>
          </p:spPr>
          <p:txBody>
            <a:bodyPr/>
            <a:lstStyle/>
            <a:p>
              <a:endParaRPr lang="en-US"/>
            </a:p>
          </p:txBody>
        </p:sp>
        <p:sp>
          <p:nvSpPr>
            <p:cNvPr id="16244" name="Freeform 108"/>
            <p:cNvSpPr>
              <a:spLocks/>
            </p:cNvSpPr>
            <p:nvPr/>
          </p:nvSpPr>
          <p:spPr bwMode="auto">
            <a:xfrm>
              <a:off x="5191" y="902"/>
              <a:ext cx="42" cy="24"/>
            </a:xfrm>
            <a:custGeom>
              <a:avLst/>
              <a:gdLst>
                <a:gd name="T0" fmla="*/ 0 w 42"/>
                <a:gd name="T1" fmla="*/ 0 h 24"/>
                <a:gd name="T2" fmla="*/ 6 w 42"/>
                <a:gd name="T3" fmla="*/ 0 h 24"/>
                <a:gd name="T4" fmla="*/ 6 w 42"/>
                <a:gd name="T5" fmla="*/ 0 h 24"/>
                <a:gd name="T6" fmla="*/ 12 w 42"/>
                <a:gd name="T7" fmla="*/ 6 h 24"/>
                <a:gd name="T8" fmla="*/ 18 w 42"/>
                <a:gd name="T9" fmla="*/ 6 h 24"/>
                <a:gd name="T10" fmla="*/ 30 w 42"/>
                <a:gd name="T11" fmla="*/ 12 h 24"/>
                <a:gd name="T12" fmla="*/ 36 w 42"/>
                <a:gd name="T13" fmla="*/ 18 h 24"/>
                <a:gd name="T14" fmla="*/ 36 w 42"/>
                <a:gd name="T15" fmla="*/ 24 h 24"/>
                <a:gd name="T16" fmla="*/ 42 w 42"/>
                <a:gd name="T17" fmla="*/ 24 h 24"/>
                <a:gd name="T18" fmla="*/ 42 w 42"/>
                <a:gd name="T19" fmla="*/ 24 h 24"/>
                <a:gd name="T20" fmla="*/ 36 w 42"/>
                <a:gd name="T21" fmla="*/ 24 h 24"/>
                <a:gd name="T22" fmla="*/ 24 w 42"/>
                <a:gd name="T23" fmla="*/ 18 h 24"/>
                <a:gd name="T24" fmla="*/ 18 w 42"/>
                <a:gd name="T25" fmla="*/ 12 h 24"/>
                <a:gd name="T26" fmla="*/ 12 w 42"/>
                <a:gd name="T27" fmla="*/ 6 h 24"/>
                <a:gd name="T28" fmla="*/ 6 w 42"/>
                <a:gd name="T29" fmla="*/ 6 h 24"/>
                <a:gd name="T30" fmla="*/ 6 w 42"/>
                <a:gd name="T31" fmla="*/ 0 h 24"/>
                <a:gd name="T32" fmla="*/ 0 w 42"/>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24"/>
                <a:gd name="T53" fmla="*/ 42 w 4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24">
                  <a:moveTo>
                    <a:pt x="0" y="0"/>
                  </a:moveTo>
                  <a:lnTo>
                    <a:pt x="6" y="0"/>
                  </a:lnTo>
                  <a:lnTo>
                    <a:pt x="12" y="6"/>
                  </a:lnTo>
                  <a:lnTo>
                    <a:pt x="18" y="6"/>
                  </a:lnTo>
                  <a:lnTo>
                    <a:pt x="30" y="12"/>
                  </a:lnTo>
                  <a:lnTo>
                    <a:pt x="36" y="18"/>
                  </a:lnTo>
                  <a:lnTo>
                    <a:pt x="36" y="24"/>
                  </a:lnTo>
                  <a:lnTo>
                    <a:pt x="42" y="24"/>
                  </a:lnTo>
                  <a:lnTo>
                    <a:pt x="36" y="24"/>
                  </a:lnTo>
                  <a:lnTo>
                    <a:pt x="24" y="18"/>
                  </a:lnTo>
                  <a:lnTo>
                    <a:pt x="18" y="12"/>
                  </a:lnTo>
                  <a:lnTo>
                    <a:pt x="12" y="6"/>
                  </a:lnTo>
                  <a:lnTo>
                    <a:pt x="6" y="6"/>
                  </a:lnTo>
                  <a:lnTo>
                    <a:pt x="6" y="0"/>
                  </a:lnTo>
                  <a:lnTo>
                    <a:pt x="0" y="0"/>
                  </a:lnTo>
                  <a:close/>
                </a:path>
              </a:pathLst>
            </a:custGeom>
            <a:solidFill>
              <a:srgbClr val="006600"/>
            </a:solidFill>
            <a:ln w="9525">
              <a:noFill/>
              <a:round/>
              <a:headEnd/>
              <a:tailEnd/>
            </a:ln>
          </p:spPr>
          <p:txBody>
            <a:bodyPr/>
            <a:lstStyle/>
            <a:p>
              <a:endParaRPr lang="en-US"/>
            </a:p>
          </p:txBody>
        </p:sp>
        <p:sp>
          <p:nvSpPr>
            <p:cNvPr id="16245" name="Freeform 109"/>
            <p:cNvSpPr>
              <a:spLocks/>
            </p:cNvSpPr>
            <p:nvPr/>
          </p:nvSpPr>
          <p:spPr bwMode="auto">
            <a:xfrm>
              <a:off x="5185" y="926"/>
              <a:ext cx="48" cy="24"/>
            </a:xfrm>
            <a:custGeom>
              <a:avLst/>
              <a:gdLst>
                <a:gd name="T0" fmla="*/ 0 w 48"/>
                <a:gd name="T1" fmla="*/ 0 h 24"/>
                <a:gd name="T2" fmla="*/ 6 w 48"/>
                <a:gd name="T3" fmla="*/ 0 h 24"/>
                <a:gd name="T4" fmla="*/ 12 w 48"/>
                <a:gd name="T5" fmla="*/ 0 h 24"/>
                <a:gd name="T6" fmla="*/ 18 w 48"/>
                <a:gd name="T7" fmla="*/ 0 h 24"/>
                <a:gd name="T8" fmla="*/ 24 w 48"/>
                <a:gd name="T9" fmla="*/ 6 h 24"/>
                <a:gd name="T10" fmla="*/ 30 w 48"/>
                <a:gd name="T11" fmla="*/ 12 h 24"/>
                <a:gd name="T12" fmla="*/ 36 w 48"/>
                <a:gd name="T13" fmla="*/ 18 h 24"/>
                <a:gd name="T14" fmla="*/ 42 w 48"/>
                <a:gd name="T15" fmla="*/ 24 h 24"/>
                <a:gd name="T16" fmla="*/ 48 w 48"/>
                <a:gd name="T17" fmla="*/ 24 h 24"/>
                <a:gd name="T18" fmla="*/ 42 w 48"/>
                <a:gd name="T19" fmla="*/ 24 h 24"/>
                <a:gd name="T20" fmla="*/ 36 w 48"/>
                <a:gd name="T21" fmla="*/ 24 h 24"/>
                <a:gd name="T22" fmla="*/ 30 w 48"/>
                <a:gd name="T23" fmla="*/ 18 h 24"/>
                <a:gd name="T24" fmla="*/ 24 w 48"/>
                <a:gd name="T25" fmla="*/ 12 h 24"/>
                <a:gd name="T26" fmla="*/ 12 w 48"/>
                <a:gd name="T27" fmla="*/ 6 h 24"/>
                <a:gd name="T28" fmla="*/ 6 w 48"/>
                <a:gd name="T29" fmla="*/ 6 h 24"/>
                <a:gd name="T30" fmla="*/ 0 w 48"/>
                <a:gd name="T31" fmla="*/ 0 h 24"/>
                <a:gd name="T32" fmla="*/ 0 w 48"/>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24"/>
                <a:gd name="T53" fmla="*/ 48 w 4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24">
                  <a:moveTo>
                    <a:pt x="0" y="0"/>
                  </a:moveTo>
                  <a:lnTo>
                    <a:pt x="6" y="0"/>
                  </a:lnTo>
                  <a:lnTo>
                    <a:pt x="12" y="0"/>
                  </a:lnTo>
                  <a:lnTo>
                    <a:pt x="18" y="0"/>
                  </a:lnTo>
                  <a:lnTo>
                    <a:pt x="24" y="6"/>
                  </a:lnTo>
                  <a:lnTo>
                    <a:pt x="30" y="12"/>
                  </a:lnTo>
                  <a:lnTo>
                    <a:pt x="36" y="18"/>
                  </a:lnTo>
                  <a:lnTo>
                    <a:pt x="42" y="24"/>
                  </a:lnTo>
                  <a:lnTo>
                    <a:pt x="48" y="24"/>
                  </a:lnTo>
                  <a:lnTo>
                    <a:pt x="42" y="24"/>
                  </a:lnTo>
                  <a:lnTo>
                    <a:pt x="36" y="24"/>
                  </a:lnTo>
                  <a:lnTo>
                    <a:pt x="30" y="18"/>
                  </a:lnTo>
                  <a:lnTo>
                    <a:pt x="24" y="12"/>
                  </a:lnTo>
                  <a:lnTo>
                    <a:pt x="12" y="6"/>
                  </a:lnTo>
                  <a:lnTo>
                    <a:pt x="6" y="6"/>
                  </a:lnTo>
                  <a:lnTo>
                    <a:pt x="0" y="0"/>
                  </a:lnTo>
                  <a:close/>
                </a:path>
              </a:pathLst>
            </a:custGeom>
            <a:solidFill>
              <a:srgbClr val="006600"/>
            </a:solidFill>
            <a:ln w="9525">
              <a:noFill/>
              <a:round/>
              <a:headEnd/>
              <a:tailEnd/>
            </a:ln>
          </p:spPr>
          <p:txBody>
            <a:bodyPr/>
            <a:lstStyle/>
            <a:p>
              <a:endParaRPr lang="en-US"/>
            </a:p>
          </p:txBody>
        </p:sp>
        <p:sp>
          <p:nvSpPr>
            <p:cNvPr id="16246" name="Freeform 110"/>
            <p:cNvSpPr>
              <a:spLocks/>
            </p:cNvSpPr>
            <p:nvPr/>
          </p:nvSpPr>
          <p:spPr bwMode="auto">
            <a:xfrm>
              <a:off x="5191" y="938"/>
              <a:ext cx="36" cy="30"/>
            </a:xfrm>
            <a:custGeom>
              <a:avLst/>
              <a:gdLst>
                <a:gd name="T0" fmla="*/ 0 w 36"/>
                <a:gd name="T1" fmla="*/ 0 h 30"/>
                <a:gd name="T2" fmla="*/ 0 w 36"/>
                <a:gd name="T3" fmla="*/ 0 h 30"/>
                <a:gd name="T4" fmla="*/ 6 w 36"/>
                <a:gd name="T5" fmla="*/ 0 h 30"/>
                <a:gd name="T6" fmla="*/ 12 w 36"/>
                <a:gd name="T7" fmla="*/ 6 h 30"/>
                <a:gd name="T8" fmla="*/ 18 w 36"/>
                <a:gd name="T9" fmla="*/ 12 h 30"/>
                <a:gd name="T10" fmla="*/ 24 w 36"/>
                <a:gd name="T11" fmla="*/ 18 h 30"/>
                <a:gd name="T12" fmla="*/ 30 w 36"/>
                <a:gd name="T13" fmla="*/ 24 h 30"/>
                <a:gd name="T14" fmla="*/ 36 w 36"/>
                <a:gd name="T15" fmla="*/ 30 h 30"/>
                <a:gd name="T16" fmla="*/ 36 w 36"/>
                <a:gd name="T17" fmla="*/ 30 h 30"/>
                <a:gd name="T18" fmla="*/ 30 w 36"/>
                <a:gd name="T19" fmla="*/ 30 h 30"/>
                <a:gd name="T20" fmla="*/ 24 w 36"/>
                <a:gd name="T21" fmla="*/ 24 h 30"/>
                <a:gd name="T22" fmla="*/ 18 w 36"/>
                <a:gd name="T23" fmla="*/ 18 h 30"/>
                <a:gd name="T24" fmla="*/ 12 w 36"/>
                <a:gd name="T25" fmla="*/ 18 h 30"/>
                <a:gd name="T26" fmla="*/ 6 w 36"/>
                <a:gd name="T27" fmla="*/ 12 h 30"/>
                <a:gd name="T28" fmla="*/ 6 w 36"/>
                <a:gd name="T29" fmla="*/ 6 h 30"/>
                <a:gd name="T30" fmla="*/ 0 w 36"/>
                <a:gd name="T31" fmla="*/ 0 h 30"/>
                <a:gd name="T32" fmla="*/ 0 w 36"/>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0" y="0"/>
                  </a:moveTo>
                  <a:lnTo>
                    <a:pt x="0" y="0"/>
                  </a:lnTo>
                  <a:lnTo>
                    <a:pt x="6" y="0"/>
                  </a:lnTo>
                  <a:lnTo>
                    <a:pt x="12" y="6"/>
                  </a:lnTo>
                  <a:lnTo>
                    <a:pt x="18" y="12"/>
                  </a:lnTo>
                  <a:lnTo>
                    <a:pt x="24" y="18"/>
                  </a:lnTo>
                  <a:lnTo>
                    <a:pt x="30" y="24"/>
                  </a:lnTo>
                  <a:lnTo>
                    <a:pt x="36" y="30"/>
                  </a:lnTo>
                  <a:lnTo>
                    <a:pt x="30" y="30"/>
                  </a:lnTo>
                  <a:lnTo>
                    <a:pt x="24" y="24"/>
                  </a:lnTo>
                  <a:lnTo>
                    <a:pt x="18" y="18"/>
                  </a:lnTo>
                  <a:lnTo>
                    <a:pt x="12" y="18"/>
                  </a:lnTo>
                  <a:lnTo>
                    <a:pt x="6" y="12"/>
                  </a:lnTo>
                  <a:lnTo>
                    <a:pt x="6" y="6"/>
                  </a:lnTo>
                  <a:lnTo>
                    <a:pt x="0" y="0"/>
                  </a:lnTo>
                  <a:close/>
                </a:path>
              </a:pathLst>
            </a:custGeom>
            <a:solidFill>
              <a:srgbClr val="006600"/>
            </a:solidFill>
            <a:ln w="9525">
              <a:noFill/>
              <a:round/>
              <a:headEnd/>
              <a:tailEnd/>
            </a:ln>
          </p:spPr>
          <p:txBody>
            <a:bodyPr/>
            <a:lstStyle/>
            <a:p>
              <a:endParaRPr lang="en-US"/>
            </a:p>
          </p:txBody>
        </p:sp>
        <p:sp>
          <p:nvSpPr>
            <p:cNvPr id="16247" name="Freeform 111"/>
            <p:cNvSpPr>
              <a:spLocks/>
            </p:cNvSpPr>
            <p:nvPr/>
          </p:nvSpPr>
          <p:spPr bwMode="auto">
            <a:xfrm>
              <a:off x="5191" y="956"/>
              <a:ext cx="30" cy="24"/>
            </a:xfrm>
            <a:custGeom>
              <a:avLst/>
              <a:gdLst>
                <a:gd name="T0" fmla="*/ 0 w 30"/>
                <a:gd name="T1" fmla="*/ 0 h 24"/>
                <a:gd name="T2" fmla="*/ 0 w 30"/>
                <a:gd name="T3" fmla="*/ 0 h 24"/>
                <a:gd name="T4" fmla="*/ 6 w 30"/>
                <a:gd name="T5" fmla="*/ 0 h 24"/>
                <a:gd name="T6" fmla="*/ 12 w 30"/>
                <a:gd name="T7" fmla="*/ 0 h 24"/>
                <a:gd name="T8" fmla="*/ 18 w 30"/>
                <a:gd name="T9" fmla="*/ 6 h 24"/>
                <a:gd name="T10" fmla="*/ 18 w 30"/>
                <a:gd name="T11" fmla="*/ 12 h 24"/>
                <a:gd name="T12" fmla="*/ 24 w 30"/>
                <a:gd name="T13" fmla="*/ 12 h 24"/>
                <a:gd name="T14" fmla="*/ 30 w 30"/>
                <a:gd name="T15" fmla="*/ 18 h 24"/>
                <a:gd name="T16" fmla="*/ 30 w 30"/>
                <a:gd name="T17" fmla="*/ 24 h 24"/>
                <a:gd name="T18" fmla="*/ 30 w 30"/>
                <a:gd name="T19" fmla="*/ 24 h 24"/>
                <a:gd name="T20" fmla="*/ 24 w 30"/>
                <a:gd name="T21" fmla="*/ 18 h 24"/>
                <a:gd name="T22" fmla="*/ 18 w 30"/>
                <a:gd name="T23" fmla="*/ 12 h 24"/>
                <a:gd name="T24" fmla="*/ 12 w 30"/>
                <a:gd name="T25" fmla="*/ 12 h 24"/>
                <a:gd name="T26" fmla="*/ 6 w 30"/>
                <a:gd name="T27" fmla="*/ 6 h 24"/>
                <a:gd name="T28" fmla="*/ 6 w 30"/>
                <a:gd name="T29" fmla="*/ 6 h 24"/>
                <a:gd name="T30" fmla="*/ 0 w 30"/>
                <a:gd name="T31" fmla="*/ 0 h 24"/>
                <a:gd name="T32" fmla="*/ 0 w 30"/>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0" y="0"/>
                  </a:moveTo>
                  <a:lnTo>
                    <a:pt x="0" y="0"/>
                  </a:lnTo>
                  <a:lnTo>
                    <a:pt x="6" y="0"/>
                  </a:lnTo>
                  <a:lnTo>
                    <a:pt x="12" y="0"/>
                  </a:lnTo>
                  <a:lnTo>
                    <a:pt x="18" y="6"/>
                  </a:lnTo>
                  <a:lnTo>
                    <a:pt x="18" y="12"/>
                  </a:lnTo>
                  <a:lnTo>
                    <a:pt x="24" y="12"/>
                  </a:lnTo>
                  <a:lnTo>
                    <a:pt x="30" y="18"/>
                  </a:lnTo>
                  <a:lnTo>
                    <a:pt x="30" y="24"/>
                  </a:lnTo>
                  <a:lnTo>
                    <a:pt x="24" y="18"/>
                  </a:lnTo>
                  <a:lnTo>
                    <a:pt x="18" y="12"/>
                  </a:lnTo>
                  <a:lnTo>
                    <a:pt x="12" y="12"/>
                  </a:lnTo>
                  <a:lnTo>
                    <a:pt x="6" y="6"/>
                  </a:lnTo>
                  <a:lnTo>
                    <a:pt x="0" y="0"/>
                  </a:lnTo>
                  <a:close/>
                </a:path>
              </a:pathLst>
            </a:custGeom>
            <a:solidFill>
              <a:srgbClr val="006600"/>
            </a:solidFill>
            <a:ln w="9525">
              <a:noFill/>
              <a:round/>
              <a:headEnd/>
              <a:tailEnd/>
            </a:ln>
          </p:spPr>
          <p:txBody>
            <a:bodyPr/>
            <a:lstStyle/>
            <a:p>
              <a:endParaRPr lang="en-US"/>
            </a:p>
          </p:txBody>
        </p:sp>
        <p:sp>
          <p:nvSpPr>
            <p:cNvPr id="16248" name="Freeform 112"/>
            <p:cNvSpPr>
              <a:spLocks/>
            </p:cNvSpPr>
            <p:nvPr/>
          </p:nvSpPr>
          <p:spPr bwMode="auto">
            <a:xfrm>
              <a:off x="5191" y="968"/>
              <a:ext cx="24" cy="24"/>
            </a:xfrm>
            <a:custGeom>
              <a:avLst/>
              <a:gdLst>
                <a:gd name="T0" fmla="*/ 0 w 24"/>
                <a:gd name="T1" fmla="*/ 0 h 24"/>
                <a:gd name="T2" fmla="*/ 0 w 24"/>
                <a:gd name="T3" fmla="*/ 0 h 24"/>
                <a:gd name="T4" fmla="*/ 6 w 24"/>
                <a:gd name="T5" fmla="*/ 6 h 24"/>
                <a:gd name="T6" fmla="*/ 6 w 24"/>
                <a:gd name="T7" fmla="*/ 6 h 24"/>
                <a:gd name="T8" fmla="*/ 12 w 24"/>
                <a:gd name="T9" fmla="*/ 12 h 24"/>
                <a:gd name="T10" fmla="*/ 18 w 24"/>
                <a:gd name="T11" fmla="*/ 12 h 24"/>
                <a:gd name="T12" fmla="*/ 18 w 24"/>
                <a:gd name="T13" fmla="*/ 18 h 24"/>
                <a:gd name="T14" fmla="*/ 24 w 24"/>
                <a:gd name="T15" fmla="*/ 24 h 24"/>
                <a:gd name="T16" fmla="*/ 24 w 24"/>
                <a:gd name="T17" fmla="*/ 24 h 24"/>
                <a:gd name="T18" fmla="*/ 18 w 24"/>
                <a:gd name="T19" fmla="*/ 24 h 24"/>
                <a:gd name="T20" fmla="*/ 18 w 24"/>
                <a:gd name="T21" fmla="*/ 18 h 24"/>
                <a:gd name="T22" fmla="*/ 12 w 24"/>
                <a:gd name="T23" fmla="*/ 18 h 24"/>
                <a:gd name="T24" fmla="*/ 12 w 24"/>
                <a:gd name="T25" fmla="*/ 12 h 24"/>
                <a:gd name="T26" fmla="*/ 6 w 24"/>
                <a:gd name="T27" fmla="*/ 12 h 24"/>
                <a:gd name="T28" fmla="*/ 6 w 24"/>
                <a:gd name="T29" fmla="*/ 6 h 24"/>
                <a:gd name="T30" fmla="*/ 0 w 24"/>
                <a:gd name="T31" fmla="*/ 6 h 24"/>
                <a:gd name="T32" fmla="*/ 0 w 24"/>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0" y="0"/>
                  </a:moveTo>
                  <a:lnTo>
                    <a:pt x="0" y="0"/>
                  </a:lnTo>
                  <a:lnTo>
                    <a:pt x="6" y="6"/>
                  </a:lnTo>
                  <a:lnTo>
                    <a:pt x="12" y="12"/>
                  </a:lnTo>
                  <a:lnTo>
                    <a:pt x="18" y="12"/>
                  </a:lnTo>
                  <a:lnTo>
                    <a:pt x="18" y="18"/>
                  </a:lnTo>
                  <a:lnTo>
                    <a:pt x="24" y="24"/>
                  </a:lnTo>
                  <a:lnTo>
                    <a:pt x="18" y="24"/>
                  </a:lnTo>
                  <a:lnTo>
                    <a:pt x="18" y="18"/>
                  </a:lnTo>
                  <a:lnTo>
                    <a:pt x="12" y="18"/>
                  </a:lnTo>
                  <a:lnTo>
                    <a:pt x="12" y="12"/>
                  </a:lnTo>
                  <a:lnTo>
                    <a:pt x="6" y="12"/>
                  </a:lnTo>
                  <a:lnTo>
                    <a:pt x="6" y="6"/>
                  </a:lnTo>
                  <a:lnTo>
                    <a:pt x="0" y="6"/>
                  </a:lnTo>
                  <a:lnTo>
                    <a:pt x="0" y="0"/>
                  </a:lnTo>
                  <a:close/>
                </a:path>
              </a:pathLst>
            </a:custGeom>
            <a:solidFill>
              <a:srgbClr val="006600"/>
            </a:solidFill>
            <a:ln w="9525">
              <a:noFill/>
              <a:round/>
              <a:headEnd/>
              <a:tailEnd/>
            </a:ln>
          </p:spPr>
          <p:txBody>
            <a:bodyPr/>
            <a:lstStyle/>
            <a:p>
              <a:endParaRPr lang="en-US"/>
            </a:p>
          </p:txBody>
        </p:sp>
        <p:sp>
          <p:nvSpPr>
            <p:cNvPr id="16249" name="Freeform 113"/>
            <p:cNvSpPr>
              <a:spLocks/>
            </p:cNvSpPr>
            <p:nvPr/>
          </p:nvSpPr>
          <p:spPr bwMode="auto">
            <a:xfrm>
              <a:off x="5191" y="987"/>
              <a:ext cx="18" cy="14"/>
            </a:xfrm>
            <a:custGeom>
              <a:avLst/>
              <a:gdLst>
                <a:gd name="T0" fmla="*/ 6 w 18"/>
                <a:gd name="T1" fmla="*/ 0 h 12"/>
                <a:gd name="T2" fmla="*/ 6 w 18"/>
                <a:gd name="T3" fmla="*/ 0 h 12"/>
                <a:gd name="T4" fmla="*/ 12 w 18"/>
                <a:gd name="T5" fmla="*/ 21 h 12"/>
                <a:gd name="T6" fmla="*/ 18 w 18"/>
                <a:gd name="T7" fmla="*/ 41 h 12"/>
                <a:gd name="T8" fmla="*/ 18 w 18"/>
                <a:gd name="T9" fmla="*/ 41 h 12"/>
                <a:gd name="T10" fmla="*/ 18 w 18"/>
                <a:gd name="T11" fmla="*/ 41 h 12"/>
                <a:gd name="T12" fmla="*/ 12 w 18"/>
                <a:gd name="T13" fmla="*/ 41 h 12"/>
                <a:gd name="T14" fmla="*/ 12 w 18"/>
                <a:gd name="T15" fmla="*/ 21 h 12"/>
                <a:gd name="T16" fmla="*/ 6 w 18"/>
                <a:gd name="T17" fmla="*/ 21 h 12"/>
                <a:gd name="T18" fmla="*/ 6 w 18"/>
                <a:gd name="T19" fmla="*/ 21 h 12"/>
                <a:gd name="T20" fmla="*/ 6 w 18"/>
                <a:gd name="T21" fmla="*/ 0 h 12"/>
                <a:gd name="T22" fmla="*/ 0 w 18"/>
                <a:gd name="T23" fmla="*/ 0 h 12"/>
                <a:gd name="T24" fmla="*/ 6 w 18"/>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2"/>
                <a:gd name="T41" fmla="*/ 18 w 18"/>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2">
                  <a:moveTo>
                    <a:pt x="6" y="0"/>
                  </a:moveTo>
                  <a:lnTo>
                    <a:pt x="6" y="0"/>
                  </a:lnTo>
                  <a:lnTo>
                    <a:pt x="12" y="6"/>
                  </a:lnTo>
                  <a:lnTo>
                    <a:pt x="18" y="12"/>
                  </a:lnTo>
                  <a:lnTo>
                    <a:pt x="12" y="12"/>
                  </a:lnTo>
                  <a:lnTo>
                    <a:pt x="12" y="6"/>
                  </a:lnTo>
                  <a:lnTo>
                    <a:pt x="6" y="6"/>
                  </a:lnTo>
                  <a:lnTo>
                    <a:pt x="6" y="0"/>
                  </a:lnTo>
                  <a:lnTo>
                    <a:pt x="0" y="0"/>
                  </a:lnTo>
                  <a:lnTo>
                    <a:pt x="6" y="0"/>
                  </a:lnTo>
                  <a:close/>
                </a:path>
              </a:pathLst>
            </a:custGeom>
            <a:solidFill>
              <a:srgbClr val="006600"/>
            </a:solidFill>
            <a:ln w="9525">
              <a:noFill/>
              <a:round/>
              <a:headEnd/>
              <a:tailEnd/>
            </a:ln>
          </p:spPr>
          <p:txBody>
            <a:bodyPr/>
            <a:lstStyle/>
            <a:p>
              <a:endParaRPr lang="en-US"/>
            </a:p>
          </p:txBody>
        </p:sp>
        <p:sp>
          <p:nvSpPr>
            <p:cNvPr id="16250" name="Freeform 114"/>
            <p:cNvSpPr>
              <a:spLocks/>
            </p:cNvSpPr>
            <p:nvPr/>
          </p:nvSpPr>
          <p:spPr bwMode="auto">
            <a:xfrm>
              <a:off x="5209" y="993"/>
              <a:ext cx="30" cy="8"/>
            </a:xfrm>
            <a:custGeom>
              <a:avLst/>
              <a:gdLst>
                <a:gd name="T0" fmla="*/ 0 w 30"/>
                <a:gd name="T1" fmla="*/ 0 h 6"/>
                <a:gd name="T2" fmla="*/ 6 w 30"/>
                <a:gd name="T3" fmla="*/ 0 h 6"/>
                <a:gd name="T4" fmla="*/ 12 w 30"/>
                <a:gd name="T5" fmla="*/ 0 h 6"/>
                <a:gd name="T6" fmla="*/ 12 w 30"/>
                <a:gd name="T7" fmla="*/ 0 h 6"/>
                <a:gd name="T8" fmla="*/ 18 w 30"/>
                <a:gd name="T9" fmla="*/ 0 h 6"/>
                <a:gd name="T10" fmla="*/ 24 w 30"/>
                <a:gd name="T11" fmla="*/ 0 h 6"/>
                <a:gd name="T12" fmla="*/ 30 w 30"/>
                <a:gd name="T13" fmla="*/ 0 h 6"/>
                <a:gd name="T14" fmla="*/ 30 w 30"/>
                <a:gd name="T15" fmla="*/ 0 h 6"/>
                <a:gd name="T16" fmla="*/ 30 w 30"/>
                <a:gd name="T17" fmla="*/ 0 h 6"/>
                <a:gd name="T18" fmla="*/ 30 w 30"/>
                <a:gd name="T19" fmla="*/ 64 h 6"/>
                <a:gd name="T20" fmla="*/ 30 w 30"/>
                <a:gd name="T21" fmla="*/ 64 h 6"/>
                <a:gd name="T22" fmla="*/ 24 w 30"/>
                <a:gd name="T23" fmla="*/ 64 h 6"/>
                <a:gd name="T24" fmla="*/ 18 w 30"/>
                <a:gd name="T25" fmla="*/ 64 h 6"/>
                <a:gd name="T26" fmla="*/ 12 w 30"/>
                <a:gd name="T27" fmla="*/ 0 h 6"/>
                <a:gd name="T28" fmla="*/ 12 w 30"/>
                <a:gd name="T29" fmla="*/ 0 h 6"/>
                <a:gd name="T30" fmla="*/ 6 w 30"/>
                <a:gd name="T31" fmla="*/ 0 h 6"/>
                <a:gd name="T32" fmla="*/ 0 w 30"/>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0" y="0"/>
                  </a:moveTo>
                  <a:lnTo>
                    <a:pt x="6" y="0"/>
                  </a:lnTo>
                  <a:lnTo>
                    <a:pt x="12" y="0"/>
                  </a:lnTo>
                  <a:lnTo>
                    <a:pt x="18" y="0"/>
                  </a:lnTo>
                  <a:lnTo>
                    <a:pt x="24" y="0"/>
                  </a:lnTo>
                  <a:lnTo>
                    <a:pt x="30" y="0"/>
                  </a:lnTo>
                  <a:lnTo>
                    <a:pt x="30" y="6"/>
                  </a:lnTo>
                  <a:lnTo>
                    <a:pt x="24" y="6"/>
                  </a:lnTo>
                  <a:lnTo>
                    <a:pt x="18" y="6"/>
                  </a:lnTo>
                  <a:lnTo>
                    <a:pt x="12" y="0"/>
                  </a:lnTo>
                  <a:lnTo>
                    <a:pt x="6" y="0"/>
                  </a:lnTo>
                  <a:lnTo>
                    <a:pt x="0" y="0"/>
                  </a:lnTo>
                  <a:close/>
                </a:path>
              </a:pathLst>
            </a:custGeom>
            <a:solidFill>
              <a:srgbClr val="006600"/>
            </a:solidFill>
            <a:ln w="9525">
              <a:noFill/>
              <a:round/>
              <a:headEnd/>
              <a:tailEnd/>
            </a:ln>
          </p:spPr>
          <p:txBody>
            <a:bodyPr/>
            <a:lstStyle/>
            <a:p>
              <a:endParaRPr lang="en-US"/>
            </a:p>
          </p:txBody>
        </p:sp>
        <p:sp>
          <p:nvSpPr>
            <p:cNvPr id="16251" name="Freeform 115"/>
            <p:cNvSpPr>
              <a:spLocks/>
            </p:cNvSpPr>
            <p:nvPr/>
          </p:nvSpPr>
          <p:spPr bwMode="auto">
            <a:xfrm>
              <a:off x="5209" y="1000"/>
              <a:ext cx="24" cy="11"/>
            </a:xfrm>
            <a:custGeom>
              <a:avLst/>
              <a:gdLst>
                <a:gd name="T0" fmla="*/ 0 w 24"/>
                <a:gd name="T1" fmla="*/ 0 h 11"/>
                <a:gd name="T2" fmla="*/ 0 w 24"/>
                <a:gd name="T3" fmla="*/ 0 h 11"/>
                <a:gd name="T4" fmla="*/ 6 w 24"/>
                <a:gd name="T5" fmla="*/ 0 h 11"/>
                <a:gd name="T6" fmla="*/ 6 w 24"/>
                <a:gd name="T7" fmla="*/ 0 h 11"/>
                <a:gd name="T8" fmla="*/ 12 w 24"/>
                <a:gd name="T9" fmla="*/ 0 h 11"/>
                <a:gd name="T10" fmla="*/ 18 w 24"/>
                <a:gd name="T11" fmla="*/ 5 h 11"/>
                <a:gd name="T12" fmla="*/ 24 w 24"/>
                <a:gd name="T13" fmla="*/ 5 h 11"/>
                <a:gd name="T14" fmla="*/ 24 w 24"/>
                <a:gd name="T15" fmla="*/ 5 h 11"/>
                <a:gd name="T16" fmla="*/ 24 w 24"/>
                <a:gd name="T17" fmla="*/ 5 h 11"/>
                <a:gd name="T18" fmla="*/ 24 w 24"/>
                <a:gd name="T19" fmla="*/ 11 h 11"/>
                <a:gd name="T20" fmla="*/ 24 w 24"/>
                <a:gd name="T21" fmla="*/ 11 h 11"/>
                <a:gd name="T22" fmla="*/ 18 w 24"/>
                <a:gd name="T23" fmla="*/ 5 h 11"/>
                <a:gd name="T24" fmla="*/ 12 w 24"/>
                <a:gd name="T25" fmla="*/ 5 h 11"/>
                <a:gd name="T26" fmla="*/ 6 w 24"/>
                <a:gd name="T27" fmla="*/ 5 h 11"/>
                <a:gd name="T28" fmla="*/ 6 w 24"/>
                <a:gd name="T29" fmla="*/ 5 h 11"/>
                <a:gd name="T30" fmla="*/ 0 w 24"/>
                <a:gd name="T31" fmla="*/ 0 h 11"/>
                <a:gd name="T32" fmla="*/ 0 w 24"/>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1"/>
                <a:gd name="T53" fmla="*/ 24 w 24"/>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1">
                  <a:moveTo>
                    <a:pt x="0" y="0"/>
                  </a:moveTo>
                  <a:lnTo>
                    <a:pt x="0" y="0"/>
                  </a:lnTo>
                  <a:lnTo>
                    <a:pt x="6" y="0"/>
                  </a:lnTo>
                  <a:lnTo>
                    <a:pt x="12" y="0"/>
                  </a:lnTo>
                  <a:lnTo>
                    <a:pt x="18" y="5"/>
                  </a:lnTo>
                  <a:lnTo>
                    <a:pt x="24" y="5"/>
                  </a:lnTo>
                  <a:lnTo>
                    <a:pt x="24" y="11"/>
                  </a:lnTo>
                  <a:lnTo>
                    <a:pt x="18" y="5"/>
                  </a:lnTo>
                  <a:lnTo>
                    <a:pt x="12" y="5"/>
                  </a:lnTo>
                  <a:lnTo>
                    <a:pt x="6" y="5"/>
                  </a:lnTo>
                  <a:lnTo>
                    <a:pt x="0" y="0"/>
                  </a:lnTo>
                  <a:close/>
                </a:path>
              </a:pathLst>
            </a:custGeom>
            <a:solidFill>
              <a:srgbClr val="006600"/>
            </a:solidFill>
            <a:ln w="9525">
              <a:noFill/>
              <a:round/>
              <a:headEnd/>
              <a:tailEnd/>
            </a:ln>
          </p:spPr>
          <p:txBody>
            <a:bodyPr/>
            <a:lstStyle/>
            <a:p>
              <a:endParaRPr lang="en-US"/>
            </a:p>
          </p:txBody>
        </p:sp>
        <p:sp>
          <p:nvSpPr>
            <p:cNvPr id="16252" name="Freeform 116"/>
            <p:cNvSpPr>
              <a:spLocks/>
            </p:cNvSpPr>
            <p:nvPr/>
          </p:nvSpPr>
          <p:spPr bwMode="auto">
            <a:xfrm>
              <a:off x="5221" y="974"/>
              <a:ext cx="24" cy="6"/>
            </a:xfrm>
            <a:custGeom>
              <a:avLst/>
              <a:gdLst>
                <a:gd name="T0" fmla="*/ 0 w 24"/>
                <a:gd name="T1" fmla="*/ 6 h 6"/>
                <a:gd name="T2" fmla="*/ 0 w 24"/>
                <a:gd name="T3" fmla="*/ 6 h 6"/>
                <a:gd name="T4" fmla="*/ 6 w 24"/>
                <a:gd name="T5" fmla="*/ 6 h 6"/>
                <a:gd name="T6" fmla="*/ 6 w 24"/>
                <a:gd name="T7" fmla="*/ 6 h 6"/>
                <a:gd name="T8" fmla="*/ 12 w 24"/>
                <a:gd name="T9" fmla="*/ 0 h 6"/>
                <a:gd name="T10" fmla="*/ 18 w 24"/>
                <a:gd name="T11" fmla="*/ 6 h 6"/>
                <a:gd name="T12" fmla="*/ 24 w 24"/>
                <a:gd name="T13" fmla="*/ 6 h 6"/>
                <a:gd name="T14" fmla="*/ 24 w 24"/>
                <a:gd name="T15" fmla="*/ 6 h 6"/>
                <a:gd name="T16" fmla="*/ 24 w 24"/>
                <a:gd name="T17" fmla="*/ 6 h 6"/>
                <a:gd name="T18" fmla="*/ 24 w 24"/>
                <a:gd name="T19" fmla="*/ 6 h 6"/>
                <a:gd name="T20" fmla="*/ 24 w 24"/>
                <a:gd name="T21" fmla="*/ 6 h 6"/>
                <a:gd name="T22" fmla="*/ 24 w 24"/>
                <a:gd name="T23" fmla="*/ 6 h 6"/>
                <a:gd name="T24" fmla="*/ 18 w 24"/>
                <a:gd name="T25" fmla="*/ 6 h 6"/>
                <a:gd name="T26" fmla="*/ 12 w 24"/>
                <a:gd name="T27" fmla="*/ 6 h 6"/>
                <a:gd name="T28" fmla="*/ 6 w 24"/>
                <a:gd name="T29" fmla="*/ 6 h 6"/>
                <a:gd name="T30" fmla="*/ 6 w 24"/>
                <a:gd name="T31" fmla="*/ 6 h 6"/>
                <a:gd name="T32" fmla="*/ 0 w 24"/>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0" y="6"/>
                  </a:moveTo>
                  <a:lnTo>
                    <a:pt x="0" y="6"/>
                  </a:lnTo>
                  <a:lnTo>
                    <a:pt x="6" y="6"/>
                  </a:lnTo>
                  <a:lnTo>
                    <a:pt x="12" y="0"/>
                  </a:lnTo>
                  <a:lnTo>
                    <a:pt x="18" y="6"/>
                  </a:lnTo>
                  <a:lnTo>
                    <a:pt x="24" y="6"/>
                  </a:lnTo>
                  <a:lnTo>
                    <a:pt x="18" y="6"/>
                  </a:lnTo>
                  <a:lnTo>
                    <a:pt x="12" y="6"/>
                  </a:lnTo>
                  <a:lnTo>
                    <a:pt x="6" y="6"/>
                  </a:lnTo>
                  <a:lnTo>
                    <a:pt x="0" y="6"/>
                  </a:lnTo>
                  <a:close/>
                </a:path>
              </a:pathLst>
            </a:custGeom>
            <a:solidFill>
              <a:srgbClr val="006600"/>
            </a:solidFill>
            <a:ln w="9525">
              <a:noFill/>
              <a:round/>
              <a:headEnd/>
              <a:tailEnd/>
            </a:ln>
          </p:spPr>
          <p:txBody>
            <a:bodyPr/>
            <a:lstStyle/>
            <a:p>
              <a:endParaRPr lang="en-US"/>
            </a:p>
          </p:txBody>
        </p:sp>
        <p:sp>
          <p:nvSpPr>
            <p:cNvPr id="16253" name="Freeform 117"/>
            <p:cNvSpPr>
              <a:spLocks/>
            </p:cNvSpPr>
            <p:nvPr/>
          </p:nvSpPr>
          <p:spPr bwMode="auto">
            <a:xfrm>
              <a:off x="5227" y="962"/>
              <a:ext cx="30" cy="6"/>
            </a:xfrm>
            <a:custGeom>
              <a:avLst/>
              <a:gdLst>
                <a:gd name="T0" fmla="*/ 0 w 30"/>
                <a:gd name="T1" fmla="*/ 6 h 6"/>
                <a:gd name="T2" fmla="*/ 0 w 30"/>
                <a:gd name="T3" fmla="*/ 6 h 6"/>
                <a:gd name="T4" fmla="*/ 6 w 30"/>
                <a:gd name="T5" fmla="*/ 6 h 6"/>
                <a:gd name="T6" fmla="*/ 12 w 30"/>
                <a:gd name="T7" fmla="*/ 0 h 6"/>
                <a:gd name="T8" fmla="*/ 18 w 30"/>
                <a:gd name="T9" fmla="*/ 0 h 6"/>
                <a:gd name="T10" fmla="*/ 18 w 30"/>
                <a:gd name="T11" fmla="*/ 0 h 6"/>
                <a:gd name="T12" fmla="*/ 24 w 30"/>
                <a:gd name="T13" fmla="*/ 0 h 6"/>
                <a:gd name="T14" fmla="*/ 30 w 30"/>
                <a:gd name="T15" fmla="*/ 0 h 6"/>
                <a:gd name="T16" fmla="*/ 30 w 30"/>
                <a:gd name="T17" fmla="*/ 0 h 6"/>
                <a:gd name="T18" fmla="*/ 30 w 30"/>
                <a:gd name="T19" fmla="*/ 0 h 6"/>
                <a:gd name="T20" fmla="*/ 24 w 30"/>
                <a:gd name="T21" fmla="*/ 6 h 6"/>
                <a:gd name="T22" fmla="*/ 24 w 30"/>
                <a:gd name="T23" fmla="*/ 6 h 6"/>
                <a:gd name="T24" fmla="*/ 18 w 30"/>
                <a:gd name="T25" fmla="*/ 6 h 6"/>
                <a:gd name="T26" fmla="*/ 12 w 30"/>
                <a:gd name="T27" fmla="*/ 6 h 6"/>
                <a:gd name="T28" fmla="*/ 6 w 30"/>
                <a:gd name="T29" fmla="*/ 6 h 6"/>
                <a:gd name="T30" fmla="*/ 0 w 30"/>
                <a:gd name="T31" fmla="*/ 6 h 6"/>
                <a:gd name="T32" fmla="*/ 0 w 30"/>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0" y="6"/>
                  </a:moveTo>
                  <a:lnTo>
                    <a:pt x="0" y="6"/>
                  </a:lnTo>
                  <a:lnTo>
                    <a:pt x="6" y="6"/>
                  </a:lnTo>
                  <a:lnTo>
                    <a:pt x="12" y="0"/>
                  </a:lnTo>
                  <a:lnTo>
                    <a:pt x="18" y="0"/>
                  </a:lnTo>
                  <a:lnTo>
                    <a:pt x="24" y="0"/>
                  </a:lnTo>
                  <a:lnTo>
                    <a:pt x="30" y="0"/>
                  </a:lnTo>
                  <a:lnTo>
                    <a:pt x="24" y="6"/>
                  </a:lnTo>
                  <a:lnTo>
                    <a:pt x="18" y="6"/>
                  </a:lnTo>
                  <a:lnTo>
                    <a:pt x="12" y="6"/>
                  </a:lnTo>
                  <a:lnTo>
                    <a:pt x="6" y="6"/>
                  </a:lnTo>
                  <a:lnTo>
                    <a:pt x="0" y="6"/>
                  </a:lnTo>
                  <a:close/>
                </a:path>
              </a:pathLst>
            </a:custGeom>
            <a:solidFill>
              <a:srgbClr val="006600"/>
            </a:solidFill>
            <a:ln w="9525">
              <a:noFill/>
              <a:round/>
              <a:headEnd/>
              <a:tailEnd/>
            </a:ln>
          </p:spPr>
          <p:txBody>
            <a:bodyPr/>
            <a:lstStyle/>
            <a:p>
              <a:endParaRPr lang="en-US"/>
            </a:p>
          </p:txBody>
        </p:sp>
        <p:sp>
          <p:nvSpPr>
            <p:cNvPr id="16254" name="Freeform 118"/>
            <p:cNvSpPr>
              <a:spLocks/>
            </p:cNvSpPr>
            <p:nvPr/>
          </p:nvSpPr>
          <p:spPr bwMode="auto">
            <a:xfrm>
              <a:off x="5227" y="944"/>
              <a:ext cx="36" cy="12"/>
            </a:xfrm>
            <a:custGeom>
              <a:avLst/>
              <a:gdLst>
                <a:gd name="T0" fmla="*/ 0 w 36"/>
                <a:gd name="T1" fmla="*/ 12 h 12"/>
                <a:gd name="T2" fmla="*/ 6 w 36"/>
                <a:gd name="T3" fmla="*/ 12 h 12"/>
                <a:gd name="T4" fmla="*/ 12 w 36"/>
                <a:gd name="T5" fmla="*/ 6 h 12"/>
                <a:gd name="T6" fmla="*/ 18 w 36"/>
                <a:gd name="T7" fmla="*/ 6 h 12"/>
                <a:gd name="T8" fmla="*/ 24 w 36"/>
                <a:gd name="T9" fmla="*/ 6 h 12"/>
                <a:gd name="T10" fmla="*/ 30 w 36"/>
                <a:gd name="T11" fmla="*/ 0 h 12"/>
                <a:gd name="T12" fmla="*/ 30 w 36"/>
                <a:gd name="T13" fmla="*/ 0 h 12"/>
                <a:gd name="T14" fmla="*/ 36 w 36"/>
                <a:gd name="T15" fmla="*/ 0 h 12"/>
                <a:gd name="T16" fmla="*/ 36 w 36"/>
                <a:gd name="T17" fmla="*/ 0 h 12"/>
                <a:gd name="T18" fmla="*/ 36 w 36"/>
                <a:gd name="T19" fmla="*/ 6 h 12"/>
                <a:gd name="T20" fmla="*/ 30 w 36"/>
                <a:gd name="T21" fmla="*/ 6 h 12"/>
                <a:gd name="T22" fmla="*/ 30 w 36"/>
                <a:gd name="T23" fmla="*/ 6 h 12"/>
                <a:gd name="T24" fmla="*/ 24 w 36"/>
                <a:gd name="T25" fmla="*/ 6 h 12"/>
                <a:gd name="T26" fmla="*/ 18 w 36"/>
                <a:gd name="T27" fmla="*/ 12 h 12"/>
                <a:gd name="T28" fmla="*/ 12 w 36"/>
                <a:gd name="T29" fmla="*/ 12 h 12"/>
                <a:gd name="T30" fmla="*/ 6 w 36"/>
                <a:gd name="T31" fmla="*/ 12 h 12"/>
                <a:gd name="T32" fmla="*/ 0 w 36"/>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2"/>
                <a:gd name="T53" fmla="*/ 36 w 3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2">
                  <a:moveTo>
                    <a:pt x="0" y="12"/>
                  </a:moveTo>
                  <a:lnTo>
                    <a:pt x="6" y="12"/>
                  </a:lnTo>
                  <a:lnTo>
                    <a:pt x="12" y="6"/>
                  </a:lnTo>
                  <a:lnTo>
                    <a:pt x="18" y="6"/>
                  </a:lnTo>
                  <a:lnTo>
                    <a:pt x="24" y="6"/>
                  </a:lnTo>
                  <a:lnTo>
                    <a:pt x="30" y="0"/>
                  </a:lnTo>
                  <a:lnTo>
                    <a:pt x="36" y="0"/>
                  </a:lnTo>
                  <a:lnTo>
                    <a:pt x="36" y="6"/>
                  </a:lnTo>
                  <a:lnTo>
                    <a:pt x="30" y="6"/>
                  </a:lnTo>
                  <a:lnTo>
                    <a:pt x="24" y="6"/>
                  </a:lnTo>
                  <a:lnTo>
                    <a:pt x="18" y="12"/>
                  </a:lnTo>
                  <a:lnTo>
                    <a:pt x="12" y="12"/>
                  </a:lnTo>
                  <a:lnTo>
                    <a:pt x="6" y="12"/>
                  </a:lnTo>
                  <a:lnTo>
                    <a:pt x="0" y="12"/>
                  </a:lnTo>
                  <a:close/>
                </a:path>
              </a:pathLst>
            </a:custGeom>
            <a:solidFill>
              <a:srgbClr val="006600"/>
            </a:solidFill>
            <a:ln w="9525">
              <a:noFill/>
              <a:round/>
              <a:headEnd/>
              <a:tailEnd/>
            </a:ln>
          </p:spPr>
          <p:txBody>
            <a:bodyPr/>
            <a:lstStyle/>
            <a:p>
              <a:endParaRPr lang="en-US"/>
            </a:p>
          </p:txBody>
        </p:sp>
        <p:sp>
          <p:nvSpPr>
            <p:cNvPr id="16255" name="Freeform 119"/>
            <p:cNvSpPr>
              <a:spLocks/>
            </p:cNvSpPr>
            <p:nvPr/>
          </p:nvSpPr>
          <p:spPr bwMode="auto">
            <a:xfrm>
              <a:off x="5233" y="908"/>
              <a:ext cx="36" cy="18"/>
            </a:xfrm>
            <a:custGeom>
              <a:avLst/>
              <a:gdLst>
                <a:gd name="T0" fmla="*/ 0 w 36"/>
                <a:gd name="T1" fmla="*/ 18 h 18"/>
                <a:gd name="T2" fmla="*/ 0 w 36"/>
                <a:gd name="T3" fmla="*/ 18 h 18"/>
                <a:gd name="T4" fmla="*/ 6 w 36"/>
                <a:gd name="T5" fmla="*/ 12 h 18"/>
                <a:gd name="T6" fmla="*/ 12 w 36"/>
                <a:gd name="T7" fmla="*/ 12 h 18"/>
                <a:gd name="T8" fmla="*/ 18 w 36"/>
                <a:gd name="T9" fmla="*/ 6 h 18"/>
                <a:gd name="T10" fmla="*/ 24 w 36"/>
                <a:gd name="T11" fmla="*/ 6 h 18"/>
                <a:gd name="T12" fmla="*/ 30 w 36"/>
                <a:gd name="T13" fmla="*/ 6 h 18"/>
                <a:gd name="T14" fmla="*/ 30 w 36"/>
                <a:gd name="T15" fmla="*/ 0 h 18"/>
                <a:gd name="T16" fmla="*/ 36 w 36"/>
                <a:gd name="T17" fmla="*/ 6 h 18"/>
                <a:gd name="T18" fmla="*/ 36 w 36"/>
                <a:gd name="T19" fmla="*/ 6 h 18"/>
                <a:gd name="T20" fmla="*/ 30 w 36"/>
                <a:gd name="T21" fmla="*/ 6 h 18"/>
                <a:gd name="T22" fmla="*/ 24 w 36"/>
                <a:gd name="T23" fmla="*/ 12 h 18"/>
                <a:gd name="T24" fmla="*/ 18 w 36"/>
                <a:gd name="T25" fmla="*/ 12 h 18"/>
                <a:gd name="T26" fmla="*/ 12 w 36"/>
                <a:gd name="T27" fmla="*/ 12 h 18"/>
                <a:gd name="T28" fmla="*/ 6 w 36"/>
                <a:gd name="T29" fmla="*/ 18 h 18"/>
                <a:gd name="T30" fmla="*/ 0 w 36"/>
                <a:gd name="T31" fmla="*/ 18 h 18"/>
                <a:gd name="T32" fmla="*/ 0 w 36"/>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8"/>
                <a:gd name="T53" fmla="*/ 36 w 3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8">
                  <a:moveTo>
                    <a:pt x="0" y="18"/>
                  </a:moveTo>
                  <a:lnTo>
                    <a:pt x="0" y="18"/>
                  </a:lnTo>
                  <a:lnTo>
                    <a:pt x="6" y="12"/>
                  </a:lnTo>
                  <a:lnTo>
                    <a:pt x="12" y="12"/>
                  </a:lnTo>
                  <a:lnTo>
                    <a:pt x="18" y="6"/>
                  </a:lnTo>
                  <a:lnTo>
                    <a:pt x="24" y="6"/>
                  </a:lnTo>
                  <a:lnTo>
                    <a:pt x="30" y="6"/>
                  </a:lnTo>
                  <a:lnTo>
                    <a:pt x="30" y="0"/>
                  </a:lnTo>
                  <a:lnTo>
                    <a:pt x="36" y="6"/>
                  </a:lnTo>
                  <a:lnTo>
                    <a:pt x="30" y="6"/>
                  </a:lnTo>
                  <a:lnTo>
                    <a:pt x="24" y="12"/>
                  </a:lnTo>
                  <a:lnTo>
                    <a:pt x="18" y="12"/>
                  </a:lnTo>
                  <a:lnTo>
                    <a:pt x="12" y="12"/>
                  </a:lnTo>
                  <a:lnTo>
                    <a:pt x="6" y="18"/>
                  </a:lnTo>
                  <a:lnTo>
                    <a:pt x="0" y="18"/>
                  </a:lnTo>
                  <a:close/>
                </a:path>
              </a:pathLst>
            </a:custGeom>
            <a:solidFill>
              <a:srgbClr val="006600"/>
            </a:solidFill>
            <a:ln w="9525">
              <a:noFill/>
              <a:round/>
              <a:headEnd/>
              <a:tailEnd/>
            </a:ln>
          </p:spPr>
          <p:txBody>
            <a:bodyPr/>
            <a:lstStyle/>
            <a:p>
              <a:endParaRPr lang="en-US"/>
            </a:p>
          </p:txBody>
        </p:sp>
        <p:sp>
          <p:nvSpPr>
            <p:cNvPr id="16256" name="Freeform 120"/>
            <p:cNvSpPr>
              <a:spLocks/>
            </p:cNvSpPr>
            <p:nvPr/>
          </p:nvSpPr>
          <p:spPr bwMode="auto">
            <a:xfrm>
              <a:off x="5227" y="878"/>
              <a:ext cx="36" cy="24"/>
            </a:xfrm>
            <a:custGeom>
              <a:avLst/>
              <a:gdLst>
                <a:gd name="T0" fmla="*/ 0 w 36"/>
                <a:gd name="T1" fmla="*/ 24 h 24"/>
                <a:gd name="T2" fmla="*/ 6 w 36"/>
                <a:gd name="T3" fmla="*/ 18 h 24"/>
                <a:gd name="T4" fmla="*/ 6 w 36"/>
                <a:gd name="T5" fmla="*/ 18 h 24"/>
                <a:gd name="T6" fmla="*/ 12 w 36"/>
                <a:gd name="T7" fmla="*/ 12 h 24"/>
                <a:gd name="T8" fmla="*/ 18 w 36"/>
                <a:gd name="T9" fmla="*/ 6 h 24"/>
                <a:gd name="T10" fmla="*/ 24 w 36"/>
                <a:gd name="T11" fmla="*/ 6 h 24"/>
                <a:gd name="T12" fmla="*/ 30 w 36"/>
                <a:gd name="T13" fmla="*/ 0 h 24"/>
                <a:gd name="T14" fmla="*/ 36 w 36"/>
                <a:gd name="T15" fmla="*/ 0 h 24"/>
                <a:gd name="T16" fmla="*/ 36 w 36"/>
                <a:gd name="T17" fmla="*/ 0 h 24"/>
                <a:gd name="T18" fmla="*/ 36 w 36"/>
                <a:gd name="T19" fmla="*/ 6 h 24"/>
                <a:gd name="T20" fmla="*/ 30 w 36"/>
                <a:gd name="T21" fmla="*/ 6 h 24"/>
                <a:gd name="T22" fmla="*/ 24 w 36"/>
                <a:gd name="T23" fmla="*/ 12 h 24"/>
                <a:gd name="T24" fmla="*/ 18 w 36"/>
                <a:gd name="T25" fmla="*/ 12 h 24"/>
                <a:gd name="T26" fmla="*/ 12 w 36"/>
                <a:gd name="T27" fmla="*/ 18 h 24"/>
                <a:gd name="T28" fmla="*/ 6 w 36"/>
                <a:gd name="T29" fmla="*/ 18 h 24"/>
                <a:gd name="T30" fmla="*/ 6 w 36"/>
                <a:gd name="T31" fmla="*/ 18 h 24"/>
                <a:gd name="T32" fmla="*/ 0 w 36"/>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0" y="24"/>
                  </a:moveTo>
                  <a:lnTo>
                    <a:pt x="6" y="18"/>
                  </a:lnTo>
                  <a:lnTo>
                    <a:pt x="12" y="12"/>
                  </a:lnTo>
                  <a:lnTo>
                    <a:pt x="18" y="6"/>
                  </a:lnTo>
                  <a:lnTo>
                    <a:pt x="24" y="6"/>
                  </a:lnTo>
                  <a:lnTo>
                    <a:pt x="30" y="0"/>
                  </a:lnTo>
                  <a:lnTo>
                    <a:pt x="36" y="0"/>
                  </a:lnTo>
                  <a:lnTo>
                    <a:pt x="36" y="6"/>
                  </a:lnTo>
                  <a:lnTo>
                    <a:pt x="30" y="6"/>
                  </a:lnTo>
                  <a:lnTo>
                    <a:pt x="24" y="12"/>
                  </a:lnTo>
                  <a:lnTo>
                    <a:pt x="18" y="12"/>
                  </a:lnTo>
                  <a:lnTo>
                    <a:pt x="12" y="18"/>
                  </a:lnTo>
                  <a:lnTo>
                    <a:pt x="6" y="18"/>
                  </a:lnTo>
                  <a:lnTo>
                    <a:pt x="0" y="24"/>
                  </a:lnTo>
                  <a:close/>
                </a:path>
              </a:pathLst>
            </a:custGeom>
            <a:solidFill>
              <a:srgbClr val="006600"/>
            </a:solidFill>
            <a:ln w="9525">
              <a:noFill/>
              <a:round/>
              <a:headEnd/>
              <a:tailEnd/>
            </a:ln>
          </p:spPr>
          <p:txBody>
            <a:bodyPr/>
            <a:lstStyle/>
            <a:p>
              <a:endParaRPr lang="en-US"/>
            </a:p>
          </p:txBody>
        </p:sp>
        <p:sp>
          <p:nvSpPr>
            <p:cNvPr id="16257" name="Freeform 121"/>
            <p:cNvSpPr>
              <a:spLocks/>
            </p:cNvSpPr>
            <p:nvPr/>
          </p:nvSpPr>
          <p:spPr bwMode="auto">
            <a:xfrm>
              <a:off x="5233" y="926"/>
              <a:ext cx="30" cy="18"/>
            </a:xfrm>
            <a:custGeom>
              <a:avLst/>
              <a:gdLst>
                <a:gd name="T0" fmla="*/ 0 w 30"/>
                <a:gd name="T1" fmla="*/ 18 h 18"/>
                <a:gd name="T2" fmla="*/ 0 w 30"/>
                <a:gd name="T3" fmla="*/ 12 h 18"/>
                <a:gd name="T4" fmla="*/ 6 w 30"/>
                <a:gd name="T5" fmla="*/ 12 h 18"/>
                <a:gd name="T6" fmla="*/ 12 w 30"/>
                <a:gd name="T7" fmla="*/ 6 h 18"/>
                <a:gd name="T8" fmla="*/ 18 w 30"/>
                <a:gd name="T9" fmla="*/ 6 h 18"/>
                <a:gd name="T10" fmla="*/ 24 w 30"/>
                <a:gd name="T11" fmla="*/ 0 h 18"/>
                <a:gd name="T12" fmla="*/ 24 w 30"/>
                <a:gd name="T13" fmla="*/ 0 h 18"/>
                <a:gd name="T14" fmla="*/ 30 w 30"/>
                <a:gd name="T15" fmla="*/ 0 h 18"/>
                <a:gd name="T16" fmla="*/ 30 w 30"/>
                <a:gd name="T17" fmla="*/ 0 h 18"/>
                <a:gd name="T18" fmla="*/ 30 w 30"/>
                <a:gd name="T19" fmla="*/ 0 h 18"/>
                <a:gd name="T20" fmla="*/ 24 w 30"/>
                <a:gd name="T21" fmla="*/ 6 h 18"/>
                <a:gd name="T22" fmla="*/ 24 w 30"/>
                <a:gd name="T23" fmla="*/ 6 h 18"/>
                <a:gd name="T24" fmla="*/ 18 w 30"/>
                <a:gd name="T25" fmla="*/ 12 h 18"/>
                <a:gd name="T26" fmla="*/ 12 w 30"/>
                <a:gd name="T27" fmla="*/ 12 h 18"/>
                <a:gd name="T28" fmla="*/ 6 w 30"/>
                <a:gd name="T29" fmla="*/ 12 h 18"/>
                <a:gd name="T30" fmla="*/ 0 w 30"/>
                <a:gd name="T31" fmla="*/ 12 h 18"/>
                <a:gd name="T32" fmla="*/ 0 w 30"/>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8"/>
                <a:gd name="T53" fmla="*/ 30 w 3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8">
                  <a:moveTo>
                    <a:pt x="0" y="18"/>
                  </a:moveTo>
                  <a:lnTo>
                    <a:pt x="0" y="12"/>
                  </a:lnTo>
                  <a:lnTo>
                    <a:pt x="6" y="12"/>
                  </a:lnTo>
                  <a:lnTo>
                    <a:pt x="12" y="6"/>
                  </a:lnTo>
                  <a:lnTo>
                    <a:pt x="18" y="6"/>
                  </a:lnTo>
                  <a:lnTo>
                    <a:pt x="24" y="0"/>
                  </a:lnTo>
                  <a:lnTo>
                    <a:pt x="30" y="0"/>
                  </a:lnTo>
                  <a:lnTo>
                    <a:pt x="24" y="6"/>
                  </a:lnTo>
                  <a:lnTo>
                    <a:pt x="18" y="12"/>
                  </a:lnTo>
                  <a:lnTo>
                    <a:pt x="12" y="12"/>
                  </a:lnTo>
                  <a:lnTo>
                    <a:pt x="6" y="12"/>
                  </a:lnTo>
                  <a:lnTo>
                    <a:pt x="0" y="12"/>
                  </a:lnTo>
                  <a:lnTo>
                    <a:pt x="0" y="18"/>
                  </a:lnTo>
                  <a:close/>
                </a:path>
              </a:pathLst>
            </a:custGeom>
            <a:solidFill>
              <a:srgbClr val="006600"/>
            </a:solidFill>
            <a:ln w="9525">
              <a:noFill/>
              <a:round/>
              <a:headEnd/>
              <a:tailEnd/>
            </a:ln>
          </p:spPr>
          <p:txBody>
            <a:bodyPr/>
            <a:lstStyle/>
            <a:p>
              <a:endParaRPr lang="en-US"/>
            </a:p>
          </p:txBody>
        </p:sp>
        <p:sp>
          <p:nvSpPr>
            <p:cNvPr id="16258" name="Freeform 122"/>
            <p:cNvSpPr>
              <a:spLocks/>
            </p:cNvSpPr>
            <p:nvPr/>
          </p:nvSpPr>
          <p:spPr bwMode="auto">
            <a:xfrm>
              <a:off x="5191" y="914"/>
              <a:ext cx="42" cy="24"/>
            </a:xfrm>
            <a:custGeom>
              <a:avLst/>
              <a:gdLst>
                <a:gd name="T0" fmla="*/ 0 w 42"/>
                <a:gd name="T1" fmla="*/ 0 h 24"/>
                <a:gd name="T2" fmla="*/ 0 w 42"/>
                <a:gd name="T3" fmla="*/ 0 h 24"/>
                <a:gd name="T4" fmla="*/ 6 w 42"/>
                <a:gd name="T5" fmla="*/ 0 h 24"/>
                <a:gd name="T6" fmla="*/ 12 w 42"/>
                <a:gd name="T7" fmla="*/ 0 h 24"/>
                <a:gd name="T8" fmla="*/ 18 w 42"/>
                <a:gd name="T9" fmla="*/ 6 h 24"/>
                <a:gd name="T10" fmla="*/ 30 w 42"/>
                <a:gd name="T11" fmla="*/ 12 h 24"/>
                <a:gd name="T12" fmla="*/ 36 w 42"/>
                <a:gd name="T13" fmla="*/ 18 h 24"/>
                <a:gd name="T14" fmla="*/ 42 w 42"/>
                <a:gd name="T15" fmla="*/ 24 h 24"/>
                <a:gd name="T16" fmla="*/ 42 w 42"/>
                <a:gd name="T17" fmla="*/ 24 h 24"/>
                <a:gd name="T18" fmla="*/ 42 w 42"/>
                <a:gd name="T19" fmla="*/ 24 h 24"/>
                <a:gd name="T20" fmla="*/ 36 w 42"/>
                <a:gd name="T21" fmla="*/ 24 h 24"/>
                <a:gd name="T22" fmla="*/ 24 w 42"/>
                <a:gd name="T23" fmla="*/ 18 h 24"/>
                <a:gd name="T24" fmla="*/ 18 w 42"/>
                <a:gd name="T25" fmla="*/ 12 h 24"/>
                <a:gd name="T26" fmla="*/ 12 w 42"/>
                <a:gd name="T27" fmla="*/ 6 h 24"/>
                <a:gd name="T28" fmla="*/ 6 w 42"/>
                <a:gd name="T29" fmla="*/ 6 h 24"/>
                <a:gd name="T30" fmla="*/ 0 w 42"/>
                <a:gd name="T31" fmla="*/ 0 h 24"/>
                <a:gd name="T32" fmla="*/ 0 w 42"/>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24"/>
                <a:gd name="T53" fmla="*/ 42 w 4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24">
                  <a:moveTo>
                    <a:pt x="0" y="0"/>
                  </a:moveTo>
                  <a:lnTo>
                    <a:pt x="0" y="0"/>
                  </a:lnTo>
                  <a:lnTo>
                    <a:pt x="6" y="0"/>
                  </a:lnTo>
                  <a:lnTo>
                    <a:pt x="12" y="0"/>
                  </a:lnTo>
                  <a:lnTo>
                    <a:pt x="18" y="6"/>
                  </a:lnTo>
                  <a:lnTo>
                    <a:pt x="30" y="12"/>
                  </a:lnTo>
                  <a:lnTo>
                    <a:pt x="36" y="18"/>
                  </a:lnTo>
                  <a:lnTo>
                    <a:pt x="42" y="24"/>
                  </a:lnTo>
                  <a:lnTo>
                    <a:pt x="36" y="24"/>
                  </a:lnTo>
                  <a:lnTo>
                    <a:pt x="24" y="18"/>
                  </a:lnTo>
                  <a:lnTo>
                    <a:pt x="18" y="12"/>
                  </a:lnTo>
                  <a:lnTo>
                    <a:pt x="12" y="6"/>
                  </a:lnTo>
                  <a:lnTo>
                    <a:pt x="6" y="6"/>
                  </a:lnTo>
                  <a:lnTo>
                    <a:pt x="0" y="0"/>
                  </a:lnTo>
                  <a:close/>
                </a:path>
              </a:pathLst>
            </a:custGeom>
            <a:solidFill>
              <a:srgbClr val="006600"/>
            </a:solidFill>
            <a:ln w="9525">
              <a:noFill/>
              <a:round/>
              <a:headEnd/>
              <a:tailEnd/>
            </a:ln>
          </p:spPr>
          <p:txBody>
            <a:bodyPr/>
            <a:lstStyle/>
            <a:p>
              <a:endParaRPr lang="en-US"/>
            </a:p>
          </p:txBody>
        </p:sp>
        <p:sp>
          <p:nvSpPr>
            <p:cNvPr id="16259" name="Freeform 123"/>
            <p:cNvSpPr>
              <a:spLocks/>
            </p:cNvSpPr>
            <p:nvPr/>
          </p:nvSpPr>
          <p:spPr bwMode="auto">
            <a:xfrm>
              <a:off x="5197" y="890"/>
              <a:ext cx="36" cy="30"/>
            </a:xfrm>
            <a:custGeom>
              <a:avLst/>
              <a:gdLst>
                <a:gd name="T0" fmla="*/ 0 w 36"/>
                <a:gd name="T1" fmla="*/ 0 h 30"/>
                <a:gd name="T2" fmla="*/ 0 w 36"/>
                <a:gd name="T3" fmla="*/ 0 h 30"/>
                <a:gd name="T4" fmla="*/ 6 w 36"/>
                <a:gd name="T5" fmla="*/ 6 h 30"/>
                <a:gd name="T6" fmla="*/ 12 w 36"/>
                <a:gd name="T7" fmla="*/ 6 h 30"/>
                <a:gd name="T8" fmla="*/ 18 w 36"/>
                <a:gd name="T9" fmla="*/ 6 h 30"/>
                <a:gd name="T10" fmla="*/ 24 w 36"/>
                <a:gd name="T11" fmla="*/ 12 h 30"/>
                <a:gd name="T12" fmla="*/ 30 w 36"/>
                <a:gd name="T13" fmla="*/ 18 h 30"/>
                <a:gd name="T14" fmla="*/ 30 w 36"/>
                <a:gd name="T15" fmla="*/ 24 h 30"/>
                <a:gd name="T16" fmla="*/ 36 w 36"/>
                <a:gd name="T17" fmla="*/ 30 h 30"/>
                <a:gd name="T18" fmla="*/ 30 w 36"/>
                <a:gd name="T19" fmla="*/ 24 h 30"/>
                <a:gd name="T20" fmla="*/ 24 w 36"/>
                <a:gd name="T21" fmla="*/ 18 h 30"/>
                <a:gd name="T22" fmla="*/ 18 w 36"/>
                <a:gd name="T23" fmla="*/ 18 h 30"/>
                <a:gd name="T24" fmla="*/ 12 w 36"/>
                <a:gd name="T25" fmla="*/ 12 h 30"/>
                <a:gd name="T26" fmla="*/ 12 w 36"/>
                <a:gd name="T27" fmla="*/ 12 h 30"/>
                <a:gd name="T28" fmla="*/ 6 w 36"/>
                <a:gd name="T29" fmla="*/ 6 h 30"/>
                <a:gd name="T30" fmla="*/ 0 w 36"/>
                <a:gd name="T31" fmla="*/ 6 h 30"/>
                <a:gd name="T32" fmla="*/ 0 w 36"/>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0" y="0"/>
                  </a:moveTo>
                  <a:lnTo>
                    <a:pt x="0" y="0"/>
                  </a:lnTo>
                  <a:lnTo>
                    <a:pt x="6" y="6"/>
                  </a:lnTo>
                  <a:lnTo>
                    <a:pt x="12" y="6"/>
                  </a:lnTo>
                  <a:lnTo>
                    <a:pt x="18" y="6"/>
                  </a:lnTo>
                  <a:lnTo>
                    <a:pt x="24" y="12"/>
                  </a:lnTo>
                  <a:lnTo>
                    <a:pt x="30" y="18"/>
                  </a:lnTo>
                  <a:lnTo>
                    <a:pt x="30" y="24"/>
                  </a:lnTo>
                  <a:lnTo>
                    <a:pt x="36" y="30"/>
                  </a:lnTo>
                  <a:lnTo>
                    <a:pt x="30" y="24"/>
                  </a:lnTo>
                  <a:lnTo>
                    <a:pt x="24" y="18"/>
                  </a:lnTo>
                  <a:lnTo>
                    <a:pt x="18" y="18"/>
                  </a:lnTo>
                  <a:lnTo>
                    <a:pt x="12" y="12"/>
                  </a:lnTo>
                  <a:lnTo>
                    <a:pt x="6" y="6"/>
                  </a:lnTo>
                  <a:lnTo>
                    <a:pt x="0" y="6"/>
                  </a:lnTo>
                  <a:lnTo>
                    <a:pt x="0" y="0"/>
                  </a:lnTo>
                  <a:close/>
                </a:path>
              </a:pathLst>
            </a:custGeom>
            <a:solidFill>
              <a:srgbClr val="006600"/>
            </a:solidFill>
            <a:ln w="9525">
              <a:noFill/>
              <a:round/>
              <a:headEnd/>
              <a:tailEnd/>
            </a:ln>
          </p:spPr>
          <p:txBody>
            <a:bodyPr/>
            <a:lstStyle/>
            <a:p>
              <a:endParaRPr lang="en-US"/>
            </a:p>
          </p:txBody>
        </p:sp>
        <p:sp>
          <p:nvSpPr>
            <p:cNvPr id="16260" name="Freeform 124"/>
            <p:cNvSpPr>
              <a:spLocks/>
            </p:cNvSpPr>
            <p:nvPr/>
          </p:nvSpPr>
          <p:spPr bwMode="auto">
            <a:xfrm>
              <a:off x="5227" y="896"/>
              <a:ext cx="36" cy="18"/>
            </a:xfrm>
            <a:custGeom>
              <a:avLst/>
              <a:gdLst>
                <a:gd name="T0" fmla="*/ 0 w 36"/>
                <a:gd name="T1" fmla="*/ 18 h 18"/>
                <a:gd name="T2" fmla="*/ 6 w 36"/>
                <a:gd name="T3" fmla="*/ 18 h 18"/>
                <a:gd name="T4" fmla="*/ 12 w 36"/>
                <a:gd name="T5" fmla="*/ 12 h 18"/>
                <a:gd name="T6" fmla="*/ 18 w 36"/>
                <a:gd name="T7" fmla="*/ 6 h 18"/>
                <a:gd name="T8" fmla="*/ 24 w 36"/>
                <a:gd name="T9" fmla="*/ 6 h 18"/>
                <a:gd name="T10" fmla="*/ 24 w 36"/>
                <a:gd name="T11" fmla="*/ 0 h 18"/>
                <a:gd name="T12" fmla="*/ 30 w 36"/>
                <a:gd name="T13" fmla="*/ 0 h 18"/>
                <a:gd name="T14" fmla="*/ 36 w 36"/>
                <a:gd name="T15" fmla="*/ 0 h 18"/>
                <a:gd name="T16" fmla="*/ 36 w 36"/>
                <a:gd name="T17" fmla="*/ 0 h 18"/>
                <a:gd name="T18" fmla="*/ 36 w 36"/>
                <a:gd name="T19" fmla="*/ 0 h 18"/>
                <a:gd name="T20" fmla="*/ 36 w 36"/>
                <a:gd name="T21" fmla="*/ 6 h 18"/>
                <a:gd name="T22" fmla="*/ 30 w 36"/>
                <a:gd name="T23" fmla="*/ 6 h 18"/>
                <a:gd name="T24" fmla="*/ 24 w 36"/>
                <a:gd name="T25" fmla="*/ 12 h 18"/>
                <a:gd name="T26" fmla="*/ 18 w 36"/>
                <a:gd name="T27" fmla="*/ 12 h 18"/>
                <a:gd name="T28" fmla="*/ 12 w 36"/>
                <a:gd name="T29" fmla="*/ 12 h 18"/>
                <a:gd name="T30" fmla="*/ 6 w 36"/>
                <a:gd name="T31" fmla="*/ 18 h 18"/>
                <a:gd name="T32" fmla="*/ 0 w 36"/>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8"/>
                <a:gd name="T53" fmla="*/ 36 w 3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8">
                  <a:moveTo>
                    <a:pt x="0" y="18"/>
                  </a:moveTo>
                  <a:lnTo>
                    <a:pt x="6" y="18"/>
                  </a:lnTo>
                  <a:lnTo>
                    <a:pt x="12" y="12"/>
                  </a:lnTo>
                  <a:lnTo>
                    <a:pt x="18" y="6"/>
                  </a:lnTo>
                  <a:lnTo>
                    <a:pt x="24" y="6"/>
                  </a:lnTo>
                  <a:lnTo>
                    <a:pt x="24" y="0"/>
                  </a:lnTo>
                  <a:lnTo>
                    <a:pt x="30" y="0"/>
                  </a:lnTo>
                  <a:lnTo>
                    <a:pt x="36" y="0"/>
                  </a:lnTo>
                  <a:lnTo>
                    <a:pt x="36" y="6"/>
                  </a:lnTo>
                  <a:lnTo>
                    <a:pt x="30" y="6"/>
                  </a:lnTo>
                  <a:lnTo>
                    <a:pt x="24" y="12"/>
                  </a:lnTo>
                  <a:lnTo>
                    <a:pt x="18" y="12"/>
                  </a:lnTo>
                  <a:lnTo>
                    <a:pt x="12" y="12"/>
                  </a:lnTo>
                  <a:lnTo>
                    <a:pt x="6" y="18"/>
                  </a:lnTo>
                  <a:lnTo>
                    <a:pt x="0" y="18"/>
                  </a:lnTo>
                  <a:close/>
                </a:path>
              </a:pathLst>
            </a:custGeom>
            <a:solidFill>
              <a:srgbClr val="006600"/>
            </a:solidFill>
            <a:ln w="9525">
              <a:noFill/>
              <a:round/>
              <a:headEnd/>
              <a:tailEnd/>
            </a:ln>
          </p:spPr>
          <p:txBody>
            <a:bodyPr/>
            <a:lstStyle/>
            <a:p>
              <a:endParaRPr lang="en-US"/>
            </a:p>
          </p:txBody>
        </p:sp>
        <p:sp>
          <p:nvSpPr>
            <p:cNvPr id="16261" name="Freeform 125"/>
            <p:cNvSpPr>
              <a:spLocks/>
            </p:cNvSpPr>
            <p:nvPr/>
          </p:nvSpPr>
          <p:spPr bwMode="auto">
            <a:xfrm>
              <a:off x="4590" y="2079"/>
              <a:ext cx="24" cy="36"/>
            </a:xfrm>
            <a:custGeom>
              <a:avLst/>
              <a:gdLst>
                <a:gd name="T0" fmla="*/ 0 w 24"/>
                <a:gd name="T1" fmla="*/ 36 h 36"/>
                <a:gd name="T2" fmla="*/ 0 w 24"/>
                <a:gd name="T3" fmla="*/ 36 h 36"/>
                <a:gd name="T4" fmla="*/ 0 w 24"/>
                <a:gd name="T5" fmla="*/ 30 h 36"/>
                <a:gd name="T6" fmla="*/ 6 w 24"/>
                <a:gd name="T7" fmla="*/ 24 h 36"/>
                <a:gd name="T8" fmla="*/ 6 w 24"/>
                <a:gd name="T9" fmla="*/ 18 h 36"/>
                <a:gd name="T10" fmla="*/ 12 w 24"/>
                <a:gd name="T11" fmla="*/ 12 h 36"/>
                <a:gd name="T12" fmla="*/ 18 w 24"/>
                <a:gd name="T13" fmla="*/ 6 h 36"/>
                <a:gd name="T14" fmla="*/ 24 w 24"/>
                <a:gd name="T15" fmla="*/ 6 h 36"/>
                <a:gd name="T16" fmla="*/ 24 w 24"/>
                <a:gd name="T17" fmla="*/ 0 h 36"/>
                <a:gd name="T18" fmla="*/ 24 w 24"/>
                <a:gd name="T19" fmla="*/ 6 h 36"/>
                <a:gd name="T20" fmla="*/ 18 w 24"/>
                <a:gd name="T21" fmla="*/ 12 h 36"/>
                <a:gd name="T22" fmla="*/ 18 w 24"/>
                <a:gd name="T23" fmla="*/ 18 h 36"/>
                <a:gd name="T24" fmla="*/ 12 w 24"/>
                <a:gd name="T25" fmla="*/ 24 h 36"/>
                <a:gd name="T26" fmla="*/ 6 w 24"/>
                <a:gd name="T27" fmla="*/ 30 h 36"/>
                <a:gd name="T28" fmla="*/ 6 w 24"/>
                <a:gd name="T29" fmla="*/ 36 h 36"/>
                <a:gd name="T30" fmla="*/ 0 w 24"/>
                <a:gd name="T31" fmla="*/ 36 h 36"/>
                <a:gd name="T32" fmla="*/ 0 w 24"/>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6"/>
                <a:gd name="T53" fmla="*/ 24 w 2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6">
                  <a:moveTo>
                    <a:pt x="0" y="36"/>
                  </a:moveTo>
                  <a:lnTo>
                    <a:pt x="0" y="36"/>
                  </a:lnTo>
                  <a:lnTo>
                    <a:pt x="0" y="30"/>
                  </a:lnTo>
                  <a:lnTo>
                    <a:pt x="6" y="24"/>
                  </a:lnTo>
                  <a:lnTo>
                    <a:pt x="6" y="18"/>
                  </a:lnTo>
                  <a:lnTo>
                    <a:pt x="12" y="12"/>
                  </a:lnTo>
                  <a:lnTo>
                    <a:pt x="18" y="6"/>
                  </a:lnTo>
                  <a:lnTo>
                    <a:pt x="24" y="6"/>
                  </a:lnTo>
                  <a:lnTo>
                    <a:pt x="24" y="0"/>
                  </a:lnTo>
                  <a:lnTo>
                    <a:pt x="24" y="6"/>
                  </a:lnTo>
                  <a:lnTo>
                    <a:pt x="18" y="12"/>
                  </a:lnTo>
                  <a:lnTo>
                    <a:pt x="18" y="18"/>
                  </a:lnTo>
                  <a:lnTo>
                    <a:pt x="12" y="24"/>
                  </a:lnTo>
                  <a:lnTo>
                    <a:pt x="6" y="30"/>
                  </a:lnTo>
                  <a:lnTo>
                    <a:pt x="6" y="36"/>
                  </a:lnTo>
                  <a:lnTo>
                    <a:pt x="0" y="36"/>
                  </a:lnTo>
                  <a:close/>
                </a:path>
              </a:pathLst>
            </a:custGeom>
            <a:solidFill>
              <a:srgbClr val="006600"/>
            </a:solidFill>
            <a:ln w="9525">
              <a:noFill/>
              <a:round/>
              <a:headEnd/>
              <a:tailEnd/>
            </a:ln>
          </p:spPr>
          <p:txBody>
            <a:bodyPr/>
            <a:lstStyle/>
            <a:p>
              <a:endParaRPr lang="en-US"/>
            </a:p>
          </p:txBody>
        </p:sp>
        <p:sp>
          <p:nvSpPr>
            <p:cNvPr id="16262" name="Freeform 126"/>
            <p:cNvSpPr>
              <a:spLocks/>
            </p:cNvSpPr>
            <p:nvPr/>
          </p:nvSpPr>
          <p:spPr bwMode="auto">
            <a:xfrm>
              <a:off x="4608" y="2085"/>
              <a:ext cx="12" cy="30"/>
            </a:xfrm>
            <a:custGeom>
              <a:avLst/>
              <a:gdLst>
                <a:gd name="T0" fmla="*/ 0 w 12"/>
                <a:gd name="T1" fmla="*/ 30 h 30"/>
                <a:gd name="T2" fmla="*/ 0 w 12"/>
                <a:gd name="T3" fmla="*/ 24 h 30"/>
                <a:gd name="T4" fmla="*/ 0 w 12"/>
                <a:gd name="T5" fmla="*/ 12 h 30"/>
                <a:gd name="T6" fmla="*/ 6 w 12"/>
                <a:gd name="T7" fmla="*/ 6 h 30"/>
                <a:gd name="T8" fmla="*/ 12 w 12"/>
                <a:gd name="T9" fmla="*/ 0 h 30"/>
                <a:gd name="T10" fmla="*/ 6 w 12"/>
                <a:gd name="T11" fmla="*/ 6 h 30"/>
                <a:gd name="T12" fmla="*/ 6 w 12"/>
                <a:gd name="T13" fmla="*/ 18 h 30"/>
                <a:gd name="T14" fmla="*/ 6 w 12"/>
                <a:gd name="T15" fmla="*/ 24 h 30"/>
                <a:gd name="T16" fmla="*/ 0 w 12"/>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30"/>
                <a:gd name="T29" fmla="*/ 12 w 12"/>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30">
                  <a:moveTo>
                    <a:pt x="0" y="30"/>
                  </a:moveTo>
                  <a:lnTo>
                    <a:pt x="0" y="24"/>
                  </a:lnTo>
                  <a:lnTo>
                    <a:pt x="0" y="12"/>
                  </a:lnTo>
                  <a:lnTo>
                    <a:pt x="6" y="6"/>
                  </a:lnTo>
                  <a:lnTo>
                    <a:pt x="12" y="0"/>
                  </a:lnTo>
                  <a:lnTo>
                    <a:pt x="6" y="6"/>
                  </a:lnTo>
                  <a:lnTo>
                    <a:pt x="6" y="18"/>
                  </a:lnTo>
                  <a:lnTo>
                    <a:pt x="6" y="24"/>
                  </a:lnTo>
                  <a:lnTo>
                    <a:pt x="0" y="30"/>
                  </a:lnTo>
                  <a:close/>
                </a:path>
              </a:pathLst>
            </a:custGeom>
            <a:solidFill>
              <a:srgbClr val="006600"/>
            </a:solidFill>
            <a:ln w="9525">
              <a:noFill/>
              <a:round/>
              <a:headEnd/>
              <a:tailEnd/>
            </a:ln>
          </p:spPr>
          <p:txBody>
            <a:bodyPr/>
            <a:lstStyle/>
            <a:p>
              <a:endParaRPr lang="en-US"/>
            </a:p>
          </p:txBody>
        </p:sp>
        <p:sp>
          <p:nvSpPr>
            <p:cNvPr id="16263" name="Freeform 127"/>
            <p:cNvSpPr>
              <a:spLocks/>
            </p:cNvSpPr>
            <p:nvPr/>
          </p:nvSpPr>
          <p:spPr bwMode="auto">
            <a:xfrm>
              <a:off x="4459" y="2067"/>
              <a:ext cx="24" cy="18"/>
            </a:xfrm>
            <a:custGeom>
              <a:avLst/>
              <a:gdLst>
                <a:gd name="T0" fmla="*/ 24 w 24"/>
                <a:gd name="T1" fmla="*/ 0 h 18"/>
                <a:gd name="T2" fmla="*/ 24 w 24"/>
                <a:gd name="T3" fmla="*/ 0 h 18"/>
                <a:gd name="T4" fmla="*/ 18 w 24"/>
                <a:gd name="T5" fmla="*/ 6 h 18"/>
                <a:gd name="T6" fmla="*/ 18 w 24"/>
                <a:gd name="T7" fmla="*/ 6 h 18"/>
                <a:gd name="T8" fmla="*/ 12 w 24"/>
                <a:gd name="T9" fmla="*/ 12 h 18"/>
                <a:gd name="T10" fmla="*/ 12 w 24"/>
                <a:gd name="T11" fmla="*/ 18 h 18"/>
                <a:gd name="T12" fmla="*/ 6 w 24"/>
                <a:gd name="T13" fmla="*/ 18 h 18"/>
                <a:gd name="T14" fmla="*/ 6 w 24"/>
                <a:gd name="T15" fmla="*/ 18 h 18"/>
                <a:gd name="T16" fmla="*/ 0 w 24"/>
                <a:gd name="T17" fmla="*/ 18 h 18"/>
                <a:gd name="T18" fmla="*/ 0 w 24"/>
                <a:gd name="T19" fmla="*/ 18 h 18"/>
                <a:gd name="T20" fmla="*/ 0 w 24"/>
                <a:gd name="T21" fmla="*/ 12 h 18"/>
                <a:gd name="T22" fmla="*/ 6 w 24"/>
                <a:gd name="T23" fmla="*/ 12 h 18"/>
                <a:gd name="T24" fmla="*/ 6 w 24"/>
                <a:gd name="T25" fmla="*/ 6 h 18"/>
                <a:gd name="T26" fmla="*/ 12 w 24"/>
                <a:gd name="T27" fmla="*/ 6 h 18"/>
                <a:gd name="T28" fmla="*/ 18 w 24"/>
                <a:gd name="T29" fmla="*/ 6 h 18"/>
                <a:gd name="T30" fmla="*/ 18 w 24"/>
                <a:gd name="T31" fmla="*/ 0 h 18"/>
                <a:gd name="T32" fmla="*/ 24 w 2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8"/>
                <a:gd name="T53" fmla="*/ 24 w 2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8">
                  <a:moveTo>
                    <a:pt x="24" y="0"/>
                  </a:moveTo>
                  <a:lnTo>
                    <a:pt x="24" y="0"/>
                  </a:lnTo>
                  <a:lnTo>
                    <a:pt x="18" y="6"/>
                  </a:lnTo>
                  <a:lnTo>
                    <a:pt x="12" y="12"/>
                  </a:lnTo>
                  <a:lnTo>
                    <a:pt x="12" y="18"/>
                  </a:lnTo>
                  <a:lnTo>
                    <a:pt x="6" y="18"/>
                  </a:lnTo>
                  <a:lnTo>
                    <a:pt x="0" y="18"/>
                  </a:lnTo>
                  <a:lnTo>
                    <a:pt x="0" y="12"/>
                  </a:lnTo>
                  <a:lnTo>
                    <a:pt x="6" y="12"/>
                  </a:lnTo>
                  <a:lnTo>
                    <a:pt x="6" y="6"/>
                  </a:lnTo>
                  <a:lnTo>
                    <a:pt x="12" y="6"/>
                  </a:lnTo>
                  <a:lnTo>
                    <a:pt x="18" y="6"/>
                  </a:lnTo>
                  <a:lnTo>
                    <a:pt x="18" y="0"/>
                  </a:lnTo>
                  <a:lnTo>
                    <a:pt x="24" y="0"/>
                  </a:lnTo>
                  <a:close/>
                </a:path>
              </a:pathLst>
            </a:custGeom>
            <a:solidFill>
              <a:srgbClr val="006600"/>
            </a:solidFill>
            <a:ln w="9525">
              <a:noFill/>
              <a:round/>
              <a:headEnd/>
              <a:tailEnd/>
            </a:ln>
          </p:spPr>
          <p:txBody>
            <a:bodyPr/>
            <a:lstStyle/>
            <a:p>
              <a:endParaRPr lang="en-US"/>
            </a:p>
          </p:txBody>
        </p:sp>
        <p:sp>
          <p:nvSpPr>
            <p:cNvPr id="16264" name="Freeform 128"/>
            <p:cNvSpPr>
              <a:spLocks/>
            </p:cNvSpPr>
            <p:nvPr/>
          </p:nvSpPr>
          <p:spPr bwMode="auto">
            <a:xfrm>
              <a:off x="4453" y="2067"/>
              <a:ext cx="24" cy="6"/>
            </a:xfrm>
            <a:custGeom>
              <a:avLst/>
              <a:gdLst>
                <a:gd name="T0" fmla="*/ 24 w 24"/>
                <a:gd name="T1" fmla="*/ 0 h 6"/>
                <a:gd name="T2" fmla="*/ 24 w 24"/>
                <a:gd name="T3" fmla="*/ 0 h 6"/>
                <a:gd name="T4" fmla="*/ 18 w 24"/>
                <a:gd name="T5" fmla="*/ 0 h 6"/>
                <a:gd name="T6" fmla="*/ 12 w 24"/>
                <a:gd name="T7" fmla="*/ 0 h 6"/>
                <a:gd name="T8" fmla="*/ 12 w 24"/>
                <a:gd name="T9" fmla="*/ 0 h 6"/>
                <a:gd name="T10" fmla="*/ 6 w 24"/>
                <a:gd name="T11" fmla="*/ 0 h 6"/>
                <a:gd name="T12" fmla="*/ 0 w 24"/>
                <a:gd name="T13" fmla="*/ 0 h 6"/>
                <a:gd name="T14" fmla="*/ 0 w 24"/>
                <a:gd name="T15" fmla="*/ 0 h 6"/>
                <a:gd name="T16" fmla="*/ 0 w 24"/>
                <a:gd name="T17" fmla="*/ 0 h 6"/>
                <a:gd name="T18" fmla="*/ 0 w 24"/>
                <a:gd name="T19" fmla="*/ 6 h 6"/>
                <a:gd name="T20" fmla="*/ 0 w 24"/>
                <a:gd name="T21" fmla="*/ 6 h 6"/>
                <a:gd name="T22" fmla="*/ 6 w 24"/>
                <a:gd name="T23" fmla="*/ 6 h 6"/>
                <a:gd name="T24" fmla="*/ 6 w 24"/>
                <a:gd name="T25" fmla="*/ 6 h 6"/>
                <a:gd name="T26" fmla="*/ 12 w 24"/>
                <a:gd name="T27" fmla="*/ 0 h 6"/>
                <a:gd name="T28" fmla="*/ 18 w 24"/>
                <a:gd name="T29" fmla="*/ 0 h 6"/>
                <a:gd name="T30" fmla="*/ 24 w 24"/>
                <a:gd name="T31" fmla="*/ 0 h 6"/>
                <a:gd name="T32" fmla="*/ 24 w 24"/>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24" y="0"/>
                  </a:moveTo>
                  <a:lnTo>
                    <a:pt x="24" y="0"/>
                  </a:lnTo>
                  <a:lnTo>
                    <a:pt x="18" y="0"/>
                  </a:lnTo>
                  <a:lnTo>
                    <a:pt x="12" y="0"/>
                  </a:lnTo>
                  <a:lnTo>
                    <a:pt x="6" y="0"/>
                  </a:lnTo>
                  <a:lnTo>
                    <a:pt x="0" y="0"/>
                  </a:lnTo>
                  <a:lnTo>
                    <a:pt x="0" y="6"/>
                  </a:lnTo>
                  <a:lnTo>
                    <a:pt x="6" y="6"/>
                  </a:lnTo>
                  <a:lnTo>
                    <a:pt x="12" y="0"/>
                  </a:lnTo>
                  <a:lnTo>
                    <a:pt x="18" y="0"/>
                  </a:lnTo>
                  <a:lnTo>
                    <a:pt x="24" y="0"/>
                  </a:lnTo>
                  <a:close/>
                </a:path>
              </a:pathLst>
            </a:custGeom>
            <a:solidFill>
              <a:srgbClr val="006600"/>
            </a:solidFill>
            <a:ln w="9525">
              <a:noFill/>
              <a:round/>
              <a:headEnd/>
              <a:tailEnd/>
            </a:ln>
          </p:spPr>
          <p:txBody>
            <a:bodyPr/>
            <a:lstStyle/>
            <a:p>
              <a:endParaRPr lang="en-US"/>
            </a:p>
          </p:txBody>
        </p:sp>
        <p:sp>
          <p:nvSpPr>
            <p:cNvPr id="16265" name="Freeform 129"/>
            <p:cNvSpPr>
              <a:spLocks/>
            </p:cNvSpPr>
            <p:nvPr/>
          </p:nvSpPr>
          <p:spPr bwMode="auto">
            <a:xfrm>
              <a:off x="4459" y="2043"/>
              <a:ext cx="24" cy="24"/>
            </a:xfrm>
            <a:custGeom>
              <a:avLst/>
              <a:gdLst>
                <a:gd name="T0" fmla="*/ 24 w 24"/>
                <a:gd name="T1" fmla="*/ 24 h 24"/>
                <a:gd name="T2" fmla="*/ 18 w 24"/>
                <a:gd name="T3" fmla="*/ 24 h 24"/>
                <a:gd name="T4" fmla="*/ 18 w 24"/>
                <a:gd name="T5" fmla="*/ 18 h 24"/>
                <a:gd name="T6" fmla="*/ 12 w 24"/>
                <a:gd name="T7" fmla="*/ 18 h 24"/>
                <a:gd name="T8" fmla="*/ 6 w 24"/>
                <a:gd name="T9" fmla="*/ 12 h 24"/>
                <a:gd name="T10" fmla="*/ 0 w 24"/>
                <a:gd name="T11" fmla="*/ 6 h 24"/>
                <a:gd name="T12" fmla="*/ 0 w 24"/>
                <a:gd name="T13" fmla="*/ 6 h 24"/>
                <a:gd name="T14" fmla="*/ 0 w 24"/>
                <a:gd name="T15" fmla="*/ 6 h 24"/>
                <a:gd name="T16" fmla="*/ 0 w 24"/>
                <a:gd name="T17" fmla="*/ 0 h 24"/>
                <a:gd name="T18" fmla="*/ 0 w 24"/>
                <a:gd name="T19" fmla="*/ 0 h 24"/>
                <a:gd name="T20" fmla="*/ 6 w 24"/>
                <a:gd name="T21" fmla="*/ 6 h 24"/>
                <a:gd name="T22" fmla="*/ 6 w 24"/>
                <a:gd name="T23" fmla="*/ 6 h 24"/>
                <a:gd name="T24" fmla="*/ 12 w 24"/>
                <a:gd name="T25" fmla="*/ 12 h 24"/>
                <a:gd name="T26" fmla="*/ 18 w 24"/>
                <a:gd name="T27" fmla="*/ 12 h 24"/>
                <a:gd name="T28" fmla="*/ 18 w 24"/>
                <a:gd name="T29" fmla="*/ 18 h 24"/>
                <a:gd name="T30" fmla="*/ 24 w 24"/>
                <a:gd name="T31" fmla="*/ 24 h 24"/>
                <a:gd name="T32" fmla="*/ 24 w 24"/>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24"/>
                  </a:moveTo>
                  <a:lnTo>
                    <a:pt x="18" y="24"/>
                  </a:lnTo>
                  <a:lnTo>
                    <a:pt x="18" y="18"/>
                  </a:lnTo>
                  <a:lnTo>
                    <a:pt x="12" y="18"/>
                  </a:lnTo>
                  <a:lnTo>
                    <a:pt x="6" y="12"/>
                  </a:lnTo>
                  <a:lnTo>
                    <a:pt x="0" y="6"/>
                  </a:lnTo>
                  <a:lnTo>
                    <a:pt x="0" y="0"/>
                  </a:lnTo>
                  <a:lnTo>
                    <a:pt x="6" y="6"/>
                  </a:lnTo>
                  <a:lnTo>
                    <a:pt x="12" y="12"/>
                  </a:lnTo>
                  <a:lnTo>
                    <a:pt x="18" y="12"/>
                  </a:lnTo>
                  <a:lnTo>
                    <a:pt x="18" y="18"/>
                  </a:lnTo>
                  <a:lnTo>
                    <a:pt x="24" y="24"/>
                  </a:lnTo>
                  <a:close/>
                </a:path>
              </a:pathLst>
            </a:custGeom>
            <a:solidFill>
              <a:srgbClr val="006600"/>
            </a:solidFill>
            <a:ln w="9525">
              <a:noFill/>
              <a:round/>
              <a:headEnd/>
              <a:tailEnd/>
            </a:ln>
          </p:spPr>
          <p:txBody>
            <a:bodyPr/>
            <a:lstStyle/>
            <a:p>
              <a:endParaRPr lang="en-US"/>
            </a:p>
          </p:txBody>
        </p:sp>
        <p:sp>
          <p:nvSpPr>
            <p:cNvPr id="16266" name="Freeform 130"/>
            <p:cNvSpPr>
              <a:spLocks/>
            </p:cNvSpPr>
            <p:nvPr/>
          </p:nvSpPr>
          <p:spPr bwMode="auto">
            <a:xfrm>
              <a:off x="4614" y="2049"/>
              <a:ext cx="6" cy="36"/>
            </a:xfrm>
            <a:custGeom>
              <a:avLst/>
              <a:gdLst>
                <a:gd name="T0" fmla="*/ 0 w 6"/>
                <a:gd name="T1" fmla="*/ 36 h 36"/>
                <a:gd name="T2" fmla="*/ 0 w 6"/>
                <a:gd name="T3" fmla="*/ 24 h 36"/>
                <a:gd name="T4" fmla="*/ 0 w 6"/>
                <a:gd name="T5" fmla="*/ 12 h 36"/>
                <a:gd name="T6" fmla="*/ 0 w 6"/>
                <a:gd name="T7" fmla="*/ 6 h 36"/>
                <a:gd name="T8" fmla="*/ 6 w 6"/>
                <a:gd name="T9" fmla="*/ 0 h 36"/>
                <a:gd name="T10" fmla="*/ 6 w 6"/>
                <a:gd name="T11" fmla="*/ 6 h 36"/>
                <a:gd name="T12" fmla="*/ 6 w 6"/>
                <a:gd name="T13" fmla="*/ 12 h 36"/>
                <a:gd name="T14" fmla="*/ 0 w 6"/>
                <a:gd name="T15" fmla="*/ 24 h 36"/>
                <a:gd name="T16" fmla="*/ 0 w 6"/>
                <a:gd name="T17" fmla="*/ 36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6"/>
                <a:gd name="T29" fmla="*/ 6 w 6"/>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6">
                  <a:moveTo>
                    <a:pt x="0" y="36"/>
                  </a:moveTo>
                  <a:lnTo>
                    <a:pt x="0" y="24"/>
                  </a:lnTo>
                  <a:lnTo>
                    <a:pt x="0" y="12"/>
                  </a:lnTo>
                  <a:lnTo>
                    <a:pt x="0" y="6"/>
                  </a:lnTo>
                  <a:lnTo>
                    <a:pt x="6" y="0"/>
                  </a:lnTo>
                  <a:lnTo>
                    <a:pt x="6" y="6"/>
                  </a:lnTo>
                  <a:lnTo>
                    <a:pt x="6" y="12"/>
                  </a:lnTo>
                  <a:lnTo>
                    <a:pt x="0" y="24"/>
                  </a:lnTo>
                  <a:lnTo>
                    <a:pt x="0" y="36"/>
                  </a:lnTo>
                  <a:close/>
                </a:path>
              </a:pathLst>
            </a:custGeom>
            <a:solidFill>
              <a:srgbClr val="006600"/>
            </a:solidFill>
            <a:ln w="9525">
              <a:noFill/>
              <a:round/>
              <a:headEnd/>
              <a:tailEnd/>
            </a:ln>
          </p:spPr>
          <p:txBody>
            <a:bodyPr/>
            <a:lstStyle/>
            <a:p>
              <a:endParaRPr lang="en-US"/>
            </a:p>
          </p:txBody>
        </p:sp>
        <p:sp>
          <p:nvSpPr>
            <p:cNvPr id="16267" name="Freeform 131"/>
            <p:cNvSpPr>
              <a:spLocks/>
            </p:cNvSpPr>
            <p:nvPr/>
          </p:nvSpPr>
          <p:spPr bwMode="auto">
            <a:xfrm>
              <a:off x="4620" y="2055"/>
              <a:ext cx="18" cy="36"/>
            </a:xfrm>
            <a:custGeom>
              <a:avLst/>
              <a:gdLst>
                <a:gd name="T0" fmla="*/ 0 w 18"/>
                <a:gd name="T1" fmla="*/ 36 h 36"/>
                <a:gd name="T2" fmla="*/ 0 w 18"/>
                <a:gd name="T3" fmla="*/ 24 h 36"/>
                <a:gd name="T4" fmla="*/ 6 w 18"/>
                <a:gd name="T5" fmla="*/ 18 h 36"/>
                <a:gd name="T6" fmla="*/ 6 w 18"/>
                <a:gd name="T7" fmla="*/ 6 h 36"/>
                <a:gd name="T8" fmla="*/ 12 w 18"/>
                <a:gd name="T9" fmla="*/ 0 h 36"/>
                <a:gd name="T10" fmla="*/ 18 w 18"/>
                <a:gd name="T11" fmla="*/ 0 h 36"/>
                <a:gd name="T12" fmla="*/ 18 w 18"/>
                <a:gd name="T13" fmla="*/ 6 h 36"/>
                <a:gd name="T14" fmla="*/ 12 w 18"/>
                <a:gd name="T15" fmla="*/ 12 h 36"/>
                <a:gd name="T16" fmla="*/ 12 w 18"/>
                <a:gd name="T17" fmla="*/ 18 h 36"/>
                <a:gd name="T18" fmla="*/ 6 w 18"/>
                <a:gd name="T19" fmla="*/ 24 h 36"/>
                <a:gd name="T20" fmla="*/ 6 w 18"/>
                <a:gd name="T21" fmla="*/ 24 h 36"/>
                <a:gd name="T22" fmla="*/ 0 w 18"/>
                <a:gd name="T23" fmla="*/ 30 h 36"/>
                <a:gd name="T24" fmla="*/ 0 w 18"/>
                <a:gd name="T25" fmla="*/ 36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36"/>
                <a:gd name="T41" fmla="*/ 18 w 18"/>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36">
                  <a:moveTo>
                    <a:pt x="0" y="36"/>
                  </a:moveTo>
                  <a:lnTo>
                    <a:pt x="0" y="24"/>
                  </a:lnTo>
                  <a:lnTo>
                    <a:pt x="6" y="18"/>
                  </a:lnTo>
                  <a:lnTo>
                    <a:pt x="6" y="6"/>
                  </a:lnTo>
                  <a:lnTo>
                    <a:pt x="12" y="0"/>
                  </a:lnTo>
                  <a:lnTo>
                    <a:pt x="18" y="0"/>
                  </a:lnTo>
                  <a:lnTo>
                    <a:pt x="18" y="6"/>
                  </a:lnTo>
                  <a:lnTo>
                    <a:pt x="12" y="12"/>
                  </a:lnTo>
                  <a:lnTo>
                    <a:pt x="12" y="18"/>
                  </a:lnTo>
                  <a:lnTo>
                    <a:pt x="6" y="24"/>
                  </a:lnTo>
                  <a:lnTo>
                    <a:pt x="0" y="30"/>
                  </a:lnTo>
                  <a:lnTo>
                    <a:pt x="0" y="36"/>
                  </a:lnTo>
                  <a:close/>
                </a:path>
              </a:pathLst>
            </a:custGeom>
            <a:solidFill>
              <a:srgbClr val="006600"/>
            </a:solidFill>
            <a:ln w="9525">
              <a:noFill/>
              <a:round/>
              <a:headEnd/>
              <a:tailEnd/>
            </a:ln>
          </p:spPr>
          <p:txBody>
            <a:bodyPr/>
            <a:lstStyle/>
            <a:p>
              <a:endParaRPr lang="en-US"/>
            </a:p>
          </p:txBody>
        </p:sp>
        <p:sp>
          <p:nvSpPr>
            <p:cNvPr id="16268" name="Freeform 132"/>
            <p:cNvSpPr>
              <a:spLocks/>
            </p:cNvSpPr>
            <p:nvPr/>
          </p:nvSpPr>
          <p:spPr bwMode="auto">
            <a:xfrm>
              <a:off x="4602" y="2049"/>
              <a:ext cx="6" cy="30"/>
            </a:xfrm>
            <a:custGeom>
              <a:avLst/>
              <a:gdLst>
                <a:gd name="T0" fmla="*/ 0 w 6"/>
                <a:gd name="T1" fmla="*/ 30 h 30"/>
                <a:gd name="T2" fmla="*/ 0 w 6"/>
                <a:gd name="T3" fmla="*/ 30 h 30"/>
                <a:gd name="T4" fmla="*/ 0 w 6"/>
                <a:gd name="T5" fmla="*/ 18 h 30"/>
                <a:gd name="T6" fmla="*/ 0 w 6"/>
                <a:gd name="T7" fmla="*/ 6 h 30"/>
                <a:gd name="T8" fmla="*/ 0 w 6"/>
                <a:gd name="T9" fmla="*/ 0 h 30"/>
                <a:gd name="T10" fmla="*/ 6 w 6"/>
                <a:gd name="T11" fmla="*/ 0 h 30"/>
                <a:gd name="T12" fmla="*/ 6 w 6"/>
                <a:gd name="T13" fmla="*/ 12 h 30"/>
                <a:gd name="T14" fmla="*/ 0 w 6"/>
                <a:gd name="T15" fmla="*/ 24 h 30"/>
                <a:gd name="T16" fmla="*/ 0 w 6"/>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0"/>
                <a:gd name="T29" fmla="*/ 6 w 6"/>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0">
                  <a:moveTo>
                    <a:pt x="0" y="30"/>
                  </a:moveTo>
                  <a:lnTo>
                    <a:pt x="0" y="30"/>
                  </a:lnTo>
                  <a:lnTo>
                    <a:pt x="0" y="18"/>
                  </a:lnTo>
                  <a:lnTo>
                    <a:pt x="0" y="6"/>
                  </a:lnTo>
                  <a:lnTo>
                    <a:pt x="0" y="0"/>
                  </a:lnTo>
                  <a:lnTo>
                    <a:pt x="6" y="0"/>
                  </a:lnTo>
                  <a:lnTo>
                    <a:pt x="6" y="12"/>
                  </a:lnTo>
                  <a:lnTo>
                    <a:pt x="0" y="24"/>
                  </a:lnTo>
                  <a:lnTo>
                    <a:pt x="0" y="30"/>
                  </a:lnTo>
                  <a:close/>
                </a:path>
              </a:pathLst>
            </a:custGeom>
            <a:solidFill>
              <a:srgbClr val="006600"/>
            </a:solidFill>
            <a:ln w="9525">
              <a:noFill/>
              <a:round/>
              <a:headEnd/>
              <a:tailEnd/>
            </a:ln>
          </p:spPr>
          <p:txBody>
            <a:bodyPr/>
            <a:lstStyle/>
            <a:p>
              <a:endParaRPr lang="en-US"/>
            </a:p>
          </p:txBody>
        </p:sp>
        <p:sp>
          <p:nvSpPr>
            <p:cNvPr id="16269" name="Freeform 133"/>
            <p:cNvSpPr>
              <a:spLocks/>
            </p:cNvSpPr>
            <p:nvPr/>
          </p:nvSpPr>
          <p:spPr bwMode="auto">
            <a:xfrm>
              <a:off x="4590" y="2043"/>
              <a:ext cx="6" cy="30"/>
            </a:xfrm>
            <a:custGeom>
              <a:avLst/>
              <a:gdLst>
                <a:gd name="T0" fmla="*/ 6 w 6"/>
                <a:gd name="T1" fmla="*/ 30 h 30"/>
                <a:gd name="T2" fmla="*/ 0 w 6"/>
                <a:gd name="T3" fmla="*/ 24 h 30"/>
                <a:gd name="T4" fmla="*/ 0 w 6"/>
                <a:gd name="T5" fmla="*/ 12 h 30"/>
                <a:gd name="T6" fmla="*/ 0 w 6"/>
                <a:gd name="T7" fmla="*/ 6 h 30"/>
                <a:gd name="T8" fmla="*/ 0 w 6"/>
                <a:gd name="T9" fmla="*/ 0 h 30"/>
                <a:gd name="T10" fmla="*/ 0 w 6"/>
                <a:gd name="T11" fmla="*/ 0 h 30"/>
                <a:gd name="T12" fmla="*/ 6 w 6"/>
                <a:gd name="T13" fmla="*/ 6 h 30"/>
                <a:gd name="T14" fmla="*/ 0 w 6"/>
                <a:gd name="T15" fmla="*/ 24 h 30"/>
                <a:gd name="T16" fmla="*/ 6 w 6"/>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0"/>
                <a:gd name="T29" fmla="*/ 6 w 6"/>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0">
                  <a:moveTo>
                    <a:pt x="6" y="30"/>
                  </a:moveTo>
                  <a:lnTo>
                    <a:pt x="0" y="24"/>
                  </a:lnTo>
                  <a:lnTo>
                    <a:pt x="0" y="12"/>
                  </a:lnTo>
                  <a:lnTo>
                    <a:pt x="0" y="6"/>
                  </a:lnTo>
                  <a:lnTo>
                    <a:pt x="0" y="0"/>
                  </a:lnTo>
                  <a:lnTo>
                    <a:pt x="6" y="6"/>
                  </a:lnTo>
                  <a:lnTo>
                    <a:pt x="0" y="24"/>
                  </a:lnTo>
                  <a:lnTo>
                    <a:pt x="6" y="30"/>
                  </a:lnTo>
                  <a:close/>
                </a:path>
              </a:pathLst>
            </a:custGeom>
            <a:solidFill>
              <a:srgbClr val="006600"/>
            </a:solidFill>
            <a:ln w="9525">
              <a:noFill/>
              <a:round/>
              <a:headEnd/>
              <a:tailEnd/>
            </a:ln>
          </p:spPr>
          <p:txBody>
            <a:bodyPr/>
            <a:lstStyle/>
            <a:p>
              <a:endParaRPr lang="en-US"/>
            </a:p>
          </p:txBody>
        </p:sp>
        <p:sp>
          <p:nvSpPr>
            <p:cNvPr id="16270" name="Freeform 134"/>
            <p:cNvSpPr>
              <a:spLocks/>
            </p:cNvSpPr>
            <p:nvPr/>
          </p:nvSpPr>
          <p:spPr bwMode="auto">
            <a:xfrm>
              <a:off x="4572" y="2037"/>
              <a:ext cx="12" cy="30"/>
            </a:xfrm>
            <a:custGeom>
              <a:avLst/>
              <a:gdLst>
                <a:gd name="T0" fmla="*/ 12 w 12"/>
                <a:gd name="T1" fmla="*/ 30 h 30"/>
                <a:gd name="T2" fmla="*/ 6 w 12"/>
                <a:gd name="T3" fmla="*/ 24 h 30"/>
                <a:gd name="T4" fmla="*/ 6 w 12"/>
                <a:gd name="T5" fmla="*/ 12 h 30"/>
                <a:gd name="T6" fmla="*/ 0 w 12"/>
                <a:gd name="T7" fmla="*/ 0 h 30"/>
                <a:gd name="T8" fmla="*/ 6 w 12"/>
                <a:gd name="T9" fmla="*/ 0 h 30"/>
                <a:gd name="T10" fmla="*/ 6 w 12"/>
                <a:gd name="T11" fmla="*/ 0 h 30"/>
                <a:gd name="T12" fmla="*/ 6 w 12"/>
                <a:gd name="T13" fmla="*/ 12 h 30"/>
                <a:gd name="T14" fmla="*/ 6 w 12"/>
                <a:gd name="T15" fmla="*/ 24 h 30"/>
                <a:gd name="T16" fmla="*/ 12 w 12"/>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30"/>
                <a:gd name="T29" fmla="*/ 12 w 12"/>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30">
                  <a:moveTo>
                    <a:pt x="12" y="30"/>
                  </a:moveTo>
                  <a:lnTo>
                    <a:pt x="6" y="24"/>
                  </a:lnTo>
                  <a:lnTo>
                    <a:pt x="6" y="12"/>
                  </a:lnTo>
                  <a:lnTo>
                    <a:pt x="0" y="0"/>
                  </a:lnTo>
                  <a:lnTo>
                    <a:pt x="6" y="0"/>
                  </a:lnTo>
                  <a:lnTo>
                    <a:pt x="6" y="12"/>
                  </a:lnTo>
                  <a:lnTo>
                    <a:pt x="6" y="24"/>
                  </a:lnTo>
                  <a:lnTo>
                    <a:pt x="12" y="30"/>
                  </a:lnTo>
                  <a:close/>
                </a:path>
              </a:pathLst>
            </a:custGeom>
            <a:solidFill>
              <a:srgbClr val="006600"/>
            </a:solidFill>
            <a:ln w="9525">
              <a:noFill/>
              <a:round/>
              <a:headEnd/>
              <a:tailEnd/>
            </a:ln>
          </p:spPr>
          <p:txBody>
            <a:bodyPr/>
            <a:lstStyle/>
            <a:p>
              <a:endParaRPr lang="en-US"/>
            </a:p>
          </p:txBody>
        </p:sp>
        <p:sp>
          <p:nvSpPr>
            <p:cNvPr id="16271" name="Freeform 135"/>
            <p:cNvSpPr>
              <a:spLocks/>
            </p:cNvSpPr>
            <p:nvPr/>
          </p:nvSpPr>
          <p:spPr bwMode="auto">
            <a:xfrm>
              <a:off x="4560" y="2025"/>
              <a:ext cx="12" cy="42"/>
            </a:xfrm>
            <a:custGeom>
              <a:avLst/>
              <a:gdLst>
                <a:gd name="T0" fmla="*/ 12 w 12"/>
                <a:gd name="T1" fmla="*/ 42 h 42"/>
                <a:gd name="T2" fmla="*/ 6 w 12"/>
                <a:gd name="T3" fmla="*/ 30 h 42"/>
                <a:gd name="T4" fmla="*/ 0 w 12"/>
                <a:gd name="T5" fmla="*/ 18 h 42"/>
                <a:gd name="T6" fmla="*/ 0 w 12"/>
                <a:gd name="T7" fmla="*/ 6 h 42"/>
                <a:gd name="T8" fmla="*/ 6 w 12"/>
                <a:gd name="T9" fmla="*/ 0 h 42"/>
                <a:gd name="T10" fmla="*/ 6 w 12"/>
                <a:gd name="T11" fmla="*/ 6 h 42"/>
                <a:gd name="T12" fmla="*/ 6 w 12"/>
                <a:gd name="T13" fmla="*/ 18 h 42"/>
                <a:gd name="T14" fmla="*/ 6 w 12"/>
                <a:gd name="T15" fmla="*/ 30 h 42"/>
                <a:gd name="T16" fmla="*/ 12 w 12"/>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42"/>
                <a:gd name="T29" fmla="*/ 12 w 12"/>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42">
                  <a:moveTo>
                    <a:pt x="12" y="42"/>
                  </a:moveTo>
                  <a:lnTo>
                    <a:pt x="6" y="30"/>
                  </a:lnTo>
                  <a:lnTo>
                    <a:pt x="0" y="18"/>
                  </a:lnTo>
                  <a:lnTo>
                    <a:pt x="0" y="6"/>
                  </a:lnTo>
                  <a:lnTo>
                    <a:pt x="6" y="0"/>
                  </a:lnTo>
                  <a:lnTo>
                    <a:pt x="6" y="6"/>
                  </a:lnTo>
                  <a:lnTo>
                    <a:pt x="6" y="18"/>
                  </a:lnTo>
                  <a:lnTo>
                    <a:pt x="6" y="30"/>
                  </a:lnTo>
                  <a:lnTo>
                    <a:pt x="12" y="42"/>
                  </a:lnTo>
                  <a:close/>
                </a:path>
              </a:pathLst>
            </a:custGeom>
            <a:solidFill>
              <a:srgbClr val="006600"/>
            </a:solidFill>
            <a:ln w="9525">
              <a:noFill/>
              <a:round/>
              <a:headEnd/>
              <a:tailEnd/>
            </a:ln>
          </p:spPr>
          <p:txBody>
            <a:bodyPr/>
            <a:lstStyle/>
            <a:p>
              <a:endParaRPr lang="en-US"/>
            </a:p>
          </p:txBody>
        </p:sp>
        <p:sp>
          <p:nvSpPr>
            <p:cNvPr id="16272" name="Freeform 136"/>
            <p:cNvSpPr>
              <a:spLocks/>
            </p:cNvSpPr>
            <p:nvPr/>
          </p:nvSpPr>
          <p:spPr bwMode="auto">
            <a:xfrm>
              <a:off x="4542" y="2019"/>
              <a:ext cx="12" cy="42"/>
            </a:xfrm>
            <a:custGeom>
              <a:avLst/>
              <a:gdLst>
                <a:gd name="T0" fmla="*/ 12 w 12"/>
                <a:gd name="T1" fmla="*/ 42 h 42"/>
                <a:gd name="T2" fmla="*/ 12 w 12"/>
                <a:gd name="T3" fmla="*/ 42 h 42"/>
                <a:gd name="T4" fmla="*/ 12 w 12"/>
                <a:gd name="T5" fmla="*/ 36 h 42"/>
                <a:gd name="T6" fmla="*/ 6 w 12"/>
                <a:gd name="T7" fmla="*/ 30 h 42"/>
                <a:gd name="T8" fmla="*/ 6 w 12"/>
                <a:gd name="T9" fmla="*/ 18 h 42"/>
                <a:gd name="T10" fmla="*/ 0 w 12"/>
                <a:gd name="T11" fmla="*/ 12 h 42"/>
                <a:gd name="T12" fmla="*/ 0 w 12"/>
                <a:gd name="T13" fmla="*/ 6 h 42"/>
                <a:gd name="T14" fmla="*/ 0 w 12"/>
                <a:gd name="T15" fmla="*/ 6 h 42"/>
                <a:gd name="T16" fmla="*/ 0 w 12"/>
                <a:gd name="T17" fmla="*/ 0 h 42"/>
                <a:gd name="T18" fmla="*/ 6 w 12"/>
                <a:gd name="T19" fmla="*/ 6 h 42"/>
                <a:gd name="T20" fmla="*/ 12 w 12"/>
                <a:gd name="T21" fmla="*/ 24 h 42"/>
                <a:gd name="T22" fmla="*/ 12 w 12"/>
                <a:gd name="T23" fmla="*/ 36 h 42"/>
                <a:gd name="T24" fmla="*/ 12 w 12"/>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42"/>
                <a:gd name="T41" fmla="*/ 12 w 12"/>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42">
                  <a:moveTo>
                    <a:pt x="12" y="42"/>
                  </a:moveTo>
                  <a:lnTo>
                    <a:pt x="12" y="42"/>
                  </a:lnTo>
                  <a:lnTo>
                    <a:pt x="12" y="36"/>
                  </a:lnTo>
                  <a:lnTo>
                    <a:pt x="6" y="30"/>
                  </a:lnTo>
                  <a:lnTo>
                    <a:pt x="6" y="18"/>
                  </a:lnTo>
                  <a:lnTo>
                    <a:pt x="0" y="12"/>
                  </a:lnTo>
                  <a:lnTo>
                    <a:pt x="0" y="6"/>
                  </a:lnTo>
                  <a:lnTo>
                    <a:pt x="0" y="0"/>
                  </a:lnTo>
                  <a:lnTo>
                    <a:pt x="6" y="6"/>
                  </a:lnTo>
                  <a:lnTo>
                    <a:pt x="12" y="24"/>
                  </a:lnTo>
                  <a:lnTo>
                    <a:pt x="12" y="36"/>
                  </a:lnTo>
                  <a:lnTo>
                    <a:pt x="12" y="42"/>
                  </a:lnTo>
                  <a:close/>
                </a:path>
              </a:pathLst>
            </a:custGeom>
            <a:solidFill>
              <a:srgbClr val="006600"/>
            </a:solidFill>
            <a:ln w="9525">
              <a:noFill/>
              <a:round/>
              <a:headEnd/>
              <a:tailEnd/>
            </a:ln>
          </p:spPr>
          <p:txBody>
            <a:bodyPr/>
            <a:lstStyle/>
            <a:p>
              <a:endParaRPr lang="en-US"/>
            </a:p>
          </p:txBody>
        </p:sp>
        <p:sp>
          <p:nvSpPr>
            <p:cNvPr id="16273" name="Freeform 137"/>
            <p:cNvSpPr>
              <a:spLocks/>
            </p:cNvSpPr>
            <p:nvPr/>
          </p:nvSpPr>
          <p:spPr bwMode="auto">
            <a:xfrm>
              <a:off x="4530" y="2019"/>
              <a:ext cx="12" cy="42"/>
            </a:xfrm>
            <a:custGeom>
              <a:avLst/>
              <a:gdLst>
                <a:gd name="T0" fmla="*/ 12 w 12"/>
                <a:gd name="T1" fmla="*/ 42 h 42"/>
                <a:gd name="T2" fmla="*/ 12 w 12"/>
                <a:gd name="T3" fmla="*/ 42 h 42"/>
                <a:gd name="T4" fmla="*/ 6 w 12"/>
                <a:gd name="T5" fmla="*/ 36 h 42"/>
                <a:gd name="T6" fmla="*/ 6 w 12"/>
                <a:gd name="T7" fmla="*/ 24 h 42"/>
                <a:gd name="T8" fmla="*/ 0 w 12"/>
                <a:gd name="T9" fmla="*/ 18 h 42"/>
                <a:gd name="T10" fmla="*/ 0 w 12"/>
                <a:gd name="T11" fmla="*/ 12 h 42"/>
                <a:gd name="T12" fmla="*/ 0 w 12"/>
                <a:gd name="T13" fmla="*/ 6 h 42"/>
                <a:gd name="T14" fmla="*/ 0 w 12"/>
                <a:gd name="T15" fmla="*/ 0 h 42"/>
                <a:gd name="T16" fmla="*/ 0 w 12"/>
                <a:gd name="T17" fmla="*/ 0 h 42"/>
                <a:gd name="T18" fmla="*/ 6 w 12"/>
                <a:gd name="T19" fmla="*/ 6 h 42"/>
                <a:gd name="T20" fmla="*/ 12 w 12"/>
                <a:gd name="T21" fmla="*/ 18 h 42"/>
                <a:gd name="T22" fmla="*/ 12 w 12"/>
                <a:gd name="T23" fmla="*/ 30 h 42"/>
                <a:gd name="T24" fmla="*/ 12 w 12"/>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42"/>
                <a:gd name="T41" fmla="*/ 12 w 12"/>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42">
                  <a:moveTo>
                    <a:pt x="12" y="42"/>
                  </a:moveTo>
                  <a:lnTo>
                    <a:pt x="12" y="42"/>
                  </a:lnTo>
                  <a:lnTo>
                    <a:pt x="6" y="36"/>
                  </a:lnTo>
                  <a:lnTo>
                    <a:pt x="6" y="24"/>
                  </a:lnTo>
                  <a:lnTo>
                    <a:pt x="0" y="18"/>
                  </a:lnTo>
                  <a:lnTo>
                    <a:pt x="0" y="12"/>
                  </a:lnTo>
                  <a:lnTo>
                    <a:pt x="0" y="6"/>
                  </a:lnTo>
                  <a:lnTo>
                    <a:pt x="0" y="0"/>
                  </a:lnTo>
                  <a:lnTo>
                    <a:pt x="6" y="6"/>
                  </a:lnTo>
                  <a:lnTo>
                    <a:pt x="12" y="18"/>
                  </a:lnTo>
                  <a:lnTo>
                    <a:pt x="12" y="30"/>
                  </a:lnTo>
                  <a:lnTo>
                    <a:pt x="12" y="42"/>
                  </a:lnTo>
                  <a:close/>
                </a:path>
              </a:pathLst>
            </a:custGeom>
            <a:solidFill>
              <a:srgbClr val="006600"/>
            </a:solidFill>
            <a:ln w="9525">
              <a:noFill/>
              <a:round/>
              <a:headEnd/>
              <a:tailEnd/>
            </a:ln>
          </p:spPr>
          <p:txBody>
            <a:bodyPr/>
            <a:lstStyle/>
            <a:p>
              <a:endParaRPr lang="en-US"/>
            </a:p>
          </p:txBody>
        </p:sp>
        <p:sp>
          <p:nvSpPr>
            <p:cNvPr id="16274" name="Freeform 138"/>
            <p:cNvSpPr>
              <a:spLocks/>
            </p:cNvSpPr>
            <p:nvPr/>
          </p:nvSpPr>
          <p:spPr bwMode="auto">
            <a:xfrm>
              <a:off x="4500" y="2019"/>
              <a:ext cx="30" cy="48"/>
            </a:xfrm>
            <a:custGeom>
              <a:avLst/>
              <a:gdLst>
                <a:gd name="T0" fmla="*/ 30 w 30"/>
                <a:gd name="T1" fmla="*/ 48 h 48"/>
                <a:gd name="T2" fmla="*/ 24 w 30"/>
                <a:gd name="T3" fmla="*/ 42 h 48"/>
                <a:gd name="T4" fmla="*/ 18 w 30"/>
                <a:gd name="T5" fmla="*/ 36 h 48"/>
                <a:gd name="T6" fmla="*/ 12 w 30"/>
                <a:gd name="T7" fmla="*/ 30 h 48"/>
                <a:gd name="T8" fmla="*/ 6 w 30"/>
                <a:gd name="T9" fmla="*/ 24 h 48"/>
                <a:gd name="T10" fmla="*/ 6 w 30"/>
                <a:gd name="T11" fmla="*/ 18 h 48"/>
                <a:gd name="T12" fmla="*/ 0 w 30"/>
                <a:gd name="T13" fmla="*/ 12 h 48"/>
                <a:gd name="T14" fmla="*/ 0 w 30"/>
                <a:gd name="T15" fmla="*/ 6 h 48"/>
                <a:gd name="T16" fmla="*/ 0 w 30"/>
                <a:gd name="T17" fmla="*/ 0 h 48"/>
                <a:gd name="T18" fmla="*/ 6 w 30"/>
                <a:gd name="T19" fmla="*/ 0 h 48"/>
                <a:gd name="T20" fmla="*/ 6 w 30"/>
                <a:gd name="T21" fmla="*/ 6 h 48"/>
                <a:gd name="T22" fmla="*/ 12 w 30"/>
                <a:gd name="T23" fmla="*/ 12 h 48"/>
                <a:gd name="T24" fmla="*/ 18 w 30"/>
                <a:gd name="T25" fmla="*/ 18 h 48"/>
                <a:gd name="T26" fmla="*/ 18 w 30"/>
                <a:gd name="T27" fmla="*/ 24 h 48"/>
                <a:gd name="T28" fmla="*/ 24 w 30"/>
                <a:gd name="T29" fmla="*/ 30 h 48"/>
                <a:gd name="T30" fmla="*/ 24 w 30"/>
                <a:gd name="T31" fmla="*/ 36 h 48"/>
                <a:gd name="T32" fmla="*/ 30 w 30"/>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8"/>
                <a:gd name="T53" fmla="*/ 30 w 3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8">
                  <a:moveTo>
                    <a:pt x="30" y="48"/>
                  </a:moveTo>
                  <a:lnTo>
                    <a:pt x="24" y="42"/>
                  </a:lnTo>
                  <a:lnTo>
                    <a:pt x="18" y="36"/>
                  </a:lnTo>
                  <a:lnTo>
                    <a:pt x="12" y="30"/>
                  </a:lnTo>
                  <a:lnTo>
                    <a:pt x="6" y="24"/>
                  </a:lnTo>
                  <a:lnTo>
                    <a:pt x="6" y="18"/>
                  </a:lnTo>
                  <a:lnTo>
                    <a:pt x="0" y="12"/>
                  </a:lnTo>
                  <a:lnTo>
                    <a:pt x="0" y="6"/>
                  </a:lnTo>
                  <a:lnTo>
                    <a:pt x="0" y="0"/>
                  </a:lnTo>
                  <a:lnTo>
                    <a:pt x="6" y="0"/>
                  </a:lnTo>
                  <a:lnTo>
                    <a:pt x="6" y="6"/>
                  </a:lnTo>
                  <a:lnTo>
                    <a:pt x="12" y="12"/>
                  </a:lnTo>
                  <a:lnTo>
                    <a:pt x="18" y="18"/>
                  </a:lnTo>
                  <a:lnTo>
                    <a:pt x="18" y="24"/>
                  </a:lnTo>
                  <a:lnTo>
                    <a:pt x="24" y="30"/>
                  </a:lnTo>
                  <a:lnTo>
                    <a:pt x="24" y="36"/>
                  </a:lnTo>
                  <a:lnTo>
                    <a:pt x="30" y="48"/>
                  </a:lnTo>
                  <a:close/>
                </a:path>
              </a:pathLst>
            </a:custGeom>
            <a:solidFill>
              <a:srgbClr val="006600"/>
            </a:solidFill>
            <a:ln w="9525">
              <a:noFill/>
              <a:round/>
              <a:headEnd/>
              <a:tailEnd/>
            </a:ln>
          </p:spPr>
          <p:txBody>
            <a:bodyPr/>
            <a:lstStyle/>
            <a:p>
              <a:endParaRPr lang="en-US"/>
            </a:p>
          </p:txBody>
        </p:sp>
        <p:sp>
          <p:nvSpPr>
            <p:cNvPr id="16275" name="Freeform 139"/>
            <p:cNvSpPr>
              <a:spLocks/>
            </p:cNvSpPr>
            <p:nvPr/>
          </p:nvSpPr>
          <p:spPr bwMode="auto">
            <a:xfrm>
              <a:off x="4479" y="2031"/>
              <a:ext cx="35" cy="30"/>
            </a:xfrm>
            <a:custGeom>
              <a:avLst/>
              <a:gdLst>
                <a:gd name="T0" fmla="*/ 35 w 35"/>
                <a:gd name="T1" fmla="*/ 30 h 30"/>
                <a:gd name="T2" fmla="*/ 29 w 35"/>
                <a:gd name="T3" fmla="*/ 30 h 30"/>
                <a:gd name="T4" fmla="*/ 23 w 35"/>
                <a:gd name="T5" fmla="*/ 24 h 30"/>
                <a:gd name="T6" fmla="*/ 17 w 35"/>
                <a:gd name="T7" fmla="*/ 18 h 30"/>
                <a:gd name="T8" fmla="*/ 12 w 35"/>
                <a:gd name="T9" fmla="*/ 12 h 30"/>
                <a:gd name="T10" fmla="*/ 6 w 35"/>
                <a:gd name="T11" fmla="*/ 6 h 30"/>
                <a:gd name="T12" fmla="*/ 0 w 35"/>
                <a:gd name="T13" fmla="*/ 6 h 30"/>
                <a:gd name="T14" fmla="*/ 0 w 35"/>
                <a:gd name="T15" fmla="*/ 0 h 30"/>
                <a:gd name="T16" fmla="*/ 0 w 35"/>
                <a:gd name="T17" fmla="*/ 0 h 30"/>
                <a:gd name="T18" fmla="*/ 6 w 35"/>
                <a:gd name="T19" fmla="*/ 0 h 30"/>
                <a:gd name="T20" fmla="*/ 12 w 35"/>
                <a:gd name="T21" fmla="*/ 0 h 30"/>
                <a:gd name="T22" fmla="*/ 17 w 35"/>
                <a:gd name="T23" fmla="*/ 6 h 30"/>
                <a:gd name="T24" fmla="*/ 17 w 35"/>
                <a:gd name="T25" fmla="*/ 12 h 30"/>
                <a:gd name="T26" fmla="*/ 23 w 35"/>
                <a:gd name="T27" fmla="*/ 18 h 30"/>
                <a:gd name="T28" fmla="*/ 29 w 35"/>
                <a:gd name="T29" fmla="*/ 24 h 30"/>
                <a:gd name="T30" fmla="*/ 35 w 35"/>
                <a:gd name="T31" fmla="*/ 30 h 30"/>
                <a:gd name="T32" fmla="*/ 35 w 35"/>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0"/>
                <a:gd name="T53" fmla="*/ 35 w 35"/>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0">
                  <a:moveTo>
                    <a:pt x="35" y="30"/>
                  </a:moveTo>
                  <a:lnTo>
                    <a:pt x="29" y="30"/>
                  </a:lnTo>
                  <a:lnTo>
                    <a:pt x="23" y="24"/>
                  </a:lnTo>
                  <a:lnTo>
                    <a:pt x="17" y="18"/>
                  </a:lnTo>
                  <a:lnTo>
                    <a:pt x="12" y="12"/>
                  </a:lnTo>
                  <a:lnTo>
                    <a:pt x="6" y="6"/>
                  </a:lnTo>
                  <a:lnTo>
                    <a:pt x="0" y="6"/>
                  </a:lnTo>
                  <a:lnTo>
                    <a:pt x="0" y="0"/>
                  </a:lnTo>
                  <a:lnTo>
                    <a:pt x="6" y="0"/>
                  </a:lnTo>
                  <a:lnTo>
                    <a:pt x="12" y="0"/>
                  </a:lnTo>
                  <a:lnTo>
                    <a:pt x="17" y="6"/>
                  </a:lnTo>
                  <a:lnTo>
                    <a:pt x="17" y="12"/>
                  </a:lnTo>
                  <a:lnTo>
                    <a:pt x="23" y="18"/>
                  </a:lnTo>
                  <a:lnTo>
                    <a:pt x="29" y="24"/>
                  </a:lnTo>
                  <a:lnTo>
                    <a:pt x="35" y="30"/>
                  </a:lnTo>
                  <a:close/>
                </a:path>
              </a:pathLst>
            </a:custGeom>
            <a:solidFill>
              <a:srgbClr val="006600"/>
            </a:solidFill>
            <a:ln w="9525">
              <a:noFill/>
              <a:round/>
              <a:headEnd/>
              <a:tailEnd/>
            </a:ln>
          </p:spPr>
          <p:txBody>
            <a:bodyPr/>
            <a:lstStyle/>
            <a:p>
              <a:endParaRPr lang="en-US"/>
            </a:p>
          </p:txBody>
        </p:sp>
        <p:sp>
          <p:nvSpPr>
            <p:cNvPr id="16276" name="Freeform 140"/>
            <p:cNvSpPr>
              <a:spLocks/>
            </p:cNvSpPr>
            <p:nvPr/>
          </p:nvSpPr>
          <p:spPr bwMode="auto">
            <a:xfrm>
              <a:off x="4467" y="2031"/>
              <a:ext cx="29" cy="36"/>
            </a:xfrm>
            <a:custGeom>
              <a:avLst/>
              <a:gdLst>
                <a:gd name="T0" fmla="*/ 0 w 29"/>
                <a:gd name="T1" fmla="*/ 0 h 36"/>
                <a:gd name="T2" fmla="*/ 6 w 29"/>
                <a:gd name="T3" fmla="*/ 0 h 36"/>
                <a:gd name="T4" fmla="*/ 6 w 29"/>
                <a:gd name="T5" fmla="*/ 6 h 36"/>
                <a:gd name="T6" fmla="*/ 12 w 29"/>
                <a:gd name="T7" fmla="*/ 12 h 36"/>
                <a:gd name="T8" fmla="*/ 18 w 29"/>
                <a:gd name="T9" fmla="*/ 18 h 36"/>
                <a:gd name="T10" fmla="*/ 18 w 29"/>
                <a:gd name="T11" fmla="*/ 18 h 36"/>
                <a:gd name="T12" fmla="*/ 24 w 29"/>
                <a:gd name="T13" fmla="*/ 24 h 36"/>
                <a:gd name="T14" fmla="*/ 29 w 29"/>
                <a:gd name="T15" fmla="*/ 30 h 36"/>
                <a:gd name="T16" fmla="*/ 29 w 29"/>
                <a:gd name="T17" fmla="*/ 36 h 36"/>
                <a:gd name="T18" fmla="*/ 29 w 29"/>
                <a:gd name="T19" fmla="*/ 30 h 36"/>
                <a:gd name="T20" fmla="*/ 18 w 29"/>
                <a:gd name="T21" fmla="*/ 30 h 36"/>
                <a:gd name="T22" fmla="*/ 18 w 29"/>
                <a:gd name="T23" fmla="*/ 24 h 36"/>
                <a:gd name="T24" fmla="*/ 12 w 29"/>
                <a:gd name="T25" fmla="*/ 18 h 36"/>
                <a:gd name="T26" fmla="*/ 6 w 29"/>
                <a:gd name="T27" fmla="*/ 12 h 36"/>
                <a:gd name="T28" fmla="*/ 0 w 29"/>
                <a:gd name="T29" fmla="*/ 6 h 36"/>
                <a:gd name="T30" fmla="*/ 0 w 29"/>
                <a:gd name="T31" fmla="*/ 6 h 36"/>
                <a:gd name="T32" fmla="*/ 0 w 29"/>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36"/>
                <a:gd name="T53" fmla="*/ 29 w 29"/>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36">
                  <a:moveTo>
                    <a:pt x="0" y="0"/>
                  </a:moveTo>
                  <a:lnTo>
                    <a:pt x="6" y="0"/>
                  </a:lnTo>
                  <a:lnTo>
                    <a:pt x="6" y="6"/>
                  </a:lnTo>
                  <a:lnTo>
                    <a:pt x="12" y="12"/>
                  </a:lnTo>
                  <a:lnTo>
                    <a:pt x="18" y="18"/>
                  </a:lnTo>
                  <a:lnTo>
                    <a:pt x="24" y="24"/>
                  </a:lnTo>
                  <a:lnTo>
                    <a:pt x="29" y="30"/>
                  </a:lnTo>
                  <a:lnTo>
                    <a:pt x="29" y="36"/>
                  </a:lnTo>
                  <a:lnTo>
                    <a:pt x="29" y="30"/>
                  </a:lnTo>
                  <a:lnTo>
                    <a:pt x="18" y="30"/>
                  </a:lnTo>
                  <a:lnTo>
                    <a:pt x="18" y="24"/>
                  </a:lnTo>
                  <a:lnTo>
                    <a:pt x="12" y="18"/>
                  </a:lnTo>
                  <a:lnTo>
                    <a:pt x="6" y="12"/>
                  </a:lnTo>
                  <a:lnTo>
                    <a:pt x="0" y="6"/>
                  </a:lnTo>
                  <a:lnTo>
                    <a:pt x="0" y="0"/>
                  </a:lnTo>
                  <a:close/>
                </a:path>
              </a:pathLst>
            </a:custGeom>
            <a:solidFill>
              <a:srgbClr val="006600"/>
            </a:solidFill>
            <a:ln w="9525">
              <a:noFill/>
              <a:round/>
              <a:headEnd/>
              <a:tailEnd/>
            </a:ln>
          </p:spPr>
          <p:txBody>
            <a:bodyPr/>
            <a:lstStyle/>
            <a:p>
              <a:endParaRPr lang="en-US"/>
            </a:p>
          </p:txBody>
        </p:sp>
        <p:sp>
          <p:nvSpPr>
            <p:cNvPr id="16277" name="Freeform 141"/>
            <p:cNvSpPr>
              <a:spLocks/>
            </p:cNvSpPr>
            <p:nvPr/>
          </p:nvSpPr>
          <p:spPr bwMode="auto">
            <a:xfrm>
              <a:off x="4309" y="2097"/>
              <a:ext cx="156" cy="36"/>
            </a:xfrm>
            <a:custGeom>
              <a:avLst/>
              <a:gdLst>
                <a:gd name="T0" fmla="*/ 156 w 156"/>
                <a:gd name="T1" fmla="*/ 36 h 36"/>
                <a:gd name="T2" fmla="*/ 156 w 156"/>
                <a:gd name="T3" fmla="*/ 36 h 36"/>
                <a:gd name="T4" fmla="*/ 156 w 156"/>
                <a:gd name="T5" fmla="*/ 36 h 36"/>
                <a:gd name="T6" fmla="*/ 150 w 156"/>
                <a:gd name="T7" fmla="*/ 36 h 36"/>
                <a:gd name="T8" fmla="*/ 150 w 156"/>
                <a:gd name="T9" fmla="*/ 36 h 36"/>
                <a:gd name="T10" fmla="*/ 144 w 156"/>
                <a:gd name="T11" fmla="*/ 30 h 36"/>
                <a:gd name="T12" fmla="*/ 132 w 156"/>
                <a:gd name="T13" fmla="*/ 24 h 36"/>
                <a:gd name="T14" fmla="*/ 120 w 156"/>
                <a:gd name="T15" fmla="*/ 18 h 36"/>
                <a:gd name="T16" fmla="*/ 114 w 156"/>
                <a:gd name="T17" fmla="*/ 12 h 36"/>
                <a:gd name="T18" fmla="*/ 102 w 156"/>
                <a:gd name="T19" fmla="*/ 12 h 36"/>
                <a:gd name="T20" fmla="*/ 90 w 156"/>
                <a:gd name="T21" fmla="*/ 6 h 36"/>
                <a:gd name="T22" fmla="*/ 78 w 156"/>
                <a:gd name="T23" fmla="*/ 6 h 36"/>
                <a:gd name="T24" fmla="*/ 72 w 156"/>
                <a:gd name="T25" fmla="*/ 6 h 36"/>
                <a:gd name="T26" fmla="*/ 60 w 156"/>
                <a:gd name="T27" fmla="*/ 6 h 36"/>
                <a:gd name="T28" fmla="*/ 48 w 156"/>
                <a:gd name="T29" fmla="*/ 6 h 36"/>
                <a:gd name="T30" fmla="*/ 42 w 156"/>
                <a:gd name="T31" fmla="*/ 6 h 36"/>
                <a:gd name="T32" fmla="*/ 30 w 156"/>
                <a:gd name="T33" fmla="*/ 12 h 36"/>
                <a:gd name="T34" fmla="*/ 24 w 156"/>
                <a:gd name="T35" fmla="*/ 12 h 36"/>
                <a:gd name="T36" fmla="*/ 12 w 156"/>
                <a:gd name="T37" fmla="*/ 12 h 36"/>
                <a:gd name="T38" fmla="*/ 6 w 156"/>
                <a:gd name="T39" fmla="*/ 18 h 36"/>
                <a:gd name="T40" fmla="*/ 0 w 156"/>
                <a:gd name="T41" fmla="*/ 18 h 36"/>
                <a:gd name="T42" fmla="*/ 0 w 156"/>
                <a:gd name="T43" fmla="*/ 12 h 36"/>
                <a:gd name="T44" fmla="*/ 6 w 156"/>
                <a:gd name="T45" fmla="*/ 12 h 36"/>
                <a:gd name="T46" fmla="*/ 18 w 156"/>
                <a:gd name="T47" fmla="*/ 6 h 36"/>
                <a:gd name="T48" fmla="*/ 24 w 156"/>
                <a:gd name="T49" fmla="*/ 6 h 36"/>
                <a:gd name="T50" fmla="*/ 36 w 156"/>
                <a:gd name="T51" fmla="*/ 0 h 36"/>
                <a:gd name="T52" fmla="*/ 48 w 156"/>
                <a:gd name="T53" fmla="*/ 0 h 36"/>
                <a:gd name="T54" fmla="*/ 60 w 156"/>
                <a:gd name="T55" fmla="*/ 0 h 36"/>
                <a:gd name="T56" fmla="*/ 72 w 156"/>
                <a:gd name="T57" fmla="*/ 0 h 36"/>
                <a:gd name="T58" fmla="*/ 84 w 156"/>
                <a:gd name="T59" fmla="*/ 0 h 36"/>
                <a:gd name="T60" fmla="*/ 96 w 156"/>
                <a:gd name="T61" fmla="*/ 0 h 36"/>
                <a:gd name="T62" fmla="*/ 108 w 156"/>
                <a:gd name="T63" fmla="*/ 6 h 36"/>
                <a:gd name="T64" fmla="*/ 120 w 156"/>
                <a:gd name="T65" fmla="*/ 6 h 36"/>
                <a:gd name="T66" fmla="*/ 132 w 156"/>
                <a:gd name="T67" fmla="*/ 12 h 36"/>
                <a:gd name="T68" fmla="*/ 138 w 156"/>
                <a:gd name="T69" fmla="*/ 18 h 36"/>
                <a:gd name="T70" fmla="*/ 150 w 156"/>
                <a:gd name="T71" fmla="*/ 24 h 36"/>
                <a:gd name="T72" fmla="*/ 156 w 156"/>
                <a:gd name="T73" fmla="*/ 36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6"/>
                <a:gd name="T112" fmla="*/ 0 h 36"/>
                <a:gd name="T113" fmla="*/ 156 w 156"/>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6" h="36">
                  <a:moveTo>
                    <a:pt x="156" y="36"/>
                  </a:moveTo>
                  <a:lnTo>
                    <a:pt x="156" y="36"/>
                  </a:lnTo>
                  <a:lnTo>
                    <a:pt x="150" y="36"/>
                  </a:lnTo>
                  <a:lnTo>
                    <a:pt x="144" y="30"/>
                  </a:lnTo>
                  <a:lnTo>
                    <a:pt x="132" y="24"/>
                  </a:lnTo>
                  <a:lnTo>
                    <a:pt x="120" y="18"/>
                  </a:lnTo>
                  <a:lnTo>
                    <a:pt x="114" y="12"/>
                  </a:lnTo>
                  <a:lnTo>
                    <a:pt x="102" y="12"/>
                  </a:lnTo>
                  <a:lnTo>
                    <a:pt x="90" y="6"/>
                  </a:lnTo>
                  <a:lnTo>
                    <a:pt x="78" y="6"/>
                  </a:lnTo>
                  <a:lnTo>
                    <a:pt x="72" y="6"/>
                  </a:lnTo>
                  <a:lnTo>
                    <a:pt x="60" y="6"/>
                  </a:lnTo>
                  <a:lnTo>
                    <a:pt x="48" y="6"/>
                  </a:lnTo>
                  <a:lnTo>
                    <a:pt x="42" y="6"/>
                  </a:lnTo>
                  <a:lnTo>
                    <a:pt x="30" y="12"/>
                  </a:lnTo>
                  <a:lnTo>
                    <a:pt x="24" y="12"/>
                  </a:lnTo>
                  <a:lnTo>
                    <a:pt x="12" y="12"/>
                  </a:lnTo>
                  <a:lnTo>
                    <a:pt x="6" y="18"/>
                  </a:lnTo>
                  <a:lnTo>
                    <a:pt x="0" y="18"/>
                  </a:lnTo>
                  <a:lnTo>
                    <a:pt x="0" y="12"/>
                  </a:lnTo>
                  <a:lnTo>
                    <a:pt x="6" y="12"/>
                  </a:lnTo>
                  <a:lnTo>
                    <a:pt x="18" y="6"/>
                  </a:lnTo>
                  <a:lnTo>
                    <a:pt x="24" y="6"/>
                  </a:lnTo>
                  <a:lnTo>
                    <a:pt x="36" y="0"/>
                  </a:lnTo>
                  <a:lnTo>
                    <a:pt x="48" y="0"/>
                  </a:lnTo>
                  <a:lnTo>
                    <a:pt x="60" y="0"/>
                  </a:lnTo>
                  <a:lnTo>
                    <a:pt x="72" y="0"/>
                  </a:lnTo>
                  <a:lnTo>
                    <a:pt x="84" y="0"/>
                  </a:lnTo>
                  <a:lnTo>
                    <a:pt x="96" y="0"/>
                  </a:lnTo>
                  <a:lnTo>
                    <a:pt x="108" y="6"/>
                  </a:lnTo>
                  <a:lnTo>
                    <a:pt x="120" y="6"/>
                  </a:lnTo>
                  <a:lnTo>
                    <a:pt x="132" y="12"/>
                  </a:lnTo>
                  <a:lnTo>
                    <a:pt x="138" y="18"/>
                  </a:lnTo>
                  <a:lnTo>
                    <a:pt x="150" y="24"/>
                  </a:lnTo>
                  <a:lnTo>
                    <a:pt x="156" y="36"/>
                  </a:lnTo>
                  <a:close/>
                </a:path>
              </a:pathLst>
            </a:custGeom>
            <a:solidFill>
              <a:srgbClr val="006600"/>
            </a:solidFill>
            <a:ln w="9525">
              <a:noFill/>
              <a:round/>
              <a:headEnd/>
              <a:tailEnd/>
            </a:ln>
          </p:spPr>
          <p:txBody>
            <a:bodyPr/>
            <a:lstStyle/>
            <a:p>
              <a:endParaRPr lang="en-US"/>
            </a:p>
          </p:txBody>
        </p:sp>
        <p:sp>
          <p:nvSpPr>
            <p:cNvPr id="16278" name="Freeform 142"/>
            <p:cNvSpPr>
              <a:spLocks/>
            </p:cNvSpPr>
            <p:nvPr/>
          </p:nvSpPr>
          <p:spPr bwMode="auto">
            <a:xfrm>
              <a:off x="4309" y="2103"/>
              <a:ext cx="18" cy="36"/>
            </a:xfrm>
            <a:custGeom>
              <a:avLst/>
              <a:gdLst>
                <a:gd name="T0" fmla="*/ 18 w 18"/>
                <a:gd name="T1" fmla="*/ 0 h 36"/>
                <a:gd name="T2" fmla="*/ 18 w 18"/>
                <a:gd name="T3" fmla="*/ 6 h 36"/>
                <a:gd name="T4" fmla="*/ 12 w 18"/>
                <a:gd name="T5" fmla="*/ 12 h 36"/>
                <a:gd name="T6" fmla="*/ 12 w 18"/>
                <a:gd name="T7" fmla="*/ 18 h 36"/>
                <a:gd name="T8" fmla="*/ 6 w 18"/>
                <a:gd name="T9" fmla="*/ 18 h 36"/>
                <a:gd name="T10" fmla="*/ 6 w 18"/>
                <a:gd name="T11" fmla="*/ 24 h 36"/>
                <a:gd name="T12" fmla="*/ 0 w 18"/>
                <a:gd name="T13" fmla="*/ 30 h 36"/>
                <a:gd name="T14" fmla="*/ 0 w 18"/>
                <a:gd name="T15" fmla="*/ 36 h 36"/>
                <a:gd name="T16" fmla="*/ 0 w 18"/>
                <a:gd name="T17" fmla="*/ 36 h 36"/>
                <a:gd name="T18" fmla="*/ 6 w 18"/>
                <a:gd name="T19" fmla="*/ 36 h 36"/>
                <a:gd name="T20" fmla="*/ 6 w 18"/>
                <a:gd name="T21" fmla="*/ 30 h 36"/>
                <a:gd name="T22" fmla="*/ 6 w 18"/>
                <a:gd name="T23" fmla="*/ 30 h 36"/>
                <a:gd name="T24" fmla="*/ 12 w 18"/>
                <a:gd name="T25" fmla="*/ 24 h 36"/>
                <a:gd name="T26" fmla="*/ 12 w 18"/>
                <a:gd name="T27" fmla="*/ 18 h 36"/>
                <a:gd name="T28" fmla="*/ 12 w 18"/>
                <a:gd name="T29" fmla="*/ 12 h 36"/>
                <a:gd name="T30" fmla="*/ 18 w 18"/>
                <a:gd name="T31" fmla="*/ 6 h 36"/>
                <a:gd name="T32" fmla="*/ 18 w 18"/>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6"/>
                <a:gd name="T53" fmla="*/ 18 w 18"/>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6">
                  <a:moveTo>
                    <a:pt x="18" y="0"/>
                  </a:moveTo>
                  <a:lnTo>
                    <a:pt x="18" y="6"/>
                  </a:lnTo>
                  <a:lnTo>
                    <a:pt x="12" y="12"/>
                  </a:lnTo>
                  <a:lnTo>
                    <a:pt x="12" y="18"/>
                  </a:lnTo>
                  <a:lnTo>
                    <a:pt x="6" y="18"/>
                  </a:lnTo>
                  <a:lnTo>
                    <a:pt x="6" y="24"/>
                  </a:lnTo>
                  <a:lnTo>
                    <a:pt x="0" y="30"/>
                  </a:lnTo>
                  <a:lnTo>
                    <a:pt x="0" y="36"/>
                  </a:lnTo>
                  <a:lnTo>
                    <a:pt x="6" y="36"/>
                  </a:lnTo>
                  <a:lnTo>
                    <a:pt x="6" y="30"/>
                  </a:lnTo>
                  <a:lnTo>
                    <a:pt x="12" y="24"/>
                  </a:lnTo>
                  <a:lnTo>
                    <a:pt x="12" y="18"/>
                  </a:lnTo>
                  <a:lnTo>
                    <a:pt x="12" y="12"/>
                  </a:lnTo>
                  <a:lnTo>
                    <a:pt x="18" y="6"/>
                  </a:lnTo>
                  <a:lnTo>
                    <a:pt x="18" y="0"/>
                  </a:lnTo>
                  <a:close/>
                </a:path>
              </a:pathLst>
            </a:custGeom>
            <a:solidFill>
              <a:srgbClr val="006600"/>
            </a:solidFill>
            <a:ln w="9525">
              <a:noFill/>
              <a:round/>
              <a:headEnd/>
              <a:tailEnd/>
            </a:ln>
          </p:spPr>
          <p:txBody>
            <a:bodyPr/>
            <a:lstStyle/>
            <a:p>
              <a:endParaRPr lang="en-US"/>
            </a:p>
          </p:txBody>
        </p:sp>
        <p:sp>
          <p:nvSpPr>
            <p:cNvPr id="16279" name="Freeform 143"/>
            <p:cNvSpPr>
              <a:spLocks/>
            </p:cNvSpPr>
            <p:nvPr/>
          </p:nvSpPr>
          <p:spPr bwMode="auto">
            <a:xfrm>
              <a:off x="4321" y="2103"/>
              <a:ext cx="24" cy="36"/>
            </a:xfrm>
            <a:custGeom>
              <a:avLst/>
              <a:gdLst>
                <a:gd name="T0" fmla="*/ 0 w 24"/>
                <a:gd name="T1" fmla="*/ 36 h 36"/>
                <a:gd name="T2" fmla="*/ 0 w 24"/>
                <a:gd name="T3" fmla="*/ 36 h 36"/>
                <a:gd name="T4" fmla="*/ 0 w 24"/>
                <a:gd name="T5" fmla="*/ 30 h 36"/>
                <a:gd name="T6" fmla="*/ 0 w 24"/>
                <a:gd name="T7" fmla="*/ 24 h 36"/>
                <a:gd name="T8" fmla="*/ 6 w 24"/>
                <a:gd name="T9" fmla="*/ 18 h 36"/>
                <a:gd name="T10" fmla="*/ 6 w 24"/>
                <a:gd name="T11" fmla="*/ 12 h 36"/>
                <a:gd name="T12" fmla="*/ 12 w 24"/>
                <a:gd name="T13" fmla="*/ 6 h 36"/>
                <a:gd name="T14" fmla="*/ 18 w 24"/>
                <a:gd name="T15" fmla="*/ 0 h 36"/>
                <a:gd name="T16" fmla="*/ 24 w 24"/>
                <a:gd name="T17" fmla="*/ 0 h 36"/>
                <a:gd name="T18" fmla="*/ 18 w 24"/>
                <a:gd name="T19" fmla="*/ 6 h 36"/>
                <a:gd name="T20" fmla="*/ 18 w 24"/>
                <a:gd name="T21" fmla="*/ 6 h 36"/>
                <a:gd name="T22" fmla="*/ 12 w 24"/>
                <a:gd name="T23" fmla="*/ 18 h 36"/>
                <a:gd name="T24" fmla="*/ 12 w 24"/>
                <a:gd name="T25" fmla="*/ 24 h 36"/>
                <a:gd name="T26" fmla="*/ 6 w 24"/>
                <a:gd name="T27" fmla="*/ 30 h 36"/>
                <a:gd name="T28" fmla="*/ 6 w 24"/>
                <a:gd name="T29" fmla="*/ 30 h 36"/>
                <a:gd name="T30" fmla="*/ 0 w 24"/>
                <a:gd name="T31" fmla="*/ 36 h 36"/>
                <a:gd name="T32" fmla="*/ 0 w 24"/>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6"/>
                <a:gd name="T53" fmla="*/ 24 w 2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6">
                  <a:moveTo>
                    <a:pt x="0" y="36"/>
                  </a:moveTo>
                  <a:lnTo>
                    <a:pt x="0" y="36"/>
                  </a:lnTo>
                  <a:lnTo>
                    <a:pt x="0" y="30"/>
                  </a:lnTo>
                  <a:lnTo>
                    <a:pt x="0" y="24"/>
                  </a:lnTo>
                  <a:lnTo>
                    <a:pt x="6" y="18"/>
                  </a:lnTo>
                  <a:lnTo>
                    <a:pt x="6" y="12"/>
                  </a:lnTo>
                  <a:lnTo>
                    <a:pt x="12" y="6"/>
                  </a:lnTo>
                  <a:lnTo>
                    <a:pt x="18" y="0"/>
                  </a:lnTo>
                  <a:lnTo>
                    <a:pt x="24" y="0"/>
                  </a:lnTo>
                  <a:lnTo>
                    <a:pt x="18" y="6"/>
                  </a:lnTo>
                  <a:lnTo>
                    <a:pt x="12" y="18"/>
                  </a:lnTo>
                  <a:lnTo>
                    <a:pt x="12" y="24"/>
                  </a:lnTo>
                  <a:lnTo>
                    <a:pt x="6" y="30"/>
                  </a:lnTo>
                  <a:lnTo>
                    <a:pt x="0" y="36"/>
                  </a:lnTo>
                  <a:close/>
                </a:path>
              </a:pathLst>
            </a:custGeom>
            <a:solidFill>
              <a:srgbClr val="006600"/>
            </a:solidFill>
            <a:ln w="9525">
              <a:noFill/>
              <a:round/>
              <a:headEnd/>
              <a:tailEnd/>
            </a:ln>
          </p:spPr>
          <p:txBody>
            <a:bodyPr/>
            <a:lstStyle/>
            <a:p>
              <a:endParaRPr lang="en-US"/>
            </a:p>
          </p:txBody>
        </p:sp>
        <p:sp>
          <p:nvSpPr>
            <p:cNvPr id="16280" name="Freeform 144"/>
            <p:cNvSpPr>
              <a:spLocks/>
            </p:cNvSpPr>
            <p:nvPr/>
          </p:nvSpPr>
          <p:spPr bwMode="auto">
            <a:xfrm>
              <a:off x="4345" y="2097"/>
              <a:ext cx="30" cy="48"/>
            </a:xfrm>
            <a:custGeom>
              <a:avLst/>
              <a:gdLst>
                <a:gd name="T0" fmla="*/ 0 w 30"/>
                <a:gd name="T1" fmla="*/ 48 h 48"/>
                <a:gd name="T2" fmla="*/ 0 w 30"/>
                <a:gd name="T3" fmla="*/ 48 h 48"/>
                <a:gd name="T4" fmla="*/ 0 w 30"/>
                <a:gd name="T5" fmla="*/ 42 h 48"/>
                <a:gd name="T6" fmla="*/ 6 w 30"/>
                <a:gd name="T7" fmla="*/ 36 h 48"/>
                <a:gd name="T8" fmla="*/ 6 w 30"/>
                <a:gd name="T9" fmla="*/ 24 h 48"/>
                <a:gd name="T10" fmla="*/ 12 w 30"/>
                <a:gd name="T11" fmla="*/ 18 h 48"/>
                <a:gd name="T12" fmla="*/ 18 w 30"/>
                <a:gd name="T13" fmla="*/ 12 h 48"/>
                <a:gd name="T14" fmla="*/ 24 w 30"/>
                <a:gd name="T15" fmla="*/ 6 h 48"/>
                <a:gd name="T16" fmla="*/ 30 w 30"/>
                <a:gd name="T17" fmla="*/ 0 h 48"/>
                <a:gd name="T18" fmla="*/ 24 w 30"/>
                <a:gd name="T19" fmla="*/ 6 h 48"/>
                <a:gd name="T20" fmla="*/ 24 w 30"/>
                <a:gd name="T21" fmla="*/ 12 h 48"/>
                <a:gd name="T22" fmla="*/ 18 w 30"/>
                <a:gd name="T23" fmla="*/ 18 h 48"/>
                <a:gd name="T24" fmla="*/ 12 w 30"/>
                <a:gd name="T25" fmla="*/ 30 h 48"/>
                <a:gd name="T26" fmla="*/ 12 w 30"/>
                <a:gd name="T27" fmla="*/ 36 h 48"/>
                <a:gd name="T28" fmla="*/ 6 w 30"/>
                <a:gd name="T29" fmla="*/ 42 h 48"/>
                <a:gd name="T30" fmla="*/ 0 w 30"/>
                <a:gd name="T31" fmla="*/ 48 h 48"/>
                <a:gd name="T32" fmla="*/ 0 w 30"/>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8"/>
                <a:gd name="T53" fmla="*/ 30 w 3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8">
                  <a:moveTo>
                    <a:pt x="0" y="48"/>
                  </a:moveTo>
                  <a:lnTo>
                    <a:pt x="0" y="48"/>
                  </a:lnTo>
                  <a:lnTo>
                    <a:pt x="0" y="42"/>
                  </a:lnTo>
                  <a:lnTo>
                    <a:pt x="6" y="36"/>
                  </a:lnTo>
                  <a:lnTo>
                    <a:pt x="6" y="24"/>
                  </a:lnTo>
                  <a:lnTo>
                    <a:pt x="12" y="18"/>
                  </a:lnTo>
                  <a:lnTo>
                    <a:pt x="18" y="12"/>
                  </a:lnTo>
                  <a:lnTo>
                    <a:pt x="24" y="6"/>
                  </a:lnTo>
                  <a:lnTo>
                    <a:pt x="30" y="0"/>
                  </a:lnTo>
                  <a:lnTo>
                    <a:pt x="24" y="6"/>
                  </a:lnTo>
                  <a:lnTo>
                    <a:pt x="24" y="12"/>
                  </a:lnTo>
                  <a:lnTo>
                    <a:pt x="18" y="18"/>
                  </a:lnTo>
                  <a:lnTo>
                    <a:pt x="12" y="30"/>
                  </a:lnTo>
                  <a:lnTo>
                    <a:pt x="12" y="36"/>
                  </a:lnTo>
                  <a:lnTo>
                    <a:pt x="6" y="42"/>
                  </a:lnTo>
                  <a:lnTo>
                    <a:pt x="0" y="48"/>
                  </a:lnTo>
                  <a:close/>
                </a:path>
              </a:pathLst>
            </a:custGeom>
            <a:solidFill>
              <a:srgbClr val="006600"/>
            </a:solidFill>
            <a:ln w="9525">
              <a:noFill/>
              <a:round/>
              <a:headEnd/>
              <a:tailEnd/>
            </a:ln>
          </p:spPr>
          <p:txBody>
            <a:bodyPr/>
            <a:lstStyle/>
            <a:p>
              <a:endParaRPr lang="en-US"/>
            </a:p>
          </p:txBody>
        </p:sp>
        <p:sp>
          <p:nvSpPr>
            <p:cNvPr id="16281" name="Freeform 145"/>
            <p:cNvSpPr>
              <a:spLocks/>
            </p:cNvSpPr>
            <p:nvPr/>
          </p:nvSpPr>
          <p:spPr bwMode="auto">
            <a:xfrm>
              <a:off x="4369" y="2103"/>
              <a:ext cx="36" cy="48"/>
            </a:xfrm>
            <a:custGeom>
              <a:avLst/>
              <a:gdLst>
                <a:gd name="T0" fmla="*/ 0 w 36"/>
                <a:gd name="T1" fmla="*/ 48 h 48"/>
                <a:gd name="T2" fmla="*/ 0 w 36"/>
                <a:gd name="T3" fmla="*/ 48 h 48"/>
                <a:gd name="T4" fmla="*/ 0 w 36"/>
                <a:gd name="T5" fmla="*/ 42 h 48"/>
                <a:gd name="T6" fmla="*/ 6 w 36"/>
                <a:gd name="T7" fmla="*/ 36 h 48"/>
                <a:gd name="T8" fmla="*/ 12 w 36"/>
                <a:gd name="T9" fmla="*/ 24 h 48"/>
                <a:gd name="T10" fmla="*/ 18 w 36"/>
                <a:gd name="T11" fmla="*/ 18 h 48"/>
                <a:gd name="T12" fmla="*/ 24 w 36"/>
                <a:gd name="T13" fmla="*/ 6 h 48"/>
                <a:gd name="T14" fmla="*/ 30 w 36"/>
                <a:gd name="T15" fmla="*/ 0 h 48"/>
                <a:gd name="T16" fmla="*/ 36 w 36"/>
                <a:gd name="T17" fmla="*/ 0 h 48"/>
                <a:gd name="T18" fmla="*/ 30 w 36"/>
                <a:gd name="T19" fmla="*/ 0 h 48"/>
                <a:gd name="T20" fmla="*/ 30 w 36"/>
                <a:gd name="T21" fmla="*/ 6 h 48"/>
                <a:gd name="T22" fmla="*/ 24 w 36"/>
                <a:gd name="T23" fmla="*/ 18 h 48"/>
                <a:gd name="T24" fmla="*/ 18 w 36"/>
                <a:gd name="T25" fmla="*/ 24 h 48"/>
                <a:gd name="T26" fmla="*/ 12 w 36"/>
                <a:gd name="T27" fmla="*/ 36 h 48"/>
                <a:gd name="T28" fmla="*/ 6 w 36"/>
                <a:gd name="T29" fmla="*/ 42 h 48"/>
                <a:gd name="T30" fmla="*/ 6 w 36"/>
                <a:gd name="T31" fmla="*/ 48 h 48"/>
                <a:gd name="T32" fmla="*/ 0 w 36"/>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8"/>
                <a:gd name="T53" fmla="*/ 36 w 36"/>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8">
                  <a:moveTo>
                    <a:pt x="0" y="48"/>
                  </a:moveTo>
                  <a:lnTo>
                    <a:pt x="0" y="48"/>
                  </a:lnTo>
                  <a:lnTo>
                    <a:pt x="0" y="42"/>
                  </a:lnTo>
                  <a:lnTo>
                    <a:pt x="6" y="36"/>
                  </a:lnTo>
                  <a:lnTo>
                    <a:pt x="12" y="24"/>
                  </a:lnTo>
                  <a:lnTo>
                    <a:pt x="18" y="18"/>
                  </a:lnTo>
                  <a:lnTo>
                    <a:pt x="24" y="6"/>
                  </a:lnTo>
                  <a:lnTo>
                    <a:pt x="30" y="0"/>
                  </a:lnTo>
                  <a:lnTo>
                    <a:pt x="36" y="0"/>
                  </a:lnTo>
                  <a:lnTo>
                    <a:pt x="30" y="0"/>
                  </a:lnTo>
                  <a:lnTo>
                    <a:pt x="30" y="6"/>
                  </a:lnTo>
                  <a:lnTo>
                    <a:pt x="24" y="18"/>
                  </a:lnTo>
                  <a:lnTo>
                    <a:pt x="18" y="24"/>
                  </a:lnTo>
                  <a:lnTo>
                    <a:pt x="12" y="36"/>
                  </a:lnTo>
                  <a:lnTo>
                    <a:pt x="6" y="42"/>
                  </a:lnTo>
                  <a:lnTo>
                    <a:pt x="6" y="48"/>
                  </a:lnTo>
                  <a:lnTo>
                    <a:pt x="0" y="48"/>
                  </a:lnTo>
                  <a:close/>
                </a:path>
              </a:pathLst>
            </a:custGeom>
            <a:solidFill>
              <a:srgbClr val="006600"/>
            </a:solidFill>
            <a:ln w="9525">
              <a:noFill/>
              <a:round/>
              <a:headEnd/>
              <a:tailEnd/>
            </a:ln>
          </p:spPr>
          <p:txBody>
            <a:bodyPr/>
            <a:lstStyle/>
            <a:p>
              <a:endParaRPr lang="en-US"/>
            </a:p>
          </p:txBody>
        </p:sp>
        <p:sp>
          <p:nvSpPr>
            <p:cNvPr id="16282" name="Freeform 146"/>
            <p:cNvSpPr>
              <a:spLocks/>
            </p:cNvSpPr>
            <p:nvPr/>
          </p:nvSpPr>
          <p:spPr bwMode="auto">
            <a:xfrm>
              <a:off x="4387" y="2103"/>
              <a:ext cx="36" cy="48"/>
            </a:xfrm>
            <a:custGeom>
              <a:avLst/>
              <a:gdLst>
                <a:gd name="T0" fmla="*/ 0 w 36"/>
                <a:gd name="T1" fmla="*/ 48 h 48"/>
                <a:gd name="T2" fmla="*/ 0 w 36"/>
                <a:gd name="T3" fmla="*/ 42 h 48"/>
                <a:gd name="T4" fmla="*/ 0 w 36"/>
                <a:gd name="T5" fmla="*/ 36 h 48"/>
                <a:gd name="T6" fmla="*/ 6 w 36"/>
                <a:gd name="T7" fmla="*/ 30 h 48"/>
                <a:gd name="T8" fmla="*/ 12 w 36"/>
                <a:gd name="T9" fmla="*/ 24 h 48"/>
                <a:gd name="T10" fmla="*/ 18 w 36"/>
                <a:gd name="T11" fmla="*/ 18 h 48"/>
                <a:gd name="T12" fmla="*/ 24 w 36"/>
                <a:gd name="T13" fmla="*/ 12 h 48"/>
                <a:gd name="T14" fmla="*/ 30 w 36"/>
                <a:gd name="T15" fmla="*/ 6 h 48"/>
                <a:gd name="T16" fmla="*/ 36 w 36"/>
                <a:gd name="T17" fmla="*/ 0 h 48"/>
                <a:gd name="T18" fmla="*/ 30 w 36"/>
                <a:gd name="T19" fmla="*/ 6 h 48"/>
                <a:gd name="T20" fmla="*/ 30 w 36"/>
                <a:gd name="T21" fmla="*/ 12 h 48"/>
                <a:gd name="T22" fmla="*/ 24 w 36"/>
                <a:gd name="T23" fmla="*/ 18 h 48"/>
                <a:gd name="T24" fmla="*/ 18 w 36"/>
                <a:gd name="T25" fmla="*/ 30 h 48"/>
                <a:gd name="T26" fmla="*/ 12 w 36"/>
                <a:gd name="T27" fmla="*/ 36 h 48"/>
                <a:gd name="T28" fmla="*/ 6 w 36"/>
                <a:gd name="T29" fmla="*/ 42 h 48"/>
                <a:gd name="T30" fmla="*/ 0 w 36"/>
                <a:gd name="T31" fmla="*/ 48 h 48"/>
                <a:gd name="T32" fmla="*/ 0 w 36"/>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8"/>
                <a:gd name="T53" fmla="*/ 36 w 36"/>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8">
                  <a:moveTo>
                    <a:pt x="0" y="48"/>
                  </a:moveTo>
                  <a:lnTo>
                    <a:pt x="0" y="42"/>
                  </a:lnTo>
                  <a:lnTo>
                    <a:pt x="0" y="36"/>
                  </a:lnTo>
                  <a:lnTo>
                    <a:pt x="6" y="30"/>
                  </a:lnTo>
                  <a:lnTo>
                    <a:pt x="12" y="24"/>
                  </a:lnTo>
                  <a:lnTo>
                    <a:pt x="18" y="18"/>
                  </a:lnTo>
                  <a:lnTo>
                    <a:pt x="24" y="12"/>
                  </a:lnTo>
                  <a:lnTo>
                    <a:pt x="30" y="6"/>
                  </a:lnTo>
                  <a:lnTo>
                    <a:pt x="36" y="0"/>
                  </a:lnTo>
                  <a:lnTo>
                    <a:pt x="30" y="6"/>
                  </a:lnTo>
                  <a:lnTo>
                    <a:pt x="30" y="12"/>
                  </a:lnTo>
                  <a:lnTo>
                    <a:pt x="24" y="18"/>
                  </a:lnTo>
                  <a:lnTo>
                    <a:pt x="18" y="30"/>
                  </a:lnTo>
                  <a:lnTo>
                    <a:pt x="12" y="36"/>
                  </a:lnTo>
                  <a:lnTo>
                    <a:pt x="6" y="42"/>
                  </a:lnTo>
                  <a:lnTo>
                    <a:pt x="0" y="48"/>
                  </a:lnTo>
                  <a:close/>
                </a:path>
              </a:pathLst>
            </a:custGeom>
            <a:solidFill>
              <a:srgbClr val="006600"/>
            </a:solidFill>
            <a:ln w="9525">
              <a:noFill/>
              <a:round/>
              <a:headEnd/>
              <a:tailEnd/>
            </a:ln>
          </p:spPr>
          <p:txBody>
            <a:bodyPr/>
            <a:lstStyle/>
            <a:p>
              <a:endParaRPr lang="en-US"/>
            </a:p>
          </p:txBody>
        </p:sp>
        <p:sp>
          <p:nvSpPr>
            <p:cNvPr id="16283" name="Freeform 147"/>
            <p:cNvSpPr>
              <a:spLocks/>
            </p:cNvSpPr>
            <p:nvPr/>
          </p:nvSpPr>
          <p:spPr bwMode="auto">
            <a:xfrm>
              <a:off x="4405" y="2109"/>
              <a:ext cx="30" cy="36"/>
            </a:xfrm>
            <a:custGeom>
              <a:avLst/>
              <a:gdLst>
                <a:gd name="T0" fmla="*/ 0 w 30"/>
                <a:gd name="T1" fmla="*/ 36 h 36"/>
                <a:gd name="T2" fmla="*/ 0 w 30"/>
                <a:gd name="T3" fmla="*/ 36 h 36"/>
                <a:gd name="T4" fmla="*/ 0 w 30"/>
                <a:gd name="T5" fmla="*/ 30 h 36"/>
                <a:gd name="T6" fmla="*/ 6 w 30"/>
                <a:gd name="T7" fmla="*/ 24 h 36"/>
                <a:gd name="T8" fmla="*/ 6 w 30"/>
                <a:gd name="T9" fmla="*/ 18 h 36"/>
                <a:gd name="T10" fmla="*/ 12 w 30"/>
                <a:gd name="T11" fmla="*/ 12 h 36"/>
                <a:gd name="T12" fmla="*/ 18 w 30"/>
                <a:gd name="T13" fmla="*/ 6 h 36"/>
                <a:gd name="T14" fmla="*/ 24 w 30"/>
                <a:gd name="T15" fmla="*/ 6 h 36"/>
                <a:gd name="T16" fmla="*/ 30 w 30"/>
                <a:gd name="T17" fmla="*/ 0 h 36"/>
                <a:gd name="T18" fmla="*/ 30 w 30"/>
                <a:gd name="T19" fmla="*/ 6 h 36"/>
                <a:gd name="T20" fmla="*/ 24 w 30"/>
                <a:gd name="T21" fmla="*/ 12 h 36"/>
                <a:gd name="T22" fmla="*/ 18 w 30"/>
                <a:gd name="T23" fmla="*/ 18 h 36"/>
                <a:gd name="T24" fmla="*/ 18 w 30"/>
                <a:gd name="T25" fmla="*/ 24 h 36"/>
                <a:gd name="T26" fmla="*/ 12 w 30"/>
                <a:gd name="T27" fmla="*/ 30 h 36"/>
                <a:gd name="T28" fmla="*/ 6 w 30"/>
                <a:gd name="T29" fmla="*/ 36 h 36"/>
                <a:gd name="T30" fmla="*/ 6 w 30"/>
                <a:gd name="T31" fmla="*/ 36 h 36"/>
                <a:gd name="T32" fmla="*/ 0 w 30"/>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36"/>
                <a:gd name="T53" fmla="*/ 30 w 30"/>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36">
                  <a:moveTo>
                    <a:pt x="0" y="36"/>
                  </a:moveTo>
                  <a:lnTo>
                    <a:pt x="0" y="36"/>
                  </a:lnTo>
                  <a:lnTo>
                    <a:pt x="0" y="30"/>
                  </a:lnTo>
                  <a:lnTo>
                    <a:pt x="6" y="24"/>
                  </a:lnTo>
                  <a:lnTo>
                    <a:pt x="6" y="18"/>
                  </a:lnTo>
                  <a:lnTo>
                    <a:pt x="12" y="12"/>
                  </a:lnTo>
                  <a:lnTo>
                    <a:pt x="18" y="6"/>
                  </a:lnTo>
                  <a:lnTo>
                    <a:pt x="24" y="6"/>
                  </a:lnTo>
                  <a:lnTo>
                    <a:pt x="30" y="0"/>
                  </a:lnTo>
                  <a:lnTo>
                    <a:pt x="30" y="6"/>
                  </a:lnTo>
                  <a:lnTo>
                    <a:pt x="24" y="12"/>
                  </a:lnTo>
                  <a:lnTo>
                    <a:pt x="18" y="18"/>
                  </a:lnTo>
                  <a:lnTo>
                    <a:pt x="18" y="24"/>
                  </a:lnTo>
                  <a:lnTo>
                    <a:pt x="12" y="30"/>
                  </a:lnTo>
                  <a:lnTo>
                    <a:pt x="6" y="36"/>
                  </a:lnTo>
                  <a:lnTo>
                    <a:pt x="0" y="36"/>
                  </a:lnTo>
                  <a:close/>
                </a:path>
              </a:pathLst>
            </a:custGeom>
            <a:solidFill>
              <a:srgbClr val="006600"/>
            </a:solidFill>
            <a:ln w="9525">
              <a:noFill/>
              <a:round/>
              <a:headEnd/>
              <a:tailEnd/>
            </a:ln>
          </p:spPr>
          <p:txBody>
            <a:bodyPr/>
            <a:lstStyle/>
            <a:p>
              <a:endParaRPr lang="en-US"/>
            </a:p>
          </p:txBody>
        </p:sp>
        <p:sp>
          <p:nvSpPr>
            <p:cNvPr id="16284" name="Freeform 148"/>
            <p:cNvSpPr>
              <a:spLocks/>
            </p:cNvSpPr>
            <p:nvPr/>
          </p:nvSpPr>
          <p:spPr bwMode="auto">
            <a:xfrm>
              <a:off x="4423" y="2121"/>
              <a:ext cx="30" cy="24"/>
            </a:xfrm>
            <a:custGeom>
              <a:avLst/>
              <a:gdLst>
                <a:gd name="T0" fmla="*/ 0 w 30"/>
                <a:gd name="T1" fmla="*/ 24 h 24"/>
                <a:gd name="T2" fmla="*/ 0 w 30"/>
                <a:gd name="T3" fmla="*/ 24 h 24"/>
                <a:gd name="T4" fmla="*/ 6 w 30"/>
                <a:gd name="T5" fmla="*/ 18 h 24"/>
                <a:gd name="T6" fmla="*/ 6 w 30"/>
                <a:gd name="T7" fmla="*/ 18 h 24"/>
                <a:gd name="T8" fmla="*/ 12 w 30"/>
                <a:gd name="T9" fmla="*/ 12 h 24"/>
                <a:gd name="T10" fmla="*/ 18 w 30"/>
                <a:gd name="T11" fmla="*/ 6 h 24"/>
                <a:gd name="T12" fmla="*/ 18 w 30"/>
                <a:gd name="T13" fmla="*/ 0 h 24"/>
                <a:gd name="T14" fmla="*/ 24 w 30"/>
                <a:gd name="T15" fmla="*/ 0 h 24"/>
                <a:gd name="T16" fmla="*/ 30 w 30"/>
                <a:gd name="T17" fmla="*/ 0 h 24"/>
                <a:gd name="T18" fmla="*/ 24 w 30"/>
                <a:gd name="T19" fmla="*/ 0 h 24"/>
                <a:gd name="T20" fmla="*/ 24 w 30"/>
                <a:gd name="T21" fmla="*/ 6 h 24"/>
                <a:gd name="T22" fmla="*/ 18 w 30"/>
                <a:gd name="T23" fmla="*/ 12 h 24"/>
                <a:gd name="T24" fmla="*/ 12 w 30"/>
                <a:gd name="T25" fmla="*/ 12 h 24"/>
                <a:gd name="T26" fmla="*/ 12 w 30"/>
                <a:gd name="T27" fmla="*/ 18 h 24"/>
                <a:gd name="T28" fmla="*/ 6 w 30"/>
                <a:gd name="T29" fmla="*/ 24 h 24"/>
                <a:gd name="T30" fmla="*/ 6 w 30"/>
                <a:gd name="T31" fmla="*/ 24 h 24"/>
                <a:gd name="T32" fmla="*/ 0 w 30"/>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0" y="24"/>
                  </a:moveTo>
                  <a:lnTo>
                    <a:pt x="0" y="24"/>
                  </a:lnTo>
                  <a:lnTo>
                    <a:pt x="6" y="18"/>
                  </a:lnTo>
                  <a:lnTo>
                    <a:pt x="12" y="12"/>
                  </a:lnTo>
                  <a:lnTo>
                    <a:pt x="18" y="6"/>
                  </a:lnTo>
                  <a:lnTo>
                    <a:pt x="18" y="0"/>
                  </a:lnTo>
                  <a:lnTo>
                    <a:pt x="24" y="0"/>
                  </a:lnTo>
                  <a:lnTo>
                    <a:pt x="30" y="0"/>
                  </a:lnTo>
                  <a:lnTo>
                    <a:pt x="24" y="0"/>
                  </a:lnTo>
                  <a:lnTo>
                    <a:pt x="24" y="6"/>
                  </a:lnTo>
                  <a:lnTo>
                    <a:pt x="18" y="12"/>
                  </a:lnTo>
                  <a:lnTo>
                    <a:pt x="12" y="12"/>
                  </a:lnTo>
                  <a:lnTo>
                    <a:pt x="12" y="18"/>
                  </a:lnTo>
                  <a:lnTo>
                    <a:pt x="6" y="24"/>
                  </a:lnTo>
                  <a:lnTo>
                    <a:pt x="0" y="24"/>
                  </a:lnTo>
                  <a:close/>
                </a:path>
              </a:pathLst>
            </a:custGeom>
            <a:solidFill>
              <a:srgbClr val="006600"/>
            </a:solidFill>
            <a:ln w="9525">
              <a:noFill/>
              <a:round/>
              <a:headEnd/>
              <a:tailEnd/>
            </a:ln>
          </p:spPr>
          <p:txBody>
            <a:bodyPr/>
            <a:lstStyle/>
            <a:p>
              <a:endParaRPr lang="en-US"/>
            </a:p>
          </p:txBody>
        </p:sp>
        <p:sp>
          <p:nvSpPr>
            <p:cNvPr id="16285" name="Freeform 149"/>
            <p:cNvSpPr>
              <a:spLocks/>
            </p:cNvSpPr>
            <p:nvPr/>
          </p:nvSpPr>
          <p:spPr bwMode="auto">
            <a:xfrm>
              <a:off x="4441" y="2127"/>
              <a:ext cx="18" cy="18"/>
            </a:xfrm>
            <a:custGeom>
              <a:avLst/>
              <a:gdLst>
                <a:gd name="T0" fmla="*/ 0 w 18"/>
                <a:gd name="T1" fmla="*/ 18 h 18"/>
                <a:gd name="T2" fmla="*/ 0 w 18"/>
                <a:gd name="T3" fmla="*/ 12 h 18"/>
                <a:gd name="T4" fmla="*/ 0 w 18"/>
                <a:gd name="T5" fmla="*/ 12 h 18"/>
                <a:gd name="T6" fmla="*/ 6 w 18"/>
                <a:gd name="T7" fmla="*/ 6 h 18"/>
                <a:gd name="T8" fmla="*/ 6 w 18"/>
                <a:gd name="T9" fmla="*/ 6 h 18"/>
                <a:gd name="T10" fmla="*/ 12 w 18"/>
                <a:gd name="T11" fmla="*/ 0 h 18"/>
                <a:gd name="T12" fmla="*/ 12 w 18"/>
                <a:gd name="T13" fmla="*/ 0 h 18"/>
                <a:gd name="T14" fmla="*/ 18 w 18"/>
                <a:gd name="T15" fmla="*/ 0 h 18"/>
                <a:gd name="T16" fmla="*/ 18 w 18"/>
                <a:gd name="T17" fmla="*/ 0 h 18"/>
                <a:gd name="T18" fmla="*/ 18 w 18"/>
                <a:gd name="T19" fmla="*/ 0 h 18"/>
                <a:gd name="T20" fmla="*/ 12 w 18"/>
                <a:gd name="T21" fmla="*/ 6 h 18"/>
                <a:gd name="T22" fmla="*/ 12 w 18"/>
                <a:gd name="T23" fmla="*/ 6 h 18"/>
                <a:gd name="T24" fmla="*/ 6 w 18"/>
                <a:gd name="T25" fmla="*/ 12 h 18"/>
                <a:gd name="T26" fmla="*/ 6 w 18"/>
                <a:gd name="T27" fmla="*/ 12 h 18"/>
                <a:gd name="T28" fmla="*/ 6 w 18"/>
                <a:gd name="T29" fmla="*/ 18 h 18"/>
                <a:gd name="T30" fmla="*/ 0 w 18"/>
                <a:gd name="T31" fmla="*/ 18 h 18"/>
                <a:gd name="T32" fmla="*/ 0 w 18"/>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18"/>
                  </a:moveTo>
                  <a:lnTo>
                    <a:pt x="0" y="12"/>
                  </a:lnTo>
                  <a:lnTo>
                    <a:pt x="6" y="6"/>
                  </a:lnTo>
                  <a:lnTo>
                    <a:pt x="12" y="0"/>
                  </a:lnTo>
                  <a:lnTo>
                    <a:pt x="18" y="0"/>
                  </a:lnTo>
                  <a:lnTo>
                    <a:pt x="12" y="6"/>
                  </a:lnTo>
                  <a:lnTo>
                    <a:pt x="6" y="12"/>
                  </a:lnTo>
                  <a:lnTo>
                    <a:pt x="6" y="18"/>
                  </a:lnTo>
                  <a:lnTo>
                    <a:pt x="0" y="18"/>
                  </a:lnTo>
                  <a:close/>
                </a:path>
              </a:pathLst>
            </a:custGeom>
            <a:solidFill>
              <a:srgbClr val="006600"/>
            </a:solidFill>
            <a:ln w="9525">
              <a:noFill/>
              <a:round/>
              <a:headEnd/>
              <a:tailEnd/>
            </a:ln>
          </p:spPr>
          <p:txBody>
            <a:bodyPr/>
            <a:lstStyle/>
            <a:p>
              <a:endParaRPr lang="en-US"/>
            </a:p>
          </p:txBody>
        </p:sp>
        <p:sp>
          <p:nvSpPr>
            <p:cNvPr id="16286" name="Freeform 150"/>
            <p:cNvSpPr>
              <a:spLocks/>
            </p:cNvSpPr>
            <p:nvPr/>
          </p:nvSpPr>
          <p:spPr bwMode="auto">
            <a:xfrm>
              <a:off x="4297" y="2109"/>
              <a:ext cx="18" cy="24"/>
            </a:xfrm>
            <a:custGeom>
              <a:avLst/>
              <a:gdLst>
                <a:gd name="T0" fmla="*/ 18 w 18"/>
                <a:gd name="T1" fmla="*/ 0 h 24"/>
                <a:gd name="T2" fmla="*/ 18 w 18"/>
                <a:gd name="T3" fmla="*/ 6 h 24"/>
                <a:gd name="T4" fmla="*/ 18 w 18"/>
                <a:gd name="T5" fmla="*/ 6 h 24"/>
                <a:gd name="T6" fmla="*/ 12 w 18"/>
                <a:gd name="T7" fmla="*/ 12 h 24"/>
                <a:gd name="T8" fmla="*/ 12 w 18"/>
                <a:gd name="T9" fmla="*/ 18 h 24"/>
                <a:gd name="T10" fmla="*/ 12 w 18"/>
                <a:gd name="T11" fmla="*/ 18 h 24"/>
                <a:gd name="T12" fmla="*/ 6 w 18"/>
                <a:gd name="T13" fmla="*/ 24 h 24"/>
                <a:gd name="T14" fmla="*/ 6 w 18"/>
                <a:gd name="T15" fmla="*/ 24 h 24"/>
                <a:gd name="T16" fmla="*/ 0 w 18"/>
                <a:gd name="T17" fmla="*/ 24 h 24"/>
                <a:gd name="T18" fmla="*/ 0 w 18"/>
                <a:gd name="T19" fmla="*/ 24 h 24"/>
                <a:gd name="T20" fmla="*/ 0 w 18"/>
                <a:gd name="T21" fmla="*/ 18 h 24"/>
                <a:gd name="T22" fmla="*/ 6 w 18"/>
                <a:gd name="T23" fmla="*/ 18 h 24"/>
                <a:gd name="T24" fmla="*/ 6 w 18"/>
                <a:gd name="T25" fmla="*/ 12 h 24"/>
                <a:gd name="T26" fmla="*/ 12 w 18"/>
                <a:gd name="T27" fmla="*/ 12 h 24"/>
                <a:gd name="T28" fmla="*/ 18 w 18"/>
                <a:gd name="T29" fmla="*/ 6 h 24"/>
                <a:gd name="T30" fmla="*/ 18 w 18"/>
                <a:gd name="T31" fmla="*/ 6 h 24"/>
                <a:gd name="T32" fmla="*/ 18 w 18"/>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4"/>
                <a:gd name="T53" fmla="*/ 18 w 1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4">
                  <a:moveTo>
                    <a:pt x="18" y="0"/>
                  </a:moveTo>
                  <a:lnTo>
                    <a:pt x="18" y="6"/>
                  </a:lnTo>
                  <a:lnTo>
                    <a:pt x="12" y="12"/>
                  </a:lnTo>
                  <a:lnTo>
                    <a:pt x="12" y="18"/>
                  </a:lnTo>
                  <a:lnTo>
                    <a:pt x="6" y="24"/>
                  </a:lnTo>
                  <a:lnTo>
                    <a:pt x="0" y="24"/>
                  </a:lnTo>
                  <a:lnTo>
                    <a:pt x="0" y="18"/>
                  </a:lnTo>
                  <a:lnTo>
                    <a:pt x="6" y="18"/>
                  </a:lnTo>
                  <a:lnTo>
                    <a:pt x="6" y="12"/>
                  </a:lnTo>
                  <a:lnTo>
                    <a:pt x="12" y="12"/>
                  </a:lnTo>
                  <a:lnTo>
                    <a:pt x="18" y="6"/>
                  </a:lnTo>
                  <a:lnTo>
                    <a:pt x="18" y="0"/>
                  </a:lnTo>
                  <a:close/>
                </a:path>
              </a:pathLst>
            </a:custGeom>
            <a:solidFill>
              <a:srgbClr val="006600"/>
            </a:solidFill>
            <a:ln w="9525">
              <a:noFill/>
              <a:round/>
              <a:headEnd/>
              <a:tailEnd/>
            </a:ln>
          </p:spPr>
          <p:txBody>
            <a:bodyPr/>
            <a:lstStyle/>
            <a:p>
              <a:endParaRPr lang="en-US"/>
            </a:p>
          </p:txBody>
        </p:sp>
        <p:sp>
          <p:nvSpPr>
            <p:cNvPr id="16287" name="Freeform 151"/>
            <p:cNvSpPr>
              <a:spLocks/>
            </p:cNvSpPr>
            <p:nvPr/>
          </p:nvSpPr>
          <p:spPr bwMode="auto">
            <a:xfrm>
              <a:off x="4297" y="2097"/>
              <a:ext cx="24" cy="12"/>
            </a:xfrm>
            <a:custGeom>
              <a:avLst/>
              <a:gdLst>
                <a:gd name="T0" fmla="*/ 24 w 24"/>
                <a:gd name="T1" fmla="*/ 12 h 12"/>
                <a:gd name="T2" fmla="*/ 18 w 24"/>
                <a:gd name="T3" fmla="*/ 12 h 12"/>
                <a:gd name="T4" fmla="*/ 18 w 24"/>
                <a:gd name="T5" fmla="*/ 12 h 12"/>
                <a:gd name="T6" fmla="*/ 12 w 24"/>
                <a:gd name="T7" fmla="*/ 6 h 12"/>
                <a:gd name="T8" fmla="*/ 12 w 24"/>
                <a:gd name="T9" fmla="*/ 6 h 12"/>
                <a:gd name="T10" fmla="*/ 6 w 24"/>
                <a:gd name="T11" fmla="*/ 6 h 12"/>
                <a:gd name="T12" fmla="*/ 0 w 24"/>
                <a:gd name="T13" fmla="*/ 0 h 12"/>
                <a:gd name="T14" fmla="*/ 0 w 24"/>
                <a:gd name="T15" fmla="*/ 0 h 12"/>
                <a:gd name="T16" fmla="*/ 0 w 24"/>
                <a:gd name="T17" fmla="*/ 6 h 12"/>
                <a:gd name="T18" fmla="*/ 0 w 24"/>
                <a:gd name="T19" fmla="*/ 6 h 12"/>
                <a:gd name="T20" fmla="*/ 0 w 24"/>
                <a:gd name="T21" fmla="*/ 6 h 12"/>
                <a:gd name="T22" fmla="*/ 0 w 24"/>
                <a:gd name="T23" fmla="*/ 6 h 12"/>
                <a:gd name="T24" fmla="*/ 6 w 24"/>
                <a:gd name="T25" fmla="*/ 12 h 12"/>
                <a:gd name="T26" fmla="*/ 12 w 24"/>
                <a:gd name="T27" fmla="*/ 12 h 12"/>
                <a:gd name="T28" fmla="*/ 12 w 24"/>
                <a:gd name="T29" fmla="*/ 12 h 12"/>
                <a:gd name="T30" fmla="*/ 18 w 24"/>
                <a:gd name="T31" fmla="*/ 12 h 12"/>
                <a:gd name="T32" fmla="*/ 24 w 24"/>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2"/>
                <a:gd name="T53" fmla="*/ 24 w 2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2">
                  <a:moveTo>
                    <a:pt x="24" y="12"/>
                  </a:moveTo>
                  <a:lnTo>
                    <a:pt x="18" y="12"/>
                  </a:lnTo>
                  <a:lnTo>
                    <a:pt x="12" y="6"/>
                  </a:lnTo>
                  <a:lnTo>
                    <a:pt x="6" y="6"/>
                  </a:lnTo>
                  <a:lnTo>
                    <a:pt x="0" y="0"/>
                  </a:lnTo>
                  <a:lnTo>
                    <a:pt x="0" y="6"/>
                  </a:lnTo>
                  <a:lnTo>
                    <a:pt x="6" y="12"/>
                  </a:lnTo>
                  <a:lnTo>
                    <a:pt x="12" y="12"/>
                  </a:lnTo>
                  <a:lnTo>
                    <a:pt x="18" y="12"/>
                  </a:lnTo>
                  <a:lnTo>
                    <a:pt x="24" y="12"/>
                  </a:lnTo>
                  <a:close/>
                </a:path>
              </a:pathLst>
            </a:custGeom>
            <a:solidFill>
              <a:srgbClr val="006600"/>
            </a:solidFill>
            <a:ln w="9525">
              <a:noFill/>
              <a:round/>
              <a:headEnd/>
              <a:tailEnd/>
            </a:ln>
          </p:spPr>
          <p:txBody>
            <a:bodyPr/>
            <a:lstStyle/>
            <a:p>
              <a:endParaRPr lang="en-US"/>
            </a:p>
          </p:txBody>
        </p:sp>
        <p:sp>
          <p:nvSpPr>
            <p:cNvPr id="16288" name="Freeform 152"/>
            <p:cNvSpPr>
              <a:spLocks/>
            </p:cNvSpPr>
            <p:nvPr/>
          </p:nvSpPr>
          <p:spPr bwMode="auto">
            <a:xfrm>
              <a:off x="4285" y="2115"/>
              <a:ext cx="30" cy="6"/>
            </a:xfrm>
            <a:custGeom>
              <a:avLst/>
              <a:gdLst>
                <a:gd name="T0" fmla="*/ 30 w 30"/>
                <a:gd name="T1" fmla="*/ 0 h 6"/>
                <a:gd name="T2" fmla="*/ 24 w 30"/>
                <a:gd name="T3" fmla="*/ 0 h 6"/>
                <a:gd name="T4" fmla="*/ 24 w 30"/>
                <a:gd name="T5" fmla="*/ 0 h 6"/>
                <a:gd name="T6" fmla="*/ 18 w 30"/>
                <a:gd name="T7" fmla="*/ 0 h 6"/>
                <a:gd name="T8" fmla="*/ 12 w 30"/>
                <a:gd name="T9" fmla="*/ 0 h 6"/>
                <a:gd name="T10" fmla="*/ 12 w 30"/>
                <a:gd name="T11" fmla="*/ 0 h 6"/>
                <a:gd name="T12" fmla="*/ 6 w 30"/>
                <a:gd name="T13" fmla="*/ 0 h 6"/>
                <a:gd name="T14" fmla="*/ 6 w 30"/>
                <a:gd name="T15" fmla="*/ 0 h 6"/>
                <a:gd name="T16" fmla="*/ 0 w 30"/>
                <a:gd name="T17" fmla="*/ 0 h 6"/>
                <a:gd name="T18" fmla="*/ 6 w 30"/>
                <a:gd name="T19" fmla="*/ 6 h 6"/>
                <a:gd name="T20" fmla="*/ 6 w 30"/>
                <a:gd name="T21" fmla="*/ 6 h 6"/>
                <a:gd name="T22" fmla="*/ 6 w 30"/>
                <a:gd name="T23" fmla="*/ 6 h 6"/>
                <a:gd name="T24" fmla="*/ 12 w 30"/>
                <a:gd name="T25" fmla="*/ 0 h 6"/>
                <a:gd name="T26" fmla="*/ 18 w 30"/>
                <a:gd name="T27" fmla="*/ 0 h 6"/>
                <a:gd name="T28" fmla="*/ 24 w 30"/>
                <a:gd name="T29" fmla="*/ 0 h 6"/>
                <a:gd name="T30" fmla="*/ 24 w 30"/>
                <a:gd name="T31" fmla="*/ 0 h 6"/>
                <a:gd name="T32" fmla="*/ 30 w 30"/>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30" y="0"/>
                  </a:moveTo>
                  <a:lnTo>
                    <a:pt x="24" y="0"/>
                  </a:lnTo>
                  <a:lnTo>
                    <a:pt x="18" y="0"/>
                  </a:lnTo>
                  <a:lnTo>
                    <a:pt x="12" y="0"/>
                  </a:lnTo>
                  <a:lnTo>
                    <a:pt x="6" y="0"/>
                  </a:lnTo>
                  <a:lnTo>
                    <a:pt x="0" y="0"/>
                  </a:lnTo>
                  <a:lnTo>
                    <a:pt x="6" y="6"/>
                  </a:lnTo>
                  <a:lnTo>
                    <a:pt x="12" y="0"/>
                  </a:lnTo>
                  <a:lnTo>
                    <a:pt x="18" y="0"/>
                  </a:lnTo>
                  <a:lnTo>
                    <a:pt x="24" y="0"/>
                  </a:lnTo>
                  <a:lnTo>
                    <a:pt x="30" y="0"/>
                  </a:lnTo>
                  <a:close/>
                </a:path>
              </a:pathLst>
            </a:custGeom>
            <a:solidFill>
              <a:srgbClr val="006600"/>
            </a:solidFill>
            <a:ln w="9525">
              <a:noFill/>
              <a:round/>
              <a:headEnd/>
              <a:tailEnd/>
            </a:ln>
          </p:spPr>
          <p:txBody>
            <a:bodyPr/>
            <a:lstStyle/>
            <a:p>
              <a:endParaRPr lang="en-US"/>
            </a:p>
          </p:txBody>
        </p:sp>
        <p:sp>
          <p:nvSpPr>
            <p:cNvPr id="16289" name="Freeform 153"/>
            <p:cNvSpPr>
              <a:spLocks/>
            </p:cNvSpPr>
            <p:nvPr/>
          </p:nvSpPr>
          <p:spPr bwMode="auto">
            <a:xfrm>
              <a:off x="4303" y="2085"/>
              <a:ext cx="24" cy="24"/>
            </a:xfrm>
            <a:custGeom>
              <a:avLst/>
              <a:gdLst>
                <a:gd name="T0" fmla="*/ 24 w 24"/>
                <a:gd name="T1" fmla="*/ 24 h 24"/>
                <a:gd name="T2" fmla="*/ 18 w 24"/>
                <a:gd name="T3" fmla="*/ 18 h 24"/>
                <a:gd name="T4" fmla="*/ 18 w 24"/>
                <a:gd name="T5" fmla="*/ 18 h 24"/>
                <a:gd name="T6" fmla="*/ 12 w 24"/>
                <a:gd name="T7" fmla="*/ 12 h 24"/>
                <a:gd name="T8" fmla="*/ 6 w 24"/>
                <a:gd name="T9" fmla="*/ 12 h 24"/>
                <a:gd name="T10" fmla="*/ 6 w 24"/>
                <a:gd name="T11" fmla="*/ 6 h 24"/>
                <a:gd name="T12" fmla="*/ 0 w 24"/>
                <a:gd name="T13" fmla="*/ 6 h 24"/>
                <a:gd name="T14" fmla="*/ 0 w 24"/>
                <a:gd name="T15" fmla="*/ 6 h 24"/>
                <a:gd name="T16" fmla="*/ 0 w 24"/>
                <a:gd name="T17" fmla="*/ 0 h 24"/>
                <a:gd name="T18" fmla="*/ 0 w 24"/>
                <a:gd name="T19" fmla="*/ 0 h 24"/>
                <a:gd name="T20" fmla="*/ 6 w 24"/>
                <a:gd name="T21" fmla="*/ 6 h 24"/>
                <a:gd name="T22" fmla="*/ 6 w 24"/>
                <a:gd name="T23" fmla="*/ 6 h 24"/>
                <a:gd name="T24" fmla="*/ 12 w 24"/>
                <a:gd name="T25" fmla="*/ 6 h 24"/>
                <a:gd name="T26" fmla="*/ 18 w 24"/>
                <a:gd name="T27" fmla="*/ 12 h 24"/>
                <a:gd name="T28" fmla="*/ 18 w 24"/>
                <a:gd name="T29" fmla="*/ 18 h 24"/>
                <a:gd name="T30" fmla="*/ 24 w 24"/>
                <a:gd name="T31" fmla="*/ 18 h 24"/>
                <a:gd name="T32" fmla="*/ 24 w 24"/>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24"/>
                  </a:moveTo>
                  <a:lnTo>
                    <a:pt x="18" y="18"/>
                  </a:lnTo>
                  <a:lnTo>
                    <a:pt x="12" y="12"/>
                  </a:lnTo>
                  <a:lnTo>
                    <a:pt x="6" y="12"/>
                  </a:lnTo>
                  <a:lnTo>
                    <a:pt x="6" y="6"/>
                  </a:lnTo>
                  <a:lnTo>
                    <a:pt x="0" y="6"/>
                  </a:lnTo>
                  <a:lnTo>
                    <a:pt x="0" y="0"/>
                  </a:lnTo>
                  <a:lnTo>
                    <a:pt x="6" y="6"/>
                  </a:lnTo>
                  <a:lnTo>
                    <a:pt x="12" y="6"/>
                  </a:lnTo>
                  <a:lnTo>
                    <a:pt x="18" y="12"/>
                  </a:lnTo>
                  <a:lnTo>
                    <a:pt x="18" y="18"/>
                  </a:lnTo>
                  <a:lnTo>
                    <a:pt x="24" y="18"/>
                  </a:lnTo>
                  <a:lnTo>
                    <a:pt x="24" y="24"/>
                  </a:lnTo>
                  <a:close/>
                </a:path>
              </a:pathLst>
            </a:custGeom>
            <a:solidFill>
              <a:srgbClr val="006600"/>
            </a:solidFill>
            <a:ln w="9525">
              <a:noFill/>
              <a:round/>
              <a:headEnd/>
              <a:tailEnd/>
            </a:ln>
          </p:spPr>
          <p:txBody>
            <a:bodyPr/>
            <a:lstStyle/>
            <a:p>
              <a:endParaRPr lang="en-US"/>
            </a:p>
          </p:txBody>
        </p:sp>
        <p:sp>
          <p:nvSpPr>
            <p:cNvPr id="16290" name="Freeform 154"/>
            <p:cNvSpPr>
              <a:spLocks/>
            </p:cNvSpPr>
            <p:nvPr/>
          </p:nvSpPr>
          <p:spPr bwMode="auto">
            <a:xfrm>
              <a:off x="4447" y="2091"/>
              <a:ext cx="6" cy="30"/>
            </a:xfrm>
            <a:custGeom>
              <a:avLst/>
              <a:gdLst>
                <a:gd name="T0" fmla="*/ 0 w 6"/>
                <a:gd name="T1" fmla="*/ 30 h 30"/>
                <a:gd name="T2" fmla="*/ 0 w 6"/>
                <a:gd name="T3" fmla="*/ 24 h 30"/>
                <a:gd name="T4" fmla="*/ 0 w 6"/>
                <a:gd name="T5" fmla="*/ 12 h 30"/>
                <a:gd name="T6" fmla="*/ 0 w 6"/>
                <a:gd name="T7" fmla="*/ 0 h 30"/>
                <a:gd name="T8" fmla="*/ 6 w 6"/>
                <a:gd name="T9" fmla="*/ 0 h 30"/>
                <a:gd name="T10" fmla="*/ 6 w 6"/>
                <a:gd name="T11" fmla="*/ 0 h 30"/>
                <a:gd name="T12" fmla="*/ 6 w 6"/>
                <a:gd name="T13" fmla="*/ 12 h 30"/>
                <a:gd name="T14" fmla="*/ 6 w 6"/>
                <a:gd name="T15" fmla="*/ 24 h 30"/>
                <a:gd name="T16" fmla="*/ 0 w 6"/>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0"/>
                <a:gd name="T29" fmla="*/ 6 w 6"/>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0">
                  <a:moveTo>
                    <a:pt x="0" y="30"/>
                  </a:moveTo>
                  <a:lnTo>
                    <a:pt x="0" y="24"/>
                  </a:lnTo>
                  <a:lnTo>
                    <a:pt x="0" y="12"/>
                  </a:lnTo>
                  <a:lnTo>
                    <a:pt x="0" y="0"/>
                  </a:lnTo>
                  <a:lnTo>
                    <a:pt x="6" y="0"/>
                  </a:lnTo>
                  <a:lnTo>
                    <a:pt x="6" y="12"/>
                  </a:lnTo>
                  <a:lnTo>
                    <a:pt x="6" y="24"/>
                  </a:lnTo>
                  <a:lnTo>
                    <a:pt x="0" y="30"/>
                  </a:lnTo>
                  <a:close/>
                </a:path>
              </a:pathLst>
            </a:custGeom>
            <a:solidFill>
              <a:srgbClr val="006600"/>
            </a:solidFill>
            <a:ln w="9525">
              <a:noFill/>
              <a:round/>
              <a:headEnd/>
              <a:tailEnd/>
            </a:ln>
          </p:spPr>
          <p:txBody>
            <a:bodyPr/>
            <a:lstStyle/>
            <a:p>
              <a:endParaRPr lang="en-US"/>
            </a:p>
          </p:txBody>
        </p:sp>
        <p:sp>
          <p:nvSpPr>
            <p:cNvPr id="16291" name="Freeform 155"/>
            <p:cNvSpPr>
              <a:spLocks/>
            </p:cNvSpPr>
            <p:nvPr/>
          </p:nvSpPr>
          <p:spPr bwMode="auto">
            <a:xfrm>
              <a:off x="4459" y="2097"/>
              <a:ext cx="12" cy="30"/>
            </a:xfrm>
            <a:custGeom>
              <a:avLst/>
              <a:gdLst>
                <a:gd name="T0" fmla="*/ 0 w 12"/>
                <a:gd name="T1" fmla="*/ 30 h 30"/>
                <a:gd name="T2" fmla="*/ 0 w 12"/>
                <a:gd name="T3" fmla="*/ 24 h 30"/>
                <a:gd name="T4" fmla="*/ 0 w 12"/>
                <a:gd name="T5" fmla="*/ 12 h 30"/>
                <a:gd name="T6" fmla="*/ 6 w 12"/>
                <a:gd name="T7" fmla="*/ 0 h 30"/>
                <a:gd name="T8" fmla="*/ 6 w 12"/>
                <a:gd name="T9" fmla="*/ 0 h 30"/>
                <a:gd name="T10" fmla="*/ 12 w 12"/>
                <a:gd name="T11" fmla="*/ 0 h 30"/>
                <a:gd name="T12" fmla="*/ 6 w 12"/>
                <a:gd name="T13" fmla="*/ 12 h 30"/>
                <a:gd name="T14" fmla="*/ 0 w 12"/>
                <a:gd name="T15" fmla="*/ 24 h 30"/>
                <a:gd name="T16" fmla="*/ 0 w 12"/>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30"/>
                <a:gd name="T29" fmla="*/ 12 w 12"/>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30">
                  <a:moveTo>
                    <a:pt x="0" y="30"/>
                  </a:moveTo>
                  <a:lnTo>
                    <a:pt x="0" y="24"/>
                  </a:lnTo>
                  <a:lnTo>
                    <a:pt x="0" y="12"/>
                  </a:lnTo>
                  <a:lnTo>
                    <a:pt x="6" y="0"/>
                  </a:lnTo>
                  <a:lnTo>
                    <a:pt x="12" y="0"/>
                  </a:lnTo>
                  <a:lnTo>
                    <a:pt x="6" y="12"/>
                  </a:lnTo>
                  <a:lnTo>
                    <a:pt x="0" y="24"/>
                  </a:lnTo>
                  <a:lnTo>
                    <a:pt x="0" y="30"/>
                  </a:lnTo>
                  <a:close/>
                </a:path>
              </a:pathLst>
            </a:custGeom>
            <a:solidFill>
              <a:srgbClr val="006600"/>
            </a:solidFill>
            <a:ln w="9525">
              <a:noFill/>
              <a:round/>
              <a:headEnd/>
              <a:tailEnd/>
            </a:ln>
          </p:spPr>
          <p:txBody>
            <a:bodyPr/>
            <a:lstStyle/>
            <a:p>
              <a:endParaRPr lang="en-US"/>
            </a:p>
          </p:txBody>
        </p:sp>
        <p:sp>
          <p:nvSpPr>
            <p:cNvPr id="16292" name="Freeform 156"/>
            <p:cNvSpPr>
              <a:spLocks/>
            </p:cNvSpPr>
            <p:nvPr/>
          </p:nvSpPr>
          <p:spPr bwMode="auto">
            <a:xfrm>
              <a:off x="4429" y="2079"/>
              <a:ext cx="6" cy="30"/>
            </a:xfrm>
            <a:custGeom>
              <a:avLst/>
              <a:gdLst>
                <a:gd name="T0" fmla="*/ 6 w 6"/>
                <a:gd name="T1" fmla="*/ 30 h 30"/>
                <a:gd name="T2" fmla="*/ 6 w 6"/>
                <a:gd name="T3" fmla="*/ 30 h 30"/>
                <a:gd name="T4" fmla="*/ 0 w 6"/>
                <a:gd name="T5" fmla="*/ 18 h 30"/>
                <a:gd name="T6" fmla="*/ 0 w 6"/>
                <a:gd name="T7" fmla="*/ 6 h 30"/>
                <a:gd name="T8" fmla="*/ 6 w 6"/>
                <a:gd name="T9" fmla="*/ 0 h 30"/>
                <a:gd name="T10" fmla="*/ 6 w 6"/>
                <a:gd name="T11" fmla="*/ 6 h 30"/>
                <a:gd name="T12" fmla="*/ 6 w 6"/>
                <a:gd name="T13" fmla="*/ 12 h 30"/>
                <a:gd name="T14" fmla="*/ 6 w 6"/>
                <a:gd name="T15" fmla="*/ 24 h 30"/>
                <a:gd name="T16" fmla="*/ 6 w 6"/>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0"/>
                <a:gd name="T29" fmla="*/ 6 w 6"/>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0">
                  <a:moveTo>
                    <a:pt x="6" y="30"/>
                  </a:moveTo>
                  <a:lnTo>
                    <a:pt x="6" y="30"/>
                  </a:lnTo>
                  <a:lnTo>
                    <a:pt x="0" y="18"/>
                  </a:lnTo>
                  <a:lnTo>
                    <a:pt x="0" y="6"/>
                  </a:lnTo>
                  <a:lnTo>
                    <a:pt x="6" y="0"/>
                  </a:lnTo>
                  <a:lnTo>
                    <a:pt x="6" y="6"/>
                  </a:lnTo>
                  <a:lnTo>
                    <a:pt x="6" y="12"/>
                  </a:lnTo>
                  <a:lnTo>
                    <a:pt x="6" y="24"/>
                  </a:lnTo>
                  <a:lnTo>
                    <a:pt x="6" y="30"/>
                  </a:lnTo>
                  <a:close/>
                </a:path>
              </a:pathLst>
            </a:custGeom>
            <a:solidFill>
              <a:srgbClr val="006600"/>
            </a:solidFill>
            <a:ln w="9525">
              <a:noFill/>
              <a:round/>
              <a:headEnd/>
              <a:tailEnd/>
            </a:ln>
          </p:spPr>
          <p:txBody>
            <a:bodyPr/>
            <a:lstStyle/>
            <a:p>
              <a:endParaRPr lang="en-US"/>
            </a:p>
          </p:txBody>
        </p:sp>
        <p:sp>
          <p:nvSpPr>
            <p:cNvPr id="16293" name="Freeform 157"/>
            <p:cNvSpPr>
              <a:spLocks/>
            </p:cNvSpPr>
            <p:nvPr/>
          </p:nvSpPr>
          <p:spPr bwMode="auto">
            <a:xfrm>
              <a:off x="4411" y="2073"/>
              <a:ext cx="12" cy="36"/>
            </a:xfrm>
            <a:custGeom>
              <a:avLst/>
              <a:gdLst>
                <a:gd name="T0" fmla="*/ 12 w 12"/>
                <a:gd name="T1" fmla="*/ 36 h 36"/>
                <a:gd name="T2" fmla="*/ 6 w 12"/>
                <a:gd name="T3" fmla="*/ 24 h 36"/>
                <a:gd name="T4" fmla="*/ 0 w 12"/>
                <a:gd name="T5" fmla="*/ 12 h 36"/>
                <a:gd name="T6" fmla="*/ 0 w 12"/>
                <a:gd name="T7" fmla="*/ 6 h 36"/>
                <a:gd name="T8" fmla="*/ 0 w 12"/>
                <a:gd name="T9" fmla="*/ 0 h 36"/>
                <a:gd name="T10" fmla="*/ 6 w 12"/>
                <a:gd name="T11" fmla="*/ 0 h 36"/>
                <a:gd name="T12" fmla="*/ 12 w 12"/>
                <a:gd name="T13" fmla="*/ 12 h 36"/>
                <a:gd name="T14" fmla="*/ 12 w 12"/>
                <a:gd name="T15" fmla="*/ 24 h 36"/>
                <a:gd name="T16" fmla="*/ 12 w 12"/>
                <a:gd name="T17" fmla="*/ 36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36"/>
                <a:gd name="T29" fmla="*/ 12 w 12"/>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36">
                  <a:moveTo>
                    <a:pt x="12" y="36"/>
                  </a:moveTo>
                  <a:lnTo>
                    <a:pt x="6" y="24"/>
                  </a:lnTo>
                  <a:lnTo>
                    <a:pt x="0" y="12"/>
                  </a:lnTo>
                  <a:lnTo>
                    <a:pt x="0" y="6"/>
                  </a:lnTo>
                  <a:lnTo>
                    <a:pt x="0" y="0"/>
                  </a:lnTo>
                  <a:lnTo>
                    <a:pt x="6" y="0"/>
                  </a:lnTo>
                  <a:lnTo>
                    <a:pt x="12" y="12"/>
                  </a:lnTo>
                  <a:lnTo>
                    <a:pt x="12" y="24"/>
                  </a:lnTo>
                  <a:lnTo>
                    <a:pt x="12" y="36"/>
                  </a:lnTo>
                  <a:close/>
                </a:path>
              </a:pathLst>
            </a:custGeom>
            <a:solidFill>
              <a:srgbClr val="006600"/>
            </a:solidFill>
            <a:ln w="9525">
              <a:noFill/>
              <a:round/>
              <a:headEnd/>
              <a:tailEnd/>
            </a:ln>
          </p:spPr>
          <p:txBody>
            <a:bodyPr/>
            <a:lstStyle/>
            <a:p>
              <a:endParaRPr lang="en-US"/>
            </a:p>
          </p:txBody>
        </p:sp>
        <p:sp>
          <p:nvSpPr>
            <p:cNvPr id="16294" name="Freeform 158"/>
            <p:cNvSpPr>
              <a:spLocks/>
            </p:cNvSpPr>
            <p:nvPr/>
          </p:nvSpPr>
          <p:spPr bwMode="auto">
            <a:xfrm>
              <a:off x="4393" y="2061"/>
              <a:ext cx="12" cy="42"/>
            </a:xfrm>
            <a:custGeom>
              <a:avLst/>
              <a:gdLst>
                <a:gd name="T0" fmla="*/ 12 w 12"/>
                <a:gd name="T1" fmla="*/ 42 h 42"/>
                <a:gd name="T2" fmla="*/ 12 w 12"/>
                <a:gd name="T3" fmla="*/ 36 h 42"/>
                <a:gd name="T4" fmla="*/ 6 w 12"/>
                <a:gd name="T5" fmla="*/ 30 h 42"/>
                <a:gd name="T6" fmla="*/ 6 w 12"/>
                <a:gd name="T7" fmla="*/ 24 h 42"/>
                <a:gd name="T8" fmla="*/ 0 w 12"/>
                <a:gd name="T9" fmla="*/ 18 h 42"/>
                <a:gd name="T10" fmla="*/ 0 w 12"/>
                <a:gd name="T11" fmla="*/ 12 h 42"/>
                <a:gd name="T12" fmla="*/ 0 w 12"/>
                <a:gd name="T13" fmla="*/ 6 h 42"/>
                <a:gd name="T14" fmla="*/ 0 w 12"/>
                <a:gd name="T15" fmla="*/ 0 h 42"/>
                <a:gd name="T16" fmla="*/ 0 w 12"/>
                <a:gd name="T17" fmla="*/ 0 h 42"/>
                <a:gd name="T18" fmla="*/ 6 w 12"/>
                <a:gd name="T19" fmla="*/ 6 h 42"/>
                <a:gd name="T20" fmla="*/ 12 w 12"/>
                <a:gd name="T21" fmla="*/ 18 h 42"/>
                <a:gd name="T22" fmla="*/ 12 w 12"/>
                <a:gd name="T23" fmla="*/ 30 h 42"/>
                <a:gd name="T24" fmla="*/ 12 w 12"/>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42"/>
                <a:gd name="T41" fmla="*/ 12 w 12"/>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42">
                  <a:moveTo>
                    <a:pt x="12" y="42"/>
                  </a:moveTo>
                  <a:lnTo>
                    <a:pt x="12" y="36"/>
                  </a:lnTo>
                  <a:lnTo>
                    <a:pt x="6" y="30"/>
                  </a:lnTo>
                  <a:lnTo>
                    <a:pt x="6" y="24"/>
                  </a:lnTo>
                  <a:lnTo>
                    <a:pt x="0" y="18"/>
                  </a:lnTo>
                  <a:lnTo>
                    <a:pt x="0" y="12"/>
                  </a:lnTo>
                  <a:lnTo>
                    <a:pt x="0" y="6"/>
                  </a:lnTo>
                  <a:lnTo>
                    <a:pt x="0" y="0"/>
                  </a:lnTo>
                  <a:lnTo>
                    <a:pt x="6" y="6"/>
                  </a:lnTo>
                  <a:lnTo>
                    <a:pt x="12" y="18"/>
                  </a:lnTo>
                  <a:lnTo>
                    <a:pt x="12" y="30"/>
                  </a:lnTo>
                  <a:lnTo>
                    <a:pt x="12" y="42"/>
                  </a:lnTo>
                  <a:close/>
                </a:path>
              </a:pathLst>
            </a:custGeom>
            <a:solidFill>
              <a:srgbClr val="006600"/>
            </a:solidFill>
            <a:ln w="9525">
              <a:noFill/>
              <a:round/>
              <a:headEnd/>
              <a:tailEnd/>
            </a:ln>
          </p:spPr>
          <p:txBody>
            <a:bodyPr/>
            <a:lstStyle/>
            <a:p>
              <a:endParaRPr lang="en-US"/>
            </a:p>
          </p:txBody>
        </p:sp>
        <p:sp>
          <p:nvSpPr>
            <p:cNvPr id="16295" name="Freeform 159"/>
            <p:cNvSpPr>
              <a:spLocks/>
            </p:cNvSpPr>
            <p:nvPr/>
          </p:nvSpPr>
          <p:spPr bwMode="auto">
            <a:xfrm>
              <a:off x="4351" y="2061"/>
              <a:ext cx="24" cy="42"/>
            </a:xfrm>
            <a:custGeom>
              <a:avLst/>
              <a:gdLst>
                <a:gd name="T0" fmla="*/ 24 w 24"/>
                <a:gd name="T1" fmla="*/ 42 h 42"/>
                <a:gd name="T2" fmla="*/ 18 w 24"/>
                <a:gd name="T3" fmla="*/ 36 h 42"/>
                <a:gd name="T4" fmla="*/ 18 w 24"/>
                <a:gd name="T5" fmla="*/ 30 h 42"/>
                <a:gd name="T6" fmla="*/ 12 w 24"/>
                <a:gd name="T7" fmla="*/ 24 h 42"/>
                <a:gd name="T8" fmla="*/ 6 w 24"/>
                <a:gd name="T9" fmla="*/ 18 h 42"/>
                <a:gd name="T10" fmla="*/ 6 w 24"/>
                <a:gd name="T11" fmla="*/ 12 h 42"/>
                <a:gd name="T12" fmla="*/ 0 w 24"/>
                <a:gd name="T13" fmla="*/ 6 h 42"/>
                <a:gd name="T14" fmla="*/ 0 w 24"/>
                <a:gd name="T15" fmla="*/ 0 h 42"/>
                <a:gd name="T16" fmla="*/ 0 w 24"/>
                <a:gd name="T17" fmla="*/ 0 h 42"/>
                <a:gd name="T18" fmla="*/ 6 w 24"/>
                <a:gd name="T19" fmla="*/ 0 h 42"/>
                <a:gd name="T20" fmla="*/ 6 w 24"/>
                <a:gd name="T21" fmla="*/ 6 h 42"/>
                <a:gd name="T22" fmla="*/ 12 w 24"/>
                <a:gd name="T23" fmla="*/ 12 h 42"/>
                <a:gd name="T24" fmla="*/ 12 w 24"/>
                <a:gd name="T25" fmla="*/ 18 h 42"/>
                <a:gd name="T26" fmla="*/ 18 w 24"/>
                <a:gd name="T27" fmla="*/ 24 h 42"/>
                <a:gd name="T28" fmla="*/ 18 w 24"/>
                <a:gd name="T29" fmla="*/ 30 h 42"/>
                <a:gd name="T30" fmla="*/ 24 w 24"/>
                <a:gd name="T31" fmla="*/ 36 h 42"/>
                <a:gd name="T32" fmla="*/ 24 w 24"/>
                <a:gd name="T33" fmla="*/ 4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2"/>
                <a:gd name="T53" fmla="*/ 24 w 24"/>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2">
                  <a:moveTo>
                    <a:pt x="24" y="42"/>
                  </a:moveTo>
                  <a:lnTo>
                    <a:pt x="18" y="36"/>
                  </a:lnTo>
                  <a:lnTo>
                    <a:pt x="18" y="30"/>
                  </a:lnTo>
                  <a:lnTo>
                    <a:pt x="12" y="24"/>
                  </a:lnTo>
                  <a:lnTo>
                    <a:pt x="6" y="18"/>
                  </a:lnTo>
                  <a:lnTo>
                    <a:pt x="6" y="12"/>
                  </a:lnTo>
                  <a:lnTo>
                    <a:pt x="0" y="6"/>
                  </a:lnTo>
                  <a:lnTo>
                    <a:pt x="0" y="0"/>
                  </a:lnTo>
                  <a:lnTo>
                    <a:pt x="6" y="0"/>
                  </a:lnTo>
                  <a:lnTo>
                    <a:pt x="6" y="6"/>
                  </a:lnTo>
                  <a:lnTo>
                    <a:pt x="12" y="12"/>
                  </a:lnTo>
                  <a:lnTo>
                    <a:pt x="12" y="18"/>
                  </a:lnTo>
                  <a:lnTo>
                    <a:pt x="18" y="24"/>
                  </a:lnTo>
                  <a:lnTo>
                    <a:pt x="18" y="30"/>
                  </a:lnTo>
                  <a:lnTo>
                    <a:pt x="24" y="36"/>
                  </a:lnTo>
                  <a:lnTo>
                    <a:pt x="24" y="42"/>
                  </a:lnTo>
                  <a:close/>
                </a:path>
              </a:pathLst>
            </a:custGeom>
            <a:solidFill>
              <a:srgbClr val="006600"/>
            </a:solidFill>
            <a:ln w="9525">
              <a:noFill/>
              <a:round/>
              <a:headEnd/>
              <a:tailEnd/>
            </a:ln>
          </p:spPr>
          <p:txBody>
            <a:bodyPr/>
            <a:lstStyle/>
            <a:p>
              <a:endParaRPr lang="en-US"/>
            </a:p>
          </p:txBody>
        </p:sp>
        <p:sp>
          <p:nvSpPr>
            <p:cNvPr id="16296" name="Freeform 160"/>
            <p:cNvSpPr>
              <a:spLocks/>
            </p:cNvSpPr>
            <p:nvPr/>
          </p:nvSpPr>
          <p:spPr bwMode="auto">
            <a:xfrm>
              <a:off x="4315" y="2067"/>
              <a:ext cx="24" cy="36"/>
            </a:xfrm>
            <a:custGeom>
              <a:avLst/>
              <a:gdLst>
                <a:gd name="T0" fmla="*/ 24 w 24"/>
                <a:gd name="T1" fmla="*/ 36 h 36"/>
                <a:gd name="T2" fmla="*/ 24 w 24"/>
                <a:gd name="T3" fmla="*/ 36 h 36"/>
                <a:gd name="T4" fmla="*/ 18 w 24"/>
                <a:gd name="T5" fmla="*/ 30 h 36"/>
                <a:gd name="T6" fmla="*/ 12 w 24"/>
                <a:gd name="T7" fmla="*/ 24 h 36"/>
                <a:gd name="T8" fmla="*/ 6 w 24"/>
                <a:gd name="T9" fmla="*/ 18 h 36"/>
                <a:gd name="T10" fmla="*/ 6 w 24"/>
                <a:gd name="T11" fmla="*/ 12 h 36"/>
                <a:gd name="T12" fmla="*/ 0 w 24"/>
                <a:gd name="T13" fmla="*/ 6 h 36"/>
                <a:gd name="T14" fmla="*/ 0 w 24"/>
                <a:gd name="T15" fmla="*/ 0 h 36"/>
                <a:gd name="T16" fmla="*/ 0 w 24"/>
                <a:gd name="T17" fmla="*/ 0 h 36"/>
                <a:gd name="T18" fmla="*/ 6 w 24"/>
                <a:gd name="T19" fmla="*/ 0 h 36"/>
                <a:gd name="T20" fmla="*/ 6 w 24"/>
                <a:gd name="T21" fmla="*/ 6 h 36"/>
                <a:gd name="T22" fmla="*/ 12 w 24"/>
                <a:gd name="T23" fmla="*/ 12 h 36"/>
                <a:gd name="T24" fmla="*/ 12 w 24"/>
                <a:gd name="T25" fmla="*/ 18 h 36"/>
                <a:gd name="T26" fmla="*/ 18 w 24"/>
                <a:gd name="T27" fmla="*/ 24 h 36"/>
                <a:gd name="T28" fmla="*/ 24 w 24"/>
                <a:gd name="T29" fmla="*/ 30 h 36"/>
                <a:gd name="T30" fmla="*/ 24 w 24"/>
                <a:gd name="T31" fmla="*/ 36 h 36"/>
                <a:gd name="T32" fmla="*/ 24 w 24"/>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6"/>
                <a:gd name="T53" fmla="*/ 24 w 2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6">
                  <a:moveTo>
                    <a:pt x="24" y="36"/>
                  </a:moveTo>
                  <a:lnTo>
                    <a:pt x="24" y="36"/>
                  </a:lnTo>
                  <a:lnTo>
                    <a:pt x="18" y="30"/>
                  </a:lnTo>
                  <a:lnTo>
                    <a:pt x="12" y="24"/>
                  </a:lnTo>
                  <a:lnTo>
                    <a:pt x="6" y="18"/>
                  </a:lnTo>
                  <a:lnTo>
                    <a:pt x="6" y="12"/>
                  </a:lnTo>
                  <a:lnTo>
                    <a:pt x="0" y="6"/>
                  </a:lnTo>
                  <a:lnTo>
                    <a:pt x="0" y="0"/>
                  </a:lnTo>
                  <a:lnTo>
                    <a:pt x="6" y="0"/>
                  </a:lnTo>
                  <a:lnTo>
                    <a:pt x="6" y="6"/>
                  </a:lnTo>
                  <a:lnTo>
                    <a:pt x="12" y="12"/>
                  </a:lnTo>
                  <a:lnTo>
                    <a:pt x="12" y="18"/>
                  </a:lnTo>
                  <a:lnTo>
                    <a:pt x="18" y="24"/>
                  </a:lnTo>
                  <a:lnTo>
                    <a:pt x="24" y="30"/>
                  </a:lnTo>
                  <a:lnTo>
                    <a:pt x="24" y="36"/>
                  </a:lnTo>
                  <a:close/>
                </a:path>
              </a:pathLst>
            </a:custGeom>
            <a:solidFill>
              <a:srgbClr val="006600"/>
            </a:solidFill>
            <a:ln w="9525">
              <a:noFill/>
              <a:round/>
              <a:headEnd/>
              <a:tailEnd/>
            </a:ln>
          </p:spPr>
          <p:txBody>
            <a:bodyPr/>
            <a:lstStyle/>
            <a:p>
              <a:endParaRPr lang="en-US"/>
            </a:p>
          </p:txBody>
        </p:sp>
        <p:sp>
          <p:nvSpPr>
            <p:cNvPr id="16297" name="Freeform 161"/>
            <p:cNvSpPr>
              <a:spLocks/>
            </p:cNvSpPr>
            <p:nvPr/>
          </p:nvSpPr>
          <p:spPr bwMode="auto">
            <a:xfrm>
              <a:off x="4369" y="2067"/>
              <a:ext cx="24" cy="36"/>
            </a:xfrm>
            <a:custGeom>
              <a:avLst/>
              <a:gdLst>
                <a:gd name="T0" fmla="*/ 24 w 24"/>
                <a:gd name="T1" fmla="*/ 36 h 36"/>
                <a:gd name="T2" fmla="*/ 18 w 24"/>
                <a:gd name="T3" fmla="*/ 30 h 36"/>
                <a:gd name="T4" fmla="*/ 12 w 24"/>
                <a:gd name="T5" fmla="*/ 24 h 36"/>
                <a:gd name="T6" fmla="*/ 12 w 24"/>
                <a:gd name="T7" fmla="*/ 18 h 36"/>
                <a:gd name="T8" fmla="*/ 6 w 24"/>
                <a:gd name="T9" fmla="*/ 12 h 36"/>
                <a:gd name="T10" fmla="*/ 0 w 24"/>
                <a:gd name="T11" fmla="*/ 6 h 36"/>
                <a:gd name="T12" fmla="*/ 0 w 24"/>
                <a:gd name="T13" fmla="*/ 0 h 36"/>
                <a:gd name="T14" fmla="*/ 0 w 24"/>
                <a:gd name="T15" fmla="*/ 0 h 36"/>
                <a:gd name="T16" fmla="*/ 0 w 24"/>
                <a:gd name="T17" fmla="*/ 0 h 36"/>
                <a:gd name="T18" fmla="*/ 6 w 24"/>
                <a:gd name="T19" fmla="*/ 0 h 36"/>
                <a:gd name="T20" fmla="*/ 6 w 24"/>
                <a:gd name="T21" fmla="*/ 0 h 36"/>
                <a:gd name="T22" fmla="*/ 12 w 24"/>
                <a:gd name="T23" fmla="*/ 6 h 36"/>
                <a:gd name="T24" fmla="*/ 12 w 24"/>
                <a:gd name="T25" fmla="*/ 12 h 36"/>
                <a:gd name="T26" fmla="*/ 18 w 24"/>
                <a:gd name="T27" fmla="*/ 18 h 36"/>
                <a:gd name="T28" fmla="*/ 18 w 24"/>
                <a:gd name="T29" fmla="*/ 24 h 36"/>
                <a:gd name="T30" fmla="*/ 18 w 24"/>
                <a:gd name="T31" fmla="*/ 30 h 36"/>
                <a:gd name="T32" fmla="*/ 24 w 24"/>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6"/>
                <a:gd name="T53" fmla="*/ 24 w 2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6">
                  <a:moveTo>
                    <a:pt x="24" y="36"/>
                  </a:moveTo>
                  <a:lnTo>
                    <a:pt x="18" y="30"/>
                  </a:lnTo>
                  <a:lnTo>
                    <a:pt x="12" y="24"/>
                  </a:lnTo>
                  <a:lnTo>
                    <a:pt x="12" y="18"/>
                  </a:lnTo>
                  <a:lnTo>
                    <a:pt x="6" y="12"/>
                  </a:lnTo>
                  <a:lnTo>
                    <a:pt x="0" y="6"/>
                  </a:lnTo>
                  <a:lnTo>
                    <a:pt x="0" y="0"/>
                  </a:lnTo>
                  <a:lnTo>
                    <a:pt x="6" y="0"/>
                  </a:lnTo>
                  <a:lnTo>
                    <a:pt x="12" y="6"/>
                  </a:lnTo>
                  <a:lnTo>
                    <a:pt x="12" y="12"/>
                  </a:lnTo>
                  <a:lnTo>
                    <a:pt x="18" y="18"/>
                  </a:lnTo>
                  <a:lnTo>
                    <a:pt x="18" y="24"/>
                  </a:lnTo>
                  <a:lnTo>
                    <a:pt x="18" y="30"/>
                  </a:lnTo>
                  <a:lnTo>
                    <a:pt x="24" y="36"/>
                  </a:lnTo>
                  <a:close/>
                </a:path>
              </a:pathLst>
            </a:custGeom>
            <a:solidFill>
              <a:srgbClr val="006600"/>
            </a:solidFill>
            <a:ln w="9525">
              <a:noFill/>
              <a:round/>
              <a:headEnd/>
              <a:tailEnd/>
            </a:ln>
          </p:spPr>
          <p:txBody>
            <a:bodyPr/>
            <a:lstStyle/>
            <a:p>
              <a:endParaRPr lang="en-US"/>
            </a:p>
          </p:txBody>
        </p:sp>
        <p:sp>
          <p:nvSpPr>
            <p:cNvPr id="16298" name="Freeform 162"/>
            <p:cNvSpPr>
              <a:spLocks/>
            </p:cNvSpPr>
            <p:nvPr/>
          </p:nvSpPr>
          <p:spPr bwMode="auto">
            <a:xfrm>
              <a:off x="4357" y="2097"/>
              <a:ext cx="30" cy="54"/>
            </a:xfrm>
            <a:custGeom>
              <a:avLst/>
              <a:gdLst>
                <a:gd name="T0" fmla="*/ 0 w 30"/>
                <a:gd name="T1" fmla="*/ 54 h 54"/>
                <a:gd name="T2" fmla="*/ 0 w 30"/>
                <a:gd name="T3" fmla="*/ 48 h 54"/>
                <a:gd name="T4" fmla="*/ 0 w 30"/>
                <a:gd name="T5" fmla="*/ 42 h 54"/>
                <a:gd name="T6" fmla="*/ 6 w 30"/>
                <a:gd name="T7" fmla="*/ 36 h 54"/>
                <a:gd name="T8" fmla="*/ 6 w 30"/>
                <a:gd name="T9" fmla="*/ 30 h 54"/>
                <a:gd name="T10" fmla="*/ 12 w 30"/>
                <a:gd name="T11" fmla="*/ 18 h 54"/>
                <a:gd name="T12" fmla="*/ 18 w 30"/>
                <a:gd name="T13" fmla="*/ 12 h 54"/>
                <a:gd name="T14" fmla="*/ 24 w 30"/>
                <a:gd name="T15" fmla="*/ 6 h 54"/>
                <a:gd name="T16" fmla="*/ 30 w 30"/>
                <a:gd name="T17" fmla="*/ 0 h 54"/>
                <a:gd name="T18" fmla="*/ 30 w 30"/>
                <a:gd name="T19" fmla="*/ 6 h 54"/>
                <a:gd name="T20" fmla="*/ 24 w 30"/>
                <a:gd name="T21" fmla="*/ 12 h 54"/>
                <a:gd name="T22" fmla="*/ 24 w 30"/>
                <a:gd name="T23" fmla="*/ 18 h 54"/>
                <a:gd name="T24" fmla="*/ 18 w 30"/>
                <a:gd name="T25" fmla="*/ 30 h 54"/>
                <a:gd name="T26" fmla="*/ 12 w 30"/>
                <a:gd name="T27" fmla="*/ 36 h 54"/>
                <a:gd name="T28" fmla="*/ 6 w 30"/>
                <a:gd name="T29" fmla="*/ 48 h 54"/>
                <a:gd name="T30" fmla="*/ 0 w 30"/>
                <a:gd name="T31" fmla="*/ 54 h 54"/>
                <a:gd name="T32" fmla="*/ 0 w 30"/>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54"/>
                <a:gd name="T53" fmla="*/ 30 w 30"/>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54">
                  <a:moveTo>
                    <a:pt x="0" y="54"/>
                  </a:moveTo>
                  <a:lnTo>
                    <a:pt x="0" y="48"/>
                  </a:lnTo>
                  <a:lnTo>
                    <a:pt x="0" y="42"/>
                  </a:lnTo>
                  <a:lnTo>
                    <a:pt x="6" y="36"/>
                  </a:lnTo>
                  <a:lnTo>
                    <a:pt x="6" y="30"/>
                  </a:lnTo>
                  <a:lnTo>
                    <a:pt x="12" y="18"/>
                  </a:lnTo>
                  <a:lnTo>
                    <a:pt x="18" y="12"/>
                  </a:lnTo>
                  <a:lnTo>
                    <a:pt x="24" y="6"/>
                  </a:lnTo>
                  <a:lnTo>
                    <a:pt x="30" y="0"/>
                  </a:lnTo>
                  <a:lnTo>
                    <a:pt x="30" y="6"/>
                  </a:lnTo>
                  <a:lnTo>
                    <a:pt x="24" y="12"/>
                  </a:lnTo>
                  <a:lnTo>
                    <a:pt x="24" y="18"/>
                  </a:lnTo>
                  <a:lnTo>
                    <a:pt x="18" y="30"/>
                  </a:lnTo>
                  <a:lnTo>
                    <a:pt x="12" y="36"/>
                  </a:lnTo>
                  <a:lnTo>
                    <a:pt x="6" y="48"/>
                  </a:lnTo>
                  <a:lnTo>
                    <a:pt x="0" y="54"/>
                  </a:lnTo>
                  <a:close/>
                </a:path>
              </a:pathLst>
            </a:custGeom>
            <a:solidFill>
              <a:srgbClr val="006600"/>
            </a:solidFill>
            <a:ln w="9525">
              <a:noFill/>
              <a:round/>
              <a:headEnd/>
              <a:tailEnd/>
            </a:ln>
          </p:spPr>
          <p:txBody>
            <a:bodyPr/>
            <a:lstStyle/>
            <a:p>
              <a:endParaRPr lang="en-US"/>
            </a:p>
          </p:txBody>
        </p:sp>
        <p:sp>
          <p:nvSpPr>
            <p:cNvPr id="16299" name="Freeform 163"/>
            <p:cNvSpPr>
              <a:spLocks/>
            </p:cNvSpPr>
            <p:nvPr/>
          </p:nvSpPr>
          <p:spPr bwMode="auto">
            <a:xfrm>
              <a:off x="4333" y="2097"/>
              <a:ext cx="30" cy="42"/>
            </a:xfrm>
            <a:custGeom>
              <a:avLst/>
              <a:gdLst>
                <a:gd name="T0" fmla="*/ 0 w 30"/>
                <a:gd name="T1" fmla="*/ 42 h 42"/>
                <a:gd name="T2" fmla="*/ 0 w 30"/>
                <a:gd name="T3" fmla="*/ 42 h 42"/>
                <a:gd name="T4" fmla="*/ 0 w 30"/>
                <a:gd name="T5" fmla="*/ 36 h 42"/>
                <a:gd name="T6" fmla="*/ 6 w 30"/>
                <a:gd name="T7" fmla="*/ 30 h 42"/>
                <a:gd name="T8" fmla="*/ 6 w 30"/>
                <a:gd name="T9" fmla="*/ 24 h 42"/>
                <a:gd name="T10" fmla="*/ 12 w 30"/>
                <a:gd name="T11" fmla="*/ 18 h 42"/>
                <a:gd name="T12" fmla="*/ 18 w 30"/>
                <a:gd name="T13" fmla="*/ 12 h 42"/>
                <a:gd name="T14" fmla="*/ 24 w 30"/>
                <a:gd name="T15" fmla="*/ 6 h 42"/>
                <a:gd name="T16" fmla="*/ 30 w 30"/>
                <a:gd name="T17" fmla="*/ 0 h 42"/>
                <a:gd name="T18" fmla="*/ 24 w 30"/>
                <a:gd name="T19" fmla="*/ 6 h 42"/>
                <a:gd name="T20" fmla="*/ 18 w 30"/>
                <a:gd name="T21" fmla="*/ 12 h 42"/>
                <a:gd name="T22" fmla="*/ 18 w 30"/>
                <a:gd name="T23" fmla="*/ 18 h 42"/>
                <a:gd name="T24" fmla="*/ 12 w 30"/>
                <a:gd name="T25" fmla="*/ 30 h 42"/>
                <a:gd name="T26" fmla="*/ 6 w 30"/>
                <a:gd name="T27" fmla="*/ 36 h 42"/>
                <a:gd name="T28" fmla="*/ 6 w 30"/>
                <a:gd name="T29" fmla="*/ 42 h 42"/>
                <a:gd name="T30" fmla="*/ 0 w 30"/>
                <a:gd name="T31" fmla="*/ 42 h 42"/>
                <a:gd name="T32" fmla="*/ 0 w 30"/>
                <a:gd name="T33" fmla="*/ 4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2"/>
                <a:gd name="T53" fmla="*/ 30 w 30"/>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2">
                  <a:moveTo>
                    <a:pt x="0" y="42"/>
                  </a:moveTo>
                  <a:lnTo>
                    <a:pt x="0" y="42"/>
                  </a:lnTo>
                  <a:lnTo>
                    <a:pt x="0" y="36"/>
                  </a:lnTo>
                  <a:lnTo>
                    <a:pt x="6" y="30"/>
                  </a:lnTo>
                  <a:lnTo>
                    <a:pt x="6" y="24"/>
                  </a:lnTo>
                  <a:lnTo>
                    <a:pt x="12" y="18"/>
                  </a:lnTo>
                  <a:lnTo>
                    <a:pt x="18" y="12"/>
                  </a:lnTo>
                  <a:lnTo>
                    <a:pt x="24" y="6"/>
                  </a:lnTo>
                  <a:lnTo>
                    <a:pt x="30" y="0"/>
                  </a:lnTo>
                  <a:lnTo>
                    <a:pt x="24" y="6"/>
                  </a:lnTo>
                  <a:lnTo>
                    <a:pt x="18" y="12"/>
                  </a:lnTo>
                  <a:lnTo>
                    <a:pt x="18" y="18"/>
                  </a:lnTo>
                  <a:lnTo>
                    <a:pt x="12" y="30"/>
                  </a:lnTo>
                  <a:lnTo>
                    <a:pt x="6" y="36"/>
                  </a:lnTo>
                  <a:lnTo>
                    <a:pt x="6" y="42"/>
                  </a:lnTo>
                  <a:lnTo>
                    <a:pt x="0" y="42"/>
                  </a:lnTo>
                  <a:close/>
                </a:path>
              </a:pathLst>
            </a:custGeom>
            <a:solidFill>
              <a:srgbClr val="006600"/>
            </a:solidFill>
            <a:ln w="9525">
              <a:noFill/>
              <a:round/>
              <a:headEnd/>
              <a:tailEnd/>
            </a:ln>
          </p:spPr>
          <p:txBody>
            <a:bodyPr/>
            <a:lstStyle/>
            <a:p>
              <a:endParaRPr lang="en-US"/>
            </a:p>
          </p:txBody>
        </p:sp>
        <p:sp>
          <p:nvSpPr>
            <p:cNvPr id="16300" name="Freeform 164"/>
            <p:cNvSpPr>
              <a:spLocks/>
            </p:cNvSpPr>
            <p:nvPr/>
          </p:nvSpPr>
          <p:spPr bwMode="auto">
            <a:xfrm>
              <a:off x="4333" y="2061"/>
              <a:ext cx="24" cy="42"/>
            </a:xfrm>
            <a:custGeom>
              <a:avLst/>
              <a:gdLst>
                <a:gd name="T0" fmla="*/ 24 w 24"/>
                <a:gd name="T1" fmla="*/ 42 h 42"/>
                <a:gd name="T2" fmla="*/ 24 w 24"/>
                <a:gd name="T3" fmla="*/ 36 h 42"/>
                <a:gd name="T4" fmla="*/ 18 w 24"/>
                <a:gd name="T5" fmla="*/ 36 h 42"/>
                <a:gd name="T6" fmla="*/ 12 w 24"/>
                <a:gd name="T7" fmla="*/ 30 h 42"/>
                <a:gd name="T8" fmla="*/ 6 w 24"/>
                <a:gd name="T9" fmla="*/ 18 h 42"/>
                <a:gd name="T10" fmla="*/ 6 w 24"/>
                <a:gd name="T11" fmla="*/ 12 h 42"/>
                <a:gd name="T12" fmla="*/ 0 w 24"/>
                <a:gd name="T13" fmla="*/ 6 h 42"/>
                <a:gd name="T14" fmla="*/ 0 w 24"/>
                <a:gd name="T15" fmla="*/ 6 h 42"/>
                <a:gd name="T16" fmla="*/ 0 w 24"/>
                <a:gd name="T17" fmla="*/ 0 h 42"/>
                <a:gd name="T18" fmla="*/ 6 w 24"/>
                <a:gd name="T19" fmla="*/ 0 h 42"/>
                <a:gd name="T20" fmla="*/ 6 w 24"/>
                <a:gd name="T21" fmla="*/ 6 h 42"/>
                <a:gd name="T22" fmla="*/ 12 w 24"/>
                <a:gd name="T23" fmla="*/ 12 h 42"/>
                <a:gd name="T24" fmla="*/ 12 w 24"/>
                <a:gd name="T25" fmla="*/ 18 h 42"/>
                <a:gd name="T26" fmla="*/ 18 w 24"/>
                <a:gd name="T27" fmla="*/ 30 h 42"/>
                <a:gd name="T28" fmla="*/ 18 w 24"/>
                <a:gd name="T29" fmla="*/ 36 h 42"/>
                <a:gd name="T30" fmla="*/ 24 w 24"/>
                <a:gd name="T31" fmla="*/ 36 h 42"/>
                <a:gd name="T32" fmla="*/ 24 w 24"/>
                <a:gd name="T33" fmla="*/ 4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2"/>
                <a:gd name="T53" fmla="*/ 24 w 24"/>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2">
                  <a:moveTo>
                    <a:pt x="24" y="42"/>
                  </a:moveTo>
                  <a:lnTo>
                    <a:pt x="24" y="36"/>
                  </a:lnTo>
                  <a:lnTo>
                    <a:pt x="18" y="36"/>
                  </a:lnTo>
                  <a:lnTo>
                    <a:pt x="12" y="30"/>
                  </a:lnTo>
                  <a:lnTo>
                    <a:pt x="6" y="18"/>
                  </a:lnTo>
                  <a:lnTo>
                    <a:pt x="6" y="12"/>
                  </a:lnTo>
                  <a:lnTo>
                    <a:pt x="0" y="6"/>
                  </a:lnTo>
                  <a:lnTo>
                    <a:pt x="0" y="0"/>
                  </a:lnTo>
                  <a:lnTo>
                    <a:pt x="6" y="0"/>
                  </a:lnTo>
                  <a:lnTo>
                    <a:pt x="6" y="6"/>
                  </a:lnTo>
                  <a:lnTo>
                    <a:pt x="12" y="12"/>
                  </a:lnTo>
                  <a:lnTo>
                    <a:pt x="12" y="18"/>
                  </a:lnTo>
                  <a:lnTo>
                    <a:pt x="18" y="30"/>
                  </a:lnTo>
                  <a:lnTo>
                    <a:pt x="18" y="36"/>
                  </a:lnTo>
                  <a:lnTo>
                    <a:pt x="24" y="36"/>
                  </a:lnTo>
                  <a:lnTo>
                    <a:pt x="24" y="42"/>
                  </a:lnTo>
                  <a:close/>
                </a:path>
              </a:pathLst>
            </a:custGeom>
            <a:solidFill>
              <a:srgbClr val="006600"/>
            </a:solidFill>
            <a:ln w="9525">
              <a:noFill/>
              <a:round/>
              <a:headEnd/>
              <a:tailEnd/>
            </a:ln>
          </p:spPr>
          <p:txBody>
            <a:bodyPr/>
            <a:lstStyle/>
            <a:p>
              <a:endParaRPr lang="en-US"/>
            </a:p>
          </p:txBody>
        </p:sp>
        <p:sp>
          <p:nvSpPr>
            <p:cNvPr id="16301" name="Freeform 165"/>
            <p:cNvSpPr>
              <a:spLocks/>
            </p:cNvSpPr>
            <p:nvPr/>
          </p:nvSpPr>
          <p:spPr bwMode="auto">
            <a:xfrm>
              <a:off x="4198" y="2158"/>
              <a:ext cx="131" cy="31"/>
            </a:xfrm>
            <a:custGeom>
              <a:avLst/>
              <a:gdLst>
                <a:gd name="T0" fmla="*/ 131 w 131"/>
                <a:gd name="T1" fmla="*/ 40 h 29"/>
                <a:gd name="T2" fmla="*/ 131 w 131"/>
                <a:gd name="T3" fmla="*/ 49 h 29"/>
                <a:gd name="T4" fmla="*/ 131 w 131"/>
                <a:gd name="T5" fmla="*/ 49 h 29"/>
                <a:gd name="T6" fmla="*/ 131 w 131"/>
                <a:gd name="T7" fmla="*/ 49 h 29"/>
                <a:gd name="T8" fmla="*/ 125 w 131"/>
                <a:gd name="T9" fmla="*/ 49 h 29"/>
                <a:gd name="T10" fmla="*/ 119 w 131"/>
                <a:gd name="T11" fmla="*/ 40 h 29"/>
                <a:gd name="T12" fmla="*/ 113 w 131"/>
                <a:gd name="T13" fmla="*/ 28 h 29"/>
                <a:gd name="T14" fmla="*/ 101 w 131"/>
                <a:gd name="T15" fmla="*/ 19 h 29"/>
                <a:gd name="T16" fmla="*/ 95 w 131"/>
                <a:gd name="T17" fmla="*/ 5 h 29"/>
                <a:gd name="T18" fmla="*/ 84 w 131"/>
                <a:gd name="T19" fmla="*/ 5 h 29"/>
                <a:gd name="T20" fmla="*/ 78 w 131"/>
                <a:gd name="T21" fmla="*/ 5 h 29"/>
                <a:gd name="T22" fmla="*/ 66 w 131"/>
                <a:gd name="T23" fmla="*/ 5 h 29"/>
                <a:gd name="T24" fmla="*/ 60 w 131"/>
                <a:gd name="T25" fmla="*/ 5 h 29"/>
                <a:gd name="T26" fmla="*/ 54 w 131"/>
                <a:gd name="T27" fmla="*/ 5 h 29"/>
                <a:gd name="T28" fmla="*/ 42 w 131"/>
                <a:gd name="T29" fmla="*/ 5 h 29"/>
                <a:gd name="T30" fmla="*/ 36 w 131"/>
                <a:gd name="T31" fmla="*/ 5 h 29"/>
                <a:gd name="T32" fmla="*/ 24 w 131"/>
                <a:gd name="T33" fmla="*/ 5 h 29"/>
                <a:gd name="T34" fmla="*/ 18 w 131"/>
                <a:gd name="T35" fmla="*/ 5 h 29"/>
                <a:gd name="T36" fmla="*/ 12 w 131"/>
                <a:gd name="T37" fmla="*/ 19 h 29"/>
                <a:gd name="T38" fmla="*/ 6 w 131"/>
                <a:gd name="T39" fmla="*/ 19 h 29"/>
                <a:gd name="T40" fmla="*/ 0 w 131"/>
                <a:gd name="T41" fmla="*/ 19 h 29"/>
                <a:gd name="T42" fmla="*/ 6 w 131"/>
                <a:gd name="T43" fmla="*/ 19 h 29"/>
                <a:gd name="T44" fmla="*/ 6 w 131"/>
                <a:gd name="T45" fmla="*/ 5 h 29"/>
                <a:gd name="T46" fmla="*/ 12 w 131"/>
                <a:gd name="T47" fmla="*/ 5 h 29"/>
                <a:gd name="T48" fmla="*/ 24 w 131"/>
                <a:gd name="T49" fmla="*/ 0 h 29"/>
                <a:gd name="T50" fmla="*/ 30 w 131"/>
                <a:gd name="T51" fmla="*/ 0 h 29"/>
                <a:gd name="T52" fmla="*/ 42 w 131"/>
                <a:gd name="T53" fmla="*/ 0 h 29"/>
                <a:gd name="T54" fmla="*/ 54 w 131"/>
                <a:gd name="T55" fmla="*/ 0 h 29"/>
                <a:gd name="T56" fmla="*/ 60 w 131"/>
                <a:gd name="T57" fmla="*/ 0 h 29"/>
                <a:gd name="T58" fmla="*/ 72 w 131"/>
                <a:gd name="T59" fmla="*/ 0 h 29"/>
                <a:gd name="T60" fmla="*/ 84 w 131"/>
                <a:gd name="T61" fmla="*/ 0 h 29"/>
                <a:gd name="T62" fmla="*/ 95 w 131"/>
                <a:gd name="T63" fmla="*/ 0 h 29"/>
                <a:gd name="T64" fmla="*/ 101 w 131"/>
                <a:gd name="T65" fmla="*/ 5 h 29"/>
                <a:gd name="T66" fmla="*/ 113 w 131"/>
                <a:gd name="T67" fmla="*/ 5 h 29"/>
                <a:gd name="T68" fmla="*/ 119 w 131"/>
                <a:gd name="T69" fmla="*/ 19 h 29"/>
                <a:gd name="T70" fmla="*/ 125 w 131"/>
                <a:gd name="T71" fmla="*/ 28 h 29"/>
                <a:gd name="T72" fmla="*/ 131 w 131"/>
                <a:gd name="T73" fmla="*/ 40 h 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1"/>
                <a:gd name="T112" fmla="*/ 0 h 29"/>
                <a:gd name="T113" fmla="*/ 131 w 131"/>
                <a:gd name="T114" fmla="*/ 29 h 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1" h="29">
                  <a:moveTo>
                    <a:pt x="131" y="23"/>
                  </a:moveTo>
                  <a:lnTo>
                    <a:pt x="131" y="29"/>
                  </a:lnTo>
                  <a:lnTo>
                    <a:pt x="125" y="29"/>
                  </a:lnTo>
                  <a:lnTo>
                    <a:pt x="119" y="23"/>
                  </a:lnTo>
                  <a:lnTo>
                    <a:pt x="113" y="17"/>
                  </a:lnTo>
                  <a:lnTo>
                    <a:pt x="101" y="11"/>
                  </a:lnTo>
                  <a:lnTo>
                    <a:pt x="95" y="5"/>
                  </a:lnTo>
                  <a:lnTo>
                    <a:pt x="84" y="5"/>
                  </a:lnTo>
                  <a:lnTo>
                    <a:pt x="78" y="5"/>
                  </a:lnTo>
                  <a:lnTo>
                    <a:pt x="66" y="5"/>
                  </a:lnTo>
                  <a:lnTo>
                    <a:pt x="60" y="5"/>
                  </a:lnTo>
                  <a:lnTo>
                    <a:pt x="54" y="5"/>
                  </a:lnTo>
                  <a:lnTo>
                    <a:pt x="42" y="5"/>
                  </a:lnTo>
                  <a:lnTo>
                    <a:pt x="36" y="5"/>
                  </a:lnTo>
                  <a:lnTo>
                    <a:pt x="24" y="5"/>
                  </a:lnTo>
                  <a:lnTo>
                    <a:pt x="18" y="5"/>
                  </a:lnTo>
                  <a:lnTo>
                    <a:pt x="12" y="11"/>
                  </a:lnTo>
                  <a:lnTo>
                    <a:pt x="6" y="11"/>
                  </a:lnTo>
                  <a:lnTo>
                    <a:pt x="0" y="11"/>
                  </a:lnTo>
                  <a:lnTo>
                    <a:pt x="6" y="11"/>
                  </a:lnTo>
                  <a:lnTo>
                    <a:pt x="6" y="5"/>
                  </a:lnTo>
                  <a:lnTo>
                    <a:pt x="12" y="5"/>
                  </a:lnTo>
                  <a:lnTo>
                    <a:pt x="24" y="0"/>
                  </a:lnTo>
                  <a:lnTo>
                    <a:pt x="30" y="0"/>
                  </a:lnTo>
                  <a:lnTo>
                    <a:pt x="42" y="0"/>
                  </a:lnTo>
                  <a:lnTo>
                    <a:pt x="54" y="0"/>
                  </a:lnTo>
                  <a:lnTo>
                    <a:pt x="60" y="0"/>
                  </a:lnTo>
                  <a:lnTo>
                    <a:pt x="72" y="0"/>
                  </a:lnTo>
                  <a:lnTo>
                    <a:pt x="84" y="0"/>
                  </a:lnTo>
                  <a:lnTo>
                    <a:pt x="95" y="0"/>
                  </a:lnTo>
                  <a:lnTo>
                    <a:pt x="101" y="5"/>
                  </a:lnTo>
                  <a:lnTo>
                    <a:pt x="113" y="5"/>
                  </a:lnTo>
                  <a:lnTo>
                    <a:pt x="119" y="11"/>
                  </a:lnTo>
                  <a:lnTo>
                    <a:pt x="125" y="17"/>
                  </a:lnTo>
                  <a:lnTo>
                    <a:pt x="131" y="23"/>
                  </a:lnTo>
                  <a:close/>
                </a:path>
              </a:pathLst>
            </a:custGeom>
            <a:solidFill>
              <a:srgbClr val="006600"/>
            </a:solidFill>
            <a:ln w="9525">
              <a:noFill/>
              <a:round/>
              <a:headEnd/>
              <a:tailEnd/>
            </a:ln>
          </p:spPr>
          <p:txBody>
            <a:bodyPr/>
            <a:lstStyle/>
            <a:p>
              <a:endParaRPr lang="en-US"/>
            </a:p>
          </p:txBody>
        </p:sp>
        <p:sp>
          <p:nvSpPr>
            <p:cNvPr id="16302" name="Freeform 166"/>
            <p:cNvSpPr>
              <a:spLocks/>
            </p:cNvSpPr>
            <p:nvPr/>
          </p:nvSpPr>
          <p:spPr bwMode="auto">
            <a:xfrm>
              <a:off x="4196" y="2163"/>
              <a:ext cx="18" cy="32"/>
            </a:xfrm>
            <a:custGeom>
              <a:avLst/>
              <a:gdLst>
                <a:gd name="T0" fmla="*/ 18 w 18"/>
                <a:gd name="T1" fmla="*/ 0 h 30"/>
                <a:gd name="T2" fmla="*/ 12 w 18"/>
                <a:gd name="T3" fmla="*/ 0 h 30"/>
                <a:gd name="T4" fmla="*/ 12 w 18"/>
                <a:gd name="T5" fmla="*/ 6 h 30"/>
                <a:gd name="T6" fmla="*/ 6 w 18"/>
                <a:gd name="T7" fmla="*/ 20 h 30"/>
                <a:gd name="T8" fmla="*/ 6 w 18"/>
                <a:gd name="T9" fmla="*/ 20 h 30"/>
                <a:gd name="T10" fmla="*/ 6 w 18"/>
                <a:gd name="T11" fmla="*/ 29 h 30"/>
                <a:gd name="T12" fmla="*/ 0 w 18"/>
                <a:gd name="T13" fmla="*/ 41 h 30"/>
                <a:gd name="T14" fmla="*/ 0 w 18"/>
                <a:gd name="T15" fmla="*/ 41 h 30"/>
                <a:gd name="T16" fmla="*/ 0 w 18"/>
                <a:gd name="T17" fmla="*/ 50 h 30"/>
                <a:gd name="T18" fmla="*/ 6 w 18"/>
                <a:gd name="T19" fmla="*/ 41 h 30"/>
                <a:gd name="T20" fmla="*/ 12 w 18"/>
                <a:gd name="T21" fmla="*/ 29 h 30"/>
                <a:gd name="T22" fmla="*/ 12 w 18"/>
                <a:gd name="T23" fmla="*/ 6 h 30"/>
                <a:gd name="T24" fmla="*/ 18 w 18"/>
                <a:gd name="T25" fmla="*/ 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30"/>
                <a:gd name="T41" fmla="*/ 18 w 18"/>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30">
                  <a:moveTo>
                    <a:pt x="18" y="0"/>
                  </a:moveTo>
                  <a:lnTo>
                    <a:pt x="12" y="0"/>
                  </a:lnTo>
                  <a:lnTo>
                    <a:pt x="12" y="6"/>
                  </a:lnTo>
                  <a:lnTo>
                    <a:pt x="6" y="12"/>
                  </a:lnTo>
                  <a:lnTo>
                    <a:pt x="6" y="18"/>
                  </a:lnTo>
                  <a:lnTo>
                    <a:pt x="0" y="24"/>
                  </a:lnTo>
                  <a:lnTo>
                    <a:pt x="0" y="30"/>
                  </a:lnTo>
                  <a:lnTo>
                    <a:pt x="6" y="24"/>
                  </a:lnTo>
                  <a:lnTo>
                    <a:pt x="12" y="18"/>
                  </a:lnTo>
                  <a:lnTo>
                    <a:pt x="12" y="6"/>
                  </a:lnTo>
                  <a:lnTo>
                    <a:pt x="18" y="0"/>
                  </a:lnTo>
                  <a:close/>
                </a:path>
              </a:pathLst>
            </a:custGeom>
            <a:solidFill>
              <a:srgbClr val="006600"/>
            </a:solidFill>
            <a:ln w="9525">
              <a:noFill/>
              <a:round/>
              <a:headEnd/>
              <a:tailEnd/>
            </a:ln>
          </p:spPr>
          <p:txBody>
            <a:bodyPr/>
            <a:lstStyle/>
            <a:p>
              <a:endParaRPr lang="en-US"/>
            </a:p>
          </p:txBody>
        </p:sp>
        <p:sp>
          <p:nvSpPr>
            <p:cNvPr id="16303" name="Freeform 167"/>
            <p:cNvSpPr>
              <a:spLocks/>
            </p:cNvSpPr>
            <p:nvPr/>
          </p:nvSpPr>
          <p:spPr bwMode="auto">
            <a:xfrm>
              <a:off x="4208" y="2158"/>
              <a:ext cx="18" cy="37"/>
            </a:xfrm>
            <a:custGeom>
              <a:avLst/>
              <a:gdLst>
                <a:gd name="T0" fmla="*/ 0 w 18"/>
                <a:gd name="T1" fmla="*/ 54 h 35"/>
                <a:gd name="T2" fmla="*/ 0 w 18"/>
                <a:gd name="T3" fmla="*/ 45 h 35"/>
                <a:gd name="T4" fmla="*/ 0 w 18"/>
                <a:gd name="T5" fmla="*/ 45 h 35"/>
                <a:gd name="T6" fmla="*/ 0 w 18"/>
                <a:gd name="T7" fmla="*/ 35 h 35"/>
                <a:gd name="T8" fmla="*/ 0 w 18"/>
                <a:gd name="T9" fmla="*/ 25 h 35"/>
                <a:gd name="T10" fmla="*/ 6 w 18"/>
                <a:gd name="T11" fmla="*/ 25 h 35"/>
                <a:gd name="T12" fmla="*/ 12 w 18"/>
                <a:gd name="T13" fmla="*/ 19 h 35"/>
                <a:gd name="T14" fmla="*/ 12 w 18"/>
                <a:gd name="T15" fmla="*/ 5 h 35"/>
                <a:gd name="T16" fmla="*/ 18 w 18"/>
                <a:gd name="T17" fmla="*/ 0 h 35"/>
                <a:gd name="T18" fmla="*/ 18 w 18"/>
                <a:gd name="T19" fmla="*/ 5 h 35"/>
                <a:gd name="T20" fmla="*/ 12 w 18"/>
                <a:gd name="T21" fmla="*/ 19 h 35"/>
                <a:gd name="T22" fmla="*/ 12 w 18"/>
                <a:gd name="T23" fmla="*/ 25 h 35"/>
                <a:gd name="T24" fmla="*/ 6 w 18"/>
                <a:gd name="T25" fmla="*/ 25 h 35"/>
                <a:gd name="T26" fmla="*/ 6 w 18"/>
                <a:gd name="T27" fmla="*/ 35 h 35"/>
                <a:gd name="T28" fmla="*/ 0 w 18"/>
                <a:gd name="T29" fmla="*/ 45 h 35"/>
                <a:gd name="T30" fmla="*/ 0 w 18"/>
                <a:gd name="T31" fmla="*/ 45 h 35"/>
                <a:gd name="T32" fmla="*/ 0 w 18"/>
                <a:gd name="T33" fmla="*/ 54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5"/>
                <a:gd name="T53" fmla="*/ 18 w 18"/>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5">
                  <a:moveTo>
                    <a:pt x="0" y="35"/>
                  </a:moveTo>
                  <a:lnTo>
                    <a:pt x="0" y="29"/>
                  </a:lnTo>
                  <a:lnTo>
                    <a:pt x="0" y="23"/>
                  </a:lnTo>
                  <a:lnTo>
                    <a:pt x="0" y="17"/>
                  </a:lnTo>
                  <a:lnTo>
                    <a:pt x="6" y="17"/>
                  </a:lnTo>
                  <a:lnTo>
                    <a:pt x="12" y="11"/>
                  </a:lnTo>
                  <a:lnTo>
                    <a:pt x="12" y="5"/>
                  </a:lnTo>
                  <a:lnTo>
                    <a:pt x="18" y="0"/>
                  </a:lnTo>
                  <a:lnTo>
                    <a:pt x="18" y="5"/>
                  </a:lnTo>
                  <a:lnTo>
                    <a:pt x="12" y="11"/>
                  </a:lnTo>
                  <a:lnTo>
                    <a:pt x="12" y="17"/>
                  </a:lnTo>
                  <a:lnTo>
                    <a:pt x="6" y="17"/>
                  </a:lnTo>
                  <a:lnTo>
                    <a:pt x="6" y="23"/>
                  </a:lnTo>
                  <a:lnTo>
                    <a:pt x="0" y="29"/>
                  </a:lnTo>
                  <a:lnTo>
                    <a:pt x="0" y="35"/>
                  </a:lnTo>
                  <a:close/>
                </a:path>
              </a:pathLst>
            </a:custGeom>
            <a:solidFill>
              <a:srgbClr val="006600"/>
            </a:solidFill>
            <a:ln w="9525">
              <a:noFill/>
              <a:round/>
              <a:headEnd/>
              <a:tailEnd/>
            </a:ln>
          </p:spPr>
          <p:txBody>
            <a:bodyPr/>
            <a:lstStyle/>
            <a:p>
              <a:endParaRPr lang="en-US"/>
            </a:p>
          </p:txBody>
        </p:sp>
        <p:sp>
          <p:nvSpPr>
            <p:cNvPr id="16304" name="Freeform 168"/>
            <p:cNvSpPr>
              <a:spLocks/>
            </p:cNvSpPr>
            <p:nvPr/>
          </p:nvSpPr>
          <p:spPr bwMode="auto">
            <a:xfrm>
              <a:off x="4226" y="2158"/>
              <a:ext cx="24" cy="43"/>
            </a:xfrm>
            <a:custGeom>
              <a:avLst/>
              <a:gdLst>
                <a:gd name="T0" fmla="*/ 0 w 24"/>
                <a:gd name="T1" fmla="*/ 59 h 41"/>
                <a:gd name="T2" fmla="*/ 0 w 24"/>
                <a:gd name="T3" fmla="*/ 51 h 41"/>
                <a:gd name="T4" fmla="*/ 0 w 24"/>
                <a:gd name="T5" fmla="*/ 51 h 41"/>
                <a:gd name="T6" fmla="*/ 6 w 24"/>
                <a:gd name="T7" fmla="*/ 43 h 41"/>
                <a:gd name="T8" fmla="*/ 6 w 24"/>
                <a:gd name="T9" fmla="*/ 31 h 41"/>
                <a:gd name="T10" fmla="*/ 12 w 24"/>
                <a:gd name="T11" fmla="*/ 19 h 41"/>
                <a:gd name="T12" fmla="*/ 18 w 24"/>
                <a:gd name="T13" fmla="*/ 5 h 41"/>
                <a:gd name="T14" fmla="*/ 24 w 24"/>
                <a:gd name="T15" fmla="*/ 0 h 41"/>
                <a:gd name="T16" fmla="*/ 24 w 24"/>
                <a:gd name="T17" fmla="*/ 0 h 41"/>
                <a:gd name="T18" fmla="*/ 24 w 24"/>
                <a:gd name="T19" fmla="*/ 0 h 41"/>
                <a:gd name="T20" fmla="*/ 24 w 24"/>
                <a:gd name="T21" fmla="*/ 5 h 41"/>
                <a:gd name="T22" fmla="*/ 18 w 24"/>
                <a:gd name="T23" fmla="*/ 19 h 41"/>
                <a:gd name="T24" fmla="*/ 12 w 24"/>
                <a:gd name="T25" fmla="*/ 31 h 41"/>
                <a:gd name="T26" fmla="*/ 12 w 24"/>
                <a:gd name="T27" fmla="*/ 43 h 41"/>
                <a:gd name="T28" fmla="*/ 6 w 24"/>
                <a:gd name="T29" fmla="*/ 51 h 41"/>
                <a:gd name="T30" fmla="*/ 6 w 24"/>
                <a:gd name="T31" fmla="*/ 59 h 41"/>
                <a:gd name="T32" fmla="*/ 0 w 24"/>
                <a:gd name="T33" fmla="*/ 59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1"/>
                <a:gd name="T53" fmla="*/ 24 w 24"/>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1">
                  <a:moveTo>
                    <a:pt x="0" y="41"/>
                  </a:moveTo>
                  <a:lnTo>
                    <a:pt x="0" y="35"/>
                  </a:lnTo>
                  <a:lnTo>
                    <a:pt x="6" y="29"/>
                  </a:lnTo>
                  <a:lnTo>
                    <a:pt x="6" y="23"/>
                  </a:lnTo>
                  <a:lnTo>
                    <a:pt x="12" y="11"/>
                  </a:lnTo>
                  <a:lnTo>
                    <a:pt x="18" y="5"/>
                  </a:lnTo>
                  <a:lnTo>
                    <a:pt x="24" y="0"/>
                  </a:lnTo>
                  <a:lnTo>
                    <a:pt x="24" y="5"/>
                  </a:lnTo>
                  <a:lnTo>
                    <a:pt x="18" y="11"/>
                  </a:lnTo>
                  <a:lnTo>
                    <a:pt x="12" y="23"/>
                  </a:lnTo>
                  <a:lnTo>
                    <a:pt x="12" y="29"/>
                  </a:lnTo>
                  <a:lnTo>
                    <a:pt x="6" y="35"/>
                  </a:lnTo>
                  <a:lnTo>
                    <a:pt x="6" y="41"/>
                  </a:lnTo>
                  <a:lnTo>
                    <a:pt x="0" y="41"/>
                  </a:lnTo>
                  <a:close/>
                </a:path>
              </a:pathLst>
            </a:custGeom>
            <a:solidFill>
              <a:srgbClr val="006600"/>
            </a:solidFill>
            <a:ln w="9525">
              <a:noFill/>
              <a:round/>
              <a:headEnd/>
              <a:tailEnd/>
            </a:ln>
          </p:spPr>
          <p:txBody>
            <a:bodyPr/>
            <a:lstStyle/>
            <a:p>
              <a:endParaRPr lang="en-US"/>
            </a:p>
          </p:txBody>
        </p:sp>
        <p:sp>
          <p:nvSpPr>
            <p:cNvPr id="16305" name="Freeform 169"/>
            <p:cNvSpPr>
              <a:spLocks/>
            </p:cNvSpPr>
            <p:nvPr/>
          </p:nvSpPr>
          <p:spPr bwMode="auto">
            <a:xfrm>
              <a:off x="4250" y="2158"/>
              <a:ext cx="24" cy="49"/>
            </a:xfrm>
            <a:custGeom>
              <a:avLst/>
              <a:gdLst>
                <a:gd name="T0" fmla="*/ 0 w 24"/>
                <a:gd name="T1" fmla="*/ 65 h 47"/>
                <a:gd name="T2" fmla="*/ 0 w 24"/>
                <a:gd name="T3" fmla="*/ 57 h 47"/>
                <a:gd name="T4" fmla="*/ 0 w 24"/>
                <a:gd name="T5" fmla="*/ 50 h 47"/>
                <a:gd name="T6" fmla="*/ 0 w 24"/>
                <a:gd name="T7" fmla="*/ 38 h 47"/>
                <a:gd name="T8" fmla="*/ 6 w 24"/>
                <a:gd name="T9" fmla="*/ 31 h 47"/>
                <a:gd name="T10" fmla="*/ 12 w 24"/>
                <a:gd name="T11" fmla="*/ 25 h 47"/>
                <a:gd name="T12" fmla="*/ 18 w 24"/>
                <a:gd name="T13" fmla="*/ 11 h 47"/>
                <a:gd name="T14" fmla="*/ 24 w 24"/>
                <a:gd name="T15" fmla="*/ 5 h 47"/>
                <a:gd name="T16" fmla="*/ 24 w 24"/>
                <a:gd name="T17" fmla="*/ 0 h 47"/>
                <a:gd name="T18" fmla="*/ 24 w 24"/>
                <a:gd name="T19" fmla="*/ 5 h 47"/>
                <a:gd name="T20" fmla="*/ 24 w 24"/>
                <a:gd name="T21" fmla="*/ 11 h 47"/>
                <a:gd name="T22" fmla="*/ 18 w 24"/>
                <a:gd name="T23" fmla="*/ 25 h 47"/>
                <a:gd name="T24" fmla="*/ 12 w 24"/>
                <a:gd name="T25" fmla="*/ 31 h 47"/>
                <a:gd name="T26" fmla="*/ 6 w 24"/>
                <a:gd name="T27" fmla="*/ 50 h 47"/>
                <a:gd name="T28" fmla="*/ 6 w 24"/>
                <a:gd name="T29" fmla="*/ 57 h 47"/>
                <a:gd name="T30" fmla="*/ 0 w 24"/>
                <a:gd name="T31" fmla="*/ 57 h 47"/>
                <a:gd name="T32" fmla="*/ 0 w 24"/>
                <a:gd name="T33" fmla="*/ 65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7"/>
                <a:gd name="T53" fmla="*/ 24 w 24"/>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7">
                  <a:moveTo>
                    <a:pt x="0" y="47"/>
                  </a:moveTo>
                  <a:lnTo>
                    <a:pt x="0" y="41"/>
                  </a:lnTo>
                  <a:lnTo>
                    <a:pt x="0" y="35"/>
                  </a:lnTo>
                  <a:lnTo>
                    <a:pt x="0" y="29"/>
                  </a:lnTo>
                  <a:lnTo>
                    <a:pt x="6" y="23"/>
                  </a:lnTo>
                  <a:lnTo>
                    <a:pt x="12" y="17"/>
                  </a:lnTo>
                  <a:lnTo>
                    <a:pt x="18" y="11"/>
                  </a:lnTo>
                  <a:lnTo>
                    <a:pt x="24" y="5"/>
                  </a:lnTo>
                  <a:lnTo>
                    <a:pt x="24" y="0"/>
                  </a:lnTo>
                  <a:lnTo>
                    <a:pt x="24" y="5"/>
                  </a:lnTo>
                  <a:lnTo>
                    <a:pt x="24" y="11"/>
                  </a:lnTo>
                  <a:lnTo>
                    <a:pt x="18" y="17"/>
                  </a:lnTo>
                  <a:lnTo>
                    <a:pt x="12" y="23"/>
                  </a:lnTo>
                  <a:lnTo>
                    <a:pt x="6" y="35"/>
                  </a:lnTo>
                  <a:lnTo>
                    <a:pt x="6" y="41"/>
                  </a:lnTo>
                  <a:lnTo>
                    <a:pt x="0" y="41"/>
                  </a:lnTo>
                  <a:lnTo>
                    <a:pt x="0" y="47"/>
                  </a:lnTo>
                  <a:close/>
                </a:path>
              </a:pathLst>
            </a:custGeom>
            <a:solidFill>
              <a:srgbClr val="006600"/>
            </a:solidFill>
            <a:ln w="9525">
              <a:noFill/>
              <a:round/>
              <a:headEnd/>
              <a:tailEnd/>
            </a:ln>
          </p:spPr>
          <p:txBody>
            <a:bodyPr/>
            <a:lstStyle/>
            <a:p>
              <a:endParaRPr lang="en-US"/>
            </a:p>
          </p:txBody>
        </p:sp>
        <p:sp>
          <p:nvSpPr>
            <p:cNvPr id="16306" name="Freeform 170"/>
            <p:cNvSpPr>
              <a:spLocks/>
            </p:cNvSpPr>
            <p:nvPr/>
          </p:nvSpPr>
          <p:spPr bwMode="auto">
            <a:xfrm>
              <a:off x="4264" y="2163"/>
              <a:ext cx="29" cy="38"/>
            </a:xfrm>
            <a:custGeom>
              <a:avLst/>
              <a:gdLst>
                <a:gd name="T0" fmla="*/ 0 w 29"/>
                <a:gd name="T1" fmla="*/ 55 h 36"/>
                <a:gd name="T2" fmla="*/ 0 w 29"/>
                <a:gd name="T3" fmla="*/ 55 h 36"/>
                <a:gd name="T4" fmla="*/ 0 w 29"/>
                <a:gd name="T5" fmla="*/ 46 h 36"/>
                <a:gd name="T6" fmla="*/ 6 w 29"/>
                <a:gd name="T7" fmla="*/ 37 h 36"/>
                <a:gd name="T8" fmla="*/ 12 w 29"/>
                <a:gd name="T9" fmla="*/ 26 h 36"/>
                <a:gd name="T10" fmla="*/ 18 w 29"/>
                <a:gd name="T11" fmla="*/ 20 h 36"/>
                <a:gd name="T12" fmla="*/ 23 w 29"/>
                <a:gd name="T13" fmla="*/ 6 h 36"/>
                <a:gd name="T14" fmla="*/ 23 w 29"/>
                <a:gd name="T15" fmla="*/ 0 h 36"/>
                <a:gd name="T16" fmla="*/ 29 w 29"/>
                <a:gd name="T17" fmla="*/ 0 h 36"/>
                <a:gd name="T18" fmla="*/ 29 w 29"/>
                <a:gd name="T19" fmla="*/ 0 h 36"/>
                <a:gd name="T20" fmla="*/ 23 w 29"/>
                <a:gd name="T21" fmla="*/ 6 h 36"/>
                <a:gd name="T22" fmla="*/ 18 w 29"/>
                <a:gd name="T23" fmla="*/ 20 h 36"/>
                <a:gd name="T24" fmla="*/ 18 w 29"/>
                <a:gd name="T25" fmla="*/ 26 h 36"/>
                <a:gd name="T26" fmla="*/ 12 w 29"/>
                <a:gd name="T27" fmla="*/ 37 h 36"/>
                <a:gd name="T28" fmla="*/ 6 w 29"/>
                <a:gd name="T29" fmla="*/ 46 h 36"/>
                <a:gd name="T30" fmla="*/ 0 w 29"/>
                <a:gd name="T31" fmla="*/ 55 h 36"/>
                <a:gd name="T32" fmla="*/ 0 w 29"/>
                <a:gd name="T33" fmla="*/ 55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36"/>
                <a:gd name="T53" fmla="*/ 29 w 29"/>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36">
                  <a:moveTo>
                    <a:pt x="0" y="36"/>
                  </a:moveTo>
                  <a:lnTo>
                    <a:pt x="0" y="36"/>
                  </a:lnTo>
                  <a:lnTo>
                    <a:pt x="0" y="30"/>
                  </a:lnTo>
                  <a:lnTo>
                    <a:pt x="6" y="24"/>
                  </a:lnTo>
                  <a:lnTo>
                    <a:pt x="12" y="18"/>
                  </a:lnTo>
                  <a:lnTo>
                    <a:pt x="18" y="12"/>
                  </a:lnTo>
                  <a:lnTo>
                    <a:pt x="23" y="6"/>
                  </a:lnTo>
                  <a:lnTo>
                    <a:pt x="23" y="0"/>
                  </a:lnTo>
                  <a:lnTo>
                    <a:pt x="29" y="0"/>
                  </a:lnTo>
                  <a:lnTo>
                    <a:pt x="23" y="6"/>
                  </a:lnTo>
                  <a:lnTo>
                    <a:pt x="18" y="12"/>
                  </a:lnTo>
                  <a:lnTo>
                    <a:pt x="18" y="18"/>
                  </a:lnTo>
                  <a:lnTo>
                    <a:pt x="12" y="24"/>
                  </a:lnTo>
                  <a:lnTo>
                    <a:pt x="6" y="30"/>
                  </a:lnTo>
                  <a:lnTo>
                    <a:pt x="0" y="36"/>
                  </a:lnTo>
                  <a:close/>
                </a:path>
              </a:pathLst>
            </a:custGeom>
            <a:solidFill>
              <a:srgbClr val="006600"/>
            </a:solidFill>
            <a:ln w="9525">
              <a:noFill/>
              <a:round/>
              <a:headEnd/>
              <a:tailEnd/>
            </a:ln>
          </p:spPr>
          <p:txBody>
            <a:bodyPr/>
            <a:lstStyle/>
            <a:p>
              <a:endParaRPr lang="en-US"/>
            </a:p>
          </p:txBody>
        </p:sp>
        <p:sp>
          <p:nvSpPr>
            <p:cNvPr id="16307" name="Freeform 171"/>
            <p:cNvSpPr>
              <a:spLocks/>
            </p:cNvSpPr>
            <p:nvPr/>
          </p:nvSpPr>
          <p:spPr bwMode="auto">
            <a:xfrm>
              <a:off x="4282" y="2169"/>
              <a:ext cx="23" cy="32"/>
            </a:xfrm>
            <a:custGeom>
              <a:avLst/>
              <a:gdLst>
                <a:gd name="T0" fmla="*/ 0 w 23"/>
                <a:gd name="T1" fmla="*/ 50 h 30"/>
                <a:gd name="T2" fmla="*/ 0 w 23"/>
                <a:gd name="T3" fmla="*/ 41 h 30"/>
                <a:gd name="T4" fmla="*/ 0 w 23"/>
                <a:gd name="T5" fmla="*/ 41 h 30"/>
                <a:gd name="T6" fmla="*/ 0 w 23"/>
                <a:gd name="T7" fmla="*/ 29 h 30"/>
                <a:gd name="T8" fmla="*/ 5 w 23"/>
                <a:gd name="T9" fmla="*/ 20 h 30"/>
                <a:gd name="T10" fmla="*/ 11 w 23"/>
                <a:gd name="T11" fmla="*/ 6 h 30"/>
                <a:gd name="T12" fmla="*/ 11 w 23"/>
                <a:gd name="T13" fmla="*/ 6 h 30"/>
                <a:gd name="T14" fmla="*/ 17 w 23"/>
                <a:gd name="T15" fmla="*/ 0 h 30"/>
                <a:gd name="T16" fmla="*/ 23 w 23"/>
                <a:gd name="T17" fmla="*/ 0 h 30"/>
                <a:gd name="T18" fmla="*/ 23 w 23"/>
                <a:gd name="T19" fmla="*/ 0 h 30"/>
                <a:gd name="T20" fmla="*/ 17 w 23"/>
                <a:gd name="T21" fmla="*/ 6 h 30"/>
                <a:gd name="T22" fmla="*/ 11 w 23"/>
                <a:gd name="T23" fmla="*/ 20 h 30"/>
                <a:gd name="T24" fmla="*/ 11 w 23"/>
                <a:gd name="T25" fmla="*/ 29 h 30"/>
                <a:gd name="T26" fmla="*/ 5 w 23"/>
                <a:gd name="T27" fmla="*/ 41 h 30"/>
                <a:gd name="T28" fmla="*/ 5 w 23"/>
                <a:gd name="T29" fmla="*/ 41 h 30"/>
                <a:gd name="T30" fmla="*/ 0 w 23"/>
                <a:gd name="T31" fmla="*/ 50 h 30"/>
                <a:gd name="T32" fmla="*/ 0 w 23"/>
                <a:gd name="T33" fmla="*/ 5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30"/>
                <a:gd name="T53" fmla="*/ 23 w 23"/>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30">
                  <a:moveTo>
                    <a:pt x="0" y="30"/>
                  </a:moveTo>
                  <a:lnTo>
                    <a:pt x="0" y="24"/>
                  </a:lnTo>
                  <a:lnTo>
                    <a:pt x="0" y="18"/>
                  </a:lnTo>
                  <a:lnTo>
                    <a:pt x="5" y="12"/>
                  </a:lnTo>
                  <a:lnTo>
                    <a:pt x="11" y="6"/>
                  </a:lnTo>
                  <a:lnTo>
                    <a:pt x="17" y="0"/>
                  </a:lnTo>
                  <a:lnTo>
                    <a:pt x="23" y="0"/>
                  </a:lnTo>
                  <a:lnTo>
                    <a:pt x="17" y="6"/>
                  </a:lnTo>
                  <a:lnTo>
                    <a:pt x="11" y="12"/>
                  </a:lnTo>
                  <a:lnTo>
                    <a:pt x="11" y="18"/>
                  </a:lnTo>
                  <a:lnTo>
                    <a:pt x="5" y="24"/>
                  </a:lnTo>
                  <a:lnTo>
                    <a:pt x="0" y="30"/>
                  </a:lnTo>
                  <a:close/>
                </a:path>
              </a:pathLst>
            </a:custGeom>
            <a:solidFill>
              <a:srgbClr val="006600"/>
            </a:solidFill>
            <a:ln w="9525">
              <a:noFill/>
              <a:round/>
              <a:headEnd/>
              <a:tailEnd/>
            </a:ln>
          </p:spPr>
          <p:txBody>
            <a:bodyPr/>
            <a:lstStyle/>
            <a:p>
              <a:endParaRPr lang="en-US"/>
            </a:p>
          </p:txBody>
        </p:sp>
        <p:sp>
          <p:nvSpPr>
            <p:cNvPr id="16308" name="Freeform 172"/>
            <p:cNvSpPr>
              <a:spLocks/>
            </p:cNvSpPr>
            <p:nvPr/>
          </p:nvSpPr>
          <p:spPr bwMode="auto">
            <a:xfrm>
              <a:off x="4291" y="2175"/>
              <a:ext cx="24" cy="26"/>
            </a:xfrm>
            <a:custGeom>
              <a:avLst/>
              <a:gdLst>
                <a:gd name="T0" fmla="*/ 0 w 24"/>
                <a:gd name="T1" fmla="*/ 46 h 24"/>
                <a:gd name="T2" fmla="*/ 0 w 24"/>
                <a:gd name="T3" fmla="*/ 36 h 24"/>
                <a:gd name="T4" fmla="*/ 6 w 24"/>
                <a:gd name="T5" fmla="*/ 36 h 24"/>
                <a:gd name="T6" fmla="*/ 6 w 24"/>
                <a:gd name="T7" fmla="*/ 22 h 24"/>
                <a:gd name="T8" fmla="*/ 12 w 24"/>
                <a:gd name="T9" fmla="*/ 22 h 24"/>
                <a:gd name="T10" fmla="*/ 18 w 24"/>
                <a:gd name="T11" fmla="*/ 14 h 24"/>
                <a:gd name="T12" fmla="*/ 18 w 24"/>
                <a:gd name="T13" fmla="*/ 0 h 24"/>
                <a:gd name="T14" fmla="*/ 24 w 24"/>
                <a:gd name="T15" fmla="*/ 0 h 24"/>
                <a:gd name="T16" fmla="*/ 24 w 24"/>
                <a:gd name="T17" fmla="*/ 0 h 24"/>
                <a:gd name="T18" fmla="*/ 24 w 24"/>
                <a:gd name="T19" fmla="*/ 0 h 24"/>
                <a:gd name="T20" fmla="*/ 18 w 24"/>
                <a:gd name="T21" fmla="*/ 14 h 24"/>
                <a:gd name="T22" fmla="*/ 18 w 24"/>
                <a:gd name="T23" fmla="*/ 22 h 24"/>
                <a:gd name="T24" fmla="*/ 12 w 24"/>
                <a:gd name="T25" fmla="*/ 22 h 24"/>
                <a:gd name="T26" fmla="*/ 12 w 24"/>
                <a:gd name="T27" fmla="*/ 36 h 24"/>
                <a:gd name="T28" fmla="*/ 6 w 24"/>
                <a:gd name="T29" fmla="*/ 36 h 24"/>
                <a:gd name="T30" fmla="*/ 6 w 24"/>
                <a:gd name="T31" fmla="*/ 46 h 24"/>
                <a:gd name="T32" fmla="*/ 0 w 24"/>
                <a:gd name="T33" fmla="*/ 4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0" y="24"/>
                  </a:moveTo>
                  <a:lnTo>
                    <a:pt x="0" y="18"/>
                  </a:lnTo>
                  <a:lnTo>
                    <a:pt x="6" y="18"/>
                  </a:lnTo>
                  <a:lnTo>
                    <a:pt x="6" y="12"/>
                  </a:lnTo>
                  <a:lnTo>
                    <a:pt x="12" y="12"/>
                  </a:lnTo>
                  <a:lnTo>
                    <a:pt x="18" y="6"/>
                  </a:lnTo>
                  <a:lnTo>
                    <a:pt x="18" y="0"/>
                  </a:lnTo>
                  <a:lnTo>
                    <a:pt x="24" y="0"/>
                  </a:lnTo>
                  <a:lnTo>
                    <a:pt x="18" y="6"/>
                  </a:lnTo>
                  <a:lnTo>
                    <a:pt x="18" y="12"/>
                  </a:lnTo>
                  <a:lnTo>
                    <a:pt x="12" y="12"/>
                  </a:lnTo>
                  <a:lnTo>
                    <a:pt x="12" y="18"/>
                  </a:lnTo>
                  <a:lnTo>
                    <a:pt x="6" y="18"/>
                  </a:lnTo>
                  <a:lnTo>
                    <a:pt x="6" y="24"/>
                  </a:lnTo>
                  <a:lnTo>
                    <a:pt x="0" y="24"/>
                  </a:lnTo>
                  <a:close/>
                </a:path>
              </a:pathLst>
            </a:custGeom>
            <a:solidFill>
              <a:srgbClr val="006600"/>
            </a:solidFill>
            <a:ln w="9525">
              <a:noFill/>
              <a:round/>
              <a:headEnd/>
              <a:tailEnd/>
            </a:ln>
          </p:spPr>
          <p:txBody>
            <a:bodyPr/>
            <a:lstStyle/>
            <a:p>
              <a:endParaRPr lang="en-US"/>
            </a:p>
          </p:txBody>
        </p:sp>
        <p:sp>
          <p:nvSpPr>
            <p:cNvPr id="16309" name="Freeform 173"/>
            <p:cNvSpPr>
              <a:spLocks/>
            </p:cNvSpPr>
            <p:nvPr/>
          </p:nvSpPr>
          <p:spPr bwMode="auto">
            <a:xfrm>
              <a:off x="4309" y="2181"/>
              <a:ext cx="12" cy="14"/>
            </a:xfrm>
            <a:custGeom>
              <a:avLst/>
              <a:gdLst>
                <a:gd name="T0" fmla="*/ 0 w 12"/>
                <a:gd name="T1" fmla="*/ 41 h 12"/>
                <a:gd name="T2" fmla="*/ 0 w 12"/>
                <a:gd name="T3" fmla="*/ 41 h 12"/>
                <a:gd name="T4" fmla="*/ 6 w 12"/>
                <a:gd name="T5" fmla="*/ 21 h 12"/>
                <a:gd name="T6" fmla="*/ 12 w 12"/>
                <a:gd name="T7" fmla="*/ 0 h 12"/>
                <a:gd name="T8" fmla="*/ 12 w 12"/>
                <a:gd name="T9" fmla="*/ 0 h 12"/>
                <a:gd name="T10" fmla="*/ 12 w 12"/>
                <a:gd name="T11" fmla="*/ 0 h 12"/>
                <a:gd name="T12" fmla="*/ 6 w 12"/>
                <a:gd name="T13" fmla="*/ 21 h 12"/>
                <a:gd name="T14" fmla="*/ 0 w 12"/>
                <a:gd name="T15" fmla="*/ 41 h 12"/>
                <a:gd name="T16" fmla="*/ 0 w 12"/>
                <a:gd name="T17" fmla="*/ 41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2"/>
                <a:gd name="T29" fmla="*/ 12 w 1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2">
                  <a:moveTo>
                    <a:pt x="0" y="12"/>
                  </a:moveTo>
                  <a:lnTo>
                    <a:pt x="0" y="12"/>
                  </a:lnTo>
                  <a:lnTo>
                    <a:pt x="6" y="6"/>
                  </a:lnTo>
                  <a:lnTo>
                    <a:pt x="12" y="0"/>
                  </a:lnTo>
                  <a:lnTo>
                    <a:pt x="6" y="6"/>
                  </a:lnTo>
                  <a:lnTo>
                    <a:pt x="0" y="12"/>
                  </a:lnTo>
                  <a:close/>
                </a:path>
              </a:pathLst>
            </a:custGeom>
            <a:solidFill>
              <a:srgbClr val="006600"/>
            </a:solidFill>
            <a:ln w="9525">
              <a:noFill/>
              <a:round/>
              <a:headEnd/>
              <a:tailEnd/>
            </a:ln>
          </p:spPr>
          <p:txBody>
            <a:bodyPr/>
            <a:lstStyle/>
            <a:p>
              <a:endParaRPr lang="en-US"/>
            </a:p>
          </p:txBody>
        </p:sp>
        <p:sp>
          <p:nvSpPr>
            <p:cNvPr id="16310" name="Freeform 174"/>
            <p:cNvSpPr>
              <a:spLocks/>
            </p:cNvSpPr>
            <p:nvPr/>
          </p:nvSpPr>
          <p:spPr bwMode="auto">
            <a:xfrm>
              <a:off x="4184" y="2169"/>
              <a:ext cx="18" cy="20"/>
            </a:xfrm>
            <a:custGeom>
              <a:avLst/>
              <a:gdLst>
                <a:gd name="T0" fmla="*/ 18 w 18"/>
                <a:gd name="T1" fmla="*/ 0 h 18"/>
                <a:gd name="T2" fmla="*/ 18 w 18"/>
                <a:gd name="T3" fmla="*/ 0 h 18"/>
                <a:gd name="T4" fmla="*/ 12 w 18"/>
                <a:gd name="T5" fmla="*/ 27 h 18"/>
                <a:gd name="T6" fmla="*/ 6 w 18"/>
                <a:gd name="T7" fmla="*/ 41 h 18"/>
                <a:gd name="T8" fmla="*/ 6 w 18"/>
                <a:gd name="T9" fmla="*/ 41 h 18"/>
                <a:gd name="T10" fmla="*/ 0 w 18"/>
                <a:gd name="T11" fmla="*/ 27 h 18"/>
                <a:gd name="T12" fmla="*/ 6 w 18"/>
                <a:gd name="T13" fmla="*/ 27 h 18"/>
                <a:gd name="T14" fmla="*/ 6 w 18"/>
                <a:gd name="T15" fmla="*/ 14 h 18"/>
                <a:gd name="T16" fmla="*/ 6 w 18"/>
                <a:gd name="T17" fmla="*/ 14 h 18"/>
                <a:gd name="T18" fmla="*/ 12 w 18"/>
                <a:gd name="T19" fmla="*/ 14 h 18"/>
                <a:gd name="T20" fmla="*/ 18 w 18"/>
                <a:gd name="T21" fmla="*/ 0 h 18"/>
                <a:gd name="T22" fmla="*/ 18 w 18"/>
                <a:gd name="T23" fmla="*/ 0 h 18"/>
                <a:gd name="T24" fmla="*/ 18 w 18"/>
                <a:gd name="T25" fmla="*/ 0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8"/>
                <a:gd name="T41" fmla="*/ 18 w 18"/>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8">
                  <a:moveTo>
                    <a:pt x="18" y="0"/>
                  </a:moveTo>
                  <a:lnTo>
                    <a:pt x="18" y="0"/>
                  </a:lnTo>
                  <a:lnTo>
                    <a:pt x="12" y="12"/>
                  </a:lnTo>
                  <a:lnTo>
                    <a:pt x="6" y="18"/>
                  </a:lnTo>
                  <a:lnTo>
                    <a:pt x="0" y="12"/>
                  </a:lnTo>
                  <a:lnTo>
                    <a:pt x="6" y="12"/>
                  </a:lnTo>
                  <a:lnTo>
                    <a:pt x="6" y="6"/>
                  </a:lnTo>
                  <a:lnTo>
                    <a:pt x="12" y="6"/>
                  </a:lnTo>
                  <a:lnTo>
                    <a:pt x="18" y="0"/>
                  </a:lnTo>
                  <a:close/>
                </a:path>
              </a:pathLst>
            </a:custGeom>
            <a:solidFill>
              <a:srgbClr val="006600"/>
            </a:solidFill>
            <a:ln w="9525">
              <a:noFill/>
              <a:round/>
              <a:headEnd/>
              <a:tailEnd/>
            </a:ln>
          </p:spPr>
          <p:txBody>
            <a:bodyPr/>
            <a:lstStyle/>
            <a:p>
              <a:endParaRPr lang="en-US"/>
            </a:p>
          </p:txBody>
        </p:sp>
        <p:sp>
          <p:nvSpPr>
            <p:cNvPr id="16311" name="Freeform 175"/>
            <p:cNvSpPr>
              <a:spLocks/>
            </p:cNvSpPr>
            <p:nvPr/>
          </p:nvSpPr>
          <p:spPr bwMode="auto">
            <a:xfrm>
              <a:off x="4184" y="2159"/>
              <a:ext cx="18" cy="5"/>
            </a:xfrm>
            <a:custGeom>
              <a:avLst/>
              <a:gdLst>
                <a:gd name="T0" fmla="*/ 18 w 18"/>
                <a:gd name="T1" fmla="*/ 5 h 5"/>
                <a:gd name="T2" fmla="*/ 18 w 18"/>
                <a:gd name="T3" fmla="*/ 5 h 5"/>
                <a:gd name="T4" fmla="*/ 18 w 18"/>
                <a:gd name="T5" fmla="*/ 5 h 5"/>
                <a:gd name="T6" fmla="*/ 12 w 18"/>
                <a:gd name="T7" fmla="*/ 5 h 5"/>
                <a:gd name="T8" fmla="*/ 12 w 18"/>
                <a:gd name="T9" fmla="*/ 5 h 5"/>
                <a:gd name="T10" fmla="*/ 6 w 18"/>
                <a:gd name="T11" fmla="*/ 0 h 5"/>
                <a:gd name="T12" fmla="*/ 6 w 18"/>
                <a:gd name="T13" fmla="*/ 0 h 5"/>
                <a:gd name="T14" fmla="*/ 0 w 18"/>
                <a:gd name="T15" fmla="*/ 0 h 5"/>
                <a:gd name="T16" fmla="*/ 0 w 18"/>
                <a:gd name="T17" fmla="*/ 0 h 5"/>
                <a:gd name="T18" fmla="*/ 0 w 18"/>
                <a:gd name="T19" fmla="*/ 0 h 5"/>
                <a:gd name="T20" fmla="*/ 0 w 18"/>
                <a:gd name="T21" fmla="*/ 5 h 5"/>
                <a:gd name="T22" fmla="*/ 6 w 18"/>
                <a:gd name="T23" fmla="*/ 5 h 5"/>
                <a:gd name="T24" fmla="*/ 6 w 18"/>
                <a:gd name="T25" fmla="*/ 5 h 5"/>
                <a:gd name="T26" fmla="*/ 12 w 18"/>
                <a:gd name="T27" fmla="*/ 5 h 5"/>
                <a:gd name="T28" fmla="*/ 12 w 18"/>
                <a:gd name="T29" fmla="*/ 5 h 5"/>
                <a:gd name="T30" fmla="*/ 18 w 18"/>
                <a:gd name="T31" fmla="*/ 5 h 5"/>
                <a:gd name="T32" fmla="*/ 18 w 18"/>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5"/>
                <a:gd name="T53" fmla="*/ 18 w 18"/>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5">
                  <a:moveTo>
                    <a:pt x="18" y="5"/>
                  </a:moveTo>
                  <a:lnTo>
                    <a:pt x="18" y="5"/>
                  </a:lnTo>
                  <a:lnTo>
                    <a:pt x="12" y="5"/>
                  </a:lnTo>
                  <a:lnTo>
                    <a:pt x="6" y="0"/>
                  </a:lnTo>
                  <a:lnTo>
                    <a:pt x="0" y="0"/>
                  </a:lnTo>
                  <a:lnTo>
                    <a:pt x="0" y="5"/>
                  </a:lnTo>
                  <a:lnTo>
                    <a:pt x="6" y="5"/>
                  </a:lnTo>
                  <a:lnTo>
                    <a:pt x="12" y="5"/>
                  </a:lnTo>
                  <a:lnTo>
                    <a:pt x="18" y="5"/>
                  </a:lnTo>
                  <a:close/>
                </a:path>
              </a:pathLst>
            </a:custGeom>
            <a:solidFill>
              <a:srgbClr val="006600"/>
            </a:solidFill>
            <a:ln w="9525">
              <a:noFill/>
              <a:round/>
              <a:headEnd/>
              <a:tailEnd/>
            </a:ln>
          </p:spPr>
          <p:txBody>
            <a:bodyPr/>
            <a:lstStyle/>
            <a:p>
              <a:endParaRPr lang="en-US"/>
            </a:p>
          </p:txBody>
        </p:sp>
        <p:sp>
          <p:nvSpPr>
            <p:cNvPr id="16312" name="Freeform 176"/>
            <p:cNvSpPr>
              <a:spLocks/>
            </p:cNvSpPr>
            <p:nvPr/>
          </p:nvSpPr>
          <p:spPr bwMode="auto">
            <a:xfrm>
              <a:off x="4178" y="2168"/>
              <a:ext cx="24" cy="6"/>
            </a:xfrm>
            <a:custGeom>
              <a:avLst/>
              <a:gdLst>
                <a:gd name="T0" fmla="*/ 24 w 24"/>
                <a:gd name="T1" fmla="*/ 0 h 6"/>
                <a:gd name="T2" fmla="*/ 18 w 24"/>
                <a:gd name="T3" fmla="*/ 0 h 6"/>
                <a:gd name="T4" fmla="*/ 18 w 24"/>
                <a:gd name="T5" fmla="*/ 0 h 6"/>
                <a:gd name="T6" fmla="*/ 12 w 24"/>
                <a:gd name="T7" fmla="*/ 0 h 6"/>
                <a:gd name="T8" fmla="*/ 12 w 24"/>
                <a:gd name="T9" fmla="*/ 0 h 6"/>
                <a:gd name="T10" fmla="*/ 6 w 24"/>
                <a:gd name="T11" fmla="*/ 0 h 6"/>
                <a:gd name="T12" fmla="*/ 6 w 24"/>
                <a:gd name="T13" fmla="*/ 0 h 6"/>
                <a:gd name="T14" fmla="*/ 0 w 24"/>
                <a:gd name="T15" fmla="*/ 0 h 6"/>
                <a:gd name="T16" fmla="*/ 0 w 24"/>
                <a:gd name="T17" fmla="*/ 0 h 6"/>
                <a:gd name="T18" fmla="*/ 0 w 24"/>
                <a:gd name="T19" fmla="*/ 6 h 6"/>
                <a:gd name="T20" fmla="*/ 0 w 24"/>
                <a:gd name="T21" fmla="*/ 6 h 6"/>
                <a:gd name="T22" fmla="*/ 6 w 24"/>
                <a:gd name="T23" fmla="*/ 6 h 6"/>
                <a:gd name="T24" fmla="*/ 12 w 24"/>
                <a:gd name="T25" fmla="*/ 6 h 6"/>
                <a:gd name="T26" fmla="*/ 12 w 24"/>
                <a:gd name="T27" fmla="*/ 0 h 6"/>
                <a:gd name="T28" fmla="*/ 18 w 24"/>
                <a:gd name="T29" fmla="*/ 0 h 6"/>
                <a:gd name="T30" fmla="*/ 18 w 24"/>
                <a:gd name="T31" fmla="*/ 0 h 6"/>
                <a:gd name="T32" fmla="*/ 24 w 24"/>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24" y="0"/>
                  </a:moveTo>
                  <a:lnTo>
                    <a:pt x="18" y="0"/>
                  </a:lnTo>
                  <a:lnTo>
                    <a:pt x="12" y="0"/>
                  </a:lnTo>
                  <a:lnTo>
                    <a:pt x="6" y="0"/>
                  </a:lnTo>
                  <a:lnTo>
                    <a:pt x="0" y="0"/>
                  </a:lnTo>
                  <a:lnTo>
                    <a:pt x="0" y="6"/>
                  </a:lnTo>
                  <a:lnTo>
                    <a:pt x="6" y="6"/>
                  </a:lnTo>
                  <a:lnTo>
                    <a:pt x="12" y="6"/>
                  </a:lnTo>
                  <a:lnTo>
                    <a:pt x="12" y="0"/>
                  </a:lnTo>
                  <a:lnTo>
                    <a:pt x="18" y="0"/>
                  </a:lnTo>
                  <a:lnTo>
                    <a:pt x="24" y="0"/>
                  </a:lnTo>
                  <a:close/>
                </a:path>
              </a:pathLst>
            </a:custGeom>
            <a:solidFill>
              <a:srgbClr val="006600"/>
            </a:solidFill>
            <a:ln w="9525">
              <a:noFill/>
              <a:round/>
              <a:headEnd/>
              <a:tailEnd/>
            </a:ln>
          </p:spPr>
          <p:txBody>
            <a:bodyPr/>
            <a:lstStyle/>
            <a:p>
              <a:endParaRPr lang="en-US"/>
            </a:p>
          </p:txBody>
        </p:sp>
        <p:sp>
          <p:nvSpPr>
            <p:cNvPr id="16313" name="Freeform 177"/>
            <p:cNvSpPr>
              <a:spLocks/>
            </p:cNvSpPr>
            <p:nvPr/>
          </p:nvSpPr>
          <p:spPr bwMode="auto">
            <a:xfrm>
              <a:off x="4190" y="2147"/>
              <a:ext cx="24" cy="17"/>
            </a:xfrm>
            <a:custGeom>
              <a:avLst/>
              <a:gdLst>
                <a:gd name="T0" fmla="*/ 24 w 24"/>
                <a:gd name="T1" fmla="*/ 17 h 17"/>
                <a:gd name="T2" fmla="*/ 18 w 24"/>
                <a:gd name="T3" fmla="*/ 17 h 17"/>
                <a:gd name="T4" fmla="*/ 18 w 24"/>
                <a:gd name="T5" fmla="*/ 12 h 17"/>
                <a:gd name="T6" fmla="*/ 12 w 24"/>
                <a:gd name="T7" fmla="*/ 12 h 17"/>
                <a:gd name="T8" fmla="*/ 6 w 24"/>
                <a:gd name="T9" fmla="*/ 12 h 17"/>
                <a:gd name="T10" fmla="*/ 6 w 24"/>
                <a:gd name="T11" fmla="*/ 6 h 17"/>
                <a:gd name="T12" fmla="*/ 0 w 24"/>
                <a:gd name="T13" fmla="*/ 6 h 17"/>
                <a:gd name="T14" fmla="*/ 0 w 24"/>
                <a:gd name="T15" fmla="*/ 0 h 17"/>
                <a:gd name="T16" fmla="*/ 0 w 24"/>
                <a:gd name="T17" fmla="*/ 0 h 17"/>
                <a:gd name="T18" fmla="*/ 0 w 24"/>
                <a:gd name="T19" fmla="*/ 0 h 17"/>
                <a:gd name="T20" fmla="*/ 6 w 24"/>
                <a:gd name="T21" fmla="*/ 0 h 17"/>
                <a:gd name="T22" fmla="*/ 6 w 24"/>
                <a:gd name="T23" fmla="*/ 6 h 17"/>
                <a:gd name="T24" fmla="*/ 12 w 24"/>
                <a:gd name="T25" fmla="*/ 6 h 17"/>
                <a:gd name="T26" fmla="*/ 12 w 24"/>
                <a:gd name="T27" fmla="*/ 12 h 17"/>
                <a:gd name="T28" fmla="*/ 18 w 24"/>
                <a:gd name="T29" fmla="*/ 12 h 17"/>
                <a:gd name="T30" fmla="*/ 18 w 24"/>
                <a:gd name="T31" fmla="*/ 17 h 17"/>
                <a:gd name="T32" fmla="*/ 24 w 24"/>
                <a:gd name="T33" fmla="*/ 17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7"/>
                <a:gd name="T53" fmla="*/ 24 w 24"/>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7">
                  <a:moveTo>
                    <a:pt x="24" y="17"/>
                  </a:moveTo>
                  <a:lnTo>
                    <a:pt x="18" y="17"/>
                  </a:lnTo>
                  <a:lnTo>
                    <a:pt x="18" y="12"/>
                  </a:lnTo>
                  <a:lnTo>
                    <a:pt x="12" y="12"/>
                  </a:lnTo>
                  <a:lnTo>
                    <a:pt x="6" y="12"/>
                  </a:lnTo>
                  <a:lnTo>
                    <a:pt x="6" y="6"/>
                  </a:lnTo>
                  <a:lnTo>
                    <a:pt x="0" y="6"/>
                  </a:lnTo>
                  <a:lnTo>
                    <a:pt x="0" y="0"/>
                  </a:lnTo>
                  <a:lnTo>
                    <a:pt x="6" y="0"/>
                  </a:lnTo>
                  <a:lnTo>
                    <a:pt x="6" y="6"/>
                  </a:lnTo>
                  <a:lnTo>
                    <a:pt x="12" y="6"/>
                  </a:lnTo>
                  <a:lnTo>
                    <a:pt x="12" y="12"/>
                  </a:lnTo>
                  <a:lnTo>
                    <a:pt x="18" y="12"/>
                  </a:lnTo>
                  <a:lnTo>
                    <a:pt x="18" y="17"/>
                  </a:lnTo>
                  <a:lnTo>
                    <a:pt x="24" y="17"/>
                  </a:lnTo>
                  <a:close/>
                </a:path>
              </a:pathLst>
            </a:custGeom>
            <a:solidFill>
              <a:srgbClr val="006600"/>
            </a:solidFill>
            <a:ln w="9525">
              <a:noFill/>
              <a:round/>
              <a:headEnd/>
              <a:tailEnd/>
            </a:ln>
          </p:spPr>
          <p:txBody>
            <a:bodyPr/>
            <a:lstStyle/>
            <a:p>
              <a:endParaRPr lang="en-US"/>
            </a:p>
          </p:txBody>
        </p:sp>
        <p:sp>
          <p:nvSpPr>
            <p:cNvPr id="16314" name="Freeform 178"/>
            <p:cNvSpPr>
              <a:spLocks/>
            </p:cNvSpPr>
            <p:nvPr/>
          </p:nvSpPr>
          <p:spPr bwMode="auto">
            <a:xfrm>
              <a:off x="4315" y="2153"/>
              <a:ext cx="6" cy="23"/>
            </a:xfrm>
            <a:custGeom>
              <a:avLst/>
              <a:gdLst>
                <a:gd name="T0" fmla="*/ 0 w 6"/>
                <a:gd name="T1" fmla="*/ 23 h 23"/>
                <a:gd name="T2" fmla="*/ 0 w 6"/>
                <a:gd name="T3" fmla="*/ 17 h 23"/>
                <a:gd name="T4" fmla="*/ 0 w 6"/>
                <a:gd name="T5" fmla="*/ 11 h 23"/>
                <a:gd name="T6" fmla="*/ 0 w 6"/>
                <a:gd name="T7" fmla="*/ 0 h 23"/>
                <a:gd name="T8" fmla="*/ 0 w 6"/>
                <a:gd name="T9" fmla="*/ 0 h 23"/>
                <a:gd name="T10" fmla="*/ 6 w 6"/>
                <a:gd name="T11" fmla="*/ 0 h 23"/>
                <a:gd name="T12" fmla="*/ 6 w 6"/>
                <a:gd name="T13" fmla="*/ 6 h 23"/>
                <a:gd name="T14" fmla="*/ 0 w 6"/>
                <a:gd name="T15" fmla="*/ 17 h 23"/>
                <a:gd name="T16" fmla="*/ 0 w 6"/>
                <a:gd name="T17" fmla="*/ 23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3"/>
                <a:gd name="T29" fmla="*/ 6 w 6"/>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3">
                  <a:moveTo>
                    <a:pt x="0" y="23"/>
                  </a:moveTo>
                  <a:lnTo>
                    <a:pt x="0" y="17"/>
                  </a:lnTo>
                  <a:lnTo>
                    <a:pt x="0" y="11"/>
                  </a:lnTo>
                  <a:lnTo>
                    <a:pt x="0" y="0"/>
                  </a:lnTo>
                  <a:lnTo>
                    <a:pt x="6" y="0"/>
                  </a:lnTo>
                  <a:lnTo>
                    <a:pt x="6" y="6"/>
                  </a:lnTo>
                  <a:lnTo>
                    <a:pt x="0" y="17"/>
                  </a:lnTo>
                  <a:lnTo>
                    <a:pt x="0" y="23"/>
                  </a:lnTo>
                  <a:close/>
                </a:path>
              </a:pathLst>
            </a:custGeom>
            <a:solidFill>
              <a:srgbClr val="006600"/>
            </a:solidFill>
            <a:ln w="9525">
              <a:noFill/>
              <a:round/>
              <a:headEnd/>
              <a:tailEnd/>
            </a:ln>
          </p:spPr>
          <p:txBody>
            <a:bodyPr/>
            <a:lstStyle/>
            <a:p>
              <a:endParaRPr lang="en-US"/>
            </a:p>
          </p:txBody>
        </p:sp>
        <p:sp>
          <p:nvSpPr>
            <p:cNvPr id="16315" name="Freeform 179"/>
            <p:cNvSpPr>
              <a:spLocks/>
            </p:cNvSpPr>
            <p:nvPr/>
          </p:nvSpPr>
          <p:spPr bwMode="auto">
            <a:xfrm>
              <a:off x="4321" y="2153"/>
              <a:ext cx="12" cy="29"/>
            </a:xfrm>
            <a:custGeom>
              <a:avLst/>
              <a:gdLst>
                <a:gd name="T0" fmla="*/ 0 w 12"/>
                <a:gd name="T1" fmla="*/ 29 h 29"/>
                <a:gd name="T2" fmla="*/ 0 w 12"/>
                <a:gd name="T3" fmla="*/ 23 h 29"/>
                <a:gd name="T4" fmla="*/ 0 w 12"/>
                <a:gd name="T5" fmla="*/ 11 h 29"/>
                <a:gd name="T6" fmla="*/ 6 w 12"/>
                <a:gd name="T7" fmla="*/ 6 h 29"/>
                <a:gd name="T8" fmla="*/ 6 w 12"/>
                <a:gd name="T9" fmla="*/ 0 h 29"/>
                <a:gd name="T10" fmla="*/ 12 w 12"/>
                <a:gd name="T11" fmla="*/ 6 h 29"/>
                <a:gd name="T12" fmla="*/ 6 w 12"/>
                <a:gd name="T13" fmla="*/ 11 h 29"/>
                <a:gd name="T14" fmla="*/ 6 w 12"/>
                <a:gd name="T15" fmla="*/ 23 h 29"/>
                <a:gd name="T16" fmla="*/ 0 w 12"/>
                <a:gd name="T17" fmla="*/ 29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29"/>
                <a:gd name="T29" fmla="*/ 12 w 12"/>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29">
                  <a:moveTo>
                    <a:pt x="0" y="29"/>
                  </a:moveTo>
                  <a:lnTo>
                    <a:pt x="0" y="23"/>
                  </a:lnTo>
                  <a:lnTo>
                    <a:pt x="0" y="11"/>
                  </a:lnTo>
                  <a:lnTo>
                    <a:pt x="6" y="6"/>
                  </a:lnTo>
                  <a:lnTo>
                    <a:pt x="6" y="0"/>
                  </a:lnTo>
                  <a:lnTo>
                    <a:pt x="12" y="6"/>
                  </a:lnTo>
                  <a:lnTo>
                    <a:pt x="6" y="11"/>
                  </a:lnTo>
                  <a:lnTo>
                    <a:pt x="6" y="23"/>
                  </a:lnTo>
                  <a:lnTo>
                    <a:pt x="0" y="29"/>
                  </a:lnTo>
                  <a:close/>
                </a:path>
              </a:pathLst>
            </a:custGeom>
            <a:solidFill>
              <a:srgbClr val="006600"/>
            </a:solidFill>
            <a:ln w="9525">
              <a:noFill/>
              <a:round/>
              <a:headEnd/>
              <a:tailEnd/>
            </a:ln>
          </p:spPr>
          <p:txBody>
            <a:bodyPr/>
            <a:lstStyle/>
            <a:p>
              <a:endParaRPr lang="en-US"/>
            </a:p>
          </p:txBody>
        </p:sp>
        <p:sp>
          <p:nvSpPr>
            <p:cNvPr id="16316" name="Freeform 180"/>
            <p:cNvSpPr>
              <a:spLocks/>
            </p:cNvSpPr>
            <p:nvPr/>
          </p:nvSpPr>
          <p:spPr bwMode="auto">
            <a:xfrm>
              <a:off x="4297" y="2141"/>
              <a:ext cx="6" cy="29"/>
            </a:xfrm>
            <a:custGeom>
              <a:avLst/>
              <a:gdLst>
                <a:gd name="T0" fmla="*/ 6 w 6"/>
                <a:gd name="T1" fmla="*/ 29 h 29"/>
                <a:gd name="T2" fmla="*/ 6 w 6"/>
                <a:gd name="T3" fmla="*/ 23 h 29"/>
                <a:gd name="T4" fmla="*/ 0 w 6"/>
                <a:gd name="T5" fmla="*/ 18 h 29"/>
                <a:gd name="T6" fmla="*/ 0 w 6"/>
                <a:gd name="T7" fmla="*/ 6 h 29"/>
                <a:gd name="T8" fmla="*/ 6 w 6"/>
                <a:gd name="T9" fmla="*/ 0 h 29"/>
                <a:gd name="T10" fmla="*/ 6 w 6"/>
                <a:gd name="T11" fmla="*/ 6 h 29"/>
                <a:gd name="T12" fmla="*/ 6 w 6"/>
                <a:gd name="T13" fmla="*/ 12 h 29"/>
                <a:gd name="T14" fmla="*/ 6 w 6"/>
                <a:gd name="T15" fmla="*/ 18 h 29"/>
                <a:gd name="T16" fmla="*/ 6 w 6"/>
                <a:gd name="T17" fmla="*/ 29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9"/>
                <a:gd name="T29" fmla="*/ 6 w 6"/>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9">
                  <a:moveTo>
                    <a:pt x="6" y="29"/>
                  </a:moveTo>
                  <a:lnTo>
                    <a:pt x="6" y="23"/>
                  </a:lnTo>
                  <a:lnTo>
                    <a:pt x="0" y="18"/>
                  </a:lnTo>
                  <a:lnTo>
                    <a:pt x="0" y="6"/>
                  </a:lnTo>
                  <a:lnTo>
                    <a:pt x="6" y="0"/>
                  </a:lnTo>
                  <a:lnTo>
                    <a:pt x="6" y="6"/>
                  </a:lnTo>
                  <a:lnTo>
                    <a:pt x="6" y="12"/>
                  </a:lnTo>
                  <a:lnTo>
                    <a:pt x="6" y="18"/>
                  </a:lnTo>
                  <a:lnTo>
                    <a:pt x="6" y="29"/>
                  </a:lnTo>
                  <a:close/>
                </a:path>
              </a:pathLst>
            </a:custGeom>
            <a:solidFill>
              <a:srgbClr val="006600"/>
            </a:solidFill>
            <a:ln w="9525">
              <a:noFill/>
              <a:round/>
              <a:headEnd/>
              <a:tailEnd/>
            </a:ln>
          </p:spPr>
          <p:txBody>
            <a:bodyPr/>
            <a:lstStyle/>
            <a:p>
              <a:endParaRPr lang="en-US"/>
            </a:p>
          </p:txBody>
        </p:sp>
        <p:sp>
          <p:nvSpPr>
            <p:cNvPr id="16317" name="Freeform 181"/>
            <p:cNvSpPr>
              <a:spLocks/>
            </p:cNvSpPr>
            <p:nvPr/>
          </p:nvSpPr>
          <p:spPr bwMode="auto">
            <a:xfrm>
              <a:off x="4285" y="2135"/>
              <a:ext cx="6" cy="29"/>
            </a:xfrm>
            <a:custGeom>
              <a:avLst/>
              <a:gdLst>
                <a:gd name="T0" fmla="*/ 6 w 6"/>
                <a:gd name="T1" fmla="*/ 29 h 29"/>
                <a:gd name="T2" fmla="*/ 6 w 6"/>
                <a:gd name="T3" fmla="*/ 24 h 29"/>
                <a:gd name="T4" fmla="*/ 0 w 6"/>
                <a:gd name="T5" fmla="*/ 12 h 29"/>
                <a:gd name="T6" fmla="*/ 0 w 6"/>
                <a:gd name="T7" fmla="*/ 6 h 29"/>
                <a:gd name="T8" fmla="*/ 0 w 6"/>
                <a:gd name="T9" fmla="*/ 0 h 29"/>
                <a:gd name="T10" fmla="*/ 6 w 6"/>
                <a:gd name="T11" fmla="*/ 6 h 29"/>
                <a:gd name="T12" fmla="*/ 6 w 6"/>
                <a:gd name="T13" fmla="*/ 12 h 29"/>
                <a:gd name="T14" fmla="*/ 6 w 6"/>
                <a:gd name="T15" fmla="*/ 24 h 29"/>
                <a:gd name="T16" fmla="*/ 6 w 6"/>
                <a:gd name="T17" fmla="*/ 29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9"/>
                <a:gd name="T29" fmla="*/ 6 w 6"/>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9">
                  <a:moveTo>
                    <a:pt x="6" y="29"/>
                  </a:moveTo>
                  <a:lnTo>
                    <a:pt x="6" y="24"/>
                  </a:lnTo>
                  <a:lnTo>
                    <a:pt x="0" y="12"/>
                  </a:lnTo>
                  <a:lnTo>
                    <a:pt x="0" y="6"/>
                  </a:lnTo>
                  <a:lnTo>
                    <a:pt x="0" y="0"/>
                  </a:lnTo>
                  <a:lnTo>
                    <a:pt x="6" y="6"/>
                  </a:lnTo>
                  <a:lnTo>
                    <a:pt x="6" y="12"/>
                  </a:lnTo>
                  <a:lnTo>
                    <a:pt x="6" y="24"/>
                  </a:lnTo>
                  <a:lnTo>
                    <a:pt x="6" y="29"/>
                  </a:lnTo>
                  <a:close/>
                </a:path>
              </a:pathLst>
            </a:custGeom>
            <a:solidFill>
              <a:srgbClr val="006600"/>
            </a:solidFill>
            <a:ln w="9525">
              <a:noFill/>
              <a:round/>
              <a:headEnd/>
              <a:tailEnd/>
            </a:ln>
          </p:spPr>
          <p:txBody>
            <a:bodyPr/>
            <a:lstStyle/>
            <a:p>
              <a:endParaRPr lang="en-US"/>
            </a:p>
          </p:txBody>
        </p:sp>
        <p:sp>
          <p:nvSpPr>
            <p:cNvPr id="16318" name="Freeform 182"/>
            <p:cNvSpPr>
              <a:spLocks/>
            </p:cNvSpPr>
            <p:nvPr/>
          </p:nvSpPr>
          <p:spPr bwMode="auto">
            <a:xfrm>
              <a:off x="4268" y="2127"/>
              <a:ext cx="12" cy="30"/>
            </a:xfrm>
            <a:custGeom>
              <a:avLst/>
              <a:gdLst>
                <a:gd name="T0" fmla="*/ 12 w 12"/>
                <a:gd name="T1" fmla="*/ 30 h 30"/>
                <a:gd name="T2" fmla="*/ 6 w 12"/>
                <a:gd name="T3" fmla="*/ 24 h 30"/>
                <a:gd name="T4" fmla="*/ 0 w 12"/>
                <a:gd name="T5" fmla="*/ 12 h 30"/>
                <a:gd name="T6" fmla="*/ 0 w 12"/>
                <a:gd name="T7" fmla="*/ 0 h 30"/>
                <a:gd name="T8" fmla="*/ 0 w 12"/>
                <a:gd name="T9" fmla="*/ 0 h 30"/>
                <a:gd name="T10" fmla="*/ 6 w 12"/>
                <a:gd name="T11" fmla="*/ 6 h 30"/>
                <a:gd name="T12" fmla="*/ 6 w 12"/>
                <a:gd name="T13" fmla="*/ 12 h 30"/>
                <a:gd name="T14" fmla="*/ 12 w 12"/>
                <a:gd name="T15" fmla="*/ 24 h 30"/>
                <a:gd name="T16" fmla="*/ 12 w 12"/>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30"/>
                <a:gd name="T29" fmla="*/ 12 w 12"/>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30">
                  <a:moveTo>
                    <a:pt x="12" y="30"/>
                  </a:moveTo>
                  <a:lnTo>
                    <a:pt x="6" y="24"/>
                  </a:lnTo>
                  <a:lnTo>
                    <a:pt x="0" y="12"/>
                  </a:lnTo>
                  <a:lnTo>
                    <a:pt x="0" y="0"/>
                  </a:lnTo>
                  <a:lnTo>
                    <a:pt x="6" y="6"/>
                  </a:lnTo>
                  <a:lnTo>
                    <a:pt x="6" y="12"/>
                  </a:lnTo>
                  <a:lnTo>
                    <a:pt x="12" y="24"/>
                  </a:lnTo>
                  <a:lnTo>
                    <a:pt x="12" y="30"/>
                  </a:lnTo>
                  <a:close/>
                </a:path>
              </a:pathLst>
            </a:custGeom>
            <a:solidFill>
              <a:srgbClr val="006600"/>
            </a:solidFill>
            <a:ln w="9525">
              <a:noFill/>
              <a:round/>
              <a:headEnd/>
              <a:tailEnd/>
            </a:ln>
          </p:spPr>
          <p:txBody>
            <a:bodyPr/>
            <a:lstStyle/>
            <a:p>
              <a:endParaRPr lang="en-US"/>
            </a:p>
          </p:txBody>
        </p:sp>
        <p:sp>
          <p:nvSpPr>
            <p:cNvPr id="16319" name="Freeform 183"/>
            <p:cNvSpPr>
              <a:spLocks/>
            </p:cNvSpPr>
            <p:nvPr/>
          </p:nvSpPr>
          <p:spPr bwMode="auto">
            <a:xfrm>
              <a:off x="4232" y="2121"/>
              <a:ext cx="18" cy="36"/>
            </a:xfrm>
            <a:custGeom>
              <a:avLst/>
              <a:gdLst>
                <a:gd name="T0" fmla="*/ 18 w 18"/>
                <a:gd name="T1" fmla="*/ 36 h 36"/>
                <a:gd name="T2" fmla="*/ 18 w 18"/>
                <a:gd name="T3" fmla="*/ 36 h 36"/>
                <a:gd name="T4" fmla="*/ 12 w 18"/>
                <a:gd name="T5" fmla="*/ 30 h 36"/>
                <a:gd name="T6" fmla="*/ 12 w 18"/>
                <a:gd name="T7" fmla="*/ 24 h 36"/>
                <a:gd name="T8" fmla="*/ 6 w 18"/>
                <a:gd name="T9" fmla="*/ 18 h 36"/>
                <a:gd name="T10" fmla="*/ 6 w 18"/>
                <a:gd name="T11" fmla="*/ 12 h 36"/>
                <a:gd name="T12" fmla="*/ 0 w 18"/>
                <a:gd name="T13" fmla="*/ 6 h 36"/>
                <a:gd name="T14" fmla="*/ 0 w 18"/>
                <a:gd name="T15" fmla="*/ 6 h 36"/>
                <a:gd name="T16" fmla="*/ 6 w 18"/>
                <a:gd name="T17" fmla="*/ 0 h 36"/>
                <a:gd name="T18" fmla="*/ 6 w 18"/>
                <a:gd name="T19" fmla="*/ 0 h 36"/>
                <a:gd name="T20" fmla="*/ 6 w 18"/>
                <a:gd name="T21" fmla="*/ 6 h 36"/>
                <a:gd name="T22" fmla="*/ 12 w 18"/>
                <a:gd name="T23" fmla="*/ 12 h 36"/>
                <a:gd name="T24" fmla="*/ 12 w 18"/>
                <a:gd name="T25" fmla="*/ 18 h 36"/>
                <a:gd name="T26" fmla="*/ 12 w 18"/>
                <a:gd name="T27" fmla="*/ 24 h 36"/>
                <a:gd name="T28" fmla="*/ 18 w 18"/>
                <a:gd name="T29" fmla="*/ 30 h 36"/>
                <a:gd name="T30" fmla="*/ 18 w 18"/>
                <a:gd name="T31" fmla="*/ 36 h 36"/>
                <a:gd name="T32" fmla="*/ 18 w 18"/>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6"/>
                <a:gd name="T53" fmla="*/ 18 w 18"/>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6">
                  <a:moveTo>
                    <a:pt x="18" y="36"/>
                  </a:moveTo>
                  <a:lnTo>
                    <a:pt x="18" y="36"/>
                  </a:lnTo>
                  <a:lnTo>
                    <a:pt x="12" y="30"/>
                  </a:lnTo>
                  <a:lnTo>
                    <a:pt x="12" y="24"/>
                  </a:lnTo>
                  <a:lnTo>
                    <a:pt x="6" y="18"/>
                  </a:lnTo>
                  <a:lnTo>
                    <a:pt x="6" y="12"/>
                  </a:lnTo>
                  <a:lnTo>
                    <a:pt x="0" y="6"/>
                  </a:lnTo>
                  <a:lnTo>
                    <a:pt x="6" y="0"/>
                  </a:lnTo>
                  <a:lnTo>
                    <a:pt x="6" y="6"/>
                  </a:lnTo>
                  <a:lnTo>
                    <a:pt x="12" y="12"/>
                  </a:lnTo>
                  <a:lnTo>
                    <a:pt x="12" y="18"/>
                  </a:lnTo>
                  <a:lnTo>
                    <a:pt x="12" y="24"/>
                  </a:lnTo>
                  <a:lnTo>
                    <a:pt x="18" y="30"/>
                  </a:lnTo>
                  <a:lnTo>
                    <a:pt x="18" y="36"/>
                  </a:lnTo>
                  <a:close/>
                </a:path>
              </a:pathLst>
            </a:custGeom>
            <a:solidFill>
              <a:srgbClr val="006600"/>
            </a:solidFill>
            <a:ln w="9525">
              <a:noFill/>
              <a:round/>
              <a:headEnd/>
              <a:tailEnd/>
            </a:ln>
          </p:spPr>
          <p:txBody>
            <a:bodyPr/>
            <a:lstStyle/>
            <a:p>
              <a:endParaRPr lang="en-US"/>
            </a:p>
          </p:txBody>
        </p:sp>
        <p:sp>
          <p:nvSpPr>
            <p:cNvPr id="16320" name="Freeform 184"/>
            <p:cNvSpPr>
              <a:spLocks/>
            </p:cNvSpPr>
            <p:nvPr/>
          </p:nvSpPr>
          <p:spPr bwMode="auto">
            <a:xfrm>
              <a:off x="4202" y="2129"/>
              <a:ext cx="24" cy="35"/>
            </a:xfrm>
            <a:custGeom>
              <a:avLst/>
              <a:gdLst>
                <a:gd name="T0" fmla="*/ 24 w 24"/>
                <a:gd name="T1" fmla="*/ 35 h 35"/>
                <a:gd name="T2" fmla="*/ 18 w 24"/>
                <a:gd name="T3" fmla="*/ 30 h 35"/>
                <a:gd name="T4" fmla="*/ 18 w 24"/>
                <a:gd name="T5" fmla="*/ 30 h 35"/>
                <a:gd name="T6" fmla="*/ 12 w 24"/>
                <a:gd name="T7" fmla="*/ 24 h 35"/>
                <a:gd name="T8" fmla="*/ 6 w 24"/>
                <a:gd name="T9" fmla="*/ 18 h 35"/>
                <a:gd name="T10" fmla="*/ 6 w 24"/>
                <a:gd name="T11" fmla="*/ 12 h 35"/>
                <a:gd name="T12" fmla="*/ 0 w 24"/>
                <a:gd name="T13" fmla="*/ 6 h 35"/>
                <a:gd name="T14" fmla="*/ 0 w 24"/>
                <a:gd name="T15" fmla="*/ 6 h 35"/>
                <a:gd name="T16" fmla="*/ 0 w 24"/>
                <a:gd name="T17" fmla="*/ 0 h 35"/>
                <a:gd name="T18" fmla="*/ 6 w 24"/>
                <a:gd name="T19" fmla="*/ 0 h 35"/>
                <a:gd name="T20" fmla="*/ 6 w 24"/>
                <a:gd name="T21" fmla="*/ 6 h 35"/>
                <a:gd name="T22" fmla="*/ 6 w 24"/>
                <a:gd name="T23" fmla="*/ 12 h 35"/>
                <a:gd name="T24" fmla="*/ 12 w 24"/>
                <a:gd name="T25" fmla="*/ 18 h 35"/>
                <a:gd name="T26" fmla="*/ 12 w 24"/>
                <a:gd name="T27" fmla="*/ 24 h 35"/>
                <a:gd name="T28" fmla="*/ 18 w 24"/>
                <a:gd name="T29" fmla="*/ 30 h 35"/>
                <a:gd name="T30" fmla="*/ 18 w 24"/>
                <a:gd name="T31" fmla="*/ 35 h 35"/>
                <a:gd name="T32" fmla="*/ 24 w 24"/>
                <a:gd name="T33" fmla="*/ 35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5"/>
                <a:gd name="T53" fmla="*/ 24 w 24"/>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5">
                  <a:moveTo>
                    <a:pt x="24" y="35"/>
                  </a:moveTo>
                  <a:lnTo>
                    <a:pt x="18" y="30"/>
                  </a:lnTo>
                  <a:lnTo>
                    <a:pt x="12" y="24"/>
                  </a:lnTo>
                  <a:lnTo>
                    <a:pt x="6" y="18"/>
                  </a:lnTo>
                  <a:lnTo>
                    <a:pt x="6" y="12"/>
                  </a:lnTo>
                  <a:lnTo>
                    <a:pt x="0" y="6"/>
                  </a:lnTo>
                  <a:lnTo>
                    <a:pt x="0" y="0"/>
                  </a:lnTo>
                  <a:lnTo>
                    <a:pt x="6" y="0"/>
                  </a:lnTo>
                  <a:lnTo>
                    <a:pt x="6" y="6"/>
                  </a:lnTo>
                  <a:lnTo>
                    <a:pt x="6" y="12"/>
                  </a:lnTo>
                  <a:lnTo>
                    <a:pt x="12" y="18"/>
                  </a:lnTo>
                  <a:lnTo>
                    <a:pt x="12" y="24"/>
                  </a:lnTo>
                  <a:lnTo>
                    <a:pt x="18" y="30"/>
                  </a:lnTo>
                  <a:lnTo>
                    <a:pt x="18" y="35"/>
                  </a:lnTo>
                  <a:lnTo>
                    <a:pt x="24" y="35"/>
                  </a:lnTo>
                  <a:close/>
                </a:path>
              </a:pathLst>
            </a:custGeom>
            <a:solidFill>
              <a:srgbClr val="006600"/>
            </a:solidFill>
            <a:ln w="9525">
              <a:noFill/>
              <a:round/>
              <a:headEnd/>
              <a:tailEnd/>
            </a:ln>
          </p:spPr>
          <p:txBody>
            <a:bodyPr/>
            <a:lstStyle/>
            <a:p>
              <a:endParaRPr lang="en-US"/>
            </a:p>
          </p:txBody>
        </p:sp>
        <p:sp>
          <p:nvSpPr>
            <p:cNvPr id="16321" name="Freeform 185"/>
            <p:cNvSpPr>
              <a:spLocks/>
            </p:cNvSpPr>
            <p:nvPr/>
          </p:nvSpPr>
          <p:spPr bwMode="auto">
            <a:xfrm>
              <a:off x="4250" y="2127"/>
              <a:ext cx="18" cy="30"/>
            </a:xfrm>
            <a:custGeom>
              <a:avLst/>
              <a:gdLst>
                <a:gd name="T0" fmla="*/ 18 w 18"/>
                <a:gd name="T1" fmla="*/ 30 h 30"/>
                <a:gd name="T2" fmla="*/ 12 w 18"/>
                <a:gd name="T3" fmla="*/ 30 h 30"/>
                <a:gd name="T4" fmla="*/ 12 w 18"/>
                <a:gd name="T5" fmla="*/ 24 h 30"/>
                <a:gd name="T6" fmla="*/ 6 w 18"/>
                <a:gd name="T7" fmla="*/ 18 h 30"/>
                <a:gd name="T8" fmla="*/ 0 w 18"/>
                <a:gd name="T9" fmla="*/ 12 h 30"/>
                <a:gd name="T10" fmla="*/ 0 w 18"/>
                <a:gd name="T11" fmla="*/ 6 h 30"/>
                <a:gd name="T12" fmla="*/ 0 w 18"/>
                <a:gd name="T13" fmla="*/ 6 h 30"/>
                <a:gd name="T14" fmla="*/ 0 w 18"/>
                <a:gd name="T15" fmla="*/ 0 h 30"/>
                <a:gd name="T16" fmla="*/ 0 w 18"/>
                <a:gd name="T17" fmla="*/ 0 h 30"/>
                <a:gd name="T18" fmla="*/ 0 w 18"/>
                <a:gd name="T19" fmla="*/ 0 h 30"/>
                <a:gd name="T20" fmla="*/ 6 w 18"/>
                <a:gd name="T21" fmla="*/ 6 h 30"/>
                <a:gd name="T22" fmla="*/ 6 w 18"/>
                <a:gd name="T23" fmla="*/ 6 h 30"/>
                <a:gd name="T24" fmla="*/ 6 w 18"/>
                <a:gd name="T25" fmla="*/ 12 h 30"/>
                <a:gd name="T26" fmla="*/ 12 w 18"/>
                <a:gd name="T27" fmla="*/ 18 h 30"/>
                <a:gd name="T28" fmla="*/ 12 w 18"/>
                <a:gd name="T29" fmla="*/ 24 h 30"/>
                <a:gd name="T30" fmla="*/ 12 w 18"/>
                <a:gd name="T31" fmla="*/ 30 h 30"/>
                <a:gd name="T32" fmla="*/ 18 w 18"/>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0"/>
                <a:gd name="T53" fmla="*/ 18 w 1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0">
                  <a:moveTo>
                    <a:pt x="18" y="30"/>
                  </a:moveTo>
                  <a:lnTo>
                    <a:pt x="12" y="30"/>
                  </a:lnTo>
                  <a:lnTo>
                    <a:pt x="12" y="24"/>
                  </a:lnTo>
                  <a:lnTo>
                    <a:pt x="6" y="18"/>
                  </a:lnTo>
                  <a:lnTo>
                    <a:pt x="0" y="12"/>
                  </a:lnTo>
                  <a:lnTo>
                    <a:pt x="0" y="6"/>
                  </a:lnTo>
                  <a:lnTo>
                    <a:pt x="0" y="0"/>
                  </a:lnTo>
                  <a:lnTo>
                    <a:pt x="6" y="6"/>
                  </a:lnTo>
                  <a:lnTo>
                    <a:pt x="6" y="12"/>
                  </a:lnTo>
                  <a:lnTo>
                    <a:pt x="12" y="18"/>
                  </a:lnTo>
                  <a:lnTo>
                    <a:pt x="12" y="24"/>
                  </a:lnTo>
                  <a:lnTo>
                    <a:pt x="12" y="30"/>
                  </a:lnTo>
                  <a:lnTo>
                    <a:pt x="18" y="30"/>
                  </a:lnTo>
                  <a:close/>
                </a:path>
              </a:pathLst>
            </a:custGeom>
            <a:solidFill>
              <a:srgbClr val="006600"/>
            </a:solidFill>
            <a:ln w="9525">
              <a:noFill/>
              <a:round/>
              <a:headEnd/>
              <a:tailEnd/>
            </a:ln>
          </p:spPr>
          <p:txBody>
            <a:bodyPr/>
            <a:lstStyle/>
            <a:p>
              <a:endParaRPr lang="en-US"/>
            </a:p>
          </p:txBody>
        </p:sp>
        <p:sp>
          <p:nvSpPr>
            <p:cNvPr id="16322" name="Freeform 186"/>
            <p:cNvSpPr>
              <a:spLocks/>
            </p:cNvSpPr>
            <p:nvPr/>
          </p:nvSpPr>
          <p:spPr bwMode="auto">
            <a:xfrm>
              <a:off x="4238" y="2158"/>
              <a:ext cx="24" cy="43"/>
            </a:xfrm>
            <a:custGeom>
              <a:avLst/>
              <a:gdLst>
                <a:gd name="T0" fmla="*/ 0 w 24"/>
                <a:gd name="T1" fmla="*/ 59 h 41"/>
                <a:gd name="T2" fmla="*/ 0 w 24"/>
                <a:gd name="T3" fmla="*/ 59 h 41"/>
                <a:gd name="T4" fmla="*/ 0 w 24"/>
                <a:gd name="T5" fmla="*/ 51 h 41"/>
                <a:gd name="T6" fmla="*/ 0 w 24"/>
                <a:gd name="T7" fmla="*/ 43 h 41"/>
                <a:gd name="T8" fmla="*/ 6 w 24"/>
                <a:gd name="T9" fmla="*/ 31 h 41"/>
                <a:gd name="T10" fmla="*/ 12 w 24"/>
                <a:gd name="T11" fmla="*/ 19 h 41"/>
                <a:gd name="T12" fmla="*/ 18 w 24"/>
                <a:gd name="T13" fmla="*/ 5 h 41"/>
                <a:gd name="T14" fmla="*/ 24 w 24"/>
                <a:gd name="T15" fmla="*/ 0 h 41"/>
                <a:gd name="T16" fmla="*/ 24 w 24"/>
                <a:gd name="T17" fmla="*/ 0 h 41"/>
                <a:gd name="T18" fmla="*/ 24 w 24"/>
                <a:gd name="T19" fmla="*/ 0 h 41"/>
                <a:gd name="T20" fmla="*/ 24 w 24"/>
                <a:gd name="T21" fmla="*/ 5 h 41"/>
                <a:gd name="T22" fmla="*/ 18 w 24"/>
                <a:gd name="T23" fmla="*/ 25 h 41"/>
                <a:gd name="T24" fmla="*/ 12 w 24"/>
                <a:gd name="T25" fmla="*/ 31 h 41"/>
                <a:gd name="T26" fmla="*/ 6 w 24"/>
                <a:gd name="T27" fmla="*/ 43 h 41"/>
                <a:gd name="T28" fmla="*/ 6 w 24"/>
                <a:gd name="T29" fmla="*/ 51 h 41"/>
                <a:gd name="T30" fmla="*/ 0 w 24"/>
                <a:gd name="T31" fmla="*/ 59 h 41"/>
                <a:gd name="T32" fmla="*/ 0 w 24"/>
                <a:gd name="T33" fmla="*/ 59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1"/>
                <a:gd name="T53" fmla="*/ 24 w 24"/>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1">
                  <a:moveTo>
                    <a:pt x="0" y="41"/>
                  </a:moveTo>
                  <a:lnTo>
                    <a:pt x="0" y="41"/>
                  </a:lnTo>
                  <a:lnTo>
                    <a:pt x="0" y="35"/>
                  </a:lnTo>
                  <a:lnTo>
                    <a:pt x="0" y="29"/>
                  </a:lnTo>
                  <a:lnTo>
                    <a:pt x="6" y="23"/>
                  </a:lnTo>
                  <a:lnTo>
                    <a:pt x="12" y="11"/>
                  </a:lnTo>
                  <a:lnTo>
                    <a:pt x="18" y="5"/>
                  </a:lnTo>
                  <a:lnTo>
                    <a:pt x="24" y="0"/>
                  </a:lnTo>
                  <a:lnTo>
                    <a:pt x="24" y="5"/>
                  </a:lnTo>
                  <a:lnTo>
                    <a:pt x="18" y="17"/>
                  </a:lnTo>
                  <a:lnTo>
                    <a:pt x="12" y="23"/>
                  </a:lnTo>
                  <a:lnTo>
                    <a:pt x="6" y="29"/>
                  </a:lnTo>
                  <a:lnTo>
                    <a:pt x="6" y="35"/>
                  </a:lnTo>
                  <a:lnTo>
                    <a:pt x="0" y="41"/>
                  </a:lnTo>
                  <a:close/>
                </a:path>
              </a:pathLst>
            </a:custGeom>
            <a:solidFill>
              <a:srgbClr val="006600"/>
            </a:solidFill>
            <a:ln w="9525">
              <a:noFill/>
              <a:round/>
              <a:headEnd/>
              <a:tailEnd/>
            </a:ln>
          </p:spPr>
          <p:txBody>
            <a:bodyPr/>
            <a:lstStyle/>
            <a:p>
              <a:endParaRPr lang="en-US"/>
            </a:p>
          </p:txBody>
        </p:sp>
        <p:sp>
          <p:nvSpPr>
            <p:cNvPr id="16323" name="Freeform 187"/>
            <p:cNvSpPr>
              <a:spLocks/>
            </p:cNvSpPr>
            <p:nvPr/>
          </p:nvSpPr>
          <p:spPr bwMode="auto">
            <a:xfrm>
              <a:off x="4214" y="2158"/>
              <a:ext cx="24" cy="37"/>
            </a:xfrm>
            <a:custGeom>
              <a:avLst/>
              <a:gdLst>
                <a:gd name="T0" fmla="*/ 0 w 24"/>
                <a:gd name="T1" fmla="*/ 54 h 35"/>
                <a:gd name="T2" fmla="*/ 0 w 24"/>
                <a:gd name="T3" fmla="*/ 54 h 35"/>
                <a:gd name="T4" fmla="*/ 6 w 24"/>
                <a:gd name="T5" fmla="*/ 45 h 35"/>
                <a:gd name="T6" fmla="*/ 6 w 24"/>
                <a:gd name="T7" fmla="*/ 35 h 35"/>
                <a:gd name="T8" fmla="*/ 6 w 24"/>
                <a:gd name="T9" fmla="*/ 25 h 35"/>
                <a:gd name="T10" fmla="*/ 12 w 24"/>
                <a:gd name="T11" fmla="*/ 19 h 35"/>
                <a:gd name="T12" fmla="*/ 18 w 24"/>
                <a:gd name="T13" fmla="*/ 5 h 35"/>
                <a:gd name="T14" fmla="*/ 24 w 24"/>
                <a:gd name="T15" fmla="*/ 5 h 35"/>
                <a:gd name="T16" fmla="*/ 24 w 24"/>
                <a:gd name="T17" fmla="*/ 0 h 35"/>
                <a:gd name="T18" fmla="*/ 24 w 24"/>
                <a:gd name="T19" fmla="*/ 5 h 35"/>
                <a:gd name="T20" fmla="*/ 24 w 24"/>
                <a:gd name="T21" fmla="*/ 19 h 35"/>
                <a:gd name="T22" fmla="*/ 18 w 24"/>
                <a:gd name="T23" fmla="*/ 25 h 35"/>
                <a:gd name="T24" fmla="*/ 12 w 24"/>
                <a:gd name="T25" fmla="*/ 35 h 35"/>
                <a:gd name="T26" fmla="*/ 12 w 24"/>
                <a:gd name="T27" fmla="*/ 45 h 35"/>
                <a:gd name="T28" fmla="*/ 6 w 24"/>
                <a:gd name="T29" fmla="*/ 45 h 35"/>
                <a:gd name="T30" fmla="*/ 6 w 24"/>
                <a:gd name="T31" fmla="*/ 54 h 35"/>
                <a:gd name="T32" fmla="*/ 0 w 24"/>
                <a:gd name="T33" fmla="*/ 54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5"/>
                <a:gd name="T53" fmla="*/ 24 w 24"/>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5">
                  <a:moveTo>
                    <a:pt x="0" y="35"/>
                  </a:moveTo>
                  <a:lnTo>
                    <a:pt x="0" y="35"/>
                  </a:lnTo>
                  <a:lnTo>
                    <a:pt x="6" y="29"/>
                  </a:lnTo>
                  <a:lnTo>
                    <a:pt x="6" y="23"/>
                  </a:lnTo>
                  <a:lnTo>
                    <a:pt x="6" y="17"/>
                  </a:lnTo>
                  <a:lnTo>
                    <a:pt x="12" y="11"/>
                  </a:lnTo>
                  <a:lnTo>
                    <a:pt x="18" y="5"/>
                  </a:lnTo>
                  <a:lnTo>
                    <a:pt x="24" y="5"/>
                  </a:lnTo>
                  <a:lnTo>
                    <a:pt x="24" y="0"/>
                  </a:lnTo>
                  <a:lnTo>
                    <a:pt x="24" y="5"/>
                  </a:lnTo>
                  <a:lnTo>
                    <a:pt x="24" y="11"/>
                  </a:lnTo>
                  <a:lnTo>
                    <a:pt x="18" y="17"/>
                  </a:lnTo>
                  <a:lnTo>
                    <a:pt x="12" y="23"/>
                  </a:lnTo>
                  <a:lnTo>
                    <a:pt x="12" y="29"/>
                  </a:lnTo>
                  <a:lnTo>
                    <a:pt x="6" y="29"/>
                  </a:lnTo>
                  <a:lnTo>
                    <a:pt x="6" y="35"/>
                  </a:lnTo>
                  <a:lnTo>
                    <a:pt x="0" y="35"/>
                  </a:lnTo>
                  <a:close/>
                </a:path>
              </a:pathLst>
            </a:custGeom>
            <a:solidFill>
              <a:srgbClr val="006600"/>
            </a:solidFill>
            <a:ln w="9525">
              <a:noFill/>
              <a:round/>
              <a:headEnd/>
              <a:tailEnd/>
            </a:ln>
          </p:spPr>
          <p:txBody>
            <a:bodyPr/>
            <a:lstStyle/>
            <a:p>
              <a:endParaRPr lang="en-US"/>
            </a:p>
          </p:txBody>
        </p:sp>
        <p:sp>
          <p:nvSpPr>
            <p:cNvPr id="16324" name="Freeform 188"/>
            <p:cNvSpPr>
              <a:spLocks/>
            </p:cNvSpPr>
            <p:nvPr/>
          </p:nvSpPr>
          <p:spPr bwMode="auto">
            <a:xfrm>
              <a:off x="4214" y="2129"/>
              <a:ext cx="24" cy="35"/>
            </a:xfrm>
            <a:custGeom>
              <a:avLst/>
              <a:gdLst>
                <a:gd name="T0" fmla="*/ 24 w 24"/>
                <a:gd name="T1" fmla="*/ 35 h 35"/>
                <a:gd name="T2" fmla="*/ 24 w 24"/>
                <a:gd name="T3" fmla="*/ 30 h 35"/>
                <a:gd name="T4" fmla="*/ 18 w 24"/>
                <a:gd name="T5" fmla="*/ 24 h 35"/>
                <a:gd name="T6" fmla="*/ 12 w 24"/>
                <a:gd name="T7" fmla="*/ 18 h 35"/>
                <a:gd name="T8" fmla="*/ 12 w 24"/>
                <a:gd name="T9" fmla="*/ 18 h 35"/>
                <a:gd name="T10" fmla="*/ 6 w 24"/>
                <a:gd name="T11" fmla="*/ 12 h 35"/>
                <a:gd name="T12" fmla="*/ 6 w 24"/>
                <a:gd name="T13" fmla="*/ 6 h 35"/>
                <a:gd name="T14" fmla="*/ 0 w 24"/>
                <a:gd name="T15" fmla="*/ 0 h 35"/>
                <a:gd name="T16" fmla="*/ 6 w 24"/>
                <a:gd name="T17" fmla="*/ 0 h 35"/>
                <a:gd name="T18" fmla="*/ 6 w 24"/>
                <a:gd name="T19" fmla="*/ 0 h 35"/>
                <a:gd name="T20" fmla="*/ 6 w 24"/>
                <a:gd name="T21" fmla="*/ 0 h 35"/>
                <a:gd name="T22" fmla="*/ 12 w 24"/>
                <a:gd name="T23" fmla="*/ 6 h 35"/>
                <a:gd name="T24" fmla="*/ 12 w 24"/>
                <a:gd name="T25" fmla="*/ 12 h 35"/>
                <a:gd name="T26" fmla="*/ 18 w 24"/>
                <a:gd name="T27" fmla="*/ 18 h 35"/>
                <a:gd name="T28" fmla="*/ 18 w 24"/>
                <a:gd name="T29" fmla="*/ 24 h 35"/>
                <a:gd name="T30" fmla="*/ 24 w 24"/>
                <a:gd name="T31" fmla="*/ 30 h 35"/>
                <a:gd name="T32" fmla="*/ 24 w 24"/>
                <a:gd name="T33" fmla="*/ 35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5"/>
                <a:gd name="T53" fmla="*/ 24 w 24"/>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5">
                  <a:moveTo>
                    <a:pt x="24" y="35"/>
                  </a:moveTo>
                  <a:lnTo>
                    <a:pt x="24" y="30"/>
                  </a:lnTo>
                  <a:lnTo>
                    <a:pt x="18" y="24"/>
                  </a:lnTo>
                  <a:lnTo>
                    <a:pt x="12" y="18"/>
                  </a:lnTo>
                  <a:lnTo>
                    <a:pt x="6" y="12"/>
                  </a:lnTo>
                  <a:lnTo>
                    <a:pt x="6" y="6"/>
                  </a:lnTo>
                  <a:lnTo>
                    <a:pt x="0" y="0"/>
                  </a:lnTo>
                  <a:lnTo>
                    <a:pt x="6" y="0"/>
                  </a:lnTo>
                  <a:lnTo>
                    <a:pt x="12" y="6"/>
                  </a:lnTo>
                  <a:lnTo>
                    <a:pt x="12" y="12"/>
                  </a:lnTo>
                  <a:lnTo>
                    <a:pt x="18" y="18"/>
                  </a:lnTo>
                  <a:lnTo>
                    <a:pt x="18" y="24"/>
                  </a:lnTo>
                  <a:lnTo>
                    <a:pt x="24" y="30"/>
                  </a:lnTo>
                  <a:lnTo>
                    <a:pt x="24" y="35"/>
                  </a:lnTo>
                  <a:close/>
                </a:path>
              </a:pathLst>
            </a:custGeom>
            <a:solidFill>
              <a:srgbClr val="006600"/>
            </a:solidFill>
            <a:ln w="9525">
              <a:noFill/>
              <a:round/>
              <a:headEnd/>
              <a:tailEnd/>
            </a:ln>
          </p:spPr>
          <p:txBody>
            <a:bodyPr/>
            <a:lstStyle/>
            <a:p>
              <a:endParaRPr lang="en-US"/>
            </a:p>
          </p:txBody>
        </p:sp>
        <p:sp>
          <p:nvSpPr>
            <p:cNvPr id="16325" name="Freeform 189"/>
            <p:cNvSpPr>
              <a:spLocks/>
            </p:cNvSpPr>
            <p:nvPr/>
          </p:nvSpPr>
          <p:spPr bwMode="auto">
            <a:xfrm>
              <a:off x="5100" y="1637"/>
              <a:ext cx="89" cy="86"/>
            </a:xfrm>
            <a:custGeom>
              <a:avLst/>
              <a:gdLst>
                <a:gd name="T0" fmla="*/ 18 w 89"/>
                <a:gd name="T1" fmla="*/ 18 h 84"/>
                <a:gd name="T2" fmla="*/ 12 w 89"/>
                <a:gd name="T3" fmla="*/ 38 h 84"/>
                <a:gd name="T4" fmla="*/ 12 w 89"/>
                <a:gd name="T5" fmla="*/ 50 h 84"/>
                <a:gd name="T6" fmla="*/ 24 w 89"/>
                <a:gd name="T7" fmla="*/ 50 h 84"/>
                <a:gd name="T8" fmla="*/ 29 w 89"/>
                <a:gd name="T9" fmla="*/ 50 h 84"/>
                <a:gd name="T10" fmla="*/ 29 w 89"/>
                <a:gd name="T11" fmla="*/ 56 h 84"/>
                <a:gd name="T12" fmla="*/ 29 w 89"/>
                <a:gd name="T13" fmla="*/ 56 h 84"/>
                <a:gd name="T14" fmla="*/ 24 w 89"/>
                <a:gd name="T15" fmla="*/ 56 h 84"/>
                <a:gd name="T16" fmla="*/ 18 w 89"/>
                <a:gd name="T17" fmla="*/ 50 h 84"/>
                <a:gd name="T18" fmla="*/ 6 w 89"/>
                <a:gd name="T19" fmla="*/ 56 h 84"/>
                <a:gd name="T20" fmla="*/ 0 w 89"/>
                <a:gd name="T21" fmla="*/ 62 h 84"/>
                <a:gd name="T22" fmla="*/ 6 w 89"/>
                <a:gd name="T23" fmla="*/ 82 h 84"/>
                <a:gd name="T24" fmla="*/ 12 w 89"/>
                <a:gd name="T25" fmla="*/ 82 h 84"/>
                <a:gd name="T26" fmla="*/ 18 w 89"/>
                <a:gd name="T27" fmla="*/ 82 h 84"/>
                <a:gd name="T28" fmla="*/ 24 w 89"/>
                <a:gd name="T29" fmla="*/ 82 h 84"/>
                <a:gd name="T30" fmla="*/ 29 w 89"/>
                <a:gd name="T31" fmla="*/ 73 h 84"/>
                <a:gd name="T32" fmla="*/ 24 w 89"/>
                <a:gd name="T33" fmla="*/ 88 h 84"/>
                <a:gd name="T34" fmla="*/ 24 w 89"/>
                <a:gd name="T35" fmla="*/ 100 h 84"/>
                <a:gd name="T36" fmla="*/ 29 w 89"/>
                <a:gd name="T37" fmla="*/ 100 h 84"/>
                <a:gd name="T38" fmla="*/ 41 w 89"/>
                <a:gd name="T39" fmla="*/ 100 h 84"/>
                <a:gd name="T40" fmla="*/ 41 w 89"/>
                <a:gd name="T41" fmla="*/ 88 h 84"/>
                <a:gd name="T42" fmla="*/ 41 w 89"/>
                <a:gd name="T43" fmla="*/ 82 h 84"/>
                <a:gd name="T44" fmla="*/ 41 w 89"/>
                <a:gd name="T45" fmla="*/ 73 h 84"/>
                <a:gd name="T46" fmla="*/ 41 w 89"/>
                <a:gd name="T47" fmla="*/ 82 h 84"/>
                <a:gd name="T48" fmla="*/ 47 w 89"/>
                <a:gd name="T49" fmla="*/ 88 h 84"/>
                <a:gd name="T50" fmla="*/ 59 w 89"/>
                <a:gd name="T51" fmla="*/ 88 h 84"/>
                <a:gd name="T52" fmla="*/ 71 w 89"/>
                <a:gd name="T53" fmla="*/ 94 h 84"/>
                <a:gd name="T54" fmla="*/ 83 w 89"/>
                <a:gd name="T55" fmla="*/ 88 h 84"/>
                <a:gd name="T56" fmla="*/ 83 w 89"/>
                <a:gd name="T57" fmla="*/ 82 h 84"/>
                <a:gd name="T58" fmla="*/ 83 w 89"/>
                <a:gd name="T59" fmla="*/ 73 h 84"/>
                <a:gd name="T60" fmla="*/ 71 w 89"/>
                <a:gd name="T61" fmla="*/ 62 h 84"/>
                <a:gd name="T62" fmla="*/ 59 w 89"/>
                <a:gd name="T63" fmla="*/ 62 h 84"/>
                <a:gd name="T64" fmla="*/ 65 w 89"/>
                <a:gd name="T65" fmla="*/ 50 h 84"/>
                <a:gd name="T66" fmla="*/ 77 w 89"/>
                <a:gd name="T67" fmla="*/ 50 h 84"/>
                <a:gd name="T68" fmla="*/ 89 w 89"/>
                <a:gd name="T69" fmla="*/ 44 h 84"/>
                <a:gd name="T70" fmla="*/ 89 w 89"/>
                <a:gd name="T71" fmla="*/ 32 h 84"/>
                <a:gd name="T72" fmla="*/ 77 w 89"/>
                <a:gd name="T73" fmla="*/ 18 h 84"/>
                <a:gd name="T74" fmla="*/ 65 w 89"/>
                <a:gd name="T75" fmla="*/ 32 h 84"/>
                <a:gd name="T76" fmla="*/ 65 w 89"/>
                <a:gd name="T77" fmla="*/ 38 h 84"/>
                <a:gd name="T78" fmla="*/ 59 w 89"/>
                <a:gd name="T79" fmla="*/ 44 h 84"/>
                <a:gd name="T80" fmla="*/ 53 w 89"/>
                <a:gd name="T81" fmla="*/ 44 h 84"/>
                <a:gd name="T82" fmla="*/ 53 w 89"/>
                <a:gd name="T83" fmla="*/ 38 h 84"/>
                <a:gd name="T84" fmla="*/ 53 w 89"/>
                <a:gd name="T85" fmla="*/ 32 h 84"/>
                <a:gd name="T86" fmla="*/ 65 w 89"/>
                <a:gd name="T87" fmla="*/ 12 h 84"/>
                <a:gd name="T88" fmla="*/ 59 w 89"/>
                <a:gd name="T89" fmla="*/ 0 h 84"/>
                <a:gd name="T90" fmla="*/ 47 w 89"/>
                <a:gd name="T91" fmla="*/ 0 h 84"/>
                <a:gd name="T92" fmla="*/ 41 w 89"/>
                <a:gd name="T93" fmla="*/ 6 h 84"/>
                <a:gd name="T94" fmla="*/ 35 w 89"/>
                <a:gd name="T95" fmla="*/ 12 h 84"/>
                <a:gd name="T96" fmla="*/ 41 w 89"/>
                <a:gd name="T97" fmla="*/ 18 h 84"/>
                <a:gd name="T98" fmla="*/ 41 w 89"/>
                <a:gd name="T99" fmla="*/ 32 h 84"/>
                <a:gd name="T100" fmla="*/ 41 w 89"/>
                <a:gd name="T101" fmla="*/ 44 h 84"/>
                <a:gd name="T102" fmla="*/ 35 w 89"/>
                <a:gd name="T103" fmla="*/ 44 h 84"/>
                <a:gd name="T104" fmla="*/ 35 w 89"/>
                <a:gd name="T105" fmla="*/ 32 h 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84"/>
                <a:gd name="T161" fmla="*/ 89 w 89"/>
                <a:gd name="T162" fmla="*/ 84 h 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84">
                  <a:moveTo>
                    <a:pt x="24" y="18"/>
                  </a:moveTo>
                  <a:lnTo>
                    <a:pt x="18" y="18"/>
                  </a:lnTo>
                  <a:lnTo>
                    <a:pt x="12" y="24"/>
                  </a:lnTo>
                  <a:lnTo>
                    <a:pt x="12" y="30"/>
                  </a:lnTo>
                  <a:lnTo>
                    <a:pt x="12" y="36"/>
                  </a:lnTo>
                  <a:lnTo>
                    <a:pt x="12" y="42"/>
                  </a:lnTo>
                  <a:lnTo>
                    <a:pt x="18" y="42"/>
                  </a:lnTo>
                  <a:lnTo>
                    <a:pt x="24" y="42"/>
                  </a:lnTo>
                  <a:lnTo>
                    <a:pt x="29" y="42"/>
                  </a:lnTo>
                  <a:lnTo>
                    <a:pt x="29" y="48"/>
                  </a:lnTo>
                  <a:lnTo>
                    <a:pt x="24" y="48"/>
                  </a:lnTo>
                  <a:lnTo>
                    <a:pt x="18" y="48"/>
                  </a:lnTo>
                  <a:lnTo>
                    <a:pt x="18" y="42"/>
                  </a:lnTo>
                  <a:lnTo>
                    <a:pt x="12" y="42"/>
                  </a:lnTo>
                  <a:lnTo>
                    <a:pt x="6" y="48"/>
                  </a:lnTo>
                  <a:lnTo>
                    <a:pt x="0" y="54"/>
                  </a:lnTo>
                  <a:lnTo>
                    <a:pt x="0" y="60"/>
                  </a:lnTo>
                  <a:lnTo>
                    <a:pt x="6" y="60"/>
                  </a:lnTo>
                  <a:lnTo>
                    <a:pt x="6" y="66"/>
                  </a:lnTo>
                  <a:lnTo>
                    <a:pt x="12" y="66"/>
                  </a:lnTo>
                  <a:lnTo>
                    <a:pt x="18" y="66"/>
                  </a:lnTo>
                  <a:lnTo>
                    <a:pt x="24" y="66"/>
                  </a:lnTo>
                  <a:lnTo>
                    <a:pt x="24" y="60"/>
                  </a:lnTo>
                  <a:lnTo>
                    <a:pt x="29" y="60"/>
                  </a:lnTo>
                  <a:lnTo>
                    <a:pt x="29" y="66"/>
                  </a:lnTo>
                  <a:lnTo>
                    <a:pt x="24" y="72"/>
                  </a:lnTo>
                  <a:lnTo>
                    <a:pt x="24" y="78"/>
                  </a:lnTo>
                  <a:lnTo>
                    <a:pt x="24" y="84"/>
                  </a:lnTo>
                  <a:lnTo>
                    <a:pt x="29" y="84"/>
                  </a:lnTo>
                  <a:lnTo>
                    <a:pt x="35" y="84"/>
                  </a:lnTo>
                  <a:lnTo>
                    <a:pt x="41" y="84"/>
                  </a:lnTo>
                  <a:lnTo>
                    <a:pt x="41" y="78"/>
                  </a:lnTo>
                  <a:lnTo>
                    <a:pt x="41" y="72"/>
                  </a:lnTo>
                  <a:lnTo>
                    <a:pt x="41" y="66"/>
                  </a:lnTo>
                  <a:lnTo>
                    <a:pt x="41" y="60"/>
                  </a:lnTo>
                  <a:lnTo>
                    <a:pt x="41" y="66"/>
                  </a:lnTo>
                  <a:lnTo>
                    <a:pt x="47" y="66"/>
                  </a:lnTo>
                  <a:lnTo>
                    <a:pt x="47" y="72"/>
                  </a:lnTo>
                  <a:lnTo>
                    <a:pt x="53" y="72"/>
                  </a:lnTo>
                  <a:lnTo>
                    <a:pt x="59" y="72"/>
                  </a:lnTo>
                  <a:lnTo>
                    <a:pt x="65" y="72"/>
                  </a:lnTo>
                  <a:lnTo>
                    <a:pt x="65" y="78"/>
                  </a:lnTo>
                  <a:lnTo>
                    <a:pt x="71" y="78"/>
                  </a:lnTo>
                  <a:lnTo>
                    <a:pt x="77" y="78"/>
                  </a:lnTo>
                  <a:lnTo>
                    <a:pt x="77" y="72"/>
                  </a:lnTo>
                  <a:lnTo>
                    <a:pt x="83" y="72"/>
                  </a:lnTo>
                  <a:lnTo>
                    <a:pt x="83" y="66"/>
                  </a:lnTo>
                  <a:lnTo>
                    <a:pt x="83" y="60"/>
                  </a:lnTo>
                  <a:lnTo>
                    <a:pt x="77" y="54"/>
                  </a:lnTo>
                  <a:lnTo>
                    <a:pt x="71" y="54"/>
                  </a:lnTo>
                  <a:lnTo>
                    <a:pt x="65" y="54"/>
                  </a:lnTo>
                  <a:lnTo>
                    <a:pt x="59" y="54"/>
                  </a:lnTo>
                  <a:lnTo>
                    <a:pt x="59" y="48"/>
                  </a:lnTo>
                  <a:lnTo>
                    <a:pt x="65" y="48"/>
                  </a:lnTo>
                  <a:lnTo>
                    <a:pt x="65" y="42"/>
                  </a:lnTo>
                  <a:lnTo>
                    <a:pt x="71" y="42"/>
                  </a:lnTo>
                  <a:lnTo>
                    <a:pt x="77" y="42"/>
                  </a:lnTo>
                  <a:lnTo>
                    <a:pt x="83" y="36"/>
                  </a:lnTo>
                  <a:lnTo>
                    <a:pt x="89" y="36"/>
                  </a:lnTo>
                  <a:lnTo>
                    <a:pt x="89" y="30"/>
                  </a:lnTo>
                  <a:lnTo>
                    <a:pt x="89" y="24"/>
                  </a:lnTo>
                  <a:lnTo>
                    <a:pt x="83" y="18"/>
                  </a:lnTo>
                  <a:lnTo>
                    <a:pt x="77" y="18"/>
                  </a:lnTo>
                  <a:lnTo>
                    <a:pt x="71" y="18"/>
                  </a:lnTo>
                  <a:lnTo>
                    <a:pt x="65" y="24"/>
                  </a:lnTo>
                  <a:lnTo>
                    <a:pt x="65" y="30"/>
                  </a:lnTo>
                  <a:lnTo>
                    <a:pt x="65" y="36"/>
                  </a:lnTo>
                  <a:lnTo>
                    <a:pt x="59" y="36"/>
                  </a:lnTo>
                  <a:lnTo>
                    <a:pt x="53" y="42"/>
                  </a:lnTo>
                  <a:lnTo>
                    <a:pt x="53" y="36"/>
                  </a:lnTo>
                  <a:lnTo>
                    <a:pt x="47" y="36"/>
                  </a:lnTo>
                  <a:lnTo>
                    <a:pt x="53" y="30"/>
                  </a:lnTo>
                  <a:lnTo>
                    <a:pt x="53" y="24"/>
                  </a:lnTo>
                  <a:lnTo>
                    <a:pt x="59" y="18"/>
                  </a:lnTo>
                  <a:lnTo>
                    <a:pt x="65" y="12"/>
                  </a:lnTo>
                  <a:lnTo>
                    <a:pt x="59" y="6"/>
                  </a:lnTo>
                  <a:lnTo>
                    <a:pt x="59" y="0"/>
                  </a:lnTo>
                  <a:lnTo>
                    <a:pt x="53" y="0"/>
                  </a:lnTo>
                  <a:lnTo>
                    <a:pt x="47" y="0"/>
                  </a:lnTo>
                  <a:lnTo>
                    <a:pt x="41" y="0"/>
                  </a:lnTo>
                  <a:lnTo>
                    <a:pt x="41" y="6"/>
                  </a:lnTo>
                  <a:lnTo>
                    <a:pt x="35" y="6"/>
                  </a:lnTo>
                  <a:lnTo>
                    <a:pt x="35" y="12"/>
                  </a:lnTo>
                  <a:lnTo>
                    <a:pt x="41" y="18"/>
                  </a:lnTo>
                  <a:lnTo>
                    <a:pt x="41" y="24"/>
                  </a:lnTo>
                  <a:lnTo>
                    <a:pt x="41" y="30"/>
                  </a:lnTo>
                  <a:lnTo>
                    <a:pt x="41" y="36"/>
                  </a:lnTo>
                  <a:lnTo>
                    <a:pt x="35" y="36"/>
                  </a:lnTo>
                  <a:lnTo>
                    <a:pt x="35" y="30"/>
                  </a:lnTo>
                  <a:lnTo>
                    <a:pt x="35" y="24"/>
                  </a:lnTo>
                  <a:lnTo>
                    <a:pt x="29" y="18"/>
                  </a:lnTo>
                  <a:lnTo>
                    <a:pt x="24" y="18"/>
                  </a:lnTo>
                  <a:close/>
                </a:path>
              </a:pathLst>
            </a:custGeom>
            <a:solidFill>
              <a:srgbClr val="FFFF7F"/>
            </a:solidFill>
            <a:ln w="9525">
              <a:noFill/>
              <a:round/>
              <a:headEnd/>
              <a:tailEnd/>
            </a:ln>
          </p:spPr>
          <p:txBody>
            <a:bodyPr/>
            <a:lstStyle/>
            <a:p>
              <a:endParaRPr lang="en-US"/>
            </a:p>
          </p:txBody>
        </p:sp>
        <p:sp>
          <p:nvSpPr>
            <p:cNvPr id="16326" name="Freeform 190"/>
            <p:cNvSpPr>
              <a:spLocks/>
            </p:cNvSpPr>
            <p:nvPr/>
          </p:nvSpPr>
          <p:spPr bwMode="auto">
            <a:xfrm>
              <a:off x="5040" y="1751"/>
              <a:ext cx="89" cy="153"/>
            </a:xfrm>
            <a:custGeom>
              <a:avLst/>
              <a:gdLst>
                <a:gd name="T0" fmla="*/ 89 w 89"/>
                <a:gd name="T1" fmla="*/ 0 h 155"/>
                <a:gd name="T2" fmla="*/ 84 w 89"/>
                <a:gd name="T3" fmla="*/ 12 h 155"/>
                <a:gd name="T4" fmla="*/ 72 w 89"/>
                <a:gd name="T5" fmla="*/ 18 h 155"/>
                <a:gd name="T6" fmla="*/ 66 w 89"/>
                <a:gd name="T7" fmla="*/ 24 h 155"/>
                <a:gd name="T8" fmla="*/ 54 w 89"/>
                <a:gd name="T9" fmla="*/ 30 h 155"/>
                <a:gd name="T10" fmla="*/ 48 w 89"/>
                <a:gd name="T11" fmla="*/ 36 h 155"/>
                <a:gd name="T12" fmla="*/ 36 w 89"/>
                <a:gd name="T13" fmla="*/ 36 h 155"/>
                <a:gd name="T14" fmla="*/ 30 w 89"/>
                <a:gd name="T15" fmla="*/ 38 h 155"/>
                <a:gd name="T16" fmla="*/ 18 w 89"/>
                <a:gd name="T17" fmla="*/ 38 h 155"/>
                <a:gd name="T18" fmla="*/ 18 w 89"/>
                <a:gd name="T19" fmla="*/ 38 h 155"/>
                <a:gd name="T20" fmla="*/ 18 w 89"/>
                <a:gd name="T21" fmla="*/ 40 h 155"/>
                <a:gd name="T22" fmla="*/ 18 w 89"/>
                <a:gd name="T23" fmla="*/ 46 h 155"/>
                <a:gd name="T24" fmla="*/ 18 w 89"/>
                <a:gd name="T25" fmla="*/ 46 h 155"/>
                <a:gd name="T26" fmla="*/ 12 w 89"/>
                <a:gd name="T27" fmla="*/ 52 h 155"/>
                <a:gd name="T28" fmla="*/ 12 w 89"/>
                <a:gd name="T29" fmla="*/ 58 h 155"/>
                <a:gd name="T30" fmla="*/ 6 w 89"/>
                <a:gd name="T31" fmla="*/ 58 h 155"/>
                <a:gd name="T32" fmla="*/ 0 w 89"/>
                <a:gd name="T33" fmla="*/ 64 h 155"/>
                <a:gd name="T34" fmla="*/ 6 w 89"/>
                <a:gd name="T35" fmla="*/ 76 h 155"/>
                <a:gd name="T36" fmla="*/ 12 w 89"/>
                <a:gd name="T37" fmla="*/ 88 h 155"/>
                <a:gd name="T38" fmla="*/ 12 w 89"/>
                <a:gd name="T39" fmla="*/ 100 h 155"/>
                <a:gd name="T40" fmla="*/ 6 w 89"/>
                <a:gd name="T41" fmla="*/ 106 h 155"/>
                <a:gd name="T42" fmla="*/ 12 w 89"/>
                <a:gd name="T43" fmla="*/ 110 h 155"/>
                <a:gd name="T44" fmla="*/ 18 w 89"/>
                <a:gd name="T45" fmla="*/ 110 h 155"/>
                <a:gd name="T46" fmla="*/ 24 w 89"/>
                <a:gd name="T47" fmla="*/ 112 h 155"/>
                <a:gd name="T48" fmla="*/ 30 w 89"/>
                <a:gd name="T49" fmla="*/ 112 h 155"/>
                <a:gd name="T50" fmla="*/ 30 w 89"/>
                <a:gd name="T51" fmla="*/ 115 h 155"/>
                <a:gd name="T52" fmla="*/ 36 w 89"/>
                <a:gd name="T53" fmla="*/ 121 h 155"/>
                <a:gd name="T54" fmla="*/ 42 w 89"/>
                <a:gd name="T55" fmla="*/ 127 h 155"/>
                <a:gd name="T56" fmla="*/ 42 w 89"/>
                <a:gd name="T57" fmla="*/ 139 h 155"/>
                <a:gd name="T58" fmla="*/ 48 w 89"/>
                <a:gd name="T59" fmla="*/ 133 h 155"/>
                <a:gd name="T60" fmla="*/ 48 w 89"/>
                <a:gd name="T61" fmla="*/ 127 h 155"/>
                <a:gd name="T62" fmla="*/ 54 w 89"/>
                <a:gd name="T63" fmla="*/ 121 h 155"/>
                <a:gd name="T64" fmla="*/ 60 w 89"/>
                <a:gd name="T65" fmla="*/ 115 h 155"/>
                <a:gd name="T66" fmla="*/ 60 w 89"/>
                <a:gd name="T67" fmla="*/ 112 h 155"/>
                <a:gd name="T68" fmla="*/ 66 w 89"/>
                <a:gd name="T69" fmla="*/ 112 h 155"/>
                <a:gd name="T70" fmla="*/ 78 w 89"/>
                <a:gd name="T71" fmla="*/ 110 h 155"/>
                <a:gd name="T72" fmla="*/ 84 w 89"/>
                <a:gd name="T73" fmla="*/ 110 h 155"/>
                <a:gd name="T74" fmla="*/ 78 w 89"/>
                <a:gd name="T75" fmla="*/ 106 h 155"/>
                <a:gd name="T76" fmla="*/ 78 w 89"/>
                <a:gd name="T77" fmla="*/ 94 h 155"/>
                <a:gd name="T78" fmla="*/ 78 w 89"/>
                <a:gd name="T79" fmla="*/ 88 h 155"/>
                <a:gd name="T80" fmla="*/ 84 w 89"/>
                <a:gd name="T81" fmla="*/ 76 h 155"/>
                <a:gd name="T82" fmla="*/ 78 w 89"/>
                <a:gd name="T83" fmla="*/ 58 h 155"/>
                <a:gd name="T84" fmla="*/ 78 w 89"/>
                <a:gd name="T85" fmla="*/ 46 h 155"/>
                <a:gd name="T86" fmla="*/ 78 w 89"/>
                <a:gd name="T87" fmla="*/ 36 h 155"/>
                <a:gd name="T88" fmla="*/ 78 w 89"/>
                <a:gd name="T89" fmla="*/ 24 h 155"/>
                <a:gd name="T90" fmla="*/ 84 w 89"/>
                <a:gd name="T91" fmla="*/ 18 h 155"/>
                <a:gd name="T92" fmla="*/ 84 w 89"/>
                <a:gd name="T93" fmla="*/ 12 h 155"/>
                <a:gd name="T94" fmla="*/ 89 w 89"/>
                <a:gd name="T95" fmla="*/ 6 h 155"/>
                <a:gd name="T96" fmla="*/ 89 w 89"/>
                <a:gd name="T97" fmla="*/ 6 h 155"/>
                <a:gd name="T98" fmla="*/ 89 w 89"/>
                <a:gd name="T99" fmla="*/ 6 h 155"/>
                <a:gd name="T100" fmla="*/ 89 w 89"/>
                <a:gd name="T101" fmla="*/ 6 h 155"/>
                <a:gd name="T102" fmla="*/ 89 w 89"/>
                <a:gd name="T103" fmla="*/ 0 h 155"/>
                <a:gd name="T104" fmla="*/ 89 w 89"/>
                <a:gd name="T105" fmla="*/ 0 h 155"/>
                <a:gd name="T106" fmla="*/ 89 w 89"/>
                <a:gd name="T107" fmla="*/ 0 h 1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9"/>
                <a:gd name="T163" fmla="*/ 0 h 155"/>
                <a:gd name="T164" fmla="*/ 89 w 89"/>
                <a:gd name="T165" fmla="*/ 155 h 15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9" h="155">
                  <a:moveTo>
                    <a:pt x="89" y="0"/>
                  </a:moveTo>
                  <a:lnTo>
                    <a:pt x="84" y="12"/>
                  </a:lnTo>
                  <a:lnTo>
                    <a:pt x="72" y="18"/>
                  </a:lnTo>
                  <a:lnTo>
                    <a:pt x="66" y="24"/>
                  </a:lnTo>
                  <a:lnTo>
                    <a:pt x="54" y="30"/>
                  </a:lnTo>
                  <a:lnTo>
                    <a:pt x="48" y="36"/>
                  </a:lnTo>
                  <a:lnTo>
                    <a:pt x="36" y="36"/>
                  </a:lnTo>
                  <a:lnTo>
                    <a:pt x="30" y="42"/>
                  </a:lnTo>
                  <a:lnTo>
                    <a:pt x="18" y="42"/>
                  </a:lnTo>
                  <a:lnTo>
                    <a:pt x="18" y="48"/>
                  </a:lnTo>
                  <a:lnTo>
                    <a:pt x="18" y="54"/>
                  </a:lnTo>
                  <a:lnTo>
                    <a:pt x="12" y="60"/>
                  </a:lnTo>
                  <a:lnTo>
                    <a:pt x="12" y="66"/>
                  </a:lnTo>
                  <a:lnTo>
                    <a:pt x="6" y="66"/>
                  </a:lnTo>
                  <a:lnTo>
                    <a:pt x="0" y="72"/>
                  </a:lnTo>
                  <a:lnTo>
                    <a:pt x="6" y="84"/>
                  </a:lnTo>
                  <a:lnTo>
                    <a:pt x="12" y="96"/>
                  </a:lnTo>
                  <a:lnTo>
                    <a:pt x="12" y="108"/>
                  </a:lnTo>
                  <a:lnTo>
                    <a:pt x="6" y="114"/>
                  </a:lnTo>
                  <a:lnTo>
                    <a:pt x="12" y="120"/>
                  </a:lnTo>
                  <a:lnTo>
                    <a:pt x="18" y="120"/>
                  </a:lnTo>
                  <a:lnTo>
                    <a:pt x="24" y="125"/>
                  </a:lnTo>
                  <a:lnTo>
                    <a:pt x="30" y="125"/>
                  </a:lnTo>
                  <a:lnTo>
                    <a:pt x="30" y="131"/>
                  </a:lnTo>
                  <a:lnTo>
                    <a:pt x="36" y="137"/>
                  </a:lnTo>
                  <a:lnTo>
                    <a:pt x="42" y="143"/>
                  </a:lnTo>
                  <a:lnTo>
                    <a:pt x="42" y="155"/>
                  </a:lnTo>
                  <a:lnTo>
                    <a:pt x="48" y="149"/>
                  </a:lnTo>
                  <a:lnTo>
                    <a:pt x="48" y="143"/>
                  </a:lnTo>
                  <a:lnTo>
                    <a:pt x="54" y="137"/>
                  </a:lnTo>
                  <a:lnTo>
                    <a:pt x="60" y="131"/>
                  </a:lnTo>
                  <a:lnTo>
                    <a:pt x="60" y="125"/>
                  </a:lnTo>
                  <a:lnTo>
                    <a:pt x="66" y="125"/>
                  </a:lnTo>
                  <a:lnTo>
                    <a:pt x="78" y="120"/>
                  </a:lnTo>
                  <a:lnTo>
                    <a:pt x="84" y="120"/>
                  </a:lnTo>
                  <a:lnTo>
                    <a:pt x="78" y="114"/>
                  </a:lnTo>
                  <a:lnTo>
                    <a:pt x="78" y="102"/>
                  </a:lnTo>
                  <a:lnTo>
                    <a:pt x="78" y="96"/>
                  </a:lnTo>
                  <a:lnTo>
                    <a:pt x="84" y="84"/>
                  </a:lnTo>
                  <a:lnTo>
                    <a:pt x="78" y="66"/>
                  </a:lnTo>
                  <a:lnTo>
                    <a:pt x="78" y="54"/>
                  </a:lnTo>
                  <a:lnTo>
                    <a:pt x="78" y="36"/>
                  </a:lnTo>
                  <a:lnTo>
                    <a:pt x="78" y="24"/>
                  </a:lnTo>
                  <a:lnTo>
                    <a:pt x="84" y="18"/>
                  </a:lnTo>
                  <a:lnTo>
                    <a:pt x="84" y="12"/>
                  </a:lnTo>
                  <a:lnTo>
                    <a:pt x="89" y="6"/>
                  </a:lnTo>
                  <a:lnTo>
                    <a:pt x="89" y="0"/>
                  </a:lnTo>
                  <a:close/>
                </a:path>
              </a:pathLst>
            </a:custGeom>
            <a:solidFill>
              <a:srgbClr val="49AF00"/>
            </a:solidFill>
            <a:ln w="9525">
              <a:noFill/>
              <a:round/>
              <a:headEnd/>
              <a:tailEnd/>
            </a:ln>
          </p:spPr>
          <p:txBody>
            <a:bodyPr/>
            <a:lstStyle/>
            <a:p>
              <a:endParaRPr lang="en-US"/>
            </a:p>
          </p:txBody>
        </p:sp>
        <p:sp>
          <p:nvSpPr>
            <p:cNvPr id="16327" name="Freeform 191"/>
            <p:cNvSpPr>
              <a:spLocks/>
            </p:cNvSpPr>
            <p:nvPr/>
          </p:nvSpPr>
          <p:spPr bwMode="auto">
            <a:xfrm>
              <a:off x="5265" y="1715"/>
              <a:ext cx="167" cy="124"/>
            </a:xfrm>
            <a:custGeom>
              <a:avLst/>
              <a:gdLst>
                <a:gd name="T0" fmla="*/ 77 w 167"/>
                <a:gd name="T1" fmla="*/ 0 h 126"/>
                <a:gd name="T2" fmla="*/ 71 w 167"/>
                <a:gd name="T3" fmla="*/ 0 h 126"/>
                <a:gd name="T4" fmla="*/ 66 w 167"/>
                <a:gd name="T5" fmla="*/ 0 h 126"/>
                <a:gd name="T6" fmla="*/ 54 w 167"/>
                <a:gd name="T7" fmla="*/ 6 h 126"/>
                <a:gd name="T8" fmla="*/ 48 w 167"/>
                <a:gd name="T9" fmla="*/ 6 h 126"/>
                <a:gd name="T10" fmla="*/ 36 w 167"/>
                <a:gd name="T11" fmla="*/ 12 h 126"/>
                <a:gd name="T12" fmla="*/ 30 w 167"/>
                <a:gd name="T13" fmla="*/ 12 h 126"/>
                <a:gd name="T14" fmla="*/ 18 w 167"/>
                <a:gd name="T15" fmla="*/ 18 h 126"/>
                <a:gd name="T16" fmla="*/ 12 w 167"/>
                <a:gd name="T17" fmla="*/ 18 h 126"/>
                <a:gd name="T18" fmla="*/ 6 w 167"/>
                <a:gd name="T19" fmla="*/ 18 h 126"/>
                <a:gd name="T20" fmla="*/ 6 w 167"/>
                <a:gd name="T21" fmla="*/ 12 h 126"/>
                <a:gd name="T22" fmla="*/ 0 w 167"/>
                <a:gd name="T23" fmla="*/ 12 h 126"/>
                <a:gd name="T24" fmla="*/ 0 w 167"/>
                <a:gd name="T25" fmla="*/ 12 h 126"/>
                <a:gd name="T26" fmla="*/ 12 w 167"/>
                <a:gd name="T27" fmla="*/ 18 h 126"/>
                <a:gd name="T28" fmla="*/ 18 w 167"/>
                <a:gd name="T29" fmla="*/ 30 h 126"/>
                <a:gd name="T30" fmla="*/ 24 w 167"/>
                <a:gd name="T31" fmla="*/ 31 h 126"/>
                <a:gd name="T32" fmla="*/ 30 w 167"/>
                <a:gd name="T33" fmla="*/ 40 h 126"/>
                <a:gd name="T34" fmla="*/ 36 w 167"/>
                <a:gd name="T35" fmla="*/ 52 h 126"/>
                <a:gd name="T36" fmla="*/ 42 w 167"/>
                <a:gd name="T37" fmla="*/ 58 h 126"/>
                <a:gd name="T38" fmla="*/ 48 w 167"/>
                <a:gd name="T39" fmla="*/ 76 h 126"/>
                <a:gd name="T40" fmla="*/ 48 w 167"/>
                <a:gd name="T41" fmla="*/ 87 h 126"/>
                <a:gd name="T42" fmla="*/ 54 w 167"/>
                <a:gd name="T43" fmla="*/ 87 h 126"/>
                <a:gd name="T44" fmla="*/ 60 w 167"/>
                <a:gd name="T45" fmla="*/ 87 h 126"/>
                <a:gd name="T46" fmla="*/ 66 w 167"/>
                <a:gd name="T47" fmla="*/ 87 h 126"/>
                <a:gd name="T48" fmla="*/ 71 w 167"/>
                <a:gd name="T49" fmla="*/ 90 h 126"/>
                <a:gd name="T50" fmla="*/ 77 w 167"/>
                <a:gd name="T51" fmla="*/ 93 h 126"/>
                <a:gd name="T52" fmla="*/ 83 w 167"/>
                <a:gd name="T53" fmla="*/ 98 h 126"/>
                <a:gd name="T54" fmla="*/ 89 w 167"/>
                <a:gd name="T55" fmla="*/ 104 h 126"/>
                <a:gd name="T56" fmla="*/ 89 w 167"/>
                <a:gd name="T57" fmla="*/ 110 h 126"/>
                <a:gd name="T58" fmla="*/ 95 w 167"/>
                <a:gd name="T59" fmla="*/ 104 h 126"/>
                <a:gd name="T60" fmla="*/ 101 w 167"/>
                <a:gd name="T61" fmla="*/ 104 h 126"/>
                <a:gd name="T62" fmla="*/ 107 w 167"/>
                <a:gd name="T63" fmla="*/ 98 h 126"/>
                <a:gd name="T64" fmla="*/ 119 w 167"/>
                <a:gd name="T65" fmla="*/ 98 h 126"/>
                <a:gd name="T66" fmla="*/ 131 w 167"/>
                <a:gd name="T67" fmla="*/ 98 h 126"/>
                <a:gd name="T68" fmla="*/ 143 w 167"/>
                <a:gd name="T69" fmla="*/ 98 h 126"/>
                <a:gd name="T70" fmla="*/ 155 w 167"/>
                <a:gd name="T71" fmla="*/ 98 h 126"/>
                <a:gd name="T72" fmla="*/ 167 w 167"/>
                <a:gd name="T73" fmla="*/ 104 h 126"/>
                <a:gd name="T74" fmla="*/ 161 w 167"/>
                <a:gd name="T75" fmla="*/ 98 h 126"/>
                <a:gd name="T76" fmla="*/ 161 w 167"/>
                <a:gd name="T77" fmla="*/ 93 h 126"/>
                <a:gd name="T78" fmla="*/ 155 w 167"/>
                <a:gd name="T79" fmla="*/ 90 h 126"/>
                <a:gd name="T80" fmla="*/ 155 w 167"/>
                <a:gd name="T81" fmla="*/ 87 h 126"/>
                <a:gd name="T82" fmla="*/ 149 w 167"/>
                <a:gd name="T83" fmla="*/ 76 h 126"/>
                <a:gd name="T84" fmla="*/ 155 w 167"/>
                <a:gd name="T85" fmla="*/ 70 h 126"/>
                <a:gd name="T86" fmla="*/ 155 w 167"/>
                <a:gd name="T87" fmla="*/ 58 h 126"/>
                <a:gd name="T88" fmla="*/ 161 w 167"/>
                <a:gd name="T89" fmla="*/ 46 h 126"/>
                <a:gd name="T90" fmla="*/ 155 w 167"/>
                <a:gd name="T91" fmla="*/ 40 h 126"/>
                <a:gd name="T92" fmla="*/ 143 w 167"/>
                <a:gd name="T93" fmla="*/ 40 h 126"/>
                <a:gd name="T94" fmla="*/ 137 w 167"/>
                <a:gd name="T95" fmla="*/ 40 h 126"/>
                <a:gd name="T96" fmla="*/ 131 w 167"/>
                <a:gd name="T97" fmla="*/ 34 h 126"/>
                <a:gd name="T98" fmla="*/ 125 w 167"/>
                <a:gd name="T99" fmla="*/ 31 h 126"/>
                <a:gd name="T100" fmla="*/ 119 w 167"/>
                <a:gd name="T101" fmla="*/ 30 h 126"/>
                <a:gd name="T102" fmla="*/ 119 w 167"/>
                <a:gd name="T103" fmla="*/ 18 h 126"/>
                <a:gd name="T104" fmla="*/ 119 w 167"/>
                <a:gd name="T105" fmla="*/ 6 h 126"/>
                <a:gd name="T106" fmla="*/ 113 w 167"/>
                <a:gd name="T107" fmla="*/ 6 h 126"/>
                <a:gd name="T108" fmla="*/ 107 w 167"/>
                <a:gd name="T109" fmla="*/ 6 h 126"/>
                <a:gd name="T110" fmla="*/ 101 w 167"/>
                <a:gd name="T111" fmla="*/ 6 h 126"/>
                <a:gd name="T112" fmla="*/ 95 w 167"/>
                <a:gd name="T113" fmla="*/ 6 h 126"/>
                <a:gd name="T114" fmla="*/ 95 w 167"/>
                <a:gd name="T115" fmla="*/ 6 h 126"/>
                <a:gd name="T116" fmla="*/ 89 w 167"/>
                <a:gd name="T117" fmla="*/ 6 h 126"/>
                <a:gd name="T118" fmla="*/ 83 w 167"/>
                <a:gd name="T119" fmla="*/ 0 h 126"/>
                <a:gd name="T120" fmla="*/ 77 w 167"/>
                <a:gd name="T121" fmla="*/ 0 h 1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7"/>
                <a:gd name="T184" fmla="*/ 0 h 126"/>
                <a:gd name="T185" fmla="*/ 167 w 167"/>
                <a:gd name="T186" fmla="*/ 126 h 1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7" h="126">
                  <a:moveTo>
                    <a:pt x="77" y="0"/>
                  </a:moveTo>
                  <a:lnTo>
                    <a:pt x="71" y="0"/>
                  </a:lnTo>
                  <a:lnTo>
                    <a:pt x="66" y="0"/>
                  </a:lnTo>
                  <a:lnTo>
                    <a:pt x="54" y="6"/>
                  </a:lnTo>
                  <a:lnTo>
                    <a:pt x="48" y="6"/>
                  </a:lnTo>
                  <a:lnTo>
                    <a:pt x="36" y="12"/>
                  </a:lnTo>
                  <a:lnTo>
                    <a:pt x="30" y="12"/>
                  </a:lnTo>
                  <a:lnTo>
                    <a:pt x="18" y="18"/>
                  </a:lnTo>
                  <a:lnTo>
                    <a:pt x="12" y="18"/>
                  </a:lnTo>
                  <a:lnTo>
                    <a:pt x="6" y="18"/>
                  </a:lnTo>
                  <a:lnTo>
                    <a:pt x="6" y="12"/>
                  </a:lnTo>
                  <a:lnTo>
                    <a:pt x="0" y="12"/>
                  </a:lnTo>
                  <a:lnTo>
                    <a:pt x="12" y="18"/>
                  </a:lnTo>
                  <a:lnTo>
                    <a:pt x="18" y="30"/>
                  </a:lnTo>
                  <a:lnTo>
                    <a:pt x="24" y="36"/>
                  </a:lnTo>
                  <a:lnTo>
                    <a:pt x="30" y="48"/>
                  </a:lnTo>
                  <a:lnTo>
                    <a:pt x="36" y="60"/>
                  </a:lnTo>
                  <a:lnTo>
                    <a:pt x="42" y="66"/>
                  </a:lnTo>
                  <a:lnTo>
                    <a:pt x="48" y="84"/>
                  </a:lnTo>
                  <a:lnTo>
                    <a:pt x="48" y="96"/>
                  </a:lnTo>
                  <a:lnTo>
                    <a:pt x="54" y="96"/>
                  </a:lnTo>
                  <a:lnTo>
                    <a:pt x="60" y="96"/>
                  </a:lnTo>
                  <a:lnTo>
                    <a:pt x="66" y="96"/>
                  </a:lnTo>
                  <a:lnTo>
                    <a:pt x="71" y="102"/>
                  </a:lnTo>
                  <a:lnTo>
                    <a:pt x="77" y="108"/>
                  </a:lnTo>
                  <a:lnTo>
                    <a:pt x="83" y="114"/>
                  </a:lnTo>
                  <a:lnTo>
                    <a:pt x="89" y="120"/>
                  </a:lnTo>
                  <a:lnTo>
                    <a:pt x="89" y="126"/>
                  </a:lnTo>
                  <a:lnTo>
                    <a:pt x="95" y="120"/>
                  </a:lnTo>
                  <a:lnTo>
                    <a:pt x="101" y="120"/>
                  </a:lnTo>
                  <a:lnTo>
                    <a:pt x="107" y="114"/>
                  </a:lnTo>
                  <a:lnTo>
                    <a:pt x="119" y="114"/>
                  </a:lnTo>
                  <a:lnTo>
                    <a:pt x="131" y="114"/>
                  </a:lnTo>
                  <a:lnTo>
                    <a:pt x="143" y="114"/>
                  </a:lnTo>
                  <a:lnTo>
                    <a:pt x="155" y="114"/>
                  </a:lnTo>
                  <a:lnTo>
                    <a:pt x="167" y="120"/>
                  </a:lnTo>
                  <a:lnTo>
                    <a:pt x="161" y="114"/>
                  </a:lnTo>
                  <a:lnTo>
                    <a:pt x="161" y="108"/>
                  </a:lnTo>
                  <a:lnTo>
                    <a:pt x="155" y="102"/>
                  </a:lnTo>
                  <a:lnTo>
                    <a:pt x="155" y="96"/>
                  </a:lnTo>
                  <a:lnTo>
                    <a:pt x="149" y="84"/>
                  </a:lnTo>
                  <a:lnTo>
                    <a:pt x="155" y="78"/>
                  </a:lnTo>
                  <a:lnTo>
                    <a:pt x="155" y="66"/>
                  </a:lnTo>
                  <a:lnTo>
                    <a:pt x="161" y="54"/>
                  </a:lnTo>
                  <a:lnTo>
                    <a:pt x="155" y="48"/>
                  </a:lnTo>
                  <a:lnTo>
                    <a:pt x="143" y="48"/>
                  </a:lnTo>
                  <a:lnTo>
                    <a:pt x="137" y="48"/>
                  </a:lnTo>
                  <a:lnTo>
                    <a:pt x="131" y="42"/>
                  </a:lnTo>
                  <a:lnTo>
                    <a:pt x="125" y="36"/>
                  </a:lnTo>
                  <a:lnTo>
                    <a:pt x="119" y="30"/>
                  </a:lnTo>
                  <a:lnTo>
                    <a:pt x="119" y="18"/>
                  </a:lnTo>
                  <a:lnTo>
                    <a:pt x="119" y="6"/>
                  </a:lnTo>
                  <a:lnTo>
                    <a:pt x="113" y="6"/>
                  </a:lnTo>
                  <a:lnTo>
                    <a:pt x="107" y="6"/>
                  </a:lnTo>
                  <a:lnTo>
                    <a:pt x="101" y="6"/>
                  </a:lnTo>
                  <a:lnTo>
                    <a:pt x="95" y="6"/>
                  </a:lnTo>
                  <a:lnTo>
                    <a:pt x="89" y="6"/>
                  </a:lnTo>
                  <a:lnTo>
                    <a:pt x="83" y="0"/>
                  </a:lnTo>
                  <a:lnTo>
                    <a:pt x="77" y="0"/>
                  </a:lnTo>
                  <a:close/>
                </a:path>
              </a:pathLst>
            </a:custGeom>
            <a:solidFill>
              <a:srgbClr val="49AF00"/>
            </a:solidFill>
            <a:ln w="9525">
              <a:noFill/>
              <a:round/>
              <a:headEnd/>
              <a:tailEnd/>
            </a:ln>
          </p:spPr>
          <p:txBody>
            <a:bodyPr/>
            <a:lstStyle/>
            <a:p>
              <a:endParaRPr lang="en-US"/>
            </a:p>
          </p:txBody>
        </p:sp>
        <p:sp>
          <p:nvSpPr>
            <p:cNvPr id="16328" name="Freeform 192"/>
            <p:cNvSpPr>
              <a:spLocks/>
            </p:cNvSpPr>
            <p:nvPr/>
          </p:nvSpPr>
          <p:spPr bwMode="auto">
            <a:xfrm>
              <a:off x="5179" y="1524"/>
              <a:ext cx="144" cy="177"/>
            </a:xfrm>
            <a:custGeom>
              <a:avLst/>
              <a:gdLst>
                <a:gd name="T0" fmla="*/ 120 w 144"/>
                <a:gd name="T1" fmla="*/ 75 h 179"/>
                <a:gd name="T2" fmla="*/ 102 w 144"/>
                <a:gd name="T3" fmla="*/ 81 h 179"/>
                <a:gd name="T4" fmla="*/ 78 w 144"/>
                <a:gd name="T5" fmla="*/ 87 h 179"/>
                <a:gd name="T6" fmla="*/ 54 w 144"/>
                <a:gd name="T7" fmla="*/ 105 h 179"/>
                <a:gd name="T8" fmla="*/ 42 w 144"/>
                <a:gd name="T9" fmla="*/ 130 h 179"/>
                <a:gd name="T10" fmla="*/ 42 w 144"/>
                <a:gd name="T11" fmla="*/ 139 h 179"/>
                <a:gd name="T12" fmla="*/ 36 w 144"/>
                <a:gd name="T13" fmla="*/ 151 h 179"/>
                <a:gd name="T14" fmla="*/ 30 w 144"/>
                <a:gd name="T15" fmla="*/ 157 h 179"/>
                <a:gd name="T16" fmla="*/ 24 w 144"/>
                <a:gd name="T17" fmla="*/ 157 h 179"/>
                <a:gd name="T18" fmla="*/ 12 w 144"/>
                <a:gd name="T19" fmla="*/ 157 h 179"/>
                <a:gd name="T20" fmla="*/ 6 w 144"/>
                <a:gd name="T21" fmla="*/ 157 h 179"/>
                <a:gd name="T22" fmla="*/ 0 w 144"/>
                <a:gd name="T23" fmla="*/ 163 h 179"/>
                <a:gd name="T24" fmla="*/ 0 w 144"/>
                <a:gd name="T25" fmla="*/ 163 h 179"/>
                <a:gd name="T26" fmla="*/ 0 w 144"/>
                <a:gd name="T27" fmla="*/ 163 h 179"/>
                <a:gd name="T28" fmla="*/ 12 w 144"/>
                <a:gd name="T29" fmla="*/ 151 h 179"/>
                <a:gd name="T30" fmla="*/ 24 w 144"/>
                <a:gd name="T31" fmla="*/ 139 h 179"/>
                <a:gd name="T32" fmla="*/ 36 w 144"/>
                <a:gd name="T33" fmla="*/ 123 h 179"/>
                <a:gd name="T34" fmla="*/ 36 w 144"/>
                <a:gd name="T35" fmla="*/ 105 h 179"/>
                <a:gd name="T36" fmla="*/ 36 w 144"/>
                <a:gd name="T37" fmla="*/ 93 h 179"/>
                <a:gd name="T38" fmla="*/ 30 w 144"/>
                <a:gd name="T39" fmla="*/ 75 h 179"/>
                <a:gd name="T40" fmla="*/ 36 w 144"/>
                <a:gd name="T41" fmla="*/ 63 h 179"/>
                <a:gd name="T42" fmla="*/ 48 w 144"/>
                <a:gd name="T43" fmla="*/ 57 h 179"/>
                <a:gd name="T44" fmla="*/ 54 w 144"/>
                <a:gd name="T45" fmla="*/ 46 h 179"/>
                <a:gd name="T46" fmla="*/ 60 w 144"/>
                <a:gd name="T47" fmla="*/ 36 h 179"/>
                <a:gd name="T48" fmla="*/ 66 w 144"/>
                <a:gd name="T49" fmla="*/ 30 h 179"/>
                <a:gd name="T50" fmla="*/ 78 w 144"/>
                <a:gd name="T51" fmla="*/ 24 h 179"/>
                <a:gd name="T52" fmla="*/ 102 w 144"/>
                <a:gd name="T53" fmla="*/ 18 h 179"/>
                <a:gd name="T54" fmla="*/ 114 w 144"/>
                <a:gd name="T55" fmla="*/ 6 h 179"/>
                <a:gd name="T56" fmla="*/ 120 w 144"/>
                <a:gd name="T57" fmla="*/ 6 h 179"/>
                <a:gd name="T58" fmla="*/ 120 w 144"/>
                <a:gd name="T59" fmla="*/ 24 h 179"/>
                <a:gd name="T60" fmla="*/ 126 w 144"/>
                <a:gd name="T61" fmla="*/ 42 h 179"/>
                <a:gd name="T62" fmla="*/ 138 w 144"/>
                <a:gd name="T63" fmla="*/ 46 h 179"/>
                <a:gd name="T64" fmla="*/ 144 w 144"/>
                <a:gd name="T65" fmla="*/ 52 h 179"/>
                <a:gd name="T66" fmla="*/ 132 w 144"/>
                <a:gd name="T67" fmla="*/ 52 h 179"/>
                <a:gd name="T68" fmla="*/ 126 w 144"/>
                <a:gd name="T69" fmla="*/ 63 h 179"/>
                <a:gd name="T70" fmla="*/ 126 w 144"/>
                <a:gd name="T71" fmla="*/ 69 h 17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4"/>
                <a:gd name="T109" fmla="*/ 0 h 179"/>
                <a:gd name="T110" fmla="*/ 144 w 144"/>
                <a:gd name="T111" fmla="*/ 179 h 17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4" h="179">
                  <a:moveTo>
                    <a:pt x="126" y="83"/>
                  </a:moveTo>
                  <a:lnTo>
                    <a:pt x="120" y="83"/>
                  </a:lnTo>
                  <a:lnTo>
                    <a:pt x="114" y="83"/>
                  </a:lnTo>
                  <a:lnTo>
                    <a:pt x="102" y="89"/>
                  </a:lnTo>
                  <a:lnTo>
                    <a:pt x="90" y="89"/>
                  </a:lnTo>
                  <a:lnTo>
                    <a:pt x="78" y="95"/>
                  </a:lnTo>
                  <a:lnTo>
                    <a:pt x="66" y="101"/>
                  </a:lnTo>
                  <a:lnTo>
                    <a:pt x="54" y="113"/>
                  </a:lnTo>
                  <a:lnTo>
                    <a:pt x="48" y="131"/>
                  </a:lnTo>
                  <a:lnTo>
                    <a:pt x="42" y="143"/>
                  </a:lnTo>
                  <a:lnTo>
                    <a:pt x="42" y="149"/>
                  </a:lnTo>
                  <a:lnTo>
                    <a:pt x="42" y="155"/>
                  </a:lnTo>
                  <a:lnTo>
                    <a:pt x="36" y="161"/>
                  </a:lnTo>
                  <a:lnTo>
                    <a:pt x="36" y="167"/>
                  </a:lnTo>
                  <a:lnTo>
                    <a:pt x="30" y="167"/>
                  </a:lnTo>
                  <a:lnTo>
                    <a:pt x="30" y="173"/>
                  </a:lnTo>
                  <a:lnTo>
                    <a:pt x="24" y="173"/>
                  </a:lnTo>
                  <a:lnTo>
                    <a:pt x="18" y="173"/>
                  </a:lnTo>
                  <a:lnTo>
                    <a:pt x="12" y="173"/>
                  </a:lnTo>
                  <a:lnTo>
                    <a:pt x="6" y="173"/>
                  </a:lnTo>
                  <a:lnTo>
                    <a:pt x="6" y="179"/>
                  </a:lnTo>
                  <a:lnTo>
                    <a:pt x="0" y="179"/>
                  </a:lnTo>
                  <a:lnTo>
                    <a:pt x="0" y="173"/>
                  </a:lnTo>
                  <a:lnTo>
                    <a:pt x="12" y="167"/>
                  </a:lnTo>
                  <a:lnTo>
                    <a:pt x="18" y="161"/>
                  </a:lnTo>
                  <a:lnTo>
                    <a:pt x="24" y="155"/>
                  </a:lnTo>
                  <a:lnTo>
                    <a:pt x="30" y="143"/>
                  </a:lnTo>
                  <a:lnTo>
                    <a:pt x="36" y="131"/>
                  </a:lnTo>
                  <a:lnTo>
                    <a:pt x="36" y="119"/>
                  </a:lnTo>
                  <a:lnTo>
                    <a:pt x="36" y="113"/>
                  </a:lnTo>
                  <a:lnTo>
                    <a:pt x="36" y="107"/>
                  </a:lnTo>
                  <a:lnTo>
                    <a:pt x="36" y="101"/>
                  </a:lnTo>
                  <a:lnTo>
                    <a:pt x="36" y="89"/>
                  </a:lnTo>
                  <a:lnTo>
                    <a:pt x="30" y="83"/>
                  </a:lnTo>
                  <a:lnTo>
                    <a:pt x="30" y="77"/>
                  </a:lnTo>
                  <a:lnTo>
                    <a:pt x="36" y="71"/>
                  </a:lnTo>
                  <a:lnTo>
                    <a:pt x="42" y="71"/>
                  </a:lnTo>
                  <a:lnTo>
                    <a:pt x="48" y="65"/>
                  </a:lnTo>
                  <a:lnTo>
                    <a:pt x="54" y="60"/>
                  </a:lnTo>
                  <a:lnTo>
                    <a:pt x="54" y="54"/>
                  </a:lnTo>
                  <a:lnTo>
                    <a:pt x="60" y="48"/>
                  </a:lnTo>
                  <a:lnTo>
                    <a:pt x="60" y="36"/>
                  </a:lnTo>
                  <a:lnTo>
                    <a:pt x="60" y="30"/>
                  </a:lnTo>
                  <a:lnTo>
                    <a:pt x="66" y="30"/>
                  </a:lnTo>
                  <a:lnTo>
                    <a:pt x="72" y="30"/>
                  </a:lnTo>
                  <a:lnTo>
                    <a:pt x="78" y="24"/>
                  </a:lnTo>
                  <a:lnTo>
                    <a:pt x="90" y="18"/>
                  </a:lnTo>
                  <a:lnTo>
                    <a:pt x="102" y="18"/>
                  </a:lnTo>
                  <a:lnTo>
                    <a:pt x="108" y="12"/>
                  </a:lnTo>
                  <a:lnTo>
                    <a:pt x="114" y="6"/>
                  </a:lnTo>
                  <a:lnTo>
                    <a:pt x="120" y="0"/>
                  </a:lnTo>
                  <a:lnTo>
                    <a:pt x="120" y="6"/>
                  </a:lnTo>
                  <a:lnTo>
                    <a:pt x="120" y="12"/>
                  </a:lnTo>
                  <a:lnTo>
                    <a:pt x="120" y="24"/>
                  </a:lnTo>
                  <a:lnTo>
                    <a:pt x="126" y="30"/>
                  </a:lnTo>
                  <a:lnTo>
                    <a:pt x="126" y="42"/>
                  </a:lnTo>
                  <a:lnTo>
                    <a:pt x="132" y="48"/>
                  </a:lnTo>
                  <a:lnTo>
                    <a:pt x="138" y="54"/>
                  </a:lnTo>
                  <a:lnTo>
                    <a:pt x="144" y="60"/>
                  </a:lnTo>
                  <a:lnTo>
                    <a:pt x="138" y="60"/>
                  </a:lnTo>
                  <a:lnTo>
                    <a:pt x="132" y="60"/>
                  </a:lnTo>
                  <a:lnTo>
                    <a:pt x="126" y="65"/>
                  </a:lnTo>
                  <a:lnTo>
                    <a:pt x="126" y="71"/>
                  </a:lnTo>
                  <a:lnTo>
                    <a:pt x="126" y="77"/>
                  </a:lnTo>
                  <a:lnTo>
                    <a:pt x="126" y="83"/>
                  </a:lnTo>
                  <a:close/>
                </a:path>
              </a:pathLst>
            </a:custGeom>
            <a:solidFill>
              <a:srgbClr val="49AF00"/>
            </a:solidFill>
            <a:ln w="9525">
              <a:noFill/>
              <a:round/>
              <a:headEnd/>
              <a:tailEnd/>
            </a:ln>
          </p:spPr>
          <p:txBody>
            <a:bodyPr/>
            <a:lstStyle/>
            <a:p>
              <a:endParaRPr lang="en-US"/>
            </a:p>
          </p:txBody>
        </p:sp>
        <p:sp>
          <p:nvSpPr>
            <p:cNvPr id="16329" name="Freeform 193"/>
            <p:cNvSpPr>
              <a:spLocks/>
            </p:cNvSpPr>
            <p:nvPr/>
          </p:nvSpPr>
          <p:spPr bwMode="auto">
            <a:xfrm>
              <a:off x="5133" y="1524"/>
              <a:ext cx="84" cy="171"/>
            </a:xfrm>
            <a:custGeom>
              <a:avLst/>
              <a:gdLst>
                <a:gd name="T0" fmla="*/ 48 w 84"/>
                <a:gd name="T1" fmla="*/ 157 h 173"/>
                <a:gd name="T2" fmla="*/ 42 w 84"/>
                <a:gd name="T3" fmla="*/ 151 h 173"/>
                <a:gd name="T4" fmla="*/ 30 w 84"/>
                <a:gd name="T5" fmla="*/ 151 h 173"/>
                <a:gd name="T6" fmla="*/ 24 w 84"/>
                <a:gd name="T7" fmla="*/ 151 h 173"/>
                <a:gd name="T8" fmla="*/ 30 w 84"/>
                <a:gd name="T9" fmla="*/ 145 h 173"/>
                <a:gd name="T10" fmla="*/ 30 w 84"/>
                <a:gd name="T11" fmla="*/ 139 h 173"/>
                <a:gd name="T12" fmla="*/ 42 w 84"/>
                <a:gd name="T13" fmla="*/ 139 h 173"/>
                <a:gd name="T14" fmla="*/ 48 w 84"/>
                <a:gd name="T15" fmla="*/ 133 h 173"/>
                <a:gd name="T16" fmla="*/ 54 w 84"/>
                <a:gd name="T17" fmla="*/ 128 h 173"/>
                <a:gd name="T18" fmla="*/ 54 w 84"/>
                <a:gd name="T19" fmla="*/ 128 h 173"/>
                <a:gd name="T20" fmla="*/ 54 w 84"/>
                <a:gd name="T21" fmla="*/ 125 h 173"/>
                <a:gd name="T22" fmla="*/ 48 w 84"/>
                <a:gd name="T23" fmla="*/ 125 h 173"/>
                <a:gd name="T24" fmla="*/ 48 w 84"/>
                <a:gd name="T25" fmla="*/ 122 h 173"/>
                <a:gd name="T26" fmla="*/ 36 w 84"/>
                <a:gd name="T27" fmla="*/ 122 h 173"/>
                <a:gd name="T28" fmla="*/ 30 w 84"/>
                <a:gd name="T29" fmla="*/ 125 h 173"/>
                <a:gd name="T30" fmla="*/ 30 w 84"/>
                <a:gd name="T31" fmla="*/ 128 h 173"/>
                <a:gd name="T32" fmla="*/ 30 w 84"/>
                <a:gd name="T33" fmla="*/ 133 h 173"/>
                <a:gd name="T34" fmla="*/ 24 w 84"/>
                <a:gd name="T35" fmla="*/ 133 h 173"/>
                <a:gd name="T36" fmla="*/ 18 w 84"/>
                <a:gd name="T37" fmla="*/ 133 h 173"/>
                <a:gd name="T38" fmla="*/ 18 w 84"/>
                <a:gd name="T39" fmla="*/ 133 h 173"/>
                <a:gd name="T40" fmla="*/ 18 w 84"/>
                <a:gd name="T41" fmla="*/ 128 h 173"/>
                <a:gd name="T42" fmla="*/ 18 w 84"/>
                <a:gd name="T43" fmla="*/ 125 h 173"/>
                <a:gd name="T44" fmla="*/ 24 w 84"/>
                <a:gd name="T45" fmla="*/ 122 h 173"/>
                <a:gd name="T46" fmla="*/ 24 w 84"/>
                <a:gd name="T47" fmla="*/ 117 h 173"/>
                <a:gd name="T48" fmla="*/ 30 w 84"/>
                <a:gd name="T49" fmla="*/ 117 h 173"/>
                <a:gd name="T50" fmla="*/ 30 w 84"/>
                <a:gd name="T51" fmla="*/ 111 h 173"/>
                <a:gd name="T52" fmla="*/ 24 w 84"/>
                <a:gd name="T53" fmla="*/ 111 h 173"/>
                <a:gd name="T54" fmla="*/ 24 w 84"/>
                <a:gd name="T55" fmla="*/ 105 h 173"/>
                <a:gd name="T56" fmla="*/ 12 w 84"/>
                <a:gd name="T57" fmla="*/ 105 h 173"/>
                <a:gd name="T58" fmla="*/ 12 w 84"/>
                <a:gd name="T59" fmla="*/ 105 h 173"/>
                <a:gd name="T60" fmla="*/ 6 w 84"/>
                <a:gd name="T61" fmla="*/ 105 h 173"/>
                <a:gd name="T62" fmla="*/ 6 w 84"/>
                <a:gd name="T63" fmla="*/ 105 h 173"/>
                <a:gd name="T64" fmla="*/ 0 w 84"/>
                <a:gd name="T65" fmla="*/ 93 h 173"/>
                <a:gd name="T66" fmla="*/ 6 w 84"/>
                <a:gd name="T67" fmla="*/ 57 h 173"/>
                <a:gd name="T68" fmla="*/ 30 w 84"/>
                <a:gd name="T69" fmla="*/ 36 h 173"/>
                <a:gd name="T70" fmla="*/ 60 w 84"/>
                <a:gd name="T71" fmla="*/ 12 h 173"/>
                <a:gd name="T72" fmla="*/ 72 w 84"/>
                <a:gd name="T73" fmla="*/ 6 h 173"/>
                <a:gd name="T74" fmla="*/ 78 w 84"/>
                <a:gd name="T75" fmla="*/ 6 h 173"/>
                <a:gd name="T76" fmla="*/ 84 w 84"/>
                <a:gd name="T77" fmla="*/ 0 h 173"/>
                <a:gd name="T78" fmla="*/ 84 w 84"/>
                <a:gd name="T79" fmla="*/ 0 h 173"/>
                <a:gd name="T80" fmla="*/ 78 w 84"/>
                <a:gd name="T81" fmla="*/ 12 h 173"/>
                <a:gd name="T82" fmla="*/ 72 w 84"/>
                <a:gd name="T83" fmla="*/ 30 h 173"/>
                <a:gd name="T84" fmla="*/ 72 w 84"/>
                <a:gd name="T85" fmla="*/ 43 h 173"/>
                <a:gd name="T86" fmla="*/ 72 w 84"/>
                <a:gd name="T87" fmla="*/ 57 h 173"/>
                <a:gd name="T88" fmla="*/ 78 w 84"/>
                <a:gd name="T89" fmla="*/ 75 h 173"/>
                <a:gd name="T90" fmla="*/ 84 w 84"/>
                <a:gd name="T91" fmla="*/ 93 h 173"/>
                <a:gd name="T92" fmla="*/ 84 w 84"/>
                <a:gd name="T93" fmla="*/ 105 h 173"/>
                <a:gd name="T94" fmla="*/ 84 w 84"/>
                <a:gd name="T95" fmla="*/ 122 h 173"/>
                <a:gd name="T96" fmla="*/ 72 w 84"/>
                <a:gd name="T97" fmla="*/ 139 h 173"/>
                <a:gd name="T98" fmla="*/ 60 w 84"/>
                <a:gd name="T99" fmla="*/ 151 h 17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
                <a:gd name="T151" fmla="*/ 0 h 173"/>
                <a:gd name="T152" fmla="*/ 84 w 84"/>
                <a:gd name="T153" fmla="*/ 173 h 17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 h="173">
                  <a:moveTo>
                    <a:pt x="48" y="173"/>
                  </a:moveTo>
                  <a:lnTo>
                    <a:pt x="48" y="173"/>
                  </a:lnTo>
                  <a:lnTo>
                    <a:pt x="42" y="167"/>
                  </a:lnTo>
                  <a:lnTo>
                    <a:pt x="36" y="167"/>
                  </a:lnTo>
                  <a:lnTo>
                    <a:pt x="30" y="167"/>
                  </a:lnTo>
                  <a:lnTo>
                    <a:pt x="24" y="167"/>
                  </a:lnTo>
                  <a:lnTo>
                    <a:pt x="24" y="161"/>
                  </a:lnTo>
                  <a:lnTo>
                    <a:pt x="30" y="161"/>
                  </a:lnTo>
                  <a:lnTo>
                    <a:pt x="30" y="155"/>
                  </a:lnTo>
                  <a:lnTo>
                    <a:pt x="36" y="155"/>
                  </a:lnTo>
                  <a:lnTo>
                    <a:pt x="42" y="155"/>
                  </a:lnTo>
                  <a:lnTo>
                    <a:pt x="48" y="149"/>
                  </a:lnTo>
                  <a:lnTo>
                    <a:pt x="54" y="149"/>
                  </a:lnTo>
                  <a:lnTo>
                    <a:pt x="54" y="143"/>
                  </a:lnTo>
                  <a:lnTo>
                    <a:pt x="54" y="137"/>
                  </a:lnTo>
                  <a:lnTo>
                    <a:pt x="48" y="137"/>
                  </a:lnTo>
                  <a:lnTo>
                    <a:pt x="48" y="131"/>
                  </a:lnTo>
                  <a:lnTo>
                    <a:pt x="42" y="131"/>
                  </a:lnTo>
                  <a:lnTo>
                    <a:pt x="36" y="131"/>
                  </a:lnTo>
                  <a:lnTo>
                    <a:pt x="30" y="137"/>
                  </a:lnTo>
                  <a:lnTo>
                    <a:pt x="30" y="143"/>
                  </a:lnTo>
                  <a:lnTo>
                    <a:pt x="30" y="149"/>
                  </a:lnTo>
                  <a:lnTo>
                    <a:pt x="24" y="149"/>
                  </a:lnTo>
                  <a:lnTo>
                    <a:pt x="18" y="155"/>
                  </a:lnTo>
                  <a:lnTo>
                    <a:pt x="18" y="149"/>
                  </a:lnTo>
                  <a:lnTo>
                    <a:pt x="12" y="149"/>
                  </a:lnTo>
                  <a:lnTo>
                    <a:pt x="18" y="143"/>
                  </a:lnTo>
                  <a:lnTo>
                    <a:pt x="18" y="137"/>
                  </a:lnTo>
                  <a:lnTo>
                    <a:pt x="24" y="131"/>
                  </a:lnTo>
                  <a:lnTo>
                    <a:pt x="24" y="125"/>
                  </a:lnTo>
                  <a:lnTo>
                    <a:pt x="30" y="125"/>
                  </a:lnTo>
                  <a:lnTo>
                    <a:pt x="30" y="119"/>
                  </a:lnTo>
                  <a:lnTo>
                    <a:pt x="24" y="119"/>
                  </a:lnTo>
                  <a:lnTo>
                    <a:pt x="24" y="113"/>
                  </a:lnTo>
                  <a:lnTo>
                    <a:pt x="18" y="113"/>
                  </a:lnTo>
                  <a:lnTo>
                    <a:pt x="12" y="113"/>
                  </a:lnTo>
                  <a:lnTo>
                    <a:pt x="6" y="113"/>
                  </a:lnTo>
                  <a:lnTo>
                    <a:pt x="6" y="119"/>
                  </a:lnTo>
                  <a:lnTo>
                    <a:pt x="0" y="101"/>
                  </a:lnTo>
                  <a:lnTo>
                    <a:pt x="0" y="83"/>
                  </a:lnTo>
                  <a:lnTo>
                    <a:pt x="6" y="65"/>
                  </a:lnTo>
                  <a:lnTo>
                    <a:pt x="18" y="54"/>
                  </a:lnTo>
                  <a:lnTo>
                    <a:pt x="30" y="36"/>
                  </a:lnTo>
                  <a:lnTo>
                    <a:pt x="42" y="24"/>
                  </a:lnTo>
                  <a:lnTo>
                    <a:pt x="60" y="12"/>
                  </a:lnTo>
                  <a:lnTo>
                    <a:pt x="72" y="6"/>
                  </a:lnTo>
                  <a:lnTo>
                    <a:pt x="78" y="6"/>
                  </a:lnTo>
                  <a:lnTo>
                    <a:pt x="84" y="0"/>
                  </a:lnTo>
                  <a:lnTo>
                    <a:pt x="84" y="6"/>
                  </a:lnTo>
                  <a:lnTo>
                    <a:pt x="78" y="12"/>
                  </a:lnTo>
                  <a:lnTo>
                    <a:pt x="72" y="24"/>
                  </a:lnTo>
                  <a:lnTo>
                    <a:pt x="72" y="30"/>
                  </a:lnTo>
                  <a:lnTo>
                    <a:pt x="66" y="42"/>
                  </a:lnTo>
                  <a:lnTo>
                    <a:pt x="72" y="48"/>
                  </a:lnTo>
                  <a:lnTo>
                    <a:pt x="72" y="60"/>
                  </a:lnTo>
                  <a:lnTo>
                    <a:pt x="72" y="65"/>
                  </a:lnTo>
                  <a:lnTo>
                    <a:pt x="78" y="77"/>
                  </a:lnTo>
                  <a:lnTo>
                    <a:pt x="78" y="83"/>
                  </a:lnTo>
                  <a:lnTo>
                    <a:pt x="84" y="89"/>
                  </a:lnTo>
                  <a:lnTo>
                    <a:pt x="84" y="101"/>
                  </a:lnTo>
                  <a:lnTo>
                    <a:pt x="84" y="107"/>
                  </a:lnTo>
                  <a:lnTo>
                    <a:pt x="84" y="113"/>
                  </a:lnTo>
                  <a:lnTo>
                    <a:pt x="84" y="119"/>
                  </a:lnTo>
                  <a:lnTo>
                    <a:pt x="84" y="131"/>
                  </a:lnTo>
                  <a:lnTo>
                    <a:pt x="78" y="143"/>
                  </a:lnTo>
                  <a:lnTo>
                    <a:pt x="72" y="155"/>
                  </a:lnTo>
                  <a:lnTo>
                    <a:pt x="66" y="161"/>
                  </a:lnTo>
                  <a:lnTo>
                    <a:pt x="60" y="167"/>
                  </a:lnTo>
                  <a:lnTo>
                    <a:pt x="48" y="173"/>
                  </a:lnTo>
                  <a:close/>
                </a:path>
              </a:pathLst>
            </a:custGeom>
            <a:solidFill>
              <a:srgbClr val="FF1933"/>
            </a:solidFill>
            <a:ln w="9525">
              <a:noFill/>
              <a:round/>
              <a:headEnd/>
              <a:tailEnd/>
            </a:ln>
          </p:spPr>
          <p:txBody>
            <a:bodyPr/>
            <a:lstStyle/>
            <a:p>
              <a:endParaRPr lang="en-US"/>
            </a:p>
          </p:txBody>
        </p:sp>
        <p:sp>
          <p:nvSpPr>
            <p:cNvPr id="16330" name="Freeform 194"/>
            <p:cNvSpPr>
              <a:spLocks/>
            </p:cNvSpPr>
            <p:nvPr/>
          </p:nvSpPr>
          <p:spPr bwMode="auto">
            <a:xfrm>
              <a:off x="4994" y="1606"/>
              <a:ext cx="424" cy="299"/>
            </a:xfrm>
            <a:custGeom>
              <a:avLst/>
              <a:gdLst>
                <a:gd name="T0" fmla="*/ 197 w 424"/>
                <a:gd name="T1" fmla="*/ 252 h 299"/>
                <a:gd name="T2" fmla="*/ 179 w 424"/>
                <a:gd name="T3" fmla="*/ 281 h 299"/>
                <a:gd name="T4" fmla="*/ 173 w 424"/>
                <a:gd name="T5" fmla="*/ 287 h 299"/>
                <a:gd name="T6" fmla="*/ 149 w 424"/>
                <a:gd name="T7" fmla="*/ 252 h 299"/>
                <a:gd name="T8" fmla="*/ 131 w 424"/>
                <a:gd name="T9" fmla="*/ 240 h 299"/>
                <a:gd name="T10" fmla="*/ 120 w 424"/>
                <a:gd name="T11" fmla="*/ 210 h 299"/>
                <a:gd name="T12" fmla="*/ 126 w 424"/>
                <a:gd name="T13" fmla="*/ 162 h 299"/>
                <a:gd name="T14" fmla="*/ 149 w 424"/>
                <a:gd name="T15" fmla="*/ 126 h 299"/>
                <a:gd name="T16" fmla="*/ 149 w 424"/>
                <a:gd name="T17" fmla="*/ 108 h 299"/>
                <a:gd name="T18" fmla="*/ 137 w 424"/>
                <a:gd name="T19" fmla="*/ 126 h 299"/>
                <a:gd name="T20" fmla="*/ 114 w 424"/>
                <a:gd name="T21" fmla="*/ 162 h 299"/>
                <a:gd name="T22" fmla="*/ 72 w 424"/>
                <a:gd name="T23" fmla="*/ 186 h 299"/>
                <a:gd name="T24" fmla="*/ 48 w 424"/>
                <a:gd name="T25" fmla="*/ 180 h 299"/>
                <a:gd name="T26" fmla="*/ 24 w 424"/>
                <a:gd name="T27" fmla="*/ 168 h 299"/>
                <a:gd name="T28" fmla="*/ 12 w 424"/>
                <a:gd name="T29" fmla="*/ 156 h 299"/>
                <a:gd name="T30" fmla="*/ 36 w 424"/>
                <a:gd name="T31" fmla="*/ 144 h 299"/>
                <a:gd name="T32" fmla="*/ 66 w 424"/>
                <a:gd name="T33" fmla="*/ 108 h 299"/>
                <a:gd name="T34" fmla="*/ 108 w 424"/>
                <a:gd name="T35" fmla="*/ 96 h 299"/>
                <a:gd name="T36" fmla="*/ 120 w 424"/>
                <a:gd name="T37" fmla="*/ 96 h 299"/>
                <a:gd name="T38" fmla="*/ 131 w 424"/>
                <a:gd name="T39" fmla="*/ 90 h 299"/>
                <a:gd name="T40" fmla="*/ 126 w 424"/>
                <a:gd name="T41" fmla="*/ 108 h 299"/>
                <a:gd name="T42" fmla="*/ 126 w 424"/>
                <a:gd name="T43" fmla="*/ 114 h 299"/>
                <a:gd name="T44" fmla="*/ 137 w 424"/>
                <a:gd name="T45" fmla="*/ 114 h 299"/>
                <a:gd name="T46" fmla="*/ 143 w 424"/>
                <a:gd name="T47" fmla="*/ 102 h 299"/>
                <a:gd name="T48" fmla="*/ 143 w 424"/>
                <a:gd name="T49" fmla="*/ 90 h 299"/>
                <a:gd name="T50" fmla="*/ 149 w 424"/>
                <a:gd name="T51" fmla="*/ 102 h 299"/>
                <a:gd name="T52" fmla="*/ 167 w 424"/>
                <a:gd name="T53" fmla="*/ 102 h 299"/>
                <a:gd name="T54" fmla="*/ 185 w 424"/>
                <a:gd name="T55" fmla="*/ 102 h 299"/>
                <a:gd name="T56" fmla="*/ 197 w 424"/>
                <a:gd name="T57" fmla="*/ 90 h 299"/>
                <a:gd name="T58" fmla="*/ 215 w 424"/>
                <a:gd name="T59" fmla="*/ 90 h 299"/>
                <a:gd name="T60" fmla="*/ 227 w 424"/>
                <a:gd name="T61" fmla="*/ 66 h 299"/>
                <a:gd name="T62" fmla="*/ 263 w 424"/>
                <a:gd name="T63" fmla="*/ 12 h 299"/>
                <a:gd name="T64" fmla="*/ 311 w 424"/>
                <a:gd name="T65" fmla="*/ 0 h 299"/>
                <a:gd name="T66" fmla="*/ 340 w 424"/>
                <a:gd name="T67" fmla="*/ 6 h 299"/>
                <a:gd name="T68" fmla="*/ 376 w 424"/>
                <a:gd name="T69" fmla="*/ 18 h 299"/>
                <a:gd name="T70" fmla="*/ 406 w 424"/>
                <a:gd name="T71" fmla="*/ 24 h 299"/>
                <a:gd name="T72" fmla="*/ 418 w 424"/>
                <a:gd name="T73" fmla="*/ 30 h 299"/>
                <a:gd name="T74" fmla="*/ 376 w 424"/>
                <a:gd name="T75" fmla="*/ 84 h 299"/>
                <a:gd name="T76" fmla="*/ 335 w 424"/>
                <a:gd name="T77" fmla="*/ 108 h 299"/>
                <a:gd name="T78" fmla="*/ 287 w 424"/>
                <a:gd name="T79" fmla="*/ 126 h 299"/>
                <a:gd name="T80" fmla="*/ 251 w 424"/>
                <a:gd name="T81" fmla="*/ 114 h 299"/>
                <a:gd name="T82" fmla="*/ 221 w 424"/>
                <a:gd name="T83" fmla="*/ 102 h 299"/>
                <a:gd name="T84" fmla="*/ 209 w 424"/>
                <a:gd name="T85" fmla="*/ 96 h 299"/>
                <a:gd name="T86" fmla="*/ 191 w 424"/>
                <a:gd name="T87" fmla="*/ 102 h 299"/>
                <a:gd name="T88" fmla="*/ 185 w 424"/>
                <a:gd name="T89" fmla="*/ 108 h 299"/>
                <a:gd name="T90" fmla="*/ 203 w 424"/>
                <a:gd name="T91" fmla="*/ 108 h 299"/>
                <a:gd name="T92" fmla="*/ 227 w 424"/>
                <a:gd name="T93" fmla="*/ 108 h 299"/>
                <a:gd name="T94" fmla="*/ 257 w 424"/>
                <a:gd name="T95" fmla="*/ 114 h 299"/>
                <a:gd name="T96" fmla="*/ 299 w 424"/>
                <a:gd name="T97" fmla="*/ 156 h 299"/>
                <a:gd name="T98" fmla="*/ 317 w 424"/>
                <a:gd name="T99" fmla="*/ 210 h 299"/>
                <a:gd name="T100" fmla="*/ 305 w 424"/>
                <a:gd name="T101" fmla="*/ 222 h 299"/>
                <a:gd name="T102" fmla="*/ 257 w 424"/>
                <a:gd name="T103" fmla="*/ 204 h 299"/>
                <a:gd name="T104" fmla="*/ 221 w 424"/>
                <a:gd name="T105" fmla="*/ 198 h 299"/>
                <a:gd name="T106" fmla="*/ 197 w 424"/>
                <a:gd name="T107" fmla="*/ 168 h 299"/>
                <a:gd name="T108" fmla="*/ 185 w 424"/>
                <a:gd name="T109" fmla="*/ 126 h 299"/>
                <a:gd name="T110" fmla="*/ 167 w 424"/>
                <a:gd name="T111" fmla="*/ 108 h 299"/>
                <a:gd name="T112" fmla="*/ 155 w 424"/>
                <a:gd name="T113" fmla="*/ 108 h 299"/>
                <a:gd name="T114" fmla="*/ 161 w 424"/>
                <a:gd name="T115" fmla="*/ 126 h 299"/>
                <a:gd name="T116" fmla="*/ 191 w 424"/>
                <a:gd name="T117" fmla="*/ 156 h 29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4"/>
                <a:gd name="T178" fmla="*/ 0 h 299"/>
                <a:gd name="T179" fmla="*/ 424 w 424"/>
                <a:gd name="T180" fmla="*/ 299 h 29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4" h="299">
                  <a:moveTo>
                    <a:pt x="203" y="174"/>
                  </a:moveTo>
                  <a:lnTo>
                    <a:pt x="203" y="198"/>
                  </a:lnTo>
                  <a:lnTo>
                    <a:pt x="203" y="222"/>
                  </a:lnTo>
                  <a:lnTo>
                    <a:pt x="203" y="240"/>
                  </a:lnTo>
                  <a:lnTo>
                    <a:pt x="197" y="252"/>
                  </a:lnTo>
                  <a:lnTo>
                    <a:pt x="191" y="258"/>
                  </a:lnTo>
                  <a:lnTo>
                    <a:pt x="191" y="264"/>
                  </a:lnTo>
                  <a:lnTo>
                    <a:pt x="185" y="269"/>
                  </a:lnTo>
                  <a:lnTo>
                    <a:pt x="179" y="275"/>
                  </a:lnTo>
                  <a:lnTo>
                    <a:pt x="179" y="281"/>
                  </a:lnTo>
                  <a:lnTo>
                    <a:pt x="179" y="287"/>
                  </a:lnTo>
                  <a:lnTo>
                    <a:pt x="173" y="293"/>
                  </a:lnTo>
                  <a:lnTo>
                    <a:pt x="173" y="299"/>
                  </a:lnTo>
                  <a:lnTo>
                    <a:pt x="173" y="293"/>
                  </a:lnTo>
                  <a:lnTo>
                    <a:pt x="173" y="287"/>
                  </a:lnTo>
                  <a:lnTo>
                    <a:pt x="167" y="281"/>
                  </a:lnTo>
                  <a:lnTo>
                    <a:pt x="161" y="275"/>
                  </a:lnTo>
                  <a:lnTo>
                    <a:pt x="161" y="264"/>
                  </a:lnTo>
                  <a:lnTo>
                    <a:pt x="155" y="258"/>
                  </a:lnTo>
                  <a:lnTo>
                    <a:pt x="149" y="252"/>
                  </a:lnTo>
                  <a:lnTo>
                    <a:pt x="143" y="246"/>
                  </a:lnTo>
                  <a:lnTo>
                    <a:pt x="137" y="246"/>
                  </a:lnTo>
                  <a:lnTo>
                    <a:pt x="137" y="240"/>
                  </a:lnTo>
                  <a:lnTo>
                    <a:pt x="131" y="240"/>
                  </a:lnTo>
                  <a:lnTo>
                    <a:pt x="131" y="234"/>
                  </a:lnTo>
                  <a:lnTo>
                    <a:pt x="126" y="234"/>
                  </a:lnTo>
                  <a:lnTo>
                    <a:pt x="126" y="228"/>
                  </a:lnTo>
                  <a:lnTo>
                    <a:pt x="120" y="210"/>
                  </a:lnTo>
                  <a:lnTo>
                    <a:pt x="120" y="198"/>
                  </a:lnTo>
                  <a:lnTo>
                    <a:pt x="120" y="180"/>
                  </a:lnTo>
                  <a:lnTo>
                    <a:pt x="120" y="168"/>
                  </a:lnTo>
                  <a:lnTo>
                    <a:pt x="126" y="168"/>
                  </a:lnTo>
                  <a:lnTo>
                    <a:pt x="126" y="162"/>
                  </a:lnTo>
                  <a:lnTo>
                    <a:pt x="131" y="156"/>
                  </a:lnTo>
                  <a:lnTo>
                    <a:pt x="131" y="150"/>
                  </a:lnTo>
                  <a:lnTo>
                    <a:pt x="137" y="144"/>
                  </a:lnTo>
                  <a:lnTo>
                    <a:pt x="143" y="138"/>
                  </a:lnTo>
                  <a:lnTo>
                    <a:pt x="149" y="126"/>
                  </a:lnTo>
                  <a:lnTo>
                    <a:pt x="149" y="120"/>
                  </a:lnTo>
                  <a:lnTo>
                    <a:pt x="149" y="114"/>
                  </a:lnTo>
                  <a:lnTo>
                    <a:pt x="149" y="108"/>
                  </a:lnTo>
                  <a:lnTo>
                    <a:pt x="143" y="114"/>
                  </a:lnTo>
                  <a:lnTo>
                    <a:pt x="143" y="120"/>
                  </a:lnTo>
                  <a:lnTo>
                    <a:pt x="137" y="126"/>
                  </a:lnTo>
                  <a:lnTo>
                    <a:pt x="137" y="132"/>
                  </a:lnTo>
                  <a:lnTo>
                    <a:pt x="131" y="138"/>
                  </a:lnTo>
                  <a:lnTo>
                    <a:pt x="131" y="144"/>
                  </a:lnTo>
                  <a:lnTo>
                    <a:pt x="126" y="156"/>
                  </a:lnTo>
                  <a:lnTo>
                    <a:pt x="114" y="162"/>
                  </a:lnTo>
                  <a:lnTo>
                    <a:pt x="108" y="168"/>
                  </a:lnTo>
                  <a:lnTo>
                    <a:pt x="96" y="174"/>
                  </a:lnTo>
                  <a:lnTo>
                    <a:pt x="90" y="180"/>
                  </a:lnTo>
                  <a:lnTo>
                    <a:pt x="78" y="180"/>
                  </a:lnTo>
                  <a:lnTo>
                    <a:pt x="72" y="186"/>
                  </a:lnTo>
                  <a:lnTo>
                    <a:pt x="60" y="186"/>
                  </a:lnTo>
                  <a:lnTo>
                    <a:pt x="60" y="180"/>
                  </a:lnTo>
                  <a:lnTo>
                    <a:pt x="54" y="180"/>
                  </a:lnTo>
                  <a:lnTo>
                    <a:pt x="48" y="180"/>
                  </a:lnTo>
                  <a:lnTo>
                    <a:pt x="42" y="180"/>
                  </a:lnTo>
                  <a:lnTo>
                    <a:pt x="36" y="180"/>
                  </a:lnTo>
                  <a:lnTo>
                    <a:pt x="30" y="174"/>
                  </a:lnTo>
                  <a:lnTo>
                    <a:pt x="24" y="168"/>
                  </a:lnTo>
                  <a:lnTo>
                    <a:pt x="18" y="168"/>
                  </a:lnTo>
                  <a:lnTo>
                    <a:pt x="6" y="162"/>
                  </a:lnTo>
                  <a:lnTo>
                    <a:pt x="0" y="162"/>
                  </a:lnTo>
                  <a:lnTo>
                    <a:pt x="6" y="156"/>
                  </a:lnTo>
                  <a:lnTo>
                    <a:pt x="12" y="156"/>
                  </a:lnTo>
                  <a:lnTo>
                    <a:pt x="18" y="156"/>
                  </a:lnTo>
                  <a:lnTo>
                    <a:pt x="24" y="156"/>
                  </a:lnTo>
                  <a:lnTo>
                    <a:pt x="30" y="150"/>
                  </a:lnTo>
                  <a:lnTo>
                    <a:pt x="36" y="144"/>
                  </a:lnTo>
                  <a:lnTo>
                    <a:pt x="42" y="138"/>
                  </a:lnTo>
                  <a:lnTo>
                    <a:pt x="42" y="132"/>
                  </a:lnTo>
                  <a:lnTo>
                    <a:pt x="48" y="120"/>
                  </a:lnTo>
                  <a:lnTo>
                    <a:pt x="60" y="114"/>
                  </a:lnTo>
                  <a:lnTo>
                    <a:pt x="66" y="108"/>
                  </a:lnTo>
                  <a:lnTo>
                    <a:pt x="78" y="102"/>
                  </a:lnTo>
                  <a:lnTo>
                    <a:pt x="84" y="96"/>
                  </a:lnTo>
                  <a:lnTo>
                    <a:pt x="96" y="96"/>
                  </a:lnTo>
                  <a:lnTo>
                    <a:pt x="108" y="96"/>
                  </a:lnTo>
                  <a:lnTo>
                    <a:pt x="114" y="96"/>
                  </a:lnTo>
                  <a:lnTo>
                    <a:pt x="120" y="96"/>
                  </a:lnTo>
                  <a:lnTo>
                    <a:pt x="126" y="96"/>
                  </a:lnTo>
                  <a:lnTo>
                    <a:pt x="126" y="90"/>
                  </a:lnTo>
                  <a:lnTo>
                    <a:pt x="131" y="90"/>
                  </a:lnTo>
                  <a:lnTo>
                    <a:pt x="131" y="96"/>
                  </a:lnTo>
                  <a:lnTo>
                    <a:pt x="126" y="102"/>
                  </a:lnTo>
                  <a:lnTo>
                    <a:pt x="126" y="108"/>
                  </a:lnTo>
                  <a:lnTo>
                    <a:pt x="126" y="114"/>
                  </a:lnTo>
                  <a:lnTo>
                    <a:pt x="131" y="114"/>
                  </a:lnTo>
                  <a:lnTo>
                    <a:pt x="137" y="114"/>
                  </a:lnTo>
                  <a:lnTo>
                    <a:pt x="143" y="114"/>
                  </a:lnTo>
                  <a:lnTo>
                    <a:pt x="143" y="108"/>
                  </a:lnTo>
                  <a:lnTo>
                    <a:pt x="143" y="102"/>
                  </a:lnTo>
                  <a:lnTo>
                    <a:pt x="143" y="96"/>
                  </a:lnTo>
                  <a:lnTo>
                    <a:pt x="143" y="90"/>
                  </a:lnTo>
                  <a:lnTo>
                    <a:pt x="143" y="96"/>
                  </a:lnTo>
                  <a:lnTo>
                    <a:pt x="149" y="96"/>
                  </a:lnTo>
                  <a:lnTo>
                    <a:pt x="149" y="102"/>
                  </a:lnTo>
                  <a:lnTo>
                    <a:pt x="155" y="102"/>
                  </a:lnTo>
                  <a:lnTo>
                    <a:pt x="161" y="102"/>
                  </a:lnTo>
                  <a:lnTo>
                    <a:pt x="167" y="102"/>
                  </a:lnTo>
                  <a:lnTo>
                    <a:pt x="167" y="108"/>
                  </a:lnTo>
                  <a:lnTo>
                    <a:pt x="173" y="108"/>
                  </a:lnTo>
                  <a:lnTo>
                    <a:pt x="179" y="108"/>
                  </a:lnTo>
                  <a:lnTo>
                    <a:pt x="179" y="102"/>
                  </a:lnTo>
                  <a:lnTo>
                    <a:pt x="185" y="102"/>
                  </a:lnTo>
                  <a:lnTo>
                    <a:pt x="185" y="96"/>
                  </a:lnTo>
                  <a:lnTo>
                    <a:pt x="191" y="96"/>
                  </a:lnTo>
                  <a:lnTo>
                    <a:pt x="191" y="90"/>
                  </a:lnTo>
                  <a:lnTo>
                    <a:pt x="197" y="90"/>
                  </a:lnTo>
                  <a:lnTo>
                    <a:pt x="203" y="90"/>
                  </a:lnTo>
                  <a:lnTo>
                    <a:pt x="209" y="90"/>
                  </a:lnTo>
                  <a:lnTo>
                    <a:pt x="215" y="90"/>
                  </a:lnTo>
                  <a:lnTo>
                    <a:pt x="215" y="84"/>
                  </a:lnTo>
                  <a:lnTo>
                    <a:pt x="221" y="84"/>
                  </a:lnTo>
                  <a:lnTo>
                    <a:pt x="221" y="78"/>
                  </a:lnTo>
                  <a:lnTo>
                    <a:pt x="227" y="72"/>
                  </a:lnTo>
                  <a:lnTo>
                    <a:pt x="227" y="66"/>
                  </a:lnTo>
                  <a:lnTo>
                    <a:pt x="227" y="60"/>
                  </a:lnTo>
                  <a:lnTo>
                    <a:pt x="233" y="48"/>
                  </a:lnTo>
                  <a:lnTo>
                    <a:pt x="239" y="30"/>
                  </a:lnTo>
                  <a:lnTo>
                    <a:pt x="251" y="18"/>
                  </a:lnTo>
                  <a:lnTo>
                    <a:pt x="263" y="12"/>
                  </a:lnTo>
                  <a:lnTo>
                    <a:pt x="275" y="6"/>
                  </a:lnTo>
                  <a:lnTo>
                    <a:pt x="287" y="6"/>
                  </a:lnTo>
                  <a:lnTo>
                    <a:pt x="299" y="0"/>
                  </a:lnTo>
                  <a:lnTo>
                    <a:pt x="305" y="0"/>
                  </a:lnTo>
                  <a:lnTo>
                    <a:pt x="311" y="0"/>
                  </a:lnTo>
                  <a:lnTo>
                    <a:pt x="317" y="0"/>
                  </a:lnTo>
                  <a:lnTo>
                    <a:pt x="323" y="0"/>
                  </a:lnTo>
                  <a:lnTo>
                    <a:pt x="329" y="6"/>
                  </a:lnTo>
                  <a:lnTo>
                    <a:pt x="335" y="6"/>
                  </a:lnTo>
                  <a:lnTo>
                    <a:pt x="340" y="6"/>
                  </a:lnTo>
                  <a:lnTo>
                    <a:pt x="346" y="6"/>
                  </a:lnTo>
                  <a:lnTo>
                    <a:pt x="352" y="12"/>
                  </a:lnTo>
                  <a:lnTo>
                    <a:pt x="364" y="12"/>
                  </a:lnTo>
                  <a:lnTo>
                    <a:pt x="370" y="18"/>
                  </a:lnTo>
                  <a:lnTo>
                    <a:pt x="376" y="18"/>
                  </a:lnTo>
                  <a:lnTo>
                    <a:pt x="382" y="24"/>
                  </a:lnTo>
                  <a:lnTo>
                    <a:pt x="388" y="24"/>
                  </a:lnTo>
                  <a:lnTo>
                    <a:pt x="394" y="24"/>
                  </a:lnTo>
                  <a:lnTo>
                    <a:pt x="400" y="24"/>
                  </a:lnTo>
                  <a:lnTo>
                    <a:pt x="406" y="24"/>
                  </a:lnTo>
                  <a:lnTo>
                    <a:pt x="412" y="24"/>
                  </a:lnTo>
                  <a:lnTo>
                    <a:pt x="424" y="24"/>
                  </a:lnTo>
                  <a:lnTo>
                    <a:pt x="418" y="30"/>
                  </a:lnTo>
                  <a:lnTo>
                    <a:pt x="412" y="42"/>
                  </a:lnTo>
                  <a:lnTo>
                    <a:pt x="400" y="48"/>
                  </a:lnTo>
                  <a:lnTo>
                    <a:pt x="394" y="60"/>
                  </a:lnTo>
                  <a:lnTo>
                    <a:pt x="382" y="72"/>
                  </a:lnTo>
                  <a:lnTo>
                    <a:pt x="376" y="84"/>
                  </a:lnTo>
                  <a:lnTo>
                    <a:pt x="364" y="96"/>
                  </a:lnTo>
                  <a:lnTo>
                    <a:pt x="352" y="102"/>
                  </a:lnTo>
                  <a:lnTo>
                    <a:pt x="346" y="108"/>
                  </a:lnTo>
                  <a:lnTo>
                    <a:pt x="340" y="108"/>
                  </a:lnTo>
                  <a:lnTo>
                    <a:pt x="335" y="108"/>
                  </a:lnTo>
                  <a:lnTo>
                    <a:pt x="323" y="114"/>
                  </a:lnTo>
                  <a:lnTo>
                    <a:pt x="317" y="114"/>
                  </a:lnTo>
                  <a:lnTo>
                    <a:pt x="305" y="120"/>
                  </a:lnTo>
                  <a:lnTo>
                    <a:pt x="299" y="120"/>
                  </a:lnTo>
                  <a:lnTo>
                    <a:pt x="287" y="126"/>
                  </a:lnTo>
                  <a:lnTo>
                    <a:pt x="281" y="126"/>
                  </a:lnTo>
                  <a:lnTo>
                    <a:pt x="275" y="126"/>
                  </a:lnTo>
                  <a:lnTo>
                    <a:pt x="263" y="120"/>
                  </a:lnTo>
                  <a:lnTo>
                    <a:pt x="257" y="120"/>
                  </a:lnTo>
                  <a:lnTo>
                    <a:pt x="251" y="114"/>
                  </a:lnTo>
                  <a:lnTo>
                    <a:pt x="239" y="114"/>
                  </a:lnTo>
                  <a:lnTo>
                    <a:pt x="233" y="108"/>
                  </a:lnTo>
                  <a:lnTo>
                    <a:pt x="227" y="108"/>
                  </a:lnTo>
                  <a:lnTo>
                    <a:pt x="221" y="102"/>
                  </a:lnTo>
                  <a:lnTo>
                    <a:pt x="215" y="102"/>
                  </a:lnTo>
                  <a:lnTo>
                    <a:pt x="215" y="96"/>
                  </a:lnTo>
                  <a:lnTo>
                    <a:pt x="209" y="96"/>
                  </a:lnTo>
                  <a:lnTo>
                    <a:pt x="203" y="96"/>
                  </a:lnTo>
                  <a:lnTo>
                    <a:pt x="197" y="96"/>
                  </a:lnTo>
                  <a:lnTo>
                    <a:pt x="197" y="102"/>
                  </a:lnTo>
                  <a:lnTo>
                    <a:pt x="191" y="102"/>
                  </a:lnTo>
                  <a:lnTo>
                    <a:pt x="185" y="102"/>
                  </a:lnTo>
                  <a:lnTo>
                    <a:pt x="185" y="108"/>
                  </a:lnTo>
                  <a:lnTo>
                    <a:pt x="191" y="108"/>
                  </a:lnTo>
                  <a:lnTo>
                    <a:pt x="197" y="108"/>
                  </a:lnTo>
                  <a:lnTo>
                    <a:pt x="203" y="108"/>
                  </a:lnTo>
                  <a:lnTo>
                    <a:pt x="209" y="108"/>
                  </a:lnTo>
                  <a:lnTo>
                    <a:pt x="215" y="108"/>
                  </a:lnTo>
                  <a:lnTo>
                    <a:pt x="221" y="108"/>
                  </a:lnTo>
                  <a:lnTo>
                    <a:pt x="227" y="108"/>
                  </a:lnTo>
                  <a:lnTo>
                    <a:pt x="233" y="108"/>
                  </a:lnTo>
                  <a:lnTo>
                    <a:pt x="239" y="108"/>
                  </a:lnTo>
                  <a:lnTo>
                    <a:pt x="251" y="114"/>
                  </a:lnTo>
                  <a:lnTo>
                    <a:pt x="257" y="114"/>
                  </a:lnTo>
                  <a:lnTo>
                    <a:pt x="269" y="120"/>
                  </a:lnTo>
                  <a:lnTo>
                    <a:pt x="281" y="126"/>
                  </a:lnTo>
                  <a:lnTo>
                    <a:pt x="287" y="138"/>
                  </a:lnTo>
                  <a:lnTo>
                    <a:pt x="293" y="144"/>
                  </a:lnTo>
                  <a:lnTo>
                    <a:pt x="299" y="156"/>
                  </a:lnTo>
                  <a:lnTo>
                    <a:pt x="305" y="168"/>
                  </a:lnTo>
                  <a:lnTo>
                    <a:pt x="311" y="174"/>
                  </a:lnTo>
                  <a:lnTo>
                    <a:pt x="317" y="192"/>
                  </a:lnTo>
                  <a:lnTo>
                    <a:pt x="317" y="204"/>
                  </a:lnTo>
                  <a:lnTo>
                    <a:pt x="317" y="210"/>
                  </a:lnTo>
                  <a:lnTo>
                    <a:pt x="317" y="216"/>
                  </a:lnTo>
                  <a:lnTo>
                    <a:pt x="317" y="228"/>
                  </a:lnTo>
                  <a:lnTo>
                    <a:pt x="317" y="234"/>
                  </a:lnTo>
                  <a:lnTo>
                    <a:pt x="311" y="228"/>
                  </a:lnTo>
                  <a:lnTo>
                    <a:pt x="305" y="222"/>
                  </a:lnTo>
                  <a:lnTo>
                    <a:pt x="293" y="216"/>
                  </a:lnTo>
                  <a:lnTo>
                    <a:pt x="287" y="216"/>
                  </a:lnTo>
                  <a:lnTo>
                    <a:pt x="275" y="210"/>
                  </a:lnTo>
                  <a:lnTo>
                    <a:pt x="263" y="204"/>
                  </a:lnTo>
                  <a:lnTo>
                    <a:pt x="257" y="204"/>
                  </a:lnTo>
                  <a:lnTo>
                    <a:pt x="245" y="204"/>
                  </a:lnTo>
                  <a:lnTo>
                    <a:pt x="239" y="204"/>
                  </a:lnTo>
                  <a:lnTo>
                    <a:pt x="233" y="198"/>
                  </a:lnTo>
                  <a:lnTo>
                    <a:pt x="227" y="198"/>
                  </a:lnTo>
                  <a:lnTo>
                    <a:pt x="221" y="198"/>
                  </a:lnTo>
                  <a:lnTo>
                    <a:pt x="215" y="192"/>
                  </a:lnTo>
                  <a:lnTo>
                    <a:pt x="209" y="192"/>
                  </a:lnTo>
                  <a:lnTo>
                    <a:pt x="203" y="180"/>
                  </a:lnTo>
                  <a:lnTo>
                    <a:pt x="203" y="174"/>
                  </a:lnTo>
                  <a:lnTo>
                    <a:pt x="197" y="168"/>
                  </a:lnTo>
                  <a:lnTo>
                    <a:pt x="191" y="156"/>
                  </a:lnTo>
                  <a:lnTo>
                    <a:pt x="191" y="144"/>
                  </a:lnTo>
                  <a:lnTo>
                    <a:pt x="191" y="132"/>
                  </a:lnTo>
                  <a:lnTo>
                    <a:pt x="185" y="126"/>
                  </a:lnTo>
                  <a:lnTo>
                    <a:pt x="185" y="120"/>
                  </a:lnTo>
                  <a:lnTo>
                    <a:pt x="179" y="120"/>
                  </a:lnTo>
                  <a:lnTo>
                    <a:pt x="179" y="114"/>
                  </a:lnTo>
                  <a:lnTo>
                    <a:pt x="173" y="114"/>
                  </a:lnTo>
                  <a:lnTo>
                    <a:pt x="167" y="108"/>
                  </a:lnTo>
                  <a:lnTo>
                    <a:pt x="161" y="108"/>
                  </a:lnTo>
                  <a:lnTo>
                    <a:pt x="155" y="108"/>
                  </a:lnTo>
                  <a:lnTo>
                    <a:pt x="155" y="114"/>
                  </a:lnTo>
                  <a:lnTo>
                    <a:pt x="155" y="120"/>
                  </a:lnTo>
                  <a:lnTo>
                    <a:pt x="161" y="120"/>
                  </a:lnTo>
                  <a:lnTo>
                    <a:pt x="161" y="126"/>
                  </a:lnTo>
                  <a:lnTo>
                    <a:pt x="167" y="126"/>
                  </a:lnTo>
                  <a:lnTo>
                    <a:pt x="173" y="132"/>
                  </a:lnTo>
                  <a:lnTo>
                    <a:pt x="179" y="138"/>
                  </a:lnTo>
                  <a:lnTo>
                    <a:pt x="185" y="150"/>
                  </a:lnTo>
                  <a:lnTo>
                    <a:pt x="191" y="156"/>
                  </a:lnTo>
                  <a:lnTo>
                    <a:pt x="197" y="168"/>
                  </a:lnTo>
                  <a:lnTo>
                    <a:pt x="203" y="174"/>
                  </a:lnTo>
                  <a:close/>
                </a:path>
              </a:pathLst>
            </a:custGeom>
            <a:solidFill>
              <a:srgbClr val="FF1933"/>
            </a:solidFill>
            <a:ln w="9525">
              <a:noFill/>
              <a:round/>
              <a:headEnd/>
              <a:tailEnd/>
            </a:ln>
          </p:spPr>
          <p:txBody>
            <a:bodyPr/>
            <a:lstStyle/>
            <a:p>
              <a:endParaRPr lang="en-US"/>
            </a:p>
          </p:txBody>
        </p:sp>
        <p:sp>
          <p:nvSpPr>
            <p:cNvPr id="16331" name="Freeform 195"/>
            <p:cNvSpPr>
              <a:spLocks/>
            </p:cNvSpPr>
            <p:nvPr/>
          </p:nvSpPr>
          <p:spPr bwMode="auto">
            <a:xfrm>
              <a:off x="5004" y="1566"/>
              <a:ext cx="125" cy="123"/>
            </a:xfrm>
            <a:custGeom>
              <a:avLst/>
              <a:gdLst>
                <a:gd name="T0" fmla="*/ 96 w 125"/>
                <a:gd name="T1" fmla="*/ 109 h 125"/>
                <a:gd name="T2" fmla="*/ 102 w 125"/>
                <a:gd name="T3" fmla="*/ 103 h 125"/>
                <a:gd name="T4" fmla="*/ 108 w 125"/>
                <a:gd name="T5" fmla="*/ 97 h 125"/>
                <a:gd name="T6" fmla="*/ 114 w 125"/>
                <a:gd name="T7" fmla="*/ 103 h 125"/>
                <a:gd name="T8" fmla="*/ 120 w 125"/>
                <a:gd name="T9" fmla="*/ 103 h 125"/>
                <a:gd name="T10" fmla="*/ 120 w 125"/>
                <a:gd name="T11" fmla="*/ 103 h 125"/>
                <a:gd name="T12" fmla="*/ 125 w 125"/>
                <a:gd name="T13" fmla="*/ 103 h 125"/>
                <a:gd name="T14" fmla="*/ 125 w 125"/>
                <a:gd name="T15" fmla="*/ 103 h 125"/>
                <a:gd name="T16" fmla="*/ 125 w 125"/>
                <a:gd name="T17" fmla="*/ 103 h 125"/>
                <a:gd name="T18" fmla="*/ 120 w 125"/>
                <a:gd name="T19" fmla="*/ 97 h 125"/>
                <a:gd name="T20" fmla="*/ 120 w 125"/>
                <a:gd name="T21" fmla="*/ 97 h 125"/>
                <a:gd name="T22" fmla="*/ 114 w 125"/>
                <a:gd name="T23" fmla="*/ 97 h 125"/>
                <a:gd name="T24" fmla="*/ 108 w 125"/>
                <a:gd name="T25" fmla="*/ 92 h 125"/>
                <a:gd name="T26" fmla="*/ 108 w 125"/>
                <a:gd name="T27" fmla="*/ 89 h 125"/>
                <a:gd name="T28" fmla="*/ 108 w 125"/>
                <a:gd name="T29" fmla="*/ 86 h 125"/>
                <a:gd name="T30" fmla="*/ 108 w 125"/>
                <a:gd name="T31" fmla="*/ 86 h 125"/>
                <a:gd name="T32" fmla="*/ 114 w 125"/>
                <a:gd name="T33" fmla="*/ 86 h 125"/>
                <a:gd name="T34" fmla="*/ 114 w 125"/>
                <a:gd name="T35" fmla="*/ 81 h 125"/>
                <a:gd name="T36" fmla="*/ 120 w 125"/>
                <a:gd name="T37" fmla="*/ 69 h 125"/>
                <a:gd name="T38" fmla="*/ 120 w 125"/>
                <a:gd name="T39" fmla="*/ 45 h 125"/>
                <a:gd name="T40" fmla="*/ 102 w 125"/>
                <a:gd name="T41" fmla="*/ 29 h 125"/>
                <a:gd name="T42" fmla="*/ 72 w 125"/>
                <a:gd name="T43" fmla="*/ 18 h 125"/>
                <a:gd name="T44" fmla="*/ 48 w 125"/>
                <a:gd name="T45" fmla="*/ 12 h 125"/>
                <a:gd name="T46" fmla="*/ 30 w 125"/>
                <a:gd name="T47" fmla="*/ 12 h 125"/>
                <a:gd name="T48" fmla="*/ 18 w 125"/>
                <a:gd name="T49" fmla="*/ 6 h 125"/>
                <a:gd name="T50" fmla="*/ 6 w 125"/>
                <a:gd name="T51" fmla="*/ 0 h 125"/>
                <a:gd name="T52" fmla="*/ 6 w 125"/>
                <a:gd name="T53" fmla="*/ 6 h 125"/>
                <a:gd name="T54" fmla="*/ 12 w 125"/>
                <a:gd name="T55" fmla="*/ 23 h 125"/>
                <a:gd name="T56" fmla="*/ 18 w 125"/>
                <a:gd name="T57" fmla="*/ 33 h 125"/>
                <a:gd name="T58" fmla="*/ 24 w 125"/>
                <a:gd name="T59" fmla="*/ 45 h 125"/>
                <a:gd name="T60" fmla="*/ 30 w 125"/>
                <a:gd name="T61" fmla="*/ 63 h 125"/>
                <a:gd name="T62" fmla="*/ 36 w 125"/>
                <a:gd name="T63" fmla="*/ 81 h 125"/>
                <a:gd name="T64" fmla="*/ 54 w 125"/>
                <a:gd name="T65" fmla="*/ 97 h 125"/>
                <a:gd name="T66" fmla="*/ 78 w 125"/>
                <a:gd name="T67" fmla="*/ 109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5"/>
                <a:gd name="T103" fmla="*/ 0 h 125"/>
                <a:gd name="T104" fmla="*/ 125 w 125"/>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5" h="125">
                  <a:moveTo>
                    <a:pt x="96" y="125"/>
                  </a:moveTo>
                  <a:lnTo>
                    <a:pt x="96" y="125"/>
                  </a:lnTo>
                  <a:lnTo>
                    <a:pt x="102" y="119"/>
                  </a:lnTo>
                  <a:lnTo>
                    <a:pt x="108" y="113"/>
                  </a:lnTo>
                  <a:lnTo>
                    <a:pt x="114" y="113"/>
                  </a:lnTo>
                  <a:lnTo>
                    <a:pt x="114" y="119"/>
                  </a:lnTo>
                  <a:lnTo>
                    <a:pt x="120" y="119"/>
                  </a:lnTo>
                  <a:lnTo>
                    <a:pt x="125" y="119"/>
                  </a:lnTo>
                  <a:lnTo>
                    <a:pt x="125" y="113"/>
                  </a:lnTo>
                  <a:lnTo>
                    <a:pt x="120" y="113"/>
                  </a:lnTo>
                  <a:lnTo>
                    <a:pt x="114" y="113"/>
                  </a:lnTo>
                  <a:lnTo>
                    <a:pt x="108" y="113"/>
                  </a:lnTo>
                  <a:lnTo>
                    <a:pt x="108" y="107"/>
                  </a:lnTo>
                  <a:lnTo>
                    <a:pt x="108" y="101"/>
                  </a:lnTo>
                  <a:lnTo>
                    <a:pt x="108" y="95"/>
                  </a:lnTo>
                  <a:lnTo>
                    <a:pt x="114" y="95"/>
                  </a:lnTo>
                  <a:lnTo>
                    <a:pt x="114" y="89"/>
                  </a:lnTo>
                  <a:lnTo>
                    <a:pt x="120" y="89"/>
                  </a:lnTo>
                  <a:lnTo>
                    <a:pt x="120" y="77"/>
                  </a:lnTo>
                  <a:lnTo>
                    <a:pt x="120" y="65"/>
                  </a:lnTo>
                  <a:lnTo>
                    <a:pt x="120" y="53"/>
                  </a:lnTo>
                  <a:lnTo>
                    <a:pt x="114" y="41"/>
                  </a:lnTo>
                  <a:lnTo>
                    <a:pt x="102" y="29"/>
                  </a:lnTo>
                  <a:lnTo>
                    <a:pt x="90" y="23"/>
                  </a:lnTo>
                  <a:lnTo>
                    <a:pt x="72" y="18"/>
                  </a:lnTo>
                  <a:lnTo>
                    <a:pt x="54" y="12"/>
                  </a:lnTo>
                  <a:lnTo>
                    <a:pt x="48" y="12"/>
                  </a:lnTo>
                  <a:lnTo>
                    <a:pt x="36" y="12"/>
                  </a:lnTo>
                  <a:lnTo>
                    <a:pt x="30" y="12"/>
                  </a:lnTo>
                  <a:lnTo>
                    <a:pt x="24" y="6"/>
                  </a:lnTo>
                  <a:lnTo>
                    <a:pt x="18" y="6"/>
                  </a:lnTo>
                  <a:lnTo>
                    <a:pt x="12" y="0"/>
                  </a:lnTo>
                  <a:lnTo>
                    <a:pt x="6" y="0"/>
                  </a:lnTo>
                  <a:lnTo>
                    <a:pt x="0" y="0"/>
                  </a:lnTo>
                  <a:lnTo>
                    <a:pt x="6" y="6"/>
                  </a:lnTo>
                  <a:lnTo>
                    <a:pt x="12" y="12"/>
                  </a:lnTo>
                  <a:lnTo>
                    <a:pt x="12" y="23"/>
                  </a:lnTo>
                  <a:lnTo>
                    <a:pt x="18" y="29"/>
                  </a:lnTo>
                  <a:lnTo>
                    <a:pt x="18" y="41"/>
                  </a:lnTo>
                  <a:lnTo>
                    <a:pt x="24" y="47"/>
                  </a:lnTo>
                  <a:lnTo>
                    <a:pt x="24" y="53"/>
                  </a:lnTo>
                  <a:lnTo>
                    <a:pt x="24" y="65"/>
                  </a:lnTo>
                  <a:lnTo>
                    <a:pt x="30" y="71"/>
                  </a:lnTo>
                  <a:lnTo>
                    <a:pt x="30" y="83"/>
                  </a:lnTo>
                  <a:lnTo>
                    <a:pt x="36" y="89"/>
                  </a:lnTo>
                  <a:lnTo>
                    <a:pt x="42" y="101"/>
                  </a:lnTo>
                  <a:lnTo>
                    <a:pt x="54" y="113"/>
                  </a:lnTo>
                  <a:lnTo>
                    <a:pt x="66" y="119"/>
                  </a:lnTo>
                  <a:lnTo>
                    <a:pt x="78" y="125"/>
                  </a:lnTo>
                  <a:lnTo>
                    <a:pt x="96" y="125"/>
                  </a:lnTo>
                  <a:close/>
                </a:path>
              </a:pathLst>
            </a:custGeom>
            <a:solidFill>
              <a:srgbClr val="FF1933"/>
            </a:solidFill>
            <a:ln w="9525">
              <a:noFill/>
              <a:round/>
              <a:headEnd/>
              <a:tailEnd/>
            </a:ln>
          </p:spPr>
          <p:txBody>
            <a:bodyPr/>
            <a:lstStyle/>
            <a:p>
              <a:endParaRPr lang="en-US"/>
            </a:p>
          </p:txBody>
        </p:sp>
        <p:sp>
          <p:nvSpPr>
            <p:cNvPr id="16332" name="Freeform 196"/>
            <p:cNvSpPr>
              <a:spLocks/>
            </p:cNvSpPr>
            <p:nvPr/>
          </p:nvSpPr>
          <p:spPr bwMode="auto">
            <a:xfrm>
              <a:off x="5139" y="1642"/>
              <a:ext cx="12" cy="12"/>
            </a:xfrm>
            <a:custGeom>
              <a:avLst/>
              <a:gdLst>
                <a:gd name="T0" fmla="*/ 0 w 12"/>
                <a:gd name="T1" fmla="*/ 6 h 12"/>
                <a:gd name="T2" fmla="*/ 0 w 12"/>
                <a:gd name="T3" fmla="*/ 0 h 12"/>
                <a:gd name="T4" fmla="*/ 6 w 12"/>
                <a:gd name="T5" fmla="*/ 0 h 12"/>
                <a:gd name="T6" fmla="*/ 6 w 12"/>
                <a:gd name="T7" fmla="*/ 0 h 12"/>
                <a:gd name="T8" fmla="*/ 6 w 12"/>
                <a:gd name="T9" fmla="*/ 0 h 12"/>
                <a:gd name="T10" fmla="*/ 12 w 12"/>
                <a:gd name="T11" fmla="*/ 0 h 12"/>
                <a:gd name="T12" fmla="*/ 12 w 12"/>
                <a:gd name="T13" fmla="*/ 0 h 12"/>
                <a:gd name="T14" fmla="*/ 12 w 12"/>
                <a:gd name="T15" fmla="*/ 0 h 12"/>
                <a:gd name="T16" fmla="*/ 12 w 12"/>
                <a:gd name="T17" fmla="*/ 6 h 12"/>
                <a:gd name="T18" fmla="*/ 12 w 12"/>
                <a:gd name="T19" fmla="*/ 6 h 12"/>
                <a:gd name="T20" fmla="*/ 12 w 12"/>
                <a:gd name="T21" fmla="*/ 12 h 12"/>
                <a:gd name="T22" fmla="*/ 12 w 12"/>
                <a:gd name="T23" fmla="*/ 12 h 12"/>
                <a:gd name="T24" fmla="*/ 6 w 12"/>
                <a:gd name="T25" fmla="*/ 12 h 12"/>
                <a:gd name="T26" fmla="*/ 6 w 12"/>
                <a:gd name="T27" fmla="*/ 12 h 12"/>
                <a:gd name="T28" fmla="*/ 6 w 12"/>
                <a:gd name="T29" fmla="*/ 12 h 12"/>
                <a:gd name="T30" fmla="*/ 0 w 12"/>
                <a:gd name="T31" fmla="*/ 6 h 12"/>
                <a:gd name="T32" fmla="*/ 0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6"/>
                  </a:moveTo>
                  <a:lnTo>
                    <a:pt x="0" y="0"/>
                  </a:lnTo>
                  <a:lnTo>
                    <a:pt x="6" y="0"/>
                  </a:lnTo>
                  <a:lnTo>
                    <a:pt x="12" y="0"/>
                  </a:lnTo>
                  <a:lnTo>
                    <a:pt x="12" y="6"/>
                  </a:lnTo>
                  <a:lnTo>
                    <a:pt x="12" y="12"/>
                  </a:lnTo>
                  <a:lnTo>
                    <a:pt x="6" y="12"/>
                  </a:lnTo>
                  <a:lnTo>
                    <a:pt x="0" y="6"/>
                  </a:lnTo>
                  <a:close/>
                </a:path>
              </a:pathLst>
            </a:custGeom>
            <a:solidFill>
              <a:srgbClr val="007F00"/>
            </a:solidFill>
            <a:ln w="9525">
              <a:noFill/>
              <a:round/>
              <a:headEnd/>
              <a:tailEnd/>
            </a:ln>
          </p:spPr>
          <p:txBody>
            <a:bodyPr/>
            <a:lstStyle/>
            <a:p>
              <a:endParaRPr lang="en-US"/>
            </a:p>
          </p:txBody>
        </p:sp>
        <p:sp>
          <p:nvSpPr>
            <p:cNvPr id="16333" name="Freeform 197"/>
            <p:cNvSpPr>
              <a:spLocks/>
            </p:cNvSpPr>
            <p:nvPr/>
          </p:nvSpPr>
          <p:spPr bwMode="auto">
            <a:xfrm>
              <a:off x="5169" y="1660"/>
              <a:ext cx="12" cy="12"/>
            </a:xfrm>
            <a:custGeom>
              <a:avLst/>
              <a:gdLst>
                <a:gd name="T0" fmla="*/ 0 w 12"/>
                <a:gd name="T1" fmla="*/ 0 h 12"/>
                <a:gd name="T2" fmla="*/ 0 w 12"/>
                <a:gd name="T3" fmla="*/ 0 h 12"/>
                <a:gd name="T4" fmla="*/ 6 w 12"/>
                <a:gd name="T5" fmla="*/ 0 h 12"/>
                <a:gd name="T6" fmla="*/ 6 w 12"/>
                <a:gd name="T7" fmla="*/ 0 h 12"/>
                <a:gd name="T8" fmla="*/ 12 w 12"/>
                <a:gd name="T9" fmla="*/ 0 h 12"/>
                <a:gd name="T10" fmla="*/ 12 w 12"/>
                <a:gd name="T11" fmla="*/ 6 h 12"/>
                <a:gd name="T12" fmla="*/ 12 w 12"/>
                <a:gd name="T13" fmla="*/ 6 h 12"/>
                <a:gd name="T14" fmla="*/ 12 w 12"/>
                <a:gd name="T15" fmla="*/ 12 h 12"/>
                <a:gd name="T16" fmla="*/ 12 w 12"/>
                <a:gd name="T17" fmla="*/ 12 h 12"/>
                <a:gd name="T18" fmla="*/ 6 w 12"/>
                <a:gd name="T19" fmla="*/ 12 h 12"/>
                <a:gd name="T20" fmla="*/ 6 w 12"/>
                <a:gd name="T21" fmla="*/ 12 h 12"/>
                <a:gd name="T22" fmla="*/ 0 w 12"/>
                <a:gd name="T23" fmla="*/ 12 h 12"/>
                <a:gd name="T24" fmla="*/ 0 w 12"/>
                <a:gd name="T25" fmla="*/ 12 h 12"/>
                <a:gd name="T26" fmla="*/ 0 w 12"/>
                <a:gd name="T27" fmla="*/ 6 h 12"/>
                <a:gd name="T28" fmla="*/ 0 w 12"/>
                <a:gd name="T29" fmla="*/ 6 h 12"/>
                <a:gd name="T30" fmla="*/ 0 w 12"/>
                <a:gd name="T31" fmla="*/ 6 h 12"/>
                <a:gd name="T32" fmla="*/ 0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0"/>
                  </a:moveTo>
                  <a:lnTo>
                    <a:pt x="0" y="0"/>
                  </a:lnTo>
                  <a:lnTo>
                    <a:pt x="6" y="0"/>
                  </a:lnTo>
                  <a:lnTo>
                    <a:pt x="12" y="0"/>
                  </a:lnTo>
                  <a:lnTo>
                    <a:pt x="12" y="6"/>
                  </a:lnTo>
                  <a:lnTo>
                    <a:pt x="12" y="12"/>
                  </a:lnTo>
                  <a:lnTo>
                    <a:pt x="6" y="12"/>
                  </a:lnTo>
                  <a:lnTo>
                    <a:pt x="0" y="12"/>
                  </a:lnTo>
                  <a:lnTo>
                    <a:pt x="0" y="6"/>
                  </a:lnTo>
                  <a:lnTo>
                    <a:pt x="0" y="0"/>
                  </a:lnTo>
                  <a:close/>
                </a:path>
              </a:pathLst>
            </a:custGeom>
            <a:solidFill>
              <a:srgbClr val="007F00"/>
            </a:solidFill>
            <a:ln w="9525">
              <a:noFill/>
              <a:round/>
              <a:headEnd/>
              <a:tailEnd/>
            </a:ln>
          </p:spPr>
          <p:txBody>
            <a:bodyPr/>
            <a:lstStyle/>
            <a:p>
              <a:endParaRPr lang="en-US"/>
            </a:p>
          </p:txBody>
        </p:sp>
        <p:sp>
          <p:nvSpPr>
            <p:cNvPr id="16334" name="Freeform 198"/>
            <p:cNvSpPr>
              <a:spLocks/>
            </p:cNvSpPr>
            <p:nvPr/>
          </p:nvSpPr>
          <p:spPr bwMode="auto">
            <a:xfrm>
              <a:off x="5133" y="1678"/>
              <a:ext cx="18" cy="12"/>
            </a:xfrm>
            <a:custGeom>
              <a:avLst/>
              <a:gdLst>
                <a:gd name="T0" fmla="*/ 0 w 18"/>
                <a:gd name="T1" fmla="*/ 0 h 12"/>
                <a:gd name="T2" fmla="*/ 6 w 18"/>
                <a:gd name="T3" fmla="*/ 0 h 12"/>
                <a:gd name="T4" fmla="*/ 6 w 18"/>
                <a:gd name="T5" fmla="*/ 0 h 12"/>
                <a:gd name="T6" fmla="*/ 12 w 18"/>
                <a:gd name="T7" fmla="*/ 0 h 12"/>
                <a:gd name="T8" fmla="*/ 12 w 18"/>
                <a:gd name="T9" fmla="*/ 0 h 12"/>
                <a:gd name="T10" fmla="*/ 18 w 18"/>
                <a:gd name="T11" fmla="*/ 0 h 12"/>
                <a:gd name="T12" fmla="*/ 18 w 18"/>
                <a:gd name="T13" fmla="*/ 6 h 12"/>
                <a:gd name="T14" fmla="*/ 12 w 18"/>
                <a:gd name="T15" fmla="*/ 6 h 12"/>
                <a:gd name="T16" fmla="*/ 12 w 18"/>
                <a:gd name="T17" fmla="*/ 12 h 12"/>
                <a:gd name="T18" fmla="*/ 12 w 18"/>
                <a:gd name="T19" fmla="*/ 12 h 12"/>
                <a:gd name="T20" fmla="*/ 6 w 18"/>
                <a:gd name="T21" fmla="*/ 12 h 12"/>
                <a:gd name="T22" fmla="*/ 6 w 18"/>
                <a:gd name="T23" fmla="*/ 12 h 12"/>
                <a:gd name="T24" fmla="*/ 6 w 18"/>
                <a:gd name="T25" fmla="*/ 12 h 12"/>
                <a:gd name="T26" fmla="*/ 0 w 18"/>
                <a:gd name="T27" fmla="*/ 6 h 12"/>
                <a:gd name="T28" fmla="*/ 0 w 18"/>
                <a:gd name="T29" fmla="*/ 6 h 12"/>
                <a:gd name="T30" fmla="*/ 0 w 18"/>
                <a:gd name="T31" fmla="*/ 0 h 12"/>
                <a:gd name="T32" fmla="*/ 0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0"/>
                  </a:moveTo>
                  <a:lnTo>
                    <a:pt x="6" y="0"/>
                  </a:lnTo>
                  <a:lnTo>
                    <a:pt x="12" y="0"/>
                  </a:lnTo>
                  <a:lnTo>
                    <a:pt x="18" y="0"/>
                  </a:lnTo>
                  <a:lnTo>
                    <a:pt x="18" y="6"/>
                  </a:lnTo>
                  <a:lnTo>
                    <a:pt x="12" y="6"/>
                  </a:lnTo>
                  <a:lnTo>
                    <a:pt x="12" y="12"/>
                  </a:lnTo>
                  <a:lnTo>
                    <a:pt x="6" y="12"/>
                  </a:lnTo>
                  <a:lnTo>
                    <a:pt x="0" y="6"/>
                  </a:lnTo>
                  <a:lnTo>
                    <a:pt x="0" y="0"/>
                  </a:lnTo>
                  <a:close/>
                </a:path>
              </a:pathLst>
            </a:custGeom>
            <a:solidFill>
              <a:srgbClr val="007F00"/>
            </a:solidFill>
            <a:ln w="9525">
              <a:noFill/>
              <a:round/>
              <a:headEnd/>
              <a:tailEnd/>
            </a:ln>
          </p:spPr>
          <p:txBody>
            <a:bodyPr/>
            <a:lstStyle/>
            <a:p>
              <a:endParaRPr lang="en-US"/>
            </a:p>
          </p:txBody>
        </p:sp>
        <p:sp>
          <p:nvSpPr>
            <p:cNvPr id="16335" name="Freeform 199"/>
            <p:cNvSpPr>
              <a:spLocks/>
            </p:cNvSpPr>
            <p:nvPr/>
          </p:nvSpPr>
          <p:spPr bwMode="auto">
            <a:xfrm>
              <a:off x="5112" y="1660"/>
              <a:ext cx="17" cy="12"/>
            </a:xfrm>
            <a:custGeom>
              <a:avLst/>
              <a:gdLst>
                <a:gd name="T0" fmla="*/ 6 w 17"/>
                <a:gd name="T1" fmla="*/ 0 h 12"/>
                <a:gd name="T2" fmla="*/ 6 w 17"/>
                <a:gd name="T3" fmla="*/ 0 h 12"/>
                <a:gd name="T4" fmla="*/ 0 w 17"/>
                <a:gd name="T5" fmla="*/ 6 h 12"/>
                <a:gd name="T6" fmla="*/ 0 w 17"/>
                <a:gd name="T7" fmla="*/ 6 h 12"/>
                <a:gd name="T8" fmla="*/ 6 w 17"/>
                <a:gd name="T9" fmla="*/ 12 h 12"/>
                <a:gd name="T10" fmla="*/ 6 w 17"/>
                <a:gd name="T11" fmla="*/ 12 h 12"/>
                <a:gd name="T12" fmla="*/ 12 w 17"/>
                <a:gd name="T13" fmla="*/ 12 h 12"/>
                <a:gd name="T14" fmla="*/ 12 w 17"/>
                <a:gd name="T15" fmla="*/ 12 h 12"/>
                <a:gd name="T16" fmla="*/ 17 w 17"/>
                <a:gd name="T17" fmla="*/ 12 h 12"/>
                <a:gd name="T18" fmla="*/ 17 w 17"/>
                <a:gd name="T19" fmla="*/ 12 h 12"/>
                <a:gd name="T20" fmla="*/ 17 w 17"/>
                <a:gd name="T21" fmla="*/ 6 h 12"/>
                <a:gd name="T22" fmla="*/ 17 w 17"/>
                <a:gd name="T23" fmla="*/ 6 h 12"/>
                <a:gd name="T24" fmla="*/ 17 w 17"/>
                <a:gd name="T25" fmla="*/ 0 h 12"/>
                <a:gd name="T26" fmla="*/ 12 w 17"/>
                <a:gd name="T27" fmla="*/ 0 h 12"/>
                <a:gd name="T28" fmla="*/ 12 w 17"/>
                <a:gd name="T29" fmla="*/ 0 h 12"/>
                <a:gd name="T30" fmla="*/ 6 w 17"/>
                <a:gd name="T31" fmla="*/ 0 h 12"/>
                <a:gd name="T32" fmla="*/ 6 w 17"/>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2"/>
                <a:gd name="T53" fmla="*/ 17 w 17"/>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2">
                  <a:moveTo>
                    <a:pt x="6" y="0"/>
                  </a:moveTo>
                  <a:lnTo>
                    <a:pt x="6" y="0"/>
                  </a:lnTo>
                  <a:lnTo>
                    <a:pt x="0" y="6"/>
                  </a:lnTo>
                  <a:lnTo>
                    <a:pt x="6" y="12"/>
                  </a:lnTo>
                  <a:lnTo>
                    <a:pt x="12" y="12"/>
                  </a:lnTo>
                  <a:lnTo>
                    <a:pt x="17" y="12"/>
                  </a:lnTo>
                  <a:lnTo>
                    <a:pt x="17" y="6"/>
                  </a:lnTo>
                  <a:lnTo>
                    <a:pt x="17" y="0"/>
                  </a:lnTo>
                  <a:lnTo>
                    <a:pt x="12" y="0"/>
                  </a:lnTo>
                  <a:lnTo>
                    <a:pt x="6" y="0"/>
                  </a:lnTo>
                  <a:close/>
                </a:path>
              </a:pathLst>
            </a:custGeom>
            <a:solidFill>
              <a:srgbClr val="007F00"/>
            </a:solidFill>
            <a:ln w="9525">
              <a:noFill/>
              <a:round/>
              <a:headEnd/>
              <a:tailEnd/>
            </a:ln>
          </p:spPr>
          <p:txBody>
            <a:bodyPr/>
            <a:lstStyle/>
            <a:p>
              <a:endParaRPr lang="en-US"/>
            </a:p>
          </p:txBody>
        </p:sp>
        <p:sp>
          <p:nvSpPr>
            <p:cNvPr id="16336" name="Freeform 200"/>
            <p:cNvSpPr>
              <a:spLocks/>
            </p:cNvSpPr>
            <p:nvPr/>
          </p:nvSpPr>
          <p:spPr bwMode="auto">
            <a:xfrm>
              <a:off x="5104" y="1684"/>
              <a:ext cx="12" cy="12"/>
            </a:xfrm>
            <a:custGeom>
              <a:avLst/>
              <a:gdLst>
                <a:gd name="T0" fmla="*/ 0 w 12"/>
                <a:gd name="T1" fmla="*/ 12 h 12"/>
                <a:gd name="T2" fmla="*/ 0 w 12"/>
                <a:gd name="T3" fmla="*/ 6 h 12"/>
                <a:gd name="T4" fmla="*/ 0 w 12"/>
                <a:gd name="T5" fmla="*/ 6 h 12"/>
                <a:gd name="T6" fmla="*/ 0 w 12"/>
                <a:gd name="T7" fmla="*/ 6 h 12"/>
                <a:gd name="T8" fmla="*/ 6 w 12"/>
                <a:gd name="T9" fmla="*/ 0 h 12"/>
                <a:gd name="T10" fmla="*/ 6 w 12"/>
                <a:gd name="T11" fmla="*/ 0 h 12"/>
                <a:gd name="T12" fmla="*/ 12 w 12"/>
                <a:gd name="T13" fmla="*/ 0 h 12"/>
                <a:gd name="T14" fmla="*/ 12 w 12"/>
                <a:gd name="T15" fmla="*/ 6 h 12"/>
                <a:gd name="T16" fmla="*/ 12 w 12"/>
                <a:gd name="T17" fmla="*/ 6 h 12"/>
                <a:gd name="T18" fmla="*/ 12 w 12"/>
                <a:gd name="T19" fmla="*/ 6 h 12"/>
                <a:gd name="T20" fmla="*/ 12 w 12"/>
                <a:gd name="T21" fmla="*/ 12 h 12"/>
                <a:gd name="T22" fmla="*/ 12 w 12"/>
                <a:gd name="T23" fmla="*/ 12 h 12"/>
                <a:gd name="T24" fmla="*/ 6 w 12"/>
                <a:gd name="T25" fmla="*/ 12 h 12"/>
                <a:gd name="T26" fmla="*/ 6 w 12"/>
                <a:gd name="T27" fmla="*/ 12 h 12"/>
                <a:gd name="T28" fmla="*/ 6 w 12"/>
                <a:gd name="T29" fmla="*/ 12 h 12"/>
                <a:gd name="T30" fmla="*/ 0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0" y="6"/>
                  </a:lnTo>
                  <a:lnTo>
                    <a:pt x="6" y="0"/>
                  </a:lnTo>
                  <a:lnTo>
                    <a:pt x="12" y="0"/>
                  </a:lnTo>
                  <a:lnTo>
                    <a:pt x="12" y="6"/>
                  </a:lnTo>
                  <a:lnTo>
                    <a:pt x="12" y="12"/>
                  </a:lnTo>
                  <a:lnTo>
                    <a:pt x="6" y="12"/>
                  </a:lnTo>
                  <a:lnTo>
                    <a:pt x="0" y="12"/>
                  </a:lnTo>
                  <a:close/>
                </a:path>
              </a:pathLst>
            </a:custGeom>
            <a:solidFill>
              <a:srgbClr val="007F00"/>
            </a:solidFill>
            <a:ln w="9525">
              <a:noFill/>
              <a:round/>
              <a:headEnd/>
              <a:tailEnd/>
            </a:ln>
          </p:spPr>
          <p:txBody>
            <a:bodyPr/>
            <a:lstStyle/>
            <a:p>
              <a:endParaRPr lang="en-US"/>
            </a:p>
          </p:txBody>
        </p:sp>
        <p:sp>
          <p:nvSpPr>
            <p:cNvPr id="16337" name="Freeform 201"/>
            <p:cNvSpPr>
              <a:spLocks/>
            </p:cNvSpPr>
            <p:nvPr/>
          </p:nvSpPr>
          <p:spPr bwMode="auto">
            <a:xfrm>
              <a:off x="5127" y="1708"/>
              <a:ext cx="12" cy="12"/>
            </a:xfrm>
            <a:custGeom>
              <a:avLst/>
              <a:gdLst>
                <a:gd name="T0" fmla="*/ 0 w 12"/>
                <a:gd name="T1" fmla="*/ 12 h 12"/>
                <a:gd name="T2" fmla="*/ 0 w 12"/>
                <a:gd name="T3" fmla="*/ 12 h 12"/>
                <a:gd name="T4" fmla="*/ 0 w 12"/>
                <a:gd name="T5" fmla="*/ 12 h 12"/>
                <a:gd name="T6" fmla="*/ 0 w 12"/>
                <a:gd name="T7" fmla="*/ 6 h 12"/>
                <a:gd name="T8" fmla="*/ 0 w 12"/>
                <a:gd name="T9" fmla="*/ 6 h 12"/>
                <a:gd name="T10" fmla="*/ 0 w 12"/>
                <a:gd name="T11" fmla="*/ 0 h 12"/>
                <a:gd name="T12" fmla="*/ 0 w 12"/>
                <a:gd name="T13" fmla="*/ 0 h 12"/>
                <a:gd name="T14" fmla="*/ 6 w 12"/>
                <a:gd name="T15" fmla="*/ 0 h 12"/>
                <a:gd name="T16" fmla="*/ 6 w 12"/>
                <a:gd name="T17" fmla="*/ 0 h 12"/>
                <a:gd name="T18" fmla="*/ 6 w 12"/>
                <a:gd name="T19" fmla="*/ 0 h 12"/>
                <a:gd name="T20" fmla="*/ 6 w 12"/>
                <a:gd name="T21" fmla="*/ 0 h 12"/>
                <a:gd name="T22" fmla="*/ 6 w 12"/>
                <a:gd name="T23" fmla="*/ 0 h 12"/>
                <a:gd name="T24" fmla="*/ 12 w 12"/>
                <a:gd name="T25" fmla="*/ 6 h 12"/>
                <a:gd name="T26" fmla="*/ 6 w 12"/>
                <a:gd name="T27" fmla="*/ 6 h 12"/>
                <a:gd name="T28" fmla="*/ 6 w 12"/>
                <a:gd name="T29" fmla="*/ 12 h 12"/>
                <a:gd name="T30" fmla="*/ 6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0" y="12"/>
                  </a:lnTo>
                  <a:lnTo>
                    <a:pt x="0" y="6"/>
                  </a:lnTo>
                  <a:lnTo>
                    <a:pt x="0" y="0"/>
                  </a:lnTo>
                  <a:lnTo>
                    <a:pt x="6" y="0"/>
                  </a:lnTo>
                  <a:lnTo>
                    <a:pt x="12" y="6"/>
                  </a:lnTo>
                  <a:lnTo>
                    <a:pt x="6" y="6"/>
                  </a:lnTo>
                  <a:lnTo>
                    <a:pt x="6" y="12"/>
                  </a:lnTo>
                  <a:lnTo>
                    <a:pt x="0" y="12"/>
                  </a:lnTo>
                  <a:close/>
                </a:path>
              </a:pathLst>
            </a:custGeom>
            <a:solidFill>
              <a:srgbClr val="007F00"/>
            </a:solidFill>
            <a:ln w="9525">
              <a:noFill/>
              <a:round/>
              <a:headEnd/>
              <a:tailEnd/>
            </a:ln>
          </p:spPr>
          <p:txBody>
            <a:bodyPr/>
            <a:lstStyle/>
            <a:p>
              <a:endParaRPr lang="en-US"/>
            </a:p>
          </p:txBody>
        </p:sp>
        <p:sp>
          <p:nvSpPr>
            <p:cNvPr id="16338" name="Freeform 202"/>
            <p:cNvSpPr>
              <a:spLocks/>
            </p:cNvSpPr>
            <p:nvPr/>
          </p:nvSpPr>
          <p:spPr bwMode="auto">
            <a:xfrm>
              <a:off x="5145" y="1691"/>
              <a:ext cx="12" cy="20"/>
            </a:xfrm>
            <a:custGeom>
              <a:avLst/>
              <a:gdLst>
                <a:gd name="T0" fmla="*/ 0 w 12"/>
                <a:gd name="T1" fmla="*/ 27 h 18"/>
                <a:gd name="T2" fmla="*/ 0 w 12"/>
                <a:gd name="T3" fmla="*/ 14 h 18"/>
                <a:gd name="T4" fmla="*/ 0 w 12"/>
                <a:gd name="T5" fmla="*/ 14 h 18"/>
                <a:gd name="T6" fmla="*/ 6 w 12"/>
                <a:gd name="T7" fmla="*/ 0 h 18"/>
                <a:gd name="T8" fmla="*/ 6 w 12"/>
                <a:gd name="T9" fmla="*/ 0 h 18"/>
                <a:gd name="T10" fmla="*/ 12 w 12"/>
                <a:gd name="T11" fmla="*/ 0 h 18"/>
                <a:gd name="T12" fmla="*/ 12 w 12"/>
                <a:gd name="T13" fmla="*/ 14 h 18"/>
                <a:gd name="T14" fmla="*/ 12 w 12"/>
                <a:gd name="T15" fmla="*/ 14 h 18"/>
                <a:gd name="T16" fmla="*/ 12 w 12"/>
                <a:gd name="T17" fmla="*/ 27 h 18"/>
                <a:gd name="T18" fmla="*/ 12 w 12"/>
                <a:gd name="T19" fmla="*/ 27 h 18"/>
                <a:gd name="T20" fmla="*/ 12 w 12"/>
                <a:gd name="T21" fmla="*/ 41 h 18"/>
                <a:gd name="T22" fmla="*/ 6 w 12"/>
                <a:gd name="T23" fmla="*/ 41 h 18"/>
                <a:gd name="T24" fmla="*/ 6 w 12"/>
                <a:gd name="T25" fmla="*/ 41 h 18"/>
                <a:gd name="T26" fmla="*/ 0 w 12"/>
                <a:gd name="T27" fmla="*/ 41 h 18"/>
                <a:gd name="T28" fmla="*/ 0 w 12"/>
                <a:gd name="T29" fmla="*/ 41 h 18"/>
                <a:gd name="T30" fmla="*/ 0 w 12"/>
                <a:gd name="T31" fmla="*/ 27 h 18"/>
                <a:gd name="T32" fmla="*/ 0 w 12"/>
                <a:gd name="T33" fmla="*/ 27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12"/>
                  </a:moveTo>
                  <a:lnTo>
                    <a:pt x="0" y="6"/>
                  </a:lnTo>
                  <a:lnTo>
                    <a:pt x="6" y="0"/>
                  </a:lnTo>
                  <a:lnTo>
                    <a:pt x="12" y="0"/>
                  </a:lnTo>
                  <a:lnTo>
                    <a:pt x="12" y="6"/>
                  </a:lnTo>
                  <a:lnTo>
                    <a:pt x="12" y="12"/>
                  </a:lnTo>
                  <a:lnTo>
                    <a:pt x="12" y="18"/>
                  </a:lnTo>
                  <a:lnTo>
                    <a:pt x="6" y="18"/>
                  </a:lnTo>
                  <a:lnTo>
                    <a:pt x="0" y="18"/>
                  </a:lnTo>
                  <a:lnTo>
                    <a:pt x="0" y="12"/>
                  </a:lnTo>
                  <a:close/>
                </a:path>
              </a:pathLst>
            </a:custGeom>
            <a:solidFill>
              <a:srgbClr val="007F00"/>
            </a:solidFill>
            <a:ln w="9525">
              <a:noFill/>
              <a:round/>
              <a:headEnd/>
              <a:tailEnd/>
            </a:ln>
          </p:spPr>
          <p:txBody>
            <a:bodyPr/>
            <a:lstStyle/>
            <a:p>
              <a:endParaRPr lang="en-US"/>
            </a:p>
          </p:txBody>
        </p:sp>
        <p:sp>
          <p:nvSpPr>
            <p:cNvPr id="16339" name="Freeform 203"/>
            <p:cNvSpPr>
              <a:spLocks/>
            </p:cNvSpPr>
            <p:nvPr/>
          </p:nvSpPr>
          <p:spPr bwMode="auto">
            <a:xfrm>
              <a:off x="5163" y="1697"/>
              <a:ext cx="12" cy="14"/>
            </a:xfrm>
            <a:custGeom>
              <a:avLst/>
              <a:gdLst>
                <a:gd name="T0" fmla="*/ 12 w 12"/>
                <a:gd name="T1" fmla="*/ 0 h 12"/>
                <a:gd name="T2" fmla="*/ 12 w 12"/>
                <a:gd name="T3" fmla="*/ 0 h 12"/>
                <a:gd name="T4" fmla="*/ 12 w 12"/>
                <a:gd name="T5" fmla="*/ 21 h 12"/>
                <a:gd name="T6" fmla="*/ 12 w 12"/>
                <a:gd name="T7" fmla="*/ 21 h 12"/>
                <a:gd name="T8" fmla="*/ 12 w 12"/>
                <a:gd name="T9" fmla="*/ 21 h 12"/>
                <a:gd name="T10" fmla="*/ 12 w 12"/>
                <a:gd name="T11" fmla="*/ 41 h 12"/>
                <a:gd name="T12" fmla="*/ 6 w 12"/>
                <a:gd name="T13" fmla="*/ 41 h 12"/>
                <a:gd name="T14" fmla="*/ 6 w 12"/>
                <a:gd name="T15" fmla="*/ 41 h 12"/>
                <a:gd name="T16" fmla="*/ 0 w 12"/>
                <a:gd name="T17" fmla="*/ 41 h 12"/>
                <a:gd name="T18" fmla="*/ 0 w 12"/>
                <a:gd name="T19" fmla="*/ 41 h 12"/>
                <a:gd name="T20" fmla="*/ 0 w 12"/>
                <a:gd name="T21" fmla="*/ 21 h 12"/>
                <a:gd name="T22" fmla="*/ 0 w 12"/>
                <a:gd name="T23" fmla="*/ 21 h 12"/>
                <a:gd name="T24" fmla="*/ 0 w 12"/>
                <a:gd name="T25" fmla="*/ 21 h 12"/>
                <a:gd name="T26" fmla="*/ 0 w 12"/>
                <a:gd name="T27" fmla="*/ 0 h 12"/>
                <a:gd name="T28" fmla="*/ 0 w 12"/>
                <a:gd name="T29" fmla="*/ 0 h 12"/>
                <a:gd name="T30" fmla="*/ 6 w 12"/>
                <a:gd name="T31" fmla="*/ 0 h 12"/>
                <a:gd name="T32" fmla="*/ 12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0"/>
                  </a:moveTo>
                  <a:lnTo>
                    <a:pt x="12" y="0"/>
                  </a:lnTo>
                  <a:lnTo>
                    <a:pt x="12" y="6"/>
                  </a:lnTo>
                  <a:lnTo>
                    <a:pt x="12" y="12"/>
                  </a:lnTo>
                  <a:lnTo>
                    <a:pt x="6" y="12"/>
                  </a:lnTo>
                  <a:lnTo>
                    <a:pt x="0" y="12"/>
                  </a:lnTo>
                  <a:lnTo>
                    <a:pt x="0" y="6"/>
                  </a:lnTo>
                  <a:lnTo>
                    <a:pt x="0" y="0"/>
                  </a:lnTo>
                  <a:lnTo>
                    <a:pt x="6" y="0"/>
                  </a:lnTo>
                  <a:lnTo>
                    <a:pt x="12" y="0"/>
                  </a:lnTo>
                  <a:close/>
                </a:path>
              </a:pathLst>
            </a:custGeom>
            <a:solidFill>
              <a:srgbClr val="007F00"/>
            </a:solidFill>
            <a:ln w="9525">
              <a:noFill/>
              <a:round/>
              <a:headEnd/>
              <a:tailEnd/>
            </a:ln>
          </p:spPr>
          <p:txBody>
            <a:bodyPr/>
            <a:lstStyle/>
            <a:p>
              <a:endParaRPr lang="en-US"/>
            </a:p>
          </p:txBody>
        </p:sp>
        <p:sp>
          <p:nvSpPr>
            <p:cNvPr id="16340" name="Freeform 204"/>
            <p:cNvSpPr>
              <a:spLocks/>
            </p:cNvSpPr>
            <p:nvPr/>
          </p:nvSpPr>
          <p:spPr bwMode="auto">
            <a:xfrm>
              <a:off x="5014" y="1714"/>
              <a:ext cx="108" cy="72"/>
            </a:xfrm>
            <a:custGeom>
              <a:avLst/>
              <a:gdLst>
                <a:gd name="T0" fmla="*/ 108 w 108"/>
                <a:gd name="T1" fmla="*/ 6 h 72"/>
                <a:gd name="T2" fmla="*/ 108 w 108"/>
                <a:gd name="T3" fmla="*/ 6 h 72"/>
                <a:gd name="T4" fmla="*/ 108 w 108"/>
                <a:gd name="T5" fmla="*/ 0 h 72"/>
                <a:gd name="T6" fmla="*/ 102 w 108"/>
                <a:gd name="T7" fmla="*/ 6 h 72"/>
                <a:gd name="T8" fmla="*/ 90 w 108"/>
                <a:gd name="T9" fmla="*/ 6 h 72"/>
                <a:gd name="T10" fmla="*/ 66 w 108"/>
                <a:gd name="T11" fmla="*/ 0 h 72"/>
                <a:gd name="T12" fmla="*/ 48 w 108"/>
                <a:gd name="T13" fmla="*/ 0 h 72"/>
                <a:gd name="T14" fmla="*/ 48 w 108"/>
                <a:gd name="T15" fmla="*/ 0 h 72"/>
                <a:gd name="T16" fmla="*/ 60 w 108"/>
                <a:gd name="T17" fmla="*/ 0 h 72"/>
                <a:gd name="T18" fmla="*/ 78 w 108"/>
                <a:gd name="T19" fmla="*/ 6 h 72"/>
                <a:gd name="T20" fmla="*/ 96 w 108"/>
                <a:gd name="T21" fmla="*/ 12 h 72"/>
                <a:gd name="T22" fmla="*/ 90 w 108"/>
                <a:gd name="T23" fmla="*/ 18 h 72"/>
                <a:gd name="T24" fmla="*/ 84 w 108"/>
                <a:gd name="T25" fmla="*/ 18 h 72"/>
                <a:gd name="T26" fmla="*/ 72 w 108"/>
                <a:gd name="T27" fmla="*/ 24 h 72"/>
                <a:gd name="T28" fmla="*/ 60 w 108"/>
                <a:gd name="T29" fmla="*/ 18 h 72"/>
                <a:gd name="T30" fmla="*/ 42 w 108"/>
                <a:gd name="T31" fmla="*/ 18 h 72"/>
                <a:gd name="T32" fmla="*/ 30 w 108"/>
                <a:gd name="T33" fmla="*/ 18 h 72"/>
                <a:gd name="T34" fmla="*/ 36 w 108"/>
                <a:gd name="T35" fmla="*/ 18 h 72"/>
                <a:gd name="T36" fmla="*/ 48 w 108"/>
                <a:gd name="T37" fmla="*/ 18 h 72"/>
                <a:gd name="T38" fmla="*/ 54 w 108"/>
                <a:gd name="T39" fmla="*/ 24 h 72"/>
                <a:gd name="T40" fmla="*/ 72 w 108"/>
                <a:gd name="T41" fmla="*/ 24 h 72"/>
                <a:gd name="T42" fmla="*/ 72 w 108"/>
                <a:gd name="T43" fmla="*/ 30 h 72"/>
                <a:gd name="T44" fmla="*/ 66 w 108"/>
                <a:gd name="T45" fmla="*/ 30 h 72"/>
                <a:gd name="T46" fmla="*/ 54 w 108"/>
                <a:gd name="T47" fmla="*/ 36 h 72"/>
                <a:gd name="T48" fmla="*/ 48 w 108"/>
                <a:gd name="T49" fmla="*/ 36 h 72"/>
                <a:gd name="T50" fmla="*/ 42 w 108"/>
                <a:gd name="T51" fmla="*/ 36 h 72"/>
                <a:gd name="T52" fmla="*/ 36 w 108"/>
                <a:gd name="T53" fmla="*/ 30 h 72"/>
                <a:gd name="T54" fmla="*/ 24 w 108"/>
                <a:gd name="T55" fmla="*/ 30 h 72"/>
                <a:gd name="T56" fmla="*/ 36 w 108"/>
                <a:gd name="T57" fmla="*/ 36 h 72"/>
                <a:gd name="T58" fmla="*/ 42 w 108"/>
                <a:gd name="T59" fmla="*/ 42 h 72"/>
                <a:gd name="T60" fmla="*/ 24 w 108"/>
                <a:gd name="T61" fmla="*/ 48 h 72"/>
                <a:gd name="T62" fmla="*/ 6 w 108"/>
                <a:gd name="T63" fmla="*/ 48 h 72"/>
                <a:gd name="T64" fmla="*/ 0 w 108"/>
                <a:gd name="T65" fmla="*/ 54 h 72"/>
                <a:gd name="T66" fmla="*/ 12 w 108"/>
                <a:gd name="T67" fmla="*/ 54 h 72"/>
                <a:gd name="T68" fmla="*/ 30 w 108"/>
                <a:gd name="T69" fmla="*/ 48 h 72"/>
                <a:gd name="T70" fmla="*/ 48 w 108"/>
                <a:gd name="T71" fmla="*/ 42 h 72"/>
                <a:gd name="T72" fmla="*/ 48 w 108"/>
                <a:gd name="T73" fmla="*/ 60 h 72"/>
                <a:gd name="T74" fmla="*/ 36 w 108"/>
                <a:gd name="T75" fmla="*/ 72 h 72"/>
                <a:gd name="T76" fmla="*/ 42 w 108"/>
                <a:gd name="T77" fmla="*/ 72 h 72"/>
                <a:gd name="T78" fmla="*/ 54 w 108"/>
                <a:gd name="T79" fmla="*/ 48 h 72"/>
                <a:gd name="T80" fmla="*/ 60 w 108"/>
                <a:gd name="T81" fmla="*/ 42 h 72"/>
                <a:gd name="T82" fmla="*/ 72 w 108"/>
                <a:gd name="T83" fmla="*/ 36 h 72"/>
                <a:gd name="T84" fmla="*/ 78 w 108"/>
                <a:gd name="T85" fmla="*/ 30 h 72"/>
                <a:gd name="T86" fmla="*/ 78 w 108"/>
                <a:gd name="T87" fmla="*/ 60 h 72"/>
                <a:gd name="T88" fmla="*/ 72 w 108"/>
                <a:gd name="T89" fmla="*/ 66 h 72"/>
                <a:gd name="T90" fmla="*/ 78 w 108"/>
                <a:gd name="T91" fmla="*/ 60 h 72"/>
                <a:gd name="T92" fmla="*/ 84 w 108"/>
                <a:gd name="T93" fmla="*/ 30 h 72"/>
                <a:gd name="T94" fmla="*/ 96 w 108"/>
                <a:gd name="T95" fmla="*/ 18 h 72"/>
                <a:gd name="T96" fmla="*/ 102 w 108"/>
                <a:gd name="T97" fmla="*/ 18 h 72"/>
                <a:gd name="T98" fmla="*/ 102 w 108"/>
                <a:gd name="T99" fmla="*/ 24 h 72"/>
                <a:gd name="T100" fmla="*/ 102 w 108"/>
                <a:gd name="T101" fmla="*/ 54 h 72"/>
                <a:gd name="T102" fmla="*/ 108 w 108"/>
                <a:gd name="T103" fmla="*/ 18 h 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8"/>
                <a:gd name="T157" fmla="*/ 0 h 72"/>
                <a:gd name="T158" fmla="*/ 108 w 108"/>
                <a:gd name="T159" fmla="*/ 72 h 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8" h="72">
                  <a:moveTo>
                    <a:pt x="108" y="6"/>
                  </a:moveTo>
                  <a:lnTo>
                    <a:pt x="108" y="6"/>
                  </a:lnTo>
                  <a:lnTo>
                    <a:pt x="108" y="0"/>
                  </a:lnTo>
                  <a:lnTo>
                    <a:pt x="102" y="6"/>
                  </a:lnTo>
                  <a:lnTo>
                    <a:pt x="96" y="6"/>
                  </a:lnTo>
                  <a:lnTo>
                    <a:pt x="90" y="6"/>
                  </a:lnTo>
                  <a:lnTo>
                    <a:pt x="84" y="6"/>
                  </a:lnTo>
                  <a:lnTo>
                    <a:pt x="72" y="0"/>
                  </a:lnTo>
                  <a:lnTo>
                    <a:pt x="66" y="0"/>
                  </a:lnTo>
                  <a:lnTo>
                    <a:pt x="60" y="0"/>
                  </a:lnTo>
                  <a:lnTo>
                    <a:pt x="54" y="0"/>
                  </a:lnTo>
                  <a:lnTo>
                    <a:pt x="48" y="0"/>
                  </a:lnTo>
                  <a:lnTo>
                    <a:pt x="42" y="0"/>
                  </a:lnTo>
                  <a:lnTo>
                    <a:pt x="48" y="0"/>
                  </a:lnTo>
                  <a:lnTo>
                    <a:pt x="54" y="0"/>
                  </a:lnTo>
                  <a:lnTo>
                    <a:pt x="60" y="0"/>
                  </a:lnTo>
                  <a:lnTo>
                    <a:pt x="66" y="6"/>
                  </a:lnTo>
                  <a:lnTo>
                    <a:pt x="72" y="6"/>
                  </a:lnTo>
                  <a:lnTo>
                    <a:pt x="78" y="6"/>
                  </a:lnTo>
                  <a:lnTo>
                    <a:pt x="84" y="6"/>
                  </a:lnTo>
                  <a:lnTo>
                    <a:pt x="90" y="12"/>
                  </a:lnTo>
                  <a:lnTo>
                    <a:pt x="96" y="12"/>
                  </a:lnTo>
                  <a:lnTo>
                    <a:pt x="96" y="18"/>
                  </a:lnTo>
                  <a:lnTo>
                    <a:pt x="90" y="18"/>
                  </a:lnTo>
                  <a:lnTo>
                    <a:pt x="84" y="18"/>
                  </a:lnTo>
                  <a:lnTo>
                    <a:pt x="78" y="24"/>
                  </a:lnTo>
                  <a:lnTo>
                    <a:pt x="72" y="24"/>
                  </a:lnTo>
                  <a:lnTo>
                    <a:pt x="72" y="18"/>
                  </a:lnTo>
                  <a:lnTo>
                    <a:pt x="66" y="18"/>
                  </a:lnTo>
                  <a:lnTo>
                    <a:pt x="60" y="18"/>
                  </a:lnTo>
                  <a:lnTo>
                    <a:pt x="48" y="18"/>
                  </a:lnTo>
                  <a:lnTo>
                    <a:pt x="42" y="18"/>
                  </a:lnTo>
                  <a:lnTo>
                    <a:pt x="36" y="18"/>
                  </a:lnTo>
                  <a:lnTo>
                    <a:pt x="30" y="18"/>
                  </a:lnTo>
                  <a:lnTo>
                    <a:pt x="36" y="18"/>
                  </a:lnTo>
                  <a:lnTo>
                    <a:pt x="42" y="18"/>
                  </a:lnTo>
                  <a:lnTo>
                    <a:pt x="48" y="18"/>
                  </a:lnTo>
                  <a:lnTo>
                    <a:pt x="54" y="18"/>
                  </a:lnTo>
                  <a:lnTo>
                    <a:pt x="54" y="24"/>
                  </a:lnTo>
                  <a:lnTo>
                    <a:pt x="60" y="24"/>
                  </a:lnTo>
                  <a:lnTo>
                    <a:pt x="66" y="24"/>
                  </a:lnTo>
                  <a:lnTo>
                    <a:pt x="72" y="24"/>
                  </a:lnTo>
                  <a:lnTo>
                    <a:pt x="72" y="30"/>
                  </a:lnTo>
                  <a:lnTo>
                    <a:pt x="66" y="30"/>
                  </a:lnTo>
                  <a:lnTo>
                    <a:pt x="60" y="30"/>
                  </a:lnTo>
                  <a:lnTo>
                    <a:pt x="60" y="36"/>
                  </a:lnTo>
                  <a:lnTo>
                    <a:pt x="54" y="36"/>
                  </a:lnTo>
                  <a:lnTo>
                    <a:pt x="48" y="36"/>
                  </a:lnTo>
                  <a:lnTo>
                    <a:pt x="42" y="36"/>
                  </a:lnTo>
                  <a:lnTo>
                    <a:pt x="42" y="30"/>
                  </a:lnTo>
                  <a:lnTo>
                    <a:pt x="36" y="30"/>
                  </a:lnTo>
                  <a:lnTo>
                    <a:pt x="30" y="30"/>
                  </a:lnTo>
                  <a:lnTo>
                    <a:pt x="24" y="30"/>
                  </a:lnTo>
                  <a:lnTo>
                    <a:pt x="30" y="36"/>
                  </a:lnTo>
                  <a:lnTo>
                    <a:pt x="36" y="36"/>
                  </a:lnTo>
                  <a:lnTo>
                    <a:pt x="42" y="36"/>
                  </a:lnTo>
                  <a:lnTo>
                    <a:pt x="42" y="42"/>
                  </a:lnTo>
                  <a:lnTo>
                    <a:pt x="36" y="42"/>
                  </a:lnTo>
                  <a:lnTo>
                    <a:pt x="30" y="42"/>
                  </a:lnTo>
                  <a:lnTo>
                    <a:pt x="24" y="48"/>
                  </a:lnTo>
                  <a:lnTo>
                    <a:pt x="18" y="48"/>
                  </a:lnTo>
                  <a:lnTo>
                    <a:pt x="12" y="48"/>
                  </a:lnTo>
                  <a:lnTo>
                    <a:pt x="6" y="48"/>
                  </a:lnTo>
                  <a:lnTo>
                    <a:pt x="0" y="54"/>
                  </a:lnTo>
                  <a:lnTo>
                    <a:pt x="6" y="54"/>
                  </a:lnTo>
                  <a:lnTo>
                    <a:pt x="12" y="54"/>
                  </a:lnTo>
                  <a:lnTo>
                    <a:pt x="18" y="48"/>
                  </a:lnTo>
                  <a:lnTo>
                    <a:pt x="24" y="48"/>
                  </a:lnTo>
                  <a:lnTo>
                    <a:pt x="30" y="48"/>
                  </a:lnTo>
                  <a:lnTo>
                    <a:pt x="36" y="48"/>
                  </a:lnTo>
                  <a:lnTo>
                    <a:pt x="42" y="48"/>
                  </a:lnTo>
                  <a:lnTo>
                    <a:pt x="48" y="42"/>
                  </a:lnTo>
                  <a:lnTo>
                    <a:pt x="48" y="48"/>
                  </a:lnTo>
                  <a:lnTo>
                    <a:pt x="48" y="60"/>
                  </a:lnTo>
                  <a:lnTo>
                    <a:pt x="42" y="66"/>
                  </a:lnTo>
                  <a:lnTo>
                    <a:pt x="42" y="72"/>
                  </a:lnTo>
                  <a:lnTo>
                    <a:pt x="36" y="72"/>
                  </a:lnTo>
                  <a:lnTo>
                    <a:pt x="42" y="72"/>
                  </a:lnTo>
                  <a:lnTo>
                    <a:pt x="48" y="66"/>
                  </a:lnTo>
                  <a:lnTo>
                    <a:pt x="48" y="60"/>
                  </a:lnTo>
                  <a:lnTo>
                    <a:pt x="54" y="48"/>
                  </a:lnTo>
                  <a:lnTo>
                    <a:pt x="54" y="42"/>
                  </a:lnTo>
                  <a:lnTo>
                    <a:pt x="60" y="42"/>
                  </a:lnTo>
                  <a:lnTo>
                    <a:pt x="66" y="42"/>
                  </a:lnTo>
                  <a:lnTo>
                    <a:pt x="66" y="36"/>
                  </a:lnTo>
                  <a:lnTo>
                    <a:pt x="72" y="36"/>
                  </a:lnTo>
                  <a:lnTo>
                    <a:pt x="78" y="36"/>
                  </a:lnTo>
                  <a:lnTo>
                    <a:pt x="78" y="30"/>
                  </a:lnTo>
                  <a:lnTo>
                    <a:pt x="78" y="42"/>
                  </a:lnTo>
                  <a:lnTo>
                    <a:pt x="78" y="48"/>
                  </a:lnTo>
                  <a:lnTo>
                    <a:pt x="78" y="60"/>
                  </a:lnTo>
                  <a:lnTo>
                    <a:pt x="78" y="66"/>
                  </a:lnTo>
                  <a:lnTo>
                    <a:pt x="72" y="66"/>
                  </a:lnTo>
                  <a:lnTo>
                    <a:pt x="78" y="66"/>
                  </a:lnTo>
                  <a:lnTo>
                    <a:pt x="78" y="60"/>
                  </a:lnTo>
                  <a:lnTo>
                    <a:pt x="84" y="48"/>
                  </a:lnTo>
                  <a:lnTo>
                    <a:pt x="84" y="36"/>
                  </a:lnTo>
                  <a:lnTo>
                    <a:pt x="84" y="30"/>
                  </a:lnTo>
                  <a:lnTo>
                    <a:pt x="90" y="24"/>
                  </a:lnTo>
                  <a:lnTo>
                    <a:pt x="96" y="24"/>
                  </a:lnTo>
                  <a:lnTo>
                    <a:pt x="96" y="18"/>
                  </a:lnTo>
                  <a:lnTo>
                    <a:pt x="102" y="18"/>
                  </a:lnTo>
                  <a:lnTo>
                    <a:pt x="102" y="24"/>
                  </a:lnTo>
                  <a:lnTo>
                    <a:pt x="102" y="36"/>
                  </a:lnTo>
                  <a:lnTo>
                    <a:pt x="102" y="48"/>
                  </a:lnTo>
                  <a:lnTo>
                    <a:pt x="102" y="54"/>
                  </a:lnTo>
                  <a:lnTo>
                    <a:pt x="102" y="42"/>
                  </a:lnTo>
                  <a:lnTo>
                    <a:pt x="108" y="30"/>
                  </a:lnTo>
                  <a:lnTo>
                    <a:pt x="108" y="18"/>
                  </a:lnTo>
                  <a:lnTo>
                    <a:pt x="108" y="6"/>
                  </a:lnTo>
                  <a:close/>
                </a:path>
              </a:pathLst>
            </a:custGeom>
            <a:solidFill>
              <a:srgbClr val="990000"/>
            </a:solidFill>
            <a:ln w="9525">
              <a:noFill/>
              <a:round/>
              <a:headEnd/>
              <a:tailEnd/>
            </a:ln>
          </p:spPr>
          <p:txBody>
            <a:bodyPr/>
            <a:lstStyle/>
            <a:p>
              <a:endParaRPr lang="en-US"/>
            </a:p>
          </p:txBody>
        </p:sp>
        <p:sp>
          <p:nvSpPr>
            <p:cNvPr id="16341" name="Freeform 205"/>
            <p:cNvSpPr>
              <a:spLocks/>
            </p:cNvSpPr>
            <p:nvPr/>
          </p:nvSpPr>
          <p:spPr bwMode="auto">
            <a:xfrm>
              <a:off x="5026" y="1585"/>
              <a:ext cx="84" cy="83"/>
            </a:xfrm>
            <a:custGeom>
              <a:avLst/>
              <a:gdLst>
                <a:gd name="T0" fmla="*/ 84 w 84"/>
                <a:gd name="T1" fmla="*/ 77 h 83"/>
                <a:gd name="T2" fmla="*/ 84 w 84"/>
                <a:gd name="T3" fmla="*/ 77 h 83"/>
                <a:gd name="T4" fmla="*/ 84 w 84"/>
                <a:gd name="T5" fmla="*/ 71 h 83"/>
                <a:gd name="T6" fmla="*/ 78 w 84"/>
                <a:gd name="T7" fmla="*/ 65 h 83"/>
                <a:gd name="T8" fmla="*/ 72 w 84"/>
                <a:gd name="T9" fmla="*/ 59 h 83"/>
                <a:gd name="T10" fmla="*/ 72 w 84"/>
                <a:gd name="T11" fmla="*/ 35 h 83"/>
                <a:gd name="T12" fmla="*/ 66 w 84"/>
                <a:gd name="T13" fmla="*/ 29 h 83"/>
                <a:gd name="T14" fmla="*/ 66 w 84"/>
                <a:gd name="T15" fmla="*/ 29 h 83"/>
                <a:gd name="T16" fmla="*/ 66 w 84"/>
                <a:gd name="T17" fmla="*/ 35 h 83"/>
                <a:gd name="T18" fmla="*/ 66 w 84"/>
                <a:gd name="T19" fmla="*/ 53 h 83"/>
                <a:gd name="T20" fmla="*/ 66 w 84"/>
                <a:gd name="T21" fmla="*/ 59 h 83"/>
                <a:gd name="T22" fmla="*/ 60 w 84"/>
                <a:gd name="T23" fmla="*/ 53 h 83"/>
                <a:gd name="T24" fmla="*/ 54 w 84"/>
                <a:gd name="T25" fmla="*/ 53 h 83"/>
                <a:gd name="T26" fmla="*/ 54 w 84"/>
                <a:gd name="T27" fmla="*/ 47 h 83"/>
                <a:gd name="T28" fmla="*/ 48 w 84"/>
                <a:gd name="T29" fmla="*/ 41 h 83"/>
                <a:gd name="T30" fmla="*/ 48 w 84"/>
                <a:gd name="T31" fmla="*/ 23 h 83"/>
                <a:gd name="T32" fmla="*/ 42 w 84"/>
                <a:gd name="T33" fmla="*/ 11 h 83"/>
                <a:gd name="T34" fmla="*/ 42 w 84"/>
                <a:gd name="T35" fmla="*/ 5 h 83"/>
                <a:gd name="T36" fmla="*/ 42 w 84"/>
                <a:gd name="T37" fmla="*/ 0 h 83"/>
                <a:gd name="T38" fmla="*/ 42 w 84"/>
                <a:gd name="T39" fmla="*/ 5 h 83"/>
                <a:gd name="T40" fmla="*/ 42 w 84"/>
                <a:gd name="T41" fmla="*/ 11 h 83"/>
                <a:gd name="T42" fmla="*/ 42 w 84"/>
                <a:gd name="T43" fmla="*/ 17 h 83"/>
                <a:gd name="T44" fmla="*/ 42 w 84"/>
                <a:gd name="T45" fmla="*/ 23 h 83"/>
                <a:gd name="T46" fmla="*/ 42 w 84"/>
                <a:gd name="T47" fmla="*/ 35 h 83"/>
                <a:gd name="T48" fmla="*/ 36 w 84"/>
                <a:gd name="T49" fmla="*/ 35 h 83"/>
                <a:gd name="T50" fmla="*/ 24 w 84"/>
                <a:gd name="T51" fmla="*/ 23 h 83"/>
                <a:gd name="T52" fmla="*/ 12 w 84"/>
                <a:gd name="T53" fmla="*/ 11 h 83"/>
                <a:gd name="T54" fmla="*/ 0 w 84"/>
                <a:gd name="T55" fmla="*/ 0 h 83"/>
                <a:gd name="T56" fmla="*/ 0 w 84"/>
                <a:gd name="T57" fmla="*/ 5 h 83"/>
                <a:gd name="T58" fmla="*/ 6 w 84"/>
                <a:gd name="T59" fmla="*/ 11 h 83"/>
                <a:gd name="T60" fmla="*/ 12 w 84"/>
                <a:gd name="T61" fmla="*/ 17 h 83"/>
                <a:gd name="T62" fmla="*/ 18 w 84"/>
                <a:gd name="T63" fmla="*/ 23 h 83"/>
                <a:gd name="T64" fmla="*/ 18 w 84"/>
                <a:gd name="T65" fmla="*/ 29 h 83"/>
                <a:gd name="T66" fmla="*/ 24 w 84"/>
                <a:gd name="T67" fmla="*/ 35 h 83"/>
                <a:gd name="T68" fmla="*/ 30 w 84"/>
                <a:gd name="T69" fmla="*/ 41 h 83"/>
                <a:gd name="T70" fmla="*/ 36 w 84"/>
                <a:gd name="T71" fmla="*/ 41 h 83"/>
                <a:gd name="T72" fmla="*/ 36 w 84"/>
                <a:gd name="T73" fmla="*/ 47 h 83"/>
                <a:gd name="T74" fmla="*/ 30 w 84"/>
                <a:gd name="T75" fmla="*/ 47 h 83"/>
                <a:gd name="T76" fmla="*/ 24 w 84"/>
                <a:gd name="T77" fmla="*/ 41 h 83"/>
                <a:gd name="T78" fmla="*/ 18 w 84"/>
                <a:gd name="T79" fmla="*/ 41 h 83"/>
                <a:gd name="T80" fmla="*/ 18 w 84"/>
                <a:gd name="T81" fmla="*/ 41 h 83"/>
                <a:gd name="T82" fmla="*/ 12 w 84"/>
                <a:gd name="T83" fmla="*/ 41 h 83"/>
                <a:gd name="T84" fmla="*/ 18 w 84"/>
                <a:gd name="T85" fmla="*/ 47 h 83"/>
                <a:gd name="T86" fmla="*/ 24 w 84"/>
                <a:gd name="T87" fmla="*/ 47 h 83"/>
                <a:gd name="T88" fmla="*/ 36 w 84"/>
                <a:gd name="T89" fmla="*/ 53 h 83"/>
                <a:gd name="T90" fmla="*/ 42 w 84"/>
                <a:gd name="T91" fmla="*/ 53 h 83"/>
                <a:gd name="T92" fmla="*/ 48 w 84"/>
                <a:gd name="T93" fmla="*/ 53 h 83"/>
                <a:gd name="T94" fmla="*/ 54 w 84"/>
                <a:gd name="T95" fmla="*/ 59 h 83"/>
                <a:gd name="T96" fmla="*/ 60 w 84"/>
                <a:gd name="T97" fmla="*/ 59 h 83"/>
                <a:gd name="T98" fmla="*/ 66 w 84"/>
                <a:gd name="T99" fmla="*/ 65 h 83"/>
                <a:gd name="T100" fmla="*/ 66 w 84"/>
                <a:gd name="T101" fmla="*/ 65 h 83"/>
                <a:gd name="T102" fmla="*/ 54 w 84"/>
                <a:gd name="T103" fmla="*/ 71 h 83"/>
                <a:gd name="T104" fmla="*/ 48 w 84"/>
                <a:gd name="T105" fmla="*/ 71 h 83"/>
                <a:gd name="T106" fmla="*/ 42 w 84"/>
                <a:gd name="T107" fmla="*/ 71 h 83"/>
                <a:gd name="T108" fmla="*/ 36 w 84"/>
                <a:gd name="T109" fmla="*/ 71 h 83"/>
                <a:gd name="T110" fmla="*/ 36 w 84"/>
                <a:gd name="T111" fmla="*/ 71 h 83"/>
                <a:gd name="T112" fmla="*/ 42 w 84"/>
                <a:gd name="T113" fmla="*/ 71 h 83"/>
                <a:gd name="T114" fmla="*/ 54 w 84"/>
                <a:gd name="T115" fmla="*/ 77 h 83"/>
                <a:gd name="T116" fmla="*/ 60 w 84"/>
                <a:gd name="T117" fmla="*/ 71 h 83"/>
                <a:gd name="T118" fmla="*/ 72 w 84"/>
                <a:gd name="T119" fmla="*/ 71 h 83"/>
                <a:gd name="T120" fmla="*/ 78 w 84"/>
                <a:gd name="T121" fmla="*/ 71 h 83"/>
                <a:gd name="T122" fmla="*/ 78 w 84"/>
                <a:gd name="T123" fmla="*/ 77 h 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3"/>
                <a:gd name="T188" fmla="*/ 84 w 84"/>
                <a:gd name="T189" fmla="*/ 83 h 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3">
                  <a:moveTo>
                    <a:pt x="84" y="83"/>
                  </a:moveTo>
                  <a:lnTo>
                    <a:pt x="84" y="77"/>
                  </a:lnTo>
                  <a:lnTo>
                    <a:pt x="84" y="71"/>
                  </a:lnTo>
                  <a:lnTo>
                    <a:pt x="78" y="71"/>
                  </a:lnTo>
                  <a:lnTo>
                    <a:pt x="78" y="65"/>
                  </a:lnTo>
                  <a:lnTo>
                    <a:pt x="72" y="59"/>
                  </a:lnTo>
                  <a:lnTo>
                    <a:pt x="72" y="47"/>
                  </a:lnTo>
                  <a:lnTo>
                    <a:pt x="72" y="35"/>
                  </a:lnTo>
                  <a:lnTo>
                    <a:pt x="72" y="29"/>
                  </a:lnTo>
                  <a:lnTo>
                    <a:pt x="66" y="29"/>
                  </a:lnTo>
                  <a:lnTo>
                    <a:pt x="66" y="23"/>
                  </a:lnTo>
                  <a:lnTo>
                    <a:pt x="66" y="29"/>
                  </a:lnTo>
                  <a:lnTo>
                    <a:pt x="66" y="35"/>
                  </a:lnTo>
                  <a:lnTo>
                    <a:pt x="66" y="47"/>
                  </a:lnTo>
                  <a:lnTo>
                    <a:pt x="66" y="53"/>
                  </a:lnTo>
                  <a:lnTo>
                    <a:pt x="66" y="59"/>
                  </a:lnTo>
                  <a:lnTo>
                    <a:pt x="66" y="53"/>
                  </a:lnTo>
                  <a:lnTo>
                    <a:pt x="60" y="53"/>
                  </a:lnTo>
                  <a:lnTo>
                    <a:pt x="54" y="53"/>
                  </a:lnTo>
                  <a:lnTo>
                    <a:pt x="54" y="47"/>
                  </a:lnTo>
                  <a:lnTo>
                    <a:pt x="48" y="47"/>
                  </a:lnTo>
                  <a:lnTo>
                    <a:pt x="48" y="41"/>
                  </a:lnTo>
                  <a:lnTo>
                    <a:pt x="48" y="35"/>
                  </a:lnTo>
                  <a:lnTo>
                    <a:pt x="48" y="23"/>
                  </a:lnTo>
                  <a:lnTo>
                    <a:pt x="42" y="17"/>
                  </a:lnTo>
                  <a:lnTo>
                    <a:pt x="42" y="11"/>
                  </a:lnTo>
                  <a:lnTo>
                    <a:pt x="42" y="5"/>
                  </a:lnTo>
                  <a:lnTo>
                    <a:pt x="42" y="0"/>
                  </a:lnTo>
                  <a:lnTo>
                    <a:pt x="42" y="5"/>
                  </a:lnTo>
                  <a:lnTo>
                    <a:pt x="42" y="11"/>
                  </a:lnTo>
                  <a:lnTo>
                    <a:pt x="42" y="17"/>
                  </a:lnTo>
                  <a:lnTo>
                    <a:pt x="42" y="23"/>
                  </a:lnTo>
                  <a:lnTo>
                    <a:pt x="42" y="29"/>
                  </a:lnTo>
                  <a:lnTo>
                    <a:pt x="42" y="35"/>
                  </a:lnTo>
                  <a:lnTo>
                    <a:pt x="42" y="41"/>
                  </a:lnTo>
                  <a:lnTo>
                    <a:pt x="36" y="35"/>
                  </a:lnTo>
                  <a:lnTo>
                    <a:pt x="30" y="29"/>
                  </a:lnTo>
                  <a:lnTo>
                    <a:pt x="24" y="23"/>
                  </a:lnTo>
                  <a:lnTo>
                    <a:pt x="18" y="17"/>
                  </a:lnTo>
                  <a:lnTo>
                    <a:pt x="12" y="11"/>
                  </a:lnTo>
                  <a:lnTo>
                    <a:pt x="6" y="5"/>
                  </a:lnTo>
                  <a:lnTo>
                    <a:pt x="0" y="0"/>
                  </a:lnTo>
                  <a:lnTo>
                    <a:pt x="0" y="5"/>
                  </a:lnTo>
                  <a:lnTo>
                    <a:pt x="6" y="5"/>
                  </a:lnTo>
                  <a:lnTo>
                    <a:pt x="6" y="11"/>
                  </a:lnTo>
                  <a:lnTo>
                    <a:pt x="12" y="17"/>
                  </a:lnTo>
                  <a:lnTo>
                    <a:pt x="18" y="23"/>
                  </a:lnTo>
                  <a:lnTo>
                    <a:pt x="18" y="29"/>
                  </a:lnTo>
                  <a:lnTo>
                    <a:pt x="24" y="29"/>
                  </a:lnTo>
                  <a:lnTo>
                    <a:pt x="24" y="35"/>
                  </a:lnTo>
                  <a:lnTo>
                    <a:pt x="30" y="35"/>
                  </a:lnTo>
                  <a:lnTo>
                    <a:pt x="30" y="41"/>
                  </a:lnTo>
                  <a:lnTo>
                    <a:pt x="36" y="41"/>
                  </a:lnTo>
                  <a:lnTo>
                    <a:pt x="36" y="47"/>
                  </a:lnTo>
                  <a:lnTo>
                    <a:pt x="30" y="47"/>
                  </a:lnTo>
                  <a:lnTo>
                    <a:pt x="24" y="41"/>
                  </a:lnTo>
                  <a:lnTo>
                    <a:pt x="18" y="41"/>
                  </a:lnTo>
                  <a:lnTo>
                    <a:pt x="12" y="41"/>
                  </a:lnTo>
                  <a:lnTo>
                    <a:pt x="18" y="47"/>
                  </a:lnTo>
                  <a:lnTo>
                    <a:pt x="24" y="47"/>
                  </a:lnTo>
                  <a:lnTo>
                    <a:pt x="30" y="53"/>
                  </a:lnTo>
                  <a:lnTo>
                    <a:pt x="36" y="53"/>
                  </a:lnTo>
                  <a:lnTo>
                    <a:pt x="42" y="53"/>
                  </a:lnTo>
                  <a:lnTo>
                    <a:pt x="48" y="53"/>
                  </a:lnTo>
                  <a:lnTo>
                    <a:pt x="54" y="53"/>
                  </a:lnTo>
                  <a:lnTo>
                    <a:pt x="54" y="59"/>
                  </a:lnTo>
                  <a:lnTo>
                    <a:pt x="60" y="59"/>
                  </a:lnTo>
                  <a:lnTo>
                    <a:pt x="60" y="65"/>
                  </a:lnTo>
                  <a:lnTo>
                    <a:pt x="66" y="65"/>
                  </a:lnTo>
                  <a:lnTo>
                    <a:pt x="60" y="71"/>
                  </a:lnTo>
                  <a:lnTo>
                    <a:pt x="54" y="71"/>
                  </a:lnTo>
                  <a:lnTo>
                    <a:pt x="48" y="71"/>
                  </a:lnTo>
                  <a:lnTo>
                    <a:pt x="42" y="71"/>
                  </a:lnTo>
                  <a:lnTo>
                    <a:pt x="36" y="71"/>
                  </a:lnTo>
                  <a:lnTo>
                    <a:pt x="30" y="71"/>
                  </a:lnTo>
                  <a:lnTo>
                    <a:pt x="36" y="71"/>
                  </a:lnTo>
                  <a:lnTo>
                    <a:pt x="42" y="71"/>
                  </a:lnTo>
                  <a:lnTo>
                    <a:pt x="48" y="77"/>
                  </a:lnTo>
                  <a:lnTo>
                    <a:pt x="54" y="77"/>
                  </a:lnTo>
                  <a:lnTo>
                    <a:pt x="60" y="71"/>
                  </a:lnTo>
                  <a:lnTo>
                    <a:pt x="66" y="71"/>
                  </a:lnTo>
                  <a:lnTo>
                    <a:pt x="72" y="71"/>
                  </a:lnTo>
                  <a:lnTo>
                    <a:pt x="78" y="71"/>
                  </a:lnTo>
                  <a:lnTo>
                    <a:pt x="78" y="77"/>
                  </a:lnTo>
                  <a:lnTo>
                    <a:pt x="84" y="83"/>
                  </a:lnTo>
                  <a:close/>
                </a:path>
              </a:pathLst>
            </a:custGeom>
            <a:solidFill>
              <a:srgbClr val="990000"/>
            </a:solidFill>
            <a:ln w="9525">
              <a:noFill/>
              <a:round/>
              <a:headEnd/>
              <a:tailEnd/>
            </a:ln>
          </p:spPr>
          <p:txBody>
            <a:bodyPr/>
            <a:lstStyle/>
            <a:p>
              <a:endParaRPr lang="en-US"/>
            </a:p>
          </p:txBody>
        </p:sp>
        <p:sp>
          <p:nvSpPr>
            <p:cNvPr id="16342" name="Freeform 206"/>
            <p:cNvSpPr>
              <a:spLocks/>
            </p:cNvSpPr>
            <p:nvPr/>
          </p:nvSpPr>
          <p:spPr bwMode="auto">
            <a:xfrm>
              <a:off x="5151" y="1554"/>
              <a:ext cx="54" cy="123"/>
            </a:xfrm>
            <a:custGeom>
              <a:avLst/>
              <a:gdLst>
                <a:gd name="T0" fmla="*/ 6 w 54"/>
                <a:gd name="T1" fmla="*/ 89 h 125"/>
                <a:gd name="T2" fmla="*/ 12 w 54"/>
                <a:gd name="T3" fmla="*/ 86 h 125"/>
                <a:gd name="T4" fmla="*/ 12 w 54"/>
                <a:gd name="T5" fmla="*/ 86 h 125"/>
                <a:gd name="T6" fmla="*/ 18 w 54"/>
                <a:gd name="T7" fmla="*/ 81 h 125"/>
                <a:gd name="T8" fmla="*/ 6 w 54"/>
                <a:gd name="T9" fmla="*/ 63 h 125"/>
                <a:gd name="T10" fmla="*/ 0 w 54"/>
                <a:gd name="T11" fmla="*/ 39 h 125"/>
                <a:gd name="T12" fmla="*/ 6 w 54"/>
                <a:gd name="T13" fmla="*/ 39 h 125"/>
                <a:gd name="T14" fmla="*/ 12 w 54"/>
                <a:gd name="T15" fmla="*/ 63 h 125"/>
                <a:gd name="T16" fmla="*/ 24 w 54"/>
                <a:gd name="T17" fmla="*/ 51 h 125"/>
                <a:gd name="T18" fmla="*/ 24 w 54"/>
                <a:gd name="T19" fmla="*/ 31 h 125"/>
                <a:gd name="T20" fmla="*/ 18 w 54"/>
                <a:gd name="T21" fmla="*/ 12 h 125"/>
                <a:gd name="T22" fmla="*/ 24 w 54"/>
                <a:gd name="T23" fmla="*/ 12 h 125"/>
                <a:gd name="T24" fmla="*/ 24 w 54"/>
                <a:gd name="T25" fmla="*/ 24 h 125"/>
                <a:gd name="T26" fmla="*/ 30 w 54"/>
                <a:gd name="T27" fmla="*/ 24 h 125"/>
                <a:gd name="T28" fmla="*/ 42 w 54"/>
                <a:gd name="T29" fmla="*/ 0 h 125"/>
                <a:gd name="T30" fmla="*/ 42 w 54"/>
                <a:gd name="T31" fmla="*/ 0 h 125"/>
                <a:gd name="T32" fmla="*/ 36 w 54"/>
                <a:gd name="T33" fmla="*/ 18 h 125"/>
                <a:gd name="T34" fmla="*/ 36 w 54"/>
                <a:gd name="T35" fmla="*/ 30 h 125"/>
                <a:gd name="T36" fmla="*/ 48 w 54"/>
                <a:gd name="T37" fmla="*/ 30 h 125"/>
                <a:gd name="T38" fmla="*/ 48 w 54"/>
                <a:gd name="T39" fmla="*/ 30 h 125"/>
                <a:gd name="T40" fmla="*/ 42 w 54"/>
                <a:gd name="T41" fmla="*/ 30 h 125"/>
                <a:gd name="T42" fmla="*/ 36 w 54"/>
                <a:gd name="T43" fmla="*/ 31 h 125"/>
                <a:gd name="T44" fmla="*/ 30 w 54"/>
                <a:gd name="T45" fmla="*/ 33 h 125"/>
                <a:gd name="T46" fmla="*/ 24 w 54"/>
                <a:gd name="T47" fmla="*/ 63 h 125"/>
                <a:gd name="T48" fmla="*/ 30 w 54"/>
                <a:gd name="T49" fmla="*/ 63 h 125"/>
                <a:gd name="T50" fmla="*/ 42 w 54"/>
                <a:gd name="T51" fmla="*/ 63 h 125"/>
                <a:gd name="T52" fmla="*/ 48 w 54"/>
                <a:gd name="T53" fmla="*/ 63 h 125"/>
                <a:gd name="T54" fmla="*/ 54 w 54"/>
                <a:gd name="T55" fmla="*/ 63 h 125"/>
                <a:gd name="T56" fmla="*/ 48 w 54"/>
                <a:gd name="T57" fmla="*/ 63 h 125"/>
                <a:gd name="T58" fmla="*/ 36 w 54"/>
                <a:gd name="T59" fmla="*/ 69 h 125"/>
                <a:gd name="T60" fmla="*/ 24 w 54"/>
                <a:gd name="T61" fmla="*/ 75 h 125"/>
                <a:gd name="T62" fmla="*/ 18 w 54"/>
                <a:gd name="T63" fmla="*/ 86 h 125"/>
                <a:gd name="T64" fmla="*/ 24 w 54"/>
                <a:gd name="T65" fmla="*/ 89 h 125"/>
                <a:gd name="T66" fmla="*/ 30 w 54"/>
                <a:gd name="T67" fmla="*/ 86 h 125"/>
                <a:gd name="T68" fmla="*/ 42 w 54"/>
                <a:gd name="T69" fmla="*/ 86 h 125"/>
                <a:gd name="T70" fmla="*/ 48 w 54"/>
                <a:gd name="T71" fmla="*/ 81 h 125"/>
                <a:gd name="T72" fmla="*/ 54 w 54"/>
                <a:gd name="T73" fmla="*/ 75 h 125"/>
                <a:gd name="T74" fmla="*/ 48 w 54"/>
                <a:gd name="T75" fmla="*/ 86 h 125"/>
                <a:gd name="T76" fmla="*/ 42 w 54"/>
                <a:gd name="T77" fmla="*/ 89 h 125"/>
                <a:gd name="T78" fmla="*/ 36 w 54"/>
                <a:gd name="T79" fmla="*/ 92 h 125"/>
                <a:gd name="T80" fmla="*/ 36 w 54"/>
                <a:gd name="T81" fmla="*/ 92 h 125"/>
                <a:gd name="T82" fmla="*/ 30 w 54"/>
                <a:gd name="T83" fmla="*/ 89 h 125"/>
                <a:gd name="T84" fmla="*/ 18 w 54"/>
                <a:gd name="T85" fmla="*/ 89 h 125"/>
                <a:gd name="T86" fmla="*/ 12 w 54"/>
                <a:gd name="T87" fmla="*/ 97 h 125"/>
                <a:gd name="T88" fmla="*/ 6 w 54"/>
                <a:gd name="T89" fmla="*/ 103 h 125"/>
                <a:gd name="T90" fmla="*/ 6 w 54"/>
                <a:gd name="T91" fmla="*/ 103 h 125"/>
                <a:gd name="T92" fmla="*/ 6 w 54"/>
                <a:gd name="T93" fmla="*/ 92 h 125"/>
                <a:gd name="T94" fmla="*/ 6 w 54"/>
                <a:gd name="T95" fmla="*/ 92 h 1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4"/>
                <a:gd name="T145" fmla="*/ 0 h 125"/>
                <a:gd name="T146" fmla="*/ 54 w 54"/>
                <a:gd name="T147" fmla="*/ 125 h 1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4" h="125">
                  <a:moveTo>
                    <a:pt x="0" y="107"/>
                  </a:moveTo>
                  <a:lnTo>
                    <a:pt x="6" y="101"/>
                  </a:lnTo>
                  <a:lnTo>
                    <a:pt x="6" y="95"/>
                  </a:lnTo>
                  <a:lnTo>
                    <a:pt x="12" y="95"/>
                  </a:lnTo>
                  <a:lnTo>
                    <a:pt x="18" y="89"/>
                  </a:lnTo>
                  <a:lnTo>
                    <a:pt x="12" y="83"/>
                  </a:lnTo>
                  <a:lnTo>
                    <a:pt x="12" y="77"/>
                  </a:lnTo>
                  <a:lnTo>
                    <a:pt x="6" y="71"/>
                  </a:lnTo>
                  <a:lnTo>
                    <a:pt x="0" y="59"/>
                  </a:lnTo>
                  <a:lnTo>
                    <a:pt x="0" y="53"/>
                  </a:lnTo>
                  <a:lnTo>
                    <a:pt x="0" y="47"/>
                  </a:lnTo>
                  <a:lnTo>
                    <a:pt x="6" y="47"/>
                  </a:lnTo>
                  <a:lnTo>
                    <a:pt x="6" y="53"/>
                  </a:lnTo>
                  <a:lnTo>
                    <a:pt x="6" y="65"/>
                  </a:lnTo>
                  <a:lnTo>
                    <a:pt x="12" y="71"/>
                  </a:lnTo>
                  <a:lnTo>
                    <a:pt x="18" y="71"/>
                  </a:lnTo>
                  <a:lnTo>
                    <a:pt x="18" y="65"/>
                  </a:lnTo>
                  <a:lnTo>
                    <a:pt x="24" y="59"/>
                  </a:lnTo>
                  <a:lnTo>
                    <a:pt x="24" y="47"/>
                  </a:lnTo>
                  <a:lnTo>
                    <a:pt x="24" y="41"/>
                  </a:lnTo>
                  <a:lnTo>
                    <a:pt x="24" y="35"/>
                  </a:lnTo>
                  <a:lnTo>
                    <a:pt x="18" y="24"/>
                  </a:lnTo>
                  <a:lnTo>
                    <a:pt x="18" y="18"/>
                  </a:lnTo>
                  <a:lnTo>
                    <a:pt x="18" y="12"/>
                  </a:lnTo>
                  <a:lnTo>
                    <a:pt x="24" y="12"/>
                  </a:lnTo>
                  <a:lnTo>
                    <a:pt x="24" y="18"/>
                  </a:lnTo>
                  <a:lnTo>
                    <a:pt x="24" y="24"/>
                  </a:lnTo>
                  <a:lnTo>
                    <a:pt x="24" y="30"/>
                  </a:lnTo>
                  <a:lnTo>
                    <a:pt x="24" y="35"/>
                  </a:lnTo>
                  <a:lnTo>
                    <a:pt x="30" y="24"/>
                  </a:lnTo>
                  <a:lnTo>
                    <a:pt x="30" y="18"/>
                  </a:lnTo>
                  <a:lnTo>
                    <a:pt x="36" y="6"/>
                  </a:lnTo>
                  <a:lnTo>
                    <a:pt x="42" y="0"/>
                  </a:lnTo>
                  <a:lnTo>
                    <a:pt x="36" y="6"/>
                  </a:lnTo>
                  <a:lnTo>
                    <a:pt x="36" y="18"/>
                  </a:lnTo>
                  <a:lnTo>
                    <a:pt x="30" y="30"/>
                  </a:lnTo>
                  <a:lnTo>
                    <a:pt x="30" y="35"/>
                  </a:lnTo>
                  <a:lnTo>
                    <a:pt x="36" y="30"/>
                  </a:lnTo>
                  <a:lnTo>
                    <a:pt x="42" y="30"/>
                  </a:lnTo>
                  <a:lnTo>
                    <a:pt x="48" y="30"/>
                  </a:lnTo>
                  <a:lnTo>
                    <a:pt x="48" y="24"/>
                  </a:lnTo>
                  <a:lnTo>
                    <a:pt x="48" y="30"/>
                  </a:lnTo>
                  <a:lnTo>
                    <a:pt x="42" y="30"/>
                  </a:lnTo>
                  <a:lnTo>
                    <a:pt x="42" y="35"/>
                  </a:lnTo>
                  <a:lnTo>
                    <a:pt x="36" y="35"/>
                  </a:lnTo>
                  <a:lnTo>
                    <a:pt x="36" y="41"/>
                  </a:lnTo>
                  <a:lnTo>
                    <a:pt x="30" y="41"/>
                  </a:lnTo>
                  <a:lnTo>
                    <a:pt x="30" y="47"/>
                  </a:lnTo>
                  <a:lnTo>
                    <a:pt x="24" y="59"/>
                  </a:lnTo>
                  <a:lnTo>
                    <a:pt x="24" y="71"/>
                  </a:lnTo>
                  <a:lnTo>
                    <a:pt x="24" y="77"/>
                  </a:lnTo>
                  <a:lnTo>
                    <a:pt x="30" y="71"/>
                  </a:lnTo>
                  <a:lnTo>
                    <a:pt x="36" y="71"/>
                  </a:lnTo>
                  <a:lnTo>
                    <a:pt x="42" y="71"/>
                  </a:lnTo>
                  <a:lnTo>
                    <a:pt x="48" y="71"/>
                  </a:lnTo>
                  <a:lnTo>
                    <a:pt x="54" y="71"/>
                  </a:lnTo>
                  <a:lnTo>
                    <a:pt x="48" y="71"/>
                  </a:lnTo>
                  <a:lnTo>
                    <a:pt x="42" y="77"/>
                  </a:lnTo>
                  <a:lnTo>
                    <a:pt x="36" y="77"/>
                  </a:lnTo>
                  <a:lnTo>
                    <a:pt x="30" y="83"/>
                  </a:lnTo>
                  <a:lnTo>
                    <a:pt x="24" y="83"/>
                  </a:lnTo>
                  <a:lnTo>
                    <a:pt x="18" y="89"/>
                  </a:lnTo>
                  <a:lnTo>
                    <a:pt x="18" y="95"/>
                  </a:lnTo>
                  <a:lnTo>
                    <a:pt x="18" y="101"/>
                  </a:lnTo>
                  <a:lnTo>
                    <a:pt x="24" y="101"/>
                  </a:lnTo>
                  <a:lnTo>
                    <a:pt x="30" y="101"/>
                  </a:lnTo>
                  <a:lnTo>
                    <a:pt x="30" y="95"/>
                  </a:lnTo>
                  <a:lnTo>
                    <a:pt x="36" y="95"/>
                  </a:lnTo>
                  <a:lnTo>
                    <a:pt x="42" y="95"/>
                  </a:lnTo>
                  <a:lnTo>
                    <a:pt x="48" y="95"/>
                  </a:lnTo>
                  <a:lnTo>
                    <a:pt x="48" y="89"/>
                  </a:lnTo>
                  <a:lnTo>
                    <a:pt x="54" y="89"/>
                  </a:lnTo>
                  <a:lnTo>
                    <a:pt x="54" y="83"/>
                  </a:lnTo>
                  <a:lnTo>
                    <a:pt x="54" y="89"/>
                  </a:lnTo>
                  <a:lnTo>
                    <a:pt x="48" y="95"/>
                  </a:lnTo>
                  <a:lnTo>
                    <a:pt x="42" y="101"/>
                  </a:lnTo>
                  <a:lnTo>
                    <a:pt x="42" y="107"/>
                  </a:lnTo>
                  <a:lnTo>
                    <a:pt x="36" y="107"/>
                  </a:lnTo>
                  <a:lnTo>
                    <a:pt x="36" y="113"/>
                  </a:lnTo>
                  <a:lnTo>
                    <a:pt x="36" y="107"/>
                  </a:lnTo>
                  <a:lnTo>
                    <a:pt x="30" y="107"/>
                  </a:lnTo>
                  <a:lnTo>
                    <a:pt x="30" y="101"/>
                  </a:lnTo>
                  <a:lnTo>
                    <a:pt x="24" y="101"/>
                  </a:lnTo>
                  <a:lnTo>
                    <a:pt x="18" y="101"/>
                  </a:lnTo>
                  <a:lnTo>
                    <a:pt x="12" y="107"/>
                  </a:lnTo>
                  <a:lnTo>
                    <a:pt x="12" y="113"/>
                  </a:lnTo>
                  <a:lnTo>
                    <a:pt x="12" y="119"/>
                  </a:lnTo>
                  <a:lnTo>
                    <a:pt x="6" y="119"/>
                  </a:lnTo>
                  <a:lnTo>
                    <a:pt x="0" y="125"/>
                  </a:lnTo>
                  <a:lnTo>
                    <a:pt x="6" y="119"/>
                  </a:lnTo>
                  <a:lnTo>
                    <a:pt x="6" y="113"/>
                  </a:lnTo>
                  <a:lnTo>
                    <a:pt x="12" y="113"/>
                  </a:lnTo>
                  <a:lnTo>
                    <a:pt x="6" y="107"/>
                  </a:lnTo>
                  <a:lnTo>
                    <a:pt x="0" y="107"/>
                  </a:lnTo>
                  <a:close/>
                </a:path>
              </a:pathLst>
            </a:custGeom>
            <a:solidFill>
              <a:srgbClr val="990000"/>
            </a:solidFill>
            <a:ln w="9525">
              <a:noFill/>
              <a:round/>
              <a:headEnd/>
              <a:tailEnd/>
            </a:ln>
          </p:spPr>
          <p:txBody>
            <a:bodyPr/>
            <a:lstStyle/>
            <a:p>
              <a:endParaRPr lang="en-US"/>
            </a:p>
          </p:txBody>
        </p:sp>
        <p:sp>
          <p:nvSpPr>
            <p:cNvPr id="16343" name="Freeform 207"/>
            <p:cNvSpPr>
              <a:spLocks/>
            </p:cNvSpPr>
            <p:nvPr/>
          </p:nvSpPr>
          <p:spPr bwMode="auto">
            <a:xfrm>
              <a:off x="5139" y="1618"/>
              <a:ext cx="12" cy="18"/>
            </a:xfrm>
            <a:custGeom>
              <a:avLst/>
              <a:gdLst>
                <a:gd name="T0" fmla="*/ 12 w 12"/>
                <a:gd name="T1" fmla="*/ 18 h 18"/>
                <a:gd name="T2" fmla="*/ 6 w 12"/>
                <a:gd name="T3" fmla="*/ 18 h 18"/>
                <a:gd name="T4" fmla="*/ 6 w 12"/>
                <a:gd name="T5" fmla="*/ 18 h 18"/>
                <a:gd name="T6" fmla="*/ 6 w 12"/>
                <a:gd name="T7" fmla="*/ 18 h 18"/>
                <a:gd name="T8" fmla="*/ 6 w 12"/>
                <a:gd name="T9" fmla="*/ 18 h 18"/>
                <a:gd name="T10" fmla="*/ 0 w 12"/>
                <a:gd name="T11" fmla="*/ 12 h 18"/>
                <a:gd name="T12" fmla="*/ 0 w 12"/>
                <a:gd name="T13" fmla="*/ 12 h 18"/>
                <a:gd name="T14" fmla="*/ 0 w 12"/>
                <a:gd name="T15" fmla="*/ 6 h 18"/>
                <a:gd name="T16" fmla="*/ 0 w 12"/>
                <a:gd name="T17" fmla="*/ 6 h 18"/>
                <a:gd name="T18" fmla="*/ 0 w 12"/>
                <a:gd name="T19" fmla="*/ 0 h 18"/>
                <a:gd name="T20" fmla="*/ 0 w 12"/>
                <a:gd name="T21" fmla="*/ 0 h 18"/>
                <a:gd name="T22" fmla="*/ 6 w 12"/>
                <a:gd name="T23" fmla="*/ 6 h 18"/>
                <a:gd name="T24" fmla="*/ 6 w 12"/>
                <a:gd name="T25" fmla="*/ 6 h 18"/>
                <a:gd name="T26" fmla="*/ 6 w 12"/>
                <a:gd name="T27" fmla="*/ 6 h 18"/>
                <a:gd name="T28" fmla="*/ 6 w 12"/>
                <a:gd name="T29" fmla="*/ 12 h 18"/>
                <a:gd name="T30" fmla="*/ 6 w 12"/>
                <a:gd name="T31" fmla="*/ 12 h 18"/>
                <a:gd name="T32" fmla="*/ 12 w 12"/>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18"/>
                  </a:moveTo>
                  <a:lnTo>
                    <a:pt x="6" y="18"/>
                  </a:lnTo>
                  <a:lnTo>
                    <a:pt x="0" y="12"/>
                  </a:lnTo>
                  <a:lnTo>
                    <a:pt x="0" y="6"/>
                  </a:lnTo>
                  <a:lnTo>
                    <a:pt x="0" y="0"/>
                  </a:lnTo>
                  <a:lnTo>
                    <a:pt x="6" y="6"/>
                  </a:lnTo>
                  <a:lnTo>
                    <a:pt x="6" y="12"/>
                  </a:lnTo>
                  <a:lnTo>
                    <a:pt x="12" y="18"/>
                  </a:lnTo>
                  <a:close/>
                </a:path>
              </a:pathLst>
            </a:custGeom>
            <a:solidFill>
              <a:srgbClr val="990000"/>
            </a:solidFill>
            <a:ln w="9525">
              <a:noFill/>
              <a:round/>
              <a:headEnd/>
              <a:tailEnd/>
            </a:ln>
          </p:spPr>
          <p:txBody>
            <a:bodyPr/>
            <a:lstStyle/>
            <a:p>
              <a:endParaRPr lang="en-US"/>
            </a:p>
          </p:txBody>
        </p:sp>
        <p:sp>
          <p:nvSpPr>
            <p:cNvPr id="16344" name="Freeform 208"/>
            <p:cNvSpPr>
              <a:spLocks/>
            </p:cNvSpPr>
            <p:nvPr/>
          </p:nvSpPr>
          <p:spPr bwMode="auto">
            <a:xfrm>
              <a:off x="5211" y="1619"/>
              <a:ext cx="173" cy="104"/>
            </a:xfrm>
            <a:custGeom>
              <a:avLst/>
              <a:gdLst>
                <a:gd name="T0" fmla="*/ 18 w 173"/>
                <a:gd name="T1" fmla="*/ 83 h 102"/>
                <a:gd name="T2" fmla="*/ 36 w 173"/>
                <a:gd name="T3" fmla="*/ 68 h 102"/>
                <a:gd name="T4" fmla="*/ 42 w 173"/>
                <a:gd name="T5" fmla="*/ 44 h 102"/>
                <a:gd name="T6" fmla="*/ 60 w 173"/>
                <a:gd name="T7" fmla="*/ 18 h 102"/>
                <a:gd name="T8" fmla="*/ 72 w 173"/>
                <a:gd name="T9" fmla="*/ 0 h 102"/>
                <a:gd name="T10" fmla="*/ 78 w 173"/>
                <a:gd name="T11" fmla="*/ 0 h 102"/>
                <a:gd name="T12" fmla="*/ 66 w 173"/>
                <a:gd name="T13" fmla="*/ 12 h 102"/>
                <a:gd name="T14" fmla="*/ 54 w 173"/>
                <a:gd name="T15" fmla="*/ 38 h 102"/>
                <a:gd name="T16" fmla="*/ 48 w 173"/>
                <a:gd name="T17" fmla="*/ 56 h 102"/>
                <a:gd name="T18" fmla="*/ 48 w 173"/>
                <a:gd name="T19" fmla="*/ 62 h 102"/>
                <a:gd name="T20" fmla="*/ 60 w 173"/>
                <a:gd name="T21" fmla="*/ 56 h 102"/>
                <a:gd name="T22" fmla="*/ 72 w 173"/>
                <a:gd name="T23" fmla="*/ 44 h 102"/>
                <a:gd name="T24" fmla="*/ 90 w 173"/>
                <a:gd name="T25" fmla="*/ 18 h 102"/>
                <a:gd name="T26" fmla="*/ 114 w 173"/>
                <a:gd name="T27" fmla="*/ 0 h 102"/>
                <a:gd name="T28" fmla="*/ 120 w 173"/>
                <a:gd name="T29" fmla="*/ 0 h 102"/>
                <a:gd name="T30" fmla="*/ 102 w 173"/>
                <a:gd name="T31" fmla="*/ 12 h 102"/>
                <a:gd name="T32" fmla="*/ 84 w 173"/>
                <a:gd name="T33" fmla="*/ 44 h 102"/>
                <a:gd name="T34" fmla="*/ 84 w 173"/>
                <a:gd name="T35" fmla="*/ 50 h 102"/>
                <a:gd name="T36" fmla="*/ 96 w 173"/>
                <a:gd name="T37" fmla="*/ 44 h 102"/>
                <a:gd name="T38" fmla="*/ 108 w 173"/>
                <a:gd name="T39" fmla="*/ 44 h 102"/>
                <a:gd name="T40" fmla="*/ 125 w 173"/>
                <a:gd name="T41" fmla="*/ 24 h 102"/>
                <a:gd name="T42" fmla="*/ 149 w 173"/>
                <a:gd name="T43" fmla="*/ 12 h 102"/>
                <a:gd name="T44" fmla="*/ 155 w 173"/>
                <a:gd name="T45" fmla="*/ 12 h 102"/>
                <a:gd name="T46" fmla="*/ 137 w 173"/>
                <a:gd name="T47" fmla="*/ 18 h 102"/>
                <a:gd name="T48" fmla="*/ 120 w 173"/>
                <a:gd name="T49" fmla="*/ 44 h 102"/>
                <a:gd name="T50" fmla="*/ 137 w 173"/>
                <a:gd name="T51" fmla="*/ 44 h 102"/>
                <a:gd name="T52" fmla="*/ 161 w 173"/>
                <a:gd name="T53" fmla="*/ 38 h 102"/>
                <a:gd name="T54" fmla="*/ 173 w 173"/>
                <a:gd name="T55" fmla="*/ 38 h 102"/>
                <a:gd name="T56" fmla="*/ 155 w 173"/>
                <a:gd name="T57" fmla="*/ 44 h 102"/>
                <a:gd name="T58" fmla="*/ 125 w 173"/>
                <a:gd name="T59" fmla="*/ 50 h 102"/>
                <a:gd name="T60" fmla="*/ 131 w 173"/>
                <a:gd name="T61" fmla="*/ 62 h 102"/>
                <a:gd name="T62" fmla="*/ 149 w 173"/>
                <a:gd name="T63" fmla="*/ 68 h 102"/>
                <a:gd name="T64" fmla="*/ 155 w 173"/>
                <a:gd name="T65" fmla="*/ 74 h 102"/>
                <a:gd name="T66" fmla="*/ 137 w 173"/>
                <a:gd name="T67" fmla="*/ 68 h 102"/>
                <a:gd name="T68" fmla="*/ 114 w 173"/>
                <a:gd name="T69" fmla="*/ 56 h 102"/>
                <a:gd name="T70" fmla="*/ 102 w 173"/>
                <a:gd name="T71" fmla="*/ 56 h 102"/>
                <a:gd name="T72" fmla="*/ 84 w 173"/>
                <a:gd name="T73" fmla="*/ 56 h 102"/>
                <a:gd name="T74" fmla="*/ 90 w 173"/>
                <a:gd name="T75" fmla="*/ 68 h 102"/>
                <a:gd name="T76" fmla="*/ 108 w 173"/>
                <a:gd name="T77" fmla="*/ 83 h 102"/>
                <a:gd name="T78" fmla="*/ 120 w 173"/>
                <a:gd name="T79" fmla="*/ 94 h 102"/>
                <a:gd name="T80" fmla="*/ 125 w 173"/>
                <a:gd name="T81" fmla="*/ 100 h 102"/>
                <a:gd name="T82" fmla="*/ 108 w 173"/>
                <a:gd name="T83" fmla="*/ 83 h 102"/>
                <a:gd name="T84" fmla="*/ 84 w 173"/>
                <a:gd name="T85" fmla="*/ 68 h 102"/>
                <a:gd name="T86" fmla="*/ 72 w 173"/>
                <a:gd name="T87" fmla="*/ 62 h 102"/>
                <a:gd name="T88" fmla="*/ 60 w 173"/>
                <a:gd name="T89" fmla="*/ 68 h 102"/>
                <a:gd name="T90" fmla="*/ 48 w 173"/>
                <a:gd name="T91" fmla="*/ 68 h 102"/>
                <a:gd name="T92" fmla="*/ 48 w 173"/>
                <a:gd name="T93" fmla="*/ 74 h 102"/>
                <a:gd name="T94" fmla="*/ 66 w 173"/>
                <a:gd name="T95" fmla="*/ 94 h 102"/>
                <a:gd name="T96" fmla="*/ 84 w 173"/>
                <a:gd name="T97" fmla="*/ 112 h 102"/>
                <a:gd name="T98" fmla="*/ 90 w 173"/>
                <a:gd name="T99" fmla="*/ 118 h 102"/>
                <a:gd name="T100" fmla="*/ 66 w 173"/>
                <a:gd name="T101" fmla="*/ 106 h 102"/>
                <a:gd name="T102" fmla="*/ 42 w 173"/>
                <a:gd name="T103" fmla="*/ 83 h 102"/>
                <a:gd name="T104" fmla="*/ 30 w 173"/>
                <a:gd name="T105" fmla="*/ 94 h 102"/>
                <a:gd name="T106" fmla="*/ 6 w 173"/>
                <a:gd name="T107" fmla="*/ 100 h 102"/>
                <a:gd name="T108" fmla="*/ 6 w 173"/>
                <a:gd name="T109" fmla="*/ 94 h 1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73"/>
                <a:gd name="T166" fmla="*/ 0 h 102"/>
                <a:gd name="T167" fmla="*/ 173 w 173"/>
                <a:gd name="T168" fmla="*/ 102 h 1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73" h="102">
                  <a:moveTo>
                    <a:pt x="6" y="78"/>
                  </a:moveTo>
                  <a:lnTo>
                    <a:pt x="12" y="78"/>
                  </a:lnTo>
                  <a:lnTo>
                    <a:pt x="12" y="72"/>
                  </a:lnTo>
                  <a:lnTo>
                    <a:pt x="18" y="72"/>
                  </a:lnTo>
                  <a:lnTo>
                    <a:pt x="24" y="66"/>
                  </a:lnTo>
                  <a:lnTo>
                    <a:pt x="30" y="66"/>
                  </a:lnTo>
                  <a:lnTo>
                    <a:pt x="30" y="60"/>
                  </a:lnTo>
                  <a:lnTo>
                    <a:pt x="36" y="60"/>
                  </a:lnTo>
                  <a:lnTo>
                    <a:pt x="36" y="54"/>
                  </a:lnTo>
                  <a:lnTo>
                    <a:pt x="42" y="48"/>
                  </a:lnTo>
                  <a:lnTo>
                    <a:pt x="42" y="36"/>
                  </a:lnTo>
                  <a:lnTo>
                    <a:pt x="48" y="30"/>
                  </a:lnTo>
                  <a:lnTo>
                    <a:pt x="48" y="24"/>
                  </a:lnTo>
                  <a:lnTo>
                    <a:pt x="54" y="24"/>
                  </a:lnTo>
                  <a:lnTo>
                    <a:pt x="60" y="18"/>
                  </a:lnTo>
                  <a:lnTo>
                    <a:pt x="60" y="12"/>
                  </a:lnTo>
                  <a:lnTo>
                    <a:pt x="66" y="6"/>
                  </a:lnTo>
                  <a:lnTo>
                    <a:pt x="72" y="6"/>
                  </a:lnTo>
                  <a:lnTo>
                    <a:pt x="72" y="0"/>
                  </a:lnTo>
                  <a:lnTo>
                    <a:pt x="78" y="0"/>
                  </a:lnTo>
                  <a:lnTo>
                    <a:pt x="78" y="6"/>
                  </a:lnTo>
                  <a:lnTo>
                    <a:pt x="72" y="6"/>
                  </a:lnTo>
                  <a:lnTo>
                    <a:pt x="66" y="12"/>
                  </a:lnTo>
                  <a:lnTo>
                    <a:pt x="66" y="18"/>
                  </a:lnTo>
                  <a:lnTo>
                    <a:pt x="60" y="18"/>
                  </a:lnTo>
                  <a:lnTo>
                    <a:pt x="54" y="24"/>
                  </a:lnTo>
                  <a:lnTo>
                    <a:pt x="54" y="30"/>
                  </a:lnTo>
                  <a:lnTo>
                    <a:pt x="48" y="30"/>
                  </a:lnTo>
                  <a:lnTo>
                    <a:pt x="48" y="36"/>
                  </a:lnTo>
                  <a:lnTo>
                    <a:pt x="48" y="42"/>
                  </a:lnTo>
                  <a:lnTo>
                    <a:pt x="48" y="48"/>
                  </a:lnTo>
                  <a:lnTo>
                    <a:pt x="48" y="54"/>
                  </a:lnTo>
                  <a:lnTo>
                    <a:pt x="54" y="54"/>
                  </a:lnTo>
                  <a:lnTo>
                    <a:pt x="54" y="48"/>
                  </a:lnTo>
                  <a:lnTo>
                    <a:pt x="60" y="48"/>
                  </a:lnTo>
                  <a:lnTo>
                    <a:pt x="60" y="42"/>
                  </a:lnTo>
                  <a:lnTo>
                    <a:pt x="66" y="42"/>
                  </a:lnTo>
                  <a:lnTo>
                    <a:pt x="72" y="36"/>
                  </a:lnTo>
                  <a:lnTo>
                    <a:pt x="78" y="30"/>
                  </a:lnTo>
                  <a:lnTo>
                    <a:pt x="84" y="24"/>
                  </a:lnTo>
                  <a:lnTo>
                    <a:pt x="90" y="18"/>
                  </a:lnTo>
                  <a:lnTo>
                    <a:pt x="96" y="12"/>
                  </a:lnTo>
                  <a:lnTo>
                    <a:pt x="102" y="6"/>
                  </a:lnTo>
                  <a:lnTo>
                    <a:pt x="108" y="6"/>
                  </a:lnTo>
                  <a:lnTo>
                    <a:pt x="114" y="0"/>
                  </a:lnTo>
                  <a:lnTo>
                    <a:pt x="120" y="0"/>
                  </a:lnTo>
                  <a:lnTo>
                    <a:pt x="114" y="6"/>
                  </a:lnTo>
                  <a:lnTo>
                    <a:pt x="108" y="6"/>
                  </a:lnTo>
                  <a:lnTo>
                    <a:pt x="102" y="12"/>
                  </a:lnTo>
                  <a:lnTo>
                    <a:pt x="96" y="18"/>
                  </a:lnTo>
                  <a:lnTo>
                    <a:pt x="90" y="24"/>
                  </a:lnTo>
                  <a:lnTo>
                    <a:pt x="84" y="30"/>
                  </a:lnTo>
                  <a:lnTo>
                    <a:pt x="84" y="36"/>
                  </a:lnTo>
                  <a:lnTo>
                    <a:pt x="78" y="36"/>
                  </a:lnTo>
                  <a:lnTo>
                    <a:pt x="78" y="42"/>
                  </a:lnTo>
                  <a:lnTo>
                    <a:pt x="84" y="42"/>
                  </a:lnTo>
                  <a:lnTo>
                    <a:pt x="90" y="42"/>
                  </a:lnTo>
                  <a:lnTo>
                    <a:pt x="90" y="36"/>
                  </a:lnTo>
                  <a:lnTo>
                    <a:pt x="96" y="36"/>
                  </a:lnTo>
                  <a:lnTo>
                    <a:pt x="102" y="36"/>
                  </a:lnTo>
                  <a:lnTo>
                    <a:pt x="108" y="36"/>
                  </a:lnTo>
                  <a:lnTo>
                    <a:pt x="114" y="30"/>
                  </a:lnTo>
                  <a:lnTo>
                    <a:pt x="120" y="30"/>
                  </a:lnTo>
                  <a:lnTo>
                    <a:pt x="125" y="24"/>
                  </a:lnTo>
                  <a:lnTo>
                    <a:pt x="131" y="18"/>
                  </a:lnTo>
                  <a:lnTo>
                    <a:pt x="137" y="18"/>
                  </a:lnTo>
                  <a:lnTo>
                    <a:pt x="143" y="12"/>
                  </a:lnTo>
                  <a:lnTo>
                    <a:pt x="149" y="12"/>
                  </a:lnTo>
                  <a:lnTo>
                    <a:pt x="155" y="12"/>
                  </a:lnTo>
                  <a:lnTo>
                    <a:pt x="149" y="12"/>
                  </a:lnTo>
                  <a:lnTo>
                    <a:pt x="149" y="18"/>
                  </a:lnTo>
                  <a:lnTo>
                    <a:pt x="143" y="18"/>
                  </a:lnTo>
                  <a:lnTo>
                    <a:pt x="137" y="18"/>
                  </a:lnTo>
                  <a:lnTo>
                    <a:pt x="131" y="24"/>
                  </a:lnTo>
                  <a:lnTo>
                    <a:pt x="125" y="30"/>
                  </a:lnTo>
                  <a:lnTo>
                    <a:pt x="120" y="36"/>
                  </a:lnTo>
                  <a:lnTo>
                    <a:pt x="125" y="36"/>
                  </a:lnTo>
                  <a:lnTo>
                    <a:pt x="131" y="36"/>
                  </a:lnTo>
                  <a:lnTo>
                    <a:pt x="137" y="36"/>
                  </a:lnTo>
                  <a:lnTo>
                    <a:pt x="143" y="36"/>
                  </a:lnTo>
                  <a:lnTo>
                    <a:pt x="149" y="30"/>
                  </a:lnTo>
                  <a:lnTo>
                    <a:pt x="155" y="30"/>
                  </a:lnTo>
                  <a:lnTo>
                    <a:pt x="161" y="30"/>
                  </a:lnTo>
                  <a:lnTo>
                    <a:pt x="167" y="30"/>
                  </a:lnTo>
                  <a:lnTo>
                    <a:pt x="173" y="24"/>
                  </a:lnTo>
                  <a:lnTo>
                    <a:pt x="173" y="30"/>
                  </a:lnTo>
                  <a:lnTo>
                    <a:pt x="167" y="30"/>
                  </a:lnTo>
                  <a:lnTo>
                    <a:pt x="161" y="36"/>
                  </a:lnTo>
                  <a:lnTo>
                    <a:pt x="155" y="36"/>
                  </a:lnTo>
                  <a:lnTo>
                    <a:pt x="149" y="36"/>
                  </a:lnTo>
                  <a:lnTo>
                    <a:pt x="143" y="42"/>
                  </a:lnTo>
                  <a:lnTo>
                    <a:pt x="137" y="42"/>
                  </a:lnTo>
                  <a:lnTo>
                    <a:pt x="125" y="42"/>
                  </a:lnTo>
                  <a:lnTo>
                    <a:pt x="120" y="42"/>
                  </a:lnTo>
                  <a:lnTo>
                    <a:pt x="125" y="48"/>
                  </a:lnTo>
                  <a:lnTo>
                    <a:pt x="131" y="54"/>
                  </a:lnTo>
                  <a:lnTo>
                    <a:pt x="137" y="54"/>
                  </a:lnTo>
                  <a:lnTo>
                    <a:pt x="143" y="60"/>
                  </a:lnTo>
                  <a:lnTo>
                    <a:pt x="149" y="60"/>
                  </a:lnTo>
                  <a:lnTo>
                    <a:pt x="155" y="60"/>
                  </a:lnTo>
                  <a:lnTo>
                    <a:pt x="155" y="66"/>
                  </a:lnTo>
                  <a:lnTo>
                    <a:pt x="149" y="66"/>
                  </a:lnTo>
                  <a:lnTo>
                    <a:pt x="143" y="66"/>
                  </a:lnTo>
                  <a:lnTo>
                    <a:pt x="137" y="60"/>
                  </a:lnTo>
                  <a:lnTo>
                    <a:pt x="131" y="60"/>
                  </a:lnTo>
                  <a:lnTo>
                    <a:pt x="125" y="54"/>
                  </a:lnTo>
                  <a:lnTo>
                    <a:pt x="120" y="54"/>
                  </a:lnTo>
                  <a:lnTo>
                    <a:pt x="114" y="48"/>
                  </a:lnTo>
                  <a:lnTo>
                    <a:pt x="108" y="48"/>
                  </a:lnTo>
                  <a:lnTo>
                    <a:pt x="102" y="48"/>
                  </a:lnTo>
                  <a:lnTo>
                    <a:pt x="96" y="48"/>
                  </a:lnTo>
                  <a:lnTo>
                    <a:pt x="90" y="48"/>
                  </a:lnTo>
                  <a:lnTo>
                    <a:pt x="84" y="48"/>
                  </a:lnTo>
                  <a:lnTo>
                    <a:pt x="84" y="54"/>
                  </a:lnTo>
                  <a:lnTo>
                    <a:pt x="90" y="54"/>
                  </a:lnTo>
                  <a:lnTo>
                    <a:pt x="90" y="60"/>
                  </a:lnTo>
                  <a:lnTo>
                    <a:pt x="96" y="60"/>
                  </a:lnTo>
                  <a:lnTo>
                    <a:pt x="102" y="66"/>
                  </a:lnTo>
                  <a:lnTo>
                    <a:pt x="108" y="72"/>
                  </a:lnTo>
                  <a:lnTo>
                    <a:pt x="114" y="72"/>
                  </a:lnTo>
                  <a:lnTo>
                    <a:pt x="120" y="78"/>
                  </a:lnTo>
                  <a:lnTo>
                    <a:pt x="125" y="84"/>
                  </a:lnTo>
                  <a:lnTo>
                    <a:pt x="131" y="84"/>
                  </a:lnTo>
                  <a:lnTo>
                    <a:pt x="125" y="84"/>
                  </a:lnTo>
                  <a:lnTo>
                    <a:pt x="120" y="84"/>
                  </a:lnTo>
                  <a:lnTo>
                    <a:pt x="120" y="78"/>
                  </a:lnTo>
                  <a:lnTo>
                    <a:pt x="114" y="78"/>
                  </a:lnTo>
                  <a:lnTo>
                    <a:pt x="108" y="72"/>
                  </a:lnTo>
                  <a:lnTo>
                    <a:pt x="96" y="72"/>
                  </a:lnTo>
                  <a:lnTo>
                    <a:pt x="90" y="66"/>
                  </a:lnTo>
                  <a:lnTo>
                    <a:pt x="90" y="60"/>
                  </a:lnTo>
                  <a:lnTo>
                    <a:pt x="84" y="60"/>
                  </a:lnTo>
                  <a:lnTo>
                    <a:pt x="78" y="54"/>
                  </a:lnTo>
                  <a:lnTo>
                    <a:pt x="72" y="54"/>
                  </a:lnTo>
                  <a:lnTo>
                    <a:pt x="66" y="54"/>
                  </a:lnTo>
                  <a:lnTo>
                    <a:pt x="66" y="60"/>
                  </a:lnTo>
                  <a:lnTo>
                    <a:pt x="60" y="60"/>
                  </a:lnTo>
                  <a:lnTo>
                    <a:pt x="54" y="60"/>
                  </a:lnTo>
                  <a:lnTo>
                    <a:pt x="48" y="60"/>
                  </a:lnTo>
                  <a:lnTo>
                    <a:pt x="48" y="66"/>
                  </a:lnTo>
                  <a:lnTo>
                    <a:pt x="48" y="72"/>
                  </a:lnTo>
                  <a:lnTo>
                    <a:pt x="54" y="72"/>
                  </a:lnTo>
                  <a:lnTo>
                    <a:pt x="60" y="78"/>
                  </a:lnTo>
                  <a:lnTo>
                    <a:pt x="66" y="78"/>
                  </a:lnTo>
                  <a:lnTo>
                    <a:pt x="72" y="84"/>
                  </a:lnTo>
                  <a:lnTo>
                    <a:pt x="78" y="90"/>
                  </a:lnTo>
                  <a:lnTo>
                    <a:pt x="84" y="96"/>
                  </a:lnTo>
                  <a:lnTo>
                    <a:pt x="90" y="96"/>
                  </a:lnTo>
                  <a:lnTo>
                    <a:pt x="90" y="102"/>
                  </a:lnTo>
                  <a:lnTo>
                    <a:pt x="84" y="96"/>
                  </a:lnTo>
                  <a:lnTo>
                    <a:pt x="78" y="96"/>
                  </a:lnTo>
                  <a:lnTo>
                    <a:pt x="72" y="90"/>
                  </a:lnTo>
                  <a:lnTo>
                    <a:pt x="66" y="90"/>
                  </a:lnTo>
                  <a:lnTo>
                    <a:pt x="60" y="84"/>
                  </a:lnTo>
                  <a:lnTo>
                    <a:pt x="54" y="78"/>
                  </a:lnTo>
                  <a:lnTo>
                    <a:pt x="48" y="78"/>
                  </a:lnTo>
                  <a:lnTo>
                    <a:pt x="42" y="72"/>
                  </a:lnTo>
                  <a:lnTo>
                    <a:pt x="36" y="72"/>
                  </a:lnTo>
                  <a:lnTo>
                    <a:pt x="30" y="78"/>
                  </a:lnTo>
                  <a:lnTo>
                    <a:pt x="24" y="78"/>
                  </a:lnTo>
                  <a:lnTo>
                    <a:pt x="18" y="78"/>
                  </a:lnTo>
                  <a:lnTo>
                    <a:pt x="12" y="84"/>
                  </a:lnTo>
                  <a:lnTo>
                    <a:pt x="6" y="84"/>
                  </a:lnTo>
                  <a:lnTo>
                    <a:pt x="0" y="84"/>
                  </a:lnTo>
                  <a:lnTo>
                    <a:pt x="6" y="84"/>
                  </a:lnTo>
                  <a:lnTo>
                    <a:pt x="6" y="78"/>
                  </a:lnTo>
                  <a:close/>
                </a:path>
              </a:pathLst>
            </a:custGeom>
            <a:solidFill>
              <a:srgbClr val="990000"/>
            </a:solidFill>
            <a:ln w="9525">
              <a:noFill/>
              <a:round/>
              <a:headEnd/>
              <a:tailEnd/>
            </a:ln>
          </p:spPr>
          <p:txBody>
            <a:bodyPr/>
            <a:lstStyle/>
            <a:p>
              <a:endParaRPr lang="en-US"/>
            </a:p>
          </p:txBody>
        </p:sp>
        <p:sp>
          <p:nvSpPr>
            <p:cNvPr id="16345" name="Freeform 209"/>
            <p:cNvSpPr>
              <a:spLocks/>
            </p:cNvSpPr>
            <p:nvPr/>
          </p:nvSpPr>
          <p:spPr bwMode="auto">
            <a:xfrm>
              <a:off x="5179" y="1720"/>
              <a:ext cx="120" cy="102"/>
            </a:xfrm>
            <a:custGeom>
              <a:avLst/>
              <a:gdLst>
                <a:gd name="T0" fmla="*/ 6 w 120"/>
                <a:gd name="T1" fmla="*/ 6 h 102"/>
                <a:gd name="T2" fmla="*/ 12 w 120"/>
                <a:gd name="T3" fmla="*/ 12 h 102"/>
                <a:gd name="T4" fmla="*/ 24 w 120"/>
                <a:gd name="T5" fmla="*/ 12 h 102"/>
                <a:gd name="T6" fmla="*/ 42 w 120"/>
                <a:gd name="T7" fmla="*/ 6 h 102"/>
                <a:gd name="T8" fmla="*/ 72 w 120"/>
                <a:gd name="T9" fmla="*/ 6 h 102"/>
                <a:gd name="T10" fmla="*/ 84 w 120"/>
                <a:gd name="T11" fmla="*/ 12 h 102"/>
                <a:gd name="T12" fmla="*/ 72 w 120"/>
                <a:gd name="T13" fmla="*/ 12 h 102"/>
                <a:gd name="T14" fmla="*/ 60 w 120"/>
                <a:gd name="T15" fmla="*/ 12 h 102"/>
                <a:gd name="T16" fmla="*/ 36 w 120"/>
                <a:gd name="T17" fmla="*/ 12 h 102"/>
                <a:gd name="T18" fmla="*/ 30 w 120"/>
                <a:gd name="T19" fmla="*/ 18 h 102"/>
                <a:gd name="T20" fmla="*/ 42 w 120"/>
                <a:gd name="T21" fmla="*/ 24 h 102"/>
                <a:gd name="T22" fmla="*/ 48 w 120"/>
                <a:gd name="T23" fmla="*/ 24 h 102"/>
                <a:gd name="T24" fmla="*/ 66 w 120"/>
                <a:gd name="T25" fmla="*/ 24 h 102"/>
                <a:gd name="T26" fmla="*/ 90 w 120"/>
                <a:gd name="T27" fmla="*/ 30 h 102"/>
                <a:gd name="T28" fmla="*/ 108 w 120"/>
                <a:gd name="T29" fmla="*/ 36 h 102"/>
                <a:gd name="T30" fmla="*/ 108 w 120"/>
                <a:gd name="T31" fmla="*/ 42 h 102"/>
                <a:gd name="T32" fmla="*/ 96 w 120"/>
                <a:gd name="T33" fmla="*/ 36 h 102"/>
                <a:gd name="T34" fmla="*/ 78 w 120"/>
                <a:gd name="T35" fmla="*/ 30 h 102"/>
                <a:gd name="T36" fmla="*/ 60 w 120"/>
                <a:gd name="T37" fmla="*/ 36 h 102"/>
                <a:gd name="T38" fmla="*/ 72 w 120"/>
                <a:gd name="T39" fmla="*/ 42 h 102"/>
                <a:gd name="T40" fmla="*/ 84 w 120"/>
                <a:gd name="T41" fmla="*/ 48 h 102"/>
                <a:gd name="T42" fmla="*/ 108 w 120"/>
                <a:gd name="T43" fmla="*/ 54 h 102"/>
                <a:gd name="T44" fmla="*/ 120 w 120"/>
                <a:gd name="T45" fmla="*/ 66 h 102"/>
                <a:gd name="T46" fmla="*/ 108 w 120"/>
                <a:gd name="T47" fmla="*/ 60 h 102"/>
                <a:gd name="T48" fmla="*/ 96 w 120"/>
                <a:gd name="T49" fmla="*/ 54 h 102"/>
                <a:gd name="T50" fmla="*/ 90 w 120"/>
                <a:gd name="T51" fmla="*/ 60 h 102"/>
                <a:gd name="T52" fmla="*/ 108 w 120"/>
                <a:gd name="T53" fmla="*/ 72 h 102"/>
                <a:gd name="T54" fmla="*/ 114 w 120"/>
                <a:gd name="T55" fmla="*/ 84 h 102"/>
                <a:gd name="T56" fmla="*/ 120 w 120"/>
                <a:gd name="T57" fmla="*/ 96 h 102"/>
                <a:gd name="T58" fmla="*/ 120 w 120"/>
                <a:gd name="T59" fmla="*/ 96 h 102"/>
                <a:gd name="T60" fmla="*/ 102 w 120"/>
                <a:gd name="T61" fmla="*/ 78 h 102"/>
                <a:gd name="T62" fmla="*/ 84 w 120"/>
                <a:gd name="T63" fmla="*/ 60 h 102"/>
                <a:gd name="T64" fmla="*/ 78 w 120"/>
                <a:gd name="T65" fmla="*/ 54 h 102"/>
                <a:gd name="T66" fmla="*/ 78 w 120"/>
                <a:gd name="T67" fmla="*/ 66 h 102"/>
                <a:gd name="T68" fmla="*/ 90 w 120"/>
                <a:gd name="T69" fmla="*/ 90 h 102"/>
                <a:gd name="T70" fmla="*/ 84 w 120"/>
                <a:gd name="T71" fmla="*/ 90 h 102"/>
                <a:gd name="T72" fmla="*/ 78 w 120"/>
                <a:gd name="T73" fmla="*/ 72 h 102"/>
                <a:gd name="T74" fmla="*/ 66 w 120"/>
                <a:gd name="T75" fmla="*/ 48 h 102"/>
                <a:gd name="T76" fmla="*/ 60 w 120"/>
                <a:gd name="T77" fmla="*/ 42 h 102"/>
                <a:gd name="T78" fmla="*/ 54 w 120"/>
                <a:gd name="T79" fmla="*/ 36 h 102"/>
                <a:gd name="T80" fmla="*/ 48 w 120"/>
                <a:gd name="T81" fmla="*/ 36 h 102"/>
                <a:gd name="T82" fmla="*/ 48 w 120"/>
                <a:gd name="T83" fmla="*/ 48 h 102"/>
                <a:gd name="T84" fmla="*/ 60 w 120"/>
                <a:gd name="T85" fmla="*/ 78 h 102"/>
                <a:gd name="T86" fmla="*/ 60 w 120"/>
                <a:gd name="T87" fmla="*/ 84 h 102"/>
                <a:gd name="T88" fmla="*/ 54 w 120"/>
                <a:gd name="T89" fmla="*/ 72 h 102"/>
                <a:gd name="T90" fmla="*/ 42 w 120"/>
                <a:gd name="T91" fmla="*/ 54 h 102"/>
                <a:gd name="T92" fmla="*/ 42 w 120"/>
                <a:gd name="T93" fmla="*/ 30 h 102"/>
                <a:gd name="T94" fmla="*/ 36 w 120"/>
                <a:gd name="T95" fmla="*/ 24 h 102"/>
                <a:gd name="T96" fmla="*/ 24 w 120"/>
                <a:gd name="T97" fmla="*/ 24 h 102"/>
                <a:gd name="T98" fmla="*/ 24 w 120"/>
                <a:gd name="T99" fmla="*/ 24 h 102"/>
                <a:gd name="T100" fmla="*/ 24 w 120"/>
                <a:gd name="T101" fmla="*/ 48 h 102"/>
                <a:gd name="T102" fmla="*/ 30 w 120"/>
                <a:gd name="T103" fmla="*/ 66 h 102"/>
                <a:gd name="T104" fmla="*/ 30 w 120"/>
                <a:gd name="T105" fmla="*/ 72 h 102"/>
                <a:gd name="T106" fmla="*/ 24 w 120"/>
                <a:gd name="T107" fmla="*/ 54 h 102"/>
                <a:gd name="T108" fmla="*/ 18 w 120"/>
                <a:gd name="T109" fmla="*/ 18 h 102"/>
                <a:gd name="T110" fmla="*/ 6 w 120"/>
                <a:gd name="T111" fmla="*/ 12 h 102"/>
                <a:gd name="T112" fmla="*/ 0 w 120"/>
                <a:gd name="T113" fmla="*/ 6 h 102"/>
                <a:gd name="T114" fmla="*/ 0 w 120"/>
                <a:gd name="T115" fmla="*/ 0 h 102"/>
                <a:gd name="T116" fmla="*/ 0 w 120"/>
                <a:gd name="T117" fmla="*/ 0 h 1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
                <a:gd name="T178" fmla="*/ 0 h 102"/>
                <a:gd name="T179" fmla="*/ 120 w 120"/>
                <a:gd name="T180" fmla="*/ 102 h 10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 h="102">
                  <a:moveTo>
                    <a:pt x="0" y="0"/>
                  </a:moveTo>
                  <a:lnTo>
                    <a:pt x="6" y="6"/>
                  </a:lnTo>
                  <a:lnTo>
                    <a:pt x="12" y="6"/>
                  </a:lnTo>
                  <a:lnTo>
                    <a:pt x="12" y="12"/>
                  </a:lnTo>
                  <a:lnTo>
                    <a:pt x="18" y="12"/>
                  </a:lnTo>
                  <a:lnTo>
                    <a:pt x="24" y="12"/>
                  </a:lnTo>
                  <a:lnTo>
                    <a:pt x="30" y="12"/>
                  </a:lnTo>
                  <a:lnTo>
                    <a:pt x="36" y="12"/>
                  </a:lnTo>
                  <a:lnTo>
                    <a:pt x="42" y="6"/>
                  </a:lnTo>
                  <a:lnTo>
                    <a:pt x="54" y="6"/>
                  </a:lnTo>
                  <a:lnTo>
                    <a:pt x="60" y="6"/>
                  </a:lnTo>
                  <a:lnTo>
                    <a:pt x="72" y="6"/>
                  </a:lnTo>
                  <a:lnTo>
                    <a:pt x="78" y="6"/>
                  </a:lnTo>
                  <a:lnTo>
                    <a:pt x="84" y="12"/>
                  </a:lnTo>
                  <a:lnTo>
                    <a:pt x="78" y="12"/>
                  </a:lnTo>
                  <a:lnTo>
                    <a:pt x="72" y="12"/>
                  </a:lnTo>
                  <a:lnTo>
                    <a:pt x="66" y="12"/>
                  </a:lnTo>
                  <a:lnTo>
                    <a:pt x="60" y="12"/>
                  </a:lnTo>
                  <a:lnTo>
                    <a:pt x="48" y="12"/>
                  </a:lnTo>
                  <a:lnTo>
                    <a:pt x="42" y="12"/>
                  </a:lnTo>
                  <a:lnTo>
                    <a:pt x="36" y="12"/>
                  </a:lnTo>
                  <a:lnTo>
                    <a:pt x="30" y="18"/>
                  </a:lnTo>
                  <a:lnTo>
                    <a:pt x="36" y="18"/>
                  </a:lnTo>
                  <a:lnTo>
                    <a:pt x="36" y="24"/>
                  </a:lnTo>
                  <a:lnTo>
                    <a:pt x="42" y="24"/>
                  </a:lnTo>
                  <a:lnTo>
                    <a:pt x="48" y="24"/>
                  </a:lnTo>
                  <a:lnTo>
                    <a:pt x="54" y="30"/>
                  </a:lnTo>
                  <a:lnTo>
                    <a:pt x="60" y="24"/>
                  </a:lnTo>
                  <a:lnTo>
                    <a:pt x="66" y="24"/>
                  </a:lnTo>
                  <a:lnTo>
                    <a:pt x="72" y="24"/>
                  </a:lnTo>
                  <a:lnTo>
                    <a:pt x="84" y="30"/>
                  </a:lnTo>
                  <a:lnTo>
                    <a:pt x="90" y="30"/>
                  </a:lnTo>
                  <a:lnTo>
                    <a:pt x="102" y="30"/>
                  </a:lnTo>
                  <a:lnTo>
                    <a:pt x="108" y="36"/>
                  </a:lnTo>
                  <a:lnTo>
                    <a:pt x="114" y="42"/>
                  </a:lnTo>
                  <a:lnTo>
                    <a:pt x="108" y="42"/>
                  </a:lnTo>
                  <a:lnTo>
                    <a:pt x="108" y="36"/>
                  </a:lnTo>
                  <a:lnTo>
                    <a:pt x="102" y="36"/>
                  </a:lnTo>
                  <a:lnTo>
                    <a:pt x="96" y="36"/>
                  </a:lnTo>
                  <a:lnTo>
                    <a:pt x="90" y="36"/>
                  </a:lnTo>
                  <a:lnTo>
                    <a:pt x="84" y="36"/>
                  </a:lnTo>
                  <a:lnTo>
                    <a:pt x="78" y="30"/>
                  </a:lnTo>
                  <a:lnTo>
                    <a:pt x="72" y="30"/>
                  </a:lnTo>
                  <a:lnTo>
                    <a:pt x="66" y="30"/>
                  </a:lnTo>
                  <a:lnTo>
                    <a:pt x="60" y="36"/>
                  </a:lnTo>
                  <a:lnTo>
                    <a:pt x="66" y="36"/>
                  </a:lnTo>
                  <a:lnTo>
                    <a:pt x="72" y="42"/>
                  </a:lnTo>
                  <a:lnTo>
                    <a:pt x="78" y="48"/>
                  </a:lnTo>
                  <a:lnTo>
                    <a:pt x="84" y="48"/>
                  </a:lnTo>
                  <a:lnTo>
                    <a:pt x="90" y="48"/>
                  </a:lnTo>
                  <a:lnTo>
                    <a:pt x="102" y="48"/>
                  </a:lnTo>
                  <a:lnTo>
                    <a:pt x="108" y="54"/>
                  </a:lnTo>
                  <a:lnTo>
                    <a:pt x="114" y="54"/>
                  </a:lnTo>
                  <a:lnTo>
                    <a:pt x="120" y="60"/>
                  </a:lnTo>
                  <a:lnTo>
                    <a:pt x="120" y="66"/>
                  </a:lnTo>
                  <a:lnTo>
                    <a:pt x="114" y="60"/>
                  </a:lnTo>
                  <a:lnTo>
                    <a:pt x="108" y="60"/>
                  </a:lnTo>
                  <a:lnTo>
                    <a:pt x="102" y="54"/>
                  </a:lnTo>
                  <a:lnTo>
                    <a:pt x="96" y="54"/>
                  </a:lnTo>
                  <a:lnTo>
                    <a:pt x="90" y="54"/>
                  </a:lnTo>
                  <a:lnTo>
                    <a:pt x="84" y="54"/>
                  </a:lnTo>
                  <a:lnTo>
                    <a:pt x="90" y="60"/>
                  </a:lnTo>
                  <a:lnTo>
                    <a:pt x="96" y="66"/>
                  </a:lnTo>
                  <a:lnTo>
                    <a:pt x="102" y="72"/>
                  </a:lnTo>
                  <a:lnTo>
                    <a:pt x="108" y="72"/>
                  </a:lnTo>
                  <a:lnTo>
                    <a:pt x="108" y="78"/>
                  </a:lnTo>
                  <a:lnTo>
                    <a:pt x="114" y="84"/>
                  </a:lnTo>
                  <a:lnTo>
                    <a:pt x="114" y="90"/>
                  </a:lnTo>
                  <a:lnTo>
                    <a:pt x="120" y="90"/>
                  </a:lnTo>
                  <a:lnTo>
                    <a:pt x="120" y="96"/>
                  </a:lnTo>
                  <a:lnTo>
                    <a:pt x="120" y="102"/>
                  </a:lnTo>
                  <a:lnTo>
                    <a:pt x="120" y="96"/>
                  </a:lnTo>
                  <a:lnTo>
                    <a:pt x="114" y="90"/>
                  </a:lnTo>
                  <a:lnTo>
                    <a:pt x="108" y="84"/>
                  </a:lnTo>
                  <a:lnTo>
                    <a:pt x="102" y="78"/>
                  </a:lnTo>
                  <a:lnTo>
                    <a:pt x="96" y="66"/>
                  </a:lnTo>
                  <a:lnTo>
                    <a:pt x="90" y="60"/>
                  </a:lnTo>
                  <a:lnTo>
                    <a:pt x="84" y="60"/>
                  </a:lnTo>
                  <a:lnTo>
                    <a:pt x="78" y="54"/>
                  </a:lnTo>
                  <a:lnTo>
                    <a:pt x="78" y="60"/>
                  </a:lnTo>
                  <a:lnTo>
                    <a:pt x="78" y="66"/>
                  </a:lnTo>
                  <a:lnTo>
                    <a:pt x="84" y="78"/>
                  </a:lnTo>
                  <a:lnTo>
                    <a:pt x="84" y="84"/>
                  </a:lnTo>
                  <a:lnTo>
                    <a:pt x="90" y="90"/>
                  </a:lnTo>
                  <a:lnTo>
                    <a:pt x="90" y="96"/>
                  </a:lnTo>
                  <a:lnTo>
                    <a:pt x="84" y="90"/>
                  </a:lnTo>
                  <a:lnTo>
                    <a:pt x="78" y="84"/>
                  </a:lnTo>
                  <a:lnTo>
                    <a:pt x="78" y="72"/>
                  </a:lnTo>
                  <a:lnTo>
                    <a:pt x="72" y="60"/>
                  </a:lnTo>
                  <a:lnTo>
                    <a:pt x="72" y="48"/>
                  </a:lnTo>
                  <a:lnTo>
                    <a:pt x="66" y="48"/>
                  </a:lnTo>
                  <a:lnTo>
                    <a:pt x="60" y="42"/>
                  </a:lnTo>
                  <a:lnTo>
                    <a:pt x="54" y="42"/>
                  </a:lnTo>
                  <a:lnTo>
                    <a:pt x="54" y="36"/>
                  </a:lnTo>
                  <a:lnTo>
                    <a:pt x="48" y="36"/>
                  </a:lnTo>
                  <a:lnTo>
                    <a:pt x="48" y="42"/>
                  </a:lnTo>
                  <a:lnTo>
                    <a:pt x="48" y="48"/>
                  </a:lnTo>
                  <a:lnTo>
                    <a:pt x="48" y="54"/>
                  </a:lnTo>
                  <a:lnTo>
                    <a:pt x="54" y="66"/>
                  </a:lnTo>
                  <a:lnTo>
                    <a:pt x="60" y="78"/>
                  </a:lnTo>
                  <a:lnTo>
                    <a:pt x="60" y="84"/>
                  </a:lnTo>
                  <a:lnTo>
                    <a:pt x="54" y="84"/>
                  </a:lnTo>
                  <a:lnTo>
                    <a:pt x="54" y="78"/>
                  </a:lnTo>
                  <a:lnTo>
                    <a:pt x="54" y="72"/>
                  </a:lnTo>
                  <a:lnTo>
                    <a:pt x="48" y="66"/>
                  </a:lnTo>
                  <a:lnTo>
                    <a:pt x="48" y="60"/>
                  </a:lnTo>
                  <a:lnTo>
                    <a:pt x="42" y="54"/>
                  </a:lnTo>
                  <a:lnTo>
                    <a:pt x="42" y="48"/>
                  </a:lnTo>
                  <a:lnTo>
                    <a:pt x="42" y="42"/>
                  </a:lnTo>
                  <a:lnTo>
                    <a:pt x="42" y="30"/>
                  </a:lnTo>
                  <a:lnTo>
                    <a:pt x="36" y="30"/>
                  </a:lnTo>
                  <a:lnTo>
                    <a:pt x="36" y="24"/>
                  </a:lnTo>
                  <a:lnTo>
                    <a:pt x="30" y="24"/>
                  </a:lnTo>
                  <a:lnTo>
                    <a:pt x="24" y="24"/>
                  </a:lnTo>
                  <a:lnTo>
                    <a:pt x="24" y="36"/>
                  </a:lnTo>
                  <a:lnTo>
                    <a:pt x="24" y="42"/>
                  </a:lnTo>
                  <a:lnTo>
                    <a:pt x="24" y="48"/>
                  </a:lnTo>
                  <a:lnTo>
                    <a:pt x="24" y="54"/>
                  </a:lnTo>
                  <a:lnTo>
                    <a:pt x="30" y="60"/>
                  </a:lnTo>
                  <a:lnTo>
                    <a:pt x="30" y="66"/>
                  </a:lnTo>
                  <a:lnTo>
                    <a:pt x="30" y="72"/>
                  </a:lnTo>
                  <a:lnTo>
                    <a:pt x="30" y="78"/>
                  </a:lnTo>
                  <a:lnTo>
                    <a:pt x="30" y="72"/>
                  </a:lnTo>
                  <a:lnTo>
                    <a:pt x="24" y="72"/>
                  </a:lnTo>
                  <a:lnTo>
                    <a:pt x="24" y="66"/>
                  </a:lnTo>
                  <a:lnTo>
                    <a:pt x="24" y="54"/>
                  </a:lnTo>
                  <a:lnTo>
                    <a:pt x="18" y="42"/>
                  </a:lnTo>
                  <a:lnTo>
                    <a:pt x="18" y="30"/>
                  </a:lnTo>
                  <a:lnTo>
                    <a:pt x="18" y="18"/>
                  </a:lnTo>
                  <a:lnTo>
                    <a:pt x="12" y="18"/>
                  </a:lnTo>
                  <a:lnTo>
                    <a:pt x="6" y="12"/>
                  </a:lnTo>
                  <a:lnTo>
                    <a:pt x="6" y="6"/>
                  </a:lnTo>
                  <a:lnTo>
                    <a:pt x="0" y="6"/>
                  </a:lnTo>
                  <a:lnTo>
                    <a:pt x="0" y="0"/>
                  </a:lnTo>
                  <a:close/>
                </a:path>
              </a:pathLst>
            </a:custGeom>
            <a:solidFill>
              <a:srgbClr val="990000"/>
            </a:solidFill>
            <a:ln w="9525">
              <a:noFill/>
              <a:round/>
              <a:headEnd/>
              <a:tailEnd/>
            </a:ln>
          </p:spPr>
          <p:txBody>
            <a:bodyPr/>
            <a:lstStyle/>
            <a:p>
              <a:endParaRPr lang="en-US"/>
            </a:p>
          </p:txBody>
        </p:sp>
        <p:sp>
          <p:nvSpPr>
            <p:cNvPr id="16346" name="Freeform 210"/>
            <p:cNvSpPr>
              <a:spLocks/>
            </p:cNvSpPr>
            <p:nvPr/>
          </p:nvSpPr>
          <p:spPr bwMode="auto">
            <a:xfrm>
              <a:off x="5118" y="1733"/>
              <a:ext cx="83" cy="136"/>
            </a:xfrm>
            <a:custGeom>
              <a:avLst/>
              <a:gdLst>
                <a:gd name="T0" fmla="*/ 35 w 83"/>
                <a:gd name="T1" fmla="*/ 0 h 138"/>
                <a:gd name="T2" fmla="*/ 41 w 83"/>
                <a:gd name="T3" fmla="*/ 18 h 138"/>
                <a:gd name="T4" fmla="*/ 41 w 83"/>
                <a:gd name="T5" fmla="*/ 24 h 138"/>
                <a:gd name="T6" fmla="*/ 47 w 83"/>
                <a:gd name="T7" fmla="*/ 30 h 138"/>
                <a:gd name="T8" fmla="*/ 53 w 83"/>
                <a:gd name="T9" fmla="*/ 34 h 138"/>
                <a:gd name="T10" fmla="*/ 65 w 83"/>
                <a:gd name="T11" fmla="*/ 34 h 138"/>
                <a:gd name="T12" fmla="*/ 77 w 83"/>
                <a:gd name="T13" fmla="*/ 52 h 138"/>
                <a:gd name="T14" fmla="*/ 83 w 83"/>
                <a:gd name="T15" fmla="*/ 70 h 138"/>
                <a:gd name="T16" fmla="*/ 83 w 83"/>
                <a:gd name="T17" fmla="*/ 76 h 138"/>
                <a:gd name="T18" fmla="*/ 83 w 83"/>
                <a:gd name="T19" fmla="*/ 76 h 138"/>
                <a:gd name="T20" fmla="*/ 77 w 83"/>
                <a:gd name="T21" fmla="*/ 64 h 138"/>
                <a:gd name="T22" fmla="*/ 71 w 83"/>
                <a:gd name="T23" fmla="*/ 58 h 138"/>
                <a:gd name="T24" fmla="*/ 65 w 83"/>
                <a:gd name="T25" fmla="*/ 46 h 138"/>
                <a:gd name="T26" fmla="*/ 59 w 83"/>
                <a:gd name="T27" fmla="*/ 34 h 138"/>
                <a:gd name="T28" fmla="*/ 53 w 83"/>
                <a:gd name="T29" fmla="*/ 34 h 138"/>
                <a:gd name="T30" fmla="*/ 47 w 83"/>
                <a:gd name="T31" fmla="*/ 34 h 138"/>
                <a:gd name="T32" fmla="*/ 41 w 83"/>
                <a:gd name="T33" fmla="*/ 34 h 138"/>
                <a:gd name="T34" fmla="*/ 47 w 83"/>
                <a:gd name="T35" fmla="*/ 46 h 138"/>
                <a:gd name="T36" fmla="*/ 47 w 83"/>
                <a:gd name="T37" fmla="*/ 58 h 138"/>
                <a:gd name="T38" fmla="*/ 59 w 83"/>
                <a:gd name="T39" fmla="*/ 64 h 138"/>
                <a:gd name="T40" fmla="*/ 71 w 83"/>
                <a:gd name="T41" fmla="*/ 82 h 138"/>
                <a:gd name="T42" fmla="*/ 77 w 83"/>
                <a:gd name="T43" fmla="*/ 94 h 138"/>
                <a:gd name="T44" fmla="*/ 77 w 83"/>
                <a:gd name="T45" fmla="*/ 100 h 138"/>
                <a:gd name="T46" fmla="*/ 77 w 83"/>
                <a:gd name="T47" fmla="*/ 97 h 138"/>
                <a:gd name="T48" fmla="*/ 71 w 83"/>
                <a:gd name="T49" fmla="*/ 88 h 138"/>
                <a:gd name="T50" fmla="*/ 65 w 83"/>
                <a:gd name="T51" fmla="*/ 76 h 138"/>
                <a:gd name="T52" fmla="*/ 53 w 83"/>
                <a:gd name="T53" fmla="*/ 70 h 138"/>
                <a:gd name="T54" fmla="*/ 47 w 83"/>
                <a:gd name="T55" fmla="*/ 64 h 138"/>
                <a:gd name="T56" fmla="*/ 53 w 83"/>
                <a:gd name="T57" fmla="*/ 76 h 138"/>
                <a:gd name="T58" fmla="*/ 53 w 83"/>
                <a:gd name="T59" fmla="*/ 104 h 138"/>
                <a:gd name="T60" fmla="*/ 53 w 83"/>
                <a:gd name="T61" fmla="*/ 122 h 138"/>
                <a:gd name="T62" fmla="*/ 53 w 83"/>
                <a:gd name="T63" fmla="*/ 122 h 138"/>
                <a:gd name="T64" fmla="*/ 53 w 83"/>
                <a:gd name="T65" fmla="*/ 110 h 138"/>
                <a:gd name="T66" fmla="*/ 41 w 83"/>
                <a:gd name="T67" fmla="*/ 82 h 138"/>
                <a:gd name="T68" fmla="*/ 35 w 83"/>
                <a:gd name="T69" fmla="*/ 76 h 138"/>
                <a:gd name="T70" fmla="*/ 29 w 83"/>
                <a:gd name="T71" fmla="*/ 82 h 138"/>
                <a:gd name="T72" fmla="*/ 23 w 83"/>
                <a:gd name="T73" fmla="*/ 88 h 138"/>
                <a:gd name="T74" fmla="*/ 17 w 83"/>
                <a:gd name="T75" fmla="*/ 97 h 138"/>
                <a:gd name="T76" fmla="*/ 17 w 83"/>
                <a:gd name="T77" fmla="*/ 100 h 138"/>
                <a:gd name="T78" fmla="*/ 17 w 83"/>
                <a:gd name="T79" fmla="*/ 100 h 138"/>
                <a:gd name="T80" fmla="*/ 17 w 83"/>
                <a:gd name="T81" fmla="*/ 94 h 138"/>
                <a:gd name="T82" fmla="*/ 23 w 83"/>
                <a:gd name="T83" fmla="*/ 82 h 138"/>
                <a:gd name="T84" fmla="*/ 29 w 83"/>
                <a:gd name="T85" fmla="*/ 70 h 138"/>
                <a:gd name="T86" fmla="*/ 35 w 83"/>
                <a:gd name="T87" fmla="*/ 64 h 138"/>
                <a:gd name="T88" fmla="*/ 35 w 83"/>
                <a:gd name="T89" fmla="*/ 52 h 138"/>
                <a:gd name="T90" fmla="*/ 35 w 83"/>
                <a:gd name="T91" fmla="*/ 34 h 138"/>
                <a:gd name="T92" fmla="*/ 35 w 83"/>
                <a:gd name="T93" fmla="*/ 34 h 138"/>
                <a:gd name="T94" fmla="*/ 23 w 83"/>
                <a:gd name="T95" fmla="*/ 40 h 138"/>
                <a:gd name="T96" fmla="*/ 11 w 83"/>
                <a:gd name="T97" fmla="*/ 52 h 138"/>
                <a:gd name="T98" fmla="*/ 6 w 83"/>
                <a:gd name="T99" fmla="*/ 64 h 138"/>
                <a:gd name="T100" fmla="*/ 0 w 83"/>
                <a:gd name="T101" fmla="*/ 76 h 138"/>
                <a:gd name="T102" fmla="*/ 0 w 83"/>
                <a:gd name="T103" fmla="*/ 70 h 138"/>
                <a:gd name="T104" fmla="*/ 0 w 83"/>
                <a:gd name="T105" fmla="*/ 64 h 138"/>
                <a:gd name="T106" fmla="*/ 11 w 83"/>
                <a:gd name="T107" fmla="*/ 52 h 138"/>
                <a:gd name="T108" fmla="*/ 17 w 83"/>
                <a:gd name="T109" fmla="*/ 34 h 138"/>
                <a:gd name="T110" fmla="*/ 29 w 83"/>
                <a:gd name="T111" fmla="*/ 30 h 138"/>
                <a:gd name="T112" fmla="*/ 35 w 83"/>
                <a:gd name="T113" fmla="*/ 24 h 138"/>
                <a:gd name="T114" fmla="*/ 35 w 83"/>
                <a:gd name="T115" fmla="*/ 12 h 138"/>
                <a:gd name="T116" fmla="*/ 35 w 83"/>
                <a:gd name="T117" fmla="*/ 6 h 138"/>
                <a:gd name="T118" fmla="*/ 35 w 83"/>
                <a:gd name="T119" fmla="*/ 0 h 1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
                <a:gd name="T181" fmla="*/ 0 h 138"/>
                <a:gd name="T182" fmla="*/ 83 w 83"/>
                <a:gd name="T183" fmla="*/ 138 h 1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 h="138">
                  <a:moveTo>
                    <a:pt x="35" y="0"/>
                  </a:moveTo>
                  <a:lnTo>
                    <a:pt x="35" y="0"/>
                  </a:lnTo>
                  <a:lnTo>
                    <a:pt x="35" y="6"/>
                  </a:lnTo>
                  <a:lnTo>
                    <a:pt x="41" y="18"/>
                  </a:lnTo>
                  <a:lnTo>
                    <a:pt x="41" y="24"/>
                  </a:lnTo>
                  <a:lnTo>
                    <a:pt x="47" y="30"/>
                  </a:lnTo>
                  <a:lnTo>
                    <a:pt x="53" y="30"/>
                  </a:lnTo>
                  <a:lnTo>
                    <a:pt x="53" y="36"/>
                  </a:lnTo>
                  <a:lnTo>
                    <a:pt x="59" y="42"/>
                  </a:lnTo>
                  <a:lnTo>
                    <a:pt x="65" y="42"/>
                  </a:lnTo>
                  <a:lnTo>
                    <a:pt x="71" y="54"/>
                  </a:lnTo>
                  <a:lnTo>
                    <a:pt x="77" y="60"/>
                  </a:lnTo>
                  <a:lnTo>
                    <a:pt x="77" y="72"/>
                  </a:lnTo>
                  <a:lnTo>
                    <a:pt x="83" y="78"/>
                  </a:lnTo>
                  <a:lnTo>
                    <a:pt x="83" y="84"/>
                  </a:lnTo>
                  <a:lnTo>
                    <a:pt x="77" y="78"/>
                  </a:lnTo>
                  <a:lnTo>
                    <a:pt x="77" y="72"/>
                  </a:lnTo>
                  <a:lnTo>
                    <a:pt x="71" y="66"/>
                  </a:lnTo>
                  <a:lnTo>
                    <a:pt x="71" y="60"/>
                  </a:lnTo>
                  <a:lnTo>
                    <a:pt x="65" y="54"/>
                  </a:lnTo>
                  <a:lnTo>
                    <a:pt x="59" y="48"/>
                  </a:lnTo>
                  <a:lnTo>
                    <a:pt x="59" y="42"/>
                  </a:lnTo>
                  <a:lnTo>
                    <a:pt x="53" y="36"/>
                  </a:lnTo>
                  <a:lnTo>
                    <a:pt x="47" y="36"/>
                  </a:lnTo>
                  <a:lnTo>
                    <a:pt x="41" y="36"/>
                  </a:lnTo>
                  <a:lnTo>
                    <a:pt x="41" y="42"/>
                  </a:lnTo>
                  <a:lnTo>
                    <a:pt x="41" y="48"/>
                  </a:lnTo>
                  <a:lnTo>
                    <a:pt x="47" y="54"/>
                  </a:lnTo>
                  <a:lnTo>
                    <a:pt x="47" y="60"/>
                  </a:lnTo>
                  <a:lnTo>
                    <a:pt x="47" y="66"/>
                  </a:lnTo>
                  <a:lnTo>
                    <a:pt x="53" y="72"/>
                  </a:lnTo>
                  <a:lnTo>
                    <a:pt x="59" y="72"/>
                  </a:lnTo>
                  <a:lnTo>
                    <a:pt x="65" y="78"/>
                  </a:lnTo>
                  <a:lnTo>
                    <a:pt x="71" y="90"/>
                  </a:lnTo>
                  <a:lnTo>
                    <a:pt x="71" y="96"/>
                  </a:lnTo>
                  <a:lnTo>
                    <a:pt x="77" y="102"/>
                  </a:lnTo>
                  <a:lnTo>
                    <a:pt x="77" y="114"/>
                  </a:lnTo>
                  <a:lnTo>
                    <a:pt x="77" y="108"/>
                  </a:lnTo>
                  <a:lnTo>
                    <a:pt x="71" y="102"/>
                  </a:lnTo>
                  <a:lnTo>
                    <a:pt x="71" y="96"/>
                  </a:lnTo>
                  <a:lnTo>
                    <a:pt x="65" y="90"/>
                  </a:lnTo>
                  <a:lnTo>
                    <a:pt x="65" y="84"/>
                  </a:lnTo>
                  <a:lnTo>
                    <a:pt x="59" y="84"/>
                  </a:lnTo>
                  <a:lnTo>
                    <a:pt x="53" y="78"/>
                  </a:lnTo>
                  <a:lnTo>
                    <a:pt x="47" y="72"/>
                  </a:lnTo>
                  <a:lnTo>
                    <a:pt x="53" y="84"/>
                  </a:lnTo>
                  <a:lnTo>
                    <a:pt x="53" y="102"/>
                  </a:lnTo>
                  <a:lnTo>
                    <a:pt x="53" y="120"/>
                  </a:lnTo>
                  <a:lnTo>
                    <a:pt x="53" y="138"/>
                  </a:lnTo>
                  <a:lnTo>
                    <a:pt x="53" y="132"/>
                  </a:lnTo>
                  <a:lnTo>
                    <a:pt x="53" y="126"/>
                  </a:lnTo>
                  <a:lnTo>
                    <a:pt x="47" y="108"/>
                  </a:lnTo>
                  <a:lnTo>
                    <a:pt x="41" y="90"/>
                  </a:lnTo>
                  <a:lnTo>
                    <a:pt x="41" y="78"/>
                  </a:lnTo>
                  <a:lnTo>
                    <a:pt x="35" y="84"/>
                  </a:lnTo>
                  <a:lnTo>
                    <a:pt x="29" y="90"/>
                  </a:lnTo>
                  <a:lnTo>
                    <a:pt x="23" y="96"/>
                  </a:lnTo>
                  <a:lnTo>
                    <a:pt x="23" y="102"/>
                  </a:lnTo>
                  <a:lnTo>
                    <a:pt x="17" y="108"/>
                  </a:lnTo>
                  <a:lnTo>
                    <a:pt x="17" y="114"/>
                  </a:lnTo>
                  <a:lnTo>
                    <a:pt x="17" y="108"/>
                  </a:lnTo>
                  <a:lnTo>
                    <a:pt x="17" y="102"/>
                  </a:lnTo>
                  <a:lnTo>
                    <a:pt x="17" y="96"/>
                  </a:lnTo>
                  <a:lnTo>
                    <a:pt x="23" y="90"/>
                  </a:lnTo>
                  <a:lnTo>
                    <a:pt x="29" y="84"/>
                  </a:lnTo>
                  <a:lnTo>
                    <a:pt x="29" y="78"/>
                  </a:lnTo>
                  <a:lnTo>
                    <a:pt x="35" y="72"/>
                  </a:lnTo>
                  <a:lnTo>
                    <a:pt x="35" y="60"/>
                  </a:lnTo>
                  <a:lnTo>
                    <a:pt x="35" y="48"/>
                  </a:lnTo>
                  <a:lnTo>
                    <a:pt x="35" y="42"/>
                  </a:lnTo>
                  <a:lnTo>
                    <a:pt x="35" y="36"/>
                  </a:lnTo>
                  <a:lnTo>
                    <a:pt x="29" y="42"/>
                  </a:lnTo>
                  <a:lnTo>
                    <a:pt x="23" y="48"/>
                  </a:lnTo>
                  <a:lnTo>
                    <a:pt x="17" y="54"/>
                  </a:lnTo>
                  <a:lnTo>
                    <a:pt x="11" y="60"/>
                  </a:lnTo>
                  <a:lnTo>
                    <a:pt x="6" y="66"/>
                  </a:lnTo>
                  <a:lnTo>
                    <a:pt x="6" y="72"/>
                  </a:lnTo>
                  <a:lnTo>
                    <a:pt x="0" y="78"/>
                  </a:lnTo>
                  <a:lnTo>
                    <a:pt x="0" y="84"/>
                  </a:lnTo>
                  <a:lnTo>
                    <a:pt x="0" y="78"/>
                  </a:lnTo>
                  <a:lnTo>
                    <a:pt x="0" y="72"/>
                  </a:lnTo>
                  <a:lnTo>
                    <a:pt x="6" y="66"/>
                  </a:lnTo>
                  <a:lnTo>
                    <a:pt x="11" y="60"/>
                  </a:lnTo>
                  <a:lnTo>
                    <a:pt x="11" y="54"/>
                  </a:lnTo>
                  <a:lnTo>
                    <a:pt x="17" y="42"/>
                  </a:lnTo>
                  <a:lnTo>
                    <a:pt x="23" y="36"/>
                  </a:lnTo>
                  <a:lnTo>
                    <a:pt x="29" y="30"/>
                  </a:lnTo>
                  <a:lnTo>
                    <a:pt x="35" y="24"/>
                  </a:lnTo>
                  <a:lnTo>
                    <a:pt x="35" y="18"/>
                  </a:lnTo>
                  <a:lnTo>
                    <a:pt x="35" y="12"/>
                  </a:lnTo>
                  <a:lnTo>
                    <a:pt x="35" y="6"/>
                  </a:lnTo>
                  <a:lnTo>
                    <a:pt x="35" y="0"/>
                  </a:lnTo>
                  <a:close/>
                </a:path>
              </a:pathLst>
            </a:custGeom>
            <a:solidFill>
              <a:srgbClr val="990000"/>
            </a:solidFill>
            <a:ln w="9525">
              <a:noFill/>
              <a:round/>
              <a:headEnd/>
              <a:tailEnd/>
            </a:ln>
          </p:spPr>
          <p:txBody>
            <a:bodyPr/>
            <a:lstStyle/>
            <a:p>
              <a:endParaRPr lang="en-US"/>
            </a:p>
          </p:txBody>
        </p:sp>
        <p:sp>
          <p:nvSpPr>
            <p:cNvPr id="16347" name="Freeform 211"/>
            <p:cNvSpPr>
              <a:spLocks/>
            </p:cNvSpPr>
            <p:nvPr/>
          </p:nvSpPr>
          <p:spPr bwMode="auto">
            <a:xfrm>
              <a:off x="5197" y="1554"/>
              <a:ext cx="102" cy="141"/>
            </a:xfrm>
            <a:custGeom>
              <a:avLst/>
              <a:gdLst>
                <a:gd name="T0" fmla="*/ 6 w 102"/>
                <a:gd name="T1" fmla="*/ 121 h 143"/>
                <a:gd name="T2" fmla="*/ 12 w 102"/>
                <a:gd name="T3" fmla="*/ 105 h 143"/>
                <a:gd name="T4" fmla="*/ 18 w 102"/>
                <a:gd name="T5" fmla="*/ 93 h 143"/>
                <a:gd name="T6" fmla="*/ 30 w 102"/>
                <a:gd name="T7" fmla="*/ 75 h 143"/>
                <a:gd name="T8" fmla="*/ 24 w 102"/>
                <a:gd name="T9" fmla="*/ 69 h 143"/>
                <a:gd name="T10" fmla="*/ 18 w 102"/>
                <a:gd name="T11" fmla="*/ 57 h 143"/>
                <a:gd name="T12" fmla="*/ 18 w 102"/>
                <a:gd name="T13" fmla="*/ 51 h 143"/>
                <a:gd name="T14" fmla="*/ 24 w 102"/>
                <a:gd name="T15" fmla="*/ 51 h 143"/>
                <a:gd name="T16" fmla="*/ 24 w 102"/>
                <a:gd name="T17" fmla="*/ 57 h 143"/>
                <a:gd name="T18" fmla="*/ 30 w 102"/>
                <a:gd name="T19" fmla="*/ 63 h 143"/>
                <a:gd name="T20" fmla="*/ 36 w 102"/>
                <a:gd name="T21" fmla="*/ 57 h 143"/>
                <a:gd name="T22" fmla="*/ 48 w 102"/>
                <a:gd name="T23" fmla="*/ 51 h 143"/>
                <a:gd name="T24" fmla="*/ 54 w 102"/>
                <a:gd name="T25" fmla="*/ 39 h 143"/>
                <a:gd name="T26" fmla="*/ 60 w 102"/>
                <a:gd name="T27" fmla="*/ 35 h 143"/>
                <a:gd name="T28" fmla="*/ 60 w 102"/>
                <a:gd name="T29" fmla="*/ 35 h 143"/>
                <a:gd name="T30" fmla="*/ 54 w 102"/>
                <a:gd name="T31" fmla="*/ 18 h 143"/>
                <a:gd name="T32" fmla="*/ 48 w 102"/>
                <a:gd name="T33" fmla="*/ 6 h 143"/>
                <a:gd name="T34" fmla="*/ 48 w 102"/>
                <a:gd name="T35" fmla="*/ 6 h 143"/>
                <a:gd name="T36" fmla="*/ 54 w 102"/>
                <a:gd name="T37" fmla="*/ 12 h 143"/>
                <a:gd name="T38" fmla="*/ 60 w 102"/>
                <a:gd name="T39" fmla="*/ 30 h 143"/>
                <a:gd name="T40" fmla="*/ 66 w 102"/>
                <a:gd name="T41" fmla="*/ 30 h 143"/>
                <a:gd name="T42" fmla="*/ 72 w 102"/>
                <a:gd name="T43" fmla="*/ 18 h 143"/>
                <a:gd name="T44" fmla="*/ 78 w 102"/>
                <a:gd name="T45" fmla="*/ 6 h 143"/>
                <a:gd name="T46" fmla="*/ 84 w 102"/>
                <a:gd name="T47" fmla="*/ 0 h 143"/>
                <a:gd name="T48" fmla="*/ 90 w 102"/>
                <a:gd name="T49" fmla="*/ 0 h 143"/>
                <a:gd name="T50" fmla="*/ 90 w 102"/>
                <a:gd name="T51" fmla="*/ 0 h 143"/>
                <a:gd name="T52" fmla="*/ 84 w 102"/>
                <a:gd name="T53" fmla="*/ 6 h 143"/>
                <a:gd name="T54" fmla="*/ 78 w 102"/>
                <a:gd name="T55" fmla="*/ 12 h 143"/>
                <a:gd name="T56" fmla="*/ 72 w 102"/>
                <a:gd name="T57" fmla="*/ 30 h 143"/>
                <a:gd name="T58" fmla="*/ 66 w 102"/>
                <a:gd name="T59" fmla="*/ 35 h 143"/>
                <a:gd name="T60" fmla="*/ 72 w 102"/>
                <a:gd name="T61" fmla="*/ 35 h 143"/>
                <a:gd name="T62" fmla="*/ 78 w 102"/>
                <a:gd name="T63" fmla="*/ 35 h 143"/>
                <a:gd name="T64" fmla="*/ 90 w 102"/>
                <a:gd name="T65" fmla="*/ 30 h 143"/>
                <a:gd name="T66" fmla="*/ 96 w 102"/>
                <a:gd name="T67" fmla="*/ 30 h 143"/>
                <a:gd name="T68" fmla="*/ 102 w 102"/>
                <a:gd name="T69" fmla="*/ 24 h 143"/>
                <a:gd name="T70" fmla="*/ 102 w 102"/>
                <a:gd name="T71" fmla="*/ 24 h 143"/>
                <a:gd name="T72" fmla="*/ 102 w 102"/>
                <a:gd name="T73" fmla="*/ 30 h 143"/>
                <a:gd name="T74" fmla="*/ 90 w 102"/>
                <a:gd name="T75" fmla="*/ 35 h 143"/>
                <a:gd name="T76" fmla="*/ 78 w 102"/>
                <a:gd name="T77" fmla="*/ 35 h 143"/>
                <a:gd name="T78" fmla="*/ 66 w 102"/>
                <a:gd name="T79" fmla="*/ 39 h 143"/>
                <a:gd name="T80" fmla="*/ 60 w 102"/>
                <a:gd name="T81" fmla="*/ 39 h 143"/>
                <a:gd name="T82" fmla="*/ 48 w 102"/>
                <a:gd name="T83" fmla="*/ 51 h 143"/>
                <a:gd name="T84" fmla="*/ 48 w 102"/>
                <a:gd name="T85" fmla="*/ 57 h 143"/>
                <a:gd name="T86" fmla="*/ 54 w 102"/>
                <a:gd name="T87" fmla="*/ 57 h 143"/>
                <a:gd name="T88" fmla="*/ 54 w 102"/>
                <a:gd name="T89" fmla="*/ 63 h 143"/>
                <a:gd name="T90" fmla="*/ 48 w 102"/>
                <a:gd name="T91" fmla="*/ 63 h 143"/>
                <a:gd name="T92" fmla="*/ 42 w 102"/>
                <a:gd name="T93" fmla="*/ 69 h 143"/>
                <a:gd name="T94" fmla="*/ 42 w 102"/>
                <a:gd name="T95" fmla="*/ 69 h 143"/>
                <a:gd name="T96" fmla="*/ 42 w 102"/>
                <a:gd name="T97" fmla="*/ 69 h 143"/>
                <a:gd name="T98" fmla="*/ 36 w 102"/>
                <a:gd name="T99" fmla="*/ 81 h 143"/>
                <a:gd name="T100" fmla="*/ 24 w 102"/>
                <a:gd name="T101" fmla="*/ 99 h 143"/>
                <a:gd name="T102" fmla="*/ 18 w 102"/>
                <a:gd name="T103" fmla="*/ 109 h 143"/>
                <a:gd name="T104" fmla="*/ 18 w 102"/>
                <a:gd name="T105" fmla="*/ 115 h 143"/>
                <a:gd name="T106" fmla="*/ 18 w 102"/>
                <a:gd name="T107" fmla="*/ 121 h 143"/>
                <a:gd name="T108" fmla="*/ 12 w 102"/>
                <a:gd name="T109" fmla="*/ 121 h 143"/>
                <a:gd name="T110" fmla="*/ 6 w 102"/>
                <a:gd name="T111" fmla="*/ 127 h 14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2"/>
                <a:gd name="T169" fmla="*/ 0 h 143"/>
                <a:gd name="T170" fmla="*/ 102 w 102"/>
                <a:gd name="T171" fmla="*/ 143 h 14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2" h="143">
                  <a:moveTo>
                    <a:pt x="0" y="143"/>
                  </a:moveTo>
                  <a:lnTo>
                    <a:pt x="6" y="137"/>
                  </a:lnTo>
                  <a:lnTo>
                    <a:pt x="12" y="125"/>
                  </a:lnTo>
                  <a:lnTo>
                    <a:pt x="12" y="119"/>
                  </a:lnTo>
                  <a:lnTo>
                    <a:pt x="18" y="107"/>
                  </a:lnTo>
                  <a:lnTo>
                    <a:pt x="18" y="101"/>
                  </a:lnTo>
                  <a:lnTo>
                    <a:pt x="24" y="95"/>
                  </a:lnTo>
                  <a:lnTo>
                    <a:pt x="30" y="83"/>
                  </a:lnTo>
                  <a:lnTo>
                    <a:pt x="30" y="77"/>
                  </a:lnTo>
                  <a:lnTo>
                    <a:pt x="24" y="77"/>
                  </a:lnTo>
                  <a:lnTo>
                    <a:pt x="24" y="71"/>
                  </a:lnTo>
                  <a:lnTo>
                    <a:pt x="18" y="65"/>
                  </a:lnTo>
                  <a:lnTo>
                    <a:pt x="18" y="59"/>
                  </a:lnTo>
                  <a:lnTo>
                    <a:pt x="24" y="59"/>
                  </a:lnTo>
                  <a:lnTo>
                    <a:pt x="24" y="65"/>
                  </a:lnTo>
                  <a:lnTo>
                    <a:pt x="30" y="65"/>
                  </a:lnTo>
                  <a:lnTo>
                    <a:pt x="30" y="71"/>
                  </a:lnTo>
                  <a:lnTo>
                    <a:pt x="36" y="71"/>
                  </a:lnTo>
                  <a:lnTo>
                    <a:pt x="36" y="65"/>
                  </a:lnTo>
                  <a:lnTo>
                    <a:pt x="42" y="59"/>
                  </a:lnTo>
                  <a:lnTo>
                    <a:pt x="48" y="59"/>
                  </a:lnTo>
                  <a:lnTo>
                    <a:pt x="48" y="53"/>
                  </a:lnTo>
                  <a:lnTo>
                    <a:pt x="54" y="47"/>
                  </a:lnTo>
                  <a:lnTo>
                    <a:pt x="54" y="41"/>
                  </a:lnTo>
                  <a:lnTo>
                    <a:pt x="60" y="41"/>
                  </a:lnTo>
                  <a:lnTo>
                    <a:pt x="60" y="35"/>
                  </a:lnTo>
                  <a:lnTo>
                    <a:pt x="60" y="24"/>
                  </a:lnTo>
                  <a:lnTo>
                    <a:pt x="54" y="18"/>
                  </a:lnTo>
                  <a:lnTo>
                    <a:pt x="54" y="12"/>
                  </a:lnTo>
                  <a:lnTo>
                    <a:pt x="48" y="6"/>
                  </a:lnTo>
                  <a:lnTo>
                    <a:pt x="54" y="12"/>
                  </a:lnTo>
                  <a:lnTo>
                    <a:pt x="60" y="18"/>
                  </a:lnTo>
                  <a:lnTo>
                    <a:pt x="60" y="30"/>
                  </a:lnTo>
                  <a:lnTo>
                    <a:pt x="66" y="35"/>
                  </a:lnTo>
                  <a:lnTo>
                    <a:pt x="66" y="30"/>
                  </a:lnTo>
                  <a:lnTo>
                    <a:pt x="66" y="24"/>
                  </a:lnTo>
                  <a:lnTo>
                    <a:pt x="72" y="18"/>
                  </a:lnTo>
                  <a:lnTo>
                    <a:pt x="72" y="12"/>
                  </a:lnTo>
                  <a:lnTo>
                    <a:pt x="78" y="6"/>
                  </a:lnTo>
                  <a:lnTo>
                    <a:pt x="84" y="0"/>
                  </a:lnTo>
                  <a:lnTo>
                    <a:pt x="90" y="0"/>
                  </a:lnTo>
                  <a:lnTo>
                    <a:pt x="84" y="0"/>
                  </a:lnTo>
                  <a:lnTo>
                    <a:pt x="84" y="6"/>
                  </a:lnTo>
                  <a:lnTo>
                    <a:pt x="84" y="12"/>
                  </a:lnTo>
                  <a:lnTo>
                    <a:pt x="78" y="12"/>
                  </a:lnTo>
                  <a:lnTo>
                    <a:pt x="78" y="24"/>
                  </a:lnTo>
                  <a:lnTo>
                    <a:pt x="72" y="30"/>
                  </a:lnTo>
                  <a:lnTo>
                    <a:pt x="66" y="35"/>
                  </a:lnTo>
                  <a:lnTo>
                    <a:pt x="72" y="35"/>
                  </a:lnTo>
                  <a:lnTo>
                    <a:pt x="78" y="35"/>
                  </a:lnTo>
                  <a:lnTo>
                    <a:pt x="84" y="35"/>
                  </a:lnTo>
                  <a:lnTo>
                    <a:pt x="90" y="30"/>
                  </a:lnTo>
                  <a:lnTo>
                    <a:pt x="96" y="30"/>
                  </a:lnTo>
                  <a:lnTo>
                    <a:pt x="102" y="24"/>
                  </a:lnTo>
                  <a:lnTo>
                    <a:pt x="102" y="30"/>
                  </a:lnTo>
                  <a:lnTo>
                    <a:pt x="96" y="30"/>
                  </a:lnTo>
                  <a:lnTo>
                    <a:pt x="90" y="35"/>
                  </a:lnTo>
                  <a:lnTo>
                    <a:pt x="84" y="41"/>
                  </a:lnTo>
                  <a:lnTo>
                    <a:pt x="78" y="41"/>
                  </a:lnTo>
                  <a:lnTo>
                    <a:pt x="72" y="41"/>
                  </a:lnTo>
                  <a:lnTo>
                    <a:pt x="66" y="47"/>
                  </a:lnTo>
                  <a:lnTo>
                    <a:pt x="60" y="47"/>
                  </a:lnTo>
                  <a:lnTo>
                    <a:pt x="54" y="53"/>
                  </a:lnTo>
                  <a:lnTo>
                    <a:pt x="48" y="59"/>
                  </a:lnTo>
                  <a:lnTo>
                    <a:pt x="48" y="65"/>
                  </a:lnTo>
                  <a:lnTo>
                    <a:pt x="54" y="65"/>
                  </a:lnTo>
                  <a:lnTo>
                    <a:pt x="54" y="71"/>
                  </a:lnTo>
                  <a:lnTo>
                    <a:pt x="48" y="71"/>
                  </a:lnTo>
                  <a:lnTo>
                    <a:pt x="48" y="77"/>
                  </a:lnTo>
                  <a:lnTo>
                    <a:pt x="42" y="77"/>
                  </a:lnTo>
                  <a:lnTo>
                    <a:pt x="42" y="71"/>
                  </a:lnTo>
                  <a:lnTo>
                    <a:pt x="42" y="77"/>
                  </a:lnTo>
                  <a:lnTo>
                    <a:pt x="36" y="83"/>
                  </a:lnTo>
                  <a:lnTo>
                    <a:pt x="36" y="89"/>
                  </a:lnTo>
                  <a:lnTo>
                    <a:pt x="30" y="101"/>
                  </a:lnTo>
                  <a:lnTo>
                    <a:pt x="24" y="107"/>
                  </a:lnTo>
                  <a:lnTo>
                    <a:pt x="24" y="113"/>
                  </a:lnTo>
                  <a:lnTo>
                    <a:pt x="18" y="125"/>
                  </a:lnTo>
                  <a:lnTo>
                    <a:pt x="18" y="131"/>
                  </a:lnTo>
                  <a:lnTo>
                    <a:pt x="18" y="137"/>
                  </a:lnTo>
                  <a:lnTo>
                    <a:pt x="12" y="137"/>
                  </a:lnTo>
                  <a:lnTo>
                    <a:pt x="6" y="143"/>
                  </a:lnTo>
                  <a:lnTo>
                    <a:pt x="0" y="143"/>
                  </a:lnTo>
                  <a:close/>
                </a:path>
              </a:pathLst>
            </a:custGeom>
            <a:solidFill>
              <a:srgbClr val="003300"/>
            </a:solidFill>
            <a:ln w="9525">
              <a:noFill/>
              <a:round/>
              <a:headEnd/>
              <a:tailEnd/>
            </a:ln>
          </p:spPr>
          <p:txBody>
            <a:bodyPr/>
            <a:lstStyle/>
            <a:p>
              <a:endParaRPr lang="en-US"/>
            </a:p>
          </p:txBody>
        </p:sp>
        <p:sp>
          <p:nvSpPr>
            <p:cNvPr id="16348" name="Freeform 212"/>
            <p:cNvSpPr>
              <a:spLocks/>
            </p:cNvSpPr>
            <p:nvPr/>
          </p:nvSpPr>
          <p:spPr bwMode="auto">
            <a:xfrm>
              <a:off x="5050" y="1782"/>
              <a:ext cx="66" cy="113"/>
            </a:xfrm>
            <a:custGeom>
              <a:avLst/>
              <a:gdLst>
                <a:gd name="T0" fmla="*/ 48 w 66"/>
                <a:gd name="T1" fmla="*/ 6 h 113"/>
                <a:gd name="T2" fmla="*/ 36 w 66"/>
                <a:gd name="T3" fmla="*/ 24 h 113"/>
                <a:gd name="T4" fmla="*/ 36 w 66"/>
                <a:gd name="T5" fmla="*/ 24 h 113"/>
                <a:gd name="T6" fmla="*/ 24 w 66"/>
                <a:gd name="T7" fmla="*/ 30 h 113"/>
                <a:gd name="T8" fmla="*/ 12 w 66"/>
                <a:gd name="T9" fmla="*/ 36 h 113"/>
                <a:gd name="T10" fmla="*/ 6 w 66"/>
                <a:gd name="T11" fmla="*/ 42 h 113"/>
                <a:gd name="T12" fmla="*/ 0 w 66"/>
                <a:gd name="T13" fmla="*/ 42 h 113"/>
                <a:gd name="T14" fmla="*/ 0 w 66"/>
                <a:gd name="T15" fmla="*/ 48 h 113"/>
                <a:gd name="T16" fmla="*/ 6 w 66"/>
                <a:gd name="T17" fmla="*/ 42 h 113"/>
                <a:gd name="T18" fmla="*/ 12 w 66"/>
                <a:gd name="T19" fmla="*/ 36 h 113"/>
                <a:gd name="T20" fmla="*/ 24 w 66"/>
                <a:gd name="T21" fmla="*/ 36 h 113"/>
                <a:gd name="T22" fmla="*/ 30 w 66"/>
                <a:gd name="T23" fmla="*/ 30 h 113"/>
                <a:gd name="T24" fmla="*/ 36 w 66"/>
                <a:gd name="T25" fmla="*/ 36 h 113"/>
                <a:gd name="T26" fmla="*/ 30 w 66"/>
                <a:gd name="T27" fmla="*/ 48 h 113"/>
                <a:gd name="T28" fmla="*/ 24 w 66"/>
                <a:gd name="T29" fmla="*/ 60 h 113"/>
                <a:gd name="T30" fmla="*/ 18 w 66"/>
                <a:gd name="T31" fmla="*/ 66 h 113"/>
                <a:gd name="T32" fmla="*/ 12 w 66"/>
                <a:gd name="T33" fmla="*/ 72 h 113"/>
                <a:gd name="T34" fmla="*/ 6 w 66"/>
                <a:gd name="T35" fmla="*/ 78 h 113"/>
                <a:gd name="T36" fmla="*/ 6 w 66"/>
                <a:gd name="T37" fmla="*/ 84 h 113"/>
                <a:gd name="T38" fmla="*/ 6 w 66"/>
                <a:gd name="T39" fmla="*/ 84 h 113"/>
                <a:gd name="T40" fmla="*/ 6 w 66"/>
                <a:gd name="T41" fmla="*/ 84 h 113"/>
                <a:gd name="T42" fmla="*/ 12 w 66"/>
                <a:gd name="T43" fmla="*/ 78 h 113"/>
                <a:gd name="T44" fmla="*/ 24 w 66"/>
                <a:gd name="T45" fmla="*/ 72 h 113"/>
                <a:gd name="T46" fmla="*/ 30 w 66"/>
                <a:gd name="T47" fmla="*/ 66 h 113"/>
                <a:gd name="T48" fmla="*/ 30 w 66"/>
                <a:gd name="T49" fmla="*/ 72 h 113"/>
                <a:gd name="T50" fmla="*/ 30 w 66"/>
                <a:gd name="T51" fmla="*/ 101 h 113"/>
                <a:gd name="T52" fmla="*/ 36 w 66"/>
                <a:gd name="T53" fmla="*/ 113 h 113"/>
                <a:gd name="T54" fmla="*/ 36 w 66"/>
                <a:gd name="T55" fmla="*/ 113 h 113"/>
                <a:gd name="T56" fmla="*/ 36 w 66"/>
                <a:gd name="T57" fmla="*/ 101 h 113"/>
                <a:gd name="T58" fmla="*/ 36 w 66"/>
                <a:gd name="T59" fmla="*/ 66 h 113"/>
                <a:gd name="T60" fmla="*/ 36 w 66"/>
                <a:gd name="T61" fmla="*/ 54 h 113"/>
                <a:gd name="T62" fmla="*/ 36 w 66"/>
                <a:gd name="T63" fmla="*/ 60 h 113"/>
                <a:gd name="T64" fmla="*/ 42 w 66"/>
                <a:gd name="T65" fmla="*/ 66 h 113"/>
                <a:gd name="T66" fmla="*/ 48 w 66"/>
                <a:gd name="T67" fmla="*/ 72 h 113"/>
                <a:gd name="T68" fmla="*/ 54 w 66"/>
                <a:gd name="T69" fmla="*/ 78 h 113"/>
                <a:gd name="T70" fmla="*/ 60 w 66"/>
                <a:gd name="T71" fmla="*/ 84 h 113"/>
                <a:gd name="T72" fmla="*/ 66 w 66"/>
                <a:gd name="T73" fmla="*/ 84 h 113"/>
                <a:gd name="T74" fmla="*/ 60 w 66"/>
                <a:gd name="T75" fmla="*/ 84 h 113"/>
                <a:gd name="T76" fmla="*/ 54 w 66"/>
                <a:gd name="T77" fmla="*/ 78 h 113"/>
                <a:gd name="T78" fmla="*/ 48 w 66"/>
                <a:gd name="T79" fmla="*/ 72 h 113"/>
                <a:gd name="T80" fmla="*/ 48 w 66"/>
                <a:gd name="T81" fmla="*/ 60 h 113"/>
                <a:gd name="T82" fmla="*/ 42 w 66"/>
                <a:gd name="T83" fmla="*/ 54 h 113"/>
                <a:gd name="T84" fmla="*/ 42 w 66"/>
                <a:gd name="T85" fmla="*/ 48 h 113"/>
                <a:gd name="T86" fmla="*/ 42 w 66"/>
                <a:gd name="T87" fmla="*/ 36 h 113"/>
                <a:gd name="T88" fmla="*/ 42 w 66"/>
                <a:gd name="T89" fmla="*/ 30 h 113"/>
                <a:gd name="T90" fmla="*/ 48 w 66"/>
                <a:gd name="T91" fmla="*/ 30 h 113"/>
                <a:gd name="T92" fmla="*/ 48 w 66"/>
                <a:gd name="T93" fmla="*/ 36 h 113"/>
                <a:gd name="T94" fmla="*/ 54 w 66"/>
                <a:gd name="T95" fmla="*/ 42 h 113"/>
                <a:gd name="T96" fmla="*/ 60 w 66"/>
                <a:gd name="T97" fmla="*/ 48 h 113"/>
                <a:gd name="T98" fmla="*/ 66 w 66"/>
                <a:gd name="T99" fmla="*/ 48 h 113"/>
                <a:gd name="T100" fmla="*/ 66 w 66"/>
                <a:gd name="T101" fmla="*/ 54 h 113"/>
                <a:gd name="T102" fmla="*/ 66 w 66"/>
                <a:gd name="T103" fmla="*/ 48 h 113"/>
                <a:gd name="T104" fmla="*/ 60 w 66"/>
                <a:gd name="T105" fmla="*/ 36 h 113"/>
                <a:gd name="T106" fmla="*/ 48 w 66"/>
                <a:gd name="T107" fmla="*/ 30 h 113"/>
                <a:gd name="T108" fmla="*/ 48 w 66"/>
                <a:gd name="T109" fmla="*/ 24 h 113"/>
                <a:gd name="T110" fmla="*/ 48 w 66"/>
                <a:gd name="T111" fmla="*/ 12 h 113"/>
                <a:gd name="T112" fmla="*/ 54 w 66"/>
                <a:gd name="T113" fmla="*/ 6 h 113"/>
                <a:gd name="T114" fmla="*/ 48 w 66"/>
                <a:gd name="T115" fmla="*/ 0 h 1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6"/>
                <a:gd name="T175" fmla="*/ 0 h 113"/>
                <a:gd name="T176" fmla="*/ 66 w 66"/>
                <a:gd name="T177" fmla="*/ 113 h 11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6" h="113">
                  <a:moveTo>
                    <a:pt x="48" y="6"/>
                  </a:moveTo>
                  <a:lnTo>
                    <a:pt x="48" y="6"/>
                  </a:lnTo>
                  <a:lnTo>
                    <a:pt x="42" y="18"/>
                  </a:lnTo>
                  <a:lnTo>
                    <a:pt x="36" y="24"/>
                  </a:lnTo>
                  <a:lnTo>
                    <a:pt x="30" y="30"/>
                  </a:lnTo>
                  <a:lnTo>
                    <a:pt x="24" y="30"/>
                  </a:lnTo>
                  <a:lnTo>
                    <a:pt x="18" y="30"/>
                  </a:lnTo>
                  <a:lnTo>
                    <a:pt x="12" y="36"/>
                  </a:lnTo>
                  <a:lnTo>
                    <a:pt x="6" y="36"/>
                  </a:lnTo>
                  <a:lnTo>
                    <a:pt x="6" y="42"/>
                  </a:lnTo>
                  <a:lnTo>
                    <a:pt x="0" y="42"/>
                  </a:lnTo>
                  <a:lnTo>
                    <a:pt x="0" y="48"/>
                  </a:lnTo>
                  <a:lnTo>
                    <a:pt x="6" y="42"/>
                  </a:lnTo>
                  <a:lnTo>
                    <a:pt x="12" y="42"/>
                  </a:lnTo>
                  <a:lnTo>
                    <a:pt x="12" y="36"/>
                  </a:lnTo>
                  <a:lnTo>
                    <a:pt x="18" y="36"/>
                  </a:lnTo>
                  <a:lnTo>
                    <a:pt x="24" y="36"/>
                  </a:lnTo>
                  <a:lnTo>
                    <a:pt x="30" y="30"/>
                  </a:lnTo>
                  <a:lnTo>
                    <a:pt x="36" y="30"/>
                  </a:lnTo>
                  <a:lnTo>
                    <a:pt x="36" y="36"/>
                  </a:lnTo>
                  <a:lnTo>
                    <a:pt x="30" y="42"/>
                  </a:lnTo>
                  <a:lnTo>
                    <a:pt x="30" y="48"/>
                  </a:lnTo>
                  <a:lnTo>
                    <a:pt x="30" y="54"/>
                  </a:lnTo>
                  <a:lnTo>
                    <a:pt x="24" y="60"/>
                  </a:lnTo>
                  <a:lnTo>
                    <a:pt x="18" y="66"/>
                  </a:lnTo>
                  <a:lnTo>
                    <a:pt x="12" y="72"/>
                  </a:lnTo>
                  <a:lnTo>
                    <a:pt x="6" y="78"/>
                  </a:lnTo>
                  <a:lnTo>
                    <a:pt x="6" y="84"/>
                  </a:lnTo>
                  <a:lnTo>
                    <a:pt x="12" y="78"/>
                  </a:lnTo>
                  <a:lnTo>
                    <a:pt x="18" y="72"/>
                  </a:lnTo>
                  <a:lnTo>
                    <a:pt x="24" y="72"/>
                  </a:lnTo>
                  <a:lnTo>
                    <a:pt x="24" y="66"/>
                  </a:lnTo>
                  <a:lnTo>
                    <a:pt x="30" y="66"/>
                  </a:lnTo>
                  <a:lnTo>
                    <a:pt x="30" y="72"/>
                  </a:lnTo>
                  <a:lnTo>
                    <a:pt x="30" y="90"/>
                  </a:lnTo>
                  <a:lnTo>
                    <a:pt x="30" y="101"/>
                  </a:lnTo>
                  <a:lnTo>
                    <a:pt x="36" y="113"/>
                  </a:lnTo>
                  <a:lnTo>
                    <a:pt x="36" y="107"/>
                  </a:lnTo>
                  <a:lnTo>
                    <a:pt x="36" y="101"/>
                  </a:lnTo>
                  <a:lnTo>
                    <a:pt x="36" y="84"/>
                  </a:lnTo>
                  <a:lnTo>
                    <a:pt x="36" y="66"/>
                  </a:lnTo>
                  <a:lnTo>
                    <a:pt x="36" y="60"/>
                  </a:lnTo>
                  <a:lnTo>
                    <a:pt x="36" y="54"/>
                  </a:lnTo>
                  <a:lnTo>
                    <a:pt x="36" y="60"/>
                  </a:lnTo>
                  <a:lnTo>
                    <a:pt x="42" y="66"/>
                  </a:lnTo>
                  <a:lnTo>
                    <a:pt x="48" y="72"/>
                  </a:lnTo>
                  <a:lnTo>
                    <a:pt x="48" y="78"/>
                  </a:lnTo>
                  <a:lnTo>
                    <a:pt x="54" y="78"/>
                  </a:lnTo>
                  <a:lnTo>
                    <a:pt x="54" y="84"/>
                  </a:lnTo>
                  <a:lnTo>
                    <a:pt x="60" y="84"/>
                  </a:lnTo>
                  <a:lnTo>
                    <a:pt x="66" y="84"/>
                  </a:lnTo>
                  <a:lnTo>
                    <a:pt x="60" y="84"/>
                  </a:lnTo>
                  <a:lnTo>
                    <a:pt x="60" y="78"/>
                  </a:lnTo>
                  <a:lnTo>
                    <a:pt x="54" y="78"/>
                  </a:lnTo>
                  <a:lnTo>
                    <a:pt x="54" y="72"/>
                  </a:lnTo>
                  <a:lnTo>
                    <a:pt x="48" y="72"/>
                  </a:lnTo>
                  <a:lnTo>
                    <a:pt x="48" y="66"/>
                  </a:lnTo>
                  <a:lnTo>
                    <a:pt x="48" y="60"/>
                  </a:lnTo>
                  <a:lnTo>
                    <a:pt x="42" y="60"/>
                  </a:lnTo>
                  <a:lnTo>
                    <a:pt x="42" y="54"/>
                  </a:lnTo>
                  <a:lnTo>
                    <a:pt x="42" y="48"/>
                  </a:lnTo>
                  <a:lnTo>
                    <a:pt x="42" y="42"/>
                  </a:lnTo>
                  <a:lnTo>
                    <a:pt x="42" y="36"/>
                  </a:lnTo>
                  <a:lnTo>
                    <a:pt x="42" y="30"/>
                  </a:lnTo>
                  <a:lnTo>
                    <a:pt x="48" y="30"/>
                  </a:lnTo>
                  <a:lnTo>
                    <a:pt x="48" y="36"/>
                  </a:lnTo>
                  <a:lnTo>
                    <a:pt x="54" y="36"/>
                  </a:lnTo>
                  <a:lnTo>
                    <a:pt x="54" y="42"/>
                  </a:lnTo>
                  <a:lnTo>
                    <a:pt x="60" y="42"/>
                  </a:lnTo>
                  <a:lnTo>
                    <a:pt x="60" y="48"/>
                  </a:lnTo>
                  <a:lnTo>
                    <a:pt x="66" y="48"/>
                  </a:lnTo>
                  <a:lnTo>
                    <a:pt x="66" y="54"/>
                  </a:lnTo>
                  <a:lnTo>
                    <a:pt x="66" y="48"/>
                  </a:lnTo>
                  <a:lnTo>
                    <a:pt x="60" y="42"/>
                  </a:lnTo>
                  <a:lnTo>
                    <a:pt x="60" y="36"/>
                  </a:lnTo>
                  <a:lnTo>
                    <a:pt x="54" y="36"/>
                  </a:lnTo>
                  <a:lnTo>
                    <a:pt x="48" y="30"/>
                  </a:lnTo>
                  <a:lnTo>
                    <a:pt x="48" y="24"/>
                  </a:lnTo>
                  <a:lnTo>
                    <a:pt x="48" y="18"/>
                  </a:lnTo>
                  <a:lnTo>
                    <a:pt x="48" y="12"/>
                  </a:lnTo>
                  <a:lnTo>
                    <a:pt x="48" y="6"/>
                  </a:lnTo>
                  <a:lnTo>
                    <a:pt x="54" y="6"/>
                  </a:lnTo>
                  <a:lnTo>
                    <a:pt x="54" y="0"/>
                  </a:lnTo>
                  <a:lnTo>
                    <a:pt x="48" y="0"/>
                  </a:lnTo>
                  <a:lnTo>
                    <a:pt x="48" y="6"/>
                  </a:lnTo>
                  <a:close/>
                </a:path>
              </a:pathLst>
            </a:custGeom>
            <a:solidFill>
              <a:srgbClr val="003300"/>
            </a:solidFill>
            <a:ln w="9525">
              <a:noFill/>
              <a:round/>
              <a:headEnd/>
              <a:tailEnd/>
            </a:ln>
          </p:spPr>
          <p:txBody>
            <a:bodyPr/>
            <a:lstStyle/>
            <a:p>
              <a:endParaRPr lang="en-US"/>
            </a:p>
          </p:txBody>
        </p:sp>
        <p:sp>
          <p:nvSpPr>
            <p:cNvPr id="16349" name="Freeform 213"/>
            <p:cNvSpPr>
              <a:spLocks/>
            </p:cNvSpPr>
            <p:nvPr/>
          </p:nvSpPr>
          <p:spPr bwMode="auto">
            <a:xfrm>
              <a:off x="5283" y="1732"/>
              <a:ext cx="131" cy="102"/>
            </a:xfrm>
            <a:custGeom>
              <a:avLst/>
              <a:gdLst>
                <a:gd name="T0" fmla="*/ 6 w 131"/>
                <a:gd name="T1" fmla="*/ 12 h 102"/>
                <a:gd name="T2" fmla="*/ 12 w 131"/>
                <a:gd name="T3" fmla="*/ 18 h 102"/>
                <a:gd name="T4" fmla="*/ 24 w 131"/>
                <a:gd name="T5" fmla="*/ 24 h 102"/>
                <a:gd name="T6" fmla="*/ 30 w 131"/>
                <a:gd name="T7" fmla="*/ 24 h 102"/>
                <a:gd name="T8" fmla="*/ 30 w 131"/>
                <a:gd name="T9" fmla="*/ 48 h 102"/>
                <a:gd name="T10" fmla="*/ 36 w 131"/>
                <a:gd name="T11" fmla="*/ 66 h 102"/>
                <a:gd name="T12" fmla="*/ 36 w 131"/>
                <a:gd name="T13" fmla="*/ 60 h 102"/>
                <a:gd name="T14" fmla="*/ 36 w 131"/>
                <a:gd name="T15" fmla="*/ 36 h 102"/>
                <a:gd name="T16" fmla="*/ 42 w 131"/>
                <a:gd name="T17" fmla="*/ 30 h 102"/>
                <a:gd name="T18" fmla="*/ 53 w 131"/>
                <a:gd name="T19" fmla="*/ 42 h 102"/>
                <a:gd name="T20" fmla="*/ 59 w 131"/>
                <a:gd name="T21" fmla="*/ 48 h 102"/>
                <a:gd name="T22" fmla="*/ 71 w 131"/>
                <a:gd name="T23" fmla="*/ 90 h 102"/>
                <a:gd name="T24" fmla="*/ 77 w 131"/>
                <a:gd name="T25" fmla="*/ 102 h 102"/>
                <a:gd name="T26" fmla="*/ 71 w 131"/>
                <a:gd name="T27" fmla="*/ 84 h 102"/>
                <a:gd name="T28" fmla="*/ 65 w 131"/>
                <a:gd name="T29" fmla="*/ 54 h 102"/>
                <a:gd name="T30" fmla="*/ 89 w 131"/>
                <a:gd name="T31" fmla="*/ 66 h 102"/>
                <a:gd name="T32" fmla="*/ 119 w 131"/>
                <a:gd name="T33" fmla="*/ 84 h 102"/>
                <a:gd name="T34" fmla="*/ 131 w 131"/>
                <a:gd name="T35" fmla="*/ 90 h 102"/>
                <a:gd name="T36" fmla="*/ 125 w 131"/>
                <a:gd name="T37" fmla="*/ 84 h 102"/>
                <a:gd name="T38" fmla="*/ 107 w 131"/>
                <a:gd name="T39" fmla="*/ 72 h 102"/>
                <a:gd name="T40" fmla="*/ 83 w 131"/>
                <a:gd name="T41" fmla="*/ 54 h 102"/>
                <a:gd name="T42" fmla="*/ 65 w 131"/>
                <a:gd name="T43" fmla="*/ 48 h 102"/>
                <a:gd name="T44" fmla="*/ 77 w 131"/>
                <a:gd name="T45" fmla="*/ 42 h 102"/>
                <a:gd name="T46" fmla="*/ 95 w 131"/>
                <a:gd name="T47" fmla="*/ 42 h 102"/>
                <a:gd name="T48" fmla="*/ 119 w 131"/>
                <a:gd name="T49" fmla="*/ 42 h 102"/>
                <a:gd name="T50" fmla="*/ 131 w 131"/>
                <a:gd name="T51" fmla="*/ 42 h 102"/>
                <a:gd name="T52" fmla="*/ 125 w 131"/>
                <a:gd name="T53" fmla="*/ 36 h 102"/>
                <a:gd name="T54" fmla="*/ 107 w 131"/>
                <a:gd name="T55" fmla="*/ 36 h 102"/>
                <a:gd name="T56" fmla="*/ 77 w 131"/>
                <a:gd name="T57" fmla="*/ 36 h 102"/>
                <a:gd name="T58" fmla="*/ 65 w 131"/>
                <a:gd name="T59" fmla="*/ 36 h 102"/>
                <a:gd name="T60" fmla="*/ 53 w 131"/>
                <a:gd name="T61" fmla="*/ 30 h 102"/>
                <a:gd name="T62" fmla="*/ 48 w 131"/>
                <a:gd name="T63" fmla="*/ 24 h 102"/>
                <a:gd name="T64" fmla="*/ 53 w 131"/>
                <a:gd name="T65" fmla="*/ 18 h 102"/>
                <a:gd name="T66" fmla="*/ 71 w 131"/>
                <a:gd name="T67" fmla="*/ 6 h 102"/>
                <a:gd name="T68" fmla="*/ 83 w 131"/>
                <a:gd name="T69" fmla="*/ 0 h 102"/>
                <a:gd name="T70" fmla="*/ 83 w 131"/>
                <a:gd name="T71" fmla="*/ 0 h 102"/>
                <a:gd name="T72" fmla="*/ 65 w 131"/>
                <a:gd name="T73" fmla="*/ 6 h 102"/>
                <a:gd name="T74" fmla="*/ 48 w 131"/>
                <a:gd name="T75" fmla="*/ 12 h 102"/>
                <a:gd name="T76" fmla="*/ 42 w 131"/>
                <a:gd name="T77" fmla="*/ 18 h 102"/>
                <a:gd name="T78" fmla="*/ 30 w 131"/>
                <a:gd name="T79" fmla="*/ 18 h 102"/>
                <a:gd name="T80" fmla="*/ 18 w 131"/>
                <a:gd name="T81" fmla="*/ 12 h 102"/>
                <a:gd name="T82" fmla="*/ 6 w 131"/>
                <a:gd name="T83" fmla="*/ 6 h 102"/>
                <a:gd name="T84" fmla="*/ 0 w 131"/>
                <a:gd name="T85" fmla="*/ 6 h 10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1"/>
                <a:gd name="T130" fmla="*/ 0 h 102"/>
                <a:gd name="T131" fmla="*/ 131 w 131"/>
                <a:gd name="T132" fmla="*/ 102 h 10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1" h="102">
                  <a:moveTo>
                    <a:pt x="0" y="6"/>
                  </a:moveTo>
                  <a:lnTo>
                    <a:pt x="6" y="12"/>
                  </a:lnTo>
                  <a:lnTo>
                    <a:pt x="12" y="18"/>
                  </a:lnTo>
                  <a:lnTo>
                    <a:pt x="18" y="18"/>
                  </a:lnTo>
                  <a:lnTo>
                    <a:pt x="24" y="24"/>
                  </a:lnTo>
                  <a:lnTo>
                    <a:pt x="30" y="24"/>
                  </a:lnTo>
                  <a:lnTo>
                    <a:pt x="30" y="30"/>
                  </a:lnTo>
                  <a:lnTo>
                    <a:pt x="30" y="36"/>
                  </a:lnTo>
                  <a:lnTo>
                    <a:pt x="30" y="48"/>
                  </a:lnTo>
                  <a:lnTo>
                    <a:pt x="30" y="54"/>
                  </a:lnTo>
                  <a:lnTo>
                    <a:pt x="30" y="66"/>
                  </a:lnTo>
                  <a:lnTo>
                    <a:pt x="36" y="66"/>
                  </a:lnTo>
                  <a:lnTo>
                    <a:pt x="36" y="60"/>
                  </a:lnTo>
                  <a:lnTo>
                    <a:pt x="36" y="54"/>
                  </a:lnTo>
                  <a:lnTo>
                    <a:pt x="36" y="42"/>
                  </a:lnTo>
                  <a:lnTo>
                    <a:pt x="36" y="36"/>
                  </a:lnTo>
                  <a:lnTo>
                    <a:pt x="36" y="30"/>
                  </a:lnTo>
                  <a:lnTo>
                    <a:pt x="42" y="30"/>
                  </a:lnTo>
                  <a:lnTo>
                    <a:pt x="48" y="36"/>
                  </a:lnTo>
                  <a:lnTo>
                    <a:pt x="53" y="42"/>
                  </a:lnTo>
                  <a:lnTo>
                    <a:pt x="59" y="48"/>
                  </a:lnTo>
                  <a:lnTo>
                    <a:pt x="59" y="60"/>
                  </a:lnTo>
                  <a:lnTo>
                    <a:pt x="65" y="78"/>
                  </a:lnTo>
                  <a:lnTo>
                    <a:pt x="71" y="90"/>
                  </a:lnTo>
                  <a:lnTo>
                    <a:pt x="71" y="102"/>
                  </a:lnTo>
                  <a:lnTo>
                    <a:pt x="77" y="102"/>
                  </a:lnTo>
                  <a:lnTo>
                    <a:pt x="71" y="96"/>
                  </a:lnTo>
                  <a:lnTo>
                    <a:pt x="71" y="90"/>
                  </a:lnTo>
                  <a:lnTo>
                    <a:pt x="71" y="84"/>
                  </a:lnTo>
                  <a:lnTo>
                    <a:pt x="71" y="72"/>
                  </a:lnTo>
                  <a:lnTo>
                    <a:pt x="65" y="60"/>
                  </a:lnTo>
                  <a:lnTo>
                    <a:pt x="65" y="54"/>
                  </a:lnTo>
                  <a:lnTo>
                    <a:pt x="71" y="54"/>
                  </a:lnTo>
                  <a:lnTo>
                    <a:pt x="83" y="60"/>
                  </a:lnTo>
                  <a:lnTo>
                    <a:pt x="89" y="66"/>
                  </a:lnTo>
                  <a:lnTo>
                    <a:pt x="101" y="72"/>
                  </a:lnTo>
                  <a:lnTo>
                    <a:pt x="113" y="78"/>
                  </a:lnTo>
                  <a:lnTo>
                    <a:pt x="119" y="84"/>
                  </a:lnTo>
                  <a:lnTo>
                    <a:pt x="125" y="84"/>
                  </a:lnTo>
                  <a:lnTo>
                    <a:pt x="131" y="90"/>
                  </a:lnTo>
                  <a:lnTo>
                    <a:pt x="131" y="84"/>
                  </a:lnTo>
                  <a:lnTo>
                    <a:pt x="125" y="84"/>
                  </a:lnTo>
                  <a:lnTo>
                    <a:pt x="125" y="78"/>
                  </a:lnTo>
                  <a:lnTo>
                    <a:pt x="113" y="72"/>
                  </a:lnTo>
                  <a:lnTo>
                    <a:pt x="107" y="72"/>
                  </a:lnTo>
                  <a:lnTo>
                    <a:pt x="101" y="66"/>
                  </a:lnTo>
                  <a:lnTo>
                    <a:pt x="89" y="60"/>
                  </a:lnTo>
                  <a:lnTo>
                    <a:pt x="83" y="54"/>
                  </a:lnTo>
                  <a:lnTo>
                    <a:pt x="77" y="48"/>
                  </a:lnTo>
                  <a:lnTo>
                    <a:pt x="71" y="48"/>
                  </a:lnTo>
                  <a:lnTo>
                    <a:pt x="65" y="48"/>
                  </a:lnTo>
                  <a:lnTo>
                    <a:pt x="71" y="42"/>
                  </a:lnTo>
                  <a:lnTo>
                    <a:pt x="77" y="42"/>
                  </a:lnTo>
                  <a:lnTo>
                    <a:pt x="83" y="42"/>
                  </a:lnTo>
                  <a:lnTo>
                    <a:pt x="89" y="42"/>
                  </a:lnTo>
                  <a:lnTo>
                    <a:pt x="95" y="42"/>
                  </a:lnTo>
                  <a:lnTo>
                    <a:pt x="101" y="42"/>
                  </a:lnTo>
                  <a:lnTo>
                    <a:pt x="107" y="42"/>
                  </a:lnTo>
                  <a:lnTo>
                    <a:pt x="119" y="42"/>
                  </a:lnTo>
                  <a:lnTo>
                    <a:pt x="125" y="42"/>
                  </a:lnTo>
                  <a:lnTo>
                    <a:pt x="131" y="42"/>
                  </a:lnTo>
                  <a:lnTo>
                    <a:pt x="125" y="36"/>
                  </a:lnTo>
                  <a:lnTo>
                    <a:pt x="119" y="36"/>
                  </a:lnTo>
                  <a:lnTo>
                    <a:pt x="113" y="36"/>
                  </a:lnTo>
                  <a:lnTo>
                    <a:pt x="107" y="36"/>
                  </a:lnTo>
                  <a:lnTo>
                    <a:pt x="95" y="36"/>
                  </a:lnTo>
                  <a:lnTo>
                    <a:pt x="89" y="36"/>
                  </a:lnTo>
                  <a:lnTo>
                    <a:pt x="77" y="36"/>
                  </a:lnTo>
                  <a:lnTo>
                    <a:pt x="71" y="36"/>
                  </a:lnTo>
                  <a:lnTo>
                    <a:pt x="65" y="36"/>
                  </a:lnTo>
                  <a:lnTo>
                    <a:pt x="59" y="36"/>
                  </a:lnTo>
                  <a:lnTo>
                    <a:pt x="53" y="30"/>
                  </a:lnTo>
                  <a:lnTo>
                    <a:pt x="48" y="24"/>
                  </a:lnTo>
                  <a:lnTo>
                    <a:pt x="48" y="18"/>
                  </a:lnTo>
                  <a:lnTo>
                    <a:pt x="53" y="18"/>
                  </a:lnTo>
                  <a:lnTo>
                    <a:pt x="59" y="12"/>
                  </a:lnTo>
                  <a:lnTo>
                    <a:pt x="65" y="12"/>
                  </a:lnTo>
                  <a:lnTo>
                    <a:pt x="71" y="6"/>
                  </a:lnTo>
                  <a:lnTo>
                    <a:pt x="77" y="6"/>
                  </a:lnTo>
                  <a:lnTo>
                    <a:pt x="77" y="0"/>
                  </a:lnTo>
                  <a:lnTo>
                    <a:pt x="83" y="0"/>
                  </a:lnTo>
                  <a:lnTo>
                    <a:pt x="77" y="0"/>
                  </a:lnTo>
                  <a:lnTo>
                    <a:pt x="71" y="0"/>
                  </a:lnTo>
                  <a:lnTo>
                    <a:pt x="65" y="6"/>
                  </a:lnTo>
                  <a:lnTo>
                    <a:pt x="59" y="6"/>
                  </a:lnTo>
                  <a:lnTo>
                    <a:pt x="53" y="12"/>
                  </a:lnTo>
                  <a:lnTo>
                    <a:pt x="48" y="12"/>
                  </a:lnTo>
                  <a:lnTo>
                    <a:pt x="42" y="18"/>
                  </a:lnTo>
                  <a:lnTo>
                    <a:pt x="36" y="18"/>
                  </a:lnTo>
                  <a:lnTo>
                    <a:pt x="30" y="18"/>
                  </a:lnTo>
                  <a:lnTo>
                    <a:pt x="24" y="18"/>
                  </a:lnTo>
                  <a:lnTo>
                    <a:pt x="24" y="12"/>
                  </a:lnTo>
                  <a:lnTo>
                    <a:pt x="18" y="12"/>
                  </a:lnTo>
                  <a:lnTo>
                    <a:pt x="12" y="12"/>
                  </a:lnTo>
                  <a:lnTo>
                    <a:pt x="6" y="6"/>
                  </a:lnTo>
                  <a:lnTo>
                    <a:pt x="0" y="6"/>
                  </a:lnTo>
                  <a:close/>
                </a:path>
              </a:pathLst>
            </a:custGeom>
            <a:solidFill>
              <a:srgbClr val="003300"/>
            </a:solidFill>
            <a:ln w="9525">
              <a:noFill/>
              <a:round/>
              <a:headEnd/>
              <a:tailEnd/>
            </a:ln>
          </p:spPr>
          <p:txBody>
            <a:bodyPr/>
            <a:lstStyle/>
            <a:p>
              <a:endParaRPr lang="en-US"/>
            </a:p>
          </p:txBody>
        </p:sp>
        <p:sp>
          <p:nvSpPr>
            <p:cNvPr id="16350" name="Freeform 214"/>
            <p:cNvSpPr>
              <a:spLocks/>
            </p:cNvSpPr>
            <p:nvPr/>
          </p:nvSpPr>
          <p:spPr bwMode="auto">
            <a:xfrm>
              <a:off x="4568" y="1953"/>
              <a:ext cx="329" cy="329"/>
            </a:xfrm>
            <a:custGeom>
              <a:avLst/>
              <a:gdLst>
                <a:gd name="T0" fmla="*/ 132 w 329"/>
                <a:gd name="T1" fmla="*/ 72 h 329"/>
                <a:gd name="T2" fmla="*/ 90 w 329"/>
                <a:gd name="T3" fmla="*/ 48 h 329"/>
                <a:gd name="T4" fmla="*/ 36 w 329"/>
                <a:gd name="T5" fmla="*/ 36 h 329"/>
                <a:gd name="T6" fmla="*/ 18 w 329"/>
                <a:gd name="T7" fmla="*/ 30 h 329"/>
                <a:gd name="T8" fmla="*/ 30 w 329"/>
                <a:gd name="T9" fmla="*/ 72 h 329"/>
                <a:gd name="T10" fmla="*/ 48 w 329"/>
                <a:gd name="T11" fmla="*/ 114 h 329"/>
                <a:gd name="T12" fmla="*/ 90 w 329"/>
                <a:gd name="T13" fmla="*/ 138 h 329"/>
                <a:gd name="T14" fmla="*/ 120 w 329"/>
                <a:gd name="T15" fmla="*/ 156 h 329"/>
                <a:gd name="T16" fmla="*/ 108 w 329"/>
                <a:gd name="T17" fmla="*/ 162 h 329"/>
                <a:gd name="T18" fmla="*/ 84 w 329"/>
                <a:gd name="T19" fmla="*/ 156 h 329"/>
                <a:gd name="T20" fmla="*/ 48 w 329"/>
                <a:gd name="T21" fmla="*/ 174 h 329"/>
                <a:gd name="T22" fmla="*/ 24 w 329"/>
                <a:gd name="T23" fmla="*/ 204 h 329"/>
                <a:gd name="T24" fmla="*/ 0 w 329"/>
                <a:gd name="T25" fmla="*/ 215 h 329"/>
                <a:gd name="T26" fmla="*/ 6 w 329"/>
                <a:gd name="T27" fmla="*/ 227 h 329"/>
                <a:gd name="T28" fmla="*/ 24 w 329"/>
                <a:gd name="T29" fmla="*/ 233 h 329"/>
                <a:gd name="T30" fmla="*/ 66 w 329"/>
                <a:gd name="T31" fmla="*/ 239 h 329"/>
                <a:gd name="T32" fmla="*/ 114 w 329"/>
                <a:gd name="T33" fmla="*/ 215 h 329"/>
                <a:gd name="T34" fmla="*/ 120 w 329"/>
                <a:gd name="T35" fmla="*/ 192 h 329"/>
                <a:gd name="T36" fmla="*/ 137 w 329"/>
                <a:gd name="T37" fmla="*/ 174 h 329"/>
                <a:gd name="T38" fmla="*/ 143 w 329"/>
                <a:gd name="T39" fmla="*/ 180 h 329"/>
                <a:gd name="T40" fmla="*/ 132 w 329"/>
                <a:gd name="T41" fmla="*/ 209 h 329"/>
                <a:gd name="T42" fmla="*/ 120 w 329"/>
                <a:gd name="T43" fmla="*/ 215 h 329"/>
                <a:gd name="T44" fmla="*/ 102 w 329"/>
                <a:gd name="T45" fmla="*/ 233 h 329"/>
                <a:gd name="T46" fmla="*/ 90 w 329"/>
                <a:gd name="T47" fmla="*/ 269 h 329"/>
                <a:gd name="T48" fmla="*/ 96 w 329"/>
                <a:gd name="T49" fmla="*/ 293 h 329"/>
                <a:gd name="T50" fmla="*/ 90 w 329"/>
                <a:gd name="T51" fmla="*/ 329 h 329"/>
                <a:gd name="T52" fmla="*/ 120 w 329"/>
                <a:gd name="T53" fmla="*/ 323 h 329"/>
                <a:gd name="T54" fmla="*/ 161 w 329"/>
                <a:gd name="T55" fmla="*/ 293 h 329"/>
                <a:gd name="T56" fmla="*/ 179 w 329"/>
                <a:gd name="T57" fmla="*/ 251 h 329"/>
                <a:gd name="T58" fmla="*/ 167 w 329"/>
                <a:gd name="T59" fmla="*/ 209 h 329"/>
                <a:gd name="T60" fmla="*/ 167 w 329"/>
                <a:gd name="T61" fmla="*/ 186 h 329"/>
                <a:gd name="T62" fmla="*/ 179 w 329"/>
                <a:gd name="T63" fmla="*/ 209 h 329"/>
                <a:gd name="T64" fmla="*/ 191 w 329"/>
                <a:gd name="T65" fmla="*/ 251 h 329"/>
                <a:gd name="T66" fmla="*/ 227 w 329"/>
                <a:gd name="T67" fmla="*/ 275 h 329"/>
                <a:gd name="T68" fmla="*/ 269 w 329"/>
                <a:gd name="T69" fmla="*/ 293 h 329"/>
                <a:gd name="T70" fmla="*/ 287 w 329"/>
                <a:gd name="T71" fmla="*/ 269 h 329"/>
                <a:gd name="T72" fmla="*/ 245 w 329"/>
                <a:gd name="T73" fmla="*/ 204 h 329"/>
                <a:gd name="T74" fmla="*/ 221 w 329"/>
                <a:gd name="T75" fmla="*/ 198 h 329"/>
                <a:gd name="T76" fmla="*/ 215 w 329"/>
                <a:gd name="T77" fmla="*/ 186 h 329"/>
                <a:gd name="T78" fmla="*/ 251 w 329"/>
                <a:gd name="T79" fmla="*/ 198 h 329"/>
                <a:gd name="T80" fmla="*/ 293 w 329"/>
                <a:gd name="T81" fmla="*/ 192 h 329"/>
                <a:gd name="T82" fmla="*/ 323 w 329"/>
                <a:gd name="T83" fmla="*/ 186 h 329"/>
                <a:gd name="T84" fmla="*/ 317 w 329"/>
                <a:gd name="T85" fmla="*/ 174 h 329"/>
                <a:gd name="T86" fmla="*/ 293 w 329"/>
                <a:gd name="T87" fmla="*/ 150 h 329"/>
                <a:gd name="T88" fmla="*/ 257 w 329"/>
                <a:gd name="T89" fmla="*/ 126 h 329"/>
                <a:gd name="T90" fmla="*/ 215 w 329"/>
                <a:gd name="T91" fmla="*/ 126 h 329"/>
                <a:gd name="T92" fmla="*/ 203 w 329"/>
                <a:gd name="T93" fmla="*/ 138 h 329"/>
                <a:gd name="T94" fmla="*/ 197 w 329"/>
                <a:gd name="T95" fmla="*/ 126 h 329"/>
                <a:gd name="T96" fmla="*/ 209 w 329"/>
                <a:gd name="T97" fmla="*/ 120 h 329"/>
                <a:gd name="T98" fmla="*/ 227 w 329"/>
                <a:gd name="T99" fmla="*/ 114 h 329"/>
                <a:gd name="T100" fmla="*/ 245 w 329"/>
                <a:gd name="T101" fmla="*/ 60 h 329"/>
                <a:gd name="T102" fmla="*/ 233 w 329"/>
                <a:gd name="T103" fmla="*/ 6 h 329"/>
                <a:gd name="T104" fmla="*/ 215 w 329"/>
                <a:gd name="T105" fmla="*/ 24 h 329"/>
                <a:gd name="T106" fmla="*/ 179 w 329"/>
                <a:gd name="T107" fmla="*/ 36 h 329"/>
                <a:gd name="T108" fmla="*/ 149 w 329"/>
                <a:gd name="T109" fmla="*/ 90 h 329"/>
                <a:gd name="T110" fmla="*/ 143 w 329"/>
                <a:gd name="T111" fmla="*/ 120 h 3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29"/>
                <a:gd name="T169" fmla="*/ 0 h 329"/>
                <a:gd name="T170" fmla="*/ 329 w 329"/>
                <a:gd name="T171" fmla="*/ 329 h 32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29" h="329">
                  <a:moveTo>
                    <a:pt x="143" y="120"/>
                  </a:moveTo>
                  <a:lnTo>
                    <a:pt x="143" y="108"/>
                  </a:lnTo>
                  <a:lnTo>
                    <a:pt x="137" y="96"/>
                  </a:lnTo>
                  <a:lnTo>
                    <a:pt x="132" y="84"/>
                  </a:lnTo>
                  <a:lnTo>
                    <a:pt x="132" y="72"/>
                  </a:lnTo>
                  <a:lnTo>
                    <a:pt x="120" y="66"/>
                  </a:lnTo>
                  <a:lnTo>
                    <a:pt x="114" y="60"/>
                  </a:lnTo>
                  <a:lnTo>
                    <a:pt x="108" y="54"/>
                  </a:lnTo>
                  <a:lnTo>
                    <a:pt x="96" y="48"/>
                  </a:lnTo>
                  <a:lnTo>
                    <a:pt x="90" y="48"/>
                  </a:lnTo>
                  <a:lnTo>
                    <a:pt x="78" y="48"/>
                  </a:lnTo>
                  <a:lnTo>
                    <a:pt x="66" y="42"/>
                  </a:lnTo>
                  <a:lnTo>
                    <a:pt x="54" y="42"/>
                  </a:lnTo>
                  <a:lnTo>
                    <a:pt x="42" y="36"/>
                  </a:lnTo>
                  <a:lnTo>
                    <a:pt x="36" y="36"/>
                  </a:lnTo>
                  <a:lnTo>
                    <a:pt x="30" y="36"/>
                  </a:lnTo>
                  <a:lnTo>
                    <a:pt x="24" y="30"/>
                  </a:lnTo>
                  <a:lnTo>
                    <a:pt x="18" y="30"/>
                  </a:lnTo>
                  <a:lnTo>
                    <a:pt x="18" y="36"/>
                  </a:lnTo>
                  <a:lnTo>
                    <a:pt x="24" y="42"/>
                  </a:lnTo>
                  <a:lnTo>
                    <a:pt x="24" y="48"/>
                  </a:lnTo>
                  <a:lnTo>
                    <a:pt x="30" y="60"/>
                  </a:lnTo>
                  <a:lnTo>
                    <a:pt x="30" y="72"/>
                  </a:lnTo>
                  <a:lnTo>
                    <a:pt x="30" y="84"/>
                  </a:lnTo>
                  <a:lnTo>
                    <a:pt x="36" y="90"/>
                  </a:lnTo>
                  <a:lnTo>
                    <a:pt x="42" y="96"/>
                  </a:lnTo>
                  <a:lnTo>
                    <a:pt x="42" y="108"/>
                  </a:lnTo>
                  <a:lnTo>
                    <a:pt x="48" y="114"/>
                  </a:lnTo>
                  <a:lnTo>
                    <a:pt x="60" y="120"/>
                  </a:lnTo>
                  <a:lnTo>
                    <a:pt x="66" y="126"/>
                  </a:lnTo>
                  <a:lnTo>
                    <a:pt x="72" y="132"/>
                  </a:lnTo>
                  <a:lnTo>
                    <a:pt x="84" y="138"/>
                  </a:lnTo>
                  <a:lnTo>
                    <a:pt x="90" y="138"/>
                  </a:lnTo>
                  <a:lnTo>
                    <a:pt x="96" y="138"/>
                  </a:lnTo>
                  <a:lnTo>
                    <a:pt x="102" y="144"/>
                  </a:lnTo>
                  <a:lnTo>
                    <a:pt x="114" y="144"/>
                  </a:lnTo>
                  <a:lnTo>
                    <a:pt x="114" y="150"/>
                  </a:lnTo>
                  <a:lnTo>
                    <a:pt x="120" y="156"/>
                  </a:lnTo>
                  <a:lnTo>
                    <a:pt x="126" y="162"/>
                  </a:lnTo>
                  <a:lnTo>
                    <a:pt x="120" y="162"/>
                  </a:lnTo>
                  <a:lnTo>
                    <a:pt x="114" y="162"/>
                  </a:lnTo>
                  <a:lnTo>
                    <a:pt x="108" y="162"/>
                  </a:lnTo>
                  <a:lnTo>
                    <a:pt x="102" y="162"/>
                  </a:lnTo>
                  <a:lnTo>
                    <a:pt x="102" y="156"/>
                  </a:lnTo>
                  <a:lnTo>
                    <a:pt x="96" y="156"/>
                  </a:lnTo>
                  <a:lnTo>
                    <a:pt x="90" y="156"/>
                  </a:lnTo>
                  <a:lnTo>
                    <a:pt x="84" y="156"/>
                  </a:lnTo>
                  <a:lnTo>
                    <a:pt x="72" y="156"/>
                  </a:lnTo>
                  <a:lnTo>
                    <a:pt x="66" y="162"/>
                  </a:lnTo>
                  <a:lnTo>
                    <a:pt x="60" y="162"/>
                  </a:lnTo>
                  <a:lnTo>
                    <a:pt x="54" y="168"/>
                  </a:lnTo>
                  <a:lnTo>
                    <a:pt x="48" y="174"/>
                  </a:lnTo>
                  <a:lnTo>
                    <a:pt x="42" y="180"/>
                  </a:lnTo>
                  <a:lnTo>
                    <a:pt x="42" y="186"/>
                  </a:lnTo>
                  <a:lnTo>
                    <a:pt x="36" y="192"/>
                  </a:lnTo>
                  <a:lnTo>
                    <a:pt x="30" y="198"/>
                  </a:lnTo>
                  <a:lnTo>
                    <a:pt x="24" y="204"/>
                  </a:lnTo>
                  <a:lnTo>
                    <a:pt x="18" y="204"/>
                  </a:lnTo>
                  <a:lnTo>
                    <a:pt x="18" y="209"/>
                  </a:lnTo>
                  <a:lnTo>
                    <a:pt x="12" y="215"/>
                  </a:lnTo>
                  <a:lnTo>
                    <a:pt x="6" y="215"/>
                  </a:lnTo>
                  <a:lnTo>
                    <a:pt x="0" y="215"/>
                  </a:lnTo>
                  <a:lnTo>
                    <a:pt x="0" y="221"/>
                  </a:lnTo>
                  <a:lnTo>
                    <a:pt x="6" y="227"/>
                  </a:lnTo>
                  <a:lnTo>
                    <a:pt x="12" y="233"/>
                  </a:lnTo>
                  <a:lnTo>
                    <a:pt x="18" y="233"/>
                  </a:lnTo>
                  <a:lnTo>
                    <a:pt x="24" y="233"/>
                  </a:lnTo>
                  <a:lnTo>
                    <a:pt x="30" y="239"/>
                  </a:lnTo>
                  <a:lnTo>
                    <a:pt x="36" y="239"/>
                  </a:lnTo>
                  <a:lnTo>
                    <a:pt x="48" y="239"/>
                  </a:lnTo>
                  <a:lnTo>
                    <a:pt x="54" y="245"/>
                  </a:lnTo>
                  <a:lnTo>
                    <a:pt x="66" y="239"/>
                  </a:lnTo>
                  <a:lnTo>
                    <a:pt x="78" y="239"/>
                  </a:lnTo>
                  <a:lnTo>
                    <a:pt x="84" y="239"/>
                  </a:lnTo>
                  <a:lnTo>
                    <a:pt x="96" y="233"/>
                  </a:lnTo>
                  <a:lnTo>
                    <a:pt x="102" y="221"/>
                  </a:lnTo>
                  <a:lnTo>
                    <a:pt x="114" y="215"/>
                  </a:lnTo>
                  <a:lnTo>
                    <a:pt x="114" y="209"/>
                  </a:lnTo>
                  <a:lnTo>
                    <a:pt x="114" y="204"/>
                  </a:lnTo>
                  <a:lnTo>
                    <a:pt x="120" y="204"/>
                  </a:lnTo>
                  <a:lnTo>
                    <a:pt x="120" y="198"/>
                  </a:lnTo>
                  <a:lnTo>
                    <a:pt x="120" y="192"/>
                  </a:lnTo>
                  <a:lnTo>
                    <a:pt x="126" y="186"/>
                  </a:lnTo>
                  <a:lnTo>
                    <a:pt x="126" y="180"/>
                  </a:lnTo>
                  <a:lnTo>
                    <a:pt x="132" y="180"/>
                  </a:lnTo>
                  <a:lnTo>
                    <a:pt x="132" y="174"/>
                  </a:lnTo>
                  <a:lnTo>
                    <a:pt x="137" y="174"/>
                  </a:lnTo>
                  <a:lnTo>
                    <a:pt x="137" y="168"/>
                  </a:lnTo>
                  <a:lnTo>
                    <a:pt x="143" y="168"/>
                  </a:lnTo>
                  <a:lnTo>
                    <a:pt x="143" y="174"/>
                  </a:lnTo>
                  <a:lnTo>
                    <a:pt x="143" y="180"/>
                  </a:lnTo>
                  <a:lnTo>
                    <a:pt x="149" y="186"/>
                  </a:lnTo>
                  <a:lnTo>
                    <a:pt x="143" y="192"/>
                  </a:lnTo>
                  <a:lnTo>
                    <a:pt x="143" y="198"/>
                  </a:lnTo>
                  <a:lnTo>
                    <a:pt x="137" y="204"/>
                  </a:lnTo>
                  <a:lnTo>
                    <a:pt x="132" y="209"/>
                  </a:lnTo>
                  <a:lnTo>
                    <a:pt x="126" y="209"/>
                  </a:lnTo>
                  <a:lnTo>
                    <a:pt x="120" y="215"/>
                  </a:lnTo>
                  <a:lnTo>
                    <a:pt x="114" y="215"/>
                  </a:lnTo>
                  <a:lnTo>
                    <a:pt x="114" y="221"/>
                  </a:lnTo>
                  <a:lnTo>
                    <a:pt x="108" y="227"/>
                  </a:lnTo>
                  <a:lnTo>
                    <a:pt x="102" y="233"/>
                  </a:lnTo>
                  <a:lnTo>
                    <a:pt x="102" y="239"/>
                  </a:lnTo>
                  <a:lnTo>
                    <a:pt x="96" y="245"/>
                  </a:lnTo>
                  <a:lnTo>
                    <a:pt x="96" y="251"/>
                  </a:lnTo>
                  <a:lnTo>
                    <a:pt x="90" y="263"/>
                  </a:lnTo>
                  <a:lnTo>
                    <a:pt x="90" y="269"/>
                  </a:lnTo>
                  <a:lnTo>
                    <a:pt x="90" y="275"/>
                  </a:lnTo>
                  <a:lnTo>
                    <a:pt x="90" y="281"/>
                  </a:lnTo>
                  <a:lnTo>
                    <a:pt x="96" y="287"/>
                  </a:lnTo>
                  <a:lnTo>
                    <a:pt x="96" y="293"/>
                  </a:lnTo>
                  <a:lnTo>
                    <a:pt x="96" y="305"/>
                  </a:lnTo>
                  <a:lnTo>
                    <a:pt x="96" y="311"/>
                  </a:lnTo>
                  <a:lnTo>
                    <a:pt x="90" y="317"/>
                  </a:lnTo>
                  <a:lnTo>
                    <a:pt x="90" y="323"/>
                  </a:lnTo>
                  <a:lnTo>
                    <a:pt x="90" y="329"/>
                  </a:lnTo>
                  <a:lnTo>
                    <a:pt x="96" y="329"/>
                  </a:lnTo>
                  <a:lnTo>
                    <a:pt x="108" y="323"/>
                  </a:lnTo>
                  <a:lnTo>
                    <a:pt x="120" y="323"/>
                  </a:lnTo>
                  <a:lnTo>
                    <a:pt x="132" y="317"/>
                  </a:lnTo>
                  <a:lnTo>
                    <a:pt x="137" y="317"/>
                  </a:lnTo>
                  <a:lnTo>
                    <a:pt x="149" y="311"/>
                  </a:lnTo>
                  <a:lnTo>
                    <a:pt x="155" y="305"/>
                  </a:lnTo>
                  <a:lnTo>
                    <a:pt x="161" y="293"/>
                  </a:lnTo>
                  <a:lnTo>
                    <a:pt x="167" y="287"/>
                  </a:lnTo>
                  <a:lnTo>
                    <a:pt x="173" y="281"/>
                  </a:lnTo>
                  <a:lnTo>
                    <a:pt x="173" y="269"/>
                  </a:lnTo>
                  <a:lnTo>
                    <a:pt x="179" y="263"/>
                  </a:lnTo>
                  <a:lnTo>
                    <a:pt x="179" y="251"/>
                  </a:lnTo>
                  <a:lnTo>
                    <a:pt x="179" y="245"/>
                  </a:lnTo>
                  <a:lnTo>
                    <a:pt x="179" y="233"/>
                  </a:lnTo>
                  <a:lnTo>
                    <a:pt x="173" y="221"/>
                  </a:lnTo>
                  <a:lnTo>
                    <a:pt x="173" y="215"/>
                  </a:lnTo>
                  <a:lnTo>
                    <a:pt x="167" y="209"/>
                  </a:lnTo>
                  <a:lnTo>
                    <a:pt x="161" y="204"/>
                  </a:lnTo>
                  <a:lnTo>
                    <a:pt x="161" y="198"/>
                  </a:lnTo>
                  <a:lnTo>
                    <a:pt x="161" y="192"/>
                  </a:lnTo>
                  <a:lnTo>
                    <a:pt x="167" y="186"/>
                  </a:lnTo>
                  <a:lnTo>
                    <a:pt x="173" y="186"/>
                  </a:lnTo>
                  <a:lnTo>
                    <a:pt x="179" y="192"/>
                  </a:lnTo>
                  <a:lnTo>
                    <a:pt x="179" y="198"/>
                  </a:lnTo>
                  <a:lnTo>
                    <a:pt x="179" y="209"/>
                  </a:lnTo>
                  <a:lnTo>
                    <a:pt x="185" y="221"/>
                  </a:lnTo>
                  <a:lnTo>
                    <a:pt x="185" y="227"/>
                  </a:lnTo>
                  <a:lnTo>
                    <a:pt x="185" y="233"/>
                  </a:lnTo>
                  <a:lnTo>
                    <a:pt x="191" y="239"/>
                  </a:lnTo>
                  <a:lnTo>
                    <a:pt x="191" y="251"/>
                  </a:lnTo>
                  <a:lnTo>
                    <a:pt x="197" y="257"/>
                  </a:lnTo>
                  <a:lnTo>
                    <a:pt x="203" y="263"/>
                  </a:lnTo>
                  <a:lnTo>
                    <a:pt x="209" y="269"/>
                  </a:lnTo>
                  <a:lnTo>
                    <a:pt x="221" y="269"/>
                  </a:lnTo>
                  <a:lnTo>
                    <a:pt x="227" y="275"/>
                  </a:lnTo>
                  <a:lnTo>
                    <a:pt x="239" y="281"/>
                  </a:lnTo>
                  <a:lnTo>
                    <a:pt x="245" y="281"/>
                  </a:lnTo>
                  <a:lnTo>
                    <a:pt x="257" y="287"/>
                  </a:lnTo>
                  <a:lnTo>
                    <a:pt x="263" y="293"/>
                  </a:lnTo>
                  <a:lnTo>
                    <a:pt x="269" y="293"/>
                  </a:lnTo>
                  <a:lnTo>
                    <a:pt x="275" y="299"/>
                  </a:lnTo>
                  <a:lnTo>
                    <a:pt x="281" y="311"/>
                  </a:lnTo>
                  <a:lnTo>
                    <a:pt x="281" y="299"/>
                  </a:lnTo>
                  <a:lnTo>
                    <a:pt x="287" y="281"/>
                  </a:lnTo>
                  <a:lnTo>
                    <a:pt x="287" y="269"/>
                  </a:lnTo>
                  <a:lnTo>
                    <a:pt x="287" y="251"/>
                  </a:lnTo>
                  <a:lnTo>
                    <a:pt x="281" y="233"/>
                  </a:lnTo>
                  <a:lnTo>
                    <a:pt x="275" y="221"/>
                  </a:lnTo>
                  <a:lnTo>
                    <a:pt x="263" y="209"/>
                  </a:lnTo>
                  <a:lnTo>
                    <a:pt x="245" y="204"/>
                  </a:lnTo>
                  <a:lnTo>
                    <a:pt x="239" y="198"/>
                  </a:lnTo>
                  <a:lnTo>
                    <a:pt x="233" y="198"/>
                  </a:lnTo>
                  <a:lnTo>
                    <a:pt x="227" y="198"/>
                  </a:lnTo>
                  <a:lnTo>
                    <a:pt x="221" y="198"/>
                  </a:lnTo>
                  <a:lnTo>
                    <a:pt x="215" y="198"/>
                  </a:lnTo>
                  <a:lnTo>
                    <a:pt x="215" y="192"/>
                  </a:lnTo>
                  <a:lnTo>
                    <a:pt x="209" y="192"/>
                  </a:lnTo>
                  <a:lnTo>
                    <a:pt x="215" y="192"/>
                  </a:lnTo>
                  <a:lnTo>
                    <a:pt x="215" y="186"/>
                  </a:lnTo>
                  <a:lnTo>
                    <a:pt x="215" y="180"/>
                  </a:lnTo>
                  <a:lnTo>
                    <a:pt x="227" y="186"/>
                  </a:lnTo>
                  <a:lnTo>
                    <a:pt x="239" y="192"/>
                  </a:lnTo>
                  <a:lnTo>
                    <a:pt x="251" y="198"/>
                  </a:lnTo>
                  <a:lnTo>
                    <a:pt x="263" y="198"/>
                  </a:lnTo>
                  <a:lnTo>
                    <a:pt x="269" y="198"/>
                  </a:lnTo>
                  <a:lnTo>
                    <a:pt x="281" y="198"/>
                  </a:lnTo>
                  <a:lnTo>
                    <a:pt x="287" y="198"/>
                  </a:lnTo>
                  <a:lnTo>
                    <a:pt x="293" y="192"/>
                  </a:lnTo>
                  <a:lnTo>
                    <a:pt x="305" y="192"/>
                  </a:lnTo>
                  <a:lnTo>
                    <a:pt x="311" y="186"/>
                  </a:lnTo>
                  <a:lnTo>
                    <a:pt x="317" y="186"/>
                  </a:lnTo>
                  <a:lnTo>
                    <a:pt x="323" y="186"/>
                  </a:lnTo>
                  <a:lnTo>
                    <a:pt x="323" y="180"/>
                  </a:lnTo>
                  <a:lnTo>
                    <a:pt x="329" y="180"/>
                  </a:lnTo>
                  <a:lnTo>
                    <a:pt x="323" y="180"/>
                  </a:lnTo>
                  <a:lnTo>
                    <a:pt x="317" y="174"/>
                  </a:lnTo>
                  <a:lnTo>
                    <a:pt x="311" y="174"/>
                  </a:lnTo>
                  <a:lnTo>
                    <a:pt x="305" y="168"/>
                  </a:lnTo>
                  <a:lnTo>
                    <a:pt x="299" y="162"/>
                  </a:lnTo>
                  <a:lnTo>
                    <a:pt x="299" y="156"/>
                  </a:lnTo>
                  <a:lnTo>
                    <a:pt x="293" y="150"/>
                  </a:lnTo>
                  <a:lnTo>
                    <a:pt x="287" y="144"/>
                  </a:lnTo>
                  <a:lnTo>
                    <a:pt x="281" y="138"/>
                  </a:lnTo>
                  <a:lnTo>
                    <a:pt x="275" y="132"/>
                  </a:lnTo>
                  <a:lnTo>
                    <a:pt x="269" y="126"/>
                  </a:lnTo>
                  <a:lnTo>
                    <a:pt x="257" y="126"/>
                  </a:lnTo>
                  <a:lnTo>
                    <a:pt x="251" y="120"/>
                  </a:lnTo>
                  <a:lnTo>
                    <a:pt x="239" y="120"/>
                  </a:lnTo>
                  <a:lnTo>
                    <a:pt x="227" y="120"/>
                  </a:lnTo>
                  <a:lnTo>
                    <a:pt x="221" y="126"/>
                  </a:lnTo>
                  <a:lnTo>
                    <a:pt x="215" y="126"/>
                  </a:lnTo>
                  <a:lnTo>
                    <a:pt x="215" y="132"/>
                  </a:lnTo>
                  <a:lnTo>
                    <a:pt x="209" y="132"/>
                  </a:lnTo>
                  <a:lnTo>
                    <a:pt x="203" y="138"/>
                  </a:lnTo>
                  <a:lnTo>
                    <a:pt x="197" y="138"/>
                  </a:lnTo>
                  <a:lnTo>
                    <a:pt x="197" y="132"/>
                  </a:lnTo>
                  <a:lnTo>
                    <a:pt x="197" y="126"/>
                  </a:lnTo>
                  <a:lnTo>
                    <a:pt x="203" y="126"/>
                  </a:lnTo>
                  <a:lnTo>
                    <a:pt x="203" y="120"/>
                  </a:lnTo>
                  <a:lnTo>
                    <a:pt x="209" y="120"/>
                  </a:lnTo>
                  <a:lnTo>
                    <a:pt x="215" y="120"/>
                  </a:lnTo>
                  <a:lnTo>
                    <a:pt x="221" y="120"/>
                  </a:lnTo>
                  <a:lnTo>
                    <a:pt x="227" y="114"/>
                  </a:lnTo>
                  <a:lnTo>
                    <a:pt x="233" y="102"/>
                  </a:lnTo>
                  <a:lnTo>
                    <a:pt x="239" y="96"/>
                  </a:lnTo>
                  <a:lnTo>
                    <a:pt x="239" y="84"/>
                  </a:lnTo>
                  <a:lnTo>
                    <a:pt x="245" y="72"/>
                  </a:lnTo>
                  <a:lnTo>
                    <a:pt x="245" y="60"/>
                  </a:lnTo>
                  <a:lnTo>
                    <a:pt x="245" y="54"/>
                  </a:lnTo>
                  <a:lnTo>
                    <a:pt x="239" y="42"/>
                  </a:lnTo>
                  <a:lnTo>
                    <a:pt x="239" y="30"/>
                  </a:lnTo>
                  <a:lnTo>
                    <a:pt x="233" y="18"/>
                  </a:lnTo>
                  <a:lnTo>
                    <a:pt x="233" y="6"/>
                  </a:lnTo>
                  <a:lnTo>
                    <a:pt x="233" y="0"/>
                  </a:lnTo>
                  <a:lnTo>
                    <a:pt x="227" y="6"/>
                  </a:lnTo>
                  <a:lnTo>
                    <a:pt x="221" y="12"/>
                  </a:lnTo>
                  <a:lnTo>
                    <a:pt x="221" y="18"/>
                  </a:lnTo>
                  <a:lnTo>
                    <a:pt x="215" y="24"/>
                  </a:lnTo>
                  <a:lnTo>
                    <a:pt x="209" y="30"/>
                  </a:lnTo>
                  <a:lnTo>
                    <a:pt x="203" y="30"/>
                  </a:lnTo>
                  <a:lnTo>
                    <a:pt x="197" y="30"/>
                  </a:lnTo>
                  <a:lnTo>
                    <a:pt x="191" y="36"/>
                  </a:lnTo>
                  <a:lnTo>
                    <a:pt x="179" y="36"/>
                  </a:lnTo>
                  <a:lnTo>
                    <a:pt x="173" y="48"/>
                  </a:lnTo>
                  <a:lnTo>
                    <a:pt x="167" y="54"/>
                  </a:lnTo>
                  <a:lnTo>
                    <a:pt x="161" y="66"/>
                  </a:lnTo>
                  <a:lnTo>
                    <a:pt x="155" y="78"/>
                  </a:lnTo>
                  <a:lnTo>
                    <a:pt x="149" y="90"/>
                  </a:lnTo>
                  <a:lnTo>
                    <a:pt x="149" y="102"/>
                  </a:lnTo>
                  <a:lnTo>
                    <a:pt x="155" y="120"/>
                  </a:lnTo>
                  <a:lnTo>
                    <a:pt x="149" y="120"/>
                  </a:lnTo>
                  <a:lnTo>
                    <a:pt x="143" y="120"/>
                  </a:lnTo>
                  <a:close/>
                </a:path>
              </a:pathLst>
            </a:custGeom>
            <a:solidFill>
              <a:srgbClr val="FF1933"/>
            </a:solidFill>
            <a:ln w="9525">
              <a:noFill/>
              <a:round/>
              <a:headEnd/>
              <a:tailEnd/>
            </a:ln>
          </p:spPr>
          <p:txBody>
            <a:bodyPr/>
            <a:lstStyle/>
            <a:p>
              <a:endParaRPr lang="en-US"/>
            </a:p>
          </p:txBody>
        </p:sp>
        <p:sp>
          <p:nvSpPr>
            <p:cNvPr id="16351" name="Freeform 215"/>
            <p:cNvSpPr>
              <a:spLocks/>
            </p:cNvSpPr>
            <p:nvPr/>
          </p:nvSpPr>
          <p:spPr bwMode="auto">
            <a:xfrm>
              <a:off x="4658" y="1931"/>
              <a:ext cx="101" cy="144"/>
            </a:xfrm>
            <a:custGeom>
              <a:avLst/>
              <a:gdLst>
                <a:gd name="T0" fmla="*/ 101 w 101"/>
                <a:gd name="T1" fmla="*/ 60 h 144"/>
                <a:gd name="T2" fmla="*/ 95 w 101"/>
                <a:gd name="T3" fmla="*/ 60 h 144"/>
                <a:gd name="T4" fmla="*/ 89 w 101"/>
                <a:gd name="T5" fmla="*/ 66 h 144"/>
                <a:gd name="T6" fmla="*/ 83 w 101"/>
                <a:gd name="T7" fmla="*/ 72 h 144"/>
                <a:gd name="T8" fmla="*/ 77 w 101"/>
                <a:gd name="T9" fmla="*/ 72 h 144"/>
                <a:gd name="T10" fmla="*/ 71 w 101"/>
                <a:gd name="T11" fmla="*/ 78 h 144"/>
                <a:gd name="T12" fmla="*/ 71 w 101"/>
                <a:gd name="T13" fmla="*/ 90 h 144"/>
                <a:gd name="T14" fmla="*/ 65 w 101"/>
                <a:gd name="T15" fmla="*/ 96 h 144"/>
                <a:gd name="T16" fmla="*/ 65 w 101"/>
                <a:gd name="T17" fmla="*/ 102 h 144"/>
                <a:gd name="T18" fmla="*/ 59 w 101"/>
                <a:gd name="T19" fmla="*/ 108 h 144"/>
                <a:gd name="T20" fmla="*/ 59 w 101"/>
                <a:gd name="T21" fmla="*/ 108 h 144"/>
                <a:gd name="T22" fmla="*/ 59 w 101"/>
                <a:gd name="T23" fmla="*/ 114 h 144"/>
                <a:gd name="T24" fmla="*/ 59 w 101"/>
                <a:gd name="T25" fmla="*/ 114 h 144"/>
                <a:gd name="T26" fmla="*/ 59 w 101"/>
                <a:gd name="T27" fmla="*/ 120 h 144"/>
                <a:gd name="T28" fmla="*/ 59 w 101"/>
                <a:gd name="T29" fmla="*/ 126 h 144"/>
                <a:gd name="T30" fmla="*/ 65 w 101"/>
                <a:gd name="T31" fmla="*/ 138 h 144"/>
                <a:gd name="T32" fmla="*/ 65 w 101"/>
                <a:gd name="T33" fmla="*/ 144 h 144"/>
                <a:gd name="T34" fmla="*/ 59 w 101"/>
                <a:gd name="T35" fmla="*/ 144 h 144"/>
                <a:gd name="T36" fmla="*/ 59 w 101"/>
                <a:gd name="T37" fmla="*/ 144 h 144"/>
                <a:gd name="T38" fmla="*/ 53 w 101"/>
                <a:gd name="T39" fmla="*/ 144 h 144"/>
                <a:gd name="T40" fmla="*/ 53 w 101"/>
                <a:gd name="T41" fmla="*/ 144 h 144"/>
                <a:gd name="T42" fmla="*/ 53 w 101"/>
                <a:gd name="T43" fmla="*/ 132 h 144"/>
                <a:gd name="T44" fmla="*/ 47 w 101"/>
                <a:gd name="T45" fmla="*/ 120 h 144"/>
                <a:gd name="T46" fmla="*/ 42 w 101"/>
                <a:gd name="T47" fmla="*/ 108 h 144"/>
                <a:gd name="T48" fmla="*/ 42 w 101"/>
                <a:gd name="T49" fmla="*/ 96 h 144"/>
                <a:gd name="T50" fmla="*/ 30 w 101"/>
                <a:gd name="T51" fmla="*/ 90 h 144"/>
                <a:gd name="T52" fmla="*/ 24 w 101"/>
                <a:gd name="T53" fmla="*/ 84 h 144"/>
                <a:gd name="T54" fmla="*/ 18 w 101"/>
                <a:gd name="T55" fmla="*/ 78 h 144"/>
                <a:gd name="T56" fmla="*/ 6 w 101"/>
                <a:gd name="T57" fmla="*/ 72 h 144"/>
                <a:gd name="T58" fmla="*/ 12 w 101"/>
                <a:gd name="T59" fmla="*/ 66 h 144"/>
                <a:gd name="T60" fmla="*/ 12 w 101"/>
                <a:gd name="T61" fmla="*/ 60 h 144"/>
                <a:gd name="T62" fmla="*/ 6 w 101"/>
                <a:gd name="T63" fmla="*/ 54 h 144"/>
                <a:gd name="T64" fmla="*/ 0 w 101"/>
                <a:gd name="T65" fmla="*/ 48 h 144"/>
                <a:gd name="T66" fmla="*/ 6 w 101"/>
                <a:gd name="T67" fmla="*/ 48 h 144"/>
                <a:gd name="T68" fmla="*/ 6 w 101"/>
                <a:gd name="T69" fmla="*/ 42 h 144"/>
                <a:gd name="T70" fmla="*/ 12 w 101"/>
                <a:gd name="T71" fmla="*/ 36 h 144"/>
                <a:gd name="T72" fmla="*/ 12 w 101"/>
                <a:gd name="T73" fmla="*/ 24 h 144"/>
                <a:gd name="T74" fmla="*/ 12 w 101"/>
                <a:gd name="T75" fmla="*/ 18 h 144"/>
                <a:gd name="T76" fmla="*/ 12 w 101"/>
                <a:gd name="T77" fmla="*/ 12 h 144"/>
                <a:gd name="T78" fmla="*/ 12 w 101"/>
                <a:gd name="T79" fmla="*/ 6 h 144"/>
                <a:gd name="T80" fmla="*/ 12 w 101"/>
                <a:gd name="T81" fmla="*/ 0 h 144"/>
                <a:gd name="T82" fmla="*/ 12 w 101"/>
                <a:gd name="T83" fmla="*/ 6 h 144"/>
                <a:gd name="T84" fmla="*/ 18 w 101"/>
                <a:gd name="T85" fmla="*/ 6 h 144"/>
                <a:gd name="T86" fmla="*/ 24 w 101"/>
                <a:gd name="T87" fmla="*/ 12 h 144"/>
                <a:gd name="T88" fmla="*/ 30 w 101"/>
                <a:gd name="T89" fmla="*/ 18 h 144"/>
                <a:gd name="T90" fmla="*/ 36 w 101"/>
                <a:gd name="T91" fmla="*/ 18 h 144"/>
                <a:gd name="T92" fmla="*/ 47 w 101"/>
                <a:gd name="T93" fmla="*/ 24 h 144"/>
                <a:gd name="T94" fmla="*/ 53 w 101"/>
                <a:gd name="T95" fmla="*/ 24 h 144"/>
                <a:gd name="T96" fmla="*/ 65 w 101"/>
                <a:gd name="T97" fmla="*/ 24 h 144"/>
                <a:gd name="T98" fmla="*/ 65 w 101"/>
                <a:gd name="T99" fmla="*/ 30 h 144"/>
                <a:gd name="T100" fmla="*/ 65 w 101"/>
                <a:gd name="T101" fmla="*/ 36 h 144"/>
                <a:gd name="T102" fmla="*/ 65 w 101"/>
                <a:gd name="T103" fmla="*/ 42 h 144"/>
                <a:gd name="T104" fmla="*/ 65 w 101"/>
                <a:gd name="T105" fmla="*/ 48 h 144"/>
                <a:gd name="T106" fmla="*/ 71 w 101"/>
                <a:gd name="T107" fmla="*/ 54 h 144"/>
                <a:gd name="T108" fmla="*/ 77 w 101"/>
                <a:gd name="T109" fmla="*/ 60 h 144"/>
                <a:gd name="T110" fmla="*/ 89 w 101"/>
                <a:gd name="T111" fmla="*/ 60 h 144"/>
                <a:gd name="T112" fmla="*/ 101 w 101"/>
                <a:gd name="T113" fmla="*/ 60 h 1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1"/>
                <a:gd name="T172" fmla="*/ 0 h 144"/>
                <a:gd name="T173" fmla="*/ 101 w 101"/>
                <a:gd name="T174" fmla="*/ 144 h 1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1" h="144">
                  <a:moveTo>
                    <a:pt x="101" y="60"/>
                  </a:moveTo>
                  <a:lnTo>
                    <a:pt x="95" y="60"/>
                  </a:lnTo>
                  <a:lnTo>
                    <a:pt x="89" y="66"/>
                  </a:lnTo>
                  <a:lnTo>
                    <a:pt x="83" y="72"/>
                  </a:lnTo>
                  <a:lnTo>
                    <a:pt x="77" y="72"/>
                  </a:lnTo>
                  <a:lnTo>
                    <a:pt x="71" y="78"/>
                  </a:lnTo>
                  <a:lnTo>
                    <a:pt x="71" y="90"/>
                  </a:lnTo>
                  <a:lnTo>
                    <a:pt x="65" y="96"/>
                  </a:lnTo>
                  <a:lnTo>
                    <a:pt x="65" y="102"/>
                  </a:lnTo>
                  <a:lnTo>
                    <a:pt x="59" y="108"/>
                  </a:lnTo>
                  <a:lnTo>
                    <a:pt x="59" y="114"/>
                  </a:lnTo>
                  <a:lnTo>
                    <a:pt x="59" y="120"/>
                  </a:lnTo>
                  <a:lnTo>
                    <a:pt x="59" y="126"/>
                  </a:lnTo>
                  <a:lnTo>
                    <a:pt x="65" y="138"/>
                  </a:lnTo>
                  <a:lnTo>
                    <a:pt x="65" y="144"/>
                  </a:lnTo>
                  <a:lnTo>
                    <a:pt x="59" y="144"/>
                  </a:lnTo>
                  <a:lnTo>
                    <a:pt x="53" y="144"/>
                  </a:lnTo>
                  <a:lnTo>
                    <a:pt x="53" y="132"/>
                  </a:lnTo>
                  <a:lnTo>
                    <a:pt x="47" y="120"/>
                  </a:lnTo>
                  <a:lnTo>
                    <a:pt x="42" y="108"/>
                  </a:lnTo>
                  <a:lnTo>
                    <a:pt x="42" y="96"/>
                  </a:lnTo>
                  <a:lnTo>
                    <a:pt x="30" y="90"/>
                  </a:lnTo>
                  <a:lnTo>
                    <a:pt x="24" y="84"/>
                  </a:lnTo>
                  <a:lnTo>
                    <a:pt x="18" y="78"/>
                  </a:lnTo>
                  <a:lnTo>
                    <a:pt x="6" y="72"/>
                  </a:lnTo>
                  <a:lnTo>
                    <a:pt x="12" y="66"/>
                  </a:lnTo>
                  <a:lnTo>
                    <a:pt x="12" y="60"/>
                  </a:lnTo>
                  <a:lnTo>
                    <a:pt x="6" y="54"/>
                  </a:lnTo>
                  <a:lnTo>
                    <a:pt x="0" y="48"/>
                  </a:lnTo>
                  <a:lnTo>
                    <a:pt x="6" y="48"/>
                  </a:lnTo>
                  <a:lnTo>
                    <a:pt x="6" y="42"/>
                  </a:lnTo>
                  <a:lnTo>
                    <a:pt x="12" y="36"/>
                  </a:lnTo>
                  <a:lnTo>
                    <a:pt x="12" y="24"/>
                  </a:lnTo>
                  <a:lnTo>
                    <a:pt x="12" y="18"/>
                  </a:lnTo>
                  <a:lnTo>
                    <a:pt x="12" y="12"/>
                  </a:lnTo>
                  <a:lnTo>
                    <a:pt x="12" y="6"/>
                  </a:lnTo>
                  <a:lnTo>
                    <a:pt x="12" y="0"/>
                  </a:lnTo>
                  <a:lnTo>
                    <a:pt x="12" y="6"/>
                  </a:lnTo>
                  <a:lnTo>
                    <a:pt x="18" y="6"/>
                  </a:lnTo>
                  <a:lnTo>
                    <a:pt x="24" y="12"/>
                  </a:lnTo>
                  <a:lnTo>
                    <a:pt x="30" y="18"/>
                  </a:lnTo>
                  <a:lnTo>
                    <a:pt x="36" y="18"/>
                  </a:lnTo>
                  <a:lnTo>
                    <a:pt x="47" y="24"/>
                  </a:lnTo>
                  <a:lnTo>
                    <a:pt x="53" y="24"/>
                  </a:lnTo>
                  <a:lnTo>
                    <a:pt x="65" y="24"/>
                  </a:lnTo>
                  <a:lnTo>
                    <a:pt x="65" y="30"/>
                  </a:lnTo>
                  <a:lnTo>
                    <a:pt x="65" y="36"/>
                  </a:lnTo>
                  <a:lnTo>
                    <a:pt x="65" y="42"/>
                  </a:lnTo>
                  <a:lnTo>
                    <a:pt x="65" y="48"/>
                  </a:lnTo>
                  <a:lnTo>
                    <a:pt x="71" y="54"/>
                  </a:lnTo>
                  <a:lnTo>
                    <a:pt x="77" y="60"/>
                  </a:lnTo>
                  <a:lnTo>
                    <a:pt x="89" y="60"/>
                  </a:lnTo>
                  <a:lnTo>
                    <a:pt x="101" y="60"/>
                  </a:lnTo>
                  <a:close/>
                </a:path>
              </a:pathLst>
            </a:custGeom>
            <a:solidFill>
              <a:srgbClr val="49AF00"/>
            </a:solidFill>
            <a:ln w="9525">
              <a:noFill/>
              <a:round/>
              <a:headEnd/>
              <a:tailEnd/>
            </a:ln>
          </p:spPr>
          <p:txBody>
            <a:bodyPr/>
            <a:lstStyle/>
            <a:p>
              <a:endParaRPr lang="en-US"/>
            </a:p>
          </p:txBody>
        </p:sp>
        <p:sp>
          <p:nvSpPr>
            <p:cNvPr id="16352" name="Freeform 216"/>
            <p:cNvSpPr>
              <a:spLocks/>
            </p:cNvSpPr>
            <p:nvPr/>
          </p:nvSpPr>
          <p:spPr bwMode="auto">
            <a:xfrm>
              <a:off x="4566" y="2170"/>
              <a:ext cx="114" cy="132"/>
            </a:xfrm>
            <a:custGeom>
              <a:avLst/>
              <a:gdLst>
                <a:gd name="T0" fmla="*/ 42 w 114"/>
                <a:gd name="T1" fmla="*/ 24 h 132"/>
                <a:gd name="T2" fmla="*/ 48 w 114"/>
                <a:gd name="T3" fmla="*/ 24 h 132"/>
                <a:gd name="T4" fmla="*/ 54 w 114"/>
                <a:gd name="T5" fmla="*/ 24 h 132"/>
                <a:gd name="T6" fmla="*/ 60 w 114"/>
                <a:gd name="T7" fmla="*/ 24 h 132"/>
                <a:gd name="T8" fmla="*/ 66 w 114"/>
                <a:gd name="T9" fmla="*/ 24 h 132"/>
                <a:gd name="T10" fmla="*/ 78 w 114"/>
                <a:gd name="T11" fmla="*/ 24 h 132"/>
                <a:gd name="T12" fmla="*/ 84 w 114"/>
                <a:gd name="T13" fmla="*/ 24 h 132"/>
                <a:gd name="T14" fmla="*/ 90 w 114"/>
                <a:gd name="T15" fmla="*/ 18 h 132"/>
                <a:gd name="T16" fmla="*/ 102 w 114"/>
                <a:gd name="T17" fmla="*/ 12 h 132"/>
                <a:gd name="T18" fmla="*/ 108 w 114"/>
                <a:gd name="T19" fmla="*/ 6 h 132"/>
                <a:gd name="T20" fmla="*/ 114 w 114"/>
                <a:gd name="T21" fmla="*/ 0 h 132"/>
                <a:gd name="T22" fmla="*/ 114 w 114"/>
                <a:gd name="T23" fmla="*/ 6 h 132"/>
                <a:gd name="T24" fmla="*/ 108 w 114"/>
                <a:gd name="T25" fmla="*/ 12 h 132"/>
                <a:gd name="T26" fmla="*/ 102 w 114"/>
                <a:gd name="T27" fmla="*/ 24 h 132"/>
                <a:gd name="T28" fmla="*/ 96 w 114"/>
                <a:gd name="T29" fmla="*/ 36 h 132"/>
                <a:gd name="T30" fmla="*/ 90 w 114"/>
                <a:gd name="T31" fmla="*/ 54 h 132"/>
                <a:gd name="T32" fmla="*/ 90 w 114"/>
                <a:gd name="T33" fmla="*/ 66 h 132"/>
                <a:gd name="T34" fmla="*/ 96 w 114"/>
                <a:gd name="T35" fmla="*/ 78 h 132"/>
                <a:gd name="T36" fmla="*/ 90 w 114"/>
                <a:gd name="T37" fmla="*/ 78 h 132"/>
                <a:gd name="T38" fmla="*/ 84 w 114"/>
                <a:gd name="T39" fmla="*/ 84 h 132"/>
                <a:gd name="T40" fmla="*/ 72 w 114"/>
                <a:gd name="T41" fmla="*/ 96 h 132"/>
                <a:gd name="T42" fmla="*/ 72 w 114"/>
                <a:gd name="T43" fmla="*/ 114 h 132"/>
                <a:gd name="T44" fmla="*/ 66 w 114"/>
                <a:gd name="T45" fmla="*/ 120 h 132"/>
                <a:gd name="T46" fmla="*/ 48 w 114"/>
                <a:gd name="T47" fmla="*/ 114 h 132"/>
                <a:gd name="T48" fmla="*/ 36 w 114"/>
                <a:gd name="T49" fmla="*/ 114 h 132"/>
                <a:gd name="T50" fmla="*/ 24 w 114"/>
                <a:gd name="T51" fmla="*/ 126 h 132"/>
                <a:gd name="T52" fmla="*/ 18 w 114"/>
                <a:gd name="T53" fmla="*/ 126 h 132"/>
                <a:gd name="T54" fmla="*/ 18 w 114"/>
                <a:gd name="T55" fmla="*/ 108 h 132"/>
                <a:gd name="T56" fmla="*/ 12 w 114"/>
                <a:gd name="T57" fmla="*/ 96 h 132"/>
                <a:gd name="T58" fmla="*/ 6 w 114"/>
                <a:gd name="T59" fmla="*/ 84 h 132"/>
                <a:gd name="T60" fmla="*/ 6 w 114"/>
                <a:gd name="T61" fmla="*/ 72 h 132"/>
                <a:gd name="T62" fmla="*/ 12 w 114"/>
                <a:gd name="T63" fmla="*/ 54 h 132"/>
                <a:gd name="T64" fmla="*/ 12 w 114"/>
                <a:gd name="T65" fmla="*/ 48 h 132"/>
                <a:gd name="T66" fmla="*/ 24 w 114"/>
                <a:gd name="T67" fmla="*/ 42 h 132"/>
                <a:gd name="T68" fmla="*/ 30 w 114"/>
                <a:gd name="T69" fmla="*/ 36 h 132"/>
                <a:gd name="T70" fmla="*/ 36 w 114"/>
                <a:gd name="T71" fmla="*/ 30 h 1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4"/>
                <a:gd name="T109" fmla="*/ 0 h 132"/>
                <a:gd name="T110" fmla="*/ 114 w 114"/>
                <a:gd name="T111" fmla="*/ 132 h 1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4" h="132">
                  <a:moveTo>
                    <a:pt x="36" y="24"/>
                  </a:moveTo>
                  <a:lnTo>
                    <a:pt x="42" y="24"/>
                  </a:lnTo>
                  <a:lnTo>
                    <a:pt x="48" y="24"/>
                  </a:lnTo>
                  <a:lnTo>
                    <a:pt x="54" y="24"/>
                  </a:lnTo>
                  <a:lnTo>
                    <a:pt x="60" y="24"/>
                  </a:lnTo>
                  <a:lnTo>
                    <a:pt x="66" y="24"/>
                  </a:lnTo>
                  <a:lnTo>
                    <a:pt x="72" y="24"/>
                  </a:lnTo>
                  <a:lnTo>
                    <a:pt x="78" y="24"/>
                  </a:lnTo>
                  <a:lnTo>
                    <a:pt x="84" y="24"/>
                  </a:lnTo>
                  <a:lnTo>
                    <a:pt x="90" y="18"/>
                  </a:lnTo>
                  <a:lnTo>
                    <a:pt x="96" y="18"/>
                  </a:lnTo>
                  <a:lnTo>
                    <a:pt x="102" y="12"/>
                  </a:lnTo>
                  <a:lnTo>
                    <a:pt x="102" y="6"/>
                  </a:lnTo>
                  <a:lnTo>
                    <a:pt x="108" y="6"/>
                  </a:lnTo>
                  <a:lnTo>
                    <a:pt x="114" y="0"/>
                  </a:lnTo>
                  <a:lnTo>
                    <a:pt x="114" y="6"/>
                  </a:lnTo>
                  <a:lnTo>
                    <a:pt x="108" y="12"/>
                  </a:lnTo>
                  <a:lnTo>
                    <a:pt x="102" y="18"/>
                  </a:lnTo>
                  <a:lnTo>
                    <a:pt x="102" y="24"/>
                  </a:lnTo>
                  <a:lnTo>
                    <a:pt x="96" y="30"/>
                  </a:lnTo>
                  <a:lnTo>
                    <a:pt x="96" y="36"/>
                  </a:lnTo>
                  <a:lnTo>
                    <a:pt x="90" y="48"/>
                  </a:lnTo>
                  <a:lnTo>
                    <a:pt x="90" y="54"/>
                  </a:lnTo>
                  <a:lnTo>
                    <a:pt x="90" y="60"/>
                  </a:lnTo>
                  <a:lnTo>
                    <a:pt x="90" y="66"/>
                  </a:lnTo>
                  <a:lnTo>
                    <a:pt x="96" y="72"/>
                  </a:lnTo>
                  <a:lnTo>
                    <a:pt x="96" y="78"/>
                  </a:lnTo>
                  <a:lnTo>
                    <a:pt x="90" y="78"/>
                  </a:lnTo>
                  <a:lnTo>
                    <a:pt x="84" y="84"/>
                  </a:lnTo>
                  <a:lnTo>
                    <a:pt x="78" y="90"/>
                  </a:lnTo>
                  <a:lnTo>
                    <a:pt x="72" y="96"/>
                  </a:lnTo>
                  <a:lnTo>
                    <a:pt x="72" y="102"/>
                  </a:lnTo>
                  <a:lnTo>
                    <a:pt x="72" y="114"/>
                  </a:lnTo>
                  <a:lnTo>
                    <a:pt x="72" y="120"/>
                  </a:lnTo>
                  <a:lnTo>
                    <a:pt x="66" y="120"/>
                  </a:lnTo>
                  <a:lnTo>
                    <a:pt x="60" y="114"/>
                  </a:lnTo>
                  <a:lnTo>
                    <a:pt x="48" y="114"/>
                  </a:lnTo>
                  <a:lnTo>
                    <a:pt x="42" y="114"/>
                  </a:lnTo>
                  <a:lnTo>
                    <a:pt x="36" y="114"/>
                  </a:lnTo>
                  <a:lnTo>
                    <a:pt x="30" y="120"/>
                  </a:lnTo>
                  <a:lnTo>
                    <a:pt x="24" y="126"/>
                  </a:lnTo>
                  <a:lnTo>
                    <a:pt x="18" y="132"/>
                  </a:lnTo>
                  <a:lnTo>
                    <a:pt x="18" y="126"/>
                  </a:lnTo>
                  <a:lnTo>
                    <a:pt x="18" y="120"/>
                  </a:lnTo>
                  <a:lnTo>
                    <a:pt x="18" y="108"/>
                  </a:lnTo>
                  <a:lnTo>
                    <a:pt x="18" y="102"/>
                  </a:lnTo>
                  <a:lnTo>
                    <a:pt x="12" y="96"/>
                  </a:lnTo>
                  <a:lnTo>
                    <a:pt x="6" y="90"/>
                  </a:lnTo>
                  <a:lnTo>
                    <a:pt x="6" y="84"/>
                  </a:lnTo>
                  <a:lnTo>
                    <a:pt x="0" y="84"/>
                  </a:lnTo>
                  <a:lnTo>
                    <a:pt x="6" y="72"/>
                  </a:lnTo>
                  <a:lnTo>
                    <a:pt x="12" y="66"/>
                  </a:lnTo>
                  <a:lnTo>
                    <a:pt x="12" y="54"/>
                  </a:lnTo>
                  <a:lnTo>
                    <a:pt x="6" y="48"/>
                  </a:lnTo>
                  <a:lnTo>
                    <a:pt x="12" y="48"/>
                  </a:lnTo>
                  <a:lnTo>
                    <a:pt x="18" y="42"/>
                  </a:lnTo>
                  <a:lnTo>
                    <a:pt x="24" y="42"/>
                  </a:lnTo>
                  <a:lnTo>
                    <a:pt x="24" y="36"/>
                  </a:lnTo>
                  <a:lnTo>
                    <a:pt x="30" y="36"/>
                  </a:lnTo>
                  <a:lnTo>
                    <a:pt x="30" y="30"/>
                  </a:lnTo>
                  <a:lnTo>
                    <a:pt x="36" y="30"/>
                  </a:lnTo>
                  <a:lnTo>
                    <a:pt x="36" y="24"/>
                  </a:lnTo>
                  <a:close/>
                </a:path>
              </a:pathLst>
            </a:custGeom>
            <a:solidFill>
              <a:srgbClr val="49AF00"/>
            </a:solidFill>
            <a:ln w="9525">
              <a:noFill/>
              <a:round/>
              <a:headEnd/>
              <a:tailEnd/>
            </a:ln>
          </p:spPr>
          <p:txBody>
            <a:bodyPr/>
            <a:lstStyle/>
            <a:p>
              <a:endParaRPr lang="en-US"/>
            </a:p>
          </p:txBody>
        </p:sp>
        <p:sp>
          <p:nvSpPr>
            <p:cNvPr id="16353" name="Freeform 217"/>
            <p:cNvSpPr>
              <a:spLocks/>
            </p:cNvSpPr>
            <p:nvPr/>
          </p:nvSpPr>
          <p:spPr bwMode="auto">
            <a:xfrm>
              <a:off x="4664" y="1947"/>
              <a:ext cx="71" cy="96"/>
            </a:xfrm>
            <a:custGeom>
              <a:avLst/>
              <a:gdLst>
                <a:gd name="T0" fmla="*/ 53 w 71"/>
                <a:gd name="T1" fmla="*/ 90 h 96"/>
                <a:gd name="T2" fmla="*/ 53 w 71"/>
                <a:gd name="T3" fmla="*/ 96 h 96"/>
                <a:gd name="T4" fmla="*/ 53 w 71"/>
                <a:gd name="T5" fmla="*/ 90 h 96"/>
                <a:gd name="T6" fmla="*/ 47 w 71"/>
                <a:gd name="T7" fmla="*/ 78 h 96"/>
                <a:gd name="T8" fmla="*/ 41 w 71"/>
                <a:gd name="T9" fmla="*/ 72 h 96"/>
                <a:gd name="T10" fmla="*/ 36 w 71"/>
                <a:gd name="T11" fmla="*/ 72 h 96"/>
                <a:gd name="T12" fmla="*/ 30 w 71"/>
                <a:gd name="T13" fmla="*/ 66 h 96"/>
                <a:gd name="T14" fmla="*/ 24 w 71"/>
                <a:gd name="T15" fmla="*/ 66 h 96"/>
                <a:gd name="T16" fmla="*/ 18 w 71"/>
                <a:gd name="T17" fmla="*/ 66 h 96"/>
                <a:gd name="T18" fmla="*/ 18 w 71"/>
                <a:gd name="T19" fmla="*/ 66 h 96"/>
                <a:gd name="T20" fmla="*/ 18 w 71"/>
                <a:gd name="T21" fmla="*/ 60 h 96"/>
                <a:gd name="T22" fmla="*/ 30 w 71"/>
                <a:gd name="T23" fmla="*/ 66 h 96"/>
                <a:gd name="T24" fmla="*/ 36 w 71"/>
                <a:gd name="T25" fmla="*/ 66 h 96"/>
                <a:gd name="T26" fmla="*/ 41 w 71"/>
                <a:gd name="T27" fmla="*/ 66 h 96"/>
                <a:gd name="T28" fmla="*/ 41 w 71"/>
                <a:gd name="T29" fmla="*/ 60 h 96"/>
                <a:gd name="T30" fmla="*/ 36 w 71"/>
                <a:gd name="T31" fmla="*/ 54 h 96"/>
                <a:gd name="T32" fmla="*/ 30 w 71"/>
                <a:gd name="T33" fmla="*/ 48 h 96"/>
                <a:gd name="T34" fmla="*/ 18 w 71"/>
                <a:gd name="T35" fmla="*/ 42 h 96"/>
                <a:gd name="T36" fmla="*/ 12 w 71"/>
                <a:gd name="T37" fmla="*/ 36 h 96"/>
                <a:gd name="T38" fmla="*/ 6 w 71"/>
                <a:gd name="T39" fmla="*/ 36 h 96"/>
                <a:gd name="T40" fmla="*/ 0 w 71"/>
                <a:gd name="T41" fmla="*/ 30 h 96"/>
                <a:gd name="T42" fmla="*/ 0 w 71"/>
                <a:gd name="T43" fmla="*/ 30 h 96"/>
                <a:gd name="T44" fmla="*/ 6 w 71"/>
                <a:gd name="T45" fmla="*/ 30 h 96"/>
                <a:gd name="T46" fmla="*/ 12 w 71"/>
                <a:gd name="T47" fmla="*/ 36 h 96"/>
                <a:gd name="T48" fmla="*/ 24 w 71"/>
                <a:gd name="T49" fmla="*/ 42 h 96"/>
                <a:gd name="T50" fmla="*/ 30 w 71"/>
                <a:gd name="T51" fmla="*/ 42 h 96"/>
                <a:gd name="T52" fmla="*/ 36 w 71"/>
                <a:gd name="T53" fmla="*/ 42 h 96"/>
                <a:gd name="T54" fmla="*/ 30 w 71"/>
                <a:gd name="T55" fmla="*/ 24 h 96"/>
                <a:gd name="T56" fmla="*/ 24 w 71"/>
                <a:gd name="T57" fmla="*/ 12 h 96"/>
                <a:gd name="T58" fmla="*/ 18 w 71"/>
                <a:gd name="T59" fmla="*/ 6 h 96"/>
                <a:gd name="T60" fmla="*/ 12 w 71"/>
                <a:gd name="T61" fmla="*/ 0 h 96"/>
                <a:gd name="T62" fmla="*/ 18 w 71"/>
                <a:gd name="T63" fmla="*/ 0 h 96"/>
                <a:gd name="T64" fmla="*/ 24 w 71"/>
                <a:gd name="T65" fmla="*/ 6 h 96"/>
                <a:gd name="T66" fmla="*/ 30 w 71"/>
                <a:gd name="T67" fmla="*/ 12 h 96"/>
                <a:gd name="T68" fmla="*/ 36 w 71"/>
                <a:gd name="T69" fmla="*/ 24 h 96"/>
                <a:gd name="T70" fmla="*/ 41 w 71"/>
                <a:gd name="T71" fmla="*/ 36 h 96"/>
                <a:gd name="T72" fmla="*/ 47 w 71"/>
                <a:gd name="T73" fmla="*/ 36 h 96"/>
                <a:gd name="T74" fmla="*/ 53 w 71"/>
                <a:gd name="T75" fmla="*/ 18 h 96"/>
                <a:gd name="T76" fmla="*/ 53 w 71"/>
                <a:gd name="T77" fmla="*/ 6 h 96"/>
                <a:gd name="T78" fmla="*/ 53 w 71"/>
                <a:gd name="T79" fmla="*/ 12 h 96"/>
                <a:gd name="T80" fmla="*/ 53 w 71"/>
                <a:gd name="T81" fmla="*/ 18 h 96"/>
                <a:gd name="T82" fmla="*/ 47 w 71"/>
                <a:gd name="T83" fmla="*/ 36 h 96"/>
                <a:gd name="T84" fmla="*/ 47 w 71"/>
                <a:gd name="T85" fmla="*/ 54 h 96"/>
                <a:gd name="T86" fmla="*/ 47 w 71"/>
                <a:gd name="T87" fmla="*/ 60 h 96"/>
                <a:gd name="T88" fmla="*/ 53 w 71"/>
                <a:gd name="T89" fmla="*/ 66 h 96"/>
                <a:gd name="T90" fmla="*/ 59 w 71"/>
                <a:gd name="T91" fmla="*/ 60 h 96"/>
                <a:gd name="T92" fmla="*/ 59 w 71"/>
                <a:gd name="T93" fmla="*/ 60 h 96"/>
                <a:gd name="T94" fmla="*/ 65 w 71"/>
                <a:gd name="T95" fmla="*/ 54 h 96"/>
                <a:gd name="T96" fmla="*/ 65 w 71"/>
                <a:gd name="T97" fmla="*/ 48 h 96"/>
                <a:gd name="T98" fmla="*/ 71 w 71"/>
                <a:gd name="T99" fmla="*/ 48 h 96"/>
                <a:gd name="T100" fmla="*/ 71 w 71"/>
                <a:gd name="T101" fmla="*/ 54 h 96"/>
                <a:gd name="T102" fmla="*/ 65 w 71"/>
                <a:gd name="T103" fmla="*/ 60 h 96"/>
                <a:gd name="T104" fmla="*/ 59 w 71"/>
                <a:gd name="T105" fmla="*/ 66 h 96"/>
                <a:gd name="T106" fmla="*/ 53 w 71"/>
                <a:gd name="T107" fmla="*/ 72 h 96"/>
                <a:gd name="T108" fmla="*/ 53 w 71"/>
                <a:gd name="T109" fmla="*/ 78 h 96"/>
                <a:gd name="T110" fmla="*/ 53 w 71"/>
                <a:gd name="T111" fmla="*/ 84 h 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1"/>
                <a:gd name="T169" fmla="*/ 0 h 96"/>
                <a:gd name="T170" fmla="*/ 71 w 71"/>
                <a:gd name="T171" fmla="*/ 96 h 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1" h="96">
                  <a:moveTo>
                    <a:pt x="59" y="84"/>
                  </a:moveTo>
                  <a:lnTo>
                    <a:pt x="53" y="90"/>
                  </a:lnTo>
                  <a:lnTo>
                    <a:pt x="53" y="96"/>
                  </a:lnTo>
                  <a:lnTo>
                    <a:pt x="53" y="90"/>
                  </a:lnTo>
                  <a:lnTo>
                    <a:pt x="47" y="84"/>
                  </a:lnTo>
                  <a:lnTo>
                    <a:pt x="47" y="78"/>
                  </a:lnTo>
                  <a:lnTo>
                    <a:pt x="47" y="72"/>
                  </a:lnTo>
                  <a:lnTo>
                    <a:pt x="41" y="72"/>
                  </a:lnTo>
                  <a:lnTo>
                    <a:pt x="36" y="72"/>
                  </a:lnTo>
                  <a:lnTo>
                    <a:pt x="30" y="66"/>
                  </a:lnTo>
                  <a:lnTo>
                    <a:pt x="24" y="66"/>
                  </a:lnTo>
                  <a:lnTo>
                    <a:pt x="18" y="66"/>
                  </a:lnTo>
                  <a:lnTo>
                    <a:pt x="18" y="60"/>
                  </a:lnTo>
                  <a:lnTo>
                    <a:pt x="24" y="66"/>
                  </a:lnTo>
                  <a:lnTo>
                    <a:pt x="30" y="66"/>
                  </a:lnTo>
                  <a:lnTo>
                    <a:pt x="36" y="66"/>
                  </a:lnTo>
                  <a:lnTo>
                    <a:pt x="41" y="66"/>
                  </a:lnTo>
                  <a:lnTo>
                    <a:pt x="41" y="60"/>
                  </a:lnTo>
                  <a:lnTo>
                    <a:pt x="41" y="54"/>
                  </a:lnTo>
                  <a:lnTo>
                    <a:pt x="36" y="54"/>
                  </a:lnTo>
                  <a:lnTo>
                    <a:pt x="36" y="48"/>
                  </a:lnTo>
                  <a:lnTo>
                    <a:pt x="30" y="48"/>
                  </a:lnTo>
                  <a:lnTo>
                    <a:pt x="24" y="48"/>
                  </a:lnTo>
                  <a:lnTo>
                    <a:pt x="18" y="42"/>
                  </a:lnTo>
                  <a:lnTo>
                    <a:pt x="12" y="36"/>
                  </a:lnTo>
                  <a:lnTo>
                    <a:pt x="6" y="36"/>
                  </a:lnTo>
                  <a:lnTo>
                    <a:pt x="0" y="30"/>
                  </a:lnTo>
                  <a:lnTo>
                    <a:pt x="6" y="30"/>
                  </a:lnTo>
                  <a:lnTo>
                    <a:pt x="12" y="36"/>
                  </a:lnTo>
                  <a:lnTo>
                    <a:pt x="18" y="36"/>
                  </a:lnTo>
                  <a:lnTo>
                    <a:pt x="24" y="42"/>
                  </a:lnTo>
                  <a:lnTo>
                    <a:pt x="30" y="42"/>
                  </a:lnTo>
                  <a:lnTo>
                    <a:pt x="36" y="42"/>
                  </a:lnTo>
                  <a:lnTo>
                    <a:pt x="36" y="36"/>
                  </a:lnTo>
                  <a:lnTo>
                    <a:pt x="30" y="24"/>
                  </a:lnTo>
                  <a:lnTo>
                    <a:pt x="30" y="18"/>
                  </a:lnTo>
                  <a:lnTo>
                    <a:pt x="24" y="12"/>
                  </a:lnTo>
                  <a:lnTo>
                    <a:pt x="18" y="6"/>
                  </a:lnTo>
                  <a:lnTo>
                    <a:pt x="18" y="0"/>
                  </a:lnTo>
                  <a:lnTo>
                    <a:pt x="12" y="0"/>
                  </a:lnTo>
                  <a:lnTo>
                    <a:pt x="18" y="0"/>
                  </a:lnTo>
                  <a:lnTo>
                    <a:pt x="24" y="0"/>
                  </a:lnTo>
                  <a:lnTo>
                    <a:pt x="24" y="6"/>
                  </a:lnTo>
                  <a:lnTo>
                    <a:pt x="24" y="12"/>
                  </a:lnTo>
                  <a:lnTo>
                    <a:pt x="30" y="12"/>
                  </a:lnTo>
                  <a:lnTo>
                    <a:pt x="36" y="18"/>
                  </a:lnTo>
                  <a:lnTo>
                    <a:pt x="36" y="24"/>
                  </a:lnTo>
                  <a:lnTo>
                    <a:pt x="36" y="30"/>
                  </a:lnTo>
                  <a:lnTo>
                    <a:pt x="41" y="36"/>
                  </a:lnTo>
                  <a:lnTo>
                    <a:pt x="41" y="42"/>
                  </a:lnTo>
                  <a:lnTo>
                    <a:pt x="47" y="36"/>
                  </a:lnTo>
                  <a:lnTo>
                    <a:pt x="47" y="24"/>
                  </a:lnTo>
                  <a:lnTo>
                    <a:pt x="53" y="18"/>
                  </a:lnTo>
                  <a:lnTo>
                    <a:pt x="53" y="12"/>
                  </a:lnTo>
                  <a:lnTo>
                    <a:pt x="53" y="6"/>
                  </a:lnTo>
                  <a:lnTo>
                    <a:pt x="53" y="12"/>
                  </a:lnTo>
                  <a:lnTo>
                    <a:pt x="53" y="18"/>
                  </a:lnTo>
                  <a:lnTo>
                    <a:pt x="53" y="30"/>
                  </a:lnTo>
                  <a:lnTo>
                    <a:pt x="47" y="36"/>
                  </a:lnTo>
                  <a:lnTo>
                    <a:pt x="41" y="48"/>
                  </a:lnTo>
                  <a:lnTo>
                    <a:pt x="47" y="54"/>
                  </a:lnTo>
                  <a:lnTo>
                    <a:pt x="47" y="60"/>
                  </a:lnTo>
                  <a:lnTo>
                    <a:pt x="47" y="66"/>
                  </a:lnTo>
                  <a:lnTo>
                    <a:pt x="53" y="66"/>
                  </a:lnTo>
                  <a:lnTo>
                    <a:pt x="59" y="60"/>
                  </a:lnTo>
                  <a:lnTo>
                    <a:pt x="65" y="54"/>
                  </a:lnTo>
                  <a:lnTo>
                    <a:pt x="65" y="48"/>
                  </a:lnTo>
                  <a:lnTo>
                    <a:pt x="71" y="48"/>
                  </a:lnTo>
                  <a:lnTo>
                    <a:pt x="71" y="54"/>
                  </a:lnTo>
                  <a:lnTo>
                    <a:pt x="65" y="60"/>
                  </a:lnTo>
                  <a:lnTo>
                    <a:pt x="65" y="66"/>
                  </a:lnTo>
                  <a:lnTo>
                    <a:pt x="59" y="66"/>
                  </a:lnTo>
                  <a:lnTo>
                    <a:pt x="59" y="72"/>
                  </a:lnTo>
                  <a:lnTo>
                    <a:pt x="53" y="72"/>
                  </a:lnTo>
                  <a:lnTo>
                    <a:pt x="53" y="78"/>
                  </a:lnTo>
                  <a:lnTo>
                    <a:pt x="53" y="84"/>
                  </a:lnTo>
                  <a:lnTo>
                    <a:pt x="59" y="84"/>
                  </a:lnTo>
                  <a:close/>
                </a:path>
              </a:pathLst>
            </a:custGeom>
            <a:solidFill>
              <a:srgbClr val="003300"/>
            </a:solidFill>
            <a:ln w="9525">
              <a:noFill/>
              <a:round/>
              <a:headEnd/>
              <a:tailEnd/>
            </a:ln>
          </p:spPr>
          <p:txBody>
            <a:bodyPr/>
            <a:lstStyle/>
            <a:p>
              <a:endParaRPr lang="en-US"/>
            </a:p>
          </p:txBody>
        </p:sp>
        <p:sp>
          <p:nvSpPr>
            <p:cNvPr id="16354" name="Freeform 218"/>
            <p:cNvSpPr>
              <a:spLocks/>
            </p:cNvSpPr>
            <p:nvPr/>
          </p:nvSpPr>
          <p:spPr bwMode="auto">
            <a:xfrm>
              <a:off x="4578" y="2192"/>
              <a:ext cx="66" cy="90"/>
            </a:xfrm>
            <a:custGeom>
              <a:avLst/>
              <a:gdLst>
                <a:gd name="T0" fmla="*/ 66 w 66"/>
                <a:gd name="T1" fmla="*/ 0 h 90"/>
                <a:gd name="T2" fmla="*/ 54 w 66"/>
                <a:gd name="T3" fmla="*/ 0 h 90"/>
                <a:gd name="T4" fmla="*/ 54 w 66"/>
                <a:gd name="T5" fmla="*/ 6 h 90"/>
                <a:gd name="T6" fmla="*/ 48 w 66"/>
                <a:gd name="T7" fmla="*/ 12 h 90"/>
                <a:gd name="T8" fmla="*/ 42 w 66"/>
                <a:gd name="T9" fmla="*/ 18 h 90"/>
                <a:gd name="T10" fmla="*/ 30 w 66"/>
                <a:gd name="T11" fmla="*/ 18 h 90"/>
                <a:gd name="T12" fmla="*/ 18 w 66"/>
                <a:gd name="T13" fmla="*/ 24 h 90"/>
                <a:gd name="T14" fmla="*/ 12 w 66"/>
                <a:gd name="T15" fmla="*/ 24 h 90"/>
                <a:gd name="T16" fmla="*/ 6 w 66"/>
                <a:gd name="T17" fmla="*/ 30 h 90"/>
                <a:gd name="T18" fmla="*/ 6 w 66"/>
                <a:gd name="T19" fmla="*/ 30 h 90"/>
                <a:gd name="T20" fmla="*/ 12 w 66"/>
                <a:gd name="T21" fmla="*/ 24 h 90"/>
                <a:gd name="T22" fmla="*/ 18 w 66"/>
                <a:gd name="T23" fmla="*/ 24 h 90"/>
                <a:gd name="T24" fmla="*/ 30 w 66"/>
                <a:gd name="T25" fmla="*/ 24 h 90"/>
                <a:gd name="T26" fmla="*/ 36 w 66"/>
                <a:gd name="T27" fmla="*/ 24 h 90"/>
                <a:gd name="T28" fmla="*/ 36 w 66"/>
                <a:gd name="T29" fmla="*/ 30 h 90"/>
                <a:gd name="T30" fmla="*/ 30 w 66"/>
                <a:gd name="T31" fmla="*/ 42 h 90"/>
                <a:gd name="T32" fmla="*/ 24 w 66"/>
                <a:gd name="T33" fmla="*/ 48 h 90"/>
                <a:gd name="T34" fmla="*/ 18 w 66"/>
                <a:gd name="T35" fmla="*/ 48 h 90"/>
                <a:gd name="T36" fmla="*/ 12 w 66"/>
                <a:gd name="T37" fmla="*/ 48 h 90"/>
                <a:gd name="T38" fmla="*/ 0 w 66"/>
                <a:gd name="T39" fmla="*/ 54 h 90"/>
                <a:gd name="T40" fmla="*/ 0 w 66"/>
                <a:gd name="T41" fmla="*/ 54 h 90"/>
                <a:gd name="T42" fmla="*/ 0 w 66"/>
                <a:gd name="T43" fmla="*/ 54 h 90"/>
                <a:gd name="T44" fmla="*/ 6 w 66"/>
                <a:gd name="T45" fmla="*/ 54 h 90"/>
                <a:gd name="T46" fmla="*/ 12 w 66"/>
                <a:gd name="T47" fmla="*/ 54 h 90"/>
                <a:gd name="T48" fmla="*/ 18 w 66"/>
                <a:gd name="T49" fmla="*/ 54 h 90"/>
                <a:gd name="T50" fmla="*/ 24 w 66"/>
                <a:gd name="T51" fmla="*/ 54 h 90"/>
                <a:gd name="T52" fmla="*/ 24 w 66"/>
                <a:gd name="T53" fmla="*/ 54 h 90"/>
                <a:gd name="T54" fmla="*/ 12 w 66"/>
                <a:gd name="T55" fmla="*/ 72 h 90"/>
                <a:gd name="T56" fmla="*/ 12 w 66"/>
                <a:gd name="T57" fmla="*/ 84 h 90"/>
                <a:gd name="T58" fmla="*/ 18 w 66"/>
                <a:gd name="T59" fmla="*/ 78 h 90"/>
                <a:gd name="T60" fmla="*/ 24 w 66"/>
                <a:gd name="T61" fmla="*/ 66 h 90"/>
                <a:gd name="T62" fmla="*/ 30 w 66"/>
                <a:gd name="T63" fmla="*/ 54 h 90"/>
                <a:gd name="T64" fmla="*/ 36 w 66"/>
                <a:gd name="T65" fmla="*/ 60 h 90"/>
                <a:gd name="T66" fmla="*/ 42 w 66"/>
                <a:gd name="T67" fmla="*/ 78 h 90"/>
                <a:gd name="T68" fmla="*/ 48 w 66"/>
                <a:gd name="T69" fmla="*/ 84 h 90"/>
                <a:gd name="T70" fmla="*/ 48 w 66"/>
                <a:gd name="T71" fmla="*/ 84 h 90"/>
                <a:gd name="T72" fmla="*/ 42 w 66"/>
                <a:gd name="T73" fmla="*/ 72 h 90"/>
                <a:gd name="T74" fmla="*/ 36 w 66"/>
                <a:gd name="T75" fmla="*/ 54 h 90"/>
                <a:gd name="T76" fmla="*/ 42 w 66"/>
                <a:gd name="T77" fmla="*/ 42 h 90"/>
                <a:gd name="T78" fmla="*/ 48 w 66"/>
                <a:gd name="T79" fmla="*/ 30 h 90"/>
                <a:gd name="T80" fmla="*/ 54 w 66"/>
                <a:gd name="T81" fmla="*/ 30 h 90"/>
                <a:gd name="T82" fmla="*/ 60 w 66"/>
                <a:gd name="T83" fmla="*/ 42 h 90"/>
                <a:gd name="T84" fmla="*/ 66 w 66"/>
                <a:gd name="T85" fmla="*/ 60 h 90"/>
                <a:gd name="T86" fmla="*/ 66 w 66"/>
                <a:gd name="T87" fmla="*/ 54 h 90"/>
                <a:gd name="T88" fmla="*/ 66 w 66"/>
                <a:gd name="T89" fmla="*/ 42 h 90"/>
                <a:gd name="T90" fmla="*/ 60 w 66"/>
                <a:gd name="T91" fmla="*/ 24 h 90"/>
                <a:gd name="T92" fmla="*/ 60 w 66"/>
                <a:gd name="T93" fmla="*/ 18 h 90"/>
                <a:gd name="T94" fmla="*/ 66 w 66"/>
                <a:gd name="T95" fmla="*/ 6 h 90"/>
                <a:gd name="T96" fmla="*/ 66 w 66"/>
                <a:gd name="T97" fmla="*/ 0 h 9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
                <a:gd name="T148" fmla="*/ 0 h 90"/>
                <a:gd name="T149" fmla="*/ 66 w 66"/>
                <a:gd name="T150" fmla="*/ 90 h 9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 h="90">
                  <a:moveTo>
                    <a:pt x="66" y="0"/>
                  </a:moveTo>
                  <a:lnTo>
                    <a:pt x="66" y="0"/>
                  </a:lnTo>
                  <a:lnTo>
                    <a:pt x="60" y="0"/>
                  </a:lnTo>
                  <a:lnTo>
                    <a:pt x="54" y="0"/>
                  </a:lnTo>
                  <a:lnTo>
                    <a:pt x="54" y="6"/>
                  </a:lnTo>
                  <a:lnTo>
                    <a:pt x="48" y="12"/>
                  </a:lnTo>
                  <a:lnTo>
                    <a:pt x="42" y="18"/>
                  </a:lnTo>
                  <a:lnTo>
                    <a:pt x="36" y="18"/>
                  </a:lnTo>
                  <a:lnTo>
                    <a:pt x="30" y="18"/>
                  </a:lnTo>
                  <a:lnTo>
                    <a:pt x="24" y="18"/>
                  </a:lnTo>
                  <a:lnTo>
                    <a:pt x="18" y="24"/>
                  </a:lnTo>
                  <a:lnTo>
                    <a:pt x="12" y="24"/>
                  </a:lnTo>
                  <a:lnTo>
                    <a:pt x="6" y="24"/>
                  </a:lnTo>
                  <a:lnTo>
                    <a:pt x="6" y="30"/>
                  </a:lnTo>
                  <a:lnTo>
                    <a:pt x="12" y="30"/>
                  </a:lnTo>
                  <a:lnTo>
                    <a:pt x="12" y="24"/>
                  </a:lnTo>
                  <a:lnTo>
                    <a:pt x="18" y="24"/>
                  </a:lnTo>
                  <a:lnTo>
                    <a:pt x="24" y="24"/>
                  </a:lnTo>
                  <a:lnTo>
                    <a:pt x="30" y="24"/>
                  </a:lnTo>
                  <a:lnTo>
                    <a:pt x="36" y="24"/>
                  </a:lnTo>
                  <a:lnTo>
                    <a:pt x="42" y="24"/>
                  </a:lnTo>
                  <a:lnTo>
                    <a:pt x="36" y="30"/>
                  </a:lnTo>
                  <a:lnTo>
                    <a:pt x="36" y="36"/>
                  </a:lnTo>
                  <a:lnTo>
                    <a:pt x="30" y="42"/>
                  </a:lnTo>
                  <a:lnTo>
                    <a:pt x="24" y="48"/>
                  </a:lnTo>
                  <a:lnTo>
                    <a:pt x="18" y="48"/>
                  </a:lnTo>
                  <a:lnTo>
                    <a:pt x="12" y="48"/>
                  </a:lnTo>
                  <a:lnTo>
                    <a:pt x="6" y="54"/>
                  </a:lnTo>
                  <a:lnTo>
                    <a:pt x="0" y="54"/>
                  </a:lnTo>
                  <a:lnTo>
                    <a:pt x="6" y="54"/>
                  </a:lnTo>
                  <a:lnTo>
                    <a:pt x="12" y="54"/>
                  </a:lnTo>
                  <a:lnTo>
                    <a:pt x="18" y="54"/>
                  </a:lnTo>
                  <a:lnTo>
                    <a:pt x="24" y="54"/>
                  </a:lnTo>
                  <a:lnTo>
                    <a:pt x="30" y="48"/>
                  </a:lnTo>
                  <a:lnTo>
                    <a:pt x="24" y="54"/>
                  </a:lnTo>
                  <a:lnTo>
                    <a:pt x="18" y="60"/>
                  </a:lnTo>
                  <a:lnTo>
                    <a:pt x="12" y="72"/>
                  </a:lnTo>
                  <a:lnTo>
                    <a:pt x="12" y="90"/>
                  </a:lnTo>
                  <a:lnTo>
                    <a:pt x="12" y="84"/>
                  </a:lnTo>
                  <a:lnTo>
                    <a:pt x="18" y="84"/>
                  </a:lnTo>
                  <a:lnTo>
                    <a:pt x="18" y="78"/>
                  </a:lnTo>
                  <a:lnTo>
                    <a:pt x="24" y="72"/>
                  </a:lnTo>
                  <a:lnTo>
                    <a:pt x="24" y="66"/>
                  </a:lnTo>
                  <a:lnTo>
                    <a:pt x="30" y="60"/>
                  </a:lnTo>
                  <a:lnTo>
                    <a:pt x="30" y="54"/>
                  </a:lnTo>
                  <a:lnTo>
                    <a:pt x="36" y="60"/>
                  </a:lnTo>
                  <a:lnTo>
                    <a:pt x="36" y="66"/>
                  </a:lnTo>
                  <a:lnTo>
                    <a:pt x="42" y="78"/>
                  </a:lnTo>
                  <a:lnTo>
                    <a:pt x="42" y="84"/>
                  </a:lnTo>
                  <a:lnTo>
                    <a:pt x="48" y="84"/>
                  </a:lnTo>
                  <a:lnTo>
                    <a:pt x="42" y="78"/>
                  </a:lnTo>
                  <a:lnTo>
                    <a:pt x="42" y="72"/>
                  </a:lnTo>
                  <a:lnTo>
                    <a:pt x="42" y="60"/>
                  </a:lnTo>
                  <a:lnTo>
                    <a:pt x="36" y="54"/>
                  </a:lnTo>
                  <a:lnTo>
                    <a:pt x="36" y="48"/>
                  </a:lnTo>
                  <a:lnTo>
                    <a:pt x="42" y="42"/>
                  </a:lnTo>
                  <a:lnTo>
                    <a:pt x="42" y="36"/>
                  </a:lnTo>
                  <a:lnTo>
                    <a:pt x="48" y="30"/>
                  </a:lnTo>
                  <a:lnTo>
                    <a:pt x="48" y="24"/>
                  </a:lnTo>
                  <a:lnTo>
                    <a:pt x="54" y="30"/>
                  </a:lnTo>
                  <a:lnTo>
                    <a:pt x="60" y="36"/>
                  </a:lnTo>
                  <a:lnTo>
                    <a:pt x="60" y="42"/>
                  </a:lnTo>
                  <a:lnTo>
                    <a:pt x="66" y="54"/>
                  </a:lnTo>
                  <a:lnTo>
                    <a:pt x="66" y="60"/>
                  </a:lnTo>
                  <a:lnTo>
                    <a:pt x="66" y="54"/>
                  </a:lnTo>
                  <a:lnTo>
                    <a:pt x="66" y="42"/>
                  </a:lnTo>
                  <a:lnTo>
                    <a:pt x="60" y="30"/>
                  </a:lnTo>
                  <a:lnTo>
                    <a:pt x="60" y="24"/>
                  </a:lnTo>
                  <a:lnTo>
                    <a:pt x="54" y="18"/>
                  </a:lnTo>
                  <a:lnTo>
                    <a:pt x="60" y="18"/>
                  </a:lnTo>
                  <a:lnTo>
                    <a:pt x="60" y="12"/>
                  </a:lnTo>
                  <a:lnTo>
                    <a:pt x="66" y="6"/>
                  </a:lnTo>
                  <a:lnTo>
                    <a:pt x="66" y="0"/>
                  </a:lnTo>
                  <a:close/>
                </a:path>
              </a:pathLst>
            </a:custGeom>
            <a:solidFill>
              <a:srgbClr val="003300"/>
            </a:solidFill>
            <a:ln w="9525">
              <a:noFill/>
              <a:round/>
              <a:headEnd/>
              <a:tailEnd/>
            </a:ln>
          </p:spPr>
          <p:txBody>
            <a:bodyPr/>
            <a:lstStyle/>
            <a:p>
              <a:endParaRPr lang="en-US"/>
            </a:p>
          </p:txBody>
        </p:sp>
        <p:sp>
          <p:nvSpPr>
            <p:cNvPr id="16355" name="Freeform 219"/>
            <p:cNvSpPr>
              <a:spLocks/>
            </p:cNvSpPr>
            <p:nvPr/>
          </p:nvSpPr>
          <p:spPr bwMode="auto">
            <a:xfrm>
              <a:off x="4688" y="2073"/>
              <a:ext cx="95" cy="72"/>
            </a:xfrm>
            <a:custGeom>
              <a:avLst/>
              <a:gdLst>
                <a:gd name="T0" fmla="*/ 59 w 95"/>
                <a:gd name="T1" fmla="*/ 0 h 72"/>
                <a:gd name="T2" fmla="*/ 65 w 95"/>
                <a:gd name="T3" fmla="*/ 0 h 72"/>
                <a:gd name="T4" fmla="*/ 77 w 95"/>
                <a:gd name="T5" fmla="*/ 6 h 72"/>
                <a:gd name="T6" fmla="*/ 77 w 95"/>
                <a:gd name="T7" fmla="*/ 12 h 72"/>
                <a:gd name="T8" fmla="*/ 77 w 95"/>
                <a:gd name="T9" fmla="*/ 24 h 72"/>
                <a:gd name="T10" fmla="*/ 59 w 95"/>
                <a:gd name="T11" fmla="*/ 24 h 72"/>
                <a:gd name="T12" fmla="*/ 53 w 95"/>
                <a:gd name="T13" fmla="*/ 30 h 72"/>
                <a:gd name="T14" fmla="*/ 53 w 95"/>
                <a:gd name="T15" fmla="*/ 30 h 72"/>
                <a:gd name="T16" fmla="*/ 59 w 95"/>
                <a:gd name="T17" fmla="*/ 30 h 72"/>
                <a:gd name="T18" fmla="*/ 65 w 95"/>
                <a:gd name="T19" fmla="*/ 30 h 72"/>
                <a:gd name="T20" fmla="*/ 71 w 95"/>
                <a:gd name="T21" fmla="*/ 30 h 72"/>
                <a:gd name="T22" fmla="*/ 77 w 95"/>
                <a:gd name="T23" fmla="*/ 36 h 72"/>
                <a:gd name="T24" fmla="*/ 77 w 95"/>
                <a:gd name="T25" fmla="*/ 42 h 72"/>
                <a:gd name="T26" fmla="*/ 71 w 95"/>
                <a:gd name="T27" fmla="*/ 48 h 72"/>
                <a:gd name="T28" fmla="*/ 77 w 95"/>
                <a:gd name="T29" fmla="*/ 48 h 72"/>
                <a:gd name="T30" fmla="*/ 83 w 95"/>
                <a:gd name="T31" fmla="*/ 48 h 72"/>
                <a:gd name="T32" fmla="*/ 89 w 95"/>
                <a:gd name="T33" fmla="*/ 48 h 72"/>
                <a:gd name="T34" fmla="*/ 95 w 95"/>
                <a:gd name="T35" fmla="*/ 48 h 72"/>
                <a:gd name="T36" fmla="*/ 95 w 95"/>
                <a:gd name="T37" fmla="*/ 66 h 72"/>
                <a:gd name="T38" fmla="*/ 89 w 95"/>
                <a:gd name="T39" fmla="*/ 72 h 72"/>
                <a:gd name="T40" fmla="*/ 83 w 95"/>
                <a:gd name="T41" fmla="*/ 72 h 72"/>
                <a:gd name="T42" fmla="*/ 77 w 95"/>
                <a:gd name="T43" fmla="*/ 72 h 72"/>
                <a:gd name="T44" fmla="*/ 71 w 95"/>
                <a:gd name="T45" fmla="*/ 60 h 72"/>
                <a:gd name="T46" fmla="*/ 65 w 95"/>
                <a:gd name="T47" fmla="*/ 48 h 72"/>
                <a:gd name="T48" fmla="*/ 53 w 95"/>
                <a:gd name="T49" fmla="*/ 42 h 72"/>
                <a:gd name="T50" fmla="*/ 53 w 95"/>
                <a:gd name="T51" fmla="*/ 48 h 72"/>
                <a:gd name="T52" fmla="*/ 53 w 95"/>
                <a:gd name="T53" fmla="*/ 60 h 72"/>
                <a:gd name="T54" fmla="*/ 47 w 95"/>
                <a:gd name="T55" fmla="*/ 66 h 72"/>
                <a:gd name="T56" fmla="*/ 35 w 95"/>
                <a:gd name="T57" fmla="*/ 72 h 72"/>
                <a:gd name="T58" fmla="*/ 29 w 95"/>
                <a:gd name="T59" fmla="*/ 66 h 72"/>
                <a:gd name="T60" fmla="*/ 23 w 95"/>
                <a:gd name="T61" fmla="*/ 54 h 72"/>
                <a:gd name="T62" fmla="*/ 29 w 95"/>
                <a:gd name="T63" fmla="*/ 48 h 72"/>
                <a:gd name="T64" fmla="*/ 29 w 95"/>
                <a:gd name="T65" fmla="*/ 42 h 72"/>
                <a:gd name="T66" fmla="*/ 17 w 95"/>
                <a:gd name="T67" fmla="*/ 36 h 72"/>
                <a:gd name="T68" fmla="*/ 12 w 95"/>
                <a:gd name="T69" fmla="*/ 42 h 72"/>
                <a:gd name="T70" fmla="*/ 0 w 95"/>
                <a:gd name="T71" fmla="*/ 36 h 72"/>
                <a:gd name="T72" fmla="*/ 0 w 95"/>
                <a:gd name="T73" fmla="*/ 30 h 72"/>
                <a:gd name="T74" fmla="*/ 6 w 95"/>
                <a:gd name="T75" fmla="*/ 18 h 72"/>
                <a:gd name="T76" fmla="*/ 6 w 95"/>
                <a:gd name="T77" fmla="*/ 18 h 72"/>
                <a:gd name="T78" fmla="*/ 12 w 95"/>
                <a:gd name="T79" fmla="*/ 12 h 72"/>
                <a:gd name="T80" fmla="*/ 17 w 95"/>
                <a:gd name="T81" fmla="*/ 12 h 72"/>
                <a:gd name="T82" fmla="*/ 23 w 95"/>
                <a:gd name="T83" fmla="*/ 0 h 72"/>
                <a:gd name="T84" fmla="*/ 29 w 95"/>
                <a:gd name="T85" fmla="*/ 0 h 72"/>
                <a:gd name="T86" fmla="*/ 41 w 95"/>
                <a:gd name="T87" fmla="*/ 6 h 72"/>
                <a:gd name="T88" fmla="*/ 41 w 95"/>
                <a:gd name="T89" fmla="*/ 18 h 72"/>
                <a:gd name="T90" fmla="*/ 47 w 95"/>
                <a:gd name="T91" fmla="*/ 24 h 72"/>
                <a:gd name="T92" fmla="*/ 47 w 95"/>
                <a:gd name="T93" fmla="*/ 30 h 72"/>
                <a:gd name="T94" fmla="*/ 53 w 95"/>
                <a:gd name="T95" fmla="*/ 24 h 72"/>
                <a:gd name="T96" fmla="*/ 53 w 95"/>
                <a:gd name="T97" fmla="*/ 18 h 72"/>
                <a:gd name="T98" fmla="*/ 53 w 95"/>
                <a:gd name="T99" fmla="*/ 6 h 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5"/>
                <a:gd name="T151" fmla="*/ 0 h 72"/>
                <a:gd name="T152" fmla="*/ 95 w 95"/>
                <a:gd name="T153" fmla="*/ 72 h 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5" h="72">
                  <a:moveTo>
                    <a:pt x="53" y="6"/>
                  </a:moveTo>
                  <a:lnTo>
                    <a:pt x="53" y="6"/>
                  </a:lnTo>
                  <a:lnTo>
                    <a:pt x="59" y="0"/>
                  </a:lnTo>
                  <a:lnTo>
                    <a:pt x="65" y="0"/>
                  </a:lnTo>
                  <a:lnTo>
                    <a:pt x="71" y="0"/>
                  </a:lnTo>
                  <a:lnTo>
                    <a:pt x="71" y="6"/>
                  </a:lnTo>
                  <a:lnTo>
                    <a:pt x="77" y="6"/>
                  </a:lnTo>
                  <a:lnTo>
                    <a:pt x="77" y="12"/>
                  </a:lnTo>
                  <a:lnTo>
                    <a:pt x="77" y="18"/>
                  </a:lnTo>
                  <a:lnTo>
                    <a:pt x="77" y="24"/>
                  </a:lnTo>
                  <a:lnTo>
                    <a:pt x="71" y="24"/>
                  </a:lnTo>
                  <a:lnTo>
                    <a:pt x="59" y="24"/>
                  </a:lnTo>
                  <a:lnTo>
                    <a:pt x="59" y="30"/>
                  </a:lnTo>
                  <a:lnTo>
                    <a:pt x="53" y="30"/>
                  </a:lnTo>
                  <a:lnTo>
                    <a:pt x="53" y="36"/>
                  </a:lnTo>
                  <a:lnTo>
                    <a:pt x="59" y="30"/>
                  </a:lnTo>
                  <a:lnTo>
                    <a:pt x="65" y="30"/>
                  </a:lnTo>
                  <a:lnTo>
                    <a:pt x="71" y="30"/>
                  </a:lnTo>
                  <a:lnTo>
                    <a:pt x="71" y="36"/>
                  </a:lnTo>
                  <a:lnTo>
                    <a:pt x="77" y="36"/>
                  </a:lnTo>
                  <a:lnTo>
                    <a:pt x="77" y="42"/>
                  </a:lnTo>
                  <a:lnTo>
                    <a:pt x="71" y="42"/>
                  </a:lnTo>
                  <a:lnTo>
                    <a:pt x="71" y="48"/>
                  </a:lnTo>
                  <a:lnTo>
                    <a:pt x="77" y="48"/>
                  </a:lnTo>
                  <a:lnTo>
                    <a:pt x="83" y="48"/>
                  </a:lnTo>
                  <a:lnTo>
                    <a:pt x="89" y="48"/>
                  </a:lnTo>
                  <a:lnTo>
                    <a:pt x="95" y="48"/>
                  </a:lnTo>
                  <a:lnTo>
                    <a:pt x="95" y="54"/>
                  </a:lnTo>
                  <a:lnTo>
                    <a:pt x="95" y="60"/>
                  </a:lnTo>
                  <a:lnTo>
                    <a:pt x="95" y="66"/>
                  </a:lnTo>
                  <a:lnTo>
                    <a:pt x="95" y="72"/>
                  </a:lnTo>
                  <a:lnTo>
                    <a:pt x="89" y="72"/>
                  </a:lnTo>
                  <a:lnTo>
                    <a:pt x="83" y="72"/>
                  </a:lnTo>
                  <a:lnTo>
                    <a:pt x="77" y="72"/>
                  </a:lnTo>
                  <a:lnTo>
                    <a:pt x="71" y="66"/>
                  </a:lnTo>
                  <a:lnTo>
                    <a:pt x="71" y="60"/>
                  </a:lnTo>
                  <a:lnTo>
                    <a:pt x="71" y="54"/>
                  </a:lnTo>
                  <a:lnTo>
                    <a:pt x="65" y="48"/>
                  </a:lnTo>
                  <a:lnTo>
                    <a:pt x="59" y="48"/>
                  </a:lnTo>
                  <a:lnTo>
                    <a:pt x="53" y="48"/>
                  </a:lnTo>
                  <a:lnTo>
                    <a:pt x="53" y="42"/>
                  </a:lnTo>
                  <a:lnTo>
                    <a:pt x="53" y="48"/>
                  </a:lnTo>
                  <a:lnTo>
                    <a:pt x="53" y="54"/>
                  </a:lnTo>
                  <a:lnTo>
                    <a:pt x="53" y="60"/>
                  </a:lnTo>
                  <a:lnTo>
                    <a:pt x="53" y="66"/>
                  </a:lnTo>
                  <a:lnTo>
                    <a:pt x="47" y="66"/>
                  </a:lnTo>
                  <a:lnTo>
                    <a:pt x="41" y="72"/>
                  </a:lnTo>
                  <a:lnTo>
                    <a:pt x="35" y="72"/>
                  </a:lnTo>
                  <a:lnTo>
                    <a:pt x="29" y="66"/>
                  </a:lnTo>
                  <a:lnTo>
                    <a:pt x="23" y="60"/>
                  </a:lnTo>
                  <a:lnTo>
                    <a:pt x="23" y="54"/>
                  </a:lnTo>
                  <a:lnTo>
                    <a:pt x="23" y="48"/>
                  </a:lnTo>
                  <a:lnTo>
                    <a:pt x="29" y="48"/>
                  </a:lnTo>
                  <a:lnTo>
                    <a:pt x="29" y="42"/>
                  </a:lnTo>
                  <a:lnTo>
                    <a:pt x="23" y="42"/>
                  </a:lnTo>
                  <a:lnTo>
                    <a:pt x="23" y="36"/>
                  </a:lnTo>
                  <a:lnTo>
                    <a:pt x="17" y="36"/>
                  </a:lnTo>
                  <a:lnTo>
                    <a:pt x="17" y="42"/>
                  </a:lnTo>
                  <a:lnTo>
                    <a:pt x="12" y="42"/>
                  </a:lnTo>
                  <a:lnTo>
                    <a:pt x="6" y="42"/>
                  </a:lnTo>
                  <a:lnTo>
                    <a:pt x="0" y="36"/>
                  </a:lnTo>
                  <a:lnTo>
                    <a:pt x="0" y="30"/>
                  </a:lnTo>
                  <a:lnTo>
                    <a:pt x="0" y="24"/>
                  </a:lnTo>
                  <a:lnTo>
                    <a:pt x="6" y="18"/>
                  </a:lnTo>
                  <a:lnTo>
                    <a:pt x="12" y="18"/>
                  </a:lnTo>
                  <a:lnTo>
                    <a:pt x="12" y="12"/>
                  </a:lnTo>
                  <a:lnTo>
                    <a:pt x="17" y="12"/>
                  </a:lnTo>
                  <a:lnTo>
                    <a:pt x="17" y="6"/>
                  </a:lnTo>
                  <a:lnTo>
                    <a:pt x="17" y="0"/>
                  </a:lnTo>
                  <a:lnTo>
                    <a:pt x="23" y="0"/>
                  </a:lnTo>
                  <a:lnTo>
                    <a:pt x="29" y="0"/>
                  </a:lnTo>
                  <a:lnTo>
                    <a:pt x="35" y="0"/>
                  </a:lnTo>
                  <a:lnTo>
                    <a:pt x="41" y="0"/>
                  </a:lnTo>
                  <a:lnTo>
                    <a:pt x="41" y="6"/>
                  </a:lnTo>
                  <a:lnTo>
                    <a:pt x="41" y="12"/>
                  </a:lnTo>
                  <a:lnTo>
                    <a:pt x="35" y="18"/>
                  </a:lnTo>
                  <a:lnTo>
                    <a:pt x="41" y="18"/>
                  </a:lnTo>
                  <a:lnTo>
                    <a:pt x="47" y="18"/>
                  </a:lnTo>
                  <a:lnTo>
                    <a:pt x="47" y="24"/>
                  </a:lnTo>
                  <a:lnTo>
                    <a:pt x="47" y="30"/>
                  </a:lnTo>
                  <a:lnTo>
                    <a:pt x="47" y="24"/>
                  </a:lnTo>
                  <a:lnTo>
                    <a:pt x="53" y="24"/>
                  </a:lnTo>
                  <a:lnTo>
                    <a:pt x="53" y="18"/>
                  </a:lnTo>
                  <a:lnTo>
                    <a:pt x="53" y="12"/>
                  </a:lnTo>
                  <a:lnTo>
                    <a:pt x="53" y="6"/>
                  </a:lnTo>
                  <a:close/>
                </a:path>
              </a:pathLst>
            </a:custGeom>
            <a:solidFill>
              <a:srgbClr val="FFFF7F"/>
            </a:solidFill>
            <a:ln w="9525">
              <a:noFill/>
              <a:round/>
              <a:headEnd/>
              <a:tailEnd/>
            </a:ln>
          </p:spPr>
          <p:txBody>
            <a:bodyPr/>
            <a:lstStyle/>
            <a:p>
              <a:endParaRPr lang="en-US"/>
            </a:p>
          </p:txBody>
        </p:sp>
        <p:sp>
          <p:nvSpPr>
            <p:cNvPr id="16356" name="Freeform 220"/>
            <p:cNvSpPr>
              <a:spLocks/>
            </p:cNvSpPr>
            <p:nvPr/>
          </p:nvSpPr>
          <p:spPr bwMode="auto">
            <a:xfrm>
              <a:off x="4602" y="2001"/>
              <a:ext cx="96" cy="90"/>
            </a:xfrm>
            <a:custGeom>
              <a:avLst/>
              <a:gdLst>
                <a:gd name="T0" fmla="*/ 90 w 96"/>
                <a:gd name="T1" fmla="*/ 90 h 90"/>
                <a:gd name="T2" fmla="*/ 84 w 96"/>
                <a:gd name="T3" fmla="*/ 84 h 90"/>
                <a:gd name="T4" fmla="*/ 78 w 96"/>
                <a:gd name="T5" fmla="*/ 84 h 90"/>
                <a:gd name="T6" fmla="*/ 66 w 96"/>
                <a:gd name="T7" fmla="*/ 84 h 90"/>
                <a:gd name="T8" fmla="*/ 54 w 96"/>
                <a:gd name="T9" fmla="*/ 84 h 90"/>
                <a:gd name="T10" fmla="*/ 48 w 96"/>
                <a:gd name="T11" fmla="*/ 84 h 90"/>
                <a:gd name="T12" fmla="*/ 54 w 96"/>
                <a:gd name="T13" fmla="*/ 78 h 90"/>
                <a:gd name="T14" fmla="*/ 60 w 96"/>
                <a:gd name="T15" fmla="*/ 78 h 90"/>
                <a:gd name="T16" fmla="*/ 72 w 96"/>
                <a:gd name="T17" fmla="*/ 78 h 90"/>
                <a:gd name="T18" fmla="*/ 72 w 96"/>
                <a:gd name="T19" fmla="*/ 72 h 90"/>
                <a:gd name="T20" fmla="*/ 60 w 96"/>
                <a:gd name="T21" fmla="*/ 60 h 90"/>
                <a:gd name="T22" fmla="*/ 48 w 96"/>
                <a:gd name="T23" fmla="*/ 66 h 90"/>
                <a:gd name="T24" fmla="*/ 30 w 96"/>
                <a:gd name="T25" fmla="*/ 66 h 90"/>
                <a:gd name="T26" fmla="*/ 18 w 96"/>
                <a:gd name="T27" fmla="*/ 60 h 90"/>
                <a:gd name="T28" fmla="*/ 24 w 96"/>
                <a:gd name="T29" fmla="*/ 60 h 90"/>
                <a:gd name="T30" fmla="*/ 36 w 96"/>
                <a:gd name="T31" fmla="*/ 60 h 90"/>
                <a:gd name="T32" fmla="*/ 48 w 96"/>
                <a:gd name="T33" fmla="*/ 54 h 90"/>
                <a:gd name="T34" fmla="*/ 48 w 96"/>
                <a:gd name="T35" fmla="*/ 48 h 90"/>
                <a:gd name="T36" fmla="*/ 36 w 96"/>
                <a:gd name="T37" fmla="*/ 42 h 90"/>
                <a:gd name="T38" fmla="*/ 24 w 96"/>
                <a:gd name="T39" fmla="*/ 42 h 90"/>
                <a:gd name="T40" fmla="*/ 6 w 96"/>
                <a:gd name="T41" fmla="*/ 42 h 90"/>
                <a:gd name="T42" fmla="*/ 0 w 96"/>
                <a:gd name="T43" fmla="*/ 36 h 90"/>
                <a:gd name="T44" fmla="*/ 6 w 96"/>
                <a:gd name="T45" fmla="*/ 36 h 90"/>
                <a:gd name="T46" fmla="*/ 12 w 96"/>
                <a:gd name="T47" fmla="*/ 36 h 90"/>
                <a:gd name="T48" fmla="*/ 24 w 96"/>
                <a:gd name="T49" fmla="*/ 36 h 90"/>
                <a:gd name="T50" fmla="*/ 30 w 96"/>
                <a:gd name="T51" fmla="*/ 30 h 90"/>
                <a:gd name="T52" fmla="*/ 18 w 96"/>
                <a:gd name="T53" fmla="*/ 18 h 90"/>
                <a:gd name="T54" fmla="*/ 6 w 96"/>
                <a:gd name="T55" fmla="*/ 6 h 90"/>
                <a:gd name="T56" fmla="*/ 0 w 96"/>
                <a:gd name="T57" fmla="*/ 0 h 90"/>
                <a:gd name="T58" fmla="*/ 6 w 96"/>
                <a:gd name="T59" fmla="*/ 6 h 90"/>
                <a:gd name="T60" fmla="*/ 18 w 96"/>
                <a:gd name="T61" fmla="*/ 18 h 90"/>
                <a:gd name="T62" fmla="*/ 30 w 96"/>
                <a:gd name="T63" fmla="*/ 30 h 90"/>
                <a:gd name="T64" fmla="*/ 36 w 96"/>
                <a:gd name="T65" fmla="*/ 18 h 90"/>
                <a:gd name="T66" fmla="*/ 36 w 96"/>
                <a:gd name="T67" fmla="*/ 6 h 90"/>
                <a:gd name="T68" fmla="*/ 42 w 96"/>
                <a:gd name="T69" fmla="*/ 6 h 90"/>
                <a:gd name="T70" fmla="*/ 42 w 96"/>
                <a:gd name="T71" fmla="*/ 30 h 90"/>
                <a:gd name="T72" fmla="*/ 54 w 96"/>
                <a:gd name="T73" fmla="*/ 42 h 90"/>
                <a:gd name="T74" fmla="*/ 60 w 96"/>
                <a:gd name="T75" fmla="*/ 48 h 90"/>
                <a:gd name="T76" fmla="*/ 66 w 96"/>
                <a:gd name="T77" fmla="*/ 30 h 90"/>
                <a:gd name="T78" fmla="*/ 66 w 96"/>
                <a:gd name="T79" fmla="*/ 24 h 90"/>
                <a:gd name="T80" fmla="*/ 72 w 96"/>
                <a:gd name="T81" fmla="*/ 42 h 90"/>
                <a:gd name="T82" fmla="*/ 72 w 96"/>
                <a:gd name="T83" fmla="*/ 60 h 90"/>
                <a:gd name="T84" fmla="*/ 84 w 96"/>
                <a:gd name="T85" fmla="*/ 72 h 90"/>
                <a:gd name="T86" fmla="*/ 90 w 96"/>
                <a:gd name="T87" fmla="*/ 66 h 90"/>
                <a:gd name="T88" fmla="*/ 90 w 96"/>
                <a:gd name="T89" fmla="*/ 60 h 90"/>
                <a:gd name="T90" fmla="*/ 90 w 96"/>
                <a:gd name="T91" fmla="*/ 66 h 90"/>
                <a:gd name="T92" fmla="*/ 90 w 96"/>
                <a:gd name="T93" fmla="*/ 78 h 90"/>
                <a:gd name="T94" fmla="*/ 90 w 96"/>
                <a:gd name="T95" fmla="*/ 84 h 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6"/>
                <a:gd name="T145" fmla="*/ 0 h 90"/>
                <a:gd name="T146" fmla="*/ 96 w 96"/>
                <a:gd name="T147" fmla="*/ 90 h 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6" h="90">
                  <a:moveTo>
                    <a:pt x="96" y="90"/>
                  </a:moveTo>
                  <a:lnTo>
                    <a:pt x="90" y="90"/>
                  </a:lnTo>
                  <a:lnTo>
                    <a:pt x="84" y="84"/>
                  </a:lnTo>
                  <a:lnTo>
                    <a:pt x="78" y="84"/>
                  </a:lnTo>
                  <a:lnTo>
                    <a:pt x="72" y="84"/>
                  </a:lnTo>
                  <a:lnTo>
                    <a:pt x="66" y="84"/>
                  </a:lnTo>
                  <a:lnTo>
                    <a:pt x="60" y="84"/>
                  </a:lnTo>
                  <a:lnTo>
                    <a:pt x="54" y="84"/>
                  </a:lnTo>
                  <a:lnTo>
                    <a:pt x="48" y="84"/>
                  </a:lnTo>
                  <a:lnTo>
                    <a:pt x="48" y="78"/>
                  </a:lnTo>
                  <a:lnTo>
                    <a:pt x="54" y="78"/>
                  </a:lnTo>
                  <a:lnTo>
                    <a:pt x="60" y="78"/>
                  </a:lnTo>
                  <a:lnTo>
                    <a:pt x="66" y="78"/>
                  </a:lnTo>
                  <a:lnTo>
                    <a:pt x="72" y="78"/>
                  </a:lnTo>
                  <a:lnTo>
                    <a:pt x="72" y="72"/>
                  </a:lnTo>
                  <a:lnTo>
                    <a:pt x="66" y="66"/>
                  </a:lnTo>
                  <a:lnTo>
                    <a:pt x="60" y="66"/>
                  </a:lnTo>
                  <a:lnTo>
                    <a:pt x="60" y="60"/>
                  </a:lnTo>
                  <a:lnTo>
                    <a:pt x="54" y="60"/>
                  </a:lnTo>
                  <a:lnTo>
                    <a:pt x="48" y="66"/>
                  </a:lnTo>
                  <a:lnTo>
                    <a:pt x="42" y="66"/>
                  </a:lnTo>
                  <a:lnTo>
                    <a:pt x="36" y="66"/>
                  </a:lnTo>
                  <a:lnTo>
                    <a:pt x="30" y="66"/>
                  </a:lnTo>
                  <a:lnTo>
                    <a:pt x="24" y="66"/>
                  </a:lnTo>
                  <a:lnTo>
                    <a:pt x="24" y="60"/>
                  </a:lnTo>
                  <a:lnTo>
                    <a:pt x="18" y="60"/>
                  </a:lnTo>
                  <a:lnTo>
                    <a:pt x="24" y="54"/>
                  </a:lnTo>
                  <a:lnTo>
                    <a:pt x="24" y="60"/>
                  </a:lnTo>
                  <a:lnTo>
                    <a:pt x="30" y="60"/>
                  </a:lnTo>
                  <a:lnTo>
                    <a:pt x="36" y="60"/>
                  </a:lnTo>
                  <a:lnTo>
                    <a:pt x="42" y="60"/>
                  </a:lnTo>
                  <a:lnTo>
                    <a:pt x="48" y="54"/>
                  </a:lnTo>
                  <a:lnTo>
                    <a:pt x="54" y="54"/>
                  </a:lnTo>
                  <a:lnTo>
                    <a:pt x="48" y="48"/>
                  </a:lnTo>
                  <a:lnTo>
                    <a:pt x="42" y="42"/>
                  </a:lnTo>
                  <a:lnTo>
                    <a:pt x="36" y="42"/>
                  </a:lnTo>
                  <a:lnTo>
                    <a:pt x="30" y="42"/>
                  </a:lnTo>
                  <a:lnTo>
                    <a:pt x="24" y="42"/>
                  </a:lnTo>
                  <a:lnTo>
                    <a:pt x="18" y="42"/>
                  </a:lnTo>
                  <a:lnTo>
                    <a:pt x="12" y="42"/>
                  </a:lnTo>
                  <a:lnTo>
                    <a:pt x="6" y="42"/>
                  </a:lnTo>
                  <a:lnTo>
                    <a:pt x="6" y="36"/>
                  </a:lnTo>
                  <a:lnTo>
                    <a:pt x="0" y="36"/>
                  </a:lnTo>
                  <a:lnTo>
                    <a:pt x="6" y="36"/>
                  </a:lnTo>
                  <a:lnTo>
                    <a:pt x="12" y="36"/>
                  </a:lnTo>
                  <a:lnTo>
                    <a:pt x="18" y="36"/>
                  </a:lnTo>
                  <a:lnTo>
                    <a:pt x="24" y="36"/>
                  </a:lnTo>
                  <a:lnTo>
                    <a:pt x="30" y="36"/>
                  </a:lnTo>
                  <a:lnTo>
                    <a:pt x="30" y="30"/>
                  </a:lnTo>
                  <a:lnTo>
                    <a:pt x="24" y="30"/>
                  </a:lnTo>
                  <a:lnTo>
                    <a:pt x="18" y="24"/>
                  </a:lnTo>
                  <a:lnTo>
                    <a:pt x="18" y="18"/>
                  </a:lnTo>
                  <a:lnTo>
                    <a:pt x="12" y="18"/>
                  </a:lnTo>
                  <a:lnTo>
                    <a:pt x="6" y="12"/>
                  </a:lnTo>
                  <a:lnTo>
                    <a:pt x="6" y="6"/>
                  </a:lnTo>
                  <a:lnTo>
                    <a:pt x="0" y="0"/>
                  </a:lnTo>
                  <a:lnTo>
                    <a:pt x="6" y="0"/>
                  </a:lnTo>
                  <a:lnTo>
                    <a:pt x="6" y="6"/>
                  </a:lnTo>
                  <a:lnTo>
                    <a:pt x="12" y="6"/>
                  </a:lnTo>
                  <a:lnTo>
                    <a:pt x="12" y="12"/>
                  </a:lnTo>
                  <a:lnTo>
                    <a:pt x="18" y="18"/>
                  </a:lnTo>
                  <a:lnTo>
                    <a:pt x="24" y="24"/>
                  </a:lnTo>
                  <a:lnTo>
                    <a:pt x="30" y="24"/>
                  </a:lnTo>
                  <a:lnTo>
                    <a:pt x="30" y="30"/>
                  </a:lnTo>
                  <a:lnTo>
                    <a:pt x="36" y="30"/>
                  </a:lnTo>
                  <a:lnTo>
                    <a:pt x="36" y="24"/>
                  </a:lnTo>
                  <a:lnTo>
                    <a:pt x="36" y="18"/>
                  </a:lnTo>
                  <a:lnTo>
                    <a:pt x="36" y="12"/>
                  </a:lnTo>
                  <a:lnTo>
                    <a:pt x="36" y="6"/>
                  </a:lnTo>
                  <a:lnTo>
                    <a:pt x="42" y="6"/>
                  </a:lnTo>
                  <a:lnTo>
                    <a:pt x="42" y="18"/>
                  </a:lnTo>
                  <a:lnTo>
                    <a:pt x="42" y="24"/>
                  </a:lnTo>
                  <a:lnTo>
                    <a:pt x="42" y="30"/>
                  </a:lnTo>
                  <a:lnTo>
                    <a:pt x="42" y="36"/>
                  </a:lnTo>
                  <a:lnTo>
                    <a:pt x="48" y="36"/>
                  </a:lnTo>
                  <a:lnTo>
                    <a:pt x="54" y="42"/>
                  </a:lnTo>
                  <a:lnTo>
                    <a:pt x="54" y="48"/>
                  </a:lnTo>
                  <a:lnTo>
                    <a:pt x="60" y="48"/>
                  </a:lnTo>
                  <a:lnTo>
                    <a:pt x="66" y="42"/>
                  </a:lnTo>
                  <a:lnTo>
                    <a:pt x="66" y="36"/>
                  </a:lnTo>
                  <a:lnTo>
                    <a:pt x="66" y="30"/>
                  </a:lnTo>
                  <a:lnTo>
                    <a:pt x="66" y="24"/>
                  </a:lnTo>
                  <a:lnTo>
                    <a:pt x="72" y="24"/>
                  </a:lnTo>
                  <a:lnTo>
                    <a:pt x="72" y="36"/>
                  </a:lnTo>
                  <a:lnTo>
                    <a:pt x="72" y="42"/>
                  </a:lnTo>
                  <a:lnTo>
                    <a:pt x="72" y="48"/>
                  </a:lnTo>
                  <a:lnTo>
                    <a:pt x="66" y="54"/>
                  </a:lnTo>
                  <a:lnTo>
                    <a:pt x="72" y="60"/>
                  </a:lnTo>
                  <a:lnTo>
                    <a:pt x="78" y="66"/>
                  </a:lnTo>
                  <a:lnTo>
                    <a:pt x="84" y="72"/>
                  </a:lnTo>
                  <a:lnTo>
                    <a:pt x="84" y="66"/>
                  </a:lnTo>
                  <a:lnTo>
                    <a:pt x="90" y="66"/>
                  </a:lnTo>
                  <a:lnTo>
                    <a:pt x="90" y="60"/>
                  </a:lnTo>
                  <a:lnTo>
                    <a:pt x="96" y="60"/>
                  </a:lnTo>
                  <a:lnTo>
                    <a:pt x="90" y="66"/>
                  </a:lnTo>
                  <a:lnTo>
                    <a:pt x="90" y="72"/>
                  </a:lnTo>
                  <a:lnTo>
                    <a:pt x="90" y="78"/>
                  </a:lnTo>
                  <a:lnTo>
                    <a:pt x="90" y="84"/>
                  </a:lnTo>
                  <a:lnTo>
                    <a:pt x="96" y="90"/>
                  </a:lnTo>
                  <a:close/>
                </a:path>
              </a:pathLst>
            </a:custGeom>
            <a:solidFill>
              <a:srgbClr val="BA0000"/>
            </a:solidFill>
            <a:ln w="9525">
              <a:noFill/>
              <a:round/>
              <a:headEnd/>
              <a:tailEnd/>
            </a:ln>
          </p:spPr>
          <p:txBody>
            <a:bodyPr/>
            <a:lstStyle/>
            <a:p>
              <a:endParaRPr lang="en-US"/>
            </a:p>
          </p:txBody>
        </p:sp>
        <p:sp>
          <p:nvSpPr>
            <p:cNvPr id="16357" name="Freeform 221"/>
            <p:cNvSpPr>
              <a:spLocks/>
            </p:cNvSpPr>
            <p:nvPr/>
          </p:nvSpPr>
          <p:spPr bwMode="auto">
            <a:xfrm>
              <a:off x="4721" y="1977"/>
              <a:ext cx="78" cy="102"/>
            </a:xfrm>
            <a:custGeom>
              <a:avLst/>
              <a:gdLst>
                <a:gd name="T0" fmla="*/ 18 w 78"/>
                <a:gd name="T1" fmla="*/ 102 h 102"/>
                <a:gd name="T2" fmla="*/ 12 w 78"/>
                <a:gd name="T3" fmla="*/ 90 h 102"/>
                <a:gd name="T4" fmla="*/ 6 w 78"/>
                <a:gd name="T5" fmla="*/ 84 h 102"/>
                <a:gd name="T6" fmla="*/ 0 w 78"/>
                <a:gd name="T7" fmla="*/ 72 h 102"/>
                <a:gd name="T8" fmla="*/ 6 w 78"/>
                <a:gd name="T9" fmla="*/ 60 h 102"/>
                <a:gd name="T10" fmla="*/ 6 w 78"/>
                <a:gd name="T11" fmla="*/ 60 h 102"/>
                <a:gd name="T12" fmla="*/ 6 w 78"/>
                <a:gd name="T13" fmla="*/ 72 h 102"/>
                <a:gd name="T14" fmla="*/ 12 w 78"/>
                <a:gd name="T15" fmla="*/ 90 h 102"/>
                <a:gd name="T16" fmla="*/ 24 w 78"/>
                <a:gd name="T17" fmla="*/ 90 h 102"/>
                <a:gd name="T18" fmla="*/ 24 w 78"/>
                <a:gd name="T19" fmla="*/ 90 h 102"/>
                <a:gd name="T20" fmla="*/ 24 w 78"/>
                <a:gd name="T21" fmla="*/ 78 h 102"/>
                <a:gd name="T22" fmla="*/ 18 w 78"/>
                <a:gd name="T23" fmla="*/ 54 h 102"/>
                <a:gd name="T24" fmla="*/ 18 w 78"/>
                <a:gd name="T25" fmla="*/ 48 h 102"/>
                <a:gd name="T26" fmla="*/ 24 w 78"/>
                <a:gd name="T27" fmla="*/ 42 h 102"/>
                <a:gd name="T28" fmla="*/ 24 w 78"/>
                <a:gd name="T29" fmla="*/ 54 h 102"/>
                <a:gd name="T30" fmla="*/ 24 w 78"/>
                <a:gd name="T31" fmla="*/ 72 h 102"/>
                <a:gd name="T32" fmla="*/ 30 w 78"/>
                <a:gd name="T33" fmla="*/ 72 h 102"/>
                <a:gd name="T34" fmla="*/ 36 w 78"/>
                <a:gd name="T35" fmla="*/ 60 h 102"/>
                <a:gd name="T36" fmla="*/ 36 w 78"/>
                <a:gd name="T37" fmla="*/ 48 h 102"/>
                <a:gd name="T38" fmla="*/ 36 w 78"/>
                <a:gd name="T39" fmla="*/ 24 h 102"/>
                <a:gd name="T40" fmla="*/ 42 w 78"/>
                <a:gd name="T41" fmla="*/ 12 h 102"/>
                <a:gd name="T42" fmla="*/ 42 w 78"/>
                <a:gd name="T43" fmla="*/ 12 h 102"/>
                <a:gd name="T44" fmla="*/ 42 w 78"/>
                <a:gd name="T45" fmla="*/ 24 h 102"/>
                <a:gd name="T46" fmla="*/ 42 w 78"/>
                <a:gd name="T47" fmla="*/ 42 h 102"/>
                <a:gd name="T48" fmla="*/ 48 w 78"/>
                <a:gd name="T49" fmla="*/ 42 h 102"/>
                <a:gd name="T50" fmla="*/ 54 w 78"/>
                <a:gd name="T51" fmla="*/ 30 h 102"/>
                <a:gd name="T52" fmla="*/ 54 w 78"/>
                <a:gd name="T53" fmla="*/ 18 h 102"/>
                <a:gd name="T54" fmla="*/ 60 w 78"/>
                <a:gd name="T55" fmla="*/ 6 h 102"/>
                <a:gd name="T56" fmla="*/ 66 w 78"/>
                <a:gd name="T57" fmla="*/ 0 h 102"/>
                <a:gd name="T58" fmla="*/ 72 w 78"/>
                <a:gd name="T59" fmla="*/ 0 h 102"/>
                <a:gd name="T60" fmla="*/ 66 w 78"/>
                <a:gd name="T61" fmla="*/ 12 h 102"/>
                <a:gd name="T62" fmla="*/ 54 w 78"/>
                <a:gd name="T63" fmla="*/ 24 h 102"/>
                <a:gd name="T64" fmla="*/ 54 w 78"/>
                <a:gd name="T65" fmla="*/ 36 h 102"/>
                <a:gd name="T66" fmla="*/ 48 w 78"/>
                <a:gd name="T67" fmla="*/ 48 h 102"/>
                <a:gd name="T68" fmla="*/ 54 w 78"/>
                <a:gd name="T69" fmla="*/ 48 h 102"/>
                <a:gd name="T70" fmla="*/ 60 w 78"/>
                <a:gd name="T71" fmla="*/ 48 h 102"/>
                <a:gd name="T72" fmla="*/ 66 w 78"/>
                <a:gd name="T73" fmla="*/ 42 h 102"/>
                <a:gd name="T74" fmla="*/ 72 w 78"/>
                <a:gd name="T75" fmla="*/ 36 h 102"/>
                <a:gd name="T76" fmla="*/ 78 w 78"/>
                <a:gd name="T77" fmla="*/ 36 h 102"/>
                <a:gd name="T78" fmla="*/ 78 w 78"/>
                <a:gd name="T79" fmla="*/ 36 h 102"/>
                <a:gd name="T80" fmla="*/ 72 w 78"/>
                <a:gd name="T81" fmla="*/ 42 h 102"/>
                <a:gd name="T82" fmla="*/ 66 w 78"/>
                <a:gd name="T83" fmla="*/ 48 h 102"/>
                <a:gd name="T84" fmla="*/ 60 w 78"/>
                <a:gd name="T85" fmla="*/ 54 h 102"/>
                <a:gd name="T86" fmla="*/ 48 w 78"/>
                <a:gd name="T87" fmla="*/ 54 h 102"/>
                <a:gd name="T88" fmla="*/ 42 w 78"/>
                <a:gd name="T89" fmla="*/ 60 h 102"/>
                <a:gd name="T90" fmla="*/ 36 w 78"/>
                <a:gd name="T91" fmla="*/ 78 h 102"/>
                <a:gd name="T92" fmla="*/ 36 w 78"/>
                <a:gd name="T93" fmla="*/ 84 h 102"/>
                <a:gd name="T94" fmla="*/ 48 w 78"/>
                <a:gd name="T95" fmla="*/ 84 h 102"/>
                <a:gd name="T96" fmla="*/ 54 w 78"/>
                <a:gd name="T97" fmla="*/ 84 h 102"/>
                <a:gd name="T98" fmla="*/ 60 w 78"/>
                <a:gd name="T99" fmla="*/ 78 h 102"/>
                <a:gd name="T100" fmla="*/ 66 w 78"/>
                <a:gd name="T101" fmla="*/ 72 h 102"/>
                <a:gd name="T102" fmla="*/ 66 w 78"/>
                <a:gd name="T103" fmla="*/ 72 h 102"/>
                <a:gd name="T104" fmla="*/ 66 w 78"/>
                <a:gd name="T105" fmla="*/ 78 h 102"/>
                <a:gd name="T106" fmla="*/ 54 w 78"/>
                <a:gd name="T107" fmla="*/ 84 h 102"/>
                <a:gd name="T108" fmla="*/ 48 w 78"/>
                <a:gd name="T109" fmla="*/ 90 h 102"/>
                <a:gd name="T110" fmla="*/ 36 w 78"/>
                <a:gd name="T111" fmla="*/ 90 h 102"/>
                <a:gd name="T112" fmla="*/ 30 w 78"/>
                <a:gd name="T113" fmla="*/ 90 h 102"/>
                <a:gd name="T114" fmla="*/ 30 w 78"/>
                <a:gd name="T115" fmla="*/ 96 h 102"/>
                <a:gd name="T116" fmla="*/ 24 w 78"/>
                <a:gd name="T117" fmla="*/ 96 h 102"/>
                <a:gd name="T118" fmla="*/ 18 w 78"/>
                <a:gd name="T119" fmla="*/ 102 h 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8"/>
                <a:gd name="T181" fmla="*/ 0 h 102"/>
                <a:gd name="T182" fmla="*/ 78 w 78"/>
                <a:gd name="T183" fmla="*/ 102 h 1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8" h="102">
                  <a:moveTo>
                    <a:pt x="18" y="102"/>
                  </a:moveTo>
                  <a:lnTo>
                    <a:pt x="18" y="102"/>
                  </a:lnTo>
                  <a:lnTo>
                    <a:pt x="12" y="96"/>
                  </a:lnTo>
                  <a:lnTo>
                    <a:pt x="12" y="90"/>
                  </a:lnTo>
                  <a:lnTo>
                    <a:pt x="6" y="90"/>
                  </a:lnTo>
                  <a:lnTo>
                    <a:pt x="6" y="84"/>
                  </a:lnTo>
                  <a:lnTo>
                    <a:pt x="0" y="78"/>
                  </a:lnTo>
                  <a:lnTo>
                    <a:pt x="0" y="72"/>
                  </a:lnTo>
                  <a:lnTo>
                    <a:pt x="0" y="66"/>
                  </a:lnTo>
                  <a:lnTo>
                    <a:pt x="6" y="60"/>
                  </a:lnTo>
                  <a:lnTo>
                    <a:pt x="6" y="66"/>
                  </a:lnTo>
                  <a:lnTo>
                    <a:pt x="6" y="72"/>
                  </a:lnTo>
                  <a:lnTo>
                    <a:pt x="12" y="84"/>
                  </a:lnTo>
                  <a:lnTo>
                    <a:pt x="12" y="90"/>
                  </a:lnTo>
                  <a:lnTo>
                    <a:pt x="18" y="96"/>
                  </a:lnTo>
                  <a:lnTo>
                    <a:pt x="24" y="90"/>
                  </a:lnTo>
                  <a:lnTo>
                    <a:pt x="24" y="84"/>
                  </a:lnTo>
                  <a:lnTo>
                    <a:pt x="24" y="78"/>
                  </a:lnTo>
                  <a:lnTo>
                    <a:pt x="18" y="66"/>
                  </a:lnTo>
                  <a:lnTo>
                    <a:pt x="18" y="54"/>
                  </a:lnTo>
                  <a:lnTo>
                    <a:pt x="18" y="48"/>
                  </a:lnTo>
                  <a:lnTo>
                    <a:pt x="18" y="42"/>
                  </a:lnTo>
                  <a:lnTo>
                    <a:pt x="24" y="42"/>
                  </a:lnTo>
                  <a:lnTo>
                    <a:pt x="24" y="48"/>
                  </a:lnTo>
                  <a:lnTo>
                    <a:pt x="24" y="54"/>
                  </a:lnTo>
                  <a:lnTo>
                    <a:pt x="24" y="66"/>
                  </a:lnTo>
                  <a:lnTo>
                    <a:pt x="24" y="72"/>
                  </a:lnTo>
                  <a:lnTo>
                    <a:pt x="30" y="78"/>
                  </a:lnTo>
                  <a:lnTo>
                    <a:pt x="30" y="72"/>
                  </a:lnTo>
                  <a:lnTo>
                    <a:pt x="36" y="66"/>
                  </a:lnTo>
                  <a:lnTo>
                    <a:pt x="36" y="60"/>
                  </a:lnTo>
                  <a:lnTo>
                    <a:pt x="36" y="54"/>
                  </a:lnTo>
                  <a:lnTo>
                    <a:pt x="36" y="48"/>
                  </a:lnTo>
                  <a:lnTo>
                    <a:pt x="36" y="36"/>
                  </a:lnTo>
                  <a:lnTo>
                    <a:pt x="36" y="24"/>
                  </a:lnTo>
                  <a:lnTo>
                    <a:pt x="36" y="12"/>
                  </a:lnTo>
                  <a:lnTo>
                    <a:pt x="42" y="12"/>
                  </a:lnTo>
                  <a:lnTo>
                    <a:pt x="42" y="18"/>
                  </a:lnTo>
                  <a:lnTo>
                    <a:pt x="42" y="24"/>
                  </a:lnTo>
                  <a:lnTo>
                    <a:pt x="42" y="36"/>
                  </a:lnTo>
                  <a:lnTo>
                    <a:pt x="42" y="42"/>
                  </a:lnTo>
                  <a:lnTo>
                    <a:pt x="42" y="48"/>
                  </a:lnTo>
                  <a:lnTo>
                    <a:pt x="48" y="42"/>
                  </a:lnTo>
                  <a:lnTo>
                    <a:pt x="48" y="36"/>
                  </a:lnTo>
                  <a:lnTo>
                    <a:pt x="54" y="30"/>
                  </a:lnTo>
                  <a:lnTo>
                    <a:pt x="54" y="24"/>
                  </a:lnTo>
                  <a:lnTo>
                    <a:pt x="54" y="18"/>
                  </a:lnTo>
                  <a:lnTo>
                    <a:pt x="60" y="12"/>
                  </a:lnTo>
                  <a:lnTo>
                    <a:pt x="60" y="6"/>
                  </a:lnTo>
                  <a:lnTo>
                    <a:pt x="66" y="6"/>
                  </a:lnTo>
                  <a:lnTo>
                    <a:pt x="66" y="0"/>
                  </a:lnTo>
                  <a:lnTo>
                    <a:pt x="72" y="0"/>
                  </a:lnTo>
                  <a:lnTo>
                    <a:pt x="72" y="6"/>
                  </a:lnTo>
                  <a:lnTo>
                    <a:pt x="66" y="12"/>
                  </a:lnTo>
                  <a:lnTo>
                    <a:pt x="60" y="18"/>
                  </a:lnTo>
                  <a:lnTo>
                    <a:pt x="54" y="24"/>
                  </a:lnTo>
                  <a:lnTo>
                    <a:pt x="54" y="30"/>
                  </a:lnTo>
                  <a:lnTo>
                    <a:pt x="54" y="36"/>
                  </a:lnTo>
                  <a:lnTo>
                    <a:pt x="54" y="42"/>
                  </a:lnTo>
                  <a:lnTo>
                    <a:pt x="48" y="48"/>
                  </a:lnTo>
                  <a:lnTo>
                    <a:pt x="54" y="48"/>
                  </a:lnTo>
                  <a:lnTo>
                    <a:pt x="60" y="48"/>
                  </a:lnTo>
                  <a:lnTo>
                    <a:pt x="66" y="42"/>
                  </a:lnTo>
                  <a:lnTo>
                    <a:pt x="72" y="42"/>
                  </a:lnTo>
                  <a:lnTo>
                    <a:pt x="72" y="36"/>
                  </a:lnTo>
                  <a:lnTo>
                    <a:pt x="78" y="36"/>
                  </a:lnTo>
                  <a:lnTo>
                    <a:pt x="72" y="42"/>
                  </a:lnTo>
                  <a:lnTo>
                    <a:pt x="72" y="48"/>
                  </a:lnTo>
                  <a:lnTo>
                    <a:pt x="66" y="48"/>
                  </a:lnTo>
                  <a:lnTo>
                    <a:pt x="60" y="48"/>
                  </a:lnTo>
                  <a:lnTo>
                    <a:pt x="60" y="54"/>
                  </a:lnTo>
                  <a:lnTo>
                    <a:pt x="54" y="54"/>
                  </a:lnTo>
                  <a:lnTo>
                    <a:pt x="48" y="54"/>
                  </a:lnTo>
                  <a:lnTo>
                    <a:pt x="42" y="60"/>
                  </a:lnTo>
                  <a:lnTo>
                    <a:pt x="42" y="66"/>
                  </a:lnTo>
                  <a:lnTo>
                    <a:pt x="36" y="78"/>
                  </a:lnTo>
                  <a:lnTo>
                    <a:pt x="36" y="84"/>
                  </a:lnTo>
                  <a:lnTo>
                    <a:pt x="42" y="84"/>
                  </a:lnTo>
                  <a:lnTo>
                    <a:pt x="48" y="84"/>
                  </a:lnTo>
                  <a:lnTo>
                    <a:pt x="54" y="84"/>
                  </a:lnTo>
                  <a:lnTo>
                    <a:pt x="60" y="78"/>
                  </a:lnTo>
                  <a:lnTo>
                    <a:pt x="60" y="72"/>
                  </a:lnTo>
                  <a:lnTo>
                    <a:pt x="66" y="72"/>
                  </a:lnTo>
                  <a:lnTo>
                    <a:pt x="66" y="78"/>
                  </a:lnTo>
                  <a:lnTo>
                    <a:pt x="60" y="84"/>
                  </a:lnTo>
                  <a:lnTo>
                    <a:pt x="54" y="84"/>
                  </a:lnTo>
                  <a:lnTo>
                    <a:pt x="54" y="90"/>
                  </a:lnTo>
                  <a:lnTo>
                    <a:pt x="48" y="90"/>
                  </a:lnTo>
                  <a:lnTo>
                    <a:pt x="42" y="90"/>
                  </a:lnTo>
                  <a:lnTo>
                    <a:pt x="36" y="90"/>
                  </a:lnTo>
                  <a:lnTo>
                    <a:pt x="30" y="90"/>
                  </a:lnTo>
                  <a:lnTo>
                    <a:pt x="30" y="96"/>
                  </a:lnTo>
                  <a:lnTo>
                    <a:pt x="24" y="96"/>
                  </a:lnTo>
                  <a:lnTo>
                    <a:pt x="18" y="102"/>
                  </a:lnTo>
                  <a:close/>
                </a:path>
              </a:pathLst>
            </a:custGeom>
            <a:solidFill>
              <a:srgbClr val="BA0000"/>
            </a:solidFill>
            <a:ln w="9525">
              <a:noFill/>
              <a:round/>
              <a:headEnd/>
              <a:tailEnd/>
            </a:ln>
          </p:spPr>
          <p:txBody>
            <a:bodyPr/>
            <a:lstStyle/>
            <a:p>
              <a:endParaRPr lang="en-US"/>
            </a:p>
          </p:txBody>
        </p:sp>
        <p:sp>
          <p:nvSpPr>
            <p:cNvPr id="16358" name="Freeform 222"/>
            <p:cNvSpPr>
              <a:spLocks/>
            </p:cNvSpPr>
            <p:nvPr/>
          </p:nvSpPr>
          <p:spPr bwMode="auto">
            <a:xfrm>
              <a:off x="4757" y="2091"/>
              <a:ext cx="120" cy="54"/>
            </a:xfrm>
            <a:custGeom>
              <a:avLst/>
              <a:gdLst>
                <a:gd name="T0" fmla="*/ 6 w 120"/>
                <a:gd name="T1" fmla="*/ 18 h 54"/>
                <a:gd name="T2" fmla="*/ 6 w 120"/>
                <a:gd name="T3" fmla="*/ 18 h 54"/>
                <a:gd name="T4" fmla="*/ 6 w 120"/>
                <a:gd name="T5" fmla="*/ 18 h 54"/>
                <a:gd name="T6" fmla="*/ 18 w 120"/>
                <a:gd name="T7" fmla="*/ 18 h 54"/>
                <a:gd name="T8" fmla="*/ 30 w 120"/>
                <a:gd name="T9" fmla="*/ 24 h 54"/>
                <a:gd name="T10" fmla="*/ 36 w 120"/>
                <a:gd name="T11" fmla="*/ 24 h 54"/>
                <a:gd name="T12" fmla="*/ 42 w 120"/>
                <a:gd name="T13" fmla="*/ 24 h 54"/>
                <a:gd name="T14" fmla="*/ 42 w 120"/>
                <a:gd name="T15" fmla="*/ 30 h 54"/>
                <a:gd name="T16" fmla="*/ 48 w 120"/>
                <a:gd name="T17" fmla="*/ 42 h 54"/>
                <a:gd name="T18" fmla="*/ 54 w 120"/>
                <a:gd name="T19" fmla="*/ 48 h 54"/>
                <a:gd name="T20" fmla="*/ 60 w 120"/>
                <a:gd name="T21" fmla="*/ 48 h 54"/>
                <a:gd name="T22" fmla="*/ 60 w 120"/>
                <a:gd name="T23" fmla="*/ 48 h 54"/>
                <a:gd name="T24" fmla="*/ 54 w 120"/>
                <a:gd name="T25" fmla="*/ 42 h 54"/>
                <a:gd name="T26" fmla="*/ 48 w 120"/>
                <a:gd name="T27" fmla="*/ 30 h 54"/>
                <a:gd name="T28" fmla="*/ 48 w 120"/>
                <a:gd name="T29" fmla="*/ 24 h 54"/>
                <a:gd name="T30" fmla="*/ 54 w 120"/>
                <a:gd name="T31" fmla="*/ 24 h 54"/>
                <a:gd name="T32" fmla="*/ 60 w 120"/>
                <a:gd name="T33" fmla="*/ 30 h 54"/>
                <a:gd name="T34" fmla="*/ 66 w 120"/>
                <a:gd name="T35" fmla="*/ 30 h 54"/>
                <a:gd name="T36" fmla="*/ 72 w 120"/>
                <a:gd name="T37" fmla="*/ 30 h 54"/>
                <a:gd name="T38" fmla="*/ 72 w 120"/>
                <a:gd name="T39" fmla="*/ 36 h 54"/>
                <a:gd name="T40" fmla="*/ 78 w 120"/>
                <a:gd name="T41" fmla="*/ 48 h 54"/>
                <a:gd name="T42" fmla="*/ 84 w 120"/>
                <a:gd name="T43" fmla="*/ 48 h 54"/>
                <a:gd name="T44" fmla="*/ 96 w 120"/>
                <a:gd name="T45" fmla="*/ 54 h 54"/>
                <a:gd name="T46" fmla="*/ 96 w 120"/>
                <a:gd name="T47" fmla="*/ 54 h 54"/>
                <a:gd name="T48" fmla="*/ 90 w 120"/>
                <a:gd name="T49" fmla="*/ 48 h 54"/>
                <a:gd name="T50" fmla="*/ 84 w 120"/>
                <a:gd name="T51" fmla="*/ 42 h 54"/>
                <a:gd name="T52" fmla="*/ 78 w 120"/>
                <a:gd name="T53" fmla="*/ 36 h 54"/>
                <a:gd name="T54" fmla="*/ 78 w 120"/>
                <a:gd name="T55" fmla="*/ 36 h 54"/>
                <a:gd name="T56" fmla="*/ 78 w 120"/>
                <a:gd name="T57" fmla="*/ 36 h 54"/>
                <a:gd name="T58" fmla="*/ 90 w 120"/>
                <a:gd name="T59" fmla="*/ 36 h 54"/>
                <a:gd name="T60" fmla="*/ 108 w 120"/>
                <a:gd name="T61" fmla="*/ 42 h 54"/>
                <a:gd name="T62" fmla="*/ 114 w 120"/>
                <a:gd name="T63" fmla="*/ 42 h 54"/>
                <a:gd name="T64" fmla="*/ 120 w 120"/>
                <a:gd name="T65" fmla="*/ 42 h 54"/>
                <a:gd name="T66" fmla="*/ 120 w 120"/>
                <a:gd name="T67" fmla="*/ 36 h 54"/>
                <a:gd name="T68" fmla="*/ 114 w 120"/>
                <a:gd name="T69" fmla="*/ 36 h 54"/>
                <a:gd name="T70" fmla="*/ 102 w 120"/>
                <a:gd name="T71" fmla="*/ 36 h 54"/>
                <a:gd name="T72" fmla="*/ 90 w 120"/>
                <a:gd name="T73" fmla="*/ 30 h 54"/>
                <a:gd name="T74" fmla="*/ 84 w 120"/>
                <a:gd name="T75" fmla="*/ 30 h 54"/>
                <a:gd name="T76" fmla="*/ 84 w 120"/>
                <a:gd name="T77" fmla="*/ 24 h 54"/>
                <a:gd name="T78" fmla="*/ 90 w 120"/>
                <a:gd name="T79" fmla="*/ 18 h 54"/>
                <a:gd name="T80" fmla="*/ 96 w 120"/>
                <a:gd name="T81" fmla="*/ 18 h 54"/>
                <a:gd name="T82" fmla="*/ 96 w 120"/>
                <a:gd name="T83" fmla="*/ 18 h 54"/>
                <a:gd name="T84" fmla="*/ 90 w 120"/>
                <a:gd name="T85" fmla="*/ 12 h 54"/>
                <a:gd name="T86" fmla="*/ 84 w 120"/>
                <a:gd name="T87" fmla="*/ 12 h 54"/>
                <a:gd name="T88" fmla="*/ 78 w 120"/>
                <a:gd name="T89" fmla="*/ 18 h 54"/>
                <a:gd name="T90" fmla="*/ 78 w 120"/>
                <a:gd name="T91" fmla="*/ 18 h 54"/>
                <a:gd name="T92" fmla="*/ 72 w 120"/>
                <a:gd name="T93" fmla="*/ 24 h 54"/>
                <a:gd name="T94" fmla="*/ 66 w 120"/>
                <a:gd name="T95" fmla="*/ 24 h 54"/>
                <a:gd name="T96" fmla="*/ 60 w 120"/>
                <a:gd name="T97" fmla="*/ 18 h 54"/>
                <a:gd name="T98" fmla="*/ 54 w 120"/>
                <a:gd name="T99" fmla="*/ 18 h 54"/>
                <a:gd name="T100" fmla="*/ 48 w 120"/>
                <a:gd name="T101" fmla="*/ 18 h 54"/>
                <a:gd name="T102" fmla="*/ 54 w 120"/>
                <a:gd name="T103" fmla="*/ 6 h 54"/>
                <a:gd name="T104" fmla="*/ 66 w 120"/>
                <a:gd name="T105" fmla="*/ 0 h 54"/>
                <a:gd name="T106" fmla="*/ 66 w 120"/>
                <a:gd name="T107" fmla="*/ 0 h 54"/>
                <a:gd name="T108" fmla="*/ 60 w 120"/>
                <a:gd name="T109" fmla="*/ 0 h 54"/>
                <a:gd name="T110" fmla="*/ 54 w 120"/>
                <a:gd name="T111" fmla="*/ 6 h 54"/>
                <a:gd name="T112" fmla="*/ 42 w 120"/>
                <a:gd name="T113" fmla="*/ 6 h 54"/>
                <a:gd name="T114" fmla="*/ 42 w 120"/>
                <a:gd name="T115" fmla="*/ 12 h 54"/>
                <a:gd name="T116" fmla="*/ 36 w 120"/>
                <a:gd name="T117" fmla="*/ 18 h 54"/>
                <a:gd name="T118" fmla="*/ 24 w 120"/>
                <a:gd name="T119" fmla="*/ 18 h 54"/>
                <a:gd name="T120" fmla="*/ 12 w 120"/>
                <a:gd name="T121" fmla="*/ 18 h 54"/>
                <a:gd name="T122" fmla="*/ 6 w 120"/>
                <a:gd name="T123" fmla="*/ 18 h 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0"/>
                <a:gd name="T187" fmla="*/ 0 h 54"/>
                <a:gd name="T188" fmla="*/ 120 w 120"/>
                <a:gd name="T189" fmla="*/ 54 h 5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0" h="54">
                  <a:moveTo>
                    <a:pt x="0" y="18"/>
                  </a:moveTo>
                  <a:lnTo>
                    <a:pt x="6" y="18"/>
                  </a:lnTo>
                  <a:lnTo>
                    <a:pt x="12" y="18"/>
                  </a:lnTo>
                  <a:lnTo>
                    <a:pt x="18" y="18"/>
                  </a:lnTo>
                  <a:lnTo>
                    <a:pt x="24" y="18"/>
                  </a:lnTo>
                  <a:lnTo>
                    <a:pt x="30" y="24"/>
                  </a:lnTo>
                  <a:lnTo>
                    <a:pt x="36" y="24"/>
                  </a:lnTo>
                  <a:lnTo>
                    <a:pt x="42" y="24"/>
                  </a:lnTo>
                  <a:lnTo>
                    <a:pt x="42" y="30"/>
                  </a:lnTo>
                  <a:lnTo>
                    <a:pt x="42" y="36"/>
                  </a:lnTo>
                  <a:lnTo>
                    <a:pt x="48" y="42"/>
                  </a:lnTo>
                  <a:lnTo>
                    <a:pt x="54" y="48"/>
                  </a:lnTo>
                  <a:lnTo>
                    <a:pt x="60" y="48"/>
                  </a:lnTo>
                  <a:lnTo>
                    <a:pt x="54" y="42"/>
                  </a:lnTo>
                  <a:lnTo>
                    <a:pt x="48" y="36"/>
                  </a:lnTo>
                  <a:lnTo>
                    <a:pt x="48" y="30"/>
                  </a:lnTo>
                  <a:lnTo>
                    <a:pt x="48" y="24"/>
                  </a:lnTo>
                  <a:lnTo>
                    <a:pt x="54" y="24"/>
                  </a:lnTo>
                  <a:lnTo>
                    <a:pt x="60" y="24"/>
                  </a:lnTo>
                  <a:lnTo>
                    <a:pt x="60" y="30"/>
                  </a:lnTo>
                  <a:lnTo>
                    <a:pt x="66" y="30"/>
                  </a:lnTo>
                  <a:lnTo>
                    <a:pt x="72" y="30"/>
                  </a:lnTo>
                  <a:lnTo>
                    <a:pt x="72" y="36"/>
                  </a:lnTo>
                  <a:lnTo>
                    <a:pt x="78" y="42"/>
                  </a:lnTo>
                  <a:lnTo>
                    <a:pt x="78" y="48"/>
                  </a:lnTo>
                  <a:lnTo>
                    <a:pt x="84" y="48"/>
                  </a:lnTo>
                  <a:lnTo>
                    <a:pt x="90" y="54"/>
                  </a:lnTo>
                  <a:lnTo>
                    <a:pt x="96" y="54"/>
                  </a:lnTo>
                  <a:lnTo>
                    <a:pt x="90" y="48"/>
                  </a:lnTo>
                  <a:lnTo>
                    <a:pt x="84" y="42"/>
                  </a:lnTo>
                  <a:lnTo>
                    <a:pt x="78" y="36"/>
                  </a:lnTo>
                  <a:lnTo>
                    <a:pt x="78" y="30"/>
                  </a:lnTo>
                  <a:lnTo>
                    <a:pt x="78" y="36"/>
                  </a:lnTo>
                  <a:lnTo>
                    <a:pt x="84" y="36"/>
                  </a:lnTo>
                  <a:lnTo>
                    <a:pt x="90" y="36"/>
                  </a:lnTo>
                  <a:lnTo>
                    <a:pt x="96" y="36"/>
                  </a:lnTo>
                  <a:lnTo>
                    <a:pt x="108" y="42"/>
                  </a:lnTo>
                  <a:lnTo>
                    <a:pt x="114" y="42"/>
                  </a:lnTo>
                  <a:lnTo>
                    <a:pt x="120" y="42"/>
                  </a:lnTo>
                  <a:lnTo>
                    <a:pt x="120" y="36"/>
                  </a:lnTo>
                  <a:lnTo>
                    <a:pt x="114" y="36"/>
                  </a:lnTo>
                  <a:lnTo>
                    <a:pt x="108" y="36"/>
                  </a:lnTo>
                  <a:lnTo>
                    <a:pt x="102" y="36"/>
                  </a:lnTo>
                  <a:lnTo>
                    <a:pt x="96" y="30"/>
                  </a:lnTo>
                  <a:lnTo>
                    <a:pt x="90" y="30"/>
                  </a:lnTo>
                  <a:lnTo>
                    <a:pt x="84" y="30"/>
                  </a:lnTo>
                  <a:lnTo>
                    <a:pt x="78" y="24"/>
                  </a:lnTo>
                  <a:lnTo>
                    <a:pt x="84" y="24"/>
                  </a:lnTo>
                  <a:lnTo>
                    <a:pt x="90" y="18"/>
                  </a:lnTo>
                  <a:lnTo>
                    <a:pt x="96" y="18"/>
                  </a:lnTo>
                  <a:lnTo>
                    <a:pt x="96" y="12"/>
                  </a:lnTo>
                  <a:lnTo>
                    <a:pt x="90" y="12"/>
                  </a:lnTo>
                  <a:lnTo>
                    <a:pt x="84" y="12"/>
                  </a:lnTo>
                  <a:lnTo>
                    <a:pt x="84" y="18"/>
                  </a:lnTo>
                  <a:lnTo>
                    <a:pt x="78" y="18"/>
                  </a:lnTo>
                  <a:lnTo>
                    <a:pt x="72" y="24"/>
                  </a:lnTo>
                  <a:lnTo>
                    <a:pt x="66" y="24"/>
                  </a:lnTo>
                  <a:lnTo>
                    <a:pt x="60" y="24"/>
                  </a:lnTo>
                  <a:lnTo>
                    <a:pt x="60" y="18"/>
                  </a:lnTo>
                  <a:lnTo>
                    <a:pt x="54" y="18"/>
                  </a:lnTo>
                  <a:lnTo>
                    <a:pt x="48" y="18"/>
                  </a:lnTo>
                  <a:lnTo>
                    <a:pt x="54" y="12"/>
                  </a:lnTo>
                  <a:lnTo>
                    <a:pt x="54" y="6"/>
                  </a:lnTo>
                  <a:lnTo>
                    <a:pt x="60" y="0"/>
                  </a:lnTo>
                  <a:lnTo>
                    <a:pt x="66" y="0"/>
                  </a:lnTo>
                  <a:lnTo>
                    <a:pt x="60" y="0"/>
                  </a:lnTo>
                  <a:lnTo>
                    <a:pt x="54" y="0"/>
                  </a:lnTo>
                  <a:lnTo>
                    <a:pt x="54" y="6"/>
                  </a:lnTo>
                  <a:lnTo>
                    <a:pt x="48" y="6"/>
                  </a:lnTo>
                  <a:lnTo>
                    <a:pt x="42" y="6"/>
                  </a:lnTo>
                  <a:lnTo>
                    <a:pt x="42" y="12"/>
                  </a:lnTo>
                  <a:lnTo>
                    <a:pt x="36" y="18"/>
                  </a:lnTo>
                  <a:lnTo>
                    <a:pt x="30" y="18"/>
                  </a:lnTo>
                  <a:lnTo>
                    <a:pt x="24" y="18"/>
                  </a:lnTo>
                  <a:lnTo>
                    <a:pt x="18" y="18"/>
                  </a:lnTo>
                  <a:lnTo>
                    <a:pt x="12" y="18"/>
                  </a:lnTo>
                  <a:lnTo>
                    <a:pt x="6" y="18"/>
                  </a:lnTo>
                  <a:lnTo>
                    <a:pt x="0" y="18"/>
                  </a:lnTo>
                  <a:close/>
                </a:path>
              </a:pathLst>
            </a:custGeom>
            <a:solidFill>
              <a:srgbClr val="BA0000"/>
            </a:solidFill>
            <a:ln w="9525">
              <a:noFill/>
              <a:round/>
              <a:headEnd/>
              <a:tailEnd/>
            </a:ln>
          </p:spPr>
          <p:txBody>
            <a:bodyPr/>
            <a:lstStyle/>
            <a:p>
              <a:endParaRPr lang="en-US"/>
            </a:p>
          </p:txBody>
        </p:sp>
        <p:sp>
          <p:nvSpPr>
            <p:cNvPr id="16359" name="Freeform 223"/>
            <p:cNvSpPr>
              <a:spLocks/>
            </p:cNvSpPr>
            <p:nvPr/>
          </p:nvSpPr>
          <p:spPr bwMode="auto">
            <a:xfrm>
              <a:off x="4745" y="2140"/>
              <a:ext cx="102" cy="109"/>
            </a:xfrm>
            <a:custGeom>
              <a:avLst/>
              <a:gdLst>
                <a:gd name="T0" fmla="*/ 6 w 102"/>
                <a:gd name="T1" fmla="*/ 6 h 107"/>
                <a:gd name="T2" fmla="*/ 18 w 102"/>
                <a:gd name="T3" fmla="*/ 12 h 107"/>
                <a:gd name="T4" fmla="*/ 18 w 102"/>
                <a:gd name="T5" fmla="*/ 23 h 107"/>
                <a:gd name="T6" fmla="*/ 18 w 102"/>
                <a:gd name="T7" fmla="*/ 55 h 107"/>
                <a:gd name="T8" fmla="*/ 18 w 102"/>
                <a:gd name="T9" fmla="*/ 55 h 107"/>
                <a:gd name="T10" fmla="*/ 24 w 102"/>
                <a:gd name="T11" fmla="*/ 37 h 107"/>
                <a:gd name="T12" fmla="*/ 24 w 102"/>
                <a:gd name="T13" fmla="*/ 23 h 107"/>
                <a:gd name="T14" fmla="*/ 30 w 102"/>
                <a:gd name="T15" fmla="*/ 23 h 107"/>
                <a:gd name="T16" fmla="*/ 36 w 102"/>
                <a:gd name="T17" fmla="*/ 37 h 107"/>
                <a:gd name="T18" fmla="*/ 42 w 102"/>
                <a:gd name="T19" fmla="*/ 49 h 107"/>
                <a:gd name="T20" fmla="*/ 48 w 102"/>
                <a:gd name="T21" fmla="*/ 61 h 107"/>
                <a:gd name="T22" fmla="*/ 48 w 102"/>
                <a:gd name="T23" fmla="*/ 79 h 107"/>
                <a:gd name="T24" fmla="*/ 48 w 102"/>
                <a:gd name="T25" fmla="*/ 79 h 107"/>
                <a:gd name="T26" fmla="*/ 54 w 102"/>
                <a:gd name="T27" fmla="*/ 61 h 107"/>
                <a:gd name="T28" fmla="*/ 60 w 102"/>
                <a:gd name="T29" fmla="*/ 61 h 107"/>
                <a:gd name="T30" fmla="*/ 72 w 102"/>
                <a:gd name="T31" fmla="*/ 73 h 107"/>
                <a:gd name="T32" fmla="*/ 84 w 102"/>
                <a:gd name="T33" fmla="*/ 99 h 107"/>
                <a:gd name="T34" fmla="*/ 90 w 102"/>
                <a:gd name="T35" fmla="*/ 117 h 107"/>
                <a:gd name="T36" fmla="*/ 96 w 102"/>
                <a:gd name="T37" fmla="*/ 123 h 107"/>
                <a:gd name="T38" fmla="*/ 102 w 102"/>
                <a:gd name="T39" fmla="*/ 123 h 107"/>
                <a:gd name="T40" fmla="*/ 96 w 102"/>
                <a:gd name="T41" fmla="*/ 117 h 107"/>
                <a:gd name="T42" fmla="*/ 90 w 102"/>
                <a:gd name="T43" fmla="*/ 99 h 107"/>
                <a:gd name="T44" fmla="*/ 78 w 102"/>
                <a:gd name="T45" fmla="*/ 73 h 107"/>
                <a:gd name="T46" fmla="*/ 66 w 102"/>
                <a:gd name="T47" fmla="*/ 61 h 107"/>
                <a:gd name="T48" fmla="*/ 66 w 102"/>
                <a:gd name="T49" fmla="*/ 55 h 107"/>
                <a:gd name="T50" fmla="*/ 72 w 102"/>
                <a:gd name="T51" fmla="*/ 49 h 107"/>
                <a:gd name="T52" fmla="*/ 78 w 102"/>
                <a:gd name="T53" fmla="*/ 49 h 107"/>
                <a:gd name="T54" fmla="*/ 78 w 102"/>
                <a:gd name="T55" fmla="*/ 49 h 107"/>
                <a:gd name="T56" fmla="*/ 90 w 102"/>
                <a:gd name="T57" fmla="*/ 55 h 107"/>
                <a:gd name="T58" fmla="*/ 90 w 102"/>
                <a:gd name="T59" fmla="*/ 55 h 107"/>
                <a:gd name="T60" fmla="*/ 84 w 102"/>
                <a:gd name="T61" fmla="*/ 49 h 107"/>
                <a:gd name="T62" fmla="*/ 78 w 102"/>
                <a:gd name="T63" fmla="*/ 43 h 107"/>
                <a:gd name="T64" fmla="*/ 66 w 102"/>
                <a:gd name="T65" fmla="*/ 43 h 107"/>
                <a:gd name="T66" fmla="*/ 60 w 102"/>
                <a:gd name="T67" fmla="*/ 43 h 107"/>
                <a:gd name="T68" fmla="*/ 54 w 102"/>
                <a:gd name="T69" fmla="*/ 43 h 107"/>
                <a:gd name="T70" fmla="*/ 48 w 102"/>
                <a:gd name="T71" fmla="*/ 43 h 107"/>
                <a:gd name="T72" fmla="*/ 42 w 102"/>
                <a:gd name="T73" fmla="*/ 37 h 107"/>
                <a:gd name="T74" fmla="*/ 36 w 102"/>
                <a:gd name="T75" fmla="*/ 23 h 107"/>
                <a:gd name="T76" fmla="*/ 36 w 102"/>
                <a:gd name="T77" fmla="*/ 23 h 107"/>
                <a:gd name="T78" fmla="*/ 42 w 102"/>
                <a:gd name="T79" fmla="*/ 18 h 107"/>
                <a:gd name="T80" fmla="*/ 48 w 102"/>
                <a:gd name="T81" fmla="*/ 18 h 107"/>
                <a:gd name="T82" fmla="*/ 54 w 102"/>
                <a:gd name="T83" fmla="*/ 18 h 107"/>
                <a:gd name="T84" fmla="*/ 60 w 102"/>
                <a:gd name="T85" fmla="*/ 18 h 107"/>
                <a:gd name="T86" fmla="*/ 60 w 102"/>
                <a:gd name="T87" fmla="*/ 18 h 107"/>
                <a:gd name="T88" fmla="*/ 54 w 102"/>
                <a:gd name="T89" fmla="*/ 18 h 107"/>
                <a:gd name="T90" fmla="*/ 48 w 102"/>
                <a:gd name="T91" fmla="*/ 18 h 107"/>
                <a:gd name="T92" fmla="*/ 36 w 102"/>
                <a:gd name="T93" fmla="*/ 18 h 107"/>
                <a:gd name="T94" fmla="*/ 30 w 102"/>
                <a:gd name="T95" fmla="*/ 18 h 107"/>
                <a:gd name="T96" fmla="*/ 24 w 102"/>
                <a:gd name="T97" fmla="*/ 18 h 107"/>
                <a:gd name="T98" fmla="*/ 18 w 102"/>
                <a:gd name="T99" fmla="*/ 12 h 107"/>
                <a:gd name="T100" fmla="*/ 12 w 102"/>
                <a:gd name="T101" fmla="*/ 6 h 107"/>
                <a:gd name="T102" fmla="*/ 6 w 102"/>
                <a:gd name="T103" fmla="*/ 0 h 1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2"/>
                <a:gd name="T157" fmla="*/ 0 h 107"/>
                <a:gd name="T158" fmla="*/ 102 w 102"/>
                <a:gd name="T159" fmla="*/ 107 h 10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2" h="107">
                  <a:moveTo>
                    <a:pt x="0" y="0"/>
                  </a:moveTo>
                  <a:lnTo>
                    <a:pt x="6" y="6"/>
                  </a:lnTo>
                  <a:lnTo>
                    <a:pt x="12" y="6"/>
                  </a:lnTo>
                  <a:lnTo>
                    <a:pt x="18" y="12"/>
                  </a:lnTo>
                  <a:lnTo>
                    <a:pt x="18" y="18"/>
                  </a:lnTo>
                  <a:lnTo>
                    <a:pt x="18" y="23"/>
                  </a:lnTo>
                  <a:lnTo>
                    <a:pt x="18" y="35"/>
                  </a:lnTo>
                  <a:lnTo>
                    <a:pt x="18" y="47"/>
                  </a:lnTo>
                  <a:lnTo>
                    <a:pt x="18" y="59"/>
                  </a:lnTo>
                  <a:lnTo>
                    <a:pt x="18" y="47"/>
                  </a:lnTo>
                  <a:lnTo>
                    <a:pt x="18" y="35"/>
                  </a:lnTo>
                  <a:lnTo>
                    <a:pt x="24" y="29"/>
                  </a:lnTo>
                  <a:lnTo>
                    <a:pt x="24" y="23"/>
                  </a:lnTo>
                  <a:lnTo>
                    <a:pt x="30" y="23"/>
                  </a:lnTo>
                  <a:lnTo>
                    <a:pt x="36" y="29"/>
                  </a:lnTo>
                  <a:lnTo>
                    <a:pt x="36" y="35"/>
                  </a:lnTo>
                  <a:lnTo>
                    <a:pt x="42" y="41"/>
                  </a:lnTo>
                  <a:lnTo>
                    <a:pt x="48" y="47"/>
                  </a:lnTo>
                  <a:lnTo>
                    <a:pt x="48" y="53"/>
                  </a:lnTo>
                  <a:lnTo>
                    <a:pt x="42" y="65"/>
                  </a:lnTo>
                  <a:lnTo>
                    <a:pt x="48" y="71"/>
                  </a:lnTo>
                  <a:lnTo>
                    <a:pt x="54" y="83"/>
                  </a:lnTo>
                  <a:lnTo>
                    <a:pt x="48" y="71"/>
                  </a:lnTo>
                  <a:lnTo>
                    <a:pt x="48" y="65"/>
                  </a:lnTo>
                  <a:lnTo>
                    <a:pt x="54" y="53"/>
                  </a:lnTo>
                  <a:lnTo>
                    <a:pt x="54" y="47"/>
                  </a:lnTo>
                  <a:lnTo>
                    <a:pt x="60" y="53"/>
                  </a:lnTo>
                  <a:lnTo>
                    <a:pt x="66" y="59"/>
                  </a:lnTo>
                  <a:lnTo>
                    <a:pt x="72" y="65"/>
                  </a:lnTo>
                  <a:lnTo>
                    <a:pt x="78" y="77"/>
                  </a:lnTo>
                  <a:lnTo>
                    <a:pt x="84" y="83"/>
                  </a:lnTo>
                  <a:lnTo>
                    <a:pt x="90" y="95"/>
                  </a:lnTo>
                  <a:lnTo>
                    <a:pt x="90" y="101"/>
                  </a:lnTo>
                  <a:lnTo>
                    <a:pt x="96" y="107"/>
                  </a:lnTo>
                  <a:lnTo>
                    <a:pt x="102" y="107"/>
                  </a:lnTo>
                  <a:lnTo>
                    <a:pt x="96" y="101"/>
                  </a:lnTo>
                  <a:lnTo>
                    <a:pt x="90" y="89"/>
                  </a:lnTo>
                  <a:lnTo>
                    <a:pt x="90" y="83"/>
                  </a:lnTo>
                  <a:lnTo>
                    <a:pt x="84" y="77"/>
                  </a:lnTo>
                  <a:lnTo>
                    <a:pt x="78" y="65"/>
                  </a:lnTo>
                  <a:lnTo>
                    <a:pt x="72" y="59"/>
                  </a:lnTo>
                  <a:lnTo>
                    <a:pt x="66" y="53"/>
                  </a:lnTo>
                  <a:lnTo>
                    <a:pt x="60" y="47"/>
                  </a:lnTo>
                  <a:lnTo>
                    <a:pt x="66" y="47"/>
                  </a:lnTo>
                  <a:lnTo>
                    <a:pt x="66" y="41"/>
                  </a:lnTo>
                  <a:lnTo>
                    <a:pt x="72" y="41"/>
                  </a:lnTo>
                  <a:lnTo>
                    <a:pt x="78" y="41"/>
                  </a:lnTo>
                  <a:lnTo>
                    <a:pt x="84" y="41"/>
                  </a:lnTo>
                  <a:lnTo>
                    <a:pt x="90" y="47"/>
                  </a:lnTo>
                  <a:lnTo>
                    <a:pt x="90" y="41"/>
                  </a:lnTo>
                  <a:lnTo>
                    <a:pt x="84" y="41"/>
                  </a:lnTo>
                  <a:lnTo>
                    <a:pt x="84" y="35"/>
                  </a:lnTo>
                  <a:lnTo>
                    <a:pt x="78" y="35"/>
                  </a:lnTo>
                  <a:lnTo>
                    <a:pt x="72" y="35"/>
                  </a:lnTo>
                  <a:lnTo>
                    <a:pt x="66" y="35"/>
                  </a:lnTo>
                  <a:lnTo>
                    <a:pt x="60" y="35"/>
                  </a:lnTo>
                  <a:lnTo>
                    <a:pt x="54" y="41"/>
                  </a:lnTo>
                  <a:lnTo>
                    <a:pt x="54" y="35"/>
                  </a:lnTo>
                  <a:lnTo>
                    <a:pt x="48" y="35"/>
                  </a:lnTo>
                  <a:lnTo>
                    <a:pt x="42" y="29"/>
                  </a:lnTo>
                  <a:lnTo>
                    <a:pt x="42" y="23"/>
                  </a:lnTo>
                  <a:lnTo>
                    <a:pt x="36" y="23"/>
                  </a:lnTo>
                  <a:lnTo>
                    <a:pt x="42" y="23"/>
                  </a:lnTo>
                  <a:lnTo>
                    <a:pt x="42" y="18"/>
                  </a:lnTo>
                  <a:lnTo>
                    <a:pt x="48" y="18"/>
                  </a:lnTo>
                  <a:lnTo>
                    <a:pt x="54" y="18"/>
                  </a:lnTo>
                  <a:lnTo>
                    <a:pt x="60" y="18"/>
                  </a:lnTo>
                  <a:lnTo>
                    <a:pt x="54" y="18"/>
                  </a:lnTo>
                  <a:lnTo>
                    <a:pt x="48" y="18"/>
                  </a:lnTo>
                  <a:lnTo>
                    <a:pt x="42" y="18"/>
                  </a:lnTo>
                  <a:lnTo>
                    <a:pt x="36" y="18"/>
                  </a:lnTo>
                  <a:lnTo>
                    <a:pt x="30" y="18"/>
                  </a:lnTo>
                  <a:lnTo>
                    <a:pt x="24" y="18"/>
                  </a:lnTo>
                  <a:lnTo>
                    <a:pt x="24" y="12"/>
                  </a:lnTo>
                  <a:lnTo>
                    <a:pt x="18" y="12"/>
                  </a:lnTo>
                  <a:lnTo>
                    <a:pt x="18" y="6"/>
                  </a:lnTo>
                  <a:lnTo>
                    <a:pt x="12" y="6"/>
                  </a:lnTo>
                  <a:lnTo>
                    <a:pt x="6" y="0"/>
                  </a:lnTo>
                  <a:lnTo>
                    <a:pt x="0" y="0"/>
                  </a:lnTo>
                  <a:close/>
                </a:path>
              </a:pathLst>
            </a:custGeom>
            <a:solidFill>
              <a:srgbClr val="BA0000"/>
            </a:solidFill>
            <a:ln w="9525">
              <a:noFill/>
              <a:round/>
              <a:headEnd/>
              <a:tailEnd/>
            </a:ln>
          </p:spPr>
          <p:txBody>
            <a:bodyPr/>
            <a:lstStyle/>
            <a:p>
              <a:endParaRPr lang="en-US"/>
            </a:p>
          </p:txBody>
        </p:sp>
        <p:sp>
          <p:nvSpPr>
            <p:cNvPr id="16360" name="Freeform 224"/>
            <p:cNvSpPr>
              <a:spLocks/>
            </p:cNvSpPr>
            <p:nvPr/>
          </p:nvSpPr>
          <p:spPr bwMode="auto">
            <a:xfrm>
              <a:off x="4670" y="2151"/>
              <a:ext cx="71" cy="125"/>
            </a:xfrm>
            <a:custGeom>
              <a:avLst/>
              <a:gdLst>
                <a:gd name="T0" fmla="*/ 41 w 71"/>
                <a:gd name="T1" fmla="*/ 11 h 125"/>
                <a:gd name="T2" fmla="*/ 35 w 71"/>
                <a:gd name="T3" fmla="*/ 23 h 125"/>
                <a:gd name="T4" fmla="*/ 18 w 71"/>
                <a:gd name="T5" fmla="*/ 29 h 125"/>
                <a:gd name="T6" fmla="*/ 6 w 71"/>
                <a:gd name="T7" fmla="*/ 35 h 125"/>
                <a:gd name="T8" fmla="*/ 6 w 71"/>
                <a:gd name="T9" fmla="*/ 47 h 125"/>
                <a:gd name="T10" fmla="*/ 12 w 71"/>
                <a:gd name="T11" fmla="*/ 41 h 125"/>
                <a:gd name="T12" fmla="*/ 24 w 71"/>
                <a:gd name="T13" fmla="*/ 35 h 125"/>
                <a:gd name="T14" fmla="*/ 35 w 71"/>
                <a:gd name="T15" fmla="*/ 29 h 125"/>
                <a:gd name="T16" fmla="*/ 35 w 71"/>
                <a:gd name="T17" fmla="*/ 41 h 125"/>
                <a:gd name="T18" fmla="*/ 24 w 71"/>
                <a:gd name="T19" fmla="*/ 53 h 125"/>
                <a:gd name="T20" fmla="*/ 12 w 71"/>
                <a:gd name="T21" fmla="*/ 59 h 125"/>
                <a:gd name="T22" fmla="*/ 0 w 71"/>
                <a:gd name="T23" fmla="*/ 65 h 125"/>
                <a:gd name="T24" fmla="*/ 0 w 71"/>
                <a:gd name="T25" fmla="*/ 71 h 125"/>
                <a:gd name="T26" fmla="*/ 6 w 71"/>
                <a:gd name="T27" fmla="*/ 65 h 125"/>
                <a:gd name="T28" fmla="*/ 18 w 71"/>
                <a:gd name="T29" fmla="*/ 59 h 125"/>
                <a:gd name="T30" fmla="*/ 30 w 71"/>
                <a:gd name="T31" fmla="*/ 59 h 125"/>
                <a:gd name="T32" fmla="*/ 30 w 71"/>
                <a:gd name="T33" fmla="*/ 71 h 125"/>
                <a:gd name="T34" fmla="*/ 24 w 71"/>
                <a:gd name="T35" fmla="*/ 77 h 125"/>
                <a:gd name="T36" fmla="*/ 12 w 71"/>
                <a:gd name="T37" fmla="*/ 89 h 125"/>
                <a:gd name="T38" fmla="*/ 6 w 71"/>
                <a:gd name="T39" fmla="*/ 95 h 125"/>
                <a:gd name="T40" fmla="*/ 6 w 71"/>
                <a:gd name="T41" fmla="*/ 95 h 125"/>
                <a:gd name="T42" fmla="*/ 18 w 71"/>
                <a:gd name="T43" fmla="*/ 89 h 125"/>
                <a:gd name="T44" fmla="*/ 24 w 71"/>
                <a:gd name="T45" fmla="*/ 83 h 125"/>
                <a:gd name="T46" fmla="*/ 18 w 71"/>
                <a:gd name="T47" fmla="*/ 95 h 125"/>
                <a:gd name="T48" fmla="*/ 12 w 71"/>
                <a:gd name="T49" fmla="*/ 113 h 125"/>
                <a:gd name="T50" fmla="*/ 0 w 71"/>
                <a:gd name="T51" fmla="*/ 125 h 125"/>
                <a:gd name="T52" fmla="*/ 0 w 71"/>
                <a:gd name="T53" fmla="*/ 125 h 125"/>
                <a:gd name="T54" fmla="*/ 12 w 71"/>
                <a:gd name="T55" fmla="*/ 119 h 125"/>
                <a:gd name="T56" fmla="*/ 24 w 71"/>
                <a:gd name="T57" fmla="*/ 101 h 125"/>
                <a:gd name="T58" fmla="*/ 35 w 71"/>
                <a:gd name="T59" fmla="*/ 83 h 125"/>
                <a:gd name="T60" fmla="*/ 41 w 71"/>
                <a:gd name="T61" fmla="*/ 101 h 125"/>
                <a:gd name="T62" fmla="*/ 41 w 71"/>
                <a:gd name="T63" fmla="*/ 107 h 125"/>
                <a:gd name="T64" fmla="*/ 47 w 71"/>
                <a:gd name="T65" fmla="*/ 101 h 125"/>
                <a:gd name="T66" fmla="*/ 47 w 71"/>
                <a:gd name="T67" fmla="*/ 89 h 125"/>
                <a:gd name="T68" fmla="*/ 35 w 71"/>
                <a:gd name="T69" fmla="*/ 77 h 125"/>
                <a:gd name="T70" fmla="*/ 41 w 71"/>
                <a:gd name="T71" fmla="*/ 59 h 125"/>
                <a:gd name="T72" fmla="*/ 41 w 71"/>
                <a:gd name="T73" fmla="*/ 53 h 125"/>
                <a:gd name="T74" fmla="*/ 53 w 71"/>
                <a:gd name="T75" fmla="*/ 59 h 125"/>
                <a:gd name="T76" fmla="*/ 59 w 71"/>
                <a:gd name="T77" fmla="*/ 77 h 125"/>
                <a:gd name="T78" fmla="*/ 65 w 71"/>
                <a:gd name="T79" fmla="*/ 77 h 125"/>
                <a:gd name="T80" fmla="*/ 65 w 71"/>
                <a:gd name="T81" fmla="*/ 65 h 125"/>
                <a:gd name="T82" fmla="*/ 59 w 71"/>
                <a:gd name="T83" fmla="*/ 53 h 125"/>
                <a:gd name="T84" fmla="*/ 41 w 71"/>
                <a:gd name="T85" fmla="*/ 47 h 125"/>
                <a:gd name="T86" fmla="*/ 47 w 71"/>
                <a:gd name="T87" fmla="*/ 29 h 125"/>
                <a:gd name="T88" fmla="*/ 53 w 71"/>
                <a:gd name="T89" fmla="*/ 29 h 125"/>
                <a:gd name="T90" fmla="*/ 59 w 71"/>
                <a:gd name="T91" fmla="*/ 35 h 125"/>
                <a:gd name="T92" fmla="*/ 65 w 71"/>
                <a:gd name="T93" fmla="*/ 41 h 125"/>
                <a:gd name="T94" fmla="*/ 71 w 71"/>
                <a:gd name="T95" fmla="*/ 47 h 125"/>
                <a:gd name="T96" fmla="*/ 65 w 71"/>
                <a:gd name="T97" fmla="*/ 35 h 125"/>
                <a:gd name="T98" fmla="*/ 59 w 71"/>
                <a:gd name="T99" fmla="*/ 23 h 125"/>
                <a:gd name="T100" fmla="*/ 53 w 71"/>
                <a:gd name="T101" fmla="*/ 17 h 125"/>
                <a:gd name="T102" fmla="*/ 53 w 71"/>
                <a:gd name="T103" fmla="*/ 6 h 125"/>
                <a:gd name="T104" fmla="*/ 47 w 71"/>
                <a:gd name="T105" fmla="*/ 0 h 12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1"/>
                <a:gd name="T160" fmla="*/ 0 h 125"/>
                <a:gd name="T161" fmla="*/ 71 w 71"/>
                <a:gd name="T162" fmla="*/ 125 h 12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1" h="125">
                  <a:moveTo>
                    <a:pt x="47" y="6"/>
                  </a:moveTo>
                  <a:lnTo>
                    <a:pt x="41" y="11"/>
                  </a:lnTo>
                  <a:lnTo>
                    <a:pt x="41" y="17"/>
                  </a:lnTo>
                  <a:lnTo>
                    <a:pt x="35" y="23"/>
                  </a:lnTo>
                  <a:lnTo>
                    <a:pt x="30" y="23"/>
                  </a:lnTo>
                  <a:lnTo>
                    <a:pt x="24" y="23"/>
                  </a:lnTo>
                  <a:lnTo>
                    <a:pt x="18" y="29"/>
                  </a:lnTo>
                  <a:lnTo>
                    <a:pt x="12" y="29"/>
                  </a:lnTo>
                  <a:lnTo>
                    <a:pt x="12" y="35"/>
                  </a:lnTo>
                  <a:lnTo>
                    <a:pt x="6" y="35"/>
                  </a:lnTo>
                  <a:lnTo>
                    <a:pt x="6" y="41"/>
                  </a:lnTo>
                  <a:lnTo>
                    <a:pt x="6" y="47"/>
                  </a:lnTo>
                  <a:lnTo>
                    <a:pt x="6" y="41"/>
                  </a:lnTo>
                  <a:lnTo>
                    <a:pt x="12" y="41"/>
                  </a:lnTo>
                  <a:lnTo>
                    <a:pt x="12" y="35"/>
                  </a:lnTo>
                  <a:lnTo>
                    <a:pt x="18" y="35"/>
                  </a:lnTo>
                  <a:lnTo>
                    <a:pt x="24" y="35"/>
                  </a:lnTo>
                  <a:lnTo>
                    <a:pt x="24" y="29"/>
                  </a:lnTo>
                  <a:lnTo>
                    <a:pt x="30" y="29"/>
                  </a:lnTo>
                  <a:lnTo>
                    <a:pt x="35" y="29"/>
                  </a:lnTo>
                  <a:lnTo>
                    <a:pt x="35" y="35"/>
                  </a:lnTo>
                  <a:lnTo>
                    <a:pt x="35" y="41"/>
                  </a:lnTo>
                  <a:lnTo>
                    <a:pt x="35" y="47"/>
                  </a:lnTo>
                  <a:lnTo>
                    <a:pt x="30" y="47"/>
                  </a:lnTo>
                  <a:lnTo>
                    <a:pt x="24" y="53"/>
                  </a:lnTo>
                  <a:lnTo>
                    <a:pt x="18" y="53"/>
                  </a:lnTo>
                  <a:lnTo>
                    <a:pt x="12" y="59"/>
                  </a:lnTo>
                  <a:lnTo>
                    <a:pt x="6" y="59"/>
                  </a:lnTo>
                  <a:lnTo>
                    <a:pt x="6" y="65"/>
                  </a:lnTo>
                  <a:lnTo>
                    <a:pt x="0" y="65"/>
                  </a:lnTo>
                  <a:lnTo>
                    <a:pt x="0" y="71"/>
                  </a:lnTo>
                  <a:lnTo>
                    <a:pt x="6" y="71"/>
                  </a:lnTo>
                  <a:lnTo>
                    <a:pt x="6" y="65"/>
                  </a:lnTo>
                  <a:lnTo>
                    <a:pt x="12" y="65"/>
                  </a:lnTo>
                  <a:lnTo>
                    <a:pt x="18" y="59"/>
                  </a:lnTo>
                  <a:lnTo>
                    <a:pt x="24" y="59"/>
                  </a:lnTo>
                  <a:lnTo>
                    <a:pt x="30" y="59"/>
                  </a:lnTo>
                  <a:lnTo>
                    <a:pt x="30" y="65"/>
                  </a:lnTo>
                  <a:lnTo>
                    <a:pt x="30" y="71"/>
                  </a:lnTo>
                  <a:lnTo>
                    <a:pt x="30" y="77"/>
                  </a:lnTo>
                  <a:lnTo>
                    <a:pt x="24" y="77"/>
                  </a:lnTo>
                  <a:lnTo>
                    <a:pt x="18" y="83"/>
                  </a:lnTo>
                  <a:lnTo>
                    <a:pt x="12" y="83"/>
                  </a:lnTo>
                  <a:lnTo>
                    <a:pt x="12" y="89"/>
                  </a:lnTo>
                  <a:lnTo>
                    <a:pt x="6" y="89"/>
                  </a:lnTo>
                  <a:lnTo>
                    <a:pt x="6" y="95"/>
                  </a:lnTo>
                  <a:lnTo>
                    <a:pt x="0" y="101"/>
                  </a:lnTo>
                  <a:lnTo>
                    <a:pt x="6" y="95"/>
                  </a:lnTo>
                  <a:lnTo>
                    <a:pt x="12" y="89"/>
                  </a:lnTo>
                  <a:lnTo>
                    <a:pt x="18" y="89"/>
                  </a:lnTo>
                  <a:lnTo>
                    <a:pt x="18" y="83"/>
                  </a:lnTo>
                  <a:lnTo>
                    <a:pt x="24" y="83"/>
                  </a:lnTo>
                  <a:lnTo>
                    <a:pt x="24" y="89"/>
                  </a:lnTo>
                  <a:lnTo>
                    <a:pt x="24" y="95"/>
                  </a:lnTo>
                  <a:lnTo>
                    <a:pt x="18" y="95"/>
                  </a:lnTo>
                  <a:lnTo>
                    <a:pt x="18" y="101"/>
                  </a:lnTo>
                  <a:lnTo>
                    <a:pt x="12" y="107"/>
                  </a:lnTo>
                  <a:lnTo>
                    <a:pt x="12" y="113"/>
                  </a:lnTo>
                  <a:lnTo>
                    <a:pt x="6" y="119"/>
                  </a:lnTo>
                  <a:lnTo>
                    <a:pt x="0" y="119"/>
                  </a:lnTo>
                  <a:lnTo>
                    <a:pt x="0" y="125"/>
                  </a:lnTo>
                  <a:lnTo>
                    <a:pt x="6" y="125"/>
                  </a:lnTo>
                  <a:lnTo>
                    <a:pt x="6" y="119"/>
                  </a:lnTo>
                  <a:lnTo>
                    <a:pt x="12" y="119"/>
                  </a:lnTo>
                  <a:lnTo>
                    <a:pt x="18" y="113"/>
                  </a:lnTo>
                  <a:lnTo>
                    <a:pt x="24" y="107"/>
                  </a:lnTo>
                  <a:lnTo>
                    <a:pt x="24" y="101"/>
                  </a:lnTo>
                  <a:lnTo>
                    <a:pt x="30" y="89"/>
                  </a:lnTo>
                  <a:lnTo>
                    <a:pt x="30" y="83"/>
                  </a:lnTo>
                  <a:lnTo>
                    <a:pt x="35" y="83"/>
                  </a:lnTo>
                  <a:lnTo>
                    <a:pt x="41" y="89"/>
                  </a:lnTo>
                  <a:lnTo>
                    <a:pt x="41" y="95"/>
                  </a:lnTo>
                  <a:lnTo>
                    <a:pt x="41" y="101"/>
                  </a:lnTo>
                  <a:lnTo>
                    <a:pt x="41" y="107"/>
                  </a:lnTo>
                  <a:lnTo>
                    <a:pt x="47" y="107"/>
                  </a:lnTo>
                  <a:lnTo>
                    <a:pt x="47" y="101"/>
                  </a:lnTo>
                  <a:lnTo>
                    <a:pt x="47" y="95"/>
                  </a:lnTo>
                  <a:lnTo>
                    <a:pt x="47" y="89"/>
                  </a:lnTo>
                  <a:lnTo>
                    <a:pt x="41" y="83"/>
                  </a:lnTo>
                  <a:lnTo>
                    <a:pt x="35" y="77"/>
                  </a:lnTo>
                  <a:lnTo>
                    <a:pt x="35" y="71"/>
                  </a:lnTo>
                  <a:lnTo>
                    <a:pt x="41" y="65"/>
                  </a:lnTo>
                  <a:lnTo>
                    <a:pt x="41" y="59"/>
                  </a:lnTo>
                  <a:lnTo>
                    <a:pt x="41" y="53"/>
                  </a:lnTo>
                  <a:lnTo>
                    <a:pt x="47" y="53"/>
                  </a:lnTo>
                  <a:lnTo>
                    <a:pt x="53" y="59"/>
                  </a:lnTo>
                  <a:lnTo>
                    <a:pt x="59" y="59"/>
                  </a:lnTo>
                  <a:lnTo>
                    <a:pt x="59" y="65"/>
                  </a:lnTo>
                  <a:lnTo>
                    <a:pt x="59" y="77"/>
                  </a:lnTo>
                  <a:lnTo>
                    <a:pt x="65" y="77"/>
                  </a:lnTo>
                  <a:lnTo>
                    <a:pt x="65" y="71"/>
                  </a:lnTo>
                  <a:lnTo>
                    <a:pt x="65" y="65"/>
                  </a:lnTo>
                  <a:lnTo>
                    <a:pt x="59" y="65"/>
                  </a:lnTo>
                  <a:lnTo>
                    <a:pt x="59" y="59"/>
                  </a:lnTo>
                  <a:lnTo>
                    <a:pt x="59" y="53"/>
                  </a:lnTo>
                  <a:lnTo>
                    <a:pt x="53" y="53"/>
                  </a:lnTo>
                  <a:lnTo>
                    <a:pt x="47" y="47"/>
                  </a:lnTo>
                  <a:lnTo>
                    <a:pt x="41" y="47"/>
                  </a:lnTo>
                  <a:lnTo>
                    <a:pt x="41" y="41"/>
                  </a:lnTo>
                  <a:lnTo>
                    <a:pt x="47" y="35"/>
                  </a:lnTo>
                  <a:lnTo>
                    <a:pt x="47" y="29"/>
                  </a:lnTo>
                  <a:lnTo>
                    <a:pt x="53" y="29"/>
                  </a:lnTo>
                  <a:lnTo>
                    <a:pt x="59" y="29"/>
                  </a:lnTo>
                  <a:lnTo>
                    <a:pt x="59" y="35"/>
                  </a:lnTo>
                  <a:lnTo>
                    <a:pt x="65" y="35"/>
                  </a:lnTo>
                  <a:lnTo>
                    <a:pt x="65" y="41"/>
                  </a:lnTo>
                  <a:lnTo>
                    <a:pt x="65" y="47"/>
                  </a:lnTo>
                  <a:lnTo>
                    <a:pt x="71" y="47"/>
                  </a:lnTo>
                  <a:lnTo>
                    <a:pt x="71" y="41"/>
                  </a:lnTo>
                  <a:lnTo>
                    <a:pt x="71" y="35"/>
                  </a:lnTo>
                  <a:lnTo>
                    <a:pt x="65" y="35"/>
                  </a:lnTo>
                  <a:lnTo>
                    <a:pt x="65" y="29"/>
                  </a:lnTo>
                  <a:lnTo>
                    <a:pt x="59" y="23"/>
                  </a:lnTo>
                  <a:lnTo>
                    <a:pt x="53" y="23"/>
                  </a:lnTo>
                  <a:lnTo>
                    <a:pt x="53" y="17"/>
                  </a:lnTo>
                  <a:lnTo>
                    <a:pt x="53" y="11"/>
                  </a:lnTo>
                  <a:lnTo>
                    <a:pt x="53" y="6"/>
                  </a:lnTo>
                  <a:lnTo>
                    <a:pt x="47" y="0"/>
                  </a:lnTo>
                  <a:lnTo>
                    <a:pt x="47" y="6"/>
                  </a:lnTo>
                  <a:close/>
                </a:path>
              </a:pathLst>
            </a:custGeom>
            <a:solidFill>
              <a:srgbClr val="BA0000"/>
            </a:solidFill>
            <a:ln w="9525">
              <a:noFill/>
              <a:round/>
              <a:headEnd/>
              <a:tailEnd/>
            </a:ln>
          </p:spPr>
          <p:txBody>
            <a:bodyPr/>
            <a:lstStyle/>
            <a:p>
              <a:endParaRPr lang="en-US"/>
            </a:p>
          </p:txBody>
        </p:sp>
        <p:sp>
          <p:nvSpPr>
            <p:cNvPr id="16361" name="Freeform 225"/>
            <p:cNvSpPr>
              <a:spLocks/>
            </p:cNvSpPr>
            <p:nvPr/>
          </p:nvSpPr>
          <p:spPr bwMode="auto">
            <a:xfrm>
              <a:off x="4586" y="2122"/>
              <a:ext cx="119" cy="67"/>
            </a:xfrm>
            <a:custGeom>
              <a:avLst/>
              <a:gdLst>
                <a:gd name="T0" fmla="*/ 102 w 119"/>
                <a:gd name="T1" fmla="*/ 0 h 65"/>
                <a:gd name="T2" fmla="*/ 90 w 119"/>
                <a:gd name="T3" fmla="*/ 6 h 65"/>
                <a:gd name="T4" fmla="*/ 78 w 119"/>
                <a:gd name="T5" fmla="*/ 12 h 65"/>
                <a:gd name="T6" fmla="*/ 72 w 119"/>
                <a:gd name="T7" fmla="*/ 12 h 65"/>
                <a:gd name="T8" fmla="*/ 66 w 119"/>
                <a:gd name="T9" fmla="*/ 12 h 65"/>
                <a:gd name="T10" fmla="*/ 60 w 119"/>
                <a:gd name="T11" fmla="*/ 12 h 65"/>
                <a:gd name="T12" fmla="*/ 54 w 119"/>
                <a:gd name="T13" fmla="*/ 12 h 65"/>
                <a:gd name="T14" fmla="*/ 42 w 119"/>
                <a:gd name="T15" fmla="*/ 12 h 65"/>
                <a:gd name="T16" fmla="*/ 36 w 119"/>
                <a:gd name="T17" fmla="*/ 12 h 65"/>
                <a:gd name="T18" fmla="*/ 42 w 119"/>
                <a:gd name="T19" fmla="*/ 12 h 65"/>
                <a:gd name="T20" fmla="*/ 48 w 119"/>
                <a:gd name="T21" fmla="*/ 12 h 65"/>
                <a:gd name="T22" fmla="*/ 54 w 119"/>
                <a:gd name="T23" fmla="*/ 12 h 65"/>
                <a:gd name="T24" fmla="*/ 60 w 119"/>
                <a:gd name="T25" fmla="*/ 26 h 65"/>
                <a:gd name="T26" fmla="*/ 60 w 119"/>
                <a:gd name="T27" fmla="*/ 26 h 65"/>
                <a:gd name="T28" fmla="*/ 60 w 119"/>
                <a:gd name="T29" fmla="*/ 32 h 65"/>
                <a:gd name="T30" fmla="*/ 54 w 119"/>
                <a:gd name="T31" fmla="*/ 38 h 65"/>
                <a:gd name="T32" fmla="*/ 48 w 119"/>
                <a:gd name="T33" fmla="*/ 38 h 65"/>
                <a:gd name="T34" fmla="*/ 36 w 119"/>
                <a:gd name="T35" fmla="*/ 38 h 65"/>
                <a:gd name="T36" fmla="*/ 30 w 119"/>
                <a:gd name="T37" fmla="*/ 38 h 65"/>
                <a:gd name="T38" fmla="*/ 18 w 119"/>
                <a:gd name="T39" fmla="*/ 38 h 65"/>
                <a:gd name="T40" fmla="*/ 18 w 119"/>
                <a:gd name="T41" fmla="*/ 38 h 65"/>
                <a:gd name="T42" fmla="*/ 24 w 119"/>
                <a:gd name="T43" fmla="*/ 38 h 65"/>
                <a:gd name="T44" fmla="*/ 36 w 119"/>
                <a:gd name="T45" fmla="*/ 38 h 65"/>
                <a:gd name="T46" fmla="*/ 42 w 119"/>
                <a:gd name="T47" fmla="*/ 44 h 65"/>
                <a:gd name="T48" fmla="*/ 42 w 119"/>
                <a:gd name="T49" fmla="*/ 49 h 65"/>
                <a:gd name="T50" fmla="*/ 30 w 119"/>
                <a:gd name="T51" fmla="*/ 61 h 65"/>
                <a:gd name="T52" fmla="*/ 18 w 119"/>
                <a:gd name="T53" fmla="*/ 61 h 65"/>
                <a:gd name="T54" fmla="*/ 12 w 119"/>
                <a:gd name="T55" fmla="*/ 61 h 65"/>
                <a:gd name="T56" fmla="*/ 0 w 119"/>
                <a:gd name="T57" fmla="*/ 61 h 65"/>
                <a:gd name="T58" fmla="*/ 0 w 119"/>
                <a:gd name="T59" fmla="*/ 69 h 65"/>
                <a:gd name="T60" fmla="*/ 6 w 119"/>
                <a:gd name="T61" fmla="*/ 69 h 65"/>
                <a:gd name="T62" fmla="*/ 18 w 119"/>
                <a:gd name="T63" fmla="*/ 69 h 65"/>
                <a:gd name="T64" fmla="*/ 30 w 119"/>
                <a:gd name="T65" fmla="*/ 61 h 65"/>
                <a:gd name="T66" fmla="*/ 42 w 119"/>
                <a:gd name="T67" fmla="*/ 49 h 65"/>
                <a:gd name="T68" fmla="*/ 54 w 119"/>
                <a:gd name="T69" fmla="*/ 61 h 65"/>
                <a:gd name="T70" fmla="*/ 54 w 119"/>
                <a:gd name="T71" fmla="*/ 69 h 65"/>
                <a:gd name="T72" fmla="*/ 48 w 119"/>
                <a:gd name="T73" fmla="*/ 81 h 65"/>
                <a:gd name="T74" fmla="*/ 48 w 119"/>
                <a:gd name="T75" fmla="*/ 81 h 65"/>
                <a:gd name="T76" fmla="*/ 54 w 119"/>
                <a:gd name="T77" fmla="*/ 75 h 65"/>
                <a:gd name="T78" fmla="*/ 60 w 119"/>
                <a:gd name="T79" fmla="*/ 61 h 65"/>
                <a:gd name="T80" fmla="*/ 60 w 119"/>
                <a:gd name="T81" fmla="*/ 44 h 65"/>
                <a:gd name="T82" fmla="*/ 66 w 119"/>
                <a:gd name="T83" fmla="*/ 38 h 65"/>
                <a:gd name="T84" fmla="*/ 72 w 119"/>
                <a:gd name="T85" fmla="*/ 32 h 65"/>
                <a:gd name="T86" fmla="*/ 78 w 119"/>
                <a:gd name="T87" fmla="*/ 32 h 65"/>
                <a:gd name="T88" fmla="*/ 84 w 119"/>
                <a:gd name="T89" fmla="*/ 32 h 65"/>
                <a:gd name="T90" fmla="*/ 84 w 119"/>
                <a:gd name="T91" fmla="*/ 49 h 65"/>
                <a:gd name="T92" fmla="*/ 84 w 119"/>
                <a:gd name="T93" fmla="*/ 61 h 65"/>
                <a:gd name="T94" fmla="*/ 84 w 119"/>
                <a:gd name="T95" fmla="*/ 61 h 65"/>
                <a:gd name="T96" fmla="*/ 84 w 119"/>
                <a:gd name="T97" fmla="*/ 49 h 65"/>
                <a:gd name="T98" fmla="*/ 90 w 119"/>
                <a:gd name="T99" fmla="*/ 32 h 65"/>
                <a:gd name="T100" fmla="*/ 90 w 119"/>
                <a:gd name="T101" fmla="*/ 26 h 65"/>
                <a:gd name="T102" fmla="*/ 96 w 119"/>
                <a:gd name="T103" fmla="*/ 12 h 65"/>
                <a:gd name="T104" fmla="*/ 108 w 119"/>
                <a:gd name="T105" fmla="*/ 6 h 65"/>
                <a:gd name="T106" fmla="*/ 114 w 119"/>
                <a:gd name="T107" fmla="*/ 0 h 65"/>
                <a:gd name="T108" fmla="*/ 114 w 119"/>
                <a:gd name="T109" fmla="*/ 0 h 65"/>
                <a:gd name="T110" fmla="*/ 108 w 119"/>
                <a:gd name="T111" fmla="*/ 0 h 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9"/>
                <a:gd name="T169" fmla="*/ 0 h 65"/>
                <a:gd name="T170" fmla="*/ 119 w 119"/>
                <a:gd name="T171" fmla="*/ 65 h 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9" h="65">
                  <a:moveTo>
                    <a:pt x="102" y="0"/>
                  </a:moveTo>
                  <a:lnTo>
                    <a:pt x="102" y="0"/>
                  </a:lnTo>
                  <a:lnTo>
                    <a:pt x="96" y="0"/>
                  </a:lnTo>
                  <a:lnTo>
                    <a:pt x="90" y="6"/>
                  </a:lnTo>
                  <a:lnTo>
                    <a:pt x="84" y="6"/>
                  </a:lnTo>
                  <a:lnTo>
                    <a:pt x="78" y="12"/>
                  </a:lnTo>
                  <a:lnTo>
                    <a:pt x="72" y="12"/>
                  </a:lnTo>
                  <a:lnTo>
                    <a:pt x="72" y="18"/>
                  </a:lnTo>
                  <a:lnTo>
                    <a:pt x="66" y="12"/>
                  </a:lnTo>
                  <a:lnTo>
                    <a:pt x="60" y="12"/>
                  </a:lnTo>
                  <a:lnTo>
                    <a:pt x="54" y="12"/>
                  </a:lnTo>
                  <a:lnTo>
                    <a:pt x="48" y="6"/>
                  </a:lnTo>
                  <a:lnTo>
                    <a:pt x="42" y="12"/>
                  </a:lnTo>
                  <a:lnTo>
                    <a:pt x="36" y="12"/>
                  </a:lnTo>
                  <a:lnTo>
                    <a:pt x="42" y="12"/>
                  </a:lnTo>
                  <a:lnTo>
                    <a:pt x="48" y="12"/>
                  </a:lnTo>
                  <a:lnTo>
                    <a:pt x="54" y="12"/>
                  </a:lnTo>
                  <a:lnTo>
                    <a:pt x="54" y="18"/>
                  </a:lnTo>
                  <a:lnTo>
                    <a:pt x="60" y="18"/>
                  </a:lnTo>
                  <a:lnTo>
                    <a:pt x="66" y="24"/>
                  </a:lnTo>
                  <a:lnTo>
                    <a:pt x="60" y="24"/>
                  </a:lnTo>
                  <a:lnTo>
                    <a:pt x="60" y="30"/>
                  </a:lnTo>
                  <a:lnTo>
                    <a:pt x="54" y="30"/>
                  </a:lnTo>
                  <a:lnTo>
                    <a:pt x="48" y="30"/>
                  </a:lnTo>
                  <a:lnTo>
                    <a:pt x="42" y="30"/>
                  </a:lnTo>
                  <a:lnTo>
                    <a:pt x="36" y="30"/>
                  </a:lnTo>
                  <a:lnTo>
                    <a:pt x="30" y="30"/>
                  </a:lnTo>
                  <a:lnTo>
                    <a:pt x="24" y="30"/>
                  </a:lnTo>
                  <a:lnTo>
                    <a:pt x="18" y="30"/>
                  </a:lnTo>
                  <a:lnTo>
                    <a:pt x="24" y="30"/>
                  </a:lnTo>
                  <a:lnTo>
                    <a:pt x="30" y="30"/>
                  </a:lnTo>
                  <a:lnTo>
                    <a:pt x="36" y="30"/>
                  </a:lnTo>
                  <a:lnTo>
                    <a:pt x="42" y="36"/>
                  </a:lnTo>
                  <a:lnTo>
                    <a:pt x="42" y="41"/>
                  </a:lnTo>
                  <a:lnTo>
                    <a:pt x="36" y="41"/>
                  </a:lnTo>
                  <a:lnTo>
                    <a:pt x="30" y="47"/>
                  </a:lnTo>
                  <a:lnTo>
                    <a:pt x="24" y="47"/>
                  </a:lnTo>
                  <a:lnTo>
                    <a:pt x="18" y="47"/>
                  </a:lnTo>
                  <a:lnTo>
                    <a:pt x="12" y="47"/>
                  </a:lnTo>
                  <a:lnTo>
                    <a:pt x="6" y="47"/>
                  </a:lnTo>
                  <a:lnTo>
                    <a:pt x="0" y="47"/>
                  </a:lnTo>
                  <a:lnTo>
                    <a:pt x="0" y="53"/>
                  </a:lnTo>
                  <a:lnTo>
                    <a:pt x="6" y="53"/>
                  </a:lnTo>
                  <a:lnTo>
                    <a:pt x="12" y="53"/>
                  </a:lnTo>
                  <a:lnTo>
                    <a:pt x="18" y="53"/>
                  </a:lnTo>
                  <a:lnTo>
                    <a:pt x="24" y="53"/>
                  </a:lnTo>
                  <a:lnTo>
                    <a:pt x="30" y="47"/>
                  </a:lnTo>
                  <a:lnTo>
                    <a:pt x="36" y="47"/>
                  </a:lnTo>
                  <a:lnTo>
                    <a:pt x="42" y="41"/>
                  </a:lnTo>
                  <a:lnTo>
                    <a:pt x="48" y="41"/>
                  </a:lnTo>
                  <a:lnTo>
                    <a:pt x="54" y="47"/>
                  </a:lnTo>
                  <a:lnTo>
                    <a:pt x="54" y="53"/>
                  </a:lnTo>
                  <a:lnTo>
                    <a:pt x="48" y="59"/>
                  </a:lnTo>
                  <a:lnTo>
                    <a:pt x="48" y="65"/>
                  </a:lnTo>
                  <a:lnTo>
                    <a:pt x="54" y="59"/>
                  </a:lnTo>
                  <a:lnTo>
                    <a:pt x="54" y="53"/>
                  </a:lnTo>
                  <a:lnTo>
                    <a:pt x="60" y="47"/>
                  </a:lnTo>
                  <a:lnTo>
                    <a:pt x="54" y="41"/>
                  </a:lnTo>
                  <a:lnTo>
                    <a:pt x="60" y="36"/>
                  </a:lnTo>
                  <a:lnTo>
                    <a:pt x="66" y="30"/>
                  </a:lnTo>
                  <a:lnTo>
                    <a:pt x="72" y="24"/>
                  </a:lnTo>
                  <a:lnTo>
                    <a:pt x="78" y="24"/>
                  </a:lnTo>
                  <a:lnTo>
                    <a:pt x="84" y="24"/>
                  </a:lnTo>
                  <a:lnTo>
                    <a:pt x="84" y="30"/>
                  </a:lnTo>
                  <a:lnTo>
                    <a:pt x="84" y="41"/>
                  </a:lnTo>
                  <a:lnTo>
                    <a:pt x="84" y="47"/>
                  </a:lnTo>
                  <a:lnTo>
                    <a:pt x="84" y="41"/>
                  </a:lnTo>
                  <a:lnTo>
                    <a:pt x="90" y="36"/>
                  </a:lnTo>
                  <a:lnTo>
                    <a:pt x="90" y="24"/>
                  </a:lnTo>
                  <a:lnTo>
                    <a:pt x="84" y="18"/>
                  </a:lnTo>
                  <a:lnTo>
                    <a:pt x="90" y="18"/>
                  </a:lnTo>
                  <a:lnTo>
                    <a:pt x="90" y="12"/>
                  </a:lnTo>
                  <a:lnTo>
                    <a:pt x="96" y="12"/>
                  </a:lnTo>
                  <a:lnTo>
                    <a:pt x="102" y="6"/>
                  </a:lnTo>
                  <a:lnTo>
                    <a:pt x="108" y="6"/>
                  </a:lnTo>
                  <a:lnTo>
                    <a:pt x="108" y="0"/>
                  </a:lnTo>
                  <a:lnTo>
                    <a:pt x="114" y="0"/>
                  </a:lnTo>
                  <a:lnTo>
                    <a:pt x="119" y="0"/>
                  </a:lnTo>
                  <a:lnTo>
                    <a:pt x="114" y="0"/>
                  </a:lnTo>
                  <a:lnTo>
                    <a:pt x="108" y="0"/>
                  </a:lnTo>
                  <a:lnTo>
                    <a:pt x="102" y="0"/>
                  </a:lnTo>
                  <a:close/>
                </a:path>
              </a:pathLst>
            </a:custGeom>
            <a:solidFill>
              <a:srgbClr val="BA0000"/>
            </a:solidFill>
            <a:ln w="9525">
              <a:noFill/>
              <a:round/>
              <a:headEnd/>
              <a:tailEnd/>
            </a:ln>
          </p:spPr>
          <p:txBody>
            <a:bodyPr/>
            <a:lstStyle/>
            <a:p>
              <a:endParaRPr lang="en-US"/>
            </a:p>
          </p:txBody>
        </p:sp>
        <p:sp>
          <p:nvSpPr>
            <p:cNvPr id="16362" name="Freeform 226"/>
            <p:cNvSpPr>
              <a:spLocks/>
            </p:cNvSpPr>
            <p:nvPr/>
          </p:nvSpPr>
          <p:spPr bwMode="auto">
            <a:xfrm>
              <a:off x="4745" y="2085"/>
              <a:ext cx="12" cy="6"/>
            </a:xfrm>
            <a:custGeom>
              <a:avLst/>
              <a:gdLst>
                <a:gd name="T0" fmla="*/ 0 w 12"/>
                <a:gd name="T1" fmla="*/ 0 h 6"/>
                <a:gd name="T2" fmla="*/ 6 w 12"/>
                <a:gd name="T3" fmla="*/ 0 h 6"/>
                <a:gd name="T4" fmla="*/ 6 w 12"/>
                <a:gd name="T5" fmla="*/ 0 h 6"/>
                <a:gd name="T6" fmla="*/ 12 w 12"/>
                <a:gd name="T7" fmla="*/ 0 h 6"/>
                <a:gd name="T8" fmla="*/ 12 w 12"/>
                <a:gd name="T9" fmla="*/ 0 h 6"/>
                <a:gd name="T10" fmla="*/ 12 w 12"/>
                <a:gd name="T11" fmla="*/ 0 h 6"/>
                <a:gd name="T12" fmla="*/ 12 w 12"/>
                <a:gd name="T13" fmla="*/ 6 h 6"/>
                <a:gd name="T14" fmla="*/ 12 w 12"/>
                <a:gd name="T15" fmla="*/ 6 h 6"/>
                <a:gd name="T16" fmla="*/ 12 w 12"/>
                <a:gd name="T17" fmla="*/ 6 h 6"/>
                <a:gd name="T18" fmla="*/ 12 w 12"/>
                <a:gd name="T19" fmla="*/ 6 h 6"/>
                <a:gd name="T20" fmla="*/ 6 w 12"/>
                <a:gd name="T21" fmla="*/ 6 h 6"/>
                <a:gd name="T22" fmla="*/ 6 w 12"/>
                <a:gd name="T23" fmla="*/ 6 h 6"/>
                <a:gd name="T24" fmla="*/ 0 w 12"/>
                <a:gd name="T25" fmla="*/ 6 h 6"/>
                <a:gd name="T26" fmla="*/ 0 w 12"/>
                <a:gd name="T27" fmla="*/ 6 h 6"/>
                <a:gd name="T28" fmla="*/ 0 w 12"/>
                <a:gd name="T29" fmla="*/ 0 h 6"/>
                <a:gd name="T30" fmla="*/ 0 w 12"/>
                <a:gd name="T31" fmla="*/ 0 h 6"/>
                <a:gd name="T32" fmla="*/ 0 w 12"/>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6"/>
                <a:gd name="T53" fmla="*/ 12 w 12"/>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6">
                  <a:moveTo>
                    <a:pt x="0" y="0"/>
                  </a:moveTo>
                  <a:lnTo>
                    <a:pt x="6" y="0"/>
                  </a:lnTo>
                  <a:lnTo>
                    <a:pt x="12" y="0"/>
                  </a:lnTo>
                  <a:lnTo>
                    <a:pt x="12" y="6"/>
                  </a:lnTo>
                  <a:lnTo>
                    <a:pt x="6" y="6"/>
                  </a:lnTo>
                  <a:lnTo>
                    <a:pt x="0" y="6"/>
                  </a:lnTo>
                  <a:lnTo>
                    <a:pt x="0" y="0"/>
                  </a:lnTo>
                  <a:close/>
                </a:path>
              </a:pathLst>
            </a:custGeom>
            <a:solidFill>
              <a:srgbClr val="007F00"/>
            </a:solidFill>
            <a:ln w="9525">
              <a:noFill/>
              <a:round/>
              <a:headEnd/>
              <a:tailEnd/>
            </a:ln>
          </p:spPr>
          <p:txBody>
            <a:bodyPr/>
            <a:lstStyle/>
            <a:p>
              <a:endParaRPr lang="en-US"/>
            </a:p>
          </p:txBody>
        </p:sp>
        <p:sp>
          <p:nvSpPr>
            <p:cNvPr id="16363" name="Freeform 227"/>
            <p:cNvSpPr>
              <a:spLocks/>
            </p:cNvSpPr>
            <p:nvPr/>
          </p:nvSpPr>
          <p:spPr bwMode="auto">
            <a:xfrm>
              <a:off x="4745" y="2109"/>
              <a:ext cx="6" cy="6"/>
            </a:xfrm>
            <a:custGeom>
              <a:avLst/>
              <a:gdLst>
                <a:gd name="T0" fmla="*/ 0 w 6"/>
                <a:gd name="T1" fmla="*/ 0 h 6"/>
                <a:gd name="T2" fmla="*/ 0 w 6"/>
                <a:gd name="T3" fmla="*/ 0 h 6"/>
                <a:gd name="T4" fmla="*/ 6 w 6"/>
                <a:gd name="T5" fmla="*/ 0 h 6"/>
                <a:gd name="T6" fmla="*/ 6 w 6"/>
                <a:gd name="T7" fmla="*/ 0 h 6"/>
                <a:gd name="T8" fmla="*/ 6 w 6"/>
                <a:gd name="T9" fmla="*/ 0 h 6"/>
                <a:gd name="T10" fmla="*/ 6 w 6"/>
                <a:gd name="T11" fmla="*/ 0 h 6"/>
                <a:gd name="T12" fmla="*/ 6 w 6"/>
                <a:gd name="T13" fmla="*/ 6 h 6"/>
                <a:gd name="T14" fmla="*/ 6 w 6"/>
                <a:gd name="T15" fmla="*/ 6 h 6"/>
                <a:gd name="T16" fmla="*/ 6 w 6"/>
                <a:gd name="T17" fmla="*/ 6 h 6"/>
                <a:gd name="T18" fmla="*/ 6 w 6"/>
                <a:gd name="T19" fmla="*/ 6 h 6"/>
                <a:gd name="T20" fmla="*/ 0 w 6"/>
                <a:gd name="T21" fmla="*/ 6 h 6"/>
                <a:gd name="T22" fmla="*/ 0 w 6"/>
                <a:gd name="T23" fmla="*/ 6 h 6"/>
                <a:gd name="T24" fmla="*/ 0 w 6"/>
                <a:gd name="T25" fmla="*/ 6 h 6"/>
                <a:gd name="T26" fmla="*/ 0 w 6"/>
                <a:gd name="T27" fmla="*/ 6 h 6"/>
                <a:gd name="T28" fmla="*/ 0 w 6"/>
                <a:gd name="T29" fmla="*/ 6 h 6"/>
                <a:gd name="T30" fmla="*/ 0 w 6"/>
                <a:gd name="T31" fmla="*/ 0 h 6"/>
                <a:gd name="T32" fmla="*/ 0 w 6"/>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6"/>
                <a:gd name="T53" fmla="*/ 6 w 6"/>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6">
                  <a:moveTo>
                    <a:pt x="0" y="0"/>
                  </a:moveTo>
                  <a:lnTo>
                    <a:pt x="0" y="0"/>
                  </a:lnTo>
                  <a:lnTo>
                    <a:pt x="6" y="0"/>
                  </a:lnTo>
                  <a:lnTo>
                    <a:pt x="6" y="6"/>
                  </a:lnTo>
                  <a:lnTo>
                    <a:pt x="0" y="6"/>
                  </a:lnTo>
                  <a:lnTo>
                    <a:pt x="0" y="0"/>
                  </a:lnTo>
                  <a:close/>
                </a:path>
              </a:pathLst>
            </a:custGeom>
            <a:solidFill>
              <a:srgbClr val="007F00"/>
            </a:solidFill>
            <a:ln w="9525">
              <a:noFill/>
              <a:round/>
              <a:headEnd/>
              <a:tailEnd/>
            </a:ln>
          </p:spPr>
          <p:txBody>
            <a:bodyPr/>
            <a:lstStyle/>
            <a:p>
              <a:endParaRPr lang="en-US"/>
            </a:p>
          </p:txBody>
        </p:sp>
        <p:sp>
          <p:nvSpPr>
            <p:cNvPr id="16364" name="Freeform 228"/>
            <p:cNvSpPr>
              <a:spLocks/>
            </p:cNvSpPr>
            <p:nvPr/>
          </p:nvSpPr>
          <p:spPr bwMode="auto">
            <a:xfrm>
              <a:off x="4763" y="2127"/>
              <a:ext cx="12" cy="12"/>
            </a:xfrm>
            <a:custGeom>
              <a:avLst/>
              <a:gdLst>
                <a:gd name="T0" fmla="*/ 0 w 12"/>
                <a:gd name="T1" fmla="*/ 6 h 12"/>
                <a:gd name="T2" fmla="*/ 6 w 12"/>
                <a:gd name="T3" fmla="*/ 0 h 12"/>
                <a:gd name="T4" fmla="*/ 6 w 12"/>
                <a:gd name="T5" fmla="*/ 0 h 12"/>
                <a:gd name="T6" fmla="*/ 6 w 12"/>
                <a:gd name="T7" fmla="*/ 0 h 12"/>
                <a:gd name="T8" fmla="*/ 12 w 12"/>
                <a:gd name="T9" fmla="*/ 0 h 12"/>
                <a:gd name="T10" fmla="*/ 12 w 12"/>
                <a:gd name="T11" fmla="*/ 6 h 12"/>
                <a:gd name="T12" fmla="*/ 12 w 12"/>
                <a:gd name="T13" fmla="*/ 6 h 12"/>
                <a:gd name="T14" fmla="*/ 12 w 12"/>
                <a:gd name="T15" fmla="*/ 6 h 12"/>
                <a:gd name="T16" fmla="*/ 12 w 12"/>
                <a:gd name="T17" fmla="*/ 12 h 12"/>
                <a:gd name="T18" fmla="*/ 12 w 12"/>
                <a:gd name="T19" fmla="*/ 12 h 12"/>
                <a:gd name="T20" fmla="*/ 6 w 12"/>
                <a:gd name="T21" fmla="*/ 12 h 12"/>
                <a:gd name="T22" fmla="*/ 6 w 12"/>
                <a:gd name="T23" fmla="*/ 12 h 12"/>
                <a:gd name="T24" fmla="*/ 0 w 12"/>
                <a:gd name="T25" fmla="*/ 12 h 12"/>
                <a:gd name="T26" fmla="*/ 0 w 12"/>
                <a:gd name="T27" fmla="*/ 6 h 12"/>
                <a:gd name="T28" fmla="*/ 0 w 12"/>
                <a:gd name="T29" fmla="*/ 6 h 12"/>
                <a:gd name="T30" fmla="*/ 0 w 12"/>
                <a:gd name="T31" fmla="*/ 6 h 12"/>
                <a:gd name="T32" fmla="*/ 0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6"/>
                  </a:moveTo>
                  <a:lnTo>
                    <a:pt x="6" y="0"/>
                  </a:lnTo>
                  <a:lnTo>
                    <a:pt x="12" y="0"/>
                  </a:lnTo>
                  <a:lnTo>
                    <a:pt x="12" y="6"/>
                  </a:lnTo>
                  <a:lnTo>
                    <a:pt x="12" y="12"/>
                  </a:lnTo>
                  <a:lnTo>
                    <a:pt x="6" y="12"/>
                  </a:lnTo>
                  <a:lnTo>
                    <a:pt x="0" y="12"/>
                  </a:lnTo>
                  <a:lnTo>
                    <a:pt x="0" y="6"/>
                  </a:lnTo>
                  <a:close/>
                </a:path>
              </a:pathLst>
            </a:custGeom>
            <a:solidFill>
              <a:srgbClr val="007F00"/>
            </a:solidFill>
            <a:ln w="9525">
              <a:noFill/>
              <a:round/>
              <a:headEnd/>
              <a:tailEnd/>
            </a:ln>
          </p:spPr>
          <p:txBody>
            <a:bodyPr/>
            <a:lstStyle/>
            <a:p>
              <a:endParaRPr lang="en-US"/>
            </a:p>
          </p:txBody>
        </p:sp>
        <p:sp>
          <p:nvSpPr>
            <p:cNvPr id="16365" name="Freeform 229"/>
            <p:cNvSpPr>
              <a:spLocks/>
            </p:cNvSpPr>
            <p:nvPr/>
          </p:nvSpPr>
          <p:spPr bwMode="auto">
            <a:xfrm>
              <a:off x="4721" y="2121"/>
              <a:ext cx="12" cy="12"/>
            </a:xfrm>
            <a:custGeom>
              <a:avLst/>
              <a:gdLst>
                <a:gd name="T0" fmla="*/ 6 w 12"/>
                <a:gd name="T1" fmla="*/ 0 h 12"/>
                <a:gd name="T2" fmla="*/ 6 w 12"/>
                <a:gd name="T3" fmla="*/ 0 h 12"/>
                <a:gd name="T4" fmla="*/ 12 w 12"/>
                <a:gd name="T5" fmla="*/ 6 h 12"/>
                <a:gd name="T6" fmla="*/ 12 w 12"/>
                <a:gd name="T7" fmla="*/ 6 h 12"/>
                <a:gd name="T8" fmla="*/ 12 w 12"/>
                <a:gd name="T9" fmla="*/ 6 h 12"/>
                <a:gd name="T10" fmla="*/ 12 w 12"/>
                <a:gd name="T11" fmla="*/ 12 h 12"/>
                <a:gd name="T12" fmla="*/ 12 w 12"/>
                <a:gd name="T13" fmla="*/ 12 h 12"/>
                <a:gd name="T14" fmla="*/ 6 w 12"/>
                <a:gd name="T15" fmla="*/ 12 h 12"/>
                <a:gd name="T16" fmla="*/ 6 w 12"/>
                <a:gd name="T17" fmla="*/ 12 h 12"/>
                <a:gd name="T18" fmla="*/ 0 w 12"/>
                <a:gd name="T19" fmla="*/ 12 h 12"/>
                <a:gd name="T20" fmla="*/ 0 w 12"/>
                <a:gd name="T21" fmla="*/ 12 h 12"/>
                <a:gd name="T22" fmla="*/ 0 w 12"/>
                <a:gd name="T23" fmla="*/ 12 h 12"/>
                <a:gd name="T24" fmla="*/ 0 w 12"/>
                <a:gd name="T25" fmla="*/ 12 h 12"/>
                <a:gd name="T26" fmla="*/ 0 w 12"/>
                <a:gd name="T27" fmla="*/ 6 h 12"/>
                <a:gd name="T28" fmla="*/ 0 w 12"/>
                <a:gd name="T29" fmla="*/ 6 h 12"/>
                <a:gd name="T30" fmla="*/ 0 w 12"/>
                <a:gd name="T31" fmla="*/ 0 h 12"/>
                <a:gd name="T32" fmla="*/ 6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0"/>
                  </a:moveTo>
                  <a:lnTo>
                    <a:pt x="6" y="0"/>
                  </a:lnTo>
                  <a:lnTo>
                    <a:pt x="12" y="6"/>
                  </a:lnTo>
                  <a:lnTo>
                    <a:pt x="12" y="12"/>
                  </a:lnTo>
                  <a:lnTo>
                    <a:pt x="6" y="12"/>
                  </a:lnTo>
                  <a:lnTo>
                    <a:pt x="0" y="12"/>
                  </a:lnTo>
                  <a:lnTo>
                    <a:pt x="0" y="6"/>
                  </a:lnTo>
                  <a:lnTo>
                    <a:pt x="0" y="0"/>
                  </a:lnTo>
                  <a:lnTo>
                    <a:pt x="6" y="0"/>
                  </a:lnTo>
                  <a:close/>
                </a:path>
              </a:pathLst>
            </a:custGeom>
            <a:solidFill>
              <a:srgbClr val="007F00"/>
            </a:solidFill>
            <a:ln w="9525">
              <a:noFill/>
              <a:round/>
              <a:headEnd/>
              <a:tailEnd/>
            </a:ln>
          </p:spPr>
          <p:txBody>
            <a:bodyPr/>
            <a:lstStyle/>
            <a:p>
              <a:endParaRPr lang="en-US"/>
            </a:p>
          </p:txBody>
        </p:sp>
        <p:sp>
          <p:nvSpPr>
            <p:cNvPr id="16366" name="Freeform 230"/>
            <p:cNvSpPr>
              <a:spLocks/>
            </p:cNvSpPr>
            <p:nvPr/>
          </p:nvSpPr>
          <p:spPr bwMode="auto">
            <a:xfrm>
              <a:off x="4709" y="2097"/>
              <a:ext cx="18" cy="12"/>
            </a:xfrm>
            <a:custGeom>
              <a:avLst/>
              <a:gdLst>
                <a:gd name="T0" fmla="*/ 0 w 18"/>
                <a:gd name="T1" fmla="*/ 6 h 12"/>
                <a:gd name="T2" fmla="*/ 0 w 18"/>
                <a:gd name="T3" fmla="*/ 0 h 12"/>
                <a:gd name="T4" fmla="*/ 6 w 18"/>
                <a:gd name="T5" fmla="*/ 0 h 12"/>
                <a:gd name="T6" fmla="*/ 6 w 18"/>
                <a:gd name="T7" fmla="*/ 0 h 12"/>
                <a:gd name="T8" fmla="*/ 12 w 18"/>
                <a:gd name="T9" fmla="*/ 0 h 12"/>
                <a:gd name="T10" fmla="*/ 12 w 18"/>
                <a:gd name="T11" fmla="*/ 0 h 12"/>
                <a:gd name="T12" fmla="*/ 12 w 18"/>
                <a:gd name="T13" fmla="*/ 0 h 12"/>
                <a:gd name="T14" fmla="*/ 18 w 18"/>
                <a:gd name="T15" fmla="*/ 0 h 12"/>
                <a:gd name="T16" fmla="*/ 18 w 18"/>
                <a:gd name="T17" fmla="*/ 0 h 12"/>
                <a:gd name="T18" fmla="*/ 18 w 18"/>
                <a:gd name="T19" fmla="*/ 6 h 12"/>
                <a:gd name="T20" fmla="*/ 18 w 18"/>
                <a:gd name="T21" fmla="*/ 6 h 12"/>
                <a:gd name="T22" fmla="*/ 12 w 18"/>
                <a:gd name="T23" fmla="*/ 6 h 12"/>
                <a:gd name="T24" fmla="*/ 12 w 18"/>
                <a:gd name="T25" fmla="*/ 12 h 12"/>
                <a:gd name="T26" fmla="*/ 12 w 18"/>
                <a:gd name="T27" fmla="*/ 12 h 12"/>
                <a:gd name="T28" fmla="*/ 6 w 18"/>
                <a:gd name="T29" fmla="*/ 12 h 12"/>
                <a:gd name="T30" fmla="*/ 6 w 18"/>
                <a:gd name="T31" fmla="*/ 6 h 12"/>
                <a:gd name="T32" fmla="*/ 0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6"/>
                  </a:moveTo>
                  <a:lnTo>
                    <a:pt x="0" y="0"/>
                  </a:lnTo>
                  <a:lnTo>
                    <a:pt x="6" y="0"/>
                  </a:lnTo>
                  <a:lnTo>
                    <a:pt x="12" y="0"/>
                  </a:lnTo>
                  <a:lnTo>
                    <a:pt x="18" y="0"/>
                  </a:lnTo>
                  <a:lnTo>
                    <a:pt x="18" y="6"/>
                  </a:lnTo>
                  <a:lnTo>
                    <a:pt x="12" y="6"/>
                  </a:lnTo>
                  <a:lnTo>
                    <a:pt x="12" y="12"/>
                  </a:lnTo>
                  <a:lnTo>
                    <a:pt x="6" y="12"/>
                  </a:lnTo>
                  <a:lnTo>
                    <a:pt x="6" y="6"/>
                  </a:lnTo>
                  <a:lnTo>
                    <a:pt x="0" y="6"/>
                  </a:lnTo>
                  <a:close/>
                </a:path>
              </a:pathLst>
            </a:custGeom>
            <a:solidFill>
              <a:srgbClr val="007F00"/>
            </a:solidFill>
            <a:ln w="9525">
              <a:noFill/>
              <a:round/>
              <a:headEnd/>
              <a:tailEnd/>
            </a:ln>
          </p:spPr>
          <p:txBody>
            <a:bodyPr/>
            <a:lstStyle/>
            <a:p>
              <a:endParaRPr lang="en-US"/>
            </a:p>
          </p:txBody>
        </p:sp>
        <p:sp>
          <p:nvSpPr>
            <p:cNvPr id="16367" name="Freeform 231"/>
            <p:cNvSpPr>
              <a:spLocks/>
            </p:cNvSpPr>
            <p:nvPr/>
          </p:nvSpPr>
          <p:spPr bwMode="auto">
            <a:xfrm>
              <a:off x="4694" y="2091"/>
              <a:ext cx="11" cy="12"/>
            </a:xfrm>
            <a:custGeom>
              <a:avLst/>
              <a:gdLst>
                <a:gd name="T0" fmla="*/ 0 w 11"/>
                <a:gd name="T1" fmla="*/ 12 h 12"/>
                <a:gd name="T2" fmla="*/ 0 w 11"/>
                <a:gd name="T3" fmla="*/ 6 h 12"/>
                <a:gd name="T4" fmla="*/ 0 w 11"/>
                <a:gd name="T5" fmla="*/ 6 h 12"/>
                <a:gd name="T6" fmla="*/ 6 w 11"/>
                <a:gd name="T7" fmla="*/ 6 h 12"/>
                <a:gd name="T8" fmla="*/ 6 w 11"/>
                <a:gd name="T9" fmla="*/ 0 h 12"/>
                <a:gd name="T10" fmla="*/ 6 w 11"/>
                <a:gd name="T11" fmla="*/ 0 h 12"/>
                <a:gd name="T12" fmla="*/ 11 w 11"/>
                <a:gd name="T13" fmla="*/ 6 h 12"/>
                <a:gd name="T14" fmla="*/ 11 w 11"/>
                <a:gd name="T15" fmla="*/ 6 h 12"/>
                <a:gd name="T16" fmla="*/ 11 w 11"/>
                <a:gd name="T17" fmla="*/ 6 h 12"/>
                <a:gd name="T18" fmla="*/ 11 w 11"/>
                <a:gd name="T19" fmla="*/ 12 h 12"/>
                <a:gd name="T20" fmla="*/ 11 w 11"/>
                <a:gd name="T21" fmla="*/ 12 h 12"/>
                <a:gd name="T22" fmla="*/ 6 w 11"/>
                <a:gd name="T23" fmla="*/ 12 h 12"/>
                <a:gd name="T24" fmla="*/ 6 w 11"/>
                <a:gd name="T25" fmla="*/ 12 h 12"/>
                <a:gd name="T26" fmla="*/ 6 w 11"/>
                <a:gd name="T27" fmla="*/ 12 h 12"/>
                <a:gd name="T28" fmla="*/ 0 w 11"/>
                <a:gd name="T29" fmla="*/ 12 h 12"/>
                <a:gd name="T30" fmla="*/ 0 w 11"/>
                <a:gd name="T31" fmla="*/ 12 h 12"/>
                <a:gd name="T32" fmla="*/ 0 w 11"/>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12"/>
                <a:gd name="T53" fmla="*/ 11 w 1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12">
                  <a:moveTo>
                    <a:pt x="0" y="12"/>
                  </a:moveTo>
                  <a:lnTo>
                    <a:pt x="0" y="6"/>
                  </a:lnTo>
                  <a:lnTo>
                    <a:pt x="6" y="6"/>
                  </a:lnTo>
                  <a:lnTo>
                    <a:pt x="6" y="0"/>
                  </a:lnTo>
                  <a:lnTo>
                    <a:pt x="11" y="6"/>
                  </a:lnTo>
                  <a:lnTo>
                    <a:pt x="11" y="12"/>
                  </a:lnTo>
                  <a:lnTo>
                    <a:pt x="6" y="12"/>
                  </a:lnTo>
                  <a:lnTo>
                    <a:pt x="0" y="12"/>
                  </a:lnTo>
                  <a:close/>
                </a:path>
              </a:pathLst>
            </a:custGeom>
            <a:solidFill>
              <a:srgbClr val="007F00"/>
            </a:solidFill>
            <a:ln w="9525">
              <a:noFill/>
              <a:round/>
              <a:headEnd/>
              <a:tailEnd/>
            </a:ln>
          </p:spPr>
          <p:txBody>
            <a:bodyPr/>
            <a:lstStyle/>
            <a:p>
              <a:endParaRPr lang="en-US"/>
            </a:p>
          </p:txBody>
        </p:sp>
        <p:sp>
          <p:nvSpPr>
            <p:cNvPr id="16368" name="Freeform 232"/>
            <p:cNvSpPr>
              <a:spLocks/>
            </p:cNvSpPr>
            <p:nvPr/>
          </p:nvSpPr>
          <p:spPr bwMode="auto">
            <a:xfrm>
              <a:off x="4709" y="2073"/>
              <a:ext cx="12" cy="12"/>
            </a:xfrm>
            <a:custGeom>
              <a:avLst/>
              <a:gdLst>
                <a:gd name="T0" fmla="*/ 0 w 12"/>
                <a:gd name="T1" fmla="*/ 6 h 12"/>
                <a:gd name="T2" fmla="*/ 0 w 12"/>
                <a:gd name="T3" fmla="*/ 6 h 12"/>
                <a:gd name="T4" fmla="*/ 0 w 12"/>
                <a:gd name="T5" fmla="*/ 6 h 12"/>
                <a:gd name="T6" fmla="*/ 0 w 12"/>
                <a:gd name="T7" fmla="*/ 6 h 12"/>
                <a:gd name="T8" fmla="*/ 6 w 12"/>
                <a:gd name="T9" fmla="*/ 0 h 12"/>
                <a:gd name="T10" fmla="*/ 6 w 12"/>
                <a:gd name="T11" fmla="*/ 0 h 12"/>
                <a:gd name="T12" fmla="*/ 12 w 12"/>
                <a:gd name="T13" fmla="*/ 6 h 12"/>
                <a:gd name="T14" fmla="*/ 12 w 12"/>
                <a:gd name="T15" fmla="*/ 6 h 12"/>
                <a:gd name="T16" fmla="*/ 12 w 12"/>
                <a:gd name="T17" fmla="*/ 6 h 12"/>
                <a:gd name="T18" fmla="*/ 12 w 12"/>
                <a:gd name="T19" fmla="*/ 6 h 12"/>
                <a:gd name="T20" fmla="*/ 12 w 12"/>
                <a:gd name="T21" fmla="*/ 12 h 12"/>
                <a:gd name="T22" fmla="*/ 6 w 12"/>
                <a:gd name="T23" fmla="*/ 12 h 12"/>
                <a:gd name="T24" fmla="*/ 6 w 12"/>
                <a:gd name="T25" fmla="*/ 12 h 12"/>
                <a:gd name="T26" fmla="*/ 6 w 12"/>
                <a:gd name="T27" fmla="*/ 12 h 12"/>
                <a:gd name="T28" fmla="*/ 0 w 12"/>
                <a:gd name="T29" fmla="*/ 12 h 12"/>
                <a:gd name="T30" fmla="*/ 0 w 12"/>
                <a:gd name="T31" fmla="*/ 12 h 12"/>
                <a:gd name="T32" fmla="*/ 0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6"/>
                  </a:moveTo>
                  <a:lnTo>
                    <a:pt x="0" y="6"/>
                  </a:lnTo>
                  <a:lnTo>
                    <a:pt x="6" y="0"/>
                  </a:lnTo>
                  <a:lnTo>
                    <a:pt x="12" y="6"/>
                  </a:lnTo>
                  <a:lnTo>
                    <a:pt x="12" y="12"/>
                  </a:lnTo>
                  <a:lnTo>
                    <a:pt x="6" y="12"/>
                  </a:lnTo>
                  <a:lnTo>
                    <a:pt x="0" y="12"/>
                  </a:lnTo>
                  <a:lnTo>
                    <a:pt x="0" y="6"/>
                  </a:lnTo>
                  <a:close/>
                </a:path>
              </a:pathLst>
            </a:custGeom>
            <a:solidFill>
              <a:srgbClr val="007F00"/>
            </a:solidFill>
            <a:ln w="9525">
              <a:noFill/>
              <a:round/>
              <a:headEnd/>
              <a:tailEnd/>
            </a:ln>
          </p:spPr>
          <p:txBody>
            <a:bodyPr/>
            <a:lstStyle/>
            <a:p>
              <a:endParaRPr lang="en-US"/>
            </a:p>
          </p:txBody>
        </p:sp>
        <p:sp>
          <p:nvSpPr>
            <p:cNvPr id="16369" name="Freeform 233"/>
            <p:cNvSpPr>
              <a:spLocks/>
            </p:cNvSpPr>
            <p:nvPr/>
          </p:nvSpPr>
          <p:spPr bwMode="auto">
            <a:xfrm>
              <a:off x="5118" y="2031"/>
              <a:ext cx="95" cy="96"/>
            </a:xfrm>
            <a:custGeom>
              <a:avLst/>
              <a:gdLst>
                <a:gd name="T0" fmla="*/ 77 w 95"/>
                <a:gd name="T1" fmla="*/ 72 h 96"/>
                <a:gd name="T2" fmla="*/ 83 w 95"/>
                <a:gd name="T3" fmla="*/ 66 h 96"/>
                <a:gd name="T4" fmla="*/ 83 w 95"/>
                <a:gd name="T5" fmla="*/ 54 h 96"/>
                <a:gd name="T6" fmla="*/ 77 w 95"/>
                <a:gd name="T7" fmla="*/ 48 h 96"/>
                <a:gd name="T8" fmla="*/ 65 w 95"/>
                <a:gd name="T9" fmla="*/ 48 h 96"/>
                <a:gd name="T10" fmla="*/ 65 w 95"/>
                <a:gd name="T11" fmla="*/ 36 h 96"/>
                <a:gd name="T12" fmla="*/ 71 w 95"/>
                <a:gd name="T13" fmla="*/ 42 h 96"/>
                <a:gd name="T14" fmla="*/ 77 w 95"/>
                <a:gd name="T15" fmla="*/ 42 h 96"/>
                <a:gd name="T16" fmla="*/ 77 w 95"/>
                <a:gd name="T17" fmla="*/ 48 h 96"/>
                <a:gd name="T18" fmla="*/ 89 w 95"/>
                <a:gd name="T19" fmla="*/ 48 h 96"/>
                <a:gd name="T20" fmla="*/ 95 w 95"/>
                <a:gd name="T21" fmla="*/ 36 h 96"/>
                <a:gd name="T22" fmla="*/ 95 w 95"/>
                <a:gd name="T23" fmla="*/ 30 h 96"/>
                <a:gd name="T24" fmla="*/ 89 w 95"/>
                <a:gd name="T25" fmla="*/ 24 h 96"/>
                <a:gd name="T26" fmla="*/ 83 w 95"/>
                <a:gd name="T27" fmla="*/ 24 h 96"/>
                <a:gd name="T28" fmla="*/ 77 w 95"/>
                <a:gd name="T29" fmla="*/ 24 h 96"/>
                <a:gd name="T30" fmla="*/ 71 w 95"/>
                <a:gd name="T31" fmla="*/ 24 h 96"/>
                <a:gd name="T32" fmla="*/ 77 w 95"/>
                <a:gd name="T33" fmla="*/ 12 h 96"/>
                <a:gd name="T34" fmla="*/ 77 w 95"/>
                <a:gd name="T35" fmla="*/ 0 h 96"/>
                <a:gd name="T36" fmla="*/ 71 w 95"/>
                <a:gd name="T37" fmla="*/ 0 h 96"/>
                <a:gd name="T38" fmla="*/ 59 w 95"/>
                <a:gd name="T39" fmla="*/ 0 h 96"/>
                <a:gd name="T40" fmla="*/ 53 w 95"/>
                <a:gd name="T41" fmla="*/ 12 h 96"/>
                <a:gd name="T42" fmla="*/ 59 w 95"/>
                <a:gd name="T43" fmla="*/ 24 h 96"/>
                <a:gd name="T44" fmla="*/ 53 w 95"/>
                <a:gd name="T45" fmla="*/ 24 h 96"/>
                <a:gd name="T46" fmla="*/ 53 w 95"/>
                <a:gd name="T47" fmla="*/ 18 h 96"/>
                <a:gd name="T48" fmla="*/ 47 w 95"/>
                <a:gd name="T49" fmla="*/ 12 h 96"/>
                <a:gd name="T50" fmla="*/ 35 w 95"/>
                <a:gd name="T51" fmla="*/ 12 h 96"/>
                <a:gd name="T52" fmla="*/ 23 w 95"/>
                <a:gd name="T53" fmla="*/ 6 h 96"/>
                <a:gd name="T54" fmla="*/ 11 w 95"/>
                <a:gd name="T55" fmla="*/ 12 h 96"/>
                <a:gd name="T56" fmla="*/ 11 w 95"/>
                <a:gd name="T57" fmla="*/ 18 h 96"/>
                <a:gd name="T58" fmla="*/ 11 w 95"/>
                <a:gd name="T59" fmla="*/ 24 h 96"/>
                <a:gd name="T60" fmla="*/ 23 w 95"/>
                <a:gd name="T61" fmla="*/ 30 h 96"/>
                <a:gd name="T62" fmla="*/ 29 w 95"/>
                <a:gd name="T63" fmla="*/ 30 h 96"/>
                <a:gd name="T64" fmla="*/ 29 w 95"/>
                <a:gd name="T65" fmla="*/ 42 h 96"/>
                <a:gd name="T66" fmla="*/ 17 w 95"/>
                <a:gd name="T67" fmla="*/ 42 h 96"/>
                <a:gd name="T68" fmla="*/ 11 w 95"/>
                <a:gd name="T69" fmla="*/ 42 h 96"/>
                <a:gd name="T70" fmla="*/ 6 w 95"/>
                <a:gd name="T71" fmla="*/ 48 h 96"/>
                <a:gd name="T72" fmla="*/ 0 w 95"/>
                <a:gd name="T73" fmla="*/ 54 h 96"/>
                <a:gd name="T74" fmla="*/ 6 w 95"/>
                <a:gd name="T75" fmla="*/ 66 h 96"/>
                <a:gd name="T76" fmla="*/ 11 w 95"/>
                <a:gd name="T77" fmla="*/ 66 h 96"/>
                <a:gd name="T78" fmla="*/ 17 w 95"/>
                <a:gd name="T79" fmla="*/ 66 h 96"/>
                <a:gd name="T80" fmla="*/ 23 w 95"/>
                <a:gd name="T81" fmla="*/ 60 h 96"/>
                <a:gd name="T82" fmla="*/ 29 w 95"/>
                <a:gd name="T83" fmla="*/ 54 h 96"/>
                <a:gd name="T84" fmla="*/ 35 w 95"/>
                <a:gd name="T85" fmla="*/ 48 h 96"/>
                <a:gd name="T86" fmla="*/ 41 w 95"/>
                <a:gd name="T87" fmla="*/ 54 h 96"/>
                <a:gd name="T88" fmla="*/ 41 w 95"/>
                <a:gd name="T89" fmla="*/ 60 h 96"/>
                <a:gd name="T90" fmla="*/ 29 w 95"/>
                <a:gd name="T91" fmla="*/ 66 h 96"/>
                <a:gd name="T92" fmla="*/ 23 w 95"/>
                <a:gd name="T93" fmla="*/ 84 h 96"/>
                <a:gd name="T94" fmla="*/ 35 w 95"/>
                <a:gd name="T95" fmla="*/ 90 h 96"/>
                <a:gd name="T96" fmla="*/ 47 w 95"/>
                <a:gd name="T97" fmla="*/ 90 h 96"/>
                <a:gd name="T98" fmla="*/ 53 w 95"/>
                <a:gd name="T99" fmla="*/ 84 h 96"/>
                <a:gd name="T100" fmla="*/ 53 w 95"/>
                <a:gd name="T101" fmla="*/ 78 h 96"/>
                <a:gd name="T102" fmla="*/ 47 w 95"/>
                <a:gd name="T103" fmla="*/ 72 h 96"/>
                <a:gd name="T104" fmla="*/ 47 w 95"/>
                <a:gd name="T105" fmla="*/ 60 h 96"/>
                <a:gd name="T106" fmla="*/ 53 w 95"/>
                <a:gd name="T107" fmla="*/ 54 h 96"/>
                <a:gd name="T108" fmla="*/ 53 w 95"/>
                <a:gd name="T109" fmla="*/ 54 h 96"/>
                <a:gd name="T110" fmla="*/ 65 w 95"/>
                <a:gd name="T111" fmla="*/ 72 h 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5"/>
                <a:gd name="T169" fmla="*/ 0 h 96"/>
                <a:gd name="T170" fmla="*/ 95 w 95"/>
                <a:gd name="T171" fmla="*/ 96 h 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5" h="96">
                  <a:moveTo>
                    <a:pt x="71" y="72"/>
                  </a:moveTo>
                  <a:lnTo>
                    <a:pt x="71" y="72"/>
                  </a:lnTo>
                  <a:lnTo>
                    <a:pt x="77" y="72"/>
                  </a:lnTo>
                  <a:lnTo>
                    <a:pt x="83" y="72"/>
                  </a:lnTo>
                  <a:lnTo>
                    <a:pt x="83" y="66"/>
                  </a:lnTo>
                  <a:lnTo>
                    <a:pt x="89" y="60"/>
                  </a:lnTo>
                  <a:lnTo>
                    <a:pt x="83" y="60"/>
                  </a:lnTo>
                  <a:lnTo>
                    <a:pt x="83" y="54"/>
                  </a:lnTo>
                  <a:lnTo>
                    <a:pt x="83" y="48"/>
                  </a:lnTo>
                  <a:lnTo>
                    <a:pt x="77" y="48"/>
                  </a:lnTo>
                  <a:lnTo>
                    <a:pt x="71" y="48"/>
                  </a:lnTo>
                  <a:lnTo>
                    <a:pt x="65" y="48"/>
                  </a:lnTo>
                  <a:lnTo>
                    <a:pt x="65" y="42"/>
                  </a:lnTo>
                  <a:lnTo>
                    <a:pt x="65" y="36"/>
                  </a:lnTo>
                  <a:lnTo>
                    <a:pt x="71" y="42"/>
                  </a:lnTo>
                  <a:lnTo>
                    <a:pt x="77" y="42"/>
                  </a:lnTo>
                  <a:lnTo>
                    <a:pt x="77" y="48"/>
                  </a:lnTo>
                  <a:lnTo>
                    <a:pt x="83" y="48"/>
                  </a:lnTo>
                  <a:lnTo>
                    <a:pt x="89" y="48"/>
                  </a:lnTo>
                  <a:lnTo>
                    <a:pt x="95" y="42"/>
                  </a:lnTo>
                  <a:lnTo>
                    <a:pt x="95" y="36"/>
                  </a:lnTo>
                  <a:lnTo>
                    <a:pt x="95" y="30"/>
                  </a:lnTo>
                  <a:lnTo>
                    <a:pt x="95" y="24"/>
                  </a:lnTo>
                  <a:lnTo>
                    <a:pt x="89" y="24"/>
                  </a:lnTo>
                  <a:lnTo>
                    <a:pt x="83" y="24"/>
                  </a:lnTo>
                  <a:lnTo>
                    <a:pt x="77" y="24"/>
                  </a:lnTo>
                  <a:lnTo>
                    <a:pt x="71" y="24"/>
                  </a:lnTo>
                  <a:lnTo>
                    <a:pt x="65" y="24"/>
                  </a:lnTo>
                  <a:lnTo>
                    <a:pt x="71" y="18"/>
                  </a:lnTo>
                  <a:lnTo>
                    <a:pt x="77" y="12"/>
                  </a:lnTo>
                  <a:lnTo>
                    <a:pt x="77" y="6"/>
                  </a:lnTo>
                  <a:lnTo>
                    <a:pt x="77" y="0"/>
                  </a:lnTo>
                  <a:lnTo>
                    <a:pt x="71" y="0"/>
                  </a:lnTo>
                  <a:lnTo>
                    <a:pt x="65" y="0"/>
                  </a:lnTo>
                  <a:lnTo>
                    <a:pt x="59" y="0"/>
                  </a:lnTo>
                  <a:lnTo>
                    <a:pt x="59" y="6"/>
                  </a:lnTo>
                  <a:lnTo>
                    <a:pt x="53" y="12"/>
                  </a:lnTo>
                  <a:lnTo>
                    <a:pt x="53" y="18"/>
                  </a:lnTo>
                  <a:lnTo>
                    <a:pt x="59" y="18"/>
                  </a:lnTo>
                  <a:lnTo>
                    <a:pt x="59" y="24"/>
                  </a:lnTo>
                  <a:lnTo>
                    <a:pt x="53" y="24"/>
                  </a:lnTo>
                  <a:lnTo>
                    <a:pt x="53" y="18"/>
                  </a:lnTo>
                  <a:lnTo>
                    <a:pt x="53" y="12"/>
                  </a:lnTo>
                  <a:lnTo>
                    <a:pt x="47" y="12"/>
                  </a:lnTo>
                  <a:lnTo>
                    <a:pt x="35" y="12"/>
                  </a:lnTo>
                  <a:lnTo>
                    <a:pt x="29" y="6"/>
                  </a:lnTo>
                  <a:lnTo>
                    <a:pt x="23" y="6"/>
                  </a:lnTo>
                  <a:lnTo>
                    <a:pt x="17" y="6"/>
                  </a:lnTo>
                  <a:lnTo>
                    <a:pt x="11" y="12"/>
                  </a:lnTo>
                  <a:lnTo>
                    <a:pt x="11" y="18"/>
                  </a:lnTo>
                  <a:lnTo>
                    <a:pt x="11" y="24"/>
                  </a:lnTo>
                  <a:lnTo>
                    <a:pt x="17" y="30"/>
                  </a:lnTo>
                  <a:lnTo>
                    <a:pt x="23" y="30"/>
                  </a:lnTo>
                  <a:lnTo>
                    <a:pt x="29" y="30"/>
                  </a:lnTo>
                  <a:lnTo>
                    <a:pt x="35" y="36"/>
                  </a:lnTo>
                  <a:lnTo>
                    <a:pt x="29" y="36"/>
                  </a:lnTo>
                  <a:lnTo>
                    <a:pt x="29" y="42"/>
                  </a:lnTo>
                  <a:lnTo>
                    <a:pt x="23" y="42"/>
                  </a:lnTo>
                  <a:lnTo>
                    <a:pt x="17" y="42"/>
                  </a:lnTo>
                  <a:lnTo>
                    <a:pt x="11" y="42"/>
                  </a:lnTo>
                  <a:lnTo>
                    <a:pt x="6" y="42"/>
                  </a:lnTo>
                  <a:lnTo>
                    <a:pt x="6" y="48"/>
                  </a:lnTo>
                  <a:lnTo>
                    <a:pt x="0" y="48"/>
                  </a:lnTo>
                  <a:lnTo>
                    <a:pt x="0" y="54"/>
                  </a:lnTo>
                  <a:lnTo>
                    <a:pt x="0" y="60"/>
                  </a:lnTo>
                  <a:lnTo>
                    <a:pt x="0" y="66"/>
                  </a:lnTo>
                  <a:lnTo>
                    <a:pt x="6" y="66"/>
                  </a:lnTo>
                  <a:lnTo>
                    <a:pt x="11" y="66"/>
                  </a:lnTo>
                  <a:lnTo>
                    <a:pt x="17" y="66"/>
                  </a:lnTo>
                  <a:lnTo>
                    <a:pt x="23" y="66"/>
                  </a:lnTo>
                  <a:lnTo>
                    <a:pt x="23" y="60"/>
                  </a:lnTo>
                  <a:lnTo>
                    <a:pt x="23" y="54"/>
                  </a:lnTo>
                  <a:lnTo>
                    <a:pt x="29" y="54"/>
                  </a:lnTo>
                  <a:lnTo>
                    <a:pt x="29" y="48"/>
                  </a:lnTo>
                  <a:lnTo>
                    <a:pt x="35" y="48"/>
                  </a:lnTo>
                  <a:lnTo>
                    <a:pt x="41" y="48"/>
                  </a:lnTo>
                  <a:lnTo>
                    <a:pt x="41" y="54"/>
                  </a:lnTo>
                  <a:lnTo>
                    <a:pt x="41" y="60"/>
                  </a:lnTo>
                  <a:lnTo>
                    <a:pt x="35" y="66"/>
                  </a:lnTo>
                  <a:lnTo>
                    <a:pt x="29" y="66"/>
                  </a:lnTo>
                  <a:lnTo>
                    <a:pt x="29" y="72"/>
                  </a:lnTo>
                  <a:lnTo>
                    <a:pt x="23" y="78"/>
                  </a:lnTo>
                  <a:lnTo>
                    <a:pt x="23" y="84"/>
                  </a:lnTo>
                  <a:lnTo>
                    <a:pt x="29" y="84"/>
                  </a:lnTo>
                  <a:lnTo>
                    <a:pt x="29" y="90"/>
                  </a:lnTo>
                  <a:lnTo>
                    <a:pt x="35" y="90"/>
                  </a:lnTo>
                  <a:lnTo>
                    <a:pt x="41" y="96"/>
                  </a:lnTo>
                  <a:lnTo>
                    <a:pt x="41" y="90"/>
                  </a:lnTo>
                  <a:lnTo>
                    <a:pt x="47" y="90"/>
                  </a:lnTo>
                  <a:lnTo>
                    <a:pt x="53" y="90"/>
                  </a:lnTo>
                  <a:lnTo>
                    <a:pt x="53" y="84"/>
                  </a:lnTo>
                  <a:lnTo>
                    <a:pt x="53" y="78"/>
                  </a:lnTo>
                  <a:lnTo>
                    <a:pt x="53" y="72"/>
                  </a:lnTo>
                  <a:lnTo>
                    <a:pt x="47" y="72"/>
                  </a:lnTo>
                  <a:lnTo>
                    <a:pt x="47" y="66"/>
                  </a:lnTo>
                  <a:lnTo>
                    <a:pt x="47" y="60"/>
                  </a:lnTo>
                  <a:lnTo>
                    <a:pt x="47" y="54"/>
                  </a:lnTo>
                  <a:lnTo>
                    <a:pt x="53" y="54"/>
                  </a:lnTo>
                  <a:lnTo>
                    <a:pt x="59" y="60"/>
                  </a:lnTo>
                  <a:lnTo>
                    <a:pt x="59" y="66"/>
                  </a:lnTo>
                  <a:lnTo>
                    <a:pt x="65" y="72"/>
                  </a:lnTo>
                  <a:lnTo>
                    <a:pt x="71" y="72"/>
                  </a:lnTo>
                  <a:close/>
                </a:path>
              </a:pathLst>
            </a:custGeom>
            <a:solidFill>
              <a:srgbClr val="FFFF7F"/>
            </a:solidFill>
            <a:ln w="9525">
              <a:noFill/>
              <a:round/>
              <a:headEnd/>
              <a:tailEnd/>
            </a:ln>
          </p:spPr>
          <p:txBody>
            <a:bodyPr/>
            <a:lstStyle/>
            <a:p>
              <a:endParaRPr lang="en-US"/>
            </a:p>
          </p:txBody>
        </p:sp>
        <p:sp>
          <p:nvSpPr>
            <p:cNvPr id="16370" name="Freeform 234"/>
            <p:cNvSpPr>
              <a:spLocks/>
            </p:cNvSpPr>
            <p:nvPr/>
          </p:nvSpPr>
          <p:spPr bwMode="auto">
            <a:xfrm>
              <a:off x="5187" y="1834"/>
              <a:ext cx="108" cy="167"/>
            </a:xfrm>
            <a:custGeom>
              <a:avLst/>
              <a:gdLst>
                <a:gd name="T0" fmla="*/ 0 w 108"/>
                <a:gd name="T1" fmla="*/ 167 h 167"/>
                <a:gd name="T2" fmla="*/ 12 w 108"/>
                <a:gd name="T3" fmla="*/ 155 h 167"/>
                <a:gd name="T4" fmla="*/ 24 w 108"/>
                <a:gd name="T5" fmla="*/ 149 h 167"/>
                <a:gd name="T6" fmla="*/ 30 w 108"/>
                <a:gd name="T7" fmla="*/ 137 h 167"/>
                <a:gd name="T8" fmla="*/ 42 w 108"/>
                <a:gd name="T9" fmla="*/ 137 h 167"/>
                <a:gd name="T10" fmla="*/ 54 w 108"/>
                <a:gd name="T11" fmla="*/ 131 h 167"/>
                <a:gd name="T12" fmla="*/ 66 w 108"/>
                <a:gd name="T13" fmla="*/ 131 h 167"/>
                <a:gd name="T14" fmla="*/ 78 w 108"/>
                <a:gd name="T15" fmla="*/ 131 h 167"/>
                <a:gd name="T16" fmla="*/ 84 w 108"/>
                <a:gd name="T17" fmla="*/ 131 h 167"/>
                <a:gd name="T18" fmla="*/ 84 w 108"/>
                <a:gd name="T19" fmla="*/ 125 h 167"/>
                <a:gd name="T20" fmla="*/ 84 w 108"/>
                <a:gd name="T21" fmla="*/ 125 h 167"/>
                <a:gd name="T22" fmla="*/ 90 w 108"/>
                <a:gd name="T23" fmla="*/ 119 h 167"/>
                <a:gd name="T24" fmla="*/ 90 w 108"/>
                <a:gd name="T25" fmla="*/ 113 h 167"/>
                <a:gd name="T26" fmla="*/ 90 w 108"/>
                <a:gd name="T27" fmla="*/ 107 h 167"/>
                <a:gd name="T28" fmla="*/ 96 w 108"/>
                <a:gd name="T29" fmla="*/ 107 h 167"/>
                <a:gd name="T30" fmla="*/ 102 w 108"/>
                <a:gd name="T31" fmla="*/ 101 h 167"/>
                <a:gd name="T32" fmla="*/ 108 w 108"/>
                <a:gd name="T33" fmla="*/ 95 h 167"/>
                <a:gd name="T34" fmla="*/ 102 w 108"/>
                <a:gd name="T35" fmla="*/ 89 h 167"/>
                <a:gd name="T36" fmla="*/ 102 w 108"/>
                <a:gd name="T37" fmla="*/ 71 h 167"/>
                <a:gd name="T38" fmla="*/ 102 w 108"/>
                <a:gd name="T39" fmla="*/ 59 h 167"/>
                <a:gd name="T40" fmla="*/ 108 w 108"/>
                <a:gd name="T41" fmla="*/ 47 h 167"/>
                <a:gd name="T42" fmla="*/ 102 w 108"/>
                <a:gd name="T43" fmla="*/ 47 h 167"/>
                <a:gd name="T44" fmla="*/ 96 w 108"/>
                <a:gd name="T45" fmla="*/ 41 h 167"/>
                <a:gd name="T46" fmla="*/ 90 w 108"/>
                <a:gd name="T47" fmla="*/ 41 h 167"/>
                <a:gd name="T48" fmla="*/ 84 w 108"/>
                <a:gd name="T49" fmla="*/ 36 h 167"/>
                <a:gd name="T50" fmla="*/ 84 w 108"/>
                <a:gd name="T51" fmla="*/ 30 h 167"/>
                <a:gd name="T52" fmla="*/ 78 w 108"/>
                <a:gd name="T53" fmla="*/ 24 h 167"/>
                <a:gd name="T54" fmla="*/ 72 w 108"/>
                <a:gd name="T55" fmla="*/ 12 h 167"/>
                <a:gd name="T56" fmla="*/ 72 w 108"/>
                <a:gd name="T57" fmla="*/ 0 h 167"/>
                <a:gd name="T58" fmla="*/ 66 w 108"/>
                <a:gd name="T59" fmla="*/ 6 h 167"/>
                <a:gd name="T60" fmla="*/ 66 w 108"/>
                <a:gd name="T61" fmla="*/ 12 h 167"/>
                <a:gd name="T62" fmla="*/ 60 w 108"/>
                <a:gd name="T63" fmla="*/ 18 h 167"/>
                <a:gd name="T64" fmla="*/ 54 w 108"/>
                <a:gd name="T65" fmla="*/ 24 h 167"/>
                <a:gd name="T66" fmla="*/ 48 w 108"/>
                <a:gd name="T67" fmla="*/ 30 h 167"/>
                <a:gd name="T68" fmla="*/ 42 w 108"/>
                <a:gd name="T69" fmla="*/ 36 h 167"/>
                <a:gd name="T70" fmla="*/ 36 w 108"/>
                <a:gd name="T71" fmla="*/ 36 h 167"/>
                <a:gd name="T72" fmla="*/ 24 w 108"/>
                <a:gd name="T73" fmla="*/ 36 h 167"/>
                <a:gd name="T74" fmla="*/ 30 w 108"/>
                <a:gd name="T75" fmla="*/ 41 h 167"/>
                <a:gd name="T76" fmla="*/ 30 w 108"/>
                <a:gd name="T77" fmla="*/ 53 h 167"/>
                <a:gd name="T78" fmla="*/ 30 w 108"/>
                <a:gd name="T79" fmla="*/ 65 h 167"/>
                <a:gd name="T80" fmla="*/ 18 w 108"/>
                <a:gd name="T81" fmla="*/ 71 h 167"/>
                <a:gd name="T82" fmla="*/ 24 w 108"/>
                <a:gd name="T83" fmla="*/ 95 h 167"/>
                <a:gd name="T84" fmla="*/ 24 w 108"/>
                <a:gd name="T85" fmla="*/ 107 h 167"/>
                <a:gd name="T86" fmla="*/ 24 w 108"/>
                <a:gd name="T87" fmla="*/ 125 h 167"/>
                <a:gd name="T88" fmla="*/ 18 w 108"/>
                <a:gd name="T89" fmla="*/ 137 h 167"/>
                <a:gd name="T90" fmla="*/ 12 w 108"/>
                <a:gd name="T91" fmla="*/ 143 h 167"/>
                <a:gd name="T92" fmla="*/ 12 w 108"/>
                <a:gd name="T93" fmla="*/ 149 h 167"/>
                <a:gd name="T94" fmla="*/ 6 w 108"/>
                <a:gd name="T95" fmla="*/ 155 h 167"/>
                <a:gd name="T96" fmla="*/ 6 w 108"/>
                <a:gd name="T97" fmla="*/ 161 h 167"/>
                <a:gd name="T98" fmla="*/ 0 w 108"/>
                <a:gd name="T99" fmla="*/ 161 h 167"/>
                <a:gd name="T100" fmla="*/ 0 w 108"/>
                <a:gd name="T101" fmla="*/ 161 h 167"/>
                <a:gd name="T102" fmla="*/ 0 w 108"/>
                <a:gd name="T103" fmla="*/ 161 h 167"/>
                <a:gd name="T104" fmla="*/ 6 w 108"/>
                <a:gd name="T105" fmla="*/ 161 h 167"/>
                <a:gd name="T106" fmla="*/ 0 w 108"/>
                <a:gd name="T107" fmla="*/ 167 h 1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8"/>
                <a:gd name="T163" fmla="*/ 0 h 167"/>
                <a:gd name="T164" fmla="*/ 108 w 108"/>
                <a:gd name="T165" fmla="*/ 167 h 1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8" h="167">
                  <a:moveTo>
                    <a:pt x="0" y="167"/>
                  </a:moveTo>
                  <a:lnTo>
                    <a:pt x="12" y="155"/>
                  </a:lnTo>
                  <a:lnTo>
                    <a:pt x="24" y="149"/>
                  </a:lnTo>
                  <a:lnTo>
                    <a:pt x="30" y="137"/>
                  </a:lnTo>
                  <a:lnTo>
                    <a:pt x="42" y="137"/>
                  </a:lnTo>
                  <a:lnTo>
                    <a:pt x="54" y="131"/>
                  </a:lnTo>
                  <a:lnTo>
                    <a:pt x="66" y="131"/>
                  </a:lnTo>
                  <a:lnTo>
                    <a:pt x="78" y="131"/>
                  </a:lnTo>
                  <a:lnTo>
                    <a:pt x="84" y="131"/>
                  </a:lnTo>
                  <a:lnTo>
                    <a:pt x="84" y="125"/>
                  </a:lnTo>
                  <a:lnTo>
                    <a:pt x="90" y="119"/>
                  </a:lnTo>
                  <a:lnTo>
                    <a:pt x="90" y="113"/>
                  </a:lnTo>
                  <a:lnTo>
                    <a:pt x="90" y="107"/>
                  </a:lnTo>
                  <a:lnTo>
                    <a:pt x="96" y="107"/>
                  </a:lnTo>
                  <a:lnTo>
                    <a:pt x="102" y="101"/>
                  </a:lnTo>
                  <a:lnTo>
                    <a:pt x="108" y="95"/>
                  </a:lnTo>
                  <a:lnTo>
                    <a:pt x="102" y="89"/>
                  </a:lnTo>
                  <a:lnTo>
                    <a:pt x="102" y="71"/>
                  </a:lnTo>
                  <a:lnTo>
                    <a:pt x="102" y="59"/>
                  </a:lnTo>
                  <a:lnTo>
                    <a:pt x="108" y="47"/>
                  </a:lnTo>
                  <a:lnTo>
                    <a:pt x="102" y="47"/>
                  </a:lnTo>
                  <a:lnTo>
                    <a:pt x="96" y="41"/>
                  </a:lnTo>
                  <a:lnTo>
                    <a:pt x="90" y="41"/>
                  </a:lnTo>
                  <a:lnTo>
                    <a:pt x="84" y="36"/>
                  </a:lnTo>
                  <a:lnTo>
                    <a:pt x="84" y="30"/>
                  </a:lnTo>
                  <a:lnTo>
                    <a:pt x="78" y="24"/>
                  </a:lnTo>
                  <a:lnTo>
                    <a:pt x="72" y="12"/>
                  </a:lnTo>
                  <a:lnTo>
                    <a:pt x="72" y="0"/>
                  </a:lnTo>
                  <a:lnTo>
                    <a:pt x="66" y="6"/>
                  </a:lnTo>
                  <a:lnTo>
                    <a:pt x="66" y="12"/>
                  </a:lnTo>
                  <a:lnTo>
                    <a:pt x="60" y="18"/>
                  </a:lnTo>
                  <a:lnTo>
                    <a:pt x="54" y="24"/>
                  </a:lnTo>
                  <a:lnTo>
                    <a:pt x="48" y="30"/>
                  </a:lnTo>
                  <a:lnTo>
                    <a:pt x="42" y="36"/>
                  </a:lnTo>
                  <a:lnTo>
                    <a:pt x="36" y="36"/>
                  </a:lnTo>
                  <a:lnTo>
                    <a:pt x="24" y="36"/>
                  </a:lnTo>
                  <a:lnTo>
                    <a:pt x="30" y="41"/>
                  </a:lnTo>
                  <a:lnTo>
                    <a:pt x="30" y="53"/>
                  </a:lnTo>
                  <a:lnTo>
                    <a:pt x="30" y="65"/>
                  </a:lnTo>
                  <a:lnTo>
                    <a:pt x="18" y="71"/>
                  </a:lnTo>
                  <a:lnTo>
                    <a:pt x="24" y="95"/>
                  </a:lnTo>
                  <a:lnTo>
                    <a:pt x="24" y="107"/>
                  </a:lnTo>
                  <a:lnTo>
                    <a:pt x="24" y="125"/>
                  </a:lnTo>
                  <a:lnTo>
                    <a:pt x="18" y="137"/>
                  </a:lnTo>
                  <a:lnTo>
                    <a:pt x="12" y="143"/>
                  </a:lnTo>
                  <a:lnTo>
                    <a:pt x="12" y="149"/>
                  </a:lnTo>
                  <a:lnTo>
                    <a:pt x="6" y="155"/>
                  </a:lnTo>
                  <a:lnTo>
                    <a:pt x="6" y="161"/>
                  </a:lnTo>
                  <a:lnTo>
                    <a:pt x="0" y="161"/>
                  </a:lnTo>
                  <a:lnTo>
                    <a:pt x="6" y="161"/>
                  </a:lnTo>
                  <a:lnTo>
                    <a:pt x="0" y="167"/>
                  </a:lnTo>
                  <a:close/>
                </a:path>
              </a:pathLst>
            </a:custGeom>
            <a:solidFill>
              <a:srgbClr val="49AF00"/>
            </a:solidFill>
            <a:ln w="9525">
              <a:noFill/>
              <a:round/>
              <a:headEnd/>
              <a:tailEnd/>
            </a:ln>
          </p:spPr>
          <p:txBody>
            <a:bodyPr/>
            <a:lstStyle/>
            <a:p>
              <a:endParaRPr lang="en-US"/>
            </a:p>
          </p:txBody>
        </p:sp>
        <p:sp>
          <p:nvSpPr>
            <p:cNvPr id="16371" name="Freeform 235"/>
            <p:cNvSpPr>
              <a:spLocks/>
            </p:cNvSpPr>
            <p:nvPr/>
          </p:nvSpPr>
          <p:spPr bwMode="auto">
            <a:xfrm>
              <a:off x="4867" y="1870"/>
              <a:ext cx="173" cy="143"/>
            </a:xfrm>
            <a:custGeom>
              <a:avLst/>
              <a:gdLst>
                <a:gd name="T0" fmla="*/ 89 w 173"/>
                <a:gd name="T1" fmla="*/ 143 h 143"/>
                <a:gd name="T2" fmla="*/ 95 w 173"/>
                <a:gd name="T3" fmla="*/ 143 h 143"/>
                <a:gd name="T4" fmla="*/ 101 w 173"/>
                <a:gd name="T5" fmla="*/ 143 h 143"/>
                <a:gd name="T6" fmla="*/ 113 w 173"/>
                <a:gd name="T7" fmla="*/ 143 h 143"/>
                <a:gd name="T8" fmla="*/ 119 w 173"/>
                <a:gd name="T9" fmla="*/ 137 h 143"/>
                <a:gd name="T10" fmla="*/ 131 w 173"/>
                <a:gd name="T11" fmla="*/ 137 h 143"/>
                <a:gd name="T12" fmla="*/ 143 w 173"/>
                <a:gd name="T13" fmla="*/ 137 h 143"/>
                <a:gd name="T14" fmla="*/ 149 w 173"/>
                <a:gd name="T15" fmla="*/ 137 h 143"/>
                <a:gd name="T16" fmla="*/ 161 w 173"/>
                <a:gd name="T17" fmla="*/ 137 h 143"/>
                <a:gd name="T18" fmla="*/ 161 w 173"/>
                <a:gd name="T19" fmla="*/ 137 h 143"/>
                <a:gd name="T20" fmla="*/ 167 w 173"/>
                <a:gd name="T21" fmla="*/ 137 h 143"/>
                <a:gd name="T22" fmla="*/ 167 w 173"/>
                <a:gd name="T23" fmla="*/ 137 h 143"/>
                <a:gd name="T24" fmla="*/ 173 w 173"/>
                <a:gd name="T25" fmla="*/ 137 h 143"/>
                <a:gd name="T26" fmla="*/ 161 w 173"/>
                <a:gd name="T27" fmla="*/ 131 h 143"/>
                <a:gd name="T28" fmla="*/ 155 w 173"/>
                <a:gd name="T29" fmla="*/ 119 h 143"/>
                <a:gd name="T30" fmla="*/ 149 w 173"/>
                <a:gd name="T31" fmla="*/ 113 h 143"/>
                <a:gd name="T32" fmla="*/ 143 w 173"/>
                <a:gd name="T33" fmla="*/ 101 h 143"/>
                <a:gd name="T34" fmla="*/ 137 w 173"/>
                <a:gd name="T35" fmla="*/ 83 h 143"/>
                <a:gd name="T36" fmla="*/ 131 w 173"/>
                <a:gd name="T37" fmla="*/ 71 h 143"/>
                <a:gd name="T38" fmla="*/ 131 w 173"/>
                <a:gd name="T39" fmla="*/ 59 h 143"/>
                <a:gd name="T40" fmla="*/ 131 w 173"/>
                <a:gd name="T41" fmla="*/ 47 h 143"/>
                <a:gd name="T42" fmla="*/ 125 w 173"/>
                <a:gd name="T43" fmla="*/ 41 h 143"/>
                <a:gd name="T44" fmla="*/ 119 w 173"/>
                <a:gd name="T45" fmla="*/ 41 h 143"/>
                <a:gd name="T46" fmla="*/ 113 w 173"/>
                <a:gd name="T47" fmla="*/ 41 h 143"/>
                <a:gd name="T48" fmla="*/ 107 w 173"/>
                <a:gd name="T49" fmla="*/ 35 h 143"/>
                <a:gd name="T50" fmla="*/ 101 w 173"/>
                <a:gd name="T51" fmla="*/ 29 h 143"/>
                <a:gd name="T52" fmla="*/ 95 w 173"/>
                <a:gd name="T53" fmla="*/ 23 h 143"/>
                <a:gd name="T54" fmla="*/ 89 w 173"/>
                <a:gd name="T55" fmla="*/ 11 h 143"/>
                <a:gd name="T56" fmla="*/ 89 w 173"/>
                <a:gd name="T57" fmla="*/ 5 h 143"/>
                <a:gd name="T58" fmla="*/ 83 w 173"/>
                <a:gd name="T59" fmla="*/ 5 h 143"/>
                <a:gd name="T60" fmla="*/ 71 w 173"/>
                <a:gd name="T61" fmla="*/ 11 h 143"/>
                <a:gd name="T62" fmla="*/ 65 w 173"/>
                <a:gd name="T63" fmla="*/ 11 h 143"/>
                <a:gd name="T64" fmla="*/ 53 w 173"/>
                <a:gd name="T65" fmla="*/ 17 h 143"/>
                <a:gd name="T66" fmla="*/ 42 w 173"/>
                <a:gd name="T67" fmla="*/ 17 h 143"/>
                <a:gd name="T68" fmla="*/ 30 w 173"/>
                <a:gd name="T69" fmla="*/ 11 h 143"/>
                <a:gd name="T70" fmla="*/ 18 w 173"/>
                <a:gd name="T71" fmla="*/ 5 h 143"/>
                <a:gd name="T72" fmla="*/ 6 w 173"/>
                <a:gd name="T73" fmla="*/ 0 h 143"/>
                <a:gd name="T74" fmla="*/ 6 w 173"/>
                <a:gd name="T75" fmla="*/ 5 h 143"/>
                <a:gd name="T76" fmla="*/ 12 w 173"/>
                <a:gd name="T77" fmla="*/ 11 h 143"/>
                <a:gd name="T78" fmla="*/ 12 w 173"/>
                <a:gd name="T79" fmla="*/ 23 h 143"/>
                <a:gd name="T80" fmla="*/ 12 w 173"/>
                <a:gd name="T81" fmla="*/ 29 h 143"/>
                <a:gd name="T82" fmla="*/ 18 w 173"/>
                <a:gd name="T83" fmla="*/ 41 h 143"/>
                <a:gd name="T84" fmla="*/ 12 w 173"/>
                <a:gd name="T85" fmla="*/ 53 h 143"/>
                <a:gd name="T86" fmla="*/ 12 w 173"/>
                <a:gd name="T87" fmla="*/ 65 h 143"/>
                <a:gd name="T88" fmla="*/ 0 w 173"/>
                <a:gd name="T89" fmla="*/ 77 h 143"/>
                <a:gd name="T90" fmla="*/ 12 w 173"/>
                <a:gd name="T91" fmla="*/ 77 h 143"/>
                <a:gd name="T92" fmla="*/ 18 w 173"/>
                <a:gd name="T93" fmla="*/ 83 h 143"/>
                <a:gd name="T94" fmla="*/ 24 w 173"/>
                <a:gd name="T95" fmla="*/ 89 h 143"/>
                <a:gd name="T96" fmla="*/ 36 w 173"/>
                <a:gd name="T97" fmla="*/ 95 h 143"/>
                <a:gd name="T98" fmla="*/ 42 w 173"/>
                <a:gd name="T99" fmla="*/ 101 h 143"/>
                <a:gd name="T100" fmla="*/ 42 w 173"/>
                <a:gd name="T101" fmla="*/ 107 h 143"/>
                <a:gd name="T102" fmla="*/ 48 w 173"/>
                <a:gd name="T103" fmla="*/ 119 h 143"/>
                <a:gd name="T104" fmla="*/ 42 w 173"/>
                <a:gd name="T105" fmla="*/ 131 h 143"/>
                <a:gd name="T106" fmla="*/ 48 w 173"/>
                <a:gd name="T107" fmla="*/ 131 h 143"/>
                <a:gd name="T108" fmla="*/ 53 w 173"/>
                <a:gd name="T109" fmla="*/ 131 h 143"/>
                <a:gd name="T110" fmla="*/ 59 w 173"/>
                <a:gd name="T111" fmla="*/ 131 h 143"/>
                <a:gd name="T112" fmla="*/ 65 w 173"/>
                <a:gd name="T113" fmla="*/ 131 h 143"/>
                <a:gd name="T114" fmla="*/ 71 w 173"/>
                <a:gd name="T115" fmla="*/ 137 h 143"/>
                <a:gd name="T116" fmla="*/ 77 w 173"/>
                <a:gd name="T117" fmla="*/ 137 h 143"/>
                <a:gd name="T118" fmla="*/ 83 w 173"/>
                <a:gd name="T119" fmla="*/ 143 h 143"/>
                <a:gd name="T120" fmla="*/ 89 w 173"/>
                <a:gd name="T121" fmla="*/ 143 h 1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3"/>
                <a:gd name="T184" fmla="*/ 0 h 143"/>
                <a:gd name="T185" fmla="*/ 173 w 173"/>
                <a:gd name="T186" fmla="*/ 143 h 14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3" h="143">
                  <a:moveTo>
                    <a:pt x="89" y="143"/>
                  </a:moveTo>
                  <a:lnTo>
                    <a:pt x="95" y="143"/>
                  </a:lnTo>
                  <a:lnTo>
                    <a:pt x="101" y="143"/>
                  </a:lnTo>
                  <a:lnTo>
                    <a:pt x="113" y="143"/>
                  </a:lnTo>
                  <a:lnTo>
                    <a:pt x="119" y="137"/>
                  </a:lnTo>
                  <a:lnTo>
                    <a:pt x="131" y="137"/>
                  </a:lnTo>
                  <a:lnTo>
                    <a:pt x="143" y="137"/>
                  </a:lnTo>
                  <a:lnTo>
                    <a:pt x="149" y="137"/>
                  </a:lnTo>
                  <a:lnTo>
                    <a:pt x="161" y="137"/>
                  </a:lnTo>
                  <a:lnTo>
                    <a:pt x="167" y="137"/>
                  </a:lnTo>
                  <a:lnTo>
                    <a:pt x="173" y="137"/>
                  </a:lnTo>
                  <a:lnTo>
                    <a:pt x="161" y="131"/>
                  </a:lnTo>
                  <a:lnTo>
                    <a:pt x="155" y="119"/>
                  </a:lnTo>
                  <a:lnTo>
                    <a:pt x="149" y="113"/>
                  </a:lnTo>
                  <a:lnTo>
                    <a:pt x="143" y="101"/>
                  </a:lnTo>
                  <a:lnTo>
                    <a:pt x="137" y="83"/>
                  </a:lnTo>
                  <a:lnTo>
                    <a:pt x="131" y="71"/>
                  </a:lnTo>
                  <a:lnTo>
                    <a:pt x="131" y="59"/>
                  </a:lnTo>
                  <a:lnTo>
                    <a:pt x="131" y="47"/>
                  </a:lnTo>
                  <a:lnTo>
                    <a:pt x="125" y="41"/>
                  </a:lnTo>
                  <a:lnTo>
                    <a:pt x="119" y="41"/>
                  </a:lnTo>
                  <a:lnTo>
                    <a:pt x="113" y="41"/>
                  </a:lnTo>
                  <a:lnTo>
                    <a:pt x="107" y="35"/>
                  </a:lnTo>
                  <a:lnTo>
                    <a:pt x="101" y="29"/>
                  </a:lnTo>
                  <a:lnTo>
                    <a:pt x="95" y="23"/>
                  </a:lnTo>
                  <a:lnTo>
                    <a:pt x="89" y="11"/>
                  </a:lnTo>
                  <a:lnTo>
                    <a:pt x="89" y="5"/>
                  </a:lnTo>
                  <a:lnTo>
                    <a:pt x="83" y="5"/>
                  </a:lnTo>
                  <a:lnTo>
                    <a:pt x="71" y="11"/>
                  </a:lnTo>
                  <a:lnTo>
                    <a:pt x="65" y="11"/>
                  </a:lnTo>
                  <a:lnTo>
                    <a:pt x="53" y="17"/>
                  </a:lnTo>
                  <a:lnTo>
                    <a:pt x="42" y="17"/>
                  </a:lnTo>
                  <a:lnTo>
                    <a:pt x="30" y="11"/>
                  </a:lnTo>
                  <a:lnTo>
                    <a:pt x="18" y="5"/>
                  </a:lnTo>
                  <a:lnTo>
                    <a:pt x="6" y="0"/>
                  </a:lnTo>
                  <a:lnTo>
                    <a:pt x="6" y="5"/>
                  </a:lnTo>
                  <a:lnTo>
                    <a:pt x="12" y="11"/>
                  </a:lnTo>
                  <a:lnTo>
                    <a:pt x="12" y="23"/>
                  </a:lnTo>
                  <a:lnTo>
                    <a:pt x="12" y="29"/>
                  </a:lnTo>
                  <a:lnTo>
                    <a:pt x="18" y="41"/>
                  </a:lnTo>
                  <a:lnTo>
                    <a:pt x="12" y="53"/>
                  </a:lnTo>
                  <a:lnTo>
                    <a:pt x="12" y="65"/>
                  </a:lnTo>
                  <a:lnTo>
                    <a:pt x="0" y="77"/>
                  </a:lnTo>
                  <a:lnTo>
                    <a:pt x="12" y="77"/>
                  </a:lnTo>
                  <a:lnTo>
                    <a:pt x="18" y="83"/>
                  </a:lnTo>
                  <a:lnTo>
                    <a:pt x="24" y="89"/>
                  </a:lnTo>
                  <a:lnTo>
                    <a:pt x="36" y="95"/>
                  </a:lnTo>
                  <a:lnTo>
                    <a:pt x="42" y="101"/>
                  </a:lnTo>
                  <a:lnTo>
                    <a:pt x="42" y="107"/>
                  </a:lnTo>
                  <a:lnTo>
                    <a:pt x="48" y="119"/>
                  </a:lnTo>
                  <a:lnTo>
                    <a:pt x="42" y="131"/>
                  </a:lnTo>
                  <a:lnTo>
                    <a:pt x="48" y="131"/>
                  </a:lnTo>
                  <a:lnTo>
                    <a:pt x="53" y="131"/>
                  </a:lnTo>
                  <a:lnTo>
                    <a:pt x="59" y="131"/>
                  </a:lnTo>
                  <a:lnTo>
                    <a:pt x="65" y="131"/>
                  </a:lnTo>
                  <a:lnTo>
                    <a:pt x="71" y="137"/>
                  </a:lnTo>
                  <a:lnTo>
                    <a:pt x="77" y="137"/>
                  </a:lnTo>
                  <a:lnTo>
                    <a:pt x="83" y="143"/>
                  </a:lnTo>
                  <a:lnTo>
                    <a:pt x="89" y="143"/>
                  </a:lnTo>
                  <a:close/>
                </a:path>
              </a:pathLst>
            </a:custGeom>
            <a:solidFill>
              <a:srgbClr val="49AF00"/>
            </a:solidFill>
            <a:ln w="9525">
              <a:noFill/>
              <a:round/>
              <a:headEnd/>
              <a:tailEnd/>
            </a:ln>
          </p:spPr>
          <p:txBody>
            <a:bodyPr/>
            <a:lstStyle/>
            <a:p>
              <a:endParaRPr lang="en-US"/>
            </a:p>
          </p:txBody>
        </p:sp>
        <p:sp>
          <p:nvSpPr>
            <p:cNvPr id="16372" name="Freeform 236"/>
            <p:cNvSpPr>
              <a:spLocks/>
            </p:cNvSpPr>
            <p:nvPr/>
          </p:nvSpPr>
          <p:spPr bwMode="auto">
            <a:xfrm>
              <a:off x="4956" y="2049"/>
              <a:ext cx="173" cy="179"/>
            </a:xfrm>
            <a:custGeom>
              <a:avLst/>
              <a:gdLst>
                <a:gd name="T0" fmla="*/ 24 w 173"/>
                <a:gd name="T1" fmla="*/ 84 h 179"/>
                <a:gd name="T2" fmla="*/ 30 w 173"/>
                <a:gd name="T3" fmla="*/ 84 h 179"/>
                <a:gd name="T4" fmla="*/ 42 w 173"/>
                <a:gd name="T5" fmla="*/ 84 h 179"/>
                <a:gd name="T6" fmla="*/ 54 w 173"/>
                <a:gd name="T7" fmla="*/ 84 h 179"/>
                <a:gd name="T8" fmla="*/ 66 w 173"/>
                <a:gd name="T9" fmla="*/ 84 h 179"/>
                <a:gd name="T10" fmla="*/ 84 w 173"/>
                <a:gd name="T11" fmla="*/ 78 h 179"/>
                <a:gd name="T12" fmla="*/ 96 w 173"/>
                <a:gd name="T13" fmla="*/ 66 h 179"/>
                <a:gd name="T14" fmla="*/ 108 w 173"/>
                <a:gd name="T15" fmla="*/ 54 h 179"/>
                <a:gd name="T16" fmla="*/ 120 w 173"/>
                <a:gd name="T17" fmla="*/ 36 h 179"/>
                <a:gd name="T18" fmla="*/ 126 w 173"/>
                <a:gd name="T19" fmla="*/ 18 h 179"/>
                <a:gd name="T20" fmla="*/ 132 w 173"/>
                <a:gd name="T21" fmla="*/ 6 h 179"/>
                <a:gd name="T22" fmla="*/ 138 w 173"/>
                <a:gd name="T23" fmla="*/ 6 h 179"/>
                <a:gd name="T24" fmla="*/ 144 w 173"/>
                <a:gd name="T25" fmla="*/ 0 h 179"/>
                <a:gd name="T26" fmla="*/ 156 w 173"/>
                <a:gd name="T27" fmla="*/ 0 h 179"/>
                <a:gd name="T28" fmla="*/ 162 w 173"/>
                <a:gd name="T29" fmla="*/ 0 h 179"/>
                <a:gd name="T30" fmla="*/ 168 w 173"/>
                <a:gd name="T31" fmla="*/ 0 h 179"/>
                <a:gd name="T32" fmla="*/ 173 w 173"/>
                <a:gd name="T33" fmla="*/ 0 h 179"/>
                <a:gd name="T34" fmla="*/ 173 w 173"/>
                <a:gd name="T35" fmla="*/ 0 h 179"/>
                <a:gd name="T36" fmla="*/ 156 w 173"/>
                <a:gd name="T37" fmla="*/ 6 h 179"/>
                <a:gd name="T38" fmla="*/ 138 w 173"/>
                <a:gd name="T39" fmla="*/ 24 h 179"/>
                <a:gd name="T40" fmla="*/ 132 w 173"/>
                <a:gd name="T41" fmla="*/ 48 h 179"/>
                <a:gd name="T42" fmla="*/ 126 w 173"/>
                <a:gd name="T43" fmla="*/ 66 h 179"/>
                <a:gd name="T44" fmla="*/ 126 w 173"/>
                <a:gd name="T45" fmla="*/ 84 h 179"/>
                <a:gd name="T46" fmla="*/ 126 w 173"/>
                <a:gd name="T47" fmla="*/ 96 h 179"/>
                <a:gd name="T48" fmla="*/ 120 w 173"/>
                <a:gd name="T49" fmla="*/ 108 h 179"/>
                <a:gd name="T50" fmla="*/ 108 w 173"/>
                <a:gd name="T51" fmla="*/ 113 h 179"/>
                <a:gd name="T52" fmla="*/ 96 w 173"/>
                <a:gd name="T53" fmla="*/ 125 h 179"/>
                <a:gd name="T54" fmla="*/ 90 w 173"/>
                <a:gd name="T55" fmla="*/ 143 h 179"/>
                <a:gd name="T56" fmla="*/ 84 w 173"/>
                <a:gd name="T57" fmla="*/ 155 h 179"/>
                <a:gd name="T58" fmla="*/ 66 w 173"/>
                <a:gd name="T59" fmla="*/ 155 h 179"/>
                <a:gd name="T60" fmla="*/ 42 w 173"/>
                <a:gd name="T61" fmla="*/ 167 h 179"/>
                <a:gd name="T62" fmla="*/ 30 w 173"/>
                <a:gd name="T63" fmla="*/ 173 h 179"/>
                <a:gd name="T64" fmla="*/ 24 w 173"/>
                <a:gd name="T65" fmla="*/ 173 h 179"/>
                <a:gd name="T66" fmla="*/ 24 w 173"/>
                <a:gd name="T67" fmla="*/ 155 h 179"/>
                <a:gd name="T68" fmla="*/ 18 w 173"/>
                <a:gd name="T69" fmla="*/ 137 h 179"/>
                <a:gd name="T70" fmla="*/ 6 w 173"/>
                <a:gd name="T71" fmla="*/ 119 h 179"/>
                <a:gd name="T72" fmla="*/ 6 w 173"/>
                <a:gd name="T73" fmla="*/ 113 h 179"/>
                <a:gd name="T74" fmla="*/ 12 w 173"/>
                <a:gd name="T75" fmla="*/ 108 h 179"/>
                <a:gd name="T76" fmla="*/ 24 w 173"/>
                <a:gd name="T77" fmla="*/ 102 h 179"/>
                <a:gd name="T78" fmla="*/ 24 w 173"/>
                <a:gd name="T79" fmla="*/ 90 h 17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3"/>
                <a:gd name="T121" fmla="*/ 0 h 179"/>
                <a:gd name="T122" fmla="*/ 173 w 173"/>
                <a:gd name="T123" fmla="*/ 179 h 17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3" h="179">
                  <a:moveTo>
                    <a:pt x="24" y="84"/>
                  </a:moveTo>
                  <a:lnTo>
                    <a:pt x="24" y="84"/>
                  </a:lnTo>
                  <a:lnTo>
                    <a:pt x="30" y="84"/>
                  </a:lnTo>
                  <a:lnTo>
                    <a:pt x="36" y="84"/>
                  </a:lnTo>
                  <a:lnTo>
                    <a:pt x="42" y="84"/>
                  </a:lnTo>
                  <a:lnTo>
                    <a:pt x="48" y="84"/>
                  </a:lnTo>
                  <a:lnTo>
                    <a:pt x="54" y="84"/>
                  </a:lnTo>
                  <a:lnTo>
                    <a:pt x="60" y="84"/>
                  </a:lnTo>
                  <a:lnTo>
                    <a:pt x="66" y="84"/>
                  </a:lnTo>
                  <a:lnTo>
                    <a:pt x="78" y="78"/>
                  </a:lnTo>
                  <a:lnTo>
                    <a:pt x="84" y="78"/>
                  </a:lnTo>
                  <a:lnTo>
                    <a:pt x="90" y="72"/>
                  </a:lnTo>
                  <a:lnTo>
                    <a:pt x="96" y="66"/>
                  </a:lnTo>
                  <a:lnTo>
                    <a:pt x="102" y="60"/>
                  </a:lnTo>
                  <a:lnTo>
                    <a:pt x="108" y="54"/>
                  </a:lnTo>
                  <a:lnTo>
                    <a:pt x="114" y="42"/>
                  </a:lnTo>
                  <a:lnTo>
                    <a:pt x="120" y="36"/>
                  </a:lnTo>
                  <a:lnTo>
                    <a:pt x="126" y="24"/>
                  </a:lnTo>
                  <a:lnTo>
                    <a:pt x="126" y="18"/>
                  </a:lnTo>
                  <a:lnTo>
                    <a:pt x="132" y="12"/>
                  </a:lnTo>
                  <a:lnTo>
                    <a:pt x="132" y="6"/>
                  </a:lnTo>
                  <a:lnTo>
                    <a:pt x="138" y="6"/>
                  </a:lnTo>
                  <a:lnTo>
                    <a:pt x="144" y="0"/>
                  </a:lnTo>
                  <a:lnTo>
                    <a:pt x="150" y="0"/>
                  </a:lnTo>
                  <a:lnTo>
                    <a:pt x="156" y="0"/>
                  </a:lnTo>
                  <a:lnTo>
                    <a:pt x="162" y="0"/>
                  </a:lnTo>
                  <a:lnTo>
                    <a:pt x="168" y="0"/>
                  </a:lnTo>
                  <a:lnTo>
                    <a:pt x="173" y="0"/>
                  </a:lnTo>
                  <a:lnTo>
                    <a:pt x="156" y="6"/>
                  </a:lnTo>
                  <a:lnTo>
                    <a:pt x="150" y="12"/>
                  </a:lnTo>
                  <a:lnTo>
                    <a:pt x="138" y="24"/>
                  </a:lnTo>
                  <a:lnTo>
                    <a:pt x="132" y="36"/>
                  </a:lnTo>
                  <a:lnTo>
                    <a:pt x="132" y="48"/>
                  </a:lnTo>
                  <a:lnTo>
                    <a:pt x="126" y="60"/>
                  </a:lnTo>
                  <a:lnTo>
                    <a:pt x="126" y="66"/>
                  </a:lnTo>
                  <a:lnTo>
                    <a:pt x="126" y="72"/>
                  </a:lnTo>
                  <a:lnTo>
                    <a:pt x="126" y="84"/>
                  </a:lnTo>
                  <a:lnTo>
                    <a:pt x="126" y="90"/>
                  </a:lnTo>
                  <a:lnTo>
                    <a:pt x="126" y="96"/>
                  </a:lnTo>
                  <a:lnTo>
                    <a:pt x="126" y="108"/>
                  </a:lnTo>
                  <a:lnTo>
                    <a:pt x="120" y="108"/>
                  </a:lnTo>
                  <a:lnTo>
                    <a:pt x="114" y="108"/>
                  </a:lnTo>
                  <a:lnTo>
                    <a:pt x="108" y="113"/>
                  </a:lnTo>
                  <a:lnTo>
                    <a:pt x="102" y="119"/>
                  </a:lnTo>
                  <a:lnTo>
                    <a:pt x="96" y="125"/>
                  </a:lnTo>
                  <a:lnTo>
                    <a:pt x="90" y="137"/>
                  </a:lnTo>
                  <a:lnTo>
                    <a:pt x="90" y="143"/>
                  </a:lnTo>
                  <a:lnTo>
                    <a:pt x="90" y="155"/>
                  </a:lnTo>
                  <a:lnTo>
                    <a:pt x="84" y="155"/>
                  </a:lnTo>
                  <a:lnTo>
                    <a:pt x="72" y="155"/>
                  </a:lnTo>
                  <a:lnTo>
                    <a:pt x="66" y="155"/>
                  </a:lnTo>
                  <a:lnTo>
                    <a:pt x="54" y="161"/>
                  </a:lnTo>
                  <a:lnTo>
                    <a:pt x="42" y="167"/>
                  </a:lnTo>
                  <a:lnTo>
                    <a:pt x="36" y="167"/>
                  </a:lnTo>
                  <a:lnTo>
                    <a:pt x="30" y="173"/>
                  </a:lnTo>
                  <a:lnTo>
                    <a:pt x="24" y="179"/>
                  </a:lnTo>
                  <a:lnTo>
                    <a:pt x="24" y="173"/>
                  </a:lnTo>
                  <a:lnTo>
                    <a:pt x="24" y="161"/>
                  </a:lnTo>
                  <a:lnTo>
                    <a:pt x="24" y="155"/>
                  </a:lnTo>
                  <a:lnTo>
                    <a:pt x="18" y="143"/>
                  </a:lnTo>
                  <a:lnTo>
                    <a:pt x="18" y="137"/>
                  </a:lnTo>
                  <a:lnTo>
                    <a:pt x="12" y="125"/>
                  </a:lnTo>
                  <a:lnTo>
                    <a:pt x="6" y="119"/>
                  </a:lnTo>
                  <a:lnTo>
                    <a:pt x="0" y="113"/>
                  </a:lnTo>
                  <a:lnTo>
                    <a:pt x="6" y="113"/>
                  </a:lnTo>
                  <a:lnTo>
                    <a:pt x="12" y="108"/>
                  </a:lnTo>
                  <a:lnTo>
                    <a:pt x="18" y="108"/>
                  </a:lnTo>
                  <a:lnTo>
                    <a:pt x="24" y="102"/>
                  </a:lnTo>
                  <a:lnTo>
                    <a:pt x="24" y="96"/>
                  </a:lnTo>
                  <a:lnTo>
                    <a:pt x="24" y="90"/>
                  </a:lnTo>
                  <a:lnTo>
                    <a:pt x="24" y="84"/>
                  </a:lnTo>
                  <a:close/>
                </a:path>
              </a:pathLst>
            </a:custGeom>
            <a:solidFill>
              <a:srgbClr val="49AF00"/>
            </a:solidFill>
            <a:ln w="9525">
              <a:noFill/>
              <a:round/>
              <a:headEnd/>
              <a:tailEnd/>
            </a:ln>
          </p:spPr>
          <p:txBody>
            <a:bodyPr/>
            <a:lstStyle/>
            <a:p>
              <a:endParaRPr lang="en-US"/>
            </a:p>
          </p:txBody>
        </p:sp>
        <p:sp>
          <p:nvSpPr>
            <p:cNvPr id="16373" name="Freeform 237"/>
            <p:cNvSpPr>
              <a:spLocks/>
            </p:cNvSpPr>
            <p:nvPr/>
          </p:nvSpPr>
          <p:spPr bwMode="auto">
            <a:xfrm>
              <a:off x="5064" y="2049"/>
              <a:ext cx="107" cy="185"/>
            </a:xfrm>
            <a:custGeom>
              <a:avLst/>
              <a:gdLst>
                <a:gd name="T0" fmla="*/ 65 w 107"/>
                <a:gd name="T1" fmla="*/ 6 h 185"/>
                <a:gd name="T2" fmla="*/ 71 w 107"/>
                <a:gd name="T3" fmla="*/ 12 h 185"/>
                <a:gd name="T4" fmla="*/ 83 w 107"/>
                <a:gd name="T5" fmla="*/ 12 h 185"/>
                <a:gd name="T6" fmla="*/ 83 w 107"/>
                <a:gd name="T7" fmla="*/ 12 h 185"/>
                <a:gd name="T8" fmla="*/ 83 w 107"/>
                <a:gd name="T9" fmla="*/ 18 h 185"/>
                <a:gd name="T10" fmla="*/ 77 w 107"/>
                <a:gd name="T11" fmla="*/ 24 h 185"/>
                <a:gd name="T12" fmla="*/ 71 w 107"/>
                <a:gd name="T13" fmla="*/ 24 h 185"/>
                <a:gd name="T14" fmla="*/ 65 w 107"/>
                <a:gd name="T15" fmla="*/ 24 h 185"/>
                <a:gd name="T16" fmla="*/ 60 w 107"/>
                <a:gd name="T17" fmla="*/ 24 h 185"/>
                <a:gd name="T18" fmla="*/ 60 w 107"/>
                <a:gd name="T19" fmla="*/ 30 h 185"/>
                <a:gd name="T20" fmla="*/ 54 w 107"/>
                <a:gd name="T21" fmla="*/ 30 h 185"/>
                <a:gd name="T22" fmla="*/ 54 w 107"/>
                <a:gd name="T23" fmla="*/ 36 h 185"/>
                <a:gd name="T24" fmla="*/ 54 w 107"/>
                <a:gd name="T25" fmla="*/ 42 h 185"/>
                <a:gd name="T26" fmla="*/ 54 w 107"/>
                <a:gd name="T27" fmla="*/ 42 h 185"/>
                <a:gd name="T28" fmla="*/ 60 w 107"/>
                <a:gd name="T29" fmla="*/ 48 h 185"/>
                <a:gd name="T30" fmla="*/ 60 w 107"/>
                <a:gd name="T31" fmla="*/ 48 h 185"/>
                <a:gd name="T32" fmla="*/ 65 w 107"/>
                <a:gd name="T33" fmla="*/ 48 h 185"/>
                <a:gd name="T34" fmla="*/ 71 w 107"/>
                <a:gd name="T35" fmla="*/ 48 h 185"/>
                <a:gd name="T36" fmla="*/ 77 w 107"/>
                <a:gd name="T37" fmla="*/ 48 h 185"/>
                <a:gd name="T38" fmla="*/ 77 w 107"/>
                <a:gd name="T39" fmla="*/ 42 h 185"/>
                <a:gd name="T40" fmla="*/ 83 w 107"/>
                <a:gd name="T41" fmla="*/ 36 h 185"/>
                <a:gd name="T42" fmla="*/ 89 w 107"/>
                <a:gd name="T43" fmla="*/ 30 h 185"/>
                <a:gd name="T44" fmla="*/ 95 w 107"/>
                <a:gd name="T45" fmla="*/ 30 h 185"/>
                <a:gd name="T46" fmla="*/ 95 w 107"/>
                <a:gd name="T47" fmla="*/ 36 h 185"/>
                <a:gd name="T48" fmla="*/ 95 w 107"/>
                <a:gd name="T49" fmla="*/ 36 h 185"/>
                <a:gd name="T50" fmla="*/ 89 w 107"/>
                <a:gd name="T51" fmla="*/ 48 h 185"/>
                <a:gd name="T52" fmla="*/ 89 w 107"/>
                <a:gd name="T53" fmla="*/ 48 h 185"/>
                <a:gd name="T54" fmla="*/ 83 w 107"/>
                <a:gd name="T55" fmla="*/ 54 h 185"/>
                <a:gd name="T56" fmla="*/ 77 w 107"/>
                <a:gd name="T57" fmla="*/ 60 h 185"/>
                <a:gd name="T58" fmla="*/ 77 w 107"/>
                <a:gd name="T59" fmla="*/ 60 h 185"/>
                <a:gd name="T60" fmla="*/ 83 w 107"/>
                <a:gd name="T61" fmla="*/ 66 h 185"/>
                <a:gd name="T62" fmla="*/ 83 w 107"/>
                <a:gd name="T63" fmla="*/ 72 h 185"/>
                <a:gd name="T64" fmla="*/ 89 w 107"/>
                <a:gd name="T65" fmla="*/ 72 h 185"/>
                <a:gd name="T66" fmla="*/ 95 w 107"/>
                <a:gd name="T67" fmla="*/ 72 h 185"/>
                <a:gd name="T68" fmla="*/ 101 w 107"/>
                <a:gd name="T69" fmla="*/ 72 h 185"/>
                <a:gd name="T70" fmla="*/ 101 w 107"/>
                <a:gd name="T71" fmla="*/ 72 h 185"/>
                <a:gd name="T72" fmla="*/ 107 w 107"/>
                <a:gd name="T73" fmla="*/ 78 h 185"/>
                <a:gd name="T74" fmla="*/ 107 w 107"/>
                <a:gd name="T75" fmla="*/ 96 h 185"/>
                <a:gd name="T76" fmla="*/ 101 w 107"/>
                <a:gd name="T77" fmla="*/ 113 h 185"/>
                <a:gd name="T78" fmla="*/ 89 w 107"/>
                <a:gd name="T79" fmla="*/ 131 h 185"/>
                <a:gd name="T80" fmla="*/ 71 w 107"/>
                <a:gd name="T81" fmla="*/ 149 h 185"/>
                <a:gd name="T82" fmla="*/ 60 w 107"/>
                <a:gd name="T83" fmla="*/ 161 h 185"/>
                <a:gd name="T84" fmla="*/ 42 w 107"/>
                <a:gd name="T85" fmla="*/ 173 h 185"/>
                <a:gd name="T86" fmla="*/ 24 w 107"/>
                <a:gd name="T87" fmla="*/ 179 h 185"/>
                <a:gd name="T88" fmla="*/ 12 w 107"/>
                <a:gd name="T89" fmla="*/ 185 h 185"/>
                <a:gd name="T90" fmla="*/ 12 w 107"/>
                <a:gd name="T91" fmla="*/ 185 h 185"/>
                <a:gd name="T92" fmla="*/ 6 w 107"/>
                <a:gd name="T93" fmla="*/ 185 h 185"/>
                <a:gd name="T94" fmla="*/ 0 w 107"/>
                <a:gd name="T95" fmla="*/ 185 h 185"/>
                <a:gd name="T96" fmla="*/ 6 w 107"/>
                <a:gd name="T97" fmla="*/ 179 h 185"/>
                <a:gd name="T98" fmla="*/ 12 w 107"/>
                <a:gd name="T99" fmla="*/ 173 h 185"/>
                <a:gd name="T100" fmla="*/ 18 w 107"/>
                <a:gd name="T101" fmla="*/ 161 h 185"/>
                <a:gd name="T102" fmla="*/ 24 w 107"/>
                <a:gd name="T103" fmla="*/ 149 h 185"/>
                <a:gd name="T104" fmla="*/ 24 w 107"/>
                <a:gd name="T105" fmla="*/ 137 h 185"/>
                <a:gd name="T106" fmla="*/ 24 w 107"/>
                <a:gd name="T107" fmla="*/ 119 h 185"/>
                <a:gd name="T108" fmla="*/ 18 w 107"/>
                <a:gd name="T109" fmla="*/ 96 h 185"/>
                <a:gd name="T110" fmla="*/ 18 w 107"/>
                <a:gd name="T111" fmla="*/ 84 h 185"/>
                <a:gd name="T112" fmla="*/ 18 w 107"/>
                <a:gd name="T113" fmla="*/ 66 h 185"/>
                <a:gd name="T114" fmla="*/ 24 w 107"/>
                <a:gd name="T115" fmla="*/ 48 h 185"/>
                <a:gd name="T116" fmla="*/ 30 w 107"/>
                <a:gd name="T117" fmla="*/ 24 h 185"/>
                <a:gd name="T118" fmla="*/ 48 w 107"/>
                <a:gd name="T119" fmla="*/ 6 h 18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7"/>
                <a:gd name="T181" fmla="*/ 0 h 185"/>
                <a:gd name="T182" fmla="*/ 107 w 107"/>
                <a:gd name="T183" fmla="*/ 185 h 18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7" h="185">
                  <a:moveTo>
                    <a:pt x="65" y="0"/>
                  </a:moveTo>
                  <a:lnTo>
                    <a:pt x="65" y="6"/>
                  </a:lnTo>
                  <a:lnTo>
                    <a:pt x="71" y="12"/>
                  </a:lnTo>
                  <a:lnTo>
                    <a:pt x="77" y="12"/>
                  </a:lnTo>
                  <a:lnTo>
                    <a:pt x="83" y="12"/>
                  </a:lnTo>
                  <a:lnTo>
                    <a:pt x="89" y="18"/>
                  </a:lnTo>
                  <a:lnTo>
                    <a:pt x="83" y="18"/>
                  </a:lnTo>
                  <a:lnTo>
                    <a:pt x="83" y="24"/>
                  </a:lnTo>
                  <a:lnTo>
                    <a:pt x="77" y="24"/>
                  </a:lnTo>
                  <a:lnTo>
                    <a:pt x="71" y="24"/>
                  </a:lnTo>
                  <a:lnTo>
                    <a:pt x="65" y="24"/>
                  </a:lnTo>
                  <a:lnTo>
                    <a:pt x="60" y="24"/>
                  </a:lnTo>
                  <a:lnTo>
                    <a:pt x="60" y="30"/>
                  </a:lnTo>
                  <a:lnTo>
                    <a:pt x="54" y="30"/>
                  </a:lnTo>
                  <a:lnTo>
                    <a:pt x="54" y="36"/>
                  </a:lnTo>
                  <a:lnTo>
                    <a:pt x="54" y="42"/>
                  </a:lnTo>
                  <a:lnTo>
                    <a:pt x="54" y="48"/>
                  </a:lnTo>
                  <a:lnTo>
                    <a:pt x="60" y="48"/>
                  </a:lnTo>
                  <a:lnTo>
                    <a:pt x="65" y="48"/>
                  </a:lnTo>
                  <a:lnTo>
                    <a:pt x="71" y="48"/>
                  </a:lnTo>
                  <a:lnTo>
                    <a:pt x="77" y="48"/>
                  </a:lnTo>
                  <a:lnTo>
                    <a:pt x="77" y="42"/>
                  </a:lnTo>
                  <a:lnTo>
                    <a:pt x="77" y="36"/>
                  </a:lnTo>
                  <a:lnTo>
                    <a:pt x="83" y="36"/>
                  </a:lnTo>
                  <a:lnTo>
                    <a:pt x="83" y="30"/>
                  </a:lnTo>
                  <a:lnTo>
                    <a:pt x="89" y="30"/>
                  </a:lnTo>
                  <a:lnTo>
                    <a:pt x="95" y="30"/>
                  </a:lnTo>
                  <a:lnTo>
                    <a:pt x="95" y="36"/>
                  </a:lnTo>
                  <a:lnTo>
                    <a:pt x="95" y="42"/>
                  </a:lnTo>
                  <a:lnTo>
                    <a:pt x="89" y="48"/>
                  </a:lnTo>
                  <a:lnTo>
                    <a:pt x="83" y="54"/>
                  </a:lnTo>
                  <a:lnTo>
                    <a:pt x="77" y="60"/>
                  </a:lnTo>
                  <a:lnTo>
                    <a:pt x="77" y="66"/>
                  </a:lnTo>
                  <a:lnTo>
                    <a:pt x="83" y="66"/>
                  </a:lnTo>
                  <a:lnTo>
                    <a:pt x="83" y="72"/>
                  </a:lnTo>
                  <a:lnTo>
                    <a:pt x="89" y="72"/>
                  </a:lnTo>
                  <a:lnTo>
                    <a:pt x="95" y="72"/>
                  </a:lnTo>
                  <a:lnTo>
                    <a:pt x="101" y="72"/>
                  </a:lnTo>
                  <a:lnTo>
                    <a:pt x="107" y="72"/>
                  </a:lnTo>
                  <a:lnTo>
                    <a:pt x="107" y="78"/>
                  </a:lnTo>
                  <a:lnTo>
                    <a:pt x="107" y="90"/>
                  </a:lnTo>
                  <a:lnTo>
                    <a:pt x="107" y="96"/>
                  </a:lnTo>
                  <a:lnTo>
                    <a:pt x="107" y="108"/>
                  </a:lnTo>
                  <a:lnTo>
                    <a:pt x="101" y="113"/>
                  </a:lnTo>
                  <a:lnTo>
                    <a:pt x="95" y="125"/>
                  </a:lnTo>
                  <a:lnTo>
                    <a:pt x="89" y="131"/>
                  </a:lnTo>
                  <a:lnTo>
                    <a:pt x="83" y="137"/>
                  </a:lnTo>
                  <a:lnTo>
                    <a:pt x="71" y="149"/>
                  </a:lnTo>
                  <a:lnTo>
                    <a:pt x="65" y="155"/>
                  </a:lnTo>
                  <a:lnTo>
                    <a:pt x="60" y="161"/>
                  </a:lnTo>
                  <a:lnTo>
                    <a:pt x="48" y="167"/>
                  </a:lnTo>
                  <a:lnTo>
                    <a:pt x="42" y="173"/>
                  </a:lnTo>
                  <a:lnTo>
                    <a:pt x="30" y="179"/>
                  </a:lnTo>
                  <a:lnTo>
                    <a:pt x="24" y="179"/>
                  </a:lnTo>
                  <a:lnTo>
                    <a:pt x="18" y="179"/>
                  </a:lnTo>
                  <a:lnTo>
                    <a:pt x="12" y="185"/>
                  </a:lnTo>
                  <a:lnTo>
                    <a:pt x="6" y="185"/>
                  </a:lnTo>
                  <a:lnTo>
                    <a:pt x="0" y="185"/>
                  </a:lnTo>
                  <a:lnTo>
                    <a:pt x="6" y="185"/>
                  </a:lnTo>
                  <a:lnTo>
                    <a:pt x="6" y="179"/>
                  </a:lnTo>
                  <a:lnTo>
                    <a:pt x="12" y="173"/>
                  </a:lnTo>
                  <a:lnTo>
                    <a:pt x="18" y="167"/>
                  </a:lnTo>
                  <a:lnTo>
                    <a:pt x="18" y="161"/>
                  </a:lnTo>
                  <a:lnTo>
                    <a:pt x="24" y="155"/>
                  </a:lnTo>
                  <a:lnTo>
                    <a:pt x="24" y="149"/>
                  </a:lnTo>
                  <a:lnTo>
                    <a:pt x="24" y="143"/>
                  </a:lnTo>
                  <a:lnTo>
                    <a:pt x="24" y="137"/>
                  </a:lnTo>
                  <a:lnTo>
                    <a:pt x="24" y="125"/>
                  </a:lnTo>
                  <a:lnTo>
                    <a:pt x="24" y="119"/>
                  </a:lnTo>
                  <a:lnTo>
                    <a:pt x="18" y="108"/>
                  </a:lnTo>
                  <a:lnTo>
                    <a:pt x="18" y="96"/>
                  </a:lnTo>
                  <a:lnTo>
                    <a:pt x="18" y="90"/>
                  </a:lnTo>
                  <a:lnTo>
                    <a:pt x="18" y="84"/>
                  </a:lnTo>
                  <a:lnTo>
                    <a:pt x="18" y="72"/>
                  </a:lnTo>
                  <a:lnTo>
                    <a:pt x="18" y="66"/>
                  </a:lnTo>
                  <a:lnTo>
                    <a:pt x="18" y="60"/>
                  </a:lnTo>
                  <a:lnTo>
                    <a:pt x="24" y="48"/>
                  </a:lnTo>
                  <a:lnTo>
                    <a:pt x="24" y="36"/>
                  </a:lnTo>
                  <a:lnTo>
                    <a:pt x="30" y="24"/>
                  </a:lnTo>
                  <a:lnTo>
                    <a:pt x="42" y="12"/>
                  </a:lnTo>
                  <a:lnTo>
                    <a:pt x="48" y="6"/>
                  </a:lnTo>
                  <a:lnTo>
                    <a:pt x="65" y="0"/>
                  </a:lnTo>
                  <a:close/>
                </a:path>
              </a:pathLst>
            </a:custGeom>
            <a:solidFill>
              <a:srgbClr val="FF1933"/>
            </a:solidFill>
            <a:ln w="9525">
              <a:noFill/>
              <a:round/>
              <a:headEnd/>
              <a:tailEnd/>
            </a:ln>
          </p:spPr>
          <p:txBody>
            <a:bodyPr/>
            <a:lstStyle/>
            <a:p>
              <a:endParaRPr lang="en-US"/>
            </a:p>
          </p:txBody>
        </p:sp>
        <p:sp>
          <p:nvSpPr>
            <p:cNvPr id="16374" name="Freeform 238"/>
            <p:cNvSpPr>
              <a:spLocks/>
            </p:cNvSpPr>
            <p:nvPr/>
          </p:nvSpPr>
          <p:spPr bwMode="auto">
            <a:xfrm>
              <a:off x="4861" y="1828"/>
              <a:ext cx="477" cy="305"/>
            </a:xfrm>
            <a:custGeom>
              <a:avLst/>
              <a:gdLst>
                <a:gd name="T0" fmla="*/ 257 w 477"/>
                <a:gd name="T1" fmla="*/ 83 h 305"/>
                <a:gd name="T2" fmla="*/ 280 w 477"/>
                <a:gd name="T3" fmla="*/ 36 h 305"/>
                <a:gd name="T4" fmla="*/ 298 w 477"/>
                <a:gd name="T5" fmla="*/ 12 h 305"/>
                <a:gd name="T6" fmla="*/ 310 w 477"/>
                <a:gd name="T7" fmla="*/ 18 h 305"/>
                <a:gd name="T8" fmla="*/ 328 w 477"/>
                <a:gd name="T9" fmla="*/ 53 h 305"/>
                <a:gd name="T10" fmla="*/ 352 w 477"/>
                <a:gd name="T11" fmla="*/ 101 h 305"/>
                <a:gd name="T12" fmla="*/ 340 w 477"/>
                <a:gd name="T13" fmla="*/ 155 h 305"/>
                <a:gd name="T14" fmla="*/ 316 w 477"/>
                <a:gd name="T15" fmla="*/ 185 h 305"/>
                <a:gd name="T16" fmla="*/ 304 w 477"/>
                <a:gd name="T17" fmla="*/ 209 h 305"/>
                <a:gd name="T18" fmla="*/ 322 w 477"/>
                <a:gd name="T19" fmla="*/ 191 h 305"/>
                <a:gd name="T20" fmla="*/ 352 w 477"/>
                <a:gd name="T21" fmla="*/ 155 h 305"/>
                <a:gd name="T22" fmla="*/ 406 w 477"/>
                <a:gd name="T23" fmla="*/ 137 h 305"/>
                <a:gd name="T24" fmla="*/ 424 w 477"/>
                <a:gd name="T25" fmla="*/ 143 h 305"/>
                <a:gd name="T26" fmla="*/ 454 w 477"/>
                <a:gd name="T27" fmla="*/ 155 h 305"/>
                <a:gd name="T28" fmla="*/ 466 w 477"/>
                <a:gd name="T29" fmla="*/ 173 h 305"/>
                <a:gd name="T30" fmla="*/ 436 w 477"/>
                <a:gd name="T31" fmla="*/ 185 h 305"/>
                <a:gd name="T32" fmla="*/ 400 w 477"/>
                <a:gd name="T33" fmla="*/ 221 h 305"/>
                <a:gd name="T34" fmla="*/ 352 w 477"/>
                <a:gd name="T35" fmla="*/ 227 h 305"/>
                <a:gd name="T36" fmla="*/ 334 w 477"/>
                <a:gd name="T37" fmla="*/ 227 h 305"/>
                <a:gd name="T38" fmla="*/ 328 w 477"/>
                <a:gd name="T39" fmla="*/ 227 h 305"/>
                <a:gd name="T40" fmla="*/ 334 w 477"/>
                <a:gd name="T41" fmla="*/ 209 h 305"/>
                <a:gd name="T42" fmla="*/ 334 w 477"/>
                <a:gd name="T43" fmla="*/ 203 h 305"/>
                <a:gd name="T44" fmla="*/ 322 w 477"/>
                <a:gd name="T45" fmla="*/ 203 h 305"/>
                <a:gd name="T46" fmla="*/ 310 w 477"/>
                <a:gd name="T47" fmla="*/ 221 h 305"/>
                <a:gd name="T48" fmla="*/ 310 w 477"/>
                <a:gd name="T49" fmla="*/ 227 h 305"/>
                <a:gd name="T50" fmla="*/ 310 w 477"/>
                <a:gd name="T51" fmla="*/ 215 h 305"/>
                <a:gd name="T52" fmla="*/ 286 w 477"/>
                <a:gd name="T53" fmla="*/ 209 h 305"/>
                <a:gd name="T54" fmla="*/ 268 w 477"/>
                <a:gd name="T55" fmla="*/ 215 h 305"/>
                <a:gd name="T56" fmla="*/ 257 w 477"/>
                <a:gd name="T57" fmla="*/ 221 h 305"/>
                <a:gd name="T58" fmla="*/ 233 w 477"/>
                <a:gd name="T59" fmla="*/ 227 h 305"/>
                <a:gd name="T60" fmla="*/ 221 w 477"/>
                <a:gd name="T61" fmla="*/ 245 h 305"/>
                <a:gd name="T62" fmla="*/ 191 w 477"/>
                <a:gd name="T63" fmla="*/ 287 h 305"/>
                <a:gd name="T64" fmla="*/ 155 w 477"/>
                <a:gd name="T65" fmla="*/ 305 h 305"/>
                <a:gd name="T66" fmla="*/ 125 w 477"/>
                <a:gd name="T67" fmla="*/ 305 h 305"/>
                <a:gd name="T68" fmla="*/ 107 w 477"/>
                <a:gd name="T69" fmla="*/ 305 h 305"/>
                <a:gd name="T70" fmla="*/ 71 w 477"/>
                <a:gd name="T71" fmla="*/ 293 h 305"/>
                <a:gd name="T72" fmla="*/ 36 w 477"/>
                <a:gd name="T73" fmla="*/ 275 h 305"/>
                <a:gd name="T74" fmla="*/ 0 w 477"/>
                <a:gd name="T75" fmla="*/ 269 h 305"/>
                <a:gd name="T76" fmla="*/ 24 w 477"/>
                <a:gd name="T77" fmla="*/ 245 h 305"/>
                <a:gd name="T78" fmla="*/ 83 w 477"/>
                <a:gd name="T79" fmla="*/ 191 h 305"/>
                <a:gd name="T80" fmla="*/ 125 w 477"/>
                <a:gd name="T81" fmla="*/ 179 h 305"/>
                <a:gd name="T82" fmla="*/ 173 w 477"/>
                <a:gd name="T83" fmla="*/ 179 h 305"/>
                <a:gd name="T84" fmla="*/ 215 w 477"/>
                <a:gd name="T85" fmla="*/ 197 h 305"/>
                <a:gd name="T86" fmla="*/ 233 w 477"/>
                <a:gd name="T87" fmla="*/ 209 h 305"/>
                <a:gd name="T88" fmla="*/ 251 w 477"/>
                <a:gd name="T89" fmla="*/ 215 h 305"/>
                <a:gd name="T90" fmla="*/ 268 w 477"/>
                <a:gd name="T91" fmla="*/ 209 h 305"/>
                <a:gd name="T92" fmla="*/ 263 w 477"/>
                <a:gd name="T93" fmla="*/ 203 h 305"/>
                <a:gd name="T94" fmla="*/ 239 w 477"/>
                <a:gd name="T95" fmla="*/ 203 h 305"/>
                <a:gd name="T96" fmla="*/ 215 w 477"/>
                <a:gd name="T97" fmla="*/ 197 h 305"/>
                <a:gd name="T98" fmla="*/ 167 w 477"/>
                <a:gd name="T99" fmla="*/ 173 h 305"/>
                <a:gd name="T100" fmla="*/ 137 w 477"/>
                <a:gd name="T101" fmla="*/ 113 h 305"/>
                <a:gd name="T102" fmla="*/ 137 w 477"/>
                <a:gd name="T103" fmla="*/ 59 h 305"/>
                <a:gd name="T104" fmla="*/ 173 w 477"/>
                <a:gd name="T105" fmla="*/ 77 h 305"/>
                <a:gd name="T106" fmla="*/ 221 w 477"/>
                <a:gd name="T107" fmla="*/ 95 h 305"/>
                <a:gd name="T108" fmla="*/ 251 w 477"/>
                <a:gd name="T109" fmla="*/ 113 h 305"/>
                <a:gd name="T110" fmla="*/ 268 w 477"/>
                <a:gd name="T111" fmla="*/ 161 h 305"/>
                <a:gd name="T112" fmla="*/ 274 w 477"/>
                <a:gd name="T113" fmla="*/ 197 h 305"/>
                <a:gd name="T114" fmla="*/ 292 w 477"/>
                <a:gd name="T115" fmla="*/ 209 h 305"/>
                <a:gd name="T116" fmla="*/ 298 w 477"/>
                <a:gd name="T117" fmla="*/ 203 h 305"/>
                <a:gd name="T118" fmla="*/ 286 w 477"/>
                <a:gd name="T119" fmla="*/ 179 h 305"/>
                <a:gd name="T120" fmla="*/ 257 w 477"/>
                <a:gd name="T121" fmla="*/ 125 h 3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7"/>
                <a:gd name="T184" fmla="*/ 0 h 305"/>
                <a:gd name="T185" fmla="*/ 477 w 477"/>
                <a:gd name="T186" fmla="*/ 305 h 30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7" h="305">
                  <a:moveTo>
                    <a:pt x="257" y="125"/>
                  </a:moveTo>
                  <a:lnTo>
                    <a:pt x="257" y="113"/>
                  </a:lnTo>
                  <a:lnTo>
                    <a:pt x="257" y="101"/>
                  </a:lnTo>
                  <a:lnTo>
                    <a:pt x="257" y="95"/>
                  </a:lnTo>
                  <a:lnTo>
                    <a:pt x="257" y="83"/>
                  </a:lnTo>
                  <a:lnTo>
                    <a:pt x="263" y="71"/>
                  </a:lnTo>
                  <a:lnTo>
                    <a:pt x="263" y="59"/>
                  </a:lnTo>
                  <a:lnTo>
                    <a:pt x="268" y="53"/>
                  </a:lnTo>
                  <a:lnTo>
                    <a:pt x="274" y="42"/>
                  </a:lnTo>
                  <a:lnTo>
                    <a:pt x="280" y="36"/>
                  </a:lnTo>
                  <a:lnTo>
                    <a:pt x="286" y="30"/>
                  </a:lnTo>
                  <a:lnTo>
                    <a:pt x="292" y="24"/>
                  </a:lnTo>
                  <a:lnTo>
                    <a:pt x="292" y="18"/>
                  </a:lnTo>
                  <a:lnTo>
                    <a:pt x="298" y="12"/>
                  </a:lnTo>
                  <a:lnTo>
                    <a:pt x="298" y="6"/>
                  </a:lnTo>
                  <a:lnTo>
                    <a:pt x="304" y="0"/>
                  </a:lnTo>
                  <a:lnTo>
                    <a:pt x="304" y="6"/>
                  </a:lnTo>
                  <a:lnTo>
                    <a:pt x="304" y="12"/>
                  </a:lnTo>
                  <a:lnTo>
                    <a:pt x="310" y="18"/>
                  </a:lnTo>
                  <a:lnTo>
                    <a:pt x="310" y="24"/>
                  </a:lnTo>
                  <a:lnTo>
                    <a:pt x="316" y="36"/>
                  </a:lnTo>
                  <a:lnTo>
                    <a:pt x="322" y="42"/>
                  </a:lnTo>
                  <a:lnTo>
                    <a:pt x="328" y="47"/>
                  </a:lnTo>
                  <a:lnTo>
                    <a:pt x="328" y="53"/>
                  </a:lnTo>
                  <a:lnTo>
                    <a:pt x="334" y="59"/>
                  </a:lnTo>
                  <a:lnTo>
                    <a:pt x="340" y="65"/>
                  </a:lnTo>
                  <a:lnTo>
                    <a:pt x="346" y="71"/>
                  </a:lnTo>
                  <a:lnTo>
                    <a:pt x="346" y="77"/>
                  </a:lnTo>
                  <a:lnTo>
                    <a:pt x="352" y="101"/>
                  </a:lnTo>
                  <a:lnTo>
                    <a:pt x="352" y="113"/>
                  </a:lnTo>
                  <a:lnTo>
                    <a:pt x="352" y="131"/>
                  </a:lnTo>
                  <a:lnTo>
                    <a:pt x="346" y="143"/>
                  </a:lnTo>
                  <a:lnTo>
                    <a:pt x="340" y="149"/>
                  </a:lnTo>
                  <a:lnTo>
                    <a:pt x="340" y="155"/>
                  </a:lnTo>
                  <a:lnTo>
                    <a:pt x="334" y="161"/>
                  </a:lnTo>
                  <a:lnTo>
                    <a:pt x="328" y="167"/>
                  </a:lnTo>
                  <a:lnTo>
                    <a:pt x="322" y="173"/>
                  </a:lnTo>
                  <a:lnTo>
                    <a:pt x="316" y="179"/>
                  </a:lnTo>
                  <a:lnTo>
                    <a:pt x="316" y="185"/>
                  </a:lnTo>
                  <a:lnTo>
                    <a:pt x="310" y="197"/>
                  </a:lnTo>
                  <a:lnTo>
                    <a:pt x="304" y="197"/>
                  </a:lnTo>
                  <a:lnTo>
                    <a:pt x="304" y="203"/>
                  </a:lnTo>
                  <a:lnTo>
                    <a:pt x="304" y="209"/>
                  </a:lnTo>
                  <a:lnTo>
                    <a:pt x="310" y="209"/>
                  </a:lnTo>
                  <a:lnTo>
                    <a:pt x="316" y="203"/>
                  </a:lnTo>
                  <a:lnTo>
                    <a:pt x="316" y="197"/>
                  </a:lnTo>
                  <a:lnTo>
                    <a:pt x="322" y="191"/>
                  </a:lnTo>
                  <a:lnTo>
                    <a:pt x="322" y="179"/>
                  </a:lnTo>
                  <a:lnTo>
                    <a:pt x="328" y="179"/>
                  </a:lnTo>
                  <a:lnTo>
                    <a:pt x="328" y="173"/>
                  </a:lnTo>
                  <a:lnTo>
                    <a:pt x="340" y="161"/>
                  </a:lnTo>
                  <a:lnTo>
                    <a:pt x="352" y="155"/>
                  </a:lnTo>
                  <a:lnTo>
                    <a:pt x="358" y="143"/>
                  </a:lnTo>
                  <a:lnTo>
                    <a:pt x="370" y="143"/>
                  </a:lnTo>
                  <a:lnTo>
                    <a:pt x="382" y="137"/>
                  </a:lnTo>
                  <a:lnTo>
                    <a:pt x="394" y="137"/>
                  </a:lnTo>
                  <a:lnTo>
                    <a:pt x="406" y="137"/>
                  </a:lnTo>
                  <a:lnTo>
                    <a:pt x="412" y="137"/>
                  </a:lnTo>
                  <a:lnTo>
                    <a:pt x="418" y="137"/>
                  </a:lnTo>
                  <a:lnTo>
                    <a:pt x="424" y="137"/>
                  </a:lnTo>
                  <a:lnTo>
                    <a:pt x="424" y="143"/>
                  </a:lnTo>
                  <a:lnTo>
                    <a:pt x="430" y="143"/>
                  </a:lnTo>
                  <a:lnTo>
                    <a:pt x="436" y="149"/>
                  </a:lnTo>
                  <a:lnTo>
                    <a:pt x="442" y="149"/>
                  </a:lnTo>
                  <a:lnTo>
                    <a:pt x="448" y="155"/>
                  </a:lnTo>
                  <a:lnTo>
                    <a:pt x="454" y="155"/>
                  </a:lnTo>
                  <a:lnTo>
                    <a:pt x="460" y="161"/>
                  </a:lnTo>
                  <a:lnTo>
                    <a:pt x="466" y="167"/>
                  </a:lnTo>
                  <a:lnTo>
                    <a:pt x="477" y="167"/>
                  </a:lnTo>
                  <a:lnTo>
                    <a:pt x="472" y="173"/>
                  </a:lnTo>
                  <a:lnTo>
                    <a:pt x="466" y="173"/>
                  </a:lnTo>
                  <a:lnTo>
                    <a:pt x="460" y="173"/>
                  </a:lnTo>
                  <a:lnTo>
                    <a:pt x="454" y="173"/>
                  </a:lnTo>
                  <a:lnTo>
                    <a:pt x="448" y="179"/>
                  </a:lnTo>
                  <a:lnTo>
                    <a:pt x="442" y="179"/>
                  </a:lnTo>
                  <a:lnTo>
                    <a:pt x="436" y="185"/>
                  </a:lnTo>
                  <a:lnTo>
                    <a:pt x="430" y="191"/>
                  </a:lnTo>
                  <a:lnTo>
                    <a:pt x="424" y="197"/>
                  </a:lnTo>
                  <a:lnTo>
                    <a:pt x="418" y="203"/>
                  </a:lnTo>
                  <a:lnTo>
                    <a:pt x="406" y="215"/>
                  </a:lnTo>
                  <a:lnTo>
                    <a:pt x="400" y="221"/>
                  </a:lnTo>
                  <a:lnTo>
                    <a:pt x="388" y="227"/>
                  </a:lnTo>
                  <a:lnTo>
                    <a:pt x="376" y="233"/>
                  </a:lnTo>
                  <a:lnTo>
                    <a:pt x="364" y="233"/>
                  </a:lnTo>
                  <a:lnTo>
                    <a:pt x="352" y="227"/>
                  </a:lnTo>
                  <a:lnTo>
                    <a:pt x="346" y="227"/>
                  </a:lnTo>
                  <a:lnTo>
                    <a:pt x="340" y="227"/>
                  </a:lnTo>
                  <a:lnTo>
                    <a:pt x="334" y="227"/>
                  </a:lnTo>
                  <a:lnTo>
                    <a:pt x="328" y="227"/>
                  </a:lnTo>
                  <a:lnTo>
                    <a:pt x="322" y="227"/>
                  </a:lnTo>
                  <a:lnTo>
                    <a:pt x="328" y="227"/>
                  </a:lnTo>
                  <a:lnTo>
                    <a:pt x="334" y="221"/>
                  </a:lnTo>
                  <a:lnTo>
                    <a:pt x="334" y="215"/>
                  </a:lnTo>
                  <a:lnTo>
                    <a:pt x="334" y="209"/>
                  </a:lnTo>
                  <a:lnTo>
                    <a:pt x="334" y="203"/>
                  </a:lnTo>
                  <a:lnTo>
                    <a:pt x="328" y="203"/>
                  </a:lnTo>
                  <a:lnTo>
                    <a:pt x="322" y="203"/>
                  </a:lnTo>
                  <a:lnTo>
                    <a:pt x="316" y="203"/>
                  </a:lnTo>
                  <a:lnTo>
                    <a:pt x="316" y="209"/>
                  </a:lnTo>
                  <a:lnTo>
                    <a:pt x="310" y="215"/>
                  </a:lnTo>
                  <a:lnTo>
                    <a:pt x="310" y="221"/>
                  </a:lnTo>
                  <a:lnTo>
                    <a:pt x="316" y="221"/>
                  </a:lnTo>
                  <a:lnTo>
                    <a:pt x="316" y="227"/>
                  </a:lnTo>
                  <a:lnTo>
                    <a:pt x="310" y="227"/>
                  </a:lnTo>
                  <a:lnTo>
                    <a:pt x="310" y="221"/>
                  </a:lnTo>
                  <a:lnTo>
                    <a:pt x="310" y="215"/>
                  </a:lnTo>
                  <a:lnTo>
                    <a:pt x="304" y="215"/>
                  </a:lnTo>
                  <a:lnTo>
                    <a:pt x="292" y="215"/>
                  </a:lnTo>
                  <a:lnTo>
                    <a:pt x="286" y="209"/>
                  </a:lnTo>
                  <a:lnTo>
                    <a:pt x="280" y="209"/>
                  </a:lnTo>
                  <a:lnTo>
                    <a:pt x="274" y="209"/>
                  </a:lnTo>
                  <a:lnTo>
                    <a:pt x="268" y="215"/>
                  </a:lnTo>
                  <a:lnTo>
                    <a:pt x="268" y="221"/>
                  </a:lnTo>
                  <a:lnTo>
                    <a:pt x="263" y="221"/>
                  </a:lnTo>
                  <a:lnTo>
                    <a:pt x="257" y="221"/>
                  </a:lnTo>
                  <a:lnTo>
                    <a:pt x="251" y="221"/>
                  </a:lnTo>
                  <a:lnTo>
                    <a:pt x="245" y="221"/>
                  </a:lnTo>
                  <a:lnTo>
                    <a:pt x="239" y="221"/>
                  </a:lnTo>
                  <a:lnTo>
                    <a:pt x="233" y="227"/>
                  </a:lnTo>
                  <a:lnTo>
                    <a:pt x="227" y="227"/>
                  </a:lnTo>
                  <a:lnTo>
                    <a:pt x="227" y="233"/>
                  </a:lnTo>
                  <a:lnTo>
                    <a:pt x="221" y="239"/>
                  </a:lnTo>
                  <a:lnTo>
                    <a:pt x="221" y="245"/>
                  </a:lnTo>
                  <a:lnTo>
                    <a:pt x="215" y="257"/>
                  </a:lnTo>
                  <a:lnTo>
                    <a:pt x="209" y="263"/>
                  </a:lnTo>
                  <a:lnTo>
                    <a:pt x="203" y="275"/>
                  </a:lnTo>
                  <a:lnTo>
                    <a:pt x="197" y="281"/>
                  </a:lnTo>
                  <a:lnTo>
                    <a:pt x="191" y="287"/>
                  </a:lnTo>
                  <a:lnTo>
                    <a:pt x="185" y="293"/>
                  </a:lnTo>
                  <a:lnTo>
                    <a:pt x="179" y="299"/>
                  </a:lnTo>
                  <a:lnTo>
                    <a:pt x="173" y="299"/>
                  </a:lnTo>
                  <a:lnTo>
                    <a:pt x="161" y="305"/>
                  </a:lnTo>
                  <a:lnTo>
                    <a:pt x="155" y="305"/>
                  </a:lnTo>
                  <a:lnTo>
                    <a:pt x="149" y="305"/>
                  </a:lnTo>
                  <a:lnTo>
                    <a:pt x="143" y="305"/>
                  </a:lnTo>
                  <a:lnTo>
                    <a:pt x="137" y="305"/>
                  </a:lnTo>
                  <a:lnTo>
                    <a:pt x="131" y="305"/>
                  </a:lnTo>
                  <a:lnTo>
                    <a:pt x="125" y="305"/>
                  </a:lnTo>
                  <a:lnTo>
                    <a:pt x="119" y="305"/>
                  </a:lnTo>
                  <a:lnTo>
                    <a:pt x="113" y="305"/>
                  </a:lnTo>
                  <a:lnTo>
                    <a:pt x="107" y="305"/>
                  </a:lnTo>
                  <a:lnTo>
                    <a:pt x="101" y="305"/>
                  </a:lnTo>
                  <a:lnTo>
                    <a:pt x="95" y="299"/>
                  </a:lnTo>
                  <a:lnTo>
                    <a:pt x="83" y="299"/>
                  </a:lnTo>
                  <a:lnTo>
                    <a:pt x="77" y="293"/>
                  </a:lnTo>
                  <a:lnTo>
                    <a:pt x="71" y="293"/>
                  </a:lnTo>
                  <a:lnTo>
                    <a:pt x="65" y="287"/>
                  </a:lnTo>
                  <a:lnTo>
                    <a:pt x="59" y="281"/>
                  </a:lnTo>
                  <a:lnTo>
                    <a:pt x="54" y="281"/>
                  </a:lnTo>
                  <a:lnTo>
                    <a:pt x="42" y="275"/>
                  </a:lnTo>
                  <a:lnTo>
                    <a:pt x="36" y="275"/>
                  </a:lnTo>
                  <a:lnTo>
                    <a:pt x="30" y="275"/>
                  </a:lnTo>
                  <a:lnTo>
                    <a:pt x="18" y="269"/>
                  </a:lnTo>
                  <a:lnTo>
                    <a:pt x="12" y="269"/>
                  </a:lnTo>
                  <a:lnTo>
                    <a:pt x="6" y="269"/>
                  </a:lnTo>
                  <a:lnTo>
                    <a:pt x="0" y="269"/>
                  </a:lnTo>
                  <a:lnTo>
                    <a:pt x="6" y="263"/>
                  </a:lnTo>
                  <a:lnTo>
                    <a:pt x="12" y="251"/>
                  </a:lnTo>
                  <a:lnTo>
                    <a:pt x="24" y="245"/>
                  </a:lnTo>
                  <a:lnTo>
                    <a:pt x="36" y="233"/>
                  </a:lnTo>
                  <a:lnTo>
                    <a:pt x="48" y="221"/>
                  </a:lnTo>
                  <a:lnTo>
                    <a:pt x="59" y="209"/>
                  </a:lnTo>
                  <a:lnTo>
                    <a:pt x="71" y="197"/>
                  </a:lnTo>
                  <a:lnTo>
                    <a:pt x="83" y="191"/>
                  </a:lnTo>
                  <a:lnTo>
                    <a:pt x="95" y="185"/>
                  </a:lnTo>
                  <a:lnTo>
                    <a:pt x="101" y="185"/>
                  </a:lnTo>
                  <a:lnTo>
                    <a:pt x="107" y="185"/>
                  </a:lnTo>
                  <a:lnTo>
                    <a:pt x="119" y="185"/>
                  </a:lnTo>
                  <a:lnTo>
                    <a:pt x="125" y="179"/>
                  </a:lnTo>
                  <a:lnTo>
                    <a:pt x="137" y="179"/>
                  </a:lnTo>
                  <a:lnTo>
                    <a:pt x="149" y="179"/>
                  </a:lnTo>
                  <a:lnTo>
                    <a:pt x="155" y="179"/>
                  </a:lnTo>
                  <a:lnTo>
                    <a:pt x="167" y="179"/>
                  </a:lnTo>
                  <a:lnTo>
                    <a:pt x="173" y="179"/>
                  </a:lnTo>
                  <a:lnTo>
                    <a:pt x="185" y="179"/>
                  </a:lnTo>
                  <a:lnTo>
                    <a:pt x="191" y="185"/>
                  </a:lnTo>
                  <a:lnTo>
                    <a:pt x="203" y="191"/>
                  </a:lnTo>
                  <a:lnTo>
                    <a:pt x="209" y="191"/>
                  </a:lnTo>
                  <a:lnTo>
                    <a:pt x="215" y="197"/>
                  </a:lnTo>
                  <a:lnTo>
                    <a:pt x="221" y="197"/>
                  </a:lnTo>
                  <a:lnTo>
                    <a:pt x="227" y="203"/>
                  </a:lnTo>
                  <a:lnTo>
                    <a:pt x="233" y="209"/>
                  </a:lnTo>
                  <a:lnTo>
                    <a:pt x="239" y="215"/>
                  </a:lnTo>
                  <a:lnTo>
                    <a:pt x="245" y="215"/>
                  </a:lnTo>
                  <a:lnTo>
                    <a:pt x="251" y="215"/>
                  </a:lnTo>
                  <a:lnTo>
                    <a:pt x="257" y="215"/>
                  </a:lnTo>
                  <a:lnTo>
                    <a:pt x="263" y="215"/>
                  </a:lnTo>
                  <a:lnTo>
                    <a:pt x="263" y="209"/>
                  </a:lnTo>
                  <a:lnTo>
                    <a:pt x="268" y="209"/>
                  </a:lnTo>
                  <a:lnTo>
                    <a:pt x="268" y="203"/>
                  </a:lnTo>
                  <a:lnTo>
                    <a:pt x="263" y="203"/>
                  </a:lnTo>
                  <a:lnTo>
                    <a:pt x="257" y="203"/>
                  </a:lnTo>
                  <a:lnTo>
                    <a:pt x="251" y="203"/>
                  </a:lnTo>
                  <a:lnTo>
                    <a:pt x="245" y="203"/>
                  </a:lnTo>
                  <a:lnTo>
                    <a:pt x="239" y="203"/>
                  </a:lnTo>
                  <a:lnTo>
                    <a:pt x="233" y="203"/>
                  </a:lnTo>
                  <a:lnTo>
                    <a:pt x="227" y="203"/>
                  </a:lnTo>
                  <a:lnTo>
                    <a:pt x="221" y="203"/>
                  </a:lnTo>
                  <a:lnTo>
                    <a:pt x="215" y="197"/>
                  </a:lnTo>
                  <a:lnTo>
                    <a:pt x="209" y="197"/>
                  </a:lnTo>
                  <a:lnTo>
                    <a:pt x="197" y="191"/>
                  </a:lnTo>
                  <a:lnTo>
                    <a:pt x="191" y="185"/>
                  </a:lnTo>
                  <a:lnTo>
                    <a:pt x="179" y="179"/>
                  </a:lnTo>
                  <a:lnTo>
                    <a:pt x="167" y="173"/>
                  </a:lnTo>
                  <a:lnTo>
                    <a:pt x="161" y="161"/>
                  </a:lnTo>
                  <a:lnTo>
                    <a:pt x="155" y="155"/>
                  </a:lnTo>
                  <a:lnTo>
                    <a:pt x="149" y="143"/>
                  </a:lnTo>
                  <a:lnTo>
                    <a:pt x="143" y="125"/>
                  </a:lnTo>
                  <a:lnTo>
                    <a:pt x="137" y="113"/>
                  </a:lnTo>
                  <a:lnTo>
                    <a:pt x="137" y="101"/>
                  </a:lnTo>
                  <a:lnTo>
                    <a:pt x="137" y="89"/>
                  </a:lnTo>
                  <a:lnTo>
                    <a:pt x="137" y="77"/>
                  </a:lnTo>
                  <a:lnTo>
                    <a:pt x="137" y="71"/>
                  </a:lnTo>
                  <a:lnTo>
                    <a:pt x="137" y="59"/>
                  </a:lnTo>
                  <a:lnTo>
                    <a:pt x="143" y="53"/>
                  </a:lnTo>
                  <a:lnTo>
                    <a:pt x="143" y="59"/>
                  </a:lnTo>
                  <a:lnTo>
                    <a:pt x="155" y="65"/>
                  </a:lnTo>
                  <a:lnTo>
                    <a:pt x="161" y="71"/>
                  </a:lnTo>
                  <a:lnTo>
                    <a:pt x="173" y="77"/>
                  </a:lnTo>
                  <a:lnTo>
                    <a:pt x="185" y="83"/>
                  </a:lnTo>
                  <a:lnTo>
                    <a:pt x="197" y="89"/>
                  </a:lnTo>
                  <a:lnTo>
                    <a:pt x="203" y="89"/>
                  </a:lnTo>
                  <a:lnTo>
                    <a:pt x="215" y="95"/>
                  </a:lnTo>
                  <a:lnTo>
                    <a:pt x="221" y="95"/>
                  </a:lnTo>
                  <a:lnTo>
                    <a:pt x="227" y="95"/>
                  </a:lnTo>
                  <a:lnTo>
                    <a:pt x="233" y="101"/>
                  </a:lnTo>
                  <a:lnTo>
                    <a:pt x="239" y="101"/>
                  </a:lnTo>
                  <a:lnTo>
                    <a:pt x="245" y="107"/>
                  </a:lnTo>
                  <a:lnTo>
                    <a:pt x="251" y="113"/>
                  </a:lnTo>
                  <a:lnTo>
                    <a:pt x="257" y="119"/>
                  </a:lnTo>
                  <a:lnTo>
                    <a:pt x="257" y="131"/>
                  </a:lnTo>
                  <a:lnTo>
                    <a:pt x="263" y="143"/>
                  </a:lnTo>
                  <a:lnTo>
                    <a:pt x="268" y="149"/>
                  </a:lnTo>
                  <a:lnTo>
                    <a:pt x="268" y="161"/>
                  </a:lnTo>
                  <a:lnTo>
                    <a:pt x="268" y="179"/>
                  </a:lnTo>
                  <a:lnTo>
                    <a:pt x="268" y="185"/>
                  </a:lnTo>
                  <a:lnTo>
                    <a:pt x="274" y="191"/>
                  </a:lnTo>
                  <a:lnTo>
                    <a:pt x="274" y="197"/>
                  </a:lnTo>
                  <a:lnTo>
                    <a:pt x="280" y="197"/>
                  </a:lnTo>
                  <a:lnTo>
                    <a:pt x="280" y="203"/>
                  </a:lnTo>
                  <a:lnTo>
                    <a:pt x="286" y="203"/>
                  </a:lnTo>
                  <a:lnTo>
                    <a:pt x="292" y="209"/>
                  </a:lnTo>
                  <a:lnTo>
                    <a:pt x="298" y="209"/>
                  </a:lnTo>
                  <a:lnTo>
                    <a:pt x="298" y="203"/>
                  </a:lnTo>
                  <a:lnTo>
                    <a:pt x="298" y="197"/>
                  </a:lnTo>
                  <a:lnTo>
                    <a:pt x="298" y="191"/>
                  </a:lnTo>
                  <a:lnTo>
                    <a:pt x="292" y="185"/>
                  </a:lnTo>
                  <a:lnTo>
                    <a:pt x="286" y="179"/>
                  </a:lnTo>
                  <a:lnTo>
                    <a:pt x="280" y="173"/>
                  </a:lnTo>
                  <a:lnTo>
                    <a:pt x="274" y="161"/>
                  </a:lnTo>
                  <a:lnTo>
                    <a:pt x="268" y="149"/>
                  </a:lnTo>
                  <a:lnTo>
                    <a:pt x="263" y="137"/>
                  </a:lnTo>
                  <a:lnTo>
                    <a:pt x="257" y="125"/>
                  </a:lnTo>
                  <a:close/>
                </a:path>
              </a:pathLst>
            </a:custGeom>
            <a:solidFill>
              <a:srgbClr val="FF1933"/>
            </a:solidFill>
            <a:ln w="9525">
              <a:noFill/>
              <a:round/>
              <a:headEnd/>
              <a:tailEnd/>
            </a:ln>
          </p:spPr>
          <p:txBody>
            <a:bodyPr/>
            <a:lstStyle/>
            <a:p>
              <a:endParaRPr lang="en-US"/>
            </a:p>
          </p:txBody>
        </p:sp>
        <p:sp>
          <p:nvSpPr>
            <p:cNvPr id="16375" name="Freeform 239"/>
            <p:cNvSpPr>
              <a:spLocks/>
            </p:cNvSpPr>
            <p:nvPr/>
          </p:nvSpPr>
          <p:spPr bwMode="auto">
            <a:xfrm>
              <a:off x="5181" y="2067"/>
              <a:ext cx="120" cy="149"/>
            </a:xfrm>
            <a:custGeom>
              <a:avLst/>
              <a:gdLst>
                <a:gd name="T0" fmla="*/ 30 w 120"/>
                <a:gd name="T1" fmla="*/ 6 h 149"/>
                <a:gd name="T2" fmla="*/ 24 w 120"/>
                <a:gd name="T3" fmla="*/ 12 h 149"/>
                <a:gd name="T4" fmla="*/ 18 w 120"/>
                <a:gd name="T5" fmla="*/ 12 h 149"/>
                <a:gd name="T6" fmla="*/ 12 w 120"/>
                <a:gd name="T7" fmla="*/ 12 h 149"/>
                <a:gd name="T8" fmla="*/ 12 w 120"/>
                <a:gd name="T9" fmla="*/ 6 h 149"/>
                <a:gd name="T10" fmla="*/ 6 w 120"/>
                <a:gd name="T11" fmla="*/ 6 h 149"/>
                <a:gd name="T12" fmla="*/ 0 w 120"/>
                <a:gd name="T13" fmla="*/ 0 h 149"/>
                <a:gd name="T14" fmla="*/ 0 w 120"/>
                <a:gd name="T15" fmla="*/ 0 h 149"/>
                <a:gd name="T16" fmla="*/ 0 w 120"/>
                <a:gd name="T17" fmla="*/ 6 h 149"/>
                <a:gd name="T18" fmla="*/ 6 w 120"/>
                <a:gd name="T19" fmla="*/ 12 h 149"/>
                <a:gd name="T20" fmla="*/ 12 w 120"/>
                <a:gd name="T21" fmla="*/ 12 h 149"/>
                <a:gd name="T22" fmla="*/ 18 w 120"/>
                <a:gd name="T23" fmla="*/ 12 h 149"/>
                <a:gd name="T24" fmla="*/ 18 w 120"/>
                <a:gd name="T25" fmla="*/ 18 h 149"/>
                <a:gd name="T26" fmla="*/ 24 w 120"/>
                <a:gd name="T27" fmla="*/ 24 h 149"/>
                <a:gd name="T28" fmla="*/ 18 w 120"/>
                <a:gd name="T29" fmla="*/ 30 h 149"/>
                <a:gd name="T30" fmla="*/ 18 w 120"/>
                <a:gd name="T31" fmla="*/ 36 h 149"/>
                <a:gd name="T32" fmla="*/ 12 w 120"/>
                <a:gd name="T33" fmla="*/ 36 h 149"/>
                <a:gd name="T34" fmla="*/ 6 w 120"/>
                <a:gd name="T35" fmla="*/ 36 h 149"/>
                <a:gd name="T36" fmla="*/ 0 w 120"/>
                <a:gd name="T37" fmla="*/ 54 h 149"/>
                <a:gd name="T38" fmla="*/ 0 w 120"/>
                <a:gd name="T39" fmla="*/ 78 h 149"/>
                <a:gd name="T40" fmla="*/ 18 w 120"/>
                <a:gd name="T41" fmla="*/ 101 h 149"/>
                <a:gd name="T42" fmla="*/ 48 w 120"/>
                <a:gd name="T43" fmla="*/ 119 h 149"/>
                <a:gd name="T44" fmla="*/ 78 w 120"/>
                <a:gd name="T45" fmla="*/ 131 h 149"/>
                <a:gd name="T46" fmla="*/ 90 w 120"/>
                <a:gd name="T47" fmla="*/ 137 h 149"/>
                <a:gd name="T48" fmla="*/ 108 w 120"/>
                <a:gd name="T49" fmla="*/ 143 h 149"/>
                <a:gd name="T50" fmla="*/ 120 w 120"/>
                <a:gd name="T51" fmla="*/ 149 h 149"/>
                <a:gd name="T52" fmla="*/ 120 w 120"/>
                <a:gd name="T53" fmla="*/ 143 h 149"/>
                <a:gd name="T54" fmla="*/ 114 w 120"/>
                <a:gd name="T55" fmla="*/ 125 h 149"/>
                <a:gd name="T56" fmla="*/ 108 w 120"/>
                <a:gd name="T57" fmla="*/ 107 h 149"/>
                <a:gd name="T58" fmla="*/ 102 w 120"/>
                <a:gd name="T59" fmla="*/ 84 h 149"/>
                <a:gd name="T60" fmla="*/ 102 w 120"/>
                <a:gd name="T61" fmla="*/ 72 h 149"/>
                <a:gd name="T62" fmla="*/ 96 w 120"/>
                <a:gd name="T63" fmla="*/ 48 h 149"/>
                <a:gd name="T64" fmla="*/ 78 w 120"/>
                <a:gd name="T65" fmla="*/ 24 h 149"/>
                <a:gd name="T66" fmla="*/ 54 w 120"/>
                <a:gd name="T67" fmla="*/ 6 h 1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0"/>
                <a:gd name="T103" fmla="*/ 0 h 149"/>
                <a:gd name="T104" fmla="*/ 120 w 120"/>
                <a:gd name="T105" fmla="*/ 149 h 1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0" h="149">
                  <a:moveTo>
                    <a:pt x="30" y="0"/>
                  </a:moveTo>
                  <a:lnTo>
                    <a:pt x="30" y="6"/>
                  </a:lnTo>
                  <a:lnTo>
                    <a:pt x="24" y="12"/>
                  </a:lnTo>
                  <a:lnTo>
                    <a:pt x="18" y="12"/>
                  </a:lnTo>
                  <a:lnTo>
                    <a:pt x="12" y="12"/>
                  </a:lnTo>
                  <a:lnTo>
                    <a:pt x="12" y="6"/>
                  </a:lnTo>
                  <a:lnTo>
                    <a:pt x="6" y="6"/>
                  </a:lnTo>
                  <a:lnTo>
                    <a:pt x="0" y="0"/>
                  </a:lnTo>
                  <a:lnTo>
                    <a:pt x="0" y="6"/>
                  </a:lnTo>
                  <a:lnTo>
                    <a:pt x="0" y="12"/>
                  </a:lnTo>
                  <a:lnTo>
                    <a:pt x="6" y="12"/>
                  </a:lnTo>
                  <a:lnTo>
                    <a:pt x="12" y="12"/>
                  </a:lnTo>
                  <a:lnTo>
                    <a:pt x="18" y="12"/>
                  </a:lnTo>
                  <a:lnTo>
                    <a:pt x="18" y="18"/>
                  </a:lnTo>
                  <a:lnTo>
                    <a:pt x="24" y="24"/>
                  </a:lnTo>
                  <a:lnTo>
                    <a:pt x="18" y="30"/>
                  </a:lnTo>
                  <a:lnTo>
                    <a:pt x="18" y="36"/>
                  </a:lnTo>
                  <a:lnTo>
                    <a:pt x="12" y="36"/>
                  </a:lnTo>
                  <a:lnTo>
                    <a:pt x="6" y="36"/>
                  </a:lnTo>
                  <a:lnTo>
                    <a:pt x="0" y="54"/>
                  </a:lnTo>
                  <a:lnTo>
                    <a:pt x="0" y="66"/>
                  </a:lnTo>
                  <a:lnTo>
                    <a:pt x="0" y="78"/>
                  </a:lnTo>
                  <a:lnTo>
                    <a:pt x="6" y="90"/>
                  </a:lnTo>
                  <a:lnTo>
                    <a:pt x="18" y="101"/>
                  </a:lnTo>
                  <a:lnTo>
                    <a:pt x="30" y="113"/>
                  </a:lnTo>
                  <a:lnTo>
                    <a:pt x="48" y="119"/>
                  </a:lnTo>
                  <a:lnTo>
                    <a:pt x="66" y="131"/>
                  </a:lnTo>
                  <a:lnTo>
                    <a:pt x="78" y="131"/>
                  </a:lnTo>
                  <a:lnTo>
                    <a:pt x="84" y="137"/>
                  </a:lnTo>
                  <a:lnTo>
                    <a:pt x="90" y="137"/>
                  </a:lnTo>
                  <a:lnTo>
                    <a:pt x="102" y="137"/>
                  </a:lnTo>
                  <a:lnTo>
                    <a:pt x="108" y="143"/>
                  </a:lnTo>
                  <a:lnTo>
                    <a:pt x="114" y="149"/>
                  </a:lnTo>
                  <a:lnTo>
                    <a:pt x="120" y="149"/>
                  </a:lnTo>
                  <a:lnTo>
                    <a:pt x="120" y="143"/>
                  </a:lnTo>
                  <a:lnTo>
                    <a:pt x="114" y="137"/>
                  </a:lnTo>
                  <a:lnTo>
                    <a:pt x="114" y="125"/>
                  </a:lnTo>
                  <a:lnTo>
                    <a:pt x="108" y="113"/>
                  </a:lnTo>
                  <a:lnTo>
                    <a:pt x="108" y="107"/>
                  </a:lnTo>
                  <a:lnTo>
                    <a:pt x="108" y="95"/>
                  </a:lnTo>
                  <a:lnTo>
                    <a:pt x="102" y="84"/>
                  </a:lnTo>
                  <a:lnTo>
                    <a:pt x="102" y="78"/>
                  </a:lnTo>
                  <a:lnTo>
                    <a:pt x="102" y="72"/>
                  </a:lnTo>
                  <a:lnTo>
                    <a:pt x="102" y="60"/>
                  </a:lnTo>
                  <a:lnTo>
                    <a:pt x="96" y="48"/>
                  </a:lnTo>
                  <a:lnTo>
                    <a:pt x="90" y="36"/>
                  </a:lnTo>
                  <a:lnTo>
                    <a:pt x="78" y="24"/>
                  </a:lnTo>
                  <a:lnTo>
                    <a:pt x="66" y="12"/>
                  </a:lnTo>
                  <a:lnTo>
                    <a:pt x="54" y="6"/>
                  </a:lnTo>
                  <a:lnTo>
                    <a:pt x="30" y="0"/>
                  </a:lnTo>
                  <a:close/>
                </a:path>
              </a:pathLst>
            </a:custGeom>
            <a:solidFill>
              <a:srgbClr val="FF1933"/>
            </a:solidFill>
            <a:ln w="9525">
              <a:noFill/>
              <a:round/>
              <a:headEnd/>
              <a:tailEnd/>
            </a:ln>
          </p:spPr>
          <p:txBody>
            <a:bodyPr/>
            <a:lstStyle/>
            <a:p>
              <a:endParaRPr lang="en-US"/>
            </a:p>
          </p:txBody>
        </p:sp>
        <p:sp>
          <p:nvSpPr>
            <p:cNvPr id="16376" name="Freeform 240"/>
            <p:cNvSpPr>
              <a:spLocks/>
            </p:cNvSpPr>
            <p:nvPr/>
          </p:nvSpPr>
          <p:spPr bwMode="auto">
            <a:xfrm>
              <a:off x="5151" y="2103"/>
              <a:ext cx="12" cy="12"/>
            </a:xfrm>
            <a:custGeom>
              <a:avLst/>
              <a:gdLst>
                <a:gd name="T0" fmla="*/ 12 w 12"/>
                <a:gd name="T1" fmla="*/ 6 h 12"/>
                <a:gd name="T2" fmla="*/ 12 w 12"/>
                <a:gd name="T3" fmla="*/ 12 h 12"/>
                <a:gd name="T4" fmla="*/ 12 w 12"/>
                <a:gd name="T5" fmla="*/ 12 h 12"/>
                <a:gd name="T6" fmla="*/ 6 w 12"/>
                <a:gd name="T7" fmla="*/ 12 h 12"/>
                <a:gd name="T8" fmla="*/ 6 w 12"/>
                <a:gd name="T9" fmla="*/ 12 h 12"/>
                <a:gd name="T10" fmla="*/ 0 w 12"/>
                <a:gd name="T11" fmla="*/ 12 h 12"/>
                <a:gd name="T12" fmla="*/ 0 w 12"/>
                <a:gd name="T13" fmla="*/ 12 h 12"/>
                <a:gd name="T14" fmla="*/ 0 w 12"/>
                <a:gd name="T15" fmla="*/ 6 h 12"/>
                <a:gd name="T16" fmla="*/ 0 w 12"/>
                <a:gd name="T17" fmla="*/ 6 h 12"/>
                <a:gd name="T18" fmla="*/ 0 w 12"/>
                <a:gd name="T19" fmla="*/ 6 h 12"/>
                <a:gd name="T20" fmla="*/ 0 w 12"/>
                <a:gd name="T21" fmla="*/ 0 h 12"/>
                <a:gd name="T22" fmla="*/ 6 w 12"/>
                <a:gd name="T23" fmla="*/ 0 h 12"/>
                <a:gd name="T24" fmla="*/ 6 w 12"/>
                <a:gd name="T25" fmla="*/ 0 h 12"/>
                <a:gd name="T26" fmla="*/ 6 w 12"/>
                <a:gd name="T27" fmla="*/ 0 h 12"/>
                <a:gd name="T28" fmla="*/ 12 w 12"/>
                <a:gd name="T29" fmla="*/ 0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12"/>
                  </a:lnTo>
                  <a:lnTo>
                    <a:pt x="6" y="12"/>
                  </a:lnTo>
                  <a:lnTo>
                    <a:pt x="0" y="12"/>
                  </a:lnTo>
                  <a:lnTo>
                    <a:pt x="0" y="6"/>
                  </a:lnTo>
                  <a:lnTo>
                    <a:pt x="0" y="0"/>
                  </a:lnTo>
                  <a:lnTo>
                    <a:pt x="6" y="0"/>
                  </a:lnTo>
                  <a:lnTo>
                    <a:pt x="12" y="0"/>
                  </a:lnTo>
                  <a:lnTo>
                    <a:pt x="12" y="6"/>
                  </a:lnTo>
                  <a:close/>
                </a:path>
              </a:pathLst>
            </a:custGeom>
            <a:solidFill>
              <a:srgbClr val="007F00"/>
            </a:solidFill>
            <a:ln w="9525">
              <a:noFill/>
              <a:round/>
              <a:headEnd/>
              <a:tailEnd/>
            </a:ln>
          </p:spPr>
          <p:txBody>
            <a:bodyPr/>
            <a:lstStyle/>
            <a:p>
              <a:endParaRPr lang="en-US"/>
            </a:p>
          </p:txBody>
        </p:sp>
        <p:sp>
          <p:nvSpPr>
            <p:cNvPr id="16377" name="Freeform 241"/>
            <p:cNvSpPr>
              <a:spLocks/>
            </p:cNvSpPr>
            <p:nvPr/>
          </p:nvSpPr>
          <p:spPr bwMode="auto">
            <a:xfrm>
              <a:off x="5124" y="2079"/>
              <a:ext cx="17" cy="12"/>
            </a:xfrm>
            <a:custGeom>
              <a:avLst/>
              <a:gdLst>
                <a:gd name="T0" fmla="*/ 11 w 17"/>
                <a:gd name="T1" fmla="*/ 12 h 12"/>
                <a:gd name="T2" fmla="*/ 11 w 17"/>
                <a:gd name="T3" fmla="*/ 12 h 12"/>
                <a:gd name="T4" fmla="*/ 5 w 17"/>
                <a:gd name="T5" fmla="*/ 12 h 12"/>
                <a:gd name="T6" fmla="*/ 5 w 17"/>
                <a:gd name="T7" fmla="*/ 12 h 12"/>
                <a:gd name="T8" fmla="*/ 0 w 17"/>
                <a:gd name="T9" fmla="*/ 12 h 12"/>
                <a:gd name="T10" fmla="*/ 0 w 17"/>
                <a:gd name="T11" fmla="*/ 6 h 12"/>
                <a:gd name="T12" fmla="*/ 0 w 17"/>
                <a:gd name="T13" fmla="*/ 6 h 12"/>
                <a:gd name="T14" fmla="*/ 0 w 17"/>
                <a:gd name="T15" fmla="*/ 0 h 12"/>
                <a:gd name="T16" fmla="*/ 0 w 17"/>
                <a:gd name="T17" fmla="*/ 0 h 12"/>
                <a:gd name="T18" fmla="*/ 5 w 17"/>
                <a:gd name="T19" fmla="*/ 0 h 12"/>
                <a:gd name="T20" fmla="*/ 5 w 17"/>
                <a:gd name="T21" fmla="*/ 0 h 12"/>
                <a:gd name="T22" fmla="*/ 11 w 17"/>
                <a:gd name="T23" fmla="*/ 0 h 12"/>
                <a:gd name="T24" fmla="*/ 11 w 17"/>
                <a:gd name="T25" fmla="*/ 0 h 12"/>
                <a:gd name="T26" fmla="*/ 11 w 17"/>
                <a:gd name="T27" fmla="*/ 6 h 12"/>
                <a:gd name="T28" fmla="*/ 17 w 17"/>
                <a:gd name="T29" fmla="*/ 6 h 12"/>
                <a:gd name="T30" fmla="*/ 17 w 17"/>
                <a:gd name="T31" fmla="*/ 12 h 12"/>
                <a:gd name="T32" fmla="*/ 11 w 17"/>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2"/>
                <a:gd name="T53" fmla="*/ 17 w 17"/>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2">
                  <a:moveTo>
                    <a:pt x="11" y="12"/>
                  </a:moveTo>
                  <a:lnTo>
                    <a:pt x="11" y="12"/>
                  </a:lnTo>
                  <a:lnTo>
                    <a:pt x="5" y="12"/>
                  </a:lnTo>
                  <a:lnTo>
                    <a:pt x="0" y="12"/>
                  </a:lnTo>
                  <a:lnTo>
                    <a:pt x="0" y="6"/>
                  </a:lnTo>
                  <a:lnTo>
                    <a:pt x="0" y="0"/>
                  </a:lnTo>
                  <a:lnTo>
                    <a:pt x="5" y="0"/>
                  </a:lnTo>
                  <a:lnTo>
                    <a:pt x="11" y="0"/>
                  </a:lnTo>
                  <a:lnTo>
                    <a:pt x="11" y="6"/>
                  </a:lnTo>
                  <a:lnTo>
                    <a:pt x="17" y="6"/>
                  </a:lnTo>
                  <a:lnTo>
                    <a:pt x="17" y="12"/>
                  </a:lnTo>
                  <a:lnTo>
                    <a:pt x="11" y="12"/>
                  </a:lnTo>
                  <a:close/>
                </a:path>
              </a:pathLst>
            </a:custGeom>
            <a:solidFill>
              <a:srgbClr val="007F00"/>
            </a:solidFill>
            <a:ln w="9525">
              <a:noFill/>
              <a:round/>
              <a:headEnd/>
              <a:tailEnd/>
            </a:ln>
          </p:spPr>
          <p:txBody>
            <a:bodyPr/>
            <a:lstStyle/>
            <a:p>
              <a:endParaRPr lang="en-US"/>
            </a:p>
          </p:txBody>
        </p:sp>
        <p:sp>
          <p:nvSpPr>
            <p:cNvPr id="16378" name="Freeform 242"/>
            <p:cNvSpPr>
              <a:spLocks/>
            </p:cNvSpPr>
            <p:nvPr/>
          </p:nvSpPr>
          <p:spPr bwMode="auto">
            <a:xfrm>
              <a:off x="5157" y="2061"/>
              <a:ext cx="18" cy="18"/>
            </a:xfrm>
            <a:custGeom>
              <a:avLst/>
              <a:gdLst>
                <a:gd name="T0" fmla="*/ 18 w 18"/>
                <a:gd name="T1" fmla="*/ 18 h 18"/>
                <a:gd name="T2" fmla="*/ 12 w 18"/>
                <a:gd name="T3" fmla="*/ 18 h 18"/>
                <a:gd name="T4" fmla="*/ 12 w 18"/>
                <a:gd name="T5" fmla="*/ 18 h 18"/>
                <a:gd name="T6" fmla="*/ 6 w 18"/>
                <a:gd name="T7" fmla="*/ 18 h 18"/>
                <a:gd name="T8" fmla="*/ 0 w 18"/>
                <a:gd name="T9" fmla="*/ 18 h 18"/>
                <a:gd name="T10" fmla="*/ 0 w 18"/>
                <a:gd name="T11" fmla="*/ 12 h 18"/>
                <a:gd name="T12" fmla="*/ 0 w 18"/>
                <a:gd name="T13" fmla="*/ 6 h 18"/>
                <a:gd name="T14" fmla="*/ 0 w 18"/>
                <a:gd name="T15" fmla="*/ 6 h 18"/>
                <a:gd name="T16" fmla="*/ 6 w 18"/>
                <a:gd name="T17" fmla="*/ 6 h 18"/>
                <a:gd name="T18" fmla="*/ 6 w 18"/>
                <a:gd name="T19" fmla="*/ 0 h 18"/>
                <a:gd name="T20" fmla="*/ 12 w 18"/>
                <a:gd name="T21" fmla="*/ 0 h 18"/>
                <a:gd name="T22" fmla="*/ 12 w 18"/>
                <a:gd name="T23" fmla="*/ 0 h 18"/>
                <a:gd name="T24" fmla="*/ 18 w 18"/>
                <a:gd name="T25" fmla="*/ 6 h 18"/>
                <a:gd name="T26" fmla="*/ 18 w 18"/>
                <a:gd name="T27" fmla="*/ 6 h 18"/>
                <a:gd name="T28" fmla="*/ 18 w 18"/>
                <a:gd name="T29" fmla="*/ 12 h 18"/>
                <a:gd name="T30" fmla="*/ 18 w 18"/>
                <a:gd name="T31" fmla="*/ 12 h 18"/>
                <a:gd name="T32" fmla="*/ 18 w 18"/>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8"/>
                  </a:moveTo>
                  <a:lnTo>
                    <a:pt x="12" y="18"/>
                  </a:lnTo>
                  <a:lnTo>
                    <a:pt x="6" y="18"/>
                  </a:lnTo>
                  <a:lnTo>
                    <a:pt x="0" y="18"/>
                  </a:lnTo>
                  <a:lnTo>
                    <a:pt x="0" y="12"/>
                  </a:lnTo>
                  <a:lnTo>
                    <a:pt x="0" y="6"/>
                  </a:lnTo>
                  <a:lnTo>
                    <a:pt x="6" y="6"/>
                  </a:lnTo>
                  <a:lnTo>
                    <a:pt x="6" y="0"/>
                  </a:lnTo>
                  <a:lnTo>
                    <a:pt x="12" y="0"/>
                  </a:lnTo>
                  <a:lnTo>
                    <a:pt x="18" y="6"/>
                  </a:lnTo>
                  <a:lnTo>
                    <a:pt x="18" y="12"/>
                  </a:lnTo>
                  <a:lnTo>
                    <a:pt x="18" y="18"/>
                  </a:lnTo>
                  <a:close/>
                </a:path>
              </a:pathLst>
            </a:custGeom>
            <a:solidFill>
              <a:srgbClr val="007F00"/>
            </a:solidFill>
            <a:ln w="9525">
              <a:noFill/>
              <a:round/>
              <a:headEnd/>
              <a:tailEnd/>
            </a:ln>
          </p:spPr>
          <p:txBody>
            <a:bodyPr/>
            <a:lstStyle/>
            <a:p>
              <a:endParaRPr lang="en-US"/>
            </a:p>
          </p:txBody>
        </p:sp>
        <p:sp>
          <p:nvSpPr>
            <p:cNvPr id="16379" name="Freeform 243"/>
            <p:cNvSpPr>
              <a:spLocks/>
            </p:cNvSpPr>
            <p:nvPr/>
          </p:nvSpPr>
          <p:spPr bwMode="auto">
            <a:xfrm>
              <a:off x="5181" y="2085"/>
              <a:ext cx="18" cy="18"/>
            </a:xfrm>
            <a:custGeom>
              <a:avLst/>
              <a:gdLst>
                <a:gd name="T0" fmla="*/ 12 w 18"/>
                <a:gd name="T1" fmla="*/ 18 h 18"/>
                <a:gd name="T2" fmla="*/ 12 w 18"/>
                <a:gd name="T3" fmla="*/ 12 h 18"/>
                <a:gd name="T4" fmla="*/ 18 w 18"/>
                <a:gd name="T5" fmla="*/ 12 h 18"/>
                <a:gd name="T6" fmla="*/ 18 w 18"/>
                <a:gd name="T7" fmla="*/ 6 h 18"/>
                <a:gd name="T8" fmla="*/ 18 w 18"/>
                <a:gd name="T9" fmla="*/ 6 h 18"/>
                <a:gd name="T10" fmla="*/ 12 w 18"/>
                <a:gd name="T11" fmla="*/ 0 h 18"/>
                <a:gd name="T12" fmla="*/ 12 w 18"/>
                <a:gd name="T13" fmla="*/ 0 h 18"/>
                <a:gd name="T14" fmla="*/ 6 w 18"/>
                <a:gd name="T15" fmla="*/ 0 h 18"/>
                <a:gd name="T16" fmla="*/ 0 w 18"/>
                <a:gd name="T17" fmla="*/ 0 h 18"/>
                <a:gd name="T18" fmla="*/ 0 w 18"/>
                <a:gd name="T19" fmla="*/ 6 h 18"/>
                <a:gd name="T20" fmla="*/ 0 w 18"/>
                <a:gd name="T21" fmla="*/ 6 h 18"/>
                <a:gd name="T22" fmla="*/ 0 w 18"/>
                <a:gd name="T23" fmla="*/ 6 h 18"/>
                <a:gd name="T24" fmla="*/ 0 w 18"/>
                <a:gd name="T25" fmla="*/ 12 h 18"/>
                <a:gd name="T26" fmla="*/ 0 w 18"/>
                <a:gd name="T27" fmla="*/ 12 h 18"/>
                <a:gd name="T28" fmla="*/ 6 w 18"/>
                <a:gd name="T29" fmla="*/ 12 h 18"/>
                <a:gd name="T30" fmla="*/ 12 w 18"/>
                <a:gd name="T31" fmla="*/ 18 h 18"/>
                <a:gd name="T32" fmla="*/ 12 w 18"/>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2" y="18"/>
                  </a:moveTo>
                  <a:lnTo>
                    <a:pt x="12" y="12"/>
                  </a:lnTo>
                  <a:lnTo>
                    <a:pt x="18" y="12"/>
                  </a:lnTo>
                  <a:lnTo>
                    <a:pt x="18" y="6"/>
                  </a:lnTo>
                  <a:lnTo>
                    <a:pt x="12" y="0"/>
                  </a:lnTo>
                  <a:lnTo>
                    <a:pt x="6" y="0"/>
                  </a:lnTo>
                  <a:lnTo>
                    <a:pt x="0" y="0"/>
                  </a:lnTo>
                  <a:lnTo>
                    <a:pt x="0" y="6"/>
                  </a:lnTo>
                  <a:lnTo>
                    <a:pt x="0" y="12"/>
                  </a:lnTo>
                  <a:lnTo>
                    <a:pt x="6" y="12"/>
                  </a:lnTo>
                  <a:lnTo>
                    <a:pt x="12" y="18"/>
                  </a:lnTo>
                  <a:close/>
                </a:path>
              </a:pathLst>
            </a:custGeom>
            <a:solidFill>
              <a:srgbClr val="007F00"/>
            </a:solidFill>
            <a:ln w="9525">
              <a:noFill/>
              <a:round/>
              <a:headEnd/>
              <a:tailEnd/>
            </a:ln>
          </p:spPr>
          <p:txBody>
            <a:bodyPr/>
            <a:lstStyle/>
            <a:p>
              <a:endParaRPr lang="en-US"/>
            </a:p>
          </p:txBody>
        </p:sp>
        <p:sp>
          <p:nvSpPr>
            <p:cNvPr id="16380" name="Freeform 244"/>
            <p:cNvSpPr>
              <a:spLocks/>
            </p:cNvSpPr>
            <p:nvPr/>
          </p:nvSpPr>
          <p:spPr bwMode="auto">
            <a:xfrm>
              <a:off x="5193" y="2061"/>
              <a:ext cx="18" cy="12"/>
            </a:xfrm>
            <a:custGeom>
              <a:avLst/>
              <a:gdLst>
                <a:gd name="T0" fmla="*/ 18 w 18"/>
                <a:gd name="T1" fmla="*/ 6 h 12"/>
                <a:gd name="T2" fmla="*/ 18 w 18"/>
                <a:gd name="T3" fmla="*/ 6 h 12"/>
                <a:gd name="T4" fmla="*/ 18 w 18"/>
                <a:gd name="T5" fmla="*/ 6 h 12"/>
                <a:gd name="T6" fmla="*/ 12 w 18"/>
                <a:gd name="T7" fmla="*/ 12 h 12"/>
                <a:gd name="T8" fmla="*/ 12 w 18"/>
                <a:gd name="T9" fmla="*/ 12 h 12"/>
                <a:gd name="T10" fmla="*/ 6 w 18"/>
                <a:gd name="T11" fmla="*/ 12 h 12"/>
                <a:gd name="T12" fmla="*/ 6 w 18"/>
                <a:gd name="T13" fmla="*/ 12 h 12"/>
                <a:gd name="T14" fmla="*/ 6 w 18"/>
                <a:gd name="T15" fmla="*/ 6 h 12"/>
                <a:gd name="T16" fmla="*/ 0 w 18"/>
                <a:gd name="T17" fmla="*/ 6 h 12"/>
                <a:gd name="T18" fmla="*/ 6 w 18"/>
                <a:gd name="T19" fmla="*/ 6 h 12"/>
                <a:gd name="T20" fmla="*/ 6 w 18"/>
                <a:gd name="T21" fmla="*/ 0 h 12"/>
                <a:gd name="T22" fmla="*/ 6 w 18"/>
                <a:gd name="T23" fmla="*/ 0 h 12"/>
                <a:gd name="T24" fmla="*/ 6 w 18"/>
                <a:gd name="T25" fmla="*/ 0 h 12"/>
                <a:gd name="T26" fmla="*/ 12 w 18"/>
                <a:gd name="T27" fmla="*/ 0 h 12"/>
                <a:gd name="T28" fmla="*/ 12 w 18"/>
                <a:gd name="T29" fmla="*/ 0 h 12"/>
                <a:gd name="T30" fmla="*/ 18 w 18"/>
                <a:gd name="T31" fmla="*/ 0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8" y="6"/>
                  </a:lnTo>
                  <a:lnTo>
                    <a:pt x="12" y="12"/>
                  </a:lnTo>
                  <a:lnTo>
                    <a:pt x="6" y="12"/>
                  </a:lnTo>
                  <a:lnTo>
                    <a:pt x="6" y="6"/>
                  </a:lnTo>
                  <a:lnTo>
                    <a:pt x="0" y="6"/>
                  </a:lnTo>
                  <a:lnTo>
                    <a:pt x="6" y="6"/>
                  </a:lnTo>
                  <a:lnTo>
                    <a:pt x="6" y="0"/>
                  </a:lnTo>
                  <a:lnTo>
                    <a:pt x="12" y="0"/>
                  </a:lnTo>
                  <a:lnTo>
                    <a:pt x="18" y="0"/>
                  </a:lnTo>
                  <a:lnTo>
                    <a:pt x="18" y="6"/>
                  </a:lnTo>
                  <a:close/>
                </a:path>
              </a:pathLst>
            </a:custGeom>
            <a:solidFill>
              <a:srgbClr val="007F00"/>
            </a:solidFill>
            <a:ln w="9525">
              <a:noFill/>
              <a:round/>
              <a:headEnd/>
              <a:tailEnd/>
            </a:ln>
          </p:spPr>
          <p:txBody>
            <a:bodyPr/>
            <a:lstStyle/>
            <a:p>
              <a:endParaRPr lang="en-US"/>
            </a:p>
          </p:txBody>
        </p:sp>
        <p:sp>
          <p:nvSpPr>
            <p:cNvPr id="16381" name="Freeform 245"/>
            <p:cNvSpPr>
              <a:spLocks/>
            </p:cNvSpPr>
            <p:nvPr/>
          </p:nvSpPr>
          <p:spPr bwMode="auto">
            <a:xfrm>
              <a:off x="5175" y="2031"/>
              <a:ext cx="12" cy="18"/>
            </a:xfrm>
            <a:custGeom>
              <a:avLst/>
              <a:gdLst>
                <a:gd name="T0" fmla="*/ 12 w 12"/>
                <a:gd name="T1" fmla="*/ 0 h 18"/>
                <a:gd name="T2" fmla="*/ 12 w 12"/>
                <a:gd name="T3" fmla="*/ 6 h 18"/>
                <a:gd name="T4" fmla="*/ 12 w 12"/>
                <a:gd name="T5" fmla="*/ 6 h 18"/>
                <a:gd name="T6" fmla="*/ 12 w 12"/>
                <a:gd name="T7" fmla="*/ 6 h 18"/>
                <a:gd name="T8" fmla="*/ 12 w 12"/>
                <a:gd name="T9" fmla="*/ 12 h 18"/>
                <a:gd name="T10" fmla="*/ 12 w 12"/>
                <a:gd name="T11" fmla="*/ 12 h 18"/>
                <a:gd name="T12" fmla="*/ 6 w 12"/>
                <a:gd name="T13" fmla="*/ 18 h 18"/>
                <a:gd name="T14" fmla="*/ 6 w 12"/>
                <a:gd name="T15" fmla="*/ 18 h 18"/>
                <a:gd name="T16" fmla="*/ 6 w 12"/>
                <a:gd name="T17" fmla="*/ 18 h 18"/>
                <a:gd name="T18" fmla="*/ 0 w 12"/>
                <a:gd name="T19" fmla="*/ 18 h 18"/>
                <a:gd name="T20" fmla="*/ 0 w 12"/>
                <a:gd name="T21" fmla="*/ 12 h 18"/>
                <a:gd name="T22" fmla="*/ 0 w 12"/>
                <a:gd name="T23" fmla="*/ 12 h 18"/>
                <a:gd name="T24" fmla="*/ 0 w 12"/>
                <a:gd name="T25" fmla="*/ 6 h 18"/>
                <a:gd name="T26" fmla="*/ 0 w 12"/>
                <a:gd name="T27" fmla="*/ 6 h 18"/>
                <a:gd name="T28" fmla="*/ 6 w 12"/>
                <a:gd name="T29" fmla="*/ 6 h 18"/>
                <a:gd name="T30" fmla="*/ 6 w 12"/>
                <a:gd name="T31" fmla="*/ 0 h 18"/>
                <a:gd name="T32" fmla="*/ 12 w 12"/>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0"/>
                  </a:moveTo>
                  <a:lnTo>
                    <a:pt x="12" y="6"/>
                  </a:lnTo>
                  <a:lnTo>
                    <a:pt x="12" y="12"/>
                  </a:lnTo>
                  <a:lnTo>
                    <a:pt x="6" y="18"/>
                  </a:lnTo>
                  <a:lnTo>
                    <a:pt x="0" y="18"/>
                  </a:lnTo>
                  <a:lnTo>
                    <a:pt x="0" y="12"/>
                  </a:lnTo>
                  <a:lnTo>
                    <a:pt x="0" y="6"/>
                  </a:lnTo>
                  <a:lnTo>
                    <a:pt x="6" y="6"/>
                  </a:lnTo>
                  <a:lnTo>
                    <a:pt x="6" y="0"/>
                  </a:lnTo>
                  <a:lnTo>
                    <a:pt x="12" y="0"/>
                  </a:lnTo>
                  <a:close/>
                </a:path>
              </a:pathLst>
            </a:custGeom>
            <a:solidFill>
              <a:srgbClr val="007F00"/>
            </a:solidFill>
            <a:ln w="9525">
              <a:noFill/>
              <a:round/>
              <a:headEnd/>
              <a:tailEnd/>
            </a:ln>
          </p:spPr>
          <p:txBody>
            <a:bodyPr/>
            <a:lstStyle/>
            <a:p>
              <a:endParaRPr lang="en-US"/>
            </a:p>
          </p:txBody>
        </p:sp>
        <p:sp>
          <p:nvSpPr>
            <p:cNvPr id="16382" name="Freeform 246"/>
            <p:cNvSpPr>
              <a:spLocks/>
            </p:cNvSpPr>
            <p:nvPr/>
          </p:nvSpPr>
          <p:spPr bwMode="auto">
            <a:xfrm>
              <a:off x="5151" y="2043"/>
              <a:ext cx="12" cy="18"/>
            </a:xfrm>
            <a:custGeom>
              <a:avLst/>
              <a:gdLst>
                <a:gd name="T0" fmla="*/ 12 w 12"/>
                <a:gd name="T1" fmla="*/ 12 h 18"/>
                <a:gd name="T2" fmla="*/ 12 w 12"/>
                <a:gd name="T3" fmla="*/ 12 h 18"/>
                <a:gd name="T4" fmla="*/ 12 w 12"/>
                <a:gd name="T5" fmla="*/ 18 h 18"/>
                <a:gd name="T6" fmla="*/ 6 w 12"/>
                <a:gd name="T7" fmla="*/ 18 h 18"/>
                <a:gd name="T8" fmla="*/ 6 w 12"/>
                <a:gd name="T9" fmla="*/ 18 h 18"/>
                <a:gd name="T10" fmla="*/ 0 w 12"/>
                <a:gd name="T11" fmla="*/ 18 h 18"/>
                <a:gd name="T12" fmla="*/ 0 w 12"/>
                <a:gd name="T13" fmla="*/ 12 h 18"/>
                <a:gd name="T14" fmla="*/ 0 w 12"/>
                <a:gd name="T15" fmla="*/ 12 h 18"/>
                <a:gd name="T16" fmla="*/ 0 w 12"/>
                <a:gd name="T17" fmla="*/ 6 h 18"/>
                <a:gd name="T18" fmla="*/ 0 w 12"/>
                <a:gd name="T19" fmla="*/ 6 h 18"/>
                <a:gd name="T20" fmla="*/ 6 w 12"/>
                <a:gd name="T21" fmla="*/ 0 h 18"/>
                <a:gd name="T22" fmla="*/ 6 w 12"/>
                <a:gd name="T23" fmla="*/ 0 h 18"/>
                <a:gd name="T24" fmla="*/ 12 w 12"/>
                <a:gd name="T25" fmla="*/ 0 h 18"/>
                <a:gd name="T26" fmla="*/ 12 w 12"/>
                <a:gd name="T27" fmla="*/ 0 h 18"/>
                <a:gd name="T28" fmla="*/ 12 w 12"/>
                <a:gd name="T29" fmla="*/ 6 h 18"/>
                <a:gd name="T30" fmla="*/ 12 w 12"/>
                <a:gd name="T31" fmla="*/ 6 h 18"/>
                <a:gd name="T32" fmla="*/ 12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12"/>
                  </a:moveTo>
                  <a:lnTo>
                    <a:pt x="12" y="12"/>
                  </a:lnTo>
                  <a:lnTo>
                    <a:pt x="12" y="18"/>
                  </a:lnTo>
                  <a:lnTo>
                    <a:pt x="6" y="18"/>
                  </a:lnTo>
                  <a:lnTo>
                    <a:pt x="0" y="18"/>
                  </a:lnTo>
                  <a:lnTo>
                    <a:pt x="0" y="12"/>
                  </a:lnTo>
                  <a:lnTo>
                    <a:pt x="0" y="6"/>
                  </a:lnTo>
                  <a:lnTo>
                    <a:pt x="6" y="0"/>
                  </a:lnTo>
                  <a:lnTo>
                    <a:pt x="12" y="0"/>
                  </a:lnTo>
                  <a:lnTo>
                    <a:pt x="12" y="6"/>
                  </a:lnTo>
                  <a:lnTo>
                    <a:pt x="12" y="12"/>
                  </a:lnTo>
                  <a:close/>
                </a:path>
              </a:pathLst>
            </a:custGeom>
            <a:solidFill>
              <a:srgbClr val="007F00"/>
            </a:solidFill>
            <a:ln w="9525">
              <a:noFill/>
              <a:round/>
              <a:headEnd/>
              <a:tailEnd/>
            </a:ln>
          </p:spPr>
          <p:txBody>
            <a:bodyPr/>
            <a:lstStyle/>
            <a:p>
              <a:endParaRPr lang="en-US"/>
            </a:p>
          </p:txBody>
        </p:sp>
        <p:sp>
          <p:nvSpPr>
            <p:cNvPr id="16383" name="Freeform 247"/>
            <p:cNvSpPr>
              <a:spLocks/>
            </p:cNvSpPr>
            <p:nvPr/>
          </p:nvSpPr>
          <p:spPr bwMode="auto">
            <a:xfrm>
              <a:off x="5133" y="2043"/>
              <a:ext cx="12" cy="12"/>
            </a:xfrm>
            <a:custGeom>
              <a:avLst/>
              <a:gdLst>
                <a:gd name="T0" fmla="*/ 0 w 12"/>
                <a:gd name="T1" fmla="*/ 12 h 12"/>
                <a:gd name="T2" fmla="*/ 0 w 12"/>
                <a:gd name="T3" fmla="*/ 6 h 12"/>
                <a:gd name="T4" fmla="*/ 0 w 12"/>
                <a:gd name="T5" fmla="*/ 6 h 12"/>
                <a:gd name="T6" fmla="*/ 0 w 12"/>
                <a:gd name="T7" fmla="*/ 6 h 12"/>
                <a:gd name="T8" fmla="*/ 0 w 12"/>
                <a:gd name="T9" fmla="*/ 0 h 12"/>
                <a:gd name="T10" fmla="*/ 0 w 12"/>
                <a:gd name="T11" fmla="*/ 0 h 12"/>
                <a:gd name="T12" fmla="*/ 6 w 12"/>
                <a:gd name="T13" fmla="*/ 0 h 12"/>
                <a:gd name="T14" fmla="*/ 6 w 12"/>
                <a:gd name="T15" fmla="*/ 0 h 12"/>
                <a:gd name="T16" fmla="*/ 12 w 12"/>
                <a:gd name="T17" fmla="*/ 0 h 12"/>
                <a:gd name="T18" fmla="*/ 12 w 12"/>
                <a:gd name="T19" fmla="*/ 0 h 12"/>
                <a:gd name="T20" fmla="*/ 12 w 12"/>
                <a:gd name="T21" fmla="*/ 0 h 12"/>
                <a:gd name="T22" fmla="*/ 12 w 12"/>
                <a:gd name="T23" fmla="*/ 6 h 12"/>
                <a:gd name="T24" fmla="*/ 12 w 12"/>
                <a:gd name="T25" fmla="*/ 6 h 12"/>
                <a:gd name="T26" fmla="*/ 12 w 12"/>
                <a:gd name="T27" fmla="*/ 12 h 12"/>
                <a:gd name="T28" fmla="*/ 6 w 12"/>
                <a:gd name="T29" fmla="*/ 12 h 12"/>
                <a:gd name="T30" fmla="*/ 6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0" y="6"/>
                  </a:lnTo>
                  <a:lnTo>
                    <a:pt x="0" y="0"/>
                  </a:lnTo>
                  <a:lnTo>
                    <a:pt x="6" y="0"/>
                  </a:lnTo>
                  <a:lnTo>
                    <a:pt x="12" y="0"/>
                  </a:lnTo>
                  <a:lnTo>
                    <a:pt x="12" y="6"/>
                  </a:lnTo>
                  <a:lnTo>
                    <a:pt x="12" y="12"/>
                  </a:lnTo>
                  <a:lnTo>
                    <a:pt x="6" y="12"/>
                  </a:lnTo>
                  <a:lnTo>
                    <a:pt x="0" y="12"/>
                  </a:lnTo>
                  <a:close/>
                </a:path>
              </a:pathLst>
            </a:custGeom>
            <a:solidFill>
              <a:srgbClr val="007F00"/>
            </a:solidFill>
            <a:ln w="9525">
              <a:noFill/>
              <a:round/>
              <a:headEnd/>
              <a:tailEnd/>
            </a:ln>
          </p:spPr>
          <p:txBody>
            <a:bodyPr/>
            <a:lstStyle/>
            <a:p>
              <a:endParaRPr lang="en-US"/>
            </a:p>
          </p:txBody>
        </p:sp>
        <p:sp>
          <p:nvSpPr>
            <p:cNvPr id="16384" name="Freeform 248"/>
            <p:cNvSpPr>
              <a:spLocks/>
            </p:cNvSpPr>
            <p:nvPr/>
          </p:nvSpPr>
          <p:spPr bwMode="auto">
            <a:xfrm>
              <a:off x="5193" y="1965"/>
              <a:ext cx="120" cy="84"/>
            </a:xfrm>
            <a:custGeom>
              <a:avLst/>
              <a:gdLst>
                <a:gd name="T0" fmla="*/ 0 w 120"/>
                <a:gd name="T1" fmla="*/ 66 h 84"/>
                <a:gd name="T2" fmla="*/ 0 w 120"/>
                <a:gd name="T3" fmla="*/ 72 h 84"/>
                <a:gd name="T4" fmla="*/ 0 w 120"/>
                <a:gd name="T5" fmla="*/ 72 h 84"/>
                <a:gd name="T6" fmla="*/ 6 w 120"/>
                <a:gd name="T7" fmla="*/ 66 h 84"/>
                <a:gd name="T8" fmla="*/ 18 w 120"/>
                <a:gd name="T9" fmla="*/ 72 h 84"/>
                <a:gd name="T10" fmla="*/ 42 w 120"/>
                <a:gd name="T11" fmla="*/ 78 h 84"/>
                <a:gd name="T12" fmla="*/ 66 w 120"/>
                <a:gd name="T13" fmla="*/ 84 h 84"/>
                <a:gd name="T14" fmla="*/ 66 w 120"/>
                <a:gd name="T15" fmla="*/ 78 h 84"/>
                <a:gd name="T16" fmla="*/ 48 w 120"/>
                <a:gd name="T17" fmla="*/ 78 h 84"/>
                <a:gd name="T18" fmla="*/ 30 w 120"/>
                <a:gd name="T19" fmla="*/ 72 h 84"/>
                <a:gd name="T20" fmla="*/ 18 w 120"/>
                <a:gd name="T21" fmla="*/ 60 h 84"/>
                <a:gd name="T22" fmla="*/ 18 w 120"/>
                <a:gd name="T23" fmla="*/ 60 h 84"/>
                <a:gd name="T24" fmla="*/ 30 w 120"/>
                <a:gd name="T25" fmla="*/ 54 h 84"/>
                <a:gd name="T26" fmla="*/ 36 w 120"/>
                <a:gd name="T27" fmla="*/ 54 h 84"/>
                <a:gd name="T28" fmla="*/ 54 w 120"/>
                <a:gd name="T29" fmla="*/ 60 h 84"/>
                <a:gd name="T30" fmla="*/ 78 w 120"/>
                <a:gd name="T31" fmla="*/ 66 h 84"/>
                <a:gd name="T32" fmla="*/ 84 w 120"/>
                <a:gd name="T33" fmla="*/ 60 h 84"/>
                <a:gd name="T34" fmla="*/ 78 w 120"/>
                <a:gd name="T35" fmla="*/ 60 h 84"/>
                <a:gd name="T36" fmla="*/ 72 w 120"/>
                <a:gd name="T37" fmla="*/ 60 h 84"/>
                <a:gd name="T38" fmla="*/ 60 w 120"/>
                <a:gd name="T39" fmla="*/ 60 h 84"/>
                <a:gd name="T40" fmla="*/ 48 w 120"/>
                <a:gd name="T41" fmla="*/ 54 h 84"/>
                <a:gd name="T42" fmla="*/ 42 w 120"/>
                <a:gd name="T43" fmla="*/ 48 h 84"/>
                <a:gd name="T44" fmla="*/ 54 w 120"/>
                <a:gd name="T45" fmla="*/ 48 h 84"/>
                <a:gd name="T46" fmla="*/ 60 w 120"/>
                <a:gd name="T47" fmla="*/ 42 h 84"/>
                <a:gd name="T48" fmla="*/ 66 w 120"/>
                <a:gd name="T49" fmla="*/ 42 h 84"/>
                <a:gd name="T50" fmla="*/ 78 w 120"/>
                <a:gd name="T51" fmla="*/ 48 h 84"/>
                <a:gd name="T52" fmla="*/ 84 w 120"/>
                <a:gd name="T53" fmla="*/ 48 h 84"/>
                <a:gd name="T54" fmla="*/ 96 w 120"/>
                <a:gd name="T55" fmla="*/ 54 h 84"/>
                <a:gd name="T56" fmla="*/ 90 w 120"/>
                <a:gd name="T57" fmla="*/ 48 h 84"/>
                <a:gd name="T58" fmla="*/ 78 w 120"/>
                <a:gd name="T59" fmla="*/ 42 h 84"/>
                <a:gd name="T60" fmla="*/ 72 w 120"/>
                <a:gd name="T61" fmla="*/ 42 h 84"/>
                <a:gd name="T62" fmla="*/ 90 w 120"/>
                <a:gd name="T63" fmla="*/ 36 h 84"/>
                <a:gd name="T64" fmla="*/ 108 w 120"/>
                <a:gd name="T65" fmla="*/ 36 h 84"/>
                <a:gd name="T66" fmla="*/ 120 w 120"/>
                <a:gd name="T67" fmla="*/ 30 h 84"/>
                <a:gd name="T68" fmla="*/ 114 w 120"/>
                <a:gd name="T69" fmla="*/ 30 h 84"/>
                <a:gd name="T70" fmla="*/ 96 w 120"/>
                <a:gd name="T71" fmla="*/ 30 h 84"/>
                <a:gd name="T72" fmla="*/ 78 w 120"/>
                <a:gd name="T73" fmla="*/ 30 h 84"/>
                <a:gd name="T74" fmla="*/ 72 w 120"/>
                <a:gd name="T75" fmla="*/ 30 h 84"/>
                <a:gd name="T76" fmla="*/ 84 w 120"/>
                <a:gd name="T77" fmla="*/ 6 h 84"/>
                <a:gd name="T78" fmla="*/ 84 w 120"/>
                <a:gd name="T79" fmla="*/ 0 h 84"/>
                <a:gd name="T80" fmla="*/ 78 w 120"/>
                <a:gd name="T81" fmla="*/ 12 h 84"/>
                <a:gd name="T82" fmla="*/ 66 w 120"/>
                <a:gd name="T83" fmla="*/ 24 h 84"/>
                <a:gd name="T84" fmla="*/ 60 w 120"/>
                <a:gd name="T85" fmla="*/ 36 h 84"/>
                <a:gd name="T86" fmla="*/ 54 w 120"/>
                <a:gd name="T87" fmla="*/ 36 h 84"/>
                <a:gd name="T88" fmla="*/ 36 w 120"/>
                <a:gd name="T89" fmla="*/ 42 h 84"/>
                <a:gd name="T90" fmla="*/ 36 w 120"/>
                <a:gd name="T91" fmla="*/ 36 h 84"/>
                <a:gd name="T92" fmla="*/ 42 w 120"/>
                <a:gd name="T93" fmla="*/ 12 h 84"/>
                <a:gd name="T94" fmla="*/ 42 w 120"/>
                <a:gd name="T95" fmla="*/ 6 h 84"/>
                <a:gd name="T96" fmla="*/ 30 w 120"/>
                <a:gd name="T97" fmla="*/ 24 h 84"/>
                <a:gd name="T98" fmla="*/ 24 w 120"/>
                <a:gd name="T99" fmla="*/ 48 h 84"/>
                <a:gd name="T100" fmla="*/ 12 w 120"/>
                <a:gd name="T101" fmla="*/ 60 h 84"/>
                <a:gd name="T102" fmla="*/ 6 w 120"/>
                <a:gd name="T103" fmla="*/ 60 h 84"/>
                <a:gd name="T104" fmla="*/ 12 w 120"/>
                <a:gd name="T105" fmla="*/ 36 h 84"/>
                <a:gd name="T106" fmla="*/ 6 w 120"/>
                <a:gd name="T107" fmla="*/ 30 h 84"/>
                <a:gd name="T108" fmla="*/ 0 w 120"/>
                <a:gd name="T109" fmla="*/ 66 h 8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0"/>
                <a:gd name="T166" fmla="*/ 0 h 84"/>
                <a:gd name="T167" fmla="*/ 120 w 120"/>
                <a:gd name="T168" fmla="*/ 84 h 8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0" h="84">
                  <a:moveTo>
                    <a:pt x="0" y="66"/>
                  </a:moveTo>
                  <a:lnTo>
                    <a:pt x="0" y="66"/>
                  </a:lnTo>
                  <a:lnTo>
                    <a:pt x="0" y="72"/>
                  </a:lnTo>
                  <a:lnTo>
                    <a:pt x="6" y="72"/>
                  </a:lnTo>
                  <a:lnTo>
                    <a:pt x="6" y="66"/>
                  </a:lnTo>
                  <a:lnTo>
                    <a:pt x="12" y="66"/>
                  </a:lnTo>
                  <a:lnTo>
                    <a:pt x="12" y="72"/>
                  </a:lnTo>
                  <a:lnTo>
                    <a:pt x="18" y="72"/>
                  </a:lnTo>
                  <a:lnTo>
                    <a:pt x="30" y="72"/>
                  </a:lnTo>
                  <a:lnTo>
                    <a:pt x="36" y="78"/>
                  </a:lnTo>
                  <a:lnTo>
                    <a:pt x="42" y="78"/>
                  </a:lnTo>
                  <a:lnTo>
                    <a:pt x="54" y="84"/>
                  </a:lnTo>
                  <a:lnTo>
                    <a:pt x="60" y="84"/>
                  </a:lnTo>
                  <a:lnTo>
                    <a:pt x="66" y="84"/>
                  </a:lnTo>
                  <a:lnTo>
                    <a:pt x="66" y="78"/>
                  </a:lnTo>
                  <a:lnTo>
                    <a:pt x="72" y="78"/>
                  </a:lnTo>
                  <a:lnTo>
                    <a:pt x="66" y="78"/>
                  </a:lnTo>
                  <a:lnTo>
                    <a:pt x="60" y="78"/>
                  </a:lnTo>
                  <a:lnTo>
                    <a:pt x="48" y="78"/>
                  </a:lnTo>
                  <a:lnTo>
                    <a:pt x="42" y="78"/>
                  </a:lnTo>
                  <a:lnTo>
                    <a:pt x="36" y="72"/>
                  </a:lnTo>
                  <a:lnTo>
                    <a:pt x="30" y="72"/>
                  </a:lnTo>
                  <a:lnTo>
                    <a:pt x="24" y="66"/>
                  </a:lnTo>
                  <a:lnTo>
                    <a:pt x="18" y="66"/>
                  </a:lnTo>
                  <a:lnTo>
                    <a:pt x="18" y="60"/>
                  </a:lnTo>
                  <a:lnTo>
                    <a:pt x="24" y="60"/>
                  </a:lnTo>
                  <a:lnTo>
                    <a:pt x="30" y="54"/>
                  </a:lnTo>
                  <a:lnTo>
                    <a:pt x="36" y="54"/>
                  </a:lnTo>
                  <a:lnTo>
                    <a:pt x="42" y="60"/>
                  </a:lnTo>
                  <a:lnTo>
                    <a:pt x="48" y="60"/>
                  </a:lnTo>
                  <a:lnTo>
                    <a:pt x="54" y="60"/>
                  </a:lnTo>
                  <a:lnTo>
                    <a:pt x="66" y="66"/>
                  </a:lnTo>
                  <a:lnTo>
                    <a:pt x="72" y="66"/>
                  </a:lnTo>
                  <a:lnTo>
                    <a:pt x="78" y="66"/>
                  </a:lnTo>
                  <a:lnTo>
                    <a:pt x="84" y="66"/>
                  </a:lnTo>
                  <a:lnTo>
                    <a:pt x="84" y="60"/>
                  </a:lnTo>
                  <a:lnTo>
                    <a:pt x="78" y="60"/>
                  </a:lnTo>
                  <a:lnTo>
                    <a:pt x="72" y="60"/>
                  </a:lnTo>
                  <a:lnTo>
                    <a:pt x="66" y="60"/>
                  </a:lnTo>
                  <a:lnTo>
                    <a:pt x="60" y="60"/>
                  </a:lnTo>
                  <a:lnTo>
                    <a:pt x="54" y="54"/>
                  </a:lnTo>
                  <a:lnTo>
                    <a:pt x="48" y="54"/>
                  </a:lnTo>
                  <a:lnTo>
                    <a:pt x="42" y="54"/>
                  </a:lnTo>
                  <a:lnTo>
                    <a:pt x="42" y="48"/>
                  </a:lnTo>
                  <a:lnTo>
                    <a:pt x="48" y="48"/>
                  </a:lnTo>
                  <a:lnTo>
                    <a:pt x="54" y="48"/>
                  </a:lnTo>
                  <a:lnTo>
                    <a:pt x="54" y="42"/>
                  </a:lnTo>
                  <a:lnTo>
                    <a:pt x="60" y="42"/>
                  </a:lnTo>
                  <a:lnTo>
                    <a:pt x="66" y="42"/>
                  </a:lnTo>
                  <a:lnTo>
                    <a:pt x="72" y="42"/>
                  </a:lnTo>
                  <a:lnTo>
                    <a:pt x="78" y="48"/>
                  </a:lnTo>
                  <a:lnTo>
                    <a:pt x="84" y="48"/>
                  </a:lnTo>
                  <a:lnTo>
                    <a:pt x="90" y="54"/>
                  </a:lnTo>
                  <a:lnTo>
                    <a:pt x="96" y="54"/>
                  </a:lnTo>
                  <a:lnTo>
                    <a:pt x="90" y="48"/>
                  </a:lnTo>
                  <a:lnTo>
                    <a:pt x="84" y="48"/>
                  </a:lnTo>
                  <a:lnTo>
                    <a:pt x="84" y="42"/>
                  </a:lnTo>
                  <a:lnTo>
                    <a:pt x="78" y="42"/>
                  </a:lnTo>
                  <a:lnTo>
                    <a:pt x="72" y="42"/>
                  </a:lnTo>
                  <a:lnTo>
                    <a:pt x="78" y="42"/>
                  </a:lnTo>
                  <a:lnTo>
                    <a:pt x="84" y="36"/>
                  </a:lnTo>
                  <a:lnTo>
                    <a:pt x="90" y="36"/>
                  </a:lnTo>
                  <a:lnTo>
                    <a:pt x="96" y="36"/>
                  </a:lnTo>
                  <a:lnTo>
                    <a:pt x="102" y="36"/>
                  </a:lnTo>
                  <a:lnTo>
                    <a:pt x="108" y="36"/>
                  </a:lnTo>
                  <a:lnTo>
                    <a:pt x="114" y="30"/>
                  </a:lnTo>
                  <a:lnTo>
                    <a:pt x="120" y="30"/>
                  </a:lnTo>
                  <a:lnTo>
                    <a:pt x="114" y="30"/>
                  </a:lnTo>
                  <a:lnTo>
                    <a:pt x="108" y="30"/>
                  </a:lnTo>
                  <a:lnTo>
                    <a:pt x="96" y="30"/>
                  </a:lnTo>
                  <a:lnTo>
                    <a:pt x="90" y="30"/>
                  </a:lnTo>
                  <a:lnTo>
                    <a:pt x="84" y="30"/>
                  </a:lnTo>
                  <a:lnTo>
                    <a:pt x="78" y="30"/>
                  </a:lnTo>
                  <a:lnTo>
                    <a:pt x="72" y="36"/>
                  </a:lnTo>
                  <a:lnTo>
                    <a:pt x="72" y="30"/>
                  </a:lnTo>
                  <a:lnTo>
                    <a:pt x="72" y="18"/>
                  </a:lnTo>
                  <a:lnTo>
                    <a:pt x="78" y="12"/>
                  </a:lnTo>
                  <a:lnTo>
                    <a:pt x="84" y="6"/>
                  </a:lnTo>
                  <a:lnTo>
                    <a:pt x="84" y="0"/>
                  </a:lnTo>
                  <a:lnTo>
                    <a:pt x="78" y="6"/>
                  </a:lnTo>
                  <a:lnTo>
                    <a:pt x="78" y="12"/>
                  </a:lnTo>
                  <a:lnTo>
                    <a:pt x="72" y="12"/>
                  </a:lnTo>
                  <a:lnTo>
                    <a:pt x="72" y="18"/>
                  </a:lnTo>
                  <a:lnTo>
                    <a:pt x="66" y="24"/>
                  </a:lnTo>
                  <a:lnTo>
                    <a:pt x="66" y="30"/>
                  </a:lnTo>
                  <a:lnTo>
                    <a:pt x="60" y="30"/>
                  </a:lnTo>
                  <a:lnTo>
                    <a:pt x="60" y="36"/>
                  </a:lnTo>
                  <a:lnTo>
                    <a:pt x="54" y="36"/>
                  </a:lnTo>
                  <a:lnTo>
                    <a:pt x="48" y="36"/>
                  </a:lnTo>
                  <a:lnTo>
                    <a:pt x="42" y="42"/>
                  </a:lnTo>
                  <a:lnTo>
                    <a:pt x="36" y="42"/>
                  </a:lnTo>
                  <a:lnTo>
                    <a:pt x="36" y="36"/>
                  </a:lnTo>
                  <a:lnTo>
                    <a:pt x="36" y="24"/>
                  </a:lnTo>
                  <a:lnTo>
                    <a:pt x="42" y="18"/>
                  </a:lnTo>
                  <a:lnTo>
                    <a:pt x="42" y="12"/>
                  </a:lnTo>
                  <a:lnTo>
                    <a:pt x="42" y="6"/>
                  </a:lnTo>
                  <a:lnTo>
                    <a:pt x="36" y="18"/>
                  </a:lnTo>
                  <a:lnTo>
                    <a:pt x="30" y="24"/>
                  </a:lnTo>
                  <a:lnTo>
                    <a:pt x="30" y="36"/>
                  </a:lnTo>
                  <a:lnTo>
                    <a:pt x="24" y="42"/>
                  </a:lnTo>
                  <a:lnTo>
                    <a:pt x="24" y="48"/>
                  </a:lnTo>
                  <a:lnTo>
                    <a:pt x="18" y="54"/>
                  </a:lnTo>
                  <a:lnTo>
                    <a:pt x="12" y="54"/>
                  </a:lnTo>
                  <a:lnTo>
                    <a:pt x="12" y="60"/>
                  </a:lnTo>
                  <a:lnTo>
                    <a:pt x="6" y="60"/>
                  </a:lnTo>
                  <a:lnTo>
                    <a:pt x="6" y="54"/>
                  </a:lnTo>
                  <a:lnTo>
                    <a:pt x="6" y="48"/>
                  </a:lnTo>
                  <a:lnTo>
                    <a:pt x="12" y="36"/>
                  </a:lnTo>
                  <a:lnTo>
                    <a:pt x="12" y="24"/>
                  </a:lnTo>
                  <a:lnTo>
                    <a:pt x="12" y="18"/>
                  </a:lnTo>
                  <a:lnTo>
                    <a:pt x="6" y="30"/>
                  </a:lnTo>
                  <a:lnTo>
                    <a:pt x="6" y="42"/>
                  </a:lnTo>
                  <a:lnTo>
                    <a:pt x="0" y="54"/>
                  </a:lnTo>
                  <a:lnTo>
                    <a:pt x="0" y="66"/>
                  </a:lnTo>
                  <a:close/>
                </a:path>
              </a:pathLst>
            </a:custGeom>
            <a:solidFill>
              <a:srgbClr val="990000"/>
            </a:solidFill>
            <a:ln w="9525">
              <a:noFill/>
              <a:round/>
              <a:headEnd/>
              <a:tailEnd/>
            </a:ln>
          </p:spPr>
          <p:txBody>
            <a:bodyPr/>
            <a:lstStyle/>
            <a:p>
              <a:endParaRPr lang="en-US"/>
            </a:p>
          </p:txBody>
        </p:sp>
        <p:sp>
          <p:nvSpPr>
            <p:cNvPr id="16385" name="Freeform 249"/>
            <p:cNvSpPr>
              <a:spLocks/>
            </p:cNvSpPr>
            <p:nvPr/>
          </p:nvSpPr>
          <p:spPr bwMode="auto">
            <a:xfrm>
              <a:off x="5199" y="2098"/>
              <a:ext cx="84" cy="103"/>
            </a:xfrm>
            <a:custGeom>
              <a:avLst/>
              <a:gdLst>
                <a:gd name="T0" fmla="*/ 0 w 84"/>
                <a:gd name="T1" fmla="*/ 0 h 101"/>
                <a:gd name="T2" fmla="*/ 0 w 84"/>
                <a:gd name="T3" fmla="*/ 6 h 101"/>
                <a:gd name="T4" fmla="*/ 0 w 84"/>
                <a:gd name="T5" fmla="*/ 6 h 101"/>
                <a:gd name="T6" fmla="*/ 6 w 84"/>
                <a:gd name="T7" fmla="*/ 18 h 101"/>
                <a:gd name="T8" fmla="*/ 6 w 84"/>
                <a:gd name="T9" fmla="*/ 24 h 101"/>
                <a:gd name="T10" fmla="*/ 6 w 84"/>
                <a:gd name="T11" fmla="*/ 56 h 101"/>
                <a:gd name="T12" fmla="*/ 12 w 84"/>
                <a:gd name="T13" fmla="*/ 68 h 101"/>
                <a:gd name="T14" fmla="*/ 12 w 84"/>
                <a:gd name="T15" fmla="*/ 68 h 101"/>
                <a:gd name="T16" fmla="*/ 12 w 84"/>
                <a:gd name="T17" fmla="*/ 56 h 101"/>
                <a:gd name="T18" fmla="*/ 12 w 84"/>
                <a:gd name="T19" fmla="*/ 38 h 101"/>
                <a:gd name="T20" fmla="*/ 18 w 84"/>
                <a:gd name="T21" fmla="*/ 38 h 101"/>
                <a:gd name="T22" fmla="*/ 24 w 84"/>
                <a:gd name="T23" fmla="*/ 38 h 101"/>
                <a:gd name="T24" fmla="*/ 30 w 84"/>
                <a:gd name="T25" fmla="*/ 44 h 101"/>
                <a:gd name="T26" fmla="*/ 30 w 84"/>
                <a:gd name="T27" fmla="*/ 50 h 101"/>
                <a:gd name="T28" fmla="*/ 36 w 84"/>
                <a:gd name="T29" fmla="*/ 56 h 101"/>
                <a:gd name="T30" fmla="*/ 36 w 84"/>
                <a:gd name="T31" fmla="*/ 73 h 101"/>
                <a:gd name="T32" fmla="*/ 36 w 84"/>
                <a:gd name="T33" fmla="*/ 93 h 101"/>
                <a:gd name="T34" fmla="*/ 36 w 84"/>
                <a:gd name="T35" fmla="*/ 105 h 101"/>
                <a:gd name="T36" fmla="*/ 36 w 84"/>
                <a:gd name="T37" fmla="*/ 105 h 101"/>
                <a:gd name="T38" fmla="*/ 42 w 84"/>
                <a:gd name="T39" fmla="*/ 105 h 101"/>
                <a:gd name="T40" fmla="*/ 36 w 84"/>
                <a:gd name="T41" fmla="*/ 93 h 101"/>
                <a:gd name="T42" fmla="*/ 42 w 84"/>
                <a:gd name="T43" fmla="*/ 82 h 101"/>
                <a:gd name="T44" fmla="*/ 42 w 84"/>
                <a:gd name="T45" fmla="*/ 73 h 101"/>
                <a:gd name="T46" fmla="*/ 42 w 84"/>
                <a:gd name="T47" fmla="*/ 62 h 101"/>
                <a:gd name="T48" fmla="*/ 48 w 84"/>
                <a:gd name="T49" fmla="*/ 62 h 101"/>
                <a:gd name="T50" fmla="*/ 60 w 84"/>
                <a:gd name="T51" fmla="*/ 82 h 101"/>
                <a:gd name="T52" fmla="*/ 72 w 84"/>
                <a:gd name="T53" fmla="*/ 99 h 101"/>
                <a:gd name="T54" fmla="*/ 78 w 84"/>
                <a:gd name="T55" fmla="*/ 111 h 101"/>
                <a:gd name="T56" fmla="*/ 84 w 84"/>
                <a:gd name="T57" fmla="*/ 111 h 101"/>
                <a:gd name="T58" fmla="*/ 78 w 84"/>
                <a:gd name="T59" fmla="*/ 99 h 101"/>
                <a:gd name="T60" fmla="*/ 72 w 84"/>
                <a:gd name="T61" fmla="*/ 93 h 101"/>
                <a:gd name="T62" fmla="*/ 66 w 84"/>
                <a:gd name="T63" fmla="*/ 73 h 101"/>
                <a:gd name="T64" fmla="*/ 66 w 84"/>
                <a:gd name="T65" fmla="*/ 73 h 101"/>
                <a:gd name="T66" fmla="*/ 60 w 84"/>
                <a:gd name="T67" fmla="*/ 68 h 101"/>
                <a:gd name="T68" fmla="*/ 54 w 84"/>
                <a:gd name="T69" fmla="*/ 62 h 101"/>
                <a:gd name="T70" fmla="*/ 48 w 84"/>
                <a:gd name="T71" fmla="*/ 56 h 101"/>
                <a:gd name="T72" fmla="*/ 48 w 84"/>
                <a:gd name="T73" fmla="*/ 50 h 101"/>
                <a:gd name="T74" fmla="*/ 54 w 84"/>
                <a:gd name="T75" fmla="*/ 56 h 101"/>
                <a:gd name="T76" fmla="*/ 60 w 84"/>
                <a:gd name="T77" fmla="*/ 56 h 101"/>
                <a:gd name="T78" fmla="*/ 66 w 84"/>
                <a:gd name="T79" fmla="*/ 56 h 101"/>
                <a:gd name="T80" fmla="*/ 72 w 84"/>
                <a:gd name="T81" fmla="*/ 62 h 101"/>
                <a:gd name="T82" fmla="*/ 72 w 84"/>
                <a:gd name="T83" fmla="*/ 62 h 101"/>
                <a:gd name="T84" fmla="*/ 72 w 84"/>
                <a:gd name="T85" fmla="*/ 56 h 101"/>
                <a:gd name="T86" fmla="*/ 60 w 84"/>
                <a:gd name="T87" fmla="*/ 50 h 101"/>
                <a:gd name="T88" fmla="*/ 54 w 84"/>
                <a:gd name="T89" fmla="*/ 44 h 101"/>
                <a:gd name="T90" fmla="*/ 42 w 84"/>
                <a:gd name="T91" fmla="*/ 44 h 101"/>
                <a:gd name="T92" fmla="*/ 36 w 84"/>
                <a:gd name="T93" fmla="*/ 38 h 101"/>
                <a:gd name="T94" fmla="*/ 30 w 84"/>
                <a:gd name="T95" fmla="*/ 38 h 101"/>
                <a:gd name="T96" fmla="*/ 24 w 84"/>
                <a:gd name="T97" fmla="*/ 24 h 101"/>
                <a:gd name="T98" fmla="*/ 18 w 84"/>
                <a:gd name="T99" fmla="*/ 18 h 101"/>
                <a:gd name="T100" fmla="*/ 24 w 84"/>
                <a:gd name="T101" fmla="*/ 18 h 101"/>
                <a:gd name="T102" fmla="*/ 30 w 84"/>
                <a:gd name="T103" fmla="*/ 18 h 101"/>
                <a:gd name="T104" fmla="*/ 36 w 84"/>
                <a:gd name="T105" fmla="*/ 18 h 101"/>
                <a:gd name="T106" fmla="*/ 48 w 84"/>
                <a:gd name="T107" fmla="*/ 18 h 101"/>
                <a:gd name="T108" fmla="*/ 54 w 84"/>
                <a:gd name="T109" fmla="*/ 18 h 101"/>
                <a:gd name="T110" fmla="*/ 54 w 84"/>
                <a:gd name="T111" fmla="*/ 18 h 101"/>
                <a:gd name="T112" fmla="*/ 42 w 84"/>
                <a:gd name="T113" fmla="*/ 12 h 101"/>
                <a:gd name="T114" fmla="*/ 36 w 84"/>
                <a:gd name="T115" fmla="*/ 12 h 101"/>
                <a:gd name="T116" fmla="*/ 24 w 84"/>
                <a:gd name="T117" fmla="*/ 12 h 101"/>
                <a:gd name="T118" fmla="*/ 18 w 84"/>
                <a:gd name="T119" fmla="*/ 12 h 101"/>
                <a:gd name="T120" fmla="*/ 6 w 84"/>
                <a:gd name="T121" fmla="*/ 6 h 101"/>
                <a:gd name="T122" fmla="*/ 6 w 84"/>
                <a:gd name="T123" fmla="*/ 0 h 1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101"/>
                <a:gd name="T188" fmla="*/ 84 w 84"/>
                <a:gd name="T189" fmla="*/ 101 h 10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101">
                  <a:moveTo>
                    <a:pt x="0" y="0"/>
                  </a:moveTo>
                  <a:lnTo>
                    <a:pt x="0" y="0"/>
                  </a:lnTo>
                  <a:lnTo>
                    <a:pt x="0" y="6"/>
                  </a:lnTo>
                  <a:lnTo>
                    <a:pt x="6" y="12"/>
                  </a:lnTo>
                  <a:lnTo>
                    <a:pt x="6" y="18"/>
                  </a:lnTo>
                  <a:lnTo>
                    <a:pt x="6" y="24"/>
                  </a:lnTo>
                  <a:lnTo>
                    <a:pt x="6" y="36"/>
                  </a:lnTo>
                  <a:lnTo>
                    <a:pt x="6" y="48"/>
                  </a:lnTo>
                  <a:lnTo>
                    <a:pt x="12" y="54"/>
                  </a:lnTo>
                  <a:lnTo>
                    <a:pt x="12" y="60"/>
                  </a:lnTo>
                  <a:lnTo>
                    <a:pt x="12" y="48"/>
                  </a:lnTo>
                  <a:lnTo>
                    <a:pt x="12" y="42"/>
                  </a:lnTo>
                  <a:lnTo>
                    <a:pt x="12" y="30"/>
                  </a:lnTo>
                  <a:lnTo>
                    <a:pt x="18" y="24"/>
                  </a:lnTo>
                  <a:lnTo>
                    <a:pt x="18" y="30"/>
                  </a:lnTo>
                  <a:lnTo>
                    <a:pt x="24" y="30"/>
                  </a:lnTo>
                  <a:lnTo>
                    <a:pt x="24" y="36"/>
                  </a:lnTo>
                  <a:lnTo>
                    <a:pt x="30" y="36"/>
                  </a:lnTo>
                  <a:lnTo>
                    <a:pt x="30" y="42"/>
                  </a:lnTo>
                  <a:lnTo>
                    <a:pt x="36" y="48"/>
                  </a:lnTo>
                  <a:lnTo>
                    <a:pt x="36" y="54"/>
                  </a:lnTo>
                  <a:lnTo>
                    <a:pt x="36" y="65"/>
                  </a:lnTo>
                  <a:lnTo>
                    <a:pt x="36" y="71"/>
                  </a:lnTo>
                  <a:lnTo>
                    <a:pt x="36" y="77"/>
                  </a:lnTo>
                  <a:lnTo>
                    <a:pt x="36" y="83"/>
                  </a:lnTo>
                  <a:lnTo>
                    <a:pt x="36" y="89"/>
                  </a:lnTo>
                  <a:lnTo>
                    <a:pt x="42" y="89"/>
                  </a:lnTo>
                  <a:lnTo>
                    <a:pt x="36" y="83"/>
                  </a:lnTo>
                  <a:lnTo>
                    <a:pt x="36" y="77"/>
                  </a:lnTo>
                  <a:lnTo>
                    <a:pt x="42" y="77"/>
                  </a:lnTo>
                  <a:lnTo>
                    <a:pt x="42" y="71"/>
                  </a:lnTo>
                  <a:lnTo>
                    <a:pt x="42" y="65"/>
                  </a:lnTo>
                  <a:lnTo>
                    <a:pt x="42" y="60"/>
                  </a:lnTo>
                  <a:lnTo>
                    <a:pt x="42" y="54"/>
                  </a:lnTo>
                  <a:lnTo>
                    <a:pt x="42" y="48"/>
                  </a:lnTo>
                  <a:lnTo>
                    <a:pt x="48" y="54"/>
                  </a:lnTo>
                  <a:lnTo>
                    <a:pt x="54" y="60"/>
                  </a:lnTo>
                  <a:lnTo>
                    <a:pt x="60" y="71"/>
                  </a:lnTo>
                  <a:lnTo>
                    <a:pt x="66" y="77"/>
                  </a:lnTo>
                  <a:lnTo>
                    <a:pt x="72" y="83"/>
                  </a:lnTo>
                  <a:lnTo>
                    <a:pt x="78" y="89"/>
                  </a:lnTo>
                  <a:lnTo>
                    <a:pt x="78" y="95"/>
                  </a:lnTo>
                  <a:lnTo>
                    <a:pt x="84" y="101"/>
                  </a:lnTo>
                  <a:lnTo>
                    <a:pt x="84" y="95"/>
                  </a:lnTo>
                  <a:lnTo>
                    <a:pt x="78" y="89"/>
                  </a:lnTo>
                  <a:lnTo>
                    <a:pt x="78" y="83"/>
                  </a:lnTo>
                  <a:lnTo>
                    <a:pt x="72" y="77"/>
                  </a:lnTo>
                  <a:lnTo>
                    <a:pt x="66" y="71"/>
                  </a:lnTo>
                  <a:lnTo>
                    <a:pt x="66" y="65"/>
                  </a:lnTo>
                  <a:lnTo>
                    <a:pt x="60" y="60"/>
                  </a:lnTo>
                  <a:lnTo>
                    <a:pt x="54" y="54"/>
                  </a:lnTo>
                  <a:lnTo>
                    <a:pt x="48" y="48"/>
                  </a:lnTo>
                  <a:lnTo>
                    <a:pt x="48" y="42"/>
                  </a:lnTo>
                  <a:lnTo>
                    <a:pt x="54" y="42"/>
                  </a:lnTo>
                  <a:lnTo>
                    <a:pt x="54" y="48"/>
                  </a:lnTo>
                  <a:lnTo>
                    <a:pt x="60" y="48"/>
                  </a:lnTo>
                  <a:lnTo>
                    <a:pt x="66" y="48"/>
                  </a:lnTo>
                  <a:lnTo>
                    <a:pt x="66" y="54"/>
                  </a:lnTo>
                  <a:lnTo>
                    <a:pt x="72" y="54"/>
                  </a:lnTo>
                  <a:lnTo>
                    <a:pt x="72" y="48"/>
                  </a:lnTo>
                  <a:lnTo>
                    <a:pt x="66" y="48"/>
                  </a:lnTo>
                  <a:lnTo>
                    <a:pt x="60" y="42"/>
                  </a:lnTo>
                  <a:lnTo>
                    <a:pt x="54" y="42"/>
                  </a:lnTo>
                  <a:lnTo>
                    <a:pt x="54" y="36"/>
                  </a:lnTo>
                  <a:lnTo>
                    <a:pt x="48" y="36"/>
                  </a:lnTo>
                  <a:lnTo>
                    <a:pt x="42" y="36"/>
                  </a:lnTo>
                  <a:lnTo>
                    <a:pt x="36" y="30"/>
                  </a:lnTo>
                  <a:lnTo>
                    <a:pt x="30" y="30"/>
                  </a:lnTo>
                  <a:lnTo>
                    <a:pt x="24" y="24"/>
                  </a:lnTo>
                  <a:lnTo>
                    <a:pt x="18" y="18"/>
                  </a:lnTo>
                  <a:lnTo>
                    <a:pt x="24" y="18"/>
                  </a:lnTo>
                  <a:lnTo>
                    <a:pt x="30" y="18"/>
                  </a:lnTo>
                  <a:lnTo>
                    <a:pt x="36" y="18"/>
                  </a:lnTo>
                  <a:lnTo>
                    <a:pt x="42" y="18"/>
                  </a:lnTo>
                  <a:lnTo>
                    <a:pt x="48" y="18"/>
                  </a:lnTo>
                  <a:lnTo>
                    <a:pt x="54" y="18"/>
                  </a:lnTo>
                  <a:lnTo>
                    <a:pt x="48" y="12"/>
                  </a:lnTo>
                  <a:lnTo>
                    <a:pt x="42" y="12"/>
                  </a:lnTo>
                  <a:lnTo>
                    <a:pt x="36" y="12"/>
                  </a:lnTo>
                  <a:lnTo>
                    <a:pt x="30" y="12"/>
                  </a:lnTo>
                  <a:lnTo>
                    <a:pt x="24" y="12"/>
                  </a:lnTo>
                  <a:lnTo>
                    <a:pt x="18" y="12"/>
                  </a:lnTo>
                  <a:lnTo>
                    <a:pt x="12" y="12"/>
                  </a:lnTo>
                  <a:lnTo>
                    <a:pt x="6" y="6"/>
                  </a:lnTo>
                  <a:lnTo>
                    <a:pt x="6" y="0"/>
                  </a:lnTo>
                  <a:lnTo>
                    <a:pt x="0" y="0"/>
                  </a:lnTo>
                  <a:close/>
                </a:path>
              </a:pathLst>
            </a:custGeom>
            <a:solidFill>
              <a:srgbClr val="990000"/>
            </a:solidFill>
            <a:ln w="9525">
              <a:noFill/>
              <a:round/>
              <a:headEnd/>
              <a:tailEnd/>
            </a:ln>
          </p:spPr>
          <p:txBody>
            <a:bodyPr/>
            <a:lstStyle/>
            <a:p>
              <a:endParaRPr lang="en-US"/>
            </a:p>
          </p:txBody>
        </p:sp>
        <p:sp>
          <p:nvSpPr>
            <p:cNvPr id="16386" name="Freeform 250"/>
            <p:cNvSpPr>
              <a:spLocks/>
            </p:cNvSpPr>
            <p:nvPr/>
          </p:nvSpPr>
          <p:spPr bwMode="auto">
            <a:xfrm>
              <a:off x="5094" y="2079"/>
              <a:ext cx="59" cy="131"/>
            </a:xfrm>
            <a:custGeom>
              <a:avLst/>
              <a:gdLst>
                <a:gd name="T0" fmla="*/ 53 w 59"/>
                <a:gd name="T1" fmla="*/ 24 h 131"/>
                <a:gd name="T2" fmla="*/ 47 w 59"/>
                <a:gd name="T3" fmla="*/ 30 h 131"/>
                <a:gd name="T4" fmla="*/ 47 w 59"/>
                <a:gd name="T5" fmla="*/ 24 h 131"/>
                <a:gd name="T6" fmla="*/ 41 w 59"/>
                <a:gd name="T7" fmla="*/ 36 h 131"/>
                <a:gd name="T8" fmla="*/ 47 w 59"/>
                <a:gd name="T9" fmla="*/ 60 h 131"/>
                <a:gd name="T10" fmla="*/ 53 w 59"/>
                <a:gd name="T11" fmla="*/ 78 h 131"/>
                <a:gd name="T12" fmla="*/ 53 w 59"/>
                <a:gd name="T13" fmla="*/ 78 h 131"/>
                <a:gd name="T14" fmla="*/ 41 w 59"/>
                <a:gd name="T15" fmla="*/ 54 h 131"/>
                <a:gd name="T16" fmla="*/ 30 w 59"/>
                <a:gd name="T17" fmla="*/ 72 h 131"/>
                <a:gd name="T18" fmla="*/ 30 w 59"/>
                <a:gd name="T19" fmla="*/ 95 h 131"/>
                <a:gd name="T20" fmla="*/ 30 w 59"/>
                <a:gd name="T21" fmla="*/ 119 h 131"/>
                <a:gd name="T22" fmla="*/ 24 w 59"/>
                <a:gd name="T23" fmla="*/ 119 h 131"/>
                <a:gd name="T24" fmla="*/ 24 w 59"/>
                <a:gd name="T25" fmla="*/ 101 h 131"/>
                <a:gd name="T26" fmla="*/ 24 w 59"/>
                <a:gd name="T27" fmla="*/ 95 h 131"/>
                <a:gd name="T28" fmla="*/ 18 w 59"/>
                <a:gd name="T29" fmla="*/ 113 h 131"/>
                <a:gd name="T30" fmla="*/ 6 w 59"/>
                <a:gd name="T31" fmla="*/ 125 h 131"/>
                <a:gd name="T32" fmla="*/ 0 w 59"/>
                <a:gd name="T33" fmla="*/ 131 h 131"/>
                <a:gd name="T34" fmla="*/ 6 w 59"/>
                <a:gd name="T35" fmla="*/ 119 h 131"/>
                <a:gd name="T36" fmla="*/ 18 w 59"/>
                <a:gd name="T37" fmla="*/ 95 h 131"/>
                <a:gd name="T38" fmla="*/ 12 w 59"/>
                <a:gd name="T39" fmla="*/ 95 h 131"/>
                <a:gd name="T40" fmla="*/ 6 w 59"/>
                <a:gd name="T41" fmla="*/ 95 h 131"/>
                <a:gd name="T42" fmla="*/ 0 w 59"/>
                <a:gd name="T43" fmla="*/ 101 h 131"/>
                <a:gd name="T44" fmla="*/ 0 w 59"/>
                <a:gd name="T45" fmla="*/ 95 h 131"/>
                <a:gd name="T46" fmla="*/ 6 w 59"/>
                <a:gd name="T47" fmla="*/ 89 h 131"/>
                <a:gd name="T48" fmla="*/ 18 w 59"/>
                <a:gd name="T49" fmla="*/ 89 h 131"/>
                <a:gd name="T50" fmla="*/ 24 w 59"/>
                <a:gd name="T51" fmla="*/ 78 h 131"/>
                <a:gd name="T52" fmla="*/ 35 w 59"/>
                <a:gd name="T53" fmla="*/ 48 h 131"/>
                <a:gd name="T54" fmla="*/ 18 w 59"/>
                <a:gd name="T55" fmla="*/ 48 h 131"/>
                <a:gd name="T56" fmla="*/ 6 w 59"/>
                <a:gd name="T57" fmla="*/ 48 h 131"/>
                <a:gd name="T58" fmla="*/ 0 w 59"/>
                <a:gd name="T59" fmla="*/ 54 h 131"/>
                <a:gd name="T60" fmla="*/ 0 w 59"/>
                <a:gd name="T61" fmla="*/ 48 h 131"/>
                <a:gd name="T62" fmla="*/ 12 w 59"/>
                <a:gd name="T63" fmla="*/ 48 h 131"/>
                <a:gd name="T64" fmla="*/ 24 w 59"/>
                <a:gd name="T65" fmla="*/ 42 h 131"/>
                <a:gd name="T66" fmla="*/ 35 w 59"/>
                <a:gd name="T67" fmla="*/ 36 h 131"/>
                <a:gd name="T68" fmla="*/ 41 w 59"/>
                <a:gd name="T69" fmla="*/ 24 h 131"/>
                <a:gd name="T70" fmla="*/ 30 w 59"/>
                <a:gd name="T71" fmla="*/ 18 h 131"/>
                <a:gd name="T72" fmla="*/ 24 w 59"/>
                <a:gd name="T73" fmla="*/ 24 h 131"/>
                <a:gd name="T74" fmla="*/ 12 w 59"/>
                <a:gd name="T75" fmla="*/ 30 h 131"/>
                <a:gd name="T76" fmla="*/ 6 w 59"/>
                <a:gd name="T77" fmla="*/ 30 h 131"/>
                <a:gd name="T78" fmla="*/ 0 w 59"/>
                <a:gd name="T79" fmla="*/ 30 h 131"/>
                <a:gd name="T80" fmla="*/ 6 w 59"/>
                <a:gd name="T81" fmla="*/ 24 h 131"/>
                <a:gd name="T82" fmla="*/ 18 w 59"/>
                <a:gd name="T83" fmla="*/ 12 h 131"/>
                <a:gd name="T84" fmla="*/ 24 w 59"/>
                <a:gd name="T85" fmla="*/ 6 h 131"/>
                <a:gd name="T86" fmla="*/ 24 w 59"/>
                <a:gd name="T87" fmla="*/ 12 h 131"/>
                <a:gd name="T88" fmla="*/ 30 w 59"/>
                <a:gd name="T89" fmla="*/ 18 h 131"/>
                <a:gd name="T90" fmla="*/ 35 w 59"/>
                <a:gd name="T91" fmla="*/ 18 h 131"/>
                <a:gd name="T92" fmla="*/ 47 w 59"/>
                <a:gd name="T93" fmla="*/ 18 h 131"/>
                <a:gd name="T94" fmla="*/ 47 w 59"/>
                <a:gd name="T95" fmla="*/ 12 h 131"/>
                <a:gd name="T96" fmla="*/ 53 w 59"/>
                <a:gd name="T97" fmla="*/ 0 h 131"/>
                <a:gd name="T98" fmla="*/ 59 w 59"/>
                <a:gd name="T99" fmla="*/ 6 h 131"/>
                <a:gd name="T100" fmla="*/ 53 w 59"/>
                <a:gd name="T101" fmla="*/ 12 h 131"/>
                <a:gd name="T102" fmla="*/ 59 w 59"/>
                <a:gd name="T103" fmla="*/ 18 h 13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
                <a:gd name="T157" fmla="*/ 0 h 131"/>
                <a:gd name="T158" fmla="*/ 59 w 59"/>
                <a:gd name="T159" fmla="*/ 131 h 13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 h="131">
                  <a:moveTo>
                    <a:pt x="59" y="18"/>
                  </a:moveTo>
                  <a:lnTo>
                    <a:pt x="59" y="18"/>
                  </a:lnTo>
                  <a:lnTo>
                    <a:pt x="53" y="24"/>
                  </a:lnTo>
                  <a:lnTo>
                    <a:pt x="47" y="30"/>
                  </a:lnTo>
                  <a:lnTo>
                    <a:pt x="47" y="24"/>
                  </a:lnTo>
                  <a:lnTo>
                    <a:pt x="47" y="30"/>
                  </a:lnTo>
                  <a:lnTo>
                    <a:pt x="41" y="30"/>
                  </a:lnTo>
                  <a:lnTo>
                    <a:pt x="41" y="36"/>
                  </a:lnTo>
                  <a:lnTo>
                    <a:pt x="41" y="42"/>
                  </a:lnTo>
                  <a:lnTo>
                    <a:pt x="47" y="48"/>
                  </a:lnTo>
                  <a:lnTo>
                    <a:pt x="47" y="60"/>
                  </a:lnTo>
                  <a:lnTo>
                    <a:pt x="53" y="72"/>
                  </a:lnTo>
                  <a:lnTo>
                    <a:pt x="53" y="78"/>
                  </a:lnTo>
                  <a:lnTo>
                    <a:pt x="53" y="83"/>
                  </a:lnTo>
                  <a:lnTo>
                    <a:pt x="53" y="78"/>
                  </a:lnTo>
                  <a:lnTo>
                    <a:pt x="47" y="72"/>
                  </a:lnTo>
                  <a:lnTo>
                    <a:pt x="47" y="66"/>
                  </a:lnTo>
                  <a:lnTo>
                    <a:pt x="41" y="54"/>
                  </a:lnTo>
                  <a:lnTo>
                    <a:pt x="35" y="60"/>
                  </a:lnTo>
                  <a:lnTo>
                    <a:pt x="30" y="72"/>
                  </a:lnTo>
                  <a:lnTo>
                    <a:pt x="30" y="78"/>
                  </a:lnTo>
                  <a:lnTo>
                    <a:pt x="30" y="89"/>
                  </a:lnTo>
                  <a:lnTo>
                    <a:pt x="30" y="95"/>
                  </a:lnTo>
                  <a:lnTo>
                    <a:pt x="30" y="101"/>
                  </a:lnTo>
                  <a:lnTo>
                    <a:pt x="30" y="113"/>
                  </a:lnTo>
                  <a:lnTo>
                    <a:pt x="30" y="119"/>
                  </a:lnTo>
                  <a:lnTo>
                    <a:pt x="24" y="119"/>
                  </a:lnTo>
                  <a:lnTo>
                    <a:pt x="24" y="113"/>
                  </a:lnTo>
                  <a:lnTo>
                    <a:pt x="30" y="107"/>
                  </a:lnTo>
                  <a:lnTo>
                    <a:pt x="24" y="101"/>
                  </a:lnTo>
                  <a:lnTo>
                    <a:pt x="24" y="95"/>
                  </a:lnTo>
                  <a:lnTo>
                    <a:pt x="24" y="101"/>
                  </a:lnTo>
                  <a:lnTo>
                    <a:pt x="18" y="107"/>
                  </a:lnTo>
                  <a:lnTo>
                    <a:pt x="18" y="113"/>
                  </a:lnTo>
                  <a:lnTo>
                    <a:pt x="12" y="119"/>
                  </a:lnTo>
                  <a:lnTo>
                    <a:pt x="12" y="125"/>
                  </a:lnTo>
                  <a:lnTo>
                    <a:pt x="6" y="125"/>
                  </a:lnTo>
                  <a:lnTo>
                    <a:pt x="6" y="131"/>
                  </a:lnTo>
                  <a:lnTo>
                    <a:pt x="0" y="131"/>
                  </a:lnTo>
                  <a:lnTo>
                    <a:pt x="0" y="125"/>
                  </a:lnTo>
                  <a:lnTo>
                    <a:pt x="6" y="125"/>
                  </a:lnTo>
                  <a:lnTo>
                    <a:pt x="6" y="119"/>
                  </a:lnTo>
                  <a:lnTo>
                    <a:pt x="12" y="113"/>
                  </a:lnTo>
                  <a:lnTo>
                    <a:pt x="18" y="101"/>
                  </a:lnTo>
                  <a:lnTo>
                    <a:pt x="18" y="95"/>
                  </a:lnTo>
                  <a:lnTo>
                    <a:pt x="12" y="95"/>
                  </a:lnTo>
                  <a:lnTo>
                    <a:pt x="6" y="95"/>
                  </a:lnTo>
                  <a:lnTo>
                    <a:pt x="0" y="95"/>
                  </a:lnTo>
                  <a:lnTo>
                    <a:pt x="0" y="101"/>
                  </a:lnTo>
                  <a:lnTo>
                    <a:pt x="0" y="95"/>
                  </a:lnTo>
                  <a:lnTo>
                    <a:pt x="6" y="95"/>
                  </a:lnTo>
                  <a:lnTo>
                    <a:pt x="6" y="89"/>
                  </a:lnTo>
                  <a:lnTo>
                    <a:pt x="12" y="89"/>
                  </a:lnTo>
                  <a:lnTo>
                    <a:pt x="18" y="89"/>
                  </a:lnTo>
                  <a:lnTo>
                    <a:pt x="18" y="83"/>
                  </a:lnTo>
                  <a:lnTo>
                    <a:pt x="24" y="83"/>
                  </a:lnTo>
                  <a:lnTo>
                    <a:pt x="24" y="78"/>
                  </a:lnTo>
                  <a:lnTo>
                    <a:pt x="30" y="66"/>
                  </a:lnTo>
                  <a:lnTo>
                    <a:pt x="30" y="54"/>
                  </a:lnTo>
                  <a:lnTo>
                    <a:pt x="35" y="48"/>
                  </a:lnTo>
                  <a:lnTo>
                    <a:pt x="30" y="48"/>
                  </a:lnTo>
                  <a:lnTo>
                    <a:pt x="24" y="48"/>
                  </a:lnTo>
                  <a:lnTo>
                    <a:pt x="18" y="48"/>
                  </a:lnTo>
                  <a:lnTo>
                    <a:pt x="12" y="48"/>
                  </a:lnTo>
                  <a:lnTo>
                    <a:pt x="6" y="48"/>
                  </a:lnTo>
                  <a:lnTo>
                    <a:pt x="6" y="54"/>
                  </a:lnTo>
                  <a:lnTo>
                    <a:pt x="0" y="54"/>
                  </a:lnTo>
                  <a:lnTo>
                    <a:pt x="0" y="48"/>
                  </a:lnTo>
                  <a:lnTo>
                    <a:pt x="6" y="48"/>
                  </a:lnTo>
                  <a:lnTo>
                    <a:pt x="12" y="48"/>
                  </a:lnTo>
                  <a:lnTo>
                    <a:pt x="18" y="42"/>
                  </a:lnTo>
                  <a:lnTo>
                    <a:pt x="24" y="42"/>
                  </a:lnTo>
                  <a:lnTo>
                    <a:pt x="30" y="42"/>
                  </a:lnTo>
                  <a:lnTo>
                    <a:pt x="35" y="42"/>
                  </a:lnTo>
                  <a:lnTo>
                    <a:pt x="35" y="36"/>
                  </a:lnTo>
                  <a:lnTo>
                    <a:pt x="35" y="30"/>
                  </a:lnTo>
                  <a:lnTo>
                    <a:pt x="41" y="30"/>
                  </a:lnTo>
                  <a:lnTo>
                    <a:pt x="41" y="24"/>
                  </a:lnTo>
                  <a:lnTo>
                    <a:pt x="35" y="24"/>
                  </a:lnTo>
                  <a:lnTo>
                    <a:pt x="30" y="18"/>
                  </a:lnTo>
                  <a:lnTo>
                    <a:pt x="30" y="24"/>
                  </a:lnTo>
                  <a:lnTo>
                    <a:pt x="24" y="24"/>
                  </a:lnTo>
                  <a:lnTo>
                    <a:pt x="18" y="24"/>
                  </a:lnTo>
                  <a:lnTo>
                    <a:pt x="12" y="24"/>
                  </a:lnTo>
                  <a:lnTo>
                    <a:pt x="12" y="30"/>
                  </a:lnTo>
                  <a:lnTo>
                    <a:pt x="6" y="30"/>
                  </a:lnTo>
                  <a:lnTo>
                    <a:pt x="0" y="30"/>
                  </a:lnTo>
                  <a:lnTo>
                    <a:pt x="0" y="36"/>
                  </a:lnTo>
                  <a:lnTo>
                    <a:pt x="0" y="30"/>
                  </a:lnTo>
                  <a:lnTo>
                    <a:pt x="6" y="30"/>
                  </a:lnTo>
                  <a:lnTo>
                    <a:pt x="6" y="24"/>
                  </a:lnTo>
                  <a:lnTo>
                    <a:pt x="12" y="18"/>
                  </a:lnTo>
                  <a:lnTo>
                    <a:pt x="18" y="12"/>
                  </a:lnTo>
                  <a:lnTo>
                    <a:pt x="24" y="12"/>
                  </a:lnTo>
                  <a:lnTo>
                    <a:pt x="24" y="6"/>
                  </a:lnTo>
                  <a:lnTo>
                    <a:pt x="24" y="12"/>
                  </a:lnTo>
                  <a:lnTo>
                    <a:pt x="24" y="18"/>
                  </a:lnTo>
                  <a:lnTo>
                    <a:pt x="30" y="18"/>
                  </a:lnTo>
                  <a:lnTo>
                    <a:pt x="35" y="18"/>
                  </a:lnTo>
                  <a:lnTo>
                    <a:pt x="41" y="18"/>
                  </a:lnTo>
                  <a:lnTo>
                    <a:pt x="47" y="18"/>
                  </a:lnTo>
                  <a:lnTo>
                    <a:pt x="47" y="12"/>
                  </a:lnTo>
                  <a:lnTo>
                    <a:pt x="47" y="6"/>
                  </a:lnTo>
                  <a:lnTo>
                    <a:pt x="53" y="6"/>
                  </a:lnTo>
                  <a:lnTo>
                    <a:pt x="53" y="0"/>
                  </a:lnTo>
                  <a:lnTo>
                    <a:pt x="59" y="0"/>
                  </a:lnTo>
                  <a:lnTo>
                    <a:pt x="59" y="6"/>
                  </a:lnTo>
                  <a:lnTo>
                    <a:pt x="53" y="6"/>
                  </a:lnTo>
                  <a:lnTo>
                    <a:pt x="53" y="12"/>
                  </a:lnTo>
                  <a:lnTo>
                    <a:pt x="53" y="18"/>
                  </a:lnTo>
                  <a:lnTo>
                    <a:pt x="59" y="18"/>
                  </a:lnTo>
                  <a:close/>
                </a:path>
              </a:pathLst>
            </a:custGeom>
            <a:solidFill>
              <a:srgbClr val="990000"/>
            </a:solidFill>
            <a:ln w="9525">
              <a:noFill/>
              <a:round/>
              <a:headEnd/>
              <a:tailEnd/>
            </a:ln>
          </p:spPr>
          <p:txBody>
            <a:bodyPr/>
            <a:lstStyle/>
            <a:p>
              <a:endParaRPr lang="en-US"/>
            </a:p>
          </p:txBody>
        </p:sp>
        <p:sp>
          <p:nvSpPr>
            <p:cNvPr id="16387" name="Freeform 251"/>
            <p:cNvSpPr>
              <a:spLocks/>
            </p:cNvSpPr>
            <p:nvPr/>
          </p:nvSpPr>
          <p:spPr bwMode="auto">
            <a:xfrm>
              <a:off x="5151" y="2121"/>
              <a:ext cx="12" cy="18"/>
            </a:xfrm>
            <a:custGeom>
              <a:avLst/>
              <a:gdLst>
                <a:gd name="T0" fmla="*/ 0 w 12"/>
                <a:gd name="T1" fmla="*/ 0 h 18"/>
                <a:gd name="T2" fmla="*/ 0 w 12"/>
                <a:gd name="T3" fmla="*/ 0 h 18"/>
                <a:gd name="T4" fmla="*/ 6 w 12"/>
                <a:gd name="T5" fmla="*/ 0 h 18"/>
                <a:gd name="T6" fmla="*/ 6 w 12"/>
                <a:gd name="T7" fmla="*/ 0 h 18"/>
                <a:gd name="T8" fmla="*/ 6 w 12"/>
                <a:gd name="T9" fmla="*/ 0 h 18"/>
                <a:gd name="T10" fmla="*/ 12 w 12"/>
                <a:gd name="T11" fmla="*/ 6 h 18"/>
                <a:gd name="T12" fmla="*/ 12 w 12"/>
                <a:gd name="T13" fmla="*/ 12 h 18"/>
                <a:gd name="T14" fmla="*/ 12 w 12"/>
                <a:gd name="T15" fmla="*/ 12 h 18"/>
                <a:gd name="T16" fmla="*/ 6 w 12"/>
                <a:gd name="T17" fmla="*/ 18 h 18"/>
                <a:gd name="T18" fmla="*/ 6 w 12"/>
                <a:gd name="T19" fmla="*/ 18 h 18"/>
                <a:gd name="T20" fmla="*/ 6 w 12"/>
                <a:gd name="T21" fmla="*/ 18 h 18"/>
                <a:gd name="T22" fmla="*/ 6 w 12"/>
                <a:gd name="T23" fmla="*/ 18 h 18"/>
                <a:gd name="T24" fmla="*/ 6 w 12"/>
                <a:gd name="T25" fmla="*/ 18 h 18"/>
                <a:gd name="T26" fmla="*/ 6 w 12"/>
                <a:gd name="T27" fmla="*/ 12 h 18"/>
                <a:gd name="T28" fmla="*/ 6 w 12"/>
                <a:gd name="T29" fmla="*/ 12 h 18"/>
                <a:gd name="T30" fmla="*/ 0 w 12"/>
                <a:gd name="T31" fmla="*/ 6 h 18"/>
                <a:gd name="T32" fmla="*/ 0 w 12"/>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0"/>
                  </a:moveTo>
                  <a:lnTo>
                    <a:pt x="0" y="0"/>
                  </a:lnTo>
                  <a:lnTo>
                    <a:pt x="6" y="0"/>
                  </a:lnTo>
                  <a:lnTo>
                    <a:pt x="12" y="6"/>
                  </a:lnTo>
                  <a:lnTo>
                    <a:pt x="12" y="12"/>
                  </a:lnTo>
                  <a:lnTo>
                    <a:pt x="6" y="18"/>
                  </a:lnTo>
                  <a:lnTo>
                    <a:pt x="6" y="12"/>
                  </a:lnTo>
                  <a:lnTo>
                    <a:pt x="0" y="6"/>
                  </a:lnTo>
                  <a:lnTo>
                    <a:pt x="0" y="0"/>
                  </a:lnTo>
                  <a:close/>
                </a:path>
              </a:pathLst>
            </a:custGeom>
            <a:solidFill>
              <a:srgbClr val="990000"/>
            </a:solidFill>
            <a:ln w="9525">
              <a:noFill/>
              <a:round/>
              <a:headEnd/>
              <a:tailEnd/>
            </a:ln>
          </p:spPr>
          <p:txBody>
            <a:bodyPr/>
            <a:lstStyle/>
            <a:p>
              <a:endParaRPr lang="en-US"/>
            </a:p>
          </p:txBody>
        </p:sp>
        <p:sp>
          <p:nvSpPr>
            <p:cNvPr id="16388" name="Freeform 252"/>
            <p:cNvSpPr>
              <a:spLocks/>
            </p:cNvSpPr>
            <p:nvPr/>
          </p:nvSpPr>
          <p:spPr bwMode="auto">
            <a:xfrm>
              <a:off x="4903" y="2013"/>
              <a:ext cx="191" cy="114"/>
            </a:xfrm>
            <a:custGeom>
              <a:avLst/>
              <a:gdLst>
                <a:gd name="T0" fmla="*/ 173 w 191"/>
                <a:gd name="T1" fmla="*/ 42 h 114"/>
                <a:gd name="T2" fmla="*/ 155 w 191"/>
                <a:gd name="T3" fmla="*/ 48 h 114"/>
                <a:gd name="T4" fmla="*/ 137 w 191"/>
                <a:gd name="T5" fmla="*/ 78 h 114"/>
                <a:gd name="T6" fmla="*/ 125 w 191"/>
                <a:gd name="T7" fmla="*/ 96 h 114"/>
                <a:gd name="T8" fmla="*/ 101 w 191"/>
                <a:gd name="T9" fmla="*/ 114 h 114"/>
                <a:gd name="T10" fmla="*/ 95 w 191"/>
                <a:gd name="T11" fmla="*/ 114 h 114"/>
                <a:gd name="T12" fmla="*/ 107 w 191"/>
                <a:gd name="T13" fmla="*/ 102 h 114"/>
                <a:gd name="T14" fmla="*/ 131 w 191"/>
                <a:gd name="T15" fmla="*/ 84 h 114"/>
                <a:gd name="T16" fmla="*/ 137 w 191"/>
                <a:gd name="T17" fmla="*/ 60 h 114"/>
                <a:gd name="T18" fmla="*/ 137 w 191"/>
                <a:gd name="T19" fmla="*/ 54 h 114"/>
                <a:gd name="T20" fmla="*/ 125 w 191"/>
                <a:gd name="T21" fmla="*/ 66 h 114"/>
                <a:gd name="T22" fmla="*/ 107 w 191"/>
                <a:gd name="T23" fmla="*/ 72 h 114"/>
                <a:gd name="T24" fmla="*/ 89 w 191"/>
                <a:gd name="T25" fmla="*/ 90 h 114"/>
                <a:gd name="T26" fmla="*/ 59 w 191"/>
                <a:gd name="T27" fmla="*/ 108 h 114"/>
                <a:gd name="T28" fmla="*/ 47 w 191"/>
                <a:gd name="T29" fmla="*/ 108 h 114"/>
                <a:gd name="T30" fmla="*/ 71 w 191"/>
                <a:gd name="T31" fmla="*/ 96 h 114"/>
                <a:gd name="T32" fmla="*/ 95 w 191"/>
                <a:gd name="T33" fmla="*/ 72 h 114"/>
                <a:gd name="T34" fmla="*/ 95 w 191"/>
                <a:gd name="T35" fmla="*/ 66 h 114"/>
                <a:gd name="T36" fmla="*/ 83 w 191"/>
                <a:gd name="T37" fmla="*/ 66 h 114"/>
                <a:gd name="T38" fmla="*/ 71 w 191"/>
                <a:gd name="T39" fmla="*/ 72 h 114"/>
                <a:gd name="T40" fmla="*/ 47 w 191"/>
                <a:gd name="T41" fmla="*/ 78 h 114"/>
                <a:gd name="T42" fmla="*/ 23 w 191"/>
                <a:gd name="T43" fmla="*/ 90 h 114"/>
                <a:gd name="T44" fmla="*/ 12 w 191"/>
                <a:gd name="T45" fmla="*/ 90 h 114"/>
                <a:gd name="T46" fmla="*/ 35 w 191"/>
                <a:gd name="T47" fmla="*/ 84 h 114"/>
                <a:gd name="T48" fmla="*/ 53 w 191"/>
                <a:gd name="T49" fmla="*/ 72 h 114"/>
                <a:gd name="T50" fmla="*/ 35 w 191"/>
                <a:gd name="T51" fmla="*/ 66 h 114"/>
                <a:gd name="T52" fmla="*/ 12 w 191"/>
                <a:gd name="T53" fmla="*/ 66 h 114"/>
                <a:gd name="T54" fmla="*/ 0 w 191"/>
                <a:gd name="T55" fmla="*/ 72 h 114"/>
                <a:gd name="T56" fmla="*/ 17 w 191"/>
                <a:gd name="T57" fmla="*/ 60 h 114"/>
                <a:gd name="T58" fmla="*/ 47 w 191"/>
                <a:gd name="T59" fmla="*/ 60 h 114"/>
                <a:gd name="T60" fmla="*/ 47 w 191"/>
                <a:gd name="T61" fmla="*/ 48 h 114"/>
                <a:gd name="T62" fmla="*/ 23 w 191"/>
                <a:gd name="T63" fmla="*/ 36 h 114"/>
                <a:gd name="T64" fmla="*/ 17 w 191"/>
                <a:gd name="T65" fmla="*/ 30 h 114"/>
                <a:gd name="T66" fmla="*/ 41 w 191"/>
                <a:gd name="T67" fmla="*/ 36 h 114"/>
                <a:gd name="T68" fmla="*/ 65 w 191"/>
                <a:gd name="T69" fmla="*/ 54 h 114"/>
                <a:gd name="T70" fmla="*/ 77 w 191"/>
                <a:gd name="T71" fmla="*/ 54 h 114"/>
                <a:gd name="T72" fmla="*/ 95 w 191"/>
                <a:gd name="T73" fmla="*/ 54 h 114"/>
                <a:gd name="T74" fmla="*/ 89 w 191"/>
                <a:gd name="T75" fmla="*/ 48 h 114"/>
                <a:gd name="T76" fmla="*/ 77 w 191"/>
                <a:gd name="T77" fmla="*/ 30 h 114"/>
                <a:gd name="T78" fmla="*/ 65 w 191"/>
                <a:gd name="T79" fmla="*/ 24 h 114"/>
                <a:gd name="T80" fmla="*/ 59 w 191"/>
                <a:gd name="T81" fmla="*/ 18 h 114"/>
                <a:gd name="T82" fmla="*/ 53 w 191"/>
                <a:gd name="T83" fmla="*/ 12 h 114"/>
                <a:gd name="T84" fmla="*/ 77 w 191"/>
                <a:gd name="T85" fmla="*/ 30 h 114"/>
                <a:gd name="T86" fmla="*/ 101 w 191"/>
                <a:gd name="T87" fmla="*/ 48 h 114"/>
                <a:gd name="T88" fmla="*/ 113 w 191"/>
                <a:gd name="T89" fmla="*/ 54 h 114"/>
                <a:gd name="T90" fmla="*/ 125 w 191"/>
                <a:gd name="T91" fmla="*/ 48 h 114"/>
                <a:gd name="T92" fmla="*/ 137 w 191"/>
                <a:gd name="T93" fmla="*/ 48 h 114"/>
                <a:gd name="T94" fmla="*/ 137 w 191"/>
                <a:gd name="T95" fmla="*/ 42 h 114"/>
                <a:gd name="T96" fmla="*/ 125 w 191"/>
                <a:gd name="T97" fmla="*/ 24 h 114"/>
                <a:gd name="T98" fmla="*/ 101 w 191"/>
                <a:gd name="T99" fmla="*/ 6 h 114"/>
                <a:gd name="T100" fmla="*/ 95 w 191"/>
                <a:gd name="T101" fmla="*/ 0 h 114"/>
                <a:gd name="T102" fmla="*/ 119 w 191"/>
                <a:gd name="T103" fmla="*/ 18 h 114"/>
                <a:gd name="T104" fmla="*/ 143 w 191"/>
                <a:gd name="T105" fmla="*/ 36 h 114"/>
                <a:gd name="T106" fmla="*/ 161 w 191"/>
                <a:gd name="T107" fmla="*/ 36 h 114"/>
                <a:gd name="T108" fmla="*/ 185 w 191"/>
                <a:gd name="T109" fmla="*/ 30 h 114"/>
                <a:gd name="T110" fmla="*/ 185 w 191"/>
                <a:gd name="T111" fmla="*/ 30 h 1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1"/>
                <a:gd name="T169" fmla="*/ 0 h 114"/>
                <a:gd name="T170" fmla="*/ 191 w 191"/>
                <a:gd name="T171" fmla="*/ 114 h 11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1" h="114">
                  <a:moveTo>
                    <a:pt x="185" y="36"/>
                  </a:moveTo>
                  <a:lnTo>
                    <a:pt x="179" y="36"/>
                  </a:lnTo>
                  <a:lnTo>
                    <a:pt x="173" y="42"/>
                  </a:lnTo>
                  <a:lnTo>
                    <a:pt x="167" y="42"/>
                  </a:lnTo>
                  <a:lnTo>
                    <a:pt x="161" y="48"/>
                  </a:lnTo>
                  <a:lnTo>
                    <a:pt x="155" y="48"/>
                  </a:lnTo>
                  <a:lnTo>
                    <a:pt x="149" y="54"/>
                  </a:lnTo>
                  <a:lnTo>
                    <a:pt x="149" y="60"/>
                  </a:lnTo>
                  <a:lnTo>
                    <a:pt x="143" y="66"/>
                  </a:lnTo>
                  <a:lnTo>
                    <a:pt x="137" y="78"/>
                  </a:lnTo>
                  <a:lnTo>
                    <a:pt x="131" y="84"/>
                  </a:lnTo>
                  <a:lnTo>
                    <a:pt x="131" y="90"/>
                  </a:lnTo>
                  <a:lnTo>
                    <a:pt x="125" y="90"/>
                  </a:lnTo>
                  <a:lnTo>
                    <a:pt x="125" y="96"/>
                  </a:lnTo>
                  <a:lnTo>
                    <a:pt x="119" y="102"/>
                  </a:lnTo>
                  <a:lnTo>
                    <a:pt x="113" y="108"/>
                  </a:lnTo>
                  <a:lnTo>
                    <a:pt x="107" y="108"/>
                  </a:lnTo>
                  <a:lnTo>
                    <a:pt x="101" y="114"/>
                  </a:lnTo>
                  <a:lnTo>
                    <a:pt x="95" y="114"/>
                  </a:lnTo>
                  <a:lnTo>
                    <a:pt x="101" y="108"/>
                  </a:lnTo>
                  <a:lnTo>
                    <a:pt x="107" y="102"/>
                  </a:lnTo>
                  <a:lnTo>
                    <a:pt x="113" y="96"/>
                  </a:lnTo>
                  <a:lnTo>
                    <a:pt x="119" y="90"/>
                  </a:lnTo>
                  <a:lnTo>
                    <a:pt x="125" y="84"/>
                  </a:lnTo>
                  <a:lnTo>
                    <a:pt x="131" y="84"/>
                  </a:lnTo>
                  <a:lnTo>
                    <a:pt x="131" y="78"/>
                  </a:lnTo>
                  <a:lnTo>
                    <a:pt x="131" y="72"/>
                  </a:lnTo>
                  <a:lnTo>
                    <a:pt x="137" y="66"/>
                  </a:lnTo>
                  <a:lnTo>
                    <a:pt x="137" y="60"/>
                  </a:lnTo>
                  <a:lnTo>
                    <a:pt x="137" y="54"/>
                  </a:lnTo>
                  <a:lnTo>
                    <a:pt x="131" y="60"/>
                  </a:lnTo>
                  <a:lnTo>
                    <a:pt x="125" y="60"/>
                  </a:lnTo>
                  <a:lnTo>
                    <a:pt x="125" y="66"/>
                  </a:lnTo>
                  <a:lnTo>
                    <a:pt x="119" y="66"/>
                  </a:lnTo>
                  <a:lnTo>
                    <a:pt x="113" y="72"/>
                  </a:lnTo>
                  <a:lnTo>
                    <a:pt x="107" y="72"/>
                  </a:lnTo>
                  <a:lnTo>
                    <a:pt x="101" y="78"/>
                  </a:lnTo>
                  <a:lnTo>
                    <a:pt x="95" y="84"/>
                  </a:lnTo>
                  <a:lnTo>
                    <a:pt x="89" y="90"/>
                  </a:lnTo>
                  <a:lnTo>
                    <a:pt x="83" y="96"/>
                  </a:lnTo>
                  <a:lnTo>
                    <a:pt x="71" y="102"/>
                  </a:lnTo>
                  <a:lnTo>
                    <a:pt x="65" y="102"/>
                  </a:lnTo>
                  <a:lnTo>
                    <a:pt x="59" y="108"/>
                  </a:lnTo>
                  <a:lnTo>
                    <a:pt x="53" y="108"/>
                  </a:lnTo>
                  <a:lnTo>
                    <a:pt x="47" y="108"/>
                  </a:lnTo>
                  <a:lnTo>
                    <a:pt x="53" y="108"/>
                  </a:lnTo>
                  <a:lnTo>
                    <a:pt x="59" y="102"/>
                  </a:lnTo>
                  <a:lnTo>
                    <a:pt x="65" y="96"/>
                  </a:lnTo>
                  <a:lnTo>
                    <a:pt x="71" y="96"/>
                  </a:lnTo>
                  <a:lnTo>
                    <a:pt x="83" y="90"/>
                  </a:lnTo>
                  <a:lnTo>
                    <a:pt x="89" y="84"/>
                  </a:lnTo>
                  <a:lnTo>
                    <a:pt x="95" y="78"/>
                  </a:lnTo>
                  <a:lnTo>
                    <a:pt x="95" y="72"/>
                  </a:lnTo>
                  <a:lnTo>
                    <a:pt x="101" y="72"/>
                  </a:lnTo>
                  <a:lnTo>
                    <a:pt x="101" y="66"/>
                  </a:lnTo>
                  <a:lnTo>
                    <a:pt x="95" y="66"/>
                  </a:lnTo>
                  <a:lnTo>
                    <a:pt x="89" y="66"/>
                  </a:lnTo>
                  <a:lnTo>
                    <a:pt x="83" y="66"/>
                  </a:lnTo>
                  <a:lnTo>
                    <a:pt x="77" y="66"/>
                  </a:lnTo>
                  <a:lnTo>
                    <a:pt x="77" y="72"/>
                  </a:lnTo>
                  <a:lnTo>
                    <a:pt x="71" y="72"/>
                  </a:lnTo>
                  <a:lnTo>
                    <a:pt x="65" y="72"/>
                  </a:lnTo>
                  <a:lnTo>
                    <a:pt x="59" y="78"/>
                  </a:lnTo>
                  <a:lnTo>
                    <a:pt x="47" y="78"/>
                  </a:lnTo>
                  <a:lnTo>
                    <a:pt x="41" y="84"/>
                  </a:lnTo>
                  <a:lnTo>
                    <a:pt x="35" y="84"/>
                  </a:lnTo>
                  <a:lnTo>
                    <a:pt x="29" y="90"/>
                  </a:lnTo>
                  <a:lnTo>
                    <a:pt x="23" y="90"/>
                  </a:lnTo>
                  <a:lnTo>
                    <a:pt x="17" y="90"/>
                  </a:lnTo>
                  <a:lnTo>
                    <a:pt x="12" y="90"/>
                  </a:lnTo>
                  <a:lnTo>
                    <a:pt x="17" y="90"/>
                  </a:lnTo>
                  <a:lnTo>
                    <a:pt x="23" y="84"/>
                  </a:lnTo>
                  <a:lnTo>
                    <a:pt x="29" y="84"/>
                  </a:lnTo>
                  <a:lnTo>
                    <a:pt x="35" y="84"/>
                  </a:lnTo>
                  <a:lnTo>
                    <a:pt x="41" y="78"/>
                  </a:lnTo>
                  <a:lnTo>
                    <a:pt x="47" y="78"/>
                  </a:lnTo>
                  <a:lnTo>
                    <a:pt x="53" y="72"/>
                  </a:lnTo>
                  <a:lnTo>
                    <a:pt x="59" y="66"/>
                  </a:lnTo>
                  <a:lnTo>
                    <a:pt x="53" y="66"/>
                  </a:lnTo>
                  <a:lnTo>
                    <a:pt x="41" y="66"/>
                  </a:lnTo>
                  <a:lnTo>
                    <a:pt x="35" y="66"/>
                  </a:lnTo>
                  <a:lnTo>
                    <a:pt x="29" y="66"/>
                  </a:lnTo>
                  <a:lnTo>
                    <a:pt x="23" y="66"/>
                  </a:lnTo>
                  <a:lnTo>
                    <a:pt x="12" y="66"/>
                  </a:lnTo>
                  <a:lnTo>
                    <a:pt x="6" y="72"/>
                  </a:lnTo>
                  <a:lnTo>
                    <a:pt x="0" y="72"/>
                  </a:lnTo>
                  <a:lnTo>
                    <a:pt x="0" y="66"/>
                  </a:lnTo>
                  <a:lnTo>
                    <a:pt x="6" y="66"/>
                  </a:lnTo>
                  <a:lnTo>
                    <a:pt x="12" y="66"/>
                  </a:lnTo>
                  <a:lnTo>
                    <a:pt x="17" y="60"/>
                  </a:lnTo>
                  <a:lnTo>
                    <a:pt x="23" y="60"/>
                  </a:lnTo>
                  <a:lnTo>
                    <a:pt x="29" y="60"/>
                  </a:lnTo>
                  <a:lnTo>
                    <a:pt x="41" y="60"/>
                  </a:lnTo>
                  <a:lnTo>
                    <a:pt x="47" y="60"/>
                  </a:lnTo>
                  <a:lnTo>
                    <a:pt x="53" y="60"/>
                  </a:lnTo>
                  <a:lnTo>
                    <a:pt x="53" y="54"/>
                  </a:lnTo>
                  <a:lnTo>
                    <a:pt x="47" y="54"/>
                  </a:lnTo>
                  <a:lnTo>
                    <a:pt x="47" y="48"/>
                  </a:lnTo>
                  <a:lnTo>
                    <a:pt x="41" y="42"/>
                  </a:lnTo>
                  <a:lnTo>
                    <a:pt x="35" y="42"/>
                  </a:lnTo>
                  <a:lnTo>
                    <a:pt x="29" y="36"/>
                  </a:lnTo>
                  <a:lnTo>
                    <a:pt x="23" y="36"/>
                  </a:lnTo>
                  <a:lnTo>
                    <a:pt x="17" y="30"/>
                  </a:lnTo>
                  <a:lnTo>
                    <a:pt x="23" y="30"/>
                  </a:lnTo>
                  <a:lnTo>
                    <a:pt x="29" y="30"/>
                  </a:lnTo>
                  <a:lnTo>
                    <a:pt x="35" y="36"/>
                  </a:lnTo>
                  <a:lnTo>
                    <a:pt x="41" y="36"/>
                  </a:lnTo>
                  <a:lnTo>
                    <a:pt x="47" y="42"/>
                  </a:lnTo>
                  <a:lnTo>
                    <a:pt x="53" y="48"/>
                  </a:lnTo>
                  <a:lnTo>
                    <a:pt x="59" y="48"/>
                  </a:lnTo>
                  <a:lnTo>
                    <a:pt x="65" y="54"/>
                  </a:lnTo>
                  <a:lnTo>
                    <a:pt x="71" y="54"/>
                  </a:lnTo>
                  <a:lnTo>
                    <a:pt x="77" y="54"/>
                  </a:lnTo>
                  <a:lnTo>
                    <a:pt x="83" y="54"/>
                  </a:lnTo>
                  <a:lnTo>
                    <a:pt x="89" y="54"/>
                  </a:lnTo>
                  <a:lnTo>
                    <a:pt x="95" y="54"/>
                  </a:lnTo>
                  <a:lnTo>
                    <a:pt x="89" y="48"/>
                  </a:lnTo>
                  <a:lnTo>
                    <a:pt x="83" y="42"/>
                  </a:lnTo>
                  <a:lnTo>
                    <a:pt x="83" y="36"/>
                  </a:lnTo>
                  <a:lnTo>
                    <a:pt x="77" y="36"/>
                  </a:lnTo>
                  <a:lnTo>
                    <a:pt x="77" y="30"/>
                  </a:lnTo>
                  <a:lnTo>
                    <a:pt x="71" y="30"/>
                  </a:lnTo>
                  <a:lnTo>
                    <a:pt x="71" y="24"/>
                  </a:lnTo>
                  <a:lnTo>
                    <a:pt x="65" y="24"/>
                  </a:lnTo>
                  <a:lnTo>
                    <a:pt x="59" y="24"/>
                  </a:lnTo>
                  <a:lnTo>
                    <a:pt x="59" y="18"/>
                  </a:lnTo>
                  <a:lnTo>
                    <a:pt x="53" y="18"/>
                  </a:lnTo>
                  <a:lnTo>
                    <a:pt x="53" y="12"/>
                  </a:lnTo>
                  <a:lnTo>
                    <a:pt x="59" y="18"/>
                  </a:lnTo>
                  <a:lnTo>
                    <a:pt x="65" y="18"/>
                  </a:lnTo>
                  <a:lnTo>
                    <a:pt x="71" y="24"/>
                  </a:lnTo>
                  <a:lnTo>
                    <a:pt x="77" y="30"/>
                  </a:lnTo>
                  <a:lnTo>
                    <a:pt x="83" y="36"/>
                  </a:lnTo>
                  <a:lnTo>
                    <a:pt x="89" y="36"/>
                  </a:lnTo>
                  <a:lnTo>
                    <a:pt x="95" y="42"/>
                  </a:lnTo>
                  <a:lnTo>
                    <a:pt x="101" y="48"/>
                  </a:lnTo>
                  <a:lnTo>
                    <a:pt x="107" y="54"/>
                  </a:lnTo>
                  <a:lnTo>
                    <a:pt x="113" y="54"/>
                  </a:lnTo>
                  <a:lnTo>
                    <a:pt x="119" y="54"/>
                  </a:lnTo>
                  <a:lnTo>
                    <a:pt x="125" y="48"/>
                  </a:lnTo>
                  <a:lnTo>
                    <a:pt x="131" y="48"/>
                  </a:lnTo>
                  <a:lnTo>
                    <a:pt x="137" y="48"/>
                  </a:lnTo>
                  <a:lnTo>
                    <a:pt x="137" y="42"/>
                  </a:lnTo>
                  <a:lnTo>
                    <a:pt x="137" y="36"/>
                  </a:lnTo>
                  <a:lnTo>
                    <a:pt x="131" y="36"/>
                  </a:lnTo>
                  <a:lnTo>
                    <a:pt x="125" y="30"/>
                  </a:lnTo>
                  <a:lnTo>
                    <a:pt x="125" y="24"/>
                  </a:lnTo>
                  <a:lnTo>
                    <a:pt x="119" y="18"/>
                  </a:lnTo>
                  <a:lnTo>
                    <a:pt x="113" y="12"/>
                  </a:lnTo>
                  <a:lnTo>
                    <a:pt x="107" y="12"/>
                  </a:lnTo>
                  <a:lnTo>
                    <a:pt x="101" y="6"/>
                  </a:lnTo>
                  <a:lnTo>
                    <a:pt x="95" y="6"/>
                  </a:lnTo>
                  <a:lnTo>
                    <a:pt x="95" y="0"/>
                  </a:lnTo>
                  <a:lnTo>
                    <a:pt x="101" y="6"/>
                  </a:lnTo>
                  <a:lnTo>
                    <a:pt x="107" y="6"/>
                  </a:lnTo>
                  <a:lnTo>
                    <a:pt x="113" y="12"/>
                  </a:lnTo>
                  <a:lnTo>
                    <a:pt x="119" y="18"/>
                  </a:lnTo>
                  <a:lnTo>
                    <a:pt x="125" y="24"/>
                  </a:lnTo>
                  <a:lnTo>
                    <a:pt x="131" y="30"/>
                  </a:lnTo>
                  <a:lnTo>
                    <a:pt x="137" y="30"/>
                  </a:lnTo>
                  <a:lnTo>
                    <a:pt x="143" y="36"/>
                  </a:lnTo>
                  <a:lnTo>
                    <a:pt x="149" y="36"/>
                  </a:lnTo>
                  <a:lnTo>
                    <a:pt x="155" y="36"/>
                  </a:lnTo>
                  <a:lnTo>
                    <a:pt x="161" y="36"/>
                  </a:lnTo>
                  <a:lnTo>
                    <a:pt x="167" y="36"/>
                  </a:lnTo>
                  <a:lnTo>
                    <a:pt x="173" y="30"/>
                  </a:lnTo>
                  <a:lnTo>
                    <a:pt x="179" y="30"/>
                  </a:lnTo>
                  <a:lnTo>
                    <a:pt x="185" y="30"/>
                  </a:lnTo>
                  <a:lnTo>
                    <a:pt x="191" y="30"/>
                  </a:lnTo>
                  <a:lnTo>
                    <a:pt x="185" y="30"/>
                  </a:lnTo>
                  <a:lnTo>
                    <a:pt x="185" y="36"/>
                  </a:lnTo>
                  <a:close/>
                </a:path>
              </a:pathLst>
            </a:custGeom>
            <a:solidFill>
              <a:srgbClr val="990000"/>
            </a:solidFill>
            <a:ln w="9525">
              <a:noFill/>
              <a:round/>
              <a:headEnd/>
              <a:tailEnd/>
            </a:ln>
          </p:spPr>
          <p:txBody>
            <a:bodyPr/>
            <a:lstStyle/>
            <a:p>
              <a:endParaRPr lang="en-US"/>
            </a:p>
          </p:txBody>
        </p:sp>
        <p:sp>
          <p:nvSpPr>
            <p:cNvPr id="16389" name="Freeform 253"/>
            <p:cNvSpPr>
              <a:spLocks/>
            </p:cNvSpPr>
            <p:nvPr/>
          </p:nvSpPr>
          <p:spPr bwMode="auto">
            <a:xfrm>
              <a:off x="5004" y="1901"/>
              <a:ext cx="131" cy="126"/>
            </a:xfrm>
            <a:custGeom>
              <a:avLst/>
              <a:gdLst>
                <a:gd name="T0" fmla="*/ 120 w 131"/>
                <a:gd name="T1" fmla="*/ 120 h 126"/>
                <a:gd name="T2" fmla="*/ 114 w 131"/>
                <a:gd name="T3" fmla="*/ 114 h 126"/>
                <a:gd name="T4" fmla="*/ 102 w 131"/>
                <a:gd name="T5" fmla="*/ 114 h 126"/>
                <a:gd name="T6" fmla="*/ 78 w 131"/>
                <a:gd name="T7" fmla="*/ 114 h 126"/>
                <a:gd name="T8" fmla="*/ 54 w 131"/>
                <a:gd name="T9" fmla="*/ 114 h 126"/>
                <a:gd name="T10" fmla="*/ 36 w 131"/>
                <a:gd name="T11" fmla="*/ 108 h 126"/>
                <a:gd name="T12" fmla="*/ 48 w 131"/>
                <a:gd name="T13" fmla="*/ 108 h 126"/>
                <a:gd name="T14" fmla="*/ 66 w 131"/>
                <a:gd name="T15" fmla="*/ 108 h 126"/>
                <a:gd name="T16" fmla="*/ 90 w 131"/>
                <a:gd name="T17" fmla="*/ 108 h 126"/>
                <a:gd name="T18" fmla="*/ 96 w 131"/>
                <a:gd name="T19" fmla="*/ 102 h 126"/>
                <a:gd name="T20" fmla="*/ 84 w 131"/>
                <a:gd name="T21" fmla="*/ 96 h 126"/>
                <a:gd name="T22" fmla="*/ 72 w 131"/>
                <a:gd name="T23" fmla="*/ 90 h 126"/>
                <a:gd name="T24" fmla="*/ 60 w 131"/>
                <a:gd name="T25" fmla="*/ 90 h 126"/>
                <a:gd name="T26" fmla="*/ 30 w 131"/>
                <a:gd name="T27" fmla="*/ 84 h 126"/>
                <a:gd name="T28" fmla="*/ 12 w 131"/>
                <a:gd name="T29" fmla="*/ 72 h 126"/>
                <a:gd name="T30" fmla="*/ 12 w 131"/>
                <a:gd name="T31" fmla="*/ 72 h 126"/>
                <a:gd name="T32" fmla="*/ 24 w 131"/>
                <a:gd name="T33" fmla="*/ 78 h 126"/>
                <a:gd name="T34" fmla="*/ 48 w 131"/>
                <a:gd name="T35" fmla="*/ 84 h 126"/>
                <a:gd name="T36" fmla="*/ 66 w 131"/>
                <a:gd name="T37" fmla="*/ 84 h 126"/>
                <a:gd name="T38" fmla="*/ 48 w 131"/>
                <a:gd name="T39" fmla="*/ 72 h 126"/>
                <a:gd name="T40" fmla="*/ 36 w 131"/>
                <a:gd name="T41" fmla="*/ 66 h 126"/>
                <a:gd name="T42" fmla="*/ 18 w 131"/>
                <a:gd name="T43" fmla="*/ 60 h 126"/>
                <a:gd name="T44" fmla="*/ 0 w 131"/>
                <a:gd name="T45" fmla="*/ 36 h 126"/>
                <a:gd name="T46" fmla="*/ 18 w 131"/>
                <a:gd name="T47" fmla="*/ 48 h 126"/>
                <a:gd name="T48" fmla="*/ 30 w 131"/>
                <a:gd name="T49" fmla="*/ 54 h 126"/>
                <a:gd name="T50" fmla="*/ 36 w 131"/>
                <a:gd name="T51" fmla="*/ 54 h 126"/>
                <a:gd name="T52" fmla="*/ 18 w 131"/>
                <a:gd name="T53" fmla="*/ 30 h 126"/>
                <a:gd name="T54" fmla="*/ 12 w 131"/>
                <a:gd name="T55" fmla="*/ 18 h 126"/>
                <a:gd name="T56" fmla="*/ 6 w 131"/>
                <a:gd name="T57" fmla="*/ 12 h 126"/>
                <a:gd name="T58" fmla="*/ 12 w 131"/>
                <a:gd name="T59" fmla="*/ 6 h 126"/>
                <a:gd name="T60" fmla="*/ 24 w 131"/>
                <a:gd name="T61" fmla="*/ 30 h 126"/>
                <a:gd name="T62" fmla="*/ 42 w 131"/>
                <a:gd name="T63" fmla="*/ 54 h 126"/>
                <a:gd name="T64" fmla="*/ 48 w 131"/>
                <a:gd name="T65" fmla="*/ 54 h 126"/>
                <a:gd name="T66" fmla="*/ 48 w 131"/>
                <a:gd name="T67" fmla="*/ 42 h 126"/>
                <a:gd name="T68" fmla="*/ 42 w 131"/>
                <a:gd name="T69" fmla="*/ 18 h 126"/>
                <a:gd name="T70" fmla="*/ 42 w 131"/>
                <a:gd name="T71" fmla="*/ 18 h 126"/>
                <a:gd name="T72" fmla="*/ 54 w 131"/>
                <a:gd name="T73" fmla="*/ 42 h 126"/>
                <a:gd name="T74" fmla="*/ 60 w 131"/>
                <a:gd name="T75" fmla="*/ 66 h 126"/>
                <a:gd name="T76" fmla="*/ 66 w 131"/>
                <a:gd name="T77" fmla="*/ 72 h 126"/>
                <a:gd name="T78" fmla="*/ 72 w 131"/>
                <a:gd name="T79" fmla="*/ 78 h 126"/>
                <a:gd name="T80" fmla="*/ 78 w 131"/>
                <a:gd name="T81" fmla="*/ 84 h 126"/>
                <a:gd name="T82" fmla="*/ 84 w 131"/>
                <a:gd name="T83" fmla="*/ 72 h 126"/>
                <a:gd name="T84" fmla="*/ 72 w 131"/>
                <a:gd name="T85" fmla="*/ 36 h 126"/>
                <a:gd name="T86" fmla="*/ 72 w 131"/>
                <a:gd name="T87" fmla="*/ 30 h 126"/>
                <a:gd name="T88" fmla="*/ 78 w 131"/>
                <a:gd name="T89" fmla="*/ 42 h 126"/>
                <a:gd name="T90" fmla="*/ 84 w 131"/>
                <a:gd name="T91" fmla="*/ 60 h 126"/>
                <a:gd name="T92" fmla="*/ 84 w 131"/>
                <a:gd name="T93" fmla="*/ 84 h 126"/>
                <a:gd name="T94" fmla="*/ 90 w 131"/>
                <a:gd name="T95" fmla="*/ 96 h 126"/>
                <a:gd name="T96" fmla="*/ 102 w 131"/>
                <a:gd name="T97" fmla="*/ 96 h 126"/>
                <a:gd name="T98" fmla="*/ 108 w 131"/>
                <a:gd name="T99" fmla="*/ 96 h 126"/>
                <a:gd name="T100" fmla="*/ 108 w 131"/>
                <a:gd name="T101" fmla="*/ 72 h 126"/>
                <a:gd name="T102" fmla="*/ 102 w 131"/>
                <a:gd name="T103" fmla="*/ 48 h 126"/>
                <a:gd name="T104" fmla="*/ 102 w 131"/>
                <a:gd name="T105" fmla="*/ 42 h 126"/>
                <a:gd name="T106" fmla="*/ 108 w 131"/>
                <a:gd name="T107" fmla="*/ 60 h 126"/>
                <a:gd name="T108" fmla="*/ 114 w 131"/>
                <a:gd name="T109" fmla="*/ 102 h 126"/>
                <a:gd name="T110" fmla="*/ 120 w 131"/>
                <a:gd name="T111" fmla="*/ 114 h 126"/>
                <a:gd name="T112" fmla="*/ 125 w 131"/>
                <a:gd name="T113" fmla="*/ 126 h 126"/>
                <a:gd name="T114" fmla="*/ 131 w 131"/>
                <a:gd name="T115" fmla="*/ 126 h 126"/>
                <a:gd name="T116" fmla="*/ 125 w 131"/>
                <a:gd name="T117" fmla="*/ 126 h 1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1"/>
                <a:gd name="T178" fmla="*/ 0 h 126"/>
                <a:gd name="T179" fmla="*/ 131 w 131"/>
                <a:gd name="T180" fmla="*/ 126 h 12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1" h="126">
                  <a:moveTo>
                    <a:pt x="125" y="126"/>
                  </a:moveTo>
                  <a:lnTo>
                    <a:pt x="120" y="126"/>
                  </a:lnTo>
                  <a:lnTo>
                    <a:pt x="120" y="120"/>
                  </a:lnTo>
                  <a:lnTo>
                    <a:pt x="114" y="114"/>
                  </a:lnTo>
                  <a:lnTo>
                    <a:pt x="108" y="114"/>
                  </a:lnTo>
                  <a:lnTo>
                    <a:pt x="102" y="114"/>
                  </a:lnTo>
                  <a:lnTo>
                    <a:pt x="96" y="114"/>
                  </a:lnTo>
                  <a:lnTo>
                    <a:pt x="90" y="114"/>
                  </a:lnTo>
                  <a:lnTo>
                    <a:pt x="78" y="114"/>
                  </a:lnTo>
                  <a:lnTo>
                    <a:pt x="72" y="114"/>
                  </a:lnTo>
                  <a:lnTo>
                    <a:pt x="60" y="114"/>
                  </a:lnTo>
                  <a:lnTo>
                    <a:pt x="54" y="114"/>
                  </a:lnTo>
                  <a:lnTo>
                    <a:pt x="42" y="108"/>
                  </a:lnTo>
                  <a:lnTo>
                    <a:pt x="36" y="108"/>
                  </a:lnTo>
                  <a:lnTo>
                    <a:pt x="42" y="108"/>
                  </a:lnTo>
                  <a:lnTo>
                    <a:pt x="48" y="108"/>
                  </a:lnTo>
                  <a:lnTo>
                    <a:pt x="54" y="108"/>
                  </a:lnTo>
                  <a:lnTo>
                    <a:pt x="66" y="108"/>
                  </a:lnTo>
                  <a:lnTo>
                    <a:pt x="72" y="108"/>
                  </a:lnTo>
                  <a:lnTo>
                    <a:pt x="84" y="108"/>
                  </a:lnTo>
                  <a:lnTo>
                    <a:pt x="90" y="108"/>
                  </a:lnTo>
                  <a:lnTo>
                    <a:pt x="96" y="108"/>
                  </a:lnTo>
                  <a:lnTo>
                    <a:pt x="96" y="102"/>
                  </a:lnTo>
                  <a:lnTo>
                    <a:pt x="90" y="102"/>
                  </a:lnTo>
                  <a:lnTo>
                    <a:pt x="90" y="96"/>
                  </a:lnTo>
                  <a:lnTo>
                    <a:pt x="84" y="96"/>
                  </a:lnTo>
                  <a:lnTo>
                    <a:pt x="78" y="96"/>
                  </a:lnTo>
                  <a:lnTo>
                    <a:pt x="72" y="90"/>
                  </a:lnTo>
                  <a:lnTo>
                    <a:pt x="66" y="90"/>
                  </a:lnTo>
                  <a:lnTo>
                    <a:pt x="60" y="90"/>
                  </a:lnTo>
                  <a:lnTo>
                    <a:pt x="48" y="90"/>
                  </a:lnTo>
                  <a:lnTo>
                    <a:pt x="36" y="84"/>
                  </a:lnTo>
                  <a:lnTo>
                    <a:pt x="30" y="84"/>
                  </a:lnTo>
                  <a:lnTo>
                    <a:pt x="24" y="84"/>
                  </a:lnTo>
                  <a:lnTo>
                    <a:pt x="12" y="78"/>
                  </a:lnTo>
                  <a:lnTo>
                    <a:pt x="12" y="72"/>
                  </a:lnTo>
                  <a:lnTo>
                    <a:pt x="6" y="72"/>
                  </a:lnTo>
                  <a:lnTo>
                    <a:pt x="6" y="66"/>
                  </a:lnTo>
                  <a:lnTo>
                    <a:pt x="12" y="72"/>
                  </a:lnTo>
                  <a:lnTo>
                    <a:pt x="18" y="72"/>
                  </a:lnTo>
                  <a:lnTo>
                    <a:pt x="24" y="78"/>
                  </a:lnTo>
                  <a:lnTo>
                    <a:pt x="30" y="78"/>
                  </a:lnTo>
                  <a:lnTo>
                    <a:pt x="42" y="78"/>
                  </a:lnTo>
                  <a:lnTo>
                    <a:pt x="48" y="84"/>
                  </a:lnTo>
                  <a:lnTo>
                    <a:pt x="54" y="84"/>
                  </a:lnTo>
                  <a:lnTo>
                    <a:pt x="60" y="84"/>
                  </a:lnTo>
                  <a:lnTo>
                    <a:pt x="66" y="84"/>
                  </a:lnTo>
                  <a:lnTo>
                    <a:pt x="60" y="78"/>
                  </a:lnTo>
                  <a:lnTo>
                    <a:pt x="54" y="72"/>
                  </a:lnTo>
                  <a:lnTo>
                    <a:pt x="48" y="72"/>
                  </a:lnTo>
                  <a:lnTo>
                    <a:pt x="48" y="66"/>
                  </a:lnTo>
                  <a:lnTo>
                    <a:pt x="42" y="66"/>
                  </a:lnTo>
                  <a:lnTo>
                    <a:pt x="36" y="66"/>
                  </a:lnTo>
                  <a:lnTo>
                    <a:pt x="30" y="66"/>
                  </a:lnTo>
                  <a:lnTo>
                    <a:pt x="24" y="60"/>
                  </a:lnTo>
                  <a:lnTo>
                    <a:pt x="18" y="60"/>
                  </a:lnTo>
                  <a:lnTo>
                    <a:pt x="12" y="54"/>
                  </a:lnTo>
                  <a:lnTo>
                    <a:pt x="6" y="48"/>
                  </a:lnTo>
                  <a:lnTo>
                    <a:pt x="0" y="36"/>
                  </a:lnTo>
                  <a:lnTo>
                    <a:pt x="6" y="42"/>
                  </a:lnTo>
                  <a:lnTo>
                    <a:pt x="12" y="48"/>
                  </a:lnTo>
                  <a:lnTo>
                    <a:pt x="18" y="48"/>
                  </a:lnTo>
                  <a:lnTo>
                    <a:pt x="18" y="54"/>
                  </a:lnTo>
                  <a:lnTo>
                    <a:pt x="24" y="54"/>
                  </a:lnTo>
                  <a:lnTo>
                    <a:pt x="30" y="54"/>
                  </a:lnTo>
                  <a:lnTo>
                    <a:pt x="36" y="60"/>
                  </a:lnTo>
                  <a:lnTo>
                    <a:pt x="42" y="60"/>
                  </a:lnTo>
                  <a:lnTo>
                    <a:pt x="36" y="54"/>
                  </a:lnTo>
                  <a:lnTo>
                    <a:pt x="30" y="42"/>
                  </a:lnTo>
                  <a:lnTo>
                    <a:pt x="24" y="36"/>
                  </a:lnTo>
                  <a:lnTo>
                    <a:pt x="18" y="30"/>
                  </a:lnTo>
                  <a:lnTo>
                    <a:pt x="12" y="24"/>
                  </a:lnTo>
                  <a:lnTo>
                    <a:pt x="12" y="18"/>
                  </a:lnTo>
                  <a:lnTo>
                    <a:pt x="12" y="12"/>
                  </a:lnTo>
                  <a:lnTo>
                    <a:pt x="6" y="12"/>
                  </a:lnTo>
                  <a:lnTo>
                    <a:pt x="6" y="6"/>
                  </a:lnTo>
                  <a:lnTo>
                    <a:pt x="6" y="0"/>
                  </a:lnTo>
                  <a:lnTo>
                    <a:pt x="12" y="6"/>
                  </a:lnTo>
                  <a:lnTo>
                    <a:pt x="12" y="12"/>
                  </a:lnTo>
                  <a:lnTo>
                    <a:pt x="18" y="24"/>
                  </a:lnTo>
                  <a:lnTo>
                    <a:pt x="24" y="30"/>
                  </a:lnTo>
                  <a:lnTo>
                    <a:pt x="30" y="42"/>
                  </a:lnTo>
                  <a:lnTo>
                    <a:pt x="36" y="48"/>
                  </a:lnTo>
                  <a:lnTo>
                    <a:pt x="42" y="54"/>
                  </a:lnTo>
                  <a:lnTo>
                    <a:pt x="48" y="54"/>
                  </a:lnTo>
                  <a:lnTo>
                    <a:pt x="48" y="48"/>
                  </a:lnTo>
                  <a:lnTo>
                    <a:pt x="48" y="42"/>
                  </a:lnTo>
                  <a:lnTo>
                    <a:pt x="48" y="36"/>
                  </a:lnTo>
                  <a:lnTo>
                    <a:pt x="42" y="24"/>
                  </a:lnTo>
                  <a:lnTo>
                    <a:pt x="42" y="18"/>
                  </a:lnTo>
                  <a:lnTo>
                    <a:pt x="42" y="12"/>
                  </a:lnTo>
                  <a:lnTo>
                    <a:pt x="42" y="18"/>
                  </a:lnTo>
                  <a:lnTo>
                    <a:pt x="48" y="18"/>
                  </a:lnTo>
                  <a:lnTo>
                    <a:pt x="48" y="30"/>
                  </a:lnTo>
                  <a:lnTo>
                    <a:pt x="54" y="42"/>
                  </a:lnTo>
                  <a:lnTo>
                    <a:pt x="54" y="54"/>
                  </a:lnTo>
                  <a:lnTo>
                    <a:pt x="54" y="60"/>
                  </a:lnTo>
                  <a:lnTo>
                    <a:pt x="60" y="66"/>
                  </a:lnTo>
                  <a:lnTo>
                    <a:pt x="60" y="72"/>
                  </a:lnTo>
                  <a:lnTo>
                    <a:pt x="66" y="72"/>
                  </a:lnTo>
                  <a:lnTo>
                    <a:pt x="72" y="78"/>
                  </a:lnTo>
                  <a:lnTo>
                    <a:pt x="78" y="78"/>
                  </a:lnTo>
                  <a:lnTo>
                    <a:pt x="78" y="84"/>
                  </a:lnTo>
                  <a:lnTo>
                    <a:pt x="78" y="78"/>
                  </a:lnTo>
                  <a:lnTo>
                    <a:pt x="84" y="72"/>
                  </a:lnTo>
                  <a:lnTo>
                    <a:pt x="78" y="60"/>
                  </a:lnTo>
                  <a:lnTo>
                    <a:pt x="78" y="42"/>
                  </a:lnTo>
                  <a:lnTo>
                    <a:pt x="72" y="36"/>
                  </a:lnTo>
                  <a:lnTo>
                    <a:pt x="72" y="30"/>
                  </a:lnTo>
                  <a:lnTo>
                    <a:pt x="78" y="36"/>
                  </a:lnTo>
                  <a:lnTo>
                    <a:pt x="78" y="42"/>
                  </a:lnTo>
                  <a:lnTo>
                    <a:pt x="84" y="48"/>
                  </a:lnTo>
                  <a:lnTo>
                    <a:pt x="84" y="54"/>
                  </a:lnTo>
                  <a:lnTo>
                    <a:pt x="84" y="60"/>
                  </a:lnTo>
                  <a:lnTo>
                    <a:pt x="84" y="66"/>
                  </a:lnTo>
                  <a:lnTo>
                    <a:pt x="84" y="78"/>
                  </a:lnTo>
                  <a:lnTo>
                    <a:pt x="84" y="84"/>
                  </a:lnTo>
                  <a:lnTo>
                    <a:pt x="84" y="90"/>
                  </a:lnTo>
                  <a:lnTo>
                    <a:pt x="90" y="90"/>
                  </a:lnTo>
                  <a:lnTo>
                    <a:pt x="90" y="96"/>
                  </a:lnTo>
                  <a:lnTo>
                    <a:pt x="96" y="96"/>
                  </a:lnTo>
                  <a:lnTo>
                    <a:pt x="102" y="96"/>
                  </a:lnTo>
                  <a:lnTo>
                    <a:pt x="102" y="102"/>
                  </a:lnTo>
                  <a:lnTo>
                    <a:pt x="108" y="96"/>
                  </a:lnTo>
                  <a:lnTo>
                    <a:pt x="108" y="90"/>
                  </a:lnTo>
                  <a:lnTo>
                    <a:pt x="108" y="78"/>
                  </a:lnTo>
                  <a:lnTo>
                    <a:pt x="108" y="72"/>
                  </a:lnTo>
                  <a:lnTo>
                    <a:pt x="102" y="66"/>
                  </a:lnTo>
                  <a:lnTo>
                    <a:pt x="102" y="54"/>
                  </a:lnTo>
                  <a:lnTo>
                    <a:pt x="102" y="48"/>
                  </a:lnTo>
                  <a:lnTo>
                    <a:pt x="102" y="42"/>
                  </a:lnTo>
                  <a:lnTo>
                    <a:pt x="108" y="42"/>
                  </a:lnTo>
                  <a:lnTo>
                    <a:pt x="108" y="54"/>
                  </a:lnTo>
                  <a:lnTo>
                    <a:pt x="108" y="60"/>
                  </a:lnTo>
                  <a:lnTo>
                    <a:pt x="108" y="78"/>
                  </a:lnTo>
                  <a:lnTo>
                    <a:pt x="114" y="96"/>
                  </a:lnTo>
                  <a:lnTo>
                    <a:pt x="114" y="102"/>
                  </a:lnTo>
                  <a:lnTo>
                    <a:pt x="114" y="108"/>
                  </a:lnTo>
                  <a:lnTo>
                    <a:pt x="120" y="114"/>
                  </a:lnTo>
                  <a:lnTo>
                    <a:pt x="125" y="120"/>
                  </a:lnTo>
                  <a:lnTo>
                    <a:pt x="125" y="126"/>
                  </a:lnTo>
                  <a:lnTo>
                    <a:pt x="131" y="126"/>
                  </a:lnTo>
                  <a:lnTo>
                    <a:pt x="125" y="126"/>
                  </a:lnTo>
                  <a:close/>
                </a:path>
              </a:pathLst>
            </a:custGeom>
            <a:solidFill>
              <a:srgbClr val="990000"/>
            </a:solidFill>
            <a:ln w="9525">
              <a:noFill/>
              <a:round/>
              <a:headEnd/>
              <a:tailEnd/>
            </a:ln>
          </p:spPr>
          <p:txBody>
            <a:bodyPr/>
            <a:lstStyle/>
            <a:p>
              <a:endParaRPr lang="en-US"/>
            </a:p>
          </p:txBody>
        </p:sp>
        <p:sp>
          <p:nvSpPr>
            <p:cNvPr id="16390" name="Freeform 254"/>
            <p:cNvSpPr>
              <a:spLocks/>
            </p:cNvSpPr>
            <p:nvPr/>
          </p:nvSpPr>
          <p:spPr bwMode="auto">
            <a:xfrm>
              <a:off x="5118" y="1864"/>
              <a:ext cx="95" cy="155"/>
            </a:xfrm>
            <a:custGeom>
              <a:avLst/>
              <a:gdLst>
                <a:gd name="T0" fmla="*/ 41 w 95"/>
                <a:gd name="T1" fmla="*/ 149 h 155"/>
                <a:gd name="T2" fmla="*/ 41 w 95"/>
                <a:gd name="T3" fmla="*/ 137 h 155"/>
                <a:gd name="T4" fmla="*/ 41 w 95"/>
                <a:gd name="T5" fmla="*/ 125 h 155"/>
                <a:gd name="T6" fmla="*/ 35 w 95"/>
                <a:gd name="T7" fmla="*/ 119 h 155"/>
                <a:gd name="T8" fmla="*/ 29 w 95"/>
                <a:gd name="T9" fmla="*/ 113 h 155"/>
                <a:gd name="T10" fmla="*/ 17 w 95"/>
                <a:gd name="T11" fmla="*/ 101 h 155"/>
                <a:gd name="T12" fmla="*/ 11 w 95"/>
                <a:gd name="T13" fmla="*/ 77 h 155"/>
                <a:gd name="T14" fmla="*/ 6 w 95"/>
                <a:gd name="T15" fmla="*/ 65 h 155"/>
                <a:gd name="T16" fmla="*/ 6 w 95"/>
                <a:gd name="T17" fmla="*/ 59 h 155"/>
                <a:gd name="T18" fmla="*/ 6 w 95"/>
                <a:gd name="T19" fmla="*/ 59 h 155"/>
                <a:gd name="T20" fmla="*/ 6 w 95"/>
                <a:gd name="T21" fmla="*/ 65 h 155"/>
                <a:gd name="T22" fmla="*/ 11 w 95"/>
                <a:gd name="T23" fmla="*/ 77 h 155"/>
                <a:gd name="T24" fmla="*/ 17 w 95"/>
                <a:gd name="T25" fmla="*/ 89 h 155"/>
                <a:gd name="T26" fmla="*/ 23 w 95"/>
                <a:gd name="T27" fmla="*/ 101 h 155"/>
                <a:gd name="T28" fmla="*/ 29 w 95"/>
                <a:gd name="T29" fmla="*/ 107 h 155"/>
                <a:gd name="T30" fmla="*/ 35 w 95"/>
                <a:gd name="T31" fmla="*/ 113 h 155"/>
                <a:gd name="T32" fmla="*/ 41 w 95"/>
                <a:gd name="T33" fmla="*/ 107 h 155"/>
                <a:gd name="T34" fmla="*/ 41 w 95"/>
                <a:gd name="T35" fmla="*/ 89 h 155"/>
                <a:gd name="T36" fmla="*/ 41 w 95"/>
                <a:gd name="T37" fmla="*/ 77 h 155"/>
                <a:gd name="T38" fmla="*/ 29 w 95"/>
                <a:gd name="T39" fmla="*/ 65 h 155"/>
                <a:gd name="T40" fmla="*/ 17 w 95"/>
                <a:gd name="T41" fmla="*/ 53 h 155"/>
                <a:gd name="T42" fmla="*/ 11 w 95"/>
                <a:gd name="T43" fmla="*/ 35 h 155"/>
                <a:gd name="T44" fmla="*/ 11 w 95"/>
                <a:gd name="T45" fmla="*/ 23 h 155"/>
                <a:gd name="T46" fmla="*/ 17 w 95"/>
                <a:gd name="T47" fmla="*/ 29 h 155"/>
                <a:gd name="T48" fmla="*/ 23 w 95"/>
                <a:gd name="T49" fmla="*/ 41 h 155"/>
                <a:gd name="T50" fmla="*/ 29 w 95"/>
                <a:gd name="T51" fmla="*/ 53 h 155"/>
                <a:gd name="T52" fmla="*/ 35 w 95"/>
                <a:gd name="T53" fmla="*/ 65 h 155"/>
                <a:gd name="T54" fmla="*/ 41 w 95"/>
                <a:gd name="T55" fmla="*/ 71 h 155"/>
                <a:gd name="T56" fmla="*/ 41 w 95"/>
                <a:gd name="T57" fmla="*/ 59 h 155"/>
                <a:gd name="T58" fmla="*/ 41 w 95"/>
                <a:gd name="T59" fmla="*/ 17 h 155"/>
                <a:gd name="T60" fmla="*/ 41 w 95"/>
                <a:gd name="T61" fmla="*/ 0 h 155"/>
                <a:gd name="T62" fmla="*/ 47 w 95"/>
                <a:gd name="T63" fmla="*/ 0 h 155"/>
                <a:gd name="T64" fmla="*/ 41 w 95"/>
                <a:gd name="T65" fmla="*/ 17 h 155"/>
                <a:gd name="T66" fmla="*/ 47 w 95"/>
                <a:gd name="T67" fmla="*/ 53 h 155"/>
                <a:gd name="T68" fmla="*/ 53 w 95"/>
                <a:gd name="T69" fmla="*/ 65 h 155"/>
                <a:gd name="T70" fmla="*/ 59 w 95"/>
                <a:gd name="T71" fmla="*/ 59 h 155"/>
                <a:gd name="T72" fmla="*/ 71 w 95"/>
                <a:gd name="T73" fmla="*/ 47 h 155"/>
                <a:gd name="T74" fmla="*/ 77 w 95"/>
                <a:gd name="T75" fmla="*/ 35 h 155"/>
                <a:gd name="T76" fmla="*/ 77 w 95"/>
                <a:gd name="T77" fmla="*/ 29 h 155"/>
                <a:gd name="T78" fmla="*/ 83 w 95"/>
                <a:gd name="T79" fmla="*/ 35 h 155"/>
                <a:gd name="T80" fmla="*/ 77 w 95"/>
                <a:gd name="T81" fmla="*/ 41 h 155"/>
                <a:gd name="T82" fmla="*/ 71 w 95"/>
                <a:gd name="T83" fmla="*/ 53 h 155"/>
                <a:gd name="T84" fmla="*/ 65 w 95"/>
                <a:gd name="T85" fmla="*/ 65 h 155"/>
                <a:gd name="T86" fmla="*/ 53 w 95"/>
                <a:gd name="T87" fmla="*/ 77 h 155"/>
                <a:gd name="T88" fmla="*/ 53 w 95"/>
                <a:gd name="T89" fmla="*/ 89 h 155"/>
                <a:gd name="T90" fmla="*/ 47 w 95"/>
                <a:gd name="T91" fmla="*/ 107 h 155"/>
                <a:gd name="T92" fmla="*/ 53 w 95"/>
                <a:gd name="T93" fmla="*/ 113 h 155"/>
                <a:gd name="T94" fmla="*/ 65 w 95"/>
                <a:gd name="T95" fmla="*/ 101 h 155"/>
                <a:gd name="T96" fmla="*/ 77 w 95"/>
                <a:gd name="T97" fmla="*/ 89 h 155"/>
                <a:gd name="T98" fmla="*/ 89 w 95"/>
                <a:gd name="T99" fmla="*/ 77 h 155"/>
                <a:gd name="T100" fmla="*/ 95 w 95"/>
                <a:gd name="T101" fmla="*/ 65 h 155"/>
                <a:gd name="T102" fmla="*/ 95 w 95"/>
                <a:gd name="T103" fmla="*/ 71 h 155"/>
                <a:gd name="T104" fmla="*/ 89 w 95"/>
                <a:gd name="T105" fmla="*/ 77 h 155"/>
                <a:gd name="T106" fmla="*/ 83 w 95"/>
                <a:gd name="T107" fmla="*/ 89 h 155"/>
                <a:gd name="T108" fmla="*/ 71 w 95"/>
                <a:gd name="T109" fmla="*/ 107 h 155"/>
                <a:gd name="T110" fmla="*/ 59 w 95"/>
                <a:gd name="T111" fmla="*/ 119 h 155"/>
                <a:gd name="T112" fmla="*/ 47 w 95"/>
                <a:gd name="T113" fmla="*/ 131 h 155"/>
                <a:gd name="T114" fmla="*/ 47 w 95"/>
                <a:gd name="T115" fmla="*/ 143 h 155"/>
                <a:gd name="T116" fmla="*/ 47 w 95"/>
                <a:gd name="T117" fmla="*/ 149 h 155"/>
                <a:gd name="T118" fmla="*/ 47 w 95"/>
                <a:gd name="T119" fmla="*/ 149 h 15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5"/>
                <a:gd name="T181" fmla="*/ 0 h 155"/>
                <a:gd name="T182" fmla="*/ 95 w 95"/>
                <a:gd name="T183" fmla="*/ 155 h 15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5" h="155">
                  <a:moveTo>
                    <a:pt x="47" y="155"/>
                  </a:moveTo>
                  <a:lnTo>
                    <a:pt x="41" y="149"/>
                  </a:lnTo>
                  <a:lnTo>
                    <a:pt x="41" y="143"/>
                  </a:lnTo>
                  <a:lnTo>
                    <a:pt x="41" y="137"/>
                  </a:lnTo>
                  <a:lnTo>
                    <a:pt x="41" y="131"/>
                  </a:lnTo>
                  <a:lnTo>
                    <a:pt x="41" y="125"/>
                  </a:lnTo>
                  <a:lnTo>
                    <a:pt x="35" y="119"/>
                  </a:lnTo>
                  <a:lnTo>
                    <a:pt x="29" y="119"/>
                  </a:lnTo>
                  <a:lnTo>
                    <a:pt x="29" y="113"/>
                  </a:lnTo>
                  <a:lnTo>
                    <a:pt x="23" y="107"/>
                  </a:lnTo>
                  <a:lnTo>
                    <a:pt x="17" y="101"/>
                  </a:lnTo>
                  <a:lnTo>
                    <a:pt x="17" y="89"/>
                  </a:lnTo>
                  <a:lnTo>
                    <a:pt x="11" y="77"/>
                  </a:lnTo>
                  <a:lnTo>
                    <a:pt x="6" y="71"/>
                  </a:lnTo>
                  <a:lnTo>
                    <a:pt x="6" y="65"/>
                  </a:lnTo>
                  <a:lnTo>
                    <a:pt x="0" y="59"/>
                  </a:lnTo>
                  <a:lnTo>
                    <a:pt x="6" y="59"/>
                  </a:lnTo>
                  <a:lnTo>
                    <a:pt x="6" y="65"/>
                  </a:lnTo>
                  <a:lnTo>
                    <a:pt x="11" y="71"/>
                  </a:lnTo>
                  <a:lnTo>
                    <a:pt x="11" y="77"/>
                  </a:lnTo>
                  <a:lnTo>
                    <a:pt x="17" y="83"/>
                  </a:lnTo>
                  <a:lnTo>
                    <a:pt x="17" y="89"/>
                  </a:lnTo>
                  <a:lnTo>
                    <a:pt x="23" y="95"/>
                  </a:lnTo>
                  <a:lnTo>
                    <a:pt x="23" y="101"/>
                  </a:lnTo>
                  <a:lnTo>
                    <a:pt x="29" y="107"/>
                  </a:lnTo>
                  <a:lnTo>
                    <a:pt x="35" y="113"/>
                  </a:lnTo>
                  <a:lnTo>
                    <a:pt x="41" y="113"/>
                  </a:lnTo>
                  <a:lnTo>
                    <a:pt x="41" y="107"/>
                  </a:lnTo>
                  <a:lnTo>
                    <a:pt x="41" y="95"/>
                  </a:lnTo>
                  <a:lnTo>
                    <a:pt x="41" y="89"/>
                  </a:lnTo>
                  <a:lnTo>
                    <a:pt x="41" y="83"/>
                  </a:lnTo>
                  <a:lnTo>
                    <a:pt x="41" y="77"/>
                  </a:lnTo>
                  <a:lnTo>
                    <a:pt x="35" y="77"/>
                  </a:lnTo>
                  <a:lnTo>
                    <a:pt x="29" y="65"/>
                  </a:lnTo>
                  <a:lnTo>
                    <a:pt x="23" y="59"/>
                  </a:lnTo>
                  <a:lnTo>
                    <a:pt x="17" y="53"/>
                  </a:lnTo>
                  <a:lnTo>
                    <a:pt x="17" y="41"/>
                  </a:lnTo>
                  <a:lnTo>
                    <a:pt x="11" y="35"/>
                  </a:lnTo>
                  <a:lnTo>
                    <a:pt x="11" y="23"/>
                  </a:lnTo>
                  <a:lnTo>
                    <a:pt x="17" y="29"/>
                  </a:lnTo>
                  <a:lnTo>
                    <a:pt x="17" y="35"/>
                  </a:lnTo>
                  <a:lnTo>
                    <a:pt x="23" y="41"/>
                  </a:lnTo>
                  <a:lnTo>
                    <a:pt x="23" y="47"/>
                  </a:lnTo>
                  <a:lnTo>
                    <a:pt x="29" y="53"/>
                  </a:lnTo>
                  <a:lnTo>
                    <a:pt x="29" y="59"/>
                  </a:lnTo>
                  <a:lnTo>
                    <a:pt x="35" y="65"/>
                  </a:lnTo>
                  <a:lnTo>
                    <a:pt x="41" y="71"/>
                  </a:lnTo>
                  <a:lnTo>
                    <a:pt x="41" y="59"/>
                  </a:lnTo>
                  <a:lnTo>
                    <a:pt x="35" y="35"/>
                  </a:lnTo>
                  <a:lnTo>
                    <a:pt x="41" y="17"/>
                  </a:lnTo>
                  <a:lnTo>
                    <a:pt x="41" y="0"/>
                  </a:lnTo>
                  <a:lnTo>
                    <a:pt x="47" y="0"/>
                  </a:lnTo>
                  <a:lnTo>
                    <a:pt x="41" y="6"/>
                  </a:lnTo>
                  <a:lnTo>
                    <a:pt x="41" y="17"/>
                  </a:lnTo>
                  <a:lnTo>
                    <a:pt x="47" y="35"/>
                  </a:lnTo>
                  <a:lnTo>
                    <a:pt x="47" y="53"/>
                  </a:lnTo>
                  <a:lnTo>
                    <a:pt x="47" y="65"/>
                  </a:lnTo>
                  <a:lnTo>
                    <a:pt x="53" y="65"/>
                  </a:lnTo>
                  <a:lnTo>
                    <a:pt x="59" y="59"/>
                  </a:lnTo>
                  <a:lnTo>
                    <a:pt x="65" y="53"/>
                  </a:lnTo>
                  <a:lnTo>
                    <a:pt x="71" y="47"/>
                  </a:lnTo>
                  <a:lnTo>
                    <a:pt x="71" y="41"/>
                  </a:lnTo>
                  <a:lnTo>
                    <a:pt x="77" y="35"/>
                  </a:lnTo>
                  <a:lnTo>
                    <a:pt x="77" y="29"/>
                  </a:lnTo>
                  <a:lnTo>
                    <a:pt x="83" y="29"/>
                  </a:lnTo>
                  <a:lnTo>
                    <a:pt x="83" y="35"/>
                  </a:lnTo>
                  <a:lnTo>
                    <a:pt x="77" y="41"/>
                  </a:lnTo>
                  <a:lnTo>
                    <a:pt x="77" y="47"/>
                  </a:lnTo>
                  <a:lnTo>
                    <a:pt x="71" y="53"/>
                  </a:lnTo>
                  <a:lnTo>
                    <a:pt x="65" y="59"/>
                  </a:lnTo>
                  <a:lnTo>
                    <a:pt x="65" y="65"/>
                  </a:lnTo>
                  <a:lnTo>
                    <a:pt x="59" y="71"/>
                  </a:lnTo>
                  <a:lnTo>
                    <a:pt x="53" y="77"/>
                  </a:lnTo>
                  <a:lnTo>
                    <a:pt x="53" y="89"/>
                  </a:lnTo>
                  <a:lnTo>
                    <a:pt x="47" y="95"/>
                  </a:lnTo>
                  <a:lnTo>
                    <a:pt x="47" y="107"/>
                  </a:lnTo>
                  <a:lnTo>
                    <a:pt x="47" y="113"/>
                  </a:lnTo>
                  <a:lnTo>
                    <a:pt x="53" y="113"/>
                  </a:lnTo>
                  <a:lnTo>
                    <a:pt x="59" y="107"/>
                  </a:lnTo>
                  <a:lnTo>
                    <a:pt x="65" y="101"/>
                  </a:lnTo>
                  <a:lnTo>
                    <a:pt x="71" y="95"/>
                  </a:lnTo>
                  <a:lnTo>
                    <a:pt x="77" y="89"/>
                  </a:lnTo>
                  <a:lnTo>
                    <a:pt x="83" y="83"/>
                  </a:lnTo>
                  <a:lnTo>
                    <a:pt x="89" y="77"/>
                  </a:lnTo>
                  <a:lnTo>
                    <a:pt x="89" y="71"/>
                  </a:lnTo>
                  <a:lnTo>
                    <a:pt x="95" y="65"/>
                  </a:lnTo>
                  <a:lnTo>
                    <a:pt x="95" y="71"/>
                  </a:lnTo>
                  <a:lnTo>
                    <a:pt x="89" y="77"/>
                  </a:lnTo>
                  <a:lnTo>
                    <a:pt x="89" y="83"/>
                  </a:lnTo>
                  <a:lnTo>
                    <a:pt x="83" y="89"/>
                  </a:lnTo>
                  <a:lnTo>
                    <a:pt x="77" y="101"/>
                  </a:lnTo>
                  <a:lnTo>
                    <a:pt x="71" y="107"/>
                  </a:lnTo>
                  <a:lnTo>
                    <a:pt x="65" y="113"/>
                  </a:lnTo>
                  <a:lnTo>
                    <a:pt x="59" y="119"/>
                  </a:lnTo>
                  <a:lnTo>
                    <a:pt x="53" y="125"/>
                  </a:lnTo>
                  <a:lnTo>
                    <a:pt x="47" y="131"/>
                  </a:lnTo>
                  <a:lnTo>
                    <a:pt x="47" y="137"/>
                  </a:lnTo>
                  <a:lnTo>
                    <a:pt x="47" y="143"/>
                  </a:lnTo>
                  <a:lnTo>
                    <a:pt x="47" y="149"/>
                  </a:lnTo>
                  <a:lnTo>
                    <a:pt x="47" y="155"/>
                  </a:lnTo>
                  <a:close/>
                </a:path>
              </a:pathLst>
            </a:custGeom>
            <a:solidFill>
              <a:srgbClr val="990000"/>
            </a:solidFill>
            <a:ln w="9525">
              <a:noFill/>
              <a:round/>
              <a:headEnd/>
              <a:tailEnd/>
            </a:ln>
          </p:spPr>
          <p:txBody>
            <a:bodyPr/>
            <a:lstStyle/>
            <a:p>
              <a:endParaRPr lang="en-US"/>
            </a:p>
          </p:txBody>
        </p:sp>
        <p:sp>
          <p:nvSpPr>
            <p:cNvPr id="16391" name="Freeform 255"/>
            <p:cNvSpPr>
              <a:spLocks/>
            </p:cNvSpPr>
            <p:nvPr/>
          </p:nvSpPr>
          <p:spPr bwMode="auto">
            <a:xfrm>
              <a:off x="4978" y="2049"/>
              <a:ext cx="126" cy="149"/>
            </a:xfrm>
            <a:custGeom>
              <a:avLst/>
              <a:gdLst>
                <a:gd name="T0" fmla="*/ 126 w 126"/>
                <a:gd name="T1" fmla="*/ 6 h 149"/>
                <a:gd name="T2" fmla="*/ 120 w 126"/>
                <a:gd name="T3" fmla="*/ 12 h 149"/>
                <a:gd name="T4" fmla="*/ 114 w 126"/>
                <a:gd name="T5" fmla="*/ 24 h 149"/>
                <a:gd name="T6" fmla="*/ 108 w 126"/>
                <a:gd name="T7" fmla="*/ 36 h 149"/>
                <a:gd name="T8" fmla="*/ 102 w 126"/>
                <a:gd name="T9" fmla="*/ 42 h 149"/>
                <a:gd name="T10" fmla="*/ 102 w 126"/>
                <a:gd name="T11" fmla="*/ 48 h 149"/>
                <a:gd name="T12" fmla="*/ 96 w 126"/>
                <a:gd name="T13" fmla="*/ 60 h 149"/>
                <a:gd name="T14" fmla="*/ 90 w 126"/>
                <a:gd name="T15" fmla="*/ 66 h 149"/>
                <a:gd name="T16" fmla="*/ 90 w 126"/>
                <a:gd name="T17" fmla="*/ 72 h 149"/>
                <a:gd name="T18" fmla="*/ 96 w 126"/>
                <a:gd name="T19" fmla="*/ 84 h 149"/>
                <a:gd name="T20" fmla="*/ 96 w 126"/>
                <a:gd name="T21" fmla="*/ 90 h 149"/>
                <a:gd name="T22" fmla="*/ 96 w 126"/>
                <a:gd name="T23" fmla="*/ 90 h 149"/>
                <a:gd name="T24" fmla="*/ 90 w 126"/>
                <a:gd name="T25" fmla="*/ 84 h 149"/>
                <a:gd name="T26" fmla="*/ 84 w 126"/>
                <a:gd name="T27" fmla="*/ 78 h 149"/>
                <a:gd name="T28" fmla="*/ 78 w 126"/>
                <a:gd name="T29" fmla="*/ 84 h 149"/>
                <a:gd name="T30" fmla="*/ 66 w 126"/>
                <a:gd name="T31" fmla="*/ 90 h 149"/>
                <a:gd name="T32" fmla="*/ 60 w 126"/>
                <a:gd name="T33" fmla="*/ 102 h 149"/>
                <a:gd name="T34" fmla="*/ 54 w 126"/>
                <a:gd name="T35" fmla="*/ 108 h 149"/>
                <a:gd name="T36" fmla="*/ 48 w 126"/>
                <a:gd name="T37" fmla="*/ 113 h 149"/>
                <a:gd name="T38" fmla="*/ 54 w 126"/>
                <a:gd name="T39" fmla="*/ 131 h 149"/>
                <a:gd name="T40" fmla="*/ 60 w 126"/>
                <a:gd name="T41" fmla="*/ 143 h 149"/>
                <a:gd name="T42" fmla="*/ 60 w 126"/>
                <a:gd name="T43" fmla="*/ 149 h 149"/>
                <a:gd name="T44" fmla="*/ 54 w 126"/>
                <a:gd name="T45" fmla="*/ 137 h 149"/>
                <a:gd name="T46" fmla="*/ 48 w 126"/>
                <a:gd name="T47" fmla="*/ 119 h 149"/>
                <a:gd name="T48" fmla="*/ 42 w 126"/>
                <a:gd name="T49" fmla="*/ 119 h 149"/>
                <a:gd name="T50" fmla="*/ 36 w 126"/>
                <a:gd name="T51" fmla="*/ 131 h 149"/>
                <a:gd name="T52" fmla="*/ 30 w 126"/>
                <a:gd name="T53" fmla="*/ 137 h 149"/>
                <a:gd name="T54" fmla="*/ 24 w 126"/>
                <a:gd name="T55" fmla="*/ 149 h 149"/>
                <a:gd name="T56" fmla="*/ 12 w 126"/>
                <a:gd name="T57" fmla="*/ 149 h 149"/>
                <a:gd name="T58" fmla="*/ 18 w 126"/>
                <a:gd name="T59" fmla="*/ 149 h 149"/>
                <a:gd name="T60" fmla="*/ 18 w 126"/>
                <a:gd name="T61" fmla="*/ 143 h 149"/>
                <a:gd name="T62" fmla="*/ 24 w 126"/>
                <a:gd name="T63" fmla="*/ 131 h 149"/>
                <a:gd name="T64" fmla="*/ 36 w 126"/>
                <a:gd name="T65" fmla="*/ 119 h 149"/>
                <a:gd name="T66" fmla="*/ 42 w 126"/>
                <a:gd name="T67" fmla="*/ 108 h 149"/>
                <a:gd name="T68" fmla="*/ 36 w 126"/>
                <a:gd name="T69" fmla="*/ 108 h 149"/>
                <a:gd name="T70" fmla="*/ 24 w 126"/>
                <a:gd name="T71" fmla="*/ 113 h 149"/>
                <a:gd name="T72" fmla="*/ 18 w 126"/>
                <a:gd name="T73" fmla="*/ 113 h 149"/>
                <a:gd name="T74" fmla="*/ 12 w 126"/>
                <a:gd name="T75" fmla="*/ 113 h 149"/>
                <a:gd name="T76" fmla="*/ 6 w 126"/>
                <a:gd name="T77" fmla="*/ 119 h 149"/>
                <a:gd name="T78" fmla="*/ 0 w 126"/>
                <a:gd name="T79" fmla="*/ 119 h 149"/>
                <a:gd name="T80" fmla="*/ 6 w 126"/>
                <a:gd name="T81" fmla="*/ 113 h 149"/>
                <a:gd name="T82" fmla="*/ 18 w 126"/>
                <a:gd name="T83" fmla="*/ 108 h 149"/>
                <a:gd name="T84" fmla="*/ 30 w 126"/>
                <a:gd name="T85" fmla="*/ 102 h 149"/>
                <a:gd name="T86" fmla="*/ 42 w 126"/>
                <a:gd name="T87" fmla="*/ 102 h 149"/>
                <a:gd name="T88" fmla="*/ 48 w 126"/>
                <a:gd name="T89" fmla="*/ 102 h 149"/>
                <a:gd name="T90" fmla="*/ 54 w 126"/>
                <a:gd name="T91" fmla="*/ 96 h 149"/>
                <a:gd name="T92" fmla="*/ 60 w 126"/>
                <a:gd name="T93" fmla="*/ 90 h 149"/>
                <a:gd name="T94" fmla="*/ 66 w 126"/>
                <a:gd name="T95" fmla="*/ 84 h 149"/>
                <a:gd name="T96" fmla="*/ 66 w 126"/>
                <a:gd name="T97" fmla="*/ 78 h 149"/>
                <a:gd name="T98" fmla="*/ 60 w 126"/>
                <a:gd name="T99" fmla="*/ 78 h 149"/>
                <a:gd name="T100" fmla="*/ 60 w 126"/>
                <a:gd name="T101" fmla="*/ 78 h 149"/>
                <a:gd name="T102" fmla="*/ 66 w 126"/>
                <a:gd name="T103" fmla="*/ 72 h 149"/>
                <a:gd name="T104" fmla="*/ 72 w 126"/>
                <a:gd name="T105" fmla="*/ 72 h 149"/>
                <a:gd name="T106" fmla="*/ 72 w 126"/>
                <a:gd name="T107" fmla="*/ 72 h 149"/>
                <a:gd name="T108" fmla="*/ 78 w 126"/>
                <a:gd name="T109" fmla="*/ 66 h 149"/>
                <a:gd name="T110" fmla="*/ 84 w 126"/>
                <a:gd name="T111" fmla="*/ 54 h 149"/>
                <a:gd name="T112" fmla="*/ 96 w 126"/>
                <a:gd name="T113" fmla="*/ 36 h 149"/>
                <a:gd name="T114" fmla="*/ 102 w 126"/>
                <a:gd name="T115" fmla="*/ 24 h 149"/>
                <a:gd name="T116" fmla="*/ 108 w 126"/>
                <a:gd name="T117" fmla="*/ 12 h 149"/>
                <a:gd name="T118" fmla="*/ 108 w 126"/>
                <a:gd name="T119" fmla="*/ 6 h 149"/>
                <a:gd name="T120" fmla="*/ 114 w 126"/>
                <a:gd name="T121" fmla="*/ 6 h 149"/>
                <a:gd name="T122" fmla="*/ 126 w 126"/>
                <a:gd name="T123" fmla="*/ 0 h 1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6"/>
                <a:gd name="T187" fmla="*/ 0 h 149"/>
                <a:gd name="T188" fmla="*/ 126 w 126"/>
                <a:gd name="T189" fmla="*/ 149 h 14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6" h="149">
                  <a:moveTo>
                    <a:pt x="126" y="0"/>
                  </a:moveTo>
                  <a:lnTo>
                    <a:pt x="126" y="6"/>
                  </a:lnTo>
                  <a:lnTo>
                    <a:pt x="120" y="6"/>
                  </a:lnTo>
                  <a:lnTo>
                    <a:pt x="120" y="12"/>
                  </a:lnTo>
                  <a:lnTo>
                    <a:pt x="114" y="18"/>
                  </a:lnTo>
                  <a:lnTo>
                    <a:pt x="114" y="24"/>
                  </a:lnTo>
                  <a:lnTo>
                    <a:pt x="108" y="30"/>
                  </a:lnTo>
                  <a:lnTo>
                    <a:pt x="108" y="36"/>
                  </a:lnTo>
                  <a:lnTo>
                    <a:pt x="102" y="42"/>
                  </a:lnTo>
                  <a:lnTo>
                    <a:pt x="102" y="48"/>
                  </a:lnTo>
                  <a:lnTo>
                    <a:pt x="96" y="54"/>
                  </a:lnTo>
                  <a:lnTo>
                    <a:pt x="96" y="60"/>
                  </a:lnTo>
                  <a:lnTo>
                    <a:pt x="90" y="66"/>
                  </a:lnTo>
                  <a:lnTo>
                    <a:pt x="90" y="72"/>
                  </a:lnTo>
                  <a:lnTo>
                    <a:pt x="96" y="78"/>
                  </a:lnTo>
                  <a:lnTo>
                    <a:pt x="96" y="84"/>
                  </a:lnTo>
                  <a:lnTo>
                    <a:pt x="96" y="90"/>
                  </a:lnTo>
                  <a:lnTo>
                    <a:pt x="96" y="84"/>
                  </a:lnTo>
                  <a:lnTo>
                    <a:pt x="90" y="84"/>
                  </a:lnTo>
                  <a:lnTo>
                    <a:pt x="90" y="78"/>
                  </a:lnTo>
                  <a:lnTo>
                    <a:pt x="84" y="78"/>
                  </a:lnTo>
                  <a:lnTo>
                    <a:pt x="78" y="84"/>
                  </a:lnTo>
                  <a:lnTo>
                    <a:pt x="72" y="84"/>
                  </a:lnTo>
                  <a:lnTo>
                    <a:pt x="66" y="90"/>
                  </a:lnTo>
                  <a:lnTo>
                    <a:pt x="66" y="96"/>
                  </a:lnTo>
                  <a:lnTo>
                    <a:pt x="60" y="102"/>
                  </a:lnTo>
                  <a:lnTo>
                    <a:pt x="54" y="102"/>
                  </a:lnTo>
                  <a:lnTo>
                    <a:pt x="54" y="108"/>
                  </a:lnTo>
                  <a:lnTo>
                    <a:pt x="48" y="108"/>
                  </a:lnTo>
                  <a:lnTo>
                    <a:pt x="48" y="113"/>
                  </a:lnTo>
                  <a:lnTo>
                    <a:pt x="48" y="125"/>
                  </a:lnTo>
                  <a:lnTo>
                    <a:pt x="54" y="131"/>
                  </a:lnTo>
                  <a:lnTo>
                    <a:pt x="54" y="143"/>
                  </a:lnTo>
                  <a:lnTo>
                    <a:pt x="60" y="143"/>
                  </a:lnTo>
                  <a:lnTo>
                    <a:pt x="60" y="149"/>
                  </a:lnTo>
                  <a:lnTo>
                    <a:pt x="54" y="143"/>
                  </a:lnTo>
                  <a:lnTo>
                    <a:pt x="54" y="137"/>
                  </a:lnTo>
                  <a:lnTo>
                    <a:pt x="48" y="131"/>
                  </a:lnTo>
                  <a:lnTo>
                    <a:pt x="48" y="119"/>
                  </a:lnTo>
                  <a:lnTo>
                    <a:pt x="48" y="113"/>
                  </a:lnTo>
                  <a:lnTo>
                    <a:pt x="42" y="119"/>
                  </a:lnTo>
                  <a:lnTo>
                    <a:pt x="42" y="125"/>
                  </a:lnTo>
                  <a:lnTo>
                    <a:pt x="36" y="131"/>
                  </a:lnTo>
                  <a:lnTo>
                    <a:pt x="30" y="131"/>
                  </a:lnTo>
                  <a:lnTo>
                    <a:pt x="30" y="137"/>
                  </a:lnTo>
                  <a:lnTo>
                    <a:pt x="24" y="143"/>
                  </a:lnTo>
                  <a:lnTo>
                    <a:pt x="24" y="149"/>
                  </a:lnTo>
                  <a:lnTo>
                    <a:pt x="18" y="149"/>
                  </a:lnTo>
                  <a:lnTo>
                    <a:pt x="12" y="149"/>
                  </a:lnTo>
                  <a:lnTo>
                    <a:pt x="18" y="149"/>
                  </a:lnTo>
                  <a:lnTo>
                    <a:pt x="18" y="143"/>
                  </a:lnTo>
                  <a:lnTo>
                    <a:pt x="24" y="137"/>
                  </a:lnTo>
                  <a:lnTo>
                    <a:pt x="24" y="131"/>
                  </a:lnTo>
                  <a:lnTo>
                    <a:pt x="30" y="125"/>
                  </a:lnTo>
                  <a:lnTo>
                    <a:pt x="36" y="119"/>
                  </a:lnTo>
                  <a:lnTo>
                    <a:pt x="36" y="113"/>
                  </a:lnTo>
                  <a:lnTo>
                    <a:pt x="42" y="108"/>
                  </a:lnTo>
                  <a:lnTo>
                    <a:pt x="36" y="108"/>
                  </a:lnTo>
                  <a:lnTo>
                    <a:pt x="30" y="108"/>
                  </a:lnTo>
                  <a:lnTo>
                    <a:pt x="24" y="113"/>
                  </a:lnTo>
                  <a:lnTo>
                    <a:pt x="18" y="113"/>
                  </a:lnTo>
                  <a:lnTo>
                    <a:pt x="12" y="113"/>
                  </a:lnTo>
                  <a:lnTo>
                    <a:pt x="6" y="119"/>
                  </a:lnTo>
                  <a:lnTo>
                    <a:pt x="0" y="119"/>
                  </a:lnTo>
                  <a:lnTo>
                    <a:pt x="0" y="113"/>
                  </a:lnTo>
                  <a:lnTo>
                    <a:pt x="6" y="113"/>
                  </a:lnTo>
                  <a:lnTo>
                    <a:pt x="12" y="113"/>
                  </a:lnTo>
                  <a:lnTo>
                    <a:pt x="18" y="108"/>
                  </a:lnTo>
                  <a:lnTo>
                    <a:pt x="24" y="108"/>
                  </a:lnTo>
                  <a:lnTo>
                    <a:pt x="30" y="102"/>
                  </a:lnTo>
                  <a:lnTo>
                    <a:pt x="36" y="102"/>
                  </a:lnTo>
                  <a:lnTo>
                    <a:pt x="42" y="102"/>
                  </a:lnTo>
                  <a:lnTo>
                    <a:pt x="48" y="102"/>
                  </a:lnTo>
                  <a:lnTo>
                    <a:pt x="54" y="96"/>
                  </a:lnTo>
                  <a:lnTo>
                    <a:pt x="60" y="90"/>
                  </a:lnTo>
                  <a:lnTo>
                    <a:pt x="66" y="84"/>
                  </a:lnTo>
                  <a:lnTo>
                    <a:pt x="66" y="78"/>
                  </a:lnTo>
                  <a:lnTo>
                    <a:pt x="60" y="78"/>
                  </a:lnTo>
                  <a:lnTo>
                    <a:pt x="66" y="72"/>
                  </a:lnTo>
                  <a:lnTo>
                    <a:pt x="72" y="72"/>
                  </a:lnTo>
                  <a:lnTo>
                    <a:pt x="78" y="66"/>
                  </a:lnTo>
                  <a:lnTo>
                    <a:pt x="78" y="60"/>
                  </a:lnTo>
                  <a:lnTo>
                    <a:pt x="84" y="54"/>
                  </a:lnTo>
                  <a:lnTo>
                    <a:pt x="90" y="48"/>
                  </a:lnTo>
                  <a:lnTo>
                    <a:pt x="96" y="36"/>
                  </a:lnTo>
                  <a:lnTo>
                    <a:pt x="102" y="30"/>
                  </a:lnTo>
                  <a:lnTo>
                    <a:pt x="102" y="24"/>
                  </a:lnTo>
                  <a:lnTo>
                    <a:pt x="102" y="18"/>
                  </a:lnTo>
                  <a:lnTo>
                    <a:pt x="108" y="12"/>
                  </a:lnTo>
                  <a:lnTo>
                    <a:pt x="108" y="6"/>
                  </a:lnTo>
                  <a:lnTo>
                    <a:pt x="114" y="6"/>
                  </a:lnTo>
                  <a:lnTo>
                    <a:pt x="120" y="0"/>
                  </a:lnTo>
                  <a:lnTo>
                    <a:pt x="126" y="0"/>
                  </a:lnTo>
                  <a:close/>
                </a:path>
              </a:pathLst>
            </a:custGeom>
            <a:solidFill>
              <a:srgbClr val="003300"/>
            </a:solidFill>
            <a:ln w="9525">
              <a:noFill/>
              <a:round/>
              <a:headEnd/>
              <a:tailEnd/>
            </a:ln>
          </p:spPr>
          <p:txBody>
            <a:bodyPr/>
            <a:lstStyle/>
            <a:p>
              <a:endParaRPr lang="en-US"/>
            </a:p>
          </p:txBody>
        </p:sp>
        <p:sp>
          <p:nvSpPr>
            <p:cNvPr id="16392" name="Freeform 256"/>
            <p:cNvSpPr>
              <a:spLocks/>
            </p:cNvSpPr>
            <p:nvPr/>
          </p:nvSpPr>
          <p:spPr bwMode="auto">
            <a:xfrm>
              <a:off x="5211" y="1846"/>
              <a:ext cx="72" cy="119"/>
            </a:xfrm>
            <a:custGeom>
              <a:avLst/>
              <a:gdLst>
                <a:gd name="T0" fmla="*/ 18 w 72"/>
                <a:gd name="T1" fmla="*/ 113 h 119"/>
                <a:gd name="T2" fmla="*/ 30 w 72"/>
                <a:gd name="T3" fmla="*/ 101 h 119"/>
                <a:gd name="T4" fmla="*/ 36 w 72"/>
                <a:gd name="T5" fmla="*/ 95 h 119"/>
                <a:gd name="T6" fmla="*/ 48 w 72"/>
                <a:gd name="T7" fmla="*/ 95 h 119"/>
                <a:gd name="T8" fmla="*/ 60 w 72"/>
                <a:gd name="T9" fmla="*/ 89 h 119"/>
                <a:gd name="T10" fmla="*/ 66 w 72"/>
                <a:gd name="T11" fmla="*/ 83 h 119"/>
                <a:gd name="T12" fmla="*/ 72 w 72"/>
                <a:gd name="T13" fmla="*/ 83 h 119"/>
                <a:gd name="T14" fmla="*/ 72 w 72"/>
                <a:gd name="T15" fmla="*/ 77 h 119"/>
                <a:gd name="T16" fmla="*/ 66 w 72"/>
                <a:gd name="T17" fmla="*/ 83 h 119"/>
                <a:gd name="T18" fmla="*/ 60 w 72"/>
                <a:gd name="T19" fmla="*/ 83 h 119"/>
                <a:gd name="T20" fmla="*/ 48 w 72"/>
                <a:gd name="T21" fmla="*/ 89 h 119"/>
                <a:gd name="T22" fmla="*/ 36 w 72"/>
                <a:gd name="T23" fmla="*/ 95 h 119"/>
                <a:gd name="T24" fmla="*/ 36 w 72"/>
                <a:gd name="T25" fmla="*/ 89 h 119"/>
                <a:gd name="T26" fmla="*/ 42 w 72"/>
                <a:gd name="T27" fmla="*/ 71 h 119"/>
                <a:gd name="T28" fmla="*/ 48 w 72"/>
                <a:gd name="T29" fmla="*/ 65 h 119"/>
                <a:gd name="T30" fmla="*/ 54 w 72"/>
                <a:gd name="T31" fmla="*/ 59 h 119"/>
                <a:gd name="T32" fmla="*/ 66 w 72"/>
                <a:gd name="T33" fmla="*/ 47 h 119"/>
                <a:gd name="T34" fmla="*/ 72 w 72"/>
                <a:gd name="T35" fmla="*/ 41 h 119"/>
                <a:gd name="T36" fmla="*/ 72 w 72"/>
                <a:gd name="T37" fmla="*/ 35 h 119"/>
                <a:gd name="T38" fmla="*/ 72 w 72"/>
                <a:gd name="T39" fmla="*/ 35 h 119"/>
                <a:gd name="T40" fmla="*/ 66 w 72"/>
                <a:gd name="T41" fmla="*/ 41 h 119"/>
                <a:gd name="T42" fmla="*/ 60 w 72"/>
                <a:gd name="T43" fmla="*/ 47 h 119"/>
                <a:gd name="T44" fmla="*/ 54 w 72"/>
                <a:gd name="T45" fmla="*/ 53 h 119"/>
                <a:gd name="T46" fmla="*/ 48 w 72"/>
                <a:gd name="T47" fmla="*/ 59 h 119"/>
                <a:gd name="T48" fmla="*/ 42 w 72"/>
                <a:gd name="T49" fmla="*/ 47 h 119"/>
                <a:gd name="T50" fmla="*/ 48 w 72"/>
                <a:gd name="T51" fmla="*/ 12 h 119"/>
                <a:gd name="T52" fmla="*/ 42 w 72"/>
                <a:gd name="T53" fmla="*/ 0 h 119"/>
                <a:gd name="T54" fmla="*/ 42 w 72"/>
                <a:gd name="T55" fmla="*/ 0 h 119"/>
                <a:gd name="T56" fmla="*/ 42 w 72"/>
                <a:gd name="T57" fmla="*/ 18 h 119"/>
                <a:gd name="T58" fmla="*/ 36 w 72"/>
                <a:gd name="T59" fmla="*/ 53 h 119"/>
                <a:gd name="T60" fmla="*/ 36 w 72"/>
                <a:gd name="T61" fmla="*/ 65 h 119"/>
                <a:gd name="T62" fmla="*/ 36 w 72"/>
                <a:gd name="T63" fmla="*/ 59 h 119"/>
                <a:gd name="T64" fmla="*/ 30 w 72"/>
                <a:gd name="T65" fmla="*/ 53 h 119"/>
                <a:gd name="T66" fmla="*/ 30 w 72"/>
                <a:gd name="T67" fmla="*/ 47 h 119"/>
                <a:gd name="T68" fmla="*/ 18 w 72"/>
                <a:gd name="T69" fmla="*/ 35 h 119"/>
                <a:gd name="T70" fmla="*/ 12 w 72"/>
                <a:gd name="T71" fmla="*/ 29 h 119"/>
                <a:gd name="T72" fmla="*/ 6 w 72"/>
                <a:gd name="T73" fmla="*/ 29 h 119"/>
                <a:gd name="T74" fmla="*/ 12 w 72"/>
                <a:gd name="T75" fmla="*/ 35 h 119"/>
                <a:gd name="T76" fmla="*/ 18 w 72"/>
                <a:gd name="T77" fmla="*/ 41 h 119"/>
                <a:gd name="T78" fmla="*/ 30 w 72"/>
                <a:gd name="T79" fmla="*/ 59 h 119"/>
                <a:gd name="T80" fmla="*/ 30 w 72"/>
                <a:gd name="T81" fmla="*/ 71 h 119"/>
                <a:gd name="T82" fmla="*/ 30 w 72"/>
                <a:gd name="T83" fmla="*/ 89 h 119"/>
                <a:gd name="T84" fmla="*/ 24 w 72"/>
                <a:gd name="T85" fmla="*/ 89 h 119"/>
                <a:gd name="T86" fmla="*/ 24 w 72"/>
                <a:gd name="T87" fmla="*/ 89 h 119"/>
                <a:gd name="T88" fmla="*/ 18 w 72"/>
                <a:gd name="T89" fmla="*/ 83 h 119"/>
                <a:gd name="T90" fmla="*/ 12 w 72"/>
                <a:gd name="T91" fmla="*/ 77 h 119"/>
                <a:gd name="T92" fmla="*/ 6 w 72"/>
                <a:gd name="T93" fmla="*/ 71 h 119"/>
                <a:gd name="T94" fmla="*/ 0 w 72"/>
                <a:gd name="T95" fmla="*/ 65 h 119"/>
                <a:gd name="T96" fmla="*/ 0 w 72"/>
                <a:gd name="T97" fmla="*/ 65 h 119"/>
                <a:gd name="T98" fmla="*/ 6 w 72"/>
                <a:gd name="T99" fmla="*/ 71 h 119"/>
                <a:gd name="T100" fmla="*/ 12 w 72"/>
                <a:gd name="T101" fmla="*/ 83 h 119"/>
                <a:gd name="T102" fmla="*/ 18 w 72"/>
                <a:gd name="T103" fmla="*/ 89 h 119"/>
                <a:gd name="T104" fmla="*/ 18 w 72"/>
                <a:gd name="T105" fmla="*/ 95 h 119"/>
                <a:gd name="T106" fmla="*/ 18 w 72"/>
                <a:gd name="T107" fmla="*/ 107 h 119"/>
                <a:gd name="T108" fmla="*/ 12 w 72"/>
                <a:gd name="T109" fmla="*/ 119 h 119"/>
                <a:gd name="T110" fmla="*/ 12 w 72"/>
                <a:gd name="T111" fmla="*/ 119 h 1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2"/>
                <a:gd name="T169" fmla="*/ 0 h 119"/>
                <a:gd name="T170" fmla="*/ 72 w 72"/>
                <a:gd name="T171" fmla="*/ 119 h 11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2" h="119">
                  <a:moveTo>
                    <a:pt x="18" y="119"/>
                  </a:moveTo>
                  <a:lnTo>
                    <a:pt x="18" y="113"/>
                  </a:lnTo>
                  <a:lnTo>
                    <a:pt x="24" y="107"/>
                  </a:lnTo>
                  <a:lnTo>
                    <a:pt x="30" y="101"/>
                  </a:lnTo>
                  <a:lnTo>
                    <a:pt x="30" y="95"/>
                  </a:lnTo>
                  <a:lnTo>
                    <a:pt x="36" y="95"/>
                  </a:lnTo>
                  <a:lnTo>
                    <a:pt x="42" y="95"/>
                  </a:lnTo>
                  <a:lnTo>
                    <a:pt x="48" y="95"/>
                  </a:lnTo>
                  <a:lnTo>
                    <a:pt x="54" y="95"/>
                  </a:lnTo>
                  <a:lnTo>
                    <a:pt x="60" y="89"/>
                  </a:lnTo>
                  <a:lnTo>
                    <a:pt x="66" y="89"/>
                  </a:lnTo>
                  <a:lnTo>
                    <a:pt x="66" y="83"/>
                  </a:lnTo>
                  <a:lnTo>
                    <a:pt x="72" y="83"/>
                  </a:lnTo>
                  <a:lnTo>
                    <a:pt x="72" y="77"/>
                  </a:lnTo>
                  <a:lnTo>
                    <a:pt x="66" y="83"/>
                  </a:lnTo>
                  <a:lnTo>
                    <a:pt x="60" y="83"/>
                  </a:lnTo>
                  <a:lnTo>
                    <a:pt x="54" y="89"/>
                  </a:lnTo>
                  <a:lnTo>
                    <a:pt x="48" y="89"/>
                  </a:lnTo>
                  <a:lnTo>
                    <a:pt x="42" y="89"/>
                  </a:lnTo>
                  <a:lnTo>
                    <a:pt x="36" y="95"/>
                  </a:lnTo>
                  <a:lnTo>
                    <a:pt x="36" y="89"/>
                  </a:lnTo>
                  <a:lnTo>
                    <a:pt x="36" y="77"/>
                  </a:lnTo>
                  <a:lnTo>
                    <a:pt x="42" y="71"/>
                  </a:lnTo>
                  <a:lnTo>
                    <a:pt x="42" y="65"/>
                  </a:lnTo>
                  <a:lnTo>
                    <a:pt x="48" y="65"/>
                  </a:lnTo>
                  <a:lnTo>
                    <a:pt x="48" y="59"/>
                  </a:lnTo>
                  <a:lnTo>
                    <a:pt x="54" y="59"/>
                  </a:lnTo>
                  <a:lnTo>
                    <a:pt x="60" y="53"/>
                  </a:lnTo>
                  <a:lnTo>
                    <a:pt x="66" y="47"/>
                  </a:lnTo>
                  <a:lnTo>
                    <a:pt x="72" y="41"/>
                  </a:lnTo>
                  <a:lnTo>
                    <a:pt x="72" y="35"/>
                  </a:lnTo>
                  <a:lnTo>
                    <a:pt x="72" y="41"/>
                  </a:lnTo>
                  <a:lnTo>
                    <a:pt x="66" y="41"/>
                  </a:lnTo>
                  <a:lnTo>
                    <a:pt x="60" y="47"/>
                  </a:lnTo>
                  <a:lnTo>
                    <a:pt x="54" y="53"/>
                  </a:lnTo>
                  <a:lnTo>
                    <a:pt x="48" y="53"/>
                  </a:lnTo>
                  <a:lnTo>
                    <a:pt x="48" y="59"/>
                  </a:lnTo>
                  <a:lnTo>
                    <a:pt x="42" y="59"/>
                  </a:lnTo>
                  <a:lnTo>
                    <a:pt x="42" y="47"/>
                  </a:lnTo>
                  <a:lnTo>
                    <a:pt x="42" y="29"/>
                  </a:lnTo>
                  <a:lnTo>
                    <a:pt x="48" y="12"/>
                  </a:lnTo>
                  <a:lnTo>
                    <a:pt x="42" y="6"/>
                  </a:lnTo>
                  <a:lnTo>
                    <a:pt x="42" y="0"/>
                  </a:lnTo>
                  <a:lnTo>
                    <a:pt x="42" y="6"/>
                  </a:lnTo>
                  <a:lnTo>
                    <a:pt x="42" y="18"/>
                  </a:lnTo>
                  <a:lnTo>
                    <a:pt x="42" y="35"/>
                  </a:lnTo>
                  <a:lnTo>
                    <a:pt x="36" y="53"/>
                  </a:lnTo>
                  <a:lnTo>
                    <a:pt x="36" y="65"/>
                  </a:lnTo>
                  <a:lnTo>
                    <a:pt x="36" y="59"/>
                  </a:lnTo>
                  <a:lnTo>
                    <a:pt x="30" y="59"/>
                  </a:lnTo>
                  <a:lnTo>
                    <a:pt x="30" y="53"/>
                  </a:lnTo>
                  <a:lnTo>
                    <a:pt x="30" y="47"/>
                  </a:lnTo>
                  <a:lnTo>
                    <a:pt x="24" y="41"/>
                  </a:lnTo>
                  <a:lnTo>
                    <a:pt x="18" y="35"/>
                  </a:lnTo>
                  <a:lnTo>
                    <a:pt x="12" y="29"/>
                  </a:lnTo>
                  <a:lnTo>
                    <a:pt x="6" y="29"/>
                  </a:lnTo>
                  <a:lnTo>
                    <a:pt x="12" y="29"/>
                  </a:lnTo>
                  <a:lnTo>
                    <a:pt x="12" y="35"/>
                  </a:lnTo>
                  <a:lnTo>
                    <a:pt x="18" y="41"/>
                  </a:lnTo>
                  <a:lnTo>
                    <a:pt x="24" y="53"/>
                  </a:lnTo>
                  <a:lnTo>
                    <a:pt x="30" y="59"/>
                  </a:lnTo>
                  <a:lnTo>
                    <a:pt x="30" y="65"/>
                  </a:lnTo>
                  <a:lnTo>
                    <a:pt x="30" y="71"/>
                  </a:lnTo>
                  <a:lnTo>
                    <a:pt x="30" y="77"/>
                  </a:lnTo>
                  <a:lnTo>
                    <a:pt x="30" y="89"/>
                  </a:lnTo>
                  <a:lnTo>
                    <a:pt x="24" y="89"/>
                  </a:lnTo>
                  <a:lnTo>
                    <a:pt x="18" y="89"/>
                  </a:lnTo>
                  <a:lnTo>
                    <a:pt x="18" y="83"/>
                  </a:lnTo>
                  <a:lnTo>
                    <a:pt x="12" y="77"/>
                  </a:lnTo>
                  <a:lnTo>
                    <a:pt x="6" y="71"/>
                  </a:lnTo>
                  <a:lnTo>
                    <a:pt x="0" y="65"/>
                  </a:lnTo>
                  <a:lnTo>
                    <a:pt x="6" y="71"/>
                  </a:lnTo>
                  <a:lnTo>
                    <a:pt x="6" y="77"/>
                  </a:lnTo>
                  <a:lnTo>
                    <a:pt x="12" y="83"/>
                  </a:lnTo>
                  <a:lnTo>
                    <a:pt x="12" y="89"/>
                  </a:lnTo>
                  <a:lnTo>
                    <a:pt x="18" y="89"/>
                  </a:lnTo>
                  <a:lnTo>
                    <a:pt x="18" y="95"/>
                  </a:lnTo>
                  <a:lnTo>
                    <a:pt x="18" y="101"/>
                  </a:lnTo>
                  <a:lnTo>
                    <a:pt x="18" y="107"/>
                  </a:lnTo>
                  <a:lnTo>
                    <a:pt x="12" y="113"/>
                  </a:lnTo>
                  <a:lnTo>
                    <a:pt x="12" y="119"/>
                  </a:lnTo>
                  <a:lnTo>
                    <a:pt x="18" y="119"/>
                  </a:lnTo>
                  <a:close/>
                </a:path>
              </a:pathLst>
            </a:custGeom>
            <a:solidFill>
              <a:srgbClr val="003300"/>
            </a:solidFill>
            <a:ln w="9525">
              <a:noFill/>
              <a:round/>
              <a:headEnd/>
              <a:tailEnd/>
            </a:ln>
          </p:spPr>
          <p:txBody>
            <a:bodyPr/>
            <a:lstStyle/>
            <a:p>
              <a:endParaRPr lang="en-US"/>
            </a:p>
          </p:txBody>
        </p:sp>
        <p:sp>
          <p:nvSpPr>
            <p:cNvPr id="16393" name="Freeform 257"/>
            <p:cNvSpPr>
              <a:spLocks/>
            </p:cNvSpPr>
            <p:nvPr/>
          </p:nvSpPr>
          <p:spPr bwMode="auto">
            <a:xfrm>
              <a:off x="4879" y="1882"/>
              <a:ext cx="143" cy="116"/>
            </a:xfrm>
            <a:custGeom>
              <a:avLst/>
              <a:gdLst>
                <a:gd name="T0" fmla="*/ 137 w 143"/>
                <a:gd name="T1" fmla="*/ 118 h 114"/>
                <a:gd name="T2" fmla="*/ 125 w 143"/>
                <a:gd name="T3" fmla="*/ 112 h 114"/>
                <a:gd name="T4" fmla="*/ 119 w 143"/>
                <a:gd name="T5" fmla="*/ 112 h 114"/>
                <a:gd name="T6" fmla="*/ 113 w 143"/>
                <a:gd name="T7" fmla="*/ 106 h 114"/>
                <a:gd name="T8" fmla="*/ 113 w 143"/>
                <a:gd name="T9" fmla="*/ 74 h 114"/>
                <a:gd name="T10" fmla="*/ 113 w 143"/>
                <a:gd name="T11" fmla="*/ 50 h 114"/>
                <a:gd name="T12" fmla="*/ 113 w 143"/>
                <a:gd name="T13" fmla="*/ 56 h 114"/>
                <a:gd name="T14" fmla="*/ 107 w 143"/>
                <a:gd name="T15" fmla="*/ 86 h 114"/>
                <a:gd name="T16" fmla="*/ 101 w 143"/>
                <a:gd name="T17" fmla="*/ 86 h 114"/>
                <a:gd name="T18" fmla="*/ 89 w 143"/>
                <a:gd name="T19" fmla="*/ 74 h 114"/>
                <a:gd name="T20" fmla="*/ 77 w 143"/>
                <a:gd name="T21" fmla="*/ 68 h 114"/>
                <a:gd name="T22" fmla="*/ 77 w 143"/>
                <a:gd name="T23" fmla="*/ 12 h 114"/>
                <a:gd name="T24" fmla="*/ 71 w 143"/>
                <a:gd name="T25" fmla="*/ 0 h 114"/>
                <a:gd name="T26" fmla="*/ 71 w 143"/>
                <a:gd name="T27" fmla="*/ 18 h 114"/>
                <a:gd name="T28" fmla="*/ 71 w 143"/>
                <a:gd name="T29" fmla="*/ 62 h 114"/>
                <a:gd name="T30" fmla="*/ 47 w 143"/>
                <a:gd name="T31" fmla="*/ 44 h 114"/>
                <a:gd name="T32" fmla="*/ 18 w 143"/>
                <a:gd name="T33" fmla="*/ 18 h 114"/>
                <a:gd name="T34" fmla="*/ 6 w 143"/>
                <a:gd name="T35" fmla="*/ 6 h 114"/>
                <a:gd name="T36" fmla="*/ 12 w 143"/>
                <a:gd name="T37" fmla="*/ 12 h 114"/>
                <a:gd name="T38" fmla="*/ 30 w 143"/>
                <a:gd name="T39" fmla="*/ 38 h 114"/>
                <a:gd name="T40" fmla="*/ 59 w 143"/>
                <a:gd name="T41" fmla="*/ 62 h 114"/>
                <a:gd name="T42" fmla="*/ 71 w 143"/>
                <a:gd name="T43" fmla="*/ 68 h 114"/>
                <a:gd name="T44" fmla="*/ 65 w 143"/>
                <a:gd name="T45" fmla="*/ 68 h 114"/>
                <a:gd name="T46" fmla="*/ 41 w 143"/>
                <a:gd name="T47" fmla="*/ 74 h 114"/>
                <a:gd name="T48" fmla="*/ 18 w 143"/>
                <a:gd name="T49" fmla="*/ 68 h 114"/>
                <a:gd name="T50" fmla="*/ 0 w 143"/>
                <a:gd name="T51" fmla="*/ 62 h 114"/>
                <a:gd name="T52" fmla="*/ 6 w 143"/>
                <a:gd name="T53" fmla="*/ 74 h 114"/>
                <a:gd name="T54" fmla="*/ 30 w 143"/>
                <a:gd name="T55" fmla="*/ 74 h 114"/>
                <a:gd name="T56" fmla="*/ 59 w 143"/>
                <a:gd name="T57" fmla="*/ 80 h 114"/>
                <a:gd name="T58" fmla="*/ 71 w 143"/>
                <a:gd name="T59" fmla="*/ 80 h 114"/>
                <a:gd name="T60" fmla="*/ 83 w 143"/>
                <a:gd name="T61" fmla="*/ 86 h 114"/>
                <a:gd name="T62" fmla="*/ 95 w 143"/>
                <a:gd name="T63" fmla="*/ 106 h 114"/>
                <a:gd name="T64" fmla="*/ 83 w 143"/>
                <a:gd name="T65" fmla="*/ 112 h 114"/>
                <a:gd name="T66" fmla="*/ 65 w 143"/>
                <a:gd name="T67" fmla="*/ 118 h 114"/>
                <a:gd name="T68" fmla="*/ 53 w 143"/>
                <a:gd name="T69" fmla="*/ 124 h 114"/>
                <a:gd name="T70" fmla="*/ 53 w 143"/>
                <a:gd name="T71" fmla="*/ 124 h 114"/>
                <a:gd name="T72" fmla="*/ 65 w 143"/>
                <a:gd name="T73" fmla="*/ 124 h 114"/>
                <a:gd name="T74" fmla="*/ 89 w 143"/>
                <a:gd name="T75" fmla="*/ 118 h 114"/>
                <a:gd name="T76" fmla="*/ 101 w 143"/>
                <a:gd name="T77" fmla="*/ 112 h 114"/>
                <a:gd name="T78" fmla="*/ 113 w 143"/>
                <a:gd name="T79" fmla="*/ 112 h 114"/>
                <a:gd name="T80" fmla="*/ 125 w 143"/>
                <a:gd name="T81" fmla="*/ 118 h 114"/>
                <a:gd name="T82" fmla="*/ 131 w 143"/>
                <a:gd name="T83" fmla="*/ 124 h 114"/>
                <a:gd name="T84" fmla="*/ 143 w 143"/>
                <a:gd name="T85" fmla="*/ 13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3"/>
                <a:gd name="T130" fmla="*/ 0 h 114"/>
                <a:gd name="T131" fmla="*/ 143 w 143"/>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3" h="114">
                  <a:moveTo>
                    <a:pt x="143" y="114"/>
                  </a:moveTo>
                  <a:lnTo>
                    <a:pt x="137" y="108"/>
                  </a:lnTo>
                  <a:lnTo>
                    <a:pt x="137" y="102"/>
                  </a:lnTo>
                  <a:lnTo>
                    <a:pt x="131" y="102"/>
                  </a:lnTo>
                  <a:lnTo>
                    <a:pt x="131" y="96"/>
                  </a:lnTo>
                  <a:lnTo>
                    <a:pt x="125" y="96"/>
                  </a:lnTo>
                  <a:lnTo>
                    <a:pt x="119" y="96"/>
                  </a:lnTo>
                  <a:lnTo>
                    <a:pt x="119" y="90"/>
                  </a:lnTo>
                  <a:lnTo>
                    <a:pt x="113" y="90"/>
                  </a:lnTo>
                  <a:lnTo>
                    <a:pt x="113" y="84"/>
                  </a:lnTo>
                  <a:lnTo>
                    <a:pt x="113" y="78"/>
                  </a:lnTo>
                  <a:lnTo>
                    <a:pt x="113" y="66"/>
                  </a:lnTo>
                  <a:lnTo>
                    <a:pt x="113" y="54"/>
                  </a:lnTo>
                  <a:lnTo>
                    <a:pt x="113" y="48"/>
                  </a:lnTo>
                  <a:lnTo>
                    <a:pt x="113" y="42"/>
                  </a:lnTo>
                  <a:lnTo>
                    <a:pt x="113" y="48"/>
                  </a:lnTo>
                  <a:lnTo>
                    <a:pt x="113" y="54"/>
                  </a:lnTo>
                  <a:lnTo>
                    <a:pt x="107" y="66"/>
                  </a:lnTo>
                  <a:lnTo>
                    <a:pt x="107" y="78"/>
                  </a:lnTo>
                  <a:lnTo>
                    <a:pt x="107" y="84"/>
                  </a:lnTo>
                  <a:lnTo>
                    <a:pt x="101" y="84"/>
                  </a:lnTo>
                  <a:lnTo>
                    <a:pt x="101" y="78"/>
                  </a:lnTo>
                  <a:lnTo>
                    <a:pt x="95" y="78"/>
                  </a:lnTo>
                  <a:lnTo>
                    <a:pt x="95" y="72"/>
                  </a:lnTo>
                  <a:lnTo>
                    <a:pt x="89" y="66"/>
                  </a:lnTo>
                  <a:lnTo>
                    <a:pt x="83" y="66"/>
                  </a:lnTo>
                  <a:lnTo>
                    <a:pt x="83" y="60"/>
                  </a:lnTo>
                  <a:lnTo>
                    <a:pt x="77" y="60"/>
                  </a:lnTo>
                  <a:lnTo>
                    <a:pt x="83" y="48"/>
                  </a:lnTo>
                  <a:lnTo>
                    <a:pt x="77" y="30"/>
                  </a:lnTo>
                  <a:lnTo>
                    <a:pt x="77" y="12"/>
                  </a:lnTo>
                  <a:lnTo>
                    <a:pt x="71" y="0"/>
                  </a:lnTo>
                  <a:lnTo>
                    <a:pt x="71" y="6"/>
                  </a:lnTo>
                  <a:lnTo>
                    <a:pt x="71" y="12"/>
                  </a:lnTo>
                  <a:lnTo>
                    <a:pt x="71" y="18"/>
                  </a:lnTo>
                  <a:lnTo>
                    <a:pt x="77" y="30"/>
                  </a:lnTo>
                  <a:lnTo>
                    <a:pt x="77" y="48"/>
                  </a:lnTo>
                  <a:lnTo>
                    <a:pt x="71" y="54"/>
                  </a:lnTo>
                  <a:lnTo>
                    <a:pt x="65" y="48"/>
                  </a:lnTo>
                  <a:lnTo>
                    <a:pt x="59" y="42"/>
                  </a:lnTo>
                  <a:lnTo>
                    <a:pt x="47" y="36"/>
                  </a:lnTo>
                  <a:lnTo>
                    <a:pt x="41" y="30"/>
                  </a:lnTo>
                  <a:lnTo>
                    <a:pt x="30" y="24"/>
                  </a:lnTo>
                  <a:lnTo>
                    <a:pt x="18" y="18"/>
                  </a:lnTo>
                  <a:lnTo>
                    <a:pt x="12" y="12"/>
                  </a:lnTo>
                  <a:lnTo>
                    <a:pt x="12" y="6"/>
                  </a:lnTo>
                  <a:lnTo>
                    <a:pt x="6" y="6"/>
                  </a:lnTo>
                  <a:lnTo>
                    <a:pt x="12" y="12"/>
                  </a:lnTo>
                  <a:lnTo>
                    <a:pt x="18" y="18"/>
                  </a:lnTo>
                  <a:lnTo>
                    <a:pt x="24" y="24"/>
                  </a:lnTo>
                  <a:lnTo>
                    <a:pt x="30" y="30"/>
                  </a:lnTo>
                  <a:lnTo>
                    <a:pt x="41" y="36"/>
                  </a:lnTo>
                  <a:lnTo>
                    <a:pt x="53" y="48"/>
                  </a:lnTo>
                  <a:lnTo>
                    <a:pt x="59" y="54"/>
                  </a:lnTo>
                  <a:lnTo>
                    <a:pt x="65" y="54"/>
                  </a:lnTo>
                  <a:lnTo>
                    <a:pt x="71" y="60"/>
                  </a:lnTo>
                  <a:lnTo>
                    <a:pt x="65" y="60"/>
                  </a:lnTo>
                  <a:lnTo>
                    <a:pt x="59" y="66"/>
                  </a:lnTo>
                  <a:lnTo>
                    <a:pt x="53" y="66"/>
                  </a:lnTo>
                  <a:lnTo>
                    <a:pt x="41" y="66"/>
                  </a:lnTo>
                  <a:lnTo>
                    <a:pt x="36" y="66"/>
                  </a:lnTo>
                  <a:lnTo>
                    <a:pt x="24" y="66"/>
                  </a:lnTo>
                  <a:lnTo>
                    <a:pt x="18" y="60"/>
                  </a:lnTo>
                  <a:lnTo>
                    <a:pt x="12" y="60"/>
                  </a:lnTo>
                  <a:lnTo>
                    <a:pt x="6" y="60"/>
                  </a:lnTo>
                  <a:lnTo>
                    <a:pt x="0" y="54"/>
                  </a:lnTo>
                  <a:lnTo>
                    <a:pt x="0" y="60"/>
                  </a:lnTo>
                  <a:lnTo>
                    <a:pt x="6" y="60"/>
                  </a:lnTo>
                  <a:lnTo>
                    <a:pt x="6" y="66"/>
                  </a:lnTo>
                  <a:lnTo>
                    <a:pt x="12" y="66"/>
                  </a:lnTo>
                  <a:lnTo>
                    <a:pt x="18" y="66"/>
                  </a:lnTo>
                  <a:lnTo>
                    <a:pt x="30" y="66"/>
                  </a:lnTo>
                  <a:lnTo>
                    <a:pt x="41" y="66"/>
                  </a:lnTo>
                  <a:lnTo>
                    <a:pt x="47" y="66"/>
                  </a:lnTo>
                  <a:lnTo>
                    <a:pt x="59" y="72"/>
                  </a:lnTo>
                  <a:lnTo>
                    <a:pt x="65" y="72"/>
                  </a:lnTo>
                  <a:lnTo>
                    <a:pt x="71" y="72"/>
                  </a:lnTo>
                  <a:lnTo>
                    <a:pt x="77" y="72"/>
                  </a:lnTo>
                  <a:lnTo>
                    <a:pt x="77" y="78"/>
                  </a:lnTo>
                  <a:lnTo>
                    <a:pt x="83" y="78"/>
                  </a:lnTo>
                  <a:lnTo>
                    <a:pt x="89" y="84"/>
                  </a:lnTo>
                  <a:lnTo>
                    <a:pt x="95" y="90"/>
                  </a:lnTo>
                  <a:lnTo>
                    <a:pt x="89" y="90"/>
                  </a:lnTo>
                  <a:lnTo>
                    <a:pt x="83" y="96"/>
                  </a:lnTo>
                  <a:lnTo>
                    <a:pt x="77" y="96"/>
                  </a:lnTo>
                  <a:lnTo>
                    <a:pt x="71" y="102"/>
                  </a:lnTo>
                  <a:lnTo>
                    <a:pt x="65" y="102"/>
                  </a:lnTo>
                  <a:lnTo>
                    <a:pt x="59" y="108"/>
                  </a:lnTo>
                  <a:lnTo>
                    <a:pt x="53" y="108"/>
                  </a:lnTo>
                  <a:lnTo>
                    <a:pt x="47" y="108"/>
                  </a:lnTo>
                  <a:lnTo>
                    <a:pt x="53" y="108"/>
                  </a:lnTo>
                  <a:lnTo>
                    <a:pt x="59" y="108"/>
                  </a:lnTo>
                  <a:lnTo>
                    <a:pt x="65" y="108"/>
                  </a:lnTo>
                  <a:lnTo>
                    <a:pt x="77" y="108"/>
                  </a:lnTo>
                  <a:lnTo>
                    <a:pt x="83" y="102"/>
                  </a:lnTo>
                  <a:lnTo>
                    <a:pt x="89" y="102"/>
                  </a:lnTo>
                  <a:lnTo>
                    <a:pt x="95" y="102"/>
                  </a:lnTo>
                  <a:lnTo>
                    <a:pt x="95" y="96"/>
                  </a:lnTo>
                  <a:lnTo>
                    <a:pt x="101" y="96"/>
                  </a:lnTo>
                  <a:lnTo>
                    <a:pt x="107" y="96"/>
                  </a:lnTo>
                  <a:lnTo>
                    <a:pt x="113" y="96"/>
                  </a:lnTo>
                  <a:lnTo>
                    <a:pt x="113" y="102"/>
                  </a:lnTo>
                  <a:lnTo>
                    <a:pt x="119" y="102"/>
                  </a:lnTo>
                  <a:lnTo>
                    <a:pt x="125" y="102"/>
                  </a:lnTo>
                  <a:lnTo>
                    <a:pt x="125" y="108"/>
                  </a:lnTo>
                  <a:lnTo>
                    <a:pt x="131" y="108"/>
                  </a:lnTo>
                  <a:lnTo>
                    <a:pt x="137" y="108"/>
                  </a:lnTo>
                  <a:lnTo>
                    <a:pt x="137" y="114"/>
                  </a:lnTo>
                  <a:lnTo>
                    <a:pt x="143" y="114"/>
                  </a:lnTo>
                  <a:close/>
                </a:path>
              </a:pathLst>
            </a:custGeom>
            <a:solidFill>
              <a:srgbClr val="003300"/>
            </a:solidFill>
            <a:ln w="9525">
              <a:noFill/>
              <a:round/>
              <a:headEnd/>
              <a:tailEnd/>
            </a:ln>
          </p:spPr>
          <p:txBody>
            <a:bodyPr/>
            <a:lstStyle/>
            <a:p>
              <a:endParaRPr lang="en-US"/>
            </a:p>
          </p:txBody>
        </p:sp>
      </p:grpSp>
      <p:grpSp>
        <p:nvGrpSpPr>
          <p:cNvPr id="3" name="Group 258"/>
          <p:cNvGrpSpPr>
            <a:grpSpLocks/>
          </p:cNvGrpSpPr>
          <p:nvPr/>
        </p:nvGrpSpPr>
        <p:grpSpPr bwMode="auto">
          <a:xfrm rot="-4516406">
            <a:off x="7413627" y="-55563"/>
            <a:ext cx="1631951" cy="1990725"/>
            <a:chOff x="4176" y="878"/>
            <a:chExt cx="1254" cy="1422"/>
          </a:xfrm>
        </p:grpSpPr>
        <p:sp>
          <p:nvSpPr>
            <p:cNvPr id="15888" name="Freeform 259"/>
            <p:cNvSpPr>
              <a:spLocks/>
            </p:cNvSpPr>
            <p:nvPr/>
          </p:nvSpPr>
          <p:spPr bwMode="auto">
            <a:xfrm>
              <a:off x="5151" y="1189"/>
              <a:ext cx="54" cy="149"/>
            </a:xfrm>
            <a:custGeom>
              <a:avLst/>
              <a:gdLst>
                <a:gd name="T0" fmla="*/ 42 w 54"/>
                <a:gd name="T1" fmla="*/ 149 h 149"/>
                <a:gd name="T2" fmla="*/ 42 w 54"/>
                <a:gd name="T3" fmla="*/ 149 h 149"/>
                <a:gd name="T4" fmla="*/ 42 w 54"/>
                <a:gd name="T5" fmla="*/ 143 h 149"/>
                <a:gd name="T6" fmla="*/ 42 w 54"/>
                <a:gd name="T7" fmla="*/ 143 h 149"/>
                <a:gd name="T8" fmla="*/ 42 w 54"/>
                <a:gd name="T9" fmla="*/ 143 h 149"/>
                <a:gd name="T10" fmla="*/ 48 w 54"/>
                <a:gd name="T11" fmla="*/ 119 h 149"/>
                <a:gd name="T12" fmla="*/ 48 w 54"/>
                <a:gd name="T13" fmla="*/ 96 h 149"/>
                <a:gd name="T14" fmla="*/ 48 w 54"/>
                <a:gd name="T15" fmla="*/ 78 h 149"/>
                <a:gd name="T16" fmla="*/ 36 w 54"/>
                <a:gd name="T17" fmla="*/ 60 h 149"/>
                <a:gd name="T18" fmla="*/ 30 w 54"/>
                <a:gd name="T19" fmla="*/ 42 h 149"/>
                <a:gd name="T20" fmla="*/ 18 w 54"/>
                <a:gd name="T21" fmla="*/ 24 h 149"/>
                <a:gd name="T22" fmla="*/ 6 w 54"/>
                <a:gd name="T23" fmla="*/ 12 h 149"/>
                <a:gd name="T24" fmla="*/ 0 w 54"/>
                <a:gd name="T25" fmla="*/ 0 h 149"/>
                <a:gd name="T26" fmla="*/ 12 w 54"/>
                <a:gd name="T27" fmla="*/ 6 h 149"/>
                <a:gd name="T28" fmla="*/ 24 w 54"/>
                <a:gd name="T29" fmla="*/ 18 h 149"/>
                <a:gd name="T30" fmla="*/ 36 w 54"/>
                <a:gd name="T31" fmla="*/ 36 h 149"/>
                <a:gd name="T32" fmla="*/ 48 w 54"/>
                <a:gd name="T33" fmla="*/ 60 h 149"/>
                <a:gd name="T34" fmla="*/ 54 w 54"/>
                <a:gd name="T35" fmla="*/ 84 h 149"/>
                <a:gd name="T36" fmla="*/ 54 w 54"/>
                <a:gd name="T37" fmla="*/ 107 h 149"/>
                <a:gd name="T38" fmla="*/ 54 w 54"/>
                <a:gd name="T39" fmla="*/ 131 h 149"/>
                <a:gd name="T40" fmla="*/ 42 w 54"/>
                <a:gd name="T41" fmla="*/ 149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149"/>
                <a:gd name="T65" fmla="*/ 54 w 54"/>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149">
                  <a:moveTo>
                    <a:pt x="42" y="149"/>
                  </a:moveTo>
                  <a:lnTo>
                    <a:pt x="42" y="149"/>
                  </a:lnTo>
                  <a:lnTo>
                    <a:pt x="42" y="143"/>
                  </a:lnTo>
                  <a:lnTo>
                    <a:pt x="48" y="119"/>
                  </a:lnTo>
                  <a:lnTo>
                    <a:pt x="48" y="96"/>
                  </a:lnTo>
                  <a:lnTo>
                    <a:pt x="48" y="78"/>
                  </a:lnTo>
                  <a:lnTo>
                    <a:pt x="36" y="60"/>
                  </a:lnTo>
                  <a:lnTo>
                    <a:pt x="30" y="42"/>
                  </a:lnTo>
                  <a:lnTo>
                    <a:pt x="18" y="24"/>
                  </a:lnTo>
                  <a:lnTo>
                    <a:pt x="6" y="12"/>
                  </a:lnTo>
                  <a:lnTo>
                    <a:pt x="0" y="0"/>
                  </a:lnTo>
                  <a:lnTo>
                    <a:pt x="12" y="6"/>
                  </a:lnTo>
                  <a:lnTo>
                    <a:pt x="24" y="18"/>
                  </a:lnTo>
                  <a:lnTo>
                    <a:pt x="36" y="36"/>
                  </a:lnTo>
                  <a:lnTo>
                    <a:pt x="48" y="60"/>
                  </a:lnTo>
                  <a:lnTo>
                    <a:pt x="54" y="84"/>
                  </a:lnTo>
                  <a:lnTo>
                    <a:pt x="54" y="107"/>
                  </a:lnTo>
                  <a:lnTo>
                    <a:pt x="54" y="131"/>
                  </a:lnTo>
                  <a:lnTo>
                    <a:pt x="42" y="149"/>
                  </a:lnTo>
                  <a:close/>
                </a:path>
              </a:pathLst>
            </a:custGeom>
            <a:solidFill>
              <a:srgbClr val="006600"/>
            </a:solidFill>
            <a:ln w="9525">
              <a:noFill/>
              <a:round/>
              <a:headEnd/>
              <a:tailEnd/>
            </a:ln>
          </p:spPr>
          <p:txBody>
            <a:bodyPr/>
            <a:lstStyle/>
            <a:p>
              <a:endParaRPr lang="en-US"/>
            </a:p>
          </p:txBody>
        </p:sp>
        <p:sp>
          <p:nvSpPr>
            <p:cNvPr id="15889" name="Freeform 260"/>
            <p:cNvSpPr>
              <a:spLocks/>
            </p:cNvSpPr>
            <p:nvPr/>
          </p:nvSpPr>
          <p:spPr bwMode="auto">
            <a:xfrm>
              <a:off x="5127" y="1205"/>
              <a:ext cx="54" cy="12"/>
            </a:xfrm>
            <a:custGeom>
              <a:avLst/>
              <a:gdLst>
                <a:gd name="T0" fmla="*/ 0 w 54"/>
                <a:gd name="T1" fmla="*/ 6 h 12"/>
                <a:gd name="T2" fmla="*/ 6 w 54"/>
                <a:gd name="T3" fmla="*/ 0 h 12"/>
                <a:gd name="T4" fmla="*/ 12 w 54"/>
                <a:gd name="T5" fmla="*/ 0 h 12"/>
                <a:gd name="T6" fmla="*/ 18 w 54"/>
                <a:gd name="T7" fmla="*/ 0 h 12"/>
                <a:gd name="T8" fmla="*/ 24 w 54"/>
                <a:gd name="T9" fmla="*/ 0 h 12"/>
                <a:gd name="T10" fmla="*/ 30 w 54"/>
                <a:gd name="T11" fmla="*/ 6 h 12"/>
                <a:gd name="T12" fmla="*/ 42 w 54"/>
                <a:gd name="T13" fmla="*/ 6 h 12"/>
                <a:gd name="T14" fmla="*/ 48 w 54"/>
                <a:gd name="T15" fmla="*/ 12 h 12"/>
                <a:gd name="T16" fmla="*/ 54 w 54"/>
                <a:gd name="T17" fmla="*/ 12 h 12"/>
                <a:gd name="T18" fmla="*/ 48 w 54"/>
                <a:gd name="T19" fmla="*/ 12 h 12"/>
                <a:gd name="T20" fmla="*/ 42 w 54"/>
                <a:gd name="T21" fmla="*/ 12 h 12"/>
                <a:gd name="T22" fmla="*/ 30 w 54"/>
                <a:gd name="T23" fmla="*/ 12 h 12"/>
                <a:gd name="T24" fmla="*/ 24 w 54"/>
                <a:gd name="T25" fmla="*/ 6 h 12"/>
                <a:gd name="T26" fmla="*/ 18 w 54"/>
                <a:gd name="T27" fmla="*/ 6 h 12"/>
                <a:gd name="T28" fmla="*/ 12 w 54"/>
                <a:gd name="T29" fmla="*/ 6 h 12"/>
                <a:gd name="T30" fmla="*/ 6 w 54"/>
                <a:gd name="T31" fmla="*/ 6 h 12"/>
                <a:gd name="T32" fmla="*/ 0 w 54"/>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12"/>
                <a:gd name="T53" fmla="*/ 54 w 5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12">
                  <a:moveTo>
                    <a:pt x="0" y="6"/>
                  </a:moveTo>
                  <a:lnTo>
                    <a:pt x="6" y="0"/>
                  </a:lnTo>
                  <a:lnTo>
                    <a:pt x="12" y="0"/>
                  </a:lnTo>
                  <a:lnTo>
                    <a:pt x="18" y="0"/>
                  </a:lnTo>
                  <a:lnTo>
                    <a:pt x="24" y="0"/>
                  </a:lnTo>
                  <a:lnTo>
                    <a:pt x="30" y="6"/>
                  </a:lnTo>
                  <a:lnTo>
                    <a:pt x="42" y="6"/>
                  </a:lnTo>
                  <a:lnTo>
                    <a:pt x="48" y="12"/>
                  </a:lnTo>
                  <a:lnTo>
                    <a:pt x="54" y="12"/>
                  </a:lnTo>
                  <a:lnTo>
                    <a:pt x="48" y="12"/>
                  </a:lnTo>
                  <a:lnTo>
                    <a:pt x="42" y="12"/>
                  </a:lnTo>
                  <a:lnTo>
                    <a:pt x="30" y="12"/>
                  </a:lnTo>
                  <a:lnTo>
                    <a:pt x="24" y="6"/>
                  </a:lnTo>
                  <a:lnTo>
                    <a:pt x="18" y="6"/>
                  </a:lnTo>
                  <a:lnTo>
                    <a:pt x="12" y="6"/>
                  </a:lnTo>
                  <a:lnTo>
                    <a:pt x="6" y="6"/>
                  </a:lnTo>
                  <a:lnTo>
                    <a:pt x="0" y="6"/>
                  </a:lnTo>
                  <a:close/>
                </a:path>
              </a:pathLst>
            </a:custGeom>
            <a:solidFill>
              <a:srgbClr val="006600"/>
            </a:solidFill>
            <a:ln w="9525">
              <a:noFill/>
              <a:round/>
              <a:headEnd/>
              <a:tailEnd/>
            </a:ln>
          </p:spPr>
          <p:txBody>
            <a:bodyPr/>
            <a:lstStyle/>
            <a:p>
              <a:endParaRPr lang="en-US"/>
            </a:p>
          </p:txBody>
        </p:sp>
        <p:sp>
          <p:nvSpPr>
            <p:cNvPr id="15890" name="Freeform 261"/>
            <p:cNvSpPr>
              <a:spLocks/>
            </p:cNvSpPr>
            <p:nvPr/>
          </p:nvSpPr>
          <p:spPr bwMode="auto">
            <a:xfrm>
              <a:off x="5126" y="1217"/>
              <a:ext cx="60" cy="12"/>
            </a:xfrm>
            <a:custGeom>
              <a:avLst/>
              <a:gdLst>
                <a:gd name="T0" fmla="*/ 0 w 60"/>
                <a:gd name="T1" fmla="*/ 0 h 12"/>
                <a:gd name="T2" fmla="*/ 6 w 60"/>
                <a:gd name="T3" fmla="*/ 0 h 12"/>
                <a:gd name="T4" fmla="*/ 6 w 60"/>
                <a:gd name="T5" fmla="*/ 0 h 12"/>
                <a:gd name="T6" fmla="*/ 18 w 60"/>
                <a:gd name="T7" fmla="*/ 0 h 12"/>
                <a:gd name="T8" fmla="*/ 24 w 60"/>
                <a:gd name="T9" fmla="*/ 0 h 12"/>
                <a:gd name="T10" fmla="*/ 36 w 60"/>
                <a:gd name="T11" fmla="*/ 6 h 12"/>
                <a:gd name="T12" fmla="*/ 48 w 60"/>
                <a:gd name="T13" fmla="*/ 6 h 12"/>
                <a:gd name="T14" fmla="*/ 54 w 60"/>
                <a:gd name="T15" fmla="*/ 12 h 12"/>
                <a:gd name="T16" fmla="*/ 60 w 60"/>
                <a:gd name="T17" fmla="*/ 12 h 12"/>
                <a:gd name="T18" fmla="*/ 54 w 60"/>
                <a:gd name="T19" fmla="*/ 12 h 12"/>
                <a:gd name="T20" fmla="*/ 48 w 60"/>
                <a:gd name="T21" fmla="*/ 12 h 12"/>
                <a:gd name="T22" fmla="*/ 36 w 60"/>
                <a:gd name="T23" fmla="*/ 12 h 12"/>
                <a:gd name="T24" fmla="*/ 30 w 60"/>
                <a:gd name="T25" fmla="*/ 6 h 12"/>
                <a:gd name="T26" fmla="*/ 18 w 60"/>
                <a:gd name="T27" fmla="*/ 6 h 12"/>
                <a:gd name="T28" fmla="*/ 12 w 60"/>
                <a:gd name="T29" fmla="*/ 6 h 12"/>
                <a:gd name="T30" fmla="*/ 6 w 60"/>
                <a:gd name="T31" fmla="*/ 0 h 12"/>
                <a:gd name="T32" fmla="*/ 0 w 60"/>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12"/>
                <a:gd name="T53" fmla="*/ 60 w 6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12">
                  <a:moveTo>
                    <a:pt x="0" y="0"/>
                  </a:moveTo>
                  <a:lnTo>
                    <a:pt x="6" y="0"/>
                  </a:lnTo>
                  <a:lnTo>
                    <a:pt x="18" y="0"/>
                  </a:lnTo>
                  <a:lnTo>
                    <a:pt x="24" y="0"/>
                  </a:lnTo>
                  <a:lnTo>
                    <a:pt x="36" y="6"/>
                  </a:lnTo>
                  <a:lnTo>
                    <a:pt x="48" y="6"/>
                  </a:lnTo>
                  <a:lnTo>
                    <a:pt x="54" y="12"/>
                  </a:lnTo>
                  <a:lnTo>
                    <a:pt x="60" y="12"/>
                  </a:lnTo>
                  <a:lnTo>
                    <a:pt x="54" y="12"/>
                  </a:lnTo>
                  <a:lnTo>
                    <a:pt x="48" y="12"/>
                  </a:lnTo>
                  <a:lnTo>
                    <a:pt x="36" y="12"/>
                  </a:lnTo>
                  <a:lnTo>
                    <a:pt x="30" y="6"/>
                  </a:lnTo>
                  <a:lnTo>
                    <a:pt x="18" y="6"/>
                  </a:lnTo>
                  <a:lnTo>
                    <a:pt x="12" y="6"/>
                  </a:lnTo>
                  <a:lnTo>
                    <a:pt x="6" y="0"/>
                  </a:lnTo>
                  <a:lnTo>
                    <a:pt x="0" y="0"/>
                  </a:lnTo>
                  <a:close/>
                </a:path>
              </a:pathLst>
            </a:custGeom>
            <a:solidFill>
              <a:srgbClr val="006600"/>
            </a:solidFill>
            <a:ln w="9525">
              <a:noFill/>
              <a:round/>
              <a:headEnd/>
              <a:tailEnd/>
            </a:ln>
          </p:spPr>
          <p:txBody>
            <a:bodyPr/>
            <a:lstStyle/>
            <a:p>
              <a:endParaRPr lang="en-US"/>
            </a:p>
          </p:txBody>
        </p:sp>
        <p:sp>
          <p:nvSpPr>
            <p:cNvPr id="15891" name="Freeform 262"/>
            <p:cNvSpPr>
              <a:spLocks/>
            </p:cNvSpPr>
            <p:nvPr/>
          </p:nvSpPr>
          <p:spPr bwMode="auto">
            <a:xfrm>
              <a:off x="5133" y="1241"/>
              <a:ext cx="66" cy="12"/>
            </a:xfrm>
            <a:custGeom>
              <a:avLst/>
              <a:gdLst>
                <a:gd name="T0" fmla="*/ 0 w 66"/>
                <a:gd name="T1" fmla="*/ 0 h 12"/>
                <a:gd name="T2" fmla="*/ 6 w 66"/>
                <a:gd name="T3" fmla="*/ 0 h 12"/>
                <a:gd name="T4" fmla="*/ 12 w 66"/>
                <a:gd name="T5" fmla="*/ 0 h 12"/>
                <a:gd name="T6" fmla="*/ 18 w 66"/>
                <a:gd name="T7" fmla="*/ 0 h 12"/>
                <a:gd name="T8" fmla="*/ 30 w 66"/>
                <a:gd name="T9" fmla="*/ 0 h 12"/>
                <a:gd name="T10" fmla="*/ 42 w 66"/>
                <a:gd name="T11" fmla="*/ 6 h 12"/>
                <a:gd name="T12" fmla="*/ 54 w 66"/>
                <a:gd name="T13" fmla="*/ 6 h 12"/>
                <a:gd name="T14" fmla="*/ 60 w 66"/>
                <a:gd name="T15" fmla="*/ 6 h 12"/>
                <a:gd name="T16" fmla="*/ 66 w 66"/>
                <a:gd name="T17" fmla="*/ 12 h 12"/>
                <a:gd name="T18" fmla="*/ 60 w 66"/>
                <a:gd name="T19" fmla="*/ 12 h 12"/>
                <a:gd name="T20" fmla="*/ 54 w 66"/>
                <a:gd name="T21" fmla="*/ 12 h 12"/>
                <a:gd name="T22" fmla="*/ 42 w 66"/>
                <a:gd name="T23" fmla="*/ 12 h 12"/>
                <a:gd name="T24" fmla="*/ 30 w 66"/>
                <a:gd name="T25" fmla="*/ 12 h 12"/>
                <a:gd name="T26" fmla="*/ 18 w 66"/>
                <a:gd name="T27" fmla="*/ 6 h 12"/>
                <a:gd name="T28" fmla="*/ 12 w 66"/>
                <a:gd name="T29" fmla="*/ 6 h 12"/>
                <a:gd name="T30" fmla="*/ 6 w 66"/>
                <a:gd name="T31" fmla="*/ 6 h 12"/>
                <a:gd name="T32" fmla="*/ 0 w 66"/>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2"/>
                <a:gd name="T53" fmla="*/ 66 w 6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2">
                  <a:moveTo>
                    <a:pt x="0" y="0"/>
                  </a:moveTo>
                  <a:lnTo>
                    <a:pt x="6" y="0"/>
                  </a:lnTo>
                  <a:lnTo>
                    <a:pt x="12" y="0"/>
                  </a:lnTo>
                  <a:lnTo>
                    <a:pt x="18" y="0"/>
                  </a:lnTo>
                  <a:lnTo>
                    <a:pt x="30" y="0"/>
                  </a:lnTo>
                  <a:lnTo>
                    <a:pt x="42" y="6"/>
                  </a:lnTo>
                  <a:lnTo>
                    <a:pt x="54" y="6"/>
                  </a:lnTo>
                  <a:lnTo>
                    <a:pt x="60" y="6"/>
                  </a:lnTo>
                  <a:lnTo>
                    <a:pt x="66" y="12"/>
                  </a:lnTo>
                  <a:lnTo>
                    <a:pt x="60" y="12"/>
                  </a:lnTo>
                  <a:lnTo>
                    <a:pt x="54" y="12"/>
                  </a:lnTo>
                  <a:lnTo>
                    <a:pt x="42" y="12"/>
                  </a:lnTo>
                  <a:lnTo>
                    <a:pt x="30" y="12"/>
                  </a:lnTo>
                  <a:lnTo>
                    <a:pt x="18" y="6"/>
                  </a:lnTo>
                  <a:lnTo>
                    <a:pt x="12" y="6"/>
                  </a:lnTo>
                  <a:lnTo>
                    <a:pt x="6" y="6"/>
                  </a:lnTo>
                  <a:lnTo>
                    <a:pt x="0" y="0"/>
                  </a:lnTo>
                  <a:close/>
                </a:path>
              </a:pathLst>
            </a:custGeom>
            <a:solidFill>
              <a:srgbClr val="006600"/>
            </a:solidFill>
            <a:ln w="9525">
              <a:noFill/>
              <a:round/>
              <a:headEnd/>
              <a:tailEnd/>
            </a:ln>
          </p:spPr>
          <p:txBody>
            <a:bodyPr/>
            <a:lstStyle/>
            <a:p>
              <a:endParaRPr lang="en-US"/>
            </a:p>
          </p:txBody>
        </p:sp>
        <p:sp>
          <p:nvSpPr>
            <p:cNvPr id="15892" name="Freeform 263"/>
            <p:cNvSpPr>
              <a:spLocks/>
            </p:cNvSpPr>
            <p:nvPr/>
          </p:nvSpPr>
          <p:spPr bwMode="auto">
            <a:xfrm>
              <a:off x="5144" y="1259"/>
              <a:ext cx="54" cy="6"/>
            </a:xfrm>
            <a:custGeom>
              <a:avLst/>
              <a:gdLst>
                <a:gd name="T0" fmla="*/ 0 w 54"/>
                <a:gd name="T1" fmla="*/ 0 h 6"/>
                <a:gd name="T2" fmla="*/ 0 w 54"/>
                <a:gd name="T3" fmla="*/ 0 h 6"/>
                <a:gd name="T4" fmla="*/ 6 w 54"/>
                <a:gd name="T5" fmla="*/ 0 h 6"/>
                <a:gd name="T6" fmla="*/ 18 w 54"/>
                <a:gd name="T7" fmla="*/ 0 h 6"/>
                <a:gd name="T8" fmla="*/ 24 w 54"/>
                <a:gd name="T9" fmla="*/ 0 h 6"/>
                <a:gd name="T10" fmla="*/ 36 w 54"/>
                <a:gd name="T11" fmla="*/ 0 h 6"/>
                <a:gd name="T12" fmla="*/ 42 w 54"/>
                <a:gd name="T13" fmla="*/ 0 h 6"/>
                <a:gd name="T14" fmla="*/ 54 w 54"/>
                <a:gd name="T15" fmla="*/ 6 h 6"/>
                <a:gd name="T16" fmla="*/ 54 w 54"/>
                <a:gd name="T17" fmla="*/ 6 h 6"/>
                <a:gd name="T18" fmla="*/ 54 w 54"/>
                <a:gd name="T19" fmla="*/ 6 h 6"/>
                <a:gd name="T20" fmla="*/ 42 w 54"/>
                <a:gd name="T21" fmla="*/ 6 h 6"/>
                <a:gd name="T22" fmla="*/ 36 w 54"/>
                <a:gd name="T23" fmla="*/ 6 h 6"/>
                <a:gd name="T24" fmla="*/ 24 w 54"/>
                <a:gd name="T25" fmla="*/ 6 h 6"/>
                <a:gd name="T26" fmla="*/ 18 w 54"/>
                <a:gd name="T27" fmla="*/ 6 h 6"/>
                <a:gd name="T28" fmla="*/ 6 w 54"/>
                <a:gd name="T29" fmla="*/ 6 h 6"/>
                <a:gd name="T30" fmla="*/ 0 w 54"/>
                <a:gd name="T31" fmla="*/ 0 h 6"/>
                <a:gd name="T32" fmla="*/ 0 w 54"/>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6"/>
                <a:gd name="T53" fmla="*/ 54 w 5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6">
                  <a:moveTo>
                    <a:pt x="0" y="0"/>
                  </a:moveTo>
                  <a:lnTo>
                    <a:pt x="0" y="0"/>
                  </a:lnTo>
                  <a:lnTo>
                    <a:pt x="6" y="0"/>
                  </a:lnTo>
                  <a:lnTo>
                    <a:pt x="18" y="0"/>
                  </a:lnTo>
                  <a:lnTo>
                    <a:pt x="24" y="0"/>
                  </a:lnTo>
                  <a:lnTo>
                    <a:pt x="36" y="0"/>
                  </a:lnTo>
                  <a:lnTo>
                    <a:pt x="42" y="0"/>
                  </a:lnTo>
                  <a:lnTo>
                    <a:pt x="54" y="6"/>
                  </a:lnTo>
                  <a:lnTo>
                    <a:pt x="42" y="6"/>
                  </a:lnTo>
                  <a:lnTo>
                    <a:pt x="36" y="6"/>
                  </a:lnTo>
                  <a:lnTo>
                    <a:pt x="24" y="6"/>
                  </a:lnTo>
                  <a:lnTo>
                    <a:pt x="18" y="6"/>
                  </a:lnTo>
                  <a:lnTo>
                    <a:pt x="6" y="6"/>
                  </a:lnTo>
                  <a:lnTo>
                    <a:pt x="0" y="0"/>
                  </a:lnTo>
                  <a:close/>
                </a:path>
              </a:pathLst>
            </a:custGeom>
            <a:solidFill>
              <a:srgbClr val="006600"/>
            </a:solidFill>
            <a:ln w="9525">
              <a:noFill/>
              <a:round/>
              <a:headEnd/>
              <a:tailEnd/>
            </a:ln>
          </p:spPr>
          <p:txBody>
            <a:bodyPr/>
            <a:lstStyle/>
            <a:p>
              <a:endParaRPr lang="en-US"/>
            </a:p>
          </p:txBody>
        </p:sp>
        <p:sp>
          <p:nvSpPr>
            <p:cNvPr id="15893" name="Freeform 264"/>
            <p:cNvSpPr>
              <a:spLocks/>
            </p:cNvSpPr>
            <p:nvPr/>
          </p:nvSpPr>
          <p:spPr bwMode="auto">
            <a:xfrm>
              <a:off x="5157" y="1284"/>
              <a:ext cx="48" cy="5"/>
            </a:xfrm>
            <a:custGeom>
              <a:avLst/>
              <a:gdLst>
                <a:gd name="T0" fmla="*/ 0 w 48"/>
                <a:gd name="T1" fmla="*/ 5 h 5"/>
                <a:gd name="T2" fmla="*/ 0 w 48"/>
                <a:gd name="T3" fmla="*/ 5 h 5"/>
                <a:gd name="T4" fmla="*/ 6 w 48"/>
                <a:gd name="T5" fmla="*/ 0 h 5"/>
                <a:gd name="T6" fmla="*/ 12 w 48"/>
                <a:gd name="T7" fmla="*/ 0 h 5"/>
                <a:gd name="T8" fmla="*/ 18 w 48"/>
                <a:gd name="T9" fmla="*/ 0 h 5"/>
                <a:gd name="T10" fmla="*/ 30 w 48"/>
                <a:gd name="T11" fmla="*/ 0 h 5"/>
                <a:gd name="T12" fmla="*/ 36 w 48"/>
                <a:gd name="T13" fmla="*/ 0 h 5"/>
                <a:gd name="T14" fmla="*/ 42 w 48"/>
                <a:gd name="T15" fmla="*/ 5 h 5"/>
                <a:gd name="T16" fmla="*/ 48 w 48"/>
                <a:gd name="T17" fmla="*/ 5 h 5"/>
                <a:gd name="T18" fmla="*/ 42 w 48"/>
                <a:gd name="T19" fmla="*/ 5 h 5"/>
                <a:gd name="T20" fmla="*/ 36 w 48"/>
                <a:gd name="T21" fmla="*/ 5 h 5"/>
                <a:gd name="T22" fmla="*/ 30 w 48"/>
                <a:gd name="T23" fmla="*/ 5 h 5"/>
                <a:gd name="T24" fmla="*/ 18 w 48"/>
                <a:gd name="T25" fmla="*/ 5 h 5"/>
                <a:gd name="T26" fmla="*/ 12 w 48"/>
                <a:gd name="T27" fmla="*/ 5 h 5"/>
                <a:gd name="T28" fmla="*/ 6 w 48"/>
                <a:gd name="T29" fmla="*/ 5 h 5"/>
                <a:gd name="T30" fmla="*/ 0 w 48"/>
                <a:gd name="T31" fmla="*/ 5 h 5"/>
                <a:gd name="T32" fmla="*/ 0 w 48"/>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5"/>
                <a:gd name="T53" fmla="*/ 48 w 48"/>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5">
                  <a:moveTo>
                    <a:pt x="0" y="5"/>
                  </a:moveTo>
                  <a:lnTo>
                    <a:pt x="0" y="5"/>
                  </a:lnTo>
                  <a:lnTo>
                    <a:pt x="6" y="0"/>
                  </a:lnTo>
                  <a:lnTo>
                    <a:pt x="12" y="0"/>
                  </a:lnTo>
                  <a:lnTo>
                    <a:pt x="18" y="0"/>
                  </a:lnTo>
                  <a:lnTo>
                    <a:pt x="30" y="0"/>
                  </a:lnTo>
                  <a:lnTo>
                    <a:pt x="36" y="0"/>
                  </a:lnTo>
                  <a:lnTo>
                    <a:pt x="42" y="5"/>
                  </a:lnTo>
                  <a:lnTo>
                    <a:pt x="48" y="5"/>
                  </a:lnTo>
                  <a:lnTo>
                    <a:pt x="42" y="5"/>
                  </a:lnTo>
                  <a:lnTo>
                    <a:pt x="36" y="5"/>
                  </a:lnTo>
                  <a:lnTo>
                    <a:pt x="30" y="5"/>
                  </a:lnTo>
                  <a:lnTo>
                    <a:pt x="18" y="5"/>
                  </a:lnTo>
                  <a:lnTo>
                    <a:pt x="12" y="5"/>
                  </a:lnTo>
                  <a:lnTo>
                    <a:pt x="6" y="5"/>
                  </a:lnTo>
                  <a:lnTo>
                    <a:pt x="0" y="5"/>
                  </a:lnTo>
                  <a:close/>
                </a:path>
              </a:pathLst>
            </a:custGeom>
            <a:solidFill>
              <a:srgbClr val="006600"/>
            </a:solidFill>
            <a:ln w="9525">
              <a:noFill/>
              <a:round/>
              <a:headEnd/>
              <a:tailEnd/>
            </a:ln>
          </p:spPr>
          <p:txBody>
            <a:bodyPr/>
            <a:lstStyle/>
            <a:p>
              <a:endParaRPr lang="en-US"/>
            </a:p>
          </p:txBody>
        </p:sp>
        <p:sp>
          <p:nvSpPr>
            <p:cNvPr id="15894" name="Freeform 265"/>
            <p:cNvSpPr>
              <a:spLocks/>
            </p:cNvSpPr>
            <p:nvPr/>
          </p:nvSpPr>
          <p:spPr bwMode="auto">
            <a:xfrm>
              <a:off x="5175" y="1325"/>
              <a:ext cx="24" cy="6"/>
            </a:xfrm>
            <a:custGeom>
              <a:avLst/>
              <a:gdLst>
                <a:gd name="T0" fmla="*/ 0 w 24"/>
                <a:gd name="T1" fmla="*/ 6 h 6"/>
                <a:gd name="T2" fmla="*/ 0 w 24"/>
                <a:gd name="T3" fmla="*/ 6 h 6"/>
                <a:gd name="T4" fmla="*/ 6 w 24"/>
                <a:gd name="T5" fmla="*/ 0 h 6"/>
                <a:gd name="T6" fmla="*/ 6 w 24"/>
                <a:gd name="T7" fmla="*/ 0 h 6"/>
                <a:gd name="T8" fmla="*/ 12 w 24"/>
                <a:gd name="T9" fmla="*/ 0 h 6"/>
                <a:gd name="T10" fmla="*/ 12 w 24"/>
                <a:gd name="T11" fmla="*/ 0 h 6"/>
                <a:gd name="T12" fmla="*/ 18 w 24"/>
                <a:gd name="T13" fmla="*/ 0 h 6"/>
                <a:gd name="T14" fmla="*/ 24 w 24"/>
                <a:gd name="T15" fmla="*/ 0 h 6"/>
                <a:gd name="T16" fmla="*/ 24 w 24"/>
                <a:gd name="T17" fmla="*/ 0 h 6"/>
                <a:gd name="T18" fmla="*/ 18 w 24"/>
                <a:gd name="T19" fmla="*/ 0 h 6"/>
                <a:gd name="T20" fmla="*/ 18 w 24"/>
                <a:gd name="T21" fmla="*/ 0 h 6"/>
                <a:gd name="T22" fmla="*/ 12 w 24"/>
                <a:gd name="T23" fmla="*/ 0 h 6"/>
                <a:gd name="T24" fmla="*/ 6 w 24"/>
                <a:gd name="T25" fmla="*/ 6 h 6"/>
                <a:gd name="T26" fmla="*/ 6 w 24"/>
                <a:gd name="T27" fmla="*/ 6 h 6"/>
                <a:gd name="T28" fmla="*/ 0 w 24"/>
                <a:gd name="T29" fmla="*/ 6 h 6"/>
                <a:gd name="T30" fmla="*/ 0 w 24"/>
                <a:gd name="T31" fmla="*/ 6 h 6"/>
                <a:gd name="T32" fmla="*/ 0 w 24"/>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0" y="6"/>
                  </a:moveTo>
                  <a:lnTo>
                    <a:pt x="0" y="6"/>
                  </a:lnTo>
                  <a:lnTo>
                    <a:pt x="6" y="0"/>
                  </a:lnTo>
                  <a:lnTo>
                    <a:pt x="12" y="0"/>
                  </a:lnTo>
                  <a:lnTo>
                    <a:pt x="18" y="0"/>
                  </a:lnTo>
                  <a:lnTo>
                    <a:pt x="24" y="0"/>
                  </a:lnTo>
                  <a:lnTo>
                    <a:pt x="18" y="0"/>
                  </a:lnTo>
                  <a:lnTo>
                    <a:pt x="12" y="0"/>
                  </a:lnTo>
                  <a:lnTo>
                    <a:pt x="6" y="6"/>
                  </a:lnTo>
                  <a:lnTo>
                    <a:pt x="0" y="6"/>
                  </a:lnTo>
                  <a:close/>
                </a:path>
              </a:pathLst>
            </a:custGeom>
            <a:solidFill>
              <a:srgbClr val="006600"/>
            </a:solidFill>
            <a:ln w="9525">
              <a:noFill/>
              <a:round/>
              <a:headEnd/>
              <a:tailEnd/>
            </a:ln>
          </p:spPr>
          <p:txBody>
            <a:bodyPr/>
            <a:lstStyle/>
            <a:p>
              <a:endParaRPr lang="en-US"/>
            </a:p>
          </p:txBody>
        </p:sp>
        <p:sp>
          <p:nvSpPr>
            <p:cNvPr id="15895" name="Freeform 266"/>
            <p:cNvSpPr>
              <a:spLocks/>
            </p:cNvSpPr>
            <p:nvPr/>
          </p:nvSpPr>
          <p:spPr bwMode="auto">
            <a:xfrm>
              <a:off x="5127" y="1193"/>
              <a:ext cx="42" cy="12"/>
            </a:xfrm>
            <a:custGeom>
              <a:avLst/>
              <a:gdLst>
                <a:gd name="T0" fmla="*/ 0 w 42"/>
                <a:gd name="T1" fmla="*/ 0 h 12"/>
                <a:gd name="T2" fmla="*/ 0 w 42"/>
                <a:gd name="T3" fmla="*/ 0 h 12"/>
                <a:gd name="T4" fmla="*/ 6 w 42"/>
                <a:gd name="T5" fmla="*/ 0 h 12"/>
                <a:gd name="T6" fmla="*/ 12 w 42"/>
                <a:gd name="T7" fmla="*/ 0 h 12"/>
                <a:gd name="T8" fmla="*/ 18 w 42"/>
                <a:gd name="T9" fmla="*/ 0 h 12"/>
                <a:gd name="T10" fmla="*/ 24 w 42"/>
                <a:gd name="T11" fmla="*/ 0 h 12"/>
                <a:gd name="T12" fmla="*/ 30 w 42"/>
                <a:gd name="T13" fmla="*/ 6 h 12"/>
                <a:gd name="T14" fmla="*/ 36 w 42"/>
                <a:gd name="T15" fmla="*/ 6 h 12"/>
                <a:gd name="T16" fmla="*/ 42 w 42"/>
                <a:gd name="T17" fmla="*/ 12 h 12"/>
                <a:gd name="T18" fmla="*/ 36 w 42"/>
                <a:gd name="T19" fmla="*/ 12 h 12"/>
                <a:gd name="T20" fmla="*/ 30 w 42"/>
                <a:gd name="T21" fmla="*/ 6 h 12"/>
                <a:gd name="T22" fmla="*/ 24 w 42"/>
                <a:gd name="T23" fmla="*/ 6 h 12"/>
                <a:gd name="T24" fmla="*/ 18 w 42"/>
                <a:gd name="T25" fmla="*/ 6 h 12"/>
                <a:gd name="T26" fmla="*/ 12 w 42"/>
                <a:gd name="T27" fmla="*/ 6 h 12"/>
                <a:gd name="T28" fmla="*/ 6 w 42"/>
                <a:gd name="T29" fmla="*/ 6 h 12"/>
                <a:gd name="T30" fmla="*/ 0 w 42"/>
                <a:gd name="T31" fmla="*/ 0 h 12"/>
                <a:gd name="T32" fmla="*/ 0 w 4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12"/>
                <a:gd name="T53" fmla="*/ 42 w 4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12">
                  <a:moveTo>
                    <a:pt x="0" y="0"/>
                  </a:moveTo>
                  <a:lnTo>
                    <a:pt x="0" y="0"/>
                  </a:lnTo>
                  <a:lnTo>
                    <a:pt x="6" y="0"/>
                  </a:lnTo>
                  <a:lnTo>
                    <a:pt x="12" y="0"/>
                  </a:lnTo>
                  <a:lnTo>
                    <a:pt x="18" y="0"/>
                  </a:lnTo>
                  <a:lnTo>
                    <a:pt x="24" y="0"/>
                  </a:lnTo>
                  <a:lnTo>
                    <a:pt x="30" y="6"/>
                  </a:lnTo>
                  <a:lnTo>
                    <a:pt x="36" y="6"/>
                  </a:lnTo>
                  <a:lnTo>
                    <a:pt x="42" y="12"/>
                  </a:lnTo>
                  <a:lnTo>
                    <a:pt x="36" y="12"/>
                  </a:lnTo>
                  <a:lnTo>
                    <a:pt x="30" y="6"/>
                  </a:lnTo>
                  <a:lnTo>
                    <a:pt x="24" y="6"/>
                  </a:lnTo>
                  <a:lnTo>
                    <a:pt x="18" y="6"/>
                  </a:lnTo>
                  <a:lnTo>
                    <a:pt x="12" y="6"/>
                  </a:lnTo>
                  <a:lnTo>
                    <a:pt x="6" y="6"/>
                  </a:lnTo>
                  <a:lnTo>
                    <a:pt x="0" y="0"/>
                  </a:lnTo>
                  <a:close/>
                </a:path>
              </a:pathLst>
            </a:custGeom>
            <a:solidFill>
              <a:srgbClr val="006600"/>
            </a:solidFill>
            <a:ln w="9525">
              <a:noFill/>
              <a:round/>
              <a:headEnd/>
              <a:tailEnd/>
            </a:ln>
          </p:spPr>
          <p:txBody>
            <a:bodyPr/>
            <a:lstStyle/>
            <a:p>
              <a:endParaRPr lang="en-US"/>
            </a:p>
          </p:txBody>
        </p:sp>
        <p:sp>
          <p:nvSpPr>
            <p:cNvPr id="15896" name="Freeform 267"/>
            <p:cNvSpPr>
              <a:spLocks/>
            </p:cNvSpPr>
            <p:nvPr/>
          </p:nvSpPr>
          <p:spPr bwMode="auto">
            <a:xfrm>
              <a:off x="5133" y="1231"/>
              <a:ext cx="60" cy="12"/>
            </a:xfrm>
            <a:custGeom>
              <a:avLst/>
              <a:gdLst>
                <a:gd name="T0" fmla="*/ 0 w 60"/>
                <a:gd name="T1" fmla="*/ 0 h 12"/>
                <a:gd name="T2" fmla="*/ 0 w 60"/>
                <a:gd name="T3" fmla="*/ 0 h 12"/>
                <a:gd name="T4" fmla="*/ 6 w 60"/>
                <a:gd name="T5" fmla="*/ 0 h 12"/>
                <a:gd name="T6" fmla="*/ 18 w 60"/>
                <a:gd name="T7" fmla="*/ 0 h 12"/>
                <a:gd name="T8" fmla="*/ 24 w 60"/>
                <a:gd name="T9" fmla="*/ 0 h 12"/>
                <a:gd name="T10" fmla="*/ 36 w 60"/>
                <a:gd name="T11" fmla="*/ 6 h 12"/>
                <a:gd name="T12" fmla="*/ 48 w 60"/>
                <a:gd name="T13" fmla="*/ 6 h 12"/>
                <a:gd name="T14" fmla="*/ 54 w 60"/>
                <a:gd name="T15" fmla="*/ 6 h 12"/>
                <a:gd name="T16" fmla="*/ 60 w 60"/>
                <a:gd name="T17" fmla="*/ 12 h 12"/>
                <a:gd name="T18" fmla="*/ 54 w 60"/>
                <a:gd name="T19" fmla="*/ 12 h 12"/>
                <a:gd name="T20" fmla="*/ 48 w 60"/>
                <a:gd name="T21" fmla="*/ 12 h 12"/>
                <a:gd name="T22" fmla="*/ 36 w 60"/>
                <a:gd name="T23" fmla="*/ 12 h 12"/>
                <a:gd name="T24" fmla="*/ 24 w 60"/>
                <a:gd name="T25" fmla="*/ 12 h 12"/>
                <a:gd name="T26" fmla="*/ 18 w 60"/>
                <a:gd name="T27" fmla="*/ 6 h 12"/>
                <a:gd name="T28" fmla="*/ 6 w 60"/>
                <a:gd name="T29" fmla="*/ 6 h 12"/>
                <a:gd name="T30" fmla="*/ 0 w 60"/>
                <a:gd name="T31" fmla="*/ 6 h 12"/>
                <a:gd name="T32" fmla="*/ 0 w 60"/>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12"/>
                <a:gd name="T53" fmla="*/ 60 w 6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12">
                  <a:moveTo>
                    <a:pt x="0" y="0"/>
                  </a:moveTo>
                  <a:lnTo>
                    <a:pt x="0" y="0"/>
                  </a:lnTo>
                  <a:lnTo>
                    <a:pt x="6" y="0"/>
                  </a:lnTo>
                  <a:lnTo>
                    <a:pt x="18" y="0"/>
                  </a:lnTo>
                  <a:lnTo>
                    <a:pt x="24" y="0"/>
                  </a:lnTo>
                  <a:lnTo>
                    <a:pt x="36" y="6"/>
                  </a:lnTo>
                  <a:lnTo>
                    <a:pt x="48" y="6"/>
                  </a:lnTo>
                  <a:lnTo>
                    <a:pt x="54" y="6"/>
                  </a:lnTo>
                  <a:lnTo>
                    <a:pt x="60" y="12"/>
                  </a:lnTo>
                  <a:lnTo>
                    <a:pt x="54" y="12"/>
                  </a:lnTo>
                  <a:lnTo>
                    <a:pt x="48" y="12"/>
                  </a:lnTo>
                  <a:lnTo>
                    <a:pt x="36" y="12"/>
                  </a:lnTo>
                  <a:lnTo>
                    <a:pt x="24" y="12"/>
                  </a:lnTo>
                  <a:lnTo>
                    <a:pt x="18" y="6"/>
                  </a:lnTo>
                  <a:lnTo>
                    <a:pt x="6" y="6"/>
                  </a:lnTo>
                  <a:lnTo>
                    <a:pt x="0" y="6"/>
                  </a:lnTo>
                  <a:lnTo>
                    <a:pt x="0" y="0"/>
                  </a:lnTo>
                  <a:close/>
                </a:path>
              </a:pathLst>
            </a:custGeom>
            <a:solidFill>
              <a:srgbClr val="006600"/>
            </a:solidFill>
            <a:ln w="9525">
              <a:noFill/>
              <a:round/>
              <a:headEnd/>
              <a:tailEnd/>
            </a:ln>
          </p:spPr>
          <p:txBody>
            <a:bodyPr/>
            <a:lstStyle/>
            <a:p>
              <a:endParaRPr lang="en-US"/>
            </a:p>
          </p:txBody>
        </p:sp>
        <p:sp>
          <p:nvSpPr>
            <p:cNvPr id="15897" name="Freeform 268"/>
            <p:cNvSpPr>
              <a:spLocks/>
            </p:cNvSpPr>
            <p:nvPr/>
          </p:nvSpPr>
          <p:spPr bwMode="auto">
            <a:xfrm>
              <a:off x="5150" y="1271"/>
              <a:ext cx="54" cy="12"/>
            </a:xfrm>
            <a:custGeom>
              <a:avLst/>
              <a:gdLst>
                <a:gd name="T0" fmla="*/ 0 w 54"/>
                <a:gd name="T1" fmla="*/ 6 h 12"/>
                <a:gd name="T2" fmla="*/ 0 w 54"/>
                <a:gd name="T3" fmla="*/ 6 h 12"/>
                <a:gd name="T4" fmla="*/ 6 w 54"/>
                <a:gd name="T5" fmla="*/ 6 h 12"/>
                <a:gd name="T6" fmla="*/ 12 w 54"/>
                <a:gd name="T7" fmla="*/ 0 h 12"/>
                <a:gd name="T8" fmla="*/ 24 w 54"/>
                <a:gd name="T9" fmla="*/ 0 h 12"/>
                <a:gd name="T10" fmla="*/ 30 w 54"/>
                <a:gd name="T11" fmla="*/ 0 h 12"/>
                <a:gd name="T12" fmla="*/ 36 w 54"/>
                <a:gd name="T13" fmla="*/ 6 h 12"/>
                <a:gd name="T14" fmla="*/ 48 w 54"/>
                <a:gd name="T15" fmla="*/ 6 h 12"/>
                <a:gd name="T16" fmla="*/ 54 w 54"/>
                <a:gd name="T17" fmla="*/ 12 h 12"/>
                <a:gd name="T18" fmla="*/ 48 w 54"/>
                <a:gd name="T19" fmla="*/ 6 h 12"/>
                <a:gd name="T20" fmla="*/ 42 w 54"/>
                <a:gd name="T21" fmla="*/ 6 h 12"/>
                <a:gd name="T22" fmla="*/ 30 w 54"/>
                <a:gd name="T23" fmla="*/ 12 h 12"/>
                <a:gd name="T24" fmla="*/ 24 w 54"/>
                <a:gd name="T25" fmla="*/ 12 h 12"/>
                <a:gd name="T26" fmla="*/ 12 w 54"/>
                <a:gd name="T27" fmla="*/ 12 h 12"/>
                <a:gd name="T28" fmla="*/ 6 w 54"/>
                <a:gd name="T29" fmla="*/ 12 h 12"/>
                <a:gd name="T30" fmla="*/ 0 w 54"/>
                <a:gd name="T31" fmla="*/ 6 h 12"/>
                <a:gd name="T32" fmla="*/ 0 w 54"/>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12"/>
                <a:gd name="T53" fmla="*/ 54 w 5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12">
                  <a:moveTo>
                    <a:pt x="0" y="6"/>
                  </a:moveTo>
                  <a:lnTo>
                    <a:pt x="0" y="6"/>
                  </a:lnTo>
                  <a:lnTo>
                    <a:pt x="6" y="6"/>
                  </a:lnTo>
                  <a:lnTo>
                    <a:pt x="12" y="0"/>
                  </a:lnTo>
                  <a:lnTo>
                    <a:pt x="24" y="0"/>
                  </a:lnTo>
                  <a:lnTo>
                    <a:pt x="30" y="0"/>
                  </a:lnTo>
                  <a:lnTo>
                    <a:pt x="36" y="6"/>
                  </a:lnTo>
                  <a:lnTo>
                    <a:pt x="48" y="6"/>
                  </a:lnTo>
                  <a:lnTo>
                    <a:pt x="54" y="12"/>
                  </a:lnTo>
                  <a:lnTo>
                    <a:pt x="48" y="6"/>
                  </a:lnTo>
                  <a:lnTo>
                    <a:pt x="42" y="6"/>
                  </a:lnTo>
                  <a:lnTo>
                    <a:pt x="30" y="12"/>
                  </a:lnTo>
                  <a:lnTo>
                    <a:pt x="24" y="12"/>
                  </a:lnTo>
                  <a:lnTo>
                    <a:pt x="12" y="12"/>
                  </a:lnTo>
                  <a:lnTo>
                    <a:pt x="6" y="12"/>
                  </a:lnTo>
                  <a:lnTo>
                    <a:pt x="0" y="6"/>
                  </a:lnTo>
                  <a:close/>
                </a:path>
              </a:pathLst>
            </a:custGeom>
            <a:solidFill>
              <a:srgbClr val="006600"/>
            </a:solidFill>
            <a:ln w="9525">
              <a:noFill/>
              <a:round/>
              <a:headEnd/>
              <a:tailEnd/>
            </a:ln>
          </p:spPr>
          <p:txBody>
            <a:bodyPr/>
            <a:lstStyle/>
            <a:p>
              <a:endParaRPr lang="en-US"/>
            </a:p>
          </p:txBody>
        </p:sp>
        <p:sp>
          <p:nvSpPr>
            <p:cNvPr id="15898" name="Freeform 269"/>
            <p:cNvSpPr>
              <a:spLocks/>
            </p:cNvSpPr>
            <p:nvPr/>
          </p:nvSpPr>
          <p:spPr bwMode="auto">
            <a:xfrm>
              <a:off x="5157" y="1294"/>
              <a:ext cx="48" cy="6"/>
            </a:xfrm>
            <a:custGeom>
              <a:avLst/>
              <a:gdLst>
                <a:gd name="T0" fmla="*/ 0 w 48"/>
                <a:gd name="T1" fmla="*/ 6 h 6"/>
                <a:gd name="T2" fmla="*/ 6 w 48"/>
                <a:gd name="T3" fmla="*/ 0 h 6"/>
                <a:gd name="T4" fmla="*/ 6 w 48"/>
                <a:gd name="T5" fmla="*/ 0 h 6"/>
                <a:gd name="T6" fmla="*/ 18 w 48"/>
                <a:gd name="T7" fmla="*/ 0 h 6"/>
                <a:gd name="T8" fmla="*/ 24 w 48"/>
                <a:gd name="T9" fmla="*/ 0 h 6"/>
                <a:gd name="T10" fmla="*/ 30 w 48"/>
                <a:gd name="T11" fmla="*/ 0 h 6"/>
                <a:gd name="T12" fmla="*/ 36 w 48"/>
                <a:gd name="T13" fmla="*/ 6 h 6"/>
                <a:gd name="T14" fmla="*/ 42 w 48"/>
                <a:gd name="T15" fmla="*/ 6 h 6"/>
                <a:gd name="T16" fmla="*/ 48 w 48"/>
                <a:gd name="T17" fmla="*/ 6 h 6"/>
                <a:gd name="T18" fmla="*/ 42 w 48"/>
                <a:gd name="T19" fmla="*/ 6 h 6"/>
                <a:gd name="T20" fmla="*/ 36 w 48"/>
                <a:gd name="T21" fmla="*/ 6 h 6"/>
                <a:gd name="T22" fmla="*/ 30 w 48"/>
                <a:gd name="T23" fmla="*/ 6 h 6"/>
                <a:gd name="T24" fmla="*/ 24 w 48"/>
                <a:gd name="T25" fmla="*/ 6 h 6"/>
                <a:gd name="T26" fmla="*/ 18 w 48"/>
                <a:gd name="T27" fmla="*/ 6 h 6"/>
                <a:gd name="T28" fmla="*/ 12 w 48"/>
                <a:gd name="T29" fmla="*/ 6 h 6"/>
                <a:gd name="T30" fmla="*/ 6 w 48"/>
                <a:gd name="T31" fmla="*/ 6 h 6"/>
                <a:gd name="T32" fmla="*/ 0 w 48"/>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6"/>
                <a:gd name="T53" fmla="*/ 48 w 48"/>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6">
                  <a:moveTo>
                    <a:pt x="0" y="6"/>
                  </a:moveTo>
                  <a:lnTo>
                    <a:pt x="6" y="0"/>
                  </a:lnTo>
                  <a:lnTo>
                    <a:pt x="18" y="0"/>
                  </a:lnTo>
                  <a:lnTo>
                    <a:pt x="24" y="0"/>
                  </a:lnTo>
                  <a:lnTo>
                    <a:pt x="30" y="0"/>
                  </a:lnTo>
                  <a:lnTo>
                    <a:pt x="36" y="6"/>
                  </a:lnTo>
                  <a:lnTo>
                    <a:pt x="42" y="6"/>
                  </a:lnTo>
                  <a:lnTo>
                    <a:pt x="48" y="6"/>
                  </a:lnTo>
                  <a:lnTo>
                    <a:pt x="42" y="6"/>
                  </a:lnTo>
                  <a:lnTo>
                    <a:pt x="36" y="6"/>
                  </a:lnTo>
                  <a:lnTo>
                    <a:pt x="30" y="6"/>
                  </a:lnTo>
                  <a:lnTo>
                    <a:pt x="24" y="6"/>
                  </a:lnTo>
                  <a:lnTo>
                    <a:pt x="18" y="6"/>
                  </a:lnTo>
                  <a:lnTo>
                    <a:pt x="12" y="6"/>
                  </a:lnTo>
                  <a:lnTo>
                    <a:pt x="6" y="6"/>
                  </a:lnTo>
                  <a:lnTo>
                    <a:pt x="0" y="6"/>
                  </a:lnTo>
                  <a:close/>
                </a:path>
              </a:pathLst>
            </a:custGeom>
            <a:solidFill>
              <a:srgbClr val="006600"/>
            </a:solidFill>
            <a:ln w="9525">
              <a:noFill/>
              <a:round/>
              <a:headEnd/>
              <a:tailEnd/>
            </a:ln>
          </p:spPr>
          <p:txBody>
            <a:bodyPr/>
            <a:lstStyle/>
            <a:p>
              <a:endParaRPr lang="en-US"/>
            </a:p>
          </p:txBody>
        </p:sp>
        <p:sp>
          <p:nvSpPr>
            <p:cNvPr id="15899" name="Freeform 270"/>
            <p:cNvSpPr>
              <a:spLocks/>
            </p:cNvSpPr>
            <p:nvPr/>
          </p:nvSpPr>
          <p:spPr bwMode="auto">
            <a:xfrm>
              <a:off x="5174" y="1306"/>
              <a:ext cx="24" cy="12"/>
            </a:xfrm>
            <a:custGeom>
              <a:avLst/>
              <a:gdLst>
                <a:gd name="T0" fmla="*/ 0 w 24"/>
                <a:gd name="T1" fmla="*/ 6 h 12"/>
                <a:gd name="T2" fmla="*/ 0 w 24"/>
                <a:gd name="T3" fmla="*/ 6 h 12"/>
                <a:gd name="T4" fmla="*/ 6 w 24"/>
                <a:gd name="T5" fmla="*/ 6 h 12"/>
                <a:gd name="T6" fmla="*/ 6 w 24"/>
                <a:gd name="T7" fmla="*/ 6 h 12"/>
                <a:gd name="T8" fmla="*/ 12 w 24"/>
                <a:gd name="T9" fmla="*/ 6 h 12"/>
                <a:gd name="T10" fmla="*/ 18 w 24"/>
                <a:gd name="T11" fmla="*/ 0 h 12"/>
                <a:gd name="T12" fmla="*/ 24 w 24"/>
                <a:gd name="T13" fmla="*/ 6 h 12"/>
                <a:gd name="T14" fmla="*/ 24 w 24"/>
                <a:gd name="T15" fmla="*/ 6 h 12"/>
                <a:gd name="T16" fmla="*/ 24 w 24"/>
                <a:gd name="T17" fmla="*/ 6 h 12"/>
                <a:gd name="T18" fmla="*/ 24 w 24"/>
                <a:gd name="T19" fmla="*/ 6 h 12"/>
                <a:gd name="T20" fmla="*/ 18 w 24"/>
                <a:gd name="T21" fmla="*/ 6 h 12"/>
                <a:gd name="T22" fmla="*/ 12 w 24"/>
                <a:gd name="T23" fmla="*/ 6 h 12"/>
                <a:gd name="T24" fmla="*/ 12 w 24"/>
                <a:gd name="T25" fmla="*/ 6 h 12"/>
                <a:gd name="T26" fmla="*/ 6 w 24"/>
                <a:gd name="T27" fmla="*/ 12 h 12"/>
                <a:gd name="T28" fmla="*/ 0 w 24"/>
                <a:gd name="T29" fmla="*/ 12 h 12"/>
                <a:gd name="T30" fmla="*/ 0 w 24"/>
                <a:gd name="T31" fmla="*/ 12 h 12"/>
                <a:gd name="T32" fmla="*/ 0 w 24"/>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2"/>
                <a:gd name="T53" fmla="*/ 24 w 2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2">
                  <a:moveTo>
                    <a:pt x="0" y="6"/>
                  </a:moveTo>
                  <a:lnTo>
                    <a:pt x="0" y="6"/>
                  </a:lnTo>
                  <a:lnTo>
                    <a:pt x="6" y="6"/>
                  </a:lnTo>
                  <a:lnTo>
                    <a:pt x="12" y="6"/>
                  </a:lnTo>
                  <a:lnTo>
                    <a:pt x="18" y="0"/>
                  </a:lnTo>
                  <a:lnTo>
                    <a:pt x="24" y="6"/>
                  </a:lnTo>
                  <a:lnTo>
                    <a:pt x="18" y="6"/>
                  </a:lnTo>
                  <a:lnTo>
                    <a:pt x="12" y="6"/>
                  </a:lnTo>
                  <a:lnTo>
                    <a:pt x="6" y="12"/>
                  </a:lnTo>
                  <a:lnTo>
                    <a:pt x="0" y="12"/>
                  </a:lnTo>
                  <a:lnTo>
                    <a:pt x="0" y="6"/>
                  </a:lnTo>
                  <a:close/>
                </a:path>
              </a:pathLst>
            </a:custGeom>
            <a:solidFill>
              <a:srgbClr val="006600"/>
            </a:solidFill>
            <a:ln w="9525">
              <a:noFill/>
              <a:round/>
              <a:headEnd/>
              <a:tailEnd/>
            </a:ln>
          </p:spPr>
          <p:txBody>
            <a:bodyPr/>
            <a:lstStyle/>
            <a:p>
              <a:endParaRPr lang="en-US"/>
            </a:p>
          </p:txBody>
        </p:sp>
        <p:sp>
          <p:nvSpPr>
            <p:cNvPr id="15900" name="Freeform 271"/>
            <p:cNvSpPr>
              <a:spLocks/>
            </p:cNvSpPr>
            <p:nvPr/>
          </p:nvSpPr>
          <p:spPr bwMode="auto">
            <a:xfrm>
              <a:off x="5133" y="1182"/>
              <a:ext cx="30" cy="12"/>
            </a:xfrm>
            <a:custGeom>
              <a:avLst/>
              <a:gdLst>
                <a:gd name="T0" fmla="*/ 30 w 30"/>
                <a:gd name="T1" fmla="*/ 12 h 12"/>
                <a:gd name="T2" fmla="*/ 24 w 30"/>
                <a:gd name="T3" fmla="*/ 12 h 12"/>
                <a:gd name="T4" fmla="*/ 24 w 30"/>
                <a:gd name="T5" fmla="*/ 12 h 12"/>
                <a:gd name="T6" fmla="*/ 18 w 30"/>
                <a:gd name="T7" fmla="*/ 6 h 12"/>
                <a:gd name="T8" fmla="*/ 12 w 30"/>
                <a:gd name="T9" fmla="*/ 6 h 12"/>
                <a:gd name="T10" fmla="*/ 6 w 30"/>
                <a:gd name="T11" fmla="*/ 6 h 12"/>
                <a:gd name="T12" fmla="*/ 0 w 30"/>
                <a:gd name="T13" fmla="*/ 6 h 12"/>
                <a:gd name="T14" fmla="*/ 0 w 30"/>
                <a:gd name="T15" fmla="*/ 6 h 12"/>
                <a:gd name="T16" fmla="*/ 0 w 30"/>
                <a:gd name="T17" fmla="*/ 0 h 12"/>
                <a:gd name="T18" fmla="*/ 0 w 30"/>
                <a:gd name="T19" fmla="*/ 0 h 12"/>
                <a:gd name="T20" fmla="*/ 6 w 30"/>
                <a:gd name="T21" fmla="*/ 0 h 12"/>
                <a:gd name="T22" fmla="*/ 6 w 30"/>
                <a:gd name="T23" fmla="*/ 0 h 12"/>
                <a:gd name="T24" fmla="*/ 12 w 30"/>
                <a:gd name="T25" fmla="*/ 0 h 12"/>
                <a:gd name="T26" fmla="*/ 18 w 30"/>
                <a:gd name="T27" fmla="*/ 6 h 12"/>
                <a:gd name="T28" fmla="*/ 24 w 30"/>
                <a:gd name="T29" fmla="*/ 6 h 12"/>
                <a:gd name="T30" fmla="*/ 24 w 30"/>
                <a:gd name="T31" fmla="*/ 12 h 12"/>
                <a:gd name="T32" fmla="*/ 30 w 30"/>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2"/>
                <a:gd name="T53" fmla="*/ 30 w 3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2">
                  <a:moveTo>
                    <a:pt x="30" y="12"/>
                  </a:moveTo>
                  <a:lnTo>
                    <a:pt x="24" y="12"/>
                  </a:lnTo>
                  <a:lnTo>
                    <a:pt x="18" y="6"/>
                  </a:lnTo>
                  <a:lnTo>
                    <a:pt x="12" y="6"/>
                  </a:lnTo>
                  <a:lnTo>
                    <a:pt x="6" y="6"/>
                  </a:lnTo>
                  <a:lnTo>
                    <a:pt x="0" y="6"/>
                  </a:lnTo>
                  <a:lnTo>
                    <a:pt x="0" y="0"/>
                  </a:lnTo>
                  <a:lnTo>
                    <a:pt x="6" y="0"/>
                  </a:lnTo>
                  <a:lnTo>
                    <a:pt x="12" y="0"/>
                  </a:lnTo>
                  <a:lnTo>
                    <a:pt x="18" y="6"/>
                  </a:lnTo>
                  <a:lnTo>
                    <a:pt x="24" y="6"/>
                  </a:lnTo>
                  <a:lnTo>
                    <a:pt x="24" y="12"/>
                  </a:lnTo>
                  <a:lnTo>
                    <a:pt x="30" y="12"/>
                  </a:lnTo>
                  <a:close/>
                </a:path>
              </a:pathLst>
            </a:custGeom>
            <a:solidFill>
              <a:srgbClr val="006600"/>
            </a:solidFill>
            <a:ln w="9525">
              <a:noFill/>
              <a:round/>
              <a:headEnd/>
              <a:tailEnd/>
            </a:ln>
          </p:spPr>
          <p:txBody>
            <a:bodyPr/>
            <a:lstStyle/>
            <a:p>
              <a:endParaRPr lang="en-US"/>
            </a:p>
          </p:txBody>
        </p:sp>
        <p:sp>
          <p:nvSpPr>
            <p:cNvPr id="15901" name="Freeform 272"/>
            <p:cNvSpPr>
              <a:spLocks/>
            </p:cNvSpPr>
            <p:nvPr/>
          </p:nvSpPr>
          <p:spPr bwMode="auto">
            <a:xfrm>
              <a:off x="5157" y="1171"/>
              <a:ext cx="6" cy="24"/>
            </a:xfrm>
            <a:custGeom>
              <a:avLst/>
              <a:gdLst>
                <a:gd name="T0" fmla="*/ 6 w 6"/>
                <a:gd name="T1" fmla="*/ 24 h 24"/>
                <a:gd name="T2" fmla="*/ 6 w 6"/>
                <a:gd name="T3" fmla="*/ 18 h 24"/>
                <a:gd name="T4" fmla="*/ 6 w 6"/>
                <a:gd name="T5" fmla="*/ 12 h 24"/>
                <a:gd name="T6" fmla="*/ 6 w 6"/>
                <a:gd name="T7" fmla="*/ 0 h 24"/>
                <a:gd name="T8" fmla="*/ 0 w 6"/>
                <a:gd name="T9" fmla="*/ 0 h 24"/>
                <a:gd name="T10" fmla="*/ 0 w 6"/>
                <a:gd name="T11" fmla="*/ 0 h 24"/>
                <a:gd name="T12" fmla="*/ 0 w 6"/>
                <a:gd name="T13" fmla="*/ 6 h 24"/>
                <a:gd name="T14" fmla="*/ 0 w 6"/>
                <a:gd name="T15" fmla="*/ 18 h 24"/>
                <a:gd name="T16" fmla="*/ 6 w 6"/>
                <a:gd name="T17" fmla="*/ 24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4"/>
                <a:gd name="T29" fmla="*/ 6 w 6"/>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4">
                  <a:moveTo>
                    <a:pt x="6" y="24"/>
                  </a:moveTo>
                  <a:lnTo>
                    <a:pt x="6" y="18"/>
                  </a:lnTo>
                  <a:lnTo>
                    <a:pt x="6" y="12"/>
                  </a:lnTo>
                  <a:lnTo>
                    <a:pt x="6" y="0"/>
                  </a:lnTo>
                  <a:lnTo>
                    <a:pt x="0" y="0"/>
                  </a:lnTo>
                  <a:lnTo>
                    <a:pt x="0" y="6"/>
                  </a:lnTo>
                  <a:lnTo>
                    <a:pt x="0" y="18"/>
                  </a:lnTo>
                  <a:lnTo>
                    <a:pt x="6" y="24"/>
                  </a:lnTo>
                  <a:close/>
                </a:path>
              </a:pathLst>
            </a:custGeom>
            <a:solidFill>
              <a:srgbClr val="006600"/>
            </a:solidFill>
            <a:ln w="9525">
              <a:noFill/>
              <a:round/>
              <a:headEnd/>
              <a:tailEnd/>
            </a:ln>
          </p:spPr>
          <p:txBody>
            <a:bodyPr/>
            <a:lstStyle/>
            <a:p>
              <a:endParaRPr lang="en-US"/>
            </a:p>
          </p:txBody>
        </p:sp>
        <p:sp>
          <p:nvSpPr>
            <p:cNvPr id="15902" name="Freeform 273"/>
            <p:cNvSpPr>
              <a:spLocks/>
            </p:cNvSpPr>
            <p:nvPr/>
          </p:nvSpPr>
          <p:spPr bwMode="auto">
            <a:xfrm>
              <a:off x="5138" y="1163"/>
              <a:ext cx="12" cy="24"/>
            </a:xfrm>
            <a:custGeom>
              <a:avLst/>
              <a:gdLst>
                <a:gd name="T0" fmla="*/ 12 w 12"/>
                <a:gd name="T1" fmla="*/ 24 h 24"/>
                <a:gd name="T2" fmla="*/ 12 w 12"/>
                <a:gd name="T3" fmla="*/ 18 h 24"/>
                <a:gd name="T4" fmla="*/ 6 w 12"/>
                <a:gd name="T5" fmla="*/ 6 h 24"/>
                <a:gd name="T6" fmla="*/ 6 w 12"/>
                <a:gd name="T7" fmla="*/ 0 h 24"/>
                <a:gd name="T8" fmla="*/ 0 w 12"/>
                <a:gd name="T9" fmla="*/ 0 h 24"/>
                <a:gd name="T10" fmla="*/ 0 w 12"/>
                <a:gd name="T11" fmla="*/ 0 h 24"/>
                <a:gd name="T12" fmla="*/ 0 w 12"/>
                <a:gd name="T13" fmla="*/ 6 h 24"/>
                <a:gd name="T14" fmla="*/ 0 w 12"/>
                <a:gd name="T15" fmla="*/ 6 h 24"/>
                <a:gd name="T16" fmla="*/ 0 w 12"/>
                <a:gd name="T17" fmla="*/ 12 h 24"/>
                <a:gd name="T18" fmla="*/ 6 w 12"/>
                <a:gd name="T19" fmla="*/ 12 h 24"/>
                <a:gd name="T20" fmla="*/ 6 w 12"/>
                <a:gd name="T21" fmla="*/ 18 h 24"/>
                <a:gd name="T22" fmla="*/ 12 w 12"/>
                <a:gd name="T23" fmla="*/ 18 h 24"/>
                <a:gd name="T24" fmla="*/ 12 w 12"/>
                <a:gd name="T25" fmla="*/ 24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24"/>
                <a:gd name="T41" fmla="*/ 12 w 12"/>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24">
                  <a:moveTo>
                    <a:pt x="12" y="24"/>
                  </a:moveTo>
                  <a:lnTo>
                    <a:pt x="12" y="18"/>
                  </a:lnTo>
                  <a:lnTo>
                    <a:pt x="6" y="6"/>
                  </a:lnTo>
                  <a:lnTo>
                    <a:pt x="6" y="0"/>
                  </a:lnTo>
                  <a:lnTo>
                    <a:pt x="0" y="0"/>
                  </a:lnTo>
                  <a:lnTo>
                    <a:pt x="0" y="6"/>
                  </a:lnTo>
                  <a:lnTo>
                    <a:pt x="0" y="12"/>
                  </a:lnTo>
                  <a:lnTo>
                    <a:pt x="6" y="12"/>
                  </a:lnTo>
                  <a:lnTo>
                    <a:pt x="6" y="18"/>
                  </a:lnTo>
                  <a:lnTo>
                    <a:pt x="12" y="18"/>
                  </a:lnTo>
                  <a:lnTo>
                    <a:pt x="12" y="24"/>
                  </a:lnTo>
                  <a:close/>
                </a:path>
              </a:pathLst>
            </a:custGeom>
            <a:solidFill>
              <a:srgbClr val="006600"/>
            </a:solidFill>
            <a:ln w="9525">
              <a:noFill/>
              <a:round/>
              <a:headEnd/>
              <a:tailEnd/>
            </a:ln>
          </p:spPr>
          <p:txBody>
            <a:bodyPr/>
            <a:lstStyle/>
            <a:p>
              <a:endParaRPr lang="en-US"/>
            </a:p>
          </p:txBody>
        </p:sp>
        <p:sp>
          <p:nvSpPr>
            <p:cNvPr id="15903" name="Freeform 274"/>
            <p:cNvSpPr>
              <a:spLocks/>
            </p:cNvSpPr>
            <p:nvPr/>
          </p:nvSpPr>
          <p:spPr bwMode="auto">
            <a:xfrm>
              <a:off x="5199" y="1306"/>
              <a:ext cx="36" cy="6"/>
            </a:xfrm>
            <a:custGeom>
              <a:avLst/>
              <a:gdLst>
                <a:gd name="T0" fmla="*/ 0 w 36"/>
                <a:gd name="T1" fmla="*/ 6 h 6"/>
                <a:gd name="T2" fmla="*/ 6 w 36"/>
                <a:gd name="T3" fmla="*/ 6 h 6"/>
                <a:gd name="T4" fmla="*/ 6 w 36"/>
                <a:gd name="T5" fmla="*/ 0 h 6"/>
                <a:gd name="T6" fmla="*/ 12 w 36"/>
                <a:gd name="T7" fmla="*/ 0 h 6"/>
                <a:gd name="T8" fmla="*/ 18 w 36"/>
                <a:gd name="T9" fmla="*/ 0 h 6"/>
                <a:gd name="T10" fmla="*/ 24 w 36"/>
                <a:gd name="T11" fmla="*/ 0 h 6"/>
                <a:gd name="T12" fmla="*/ 30 w 36"/>
                <a:gd name="T13" fmla="*/ 0 h 6"/>
                <a:gd name="T14" fmla="*/ 30 w 36"/>
                <a:gd name="T15" fmla="*/ 6 h 6"/>
                <a:gd name="T16" fmla="*/ 36 w 36"/>
                <a:gd name="T17" fmla="*/ 6 h 6"/>
                <a:gd name="T18" fmla="*/ 36 w 36"/>
                <a:gd name="T19" fmla="*/ 6 h 6"/>
                <a:gd name="T20" fmla="*/ 30 w 36"/>
                <a:gd name="T21" fmla="*/ 6 h 6"/>
                <a:gd name="T22" fmla="*/ 24 w 36"/>
                <a:gd name="T23" fmla="*/ 6 h 6"/>
                <a:gd name="T24" fmla="*/ 18 w 36"/>
                <a:gd name="T25" fmla="*/ 6 h 6"/>
                <a:gd name="T26" fmla="*/ 18 w 36"/>
                <a:gd name="T27" fmla="*/ 6 h 6"/>
                <a:gd name="T28" fmla="*/ 12 w 36"/>
                <a:gd name="T29" fmla="*/ 6 h 6"/>
                <a:gd name="T30" fmla="*/ 6 w 36"/>
                <a:gd name="T31" fmla="*/ 6 h 6"/>
                <a:gd name="T32" fmla="*/ 0 w 36"/>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6"/>
                <a:gd name="T53" fmla="*/ 36 w 36"/>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6">
                  <a:moveTo>
                    <a:pt x="0" y="6"/>
                  </a:moveTo>
                  <a:lnTo>
                    <a:pt x="6" y="6"/>
                  </a:lnTo>
                  <a:lnTo>
                    <a:pt x="6" y="0"/>
                  </a:lnTo>
                  <a:lnTo>
                    <a:pt x="12" y="0"/>
                  </a:lnTo>
                  <a:lnTo>
                    <a:pt x="18" y="0"/>
                  </a:lnTo>
                  <a:lnTo>
                    <a:pt x="24" y="0"/>
                  </a:lnTo>
                  <a:lnTo>
                    <a:pt x="30" y="0"/>
                  </a:lnTo>
                  <a:lnTo>
                    <a:pt x="30" y="6"/>
                  </a:lnTo>
                  <a:lnTo>
                    <a:pt x="36" y="6"/>
                  </a:lnTo>
                  <a:lnTo>
                    <a:pt x="30" y="6"/>
                  </a:lnTo>
                  <a:lnTo>
                    <a:pt x="24" y="6"/>
                  </a:lnTo>
                  <a:lnTo>
                    <a:pt x="18" y="6"/>
                  </a:lnTo>
                  <a:lnTo>
                    <a:pt x="12" y="6"/>
                  </a:lnTo>
                  <a:lnTo>
                    <a:pt x="6" y="6"/>
                  </a:lnTo>
                  <a:lnTo>
                    <a:pt x="0" y="6"/>
                  </a:lnTo>
                  <a:close/>
                </a:path>
              </a:pathLst>
            </a:custGeom>
            <a:solidFill>
              <a:srgbClr val="006600"/>
            </a:solidFill>
            <a:ln w="9525">
              <a:noFill/>
              <a:round/>
              <a:headEnd/>
              <a:tailEnd/>
            </a:ln>
          </p:spPr>
          <p:txBody>
            <a:bodyPr/>
            <a:lstStyle/>
            <a:p>
              <a:endParaRPr lang="en-US"/>
            </a:p>
          </p:txBody>
        </p:sp>
        <p:sp>
          <p:nvSpPr>
            <p:cNvPr id="15904" name="Freeform 275"/>
            <p:cNvSpPr>
              <a:spLocks/>
            </p:cNvSpPr>
            <p:nvPr/>
          </p:nvSpPr>
          <p:spPr bwMode="auto">
            <a:xfrm>
              <a:off x="5193" y="1325"/>
              <a:ext cx="30" cy="18"/>
            </a:xfrm>
            <a:custGeom>
              <a:avLst/>
              <a:gdLst>
                <a:gd name="T0" fmla="*/ 0 w 30"/>
                <a:gd name="T1" fmla="*/ 0 h 18"/>
                <a:gd name="T2" fmla="*/ 6 w 30"/>
                <a:gd name="T3" fmla="*/ 0 h 18"/>
                <a:gd name="T4" fmla="*/ 6 w 30"/>
                <a:gd name="T5" fmla="*/ 6 h 18"/>
                <a:gd name="T6" fmla="*/ 12 w 30"/>
                <a:gd name="T7" fmla="*/ 6 h 18"/>
                <a:gd name="T8" fmla="*/ 18 w 30"/>
                <a:gd name="T9" fmla="*/ 6 h 18"/>
                <a:gd name="T10" fmla="*/ 24 w 30"/>
                <a:gd name="T11" fmla="*/ 6 h 18"/>
                <a:gd name="T12" fmla="*/ 30 w 30"/>
                <a:gd name="T13" fmla="*/ 12 h 18"/>
                <a:gd name="T14" fmla="*/ 30 w 30"/>
                <a:gd name="T15" fmla="*/ 12 h 18"/>
                <a:gd name="T16" fmla="*/ 30 w 30"/>
                <a:gd name="T17" fmla="*/ 12 h 18"/>
                <a:gd name="T18" fmla="*/ 30 w 30"/>
                <a:gd name="T19" fmla="*/ 18 h 18"/>
                <a:gd name="T20" fmla="*/ 30 w 30"/>
                <a:gd name="T21" fmla="*/ 18 h 18"/>
                <a:gd name="T22" fmla="*/ 24 w 30"/>
                <a:gd name="T23" fmla="*/ 12 h 18"/>
                <a:gd name="T24" fmla="*/ 18 w 30"/>
                <a:gd name="T25" fmla="*/ 12 h 18"/>
                <a:gd name="T26" fmla="*/ 12 w 30"/>
                <a:gd name="T27" fmla="*/ 12 h 18"/>
                <a:gd name="T28" fmla="*/ 6 w 30"/>
                <a:gd name="T29" fmla="*/ 6 h 18"/>
                <a:gd name="T30" fmla="*/ 0 w 30"/>
                <a:gd name="T31" fmla="*/ 6 h 18"/>
                <a:gd name="T32" fmla="*/ 0 w 30"/>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8"/>
                <a:gd name="T53" fmla="*/ 30 w 3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8">
                  <a:moveTo>
                    <a:pt x="0" y="0"/>
                  </a:moveTo>
                  <a:lnTo>
                    <a:pt x="6" y="0"/>
                  </a:lnTo>
                  <a:lnTo>
                    <a:pt x="6" y="6"/>
                  </a:lnTo>
                  <a:lnTo>
                    <a:pt x="12" y="6"/>
                  </a:lnTo>
                  <a:lnTo>
                    <a:pt x="18" y="6"/>
                  </a:lnTo>
                  <a:lnTo>
                    <a:pt x="24" y="6"/>
                  </a:lnTo>
                  <a:lnTo>
                    <a:pt x="30" y="12"/>
                  </a:lnTo>
                  <a:lnTo>
                    <a:pt x="30" y="18"/>
                  </a:lnTo>
                  <a:lnTo>
                    <a:pt x="24" y="12"/>
                  </a:lnTo>
                  <a:lnTo>
                    <a:pt x="18" y="12"/>
                  </a:lnTo>
                  <a:lnTo>
                    <a:pt x="12" y="12"/>
                  </a:lnTo>
                  <a:lnTo>
                    <a:pt x="6" y="6"/>
                  </a:lnTo>
                  <a:lnTo>
                    <a:pt x="0" y="6"/>
                  </a:lnTo>
                  <a:lnTo>
                    <a:pt x="0" y="0"/>
                  </a:lnTo>
                  <a:close/>
                </a:path>
              </a:pathLst>
            </a:custGeom>
            <a:solidFill>
              <a:srgbClr val="006600"/>
            </a:solidFill>
            <a:ln w="9525">
              <a:noFill/>
              <a:round/>
              <a:headEnd/>
              <a:tailEnd/>
            </a:ln>
          </p:spPr>
          <p:txBody>
            <a:bodyPr/>
            <a:lstStyle/>
            <a:p>
              <a:endParaRPr lang="en-US"/>
            </a:p>
          </p:txBody>
        </p:sp>
        <p:sp>
          <p:nvSpPr>
            <p:cNvPr id="15905" name="Freeform 276"/>
            <p:cNvSpPr>
              <a:spLocks/>
            </p:cNvSpPr>
            <p:nvPr/>
          </p:nvSpPr>
          <p:spPr bwMode="auto">
            <a:xfrm>
              <a:off x="5205" y="1294"/>
              <a:ext cx="30" cy="6"/>
            </a:xfrm>
            <a:custGeom>
              <a:avLst/>
              <a:gdLst>
                <a:gd name="T0" fmla="*/ 0 w 30"/>
                <a:gd name="T1" fmla="*/ 6 h 6"/>
                <a:gd name="T2" fmla="*/ 0 w 30"/>
                <a:gd name="T3" fmla="*/ 6 h 6"/>
                <a:gd name="T4" fmla="*/ 0 w 30"/>
                <a:gd name="T5" fmla="*/ 6 h 6"/>
                <a:gd name="T6" fmla="*/ 6 w 30"/>
                <a:gd name="T7" fmla="*/ 0 h 6"/>
                <a:gd name="T8" fmla="*/ 12 w 30"/>
                <a:gd name="T9" fmla="*/ 0 h 6"/>
                <a:gd name="T10" fmla="*/ 18 w 30"/>
                <a:gd name="T11" fmla="*/ 0 h 6"/>
                <a:gd name="T12" fmla="*/ 24 w 30"/>
                <a:gd name="T13" fmla="*/ 0 h 6"/>
                <a:gd name="T14" fmla="*/ 24 w 30"/>
                <a:gd name="T15" fmla="*/ 0 h 6"/>
                <a:gd name="T16" fmla="*/ 30 w 30"/>
                <a:gd name="T17" fmla="*/ 6 h 6"/>
                <a:gd name="T18" fmla="*/ 30 w 30"/>
                <a:gd name="T19" fmla="*/ 6 h 6"/>
                <a:gd name="T20" fmla="*/ 24 w 30"/>
                <a:gd name="T21" fmla="*/ 6 h 6"/>
                <a:gd name="T22" fmla="*/ 24 w 30"/>
                <a:gd name="T23" fmla="*/ 6 h 6"/>
                <a:gd name="T24" fmla="*/ 18 w 30"/>
                <a:gd name="T25" fmla="*/ 6 h 6"/>
                <a:gd name="T26" fmla="*/ 12 w 30"/>
                <a:gd name="T27" fmla="*/ 6 h 6"/>
                <a:gd name="T28" fmla="*/ 6 w 30"/>
                <a:gd name="T29" fmla="*/ 6 h 6"/>
                <a:gd name="T30" fmla="*/ 0 w 30"/>
                <a:gd name="T31" fmla="*/ 6 h 6"/>
                <a:gd name="T32" fmla="*/ 0 w 30"/>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0" y="6"/>
                  </a:moveTo>
                  <a:lnTo>
                    <a:pt x="0" y="6"/>
                  </a:lnTo>
                  <a:lnTo>
                    <a:pt x="6" y="0"/>
                  </a:lnTo>
                  <a:lnTo>
                    <a:pt x="12" y="0"/>
                  </a:lnTo>
                  <a:lnTo>
                    <a:pt x="18" y="0"/>
                  </a:lnTo>
                  <a:lnTo>
                    <a:pt x="24" y="0"/>
                  </a:lnTo>
                  <a:lnTo>
                    <a:pt x="30" y="6"/>
                  </a:lnTo>
                  <a:lnTo>
                    <a:pt x="24" y="6"/>
                  </a:lnTo>
                  <a:lnTo>
                    <a:pt x="18" y="6"/>
                  </a:lnTo>
                  <a:lnTo>
                    <a:pt x="12" y="6"/>
                  </a:lnTo>
                  <a:lnTo>
                    <a:pt x="6" y="6"/>
                  </a:lnTo>
                  <a:lnTo>
                    <a:pt x="0" y="6"/>
                  </a:lnTo>
                  <a:close/>
                </a:path>
              </a:pathLst>
            </a:custGeom>
            <a:solidFill>
              <a:srgbClr val="006600"/>
            </a:solidFill>
            <a:ln w="9525">
              <a:noFill/>
              <a:round/>
              <a:headEnd/>
              <a:tailEnd/>
            </a:ln>
          </p:spPr>
          <p:txBody>
            <a:bodyPr/>
            <a:lstStyle/>
            <a:p>
              <a:endParaRPr lang="en-US"/>
            </a:p>
          </p:txBody>
        </p:sp>
        <p:sp>
          <p:nvSpPr>
            <p:cNvPr id="15906" name="Freeform 277"/>
            <p:cNvSpPr>
              <a:spLocks/>
            </p:cNvSpPr>
            <p:nvPr/>
          </p:nvSpPr>
          <p:spPr bwMode="auto">
            <a:xfrm>
              <a:off x="5204" y="1283"/>
              <a:ext cx="30" cy="5"/>
            </a:xfrm>
            <a:custGeom>
              <a:avLst/>
              <a:gdLst>
                <a:gd name="T0" fmla="*/ 0 w 30"/>
                <a:gd name="T1" fmla="*/ 5 h 5"/>
                <a:gd name="T2" fmla="*/ 0 w 30"/>
                <a:gd name="T3" fmla="*/ 5 h 5"/>
                <a:gd name="T4" fmla="*/ 6 w 30"/>
                <a:gd name="T5" fmla="*/ 5 h 5"/>
                <a:gd name="T6" fmla="*/ 12 w 30"/>
                <a:gd name="T7" fmla="*/ 0 h 5"/>
                <a:gd name="T8" fmla="*/ 12 w 30"/>
                <a:gd name="T9" fmla="*/ 0 h 5"/>
                <a:gd name="T10" fmla="*/ 18 w 30"/>
                <a:gd name="T11" fmla="*/ 0 h 5"/>
                <a:gd name="T12" fmla="*/ 24 w 30"/>
                <a:gd name="T13" fmla="*/ 0 h 5"/>
                <a:gd name="T14" fmla="*/ 30 w 30"/>
                <a:gd name="T15" fmla="*/ 0 h 5"/>
                <a:gd name="T16" fmla="*/ 30 w 30"/>
                <a:gd name="T17" fmla="*/ 0 h 5"/>
                <a:gd name="T18" fmla="*/ 30 w 30"/>
                <a:gd name="T19" fmla="*/ 0 h 5"/>
                <a:gd name="T20" fmla="*/ 30 w 30"/>
                <a:gd name="T21" fmla="*/ 5 h 5"/>
                <a:gd name="T22" fmla="*/ 24 w 30"/>
                <a:gd name="T23" fmla="*/ 5 h 5"/>
                <a:gd name="T24" fmla="*/ 18 w 30"/>
                <a:gd name="T25" fmla="*/ 5 h 5"/>
                <a:gd name="T26" fmla="*/ 12 w 30"/>
                <a:gd name="T27" fmla="*/ 5 h 5"/>
                <a:gd name="T28" fmla="*/ 6 w 30"/>
                <a:gd name="T29" fmla="*/ 5 h 5"/>
                <a:gd name="T30" fmla="*/ 0 w 30"/>
                <a:gd name="T31" fmla="*/ 5 h 5"/>
                <a:gd name="T32" fmla="*/ 0 w 30"/>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5"/>
                <a:gd name="T53" fmla="*/ 30 w 30"/>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5">
                  <a:moveTo>
                    <a:pt x="0" y="5"/>
                  </a:moveTo>
                  <a:lnTo>
                    <a:pt x="0" y="5"/>
                  </a:lnTo>
                  <a:lnTo>
                    <a:pt x="6" y="5"/>
                  </a:lnTo>
                  <a:lnTo>
                    <a:pt x="12" y="0"/>
                  </a:lnTo>
                  <a:lnTo>
                    <a:pt x="18" y="0"/>
                  </a:lnTo>
                  <a:lnTo>
                    <a:pt x="24" y="0"/>
                  </a:lnTo>
                  <a:lnTo>
                    <a:pt x="30" y="0"/>
                  </a:lnTo>
                  <a:lnTo>
                    <a:pt x="30" y="5"/>
                  </a:lnTo>
                  <a:lnTo>
                    <a:pt x="24" y="5"/>
                  </a:lnTo>
                  <a:lnTo>
                    <a:pt x="18" y="5"/>
                  </a:lnTo>
                  <a:lnTo>
                    <a:pt x="12" y="5"/>
                  </a:lnTo>
                  <a:lnTo>
                    <a:pt x="6" y="5"/>
                  </a:lnTo>
                  <a:lnTo>
                    <a:pt x="0" y="5"/>
                  </a:lnTo>
                  <a:close/>
                </a:path>
              </a:pathLst>
            </a:custGeom>
            <a:solidFill>
              <a:srgbClr val="006600"/>
            </a:solidFill>
            <a:ln w="9525">
              <a:noFill/>
              <a:round/>
              <a:headEnd/>
              <a:tailEnd/>
            </a:ln>
          </p:spPr>
          <p:txBody>
            <a:bodyPr/>
            <a:lstStyle/>
            <a:p>
              <a:endParaRPr lang="en-US"/>
            </a:p>
          </p:txBody>
        </p:sp>
        <p:sp>
          <p:nvSpPr>
            <p:cNvPr id="15907" name="Freeform 278"/>
            <p:cNvSpPr>
              <a:spLocks/>
            </p:cNvSpPr>
            <p:nvPr/>
          </p:nvSpPr>
          <p:spPr bwMode="auto">
            <a:xfrm>
              <a:off x="5198" y="1271"/>
              <a:ext cx="36" cy="12"/>
            </a:xfrm>
            <a:custGeom>
              <a:avLst/>
              <a:gdLst>
                <a:gd name="T0" fmla="*/ 0 w 36"/>
                <a:gd name="T1" fmla="*/ 12 h 12"/>
                <a:gd name="T2" fmla="*/ 6 w 36"/>
                <a:gd name="T3" fmla="*/ 6 h 12"/>
                <a:gd name="T4" fmla="*/ 12 w 36"/>
                <a:gd name="T5" fmla="*/ 6 h 12"/>
                <a:gd name="T6" fmla="*/ 18 w 36"/>
                <a:gd name="T7" fmla="*/ 0 h 12"/>
                <a:gd name="T8" fmla="*/ 18 w 36"/>
                <a:gd name="T9" fmla="*/ 0 h 12"/>
                <a:gd name="T10" fmla="*/ 24 w 36"/>
                <a:gd name="T11" fmla="*/ 0 h 12"/>
                <a:gd name="T12" fmla="*/ 30 w 36"/>
                <a:gd name="T13" fmla="*/ 0 h 12"/>
                <a:gd name="T14" fmla="*/ 36 w 36"/>
                <a:gd name="T15" fmla="*/ 0 h 12"/>
                <a:gd name="T16" fmla="*/ 36 w 36"/>
                <a:gd name="T17" fmla="*/ 0 h 12"/>
                <a:gd name="T18" fmla="*/ 36 w 36"/>
                <a:gd name="T19" fmla="*/ 0 h 12"/>
                <a:gd name="T20" fmla="*/ 30 w 36"/>
                <a:gd name="T21" fmla="*/ 0 h 12"/>
                <a:gd name="T22" fmla="*/ 30 w 36"/>
                <a:gd name="T23" fmla="*/ 6 h 12"/>
                <a:gd name="T24" fmla="*/ 24 w 36"/>
                <a:gd name="T25" fmla="*/ 6 h 12"/>
                <a:gd name="T26" fmla="*/ 18 w 36"/>
                <a:gd name="T27" fmla="*/ 6 h 12"/>
                <a:gd name="T28" fmla="*/ 12 w 36"/>
                <a:gd name="T29" fmla="*/ 6 h 12"/>
                <a:gd name="T30" fmla="*/ 6 w 36"/>
                <a:gd name="T31" fmla="*/ 12 h 12"/>
                <a:gd name="T32" fmla="*/ 0 w 36"/>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2"/>
                <a:gd name="T53" fmla="*/ 36 w 3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2">
                  <a:moveTo>
                    <a:pt x="0" y="12"/>
                  </a:moveTo>
                  <a:lnTo>
                    <a:pt x="6" y="6"/>
                  </a:lnTo>
                  <a:lnTo>
                    <a:pt x="12" y="6"/>
                  </a:lnTo>
                  <a:lnTo>
                    <a:pt x="18" y="0"/>
                  </a:lnTo>
                  <a:lnTo>
                    <a:pt x="24" y="0"/>
                  </a:lnTo>
                  <a:lnTo>
                    <a:pt x="30" y="0"/>
                  </a:lnTo>
                  <a:lnTo>
                    <a:pt x="36" y="0"/>
                  </a:lnTo>
                  <a:lnTo>
                    <a:pt x="30" y="0"/>
                  </a:lnTo>
                  <a:lnTo>
                    <a:pt x="30" y="6"/>
                  </a:lnTo>
                  <a:lnTo>
                    <a:pt x="24" y="6"/>
                  </a:lnTo>
                  <a:lnTo>
                    <a:pt x="18" y="6"/>
                  </a:lnTo>
                  <a:lnTo>
                    <a:pt x="12" y="6"/>
                  </a:lnTo>
                  <a:lnTo>
                    <a:pt x="6" y="12"/>
                  </a:lnTo>
                  <a:lnTo>
                    <a:pt x="0" y="12"/>
                  </a:lnTo>
                  <a:close/>
                </a:path>
              </a:pathLst>
            </a:custGeom>
            <a:solidFill>
              <a:srgbClr val="006600"/>
            </a:solidFill>
            <a:ln w="9525">
              <a:noFill/>
              <a:round/>
              <a:headEnd/>
              <a:tailEnd/>
            </a:ln>
          </p:spPr>
          <p:txBody>
            <a:bodyPr/>
            <a:lstStyle/>
            <a:p>
              <a:endParaRPr lang="en-US"/>
            </a:p>
          </p:txBody>
        </p:sp>
        <p:sp>
          <p:nvSpPr>
            <p:cNvPr id="15908" name="Freeform 279"/>
            <p:cNvSpPr>
              <a:spLocks/>
            </p:cNvSpPr>
            <p:nvPr/>
          </p:nvSpPr>
          <p:spPr bwMode="auto">
            <a:xfrm>
              <a:off x="5197" y="1249"/>
              <a:ext cx="36" cy="24"/>
            </a:xfrm>
            <a:custGeom>
              <a:avLst/>
              <a:gdLst>
                <a:gd name="T0" fmla="*/ 0 w 36"/>
                <a:gd name="T1" fmla="*/ 24 h 24"/>
                <a:gd name="T2" fmla="*/ 6 w 36"/>
                <a:gd name="T3" fmla="*/ 18 h 24"/>
                <a:gd name="T4" fmla="*/ 6 w 36"/>
                <a:gd name="T5" fmla="*/ 18 h 24"/>
                <a:gd name="T6" fmla="*/ 12 w 36"/>
                <a:gd name="T7" fmla="*/ 12 h 24"/>
                <a:gd name="T8" fmla="*/ 18 w 36"/>
                <a:gd name="T9" fmla="*/ 6 h 24"/>
                <a:gd name="T10" fmla="*/ 24 w 36"/>
                <a:gd name="T11" fmla="*/ 6 h 24"/>
                <a:gd name="T12" fmla="*/ 30 w 36"/>
                <a:gd name="T13" fmla="*/ 6 h 24"/>
                <a:gd name="T14" fmla="*/ 30 w 36"/>
                <a:gd name="T15" fmla="*/ 0 h 24"/>
                <a:gd name="T16" fmla="*/ 36 w 36"/>
                <a:gd name="T17" fmla="*/ 6 h 24"/>
                <a:gd name="T18" fmla="*/ 36 w 36"/>
                <a:gd name="T19" fmla="*/ 6 h 24"/>
                <a:gd name="T20" fmla="*/ 30 w 36"/>
                <a:gd name="T21" fmla="*/ 12 h 24"/>
                <a:gd name="T22" fmla="*/ 24 w 36"/>
                <a:gd name="T23" fmla="*/ 12 h 24"/>
                <a:gd name="T24" fmla="*/ 18 w 36"/>
                <a:gd name="T25" fmla="*/ 12 h 24"/>
                <a:gd name="T26" fmla="*/ 18 w 36"/>
                <a:gd name="T27" fmla="*/ 18 h 24"/>
                <a:gd name="T28" fmla="*/ 12 w 36"/>
                <a:gd name="T29" fmla="*/ 18 h 24"/>
                <a:gd name="T30" fmla="*/ 6 w 36"/>
                <a:gd name="T31" fmla="*/ 18 h 24"/>
                <a:gd name="T32" fmla="*/ 0 w 36"/>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0" y="24"/>
                  </a:moveTo>
                  <a:lnTo>
                    <a:pt x="6" y="18"/>
                  </a:lnTo>
                  <a:lnTo>
                    <a:pt x="12" y="12"/>
                  </a:lnTo>
                  <a:lnTo>
                    <a:pt x="18" y="6"/>
                  </a:lnTo>
                  <a:lnTo>
                    <a:pt x="24" y="6"/>
                  </a:lnTo>
                  <a:lnTo>
                    <a:pt x="30" y="6"/>
                  </a:lnTo>
                  <a:lnTo>
                    <a:pt x="30" y="0"/>
                  </a:lnTo>
                  <a:lnTo>
                    <a:pt x="36" y="6"/>
                  </a:lnTo>
                  <a:lnTo>
                    <a:pt x="30" y="12"/>
                  </a:lnTo>
                  <a:lnTo>
                    <a:pt x="24" y="12"/>
                  </a:lnTo>
                  <a:lnTo>
                    <a:pt x="18" y="12"/>
                  </a:lnTo>
                  <a:lnTo>
                    <a:pt x="18" y="18"/>
                  </a:lnTo>
                  <a:lnTo>
                    <a:pt x="12" y="18"/>
                  </a:lnTo>
                  <a:lnTo>
                    <a:pt x="6" y="18"/>
                  </a:lnTo>
                  <a:lnTo>
                    <a:pt x="0" y="24"/>
                  </a:lnTo>
                  <a:close/>
                </a:path>
              </a:pathLst>
            </a:custGeom>
            <a:solidFill>
              <a:srgbClr val="006600"/>
            </a:solidFill>
            <a:ln w="9525">
              <a:noFill/>
              <a:round/>
              <a:headEnd/>
              <a:tailEnd/>
            </a:ln>
          </p:spPr>
          <p:txBody>
            <a:bodyPr/>
            <a:lstStyle/>
            <a:p>
              <a:endParaRPr lang="en-US"/>
            </a:p>
          </p:txBody>
        </p:sp>
        <p:sp>
          <p:nvSpPr>
            <p:cNvPr id="15909" name="Freeform 280"/>
            <p:cNvSpPr>
              <a:spLocks/>
            </p:cNvSpPr>
            <p:nvPr/>
          </p:nvSpPr>
          <p:spPr bwMode="auto">
            <a:xfrm>
              <a:off x="5193" y="1231"/>
              <a:ext cx="36" cy="24"/>
            </a:xfrm>
            <a:custGeom>
              <a:avLst/>
              <a:gdLst>
                <a:gd name="T0" fmla="*/ 0 w 36"/>
                <a:gd name="T1" fmla="*/ 24 h 24"/>
                <a:gd name="T2" fmla="*/ 6 w 36"/>
                <a:gd name="T3" fmla="*/ 24 h 24"/>
                <a:gd name="T4" fmla="*/ 6 w 36"/>
                <a:gd name="T5" fmla="*/ 18 h 24"/>
                <a:gd name="T6" fmla="*/ 12 w 36"/>
                <a:gd name="T7" fmla="*/ 12 h 24"/>
                <a:gd name="T8" fmla="*/ 18 w 36"/>
                <a:gd name="T9" fmla="*/ 6 h 24"/>
                <a:gd name="T10" fmla="*/ 24 w 36"/>
                <a:gd name="T11" fmla="*/ 6 h 24"/>
                <a:gd name="T12" fmla="*/ 30 w 36"/>
                <a:gd name="T13" fmla="*/ 0 h 24"/>
                <a:gd name="T14" fmla="*/ 36 w 36"/>
                <a:gd name="T15" fmla="*/ 0 h 24"/>
                <a:gd name="T16" fmla="*/ 36 w 36"/>
                <a:gd name="T17" fmla="*/ 0 h 24"/>
                <a:gd name="T18" fmla="*/ 36 w 36"/>
                <a:gd name="T19" fmla="*/ 6 h 24"/>
                <a:gd name="T20" fmla="*/ 30 w 36"/>
                <a:gd name="T21" fmla="*/ 6 h 24"/>
                <a:gd name="T22" fmla="*/ 24 w 36"/>
                <a:gd name="T23" fmla="*/ 12 h 24"/>
                <a:gd name="T24" fmla="*/ 18 w 36"/>
                <a:gd name="T25" fmla="*/ 18 h 24"/>
                <a:gd name="T26" fmla="*/ 12 w 36"/>
                <a:gd name="T27" fmla="*/ 18 h 24"/>
                <a:gd name="T28" fmla="*/ 6 w 36"/>
                <a:gd name="T29" fmla="*/ 24 h 24"/>
                <a:gd name="T30" fmla="*/ 6 w 36"/>
                <a:gd name="T31" fmla="*/ 24 h 24"/>
                <a:gd name="T32" fmla="*/ 0 w 36"/>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0" y="24"/>
                  </a:moveTo>
                  <a:lnTo>
                    <a:pt x="6" y="24"/>
                  </a:lnTo>
                  <a:lnTo>
                    <a:pt x="6" y="18"/>
                  </a:lnTo>
                  <a:lnTo>
                    <a:pt x="12" y="12"/>
                  </a:lnTo>
                  <a:lnTo>
                    <a:pt x="18" y="6"/>
                  </a:lnTo>
                  <a:lnTo>
                    <a:pt x="24" y="6"/>
                  </a:lnTo>
                  <a:lnTo>
                    <a:pt x="30" y="0"/>
                  </a:lnTo>
                  <a:lnTo>
                    <a:pt x="36" y="0"/>
                  </a:lnTo>
                  <a:lnTo>
                    <a:pt x="36" y="6"/>
                  </a:lnTo>
                  <a:lnTo>
                    <a:pt x="30" y="6"/>
                  </a:lnTo>
                  <a:lnTo>
                    <a:pt x="24" y="12"/>
                  </a:lnTo>
                  <a:lnTo>
                    <a:pt x="18" y="18"/>
                  </a:lnTo>
                  <a:lnTo>
                    <a:pt x="12" y="18"/>
                  </a:lnTo>
                  <a:lnTo>
                    <a:pt x="6" y="24"/>
                  </a:lnTo>
                  <a:lnTo>
                    <a:pt x="0" y="24"/>
                  </a:lnTo>
                  <a:close/>
                </a:path>
              </a:pathLst>
            </a:custGeom>
            <a:solidFill>
              <a:srgbClr val="006600"/>
            </a:solidFill>
            <a:ln w="9525">
              <a:noFill/>
              <a:round/>
              <a:headEnd/>
              <a:tailEnd/>
            </a:ln>
          </p:spPr>
          <p:txBody>
            <a:bodyPr/>
            <a:lstStyle/>
            <a:p>
              <a:endParaRPr lang="en-US"/>
            </a:p>
          </p:txBody>
        </p:sp>
        <p:sp>
          <p:nvSpPr>
            <p:cNvPr id="15910" name="Freeform 281"/>
            <p:cNvSpPr>
              <a:spLocks/>
            </p:cNvSpPr>
            <p:nvPr/>
          </p:nvSpPr>
          <p:spPr bwMode="auto">
            <a:xfrm>
              <a:off x="5187" y="1213"/>
              <a:ext cx="36" cy="30"/>
            </a:xfrm>
            <a:custGeom>
              <a:avLst/>
              <a:gdLst>
                <a:gd name="T0" fmla="*/ 0 w 36"/>
                <a:gd name="T1" fmla="*/ 30 h 30"/>
                <a:gd name="T2" fmla="*/ 6 w 36"/>
                <a:gd name="T3" fmla="*/ 24 h 30"/>
                <a:gd name="T4" fmla="*/ 6 w 36"/>
                <a:gd name="T5" fmla="*/ 18 h 30"/>
                <a:gd name="T6" fmla="*/ 12 w 36"/>
                <a:gd name="T7" fmla="*/ 12 h 30"/>
                <a:gd name="T8" fmla="*/ 18 w 36"/>
                <a:gd name="T9" fmla="*/ 6 h 30"/>
                <a:gd name="T10" fmla="*/ 24 w 36"/>
                <a:gd name="T11" fmla="*/ 0 h 30"/>
                <a:gd name="T12" fmla="*/ 30 w 36"/>
                <a:gd name="T13" fmla="*/ 0 h 30"/>
                <a:gd name="T14" fmla="*/ 36 w 36"/>
                <a:gd name="T15" fmla="*/ 0 h 30"/>
                <a:gd name="T16" fmla="*/ 36 w 36"/>
                <a:gd name="T17" fmla="*/ 0 h 30"/>
                <a:gd name="T18" fmla="*/ 36 w 36"/>
                <a:gd name="T19" fmla="*/ 0 h 30"/>
                <a:gd name="T20" fmla="*/ 36 w 36"/>
                <a:gd name="T21" fmla="*/ 6 h 30"/>
                <a:gd name="T22" fmla="*/ 30 w 36"/>
                <a:gd name="T23" fmla="*/ 12 h 30"/>
                <a:gd name="T24" fmla="*/ 24 w 36"/>
                <a:gd name="T25" fmla="*/ 12 h 30"/>
                <a:gd name="T26" fmla="*/ 18 w 36"/>
                <a:gd name="T27" fmla="*/ 18 h 30"/>
                <a:gd name="T28" fmla="*/ 12 w 36"/>
                <a:gd name="T29" fmla="*/ 24 h 30"/>
                <a:gd name="T30" fmla="*/ 6 w 36"/>
                <a:gd name="T31" fmla="*/ 24 h 30"/>
                <a:gd name="T32" fmla="*/ 0 w 36"/>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0" y="30"/>
                  </a:moveTo>
                  <a:lnTo>
                    <a:pt x="6" y="24"/>
                  </a:lnTo>
                  <a:lnTo>
                    <a:pt x="6" y="18"/>
                  </a:lnTo>
                  <a:lnTo>
                    <a:pt x="12" y="12"/>
                  </a:lnTo>
                  <a:lnTo>
                    <a:pt x="18" y="6"/>
                  </a:lnTo>
                  <a:lnTo>
                    <a:pt x="24" y="0"/>
                  </a:lnTo>
                  <a:lnTo>
                    <a:pt x="30" y="0"/>
                  </a:lnTo>
                  <a:lnTo>
                    <a:pt x="36" y="0"/>
                  </a:lnTo>
                  <a:lnTo>
                    <a:pt x="36" y="6"/>
                  </a:lnTo>
                  <a:lnTo>
                    <a:pt x="30" y="12"/>
                  </a:lnTo>
                  <a:lnTo>
                    <a:pt x="24" y="12"/>
                  </a:lnTo>
                  <a:lnTo>
                    <a:pt x="18" y="18"/>
                  </a:lnTo>
                  <a:lnTo>
                    <a:pt x="12" y="24"/>
                  </a:lnTo>
                  <a:lnTo>
                    <a:pt x="6" y="24"/>
                  </a:lnTo>
                  <a:lnTo>
                    <a:pt x="0" y="30"/>
                  </a:lnTo>
                  <a:close/>
                </a:path>
              </a:pathLst>
            </a:custGeom>
            <a:solidFill>
              <a:srgbClr val="006600"/>
            </a:solidFill>
            <a:ln w="9525">
              <a:noFill/>
              <a:round/>
              <a:headEnd/>
              <a:tailEnd/>
            </a:ln>
          </p:spPr>
          <p:txBody>
            <a:bodyPr/>
            <a:lstStyle/>
            <a:p>
              <a:endParaRPr lang="en-US"/>
            </a:p>
          </p:txBody>
        </p:sp>
        <p:sp>
          <p:nvSpPr>
            <p:cNvPr id="15911" name="Freeform 282"/>
            <p:cNvSpPr>
              <a:spLocks/>
            </p:cNvSpPr>
            <p:nvPr/>
          </p:nvSpPr>
          <p:spPr bwMode="auto">
            <a:xfrm>
              <a:off x="5181" y="1195"/>
              <a:ext cx="36" cy="36"/>
            </a:xfrm>
            <a:custGeom>
              <a:avLst/>
              <a:gdLst>
                <a:gd name="T0" fmla="*/ 0 w 36"/>
                <a:gd name="T1" fmla="*/ 36 h 36"/>
                <a:gd name="T2" fmla="*/ 6 w 36"/>
                <a:gd name="T3" fmla="*/ 30 h 36"/>
                <a:gd name="T4" fmla="*/ 6 w 36"/>
                <a:gd name="T5" fmla="*/ 24 h 36"/>
                <a:gd name="T6" fmla="*/ 12 w 36"/>
                <a:gd name="T7" fmla="*/ 18 h 36"/>
                <a:gd name="T8" fmla="*/ 12 w 36"/>
                <a:gd name="T9" fmla="*/ 12 h 36"/>
                <a:gd name="T10" fmla="*/ 18 w 36"/>
                <a:gd name="T11" fmla="*/ 6 h 36"/>
                <a:gd name="T12" fmla="*/ 24 w 36"/>
                <a:gd name="T13" fmla="*/ 0 h 36"/>
                <a:gd name="T14" fmla="*/ 30 w 36"/>
                <a:gd name="T15" fmla="*/ 0 h 36"/>
                <a:gd name="T16" fmla="*/ 36 w 36"/>
                <a:gd name="T17" fmla="*/ 0 h 36"/>
                <a:gd name="T18" fmla="*/ 36 w 36"/>
                <a:gd name="T19" fmla="*/ 0 h 36"/>
                <a:gd name="T20" fmla="*/ 30 w 36"/>
                <a:gd name="T21" fmla="*/ 6 h 36"/>
                <a:gd name="T22" fmla="*/ 30 w 36"/>
                <a:gd name="T23" fmla="*/ 6 h 36"/>
                <a:gd name="T24" fmla="*/ 24 w 36"/>
                <a:gd name="T25" fmla="*/ 12 h 36"/>
                <a:gd name="T26" fmla="*/ 18 w 36"/>
                <a:gd name="T27" fmla="*/ 18 h 36"/>
                <a:gd name="T28" fmla="*/ 12 w 36"/>
                <a:gd name="T29" fmla="*/ 24 h 36"/>
                <a:gd name="T30" fmla="*/ 6 w 36"/>
                <a:gd name="T31" fmla="*/ 30 h 36"/>
                <a:gd name="T32" fmla="*/ 0 w 36"/>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0" y="36"/>
                  </a:moveTo>
                  <a:lnTo>
                    <a:pt x="6" y="30"/>
                  </a:lnTo>
                  <a:lnTo>
                    <a:pt x="6" y="24"/>
                  </a:lnTo>
                  <a:lnTo>
                    <a:pt x="12" y="18"/>
                  </a:lnTo>
                  <a:lnTo>
                    <a:pt x="12" y="12"/>
                  </a:lnTo>
                  <a:lnTo>
                    <a:pt x="18" y="6"/>
                  </a:lnTo>
                  <a:lnTo>
                    <a:pt x="24" y="0"/>
                  </a:lnTo>
                  <a:lnTo>
                    <a:pt x="30" y="0"/>
                  </a:lnTo>
                  <a:lnTo>
                    <a:pt x="36" y="0"/>
                  </a:lnTo>
                  <a:lnTo>
                    <a:pt x="30" y="6"/>
                  </a:lnTo>
                  <a:lnTo>
                    <a:pt x="24" y="12"/>
                  </a:lnTo>
                  <a:lnTo>
                    <a:pt x="18" y="18"/>
                  </a:lnTo>
                  <a:lnTo>
                    <a:pt x="12" y="24"/>
                  </a:lnTo>
                  <a:lnTo>
                    <a:pt x="6" y="30"/>
                  </a:lnTo>
                  <a:lnTo>
                    <a:pt x="0" y="36"/>
                  </a:lnTo>
                  <a:close/>
                </a:path>
              </a:pathLst>
            </a:custGeom>
            <a:solidFill>
              <a:srgbClr val="006600"/>
            </a:solidFill>
            <a:ln w="9525">
              <a:noFill/>
              <a:round/>
              <a:headEnd/>
              <a:tailEnd/>
            </a:ln>
          </p:spPr>
          <p:txBody>
            <a:bodyPr/>
            <a:lstStyle/>
            <a:p>
              <a:endParaRPr lang="en-US"/>
            </a:p>
          </p:txBody>
        </p:sp>
        <p:sp>
          <p:nvSpPr>
            <p:cNvPr id="15912" name="Freeform 283"/>
            <p:cNvSpPr>
              <a:spLocks/>
            </p:cNvSpPr>
            <p:nvPr/>
          </p:nvSpPr>
          <p:spPr bwMode="auto">
            <a:xfrm>
              <a:off x="5181" y="1181"/>
              <a:ext cx="12" cy="36"/>
            </a:xfrm>
            <a:custGeom>
              <a:avLst/>
              <a:gdLst>
                <a:gd name="T0" fmla="*/ 12 w 12"/>
                <a:gd name="T1" fmla="*/ 0 h 36"/>
                <a:gd name="T2" fmla="*/ 12 w 12"/>
                <a:gd name="T3" fmla="*/ 0 h 36"/>
                <a:gd name="T4" fmla="*/ 12 w 12"/>
                <a:gd name="T5" fmla="*/ 6 h 36"/>
                <a:gd name="T6" fmla="*/ 12 w 12"/>
                <a:gd name="T7" fmla="*/ 12 h 36"/>
                <a:gd name="T8" fmla="*/ 6 w 12"/>
                <a:gd name="T9" fmla="*/ 18 h 36"/>
                <a:gd name="T10" fmla="*/ 6 w 12"/>
                <a:gd name="T11" fmla="*/ 24 h 36"/>
                <a:gd name="T12" fmla="*/ 0 w 12"/>
                <a:gd name="T13" fmla="*/ 30 h 36"/>
                <a:gd name="T14" fmla="*/ 0 w 12"/>
                <a:gd name="T15" fmla="*/ 30 h 36"/>
                <a:gd name="T16" fmla="*/ 0 w 12"/>
                <a:gd name="T17" fmla="*/ 36 h 36"/>
                <a:gd name="T18" fmla="*/ 0 w 12"/>
                <a:gd name="T19" fmla="*/ 30 h 36"/>
                <a:gd name="T20" fmla="*/ 0 w 12"/>
                <a:gd name="T21" fmla="*/ 24 h 36"/>
                <a:gd name="T22" fmla="*/ 0 w 12"/>
                <a:gd name="T23" fmla="*/ 18 h 36"/>
                <a:gd name="T24" fmla="*/ 0 w 12"/>
                <a:gd name="T25" fmla="*/ 12 h 36"/>
                <a:gd name="T26" fmla="*/ 6 w 12"/>
                <a:gd name="T27" fmla="*/ 6 h 36"/>
                <a:gd name="T28" fmla="*/ 6 w 12"/>
                <a:gd name="T29" fmla="*/ 0 h 36"/>
                <a:gd name="T30" fmla="*/ 12 w 12"/>
                <a:gd name="T31" fmla="*/ 0 h 36"/>
                <a:gd name="T32" fmla="*/ 12 w 12"/>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36"/>
                <a:gd name="T53" fmla="*/ 12 w 1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36">
                  <a:moveTo>
                    <a:pt x="12" y="0"/>
                  </a:moveTo>
                  <a:lnTo>
                    <a:pt x="12" y="0"/>
                  </a:lnTo>
                  <a:lnTo>
                    <a:pt x="12" y="6"/>
                  </a:lnTo>
                  <a:lnTo>
                    <a:pt x="12" y="12"/>
                  </a:lnTo>
                  <a:lnTo>
                    <a:pt x="6" y="18"/>
                  </a:lnTo>
                  <a:lnTo>
                    <a:pt x="6" y="24"/>
                  </a:lnTo>
                  <a:lnTo>
                    <a:pt x="0" y="30"/>
                  </a:lnTo>
                  <a:lnTo>
                    <a:pt x="0" y="36"/>
                  </a:lnTo>
                  <a:lnTo>
                    <a:pt x="0" y="30"/>
                  </a:lnTo>
                  <a:lnTo>
                    <a:pt x="0" y="24"/>
                  </a:lnTo>
                  <a:lnTo>
                    <a:pt x="0" y="18"/>
                  </a:lnTo>
                  <a:lnTo>
                    <a:pt x="0" y="12"/>
                  </a:lnTo>
                  <a:lnTo>
                    <a:pt x="6" y="6"/>
                  </a:lnTo>
                  <a:lnTo>
                    <a:pt x="6" y="0"/>
                  </a:lnTo>
                  <a:lnTo>
                    <a:pt x="12" y="0"/>
                  </a:lnTo>
                  <a:close/>
                </a:path>
              </a:pathLst>
            </a:custGeom>
            <a:solidFill>
              <a:srgbClr val="006600"/>
            </a:solidFill>
            <a:ln w="9525">
              <a:noFill/>
              <a:round/>
              <a:headEnd/>
              <a:tailEnd/>
            </a:ln>
          </p:spPr>
          <p:txBody>
            <a:bodyPr/>
            <a:lstStyle/>
            <a:p>
              <a:endParaRPr lang="en-US"/>
            </a:p>
          </p:txBody>
        </p:sp>
        <p:sp>
          <p:nvSpPr>
            <p:cNvPr id="15913" name="Freeform 284"/>
            <p:cNvSpPr>
              <a:spLocks/>
            </p:cNvSpPr>
            <p:nvPr/>
          </p:nvSpPr>
          <p:spPr bwMode="auto">
            <a:xfrm>
              <a:off x="5169" y="1164"/>
              <a:ext cx="12" cy="42"/>
            </a:xfrm>
            <a:custGeom>
              <a:avLst/>
              <a:gdLst>
                <a:gd name="T0" fmla="*/ 12 w 12"/>
                <a:gd name="T1" fmla="*/ 0 h 42"/>
                <a:gd name="T2" fmla="*/ 12 w 12"/>
                <a:gd name="T3" fmla="*/ 6 h 42"/>
                <a:gd name="T4" fmla="*/ 12 w 12"/>
                <a:gd name="T5" fmla="*/ 6 h 42"/>
                <a:gd name="T6" fmla="*/ 12 w 12"/>
                <a:gd name="T7" fmla="*/ 12 h 42"/>
                <a:gd name="T8" fmla="*/ 6 w 12"/>
                <a:gd name="T9" fmla="*/ 18 h 42"/>
                <a:gd name="T10" fmla="*/ 6 w 12"/>
                <a:gd name="T11" fmla="*/ 30 h 42"/>
                <a:gd name="T12" fmla="*/ 6 w 12"/>
                <a:gd name="T13" fmla="*/ 36 h 42"/>
                <a:gd name="T14" fmla="*/ 0 w 12"/>
                <a:gd name="T15" fmla="*/ 36 h 42"/>
                <a:gd name="T16" fmla="*/ 0 w 12"/>
                <a:gd name="T17" fmla="*/ 42 h 42"/>
                <a:gd name="T18" fmla="*/ 0 w 12"/>
                <a:gd name="T19" fmla="*/ 36 h 42"/>
                <a:gd name="T20" fmla="*/ 0 w 12"/>
                <a:gd name="T21" fmla="*/ 30 h 42"/>
                <a:gd name="T22" fmla="*/ 0 w 12"/>
                <a:gd name="T23" fmla="*/ 24 h 42"/>
                <a:gd name="T24" fmla="*/ 0 w 12"/>
                <a:gd name="T25" fmla="*/ 18 h 42"/>
                <a:gd name="T26" fmla="*/ 6 w 12"/>
                <a:gd name="T27" fmla="*/ 12 h 42"/>
                <a:gd name="T28" fmla="*/ 6 w 12"/>
                <a:gd name="T29" fmla="*/ 6 h 42"/>
                <a:gd name="T30" fmla="*/ 12 w 12"/>
                <a:gd name="T31" fmla="*/ 0 h 42"/>
                <a:gd name="T32" fmla="*/ 12 w 12"/>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42"/>
                <a:gd name="T53" fmla="*/ 12 w 12"/>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42">
                  <a:moveTo>
                    <a:pt x="12" y="0"/>
                  </a:moveTo>
                  <a:lnTo>
                    <a:pt x="12" y="6"/>
                  </a:lnTo>
                  <a:lnTo>
                    <a:pt x="12" y="12"/>
                  </a:lnTo>
                  <a:lnTo>
                    <a:pt x="6" y="18"/>
                  </a:lnTo>
                  <a:lnTo>
                    <a:pt x="6" y="30"/>
                  </a:lnTo>
                  <a:lnTo>
                    <a:pt x="6" y="36"/>
                  </a:lnTo>
                  <a:lnTo>
                    <a:pt x="0" y="36"/>
                  </a:lnTo>
                  <a:lnTo>
                    <a:pt x="0" y="42"/>
                  </a:lnTo>
                  <a:lnTo>
                    <a:pt x="0" y="36"/>
                  </a:lnTo>
                  <a:lnTo>
                    <a:pt x="0" y="30"/>
                  </a:lnTo>
                  <a:lnTo>
                    <a:pt x="0" y="24"/>
                  </a:lnTo>
                  <a:lnTo>
                    <a:pt x="0" y="18"/>
                  </a:lnTo>
                  <a:lnTo>
                    <a:pt x="6" y="12"/>
                  </a:lnTo>
                  <a:lnTo>
                    <a:pt x="6" y="6"/>
                  </a:lnTo>
                  <a:lnTo>
                    <a:pt x="12" y="0"/>
                  </a:lnTo>
                  <a:close/>
                </a:path>
              </a:pathLst>
            </a:custGeom>
            <a:solidFill>
              <a:srgbClr val="006600"/>
            </a:solidFill>
            <a:ln w="9525">
              <a:noFill/>
              <a:round/>
              <a:headEnd/>
              <a:tailEnd/>
            </a:ln>
          </p:spPr>
          <p:txBody>
            <a:bodyPr/>
            <a:lstStyle/>
            <a:p>
              <a:endParaRPr lang="en-US"/>
            </a:p>
          </p:txBody>
        </p:sp>
        <p:sp>
          <p:nvSpPr>
            <p:cNvPr id="15914" name="Freeform 285"/>
            <p:cNvSpPr>
              <a:spLocks/>
            </p:cNvSpPr>
            <p:nvPr/>
          </p:nvSpPr>
          <p:spPr bwMode="auto">
            <a:xfrm>
              <a:off x="5197" y="1051"/>
              <a:ext cx="42" cy="198"/>
            </a:xfrm>
            <a:custGeom>
              <a:avLst/>
              <a:gdLst>
                <a:gd name="T0" fmla="*/ 36 w 42"/>
                <a:gd name="T1" fmla="*/ 192 h 198"/>
                <a:gd name="T2" fmla="*/ 36 w 42"/>
                <a:gd name="T3" fmla="*/ 192 h 198"/>
                <a:gd name="T4" fmla="*/ 42 w 42"/>
                <a:gd name="T5" fmla="*/ 198 h 198"/>
                <a:gd name="T6" fmla="*/ 42 w 42"/>
                <a:gd name="T7" fmla="*/ 198 h 198"/>
                <a:gd name="T8" fmla="*/ 42 w 42"/>
                <a:gd name="T9" fmla="*/ 198 h 198"/>
                <a:gd name="T10" fmla="*/ 30 w 42"/>
                <a:gd name="T11" fmla="*/ 168 h 198"/>
                <a:gd name="T12" fmla="*/ 18 w 42"/>
                <a:gd name="T13" fmla="*/ 138 h 198"/>
                <a:gd name="T14" fmla="*/ 12 w 42"/>
                <a:gd name="T15" fmla="*/ 114 h 198"/>
                <a:gd name="T16" fmla="*/ 12 w 42"/>
                <a:gd name="T17" fmla="*/ 84 h 198"/>
                <a:gd name="T18" fmla="*/ 6 w 42"/>
                <a:gd name="T19" fmla="*/ 60 h 198"/>
                <a:gd name="T20" fmla="*/ 6 w 42"/>
                <a:gd name="T21" fmla="*/ 36 h 198"/>
                <a:gd name="T22" fmla="*/ 6 w 42"/>
                <a:gd name="T23" fmla="*/ 18 h 198"/>
                <a:gd name="T24" fmla="*/ 12 w 42"/>
                <a:gd name="T25" fmla="*/ 0 h 198"/>
                <a:gd name="T26" fmla="*/ 6 w 42"/>
                <a:gd name="T27" fmla="*/ 12 h 198"/>
                <a:gd name="T28" fmla="*/ 6 w 42"/>
                <a:gd name="T29" fmla="*/ 36 h 198"/>
                <a:gd name="T30" fmla="*/ 0 w 42"/>
                <a:gd name="T31" fmla="*/ 60 h 198"/>
                <a:gd name="T32" fmla="*/ 6 w 42"/>
                <a:gd name="T33" fmla="*/ 90 h 198"/>
                <a:gd name="T34" fmla="*/ 6 w 42"/>
                <a:gd name="T35" fmla="*/ 120 h 198"/>
                <a:gd name="T36" fmla="*/ 12 w 42"/>
                <a:gd name="T37" fmla="*/ 150 h 198"/>
                <a:gd name="T38" fmla="*/ 24 w 42"/>
                <a:gd name="T39" fmla="*/ 174 h 198"/>
                <a:gd name="T40" fmla="*/ 36 w 42"/>
                <a:gd name="T41" fmla="*/ 192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198"/>
                <a:gd name="T65" fmla="*/ 42 w 42"/>
                <a:gd name="T66" fmla="*/ 198 h 1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198">
                  <a:moveTo>
                    <a:pt x="36" y="192"/>
                  </a:moveTo>
                  <a:lnTo>
                    <a:pt x="36" y="192"/>
                  </a:lnTo>
                  <a:lnTo>
                    <a:pt x="42" y="198"/>
                  </a:lnTo>
                  <a:lnTo>
                    <a:pt x="30" y="168"/>
                  </a:lnTo>
                  <a:lnTo>
                    <a:pt x="18" y="138"/>
                  </a:lnTo>
                  <a:lnTo>
                    <a:pt x="12" y="114"/>
                  </a:lnTo>
                  <a:lnTo>
                    <a:pt x="12" y="84"/>
                  </a:lnTo>
                  <a:lnTo>
                    <a:pt x="6" y="60"/>
                  </a:lnTo>
                  <a:lnTo>
                    <a:pt x="6" y="36"/>
                  </a:lnTo>
                  <a:lnTo>
                    <a:pt x="6" y="18"/>
                  </a:lnTo>
                  <a:lnTo>
                    <a:pt x="12" y="0"/>
                  </a:lnTo>
                  <a:lnTo>
                    <a:pt x="6" y="12"/>
                  </a:lnTo>
                  <a:lnTo>
                    <a:pt x="6" y="36"/>
                  </a:lnTo>
                  <a:lnTo>
                    <a:pt x="0" y="60"/>
                  </a:lnTo>
                  <a:lnTo>
                    <a:pt x="6" y="90"/>
                  </a:lnTo>
                  <a:lnTo>
                    <a:pt x="6" y="120"/>
                  </a:lnTo>
                  <a:lnTo>
                    <a:pt x="12" y="150"/>
                  </a:lnTo>
                  <a:lnTo>
                    <a:pt x="24" y="174"/>
                  </a:lnTo>
                  <a:lnTo>
                    <a:pt x="36" y="192"/>
                  </a:lnTo>
                  <a:close/>
                </a:path>
              </a:pathLst>
            </a:custGeom>
            <a:solidFill>
              <a:srgbClr val="006600"/>
            </a:solidFill>
            <a:ln w="9525">
              <a:noFill/>
              <a:round/>
              <a:headEnd/>
              <a:tailEnd/>
            </a:ln>
          </p:spPr>
          <p:txBody>
            <a:bodyPr/>
            <a:lstStyle/>
            <a:p>
              <a:endParaRPr lang="en-US"/>
            </a:p>
          </p:txBody>
        </p:sp>
        <p:sp>
          <p:nvSpPr>
            <p:cNvPr id="15915" name="Freeform 286"/>
            <p:cNvSpPr>
              <a:spLocks/>
            </p:cNvSpPr>
            <p:nvPr/>
          </p:nvSpPr>
          <p:spPr bwMode="auto">
            <a:xfrm>
              <a:off x="5205" y="1062"/>
              <a:ext cx="30" cy="30"/>
            </a:xfrm>
            <a:custGeom>
              <a:avLst/>
              <a:gdLst>
                <a:gd name="T0" fmla="*/ 30 w 30"/>
                <a:gd name="T1" fmla="*/ 0 h 30"/>
                <a:gd name="T2" fmla="*/ 30 w 30"/>
                <a:gd name="T3" fmla="*/ 0 h 30"/>
                <a:gd name="T4" fmla="*/ 24 w 30"/>
                <a:gd name="T5" fmla="*/ 0 h 30"/>
                <a:gd name="T6" fmla="*/ 18 w 30"/>
                <a:gd name="T7" fmla="*/ 0 h 30"/>
                <a:gd name="T8" fmla="*/ 18 w 30"/>
                <a:gd name="T9" fmla="*/ 6 h 30"/>
                <a:gd name="T10" fmla="*/ 12 w 30"/>
                <a:gd name="T11" fmla="*/ 12 h 30"/>
                <a:gd name="T12" fmla="*/ 6 w 30"/>
                <a:gd name="T13" fmla="*/ 12 h 30"/>
                <a:gd name="T14" fmla="*/ 0 w 30"/>
                <a:gd name="T15" fmla="*/ 24 h 30"/>
                <a:gd name="T16" fmla="*/ 0 w 30"/>
                <a:gd name="T17" fmla="*/ 30 h 30"/>
                <a:gd name="T18" fmla="*/ 6 w 30"/>
                <a:gd name="T19" fmla="*/ 24 h 30"/>
                <a:gd name="T20" fmla="*/ 6 w 30"/>
                <a:gd name="T21" fmla="*/ 18 h 30"/>
                <a:gd name="T22" fmla="*/ 12 w 30"/>
                <a:gd name="T23" fmla="*/ 18 h 30"/>
                <a:gd name="T24" fmla="*/ 18 w 30"/>
                <a:gd name="T25" fmla="*/ 12 h 30"/>
                <a:gd name="T26" fmla="*/ 24 w 30"/>
                <a:gd name="T27" fmla="*/ 12 h 30"/>
                <a:gd name="T28" fmla="*/ 24 w 30"/>
                <a:gd name="T29" fmla="*/ 6 h 30"/>
                <a:gd name="T30" fmla="*/ 30 w 30"/>
                <a:gd name="T31" fmla="*/ 0 h 30"/>
                <a:gd name="T32" fmla="*/ 30 w 30"/>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30"/>
                <a:gd name="T53" fmla="*/ 30 w 30"/>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30">
                  <a:moveTo>
                    <a:pt x="30" y="0"/>
                  </a:moveTo>
                  <a:lnTo>
                    <a:pt x="30" y="0"/>
                  </a:lnTo>
                  <a:lnTo>
                    <a:pt x="24" y="0"/>
                  </a:lnTo>
                  <a:lnTo>
                    <a:pt x="18" y="0"/>
                  </a:lnTo>
                  <a:lnTo>
                    <a:pt x="18" y="6"/>
                  </a:lnTo>
                  <a:lnTo>
                    <a:pt x="12" y="12"/>
                  </a:lnTo>
                  <a:lnTo>
                    <a:pt x="6" y="12"/>
                  </a:lnTo>
                  <a:lnTo>
                    <a:pt x="0" y="24"/>
                  </a:lnTo>
                  <a:lnTo>
                    <a:pt x="0" y="30"/>
                  </a:lnTo>
                  <a:lnTo>
                    <a:pt x="6" y="24"/>
                  </a:lnTo>
                  <a:lnTo>
                    <a:pt x="6" y="18"/>
                  </a:lnTo>
                  <a:lnTo>
                    <a:pt x="12" y="18"/>
                  </a:lnTo>
                  <a:lnTo>
                    <a:pt x="18" y="12"/>
                  </a:lnTo>
                  <a:lnTo>
                    <a:pt x="24" y="12"/>
                  </a:lnTo>
                  <a:lnTo>
                    <a:pt x="24" y="6"/>
                  </a:lnTo>
                  <a:lnTo>
                    <a:pt x="30" y="0"/>
                  </a:lnTo>
                  <a:close/>
                </a:path>
              </a:pathLst>
            </a:custGeom>
            <a:solidFill>
              <a:srgbClr val="006600"/>
            </a:solidFill>
            <a:ln w="9525">
              <a:noFill/>
              <a:round/>
              <a:headEnd/>
              <a:tailEnd/>
            </a:ln>
          </p:spPr>
          <p:txBody>
            <a:bodyPr/>
            <a:lstStyle/>
            <a:p>
              <a:endParaRPr lang="en-US"/>
            </a:p>
          </p:txBody>
        </p:sp>
        <p:sp>
          <p:nvSpPr>
            <p:cNvPr id="15916" name="Freeform 287"/>
            <p:cNvSpPr>
              <a:spLocks/>
            </p:cNvSpPr>
            <p:nvPr/>
          </p:nvSpPr>
          <p:spPr bwMode="auto">
            <a:xfrm>
              <a:off x="5203" y="1085"/>
              <a:ext cx="30" cy="36"/>
            </a:xfrm>
            <a:custGeom>
              <a:avLst/>
              <a:gdLst>
                <a:gd name="T0" fmla="*/ 30 w 30"/>
                <a:gd name="T1" fmla="*/ 6 h 36"/>
                <a:gd name="T2" fmla="*/ 30 w 30"/>
                <a:gd name="T3" fmla="*/ 0 h 36"/>
                <a:gd name="T4" fmla="*/ 24 w 30"/>
                <a:gd name="T5" fmla="*/ 6 h 36"/>
                <a:gd name="T6" fmla="*/ 24 w 30"/>
                <a:gd name="T7" fmla="*/ 6 h 36"/>
                <a:gd name="T8" fmla="*/ 18 w 30"/>
                <a:gd name="T9" fmla="*/ 12 h 36"/>
                <a:gd name="T10" fmla="*/ 12 w 30"/>
                <a:gd name="T11" fmla="*/ 18 h 36"/>
                <a:gd name="T12" fmla="*/ 6 w 30"/>
                <a:gd name="T13" fmla="*/ 24 h 36"/>
                <a:gd name="T14" fmla="*/ 0 w 30"/>
                <a:gd name="T15" fmla="*/ 30 h 36"/>
                <a:gd name="T16" fmla="*/ 0 w 30"/>
                <a:gd name="T17" fmla="*/ 36 h 36"/>
                <a:gd name="T18" fmla="*/ 0 w 30"/>
                <a:gd name="T19" fmla="*/ 36 h 36"/>
                <a:gd name="T20" fmla="*/ 6 w 30"/>
                <a:gd name="T21" fmla="*/ 30 h 36"/>
                <a:gd name="T22" fmla="*/ 12 w 30"/>
                <a:gd name="T23" fmla="*/ 30 h 36"/>
                <a:gd name="T24" fmla="*/ 18 w 30"/>
                <a:gd name="T25" fmla="*/ 24 h 36"/>
                <a:gd name="T26" fmla="*/ 24 w 30"/>
                <a:gd name="T27" fmla="*/ 18 h 36"/>
                <a:gd name="T28" fmla="*/ 30 w 30"/>
                <a:gd name="T29" fmla="*/ 12 h 36"/>
                <a:gd name="T30" fmla="*/ 30 w 30"/>
                <a:gd name="T31" fmla="*/ 6 h 36"/>
                <a:gd name="T32" fmla="*/ 30 w 30"/>
                <a:gd name="T33" fmla="*/ 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36"/>
                <a:gd name="T53" fmla="*/ 30 w 30"/>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36">
                  <a:moveTo>
                    <a:pt x="30" y="6"/>
                  </a:moveTo>
                  <a:lnTo>
                    <a:pt x="30" y="0"/>
                  </a:lnTo>
                  <a:lnTo>
                    <a:pt x="24" y="6"/>
                  </a:lnTo>
                  <a:lnTo>
                    <a:pt x="18" y="12"/>
                  </a:lnTo>
                  <a:lnTo>
                    <a:pt x="12" y="18"/>
                  </a:lnTo>
                  <a:lnTo>
                    <a:pt x="6" y="24"/>
                  </a:lnTo>
                  <a:lnTo>
                    <a:pt x="0" y="30"/>
                  </a:lnTo>
                  <a:lnTo>
                    <a:pt x="0" y="36"/>
                  </a:lnTo>
                  <a:lnTo>
                    <a:pt x="6" y="30"/>
                  </a:lnTo>
                  <a:lnTo>
                    <a:pt x="12" y="30"/>
                  </a:lnTo>
                  <a:lnTo>
                    <a:pt x="18" y="24"/>
                  </a:lnTo>
                  <a:lnTo>
                    <a:pt x="24" y="18"/>
                  </a:lnTo>
                  <a:lnTo>
                    <a:pt x="30" y="12"/>
                  </a:lnTo>
                  <a:lnTo>
                    <a:pt x="30" y="6"/>
                  </a:lnTo>
                  <a:close/>
                </a:path>
              </a:pathLst>
            </a:custGeom>
            <a:solidFill>
              <a:srgbClr val="006600"/>
            </a:solidFill>
            <a:ln w="9525">
              <a:noFill/>
              <a:round/>
              <a:headEnd/>
              <a:tailEnd/>
            </a:ln>
          </p:spPr>
          <p:txBody>
            <a:bodyPr/>
            <a:lstStyle/>
            <a:p>
              <a:endParaRPr lang="en-US"/>
            </a:p>
          </p:txBody>
        </p:sp>
        <p:sp>
          <p:nvSpPr>
            <p:cNvPr id="15917" name="Freeform 288"/>
            <p:cNvSpPr>
              <a:spLocks/>
            </p:cNvSpPr>
            <p:nvPr/>
          </p:nvSpPr>
          <p:spPr bwMode="auto">
            <a:xfrm>
              <a:off x="5204" y="1110"/>
              <a:ext cx="36" cy="30"/>
            </a:xfrm>
            <a:custGeom>
              <a:avLst/>
              <a:gdLst>
                <a:gd name="T0" fmla="*/ 36 w 36"/>
                <a:gd name="T1" fmla="*/ 0 h 30"/>
                <a:gd name="T2" fmla="*/ 36 w 36"/>
                <a:gd name="T3" fmla="*/ 0 h 30"/>
                <a:gd name="T4" fmla="*/ 30 w 36"/>
                <a:gd name="T5" fmla="*/ 0 h 30"/>
                <a:gd name="T6" fmla="*/ 24 w 36"/>
                <a:gd name="T7" fmla="*/ 6 h 30"/>
                <a:gd name="T8" fmla="*/ 18 w 36"/>
                <a:gd name="T9" fmla="*/ 6 h 30"/>
                <a:gd name="T10" fmla="*/ 12 w 36"/>
                <a:gd name="T11" fmla="*/ 12 h 30"/>
                <a:gd name="T12" fmla="*/ 6 w 36"/>
                <a:gd name="T13" fmla="*/ 18 h 30"/>
                <a:gd name="T14" fmla="*/ 0 w 36"/>
                <a:gd name="T15" fmla="*/ 24 h 30"/>
                <a:gd name="T16" fmla="*/ 0 w 36"/>
                <a:gd name="T17" fmla="*/ 30 h 30"/>
                <a:gd name="T18" fmla="*/ 0 w 36"/>
                <a:gd name="T19" fmla="*/ 30 h 30"/>
                <a:gd name="T20" fmla="*/ 6 w 36"/>
                <a:gd name="T21" fmla="*/ 30 h 30"/>
                <a:gd name="T22" fmla="*/ 12 w 36"/>
                <a:gd name="T23" fmla="*/ 24 h 30"/>
                <a:gd name="T24" fmla="*/ 24 w 36"/>
                <a:gd name="T25" fmla="*/ 18 h 30"/>
                <a:gd name="T26" fmla="*/ 30 w 36"/>
                <a:gd name="T27" fmla="*/ 12 h 30"/>
                <a:gd name="T28" fmla="*/ 36 w 36"/>
                <a:gd name="T29" fmla="*/ 6 h 30"/>
                <a:gd name="T30" fmla="*/ 36 w 36"/>
                <a:gd name="T31" fmla="*/ 6 h 30"/>
                <a:gd name="T32" fmla="*/ 36 w 36"/>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36" y="0"/>
                  </a:moveTo>
                  <a:lnTo>
                    <a:pt x="36" y="0"/>
                  </a:lnTo>
                  <a:lnTo>
                    <a:pt x="30" y="0"/>
                  </a:lnTo>
                  <a:lnTo>
                    <a:pt x="24" y="6"/>
                  </a:lnTo>
                  <a:lnTo>
                    <a:pt x="18" y="6"/>
                  </a:lnTo>
                  <a:lnTo>
                    <a:pt x="12" y="12"/>
                  </a:lnTo>
                  <a:lnTo>
                    <a:pt x="6" y="18"/>
                  </a:lnTo>
                  <a:lnTo>
                    <a:pt x="0" y="24"/>
                  </a:lnTo>
                  <a:lnTo>
                    <a:pt x="0" y="30"/>
                  </a:lnTo>
                  <a:lnTo>
                    <a:pt x="6" y="30"/>
                  </a:lnTo>
                  <a:lnTo>
                    <a:pt x="12" y="24"/>
                  </a:lnTo>
                  <a:lnTo>
                    <a:pt x="24" y="18"/>
                  </a:lnTo>
                  <a:lnTo>
                    <a:pt x="30" y="12"/>
                  </a:lnTo>
                  <a:lnTo>
                    <a:pt x="36" y="6"/>
                  </a:lnTo>
                  <a:lnTo>
                    <a:pt x="36" y="0"/>
                  </a:lnTo>
                  <a:close/>
                </a:path>
              </a:pathLst>
            </a:custGeom>
            <a:solidFill>
              <a:srgbClr val="006600"/>
            </a:solidFill>
            <a:ln w="9525">
              <a:noFill/>
              <a:round/>
              <a:headEnd/>
              <a:tailEnd/>
            </a:ln>
          </p:spPr>
          <p:txBody>
            <a:bodyPr/>
            <a:lstStyle/>
            <a:p>
              <a:endParaRPr lang="en-US"/>
            </a:p>
          </p:txBody>
        </p:sp>
        <p:sp>
          <p:nvSpPr>
            <p:cNvPr id="15918" name="Freeform 289"/>
            <p:cNvSpPr>
              <a:spLocks/>
            </p:cNvSpPr>
            <p:nvPr/>
          </p:nvSpPr>
          <p:spPr bwMode="auto">
            <a:xfrm>
              <a:off x="5209" y="1147"/>
              <a:ext cx="36" cy="30"/>
            </a:xfrm>
            <a:custGeom>
              <a:avLst/>
              <a:gdLst>
                <a:gd name="T0" fmla="*/ 36 w 36"/>
                <a:gd name="T1" fmla="*/ 6 h 30"/>
                <a:gd name="T2" fmla="*/ 30 w 36"/>
                <a:gd name="T3" fmla="*/ 0 h 30"/>
                <a:gd name="T4" fmla="*/ 24 w 36"/>
                <a:gd name="T5" fmla="*/ 6 h 30"/>
                <a:gd name="T6" fmla="*/ 24 w 36"/>
                <a:gd name="T7" fmla="*/ 6 h 30"/>
                <a:gd name="T8" fmla="*/ 18 w 36"/>
                <a:gd name="T9" fmla="*/ 12 h 30"/>
                <a:gd name="T10" fmla="*/ 6 w 36"/>
                <a:gd name="T11" fmla="*/ 12 h 30"/>
                <a:gd name="T12" fmla="*/ 6 w 36"/>
                <a:gd name="T13" fmla="*/ 18 h 30"/>
                <a:gd name="T14" fmla="*/ 0 w 36"/>
                <a:gd name="T15" fmla="*/ 24 h 30"/>
                <a:gd name="T16" fmla="*/ 0 w 36"/>
                <a:gd name="T17" fmla="*/ 30 h 30"/>
                <a:gd name="T18" fmla="*/ 0 w 36"/>
                <a:gd name="T19" fmla="*/ 30 h 30"/>
                <a:gd name="T20" fmla="*/ 6 w 36"/>
                <a:gd name="T21" fmla="*/ 24 h 30"/>
                <a:gd name="T22" fmla="*/ 12 w 36"/>
                <a:gd name="T23" fmla="*/ 24 h 30"/>
                <a:gd name="T24" fmla="*/ 18 w 36"/>
                <a:gd name="T25" fmla="*/ 18 h 30"/>
                <a:gd name="T26" fmla="*/ 24 w 36"/>
                <a:gd name="T27" fmla="*/ 12 h 30"/>
                <a:gd name="T28" fmla="*/ 30 w 36"/>
                <a:gd name="T29" fmla="*/ 12 h 30"/>
                <a:gd name="T30" fmla="*/ 30 w 36"/>
                <a:gd name="T31" fmla="*/ 6 h 30"/>
                <a:gd name="T32" fmla="*/ 36 w 36"/>
                <a:gd name="T33" fmla="*/ 6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36" y="6"/>
                  </a:moveTo>
                  <a:lnTo>
                    <a:pt x="30" y="0"/>
                  </a:lnTo>
                  <a:lnTo>
                    <a:pt x="24" y="6"/>
                  </a:lnTo>
                  <a:lnTo>
                    <a:pt x="18" y="12"/>
                  </a:lnTo>
                  <a:lnTo>
                    <a:pt x="6" y="12"/>
                  </a:lnTo>
                  <a:lnTo>
                    <a:pt x="6" y="18"/>
                  </a:lnTo>
                  <a:lnTo>
                    <a:pt x="0" y="24"/>
                  </a:lnTo>
                  <a:lnTo>
                    <a:pt x="0" y="30"/>
                  </a:lnTo>
                  <a:lnTo>
                    <a:pt x="6" y="24"/>
                  </a:lnTo>
                  <a:lnTo>
                    <a:pt x="12" y="24"/>
                  </a:lnTo>
                  <a:lnTo>
                    <a:pt x="18" y="18"/>
                  </a:lnTo>
                  <a:lnTo>
                    <a:pt x="24" y="12"/>
                  </a:lnTo>
                  <a:lnTo>
                    <a:pt x="30" y="12"/>
                  </a:lnTo>
                  <a:lnTo>
                    <a:pt x="30" y="6"/>
                  </a:lnTo>
                  <a:lnTo>
                    <a:pt x="36" y="6"/>
                  </a:lnTo>
                  <a:close/>
                </a:path>
              </a:pathLst>
            </a:custGeom>
            <a:solidFill>
              <a:srgbClr val="006600"/>
            </a:solidFill>
            <a:ln w="9525">
              <a:noFill/>
              <a:round/>
              <a:headEnd/>
              <a:tailEnd/>
            </a:ln>
          </p:spPr>
          <p:txBody>
            <a:bodyPr/>
            <a:lstStyle/>
            <a:p>
              <a:endParaRPr lang="en-US"/>
            </a:p>
          </p:txBody>
        </p:sp>
        <p:sp>
          <p:nvSpPr>
            <p:cNvPr id="15919" name="Freeform 290"/>
            <p:cNvSpPr>
              <a:spLocks/>
            </p:cNvSpPr>
            <p:nvPr/>
          </p:nvSpPr>
          <p:spPr bwMode="auto">
            <a:xfrm>
              <a:off x="5210" y="1169"/>
              <a:ext cx="36" cy="18"/>
            </a:xfrm>
            <a:custGeom>
              <a:avLst/>
              <a:gdLst>
                <a:gd name="T0" fmla="*/ 36 w 36"/>
                <a:gd name="T1" fmla="*/ 0 h 18"/>
                <a:gd name="T2" fmla="*/ 30 w 36"/>
                <a:gd name="T3" fmla="*/ 0 h 18"/>
                <a:gd name="T4" fmla="*/ 30 w 36"/>
                <a:gd name="T5" fmla="*/ 0 h 18"/>
                <a:gd name="T6" fmla="*/ 24 w 36"/>
                <a:gd name="T7" fmla="*/ 0 h 18"/>
                <a:gd name="T8" fmla="*/ 18 w 36"/>
                <a:gd name="T9" fmla="*/ 0 h 18"/>
                <a:gd name="T10" fmla="*/ 12 w 36"/>
                <a:gd name="T11" fmla="*/ 6 h 18"/>
                <a:gd name="T12" fmla="*/ 6 w 36"/>
                <a:gd name="T13" fmla="*/ 6 h 18"/>
                <a:gd name="T14" fmla="*/ 6 w 36"/>
                <a:gd name="T15" fmla="*/ 12 h 18"/>
                <a:gd name="T16" fmla="*/ 0 w 36"/>
                <a:gd name="T17" fmla="*/ 18 h 18"/>
                <a:gd name="T18" fmla="*/ 6 w 36"/>
                <a:gd name="T19" fmla="*/ 18 h 18"/>
                <a:gd name="T20" fmla="*/ 12 w 36"/>
                <a:gd name="T21" fmla="*/ 18 h 18"/>
                <a:gd name="T22" fmla="*/ 18 w 36"/>
                <a:gd name="T23" fmla="*/ 12 h 18"/>
                <a:gd name="T24" fmla="*/ 18 w 36"/>
                <a:gd name="T25" fmla="*/ 12 h 18"/>
                <a:gd name="T26" fmla="*/ 24 w 36"/>
                <a:gd name="T27" fmla="*/ 12 h 18"/>
                <a:gd name="T28" fmla="*/ 30 w 36"/>
                <a:gd name="T29" fmla="*/ 6 h 18"/>
                <a:gd name="T30" fmla="*/ 36 w 36"/>
                <a:gd name="T31" fmla="*/ 6 h 18"/>
                <a:gd name="T32" fmla="*/ 36 w 36"/>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8"/>
                <a:gd name="T53" fmla="*/ 36 w 3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8">
                  <a:moveTo>
                    <a:pt x="36" y="0"/>
                  </a:moveTo>
                  <a:lnTo>
                    <a:pt x="30" y="0"/>
                  </a:lnTo>
                  <a:lnTo>
                    <a:pt x="24" y="0"/>
                  </a:lnTo>
                  <a:lnTo>
                    <a:pt x="18" y="0"/>
                  </a:lnTo>
                  <a:lnTo>
                    <a:pt x="12" y="6"/>
                  </a:lnTo>
                  <a:lnTo>
                    <a:pt x="6" y="6"/>
                  </a:lnTo>
                  <a:lnTo>
                    <a:pt x="6" y="12"/>
                  </a:lnTo>
                  <a:lnTo>
                    <a:pt x="0" y="18"/>
                  </a:lnTo>
                  <a:lnTo>
                    <a:pt x="6" y="18"/>
                  </a:lnTo>
                  <a:lnTo>
                    <a:pt x="12" y="18"/>
                  </a:lnTo>
                  <a:lnTo>
                    <a:pt x="18" y="12"/>
                  </a:lnTo>
                  <a:lnTo>
                    <a:pt x="24" y="12"/>
                  </a:lnTo>
                  <a:lnTo>
                    <a:pt x="30" y="6"/>
                  </a:lnTo>
                  <a:lnTo>
                    <a:pt x="36" y="6"/>
                  </a:lnTo>
                  <a:lnTo>
                    <a:pt x="36" y="0"/>
                  </a:lnTo>
                  <a:close/>
                </a:path>
              </a:pathLst>
            </a:custGeom>
            <a:solidFill>
              <a:srgbClr val="006600"/>
            </a:solidFill>
            <a:ln w="9525">
              <a:noFill/>
              <a:round/>
              <a:headEnd/>
              <a:tailEnd/>
            </a:ln>
          </p:spPr>
          <p:txBody>
            <a:bodyPr/>
            <a:lstStyle/>
            <a:p>
              <a:endParaRPr lang="en-US"/>
            </a:p>
          </p:txBody>
        </p:sp>
        <p:sp>
          <p:nvSpPr>
            <p:cNvPr id="15920" name="Freeform 291"/>
            <p:cNvSpPr>
              <a:spLocks/>
            </p:cNvSpPr>
            <p:nvPr/>
          </p:nvSpPr>
          <p:spPr bwMode="auto">
            <a:xfrm>
              <a:off x="5223" y="1206"/>
              <a:ext cx="24" cy="12"/>
            </a:xfrm>
            <a:custGeom>
              <a:avLst/>
              <a:gdLst>
                <a:gd name="T0" fmla="*/ 24 w 24"/>
                <a:gd name="T1" fmla="*/ 0 h 12"/>
                <a:gd name="T2" fmla="*/ 24 w 24"/>
                <a:gd name="T3" fmla="*/ 0 h 12"/>
                <a:gd name="T4" fmla="*/ 24 w 24"/>
                <a:gd name="T5" fmla="*/ 0 h 12"/>
                <a:gd name="T6" fmla="*/ 18 w 24"/>
                <a:gd name="T7" fmla="*/ 0 h 12"/>
                <a:gd name="T8" fmla="*/ 12 w 24"/>
                <a:gd name="T9" fmla="*/ 0 h 12"/>
                <a:gd name="T10" fmla="*/ 6 w 24"/>
                <a:gd name="T11" fmla="*/ 6 h 12"/>
                <a:gd name="T12" fmla="*/ 6 w 24"/>
                <a:gd name="T13" fmla="*/ 6 h 12"/>
                <a:gd name="T14" fmla="*/ 0 w 24"/>
                <a:gd name="T15" fmla="*/ 12 h 12"/>
                <a:gd name="T16" fmla="*/ 0 w 24"/>
                <a:gd name="T17" fmla="*/ 12 h 12"/>
                <a:gd name="T18" fmla="*/ 6 w 24"/>
                <a:gd name="T19" fmla="*/ 12 h 12"/>
                <a:gd name="T20" fmla="*/ 6 w 24"/>
                <a:gd name="T21" fmla="*/ 12 h 12"/>
                <a:gd name="T22" fmla="*/ 12 w 24"/>
                <a:gd name="T23" fmla="*/ 12 h 12"/>
                <a:gd name="T24" fmla="*/ 18 w 24"/>
                <a:gd name="T25" fmla="*/ 6 h 12"/>
                <a:gd name="T26" fmla="*/ 18 w 24"/>
                <a:gd name="T27" fmla="*/ 6 h 12"/>
                <a:gd name="T28" fmla="*/ 24 w 24"/>
                <a:gd name="T29" fmla="*/ 6 h 12"/>
                <a:gd name="T30" fmla="*/ 24 w 24"/>
                <a:gd name="T31" fmla="*/ 0 h 12"/>
                <a:gd name="T32" fmla="*/ 24 w 24"/>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2"/>
                <a:gd name="T53" fmla="*/ 24 w 2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2">
                  <a:moveTo>
                    <a:pt x="24" y="0"/>
                  </a:moveTo>
                  <a:lnTo>
                    <a:pt x="24" y="0"/>
                  </a:lnTo>
                  <a:lnTo>
                    <a:pt x="18" y="0"/>
                  </a:lnTo>
                  <a:lnTo>
                    <a:pt x="12" y="0"/>
                  </a:lnTo>
                  <a:lnTo>
                    <a:pt x="6" y="6"/>
                  </a:lnTo>
                  <a:lnTo>
                    <a:pt x="0" y="12"/>
                  </a:lnTo>
                  <a:lnTo>
                    <a:pt x="6" y="12"/>
                  </a:lnTo>
                  <a:lnTo>
                    <a:pt x="12" y="12"/>
                  </a:lnTo>
                  <a:lnTo>
                    <a:pt x="18" y="6"/>
                  </a:lnTo>
                  <a:lnTo>
                    <a:pt x="24" y="6"/>
                  </a:lnTo>
                  <a:lnTo>
                    <a:pt x="24" y="0"/>
                  </a:lnTo>
                  <a:close/>
                </a:path>
              </a:pathLst>
            </a:custGeom>
            <a:solidFill>
              <a:srgbClr val="006600"/>
            </a:solidFill>
            <a:ln w="9525">
              <a:noFill/>
              <a:round/>
              <a:headEnd/>
              <a:tailEnd/>
            </a:ln>
          </p:spPr>
          <p:txBody>
            <a:bodyPr/>
            <a:lstStyle/>
            <a:p>
              <a:endParaRPr lang="en-US"/>
            </a:p>
          </p:txBody>
        </p:sp>
        <p:sp>
          <p:nvSpPr>
            <p:cNvPr id="15921" name="Freeform 292"/>
            <p:cNvSpPr>
              <a:spLocks/>
            </p:cNvSpPr>
            <p:nvPr/>
          </p:nvSpPr>
          <p:spPr bwMode="auto">
            <a:xfrm>
              <a:off x="5227" y="1225"/>
              <a:ext cx="18" cy="12"/>
            </a:xfrm>
            <a:custGeom>
              <a:avLst/>
              <a:gdLst>
                <a:gd name="T0" fmla="*/ 18 w 18"/>
                <a:gd name="T1" fmla="*/ 0 h 12"/>
                <a:gd name="T2" fmla="*/ 12 w 18"/>
                <a:gd name="T3" fmla="*/ 0 h 12"/>
                <a:gd name="T4" fmla="*/ 12 w 18"/>
                <a:gd name="T5" fmla="*/ 0 h 12"/>
                <a:gd name="T6" fmla="*/ 12 w 18"/>
                <a:gd name="T7" fmla="*/ 0 h 12"/>
                <a:gd name="T8" fmla="*/ 6 w 18"/>
                <a:gd name="T9" fmla="*/ 0 h 12"/>
                <a:gd name="T10" fmla="*/ 6 w 18"/>
                <a:gd name="T11" fmla="*/ 0 h 12"/>
                <a:gd name="T12" fmla="*/ 0 w 18"/>
                <a:gd name="T13" fmla="*/ 6 h 12"/>
                <a:gd name="T14" fmla="*/ 0 w 18"/>
                <a:gd name="T15" fmla="*/ 6 h 12"/>
                <a:gd name="T16" fmla="*/ 0 w 18"/>
                <a:gd name="T17" fmla="*/ 12 h 12"/>
                <a:gd name="T18" fmla="*/ 0 w 18"/>
                <a:gd name="T19" fmla="*/ 6 h 12"/>
                <a:gd name="T20" fmla="*/ 6 w 18"/>
                <a:gd name="T21" fmla="*/ 6 h 12"/>
                <a:gd name="T22" fmla="*/ 6 w 18"/>
                <a:gd name="T23" fmla="*/ 6 h 12"/>
                <a:gd name="T24" fmla="*/ 12 w 18"/>
                <a:gd name="T25" fmla="*/ 6 h 12"/>
                <a:gd name="T26" fmla="*/ 12 w 18"/>
                <a:gd name="T27" fmla="*/ 0 h 12"/>
                <a:gd name="T28" fmla="*/ 18 w 18"/>
                <a:gd name="T29" fmla="*/ 0 h 12"/>
                <a:gd name="T30" fmla="*/ 18 w 18"/>
                <a:gd name="T31" fmla="*/ 0 h 12"/>
                <a:gd name="T32" fmla="*/ 18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0"/>
                  </a:moveTo>
                  <a:lnTo>
                    <a:pt x="12" y="0"/>
                  </a:lnTo>
                  <a:lnTo>
                    <a:pt x="6" y="0"/>
                  </a:lnTo>
                  <a:lnTo>
                    <a:pt x="0" y="6"/>
                  </a:lnTo>
                  <a:lnTo>
                    <a:pt x="0" y="12"/>
                  </a:lnTo>
                  <a:lnTo>
                    <a:pt x="0" y="6"/>
                  </a:lnTo>
                  <a:lnTo>
                    <a:pt x="6" y="6"/>
                  </a:lnTo>
                  <a:lnTo>
                    <a:pt x="12" y="6"/>
                  </a:lnTo>
                  <a:lnTo>
                    <a:pt x="12" y="0"/>
                  </a:lnTo>
                  <a:lnTo>
                    <a:pt x="18" y="0"/>
                  </a:lnTo>
                  <a:close/>
                </a:path>
              </a:pathLst>
            </a:custGeom>
            <a:solidFill>
              <a:srgbClr val="006600"/>
            </a:solidFill>
            <a:ln w="9525">
              <a:noFill/>
              <a:round/>
              <a:headEnd/>
              <a:tailEnd/>
            </a:ln>
          </p:spPr>
          <p:txBody>
            <a:bodyPr/>
            <a:lstStyle/>
            <a:p>
              <a:endParaRPr lang="en-US"/>
            </a:p>
          </p:txBody>
        </p:sp>
        <p:sp>
          <p:nvSpPr>
            <p:cNvPr id="15922" name="Freeform 293"/>
            <p:cNvSpPr>
              <a:spLocks/>
            </p:cNvSpPr>
            <p:nvPr/>
          </p:nvSpPr>
          <p:spPr bwMode="auto">
            <a:xfrm>
              <a:off x="5205" y="1074"/>
              <a:ext cx="30" cy="36"/>
            </a:xfrm>
            <a:custGeom>
              <a:avLst/>
              <a:gdLst>
                <a:gd name="T0" fmla="*/ 30 w 30"/>
                <a:gd name="T1" fmla="*/ 6 h 36"/>
                <a:gd name="T2" fmla="*/ 30 w 30"/>
                <a:gd name="T3" fmla="*/ 0 h 36"/>
                <a:gd name="T4" fmla="*/ 24 w 30"/>
                <a:gd name="T5" fmla="*/ 0 h 36"/>
                <a:gd name="T6" fmla="*/ 18 w 30"/>
                <a:gd name="T7" fmla="*/ 6 h 36"/>
                <a:gd name="T8" fmla="*/ 18 w 30"/>
                <a:gd name="T9" fmla="*/ 12 h 36"/>
                <a:gd name="T10" fmla="*/ 12 w 30"/>
                <a:gd name="T11" fmla="*/ 12 h 36"/>
                <a:gd name="T12" fmla="*/ 6 w 30"/>
                <a:gd name="T13" fmla="*/ 18 h 36"/>
                <a:gd name="T14" fmla="*/ 0 w 30"/>
                <a:gd name="T15" fmla="*/ 30 h 36"/>
                <a:gd name="T16" fmla="*/ 0 w 30"/>
                <a:gd name="T17" fmla="*/ 36 h 36"/>
                <a:gd name="T18" fmla="*/ 0 w 30"/>
                <a:gd name="T19" fmla="*/ 30 h 36"/>
                <a:gd name="T20" fmla="*/ 6 w 30"/>
                <a:gd name="T21" fmla="*/ 30 h 36"/>
                <a:gd name="T22" fmla="*/ 12 w 30"/>
                <a:gd name="T23" fmla="*/ 24 h 36"/>
                <a:gd name="T24" fmla="*/ 18 w 30"/>
                <a:gd name="T25" fmla="*/ 18 h 36"/>
                <a:gd name="T26" fmla="*/ 24 w 30"/>
                <a:gd name="T27" fmla="*/ 12 h 36"/>
                <a:gd name="T28" fmla="*/ 30 w 30"/>
                <a:gd name="T29" fmla="*/ 12 h 36"/>
                <a:gd name="T30" fmla="*/ 30 w 30"/>
                <a:gd name="T31" fmla="*/ 6 h 36"/>
                <a:gd name="T32" fmla="*/ 30 w 30"/>
                <a:gd name="T33" fmla="*/ 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36"/>
                <a:gd name="T53" fmla="*/ 30 w 30"/>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36">
                  <a:moveTo>
                    <a:pt x="30" y="6"/>
                  </a:moveTo>
                  <a:lnTo>
                    <a:pt x="30" y="0"/>
                  </a:lnTo>
                  <a:lnTo>
                    <a:pt x="24" y="0"/>
                  </a:lnTo>
                  <a:lnTo>
                    <a:pt x="18" y="6"/>
                  </a:lnTo>
                  <a:lnTo>
                    <a:pt x="18" y="12"/>
                  </a:lnTo>
                  <a:lnTo>
                    <a:pt x="12" y="12"/>
                  </a:lnTo>
                  <a:lnTo>
                    <a:pt x="6" y="18"/>
                  </a:lnTo>
                  <a:lnTo>
                    <a:pt x="0" y="30"/>
                  </a:lnTo>
                  <a:lnTo>
                    <a:pt x="0" y="36"/>
                  </a:lnTo>
                  <a:lnTo>
                    <a:pt x="0" y="30"/>
                  </a:lnTo>
                  <a:lnTo>
                    <a:pt x="6" y="30"/>
                  </a:lnTo>
                  <a:lnTo>
                    <a:pt x="12" y="24"/>
                  </a:lnTo>
                  <a:lnTo>
                    <a:pt x="18" y="18"/>
                  </a:lnTo>
                  <a:lnTo>
                    <a:pt x="24" y="12"/>
                  </a:lnTo>
                  <a:lnTo>
                    <a:pt x="30" y="12"/>
                  </a:lnTo>
                  <a:lnTo>
                    <a:pt x="30" y="6"/>
                  </a:lnTo>
                  <a:close/>
                </a:path>
              </a:pathLst>
            </a:custGeom>
            <a:solidFill>
              <a:srgbClr val="006600"/>
            </a:solidFill>
            <a:ln w="9525">
              <a:noFill/>
              <a:round/>
              <a:headEnd/>
              <a:tailEnd/>
            </a:ln>
          </p:spPr>
          <p:txBody>
            <a:bodyPr/>
            <a:lstStyle/>
            <a:p>
              <a:endParaRPr lang="en-US"/>
            </a:p>
          </p:txBody>
        </p:sp>
        <p:sp>
          <p:nvSpPr>
            <p:cNvPr id="15923" name="Freeform 294"/>
            <p:cNvSpPr>
              <a:spLocks/>
            </p:cNvSpPr>
            <p:nvPr/>
          </p:nvSpPr>
          <p:spPr bwMode="auto">
            <a:xfrm>
              <a:off x="5205" y="1049"/>
              <a:ext cx="24" cy="24"/>
            </a:xfrm>
            <a:custGeom>
              <a:avLst/>
              <a:gdLst>
                <a:gd name="T0" fmla="*/ 24 w 24"/>
                <a:gd name="T1" fmla="*/ 0 h 24"/>
                <a:gd name="T2" fmla="*/ 24 w 24"/>
                <a:gd name="T3" fmla="*/ 0 h 24"/>
                <a:gd name="T4" fmla="*/ 24 w 24"/>
                <a:gd name="T5" fmla="*/ 0 h 24"/>
                <a:gd name="T6" fmla="*/ 18 w 24"/>
                <a:gd name="T7" fmla="*/ 0 h 24"/>
                <a:gd name="T8" fmla="*/ 12 w 24"/>
                <a:gd name="T9" fmla="*/ 0 h 24"/>
                <a:gd name="T10" fmla="*/ 12 w 24"/>
                <a:gd name="T11" fmla="*/ 6 h 24"/>
                <a:gd name="T12" fmla="*/ 6 w 24"/>
                <a:gd name="T13" fmla="*/ 12 h 24"/>
                <a:gd name="T14" fmla="*/ 0 w 24"/>
                <a:gd name="T15" fmla="*/ 18 h 24"/>
                <a:gd name="T16" fmla="*/ 0 w 24"/>
                <a:gd name="T17" fmla="*/ 24 h 24"/>
                <a:gd name="T18" fmla="*/ 6 w 24"/>
                <a:gd name="T19" fmla="*/ 18 h 24"/>
                <a:gd name="T20" fmla="*/ 6 w 24"/>
                <a:gd name="T21" fmla="*/ 18 h 24"/>
                <a:gd name="T22" fmla="*/ 12 w 24"/>
                <a:gd name="T23" fmla="*/ 12 h 24"/>
                <a:gd name="T24" fmla="*/ 18 w 24"/>
                <a:gd name="T25" fmla="*/ 12 h 24"/>
                <a:gd name="T26" fmla="*/ 18 w 24"/>
                <a:gd name="T27" fmla="*/ 6 h 24"/>
                <a:gd name="T28" fmla="*/ 24 w 24"/>
                <a:gd name="T29" fmla="*/ 6 h 24"/>
                <a:gd name="T30" fmla="*/ 24 w 24"/>
                <a:gd name="T31" fmla="*/ 0 h 24"/>
                <a:gd name="T32" fmla="*/ 24 w 24"/>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0"/>
                  </a:moveTo>
                  <a:lnTo>
                    <a:pt x="24" y="0"/>
                  </a:lnTo>
                  <a:lnTo>
                    <a:pt x="18" y="0"/>
                  </a:lnTo>
                  <a:lnTo>
                    <a:pt x="12" y="0"/>
                  </a:lnTo>
                  <a:lnTo>
                    <a:pt x="12" y="6"/>
                  </a:lnTo>
                  <a:lnTo>
                    <a:pt x="6" y="12"/>
                  </a:lnTo>
                  <a:lnTo>
                    <a:pt x="0" y="18"/>
                  </a:lnTo>
                  <a:lnTo>
                    <a:pt x="0" y="24"/>
                  </a:lnTo>
                  <a:lnTo>
                    <a:pt x="6" y="18"/>
                  </a:lnTo>
                  <a:lnTo>
                    <a:pt x="12" y="12"/>
                  </a:lnTo>
                  <a:lnTo>
                    <a:pt x="18" y="12"/>
                  </a:lnTo>
                  <a:lnTo>
                    <a:pt x="18" y="6"/>
                  </a:lnTo>
                  <a:lnTo>
                    <a:pt x="24" y="6"/>
                  </a:lnTo>
                  <a:lnTo>
                    <a:pt x="24" y="0"/>
                  </a:lnTo>
                  <a:close/>
                </a:path>
              </a:pathLst>
            </a:custGeom>
            <a:solidFill>
              <a:srgbClr val="006600"/>
            </a:solidFill>
            <a:ln w="9525">
              <a:noFill/>
              <a:round/>
              <a:headEnd/>
              <a:tailEnd/>
            </a:ln>
          </p:spPr>
          <p:txBody>
            <a:bodyPr/>
            <a:lstStyle/>
            <a:p>
              <a:endParaRPr lang="en-US"/>
            </a:p>
          </p:txBody>
        </p:sp>
        <p:sp>
          <p:nvSpPr>
            <p:cNvPr id="15924" name="Freeform 295"/>
            <p:cNvSpPr>
              <a:spLocks/>
            </p:cNvSpPr>
            <p:nvPr/>
          </p:nvSpPr>
          <p:spPr bwMode="auto">
            <a:xfrm>
              <a:off x="5203" y="1135"/>
              <a:ext cx="36" cy="30"/>
            </a:xfrm>
            <a:custGeom>
              <a:avLst/>
              <a:gdLst>
                <a:gd name="T0" fmla="*/ 36 w 36"/>
                <a:gd name="T1" fmla="*/ 0 h 30"/>
                <a:gd name="T2" fmla="*/ 36 w 36"/>
                <a:gd name="T3" fmla="*/ 0 h 30"/>
                <a:gd name="T4" fmla="*/ 30 w 36"/>
                <a:gd name="T5" fmla="*/ 0 h 30"/>
                <a:gd name="T6" fmla="*/ 24 w 36"/>
                <a:gd name="T7" fmla="*/ 6 h 30"/>
                <a:gd name="T8" fmla="*/ 18 w 36"/>
                <a:gd name="T9" fmla="*/ 6 h 30"/>
                <a:gd name="T10" fmla="*/ 12 w 36"/>
                <a:gd name="T11" fmla="*/ 12 h 30"/>
                <a:gd name="T12" fmla="*/ 6 w 36"/>
                <a:gd name="T13" fmla="*/ 18 h 30"/>
                <a:gd name="T14" fmla="*/ 0 w 36"/>
                <a:gd name="T15" fmla="*/ 24 h 30"/>
                <a:gd name="T16" fmla="*/ 0 w 36"/>
                <a:gd name="T17" fmla="*/ 30 h 30"/>
                <a:gd name="T18" fmla="*/ 6 w 36"/>
                <a:gd name="T19" fmla="*/ 24 h 30"/>
                <a:gd name="T20" fmla="*/ 6 w 36"/>
                <a:gd name="T21" fmla="*/ 24 h 30"/>
                <a:gd name="T22" fmla="*/ 12 w 36"/>
                <a:gd name="T23" fmla="*/ 18 h 30"/>
                <a:gd name="T24" fmla="*/ 24 w 36"/>
                <a:gd name="T25" fmla="*/ 18 h 30"/>
                <a:gd name="T26" fmla="*/ 24 w 36"/>
                <a:gd name="T27" fmla="*/ 12 h 30"/>
                <a:gd name="T28" fmla="*/ 30 w 36"/>
                <a:gd name="T29" fmla="*/ 6 h 30"/>
                <a:gd name="T30" fmla="*/ 36 w 36"/>
                <a:gd name="T31" fmla="*/ 6 h 30"/>
                <a:gd name="T32" fmla="*/ 36 w 36"/>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36" y="0"/>
                  </a:moveTo>
                  <a:lnTo>
                    <a:pt x="36" y="0"/>
                  </a:lnTo>
                  <a:lnTo>
                    <a:pt x="30" y="0"/>
                  </a:lnTo>
                  <a:lnTo>
                    <a:pt x="24" y="6"/>
                  </a:lnTo>
                  <a:lnTo>
                    <a:pt x="18" y="6"/>
                  </a:lnTo>
                  <a:lnTo>
                    <a:pt x="12" y="12"/>
                  </a:lnTo>
                  <a:lnTo>
                    <a:pt x="6" y="18"/>
                  </a:lnTo>
                  <a:lnTo>
                    <a:pt x="0" y="24"/>
                  </a:lnTo>
                  <a:lnTo>
                    <a:pt x="0" y="30"/>
                  </a:lnTo>
                  <a:lnTo>
                    <a:pt x="6" y="24"/>
                  </a:lnTo>
                  <a:lnTo>
                    <a:pt x="12" y="18"/>
                  </a:lnTo>
                  <a:lnTo>
                    <a:pt x="24" y="18"/>
                  </a:lnTo>
                  <a:lnTo>
                    <a:pt x="24" y="12"/>
                  </a:lnTo>
                  <a:lnTo>
                    <a:pt x="30" y="6"/>
                  </a:lnTo>
                  <a:lnTo>
                    <a:pt x="36" y="6"/>
                  </a:lnTo>
                  <a:lnTo>
                    <a:pt x="36" y="0"/>
                  </a:lnTo>
                  <a:close/>
                </a:path>
              </a:pathLst>
            </a:custGeom>
            <a:solidFill>
              <a:srgbClr val="006600"/>
            </a:solidFill>
            <a:ln w="9525">
              <a:noFill/>
              <a:round/>
              <a:headEnd/>
              <a:tailEnd/>
            </a:ln>
          </p:spPr>
          <p:txBody>
            <a:bodyPr/>
            <a:lstStyle/>
            <a:p>
              <a:endParaRPr lang="en-US"/>
            </a:p>
          </p:txBody>
        </p:sp>
        <p:sp>
          <p:nvSpPr>
            <p:cNvPr id="15925" name="Freeform 296"/>
            <p:cNvSpPr>
              <a:spLocks/>
            </p:cNvSpPr>
            <p:nvPr/>
          </p:nvSpPr>
          <p:spPr bwMode="auto">
            <a:xfrm>
              <a:off x="5215" y="1187"/>
              <a:ext cx="30" cy="18"/>
            </a:xfrm>
            <a:custGeom>
              <a:avLst/>
              <a:gdLst>
                <a:gd name="T0" fmla="*/ 30 w 30"/>
                <a:gd name="T1" fmla="*/ 0 h 18"/>
                <a:gd name="T2" fmla="*/ 30 w 30"/>
                <a:gd name="T3" fmla="*/ 0 h 18"/>
                <a:gd name="T4" fmla="*/ 24 w 30"/>
                <a:gd name="T5" fmla="*/ 0 h 18"/>
                <a:gd name="T6" fmla="*/ 18 w 30"/>
                <a:gd name="T7" fmla="*/ 0 h 18"/>
                <a:gd name="T8" fmla="*/ 12 w 30"/>
                <a:gd name="T9" fmla="*/ 0 h 18"/>
                <a:gd name="T10" fmla="*/ 12 w 30"/>
                <a:gd name="T11" fmla="*/ 6 h 18"/>
                <a:gd name="T12" fmla="*/ 6 w 30"/>
                <a:gd name="T13" fmla="*/ 12 h 18"/>
                <a:gd name="T14" fmla="*/ 0 w 30"/>
                <a:gd name="T15" fmla="*/ 12 h 18"/>
                <a:gd name="T16" fmla="*/ 0 w 30"/>
                <a:gd name="T17" fmla="*/ 18 h 18"/>
                <a:gd name="T18" fmla="*/ 0 w 30"/>
                <a:gd name="T19" fmla="*/ 18 h 18"/>
                <a:gd name="T20" fmla="*/ 6 w 30"/>
                <a:gd name="T21" fmla="*/ 12 h 18"/>
                <a:gd name="T22" fmla="*/ 12 w 30"/>
                <a:gd name="T23" fmla="*/ 12 h 18"/>
                <a:gd name="T24" fmla="*/ 18 w 30"/>
                <a:gd name="T25" fmla="*/ 12 h 18"/>
                <a:gd name="T26" fmla="*/ 24 w 30"/>
                <a:gd name="T27" fmla="*/ 6 h 18"/>
                <a:gd name="T28" fmla="*/ 24 w 30"/>
                <a:gd name="T29" fmla="*/ 6 h 18"/>
                <a:gd name="T30" fmla="*/ 30 w 30"/>
                <a:gd name="T31" fmla="*/ 0 h 18"/>
                <a:gd name="T32" fmla="*/ 30 w 30"/>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8"/>
                <a:gd name="T53" fmla="*/ 30 w 3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8">
                  <a:moveTo>
                    <a:pt x="30" y="0"/>
                  </a:moveTo>
                  <a:lnTo>
                    <a:pt x="30" y="0"/>
                  </a:lnTo>
                  <a:lnTo>
                    <a:pt x="24" y="0"/>
                  </a:lnTo>
                  <a:lnTo>
                    <a:pt x="18" y="0"/>
                  </a:lnTo>
                  <a:lnTo>
                    <a:pt x="12" y="0"/>
                  </a:lnTo>
                  <a:lnTo>
                    <a:pt x="12" y="6"/>
                  </a:lnTo>
                  <a:lnTo>
                    <a:pt x="6" y="12"/>
                  </a:lnTo>
                  <a:lnTo>
                    <a:pt x="0" y="12"/>
                  </a:lnTo>
                  <a:lnTo>
                    <a:pt x="0" y="18"/>
                  </a:lnTo>
                  <a:lnTo>
                    <a:pt x="6" y="12"/>
                  </a:lnTo>
                  <a:lnTo>
                    <a:pt x="12" y="12"/>
                  </a:lnTo>
                  <a:lnTo>
                    <a:pt x="18" y="12"/>
                  </a:lnTo>
                  <a:lnTo>
                    <a:pt x="24" y="6"/>
                  </a:lnTo>
                  <a:lnTo>
                    <a:pt x="30" y="0"/>
                  </a:lnTo>
                  <a:close/>
                </a:path>
              </a:pathLst>
            </a:custGeom>
            <a:solidFill>
              <a:srgbClr val="006600"/>
            </a:solidFill>
            <a:ln w="9525">
              <a:noFill/>
              <a:round/>
              <a:headEnd/>
              <a:tailEnd/>
            </a:ln>
          </p:spPr>
          <p:txBody>
            <a:bodyPr/>
            <a:lstStyle/>
            <a:p>
              <a:endParaRPr lang="en-US"/>
            </a:p>
          </p:txBody>
        </p:sp>
        <p:sp>
          <p:nvSpPr>
            <p:cNvPr id="15926" name="Freeform 297"/>
            <p:cNvSpPr>
              <a:spLocks/>
            </p:cNvSpPr>
            <p:nvPr/>
          </p:nvSpPr>
          <p:spPr bwMode="auto">
            <a:xfrm>
              <a:off x="5205" y="1032"/>
              <a:ext cx="6" cy="30"/>
            </a:xfrm>
            <a:custGeom>
              <a:avLst/>
              <a:gdLst>
                <a:gd name="T0" fmla="*/ 0 w 6"/>
                <a:gd name="T1" fmla="*/ 30 h 30"/>
                <a:gd name="T2" fmla="*/ 0 w 6"/>
                <a:gd name="T3" fmla="*/ 24 h 30"/>
                <a:gd name="T4" fmla="*/ 0 w 6"/>
                <a:gd name="T5" fmla="*/ 12 h 30"/>
                <a:gd name="T6" fmla="*/ 0 w 6"/>
                <a:gd name="T7" fmla="*/ 0 h 30"/>
                <a:gd name="T8" fmla="*/ 0 w 6"/>
                <a:gd name="T9" fmla="*/ 0 h 30"/>
                <a:gd name="T10" fmla="*/ 6 w 6"/>
                <a:gd name="T11" fmla="*/ 0 h 30"/>
                <a:gd name="T12" fmla="*/ 6 w 6"/>
                <a:gd name="T13" fmla="*/ 12 h 30"/>
                <a:gd name="T14" fmla="*/ 6 w 6"/>
                <a:gd name="T15" fmla="*/ 18 h 30"/>
                <a:gd name="T16" fmla="*/ 0 w 6"/>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0"/>
                <a:gd name="T29" fmla="*/ 6 w 6"/>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0">
                  <a:moveTo>
                    <a:pt x="0" y="30"/>
                  </a:moveTo>
                  <a:lnTo>
                    <a:pt x="0" y="24"/>
                  </a:lnTo>
                  <a:lnTo>
                    <a:pt x="0" y="12"/>
                  </a:lnTo>
                  <a:lnTo>
                    <a:pt x="0" y="0"/>
                  </a:lnTo>
                  <a:lnTo>
                    <a:pt x="6" y="0"/>
                  </a:lnTo>
                  <a:lnTo>
                    <a:pt x="6" y="12"/>
                  </a:lnTo>
                  <a:lnTo>
                    <a:pt x="6" y="18"/>
                  </a:lnTo>
                  <a:lnTo>
                    <a:pt x="0" y="30"/>
                  </a:lnTo>
                  <a:close/>
                </a:path>
              </a:pathLst>
            </a:custGeom>
            <a:solidFill>
              <a:srgbClr val="006600"/>
            </a:solidFill>
            <a:ln w="9525">
              <a:noFill/>
              <a:round/>
              <a:headEnd/>
              <a:tailEnd/>
            </a:ln>
          </p:spPr>
          <p:txBody>
            <a:bodyPr/>
            <a:lstStyle/>
            <a:p>
              <a:endParaRPr lang="en-US"/>
            </a:p>
          </p:txBody>
        </p:sp>
        <p:sp>
          <p:nvSpPr>
            <p:cNvPr id="15927" name="Freeform 298"/>
            <p:cNvSpPr>
              <a:spLocks/>
            </p:cNvSpPr>
            <p:nvPr/>
          </p:nvSpPr>
          <p:spPr bwMode="auto">
            <a:xfrm>
              <a:off x="5168" y="1049"/>
              <a:ext cx="36" cy="42"/>
            </a:xfrm>
            <a:custGeom>
              <a:avLst/>
              <a:gdLst>
                <a:gd name="T0" fmla="*/ 36 w 36"/>
                <a:gd name="T1" fmla="*/ 42 h 42"/>
                <a:gd name="T2" fmla="*/ 30 w 36"/>
                <a:gd name="T3" fmla="*/ 36 h 42"/>
                <a:gd name="T4" fmla="*/ 30 w 36"/>
                <a:gd name="T5" fmla="*/ 30 h 42"/>
                <a:gd name="T6" fmla="*/ 24 w 36"/>
                <a:gd name="T7" fmla="*/ 24 h 42"/>
                <a:gd name="T8" fmla="*/ 18 w 36"/>
                <a:gd name="T9" fmla="*/ 18 h 42"/>
                <a:gd name="T10" fmla="*/ 12 w 36"/>
                <a:gd name="T11" fmla="*/ 12 h 42"/>
                <a:gd name="T12" fmla="*/ 12 w 36"/>
                <a:gd name="T13" fmla="*/ 6 h 42"/>
                <a:gd name="T14" fmla="*/ 6 w 36"/>
                <a:gd name="T15" fmla="*/ 0 h 42"/>
                <a:gd name="T16" fmla="*/ 6 w 36"/>
                <a:gd name="T17" fmla="*/ 0 h 42"/>
                <a:gd name="T18" fmla="*/ 0 w 36"/>
                <a:gd name="T19" fmla="*/ 6 h 42"/>
                <a:gd name="T20" fmla="*/ 6 w 36"/>
                <a:gd name="T21" fmla="*/ 12 h 42"/>
                <a:gd name="T22" fmla="*/ 12 w 36"/>
                <a:gd name="T23" fmla="*/ 18 h 42"/>
                <a:gd name="T24" fmla="*/ 18 w 36"/>
                <a:gd name="T25" fmla="*/ 24 h 42"/>
                <a:gd name="T26" fmla="*/ 24 w 36"/>
                <a:gd name="T27" fmla="*/ 30 h 42"/>
                <a:gd name="T28" fmla="*/ 30 w 36"/>
                <a:gd name="T29" fmla="*/ 36 h 42"/>
                <a:gd name="T30" fmla="*/ 30 w 36"/>
                <a:gd name="T31" fmla="*/ 42 h 42"/>
                <a:gd name="T32" fmla="*/ 36 w 36"/>
                <a:gd name="T33" fmla="*/ 4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2"/>
                <a:gd name="T53" fmla="*/ 36 w 36"/>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2">
                  <a:moveTo>
                    <a:pt x="36" y="42"/>
                  </a:moveTo>
                  <a:lnTo>
                    <a:pt x="30" y="36"/>
                  </a:lnTo>
                  <a:lnTo>
                    <a:pt x="30" y="30"/>
                  </a:lnTo>
                  <a:lnTo>
                    <a:pt x="24" y="24"/>
                  </a:lnTo>
                  <a:lnTo>
                    <a:pt x="18" y="18"/>
                  </a:lnTo>
                  <a:lnTo>
                    <a:pt x="12" y="12"/>
                  </a:lnTo>
                  <a:lnTo>
                    <a:pt x="12" y="6"/>
                  </a:lnTo>
                  <a:lnTo>
                    <a:pt x="6" y="0"/>
                  </a:lnTo>
                  <a:lnTo>
                    <a:pt x="0" y="6"/>
                  </a:lnTo>
                  <a:lnTo>
                    <a:pt x="6" y="12"/>
                  </a:lnTo>
                  <a:lnTo>
                    <a:pt x="12" y="18"/>
                  </a:lnTo>
                  <a:lnTo>
                    <a:pt x="18" y="24"/>
                  </a:lnTo>
                  <a:lnTo>
                    <a:pt x="24" y="30"/>
                  </a:lnTo>
                  <a:lnTo>
                    <a:pt x="30" y="36"/>
                  </a:lnTo>
                  <a:lnTo>
                    <a:pt x="30" y="42"/>
                  </a:lnTo>
                  <a:lnTo>
                    <a:pt x="36" y="42"/>
                  </a:lnTo>
                  <a:close/>
                </a:path>
              </a:pathLst>
            </a:custGeom>
            <a:solidFill>
              <a:srgbClr val="006600"/>
            </a:solidFill>
            <a:ln w="9525">
              <a:noFill/>
              <a:round/>
              <a:headEnd/>
              <a:tailEnd/>
            </a:ln>
          </p:spPr>
          <p:txBody>
            <a:bodyPr/>
            <a:lstStyle/>
            <a:p>
              <a:endParaRPr lang="en-US"/>
            </a:p>
          </p:txBody>
        </p:sp>
        <p:sp>
          <p:nvSpPr>
            <p:cNvPr id="15928" name="Freeform 299"/>
            <p:cNvSpPr>
              <a:spLocks/>
            </p:cNvSpPr>
            <p:nvPr/>
          </p:nvSpPr>
          <p:spPr bwMode="auto">
            <a:xfrm>
              <a:off x="5169" y="1069"/>
              <a:ext cx="36" cy="42"/>
            </a:xfrm>
            <a:custGeom>
              <a:avLst/>
              <a:gdLst>
                <a:gd name="T0" fmla="*/ 36 w 36"/>
                <a:gd name="T1" fmla="*/ 42 h 42"/>
                <a:gd name="T2" fmla="*/ 30 w 36"/>
                <a:gd name="T3" fmla="*/ 36 h 42"/>
                <a:gd name="T4" fmla="*/ 30 w 36"/>
                <a:gd name="T5" fmla="*/ 30 h 42"/>
                <a:gd name="T6" fmla="*/ 24 w 36"/>
                <a:gd name="T7" fmla="*/ 24 h 42"/>
                <a:gd name="T8" fmla="*/ 18 w 36"/>
                <a:gd name="T9" fmla="*/ 12 h 42"/>
                <a:gd name="T10" fmla="*/ 12 w 36"/>
                <a:gd name="T11" fmla="*/ 6 h 42"/>
                <a:gd name="T12" fmla="*/ 6 w 36"/>
                <a:gd name="T13" fmla="*/ 6 h 42"/>
                <a:gd name="T14" fmla="*/ 6 w 36"/>
                <a:gd name="T15" fmla="*/ 0 h 42"/>
                <a:gd name="T16" fmla="*/ 0 w 36"/>
                <a:gd name="T17" fmla="*/ 0 h 42"/>
                <a:gd name="T18" fmla="*/ 0 w 36"/>
                <a:gd name="T19" fmla="*/ 6 h 42"/>
                <a:gd name="T20" fmla="*/ 6 w 36"/>
                <a:gd name="T21" fmla="*/ 12 h 42"/>
                <a:gd name="T22" fmla="*/ 12 w 36"/>
                <a:gd name="T23" fmla="*/ 18 h 42"/>
                <a:gd name="T24" fmla="*/ 18 w 36"/>
                <a:gd name="T25" fmla="*/ 24 h 42"/>
                <a:gd name="T26" fmla="*/ 24 w 36"/>
                <a:gd name="T27" fmla="*/ 30 h 42"/>
                <a:gd name="T28" fmla="*/ 30 w 36"/>
                <a:gd name="T29" fmla="*/ 36 h 42"/>
                <a:gd name="T30" fmla="*/ 30 w 36"/>
                <a:gd name="T31" fmla="*/ 36 h 42"/>
                <a:gd name="T32" fmla="*/ 36 w 36"/>
                <a:gd name="T33" fmla="*/ 4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2"/>
                <a:gd name="T53" fmla="*/ 36 w 36"/>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2">
                  <a:moveTo>
                    <a:pt x="36" y="42"/>
                  </a:moveTo>
                  <a:lnTo>
                    <a:pt x="30" y="36"/>
                  </a:lnTo>
                  <a:lnTo>
                    <a:pt x="30" y="30"/>
                  </a:lnTo>
                  <a:lnTo>
                    <a:pt x="24" y="24"/>
                  </a:lnTo>
                  <a:lnTo>
                    <a:pt x="18" y="12"/>
                  </a:lnTo>
                  <a:lnTo>
                    <a:pt x="12" y="6"/>
                  </a:lnTo>
                  <a:lnTo>
                    <a:pt x="6" y="6"/>
                  </a:lnTo>
                  <a:lnTo>
                    <a:pt x="6" y="0"/>
                  </a:lnTo>
                  <a:lnTo>
                    <a:pt x="0" y="0"/>
                  </a:lnTo>
                  <a:lnTo>
                    <a:pt x="0" y="6"/>
                  </a:lnTo>
                  <a:lnTo>
                    <a:pt x="6" y="12"/>
                  </a:lnTo>
                  <a:lnTo>
                    <a:pt x="12" y="18"/>
                  </a:lnTo>
                  <a:lnTo>
                    <a:pt x="18" y="24"/>
                  </a:lnTo>
                  <a:lnTo>
                    <a:pt x="24" y="30"/>
                  </a:lnTo>
                  <a:lnTo>
                    <a:pt x="30" y="36"/>
                  </a:lnTo>
                  <a:lnTo>
                    <a:pt x="36" y="42"/>
                  </a:lnTo>
                  <a:close/>
                </a:path>
              </a:pathLst>
            </a:custGeom>
            <a:solidFill>
              <a:srgbClr val="006600"/>
            </a:solidFill>
            <a:ln w="9525">
              <a:noFill/>
              <a:round/>
              <a:headEnd/>
              <a:tailEnd/>
            </a:ln>
          </p:spPr>
          <p:txBody>
            <a:bodyPr/>
            <a:lstStyle/>
            <a:p>
              <a:endParaRPr lang="en-US"/>
            </a:p>
          </p:txBody>
        </p:sp>
        <p:sp>
          <p:nvSpPr>
            <p:cNvPr id="15929" name="Freeform 300"/>
            <p:cNvSpPr>
              <a:spLocks/>
            </p:cNvSpPr>
            <p:nvPr/>
          </p:nvSpPr>
          <p:spPr bwMode="auto">
            <a:xfrm>
              <a:off x="5167" y="1093"/>
              <a:ext cx="36" cy="36"/>
            </a:xfrm>
            <a:custGeom>
              <a:avLst/>
              <a:gdLst>
                <a:gd name="T0" fmla="*/ 36 w 36"/>
                <a:gd name="T1" fmla="*/ 36 h 36"/>
                <a:gd name="T2" fmla="*/ 30 w 36"/>
                <a:gd name="T3" fmla="*/ 30 h 36"/>
                <a:gd name="T4" fmla="*/ 30 w 36"/>
                <a:gd name="T5" fmla="*/ 24 h 36"/>
                <a:gd name="T6" fmla="*/ 24 w 36"/>
                <a:gd name="T7" fmla="*/ 12 h 36"/>
                <a:gd name="T8" fmla="*/ 18 w 36"/>
                <a:gd name="T9" fmla="*/ 12 h 36"/>
                <a:gd name="T10" fmla="*/ 12 w 36"/>
                <a:gd name="T11" fmla="*/ 6 h 36"/>
                <a:gd name="T12" fmla="*/ 6 w 36"/>
                <a:gd name="T13" fmla="*/ 0 h 36"/>
                <a:gd name="T14" fmla="*/ 0 w 36"/>
                <a:gd name="T15" fmla="*/ 0 h 36"/>
                <a:gd name="T16" fmla="*/ 0 w 36"/>
                <a:gd name="T17" fmla="*/ 0 h 36"/>
                <a:gd name="T18" fmla="*/ 0 w 36"/>
                <a:gd name="T19" fmla="*/ 0 h 36"/>
                <a:gd name="T20" fmla="*/ 6 w 36"/>
                <a:gd name="T21" fmla="*/ 6 h 36"/>
                <a:gd name="T22" fmla="*/ 6 w 36"/>
                <a:gd name="T23" fmla="*/ 12 h 36"/>
                <a:gd name="T24" fmla="*/ 18 w 36"/>
                <a:gd name="T25" fmla="*/ 18 h 36"/>
                <a:gd name="T26" fmla="*/ 24 w 36"/>
                <a:gd name="T27" fmla="*/ 18 h 36"/>
                <a:gd name="T28" fmla="*/ 30 w 36"/>
                <a:gd name="T29" fmla="*/ 24 h 36"/>
                <a:gd name="T30" fmla="*/ 30 w 36"/>
                <a:gd name="T31" fmla="*/ 30 h 36"/>
                <a:gd name="T32" fmla="*/ 36 w 36"/>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36" y="36"/>
                  </a:moveTo>
                  <a:lnTo>
                    <a:pt x="30" y="30"/>
                  </a:lnTo>
                  <a:lnTo>
                    <a:pt x="30" y="24"/>
                  </a:lnTo>
                  <a:lnTo>
                    <a:pt x="24" y="12"/>
                  </a:lnTo>
                  <a:lnTo>
                    <a:pt x="18" y="12"/>
                  </a:lnTo>
                  <a:lnTo>
                    <a:pt x="12" y="6"/>
                  </a:lnTo>
                  <a:lnTo>
                    <a:pt x="6" y="0"/>
                  </a:lnTo>
                  <a:lnTo>
                    <a:pt x="0" y="0"/>
                  </a:lnTo>
                  <a:lnTo>
                    <a:pt x="6" y="6"/>
                  </a:lnTo>
                  <a:lnTo>
                    <a:pt x="6" y="12"/>
                  </a:lnTo>
                  <a:lnTo>
                    <a:pt x="18" y="18"/>
                  </a:lnTo>
                  <a:lnTo>
                    <a:pt x="24" y="18"/>
                  </a:lnTo>
                  <a:lnTo>
                    <a:pt x="30" y="24"/>
                  </a:lnTo>
                  <a:lnTo>
                    <a:pt x="30" y="30"/>
                  </a:lnTo>
                  <a:lnTo>
                    <a:pt x="36" y="36"/>
                  </a:lnTo>
                  <a:close/>
                </a:path>
              </a:pathLst>
            </a:custGeom>
            <a:solidFill>
              <a:srgbClr val="006600"/>
            </a:solidFill>
            <a:ln w="9525">
              <a:noFill/>
              <a:round/>
              <a:headEnd/>
              <a:tailEnd/>
            </a:ln>
          </p:spPr>
          <p:txBody>
            <a:bodyPr/>
            <a:lstStyle/>
            <a:p>
              <a:endParaRPr lang="en-US"/>
            </a:p>
          </p:txBody>
        </p:sp>
        <p:sp>
          <p:nvSpPr>
            <p:cNvPr id="15930" name="Freeform 301"/>
            <p:cNvSpPr>
              <a:spLocks/>
            </p:cNvSpPr>
            <p:nvPr/>
          </p:nvSpPr>
          <p:spPr bwMode="auto">
            <a:xfrm>
              <a:off x="5175" y="1115"/>
              <a:ext cx="30" cy="24"/>
            </a:xfrm>
            <a:custGeom>
              <a:avLst/>
              <a:gdLst>
                <a:gd name="T0" fmla="*/ 30 w 30"/>
                <a:gd name="T1" fmla="*/ 24 h 24"/>
                <a:gd name="T2" fmla="*/ 30 w 30"/>
                <a:gd name="T3" fmla="*/ 24 h 24"/>
                <a:gd name="T4" fmla="*/ 24 w 30"/>
                <a:gd name="T5" fmla="*/ 18 h 24"/>
                <a:gd name="T6" fmla="*/ 18 w 30"/>
                <a:gd name="T7" fmla="*/ 12 h 24"/>
                <a:gd name="T8" fmla="*/ 12 w 30"/>
                <a:gd name="T9" fmla="*/ 6 h 24"/>
                <a:gd name="T10" fmla="*/ 6 w 30"/>
                <a:gd name="T11" fmla="*/ 0 h 24"/>
                <a:gd name="T12" fmla="*/ 0 w 30"/>
                <a:gd name="T13" fmla="*/ 0 h 24"/>
                <a:gd name="T14" fmla="*/ 0 w 30"/>
                <a:gd name="T15" fmla="*/ 0 h 24"/>
                <a:gd name="T16" fmla="*/ 0 w 30"/>
                <a:gd name="T17" fmla="*/ 0 h 24"/>
                <a:gd name="T18" fmla="*/ 0 w 30"/>
                <a:gd name="T19" fmla="*/ 6 h 24"/>
                <a:gd name="T20" fmla="*/ 0 w 30"/>
                <a:gd name="T21" fmla="*/ 6 h 24"/>
                <a:gd name="T22" fmla="*/ 6 w 30"/>
                <a:gd name="T23" fmla="*/ 12 h 24"/>
                <a:gd name="T24" fmla="*/ 12 w 30"/>
                <a:gd name="T25" fmla="*/ 12 h 24"/>
                <a:gd name="T26" fmla="*/ 18 w 30"/>
                <a:gd name="T27" fmla="*/ 18 h 24"/>
                <a:gd name="T28" fmla="*/ 24 w 30"/>
                <a:gd name="T29" fmla="*/ 18 h 24"/>
                <a:gd name="T30" fmla="*/ 30 w 30"/>
                <a:gd name="T31" fmla="*/ 24 h 24"/>
                <a:gd name="T32" fmla="*/ 30 w 30"/>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30" y="24"/>
                  </a:moveTo>
                  <a:lnTo>
                    <a:pt x="30" y="24"/>
                  </a:lnTo>
                  <a:lnTo>
                    <a:pt x="24" y="18"/>
                  </a:lnTo>
                  <a:lnTo>
                    <a:pt x="18" y="12"/>
                  </a:lnTo>
                  <a:lnTo>
                    <a:pt x="12" y="6"/>
                  </a:lnTo>
                  <a:lnTo>
                    <a:pt x="6" y="0"/>
                  </a:lnTo>
                  <a:lnTo>
                    <a:pt x="0" y="0"/>
                  </a:lnTo>
                  <a:lnTo>
                    <a:pt x="0" y="6"/>
                  </a:lnTo>
                  <a:lnTo>
                    <a:pt x="6" y="12"/>
                  </a:lnTo>
                  <a:lnTo>
                    <a:pt x="12" y="12"/>
                  </a:lnTo>
                  <a:lnTo>
                    <a:pt x="18" y="18"/>
                  </a:lnTo>
                  <a:lnTo>
                    <a:pt x="24" y="18"/>
                  </a:lnTo>
                  <a:lnTo>
                    <a:pt x="30" y="24"/>
                  </a:lnTo>
                  <a:close/>
                </a:path>
              </a:pathLst>
            </a:custGeom>
            <a:solidFill>
              <a:srgbClr val="006600"/>
            </a:solidFill>
            <a:ln w="9525">
              <a:noFill/>
              <a:round/>
              <a:headEnd/>
              <a:tailEnd/>
            </a:ln>
          </p:spPr>
          <p:txBody>
            <a:bodyPr/>
            <a:lstStyle/>
            <a:p>
              <a:endParaRPr lang="en-US"/>
            </a:p>
          </p:txBody>
        </p:sp>
        <p:sp>
          <p:nvSpPr>
            <p:cNvPr id="15931" name="Freeform 302"/>
            <p:cNvSpPr>
              <a:spLocks/>
            </p:cNvSpPr>
            <p:nvPr/>
          </p:nvSpPr>
          <p:spPr bwMode="auto">
            <a:xfrm>
              <a:off x="5173" y="1133"/>
              <a:ext cx="36" cy="24"/>
            </a:xfrm>
            <a:custGeom>
              <a:avLst/>
              <a:gdLst>
                <a:gd name="T0" fmla="*/ 36 w 36"/>
                <a:gd name="T1" fmla="*/ 24 h 24"/>
                <a:gd name="T2" fmla="*/ 30 w 36"/>
                <a:gd name="T3" fmla="*/ 24 h 24"/>
                <a:gd name="T4" fmla="*/ 24 w 36"/>
                <a:gd name="T5" fmla="*/ 18 h 24"/>
                <a:gd name="T6" fmla="*/ 18 w 36"/>
                <a:gd name="T7" fmla="*/ 12 h 24"/>
                <a:gd name="T8" fmla="*/ 12 w 36"/>
                <a:gd name="T9" fmla="*/ 12 h 24"/>
                <a:gd name="T10" fmla="*/ 6 w 36"/>
                <a:gd name="T11" fmla="*/ 6 h 24"/>
                <a:gd name="T12" fmla="*/ 6 w 36"/>
                <a:gd name="T13" fmla="*/ 6 h 24"/>
                <a:gd name="T14" fmla="*/ 0 w 36"/>
                <a:gd name="T15" fmla="*/ 0 h 24"/>
                <a:gd name="T16" fmla="*/ 0 w 36"/>
                <a:gd name="T17" fmla="*/ 6 h 24"/>
                <a:gd name="T18" fmla="*/ 0 w 36"/>
                <a:gd name="T19" fmla="*/ 6 h 24"/>
                <a:gd name="T20" fmla="*/ 6 w 36"/>
                <a:gd name="T21" fmla="*/ 12 h 24"/>
                <a:gd name="T22" fmla="*/ 12 w 36"/>
                <a:gd name="T23" fmla="*/ 18 h 24"/>
                <a:gd name="T24" fmla="*/ 18 w 36"/>
                <a:gd name="T25" fmla="*/ 18 h 24"/>
                <a:gd name="T26" fmla="*/ 24 w 36"/>
                <a:gd name="T27" fmla="*/ 24 h 24"/>
                <a:gd name="T28" fmla="*/ 24 w 36"/>
                <a:gd name="T29" fmla="*/ 24 h 24"/>
                <a:gd name="T30" fmla="*/ 30 w 36"/>
                <a:gd name="T31" fmla="*/ 24 h 24"/>
                <a:gd name="T32" fmla="*/ 36 w 36"/>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36" y="24"/>
                  </a:moveTo>
                  <a:lnTo>
                    <a:pt x="30" y="24"/>
                  </a:lnTo>
                  <a:lnTo>
                    <a:pt x="24" y="18"/>
                  </a:lnTo>
                  <a:lnTo>
                    <a:pt x="18" y="12"/>
                  </a:lnTo>
                  <a:lnTo>
                    <a:pt x="12" y="12"/>
                  </a:lnTo>
                  <a:lnTo>
                    <a:pt x="6" y="6"/>
                  </a:lnTo>
                  <a:lnTo>
                    <a:pt x="0" y="0"/>
                  </a:lnTo>
                  <a:lnTo>
                    <a:pt x="0" y="6"/>
                  </a:lnTo>
                  <a:lnTo>
                    <a:pt x="6" y="12"/>
                  </a:lnTo>
                  <a:lnTo>
                    <a:pt x="12" y="18"/>
                  </a:lnTo>
                  <a:lnTo>
                    <a:pt x="18" y="18"/>
                  </a:lnTo>
                  <a:lnTo>
                    <a:pt x="24" y="24"/>
                  </a:lnTo>
                  <a:lnTo>
                    <a:pt x="30" y="24"/>
                  </a:lnTo>
                  <a:lnTo>
                    <a:pt x="36" y="24"/>
                  </a:lnTo>
                  <a:close/>
                </a:path>
              </a:pathLst>
            </a:custGeom>
            <a:solidFill>
              <a:srgbClr val="006600"/>
            </a:solidFill>
            <a:ln w="9525">
              <a:noFill/>
              <a:round/>
              <a:headEnd/>
              <a:tailEnd/>
            </a:ln>
          </p:spPr>
          <p:txBody>
            <a:bodyPr/>
            <a:lstStyle/>
            <a:p>
              <a:endParaRPr lang="en-US"/>
            </a:p>
          </p:txBody>
        </p:sp>
        <p:sp>
          <p:nvSpPr>
            <p:cNvPr id="15932" name="Freeform 303"/>
            <p:cNvSpPr>
              <a:spLocks/>
            </p:cNvSpPr>
            <p:nvPr/>
          </p:nvSpPr>
          <p:spPr bwMode="auto">
            <a:xfrm>
              <a:off x="5180" y="1163"/>
              <a:ext cx="30" cy="12"/>
            </a:xfrm>
            <a:custGeom>
              <a:avLst/>
              <a:gdLst>
                <a:gd name="T0" fmla="*/ 30 w 30"/>
                <a:gd name="T1" fmla="*/ 12 h 12"/>
                <a:gd name="T2" fmla="*/ 24 w 30"/>
                <a:gd name="T3" fmla="*/ 12 h 12"/>
                <a:gd name="T4" fmla="*/ 24 w 30"/>
                <a:gd name="T5" fmla="*/ 6 h 12"/>
                <a:gd name="T6" fmla="*/ 18 w 30"/>
                <a:gd name="T7" fmla="*/ 6 h 12"/>
                <a:gd name="T8" fmla="*/ 12 w 30"/>
                <a:gd name="T9" fmla="*/ 6 h 12"/>
                <a:gd name="T10" fmla="*/ 6 w 30"/>
                <a:gd name="T11" fmla="*/ 0 h 12"/>
                <a:gd name="T12" fmla="*/ 6 w 30"/>
                <a:gd name="T13" fmla="*/ 0 h 12"/>
                <a:gd name="T14" fmla="*/ 0 w 30"/>
                <a:gd name="T15" fmla="*/ 0 h 12"/>
                <a:gd name="T16" fmla="*/ 0 w 30"/>
                <a:gd name="T17" fmla="*/ 6 h 12"/>
                <a:gd name="T18" fmla="*/ 0 w 30"/>
                <a:gd name="T19" fmla="*/ 6 h 12"/>
                <a:gd name="T20" fmla="*/ 6 w 30"/>
                <a:gd name="T21" fmla="*/ 12 h 12"/>
                <a:gd name="T22" fmla="*/ 6 w 30"/>
                <a:gd name="T23" fmla="*/ 12 h 12"/>
                <a:gd name="T24" fmla="*/ 12 w 30"/>
                <a:gd name="T25" fmla="*/ 12 h 12"/>
                <a:gd name="T26" fmla="*/ 18 w 30"/>
                <a:gd name="T27" fmla="*/ 12 h 12"/>
                <a:gd name="T28" fmla="*/ 24 w 30"/>
                <a:gd name="T29" fmla="*/ 12 h 12"/>
                <a:gd name="T30" fmla="*/ 30 w 30"/>
                <a:gd name="T31" fmla="*/ 12 h 12"/>
                <a:gd name="T32" fmla="*/ 30 w 30"/>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2"/>
                <a:gd name="T53" fmla="*/ 30 w 3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2">
                  <a:moveTo>
                    <a:pt x="30" y="12"/>
                  </a:moveTo>
                  <a:lnTo>
                    <a:pt x="24" y="12"/>
                  </a:lnTo>
                  <a:lnTo>
                    <a:pt x="24" y="6"/>
                  </a:lnTo>
                  <a:lnTo>
                    <a:pt x="18" y="6"/>
                  </a:lnTo>
                  <a:lnTo>
                    <a:pt x="12" y="6"/>
                  </a:lnTo>
                  <a:lnTo>
                    <a:pt x="6" y="0"/>
                  </a:lnTo>
                  <a:lnTo>
                    <a:pt x="0" y="0"/>
                  </a:lnTo>
                  <a:lnTo>
                    <a:pt x="0" y="6"/>
                  </a:lnTo>
                  <a:lnTo>
                    <a:pt x="6" y="12"/>
                  </a:lnTo>
                  <a:lnTo>
                    <a:pt x="12" y="12"/>
                  </a:lnTo>
                  <a:lnTo>
                    <a:pt x="18" y="12"/>
                  </a:lnTo>
                  <a:lnTo>
                    <a:pt x="24" y="12"/>
                  </a:lnTo>
                  <a:lnTo>
                    <a:pt x="30" y="12"/>
                  </a:lnTo>
                  <a:close/>
                </a:path>
              </a:pathLst>
            </a:custGeom>
            <a:solidFill>
              <a:srgbClr val="006600"/>
            </a:solidFill>
            <a:ln w="9525">
              <a:noFill/>
              <a:round/>
              <a:headEnd/>
              <a:tailEnd/>
            </a:ln>
          </p:spPr>
          <p:txBody>
            <a:bodyPr/>
            <a:lstStyle/>
            <a:p>
              <a:endParaRPr lang="en-US"/>
            </a:p>
          </p:txBody>
        </p:sp>
        <p:sp>
          <p:nvSpPr>
            <p:cNvPr id="15933" name="Freeform 304"/>
            <p:cNvSpPr>
              <a:spLocks/>
            </p:cNvSpPr>
            <p:nvPr/>
          </p:nvSpPr>
          <p:spPr bwMode="auto">
            <a:xfrm>
              <a:off x="5186" y="1187"/>
              <a:ext cx="30" cy="6"/>
            </a:xfrm>
            <a:custGeom>
              <a:avLst/>
              <a:gdLst>
                <a:gd name="T0" fmla="*/ 30 w 30"/>
                <a:gd name="T1" fmla="*/ 6 h 6"/>
                <a:gd name="T2" fmla="*/ 24 w 30"/>
                <a:gd name="T3" fmla="*/ 0 h 6"/>
                <a:gd name="T4" fmla="*/ 18 w 30"/>
                <a:gd name="T5" fmla="*/ 0 h 6"/>
                <a:gd name="T6" fmla="*/ 18 w 30"/>
                <a:gd name="T7" fmla="*/ 0 h 6"/>
                <a:gd name="T8" fmla="*/ 12 w 30"/>
                <a:gd name="T9" fmla="*/ 0 h 6"/>
                <a:gd name="T10" fmla="*/ 6 w 30"/>
                <a:gd name="T11" fmla="*/ 0 h 6"/>
                <a:gd name="T12" fmla="*/ 6 w 30"/>
                <a:gd name="T13" fmla="*/ 0 h 6"/>
                <a:gd name="T14" fmla="*/ 0 w 30"/>
                <a:gd name="T15" fmla="*/ 0 h 6"/>
                <a:gd name="T16" fmla="*/ 0 w 30"/>
                <a:gd name="T17" fmla="*/ 0 h 6"/>
                <a:gd name="T18" fmla="*/ 0 w 30"/>
                <a:gd name="T19" fmla="*/ 0 h 6"/>
                <a:gd name="T20" fmla="*/ 6 w 30"/>
                <a:gd name="T21" fmla="*/ 6 h 6"/>
                <a:gd name="T22" fmla="*/ 6 w 30"/>
                <a:gd name="T23" fmla="*/ 6 h 6"/>
                <a:gd name="T24" fmla="*/ 12 w 30"/>
                <a:gd name="T25" fmla="*/ 6 h 6"/>
                <a:gd name="T26" fmla="*/ 18 w 30"/>
                <a:gd name="T27" fmla="*/ 6 h 6"/>
                <a:gd name="T28" fmla="*/ 18 w 30"/>
                <a:gd name="T29" fmla="*/ 6 h 6"/>
                <a:gd name="T30" fmla="*/ 24 w 30"/>
                <a:gd name="T31" fmla="*/ 6 h 6"/>
                <a:gd name="T32" fmla="*/ 30 w 30"/>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30" y="6"/>
                  </a:moveTo>
                  <a:lnTo>
                    <a:pt x="24" y="0"/>
                  </a:lnTo>
                  <a:lnTo>
                    <a:pt x="18" y="0"/>
                  </a:lnTo>
                  <a:lnTo>
                    <a:pt x="12" y="0"/>
                  </a:lnTo>
                  <a:lnTo>
                    <a:pt x="6" y="0"/>
                  </a:lnTo>
                  <a:lnTo>
                    <a:pt x="0" y="0"/>
                  </a:lnTo>
                  <a:lnTo>
                    <a:pt x="6" y="6"/>
                  </a:lnTo>
                  <a:lnTo>
                    <a:pt x="12" y="6"/>
                  </a:lnTo>
                  <a:lnTo>
                    <a:pt x="18" y="6"/>
                  </a:lnTo>
                  <a:lnTo>
                    <a:pt x="24" y="6"/>
                  </a:lnTo>
                  <a:lnTo>
                    <a:pt x="30" y="6"/>
                  </a:lnTo>
                  <a:close/>
                </a:path>
              </a:pathLst>
            </a:custGeom>
            <a:solidFill>
              <a:srgbClr val="006600"/>
            </a:solidFill>
            <a:ln w="9525">
              <a:noFill/>
              <a:round/>
              <a:headEnd/>
              <a:tailEnd/>
            </a:ln>
          </p:spPr>
          <p:txBody>
            <a:bodyPr/>
            <a:lstStyle/>
            <a:p>
              <a:endParaRPr lang="en-US"/>
            </a:p>
          </p:txBody>
        </p:sp>
        <p:sp>
          <p:nvSpPr>
            <p:cNvPr id="15934" name="Freeform 305"/>
            <p:cNvSpPr>
              <a:spLocks/>
            </p:cNvSpPr>
            <p:nvPr/>
          </p:nvSpPr>
          <p:spPr bwMode="auto">
            <a:xfrm>
              <a:off x="5191" y="1199"/>
              <a:ext cx="24" cy="6"/>
            </a:xfrm>
            <a:custGeom>
              <a:avLst/>
              <a:gdLst>
                <a:gd name="T0" fmla="*/ 24 w 24"/>
                <a:gd name="T1" fmla="*/ 6 h 6"/>
                <a:gd name="T2" fmla="*/ 24 w 24"/>
                <a:gd name="T3" fmla="*/ 6 h 6"/>
                <a:gd name="T4" fmla="*/ 18 w 24"/>
                <a:gd name="T5" fmla="*/ 0 h 6"/>
                <a:gd name="T6" fmla="*/ 18 w 24"/>
                <a:gd name="T7" fmla="*/ 0 h 6"/>
                <a:gd name="T8" fmla="*/ 12 w 24"/>
                <a:gd name="T9" fmla="*/ 0 h 6"/>
                <a:gd name="T10" fmla="*/ 6 w 24"/>
                <a:gd name="T11" fmla="*/ 0 h 6"/>
                <a:gd name="T12" fmla="*/ 6 w 24"/>
                <a:gd name="T13" fmla="*/ 0 h 6"/>
                <a:gd name="T14" fmla="*/ 0 w 24"/>
                <a:gd name="T15" fmla="*/ 6 h 6"/>
                <a:gd name="T16" fmla="*/ 0 w 24"/>
                <a:gd name="T17" fmla="*/ 6 h 6"/>
                <a:gd name="T18" fmla="*/ 0 w 24"/>
                <a:gd name="T19" fmla="*/ 6 h 6"/>
                <a:gd name="T20" fmla="*/ 0 w 24"/>
                <a:gd name="T21" fmla="*/ 6 h 6"/>
                <a:gd name="T22" fmla="*/ 6 w 24"/>
                <a:gd name="T23" fmla="*/ 6 h 6"/>
                <a:gd name="T24" fmla="*/ 6 w 24"/>
                <a:gd name="T25" fmla="*/ 6 h 6"/>
                <a:gd name="T26" fmla="*/ 12 w 24"/>
                <a:gd name="T27" fmla="*/ 6 h 6"/>
                <a:gd name="T28" fmla="*/ 18 w 24"/>
                <a:gd name="T29" fmla="*/ 6 h 6"/>
                <a:gd name="T30" fmla="*/ 24 w 24"/>
                <a:gd name="T31" fmla="*/ 6 h 6"/>
                <a:gd name="T32" fmla="*/ 24 w 24"/>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24" y="6"/>
                  </a:moveTo>
                  <a:lnTo>
                    <a:pt x="24" y="6"/>
                  </a:lnTo>
                  <a:lnTo>
                    <a:pt x="18" y="0"/>
                  </a:lnTo>
                  <a:lnTo>
                    <a:pt x="12" y="0"/>
                  </a:lnTo>
                  <a:lnTo>
                    <a:pt x="6" y="0"/>
                  </a:lnTo>
                  <a:lnTo>
                    <a:pt x="0" y="6"/>
                  </a:lnTo>
                  <a:lnTo>
                    <a:pt x="6" y="6"/>
                  </a:lnTo>
                  <a:lnTo>
                    <a:pt x="12" y="6"/>
                  </a:lnTo>
                  <a:lnTo>
                    <a:pt x="18" y="6"/>
                  </a:lnTo>
                  <a:lnTo>
                    <a:pt x="24" y="6"/>
                  </a:lnTo>
                  <a:close/>
                </a:path>
              </a:pathLst>
            </a:custGeom>
            <a:solidFill>
              <a:srgbClr val="006600"/>
            </a:solidFill>
            <a:ln w="9525">
              <a:noFill/>
              <a:round/>
              <a:headEnd/>
              <a:tailEnd/>
            </a:ln>
          </p:spPr>
          <p:txBody>
            <a:bodyPr/>
            <a:lstStyle/>
            <a:p>
              <a:endParaRPr lang="en-US"/>
            </a:p>
          </p:txBody>
        </p:sp>
        <p:sp>
          <p:nvSpPr>
            <p:cNvPr id="15935" name="Freeform 306"/>
            <p:cNvSpPr>
              <a:spLocks/>
            </p:cNvSpPr>
            <p:nvPr/>
          </p:nvSpPr>
          <p:spPr bwMode="auto">
            <a:xfrm>
              <a:off x="5197" y="1211"/>
              <a:ext cx="24" cy="12"/>
            </a:xfrm>
            <a:custGeom>
              <a:avLst/>
              <a:gdLst>
                <a:gd name="T0" fmla="*/ 24 w 24"/>
                <a:gd name="T1" fmla="*/ 12 h 12"/>
                <a:gd name="T2" fmla="*/ 24 w 24"/>
                <a:gd name="T3" fmla="*/ 6 h 12"/>
                <a:gd name="T4" fmla="*/ 24 w 24"/>
                <a:gd name="T5" fmla="*/ 6 h 12"/>
                <a:gd name="T6" fmla="*/ 18 w 24"/>
                <a:gd name="T7" fmla="*/ 6 h 12"/>
                <a:gd name="T8" fmla="*/ 18 w 24"/>
                <a:gd name="T9" fmla="*/ 0 h 12"/>
                <a:gd name="T10" fmla="*/ 12 w 24"/>
                <a:gd name="T11" fmla="*/ 0 h 12"/>
                <a:gd name="T12" fmla="*/ 6 w 24"/>
                <a:gd name="T13" fmla="*/ 0 h 12"/>
                <a:gd name="T14" fmla="*/ 6 w 24"/>
                <a:gd name="T15" fmla="*/ 0 h 12"/>
                <a:gd name="T16" fmla="*/ 0 w 24"/>
                <a:gd name="T17" fmla="*/ 6 h 12"/>
                <a:gd name="T18" fmla="*/ 0 w 24"/>
                <a:gd name="T19" fmla="*/ 6 h 12"/>
                <a:gd name="T20" fmla="*/ 6 w 24"/>
                <a:gd name="T21" fmla="*/ 12 h 12"/>
                <a:gd name="T22" fmla="*/ 6 w 24"/>
                <a:gd name="T23" fmla="*/ 12 h 12"/>
                <a:gd name="T24" fmla="*/ 12 w 24"/>
                <a:gd name="T25" fmla="*/ 12 h 12"/>
                <a:gd name="T26" fmla="*/ 18 w 24"/>
                <a:gd name="T27" fmla="*/ 12 h 12"/>
                <a:gd name="T28" fmla="*/ 18 w 24"/>
                <a:gd name="T29" fmla="*/ 12 h 12"/>
                <a:gd name="T30" fmla="*/ 24 w 24"/>
                <a:gd name="T31" fmla="*/ 12 h 12"/>
                <a:gd name="T32" fmla="*/ 24 w 24"/>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2"/>
                <a:gd name="T53" fmla="*/ 24 w 2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2">
                  <a:moveTo>
                    <a:pt x="24" y="12"/>
                  </a:moveTo>
                  <a:lnTo>
                    <a:pt x="24" y="6"/>
                  </a:lnTo>
                  <a:lnTo>
                    <a:pt x="18" y="6"/>
                  </a:lnTo>
                  <a:lnTo>
                    <a:pt x="18" y="0"/>
                  </a:lnTo>
                  <a:lnTo>
                    <a:pt x="12" y="0"/>
                  </a:lnTo>
                  <a:lnTo>
                    <a:pt x="6" y="0"/>
                  </a:lnTo>
                  <a:lnTo>
                    <a:pt x="0" y="6"/>
                  </a:lnTo>
                  <a:lnTo>
                    <a:pt x="6" y="12"/>
                  </a:lnTo>
                  <a:lnTo>
                    <a:pt x="12" y="12"/>
                  </a:lnTo>
                  <a:lnTo>
                    <a:pt x="18" y="12"/>
                  </a:lnTo>
                  <a:lnTo>
                    <a:pt x="24" y="12"/>
                  </a:lnTo>
                  <a:close/>
                </a:path>
              </a:pathLst>
            </a:custGeom>
            <a:solidFill>
              <a:srgbClr val="006600"/>
            </a:solidFill>
            <a:ln w="9525">
              <a:noFill/>
              <a:round/>
              <a:headEnd/>
              <a:tailEnd/>
            </a:ln>
          </p:spPr>
          <p:txBody>
            <a:bodyPr/>
            <a:lstStyle/>
            <a:p>
              <a:endParaRPr lang="en-US"/>
            </a:p>
          </p:txBody>
        </p:sp>
        <p:sp>
          <p:nvSpPr>
            <p:cNvPr id="15936" name="Freeform 307"/>
            <p:cNvSpPr>
              <a:spLocks/>
            </p:cNvSpPr>
            <p:nvPr/>
          </p:nvSpPr>
          <p:spPr bwMode="auto">
            <a:xfrm>
              <a:off x="5205" y="1224"/>
              <a:ext cx="24" cy="6"/>
            </a:xfrm>
            <a:custGeom>
              <a:avLst/>
              <a:gdLst>
                <a:gd name="T0" fmla="*/ 24 w 24"/>
                <a:gd name="T1" fmla="*/ 6 h 6"/>
                <a:gd name="T2" fmla="*/ 24 w 24"/>
                <a:gd name="T3" fmla="*/ 6 h 6"/>
                <a:gd name="T4" fmla="*/ 18 w 24"/>
                <a:gd name="T5" fmla="*/ 6 h 6"/>
                <a:gd name="T6" fmla="*/ 18 w 24"/>
                <a:gd name="T7" fmla="*/ 0 h 6"/>
                <a:gd name="T8" fmla="*/ 12 w 24"/>
                <a:gd name="T9" fmla="*/ 0 h 6"/>
                <a:gd name="T10" fmla="*/ 6 w 24"/>
                <a:gd name="T11" fmla="*/ 0 h 6"/>
                <a:gd name="T12" fmla="*/ 6 w 24"/>
                <a:gd name="T13" fmla="*/ 0 h 6"/>
                <a:gd name="T14" fmla="*/ 0 w 24"/>
                <a:gd name="T15" fmla="*/ 0 h 6"/>
                <a:gd name="T16" fmla="*/ 0 w 24"/>
                <a:gd name="T17" fmla="*/ 0 h 6"/>
                <a:gd name="T18" fmla="*/ 0 w 24"/>
                <a:gd name="T19" fmla="*/ 6 h 6"/>
                <a:gd name="T20" fmla="*/ 0 w 24"/>
                <a:gd name="T21" fmla="*/ 6 h 6"/>
                <a:gd name="T22" fmla="*/ 6 w 24"/>
                <a:gd name="T23" fmla="*/ 6 h 6"/>
                <a:gd name="T24" fmla="*/ 6 w 24"/>
                <a:gd name="T25" fmla="*/ 6 h 6"/>
                <a:gd name="T26" fmla="*/ 12 w 24"/>
                <a:gd name="T27" fmla="*/ 6 h 6"/>
                <a:gd name="T28" fmla="*/ 18 w 24"/>
                <a:gd name="T29" fmla="*/ 6 h 6"/>
                <a:gd name="T30" fmla="*/ 24 w 24"/>
                <a:gd name="T31" fmla="*/ 6 h 6"/>
                <a:gd name="T32" fmla="*/ 24 w 24"/>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24" y="6"/>
                  </a:moveTo>
                  <a:lnTo>
                    <a:pt x="24" y="6"/>
                  </a:lnTo>
                  <a:lnTo>
                    <a:pt x="18" y="6"/>
                  </a:lnTo>
                  <a:lnTo>
                    <a:pt x="18" y="0"/>
                  </a:lnTo>
                  <a:lnTo>
                    <a:pt x="12" y="0"/>
                  </a:lnTo>
                  <a:lnTo>
                    <a:pt x="6" y="0"/>
                  </a:lnTo>
                  <a:lnTo>
                    <a:pt x="0" y="0"/>
                  </a:lnTo>
                  <a:lnTo>
                    <a:pt x="0" y="6"/>
                  </a:lnTo>
                  <a:lnTo>
                    <a:pt x="6" y="6"/>
                  </a:lnTo>
                  <a:lnTo>
                    <a:pt x="12" y="6"/>
                  </a:lnTo>
                  <a:lnTo>
                    <a:pt x="18" y="6"/>
                  </a:lnTo>
                  <a:lnTo>
                    <a:pt x="24" y="6"/>
                  </a:lnTo>
                  <a:close/>
                </a:path>
              </a:pathLst>
            </a:custGeom>
            <a:solidFill>
              <a:srgbClr val="006600"/>
            </a:solidFill>
            <a:ln w="9525">
              <a:noFill/>
              <a:round/>
              <a:headEnd/>
              <a:tailEnd/>
            </a:ln>
          </p:spPr>
          <p:txBody>
            <a:bodyPr/>
            <a:lstStyle/>
            <a:p>
              <a:endParaRPr lang="en-US"/>
            </a:p>
          </p:txBody>
        </p:sp>
        <p:sp>
          <p:nvSpPr>
            <p:cNvPr id="15937" name="Freeform 308"/>
            <p:cNvSpPr>
              <a:spLocks/>
            </p:cNvSpPr>
            <p:nvPr/>
          </p:nvSpPr>
          <p:spPr bwMode="auto">
            <a:xfrm>
              <a:off x="5180" y="1031"/>
              <a:ext cx="24" cy="48"/>
            </a:xfrm>
            <a:custGeom>
              <a:avLst/>
              <a:gdLst>
                <a:gd name="T0" fmla="*/ 0 w 24"/>
                <a:gd name="T1" fmla="*/ 6 h 48"/>
                <a:gd name="T2" fmla="*/ 0 w 24"/>
                <a:gd name="T3" fmla="*/ 6 h 48"/>
                <a:gd name="T4" fmla="*/ 0 w 24"/>
                <a:gd name="T5" fmla="*/ 12 h 48"/>
                <a:gd name="T6" fmla="*/ 6 w 24"/>
                <a:gd name="T7" fmla="*/ 18 h 48"/>
                <a:gd name="T8" fmla="*/ 12 w 24"/>
                <a:gd name="T9" fmla="*/ 24 h 48"/>
                <a:gd name="T10" fmla="*/ 18 w 24"/>
                <a:gd name="T11" fmla="*/ 30 h 48"/>
                <a:gd name="T12" fmla="*/ 18 w 24"/>
                <a:gd name="T13" fmla="*/ 36 h 48"/>
                <a:gd name="T14" fmla="*/ 24 w 24"/>
                <a:gd name="T15" fmla="*/ 42 h 48"/>
                <a:gd name="T16" fmla="*/ 24 w 24"/>
                <a:gd name="T17" fmla="*/ 48 h 48"/>
                <a:gd name="T18" fmla="*/ 24 w 24"/>
                <a:gd name="T19" fmla="*/ 36 h 48"/>
                <a:gd name="T20" fmla="*/ 18 w 24"/>
                <a:gd name="T21" fmla="*/ 30 h 48"/>
                <a:gd name="T22" fmla="*/ 18 w 24"/>
                <a:gd name="T23" fmla="*/ 24 h 48"/>
                <a:gd name="T24" fmla="*/ 12 w 24"/>
                <a:gd name="T25" fmla="*/ 18 h 48"/>
                <a:gd name="T26" fmla="*/ 6 w 24"/>
                <a:gd name="T27" fmla="*/ 12 h 48"/>
                <a:gd name="T28" fmla="*/ 6 w 24"/>
                <a:gd name="T29" fmla="*/ 6 h 48"/>
                <a:gd name="T30" fmla="*/ 0 w 24"/>
                <a:gd name="T31" fmla="*/ 0 h 48"/>
                <a:gd name="T32" fmla="*/ 0 w 24"/>
                <a:gd name="T33" fmla="*/ 6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8"/>
                <a:gd name="T53" fmla="*/ 24 w 24"/>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8">
                  <a:moveTo>
                    <a:pt x="0" y="6"/>
                  </a:moveTo>
                  <a:lnTo>
                    <a:pt x="0" y="6"/>
                  </a:lnTo>
                  <a:lnTo>
                    <a:pt x="0" y="12"/>
                  </a:lnTo>
                  <a:lnTo>
                    <a:pt x="6" y="18"/>
                  </a:lnTo>
                  <a:lnTo>
                    <a:pt x="12" y="24"/>
                  </a:lnTo>
                  <a:lnTo>
                    <a:pt x="18" y="30"/>
                  </a:lnTo>
                  <a:lnTo>
                    <a:pt x="18" y="36"/>
                  </a:lnTo>
                  <a:lnTo>
                    <a:pt x="24" y="42"/>
                  </a:lnTo>
                  <a:lnTo>
                    <a:pt x="24" y="48"/>
                  </a:lnTo>
                  <a:lnTo>
                    <a:pt x="24" y="36"/>
                  </a:lnTo>
                  <a:lnTo>
                    <a:pt x="18" y="30"/>
                  </a:lnTo>
                  <a:lnTo>
                    <a:pt x="18" y="24"/>
                  </a:lnTo>
                  <a:lnTo>
                    <a:pt x="12" y="18"/>
                  </a:lnTo>
                  <a:lnTo>
                    <a:pt x="6" y="12"/>
                  </a:lnTo>
                  <a:lnTo>
                    <a:pt x="6" y="6"/>
                  </a:lnTo>
                  <a:lnTo>
                    <a:pt x="0" y="0"/>
                  </a:lnTo>
                  <a:lnTo>
                    <a:pt x="0" y="6"/>
                  </a:lnTo>
                  <a:close/>
                </a:path>
              </a:pathLst>
            </a:custGeom>
            <a:solidFill>
              <a:srgbClr val="006600"/>
            </a:solidFill>
            <a:ln w="9525">
              <a:noFill/>
              <a:round/>
              <a:headEnd/>
              <a:tailEnd/>
            </a:ln>
          </p:spPr>
          <p:txBody>
            <a:bodyPr/>
            <a:lstStyle/>
            <a:p>
              <a:endParaRPr lang="en-US"/>
            </a:p>
          </p:txBody>
        </p:sp>
        <p:sp>
          <p:nvSpPr>
            <p:cNvPr id="15938" name="Freeform 309"/>
            <p:cNvSpPr>
              <a:spLocks/>
            </p:cNvSpPr>
            <p:nvPr/>
          </p:nvSpPr>
          <p:spPr bwMode="auto">
            <a:xfrm>
              <a:off x="5192" y="1025"/>
              <a:ext cx="12" cy="36"/>
            </a:xfrm>
            <a:custGeom>
              <a:avLst/>
              <a:gdLst>
                <a:gd name="T0" fmla="*/ 12 w 12"/>
                <a:gd name="T1" fmla="*/ 36 h 36"/>
                <a:gd name="T2" fmla="*/ 12 w 12"/>
                <a:gd name="T3" fmla="*/ 24 h 36"/>
                <a:gd name="T4" fmla="*/ 6 w 12"/>
                <a:gd name="T5" fmla="*/ 12 h 36"/>
                <a:gd name="T6" fmla="*/ 0 w 12"/>
                <a:gd name="T7" fmla="*/ 6 h 36"/>
                <a:gd name="T8" fmla="*/ 0 w 12"/>
                <a:gd name="T9" fmla="*/ 0 h 36"/>
                <a:gd name="T10" fmla="*/ 0 w 12"/>
                <a:gd name="T11" fmla="*/ 6 h 36"/>
                <a:gd name="T12" fmla="*/ 0 w 12"/>
                <a:gd name="T13" fmla="*/ 6 h 36"/>
                <a:gd name="T14" fmla="*/ 0 w 12"/>
                <a:gd name="T15" fmla="*/ 12 h 36"/>
                <a:gd name="T16" fmla="*/ 6 w 12"/>
                <a:gd name="T17" fmla="*/ 18 h 36"/>
                <a:gd name="T18" fmla="*/ 6 w 12"/>
                <a:gd name="T19" fmla="*/ 24 h 36"/>
                <a:gd name="T20" fmla="*/ 12 w 12"/>
                <a:gd name="T21" fmla="*/ 30 h 36"/>
                <a:gd name="T22" fmla="*/ 12 w 12"/>
                <a:gd name="T23" fmla="*/ 30 h 36"/>
                <a:gd name="T24" fmla="*/ 12 w 12"/>
                <a:gd name="T25" fmla="*/ 36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36"/>
                <a:gd name="T41" fmla="*/ 12 w 12"/>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36">
                  <a:moveTo>
                    <a:pt x="12" y="36"/>
                  </a:moveTo>
                  <a:lnTo>
                    <a:pt x="12" y="24"/>
                  </a:lnTo>
                  <a:lnTo>
                    <a:pt x="6" y="12"/>
                  </a:lnTo>
                  <a:lnTo>
                    <a:pt x="0" y="6"/>
                  </a:lnTo>
                  <a:lnTo>
                    <a:pt x="0" y="0"/>
                  </a:lnTo>
                  <a:lnTo>
                    <a:pt x="0" y="6"/>
                  </a:lnTo>
                  <a:lnTo>
                    <a:pt x="0" y="12"/>
                  </a:lnTo>
                  <a:lnTo>
                    <a:pt x="6" y="18"/>
                  </a:lnTo>
                  <a:lnTo>
                    <a:pt x="6" y="24"/>
                  </a:lnTo>
                  <a:lnTo>
                    <a:pt x="12" y="30"/>
                  </a:lnTo>
                  <a:lnTo>
                    <a:pt x="12" y="36"/>
                  </a:lnTo>
                  <a:close/>
                </a:path>
              </a:pathLst>
            </a:custGeom>
            <a:solidFill>
              <a:srgbClr val="006600"/>
            </a:solidFill>
            <a:ln w="9525">
              <a:noFill/>
              <a:round/>
              <a:headEnd/>
              <a:tailEnd/>
            </a:ln>
          </p:spPr>
          <p:txBody>
            <a:bodyPr/>
            <a:lstStyle/>
            <a:p>
              <a:endParaRPr lang="en-US"/>
            </a:p>
          </p:txBody>
        </p:sp>
        <p:sp>
          <p:nvSpPr>
            <p:cNvPr id="15939" name="Freeform 310"/>
            <p:cNvSpPr>
              <a:spLocks/>
            </p:cNvSpPr>
            <p:nvPr/>
          </p:nvSpPr>
          <p:spPr bwMode="auto">
            <a:xfrm>
              <a:off x="5275" y="1145"/>
              <a:ext cx="48" cy="161"/>
            </a:xfrm>
            <a:custGeom>
              <a:avLst/>
              <a:gdLst>
                <a:gd name="T0" fmla="*/ 12 w 48"/>
                <a:gd name="T1" fmla="*/ 161 h 161"/>
                <a:gd name="T2" fmla="*/ 6 w 48"/>
                <a:gd name="T3" fmla="*/ 161 h 161"/>
                <a:gd name="T4" fmla="*/ 6 w 48"/>
                <a:gd name="T5" fmla="*/ 161 h 161"/>
                <a:gd name="T6" fmla="*/ 6 w 48"/>
                <a:gd name="T7" fmla="*/ 161 h 161"/>
                <a:gd name="T8" fmla="*/ 0 w 48"/>
                <a:gd name="T9" fmla="*/ 161 h 161"/>
                <a:gd name="T10" fmla="*/ 18 w 48"/>
                <a:gd name="T11" fmla="*/ 143 h 161"/>
                <a:gd name="T12" fmla="*/ 30 w 48"/>
                <a:gd name="T13" fmla="*/ 120 h 161"/>
                <a:gd name="T14" fmla="*/ 42 w 48"/>
                <a:gd name="T15" fmla="*/ 102 h 161"/>
                <a:gd name="T16" fmla="*/ 42 w 48"/>
                <a:gd name="T17" fmla="*/ 78 h 161"/>
                <a:gd name="T18" fmla="*/ 48 w 48"/>
                <a:gd name="T19" fmla="*/ 54 h 161"/>
                <a:gd name="T20" fmla="*/ 42 w 48"/>
                <a:gd name="T21" fmla="*/ 36 h 161"/>
                <a:gd name="T22" fmla="*/ 42 w 48"/>
                <a:gd name="T23" fmla="*/ 18 h 161"/>
                <a:gd name="T24" fmla="*/ 42 w 48"/>
                <a:gd name="T25" fmla="*/ 0 h 161"/>
                <a:gd name="T26" fmla="*/ 48 w 48"/>
                <a:gd name="T27" fmla="*/ 12 h 161"/>
                <a:gd name="T28" fmla="*/ 48 w 48"/>
                <a:gd name="T29" fmla="*/ 30 h 161"/>
                <a:gd name="T30" fmla="*/ 48 w 48"/>
                <a:gd name="T31" fmla="*/ 54 h 161"/>
                <a:gd name="T32" fmla="*/ 48 w 48"/>
                <a:gd name="T33" fmla="*/ 78 h 161"/>
                <a:gd name="T34" fmla="*/ 42 w 48"/>
                <a:gd name="T35" fmla="*/ 108 h 161"/>
                <a:gd name="T36" fmla="*/ 36 w 48"/>
                <a:gd name="T37" fmla="*/ 132 h 161"/>
                <a:gd name="T38" fmla="*/ 24 w 48"/>
                <a:gd name="T39" fmla="*/ 149 h 161"/>
                <a:gd name="T40" fmla="*/ 12 w 48"/>
                <a:gd name="T41" fmla="*/ 161 h 1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161"/>
                <a:gd name="T65" fmla="*/ 48 w 48"/>
                <a:gd name="T66" fmla="*/ 161 h 1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161">
                  <a:moveTo>
                    <a:pt x="12" y="161"/>
                  </a:moveTo>
                  <a:lnTo>
                    <a:pt x="6" y="161"/>
                  </a:lnTo>
                  <a:lnTo>
                    <a:pt x="0" y="161"/>
                  </a:lnTo>
                  <a:lnTo>
                    <a:pt x="18" y="143"/>
                  </a:lnTo>
                  <a:lnTo>
                    <a:pt x="30" y="120"/>
                  </a:lnTo>
                  <a:lnTo>
                    <a:pt x="42" y="102"/>
                  </a:lnTo>
                  <a:lnTo>
                    <a:pt x="42" y="78"/>
                  </a:lnTo>
                  <a:lnTo>
                    <a:pt x="48" y="54"/>
                  </a:lnTo>
                  <a:lnTo>
                    <a:pt x="42" y="36"/>
                  </a:lnTo>
                  <a:lnTo>
                    <a:pt x="42" y="18"/>
                  </a:lnTo>
                  <a:lnTo>
                    <a:pt x="42" y="0"/>
                  </a:lnTo>
                  <a:lnTo>
                    <a:pt x="48" y="12"/>
                  </a:lnTo>
                  <a:lnTo>
                    <a:pt x="48" y="30"/>
                  </a:lnTo>
                  <a:lnTo>
                    <a:pt x="48" y="54"/>
                  </a:lnTo>
                  <a:lnTo>
                    <a:pt x="48" y="78"/>
                  </a:lnTo>
                  <a:lnTo>
                    <a:pt x="42" y="108"/>
                  </a:lnTo>
                  <a:lnTo>
                    <a:pt x="36" y="132"/>
                  </a:lnTo>
                  <a:lnTo>
                    <a:pt x="24" y="149"/>
                  </a:lnTo>
                  <a:lnTo>
                    <a:pt x="12" y="161"/>
                  </a:lnTo>
                  <a:close/>
                </a:path>
              </a:pathLst>
            </a:custGeom>
            <a:solidFill>
              <a:srgbClr val="006600"/>
            </a:solidFill>
            <a:ln w="9525">
              <a:noFill/>
              <a:round/>
              <a:headEnd/>
              <a:tailEnd/>
            </a:ln>
          </p:spPr>
          <p:txBody>
            <a:bodyPr/>
            <a:lstStyle/>
            <a:p>
              <a:endParaRPr lang="en-US"/>
            </a:p>
          </p:txBody>
        </p:sp>
        <p:sp>
          <p:nvSpPr>
            <p:cNvPr id="15940" name="Freeform 311"/>
            <p:cNvSpPr>
              <a:spLocks/>
            </p:cNvSpPr>
            <p:nvPr/>
          </p:nvSpPr>
          <p:spPr bwMode="auto">
            <a:xfrm>
              <a:off x="5287" y="1153"/>
              <a:ext cx="36" cy="18"/>
            </a:xfrm>
            <a:custGeom>
              <a:avLst/>
              <a:gdLst>
                <a:gd name="T0" fmla="*/ 36 w 36"/>
                <a:gd name="T1" fmla="*/ 18 h 18"/>
                <a:gd name="T2" fmla="*/ 30 w 36"/>
                <a:gd name="T3" fmla="*/ 18 h 18"/>
                <a:gd name="T4" fmla="*/ 30 w 36"/>
                <a:gd name="T5" fmla="*/ 12 h 18"/>
                <a:gd name="T6" fmla="*/ 24 w 36"/>
                <a:gd name="T7" fmla="*/ 6 h 18"/>
                <a:gd name="T8" fmla="*/ 18 w 36"/>
                <a:gd name="T9" fmla="*/ 6 h 18"/>
                <a:gd name="T10" fmla="*/ 12 w 36"/>
                <a:gd name="T11" fmla="*/ 0 h 18"/>
                <a:gd name="T12" fmla="*/ 6 w 36"/>
                <a:gd name="T13" fmla="*/ 0 h 18"/>
                <a:gd name="T14" fmla="*/ 6 w 36"/>
                <a:gd name="T15" fmla="*/ 0 h 18"/>
                <a:gd name="T16" fmla="*/ 0 w 36"/>
                <a:gd name="T17" fmla="*/ 0 h 18"/>
                <a:gd name="T18" fmla="*/ 0 w 36"/>
                <a:gd name="T19" fmla="*/ 0 h 18"/>
                <a:gd name="T20" fmla="*/ 6 w 36"/>
                <a:gd name="T21" fmla="*/ 0 h 18"/>
                <a:gd name="T22" fmla="*/ 6 w 36"/>
                <a:gd name="T23" fmla="*/ 6 h 18"/>
                <a:gd name="T24" fmla="*/ 12 w 36"/>
                <a:gd name="T25" fmla="*/ 6 h 18"/>
                <a:gd name="T26" fmla="*/ 18 w 36"/>
                <a:gd name="T27" fmla="*/ 12 h 18"/>
                <a:gd name="T28" fmla="*/ 24 w 36"/>
                <a:gd name="T29" fmla="*/ 12 h 18"/>
                <a:gd name="T30" fmla="*/ 30 w 36"/>
                <a:gd name="T31" fmla="*/ 18 h 18"/>
                <a:gd name="T32" fmla="*/ 36 w 36"/>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8"/>
                <a:gd name="T53" fmla="*/ 36 w 3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8">
                  <a:moveTo>
                    <a:pt x="36" y="18"/>
                  </a:moveTo>
                  <a:lnTo>
                    <a:pt x="30" y="18"/>
                  </a:lnTo>
                  <a:lnTo>
                    <a:pt x="30" y="12"/>
                  </a:lnTo>
                  <a:lnTo>
                    <a:pt x="24" y="6"/>
                  </a:lnTo>
                  <a:lnTo>
                    <a:pt x="18" y="6"/>
                  </a:lnTo>
                  <a:lnTo>
                    <a:pt x="12" y="0"/>
                  </a:lnTo>
                  <a:lnTo>
                    <a:pt x="6" y="0"/>
                  </a:lnTo>
                  <a:lnTo>
                    <a:pt x="0" y="0"/>
                  </a:lnTo>
                  <a:lnTo>
                    <a:pt x="6" y="0"/>
                  </a:lnTo>
                  <a:lnTo>
                    <a:pt x="6" y="6"/>
                  </a:lnTo>
                  <a:lnTo>
                    <a:pt x="12" y="6"/>
                  </a:lnTo>
                  <a:lnTo>
                    <a:pt x="18" y="12"/>
                  </a:lnTo>
                  <a:lnTo>
                    <a:pt x="24" y="12"/>
                  </a:lnTo>
                  <a:lnTo>
                    <a:pt x="30" y="18"/>
                  </a:lnTo>
                  <a:lnTo>
                    <a:pt x="36" y="18"/>
                  </a:lnTo>
                  <a:close/>
                </a:path>
              </a:pathLst>
            </a:custGeom>
            <a:solidFill>
              <a:srgbClr val="006600"/>
            </a:solidFill>
            <a:ln w="9525">
              <a:noFill/>
              <a:round/>
              <a:headEnd/>
              <a:tailEnd/>
            </a:ln>
          </p:spPr>
          <p:txBody>
            <a:bodyPr/>
            <a:lstStyle/>
            <a:p>
              <a:endParaRPr lang="en-US"/>
            </a:p>
          </p:txBody>
        </p:sp>
        <p:sp>
          <p:nvSpPr>
            <p:cNvPr id="15941" name="Freeform 312"/>
            <p:cNvSpPr>
              <a:spLocks/>
            </p:cNvSpPr>
            <p:nvPr/>
          </p:nvSpPr>
          <p:spPr bwMode="auto">
            <a:xfrm>
              <a:off x="5287" y="1151"/>
              <a:ext cx="36" cy="36"/>
            </a:xfrm>
            <a:custGeom>
              <a:avLst/>
              <a:gdLst>
                <a:gd name="T0" fmla="*/ 0 w 36"/>
                <a:gd name="T1" fmla="*/ 6 h 36"/>
                <a:gd name="T2" fmla="*/ 0 w 36"/>
                <a:gd name="T3" fmla="*/ 0 h 36"/>
                <a:gd name="T4" fmla="*/ 6 w 36"/>
                <a:gd name="T5" fmla="*/ 6 h 36"/>
                <a:gd name="T6" fmla="*/ 6 w 36"/>
                <a:gd name="T7" fmla="*/ 6 h 36"/>
                <a:gd name="T8" fmla="*/ 18 w 36"/>
                <a:gd name="T9" fmla="*/ 12 h 36"/>
                <a:gd name="T10" fmla="*/ 24 w 36"/>
                <a:gd name="T11" fmla="*/ 18 h 36"/>
                <a:gd name="T12" fmla="*/ 30 w 36"/>
                <a:gd name="T13" fmla="*/ 24 h 36"/>
                <a:gd name="T14" fmla="*/ 30 w 36"/>
                <a:gd name="T15" fmla="*/ 30 h 36"/>
                <a:gd name="T16" fmla="*/ 36 w 36"/>
                <a:gd name="T17" fmla="*/ 36 h 36"/>
                <a:gd name="T18" fmla="*/ 30 w 36"/>
                <a:gd name="T19" fmla="*/ 30 h 36"/>
                <a:gd name="T20" fmla="*/ 24 w 36"/>
                <a:gd name="T21" fmla="*/ 30 h 36"/>
                <a:gd name="T22" fmla="*/ 18 w 36"/>
                <a:gd name="T23" fmla="*/ 24 h 36"/>
                <a:gd name="T24" fmla="*/ 12 w 36"/>
                <a:gd name="T25" fmla="*/ 18 h 36"/>
                <a:gd name="T26" fmla="*/ 6 w 36"/>
                <a:gd name="T27" fmla="*/ 12 h 36"/>
                <a:gd name="T28" fmla="*/ 0 w 36"/>
                <a:gd name="T29" fmla="*/ 6 h 36"/>
                <a:gd name="T30" fmla="*/ 0 w 36"/>
                <a:gd name="T31" fmla="*/ 6 h 36"/>
                <a:gd name="T32" fmla="*/ 0 w 36"/>
                <a:gd name="T33" fmla="*/ 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0" y="6"/>
                  </a:moveTo>
                  <a:lnTo>
                    <a:pt x="0" y="0"/>
                  </a:lnTo>
                  <a:lnTo>
                    <a:pt x="6" y="6"/>
                  </a:lnTo>
                  <a:lnTo>
                    <a:pt x="18" y="12"/>
                  </a:lnTo>
                  <a:lnTo>
                    <a:pt x="24" y="18"/>
                  </a:lnTo>
                  <a:lnTo>
                    <a:pt x="30" y="24"/>
                  </a:lnTo>
                  <a:lnTo>
                    <a:pt x="30" y="30"/>
                  </a:lnTo>
                  <a:lnTo>
                    <a:pt x="36" y="36"/>
                  </a:lnTo>
                  <a:lnTo>
                    <a:pt x="30" y="30"/>
                  </a:lnTo>
                  <a:lnTo>
                    <a:pt x="24" y="30"/>
                  </a:lnTo>
                  <a:lnTo>
                    <a:pt x="18" y="24"/>
                  </a:lnTo>
                  <a:lnTo>
                    <a:pt x="12" y="18"/>
                  </a:lnTo>
                  <a:lnTo>
                    <a:pt x="6" y="12"/>
                  </a:lnTo>
                  <a:lnTo>
                    <a:pt x="0" y="6"/>
                  </a:lnTo>
                  <a:close/>
                </a:path>
              </a:pathLst>
            </a:custGeom>
            <a:solidFill>
              <a:srgbClr val="006600"/>
            </a:solidFill>
            <a:ln w="9525">
              <a:noFill/>
              <a:round/>
              <a:headEnd/>
              <a:tailEnd/>
            </a:ln>
          </p:spPr>
          <p:txBody>
            <a:bodyPr/>
            <a:lstStyle/>
            <a:p>
              <a:endParaRPr lang="en-US"/>
            </a:p>
          </p:txBody>
        </p:sp>
        <p:sp>
          <p:nvSpPr>
            <p:cNvPr id="15942" name="Freeform 313"/>
            <p:cNvSpPr>
              <a:spLocks/>
            </p:cNvSpPr>
            <p:nvPr/>
          </p:nvSpPr>
          <p:spPr bwMode="auto">
            <a:xfrm>
              <a:off x="5276" y="1175"/>
              <a:ext cx="48" cy="42"/>
            </a:xfrm>
            <a:custGeom>
              <a:avLst/>
              <a:gdLst>
                <a:gd name="T0" fmla="*/ 0 w 48"/>
                <a:gd name="T1" fmla="*/ 0 h 42"/>
                <a:gd name="T2" fmla="*/ 6 w 48"/>
                <a:gd name="T3" fmla="*/ 0 h 42"/>
                <a:gd name="T4" fmla="*/ 12 w 48"/>
                <a:gd name="T5" fmla="*/ 0 h 42"/>
                <a:gd name="T6" fmla="*/ 18 w 48"/>
                <a:gd name="T7" fmla="*/ 6 h 42"/>
                <a:gd name="T8" fmla="*/ 24 w 48"/>
                <a:gd name="T9" fmla="*/ 12 h 42"/>
                <a:gd name="T10" fmla="*/ 30 w 48"/>
                <a:gd name="T11" fmla="*/ 18 h 42"/>
                <a:gd name="T12" fmla="*/ 42 w 48"/>
                <a:gd name="T13" fmla="*/ 30 h 42"/>
                <a:gd name="T14" fmla="*/ 42 w 48"/>
                <a:gd name="T15" fmla="*/ 36 h 42"/>
                <a:gd name="T16" fmla="*/ 48 w 48"/>
                <a:gd name="T17" fmla="*/ 42 h 42"/>
                <a:gd name="T18" fmla="*/ 42 w 48"/>
                <a:gd name="T19" fmla="*/ 42 h 42"/>
                <a:gd name="T20" fmla="*/ 36 w 48"/>
                <a:gd name="T21" fmla="*/ 36 h 42"/>
                <a:gd name="T22" fmla="*/ 30 w 48"/>
                <a:gd name="T23" fmla="*/ 30 h 42"/>
                <a:gd name="T24" fmla="*/ 24 w 48"/>
                <a:gd name="T25" fmla="*/ 24 h 42"/>
                <a:gd name="T26" fmla="*/ 12 w 48"/>
                <a:gd name="T27" fmla="*/ 12 h 42"/>
                <a:gd name="T28" fmla="*/ 6 w 48"/>
                <a:gd name="T29" fmla="*/ 6 h 42"/>
                <a:gd name="T30" fmla="*/ 6 w 48"/>
                <a:gd name="T31" fmla="*/ 6 h 42"/>
                <a:gd name="T32" fmla="*/ 0 w 48"/>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2"/>
                <a:gd name="T53" fmla="*/ 48 w 48"/>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2">
                  <a:moveTo>
                    <a:pt x="0" y="0"/>
                  </a:moveTo>
                  <a:lnTo>
                    <a:pt x="6" y="0"/>
                  </a:lnTo>
                  <a:lnTo>
                    <a:pt x="12" y="0"/>
                  </a:lnTo>
                  <a:lnTo>
                    <a:pt x="18" y="6"/>
                  </a:lnTo>
                  <a:lnTo>
                    <a:pt x="24" y="12"/>
                  </a:lnTo>
                  <a:lnTo>
                    <a:pt x="30" y="18"/>
                  </a:lnTo>
                  <a:lnTo>
                    <a:pt x="42" y="30"/>
                  </a:lnTo>
                  <a:lnTo>
                    <a:pt x="42" y="36"/>
                  </a:lnTo>
                  <a:lnTo>
                    <a:pt x="48" y="42"/>
                  </a:lnTo>
                  <a:lnTo>
                    <a:pt x="42" y="42"/>
                  </a:lnTo>
                  <a:lnTo>
                    <a:pt x="36" y="36"/>
                  </a:lnTo>
                  <a:lnTo>
                    <a:pt x="30" y="30"/>
                  </a:lnTo>
                  <a:lnTo>
                    <a:pt x="24" y="24"/>
                  </a:lnTo>
                  <a:lnTo>
                    <a:pt x="12" y="12"/>
                  </a:lnTo>
                  <a:lnTo>
                    <a:pt x="6" y="6"/>
                  </a:lnTo>
                  <a:lnTo>
                    <a:pt x="0" y="0"/>
                  </a:lnTo>
                  <a:close/>
                </a:path>
              </a:pathLst>
            </a:custGeom>
            <a:solidFill>
              <a:srgbClr val="006600"/>
            </a:solidFill>
            <a:ln w="9525">
              <a:noFill/>
              <a:round/>
              <a:headEnd/>
              <a:tailEnd/>
            </a:ln>
          </p:spPr>
          <p:txBody>
            <a:bodyPr/>
            <a:lstStyle/>
            <a:p>
              <a:endParaRPr lang="en-US"/>
            </a:p>
          </p:txBody>
        </p:sp>
        <p:sp>
          <p:nvSpPr>
            <p:cNvPr id="15943" name="Freeform 314"/>
            <p:cNvSpPr>
              <a:spLocks/>
            </p:cNvSpPr>
            <p:nvPr/>
          </p:nvSpPr>
          <p:spPr bwMode="auto">
            <a:xfrm>
              <a:off x="5269" y="1211"/>
              <a:ext cx="48" cy="36"/>
            </a:xfrm>
            <a:custGeom>
              <a:avLst/>
              <a:gdLst>
                <a:gd name="T0" fmla="*/ 0 w 48"/>
                <a:gd name="T1" fmla="*/ 0 h 36"/>
                <a:gd name="T2" fmla="*/ 0 w 48"/>
                <a:gd name="T3" fmla="*/ 0 h 36"/>
                <a:gd name="T4" fmla="*/ 12 w 48"/>
                <a:gd name="T5" fmla="*/ 0 h 36"/>
                <a:gd name="T6" fmla="*/ 18 w 48"/>
                <a:gd name="T7" fmla="*/ 6 h 36"/>
                <a:gd name="T8" fmla="*/ 24 w 48"/>
                <a:gd name="T9" fmla="*/ 12 h 36"/>
                <a:gd name="T10" fmla="*/ 36 w 48"/>
                <a:gd name="T11" fmla="*/ 18 h 36"/>
                <a:gd name="T12" fmla="*/ 42 w 48"/>
                <a:gd name="T13" fmla="*/ 24 h 36"/>
                <a:gd name="T14" fmla="*/ 48 w 48"/>
                <a:gd name="T15" fmla="*/ 30 h 36"/>
                <a:gd name="T16" fmla="*/ 48 w 48"/>
                <a:gd name="T17" fmla="*/ 36 h 36"/>
                <a:gd name="T18" fmla="*/ 48 w 48"/>
                <a:gd name="T19" fmla="*/ 36 h 36"/>
                <a:gd name="T20" fmla="*/ 42 w 48"/>
                <a:gd name="T21" fmla="*/ 30 h 36"/>
                <a:gd name="T22" fmla="*/ 30 w 48"/>
                <a:gd name="T23" fmla="*/ 24 h 36"/>
                <a:gd name="T24" fmla="*/ 24 w 48"/>
                <a:gd name="T25" fmla="*/ 18 h 36"/>
                <a:gd name="T26" fmla="*/ 12 w 48"/>
                <a:gd name="T27" fmla="*/ 12 h 36"/>
                <a:gd name="T28" fmla="*/ 6 w 48"/>
                <a:gd name="T29" fmla="*/ 6 h 36"/>
                <a:gd name="T30" fmla="*/ 0 w 48"/>
                <a:gd name="T31" fmla="*/ 0 h 36"/>
                <a:gd name="T32" fmla="*/ 0 w 48"/>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6"/>
                <a:gd name="T53" fmla="*/ 48 w 48"/>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6">
                  <a:moveTo>
                    <a:pt x="0" y="0"/>
                  </a:moveTo>
                  <a:lnTo>
                    <a:pt x="0" y="0"/>
                  </a:lnTo>
                  <a:lnTo>
                    <a:pt x="12" y="0"/>
                  </a:lnTo>
                  <a:lnTo>
                    <a:pt x="18" y="6"/>
                  </a:lnTo>
                  <a:lnTo>
                    <a:pt x="24" y="12"/>
                  </a:lnTo>
                  <a:lnTo>
                    <a:pt x="36" y="18"/>
                  </a:lnTo>
                  <a:lnTo>
                    <a:pt x="42" y="24"/>
                  </a:lnTo>
                  <a:lnTo>
                    <a:pt x="48" y="30"/>
                  </a:lnTo>
                  <a:lnTo>
                    <a:pt x="48" y="36"/>
                  </a:lnTo>
                  <a:lnTo>
                    <a:pt x="42" y="30"/>
                  </a:lnTo>
                  <a:lnTo>
                    <a:pt x="30" y="24"/>
                  </a:lnTo>
                  <a:lnTo>
                    <a:pt x="24" y="18"/>
                  </a:lnTo>
                  <a:lnTo>
                    <a:pt x="12" y="12"/>
                  </a:lnTo>
                  <a:lnTo>
                    <a:pt x="6" y="6"/>
                  </a:lnTo>
                  <a:lnTo>
                    <a:pt x="0" y="0"/>
                  </a:lnTo>
                  <a:close/>
                </a:path>
              </a:pathLst>
            </a:custGeom>
            <a:solidFill>
              <a:srgbClr val="006600"/>
            </a:solidFill>
            <a:ln w="9525">
              <a:noFill/>
              <a:round/>
              <a:headEnd/>
              <a:tailEnd/>
            </a:ln>
          </p:spPr>
          <p:txBody>
            <a:bodyPr/>
            <a:lstStyle/>
            <a:p>
              <a:endParaRPr lang="en-US"/>
            </a:p>
          </p:txBody>
        </p:sp>
        <p:sp>
          <p:nvSpPr>
            <p:cNvPr id="15944" name="Freeform 315"/>
            <p:cNvSpPr>
              <a:spLocks/>
            </p:cNvSpPr>
            <p:nvPr/>
          </p:nvSpPr>
          <p:spPr bwMode="auto">
            <a:xfrm>
              <a:off x="5269" y="1223"/>
              <a:ext cx="42" cy="36"/>
            </a:xfrm>
            <a:custGeom>
              <a:avLst/>
              <a:gdLst>
                <a:gd name="T0" fmla="*/ 0 w 42"/>
                <a:gd name="T1" fmla="*/ 0 h 36"/>
                <a:gd name="T2" fmla="*/ 0 w 42"/>
                <a:gd name="T3" fmla="*/ 0 h 36"/>
                <a:gd name="T4" fmla="*/ 6 w 42"/>
                <a:gd name="T5" fmla="*/ 6 h 36"/>
                <a:gd name="T6" fmla="*/ 12 w 42"/>
                <a:gd name="T7" fmla="*/ 6 h 36"/>
                <a:gd name="T8" fmla="*/ 24 w 42"/>
                <a:gd name="T9" fmla="*/ 12 h 36"/>
                <a:gd name="T10" fmla="*/ 30 w 42"/>
                <a:gd name="T11" fmla="*/ 18 h 36"/>
                <a:gd name="T12" fmla="*/ 36 w 42"/>
                <a:gd name="T13" fmla="*/ 24 h 36"/>
                <a:gd name="T14" fmla="*/ 42 w 42"/>
                <a:gd name="T15" fmla="*/ 30 h 36"/>
                <a:gd name="T16" fmla="*/ 42 w 42"/>
                <a:gd name="T17" fmla="*/ 36 h 36"/>
                <a:gd name="T18" fmla="*/ 42 w 42"/>
                <a:gd name="T19" fmla="*/ 36 h 36"/>
                <a:gd name="T20" fmla="*/ 30 w 42"/>
                <a:gd name="T21" fmla="*/ 30 h 36"/>
                <a:gd name="T22" fmla="*/ 24 w 42"/>
                <a:gd name="T23" fmla="*/ 24 h 36"/>
                <a:gd name="T24" fmla="*/ 18 w 42"/>
                <a:gd name="T25" fmla="*/ 18 h 36"/>
                <a:gd name="T26" fmla="*/ 6 w 42"/>
                <a:gd name="T27" fmla="*/ 12 h 36"/>
                <a:gd name="T28" fmla="*/ 0 w 42"/>
                <a:gd name="T29" fmla="*/ 12 h 36"/>
                <a:gd name="T30" fmla="*/ 0 w 42"/>
                <a:gd name="T31" fmla="*/ 6 h 36"/>
                <a:gd name="T32" fmla="*/ 0 w 42"/>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6"/>
                <a:gd name="T53" fmla="*/ 42 w 4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6">
                  <a:moveTo>
                    <a:pt x="0" y="0"/>
                  </a:moveTo>
                  <a:lnTo>
                    <a:pt x="0" y="0"/>
                  </a:lnTo>
                  <a:lnTo>
                    <a:pt x="6" y="6"/>
                  </a:lnTo>
                  <a:lnTo>
                    <a:pt x="12" y="6"/>
                  </a:lnTo>
                  <a:lnTo>
                    <a:pt x="24" y="12"/>
                  </a:lnTo>
                  <a:lnTo>
                    <a:pt x="30" y="18"/>
                  </a:lnTo>
                  <a:lnTo>
                    <a:pt x="36" y="24"/>
                  </a:lnTo>
                  <a:lnTo>
                    <a:pt x="42" y="30"/>
                  </a:lnTo>
                  <a:lnTo>
                    <a:pt x="42" y="36"/>
                  </a:lnTo>
                  <a:lnTo>
                    <a:pt x="30" y="30"/>
                  </a:lnTo>
                  <a:lnTo>
                    <a:pt x="24" y="24"/>
                  </a:lnTo>
                  <a:lnTo>
                    <a:pt x="18" y="18"/>
                  </a:lnTo>
                  <a:lnTo>
                    <a:pt x="6" y="12"/>
                  </a:lnTo>
                  <a:lnTo>
                    <a:pt x="0" y="12"/>
                  </a:lnTo>
                  <a:lnTo>
                    <a:pt x="0" y="6"/>
                  </a:lnTo>
                  <a:lnTo>
                    <a:pt x="0" y="0"/>
                  </a:lnTo>
                  <a:close/>
                </a:path>
              </a:pathLst>
            </a:custGeom>
            <a:solidFill>
              <a:srgbClr val="006600"/>
            </a:solidFill>
            <a:ln w="9525">
              <a:noFill/>
              <a:round/>
              <a:headEnd/>
              <a:tailEnd/>
            </a:ln>
          </p:spPr>
          <p:txBody>
            <a:bodyPr/>
            <a:lstStyle/>
            <a:p>
              <a:endParaRPr lang="en-US"/>
            </a:p>
          </p:txBody>
        </p:sp>
        <p:sp>
          <p:nvSpPr>
            <p:cNvPr id="15945" name="Freeform 316"/>
            <p:cNvSpPr>
              <a:spLocks/>
            </p:cNvSpPr>
            <p:nvPr/>
          </p:nvSpPr>
          <p:spPr bwMode="auto">
            <a:xfrm>
              <a:off x="5271" y="1255"/>
              <a:ext cx="36" cy="30"/>
            </a:xfrm>
            <a:custGeom>
              <a:avLst/>
              <a:gdLst>
                <a:gd name="T0" fmla="*/ 0 w 36"/>
                <a:gd name="T1" fmla="*/ 0 h 30"/>
                <a:gd name="T2" fmla="*/ 0 w 36"/>
                <a:gd name="T3" fmla="*/ 0 h 30"/>
                <a:gd name="T4" fmla="*/ 6 w 36"/>
                <a:gd name="T5" fmla="*/ 0 h 30"/>
                <a:gd name="T6" fmla="*/ 12 w 36"/>
                <a:gd name="T7" fmla="*/ 6 h 30"/>
                <a:gd name="T8" fmla="*/ 18 w 36"/>
                <a:gd name="T9" fmla="*/ 6 h 30"/>
                <a:gd name="T10" fmla="*/ 24 w 36"/>
                <a:gd name="T11" fmla="*/ 12 h 30"/>
                <a:gd name="T12" fmla="*/ 30 w 36"/>
                <a:gd name="T13" fmla="*/ 18 h 30"/>
                <a:gd name="T14" fmla="*/ 36 w 36"/>
                <a:gd name="T15" fmla="*/ 24 h 30"/>
                <a:gd name="T16" fmla="*/ 36 w 36"/>
                <a:gd name="T17" fmla="*/ 30 h 30"/>
                <a:gd name="T18" fmla="*/ 30 w 36"/>
                <a:gd name="T19" fmla="*/ 30 h 30"/>
                <a:gd name="T20" fmla="*/ 30 w 36"/>
                <a:gd name="T21" fmla="*/ 24 h 30"/>
                <a:gd name="T22" fmla="*/ 18 w 36"/>
                <a:gd name="T23" fmla="*/ 18 h 30"/>
                <a:gd name="T24" fmla="*/ 12 w 36"/>
                <a:gd name="T25" fmla="*/ 18 h 30"/>
                <a:gd name="T26" fmla="*/ 6 w 36"/>
                <a:gd name="T27" fmla="*/ 12 h 30"/>
                <a:gd name="T28" fmla="*/ 0 w 36"/>
                <a:gd name="T29" fmla="*/ 6 h 30"/>
                <a:gd name="T30" fmla="*/ 0 w 36"/>
                <a:gd name="T31" fmla="*/ 6 h 30"/>
                <a:gd name="T32" fmla="*/ 0 w 36"/>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0" y="0"/>
                  </a:moveTo>
                  <a:lnTo>
                    <a:pt x="0" y="0"/>
                  </a:lnTo>
                  <a:lnTo>
                    <a:pt x="6" y="0"/>
                  </a:lnTo>
                  <a:lnTo>
                    <a:pt x="12" y="6"/>
                  </a:lnTo>
                  <a:lnTo>
                    <a:pt x="18" y="6"/>
                  </a:lnTo>
                  <a:lnTo>
                    <a:pt x="24" y="12"/>
                  </a:lnTo>
                  <a:lnTo>
                    <a:pt x="30" y="18"/>
                  </a:lnTo>
                  <a:lnTo>
                    <a:pt x="36" y="24"/>
                  </a:lnTo>
                  <a:lnTo>
                    <a:pt x="36" y="30"/>
                  </a:lnTo>
                  <a:lnTo>
                    <a:pt x="30" y="30"/>
                  </a:lnTo>
                  <a:lnTo>
                    <a:pt x="30" y="24"/>
                  </a:lnTo>
                  <a:lnTo>
                    <a:pt x="18" y="18"/>
                  </a:lnTo>
                  <a:lnTo>
                    <a:pt x="12" y="18"/>
                  </a:lnTo>
                  <a:lnTo>
                    <a:pt x="6" y="12"/>
                  </a:lnTo>
                  <a:lnTo>
                    <a:pt x="0" y="6"/>
                  </a:lnTo>
                  <a:lnTo>
                    <a:pt x="0" y="0"/>
                  </a:lnTo>
                  <a:close/>
                </a:path>
              </a:pathLst>
            </a:custGeom>
            <a:solidFill>
              <a:srgbClr val="006600"/>
            </a:solidFill>
            <a:ln w="9525">
              <a:noFill/>
              <a:round/>
              <a:headEnd/>
              <a:tailEnd/>
            </a:ln>
          </p:spPr>
          <p:txBody>
            <a:bodyPr/>
            <a:lstStyle/>
            <a:p>
              <a:endParaRPr lang="en-US"/>
            </a:p>
          </p:txBody>
        </p:sp>
        <p:sp>
          <p:nvSpPr>
            <p:cNvPr id="15946" name="Freeform 317"/>
            <p:cNvSpPr>
              <a:spLocks/>
            </p:cNvSpPr>
            <p:nvPr/>
          </p:nvSpPr>
          <p:spPr bwMode="auto">
            <a:xfrm>
              <a:off x="5257" y="1294"/>
              <a:ext cx="24" cy="6"/>
            </a:xfrm>
            <a:custGeom>
              <a:avLst/>
              <a:gdLst>
                <a:gd name="T0" fmla="*/ 0 w 24"/>
                <a:gd name="T1" fmla="*/ 0 h 6"/>
                <a:gd name="T2" fmla="*/ 6 w 24"/>
                <a:gd name="T3" fmla="*/ 0 h 6"/>
                <a:gd name="T4" fmla="*/ 6 w 24"/>
                <a:gd name="T5" fmla="*/ 0 h 6"/>
                <a:gd name="T6" fmla="*/ 12 w 24"/>
                <a:gd name="T7" fmla="*/ 0 h 6"/>
                <a:gd name="T8" fmla="*/ 12 w 24"/>
                <a:gd name="T9" fmla="*/ 0 h 6"/>
                <a:gd name="T10" fmla="*/ 18 w 24"/>
                <a:gd name="T11" fmla="*/ 0 h 6"/>
                <a:gd name="T12" fmla="*/ 24 w 24"/>
                <a:gd name="T13" fmla="*/ 0 h 6"/>
                <a:gd name="T14" fmla="*/ 24 w 24"/>
                <a:gd name="T15" fmla="*/ 6 h 6"/>
                <a:gd name="T16" fmla="*/ 24 w 24"/>
                <a:gd name="T17" fmla="*/ 6 h 6"/>
                <a:gd name="T18" fmla="*/ 24 w 24"/>
                <a:gd name="T19" fmla="*/ 6 h 6"/>
                <a:gd name="T20" fmla="*/ 18 w 24"/>
                <a:gd name="T21" fmla="*/ 6 h 6"/>
                <a:gd name="T22" fmla="*/ 12 w 24"/>
                <a:gd name="T23" fmla="*/ 6 h 6"/>
                <a:gd name="T24" fmla="*/ 12 w 24"/>
                <a:gd name="T25" fmla="*/ 6 h 6"/>
                <a:gd name="T26" fmla="*/ 6 w 24"/>
                <a:gd name="T27" fmla="*/ 6 h 6"/>
                <a:gd name="T28" fmla="*/ 6 w 24"/>
                <a:gd name="T29" fmla="*/ 6 h 6"/>
                <a:gd name="T30" fmla="*/ 0 w 24"/>
                <a:gd name="T31" fmla="*/ 6 h 6"/>
                <a:gd name="T32" fmla="*/ 0 w 24"/>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0" y="0"/>
                  </a:moveTo>
                  <a:lnTo>
                    <a:pt x="6" y="0"/>
                  </a:lnTo>
                  <a:lnTo>
                    <a:pt x="12" y="0"/>
                  </a:lnTo>
                  <a:lnTo>
                    <a:pt x="18" y="0"/>
                  </a:lnTo>
                  <a:lnTo>
                    <a:pt x="24" y="0"/>
                  </a:lnTo>
                  <a:lnTo>
                    <a:pt x="24" y="6"/>
                  </a:lnTo>
                  <a:lnTo>
                    <a:pt x="18" y="6"/>
                  </a:lnTo>
                  <a:lnTo>
                    <a:pt x="12" y="6"/>
                  </a:lnTo>
                  <a:lnTo>
                    <a:pt x="6" y="6"/>
                  </a:lnTo>
                  <a:lnTo>
                    <a:pt x="0" y="6"/>
                  </a:lnTo>
                  <a:lnTo>
                    <a:pt x="0" y="0"/>
                  </a:lnTo>
                  <a:close/>
                </a:path>
              </a:pathLst>
            </a:custGeom>
            <a:solidFill>
              <a:srgbClr val="006600"/>
            </a:solidFill>
            <a:ln w="9525">
              <a:noFill/>
              <a:round/>
              <a:headEnd/>
              <a:tailEnd/>
            </a:ln>
          </p:spPr>
          <p:txBody>
            <a:bodyPr/>
            <a:lstStyle/>
            <a:p>
              <a:endParaRPr lang="en-US"/>
            </a:p>
          </p:txBody>
        </p:sp>
        <p:sp>
          <p:nvSpPr>
            <p:cNvPr id="15947" name="Freeform 318"/>
            <p:cNvSpPr>
              <a:spLocks/>
            </p:cNvSpPr>
            <p:nvPr/>
          </p:nvSpPr>
          <p:spPr bwMode="auto">
            <a:xfrm>
              <a:off x="5281" y="1169"/>
              <a:ext cx="42" cy="36"/>
            </a:xfrm>
            <a:custGeom>
              <a:avLst/>
              <a:gdLst>
                <a:gd name="T0" fmla="*/ 0 w 42"/>
                <a:gd name="T1" fmla="*/ 0 h 36"/>
                <a:gd name="T2" fmla="*/ 6 w 42"/>
                <a:gd name="T3" fmla="*/ 0 h 36"/>
                <a:gd name="T4" fmla="*/ 6 w 42"/>
                <a:gd name="T5" fmla="*/ 0 h 36"/>
                <a:gd name="T6" fmla="*/ 12 w 42"/>
                <a:gd name="T7" fmla="*/ 0 h 36"/>
                <a:gd name="T8" fmla="*/ 18 w 42"/>
                <a:gd name="T9" fmla="*/ 6 h 36"/>
                <a:gd name="T10" fmla="*/ 30 w 42"/>
                <a:gd name="T11" fmla="*/ 12 h 36"/>
                <a:gd name="T12" fmla="*/ 36 w 42"/>
                <a:gd name="T13" fmla="*/ 24 h 36"/>
                <a:gd name="T14" fmla="*/ 42 w 42"/>
                <a:gd name="T15" fmla="*/ 30 h 36"/>
                <a:gd name="T16" fmla="*/ 42 w 42"/>
                <a:gd name="T17" fmla="*/ 36 h 36"/>
                <a:gd name="T18" fmla="*/ 42 w 42"/>
                <a:gd name="T19" fmla="*/ 30 h 36"/>
                <a:gd name="T20" fmla="*/ 36 w 42"/>
                <a:gd name="T21" fmla="*/ 30 h 36"/>
                <a:gd name="T22" fmla="*/ 24 w 42"/>
                <a:gd name="T23" fmla="*/ 24 h 36"/>
                <a:gd name="T24" fmla="*/ 18 w 42"/>
                <a:gd name="T25" fmla="*/ 18 h 36"/>
                <a:gd name="T26" fmla="*/ 12 w 42"/>
                <a:gd name="T27" fmla="*/ 12 h 36"/>
                <a:gd name="T28" fmla="*/ 6 w 42"/>
                <a:gd name="T29" fmla="*/ 6 h 36"/>
                <a:gd name="T30" fmla="*/ 0 w 42"/>
                <a:gd name="T31" fmla="*/ 0 h 36"/>
                <a:gd name="T32" fmla="*/ 0 w 42"/>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6"/>
                <a:gd name="T53" fmla="*/ 42 w 4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6">
                  <a:moveTo>
                    <a:pt x="0" y="0"/>
                  </a:moveTo>
                  <a:lnTo>
                    <a:pt x="6" y="0"/>
                  </a:lnTo>
                  <a:lnTo>
                    <a:pt x="12" y="0"/>
                  </a:lnTo>
                  <a:lnTo>
                    <a:pt x="18" y="6"/>
                  </a:lnTo>
                  <a:lnTo>
                    <a:pt x="30" y="12"/>
                  </a:lnTo>
                  <a:lnTo>
                    <a:pt x="36" y="24"/>
                  </a:lnTo>
                  <a:lnTo>
                    <a:pt x="42" y="30"/>
                  </a:lnTo>
                  <a:lnTo>
                    <a:pt x="42" y="36"/>
                  </a:lnTo>
                  <a:lnTo>
                    <a:pt x="42" y="30"/>
                  </a:lnTo>
                  <a:lnTo>
                    <a:pt x="36" y="30"/>
                  </a:lnTo>
                  <a:lnTo>
                    <a:pt x="24" y="24"/>
                  </a:lnTo>
                  <a:lnTo>
                    <a:pt x="18" y="18"/>
                  </a:lnTo>
                  <a:lnTo>
                    <a:pt x="12" y="12"/>
                  </a:lnTo>
                  <a:lnTo>
                    <a:pt x="6" y="6"/>
                  </a:lnTo>
                  <a:lnTo>
                    <a:pt x="0" y="0"/>
                  </a:lnTo>
                  <a:close/>
                </a:path>
              </a:pathLst>
            </a:custGeom>
            <a:solidFill>
              <a:srgbClr val="006600"/>
            </a:solidFill>
            <a:ln w="9525">
              <a:noFill/>
              <a:round/>
              <a:headEnd/>
              <a:tailEnd/>
            </a:ln>
          </p:spPr>
          <p:txBody>
            <a:bodyPr/>
            <a:lstStyle/>
            <a:p>
              <a:endParaRPr lang="en-US"/>
            </a:p>
          </p:txBody>
        </p:sp>
        <p:sp>
          <p:nvSpPr>
            <p:cNvPr id="15948" name="Freeform 319"/>
            <p:cNvSpPr>
              <a:spLocks/>
            </p:cNvSpPr>
            <p:nvPr/>
          </p:nvSpPr>
          <p:spPr bwMode="auto">
            <a:xfrm>
              <a:off x="5275" y="1193"/>
              <a:ext cx="48" cy="42"/>
            </a:xfrm>
            <a:custGeom>
              <a:avLst/>
              <a:gdLst>
                <a:gd name="T0" fmla="*/ 0 w 48"/>
                <a:gd name="T1" fmla="*/ 0 h 42"/>
                <a:gd name="T2" fmla="*/ 0 w 48"/>
                <a:gd name="T3" fmla="*/ 0 h 42"/>
                <a:gd name="T4" fmla="*/ 6 w 48"/>
                <a:gd name="T5" fmla="*/ 6 h 42"/>
                <a:gd name="T6" fmla="*/ 12 w 48"/>
                <a:gd name="T7" fmla="*/ 6 h 42"/>
                <a:gd name="T8" fmla="*/ 24 w 48"/>
                <a:gd name="T9" fmla="*/ 12 h 42"/>
                <a:gd name="T10" fmla="*/ 30 w 48"/>
                <a:gd name="T11" fmla="*/ 18 h 42"/>
                <a:gd name="T12" fmla="*/ 36 w 48"/>
                <a:gd name="T13" fmla="*/ 24 h 42"/>
                <a:gd name="T14" fmla="*/ 42 w 48"/>
                <a:gd name="T15" fmla="*/ 30 h 42"/>
                <a:gd name="T16" fmla="*/ 48 w 48"/>
                <a:gd name="T17" fmla="*/ 42 h 42"/>
                <a:gd name="T18" fmla="*/ 42 w 48"/>
                <a:gd name="T19" fmla="*/ 36 h 42"/>
                <a:gd name="T20" fmla="*/ 36 w 48"/>
                <a:gd name="T21" fmla="*/ 30 h 42"/>
                <a:gd name="T22" fmla="*/ 30 w 48"/>
                <a:gd name="T23" fmla="*/ 24 h 42"/>
                <a:gd name="T24" fmla="*/ 18 w 48"/>
                <a:gd name="T25" fmla="*/ 18 h 42"/>
                <a:gd name="T26" fmla="*/ 12 w 48"/>
                <a:gd name="T27" fmla="*/ 12 h 42"/>
                <a:gd name="T28" fmla="*/ 6 w 48"/>
                <a:gd name="T29" fmla="*/ 6 h 42"/>
                <a:gd name="T30" fmla="*/ 0 w 48"/>
                <a:gd name="T31" fmla="*/ 6 h 42"/>
                <a:gd name="T32" fmla="*/ 0 w 48"/>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2"/>
                <a:gd name="T53" fmla="*/ 48 w 48"/>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2">
                  <a:moveTo>
                    <a:pt x="0" y="0"/>
                  </a:moveTo>
                  <a:lnTo>
                    <a:pt x="0" y="0"/>
                  </a:lnTo>
                  <a:lnTo>
                    <a:pt x="6" y="6"/>
                  </a:lnTo>
                  <a:lnTo>
                    <a:pt x="12" y="6"/>
                  </a:lnTo>
                  <a:lnTo>
                    <a:pt x="24" y="12"/>
                  </a:lnTo>
                  <a:lnTo>
                    <a:pt x="30" y="18"/>
                  </a:lnTo>
                  <a:lnTo>
                    <a:pt x="36" y="24"/>
                  </a:lnTo>
                  <a:lnTo>
                    <a:pt x="42" y="30"/>
                  </a:lnTo>
                  <a:lnTo>
                    <a:pt x="48" y="42"/>
                  </a:lnTo>
                  <a:lnTo>
                    <a:pt x="42" y="36"/>
                  </a:lnTo>
                  <a:lnTo>
                    <a:pt x="36" y="30"/>
                  </a:lnTo>
                  <a:lnTo>
                    <a:pt x="30" y="24"/>
                  </a:lnTo>
                  <a:lnTo>
                    <a:pt x="18" y="18"/>
                  </a:lnTo>
                  <a:lnTo>
                    <a:pt x="12" y="12"/>
                  </a:lnTo>
                  <a:lnTo>
                    <a:pt x="6" y="6"/>
                  </a:lnTo>
                  <a:lnTo>
                    <a:pt x="0" y="6"/>
                  </a:lnTo>
                  <a:lnTo>
                    <a:pt x="0" y="0"/>
                  </a:lnTo>
                  <a:close/>
                </a:path>
              </a:pathLst>
            </a:custGeom>
            <a:solidFill>
              <a:srgbClr val="006600"/>
            </a:solidFill>
            <a:ln w="9525">
              <a:noFill/>
              <a:round/>
              <a:headEnd/>
              <a:tailEnd/>
            </a:ln>
          </p:spPr>
          <p:txBody>
            <a:bodyPr/>
            <a:lstStyle/>
            <a:p>
              <a:endParaRPr lang="en-US"/>
            </a:p>
          </p:txBody>
        </p:sp>
        <p:sp>
          <p:nvSpPr>
            <p:cNvPr id="15949" name="Freeform 320"/>
            <p:cNvSpPr>
              <a:spLocks/>
            </p:cNvSpPr>
            <p:nvPr/>
          </p:nvSpPr>
          <p:spPr bwMode="auto">
            <a:xfrm>
              <a:off x="5263" y="1241"/>
              <a:ext cx="48" cy="30"/>
            </a:xfrm>
            <a:custGeom>
              <a:avLst/>
              <a:gdLst>
                <a:gd name="T0" fmla="*/ 0 w 48"/>
                <a:gd name="T1" fmla="*/ 0 h 30"/>
                <a:gd name="T2" fmla="*/ 6 w 48"/>
                <a:gd name="T3" fmla="*/ 0 h 30"/>
                <a:gd name="T4" fmla="*/ 12 w 48"/>
                <a:gd name="T5" fmla="*/ 6 h 30"/>
                <a:gd name="T6" fmla="*/ 18 w 48"/>
                <a:gd name="T7" fmla="*/ 6 h 30"/>
                <a:gd name="T8" fmla="*/ 24 w 48"/>
                <a:gd name="T9" fmla="*/ 12 h 30"/>
                <a:gd name="T10" fmla="*/ 30 w 48"/>
                <a:gd name="T11" fmla="*/ 12 h 30"/>
                <a:gd name="T12" fmla="*/ 42 w 48"/>
                <a:gd name="T13" fmla="*/ 18 h 30"/>
                <a:gd name="T14" fmla="*/ 48 w 48"/>
                <a:gd name="T15" fmla="*/ 24 h 30"/>
                <a:gd name="T16" fmla="*/ 48 w 48"/>
                <a:gd name="T17" fmla="*/ 30 h 30"/>
                <a:gd name="T18" fmla="*/ 42 w 48"/>
                <a:gd name="T19" fmla="*/ 30 h 30"/>
                <a:gd name="T20" fmla="*/ 36 w 48"/>
                <a:gd name="T21" fmla="*/ 24 h 30"/>
                <a:gd name="T22" fmla="*/ 30 w 48"/>
                <a:gd name="T23" fmla="*/ 18 h 30"/>
                <a:gd name="T24" fmla="*/ 24 w 48"/>
                <a:gd name="T25" fmla="*/ 18 h 30"/>
                <a:gd name="T26" fmla="*/ 12 w 48"/>
                <a:gd name="T27" fmla="*/ 12 h 30"/>
                <a:gd name="T28" fmla="*/ 6 w 48"/>
                <a:gd name="T29" fmla="*/ 6 h 30"/>
                <a:gd name="T30" fmla="*/ 6 w 48"/>
                <a:gd name="T31" fmla="*/ 6 h 30"/>
                <a:gd name="T32" fmla="*/ 0 w 48"/>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0" y="0"/>
                  </a:moveTo>
                  <a:lnTo>
                    <a:pt x="6" y="0"/>
                  </a:lnTo>
                  <a:lnTo>
                    <a:pt x="12" y="6"/>
                  </a:lnTo>
                  <a:lnTo>
                    <a:pt x="18" y="6"/>
                  </a:lnTo>
                  <a:lnTo>
                    <a:pt x="24" y="12"/>
                  </a:lnTo>
                  <a:lnTo>
                    <a:pt x="30" y="12"/>
                  </a:lnTo>
                  <a:lnTo>
                    <a:pt x="42" y="18"/>
                  </a:lnTo>
                  <a:lnTo>
                    <a:pt x="48" y="24"/>
                  </a:lnTo>
                  <a:lnTo>
                    <a:pt x="48" y="30"/>
                  </a:lnTo>
                  <a:lnTo>
                    <a:pt x="42" y="30"/>
                  </a:lnTo>
                  <a:lnTo>
                    <a:pt x="36" y="24"/>
                  </a:lnTo>
                  <a:lnTo>
                    <a:pt x="30" y="18"/>
                  </a:lnTo>
                  <a:lnTo>
                    <a:pt x="24" y="18"/>
                  </a:lnTo>
                  <a:lnTo>
                    <a:pt x="12" y="12"/>
                  </a:lnTo>
                  <a:lnTo>
                    <a:pt x="6" y="6"/>
                  </a:lnTo>
                  <a:lnTo>
                    <a:pt x="0" y="0"/>
                  </a:lnTo>
                  <a:close/>
                </a:path>
              </a:pathLst>
            </a:custGeom>
            <a:solidFill>
              <a:srgbClr val="006600"/>
            </a:solidFill>
            <a:ln w="9525">
              <a:noFill/>
              <a:round/>
              <a:headEnd/>
              <a:tailEnd/>
            </a:ln>
          </p:spPr>
          <p:txBody>
            <a:bodyPr/>
            <a:lstStyle/>
            <a:p>
              <a:endParaRPr lang="en-US"/>
            </a:p>
          </p:txBody>
        </p:sp>
        <p:sp>
          <p:nvSpPr>
            <p:cNvPr id="15950" name="Freeform 321"/>
            <p:cNvSpPr>
              <a:spLocks/>
            </p:cNvSpPr>
            <p:nvPr/>
          </p:nvSpPr>
          <p:spPr bwMode="auto">
            <a:xfrm>
              <a:off x="5263" y="1267"/>
              <a:ext cx="36" cy="29"/>
            </a:xfrm>
            <a:custGeom>
              <a:avLst/>
              <a:gdLst>
                <a:gd name="T0" fmla="*/ 0 w 36"/>
                <a:gd name="T1" fmla="*/ 0 h 29"/>
                <a:gd name="T2" fmla="*/ 6 w 36"/>
                <a:gd name="T3" fmla="*/ 0 h 29"/>
                <a:gd name="T4" fmla="*/ 6 w 36"/>
                <a:gd name="T5" fmla="*/ 0 h 29"/>
                <a:gd name="T6" fmla="*/ 12 w 36"/>
                <a:gd name="T7" fmla="*/ 6 h 29"/>
                <a:gd name="T8" fmla="*/ 18 w 36"/>
                <a:gd name="T9" fmla="*/ 6 h 29"/>
                <a:gd name="T10" fmla="*/ 24 w 36"/>
                <a:gd name="T11" fmla="*/ 12 h 29"/>
                <a:gd name="T12" fmla="*/ 30 w 36"/>
                <a:gd name="T13" fmla="*/ 18 h 29"/>
                <a:gd name="T14" fmla="*/ 36 w 36"/>
                <a:gd name="T15" fmla="*/ 23 h 29"/>
                <a:gd name="T16" fmla="*/ 36 w 36"/>
                <a:gd name="T17" fmla="*/ 29 h 29"/>
                <a:gd name="T18" fmla="*/ 36 w 36"/>
                <a:gd name="T19" fmla="*/ 23 h 29"/>
                <a:gd name="T20" fmla="*/ 30 w 36"/>
                <a:gd name="T21" fmla="*/ 23 h 29"/>
                <a:gd name="T22" fmla="*/ 24 w 36"/>
                <a:gd name="T23" fmla="*/ 18 h 29"/>
                <a:gd name="T24" fmla="*/ 18 w 36"/>
                <a:gd name="T25" fmla="*/ 12 h 29"/>
                <a:gd name="T26" fmla="*/ 12 w 36"/>
                <a:gd name="T27" fmla="*/ 6 h 29"/>
                <a:gd name="T28" fmla="*/ 6 w 36"/>
                <a:gd name="T29" fmla="*/ 6 h 29"/>
                <a:gd name="T30" fmla="*/ 6 w 36"/>
                <a:gd name="T31" fmla="*/ 0 h 29"/>
                <a:gd name="T32" fmla="*/ 0 w 36"/>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9"/>
                <a:gd name="T53" fmla="*/ 36 w 36"/>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9">
                  <a:moveTo>
                    <a:pt x="0" y="0"/>
                  </a:moveTo>
                  <a:lnTo>
                    <a:pt x="6" y="0"/>
                  </a:lnTo>
                  <a:lnTo>
                    <a:pt x="12" y="6"/>
                  </a:lnTo>
                  <a:lnTo>
                    <a:pt x="18" y="6"/>
                  </a:lnTo>
                  <a:lnTo>
                    <a:pt x="24" y="12"/>
                  </a:lnTo>
                  <a:lnTo>
                    <a:pt x="30" y="18"/>
                  </a:lnTo>
                  <a:lnTo>
                    <a:pt x="36" y="23"/>
                  </a:lnTo>
                  <a:lnTo>
                    <a:pt x="36" y="29"/>
                  </a:lnTo>
                  <a:lnTo>
                    <a:pt x="36" y="23"/>
                  </a:lnTo>
                  <a:lnTo>
                    <a:pt x="30" y="23"/>
                  </a:lnTo>
                  <a:lnTo>
                    <a:pt x="24" y="18"/>
                  </a:lnTo>
                  <a:lnTo>
                    <a:pt x="18" y="12"/>
                  </a:lnTo>
                  <a:lnTo>
                    <a:pt x="12" y="6"/>
                  </a:lnTo>
                  <a:lnTo>
                    <a:pt x="6" y="6"/>
                  </a:lnTo>
                  <a:lnTo>
                    <a:pt x="6" y="0"/>
                  </a:lnTo>
                  <a:lnTo>
                    <a:pt x="0" y="0"/>
                  </a:lnTo>
                  <a:close/>
                </a:path>
              </a:pathLst>
            </a:custGeom>
            <a:solidFill>
              <a:srgbClr val="006600"/>
            </a:solidFill>
            <a:ln w="9525">
              <a:noFill/>
              <a:round/>
              <a:headEnd/>
              <a:tailEnd/>
            </a:ln>
          </p:spPr>
          <p:txBody>
            <a:bodyPr/>
            <a:lstStyle/>
            <a:p>
              <a:endParaRPr lang="en-US"/>
            </a:p>
          </p:txBody>
        </p:sp>
        <p:sp>
          <p:nvSpPr>
            <p:cNvPr id="15951" name="Freeform 322"/>
            <p:cNvSpPr>
              <a:spLocks/>
            </p:cNvSpPr>
            <p:nvPr/>
          </p:nvSpPr>
          <p:spPr bwMode="auto">
            <a:xfrm>
              <a:off x="5268" y="1283"/>
              <a:ext cx="24" cy="11"/>
            </a:xfrm>
            <a:custGeom>
              <a:avLst/>
              <a:gdLst>
                <a:gd name="T0" fmla="*/ 0 w 24"/>
                <a:gd name="T1" fmla="*/ 5 h 11"/>
                <a:gd name="T2" fmla="*/ 0 w 24"/>
                <a:gd name="T3" fmla="*/ 0 h 11"/>
                <a:gd name="T4" fmla="*/ 6 w 24"/>
                <a:gd name="T5" fmla="*/ 0 h 11"/>
                <a:gd name="T6" fmla="*/ 6 w 24"/>
                <a:gd name="T7" fmla="*/ 0 h 11"/>
                <a:gd name="T8" fmla="*/ 12 w 24"/>
                <a:gd name="T9" fmla="*/ 5 h 11"/>
                <a:gd name="T10" fmla="*/ 18 w 24"/>
                <a:gd name="T11" fmla="*/ 5 h 11"/>
                <a:gd name="T12" fmla="*/ 24 w 24"/>
                <a:gd name="T13" fmla="*/ 5 h 11"/>
                <a:gd name="T14" fmla="*/ 24 w 24"/>
                <a:gd name="T15" fmla="*/ 11 h 11"/>
                <a:gd name="T16" fmla="*/ 24 w 24"/>
                <a:gd name="T17" fmla="*/ 11 h 11"/>
                <a:gd name="T18" fmla="*/ 24 w 24"/>
                <a:gd name="T19" fmla="*/ 11 h 11"/>
                <a:gd name="T20" fmla="*/ 18 w 24"/>
                <a:gd name="T21" fmla="*/ 11 h 11"/>
                <a:gd name="T22" fmla="*/ 12 w 24"/>
                <a:gd name="T23" fmla="*/ 5 h 11"/>
                <a:gd name="T24" fmla="*/ 12 w 24"/>
                <a:gd name="T25" fmla="*/ 5 h 11"/>
                <a:gd name="T26" fmla="*/ 6 w 24"/>
                <a:gd name="T27" fmla="*/ 5 h 11"/>
                <a:gd name="T28" fmla="*/ 0 w 24"/>
                <a:gd name="T29" fmla="*/ 5 h 11"/>
                <a:gd name="T30" fmla="*/ 0 w 24"/>
                <a:gd name="T31" fmla="*/ 5 h 11"/>
                <a:gd name="T32" fmla="*/ 0 w 24"/>
                <a:gd name="T33" fmla="*/ 5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1"/>
                <a:gd name="T53" fmla="*/ 24 w 24"/>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1">
                  <a:moveTo>
                    <a:pt x="0" y="5"/>
                  </a:moveTo>
                  <a:lnTo>
                    <a:pt x="0" y="0"/>
                  </a:lnTo>
                  <a:lnTo>
                    <a:pt x="6" y="0"/>
                  </a:lnTo>
                  <a:lnTo>
                    <a:pt x="12" y="5"/>
                  </a:lnTo>
                  <a:lnTo>
                    <a:pt x="18" y="5"/>
                  </a:lnTo>
                  <a:lnTo>
                    <a:pt x="24" y="5"/>
                  </a:lnTo>
                  <a:lnTo>
                    <a:pt x="24" y="11"/>
                  </a:lnTo>
                  <a:lnTo>
                    <a:pt x="18" y="11"/>
                  </a:lnTo>
                  <a:lnTo>
                    <a:pt x="12" y="5"/>
                  </a:lnTo>
                  <a:lnTo>
                    <a:pt x="6" y="5"/>
                  </a:lnTo>
                  <a:lnTo>
                    <a:pt x="0" y="5"/>
                  </a:lnTo>
                  <a:close/>
                </a:path>
              </a:pathLst>
            </a:custGeom>
            <a:solidFill>
              <a:srgbClr val="006600"/>
            </a:solidFill>
            <a:ln w="9525">
              <a:noFill/>
              <a:round/>
              <a:headEnd/>
              <a:tailEnd/>
            </a:ln>
          </p:spPr>
          <p:txBody>
            <a:bodyPr/>
            <a:lstStyle/>
            <a:p>
              <a:endParaRPr lang="en-US"/>
            </a:p>
          </p:txBody>
        </p:sp>
        <p:sp>
          <p:nvSpPr>
            <p:cNvPr id="15952" name="Freeform 323"/>
            <p:cNvSpPr>
              <a:spLocks/>
            </p:cNvSpPr>
            <p:nvPr/>
          </p:nvSpPr>
          <p:spPr bwMode="auto">
            <a:xfrm>
              <a:off x="5299" y="1135"/>
              <a:ext cx="18" cy="24"/>
            </a:xfrm>
            <a:custGeom>
              <a:avLst/>
              <a:gdLst>
                <a:gd name="T0" fmla="*/ 18 w 18"/>
                <a:gd name="T1" fmla="*/ 24 h 24"/>
                <a:gd name="T2" fmla="*/ 18 w 18"/>
                <a:gd name="T3" fmla="*/ 24 h 24"/>
                <a:gd name="T4" fmla="*/ 12 w 18"/>
                <a:gd name="T5" fmla="*/ 24 h 24"/>
                <a:gd name="T6" fmla="*/ 12 w 18"/>
                <a:gd name="T7" fmla="*/ 18 h 24"/>
                <a:gd name="T8" fmla="*/ 6 w 18"/>
                <a:gd name="T9" fmla="*/ 12 h 24"/>
                <a:gd name="T10" fmla="*/ 0 w 18"/>
                <a:gd name="T11" fmla="*/ 12 h 24"/>
                <a:gd name="T12" fmla="*/ 0 w 18"/>
                <a:gd name="T13" fmla="*/ 6 h 24"/>
                <a:gd name="T14" fmla="*/ 0 w 18"/>
                <a:gd name="T15" fmla="*/ 6 h 24"/>
                <a:gd name="T16" fmla="*/ 0 w 18"/>
                <a:gd name="T17" fmla="*/ 0 h 24"/>
                <a:gd name="T18" fmla="*/ 0 w 18"/>
                <a:gd name="T19" fmla="*/ 0 h 24"/>
                <a:gd name="T20" fmla="*/ 6 w 18"/>
                <a:gd name="T21" fmla="*/ 6 h 24"/>
                <a:gd name="T22" fmla="*/ 6 w 18"/>
                <a:gd name="T23" fmla="*/ 6 h 24"/>
                <a:gd name="T24" fmla="*/ 12 w 18"/>
                <a:gd name="T25" fmla="*/ 12 h 24"/>
                <a:gd name="T26" fmla="*/ 12 w 18"/>
                <a:gd name="T27" fmla="*/ 12 h 24"/>
                <a:gd name="T28" fmla="*/ 18 w 18"/>
                <a:gd name="T29" fmla="*/ 18 h 24"/>
                <a:gd name="T30" fmla="*/ 18 w 18"/>
                <a:gd name="T31" fmla="*/ 24 h 24"/>
                <a:gd name="T32" fmla="*/ 18 w 18"/>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4"/>
                <a:gd name="T53" fmla="*/ 18 w 1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4">
                  <a:moveTo>
                    <a:pt x="18" y="24"/>
                  </a:moveTo>
                  <a:lnTo>
                    <a:pt x="18" y="24"/>
                  </a:lnTo>
                  <a:lnTo>
                    <a:pt x="12" y="24"/>
                  </a:lnTo>
                  <a:lnTo>
                    <a:pt x="12" y="18"/>
                  </a:lnTo>
                  <a:lnTo>
                    <a:pt x="6" y="12"/>
                  </a:lnTo>
                  <a:lnTo>
                    <a:pt x="0" y="12"/>
                  </a:lnTo>
                  <a:lnTo>
                    <a:pt x="0" y="6"/>
                  </a:lnTo>
                  <a:lnTo>
                    <a:pt x="0" y="0"/>
                  </a:lnTo>
                  <a:lnTo>
                    <a:pt x="6" y="6"/>
                  </a:lnTo>
                  <a:lnTo>
                    <a:pt x="12" y="12"/>
                  </a:lnTo>
                  <a:lnTo>
                    <a:pt x="18" y="18"/>
                  </a:lnTo>
                  <a:lnTo>
                    <a:pt x="18" y="24"/>
                  </a:lnTo>
                  <a:close/>
                </a:path>
              </a:pathLst>
            </a:custGeom>
            <a:solidFill>
              <a:srgbClr val="006600"/>
            </a:solidFill>
            <a:ln w="9525">
              <a:noFill/>
              <a:round/>
              <a:headEnd/>
              <a:tailEnd/>
            </a:ln>
          </p:spPr>
          <p:txBody>
            <a:bodyPr/>
            <a:lstStyle/>
            <a:p>
              <a:endParaRPr lang="en-US"/>
            </a:p>
          </p:txBody>
        </p:sp>
        <p:sp>
          <p:nvSpPr>
            <p:cNvPr id="15953" name="Freeform 324"/>
            <p:cNvSpPr>
              <a:spLocks/>
            </p:cNvSpPr>
            <p:nvPr/>
          </p:nvSpPr>
          <p:spPr bwMode="auto">
            <a:xfrm>
              <a:off x="5319" y="1128"/>
              <a:ext cx="1" cy="24"/>
            </a:xfrm>
            <a:custGeom>
              <a:avLst/>
              <a:gdLst>
                <a:gd name="T0" fmla="*/ 0 w 1"/>
                <a:gd name="T1" fmla="*/ 24 h 24"/>
                <a:gd name="T2" fmla="*/ 0 w 1"/>
                <a:gd name="T3" fmla="*/ 24 h 24"/>
                <a:gd name="T4" fmla="*/ 0 w 1"/>
                <a:gd name="T5" fmla="*/ 12 h 24"/>
                <a:gd name="T6" fmla="*/ 0 w 1"/>
                <a:gd name="T7" fmla="*/ 6 h 24"/>
                <a:gd name="T8" fmla="*/ 0 w 1"/>
                <a:gd name="T9" fmla="*/ 0 h 24"/>
                <a:gd name="T10" fmla="*/ 0 w 1"/>
                <a:gd name="T11" fmla="*/ 0 h 24"/>
                <a:gd name="T12" fmla="*/ 0 w 1"/>
                <a:gd name="T13" fmla="*/ 12 h 24"/>
                <a:gd name="T14" fmla="*/ 0 w 1"/>
                <a:gd name="T15" fmla="*/ 18 h 24"/>
                <a:gd name="T16" fmla="*/ 0 w 1"/>
                <a:gd name="T17" fmla="*/ 24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24"/>
                <a:gd name="T29" fmla="*/ 1 w 1"/>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24">
                  <a:moveTo>
                    <a:pt x="0" y="24"/>
                  </a:moveTo>
                  <a:lnTo>
                    <a:pt x="0" y="24"/>
                  </a:lnTo>
                  <a:lnTo>
                    <a:pt x="0" y="12"/>
                  </a:lnTo>
                  <a:lnTo>
                    <a:pt x="0" y="6"/>
                  </a:lnTo>
                  <a:lnTo>
                    <a:pt x="0" y="0"/>
                  </a:lnTo>
                  <a:lnTo>
                    <a:pt x="0" y="12"/>
                  </a:lnTo>
                  <a:lnTo>
                    <a:pt x="0" y="18"/>
                  </a:lnTo>
                  <a:lnTo>
                    <a:pt x="0" y="24"/>
                  </a:lnTo>
                  <a:close/>
                </a:path>
              </a:pathLst>
            </a:custGeom>
            <a:solidFill>
              <a:srgbClr val="006600"/>
            </a:solidFill>
            <a:ln w="9525">
              <a:noFill/>
              <a:round/>
              <a:headEnd/>
              <a:tailEnd/>
            </a:ln>
          </p:spPr>
          <p:txBody>
            <a:bodyPr/>
            <a:lstStyle/>
            <a:p>
              <a:endParaRPr lang="en-US"/>
            </a:p>
          </p:txBody>
        </p:sp>
        <p:sp>
          <p:nvSpPr>
            <p:cNvPr id="15954" name="Freeform 325"/>
            <p:cNvSpPr>
              <a:spLocks/>
            </p:cNvSpPr>
            <p:nvPr/>
          </p:nvSpPr>
          <p:spPr bwMode="auto">
            <a:xfrm>
              <a:off x="5318" y="1134"/>
              <a:ext cx="25" cy="24"/>
            </a:xfrm>
            <a:custGeom>
              <a:avLst/>
              <a:gdLst>
                <a:gd name="T0" fmla="*/ 0 w 23"/>
                <a:gd name="T1" fmla="*/ 24 h 24"/>
                <a:gd name="T2" fmla="*/ 0 w 23"/>
                <a:gd name="T3" fmla="*/ 24 h 24"/>
                <a:gd name="T4" fmla="*/ 14 w 23"/>
                <a:gd name="T5" fmla="*/ 18 h 24"/>
                <a:gd name="T6" fmla="*/ 22 w 23"/>
                <a:gd name="T7" fmla="*/ 12 h 24"/>
                <a:gd name="T8" fmla="*/ 22 w 23"/>
                <a:gd name="T9" fmla="*/ 12 h 24"/>
                <a:gd name="T10" fmla="*/ 33 w 23"/>
                <a:gd name="T11" fmla="*/ 6 h 24"/>
                <a:gd name="T12" fmla="*/ 33 w 23"/>
                <a:gd name="T13" fmla="*/ 0 h 24"/>
                <a:gd name="T14" fmla="*/ 45 w 23"/>
                <a:gd name="T15" fmla="*/ 0 h 24"/>
                <a:gd name="T16" fmla="*/ 45 w 23"/>
                <a:gd name="T17" fmla="*/ 0 h 24"/>
                <a:gd name="T18" fmla="*/ 45 w 23"/>
                <a:gd name="T19" fmla="*/ 6 h 24"/>
                <a:gd name="T20" fmla="*/ 45 w 23"/>
                <a:gd name="T21" fmla="*/ 6 h 24"/>
                <a:gd name="T22" fmla="*/ 33 w 23"/>
                <a:gd name="T23" fmla="*/ 12 h 24"/>
                <a:gd name="T24" fmla="*/ 22 w 23"/>
                <a:gd name="T25" fmla="*/ 12 h 24"/>
                <a:gd name="T26" fmla="*/ 22 w 23"/>
                <a:gd name="T27" fmla="*/ 18 h 24"/>
                <a:gd name="T28" fmla="*/ 14 w 23"/>
                <a:gd name="T29" fmla="*/ 18 h 24"/>
                <a:gd name="T30" fmla="*/ 0 w 23"/>
                <a:gd name="T31" fmla="*/ 24 h 24"/>
                <a:gd name="T32" fmla="*/ 0 w 23"/>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4"/>
                <a:gd name="T53" fmla="*/ 23 w 23"/>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4">
                  <a:moveTo>
                    <a:pt x="0" y="24"/>
                  </a:moveTo>
                  <a:lnTo>
                    <a:pt x="0" y="24"/>
                  </a:lnTo>
                  <a:lnTo>
                    <a:pt x="6" y="18"/>
                  </a:lnTo>
                  <a:lnTo>
                    <a:pt x="12" y="12"/>
                  </a:lnTo>
                  <a:lnTo>
                    <a:pt x="17" y="6"/>
                  </a:lnTo>
                  <a:lnTo>
                    <a:pt x="17" y="0"/>
                  </a:lnTo>
                  <a:lnTo>
                    <a:pt x="23" y="0"/>
                  </a:lnTo>
                  <a:lnTo>
                    <a:pt x="23" y="6"/>
                  </a:lnTo>
                  <a:lnTo>
                    <a:pt x="17" y="12"/>
                  </a:lnTo>
                  <a:lnTo>
                    <a:pt x="12" y="12"/>
                  </a:lnTo>
                  <a:lnTo>
                    <a:pt x="12" y="18"/>
                  </a:lnTo>
                  <a:lnTo>
                    <a:pt x="6" y="18"/>
                  </a:lnTo>
                  <a:lnTo>
                    <a:pt x="0" y="24"/>
                  </a:lnTo>
                  <a:close/>
                </a:path>
              </a:pathLst>
            </a:custGeom>
            <a:solidFill>
              <a:srgbClr val="006600"/>
            </a:solidFill>
            <a:ln w="9525">
              <a:noFill/>
              <a:round/>
              <a:headEnd/>
              <a:tailEnd/>
            </a:ln>
          </p:spPr>
          <p:txBody>
            <a:bodyPr/>
            <a:lstStyle/>
            <a:p>
              <a:endParaRPr lang="en-US"/>
            </a:p>
          </p:txBody>
        </p:sp>
        <p:sp>
          <p:nvSpPr>
            <p:cNvPr id="15955" name="Freeform 326"/>
            <p:cNvSpPr>
              <a:spLocks/>
            </p:cNvSpPr>
            <p:nvPr/>
          </p:nvSpPr>
          <p:spPr bwMode="auto">
            <a:xfrm>
              <a:off x="5300" y="1288"/>
              <a:ext cx="32" cy="6"/>
            </a:xfrm>
            <a:custGeom>
              <a:avLst/>
              <a:gdLst>
                <a:gd name="T0" fmla="*/ 0 w 30"/>
                <a:gd name="T1" fmla="*/ 0 h 6"/>
                <a:gd name="T2" fmla="*/ 6 w 30"/>
                <a:gd name="T3" fmla="*/ 0 h 6"/>
                <a:gd name="T4" fmla="*/ 6 w 30"/>
                <a:gd name="T5" fmla="*/ 0 h 6"/>
                <a:gd name="T6" fmla="*/ 20 w 30"/>
                <a:gd name="T7" fmla="*/ 0 h 6"/>
                <a:gd name="T8" fmla="*/ 29 w 30"/>
                <a:gd name="T9" fmla="*/ 0 h 6"/>
                <a:gd name="T10" fmla="*/ 41 w 30"/>
                <a:gd name="T11" fmla="*/ 0 h 6"/>
                <a:gd name="T12" fmla="*/ 50 w 30"/>
                <a:gd name="T13" fmla="*/ 0 h 6"/>
                <a:gd name="T14" fmla="*/ 50 w 30"/>
                <a:gd name="T15" fmla="*/ 6 h 6"/>
                <a:gd name="T16" fmla="*/ 50 w 30"/>
                <a:gd name="T17" fmla="*/ 6 h 6"/>
                <a:gd name="T18" fmla="*/ 50 w 30"/>
                <a:gd name="T19" fmla="*/ 6 h 6"/>
                <a:gd name="T20" fmla="*/ 50 w 30"/>
                <a:gd name="T21" fmla="*/ 6 h 6"/>
                <a:gd name="T22" fmla="*/ 41 w 30"/>
                <a:gd name="T23" fmla="*/ 6 h 6"/>
                <a:gd name="T24" fmla="*/ 29 w 30"/>
                <a:gd name="T25" fmla="*/ 6 h 6"/>
                <a:gd name="T26" fmla="*/ 20 w 30"/>
                <a:gd name="T27" fmla="*/ 6 h 6"/>
                <a:gd name="T28" fmla="*/ 6 w 30"/>
                <a:gd name="T29" fmla="*/ 6 h 6"/>
                <a:gd name="T30" fmla="*/ 6 w 30"/>
                <a:gd name="T31" fmla="*/ 0 h 6"/>
                <a:gd name="T32" fmla="*/ 0 w 30"/>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0" y="0"/>
                  </a:moveTo>
                  <a:lnTo>
                    <a:pt x="6" y="0"/>
                  </a:lnTo>
                  <a:lnTo>
                    <a:pt x="12" y="0"/>
                  </a:lnTo>
                  <a:lnTo>
                    <a:pt x="18" y="0"/>
                  </a:lnTo>
                  <a:lnTo>
                    <a:pt x="24" y="0"/>
                  </a:lnTo>
                  <a:lnTo>
                    <a:pt x="30" y="0"/>
                  </a:lnTo>
                  <a:lnTo>
                    <a:pt x="30" y="6"/>
                  </a:lnTo>
                  <a:lnTo>
                    <a:pt x="24" y="6"/>
                  </a:lnTo>
                  <a:lnTo>
                    <a:pt x="18" y="6"/>
                  </a:lnTo>
                  <a:lnTo>
                    <a:pt x="12" y="6"/>
                  </a:lnTo>
                  <a:lnTo>
                    <a:pt x="6" y="6"/>
                  </a:lnTo>
                  <a:lnTo>
                    <a:pt x="6" y="0"/>
                  </a:lnTo>
                  <a:lnTo>
                    <a:pt x="0" y="0"/>
                  </a:lnTo>
                  <a:close/>
                </a:path>
              </a:pathLst>
            </a:custGeom>
            <a:solidFill>
              <a:srgbClr val="006600"/>
            </a:solidFill>
            <a:ln w="9525">
              <a:noFill/>
              <a:round/>
              <a:headEnd/>
              <a:tailEnd/>
            </a:ln>
          </p:spPr>
          <p:txBody>
            <a:bodyPr/>
            <a:lstStyle/>
            <a:p>
              <a:endParaRPr lang="en-US"/>
            </a:p>
          </p:txBody>
        </p:sp>
        <p:sp>
          <p:nvSpPr>
            <p:cNvPr id="15956" name="Freeform 327"/>
            <p:cNvSpPr>
              <a:spLocks/>
            </p:cNvSpPr>
            <p:nvPr/>
          </p:nvSpPr>
          <p:spPr bwMode="auto">
            <a:xfrm>
              <a:off x="5293" y="1296"/>
              <a:ext cx="30" cy="18"/>
            </a:xfrm>
            <a:custGeom>
              <a:avLst/>
              <a:gdLst>
                <a:gd name="T0" fmla="*/ 0 w 30"/>
                <a:gd name="T1" fmla="*/ 0 h 18"/>
                <a:gd name="T2" fmla="*/ 0 w 30"/>
                <a:gd name="T3" fmla="*/ 0 h 18"/>
                <a:gd name="T4" fmla="*/ 6 w 30"/>
                <a:gd name="T5" fmla="*/ 0 h 18"/>
                <a:gd name="T6" fmla="*/ 12 w 30"/>
                <a:gd name="T7" fmla="*/ 6 h 18"/>
                <a:gd name="T8" fmla="*/ 18 w 30"/>
                <a:gd name="T9" fmla="*/ 6 h 18"/>
                <a:gd name="T10" fmla="*/ 24 w 30"/>
                <a:gd name="T11" fmla="*/ 6 h 18"/>
                <a:gd name="T12" fmla="*/ 30 w 30"/>
                <a:gd name="T13" fmla="*/ 12 h 18"/>
                <a:gd name="T14" fmla="*/ 30 w 30"/>
                <a:gd name="T15" fmla="*/ 12 h 18"/>
                <a:gd name="T16" fmla="*/ 30 w 30"/>
                <a:gd name="T17" fmla="*/ 18 h 18"/>
                <a:gd name="T18" fmla="*/ 30 w 30"/>
                <a:gd name="T19" fmla="*/ 18 h 18"/>
                <a:gd name="T20" fmla="*/ 24 w 30"/>
                <a:gd name="T21" fmla="*/ 18 h 18"/>
                <a:gd name="T22" fmla="*/ 24 w 30"/>
                <a:gd name="T23" fmla="*/ 18 h 18"/>
                <a:gd name="T24" fmla="*/ 18 w 30"/>
                <a:gd name="T25" fmla="*/ 12 h 18"/>
                <a:gd name="T26" fmla="*/ 12 w 30"/>
                <a:gd name="T27" fmla="*/ 12 h 18"/>
                <a:gd name="T28" fmla="*/ 6 w 30"/>
                <a:gd name="T29" fmla="*/ 6 h 18"/>
                <a:gd name="T30" fmla="*/ 0 w 30"/>
                <a:gd name="T31" fmla="*/ 6 h 18"/>
                <a:gd name="T32" fmla="*/ 0 w 30"/>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8"/>
                <a:gd name="T53" fmla="*/ 30 w 3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8">
                  <a:moveTo>
                    <a:pt x="0" y="0"/>
                  </a:moveTo>
                  <a:lnTo>
                    <a:pt x="0" y="0"/>
                  </a:lnTo>
                  <a:lnTo>
                    <a:pt x="6" y="0"/>
                  </a:lnTo>
                  <a:lnTo>
                    <a:pt x="12" y="6"/>
                  </a:lnTo>
                  <a:lnTo>
                    <a:pt x="18" y="6"/>
                  </a:lnTo>
                  <a:lnTo>
                    <a:pt x="24" y="6"/>
                  </a:lnTo>
                  <a:lnTo>
                    <a:pt x="30" y="12"/>
                  </a:lnTo>
                  <a:lnTo>
                    <a:pt x="30" y="18"/>
                  </a:lnTo>
                  <a:lnTo>
                    <a:pt x="24" y="18"/>
                  </a:lnTo>
                  <a:lnTo>
                    <a:pt x="18" y="12"/>
                  </a:lnTo>
                  <a:lnTo>
                    <a:pt x="12" y="12"/>
                  </a:lnTo>
                  <a:lnTo>
                    <a:pt x="6" y="6"/>
                  </a:lnTo>
                  <a:lnTo>
                    <a:pt x="0" y="6"/>
                  </a:lnTo>
                  <a:lnTo>
                    <a:pt x="0" y="0"/>
                  </a:lnTo>
                  <a:close/>
                </a:path>
              </a:pathLst>
            </a:custGeom>
            <a:solidFill>
              <a:srgbClr val="006600"/>
            </a:solidFill>
            <a:ln w="9525">
              <a:noFill/>
              <a:round/>
              <a:headEnd/>
              <a:tailEnd/>
            </a:ln>
          </p:spPr>
          <p:txBody>
            <a:bodyPr/>
            <a:lstStyle/>
            <a:p>
              <a:endParaRPr lang="en-US"/>
            </a:p>
          </p:txBody>
        </p:sp>
        <p:sp>
          <p:nvSpPr>
            <p:cNvPr id="15957" name="Freeform 328"/>
            <p:cNvSpPr>
              <a:spLocks/>
            </p:cNvSpPr>
            <p:nvPr/>
          </p:nvSpPr>
          <p:spPr bwMode="auto">
            <a:xfrm>
              <a:off x="5300" y="1278"/>
              <a:ext cx="37" cy="6"/>
            </a:xfrm>
            <a:custGeom>
              <a:avLst/>
              <a:gdLst>
                <a:gd name="T0" fmla="*/ 0 w 35"/>
                <a:gd name="T1" fmla="*/ 6 h 6"/>
                <a:gd name="T2" fmla="*/ 0 w 35"/>
                <a:gd name="T3" fmla="*/ 0 h 6"/>
                <a:gd name="T4" fmla="*/ 6 w 35"/>
                <a:gd name="T5" fmla="*/ 0 h 6"/>
                <a:gd name="T6" fmla="*/ 20 w 35"/>
                <a:gd name="T7" fmla="*/ 0 h 6"/>
                <a:gd name="T8" fmla="*/ 26 w 35"/>
                <a:gd name="T9" fmla="*/ 0 h 6"/>
                <a:gd name="T10" fmla="*/ 37 w 35"/>
                <a:gd name="T11" fmla="*/ 0 h 6"/>
                <a:gd name="T12" fmla="*/ 47 w 35"/>
                <a:gd name="T13" fmla="*/ 0 h 6"/>
                <a:gd name="T14" fmla="*/ 47 w 35"/>
                <a:gd name="T15" fmla="*/ 0 h 6"/>
                <a:gd name="T16" fmla="*/ 54 w 35"/>
                <a:gd name="T17" fmla="*/ 6 h 6"/>
                <a:gd name="T18" fmla="*/ 54 w 35"/>
                <a:gd name="T19" fmla="*/ 6 h 6"/>
                <a:gd name="T20" fmla="*/ 47 w 35"/>
                <a:gd name="T21" fmla="*/ 6 h 6"/>
                <a:gd name="T22" fmla="*/ 47 w 35"/>
                <a:gd name="T23" fmla="*/ 6 h 6"/>
                <a:gd name="T24" fmla="*/ 37 w 35"/>
                <a:gd name="T25" fmla="*/ 6 h 6"/>
                <a:gd name="T26" fmla="*/ 26 w 35"/>
                <a:gd name="T27" fmla="*/ 6 h 6"/>
                <a:gd name="T28" fmla="*/ 20 w 35"/>
                <a:gd name="T29" fmla="*/ 6 h 6"/>
                <a:gd name="T30" fmla="*/ 6 w 35"/>
                <a:gd name="T31" fmla="*/ 6 h 6"/>
                <a:gd name="T32" fmla="*/ 0 w 35"/>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6"/>
                <a:gd name="T53" fmla="*/ 35 w 35"/>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6">
                  <a:moveTo>
                    <a:pt x="0" y="6"/>
                  </a:moveTo>
                  <a:lnTo>
                    <a:pt x="0" y="0"/>
                  </a:lnTo>
                  <a:lnTo>
                    <a:pt x="6" y="0"/>
                  </a:lnTo>
                  <a:lnTo>
                    <a:pt x="12" y="0"/>
                  </a:lnTo>
                  <a:lnTo>
                    <a:pt x="18" y="0"/>
                  </a:lnTo>
                  <a:lnTo>
                    <a:pt x="24" y="0"/>
                  </a:lnTo>
                  <a:lnTo>
                    <a:pt x="30" y="0"/>
                  </a:lnTo>
                  <a:lnTo>
                    <a:pt x="35" y="6"/>
                  </a:lnTo>
                  <a:lnTo>
                    <a:pt x="30" y="6"/>
                  </a:lnTo>
                  <a:lnTo>
                    <a:pt x="24" y="6"/>
                  </a:lnTo>
                  <a:lnTo>
                    <a:pt x="18" y="6"/>
                  </a:lnTo>
                  <a:lnTo>
                    <a:pt x="12" y="6"/>
                  </a:lnTo>
                  <a:lnTo>
                    <a:pt x="6" y="6"/>
                  </a:lnTo>
                  <a:lnTo>
                    <a:pt x="0" y="6"/>
                  </a:lnTo>
                  <a:close/>
                </a:path>
              </a:pathLst>
            </a:custGeom>
            <a:solidFill>
              <a:srgbClr val="006600"/>
            </a:solidFill>
            <a:ln w="9525">
              <a:noFill/>
              <a:round/>
              <a:headEnd/>
              <a:tailEnd/>
            </a:ln>
          </p:spPr>
          <p:txBody>
            <a:bodyPr/>
            <a:lstStyle/>
            <a:p>
              <a:endParaRPr lang="en-US"/>
            </a:p>
          </p:txBody>
        </p:sp>
        <p:sp>
          <p:nvSpPr>
            <p:cNvPr id="15958" name="Freeform 329"/>
            <p:cNvSpPr>
              <a:spLocks/>
            </p:cNvSpPr>
            <p:nvPr/>
          </p:nvSpPr>
          <p:spPr bwMode="auto">
            <a:xfrm>
              <a:off x="5306" y="1266"/>
              <a:ext cx="37" cy="6"/>
            </a:xfrm>
            <a:custGeom>
              <a:avLst/>
              <a:gdLst>
                <a:gd name="T0" fmla="*/ 0 w 35"/>
                <a:gd name="T1" fmla="*/ 6 h 6"/>
                <a:gd name="T2" fmla="*/ 6 w 35"/>
                <a:gd name="T3" fmla="*/ 6 h 6"/>
                <a:gd name="T4" fmla="*/ 20 w 35"/>
                <a:gd name="T5" fmla="*/ 0 h 6"/>
                <a:gd name="T6" fmla="*/ 20 w 35"/>
                <a:gd name="T7" fmla="*/ 0 h 6"/>
                <a:gd name="T8" fmla="*/ 26 w 35"/>
                <a:gd name="T9" fmla="*/ 0 h 6"/>
                <a:gd name="T10" fmla="*/ 37 w 35"/>
                <a:gd name="T11" fmla="*/ 0 h 6"/>
                <a:gd name="T12" fmla="*/ 45 w 35"/>
                <a:gd name="T13" fmla="*/ 0 h 6"/>
                <a:gd name="T14" fmla="*/ 54 w 35"/>
                <a:gd name="T15" fmla="*/ 0 h 6"/>
                <a:gd name="T16" fmla="*/ 54 w 35"/>
                <a:gd name="T17" fmla="*/ 0 h 6"/>
                <a:gd name="T18" fmla="*/ 54 w 35"/>
                <a:gd name="T19" fmla="*/ 6 h 6"/>
                <a:gd name="T20" fmla="*/ 54 w 35"/>
                <a:gd name="T21" fmla="*/ 6 h 6"/>
                <a:gd name="T22" fmla="*/ 45 w 35"/>
                <a:gd name="T23" fmla="*/ 6 h 6"/>
                <a:gd name="T24" fmla="*/ 37 w 35"/>
                <a:gd name="T25" fmla="*/ 6 h 6"/>
                <a:gd name="T26" fmla="*/ 26 w 35"/>
                <a:gd name="T27" fmla="*/ 6 h 6"/>
                <a:gd name="T28" fmla="*/ 20 w 35"/>
                <a:gd name="T29" fmla="*/ 6 h 6"/>
                <a:gd name="T30" fmla="*/ 6 w 35"/>
                <a:gd name="T31" fmla="*/ 6 h 6"/>
                <a:gd name="T32" fmla="*/ 0 w 35"/>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6"/>
                <a:gd name="T53" fmla="*/ 35 w 35"/>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6">
                  <a:moveTo>
                    <a:pt x="0" y="6"/>
                  </a:moveTo>
                  <a:lnTo>
                    <a:pt x="6" y="6"/>
                  </a:lnTo>
                  <a:lnTo>
                    <a:pt x="12" y="0"/>
                  </a:lnTo>
                  <a:lnTo>
                    <a:pt x="18" y="0"/>
                  </a:lnTo>
                  <a:lnTo>
                    <a:pt x="24" y="0"/>
                  </a:lnTo>
                  <a:lnTo>
                    <a:pt x="29" y="0"/>
                  </a:lnTo>
                  <a:lnTo>
                    <a:pt x="35" y="0"/>
                  </a:lnTo>
                  <a:lnTo>
                    <a:pt x="35" y="6"/>
                  </a:lnTo>
                  <a:lnTo>
                    <a:pt x="29" y="6"/>
                  </a:lnTo>
                  <a:lnTo>
                    <a:pt x="24" y="6"/>
                  </a:lnTo>
                  <a:lnTo>
                    <a:pt x="18" y="6"/>
                  </a:lnTo>
                  <a:lnTo>
                    <a:pt x="12" y="6"/>
                  </a:lnTo>
                  <a:lnTo>
                    <a:pt x="6" y="6"/>
                  </a:lnTo>
                  <a:lnTo>
                    <a:pt x="0" y="6"/>
                  </a:lnTo>
                  <a:close/>
                </a:path>
              </a:pathLst>
            </a:custGeom>
            <a:solidFill>
              <a:srgbClr val="006600"/>
            </a:solidFill>
            <a:ln w="9525">
              <a:noFill/>
              <a:round/>
              <a:headEnd/>
              <a:tailEnd/>
            </a:ln>
          </p:spPr>
          <p:txBody>
            <a:bodyPr/>
            <a:lstStyle/>
            <a:p>
              <a:endParaRPr lang="en-US"/>
            </a:p>
          </p:txBody>
        </p:sp>
        <p:sp>
          <p:nvSpPr>
            <p:cNvPr id="15959" name="Freeform 330"/>
            <p:cNvSpPr>
              <a:spLocks/>
            </p:cNvSpPr>
            <p:nvPr/>
          </p:nvSpPr>
          <p:spPr bwMode="auto">
            <a:xfrm>
              <a:off x="5312" y="1254"/>
              <a:ext cx="37" cy="6"/>
            </a:xfrm>
            <a:custGeom>
              <a:avLst/>
              <a:gdLst>
                <a:gd name="T0" fmla="*/ 0 w 35"/>
                <a:gd name="T1" fmla="*/ 6 h 6"/>
                <a:gd name="T2" fmla="*/ 6 w 35"/>
                <a:gd name="T3" fmla="*/ 6 h 6"/>
                <a:gd name="T4" fmla="*/ 20 w 35"/>
                <a:gd name="T5" fmla="*/ 0 h 6"/>
                <a:gd name="T6" fmla="*/ 26 w 35"/>
                <a:gd name="T7" fmla="*/ 0 h 6"/>
                <a:gd name="T8" fmla="*/ 35 w 35"/>
                <a:gd name="T9" fmla="*/ 0 h 6"/>
                <a:gd name="T10" fmla="*/ 45 w 35"/>
                <a:gd name="T11" fmla="*/ 0 h 6"/>
                <a:gd name="T12" fmla="*/ 45 w 35"/>
                <a:gd name="T13" fmla="*/ 0 h 6"/>
                <a:gd name="T14" fmla="*/ 54 w 35"/>
                <a:gd name="T15" fmla="*/ 0 h 6"/>
                <a:gd name="T16" fmla="*/ 54 w 35"/>
                <a:gd name="T17" fmla="*/ 0 h 6"/>
                <a:gd name="T18" fmla="*/ 54 w 35"/>
                <a:gd name="T19" fmla="*/ 0 h 6"/>
                <a:gd name="T20" fmla="*/ 45 w 35"/>
                <a:gd name="T21" fmla="*/ 6 h 6"/>
                <a:gd name="T22" fmla="*/ 45 w 35"/>
                <a:gd name="T23" fmla="*/ 6 h 6"/>
                <a:gd name="T24" fmla="*/ 35 w 35"/>
                <a:gd name="T25" fmla="*/ 6 h 6"/>
                <a:gd name="T26" fmla="*/ 26 w 35"/>
                <a:gd name="T27" fmla="*/ 6 h 6"/>
                <a:gd name="T28" fmla="*/ 20 w 35"/>
                <a:gd name="T29" fmla="*/ 6 h 6"/>
                <a:gd name="T30" fmla="*/ 6 w 35"/>
                <a:gd name="T31" fmla="*/ 6 h 6"/>
                <a:gd name="T32" fmla="*/ 0 w 35"/>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6"/>
                <a:gd name="T53" fmla="*/ 35 w 35"/>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6">
                  <a:moveTo>
                    <a:pt x="0" y="6"/>
                  </a:moveTo>
                  <a:lnTo>
                    <a:pt x="6" y="6"/>
                  </a:lnTo>
                  <a:lnTo>
                    <a:pt x="12" y="0"/>
                  </a:lnTo>
                  <a:lnTo>
                    <a:pt x="18" y="0"/>
                  </a:lnTo>
                  <a:lnTo>
                    <a:pt x="23" y="0"/>
                  </a:lnTo>
                  <a:lnTo>
                    <a:pt x="29" y="0"/>
                  </a:lnTo>
                  <a:lnTo>
                    <a:pt x="35" y="0"/>
                  </a:lnTo>
                  <a:lnTo>
                    <a:pt x="29" y="6"/>
                  </a:lnTo>
                  <a:lnTo>
                    <a:pt x="23" y="6"/>
                  </a:lnTo>
                  <a:lnTo>
                    <a:pt x="18" y="6"/>
                  </a:lnTo>
                  <a:lnTo>
                    <a:pt x="12" y="6"/>
                  </a:lnTo>
                  <a:lnTo>
                    <a:pt x="6" y="6"/>
                  </a:lnTo>
                  <a:lnTo>
                    <a:pt x="0" y="6"/>
                  </a:lnTo>
                  <a:close/>
                </a:path>
              </a:pathLst>
            </a:custGeom>
            <a:solidFill>
              <a:srgbClr val="006600"/>
            </a:solidFill>
            <a:ln w="9525">
              <a:noFill/>
              <a:round/>
              <a:headEnd/>
              <a:tailEnd/>
            </a:ln>
          </p:spPr>
          <p:txBody>
            <a:bodyPr/>
            <a:lstStyle/>
            <a:p>
              <a:endParaRPr lang="en-US"/>
            </a:p>
          </p:txBody>
        </p:sp>
        <p:sp>
          <p:nvSpPr>
            <p:cNvPr id="15960" name="Freeform 331"/>
            <p:cNvSpPr>
              <a:spLocks/>
            </p:cNvSpPr>
            <p:nvPr/>
          </p:nvSpPr>
          <p:spPr bwMode="auto">
            <a:xfrm>
              <a:off x="5318" y="1243"/>
              <a:ext cx="37" cy="6"/>
            </a:xfrm>
            <a:custGeom>
              <a:avLst/>
              <a:gdLst>
                <a:gd name="T0" fmla="*/ 0 w 35"/>
                <a:gd name="T1" fmla="*/ 6 h 6"/>
                <a:gd name="T2" fmla="*/ 6 w 35"/>
                <a:gd name="T3" fmla="*/ 6 h 6"/>
                <a:gd name="T4" fmla="*/ 20 w 35"/>
                <a:gd name="T5" fmla="*/ 0 h 6"/>
                <a:gd name="T6" fmla="*/ 25 w 35"/>
                <a:gd name="T7" fmla="*/ 0 h 6"/>
                <a:gd name="T8" fmla="*/ 35 w 35"/>
                <a:gd name="T9" fmla="*/ 0 h 6"/>
                <a:gd name="T10" fmla="*/ 45 w 35"/>
                <a:gd name="T11" fmla="*/ 0 h 6"/>
                <a:gd name="T12" fmla="*/ 54 w 35"/>
                <a:gd name="T13" fmla="*/ 0 h 6"/>
                <a:gd name="T14" fmla="*/ 54 w 35"/>
                <a:gd name="T15" fmla="*/ 0 h 6"/>
                <a:gd name="T16" fmla="*/ 54 w 35"/>
                <a:gd name="T17" fmla="*/ 0 h 6"/>
                <a:gd name="T18" fmla="*/ 54 w 35"/>
                <a:gd name="T19" fmla="*/ 0 h 6"/>
                <a:gd name="T20" fmla="*/ 54 w 35"/>
                <a:gd name="T21" fmla="*/ 6 h 6"/>
                <a:gd name="T22" fmla="*/ 45 w 35"/>
                <a:gd name="T23" fmla="*/ 6 h 6"/>
                <a:gd name="T24" fmla="*/ 35 w 35"/>
                <a:gd name="T25" fmla="*/ 6 h 6"/>
                <a:gd name="T26" fmla="*/ 25 w 35"/>
                <a:gd name="T27" fmla="*/ 6 h 6"/>
                <a:gd name="T28" fmla="*/ 20 w 35"/>
                <a:gd name="T29" fmla="*/ 6 h 6"/>
                <a:gd name="T30" fmla="*/ 6 w 35"/>
                <a:gd name="T31" fmla="*/ 6 h 6"/>
                <a:gd name="T32" fmla="*/ 0 w 35"/>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6"/>
                <a:gd name="T53" fmla="*/ 35 w 35"/>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6">
                  <a:moveTo>
                    <a:pt x="0" y="6"/>
                  </a:moveTo>
                  <a:lnTo>
                    <a:pt x="6" y="6"/>
                  </a:lnTo>
                  <a:lnTo>
                    <a:pt x="12" y="0"/>
                  </a:lnTo>
                  <a:lnTo>
                    <a:pt x="17" y="0"/>
                  </a:lnTo>
                  <a:lnTo>
                    <a:pt x="23" y="0"/>
                  </a:lnTo>
                  <a:lnTo>
                    <a:pt x="29" y="0"/>
                  </a:lnTo>
                  <a:lnTo>
                    <a:pt x="35" y="0"/>
                  </a:lnTo>
                  <a:lnTo>
                    <a:pt x="35" y="6"/>
                  </a:lnTo>
                  <a:lnTo>
                    <a:pt x="29" y="6"/>
                  </a:lnTo>
                  <a:lnTo>
                    <a:pt x="23" y="6"/>
                  </a:lnTo>
                  <a:lnTo>
                    <a:pt x="17" y="6"/>
                  </a:lnTo>
                  <a:lnTo>
                    <a:pt x="12" y="6"/>
                  </a:lnTo>
                  <a:lnTo>
                    <a:pt x="6" y="6"/>
                  </a:lnTo>
                  <a:lnTo>
                    <a:pt x="0" y="6"/>
                  </a:lnTo>
                  <a:close/>
                </a:path>
              </a:pathLst>
            </a:custGeom>
            <a:solidFill>
              <a:srgbClr val="006600"/>
            </a:solidFill>
            <a:ln w="9525">
              <a:noFill/>
              <a:round/>
              <a:headEnd/>
              <a:tailEnd/>
            </a:ln>
          </p:spPr>
          <p:txBody>
            <a:bodyPr/>
            <a:lstStyle/>
            <a:p>
              <a:endParaRPr lang="en-US"/>
            </a:p>
          </p:txBody>
        </p:sp>
        <p:sp>
          <p:nvSpPr>
            <p:cNvPr id="15961" name="Freeform 332"/>
            <p:cNvSpPr>
              <a:spLocks/>
            </p:cNvSpPr>
            <p:nvPr/>
          </p:nvSpPr>
          <p:spPr bwMode="auto">
            <a:xfrm>
              <a:off x="5318" y="1224"/>
              <a:ext cx="43" cy="12"/>
            </a:xfrm>
            <a:custGeom>
              <a:avLst/>
              <a:gdLst>
                <a:gd name="T0" fmla="*/ 0 w 41"/>
                <a:gd name="T1" fmla="*/ 12 h 12"/>
                <a:gd name="T2" fmla="*/ 6 w 41"/>
                <a:gd name="T3" fmla="*/ 6 h 12"/>
                <a:gd name="T4" fmla="*/ 20 w 41"/>
                <a:gd name="T5" fmla="*/ 6 h 12"/>
                <a:gd name="T6" fmla="*/ 25 w 41"/>
                <a:gd name="T7" fmla="*/ 0 h 12"/>
                <a:gd name="T8" fmla="*/ 43 w 41"/>
                <a:gd name="T9" fmla="*/ 0 h 12"/>
                <a:gd name="T10" fmla="*/ 51 w 41"/>
                <a:gd name="T11" fmla="*/ 0 h 12"/>
                <a:gd name="T12" fmla="*/ 59 w 41"/>
                <a:gd name="T13" fmla="*/ 0 h 12"/>
                <a:gd name="T14" fmla="*/ 59 w 41"/>
                <a:gd name="T15" fmla="*/ 0 h 12"/>
                <a:gd name="T16" fmla="*/ 59 w 41"/>
                <a:gd name="T17" fmla="*/ 0 h 12"/>
                <a:gd name="T18" fmla="*/ 59 w 41"/>
                <a:gd name="T19" fmla="*/ 0 h 12"/>
                <a:gd name="T20" fmla="*/ 51 w 41"/>
                <a:gd name="T21" fmla="*/ 6 h 12"/>
                <a:gd name="T22" fmla="*/ 43 w 41"/>
                <a:gd name="T23" fmla="*/ 6 h 12"/>
                <a:gd name="T24" fmla="*/ 31 w 41"/>
                <a:gd name="T25" fmla="*/ 6 h 12"/>
                <a:gd name="T26" fmla="*/ 25 w 41"/>
                <a:gd name="T27" fmla="*/ 6 h 12"/>
                <a:gd name="T28" fmla="*/ 20 w 41"/>
                <a:gd name="T29" fmla="*/ 6 h 12"/>
                <a:gd name="T30" fmla="*/ 6 w 41"/>
                <a:gd name="T31" fmla="*/ 6 h 12"/>
                <a:gd name="T32" fmla="*/ 0 w 41"/>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12"/>
                <a:gd name="T53" fmla="*/ 41 w 4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12">
                  <a:moveTo>
                    <a:pt x="0" y="12"/>
                  </a:moveTo>
                  <a:lnTo>
                    <a:pt x="6" y="6"/>
                  </a:lnTo>
                  <a:lnTo>
                    <a:pt x="12" y="6"/>
                  </a:lnTo>
                  <a:lnTo>
                    <a:pt x="17" y="0"/>
                  </a:lnTo>
                  <a:lnTo>
                    <a:pt x="29" y="0"/>
                  </a:lnTo>
                  <a:lnTo>
                    <a:pt x="35" y="0"/>
                  </a:lnTo>
                  <a:lnTo>
                    <a:pt x="41" y="0"/>
                  </a:lnTo>
                  <a:lnTo>
                    <a:pt x="35" y="6"/>
                  </a:lnTo>
                  <a:lnTo>
                    <a:pt x="29" y="6"/>
                  </a:lnTo>
                  <a:lnTo>
                    <a:pt x="23" y="6"/>
                  </a:lnTo>
                  <a:lnTo>
                    <a:pt x="17" y="6"/>
                  </a:lnTo>
                  <a:lnTo>
                    <a:pt x="12" y="6"/>
                  </a:lnTo>
                  <a:lnTo>
                    <a:pt x="6" y="6"/>
                  </a:lnTo>
                  <a:lnTo>
                    <a:pt x="0" y="12"/>
                  </a:lnTo>
                  <a:close/>
                </a:path>
              </a:pathLst>
            </a:custGeom>
            <a:solidFill>
              <a:srgbClr val="006600"/>
            </a:solidFill>
            <a:ln w="9525">
              <a:noFill/>
              <a:round/>
              <a:headEnd/>
              <a:tailEnd/>
            </a:ln>
          </p:spPr>
          <p:txBody>
            <a:bodyPr/>
            <a:lstStyle/>
            <a:p>
              <a:endParaRPr lang="en-US"/>
            </a:p>
          </p:txBody>
        </p:sp>
        <p:sp>
          <p:nvSpPr>
            <p:cNvPr id="15962" name="Freeform 333"/>
            <p:cNvSpPr>
              <a:spLocks/>
            </p:cNvSpPr>
            <p:nvPr/>
          </p:nvSpPr>
          <p:spPr bwMode="auto">
            <a:xfrm>
              <a:off x="5318" y="1205"/>
              <a:ext cx="49" cy="18"/>
            </a:xfrm>
            <a:custGeom>
              <a:avLst/>
              <a:gdLst>
                <a:gd name="T0" fmla="*/ 0 w 47"/>
                <a:gd name="T1" fmla="*/ 18 h 18"/>
                <a:gd name="T2" fmla="*/ 6 w 47"/>
                <a:gd name="T3" fmla="*/ 12 h 18"/>
                <a:gd name="T4" fmla="*/ 20 w 47"/>
                <a:gd name="T5" fmla="*/ 12 h 18"/>
                <a:gd name="T6" fmla="*/ 25 w 47"/>
                <a:gd name="T7" fmla="*/ 6 h 18"/>
                <a:gd name="T8" fmla="*/ 38 w 47"/>
                <a:gd name="T9" fmla="*/ 6 h 18"/>
                <a:gd name="T10" fmla="*/ 50 w 47"/>
                <a:gd name="T11" fmla="*/ 0 h 18"/>
                <a:gd name="T12" fmla="*/ 57 w 47"/>
                <a:gd name="T13" fmla="*/ 0 h 18"/>
                <a:gd name="T14" fmla="*/ 65 w 47"/>
                <a:gd name="T15" fmla="*/ 0 h 18"/>
                <a:gd name="T16" fmla="*/ 65 w 47"/>
                <a:gd name="T17" fmla="*/ 6 h 18"/>
                <a:gd name="T18" fmla="*/ 65 w 47"/>
                <a:gd name="T19" fmla="*/ 6 h 18"/>
                <a:gd name="T20" fmla="*/ 57 w 47"/>
                <a:gd name="T21" fmla="*/ 12 h 18"/>
                <a:gd name="T22" fmla="*/ 50 w 47"/>
                <a:gd name="T23" fmla="*/ 12 h 18"/>
                <a:gd name="T24" fmla="*/ 38 w 47"/>
                <a:gd name="T25" fmla="*/ 12 h 18"/>
                <a:gd name="T26" fmla="*/ 31 w 47"/>
                <a:gd name="T27" fmla="*/ 12 h 18"/>
                <a:gd name="T28" fmla="*/ 20 w 47"/>
                <a:gd name="T29" fmla="*/ 18 h 18"/>
                <a:gd name="T30" fmla="*/ 6 w 47"/>
                <a:gd name="T31" fmla="*/ 18 h 18"/>
                <a:gd name="T32" fmla="*/ 0 w 47"/>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18"/>
                <a:gd name="T53" fmla="*/ 47 w 47"/>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18">
                  <a:moveTo>
                    <a:pt x="0" y="18"/>
                  </a:moveTo>
                  <a:lnTo>
                    <a:pt x="6" y="12"/>
                  </a:lnTo>
                  <a:lnTo>
                    <a:pt x="12" y="12"/>
                  </a:lnTo>
                  <a:lnTo>
                    <a:pt x="17" y="6"/>
                  </a:lnTo>
                  <a:lnTo>
                    <a:pt x="29" y="6"/>
                  </a:lnTo>
                  <a:lnTo>
                    <a:pt x="35" y="0"/>
                  </a:lnTo>
                  <a:lnTo>
                    <a:pt x="41" y="0"/>
                  </a:lnTo>
                  <a:lnTo>
                    <a:pt x="47" y="0"/>
                  </a:lnTo>
                  <a:lnTo>
                    <a:pt x="47" y="6"/>
                  </a:lnTo>
                  <a:lnTo>
                    <a:pt x="41" y="12"/>
                  </a:lnTo>
                  <a:lnTo>
                    <a:pt x="35" y="12"/>
                  </a:lnTo>
                  <a:lnTo>
                    <a:pt x="29" y="12"/>
                  </a:lnTo>
                  <a:lnTo>
                    <a:pt x="23" y="12"/>
                  </a:lnTo>
                  <a:lnTo>
                    <a:pt x="12" y="18"/>
                  </a:lnTo>
                  <a:lnTo>
                    <a:pt x="6" y="18"/>
                  </a:lnTo>
                  <a:lnTo>
                    <a:pt x="0" y="18"/>
                  </a:lnTo>
                  <a:close/>
                </a:path>
              </a:pathLst>
            </a:custGeom>
            <a:solidFill>
              <a:srgbClr val="006600"/>
            </a:solidFill>
            <a:ln w="9525">
              <a:noFill/>
              <a:round/>
              <a:headEnd/>
              <a:tailEnd/>
            </a:ln>
          </p:spPr>
          <p:txBody>
            <a:bodyPr/>
            <a:lstStyle/>
            <a:p>
              <a:endParaRPr lang="en-US"/>
            </a:p>
          </p:txBody>
        </p:sp>
        <p:sp>
          <p:nvSpPr>
            <p:cNvPr id="15963" name="Freeform 334"/>
            <p:cNvSpPr>
              <a:spLocks/>
            </p:cNvSpPr>
            <p:nvPr/>
          </p:nvSpPr>
          <p:spPr bwMode="auto">
            <a:xfrm>
              <a:off x="5318" y="1175"/>
              <a:ext cx="49" cy="30"/>
            </a:xfrm>
            <a:custGeom>
              <a:avLst/>
              <a:gdLst>
                <a:gd name="T0" fmla="*/ 0 w 47"/>
                <a:gd name="T1" fmla="*/ 30 h 30"/>
                <a:gd name="T2" fmla="*/ 6 w 47"/>
                <a:gd name="T3" fmla="*/ 24 h 30"/>
                <a:gd name="T4" fmla="*/ 20 w 47"/>
                <a:gd name="T5" fmla="*/ 18 h 30"/>
                <a:gd name="T6" fmla="*/ 25 w 47"/>
                <a:gd name="T7" fmla="*/ 18 h 30"/>
                <a:gd name="T8" fmla="*/ 31 w 47"/>
                <a:gd name="T9" fmla="*/ 12 h 30"/>
                <a:gd name="T10" fmla="*/ 38 w 47"/>
                <a:gd name="T11" fmla="*/ 6 h 30"/>
                <a:gd name="T12" fmla="*/ 50 w 47"/>
                <a:gd name="T13" fmla="*/ 6 h 30"/>
                <a:gd name="T14" fmla="*/ 57 w 47"/>
                <a:gd name="T15" fmla="*/ 0 h 30"/>
                <a:gd name="T16" fmla="*/ 65 w 47"/>
                <a:gd name="T17" fmla="*/ 6 h 30"/>
                <a:gd name="T18" fmla="*/ 65 w 47"/>
                <a:gd name="T19" fmla="*/ 6 h 30"/>
                <a:gd name="T20" fmla="*/ 57 w 47"/>
                <a:gd name="T21" fmla="*/ 12 h 30"/>
                <a:gd name="T22" fmla="*/ 50 w 47"/>
                <a:gd name="T23" fmla="*/ 12 h 30"/>
                <a:gd name="T24" fmla="*/ 38 w 47"/>
                <a:gd name="T25" fmla="*/ 18 h 30"/>
                <a:gd name="T26" fmla="*/ 31 w 47"/>
                <a:gd name="T27" fmla="*/ 24 h 30"/>
                <a:gd name="T28" fmla="*/ 25 w 47"/>
                <a:gd name="T29" fmla="*/ 24 h 30"/>
                <a:gd name="T30" fmla="*/ 6 w 47"/>
                <a:gd name="T31" fmla="*/ 30 h 30"/>
                <a:gd name="T32" fmla="*/ 0 w 47"/>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30"/>
                <a:gd name="T53" fmla="*/ 47 w 47"/>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30">
                  <a:moveTo>
                    <a:pt x="0" y="30"/>
                  </a:moveTo>
                  <a:lnTo>
                    <a:pt x="6" y="24"/>
                  </a:lnTo>
                  <a:lnTo>
                    <a:pt x="12" y="18"/>
                  </a:lnTo>
                  <a:lnTo>
                    <a:pt x="17" y="18"/>
                  </a:lnTo>
                  <a:lnTo>
                    <a:pt x="23" y="12"/>
                  </a:lnTo>
                  <a:lnTo>
                    <a:pt x="29" y="6"/>
                  </a:lnTo>
                  <a:lnTo>
                    <a:pt x="35" y="6"/>
                  </a:lnTo>
                  <a:lnTo>
                    <a:pt x="41" y="0"/>
                  </a:lnTo>
                  <a:lnTo>
                    <a:pt x="47" y="6"/>
                  </a:lnTo>
                  <a:lnTo>
                    <a:pt x="41" y="12"/>
                  </a:lnTo>
                  <a:lnTo>
                    <a:pt x="35" y="12"/>
                  </a:lnTo>
                  <a:lnTo>
                    <a:pt x="29" y="18"/>
                  </a:lnTo>
                  <a:lnTo>
                    <a:pt x="23" y="24"/>
                  </a:lnTo>
                  <a:lnTo>
                    <a:pt x="17" y="24"/>
                  </a:lnTo>
                  <a:lnTo>
                    <a:pt x="6" y="30"/>
                  </a:lnTo>
                  <a:lnTo>
                    <a:pt x="0" y="30"/>
                  </a:lnTo>
                  <a:close/>
                </a:path>
              </a:pathLst>
            </a:custGeom>
            <a:solidFill>
              <a:srgbClr val="006600"/>
            </a:solidFill>
            <a:ln w="9525">
              <a:noFill/>
              <a:round/>
              <a:headEnd/>
              <a:tailEnd/>
            </a:ln>
          </p:spPr>
          <p:txBody>
            <a:bodyPr/>
            <a:lstStyle/>
            <a:p>
              <a:endParaRPr lang="en-US"/>
            </a:p>
          </p:txBody>
        </p:sp>
        <p:sp>
          <p:nvSpPr>
            <p:cNvPr id="15964" name="Freeform 335"/>
            <p:cNvSpPr>
              <a:spLocks/>
            </p:cNvSpPr>
            <p:nvPr/>
          </p:nvSpPr>
          <p:spPr bwMode="auto">
            <a:xfrm>
              <a:off x="5318" y="1158"/>
              <a:ext cx="43" cy="30"/>
            </a:xfrm>
            <a:custGeom>
              <a:avLst/>
              <a:gdLst>
                <a:gd name="T0" fmla="*/ 0 w 41"/>
                <a:gd name="T1" fmla="*/ 30 h 30"/>
                <a:gd name="T2" fmla="*/ 6 w 41"/>
                <a:gd name="T3" fmla="*/ 30 h 30"/>
                <a:gd name="T4" fmla="*/ 20 w 41"/>
                <a:gd name="T5" fmla="*/ 24 h 30"/>
                <a:gd name="T6" fmla="*/ 25 w 41"/>
                <a:gd name="T7" fmla="*/ 18 h 30"/>
                <a:gd name="T8" fmla="*/ 31 w 41"/>
                <a:gd name="T9" fmla="*/ 12 h 30"/>
                <a:gd name="T10" fmla="*/ 43 w 41"/>
                <a:gd name="T11" fmla="*/ 6 h 30"/>
                <a:gd name="T12" fmla="*/ 43 w 41"/>
                <a:gd name="T13" fmla="*/ 0 h 30"/>
                <a:gd name="T14" fmla="*/ 51 w 41"/>
                <a:gd name="T15" fmla="*/ 0 h 30"/>
                <a:gd name="T16" fmla="*/ 59 w 41"/>
                <a:gd name="T17" fmla="*/ 0 h 30"/>
                <a:gd name="T18" fmla="*/ 59 w 41"/>
                <a:gd name="T19" fmla="*/ 0 h 30"/>
                <a:gd name="T20" fmla="*/ 51 w 41"/>
                <a:gd name="T21" fmla="*/ 6 h 30"/>
                <a:gd name="T22" fmla="*/ 43 w 41"/>
                <a:gd name="T23" fmla="*/ 12 h 30"/>
                <a:gd name="T24" fmla="*/ 31 w 41"/>
                <a:gd name="T25" fmla="*/ 18 h 30"/>
                <a:gd name="T26" fmla="*/ 25 w 41"/>
                <a:gd name="T27" fmla="*/ 24 h 30"/>
                <a:gd name="T28" fmla="*/ 20 w 41"/>
                <a:gd name="T29" fmla="*/ 30 h 30"/>
                <a:gd name="T30" fmla="*/ 6 w 41"/>
                <a:gd name="T31" fmla="*/ 30 h 30"/>
                <a:gd name="T32" fmla="*/ 0 w 41"/>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30"/>
                <a:gd name="T53" fmla="*/ 41 w 41"/>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30">
                  <a:moveTo>
                    <a:pt x="0" y="30"/>
                  </a:moveTo>
                  <a:lnTo>
                    <a:pt x="6" y="30"/>
                  </a:lnTo>
                  <a:lnTo>
                    <a:pt x="12" y="24"/>
                  </a:lnTo>
                  <a:lnTo>
                    <a:pt x="17" y="18"/>
                  </a:lnTo>
                  <a:lnTo>
                    <a:pt x="23" y="12"/>
                  </a:lnTo>
                  <a:lnTo>
                    <a:pt x="29" y="6"/>
                  </a:lnTo>
                  <a:lnTo>
                    <a:pt x="29" y="0"/>
                  </a:lnTo>
                  <a:lnTo>
                    <a:pt x="35" y="0"/>
                  </a:lnTo>
                  <a:lnTo>
                    <a:pt x="41" y="0"/>
                  </a:lnTo>
                  <a:lnTo>
                    <a:pt x="35" y="6"/>
                  </a:lnTo>
                  <a:lnTo>
                    <a:pt x="29" y="12"/>
                  </a:lnTo>
                  <a:lnTo>
                    <a:pt x="23" y="18"/>
                  </a:lnTo>
                  <a:lnTo>
                    <a:pt x="17" y="24"/>
                  </a:lnTo>
                  <a:lnTo>
                    <a:pt x="12" y="30"/>
                  </a:lnTo>
                  <a:lnTo>
                    <a:pt x="6" y="30"/>
                  </a:lnTo>
                  <a:lnTo>
                    <a:pt x="0" y="30"/>
                  </a:lnTo>
                  <a:close/>
                </a:path>
              </a:pathLst>
            </a:custGeom>
            <a:solidFill>
              <a:srgbClr val="006600"/>
            </a:solidFill>
            <a:ln w="9525">
              <a:noFill/>
              <a:round/>
              <a:headEnd/>
              <a:tailEnd/>
            </a:ln>
          </p:spPr>
          <p:txBody>
            <a:bodyPr/>
            <a:lstStyle/>
            <a:p>
              <a:endParaRPr lang="en-US"/>
            </a:p>
          </p:txBody>
        </p:sp>
        <p:sp>
          <p:nvSpPr>
            <p:cNvPr id="15965" name="Freeform 336"/>
            <p:cNvSpPr>
              <a:spLocks/>
            </p:cNvSpPr>
            <p:nvPr/>
          </p:nvSpPr>
          <p:spPr bwMode="auto">
            <a:xfrm>
              <a:off x="5318" y="1146"/>
              <a:ext cx="37" cy="30"/>
            </a:xfrm>
            <a:custGeom>
              <a:avLst/>
              <a:gdLst>
                <a:gd name="T0" fmla="*/ 54 w 35"/>
                <a:gd name="T1" fmla="*/ 0 h 30"/>
                <a:gd name="T2" fmla="*/ 54 w 35"/>
                <a:gd name="T3" fmla="*/ 0 h 30"/>
                <a:gd name="T4" fmla="*/ 45 w 35"/>
                <a:gd name="T5" fmla="*/ 6 h 30"/>
                <a:gd name="T6" fmla="*/ 35 w 35"/>
                <a:gd name="T7" fmla="*/ 6 h 30"/>
                <a:gd name="T8" fmla="*/ 35 w 35"/>
                <a:gd name="T9" fmla="*/ 12 h 30"/>
                <a:gd name="T10" fmla="*/ 25 w 35"/>
                <a:gd name="T11" fmla="*/ 18 h 30"/>
                <a:gd name="T12" fmla="*/ 20 w 35"/>
                <a:gd name="T13" fmla="*/ 18 h 30"/>
                <a:gd name="T14" fmla="*/ 6 w 35"/>
                <a:gd name="T15" fmla="*/ 24 h 30"/>
                <a:gd name="T16" fmla="*/ 0 w 35"/>
                <a:gd name="T17" fmla="*/ 30 h 30"/>
                <a:gd name="T18" fmla="*/ 6 w 35"/>
                <a:gd name="T19" fmla="*/ 24 h 30"/>
                <a:gd name="T20" fmla="*/ 6 w 35"/>
                <a:gd name="T21" fmla="*/ 18 h 30"/>
                <a:gd name="T22" fmla="*/ 20 w 35"/>
                <a:gd name="T23" fmla="*/ 12 h 30"/>
                <a:gd name="T24" fmla="*/ 25 w 35"/>
                <a:gd name="T25" fmla="*/ 6 h 30"/>
                <a:gd name="T26" fmla="*/ 35 w 35"/>
                <a:gd name="T27" fmla="*/ 0 h 30"/>
                <a:gd name="T28" fmla="*/ 45 w 35"/>
                <a:gd name="T29" fmla="*/ 0 h 30"/>
                <a:gd name="T30" fmla="*/ 45 w 35"/>
                <a:gd name="T31" fmla="*/ 0 h 30"/>
                <a:gd name="T32" fmla="*/ 54 w 35"/>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0"/>
                <a:gd name="T53" fmla="*/ 35 w 35"/>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0">
                  <a:moveTo>
                    <a:pt x="35" y="0"/>
                  </a:moveTo>
                  <a:lnTo>
                    <a:pt x="35" y="0"/>
                  </a:lnTo>
                  <a:lnTo>
                    <a:pt x="29" y="6"/>
                  </a:lnTo>
                  <a:lnTo>
                    <a:pt x="23" y="6"/>
                  </a:lnTo>
                  <a:lnTo>
                    <a:pt x="23" y="12"/>
                  </a:lnTo>
                  <a:lnTo>
                    <a:pt x="17" y="18"/>
                  </a:lnTo>
                  <a:lnTo>
                    <a:pt x="12" y="18"/>
                  </a:lnTo>
                  <a:lnTo>
                    <a:pt x="6" y="24"/>
                  </a:lnTo>
                  <a:lnTo>
                    <a:pt x="0" y="30"/>
                  </a:lnTo>
                  <a:lnTo>
                    <a:pt x="6" y="24"/>
                  </a:lnTo>
                  <a:lnTo>
                    <a:pt x="6" y="18"/>
                  </a:lnTo>
                  <a:lnTo>
                    <a:pt x="12" y="12"/>
                  </a:lnTo>
                  <a:lnTo>
                    <a:pt x="17" y="6"/>
                  </a:lnTo>
                  <a:lnTo>
                    <a:pt x="23" y="0"/>
                  </a:lnTo>
                  <a:lnTo>
                    <a:pt x="29" y="0"/>
                  </a:lnTo>
                  <a:lnTo>
                    <a:pt x="35" y="0"/>
                  </a:lnTo>
                  <a:close/>
                </a:path>
              </a:pathLst>
            </a:custGeom>
            <a:solidFill>
              <a:srgbClr val="006600"/>
            </a:solidFill>
            <a:ln w="9525">
              <a:noFill/>
              <a:round/>
              <a:headEnd/>
              <a:tailEnd/>
            </a:ln>
          </p:spPr>
          <p:txBody>
            <a:bodyPr/>
            <a:lstStyle/>
            <a:p>
              <a:endParaRPr lang="en-US"/>
            </a:p>
          </p:txBody>
        </p:sp>
        <p:sp>
          <p:nvSpPr>
            <p:cNvPr id="15966" name="Freeform 337"/>
            <p:cNvSpPr>
              <a:spLocks/>
            </p:cNvSpPr>
            <p:nvPr/>
          </p:nvSpPr>
          <p:spPr bwMode="auto">
            <a:xfrm>
              <a:off x="5250" y="984"/>
              <a:ext cx="42" cy="155"/>
            </a:xfrm>
            <a:custGeom>
              <a:avLst/>
              <a:gdLst>
                <a:gd name="T0" fmla="*/ 6 w 42"/>
                <a:gd name="T1" fmla="*/ 155 h 155"/>
                <a:gd name="T2" fmla="*/ 0 w 42"/>
                <a:gd name="T3" fmla="*/ 155 h 155"/>
                <a:gd name="T4" fmla="*/ 0 w 42"/>
                <a:gd name="T5" fmla="*/ 155 h 155"/>
                <a:gd name="T6" fmla="*/ 0 w 42"/>
                <a:gd name="T7" fmla="*/ 155 h 155"/>
                <a:gd name="T8" fmla="*/ 0 w 42"/>
                <a:gd name="T9" fmla="*/ 149 h 155"/>
                <a:gd name="T10" fmla="*/ 18 w 42"/>
                <a:gd name="T11" fmla="*/ 131 h 155"/>
                <a:gd name="T12" fmla="*/ 24 w 42"/>
                <a:gd name="T13" fmla="*/ 113 h 155"/>
                <a:gd name="T14" fmla="*/ 30 w 42"/>
                <a:gd name="T15" fmla="*/ 89 h 155"/>
                <a:gd name="T16" fmla="*/ 36 w 42"/>
                <a:gd name="T17" fmla="*/ 71 h 155"/>
                <a:gd name="T18" fmla="*/ 30 w 42"/>
                <a:gd name="T19" fmla="*/ 47 h 155"/>
                <a:gd name="T20" fmla="*/ 30 w 42"/>
                <a:gd name="T21" fmla="*/ 29 h 155"/>
                <a:gd name="T22" fmla="*/ 24 w 42"/>
                <a:gd name="T23" fmla="*/ 12 h 155"/>
                <a:gd name="T24" fmla="*/ 24 w 42"/>
                <a:gd name="T25" fmla="*/ 0 h 155"/>
                <a:gd name="T26" fmla="*/ 30 w 42"/>
                <a:gd name="T27" fmla="*/ 12 h 155"/>
                <a:gd name="T28" fmla="*/ 36 w 42"/>
                <a:gd name="T29" fmla="*/ 23 h 155"/>
                <a:gd name="T30" fmla="*/ 42 w 42"/>
                <a:gd name="T31" fmla="*/ 47 h 155"/>
                <a:gd name="T32" fmla="*/ 42 w 42"/>
                <a:gd name="T33" fmla="*/ 71 h 155"/>
                <a:gd name="T34" fmla="*/ 36 w 42"/>
                <a:gd name="T35" fmla="*/ 95 h 155"/>
                <a:gd name="T36" fmla="*/ 30 w 42"/>
                <a:gd name="T37" fmla="*/ 119 h 155"/>
                <a:gd name="T38" fmla="*/ 18 w 42"/>
                <a:gd name="T39" fmla="*/ 143 h 155"/>
                <a:gd name="T40" fmla="*/ 6 w 42"/>
                <a:gd name="T41" fmla="*/ 155 h 1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155"/>
                <a:gd name="T65" fmla="*/ 42 w 42"/>
                <a:gd name="T66" fmla="*/ 155 h 1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155">
                  <a:moveTo>
                    <a:pt x="6" y="155"/>
                  </a:moveTo>
                  <a:lnTo>
                    <a:pt x="0" y="155"/>
                  </a:lnTo>
                  <a:lnTo>
                    <a:pt x="0" y="149"/>
                  </a:lnTo>
                  <a:lnTo>
                    <a:pt x="18" y="131"/>
                  </a:lnTo>
                  <a:lnTo>
                    <a:pt x="24" y="113"/>
                  </a:lnTo>
                  <a:lnTo>
                    <a:pt x="30" y="89"/>
                  </a:lnTo>
                  <a:lnTo>
                    <a:pt x="36" y="71"/>
                  </a:lnTo>
                  <a:lnTo>
                    <a:pt x="30" y="47"/>
                  </a:lnTo>
                  <a:lnTo>
                    <a:pt x="30" y="29"/>
                  </a:lnTo>
                  <a:lnTo>
                    <a:pt x="24" y="12"/>
                  </a:lnTo>
                  <a:lnTo>
                    <a:pt x="24" y="0"/>
                  </a:lnTo>
                  <a:lnTo>
                    <a:pt x="30" y="12"/>
                  </a:lnTo>
                  <a:lnTo>
                    <a:pt x="36" y="23"/>
                  </a:lnTo>
                  <a:lnTo>
                    <a:pt x="42" y="47"/>
                  </a:lnTo>
                  <a:lnTo>
                    <a:pt x="42" y="71"/>
                  </a:lnTo>
                  <a:lnTo>
                    <a:pt x="36" y="95"/>
                  </a:lnTo>
                  <a:lnTo>
                    <a:pt x="30" y="119"/>
                  </a:lnTo>
                  <a:lnTo>
                    <a:pt x="18" y="143"/>
                  </a:lnTo>
                  <a:lnTo>
                    <a:pt x="6" y="155"/>
                  </a:lnTo>
                  <a:close/>
                </a:path>
              </a:pathLst>
            </a:custGeom>
            <a:solidFill>
              <a:srgbClr val="006600"/>
            </a:solidFill>
            <a:ln w="9525">
              <a:noFill/>
              <a:round/>
              <a:headEnd/>
              <a:tailEnd/>
            </a:ln>
          </p:spPr>
          <p:txBody>
            <a:bodyPr/>
            <a:lstStyle/>
            <a:p>
              <a:endParaRPr lang="en-US"/>
            </a:p>
          </p:txBody>
        </p:sp>
        <p:sp>
          <p:nvSpPr>
            <p:cNvPr id="15967" name="Freeform 338"/>
            <p:cNvSpPr>
              <a:spLocks/>
            </p:cNvSpPr>
            <p:nvPr/>
          </p:nvSpPr>
          <p:spPr bwMode="auto">
            <a:xfrm>
              <a:off x="5251" y="984"/>
              <a:ext cx="30" cy="23"/>
            </a:xfrm>
            <a:custGeom>
              <a:avLst/>
              <a:gdLst>
                <a:gd name="T0" fmla="*/ 30 w 30"/>
                <a:gd name="T1" fmla="*/ 23 h 23"/>
                <a:gd name="T2" fmla="*/ 30 w 30"/>
                <a:gd name="T3" fmla="*/ 17 h 23"/>
                <a:gd name="T4" fmla="*/ 24 w 30"/>
                <a:gd name="T5" fmla="*/ 12 h 23"/>
                <a:gd name="T6" fmla="*/ 18 w 30"/>
                <a:gd name="T7" fmla="*/ 12 h 23"/>
                <a:gd name="T8" fmla="*/ 12 w 30"/>
                <a:gd name="T9" fmla="*/ 6 h 23"/>
                <a:gd name="T10" fmla="*/ 6 w 30"/>
                <a:gd name="T11" fmla="*/ 6 h 23"/>
                <a:gd name="T12" fmla="*/ 6 w 30"/>
                <a:gd name="T13" fmla="*/ 0 h 23"/>
                <a:gd name="T14" fmla="*/ 0 w 30"/>
                <a:gd name="T15" fmla="*/ 0 h 23"/>
                <a:gd name="T16" fmla="*/ 0 w 30"/>
                <a:gd name="T17" fmla="*/ 6 h 23"/>
                <a:gd name="T18" fmla="*/ 0 w 30"/>
                <a:gd name="T19" fmla="*/ 6 h 23"/>
                <a:gd name="T20" fmla="*/ 0 w 30"/>
                <a:gd name="T21" fmla="*/ 6 h 23"/>
                <a:gd name="T22" fmla="*/ 6 w 30"/>
                <a:gd name="T23" fmla="*/ 6 h 23"/>
                <a:gd name="T24" fmla="*/ 12 w 30"/>
                <a:gd name="T25" fmla="*/ 12 h 23"/>
                <a:gd name="T26" fmla="*/ 18 w 30"/>
                <a:gd name="T27" fmla="*/ 12 h 23"/>
                <a:gd name="T28" fmla="*/ 24 w 30"/>
                <a:gd name="T29" fmla="*/ 17 h 23"/>
                <a:gd name="T30" fmla="*/ 30 w 30"/>
                <a:gd name="T31" fmla="*/ 17 h 23"/>
                <a:gd name="T32" fmla="*/ 30 w 30"/>
                <a:gd name="T33" fmla="*/ 2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3"/>
                <a:gd name="T53" fmla="*/ 30 w 30"/>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3">
                  <a:moveTo>
                    <a:pt x="30" y="23"/>
                  </a:moveTo>
                  <a:lnTo>
                    <a:pt x="30" y="17"/>
                  </a:lnTo>
                  <a:lnTo>
                    <a:pt x="24" y="12"/>
                  </a:lnTo>
                  <a:lnTo>
                    <a:pt x="18" y="12"/>
                  </a:lnTo>
                  <a:lnTo>
                    <a:pt x="12" y="6"/>
                  </a:lnTo>
                  <a:lnTo>
                    <a:pt x="6" y="6"/>
                  </a:lnTo>
                  <a:lnTo>
                    <a:pt x="6" y="0"/>
                  </a:lnTo>
                  <a:lnTo>
                    <a:pt x="0" y="0"/>
                  </a:lnTo>
                  <a:lnTo>
                    <a:pt x="0" y="6"/>
                  </a:lnTo>
                  <a:lnTo>
                    <a:pt x="6" y="6"/>
                  </a:lnTo>
                  <a:lnTo>
                    <a:pt x="12" y="12"/>
                  </a:lnTo>
                  <a:lnTo>
                    <a:pt x="18" y="12"/>
                  </a:lnTo>
                  <a:lnTo>
                    <a:pt x="24" y="17"/>
                  </a:lnTo>
                  <a:lnTo>
                    <a:pt x="30" y="17"/>
                  </a:lnTo>
                  <a:lnTo>
                    <a:pt x="30" y="23"/>
                  </a:lnTo>
                  <a:close/>
                </a:path>
              </a:pathLst>
            </a:custGeom>
            <a:solidFill>
              <a:srgbClr val="006600"/>
            </a:solidFill>
            <a:ln w="9525">
              <a:noFill/>
              <a:round/>
              <a:headEnd/>
              <a:tailEnd/>
            </a:ln>
          </p:spPr>
          <p:txBody>
            <a:bodyPr/>
            <a:lstStyle/>
            <a:p>
              <a:endParaRPr lang="en-US"/>
            </a:p>
          </p:txBody>
        </p:sp>
        <p:sp>
          <p:nvSpPr>
            <p:cNvPr id="15968" name="Freeform 339"/>
            <p:cNvSpPr>
              <a:spLocks/>
            </p:cNvSpPr>
            <p:nvPr/>
          </p:nvSpPr>
          <p:spPr bwMode="auto">
            <a:xfrm>
              <a:off x="5252" y="997"/>
              <a:ext cx="36" cy="23"/>
            </a:xfrm>
            <a:custGeom>
              <a:avLst/>
              <a:gdLst>
                <a:gd name="T0" fmla="*/ 0 w 36"/>
                <a:gd name="T1" fmla="*/ 0 h 23"/>
                <a:gd name="T2" fmla="*/ 0 w 36"/>
                <a:gd name="T3" fmla="*/ 0 h 23"/>
                <a:gd name="T4" fmla="*/ 6 w 36"/>
                <a:gd name="T5" fmla="*/ 0 h 23"/>
                <a:gd name="T6" fmla="*/ 6 w 36"/>
                <a:gd name="T7" fmla="*/ 0 h 23"/>
                <a:gd name="T8" fmla="*/ 12 w 36"/>
                <a:gd name="T9" fmla="*/ 5 h 23"/>
                <a:gd name="T10" fmla="*/ 18 w 36"/>
                <a:gd name="T11" fmla="*/ 5 h 23"/>
                <a:gd name="T12" fmla="*/ 24 w 36"/>
                <a:gd name="T13" fmla="*/ 11 h 23"/>
                <a:gd name="T14" fmla="*/ 30 w 36"/>
                <a:gd name="T15" fmla="*/ 17 h 23"/>
                <a:gd name="T16" fmla="*/ 36 w 36"/>
                <a:gd name="T17" fmla="*/ 23 h 23"/>
                <a:gd name="T18" fmla="*/ 30 w 36"/>
                <a:gd name="T19" fmla="*/ 17 h 23"/>
                <a:gd name="T20" fmla="*/ 24 w 36"/>
                <a:gd name="T21" fmla="*/ 17 h 23"/>
                <a:gd name="T22" fmla="*/ 18 w 36"/>
                <a:gd name="T23" fmla="*/ 11 h 23"/>
                <a:gd name="T24" fmla="*/ 12 w 36"/>
                <a:gd name="T25" fmla="*/ 11 h 23"/>
                <a:gd name="T26" fmla="*/ 6 w 36"/>
                <a:gd name="T27" fmla="*/ 5 h 23"/>
                <a:gd name="T28" fmla="*/ 0 w 36"/>
                <a:gd name="T29" fmla="*/ 5 h 23"/>
                <a:gd name="T30" fmla="*/ 0 w 36"/>
                <a:gd name="T31" fmla="*/ 0 h 23"/>
                <a:gd name="T32" fmla="*/ 0 w 36"/>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3"/>
                <a:gd name="T53" fmla="*/ 36 w 36"/>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3">
                  <a:moveTo>
                    <a:pt x="0" y="0"/>
                  </a:moveTo>
                  <a:lnTo>
                    <a:pt x="0" y="0"/>
                  </a:lnTo>
                  <a:lnTo>
                    <a:pt x="6" y="0"/>
                  </a:lnTo>
                  <a:lnTo>
                    <a:pt x="12" y="5"/>
                  </a:lnTo>
                  <a:lnTo>
                    <a:pt x="18" y="5"/>
                  </a:lnTo>
                  <a:lnTo>
                    <a:pt x="24" y="11"/>
                  </a:lnTo>
                  <a:lnTo>
                    <a:pt x="30" y="17"/>
                  </a:lnTo>
                  <a:lnTo>
                    <a:pt x="36" y="23"/>
                  </a:lnTo>
                  <a:lnTo>
                    <a:pt x="30" y="17"/>
                  </a:lnTo>
                  <a:lnTo>
                    <a:pt x="24" y="17"/>
                  </a:lnTo>
                  <a:lnTo>
                    <a:pt x="18" y="11"/>
                  </a:lnTo>
                  <a:lnTo>
                    <a:pt x="12" y="11"/>
                  </a:lnTo>
                  <a:lnTo>
                    <a:pt x="6" y="5"/>
                  </a:lnTo>
                  <a:lnTo>
                    <a:pt x="0" y="5"/>
                  </a:lnTo>
                  <a:lnTo>
                    <a:pt x="0" y="0"/>
                  </a:lnTo>
                  <a:close/>
                </a:path>
              </a:pathLst>
            </a:custGeom>
            <a:solidFill>
              <a:srgbClr val="006600"/>
            </a:solidFill>
            <a:ln w="9525">
              <a:noFill/>
              <a:round/>
              <a:headEnd/>
              <a:tailEnd/>
            </a:ln>
          </p:spPr>
          <p:txBody>
            <a:bodyPr/>
            <a:lstStyle/>
            <a:p>
              <a:endParaRPr lang="en-US"/>
            </a:p>
          </p:txBody>
        </p:sp>
        <p:sp>
          <p:nvSpPr>
            <p:cNvPr id="15969" name="Freeform 340"/>
            <p:cNvSpPr>
              <a:spLocks/>
            </p:cNvSpPr>
            <p:nvPr/>
          </p:nvSpPr>
          <p:spPr bwMode="auto">
            <a:xfrm>
              <a:off x="5239" y="1019"/>
              <a:ext cx="48" cy="30"/>
            </a:xfrm>
            <a:custGeom>
              <a:avLst/>
              <a:gdLst>
                <a:gd name="T0" fmla="*/ 0 w 48"/>
                <a:gd name="T1" fmla="*/ 0 h 30"/>
                <a:gd name="T2" fmla="*/ 6 w 48"/>
                <a:gd name="T3" fmla="*/ 0 h 30"/>
                <a:gd name="T4" fmla="*/ 12 w 48"/>
                <a:gd name="T5" fmla="*/ 0 h 30"/>
                <a:gd name="T6" fmla="*/ 18 w 48"/>
                <a:gd name="T7" fmla="*/ 6 h 30"/>
                <a:gd name="T8" fmla="*/ 24 w 48"/>
                <a:gd name="T9" fmla="*/ 6 h 30"/>
                <a:gd name="T10" fmla="*/ 30 w 48"/>
                <a:gd name="T11" fmla="*/ 12 h 30"/>
                <a:gd name="T12" fmla="*/ 42 w 48"/>
                <a:gd name="T13" fmla="*/ 18 h 30"/>
                <a:gd name="T14" fmla="*/ 48 w 48"/>
                <a:gd name="T15" fmla="*/ 24 h 30"/>
                <a:gd name="T16" fmla="*/ 48 w 48"/>
                <a:gd name="T17" fmla="*/ 30 h 30"/>
                <a:gd name="T18" fmla="*/ 48 w 48"/>
                <a:gd name="T19" fmla="*/ 30 h 30"/>
                <a:gd name="T20" fmla="*/ 42 w 48"/>
                <a:gd name="T21" fmla="*/ 24 h 30"/>
                <a:gd name="T22" fmla="*/ 30 w 48"/>
                <a:gd name="T23" fmla="*/ 18 h 30"/>
                <a:gd name="T24" fmla="*/ 24 w 48"/>
                <a:gd name="T25" fmla="*/ 18 h 30"/>
                <a:gd name="T26" fmla="*/ 12 w 48"/>
                <a:gd name="T27" fmla="*/ 12 h 30"/>
                <a:gd name="T28" fmla="*/ 6 w 48"/>
                <a:gd name="T29" fmla="*/ 6 h 30"/>
                <a:gd name="T30" fmla="*/ 6 w 48"/>
                <a:gd name="T31" fmla="*/ 0 h 30"/>
                <a:gd name="T32" fmla="*/ 0 w 48"/>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0" y="0"/>
                  </a:moveTo>
                  <a:lnTo>
                    <a:pt x="6" y="0"/>
                  </a:lnTo>
                  <a:lnTo>
                    <a:pt x="12" y="0"/>
                  </a:lnTo>
                  <a:lnTo>
                    <a:pt x="18" y="6"/>
                  </a:lnTo>
                  <a:lnTo>
                    <a:pt x="24" y="6"/>
                  </a:lnTo>
                  <a:lnTo>
                    <a:pt x="30" y="12"/>
                  </a:lnTo>
                  <a:lnTo>
                    <a:pt x="42" y="18"/>
                  </a:lnTo>
                  <a:lnTo>
                    <a:pt x="48" y="24"/>
                  </a:lnTo>
                  <a:lnTo>
                    <a:pt x="48" y="30"/>
                  </a:lnTo>
                  <a:lnTo>
                    <a:pt x="42" y="24"/>
                  </a:lnTo>
                  <a:lnTo>
                    <a:pt x="30" y="18"/>
                  </a:lnTo>
                  <a:lnTo>
                    <a:pt x="24" y="18"/>
                  </a:lnTo>
                  <a:lnTo>
                    <a:pt x="12" y="12"/>
                  </a:lnTo>
                  <a:lnTo>
                    <a:pt x="6" y="6"/>
                  </a:lnTo>
                  <a:lnTo>
                    <a:pt x="6" y="0"/>
                  </a:lnTo>
                  <a:lnTo>
                    <a:pt x="0" y="0"/>
                  </a:lnTo>
                  <a:close/>
                </a:path>
              </a:pathLst>
            </a:custGeom>
            <a:solidFill>
              <a:srgbClr val="006600"/>
            </a:solidFill>
            <a:ln w="9525">
              <a:noFill/>
              <a:round/>
              <a:headEnd/>
              <a:tailEnd/>
            </a:ln>
          </p:spPr>
          <p:txBody>
            <a:bodyPr/>
            <a:lstStyle/>
            <a:p>
              <a:endParaRPr lang="en-US"/>
            </a:p>
          </p:txBody>
        </p:sp>
        <p:sp>
          <p:nvSpPr>
            <p:cNvPr id="15970" name="Freeform 341"/>
            <p:cNvSpPr>
              <a:spLocks/>
            </p:cNvSpPr>
            <p:nvPr/>
          </p:nvSpPr>
          <p:spPr bwMode="auto">
            <a:xfrm>
              <a:off x="5233" y="1043"/>
              <a:ext cx="54" cy="36"/>
            </a:xfrm>
            <a:custGeom>
              <a:avLst/>
              <a:gdLst>
                <a:gd name="T0" fmla="*/ 0 w 54"/>
                <a:gd name="T1" fmla="*/ 0 h 36"/>
                <a:gd name="T2" fmla="*/ 6 w 54"/>
                <a:gd name="T3" fmla="*/ 0 h 36"/>
                <a:gd name="T4" fmla="*/ 12 w 54"/>
                <a:gd name="T5" fmla="*/ 0 h 36"/>
                <a:gd name="T6" fmla="*/ 18 w 54"/>
                <a:gd name="T7" fmla="*/ 6 h 36"/>
                <a:gd name="T8" fmla="*/ 24 w 54"/>
                <a:gd name="T9" fmla="*/ 12 h 36"/>
                <a:gd name="T10" fmla="*/ 36 w 54"/>
                <a:gd name="T11" fmla="*/ 18 h 36"/>
                <a:gd name="T12" fmla="*/ 42 w 54"/>
                <a:gd name="T13" fmla="*/ 24 h 36"/>
                <a:gd name="T14" fmla="*/ 48 w 54"/>
                <a:gd name="T15" fmla="*/ 30 h 36"/>
                <a:gd name="T16" fmla="*/ 54 w 54"/>
                <a:gd name="T17" fmla="*/ 36 h 36"/>
                <a:gd name="T18" fmla="*/ 48 w 54"/>
                <a:gd name="T19" fmla="*/ 30 h 36"/>
                <a:gd name="T20" fmla="*/ 42 w 54"/>
                <a:gd name="T21" fmla="*/ 30 h 36"/>
                <a:gd name="T22" fmla="*/ 36 w 54"/>
                <a:gd name="T23" fmla="*/ 24 h 36"/>
                <a:gd name="T24" fmla="*/ 24 w 54"/>
                <a:gd name="T25" fmla="*/ 18 h 36"/>
                <a:gd name="T26" fmla="*/ 12 w 54"/>
                <a:gd name="T27" fmla="*/ 12 h 36"/>
                <a:gd name="T28" fmla="*/ 6 w 54"/>
                <a:gd name="T29" fmla="*/ 6 h 36"/>
                <a:gd name="T30" fmla="*/ 0 w 54"/>
                <a:gd name="T31" fmla="*/ 6 h 36"/>
                <a:gd name="T32" fmla="*/ 0 w 54"/>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36"/>
                <a:gd name="T53" fmla="*/ 54 w 5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36">
                  <a:moveTo>
                    <a:pt x="0" y="0"/>
                  </a:moveTo>
                  <a:lnTo>
                    <a:pt x="6" y="0"/>
                  </a:lnTo>
                  <a:lnTo>
                    <a:pt x="12" y="0"/>
                  </a:lnTo>
                  <a:lnTo>
                    <a:pt x="18" y="6"/>
                  </a:lnTo>
                  <a:lnTo>
                    <a:pt x="24" y="12"/>
                  </a:lnTo>
                  <a:lnTo>
                    <a:pt x="36" y="18"/>
                  </a:lnTo>
                  <a:lnTo>
                    <a:pt x="42" y="24"/>
                  </a:lnTo>
                  <a:lnTo>
                    <a:pt x="48" y="30"/>
                  </a:lnTo>
                  <a:lnTo>
                    <a:pt x="54" y="36"/>
                  </a:lnTo>
                  <a:lnTo>
                    <a:pt x="48" y="30"/>
                  </a:lnTo>
                  <a:lnTo>
                    <a:pt x="42" y="30"/>
                  </a:lnTo>
                  <a:lnTo>
                    <a:pt x="36" y="24"/>
                  </a:lnTo>
                  <a:lnTo>
                    <a:pt x="24" y="18"/>
                  </a:lnTo>
                  <a:lnTo>
                    <a:pt x="12" y="12"/>
                  </a:lnTo>
                  <a:lnTo>
                    <a:pt x="6" y="6"/>
                  </a:lnTo>
                  <a:lnTo>
                    <a:pt x="0" y="6"/>
                  </a:lnTo>
                  <a:lnTo>
                    <a:pt x="0" y="0"/>
                  </a:lnTo>
                  <a:close/>
                </a:path>
              </a:pathLst>
            </a:custGeom>
            <a:solidFill>
              <a:srgbClr val="006600"/>
            </a:solidFill>
            <a:ln w="9525">
              <a:noFill/>
              <a:round/>
              <a:headEnd/>
              <a:tailEnd/>
            </a:ln>
          </p:spPr>
          <p:txBody>
            <a:bodyPr/>
            <a:lstStyle/>
            <a:p>
              <a:endParaRPr lang="en-US"/>
            </a:p>
          </p:txBody>
        </p:sp>
        <p:sp>
          <p:nvSpPr>
            <p:cNvPr id="15971" name="Freeform 342"/>
            <p:cNvSpPr>
              <a:spLocks/>
            </p:cNvSpPr>
            <p:nvPr/>
          </p:nvSpPr>
          <p:spPr bwMode="auto">
            <a:xfrm>
              <a:off x="5240" y="1061"/>
              <a:ext cx="42" cy="36"/>
            </a:xfrm>
            <a:custGeom>
              <a:avLst/>
              <a:gdLst>
                <a:gd name="T0" fmla="*/ 0 w 42"/>
                <a:gd name="T1" fmla="*/ 0 h 36"/>
                <a:gd name="T2" fmla="*/ 0 w 42"/>
                <a:gd name="T3" fmla="*/ 0 h 36"/>
                <a:gd name="T4" fmla="*/ 6 w 42"/>
                <a:gd name="T5" fmla="*/ 0 h 36"/>
                <a:gd name="T6" fmla="*/ 12 w 42"/>
                <a:gd name="T7" fmla="*/ 6 h 36"/>
                <a:gd name="T8" fmla="*/ 18 w 42"/>
                <a:gd name="T9" fmla="*/ 12 h 36"/>
                <a:gd name="T10" fmla="*/ 30 w 42"/>
                <a:gd name="T11" fmla="*/ 18 h 36"/>
                <a:gd name="T12" fmla="*/ 36 w 42"/>
                <a:gd name="T13" fmla="*/ 24 h 36"/>
                <a:gd name="T14" fmla="*/ 42 w 42"/>
                <a:gd name="T15" fmla="*/ 30 h 36"/>
                <a:gd name="T16" fmla="*/ 42 w 42"/>
                <a:gd name="T17" fmla="*/ 36 h 36"/>
                <a:gd name="T18" fmla="*/ 36 w 42"/>
                <a:gd name="T19" fmla="*/ 36 h 36"/>
                <a:gd name="T20" fmla="*/ 30 w 42"/>
                <a:gd name="T21" fmla="*/ 30 h 36"/>
                <a:gd name="T22" fmla="*/ 24 w 42"/>
                <a:gd name="T23" fmla="*/ 24 h 36"/>
                <a:gd name="T24" fmla="*/ 18 w 42"/>
                <a:gd name="T25" fmla="*/ 18 h 36"/>
                <a:gd name="T26" fmla="*/ 6 w 42"/>
                <a:gd name="T27" fmla="*/ 12 h 36"/>
                <a:gd name="T28" fmla="*/ 6 w 42"/>
                <a:gd name="T29" fmla="*/ 6 h 36"/>
                <a:gd name="T30" fmla="*/ 0 w 42"/>
                <a:gd name="T31" fmla="*/ 0 h 36"/>
                <a:gd name="T32" fmla="*/ 0 w 42"/>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6"/>
                <a:gd name="T53" fmla="*/ 42 w 4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6">
                  <a:moveTo>
                    <a:pt x="0" y="0"/>
                  </a:moveTo>
                  <a:lnTo>
                    <a:pt x="0" y="0"/>
                  </a:lnTo>
                  <a:lnTo>
                    <a:pt x="6" y="0"/>
                  </a:lnTo>
                  <a:lnTo>
                    <a:pt x="12" y="6"/>
                  </a:lnTo>
                  <a:lnTo>
                    <a:pt x="18" y="12"/>
                  </a:lnTo>
                  <a:lnTo>
                    <a:pt x="30" y="18"/>
                  </a:lnTo>
                  <a:lnTo>
                    <a:pt x="36" y="24"/>
                  </a:lnTo>
                  <a:lnTo>
                    <a:pt x="42" y="30"/>
                  </a:lnTo>
                  <a:lnTo>
                    <a:pt x="42" y="36"/>
                  </a:lnTo>
                  <a:lnTo>
                    <a:pt x="36" y="36"/>
                  </a:lnTo>
                  <a:lnTo>
                    <a:pt x="30" y="30"/>
                  </a:lnTo>
                  <a:lnTo>
                    <a:pt x="24" y="24"/>
                  </a:lnTo>
                  <a:lnTo>
                    <a:pt x="18" y="18"/>
                  </a:lnTo>
                  <a:lnTo>
                    <a:pt x="6" y="12"/>
                  </a:lnTo>
                  <a:lnTo>
                    <a:pt x="6" y="6"/>
                  </a:lnTo>
                  <a:lnTo>
                    <a:pt x="0" y="0"/>
                  </a:lnTo>
                  <a:close/>
                </a:path>
              </a:pathLst>
            </a:custGeom>
            <a:solidFill>
              <a:srgbClr val="006600"/>
            </a:solidFill>
            <a:ln w="9525">
              <a:noFill/>
              <a:round/>
              <a:headEnd/>
              <a:tailEnd/>
            </a:ln>
          </p:spPr>
          <p:txBody>
            <a:bodyPr/>
            <a:lstStyle/>
            <a:p>
              <a:endParaRPr lang="en-US"/>
            </a:p>
          </p:txBody>
        </p:sp>
        <p:sp>
          <p:nvSpPr>
            <p:cNvPr id="15972" name="Freeform 343"/>
            <p:cNvSpPr>
              <a:spLocks/>
            </p:cNvSpPr>
            <p:nvPr/>
          </p:nvSpPr>
          <p:spPr bwMode="auto">
            <a:xfrm>
              <a:off x="5240" y="1080"/>
              <a:ext cx="36" cy="30"/>
            </a:xfrm>
            <a:custGeom>
              <a:avLst/>
              <a:gdLst>
                <a:gd name="T0" fmla="*/ 0 w 36"/>
                <a:gd name="T1" fmla="*/ 0 h 30"/>
                <a:gd name="T2" fmla="*/ 0 w 36"/>
                <a:gd name="T3" fmla="*/ 0 h 30"/>
                <a:gd name="T4" fmla="*/ 6 w 36"/>
                <a:gd name="T5" fmla="*/ 0 h 30"/>
                <a:gd name="T6" fmla="*/ 12 w 36"/>
                <a:gd name="T7" fmla="*/ 6 h 30"/>
                <a:gd name="T8" fmla="*/ 18 w 36"/>
                <a:gd name="T9" fmla="*/ 12 h 30"/>
                <a:gd name="T10" fmla="*/ 24 w 36"/>
                <a:gd name="T11" fmla="*/ 12 h 30"/>
                <a:gd name="T12" fmla="*/ 30 w 36"/>
                <a:gd name="T13" fmla="*/ 18 h 30"/>
                <a:gd name="T14" fmla="*/ 30 w 36"/>
                <a:gd name="T15" fmla="*/ 24 h 30"/>
                <a:gd name="T16" fmla="*/ 36 w 36"/>
                <a:gd name="T17" fmla="*/ 30 h 30"/>
                <a:gd name="T18" fmla="*/ 30 w 36"/>
                <a:gd name="T19" fmla="*/ 30 h 30"/>
                <a:gd name="T20" fmla="*/ 24 w 36"/>
                <a:gd name="T21" fmla="*/ 24 h 30"/>
                <a:gd name="T22" fmla="*/ 18 w 36"/>
                <a:gd name="T23" fmla="*/ 18 h 30"/>
                <a:gd name="T24" fmla="*/ 12 w 36"/>
                <a:gd name="T25" fmla="*/ 18 h 30"/>
                <a:gd name="T26" fmla="*/ 6 w 36"/>
                <a:gd name="T27" fmla="*/ 12 h 30"/>
                <a:gd name="T28" fmla="*/ 6 w 36"/>
                <a:gd name="T29" fmla="*/ 6 h 30"/>
                <a:gd name="T30" fmla="*/ 0 w 36"/>
                <a:gd name="T31" fmla="*/ 6 h 30"/>
                <a:gd name="T32" fmla="*/ 0 w 36"/>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0" y="0"/>
                  </a:moveTo>
                  <a:lnTo>
                    <a:pt x="0" y="0"/>
                  </a:lnTo>
                  <a:lnTo>
                    <a:pt x="6" y="0"/>
                  </a:lnTo>
                  <a:lnTo>
                    <a:pt x="12" y="6"/>
                  </a:lnTo>
                  <a:lnTo>
                    <a:pt x="18" y="12"/>
                  </a:lnTo>
                  <a:lnTo>
                    <a:pt x="24" y="12"/>
                  </a:lnTo>
                  <a:lnTo>
                    <a:pt x="30" y="18"/>
                  </a:lnTo>
                  <a:lnTo>
                    <a:pt x="30" y="24"/>
                  </a:lnTo>
                  <a:lnTo>
                    <a:pt x="36" y="30"/>
                  </a:lnTo>
                  <a:lnTo>
                    <a:pt x="30" y="30"/>
                  </a:lnTo>
                  <a:lnTo>
                    <a:pt x="24" y="24"/>
                  </a:lnTo>
                  <a:lnTo>
                    <a:pt x="18" y="18"/>
                  </a:lnTo>
                  <a:lnTo>
                    <a:pt x="12" y="18"/>
                  </a:lnTo>
                  <a:lnTo>
                    <a:pt x="6" y="12"/>
                  </a:lnTo>
                  <a:lnTo>
                    <a:pt x="6" y="6"/>
                  </a:lnTo>
                  <a:lnTo>
                    <a:pt x="0" y="6"/>
                  </a:lnTo>
                  <a:lnTo>
                    <a:pt x="0" y="0"/>
                  </a:lnTo>
                  <a:close/>
                </a:path>
              </a:pathLst>
            </a:custGeom>
            <a:solidFill>
              <a:srgbClr val="006600"/>
            </a:solidFill>
            <a:ln w="9525">
              <a:noFill/>
              <a:round/>
              <a:headEnd/>
              <a:tailEnd/>
            </a:ln>
          </p:spPr>
          <p:txBody>
            <a:bodyPr/>
            <a:lstStyle/>
            <a:p>
              <a:endParaRPr lang="en-US"/>
            </a:p>
          </p:txBody>
        </p:sp>
        <p:sp>
          <p:nvSpPr>
            <p:cNvPr id="15973" name="Freeform 344"/>
            <p:cNvSpPr>
              <a:spLocks/>
            </p:cNvSpPr>
            <p:nvPr/>
          </p:nvSpPr>
          <p:spPr bwMode="auto">
            <a:xfrm>
              <a:off x="5240" y="1098"/>
              <a:ext cx="24" cy="30"/>
            </a:xfrm>
            <a:custGeom>
              <a:avLst/>
              <a:gdLst>
                <a:gd name="T0" fmla="*/ 0 w 24"/>
                <a:gd name="T1" fmla="*/ 0 h 30"/>
                <a:gd name="T2" fmla="*/ 0 w 24"/>
                <a:gd name="T3" fmla="*/ 0 h 30"/>
                <a:gd name="T4" fmla="*/ 6 w 24"/>
                <a:gd name="T5" fmla="*/ 6 h 30"/>
                <a:gd name="T6" fmla="*/ 12 w 24"/>
                <a:gd name="T7" fmla="*/ 6 h 30"/>
                <a:gd name="T8" fmla="*/ 12 w 24"/>
                <a:gd name="T9" fmla="*/ 12 h 30"/>
                <a:gd name="T10" fmla="*/ 18 w 24"/>
                <a:gd name="T11" fmla="*/ 18 h 30"/>
                <a:gd name="T12" fmla="*/ 24 w 24"/>
                <a:gd name="T13" fmla="*/ 24 h 30"/>
                <a:gd name="T14" fmla="*/ 24 w 24"/>
                <a:gd name="T15" fmla="*/ 24 h 30"/>
                <a:gd name="T16" fmla="*/ 24 w 24"/>
                <a:gd name="T17" fmla="*/ 30 h 30"/>
                <a:gd name="T18" fmla="*/ 24 w 24"/>
                <a:gd name="T19" fmla="*/ 24 h 30"/>
                <a:gd name="T20" fmla="*/ 18 w 24"/>
                <a:gd name="T21" fmla="*/ 24 h 30"/>
                <a:gd name="T22" fmla="*/ 12 w 24"/>
                <a:gd name="T23" fmla="*/ 18 h 30"/>
                <a:gd name="T24" fmla="*/ 12 w 24"/>
                <a:gd name="T25" fmla="*/ 18 h 30"/>
                <a:gd name="T26" fmla="*/ 6 w 24"/>
                <a:gd name="T27" fmla="*/ 12 h 30"/>
                <a:gd name="T28" fmla="*/ 6 w 24"/>
                <a:gd name="T29" fmla="*/ 6 h 30"/>
                <a:gd name="T30" fmla="*/ 0 w 24"/>
                <a:gd name="T31" fmla="*/ 6 h 30"/>
                <a:gd name="T32" fmla="*/ 0 w 24"/>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0"/>
                <a:gd name="T53" fmla="*/ 24 w 24"/>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0">
                  <a:moveTo>
                    <a:pt x="0" y="0"/>
                  </a:moveTo>
                  <a:lnTo>
                    <a:pt x="0" y="0"/>
                  </a:lnTo>
                  <a:lnTo>
                    <a:pt x="6" y="6"/>
                  </a:lnTo>
                  <a:lnTo>
                    <a:pt x="12" y="6"/>
                  </a:lnTo>
                  <a:lnTo>
                    <a:pt x="12" y="12"/>
                  </a:lnTo>
                  <a:lnTo>
                    <a:pt x="18" y="18"/>
                  </a:lnTo>
                  <a:lnTo>
                    <a:pt x="24" y="24"/>
                  </a:lnTo>
                  <a:lnTo>
                    <a:pt x="24" y="30"/>
                  </a:lnTo>
                  <a:lnTo>
                    <a:pt x="24" y="24"/>
                  </a:lnTo>
                  <a:lnTo>
                    <a:pt x="18" y="24"/>
                  </a:lnTo>
                  <a:lnTo>
                    <a:pt x="12" y="18"/>
                  </a:lnTo>
                  <a:lnTo>
                    <a:pt x="6" y="12"/>
                  </a:lnTo>
                  <a:lnTo>
                    <a:pt x="6" y="6"/>
                  </a:lnTo>
                  <a:lnTo>
                    <a:pt x="0" y="6"/>
                  </a:lnTo>
                  <a:lnTo>
                    <a:pt x="0" y="0"/>
                  </a:lnTo>
                  <a:close/>
                </a:path>
              </a:pathLst>
            </a:custGeom>
            <a:solidFill>
              <a:srgbClr val="006600"/>
            </a:solidFill>
            <a:ln w="9525">
              <a:noFill/>
              <a:round/>
              <a:headEnd/>
              <a:tailEnd/>
            </a:ln>
          </p:spPr>
          <p:txBody>
            <a:bodyPr/>
            <a:lstStyle/>
            <a:p>
              <a:endParaRPr lang="en-US"/>
            </a:p>
          </p:txBody>
        </p:sp>
        <p:sp>
          <p:nvSpPr>
            <p:cNvPr id="15974" name="Freeform 345"/>
            <p:cNvSpPr>
              <a:spLocks/>
            </p:cNvSpPr>
            <p:nvPr/>
          </p:nvSpPr>
          <p:spPr bwMode="auto">
            <a:xfrm>
              <a:off x="5241" y="1116"/>
              <a:ext cx="18" cy="18"/>
            </a:xfrm>
            <a:custGeom>
              <a:avLst/>
              <a:gdLst>
                <a:gd name="T0" fmla="*/ 6 w 18"/>
                <a:gd name="T1" fmla="*/ 0 h 18"/>
                <a:gd name="T2" fmla="*/ 6 w 18"/>
                <a:gd name="T3" fmla="*/ 0 h 18"/>
                <a:gd name="T4" fmla="*/ 6 w 18"/>
                <a:gd name="T5" fmla="*/ 0 h 18"/>
                <a:gd name="T6" fmla="*/ 12 w 18"/>
                <a:gd name="T7" fmla="*/ 6 h 18"/>
                <a:gd name="T8" fmla="*/ 12 w 18"/>
                <a:gd name="T9" fmla="*/ 6 h 18"/>
                <a:gd name="T10" fmla="*/ 18 w 18"/>
                <a:gd name="T11" fmla="*/ 12 h 18"/>
                <a:gd name="T12" fmla="*/ 18 w 18"/>
                <a:gd name="T13" fmla="*/ 12 h 18"/>
                <a:gd name="T14" fmla="*/ 18 w 18"/>
                <a:gd name="T15" fmla="*/ 18 h 18"/>
                <a:gd name="T16" fmla="*/ 18 w 18"/>
                <a:gd name="T17" fmla="*/ 18 h 18"/>
                <a:gd name="T18" fmla="*/ 18 w 18"/>
                <a:gd name="T19" fmla="*/ 18 h 18"/>
                <a:gd name="T20" fmla="*/ 18 w 18"/>
                <a:gd name="T21" fmla="*/ 12 h 18"/>
                <a:gd name="T22" fmla="*/ 12 w 18"/>
                <a:gd name="T23" fmla="*/ 12 h 18"/>
                <a:gd name="T24" fmla="*/ 6 w 18"/>
                <a:gd name="T25" fmla="*/ 6 h 18"/>
                <a:gd name="T26" fmla="*/ 6 w 18"/>
                <a:gd name="T27" fmla="*/ 6 h 18"/>
                <a:gd name="T28" fmla="*/ 6 w 18"/>
                <a:gd name="T29" fmla="*/ 6 h 18"/>
                <a:gd name="T30" fmla="*/ 0 w 18"/>
                <a:gd name="T31" fmla="*/ 0 h 18"/>
                <a:gd name="T32" fmla="*/ 6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0"/>
                  </a:moveTo>
                  <a:lnTo>
                    <a:pt x="6" y="0"/>
                  </a:lnTo>
                  <a:lnTo>
                    <a:pt x="12" y="6"/>
                  </a:lnTo>
                  <a:lnTo>
                    <a:pt x="18" y="12"/>
                  </a:lnTo>
                  <a:lnTo>
                    <a:pt x="18" y="18"/>
                  </a:lnTo>
                  <a:lnTo>
                    <a:pt x="18" y="12"/>
                  </a:lnTo>
                  <a:lnTo>
                    <a:pt x="12" y="12"/>
                  </a:lnTo>
                  <a:lnTo>
                    <a:pt x="6" y="6"/>
                  </a:lnTo>
                  <a:lnTo>
                    <a:pt x="0" y="0"/>
                  </a:lnTo>
                  <a:lnTo>
                    <a:pt x="6" y="0"/>
                  </a:lnTo>
                  <a:close/>
                </a:path>
              </a:pathLst>
            </a:custGeom>
            <a:solidFill>
              <a:srgbClr val="006600"/>
            </a:solidFill>
            <a:ln w="9525">
              <a:noFill/>
              <a:round/>
              <a:headEnd/>
              <a:tailEnd/>
            </a:ln>
          </p:spPr>
          <p:txBody>
            <a:bodyPr/>
            <a:lstStyle/>
            <a:p>
              <a:endParaRPr lang="en-US"/>
            </a:p>
          </p:txBody>
        </p:sp>
        <p:sp>
          <p:nvSpPr>
            <p:cNvPr id="15975" name="Freeform 346"/>
            <p:cNvSpPr>
              <a:spLocks/>
            </p:cNvSpPr>
            <p:nvPr/>
          </p:nvSpPr>
          <p:spPr bwMode="auto">
            <a:xfrm>
              <a:off x="5258" y="974"/>
              <a:ext cx="18" cy="24"/>
            </a:xfrm>
            <a:custGeom>
              <a:avLst/>
              <a:gdLst>
                <a:gd name="T0" fmla="*/ 18 w 18"/>
                <a:gd name="T1" fmla="*/ 24 h 24"/>
                <a:gd name="T2" fmla="*/ 18 w 18"/>
                <a:gd name="T3" fmla="*/ 18 h 24"/>
                <a:gd name="T4" fmla="*/ 12 w 18"/>
                <a:gd name="T5" fmla="*/ 18 h 24"/>
                <a:gd name="T6" fmla="*/ 12 w 18"/>
                <a:gd name="T7" fmla="*/ 18 h 24"/>
                <a:gd name="T8" fmla="*/ 6 w 18"/>
                <a:gd name="T9" fmla="*/ 12 h 24"/>
                <a:gd name="T10" fmla="*/ 0 w 18"/>
                <a:gd name="T11" fmla="*/ 12 h 24"/>
                <a:gd name="T12" fmla="*/ 0 w 18"/>
                <a:gd name="T13" fmla="*/ 6 h 24"/>
                <a:gd name="T14" fmla="*/ 0 w 18"/>
                <a:gd name="T15" fmla="*/ 6 h 24"/>
                <a:gd name="T16" fmla="*/ 0 w 18"/>
                <a:gd name="T17" fmla="*/ 0 h 24"/>
                <a:gd name="T18" fmla="*/ 0 w 18"/>
                <a:gd name="T19" fmla="*/ 0 h 24"/>
                <a:gd name="T20" fmla="*/ 6 w 18"/>
                <a:gd name="T21" fmla="*/ 0 h 24"/>
                <a:gd name="T22" fmla="*/ 6 w 18"/>
                <a:gd name="T23" fmla="*/ 6 h 24"/>
                <a:gd name="T24" fmla="*/ 12 w 18"/>
                <a:gd name="T25" fmla="*/ 6 h 24"/>
                <a:gd name="T26" fmla="*/ 12 w 18"/>
                <a:gd name="T27" fmla="*/ 12 h 24"/>
                <a:gd name="T28" fmla="*/ 18 w 18"/>
                <a:gd name="T29" fmla="*/ 18 h 24"/>
                <a:gd name="T30" fmla="*/ 18 w 18"/>
                <a:gd name="T31" fmla="*/ 18 h 24"/>
                <a:gd name="T32" fmla="*/ 18 w 18"/>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4"/>
                <a:gd name="T53" fmla="*/ 18 w 1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4">
                  <a:moveTo>
                    <a:pt x="18" y="24"/>
                  </a:moveTo>
                  <a:lnTo>
                    <a:pt x="18" y="18"/>
                  </a:lnTo>
                  <a:lnTo>
                    <a:pt x="12" y="18"/>
                  </a:lnTo>
                  <a:lnTo>
                    <a:pt x="6" y="12"/>
                  </a:lnTo>
                  <a:lnTo>
                    <a:pt x="0" y="12"/>
                  </a:lnTo>
                  <a:lnTo>
                    <a:pt x="0" y="6"/>
                  </a:lnTo>
                  <a:lnTo>
                    <a:pt x="0" y="0"/>
                  </a:lnTo>
                  <a:lnTo>
                    <a:pt x="6" y="0"/>
                  </a:lnTo>
                  <a:lnTo>
                    <a:pt x="6" y="6"/>
                  </a:lnTo>
                  <a:lnTo>
                    <a:pt x="12" y="6"/>
                  </a:lnTo>
                  <a:lnTo>
                    <a:pt x="12" y="12"/>
                  </a:lnTo>
                  <a:lnTo>
                    <a:pt x="18" y="18"/>
                  </a:lnTo>
                  <a:lnTo>
                    <a:pt x="18" y="24"/>
                  </a:lnTo>
                  <a:close/>
                </a:path>
              </a:pathLst>
            </a:custGeom>
            <a:solidFill>
              <a:srgbClr val="006600"/>
            </a:solidFill>
            <a:ln w="9525">
              <a:noFill/>
              <a:round/>
              <a:headEnd/>
              <a:tailEnd/>
            </a:ln>
          </p:spPr>
          <p:txBody>
            <a:bodyPr/>
            <a:lstStyle/>
            <a:p>
              <a:endParaRPr lang="en-US"/>
            </a:p>
          </p:txBody>
        </p:sp>
        <p:sp>
          <p:nvSpPr>
            <p:cNvPr id="15976" name="Freeform 347"/>
            <p:cNvSpPr>
              <a:spLocks/>
            </p:cNvSpPr>
            <p:nvPr/>
          </p:nvSpPr>
          <p:spPr bwMode="auto">
            <a:xfrm>
              <a:off x="5275" y="972"/>
              <a:ext cx="12" cy="24"/>
            </a:xfrm>
            <a:custGeom>
              <a:avLst/>
              <a:gdLst>
                <a:gd name="T0" fmla="*/ 0 w 12"/>
                <a:gd name="T1" fmla="*/ 24 h 24"/>
                <a:gd name="T2" fmla="*/ 6 w 12"/>
                <a:gd name="T3" fmla="*/ 18 h 24"/>
                <a:gd name="T4" fmla="*/ 12 w 12"/>
                <a:gd name="T5" fmla="*/ 12 h 24"/>
                <a:gd name="T6" fmla="*/ 12 w 12"/>
                <a:gd name="T7" fmla="*/ 6 h 24"/>
                <a:gd name="T8" fmla="*/ 12 w 12"/>
                <a:gd name="T9" fmla="*/ 0 h 24"/>
                <a:gd name="T10" fmla="*/ 12 w 12"/>
                <a:gd name="T11" fmla="*/ 0 h 24"/>
                <a:gd name="T12" fmla="*/ 6 w 12"/>
                <a:gd name="T13" fmla="*/ 6 h 24"/>
                <a:gd name="T14" fmla="*/ 6 w 12"/>
                <a:gd name="T15" fmla="*/ 18 h 24"/>
                <a:gd name="T16" fmla="*/ 0 w 12"/>
                <a:gd name="T17" fmla="*/ 24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24"/>
                <a:gd name="T29" fmla="*/ 12 w 12"/>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24">
                  <a:moveTo>
                    <a:pt x="0" y="24"/>
                  </a:moveTo>
                  <a:lnTo>
                    <a:pt x="6" y="18"/>
                  </a:lnTo>
                  <a:lnTo>
                    <a:pt x="12" y="12"/>
                  </a:lnTo>
                  <a:lnTo>
                    <a:pt x="12" y="6"/>
                  </a:lnTo>
                  <a:lnTo>
                    <a:pt x="12" y="0"/>
                  </a:lnTo>
                  <a:lnTo>
                    <a:pt x="6" y="6"/>
                  </a:lnTo>
                  <a:lnTo>
                    <a:pt x="6" y="18"/>
                  </a:lnTo>
                  <a:lnTo>
                    <a:pt x="0" y="24"/>
                  </a:lnTo>
                  <a:close/>
                </a:path>
              </a:pathLst>
            </a:custGeom>
            <a:solidFill>
              <a:srgbClr val="006600"/>
            </a:solidFill>
            <a:ln w="9525">
              <a:noFill/>
              <a:round/>
              <a:headEnd/>
              <a:tailEnd/>
            </a:ln>
          </p:spPr>
          <p:txBody>
            <a:bodyPr/>
            <a:lstStyle/>
            <a:p>
              <a:endParaRPr lang="en-US"/>
            </a:p>
          </p:txBody>
        </p:sp>
        <p:sp>
          <p:nvSpPr>
            <p:cNvPr id="15977" name="Freeform 348"/>
            <p:cNvSpPr>
              <a:spLocks/>
            </p:cNvSpPr>
            <p:nvPr/>
          </p:nvSpPr>
          <p:spPr bwMode="auto">
            <a:xfrm>
              <a:off x="5269" y="966"/>
              <a:ext cx="6" cy="24"/>
            </a:xfrm>
            <a:custGeom>
              <a:avLst/>
              <a:gdLst>
                <a:gd name="T0" fmla="*/ 6 w 6"/>
                <a:gd name="T1" fmla="*/ 24 h 24"/>
                <a:gd name="T2" fmla="*/ 6 w 6"/>
                <a:gd name="T3" fmla="*/ 18 h 24"/>
                <a:gd name="T4" fmla="*/ 6 w 6"/>
                <a:gd name="T5" fmla="*/ 12 h 24"/>
                <a:gd name="T6" fmla="*/ 6 w 6"/>
                <a:gd name="T7" fmla="*/ 0 h 24"/>
                <a:gd name="T8" fmla="*/ 0 w 6"/>
                <a:gd name="T9" fmla="*/ 0 h 24"/>
                <a:gd name="T10" fmla="*/ 0 w 6"/>
                <a:gd name="T11" fmla="*/ 0 h 24"/>
                <a:gd name="T12" fmla="*/ 0 w 6"/>
                <a:gd name="T13" fmla="*/ 6 h 24"/>
                <a:gd name="T14" fmla="*/ 6 w 6"/>
                <a:gd name="T15" fmla="*/ 18 h 24"/>
                <a:gd name="T16" fmla="*/ 6 w 6"/>
                <a:gd name="T17" fmla="*/ 24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4"/>
                <a:gd name="T29" fmla="*/ 6 w 6"/>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4">
                  <a:moveTo>
                    <a:pt x="6" y="24"/>
                  </a:moveTo>
                  <a:lnTo>
                    <a:pt x="6" y="18"/>
                  </a:lnTo>
                  <a:lnTo>
                    <a:pt x="6" y="12"/>
                  </a:lnTo>
                  <a:lnTo>
                    <a:pt x="6" y="0"/>
                  </a:lnTo>
                  <a:lnTo>
                    <a:pt x="0" y="0"/>
                  </a:lnTo>
                  <a:lnTo>
                    <a:pt x="0" y="6"/>
                  </a:lnTo>
                  <a:lnTo>
                    <a:pt x="6" y="18"/>
                  </a:lnTo>
                  <a:lnTo>
                    <a:pt x="6" y="24"/>
                  </a:lnTo>
                  <a:close/>
                </a:path>
              </a:pathLst>
            </a:custGeom>
            <a:solidFill>
              <a:srgbClr val="006600"/>
            </a:solidFill>
            <a:ln w="9525">
              <a:noFill/>
              <a:round/>
              <a:headEnd/>
              <a:tailEnd/>
            </a:ln>
          </p:spPr>
          <p:txBody>
            <a:bodyPr/>
            <a:lstStyle/>
            <a:p>
              <a:endParaRPr lang="en-US"/>
            </a:p>
          </p:txBody>
        </p:sp>
        <p:sp>
          <p:nvSpPr>
            <p:cNvPr id="15978" name="Freeform 349"/>
            <p:cNvSpPr>
              <a:spLocks/>
            </p:cNvSpPr>
            <p:nvPr/>
          </p:nvSpPr>
          <p:spPr bwMode="auto">
            <a:xfrm>
              <a:off x="5280" y="978"/>
              <a:ext cx="18" cy="23"/>
            </a:xfrm>
            <a:custGeom>
              <a:avLst/>
              <a:gdLst>
                <a:gd name="T0" fmla="*/ 0 w 18"/>
                <a:gd name="T1" fmla="*/ 23 h 23"/>
                <a:gd name="T2" fmla="*/ 0 w 18"/>
                <a:gd name="T3" fmla="*/ 23 h 23"/>
                <a:gd name="T4" fmla="*/ 6 w 18"/>
                <a:gd name="T5" fmla="*/ 18 h 23"/>
                <a:gd name="T6" fmla="*/ 6 w 18"/>
                <a:gd name="T7" fmla="*/ 12 h 23"/>
                <a:gd name="T8" fmla="*/ 12 w 18"/>
                <a:gd name="T9" fmla="*/ 12 h 23"/>
                <a:gd name="T10" fmla="*/ 12 w 18"/>
                <a:gd name="T11" fmla="*/ 6 h 23"/>
                <a:gd name="T12" fmla="*/ 18 w 18"/>
                <a:gd name="T13" fmla="*/ 0 h 23"/>
                <a:gd name="T14" fmla="*/ 18 w 18"/>
                <a:gd name="T15" fmla="*/ 0 h 23"/>
                <a:gd name="T16" fmla="*/ 18 w 18"/>
                <a:gd name="T17" fmla="*/ 0 h 23"/>
                <a:gd name="T18" fmla="*/ 18 w 18"/>
                <a:gd name="T19" fmla="*/ 6 h 23"/>
                <a:gd name="T20" fmla="*/ 18 w 18"/>
                <a:gd name="T21" fmla="*/ 6 h 23"/>
                <a:gd name="T22" fmla="*/ 18 w 18"/>
                <a:gd name="T23" fmla="*/ 12 h 23"/>
                <a:gd name="T24" fmla="*/ 12 w 18"/>
                <a:gd name="T25" fmla="*/ 12 h 23"/>
                <a:gd name="T26" fmla="*/ 6 w 18"/>
                <a:gd name="T27" fmla="*/ 18 h 23"/>
                <a:gd name="T28" fmla="*/ 6 w 18"/>
                <a:gd name="T29" fmla="*/ 18 h 23"/>
                <a:gd name="T30" fmla="*/ 0 w 18"/>
                <a:gd name="T31" fmla="*/ 23 h 23"/>
                <a:gd name="T32" fmla="*/ 0 w 18"/>
                <a:gd name="T33" fmla="*/ 2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3"/>
                <a:gd name="T53" fmla="*/ 18 w 18"/>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3">
                  <a:moveTo>
                    <a:pt x="0" y="23"/>
                  </a:moveTo>
                  <a:lnTo>
                    <a:pt x="0" y="23"/>
                  </a:lnTo>
                  <a:lnTo>
                    <a:pt x="6" y="18"/>
                  </a:lnTo>
                  <a:lnTo>
                    <a:pt x="6" y="12"/>
                  </a:lnTo>
                  <a:lnTo>
                    <a:pt x="12" y="12"/>
                  </a:lnTo>
                  <a:lnTo>
                    <a:pt x="12" y="6"/>
                  </a:lnTo>
                  <a:lnTo>
                    <a:pt x="18" y="0"/>
                  </a:lnTo>
                  <a:lnTo>
                    <a:pt x="18" y="6"/>
                  </a:lnTo>
                  <a:lnTo>
                    <a:pt x="18" y="12"/>
                  </a:lnTo>
                  <a:lnTo>
                    <a:pt x="12" y="12"/>
                  </a:lnTo>
                  <a:lnTo>
                    <a:pt x="6" y="18"/>
                  </a:lnTo>
                  <a:lnTo>
                    <a:pt x="0" y="23"/>
                  </a:lnTo>
                  <a:close/>
                </a:path>
              </a:pathLst>
            </a:custGeom>
            <a:solidFill>
              <a:srgbClr val="006600"/>
            </a:solidFill>
            <a:ln w="9525">
              <a:noFill/>
              <a:round/>
              <a:headEnd/>
              <a:tailEnd/>
            </a:ln>
          </p:spPr>
          <p:txBody>
            <a:bodyPr/>
            <a:lstStyle/>
            <a:p>
              <a:endParaRPr lang="en-US"/>
            </a:p>
          </p:txBody>
        </p:sp>
        <p:sp>
          <p:nvSpPr>
            <p:cNvPr id="15979" name="Freeform 350"/>
            <p:cNvSpPr>
              <a:spLocks/>
            </p:cNvSpPr>
            <p:nvPr/>
          </p:nvSpPr>
          <p:spPr bwMode="auto">
            <a:xfrm>
              <a:off x="5265" y="1122"/>
              <a:ext cx="36" cy="12"/>
            </a:xfrm>
            <a:custGeom>
              <a:avLst/>
              <a:gdLst>
                <a:gd name="T0" fmla="*/ 0 w 36"/>
                <a:gd name="T1" fmla="*/ 6 h 12"/>
                <a:gd name="T2" fmla="*/ 6 w 36"/>
                <a:gd name="T3" fmla="*/ 0 h 12"/>
                <a:gd name="T4" fmla="*/ 6 w 36"/>
                <a:gd name="T5" fmla="*/ 0 h 12"/>
                <a:gd name="T6" fmla="*/ 12 w 36"/>
                <a:gd name="T7" fmla="*/ 0 h 12"/>
                <a:gd name="T8" fmla="*/ 18 w 36"/>
                <a:gd name="T9" fmla="*/ 0 h 12"/>
                <a:gd name="T10" fmla="*/ 24 w 36"/>
                <a:gd name="T11" fmla="*/ 0 h 12"/>
                <a:gd name="T12" fmla="*/ 30 w 36"/>
                <a:gd name="T13" fmla="*/ 6 h 12"/>
                <a:gd name="T14" fmla="*/ 30 w 36"/>
                <a:gd name="T15" fmla="*/ 6 h 12"/>
                <a:gd name="T16" fmla="*/ 36 w 36"/>
                <a:gd name="T17" fmla="*/ 6 h 12"/>
                <a:gd name="T18" fmla="*/ 30 w 36"/>
                <a:gd name="T19" fmla="*/ 6 h 12"/>
                <a:gd name="T20" fmla="*/ 30 w 36"/>
                <a:gd name="T21" fmla="*/ 12 h 12"/>
                <a:gd name="T22" fmla="*/ 24 w 36"/>
                <a:gd name="T23" fmla="*/ 6 h 12"/>
                <a:gd name="T24" fmla="*/ 18 w 36"/>
                <a:gd name="T25" fmla="*/ 6 h 12"/>
                <a:gd name="T26" fmla="*/ 12 w 36"/>
                <a:gd name="T27" fmla="*/ 6 h 12"/>
                <a:gd name="T28" fmla="*/ 6 w 36"/>
                <a:gd name="T29" fmla="*/ 6 h 12"/>
                <a:gd name="T30" fmla="*/ 6 w 36"/>
                <a:gd name="T31" fmla="*/ 6 h 12"/>
                <a:gd name="T32" fmla="*/ 0 w 36"/>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2"/>
                <a:gd name="T53" fmla="*/ 36 w 3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2">
                  <a:moveTo>
                    <a:pt x="0" y="6"/>
                  </a:moveTo>
                  <a:lnTo>
                    <a:pt x="6" y="0"/>
                  </a:lnTo>
                  <a:lnTo>
                    <a:pt x="12" y="0"/>
                  </a:lnTo>
                  <a:lnTo>
                    <a:pt x="18" y="0"/>
                  </a:lnTo>
                  <a:lnTo>
                    <a:pt x="24" y="0"/>
                  </a:lnTo>
                  <a:lnTo>
                    <a:pt x="30" y="6"/>
                  </a:lnTo>
                  <a:lnTo>
                    <a:pt x="36" y="6"/>
                  </a:lnTo>
                  <a:lnTo>
                    <a:pt x="30" y="6"/>
                  </a:lnTo>
                  <a:lnTo>
                    <a:pt x="30" y="12"/>
                  </a:lnTo>
                  <a:lnTo>
                    <a:pt x="24" y="6"/>
                  </a:lnTo>
                  <a:lnTo>
                    <a:pt x="18" y="6"/>
                  </a:lnTo>
                  <a:lnTo>
                    <a:pt x="12" y="6"/>
                  </a:lnTo>
                  <a:lnTo>
                    <a:pt x="6" y="6"/>
                  </a:lnTo>
                  <a:lnTo>
                    <a:pt x="0" y="6"/>
                  </a:lnTo>
                  <a:close/>
                </a:path>
              </a:pathLst>
            </a:custGeom>
            <a:solidFill>
              <a:srgbClr val="006600"/>
            </a:solidFill>
            <a:ln w="9525">
              <a:noFill/>
              <a:round/>
              <a:headEnd/>
              <a:tailEnd/>
            </a:ln>
          </p:spPr>
          <p:txBody>
            <a:bodyPr/>
            <a:lstStyle/>
            <a:p>
              <a:endParaRPr lang="en-US"/>
            </a:p>
          </p:txBody>
        </p:sp>
        <p:sp>
          <p:nvSpPr>
            <p:cNvPr id="15980" name="Freeform 351"/>
            <p:cNvSpPr>
              <a:spLocks/>
            </p:cNvSpPr>
            <p:nvPr/>
          </p:nvSpPr>
          <p:spPr bwMode="auto">
            <a:xfrm>
              <a:off x="5257" y="1133"/>
              <a:ext cx="30" cy="12"/>
            </a:xfrm>
            <a:custGeom>
              <a:avLst/>
              <a:gdLst>
                <a:gd name="T0" fmla="*/ 0 w 30"/>
                <a:gd name="T1" fmla="*/ 0 h 12"/>
                <a:gd name="T2" fmla="*/ 6 w 30"/>
                <a:gd name="T3" fmla="*/ 0 h 12"/>
                <a:gd name="T4" fmla="*/ 6 w 30"/>
                <a:gd name="T5" fmla="*/ 0 h 12"/>
                <a:gd name="T6" fmla="*/ 12 w 30"/>
                <a:gd name="T7" fmla="*/ 0 h 12"/>
                <a:gd name="T8" fmla="*/ 18 w 30"/>
                <a:gd name="T9" fmla="*/ 0 h 12"/>
                <a:gd name="T10" fmla="*/ 24 w 30"/>
                <a:gd name="T11" fmla="*/ 0 h 12"/>
                <a:gd name="T12" fmla="*/ 30 w 30"/>
                <a:gd name="T13" fmla="*/ 6 h 12"/>
                <a:gd name="T14" fmla="*/ 30 w 30"/>
                <a:gd name="T15" fmla="*/ 6 h 12"/>
                <a:gd name="T16" fmla="*/ 30 w 30"/>
                <a:gd name="T17" fmla="*/ 12 h 12"/>
                <a:gd name="T18" fmla="*/ 30 w 30"/>
                <a:gd name="T19" fmla="*/ 12 h 12"/>
                <a:gd name="T20" fmla="*/ 30 w 30"/>
                <a:gd name="T21" fmla="*/ 12 h 12"/>
                <a:gd name="T22" fmla="*/ 24 w 30"/>
                <a:gd name="T23" fmla="*/ 12 h 12"/>
                <a:gd name="T24" fmla="*/ 18 w 30"/>
                <a:gd name="T25" fmla="*/ 6 h 12"/>
                <a:gd name="T26" fmla="*/ 12 w 30"/>
                <a:gd name="T27" fmla="*/ 6 h 12"/>
                <a:gd name="T28" fmla="*/ 6 w 30"/>
                <a:gd name="T29" fmla="*/ 0 h 12"/>
                <a:gd name="T30" fmla="*/ 0 w 30"/>
                <a:gd name="T31" fmla="*/ 0 h 12"/>
                <a:gd name="T32" fmla="*/ 0 w 30"/>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2"/>
                <a:gd name="T53" fmla="*/ 30 w 3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2">
                  <a:moveTo>
                    <a:pt x="0" y="0"/>
                  </a:moveTo>
                  <a:lnTo>
                    <a:pt x="6" y="0"/>
                  </a:lnTo>
                  <a:lnTo>
                    <a:pt x="12" y="0"/>
                  </a:lnTo>
                  <a:lnTo>
                    <a:pt x="18" y="0"/>
                  </a:lnTo>
                  <a:lnTo>
                    <a:pt x="24" y="0"/>
                  </a:lnTo>
                  <a:lnTo>
                    <a:pt x="30" y="6"/>
                  </a:lnTo>
                  <a:lnTo>
                    <a:pt x="30" y="12"/>
                  </a:lnTo>
                  <a:lnTo>
                    <a:pt x="24" y="12"/>
                  </a:lnTo>
                  <a:lnTo>
                    <a:pt x="18" y="6"/>
                  </a:lnTo>
                  <a:lnTo>
                    <a:pt x="12" y="6"/>
                  </a:lnTo>
                  <a:lnTo>
                    <a:pt x="6" y="0"/>
                  </a:lnTo>
                  <a:lnTo>
                    <a:pt x="0" y="0"/>
                  </a:lnTo>
                  <a:close/>
                </a:path>
              </a:pathLst>
            </a:custGeom>
            <a:solidFill>
              <a:srgbClr val="006600"/>
            </a:solidFill>
            <a:ln w="9525">
              <a:noFill/>
              <a:round/>
              <a:headEnd/>
              <a:tailEnd/>
            </a:ln>
          </p:spPr>
          <p:txBody>
            <a:bodyPr/>
            <a:lstStyle/>
            <a:p>
              <a:endParaRPr lang="en-US"/>
            </a:p>
          </p:txBody>
        </p:sp>
        <p:sp>
          <p:nvSpPr>
            <p:cNvPr id="15981" name="Freeform 352"/>
            <p:cNvSpPr>
              <a:spLocks/>
            </p:cNvSpPr>
            <p:nvPr/>
          </p:nvSpPr>
          <p:spPr bwMode="auto">
            <a:xfrm>
              <a:off x="5275" y="1109"/>
              <a:ext cx="30" cy="6"/>
            </a:xfrm>
            <a:custGeom>
              <a:avLst/>
              <a:gdLst>
                <a:gd name="T0" fmla="*/ 0 w 30"/>
                <a:gd name="T1" fmla="*/ 0 h 6"/>
                <a:gd name="T2" fmla="*/ 0 w 30"/>
                <a:gd name="T3" fmla="*/ 0 h 6"/>
                <a:gd name="T4" fmla="*/ 6 w 30"/>
                <a:gd name="T5" fmla="*/ 0 h 6"/>
                <a:gd name="T6" fmla="*/ 6 w 30"/>
                <a:gd name="T7" fmla="*/ 0 h 6"/>
                <a:gd name="T8" fmla="*/ 12 w 30"/>
                <a:gd name="T9" fmla="*/ 0 h 6"/>
                <a:gd name="T10" fmla="*/ 18 w 30"/>
                <a:gd name="T11" fmla="*/ 0 h 6"/>
                <a:gd name="T12" fmla="*/ 24 w 30"/>
                <a:gd name="T13" fmla="*/ 0 h 6"/>
                <a:gd name="T14" fmla="*/ 30 w 30"/>
                <a:gd name="T15" fmla="*/ 0 h 6"/>
                <a:gd name="T16" fmla="*/ 30 w 30"/>
                <a:gd name="T17" fmla="*/ 0 h 6"/>
                <a:gd name="T18" fmla="*/ 30 w 30"/>
                <a:gd name="T19" fmla="*/ 6 h 6"/>
                <a:gd name="T20" fmla="*/ 30 w 30"/>
                <a:gd name="T21" fmla="*/ 6 h 6"/>
                <a:gd name="T22" fmla="*/ 24 w 30"/>
                <a:gd name="T23" fmla="*/ 6 h 6"/>
                <a:gd name="T24" fmla="*/ 18 w 30"/>
                <a:gd name="T25" fmla="*/ 6 h 6"/>
                <a:gd name="T26" fmla="*/ 12 w 30"/>
                <a:gd name="T27" fmla="*/ 0 h 6"/>
                <a:gd name="T28" fmla="*/ 6 w 30"/>
                <a:gd name="T29" fmla="*/ 0 h 6"/>
                <a:gd name="T30" fmla="*/ 0 w 30"/>
                <a:gd name="T31" fmla="*/ 0 h 6"/>
                <a:gd name="T32" fmla="*/ 0 w 30"/>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0" y="0"/>
                  </a:moveTo>
                  <a:lnTo>
                    <a:pt x="0" y="0"/>
                  </a:lnTo>
                  <a:lnTo>
                    <a:pt x="6" y="0"/>
                  </a:lnTo>
                  <a:lnTo>
                    <a:pt x="12" y="0"/>
                  </a:lnTo>
                  <a:lnTo>
                    <a:pt x="18" y="0"/>
                  </a:lnTo>
                  <a:lnTo>
                    <a:pt x="24" y="0"/>
                  </a:lnTo>
                  <a:lnTo>
                    <a:pt x="30" y="0"/>
                  </a:lnTo>
                  <a:lnTo>
                    <a:pt x="30" y="6"/>
                  </a:lnTo>
                  <a:lnTo>
                    <a:pt x="24" y="6"/>
                  </a:lnTo>
                  <a:lnTo>
                    <a:pt x="18" y="6"/>
                  </a:lnTo>
                  <a:lnTo>
                    <a:pt x="12" y="0"/>
                  </a:lnTo>
                  <a:lnTo>
                    <a:pt x="6" y="0"/>
                  </a:lnTo>
                  <a:lnTo>
                    <a:pt x="0" y="0"/>
                  </a:lnTo>
                  <a:close/>
                </a:path>
              </a:pathLst>
            </a:custGeom>
            <a:solidFill>
              <a:srgbClr val="006600"/>
            </a:solidFill>
            <a:ln w="9525">
              <a:noFill/>
              <a:round/>
              <a:headEnd/>
              <a:tailEnd/>
            </a:ln>
          </p:spPr>
          <p:txBody>
            <a:bodyPr/>
            <a:lstStyle/>
            <a:p>
              <a:endParaRPr lang="en-US"/>
            </a:p>
          </p:txBody>
        </p:sp>
        <p:sp>
          <p:nvSpPr>
            <p:cNvPr id="15982" name="Freeform 353"/>
            <p:cNvSpPr>
              <a:spLocks/>
            </p:cNvSpPr>
            <p:nvPr/>
          </p:nvSpPr>
          <p:spPr bwMode="auto">
            <a:xfrm>
              <a:off x="5275" y="1087"/>
              <a:ext cx="42" cy="12"/>
            </a:xfrm>
            <a:custGeom>
              <a:avLst/>
              <a:gdLst>
                <a:gd name="T0" fmla="*/ 0 w 42"/>
                <a:gd name="T1" fmla="*/ 12 h 12"/>
                <a:gd name="T2" fmla="*/ 6 w 42"/>
                <a:gd name="T3" fmla="*/ 12 h 12"/>
                <a:gd name="T4" fmla="*/ 12 w 42"/>
                <a:gd name="T5" fmla="*/ 6 h 12"/>
                <a:gd name="T6" fmla="*/ 18 w 42"/>
                <a:gd name="T7" fmla="*/ 6 h 12"/>
                <a:gd name="T8" fmla="*/ 24 w 42"/>
                <a:gd name="T9" fmla="*/ 6 h 12"/>
                <a:gd name="T10" fmla="*/ 30 w 42"/>
                <a:gd name="T11" fmla="*/ 0 h 12"/>
                <a:gd name="T12" fmla="*/ 36 w 42"/>
                <a:gd name="T13" fmla="*/ 0 h 12"/>
                <a:gd name="T14" fmla="*/ 36 w 42"/>
                <a:gd name="T15" fmla="*/ 0 h 12"/>
                <a:gd name="T16" fmla="*/ 42 w 42"/>
                <a:gd name="T17" fmla="*/ 6 h 12"/>
                <a:gd name="T18" fmla="*/ 42 w 42"/>
                <a:gd name="T19" fmla="*/ 6 h 12"/>
                <a:gd name="T20" fmla="*/ 36 w 42"/>
                <a:gd name="T21" fmla="*/ 12 h 12"/>
                <a:gd name="T22" fmla="*/ 30 w 42"/>
                <a:gd name="T23" fmla="*/ 12 h 12"/>
                <a:gd name="T24" fmla="*/ 24 w 42"/>
                <a:gd name="T25" fmla="*/ 12 h 12"/>
                <a:gd name="T26" fmla="*/ 18 w 42"/>
                <a:gd name="T27" fmla="*/ 12 h 12"/>
                <a:gd name="T28" fmla="*/ 12 w 42"/>
                <a:gd name="T29" fmla="*/ 12 h 12"/>
                <a:gd name="T30" fmla="*/ 6 w 42"/>
                <a:gd name="T31" fmla="*/ 12 h 12"/>
                <a:gd name="T32" fmla="*/ 0 w 4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12"/>
                <a:gd name="T53" fmla="*/ 42 w 4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12">
                  <a:moveTo>
                    <a:pt x="0" y="12"/>
                  </a:moveTo>
                  <a:lnTo>
                    <a:pt x="6" y="12"/>
                  </a:lnTo>
                  <a:lnTo>
                    <a:pt x="12" y="6"/>
                  </a:lnTo>
                  <a:lnTo>
                    <a:pt x="18" y="6"/>
                  </a:lnTo>
                  <a:lnTo>
                    <a:pt x="24" y="6"/>
                  </a:lnTo>
                  <a:lnTo>
                    <a:pt x="30" y="0"/>
                  </a:lnTo>
                  <a:lnTo>
                    <a:pt x="36" y="0"/>
                  </a:lnTo>
                  <a:lnTo>
                    <a:pt x="42" y="6"/>
                  </a:lnTo>
                  <a:lnTo>
                    <a:pt x="36" y="12"/>
                  </a:lnTo>
                  <a:lnTo>
                    <a:pt x="30" y="12"/>
                  </a:lnTo>
                  <a:lnTo>
                    <a:pt x="24" y="12"/>
                  </a:lnTo>
                  <a:lnTo>
                    <a:pt x="18" y="12"/>
                  </a:lnTo>
                  <a:lnTo>
                    <a:pt x="12" y="12"/>
                  </a:lnTo>
                  <a:lnTo>
                    <a:pt x="6" y="12"/>
                  </a:lnTo>
                  <a:lnTo>
                    <a:pt x="0" y="12"/>
                  </a:lnTo>
                  <a:close/>
                </a:path>
              </a:pathLst>
            </a:custGeom>
            <a:solidFill>
              <a:srgbClr val="006600"/>
            </a:solidFill>
            <a:ln w="9525">
              <a:noFill/>
              <a:round/>
              <a:headEnd/>
              <a:tailEnd/>
            </a:ln>
          </p:spPr>
          <p:txBody>
            <a:bodyPr/>
            <a:lstStyle/>
            <a:p>
              <a:endParaRPr lang="en-US"/>
            </a:p>
          </p:txBody>
        </p:sp>
        <p:sp>
          <p:nvSpPr>
            <p:cNvPr id="15983" name="Freeform 354"/>
            <p:cNvSpPr>
              <a:spLocks/>
            </p:cNvSpPr>
            <p:nvPr/>
          </p:nvSpPr>
          <p:spPr bwMode="auto">
            <a:xfrm>
              <a:off x="5289" y="1069"/>
              <a:ext cx="36" cy="12"/>
            </a:xfrm>
            <a:custGeom>
              <a:avLst/>
              <a:gdLst>
                <a:gd name="T0" fmla="*/ 0 w 36"/>
                <a:gd name="T1" fmla="*/ 12 h 12"/>
                <a:gd name="T2" fmla="*/ 0 w 36"/>
                <a:gd name="T3" fmla="*/ 12 h 12"/>
                <a:gd name="T4" fmla="*/ 6 w 36"/>
                <a:gd name="T5" fmla="*/ 12 h 12"/>
                <a:gd name="T6" fmla="*/ 12 w 36"/>
                <a:gd name="T7" fmla="*/ 6 h 12"/>
                <a:gd name="T8" fmla="*/ 18 w 36"/>
                <a:gd name="T9" fmla="*/ 6 h 12"/>
                <a:gd name="T10" fmla="*/ 30 w 36"/>
                <a:gd name="T11" fmla="*/ 6 h 12"/>
                <a:gd name="T12" fmla="*/ 36 w 36"/>
                <a:gd name="T13" fmla="*/ 0 h 12"/>
                <a:gd name="T14" fmla="*/ 36 w 36"/>
                <a:gd name="T15" fmla="*/ 0 h 12"/>
                <a:gd name="T16" fmla="*/ 36 w 36"/>
                <a:gd name="T17" fmla="*/ 6 h 12"/>
                <a:gd name="T18" fmla="*/ 36 w 36"/>
                <a:gd name="T19" fmla="*/ 6 h 12"/>
                <a:gd name="T20" fmla="*/ 30 w 36"/>
                <a:gd name="T21" fmla="*/ 6 h 12"/>
                <a:gd name="T22" fmla="*/ 24 w 36"/>
                <a:gd name="T23" fmla="*/ 12 h 12"/>
                <a:gd name="T24" fmla="*/ 18 w 36"/>
                <a:gd name="T25" fmla="*/ 12 h 12"/>
                <a:gd name="T26" fmla="*/ 12 w 36"/>
                <a:gd name="T27" fmla="*/ 12 h 12"/>
                <a:gd name="T28" fmla="*/ 6 w 36"/>
                <a:gd name="T29" fmla="*/ 12 h 12"/>
                <a:gd name="T30" fmla="*/ 0 w 36"/>
                <a:gd name="T31" fmla="*/ 12 h 12"/>
                <a:gd name="T32" fmla="*/ 0 w 36"/>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2"/>
                <a:gd name="T53" fmla="*/ 36 w 3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2">
                  <a:moveTo>
                    <a:pt x="0" y="12"/>
                  </a:moveTo>
                  <a:lnTo>
                    <a:pt x="0" y="12"/>
                  </a:lnTo>
                  <a:lnTo>
                    <a:pt x="6" y="12"/>
                  </a:lnTo>
                  <a:lnTo>
                    <a:pt x="12" y="6"/>
                  </a:lnTo>
                  <a:lnTo>
                    <a:pt x="18" y="6"/>
                  </a:lnTo>
                  <a:lnTo>
                    <a:pt x="30" y="6"/>
                  </a:lnTo>
                  <a:lnTo>
                    <a:pt x="36" y="0"/>
                  </a:lnTo>
                  <a:lnTo>
                    <a:pt x="36" y="6"/>
                  </a:lnTo>
                  <a:lnTo>
                    <a:pt x="30" y="6"/>
                  </a:lnTo>
                  <a:lnTo>
                    <a:pt x="24" y="12"/>
                  </a:lnTo>
                  <a:lnTo>
                    <a:pt x="18" y="12"/>
                  </a:lnTo>
                  <a:lnTo>
                    <a:pt x="12" y="12"/>
                  </a:lnTo>
                  <a:lnTo>
                    <a:pt x="6" y="12"/>
                  </a:lnTo>
                  <a:lnTo>
                    <a:pt x="0" y="12"/>
                  </a:lnTo>
                  <a:close/>
                </a:path>
              </a:pathLst>
            </a:custGeom>
            <a:solidFill>
              <a:srgbClr val="006600"/>
            </a:solidFill>
            <a:ln w="9525">
              <a:noFill/>
              <a:round/>
              <a:headEnd/>
              <a:tailEnd/>
            </a:ln>
          </p:spPr>
          <p:txBody>
            <a:bodyPr/>
            <a:lstStyle/>
            <a:p>
              <a:endParaRPr lang="en-US"/>
            </a:p>
          </p:txBody>
        </p:sp>
        <p:sp>
          <p:nvSpPr>
            <p:cNvPr id="15984" name="Freeform 355"/>
            <p:cNvSpPr>
              <a:spLocks/>
            </p:cNvSpPr>
            <p:nvPr/>
          </p:nvSpPr>
          <p:spPr bwMode="auto">
            <a:xfrm>
              <a:off x="5288" y="1032"/>
              <a:ext cx="44" cy="18"/>
            </a:xfrm>
            <a:custGeom>
              <a:avLst/>
              <a:gdLst>
                <a:gd name="T0" fmla="*/ 0 w 42"/>
                <a:gd name="T1" fmla="*/ 18 h 18"/>
                <a:gd name="T2" fmla="*/ 0 w 42"/>
                <a:gd name="T3" fmla="*/ 18 h 18"/>
                <a:gd name="T4" fmla="*/ 6 w 42"/>
                <a:gd name="T5" fmla="*/ 12 h 18"/>
                <a:gd name="T6" fmla="*/ 20 w 42"/>
                <a:gd name="T7" fmla="*/ 6 h 18"/>
                <a:gd name="T8" fmla="*/ 32 w 42"/>
                <a:gd name="T9" fmla="*/ 6 h 18"/>
                <a:gd name="T10" fmla="*/ 44 w 42"/>
                <a:gd name="T11" fmla="*/ 0 h 18"/>
                <a:gd name="T12" fmla="*/ 52 w 42"/>
                <a:gd name="T13" fmla="*/ 0 h 18"/>
                <a:gd name="T14" fmla="*/ 60 w 42"/>
                <a:gd name="T15" fmla="*/ 0 h 18"/>
                <a:gd name="T16" fmla="*/ 60 w 42"/>
                <a:gd name="T17" fmla="*/ 0 h 18"/>
                <a:gd name="T18" fmla="*/ 60 w 42"/>
                <a:gd name="T19" fmla="*/ 0 h 18"/>
                <a:gd name="T20" fmla="*/ 52 w 42"/>
                <a:gd name="T21" fmla="*/ 6 h 18"/>
                <a:gd name="T22" fmla="*/ 44 w 42"/>
                <a:gd name="T23" fmla="*/ 6 h 18"/>
                <a:gd name="T24" fmla="*/ 32 w 42"/>
                <a:gd name="T25" fmla="*/ 12 h 18"/>
                <a:gd name="T26" fmla="*/ 20 w 42"/>
                <a:gd name="T27" fmla="*/ 12 h 18"/>
                <a:gd name="T28" fmla="*/ 6 w 42"/>
                <a:gd name="T29" fmla="*/ 12 h 18"/>
                <a:gd name="T30" fmla="*/ 0 w 42"/>
                <a:gd name="T31" fmla="*/ 18 h 18"/>
                <a:gd name="T32" fmla="*/ 0 w 42"/>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18"/>
                <a:gd name="T53" fmla="*/ 42 w 4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18">
                  <a:moveTo>
                    <a:pt x="0" y="18"/>
                  </a:moveTo>
                  <a:lnTo>
                    <a:pt x="0" y="18"/>
                  </a:lnTo>
                  <a:lnTo>
                    <a:pt x="6" y="12"/>
                  </a:lnTo>
                  <a:lnTo>
                    <a:pt x="12" y="6"/>
                  </a:lnTo>
                  <a:lnTo>
                    <a:pt x="24" y="6"/>
                  </a:lnTo>
                  <a:lnTo>
                    <a:pt x="30" y="0"/>
                  </a:lnTo>
                  <a:lnTo>
                    <a:pt x="36" y="0"/>
                  </a:lnTo>
                  <a:lnTo>
                    <a:pt x="42" y="0"/>
                  </a:lnTo>
                  <a:lnTo>
                    <a:pt x="36" y="6"/>
                  </a:lnTo>
                  <a:lnTo>
                    <a:pt x="30" y="6"/>
                  </a:lnTo>
                  <a:lnTo>
                    <a:pt x="24" y="12"/>
                  </a:lnTo>
                  <a:lnTo>
                    <a:pt x="12" y="12"/>
                  </a:lnTo>
                  <a:lnTo>
                    <a:pt x="6" y="12"/>
                  </a:lnTo>
                  <a:lnTo>
                    <a:pt x="0" y="18"/>
                  </a:lnTo>
                  <a:close/>
                </a:path>
              </a:pathLst>
            </a:custGeom>
            <a:solidFill>
              <a:srgbClr val="006600"/>
            </a:solidFill>
            <a:ln w="9525">
              <a:noFill/>
              <a:round/>
              <a:headEnd/>
              <a:tailEnd/>
            </a:ln>
          </p:spPr>
          <p:txBody>
            <a:bodyPr/>
            <a:lstStyle/>
            <a:p>
              <a:endParaRPr lang="en-US"/>
            </a:p>
          </p:txBody>
        </p:sp>
        <p:sp>
          <p:nvSpPr>
            <p:cNvPr id="15985" name="Freeform 356"/>
            <p:cNvSpPr>
              <a:spLocks/>
            </p:cNvSpPr>
            <p:nvPr/>
          </p:nvSpPr>
          <p:spPr bwMode="auto">
            <a:xfrm>
              <a:off x="5281" y="990"/>
              <a:ext cx="42" cy="29"/>
            </a:xfrm>
            <a:custGeom>
              <a:avLst/>
              <a:gdLst>
                <a:gd name="T0" fmla="*/ 0 w 42"/>
                <a:gd name="T1" fmla="*/ 29 h 29"/>
                <a:gd name="T2" fmla="*/ 6 w 42"/>
                <a:gd name="T3" fmla="*/ 23 h 29"/>
                <a:gd name="T4" fmla="*/ 12 w 42"/>
                <a:gd name="T5" fmla="*/ 17 h 29"/>
                <a:gd name="T6" fmla="*/ 18 w 42"/>
                <a:gd name="T7" fmla="*/ 11 h 29"/>
                <a:gd name="T8" fmla="*/ 24 w 42"/>
                <a:gd name="T9" fmla="*/ 11 h 29"/>
                <a:gd name="T10" fmla="*/ 30 w 42"/>
                <a:gd name="T11" fmla="*/ 6 h 29"/>
                <a:gd name="T12" fmla="*/ 36 w 42"/>
                <a:gd name="T13" fmla="*/ 6 h 29"/>
                <a:gd name="T14" fmla="*/ 36 w 42"/>
                <a:gd name="T15" fmla="*/ 0 h 29"/>
                <a:gd name="T16" fmla="*/ 42 w 42"/>
                <a:gd name="T17" fmla="*/ 6 h 29"/>
                <a:gd name="T18" fmla="*/ 42 w 42"/>
                <a:gd name="T19" fmla="*/ 6 h 29"/>
                <a:gd name="T20" fmla="*/ 36 w 42"/>
                <a:gd name="T21" fmla="*/ 11 h 29"/>
                <a:gd name="T22" fmla="*/ 30 w 42"/>
                <a:gd name="T23" fmla="*/ 11 h 29"/>
                <a:gd name="T24" fmla="*/ 24 w 42"/>
                <a:gd name="T25" fmla="*/ 17 h 29"/>
                <a:gd name="T26" fmla="*/ 18 w 42"/>
                <a:gd name="T27" fmla="*/ 17 h 29"/>
                <a:gd name="T28" fmla="*/ 6 w 42"/>
                <a:gd name="T29" fmla="*/ 23 h 29"/>
                <a:gd name="T30" fmla="*/ 6 w 42"/>
                <a:gd name="T31" fmla="*/ 23 h 29"/>
                <a:gd name="T32" fmla="*/ 0 w 42"/>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29"/>
                <a:gd name="T53" fmla="*/ 42 w 42"/>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29">
                  <a:moveTo>
                    <a:pt x="0" y="29"/>
                  </a:moveTo>
                  <a:lnTo>
                    <a:pt x="6" y="23"/>
                  </a:lnTo>
                  <a:lnTo>
                    <a:pt x="12" y="17"/>
                  </a:lnTo>
                  <a:lnTo>
                    <a:pt x="18" y="11"/>
                  </a:lnTo>
                  <a:lnTo>
                    <a:pt x="24" y="11"/>
                  </a:lnTo>
                  <a:lnTo>
                    <a:pt x="30" y="6"/>
                  </a:lnTo>
                  <a:lnTo>
                    <a:pt x="36" y="6"/>
                  </a:lnTo>
                  <a:lnTo>
                    <a:pt x="36" y="0"/>
                  </a:lnTo>
                  <a:lnTo>
                    <a:pt x="42" y="6"/>
                  </a:lnTo>
                  <a:lnTo>
                    <a:pt x="36" y="11"/>
                  </a:lnTo>
                  <a:lnTo>
                    <a:pt x="30" y="11"/>
                  </a:lnTo>
                  <a:lnTo>
                    <a:pt x="24" y="17"/>
                  </a:lnTo>
                  <a:lnTo>
                    <a:pt x="18" y="17"/>
                  </a:lnTo>
                  <a:lnTo>
                    <a:pt x="6" y="23"/>
                  </a:lnTo>
                  <a:lnTo>
                    <a:pt x="0" y="29"/>
                  </a:lnTo>
                  <a:close/>
                </a:path>
              </a:pathLst>
            </a:custGeom>
            <a:solidFill>
              <a:srgbClr val="006600"/>
            </a:solidFill>
            <a:ln w="9525">
              <a:noFill/>
              <a:round/>
              <a:headEnd/>
              <a:tailEnd/>
            </a:ln>
          </p:spPr>
          <p:txBody>
            <a:bodyPr/>
            <a:lstStyle/>
            <a:p>
              <a:endParaRPr lang="en-US"/>
            </a:p>
          </p:txBody>
        </p:sp>
        <p:sp>
          <p:nvSpPr>
            <p:cNvPr id="15986" name="Freeform 357"/>
            <p:cNvSpPr>
              <a:spLocks/>
            </p:cNvSpPr>
            <p:nvPr/>
          </p:nvSpPr>
          <p:spPr bwMode="auto">
            <a:xfrm>
              <a:off x="5287" y="1043"/>
              <a:ext cx="36" cy="24"/>
            </a:xfrm>
            <a:custGeom>
              <a:avLst/>
              <a:gdLst>
                <a:gd name="T0" fmla="*/ 0 w 36"/>
                <a:gd name="T1" fmla="*/ 24 h 24"/>
                <a:gd name="T2" fmla="*/ 0 w 36"/>
                <a:gd name="T3" fmla="*/ 18 h 24"/>
                <a:gd name="T4" fmla="*/ 6 w 36"/>
                <a:gd name="T5" fmla="*/ 18 h 24"/>
                <a:gd name="T6" fmla="*/ 12 w 36"/>
                <a:gd name="T7" fmla="*/ 12 h 24"/>
                <a:gd name="T8" fmla="*/ 18 w 36"/>
                <a:gd name="T9" fmla="*/ 6 h 24"/>
                <a:gd name="T10" fmla="*/ 24 w 36"/>
                <a:gd name="T11" fmla="*/ 6 h 24"/>
                <a:gd name="T12" fmla="*/ 30 w 36"/>
                <a:gd name="T13" fmla="*/ 0 h 24"/>
                <a:gd name="T14" fmla="*/ 36 w 36"/>
                <a:gd name="T15" fmla="*/ 0 h 24"/>
                <a:gd name="T16" fmla="*/ 36 w 36"/>
                <a:gd name="T17" fmla="*/ 6 h 24"/>
                <a:gd name="T18" fmla="*/ 36 w 36"/>
                <a:gd name="T19" fmla="*/ 6 h 24"/>
                <a:gd name="T20" fmla="*/ 30 w 36"/>
                <a:gd name="T21" fmla="*/ 12 h 24"/>
                <a:gd name="T22" fmla="*/ 24 w 36"/>
                <a:gd name="T23" fmla="*/ 12 h 24"/>
                <a:gd name="T24" fmla="*/ 18 w 36"/>
                <a:gd name="T25" fmla="*/ 18 h 24"/>
                <a:gd name="T26" fmla="*/ 12 w 36"/>
                <a:gd name="T27" fmla="*/ 18 h 24"/>
                <a:gd name="T28" fmla="*/ 6 w 36"/>
                <a:gd name="T29" fmla="*/ 18 h 24"/>
                <a:gd name="T30" fmla="*/ 0 w 36"/>
                <a:gd name="T31" fmla="*/ 24 h 24"/>
                <a:gd name="T32" fmla="*/ 0 w 36"/>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0" y="24"/>
                  </a:moveTo>
                  <a:lnTo>
                    <a:pt x="0" y="18"/>
                  </a:lnTo>
                  <a:lnTo>
                    <a:pt x="6" y="18"/>
                  </a:lnTo>
                  <a:lnTo>
                    <a:pt x="12" y="12"/>
                  </a:lnTo>
                  <a:lnTo>
                    <a:pt x="18" y="6"/>
                  </a:lnTo>
                  <a:lnTo>
                    <a:pt x="24" y="6"/>
                  </a:lnTo>
                  <a:lnTo>
                    <a:pt x="30" y="0"/>
                  </a:lnTo>
                  <a:lnTo>
                    <a:pt x="36" y="0"/>
                  </a:lnTo>
                  <a:lnTo>
                    <a:pt x="36" y="6"/>
                  </a:lnTo>
                  <a:lnTo>
                    <a:pt x="30" y="12"/>
                  </a:lnTo>
                  <a:lnTo>
                    <a:pt x="24" y="12"/>
                  </a:lnTo>
                  <a:lnTo>
                    <a:pt x="18" y="18"/>
                  </a:lnTo>
                  <a:lnTo>
                    <a:pt x="12" y="18"/>
                  </a:lnTo>
                  <a:lnTo>
                    <a:pt x="6" y="18"/>
                  </a:lnTo>
                  <a:lnTo>
                    <a:pt x="0" y="24"/>
                  </a:lnTo>
                  <a:close/>
                </a:path>
              </a:pathLst>
            </a:custGeom>
            <a:solidFill>
              <a:srgbClr val="006600"/>
            </a:solidFill>
            <a:ln w="9525">
              <a:noFill/>
              <a:round/>
              <a:headEnd/>
              <a:tailEnd/>
            </a:ln>
          </p:spPr>
          <p:txBody>
            <a:bodyPr/>
            <a:lstStyle/>
            <a:p>
              <a:endParaRPr lang="en-US"/>
            </a:p>
          </p:txBody>
        </p:sp>
        <p:sp>
          <p:nvSpPr>
            <p:cNvPr id="15987" name="Freeform 358"/>
            <p:cNvSpPr>
              <a:spLocks/>
            </p:cNvSpPr>
            <p:nvPr/>
          </p:nvSpPr>
          <p:spPr bwMode="auto">
            <a:xfrm>
              <a:off x="5239" y="1033"/>
              <a:ext cx="48" cy="30"/>
            </a:xfrm>
            <a:custGeom>
              <a:avLst/>
              <a:gdLst>
                <a:gd name="T0" fmla="*/ 0 w 48"/>
                <a:gd name="T1" fmla="*/ 0 h 30"/>
                <a:gd name="T2" fmla="*/ 0 w 48"/>
                <a:gd name="T3" fmla="*/ 0 h 30"/>
                <a:gd name="T4" fmla="*/ 6 w 48"/>
                <a:gd name="T5" fmla="*/ 0 h 30"/>
                <a:gd name="T6" fmla="*/ 12 w 48"/>
                <a:gd name="T7" fmla="*/ 6 h 30"/>
                <a:gd name="T8" fmla="*/ 24 w 48"/>
                <a:gd name="T9" fmla="*/ 12 h 30"/>
                <a:gd name="T10" fmla="*/ 30 w 48"/>
                <a:gd name="T11" fmla="*/ 12 h 30"/>
                <a:gd name="T12" fmla="*/ 42 w 48"/>
                <a:gd name="T13" fmla="*/ 24 h 30"/>
                <a:gd name="T14" fmla="*/ 48 w 48"/>
                <a:gd name="T15" fmla="*/ 30 h 30"/>
                <a:gd name="T16" fmla="*/ 48 w 48"/>
                <a:gd name="T17" fmla="*/ 30 h 30"/>
                <a:gd name="T18" fmla="*/ 48 w 48"/>
                <a:gd name="T19" fmla="*/ 30 h 30"/>
                <a:gd name="T20" fmla="*/ 36 w 48"/>
                <a:gd name="T21" fmla="*/ 30 h 30"/>
                <a:gd name="T22" fmla="*/ 30 w 48"/>
                <a:gd name="T23" fmla="*/ 24 h 30"/>
                <a:gd name="T24" fmla="*/ 18 w 48"/>
                <a:gd name="T25" fmla="*/ 18 h 30"/>
                <a:gd name="T26" fmla="*/ 12 w 48"/>
                <a:gd name="T27" fmla="*/ 12 h 30"/>
                <a:gd name="T28" fmla="*/ 6 w 48"/>
                <a:gd name="T29" fmla="*/ 6 h 30"/>
                <a:gd name="T30" fmla="*/ 0 w 48"/>
                <a:gd name="T31" fmla="*/ 0 h 30"/>
                <a:gd name="T32" fmla="*/ 0 w 48"/>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0" y="0"/>
                  </a:moveTo>
                  <a:lnTo>
                    <a:pt x="0" y="0"/>
                  </a:lnTo>
                  <a:lnTo>
                    <a:pt x="6" y="0"/>
                  </a:lnTo>
                  <a:lnTo>
                    <a:pt x="12" y="6"/>
                  </a:lnTo>
                  <a:lnTo>
                    <a:pt x="24" y="12"/>
                  </a:lnTo>
                  <a:lnTo>
                    <a:pt x="30" y="12"/>
                  </a:lnTo>
                  <a:lnTo>
                    <a:pt x="42" y="24"/>
                  </a:lnTo>
                  <a:lnTo>
                    <a:pt x="48" y="30"/>
                  </a:lnTo>
                  <a:lnTo>
                    <a:pt x="36" y="30"/>
                  </a:lnTo>
                  <a:lnTo>
                    <a:pt x="30" y="24"/>
                  </a:lnTo>
                  <a:lnTo>
                    <a:pt x="18" y="18"/>
                  </a:lnTo>
                  <a:lnTo>
                    <a:pt x="12" y="12"/>
                  </a:lnTo>
                  <a:lnTo>
                    <a:pt x="6" y="6"/>
                  </a:lnTo>
                  <a:lnTo>
                    <a:pt x="0" y="0"/>
                  </a:lnTo>
                  <a:close/>
                </a:path>
              </a:pathLst>
            </a:custGeom>
            <a:solidFill>
              <a:srgbClr val="006600"/>
            </a:solidFill>
            <a:ln w="9525">
              <a:noFill/>
              <a:round/>
              <a:headEnd/>
              <a:tailEnd/>
            </a:ln>
          </p:spPr>
          <p:txBody>
            <a:bodyPr/>
            <a:lstStyle/>
            <a:p>
              <a:endParaRPr lang="en-US"/>
            </a:p>
          </p:txBody>
        </p:sp>
        <p:sp>
          <p:nvSpPr>
            <p:cNvPr id="15988" name="Freeform 359"/>
            <p:cNvSpPr>
              <a:spLocks/>
            </p:cNvSpPr>
            <p:nvPr/>
          </p:nvSpPr>
          <p:spPr bwMode="auto">
            <a:xfrm>
              <a:off x="5245" y="1007"/>
              <a:ext cx="42" cy="30"/>
            </a:xfrm>
            <a:custGeom>
              <a:avLst/>
              <a:gdLst>
                <a:gd name="T0" fmla="*/ 0 w 42"/>
                <a:gd name="T1" fmla="*/ 0 h 30"/>
                <a:gd name="T2" fmla="*/ 6 w 42"/>
                <a:gd name="T3" fmla="*/ 0 h 30"/>
                <a:gd name="T4" fmla="*/ 6 w 42"/>
                <a:gd name="T5" fmla="*/ 0 h 30"/>
                <a:gd name="T6" fmla="*/ 12 w 42"/>
                <a:gd name="T7" fmla="*/ 6 h 30"/>
                <a:gd name="T8" fmla="*/ 18 w 42"/>
                <a:gd name="T9" fmla="*/ 6 h 30"/>
                <a:gd name="T10" fmla="*/ 24 w 42"/>
                <a:gd name="T11" fmla="*/ 12 h 30"/>
                <a:gd name="T12" fmla="*/ 36 w 42"/>
                <a:gd name="T13" fmla="*/ 18 h 30"/>
                <a:gd name="T14" fmla="*/ 42 w 42"/>
                <a:gd name="T15" fmla="*/ 24 h 30"/>
                <a:gd name="T16" fmla="*/ 42 w 42"/>
                <a:gd name="T17" fmla="*/ 30 h 30"/>
                <a:gd name="T18" fmla="*/ 36 w 42"/>
                <a:gd name="T19" fmla="*/ 24 h 30"/>
                <a:gd name="T20" fmla="*/ 30 w 42"/>
                <a:gd name="T21" fmla="*/ 24 h 30"/>
                <a:gd name="T22" fmla="*/ 24 w 42"/>
                <a:gd name="T23" fmla="*/ 18 h 30"/>
                <a:gd name="T24" fmla="*/ 18 w 42"/>
                <a:gd name="T25" fmla="*/ 12 h 30"/>
                <a:gd name="T26" fmla="*/ 12 w 42"/>
                <a:gd name="T27" fmla="*/ 12 h 30"/>
                <a:gd name="T28" fmla="*/ 6 w 42"/>
                <a:gd name="T29" fmla="*/ 6 h 30"/>
                <a:gd name="T30" fmla="*/ 0 w 42"/>
                <a:gd name="T31" fmla="*/ 0 h 30"/>
                <a:gd name="T32" fmla="*/ 0 w 42"/>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0"/>
                <a:gd name="T53" fmla="*/ 42 w 42"/>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0">
                  <a:moveTo>
                    <a:pt x="0" y="0"/>
                  </a:moveTo>
                  <a:lnTo>
                    <a:pt x="6" y="0"/>
                  </a:lnTo>
                  <a:lnTo>
                    <a:pt x="12" y="6"/>
                  </a:lnTo>
                  <a:lnTo>
                    <a:pt x="18" y="6"/>
                  </a:lnTo>
                  <a:lnTo>
                    <a:pt x="24" y="12"/>
                  </a:lnTo>
                  <a:lnTo>
                    <a:pt x="36" y="18"/>
                  </a:lnTo>
                  <a:lnTo>
                    <a:pt x="42" y="24"/>
                  </a:lnTo>
                  <a:lnTo>
                    <a:pt x="42" y="30"/>
                  </a:lnTo>
                  <a:lnTo>
                    <a:pt x="36" y="24"/>
                  </a:lnTo>
                  <a:lnTo>
                    <a:pt x="30" y="24"/>
                  </a:lnTo>
                  <a:lnTo>
                    <a:pt x="24" y="18"/>
                  </a:lnTo>
                  <a:lnTo>
                    <a:pt x="18" y="12"/>
                  </a:lnTo>
                  <a:lnTo>
                    <a:pt x="12" y="12"/>
                  </a:lnTo>
                  <a:lnTo>
                    <a:pt x="6" y="6"/>
                  </a:lnTo>
                  <a:lnTo>
                    <a:pt x="0" y="0"/>
                  </a:lnTo>
                  <a:close/>
                </a:path>
              </a:pathLst>
            </a:custGeom>
            <a:solidFill>
              <a:srgbClr val="006600"/>
            </a:solidFill>
            <a:ln w="9525">
              <a:noFill/>
              <a:round/>
              <a:headEnd/>
              <a:tailEnd/>
            </a:ln>
          </p:spPr>
          <p:txBody>
            <a:bodyPr/>
            <a:lstStyle/>
            <a:p>
              <a:endParaRPr lang="en-US"/>
            </a:p>
          </p:txBody>
        </p:sp>
        <p:sp>
          <p:nvSpPr>
            <p:cNvPr id="15989" name="Freeform 360"/>
            <p:cNvSpPr>
              <a:spLocks/>
            </p:cNvSpPr>
            <p:nvPr/>
          </p:nvSpPr>
          <p:spPr bwMode="auto">
            <a:xfrm>
              <a:off x="5287" y="1007"/>
              <a:ext cx="36" cy="24"/>
            </a:xfrm>
            <a:custGeom>
              <a:avLst/>
              <a:gdLst>
                <a:gd name="T0" fmla="*/ 0 w 36"/>
                <a:gd name="T1" fmla="*/ 24 h 24"/>
                <a:gd name="T2" fmla="*/ 0 w 36"/>
                <a:gd name="T3" fmla="*/ 24 h 24"/>
                <a:gd name="T4" fmla="*/ 6 w 36"/>
                <a:gd name="T5" fmla="*/ 18 h 24"/>
                <a:gd name="T6" fmla="*/ 12 w 36"/>
                <a:gd name="T7" fmla="*/ 12 h 24"/>
                <a:gd name="T8" fmla="*/ 18 w 36"/>
                <a:gd name="T9" fmla="*/ 12 h 24"/>
                <a:gd name="T10" fmla="*/ 24 w 36"/>
                <a:gd name="T11" fmla="*/ 6 h 24"/>
                <a:gd name="T12" fmla="*/ 30 w 36"/>
                <a:gd name="T13" fmla="*/ 0 h 24"/>
                <a:gd name="T14" fmla="*/ 36 w 36"/>
                <a:gd name="T15" fmla="*/ 0 h 24"/>
                <a:gd name="T16" fmla="*/ 36 w 36"/>
                <a:gd name="T17" fmla="*/ 0 h 24"/>
                <a:gd name="T18" fmla="*/ 36 w 36"/>
                <a:gd name="T19" fmla="*/ 6 h 24"/>
                <a:gd name="T20" fmla="*/ 36 w 36"/>
                <a:gd name="T21" fmla="*/ 6 h 24"/>
                <a:gd name="T22" fmla="*/ 30 w 36"/>
                <a:gd name="T23" fmla="*/ 12 h 24"/>
                <a:gd name="T24" fmla="*/ 18 w 36"/>
                <a:gd name="T25" fmla="*/ 18 h 24"/>
                <a:gd name="T26" fmla="*/ 12 w 36"/>
                <a:gd name="T27" fmla="*/ 18 h 24"/>
                <a:gd name="T28" fmla="*/ 6 w 36"/>
                <a:gd name="T29" fmla="*/ 24 h 24"/>
                <a:gd name="T30" fmla="*/ 0 w 36"/>
                <a:gd name="T31" fmla="*/ 24 h 24"/>
                <a:gd name="T32" fmla="*/ 0 w 36"/>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0" y="24"/>
                  </a:moveTo>
                  <a:lnTo>
                    <a:pt x="0" y="24"/>
                  </a:lnTo>
                  <a:lnTo>
                    <a:pt x="6" y="18"/>
                  </a:lnTo>
                  <a:lnTo>
                    <a:pt x="12" y="12"/>
                  </a:lnTo>
                  <a:lnTo>
                    <a:pt x="18" y="12"/>
                  </a:lnTo>
                  <a:lnTo>
                    <a:pt x="24" y="6"/>
                  </a:lnTo>
                  <a:lnTo>
                    <a:pt x="30" y="0"/>
                  </a:lnTo>
                  <a:lnTo>
                    <a:pt x="36" y="0"/>
                  </a:lnTo>
                  <a:lnTo>
                    <a:pt x="36" y="6"/>
                  </a:lnTo>
                  <a:lnTo>
                    <a:pt x="30" y="12"/>
                  </a:lnTo>
                  <a:lnTo>
                    <a:pt x="18" y="18"/>
                  </a:lnTo>
                  <a:lnTo>
                    <a:pt x="12" y="18"/>
                  </a:lnTo>
                  <a:lnTo>
                    <a:pt x="6" y="24"/>
                  </a:lnTo>
                  <a:lnTo>
                    <a:pt x="0" y="24"/>
                  </a:lnTo>
                  <a:close/>
                </a:path>
              </a:pathLst>
            </a:custGeom>
            <a:solidFill>
              <a:srgbClr val="006600"/>
            </a:solidFill>
            <a:ln w="9525">
              <a:noFill/>
              <a:round/>
              <a:headEnd/>
              <a:tailEnd/>
            </a:ln>
          </p:spPr>
          <p:txBody>
            <a:bodyPr/>
            <a:lstStyle/>
            <a:p>
              <a:endParaRPr lang="en-US"/>
            </a:p>
          </p:txBody>
        </p:sp>
        <p:sp>
          <p:nvSpPr>
            <p:cNvPr id="15990" name="Freeform 361"/>
            <p:cNvSpPr>
              <a:spLocks/>
            </p:cNvSpPr>
            <p:nvPr/>
          </p:nvSpPr>
          <p:spPr bwMode="auto">
            <a:xfrm>
              <a:off x="5199" y="883"/>
              <a:ext cx="36" cy="18"/>
            </a:xfrm>
            <a:custGeom>
              <a:avLst/>
              <a:gdLst>
                <a:gd name="T0" fmla="*/ 0 w 36"/>
                <a:gd name="T1" fmla="*/ 0 h 18"/>
                <a:gd name="T2" fmla="*/ 6 w 36"/>
                <a:gd name="T3" fmla="*/ 0 h 18"/>
                <a:gd name="T4" fmla="*/ 6 w 36"/>
                <a:gd name="T5" fmla="*/ 0 h 18"/>
                <a:gd name="T6" fmla="*/ 12 w 36"/>
                <a:gd name="T7" fmla="*/ 0 h 18"/>
                <a:gd name="T8" fmla="*/ 18 w 36"/>
                <a:gd name="T9" fmla="*/ 0 h 18"/>
                <a:gd name="T10" fmla="*/ 24 w 36"/>
                <a:gd name="T11" fmla="*/ 6 h 18"/>
                <a:gd name="T12" fmla="*/ 24 w 36"/>
                <a:gd name="T13" fmla="*/ 12 h 18"/>
                <a:gd name="T14" fmla="*/ 30 w 36"/>
                <a:gd name="T15" fmla="*/ 12 h 18"/>
                <a:gd name="T16" fmla="*/ 36 w 36"/>
                <a:gd name="T17" fmla="*/ 18 h 18"/>
                <a:gd name="T18" fmla="*/ 30 w 36"/>
                <a:gd name="T19" fmla="*/ 18 h 18"/>
                <a:gd name="T20" fmla="*/ 24 w 36"/>
                <a:gd name="T21" fmla="*/ 12 h 18"/>
                <a:gd name="T22" fmla="*/ 18 w 36"/>
                <a:gd name="T23" fmla="*/ 12 h 18"/>
                <a:gd name="T24" fmla="*/ 18 w 36"/>
                <a:gd name="T25" fmla="*/ 6 h 18"/>
                <a:gd name="T26" fmla="*/ 12 w 36"/>
                <a:gd name="T27" fmla="*/ 6 h 18"/>
                <a:gd name="T28" fmla="*/ 6 w 36"/>
                <a:gd name="T29" fmla="*/ 0 h 18"/>
                <a:gd name="T30" fmla="*/ 6 w 36"/>
                <a:gd name="T31" fmla="*/ 0 h 18"/>
                <a:gd name="T32" fmla="*/ 0 w 36"/>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8"/>
                <a:gd name="T53" fmla="*/ 36 w 3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8">
                  <a:moveTo>
                    <a:pt x="0" y="0"/>
                  </a:moveTo>
                  <a:lnTo>
                    <a:pt x="6" y="0"/>
                  </a:lnTo>
                  <a:lnTo>
                    <a:pt x="12" y="0"/>
                  </a:lnTo>
                  <a:lnTo>
                    <a:pt x="18" y="0"/>
                  </a:lnTo>
                  <a:lnTo>
                    <a:pt x="24" y="6"/>
                  </a:lnTo>
                  <a:lnTo>
                    <a:pt x="24" y="12"/>
                  </a:lnTo>
                  <a:lnTo>
                    <a:pt x="30" y="12"/>
                  </a:lnTo>
                  <a:lnTo>
                    <a:pt x="36" y="18"/>
                  </a:lnTo>
                  <a:lnTo>
                    <a:pt x="30" y="18"/>
                  </a:lnTo>
                  <a:lnTo>
                    <a:pt x="24" y="12"/>
                  </a:lnTo>
                  <a:lnTo>
                    <a:pt x="18" y="12"/>
                  </a:lnTo>
                  <a:lnTo>
                    <a:pt x="18" y="6"/>
                  </a:lnTo>
                  <a:lnTo>
                    <a:pt x="12" y="6"/>
                  </a:lnTo>
                  <a:lnTo>
                    <a:pt x="6" y="0"/>
                  </a:lnTo>
                  <a:lnTo>
                    <a:pt x="0" y="0"/>
                  </a:lnTo>
                  <a:close/>
                </a:path>
              </a:pathLst>
            </a:custGeom>
            <a:solidFill>
              <a:srgbClr val="006600"/>
            </a:solidFill>
            <a:ln w="9525">
              <a:noFill/>
              <a:round/>
              <a:headEnd/>
              <a:tailEnd/>
            </a:ln>
          </p:spPr>
          <p:txBody>
            <a:bodyPr/>
            <a:lstStyle/>
            <a:p>
              <a:endParaRPr lang="en-US"/>
            </a:p>
          </p:txBody>
        </p:sp>
        <p:sp>
          <p:nvSpPr>
            <p:cNvPr id="15991" name="Freeform 362"/>
            <p:cNvSpPr>
              <a:spLocks/>
            </p:cNvSpPr>
            <p:nvPr/>
          </p:nvSpPr>
          <p:spPr bwMode="auto">
            <a:xfrm>
              <a:off x="5193" y="900"/>
              <a:ext cx="42" cy="24"/>
            </a:xfrm>
            <a:custGeom>
              <a:avLst/>
              <a:gdLst>
                <a:gd name="T0" fmla="*/ 0 w 42"/>
                <a:gd name="T1" fmla="*/ 0 h 24"/>
                <a:gd name="T2" fmla="*/ 6 w 42"/>
                <a:gd name="T3" fmla="*/ 0 h 24"/>
                <a:gd name="T4" fmla="*/ 6 w 42"/>
                <a:gd name="T5" fmla="*/ 0 h 24"/>
                <a:gd name="T6" fmla="*/ 12 w 42"/>
                <a:gd name="T7" fmla="*/ 6 h 24"/>
                <a:gd name="T8" fmla="*/ 18 w 42"/>
                <a:gd name="T9" fmla="*/ 6 h 24"/>
                <a:gd name="T10" fmla="*/ 30 w 42"/>
                <a:gd name="T11" fmla="*/ 12 h 24"/>
                <a:gd name="T12" fmla="*/ 36 w 42"/>
                <a:gd name="T13" fmla="*/ 18 h 24"/>
                <a:gd name="T14" fmla="*/ 36 w 42"/>
                <a:gd name="T15" fmla="*/ 24 h 24"/>
                <a:gd name="T16" fmla="*/ 42 w 42"/>
                <a:gd name="T17" fmla="*/ 24 h 24"/>
                <a:gd name="T18" fmla="*/ 42 w 42"/>
                <a:gd name="T19" fmla="*/ 24 h 24"/>
                <a:gd name="T20" fmla="*/ 36 w 42"/>
                <a:gd name="T21" fmla="*/ 24 h 24"/>
                <a:gd name="T22" fmla="*/ 24 w 42"/>
                <a:gd name="T23" fmla="*/ 18 h 24"/>
                <a:gd name="T24" fmla="*/ 18 w 42"/>
                <a:gd name="T25" fmla="*/ 12 h 24"/>
                <a:gd name="T26" fmla="*/ 12 w 42"/>
                <a:gd name="T27" fmla="*/ 6 h 24"/>
                <a:gd name="T28" fmla="*/ 6 w 42"/>
                <a:gd name="T29" fmla="*/ 6 h 24"/>
                <a:gd name="T30" fmla="*/ 6 w 42"/>
                <a:gd name="T31" fmla="*/ 0 h 24"/>
                <a:gd name="T32" fmla="*/ 0 w 42"/>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24"/>
                <a:gd name="T53" fmla="*/ 42 w 4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24">
                  <a:moveTo>
                    <a:pt x="0" y="0"/>
                  </a:moveTo>
                  <a:lnTo>
                    <a:pt x="6" y="0"/>
                  </a:lnTo>
                  <a:lnTo>
                    <a:pt x="12" y="6"/>
                  </a:lnTo>
                  <a:lnTo>
                    <a:pt x="18" y="6"/>
                  </a:lnTo>
                  <a:lnTo>
                    <a:pt x="30" y="12"/>
                  </a:lnTo>
                  <a:lnTo>
                    <a:pt x="36" y="18"/>
                  </a:lnTo>
                  <a:lnTo>
                    <a:pt x="36" y="24"/>
                  </a:lnTo>
                  <a:lnTo>
                    <a:pt x="42" y="24"/>
                  </a:lnTo>
                  <a:lnTo>
                    <a:pt x="36" y="24"/>
                  </a:lnTo>
                  <a:lnTo>
                    <a:pt x="24" y="18"/>
                  </a:lnTo>
                  <a:lnTo>
                    <a:pt x="18" y="12"/>
                  </a:lnTo>
                  <a:lnTo>
                    <a:pt x="12" y="6"/>
                  </a:lnTo>
                  <a:lnTo>
                    <a:pt x="6" y="6"/>
                  </a:lnTo>
                  <a:lnTo>
                    <a:pt x="6" y="0"/>
                  </a:lnTo>
                  <a:lnTo>
                    <a:pt x="0" y="0"/>
                  </a:lnTo>
                  <a:close/>
                </a:path>
              </a:pathLst>
            </a:custGeom>
            <a:solidFill>
              <a:srgbClr val="006600"/>
            </a:solidFill>
            <a:ln w="9525">
              <a:noFill/>
              <a:round/>
              <a:headEnd/>
              <a:tailEnd/>
            </a:ln>
          </p:spPr>
          <p:txBody>
            <a:bodyPr/>
            <a:lstStyle/>
            <a:p>
              <a:endParaRPr lang="en-US"/>
            </a:p>
          </p:txBody>
        </p:sp>
        <p:sp>
          <p:nvSpPr>
            <p:cNvPr id="15992" name="Freeform 363"/>
            <p:cNvSpPr>
              <a:spLocks/>
            </p:cNvSpPr>
            <p:nvPr/>
          </p:nvSpPr>
          <p:spPr bwMode="auto">
            <a:xfrm>
              <a:off x="5187" y="925"/>
              <a:ext cx="48" cy="24"/>
            </a:xfrm>
            <a:custGeom>
              <a:avLst/>
              <a:gdLst>
                <a:gd name="T0" fmla="*/ 0 w 48"/>
                <a:gd name="T1" fmla="*/ 0 h 24"/>
                <a:gd name="T2" fmla="*/ 6 w 48"/>
                <a:gd name="T3" fmla="*/ 0 h 24"/>
                <a:gd name="T4" fmla="*/ 12 w 48"/>
                <a:gd name="T5" fmla="*/ 0 h 24"/>
                <a:gd name="T6" fmla="*/ 18 w 48"/>
                <a:gd name="T7" fmla="*/ 0 h 24"/>
                <a:gd name="T8" fmla="*/ 24 w 48"/>
                <a:gd name="T9" fmla="*/ 6 h 24"/>
                <a:gd name="T10" fmla="*/ 30 w 48"/>
                <a:gd name="T11" fmla="*/ 12 h 24"/>
                <a:gd name="T12" fmla="*/ 36 w 48"/>
                <a:gd name="T13" fmla="*/ 18 h 24"/>
                <a:gd name="T14" fmla="*/ 42 w 48"/>
                <a:gd name="T15" fmla="*/ 24 h 24"/>
                <a:gd name="T16" fmla="*/ 48 w 48"/>
                <a:gd name="T17" fmla="*/ 24 h 24"/>
                <a:gd name="T18" fmla="*/ 42 w 48"/>
                <a:gd name="T19" fmla="*/ 24 h 24"/>
                <a:gd name="T20" fmla="*/ 36 w 48"/>
                <a:gd name="T21" fmla="*/ 24 h 24"/>
                <a:gd name="T22" fmla="*/ 30 w 48"/>
                <a:gd name="T23" fmla="*/ 18 h 24"/>
                <a:gd name="T24" fmla="*/ 24 w 48"/>
                <a:gd name="T25" fmla="*/ 12 h 24"/>
                <a:gd name="T26" fmla="*/ 12 w 48"/>
                <a:gd name="T27" fmla="*/ 6 h 24"/>
                <a:gd name="T28" fmla="*/ 6 w 48"/>
                <a:gd name="T29" fmla="*/ 6 h 24"/>
                <a:gd name="T30" fmla="*/ 0 w 48"/>
                <a:gd name="T31" fmla="*/ 0 h 24"/>
                <a:gd name="T32" fmla="*/ 0 w 48"/>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24"/>
                <a:gd name="T53" fmla="*/ 48 w 4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24">
                  <a:moveTo>
                    <a:pt x="0" y="0"/>
                  </a:moveTo>
                  <a:lnTo>
                    <a:pt x="6" y="0"/>
                  </a:lnTo>
                  <a:lnTo>
                    <a:pt x="12" y="0"/>
                  </a:lnTo>
                  <a:lnTo>
                    <a:pt x="18" y="0"/>
                  </a:lnTo>
                  <a:lnTo>
                    <a:pt x="24" y="6"/>
                  </a:lnTo>
                  <a:lnTo>
                    <a:pt x="30" y="12"/>
                  </a:lnTo>
                  <a:lnTo>
                    <a:pt x="36" y="18"/>
                  </a:lnTo>
                  <a:lnTo>
                    <a:pt x="42" y="24"/>
                  </a:lnTo>
                  <a:lnTo>
                    <a:pt x="48" y="24"/>
                  </a:lnTo>
                  <a:lnTo>
                    <a:pt x="42" y="24"/>
                  </a:lnTo>
                  <a:lnTo>
                    <a:pt x="36" y="24"/>
                  </a:lnTo>
                  <a:lnTo>
                    <a:pt x="30" y="18"/>
                  </a:lnTo>
                  <a:lnTo>
                    <a:pt x="24" y="12"/>
                  </a:lnTo>
                  <a:lnTo>
                    <a:pt x="12" y="6"/>
                  </a:lnTo>
                  <a:lnTo>
                    <a:pt x="6" y="6"/>
                  </a:lnTo>
                  <a:lnTo>
                    <a:pt x="0" y="0"/>
                  </a:lnTo>
                  <a:close/>
                </a:path>
              </a:pathLst>
            </a:custGeom>
            <a:solidFill>
              <a:srgbClr val="006600"/>
            </a:solidFill>
            <a:ln w="9525">
              <a:noFill/>
              <a:round/>
              <a:headEnd/>
              <a:tailEnd/>
            </a:ln>
          </p:spPr>
          <p:txBody>
            <a:bodyPr/>
            <a:lstStyle/>
            <a:p>
              <a:endParaRPr lang="en-US"/>
            </a:p>
          </p:txBody>
        </p:sp>
        <p:sp>
          <p:nvSpPr>
            <p:cNvPr id="15993" name="Freeform 364"/>
            <p:cNvSpPr>
              <a:spLocks/>
            </p:cNvSpPr>
            <p:nvPr/>
          </p:nvSpPr>
          <p:spPr bwMode="auto">
            <a:xfrm>
              <a:off x="5192" y="936"/>
              <a:ext cx="36" cy="30"/>
            </a:xfrm>
            <a:custGeom>
              <a:avLst/>
              <a:gdLst>
                <a:gd name="T0" fmla="*/ 0 w 36"/>
                <a:gd name="T1" fmla="*/ 0 h 30"/>
                <a:gd name="T2" fmla="*/ 0 w 36"/>
                <a:gd name="T3" fmla="*/ 0 h 30"/>
                <a:gd name="T4" fmla="*/ 6 w 36"/>
                <a:gd name="T5" fmla="*/ 0 h 30"/>
                <a:gd name="T6" fmla="*/ 12 w 36"/>
                <a:gd name="T7" fmla="*/ 6 h 30"/>
                <a:gd name="T8" fmla="*/ 18 w 36"/>
                <a:gd name="T9" fmla="*/ 12 h 30"/>
                <a:gd name="T10" fmla="*/ 24 w 36"/>
                <a:gd name="T11" fmla="*/ 18 h 30"/>
                <a:gd name="T12" fmla="*/ 30 w 36"/>
                <a:gd name="T13" fmla="*/ 24 h 30"/>
                <a:gd name="T14" fmla="*/ 36 w 36"/>
                <a:gd name="T15" fmla="*/ 30 h 30"/>
                <a:gd name="T16" fmla="*/ 36 w 36"/>
                <a:gd name="T17" fmla="*/ 30 h 30"/>
                <a:gd name="T18" fmla="*/ 30 w 36"/>
                <a:gd name="T19" fmla="*/ 30 h 30"/>
                <a:gd name="T20" fmla="*/ 24 w 36"/>
                <a:gd name="T21" fmla="*/ 24 h 30"/>
                <a:gd name="T22" fmla="*/ 18 w 36"/>
                <a:gd name="T23" fmla="*/ 18 h 30"/>
                <a:gd name="T24" fmla="*/ 12 w 36"/>
                <a:gd name="T25" fmla="*/ 18 h 30"/>
                <a:gd name="T26" fmla="*/ 6 w 36"/>
                <a:gd name="T27" fmla="*/ 12 h 30"/>
                <a:gd name="T28" fmla="*/ 6 w 36"/>
                <a:gd name="T29" fmla="*/ 6 h 30"/>
                <a:gd name="T30" fmla="*/ 0 w 36"/>
                <a:gd name="T31" fmla="*/ 0 h 30"/>
                <a:gd name="T32" fmla="*/ 0 w 36"/>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0" y="0"/>
                  </a:moveTo>
                  <a:lnTo>
                    <a:pt x="0" y="0"/>
                  </a:lnTo>
                  <a:lnTo>
                    <a:pt x="6" y="0"/>
                  </a:lnTo>
                  <a:lnTo>
                    <a:pt x="12" y="6"/>
                  </a:lnTo>
                  <a:lnTo>
                    <a:pt x="18" y="12"/>
                  </a:lnTo>
                  <a:lnTo>
                    <a:pt x="24" y="18"/>
                  </a:lnTo>
                  <a:lnTo>
                    <a:pt x="30" y="24"/>
                  </a:lnTo>
                  <a:lnTo>
                    <a:pt x="36" y="30"/>
                  </a:lnTo>
                  <a:lnTo>
                    <a:pt x="30" y="30"/>
                  </a:lnTo>
                  <a:lnTo>
                    <a:pt x="24" y="24"/>
                  </a:lnTo>
                  <a:lnTo>
                    <a:pt x="18" y="18"/>
                  </a:lnTo>
                  <a:lnTo>
                    <a:pt x="12" y="18"/>
                  </a:lnTo>
                  <a:lnTo>
                    <a:pt x="6" y="12"/>
                  </a:lnTo>
                  <a:lnTo>
                    <a:pt x="6" y="6"/>
                  </a:lnTo>
                  <a:lnTo>
                    <a:pt x="0" y="0"/>
                  </a:lnTo>
                  <a:close/>
                </a:path>
              </a:pathLst>
            </a:custGeom>
            <a:solidFill>
              <a:srgbClr val="006600"/>
            </a:solidFill>
            <a:ln w="9525">
              <a:noFill/>
              <a:round/>
              <a:headEnd/>
              <a:tailEnd/>
            </a:ln>
          </p:spPr>
          <p:txBody>
            <a:bodyPr/>
            <a:lstStyle/>
            <a:p>
              <a:endParaRPr lang="en-US"/>
            </a:p>
          </p:txBody>
        </p:sp>
        <p:sp>
          <p:nvSpPr>
            <p:cNvPr id="15994" name="Freeform 365"/>
            <p:cNvSpPr>
              <a:spLocks/>
            </p:cNvSpPr>
            <p:nvPr/>
          </p:nvSpPr>
          <p:spPr bwMode="auto">
            <a:xfrm>
              <a:off x="5191" y="956"/>
              <a:ext cx="30" cy="24"/>
            </a:xfrm>
            <a:custGeom>
              <a:avLst/>
              <a:gdLst>
                <a:gd name="T0" fmla="*/ 0 w 30"/>
                <a:gd name="T1" fmla="*/ 0 h 24"/>
                <a:gd name="T2" fmla="*/ 0 w 30"/>
                <a:gd name="T3" fmla="*/ 0 h 24"/>
                <a:gd name="T4" fmla="*/ 6 w 30"/>
                <a:gd name="T5" fmla="*/ 0 h 24"/>
                <a:gd name="T6" fmla="*/ 12 w 30"/>
                <a:gd name="T7" fmla="*/ 0 h 24"/>
                <a:gd name="T8" fmla="*/ 18 w 30"/>
                <a:gd name="T9" fmla="*/ 6 h 24"/>
                <a:gd name="T10" fmla="*/ 18 w 30"/>
                <a:gd name="T11" fmla="*/ 12 h 24"/>
                <a:gd name="T12" fmla="*/ 24 w 30"/>
                <a:gd name="T13" fmla="*/ 12 h 24"/>
                <a:gd name="T14" fmla="*/ 30 w 30"/>
                <a:gd name="T15" fmla="*/ 18 h 24"/>
                <a:gd name="T16" fmla="*/ 30 w 30"/>
                <a:gd name="T17" fmla="*/ 24 h 24"/>
                <a:gd name="T18" fmla="*/ 30 w 30"/>
                <a:gd name="T19" fmla="*/ 24 h 24"/>
                <a:gd name="T20" fmla="*/ 24 w 30"/>
                <a:gd name="T21" fmla="*/ 18 h 24"/>
                <a:gd name="T22" fmla="*/ 18 w 30"/>
                <a:gd name="T23" fmla="*/ 12 h 24"/>
                <a:gd name="T24" fmla="*/ 12 w 30"/>
                <a:gd name="T25" fmla="*/ 12 h 24"/>
                <a:gd name="T26" fmla="*/ 6 w 30"/>
                <a:gd name="T27" fmla="*/ 6 h 24"/>
                <a:gd name="T28" fmla="*/ 6 w 30"/>
                <a:gd name="T29" fmla="*/ 6 h 24"/>
                <a:gd name="T30" fmla="*/ 0 w 30"/>
                <a:gd name="T31" fmla="*/ 0 h 24"/>
                <a:gd name="T32" fmla="*/ 0 w 30"/>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0" y="0"/>
                  </a:moveTo>
                  <a:lnTo>
                    <a:pt x="0" y="0"/>
                  </a:lnTo>
                  <a:lnTo>
                    <a:pt x="6" y="0"/>
                  </a:lnTo>
                  <a:lnTo>
                    <a:pt x="12" y="0"/>
                  </a:lnTo>
                  <a:lnTo>
                    <a:pt x="18" y="6"/>
                  </a:lnTo>
                  <a:lnTo>
                    <a:pt x="18" y="12"/>
                  </a:lnTo>
                  <a:lnTo>
                    <a:pt x="24" y="12"/>
                  </a:lnTo>
                  <a:lnTo>
                    <a:pt x="30" y="18"/>
                  </a:lnTo>
                  <a:lnTo>
                    <a:pt x="30" y="24"/>
                  </a:lnTo>
                  <a:lnTo>
                    <a:pt x="24" y="18"/>
                  </a:lnTo>
                  <a:lnTo>
                    <a:pt x="18" y="12"/>
                  </a:lnTo>
                  <a:lnTo>
                    <a:pt x="12" y="12"/>
                  </a:lnTo>
                  <a:lnTo>
                    <a:pt x="6" y="6"/>
                  </a:lnTo>
                  <a:lnTo>
                    <a:pt x="0" y="0"/>
                  </a:lnTo>
                  <a:close/>
                </a:path>
              </a:pathLst>
            </a:custGeom>
            <a:solidFill>
              <a:srgbClr val="006600"/>
            </a:solidFill>
            <a:ln w="9525">
              <a:noFill/>
              <a:round/>
              <a:headEnd/>
              <a:tailEnd/>
            </a:ln>
          </p:spPr>
          <p:txBody>
            <a:bodyPr/>
            <a:lstStyle/>
            <a:p>
              <a:endParaRPr lang="en-US"/>
            </a:p>
          </p:txBody>
        </p:sp>
        <p:sp>
          <p:nvSpPr>
            <p:cNvPr id="15995" name="Freeform 366"/>
            <p:cNvSpPr>
              <a:spLocks/>
            </p:cNvSpPr>
            <p:nvPr/>
          </p:nvSpPr>
          <p:spPr bwMode="auto">
            <a:xfrm>
              <a:off x="5191" y="968"/>
              <a:ext cx="24" cy="24"/>
            </a:xfrm>
            <a:custGeom>
              <a:avLst/>
              <a:gdLst>
                <a:gd name="T0" fmla="*/ 0 w 24"/>
                <a:gd name="T1" fmla="*/ 0 h 24"/>
                <a:gd name="T2" fmla="*/ 0 w 24"/>
                <a:gd name="T3" fmla="*/ 0 h 24"/>
                <a:gd name="T4" fmla="*/ 6 w 24"/>
                <a:gd name="T5" fmla="*/ 6 h 24"/>
                <a:gd name="T6" fmla="*/ 6 w 24"/>
                <a:gd name="T7" fmla="*/ 6 h 24"/>
                <a:gd name="T8" fmla="*/ 12 w 24"/>
                <a:gd name="T9" fmla="*/ 12 h 24"/>
                <a:gd name="T10" fmla="*/ 18 w 24"/>
                <a:gd name="T11" fmla="*/ 12 h 24"/>
                <a:gd name="T12" fmla="*/ 18 w 24"/>
                <a:gd name="T13" fmla="*/ 18 h 24"/>
                <a:gd name="T14" fmla="*/ 24 w 24"/>
                <a:gd name="T15" fmla="*/ 24 h 24"/>
                <a:gd name="T16" fmla="*/ 24 w 24"/>
                <a:gd name="T17" fmla="*/ 24 h 24"/>
                <a:gd name="T18" fmla="*/ 18 w 24"/>
                <a:gd name="T19" fmla="*/ 24 h 24"/>
                <a:gd name="T20" fmla="*/ 18 w 24"/>
                <a:gd name="T21" fmla="*/ 18 h 24"/>
                <a:gd name="T22" fmla="*/ 12 w 24"/>
                <a:gd name="T23" fmla="*/ 18 h 24"/>
                <a:gd name="T24" fmla="*/ 12 w 24"/>
                <a:gd name="T25" fmla="*/ 12 h 24"/>
                <a:gd name="T26" fmla="*/ 6 w 24"/>
                <a:gd name="T27" fmla="*/ 12 h 24"/>
                <a:gd name="T28" fmla="*/ 6 w 24"/>
                <a:gd name="T29" fmla="*/ 6 h 24"/>
                <a:gd name="T30" fmla="*/ 0 w 24"/>
                <a:gd name="T31" fmla="*/ 6 h 24"/>
                <a:gd name="T32" fmla="*/ 0 w 24"/>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0" y="0"/>
                  </a:moveTo>
                  <a:lnTo>
                    <a:pt x="0" y="0"/>
                  </a:lnTo>
                  <a:lnTo>
                    <a:pt x="6" y="6"/>
                  </a:lnTo>
                  <a:lnTo>
                    <a:pt x="12" y="12"/>
                  </a:lnTo>
                  <a:lnTo>
                    <a:pt x="18" y="12"/>
                  </a:lnTo>
                  <a:lnTo>
                    <a:pt x="18" y="18"/>
                  </a:lnTo>
                  <a:lnTo>
                    <a:pt x="24" y="24"/>
                  </a:lnTo>
                  <a:lnTo>
                    <a:pt x="18" y="24"/>
                  </a:lnTo>
                  <a:lnTo>
                    <a:pt x="18" y="18"/>
                  </a:lnTo>
                  <a:lnTo>
                    <a:pt x="12" y="18"/>
                  </a:lnTo>
                  <a:lnTo>
                    <a:pt x="12" y="12"/>
                  </a:lnTo>
                  <a:lnTo>
                    <a:pt x="6" y="12"/>
                  </a:lnTo>
                  <a:lnTo>
                    <a:pt x="6" y="6"/>
                  </a:lnTo>
                  <a:lnTo>
                    <a:pt x="0" y="6"/>
                  </a:lnTo>
                  <a:lnTo>
                    <a:pt x="0" y="0"/>
                  </a:lnTo>
                  <a:close/>
                </a:path>
              </a:pathLst>
            </a:custGeom>
            <a:solidFill>
              <a:srgbClr val="006600"/>
            </a:solidFill>
            <a:ln w="9525">
              <a:noFill/>
              <a:round/>
              <a:headEnd/>
              <a:tailEnd/>
            </a:ln>
          </p:spPr>
          <p:txBody>
            <a:bodyPr/>
            <a:lstStyle/>
            <a:p>
              <a:endParaRPr lang="en-US"/>
            </a:p>
          </p:txBody>
        </p:sp>
        <p:sp>
          <p:nvSpPr>
            <p:cNvPr id="15996" name="Freeform 367"/>
            <p:cNvSpPr>
              <a:spLocks/>
            </p:cNvSpPr>
            <p:nvPr/>
          </p:nvSpPr>
          <p:spPr bwMode="auto">
            <a:xfrm>
              <a:off x="5191" y="986"/>
              <a:ext cx="18" cy="12"/>
            </a:xfrm>
            <a:custGeom>
              <a:avLst/>
              <a:gdLst>
                <a:gd name="T0" fmla="*/ 6 w 18"/>
                <a:gd name="T1" fmla="*/ 0 h 12"/>
                <a:gd name="T2" fmla="*/ 6 w 18"/>
                <a:gd name="T3" fmla="*/ 0 h 12"/>
                <a:gd name="T4" fmla="*/ 12 w 18"/>
                <a:gd name="T5" fmla="*/ 6 h 12"/>
                <a:gd name="T6" fmla="*/ 18 w 18"/>
                <a:gd name="T7" fmla="*/ 12 h 12"/>
                <a:gd name="T8" fmla="*/ 18 w 18"/>
                <a:gd name="T9" fmla="*/ 12 h 12"/>
                <a:gd name="T10" fmla="*/ 18 w 18"/>
                <a:gd name="T11" fmla="*/ 12 h 12"/>
                <a:gd name="T12" fmla="*/ 12 w 18"/>
                <a:gd name="T13" fmla="*/ 12 h 12"/>
                <a:gd name="T14" fmla="*/ 12 w 18"/>
                <a:gd name="T15" fmla="*/ 6 h 12"/>
                <a:gd name="T16" fmla="*/ 6 w 18"/>
                <a:gd name="T17" fmla="*/ 6 h 12"/>
                <a:gd name="T18" fmla="*/ 6 w 18"/>
                <a:gd name="T19" fmla="*/ 6 h 12"/>
                <a:gd name="T20" fmla="*/ 6 w 18"/>
                <a:gd name="T21" fmla="*/ 0 h 12"/>
                <a:gd name="T22" fmla="*/ 0 w 18"/>
                <a:gd name="T23" fmla="*/ 0 h 12"/>
                <a:gd name="T24" fmla="*/ 6 w 18"/>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2"/>
                <a:gd name="T41" fmla="*/ 18 w 18"/>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2">
                  <a:moveTo>
                    <a:pt x="6" y="0"/>
                  </a:moveTo>
                  <a:lnTo>
                    <a:pt x="6" y="0"/>
                  </a:lnTo>
                  <a:lnTo>
                    <a:pt x="12" y="6"/>
                  </a:lnTo>
                  <a:lnTo>
                    <a:pt x="18" y="12"/>
                  </a:lnTo>
                  <a:lnTo>
                    <a:pt x="12" y="12"/>
                  </a:lnTo>
                  <a:lnTo>
                    <a:pt x="12" y="6"/>
                  </a:lnTo>
                  <a:lnTo>
                    <a:pt x="6" y="6"/>
                  </a:lnTo>
                  <a:lnTo>
                    <a:pt x="6" y="0"/>
                  </a:lnTo>
                  <a:lnTo>
                    <a:pt x="0" y="0"/>
                  </a:lnTo>
                  <a:lnTo>
                    <a:pt x="6" y="0"/>
                  </a:lnTo>
                  <a:close/>
                </a:path>
              </a:pathLst>
            </a:custGeom>
            <a:solidFill>
              <a:srgbClr val="006600"/>
            </a:solidFill>
            <a:ln w="9525">
              <a:noFill/>
              <a:round/>
              <a:headEnd/>
              <a:tailEnd/>
            </a:ln>
          </p:spPr>
          <p:txBody>
            <a:bodyPr/>
            <a:lstStyle/>
            <a:p>
              <a:endParaRPr lang="en-US"/>
            </a:p>
          </p:txBody>
        </p:sp>
        <p:sp>
          <p:nvSpPr>
            <p:cNvPr id="15997" name="Freeform 368"/>
            <p:cNvSpPr>
              <a:spLocks/>
            </p:cNvSpPr>
            <p:nvPr/>
          </p:nvSpPr>
          <p:spPr bwMode="auto">
            <a:xfrm>
              <a:off x="5211" y="991"/>
              <a:ext cx="30" cy="6"/>
            </a:xfrm>
            <a:custGeom>
              <a:avLst/>
              <a:gdLst>
                <a:gd name="T0" fmla="*/ 0 w 30"/>
                <a:gd name="T1" fmla="*/ 0 h 6"/>
                <a:gd name="T2" fmla="*/ 6 w 30"/>
                <a:gd name="T3" fmla="*/ 0 h 6"/>
                <a:gd name="T4" fmla="*/ 12 w 30"/>
                <a:gd name="T5" fmla="*/ 0 h 6"/>
                <a:gd name="T6" fmla="*/ 12 w 30"/>
                <a:gd name="T7" fmla="*/ 0 h 6"/>
                <a:gd name="T8" fmla="*/ 18 w 30"/>
                <a:gd name="T9" fmla="*/ 0 h 6"/>
                <a:gd name="T10" fmla="*/ 24 w 30"/>
                <a:gd name="T11" fmla="*/ 0 h 6"/>
                <a:gd name="T12" fmla="*/ 30 w 30"/>
                <a:gd name="T13" fmla="*/ 0 h 6"/>
                <a:gd name="T14" fmla="*/ 30 w 30"/>
                <a:gd name="T15" fmla="*/ 0 h 6"/>
                <a:gd name="T16" fmla="*/ 30 w 30"/>
                <a:gd name="T17" fmla="*/ 0 h 6"/>
                <a:gd name="T18" fmla="*/ 30 w 30"/>
                <a:gd name="T19" fmla="*/ 6 h 6"/>
                <a:gd name="T20" fmla="*/ 30 w 30"/>
                <a:gd name="T21" fmla="*/ 6 h 6"/>
                <a:gd name="T22" fmla="*/ 24 w 30"/>
                <a:gd name="T23" fmla="*/ 6 h 6"/>
                <a:gd name="T24" fmla="*/ 18 w 30"/>
                <a:gd name="T25" fmla="*/ 6 h 6"/>
                <a:gd name="T26" fmla="*/ 12 w 30"/>
                <a:gd name="T27" fmla="*/ 0 h 6"/>
                <a:gd name="T28" fmla="*/ 12 w 30"/>
                <a:gd name="T29" fmla="*/ 0 h 6"/>
                <a:gd name="T30" fmla="*/ 6 w 30"/>
                <a:gd name="T31" fmla="*/ 0 h 6"/>
                <a:gd name="T32" fmla="*/ 0 w 30"/>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0" y="0"/>
                  </a:moveTo>
                  <a:lnTo>
                    <a:pt x="6" y="0"/>
                  </a:lnTo>
                  <a:lnTo>
                    <a:pt x="12" y="0"/>
                  </a:lnTo>
                  <a:lnTo>
                    <a:pt x="18" y="0"/>
                  </a:lnTo>
                  <a:lnTo>
                    <a:pt x="24" y="0"/>
                  </a:lnTo>
                  <a:lnTo>
                    <a:pt x="30" y="0"/>
                  </a:lnTo>
                  <a:lnTo>
                    <a:pt x="30" y="6"/>
                  </a:lnTo>
                  <a:lnTo>
                    <a:pt x="24" y="6"/>
                  </a:lnTo>
                  <a:lnTo>
                    <a:pt x="18" y="6"/>
                  </a:lnTo>
                  <a:lnTo>
                    <a:pt x="12" y="0"/>
                  </a:lnTo>
                  <a:lnTo>
                    <a:pt x="6" y="0"/>
                  </a:lnTo>
                  <a:lnTo>
                    <a:pt x="0" y="0"/>
                  </a:lnTo>
                  <a:close/>
                </a:path>
              </a:pathLst>
            </a:custGeom>
            <a:solidFill>
              <a:srgbClr val="006600"/>
            </a:solidFill>
            <a:ln w="9525">
              <a:noFill/>
              <a:round/>
              <a:headEnd/>
              <a:tailEnd/>
            </a:ln>
          </p:spPr>
          <p:txBody>
            <a:bodyPr/>
            <a:lstStyle/>
            <a:p>
              <a:endParaRPr lang="en-US"/>
            </a:p>
          </p:txBody>
        </p:sp>
        <p:sp>
          <p:nvSpPr>
            <p:cNvPr id="15998" name="Freeform 369"/>
            <p:cNvSpPr>
              <a:spLocks/>
            </p:cNvSpPr>
            <p:nvPr/>
          </p:nvSpPr>
          <p:spPr bwMode="auto">
            <a:xfrm>
              <a:off x="5210" y="997"/>
              <a:ext cx="24" cy="11"/>
            </a:xfrm>
            <a:custGeom>
              <a:avLst/>
              <a:gdLst>
                <a:gd name="T0" fmla="*/ 0 w 24"/>
                <a:gd name="T1" fmla="*/ 0 h 11"/>
                <a:gd name="T2" fmla="*/ 0 w 24"/>
                <a:gd name="T3" fmla="*/ 0 h 11"/>
                <a:gd name="T4" fmla="*/ 6 w 24"/>
                <a:gd name="T5" fmla="*/ 0 h 11"/>
                <a:gd name="T6" fmla="*/ 6 w 24"/>
                <a:gd name="T7" fmla="*/ 0 h 11"/>
                <a:gd name="T8" fmla="*/ 12 w 24"/>
                <a:gd name="T9" fmla="*/ 0 h 11"/>
                <a:gd name="T10" fmla="*/ 18 w 24"/>
                <a:gd name="T11" fmla="*/ 5 h 11"/>
                <a:gd name="T12" fmla="*/ 24 w 24"/>
                <a:gd name="T13" fmla="*/ 5 h 11"/>
                <a:gd name="T14" fmla="*/ 24 w 24"/>
                <a:gd name="T15" fmla="*/ 5 h 11"/>
                <a:gd name="T16" fmla="*/ 24 w 24"/>
                <a:gd name="T17" fmla="*/ 5 h 11"/>
                <a:gd name="T18" fmla="*/ 24 w 24"/>
                <a:gd name="T19" fmla="*/ 11 h 11"/>
                <a:gd name="T20" fmla="*/ 24 w 24"/>
                <a:gd name="T21" fmla="*/ 11 h 11"/>
                <a:gd name="T22" fmla="*/ 18 w 24"/>
                <a:gd name="T23" fmla="*/ 5 h 11"/>
                <a:gd name="T24" fmla="*/ 12 w 24"/>
                <a:gd name="T25" fmla="*/ 5 h 11"/>
                <a:gd name="T26" fmla="*/ 6 w 24"/>
                <a:gd name="T27" fmla="*/ 5 h 11"/>
                <a:gd name="T28" fmla="*/ 6 w 24"/>
                <a:gd name="T29" fmla="*/ 5 h 11"/>
                <a:gd name="T30" fmla="*/ 0 w 24"/>
                <a:gd name="T31" fmla="*/ 0 h 11"/>
                <a:gd name="T32" fmla="*/ 0 w 24"/>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1"/>
                <a:gd name="T53" fmla="*/ 24 w 24"/>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1">
                  <a:moveTo>
                    <a:pt x="0" y="0"/>
                  </a:moveTo>
                  <a:lnTo>
                    <a:pt x="0" y="0"/>
                  </a:lnTo>
                  <a:lnTo>
                    <a:pt x="6" y="0"/>
                  </a:lnTo>
                  <a:lnTo>
                    <a:pt x="12" y="0"/>
                  </a:lnTo>
                  <a:lnTo>
                    <a:pt x="18" y="5"/>
                  </a:lnTo>
                  <a:lnTo>
                    <a:pt x="24" y="5"/>
                  </a:lnTo>
                  <a:lnTo>
                    <a:pt x="24" y="11"/>
                  </a:lnTo>
                  <a:lnTo>
                    <a:pt x="18" y="5"/>
                  </a:lnTo>
                  <a:lnTo>
                    <a:pt x="12" y="5"/>
                  </a:lnTo>
                  <a:lnTo>
                    <a:pt x="6" y="5"/>
                  </a:lnTo>
                  <a:lnTo>
                    <a:pt x="0" y="0"/>
                  </a:lnTo>
                  <a:close/>
                </a:path>
              </a:pathLst>
            </a:custGeom>
            <a:solidFill>
              <a:srgbClr val="006600"/>
            </a:solidFill>
            <a:ln w="9525">
              <a:noFill/>
              <a:round/>
              <a:headEnd/>
              <a:tailEnd/>
            </a:ln>
          </p:spPr>
          <p:txBody>
            <a:bodyPr/>
            <a:lstStyle/>
            <a:p>
              <a:endParaRPr lang="en-US"/>
            </a:p>
          </p:txBody>
        </p:sp>
        <p:sp>
          <p:nvSpPr>
            <p:cNvPr id="15999" name="Freeform 370"/>
            <p:cNvSpPr>
              <a:spLocks/>
            </p:cNvSpPr>
            <p:nvPr/>
          </p:nvSpPr>
          <p:spPr bwMode="auto">
            <a:xfrm>
              <a:off x="5221" y="972"/>
              <a:ext cx="24" cy="6"/>
            </a:xfrm>
            <a:custGeom>
              <a:avLst/>
              <a:gdLst>
                <a:gd name="T0" fmla="*/ 0 w 24"/>
                <a:gd name="T1" fmla="*/ 6 h 6"/>
                <a:gd name="T2" fmla="*/ 0 w 24"/>
                <a:gd name="T3" fmla="*/ 6 h 6"/>
                <a:gd name="T4" fmla="*/ 6 w 24"/>
                <a:gd name="T5" fmla="*/ 6 h 6"/>
                <a:gd name="T6" fmla="*/ 6 w 24"/>
                <a:gd name="T7" fmla="*/ 6 h 6"/>
                <a:gd name="T8" fmla="*/ 12 w 24"/>
                <a:gd name="T9" fmla="*/ 0 h 6"/>
                <a:gd name="T10" fmla="*/ 18 w 24"/>
                <a:gd name="T11" fmla="*/ 6 h 6"/>
                <a:gd name="T12" fmla="*/ 24 w 24"/>
                <a:gd name="T13" fmla="*/ 6 h 6"/>
                <a:gd name="T14" fmla="*/ 24 w 24"/>
                <a:gd name="T15" fmla="*/ 6 h 6"/>
                <a:gd name="T16" fmla="*/ 24 w 24"/>
                <a:gd name="T17" fmla="*/ 6 h 6"/>
                <a:gd name="T18" fmla="*/ 24 w 24"/>
                <a:gd name="T19" fmla="*/ 6 h 6"/>
                <a:gd name="T20" fmla="*/ 24 w 24"/>
                <a:gd name="T21" fmla="*/ 6 h 6"/>
                <a:gd name="T22" fmla="*/ 24 w 24"/>
                <a:gd name="T23" fmla="*/ 6 h 6"/>
                <a:gd name="T24" fmla="*/ 18 w 24"/>
                <a:gd name="T25" fmla="*/ 6 h 6"/>
                <a:gd name="T26" fmla="*/ 12 w 24"/>
                <a:gd name="T27" fmla="*/ 6 h 6"/>
                <a:gd name="T28" fmla="*/ 6 w 24"/>
                <a:gd name="T29" fmla="*/ 6 h 6"/>
                <a:gd name="T30" fmla="*/ 6 w 24"/>
                <a:gd name="T31" fmla="*/ 6 h 6"/>
                <a:gd name="T32" fmla="*/ 0 w 24"/>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0" y="6"/>
                  </a:moveTo>
                  <a:lnTo>
                    <a:pt x="0" y="6"/>
                  </a:lnTo>
                  <a:lnTo>
                    <a:pt x="6" y="6"/>
                  </a:lnTo>
                  <a:lnTo>
                    <a:pt x="12" y="0"/>
                  </a:lnTo>
                  <a:lnTo>
                    <a:pt x="18" y="6"/>
                  </a:lnTo>
                  <a:lnTo>
                    <a:pt x="24" y="6"/>
                  </a:lnTo>
                  <a:lnTo>
                    <a:pt x="18" y="6"/>
                  </a:lnTo>
                  <a:lnTo>
                    <a:pt x="12" y="6"/>
                  </a:lnTo>
                  <a:lnTo>
                    <a:pt x="6" y="6"/>
                  </a:lnTo>
                  <a:lnTo>
                    <a:pt x="0" y="6"/>
                  </a:lnTo>
                  <a:close/>
                </a:path>
              </a:pathLst>
            </a:custGeom>
            <a:solidFill>
              <a:srgbClr val="006600"/>
            </a:solidFill>
            <a:ln w="9525">
              <a:noFill/>
              <a:round/>
              <a:headEnd/>
              <a:tailEnd/>
            </a:ln>
          </p:spPr>
          <p:txBody>
            <a:bodyPr/>
            <a:lstStyle/>
            <a:p>
              <a:endParaRPr lang="en-US"/>
            </a:p>
          </p:txBody>
        </p:sp>
        <p:sp>
          <p:nvSpPr>
            <p:cNvPr id="16000" name="Freeform 371"/>
            <p:cNvSpPr>
              <a:spLocks/>
            </p:cNvSpPr>
            <p:nvPr/>
          </p:nvSpPr>
          <p:spPr bwMode="auto">
            <a:xfrm>
              <a:off x="5228" y="960"/>
              <a:ext cx="30" cy="6"/>
            </a:xfrm>
            <a:custGeom>
              <a:avLst/>
              <a:gdLst>
                <a:gd name="T0" fmla="*/ 0 w 30"/>
                <a:gd name="T1" fmla="*/ 6 h 6"/>
                <a:gd name="T2" fmla="*/ 0 w 30"/>
                <a:gd name="T3" fmla="*/ 6 h 6"/>
                <a:gd name="T4" fmla="*/ 6 w 30"/>
                <a:gd name="T5" fmla="*/ 6 h 6"/>
                <a:gd name="T6" fmla="*/ 12 w 30"/>
                <a:gd name="T7" fmla="*/ 0 h 6"/>
                <a:gd name="T8" fmla="*/ 18 w 30"/>
                <a:gd name="T9" fmla="*/ 0 h 6"/>
                <a:gd name="T10" fmla="*/ 18 w 30"/>
                <a:gd name="T11" fmla="*/ 0 h 6"/>
                <a:gd name="T12" fmla="*/ 24 w 30"/>
                <a:gd name="T13" fmla="*/ 0 h 6"/>
                <a:gd name="T14" fmla="*/ 30 w 30"/>
                <a:gd name="T15" fmla="*/ 0 h 6"/>
                <a:gd name="T16" fmla="*/ 30 w 30"/>
                <a:gd name="T17" fmla="*/ 0 h 6"/>
                <a:gd name="T18" fmla="*/ 30 w 30"/>
                <a:gd name="T19" fmla="*/ 0 h 6"/>
                <a:gd name="T20" fmla="*/ 24 w 30"/>
                <a:gd name="T21" fmla="*/ 6 h 6"/>
                <a:gd name="T22" fmla="*/ 24 w 30"/>
                <a:gd name="T23" fmla="*/ 6 h 6"/>
                <a:gd name="T24" fmla="*/ 18 w 30"/>
                <a:gd name="T25" fmla="*/ 6 h 6"/>
                <a:gd name="T26" fmla="*/ 12 w 30"/>
                <a:gd name="T27" fmla="*/ 6 h 6"/>
                <a:gd name="T28" fmla="*/ 6 w 30"/>
                <a:gd name="T29" fmla="*/ 6 h 6"/>
                <a:gd name="T30" fmla="*/ 0 w 30"/>
                <a:gd name="T31" fmla="*/ 6 h 6"/>
                <a:gd name="T32" fmla="*/ 0 w 30"/>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0" y="6"/>
                  </a:moveTo>
                  <a:lnTo>
                    <a:pt x="0" y="6"/>
                  </a:lnTo>
                  <a:lnTo>
                    <a:pt x="6" y="6"/>
                  </a:lnTo>
                  <a:lnTo>
                    <a:pt x="12" y="0"/>
                  </a:lnTo>
                  <a:lnTo>
                    <a:pt x="18" y="0"/>
                  </a:lnTo>
                  <a:lnTo>
                    <a:pt x="24" y="0"/>
                  </a:lnTo>
                  <a:lnTo>
                    <a:pt x="30" y="0"/>
                  </a:lnTo>
                  <a:lnTo>
                    <a:pt x="24" y="6"/>
                  </a:lnTo>
                  <a:lnTo>
                    <a:pt x="18" y="6"/>
                  </a:lnTo>
                  <a:lnTo>
                    <a:pt x="12" y="6"/>
                  </a:lnTo>
                  <a:lnTo>
                    <a:pt x="6" y="6"/>
                  </a:lnTo>
                  <a:lnTo>
                    <a:pt x="0" y="6"/>
                  </a:lnTo>
                  <a:close/>
                </a:path>
              </a:pathLst>
            </a:custGeom>
            <a:solidFill>
              <a:srgbClr val="006600"/>
            </a:solidFill>
            <a:ln w="9525">
              <a:noFill/>
              <a:round/>
              <a:headEnd/>
              <a:tailEnd/>
            </a:ln>
          </p:spPr>
          <p:txBody>
            <a:bodyPr/>
            <a:lstStyle/>
            <a:p>
              <a:endParaRPr lang="en-US"/>
            </a:p>
          </p:txBody>
        </p:sp>
        <p:sp>
          <p:nvSpPr>
            <p:cNvPr id="16001" name="Freeform 372"/>
            <p:cNvSpPr>
              <a:spLocks/>
            </p:cNvSpPr>
            <p:nvPr/>
          </p:nvSpPr>
          <p:spPr bwMode="auto">
            <a:xfrm>
              <a:off x="5228" y="942"/>
              <a:ext cx="36" cy="12"/>
            </a:xfrm>
            <a:custGeom>
              <a:avLst/>
              <a:gdLst>
                <a:gd name="T0" fmla="*/ 0 w 36"/>
                <a:gd name="T1" fmla="*/ 12 h 12"/>
                <a:gd name="T2" fmla="*/ 6 w 36"/>
                <a:gd name="T3" fmla="*/ 12 h 12"/>
                <a:gd name="T4" fmla="*/ 12 w 36"/>
                <a:gd name="T5" fmla="*/ 6 h 12"/>
                <a:gd name="T6" fmla="*/ 18 w 36"/>
                <a:gd name="T7" fmla="*/ 6 h 12"/>
                <a:gd name="T8" fmla="*/ 24 w 36"/>
                <a:gd name="T9" fmla="*/ 6 h 12"/>
                <a:gd name="T10" fmla="*/ 30 w 36"/>
                <a:gd name="T11" fmla="*/ 0 h 12"/>
                <a:gd name="T12" fmla="*/ 30 w 36"/>
                <a:gd name="T13" fmla="*/ 0 h 12"/>
                <a:gd name="T14" fmla="*/ 36 w 36"/>
                <a:gd name="T15" fmla="*/ 0 h 12"/>
                <a:gd name="T16" fmla="*/ 36 w 36"/>
                <a:gd name="T17" fmla="*/ 0 h 12"/>
                <a:gd name="T18" fmla="*/ 36 w 36"/>
                <a:gd name="T19" fmla="*/ 6 h 12"/>
                <a:gd name="T20" fmla="*/ 30 w 36"/>
                <a:gd name="T21" fmla="*/ 6 h 12"/>
                <a:gd name="T22" fmla="*/ 30 w 36"/>
                <a:gd name="T23" fmla="*/ 6 h 12"/>
                <a:gd name="T24" fmla="*/ 24 w 36"/>
                <a:gd name="T25" fmla="*/ 6 h 12"/>
                <a:gd name="T26" fmla="*/ 18 w 36"/>
                <a:gd name="T27" fmla="*/ 12 h 12"/>
                <a:gd name="T28" fmla="*/ 12 w 36"/>
                <a:gd name="T29" fmla="*/ 12 h 12"/>
                <a:gd name="T30" fmla="*/ 6 w 36"/>
                <a:gd name="T31" fmla="*/ 12 h 12"/>
                <a:gd name="T32" fmla="*/ 0 w 36"/>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2"/>
                <a:gd name="T53" fmla="*/ 36 w 3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2">
                  <a:moveTo>
                    <a:pt x="0" y="12"/>
                  </a:moveTo>
                  <a:lnTo>
                    <a:pt x="6" y="12"/>
                  </a:lnTo>
                  <a:lnTo>
                    <a:pt x="12" y="6"/>
                  </a:lnTo>
                  <a:lnTo>
                    <a:pt x="18" y="6"/>
                  </a:lnTo>
                  <a:lnTo>
                    <a:pt x="24" y="6"/>
                  </a:lnTo>
                  <a:lnTo>
                    <a:pt x="30" y="0"/>
                  </a:lnTo>
                  <a:lnTo>
                    <a:pt x="36" y="0"/>
                  </a:lnTo>
                  <a:lnTo>
                    <a:pt x="36" y="6"/>
                  </a:lnTo>
                  <a:lnTo>
                    <a:pt x="30" y="6"/>
                  </a:lnTo>
                  <a:lnTo>
                    <a:pt x="24" y="6"/>
                  </a:lnTo>
                  <a:lnTo>
                    <a:pt x="18" y="12"/>
                  </a:lnTo>
                  <a:lnTo>
                    <a:pt x="12" y="12"/>
                  </a:lnTo>
                  <a:lnTo>
                    <a:pt x="6" y="12"/>
                  </a:lnTo>
                  <a:lnTo>
                    <a:pt x="0" y="12"/>
                  </a:lnTo>
                  <a:close/>
                </a:path>
              </a:pathLst>
            </a:custGeom>
            <a:solidFill>
              <a:srgbClr val="006600"/>
            </a:solidFill>
            <a:ln w="9525">
              <a:noFill/>
              <a:round/>
              <a:headEnd/>
              <a:tailEnd/>
            </a:ln>
          </p:spPr>
          <p:txBody>
            <a:bodyPr/>
            <a:lstStyle/>
            <a:p>
              <a:endParaRPr lang="en-US"/>
            </a:p>
          </p:txBody>
        </p:sp>
        <p:sp>
          <p:nvSpPr>
            <p:cNvPr id="16002" name="Freeform 373"/>
            <p:cNvSpPr>
              <a:spLocks/>
            </p:cNvSpPr>
            <p:nvPr/>
          </p:nvSpPr>
          <p:spPr bwMode="auto">
            <a:xfrm>
              <a:off x="5234" y="906"/>
              <a:ext cx="36" cy="18"/>
            </a:xfrm>
            <a:custGeom>
              <a:avLst/>
              <a:gdLst>
                <a:gd name="T0" fmla="*/ 0 w 36"/>
                <a:gd name="T1" fmla="*/ 18 h 18"/>
                <a:gd name="T2" fmla="*/ 0 w 36"/>
                <a:gd name="T3" fmla="*/ 18 h 18"/>
                <a:gd name="T4" fmla="*/ 6 w 36"/>
                <a:gd name="T5" fmla="*/ 12 h 18"/>
                <a:gd name="T6" fmla="*/ 12 w 36"/>
                <a:gd name="T7" fmla="*/ 12 h 18"/>
                <a:gd name="T8" fmla="*/ 18 w 36"/>
                <a:gd name="T9" fmla="*/ 6 h 18"/>
                <a:gd name="T10" fmla="*/ 24 w 36"/>
                <a:gd name="T11" fmla="*/ 6 h 18"/>
                <a:gd name="T12" fmla="*/ 30 w 36"/>
                <a:gd name="T13" fmla="*/ 6 h 18"/>
                <a:gd name="T14" fmla="*/ 30 w 36"/>
                <a:gd name="T15" fmla="*/ 0 h 18"/>
                <a:gd name="T16" fmla="*/ 36 w 36"/>
                <a:gd name="T17" fmla="*/ 6 h 18"/>
                <a:gd name="T18" fmla="*/ 36 w 36"/>
                <a:gd name="T19" fmla="*/ 6 h 18"/>
                <a:gd name="T20" fmla="*/ 30 w 36"/>
                <a:gd name="T21" fmla="*/ 6 h 18"/>
                <a:gd name="T22" fmla="*/ 24 w 36"/>
                <a:gd name="T23" fmla="*/ 12 h 18"/>
                <a:gd name="T24" fmla="*/ 18 w 36"/>
                <a:gd name="T25" fmla="*/ 12 h 18"/>
                <a:gd name="T26" fmla="*/ 12 w 36"/>
                <a:gd name="T27" fmla="*/ 12 h 18"/>
                <a:gd name="T28" fmla="*/ 6 w 36"/>
                <a:gd name="T29" fmla="*/ 18 h 18"/>
                <a:gd name="T30" fmla="*/ 0 w 36"/>
                <a:gd name="T31" fmla="*/ 18 h 18"/>
                <a:gd name="T32" fmla="*/ 0 w 36"/>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8"/>
                <a:gd name="T53" fmla="*/ 36 w 3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8">
                  <a:moveTo>
                    <a:pt x="0" y="18"/>
                  </a:moveTo>
                  <a:lnTo>
                    <a:pt x="0" y="18"/>
                  </a:lnTo>
                  <a:lnTo>
                    <a:pt x="6" y="12"/>
                  </a:lnTo>
                  <a:lnTo>
                    <a:pt x="12" y="12"/>
                  </a:lnTo>
                  <a:lnTo>
                    <a:pt x="18" y="6"/>
                  </a:lnTo>
                  <a:lnTo>
                    <a:pt x="24" y="6"/>
                  </a:lnTo>
                  <a:lnTo>
                    <a:pt x="30" y="6"/>
                  </a:lnTo>
                  <a:lnTo>
                    <a:pt x="30" y="0"/>
                  </a:lnTo>
                  <a:lnTo>
                    <a:pt x="36" y="6"/>
                  </a:lnTo>
                  <a:lnTo>
                    <a:pt x="30" y="6"/>
                  </a:lnTo>
                  <a:lnTo>
                    <a:pt x="24" y="12"/>
                  </a:lnTo>
                  <a:lnTo>
                    <a:pt x="18" y="12"/>
                  </a:lnTo>
                  <a:lnTo>
                    <a:pt x="12" y="12"/>
                  </a:lnTo>
                  <a:lnTo>
                    <a:pt x="6" y="18"/>
                  </a:lnTo>
                  <a:lnTo>
                    <a:pt x="0" y="18"/>
                  </a:lnTo>
                  <a:close/>
                </a:path>
              </a:pathLst>
            </a:custGeom>
            <a:solidFill>
              <a:srgbClr val="006600"/>
            </a:solidFill>
            <a:ln w="9525">
              <a:noFill/>
              <a:round/>
              <a:headEnd/>
              <a:tailEnd/>
            </a:ln>
          </p:spPr>
          <p:txBody>
            <a:bodyPr/>
            <a:lstStyle/>
            <a:p>
              <a:endParaRPr lang="en-US"/>
            </a:p>
          </p:txBody>
        </p:sp>
        <p:sp>
          <p:nvSpPr>
            <p:cNvPr id="16003" name="Freeform 374"/>
            <p:cNvSpPr>
              <a:spLocks/>
            </p:cNvSpPr>
            <p:nvPr/>
          </p:nvSpPr>
          <p:spPr bwMode="auto">
            <a:xfrm>
              <a:off x="5229" y="877"/>
              <a:ext cx="36" cy="24"/>
            </a:xfrm>
            <a:custGeom>
              <a:avLst/>
              <a:gdLst>
                <a:gd name="T0" fmla="*/ 0 w 36"/>
                <a:gd name="T1" fmla="*/ 24 h 24"/>
                <a:gd name="T2" fmla="*/ 6 w 36"/>
                <a:gd name="T3" fmla="*/ 18 h 24"/>
                <a:gd name="T4" fmla="*/ 6 w 36"/>
                <a:gd name="T5" fmla="*/ 18 h 24"/>
                <a:gd name="T6" fmla="*/ 12 w 36"/>
                <a:gd name="T7" fmla="*/ 12 h 24"/>
                <a:gd name="T8" fmla="*/ 18 w 36"/>
                <a:gd name="T9" fmla="*/ 6 h 24"/>
                <a:gd name="T10" fmla="*/ 24 w 36"/>
                <a:gd name="T11" fmla="*/ 6 h 24"/>
                <a:gd name="T12" fmla="*/ 30 w 36"/>
                <a:gd name="T13" fmla="*/ 0 h 24"/>
                <a:gd name="T14" fmla="*/ 36 w 36"/>
                <a:gd name="T15" fmla="*/ 0 h 24"/>
                <a:gd name="T16" fmla="*/ 36 w 36"/>
                <a:gd name="T17" fmla="*/ 0 h 24"/>
                <a:gd name="T18" fmla="*/ 36 w 36"/>
                <a:gd name="T19" fmla="*/ 6 h 24"/>
                <a:gd name="T20" fmla="*/ 30 w 36"/>
                <a:gd name="T21" fmla="*/ 6 h 24"/>
                <a:gd name="T22" fmla="*/ 24 w 36"/>
                <a:gd name="T23" fmla="*/ 12 h 24"/>
                <a:gd name="T24" fmla="*/ 18 w 36"/>
                <a:gd name="T25" fmla="*/ 12 h 24"/>
                <a:gd name="T26" fmla="*/ 12 w 36"/>
                <a:gd name="T27" fmla="*/ 18 h 24"/>
                <a:gd name="T28" fmla="*/ 6 w 36"/>
                <a:gd name="T29" fmla="*/ 18 h 24"/>
                <a:gd name="T30" fmla="*/ 6 w 36"/>
                <a:gd name="T31" fmla="*/ 18 h 24"/>
                <a:gd name="T32" fmla="*/ 0 w 36"/>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0" y="24"/>
                  </a:moveTo>
                  <a:lnTo>
                    <a:pt x="6" y="18"/>
                  </a:lnTo>
                  <a:lnTo>
                    <a:pt x="12" y="12"/>
                  </a:lnTo>
                  <a:lnTo>
                    <a:pt x="18" y="6"/>
                  </a:lnTo>
                  <a:lnTo>
                    <a:pt x="24" y="6"/>
                  </a:lnTo>
                  <a:lnTo>
                    <a:pt x="30" y="0"/>
                  </a:lnTo>
                  <a:lnTo>
                    <a:pt x="36" y="0"/>
                  </a:lnTo>
                  <a:lnTo>
                    <a:pt x="36" y="6"/>
                  </a:lnTo>
                  <a:lnTo>
                    <a:pt x="30" y="6"/>
                  </a:lnTo>
                  <a:lnTo>
                    <a:pt x="24" y="12"/>
                  </a:lnTo>
                  <a:lnTo>
                    <a:pt x="18" y="12"/>
                  </a:lnTo>
                  <a:lnTo>
                    <a:pt x="12" y="18"/>
                  </a:lnTo>
                  <a:lnTo>
                    <a:pt x="6" y="18"/>
                  </a:lnTo>
                  <a:lnTo>
                    <a:pt x="0" y="24"/>
                  </a:lnTo>
                  <a:close/>
                </a:path>
              </a:pathLst>
            </a:custGeom>
            <a:solidFill>
              <a:srgbClr val="006600"/>
            </a:solidFill>
            <a:ln w="9525">
              <a:noFill/>
              <a:round/>
              <a:headEnd/>
              <a:tailEnd/>
            </a:ln>
          </p:spPr>
          <p:txBody>
            <a:bodyPr/>
            <a:lstStyle/>
            <a:p>
              <a:endParaRPr lang="en-US"/>
            </a:p>
          </p:txBody>
        </p:sp>
        <p:sp>
          <p:nvSpPr>
            <p:cNvPr id="16004" name="Freeform 375"/>
            <p:cNvSpPr>
              <a:spLocks/>
            </p:cNvSpPr>
            <p:nvPr/>
          </p:nvSpPr>
          <p:spPr bwMode="auto">
            <a:xfrm>
              <a:off x="5233" y="926"/>
              <a:ext cx="30" cy="18"/>
            </a:xfrm>
            <a:custGeom>
              <a:avLst/>
              <a:gdLst>
                <a:gd name="T0" fmla="*/ 0 w 30"/>
                <a:gd name="T1" fmla="*/ 18 h 18"/>
                <a:gd name="T2" fmla="*/ 0 w 30"/>
                <a:gd name="T3" fmla="*/ 12 h 18"/>
                <a:gd name="T4" fmla="*/ 6 w 30"/>
                <a:gd name="T5" fmla="*/ 12 h 18"/>
                <a:gd name="T6" fmla="*/ 12 w 30"/>
                <a:gd name="T7" fmla="*/ 6 h 18"/>
                <a:gd name="T8" fmla="*/ 18 w 30"/>
                <a:gd name="T9" fmla="*/ 6 h 18"/>
                <a:gd name="T10" fmla="*/ 24 w 30"/>
                <a:gd name="T11" fmla="*/ 0 h 18"/>
                <a:gd name="T12" fmla="*/ 24 w 30"/>
                <a:gd name="T13" fmla="*/ 0 h 18"/>
                <a:gd name="T14" fmla="*/ 30 w 30"/>
                <a:gd name="T15" fmla="*/ 0 h 18"/>
                <a:gd name="T16" fmla="*/ 30 w 30"/>
                <a:gd name="T17" fmla="*/ 0 h 18"/>
                <a:gd name="T18" fmla="*/ 30 w 30"/>
                <a:gd name="T19" fmla="*/ 0 h 18"/>
                <a:gd name="T20" fmla="*/ 24 w 30"/>
                <a:gd name="T21" fmla="*/ 6 h 18"/>
                <a:gd name="T22" fmla="*/ 24 w 30"/>
                <a:gd name="T23" fmla="*/ 6 h 18"/>
                <a:gd name="T24" fmla="*/ 18 w 30"/>
                <a:gd name="T25" fmla="*/ 12 h 18"/>
                <a:gd name="T26" fmla="*/ 12 w 30"/>
                <a:gd name="T27" fmla="*/ 12 h 18"/>
                <a:gd name="T28" fmla="*/ 6 w 30"/>
                <a:gd name="T29" fmla="*/ 12 h 18"/>
                <a:gd name="T30" fmla="*/ 0 w 30"/>
                <a:gd name="T31" fmla="*/ 12 h 18"/>
                <a:gd name="T32" fmla="*/ 0 w 30"/>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8"/>
                <a:gd name="T53" fmla="*/ 30 w 3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8">
                  <a:moveTo>
                    <a:pt x="0" y="18"/>
                  </a:moveTo>
                  <a:lnTo>
                    <a:pt x="0" y="12"/>
                  </a:lnTo>
                  <a:lnTo>
                    <a:pt x="6" y="12"/>
                  </a:lnTo>
                  <a:lnTo>
                    <a:pt x="12" y="6"/>
                  </a:lnTo>
                  <a:lnTo>
                    <a:pt x="18" y="6"/>
                  </a:lnTo>
                  <a:lnTo>
                    <a:pt x="24" y="0"/>
                  </a:lnTo>
                  <a:lnTo>
                    <a:pt x="30" y="0"/>
                  </a:lnTo>
                  <a:lnTo>
                    <a:pt x="24" y="6"/>
                  </a:lnTo>
                  <a:lnTo>
                    <a:pt x="18" y="12"/>
                  </a:lnTo>
                  <a:lnTo>
                    <a:pt x="12" y="12"/>
                  </a:lnTo>
                  <a:lnTo>
                    <a:pt x="6" y="12"/>
                  </a:lnTo>
                  <a:lnTo>
                    <a:pt x="0" y="12"/>
                  </a:lnTo>
                  <a:lnTo>
                    <a:pt x="0" y="18"/>
                  </a:lnTo>
                  <a:close/>
                </a:path>
              </a:pathLst>
            </a:custGeom>
            <a:solidFill>
              <a:srgbClr val="006600"/>
            </a:solidFill>
            <a:ln w="9525">
              <a:noFill/>
              <a:round/>
              <a:headEnd/>
              <a:tailEnd/>
            </a:ln>
          </p:spPr>
          <p:txBody>
            <a:bodyPr/>
            <a:lstStyle/>
            <a:p>
              <a:endParaRPr lang="en-US"/>
            </a:p>
          </p:txBody>
        </p:sp>
        <p:sp>
          <p:nvSpPr>
            <p:cNvPr id="16005" name="Freeform 376"/>
            <p:cNvSpPr>
              <a:spLocks/>
            </p:cNvSpPr>
            <p:nvPr/>
          </p:nvSpPr>
          <p:spPr bwMode="auto">
            <a:xfrm>
              <a:off x="5193" y="913"/>
              <a:ext cx="42" cy="24"/>
            </a:xfrm>
            <a:custGeom>
              <a:avLst/>
              <a:gdLst>
                <a:gd name="T0" fmla="*/ 0 w 42"/>
                <a:gd name="T1" fmla="*/ 0 h 24"/>
                <a:gd name="T2" fmla="*/ 0 w 42"/>
                <a:gd name="T3" fmla="*/ 0 h 24"/>
                <a:gd name="T4" fmla="*/ 6 w 42"/>
                <a:gd name="T5" fmla="*/ 0 h 24"/>
                <a:gd name="T6" fmla="*/ 12 w 42"/>
                <a:gd name="T7" fmla="*/ 0 h 24"/>
                <a:gd name="T8" fmla="*/ 18 w 42"/>
                <a:gd name="T9" fmla="*/ 6 h 24"/>
                <a:gd name="T10" fmla="*/ 30 w 42"/>
                <a:gd name="T11" fmla="*/ 12 h 24"/>
                <a:gd name="T12" fmla="*/ 36 w 42"/>
                <a:gd name="T13" fmla="*/ 18 h 24"/>
                <a:gd name="T14" fmla="*/ 42 w 42"/>
                <a:gd name="T15" fmla="*/ 24 h 24"/>
                <a:gd name="T16" fmla="*/ 42 w 42"/>
                <a:gd name="T17" fmla="*/ 24 h 24"/>
                <a:gd name="T18" fmla="*/ 42 w 42"/>
                <a:gd name="T19" fmla="*/ 24 h 24"/>
                <a:gd name="T20" fmla="*/ 36 w 42"/>
                <a:gd name="T21" fmla="*/ 24 h 24"/>
                <a:gd name="T22" fmla="*/ 24 w 42"/>
                <a:gd name="T23" fmla="*/ 18 h 24"/>
                <a:gd name="T24" fmla="*/ 18 w 42"/>
                <a:gd name="T25" fmla="*/ 12 h 24"/>
                <a:gd name="T26" fmla="*/ 12 w 42"/>
                <a:gd name="T27" fmla="*/ 6 h 24"/>
                <a:gd name="T28" fmla="*/ 6 w 42"/>
                <a:gd name="T29" fmla="*/ 6 h 24"/>
                <a:gd name="T30" fmla="*/ 0 w 42"/>
                <a:gd name="T31" fmla="*/ 0 h 24"/>
                <a:gd name="T32" fmla="*/ 0 w 42"/>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24"/>
                <a:gd name="T53" fmla="*/ 42 w 4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24">
                  <a:moveTo>
                    <a:pt x="0" y="0"/>
                  </a:moveTo>
                  <a:lnTo>
                    <a:pt x="0" y="0"/>
                  </a:lnTo>
                  <a:lnTo>
                    <a:pt x="6" y="0"/>
                  </a:lnTo>
                  <a:lnTo>
                    <a:pt x="12" y="0"/>
                  </a:lnTo>
                  <a:lnTo>
                    <a:pt x="18" y="6"/>
                  </a:lnTo>
                  <a:lnTo>
                    <a:pt x="30" y="12"/>
                  </a:lnTo>
                  <a:lnTo>
                    <a:pt x="36" y="18"/>
                  </a:lnTo>
                  <a:lnTo>
                    <a:pt x="42" y="24"/>
                  </a:lnTo>
                  <a:lnTo>
                    <a:pt x="36" y="24"/>
                  </a:lnTo>
                  <a:lnTo>
                    <a:pt x="24" y="18"/>
                  </a:lnTo>
                  <a:lnTo>
                    <a:pt x="18" y="12"/>
                  </a:lnTo>
                  <a:lnTo>
                    <a:pt x="12" y="6"/>
                  </a:lnTo>
                  <a:lnTo>
                    <a:pt x="6" y="6"/>
                  </a:lnTo>
                  <a:lnTo>
                    <a:pt x="0" y="0"/>
                  </a:lnTo>
                  <a:close/>
                </a:path>
              </a:pathLst>
            </a:custGeom>
            <a:solidFill>
              <a:srgbClr val="006600"/>
            </a:solidFill>
            <a:ln w="9525">
              <a:noFill/>
              <a:round/>
              <a:headEnd/>
              <a:tailEnd/>
            </a:ln>
          </p:spPr>
          <p:txBody>
            <a:bodyPr/>
            <a:lstStyle/>
            <a:p>
              <a:endParaRPr lang="en-US"/>
            </a:p>
          </p:txBody>
        </p:sp>
        <p:sp>
          <p:nvSpPr>
            <p:cNvPr id="16006" name="Freeform 377"/>
            <p:cNvSpPr>
              <a:spLocks/>
            </p:cNvSpPr>
            <p:nvPr/>
          </p:nvSpPr>
          <p:spPr bwMode="auto">
            <a:xfrm>
              <a:off x="5198" y="888"/>
              <a:ext cx="36" cy="30"/>
            </a:xfrm>
            <a:custGeom>
              <a:avLst/>
              <a:gdLst>
                <a:gd name="T0" fmla="*/ 0 w 36"/>
                <a:gd name="T1" fmla="*/ 0 h 30"/>
                <a:gd name="T2" fmla="*/ 0 w 36"/>
                <a:gd name="T3" fmla="*/ 0 h 30"/>
                <a:gd name="T4" fmla="*/ 6 w 36"/>
                <a:gd name="T5" fmla="*/ 6 h 30"/>
                <a:gd name="T6" fmla="*/ 12 w 36"/>
                <a:gd name="T7" fmla="*/ 6 h 30"/>
                <a:gd name="T8" fmla="*/ 18 w 36"/>
                <a:gd name="T9" fmla="*/ 6 h 30"/>
                <a:gd name="T10" fmla="*/ 24 w 36"/>
                <a:gd name="T11" fmla="*/ 12 h 30"/>
                <a:gd name="T12" fmla="*/ 30 w 36"/>
                <a:gd name="T13" fmla="*/ 18 h 30"/>
                <a:gd name="T14" fmla="*/ 30 w 36"/>
                <a:gd name="T15" fmla="*/ 24 h 30"/>
                <a:gd name="T16" fmla="*/ 36 w 36"/>
                <a:gd name="T17" fmla="*/ 30 h 30"/>
                <a:gd name="T18" fmla="*/ 30 w 36"/>
                <a:gd name="T19" fmla="*/ 24 h 30"/>
                <a:gd name="T20" fmla="*/ 24 w 36"/>
                <a:gd name="T21" fmla="*/ 18 h 30"/>
                <a:gd name="T22" fmla="*/ 18 w 36"/>
                <a:gd name="T23" fmla="*/ 18 h 30"/>
                <a:gd name="T24" fmla="*/ 12 w 36"/>
                <a:gd name="T25" fmla="*/ 12 h 30"/>
                <a:gd name="T26" fmla="*/ 12 w 36"/>
                <a:gd name="T27" fmla="*/ 12 h 30"/>
                <a:gd name="T28" fmla="*/ 6 w 36"/>
                <a:gd name="T29" fmla="*/ 6 h 30"/>
                <a:gd name="T30" fmla="*/ 0 w 36"/>
                <a:gd name="T31" fmla="*/ 6 h 30"/>
                <a:gd name="T32" fmla="*/ 0 w 36"/>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0" y="0"/>
                  </a:moveTo>
                  <a:lnTo>
                    <a:pt x="0" y="0"/>
                  </a:lnTo>
                  <a:lnTo>
                    <a:pt x="6" y="6"/>
                  </a:lnTo>
                  <a:lnTo>
                    <a:pt x="12" y="6"/>
                  </a:lnTo>
                  <a:lnTo>
                    <a:pt x="18" y="6"/>
                  </a:lnTo>
                  <a:lnTo>
                    <a:pt x="24" y="12"/>
                  </a:lnTo>
                  <a:lnTo>
                    <a:pt x="30" y="18"/>
                  </a:lnTo>
                  <a:lnTo>
                    <a:pt x="30" y="24"/>
                  </a:lnTo>
                  <a:lnTo>
                    <a:pt x="36" y="30"/>
                  </a:lnTo>
                  <a:lnTo>
                    <a:pt x="30" y="24"/>
                  </a:lnTo>
                  <a:lnTo>
                    <a:pt x="24" y="18"/>
                  </a:lnTo>
                  <a:lnTo>
                    <a:pt x="18" y="18"/>
                  </a:lnTo>
                  <a:lnTo>
                    <a:pt x="12" y="12"/>
                  </a:lnTo>
                  <a:lnTo>
                    <a:pt x="6" y="6"/>
                  </a:lnTo>
                  <a:lnTo>
                    <a:pt x="0" y="6"/>
                  </a:lnTo>
                  <a:lnTo>
                    <a:pt x="0" y="0"/>
                  </a:lnTo>
                  <a:close/>
                </a:path>
              </a:pathLst>
            </a:custGeom>
            <a:solidFill>
              <a:srgbClr val="006600"/>
            </a:solidFill>
            <a:ln w="9525">
              <a:noFill/>
              <a:round/>
              <a:headEnd/>
              <a:tailEnd/>
            </a:ln>
          </p:spPr>
          <p:txBody>
            <a:bodyPr/>
            <a:lstStyle/>
            <a:p>
              <a:endParaRPr lang="en-US"/>
            </a:p>
          </p:txBody>
        </p:sp>
        <p:sp>
          <p:nvSpPr>
            <p:cNvPr id="16007" name="Freeform 378"/>
            <p:cNvSpPr>
              <a:spLocks/>
            </p:cNvSpPr>
            <p:nvPr/>
          </p:nvSpPr>
          <p:spPr bwMode="auto">
            <a:xfrm>
              <a:off x="5228" y="894"/>
              <a:ext cx="36" cy="18"/>
            </a:xfrm>
            <a:custGeom>
              <a:avLst/>
              <a:gdLst>
                <a:gd name="T0" fmla="*/ 0 w 36"/>
                <a:gd name="T1" fmla="*/ 18 h 18"/>
                <a:gd name="T2" fmla="*/ 6 w 36"/>
                <a:gd name="T3" fmla="*/ 18 h 18"/>
                <a:gd name="T4" fmla="*/ 12 w 36"/>
                <a:gd name="T5" fmla="*/ 12 h 18"/>
                <a:gd name="T6" fmla="*/ 18 w 36"/>
                <a:gd name="T7" fmla="*/ 6 h 18"/>
                <a:gd name="T8" fmla="*/ 24 w 36"/>
                <a:gd name="T9" fmla="*/ 6 h 18"/>
                <a:gd name="T10" fmla="*/ 24 w 36"/>
                <a:gd name="T11" fmla="*/ 0 h 18"/>
                <a:gd name="T12" fmla="*/ 30 w 36"/>
                <a:gd name="T13" fmla="*/ 0 h 18"/>
                <a:gd name="T14" fmla="*/ 36 w 36"/>
                <a:gd name="T15" fmla="*/ 0 h 18"/>
                <a:gd name="T16" fmla="*/ 36 w 36"/>
                <a:gd name="T17" fmla="*/ 0 h 18"/>
                <a:gd name="T18" fmla="*/ 36 w 36"/>
                <a:gd name="T19" fmla="*/ 0 h 18"/>
                <a:gd name="T20" fmla="*/ 36 w 36"/>
                <a:gd name="T21" fmla="*/ 6 h 18"/>
                <a:gd name="T22" fmla="*/ 30 w 36"/>
                <a:gd name="T23" fmla="*/ 6 h 18"/>
                <a:gd name="T24" fmla="*/ 24 w 36"/>
                <a:gd name="T25" fmla="*/ 12 h 18"/>
                <a:gd name="T26" fmla="*/ 18 w 36"/>
                <a:gd name="T27" fmla="*/ 12 h 18"/>
                <a:gd name="T28" fmla="*/ 12 w 36"/>
                <a:gd name="T29" fmla="*/ 12 h 18"/>
                <a:gd name="T30" fmla="*/ 6 w 36"/>
                <a:gd name="T31" fmla="*/ 18 h 18"/>
                <a:gd name="T32" fmla="*/ 0 w 36"/>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8"/>
                <a:gd name="T53" fmla="*/ 36 w 3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8">
                  <a:moveTo>
                    <a:pt x="0" y="18"/>
                  </a:moveTo>
                  <a:lnTo>
                    <a:pt x="6" y="18"/>
                  </a:lnTo>
                  <a:lnTo>
                    <a:pt x="12" y="12"/>
                  </a:lnTo>
                  <a:lnTo>
                    <a:pt x="18" y="6"/>
                  </a:lnTo>
                  <a:lnTo>
                    <a:pt x="24" y="6"/>
                  </a:lnTo>
                  <a:lnTo>
                    <a:pt x="24" y="0"/>
                  </a:lnTo>
                  <a:lnTo>
                    <a:pt x="30" y="0"/>
                  </a:lnTo>
                  <a:lnTo>
                    <a:pt x="36" y="0"/>
                  </a:lnTo>
                  <a:lnTo>
                    <a:pt x="36" y="6"/>
                  </a:lnTo>
                  <a:lnTo>
                    <a:pt x="30" y="6"/>
                  </a:lnTo>
                  <a:lnTo>
                    <a:pt x="24" y="12"/>
                  </a:lnTo>
                  <a:lnTo>
                    <a:pt x="18" y="12"/>
                  </a:lnTo>
                  <a:lnTo>
                    <a:pt x="12" y="12"/>
                  </a:lnTo>
                  <a:lnTo>
                    <a:pt x="6" y="18"/>
                  </a:lnTo>
                  <a:lnTo>
                    <a:pt x="0" y="18"/>
                  </a:lnTo>
                  <a:close/>
                </a:path>
              </a:pathLst>
            </a:custGeom>
            <a:solidFill>
              <a:srgbClr val="006600"/>
            </a:solidFill>
            <a:ln w="9525">
              <a:noFill/>
              <a:round/>
              <a:headEnd/>
              <a:tailEnd/>
            </a:ln>
          </p:spPr>
          <p:txBody>
            <a:bodyPr/>
            <a:lstStyle/>
            <a:p>
              <a:endParaRPr lang="en-US"/>
            </a:p>
          </p:txBody>
        </p:sp>
        <p:sp>
          <p:nvSpPr>
            <p:cNvPr id="16008" name="Freeform 379"/>
            <p:cNvSpPr>
              <a:spLocks/>
            </p:cNvSpPr>
            <p:nvPr/>
          </p:nvSpPr>
          <p:spPr bwMode="auto">
            <a:xfrm>
              <a:off x="4588" y="2077"/>
              <a:ext cx="24" cy="36"/>
            </a:xfrm>
            <a:custGeom>
              <a:avLst/>
              <a:gdLst>
                <a:gd name="T0" fmla="*/ 0 w 24"/>
                <a:gd name="T1" fmla="*/ 36 h 36"/>
                <a:gd name="T2" fmla="*/ 0 w 24"/>
                <a:gd name="T3" fmla="*/ 36 h 36"/>
                <a:gd name="T4" fmla="*/ 0 w 24"/>
                <a:gd name="T5" fmla="*/ 30 h 36"/>
                <a:gd name="T6" fmla="*/ 6 w 24"/>
                <a:gd name="T7" fmla="*/ 24 h 36"/>
                <a:gd name="T8" fmla="*/ 6 w 24"/>
                <a:gd name="T9" fmla="*/ 18 h 36"/>
                <a:gd name="T10" fmla="*/ 12 w 24"/>
                <a:gd name="T11" fmla="*/ 12 h 36"/>
                <a:gd name="T12" fmla="*/ 18 w 24"/>
                <a:gd name="T13" fmla="*/ 6 h 36"/>
                <a:gd name="T14" fmla="*/ 24 w 24"/>
                <a:gd name="T15" fmla="*/ 6 h 36"/>
                <a:gd name="T16" fmla="*/ 24 w 24"/>
                <a:gd name="T17" fmla="*/ 0 h 36"/>
                <a:gd name="T18" fmla="*/ 24 w 24"/>
                <a:gd name="T19" fmla="*/ 6 h 36"/>
                <a:gd name="T20" fmla="*/ 18 w 24"/>
                <a:gd name="T21" fmla="*/ 12 h 36"/>
                <a:gd name="T22" fmla="*/ 18 w 24"/>
                <a:gd name="T23" fmla="*/ 18 h 36"/>
                <a:gd name="T24" fmla="*/ 12 w 24"/>
                <a:gd name="T25" fmla="*/ 24 h 36"/>
                <a:gd name="T26" fmla="*/ 6 w 24"/>
                <a:gd name="T27" fmla="*/ 30 h 36"/>
                <a:gd name="T28" fmla="*/ 6 w 24"/>
                <a:gd name="T29" fmla="*/ 36 h 36"/>
                <a:gd name="T30" fmla="*/ 0 w 24"/>
                <a:gd name="T31" fmla="*/ 36 h 36"/>
                <a:gd name="T32" fmla="*/ 0 w 24"/>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6"/>
                <a:gd name="T53" fmla="*/ 24 w 2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6">
                  <a:moveTo>
                    <a:pt x="0" y="36"/>
                  </a:moveTo>
                  <a:lnTo>
                    <a:pt x="0" y="36"/>
                  </a:lnTo>
                  <a:lnTo>
                    <a:pt x="0" y="30"/>
                  </a:lnTo>
                  <a:lnTo>
                    <a:pt x="6" y="24"/>
                  </a:lnTo>
                  <a:lnTo>
                    <a:pt x="6" y="18"/>
                  </a:lnTo>
                  <a:lnTo>
                    <a:pt x="12" y="12"/>
                  </a:lnTo>
                  <a:lnTo>
                    <a:pt x="18" y="6"/>
                  </a:lnTo>
                  <a:lnTo>
                    <a:pt x="24" y="6"/>
                  </a:lnTo>
                  <a:lnTo>
                    <a:pt x="24" y="0"/>
                  </a:lnTo>
                  <a:lnTo>
                    <a:pt x="24" y="6"/>
                  </a:lnTo>
                  <a:lnTo>
                    <a:pt x="18" y="12"/>
                  </a:lnTo>
                  <a:lnTo>
                    <a:pt x="18" y="18"/>
                  </a:lnTo>
                  <a:lnTo>
                    <a:pt x="12" y="24"/>
                  </a:lnTo>
                  <a:lnTo>
                    <a:pt x="6" y="30"/>
                  </a:lnTo>
                  <a:lnTo>
                    <a:pt x="6" y="36"/>
                  </a:lnTo>
                  <a:lnTo>
                    <a:pt x="0" y="36"/>
                  </a:lnTo>
                  <a:close/>
                </a:path>
              </a:pathLst>
            </a:custGeom>
            <a:solidFill>
              <a:srgbClr val="006600"/>
            </a:solidFill>
            <a:ln w="9525">
              <a:noFill/>
              <a:round/>
              <a:headEnd/>
              <a:tailEnd/>
            </a:ln>
          </p:spPr>
          <p:txBody>
            <a:bodyPr/>
            <a:lstStyle/>
            <a:p>
              <a:endParaRPr lang="en-US"/>
            </a:p>
          </p:txBody>
        </p:sp>
        <p:sp>
          <p:nvSpPr>
            <p:cNvPr id="16009" name="Freeform 380"/>
            <p:cNvSpPr>
              <a:spLocks/>
            </p:cNvSpPr>
            <p:nvPr/>
          </p:nvSpPr>
          <p:spPr bwMode="auto">
            <a:xfrm>
              <a:off x="4606" y="2083"/>
              <a:ext cx="12" cy="30"/>
            </a:xfrm>
            <a:custGeom>
              <a:avLst/>
              <a:gdLst>
                <a:gd name="T0" fmla="*/ 0 w 12"/>
                <a:gd name="T1" fmla="*/ 30 h 30"/>
                <a:gd name="T2" fmla="*/ 0 w 12"/>
                <a:gd name="T3" fmla="*/ 24 h 30"/>
                <a:gd name="T4" fmla="*/ 0 w 12"/>
                <a:gd name="T5" fmla="*/ 12 h 30"/>
                <a:gd name="T6" fmla="*/ 6 w 12"/>
                <a:gd name="T7" fmla="*/ 6 h 30"/>
                <a:gd name="T8" fmla="*/ 12 w 12"/>
                <a:gd name="T9" fmla="*/ 0 h 30"/>
                <a:gd name="T10" fmla="*/ 6 w 12"/>
                <a:gd name="T11" fmla="*/ 6 h 30"/>
                <a:gd name="T12" fmla="*/ 6 w 12"/>
                <a:gd name="T13" fmla="*/ 18 h 30"/>
                <a:gd name="T14" fmla="*/ 6 w 12"/>
                <a:gd name="T15" fmla="*/ 24 h 30"/>
                <a:gd name="T16" fmla="*/ 0 w 12"/>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30"/>
                <a:gd name="T29" fmla="*/ 12 w 12"/>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30">
                  <a:moveTo>
                    <a:pt x="0" y="30"/>
                  </a:moveTo>
                  <a:lnTo>
                    <a:pt x="0" y="24"/>
                  </a:lnTo>
                  <a:lnTo>
                    <a:pt x="0" y="12"/>
                  </a:lnTo>
                  <a:lnTo>
                    <a:pt x="6" y="6"/>
                  </a:lnTo>
                  <a:lnTo>
                    <a:pt x="12" y="0"/>
                  </a:lnTo>
                  <a:lnTo>
                    <a:pt x="6" y="6"/>
                  </a:lnTo>
                  <a:lnTo>
                    <a:pt x="6" y="18"/>
                  </a:lnTo>
                  <a:lnTo>
                    <a:pt x="6" y="24"/>
                  </a:lnTo>
                  <a:lnTo>
                    <a:pt x="0" y="30"/>
                  </a:lnTo>
                  <a:close/>
                </a:path>
              </a:pathLst>
            </a:custGeom>
            <a:solidFill>
              <a:srgbClr val="006600"/>
            </a:solidFill>
            <a:ln w="9525">
              <a:noFill/>
              <a:round/>
              <a:headEnd/>
              <a:tailEnd/>
            </a:ln>
          </p:spPr>
          <p:txBody>
            <a:bodyPr/>
            <a:lstStyle/>
            <a:p>
              <a:endParaRPr lang="en-US"/>
            </a:p>
          </p:txBody>
        </p:sp>
        <p:sp>
          <p:nvSpPr>
            <p:cNvPr id="16010" name="Freeform 381"/>
            <p:cNvSpPr>
              <a:spLocks/>
            </p:cNvSpPr>
            <p:nvPr/>
          </p:nvSpPr>
          <p:spPr bwMode="auto">
            <a:xfrm>
              <a:off x="4457" y="2065"/>
              <a:ext cx="24" cy="18"/>
            </a:xfrm>
            <a:custGeom>
              <a:avLst/>
              <a:gdLst>
                <a:gd name="T0" fmla="*/ 24 w 24"/>
                <a:gd name="T1" fmla="*/ 0 h 18"/>
                <a:gd name="T2" fmla="*/ 24 w 24"/>
                <a:gd name="T3" fmla="*/ 0 h 18"/>
                <a:gd name="T4" fmla="*/ 18 w 24"/>
                <a:gd name="T5" fmla="*/ 6 h 18"/>
                <a:gd name="T6" fmla="*/ 18 w 24"/>
                <a:gd name="T7" fmla="*/ 6 h 18"/>
                <a:gd name="T8" fmla="*/ 12 w 24"/>
                <a:gd name="T9" fmla="*/ 12 h 18"/>
                <a:gd name="T10" fmla="*/ 12 w 24"/>
                <a:gd name="T11" fmla="*/ 18 h 18"/>
                <a:gd name="T12" fmla="*/ 6 w 24"/>
                <a:gd name="T13" fmla="*/ 18 h 18"/>
                <a:gd name="T14" fmla="*/ 6 w 24"/>
                <a:gd name="T15" fmla="*/ 18 h 18"/>
                <a:gd name="T16" fmla="*/ 0 w 24"/>
                <a:gd name="T17" fmla="*/ 18 h 18"/>
                <a:gd name="T18" fmla="*/ 0 w 24"/>
                <a:gd name="T19" fmla="*/ 18 h 18"/>
                <a:gd name="T20" fmla="*/ 0 w 24"/>
                <a:gd name="T21" fmla="*/ 12 h 18"/>
                <a:gd name="T22" fmla="*/ 6 w 24"/>
                <a:gd name="T23" fmla="*/ 12 h 18"/>
                <a:gd name="T24" fmla="*/ 6 w 24"/>
                <a:gd name="T25" fmla="*/ 6 h 18"/>
                <a:gd name="T26" fmla="*/ 12 w 24"/>
                <a:gd name="T27" fmla="*/ 6 h 18"/>
                <a:gd name="T28" fmla="*/ 18 w 24"/>
                <a:gd name="T29" fmla="*/ 6 h 18"/>
                <a:gd name="T30" fmla="*/ 18 w 24"/>
                <a:gd name="T31" fmla="*/ 0 h 18"/>
                <a:gd name="T32" fmla="*/ 24 w 2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8"/>
                <a:gd name="T53" fmla="*/ 24 w 2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8">
                  <a:moveTo>
                    <a:pt x="24" y="0"/>
                  </a:moveTo>
                  <a:lnTo>
                    <a:pt x="24" y="0"/>
                  </a:lnTo>
                  <a:lnTo>
                    <a:pt x="18" y="6"/>
                  </a:lnTo>
                  <a:lnTo>
                    <a:pt x="12" y="12"/>
                  </a:lnTo>
                  <a:lnTo>
                    <a:pt x="12" y="18"/>
                  </a:lnTo>
                  <a:lnTo>
                    <a:pt x="6" y="18"/>
                  </a:lnTo>
                  <a:lnTo>
                    <a:pt x="0" y="18"/>
                  </a:lnTo>
                  <a:lnTo>
                    <a:pt x="0" y="12"/>
                  </a:lnTo>
                  <a:lnTo>
                    <a:pt x="6" y="12"/>
                  </a:lnTo>
                  <a:lnTo>
                    <a:pt x="6" y="6"/>
                  </a:lnTo>
                  <a:lnTo>
                    <a:pt x="12" y="6"/>
                  </a:lnTo>
                  <a:lnTo>
                    <a:pt x="18" y="6"/>
                  </a:lnTo>
                  <a:lnTo>
                    <a:pt x="18" y="0"/>
                  </a:lnTo>
                  <a:lnTo>
                    <a:pt x="24" y="0"/>
                  </a:lnTo>
                  <a:close/>
                </a:path>
              </a:pathLst>
            </a:custGeom>
            <a:solidFill>
              <a:srgbClr val="006600"/>
            </a:solidFill>
            <a:ln w="9525">
              <a:noFill/>
              <a:round/>
              <a:headEnd/>
              <a:tailEnd/>
            </a:ln>
          </p:spPr>
          <p:txBody>
            <a:bodyPr/>
            <a:lstStyle/>
            <a:p>
              <a:endParaRPr lang="en-US"/>
            </a:p>
          </p:txBody>
        </p:sp>
        <p:sp>
          <p:nvSpPr>
            <p:cNvPr id="16011" name="Freeform 382"/>
            <p:cNvSpPr>
              <a:spLocks/>
            </p:cNvSpPr>
            <p:nvPr/>
          </p:nvSpPr>
          <p:spPr bwMode="auto">
            <a:xfrm>
              <a:off x="4451" y="2067"/>
              <a:ext cx="24" cy="6"/>
            </a:xfrm>
            <a:custGeom>
              <a:avLst/>
              <a:gdLst>
                <a:gd name="T0" fmla="*/ 24 w 24"/>
                <a:gd name="T1" fmla="*/ 0 h 6"/>
                <a:gd name="T2" fmla="*/ 24 w 24"/>
                <a:gd name="T3" fmla="*/ 0 h 6"/>
                <a:gd name="T4" fmla="*/ 18 w 24"/>
                <a:gd name="T5" fmla="*/ 0 h 6"/>
                <a:gd name="T6" fmla="*/ 12 w 24"/>
                <a:gd name="T7" fmla="*/ 0 h 6"/>
                <a:gd name="T8" fmla="*/ 12 w 24"/>
                <a:gd name="T9" fmla="*/ 0 h 6"/>
                <a:gd name="T10" fmla="*/ 6 w 24"/>
                <a:gd name="T11" fmla="*/ 0 h 6"/>
                <a:gd name="T12" fmla="*/ 0 w 24"/>
                <a:gd name="T13" fmla="*/ 0 h 6"/>
                <a:gd name="T14" fmla="*/ 0 w 24"/>
                <a:gd name="T15" fmla="*/ 0 h 6"/>
                <a:gd name="T16" fmla="*/ 0 w 24"/>
                <a:gd name="T17" fmla="*/ 0 h 6"/>
                <a:gd name="T18" fmla="*/ 0 w 24"/>
                <a:gd name="T19" fmla="*/ 6 h 6"/>
                <a:gd name="T20" fmla="*/ 0 w 24"/>
                <a:gd name="T21" fmla="*/ 6 h 6"/>
                <a:gd name="T22" fmla="*/ 6 w 24"/>
                <a:gd name="T23" fmla="*/ 6 h 6"/>
                <a:gd name="T24" fmla="*/ 6 w 24"/>
                <a:gd name="T25" fmla="*/ 6 h 6"/>
                <a:gd name="T26" fmla="*/ 12 w 24"/>
                <a:gd name="T27" fmla="*/ 0 h 6"/>
                <a:gd name="T28" fmla="*/ 18 w 24"/>
                <a:gd name="T29" fmla="*/ 0 h 6"/>
                <a:gd name="T30" fmla="*/ 24 w 24"/>
                <a:gd name="T31" fmla="*/ 0 h 6"/>
                <a:gd name="T32" fmla="*/ 24 w 24"/>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24" y="0"/>
                  </a:moveTo>
                  <a:lnTo>
                    <a:pt x="24" y="0"/>
                  </a:lnTo>
                  <a:lnTo>
                    <a:pt x="18" y="0"/>
                  </a:lnTo>
                  <a:lnTo>
                    <a:pt x="12" y="0"/>
                  </a:lnTo>
                  <a:lnTo>
                    <a:pt x="6" y="0"/>
                  </a:lnTo>
                  <a:lnTo>
                    <a:pt x="0" y="0"/>
                  </a:lnTo>
                  <a:lnTo>
                    <a:pt x="0" y="6"/>
                  </a:lnTo>
                  <a:lnTo>
                    <a:pt x="6" y="6"/>
                  </a:lnTo>
                  <a:lnTo>
                    <a:pt x="12" y="0"/>
                  </a:lnTo>
                  <a:lnTo>
                    <a:pt x="18" y="0"/>
                  </a:lnTo>
                  <a:lnTo>
                    <a:pt x="24" y="0"/>
                  </a:lnTo>
                  <a:close/>
                </a:path>
              </a:pathLst>
            </a:custGeom>
            <a:solidFill>
              <a:srgbClr val="006600"/>
            </a:solidFill>
            <a:ln w="9525">
              <a:noFill/>
              <a:round/>
              <a:headEnd/>
              <a:tailEnd/>
            </a:ln>
          </p:spPr>
          <p:txBody>
            <a:bodyPr/>
            <a:lstStyle/>
            <a:p>
              <a:endParaRPr lang="en-US"/>
            </a:p>
          </p:txBody>
        </p:sp>
        <p:sp>
          <p:nvSpPr>
            <p:cNvPr id="16012" name="Freeform 383"/>
            <p:cNvSpPr>
              <a:spLocks/>
            </p:cNvSpPr>
            <p:nvPr/>
          </p:nvSpPr>
          <p:spPr bwMode="auto">
            <a:xfrm>
              <a:off x="4457" y="2043"/>
              <a:ext cx="24" cy="24"/>
            </a:xfrm>
            <a:custGeom>
              <a:avLst/>
              <a:gdLst>
                <a:gd name="T0" fmla="*/ 24 w 24"/>
                <a:gd name="T1" fmla="*/ 24 h 24"/>
                <a:gd name="T2" fmla="*/ 18 w 24"/>
                <a:gd name="T3" fmla="*/ 24 h 24"/>
                <a:gd name="T4" fmla="*/ 18 w 24"/>
                <a:gd name="T5" fmla="*/ 18 h 24"/>
                <a:gd name="T6" fmla="*/ 12 w 24"/>
                <a:gd name="T7" fmla="*/ 18 h 24"/>
                <a:gd name="T8" fmla="*/ 6 w 24"/>
                <a:gd name="T9" fmla="*/ 12 h 24"/>
                <a:gd name="T10" fmla="*/ 0 w 24"/>
                <a:gd name="T11" fmla="*/ 6 h 24"/>
                <a:gd name="T12" fmla="*/ 0 w 24"/>
                <a:gd name="T13" fmla="*/ 6 h 24"/>
                <a:gd name="T14" fmla="*/ 0 w 24"/>
                <a:gd name="T15" fmla="*/ 6 h 24"/>
                <a:gd name="T16" fmla="*/ 0 w 24"/>
                <a:gd name="T17" fmla="*/ 0 h 24"/>
                <a:gd name="T18" fmla="*/ 0 w 24"/>
                <a:gd name="T19" fmla="*/ 0 h 24"/>
                <a:gd name="T20" fmla="*/ 6 w 24"/>
                <a:gd name="T21" fmla="*/ 6 h 24"/>
                <a:gd name="T22" fmla="*/ 6 w 24"/>
                <a:gd name="T23" fmla="*/ 6 h 24"/>
                <a:gd name="T24" fmla="*/ 12 w 24"/>
                <a:gd name="T25" fmla="*/ 12 h 24"/>
                <a:gd name="T26" fmla="*/ 18 w 24"/>
                <a:gd name="T27" fmla="*/ 12 h 24"/>
                <a:gd name="T28" fmla="*/ 18 w 24"/>
                <a:gd name="T29" fmla="*/ 18 h 24"/>
                <a:gd name="T30" fmla="*/ 24 w 24"/>
                <a:gd name="T31" fmla="*/ 24 h 24"/>
                <a:gd name="T32" fmla="*/ 24 w 24"/>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24"/>
                  </a:moveTo>
                  <a:lnTo>
                    <a:pt x="18" y="24"/>
                  </a:lnTo>
                  <a:lnTo>
                    <a:pt x="18" y="18"/>
                  </a:lnTo>
                  <a:lnTo>
                    <a:pt x="12" y="18"/>
                  </a:lnTo>
                  <a:lnTo>
                    <a:pt x="6" y="12"/>
                  </a:lnTo>
                  <a:lnTo>
                    <a:pt x="0" y="6"/>
                  </a:lnTo>
                  <a:lnTo>
                    <a:pt x="0" y="0"/>
                  </a:lnTo>
                  <a:lnTo>
                    <a:pt x="6" y="6"/>
                  </a:lnTo>
                  <a:lnTo>
                    <a:pt x="12" y="12"/>
                  </a:lnTo>
                  <a:lnTo>
                    <a:pt x="18" y="12"/>
                  </a:lnTo>
                  <a:lnTo>
                    <a:pt x="18" y="18"/>
                  </a:lnTo>
                  <a:lnTo>
                    <a:pt x="24" y="24"/>
                  </a:lnTo>
                  <a:close/>
                </a:path>
              </a:pathLst>
            </a:custGeom>
            <a:solidFill>
              <a:srgbClr val="006600"/>
            </a:solidFill>
            <a:ln w="9525">
              <a:noFill/>
              <a:round/>
              <a:headEnd/>
              <a:tailEnd/>
            </a:ln>
          </p:spPr>
          <p:txBody>
            <a:bodyPr/>
            <a:lstStyle/>
            <a:p>
              <a:endParaRPr lang="en-US"/>
            </a:p>
          </p:txBody>
        </p:sp>
        <p:sp>
          <p:nvSpPr>
            <p:cNvPr id="16013" name="Freeform 384"/>
            <p:cNvSpPr>
              <a:spLocks/>
            </p:cNvSpPr>
            <p:nvPr/>
          </p:nvSpPr>
          <p:spPr bwMode="auto">
            <a:xfrm>
              <a:off x="4612" y="2049"/>
              <a:ext cx="6" cy="36"/>
            </a:xfrm>
            <a:custGeom>
              <a:avLst/>
              <a:gdLst>
                <a:gd name="T0" fmla="*/ 0 w 6"/>
                <a:gd name="T1" fmla="*/ 36 h 36"/>
                <a:gd name="T2" fmla="*/ 0 w 6"/>
                <a:gd name="T3" fmla="*/ 24 h 36"/>
                <a:gd name="T4" fmla="*/ 0 w 6"/>
                <a:gd name="T5" fmla="*/ 12 h 36"/>
                <a:gd name="T6" fmla="*/ 0 w 6"/>
                <a:gd name="T7" fmla="*/ 6 h 36"/>
                <a:gd name="T8" fmla="*/ 6 w 6"/>
                <a:gd name="T9" fmla="*/ 0 h 36"/>
                <a:gd name="T10" fmla="*/ 6 w 6"/>
                <a:gd name="T11" fmla="*/ 6 h 36"/>
                <a:gd name="T12" fmla="*/ 6 w 6"/>
                <a:gd name="T13" fmla="*/ 12 h 36"/>
                <a:gd name="T14" fmla="*/ 0 w 6"/>
                <a:gd name="T15" fmla="*/ 24 h 36"/>
                <a:gd name="T16" fmla="*/ 0 w 6"/>
                <a:gd name="T17" fmla="*/ 36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6"/>
                <a:gd name="T29" fmla="*/ 6 w 6"/>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6">
                  <a:moveTo>
                    <a:pt x="0" y="36"/>
                  </a:moveTo>
                  <a:lnTo>
                    <a:pt x="0" y="24"/>
                  </a:lnTo>
                  <a:lnTo>
                    <a:pt x="0" y="12"/>
                  </a:lnTo>
                  <a:lnTo>
                    <a:pt x="0" y="6"/>
                  </a:lnTo>
                  <a:lnTo>
                    <a:pt x="6" y="0"/>
                  </a:lnTo>
                  <a:lnTo>
                    <a:pt x="6" y="6"/>
                  </a:lnTo>
                  <a:lnTo>
                    <a:pt x="6" y="12"/>
                  </a:lnTo>
                  <a:lnTo>
                    <a:pt x="0" y="24"/>
                  </a:lnTo>
                  <a:lnTo>
                    <a:pt x="0" y="36"/>
                  </a:lnTo>
                  <a:close/>
                </a:path>
              </a:pathLst>
            </a:custGeom>
            <a:solidFill>
              <a:srgbClr val="006600"/>
            </a:solidFill>
            <a:ln w="9525">
              <a:noFill/>
              <a:round/>
              <a:headEnd/>
              <a:tailEnd/>
            </a:ln>
          </p:spPr>
          <p:txBody>
            <a:bodyPr/>
            <a:lstStyle/>
            <a:p>
              <a:endParaRPr lang="en-US"/>
            </a:p>
          </p:txBody>
        </p:sp>
        <p:sp>
          <p:nvSpPr>
            <p:cNvPr id="16014" name="Freeform 385"/>
            <p:cNvSpPr>
              <a:spLocks/>
            </p:cNvSpPr>
            <p:nvPr/>
          </p:nvSpPr>
          <p:spPr bwMode="auto">
            <a:xfrm>
              <a:off x="4618" y="2055"/>
              <a:ext cx="18" cy="36"/>
            </a:xfrm>
            <a:custGeom>
              <a:avLst/>
              <a:gdLst>
                <a:gd name="T0" fmla="*/ 0 w 18"/>
                <a:gd name="T1" fmla="*/ 36 h 36"/>
                <a:gd name="T2" fmla="*/ 0 w 18"/>
                <a:gd name="T3" fmla="*/ 24 h 36"/>
                <a:gd name="T4" fmla="*/ 6 w 18"/>
                <a:gd name="T5" fmla="*/ 18 h 36"/>
                <a:gd name="T6" fmla="*/ 6 w 18"/>
                <a:gd name="T7" fmla="*/ 6 h 36"/>
                <a:gd name="T8" fmla="*/ 12 w 18"/>
                <a:gd name="T9" fmla="*/ 0 h 36"/>
                <a:gd name="T10" fmla="*/ 18 w 18"/>
                <a:gd name="T11" fmla="*/ 0 h 36"/>
                <a:gd name="T12" fmla="*/ 18 w 18"/>
                <a:gd name="T13" fmla="*/ 6 h 36"/>
                <a:gd name="T14" fmla="*/ 12 w 18"/>
                <a:gd name="T15" fmla="*/ 12 h 36"/>
                <a:gd name="T16" fmla="*/ 12 w 18"/>
                <a:gd name="T17" fmla="*/ 18 h 36"/>
                <a:gd name="T18" fmla="*/ 6 w 18"/>
                <a:gd name="T19" fmla="*/ 24 h 36"/>
                <a:gd name="T20" fmla="*/ 6 w 18"/>
                <a:gd name="T21" fmla="*/ 24 h 36"/>
                <a:gd name="T22" fmla="*/ 0 w 18"/>
                <a:gd name="T23" fmla="*/ 30 h 36"/>
                <a:gd name="T24" fmla="*/ 0 w 18"/>
                <a:gd name="T25" fmla="*/ 36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36"/>
                <a:gd name="T41" fmla="*/ 18 w 18"/>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36">
                  <a:moveTo>
                    <a:pt x="0" y="36"/>
                  </a:moveTo>
                  <a:lnTo>
                    <a:pt x="0" y="24"/>
                  </a:lnTo>
                  <a:lnTo>
                    <a:pt x="6" y="18"/>
                  </a:lnTo>
                  <a:lnTo>
                    <a:pt x="6" y="6"/>
                  </a:lnTo>
                  <a:lnTo>
                    <a:pt x="12" y="0"/>
                  </a:lnTo>
                  <a:lnTo>
                    <a:pt x="18" y="0"/>
                  </a:lnTo>
                  <a:lnTo>
                    <a:pt x="18" y="6"/>
                  </a:lnTo>
                  <a:lnTo>
                    <a:pt x="12" y="12"/>
                  </a:lnTo>
                  <a:lnTo>
                    <a:pt x="12" y="18"/>
                  </a:lnTo>
                  <a:lnTo>
                    <a:pt x="6" y="24"/>
                  </a:lnTo>
                  <a:lnTo>
                    <a:pt x="0" y="30"/>
                  </a:lnTo>
                  <a:lnTo>
                    <a:pt x="0" y="36"/>
                  </a:lnTo>
                  <a:close/>
                </a:path>
              </a:pathLst>
            </a:custGeom>
            <a:solidFill>
              <a:srgbClr val="006600"/>
            </a:solidFill>
            <a:ln w="9525">
              <a:noFill/>
              <a:round/>
              <a:headEnd/>
              <a:tailEnd/>
            </a:ln>
          </p:spPr>
          <p:txBody>
            <a:bodyPr/>
            <a:lstStyle/>
            <a:p>
              <a:endParaRPr lang="en-US"/>
            </a:p>
          </p:txBody>
        </p:sp>
        <p:sp>
          <p:nvSpPr>
            <p:cNvPr id="16015" name="Freeform 386"/>
            <p:cNvSpPr>
              <a:spLocks/>
            </p:cNvSpPr>
            <p:nvPr/>
          </p:nvSpPr>
          <p:spPr bwMode="auto">
            <a:xfrm>
              <a:off x="4600" y="2049"/>
              <a:ext cx="6" cy="30"/>
            </a:xfrm>
            <a:custGeom>
              <a:avLst/>
              <a:gdLst>
                <a:gd name="T0" fmla="*/ 0 w 6"/>
                <a:gd name="T1" fmla="*/ 30 h 30"/>
                <a:gd name="T2" fmla="*/ 0 w 6"/>
                <a:gd name="T3" fmla="*/ 30 h 30"/>
                <a:gd name="T4" fmla="*/ 0 w 6"/>
                <a:gd name="T5" fmla="*/ 18 h 30"/>
                <a:gd name="T6" fmla="*/ 0 w 6"/>
                <a:gd name="T7" fmla="*/ 6 h 30"/>
                <a:gd name="T8" fmla="*/ 0 w 6"/>
                <a:gd name="T9" fmla="*/ 0 h 30"/>
                <a:gd name="T10" fmla="*/ 6 w 6"/>
                <a:gd name="T11" fmla="*/ 0 h 30"/>
                <a:gd name="T12" fmla="*/ 6 w 6"/>
                <a:gd name="T13" fmla="*/ 12 h 30"/>
                <a:gd name="T14" fmla="*/ 0 w 6"/>
                <a:gd name="T15" fmla="*/ 24 h 30"/>
                <a:gd name="T16" fmla="*/ 0 w 6"/>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0"/>
                <a:gd name="T29" fmla="*/ 6 w 6"/>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0">
                  <a:moveTo>
                    <a:pt x="0" y="30"/>
                  </a:moveTo>
                  <a:lnTo>
                    <a:pt x="0" y="30"/>
                  </a:lnTo>
                  <a:lnTo>
                    <a:pt x="0" y="18"/>
                  </a:lnTo>
                  <a:lnTo>
                    <a:pt x="0" y="6"/>
                  </a:lnTo>
                  <a:lnTo>
                    <a:pt x="0" y="0"/>
                  </a:lnTo>
                  <a:lnTo>
                    <a:pt x="6" y="0"/>
                  </a:lnTo>
                  <a:lnTo>
                    <a:pt x="6" y="12"/>
                  </a:lnTo>
                  <a:lnTo>
                    <a:pt x="0" y="24"/>
                  </a:lnTo>
                  <a:lnTo>
                    <a:pt x="0" y="30"/>
                  </a:lnTo>
                  <a:close/>
                </a:path>
              </a:pathLst>
            </a:custGeom>
            <a:solidFill>
              <a:srgbClr val="006600"/>
            </a:solidFill>
            <a:ln w="9525">
              <a:noFill/>
              <a:round/>
              <a:headEnd/>
              <a:tailEnd/>
            </a:ln>
          </p:spPr>
          <p:txBody>
            <a:bodyPr/>
            <a:lstStyle/>
            <a:p>
              <a:endParaRPr lang="en-US"/>
            </a:p>
          </p:txBody>
        </p:sp>
        <p:sp>
          <p:nvSpPr>
            <p:cNvPr id="16016" name="Freeform 387"/>
            <p:cNvSpPr>
              <a:spLocks/>
            </p:cNvSpPr>
            <p:nvPr/>
          </p:nvSpPr>
          <p:spPr bwMode="auto">
            <a:xfrm>
              <a:off x="4588" y="2043"/>
              <a:ext cx="6" cy="30"/>
            </a:xfrm>
            <a:custGeom>
              <a:avLst/>
              <a:gdLst>
                <a:gd name="T0" fmla="*/ 6 w 6"/>
                <a:gd name="T1" fmla="*/ 30 h 30"/>
                <a:gd name="T2" fmla="*/ 0 w 6"/>
                <a:gd name="T3" fmla="*/ 24 h 30"/>
                <a:gd name="T4" fmla="*/ 0 w 6"/>
                <a:gd name="T5" fmla="*/ 12 h 30"/>
                <a:gd name="T6" fmla="*/ 0 w 6"/>
                <a:gd name="T7" fmla="*/ 6 h 30"/>
                <a:gd name="T8" fmla="*/ 0 w 6"/>
                <a:gd name="T9" fmla="*/ 0 h 30"/>
                <a:gd name="T10" fmla="*/ 0 w 6"/>
                <a:gd name="T11" fmla="*/ 0 h 30"/>
                <a:gd name="T12" fmla="*/ 6 w 6"/>
                <a:gd name="T13" fmla="*/ 6 h 30"/>
                <a:gd name="T14" fmla="*/ 0 w 6"/>
                <a:gd name="T15" fmla="*/ 24 h 30"/>
                <a:gd name="T16" fmla="*/ 6 w 6"/>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0"/>
                <a:gd name="T29" fmla="*/ 6 w 6"/>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0">
                  <a:moveTo>
                    <a:pt x="6" y="30"/>
                  </a:moveTo>
                  <a:lnTo>
                    <a:pt x="0" y="24"/>
                  </a:lnTo>
                  <a:lnTo>
                    <a:pt x="0" y="12"/>
                  </a:lnTo>
                  <a:lnTo>
                    <a:pt x="0" y="6"/>
                  </a:lnTo>
                  <a:lnTo>
                    <a:pt x="0" y="0"/>
                  </a:lnTo>
                  <a:lnTo>
                    <a:pt x="6" y="6"/>
                  </a:lnTo>
                  <a:lnTo>
                    <a:pt x="0" y="24"/>
                  </a:lnTo>
                  <a:lnTo>
                    <a:pt x="6" y="30"/>
                  </a:lnTo>
                  <a:close/>
                </a:path>
              </a:pathLst>
            </a:custGeom>
            <a:solidFill>
              <a:srgbClr val="006600"/>
            </a:solidFill>
            <a:ln w="9525">
              <a:noFill/>
              <a:round/>
              <a:headEnd/>
              <a:tailEnd/>
            </a:ln>
          </p:spPr>
          <p:txBody>
            <a:bodyPr/>
            <a:lstStyle/>
            <a:p>
              <a:endParaRPr lang="en-US"/>
            </a:p>
          </p:txBody>
        </p:sp>
        <p:sp>
          <p:nvSpPr>
            <p:cNvPr id="16017" name="Freeform 388"/>
            <p:cNvSpPr>
              <a:spLocks/>
            </p:cNvSpPr>
            <p:nvPr/>
          </p:nvSpPr>
          <p:spPr bwMode="auto">
            <a:xfrm>
              <a:off x="4571" y="2035"/>
              <a:ext cx="12" cy="30"/>
            </a:xfrm>
            <a:custGeom>
              <a:avLst/>
              <a:gdLst>
                <a:gd name="T0" fmla="*/ 12 w 12"/>
                <a:gd name="T1" fmla="*/ 30 h 30"/>
                <a:gd name="T2" fmla="*/ 6 w 12"/>
                <a:gd name="T3" fmla="*/ 24 h 30"/>
                <a:gd name="T4" fmla="*/ 6 w 12"/>
                <a:gd name="T5" fmla="*/ 12 h 30"/>
                <a:gd name="T6" fmla="*/ 0 w 12"/>
                <a:gd name="T7" fmla="*/ 0 h 30"/>
                <a:gd name="T8" fmla="*/ 6 w 12"/>
                <a:gd name="T9" fmla="*/ 0 h 30"/>
                <a:gd name="T10" fmla="*/ 6 w 12"/>
                <a:gd name="T11" fmla="*/ 0 h 30"/>
                <a:gd name="T12" fmla="*/ 6 w 12"/>
                <a:gd name="T13" fmla="*/ 12 h 30"/>
                <a:gd name="T14" fmla="*/ 6 w 12"/>
                <a:gd name="T15" fmla="*/ 24 h 30"/>
                <a:gd name="T16" fmla="*/ 12 w 12"/>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30"/>
                <a:gd name="T29" fmla="*/ 12 w 12"/>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30">
                  <a:moveTo>
                    <a:pt x="12" y="30"/>
                  </a:moveTo>
                  <a:lnTo>
                    <a:pt x="6" y="24"/>
                  </a:lnTo>
                  <a:lnTo>
                    <a:pt x="6" y="12"/>
                  </a:lnTo>
                  <a:lnTo>
                    <a:pt x="0" y="0"/>
                  </a:lnTo>
                  <a:lnTo>
                    <a:pt x="6" y="0"/>
                  </a:lnTo>
                  <a:lnTo>
                    <a:pt x="6" y="12"/>
                  </a:lnTo>
                  <a:lnTo>
                    <a:pt x="6" y="24"/>
                  </a:lnTo>
                  <a:lnTo>
                    <a:pt x="12" y="30"/>
                  </a:lnTo>
                  <a:close/>
                </a:path>
              </a:pathLst>
            </a:custGeom>
            <a:solidFill>
              <a:srgbClr val="006600"/>
            </a:solidFill>
            <a:ln w="9525">
              <a:noFill/>
              <a:round/>
              <a:headEnd/>
              <a:tailEnd/>
            </a:ln>
          </p:spPr>
          <p:txBody>
            <a:bodyPr/>
            <a:lstStyle/>
            <a:p>
              <a:endParaRPr lang="en-US"/>
            </a:p>
          </p:txBody>
        </p:sp>
        <p:sp>
          <p:nvSpPr>
            <p:cNvPr id="16018" name="Freeform 389"/>
            <p:cNvSpPr>
              <a:spLocks/>
            </p:cNvSpPr>
            <p:nvPr/>
          </p:nvSpPr>
          <p:spPr bwMode="auto">
            <a:xfrm>
              <a:off x="4558" y="2024"/>
              <a:ext cx="12" cy="42"/>
            </a:xfrm>
            <a:custGeom>
              <a:avLst/>
              <a:gdLst>
                <a:gd name="T0" fmla="*/ 12 w 12"/>
                <a:gd name="T1" fmla="*/ 42 h 42"/>
                <a:gd name="T2" fmla="*/ 6 w 12"/>
                <a:gd name="T3" fmla="*/ 30 h 42"/>
                <a:gd name="T4" fmla="*/ 0 w 12"/>
                <a:gd name="T5" fmla="*/ 18 h 42"/>
                <a:gd name="T6" fmla="*/ 0 w 12"/>
                <a:gd name="T7" fmla="*/ 6 h 42"/>
                <a:gd name="T8" fmla="*/ 6 w 12"/>
                <a:gd name="T9" fmla="*/ 0 h 42"/>
                <a:gd name="T10" fmla="*/ 6 w 12"/>
                <a:gd name="T11" fmla="*/ 6 h 42"/>
                <a:gd name="T12" fmla="*/ 6 w 12"/>
                <a:gd name="T13" fmla="*/ 18 h 42"/>
                <a:gd name="T14" fmla="*/ 6 w 12"/>
                <a:gd name="T15" fmla="*/ 30 h 42"/>
                <a:gd name="T16" fmla="*/ 12 w 12"/>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42"/>
                <a:gd name="T29" fmla="*/ 12 w 12"/>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42">
                  <a:moveTo>
                    <a:pt x="12" y="42"/>
                  </a:moveTo>
                  <a:lnTo>
                    <a:pt x="6" y="30"/>
                  </a:lnTo>
                  <a:lnTo>
                    <a:pt x="0" y="18"/>
                  </a:lnTo>
                  <a:lnTo>
                    <a:pt x="0" y="6"/>
                  </a:lnTo>
                  <a:lnTo>
                    <a:pt x="6" y="0"/>
                  </a:lnTo>
                  <a:lnTo>
                    <a:pt x="6" y="6"/>
                  </a:lnTo>
                  <a:lnTo>
                    <a:pt x="6" y="18"/>
                  </a:lnTo>
                  <a:lnTo>
                    <a:pt x="6" y="30"/>
                  </a:lnTo>
                  <a:lnTo>
                    <a:pt x="12" y="42"/>
                  </a:lnTo>
                  <a:close/>
                </a:path>
              </a:pathLst>
            </a:custGeom>
            <a:solidFill>
              <a:srgbClr val="006600"/>
            </a:solidFill>
            <a:ln w="9525">
              <a:noFill/>
              <a:round/>
              <a:headEnd/>
              <a:tailEnd/>
            </a:ln>
          </p:spPr>
          <p:txBody>
            <a:bodyPr/>
            <a:lstStyle/>
            <a:p>
              <a:endParaRPr lang="en-US"/>
            </a:p>
          </p:txBody>
        </p:sp>
        <p:sp>
          <p:nvSpPr>
            <p:cNvPr id="16019" name="Freeform 390"/>
            <p:cNvSpPr>
              <a:spLocks/>
            </p:cNvSpPr>
            <p:nvPr/>
          </p:nvSpPr>
          <p:spPr bwMode="auto">
            <a:xfrm>
              <a:off x="4541" y="2017"/>
              <a:ext cx="12" cy="42"/>
            </a:xfrm>
            <a:custGeom>
              <a:avLst/>
              <a:gdLst>
                <a:gd name="T0" fmla="*/ 12 w 12"/>
                <a:gd name="T1" fmla="*/ 42 h 42"/>
                <a:gd name="T2" fmla="*/ 12 w 12"/>
                <a:gd name="T3" fmla="*/ 42 h 42"/>
                <a:gd name="T4" fmla="*/ 12 w 12"/>
                <a:gd name="T5" fmla="*/ 36 h 42"/>
                <a:gd name="T6" fmla="*/ 6 w 12"/>
                <a:gd name="T7" fmla="*/ 30 h 42"/>
                <a:gd name="T8" fmla="*/ 6 w 12"/>
                <a:gd name="T9" fmla="*/ 18 h 42"/>
                <a:gd name="T10" fmla="*/ 0 w 12"/>
                <a:gd name="T11" fmla="*/ 12 h 42"/>
                <a:gd name="T12" fmla="*/ 0 w 12"/>
                <a:gd name="T13" fmla="*/ 6 h 42"/>
                <a:gd name="T14" fmla="*/ 0 w 12"/>
                <a:gd name="T15" fmla="*/ 6 h 42"/>
                <a:gd name="T16" fmla="*/ 0 w 12"/>
                <a:gd name="T17" fmla="*/ 0 h 42"/>
                <a:gd name="T18" fmla="*/ 6 w 12"/>
                <a:gd name="T19" fmla="*/ 6 h 42"/>
                <a:gd name="T20" fmla="*/ 12 w 12"/>
                <a:gd name="T21" fmla="*/ 24 h 42"/>
                <a:gd name="T22" fmla="*/ 12 w 12"/>
                <a:gd name="T23" fmla="*/ 36 h 42"/>
                <a:gd name="T24" fmla="*/ 12 w 12"/>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42"/>
                <a:gd name="T41" fmla="*/ 12 w 12"/>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42">
                  <a:moveTo>
                    <a:pt x="12" y="42"/>
                  </a:moveTo>
                  <a:lnTo>
                    <a:pt x="12" y="42"/>
                  </a:lnTo>
                  <a:lnTo>
                    <a:pt x="12" y="36"/>
                  </a:lnTo>
                  <a:lnTo>
                    <a:pt x="6" y="30"/>
                  </a:lnTo>
                  <a:lnTo>
                    <a:pt x="6" y="18"/>
                  </a:lnTo>
                  <a:lnTo>
                    <a:pt x="0" y="12"/>
                  </a:lnTo>
                  <a:lnTo>
                    <a:pt x="0" y="6"/>
                  </a:lnTo>
                  <a:lnTo>
                    <a:pt x="0" y="0"/>
                  </a:lnTo>
                  <a:lnTo>
                    <a:pt x="6" y="6"/>
                  </a:lnTo>
                  <a:lnTo>
                    <a:pt x="12" y="24"/>
                  </a:lnTo>
                  <a:lnTo>
                    <a:pt x="12" y="36"/>
                  </a:lnTo>
                  <a:lnTo>
                    <a:pt x="12" y="42"/>
                  </a:lnTo>
                  <a:close/>
                </a:path>
              </a:pathLst>
            </a:custGeom>
            <a:solidFill>
              <a:srgbClr val="006600"/>
            </a:solidFill>
            <a:ln w="9525">
              <a:noFill/>
              <a:round/>
              <a:headEnd/>
              <a:tailEnd/>
            </a:ln>
          </p:spPr>
          <p:txBody>
            <a:bodyPr/>
            <a:lstStyle/>
            <a:p>
              <a:endParaRPr lang="en-US"/>
            </a:p>
          </p:txBody>
        </p:sp>
        <p:sp>
          <p:nvSpPr>
            <p:cNvPr id="16020" name="Freeform 391"/>
            <p:cNvSpPr>
              <a:spLocks/>
            </p:cNvSpPr>
            <p:nvPr/>
          </p:nvSpPr>
          <p:spPr bwMode="auto">
            <a:xfrm>
              <a:off x="4530" y="2017"/>
              <a:ext cx="12" cy="42"/>
            </a:xfrm>
            <a:custGeom>
              <a:avLst/>
              <a:gdLst>
                <a:gd name="T0" fmla="*/ 12 w 12"/>
                <a:gd name="T1" fmla="*/ 42 h 42"/>
                <a:gd name="T2" fmla="*/ 12 w 12"/>
                <a:gd name="T3" fmla="*/ 42 h 42"/>
                <a:gd name="T4" fmla="*/ 6 w 12"/>
                <a:gd name="T5" fmla="*/ 36 h 42"/>
                <a:gd name="T6" fmla="*/ 6 w 12"/>
                <a:gd name="T7" fmla="*/ 24 h 42"/>
                <a:gd name="T8" fmla="*/ 0 w 12"/>
                <a:gd name="T9" fmla="*/ 18 h 42"/>
                <a:gd name="T10" fmla="*/ 0 w 12"/>
                <a:gd name="T11" fmla="*/ 12 h 42"/>
                <a:gd name="T12" fmla="*/ 0 w 12"/>
                <a:gd name="T13" fmla="*/ 6 h 42"/>
                <a:gd name="T14" fmla="*/ 0 w 12"/>
                <a:gd name="T15" fmla="*/ 0 h 42"/>
                <a:gd name="T16" fmla="*/ 0 w 12"/>
                <a:gd name="T17" fmla="*/ 0 h 42"/>
                <a:gd name="T18" fmla="*/ 6 w 12"/>
                <a:gd name="T19" fmla="*/ 6 h 42"/>
                <a:gd name="T20" fmla="*/ 12 w 12"/>
                <a:gd name="T21" fmla="*/ 18 h 42"/>
                <a:gd name="T22" fmla="*/ 12 w 12"/>
                <a:gd name="T23" fmla="*/ 30 h 42"/>
                <a:gd name="T24" fmla="*/ 12 w 12"/>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42"/>
                <a:gd name="T41" fmla="*/ 12 w 12"/>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42">
                  <a:moveTo>
                    <a:pt x="12" y="42"/>
                  </a:moveTo>
                  <a:lnTo>
                    <a:pt x="12" y="42"/>
                  </a:lnTo>
                  <a:lnTo>
                    <a:pt x="6" y="36"/>
                  </a:lnTo>
                  <a:lnTo>
                    <a:pt x="6" y="24"/>
                  </a:lnTo>
                  <a:lnTo>
                    <a:pt x="0" y="18"/>
                  </a:lnTo>
                  <a:lnTo>
                    <a:pt x="0" y="12"/>
                  </a:lnTo>
                  <a:lnTo>
                    <a:pt x="0" y="6"/>
                  </a:lnTo>
                  <a:lnTo>
                    <a:pt x="0" y="0"/>
                  </a:lnTo>
                  <a:lnTo>
                    <a:pt x="6" y="6"/>
                  </a:lnTo>
                  <a:lnTo>
                    <a:pt x="12" y="18"/>
                  </a:lnTo>
                  <a:lnTo>
                    <a:pt x="12" y="30"/>
                  </a:lnTo>
                  <a:lnTo>
                    <a:pt x="12" y="42"/>
                  </a:lnTo>
                  <a:close/>
                </a:path>
              </a:pathLst>
            </a:custGeom>
            <a:solidFill>
              <a:srgbClr val="006600"/>
            </a:solidFill>
            <a:ln w="9525">
              <a:noFill/>
              <a:round/>
              <a:headEnd/>
              <a:tailEnd/>
            </a:ln>
          </p:spPr>
          <p:txBody>
            <a:bodyPr/>
            <a:lstStyle/>
            <a:p>
              <a:endParaRPr lang="en-US"/>
            </a:p>
          </p:txBody>
        </p:sp>
        <p:sp>
          <p:nvSpPr>
            <p:cNvPr id="16021" name="Freeform 392"/>
            <p:cNvSpPr>
              <a:spLocks/>
            </p:cNvSpPr>
            <p:nvPr/>
          </p:nvSpPr>
          <p:spPr bwMode="auto">
            <a:xfrm>
              <a:off x="4500" y="2018"/>
              <a:ext cx="30" cy="48"/>
            </a:xfrm>
            <a:custGeom>
              <a:avLst/>
              <a:gdLst>
                <a:gd name="T0" fmla="*/ 30 w 30"/>
                <a:gd name="T1" fmla="*/ 48 h 48"/>
                <a:gd name="T2" fmla="*/ 24 w 30"/>
                <a:gd name="T3" fmla="*/ 42 h 48"/>
                <a:gd name="T4" fmla="*/ 18 w 30"/>
                <a:gd name="T5" fmla="*/ 36 h 48"/>
                <a:gd name="T6" fmla="*/ 12 w 30"/>
                <a:gd name="T7" fmla="*/ 30 h 48"/>
                <a:gd name="T8" fmla="*/ 6 w 30"/>
                <a:gd name="T9" fmla="*/ 24 h 48"/>
                <a:gd name="T10" fmla="*/ 6 w 30"/>
                <a:gd name="T11" fmla="*/ 18 h 48"/>
                <a:gd name="T12" fmla="*/ 0 w 30"/>
                <a:gd name="T13" fmla="*/ 12 h 48"/>
                <a:gd name="T14" fmla="*/ 0 w 30"/>
                <a:gd name="T15" fmla="*/ 6 h 48"/>
                <a:gd name="T16" fmla="*/ 0 w 30"/>
                <a:gd name="T17" fmla="*/ 0 h 48"/>
                <a:gd name="T18" fmla="*/ 6 w 30"/>
                <a:gd name="T19" fmla="*/ 0 h 48"/>
                <a:gd name="T20" fmla="*/ 6 w 30"/>
                <a:gd name="T21" fmla="*/ 6 h 48"/>
                <a:gd name="T22" fmla="*/ 12 w 30"/>
                <a:gd name="T23" fmla="*/ 12 h 48"/>
                <a:gd name="T24" fmla="*/ 18 w 30"/>
                <a:gd name="T25" fmla="*/ 18 h 48"/>
                <a:gd name="T26" fmla="*/ 18 w 30"/>
                <a:gd name="T27" fmla="*/ 24 h 48"/>
                <a:gd name="T28" fmla="*/ 24 w 30"/>
                <a:gd name="T29" fmla="*/ 30 h 48"/>
                <a:gd name="T30" fmla="*/ 24 w 30"/>
                <a:gd name="T31" fmla="*/ 36 h 48"/>
                <a:gd name="T32" fmla="*/ 30 w 30"/>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8"/>
                <a:gd name="T53" fmla="*/ 30 w 3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8">
                  <a:moveTo>
                    <a:pt x="30" y="48"/>
                  </a:moveTo>
                  <a:lnTo>
                    <a:pt x="24" y="42"/>
                  </a:lnTo>
                  <a:lnTo>
                    <a:pt x="18" y="36"/>
                  </a:lnTo>
                  <a:lnTo>
                    <a:pt x="12" y="30"/>
                  </a:lnTo>
                  <a:lnTo>
                    <a:pt x="6" y="24"/>
                  </a:lnTo>
                  <a:lnTo>
                    <a:pt x="6" y="18"/>
                  </a:lnTo>
                  <a:lnTo>
                    <a:pt x="0" y="12"/>
                  </a:lnTo>
                  <a:lnTo>
                    <a:pt x="0" y="6"/>
                  </a:lnTo>
                  <a:lnTo>
                    <a:pt x="0" y="0"/>
                  </a:lnTo>
                  <a:lnTo>
                    <a:pt x="6" y="0"/>
                  </a:lnTo>
                  <a:lnTo>
                    <a:pt x="6" y="6"/>
                  </a:lnTo>
                  <a:lnTo>
                    <a:pt x="12" y="12"/>
                  </a:lnTo>
                  <a:lnTo>
                    <a:pt x="18" y="18"/>
                  </a:lnTo>
                  <a:lnTo>
                    <a:pt x="18" y="24"/>
                  </a:lnTo>
                  <a:lnTo>
                    <a:pt x="24" y="30"/>
                  </a:lnTo>
                  <a:lnTo>
                    <a:pt x="24" y="36"/>
                  </a:lnTo>
                  <a:lnTo>
                    <a:pt x="30" y="48"/>
                  </a:lnTo>
                  <a:close/>
                </a:path>
              </a:pathLst>
            </a:custGeom>
            <a:solidFill>
              <a:srgbClr val="006600"/>
            </a:solidFill>
            <a:ln w="9525">
              <a:noFill/>
              <a:round/>
              <a:headEnd/>
              <a:tailEnd/>
            </a:ln>
          </p:spPr>
          <p:txBody>
            <a:bodyPr/>
            <a:lstStyle/>
            <a:p>
              <a:endParaRPr lang="en-US"/>
            </a:p>
          </p:txBody>
        </p:sp>
        <p:sp>
          <p:nvSpPr>
            <p:cNvPr id="16022" name="Freeform 393"/>
            <p:cNvSpPr>
              <a:spLocks/>
            </p:cNvSpPr>
            <p:nvPr/>
          </p:nvSpPr>
          <p:spPr bwMode="auto">
            <a:xfrm>
              <a:off x="4476" y="2029"/>
              <a:ext cx="37" cy="30"/>
            </a:xfrm>
            <a:custGeom>
              <a:avLst/>
              <a:gdLst>
                <a:gd name="T0" fmla="*/ 54 w 35"/>
                <a:gd name="T1" fmla="*/ 30 h 30"/>
                <a:gd name="T2" fmla="*/ 45 w 35"/>
                <a:gd name="T3" fmla="*/ 30 h 30"/>
                <a:gd name="T4" fmla="*/ 35 w 35"/>
                <a:gd name="T5" fmla="*/ 24 h 30"/>
                <a:gd name="T6" fmla="*/ 25 w 35"/>
                <a:gd name="T7" fmla="*/ 18 h 30"/>
                <a:gd name="T8" fmla="*/ 20 w 35"/>
                <a:gd name="T9" fmla="*/ 12 h 30"/>
                <a:gd name="T10" fmla="*/ 6 w 35"/>
                <a:gd name="T11" fmla="*/ 6 h 30"/>
                <a:gd name="T12" fmla="*/ 0 w 35"/>
                <a:gd name="T13" fmla="*/ 6 h 30"/>
                <a:gd name="T14" fmla="*/ 0 w 35"/>
                <a:gd name="T15" fmla="*/ 0 h 30"/>
                <a:gd name="T16" fmla="*/ 0 w 35"/>
                <a:gd name="T17" fmla="*/ 0 h 30"/>
                <a:gd name="T18" fmla="*/ 6 w 35"/>
                <a:gd name="T19" fmla="*/ 0 h 30"/>
                <a:gd name="T20" fmla="*/ 20 w 35"/>
                <a:gd name="T21" fmla="*/ 0 h 30"/>
                <a:gd name="T22" fmla="*/ 25 w 35"/>
                <a:gd name="T23" fmla="*/ 6 h 30"/>
                <a:gd name="T24" fmla="*/ 25 w 35"/>
                <a:gd name="T25" fmla="*/ 12 h 30"/>
                <a:gd name="T26" fmla="*/ 35 w 35"/>
                <a:gd name="T27" fmla="*/ 18 h 30"/>
                <a:gd name="T28" fmla="*/ 45 w 35"/>
                <a:gd name="T29" fmla="*/ 24 h 30"/>
                <a:gd name="T30" fmla="*/ 54 w 35"/>
                <a:gd name="T31" fmla="*/ 30 h 30"/>
                <a:gd name="T32" fmla="*/ 54 w 35"/>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0"/>
                <a:gd name="T53" fmla="*/ 35 w 35"/>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0">
                  <a:moveTo>
                    <a:pt x="35" y="30"/>
                  </a:moveTo>
                  <a:lnTo>
                    <a:pt x="29" y="30"/>
                  </a:lnTo>
                  <a:lnTo>
                    <a:pt x="23" y="24"/>
                  </a:lnTo>
                  <a:lnTo>
                    <a:pt x="17" y="18"/>
                  </a:lnTo>
                  <a:lnTo>
                    <a:pt x="12" y="12"/>
                  </a:lnTo>
                  <a:lnTo>
                    <a:pt x="6" y="6"/>
                  </a:lnTo>
                  <a:lnTo>
                    <a:pt x="0" y="6"/>
                  </a:lnTo>
                  <a:lnTo>
                    <a:pt x="0" y="0"/>
                  </a:lnTo>
                  <a:lnTo>
                    <a:pt x="6" y="0"/>
                  </a:lnTo>
                  <a:lnTo>
                    <a:pt x="12" y="0"/>
                  </a:lnTo>
                  <a:lnTo>
                    <a:pt x="17" y="6"/>
                  </a:lnTo>
                  <a:lnTo>
                    <a:pt x="17" y="12"/>
                  </a:lnTo>
                  <a:lnTo>
                    <a:pt x="23" y="18"/>
                  </a:lnTo>
                  <a:lnTo>
                    <a:pt x="29" y="24"/>
                  </a:lnTo>
                  <a:lnTo>
                    <a:pt x="35" y="30"/>
                  </a:lnTo>
                  <a:close/>
                </a:path>
              </a:pathLst>
            </a:custGeom>
            <a:solidFill>
              <a:srgbClr val="006600"/>
            </a:solidFill>
            <a:ln w="9525">
              <a:noFill/>
              <a:round/>
              <a:headEnd/>
              <a:tailEnd/>
            </a:ln>
          </p:spPr>
          <p:txBody>
            <a:bodyPr/>
            <a:lstStyle/>
            <a:p>
              <a:endParaRPr lang="en-US"/>
            </a:p>
          </p:txBody>
        </p:sp>
        <p:sp>
          <p:nvSpPr>
            <p:cNvPr id="16023" name="Freeform 394"/>
            <p:cNvSpPr>
              <a:spLocks/>
            </p:cNvSpPr>
            <p:nvPr/>
          </p:nvSpPr>
          <p:spPr bwMode="auto">
            <a:xfrm>
              <a:off x="4465" y="2030"/>
              <a:ext cx="31" cy="36"/>
            </a:xfrm>
            <a:custGeom>
              <a:avLst/>
              <a:gdLst>
                <a:gd name="T0" fmla="*/ 0 w 29"/>
                <a:gd name="T1" fmla="*/ 0 h 36"/>
                <a:gd name="T2" fmla="*/ 6 w 29"/>
                <a:gd name="T3" fmla="*/ 0 h 36"/>
                <a:gd name="T4" fmla="*/ 6 w 29"/>
                <a:gd name="T5" fmla="*/ 6 h 36"/>
                <a:gd name="T6" fmla="*/ 20 w 29"/>
                <a:gd name="T7" fmla="*/ 12 h 36"/>
                <a:gd name="T8" fmla="*/ 30 w 29"/>
                <a:gd name="T9" fmla="*/ 18 h 36"/>
                <a:gd name="T10" fmla="*/ 30 w 29"/>
                <a:gd name="T11" fmla="*/ 18 h 36"/>
                <a:gd name="T12" fmla="*/ 41 w 29"/>
                <a:gd name="T13" fmla="*/ 24 h 36"/>
                <a:gd name="T14" fmla="*/ 49 w 29"/>
                <a:gd name="T15" fmla="*/ 30 h 36"/>
                <a:gd name="T16" fmla="*/ 49 w 29"/>
                <a:gd name="T17" fmla="*/ 36 h 36"/>
                <a:gd name="T18" fmla="*/ 49 w 29"/>
                <a:gd name="T19" fmla="*/ 30 h 36"/>
                <a:gd name="T20" fmla="*/ 30 w 29"/>
                <a:gd name="T21" fmla="*/ 30 h 36"/>
                <a:gd name="T22" fmla="*/ 30 w 29"/>
                <a:gd name="T23" fmla="*/ 24 h 36"/>
                <a:gd name="T24" fmla="*/ 20 w 29"/>
                <a:gd name="T25" fmla="*/ 18 h 36"/>
                <a:gd name="T26" fmla="*/ 6 w 29"/>
                <a:gd name="T27" fmla="*/ 12 h 36"/>
                <a:gd name="T28" fmla="*/ 0 w 29"/>
                <a:gd name="T29" fmla="*/ 6 h 36"/>
                <a:gd name="T30" fmla="*/ 0 w 29"/>
                <a:gd name="T31" fmla="*/ 6 h 36"/>
                <a:gd name="T32" fmla="*/ 0 w 29"/>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36"/>
                <a:gd name="T53" fmla="*/ 29 w 29"/>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36">
                  <a:moveTo>
                    <a:pt x="0" y="0"/>
                  </a:moveTo>
                  <a:lnTo>
                    <a:pt x="6" y="0"/>
                  </a:lnTo>
                  <a:lnTo>
                    <a:pt x="6" y="6"/>
                  </a:lnTo>
                  <a:lnTo>
                    <a:pt x="12" y="12"/>
                  </a:lnTo>
                  <a:lnTo>
                    <a:pt x="18" y="18"/>
                  </a:lnTo>
                  <a:lnTo>
                    <a:pt x="24" y="24"/>
                  </a:lnTo>
                  <a:lnTo>
                    <a:pt x="29" y="30"/>
                  </a:lnTo>
                  <a:lnTo>
                    <a:pt x="29" y="36"/>
                  </a:lnTo>
                  <a:lnTo>
                    <a:pt x="29" y="30"/>
                  </a:lnTo>
                  <a:lnTo>
                    <a:pt x="18" y="30"/>
                  </a:lnTo>
                  <a:lnTo>
                    <a:pt x="18" y="24"/>
                  </a:lnTo>
                  <a:lnTo>
                    <a:pt x="12" y="18"/>
                  </a:lnTo>
                  <a:lnTo>
                    <a:pt x="6" y="12"/>
                  </a:lnTo>
                  <a:lnTo>
                    <a:pt x="0" y="6"/>
                  </a:lnTo>
                  <a:lnTo>
                    <a:pt x="0" y="0"/>
                  </a:lnTo>
                  <a:close/>
                </a:path>
              </a:pathLst>
            </a:custGeom>
            <a:solidFill>
              <a:srgbClr val="006600"/>
            </a:solidFill>
            <a:ln w="9525">
              <a:noFill/>
              <a:round/>
              <a:headEnd/>
              <a:tailEnd/>
            </a:ln>
          </p:spPr>
          <p:txBody>
            <a:bodyPr/>
            <a:lstStyle/>
            <a:p>
              <a:endParaRPr lang="en-US"/>
            </a:p>
          </p:txBody>
        </p:sp>
        <p:sp>
          <p:nvSpPr>
            <p:cNvPr id="16024" name="Freeform 395"/>
            <p:cNvSpPr>
              <a:spLocks/>
            </p:cNvSpPr>
            <p:nvPr/>
          </p:nvSpPr>
          <p:spPr bwMode="auto">
            <a:xfrm>
              <a:off x="4310" y="2095"/>
              <a:ext cx="154" cy="36"/>
            </a:xfrm>
            <a:custGeom>
              <a:avLst/>
              <a:gdLst>
                <a:gd name="T0" fmla="*/ 140 w 156"/>
                <a:gd name="T1" fmla="*/ 36 h 36"/>
                <a:gd name="T2" fmla="*/ 140 w 156"/>
                <a:gd name="T3" fmla="*/ 36 h 36"/>
                <a:gd name="T4" fmla="*/ 140 w 156"/>
                <a:gd name="T5" fmla="*/ 36 h 36"/>
                <a:gd name="T6" fmla="*/ 134 w 156"/>
                <a:gd name="T7" fmla="*/ 36 h 36"/>
                <a:gd name="T8" fmla="*/ 134 w 156"/>
                <a:gd name="T9" fmla="*/ 36 h 36"/>
                <a:gd name="T10" fmla="*/ 128 w 156"/>
                <a:gd name="T11" fmla="*/ 30 h 36"/>
                <a:gd name="T12" fmla="*/ 116 w 156"/>
                <a:gd name="T13" fmla="*/ 24 h 36"/>
                <a:gd name="T14" fmla="*/ 110 w 156"/>
                <a:gd name="T15" fmla="*/ 18 h 36"/>
                <a:gd name="T16" fmla="*/ 106 w 156"/>
                <a:gd name="T17" fmla="*/ 12 h 36"/>
                <a:gd name="T18" fmla="*/ 94 w 156"/>
                <a:gd name="T19" fmla="*/ 12 h 36"/>
                <a:gd name="T20" fmla="*/ 82 w 156"/>
                <a:gd name="T21" fmla="*/ 6 h 36"/>
                <a:gd name="T22" fmla="*/ 70 w 156"/>
                <a:gd name="T23" fmla="*/ 6 h 36"/>
                <a:gd name="T24" fmla="*/ 64 w 156"/>
                <a:gd name="T25" fmla="*/ 6 h 36"/>
                <a:gd name="T26" fmla="*/ 52 w 156"/>
                <a:gd name="T27" fmla="*/ 6 h 36"/>
                <a:gd name="T28" fmla="*/ 40 w 156"/>
                <a:gd name="T29" fmla="*/ 6 h 36"/>
                <a:gd name="T30" fmla="*/ 39 w 156"/>
                <a:gd name="T31" fmla="*/ 6 h 36"/>
                <a:gd name="T32" fmla="*/ 30 w 156"/>
                <a:gd name="T33" fmla="*/ 12 h 36"/>
                <a:gd name="T34" fmla="*/ 24 w 156"/>
                <a:gd name="T35" fmla="*/ 12 h 36"/>
                <a:gd name="T36" fmla="*/ 12 w 156"/>
                <a:gd name="T37" fmla="*/ 12 h 36"/>
                <a:gd name="T38" fmla="*/ 6 w 156"/>
                <a:gd name="T39" fmla="*/ 18 h 36"/>
                <a:gd name="T40" fmla="*/ 0 w 156"/>
                <a:gd name="T41" fmla="*/ 18 h 36"/>
                <a:gd name="T42" fmla="*/ 0 w 156"/>
                <a:gd name="T43" fmla="*/ 12 h 36"/>
                <a:gd name="T44" fmla="*/ 6 w 156"/>
                <a:gd name="T45" fmla="*/ 12 h 36"/>
                <a:gd name="T46" fmla="*/ 18 w 156"/>
                <a:gd name="T47" fmla="*/ 6 h 36"/>
                <a:gd name="T48" fmla="*/ 24 w 156"/>
                <a:gd name="T49" fmla="*/ 6 h 36"/>
                <a:gd name="T50" fmla="*/ 36 w 156"/>
                <a:gd name="T51" fmla="*/ 0 h 36"/>
                <a:gd name="T52" fmla="*/ 40 w 156"/>
                <a:gd name="T53" fmla="*/ 0 h 36"/>
                <a:gd name="T54" fmla="*/ 52 w 156"/>
                <a:gd name="T55" fmla="*/ 0 h 36"/>
                <a:gd name="T56" fmla="*/ 64 w 156"/>
                <a:gd name="T57" fmla="*/ 0 h 36"/>
                <a:gd name="T58" fmla="*/ 76 w 156"/>
                <a:gd name="T59" fmla="*/ 0 h 36"/>
                <a:gd name="T60" fmla="*/ 88 w 156"/>
                <a:gd name="T61" fmla="*/ 0 h 36"/>
                <a:gd name="T62" fmla="*/ 100 w 156"/>
                <a:gd name="T63" fmla="*/ 6 h 36"/>
                <a:gd name="T64" fmla="*/ 110 w 156"/>
                <a:gd name="T65" fmla="*/ 6 h 36"/>
                <a:gd name="T66" fmla="*/ 116 w 156"/>
                <a:gd name="T67" fmla="*/ 12 h 36"/>
                <a:gd name="T68" fmla="*/ 122 w 156"/>
                <a:gd name="T69" fmla="*/ 18 h 36"/>
                <a:gd name="T70" fmla="*/ 134 w 156"/>
                <a:gd name="T71" fmla="*/ 24 h 36"/>
                <a:gd name="T72" fmla="*/ 140 w 156"/>
                <a:gd name="T73" fmla="*/ 36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6"/>
                <a:gd name="T112" fmla="*/ 0 h 36"/>
                <a:gd name="T113" fmla="*/ 156 w 156"/>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6" h="36">
                  <a:moveTo>
                    <a:pt x="156" y="36"/>
                  </a:moveTo>
                  <a:lnTo>
                    <a:pt x="156" y="36"/>
                  </a:lnTo>
                  <a:lnTo>
                    <a:pt x="150" y="36"/>
                  </a:lnTo>
                  <a:lnTo>
                    <a:pt x="144" y="30"/>
                  </a:lnTo>
                  <a:lnTo>
                    <a:pt x="132" y="24"/>
                  </a:lnTo>
                  <a:lnTo>
                    <a:pt x="120" y="18"/>
                  </a:lnTo>
                  <a:lnTo>
                    <a:pt x="114" y="12"/>
                  </a:lnTo>
                  <a:lnTo>
                    <a:pt x="102" y="12"/>
                  </a:lnTo>
                  <a:lnTo>
                    <a:pt x="90" y="6"/>
                  </a:lnTo>
                  <a:lnTo>
                    <a:pt x="78" y="6"/>
                  </a:lnTo>
                  <a:lnTo>
                    <a:pt x="72" y="6"/>
                  </a:lnTo>
                  <a:lnTo>
                    <a:pt x="60" y="6"/>
                  </a:lnTo>
                  <a:lnTo>
                    <a:pt x="48" y="6"/>
                  </a:lnTo>
                  <a:lnTo>
                    <a:pt x="42" y="6"/>
                  </a:lnTo>
                  <a:lnTo>
                    <a:pt x="30" y="12"/>
                  </a:lnTo>
                  <a:lnTo>
                    <a:pt x="24" y="12"/>
                  </a:lnTo>
                  <a:lnTo>
                    <a:pt x="12" y="12"/>
                  </a:lnTo>
                  <a:lnTo>
                    <a:pt x="6" y="18"/>
                  </a:lnTo>
                  <a:lnTo>
                    <a:pt x="0" y="18"/>
                  </a:lnTo>
                  <a:lnTo>
                    <a:pt x="0" y="12"/>
                  </a:lnTo>
                  <a:lnTo>
                    <a:pt x="6" y="12"/>
                  </a:lnTo>
                  <a:lnTo>
                    <a:pt x="18" y="6"/>
                  </a:lnTo>
                  <a:lnTo>
                    <a:pt x="24" y="6"/>
                  </a:lnTo>
                  <a:lnTo>
                    <a:pt x="36" y="0"/>
                  </a:lnTo>
                  <a:lnTo>
                    <a:pt x="48" y="0"/>
                  </a:lnTo>
                  <a:lnTo>
                    <a:pt x="60" y="0"/>
                  </a:lnTo>
                  <a:lnTo>
                    <a:pt x="72" y="0"/>
                  </a:lnTo>
                  <a:lnTo>
                    <a:pt x="84" y="0"/>
                  </a:lnTo>
                  <a:lnTo>
                    <a:pt x="96" y="0"/>
                  </a:lnTo>
                  <a:lnTo>
                    <a:pt x="108" y="6"/>
                  </a:lnTo>
                  <a:lnTo>
                    <a:pt x="120" y="6"/>
                  </a:lnTo>
                  <a:lnTo>
                    <a:pt x="132" y="12"/>
                  </a:lnTo>
                  <a:lnTo>
                    <a:pt x="138" y="18"/>
                  </a:lnTo>
                  <a:lnTo>
                    <a:pt x="150" y="24"/>
                  </a:lnTo>
                  <a:lnTo>
                    <a:pt x="156" y="36"/>
                  </a:lnTo>
                  <a:close/>
                </a:path>
              </a:pathLst>
            </a:custGeom>
            <a:solidFill>
              <a:srgbClr val="006600"/>
            </a:solidFill>
            <a:ln w="9525">
              <a:noFill/>
              <a:round/>
              <a:headEnd/>
              <a:tailEnd/>
            </a:ln>
          </p:spPr>
          <p:txBody>
            <a:bodyPr/>
            <a:lstStyle/>
            <a:p>
              <a:endParaRPr lang="en-US"/>
            </a:p>
          </p:txBody>
        </p:sp>
        <p:sp>
          <p:nvSpPr>
            <p:cNvPr id="16025" name="Freeform 396"/>
            <p:cNvSpPr>
              <a:spLocks/>
            </p:cNvSpPr>
            <p:nvPr/>
          </p:nvSpPr>
          <p:spPr bwMode="auto">
            <a:xfrm>
              <a:off x="4307" y="2103"/>
              <a:ext cx="18" cy="36"/>
            </a:xfrm>
            <a:custGeom>
              <a:avLst/>
              <a:gdLst>
                <a:gd name="T0" fmla="*/ 18 w 18"/>
                <a:gd name="T1" fmla="*/ 0 h 36"/>
                <a:gd name="T2" fmla="*/ 18 w 18"/>
                <a:gd name="T3" fmla="*/ 6 h 36"/>
                <a:gd name="T4" fmla="*/ 12 w 18"/>
                <a:gd name="T5" fmla="*/ 12 h 36"/>
                <a:gd name="T6" fmla="*/ 12 w 18"/>
                <a:gd name="T7" fmla="*/ 18 h 36"/>
                <a:gd name="T8" fmla="*/ 6 w 18"/>
                <a:gd name="T9" fmla="*/ 18 h 36"/>
                <a:gd name="T10" fmla="*/ 6 w 18"/>
                <a:gd name="T11" fmla="*/ 24 h 36"/>
                <a:gd name="T12" fmla="*/ 0 w 18"/>
                <a:gd name="T13" fmla="*/ 30 h 36"/>
                <a:gd name="T14" fmla="*/ 0 w 18"/>
                <a:gd name="T15" fmla="*/ 36 h 36"/>
                <a:gd name="T16" fmla="*/ 0 w 18"/>
                <a:gd name="T17" fmla="*/ 36 h 36"/>
                <a:gd name="T18" fmla="*/ 6 w 18"/>
                <a:gd name="T19" fmla="*/ 36 h 36"/>
                <a:gd name="T20" fmla="*/ 6 w 18"/>
                <a:gd name="T21" fmla="*/ 30 h 36"/>
                <a:gd name="T22" fmla="*/ 6 w 18"/>
                <a:gd name="T23" fmla="*/ 30 h 36"/>
                <a:gd name="T24" fmla="*/ 12 w 18"/>
                <a:gd name="T25" fmla="*/ 24 h 36"/>
                <a:gd name="T26" fmla="*/ 12 w 18"/>
                <a:gd name="T27" fmla="*/ 18 h 36"/>
                <a:gd name="T28" fmla="*/ 12 w 18"/>
                <a:gd name="T29" fmla="*/ 12 h 36"/>
                <a:gd name="T30" fmla="*/ 18 w 18"/>
                <a:gd name="T31" fmla="*/ 6 h 36"/>
                <a:gd name="T32" fmla="*/ 18 w 18"/>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6"/>
                <a:gd name="T53" fmla="*/ 18 w 18"/>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6">
                  <a:moveTo>
                    <a:pt x="18" y="0"/>
                  </a:moveTo>
                  <a:lnTo>
                    <a:pt x="18" y="6"/>
                  </a:lnTo>
                  <a:lnTo>
                    <a:pt x="12" y="12"/>
                  </a:lnTo>
                  <a:lnTo>
                    <a:pt x="12" y="18"/>
                  </a:lnTo>
                  <a:lnTo>
                    <a:pt x="6" y="18"/>
                  </a:lnTo>
                  <a:lnTo>
                    <a:pt x="6" y="24"/>
                  </a:lnTo>
                  <a:lnTo>
                    <a:pt x="0" y="30"/>
                  </a:lnTo>
                  <a:lnTo>
                    <a:pt x="0" y="36"/>
                  </a:lnTo>
                  <a:lnTo>
                    <a:pt x="6" y="36"/>
                  </a:lnTo>
                  <a:lnTo>
                    <a:pt x="6" y="30"/>
                  </a:lnTo>
                  <a:lnTo>
                    <a:pt x="12" y="24"/>
                  </a:lnTo>
                  <a:lnTo>
                    <a:pt x="12" y="18"/>
                  </a:lnTo>
                  <a:lnTo>
                    <a:pt x="12" y="12"/>
                  </a:lnTo>
                  <a:lnTo>
                    <a:pt x="18" y="6"/>
                  </a:lnTo>
                  <a:lnTo>
                    <a:pt x="18" y="0"/>
                  </a:lnTo>
                  <a:close/>
                </a:path>
              </a:pathLst>
            </a:custGeom>
            <a:solidFill>
              <a:srgbClr val="006600"/>
            </a:solidFill>
            <a:ln w="9525">
              <a:noFill/>
              <a:round/>
              <a:headEnd/>
              <a:tailEnd/>
            </a:ln>
          </p:spPr>
          <p:txBody>
            <a:bodyPr/>
            <a:lstStyle/>
            <a:p>
              <a:endParaRPr lang="en-US"/>
            </a:p>
          </p:txBody>
        </p:sp>
        <p:sp>
          <p:nvSpPr>
            <p:cNvPr id="16026" name="Freeform 397"/>
            <p:cNvSpPr>
              <a:spLocks/>
            </p:cNvSpPr>
            <p:nvPr/>
          </p:nvSpPr>
          <p:spPr bwMode="auto">
            <a:xfrm>
              <a:off x="4321" y="2103"/>
              <a:ext cx="24" cy="36"/>
            </a:xfrm>
            <a:custGeom>
              <a:avLst/>
              <a:gdLst>
                <a:gd name="T0" fmla="*/ 0 w 24"/>
                <a:gd name="T1" fmla="*/ 36 h 36"/>
                <a:gd name="T2" fmla="*/ 0 w 24"/>
                <a:gd name="T3" fmla="*/ 36 h 36"/>
                <a:gd name="T4" fmla="*/ 0 w 24"/>
                <a:gd name="T5" fmla="*/ 30 h 36"/>
                <a:gd name="T6" fmla="*/ 0 w 24"/>
                <a:gd name="T7" fmla="*/ 24 h 36"/>
                <a:gd name="T8" fmla="*/ 6 w 24"/>
                <a:gd name="T9" fmla="*/ 18 h 36"/>
                <a:gd name="T10" fmla="*/ 6 w 24"/>
                <a:gd name="T11" fmla="*/ 12 h 36"/>
                <a:gd name="T12" fmla="*/ 12 w 24"/>
                <a:gd name="T13" fmla="*/ 6 h 36"/>
                <a:gd name="T14" fmla="*/ 18 w 24"/>
                <a:gd name="T15" fmla="*/ 0 h 36"/>
                <a:gd name="T16" fmla="*/ 24 w 24"/>
                <a:gd name="T17" fmla="*/ 0 h 36"/>
                <a:gd name="T18" fmla="*/ 18 w 24"/>
                <a:gd name="T19" fmla="*/ 6 h 36"/>
                <a:gd name="T20" fmla="*/ 18 w 24"/>
                <a:gd name="T21" fmla="*/ 6 h 36"/>
                <a:gd name="T22" fmla="*/ 12 w 24"/>
                <a:gd name="T23" fmla="*/ 18 h 36"/>
                <a:gd name="T24" fmla="*/ 12 w 24"/>
                <a:gd name="T25" fmla="*/ 24 h 36"/>
                <a:gd name="T26" fmla="*/ 6 w 24"/>
                <a:gd name="T27" fmla="*/ 30 h 36"/>
                <a:gd name="T28" fmla="*/ 6 w 24"/>
                <a:gd name="T29" fmla="*/ 30 h 36"/>
                <a:gd name="T30" fmla="*/ 0 w 24"/>
                <a:gd name="T31" fmla="*/ 36 h 36"/>
                <a:gd name="T32" fmla="*/ 0 w 24"/>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6"/>
                <a:gd name="T53" fmla="*/ 24 w 2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6">
                  <a:moveTo>
                    <a:pt x="0" y="36"/>
                  </a:moveTo>
                  <a:lnTo>
                    <a:pt x="0" y="36"/>
                  </a:lnTo>
                  <a:lnTo>
                    <a:pt x="0" y="30"/>
                  </a:lnTo>
                  <a:lnTo>
                    <a:pt x="0" y="24"/>
                  </a:lnTo>
                  <a:lnTo>
                    <a:pt x="6" y="18"/>
                  </a:lnTo>
                  <a:lnTo>
                    <a:pt x="6" y="12"/>
                  </a:lnTo>
                  <a:lnTo>
                    <a:pt x="12" y="6"/>
                  </a:lnTo>
                  <a:lnTo>
                    <a:pt x="18" y="0"/>
                  </a:lnTo>
                  <a:lnTo>
                    <a:pt x="24" y="0"/>
                  </a:lnTo>
                  <a:lnTo>
                    <a:pt x="18" y="6"/>
                  </a:lnTo>
                  <a:lnTo>
                    <a:pt x="12" y="18"/>
                  </a:lnTo>
                  <a:lnTo>
                    <a:pt x="12" y="24"/>
                  </a:lnTo>
                  <a:lnTo>
                    <a:pt x="6" y="30"/>
                  </a:lnTo>
                  <a:lnTo>
                    <a:pt x="0" y="36"/>
                  </a:lnTo>
                  <a:close/>
                </a:path>
              </a:pathLst>
            </a:custGeom>
            <a:solidFill>
              <a:srgbClr val="006600"/>
            </a:solidFill>
            <a:ln w="9525">
              <a:noFill/>
              <a:round/>
              <a:headEnd/>
              <a:tailEnd/>
            </a:ln>
          </p:spPr>
          <p:txBody>
            <a:bodyPr/>
            <a:lstStyle/>
            <a:p>
              <a:endParaRPr lang="en-US"/>
            </a:p>
          </p:txBody>
        </p:sp>
        <p:sp>
          <p:nvSpPr>
            <p:cNvPr id="16027" name="Freeform 398"/>
            <p:cNvSpPr>
              <a:spLocks/>
            </p:cNvSpPr>
            <p:nvPr/>
          </p:nvSpPr>
          <p:spPr bwMode="auto">
            <a:xfrm>
              <a:off x="4344" y="2096"/>
              <a:ext cx="30" cy="48"/>
            </a:xfrm>
            <a:custGeom>
              <a:avLst/>
              <a:gdLst>
                <a:gd name="T0" fmla="*/ 0 w 30"/>
                <a:gd name="T1" fmla="*/ 48 h 48"/>
                <a:gd name="T2" fmla="*/ 0 w 30"/>
                <a:gd name="T3" fmla="*/ 48 h 48"/>
                <a:gd name="T4" fmla="*/ 0 w 30"/>
                <a:gd name="T5" fmla="*/ 42 h 48"/>
                <a:gd name="T6" fmla="*/ 6 w 30"/>
                <a:gd name="T7" fmla="*/ 36 h 48"/>
                <a:gd name="T8" fmla="*/ 6 w 30"/>
                <a:gd name="T9" fmla="*/ 24 h 48"/>
                <a:gd name="T10" fmla="*/ 12 w 30"/>
                <a:gd name="T11" fmla="*/ 18 h 48"/>
                <a:gd name="T12" fmla="*/ 18 w 30"/>
                <a:gd name="T13" fmla="*/ 12 h 48"/>
                <a:gd name="T14" fmla="*/ 24 w 30"/>
                <a:gd name="T15" fmla="*/ 6 h 48"/>
                <a:gd name="T16" fmla="*/ 30 w 30"/>
                <a:gd name="T17" fmla="*/ 0 h 48"/>
                <a:gd name="T18" fmla="*/ 24 w 30"/>
                <a:gd name="T19" fmla="*/ 6 h 48"/>
                <a:gd name="T20" fmla="*/ 24 w 30"/>
                <a:gd name="T21" fmla="*/ 12 h 48"/>
                <a:gd name="T22" fmla="*/ 18 w 30"/>
                <a:gd name="T23" fmla="*/ 18 h 48"/>
                <a:gd name="T24" fmla="*/ 12 w 30"/>
                <a:gd name="T25" fmla="*/ 30 h 48"/>
                <a:gd name="T26" fmla="*/ 12 w 30"/>
                <a:gd name="T27" fmla="*/ 36 h 48"/>
                <a:gd name="T28" fmla="*/ 6 w 30"/>
                <a:gd name="T29" fmla="*/ 42 h 48"/>
                <a:gd name="T30" fmla="*/ 0 w 30"/>
                <a:gd name="T31" fmla="*/ 48 h 48"/>
                <a:gd name="T32" fmla="*/ 0 w 30"/>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8"/>
                <a:gd name="T53" fmla="*/ 30 w 3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8">
                  <a:moveTo>
                    <a:pt x="0" y="48"/>
                  </a:moveTo>
                  <a:lnTo>
                    <a:pt x="0" y="48"/>
                  </a:lnTo>
                  <a:lnTo>
                    <a:pt x="0" y="42"/>
                  </a:lnTo>
                  <a:lnTo>
                    <a:pt x="6" y="36"/>
                  </a:lnTo>
                  <a:lnTo>
                    <a:pt x="6" y="24"/>
                  </a:lnTo>
                  <a:lnTo>
                    <a:pt x="12" y="18"/>
                  </a:lnTo>
                  <a:lnTo>
                    <a:pt x="18" y="12"/>
                  </a:lnTo>
                  <a:lnTo>
                    <a:pt x="24" y="6"/>
                  </a:lnTo>
                  <a:lnTo>
                    <a:pt x="30" y="0"/>
                  </a:lnTo>
                  <a:lnTo>
                    <a:pt x="24" y="6"/>
                  </a:lnTo>
                  <a:lnTo>
                    <a:pt x="24" y="12"/>
                  </a:lnTo>
                  <a:lnTo>
                    <a:pt x="18" y="18"/>
                  </a:lnTo>
                  <a:lnTo>
                    <a:pt x="12" y="30"/>
                  </a:lnTo>
                  <a:lnTo>
                    <a:pt x="12" y="36"/>
                  </a:lnTo>
                  <a:lnTo>
                    <a:pt x="6" y="42"/>
                  </a:lnTo>
                  <a:lnTo>
                    <a:pt x="0" y="48"/>
                  </a:lnTo>
                  <a:close/>
                </a:path>
              </a:pathLst>
            </a:custGeom>
            <a:solidFill>
              <a:srgbClr val="006600"/>
            </a:solidFill>
            <a:ln w="9525">
              <a:noFill/>
              <a:round/>
              <a:headEnd/>
              <a:tailEnd/>
            </a:ln>
          </p:spPr>
          <p:txBody>
            <a:bodyPr/>
            <a:lstStyle/>
            <a:p>
              <a:endParaRPr lang="en-US"/>
            </a:p>
          </p:txBody>
        </p:sp>
        <p:sp>
          <p:nvSpPr>
            <p:cNvPr id="16028" name="Freeform 399"/>
            <p:cNvSpPr>
              <a:spLocks/>
            </p:cNvSpPr>
            <p:nvPr/>
          </p:nvSpPr>
          <p:spPr bwMode="auto">
            <a:xfrm>
              <a:off x="4369" y="2101"/>
              <a:ext cx="36" cy="48"/>
            </a:xfrm>
            <a:custGeom>
              <a:avLst/>
              <a:gdLst>
                <a:gd name="T0" fmla="*/ 0 w 36"/>
                <a:gd name="T1" fmla="*/ 48 h 48"/>
                <a:gd name="T2" fmla="*/ 0 w 36"/>
                <a:gd name="T3" fmla="*/ 48 h 48"/>
                <a:gd name="T4" fmla="*/ 0 w 36"/>
                <a:gd name="T5" fmla="*/ 42 h 48"/>
                <a:gd name="T6" fmla="*/ 6 w 36"/>
                <a:gd name="T7" fmla="*/ 36 h 48"/>
                <a:gd name="T8" fmla="*/ 12 w 36"/>
                <a:gd name="T9" fmla="*/ 24 h 48"/>
                <a:gd name="T10" fmla="*/ 18 w 36"/>
                <a:gd name="T11" fmla="*/ 18 h 48"/>
                <a:gd name="T12" fmla="*/ 24 w 36"/>
                <a:gd name="T13" fmla="*/ 6 h 48"/>
                <a:gd name="T14" fmla="*/ 30 w 36"/>
                <a:gd name="T15" fmla="*/ 0 h 48"/>
                <a:gd name="T16" fmla="*/ 36 w 36"/>
                <a:gd name="T17" fmla="*/ 0 h 48"/>
                <a:gd name="T18" fmla="*/ 30 w 36"/>
                <a:gd name="T19" fmla="*/ 0 h 48"/>
                <a:gd name="T20" fmla="*/ 30 w 36"/>
                <a:gd name="T21" fmla="*/ 6 h 48"/>
                <a:gd name="T22" fmla="*/ 24 w 36"/>
                <a:gd name="T23" fmla="*/ 18 h 48"/>
                <a:gd name="T24" fmla="*/ 18 w 36"/>
                <a:gd name="T25" fmla="*/ 24 h 48"/>
                <a:gd name="T26" fmla="*/ 12 w 36"/>
                <a:gd name="T27" fmla="*/ 36 h 48"/>
                <a:gd name="T28" fmla="*/ 6 w 36"/>
                <a:gd name="T29" fmla="*/ 42 h 48"/>
                <a:gd name="T30" fmla="*/ 6 w 36"/>
                <a:gd name="T31" fmla="*/ 48 h 48"/>
                <a:gd name="T32" fmla="*/ 0 w 36"/>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8"/>
                <a:gd name="T53" fmla="*/ 36 w 36"/>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8">
                  <a:moveTo>
                    <a:pt x="0" y="48"/>
                  </a:moveTo>
                  <a:lnTo>
                    <a:pt x="0" y="48"/>
                  </a:lnTo>
                  <a:lnTo>
                    <a:pt x="0" y="42"/>
                  </a:lnTo>
                  <a:lnTo>
                    <a:pt x="6" y="36"/>
                  </a:lnTo>
                  <a:lnTo>
                    <a:pt x="12" y="24"/>
                  </a:lnTo>
                  <a:lnTo>
                    <a:pt x="18" y="18"/>
                  </a:lnTo>
                  <a:lnTo>
                    <a:pt x="24" y="6"/>
                  </a:lnTo>
                  <a:lnTo>
                    <a:pt x="30" y="0"/>
                  </a:lnTo>
                  <a:lnTo>
                    <a:pt x="36" y="0"/>
                  </a:lnTo>
                  <a:lnTo>
                    <a:pt x="30" y="0"/>
                  </a:lnTo>
                  <a:lnTo>
                    <a:pt x="30" y="6"/>
                  </a:lnTo>
                  <a:lnTo>
                    <a:pt x="24" y="18"/>
                  </a:lnTo>
                  <a:lnTo>
                    <a:pt x="18" y="24"/>
                  </a:lnTo>
                  <a:lnTo>
                    <a:pt x="12" y="36"/>
                  </a:lnTo>
                  <a:lnTo>
                    <a:pt x="6" y="42"/>
                  </a:lnTo>
                  <a:lnTo>
                    <a:pt x="6" y="48"/>
                  </a:lnTo>
                  <a:lnTo>
                    <a:pt x="0" y="48"/>
                  </a:lnTo>
                  <a:close/>
                </a:path>
              </a:pathLst>
            </a:custGeom>
            <a:solidFill>
              <a:srgbClr val="006600"/>
            </a:solidFill>
            <a:ln w="9525">
              <a:noFill/>
              <a:round/>
              <a:headEnd/>
              <a:tailEnd/>
            </a:ln>
          </p:spPr>
          <p:txBody>
            <a:bodyPr/>
            <a:lstStyle/>
            <a:p>
              <a:endParaRPr lang="en-US"/>
            </a:p>
          </p:txBody>
        </p:sp>
        <p:sp>
          <p:nvSpPr>
            <p:cNvPr id="16029" name="Freeform 400"/>
            <p:cNvSpPr>
              <a:spLocks/>
            </p:cNvSpPr>
            <p:nvPr/>
          </p:nvSpPr>
          <p:spPr bwMode="auto">
            <a:xfrm>
              <a:off x="4386" y="2102"/>
              <a:ext cx="36" cy="48"/>
            </a:xfrm>
            <a:custGeom>
              <a:avLst/>
              <a:gdLst>
                <a:gd name="T0" fmla="*/ 0 w 36"/>
                <a:gd name="T1" fmla="*/ 48 h 48"/>
                <a:gd name="T2" fmla="*/ 0 w 36"/>
                <a:gd name="T3" fmla="*/ 42 h 48"/>
                <a:gd name="T4" fmla="*/ 0 w 36"/>
                <a:gd name="T5" fmla="*/ 36 h 48"/>
                <a:gd name="T6" fmla="*/ 6 w 36"/>
                <a:gd name="T7" fmla="*/ 30 h 48"/>
                <a:gd name="T8" fmla="*/ 12 w 36"/>
                <a:gd name="T9" fmla="*/ 24 h 48"/>
                <a:gd name="T10" fmla="*/ 18 w 36"/>
                <a:gd name="T11" fmla="*/ 18 h 48"/>
                <a:gd name="T12" fmla="*/ 24 w 36"/>
                <a:gd name="T13" fmla="*/ 12 h 48"/>
                <a:gd name="T14" fmla="*/ 30 w 36"/>
                <a:gd name="T15" fmla="*/ 6 h 48"/>
                <a:gd name="T16" fmla="*/ 36 w 36"/>
                <a:gd name="T17" fmla="*/ 0 h 48"/>
                <a:gd name="T18" fmla="*/ 30 w 36"/>
                <a:gd name="T19" fmla="*/ 6 h 48"/>
                <a:gd name="T20" fmla="*/ 30 w 36"/>
                <a:gd name="T21" fmla="*/ 12 h 48"/>
                <a:gd name="T22" fmla="*/ 24 w 36"/>
                <a:gd name="T23" fmla="*/ 18 h 48"/>
                <a:gd name="T24" fmla="*/ 18 w 36"/>
                <a:gd name="T25" fmla="*/ 30 h 48"/>
                <a:gd name="T26" fmla="*/ 12 w 36"/>
                <a:gd name="T27" fmla="*/ 36 h 48"/>
                <a:gd name="T28" fmla="*/ 6 w 36"/>
                <a:gd name="T29" fmla="*/ 42 h 48"/>
                <a:gd name="T30" fmla="*/ 0 w 36"/>
                <a:gd name="T31" fmla="*/ 48 h 48"/>
                <a:gd name="T32" fmla="*/ 0 w 36"/>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8"/>
                <a:gd name="T53" fmla="*/ 36 w 36"/>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8">
                  <a:moveTo>
                    <a:pt x="0" y="48"/>
                  </a:moveTo>
                  <a:lnTo>
                    <a:pt x="0" y="42"/>
                  </a:lnTo>
                  <a:lnTo>
                    <a:pt x="0" y="36"/>
                  </a:lnTo>
                  <a:lnTo>
                    <a:pt x="6" y="30"/>
                  </a:lnTo>
                  <a:lnTo>
                    <a:pt x="12" y="24"/>
                  </a:lnTo>
                  <a:lnTo>
                    <a:pt x="18" y="18"/>
                  </a:lnTo>
                  <a:lnTo>
                    <a:pt x="24" y="12"/>
                  </a:lnTo>
                  <a:lnTo>
                    <a:pt x="30" y="6"/>
                  </a:lnTo>
                  <a:lnTo>
                    <a:pt x="36" y="0"/>
                  </a:lnTo>
                  <a:lnTo>
                    <a:pt x="30" y="6"/>
                  </a:lnTo>
                  <a:lnTo>
                    <a:pt x="30" y="12"/>
                  </a:lnTo>
                  <a:lnTo>
                    <a:pt x="24" y="18"/>
                  </a:lnTo>
                  <a:lnTo>
                    <a:pt x="18" y="30"/>
                  </a:lnTo>
                  <a:lnTo>
                    <a:pt x="12" y="36"/>
                  </a:lnTo>
                  <a:lnTo>
                    <a:pt x="6" y="42"/>
                  </a:lnTo>
                  <a:lnTo>
                    <a:pt x="0" y="48"/>
                  </a:lnTo>
                  <a:close/>
                </a:path>
              </a:pathLst>
            </a:custGeom>
            <a:solidFill>
              <a:srgbClr val="006600"/>
            </a:solidFill>
            <a:ln w="9525">
              <a:noFill/>
              <a:round/>
              <a:headEnd/>
              <a:tailEnd/>
            </a:ln>
          </p:spPr>
          <p:txBody>
            <a:bodyPr/>
            <a:lstStyle/>
            <a:p>
              <a:endParaRPr lang="en-US"/>
            </a:p>
          </p:txBody>
        </p:sp>
        <p:sp>
          <p:nvSpPr>
            <p:cNvPr id="16030" name="Freeform 401"/>
            <p:cNvSpPr>
              <a:spLocks/>
            </p:cNvSpPr>
            <p:nvPr/>
          </p:nvSpPr>
          <p:spPr bwMode="auto">
            <a:xfrm>
              <a:off x="4403" y="2107"/>
              <a:ext cx="30" cy="36"/>
            </a:xfrm>
            <a:custGeom>
              <a:avLst/>
              <a:gdLst>
                <a:gd name="T0" fmla="*/ 0 w 30"/>
                <a:gd name="T1" fmla="*/ 36 h 36"/>
                <a:gd name="T2" fmla="*/ 0 w 30"/>
                <a:gd name="T3" fmla="*/ 36 h 36"/>
                <a:gd name="T4" fmla="*/ 0 w 30"/>
                <a:gd name="T5" fmla="*/ 30 h 36"/>
                <a:gd name="T6" fmla="*/ 6 w 30"/>
                <a:gd name="T7" fmla="*/ 24 h 36"/>
                <a:gd name="T8" fmla="*/ 6 w 30"/>
                <a:gd name="T9" fmla="*/ 18 h 36"/>
                <a:gd name="T10" fmla="*/ 12 w 30"/>
                <a:gd name="T11" fmla="*/ 12 h 36"/>
                <a:gd name="T12" fmla="*/ 18 w 30"/>
                <a:gd name="T13" fmla="*/ 6 h 36"/>
                <a:gd name="T14" fmla="*/ 24 w 30"/>
                <a:gd name="T15" fmla="*/ 6 h 36"/>
                <a:gd name="T16" fmla="*/ 30 w 30"/>
                <a:gd name="T17" fmla="*/ 0 h 36"/>
                <a:gd name="T18" fmla="*/ 30 w 30"/>
                <a:gd name="T19" fmla="*/ 6 h 36"/>
                <a:gd name="T20" fmla="*/ 24 w 30"/>
                <a:gd name="T21" fmla="*/ 12 h 36"/>
                <a:gd name="T22" fmla="*/ 18 w 30"/>
                <a:gd name="T23" fmla="*/ 18 h 36"/>
                <a:gd name="T24" fmla="*/ 18 w 30"/>
                <a:gd name="T25" fmla="*/ 24 h 36"/>
                <a:gd name="T26" fmla="*/ 12 w 30"/>
                <a:gd name="T27" fmla="*/ 30 h 36"/>
                <a:gd name="T28" fmla="*/ 6 w 30"/>
                <a:gd name="T29" fmla="*/ 36 h 36"/>
                <a:gd name="T30" fmla="*/ 6 w 30"/>
                <a:gd name="T31" fmla="*/ 36 h 36"/>
                <a:gd name="T32" fmla="*/ 0 w 30"/>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36"/>
                <a:gd name="T53" fmla="*/ 30 w 30"/>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36">
                  <a:moveTo>
                    <a:pt x="0" y="36"/>
                  </a:moveTo>
                  <a:lnTo>
                    <a:pt x="0" y="36"/>
                  </a:lnTo>
                  <a:lnTo>
                    <a:pt x="0" y="30"/>
                  </a:lnTo>
                  <a:lnTo>
                    <a:pt x="6" y="24"/>
                  </a:lnTo>
                  <a:lnTo>
                    <a:pt x="6" y="18"/>
                  </a:lnTo>
                  <a:lnTo>
                    <a:pt x="12" y="12"/>
                  </a:lnTo>
                  <a:lnTo>
                    <a:pt x="18" y="6"/>
                  </a:lnTo>
                  <a:lnTo>
                    <a:pt x="24" y="6"/>
                  </a:lnTo>
                  <a:lnTo>
                    <a:pt x="30" y="0"/>
                  </a:lnTo>
                  <a:lnTo>
                    <a:pt x="30" y="6"/>
                  </a:lnTo>
                  <a:lnTo>
                    <a:pt x="24" y="12"/>
                  </a:lnTo>
                  <a:lnTo>
                    <a:pt x="18" y="18"/>
                  </a:lnTo>
                  <a:lnTo>
                    <a:pt x="18" y="24"/>
                  </a:lnTo>
                  <a:lnTo>
                    <a:pt x="12" y="30"/>
                  </a:lnTo>
                  <a:lnTo>
                    <a:pt x="6" y="36"/>
                  </a:lnTo>
                  <a:lnTo>
                    <a:pt x="0" y="36"/>
                  </a:lnTo>
                  <a:close/>
                </a:path>
              </a:pathLst>
            </a:custGeom>
            <a:solidFill>
              <a:srgbClr val="006600"/>
            </a:solidFill>
            <a:ln w="9525">
              <a:noFill/>
              <a:round/>
              <a:headEnd/>
              <a:tailEnd/>
            </a:ln>
          </p:spPr>
          <p:txBody>
            <a:bodyPr/>
            <a:lstStyle/>
            <a:p>
              <a:endParaRPr lang="en-US"/>
            </a:p>
          </p:txBody>
        </p:sp>
        <p:sp>
          <p:nvSpPr>
            <p:cNvPr id="16031" name="Freeform 402"/>
            <p:cNvSpPr>
              <a:spLocks/>
            </p:cNvSpPr>
            <p:nvPr/>
          </p:nvSpPr>
          <p:spPr bwMode="auto">
            <a:xfrm>
              <a:off x="4421" y="2121"/>
              <a:ext cx="30" cy="24"/>
            </a:xfrm>
            <a:custGeom>
              <a:avLst/>
              <a:gdLst>
                <a:gd name="T0" fmla="*/ 0 w 30"/>
                <a:gd name="T1" fmla="*/ 24 h 24"/>
                <a:gd name="T2" fmla="*/ 0 w 30"/>
                <a:gd name="T3" fmla="*/ 24 h 24"/>
                <a:gd name="T4" fmla="*/ 6 w 30"/>
                <a:gd name="T5" fmla="*/ 18 h 24"/>
                <a:gd name="T6" fmla="*/ 6 w 30"/>
                <a:gd name="T7" fmla="*/ 18 h 24"/>
                <a:gd name="T8" fmla="*/ 12 w 30"/>
                <a:gd name="T9" fmla="*/ 12 h 24"/>
                <a:gd name="T10" fmla="*/ 18 w 30"/>
                <a:gd name="T11" fmla="*/ 6 h 24"/>
                <a:gd name="T12" fmla="*/ 18 w 30"/>
                <a:gd name="T13" fmla="*/ 0 h 24"/>
                <a:gd name="T14" fmla="*/ 24 w 30"/>
                <a:gd name="T15" fmla="*/ 0 h 24"/>
                <a:gd name="T16" fmla="*/ 30 w 30"/>
                <a:gd name="T17" fmla="*/ 0 h 24"/>
                <a:gd name="T18" fmla="*/ 24 w 30"/>
                <a:gd name="T19" fmla="*/ 0 h 24"/>
                <a:gd name="T20" fmla="*/ 24 w 30"/>
                <a:gd name="T21" fmla="*/ 6 h 24"/>
                <a:gd name="T22" fmla="*/ 18 w 30"/>
                <a:gd name="T23" fmla="*/ 12 h 24"/>
                <a:gd name="T24" fmla="*/ 12 w 30"/>
                <a:gd name="T25" fmla="*/ 12 h 24"/>
                <a:gd name="T26" fmla="*/ 12 w 30"/>
                <a:gd name="T27" fmla="*/ 18 h 24"/>
                <a:gd name="T28" fmla="*/ 6 w 30"/>
                <a:gd name="T29" fmla="*/ 24 h 24"/>
                <a:gd name="T30" fmla="*/ 6 w 30"/>
                <a:gd name="T31" fmla="*/ 24 h 24"/>
                <a:gd name="T32" fmla="*/ 0 w 30"/>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0" y="24"/>
                  </a:moveTo>
                  <a:lnTo>
                    <a:pt x="0" y="24"/>
                  </a:lnTo>
                  <a:lnTo>
                    <a:pt x="6" y="18"/>
                  </a:lnTo>
                  <a:lnTo>
                    <a:pt x="12" y="12"/>
                  </a:lnTo>
                  <a:lnTo>
                    <a:pt x="18" y="6"/>
                  </a:lnTo>
                  <a:lnTo>
                    <a:pt x="18" y="0"/>
                  </a:lnTo>
                  <a:lnTo>
                    <a:pt x="24" y="0"/>
                  </a:lnTo>
                  <a:lnTo>
                    <a:pt x="30" y="0"/>
                  </a:lnTo>
                  <a:lnTo>
                    <a:pt x="24" y="0"/>
                  </a:lnTo>
                  <a:lnTo>
                    <a:pt x="24" y="6"/>
                  </a:lnTo>
                  <a:lnTo>
                    <a:pt x="18" y="12"/>
                  </a:lnTo>
                  <a:lnTo>
                    <a:pt x="12" y="12"/>
                  </a:lnTo>
                  <a:lnTo>
                    <a:pt x="12" y="18"/>
                  </a:lnTo>
                  <a:lnTo>
                    <a:pt x="6" y="24"/>
                  </a:lnTo>
                  <a:lnTo>
                    <a:pt x="0" y="24"/>
                  </a:lnTo>
                  <a:close/>
                </a:path>
              </a:pathLst>
            </a:custGeom>
            <a:solidFill>
              <a:srgbClr val="006600"/>
            </a:solidFill>
            <a:ln w="9525">
              <a:noFill/>
              <a:round/>
              <a:headEnd/>
              <a:tailEnd/>
            </a:ln>
          </p:spPr>
          <p:txBody>
            <a:bodyPr/>
            <a:lstStyle/>
            <a:p>
              <a:endParaRPr lang="en-US"/>
            </a:p>
          </p:txBody>
        </p:sp>
        <p:sp>
          <p:nvSpPr>
            <p:cNvPr id="16032" name="Freeform 403"/>
            <p:cNvSpPr>
              <a:spLocks/>
            </p:cNvSpPr>
            <p:nvPr/>
          </p:nvSpPr>
          <p:spPr bwMode="auto">
            <a:xfrm>
              <a:off x="4439" y="2127"/>
              <a:ext cx="18" cy="18"/>
            </a:xfrm>
            <a:custGeom>
              <a:avLst/>
              <a:gdLst>
                <a:gd name="T0" fmla="*/ 0 w 18"/>
                <a:gd name="T1" fmla="*/ 18 h 18"/>
                <a:gd name="T2" fmla="*/ 0 w 18"/>
                <a:gd name="T3" fmla="*/ 12 h 18"/>
                <a:gd name="T4" fmla="*/ 0 w 18"/>
                <a:gd name="T5" fmla="*/ 12 h 18"/>
                <a:gd name="T6" fmla="*/ 6 w 18"/>
                <a:gd name="T7" fmla="*/ 6 h 18"/>
                <a:gd name="T8" fmla="*/ 6 w 18"/>
                <a:gd name="T9" fmla="*/ 6 h 18"/>
                <a:gd name="T10" fmla="*/ 12 w 18"/>
                <a:gd name="T11" fmla="*/ 0 h 18"/>
                <a:gd name="T12" fmla="*/ 12 w 18"/>
                <a:gd name="T13" fmla="*/ 0 h 18"/>
                <a:gd name="T14" fmla="*/ 18 w 18"/>
                <a:gd name="T15" fmla="*/ 0 h 18"/>
                <a:gd name="T16" fmla="*/ 18 w 18"/>
                <a:gd name="T17" fmla="*/ 0 h 18"/>
                <a:gd name="T18" fmla="*/ 18 w 18"/>
                <a:gd name="T19" fmla="*/ 0 h 18"/>
                <a:gd name="T20" fmla="*/ 12 w 18"/>
                <a:gd name="T21" fmla="*/ 6 h 18"/>
                <a:gd name="T22" fmla="*/ 12 w 18"/>
                <a:gd name="T23" fmla="*/ 6 h 18"/>
                <a:gd name="T24" fmla="*/ 6 w 18"/>
                <a:gd name="T25" fmla="*/ 12 h 18"/>
                <a:gd name="T26" fmla="*/ 6 w 18"/>
                <a:gd name="T27" fmla="*/ 12 h 18"/>
                <a:gd name="T28" fmla="*/ 6 w 18"/>
                <a:gd name="T29" fmla="*/ 18 h 18"/>
                <a:gd name="T30" fmla="*/ 0 w 18"/>
                <a:gd name="T31" fmla="*/ 18 h 18"/>
                <a:gd name="T32" fmla="*/ 0 w 18"/>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18"/>
                  </a:moveTo>
                  <a:lnTo>
                    <a:pt x="0" y="12"/>
                  </a:lnTo>
                  <a:lnTo>
                    <a:pt x="6" y="6"/>
                  </a:lnTo>
                  <a:lnTo>
                    <a:pt x="12" y="0"/>
                  </a:lnTo>
                  <a:lnTo>
                    <a:pt x="18" y="0"/>
                  </a:lnTo>
                  <a:lnTo>
                    <a:pt x="12" y="6"/>
                  </a:lnTo>
                  <a:lnTo>
                    <a:pt x="6" y="12"/>
                  </a:lnTo>
                  <a:lnTo>
                    <a:pt x="6" y="18"/>
                  </a:lnTo>
                  <a:lnTo>
                    <a:pt x="0" y="18"/>
                  </a:lnTo>
                  <a:close/>
                </a:path>
              </a:pathLst>
            </a:custGeom>
            <a:solidFill>
              <a:srgbClr val="006600"/>
            </a:solidFill>
            <a:ln w="9525">
              <a:noFill/>
              <a:round/>
              <a:headEnd/>
              <a:tailEnd/>
            </a:ln>
          </p:spPr>
          <p:txBody>
            <a:bodyPr/>
            <a:lstStyle/>
            <a:p>
              <a:endParaRPr lang="en-US"/>
            </a:p>
          </p:txBody>
        </p:sp>
        <p:sp>
          <p:nvSpPr>
            <p:cNvPr id="16033" name="Freeform 404"/>
            <p:cNvSpPr>
              <a:spLocks/>
            </p:cNvSpPr>
            <p:nvPr/>
          </p:nvSpPr>
          <p:spPr bwMode="auto">
            <a:xfrm>
              <a:off x="4297" y="2108"/>
              <a:ext cx="18" cy="24"/>
            </a:xfrm>
            <a:custGeom>
              <a:avLst/>
              <a:gdLst>
                <a:gd name="T0" fmla="*/ 18 w 18"/>
                <a:gd name="T1" fmla="*/ 0 h 24"/>
                <a:gd name="T2" fmla="*/ 18 w 18"/>
                <a:gd name="T3" fmla="*/ 6 h 24"/>
                <a:gd name="T4" fmla="*/ 18 w 18"/>
                <a:gd name="T5" fmla="*/ 6 h 24"/>
                <a:gd name="T6" fmla="*/ 12 w 18"/>
                <a:gd name="T7" fmla="*/ 12 h 24"/>
                <a:gd name="T8" fmla="*/ 12 w 18"/>
                <a:gd name="T9" fmla="*/ 18 h 24"/>
                <a:gd name="T10" fmla="*/ 12 w 18"/>
                <a:gd name="T11" fmla="*/ 18 h 24"/>
                <a:gd name="T12" fmla="*/ 6 w 18"/>
                <a:gd name="T13" fmla="*/ 24 h 24"/>
                <a:gd name="T14" fmla="*/ 6 w 18"/>
                <a:gd name="T15" fmla="*/ 24 h 24"/>
                <a:gd name="T16" fmla="*/ 0 w 18"/>
                <a:gd name="T17" fmla="*/ 24 h 24"/>
                <a:gd name="T18" fmla="*/ 0 w 18"/>
                <a:gd name="T19" fmla="*/ 24 h 24"/>
                <a:gd name="T20" fmla="*/ 0 w 18"/>
                <a:gd name="T21" fmla="*/ 18 h 24"/>
                <a:gd name="T22" fmla="*/ 6 w 18"/>
                <a:gd name="T23" fmla="*/ 18 h 24"/>
                <a:gd name="T24" fmla="*/ 6 w 18"/>
                <a:gd name="T25" fmla="*/ 12 h 24"/>
                <a:gd name="T26" fmla="*/ 12 w 18"/>
                <a:gd name="T27" fmla="*/ 12 h 24"/>
                <a:gd name="T28" fmla="*/ 18 w 18"/>
                <a:gd name="T29" fmla="*/ 6 h 24"/>
                <a:gd name="T30" fmla="*/ 18 w 18"/>
                <a:gd name="T31" fmla="*/ 6 h 24"/>
                <a:gd name="T32" fmla="*/ 18 w 18"/>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4"/>
                <a:gd name="T53" fmla="*/ 18 w 1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4">
                  <a:moveTo>
                    <a:pt x="18" y="0"/>
                  </a:moveTo>
                  <a:lnTo>
                    <a:pt x="18" y="6"/>
                  </a:lnTo>
                  <a:lnTo>
                    <a:pt x="12" y="12"/>
                  </a:lnTo>
                  <a:lnTo>
                    <a:pt x="12" y="18"/>
                  </a:lnTo>
                  <a:lnTo>
                    <a:pt x="6" y="24"/>
                  </a:lnTo>
                  <a:lnTo>
                    <a:pt x="0" y="24"/>
                  </a:lnTo>
                  <a:lnTo>
                    <a:pt x="0" y="18"/>
                  </a:lnTo>
                  <a:lnTo>
                    <a:pt x="6" y="18"/>
                  </a:lnTo>
                  <a:lnTo>
                    <a:pt x="6" y="12"/>
                  </a:lnTo>
                  <a:lnTo>
                    <a:pt x="12" y="12"/>
                  </a:lnTo>
                  <a:lnTo>
                    <a:pt x="18" y="6"/>
                  </a:lnTo>
                  <a:lnTo>
                    <a:pt x="18" y="0"/>
                  </a:lnTo>
                  <a:close/>
                </a:path>
              </a:pathLst>
            </a:custGeom>
            <a:solidFill>
              <a:srgbClr val="006600"/>
            </a:solidFill>
            <a:ln w="9525">
              <a:noFill/>
              <a:round/>
              <a:headEnd/>
              <a:tailEnd/>
            </a:ln>
          </p:spPr>
          <p:txBody>
            <a:bodyPr/>
            <a:lstStyle/>
            <a:p>
              <a:endParaRPr lang="en-US"/>
            </a:p>
          </p:txBody>
        </p:sp>
        <p:sp>
          <p:nvSpPr>
            <p:cNvPr id="16034" name="Freeform 405"/>
            <p:cNvSpPr>
              <a:spLocks/>
            </p:cNvSpPr>
            <p:nvPr/>
          </p:nvSpPr>
          <p:spPr bwMode="auto">
            <a:xfrm>
              <a:off x="4296" y="2095"/>
              <a:ext cx="24" cy="12"/>
            </a:xfrm>
            <a:custGeom>
              <a:avLst/>
              <a:gdLst>
                <a:gd name="T0" fmla="*/ 24 w 24"/>
                <a:gd name="T1" fmla="*/ 12 h 12"/>
                <a:gd name="T2" fmla="*/ 18 w 24"/>
                <a:gd name="T3" fmla="*/ 12 h 12"/>
                <a:gd name="T4" fmla="*/ 18 w 24"/>
                <a:gd name="T5" fmla="*/ 12 h 12"/>
                <a:gd name="T6" fmla="*/ 12 w 24"/>
                <a:gd name="T7" fmla="*/ 6 h 12"/>
                <a:gd name="T8" fmla="*/ 12 w 24"/>
                <a:gd name="T9" fmla="*/ 6 h 12"/>
                <a:gd name="T10" fmla="*/ 6 w 24"/>
                <a:gd name="T11" fmla="*/ 6 h 12"/>
                <a:gd name="T12" fmla="*/ 0 w 24"/>
                <a:gd name="T13" fmla="*/ 0 h 12"/>
                <a:gd name="T14" fmla="*/ 0 w 24"/>
                <a:gd name="T15" fmla="*/ 0 h 12"/>
                <a:gd name="T16" fmla="*/ 0 w 24"/>
                <a:gd name="T17" fmla="*/ 6 h 12"/>
                <a:gd name="T18" fmla="*/ 0 w 24"/>
                <a:gd name="T19" fmla="*/ 6 h 12"/>
                <a:gd name="T20" fmla="*/ 0 w 24"/>
                <a:gd name="T21" fmla="*/ 6 h 12"/>
                <a:gd name="T22" fmla="*/ 0 w 24"/>
                <a:gd name="T23" fmla="*/ 6 h 12"/>
                <a:gd name="T24" fmla="*/ 6 w 24"/>
                <a:gd name="T25" fmla="*/ 12 h 12"/>
                <a:gd name="T26" fmla="*/ 12 w 24"/>
                <a:gd name="T27" fmla="*/ 12 h 12"/>
                <a:gd name="T28" fmla="*/ 12 w 24"/>
                <a:gd name="T29" fmla="*/ 12 h 12"/>
                <a:gd name="T30" fmla="*/ 18 w 24"/>
                <a:gd name="T31" fmla="*/ 12 h 12"/>
                <a:gd name="T32" fmla="*/ 24 w 24"/>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2"/>
                <a:gd name="T53" fmla="*/ 24 w 2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2">
                  <a:moveTo>
                    <a:pt x="24" y="12"/>
                  </a:moveTo>
                  <a:lnTo>
                    <a:pt x="18" y="12"/>
                  </a:lnTo>
                  <a:lnTo>
                    <a:pt x="12" y="6"/>
                  </a:lnTo>
                  <a:lnTo>
                    <a:pt x="6" y="6"/>
                  </a:lnTo>
                  <a:lnTo>
                    <a:pt x="0" y="0"/>
                  </a:lnTo>
                  <a:lnTo>
                    <a:pt x="0" y="6"/>
                  </a:lnTo>
                  <a:lnTo>
                    <a:pt x="6" y="12"/>
                  </a:lnTo>
                  <a:lnTo>
                    <a:pt x="12" y="12"/>
                  </a:lnTo>
                  <a:lnTo>
                    <a:pt x="18" y="12"/>
                  </a:lnTo>
                  <a:lnTo>
                    <a:pt x="24" y="12"/>
                  </a:lnTo>
                  <a:close/>
                </a:path>
              </a:pathLst>
            </a:custGeom>
            <a:solidFill>
              <a:srgbClr val="006600"/>
            </a:solidFill>
            <a:ln w="9525">
              <a:noFill/>
              <a:round/>
              <a:headEnd/>
              <a:tailEnd/>
            </a:ln>
          </p:spPr>
          <p:txBody>
            <a:bodyPr/>
            <a:lstStyle/>
            <a:p>
              <a:endParaRPr lang="en-US"/>
            </a:p>
          </p:txBody>
        </p:sp>
        <p:sp>
          <p:nvSpPr>
            <p:cNvPr id="16035" name="Freeform 406"/>
            <p:cNvSpPr>
              <a:spLocks/>
            </p:cNvSpPr>
            <p:nvPr/>
          </p:nvSpPr>
          <p:spPr bwMode="auto">
            <a:xfrm>
              <a:off x="4285" y="2114"/>
              <a:ext cx="30" cy="6"/>
            </a:xfrm>
            <a:custGeom>
              <a:avLst/>
              <a:gdLst>
                <a:gd name="T0" fmla="*/ 30 w 30"/>
                <a:gd name="T1" fmla="*/ 0 h 6"/>
                <a:gd name="T2" fmla="*/ 24 w 30"/>
                <a:gd name="T3" fmla="*/ 0 h 6"/>
                <a:gd name="T4" fmla="*/ 24 w 30"/>
                <a:gd name="T5" fmla="*/ 0 h 6"/>
                <a:gd name="T6" fmla="*/ 18 w 30"/>
                <a:gd name="T7" fmla="*/ 0 h 6"/>
                <a:gd name="T8" fmla="*/ 12 w 30"/>
                <a:gd name="T9" fmla="*/ 0 h 6"/>
                <a:gd name="T10" fmla="*/ 12 w 30"/>
                <a:gd name="T11" fmla="*/ 0 h 6"/>
                <a:gd name="T12" fmla="*/ 6 w 30"/>
                <a:gd name="T13" fmla="*/ 0 h 6"/>
                <a:gd name="T14" fmla="*/ 6 w 30"/>
                <a:gd name="T15" fmla="*/ 0 h 6"/>
                <a:gd name="T16" fmla="*/ 0 w 30"/>
                <a:gd name="T17" fmla="*/ 0 h 6"/>
                <a:gd name="T18" fmla="*/ 6 w 30"/>
                <a:gd name="T19" fmla="*/ 6 h 6"/>
                <a:gd name="T20" fmla="*/ 6 w 30"/>
                <a:gd name="T21" fmla="*/ 6 h 6"/>
                <a:gd name="T22" fmla="*/ 6 w 30"/>
                <a:gd name="T23" fmla="*/ 6 h 6"/>
                <a:gd name="T24" fmla="*/ 12 w 30"/>
                <a:gd name="T25" fmla="*/ 0 h 6"/>
                <a:gd name="T26" fmla="*/ 18 w 30"/>
                <a:gd name="T27" fmla="*/ 0 h 6"/>
                <a:gd name="T28" fmla="*/ 24 w 30"/>
                <a:gd name="T29" fmla="*/ 0 h 6"/>
                <a:gd name="T30" fmla="*/ 24 w 30"/>
                <a:gd name="T31" fmla="*/ 0 h 6"/>
                <a:gd name="T32" fmla="*/ 30 w 30"/>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30" y="0"/>
                  </a:moveTo>
                  <a:lnTo>
                    <a:pt x="24" y="0"/>
                  </a:lnTo>
                  <a:lnTo>
                    <a:pt x="18" y="0"/>
                  </a:lnTo>
                  <a:lnTo>
                    <a:pt x="12" y="0"/>
                  </a:lnTo>
                  <a:lnTo>
                    <a:pt x="6" y="0"/>
                  </a:lnTo>
                  <a:lnTo>
                    <a:pt x="0" y="0"/>
                  </a:lnTo>
                  <a:lnTo>
                    <a:pt x="6" y="6"/>
                  </a:lnTo>
                  <a:lnTo>
                    <a:pt x="12" y="0"/>
                  </a:lnTo>
                  <a:lnTo>
                    <a:pt x="18" y="0"/>
                  </a:lnTo>
                  <a:lnTo>
                    <a:pt x="24" y="0"/>
                  </a:lnTo>
                  <a:lnTo>
                    <a:pt x="30" y="0"/>
                  </a:lnTo>
                  <a:close/>
                </a:path>
              </a:pathLst>
            </a:custGeom>
            <a:solidFill>
              <a:srgbClr val="006600"/>
            </a:solidFill>
            <a:ln w="9525">
              <a:noFill/>
              <a:round/>
              <a:headEnd/>
              <a:tailEnd/>
            </a:ln>
          </p:spPr>
          <p:txBody>
            <a:bodyPr/>
            <a:lstStyle/>
            <a:p>
              <a:endParaRPr lang="en-US"/>
            </a:p>
          </p:txBody>
        </p:sp>
        <p:sp>
          <p:nvSpPr>
            <p:cNvPr id="16036" name="Freeform 407"/>
            <p:cNvSpPr>
              <a:spLocks/>
            </p:cNvSpPr>
            <p:nvPr/>
          </p:nvSpPr>
          <p:spPr bwMode="auto">
            <a:xfrm>
              <a:off x="4302" y="2085"/>
              <a:ext cx="24" cy="24"/>
            </a:xfrm>
            <a:custGeom>
              <a:avLst/>
              <a:gdLst>
                <a:gd name="T0" fmla="*/ 24 w 24"/>
                <a:gd name="T1" fmla="*/ 24 h 24"/>
                <a:gd name="T2" fmla="*/ 18 w 24"/>
                <a:gd name="T3" fmla="*/ 18 h 24"/>
                <a:gd name="T4" fmla="*/ 18 w 24"/>
                <a:gd name="T5" fmla="*/ 18 h 24"/>
                <a:gd name="T6" fmla="*/ 12 w 24"/>
                <a:gd name="T7" fmla="*/ 12 h 24"/>
                <a:gd name="T8" fmla="*/ 6 w 24"/>
                <a:gd name="T9" fmla="*/ 12 h 24"/>
                <a:gd name="T10" fmla="*/ 6 w 24"/>
                <a:gd name="T11" fmla="*/ 6 h 24"/>
                <a:gd name="T12" fmla="*/ 0 w 24"/>
                <a:gd name="T13" fmla="*/ 6 h 24"/>
                <a:gd name="T14" fmla="*/ 0 w 24"/>
                <a:gd name="T15" fmla="*/ 6 h 24"/>
                <a:gd name="T16" fmla="*/ 0 w 24"/>
                <a:gd name="T17" fmla="*/ 0 h 24"/>
                <a:gd name="T18" fmla="*/ 0 w 24"/>
                <a:gd name="T19" fmla="*/ 0 h 24"/>
                <a:gd name="T20" fmla="*/ 6 w 24"/>
                <a:gd name="T21" fmla="*/ 6 h 24"/>
                <a:gd name="T22" fmla="*/ 6 w 24"/>
                <a:gd name="T23" fmla="*/ 6 h 24"/>
                <a:gd name="T24" fmla="*/ 12 w 24"/>
                <a:gd name="T25" fmla="*/ 6 h 24"/>
                <a:gd name="T26" fmla="*/ 18 w 24"/>
                <a:gd name="T27" fmla="*/ 12 h 24"/>
                <a:gd name="T28" fmla="*/ 18 w 24"/>
                <a:gd name="T29" fmla="*/ 18 h 24"/>
                <a:gd name="T30" fmla="*/ 24 w 24"/>
                <a:gd name="T31" fmla="*/ 18 h 24"/>
                <a:gd name="T32" fmla="*/ 24 w 24"/>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24"/>
                  </a:moveTo>
                  <a:lnTo>
                    <a:pt x="18" y="18"/>
                  </a:lnTo>
                  <a:lnTo>
                    <a:pt x="12" y="12"/>
                  </a:lnTo>
                  <a:lnTo>
                    <a:pt x="6" y="12"/>
                  </a:lnTo>
                  <a:lnTo>
                    <a:pt x="6" y="6"/>
                  </a:lnTo>
                  <a:lnTo>
                    <a:pt x="0" y="6"/>
                  </a:lnTo>
                  <a:lnTo>
                    <a:pt x="0" y="0"/>
                  </a:lnTo>
                  <a:lnTo>
                    <a:pt x="6" y="6"/>
                  </a:lnTo>
                  <a:lnTo>
                    <a:pt x="12" y="6"/>
                  </a:lnTo>
                  <a:lnTo>
                    <a:pt x="18" y="12"/>
                  </a:lnTo>
                  <a:lnTo>
                    <a:pt x="18" y="18"/>
                  </a:lnTo>
                  <a:lnTo>
                    <a:pt x="24" y="18"/>
                  </a:lnTo>
                  <a:lnTo>
                    <a:pt x="24" y="24"/>
                  </a:lnTo>
                  <a:close/>
                </a:path>
              </a:pathLst>
            </a:custGeom>
            <a:solidFill>
              <a:srgbClr val="006600"/>
            </a:solidFill>
            <a:ln w="9525">
              <a:noFill/>
              <a:round/>
              <a:headEnd/>
              <a:tailEnd/>
            </a:ln>
          </p:spPr>
          <p:txBody>
            <a:bodyPr/>
            <a:lstStyle/>
            <a:p>
              <a:endParaRPr lang="en-US"/>
            </a:p>
          </p:txBody>
        </p:sp>
        <p:sp>
          <p:nvSpPr>
            <p:cNvPr id="16037" name="Freeform 408"/>
            <p:cNvSpPr>
              <a:spLocks/>
            </p:cNvSpPr>
            <p:nvPr/>
          </p:nvSpPr>
          <p:spPr bwMode="auto">
            <a:xfrm>
              <a:off x="4445" y="2091"/>
              <a:ext cx="6" cy="30"/>
            </a:xfrm>
            <a:custGeom>
              <a:avLst/>
              <a:gdLst>
                <a:gd name="T0" fmla="*/ 0 w 6"/>
                <a:gd name="T1" fmla="*/ 30 h 30"/>
                <a:gd name="T2" fmla="*/ 0 w 6"/>
                <a:gd name="T3" fmla="*/ 24 h 30"/>
                <a:gd name="T4" fmla="*/ 0 w 6"/>
                <a:gd name="T5" fmla="*/ 12 h 30"/>
                <a:gd name="T6" fmla="*/ 0 w 6"/>
                <a:gd name="T7" fmla="*/ 0 h 30"/>
                <a:gd name="T8" fmla="*/ 6 w 6"/>
                <a:gd name="T9" fmla="*/ 0 h 30"/>
                <a:gd name="T10" fmla="*/ 6 w 6"/>
                <a:gd name="T11" fmla="*/ 0 h 30"/>
                <a:gd name="T12" fmla="*/ 6 w 6"/>
                <a:gd name="T13" fmla="*/ 12 h 30"/>
                <a:gd name="T14" fmla="*/ 6 w 6"/>
                <a:gd name="T15" fmla="*/ 24 h 30"/>
                <a:gd name="T16" fmla="*/ 0 w 6"/>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0"/>
                <a:gd name="T29" fmla="*/ 6 w 6"/>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0">
                  <a:moveTo>
                    <a:pt x="0" y="30"/>
                  </a:moveTo>
                  <a:lnTo>
                    <a:pt x="0" y="24"/>
                  </a:lnTo>
                  <a:lnTo>
                    <a:pt x="0" y="12"/>
                  </a:lnTo>
                  <a:lnTo>
                    <a:pt x="0" y="0"/>
                  </a:lnTo>
                  <a:lnTo>
                    <a:pt x="6" y="0"/>
                  </a:lnTo>
                  <a:lnTo>
                    <a:pt x="6" y="12"/>
                  </a:lnTo>
                  <a:lnTo>
                    <a:pt x="6" y="24"/>
                  </a:lnTo>
                  <a:lnTo>
                    <a:pt x="0" y="30"/>
                  </a:lnTo>
                  <a:close/>
                </a:path>
              </a:pathLst>
            </a:custGeom>
            <a:solidFill>
              <a:srgbClr val="006600"/>
            </a:solidFill>
            <a:ln w="9525">
              <a:noFill/>
              <a:round/>
              <a:headEnd/>
              <a:tailEnd/>
            </a:ln>
          </p:spPr>
          <p:txBody>
            <a:bodyPr/>
            <a:lstStyle/>
            <a:p>
              <a:endParaRPr lang="en-US"/>
            </a:p>
          </p:txBody>
        </p:sp>
        <p:sp>
          <p:nvSpPr>
            <p:cNvPr id="16038" name="Freeform 409"/>
            <p:cNvSpPr>
              <a:spLocks/>
            </p:cNvSpPr>
            <p:nvPr/>
          </p:nvSpPr>
          <p:spPr bwMode="auto">
            <a:xfrm>
              <a:off x="4457" y="2095"/>
              <a:ext cx="12" cy="30"/>
            </a:xfrm>
            <a:custGeom>
              <a:avLst/>
              <a:gdLst>
                <a:gd name="T0" fmla="*/ 0 w 12"/>
                <a:gd name="T1" fmla="*/ 30 h 30"/>
                <a:gd name="T2" fmla="*/ 0 w 12"/>
                <a:gd name="T3" fmla="*/ 24 h 30"/>
                <a:gd name="T4" fmla="*/ 0 w 12"/>
                <a:gd name="T5" fmla="*/ 12 h 30"/>
                <a:gd name="T6" fmla="*/ 6 w 12"/>
                <a:gd name="T7" fmla="*/ 0 h 30"/>
                <a:gd name="T8" fmla="*/ 6 w 12"/>
                <a:gd name="T9" fmla="*/ 0 h 30"/>
                <a:gd name="T10" fmla="*/ 12 w 12"/>
                <a:gd name="T11" fmla="*/ 0 h 30"/>
                <a:gd name="T12" fmla="*/ 6 w 12"/>
                <a:gd name="T13" fmla="*/ 12 h 30"/>
                <a:gd name="T14" fmla="*/ 0 w 12"/>
                <a:gd name="T15" fmla="*/ 24 h 30"/>
                <a:gd name="T16" fmla="*/ 0 w 12"/>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30"/>
                <a:gd name="T29" fmla="*/ 12 w 12"/>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30">
                  <a:moveTo>
                    <a:pt x="0" y="30"/>
                  </a:moveTo>
                  <a:lnTo>
                    <a:pt x="0" y="24"/>
                  </a:lnTo>
                  <a:lnTo>
                    <a:pt x="0" y="12"/>
                  </a:lnTo>
                  <a:lnTo>
                    <a:pt x="6" y="0"/>
                  </a:lnTo>
                  <a:lnTo>
                    <a:pt x="12" y="0"/>
                  </a:lnTo>
                  <a:lnTo>
                    <a:pt x="6" y="12"/>
                  </a:lnTo>
                  <a:lnTo>
                    <a:pt x="0" y="24"/>
                  </a:lnTo>
                  <a:lnTo>
                    <a:pt x="0" y="30"/>
                  </a:lnTo>
                  <a:close/>
                </a:path>
              </a:pathLst>
            </a:custGeom>
            <a:solidFill>
              <a:srgbClr val="006600"/>
            </a:solidFill>
            <a:ln w="9525">
              <a:noFill/>
              <a:round/>
              <a:headEnd/>
              <a:tailEnd/>
            </a:ln>
          </p:spPr>
          <p:txBody>
            <a:bodyPr/>
            <a:lstStyle/>
            <a:p>
              <a:endParaRPr lang="en-US"/>
            </a:p>
          </p:txBody>
        </p:sp>
        <p:sp>
          <p:nvSpPr>
            <p:cNvPr id="16039" name="Freeform 410"/>
            <p:cNvSpPr>
              <a:spLocks/>
            </p:cNvSpPr>
            <p:nvPr/>
          </p:nvSpPr>
          <p:spPr bwMode="auto">
            <a:xfrm>
              <a:off x="4427" y="2079"/>
              <a:ext cx="6" cy="30"/>
            </a:xfrm>
            <a:custGeom>
              <a:avLst/>
              <a:gdLst>
                <a:gd name="T0" fmla="*/ 6 w 6"/>
                <a:gd name="T1" fmla="*/ 30 h 30"/>
                <a:gd name="T2" fmla="*/ 6 w 6"/>
                <a:gd name="T3" fmla="*/ 30 h 30"/>
                <a:gd name="T4" fmla="*/ 0 w 6"/>
                <a:gd name="T5" fmla="*/ 18 h 30"/>
                <a:gd name="T6" fmla="*/ 0 w 6"/>
                <a:gd name="T7" fmla="*/ 6 h 30"/>
                <a:gd name="T8" fmla="*/ 6 w 6"/>
                <a:gd name="T9" fmla="*/ 0 h 30"/>
                <a:gd name="T10" fmla="*/ 6 w 6"/>
                <a:gd name="T11" fmla="*/ 6 h 30"/>
                <a:gd name="T12" fmla="*/ 6 w 6"/>
                <a:gd name="T13" fmla="*/ 12 h 30"/>
                <a:gd name="T14" fmla="*/ 6 w 6"/>
                <a:gd name="T15" fmla="*/ 24 h 30"/>
                <a:gd name="T16" fmla="*/ 6 w 6"/>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0"/>
                <a:gd name="T29" fmla="*/ 6 w 6"/>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0">
                  <a:moveTo>
                    <a:pt x="6" y="30"/>
                  </a:moveTo>
                  <a:lnTo>
                    <a:pt x="6" y="30"/>
                  </a:lnTo>
                  <a:lnTo>
                    <a:pt x="0" y="18"/>
                  </a:lnTo>
                  <a:lnTo>
                    <a:pt x="0" y="6"/>
                  </a:lnTo>
                  <a:lnTo>
                    <a:pt x="6" y="0"/>
                  </a:lnTo>
                  <a:lnTo>
                    <a:pt x="6" y="6"/>
                  </a:lnTo>
                  <a:lnTo>
                    <a:pt x="6" y="12"/>
                  </a:lnTo>
                  <a:lnTo>
                    <a:pt x="6" y="24"/>
                  </a:lnTo>
                  <a:lnTo>
                    <a:pt x="6" y="30"/>
                  </a:lnTo>
                  <a:close/>
                </a:path>
              </a:pathLst>
            </a:custGeom>
            <a:solidFill>
              <a:srgbClr val="006600"/>
            </a:solidFill>
            <a:ln w="9525">
              <a:noFill/>
              <a:round/>
              <a:headEnd/>
              <a:tailEnd/>
            </a:ln>
          </p:spPr>
          <p:txBody>
            <a:bodyPr/>
            <a:lstStyle/>
            <a:p>
              <a:endParaRPr lang="en-US"/>
            </a:p>
          </p:txBody>
        </p:sp>
        <p:sp>
          <p:nvSpPr>
            <p:cNvPr id="16040" name="Freeform 411"/>
            <p:cNvSpPr>
              <a:spLocks/>
            </p:cNvSpPr>
            <p:nvPr/>
          </p:nvSpPr>
          <p:spPr bwMode="auto">
            <a:xfrm>
              <a:off x="4410" y="2071"/>
              <a:ext cx="12" cy="36"/>
            </a:xfrm>
            <a:custGeom>
              <a:avLst/>
              <a:gdLst>
                <a:gd name="T0" fmla="*/ 12 w 12"/>
                <a:gd name="T1" fmla="*/ 36 h 36"/>
                <a:gd name="T2" fmla="*/ 6 w 12"/>
                <a:gd name="T3" fmla="*/ 24 h 36"/>
                <a:gd name="T4" fmla="*/ 0 w 12"/>
                <a:gd name="T5" fmla="*/ 12 h 36"/>
                <a:gd name="T6" fmla="*/ 0 w 12"/>
                <a:gd name="T7" fmla="*/ 6 h 36"/>
                <a:gd name="T8" fmla="*/ 0 w 12"/>
                <a:gd name="T9" fmla="*/ 0 h 36"/>
                <a:gd name="T10" fmla="*/ 6 w 12"/>
                <a:gd name="T11" fmla="*/ 0 h 36"/>
                <a:gd name="T12" fmla="*/ 12 w 12"/>
                <a:gd name="T13" fmla="*/ 12 h 36"/>
                <a:gd name="T14" fmla="*/ 12 w 12"/>
                <a:gd name="T15" fmla="*/ 24 h 36"/>
                <a:gd name="T16" fmla="*/ 12 w 12"/>
                <a:gd name="T17" fmla="*/ 36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36"/>
                <a:gd name="T29" fmla="*/ 12 w 12"/>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36">
                  <a:moveTo>
                    <a:pt x="12" y="36"/>
                  </a:moveTo>
                  <a:lnTo>
                    <a:pt x="6" y="24"/>
                  </a:lnTo>
                  <a:lnTo>
                    <a:pt x="0" y="12"/>
                  </a:lnTo>
                  <a:lnTo>
                    <a:pt x="0" y="6"/>
                  </a:lnTo>
                  <a:lnTo>
                    <a:pt x="0" y="0"/>
                  </a:lnTo>
                  <a:lnTo>
                    <a:pt x="6" y="0"/>
                  </a:lnTo>
                  <a:lnTo>
                    <a:pt x="12" y="12"/>
                  </a:lnTo>
                  <a:lnTo>
                    <a:pt x="12" y="24"/>
                  </a:lnTo>
                  <a:lnTo>
                    <a:pt x="12" y="36"/>
                  </a:lnTo>
                  <a:close/>
                </a:path>
              </a:pathLst>
            </a:custGeom>
            <a:solidFill>
              <a:srgbClr val="006600"/>
            </a:solidFill>
            <a:ln w="9525">
              <a:noFill/>
              <a:round/>
              <a:headEnd/>
              <a:tailEnd/>
            </a:ln>
          </p:spPr>
          <p:txBody>
            <a:bodyPr/>
            <a:lstStyle/>
            <a:p>
              <a:endParaRPr lang="en-US"/>
            </a:p>
          </p:txBody>
        </p:sp>
        <p:sp>
          <p:nvSpPr>
            <p:cNvPr id="16041" name="Freeform 412"/>
            <p:cNvSpPr>
              <a:spLocks/>
            </p:cNvSpPr>
            <p:nvPr/>
          </p:nvSpPr>
          <p:spPr bwMode="auto">
            <a:xfrm>
              <a:off x="4393" y="2060"/>
              <a:ext cx="12" cy="42"/>
            </a:xfrm>
            <a:custGeom>
              <a:avLst/>
              <a:gdLst>
                <a:gd name="T0" fmla="*/ 12 w 12"/>
                <a:gd name="T1" fmla="*/ 42 h 42"/>
                <a:gd name="T2" fmla="*/ 12 w 12"/>
                <a:gd name="T3" fmla="*/ 36 h 42"/>
                <a:gd name="T4" fmla="*/ 6 w 12"/>
                <a:gd name="T5" fmla="*/ 30 h 42"/>
                <a:gd name="T6" fmla="*/ 6 w 12"/>
                <a:gd name="T7" fmla="*/ 24 h 42"/>
                <a:gd name="T8" fmla="*/ 0 w 12"/>
                <a:gd name="T9" fmla="*/ 18 h 42"/>
                <a:gd name="T10" fmla="*/ 0 w 12"/>
                <a:gd name="T11" fmla="*/ 12 h 42"/>
                <a:gd name="T12" fmla="*/ 0 w 12"/>
                <a:gd name="T13" fmla="*/ 6 h 42"/>
                <a:gd name="T14" fmla="*/ 0 w 12"/>
                <a:gd name="T15" fmla="*/ 0 h 42"/>
                <a:gd name="T16" fmla="*/ 0 w 12"/>
                <a:gd name="T17" fmla="*/ 0 h 42"/>
                <a:gd name="T18" fmla="*/ 6 w 12"/>
                <a:gd name="T19" fmla="*/ 6 h 42"/>
                <a:gd name="T20" fmla="*/ 12 w 12"/>
                <a:gd name="T21" fmla="*/ 18 h 42"/>
                <a:gd name="T22" fmla="*/ 12 w 12"/>
                <a:gd name="T23" fmla="*/ 30 h 42"/>
                <a:gd name="T24" fmla="*/ 12 w 12"/>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42"/>
                <a:gd name="T41" fmla="*/ 12 w 12"/>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42">
                  <a:moveTo>
                    <a:pt x="12" y="42"/>
                  </a:moveTo>
                  <a:lnTo>
                    <a:pt x="12" y="36"/>
                  </a:lnTo>
                  <a:lnTo>
                    <a:pt x="6" y="30"/>
                  </a:lnTo>
                  <a:lnTo>
                    <a:pt x="6" y="24"/>
                  </a:lnTo>
                  <a:lnTo>
                    <a:pt x="0" y="18"/>
                  </a:lnTo>
                  <a:lnTo>
                    <a:pt x="0" y="12"/>
                  </a:lnTo>
                  <a:lnTo>
                    <a:pt x="0" y="6"/>
                  </a:lnTo>
                  <a:lnTo>
                    <a:pt x="0" y="0"/>
                  </a:lnTo>
                  <a:lnTo>
                    <a:pt x="6" y="6"/>
                  </a:lnTo>
                  <a:lnTo>
                    <a:pt x="12" y="18"/>
                  </a:lnTo>
                  <a:lnTo>
                    <a:pt x="12" y="30"/>
                  </a:lnTo>
                  <a:lnTo>
                    <a:pt x="12" y="42"/>
                  </a:lnTo>
                  <a:close/>
                </a:path>
              </a:pathLst>
            </a:custGeom>
            <a:solidFill>
              <a:srgbClr val="006600"/>
            </a:solidFill>
            <a:ln w="9525">
              <a:noFill/>
              <a:round/>
              <a:headEnd/>
              <a:tailEnd/>
            </a:ln>
          </p:spPr>
          <p:txBody>
            <a:bodyPr/>
            <a:lstStyle/>
            <a:p>
              <a:endParaRPr lang="en-US"/>
            </a:p>
          </p:txBody>
        </p:sp>
        <p:sp>
          <p:nvSpPr>
            <p:cNvPr id="16042" name="Freeform 413"/>
            <p:cNvSpPr>
              <a:spLocks/>
            </p:cNvSpPr>
            <p:nvPr/>
          </p:nvSpPr>
          <p:spPr bwMode="auto">
            <a:xfrm>
              <a:off x="4351" y="2060"/>
              <a:ext cx="24" cy="42"/>
            </a:xfrm>
            <a:custGeom>
              <a:avLst/>
              <a:gdLst>
                <a:gd name="T0" fmla="*/ 24 w 24"/>
                <a:gd name="T1" fmla="*/ 42 h 42"/>
                <a:gd name="T2" fmla="*/ 18 w 24"/>
                <a:gd name="T3" fmla="*/ 36 h 42"/>
                <a:gd name="T4" fmla="*/ 18 w 24"/>
                <a:gd name="T5" fmla="*/ 30 h 42"/>
                <a:gd name="T6" fmla="*/ 12 w 24"/>
                <a:gd name="T7" fmla="*/ 24 h 42"/>
                <a:gd name="T8" fmla="*/ 6 w 24"/>
                <a:gd name="T9" fmla="*/ 18 h 42"/>
                <a:gd name="T10" fmla="*/ 6 w 24"/>
                <a:gd name="T11" fmla="*/ 12 h 42"/>
                <a:gd name="T12" fmla="*/ 0 w 24"/>
                <a:gd name="T13" fmla="*/ 6 h 42"/>
                <a:gd name="T14" fmla="*/ 0 w 24"/>
                <a:gd name="T15" fmla="*/ 0 h 42"/>
                <a:gd name="T16" fmla="*/ 0 w 24"/>
                <a:gd name="T17" fmla="*/ 0 h 42"/>
                <a:gd name="T18" fmla="*/ 6 w 24"/>
                <a:gd name="T19" fmla="*/ 0 h 42"/>
                <a:gd name="T20" fmla="*/ 6 w 24"/>
                <a:gd name="T21" fmla="*/ 6 h 42"/>
                <a:gd name="T22" fmla="*/ 12 w 24"/>
                <a:gd name="T23" fmla="*/ 12 h 42"/>
                <a:gd name="T24" fmla="*/ 12 w 24"/>
                <a:gd name="T25" fmla="*/ 18 h 42"/>
                <a:gd name="T26" fmla="*/ 18 w 24"/>
                <a:gd name="T27" fmla="*/ 24 h 42"/>
                <a:gd name="T28" fmla="*/ 18 w 24"/>
                <a:gd name="T29" fmla="*/ 30 h 42"/>
                <a:gd name="T30" fmla="*/ 24 w 24"/>
                <a:gd name="T31" fmla="*/ 36 h 42"/>
                <a:gd name="T32" fmla="*/ 24 w 24"/>
                <a:gd name="T33" fmla="*/ 4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2"/>
                <a:gd name="T53" fmla="*/ 24 w 24"/>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2">
                  <a:moveTo>
                    <a:pt x="24" y="42"/>
                  </a:moveTo>
                  <a:lnTo>
                    <a:pt x="18" y="36"/>
                  </a:lnTo>
                  <a:lnTo>
                    <a:pt x="18" y="30"/>
                  </a:lnTo>
                  <a:lnTo>
                    <a:pt x="12" y="24"/>
                  </a:lnTo>
                  <a:lnTo>
                    <a:pt x="6" y="18"/>
                  </a:lnTo>
                  <a:lnTo>
                    <a:pt x="6" y="12"/>
                  </a:lnTo>
                  <a:lnTo>
                    <a:pt x="0" y="6"/>
                  </a:lnTo>
                  <a:lnTo>
                    <a:pt x="0" y="0"/>
                  </a:lnTo>
                  <a:lnTo>
                    <a:pt x="6" y="0"/>
                  </a:lnTo>
                  <a:lnTo>
                    <a:pt x="6" y="6"/>
                  </a:lnTo>
                  <a:lnTo>
                    <a:pt x="12" y="12"/>
                  </a:lnTo>
                  <a:lnTo>
                    <a:pt x="12" y="18"/>
                  </a:lnTo>
                  <a:lnTo>
                    <a:pt x="18" y="24"/>
                  </a:lnTo>
                  <a:lnTo>
                    <a:pt x="18" y="30"/>
                  </a:lnTo>
                  <a:lnTo>
                    <a:pt x="24" y="36"/>
                  </a:lnTo>
                  <a:lnTo>
                    <a:pt x="24" y="42"/>
                  </a:lnTo>
                  <a:close/>
                </a:path>
              </a:pathLst>
            </a:custGeom>
            <a:solidFill>
              <a:srgbClr val="006600"/>
            </a:solidFill>
            <a:ln w="9525">
              <a:noFill/>
              <a:round/>
              <a:headEnd/>
              <a:tailEnd/>
            </a:ln>
          </p:spPr>
          <p:txBody>
            <a:bodyPr/>
            <a:lstStyle/>
            <a:p>
              <a:endParaRPr lang="en-US"/>
            </a:p>
          </p:txBody>
        </p:sp>
        <p:sp>
          <p:nvSpPr>
            <p:cNvPr id="16043" name="Freeform 414"/>
            <p:cNvSpPr>
              <a:spLocks/>
            </p:cNvSpPr>
            <p:nvPr/>
          </p:nvSpPr>
          <p:spPr bwMode="auto">
            <a:xfrm>
              <a:off x="4313" y="2065"/>
              <a:ext cx="24" cy="36"/>
            </a:xfrm>
            <a:custGeom>
              <a:avLst/>
              <a:gdLst>
                <a:gd name="T0" fmla="*/ 24 w 24"/>
                <a:gd name="T1" fmla="*/ 36 h 36"/>
                <a:gd name="T2" fmla="*/ 24 w 24"/>
                <a:gd name="T3" fmla="*/ 36 h 36"/>
                <a:gd name="T4" fmla="*/ 18 w 24"/>
                <a:gd name="T5" fmla="*/ 30 h 36"/>
                <a:gd name="T6" fmla="*/ 12 w 24"/>
                <a:gd name="T7" fmla="*/ 24 h 36"/>
                <a:gd name="T8" fmla="*/ 6 w 24"/>
                <a:gd name="T9" fmla="*/ 18 h 36"/>
                <a:gd name="T10" fmla="*/ 6 w 24"/>
                <a:gd name="T11" fmla="*/ 12 h 36"/>
                <a:gd name="T12" fmla="*/ 0 w 24"/>
                <a:gd name="T13" fmla="*/ 6 h 36"/>
                <a:gd name="T14" fmla="*/ 0 w 24"/>
                <a:gd name="T15" fmla="*/ 0 h 36"/>
                <a:gd name="T16" fmla="*/ 0 w 24"/>
                <a:gd name="T17" fmla="*/ 0 h 36"/>
                <a:gd name="T18" fmla="*/ 6 w 24"/>
                <a:gd name="T19" fmla="*/ 0 h 36"/>
                <a:gd name="T20" fmla="*/ 6 w 24"/>
                <a:gd name="T21" fmla="*/ 6 h 36"/>
                <a:gd name="T22" fmla="*/ 12 w 24"/>
                <a:gd name="T23" fmla="*/ 12 h 36"/>
                <a:gd name="T24" fmla="*/ 12 w 24"/>
                <a:gd name="T25" fmla="*/ 18 h 36"/>
                <a:gd name="T26" fmla="*/ 18 w 24"/>
                <a:gd name="T27" fmla="*/ 24 h 36"/>
                <a:gd name="T28" fmla="*/ 24 w 24"/>
                <a:gd name="T29" fmla="*/ 30 h 36"/>
                <a:gd name="T30" fmla="*/ 24 w 24"/>
                <a:gd name="T31" fmla="*/ 36 h 36"/>
                <a:gd name="T32" fmla="*/ 24 w 24"/>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6"/>
                <a:gd name="T53" fmla="*/ 24 w 2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6">
                  <a:moveTo>
                    <a:pt x="24" y="36"/>
                  </a:moveTo>
                  <a:lnTo>
                    <a:pt x="24" y="36"/>
                  </a:lnTo>
                  <a:lnTo>
                    <a:pt x="18" y="30"/>
                  </a:lnTo>
                  <a:lnTo>
                    <a:pt x="12" y="24"/>
                  </a:lnTo>
                  <a:lnTo>
                    <a:pt x="6" y="18"/>
                  </a:lnTo>
                  <a:lnTo>
                    <a:pt x="6" y="12"/>
                  </a:lnTo>
                  <a:lnTo>
                    <a:pt x="0" y="6"/>
                  </a:lnTo>
                  <a:lnTo>
                    <a:pt x="0" y="0"/>
                  </a:lnTo>
                  <a:lnTo>
                    <a:pt x="6" y="0"/>
                  </a:lnTo>
                  <a:lnTo>
                    <a:pt x="6" y="6"/>
                  </a:lnTo>
                  <a:lnTo>
                    <a:pt x="12" y="12"/>
                  </a:lnTo>
                  <a:lnTo>
                    <a:pt x="12" y="18"/>
                  </a:lnTo>
                  <a:lnTo>
                    <a:pt x="18" y="24"/>
                  </a:lnTo>
                  <a:lnTo>
                    <a:pt x="24" y="30"/>
                  </a:lnTo>
                  <a:lnTo>
                    <a:pt x="24" y="36"/>
                  </a:lnTo>
                  <a:close/>
                </a:path>
              </a:pathLst>
            </a:custGeom>
            <a:solidFill>
              <a:srgbClr val="006600"/>
            </a:solidFill>
            <a:ln w="9525">
              <a:noFill/>
              <a:round/>
              <a:headEnd/>
              <a:tailEnd/>
            </a:ln>
          </p:spPr>
          <p:txBody>
            <a:bodyPr/>
            <a:lstStyle/>
            <a:p>
              <a:endParaRPr lang="en-US"/>
            </a:p>
          </p:txBody>
        </p:sp>
        <p:sp>
          <p:nvSpPr>
            <p:cNvPr id="16044" name="Freeform 415"/>
            <p:cNvSpPr>
              <a:spLocks/>
            </p:cNvSpPr>
            <p:nvPr/>
          </p:nvSpPr>
          <p:spPr bwMode="auto">
            <a:xfrm>
              <a:off x="4367" y="2067"/>
              <a:ext cx="24" cy="36"/>
            </a:xfrm>
            <a:custGeom>
              <a:avLst/>
              <a:gdLst>
                <a:gd name="T0" fmla="*/ 24 w 24"/>
                <a:gd name="T1" fmla="*/ 36 h 36"/>
                <a:gd name="T2" fmla="*/ 18 w 24"/>
                <a:gd name="T3" fmla="*/ 30 h 36"/>
                <a:gd name="T4" fmla="*/ 12 w 24"/>
                <a:gd name="T5" fmla="*/ 24 h 36"/>
                <a:gd name="T6" fmla="*/ 12 w 24"/>
                <a:gd name="T7" fmla="*/ 18 h 36"/>
                <a:gd name="T8" fmla="*/ 6 w 24"/>
                <a:gd name="T9" fmla="*/ 12 h 36"/>
                <a:gd name="T10" fmla="*/ 0 w 24"/>
                <a:gd name="T11" fmla="*/ 6 h 36"/>
                <a:gd name="T12" fmla="*/ 0 w 24"/>
                <a:gd name="T13" fmla="*/ 0 h 36"/>
                <a:gd name="T14" fmla="*/ 0 w 24"/>
                <a:gd name="T15" fmla="*/ 0 h 36"/>
                <a:gd name="T16" fmla="*/ 0 w 24"/>
                <a:gd name="T17" fmla="*/ 0 h 36"/>
                <a:gd name="T18" fmla="*/ 6 w 24"/>
                <a:gd name="T19" fmla="*/ 0 h 36"/>
                <a:gd name="T20" fmla="*/ 6 w 24"/>
                <a:gd name="T21" fmla="*/ 0 h 36"/>
                <a:gd name="T22" fmla="*/ 12 w 24"/>
                <a:gd name="T23" fmla="*/ 6 h 36"/>
                <a:gd name="T24" fmla="*/ 12 w 24"/>
                <a:gd name="T25" fmla="*/ 12 h 36"/>
                <a:gd name="T26" fmla="*/ 18 w 24"/>
                <a:gd name="T27" fmla="*/ 18 h 36"/>
                <a:gd name="T28" fmla="*/ 18 w 24"/>
                <a:gd name="T29" fmla="*/ 24 h 36"/>
                <a:gd name="T30" fmla="*/ 18 w 24"/>
                <a:gd name="T31" fmla="*/ 30 h 36"/>
                <a:gd name="T32" fmla="*/ 24 w 24"/>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6"/>
                <a:gd name="T53" fmla="*/ 24 w 2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6">
                  <a:moveTo>
                    <a:pt x="24" y="36"/>
                  </a:moveTo>
                  <a:lnTo>
                    <a:pt x="18" y="30"/>
                  </a:lnTo>
                  <a:lnTo>
                    <a:pt x="12" y="24"/>
                  </a:lnTo>
                  <a:lnTo>
                    <a:pt x="12" y="18"/>
                  </a:lnTo>
                  <a:lnTo>
                    <a:pt x="6" y="12"/>
                  </a:lnTo>
                  <a:lnTo>
                    <a:pt x="0" y="6"/>
                  </a:lnTo>
                  <a:lnTo>
                    <a:pt x="0" y="0"/>
                  </a:lnTo>
                  <a:lnTo>
                    <a:pt x="6" y="0"/>
                  </a:lnTo>
                  <a:lnTo>
                    <a:pt x="12" y="6"/>
                  </a:lnTo>
                  <a:lnTo>
                    <a:pt x="12" y="12"/>
                  </a:lnTo>
                  <a:lnTo>
                    <a:pt x="18" y="18"/>
                  </a:lnTo>
                  <a:lnTo>
                    <a:pt x="18" y="24"/>
                  </a:lnTo>
                  <a:lnTo>
                    <a:pt x="18" y="30"/>
                  </a:lnTo>
                  <a:lnTo>
                    <a:pt x="24" y="36"/>
                  </a:lnTo>
                  <a:close/>
                </a:path>
              </a:pathLst>
            </a:custGeom>
            <a:solidFill>
              <a:srgbClr val="006600"/>
            </a:solidFill>
            <a:ln w="9525">
              <a:noFill/>
              <a:round/>
              <a:headEnd/>
              <a:tailEnd/>
            </a:ln>
          </p:spPr>
          <p:txBody>
            <a:bodyPr/>
            <a:lstStyle/>
            <a:p>
              <a:endParaRPr lang="en-US"/>
            </a:p>
          </p:txBody>
        </p:sp>
        <p:sp>
          <p:nvSpPr>
            <p:cNvPr id="16045" name="Freeform 416"/>
            <p:cNvSpPr>
              <a:spLocks/>
            </p:cNvSpPr>
            <p:nvPr/>
          </p:nvSpPr>
          <p:spPr bwMode="auto">
            <a:xfrm>
              <a:off x="4357" y="2096"/>
              <a:ext cx="30" cy="54"/>
            </a:xfrm>
            <a:custGeom>
              <a:avLst/>
              <a:gdLst>
                <a:gd name="T0" fmla="*/ 0 w 30"/>
                <a:gd name="T1" fmla="*/ 54 h 54"/>
                <a:gd name="T2" fmla="*/ 0 w 30"/>
                <a:gd name="T3" fmla="*/ 48 h 54"/>
                <a:gd name="T4" fmla="*/ 0 w 30"/>
                <a:gd name="T5" fmla="*/ 42 h 54"/>
                <a:gd name="T6" fmla="*/ 6 w 30"/>
                <a:gd name="T7" fmla="*/ 36 h 54"/>
                <a:gd name="T8" fmla="*/ 6 w 30"/>
                <a:gd name="T9" fmla="*/ 30 h 54"/>
                <a:gd name="T10" fmla="*/ 12 w 30"/>
                <a:gd name="T11" fmla="*/ 18 h 54"/>
                <a:gd name="T12" fmla="*/ 18 w 30"/>
                <a:gd name="T13" fmla="*/ 12 h 54"/>
                <a:gd name="T14" fmla="*/ 24 w 30"/>
                <a:gd name="T15" fmla="*/ 6 h 54"/>
                <a:gd name="T16" fmla="*/ 30 w 30"/>
                <a:gd name="T17" fmla="*/ 0 h 54"/>
                <a:gd name="T18" fmla="*/ 30 w 30"/>
                <a:gd name="T19" fmla="*/ 6 h 54"/>
                <a:gd name="T20" fmla="*/ 24 w 30"/>
                <a:gd name="T21" fmla="*/ 12 h 54"/>
                <a:gd name="T22" fmla="*/ 24 w 30"/>
                <a:gd name="T23" fmla="*/ 18 h 54"/>
                <a:gd name="T24" fmla="*/ 18 w 30"/>
                <a:gd name="T25" fmla="*/ 30 h 54"/>
                <a:gd name="T26" fmla="*/ 12 w 30"/>
                <a:gd name="T27" fmla="*/ 36 h 54"/>
                <a:gd name="T28" fmla="*/ 6 w 30"/>
                <a:gd name="T29" fmla="*/ 48 h 54"/>
                <a:gd name="T30" fmla="*/ 0 w 30"/>
                <a:gd name="T31" fmla="*/ 54 h 54"/>
                <a:gd name="T32" fmla="*/ 0 w 30"/>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54"/>
                <a:gd name="T53" fmla="*/ 30 w 30"/>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54">
                  <a:moveTo>
                    <a:pt x="0" y="54"/>
                  </a:moveTo>
                  <a:lnTo>
                    <a:pt x="0" y="48"/>
                  </a:lnTo>
                  <a:lnTo>
                    <a:pt x="0" y="42"/>
                  </a:lnTo>
                  <a:lnTo>
                    <a:pt x="6" y="36"/>
                  </a:lnTo>
                  <a:lnTo>
                    <a:pt x="6" y="30"/>
                  </a:lnTo>
                  <a:lnTo>
                    <a:pt x="12" y="18"/>
                  </a:lnTo>
                  <a:lnTo>
                    <a:pt x="18" y="12"/>
                  </a:lnTo>
                  <a:lnTo>
                    <a:pt x="24" y="6"/>
                  </a:lnTo>
                  <a:lnTo>
                    <a:pt x="30" y="0"/>
                  </a:lnTo>
                  <a:lnTo>
                    <a:pt x="30" y="6"/>
                  </a:lnTo>
                  <a:lnTo>
                    <a:pt x="24" y="12"/>
                  </a:lnTo>
                  <a:lnTo>
                    <a:pt x="24" y="18"/>
                  </a:lnTo>
                  <a:lnTo>
                    <a:pt x="18" y="30"/>
                  </a:lnTo>
                  <a:lnTo>
                    <a:pt x="12" y="36"/>
                  </a:lnTo>
                  <a:lnTo>
                    <a:pt x="6" y="48"/>
                  </a:lnTo>
                  <a:lnTo>
                    <a:pt x="0" y="54"/>
                  </a:lnTo>
                  <a:close/>
                </a:path>
              </a:pathLst>
            </a:custGeom>
            <a:solidFill>
              <a:srgbClr val="006600"/>
            </a:solidFill>
            <a:ln w="9525">
              <a:noFill/>
              <a:round/>
              <a:headEnd/>
              <a:tailEnd/>
            </a:ln>
          </p:spPr>
          <p:txBody>
            <a:bodyPr/>
            <a:lstStyle/>
            <a:p>
              <a:endParaRPr lang="en-US"/>
            </a:p>
          </p:txBody>
        </p:sp>
        <p:sp>
          <p:nvSpPr>
            <p:cNvPr id="16046" name="Freeform 417"/>
            <p:cNvSpPr>
              <a:spLocks/>
            </p:cNvSpPr>
            <p:nvPr/>
          </p:nvSpPr>
          <p:spPr bwMode="auto">
            <a:xfrm>
              <a:off x="4331" y="2095"/>
              <a:ext cx="30" cy="42"/>
            </a:xfrm>
            <a:custGeom>
              <a:avLst/>
              <a:gdLst>
                <a:gd name="T0" fmla="*/ 0 w 30"/>
                <a:gd name="T1" fmla="*/ 42 h 42"/>
                <a:gd name="T2" fmla="*/ 0 w 30"/>
                <a:gd name="T3" fmla="*/ 42 h 42"/>
                <a:gd name="T4" fmla="*/ 0 w 30"/>
                <a:gd name="T5" fmla="*/ 36 h 42"/>
                <a:gd name="T6" fmla="*/ 6 w 30"/>
                <a:gd name="T7" fmla="*/ 30 h 42"/>
                <a:gd name="T8" fmla="*/ 6 w 30"/>
                <a:gd name="T9" fmla="*/ 24 h 42"/>
                <a:gd name="T10" fmla="*/ 12 w 30"/>
                <a:gd name="T11" fmla="*/ 18 h 42"/>
                <a:gd name="T12" fmla="*/ 18 w 30"/>
                <a:gd name="T13" fmla="*/ 12 h 42"/>
                <a:gd name="T14" fmla="*/ 24 w 30"/>
                <a:gd name="T15" fmla="*/ 6 h 42"/>
                <a:gd name="T16" fmla="*/ 30 w 30"/>
                <a:gd name="T17" fmla="*/ 0 h 42"/>
                <a:gd name="T18" fmla="*/ 24 w 30"/>
                <a:gd name="T19" fmla="*/ 6 h 42"/>
                <a:gd name="T20" fmla="*/ 18 w 30"/>
                <a:gd name="T21" fmla="*/ 12 h 42"/>
                <a:gd name="T22" fmla="*/ 18 w 30"/>
                <a:gd name="T23" fmla="*/ 18 h 42"/>
                <a:gd name="T24" fmla="*/ 12 w 30"/>
                <a:gd name="T25" fmla="*/ 30 h 42"/>
                <a:gd name="T26" fmla="*/ 6 w 30"/>
                <a:gd name="T27" fmla="*/ 36 h 42"/>
                <a:gd name="T28" fmla="*/ 6 w 30"/>
                <a:gd name="T29" fmla="*/ 42 h 42"/>
                <a:gd name="T30" fmla="*/ 0 w 30"/>
                <a:gd name="T31" fmla="*/ 42 h 42"/>
                <a:gd name="T32" fmla="*/ 0 w 30"/>
                <a:gd name="T33" fmla="*/ 4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2"/>
                <a:gd name="T53" fmla="*/ 30 w 30"/>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2">
                  <a:moveTo>
                    <a:pt x="0" y="42"/>
                  </a:moveTo>
                  <a:lnTo>
                    <a:pt x="0" y="42"/>
                  </a:lnTo>
                  <a:lnTo>
                    <a:pt x="0" y="36"/>
                  </a:lnTo>
                  <a:lnTo>
                    <a:pt x="6" y="30"/>
                  </a:lnTo>
                  <a:lnTo>
                    <a:pt x="6" y="24"/>
                  </a:lnTo>
                  <a:lnTo>
                    <a:pt x="12" y="18"/>
                  </a:lnTo>
                  <a:lnTo>
                    <a:pt x="18" y="12"/>
                  </a:lnTo>
                  <a:lnTo>
                    <a:pt x="24" y="6"/>
                  </a:lnTo>
                  <a:lnTo>
                    <a:pt x="30" y="0"/>
                  </a:lnTo>
                  <a:lnTo>
                    <a:pt x="24" y="6"/>
                  </a:lnTo>
                  <a:lnTo>
                    <a:pt x="18" y="12"/>
                  </a:lnTo>
                  <a:lnTo>
                    <a:pt x="18" y="18"/>
                  </a:lnTo>
                  <a:lnTo>
                    <a:pt x="12" y="30"/>
                  </a:lnTo>
                  <a:lnTo>
                    <a:pt x="6" y="36"/>
                  </a:lnTo>
                  <a:lnTo>
                    <a:pt x="6" y="42"/>
                  </a:lnTo>
                  <a:lnTo>
                    <a:pt x="0" y="42"/>
                  </a:lnTo>
                  <a:close/>
                </a:path>
              </a:pathLst>
            </a:custGeom>
            <a:solidFill>
              <a:srgbClr val="006600"/>
            </a:solidFill>
            <a:ln w="9525">
              <a:noFill/>
              <a:round/>
              <a:headEnd/>
              <a:tailEnd/>
            </a:ln>
          </p:spPr>
          <p:txBody>
            <a:bodyPr/>
            <a:lstStyle/>
            <a:p>
              <a:endParaRPr lang="en-US"/>
            </a:p>
          </p:txBody>
        </p:sp>
        <p:sp>
          <p:nvSpPr>
            <p:cNvPr id="16047" name="Freeform 418"/>
            <p:cNvSpPr>
              <a:spLocks/>
            </p:cNvSpPr>
            <p:nvPr/>
          </p:nvSpPr>
          <p:spPr bwMode="auto">
            <a:xfrm>
              <a:off x="4331" y="2061"/>
              <a:ext cx="24" cy="42"/>
            </a:xfrm>
            <a:custGeom>
              <a:avLst/>
              <a:gdLst>
                <a:gd name="T0" fmla="*/ 24 w 24"/>
                <a:gd name="T1" fmla="*/ 42 h 42"/>
                <a:gd name="T2" fmla="*/ 24 w 24"/>
                <a:gd name="T3" fmla="*/ 36 h 42"/>
                <a:gd name="T4" fmla="*/ 18 w 24"/>
                <a:gd name="T5" fmla="*/ 36 h 42"/>
                <a:gd name="T6" fmla="*/ 12 w 24"/>
                <a:gd name="T7" fmla="*/ 30 h 42"/>
                <a:gd name="T8" fmla="*/ 6 w 24"/>
                <a:gd name="T9" fmla="*/ 18 h 42"/>
                <a:gd name="T10" fmla="*/ 6 w 24"/>
                <a:gd name="T11" fmla="*/ 12 h 42"/>
                <a:gd name="T12" fmla="*/ 0 w 24"/>
                <a:gd name="T13" fmla="*/ 6 h 42"/>
                <a:gd name="T14" fmla="*/ 0 w 24"/>
                <a:gd name="T15" fmla="*/ 6 h 42"/>
                <a:gd name="T16" fmla="*/ 0 w 24"/>
                <a:gd name="T17" fmla="*/ 0 h 42"/>
                <a:gd name="T18" fmla="*/ 6 w 24"/>
                <a:gd name="T19" fmla="*/ 0 h 42"/>
                <a:gd name="T20" fmla="*/ 6 w 24"/>
                <a:gd name="T21" fmla="*/ 6 h 42"/>
                <a:gd name="T22" fmla="*/ 12 w 24"/>
                <a:gd name="T23" fmla="*/ 12 h 42"/>
                <a:gd name="T24" fmla="*/ 12 w 24"/>
                <a:gd name="T25" fmla="*/ 18 h 42"/>
                <a:gd name="T26" fmla="*/ 18 w 24"/>
                <a:gd name="T27" fmla="*/ 30 h 42"/>
                <a:gd name="T28" fmla="*/ 18 w 24"/>
                <a:gd name="T29" fmla="*/ 36 h 42"/>
                <a:gd name="T30" fmla="*/ 24 w 24"/>
                <a:gd name="T31" fmla="*/ 36 h 42"/>
                <a:gd name="T32" fmla="*/ 24 w 24"/>
                <a:gd name="T33" fmla="*/ 4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2"/>
                <a:gd name="T53" fmla="*/ 24 w 24"/>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2">
                  <a:moveTo>
                    <a:pt x="24" y="42"/>
                  </a:moveTo>
                  <a:lnTo>
                    <a:pt x="24" y="36"/>
                  </a:lnTo>
                  <a:lnTo>
                    <a:pt x="18" y="36"/>
                  </a:lnTo>
                  <a:lnTo>
                    <a:pt x="12" y="30"/>
                  </a:lnTo>
                  <a:lnTo>
                    <a:pt x="6" y="18"/>
                  </a:lnTo>
                  <a:lnTo>
                    <a:pt x="6" y="12"/>
                  </a:lnTo>
                  <a:lnTo>
                    <a:pt x="0" y="6"/>
                  </a:lnTo>
                  <a:lnTo>
                    <a:pt x="0" y="0"/>
                  </a:lnTo>
                  <a:lnTo>
                    <a:pt x="6" y="0"/>
                  </a:lnTo>
                  <a:lnTo>
                    <a:pt x="6" y="6"/>
                  </a:lnTo>
                  <a:lnTo>
                    <a:pt x="12" y="12"/>
                  </a:lnTo>
                  <a:lnTo>
                    <a:pt x="12" y="18"/>
                  </a:lnTo>
                  <a:lnTo>
                    <a:pt x="18" y="30"/>
                  </a:lnTo>
                  <a:lnTo>
                    <a:pt x="18" y="36"/>
                  </a:lnTo>
                  <a:lnTo>
                    <a:pt x="24" y="36"/>
                  </a:lnTo>
                  <a:lnTo>
                    <a:pt x="24" y="42"/>
                  </a:lnTo>
                  <a:close/>
                </a:path>
              </a:pathLst>
            </a:custGeom>
            <a:solidFill>
              <a:srgbClr val="006600"/>
            </a:solidFill>
            <a:ln w="9525">
              <a:noFill/>
              <a:round/>
              <a:headEnd/>
              <a:tailEnd/>
            </a:ln>
          </p:spPr>
          <p:txBody>
            <a:bodyPr/>
            <a:lstStyle/>
            <a:p>
              <a:endParaRPr lang="en-US"/>
            </a:p>
          </p:txBody>
        </p:sp>
        <p:sp>
          <p:nvSpPr>
            <p:cNvPr id="16048" name="Freeform 419"/>
            <p:cNvSpPr>
              <a:spLocks/>
            </p:cNvSpPr>
            <p:nvPr/>
          </p:nvSpPr>
          <p:spPr bwMode="auto">
            <a:xfrm>
              <a:off x="4194" y="2157"/>
              <a:ext cx="131" cy="29"/>
            </a:xfrm>
            <a:custGeom>
              <a:avLst/>
              <a:gdLst>
                <a:gd name="T0" fmla="*/ 131 w 131"/>
                <a:gd name="T1" fmla="*/ 23 h 29"/>
                <a:gd name="T2" fmla="*/ 131 w 131"/>
                <a:gd name="T3" fmla="*/ 29 h 29"/>
                <a:gd name="T4" fmla="*/ 131 w 131"/>
                <a:gd name="T5" fmla="*/ 29 h 29"/>
                <a:gd name="T6" fmla="*/ 131 w 131"/>
                <a:gd name="T7" fmla="*/ 29 h 29"/>
                <a:gd name="T8" fmla="*/ 125 w 131"/>
                <a:gd name="T9" fmla="*/ 29 h 29"/>
                <a:gd name="T10" fmla="*/ 119 w 131"/>
                <a:gd name="T11" fmla="*/ 23 h 29"/>
                <a:gd name="T12" fmla="*/ 113 w 131"/>
                <a:gd name="T13" fmla="*/ 17 h 29"/>
                <a:gd name="T14" fmla="*/ 101 w 131"/>
                <a:gd name="T15" fmla="*/ 11 h 29"/>
                <a:gd name="T16" fmla="*/ 95 w 131"/>
                <a:gd name="T17" fmla="*/ 5 h 29"/>
                <a:gd name="T18" fmla="*/ 84 w 131"/>
                <a:gd name="T19" fmla="*/ 5 h 29"/>
                <a:gd name="T20" fmla="*/ 78 w 131"/>
                <a:gd name="T21" fmla="*/ 5 h 29"/>
                <a:gd name="T22" fmla="*/ 66 w 131"/>
                <a:gd name="T23" fmla="*/ 5 h 29"/>
                <a:gd name="T24" fmla="*/ 60 w 131"/>
                <a:gd name="T25" fmla="*/ 5 h 29"/>
                <a:gd name="T26" fmla="*/ 54 w 131"/>
                <a:gd name="T27" fmla="*/ 5 h 29"/>
                <a:gd name="T28" fmla="*/ 42 w 131"/>
                <a:gd name="T29" fmla="*/ 5 h 29"/>
                <a:gd name="T30" fmla="*/ 36 w 131"/>
                <a:gd name="T31" fmla="*/ 5 h 29"/>
                <a:gd name="T32" fmla="*/ 24 w 131"/>
                <a:gd name="T33" fmla="*/ 5 h 29"/>
                <a:gd name="T34" fmla="*/ 18 w 131"/>
                <a:gd name="T35" fmla="*/ 5 h 29"/>
                <a:gd name="T36" fmla="*/ 12 w 131"/>
                <a:gd name="T37" fmla="*/ 11 h 29"/>
                <a:gd name="T38" fmla="*/ 6 w 131"/>
                <a:gd name="T39" fmla="*/ 11 h 29"/>
                <a:gd name="T40" fmla="*/ 0 w 131"/>
                <a:gd name="T41" fmla="*/ 11 h 29"/>
                <a:gd name="T42" fmla="*/ 6 w 131"/>
                <a:gd name="T43" fmla="*/ 11 h 29"/>
                <a:gd name="T44" fmla="*/ 6 w 131"/>
                <a:gd name="T45" fmla="*/ 5 h 29"/>
                <a:gd name="T46" fmla="*/ 12 w 131"/>
                <a:gd name="T47" fmla="*/ 5 h 29"/>
                <a:gd name="T48" fmla="*/ 24 w 131"/>
                <a:gd name="T49" fmla="*/ 0 h 29"/>
                <a:gd name="T50" fmla="*/ 30 w 131"/>
                <a:gd name="T51" fmla="*/ 0 h 29"/>
                <a:gd name="T52" fmla="*/ 42 w 131"/>
                <a:gd name="T53" fmla="*/ 0 h 29"/>
                <a:gd name="T54" fmla="*/ 54 w 131"/>
                <a:gd name="T55" fmla="*/ 0 h 29"/>
                <a:gd name="T56" fmla="*/ 60 w 131"/>
                <a:gd name="T57" fmla="*/ 0 h 29"/>
                <a:gd name="T58" fmla="*/ 72 w 131"/>
                <a:gd name="T59" fmla="*/ 0 h 29"/>
                <a:gd name="T60" fmla="*/ 84 w 131"/>
                <a:gd name="T61" fmla="*/ 0 h 29"/>
                <a:gd name="T62" fmla="*/ 95 w 131"/>
                <a:gd name="T63" fmla="*/ 0 h 29"/>
                <a:gd name="T64" fmla="*/ 101 w 131"/>
                <a:gd name="T65" fmla="*/ 5 h 29"/>
                <a:gd name="T66" fmla="*/ 113 w 131"/>
                <a:gd name="T67" fmla="*/ 5 h 29"/>
                <a:gd name="T68" fmla="*/ 119 w 131"/>
                <a:gd name="T69" fmla="*/ 11 h 29"/>
                <a:gd name="T70" fmla="*/ 125 w 131"/>
                <a:gd name="T71" fmla="*/ 17 h 29"/>
                <a:gd name="T72" fmla="*/ 131 w 131"/>
                <a:gd name="T73" fmla="*/ 23 h 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1"/>
                <a:gd name="T112" fmla="*/ 0 h 29"/>
                <a:gd name="T113" fmla="*/ 131 w 131"/>
                <a:gd name="T114" fmla="*/ 29 h 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1" h="29">
                  <a:moveTo>
                    <a:pt x="131" y="23"/>
                  </a:moveTo>
                  <a:lnTo>
                    <a:pt x="131" y="29"/>
                  </a:lnTo>
                  <a:lnTo>
                    <a:pt x="125" y="29"/>
                  </a:lnTo>
                  <a:lnTo>
                    <a:pt x="119" y="23"/>
                  </a:lnTo>
                  <a:lnTo>
                    <a:pt x="113" y="17"/>
                  </a:lnTo>
                  <a:lnTo>
                    <a:pt x="101" y="11"/>
                  </a:lnTo>
                  <a:lnTo>
                    <a:pt x="95" y="5"/>
                  </a:lnTo>
                  <a:lnTo>
                    <a:pt x="84" y="5"/>
                  </a:lnTo>
                  <a:lnTo>
                    <a:pt x="78" y="5"/>
                  </a:lnTo>
                  <a:lnTo>
                    <a:pt x="66" y="5"/>
                  </a:lnTo>
                  <a:lnTo>
                    <a:pt x="60" y="5"/>
                  </a:lnTo>
                  <a:lnTo>
                    <a:pt x="54" y="5"/>
                  </a:lnTo>
                  <a:lnTo>
                    <a:pt x="42" y="5"/>
                  </a:lnTo>
                  <a:lnTo>
                    <a:pt x="36" y="5"/>
                  </a:lnTo>
                  <a:lnTo>
                    <a:pt x="24" y="5"/>
                  </a:lnTo>
                  <a:lnTo>
                    <a:pt x="18" y="5"/>
                  </a:lnTo>
                  <a:lnTo>
                    <a:pt x="12" y="11"/>
                  </a:lnTo>
                  <a:lnTo>
                    <a:pt x="6" y="11"/>
                  </a:lnTo>
                  <a:lnTo>
                    <a:pt x="0" y="11"/>
                  </a:lnTo>
                  <a:lnTo>
                    <a:pt x="6" y="11"/>
                  </a:lnTo>
                  <a:lnTo>
                    <a:pt x="6" y="5"/>
                  </a:lnTo>
                  <a:lnTo>
                    <a:pt x="12" y="5"/>
                  </a:lnTo>
                  <a:lnTo>
                    <a:pt x="24" y="0"/>
                  </a:lnTo>
                  <a:lnTo>
                    <a:pt x="30" y="0"/>
                  </a:lnTo>
                  <a:lnTo>
                    <a:pt x="42" y="0"/>
                  </a:lnTo>
                  <a:lnTo>
                    <a:pt x="54" y="0"/>
                  </a:lnTo>
                  <a:lnTo>
                    <a:pt x="60" y="0"/>
                  </a:lnTo>
                  <a:lnTo>
                    <a:pt x="72" y="0"/>
                  </a:lnTo>
                  <a:lnTo>
                    <a:pt x="84" y="0"/>
                  </a:lnTo>
                  <a:lnTo>
                    <a:pt x="95" y="0"/>
                  </a:lnTo>
                  <a:lnTo>
                    <a:pt x="101" y="5"/>
                  </a:lnTo>
                  <a:lnTo>
                    <a:pt x="113" y="5"/>
                  </a:lnTo>
                  <a:lnTo>
                    <a:pt x="119" y="11"/>
                  </a:lnTo>
                  <a:lnTo>
                    <a:pt x="125" y="17"/>
                  </a:lnTo>
                  <a:lnTo>
                    <a:pt x="131" y="23"/>
                  </a:lnTo>
                  <a:close/>
                </a:path>
              </a:pathLst>
            </a:custGeom>
            <a:solidFill>
              <a:srgbClr val="006600"/>
            </a:solidFill>
            <a:ln w="9525">
              <a:noFill/>
              <a:round/>
              <a:headEnd/>
              <a:tailEnd/>
            </a:ln>
          </p:spPr>
          <p:txBody>
            <a:bodyPr/>
            <a:lstStyle/>
            <a:p>
              <a:endParaRPr lang="en-US"/>
            </a:p>
          </p:txBody>
        </p:sp>
        <p:sp>
          <p:nvSpPr>
            <p:cNvPr id="16049" name="Freeform 420"/>
            <p:cNvSpPr>
              <a:spLocks/>
            </p:cNvSpPr>
            <p:nvPr/>
          </p:nvSpPr>
          <p:spPr bwMode="auto">
            <a:xfrm>
              <a:off x="4194" y="2160"/>
              <a:ext cx="18" cy="30"/>
            </a:xfrm>
            <a:custGeom>
              <a:avLst/>
              <a:gdLst>
                <a:gd name="T0" fmla="*/ 18 w 18"/>
                <a:gd name="T1" fmla="*/ 0 h 30"/>
                <a:gd name="T2" fmla="*/ 12 w 18"/>
                <a:gd name="T3" fmla="*/ 0 h 30"/>
                <a:gd name="T4" fmla="*/ 12 w 18"/>
                <a:gd name="T5" fmla="*/ 6 h 30"/>
                <a:gd name="T6" fmla="*/ 6 w 18"/>
                <a:gd name="T7" fmla="*/ 12 h 30"/>
                <a:gd name="T8" fmla="*/ 6 w 18"/>
                <a:gd name="T9" fmla="*/ 12 h 30"/>
                <a:gd name="T10" fmla="*/ 6 w 18"/>
                <a:gd name="T11" fmla="*/ 18 h 30"/>
                <a:gd name="T12" fmla="*/ 0 w 18"/>
                <a:gd name="T13" fmla="*/ 24 h 30"/>
                <a:gd name="T14" fmla="*/ 0 w 18"/>
                <a:gd name="T15" fmla="*/ 24 h 30"/>
                <a:gd name="T16" fmla="*/ 0 w 18"/>
                <a:gd name="T17" fmla="*/ 30 h 30"/>
                <a:gd name="T18" fmla="*/ 6 w 18"/>
                <a:gd name="T19" fmla="*/ 24 h 30"/>
                <a:gd name="T20" fmla="*/ 12 w 18"/>
                <a:gd name="T21" fmla="*/ 18 h 30"/>
                <a:gd name="T22" fmla="*/ 12 w 18"/>
                <a:gd name="T23" fmla="*/ 6 h 30"/>
                <a:gd name="T24" fmla="*/ 18 w 18"/>
                <a:gd name="T25" fmla="*/ 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30"/>
                <a:gd name="T41" fmla="*/ 18 w 18"/>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30">
                  <a:moveTo>
                    <a:pt x="18" y="0"/>
                  </a:moveTo>
                  <a:lnTo>
                    <a:pt x="12" y="0"/>
                  </a:lnTo>
                  <a:lnTo>
                    <a:pt x="12" y="6"/>
                  </a:lnTo>
                  <a:lnTo>
                    <a:pt x="6" y="12"/>
                  </a:lnTo>
                  <a:lnTo>
                    <a:pt x="6" y="18"/>
                  </a:lnTo>
                  <a:lnTo>
                    <a:pt x="0" y="24"/>
                  </a:lnTo>
                  <a:lnTo>
                    <a:pt x="0" y="30"/>
                  </a:lnTo>
                  <a:lnTo>
                    <a:pt x="6" y="24"/>
                  </a:lnTo>
                  <a:lnTo>
                    <a:pt x="12" y="18"/>
                  </a:lnTo>
                  <a:lnTo>
                    <a:pt x="12" y="6"/>
                  </a:lnTo>
                  <a:lnTo>
                    <a:pt x="18" y="0"/>
                  </a:lnTo>
                  <a:close/>
                </a:path>
              </a:pathLst>
            </a:custGeom>
            <a:solidFill>
              <a:srgbClr val="006600"/>
            </a:solidFill>
            <a:ln w="9525">
              <a:noFill/>
              <a:round/>
              <a:headEnd/>
              <a:tailEnd/>
            </a:ln>
          </p:spPr>
          <p:txBody>
            <a:bodyPr/>
            <a:lstStyle/>
            <a:p>
              <a:endParaRPr lang="en-US"/>
            </a:p>
          </p:txBody>
        </p:sp>
        <p:sp>
          <p:nvSpPr>
            <p:cNvPr id="16050" name="Freeform 421"/>
            <p:cNvSpPr>
              <a:spLocks/>
            </p:cNvSpPr>
            <p:nvPr/>
          </p:nvSpPr>
          <p:spPr bwMode="auto">
            <a:xfrm>
              <a:off x="4206" y="2155"/>
              <a:ext cx="18" cy="35"/>
            </a:xfrm>
            <a:custGeom>
              <a:avLst/>
              <a:gdLst>
                <a:gd name="T0" fmla="*/ 0 w 18"/>
                <a:gd name="T1" fmla="*/ 35 h 35"/>
                <a:gd name="T2" fmla="*/ 0 w 18"/>
                <a:gd name="T3" fmla="*/ 29 h 35"/>
                <a:gd name="T4" fmla="*/ 0 w 18"/>
                <a:gd name="T5" fmla="*/ 29 h 35"/>
                <a:gd name="T6" fmla="*/ 0 w 18"/>
                <a:gd name="T7" fmla="*/ 23 h 35"/>
                <a:gd name="T8" fmla="*/ 0 w 18"/>
                <a:gd name="T9" fmla="*/ 17 h 35"/>
                <a:gd name="T10" fmla="*/ 6 w 18"/>
                <a:gd name="T11" fmla="*/ 17 h 35"/>
                <a:gd name="T12" fmla="*/ 12 w 18"/>
                <a:gd name="T13" fmla="*/ 11 h 35"/>
                <a:gd name="T14" fmla="*/ 12 w 18"/>
                <a:gd name="T15" fmla="*/ 5 h 35"/>
                <a:gd name="T16" fmla="*/ 18 w 18"/>
                <a:gd name="T17" fmla="*/ 0 h 35"/>
                <a:gd name="T18" fmla="*/ 18 w 18"/>
                <a:gd name="T19" fmla="*/ 5 h 35"/>
                <a:gd name="T20" fmla="*/ 12 w 18"/>
                <a:gd name="T21" fmla="*/ 11 h 35"/>
                <a:gd name="T22" fmla="*/ 12 w 18"/>
                <a:gd name="T23" fmla="*/ 17 h 35"/>
                <a:gd name="T24" fmla="*/ 6 w 18"/>
                <a:gd name="T25" fmla="*/ 17 h 35"/>
                <a:gd name="T26" fmla="*/ 6 w 18"/>
                <a:gd name="T27" fmla="*/ 23 h 35"/>
                <a:gd name="T28" fmla="*/ 0 w 18"/>
                <a:gd name="T29" fmla="*/ 29 h 35"/>
                <a:gd name="T30" fmla="*/ 0 w 18"/>
                <a:gd name="T31" fmla="*/ 29 h 35"/>
                <a:gd name="T32" fmla="*/ 0 w 18"/>
                <a:gd name="T33" fmla="*/ 35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5"/>
                <a:gd name="T53" fmla="*/ 18 w 18"/>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5">
                  <a:moveTo>
                    <a:pt x="0" y="35"/>
                  </a:moveTo>
                  <a:lnTo>
                    <a:pt x="0" y="29"/>
                  </a:lnTo>
                  <a:lnTo>
                    <a:pt x="0" y="23"/>
                  </a:lnTo>
                  <a:lnTo>
                    <a:pt x="0" y="17"/>
                  </a:lnTo>
                  <a:lnTo>
                    <a:pt x="6" y="17"/>
                  </a:lnTo>
                  <a:lnTo>
                    <a:pt x="12" y="11"/>
                  </a:lnTo>
                  <a:lnTo>
                    <a:pt x="12" y="5"/>
                  </a:lnTo>
                  <a:lnTo>
                    <a:pt x="18" y="0"/>
                  </a:lnTo>
                  <a:lnTo>
                    <a:pt x="18" y="5"/>
                  </a:lnTo>
                  <a:lnTo>
                    <a:pt x="12" y="11"/>
                  </a:lnTo>
                  <a:lnTo>
                    <a:pt x="12" y="17"/>
                  </a:lnTo>
                  <a:lnTo>
                    <a:pt x="6" y="17"/>
                  </a:lnTo>
                  <a:lnTo>
                    <a:pt x="6" y="23"/>
                  </a:lnTo>
                  <a:lnTo>
                    <a:pt x="0" y="29"/>
                  </a:lnTo>
                  <a:lnTo>
                    <a:pt x="0" y="35"/>
                  </a:lnTo>
                  <a:close/>
                </a:path>
              </a:pathLst>
            </a:custGeom>
            <a:solidFill>
              <a:srgbClr val="006600"/>
            </a:solidFill>
            <a:ln w="9525">
              <a:noFill/>
              <a:round/>
              <a:headEnd/>
              <a:tailEnd/>
            </a:ln>
          </p:spPr>
          <p:txBody>
            <a:bodyPr/>
            <a:lstStyle/>
            <a:p>
              <a:endParaRPr lang="en-US"/>
            </a:p>
          </p:txBody>
        </p:sp>
        <p:sp>
          <p:nvSpPr>
            <p:cNvPr id="16051" name="Freeform 422"/>
            <p:cNvSpPr>
              <a:spLocks/>
            </p:cNvSpPr>
            <p:nvPr/>
          </p:nvSpPr>
          <p:spPr bwMode="auto">
            <a:xfrm>
              <a:off x="4223" y="2155"/>
              <a:ext cx="24" cy="41"/>
            </a:xfrm>
            <a:custGeom>
              <a:avLst/>
              <a:gdLst>
                <a:gd name="T0" fmla="*/ 0 w 24"/>
                <a:gd name="T1" fmla="*/ 41 h 41"/>
                <a:gd name="T2" fmla="*/ 0 w 24"/>
                <a:gd name="T3" fmla="*/ 35 h 41"/>
                <a:gd name="T4" fmla="*/ 0 w 24"/>
                <a:gd name="T5" fmla="*/ 35 h 41"/>
                <a:gd name="T6" fmla="*/ 6 w 24"/>
                <a:gd name="T7" fmla="*/ 29 h 41"/>
                <a:gd name="T8" fmla="*/ 6 w 24"/>
                <a:gd name="T9" fmla="*/ 23 h 41"/>
                <a:gd name="T10" fmla="*/ 12 w 24"/>
                <a:gd name="T11" fmla="*/ 11 h 41"/>
                <a:gd name="T12" fmla="*/ 18 w 24"/>
                <a:gd name="T13" fmla="*/ 5 h 41"/>
                <a:gd name="T14" fmla="*/ 24 w 24"/>
                <a:gd name="T15" fmla="*/ 0 h 41"/>
                <a:gd name="T16" fmla="*/ 24 w 24"/>
                <a:gd name="T17" fmla="*/ 0 h 41"/>
                <a:gd name="T18" fmla="*/ 24 w 24"/>
                <a:gd name="T19" fmla="*/ 0 h 41"/>
                <a:gd name="T20" fmla="*/ 24 w 24"/>
                <a:gd name="T21" fmla="*/ 5 h 41"/>
                <a:gd name="T22" fmla="*/ 18 w 24"/>
                <a:gd name="T23" fmla="*/ 11 h 41"/>
                <a:gd name="T24" fmla="*/ 12 w 24"/>
                <a:gd name="T25" fmla="*/ 23 h 41"/>
                <a:gd name="T26" fmla="*/ 12 w 24"/>
                <a:gd name="T27" fmla="*/ 29 h 41"/>
                <a:gd name="T28" fmla="*/ 6 w 24"/>
                <a:gd name="T29" fmla="*/ 35 h 41"/>
                <a:gd name="T30" fmla="*/ 6 w 24"/>
                <a:gd name="T31" fmla="*/ 41 h 41"/>
                <a:gd name="T32" fmla="*/ 0 w 24"/>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1"/>
                <a:gd name="T53" fmla="*/ 24 w 24"/>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1">
                  <a:moveTo>
                    <a:pt x="0" y="41"/>
                  </a:moveTo>
                  <a:lnTo>
                    <a:pt x="0" y="35"/>
                  </a:lnTo>
                  <a:lnTo>
                    <a:pt x="6" y="29"/>
                  </a:lnTo>
                  <a:lnTo>
                    <a:pt x="6" y="23"/>
                  </a:lnTo>
                  <a:lnTo>
                    <a:pt x="12" y="11"/>
                  </a:lnTo>
                  <a:lnTo>
                    <a:pt x="18" y="5"/>
                  </a:lnTo>
                  <a:lnTo>
                    <a:pt x="24" y="0"/>
                  </a:lnTo>
                  <a:lnTo>
                    <a:pt x="24" y="5"/>
                  </a:lnTo>
                  <a:lnTo>
                    <a:pt x="18" y="11"/>
                  </a:lnTo>
                  <a:lnTo>
                    <a:pt x="12" y="23"/>
                  </a:lnTo>
                  <a:lnTo>
                    <a:pt x="12" y="29"/>
                  </a:lnTo>
                  <a:lnTo>
                    <a:pt x="6" y="35"/>
                  </a:lnTo>
                  <a:lnTo>
                    <a:pt x="6" y="41"/>
                  </a:lnTo>
                  <a:lnTo>
                    <a:pt x="0" y="41"/>
                  </a:lnTo>
                  <a:close/>
                </a:path>
              </a:pathLst>
            </a:custGeom>
            <a:solidFill>
              <a:srgbClr val="006600"/>
            </a:solidFill>
            <a:ln w="9525">
              <a:noFill/>
              <a:round/>
              <a:headEnd/>
              <a:tailEnd/>
            </a:ln>
          </p:spPr>
          <p:txBody>
            <a:bodyPr/>
            <a:lstStyle/>
            <a:p>
              <a:endParaRPr lang="en-US"/>
            </a:p>
          </p:txBody>
        </p:sp>
        <p:sp>
          <p:nvSpPr>
            <p:cNvPr id="16052" name="Freeform 423"/>
            <p:cNvSpPr>
              <a:spLocks/>
            </p:cNvSpPr>
            <p:nvPr/>
          </p:nvSpPr>
          <p:spPr bwMode="auto">
            <a:xfrm>
              <a:off x="4248" y="2155"/>
              <a:ext cx="24" cy="47"/>
            </a:xfrm>
            <a:custGeom>
              <a:avLst/>
              <a:gdLst>
                <a:gd name="T0" fmla="*/ 0 w 24"/>
                <a:gd name="T1" fmla="*/ 47 h 47"/>
                <a:gd name="T2" fmla="*/ 0 w 24"/>
                <a:gd name="T3" fmla="*/ 41 h 47"/>
                <a:gd name="T4" fmla="*/ 0 w 24"/>
                <a:gd name="T5" fmla="*/ 35 h 47"/>
                <a:gd name="T6" fmla="*/ 0 w 24"/>
                <a:gd name="T7" fmla="*/ 29 h 47"/>
                <a:gd name="T8" fmla="*/ 6 w 24"/>
                <a:gd name="T9" fmla="*/ 23 h 47"/>
                <a:gd name="T10" fmla="*/ 12 w 24"/>
                <a:gd name="T11" fmla="*/ 17 h 47"/>
                <a:gd name="T12" fmla="*/ 18 w 24"/>
                <a:gd name="T13" fmla="*/ 11 h 47"/>
                <a:gd name="T14" fmla="*/ 24 w 24"/>
                <a:gd name="T15" fmla="*/ 5 h 47"/>
                <a:gd name="T16" fmla="*/ 24 w 24"/>
                <a:gd name="T17" fmla="*/ 0 h 47"/>
                <a:gd name="T18" fmla="*/ 24 w 24"/>
                <a:gd name="T19" fmla="*/ 5 h 47"/>
                <a:gd name="T20" fmla="*/ 24 w 24"/>
                <a:gd name="T21" fmla="*/ 11 h 47"/>
                <a:gd name="T22" fmla="*/ 18 w 24"/>
                <a:gd name="T23" fmla="*/ 17 h 47"/>
                <a:gd name="T24" fmla="*/ 12 w 24"/>
                <a:gd name="T25" fmla="*/ 23 h 47"/>
                <a:gd name="T26" fmla="*/ 6 w 24"/>
                <a:gd name="T27" fmla="*/ 35 h 47"/>
                <a:gd name="T28" fmla="*/ 6 w 24"/>
                <a:gd name="T29" fmla="*/ 41 h 47"/>
                <a:gd name="T30" fmla="*/ 0 w 24"/>
                <a:gd name="T31" fmla="*/ 41 h 47"/>
                <a:gd name="T32" fmla="*/ 0 w 24"/>
                <a:gd name="T33" fmla="*/ 47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7"/>
                <a:gd name="T53" fmla="*/ 24 w 24"/>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7">
                  <a:moveTo>
                    <a:pt x="0" y="47"/>
                  </a:moveTo>
                  <a:lnTo>
                    <a:pt x="0" y="41"/>
                  </a:lnTo>
                  <a:lnTo>
                    <a:pt x="0" y="35"/>
                  </a:lnTo>
                  <a:lnTo>
                    <a:pt x="0" y="29"/>
                  </a:lnTo>
                  <a:lnTo>
                    <a:pt x="6" y="23"/>
                  </a:lnTo>
                  <a:lnTo>
                    <a:pt x="12" y="17"/>
                  </a:lnTo>
                  <a:lnTo>
                    <a:pt x="18" y="11"/>
                  </a:lnTo>
                  <a:lnTo>
                    <a:pt x="24" y="5"/>
                  </a:lnTo>
                  <a:lnTo>
                    <a:pt x="24" y="0"/>
                  </a:lnTo>
                  <a:lnTo>
                    <a:pt x="24" y="5"/>
                  </a:lnTo>
                  <a:lnTo>
                    <a:pt x="24" y="11"/>
                  </a:lnTo>
                  <a:lnTo>
                    <a:pt x="18" y="17"/>
                  </a:lnTo>
                  <a:lnTo>
                    <a:pt x="12" y="23"/>
                  </a:lnTo>
                  <a:lnTo>
                    <a:pt x="6" y="35"/>
                  </a:lnTo>
                  <a:lnTo>
                    <a:pt x="6" y="41"/>
                  </a:lnTo>
                  <a:lnTo>
                    <a:pt x="0" y="41"/>
                  </a:lnTo>
                  <a:lnTo>
                    <a:pt x="0" y="47"/>
                  </a:lnTo>
                  <a:close/>
                </a:path>
              </a:pathLst>
            </a:custGeom>
            <a:solidFill>
              <a:srgbClr val="006600"/>
            </a:solidFill>
            <a:ln w="9525">
              <a:noFill/>
              <a:round/>
              <a:headEnd/>
              <a:tailEnd/>
            </a:ln>
          </p:spPr>
          <p:txBody>
            <a:bodyPr/>
            <a:lstStyle/>
            <a:p>
              <a:endParaRPr lang="en-US"/>
            </a:p>
          </p:txBody>
        </p:sp>
        <p:sp>
          <p:nvSpPr>
            <p:cNvPr id="16053" name="Freeform 424"/>
            <p:cNvSpPr>
              <a:spLocks/>
            </p:cNvSpPr>
            <p:nvPr/>
          </p:nvSpPr>
          <p:spPr bwMode="auto">
            <a:xfrm>
              <a:off x="4261" y="2160"/>
              <a:ext cx="31" cy="36"/>
            </a:xfrm>
            <a:custGeom>
              <a:avLst/>
              <a:gdLst>
                <a:gd name="T0" fmla="*/ 0 w 29"/>
                <a:gd name="T1" fmla="*/ 36 h 36"/>
                <a:gd name="T2" fmla="*/ 0 w 29"/>
                <a:gd name="T3" fmla="*/ 36 h 36"/>
                <a:gd name="T4" fmla="*/ 0 w 29"/>
                <a:gd name="T5" fmla="*/ 30 h 36"/>
                <a:gd name="T6" fmla="*/ 6 w 29"/>
                <a:gd name="T7" fmla="*/ 24 h 36"/>
                <a:gd name="T8" fmla="*/ 20 w 29"/>
                <a:gd name="T9" fmla="*/ 18 h 36"/>
                <a:gd name="T10" fmla="*/ 30 w 29"/>
                <a:gd name="T11" fmla="*/ 12 h 36"/>
                <a:gd name="T12" fmla="*/ 40 w 29"/>
                <a:gd name="T13" fmla="*/ 6 h 36"/>
                <a:gd name="T14" fmla="*/ 40 w 29"/>
                <a:gd name="T15" fmla="*/ 0 h 36"/>
                <a:gd name="T16" fmla="*/ 49 w 29"/>
                <a:gd name="T17" fmla="*/ 0 h 36"/>
                <a:gd name="T18" fmla="*/ 49 w 29"/>
                <a:gd name="T19" fmla="*/ 0 h 36"/>
                <a:gd name="T20" fmla="*/ 40 w 29"/>
                <a:gd name="T21" fmla="*/ 6 h 36"/>
                <a:gd name="T22" fmla="*/ 30 w 29"/>
                <a:gd name="T23" fmla="*/ 12 h 36"/>
                <a:gd name="T24" fmla="*/ 30 w 29"/>
                <a:gd name="T25" fmla="*/ 18 h 36"/>
                <a:gd name="T26" fmla="*/ 20 w 29"/>
                <a:gd name="T27" fmla="*/ 24 h 36"/>
                <a:gd name="T28" fmla="*/ 6 w 29"/>
                <a:gd name="T29" fmla="*/ 30 h 36"/>
                <a:gd name="T30" fmla="*/ 0 w 29"/>
                <a:gd name="T31" fmla="*/ 36 h 36"/>
                <a:gd name="T32" fmla="*/ 0 w 29"/>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36"/>
                <a:gd name="T53" fmla="*/ 29 w 29"/>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36">
                  <a:moveTo>
                    <a:pt x="0" y="36"/>
                  </a:moveTo>
                  <a:lnTo>
                    <a:pt x="0" y="36"/>
                  </a:lnTo>
                  <a:lnTo>
                    <a:pt x="0" y="30"/>
                  </a:lnTo>
                  <a:lnTo>
                    <a:pt x="6" y="24"/>
                  </a:lnTo>
                  <a:lnTo>
                    <a:pt x="12" y="18"/>
                  </a:lnTo>
                  <a:lnTo>
                    <a:pt x="18" y="12"/>
                  </a:lnTo>
                  <a:lnTo>
                    <a:pt x="23" y="6"/>
                  </a:lnTo>
                  <a:lnTo>
                    <a:pt x="23" y="0"/>
                  </a:lnTo>
                  <a:lnTo>
                    <a:pt x="29" y="0"/>
                  </a:lnTo>
                  <a:lnTo>
                    <a:pt x="23" y="6"/>
                  </a:lnTo>
                  <a:lnTo>
                    <a:pt x="18" y="12"/>
                  </a:lnTo>
                  <a:lnTo>
                    <a:pt x="18" y="18"/>
                  </a:lnTo>
                  <a:lnTo>
                    <a:pt x="12" y="24"/>
                  </a:lnTo>
                  <a:lnTo>
                    <a:pt x="6" y="30"/>
                  </a:lnTo>
                  <a:lnTo>
                    <a:pt x="0" y="36"/>
                  </a:lnTo>
                  <a:close/>
                </a:path>
              </a:pathLst>
            </a:custGeom>
            <a:solidFill>
              <a:srgbClr val="006600"/>
            </a:solidFill>
            <a:ln w="9525">
              <a:noFill/>
              <a:round/>
              <a:headEnd/>
              <a:tailEnd/>
            </a:ln>
          </p:spPr>
          <p:txBody>
            <a:bodyPr/>
            <a:lstStyle/>
            <a:p>
              <a:endParaRPr lang="en-US"/>
            </a:p>
          </p:txBody>
        </p:sp>
        <p:sp>
          <p:nvSpPr>
            <p:cNvPr id="16054" name="Freeform 425"/>
            <p:cNvSpPr>
              <a:spLocks/>
            </p:cNvSpPr>
            <p:nvPr/>
          </p:nvSpPr>
          <p:spPr bwMode="auto">
            <a:xfrm>
              <a:off x="4277" y="2168"/>
              <a:ext cx="25" cy="30"/>
            </a:xfrm>
            <a:custGeom>
              <a:avLst/>
              <a:gdLst>
                <a:gd name="T0" fmla="*/ 0 w 23"/>
                <a:gd name="T1" fmla="*/ 30 h 30"/>
                <a:gd name="T2" fmla="*/ 0 w 23"/>
                <a:gd name="T3" fmla="*/ 24 h 30"/>
                <a:gd name="T4" fmla="*/ 0 w 23"/>
                <a:gd name="T5" fmla="*/ 24 h 30"/>
                <a:gd name="T6" fmla="*/ 0 w 23"/>
                <a:gd name="T7" fmla="*/ 18 h 30"/>
                <a:gd name="T8" fmla="*/ 5 w 23"/>
                <a:gd name="T9" fmla="*/ 12 h 30"/>
                <a:gd name="T10" fmla="*/ 20 w 23"/>
                <a:gd name="T11" fmla="*/ 6 h 30"/>
                <a:gd name="T12" fmla="*/ 20 w 23"/>
                <a:gd name="T13" fmla="*/ 6 h 30"/>
                <a:gd name="T14" fmla="*/ 33 w 23"/>
                <a:gd name="T15" fmla="*/ 0 h 30"/>
                <a:gd name="T16" fmla="*/ 45 w 23"/>
                <a:gd name="T17" fmla="*/ 0 h 30"/>
                <a:gd name="T18" fmla="*/ 45 w 23"/>
                <a:gd name="T19" fmla="*/ 0 h 30"/>
                <a:gd name="T20" fmla="*/ 33 w 23"/>
                <a:gd name="T21" fmla="*/ 6 h 30"/>
                <a:gd name="T22" fmla="*/ 20 w 23"/>
                <a:gd name="T23" fmla="*/ 12 h 30"/>
                <a:gd name="T24" fmla="*/ 20 w 23"/>
                <a:gd name="T25" fmla="*/ 18 h 30"/>
                <a:gd name="T26" fmla="*/ 5 w 23"/>
                <a:gd name="T27" fmla="*/ 24 h 30"/>
                <a:gd name="T28" fmla="*/ 5 w 23"/>
                <a:gd name="T29" fmla="*/ 24 h 30"/>
                <a:gd name="T30" fmla="*/ 0 w 23"/>
                <a:gd name="T31" fmla="*/ 30 h 30"/>
                <a:gd name="T32" fmla="*/ 0 w 23"/>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30"/>
                <a:gd name="T53" fmla="*/ 23 w 23"/>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30">
                  <a:moveTo>
                    <a:pt x="0" y="30"/>
                  </a:moveTo>
                  <a:lnTo>
                    <a:pt x="0" y="24"/>
                  </a:lnTo>
                  <a:lnTo>
                    <a:pt x="0" y="18"/>
                  </a:lnTo>
                  <a:lnTo>
                    <a:pt x="5" y="12"/>
                  </a:lnTo>
                  <a:lnTo>
                    <a:pt x="11" y="6"/>
                  </a:lnTo>
                  <a:lnTo>
                    <a:pt x="17" y="0"/>
                  </a:lnTo>
                  <a:lnTo>
                    <a:pt x="23" y="0"/>
                  </a:lnTo>
                  <a:lnTo>
                    <a:pt x="17" y="6"/>
                  </a:lnTo>
                  <a:lnTo>
                    <a:pt x="11" y="12"/>
                  </a:lnTo>
                  <a:lnTo>
                    <a:pt x="11" y="18"/>
                  </a:lnTo>
                  <a:lnTo>
                    <a:pt x="5" y="24"/>
                  </a:lnTo>
                  <a:lnTo>
                    <a:pt x="0" y="30"/>
                  </a:lnTo>
                  <a:close/>
                </a:path>
              </a:pathLst>
            </a:custGeom>
            <a:solidFill>
              <a:srgbClr val="006600"/>
            </a:solidFill>
            <a:ln w="9525">
              <a:noFill/>
              <a:round/>
              <a:headEnd/>
              <a:tailEnd/>
            </a:ln>
          </p:spPr>
          <p:txBody>
            <a:bodyPr/>
            <a:lstStyle/>
            <a:p>
              <a:endParaRPr lang="en-US"/>
            </a:p>
          </p:txBody>
        </p:sp>
        <p:sp>
          <p:nvSpPr>
            <p:cNvPr id="16055" name="Freeform 426"/>
            <p:cNvSpPr>
              <a:spLocks/>
            </p:cNvSpPr>
            <p:nvPr/>
          </p:nvSpPr>
          <p:spPr bwMode="auto">
            <a:xfrm>
              <a:off x="4291" y="2173"/>
              <a:ext cx="24" cy="24"/>
            </a:xfrm>
            <a:custGeom>
              <a:avLst/>
              <a:gdLst>
                <a:gd name="T0" fmla="*/ 0 w 24"/>
                <a:gd name="T1" fmla="*/ 24 h 24"/>
                <a:gd name="T2" fmla="*/ 0 w 24"/>
                <a:gd name="T3" fmla="*/ 18 h 24"/>
                <a:gd name="T4" fmla="*/ 6 w 24"/>
                <a:gd name="T5" fmla="*/ 18 h 24"/>
                <a:gd name="T6" fmla="*/ 6 w 24"/>
                <a:gd name="T7" fmla="*/ 12 h 24"/>
                <a:gd name="T8" fmla="*/ 12 w 24"/>
                <a:gd name="T9" fmla="*/ 12 h 24"/>
                <a:gd name="T10" fmla="*/ 18 w 24"/>
                <a:gd name="T11" fmla="*/ 6 h 24"/>
                <a:gd name="T12" fmla="*/ 18 w 24"/>
                <a:gd name="T13" fmla="*/ 0 h 24"/>
                <a:gd name="T14" fmla="*/ 24 w 24"/>
                <a:gd name="T15" fmla="*/ 0 h 24"/>
                <a:gd name="T16" fmla="*/ 24 w 24"/>
                <a:gd name="T17" fmla="*/ 0 h 24"/>
                <a:gd name="T18" fmla="*/ 24 w 24"/>
                <a:gd name="T19" fmla="*/ 0 h 24"/>
                <a:gd name="T20" fmla="*/ 18 w 24"/>
                <a:gd name="T21" fmla="*/ 6 h 24"/>
                <a:gd name="T22" fmla="*/ 18 w 24"/>
                <a:gd name="T23" fmla="*/ 12 h 24"/>
                <a:gd name="T24" fmla="*/ 12 w 24"/>
                <a:gd name="T25" fmla="*/ 12 h 24"/>
                <a:gd name="T26" fmla="*/ 12 w 24"/>
                <a:gd name="T27" fmla="*/ 18 h 24"/>
                <a:gd name="T28" fmla="*/ 6 w 24"/>
                <a:gd name="T29" fmla="*/ 18 h 24"/>
                <a:gd name="T30" fmla="*/ 6 w 24"/>
                <a:gd name="T31" fmla="*/ 24 h 24"/>
                <a:gd name="T32" fmla="*/ 0 w 24"/>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0" y="24"/>
                  </a:moveTo>
                  <a:lnTo>
                    <a:pt x="0" y="18"/>
                  </a:lnTo>
                  <a:lnTo>
                    <a:pt x="6" y="18"/>
                  </a:lnTo>
                  <a:lnTo>
                    <a:pt x="6" y="12"/>
                  </a:lnTo>
                  <a:lnTo>
                    <a:pt x="12" y="12"/>
                  </a:lnTo>
                  <a:lnTo>
                    <a:pt x="18" y="6"/>
                  </a:lnTo>
                  <a:lnTo>
                    <a:pt x="18" y="0"/>
                  </a:lnTo>
                  <a:lnTo>
                    <a:pt x="24" y="0"/>
                  </a:lnTo>
                  <a:lnTo>
                    <a:pt x="18" y="6"/>
                  </a:lnTo>
                  <a:lnTo>
                    <a:pt x="18" y="12"/>
                  </a:lnTo>
                  <a:lnTo>
                    <a:pt x="12" y="12"/>
                  </a:lnTo>
                  <a:lnTo>
                    <a:pt x="12" y="18"/>
                  </a:lnTo>
                  <a:lnTo>
                    <a:pt x="6" y="18"/>
                  </a:lnTo>
                  <a:lnTo>
                    <a:pt x="6" y="24"/>
                  </a:lnTo>
                  <a:lnTo>
                    <a:pt x="0" y="24"/>
                  </a:lnTo>
                  <a:close/>
                </a:path>
              </a:pathLst>
            </a:custGeom>
            <a:solidFill>
              <a:srgbClr val="006600"/>
            </a:solidFill>
            <a:ln w="9525">
              <a:noFill/>
              <a:round/>
              <a:headEnd/>
              <a:tailEnd/>
            </a:ln>
          </p:spPr>
          <p:txBody>
            <a:bodyPr/>
            <a:lstStyle/>
            <a:p>
              <a:endParaRPr lang="en-US"/>
            </a:p>
          </p:txBody>
        </p:sp>
        <p:sp>
          <p:nvSpPr>
            <p:cNvPr id="16056" name="Freeform 427"/>
            <p:cNvSpPr>
              <a:spLocks/>
            </p:cNvSpPr>
            <p:nvPr/>
          </p:nvSpPr>
          <p:spPr bwMode="auto">
            <a:xfrm>
              <a:off x="4309" y="2179"/>
              <a:ext cx="12" cy="12"/>
            </a:xfrm>
            <a:custGeom>
              <a:avLst/>
              <a:gdLst>
                <a:gd name="T0" fmla="*/ 0 w 12"/>
                <a:gd name="T1" fmla="*/ 12 h 12"/>
                <a:gd name="T2" fmla="*/ 0 w 12"/>
                <a:gd name="T3" fmla="*/ 12 h 12"/>
                <a:gd name="T4" fmla="*/ 6 w 12"/>
                <a:gd name="T5" fmla="*/ 6 h 12"/>
                <a:gd name="T6" fmla="*/ 12 w 12"/>
                <a:gd name="T7" fmla="*/ 0 h 12"/>
                <a:gd name="T8" fmla="*/ 12 w 12"/>
                <a:gd name="T9" fmla="*/ 0 h 12"/>
                <a:gd name="T10" fmla="*/ 12 w 12"/>
                <a:gd name="T11" fmla="*/ 0 h 12"/>
                <a:gd name="T12" fmla="*/ 6 w 12"/>
                <a:gd name="T13" fmla="*/ 6 h 12"/>
                <a:gd name="T14" fmla="*/ 0 w 12"/>
                <a:gd name="T15" fmla="*/ 12 h 12"/>
                <a:gd name="T16" fmla="*/ 0 w 12"/>
                <a:gd name="T17" fmla="*/ 12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2"/>
                <a:gd name="T29" fmla="*/ 12 w 1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2">
                  <a:moveTo>
                    <a:pt x="0" y="12"/>
                  </a:moveTo>
                  <a:lnTo>
                    <a:pt x="0" y="12"/>
                  </a:lnTo>
                  <a:lnTo>
                    <a:pt x="6" y="6"/>
                  </a:lnTo>
                  <a:lnTo>
                    <a:pt x="12" y="0"/>
                  </a:lnTo>
                  <a:lnTo>
                    <a:pt x="6" y="6"/>
                  </a:lnTo>
                  <a:lnTo>
                    <a:pt x="0" y="12"/>
                  </a:lnTo>
                  <a:close/>
                </a:path>
              </a:pathLst>
            </a:custGeom>
            <a:solidFill>
              <a:srgbClr val="006600"/>
            </a:solidFill>
            <a:ln w="9525">
              <a:noFill/>
              <a:round/>
              <a:headEnd/>
              <a:tailEnd/>
            </a:ln>
          </p:spPr>
          <p:txBody>
            <a:bodyPr/>
            <a:lstStyle/>
            <a:p>
              <a:endParaRPr lang="en-US"/>
            </a:p>
          </p:txBody>
        </p:sp>
        <p:sp>
          <p:nvSpPr>
            <p:cNvPr id="16057" name="Freeform 428"/>
            <p:cNvSpPr>
              <a:spLocks/>
            </p:cNvSpPr>
            <p:nvPr/>
          </p:nvSpPr>
          <p:spPr bwMode="auto">
            <a:xfrm>
              <a:off x="4182" y="2168"/>
              <a:ext cx="18" cy="18"/>
            </a:xfrm>
            <a:custGeom>
              <a:avLst/>
              <a:gdLst>
                <a:gd name="T0" fmla="*/ 18 w 18"/>
                <a:gd name="T1" fmla="*/ 0 h 18"/>
                <a:gd name="T2" fmla="*/ 18 w 18"/>
                <a:gd name="T3" fmla="*/ 0 h 18"/>
                <a:gd name="T4" fmla="*/ 12 w 18"/>
                <a:gd name="T5" fmla="*/ 12 h 18"/>
                <a:gd name="T6" fmla="*/ 6 w 18"/>
                <a:gd name="T7" fmla="*/ 18 h 18"/>
                <a:gd name="T8" fmla="*/ 6 w 18"/>
                <a:gd name="T9" fmla="*/ 18 h 18"/>
                <a:gd name="T10" fmla="*/ 0 w 18"/>
                <a:gd name="T11" fmla="*/ 12 h 18"/>
                <a:gd name="T12" fmla="*/ 6 w 18"/>
                <a:gd name="T13" fmla="*/ 12 h 18"/>
                <a:gd name="T14" fmla="*/ 6 w 18"/>
                <a:gd name="T15" fmla="*/ 6 h 18"/>
                <a:gd name="T16" fmla="*/ 6 w 18"/>
                <a:gd name="T17" fmla="*/ 6 h 18"/>
                <a:gd name="T18" fmla="*/ 12 w 18"/>
                <a:gd name="T19" fmla="*/ 6 h 18"/>
                <a:gd name="T20" fmla="*/ 18 w 18"/>
                <a:gd name="T21" fmla="*/ 0 h 18"/>
                <a:gd name="T22" fmla="*/ 18 w 18"/>
                <a:gd name="T23" fmla="*/ 0 h 18"/>
                <a:gd name="T24" fmla="*/ 18 w 18"/>
                <a:gd name="T25" fmla="*/ 0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8"/>
                <a:gd name="T41" fmla="*/ 18 w 18"/>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8">
                  <a:moveTo>
                    <a:pt x="18" y="0"/>
                  </a:moveTo>
                  <a:lnTo>
                    <a:pt x="18" y="0"/>
                  </a:lnTo>
                  <a:lnTo>
                    <a:pt x="12" y="12"/>
                  </a:lnTo>
                  <a:lnTo>
                    <a:pt x="6" y="18"/>
                  </a:lnTo>
                  <a:lnTo>
                    <a:pt x="0" y="12"/>
                  </a:lnTo>
                  <a:lnTo>
                    <a:pt x="6" y="12"/>
                  </a:lnTo>
                  <a:lnTo>
                    <a:pt x="6" y="6"/>
                  </a:lnTo>
                  <a:lnTo>
                    <a:pt x="12" y="6"/>
                  </a:lnTo>
                  <a:lnTo>
                    <a:pt x="18" y="0"/>
                  </a:lnTo>
                  <a:close/>
                </a:path>
              </a:pathLst>
            </a:custGeom>
            <a:solidFill>
              <a:srgbClr val="006600"/>
            </a:solidFill>
            <a:ln w="9525">
              <a:noFill/>
              <a:round/>
              <a:headEnd/>
              <a:tailEnd/>
            </a:ln>
          </p:spPr>
          <p:txBody>
            <a:bodyPr/>
            <a:lstStyle/>
            <a:p>
              <a:endParaRPr lang="en-US"/>
            </a:p>
          </p:txBody>
        </p:sp>
        <p:sp>
          <p:nvSpPr>
            <p:cNvPr id="16058" name="Freeform 429"/>
            <p:cNvSpPr>
              <a:spLocks/>
            </p:cNvSpPr>
            <p:nvPr/>
          </p:nvSpPr>
          <p:spPr bwMode="auto">
            <a:xfrm>
              <a:off x="4183" y="2156"/>
              <a:ext cx="18" cy="5"/>
            </a:xfrm>
            <a:custGeom>
              <a:avLst/>
              <a:gdLst>
                <a:gd name="T0" fmla="*/ 18 w 18"/>
                <a:gd name="T1" fmla="*/ 5 h 5"/>
                <a:gd name="T2" fmla="*/ 18 w 18"/>
                <a:gd name="T3" fmla="*/ 5 h 5"/>
                <a:gd name="T4" fmla="*/ 18 w 18"/>
                <a:gd name="T5" fmla="*/ 5 h 5"/>
                <a:gd name="T6" fmla="*/ 12 w 18"/>
                <a:gd name="T7" fmla="*/ 5 h 5"/>
                <a:gd name="T8" fmla="*/ 12 w 18"/>
                <a:gd name="T9" fmla="*/ 5 h 5"/>
                <a:gd name="T10" fmla="*/ 6 w 18"/>
                <a:gd name="T11" fmla="*/ 0 h 5"/>
                <a:gd name="T12" fmla="*/ 6 w 18"/>
                <a:gd name="T13" fmla="*/ 0 h 5"/>
                <a:gd name="T14" fmla="*/ 0 w 18"/>
                <a:gd name="T15" fmla="*/ 0 h 5"/>
                <a:gd name="T16" fmla="*/ 0 w 18"/>
                <a:gd name="T17" fmla="*/ 0 h 5"/>
                <a:gd name="T18" fmla="*/ 0 w 18"/>
                <a:gd name="T19" fmla="*/ 0 h 5"/>
                <a:gd name="T20" fmla="*/ 0 w 18"/>
                <a:gd name="T21" fmla="*/ 5 h 5"/>
                <a:gd name="T22" fmla="*/ 6 w 18"/>
                <a:gd name="T23" fmla="*/ 5 h 5"/>
                <a:gd name="T24" fmla="*/ 6 w 18"/>
                <a:gd name="T25" fmla="*/ 5 h 5"/>
                <a:gd name="T26" fmla="*/ 12 w 18"/>
                <a:gd name="T27" fmla="*/ 5 h 5"/>
                <a:gd name="T28" fmla="*/ 12 w 18"/>
                <a:gd name="T29" fmla="*/ 5 h 5"/>
                <a:gd name="T30" fmla="*/ 18 w 18"/>
                <a:gd name="T31" fmla="*/ 5 h 5"/>
                <a:gd name="T32" fmla="*/ 18 w 18"/>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5"/>
                <a:gd name="T53" fmla="*/ 18 w 18"/>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5">
                  <a:moveTo>
                    <a:pt x="18" y="5"/>
                  </a:moveTo>
                  <a:lnTo>
                    <a:pt x="18" y="5"/>
                  </a:lnTo>
                  <a:lnTo>
                    <a:pt x="12" y="5"/>
                  </a:lnTo>
                  <a:lnTo>
                    <a:pt x="6" y="0"/>
                  </a:lnTo>
                  <a:lnTo>
                    <a:pt x="0" y="0"/>
                  </a:lnTo>
                  <a:lnTo>
                    <a:pt x="0" y="5"/>
                  </a:lnTo>
                  <a:lnTo>
                    <a:pt x="6" y="5"/>
                  </a:lnTo>
                  <a:lnTo>
                    <a:pt x="12" y="5"/>
                  </a:lnTo>
                  <a:lnTo>
                    <a:pt x="18" y="5"/>
                  </a:lnTo>
                  <a:close/>
                </a:path>
              </a:pathLst>
            </a:custGeom>
            <a:solidFill>
              <a:srgbClr val="006600"/>
            </a:solidFill>
            <a:ln w="9525">
              <a:noFill/>
              <a:round/>
              <a:headEnd/>
              <a:tailEnd/>
            </a:ln>
          </p:spPr>
          <p:txBody>
            <a:bodyPr/>
            <a:lstStyle/>
            <a:p>
              <a:endParaRPr lang="en-US"/>
            </a:p>
          </p:txBody>
        </p:sp>
        <p:sp>
          <p:nvSpPr>
            <p:cNvPr id="16059" name="Freeform 430"/>
            <p:cNvSpPr>
              <a:spLocks/>
            </p:cNvSpPr>
            <p:nvPr/>
          </p:nvSpPr>
          <p:spPr bwMode="auto">
            <a:xfrm>
              <a:off x="4176" y="2166"/>
              <a:ext cx="24" cy="6"/>
            </a:xfrm>
            <a:custGeom>
              <a:avLst/>
              <a:gdLst>
                <a:gd name="T0" fmla="*/ 24 w 24"/>
                <a:gd name="T1" fmla="*/ 0 h 6"/>
                <a:gd name="T2" fmla="*/ 18 w 24"/>
                <a:gd name="T3" fmla="*/ 0 h 6"/>
                <a:gd name="T4" fmla="*/ 18 w 24"/>
                <a:gd name="T5" fmla="*/ 0 h 6"/>
                <a:gd name="T6" fmla="*/ 12 w 24"/>
                <a:gd name="T7" fmla="*/ 0 h 6"/>
                <a:gd name="T8" fmla="*/ 12 w 24"/>
                <a:gd name="T9" fmla="*/ 0 h 6"/>
                <a:gd name="T10" fmla="*/ 6 w 24"/>
                <a:gd name="T11" fmla="*/ 0 h 6"/>
                <a:gd name="T12" fmla="*/ 6 w 24"/>
                <a:gd name="T13" fmla="*/ 0 h 6"/>
                <a:gd name="T14" fmla="*/ 0 w 24"/>
                <a:gd name="T15" fmla="*/ 0 h 6"/>
                <a:gd name="T16" fmla="*/ 0 w 24"/>
                <a:gd name="T17" fmla="*/ 0 h 6"/>
                <a:gd name="T18" fmla="*/ 0 w 24"/>
                <a:gd name="T19" fmla="*/ 6 h 6"/>
                <a:gd name="T20" fmla="*/ 0 w 24"/>
                <a:gd name="T21" fmla="*/ 6 h 6"/>
                <a:gd name="T22" fmla="*/ 6 w 24"/>
                <a:gd name="T23" fmla="*/ 6 h 6"/>
                <a:gd name="T24" fmla="*/ 12 w 24"/>
                <a:gd name="T25" fmla="*/ 6 h 6"/>
                <a:gd name="T26" fmla="*/ 12 w 24"/>
                <a:gd name="T27" fmla="*/ 0 h 6"/>
                <a:gd name="T28" fmla="*/ 18 w 24"/>
                <a:gd name="T29" fmla="*/ 0 h 6"/>
                <a:gd name="T30" fmla="*/ 18 w 24"/>
                <a:gd name="T31" fmla="*/ 0 h 6"/>
                <a:gd name="T32" fmla="*/ 24 w 24"/>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24" y="0"/>
                  </a:moveTo>
                  <a:lnTo>
                    <a:pt x="18" y="0"/>
                  </a:lnTo>
                  <a:lnTo>
                    <a:pt x="12" y="0"/>
                  </a:lnTo>
                  <a:lnTo>
                    <a:pt x="6" y="0"/>
                  </a:lnTo>
                  <a:lnTo>
                    <a:pt x="0" y="0"/>
                  </a:lnTo>
                  <a:lnTo>
                    <a:pt x="0" y="6"/>
                  </a:lnTo>
                  <a:lnTo>
                    <a:pt x="6" y="6"/>
                  </a:lnTo>
                  <a:lnTo>
                    <a:pt x="12" y="6"/>
                  </a:lnTo>
                  <a:lnTo>
                    <a:pt x="12" y="0"/>
                  </a:lnTo>
                  <a:lnTo>
                    <a:pt x="18" y="0"/>
                  </a:lnTo>
                  <a:lnTo>
                    <a:pt x="24" y="0"/>
                  </a:lnTo>
                  <a:close/>
                </a:path>
              </a:pathLst>
            </a:custGeom>
            <a:solidFill>
              <a:srgbClr val="006600"/>
            </a:solidFill>
            <a:ln w="9525">
              <a:noFill/>
              <a:round/>
              <a:headEnd/>
              <a:tailEnd/>
            </a:ln>
          </p:spPr>
          <p:txBody>
            <a:bodyPr/>
            <a:lstStyle/>
            <a:p>
              <a:endParaRPr lang="en-US"/>
            </a:p>
          </p:txBody>
        </p:sp>
        <p:sp>
          <p:nvSpPr>
            <p:cNvPr id="16060" name="Freeform 431"/>
            <p:cNvSpPr>
              <a:spLocks/>
            </p:cNvSpPr>
            <p:nvPr/>
          </p:nvSpPr>
          <p:spPr bwMode="auto">
            <a:xfrm>
              <a:off x="4188" y="2143"/>
              <a:ext cx="24" cy="17"/>
            </a:xfrm>
            <a:custGeom>
              <a:avLst/>
              <a:gdLst>
                <a:gd name="T0" fmla="*/ 24 w 24"/>
                <a:gd name="T1" fmla="*/ 17 h 17"/>
                <a:gd name="T2" fmla="*/ 18 w 24"/>
                <a:gd name="T3" fmla="*/ 17 h 17"/>
                <a:gd name="T4" fmla="*/ 18 w 24"/>
                <a:gd name="T5" fmla="*/ 12 h 17"/>
                <a:gd name="T6" fmla="*/ 12 w 24"/>
                <a:gd name="T7" fmla="*/ 12 h 17"/>
                <a:gd name="T8" fmla="*/ 6 w 24"/>
                <a:gd name="T9" fmla="*/ 12 h 17"/>
                <a:gd name="T10" fmla="*/ 6 w 24"/>
                <a:gd name="T11" fmla="*/ 6 h 17"/>
                <a:gd name="T12" fmla="*/ 0 w 24"/>
                <a:gd name="T13" fmla="*/ 6 h 17"/>
                <a:gd name="T14" fmla="*/ 0 w 24"/>
                <a:gd name="T15" fmla="*/ 0 h 17"/>
                <a:gd name="T16" fmla="*/ 0 w 24"/>
                <a:gd name="T17" fmla="*/ 0 h 17"/>
                <a:gd name="T18" fmla="*/ 0 w 24"/>
                <a:gd name="T19" fmla="*/ 0 h 17"/>
                <a:gd name="T20" fmla="*/ 6 w 24"/>
                <a:gd name="T21" fmla="*/ 0 h 17"/>
                <a:gd name="T22" fmla="*/ 6 w 24"/>
                <a:gd name="T23" fmla="*/ 6 h 17"/>
                <a:gd name="T24" fmla="*/ 12 w 24"/>
                <a:gd name="T25" fmla="*/ 6 h 17"/>
                <a:gd name="T26" fmla="*/ 12 w 24"/>
                <a:gd name="T27" fmla="*/ 12 h 17"/>
                <a:gd name="T28" fmla="*/ 18 w 24"/>
                <a:gd name="T29" fmla="*/ 12 h 17"/>
                <a:gd name="T30" fmla="*/ 18 w 24"/>
                <a:gd name="T31" fmla="*/ 17 h 17"/>
                <a:gd name="T32" fmla="*/ 24 w 24"/>
                <a:gd name="T33" fmla="*/ 17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7"/>
                <a:gd name="T53" fmla="*/ 24 w 24"/>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7">
                  <a:moveTo>
                    <a:pt x="24" y="17"/>
                  </a:moveTo>
                  <a:lnTo>
                    <a:pt x="18" y="17"/>
                  </a:lnTo>
                  <a:lnTo>
                    <a:pt x="18" y="12"/>
                  </a:lnTo>
                  <a:lnTo>
                    <a:pt x="12" y="12"/>
                  </a:lnTo>
                  <a:lnTo>
                    <a:pt x="6" y="12"/>
                  </a:lnTo>
                  <a:lnTo>
                    <a:pt x="6" y="6"/>
                  </a:lnTo>
                  <a:lnTo>
                    <a:pt x="0" y="6"/>
                  </a:lnTo>
                  <a:lnTo>
                    <a:pt x="0" y="0"/>
                  </a:lnTo>
                  <a:lnTo>
                    <a:pt x="6" y="0"/>
                  </a:lnTo>
                  <a:lnTo>
                    <a:pt x="6" y="6"/>
                  </a:lnTo>
                  <a:lnTo>
                    <a:pt x="12" y="6"/>
                  </a:lnTo>
                  <a:lnTo>
                    <a:pt x="12" y="12"/>
                  </a:lnTo>
                  <a:lnTo>
                    <a:pt x="18" y="12"/>
                  </a:lnTo>
                  <a:lnTo>
                    <a:pt x="18" y="17"/>
                  </a:lnTo>
                  <a:lnTo>
                    <a:pt x="24" y="17"/>
                  </a:lnTo>
                  <a:close/>
                </a:path>
              </a:pathLst>
            </a:custGeom>
            <a:solidFill>
              <a:srgbClr val="006600"/>
            </a:solidFill>
            <a:ln w="9525">
              <a:noFill/>
              <a:round/>
              <a:headEnd/>
              <a:tailEnd/>
            </a:ln>
          </p:spPr>
          <p:txBody>
            <a:bodyPr/>
            <a:lstStyle/>
            <a:p>
              <a:endParaRPr lang="en-US"/>
            </a:p>
          </p:txBody>
        </p:sp>
        <p:sp>
          <p:nvSpPr>
            <p:cNvPr id="16061" name="Freeform 432"/>
            <p:cNvSpPr>
              <a:spLocks/>
            </p:cNvSpPr>
            <p:nvPr/>
          </p:nvSpPr>
          <p:spPr bwMode="auto">
            <a:xfrm>
              <a:off x="4315" y="2150"/>
              <a:ext cx="6" cy="23"/>
            </a:xfrm>
            <a:custGeom>
              <a:avLst/>
              <a:gdLst>
                <a:gd name="T0" fmla="*/ 0 w 6"/>
                <a:gd name="T1" fmla="*/ 23 h 23"/>
                <a:gd name="T2" fmla="*/ 0 w 6"/>
                <a:gd name="T3" fmla="*/ 17 h 23"/>
                <a:gd name="T4" fmla="*/ 0 w 6"/>
                <a:gd name="T5" fmla="*/ 11 h 23"/>
                <a:gd name="T6" fmla="*/ 0 w 6"/>
                <a:gd name="T7" fmla="*/ 0 h 23"/>
                <a:gd name="T8" fmla="*/ 0 w 6"/>
                <a:gd name="T9" fmla="*/ 0 h 23"/>
                <a:gd name="T10" fmla="*/ 6 w 6"/>
                <a:gd name="T11" fmla="*/ 0 h 23"/>
                <a:gd name="T12" fmla="*/ 6 w 6"/>
                <a:gd name="T13" fmla="*/ 6 h 23"/>
                <a:gd name="T14" fmla="*/ 0 w 6"/>
                <a:gd name="T15" fmla="*/ 17 h 23"/>
                <a:gd name="T16" fmla="*/ 0 w 6"/>
                <a:gd name="T17" fmla="*/ 23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3"/>
                <a:gd name="T29" fmla="*/ 6 w 6"/>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3">
                  <a:moveTo>
                    <a:pt x="0" y="23"/>
                  </a:moveTo>
                  <a:lnTo>
                    <a:pt x="0" y="17"/>
                  </a:lnTo>
                  <a:lnTo>
                    <a:pt x="0" y="11"/>
                  </a:lnTo>
                  <a:lnTo>
                    <a:pt x="0" y="0"/>
                  </a:lnTo>
                  <a:lnTo>
                    <a:pt x="6" y="0"/>
                  </a:lnTo>
                  <a:lnTo>
                    <a:pt x="6" y="6"/>
                  </a:lnTo>
                  <a:lnTo>
                    <a:pt x="0" y="17"/>
                  </a:lnTo>
                  <a:lnTo>
                    <a:pt x="0" y="23"/>
                  </a:lnTo>
                  <a:close/>
                </a:path>
              </a:pathLst>
            </a:custGeom>
            <a:solidFill>
              <a:srgbClr val="006600"/>
            </a:solidFill>
            <a:ln w="9525">
              <a:noFill/>
              <a:round/>
              <a:headEnd/>
              <a:tailEnd/>
            </a:ln>
          </p:spPr>
          <p:txBody>
            <a:bodyPr/>
            <a:lstStyle/>
            <a:p>
              <a:endParaRPr lang="en-US"/>
            </a:p>
          </p:txBody>
        </p:sp>
        <p:sp>
          <p:nvSpPr>
            <p:cNvPr id="16062" name="Freeform 433"/>
            <p:cNvSpPr>
              <a:spLocks/>
            </p:cNvSpPr>
            <p:nvPr/>
          </p:nvSpPr>
          <p:spPr bwMode="auto">
            <a:xfrm>
              <a:off x="4321" y="2151"/>
              <a:ext cx="12" cy="29"/>
            </a:xfrm>
            <a:custGeom>
              <a:avLst/>
              <a:gdLst>
                <a:gd name="T0" fmla="*/ 0 w 12"/>
                <a:gd name="T1" fmla="*/ 29 h 29"/>
                <a:gd name="T2" fmla="*/ 0 w 12"/>
                <a:gd name="T3" fmla="*/ 23 h 29"/>
                <a:gd name="T4" fmla="*/ 0 w 12"/>
                <a:gd name="T5" fmla="*/ 11 h 29"/>
                <a:gd name="T6" fmla="*/ 6 w 12"/>
                <a:gd name="T7" fmla="*/ 6 h 29"/>
                <a:gd name="T8" fmla="*/ 6 w 12"/>
                <a:gd name="T9" fmla="*/ 0 h 29"/>
                <a:gd name="T10" fmla="*/ 12 w 12"/>
                <a:gd name="T11" fmla="*/ 6 h 29"/>
                <a:gd name="T12" fmla="*/ 6 w 12"/>
                <a:gd name="T13" fmla="*/ 11 h 29"/>
                <a:gd name="T14" fmla="*/ 6 w 12"/>
                <a:gd name="T15" fmla="*/ 23 h 29"/>
                <a:gd name="T16" fmla="*/ 0 w 12"/>
                <a:gd name="T17" fmla="*/ 29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29"/>
                <a:gd name="T29" fmla="*/ 12 w 12"/>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29">
                  <a:moveTo>
                    <a:pt x="0" y="29"/>
                  </a:moveTo>
                  <a:lnTo>
                    <a:pt x="0" y="23"/>
                  </a:lnTo>
                  <a:lnTo>
                    <a:pt x="0" y="11"/>
                  </a:lnTo>
                  <a:lnTo>
                    <a:pt x="6" y="6"/>
                  </a:lnTo>
                  <a:lnTo>
                    <a:pt x="6" y="0"/>
                  </a:lnTo>
                  <a:lnTo>
                    <a:pt x="12" y="6"/>
                  </a:lnTo>
                  <a:lnTo>
                    <a:pt x="6" y="11"/>
                  </a:lnTo>
                  <a:lnTo>
                    <a:pt x="6" y="23"/>
                  </a:lnTo>
                  <a:lnTo>
                    <a:pt x="0" y="29"/>
                  </a:lnTo>
                  <a:close/>
                </a:path>
              </a:pathLst>
            </a:custGeom>
            <a:solidFill>
              <a:srgbClr val="006600"/>
            </a:solidFill>
            <a:ln w="9525">
              <a:noFill/>
              <a:round/>
              <a:headEnd/>
              <a:tailEnd/>
            </a:ln>
          </p:spPr>
          <p:txBody>
            <a:bodyPr/>
            <a:lstStyle/>
            <a:p>
              <a:endParaRPr lang="en-US"/>
            </a:p>
          </p:txBody>
        </p:sp>
        <p:sp>
          <p:nvSpPr>
            <p:cNvPr id="16063" name="Freeform 434"/>
            <p:cNvSpPr>
              <a:spLocks/>
            </p:cNvSpPr>
            <p:nvPr/>
          </p:nvSpPr>
          <p:spPr bwMode="auto">
            <a:xfrm>
              <a:off x="4297" y="2137"/>
              <a:ext cx="6" cy="29"/>
            </a:xfrm>
            <a:custGeom>
              <a:avLst/>
              <a:gdLst>
                <a:gd name="T0" fmla="*/ 6 w 6"/>
                <a:gd name="T1" fmla="*/ 29 h 29"/>
                <a:gd name="T2" fmla="*/ 6 w 6"/>
                <a:gd name="T3" fmla="*/ 23 h 29"/>
                <a:gd name="T4" fmla="*/ 0 w 6"/>
                <a:gd name="T5" fmla="*/ 18 h 29"/>
                <a:gd name="T6" fmla="*/ 0 w 6"/>
                <a:gd name="T7" fmla="*/ 6 h 29"/>
                <a:gd name="T8" fmla="*/ 6 w 6"/>
                <a:gd name="T9" fmla="*/ 0 h 29"/>
                <a:gd name="T10" fmla="*/ 6 w 6"/>
                <a:gd name="T11" fmla="*/ 6 h 29"/>
                <a:gd name="T12" fmla="*/ 6 w 6"/>
                <a:gd name="T13" fmla="*/ 12 h 29"/>
                <a:gd name="T14" fmla="*/ 6 w 6"/>
                <a:gd name="T15" fmla="*/ 18 h 29"/>
                <a:gd name="T16" fmla="*/ 6 w 6"/>
                <a:gd name="T17" fmla="*/ 29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9"/>
                <a:gd name="T29" fmla="*/ 6 w 6"/>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9">
                  <a:moveTo>
                    <a:pt x="6" y="29"/>
                  </a:moveTo>
                  <a:lnTo>
                    <a:pt x="6" y="23"/>
                  </a:lnTo>
                  <a:lnTo>
                    <a:pt x="0" y="18"/>
                  </a:lnTo>
                  <a:lnTo>
                    <a:pt x="0" y="6"/>
                  </a:lnTo>
                  <a:lnTo>
                    <a:pt x="6" y="0"/>
                  </a:lnTo>
                  <a:lnTo>
                    <a:pt x="6" y="6"/>
                  </a:lnTo>
                  <a:lnTo>
                    <a:pt x="6" y="12"/>
                  </a:lnTo>
                  <a:lnTo>
                    <a:pt x="6" y="18"/>
                  </a:lnTo>
                  <a:lnTo>
                    <a:pt x="6" y="29"/>
                  </a:lnTo>
                  <a:close/>
                </a:path>
              </a:pathLst>
            </a:custGeom>
            <a:solidFill>
              <a:srgbClr val="006600"/>
            </a:solidFill>
            <a:ln w="9525">
              <a:noFill/>
              <a:round/>
              <a:headEnd/>
              <a:tailEnd/>
            </a:ln>
          </p:spPr>
          <p:txBody>
            <a:bodyPr/>
            <a:lstStyle/>
            <a:p>
              <a:endParaRPr lang="en-US"/>
            </a:p>
          </p:txBody>
        </p:sp>
        <p:sp>
          <p:nvSpPr>
            <p:cNvPr id="16064" name="Freeform 435"/>
            <p:cNvSpPr>
              <a:spLocks/>
            </p:cNvSpPr>
            <p:nvPr/>
          </p:nvSpPr>
          <p:spPr bwMode="auto">
            <a:xfrm>
              <a:off x="4284" y="2131"/>
              <a:ext cx="6" cy="29"/>
            </a:xfrm>
            <a:custGeom>
              <a:avLst/>
              <a:gdLst>
                <a:gd name="T0" fmla="*/ 6 w 6"/>
                <a:gd name="T1" fmla="*/ 29 h 29"/>
                <a:gd name="T2" fmla="*/ 6 w 6"/>
                <a:gd name="T3" fmla="*/ 24 h 29"/>
                <a:gd name="T4" fmla="*/ 0 w 6"/>
                <a:gd name="T5" fmla="*/ 12 h 29"/>
                <a:gd name="T6" fmla="*/ 0 w 6"/>
                <a:gd name="T7" fmla="*/ 6 h 29"/>
                <a:gd name="T8" fmla="*/ 0 w 6"/>
                <a:gd name="T9" fmla="*/ 0 h 29"/>
                <a:gd name="T10" fmla="*/ 6 w 6"/>
                <a:gd name="T11" fmla="*/ 6 h 29"/>
                <a:gd name="T12" fmla="*/ 6 w 6"/>
                <a:gd name="T13" fmla="*/ 12 h 29"/>
                <a:gd name="T14" fmla="*/ 6 w 6"/>
                <a:gd name="T15" fmla="*/ 24 h 29"/>
                <a:gd name="T16" fmla="*/ 6 w 6"/>
                <a:gd name="T17" fmla="*/ 29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9"/>
                <a:gd name="T29" fmla="*/ 6 w 6"/>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9">
                  <a:moveTo>
                    <a:pt x="6" y="29"/>
                  </a:moveTo>
                  <a:lnTo>
                    <a:pt x="6" y="24"/>
                  </a:lnTo>
                  <a:lnTo>
                    <a:pt x="0" y="12"/>
                  </a:lnTo>
                  <a:lnTo>
                    <a:pt x="0" y="6"/>
                  </a:lnTo>
                  <a:lnTo>
                    <a:pt x="0" y="0"/>
                  </a:lnTo>
                  <a:lnTo>
                    <a:pt x="6" y="6"/>
                  </a:lnTo>
                  <a:lnTo>
                    <a:pt x="6" y="12"/>
                  </a:lnTo>
                  <a:lnTo>
                    <a:pt x="6" y="24"/>
                  </a:lnTo>
                  <a:lnTo>
                    <a:pt x="6" y="29"/>
                  </a:lnTo>
                  <a:close/>
                </a:path>
              </a:pathLst>
            </a:custGeom>
            <a:solidFill>
              <a:srgbClr val="006600"/>
            </a:solidFill>
            <a:ln w="9525">
              <a:noFill/>
              <a:round/>
              <a:headEnd/>
              <a:tailEnd/>
            </a:ln>
          </p:spPr>
          <p:txBody>
            <a:bodyPr/>
            <a:lstStyle/>
            <a:p>
              <a:endParaRPr lang="en-US"/>
            </a:p>
          </p:txBody>
        </p:sp>
        <p:sp>
          <p:nvSpPr>
            <p:cNvPr id="16065" name="Freeform 436"/>
            <p:cNvSpPr>
              <a:spLocks/>
            </p:cNvSpPr>
            <p:nvPr/>
          </p:nvSpPr>
          <p:spPr bwMode="auto">
            <a:xfrm>
              <a:off x="4266" y="2127"/>
              <a:ext cx="12" cy="30"/>
            </a:xfrm>
            <a:custGeom>
              <a:avLst/>
              <a:gdLst>
                <a:gd name="T0" fmla="*/ 12 w 12"/>
                <a:gd name="T1" fmla="*/ 30 h 30"/>
                <a:gd name="T2" fmla="*/ 6 w 12"/>
                <a:gd name="T3" fmla="*/ 24 h 30"/>
                <a:gd name="T4" fmla="*/ 0 w 12"/>
                <a:gd name="T5" fmla="*/ 12 h 30"/>
                <a:gd name="T6" fmla="*/ 0 w 12"/>
                <a:gd name="T7" fmla="*/ 0 h 30"/>
                <a:gd name="T8" fmla="*/ 0 w 12"/>
                <a:gd name="T9" fmla="*/ 0 h 30"/>
                <a:gd name="T10" fmla="*/ 6 w 12"/>
                <a:gd name="T11" fmla="*/ 6 h 30"/>
                <a:gd name="T12" fmla="*/ 6 w 12"/>
                <a:gd name="T13" fmla="*/ 12 h 30"/>
                <a:gd name="T14" fmla="*/ 12 w 12"/>
                <a:gd name="T15" fmla="*/ 24 h 30"/>
                <a:gd name="T16" fmla="*/ 12 w 12"/>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30"/>
                <a:gd name="T29" fmla="*/ 12 w 12"/>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30">
                  <a:moveTo>
                    <a:pt x="12" y="30"/>
                  </a:moveTo>
                  <a:lnTo>
                    <a:pt x="6" y="24"/>
                  </a:lnTo>
                  <a:lnTo>
                    <a:pt x="0" y="12"/>
                  </a:lnTo>
                  <a:lnTo>
                    <a:pt x="0" y="0"/>
                  </a:lnTo>
                  <a:lnTo>
                    <a:pt x="6" y="6"/>
                  </a:lnTo>
                  <a:lnTo>
                    <a:pt x="6" y="12"/>
                  </a:lnTo>
                  <a:lnTo>
                    <a:pt x="12" y="24"/>
                  </a:lnTo>
                  <a:lnTo>
                    <a:pt x="12" y="30"/>
                  </a:lnTo>
                  <a:close/>
                </a:path>
              </a:pathLst>
            </a:custGeom>
            <a:solidFill>
              <a:srgbClr val="006600"/>
            </a:solidFill>
            <a:ln w="9525">
              <a:noFill/>
              <a:round/>
              <a:headEnd/>
              <a:tailEnd/>
            </a:ln>
          </p:spPr>
          <p:txBody>
            <a:bodyPr/>
            <a:lstStyle/>
            <a:p>
              <a:endParaRPr lang="en-US"/>
            </a:p>
          </p:txBody>
        </p:sp>
        <p:sp>
          <p:nvSpPr>
            <p:cNvPr id="16066" name="Freeform 437"/>
            <p:cNvSpPr>
              <a:spLocks/>
            </p:cNvSpPr>
            <p:nvPr/>
          </p:nvSpPr>
          <p:spPr bwMode="auto">
            <a:xfrm>
              <a:off x="4230" y="2119"/>
              <a:ext cx="18" cy="36"/>
            </a:xfrm>
            <a:custGeom>
              <a:avLst/>
              <a:gdLst>
                <a:gd name="T0" fmla="*/ 18 w 18"/>
                <a:gd name="T1" fmla="*/ 36 h 36"/>
                <a:gd name="T2" fmla="*/ 18 w 18"/>
                <a:gd name="T3" fmla="*/ 36 h 36"/>
                <a:gd name="T4" fmla="*/ 12 w 18"/>
                <a:gd name="T5" fmla="*/ 30 h 36"/>
                <a:gd name="T6" fmla="*/ 12 w 18"/>
                <a:gd name="T7" fmla="*/ 24 h 36"/>
                <a:gd name="T8" fmla="*/ 6 w 18"/>
                <a:gd name="T9" fmla="*/ 18 h 36"/>
                <a:gd name="T10" fmla="*/ 6 w 18"/>
                <a:gd name="T11" fmla="*/ 12 h 36"/>
                <a:gd name="T12" fmla="*/ 0 w 18"/>
                <a:gd name="T13" fmla="*/ 6 h 36"/>
                <a:gd name="T14" fmla="*/ 0 w 18"/>
                <a:gd name="T15" fmla="*/ 6 h 36"/>
                <a:gd name="T16" fmla="*/ 6 w 18"/>
                <a:gd name="T17" fmla="*/ 0 h 36"/>
                <a:gd name="T18" fmla="*/ 6 w 18"/>
                <a:gd name="T19" fmla="*/ 0 h 36"/>
                <a:gd name="T20" fmla="*/ 6 w 18"/>
                <a:gd name="T21" fmla="*/ 6 h 36"/>
                <a:gd name="T22" fmla="*/ 12 w 18"/>
                <a:gd name="T23" fmla="*/ 12 h 36"/>
                <a:gd name="T24" fmla="*/ 12 w 18"/>
                <a:gd name="T25" fmla="*/ 18 h 36"/>
                <a:gd name="T26" fmla="*/ 12 w 18"/>
                <a:gd name="T27" fmla="*/ 24 h 36"/>
                <a:gd name="T28" fmla="*/ 18 w 18"/>
                <a:gd name="T29" fmla="*/ 30 h 36"/>
                <a:gd name="T30" fmla="*/ 18 w 18"/>
                <a:gd name="T31" fmla="*/ 36 h 36"/>
                <a:gd name="T32" fmla="*/ 18 w 18"/>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6"/>
                <a:gd name="T53" fmla="*/ 18 w 18"/>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6">
                  <a:moveTo>
                    <a:pt x="18" y="36"/>
                  </a:moveTo>
                  <a:lnTo>
                    <a:pt x="18" y="36"/>
                  </a:lnTo>
                  <a:lnTo>
                    <a:pt x="12" y="30"/>
                  </a:lnTo>
                  <a:lnTo>
                    <a:pt x="12" y="24"/>
                  </a:lnTo>
                  <a:lnTo>
                    <a:pt x="6" y="18"/>
                  </a:lnTo>
                  <a:lnTo>
                    <a:pt x="6" y="12"/>
                  </a:lnTo>
                  <a:lnTo>
                    <a:pt x="0" y="6"/>
                  </a:lnTo>
                  <a:lnTo>
                    <a:pt x="6" y="0"/>
                  </a:lnTo>
                  <a:lnTo>
                    <a:pt x="6" y="6"/>
                  </a:lnTo>
                  <a:lnTo>
                    <a:pt x="12" y="12"/>
                  </a:lnTo>
                  <a:lnTo>
                    <a:pt x="12" y="18"/>
                  </a:lnTo>
                  <a:lnTo>
                    <a:pt x="12" y="24"/>
                  </a:lnTo>
                  <a:lnTo>
                    <a:pt x="18" y="30"/>
                  </a:lnTo>
                  <a:lnTo>
                    <a:pt x="18" y="36"/>
                  </a:lnTo>
                  <a:close/>
                </a:path>
              </a:pathLst>
            </a:custGeom>
            <a:solidFill>
              <a:srgbClr val="006600"/>
            </a:solidFill>
            <a:ln w="9525">
              <a:noFill/>
              <a:round/>
              <a:headEnd/>
              <a:tailEnd/>
            </a:ln>
          </p:spPr>
          <p:txBody>
            <a:bodyPr/>
            <a:lstStyle/>
            <a:p>
              <a:endParaRPr lang="en-US"/>
            </a:p>
          </p:txBody>
        </p:sp>
        <p:sp>
          <p:nvSpPr>
            <p:cNvPr id="16067" name="Freeform 438"/>
            <p:cNvSpPr>
              <a:spLocks/>
            </p:cNvSpPr>
            <p:nvPr/>
          </p:nvSpPr>
          <p:spPr bwMode="auto">
            <a:xfrm>
              <a:off x="4200" y="2125"/>
              <a:ext cx="24" cy="35"/>
            </a:xfrm>
            <a:custGeom>
              <a:avLst/>
              <a:gdLst>
                <a:gd name="T0" fmla="*/ 24 w 24"/>
                <a:gd name="T1" fmla="*/ 35 h 35"/>
                <a:gd name="T2" fmla="*/ 18 w 24"/>
                <a:gd name="T3" fmla="*/ 30 h 35"/>
                <a:gd name="T4" fmla="*/ 18 w 24"/>
                <a:gd name="T5" fmla="*/ 30 h 35"/>
                <a:gd name="T6" fmla="*/ 12 w 24"/>
                <a:gd name="T7" fmla="*/ 24 h 35"/>
                <a:gd name="T8" fmla="*/ 6 w 24"/>
                <a:gd name="T9" fmla="*/ 18 h 35"/>
                <a:gd name="T10" fmla="*/ 6 w 24"/>
                <a:gd name="T11" fmla="*/ 12 h 35"/>
                <a:gd name="T12" fmla="*/ 0 w 24"/>
                <a:gd name="T13" fmla="*/ 6 h 35"/>
                <a:gd name="T14" fmla="*/ 0 w 24"/>
                <a:gd name="T15" fmla="*/ 6 h 35"/>
                <a:gd name="T16" fmla="*/ 0 w 24"/>
                <a:gd name="T17" fmla="*/ 0 h 35"/>
                <a:gd name="T18" fmla="*/ 6 w 24"/>
                <a:gd name="T19" fmla="*/ 0 h 35"/>
                <a:gd name="T20" fmla="*/ 6 w 24"/>
                <a:gd name="T21" fmla="*/ 6 h 35"/>
                <a:gd name="T22" fmla="*/ 6 w 24"/>
                <a:gd name="T23" fmla="*/ 12 h 35"/>
                <a:gd name="T24" fmla="*/ 12 w 24"/>
                <a:gd name="T25" fmla="*/ 18 h 35"/>
                <a:gd name="T26" fmla="*/ 12 w 24"/>
                <a:gd name="T27" fmla="*/ 24 h 35"/>
                <a:gd name="T28" fmla="*/ 18 w 24"/>
                <a:gd name="T29" fmla="*/ 30 h 35"/>
                <a:gd name="T30" fmla="*/ 18 w 24"/>
                <a:gd name="T31" fmla="*/ 35 h 35"/>
                <a:gd name="T32" fmla="*/ 24 w 24"/>
                <a:gd name="T33" fmla="*/ 35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5"/>
                <a:gd name="T53" fmla="*/ 24 w 24"/>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5">
                  <a:moveTo>
                    <a:pt x="24" y="35"/>
                  </a:moveTo>
                  <a:lnTo>
                    <a:pt x="18" y="30"/>
                  </a:lnTo>
                  <a:lnTo>
                    <a:pt x="12" y="24"/>
                  </a:lnTo>
                  <a:lnTo>
                    <a:pt x="6" y="18"/>
                  </a:lnTo>
                  <a:lnTo>
                    <a:pt x="6" y="12"/>
                  </a:lnTo>
                  <a:lnTo>
                    <a:pt x="0" y="6"/>
                  </a:lnTo>
                  <a:lnTo>
                    <a:pt x="0" y="0"/>
                  </a:lnTo>
                  <a:lnTo>
                    <a:pt x="6" y="0"/>
                  </a:lnTo>
                  <a:lnTo>
                    <a:pt x="6" y="6"/>
                  </a:lnTo>
                  <a:lnTo>
                    <a:pt x="6" y="12"/>
                  </a:lnTo>
                  <a:lnTo>
                    <a:pt x="12" y="18"/>
                  </a:lnTo>
                  <a:lnTo>
                    <a:pt x="12" y="24"/>
                  </a:lnTo>
                  <a:lnTo>
                    <a:pt x="18" y="30"/>
                  </a:lnTo>
                  <a:lnTo>
                    <a:pt x="18" y="35"/>
                  </a:lnTo>
                  <a:lnTo>
                    <a:pt x="24" y="35"/>
                  </a:lnTo>
                  <a:close/>
                </a:path>
              </a:pathLst>
            </a:custGeom>
            <a:solidFill>
              <a:srgbClr val="006600"/>
            </a:solidFill>
            <a:ln w="9525">
              <a:noFill/>
              <a:round/>
              <a:headEnd/>
              <a:tailEnd/>
            </a:ln>
          </p:spPr>
          <p:txBody>
            <a:bodyPr/>
            <a:lstStyle/>
            <a:p>
              <a:endParaRPr lang="en-US"/>
            </a:p>
          </p:txBody>
        </p:sp>
        <p:sp>
          <p:nvSpPr>
            <p:cNvPr id="16068" name="Freeform 439"/>
            <p:cNvSpPr>
              <a:spLocks/>
            </p:cNvSpPr>
            <p:nvPr/>
          </p:nvSpPr>
          <p:spPr bwMode="auto">
            <a:xfrm>
              <a:off x="4248" y="2127"/>
              <a:ext cx="18" cy="30"/>
            </a:xfrm>
            <a:custGeom>
              <a:avLst/>
              <a:gdLst>
                <a:gd name="T0" fmla="*/ 18 w 18"/>
                <a:gd name="T1" fmla="*/ 30 h 30"/>
                <a:gd name="T2" fmla="*/ 12 w 18"/>
                <a:gd name="T3" fmla="*/ 30 h 30"/>
                <a:gd name="T4" fmla="*/ 12 w 18"/>
                <a:gd name="T5" fmla="*/ 24 h 30"/>
                <a:gd name="T6" fmla="*/ 6 w 18"/>
                <a:gd name="T7" fmla="*/ 18 h 30"/>
                <a:gd name="T8" fmla="*/ 0 w 18"/>
                <a:gd name="T9" fmla="*/ 12 h 30"/>
                <a:gd name="T10" fmla="*/ 0 w 18"/>
                <a:gd name="T11" fmla="*/ 6 h 30"/>
                <a:gd name="T12" fmla="*/ 0 w 18"/>
                <a:gd name="T13" fmla="*/ 6 h 30"/>
                <a:gd name="T14" fmla="*/ 0 w 18"/>
                <a:gd name="T15" fmla="*/ 0 h 30"/>
                <a:gd name="T16" fmla="*/ 0 w 18"/>
                <a:gd name="T17" fmla="*/ 0 h 30"/>
                <a:gd name="T18" fmla="*/ 0 w 18"/>
                <a:gd name="T19" fmla="*/ 0 h 30"/>
                <a:gd name="T20" fmla="*/ 6 w 18"/>
                <a:gd name="T21" fmla="*/ 6 h 30"/>
                <a:gd name="T22" fmla="*/ 6 w 18"/>
                <a:gd name="T23" fmla="*/ 6 h 30"/>
                <a:gd name="T24" fmla="*/ 6 w 18"/>
                <a:gd name="T25" fmla="*/ 12 h 30"/>
                <a:gd name="T26" fmla="*/ 12 w 18"/>
                <a:gd name="T27" fmla="*/ 18 h 30"/>
                <a:gd name="T28" fmla="*/ 12 w 18"/>
                <a:gd name="T29" fmla="*/ 24 h 30"/>
                <a:gd name="T30" fmla="*/ 12 w 18"/>
                <a:gd name="T31" fmla="*/ 30 h 30"/>
                <a:gd name="T32" fmla="*/ 18 w 18"/>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0"/>
                <a:gd name="T53" fmla="*/ 18 w 1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0">
                  <a:moveTo>
                    <a:pt x="18" y="30"/>
                  </a:moveTo>
                  <a:lnTo>
                    <a:pt x="12" y="30"/>
                  </a:lnTo>
                  <a:lnTo>
                    <a:pt x="12" y="24"/>
                  </a:lnTo>
                  <a:lnTo>
                    <a:pt x="6" y="18"/>
                  </a:lnTo>
                  <a:lnTo>
                    <a:pt x="0" y="12"/>
                  </a:lnTo>
                  <a:lnTo>
                    <a:pt x="0" y="6"/>
                  </a:lnTo>
                  <a:lnTo>
                    <a:pt x="0" y="0"/>
                  </a:lnTo>
                  <a:lnTo>
                    <a:pt x="6" y="6"/>
                  </a:lnTo>
                  <a:lnTo>
                    <a:pt x="6" y="12"/>
                  </a:lnTo>
                  <a:lnTo>
                    <a:pt x="12" y="18"/>
                  </a:lnTo>
                  <a:lnTo>
                    <a:pt x="12" y="24"/>
                  </a:lnTo>
                  <a:lnTo>
                    <a:pt x="12" y="30"/>
                  </a:lnTo>
                  <a:lnTo>
                    <a:pt x="18" y="30"/>
                  </a:lnTo>
                  <a:close/>
                </a:path>
              </a:pathLst>
            </a:custGeom>
            <a:solidFill>
              <a:srgbClr val="006600"/>
            </a:solidFill>
            <a:ln w="9525">
              <a:noFill/>
              <a:round/>
              <a:headEnd/>
              <a:tailEnd/>
            </a:ln>
          </p:spPr>
          <p:txBody>
            <a:bodyPr/>
            <a:lstStyle/>
            <a:p>
              <a:endParaRPr lang="en-US"/>
            </a:p>
          </p:txBody>
        </p:sp>
        <p:sp>
          <p:nvSpPr>
            <p:cNvPr id="16069" name="Freeform 440"/>
            <p:cNvSpPr>
              <a:spLocks/>
            </p:cNvSpPr>
            <p:nvPr/>
          </p:nvSpPr>
          <p:spPr bwMode="auto">
            <a:xfrm>
              <a:off x="4236" y="2155"/>
              <a:ext cx="24" cy="41"/>
            </a:xfrm>
            <a:custGeom>
              <a:avLst/>
              <a:gdLst>
                <a:gd name="T0" fmla="*/ 0 w 24"/>
                <a:gd name="T1" fmla="*/ 41 h 41"/>
                <a:gd name="T2" fmla="*/ 0 w 24"/>
                <a:gd name="T3" fmla="*/ 41 h 41"/>
                <a:gd name="T4" fmla="*/ 0 w 24"/>
                <a:gd name="T5" fmla="*/ 35 h 41"/>
                <a:gd name="T6" fmla="*/ 0 w 24"/>
                <a:gd name="T7" fmla="*/ 29 h 41"/>
                <a:gd name="T8" fmla="*/ 6 w 24"/>
                <a:gd name="T9" fmla="*/ 23 h 41"/>
                <a:gd name="T10" fmla="*/ 12 w 24"/>
                <a:gd name="T11" fmla="*/ 11 h 41"/>
                <a:gd name="T12" fmla="*/ 18 w 24"/>
                <a:gd name="T13" fmla="*/ 5 h 41"/>
                <a:gd name="T14" fmla="*/ 24 w 24"/>
                <a:gd name="T15" fmla="*/ 0 h 41"/>
                <a:gd name="T16" fmla="*/ 24 w 24"/>
                <a:gd name="T17" fmla="*/ 0 h 41"/>
                <a:gd name="T18" fmla="*/ 24 w 24"/>
                <a:gd name="T19" fmla="*/ 0 h 41"/>
                <a:gd name="T20" fmla="*/ 24 w 24"/>
                <a:gd name="T21" fmla="*/ 5 h 41"/>
                <a:gd name="T22" fmla="*/ 18 w 24"/>
                <a:gd name="T23" fmla="*/ 17 h 41"/>
                <a:gd name="T24" fmla="*/ 12 w 24"/>
                <a:gd name="T25" fmla="*/ 23 h 41"/>
                <a:gd name="T26" fmla="*/ 6 w 24"/>
                <a:gd name="T27" fmla="*/ 29 h 41"/>
                <a:gd name="T28" fmla="*/ 6 w 24"/>
                <a:gd name="T29" fmla="*/ 35 h 41"/>
                <a:gd name="T30" fmla="*/ 0 w 24"/>
                <a:gd name="T31" fmla="*/ 41 h 41"/>
                <a:gd name="T32" fmla="*/ 0 w 24"/>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1"/>
                <a:gd name="T53" fmla="*/ 24 w 24"/>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1">
                  <a:moveTo>
                    <a:pt x="0" y="41"/>
                  </a:moveTo>
                  <a:lnTo>
                    <a:pt x="0" y="41"/>
                  </a:lnTo>
                  <a:lnTo>
                    <a:pt x="0" y="35"/>
                  </a:lnTo>
                  <a:lnTo>
                    <a:pt x="0" y="29"/>
                  </a:lnTo>
                  <a:lnTo>
                    <a:pt x="6" y="23"/>
                  </a:lnTo>
                  <a:lnTo>
                    <a:pt x="12" y="11"/>
                  </a:lnTo>
                  <a:lnTo>
                    <a:pt x="18" y="5"/>
                  </a:lnTo>
                  <a:lnTo>
                    <a:pt x="24" y="0"/>
                  </a:lnTo>
                  <a:lnTo>
                    <a:pt x="24" y="5"/>
                  </a:lnTo>
                  <a:lnTo>
                    <a:pt x="18" y="17"/>
                  </a:lnTo>
                  <a:lnTo>
                    <a:pt x="12" y="23"/>
                  </a:lnTo>
                  <a:lnTo>
                    <a:pt x="6" y="29"/>
                  </a:lnTo>
                  <a:lnTo>
                    <a:pt x="6" y="35"/>
                  </a:lnTo>
                  <a:lnTo>
                    <a:pt x="0" y="41"/>
                  </a:lnTo>
                  <a:close/>
                </a:path>
              </a:pathLst>
            </a:custGeom>
            <a:solidFill>
              <a:srgbClr val="006600"/>
            </a:solidFill>
            <a:ln w="9525">
              <a:noFill/>
              <a:round/>
              <a:headEnd/>
              <a:tailEnd/>
            </a:ln>
          </p:spPr>
          <p:txBody>
            <a:bodyPr/>
            <a:lstStyle/>
            <a:p>
              <a:endParaRPr lang="en-US"/>
            </a:p>
          </p:txBody>
        </p:sp>
        <p:sp>
          <p:nvSpPr>
            <p:cNvPr id="16070" name="Freeform 441"/>
            <p:cNvSpPr>
              <a:spLocks/>
            </p:cNvSpPr>
            <p:nvPr/>
          </p:nvSpPr>
          <p:spPr bwMode="auto">
            <a:xfrm>
              <a:off x="4212" y="2155"/>
              <a:ext cx="24" cy="35"/>
            </a:xfrm>
            <a:custGeom>
              <a:avLst/>
              <a:gdLst>
                <a:gd name="T0" fmla="*/ 0 w 24"/>
                <a:gd name="T1" fmla="*/ 35 h 35"/>
                <a:gd name="T2" fmla="*/ 0 w 24"/>
                <a:gd name="T3" fmla="*/ 35 h 35"/>
                <a:gd name="T4" fmla="*/ 6 w 24"/>
                <a:gd name="T5" fmla="*/ 29 h 35"/>
                <a:gd name="T6" fmla="*/ 6 w 24"/>
                <a:gd name="T7" fmla="*/ 23 h 35"/>
                <a:gd name="T8" fmla="*/ 6 w 24"/>
                <a:gd name="T9" fmla="*/ 17 h 35"/>
                <a:gd name="T10" fmla="*/ 12 w 24"/>
                <a:gd name="T11" fmla="*/ 11 h 35"/>
                <a:gd name="T12" fmla="*/ 18 w 24"/>
                <a:gd name="T13" fmla="*/ 5 h 35"/>
                <a:gd name="T14" fmla="*/ 24 w 24"/>
                <a:gd name="T15" fmla="*/ 5 h 35"/>
                <a:gd name="T16" fmla="*/ 24 w 24"/>
                <a:gd name="T17" fmla="*/ 0 h 35"/>
                <a:gd name="T18" fmla="*/ 24 w 24"/>
                <a:gd name="T19" fmla="*/ 5 h 35"/>
                <a:gd name="T20" fmla="*/ 24 w 24"/>
                <a:gd name="T21" fmla="*/ 11 h 35"/>
                <a:gd name="T22" fmla="*/ 18 w 24"/>
                <a:gd name="T23" fmla="*/ 17 h 35"/>
                <a:gd name="T24" fmla="*/ 12 w 24"/>
                <a:gd name="T25" fmla="*/ 23 h 35"/>
                <a:gd name="T26" fmla="*/ 12 w 24"/>
                <a:gd name="T27" fmla="*/ 29 h 35"/>
                <a:gd name="T28" fmla="*/ 6 w 24"/>
                <a:gd name="T29" fmla="*/ 29 h 35"/>
                <a:gd name="T30" fmla="*/ 6 w 24"/>
                <a:gd name="T31" fmla="*/ 35 h 35"/>
                <a:gd name="T32" fmla="*/ 0 w 24"/>
                <a:gd name="T33" fmla="*/ 35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5"/>
                <a:gd name="T53" fmla="*/ 24 w 24"/>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5">
                  <a:moveTo>
                    <a:pt x="0" y="35"/>
                  </a:moveTo>
                  <a:lnTo>
                    <a:pt x="0" y="35"/>
                  </a:lnTo>
                  <a:lnTo>
                    <a:pt x="6" y="29"/>
                  </a:lnTo>
                  <a:lnTo>
                    <a:pt x="6" y="23"/>
                  </a:lnTo>
                  <a:lnTo>
                    <a:pt x="6" y="17"/>
                  </a:lnTo>
                  <a:lnTo>
                    <a:pt x="12" y="11"/>
                  </a:lnTo>
                  <a:lnTo>
                    <a:pt x="18" y="5"/>
                  </a:lnTo>
                  <a:lnTo>
                    <a:pt x="24" y="5"/>
                  </a:lnTo>
                  <a:lnTo>
                    <a:pt x="24" y="0"/>
                  </a:lnTo>
                  <a:lnTo>
                    <a:pt x="24" y="5"/>
                  </a:lnTo>
                  <a:lnTo>
                    <a:pt x="24" y="11"/>
                  </a:lnTo>
                  <a:lnTo>
                    <a:pt x="18" y="17"/>
                  </a:lnTo>
                  <a:lnTo>
                    <a:pt x="12" y="23"/>
                  </a:lnTo>
                  <a:lnTo>
                    <a:pt x="12" y="29"/>
                  </a:lnTo>
                  <a:lnTo>
                    <a:pt x="6" y="29"/>
                  </a:lnTo>
                  <a:lnTo>
                    <a:pt x="6" y="35"/>
                  </a:lnTo>
                  <a:lnTo>
                    <a:pt x="0" y="35"/>
                  </a:lnTo>
                  <a:close/>
                </a:path>
              </a:pathLst>
            </a:custGeom>
            <a:solidFill>
              <a:srgbClr val="006600"/>
            </a:solidFill>
            <a:ln w="9525">
              <a:noFill/>
              <a:round/>
              <a:headEnd/>
              <a:tailEnd/>
            </a:ln>
          </p:spPr>
          <p:txBody>
            <a:bodyPr/>
            <a:lstStyle/>
            <a:p>
              <a:endParaRPr lang="en-US"/>
            </a:p>
          </p:txBody>
        </p:sp>
        <p:sp>
          <p:nvSpPr>
            <p:cNvPr id="16071" name="Freeform 442"/>
            <p:cNvSpPr>
              <a:spLocks/>
            </p:cNvSpPr>
            <p:nvPr/>
          </p:nvSpPr>
          <p:spPr bwMode="auto">
            <a:xfrm>
              <a:off x="4212" y="2125"/>
              <a:ext cx="24" cy="35"/>
            </a:xfrm>
            <a:custGeom>
              <a:avLst/>
              <a:gdLst>
                <a:gd name="T0" fmla="*/ 24 w 24"/>
                <a:gd name="T1" fmla="*/ 35 h 35"/>
                <a:gd name="T2" fmla="*/ 24 w 24"/>
                <a:gd name="T3" fmla="*/ 30 h 35"/>
                <a:gd name="T4" fmla="*/ 18 w 24"/>
                <a:gd name="T5" fmla="*/ 24 h 35"/>
                <a:gd name="T6" fmla="*/ 12 w 24"/>
                <a:gd name="T7" fmla="*/ 18 h 35"/>
                <a:gd name="T8" fmla="*/ 12 w 24"/>
                <a:gd name="T9" fmla="*/ 18 h 35"/>
                <a:gd name="T10" fmla="*/ 6 w 24"/>
                <a:gd name="T11" fmla="*/ 12 h 35"/>
                <a:gd name="T12" fmla="*/ 6 w 24"/>
                <a:gd name="T13" fmla="*/ 6 h 35"/>
                <a:gd name="T14" fmla="*/ 0 w 24"/>
                <a:gd name="T15" fmla="*/ 0 h 35"/>
                <a:gd name="T16" fmla="*/ 6 w 24"/>
                <a:gd name="T17" fmla="*/ 0 h 35"/>
                <a:gd name="T18" fmla="*/ 6 w 24"/>
                <a:gd name="T19" fmla="*/ 0 h 35"/>
                <a:gd name="T20" fmla="*/ 6 w 24"/>
                <a:gd name="T21" fmla="*/ 0 h 35"/>
                <a:gd name="T22" fmla="*/ 12 w 24"/>
                <a:gd name="T23" fmla="*/ 6 h 35"/>
                <a:gd name="T24" fmla="*/ 12 w 24"/>
                <a:gd name="T25" fmla="*/ 12 h 35"/>
                <a:gd name="T26" fmla="*/ 18 w 24"/>
                <a:gd name="T27" fmla="*/ 18 h 35"/>
                <a:gd name="T28" fmla="*/ 18 w 24"/>
                <a:gd name="T29" fmla="*/ 24 h 35"/>
                <a:gd name="T30" fmla="*/ 24 w 24"/>
                <a:gd name="T31" fmla="*/ 30 h 35"/>
                <a:gd name="T32" fmla="*/ 24 w 24"/>
                <a:gd name="T33" fmla="*/ 35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5"/>
                <a:gd name="T53" fmla="*/ 24 w 24"/>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5">
                  <a:moveTo>
                    <a:pt x="24" y="35"/>
                  </a:moveTo>
                  <a:lnTo>
                    <a:pt x="24" y="30"/>
                  </a:lnTo>
                  <a:lnTo>
                    <a:pt x="18" y="24"/>
                  </a:lnTo>
                  <a:lnTo>
                    <a:pt x="12" y="18"/>
                  </a:lnTo>
                  <a:lnTo>
                    <a:pt x="6" y="12"/>
                  </a:lnTo>
                  <a:lnTo>
                    <a:pt x="6" y="6"/>
                  </a:lnTo>
                  <a:lnTo>
                    <a:pt x="0" y="0"/>
                  </a:lnTo>
                  <a:lnTo>
                    <a:pt x="6" y="0"/>
                  </a:lnTo>
                  <a:lnTo>
                    <a:pt x="12" y="6"/>
                  </a:lnTo>
                  <a:lnTo>
                    <a:pt x="12" y="12"/>
                  </a:lnTo>
                  <a:lnTo>
                    <a:pt x="18" y="18"/>
                  </a:lnTo>
                  <a:lnTo>
                    <a:pt x="18" y="24"/>
                  </a:lnTo>
                  <a:lnTo>
                    <a:pt x="24" y="30"/>
                  </a:lnTo>
                  <a:lnTo>
                    <a:pt x="24" y="35"/>
                  </a:lnTo>
                  <a:close/>
                </a:path>
              </a:pathLst>
            </a:custGeom>
            <a:solidFill>
              <a:srgbClr val="006600"/>
            </a:solidFill>
            <a:ln w="9525">
              <a:noFill/>
              <a:round/>
              <a:headEnd/>
              <a:tailEnd/>
            </a:ln>
          </p:spPr>
          <p:txBody>
            <a:bodyPr/>
            <a:lstStyle/>
            <a:p>
              <a:endParaRPr lang="en-US"/>
            </a:p>
          </p:txBody>
        </p:sp>
        <p:sp>
          <p:nvSpPr>
            <p:cNvPr id="16072" name="Freeform 443"/>
            <p:cNvSpPr>
              <a:spLocks/>
            </p:cNvSpPr>
            <p:nvPr/>
          </p:nvSpPr>
          <p:spPr bwMode="auto">
            <a:xfrm>
              <a:off x="5097" y="1635"/>
              <a:ext cx="91" cy="84"/>
            </a:xfrm>
            <a:custGeom>
              <a:avLst/>
              <a:gdLst>
                <a:gd name="T0" fmla="*/ 18 w 89"/>
                <a:gd name="T1" fmla="*/ 18 h 84"/>
                <a:gd name="T2" fmla="*/ 12 w 89"/>
                <a:gd name="T3" fmla="*/ 30 h 84"/>
                <a:gd name="T4" fmla="*/ 12 w 89"/>
                <a:gd name="T5" fmla="*/ 42 h 84"/>
                <a:gd name="T6" fmla="*/ 32 w 89"/>
                <a:gd name="T7" fmla="*/ 42 h 84"/>
                <a:gd name="T8" fmla="*/ 37 w 89"/>
                <a:gd name="T9" fmla="*/ 42 h 84"/>
                <a:gd name="T10" fmla="*/ 37 w 89"/>
                <a:gd name="T11" fmla="*/ 48 h 84"/>
                <a:gd name="T12" fmla="*/ 37 w 89"/>
                <a:gd name="T13" fmla="*/ 48 h 84"/>
                <a:gd name="T14" fmla="*/ 32 w 89"/>
                <a:gd name="T15" fmla="*/ 48 h 84"/>
                <a:gd name="T16" fmla="*/ 18 w 89"/>
                <a:gd name="T17" fmla="*/ 42 h 84"/>
                <a:gd name="T18" fmla="*/ 6 w 89"/>
                <a:gd name="T19" fmla="*/ 48 h 84"/>
                <a:gd name="T20" fmla="*/ 0 w 89"/>
                <a:gd name="T21" fmla="*/ 54 h 84"/>
                <a:gd name="T22" fmla="*/ 6 w 89"/>
                <a:gd name="T23" fmla="*/ 66 h 84"/>
                <a:gd name="T24" fmla="*/ 12 w 89"/>
                <a:gd name="T25" fmla="*/ 66 h 84"/>
                <a:gd name="T26" fmla="*/ 18 w 89"/>
                <a:gd name="T27" fmla="*/ 66 h 84"/>
                <a:gd name="T28" fmla="*/ 32 w 89"/>
                <a:gd name="T29" fmla="*/ 66 h 84"/>
                <a:gd name="T30" fmla="*/ 37 w 89"/>
                <a:gd name="T31" fmla="*/ 60 h 84"/>
                <a:gd name="T32" fmla="*/ 32 w 89"/>
                <a:gd name="T33" fmla="*/ 72 h 84"/>
                <a:gd name="T34" fmla="*/ 32 w 89"/>
                <a:gd name="T35" fmla="*/ 84 h 84"/>
                <a:gd name="T36" fmla="*/ 37 w 89"/>
                <a:gd name="T37" fmla="*/ 84 h 84"/>
                <a:gd name="T38" fmla="*/ 49 w 89"/>
                <a:gd name="T39" fmla="*/ 84 h 84"/>
                <a:gd name="T40" fmla="*/ 49 w 89"/>
                <a:gd name="T41" fmla="*/ 72 h 84"/>
                <a:gd name="T42" fmla="*/ 49 w 89"/>
                <a:gd name="T43" fmla="*/ 66 h 84"/>
                <a:gd name="T44" fmla="*/ 49 w 89"/>
                <a:gd name="T45" fmla="*/ 60 h 84"/>
                <a:gd name="T46" fmla="*/ 49 w 89"/>
                <a:gd name="T47" fmla="*/ 66 h 84"/>
                <a:gd name="T48" fmla="*/ 55 w 89"/>
                <a:gd name="T49" fmla="*/ 72 h 84"/>
                <a:gd name="T50" fmla="*/ 67 w 89"/>
                <a:gd name="T51" fmla="*/ 72 h 84"/>
                <a:gd name="T52" fmla="*/ 87 w 89"/>
                <a:gd name="T53" fmla="*/ 78 h 84"/>
                <a:gd name="T54" fmla="*/ 99 w 89"/>
                <a:gd name="T55" fmla="*/ 72 h 84"/>
                <a:gd name="T56" fmla="*/ 99 w 89"/>
                <a:gd name="T57" fmla="*/ 66 h 84"/>
                <a:gd name="T58" fmla="*/ 99 w 89"/>
                <a:gd name="T59" fmla="*/ 60 h 84"/>
                <a:gd name="T60" fmla="*/ 87 w 89"/>
                <a:gd name="T61" fmla="*/ 54 h 84"/>
                <a:gd name="T62" fmla="*/ 67 w 89"/>
                <a:gd name="T63" fmla="*/ 54 h 84"/>
                <a:gd name="T64" fmla="*/ 79 w 89"/>
                <a:gd name="T65" fmla="*/ 42 h 84"/>
                <a:gd name="T66" fmla="*/ 93 w 89"/>
                <a:gd name="T67" fmla="*/ 42 h 84"/>
                <a:gd name="T68" fmla="*/ 105 w 89"/>
                <a:gd name="T69" fmla="*/ 36 h 84"/>
                <a:gd name="T70" fmla="*/ 105 w 89"/>
                <a:gd name="T71" fmla="*/ 24 h 84"/>
                <a:gd name="T72" fmla="*/ 93 w 89"/>
                <a:gd name="T73" fmla="*/ 18 h 84"/>
                <a:gd name="T74" fmla="*/ 79 w 89"/>
                <a:gd name="T75" fmla="*/ 24 h 84"/>
                <a:gd name="T76" fmla="*/ 79 w 89"/>
                <a:gd name="T77" fmla="*/ 30 h 84"/>
                <a:gd name="T78" fmla="*/ 67 w 89"/>
                <a:gd name="T79" fmla="*/ 36 h 84"/>
                <a:gd name="T80" fmla="*/ 61 w 89"/>
                <a:gd name="T81" fmla="*/ 36 h 84"/>
                <a:gd name="T82" fmla="*/ 61 w 89"/>
                <a:gd name="T83" fmla="*/ 30 h 84"/>
                <a:gd name="T84" fmla="*/ 61 w 89"/>
                <a:gd name="T85" fmla="*/ 24 h 84"/>
                <a:gd name="T86" fmla="*/ 79 w 89"/>
                <a:gd name="T87" fmla="*/ 12 h 84"/>
                <a:gd name="T88" fmla="*/ 67 w 89"/>
                <a:gd name="T89" fmla="*/ 0 h 84"/>
                <a:gd name="T90" fmla="*/ 55 w 89"/>
                <a:gd name="T91" fmla="*/ 0 h 84"/>
                <a:gd name="T92" fmla="*/ 49 w 89"/>
                <a:gd name="T93" fmla="*/ 6 h 84"/>
                <a:gd name="T94" fmla="*/ 43 w 89"/>
                <a:gd name="T95" fmla="*/ 12 h 84"/>
                <a:gd name="T96" fmla="*/ 49 w 89"/>
                <a:gd name="T97" fmla="*/ 18 h 84"/>
                <a:gd name="T98" fmla="*/ 49 w 89"/>
                <a:gd name="T99" fmla="*/ 24 h 84"/>
                <a:gd name="T100" fmla="*/ 49 w 89"/>
                <a:gd name="T101" fmla="*/ 36 h 84"/>
                <a:gd name="T102" fmla="*/ 43 w 89"/>
                <a:gd name="T103" fmla="*/ 36 h 84"/>
                <a:gd name="T104" fmla="*/ 43 w 89"/>
                <a:gd name="T105" fmla="*/ 24 h 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84"/>
                <a:gd name="T161" fmla="*/ 89 w 89"/>
                <a:gd name="T162" fmla="*/ 84 h 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84">
                  <a:moveTo>
                    <a:pt x="24" y="18"/>
                  </a:moveTo>
                  <a:lnTo>
                    <a:pt x="18" y="18"/>
                  </a:lnTo>
                  <a:lnTo>
                    <a:pt x="12" y="24"/>
                  </a:lnTo>
                  <a:lnTo>
                    <a:pt x="12" y="30"/>
                  </a:lnTo>
                  <a:lnTo>
                    <a:pt x="12" y="36"/>
                  </a:lnTo>
                  <a:lnTo>
                    <a:pt x="12" y="42"/>
                  </a:lnTo>
                  <a:lnTo>
                    <a:pt x="18" y="42"/>
                  </a:lnTo>
                  <a:lnTo>
                    <a:pt x="24" y="42"/>
                  </a:lnTo>
                  <a:lnTo>
                    <a:pt x="29" y="42"/>
                  </a:lnTo>
                  <a:lnTo>
                    <a:pt x="29" y="48"/>
                  </a:lnTo>
                  <a:lnTo>
                    <a:pt x="24" y="48"/>
                  </a:lnTo>
                  <a:lnTo>
                    <a:pt x="18" y="48"/>
                  </a:lnTo>
                  <a:lnTo>
                    <a:pt x="18" y="42"/>
                  </a:lnTo>
                  <a:lnTo>
                    <a:pt x="12" y="42"/>
                  </a:lnTo>
                  <a:lnTo>
                    <a:pt x="6" y="48"/>
                  </a:lnTo>
                  <a:lnTo>
                    <a:pt x="0" y="54"/>
                  </a:lnTo>
                  <a:lnTo>
                    <a:pt x="0" y="60"/>
                  </a:lnTo>
                  <a:lnTo>
                    <a:pt x="6" y="60"/>
                  </a:lnTo>
                  <a:lnTo>
                    <a:pt x="6" y="66"/>
                  </a:lnTo>
                  <a:lnTo>
                    <a:pt x="12" y="66"/>
                  </a:lnTo>
                  <a:lnTo>
                    <a:pt x="18" y="66"/>
                  </a:lnTo>
                  <a:lnTo>
                    <a:pt x="24" y="66"/>
                  </a:lnTo>
                  <a:lnTo>
                    <a:pt x="24" y="60"/>
                  </a:lnTo>
                  <a:lnTo>
                    <a:pt x="29" y="60"/>
                  </a:lnTo>
                  <a:lnTo>
                    <a:pt x="29" y="66"/>
                  </a:lnTo>
                  <a:lnTo>
                    <a:pt x="24" y="72"/>
                  </a:lnTo>
                  <a:lnTo>
                    <a:pt x="24" y="78"/>
                  </a:lnTo>
                  <a:lnTo>
                    <a:pt x="24" y="84"/>
                  </a:lnTo>
                  <a:lnTo>
                    <a:pt x="29" y="84"/>
                  </a:lnTo>
                  <a:lnTo>
                    <a:pt x="35" y="84"/>
                  </a:lnTo>
                  <a:lnTo>
                    <a:pt x="41" y="84"/>
                  </a:lnTo>
                  <a:lnTo>
                    <a:pt x="41" y="78"/>
                  </a:lnTo>
                  <a:lnTo>
                    <a:pt x="41" y="72"/>
                  </a:lnTo>
                  <a:lnTo>
                    <a:pt x="41" y="66"/>
                  </a:lnTo>
                  <a:lnTo>
                    <a:pt x="41" y="60"/>
                  </a:lnTo>
                  <a:lnTo>
                    <a:pt x="41" y="66"/>
                  </a:lnTo>
                  <a:lnTo>
                    <a:pt x="47" y="66"/>
                  </a:lnTo>
                  <a:lnTo>
                    <a:pt x="47" y="72"/>
                  </a:lnTo>
                  <a:lnTo>
                    <a:pt x="53" y="72"/>
                  </a:lnTo>
                  <a:lnTo>
                    <a:pt x="59" y="72"/>
                  </a:lnTo>
                  <a:lnTo>
                    <a:pt x="65" y="72"/>
                  </a:lnTo>
                  <a:lnTo>
                    <a:pt x="65" y="78"/>
                  </a:lnTo>
                  <a:lnTo>
                    <a:pt x="71" y="78"/>
                  </a:lnTo>
                  <a:lnTo>
                    <a:pt x="77" y="78"/>
                  </a:lnTo>
                  <a:lnTo>
                    <a:pt x="77" y="72"/>
                  </a:lnTo>
                  <a:lnTo>
                    <a:pt x="83" y="72"/>
                  </a:lnTo>
                  <a:lnTo>
                    <a:pt x="83" y="66"/>
                  </a:lnTo>
                  <a:lnTo>
                    <a:pt x="83" y="60"/>
                  </a:lnTo>
                  <a:lnTo>
                    <a:pt x="77" y="54"/>
                  </a:lnTo>
                  <a:lnTo>
                    <a:pt x="71" y="54"/>
                  </a:lnTo>
                  <a:lnTo>
                    <a:pt x="65" y="54"/>
                  </a:lnTo>
                  <a:lnTo>
                    <a:pt x="59" y="54"/>
                  </a:lnTo>
                  <a:lnTo>
                    <a:pt x="59" y="48"/>
                  </a:lnTo>
                  <a:lnTo>
                    <a:pt x="65" y="48"/>
                  </a:lnTo>
                  <a:lnTo>
                    <a:pt x="65" y="42"/>
                  </a:lnTo>
                  <a:lnTo>
                    <a:pt x="71" y="42"/>
                  </a:lnTo>
                  <a:lnTo>
                    <a:pt x="77" y="42"/>
                  </a:lnTo>
                  <a:lnTo>
                    <a:pt x="83" y="36"/>
                  </a:lnTo>
                  <a:lnTo>
                    <a:pt x="89" y="36"/>
                  </a:lnTo>
                  <a:lnTo>
                    <a:pt x="89" y="30"/>
                  </a:lnTo>
                  <a:lnTo>
                    <a:pt x="89" y="24"/>
                  </a:lnTo>
                  <a:lnTo>
                    <a:pt x="83" y="18"/>
                  </a:lnTo>
                  <a:lnTo>
                    <a:pt x="77" y="18"/>
                  </a:lnTo>
                  <a:lnTo>
                    <a:pt x="71" y="18"/>
                  </a:lnTo>
                  <a:lnTo>
                    <a:pt x="65" y="24"/>
                  </a:lnTo>
                  <a:lnTo>
                    <a:pt x="65" y="30"/>
                  </a:lnTo>
                  <a:lnTo>
                    <a:pt x="65" y="36"/>
                  </a:lnTo>
                  <a:lnTo>
                    <a:pt x="59" y="36"/>
                  </a:lnTo>
                  <a:lnTo>
                    <a:pt x="53" y="42"/>
                  </a:lnTo>
                  <a:lnTo>
                    <a:pt x="53" y="36"/>
                  </a:lnTo>
                  <a:lnTo>
                    <a:pt x="47" y="36"/>
                  </a:lnTo>
                  <a:lnTo>
                    <a:pt x="53" y="30"/>
                  </a:lnTo>
                  <a:lnTo>
                    <a:pt x="53" y="24"/>
                  </a:lnTo>
                  <a:lnTo>
                    <a:pt x="59" y="18"/>
                  </a:lnTo>
                  <a:lnTo>
                    <a:pt x="65" y="12"/>
                  </a:lnTo>
                  <a:lnTo>
                    <a:pt x="59" y="6"/>
                  </a:lnTo>
                  <a:lnTo>
                    <a:pt x="59" y="0"/>
                  </a:lnTo>
                  <a:lnTo>
                    <a:pt x="53" y="0"/>
                  </a:lnTo>
                  <a:lnTo>
                    <a:pt x="47" y="0"/>
                  </a:lnTo>
                  <a:lnTo>
                    <a:pt x="41" y="0"/>
                  </a:lnTo>
                  <a:lnTo>
                    <a:pt x="41" y="6"/>
                  </a:lnTo>
                  <a:lnTo>
                    <a:pt x="35" y="6"/>
                  </a:lnTo>
                  <a:lnTo>
                    <a:pt x="35" y="12"/>
                  </a:lnTo>
                  <a:lnTo>
                    <a:pt x="41" y="18"/>
                  </a:lnTo>
                  <a:lnTo>
                    <a:pt x="41" y="24"/>
                  </a:lnTo>
                  <a:lnTo>
                    <a:pt x="41" y="30"/>
                  </a:lnTo>
                  <a:lnTo>
                    <a:pt x="41" y="36"/>
                  </a:lnTo>
                  <a:lnTo>
                    <a:pt x="35" y="36"/>
                  </a:lnTo>
                  <a:lnTo>
                    <a:pt x="35" y="30"/>
                  </a:lnTo>
                  <a:lnTo>
                    <a:pt x="35" y="24"/>
                  </a:lnTo>
                  <a:lnTo>
                    <a:pt x="29" y="18"/>
                  </a:lnTo>
                  <a:lnTo>
                    <a:pt x="24" y="18"/>
                  </a:lnTo>
                  <a:close/>
                </a:path>
              </a:pathLst>
            </a:custGeom>
            <a:solidFill>
              <a:srgbClr val="FFFF7F"/>
            </a:solidFill>
            <a:ln w="9525">
              <a:noFill/>
              <a:round/>
              <a:headEnd/>
              <a:tailEnd/>
            </a:ln>
          </p:spPr>
          <p:txBody>
            <a:bodyPr/>
            <a:lstStyle/>
            <a:p>
              <a:endParaRPr lang="en-US"/>
            </a:p>
          </p:txBody>
        </p:sp>
        <p:sp>
          <p:nvSpPr>
            <p:cNvPr id="16073" name="Freeform 444"/>
            <p:cNvSpPr>
              <a:spLocks/>
            </p:cNvSpPr>
            <p:nvPr/>
          </p:nvSpPr>
          <p:spPr bwMode="auto">
            <a:xfrm>
              <a:off x="5039" y="1749"/>
              <a:ext cx="91" cy="155"/>
            </a:xfrm>
            <a:custGeom>
              <a:avLst/>
              <a:gdLst>
                <a:gd name="T0" fmla="*/ 105 w 89"/>
                <a:gd name="T1" fmla="*/ 0 h 155"/>
                <a:gd name="T2" fmla="*/ 100 w 89"/>
                <a:gd name="T3" fmla="*/ 12 h 155"/>
                <a:gd name="T4" fmla="*/ 88 w 89"/>
                <a:gd name="T5" fmla="*/ 18 h 155"/>
                <a:gd name="T6" fmla="*/ 81 w 89"/>
                <a:gd name="T7" fmla="*/ 24 h 155"/>
                <a:gd name="T8" fmla="*/ 62 w 89"/>
                <a:gd name="T9" fmla="*/ 30 h 155"/>
                <a:gd name="T10" fmla="*/ 56 w 89"/>
                <a:gd name="T11" fmla="*/ 36 h 155"/>
                <a:gd name="T12" fmla="*/ 44 w 89"/>
                <a:gd name="T13" fmla="*/ 36 h 155"/>
                <a:gd name="T14" fmla="*/ 38 w 89"/>
                <a:gd name="T15" fmla="*/ 42 h 155"/>
                <a:gd name="T16" fmla="*/ 18 w 89"/>
                <a:gd name="T17" fmla="*/ 42 h 155"/>
                <a:gd name="T18" fmla="*/ 18 w 89"/>
                <a:gd name="T19" fmla="*/ 42 h 155"/>
                <a:gd name="T20" fmla="*/ 18 w 89"/>
                <a:gd name="T21" fmla="*/ 48 h 155"/>
                <a:gd name="T22" fmla="*/ 18 w 89"/>
                <a:gd name="T23" fmla="*/ 54 h 155"/>
                <a:gd name="T24" fmla="*/ 18 w 89"/>
                <a:gd name="T25" fmla="*/ 54 h 155"/>
                <a:gd name="T26" fmla="*/ 12 w 89"/>
                <a:gd name="T27" fmla="*/ 60 h 155"/>
                <a:gd name="T28" fmla="*/ 12 w 89"/>
                <a:gd name="T29" fmla="*/ 66 h 155"/>
                <a:gd name="T30" fmla="*/ 6 w 89"/>
                <a:gd name="T31" fmla="*/ 66 h 155"/>
                <a:gd name="T32" fmla="*/ 0 w 89"/>
                <a:gd name="T33" fmla="*/ 72 h 155"/>
                <a:gd name="T34" fmla="*/ 6 w 89"/>
                <a:gd name="T35" fmla="*/ 84 h 155"/>
                <a:gd name="T36" fmla="*/ 12 w 89"/>
                <a:gd name="T37" fmla="*/ 96 h 155"/>
                <a:gd name="T38" fmla="*/ 12 w 89"/>
                <a:gd name="T39" fmla="*/ 108 h 155"/>
                <a:gd name="T40" fmla="*/ 6 w 89"/>
                <a:gd name="T41" fmla="*/ 114 h 155"/>
                <a:gd name="T42" fmla="*/ 12 w 89"/>
                <a:gd name="T43" fmla="*/ 120 h 155"/>
                <a:gd name="T44" fmla="*/ 18 w 89"/>
                <a:gd name="T45" fmla="*/ 120 h 155"/>
                <a:gd name="T46" fmla="*/ 32 w 89"/>
                <a:gd name="T47" fmla="*/ 125 h 155"/>
                <a:gd name="T48" fmla="*/ 38 w 89"/>
                <a:gd name="T49" fmla="*/ 125 h 155"/>
                <a:gd name="T50" fmla="*/ 38 w 89"/>
                <a:gd name="T51" fmla="*/ 131 h 155"/>
                <a:gd name="T52" fmla="*/ 44 w 89"/>
                <a:gd name="T53" fmla="*/ 137 h 155"/>
                <a:gd name="T54" fmla="*/ 50 w 89"/>
                <a:gd name="T55" fmla="*/ 143 h 155"/>
                <a:gd name="T56" fmla="*/ 50 w 89"/>
                <a:gd name="T57" fmla="*/ 155 h 155"/>
                <a:gd name="T58" fmla="*/ 56 w 89"/>
                <a:gd name="T59" fmla="*/ 149 h 155"/>
                <a:gd name="T60" fmla="*/ 56 w 89"/>
                <a:gd name="T61" fmla="*/ 143 h 155"/>
                <a:gd name="T62" fmla="*/ 62 w 89"/>
                <a:gd name="T63" fmla="*/ 137 h 155"/>
                <a:gd name="T64" fmla="*/ 69 w 89"/>
                <a:gd name="T65" fmla="*/ 131 h 155"/>
                <a:gd name="T66" fmla="*/ 69 w 89"/>
                <a:gd name="T67" fmla="*/ 125 h 155"/>
                <a:gd name="T68" fmla="*/ 81 w 89"/>
                <a:gd name="T69" fmla="*/ 125 h 155"/>
                <a:gd name="T70" fmla="*/ 94 w 89"/>
                <a:gd name="T71" fmla="*/ 120 h 155"/>
                <a:gd name="T72" fmla="*/ 100 w 89"/>
                <a:gd name="T73" fmla="*/ 120 h 155"/>
                <a:gd name="T74" fmla="*/ 94 w 89"/>
                <a:gd name="T75" fmla="*/ 114 h 155"/>
                <a:gd name="T76" fmla="*/ 94 w 89"/>
                <a:gd name="T77" fmla="*/ 102 h 155"/>
                <a:gd name="T78" fmla="*/ 94 w 89"/>
                <a:gd name="T79" fmla="*/ 96 h 155"/>
                <a:gd name="T80" fmla="*/ 100 w 89"/>
                <a:gd name="T81" fmla="*/ 84 h 155"/>
                <a:gd name="T82" fmla="*/ 94 w 89"/>
                <a:gd name="T83" fmla="*/ 66 h 155"/>
                <a:gd name="T84" fmla="*/ 94 w 89"/>
                <a:gd name="T85" fmla="*/ 54 h 155"/>
                <a:gd name="T86" fmla="*/ 94 w 89"/>
                <a:gd name="T87" fmla="*/ 36 h 155"/>
                <a:gd name="T88" fmla="*/ 94 w 89"/>
                <a:gd name="T89" fmla="*/ 24 h 155"/>
                <a:gd name="T90" fmla="*/ 100 w 89"/>
                <a:gd name="T91" fmla="*/ 18 h 155"/>
                <a:gd name="T92" fmla="*/ 100 w 89"/>
                <a:gd name="T93" fmla="*/ 12 h 155"/>
                <a:gd name="T94" fmla="*/ 105 w 89"/>
                <a:gd name="T95" fmla="*/ 6 h 155"/>
                <a:gd name="T96" fmla="*/ 105 w 89"/>
                <a:gd name="T97" fmla="*/ 6 h 155"/>
                <a:gd name="T98" fmla="*/ 105 w 89"/>
                <a:gd name="T99" fmla="*/ 6 h 155"/>
                <a:gd name="T100" fmla="*/ 105 w 89"/>
                <a:gd name="T101" fmla="*/ 6 h 155"/>
                <a:gd name="T102" fmla="*/ 105 w 89"/>
                <a:gd name="T103" fmla="*/ 0 h 155"/>
                <a:gd name="T104" fmla="*/ 105 w 89"/>
                <a:gd name="T105" fmla="*/ 0 h 155"/>
                <a:gd name="T106" fmla="*/ 105 w 89"/>
                <a:gd name="T107" fmla="*/ 0 h 1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9"/>
                <a:gd name="T163" fmla="*/ 0 h 155"/>
                <a:gd name="T164" fmla="*/ 89 w 89"/>
                <a:gd name="T165" fmla="*/ 155 h 15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9" h="155">
                  <a:moveTo>
                    <a:pt x="89" y="0"/>
                  </a:moveTo>
                  <a:lnTo>
                    <a:pt x="84" y="12"/>
                  </a:lnTo>
                  <a:lnTo>
                    <a:pt x="72" y="18"/>
                  </a:lnTo>
                  <a:lnTo>
                    <a:pt x="66" y="24"/>
                  </a:lnTo>
                  <a:lnTo>
                    <a:pt x="54" y="30"/>
                  </a:lnTo>
                  <a:lnTo>
                    <a:pt x="48" y="36"/>
                  </a:lnTo>
                  <a:lnTo>
                    <a:pt x="36" y="36"/>
                  </a:lnTo>
                  <a:lnTo>
                    <a:pt x="30" y="42"/>
                  </a:lnTo>
                  <a:lnTo>
                    <a:pt x="18" y="42"/>
                  </a:lnTo>
                  <a:lnTo>
                    <a:pt x="18" y="48"/>
                  </a:lnTo>
                  <a:lnTo>
                    <a:pt x="18" y="54"/>
                  </a:lnTo>
                  <a:lnTo>
                    <a:pt x="12" y="60"/>
                  </a:lnTo>
                  <a:lnTo>
                    <a:pt x="12" y="66"/>
                  </a:lnTo>
                  <a:lnTo>
                    <a:pt x="6" y="66"/>
                  </a:lnTo>
                  <a:lnTo>
                    <a:pt x="0" y="72"/>
                  </a:lnTo>
                  <a:lnTo>
                    <a:pt x="6" y="84"/>
                  </a:lnTo>
                  <a:lnTo>
                    <a:pt x="12" y="96"/>
                  </a:lnTo>
                  <a:lnTo>
                    <a:pt x="12" y="108"/>
                  </a:lnTo>
                  <a:lnTo>
                    <a:pt x="6" y="114"/>
                  </a:lnTo>
                  <a:lnTo>
                    <a:pt x="12" y="120"/>
                  </a:lnTo>
                  <a:lnTo>
                    <a:pt x="18" y="120"/>
                  </a:lnTo>
                  <a:lnTo>
                    <a:pt x="24" y="125"/>
                  </a:lnTo>
                  <a:lnTo>
                    <a:pt x="30" y="125"/>
                  </a:lnTo>
                  <a:lnTo>
                    <a:pt x="30" y="131"/>
                  </a:lnTo>
                  <a:lnTo>
                    <a:pt x="36" y="137"/>
                  </a:lnTo>
                  <a:lnTo>
                    <a:pt x="42" y="143"/>
                  </a:lnTo>
                  <a:lnTo>
                    <a:pt x="42" y="155"/>
                  </a:lnTo>
                  <a:lnTo>
                    <a:pt x="48" y="149"/>
                  </a:lnTo>
                  <a:lnTo>
                    <a:pt x="48" y="143"/>
                  </a:lnTo>
                  <a:lnTo>
                    <a:pt x="54" y="137"/>
                  </a:lnTo>
                  <a:lnTo>
                    <a:pt x="60" y="131"/>
                  </a:lnTo>
                  <a:lnTo>
                    <a:pt x="60" y="125"/>
                  </a:lnTo>
                  <a:lnTo>
                    <a:pt x="66" y="125"/>
                  </a:lnTo>
                  <a:lnTo>
                    <a:pt x="78" y="120"/>
                  </a:lnTo>
                  <a:lnTo>
                    <a:pt x="84" y="120"/>
                  </a:lnTo>
                  <a:lnTo>
                    <a:pt x="78" y="114"/>
                  </a:lnTo>
                  <a:lnTo>
                    <a:pt x="78" y="102"/>
                  </a:lnTo>
                  <a:lnTo>
                    <a:pt x="78" y="96"/>
                  </a:lnTo>
                  <a:lnTo>
                    <a:pt x="84" y="84"/>
                  </a:lnTo>
                  <a:lnTo>
                    <a:pt x="78" y="66"/>
                  </a:lnTo>
                  <a:lnTo>
                    <a:pt x="78" y="54"/>
                  </a:lnTo>
                  <a:lnTo>
                    <a:pt x="78" y="36"/>
                  </a:lnTo>
                  <a:lnTo>
                    <a:pt x="78" y="24"/>
                  </a:lnTo>
                  <a:lnTo>
                    <a:pt x="84" y="18"/>
                  </a:lnTo>
                  <a:lnTo>
                    <a:pt x="84" y="12"/>
                  </a:lnTo>
                  <a:lnTo>
                    <a:pt x="89" y="6"/>
                  </a:lnTo>
                  <a:lnTo>
                    <a:pt x="89" y="0"/>
                  </a:lnTo>
                  <a:close/>
                </a:path>
              </a:pathLst>
            </a:custGeom>
            <a:solidFill>
              <a:srgbClr val="49AF00"/>
            </a:solidFill>
            <a:ln w="9525">
              <a:noFill/>
              <a:round/>
              <a:headEnd/>
              <a:tailEnd/>
            </a:ln>
          </p:spPr>
          <p:txBody>
            <a:bodyPr/>
            <a:lstStyle/>
            <a:p>
              <a:endParaRPr lang="en-US"/>
            </a:p>
          </p:txBody>
        </p:sp>
        <p:sp>
          <p:nvSpPr>
            <p:cNvPr id="16074" name="Freeform 445"/>
            <p:cNvSpPr>
              <a:spLocks/>
            </p:cNvSpPr>
            <p:nvPr/>
          </p:nvSpPr>
          <p:spPr bwMode="auto">
            <a:xfrm>
              <a:off x="5263" y="1712"/>
              <a:ext cx="167" cy="126"/>
            </a:xfrm>
            <a:custGeom>
              <a:avLst/>
              <a:gdLst>
                <a:gd name="T0" fmla="*/ 77 w 167"/>
                <a:gd name="T1" fmla="*/ 0 h 126"/>
                <a:gd name="T2" fmla="*/ 71 w 167"/>
                <a:gd name="T3" fmla="*/ 0 h 126"/>
                <a:gd name="T4" fmla="*/ 66 w 167"/>
                <a:gd name="T5" fmla="*/ 0 h 126"/>
                <a:gd name="T6" fmla="*/ 54 w 167"/>
                <a:gd name="T7" fmla="*/ 6 h 126"/>
                <a:gd name="T8" fmla="*/ 48 w 167"/>
                <a:gd name="T9" fmla="*/ 6 h 126"/>
                <a:gd name="T10" fmla="*/ 36 w 167"/>
                <a:gd name="T11" fmla="*/ 12 h 126"/>
                <a:gd name="T12" fmla="*/ 30 w 167"/>
                <a:gd name="T13" fmla="*/ 12 h 126"/>
                <a:gd name="T14" fmla="*/ 18 w 167"/>
                <a:gd name="T15" fmla="*/ 18 h 126"/>
                <a:gd name="T16" fmla="*/ 12 w 167"/>
                <a:gd name="T17" fmla="*/ 18 h 126"/>
                <a:gd name="T18" fmla="*/ 6 w 167"/>
                <a:gd name="T19" fmla="*/ 18 h 126"/>
                <a:gd name="T20" fmla="*/ 6 w 167"/>
                <a:gd name="T21" fmla="*/ 12 h 126"/>
                <a:gd name="T22" fmla="*/ 0 w 167"/>
                <a:gd name="T23" fmla="*/ 12 h 126"/>
                <a:gd name="T24" fmla="*/ 0 w 167"/>
                <a:gd name="T25" fmla="*/ 12 h 126"/>
                <a:gd name="T26" fmla="*/ 12 w 167"/>
                <a:gd name="T27" fmla="*/ 18 h 126"/>
                <a:gd name="T28" fmla="*/ 18 w 167"/>
                <a:gd name="T29" fmla="*/ 30 h 126"/>
                <a:gd name="T30" fmla="*/ 24 w 167"/>
                <a:gd name="T31" fmla="*/ 36 h 126"/>
                <a:gd name="T32" fmla="*/ 30 w 167"/>
                <a:gd name="T33" fmla="*/ 48 h 126"/>
                <a:gd name="T34" fmla="*/ 36 w 167"/>
                <a:gd name="T35" fmla="*/ 60 h 126"/>
                <a:gd name="T36" fmla="*/ 42 w 167"/>
                <a:gd name="T37" fmla="*/ 66 h 126"/>
                <a:gd name="T38" fmla="*/ 48 w 167"/>
                <a:gd name="T39" fmla="*/ 84 h 126"/>
                <a:gd name="T40" fmla="*/ 48 w 167"/>
                <a:gd name="T41" fmla="*/ 96 h 126"/>
                <a:gd name="T42" fmla="*/ 54 w 167"/>
                <a:gd name="T43" fmla="*/ 96 h 126"/>
                <a:gd name="T44" fmla="*/ 60 w 167"/>
                <a:gd name="T45" fmla="*/ 96 h 126"/>
                <a:gd name="T46" fmla="*/ 66 w 167"/>
                <a:gd name="T47" fmla="*/ 96 h 126"/>
                <a:gd name="T48" fmla="*/ 71 w 167"/>
                <a:gd name="T49" fmla="*/ 102 h 126"/>
                <a:gd name="T50" fmla="*/ 77 w 167"/>
                <a:gd name="T51" fmla="*/ 108 h 126"/>
                <a:gd name="T52" fmla="*/ 83 w 167"/>
                <a:gd name="T53" fmla="*/ 114 h 126"/>
                <a:gd name="T54" fmla="*/ 89 w 167"/>
                <a:gd name="T55" fmla="*/ 120 h 126"/>
                <a:gd name="T56" fmla="*/ 89 w 167"/>
                <a:gd name="T57" fmla="*/ 126 h 126"/>
                <a:gd name="T58" fmla="*/ 95 w 167"/>
                <a:gd name="T59" fmla="*/ 120 h 126"/>
                <a:gd name="T60" fmla="*/ 101 w 167"/>
                <a:gd name="T61" fmla="*/ 120 h 126"/>
                <a:gd name="T62" fmla="*/ 107 w 167"/>
                <a:gd name="T63" fmla="*/ 114 h 126"/>
                <a:gd name="T64" fmla="*/ 119 w 167"/>
                <a:gd name="T65" fmla="*/ 114 h 126"/>
                <a:gd name="T66" fmla="*/ 131 w 167"/>
                <a:gd name="T67" fmla="*/ 114 h 126"/>
                <a:gd name="T68" fmla="*/ 143 w 167"/>
                <a:gd name="T69" fmla="*/ 114 h 126"/>
                <a:gd name="T70" fmla="*/ 155 w 167"/>
                <a:gd name="T71" fmla="*/ 114 h 126"/>
                <a:gd name="T72" fmla="*/ 167 w 167"/>
                <a:gd name="T73" fmla="*/ 120 h 126"/>
                <a:gd name="T74" fmla="*/ 161 w 167"/>
                <a:gd name="T75" fmla="*/ 114 h 126"/>
                <a:gd name="T76" fmla="*/ 161 w 167"/>
                <a:gd name="T77" fmla="*/ 108 h 126"/>
                <a:gd name="T78" fmla="*/ 155 w 167"/>
                <a:gd name="T79" fmla="*/ 102 h 126"/>
                <a:gd name="T80" fmla="*/ 155 w 167"/>
                <a:gd name="T81" fmla="*/ 96 h 126"/>
                <a:gd name="T82" fmla="*/ 149 w 167"/>
                <a:gd name="T83" fmla="*/ 84 h 126"/>
                <a:gd name="T84" fmla="*/ 155 w 167"/>
                <a:gd name="T85" fmla="*/ 78 h 126"/>
                <a:gd name="T86" fmla="*/ 155 w 167"/>
                <a:gd name="T87" fmla="*/ 66 h 126"/>
                <a:gd name="T88" fmla="*/ 161 w 167"/>
                <a:gd name="T89" fmla="*/ 54 h 126"/>
                <a:gd name="T90" fmla="*/ 155 w 167"/>
                <a:gd name="T91" fmla="*/ 48 h 126"/>
                <a:gd name="T92" fmla="*/ 143 w 167"/>
                <a:gd name="T93" fmla="*/ 48 h 126"/>
                <a:gd name="T94" fmla="*/ 137 w 167"/>
                <a:gd name="T95" fmla="*/ 48 h 126"/>
                <a:gd name="T96" fmla="*/ 131 w 167"/>
                <a:gd name="T97" fmla="*/ 42 h 126"/>
                <a:gd name="T98" fmla="*/ 125 w 167"/>
                <a:gd name="T99" fmla="*/ 36 h 126"/>
                <a:gd name="T100" fmla="*/ 119 w 167"/>
                <a:gd name="T101" fmla="*/ 30 h 126"/>
                <a:gd name="T102" fmla="*/ 119 w 167"/>
                <a:gd name="T103" fmla="*/ 18 h 126"/>
                <a:gd name="T104" fmla="*/ 119 w 167"/>
                <a:gd name="T105" fmla="*/ 6 h 126"/>
                <a:gd name="T106" fmla="*/ 113 w 167"/>
                <a:gd name="T107" fmla="*/ 6 h 126"/>
                <a:gd name="T108" fmla="*/ 107 w 167"/>
                <a:gd name="T109" fmla="*/ 6 h 126"/>
                <a:gd name="T110" fmla="*/ 101 w 167"/>
                <a:gd name="T111" fmla="*/ 6 h 126"/>
                <a:gd name="T112" fmla="*/ 95 w 167"/>
                <a:gd name="T113" fmla="*/ 6 h 126"/>
                <a:gd name="T114" fmla="*/ 95 w 167"/>
                <a:gd name="T115" fmla="*/ 6 h 126"/>
                <a:gd name="T116" fmla="*/ 89 w 167"/>
                <a:gd name="T117" fmla="*/ 6 h 126"/>
                <a:gd name="T118" fmla="*/ 83 w 167"/>
                <a:gd name="T119" fmla="*/ 0 h 126"/>
                <a:gd name="T120" fmla="*/ 77 w 167"/>
                <a:gd name="T121" fmla="*/ 0 h 1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7"/>
                <a:gd name="T184" fmla="*/ 0 h 126"/>
                <a:gd name="T185" fmla="*/ 167 w 167"/>
                <a:gd name="T186" fmla="*/ 126 h 1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7" h="126">
                  <a:moveTo>
                    <a:pt x="77" y="0"/>
                  </a:moveTo>
                  <a:lnTo>
                    <a:pt x="71" y="0"/>
                  </a:lnTo>
                  <a:lnTo>
                    <a:pt x="66" y="0"/>
                  </a:lnTo>
                  <a:lnTo>
                    <a:pt x="54" y="6"/>
                  </a:lnTo>
                  <a:lnTo>
                    <a:pt x="48" y="6"/>
                  </a:lnTo>
                  <a:lnTo>
                    <a:pt x="36" y="12"/>
                  </a:lnTo>
                  <a:lnTo>
                    <a:pt x="30" y="12"/>
                  </a:lnTo>
                  <a:lnTo>
                    <a:pt x="18" y="18"/>
                  </a:lnTo>
                  <a:lnTo>
                    <a:pt x="12" y="18"/>
                  </a:lnTo>
                  <a:lnTo>
                    <a:pt x="6" y="18"/>
                  </a:lnTo>
                  <a:lnTo>
                    <a:pt x="6" y="12"/>
                  </a:lnTo>
                  <a:lnTo>
                    <a:pt x="0" y="12"/>
                  </a:lnTo>
                  <a:lnTo>
                    <a:pt x="12" y="18"/>
                  </a:lnTo>
                  <a:lnTo>
                    <a:pt x="18" y="30"/>
                  </a:lnTo>
                  <a:lnTo>
                    <a:pt x="24" y="36"/>
                  </a:lnTo>
                  <a:lnTo>
                    <a:pt x="30" y="48"/>
                  </a:lnTo>
                  <a:lnTo>
                    <a:pt x="36" y="60"/>
                  </a:lnTo>
                  <a:lnTo>
                    <a:pt x="42" y="66"/>
                  </a:lnTo>
                  <a:lnTo>
                    <a:pt x="48" y="84"/>
                  </a:lnTo>
                  <a:lnTo>
                    <a:pt x="48" y="96"/>
                  </a:lnTo>
                  <a:lnTo>
                    <a:pt x="54" y="96"/>
                  </a:lnTo>
                  <a:lnTo>
                    <a:pt x="60" y="96"/>
                  </a:lnTo>
                  <a:lnTo>
                    <a:pt x="66" y="96"/>
                  </a:lnTo>
                  <a:lnTo>
                    <a:pt x="71" y="102"/>
                  </a:lnTo>
                  <a:lnTo>
                    <a:pt x="77" y="108"/>
                  </a:lnTo>
                  <a:lnTo>
                    <a:pt x="83" y="114"/>
                  </a:lnTo>
                  <a:lnTo>
                    <a:pt x="89" y="120"/>
                  </a:lnTo>
                  <a:lnTo>
                    <a:pt x="89" y="126"/>
                  </a:lnTo>
                  <a:lnTo>
                    <a:pt x="95" y="120"/>
                  </a:lnTo>
                  <a:lnTo>
                    <a:pt x="101" y="120"/>
                  </a:lnTo>
                  <a:lnTo>
                    <a:pt x="107" y="114"/>
                  </a:lnTo>
                  <a:lnTo>
                    <a:pt x="119" y="114"/>
                  </a:lnTo>
                  <a:lnTo>
                    <a:pt x="131" y="114"/>
                  </a:lnTo>
                  <a:lnTo>
                    <a:pt x="143" y="114"/>
                  </a:lnTo>
                  <a:lnTo>
                    <a:pt x="155" y="114"/>
                  </a:lnTo>
                  <a:lnTo>
                    <a:pt x="167" y="120"/>
                  </a:lnTo>
                  <a:lnTo>
                    <a:pt x="161" y="114"/>
                  </a:lnTo>
                  <a:lnTo>
                    <a:pt x="161" y="108"/>
                  </a:lnTo>
                  <a:lnTo>
                    <a:pt x="155" y="102"/>
                  </a:lnTo>
                  <a:lnTo>
                    <a:pt x="155" y="96"/>
                  </a:lnTo>
                  <a:lnTo>
                    <a:pt x="149" y="84"/>
                  </a:lnTo>
                  <a:lnTo>
                    <a:pt x="155" y="78"/>
                  </a:lnTo>
                  <a:lnTo>
                    <a:pt x="155" y="66"/>
                  </a:lnTo>
                  <a:lnTo>
                    <a:pt x="161" y="54"/>
                  </a:lnTo>
                  <a:lnTo>
                    <a:pt x="155" y="48"/>
                  </a:lnTo>
                  <a:lnTo>
                    <a:pt x="143" y="48"/>
                  </a:lnTo>
                  <a:lnTo>
                    <a:pt x="137" y="48"/>
                  </a:lnTo>
                  <a:lnTo>
                    <a:pt x="131" y="42"/>
                  </a:lnTo>
                  <a:lnTo>
                    <a:pt x="125" y="36"/>
                  </a:lnTo>
                  <a:lnTo>
                    <a:pt x="119" y="30"/>
                  </a:lnTo>
                  <a:lnTo>
                    <a:pt x="119" y="18"/>
                  </a:lnTo>
                  <a:lnTo>
                    <a:pt x="119" y="6"/>
                  </a:lnTo>
                  <a:lnTo>
                    <a:pt x="113" y="6"/>
                  </a:lnTo>
                  <a:lnTo>
                    <a:pt x="107" y="6"/>
                  </a:lnTo>
                  <a:lnTo>
                    <a:pt x="101" y="6"/>
                  </a:lnTo>
                  <a:lnTo>
                    <a:pt x="95" y="6"/>
                  </a:lnTo>
                  <a:lnTo>
                    <a:pt x="89" y="6"/>
                  </a:lnTo>
                  <a:lnTo>
                    <a:pt x="83" y="0"/>
                  </a:lnTo>
                  <a:lnTo>
                    <a:pt x="77" y="0"/>
                  </a:lnTo>
                  <a:close/>
                </a:path>
              </a:pathLst>
            </a:custGeom>
            <a:solidFill>
              <a:srgbClr val="49AF00"/>
            </a:solidFill>
            <a:ln w="9525">
              <a:noFill/>
              <a:round/>
              <a:headEnd/>
              <a:tailEnd/>
            </a:ln>
          </p:spPr>
          <p:txBody>
            <a:bodyPr/>
            <a:lstStyle/>
            <a:p>
              <a:endParaRPr lang="en-US"/>
            </a:p>
          </p:txBody>
        </p:sp>
        <p:sp>
          <p:nvSpPr>
            <p:cNvPr id="16075" name="Freeform 446"/>
            <p:cNvSpPr>
              <a:spLocks/>
            </p:cNvSpPr>
            <p:nvPr/>
          </p:nvSpPr>
          <p:spPr bwMode="auto">
            <a:xfrm>
              <a:off x="5181" y="1521"/>
              <a:ext cx="142" cy="179"/>
            </a:xfrm>
            <a:custGeom>
              <a:avLst/>
              <a:gdLst>
                <a:gd name="T0" fmla="*/ 106 w 144"/>
                <a:gd name="T1" fmla="*/ 83 h 179"/>
                <a:gd name="T2" fmla="*/ 94 w 144"/>
                <a:gd name="T3" fmla="*/ 89 h 179"/>
                <a:gd name="T4" fmla="*/ 70 w 144"/>
                <a:gd name="T5" fmla="*/ 95 h 179"/>
                <a:gd name="T6" fmla="*/ 46 w 144"/>
                <a:gd name="T7" fmla="*/ 113 h 179"/>
                <a:gd name="T8" fmla="*/ 36 w 144"/>
                <a:gd name="T9" fmla="*/ 143 h 179"/>
                <a:gd name="T10" fmla="*/ 36 w 144"/>
                <a:gd name="T11" fmla="*/ 155 h 179"/>
                <a:gd name="T12" fmla="*/ 36 w 144"/>
                <a:gd name="T13" fmla="*/ 167 h 179"/>
                <a:gd name="T14" fmla="*/ 30 w 144"/>
                <a:gd name="T15" fmla="*/ 173 h 179"/>
                <a:gd name="T16" fmla="*/ 24 w 144"/>
                <a:gd name="T17" fmla="*/ 173 h 179"/>
                <a:gd name="T18" fmla="*/ 12 w 144"/>
                <a:gd name="T19" fmla="*/ 173 h 179"/>
                <a:gd name="T20" fmla="*/ 6 w 144"/>
                <a:gd name="T21" fmla="*/ 173 h 179"/>
                <a:gd name="T22" fmla="*/ 0 w 144"/>
                <a:gd name="T23" fmla="*/ 179 h 179"/>
                <a:gd name="T24" fmla="*/ 0 w 144"/>
                <a:gd name="T25" fmla="*/ 179 h 179"/>
                <a:gd name="T26" fmla="*/ 0 w 144"/>
                <a:gd name="T27" fmla="*/ 179 h 179"/>
                <a:gd name="T28" fmla="*/ 12 w 144"/>
                <a:gd name="T29" fmla="*/ 167 h 179"/>
                <a:gd name="T30" fmla="*/ 24 w 144"/>
                <a:gd name="T31" fmla="*/ 155 h 179"/>
                <a:gd name="T32" fmla="*/ 36 w 144"/>
                <a:gd name="T33" fmla="*/ 131 h 179"/>
                <a:gd name="T34" fmla="*/ 36 w 144"/>
                <a:gd name="T35" fmla="*/ 113 h 179"/>
                <a:gd name="T36" fmla="*/ 36 w 144"/>
                <a:gd name="T37" fmla="*/ 101 h 179"/>
                <a:gd name="T38" fmla="*/ 30 w 144"/>
                <a:gd name="T39" fmla="*/ 83 h 179"/>
                <a:gd name="T40" fmla="*/ 36 w 144"/>
                <a:gd name="T41" fmla="*/ 71 h 179"/>
                <a:gd name="T42" fmla="*/ 40 w 144"/>
                <a:gd name="T43" fmla="*/ 65 h 179"/>
                <a:gd name="T44" fmla="*/ 46 w 144"/>
                <a:gd name="T45" fmla="*/ 54 h 179"/>
                <a:gd name="T46" fmla="*/ 52 w 144"/>
                <a:gd name="T47" fmla="*/ 36 h 179"/>
                <a:gd name="T48" fmla="*/ 58 w 144"/>
                <a:gd name="T49" fmla="*/ 30 h 179"/>
                <a:gd name="T50" fmla="*/ 70 w 144"/>
                <a:gd name="T51" fmla="*/ 24 h 179"/>
                <a:gd name="T52" fmla="*/ 94 w 144"/>
                <a:gd name="T53" fmla="*/ 18 h 179"/>
                <a:gd name="T54" fmla="*/ 103 w 144"/>
                <a:gd name="T55" fmla="*/ 6 h 179"/>
                <a:gd name="T56" fmla="*/ 106 w 144"/>
                <a:gd name="T57" fmla="*/ 6 h 179"/>
                <a:gd name="T58" fmla="*/ 106 w 144"/>
                <a:gd name="T59" fmla="*/ 24 h 179"/>
                <a:gd name="T60" fmla="*/ 110 w 144"/>
                <a:gd name="T61" fmla="*/ 42 h 179"/>
                <a:gd name="T62" fmla="*/ 122 w 144"/>
                <a:gd name="T63" fmla="*/ 54 h 179"/>
                <a:gd name="T64" fmla="*/ 128 w 144"/>
                <a:gd name="T65" fmla="*/ 60 h 179"/>
                <a:gd name="T66" fmla="*/ 116 w 144"/>
                <a:gd name="T67" fmla="*/ 60 h 179"/>
                <a:gd name="T68" fmla="*/ 110 w 144"/>
                <a:gd name="T69" fmla="*/ 71 h 179"/>
                <a:gd name="T70" fmla="*/ 110 w 144"/>
                <a:gd name="T71" fmla="*/ 77 h 17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4"/>
                <a:gd name="T109" fmla="*/ 0 h 179"/>
                <a:gd name="T110" fmla="*/ 144 w 144"/>
                <a:gd name="T111" fmla="*/ 179 h 17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4" h="179">
                  <a:moveTo>
                    <a:pt x="126" y="83"/>
                  </a:moveTo>
                  <a:lnTo>
                    <a:pt x="120" y="83"/>
                  </a:lnTo>
                  <a:lnTo>
                    <a:pt x="114" y="83"/>
                  </a:lnTo>
                  <a:lnTo>
                    <a:pt x="102" y="89"/>
                  </a:lnTo>
                  <a:lnTo>
                    <a:pt x="90" y="89"/>
                  </a:lnTo>
                  <a:lnTo>
                    <a:pt x="78" y="95"/>
                  </a:lnTo>
                  <a:lnTo>
                    <a:pt x="66" y="101"/>
                  </a:lnTo>
                  <a:lnTo>
                    <a:pt x="54" y="113"/>
                  </a:lnTo>
                  <a:lnTo>
                    <a:pt x="48" y="131"/>
                  </a:lnTo>
                  <a:lnTo>
                    <a:pt x="42" y="143"/>
                  </a:lnTo>
                  <a:lnTo>
                    <a:pt x="42" y="149"/>
                  </a:lnTo>
                  <a:lnTo>
                    <a:pt x="42" y="155"/>
                  </a:lnTo>
                  <a:lnTo>
                    <a:pt x="36" y="161"/>
                  </a:lnTo>
                  <a:lnTo>
                    <a:pt x="36" y="167"/>
                  </a:lnTo>
                  <a:lnTo>
                    <a:pt x="30" y="167"/>
                  </a:lnTo>
                  <a:lnTo>
                    <a:pt x="30" y="173"/>
                  </a:lnTo>
                  <a:lnTo>
                    <a:pt x="24" y="173"/>
                  </a:lnTo>
                  <a:lnTo>
                    <a:pt x="18" y="173"/>
                  </a:lnTo>
                  <a:lnTo>
                    <a:pt x="12" y="173"/>
                  </a:lnTo>
                  <a:lnTo>
                    <a:pt x="6" y="173"/>
                  </a:lnTo>
                  <a:lnTo>
                    <a:pt x="6" y="179"/>
                  </a:lnTo>
                  <a:lnTo>
                    <a:pt x="0" y="179"/>
                  </a:lnTo>
                  <a:lnTo>
                    <a:pt x="0" y="173"/>
                  </a:lnTo>
                  <a:lnTo>
                    <a:pt x="12" y="167"/>
                  </a:lnTo>
                  <a:lnTo>
                    <a:pt x="18" y="161"/>
                  </a:lnTo>
                  <a:lnTo>
                    <a:pt x="24" y="155"/>
                  </a:lnTo>
                  <a:lnTo>
                    <a:pt x="30" y="143"/>
                  </a:lnTo>
                  <a:lnTo>
                    <a:pt x="36" y="131"/>
                  </a:lnTo>
                  <a:lnTo>
                    <a:pt x="36" y="119"/>
                  </a:lnTo>
                  <a:lnTo>
                    <a:pt x="36" y="113"/>
                  </a:lnTo>
                  <a:lnTo>
                    <a:pt x="36" y="107"/>
                  </a:lnTo>
                  <a:lnTo>
                    <a:pt x="36" y="101"/>
                  </a:lnTo>
                  <a:lnTo>
                    <a:pt x="36" y="89"/>
                  </a:lnTo>
                  <a:lnTo>
                    <a:pt x="30" y="83"/>
                  </a:lnTo>
                  <a:lnTo>
                    <a:pt x="30" y="77"/>
                  </a:lnTo>
                  <a:lnTo>
                    <a:pt x="36" y="71"/>
                  </a:lnTo>
                  <a:lnTo>
                    <a:pt x="42" y="71"/>
                  </a:lnTo>
                  <a:lnTo>
                    <a:pt x="48" y="65"/>
                  </a:lnTo>
                  <a:lnTo>
                    <a:pt x="54" y="60"/>
                  </a:lnTo>
                  <a:lnTo>
                    <a:pt x="54" y="54"/>
                  </a:lnTo>
                  <a:lnTo>
                    <a:pt x="60" y="48"/>
                  </a:lnTo>
                  <a:lnTo>
                    <a:pt x="60" y="36"/>
                  </a:lnTo>
                  <a:lnTo>
                    <a:pt x="60" y="30"/>
                  </a:lnTo>
                  <a:lnTo>
                    <a:pt x="66" y="30"/>
                  </a:lnTo>
                  <a:lnTo>
                    <a:pt x="72" y="30"/>
                  </a:lnTo>
                  <a:lnTo>
                    <a:pt x="78" y="24"/>
                  </a:lnTo>
                  <a:lnTo>
                    <a:pt x="90" y="18"/>
                  </a:lnTo>
                  <a:lnTo>
                    <a:pt x="102" y="18"/>
                  </a:lnTo>
                  <a:lnTo>
                    <a:pt x="108" y="12"/>
                  </a:lnTo>
                  <a:lnTo>
                    <a:pt x="114" y="6"/>
                  </a:lnTo>
                  <a:lnTo>
                    <a:pt x="120" y="0"/>
                  </a:lnTo>
                  <a:lnTo>
                    <a:pt x="120" y="6"/>
                  </a:lnTo>
                  <a:lnTo>
                    <a:pt x="120" y="12"/>
                  </a:lnTo>
                  <a:lnTo>
                    <a:pt x="120" y="24"/>
                  </a:lnTo>
                  <a:lnTo>
                    <a:pt x="126" y="30"/>
                  </a:lnTo>
                  <a:lnTo>
                    <a:pt x="126" y="42"/>
                  </a:lnTo>
                  <a:lnTo>
                    <a:pt x="132" y="48"/>
                  </a:lnTo>
                  <a:lnTo>
                    <a:pt x="138" y="54"/>
                  </a:lnTo>
                  <a:lnTo>
                    <a:pt x="144" y="60"/>
                  </a:lnTo>
                  <a:lnTo>
                    <a:pt x="138" y="60"/>
                  </a:lnTo>
                  <a:lnTo>
                    <a:pt x="132" y="60"/>
                  </a:lnTo>
                  <a:lnTo>
                    <a:pt x="126" y="65"/>
                  </a:lnTo>
                  <a:lnTo>
                    <a:pt x="126" y="71"/>
                  </a:lnTo>
                  <a:lnTo>
                    <a:pt x="126" y="77"/>
                  </a:lnTo>
                  <a:lnTo>
                    <a:pt x="126" y="83"/>
                  </a:lnTo>
                  <a:close/>
                </a:path>
              </a:pathLst>
            </a:custGeom>
            <a:solidFill>
              <a:srgbClr val="49AF00"/>
            </a:solidFill>
            <a:ln w="9525">
              <a:noFill/>
              <a:round/>
              <a:headEnd/>
              <a:tailEnd/>
            </a:ln>
          </p:spPr>
          <p:txBody>
            <a:bodyPr/>
            <a:lstStyle/>
            <a:p>
              <a:endParaRPr lang="en-US"/>
            </a:p>
          </p:txBody>
        </p:sp>
        <p:sp>
          <p:nvSpPr>
            <p:cNvPr id="16076" name="Freeform 447"/>
            <p:cNvSpPr>
              <a:spLocks/>
            </p:cNvSpPr>
            <p:nvPr/>
          </p:nvSpPr>
          <p:spPr bwMode="auto">
            <a:xfrm>
              <a:off x="5133" y="1522"/>
              <a:ext cx="84" cy="173"/>
            </a:xfrm>
            <a:custGeom>
              <a:avLst/>
              <a:gdLst>
                <a:gd name="T0" fmla="*/ 48 w 84"/>
                <a:gd name="T1" fmla="*/ 173 h 173"/>
                <a:gd name="T2" fmla="*/ 42 w 84"/>
                <a:gd name="T3" fmla="*/ 167 h 173"/>
                <a:gd name="T4" fmla="*/ 30 w 84"/>
                <a:gd name="T5" fmla="*/ 167 h 173"/>
                <a:gd name="T6" fmla="*/ 24 w 84"/>
                <a:gd name="T7" fmla="*/ 167 h 173"/>
                <a:gd name="T8" fmla="*/ 30 w 84"/>
                <a:gd name="T9" fmla="*/ 161 h 173"/>
                <a:gd name="T10" fmla="*/ 30 w 84"/>
                <a:gd name="T11" fmla="*/ 155 h 173"/>
                <a:gd name="T12" fmla="*/ 42 w 84"/>
                <a:gd name="T13" fmla="*/ 155 h 173"/>
                <a:gd name="T14" fmla="*/ 48 w 84"/>
                <a:gd name="T15" fmla="*/ 149 h 173"/>
                <a:gd name="T16" fmla="*/ 54 w 84"/>
                <a:gd name="T17" fmla="*/ 143 h 173"/>
                <a:gd name="T18" fmla="*/ 54 w 84"/>
                <a:gd name="T19" fmla="*/ 143 h 173"/>
                <a:gd name="T20" fmla="*/ 54 w 84"/>
                <a:gd name="T21" fmla="*/ 137 h 173"/>
                <a:gd name="T22" fmla="*/ 48 w 84"/>
                <a:gd name="T23" fmla="*/ 137 h 173"/>
                <a:gd name="T24" fmla="*/ 48 w 84"/>
                <a:gd name="T25" fmla="*/ 131 h 173"/>
                <a:gd name="T26" fmla="*/ 36 w 84"/>
                <a:gd name="T27" fmla="*/ 131 h 173"/>
                <a:gd name="T28" fmla="*/ 30 w 84"/>
                <a:gd name="T29" fmla="*/ 137 h 173"/>
                <a:gd name="T30" fmla="*/ 30 w 84"/>
                <a:gd name="T31" fmla="*/ 143 h 173"/>
                <a:gd name="T32" fmla="*/ 30 w 84"/>
                <a:gd name="T33" fmla="*/ 149 h 173"/>
                <a:gd name="T34" fmla="*/ 24 w 84"/>
                <a:gd name="T35" fmla="*/ 149 h 173"/>
                <a:gd name="T36" fmla="*/ 18 w 84"/>
                <a:gd name="T37" fmla="*/ 149 h 173"/>
                <a:gd name="T38" fmla="*/ 18 w 84"/>
                <a:gd name="T39" fmla="*/ 149 h 173"/>
                <a:gd name="T40" fmla="*/ 18 w 84"/>
                <a:gd name="T41" fmla="*/ 143 h 173"/>
                <a:gd name="T42" fmla="*/ 18 w 84"/>
                <a:gd name="T43" fmla="*/ 137 h 173"/>
                <a:gd name="T44" fmla="*/ 24 w 84"/>
                <a:gd name="T45" fmla="*/ 131 h 173"/>
                <a:gd name="T46" fmla="*/ 24 w 84"/>
                <a:gd name="T47" fmla="*/ 125 h 173"/>
                <a:gd name="T48" fmla="*/ 30 w 84"/>
                <a:gd name="T49" fmla="*/ 125 h 173"/>
                <a:gd name="T50" fmla="*/ 30 w 84"/>
                <a:gd name="T51" fmla="*/ 119 h 173"/>
                <a:gd name="T52" fmla="*/ 24 w 84"/>
                <a:gd name="T53" fmla="*/ 119 h 173"/>
                <a:gd name="T54" fmla="*/ 24 w 84"/>
                <a:gd name="T55" fmla="*/ 113 h 173"/>
                <a:gd name="T56" fmla="*/ 12 w 84"/>
                <a:gd name="T57" fmla="*/ 113 h 173"/>
                <a:gd name="T58" fmla="*/ 12 w 84"/>
                <a:gd name="T59" fmla="*/ 113 h 173"/>
                <a:gd name="T60" fmla="*/ 6 w 84"/>
                <a:gd name="T61" fmla="*/ 113 h 173"/>
                <a:gd name="T62" fmla="*/ 6 w 84"/>
                <a:gd name="T63" fmla="*/ 113 h 173"/>
                <a:gd name="T64" fmla="*/ 0 w 84"/>
                <a:gd name="T65" fmla="*/ 101 h 173"/>
                <a:gd name="T66" fmla="*/ 6 w 84"/>
                <a:gd name="T67" fmla="*/ 65 h 173"/>
                <a:gd name="T68" fmla="*/ 30 w 84"/>
                <a:gd name="T69" fmla="*/ 36 h 173"/>
                <a:gd name="T70" fmla="*/ 60 w 84"/>
                <a:gd name="T71" fmla="*/ 12 h 173"/>
                <a:gd name="T72" fmla="*/ 72 w 84"/>
                <a:gd name="T73" fmla="*/ 6 h 173"/>
                <a:gd name="T74" fmla="*/ 78 w 84"/>
                <a:gd name="T75" fmla="*/ 6 h 173"/>
                <a:gd name="T76" fmla="*/ 84 w 84"/>
                <a:gd name="T77" fmla="*/ 0 h 173"/>
                <a:gd name="T78" fmla="*/ 84 w 84"/>
                <a:gd name="T79" fmla="*/ 0 h 173"/>
                <a:gd name="T80" fmla="*/ 78 w 84"/>
                <a:gd name="T81" fmla="*/ 12 h 173"/>
                <a:gd name="T82" fmla="*/ 72 w 84"/>
                <a:gd name="T83" fmla="*/ 30 h 173"/>
                <a:gd name="T84" fmla="*/ 72 w 84"/>
                <a:gd name="T85" fmla="*/ 48 h 173"/>
                <a:gd name="T86" fmla="*/ 72 w 84"/>
                <a:gd name="T87" fmla="*/ 65 h 173"/>
                <a:gd name="T88" fmla="*/ 78 w 84"/>
                <a:gd name="T89" fmla="*/ 83 h 173"/>
                <a:gd name="T90" fmla="*/ 84 w 84"/>
                <a:gd name="T91" fmla="*/ 101 h 173"/>
                <a:gd name="T92" fmla="*/ 84 w 84"/>
                <a:gd name="T93" fmla="*/ 113 h 173"/>
                <a:gd name="T94" fmla="*/ 84 w 84"/>
                <a:gd name="T95" fmla="*/ 131 h 173"/>
                <a:gd name="T96" fmla="*/ 72 w 84"/>
                <a:gd name="T97" fmla="*/ 155 h 173"/>
                <a:gd name="T98" fmla="*/ 60 w 84"/>
                <a:gd name="T99" fmla="*/ 167 h 17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
                <a:gd name="T151" fmla="*/ 0 h 173"/>
                <a:gd name="T152" fmla="*/ 84 w 84"/>
                <a:gd name="T153" fmla="*/ 173 h 17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 h="173">
                  <a:moveTo>
                    <a:pt x="48" y="173"/>
                  </a:moveTo>
                  <a:lnTo>
                    <a:pt x="48" y="173"/>
                  </a:lnTo>
                  <a:lnTo>
                    <a:pt x="42" y="167"/>
                  </a:lnTo>
                  <a:lnTo>
                    <a:pt x="36" y="167"/>
                  </a:lnTo>
                  <a:lnTo>
                    <a:pt x="30" y="167"/>
                  </a:lnTo>
                  <a:lnTo>
                    <a:pt x="24" y="167"/>
                  </a:lnTo>
                  <a:lnTo>
                    <a:pt x="24" y="161"/>
                  </a:lnTo>
                  <a:lnTo>
                    <a:pt x="30" y="161"/>
                  </a:lnTo>
                  <a:lnTo>
                    <a:pt x="30" y="155"/>
                  </a:lnTo>
                  <a:lnTo>
                    <a:pt x="36" y="155"/>
                  </a:lnTo>
                  <a:lnTo>
                    <a:pt x="42" y="155"/>
                  </a:lnTo>
                  <a:lnTo>
                    <a:pt x="48" y="149"/>
                  </a:lnTo>
                  <a:lnTo>
                    <a:pt x="54" y="149"/>
                  </a:lnTo>
                  <a:lnTo>
                    <a:pt x="54" y="143"/>
                  </a:lnTo>
                  <a:lnTo>
                    <a:pt x="54" y="137"/>
                  </a:lnTo>
                  <a:lnTo>
                    <a:pt x="48" y="137"/>
                  </a:lnTo>
                  <a:lnTo>
                    <a:pt x="48" y="131"/>
                  </a:lnTo>
                  <a:lnTo>
                    <a:pt x="42" y="131"/>
                  </a:lnTo>
                  <a:lnTo>
                    <a:pt x="36" y="131"/>
                  </a:lnTo>
                  <a:lnTo>
                    <a:pt x="30" y="137"/>
                  </a:lnTo>
                  <a:lnTo>
                    <a:pt x="30" y="143"/>
                  </a:lnTo>
                  <a:lnTo>
                    <a:pt x="30" y="149"/>
                  </a:lnTo>
                  <a:lnTo>
                    <a:pt x="24" y="149"/>
                  </a:lnTo>
                  <a:lnTo>
                    <a:pt x="18" y="155"/>
                  </a:lnTo>
                  <a:lnTo>
                    <a:pt x="18" y="149"/>
                  </a:lnTo>
                  <a:lnTo>
                    <a:pt x="12" y="149"/>
                  </a:lnTo>
                  <a:lnTo>
                    <a:pt x="18" y="143"/>
                  </a:lnTo>
                  <a:lnTo>
                    <a:pt x="18" y="137"/>
                  </a:lnTo>
                  <a:lnTo>
                    <a:pt x="24" y="131"/>
                  </a:lnTo>
                  <a:lnTo>
                    <a:pt x="24" y="125"/>
                  </a:lnTo>
                  <a:lnTo>
                    <a:pt x="30" y="125"/>
                  </a:lnTo>
                  <a:lnTo>
                    <a:pt x="30" y="119"/>
                  </a:lnTo>
                  <a:lnTo>
                    <a:pt x="24" y="119"/>
                  </a:lnTo>
                  <a:lnTo>
                    <a:pt x="24" y="113"/>
                  </a:lnTo>
                  <a:lnTo>
                    <a:pt x="18" y="113"/>
                  </a:lnTo>
                  <a:lnTo>
                    <a:pt x="12" y="113"/>
                  </a:lnTo>
                  <a:lnTo>
                    <a:pt x="6" y="113"/>
                  </a:lnTo>
                  <a:lnTo>
                    <a:pt x="6" y="119"/>
                  </a:lnTo>
                  <a:lnTo>
                    <a:pt x="0" y="101"/>
                  </a:lnTo>
                  <a:lnTo>
                    <a:pt x="0" y="83"/>
                  </a:lnTo>
                  <a:lnTo>
                    <a:pt x="6" y="65"/>
                  </a:lnTo>
                  <a:lnTo>
                    <a:pt x="18" y="54"/>
                  </a:lnTo>
                  <a:lnTo>
                    <a:pt x="30" y="36"/>
                  </a:lnTo>
                  <a:lnTo>
                    <a:pt x="42" y="24"/>
                  </a:lnTo>
                  <a:lnTo>
                    <a:pt x="60" y="12"/>
                  </a:lnTo>
                  <a:lnTo>
                    <a:pt x="72" y="6"/>
                  </a:lnTo>
                  <a:lnTo>
                    <a:pt x="78" y="6"/>
                  </a:lnTo>
                  <a:lnTo>
                    <a:pt x="84" y="0"/>
                  </a:lnTo>
                  <a:lnTo>
                    <a:pt x="84" y="6"/>
                  </a:lnTo>
                  <a:lnTo>
                    <a:pt x="78" y="12"/>
                  </a:lnTo>
                  <a:lnTo>
                    <a:pt x="72" y="24"/>
                  </a:lnTo>
                  <a:lnTo>
                    <a:pt x="72" y="30"/>
                  </a:lnTo>
                  <a:lnTo>
                    <a:pt x="66" y="42"/>
                  </a:lnTo>
                  <a:lnTo>
                    <a:pt x="72" y="48"/>
                  </a:lnTo>
                  <a:lnTo>
                    <a:pt x="72" y="60"/>
                  </a:lnTo>
                  <a:lnTo>
                    <a:pt x="72" y="65"/>
                  </a:lnTo>
                  <a:lnTo>
                    <a:pt x="78" y="77"/>
                  </a:lnTo>
                  <a:lnTo>
                    <a:pt x="78" y="83"/>
                  </a:lnTo>
                  <a:lnTo>
                    <a:pt x="84" y="89"/>
                  </a:lnTo>
                  <a:lnTo>
                    <a:pt x="84" y="101"/>
                  </a:lnTo>
                  <a:lnTo>
                    <a:pt x="84" y="107"/>
                  </a:lnTo>
                  <a:lnTo>
                    <a:pt x="84" y="113"/>
                  </a:lnTo>
                  <a:lnTo>
                    <a:pt x="84" y="119"/>
                  </a:lnTo>
                  <a:lnTo>
                    <a:pt x="84" y="131"/>
                  </a:lnTo>
                  <a:lnTo>
                    <a:pt x="78" y="143"/>
                  </a:lnTo>
                  <a:lnTo>
                    <a:pt x="72" y="155"/>
                  </a:lnTo>
                  <a:lnTo>
                    <a:pt x="66" y="161"/>
                  </a:lnTo>
                  <a:lnTo>
                    <a:pt x="60" y="167"/>
                  </a:lnTo>
                  <a:lnTo>
                    <a:pt x="48" y="173"/>
                  </a:lnTo>
                  <a:close/>
                </a:path>
              </a:pathLst>
            </a:custGeom>
            <a:solidFill>
              <a:srgbClr val="FF1933"/>
            </a:solidFill>
            <a:ln w="9525">
              <a:noFill/>
              <a:round/>
              <a:headEnd/>
              <a:tailEnd/>
            </a:ln>
          </p:spPr>
          <p:txBody>
            <a:bodyPr/>
            <a:lstStyle/>
            <a:p>
              <a:endParaRPr lang="en-US"/>
            </a:p>
          </p:txBody>
        </p:sp>
        <p:sp>
          <p:nvSpPr>
            <p:cNvPr id="16077" name="Freeform 448"/>
            <p:cNvSpPr>
              <a:spLocks/>
            </p:cNvSpPr>
            <p:nvPr/>
          </p:nvSpPr>
          <p:spPr bwMode="auto">
            <a:xfrm>
              <a:off x="4995" y="1604"/>
              <a:ext cx="424" cy="299"/>
            </a:xfrm>
            <a:custGeom>
              <a:avLst/>
              <a:gdLst>
                <a:gd name="T0" fmla="*/ 197 w 424"/>
                <a:gd name="T1" fmla="*/ 252 h 299"/>
                <a:gd name="T2" fmla="*/ 179 w 424"/>
                <a:gd name="T3" fmla="*/ 281 h 299"/>
                <a:gd name="T4" fmla="*/ 173 w 424"/>
                <a:gd name="T5" fmla="*/ 287 h 299"/>
                <a:gd name="T6" fmla="*/ 149 w 424"/>
                <a:gd name="T7" fmla="*/ 252 h 299"/>
                <a:gd name="T8" fmla="*/ 131 w 424"/>
                <a:gd name="T9" fmla="*/ 240 h 299"/>
                <a:gd name="T10" fmla="*/ 120 w 424"/>
                <a:gd name="T11" fmla="*/ 210 h 299"/>
                <a:gd name="T12" fmla="*/ 126 w 424"/>
                <a:gd name="T13" fmla="*/ 162 h 299"/>
                <a:gd name="T14" fmla="*/ 149 w 424"/>
                <a:gd name="T15" fmla="*/ 126 h 299"/>
                <a:gd name="T16" fmla="*/ 149 w 424"/>
                <a:gd name="T17" fmla="*/ 108 h 299"/>
                <a:gd name="T18" fmla="*/ 137 w 424"/>
                <a:gd name="T19" fmla="*/ 126 h 299"/>
                <a:gd name="T20" fmla="*/ 114 w 424"/>
                <a:gd name="T21" fmla="*/ 162 h 299"/>
                <a:gd name="T22" fmla="*/ 72 w 424"/>
                <a:gd name="T23" fmla="*/ 186 h 299"/>
                <a:gd name="T24" fmla="*/ 48 w 424"/>
                <a:gd name="T25" fmla="*/ 180 h 299"/>
                <a:gd name="T26" fmla="*/ 24 w 424"/>
                <a:gd name="T27" fmla="*/ 168 h 299"/>
                <a:gd name="T28" fmla="*/ 12 w 424"/>
                <a:gd name="T29" fmla="*/ 156 h 299"/>
                <a:gd name="T30" fmla="*/ 36 w 424"/>
                <a:gd name="T31" fmla="*/ 144 h 299"/>
                <a:gd name="T32" fmla="*/ 66 w 424"/>
                <a:gd name="T33" fmla="*/ 108 h 299"/>
                <a:gd name="T34" fmla="*/ 108 w 424"/>
                <a:gd name="T35" fmla="*/ 96 h 299"/>
                <a:gd name="T36" fmla="*/ 120 w 424"/>
                <a:gd name="T37" fmla="*/ 96 h 299"/>
                <a:gd name="T38" fmla="*/ 131 w 424"/>
                <a:gd name="T39" fmla="*/ 90 h 299"/>
                <a:gd name="T40" fmla="*/ 126 w 424"/>
                <a:gd name="T41" fmla="*/ 108 h 299"/>
                <a:gd name="T42" fmla="*/ 126 w 424"/>
                <a:gd name="T43" fmla="*/ 114 h 299"/>
                <a:gd name="T44" fmla="*/ 137 w 424"/>
                <a:gd name="T45" fmla="*/ 114 h 299"/>
                <a:gd name="T46" fmla="*/ 143 w 424"/>
                <a:gd name="T47" fmla="*/ 102 h 299"/>
                <a:gd name="T48" fmla="*/ 143 w 424"/>
                <a:gd name="T49" fmla="*/ 90 h 299"/>
                <a:gd name="T50" fmla="*/ 149 w 424"/>
                <a:gd name="T51" fmla="*/ 102 h 299"/>
                <a:gd name="T52" fmla="*/ 167 w 424"/>
                <a:gd name="T53" fmla="*/ 102 h 299"/>
                <a:gd name="T54" fmla="*/ 185 w 424"/>
                <a:gd name="T55" fmla="*/ 102 h 299"/>
                <a:gd name="T56" fmla="*/ 197 w 424"/>
                <a:gd name="T57" fmla="*/ 90 h 299"/>
                <a:gd name="T58" fmla="*/ 215 w 424"/>
                <a:gd name="T59" fmla="*/ 90 h 299"/>
                <a:gd name="T60" fmla="*/ 227 w 424"/>
                <a:gd name="T61" fmla="*/ 66 h 299"/>
                <a:gd name="T62" fmla="*/ 263 w 424"/>
                <a:gd name="T63" fmla="*/ 12 h 299"/>
                <a:gd name="T64" fmla="*/ 311 w 424"/>
                <a:gd name="T65" fmla="*/ 0 h 299"/>
                <a:gd name="T66" fmla="*/ 340 w 424"/>
                <a:gd name="T67" fmla="*/ 6 h 299"/>
                <a:gd name="T68" fmla="*/ 376 w 424"/>
                <a:gd name="T69" fmla="*/ 18 h 299"/>
                <a:gd name="T70" fmla="*/ 406 w 424"/>
                <a:gd name="T71" fmla="*/ 24 h 299"/>
                <a:gd name="T72" fmla="*/ 418 w 424"/>
                <a:gd name="T73" fmla="*/ 30 h 299"/>
                <a:gd name="T74" fmla="*/ 376 w 424"/>
                <a:gd name="T75" fmla="*/ 84 h 299"/>
                <a:gd name="T76" fmla="*/ 335 w 424"/>
                <a:gd name="T77" fmla="*/ 108 h 299"/>
                <a:gd name="T78" fmla="*/ 287 w 424"/>
                <a:gd name="T79" fmla="*/ 126 h 299"/>
                <a:gd name="T80" fmla="*/ 251 w 424"/>
                <a:gd name="T81" fmla="*/ 114 h 299"/>
                <a:gd name="T82" fmla="*/ 221 w 424"/>
                <a:gd name="T83" fmla="*/ 102 h 299"/>
                <a:gd name="T84" fmla="*/ 209 w 424"/>
                <a:gd name="T85" fmla="*/ 96 h 299"/>
                <a:gd name="T86" fmla="*/ 191 w 424"/>
                <a:gd name="T87" fmla="*/ 102 h 299"/>
                <a:gd name="T88" fmla="*/ 185 w 424"/>
                <a:gd name="T89" fmla="*/ 108 h 299"/>
                <a:gd name="T90" fmla="*/ 203 w 424"/>
                <a:gd name="T91" fmla="*/ 108 h 299"/>
                <a:gd name="T92" fmla="*/ 227 w 424"/>
                <a:gd name="T93" fmla="*/ 108 h 299"/>
                <a:gd name="T94" fmla="*/ 257 w 424"/>
                <a:gd name="T95" fmla="*/ 114 h 299"/>
                <a:gd name="T96" fmla="*/ 299 w 424"/>
                <a:gd name="T97" fmla="*/ 156 h 299"/>
                <a:gd name="T98" fmla="*/ 317 w 424"/>
                <a:gd name="T99" fmla="*/ 210 h 299"/>
                <a:gd name="T100" fmla="*/ 305 w 424"/>
                <a:gd name="T101" fmla="*/ 222 h 299"/>
                <a:gd name="T102" fmla="*/ 257 w 424"/>
                <a:gd name="T103" fmla="*/ 204 h 299"/>
                <a:gd name="T104" fmla="*/ 221 w 424"/>
                <a:gd name="T105" fmla="*/ 198 h 299"/>
                <a:gd name="T106" fmla="*/ 197 w 424"/>
                <a:gd name="T107" fmla="*/ 168 h 299"/>
                <a:gd name="T108" fmla="*/ 185 w 424"/>
                <a:gd name="T109" fmla="*/ 126 h 299"/>
                <a:gd name="T110" fmla="*/ 167 w 424"/>
                <a:gd name="T111" fmla="*/ 108 h 299"/>
                <a:gd name="T112" fmla="*/ 155 w 424"/>
                <a:gd name="T113" fmla="*/ 108 h 299"/>
                <a:gd name="T114" fmla="*/ 161 w 424"/>
                <a:gd name="T115" fmla="*/ 126 h 299"/>
                <a:gd name="T116" fmla="*/ 191 w 424"/>
                <a:gd name="T117" fmla="*/ 156 h 29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4"/>
                <a:gd name="T178" fmla="*/ 0 h 299"/>
                <a:gd name="T179" fmla="*/ 424 w 424"/>
                <a:gd name="T180" fmla="*/ 299 h 29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4" h="299">
                  <a:moveTo>
                    <a:pt x="203" y="174"/>
                  </a:moveTo>
                  <a:lnTo>
                    <a:pt x="203" y="198"/>
                  </a:lnTo>
                  <a:lnTo>
                    <a:pt x="203" y="222"/>
                  </a:lnTo>
                  <a:lnTo>
                    <a:pt x="203" y="240"/>
                  </a:lnTo>
                  <a:lnTo>
                    <a:pt x="197" y="252"/>
                  </a:lnTo>
                  <a:lnTo>
                    <a:pt x="191" y="258"/>
                  </a:lnTo>
                  <a:lnTo>
                    <a:pt x="191" y="264"/>
                  </a:lnTo>
                  <a:lnTo>
                    <a:pt x="185" y="269"/>
                  </a:lnTo>
                  <a:lnTo>
                    <a:pt x="179" y="275"/>
                  </a:lnTo>
                  <a:lnTo>
                    <a:pt x="179" y="281"/>
                  </a:lnTo>
                  <a:lnTo>
                    <a:pt x="179" y="287"/>
                  </a:lnTo>
                  <a:lnTo>
                    <a:pt x="173" y="293"/>
                  </a:lnTo>
                  <a:lnTo>
                    <a:pt x="173" y="299"/>
                  </a:lnTo>
                  <a:lnTo>
                    <a:pt x="173" y="293"/>
                  </a:lnTo>
                  <a:lnTo>
                    <a:pt x="173" y="287"/>
                  </a:lnTo>
                  <a:lnTo>
                    <a:pt x="167" y="281"/>
                  </a:lnTo>
                  <a:lnTo>
                    <a:pt x="161" y="275"/>
                  </a:lnTo>
                  <a:lnTo>
                    <a:pt x="161" y="264"/>
                  </a:lnTo>
                  <a:lnTo>
                    <a:pt x="155" y="258"/>
                  </a:lnTo>
                  <a:lnTo>
                    <a:pt x="149" y="252"/>
                  </a:lnTo>
                  <a:lnTo>
                    <a:pt x="143" y="246"/>
                  </a:lnTo>
                  <a:lnTo>
                    <a:pt x="137" y="246"/>
                  </a:lnTo>
                  <a:lnTo>
                    <a:pt x="137" y="240"/>
                  </a:lnTo>
                  <a:lnTo>
                    <a:pt x="131" y="240"/>
                  </a:lnTo>
                  <a:lnTo>
                    <a:pt x="131" y="234"/>
                  </a:lnTo>
                  <a:lnTo>
                    <a:pt x="126" y="234"/>
                  </a:lnTo>
                  <a:lnTo>
                    <a:pt x="126" y="228"/>
                  </a:lnTo>
                  <a:lnTo>
                    <a:pt x="120" y="210"/>
                  </a:lnTo>
                  <a:lnTo>
                    <a:pt x="120" y="198"/>
                  </a:lnTo>
                  <a:lnTo>
                    <a:pt x="120" y="180"/>
                  </a:lnTo>
                  <a:lnTo>
                    <a:pt x="120" y="168"/>
                  </a:lnTo>
                  <a:lnTo>
                    <a:pt x="126" y="168"/>
                  </a:lnTo>
                  <a:lnTo>
                    <a:pt x="126" y="162"/>
                  </a:lnTo>
                  <a:lnTo>
                    <a:pt x="131" y="156"/>
                  </a:lnTo>
                  <a:lnTo>
                    <a:pt x="131" y="150"/>
                  </a:lnTo>
                  <a:lnTo>
                    <a:pt x="137" y="144"/>
                  </a:lnTo>
                  <a:lnTo>
                    <a:pt x="143" y="138"/>
                  </a:lnTo>
                  <a:lnTo>
                    <a:pt x="149" y="126"/>
                  </a:lnTo>
                  <a:lnTo>
                    <a:pt x="149" y="120"/>
                  </a:lnTo>
                  <a:lnTo>
                    <a:pt x="149" y="114"/>
                  </a:lnTo>
                  <a:lnTo>
                    <a:pt x="149" y="108"/>
                  </a:lnTo>
                  <a:lnTo>
                    <a:pt x="143" y="114"/>
                  </a:lnTo>
                  <a:lnTo>
                    <a:pt x="143" y="120"/>
                  </a:lnTo>
                  <a:lnTo>
                    <a:pt x="137" y="126"/>
                  </a:lnTo>
                  <a:lnTo>
                    <a:pt x="137" y="132"/>
                  </a:lnTo>
                  <a:lnTo>
                    <a:pt x="131" y="138"/>
                  </a:lnTo>
                  <a:lnTo>
                    <a:pt x="131" y="144"/>
                  </a:lnTo>
                  <a:lnTo>
                    <a:pt x="126" y="156"/>
                  </a:lnTo>
                  <a:lnTo>
                    <a:pt x="114" y="162"/>
                  </a:lnTo>
                  <a:lnTo>
                    <a:pt x="108" y="168"/>
                  </a:lnTo>
                  <a:lnTo>
                    <a:pt x="96" y="174"/>
                  </a:lnTo>
                  <a:lnTo>
                    <a:pt x="90" y="180"/>
                  </a:lnTo>
                  <a:lnTo>
                    <a:pt x="78" y="180"/>
                  </a:lnTo>
                  <a:lnTo>
                    <a:pt x="72" y="186"/>
                  </a:lnTo>
                  <a:lnTo>
                    <a:pt x="60" y="186"/>
                  </a:lnTo>
                  <a:lnTo>
                    <a:pt x="60" y="180"/>
                  </a:lnTo>
                  <a:lnTo>
                    <a:pt x="54" y="180"/>
                  </a:lnTo>
                  <a:lnTo>
                    <a:pt x="48" y="180"/>
                  </a:lnTo>
                  <a:lnTo>
                    <a:pt x="42" y="180"/>
                  </a:lnTo>
                  <a:lnTo>
                    <a:pt x="36" y="180"/>
                  </a:lnTo>
                  <a:lnTo>
                    <a:pt x="30" y="174"/>
                  </a:lnTo>
                  <a:lnTo>
                    <a:pt x="24" y="168"/>
                  </a:lnTo>
                  <a:lnTo>
                    <a:pt x="18" y="168"/>
                  </a:lnTo>
                  <a:lnTo>
                    <a:pt x="6" y="162"/>
                  </a:lnTo>
                  <a:lnTo>
                    <a:pt x="0" y="162"/>
                  </a:lnTo>
                  <a:lnTo>
                    <a:pt x="6" y="156"/>
                  </a:lnTo>
                  <a:lnTo>
                    <a:pt x="12" y="156"/>
                  </a:lnTo>
                  <a:lnTo>
                    <a:pt x="18" y="156"/>
                  </a:lnTo>
                  <a:lnTo>
                    <a:pt x="24" y="156"/>
                  </a:lnTo>
                  <a:lnTo>
                    <a:pt x="30" y="150"/>
                  </a:lnTo>
                  <a:lnTo>
                    <a:pt x="36" y="144"/>
                  </a:lnTo>
                  <a:lnTo>
                    <a:pt x="42" y="138"/>
                  </a:lnTo>
                  <a:lnTo>
                    <a:pt x="42" y="132"/>
                  </a:lnTo>
                  <a:lnTo>
                    <a:pt x="48" y="120"/>
                  </a:lnTo>
                  <a:lnTo>
                    <a:pt x="60" y="114"/>
                  </a:lnTo>
                  <a:lnTo>
                    <a:pt x="66" y="108"/>
                  </a:lnTo>
                  <a:lnTo>
                    <a:pt x="78" y="102"/>
                  </a:lnTo>
                  <a:lnTo>
                    <a:pt x="84" y="96"/>
                  </a:lnTo>
                  <a:lnTo>
                    <a:pt x="96" y="96"/>
                  </a:lnTo>
                  <a:lnTo>
                    <a:pt x="108" y="96"/>
                  </a:lnTo>
                  <a:lnTo>
                    <a:pt x="114" y="96"/>
                  </a:lnTo>
                  <a:lnTo>
                    <a:pt x="120" y="96"/>
                  </a:lnTo>
                  <a:lnTo>
                    <a:pt x="126" y="96"/>
                  </a:lnTo>
                  <a:lnTo>
                    <a:pt x="126" y="90"/>
                  </a:lnTo>
                  <a:lnTo>
                    <a:pt x="131" y="90"/>
                  </a:lnTo>
                  <a:lnTo>
                    <a:pt x="131" y="96"/>
                  </a:lnTo>
                  <a:lnTo>
                    <a:pt x="126" y="102"/>
                  </a:lnTo>
                  <a:lnTo>
                    <a:pt x="126" y="108"/>
                  </a:lnTo>
                  <a:lnTo>
                    <a:pt x="126" y="114"/>
                  </a:lnTo>
                  <a:lnTo>
                    <a:pt x="131" y="114"/>
                  </a:lnTo>
                  <a:lnTo>
                    <a:pt x="137" y="114"/>
                  </a:lnTo>
                  <a:lnTo>
                    <a:pt x="143" y="114"/>
                  </a:lnTo>
                  <a:lnTo>
                    <a:pt x="143" y="108"/>
                  </a:lnTo>
                  <a:lnTo>
                    <a:pt x="143" y="102"/>
                  </a:lnTo>
                  <a:lnTo>
                    <a:pt x="143" y="96"/>
                  </a:lnTo>
                  <a:lnTo>
                    <a:pt x="143" y="90"/>
                  </a:lnTo>
                  <a:lnTo>
                    <a:pt x="143" y="96"/>
                  </a:lnTo>
                  <a:lnTo>
                    <a:pt x="149" y="96"/>
                  </a:lnTo>
                  <a:lnTo>
                    <a:pt x="149" y="102"/>
                  </a:lnTo>
                  <a:lnTo>
                    <a:pt x="155" y="102"/>
                  </a:lnTo>
                  <a:lnTo>
                    <a:pt x="161" y="102"/>
                  </a:lnTo>
                  <a:lnTo>
                    <a:pt x="167" y="102"/>
                  </a:lnTo>
                  <a:lnTo>
                    <a:pt x="167" y="108"/>
                  </a:lnTo>
                  <a:lnTo>
                    <a:pt x="173" y="108"/>
                  </a:lnTo>
                  <a:lnTo>
                    <a:pt x="179" y="108"/>
                  </a:lnTo>
                  <a:lnTo>
                    <a:pt x="179" y="102"/>
                  </a:lnTo>
                  <a:lnTo>
                    <a:pt x="185" y="102"/>
                  </a:lnTo>
                  <a:lnTo>
                    <a:pt x="185" y="96"/>
                  </a:lnTo>
                  <a:lnTo>
                    <a:pt x="191" y="96"/>
                  </a:lnTo>
                  <a:lnTo>
                    <a:pt x="191" y="90"/>
                  </a:lnTo>
                  <a:lnTo>
                    <a:pt x="197" y="90"/>
                  </a:lnTo>
                  <a:lnTo>
                    <a:pt x="203" y="90"/>
                  </a:lnTo>
                  <a:lnTo>
                    <a:pt x="209" y="90"/>
                  </a:lnTo>
                  <a:lnTo>
                    <a:pt x="215" y="90"/>
                  </a:lnTo>
                  <a:lnTo>
                    <a:pt x="215" y="84"/>
                  </a:lnTo>
                  <a:lnTo>
                    <a:pt x="221" y="84"/>
                  </a:lnTo>
                  <a:lnTo>
                    <a:pt x="221" y="78"/>
                  </a:lnTo>
                  <a:lnTo>
                    <a:pt x="227" y="72"/>
                  </a:lnTo>
                  <a:lnTo>
                    <a:pt x="227" y="66"/>
                  </a:lnTo>
                  <a:lnTo>
                    <a:pt x="227" y="60"/>
                  </a:lnTo>
                  <a:lnTo>
                    <a:pt x="233" y="48"/>
                  </a:lnTo>
                  <a:lnTo>
                    <a:pt x="239" y="30"/>
                  </a:lnTo>
                  <a:lnTo>
                    <a:pt x="251" y="18"/>
                  </a:lnTo>
                  <a:lnTo>
                    <a:pt x="263" y="12"/>
                  </a:lnTo>
                  <a:lnTo>
                    <a:pt x="275" y="6"/>
                  </a:lnTo>
                  <a:lnTo>
                    <a:pt x="287" y="6"/>
                  </a:lnTo>
                  <a:lnTo>
                    <a:pt x="299" y="0"/>
                  </a:lnTo>
                  <a:lnTo>
                    <a:pt x="305" y="0"/>
                  </a:lnTo>
                  <a:lnTo>
                    <a:pt x="311" y="0"/>
                  </a:lnTo>
                  <a:lnTo>
                    <a:pt x="317" y="0"/>
                  </a:lnTo>
                  <a:lnTo>
                    <a:pt x="323" y="0"/>
                  </a:lnTo>
                  <a:lnTo>
                    <a:pt x="329" y="6"/>
                  </a:lnTo>
                  <a:lnTo>
                    <a:pt x="335" y="6"/>
                  </a:lnTo>
                  <a:lnTo>
                    <a:pt x="340" y="6"/>
                  </a:lnTo>
                  <a:lnTo>
                    <a:pt x="346" y="6"/>
                  </a:lnTo>
                  <a:lnTo>
                    <a:pt x="352" y="12"/>
                  </a:lnTo>
                  <a:lnTo>
                    <a:pt x="364" y="12"/>
                  </a:lnTo>
                  <a:lnTo>
                    <a:pt x="370" y="18"/>
                  </a:lnTo>
                  <a:lnTo>
                    <a:pt x="376" y="18"/>
                  </a:lnTo>
                  <a:lnTo>
                    <a:pt x="382" y="24"/>
                  </a:lnTo>
                  <a:lnTo>
                    <a:pt x="388" y="24"/>
                  </a:lnTo>
                  <a:lnTo>
                    <a:pt x="394" y="24"/>
                  </a:lnTo>
                  <a:lnTo>
                    <a:pt x="400" y="24"/>
                  </a:lnTo>
                  <a:lnTo>
                    <a:pt x="406" y="24"/>
                  </a:lnTo>
                  <a:lnTo>
                    <a:pt x="412" y="24"/>
                  </a:lnTo>
                  <a:lnTo>
                    <a:pt x="424" y="24"/>
                  </a:lnTo>
                  <a:lnTo>
                    <a:pt x="418" y="30"/>
                  </a:lnTo>
                  <a:lnTo>
                    <a:pt x="412" y="42"/>
                  </a:lnTo>
                  <a:lnTo>
                    <a:pt x="400" y="48"/>
                  </a:lnTo>
                  <a:lnTo>
                    <a:pt x="394" y="60"/>
                  </a:lnTo>
                  <a:lnTo>
                    <a:pt x="382" y="72"/>
                  </a:lnTo>
                  <a:lnTo>
                    <a:pt x="376" y="84"/>
                  </a:lnTo>
                  <a:lnTo>
                    <a:pt x="364" y="96"/>
                  </a:lnTo>
                  <a:lnTo>
                    <a:pt x="352" y="102"/>
                  </a:lnTo>
                  <a:lnTo>
                    <a:pt x="346" y="108"/>
                  </a:lnTo>
                  <a:lnTo>
                    <a:pt x="340" y="108"/>
                  </a:lnTo>
                  <a:lnTo>
                    <a:pt x="335" y="108"/>
                  </a:lnTo>
                  <a:lnTo>
                    <a:pt x="323" y="114"/>
                  </a:lnTo>
                  <a:lnTo>
                    <a:pt x="317" y="114"/>
                  </a:lnTo>
                  <a:lnTo>
                    <a:pt x="305" y="120"/>
                  </a:lnTo>
                  <a:lnTo>
                    <a:pt x="299" y="120"/>
                  </a:lnTo>
                  <a:lnTo>
                    <a:pt x="287" y="126"/>
                  </a:lnTo>
                  <a:lnTo>
                    <a:pt x="281" y="126"/>
                  </a:lnTo>
                  <a:lnTo>
                    <a:pt x="275" y="126"/>
                  </a:lnTo>
                  <a:lnTo>
                    <a:pt x="263" y="120"/>
                  </a:lnTo>
                  <a:lnTo>
                    <a:pt x="257" y="120"/>
                  </a:lnTo>
                  <a:lnTo>
                    <a:pt x="251" y="114"/>
                  </a:lnTo>
                  <a:lnTo>
                    <a:pt x="239" y="114"/>
                  </a:lnTo>
                  <a:lnTo>
                    <a:pt x="233" y="108"/>
                  </a:lnTo>
                  <a:lnTo>
                    <a:pt x="227" y="108"/>
                  </a:lnTo>
                  <a:lnTo>
                    <a:pt x="221" y="102"/>
                  </a:lnTo>
                  <a:lnTo>
                    <a:pt x="215" y="102"/>
                  </a:lnTo>
                  <a:lnTo>
                    <a:pt x="215" y="96"/>
                  </a:lnTo>
                  <a:lnTo>
                    <a:pt x="209" y="96"/>
                  </a:lnTo>
                  <a:lnTo>
                    <a:pt x="203" y="96"/>
                  </a:lnTo>
                  <a:lnTo>
                    <a:pt x="197" y="96"/>
                  </a:lnTo>
                  <a:lnTo>
                    <a:pt x="197" y="102"/>
                  </a:lnTo>
                  <a:lnTo>
                    <a:pt x="191" y="102"/>
                  </a:lnTo>
                  <a:lnTo>
                    <a:pt x="185" y="102"/>
                  </a:lnTo>
                  <a:lnTo>
                    <a:pt x="185" y="108"/>
                  </a:lnTo>
                  <a:lnTo>
                    <a:pt x="191" y="108"/>
                  </a:lnTo>
                  <a:lnTo>
                    <a:pt x="197" y="108"/>
                  </a:lnTo>
                  <a:lnTo>
                    <a:pt x="203" y="108"/>
                  </a:lnTo>
                  <a:lnTo>
                    <a:pt x="209" y="108"/>
                  </a:lnTo>
                  <a:lnTo>
                    <a:pt x="215" y="108"/>
                  </a:lnTo>
                  <a:lnTo>
                    <a:pt x="221" y="108"/>
                  </a:lnTo>
                  <a:lnTo>
                    <a:pt x="227" y="108"/>
                  </a:lnTo>
                  <a:lnTo>
                    <a:pt x="233" y="108"/>
                  </a:lnTo>
                  <a:lnTo>
                    <a:pt x="239" y="108"/>
                  </a:lnTo>
                  <a:lnTo>
                    <a:pt x="251" y="114"/>
                  </a:lnTo>
                  <a:lnTo>
                    <a:pt x="257" y="114"/>
                  </a:lnTo>
                  <a:lnTo>
                    <a:pt x="269" y="120"/>
                  </a:lnTo>
                  <a:lnTo>
                    <a:pt x="281" y="126"/>
                  </a:lnTo>
                  <a:lnTo>
                    <a:pt x="287" y="138"/>
                  </a:lnTo>
                  <a:lnTo>
                    <a:pt x="293" y="144"/>
                  </a:lnTo>
                  <a:lnTo>
                    <a:pt x="299" y="156"/>
                  </a:lnTo>
                  <a:lnTo>
                    <a:pt x="305" y="168"/>
                  </a:lnTo>
                  <a:lnTo>
                    <a:pt x="311" y="174"/>
                  </a:lnTo>
                  <a:lnTo>
                    <a:pt x="317" y="192"/>
                  </a:lnTo>
                  <a:lnTo>
                    <a:pt x="317" y="204"/>
                  </a:lnTo>
                  <a:lnTo>
                    <a:pt x="317" y="210"/>
                  </a:lnTo>
                  <a:lnTo>
                    <a:pt x="317" y="216"/>
                  </a:lnTo>
                  <a:lnTo>
                    <a:pt x="317" y="228"/>
                  </a:lnTo>
                  <a:lnTo>
                    <a:pt x="317" y="234"/>
                  </a:lnTo>
                  <a:lnTo>
                    <a:pt x="311" y="228"/>
                  </a:lnTo>
                  <a:lnTo>
                    <a:pt x="305" y="222"/>
                  </a:lnTo>
                  <a:lnTo>
                    <a:pt x="293" y="216"/>
                  </a:lnTo>
                  <a:lnTo>
                    <a:pt x="287" y="216"/>
                  </a:lnTo>
                  <a:lnTo>
                    <a:pt x="275" y="210"/>
                  </a:lnTo>
                  <a:lnTo>
                    <a:pt x="263" y="204"/>
                  </a:lnTo>
                  <a:lnTo>
                    <a:pt x="257" y="204"/>
                  </a:lnTo>
                  <a:lnTo>
                    <a:pt x="245" y="204"/>
                  </a:lnTo>
                  <a:lnTo>
                    <a:pt x="239" y="204"/>
                  </a:lnTo>
                  <a:lnTo>
                    <a:pt x="233" y="198"/>
                  </a:lnTo>
                  <a:lnTo>
                    <a:pt x="227" y="198"/>
                  </a:lnTo>
                  <a:lnTo>
                    <a:pt x="221" y="198"/>
                  </a:lnTo>
                  <a:lnTo>
                    <a:pt x="215" y="192"/>
                  </a:lnTo>
                  <a:lnTo>
                    <a:pt x="209" y="192"/>
                  </a:lnTo>
                  <a:lnTo>
                    <a:pt x="203" y="180"/>
                  </a:lnTo>
                  <a:lnTo>
                    <a:pt x="203" y="174"/>
                  </a:lnTo>
                  <a:lnTo>
                    <a:pt x="197" y="168"/>
                  </a:lnTo>
                  <a:lnTo>
                    <a:pt x="191" y="156"/>
                  </a:lnTo>
                  <a:lnTo>
                    <a:pt x="191" y="144"/>
                  </a:lnTo>
                  <a:lnTo>
                    <a:pt x="191" y="132"/>
                  </a:lnTo>
                  <a:lnTo>
                    <a:pt x="185" y="126"/>
                  </a:lnTo>
                  <a:lnTo>
                    <a:pt x="185" y="120"/>
                  </a:lnTo>
                  <a:lnTo>
                    <a:pt x="179" y="120"/>
                  </a:lnTo>
                  <a:lnTo>
                    <a:pt x="179" y="114"/>
                  </a:lnTo>
                  <a:lnTo>
                    <a:pt x="173" y="114"/>
                  </a:lnTo>
                  <a:lnTo>
                    <a:pt x="167" y="108"/>
                  </a:lnTo>
                  <a:lnTo>
                    <a:pt x="161" y="108"/>
                  </a:lnTo>
                  <a:lnTo>
                    <a:pt x="155" y="108"/>
                  </a:lnTo>
                  <a:lnTo>
                    <a:pt x="155" y="114"/>
                  </a:lnTo>
                  <a:lnTo>
                    <a:pt x="155" y="120"/>
                  </a:lnTo>
                  <a:lnTo>
                    <a:pt x="161" y="120"/>
                  </a:lnTo>
                  <a:lnTo>
                    <a:pt x="161" y="126"/>
                  </a:lnTo>
                  <a:lnTo>
                    <a:pt x="167" y="126"/>
                  </a:lnTo>
                  <a:lnTo>
                    <a:pt x="173" y="132"/>
                  </a:lnTo>
                  <a:lnTo>
                    <a:pt x="179" y="138"/>
                  </a:lnTo>
                  <a:lnTo>
                    <a:pt x="185" y="150"/>
                  </a:lnTo>
                  <a:lnTo>
                    <a:pt x="191" y="156"/>
                  </a:lnTo>
                  <a:lnTo>
                    <a:pt x="197" y="168"/>
                  </a:lnTo>
                  <a:lnTo>
                    <a:pt x="203" y="174"/>
                  </a:lnTo>
                  <a:close/>
                </a:path>
              </a:pathLst>
            </a:custGeom>
            <a:solidFill>
              <a:srgbClr val="FF1933"/>
            </a:solidFill>
            <a:ln w="9525">
              <a:noFill/>
              <a:round/>
              <a:headEnd/>
              <a:tailEnd/>
            </a:ln>
          </p:spPr>
          <p:txBody>
            <a:bodyPr/>
            <a:lstStyle/>
            <a:p>
              <a:endParaRPr lang="en-US"/>
            </a:p>
          </p:txBody>
        </p:sp>
        <p:sp>
          <p:nvSpPr>
            <p:cNvPr id="16078" name="Freeform 449"/>
            <p:cNvSpPr>
              <a:spLocks/>
            </p:cNvSpPr>
            <p:nvPr/>
          </p:nvSpPr>
          <p:spPr bwMode="auto">
            <a:xfrm>
              <a:off x="5000" y="1565"/>
              <a:ext cx="125" cy="125"/>
            </a:xfrm>
            <a:custGeom>
              <a:avLst/>
              <a:gdLst>
                <a:gd name="T0" fmla="*/ 96 w 125"/>
                <a:gd name="T1" fmla="*/ 125 h 125"/>
                <a:gd name="T2" fmla="*/ 102 w 125"/>
                <a:gd name="T3" fmla="*/ 119 h 125"/>
                <a:gd name="T4" fmla="*/ 108 w 125"/>
                <a:gd name="T5" fmla="*/ 113 h 125"/>
                <a:gd name="T6" fmla="*/ 114 w 125"/>
                <a:gd name="T7" fmla="*/ 119 h 125"/>
                <a:gd name="T8" fmla="*/ 120 w 125"/>
                <a:gd name="T9" fmla="*/ 119 h 125"/>
                <a:gd name="T10" fmla="*/ 120 w 125"/>
                <a:gd name="T11" fmla="*/ 119 h 125"/>
                <a:gd name="T12" fmla="*/ 125 w 125"/>
                <a:gd name="T13" fmla="*/ 119 h 125"/>
                <a:gd name="T14" fmla="*/ 125 w 125"/>
                <a:gd name="T15" fmla="*/ 119 h 125"/>
                <a:gd name="T16" fmla="*/ 125 w 125"/>
                <a:gd name="T17" fmla="*/ 119 h 125"/>
                <a:gd name="T18" fmla="*/ 120 w 125"/>
                <a:gd name="T19" fmla="*/ 113 h 125"/>
                <a:gd name="T20" fmla="*/ 120 w 125"/>
                <a:gd name="T21" fmla="*/ 113 h 125"/>
                <a:gd name="T22" fmla="*/ 114 w 125"/>
                <a:gd name="T23" fmla="*/ 113 h 125"/>
                <a:gd name="T24" fmla="*/ 108 w 125"/>
                <a:gd name="T25" fmla="*/ 107 h 125"/>
                <a:gd name="T26" fmla="*/ 108 w 125"/>
                <a:gd name="T27" fmla="*/ 101 h 125"/>
                <a:gd name="T28" fmla="*/ 108 w 125"/>
                <a:gd name="T29" fmla="*/ 95 h 125"/>
                <a:gd name="T30" fmla="*/ 108 w 125"/>
                <a:gd name="T31" fmla="*/ 95 h 125"/>
                <a:gd name="T32" fmla="*/ 114 w 125"/>
                <a:gd name="T33" fmla="*/ 95 h 125"/>
                <a:gd name="T34" fmla="*/ 114 w 125"/>
                <a:gd name="T35" fmla="*/ 89 h 125"/>
                <a:gd name="T36" fmla="*/ 120 w 125"/>
                <a:gd name="T37" fmla="*/ 77 h 125"/>
                <a:gd name="T38" fmla="*/ 120 w 125"/>
                <a:gd name="T39" fmla="*/ 53 h 125"/>
                <a:gd name="T40" fmla="*/ 102 w 125"/>
                <a:gd name="T41" fmla="*/ 29 h 125"/>
                <a:gd name="T42" fmla="*/ 72 w 125"/>
                <a:gd name="T43" fmla="*/ 18 h 125"/>
                <a:gd name="T44" fmla="*/ 48 w 125"/>
                <a:gd name="T45" fmla="*/ 12 h 125"/>
                <a:gd name="T46" fmla="*/ 30 w 125"/>
                <a:gd name="T47" fmla="*/ 12 h 125"/>
                <a:gd name="T48" fmla="*/ 18 w 125"/>
                <a:gd name="T49" fmla="*/ 6 h 125"/>
                <a:gd name="T50" fmla="*/ 6 w 125"/>
                <a:gd name="T51" fmla="*/ 0 h 125"/>
                <a:gd name="T52" fmla="*/ 6 w 125"/>
                <a:gd name="T53" fmla="*/ 6 h 125"/>
                <a:gd name="T54" fmla="*/ 12 w 125"/>
                <a:gd name="T55" fmla="*/ 23 h 125"/>
                <a:gd name="T56" fmla="*/ 18 w 125"/>
                <a:gd name="T57" fmla="*/ 41 h 125"/>
                <a:gd name="T58" fmla="*/ 24 w 125"/>
                <a:gd name="T59" fmla="*/ 53 h 125"/>
                <a:gd name="T60" fmla="*/ 30 w 125"/>
                <a:gd name="T61" fmla="*/ 71 h 125"/>
                <a:gd name="T62" fmla="*/ 36 w 125"/>
                <a:gd name="T63" fmla="*/ 89 h 125"/>
                <a:gd name="T64" fmla="*/ 54 w 125"/>
                <a:gd name="T65" fmla="*/ 113 h 125"/>
                <a:gd name="T66" fmla="*/ 78 w 125"/>
                <a:gd name="T67" fmla="*/ 125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5"/>
                <a:gd name="T103" fmla="*/ 0 h 125"/>
                <a:gd name="T104" fmla="*/ 125 w 125"/>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5" h="125">
                  <a:moveTo>
                    <a:pt x="96" y="125"/>
                  </a:moveTo>
                  <a:lnTo>
                    <a:pt x="96" y="125"/>
                  </a:lnTo>
                  <a:lnTo>
                    <a:pt x="102" y="119"/>
                  </a:lnTo>
                  <a:lnTo>
                    <a:pt x="108" y="113"/>
                  </a:lnTo>
                  <a:lnTo>
                    <a:pt x="114" y="113"/>
                  </a:lnTo>
                  <a:lnTo>
                    <a:pt x="114" y="119"/>
                  </a:lnTo>
                  <a:lnTo>
                    <a:pt x="120" y="119"/>
                  </a:lnTo>
                  <a:lnTo>
                    <a:pt x="125" y="119"/>
                  </a:lnTo>
                  <a:lnTo>
                    <a:pt x="125" y="113"/>
                  </a:lnTo>
                  <a:lnTo>
                    <a:pt x="120" y="113"/>
                  </a:lnTo>
                  <a:lnTo>
                    <a:pt x="114" y="113"/>
                  </a:lnTo>
                  <a:lnTo>
                    <a:pt x="108" y="113"/>
                  </a:lnTo>
                  <a:lnTo>
                    <a:pt x="108" y="107"/>
                  </a:lnTo>
                  <a:lnTo>
                    <a:pt x="108" y="101"/>
                  </a:lnTo>
                  <a:lnTo>
                    <a:pt x="108" y="95"/>
                  </a:lnTo>
                  <a:lnTo>
                    <a:pt x="114" y="95"/>
                  </a:lnTo>
                  <a:lnTo>
                    <a:pt x="114" y="89"/>
                  </a:lnTo>
                  <a:lnTo>
                    <a:pt x="120" y="89"/>
                  </a:lnTo>
                  <a:lnTo>
                    <a:pt x="120" y="77"/>
                  </a:lnTo>
                  <a:lnTo>
                    <a:pt x="120" y="65"/>
                  </a:lnTo>
                  <a:lnTo>
                    <a:pt x="120" y="53"/>
                  </a:lnTo>
                  <a:lnTo>
                    <a:pt x="114" y="41"/>
                  </a:lnTo>
                  <a:lnTo>
                    <a:pt x="102" y="29"/>
                  </a:lnTo>
                  <a:lnTo>
                    <a:pt x="90" y="23"/>
                  </a:lnTo>
                  <a:lnTo>
                    <a:pt x="72" y="18"/>
                  </a:lnTo>
                  <a:lnTo>
                    <a:pt x="54" y="12"/>
                  </a:lnTo>
                  <a:lnTo>
                    <a:pt x="48" y="12"/>
                  </a:lnTo>
                  <a:lnTo>
                    <a:pt x="36" y="12"/>
                  </a:lnTo>
                  <a:lnTo>
                    <a:pt x="30" y="12"/>
                  </a:lnTo>
                  <a:lnTo>
                    <a:pt x="24" y="6"/>
                  </a:lnTo>
                  <a:lnTo>
                    <a:pt x="18" y="6"/>
                  </a:lnTo>
                  <a:lnTo>
                    <a:pt x="12" y="0"/>
                  </a:lnTo>
                  <a:lnTo>
                    <a:pt x="6" y="0"/>
                  </a:lnTo>
                  <a:lnTo>
                    <a:pt x="0" y="0"/>
                  </a:lnTo>
                  <a:lnTo>
                    <a:pt x="6" y="6"/>
                  </a:lnTo>
                  <a:lnTo>
                    <a:pt x="12" y="12"/>
                  </a:lnTo>
                  <a:lnTo>
                    <a:pt x="12" y="23"/>
                  </a:lnTo>
                  <a:lnTo>
                    <a:pt x="18" y="29"/>
                  </a:lnTo>
                  <a:lnTo>
                    <a:pt x="18" y="41"/>
                  </a:lnTo>
                  <a:lnTo>
                    <a:pt x="24" y="47"/>
                  </a:lnTo>
                  <a:lnTo>
                    <a:pt x="24" y="53"/>
                  </a:lnTo>
                  <a:lnTo>
                    <a:pt x="24" y="65"/>
                  </a:lnTo>
                  <a:lnTo>
                    <a:pt x="30" y="71"/>
                  </a:lnTo>
                  <a:lnTo>
                    <a:pt x="30" y="83"/>
                  </a:lnTo>
                  <a:lnTo>
                    <a:pt x="36" y="89"/>
                  </a:lnTo>
                  <a:lnTo>
                    <a:pt x="42" y="101"/>
                  </a:lnTo>
                  <a:lnTo>
                    <a:pt x="54" y="113"/>
                  </a:lnTo>
                  <a:lnTo>
                    <a:pt x="66" y="119"/>
                  </a:lnTo>
                  <a:lnTo>
                    <a:pt x="78" y="125"/>
                  </a:lnTo>
                  <a:lnTo>
                    <a:pt x="96" y="125"/>
                  </a:lnTo>
                  <a:close/>
                </a:path>
              </a:pathLst>
            </a:custGeom>
            <a:solidFill>
              <a:srgbClr val="FF1933"/>
            </a:solidFill>
            <a:ln w="9525">
              <a:noFill/>
              <a:round/>
              <a:headEnd/>
              <a:tailEnd/>
            </a:ln>
          </p:spPr>
          <p:txBody>
            <a:bodyPr/>
            <a:lstStyle/>
            <a:p>
              <a:endParaRPr lang="en-US"/>
            </a:p>
          </p:txBody>
        </p:sp>
        <p:sp>
          <p:nvSpPr>
            <p:cNvPr id="16079" name="Freeform 450"/>
            <p:cNvSpPr>
              <a:spLocks/>
            </p:cNvSpPr>
            <p:nvPr/>
          </p:nvSpPr>
          <p:spPr bwMode="auto">
            <a:xfrm>
              <a:off x="5139" y="1642"/>
              <a:ext cx="12" cy="12"/>
            </a:xfrm>
            <a:custGeom>
              <a:avLst/>
              <a:gdLst>
                <a:gd name="T0" fmla="*/ 0 w 12"/>
                <a:gd name="T1" fmla="*/ 6 h 12"/>
                <a:gd name="T2" fmla="*/ 0 w 12"/>
                <a:gd name="T3" fmla="*/ 0 h 12"/>
                <a:gd name="T4" fmla="*/ 6 w 12"/>
                <a:gd name="T5" fmla="*/ 0 h 12"/>
                <a:gd name="T6" fmla="*/ 6 w 12"/>
                <a:gd name="T7" fmla="*/ 0 h 12"/>
                <a:gd name="T8" fmla="*/ 6 w 12"/>
                <a:gd name="T9" fmla="*/ 0 h 12"/>
                <a:gd name="T10" fmla="*/ 12 w 12"/>
                <a:gd name="T11" fmla="*/ 0 h 12"/>
                <a:gd name="T12" fmla="*/ 12 w 12"/>
                <a:gd name="T13" fmla="*/ 0 h 12"/>
                <a:gd name="T14" fmla="*/ 12 w 12"/>
                <a:gd name="T15" fmla="*/ 0 h 12"/>
                <a:gd name="T16" fmla="*/ 12 w 12"/>
                <a:gd name="T17" fmla="*/ 6 h 12"/>
                <a:gd name="T18" fmla="*/ 12 w 12"/>
                <a:gd name="T19" fmla="*/ 6 h 12"/>
                <a:gd name="T20" fmla="*/ 12 w 12"/>
                <a:gd name="T21" fmla="*/ 12 h 12"/>
                <a:gd name="T22" fmla="*/ 12 w 12"/>
                <a:gd name="T23" fmla="*/ 12 h 12"/>
                <a:gd name="T24" fmla="*/ 6 w 12"/>
                <a:gd name="T25" fmla="*/ 12 h 12"/>
                <a:gd name="T26" fmla="*/ 6 w 12"/>
                <a:gd name="T27" fmla="*/ 12 h 12"/>
                <a:gd name="T28" fmla="*/ 6 w 12"/>
                <a:gd name="T29" fmla="*/ 12 h 12"/>
                <a:gd name="T30" fmla="*/ 0 w 12"/>
                <a:gd name="T31" fmla="*/ 6 h 12"/>
                <a:gd name="T32" fmla="*/ 0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6"/>
                  </a:moveTo>
                  <a:lnTo>
                    <a:pt x="0" y="0"/>
                  </a:lnTo>
                  <a:lnTo>
                    <a:pt x="6" y="0"/>
                  </a:lnTo>
                  <a:lnTo>
                    <a:pt x="12" y="0"/>
                  </a:lnTo>
                  <a:lnTo>
                    <a:pt x="12" y="6"/>
                  </a:lnTo>
                  <a:lnTo>
                    <a:pt x="12" y="12"/>
                  </a:lnTo>
                  <a:lnTo>
                    <a:pt x="6" y="12"/>
                  </a:lnTo>
                  <a:lnTo>
                    <a:pt x="0" y="6"/>
                  </a:lnTo>
                  <a:close/>
                </a:path>
              </a:pathLst>
            </a:custGeom>
            <a:solidFill>
              <a:srgbClr val="007F00"/>
            </a:solidFill>
            <a:ln w="9525">
              <a:noFill/>
              <a:round/>
              <a:headEnd/>
              <a:tailEnd/>
            </a:ln>
          </p:spPr>
          <p:txBody>
            <a:bodyPr/>
            <a:lstStyle/>
            <a:p>
              <a:endParaRPr lang="en-US"/>
            </a:p>
          </p:txBody>
        </p:sp>
        <p:sp>
          <p:nvSpPr>
            <p:cNvPr id="16080" name="Freeform 451"/>
            <p:cNvSpPr>
              <a:spLocks/>
            </p:cNvSpPr>
            <p:nvPr/>
          </p:nvSpPr>
          <p:spPr bwMode="auto">
            <a:xfrm>
              <a:off x="5169" y="1660"/>
              <a:ext cx="12" cy="12"/>
            </a:xfrm>
            <a:custGeom>
              <a:avLst/>
              <a:gdLst>
                <a:gd name="T0" fmla="*/ 0 w 12"/>
                <a:gd name="T1" fmla="*/ 0 h 12"/>
                <a:gd name="T2" fmla="*/ 0 w 12"/>
                <a:gd name="T3" fmla="*/ 0 h 12"/>
                <a:gd name="T4" fmla="*/ 6 w 12"/>
                <a:gd name="T5" fmla="*/ 0 h 12"/>
                <a:gd name="T6" fmla="*/ 6 w 12"/>
                <a:gd name="T7" fmla="*/ 0 h 12"/>
                <a:gd name="T8" fmla="*/ 12 w 12"/>
                <a:gd name="T9" fmla="*/ 0 h 12"/>
                <a:gd name="T10" fmla="*/ 12 w 12"/>
                <a:gd name="T11" fmla="*/ 6 h 12"/>
                <a:gd name="T12" fmla="*/ 12 w 12"/>
                <a:gd name="T13" fmla="*/ 6 h 12"/>
                <a:gd name="T14" fmla="*/ 12 w 12"/>
                <a:gd name="T15" fmla="*/ 12 h 12"/>
                <a:gd name="T16" fmla="*/ 12 w 12"/>
                <a:gd name="T17" fmla="*/ 12 h 12"/>
                <a:gd name="T18" fmla="*/ 6 w 12"/>
                <a:gd name="T19" fmla="*/ 12 h 12"/>
                <a:gd name="T20" fmla="*/ 6 w 12"/>
                <a:gd name="T21" fmla="*/ 12 h 12"/>
                <a:gd name="T22" fmla="*/ 0 w 12"/>
                <a:gd name="T23" fmla="*/ 12 h 12"/>
                <a:gd name="T24" fmla="*/ 0 w 12"/>
                <a:gd name="T25" fmla="*/ 12 h 12"/>
                <a:gd name="T26" fmla="*/ 0 w 12"/>
                <a:gd name="T27" fmla="*/ 6 h 12"/>
                <a:gd name="T28" fmla="*/ 0 w 12"/>
                <a:gd name="T29" fmla="*/ 6 h 12"/>
                <a:gd name="T30" fmla="*/ 0 w 12"/>
                <a:gd name="T31" fmla="*/ 6 h 12"/>
                <a:gd name="T32" fmla="*/ 0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0"/>
                  </a:moveTo>
                  <a:lnTo>
                    <a:pt x="0" y="0"/>
                  </a:lnTo>
                  <a:lnTo>
                    <a:pt x="6" y="0"/>
                  </a:lnTo>
                  <a:lnTo>
                    <a:pt x="12" y="0"/>
                  </a:lnTo>
                  <a:lnTo>
                    <a:pt x="12" y="6"/>
                  </a:lnTo>
                  <a:lnTo>
                    <a:pt x="12" y="12"/>
                  </a:lnTo>
                  <a:lnTo>
                    <a:pt x="6" y="12"/>
                  </a:lnTo>
                  <a:lnTo>
                    <a:pt x="0" y="12"/>
                  </a:lnTo>
                  <a:lnTo>
                    <a:pt x="0" y="6"/>
                  </a:lnTo>
                  <a:lnTo>
                    <a:pt x="0" y="0"/>
                  </a:lnTo>
                  <a:close/>
                </a:path>
              </a:pathLst>
            </a:custGeom>
            <a:solidFill>
              <a:srgbClr val="007F00"/>
            </a:solidFill>
            <a:ln w="9525">
              <a:noFill/>
              <a:round/>
              <a:headEnd/>
              <a:tailEnd/>
            </a:ln>
          </p:spPr>
          <p:txBody>
            <a:bodyPr/>
            <a:lstStyle/>
            <a:p>
              <a:endParaRPr lang="en-US"/>
            </a:p>
          </p:txBody>
        </p:sp>
        <p:sp>
          <p:nvSpPr>
            <p:cNvPr id="16081" name="Freeform 452"/>
            <p:cNvSpPr>
              <a:spLocks/>
            </p:cNvSpPr>
            <p:nvPr/>
          </p:nvSpPr>
          <p:spPr bwMode="auto">
            <a:xfrm>
              <a:off x="5133" y="1678"/>
              <a:ext cx="18" cy="12"/>
            </a:xfrm>
            <a:custGeom>
              <a:avLst/>
              <a:gdLst>
                <a:gd name="T0" fmla="*/ 0 w 18"/>
                <a:gd name="T1" fmla="*/ 0 h 12"/>
                <a:gd name="T2" fmla="*/ 6 w 18"/>
                <a:gd name="T3" fmla="*/ 0 h 12"/>
                <a:gd name="T4" fmla="*/ 6 w 18"/>
                <a:gd name="T5" fmla="*/ 0 h 12"/>
                <a:gd name="T6" fmla="*/ 12 w 18"/>
                <a:gd name="T7" fmla="*/ 0 h 12"/>
                <a:gd name="T8" fmla="*/ 12 w 18"/>
                <a:gd name="T9" fmla="*/ 0 h 12"/>
                <a:gd name="T10" fmla="*/ 18 w 18"/>
                <a:gd name="T11" fmla="*/ 0 h 12"/>
                <a:gd name="T12" fmla="*/ 18 w 18"/>
                <a:gd name="T13" fmla="*/ 6 h 12"/>
                <a:gd name="T14" fmla="*/ 12 w 18"/>
                <a:gd name="T15" fmla="*/ 6 h 12"/>
                <a:gd name="T16" fmla="*/ 12 w 18"/>
                <a:gd name="T17" fmla="*/ 12 h 12"/>
                <a:gd name="T18" fmla="*/ 12 w 18"/>
                <a:gd name="T19" fmla="*/ 12 h 12"/>
                <a:gd name="T20" fmla="*/ 6 w 18"/>
                <a:gd name="T21" fmla="*/ 12 h 12"/>
                <a:gd name="T22" fmla="*/ 6 w 18"/>
                <a:gd name="T23" fmla="*/ 12 h 12"/>
                <a:gd name="T24" fmla="*/ 6 w 18"/>
                <a:gd name="T25" fmla="*/ 12 h 12"/>
                <a:gd name="T26" fmla="*/ 0 w 18"/>
                <a:gd name="T27" fmla="*/ 6 h 12"/>
                <a:gd name="T28" fmla="*/ 0 w 18"/>
                <a:gd name="T29" fmla="*/ 6 h 12"/>
                <a:gd name="T30" fmla="*/ 0 w 18"/>
                <a:gd name="T31" fmla="*/ 0 h 12"/>
                <a:gd name="T32" fmla="*/ 0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0"/>
                  </a:moveTo>
                  <a:lnTo>
                    <a:pt x="6" y="0"/>
                  </a:lnTo>
                  <a:lnTo>
                    <a:pt x="12" y="0"/>
                  </a:lnTo>
                  <a:lnTo>
                    <a:pt x="18" y="0"/>
                  </a:lnTo>
                  <a:lnTo>
                    <a:pt x="18" y="6"/>
                  </a:lnTo>
                  <a:lnTo>
                    <a:pt x="12" y="6"/>
                  </a:lnTo>
                  <a:lnTo>
                    <a:pt x="12" y="12"/>
                  </a:lnTo>
                  <a:lnTo>
                    <a:pt x="6" y="12"/>
                  </a:lnTo>
                  <a:lnTo>
                    <a:pt x="0" y="6"/>
                  </a:lnTo>
                  <a:lnTo>
                    <a:pt x="0" y="0"/>
                  </a:lnTo>
                  <a:close/>
                </a:path>
              </a:pathLst>
            </a:custGeom>
            <a:solidFill>
              <a:srgbClr val="007F00"/>
            </a:solidFill>
            <a:ln w="9525">
              <a:noFill/>
              <a:round/>
              <a:headEnd/>
              <a:tailEnd/>
            </a:ln>
          </p:spPr>
          <p:txBody>
            <a:bodyPr/>
            <a:lstStyle/>
            <a:p>
              <a:endParaRPr lang="en-US"/>
            </a:p>
          </p:txBody>
        </p:sp>
        <p:sp>
          <p:nvSpPr>
            <p:cNvPr id="16082" name="Freeform 453"/>
            <p:cNvSpPr>
              <a:spLocks/>
            </p:cNvSpPr>
            <p:nvPr/>
          </p:nvSpPr>
          <p:spPr bwMode="auto">
            <a:xfrm>
              <a:off x="5109" y="1658"/>
              <a:ext cx="19" cy="12"/>
            </a:xfrm>
            <a:custGeom>
              <a:avLst/>
              <a:gdLst>
                <a:gd name="T0" fmla="*/ 15 w 17"/>
                <a:gd name="T1" fmla="*/ 0 h 12"/>
                <a:gd name="T2" fmla="*/ 15 w 17"/>
                <a:gd name="T3" fmla="*/ 0 h 12"/>
                <a:gd name="T4" fmla="*/ 0 w 17"/>
                <a:gd name="T5" fmla="*/ 6 h 12"/>
                <a:gd name="T6" fmla="*/ 0 w 17"/>
                <a:gd name="T7" fmla="*/ 6 h 12"/>
                <a:gd name="T8" fmla="*/ 15 w 17"/>
                <a:gd name="T9" fmla="*/ 12 h 12"/>
                <a:gd name="T10" fmla="*/ 15 w 17"/>
                <a:gd name="T11" fmla="*/ 12 h 12"/>
                <a:gd name="T12" fmla="*/ 29 w 17"/>
                <a:gd name="T13" fmla="*/ 12 h 12"/>
                <a:gd name="T14" fmla="*/ 29 w 17"/>
                <a:gd name="T15" fmla="*/ 12 h 12"/>
                <a:gd name="T16" fmla="*/ 40 w 17"/>
                <a:gd name="T17" fmla="*/ 12 h 12"/>
                <a:gd name="T18" fmla="*/ 40 w 17"/>
                <a:gd name="T19" fmla="*/ 12 h 12"/>
                <a:gd name="T20" fmla="*/ 40 w 17"/>
                <a:gd name="T21" fmla="*/ 6 h 12"/>
                <a:gd name="T22" fmla="*/ 40 w 17"/>
                <a:gd name="T23" fmla="*/ 6 h 12"/>
                <a:gd name="T24" fmla="*/ 40 w 17"/>
                <a:gd name="T25" fmla="*/ 0 h 12"/>
                <a:gd name="T26" fmla="*/ 29 w 17"/>
                <a:gd name="T27" fmla="*/ 0 h 12"/>
                <a:gd name="T28" fmla="*/ 29 w 17"/>
                <a:gd name="T29" fmla="*/ 0 h 12"/>
                <a:gd name="T30" fmla="*/ 15 w 17"/>
                <a:gd name="T31" fmla="*/ 0 h 12"/>
                <a:gd name="T32" fmla="*/ 15 w 17"/>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2"/>
                <a:gd name="T53" fmla="*/ 17 w 17"/>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2">
                  <a:moveTo>
                    <a:pt x="6" y="0"/>
                  </a:moveTo>
                  <a:lnTo>
                    <a:pt x="6" y="0"/>
                  </a:lnTo>
                  <a:lnTo>
                    <a:pt x="0" y="6"/>
                  </a:lnTo>
                  <a:lnTo>
                    <a:pt x="6" y="12"/>
                  </a:lnTo>
                  <a:lnTo>
                    <a:pt x="12" y="12"/>
                  </a:lnTo>
                  <a:lnTo>
                    <a:pt x="17" y="12"/>
                  </a:lnTo>
                  <a:lnTo>
                    <a:pt x="17" y="6"/>
                  </a:lnTo>
                  <a:lnTo>
                    <a:pt x="17" y="0"/>
                  </a:lnTo>
                  <a:lnTo>
                    <a:pt x="12" y="0"/>
                  </a:lnTo>
                  <a:lnTo>
                    <a:pt x="6" y="0"/>
                  </a:lnTo>
                  <a:close/>
                </a:path>
              </a:pathLst>
            </a:custGeom>
            <a:solidFill>
              <a:srgbClr val="007F00"/>
            </a:solidFill>
            <a:ln w="9525">
              <a:noFill/>
              <a:round/>
              <a:headEnd/>
              <a:tailEnd/>
            </a:ln>
          </p:spPr>
          <p:txBody>
            <a:bodyPr/>
            <a:lstStyle/>
            <a:p>
              <a:endParaRPr lang="en-US"/>
            </a:p>
          </p:txBody>
        </p:sp>
        <p:sp>
          <p:nvSpPr>
            <p:cNvPr id="16083" name="Freeform 454"/>
            <p:cNvSpPr>
              <a:spLocks/>
            </p:cNvSpPr>
            <p:nvPr/>
          </p:nvSpPr>
          <p:spPr bwMode="auto">
            <a:xfrm>
              <a:off x="5102" y="1682"/>
              <a:ext cx="12" cy="12"/>
            </a:xfrm>
            <a:custGeom>
              <a:avLst/>
              <a:gdLst>
                <a:gd name="T0" fmla="*/ 0 w 12"/>
                <a:gd name="T1" fmla="*/ 12 h 12"/>
                <a:gd name="T2" fmla="*/ 0 w 12"/>
                <a:gd name="T3" fmla="*/ 6 h 12"/>
                <a:gd name="T4" fmla="*/ 0 w 12"/>
                <a:gd name="T5" fmla="*/ 6 h 12"/>
                <a:gd name="T6" fmla="*/ 0 w 12"/>
                <a:gd name="T7" fmla="*/ 6 h 12"/>
                <a:gd name="T8" fmla="*/ 6 w 12"/>
                <a:gd name="T9" fmla="*/ 0 h 12"/>
                <a:gd name="T10" fmla="*/ 6 w 12"/>
                <a:gd name="T11" fmla="*/ 0 h 12"/>
                <a:gd name="T12" fmla="*/ 12 w 12"/>
                <a:gd name="T13" fmla="*/ 0 h 12"/>
                <a:gd name="T14" fmla="*/ 12 w 12"/>
                <a:gd name="T15" fmla="*/ 6 h 12"/>
                <a:gd name="T16" fmla="*/ 12 w 12"/>
                <a:gd name="T17" fmla="*/ 6 h 12"/>
                <a:gd name="T18" fmla="*/ 12 w 12"/>
                <a:gd name="T19" fmla="*/ 6 h 12"/>
                <a:gd name="T20" fmla="*/ 12 w 12"/>
                <a:gd name="T21" fmla="*/ 12 h 12"/>
                <a:gd name="T22" fmla="*/ 12 w 12"/>
                <a:gd name="T23" fmla="*/ 12 h 12"/>
                <a:gd name="T24" fmla="*/ 6 w 12"/>
                <a:gd name="T25" fmla="*/ 12 h 12"/>
                <a:gd name="T26" fmla="*/ 6 w 12"/>
                <a:gd name="T27" fmla="*/ 12 h 12"/>
                <a:gd name="T28" fmla="*/ 6 w 12"/>
                <a:gd name="T29" fmla="*/ 12 h 12"/>
                <a:gd name="T30" fmla="*/ 0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0" y="6"/>
                  </a:lnTo>
                  <a:lnTo>
                    <a:pt x="6" y="0"/>
                  </a:lnTo>
                  <a:lnTo>
                    <a:pt x="12" y="0"/>
                  </a:lnTo>
                  <a:lnTo>
                    <a:pt x="12" y="6"/>
                  </a:lnTo>
                  <a:lnTo>
                    <a:pt x="12" y="12"/>
                  </a:lnTo>
                  <a:lnTo>
                    <a:pt x="6" y="12"/>
                  </a:lnTo>
                  <a:lnTo>
                    <a:pt x="0" y="12"/>
                  </a:lnTo>
                  <a:close/>
                </a:path>
              </a:pathLst>
            </a:custGeom>
            <a:solidFill>
              <a:srgbClr val="007F00"/>
            </a:solidFill>
            <a:ln w="9525">
              <a:noFill/>
              <a:round/>
              <a:headEnd/>
              <a:tailEnd/>
            </a:ln>
          </p:spPr>
          <p:txBody>
            <a:bodyPr/>
            <a:lstStyle/>
            <a:p>
              <a:endParaRPr lang="en-US"/>
            </a:p>
          </p:txBody>
        </p:sp>
        <p:sp>
          <p:nvSpPr>
            <p:cNvPr id="16084" name="Freeform 455"/>
            <p:cNvSpPr>
              <a:spLocks/>
            </p:cNvSpPr>
            <p:nvPr/>
          </p:nvSpPr>
          <p:spPr bwMode="auto">
            <a:xfrm>
              <a:off x="5127" y="1707"/>
              <a:ext cx="12" cy="12"/>
            </a:xfrm>
            <a:custGeom>
              <a:avLst/>
              <a:gdLst>
                <a:gd name="T0" fmla="*/ 0 w 12"/>
                <a:gd name="T1" fmla="*/ 12 h 12"/>
                <a:gd name="T2" fmla="*/ 0 w 12"/>
                <a:gd name="T3" fmla="*/ 12 h 12"/>
                <a:gd name="T4" fmla="*/ 0 w 12"/>
                <a:gd name="T5" fmla="*/ 12 h 12"/>
                <a:gd name="T6" fmla="*/ 0 w 12"/>
                <a:gd name="T7" fmla="*/ 6 h 12"/>
                <a:gd name="T8" fmla="*/ 0 w 12"/>
                <a:gd name="T9" fmla="*/ 6 h 12"/>
                <a:gd name="T10" fmla="*/ 0 w 12"/>
                <a:gd name="T11" fmla="*/ 0 h 12"/>
                <a:gd name="T12" fmla="*/ 0 w 12"/>
                <a:gd name="T13" fmla="*/ 0 h 12"/>
                <a:gd name="T14" fmla="*/ 6 w 12"/>
                <a:gd name="T15" fmla="*/ 0 h 12"/>
                <a:gd name="T16" fmla="*/ 6 w 12"/>
                <a:gd name="T17" fmla="*/ 0 h 12"/>
                <a:gd name="T18" fmla="*/ 6 w 12"/>
                <a:gd name="T19" fmla="*/ 0 h 12"/>
                <a:gd name="T20" fmla="*/ 6 w 12"/>
                <a:gd name="T21" fmla="*/ 0 h 12"/>
                <a:gd name="T22" fmla="*/ 6 w 12"/>
                <a:gd name="T23" fmla="*/ 0 h 12"/>
                <a:gd name="T24" fmla="*/ 12 w 12"/>
                <a:gd name="T25" fmla="*/ 6 h 12"/>
                <a:gd name="T26" fmla="*/ 6 w 12"/>
                <a:gd name="T27" fmla="*/ 6 h 12"/>
                <a:gd name="T28" fmla="*/ 6 w 12"/>
                <a:gd name="T29" fmla="*/ 12 h 12"/>
                <a:gd name="T30" fmla="*/ 6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0" y="12"/>
                  </a:lnTo>
                  <a:lnTo>
                    <a:pt x="0" y="6"/>
                  </a:lnTo>
                  <a:lnTo>
                    <a:pt x="0" y="0"/>
                  </a:lnTo>
                  <a:lnTo>
                    <a:pt x="6" y="0"/>
                  </a:lnTo>
                  <a:lnTo>
                    <a:pt x="12" y="6"/>
                  </a:lnTo>
                  <a:lnTo>
                    <a:pt x="6" y="6"/>
                  </a:lnTo>
                  <a:lnTo>
                    <a:pt x="6" y="12"/>
                  </a:lnTo>
                  <a:lnTo>
                    <a:pt x="0" y="12"/>
                  </a:lnTo>
                  <a:close/>
                </a:path>
              </a:pathLst>
            </a:custGeom>
            <a:solidFill>
              <a:srgbClr val="007F00"/>
            </a:solidFill>
            <a:ln w="9525">
              <a:noFill/>
              <a:round/>
              <a:headEnd/>
              <a:tailEnd/>
            </a:ln>
          </p:spPr>
          <p:txBody>
            <a:bodyPr/>
            <a:lstStyle/>
            <a:p>
              <a:endParaRPr lang="en-US"/>
            </a:p>
          </p:txBody>
        </p:sp>
        <p:sp>
          <p:nvSpPr>
            <p:cNvPr id="16085" name="Freeform 456"/>
            <p:cNvSpPr>
              <a:spLocks/>
            </p:cNvSpPr>
            <p:nvPr/>
          </p:nvSpPr>
          <p:spPr bwMode="auto">
            <a:xfrm>
              <a:off x="5144" y="1689"/>
              <a:ext cx="12" cy="18"/>
            </a:xfrm>
            <a:custGeom>
              <a:avLst/>
              <a:gdLst>
                <a:gd name="T0" fmla="*/ 0 w 12"/>
                <a:gd name="T1" fmla="*/ 12 h 18"/>
                <a:gd name="T2" fmla="*/ 0 w 12"/>
                <a:gd name="T3" fmla="*/ 6 h 18"/>
                <a:gd name="T4" fmla="*/ 0 w 12"/>
                <a:gd name="T5" fmla="*/ 6 h 18"/>
                <a:gd name="T6" fmla="*/ 6 w 12"/>
                <a:gd name="T7" fmla="*/ 0 h 18"/>
                <a:gd name="T8" fmla="*/ 6 w 12"/>
                <a:gd name="T9" fmla="*/ 0 h 18"/>
                <a:gd name="T10" fmla="*/ 12 w 12"/>
                <a:gd name="T11" fmla="*/ 0 h 18"/>
                <a:gd name="T12" fmla="*/ 12 w 12"/>
                <a:gd name="T13" fmla="*/ 6 h 18"/>
                <a:gd name="T14" fmla="*/ 12 w 12"/>
                <a:gd name="T15" fmla="*/ 6 h 18"/>
                <a:gd name="T16" fmla="*/ 12 w 12"/>
                <a:gd name="T17" fmla="*/ 12 h 18"/>
                <a:gd name="T18" fmla="*/ 12 w 12"/>
                <a:gd name="T19" fmla="*/ 12 h 18"/>
                <a:gd name="T20" fmla="*/ 12 w 12"/>
                <a:gd name="T21" fmla="*/ 18 h 18"/>
                <a:gd name="T22" fmla="*/ 6 w 12"/>
                <a:gd name="T23" fmla="*/ 18 h 18"/>
                <a:gd name="T24" fmla="*/ 6 w 12"/>
                <a:gd name="T25" fmla="*/ 18 h 18"/>
                <a:gd name="T26" fmla="*/ 0 w 12"/>
                <a:gd name="T27" fmla="*/ 18 h 18"/>
                <a:gd name="T28" fmla="*/ 0 w 12"/>
                <a:gd name="T29" fmla="*/ 18 h 18"/>
                <a:gd name="T30" fmla="*/ 0 w 12"/>
                <a:gd name="T31" fmla="*/ 12 h 18"/>
                <a:gd name="T32" fmla="*/ 0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12"/>
                  </a:moveTo>
                  <a:lnTo>
                    <a:pt x="0" y="6"/>
                  </a:lnTo>
                  <a:lnTo>
                    <a:pt x="6" y="0"/>
                  </a:lnTo>
                  <a:lnTo>
                    <a:pt x="12" y="0"/>
                  </a:lnTo>
                  <a:lnTo>
                    <a:pt x="12" y="6"/>
                  </a:lnTo>
                  <a:lnTo>
                    <a:pt x="12" y="12"/>
                  </a:lnTo>
                  <a:lnTo>
                    <a:pt x="12" y="18"/>
                  </a:lnTo>
                  <a:lnTo>
                    <a:pt x="6" y="18"/>
                  </a:lnTo>
                  <a:lnTo>
                    <a:pt x="0" y="18"/>
                  </a:lnTo>
                  <a:lnTo>
                    <a:pt x="0" y="12"/>
                  </a:lnTo>
                  <a:close/>
                </a:path>
              </a:pathLst>
            </a:custGeom>
            <a:solidFill>
              <a:srgbClr val="007F00"/>
            </a:solidFill>
            <a:ln w="9525">
              <a:noFill/>
              <a:round/>
              <a:headEnd/>
              <a:tailEnd/>
            </a:ln>
          </p:spPr>
          <p:txBody>
            <a:bodyPr/>
            <a:lstStyle/>
            <a:p>
              <a:endParaRPr lang="en-US"/>
            </a:p>
          </p:txBody>
        </p:sp>
        <p:sp>
          <p:nvSpPr>
            <p:cNvPr id="16086" name="Freeform 457"/>
            <p:cNvSpPr>
              <a:spLocks/>
            </p:cNvSpPr>
            <p:nvPr/>
          </p:nvSpPr>
          <p:spPr bwMode="auto">
            <a:xfrm>
              <a:off x="5163" y="1694"/>
              <a:ext cx="12" cy="12"/>
            </a:xfrm>
            <a:custGeom>
              <a:avLst/>
              <a:gdLst>
                <a:gd name="T0" fmla="*/ 12 w 12"/>
                <a:gd name="T1" fmla="*/ 0 h 12"/>
                <a:gd name="T2" fmla="*/ 12 w 12"/>
                <a:gd name="T3" fmla="*/ 0 h 12"/>
                <a:gd name="T4" fmla="*/ 12 w 12"/>
                <a:gd name="T5" fmla="*/ 6 h 12"/>
                <a:gd name="T6" fmla="*/ 12 w 12"/>
                <a:gd name="T7" fmla="*/ 6 h 12"/>
                <a:gd name="T8" fmla="*/ 12 w 12"/>
                <a:gd name="T9" fmla="*/ 6 h 12"/>
                <a:gd name="T10" fmla="*/ 12 w 12"/>
                <a:gd name="T11" fmla="*/ 12 h 12"/>
                <a:gd name="T12" fmla="*/ 6 w 12"/>
                <a:gd name="T13" fmla="*/ 12 h 12"/>
                <a:gd name="T14" fmla="*/ 6 w 12"/>
                <a:gd name="T15" fmla="*/ 12 h 12"/>
                <a:gd name="T16" fmla="*/ 0 w 12"/>
                <a:gd name="T17" fmla="*/ 12 h 12"/>
                <a:gd name="T18" fmla="*/ 0 w 12"/>
                <a:gd name="T19" fmla="*/ 12 h 12"/>
                <a:gd name="T20" fmla="*/ 0 w 12"/>
                <a:gd name="T21" fmla="*/ 6 h 12"/>
                <a:gd name="T22" fmla="*/ 0 w 12"/>
                <a:gd name="T23" fmla="*/ 6 h 12"/>
                <a:gd name="T24" fmla="*/ 0 w 12"/>
                <a:gd name="T25" fmla="*/ 6 h 12"/>
                <a:gd name="T26" fmla="*/ 0 w 12"/>
                <a:gd name="T27" fmla="*/ 0 h 12"/>
                <a:gd name="T28" fmla="*/ 0 w 12"/>
                <a:gd name="T29" fmla="*/ 0 h 12"/>
                <a:gd name="T30" fmla="*/ 6 w 12"/>
                <a:gd name="T31" fmla="*/ 0 h 12"/>
                <a:gd name="T32" fmla="*/ 12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0"/>
                  </a:moveTo>
                  <a:lnTo>
                    <a:pt x="12" y="0"/>
                  </a:lnTo>
                  <a:lnTo>
                    <a:pt x="12" y="6"/>
                  </a:lnTo>
                  <a:lnTo>
                    <a:pt x="12" y="12"/>
                  </a:lnTo>
                  <a:lnTo>
                    <a:pt x="6" y="12"/>
                  </a:lnTo>
                  <a:lnTo>
                    <a:pt x="0" y="12"/>
                  </a:lnTo>
                  <a:lnTo>
                    <a:pt x="0" y="6"/>
                  </a:lnTo>
                  <a:lnTo>
                    <a:pt x="0" y="0"/>
                  </a:lnTo>
                  <a:lnTo>
                    <a:pt x="6" y="0"/>
                  </a:lnTo>
                  <a:lnTo>
                    <a:pt x="12" y="0"/>
                  </a:lnTo>
                  <a:close/>
                </a:path>
              </a:pathLst>
            </a:custGeom>
            <a:solidFill>
              <a:srgbClr val="007F00"/>
            </a:solidFill>
            <a:ln w="9525">
              <a:noFill/>
              <a:round/>
              <a:headEnd/>
              <a:tailEnd/>
            </a:ln>
          </p:spPr>
          <p:txBody>
            <a:bodyPr/>
            <a:lstStyle/>
            <a:p>
              <a:endParaRPr lang="en-US"/>
            </a:p>
          </p:txBody>
        </p:sp>
        <p:sp>
          <p:nvSpPr>
            <p:cNvPr id="16087" name="Freeform 458"/>
            <p:cNvSpPr>
              <a:spLocks/>
            </p:cNvSpPr>
            <p:nvPr/>
          </p:nvSpPr>
          <p:spPr bwMode="auto">
            <a:xfrm>
              <a:off x="5015" y="1713"/>
              <a:ext cx="108" cy="72"/>
            </a:xfrm>
            <a:custGeom>
              <a:avLst/>
              <a:gdLst>
                <a:gd name="T0" fmla="*/ 108 w 108"/>
                <a:gd name="T1" fmla="*/ 6 h 72"/>
                <a:gd name="T2" fmla="*/ 108 w 108"/>
                <a:gd name="T3" fmla="*/ 6 h 72"/>
                <a:gd name="T4" fmla="*/ 108 w 108"/>
                <a:gd name="T5" fmla="*/ 0 h 72"/>
                <a:gd name="T6" fmla="*/ 102 w 108"/>
                <a:gd name="T7" fmla="*/ 6 h 72"/>
                <a:gd name="T8" fmla="*/ 90 w 108"/>
                <a:gd name="T9" fmla="*/ 6 h 72"/>
                <a:gd name="T10" fmla="*/ 66 w 108"/>
                <a:gd name="T11" fmla="*/ 0 h 72"/>
                <a:gd name="T12" fmla="*/ 48 w 108"/>
                <a:gd name="T13" fmla="*/ 0 h 72"/>
                <a:gd name="T14" fmla="*/ 48 w 108"/>
                <a:gd name="T15" fmla="*/ 0 h 72"/>
                <a:gd name="T16" fmla="*/ 60 w 108"/>
                <a:gd name="T17" fmla="*/ 0 h 72"/>
                <a:gd name="T18" fmla="*/ 78 w 108"/>
                <a:gd name="T19" fmla="*/ 6 h 72"/>
                <a:gd name="T20" fmla="*/ 96 w 108"/>
                <a:gd name="T21" fmla="*/ 12 h 72"/>
                <a:gd name="T22" fmla="*/ 90 w 108"/>
                <a:gd name="T23" fmla="*/ 18 h 72"/>
                <a:gd name="T24" fmla="*/ 84 w 108"/>
                <a:gd name="T25" fmla="*/ 18 h 72"/>
                <a:gd name="T26" fmla="*/ 72 w 108"/>
                <a:gd name="T27" fmla="*/ 24 h 72"/>
                <a:gd name="T28" fmla="*/ 60 w 108"/>
                <a:gd name="T29" fmla="*/ 18 h 72"/>
                <a:gd name="T30" fmla="*/ 42 w 108"/>
                <a:gd name="T31" fmla="*/ 18 h 72"/>
                <a:gd name="T32" fmla="*/ 30 w 108"/>
                <a:gd name="T33" fmla="*/ 18 h 72"/>
                <a:gd name="T34" fmla="*/ 36 w 108"/>
                <a:gd name="T35" fmla="*/ 18 h 72"/>
                <a:gd name="T36" fmla="*/ 48 w 108"/>
                <a:gd name="T37" fmla="*/ 18 h 72"/>
                <a:gd name="T38" fmla="*/ 54 w 108"/>
                <a:gd name="T39" fmla="*/ 24 h 72"/>
                <a:gd name="T40" fmla="*/ 72 w 108"/>
                <a:gd name="T41" fmla="*/ 24 h 72"/>
                <a:gd name="T42" fmla="*/ 72 w 108"/>
                <a:gd name="T43" fmla="*/ 30 h 72"/>
                <a:gd name="T44" fmla="*/ 66 w 108"/>
                <a:gd name="T45" fmla="*/ 30 h 72"/>
                <a:gd name="T46" fmla="*/ 54 w 108"/>
                <a:gd name="T47" fmla="*/ 36 h 72"/>
                <a:gd name="T48" fmla="*/ 48 w 108"/>
                <a:gd name="T49" fmla="*/ 36 h 72"/>
                <a:gd name="T50" fmla="*/ 42 w 108"/>
                <a:gd name="T51" fmla="*/ 36 h 72"/>
                <a:gd name="T52" fmla="*/ 36 w 108"/>
                <a:gd name="T53" fmla="*/ 30 h 72"/>
                <a:gd name="T54" fmla="*/ 24 w 108"/>
                <a:gd name="T55" fmla="*/ 30 h 72"/>
                <a:gd name="T56" fmla="*/ 36 w 108"/>
                <a:gd name="T57" fmla="*/ 36 h 72"/>
                <a:gd name="T58" fmla="*/ 42 w 108"/>
                <a:gd name="T59" fmla="*/ 42 h 72"/>
                <a:gd name="T60" fmla="*/ 24 w 108"/>
                <a:gd name="T61" fmla="*/ 48 h 72"/>
                <a:gd name="T62" fmla="*/ 6 w 108"/>
                <a:gd name="T63" fmla="*/ 48 h 72"/>
                <a:gd name="T64" fmla="*/ 0 w 108"/>
                <a:gd name="T65" fmla="*/ 54 h 72"/>
                <a:gd name="T66" fmla="*/ 12 w 108"/>
                <a:gd name="T67" fmla="*/ 54 h 72"/>
                <a:gd name="T68" fmla="*/ 30 w 108"/>
                <a:gd name="T69" fmla="*/ 48 h 72"/>
                <a:gd name="T70" fmla="*/ 48 w 108"/>
                <a:gd name="T71" fmla="*/ 42 h 72"/>
                <a:gd name="T72" fmla="*/ 48 w 108"/>
                <a:gd name="T73" fmla="*/ 60 h 72"/>
                <a:gd name="T74" fmla="*/ 36 w 108"/>
                <a:gd name="T75" fmla="*/ 72 h 72"/>
                <a:gd name="T76" fmla="*/ 42 w 108"/>
                <a:gd name="T77" fmla="*/ 72 h 72"/>
                <a:gd name="T78" fmla="*/ 54 w 108"/>
                <a:gd name="T79" fmla="*/ 48 h 72"/>
                <a:gd name="T80" fmla="*/ 60 w 108"/>
                <a:gd name="T81" fmla="*/ 42 h 72"/>
                <a:gd name="T82" fmla="*/ 72 w 108"/>
                <a:gd name="T83" fmla="*/ 36 h 72"/>
                <a:gd name="T84" fmla="*/ 78 w 108"/>
                <a:gd name="T85" fmla="*/ 30 h 72"/>
                <a:gd name="T86" fmla="*/ 78 w 108"/>
                <a:gd name="T87" fmla="*/ 60 h 72"/>
                <a:gd name="T88" fmla="*/ 72 w 108"/>
                <a:gd name="T89" fmla="*/ 66 h 72"/>
                <a:gd name="T90" fmla="*/ 78 w 108"/>
                <a:gd name="T91" fmla="*/ 60 h 72"/>
                <a:gd name="T92" fmla="*/ 84 w 108"/>
                <a:gd name="T93" fmla="*/ 30 h 72"/>
                <a:gd name="T94" fmla="*/ 96 w 108"/>
                <a:gd name="T95" fmla="*/ 18 h 72"/>
                <a:gd name="T96" fmla="*/ 102 w 108"/>
                <a:gd name="T97" fmla="*/ 18 h 72"/>
                <a:gd name="T98" fmla="*/ 102 w 108"/>
                <a:gd name="T99" fmla="*/ 24 h 72"/>
                <a:gd name="T100" fmla="*/ 102 w 108"/>
                <a:gd name="T101" fmla="*/ 54 h 72"/>
                <a:gd name="T102" fmla="*/ 108 w 108"/>
                <a:gd name="T103" fmla="*/ 18 h 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8"/>
                <a:gd name="T157" fmla="*/ 0 h 72"/>
                <a:gd name="T158" fmla="*/ 108 w 108"/>
                <a:gd name="T159" fmla="*/ 72 h 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8" h="72">
                  <a:moveTo>
                    <a:pt x="108" y="6"/>
                  </a:moveTo>
                  <a:lnTo>
                    <a:pt x="108" y="6"/>
                  </a:lnTo>
                  <a:lnTo>
                    <a:pt x="108" y="0"/>
                  </a:lnTo>
                  <a:lnTo>
                    <a:pt x="102" y="6"/>
                  </a:lnTo>
                  <a:lnTo>
                    <a:pt x="96" y="6"/>
                  </a:lnTo>
                  <a:lnTo>
                    <a:pt x="90" y="6"/>
                  </a:lnTo>
                  <a:lnTo>
                    <a:pt x="84" y="6"/>
                  </a:lnTo>
                  <a:lnTo>
                    <a:pt x="72" y="0"/>
                  </a:lnTo>
                  <a:lnTo>
                    <a:pt x="66" y="0"/>
                  </a:lnTo>
                  <a:lnTo>
                    <a:pt x="60" y="0"/>
                  </a:lnTo>
                  <a:lnTo>
                    <a:pt x="54" y="0"/>
                  </a:lnTo>
                  <a:lnTo>
                    <a:pt x="48" y="0"/>
                  </a:lnTo>
                  <a:lnTo>
                    <a:pt x="42" y="0"/>
                  </a:lnTo>
                  <a:lnTo>
                    <a:pt x="48" y="0"/>
                  </a:lnTo>
                  <a:lnTo>
                    <a:pt x="54" y="0"/>
                  </a:lnTo>
                  <a:lnTo>
                    <a:pt x="60" y="0"/>
                  </a:lnTo>
                  <a:lnTo>
                    <a:pt x="66" y="6"/>
                  </a:lnTo>
                  <a:lnTo>
                    <a:pt x="72" y="6"/>
                  </a:lnTo>
                  <a:lnTo>
                    <a:pt x="78" y="6"/>
                  </a:lnTo>
                  <a:lnTo>
                    <a:pt x="84" y="6"/>
                  </a:lnTo>
                  <a:lnTo>
                    <a:pt x="90" y="12"/>
                  </a:lnTo>
                  <a:lnTo>
                    <a:pt x="96" y="12"/>
                  </a:lnTo>
                  <a:lnTo>
                    <a:pt x="96" y="18"/>
                  </a:lnTo>
                  <a:lnTo>
                    <a:pt x="90" y="18"/>
                  </a:lnTo>
                  <a:lnTo>
                    <a:pt x="84" y="18"/>
                  </a:lnTo>
                  <a:lnTo>
                    <a:pt x="78" y="24"/>
                  </a:lnTo>
                  <a:lnTo>
                    <a:pt x="72" y="24"/>
                  </a:lnTo>
                  <a:lnTo>
                    <a:pt x="72" y="18"/>
                  </a:lnTo>
                  <a:lnTo>
                    <a:pt x="66" y="18"/>
                  </a:lnTo>
                  <a:lnTo>
                    <a:pt x="60" y="18"/>
                  </a:lnTo>
                  <a:lnTo>
                    <a:pt x="48" y="18"/>
                  </a:lnTo>
                  <a:lnTo>
                    <a:pt x="42" y="18"/>
                  </a:lnTo>
                  <a:lnTo>
                    <a:pt x="36" y="18"/>
                  </a:lnTo>
                  <a:lnTo>
                    <a:pt x="30" y="18"/>
                  </a:lnTo>
                  <a:lnTo>
                    <a:pt x="36" y="18"/>
                  </a:lnTo>
                  <a:lnTo>
                    <a:pt x="42" y="18"/>
                  </a:lnTo>
                  <a:lnTo>
                    <a:pt x="48" y="18"/>
                  </a:lnTo>
                  <a:lnTo>
                    <a:pt x="54" y="18"/>
                  </a:lnTo>
                  <a:lnTo>
                    <a:pt x="54" y="24"/>
                  </a:lnTo>
                  <a:lnTo>
                    <a:pt x="60" y="24"/>
                  </a:lnTo>
                  <a:lnTo>
                    <a:pt x="66" y="24"/>
                  </a:lnTo>
                  <a:lnTo>
                    <a:pt x="72" y="24"/>
                  </a:lnTo>
                  <a:lnTo>
                    <a:pt x="72" y="30"/>
                  </a:lnTo>
                  <a:lnTo>
                    <a:pt x="66" y="30"/>
                  </a:lnTo>
                  <a:lnTo>
                    <a:pt x="60" y="30"/>
                  </a:lnTo>
                  <a:lnTo>
                    <a:pt x="60" y="36"/>
                  </a:lnTo>
                  <a:lnTo>
                    <a:pt x="54" y="36"/>
                  </a:lnTo>
                  <a:lnTo>
                    <a:pt x="48" y="36"/>
                  </a:lnTo>
                  <a:lnTo>
                    <a:pt x="42" y="36"/>
                  </a:lnTo>
                  <a:lnTo>
                    <a:pt x="42" y="30"/>
                  </a:lnTo>
                  <a:lnTo>
                    <a:pt x="36" y="30"/>
                  </a:lnTo>
                  <a:lnTo>
                    <a:pt x="30" y="30"/>
                  </a:lnTo>
                  <a:lnTo>
                    <a:pt x="24" y="30"/>
                  </a:lnTo>
                  <a:lnTo>
                    <a:pt x="30" y="36"/>
                  </a:lnTo>
                  <a:lnTo>
                    <a:pt x="36" y="36"/>
                  </a:lnTo>
                  <a:lnTo>
                    <a:pt x="42" y="36"/>
                  </a:lnTo>
                  <a:lnTo>
                    <a:pt x="42" y="42"/>
                  </a:lnTo>
                  <a:lnTo>
                    <a:pt x="36" y="42"/>
                  </a:lnTo>
                  <a:lnTo>
                    <a:pt x="30" y="42"/>
                  </a:lnTo>
                  <a:lnTo>
                    <a:pt x="24" y="48"/>
                  </a:lnTo>
                  <a:lnTo>
                    <a:pt x="18" y="48"/>
                  </a:lnTo>
                  <a:lnTo>
                    <a:pt x="12" y="48"/>
                  </a:lnTo>
                  <a:lnTo>
                    <a:pt x="6" y="48"/>
                  </a:lnTo>
                  <a:lnTo>
                    <a:pt x="0" y="54"/>
                  </a:lnTo>
                  <a:lnTo>
                    <a:pt x="6" y="54"/>
                  </a:lnTo>
                  <a:lnTo>
                    <a:pt x="12" y="54"/>
                  </a:lnTo>
                  <a:lnTo>
                    <a:pt x="18" y="48"/>
                  </a:lnTo>
                  <a:lnTo>
                    <a:pt x="24" y="48"/>
                  </a:lnTo>
                  <a:lnTo>
                    <a:pt x="30" y="48"/>
                  </a:lnTo>
                  <a:lnTo>
                    <a:pt x="36" y="48"/>
                  </a:lnTo>
                  <a:lnTo>
                    <a:pt x="42" y="48"/>
                  </a:lnTo>
                  <a:lnTo>
                    <a:pt x="48" y="42"/>
                  </a:lnTo>
                  <a:lnTo>
                    <a:pt x="48" y="48"/>
                  </a:lnTo>
                  <a:lnTo>
                    <a:pt x="48" y="60"/>
                  </a:lnTo>
                  <a:lnTo>
                    <a:pt x="42" y="66"/>
                  </a:lnTo>
                  <a:lnTo>
                    <a:pt x="42" y="72"/>
                  </a:lnTo>
                  <a:lnTo>
                    <a:pt x="36" y="72"/>
                  </a:lnTo>
                  <a:lnTo>
                    <a:pt x="42" y="72"/>
                  </a:lnTo>
                  <a:lnTo>
                    <a:pt x="48" y="66"/>
                  </a:lnTo>
                  <a:lnTo>
                    <a:pt x="48" y="60"/>
                  </a:lnTo>
                  <a:lnTo>
                    <a:pt x="54" y="48"/>
                  </a:lnTo>
                  <a:lnTo>
                    <a:pt x="54" y="42"/>
                  </a:lnTo>
                  <a:lnTo>
                    <a:pt x="60" y="42"/>
                  </a:lnTo>
                  <a:lnTo>
                    <a:pt x="66" y="42"/>
                  </a:lnTo>
                  <a:lnTo>
                    <a:pt x="66" y="36"/>
                  </a:lnTo>
                  <a:lnTo>
                    <a:pt x="72" y="36"/>
                  </a:lnTo>
                  <a:lnTo>
                    <a:pt x="78" y="36"/>
                  </a:lnTo>
                  <a:lnTo>
                    <a:pt x="78" y="30"/>
                  </a:lnTo>
                  <a:lnTo>
                    <a:pt x="78" y="42"/>
                  </a:lnTo>
                  <a:lnTo>
                    <a:pt x="78" y="48"/>
                  </a:lnTo>
                  <a:lnTo>
                    <a:pt x="78" y="60"/>
                  </a:lnTo>
                  <a:lnTo>
                    <a:pt x="78" y="66"/>
                  </a:lnTo>
                  <a:lnTo>
                    <a:pt x="72" y="66"/>
                  </a:lnTo>
                  <a:lnTo>
                    <a:pt x="78" y="66"/>
                  </a:lnTo>
                  <a:lnTo>
                    <a:pt x="78" y="60"/>
                  </a:lnTo>
                  <a:lnTo>
                    <a:pt x="84" y="48"/>
                  </a:lnTo>
                  <a:lnTo>
                    <a:pt x="84" y="36"/>
                  </a:lnTo>
                  <a:lnTo>
                    <a:pt x="84" y="30"/>
                  </a:lnTo>
                  <a:lnTo>
                    <a:pt x="90" y="24"/>
                  </a:lnTo>
                  <a:lnTo>
                    <a:pt x="96" y="24"/>
                  </a:lnTo>
                  <a:lnTo>
                    <a:pt x="96" y="18"/>
                  </a:lnTo>
                  <a:lnTo>
                    <a:pt x="102" y="18"/>
                  </a:lnTo>
                  <a:lnTo>
                    <a:pt x="102" y="24"/>
                  </a:lnTo>
                  <a:lnTo>
                    <a:pt x="102" y="36"/>
                  </a:lnTo>
                  <a:lnTo>
                    <a:pt x="102" y="48"/>
                  </a:lnTo>
                  <a:lnTo>
                    <a:pt x="102" y="54"/>
                  </a:lnTo>
                  <a:lnTo>
                    <a:pt x="102" y="42"/>
                  </a:lnTo>
                  <a:lnTo>
                    <a:pt x="108" y="30"/>
                  </a:lnTo>
                  <a:lnTo>
                    <a:pt x="108" y="18"/>
                  </a:lnTo>
                  <a:lnTo>
                    <a:pt x="108" y="6"/>
                  </a:lnTo>
                  <a:close/>
                </a:path>
              </a:pathLst>
            </a:custGeom>
            <a:solidFill>
              <a:srgbClr val="990000"/>
            </a:solidFill>
            <a:ln w="9525">
              <a:noFill/>
              <a:round/>
              <a:headEnd/>
              <a:tailEnd/>
            </a:ln>
          </p:spPr>
          <p:txBody>
            <a:bodyPr/>
            <a:lstStyle/>
            <a:p>
              <a:endParaRPr lang="en-US"/>
            </a:p>
          </p:txBody>
        </p:sp>
        <p:sp>
          <p:nvSpPr>
            <p:cNvPr id="16088" name="Freeform 459"/>
            <p:cNvSpPr>
              <a:spLocks/>
            </p:cNvSpPr>
            <p:nvPr/>
          </p:nvSpPr>
          <p:spPr bwMode="auto">
            <a:xfrm>
              <a:off x="5024" y="1581"/>
              <a:ext cx="84" cy="83"/>
            </a:xfrm>
            <a:custGeom>
              <a:avLst/>
              <a:gdLst>
                <a:gd name="T0" fmla="*/ 84 w 84"/>
                <a:gd name="T1" fmla="*/ 77 h 83"/>
                <a:gd name="T2" fmla="*/ 84 w 84"/>
                <a:gd name="T3" fmla="*/ 77 h 83"/>
                <a:gd name="T4" fmla="*/ 84 w 84"/>
                <a:gd name="T5" fmla="*/ 71 h 83"/>
                <a:gd name="T6" fmla="*/ 78 w 84"/>
                <a:gd name="T7" fmla="*/ 65 h 83"/>
                <a:gd name="T8" fmla="*/ 72 w 84"/>
                <a:gd name="T9" fmla="*/ 59 h 83"/>
                <a:gd name="T10" fmla="*/ 72 w 84"/>
                <a:gd name="T11" fmla="*/ 35 h 83"/>
                <a:gd name="T12" fmla="*/ 66 w 84"/>
                <a:gd name="T13" fmla="*/ 29 h 83"/>
                <a:gd name="T14" fmla="*/ 66 w 84"/>
                <a:gd name="T15" fmla="*/ 29 h 83"/>
                <a:gd name="T16" fmla="*/ 66 w 84"/>
                <a:gd name="T17" fmla="*/ 35 h 83"/>
                <a:gd name="T18" fmla="*/ 66 w 84"/>
                <a:gd name="T19" fmla="*/ 53 h 83"/>
                <a:gd name="T20" fmla="*/ 66 w 84"/>
                <a:gd name="T21" fmla="*/ 59 h 83"/>
                <a:gd name="T22" fmla="*/ 60 w 84"/>
                <a:gd name="T23" fmla="*/ 53 h 83"/>
                <a:gd name="T24" fmla="*/ 54 w 84"/>
                <a:gd name="T25" fmla="*/ 53 h 83"/>
                <a:gd name="T26" fmla="*/ 54 w 84"/>
                <a:gd name="T27" fmla="*/ 47 h 83"/>
                <a:gd name="T28" fmla="*/ 48 w 84"/>
                <a:gd name="T29" fmla="*/ 41 h 83"/>
                <a:gd name="T30" fmla="*/ 48 w 84"/>
                <a:gd name="T31" fmla="*/ 23 h 83"/>
                <a:gd name="T32" fmla="*/ 42 w 84"/>
                <a:gd name="T33" fmla="*/ 11 h 83"/>
                <a:gd name="T34" fmla="*/ 42 w 84"/>
                <a:gd name="T35" fmla="*/ 5 h 83"/>
                <a:gd name="T36" fmla="*/ 42 w 84"/>
                <a:gd name="T37" fmla="*/ 0 h 83"/>
                <a:gd name="T38" fmla="*/ 42 w 84"/>
                <a:gd name="T39" fmla="*/ 5 h 83"/>
                <a:gd name="T40" fmla="*/ 42 w 84"/>
                <a:gd name="T41" fmla="*/ 11 h 83"/>
                <a:gd name="T42" fmla="*/ 42 w 84"/>
                <a:gd name="T43" fmla="*/ 17 h 83"/>
                <a:gd name="T44" fmla="*/ 42 w 84"/>
                <a:gd name="T45" fmla="*/ 23 h 83"/>
                <a:gd name="T46" fmla="*/ 42 w 84"/>
                <a:gd name="T47" fmla="*/ 35 h 83"/>
                <a:gd name="T48" fmla="*/ 36 w 84"/>
                <a:gd name="T49" fmla="*/ 35 h 83"/>
                <a:gd name="T50" fmla="*/ 24 w 84"/>
                <a:gd name="T51" fmla="*/ 23 h 83"/>
                <a:gd name="T52" fmla="*/ 12 w 84"/>
                <a:gd name="T53" fmla="*/ 11 h 83"/>
                <a:gd name="T54" fmla="*/ 0 w 84"/>
                <a:gd name="T55" fmla="*/ 0 h 83"/>
                <a:gd name="T56" fmla="*/ 0 w 84"/>
                <a:gd name="T57" fmla="*/ 5 h 83"/>
                <a:gd name="T58" fmla="*/ 6 w 84"/>
                <a:gd name="T59" fmla="*/ 11 h 83"/>
                <a:gd name="T60" fmla="*/ 12 w 84"/>
                <a:gd name="T61" fmla="*/ 17 h 83"/>
                <a:gd name="T62" fmla="*/ 18 w 84"/>
                <a:gd name="T63" fmla="*/ 23 h 83"/>
                <a:gd name="T64" fmla="*/ 18 w 84"/>
                <a:gd name="T65" fmla="*/ 29 h 83"/>
                <a:gd name="T66" fmla="*/ 24 w 84"/>
                <a:gd name="T67" fmla="*/ 35 h 83"/>
                <a:gd name="T68" fmla="*/ 30 w 84"/>
                <a:gd name="T69" fmla="*/ 41 h 83"/>
                <a:gd name="T70" fmla="*/ 36 w 84"/>
                <a:gd name="T71" fmla="*/ 41 h 83"/>
                <a:gd name="T72" fmla="*/ 36 w 84"/>
                <a:gd name="T73" fmla="*/ 47 h 83"/>
                <a:gd name="T74" fmla="*/ 30 w 84"/>
                <a:gd name="T75" fmla="*/ 47 h 83"/>
                <a:gd name="T76" fmla="*/ 24 w 84"/>
                <a:gd name="T77" fmla="*/ 41 h 83"/>
                <a:gd name="T78" fmla="*/ 18 w 84"/>
                <a:gd name="T79" fmla="*/ 41 h 83"/>
                <a:gd name="T80" fmla="*/ 18 w 84"/>
                <a:gd name="T81" fmla="*/ 41 h 83"/>
                <a:gd name="T82" fmla="*/ 12 w 84"/>
                <a:gd name="T83" fmla="*/ 41 h 83"/>
                <a:gd name="T84" fmla="*/ 18 w 84"/>
                <a:gd name="T85" fmla="*/ 47 h 83"/>
                <a:gd name="T86" fmla="*/ 24 w 84"/>
                <a:gd name="T87" fmla="*/ 47 h 83"/>
                <a:gd name="T88" fmla="*/ 36 w 84"/>
                <a:gd name="T89" fmla="*/ 53 h 83"/>
                <a:gd name="T90" fmla="*/ 42 w 84"/>
                <a:gd name="T91" fmla="*/ 53 h 83"/>
                <a:gd name="T92" fmla="*/ 48 w 84"/>
                <a:gd name="T93" fmla="*/ 53 h 83"/>
                <a:gd name="T94" fmla="*/ 54 w 84"/>
                <a:gd name="T95" fmla="*/ 59 h 83"/>
                <a:gd name="T96" fmla="*/ 60 w 84"/>
                <a:gd name="T97" fmla="*/ 59 h 83"/>
                <a:gd name="T98" fmla="*/ 66 w 84"/>
                <a:gd name="T99" fmla="*/ 65 h 83"/>
                <a:gd name="T100" fmla="*/ 66 w 84"/>
                <a:gd name="T101" fmla="*/ 65 h 83"/>
                <a:gd name="T102" fmla="*/ 54 w 84"/>
                <a:gd name="T103" fmla="*/ 71 h 83"/>
                <a:gd name="T104" fmla="*/ 48 w 84"/>
                <a:gd name="T105" fmla="*/ 71 h 83"/>
                <a:gd name="T106" fmla="*/ 42 w 84"/>
                <a:gd name="T107" fmla="*/ 71 h 83"/>
                <a:gd name="T108" fmla="*/ 36 w 84"/>
                <a:gd name="T109" fmla="*/ 71 h 83"/>
                <a:gd name="T110" fmla="*/ 36 w 84"/>
                <a:gd name="T111" fmla="*/ 71 h 83"/>
                <a:gd name="T112" fmla="*/ 42 w 84"/>
                <a:gd name="T113" fmla="*/ 71 h 83"/>
                <a:gd name="T114" fmla="*/ 54 w 84"/>
                <a:gd name="T115" fmla="*/ 77 h 83"/>
                <a:gd name="T116" fmla="*/ 60 w 84"/>
                <a:gd name="T117" fmla="*/ 71 h 83"/>
                <a:gd name="T118" fmla="*/ 72 w 84"/>
                <a:gd name="T119" fmla="*/ 71 h 83"/>
                <a:gd name="T120" fmla="*/ 78 w 84"/>
                <a:gd name="T121" fmla="*/ 71 h 83"/>
                <a:gd name="T122" fmla="*/ 78 w 84"/>
                <a:gd name="T123" fmla="*/ 77 h 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3"/>
                <a:gd name="T188" fmla="*/ 84 w 84"/>
                <a:gd name="T189" fmla="*/ 83 h 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3">
                  <a:moveTo>
                    <a:pt x="84" y="83"/>
                  </a:moveTo>
                  <a:lnTo>
                    <a:pt x="84" y="77"/>
                  </a:lnTo>
                  <a:lnTo>
                    <a:pt x="84" y="71"/>
                  </a:lnTo>
                  <a:lnTo>
                    <a:pt x="78" y="71"/>
                  </a:lnTo>
                  <a:lnTo>
                    <a:pt x="78" y="65"/>
                  </a:lnTo>
                  <a:lnTo>
                    <a:pt x="72" y="59"/>
                  </a:lnTo>
                  <a:lnTo>
                    <a:pt x="72" y="47"/>
                  </a:lnTo>
                  <a:lnTo>
                    <a:pt x="72" y="35"/>
                  </a:lnTo>
                  <a:lnTo>
                    <a:pt x="72" y="29"/>
                  </a:lnTo>
                  <a:lnTo>
                    <a:pt x="66" y="29"/>
                  </a:lnTo>
                  <a:lnTo>
                    <a:pt x="66" y="23"/>
                  </a:lnTo>
                  <a:lnTo>
                    <a:pt x="66" y="29"/>
                  </a:lnTo>
                  <a:lnTo>
                    <a:pt x="66" y="35"/>
                  </a:lnTo>
                  <a:lnTo>
                    <a:pt x="66" y="47"/>
                  </a:lnTo>
                  <a:lnTo>
                    <a:pt x="66" y="53"/>
                  </a:lnTo>
                  <a:lnTo>
                    <a:pt x="66" y="59"/>
                  </a:lnTo>
                  <a:lnTo>
                    <a:pt x="66" y="53"/>
                  </a:lnTo>
                  <a:lnTo>
                    <a:pt x="60" y="53"/>
                  </a:lnTo>
                  <a:lnTo>
                    <a:pt x="54" y="53"/>
                  </a:lnTo>
                  <a:lnTo>
                    <a:pt x="54" y="47"/>
                  </a:lnTo>
                  <a:lnTo>
                    <a:pt x="48" y="47"/>
                  </a:lnTo>
                  <a:lnTo>
                    <a:pt x="48" y="41"/>
                  </a:lnTo>
                  <a:lnTo>
                    <a:pt x="48" y="35"/>
                  </a:lnTo>
                  <a:lnTo>
                    <a:pt x="48" y="23"/>
                  </a:lnTo>
                  <a:lnTo>
                    <a:pt x="42" y="17"/>
                  </a:lnTo>
                  <a:lnTo>
                    <a:pt x="42" y="11"/>
                  </a:lnTo>
                  <a:lnTo>
                    <a:pt x="42" y="5"/>
                  </a:lnTo>
                  <a:lnTo>
                    <a:pt x="42" y="0"/>
                  </a:lnTo>
                  <a:lnTo>
                    <a:pt x="42" y="5"/>
                  </a:lnTo>
                  <a:lnTo>
                    <a:pt x="42" y="11"/>
                  </a:lnTo>
                  <a:lnTo>
                    <a:pt x="42" y="17"/>
                  </a:lnTo>
                  <a:lnTo>
                    <a:pt x="42" y="23"/>
                  </a:lnTo>
                  <a:lnTo>
                    <a:pt x="42" y="29"/>
                  </a:lnTo>
                  <a:lnTo>
                    <a:pt x="42" y="35"/>
                  </a:lnTo>
                  <a:lnTo>
                    <a:pt x="42" y="41"/>
                  </a:lnTo>
                  <a:lnTo>
                    <a:pt x="36" y="35"/>
                  </a:lnTo>
                  <a:lnTo>
                    <a:pt x="30" y="29"/>
                  </a:lnTo>
                  <a:lnTo>
                    <a:pt x="24" y="23"/>
                  </a:lnTo>
                  <a:lnTo>
                    <a:pt x="18" y="17"/>
                  </a:lnTo>
                  <a:lnTo>
                    <a:pt x="12" y="11"/>
                  </a:lnTo>
                  <a:lnTo>
                    <a:pt x="6" y="5"/>
                  </a:lnTo>
                  <a:lnTo>
                    <a:pt x="0" y="0"/>
                  </a:lnTo>
                  <a:lnTo>
                    <a:pt x="0" y="5"/>
                  </a:lnTo>
                  <a:lnTo>
                    <a:pt x="6" y="5"/>
                  </a:lnTo>
                  <a:lnTo>
                    <a:pt x="6" y="11"/>
                  </a:lnTo>
                  <a:lnTo>
                    <a:pt x="12" y="17"/>
                  </a:lnTo>
                  <a:lnTo>
                    <a:pt x="18" y="23"/>
                  </a:lnTo>
                  <a:lnTo>
                    <a:pt x="18" y="29"/>
                  </a:lnTo>
                  <a:lnTo>
                    <a:pt x="24" y="29"/>
                  </a:lnTo>
                  <a:lnTo>
                    <a:pt x="24" y="35"/>
                  </a:lnTo>
                  <a:lnTo>
                    <a:pt x="30" y="35"/>
                  </a:lnTo>
                  <a:lnTo>
                    <a:pt x="30" y="41"/>
                  </a:lnTo>
                  <a:lnTo>
                    <a:pt x="36" y="41"/>
                  </a:lnTo>
                  <a:lnTo>
                    <a:pt x="36" y="47"/>
                  </a:lnTo>
                  <a:lnTo>
                    <a:pt x="30" y="47"/>
                  </a:lnTo>
                  <a:lnTo>
                    <a:pt x="24" y="41"/>
                  </a:lnTo>
                  <a:lnTo>
                    <a:pt x="18" y="41"/>
                  </a:lnTo>
                  <a:lnTo>
                    <a:pt x="12" y="41"/>
                  </a:lnTo>
                  <a:lnTo>
                    <a:pt x="18" y="47"/>
                  </a:lnTo>
                  <a:lnTo>
                    <a:pt x="24" y="47"/>
                  </a:lnTo>
                  <a:lnTo>
                    <a:pt x="30" y="53"/>
                  </a:lnTo>
                  <a:lnTo>
                    <a:pt x="36" y="53"/>
                  </a:lnTo>
                  <a:lnTo>
                    <a:pt x="42" y="53"/>
                  </a:lnTo>
                  <a:lnTo>
                    <a:pt x="48" y="53"/>
                  </a:lnTo>
                  <a:lnTo>
                    <a:pt x="54" y="53"/>
                  </a:lnTo>
                  <a:lnTo>
                    <a:pt x="54" y="59"/>
                  </a:lnTo>
                  <a:lnTo>
                    <a:pt x="60" y="59"/>
                  </a:lnTo>
                  <a:lnTo>
                    <a:pt x="60" y="65"/>
                  </a:lnTo>
                  <a:lnTo>
                    <a:pt x="66" y="65"/>
                  </a:lnTo>
                  <a:lnTo>
                    <a:pt x="60" y="71"/>
                  </a:lnTo>
                  <a:lnTo>
                    <a:pt x="54" y="71"/>
                  </a:lnTo>
                  <a:lnTo>
                    <a:pt x="48" y="71"/>
                  </a:lnTo>
                  <a:lnTo>
                    <a:pt x="42" y="71"/>
                  </a:lnTo>
                  <a:lnTo>
                    <a:pt x="36" y="71"/>
                  </a:lnTo>
                  <a:lnTo>
                    <a:pt x="30" y="71"/>
                  </a:lnTo>
                  <a:lnTo>
                    <a:pt x="36" y="71"/>
                  </a:lnTo>
                  <a:lnTo>
                    <a:pt x="42" y="71"/>
                  </a:lnTo>
                  <a:lnTo>
                    <a:pt x="48" y="77"/>
                  </a:lnTo>
                  <a:lnTo>
                    <a:pt x="54" y="77"/>
                  </a:lnTo>
                  <a:lnTo>
                    <a:pt x="60" y="71"/>
                  </a:lnTo>
                  <a:lnTo>
                    <a:pt x="66" y="71"/>
                  </a:lnTo>
                  <a:lnTo>
                    <a:pt x="72" y="71"/>
                  </a:lnTo>
                  <a:lnTo>
                    <a:pt x="78" y="71"/>
                  </a:lnTo>
                  <a:lnTo>
                    <a:pt x="78" y="77"/>
                  </a:lnTo>
                  <a:lnTo>
                    <a:pt x="84" y="83"/>
                  </a:lnTo>
                  <a:close/>
                </a:path>
              </a:pathLst>
            </a:custGeom>
            <a:solidFill>
              <a:srgbClr val="990000"/>
            </a:solidFill>
            <a:ln w="9525">
              <a:noFill/>
              <a:round/>
              <a:headEnd/>
              <a:tailEnd/>
            </a:ln>
          </p:spPr>
          <p:txBody>
            <a:bodyPr/>
            <a:lstStyle/>
            <a:p>
              <a:endParaRPr lang="en-US"/>
            </a:p>
          </p:txBody>
        </p:sp>
        <p:sp>
          <p:nvSpPr>
            <p:cNvPr id="16089" name="Freeform 460"/>
            <p:cNvSpPr>
              <a:spLocks/>
            </p:cNvSpPr>
            <p:nvPr/>
          </p:nvSpPr>
          <p:spPr bwMode="auto">
            <a:xfrm>
              <a:off x="5149" y="1553"/>
              <a:ext cx="54" cy="125"/>
            </a:xfrm>
            <a:custGeom>
              <a:avLst/>
              <a:gdLst>
                <a:gd name="T0" fmla="*/ 6 w 54"/>
                <a:gd name="T1" fmla="*/ 101 h 125"/>
                <a:gd name="T2" fmla="*/ 12 w 54"/>
                <a:gd name="T3" fmla="*/ 95 h 125"/>
                <a:gd name="T4" fmla="*/ 12 w 54"/>
                <a:gd name="T5" fmla="*/ 95 h 125"/>
                <a:gd name="T6" fmla="*/ 18 w 54"/>
                <a:gd name="T7" fmla="*/ 89 h 125"/>
                <a:gd name="T8" fmla="*/ 6 w 54"/>
                <a:gd name="T9" fmla="*/ 71 h 125"/>
                <a:gd name="T10" fmla="*/ 0 w 54"/>
                <a:gd name="T11" fmla="*/ 47 h 125"/>
                <a:gd name="T12" fmla="*/ 6 w 54"/>
                <a:gd name="T13" fmla="*/ 47 h 125"/>
                <a:gd name="T14" fmla="*/ 12 w 54"/>
                <a:gd name="T15" fmla="*/ 71 h 125"/>
                <a:gd name="T16" fmla="*/ 24 w 54"/>
                <a:gd name="T17" fmla="*/ 59 h 125"/>
                <a:gd name="T18" fmla="*/ 24 w 54"/>
                <a:gd name="T19" fmla="*/ 35 h 125"/>
                <a:gd name="T20" fmla="*/ 18 w 54"/>
                <a:gd name="T21" fmla="*/ 12 h 125"/>
                <a:gd name="T22" fmla="*/ 24 w 54"/>
                <a:gd name="T23" fmla="*/ 12 h 125"/>
                <a:gd name="T24" fmla="*/ 24 w 54"/>
                <a:gd name="T25" fmla="*/ 24 h 125"/>
                <a:gd name="T26" fmla="*/ 30 w 54"/>
                <a:gd name="T27" fmla="*/ 24 h 125"/>
                <a:gd name="T28" fmla="*/ 42 w 54"/>
                <a:gd name="T29" fmla="*/ 0 h 125"/>
                <a:gd name="T30" fmla="*/ 42 w 54"/>
                <a:gd name="T31" fmla="*/ 0 h 125"/>
                <a:gd name="T32" fmla="*/ 36 w 54"/>
                <a:gd name="T33" fmla="*/ 18 h 125"/>
                <a:gd name="T34" fmla="*/ 36 w 54"/>
                <a:gd name="T35" fmla="*/ 30 h 125"/>
                <a:gd name="T36" fmla="*/ 48 w 54"/>
                <a:gd name="T37" fmla="*/ 30 h 125"/>
                <a:gd name="T38" fmla="*/ 48 w 54"/>
                <a:gd name="T39" fmla="*/ 30 h 125"/>
                <a:gd name="T40" fmla="*/ 42 w 54"/>
                <a:gd name="T41" fmla="*/ 30 h 125"/>
                <a:gd name="T42" fmla="*/ 36 w 54"/>
                <a:gd name="T43" fmla="*/ 35 h 125"/>
                <a:gd name="T44" fmla="*/ 30 w 54"/>
                <a:gd name="T45" fmla="*/ 41 h 125"/>
                <a:gd name="T46" fmla="*/ 24 w 54"/>
                <a:gd name="T47" fmla="*/ 71 h 125"/>
                <a:gd name="T48" fmla="*/ 30 w 54"/>
                <a:gd name="T49" fmla="*/ 71 h 125"/>
                <a:gd name="T50" fmla="*/ 42 w 54"/>
                <a:gd name="T51" fmla="*/ 71 h 125"/>
                <a:gd name="T52" fmla="*/ 48 w 54"/>
                <a:gd name="T53" fmla="*/ 71 h 125"/>
                <a:gd name="T54" fmla="*/ 54 w 54"/>
                <a:gd name="T55" fmla="*/ 71 h 125"/>
                <a:gd name="T56" fmla="*/ 48 w 54"/>
                <a:gd name="T57" fmla="*/ 71 h 125"/>
                <a:gd name="T58" fmla="*/ 36 w 54"/>
                <a:gd name="T59" fmla="*/ 77 h 125"/>
                <a:gd name="T60" fmla="*/ 24 w 54"/>
                <a:gd name="T61" fmla="*/ 83 h 125"/>
                <a:gd name="T62" fmla="*/ 18 w 54"/>
                <a:gd name="T63" fmla="*/ 95 h 125"/>
                <a:gd name="T64" fmla="*/ 24 w 54"/>
                <a:gd name="T65" fmla="*/ 101 h 125"/>
                <a:gd name="T66" fmla="*/ 30 w 54"/>
                <a:gd name="T67" fmla="*/ 95 h 125"/>
                <a:gd name="T68" fmla="*/ 42 w 54"/>
                <a:gd name="T69" fmla="*/ 95 h 125"/>
                <a:gd name="T70" fmla="*/ 48 w 54"/>
                <a:gd name="T71" fmla="*/ 89 h 125"/>
                <a:gd name="T72" fmla="*/ 54 w 54"/>
                <a:gd name="T73" fmla="*/ 83 h 125"/>
                <a:gd name="T74" fmla="*/ 48 w 54"/>
                <a:gd name="T75" fmla="*/ 95 h 125"/>
                <a:gd name="T76" fmla="*/ 42 w 54"/>
                <a:gd name="T77" fmla="*/ 101 h 125"/>
                <a:gd name="T78" fmla="*/ 36 w 54"/>
                <a:gd name="T79" fmla="*/ 107 h 125"/>
                <a:gd name="T80" fmla="*/ 36 w 54"/>
                <a:gd name="T81" fmla="*/ 107 h 125"/>
                <a:gd name="T82" fmla="*/ 30 w 54"/>
                <a:gd name="T83" fmla="*/ 101 h 125"/>
                <a:gd name="T84" fmla="*/ 18 w 54"/>
                <a:gd name="T85" fmla="*/ 101 h 125"/>
                <a:gd name="T86" fmla="*/ 12 w 54"/>
                <a:gd name="T87" fmla="*/ 113 h 125"/>
                <a:gd name="T88" fmla="*/ 6 w 54"/>
                <a:gd name="T89" fmla="*/ 119 h 125"/>
                <a:gd name="T90" fmla="*/ 6 w 54"/>
                <a:gd name="T91" fmla="*/ 119 h 125"/>
                <a:gd name="T92" fmla="*/ 6 w 54"/>
                <a:gd name="T93" fmla="*/ 107 h 125"/>
                <a:gd name="T94" fmla="*/ 6 w 54"/>
                <a:gd name="T95" fmla="*/ 107 h 1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4"/>
                <a:gd name="T145" fmla="*/ 0 h 125"/>
                <a:gd name="T146" fmla="*/ 54 w 54"/>
                <a:gd name="T147" fmla="*/ 125 h 1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4" h="125">
                  <a:moveTo>
                    <a:pt x="0" y="107"/>
                  </a:moveTo>
                  <a:lnTo>
                    <a:pt x="6" y="101"/>
                  </a:lnTo>
                  <a:lnTo>
                    <a:pt x="6" y="95"/>
                  </a:lnTo>
                  <a:lnTo>
                    <a:pt x="12" y="95"/>
                  </a:lnTo>
                  <a:lnTo>
                    <a:pt x="18" y="89"/>
                  </a:lnTo>
                  <a:lnTo>
                    <a:pt x="12" y="83"/>
                  </a:lnTo>
                  <a:lnTo>
                    <a:pt x="12" y="77"/>
                  </a:lnTo>
                  <a:lnTo>
                    <a:pt x="6" y="71"/>
                  </a:lnTo>
                  <a:lnTo>
                    <a:pt x="0" y="59"/>
                  </a:lnTo>
                  <a:lnTo>
                    <a:pt x="0" y="53"/>
                  </a:lnTo>
                  <a:lnTo>
                    <a:pt x="0" y="47"/>
                  </a:lnTo>
                  <a:lnTo>
                    <a:pt x="6" y="47"/>
                  </a:lnTo>
                  <a:lnTo>
                    <a:pt x="6" y="53"/>
                  </a:lnTo>
                  <a:lnTo>
                    <a:pt x="6" y="65"/>
                  </a:lnTo>
                  <a:lnTo>
                    <a:pt x="12" y="71"/>
                  </a:lnTo>
                  <a:lnTo>
                    <a:pt x="18" y="71"/>
                  </a:lnTo>
                  <a:lnTo>
                    <a:pt x="18" y="65"/>
                  </a:lnTo>
                  <a:lnTo>
                    <a:pt x="24" y="59"/>
                  </a:lnTo>
                  <a:lnTo>
                    <a:pt x="24" y="47"/>
                  </a:lnTo>
                  <a:lnTo>
                    <a:pt x="24" y="41"/>
                  </a:lnTo>
                  <a:lnTo>
                    <a:pt x="24" y="35"/>
                  </a:lnTo>
                  <a:lnTo>
                    <a:pt x="18" y="24"/>
                  </a:lnTo>
                  <a:lnTo>
                    <a:pt x="18" y="18"/>
                  </a:lnTo>
                  <a:lnTo>
                    <a:pt x="18" y="12"/>
                  </a:lnTo>
                  <a:lnTo>
                    <a:pt x="24" y="12"/>
                  </a:lnTo>
                  <a:lnTo>
                    <a:pt x="24" y="18"/>
                  </a:lnTo>
                  <a:lnTo>
                    <a:pt x="24" y="24"/>
                  </a:lnTo>
                  <a:lnTo>
                    <a:pt x="24" y="30"/>
                  </a:lnTo>
                  <a:lnTo>
                    <a:pt x="24" y="35"/>
                  </a:lnTo>
                  <a:lnTo>
                    <a:pt x="30" y="24"/>
                  </a:lnTo>
                  <a:lnTo>
                    <a:pt x="30" y="18"/>
                  </a:lnTo>
                  <a:lnTo>
                    <a:pt x="36" y="6"/>
                  </a:lnTo>
                  <a:lnTo>
                    <a:pt x="42" y="0"/>
                  </a:lnTo>
                  <a:lnTo>
                    <a:pt x="36" y="6"/>
                  </a:lnTo>
                  <a:lnTo>
                    <a:pt x="36" y="18"/>
                  </a:lnTo>
                  <a:lnTo>
                    <a:pt x="30" y="30"/>
                  </a:lnTo>
                  <a:lnTo>
                    <a:pt x="30" y="35"/>
                  </a:lnTo>
                  <a:lnTo>
                    <a:pt x="36" y="30"/>
                  </a:lnTo>
                  <a:lnTo>
                    <a:pt x="42" y="30"/>
                  </a:lnTo>
                  <a:lnTo>
                    <a:pt x="48" y="30"/>
                  </a:lnTo>
                  <a:lnTo>
                    <a:pt x="48" y="24"/>
                  </a:lnTo>
                  <a:lnTo>
                    <a:pt x="48" y="30"/>
                  </a:lnTo>
                  <a:lnTo>
                    <a:pt x="42" y="30"/>
                  </a:lnTo>
                  <a:lnTo>
                    <a:pt x="42" y="35"/>
                  </a:lnTo>
                  <a:lnTo>
                    <a:pt x="36" y="35"/>
                  </a:lnTo>
                  <a:lnTo>
                    <a:pt x="36" y="41"/>
                  </a:lnTo>
                  <a:lnTo>
                    <a:pt x="30" y="41"/>
                  </a:lnTo>
                  <a:lnTo>
                    <a:pt x="30" y="47"/>
                  </a:lnTo>
                  <a:lnTo>
                    <a:pt x="24" y="59"/>
                  </a:lnTo>
                  <a:lnTo>
                    <a:pt x="24" y="71"/>
                  </a:lnTo>
                  <a:lnTo>
                    <a:pt x="24" y="77"/>
                  </a:lnTo>
                  <a:lnTo>
                    <a:pt x="30" y="71"/>
                  </a:lnTo>
                  <a:lnTo>
                    <a:pt x="36" y="71"/>
                  </a:lnTo>
                  <a:lnTo>
                    <a:pt x="42" y="71"/>
                  </a:lnTo>
                  <a:lnTo>
                    <a:pt x="48" y="71"/>
                  </a:lnTo>
                  <a:lnTo>
                    <a:pt x="54" y="71"/>
                  </a:lnTo>
                  <a:lnTo>
                    <a:pt x="48" y="71"/>
                  </a:lnTo>
                  <a:lnTo>
                    <a:pt x="42" y="77"/>
                  </a:lnTo>
                  <a:lnTo>
                    <a:pt x="36" y="77"/>
                  </a:lnTo>
                  <a:lnTo>
                    <a:pt x="30" y="83"/>
                  </a:lnTo>
                  <a:lnTo>
                    <a:pt x="24" y="83"/>
                  </a:lnTo>
                  <a:lnTo>
                    <a:pt x="18" y="89"/>
                  </a:lnTo>
                  <a:lnTo>
                    <a:pt x="18" y="95"/>
                  </a:lnTo>
                  <a:lnTo>
                    <a:pt x="18" y="101"/>
                  </a:lnTo>
                  <a:lnTo>
                    <a:pt x="24" y="101"/>
                  </a:lnTo>
                  <a:lnTo>
                    <a:pt x="30" y="101"/>
                  </a:lnTo>
                  <a:lnTo>
                    <a:pt x="30" y="95"/>
                  </a:lnTo>
                  <a:lnTo>
                    <a:pt x="36" y="95"/>
                  </a:lnTo>
                  <a:lnTo>
                    <a:pt x="42" y="95"/>
                  </a:lnTo>
                  <a:lnTo>
                    <a:pt x="48" y="95"/>
                  </a:lnTo>
                  <a:lnTo>
                    <a:pt x="48" y="89"/>
                  </a:lnTo>
                  <a:lnTo>
                    <a:pt x="54" y="89"/>
                  </a:lnTo>
                  <a:lnTo>
                    <a:pt x="54" y="83"/>
                  </a:lnTo>
                  <a:lnTo>
                    <a:pt x="54" y="89"/>
                  </a:lnTo>
                  <a:lnTo>
                    <a:pt x="48" y="95"/>
                  </a:lnTo>
                  <a:lnTo>
                    <a:pt x="42" y="101"/>
                  </a:lnTo>
                  <a:lnTo>
                    <a:pt x="42" y="107"/>
                  </a:lnTo>
                  <a:lnTo>
                    <a:pt x="36" y="107"/>
                  </a:lnTo>
                  <a:lnTo>
                    <a:pt x="36" y="113"/>
                  </a:lnTo>
                  <a:lnTo>
                    <a:pt x="36" y="107"/>
                  </a:lnTo>
                  <a:lnTo>
                    <a:pt x="30" y="107"/>
                  </a:lnTo>
                  <a:lnTo>
                    <a:pt x="30" y="101"/>
                  </a:lnTo>
                  <a:lnTo>
                    <a:pt x="24" y="101"/>
                  </a:lnTo>
                  <a:lnTo>
                    <a:pt x="18" y="101"/>
                  </a:lnTo>
                  <a:lnTo>
                    <a:pt x="12" y="107"/>
                  </a:lnTo>
                  <a:lnTo>
                    <a:pt x="12" y="113"/>
                  </a:lnTo>
                  <a:lnTo>
                    <a:pt x="12" y="119"/>
                  </a:lnTo>
                  <a:lnTo>
                    <a:pt x="6" y="119"/>
                  </a:lnTo>
                  <a:lnTo>
                    <a:pt x="0" y="125"/>
                  </a:lnTo>
                  <a:lnTo>
                    <a:pt x="6" y="119"/>
                  </a:lnTo>
                  <a:lnTo>
                    <a:pt x="6" y="113"/>
                  </a:lnTo>
                  <a:lnTo>
                    <a:pt x="12" y="113"/>
                  </a:lnTo>
                  <a:lnTo>
                    <a:pt x="6" y="107"/>
                  </a:lnTo>
                  <a:lnTo>
                    <a:pt x="0" y="107"/>
                  </a:lnTo>
                  <a:close/>
                </a:path>
              </a:pathLst>
            </a:custGeom>
            <a:solidFill>
              <a:srgbClr val="990000"/>
            </a:solidFill>
            <a:ln w="9525">
              <a:noFill/>
              <a:round/>
              <a:headEnd/>
              <a:tailEnd/>
            </a:ln>
          </p:spPr>
          <p:txBody>
            <a:bodyPr/>
            <a:lstStyle/>
            <a:p>
              <a:endParaRPr lang="en-US"/>
            </a:p>
          </p:txBody>
        </p:sp>
        <p:sp>
          <p:nvSpPr>
            <p:cNvPr id="16090" name="Freeform 461"/>
            <p:cNvSpPr>
              <a:spLocks/>
            </p:cNvSpPr>
            <p:nvPr/>
          </p:nvSpPr>
          <p:spPr bwMode="auto">
            <a:xfrm>
              <a:off x="5139" y="1616"/>
              <a:ext cx="12" cy="18"/>
            </a:xfrm>
            <a:custGeom>
              <a:avLst/>
              <a:gdLst>
                <a:gd name="T0" fmla="*/ 12 w 12"/>
                <a:gd name="T1" fmla="*/ 18 h 18"/>
                <a:gd name="T2" fmla="*/ 6 w 12"/>
                <a:gd name="T3" fmla="*/ 18 h 18"/>
                <a:gd name="T4" fmla="*/ 6 w 12"/>
                <a:gd name="T5" fmla="*/ 18 h 18"/>
                <a:gd name="T6" fmla="*/ 6 w 12"/>
                <a:gd name="T7" fmla="*/ 18 h 18"/>
                <a:gd name="T8" fmla="*/ 6 w 12"/>
                <a:gd name="T9" fmla="*/ 18 h 18"/>
                <a:gd name="T10" fmla="*/ 0 w 12"/>
                <a:gd name="T11" fmla="*/ 12 h 18"/>
                <a:gd name="T12" fmla="*/ 0 w 12"/>
                <a:gd name="T13" fmla="*/ 12 h 18"/>
                <a:gd name="T14" fmla="*/ 0 w 12"/>
                <a:gd name="T15" fmla="*/ 6 h 18"/>
                <a:gd name="T16" fmla="*/ 0 w 12"/>
                <a:gd name="T17" fmla="*/ 6 h 18"/>
                <a:gd name="T18" fmla="*/ 0 w 12"/>
                <a:gd name="T19" fmla="*/ 0 h 18"/>
                <a:gd name="T20" fmla="*/ 0 w 12"/>
                <a:gd name="T21" fmla="*/ 0 h 18"/>
                <a:gd name="T22" fmla="*/ 6 w 12"/>
                <a:gd name="T23" fmla="*/ 6 h 18"/>
                <a:gd name="T24" fmla="*/ 6 w 12"/>
                <a:gd name="T25" fmla="*/ 6 h 18"/>
                <a:gd name="T26" fmla="*/ 6 w 12"/>
                <a:gd name="T27" fmla="*/ 6 h 18"/>
                <a:gd name="T28" fmla="*/ 6 w 12"/>
                <a:gd name="T29" fmla="*/ 12 h 18"/>
                <a:gd name="T30" fmla="*/ 6 w 12"/>
                <a:gd name="T31" fmla="*/ 12 h 18"/>
                <a:gd name="T32" fmla="*/ 12 w 12"/>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18"/>
                  </a:moveTo>
                  <a:lnTo>
                    <a:pt x="6" y="18"/>
                  </a:lnTo>
                  <a:lnTo>
                    <a:pt x="0" y="12"/>
                  </a:lnTo>
                  <a:lnTo>
                    <a:pt x="0" y="6"/>
                  </a:lnTo>
                  <a:lnTo>
                    <a:pt x="0" y="0"/>
                  </a:lnTo>
                  <a:lnTo>
                    <a:pt x="6" y="6"/>
                  </a:lnTo>
                  <a:lnTo>
                    <a:pt x="6" y="12"/>
                  </a:lnTo>
                  <a:lnTo>
                    <a:pt x="12" y="18"/>
                  </a:lnTo>
                  <a:close/>
                </a:path>
              </a:pathLst>
            </a:custGeom>
            <a:solidFill>
              <a:srgbClr val="990000"/>
            </a:solidFill>
            <a:ln w="9525">
              <a:noFill/>
              <a:round/>
              <a:headEnd/>
              <a:tailEnd/>
            </a:ln>
          </p:spPr>
          <p:txBody>
            <a:bodyPr/>
            <a:lstStyle/>
            <a:p>
              <a:endParaRPr lang="en-US"/>
            </a:p>
          </p:txBody>
        </p:sp>
        <p:sp>
          <p:nvSpPr>
            <p:cNvPr id="16091" name="Freeform 462"/>
            <p:cNvSpPr>
              <a:spLocks/>
            </p:cNvSpPr>
            <p:nvPr/>
          </p:nvSpPr>
          <p:spPr bwMode="auto">
            <a:xfrm>
              <a:off x="5211" y="1617"/>
              <a:ext cx="173" cy="102"/>
            </a:xfrm>
            <a:custGeom>
              <a:avLst/>
              <a:gdLst>
                <a:gd name="T0" fmla="*/ 18 w 173"/>
                <a:gd name="T1" fmla="*/ 72 h 102"/>
                <a:gd name="T2" fmla="*/ 36 w 173"/>
                <a:gd name="T3" fmla="*/ 60 h 102"/>
                <a:gd name="T4" fmla="*/ 42 w 173"/>
                <a:gd name="T5" fmla="*/ 36 h 102"/>
                <a:gd name="T6" fmla="*/ 60 w 173"/>
                <a:gd name="T7" fmla="*/ 18 h 102"/>
                <a:gd name="T8" fmla="*/ 72 w 173"/>
                <a:gd name="T9" fmla="*/ 0 h 102"/>
                <a:gd name="T10" fmla="*/ 78 w 173"/>
                <a:gd name="T11" fmla="*/ 0 h 102"/>
                <a:gd name="T12" fmla="*/ 66 w 173"/>
                <a:gd name="T13" fmla="*/ 12 h 102"/>
                <a:gd name="T14" fmla="*/ 54 w 173"/>
                <a:gd name="T15" fmla="*/ 30 h 102"/>
                <a:gd name="T16" fmla="*/ 48 w 173"/>
                <a:gd name="T17" fmla="*/ 48 h 102"/>
                <a:gd name="T18" fmla="*/ 48 w 173"/>
                <a:gd name="T19" fmla="*/ 54 h 102"/>
                <a:gd name="T20" fmla="*/ 60 w 173"/>
                <a:gd name="T21" fmla="*/ 48 h 102"/>
                <a:gd name="T22" fmla="*/ 72 w 173"/>
                <a:gd name="T23" fmla="*/ 36 h 102"/>
                <a:gd name="T24" fmla="*/ 90 w 173"/>
                <a:gd name="T25" fmla="*/ 18 h 102"/>
                <a:gd name="T26" fmla="*/ 114 w 173"/>
                <a:gd name="T27" fmla="*/ 0 h 102"/>
                <a:gd name="T28" fmla="*/ 120 w 173"/>
                <a:gd name="T29" fmla="*/ 0 h 102"/>
                <a:gd name="T30" fmla="*/ 102 w 173"/>
                <a:gd name="T31" fmla="*/ 12 h 102"/>
                <a:gd name="T32" fmla="*/ 84 w 173"/>
                <a:gd name="T33" fmla="*/ 36 h 102"/>
                <a:gd name="T34" fmla="*/ 84 w 173"/>
                <a:gd name="T35" fmla="*/ 42 h 102"/>
                <a:gd name="T36" fmla="*/ 96 w 173"/>
                <a:gd name="T37" fmla="*/ 36 h 102"/>
                <a:gd name="T38" fmla="*/ 108 w 173"/>
                <a:gd name="T39" fmla="*/ 36 h 102"/>
                <a:gd name="T40" fmla="*/ 125 w 173"/>
                <a:gd name="T41" fmla="*/ 24 h 102"/>
                <a:gd name="T42" fmla="*/ 149 w 173"/>
                <a:gd name="T43" fmla="*/ 12 h 102"/>
                <a:gd name="T44" fmla="*/ 155 w 173"/>
                <a:gd name="T45" fmla="*/ 12 h 102"/>
                <a:gd name="T46" fmla="*/ 137 w 173"/>
                <a:gd name="T47" fmla="*/ 18 h 102"/>
                <a:gd name="T48" fmla="*/ 120 w 173"/>
                <a:gd name="T49" fmla="*/ 36 h 102"/>
                <a:gd name="T50" fmla="*/ 137 w 173"/>
                <a:gd name="T51" fmla="*/ 36 h 102"/>
                <a:gd name="T52" fmla="*/ 161 w 173"/>
                <a:gd name="T53" fmla="*/ 30 h 102"/>
                <a:gd name="T54" fmla="*/ 173 w 173"/>
                <a:gd name="T55" fmla="*/ 30 h 102"/>
                <a:gd name="T56" fmla="*/ 155 w 173"/>
                <a:gd name="T57" fmla="*/ 36 h 102"/>
                <a:gd name="T58" fmla="*/ 125 w 173"/>
                <a:gd name="T59" fmla="*/ 42 h 102"/>
                <a:gd name="T60" fmla="*/ 131 w 173"/>
                <a:gd name="T61" fmla="*/ 54 h 102"/>
                <a:gd name="T62" fmla="*/ 149 w 173"/>
                <a:gd name="T63" fmla="*/ 60 h 102"/>
                <a:gd name="T64" fmla="*/ 155 w 173"/>
                <a:gd name="T65" fmla="*/ 66 h 102"/>
                <a:gd name="T66" fmla="*/ 137 w 173"/>
                <a:gd name="T67" fmla="*/ 60 h 102"/>
                <a:gd name="T68" fmla="*/ 114 w 173"/>
                <a:gd name="T69" fmla="*/ 48 h 102"/>
                <a:gd name="T70" fmla="*/ 102 w 173"/>
                <a:gd name="T71" fmla="*/ 48 h 102"/>
                <a:gd name="T72" fmla="*/ 84 w 173"/>
                <a:gd name="T73" fmla="*/ 48 h 102"/>
                <a:gd name="T74" fmla="*/ 90 w 173"/>
                <a:gd name="T75" fmla="*/ 60 h 102"/>
                <a:gd name="T76" fmla="*/ 108 w 173"/>
                <a:gd name="T77" fmla="*/ 72 h 102"/>
                <a:gd name="T78" fmla="*/ 120 w 173"/>
                <a:gd name="T79" fmla="*/ 78 h 102"/>
                <a:gd name="T80" fmla="*/ 125 w 173"/>
                <a:gd name="T81" fmla="*/ 84 h 102"/>
                <a:gd name="T82" fmla="*/ 108 w 173"/>
                <a:gd name="T83" fmla="*/ 72 h 102"/>
                <a:gd name="T84" fmla="*/ 84 w 173"/>
                <a:gd name="T85" fmla="*/ 60 h 102"/>
                <a:gd name="T86" fmla="*/ 72 w 173"/>
                <a:gd name="T87" fmla="*/ 54 h 102"/>
                <a:gd name="T88" fmla="*/ 60 w 173"/>
                <a:gd name="T89" fmla="*/ 60 h 102"/>
                <a:gd name="T90" fmla="*/ 48 w 173"/>
                <a:gd name="T91" fmla="*/ 60 h 102"/>
                <a:gd name="T92" fmla="*/ 48 w 173"/>
                <a:gd name="T93" fmla="*/ 66 h 102"/>
                <a:gd name="T94" fmla="*/ 66 w 173"/>
                <a:gd name="T95" fmla="*/ 78 h 102"/>
                <a:gd name="T96" fmla="*/ 84 w 173"/>
                <a:gd name="T97" fmla="*/ 96 h 102"/>
                <a:gd name="T98" fmla="*/ 90 w 173"/>
                <a:gd name="T99" fmla="*/ 102 h 102"/>
                <a:gd name="T100" fmla="*/ 66 w 173"/>
                <a:gd name="T101" fmla="*/ 90 h 102"/>
                <a:gd name="T102" fmla="*/ 42 w 173"/>
                <a:gd name="T103" fmla="*/ 72 h 102"/>
                <a:gd name="T104" fmla="*/ 30 w 173"/>
                <a:gd name="T105" fmla="*/ 78 h 102"/>
                <a:gd name="T106" fmla="*/ 6 w 173"/>
                <a:gd name="T107" fmla="*/ 84 h 102"/>
                <a:gd name="T108" fmla="*/ 6 w 173"/>
                <a:gd name="T109" fmla="*/ 78 h 1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73"/>
                <a:gd name="T166" fmla="*/ 0 h 102"/>
                <a:gd name="T167" fmla="*/ 173 w 173"/>
                <a:gd name="T168" fmla="*/ 102 h 1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73" h="102">
                  <a:moveTo>
                    <a:pt x="6" y="78"/>
                  </a:moveTo>
                  <a:lnTo>
                    <a:pt x="12" y="78"/>
                  </a:lnTo>
                  <a:lnTo>
                    <a:pt x="12" y="72"/>
                  </a:lnTo>
                  <a:lnTo>
                    <a:pt x="18" y="72"/>
                  </a:lnTo>
                  <a:lnTo>
                    <a:pt x="24" y="66"/>
                  </a:lnTo>
                  <a:lnTo>
                    <a:pt x="30" y="66"/>
                  </a:lnTo>
                  <a:lnTo>
                    <a:pt x="30" y="60"/>
                  </a:lnTo>
                  <a:lnTo>
                    <a:pt x="36" y="60"/>
                  </a:lnTo>
                  <a:lnTo>
                    <a:pt x="36" y="54"/>
                  </a:lnTo>
                  <a:lnTo>
                    <a:pt x="42" y="48"/>
                  </a:lnTo>
                  <a:lnTo>
                    <a:pt x="42" y="36"/>
                  </a:lnTo>
                  <a:lnTo>
                    <a:pt x="48" y="30"/>
                  </a:lnTo>
                  <a:lnTo>
                    <a:pt x="48" y="24"/>
                  </a:lnTo>
                  <a:lnTo>
                    <a:pt x="54" y="24"/>
                  </a:lnTo>
                  <a:lnTo>
                    <a:pt x="60" y="18"/>
                  </a:lnTo>
                  <a:lnTo>
                    <a:pt x="60" y="12"/>
                  </a:lnTo>
                  <a:lnTo>
                    <a:pt x="66" y="6"/>
                  </a:lnTo>
                  <a:lnTo>
                    <a:pt x="72" y="6"/>
                  </a:lnTo>
                  <a:lnTo>
                    <a:pt x="72" y="0"/>
                  </a:lnTo>
                  <a:lnTo>
                    <a:pt x="78" y="0"/>
                  </a:lnTo>
                  <a:lnTo>
                    <a:pt x="78" y="6"/>
                  </a:lnTo>
                  <a:lnTo>
                    <a:pt x="72" y="6"/>
                  </a:lnTo>
                  <a:lnTo>
                    <a:pt x="66" y="12"/>
                  </a:lnTo>
                  <a:lnTo>
                    <a:pt x="66" y="18"/>
                  </a:lnTo>
                  <a:lnTo>
                    <a:pt x="60" y="18"/>
                  </a:lnTo>
                  <a:lnTo>
                    <a:pt x="54" y="24"/>
                  </a:lnTo>
                  <a:lnTo>
                    <a:pt x="54" y="30"/>
                  </a:lnTo>
                  <a:lnTo>
                    <a:pt x="48" y="30"/>
                  </a:lnTo>
                  <a:lnTo>
                    <a:pt x="48" y="36"/>
                  </a:lnTo>
                  <a:lnTo>
                    <a:pt x="48" y="42"/>
                  </a:lnTo>
                  <a:lnTo>
                    <a:pt x="48" y="48"/>
                  </a:lnTo>
                  <a:lnTo>
                    <a:pt x="48" y="54"/>
                  </a:lnTo>
                  <a:lnTo>
                    <a:pt x="54" y="54"/>
                  </a:lnTo>
                  <a:lnTo>
                    <a:pt x="54" y="48"/>
                  </a:lnTo>
                  <a:lnTo>
                    <a:pt x="60" y="48"/>
                  </a:lnTo>
                  <a:lnTo>
                    <a:pt x="60" y="42"/>
                  </a:lnTo>
                  <a:lnTo>
                    <a:pt x="66" y="42"/>
                  </a:lnTo>
                  <a:lnTo>
                    <a:pt x="72" y="36"/>
                  </a:lnTo>
                  <a:lnTo>
                    <a:pt x="78" y="30"/>
                  </a:lnTo>
                  <a:lnTo>
                    <a:pt x="84" y="24"/>
                  </a:lnTo>
                  <a:lnTo>
                    <a:pt x="90" y="18"/>
                  </a:lnTo>
                  <a:lnTo>
                    <a:pt x="96" y="12"/>
                  </a:lnTo>
                  <a:lnTo>
                    <a:pt x="102" y="6"/>
                  </a:lnTo>
                  <a:lnTo>
                    <a:pt x="108" y="6"/>
                  </a:lnTo>
                  <a:lnTo>
                    <a:pt x="114" y="0"/>
                  </a:lnTo>
                  <a:lnTo>
                    <a:pt x="120" y="0"/>
                  </a:lnTo>
                  <a:lnTo>
                    <a:pt x="114" y="6"/>
                  </a:lnTo>
                  <a:lnTo>
                    <a:pt x="108" y="6"/>
                  </a:lnTo>
                  <a:lnTo>
                    <a:pt x="102" y="12"/>
                  </a:lnTo>
                  <a:lnTo>
                    <a:pt x="96" y="18"/>
                  </a:lnTo>
                  <a:lnTo>
                    <a:pt x="90" y="24"/>
                  </a:lnTo>
                  <a:lnTo>
                    <a:pt x="84" y="30"/>
                  </a:lnTo>
                  <a:lnTo>
                    <a:pt x="84" y="36"/>
                  </a:lnTo>
                  <a:lnTo>
                    <a:pt x="78" y="36"/>
                  </a:lnTo>
                  <a:lnTo>
                    <a:pt x="78" y="42"/>
                  </a:lnTo>
                  <a:lnTo>
                    <a:pt x="84" y="42"/>
                  </a:lnTo>
                  <a:lnTo>
                    <a:pt x="90" y="42"/>
                  </a:lnTo>
                  <a:lnTo>
                    <a:pt x="90" y="36"/>
                  </a:lnTo>
                  <a:lnTo>
                    <a:pt x="96" y="36"/>
                  </a:lnTo>
                  <a:lnTo>
                    <a:pt x="102" y="36"/>
                  </a:lnTo>
                  <a:lnTo>
                    <a:pt x="108" y="36"/>
                  </a:lnTo>
                  <a:lnTo>
                    <a:pt x="114" y="30"/>
                  </a:lnTo>
                  <a:lnTo>
                    <a:pt x="120" y="30"/>
                  </a:lnTo>
                  <a:lnTo>
                    <a:pt x="125" y="24"/>
                  </a:lnTo>
                  <a:lnTo>
                    <a:pt x="131" y="18"/>
                  </a:lnTo>
                  <a:lnTo>
                    <a:pt x="137" y="18"/>
                  </a:lnTo>
                  <a:lnTo>
                    <a:pt x="143" y="12"/>
                  </a:lnTo>
                  <a:lnTo>
                    <a:pt x="149" y="12"/>
                  </a:lnTo>
                  <a:lnTo>
                    <a:pt x="155" y="12"/>
                  </a:lnTo>
                  <a:lnTo>
                    <a:pt x="149" y="12"/>
                  </a:lnTo>
                  <a:lnTo>
                    <a:pt x="149" y="18"/>
                  </a:lnTo>
                  <a:lnTo>
                    <a:pt x="143" y="18"/>
                  </a:lnTo>
                  <a:lnTo>
                    <a:pt x="137" y="18"/>
                  </a:lnTo>
                  <a:lnTo>
                    <a:pt x="131" y="24"/>
                  </a:lnTo>
                  <a:lnTo>
                    <a:pt x="125" y="30"/>
                  </a:lnTo>
                  <a:lnTo>
                    <a:pt x="120" y="36"/>
                  </a:lnTo>
                  <a:lnTo>
                    <a:pt x="125" y="36"/>
                  </a:lnTo>
                  <a:lnTo>
                    <a:pt x="131" y="36"/>
                  </a:lnTo>
                  <a:lnTo>
                    <a:pt x="137" y="36"/>
                  </a:lnTo>
                  <a:lnTo>
                    <a:pt x="143" y="36"/>
                  </a:lnTo>
                  <a:lnTo>
                    <a:pt x="149" y="30"/>
                  </a:lnTo>
                  <a:lnTo>
                    <a:pt x="155" y="30"/>
                  </a:lnTo>
                  <a:lnTo>
                    <a:pt x="161" y="30"/>
                  </a:lnTo>
                  <a:lnTo>
                    <a:pt x="167" y="30"/>
                  </a:lnTo>
                  <a:lnTo>
                    <a:pt x="173" y="24"/>
                  </a:lnTo>
                  <a:lnTo>
                    <a:pt x="173" y="30"/>
                  </a:lnTo>
                  <a:lnTo>
                    <a:pt x="167" y="30"/>
                  </a:lnTo>
                  <a:lnTo>
                    <a:pt x="161" y="36"/>
                  </a:lnTo>
                  <a:lnTo>
                    <a:pt x="155" y="36"/>
                  </a:lnTo>
                  <a:lnTo>
                    <a:pt x="149" y="36"/>
                  </a:lnTo>
                  <a:lnTo>
                    <a:pt x="143" y="42"/>
                  </a:lnTo>
                  <a:lnTo>
                    <a:pt x="137" y="42"/>
                  </a:lnTo>
                  <a:lnTo>
                    <a:pt x="125" y="42"/>
                  </a:lnTo>
                  <a:lnTo>
                    <a:pt x="120" y="42"/>
                  </a:lnTo>
                  <a:lnTo>
                    <a:pt x="125" y="48"/>
                  </a:lnTo>
                  <a:lnTo>
                    <a:pt x="131" y="54"/>
                  </a:lnTo>
                  <a:lnTo>
                    <a:pt x="137" y="54"/>
                  </a:lnTo>
                  <a:lnTo>
                    <a:pt x="143" y="60"/>
                  </a:lnTo>
                  <a:lnTo>
                    <a:pt x="149" y="60"/>
                  </a:lnTo>
                  <a:lnTo>
                    <a:pt x="155" y="60"/>
                  </a:lnTo>
                  <a:lnTo>
                    <a:pt x="155" y="66"/>
                  </a:lnTo>
                  <a:lnTo>
                    <a:pt x="149" y="66"/>
                  </a:lnTo>
                  <a:lnTo>
                    <a:pt x="143" y="66"/>
                  </a:lnTo>
                  <a:lnTo>
                    <a:pt x="137" y="60"/>
                  </a:lnTo>
                  <a:lnTo>
                    <a:pt x="131" y="60"/>
                  </a:lnTo>
                  <a:lnTo>
                    <a:pt x="125" y="54"/>
                  </a:lnTo>
                  <a:lnTo>
                    <a:pt x="120" y="54"/>
                  </a:lnTo>
                  <a:lnTo>
                    <a:pt x="114" y="48"/>
                  </a:lnTo>
                  <a:lnTo>
                    <a:pt x="108" y="48"/>
                  </a:lnTo>
                  <a:lnTo>
                    <a:pt x="102" y="48"/>
                  </a:lnTo>
                  <a:lnTo>
                    <a:pt x="96" y="48"/>
                  </a:lnTo>
                  <a:lnTo>
                    <a:pt x="90" y="48"/>
                  </a:lnTo>
                  <a:lnTo>
                    <a:pt x="84" y="48"/>
                  </a:lnTo>
                  <a:lnTo>
                    <a:pt x="84" y="54"/>
                  </a:lnTo>
                  <a:lnTo>
                    <a:pt x="90" y="54"/>
                  </a:lnTo>
                  <a:lnTo>
                    <a:pt x="90" y="60"/>
                  </a:lnTo>
                  <a:lnTo>
                    <a:pt x="96" y="60"/>
                  </a:lnTo>
                  <a:lnTo>
                    <a:pt x="102" y="66"/>
                  </a:lnTo>
                  <a:lnTo>
                    <a:pt x="108" y="72"/>
                  </a:lnTo>
                  <a:lnTo>
                    <a:pt x="114" y="72"/>
                  </a:lnTo>
                  <a:lnTo>
                    <a:pt x="120" y="78"/>
                  </a:lnTo>
                  <a:lnTo>
                    <a:pt x="125" y="84"/>
                  </a:lnTo>
                  <a:lnTo>
                    <a:pt x="131" y="84"/>
                  </a:lnTo>
                  <a:lnTo>
                    <a:pt x="125" y="84"/>
                  </a:lnTo>
                  <a:lnTo>
                    <a:pt x="120" y="84"/>
                  </a:lnTo>
                  <a:lnTo>
                    <a:pt x="120" y="78"/>
                  </a:lnTo>
                  <a:lnTo>
                    <a:pt x="114" y="78"/>
                  </a:lnTo>
                  <a:lnTo>
                    <a:pt x="108" y="72"/>
                  </a:lnTo>
                  <a:lnTo>
                    <a:pt x="96" y="72"/>
                  </a:lnTo>
                  <a:lnTo>
                    <a:pt x="90" y="66"/>
                  </a:lnTo>
                  <a:lnTo>
                    <a:pt x="90" y="60"/>
                  </a:lnTo>
                  <a:lnTo>
                    <a:pt x="84" y="60"/>
                  </a:lnTo>
                  <a:lnTo>
                    <a:pt x="78" y="54"/>
                  </a:lnTo>
                  <a:lnTo>
                    <a:pt x="72" y="54"/>
                  </a:lnTo>
                  <a:lnTo>
                    <a:pt x="66" y="54"/>
                  </a:lnTo>
                  <a:lnTo>
                    <a:pt x="66" y="60"/>
                  </a:lnTo>
                  <a:lnTo>
                    <a:pt x="60" y="60"/>
                  </a:lnTo>
                  <a:lnTo>
                    <a:pt x="54" y="60"/>
                  </a:lnTo>
                  <a:lnTo>
                    <a:pt x="48" y="60"/>
                  </a:lnTo>
                  <a:lnTo>
                    <a:pt x="48" y="66"/>
                  </a:lnTo>
                  <a:lnTo>
                    <a:pt x="48" y="72"/>
                  </a:lnTo>
                  <a:lnTo>
                    <a:pt x="54" y="72"/>
                  </a:lnTo>
                  <a:lnTo>
                    <a:pt x="60" y="78"/>
                  </a:lnTo>
                  <a:lnTo>
                    <a:pt x="66" y="78"/>
                  </a:lnTo>
                  <a:lnTo>
                    <a:pt x="72" y="84"/>
                  </a:lnTo>
                  <a:lnTo>
                    <a:pt x="78" y="90"/>
                  </a:lnTo>
                  <a:lnTo>
                    <a:pt x="84" y="96"/>
                  </a:lnTo>
                  <a:lnTo>
                    <a:pt x="90" y="96"/>
                  </a:lnTo>
                  <a:lnTo>
                    <a:pt x="90" y="102"/>
                  </a:lnTo>
                  <a:lnTo>
                    <a:pt x="84" y="96"/>
                  </a:lnTo>
                  <a:lnTo>
                    <a:pt x="78" y="96"/>
                  </a:lnTo>
                  <a:lnTo>
                    <a:pt x="72" y="90"/>
                  </a:lnTo>
                  <a:lnTo>
                    <a:pt x="66" y="90"/>
                  </a:lnTo>
                  <a:lnTo>
                    <a:pt x="60" y="84"/>
                  </a:lnTo>
                  <a:lnTo>
                    <a:pt x="54" y="78"/>
                  </a:lnTo>
                  <a:lnTo>
                    <a:pt x="48" y="78"/>
                  </a:lnTo>
                  <a:lnTo>
                    <a:pt x="42" y="72"/>
                  </a:lnTo>
                  <a:lnTo>
                    <a:pt x="36" y="72"/>
                  </a:lnTo>
                  <a:lnTo>
                    <a:pt x="30" y="78"/>
                  </a:lnTo>
                  <a:lnTo>
                    <a:pt x="24" y="78"/>
                  </a:lnTo>
                  <a:lnTo>
                    <a:pt x="18" y="78"/>
                  </a:lnTo>
                  <a:lnTo>
                    <a:pt x="12" y="84"/>
                  </a:lnTo>
                  <a:lnTo>
                    <a:pt x="6" y="84"/>
                  </a:lnTo>
                  <a:lnTo>
                    <a:pt x="0" y="84"/>
                  </a:lnTo>
                  <a:lnTo>
                    <a:pt x="6" y="84"/>
                  </a:lnTo>
                  <a:lnTo>
                    <a:pt x="6" y="78"/>
                  </a:lnTo>
                  <a:close/>
                </a:path>
              </a:pathLst>
            </a:custGeom>
            <a:solidFill>
              <a:srgbClr val="990000"/>
            </a:solidFill>
            <a:ln w="9525">
              <a:noFill/>
              <a:round/>
              <a:headEnd/>
              <a:tailEnd/>
            </a:ln>
          </p:spPr>
          <p:txBody>
            <a:bodyPr/>
            <a:lstStyle/>
            <a:p>
              <a:endParaRPr lang="en-US"/>
            </a:p>
          </p:txBody>
        </p:sp>
        <p:sp>
          <p:nvSpPr>
            <p:cNvPr id="16092" name="Freeform 463"/>
            <p:cNvSpPr>
              <a:spLocks/>
            </p:cNvSpPr>
            <p:nvPr/>
          </p:nvSpPr>
          <p:spPr bwMode="auto">
            <a:xfrm>
              <a:off x="5181" y="1718"/>
              <a:ext cx="118" cy="102"/>
            </a:xfrm>
            <a:custGeom>
              <a:avLst/>
              <a:gdLst>
                <a:gd name="T0" fmla="*/ 6 w 120"/>
                <a:gd name="T1" fmla="*/ 6 h 102"/>
                <a:gd name="T2" fmla="*/ 12 w 120"/>
                <a:gd name="T3" fmla="*/ 12 h 102"/>
                <a:gd name="T4" fmla="*/ 24 w 120"/>
                <a:gd name="T5" fmla="*/ 12 h 102"/>
                <a:gd name="T6" fmla="*/ 34 w 120"/>
                <a:gd name="T7" fmla="*/ 6 h 102"/>
                <a:gd name="T8" fmla="*/ 64 w 120"/>
                <a:gd name="T9" fmla="*/ 6 h 102"/>
                <a:gd name="T10" fmla="*/ 76 w 120"/>
                <a:gd name="T11" fmla="*/ 12 h 102"/>
                <a:gd name="T12" fmla="*/ 64 w 120"/>
                <a:gd name="T13" fmla="*/ 12 h 102"/>
                <a:gd name="T14" fmla="*/ 52 w 120"/>
                <a:gd name="T15" fmla="*/ 12 h 102"/>
                <a:gd name="T16" fmla="*/ 30 w 120"/>
                <a:gd name="T17" fmla="*/ 12 h 102"/>
                <a:gd name="T18" fmla="*/ 30 w 120"/>
                <a:gd name="T19" fmla="*/ 18 h 102"/>
                <a:gd name="T20" fmla="*/ 34 w 120"/>
                <a:gd name="T21" fmla="*/ 24 h 102"/>
                <a:gd name="T22" fmla="*/ 40 w 120"/>
                <a:gd name="T23" fmla="*/ 24 h 102"/>
                <a:gd name="T24" fmla="*/ 58 w 120"/>
                <a:gd name="T25" fmla="*/ 24 h 102"/>
                <a:gd name="T26" fmla="*/ 82 w 120"/>
                <a:gd name="T27" fmla="*/ 30 h 102"/>
                <a:gd name="T28" fmla="*/ 92 w 120"/>
                <a:gd name="T29" fmla="*/ 36 h 102"/>
                <a:gd name="T30" fmla="*/ 92 w 120"/>
                <a:gd name="T31" fmla="*/ 42 h 102"/>
                <a:gd name="T32" fmla="*/ 85 w 120"/>
                <a:gd name="T33" fmla="*/ 36 h 102"/>
                <a:gd name="T34" fmla="*/ 70 w 120"/>
                <a:gd name="T35" fmla="*/ 30 h 102"/>
                <a:gd name="T36" fmla="*/ 52 w 120"/>
                <a:gd name="T37" fmla="*/ 36 h 102"/>
                <a:gd name="T38" fmla="*/ 64 w 120"/>
                <a:gd name="T39" fmla="*/ 42 h 102"/>
                <a:gd name="T40" fmla="*/ 76 w 120"/>
                <a:gd name="T41" fmla="*/ 48 h 102"/>
                <a:gd name="T42" fmla="*/ 92 w 120"/>
                <a:gd name="T43" fmla="*/ 54 h 102"/>
                <a:gd name="T44" fmla="*/ 104 w 120"/>
                <a:gd name="T45" fmla="*/ 66 h 102"/>
                <a:gd name="T46" fmla="*/ 92 w 120"/>
                <a:gd name="T47" fmla="*/ 60 h 102"/>
                <a:gd name="T48" fmla="*/ 85 w 120"/>
                <a:gd name="T49" fmla="*/ 54 h 102"/>
                <a:gd name="T50" fmla="*/ 82 w 120"/>
                <a:gd name="T51" fmla="*/ 60 h 102"/>
                <a:gd name="T52" fmla="*/ 92 w 120"/>
                <a:gd name="T53" fmla="*/ 72 h 102"/>
                <a:gd name="T54" fmla="*/ 98 w 120"/>
                <a:gd name="T55" fmla="*/ 84 h 102"/>
                <a:gd name="T56" fmla="*/ 104 w 120"/>
                <a:gd name="T57" fmla="*/ 96 h 102"/>
                <a:gd name="T58" fmla="*/ 104 w 120"/>
                <a:gd name="T59" fmla="*/ 96 h 102"/>
                <a:gd name="T60" fmla="*/ 88 w 120"/>
                <a:gd name="T61" fmla="*/ 78 h 102"/>
                <a:gd name="T62" fmla="*/ 76 w 120"/>
                <a:gd name="T63" fmla="*/ 60 h 102"/>
                <a:gd name="T64" fmla="*/ 70 w 120"/>
                <a:gd name="T65" fmla="*/ 54 h 102"/>
                <a:gd name="T66" fmla="*/ 70 w 120"/>
                <a:gd name="T67" fmla="*/ 66 h 102"/>
                <a:gd name="T68" fmla="*/ 82 w 120"/>
                <a:gd name="T69" fmla="*/ 90 h 102"/>
                <a:gd name="T70" fmla="*/ 76 w 120"/>
                <a:gd name="T71" fmla="*/ 90 h 102"/>
                <a:gd name="T72" fmla="*/ 70 w 120"/>
                <a:gd name="T73" fmla="*/ 72 h 102"/>
                <a:gd name="T74" fmla="*/ 58 w 120"/>
                <a:gd name="T75" fmla="*/ 48 h 102"/>
                <a:gd name="T76" fmla="*/ 52 w 120"/>
                <a:gd name="T77" fmla="*/ 42 h 102"/>
                <a:gd name="T78" fmla="*/ 46 w 120"/>
                <a:gd name="T79" fmla="*/ 36 h 102"/>
                <a:gd name="T80" fmla="*/ 40 w 120"/>
                <a:gd name="T81" fmla="*/ 36 h 102"/>
                <a:gd name="T82" fmla="*/ 40 w 120"/>
                <a:gd name="T83" fmla="*/ 48 h 102"/>
                <a:gd name="T84" fmla="*/ 52 w 120"/>
                <a:gd name="T85" fmla="*/ 78 h 102"/>
                <a:gd name="T86" fmla="*/ 52 w 120"/>
                <a:gd name="T87" fmla="*/ 84 h 102"/>
                <a:gd name="T88" fmla="*/ 46 w 120"/>
                <a:gd name="T89" fmla="*/ 72 h 102"/>
                <a:gd name="T90" fmla="*/ 34 w 120"/>
                <a:gd name="T91" fmla="*/ 54 h 102"/>
                <a:gd name="T92" fmla="*/ 34 w 120"/>
                <a:gd name="T93" fmla="*/ 30 h 102"/>
                <a:gd name="T94" fmla="*/ 30 w 120"/>
                <a:gd name="T95" fmla="*/ 24 h 102"/>
                <a:gd name="T96" fmla="*/ 24 w 120"/>
                <a:gd name="T97" fmla="*/ 24 h 102"/>
                <a:gd name="T98" fmla="*/ 24 w 120"/>
                <a:gd name="T99" fmla="*/ 24 h 102"/>
                <a:gd name="T100" fmla="*/ 24 w 120"/>
                <a:gd name="T101" fmla="*/ 48 h 102"/>
                <a:gd name="T102" fmla="*/ 30 w 120"/>
                <a:gd name="T103" fmla="*/ 66 h 102"/>
                <a:gd name="T104" fmla="*/ 30 w 120"/>
                <a:gd name="T105" fmla="*/ 72 h 102"/>
                <a:gd name="T106" fmla="*/ 24 w 120"/>
                <a:gd name="T107" fmla="*/ 54 h 102"/>
                <a:gd name="T108" fmla="*/ 18 w 120"/>
                <a:gd name="T109" fmla="*/ 18 h 102"/>
                <a:gd name="T110" fmla="*/ 6 w 120"/>
                <a:gd name="T111" fmla="*/ 12 h 102"/>
                <a:gd name="T112" fmla="*/ 0 w 120"/>
                <a:gd name="T113" fmla="*/ 6 h 102"/>
                <a:gd name="T114" fmla="*/ 0 w 120"/>
                <a:gd name="T115" fmla="*/ 0 h 102"/>
                <a:gd name="T116" fmla="*/ 0 w 120"/>
                <a:gd name="T117" fmla="*/ 0 h 1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
                <a:gd name="T178" fmla="*/ 0 h 102"/>
                <a:gd name="T179" fmla="*/ 120 w 120"/>
                <a:gd name="T180" fmla="*/ 102 h 10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 h="102">
                  <a:moveTo>
                    <a:pt x="0" y="0"/>
                  </a:moveTo>
                  <a:lnTo>
                    <a:pt x="6" y="6"/>
                  </a:lnTo>
                  <a:lnTo>
                    <a:pt x="12" y="6"/>
                  </a:lnTo>
                  <a:lnTo>
                    <a:pt x="12" y="12"/>
                  </a:lnTo>
                  <a:lnTo>
                    <a:pt x="18" y="12"/>
                  </a:lnTo>
                  <a:lnTo>
                    <a:pt x="24" y="12"/>
                  </a:lnTo>
                  <a:lnTo>
                    <a:pt x="30" y="12"/>
                  </a:lnTo>
                  <a:lnTo>
                    <a:pt x="36" y="12"/>
                  </a:lnTo>
                  <a:lnTo>
                    <a:pt x="42" y="6"/>
                  </a:lnTo>
                  <a:lnTo>
                    <a:pt x="54" y="6"/>
                  </a:lnTo>
                  <a:lnTo>
                    <a:pt x="60" y="6"/>
                  </a:lnTo>
                  <a:lnTo>
                    <a:pt x="72" y="6"/>
                  </a:lnTo>
                  <a:lnTo>
                    <a:pt x="78" y="6"/>
                  </a:lnTo>
                  <a:lnTo>
                    <a:pt x="84" y="12"/>
                  </a:lnTo>
                  <a:lnTo>
                    <a:pt x="78" y="12"/>
                  </a:lnTo>
                  <a:lnTo>
                    <a:pt x="72" y="12"/>
                  </a:lnTo>
                  <a:lnTo>
                    <a:pt x="66" y="12"/>
                  </a:lnTo>
                  <a:lnTo>
                    <a:pt x="60" y="12"/>
                  </a:lnTo>
                  <a:lnTo>
                    <a:pt x="48" y="12"/>
                  </a:lnTo>
                  <a:lnTo>
                    <a:pt x="42" y="12"/>
                  </a:lnTo>
                  <a:lnTo>
                    <a:pt x="36" y="12"/>
                  </a:lnTo>
                  <a:lnTo>
                    <a:pt x="30" y="18"/>
                  </a:lnTo>
                  <a:lnTo>
                    <a:pt x="36" y="18"/>
                  </a:lnTo>
                  <a:lnTo>
                    <a:pt x="36" y="24"/>
                  </a:lnTo>
                  <a:lnTo>
                    <a:pt x="42" y="24"/>
                  </a:lnTo>
                  <a:lnTo>
                    <a:pt x="48" y="24"/>
                  </a:lnTo>
                  <a:lnTo>
                    <a:pt x="54" y="30"/>
                  </a:lnTo>
                  <a:lnTo>
                    <a:pt x="60" y="24"/>
                  </a:lnTo>
                  <a:lnTo>
                    <a:pt x="66" y="24"/>
                  </a:lnTo>
                  <a:lnTo>
                    <a:pt x="72" y="24"/>
                  </a:lnTo>
                  <a:lnTo>
                    <a:pt x="84" y="30"/>
                  </a:lnTo>
                  <a:lnTo>
                    <a:pt x="90" y="30"/>
                  </a:lnTo>
                  <a:lnTo>
                    <a:pt x="102" y="30"/>
                  </a:lnTo>
                  <a:lnTo>
                    <a:pt x="108" y="36"/>
                  </a:lnTo>
                  <a:lnTo>
                    <a:pt x="114" y="42"/>
                  </a:lnTo>
                  <a:lnTo>
                    <a:pt x="108" y="42"/>
                  </a:lnTo>
                  <a:lnTo>
                    <a:pt x="108" y="36"/>
                  </a:lnTo>
                  <a:lnTo>
                    <a:pt x="102" y="36"/>
                  </a:lnTo>
                  <a:lnTo>
                    <a:pt x="96" y="36"/>
                  </a:lnTo>
                  <a:lnTo>
                    <a:pt x="90" y="36"/>
                  </a:lnTo>
                  <a:lnTo>
                    <a:pt x="84" y="36"/>
                  </a:lnTo>
                  <a:lnTo>
                    <a:pt x="78" y="30"/>
                  </a:lnTo>
                  <a:lnTo>
                    <a:pt x="72" y="30"/>
                  </a:lnTo>
                  <a:lnTo>
                    <a:pt x="66" y="30"/>
                  </a:lnTo>
                  <a:lnTo>
                    <a:pt x="60" y="36"/>
                  </a:lnTo>
                  <a:lnTo>
                    <a:pt x="66" y="36"/>
                  </a:lnTo>
                  <a:lnTo>
                    <a:pt x="72" y="42"/>
                  </a:lnTo>
                  <a:lnTo>
                    <a:pt x="78" y="48"/>
                  </a:lnTo>
                  <a:lnTo>
                    <a:pt x="84" y="48"/>
                  </a:lnTo>
                  <a:lnTo>
                    <a:pt x="90" y="48"/>
                  </a:lnTo>
                  <a:lnTo>
                    <a:pt x="102" y="48"/>
                  </a:lnTo>
                  <a:lnTo>
                    <a:pt x="108" y="54"/>
                  </a:lnTo>
                  <a:lnTo>
                    <a:pt x="114" y="54"/>
                  </a:lnTo>
                  <a:lnTo>
                    <a:pt x="120" y="60"/>
                  </a:lnTo>
                  <a:lnTo>
                    <a:pt x="120" y="66"/>
                  </a:lnTo>
                  <a:lnTo>
                    <a:pt x="114" y="60"/>
                  </a:lnTo>
                  <a:lnTo>
                    <a:pt x="108" y="60"/>
                  </a:lnTo>
                  <a:lnTo>
                    <a:pt x="102" y="54"/>
                  </a:lnTo>
                  <a:lnTo>
                    <a:pt x="96" y="54"/>
                  </a:lnTo>
                  <a:lnTo>
                    <a:pt x="90" y="54"/>
                  </a:lnTo>
                  <a:lnTo>
                    <a:pt x="84" y="54"/>
                  </a:lnTo>
                  <a:lnTo>
                    <a:pt x="90" y="60"/>
                  </a:lnTo>
                  <a:lnTo>
                    <a:pt x="96" y="66"/>
                  </a:lnTo>
                  <a:lnTo>
                    <a:pt x="102" y="72"/>
                  </a:lnTo>
                  <a:lnTo>
                    <a:pt x="108" y="72"/>
                  </a:lnTo>
                  <a:lnTo>
                    <a:pt x="108" y="78"/>
                  </a:lnTo>
                  <a:lnTo>
                    <a:pt x="114" y="84"/>
                  </a:lnTo>
                  <a:lnTo>
                    <a:pt x="114" y="90"/>
                  </a:lnTo>
                  <a:lnTo>
                    <a:pt x="120" y="90"/>
                  </a:lnTo>
                  <a:lnTo>
                    <a:pt x="120" y="96"/>
                  </a:lnTo>
                  <a:lnTo>
                    <a:pt x="120" y="102"/>
                  </a:lnTo>
                  <a:lnTo>
                    <a:pt x="120" y="96"/>
                  </a:lnTo>
                  <a:lnTo>
                    <a:pt x="114" y="90"/>
                  </a:lnTo>
                  <a:lnTo>
                    <a:pt x="108" y="84"/>
                  </a:lnTo>
                  <a:lnTo>
                    <a:pt x="102" y="78"/>
                  </a:lnTo>
                  <a:lnTo>
                    <a:pt x="96" y="66"/>
                  </a:lnTo>
                  <a:lnTo>
                    <a:pt x="90" y="60"/>
                  </a:lnTo>
                  <a:lnTo>
                    <a:pt x="84" y="60"/>
                  </a:lnTo>
                  <a:lnTo>
                    <a:pt x="78" y="54"/>
                  </a:lnTo>
                  <a:lnTo>
                    <a:pt x="78" y="60"/>
                  </a:lnTo>
                  <a:lnTo>
                    <a:pt x="78" y="66"/>
                  </a:lnTo>
                  <a:lnTo>
                    <a:pt x="84" y="78"/>
                  </a:lnTo>
                  <a:lnTo>
                    <a:pt x="84" y="84"/>
                  </a:lnTo>
                  <a:lnTo>
                    <a:pt x="90" y="90"/>
                  </a:lnTo>
                  <a:lnTo>
                    <a:pt x="90" y="96"/>
                  </a:lnTo>
                  <a:lnTo>
                    <a:pt x="84" y="90"/>
                  </a:lnTo>
                  <a:lnTo>
                    <a:pt x="78" y="84"/>
                  </a:lnTo>
                  <a:lnTo>
                    <a:pt x="78" y="72"/>
                  </a:lnTo>
                  <a:lnTo>
                    <a:pt x="72" y="60"/>
                  </a:lnTo>
                  <a:lnTo>
                    <a:pt x="72" y="48"/>
                  </a:lnTo>
                  <a:lnTo>
                    <a:pt x="66" y="48"/>
                  </a:lnTo>
                  <a:lnTo>
                    <a:pt x="60" y="42"/>
                  </a:lnTo>
                  <a:lnTo>
                    <a:pt x="54" y="42"/>
                  </a:lnTo>
                  <a:lnTo>
                    <a:pt x="54" y="36"/>
                  </a:lnTo>
                  <a:lnTo>
                    <a:pt x="48" y="36"/>
                  </a:lnTo>
                  <a:lnTo>
                    <a:pt x="48" y="42"/>
                  </a:lnTo>
                  <a:lnTo>
                    <a:pt x="48" y="48"/>
                  </a:lnTo>
                  <a:lnTo>
                    <a:pt x="48" y="54"/>
                  </a:lnTo>
                  <a:lnTo>
                    <a:pt x="54" y="66"/>
                  </a:lnTo>
                  <a:lnTo>
                    <a:pt x="60" y="78"/>
                  </a:lnTo>
                  <a:lnTo>
                    <a:pt x="60" y="84"/>
                  </a:lnTo>
                  <a:lnTo>
                    <a:pt x="54" y="84"/>
                  </a:lnTo>
                  <a:lnTo>
                    <a:pt x="54" y="78"/>
                  </a:lnTo>
                  <a:lnTo>
                    <a:pt x="54" y="72"/>
                  </a:lnTo>
                  <a:lnTo>
                    <a:pt x="48" y="66"/>
                  </a:lnTo>
                  <a:lnTo>
                    <a:pt x="48" y="60"/>
                  </a:lnTo>
                  <a:lnTo>
                    <a:pt x="42" y="54"/>
                  </a:lnTo>
                  <a:lnTo>
                    <a:pt x="42" y="48"/>
                  </a:lnTo>
                  <a:lnTo>
                    <a:pt x="42" y="42"/>
                  </a:lnTo>
                  <a:lnTo>
                    <a:pt x="42" y="30"/>
                  </a:lnTo>
                  <a:lnTo>
                    <a:pt x="36" y="30"/>
                  </a:lnTo>
                  <a:lnTo>
                    <a:pt x="36" y="24"/>
                  </a:lnTo>
                  <a:lnTo>
                    <a:pt x="30" y="24"/>
                  </a:lnTo>
                  <a:lnTo>
                    <a:pt x="24" y="24"/>
                  </a:lnTo>
                  <a:lnTo>
                    <a:pt x="24" y="36"/>
                  </a:lnTo>
                  <a:lnTo>
                    <a:pt x="24" y="42"/>
                  </a:lnTo>
                  <a:lnTo>
                    <a:pt x="24" y="48"/>
                  </a:lnTo>
                  <a:lnTo>
                    <a:pt x="24" y="54"/>
                  </a:lnTo>
                  <a:lnTo>
                    <a:pt x="30" y="60"/>
                  </a:lnTo>
                  <a:lnTo>
                    <a:pt x="30" y="66"/>
                  </a:lnTo>
                  <a:lnTo>
                    <a:pt x="30" y="72"/>
                  </a:lnTo>
                  <a:lnTo>
                    <a:pt x="30" y="78"/>
                  </a:lnTo>
                  <a:lnTo>
                    <a:pt x="30" y="72"/>
                  </a:lnTo>
                  <a:lnTo>
                    <a:pt x="24" y="72"/>
                  </a:lnTo>
                  <a:lnTo>
                    <a:pt x="24" y="66"/>
                  </a:lnTo>
                  <a:lnTo>
                    <a:pt x="24" y="54"/>
                  </a:lnTo>
                  <a:lnTo>
                    <a:pt x="18" y="42"/>
                  </a:lnTo>
                  <a:lnTo>
                    <a:pt x="18" y="30"/>
                  </a:lnTo>
                  <a:lnTo>
                    <a:pt x="18" y="18"/>
                  </a:lnTo>
                  <a:lnTo>
                    <a:pt x="12" y="18"/>
                  </a:lnTo>
                  <a:lnTo>
                    <a:pt x="6" y="12"/>
                  </a:lnTo>
                  <a:lnTo>
                    <a:pt x="6" y="6"/>
                  </a:lnTo>
                  <a:lnTo>
                    <a:pt x="0" y="6"/>
                  </a:lnTo>
                  <a:lnTo>
                    <a:pt x="0" y="0"/>
                  </a:lnTo>
                  <a:close/>
                </a:path>
              </a:pathLst>
            </a:custGeom>
            <a:solidFill>
              <a:srgbClr val="990000"/>
            </a:solidFill>
            <a:ln w="9525">
              <a:noFill/>
              <a:round/>
              <a:headEnd/>
              <a:tailEnd/>
            </a:ln>
          </p:spPr>
          <p:txBody>
            <a:bodyPr/>
            <a:lstStyle/>
            <a:p>
              <a:endParaRPr lang="en-US"/>
            </a:p>
          </p:txBody>
        </p:sp>
        <p:sp>
          <p:nvSpPr>
            <p:cNvPr id="16093" name="Freeform 464"/>
            <p:cNvSpPr>
              <a:spLocks/>
            </p:cNvSpPr>
            <p:nvPr/>
          </p:nvSpPr>
          <p:spPr bwMode="auto">
            <a:xfrm>
              <a:off x="5115" y="1731"/>
              <a:ext cx="85" cy="138"/>
            </a:xfrm>
            <a:custGeom>
              <a:avLst/>
              <a:gdLst>
                <a:gd name="T0" fmla="*/ 43 w 83"/>
                <a:gd name="T1" fmla="*/ 0 h 138"/>
                <a:gd name="T2" fmla="*/ 49 w 83"/>
                <a:gd name="T3" fmla="*/ 18 h 138"/>
                <a:gd name="T4" fmla="*/ 49 w 83"/>
                <a:gd name="T5" fmla="*/ 24 h 138"/>
                <a:gd name="T6" fmla="*/ 55 w 83"/>
                <a:gd name="T7" fmla="*/ 30 h 138"/>
                <a:gd name="T8" fmla="*/ 61 w 83"/>
                <a:gd name="T9" fmla="*/ 36 h 138"/>
                <a:gd name="T10" fmla="*/ 81 w 83"/>
                <a:gd name="T11" fmla="*/ 42 h 138"/>
                <a:gd name="T12" fmla="*/ 93 w 83"/>
                <a:gd name="T13" fmla="*/ 60 h 138"/>
                <a:gd name="T14" fmla="*/ 99 w 83"/>
                <a:gd name="T15" fmla="*/ 78 h 138"/>
                <a:gd name="T16" fmla="*/ 99 w 83"/>
                <a:gd name="T17" fmla="*/ 84 h 138"/>
                <a:gd name="T18" fmla="*/ 99 w 83"/>
                <a:gd name="T19" fmla="*/ 84 h 138"/>
                <a:gd name="T20" fmla="*/ 93 w 83"/>
                <a:gd name="T21" fmla="*/ 72 h 138"/>
                <a:gd name="T22" fmla="*/ 87 w 83"/>
                <a:gd name="T23" fmla="*/ 66 h 138"/>
                <a:gd name="T24" fmla="*/ 81 w 83"/>
                <a:gd name="T25" fmla="*/ 54 h 138"/>
                <a:gd name="T26" fmla="*/ 71 w 83"/>
                <a:gd name="T27" fmla="*/ 42 h 138"/>
                <a:gd name="T28" fmla="*/ 61 w 83"/>
                <a:gd name="T29" fmla="*/ 36 h 138"/>
                <a:gd name="T30" fmla="*/ 55 w 83"/>
                <a:gd name="T31" fmla="*/ 36 h 138"/>
                <a:gd name="T32" fmla="*/ 49 w 83"/>
                <a:gd name="T33" fmla="*/ 42 h 138"/>
                <a:gd name="T34" fmla="*/ 55 w 83"/>
                <a:gd name="T35" fmla="*/ 54 h 138"/>
                <a:gd name="T36" fmla="*/ 55 w 83"/>
                <a:gd name="T37" fmla="*/ 66 h 138"/>
                <a:gd name="T38" fmla="*/ 71 w 83"/>
                <a:gd name="T39" fmla="*/ 72 h 138"/>
                <a:gd name="T40" fmla="*/ 87 w 83"/>
                <a:gd name="T41" fmla="*/ 90 h 138"/>
                <a:gd name="T42" fmla="*/ 93 w 83"/>
                <a:gd name="T43" fmla="*/ 102 h 138"/>
                <a:gd name="T44" fmla="*/ 93 w 83"/>
                <a:gd name="T45" fmla="*/ 114 h 138"/>
                <a:gd name="T46" fmla="*/ 93 w 83"/>
                <a:gd name="T47" fmla="*/ 108 h 138"/>
                <a:gd name="T48" fmla="*/ 87 w 83"/>
                <a:gd name="T49" fmla="*/ 96 h 138"/>
                <a:gd name="T50" fmla="*/ 81 w 83"/>
                <a:gd name="T51" fmla="*/ 84 h 138"/>
                <a:gd name="T52" fmla="*/ 61 w 83"/>
                <a:gd name="T53" fmla="*/ 78 h 138"/>
                <a:gd name="T54" fmla="*/ 55 w 83"/>
                <a:gd name="T55" fmla="*/ 72 h 138"/>
                <a:gd name="T56" fmla="*/ 61 w 83"/>
                <a:gd name="T57" fmla="*/ 84 h 138"/>
                <a:gd name="T58" fmla="*/ 61 w 83"/>
                <a:gd name="T59" fmla="*/ 120 h 138"/>
                <a:gd name="T60" fmla="*/ 61 w 83"/>
                <a:gd name="T61" fmla="*/ 138 h 138"/>
                <a:gd name="T62" fmla="*/ 61 w 83"/>
                <a:gd name="T63" fmla="*/ 138 h 138"/>
                <a:gd name="T64" fmla="*/ 61 w 83"/>
                <a:gd name="T65" fmla="*/ 126 h 138"/>
                <a:gd name="T66" fmla="*/ 49 w 83"/>
                <a:gd name="T67" fmla="*/ 90 h 138"/>
                <a:gd name="T68" fmla="*/ 43 w 83"/>
                <a:gd name="T69" fmla="*/ 84 h 138"/>
                <a:gd name="T70" fmla="*/ 37 w 83"/>
                <a:gd name="T71" fmla="*/ 90 h 138"/>
                <a:gd name="T72" fmla="*/ 31 w 83"/>
                <a:gd name="T73" fmla="*/ 96 h 138"/>
                <a:gd name="T74" fmla="*/ 17 w 83"/>
                <a:gd name="T75" fmla="*/ 108 h 138"/>
                <a:gd name="T76" fmla="*/ 17 w 83"/>
                <a:gd name="T77" fmla="*/ 114 h 138"/>
                <a:gd name="T78" fmla="*/ 17 w 83"/>
                <a:gd name="T79" fmla="*/ 114 h 138"/>
                <a:gd name="T80" fmla="*/ 17 w 83"/>
                <a:gd name="T81" fmla="*/ 102 h 138"/>
                <a:gd name="T82" fmla="*/ 31 w 83"/>
                <a:gd name="T83" fmla="*/ 90 h 138"/>
                <a:gd name="T84" fmla="*/ 37 w 83"/>
                <a:gd name="T85" fmla="*/ 78 h 138"/>
                <a:gd name="T86" fmla="*/ 43 w 83"/>
                <a:gd name="T87" fmla="*/ 72 h 138"/>
                <a:gd name="T88" fmla="*/ 43 w 83"/>
                <a:gd name="T89" fmla="*/ 60 h 138"/>
                <a:gd name="T90" fmla="*/ 43 w 83"/>
                <a:gd name="T91" fmla="*/ 42 h 138"/>
                <a:gd name="T92" fmla="*/ 43 w 83"/>
                <a:gd name="T93" fmla="*/ 36 h 138"/>
                <a:gd name="T94" fmla="*/ 31 w 83"/>
                <a:gd name="T95" fmla="*/ 48 h 138"/>
                <a:gd name="T96" fmla="*/ 11 w 83"/>
                <a:gd name="T97" fmla="*/ 60 h 138"/>
                <a:gd name="T98" fmla="*/ 6 w 83"/>
                <a:gd name="T99" fmla="*/ 72 h 138"/>
                <a:gd name="T100" fmla="*/ 0 w 83"/>
                <a:gd name="T101" fmla="*/ 84 h 138"/>
                <a:gd name="T102" fmla="*/ 0 w 83"/>
                <a:gd name="T103" fmla="*/ 78 h 138"/>
                <a:gd name="T104" fmla="*/ 0 w 83"/>
                <a:gd name="T105" fmla="*/ 72 h 138"/>
                <a:gd name="T106" fmla="*/ 11 w 83"/>
                <a:gd name="T107" fmla="*/ 60 h 138"/>
                <a:gd name="T108" fmla="*/ 17 w 83"/>
                <a:gd name="T109" fmla="*/ 42 h 138"/>
                <a:gd name="T110" fmla="*/ 37 w 83"/>
                <a:gd name="T111" fmla="*/ 30 h 138"/>
                <a:gd name="T112" fmla="*/ 43 w 83"/>
                <a:gd name="T113" fmla="*/ 24 h 138"/>
                <a:gd name="T114" fmla="*/ 43 w 83"/>
                <a:gd name="T115" fmla="*/ 12 h 138"/>
                <a:gd name="T116" fmla="*/ 43 w 83"/>
                <a:gd name="T117" fmla="*/ 6 h 138"/>
                <a:gd name="T118" fmla="*/ 43 w 83"/>
                <a:gd name="T119" fmla="*/ 0 h 1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
                <a:gd name="T181" fmla="*/ 0 h 138"/>
                <a:gd name="T182" fmla="*/ 83 w 83"/>
                <a:gd name="T183" fmla="*/ 138 h 1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 h="138">
                  <a:moveTo>
                    <a:pt x="35" y="0"/>
                  </a:moveTo>
                  <a:lnTo>
                    <a:pt x="35" y="0"/>
                  </a:lnTo>
                  <a:lnTo>
                    <a:pt x="35" y="6"/>
                  </a:lnTo>
                  <a:lnTo>
                    <a:pt x="41" y="18"/>
                  </a:lnTo>
                  <a:lnTo>
                    <a:pt x="41" y="24"/>
                  </a:lnTo>
                  <a:lnTo>
                    <a:pt x="47" y="30"/>
                  </a:lnTo>
                  <a:lnTo>
                    <a:pt x="53" y="30"/>
                  </a:lnTo>
                  <a:lnTo>
                    <a:pt x="53" y="36"/>
                  </a:lnTo>
                  <a:lnTo>
                    <a:pt x="59" y="42"/>
                  </a:lnTo>
                  <a:lnTo>
                    <a:pt x="65" y="42"/>
                  </a:lnTo>
                  <a:lnTo>
                    <a:pt x="71" y="54"/>
                  </a:lnTo>
                  <a:lnTo>
                    <a:pt x="77" y="60"/>
                  </a:lnTo>
                  <a:lnTo>
                    <a:pt x="77" y="72"/>
                  </a:lnTo>
                  <a:lnTo>
                    <a:pt x="83" y="78"/>
                  </a:lnTo>
                  <a:lnTo>
                    <a:pt x="83" y="84"/>
                  </a:lnTo>
                  <a:lnTo>
                    <a:pt x="77" y="78"/>
                  </a:lnTo>
                  <a:lnTo>
                    <a:pt x="77" y="72"/>
                  </a:lnTo>
                  <a:lnTo>
                    <a:pt x="71" y="66"/>
                  </a:lnTo>
                  <a:lnTo>
                    <a:pt x="71" y="60"/>
                  </a:lnTo>
                  <a:lnTo>
                    <a:pt x="65" y="54"/>
                  </a:lnTo>
                  <a:lnTo>
                    <a:pt x="59" y="48"/>
                  </a:lnTo>
                  <a:lnTo>
                    <a:pt x="59" y="42"/>
                  </a:lnTo>
                  <a:lnTo>
                    <a:pt x="53" y="36"/>
                  </a:lnTo>
                  <a:lnTo>
                    <a:pt x="47" y="36"/>
                  </a:lnTo>
                  <a:lnTo>
                    <a:pt x="41" y="36"/>
                  </a:lnTo>
                  <a:lnTo>
                    <a:pt x="41" y="42"/>
                  </a:lnTo>
                  <a:lnTo>
                    <a:pt x="41" y="48"/>
                  </a:lnTo>
                  <a:lnTo>
                    <a:pt x="47" y="54"/>
                  </a:lnTo>
                  <a:lnTo>
                    <a:pt x="47" y="60"/>
                  </a:lnTo>
                  <a:lnTo>
                    <a:pt x="47" y="66"/>
                  </a:lnTo>
                  <a:lnTo>
                    <a:pt x="53" y="72"/>
                  </a:lnTo>
                  <a:lnTo>
                    <a:pt x="59" y="72"/>
                  </a:lnTo>
                  <a:lnTo>
                    <a:pt x="65" y="78"/>
                  </a:lnTo>
                  <a:lnTo>
                    <a:pt x="71" y="90"/>
                  </a:lnTo>
                  <a:lnTo>
                    <a:pt x="71" y="96"/>
                  </a:lnTo>
                  <a:lnTo>
                    <a:pt x="77" y="102"/>
                  </a:lnTo>
                  <a:lnTo>
                    <a:pt x="77" y="114"/>
                  </a:lnTo>
                  <a:lnTo>
                    <a:pt x="77" y="108"/>
                  </a:lnTo>
                  <a:lnTo>
                    <a:pt x="71" y="102"/>
                  </a:lnTo>
                  <a:lnTo>
                    <a:pt x="71" y="96"/>
                  </a:lnTo>
                  <a:lnTo>
                    <a:pt x="65" y="90"/>
                  </a:lnTo>
                  <a:lnTo>
                    <a:pt x="65" y="84"/>
                  </a:lnTo>
                  <a:lnTo>
                    <a:pt x="59" y="84"/>
                  </a:lnTo>
                  <a:lnTo>
                    <a:pt x="53" y="78"/>
                  </a:lnTo>
                  <a:lnTo>
                    <a:pt x="47" y="72"/>
                  </a:lnTo>
                  <a:lnTo>
                    <a:pt x="53" y="84"/>
                  </a:lnTo>
                  <a:lnTo>
                    <a:pt x="53" y="102"/>
                  </a:lnTo>
                  <a:lnTo>
                    <a:pt x="53" y="120"/>
                  </a:lnTo>
                  <a:lnTo>
                    <a:pt x="53" y="138"/>
                  </a:lnTo>
                  <a:lnTo>
                    <a:pt x="53" y="132"/>
                  </a:lnTo>
                  <a:lnTo>
                    <a:pt x="53" y="126"/>
                  </a:lnTo>
                  <a:lnTo>
                    <a:pt x="47" y="108"/>
                  </a:lnTo>
                  <a:lnTo>
                    <a:pt x="41" y="90"/>
                  </a:lnTo>
                  <a:lnTo>
                    <a:pt x="41" y="78"/>
                  </a:lnTo>
                  <a:lnTo>
                    <a:pt x="35" y="84"/>
                  </a:lnTo>
                  <a:lnTo>
                    <a:pt x="29" y="90"/>
                  </a:lnTo>
                  <a:lnTo>
                    <a:pt x="23" y="96"/>
                  </a:lnTo>
                  <a:lnTo>
                    <a:pt x="23" y="102"/>
                  </a:lnTo>
                  <a:lnTo>
                    <a:pt x="17" y="108"/>
                  </a:lnTo>
                  <a:lnTo>
                    <a:pt x="17" y="114"/>
                  </a:lnTo>
                  <a:lnTo>
                    <a:pt x="17" y="108"/>
                  </a:lnTo>
                  <a:lnTo>
                    <a:pt x="17" y="102"/>
                  </a:lnTo>
                  <a:lnTo>
                    <a:pt x="17" y="96"/>
                  </a:lnTo>
                  <a:lnTo>
                    <a:pt x="23" y="90"/>
                  </a:lnTo>
                  <a:lnTo>
                    <a:pt x="29" y="84"/>
                  </a:lnTo>
                  <a:lnTo>
                    <a:pt x="29" y="78"/>
                  </a:lnTo>
                  <a:lnTo>
                    <a:pt x="35" y="72"/>
                  </a:lnTo>
                  <a:lnTo>
                    <a:pt x="35" y="60"/>
                  </a:lnTo>
                  <a:lnTo>
                    <a:pt x="35" y="48"/>
                  </a:lnTo>
                  <a:lnTo>
                    <a:pt x="35" y="42"/>
                  </a:lnTo>
                  <a:lnTo>
                    <a:pt x="35" y="36"/>
                  </a:lnTo>
                  <a:lnTo>
                    <a:pt x="29" y="42"/>
                  </a:lnTo>
                  <a:lnTo>
                    <a:pt x="23" y="48"/>
                  </a:lnTo>
                  <a:lnTo>
                    <a:pt x="17" y="54"/>
                  </a:lnTo>
                  <a:lnTo>
                    <a:pt x="11" y="60"/>
                  </a:lnTo>
                  <a:lnTo>
                    <a:pt x="6" y="66"/>
                  </a:lnTo>
                  <a:lnTo>
                    <a:pt x="6" y="72"/>
                  </a:lnTo>
                  <a:lnTo>
                    <a:pt x="0" y="78"/>
                  </a:lnTo>
                  <a:lnTo>
                    <a:pt x="0" y="84"/>
                  </a:lnTo>
                  <a:lnTo>
                    <a:pt x="0" y="78"/>
                  </a:lnTo>
                  <a:lnTo>
                    <a:pt x="0" y="72"/>
                  </a:lnTo>
                  <a:lnTo>
                    <a:pt x="6" y="66"/>
                  </a:lnTo>
                  <a:lnTo>
                    <a:pt x="11" y="60"/>
                  </a:lnTo>
                  <a:lnTo>
                    <a:pt x="11" y="54"/>
                  </a:lnTo>
                  <a:lnTo>
                    <a:pt x="17" y="42"/>
                  </a:lnTo>
                  <a:lnTo>
                    <a:pt x="23" y="36"/>
                  </a:lnTo>
                  <a:lnTo>
                    <a:pt x="29" y="30"/>
                  </a:lnTo>
                  <a:lnTo>
                    <a:pt x="35" y="24"/>
                  </a:lnTo>
                  <a:lnTo>
                    <a:pt x="35" y="18"/>
                  </a:lnTo>
                  <a:lnTo>
                    <a:pt x="35" y="12"/>
                  </a:lnTo>
                  <a:lnTo>
                    <a:pt x="35" y="6"/>
                  </a:lnTo>
                  <a:lnTo>
                    <a:pt x="35" y="0"/>
                  </a:lnTo>
                  <a:close/>
                </a:path>
              </a:pathLst>
            </a:custGeom>
            <a:solidFill>
              <a:srgbClr val="990000"/>
            </a:solidFill>
            <a:ln w="9525">
              <a:noFill/>
              <a:round/>
              <a:headEnd/>
              <a:tailEnd/>
            </a:ln>
          </p:spPr>
          <p:txBody>
            <a:bodyPr/>
            <a:lstStyle/>
            <a:p>
              <a:endParaRPr lang="en-US"/>
            </a:p>
          </p:txBody>
        </p:sp>
        <p:sp>
          <p:nvSpPr>
            <p:cNvPr id="16094" name="Freeform 465"/>
            <p:cNvSpPr>
              <a:spLocks/>
            </p:cNvSpPr>
            <p:nvPr/>
          </p:nvSpPr>
          <p:spPr bwMode="auto">
            <a:xfrm>
              <a:off x="5198" y="1551"/>
              <a:ext cx="102" cy="143"/>
            </a:xfrm>
            <a:custGeom>
              <a:avLst/>
              <a:gdLst>
                <a:gd name="T0" fmla="*/ 6 w 102"/>
                <a:gd name="T1" fmla="*/ 137 h 143"/>
                <a:gd name="T2" fmla="*/ 12 w 102"/>
                <a:gd name="T3" fmla="*/ 119 h 143"/>
                <a:gd name="T4" fmla="*/ 18 w 102"/>
                <a:gd name="T5" fmla="*/ 101 h 143"/>
                <a:gd name="T6" fmla="*/ 30 w 102"/>
                <a:gd name="T7" fmla="*/ 83 h 143"/>
                <a:gd name="T8" fmla="*/ 24 w 102"/>
                <a:gd name="T9" fmla="*/ 77 h 143"/>
                <a:gd name="T10" fmla="*/ 18 w 102"/>
                <a:gd name="T11" fmla="*/ 65 h 143"/>
                <a:gd name="T12" fmla="*/ 18 w 102"/>
                <a:gd name="T13" fmla="*/ 59 h 143"/>
                <a:gd name="T14" fmla="*/ 24 w 102"/>
                <a:gd name="T15" fmla="*/ 59 h 143"/>
                <a:gd name="T16" fmla="*/ 24 w 102"/>
                <a:gd name="T17" fmla="*/ 65 h 143"/>
                <a:gd name="T18" fmla="*/ 30 w 102"/>
                <a:gd name="T19" fmla="*/ 71 h 143"/>
                <a:gd name="T20" fmla="*/ 36 w 102"/>
                <a:gd name="T21" fmla="*/ 65 h 143"/>
                <a:gd name="T22" fmla="*/ 48 w 102"/>
                <a:gd name="T23" fmla="*/ 59 h 143"/>
                <a:gd name="T24" fmla="*/ 54 w 102"/>
                <a:gd name="T25" fmla="*/ 47 h 143"/>
                <a:gd name="T26" fmla="*/ 60 w 102"/>
                <a:gd name="T27" fmla="*/ 41 h 143"/>
                <a:gd name="T28" fmla="*/ 60 w 102"/>
                <a:gd name="T29" fmla="*/ 35 h 143"/>
                <a:gd name="T30" fmla="*/ 54 w 102"/>
                <a:gd name="T31" fmla="*/ 18 h 143"/>
                <a:gd name="T32" fmla="*/ 48 w 102"/>
                <a:gd name="T33" fmla="*/ 6 h 143"/>
                <a:gd name="T34" fmla="*/ 48 w 102"/>
                <a:gd name="T35" fmla="*/ 6 h 143"/>
                <a:gd name="T36" fmla="*/ 54 w 102"/>
                <a:gd name="T37" fmla="*/ 12 h 143"/>
                <a:gd name="T38" fmla="*/ 60 w 102"/>
                <a:gd name="T39" fmla="*/ 30 h 143"/>
                <a:gd name="T40" fmla="*/ 66 w 102"/>
                <a:gd name="T41" fmla="*/ 30 h 143"/>
                <a:gd name="T42" fmla="*/ 72 w 102"/>
                <a:gd name="T43" fmla="*/ 18 h 143"/>
                <a:gd name="T44" fmla="*/ 78 w 102"/>
                <a:gd name="T45" fmla="*/ 6 h 143"/>
                <a:gd name="T46" fmla="*/ 84 w 102"/>
                <a:gd name="T47" fmla="*/ 0 h 143"/>
                <a:gd name="T48" fmla="*/ 90 w 102"/>
                <a:gd name="T49" fmla="*/ 0 h 143"/>
                <a:gd name="T50" fmla="*/ 90 w 102"/>
                <a:gd name="T51" fmla="*/ 0 h 143"/>
                <a:gd name="T52" fmla="*/ 84 w 102"/>
                <a:gd name="T53" fmla="*/ 6 h 143"/>
                <a:gd name="T54" fmla="*/ 78 w 102"/>
                <a:gd name="T55" fmla="*/ 12 h 143"/>
                <a:gd name="T56" fmla="*/ 72 w 102"/>
                <a:gd name="T57" fmla="*/ 30 h 143"/>
                <a:gd name="T58" fmla="*/ 66 w 102"/>
                <a:gd name="T59" fmla="*/ 35 h 143"/>
                <a:gd name="T60" fmla="*/ 72 w 102"/>
                <a:gd name="T61" fmla="*/ 35 h 143"/>
                <a:gd name="T62" fmla="*/ 78 w 102"/>
                <a:gd name="T63" fmla="*/ 35 h 143"/>
                <a:gd name="T64" fmla="*/ 90 w 102"/>
                <a:gd name="T65" fmla="*/ 30 h 143"/>
                <a:gd name="T66" fmla="*/ 96 w 102"/>
                <a:gd name="T67" fmla="*/ 30 h 143"/>
                <a:gd name="T68" fmla="*/ 102 w 102"/>
                <a:gd name="T69" fmla="*/ 24 h 143"/>
                <a:gd name="T70" fmla="*/ 102 w 102"/>
                <a:gd name="T71" fmla="*/ 24 h 143"/>
                <a:gd name="T72" fmla="*/ 102 w 102"/>
                <a:gd name="T73" fmla="*/ 30 h 143"/>
                <a:gd name="T74" fmla="*/ 90 w 102"/>
                <a:gd name="T75" fmla="*/ 35 h 143"/>
                <a:gd name="T76" fmla="*/ 78 w 102"/>
                <a:gd name="T77" fmla="*/ 41 h 143"/>
                <a:gd name="T78" fmla="*/ 66 w 102"/>
                <a:gd name="T79" fmla="*/ 47 h 143"/>
                <a:gd name="T80" fmla="*/ 60 w 102"/>
                <a:gd name="T81" fmla="*/ 47 h 143"/>
                <a:gd name="T82" fmla="*/ 48 w 102"/>
                <a:gd name="T83" fmla="*/ 59 h 143"/>
                <a:gd name="T84" fmla="*/ 48 w 102"/>
                <a:gd name="T85" fmla="*/ 65 h 143"/>
                <a:gd name="T86" fmla="*/ 54 w 102"/>
                <a:gd name="T87" fmla="*/ 65 h 143"/>
                <a:gd name="T88" fmla="*/ 54 w 102"/>
                <a:gd name="T89" fmla="*/ 71 h 143"/>
                <a:gd name="T90" fmla="*/ 48 w 102"/>
                <a:gd name="T91" fmla="*/ 71 h 143"/>
                <a:gd name="T92" fmla="*/ 42 w 102"/>
                <a:gd name="T93" fmla="*/ 77 h 143"/>
                <a:gd name="T94" fmla="*/ 42 w 102"/>
                <a:gd name="T95" fmla="*/ 77 h 143"/>
                <a:gd name="T96" fmla="*/ 42 w 102"/>
                <a:gd name="T97" fmla="*/ 77 h 143"/>
                <a:gd name="T98" fmla="*/ 36 w 102"/>
                <a:gd name="T99" fmla="*/ 89 h 143"/>
                <a:gd name="T100" fmla="*/ 24 w 102"/>
                <a:gd name="T101" fmla="*/ 107 h 143"/>
                <a:gd name="T102" fmla="*/ 18 w 102"/>
                <a:gd name="T103" fmla="*/ 125 h 143"/>
                <a:gd name="T104" fmla="*/ 18 w 102"/>
                <a:gd name="T105" fmla="*/ 131 h 143"/>
                <a:gd name="T106" fmla="*/ 18 w 102"/>
                <a:gd name="T107" fmla="*/ 137 h 143"/>
                <a:gd name="T108" fmla="*/ 12 w 102"/>
                <a:gd name="T109" fmla="*/ 137 h 143"/>
                <a:gd name="T110" fmla="*/ 6 w 102"/>
                <a:gd name="T111" fmla="*/ 143 h 14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2"/>
                <a:gd name="T169" fmla="*/ 0 h 143"/>
                <a:gd name="T170" fmla="*/ 102 w 102"/>
                <a:gd name="T171" fmla="*/ 143 h 14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2" h="143">
                  <a:moveTo>
                    <a:pt x="0" y="143"/>
                  </a:moveTo>
                  <a:lnTo>
                    <a:pt x="6" y="137"/>
                  </a:lnTo>
                  <a:lnTo>
                    <a:pt x="12" y="125"/>
                  </a:lnTo>
                  <a:lnTo>
                    <a:pt x="12" y="119"/>
                  </a:lnTo>
                  <a:lnTo>
                    <a:pt x="18" y="107"/>
                  </a:lnTo>
                  <a:lnTo>
                    <a:pt x="18" y="101"/>
                  </a:lnTo>
                  <a:lnTo>
                    <a:pt x="24" y="95"/>
                  </a:lnTo>
                  <a:lnTo>
                    <a:pt x="30" y="83"/>
                  </a:lnTo>
                  <a:lnTo>
                    <a:pt x="30" y="77"/>
                  </a:lnTo>
                  <a:lnTo>
                    <a:pt x="24" y="77"/>
                  </a:lnTo>
                  <a:lnTo>
                    <a:pt x="24" y="71"/>
                  </a:lnTo>
                  <a:lnTo>
                    <a:pt x="18" y="65"/>
                  </a:lnTo>
                  <a:lnTo>
                    <a:pt x="18" y="59"/>
                  </a:lnTo>
                  <a:lnTo>
                    <a:pt x="24" y="59"/>
                  </a:lnTo>
                  <a:lnTo>
                    <a:pt x="24" y="65"/>
                  </a:lnTo>
                  <a:lnTo>
                    <a:pt x="30" y="65"/>
                  </a:lnTo>
                  <a:lnTo>
                    <a:pt x="30" y="71"/>
                  </a:lnTo>
                  <a:lnTo>
                    <a:pt x="36" y="71"/>
                  </a:lnTo>
                  <a:lnTo>
                    <a:pt x="36" y="65"/>
                  </a:lnTo>
                  <a:lnTo>
                    <a:pt x="42" y="59"/>
                  </a:lnTo>
                  <a:lnTo>
                    <a:pt x="48" y="59"/>
                  </a:lnTo>
                  <a:lnTo>
                    <a:pt x="48" y="53"/>
                  </a:lnTo>
                  <a:lnTo>
                    <a:pt x="54" y="47"/>
                  </a:lnTo>
                  <a:lnTo>
                    <a:pt x="54" y="41"/>
                  </a:lnTo>
                  <a:lnTo>
                    <a:pt x="60" y="41"/>
                  </a:lnTo>
                  <a:lnTo>
                    <a:pt x="60" y="35"/>
                  </a:lnTo>
                  <a:lnTo>
                    <a:pt x="60" y="24"/>
                  </a:lnTo>
                  <a:lnTo>
                    <a:pt x="54" y="18"/>
                  </a:lnTo>
                  <a:lnTo>
                    <a:pt x="54" y="12"/>
                  </a:lnTo>
                  <a:lnTo>
                    <a:pt x="48" y="6"/>
                  </a:lnTo>
                  <a:lnTo>
                    <a:pt x="54" y="12"/>
                  </a:lnTo>
                  <a:lnTo>
                    <a:pt x="60" y="18"/>
                  </a:lnTo>
                  <a:lnTo>
                    <a:pt x="60" y="30"/>
                  </a:lnTo>
                  <a:lnTo>
                    <a:pt x="66" y="35"/>
                  </a:lnTo>
                  <a:lnTo>
                    <a:pt x="66" y="30"/>
                  </a:lnTo>
                  <a:lnTo>
                    <a:pt x="66" y="24"/>
                  </a:lnTo>
                  <a:lnTo>
                    <a:pt x="72" y="18"/>
                  </a:lnTo>
                  <a:lnTo>
                    <a:pt x="72" y="12"/>
                  </a:lnTo>
                  <a:lnTo>
                    <a:pt x="78" y="6"/>
                  </a:lnTo>
                  <a:lnTo>
                    <a:pt x="84" y="0"/>
                  </a:lnTo>
                  <a:lnTo>
                    <a:pt x="90" y="0"/>
                  </a:lnTo>
                  <a:lnTo>
                    <a:pt x="84" y="0"/>
                  </a:lnTo>
                  <a:lnTo>
                    <a:pt x="84" y="6"/>
                  </a:lnTo>
                  <a:lnTo>
                    <a:pt x="84" y="12"/>
                  </a:lnTo>
                  <a:lnTo>
                    <a:pt x="78" y="12"/>
                  </a:lnTo>
                  <a:lnTo>
                    <a:pt x="78" y="24"/>
                  </a:lnTo>
                  <a:lnTo>
                    <a:pt x="72" y="30"/>
                  </a:lnTo>
                  <a:lnTo>
                    <a:pt x="66" y="35"/>
                  </a:lnTo>
                  <a:lnTo>
                    <a:pt x="72" y="35"/>
                  </a:lnTo>
                  <a:lnTo>
                    <a:pt x="78" y="35"/>
                  </a:lnTo>
                  <a:lnTo>
                    <a:pt x="84" y="35"/>
                  </a:lnTo>
                  <a:lnTo>
                    <a:pt x="90" y="30"/>
                  </a:lnTo>
                  <a:lnTo>
                    <a:pt x="96" y="30"/>
                  </a:lnTo>
                  <a:lnTo>
                    <a:pt x="102" y="24"/>
                  </a:lnTo>
                  <a:lnTo>
                    <a:pt x="102" y="30"/>
                  </a:lnTo>
                  <a:lnTo>
                    <a:pt x="96" y="30"/>
                  </a:lnTo>
                  <a:lnTo>
                    <a:pt x="90" y="35"/>
                  </a:lnTo>
                  <a:lnTo>
                    <a:pt x="84" y="41"/>
                  </a:lnTo>
                  <a:lnTo>
                    <a:pt x="78" y="41"/>
                  </a:lnTo>
                  <a:lnTo>
                    <a:pt x="72" y="41"/>
                  </a:lnTo>
                  <a:lnTo>
                    <a:pt x="66" y="47"/>
                  </a:lnTo>
                  <a:lnTo>
                    <a:pt x="60" y="47"/>
                  </a:lnTo>
                  <a:lnTo>
                    <a:pt x="54" y="53"/>
                  </a:lnTo>
                  <a:lnTo>
                    <a:pt x="48" y="59"/>
                  </a:lnTo>
                  <a:lnTo>
                    <a:pt x="48" y="65"/>
                  </a:lnTo>
                  <a:lnTo>
                    <a:pt x="54" y="65"/>
                  </a:lnTo>
                  <a:lnTo>
                    <a:pt x="54" y="71"/>
                  </a:lnTo>
                  <a:lnTo>
                    <a:pt x="48" y="71"/>
                  </a:lnTo>
                  <a:lnTo>
                    <a:pt x="48" y="77"/>
                  </a:lnTo>
                  <a:lnTo>
                    <a:pt x="42" y="77"/>
                  </a:lnTo>
                  <a:lnTo>
                    <a:pt x="42" y="71"/>
                  </a:lnTo>
                  <a:lnTo>
                    <a:pt x="42" y="77"/>
                  </a:lnTo>
                  <a:lnTo>
                    <a:pt x="36" y="83"/>
                  </a:lnTo>
                  <a:lnTo>
                    <a:pt x="36" y="89"/>
                  </a:lnTo>
                  <a:lnTo>
                    <a:pt x="30" y="101"/>
                  </a:lnTo>
                  <a:lnTo>
                    <a:pt x="24" y="107"/>
                  </a:lnTo>
                  <a:lnTo>
                    <a:pt x="24" y="113"/>
                  </a:lnTo>
                  <a:lnTo>
                    <a:pt x="18" y="125"/>
                  </a:lnTo>
                  <a:lnTo>
                    <a:pt x="18" y="131"/>
                  </a:lnTo>
                  <a:lnTo>
                    <a:pt x="18" y="137"/>
                  </a:lnTo>
                  <a:lnTo>
                    <a:pt x="12" y="137"/>
                  </a:lnTo>
                  <a:lnTo>
                    <a:pt x="6" y="143"/>
                  </a:lnTo>
                  <a:lnTo>
                    <a:pt x="0" y="143"/>
                  </a:lnTo>
                  <a:close/>
                </a:path>
              </a:pathLst>
            </a:custGeom>
            <a:solidFill>
              <a:srgbClr val="003300"/>
            </a:solidFill>
            <a:ln w="9525">
              <a:noFill/>
              <a:round/>
              <a:headEnd/>
              <a:tailEnd/>
            </a:ln>
          </p:spPr>
          <p:txBody>
            <a:bodyPr/>
            <a:lstStyle/>
            <a:p>
              <a:endParaRPr lang="en-US"/>
            </a:p>
          </p:txBody>
        </p:sp>
        <p:sp>
          <p:nvSpPr>
            <p:cNvPr id="16095" name="Freeform 466"/>
            <p:cNvSpPr>
              <a:spLocks/>
            </p:cNvSpPr>
            <p:nvPr/>
          </p:nvSpPr>
          <p:spPr bwMode="auto">
            <a:xfrm>
              <a:off x="5048" y="1778"/>
              <a:ext cx="66" cy="113"/>
            </a:xfrm>
            <a:custGeom>
              <a:avLst/>
              <a:gdLst>
                <a:gd name="T0" fmla="*/ 48 w 66"/>
                <a:gd name="T1" fmla="*/ 6 h 113"/>
                <a:gd name="T2" fmla="*/ 36 w 66"/>
                <a:gd name="T3" fmla="*/ 24 h 113"/>
                <a:gd name="T4" fmla="*/ 36 w 66"/>
                <a:gd name="T5" fmla="*/ 24 h 113"/>
                <a:gd name="T6" fmla="*/ 24 w 66"/>
                <a:gd name="T7" fmla="*/ 30 h 113"/>
                <a:gd name="T8" fmla="*/ 12 w 66"/>
                <a:gd name="T9" fmla="*/ 36 h 113"/>
                <a:gd name="T10" fmla="*/ 6 w 66"/>
                <a:gd name="T11" fmla="*/ 42 h 113"/>
                <a:gd name="T12" fmla="*/ 0 w 66"/>
                <a:gd name="T13" fmla="*/ 42 h 113"/>
                <a:gd name="T14" fmla="*/ 0 w 66"/>
                <a:gd name="T15" fmla="*/ 48 h 113"/>
                <a:gd name="T16" fmla="*/ 6 w 66"/>
                <a:gd name="T17" fmla="*/ 42 h 113"/>
                <a:gd name="T18" fmla="*/ 12 w 66"/>
                <a:gd name="T19" fmla="*/ 36 h 113"/>
                <a:gd name="T20" fmla="*/ 24 w 66"/>
                <a:gd name="T21" fmla="*/ 36 h 113"/>
                <a:gd name="T22" fmla="*/ 30 w 66"/>
                <a:gd name="T23" fmla="*/ 30 h 113"/>
                <a:gd name="T24" fmla="*/ 36 w 66"/>
                <a:gd name="T25" fmla="*/ 36 h 113"/>
                <a:gd name="T26" fmla="*/ 30 w 66"/>
                <a:gd name="T27" fmla="*/ 48 h 113"/>
                <a:gd name="T28" fmla="*/ 24 w 66"/>
                <a:gd name="T29" fmla="*/ 60 h 113"/>
                <a:gd name="T30" fmla="*/ 18 w 66"/>
                <a:gd name="T31" fmla="*/ 66 h 113"/>
                <a:gd name="T32" fmla="*/ 12 w 66"/>
                <a:gd name="T33" fmla="*/ 72 h 113"/>
                <a:gd name="T34" fmla="*/ 6 w 66"/>
                <a:gd name="T35" fmla="*/ 78 h 113"/>
                <a:gd name="T36" fmla="*/ 6 w 66"/>
                <a:gd name="T37" fmla="*/ 84 h 113"/>
                <a:gd name="T38" fmla="*/ 6 w 66"/>
                <a:gd name="T39" fmla="*/ 84 h 113"/>
                <a:gd name="T40" fmla="*/ 6 w 66"/>
                <a:gd name="T41" fmla="*/ 84 h 113"/>
                <a:gd name="T42" fmla="*/ 12 w 66"/>
                <a:gd name="T43" fmla="*/ 78 h 113"/>
                <a:gd name="T44" fmla="*/ 24 w 66"/>
                <a:gd name="T45" fmla="*/ 72 h 113"/>
                <a:gd name="T46" fmla="*/ 30 w 66"/>
                <a:gd name="T47" fmla="*/ 66 h 113"/>
                <a:gd name="T48" fmla="*/ 30 w 66"/>
                <a:gd name="T49" fmla="*/ 72 h 113"/>
                <a:gd name="T50" fmla="*/ 30 w 66"/>
                <a:gd name="T51" fmla="*/ 101 h 113"/>
                <a:gd name="T52" fmla="*/ 36 w 66"/>
                <a:gd name="T53" fmla="*/ 113 h 113"/>
                <a:gd name="T54" fmla="*/ 36 w 66"/>
                <a:gd name="T55" fmla="*/ 113 h 113"/>
                <a:gd name="T56" fmla="*/ 36 w 66"/>
                <a:gd name="T57" fmla="*/ 101 h 113"/>
                <a:gd name="T58" fmla="*/ 36 w 66"/>
                <a:gd name="T59" fmla="*/ 66 h 113"/>
                <a:gd name="T60" fmla="*/ 36 w 66"/>
                <a:gd name="T61" fmla="*/ 54 h 113"/>
                <a:gd name="T62" fmla="*/ 36 w 66"/>
                <a:gd name="T63" fmla="*/ 60 h 113"/>
                <a:gd name="T64" fmla="*/ 42 w 66"/>
                <a:gd name="T65" fmla="*/ 66 h 113"/>
                <a:gd name="T66" fmla="*/ 48 w 66"/>
                <a:gd name="T67" fmla="*/ 72 h 113"/>
                <a:gd name="T68" fmla="*/ 54 w 66"/>
                <a:gd name="T69" fmla="*/ 78 h 113"/>
                <a:gd name="T70" fmla="*/ 60 w 66"/>
                <a:gd name="T71" fmla="*/ 84 h 113"/>
                <a:gd name="T72" fmla="*/ 66 w 66"/>
                <a:gd name="T73" fmla="*/ 84 h 113"/>
                <a:gd name="T74" fmla="*/ 60 w 66"/>
                <a:gd name="T75" fmla="*/ 84 h 113"/>
                <a:gd name="T76" fmla="*/ 54 w 66"/>
                <a:gd name="T77" fmla="*/ 78 h 113"/>
                <a:gd name="T78" fmla="*/ 48 w 66"/>
                <a:gd name="T79" fmla="*/ 72 h 113"/>
                <a:gd name="T80" fmla="*/ 48 w 66"/>
                <a:gd name="T81" fmla="*/ 60 h 113"/>
                <a:gd name="T82" fmla="*/ 42 w 66"/>
                <a:gd name="T83" fmla="*/ 54 h 113"/>
                <a:gd name="T84" fmla="*/ 42 w 66"/>
                <a:gd name="T85" fmla="*/ 48 h 113"/>
                <a:gd name="T86" fmla="*/ 42 w 66"/>
                <a:gd name="T87" fmla="*/ 36 h 113"/>
                <a:gd name="T88" fmla="*/ 42 w 66"/>
                <a:gd name="T89" fmla="*/ 30 h 113"/>
                <a:gd name="T90" fmla="*/ 48 w 66"/>
                <a:gd name="T91" fmla="*/ 30 h 113"/>
                <a:gd name="T92" fmla="*/ 48 w 66"/>
                <a:gd name="T93" fmla="*/ 36 h 113"/>
                <a:gd name="T94" fmla="*/ 54 w 66"/>
                <a:gd name="T95" fmla="*/ 42 h 113"/>
                <a:gd name="T96" fmla="*/ 60 w 66"/>
                <a:gd name="T97" fmla="*/ 48 h 113"/>
                <a:gd name="T98" fmla="*/ 66 w 66"/>
                <a:gd name="T99" fmla="*/ 48 h 113"/>
                <a:gd name="T100" fmla="*/ 66 w 66"/>
                <a:gd name="T101" fmla="*/ 54 h 113"/>
                <a:gd name="T102" fmla="*/ 66 w 66"/>
                <a:gd name="T103" fmla="*/ 48 h 113"/>
                <a:gd name="T104" fmla="*/ 60 w 66"/>
                <a:gd name="T105" fmla="*/ 36 h 113"/>
                <a:gd name="T106" fmla="*/ 48 w 66"/>
                <a:gd name="T107" fmla="*/ 30 h 113"/>
                <a:gd name="T108" fmla="*/ 48 w 66"/>
                <a:gd name="T109" fmla="*/ 24 h 113"/>
                <a:gd name="T110" fmla="*/ 48 w 66"/>
                <a:gd name="T111" fmla="*/ 12 h 113"/>
                <a:gd name="T112" fmla="*/ 54 w 66"/>
                <a:gd name="T113" fmla="*/ 6 h 113"/>
                <a:gd name="T114" fmla="*/ 48 w 66"/>
                <a:gd name="T115" fmla="*/ 0 h 1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6"/>
                <a:gd name="T175" fmla="*/ 0 h 113"/>
                <a:gd name="T176" fmla="*/ 66 w 66"/>
                <a:gd name="T177" fmla="*/ 113 h 11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6" h="113">
                  <a:moveTo>
                    <a:pt x="48" y="6"/>
                  </a:moveTo>
                  <a:lnTo>
                    <a:pt x="48" y="6"/>
                  </a:lnTo>
                  <a:lnTo>
                    <a:pt x="42" y="18"/>
                  </a:lnTo>
                  <a:lnTo>
                    <a:pt x="36" y="24"/>
                  </a:lnTo>
                  <a:lnTo>
                    <a:pt x="30" y="30"/>
                  </a:lnTo>
                  <a:lnTo>
                    <a:pt x="24" y="30"/>
                  </a:lnTo>
                  <a:lnTo>
                    <a:pt x="18" y="30"/>
                  </a:lnTo>
                  <a:lnTo>
                    <a:pt x="12" y="36"/>
                  </a:lnTo>
                  <a:lnTo>
                    <a:pt x="6" y="36"/>
                  </a:lnTo>
                  <a:lnTo>
                    <a:pt x="6" y="42"/>
                  </a:lnTo>
                  <a:lnTo>
                    <a:pt x="0" y="42"/>
                  </a:lnTo>
                  <a:lnTo>
                    <a:pt x="0" y="48"/>
                  </a:lnTo>
                  <a:lnTo>
                    <a:pt x="6" y="42"/>
                  </a:lnTo>
                  <a:lnTo>
                    <a:pt x="12" y="42"/>
                  </a:lnTo>
                  <a:lnTo>
                    <a:pt x="12" y="36"/>
                  </a:lnTo>
                  <a:lnTo>
                    <a:pt x="18" y="36"/>
                  </a:lnTo>
                  <a:lnTo>
                    <a:pt x="24" y="36"/>
                  </a:lnTo>
                  <a:lnTo>
                    <a:pt x="30" y="30"/>
                  </a:lnTo>
                  <a:lnTo>
                    <a:pt x="36" y="30"/>
                  </a:lnTo>
                  <a:lnTo>
                    <a:pt x="36" y="36"/>
                  </a:lnTo>
                  <a:lnTo>
                    <a:pt x="30" y="42"/>
                  </a:lnTo>
                  <a:lnTo>
                    <a:pt x="30" y="48"/>
                  </a:lnTo>
                  <a:lnTo>
                    <a:pt x="30" y="54"/>
                  </a:lnTo>
                  <a:lnTo>
                    <a:pt x="24" y="60"/>
                  </a:lnTo>
                  <a:lnTo>
                    <a:pt x="18" y="66"/>
                  </a:lnTo>
                  <a:lnTo>
                    <a:pt x="12" y="72"/>
                  </a:lnTo>
                  <a:lnTo>
                    <a:pt x="6" y="78"/>
                  </a:lnTo>
                  <a:lnTo>
                    <a:pt x="6" y="84"/>
                  </a:lnTo>
                  <a:lnTo>
                    <a:pt x="12" y="78"/>
                  </a:lnTo>
                  <a:lnTo>
                    <a:pt x="18" y="72"/>
                  </a:lnTo>
                  <a:lnTo>
                    <a:pt x="24" y="72"/>
                  </a:lnTo>
                  <a:lnTo>
                    <a:pt x="24" y="66"/>
                  </a:lnTo>
                  <a:lnTo>
                    <a:pt x="30" y="66"/>
                  </a:lnTo>
                  <a:lnTo>
                    <a:pt x="30" y="72"/>
                  </a:lnTo>
                  <a:lnTo>
                    <a:pt x="30" y="90"/>
                  </a:lnTo>
                  <a:lnTo>
                    <a:pt x="30" y="101"/>
                  </a:lnTo>
                  <a:lnTo>
                    <a:pt x="36" y="113"/>
                  </a:lnTo>
                  <a:lnTo>
                    <a:pt x="36" y="107"/>
                  </a:lnTo>
                  <a:lnTo>
                    <a:pt x="36" y="101"/>
                  </a:lnTo>
                  <a:lnTo>
                    <a:pt x="36" y="84"/>
                  </a:lnTo>
                  <a:lnTo>
                    <a:pt x="36" y="66"/>
                  </a:lnTo>
                  <a:lnTo>
                    <a:pt x="36" y="60"/>
                  </a:lnTo>
                  <a:lnTo>
                    <a:pt x="36" y="54"/>
                  </a:lnTo>
                  <a:lnTo>
                    <a:pt x="36" y="60"/>
                  </a:lnTo>
                  <a:lnTo>
                    <a:pt x="42" y="66"/>
                  </a:lnTo>
                  <a:lnTo>
                    <a:pt x="48" y="72"/>
                  </a:lnTo>
                  <a:lnTo>
                    <a:pt x="48" y="78"/>
                  </a:lnTo>
                  <a:lnTo>
                    <a:pt x="54" y="78"/>
                  </a:lnTo>
                  <a:lnTo>
                    <a:pt x="54" y="84"/>
                  </a:lnTo>
                  <a:lnTo>
                    <a:pt x="60" y="84"/>
                  </a:lnTo>
                  <a:lnTo>
                    <a:pt x="66" y="84"/>
                  </a:lnTo>
                  <a:lnTo>
                    <a:pt x="60" y="84"/>
                  </a:lnTo>
                  <a:lnTo>
                    <a:pt x="60" y="78"/>
                  </a:lnTo>
                  <a:lnTo>
                    <a:pt x="54" y="78"/>
                  </a:lnTo>
                  <a:lnTo>
                    <a:pt x="54" y="72"/>
                  </a:lnTo>
                  <a:lnTo>
                    <a:pt x="48" y="72"/>
                  </a:lnTo>
                  <a:lnTo>
                    <a:pt x="48" y="66"/>
                  </a:lnTo>
                  <a:lnTo>
                    <a:pt x="48" y="60"/>
                  </a:lnTo>
                  <a:lnTo>
                    <a:pt x="42" y="60"/>
                  </a:lnTo>
                  <a:lnTo>
                    <a:pt x="42" y="54"/>
                  </a:lnTo>
                  <a:lnTo>
                    <a:pt x="42" y="48"/>
                  </a:lnTo>
                  <a:lnTo>
                    <a:pt x="42" y="42"/>
                  </a:lnTo>
                  <a:lnTo>
                    <a:pt x="42" y="36"/>
                  </a:lnTo>
                  <a:lnTo>
                    <a:pt x="42" y="30"/>
                  </a:lnTo>
                  <a:lnTo>
                    <a:pt x="48" y="30"/>
                  </a:lnTo>
                  <a:lnTo>
                    <a:pt x="48" y="36"/>
                  </a:lnTo>
                  <a:lnTo>
                    <a:pt x="54" y="36"/>
                  </a:lnTo>
                  <a:lnTo>
                    <a:pt x="54" y="42"/>
                  </a:lnTo>
                  <a:lnTo>
                    <a:pt x="60" y="42"/>
                  </a:lnTo>
                  <a:lnTo>
                    <a:pt x="60" y="48"/>
                  </a:lnTo>
                  <a:lnTo>
                    <a:pt x="66" y="48"/>
                  </a:lnTo>
                  <a:lnTo>
                    <a:pt x="66" y="54"/>
                  </a:lnTo>
                  <a:lnTo>
                    <a:pt x="66" y="48"/>
                  </a:lnTo>
                  <a:lnTo>
                    <a:pt x="60" y="42"/>
                  </a:lnTo>
                  <a:lnTo>
                    <a:pt x="60" y="36"/>
                  </a:lnTo>
                  <a:lnTo>
                    <a:pt x="54" y="36"/>
                  </a:lnTo>
                  <a:lnTo>
                    <a:pt x="48" y="30"/>
                  </a:lnTo>
                  <a:lnTo>
                    <a:pt x="48" y="24"/>
                  </a:lnTo>
                  <a:lnTo>
                    <a:pt x="48" y="18"/>
                  </a:lnTo>
                  <a:lnTo>
                    <a:pt x="48" y="12"/>
                  </a:lnTo>
                  <a:lnTo>
                    <a:pt x="48" y="6"/>
                  </a:lnTo>
                  <a:lnTo>
                    <a:pt x="54" y="6"/>
                  </a:lnTo>
                  <a:lnTo>
                    <a:pt x="54" y="0"/>
                  </a:lnTo>
                  <a:lnTo>
                    <a:pt x="48" y="0"/>
                  </a:lnTo>
                  <a:lnTo>
                    <a:pt x="48" y="6"/>
                  </a:lnTo>
                  <a:close/>
                </a:path>
              </a:pathLst>
            </a:custGeom>
            <a:solidFill>
              <a:srgbClr val="003300"/>
            </a:solidFill>
            <a:ln w="9525">
              <a:noFill/>
              <a:round/>
              <a:headEnd/>
              <a:tailEnd/>
            </a:ln>
          </p:spPr>
          <p:txBody>
            <a:bodyPr/>
            <a:lstStyle/>
            <a:p>
              <a:endParaRPr lang="en-US"/>
            </a:p>
          </p:txBody>
        </p:sp>
        <p:sp>
          <p:nvSpPr>
            <p:cNvPr id="16096" name="Freeform 467"/>
            <p:cNvSpPr>
              <a:spLocks/>
            </p:cNvSpPr>
            <p:nvPr/>
          </p:nvSpPr>
          <p:spPr bwMode="auto">
            <a:xfrm>
              <a:off x="5281" y="1732"/>
              <a:ext cx="131" cy="102"/>
            </a:xfrm>
            <a:custGeom>
              <a:avLst/>
              <a:gdLst>
                <a:gd name="T0" fmla="*/ 6 w 131"/>
                <a:gd name="T1" fmla="*/ 12 h 102"/>
                <a:gd name="T2" fmla="*/ 12 w 131"/>
                <a:gd name="T3" fmla="*/ 18 h 102"/>
                <a:gd name="T4" fmla="*/ 24 w 131"/>
                <a:gd name="T5" fmla="*/ 24 h 102"/>
                <a:gd name="T6" fmla="*/ 30 w 131"/>
                <a:gd name="T7" fmla="*/ 24 h 102"/>
                <a:gd name="T8" fmla="*/ 30 w 131"/>
                <a:gd name="T9" fmla="*/ 48 h 102"/>
                <a:gd name="T10" fmla="*/ 36 w 131"/>
                <a:gd name="T11" fmla="*/ 66 h 102"/>
                <a:gd name="T12" fmla="*/ 36 w 131"/>
                <a:gd name="T13" fmla="*/ 60 h 102"/>
                <a:gd name="T14" fmla="*/ 36 w 131"/>
                <a:gd name="T15" fmla="*/ 36 h 102"/>
                <a:gd name="T16" fmla="*/ 42 w 131"/>
                <a:gd name="T17" fmla="*/ 30 h 102"/>
                <a:gd name="T18" fmla="*/ 53 w 131"/>
                <a:gd name="T19" fmla="*/ 42 h 102"/>
                <a:gd name="T20" fmla="*/ 59 w 131"/>
                <a:gd name="T21" fmla="*/ 48 h 102"/>
                <a:gd name="T22" fmla="*/ 71 w 131"/>
                <a:gd name="T23" fmla="*/ 90 h 102"/>
                <a:gd name="T24" fmla="*/ 77 w 131"/>
                <a:gd name="T25" fmla="*/ 102 h 102"/>
                <a:gd name="T26" fmla="*/ 71 w 131"/>
                <a:gd name="T27" fmla="*/ 84 h 102"/>
                <a:gd name="T28" fmla="*/ 65 w 131"/>
                <a:gd name="T29" fmla="*/ 54 h 102"/>
                <a:gd name="T30" fmla="*/ 89 w 131"/>
                <a:gd name="T31" fmla="*/ 66 h 102"/>
                <a:gd name="T32" fmla="*/ 119 w 131"/>
                <a:gd name="T33" fmla="*/ 84 h 102"/>
                <a:gd name="T34" fmla="*/ 131 w 131"/>
                <a:gd name="T35" fmla="*/ 90 h 102"/>
                <a:gd name="T36" fmla="*/ 125 w 131"/>
                <a:gd name="T37" fmla="*/ 84 h 102"/>
                <a:gd name="T38" fmla="*/ 107 w 131"/>
                <a:gd name="T39" fmla="*/ 72 h 102"/>
                <a:gd name="T40" fmla="*/ 83 w 131"/>
                <a:gd name="T41" fmla="*/ 54 h 102"/>
                <a:gd name="T42" fmla="*/ 65 w 131"/>
                <a:gd name="T43" fmla="*/ 48 h 102"/>
                <a:gd name="T44" fmla="*/ 77 w 131"/>
                <a:gd name="T45" fmla="*/ 42 h 102"/>
                <a:gd name="T46" fmla="*/ 95 w 131"/>
                <a:gd name="T47" fmla="*/ 42 h 102"/>
                <a:gd name="T48" fmla="*/ 119 w 131"/>
                <a:gd name="T49" fmla="*/ 42 h 102"/>
                <a:gd name="T50" fmla="*/ 131 w 131"/>
                <a:gd name="T51" fmla="*/ 42 h 102"/>
                <a:gd name="T52" fmla="*/ 125 w 131"/>
                <a:gd name="T53" fmla="*/ 36 h 102"/>
                <a:gd name="T54" fmla="*/ 107 w 131"/>
                <a:gd name="T55" fmla="*/ 36 h 102"/>
                <a:gd name="T56" fmla="*/ 77 w 131"/>
                <a:gd name="T57" fmla="*/ 36 h 102"/>
                <a:gd name="T58" fmla="*/ 65 w 131"/>
                <a:gd name="T59" fmla="*/ 36 h 102"/>
                <a:gd name="T60" fmla="*/ 53 w 131"/>
                <a:gd name="T61" fmla="*/ 30 h 102"/>
                <a:gd name="T62" fmla="*/ 48 w 131"/>
                <a:gd name="T63" fmla="*/ 24 h 102"/>
                <a:gd name="T64" fmla="*/ 53 w 131"/>
                <a:gd name="T65" fmla="*/ 18 h 102"/>
                <a:gd name="T66" fmla="*/ 71 w 131"/>
                <a:gd name="T67" fmla="*/ 6 h 102"/>
                <a:gd name="T68" fmla="*/ 83 w 131"/>
                <a:gd name="T69" fmla="*/ 0 h 102"/>
                <a:gd name="T70" fmla="*/ 83 w 131"/>
                <a:gd name="T71" fmla="*/ 0 h 102"/>
                <a:gd name="T72" fmla="*/ 65 w 131"/>
                <a:gd name="T73" fmla="*/ 6 h 102"/>
                <a:gd name="T74" fmla="*/ 48 w 131"/>
                <a:gd name="T75" fmla="*/ 12 h 102"/>
                <a:gd name="T76" fmla="*/ 42 w 131"/>
                <a:gd name="T77" fmla="*/ 18 h 102"/>
                <a:gd name="T78" fmla="*/ 30 w 131"/>
                <a:gd name="T79" fmla="*/ 18 h 102"/>
                <a:gd name="T80" fmla="*/ 18 w 131"/>
                <a:gd name="T81" fmla="*/ 12 h 102"/>
                <a:gd name="T82" fmla="*/ 6 w 131"/>
                <a:gd name="T83" fmla="*/ 6 h 102"/>
                <a:gd name="T84" fmla="*/ 0 w 131"/>
                <a:gd name="T85" fmla="*/ 6 h 10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1"/>
                <a:gd name="T130" fmla="*/ 0 h 102"/>
                <a:gd name="T131" fmla="*/ 131 w 131"/>
                <a:gd name="T132" fmla="*/ 102 h 10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1" h="102">
                  <a:moveTo>
                    <a:pt x="0" y="6"/>
                  </a:moveTo>
                  <a:lnTo>
                    <a:pt x="6" y="12"/>
                  </a:lnTo>
                  <a:lnTo>
                    <a:pt x="12" y="18"/>
                  </a:lnTo>
                  <a:lnTo>
                    <a:pt x="18" y="18"/>
                  </a:lnTo>
                  <a:lnTo>
                    <a:pt x="24" y="24"/>
                  </a:lnTo>
                  <a:lnTo>
                    <a:pt x="30" y="24"/>
                  </a:lnTo>
                  <a:lnTo>
                    <a:pt x="30" y="30"/>
                  </a:lnTo>
                  <a:lnTo>
                    <a:pt x="30" y="36"/>
                  </a:lnTo>
                  <a:lnTo>
                    <a:pt x="30" y="48"/>
                  </a:lnTo>
                  <a:lnTo>
                    <a:pt x="30" y="54"/>
                  </a:lnTo>
                  <a:lnTo>
                    <a:pt x="30" y="66"/>
                  </a:lnTo>
                  <a:lnTo>
                    <a:pt x="36" y="66"/>
                  </a:lnTo>
                  <a:lnTo>
                    <a:pt x="36" y="60"/>
                  </a:lnTo>
                  <a:lnTo>
                    <a:pt x="36" y="54"/>
                  </a:lnTo>
                  <a:lnTo>
                    <a:pt x="36" y="42"/>
                  </a:lnTo>
                  <a:lnTo>
                    <a:pt x="36" y="36"/>
                  </a:lnTo>
                  <a:lnTo>
                    <a:pt x="36" y="30"/>
                  </a:lnTo>
                  <a:lnTo>
                    <a:pt x="42" y="30"/>
                  </a:lnTo>
                  <a:lnTo>
                    <a:pt x="48" y="36"/>
                  </a:lnTo>
                  <a:lnTo>
                    <a:pt x="53" y="42"/>
                  </a:lnTo>
                  <a:lnTo>
                    <a:pt x="59" y="48"/>
                  </a:lnTo>
                  <a:lnTo>
                    <a:pt x="59" y="60"/>
                  </a:lnTo>
                  <a:lnTo>
                    <a:pt x="65" y="78"/>
                  </a:lnTo>
                  <a:lnTo>
                    <a:pt x="71" y="90"/>
                  </a:lnTo>
                  <a:lnTo>
                    <a:pt x="71" y="102"/>
                  </a:lnTo>
                  <a:lnTo>
                    <a:pt x="77" y="102"/>
                  </a:lnTo>
                  <a:lnTo>
                    <a:pt x="71" y="96"/>
                  </a:lnTo>
                  <a:lnTo>
                    <a:pt x="71" y="90"/>
                  </a:lnTo>
                  <a:lnTo>
                    <a:pt x="71" y="84"/>
                  </a:lnTo>
                  <a:lnTo>
                    <a:pt x="71" y="72"/>
                  </a:lnTo>
                  <a:lnTo>
                    <a:pt x="65" y="60"/>
                  </a:lnTo>
                  <a:lnTo>
                    <a:pt x="65" y="54"/>
                  </a:lnTo>
                  <a:lnTo>
                    <a:pt x="71" y="54"/>
                  </a:lnTo>
                  <a:lnTo>
                    <a:pt x="83" y="60"/>
                  </a:lnTo>
                  <a:lnTo>
                    <a:pt x="89" y="66"/>
                  </a:lnTo>
                  <a:lnTo>
                    <a:pt x="101" y="72"/>
                  </a:lnTo>
                  <a:lnTo>
                    <a:pt x="113" y="78"/>
                  </a:lnTo>
                  <a:lnTo>
                    <a:pt x="119" y="84"/>
                  </a:lnTo>
                  <a:lnTo>
                    <a:pt x="125" y="84"/>
                  </a:lnTo>
                  <a:lnTo>
                    <a:pt x="131" y="90"/>
                  </a:lnTo>
                  <a:lnTo>
                    <a:pt x="131" y="84"/>
                  </a:lnTo>
                  <a:lnTo>
                    <a:pt x="125" y="84"/>
                  </a:lnTo>
                  <a:lnTo>
                    <a:pt x="125" y="78"/>
                  </a:lnTo>
                  <a:lnTo>
                    <a:pt x="113" y="72"/>
                  </a:lnTo>
                  <a:lnTo>
                    <a:pt x="107" y="72"/>
                  </a:lnTo>
                  <a:lnTo>
                    <a:pt x="101" y="66"/>
                  </a:lnTo>
                  <a:lnTo>
                    <a:pt x="89" y="60"/>
                  </a:lnTo>
                  <a:lnTo>
                    <a:pt x="83" y="54"/>
                  </a:lnTo>
                  <a:lnTo>
                    <a:pt x="77" y="48"/>
                  </a:lnTo>
                  <a:lnTo>
                    <a:pt x="71" y="48"/>
                  </a:lnTo>
                  <a:lnTo>
                    <a:pt x="65" y="48"/>
                  </a:lnTo>
                  <a:lnTo>
                    <a:pt x="71" y="42"/>
                  </a:lnTo>
                  <a:lnTo>
                    <a:pt x="77" y="42"/>
                  </a:lnTo>
                  <a:lnTo>
                    <a:pt x="83" y="42"/>
                  </a:lnTo>
                  <a:lnTo>
                    <a:pt x="89" y="42"/>
                  </a:lnTo>
                  <a:lnTo>
                    <a:pt x="95" y="42"/>
                  </a:lnTo>
                  <a:lnTo>
                    <a:pt x="101" y="42"/>
                  </a:lnTo>
                  <a:lnTo>
                    <a:pt x="107" y="42"/>
                  </a:lnTo>
                  <a:lnTo>
                    <a:pt x="119" y="42"/>
                  </a:lnTo>
                  <a:lnTo>
                    <a:pt x="125" y="42"/>
                  </a:lnTo>
                  <a:lnTo>
                    <a:pt x="131" y="42"/>
                  </a:lnTo>
                  <a:lnTo>
                    <a:pt x="125" y="36"/>
                  </a:lnTo>
                  <a:lnTo>
                    <a:pt x="119" y="36"/>
                  </a:lnTo>
                  <a:lnTo>
                    <a:pt x="113" y="36"/>
                  </a:lnTo>
                  <a:lnTo>
                    <a:pt x="107" y="36"/>
                  </a:lnTo>
                  <a:lnTo>
                    <a:pt x="95" y="36"/>
                  </a:lnTo>
                  <a:lnTo>
                    <a:pt x="89" y="36"/>
                  </a:lnTo>
                  <a:lnTo>
                    <a:pt x="77" y="36"/>
                  </a:lnTo>
                  <a:lnTo>
                    <a:pt x="71" y="36"/>
                  </a:lnTo>
                  <a:lnTo>
                    <a:pt x="65" y="36"/>
                  </a:lnTo>
                  <a:lnTo>
                    <a:pt x="59" y="36"/>
                  </a:lnTo>
                  <a:lnTo>
                    <a:pt x="53" y="30"/>
                  </a:lnTo>
                  <a:lnTo>
                    <a:pt x="48" y="24"/>
                  </a:lnTo>
                  <a:lnTo>
                    <a:pt x="48" y="18"/>
                  </a:lnTo>
                  <a:lnTo>
                    <a:pt x="53" y="18"/>
                  </a:lnTo>
                  <a:lnTo>
                    <a:pt x="59" y="12"/>
                  </a:lnTo>
                  <a:lnTo>
                    <a:pt x="65" y="12"/>
                  </a:lnTo>
                  <a:lnTo>
                    <a:pt x="71" y="6"/>
                  </a:lnTo>
                  <a:lnTo>
                    <a:pt x="77" y="6"/>
                  </a:lnTo>
                  <a:lnTo>
                    <a:pt x="77" y="0"/>
                  </a:lnTo>
                  <a:lnTo>
                    <a:pt x="83" y="0"/>
                  </a:lnTo>
                  <a:lnTo>
                    <a:pt x="77" y="0"/>
                  </a:lnTo>
                  <a:lnTo>
                    <a:pt x="71" y="0"/>
                  </a:lnTo>
                  <a:lnTo>
                    <a:pt x="65" y="6"/>
                  </a:lnTo>
                  <a:lnTo>
                    <a:pt x="59" y="6"/>
                  </a:lnTo>
                  <a:lnTo>
                    <a:pt x="53" y="12"/>
                  </a:lnTo>
                  <a:lnTo>
                    <a:pt x="48" y="12"/>
                  </a:lnTo>
                  <a:lnTo>
                    <a:pt x="42" y="18"/>
                  </a:lnTo>
                  <a:lnTo>
                    <a:pt x="36" y="18"/>
                  </a:lnTo>
                  <a:lnTo>
                    <a:pt x="30" y="18"/>
                  </a:lnTo>
                  <a:lnTo>
                    <a:pt x="24" y="18"/>
                  </a:lnTo>
                  <a:lnTo>
                    <a:pt x="24" y="12"/>
                  </a:lnTo>
                  <a:lnTo>
                    <a:pt x="18" y="12"/>
                  </a:lnTo>
                  <a:lnTo>
                    <a:pt x="12" y="12"/>
                  </a:lnTo>
                  <a:lnTo>
                    <a:pt x="6" y="6"/>
                  </a:lnTo>
                  <a:lnTo>
                    <a:pt x="0" y="6"/>
                  </a:lnTo>
                  <a:close/>
                </a:path>
              </a:pathLst>
            </a:custGeom>
            <a:solidFill>
              <a:srgbClr val="003300"/>
            </a:solidFill>
            <a:ln w="9525">
              <a:noFill/>
              <a:round/>
              <a:headEnd/>
              <a:tailEnd/>
            </a:ln>
          </p:spPr>
          <p:txBody>
            <a:bodyPr/>
            <a:lstStyle/>
            <a:p>
              <a:endParaRPr lang="en-US"/>
            </a:p>
          </p:txBody>
        </p:sp>
        <p:sp>
          <p:nvSpPr>
            <p:cNvPr id="16097" name="Freeform 468"/>
            <p:cNvSpPr>
              <a:spLocks/>
            </p:cNvSpPr>
            <p:nvPr/>
          </p:nvSpPr>
          <p:spPr bwMode="auto">
            <a:xfrm>
              <a:off x="4566" y="1951"/>
              <a:ext cx="327" cy="329"/>
            </a:xfrm>
            <a:custGeom>
              <a:avLst/>
              <a:gdLst>
                <a:gd name="T0" fmla="*/ 124 w 329"/>
                <a:gd name="T1" fmla="*/ 72 h 329"/>
                <a:gd name="T2" fmla="*/ 82 w 329"/>
                <a:gd name="T3" fmla="*/ 48 h 329"/>
                <a:gd name="T4" fmla="*/ 36 w 329"/>
                <a:gd name="T5" fmla="*/ 36 h 329"/>
                <a:gd name="T6" fmla="*/ 18 w 329"/>
                <a:gd name="T7" fmla="*/ 30 h 329"/>
                <a:gd name="T8" fmla="*/ 30 w 329"/>
                <a:gd name="T9" fmla="*/ 72 h 329"/>
                <a:gd name="T10" fmla="*/ 48 w 329"/>
                <a:gd name="T11" fmla="*/ 114 h 329"/>
                <a:gd name="T12" fmla="*/ 82 w 329"/>
                <a:gd name="T13" fmla="*/ 138 h 329"/>
                <a:gd name="T14" fmla="*/ 112 w 329"/>
                <a:gd name="T15" fmla="*/ 156 h 329"/>
                <a:gd name="T16" fmla="*/ 100 w 329"/>
                <a:gd name="T17" fmla="*/ 162 h 329"/>
                <a:gd name="T18" fmla="*/ 82 w 329"/>
                <a:gd name="T19" fmla="*/ 156 h 329"/>
                <a:gd name="T20" fmla="*/ 48 w 329"/>
                <a:gd name="T21" fmla="*/ 174 h 329"/>
                <a:gd name="T22" fmla="*/ 24 w 329"/>
                <a:gd name="T23" fmla="*/ 204 h 329"/>
                <a:gd name="T24" fmla="*/ 0 w 329"/>
                <a:gd name="T25" fmla="*/ 215 h 329"/>
                <a:gd name="T26" fmla="*/ 6 w 329"/>
                <a:gd name="T27" fmla="*/ 227 h 329"/>
                <a:gd name="T28" fmla="*/ 24 w 329"/>
                <a:gd name="T29" fmla="*/ 233 h 329"/>
                <a:gd name="T30" fmla="*/ 66 w 329"/>
                <a:gd name="T31" fmla="*/ 239 h 329"/>
                <a:gd name="T32" fmla="*/ 106 w 329"/>
                <a:gd name="T33" fmla="*/ 215 h 329"/>
                <a:gd name="T34" fmla="*/ 112 w 329"/>
                <a:gd name="T35" fmla="*/ 192 h 329"/>
                <a:gd name="T36" fmla="*/ 129 w 329"/>
                <a:gd name="T37" fmla="*/ 174 h 329"/>
                <a:gd name="T38" fmla="*/ 135 w 329"/>
                <a:gd name="T39" fmla="*/ 180 h 329"/>
                <a:gd name="T40" fmla="*/ 124 w 329"/>
                <a:gd name="T41" fmla="*/ 209 h 329"/>
                <a:gd name="T42" fmla="*/ 112 w 329"/>
                <a:gd name="T43" fmla="*/ 215 h 329"/>
                <a:gd name="T44" fmla="*/ 94 w 329"/>
                <a:gd name="T45" fmla="*/ 233 h 329"/>
                <a:gd name="T46" fmla="*/ 82 w 329"/>
                <a:gd name="T47" fmla="*/ 269 h 329"/>
                <a:gd name="T48" fmla="*/ 88 w 329"/>
                <a:gd name="T49" fmla="*/ 293 h 329"/>
                <a:gd name="T50" fmla="*/ 82 w 329"/>
                <a:gd name="T51" fmla="*/ 329 h 329"/>
                <a:gd name="T52" fmla="*/ 112 w 329"/>
                <a:gd name="T53" fmla="*/ 323 h 329"/>
                <a:gd name="T54" fmla="*/ 153 w 329"/>
                <a:gd name="T55" fmla="*/ 293 h 329"/>
                <a:gd name="T56" fmla="*/ 171 w 329"/>
                <a:gd name="T57" fmla="*/ 251 h 329"/>
                <a:gd name="T58" fmla="*/ 159 w 329"/>
                <a:gd name="T59" fmla="*/ 209 h 329"/>
                <a:gd name="T60" fmla="*/ 159 w 329"/>
                <a:gd name="T61" fmla="*/ 186 h 329"/>
                <a:gd name="T62" fmla="*/ 171 w 329"/>
                <a:gd name="T63" fmla="*/ 209 h 329"/>
                <a:gd name="T64" fmla="*/ 183 w 329"/>
                <a:gd name="T65" fmla="*/ 251 h 329"/>
                <a:gd name="T66" fmla="*/ 219 w 329"/>
                <a:gd name="T67" fmla="*/ 275 h 329"/>
                <a:gd name="T68" fmla="*/ 253 w 329"/>
                <a:gd name="T69" fmla="*/ 293 h 329"/>
                <a:gd name="T70" fmla="*/ 271 w 329"/>
                <a:gd name="T71" fmla="*/ 269 h 329"/>
                <a:gd name="T72" fmla="*/ 237 w 329"/>
                <a:gd name="T73" fmla="*/ 204 h 329"/>
                <a:gd name="T74" fmla="*/ 213 w 329"/>
                <a:gd name="T75" fmla="*/ 198 h 329"/>
                <a:gd name="T76" fmla="*/ 207 w 329"/>
                <a:gd name="T77" fmla="*/ 186 h 329"/>
                <a:gd name="T78" fmla="*/ 240 w 329"/>
                <a:gd name="T79" fmla="*/ 198 h 329"/>
                <a:gd name="T80" fmla="*/ 277 w 329"/>
                <a:gd name="T81" fmla="*/ 192 h 329"/>
                <a:gd name="T82" fmla="*/ 307 w 329"/>
                <a:gd name="T83" fmla="*/ 186 h 329"/>
                <a:gd name="T84" fmla="*/ 301 w 329"/>
                <a:gd name="T85" fmla="*/ 174 h 329"/>
                <a:gd name="T86" fmla="*/ 277 w 329"/>
                <a:gd name="T87" fmla="*/ 150 h 329"/>
                <a:gd name="T88" fmla="*/ 243 w 329"/>
                <a:gd name="T89" fmla="*/ 126 h 329"/>
                <a:gd name="T90" fmla="*/ 207 w 329"/>
                <a:gd name="T91" fmla="*/ 126 h 329"/>
                <a:gd name="T92" fmla="*/ 195 w 329"/>
                <a:gd name="T93" fmla="*/ 138 h 329"/>
                <a:gd name="T94" fmla="*/ 189 w 329"/>
                <a:gd name="T95" fmla="*/ 126 h 329"/>
                <a:gd name="T96" fmla="*/ 201 w 329"/>
                <a:gd name="T97" fmla="*/ 120 h 329"/>
                <a:gd name="T98" fmla="*/ 219 w 329"/>
                <a:gd name="T99" fmla="*/ 114 h 329"/>
                <a:gd name="T100" fmla="*/ 237 w 329"/>
                <a:gd name="T101" fmla="*/ 60 h 329"/>
                <a:gd name="T102" fmla="*/ 225 w 329"/>
                <a:gd name="T103" fmla="*/ 6 h 329"/>
                <a:gd name="T104" fmla="*/ 207 w 329"/>
                <a:gd name="T105" fmla="*/ 24 h 329"/>
                <a:gd name="T106" fmla="*/ 171 w 329"/>
                <a:gd name="T107" fmla="*/ 36 h 329"/>
                <a:gd name="T108" fmla="*/ 141 w 329"/>
                <a:gd name="T109" fmla="*/ 90 h 329"/>
                <a:gd name="T110" fmla="*/ 135 w 329"/>
                <a:gd name="T111" fmla="*/ 120 h 3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29"/>
                <a:gd name="T169" fmla="*/ 0 h 329"/>
                <a:gd name="T170" fmla="*/ 329 w 329"/>
                <a:gd name="T171" fmla="*/ 329 h 32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29" h="329">
                  <a:moveTo>
                    <a:pt x="143" y="120"/>
                  </a:moveTo>
                  <a:lnTo>
                    <a:pt x="143" y="108"/>
                  </a:lnTo>
                  <a:lnTo>
                    <a:pt x="137" y="96"/>
                  </a:lnTo>
                  <a:lnTo>
                    <a:pt x="132" y="84"/>
                  </a:lnTo>
                  <a:lnTo>
                    <a:pt x="132" y="72"/>
                  </a:lnTo>
                  <a:lnTo>
                    <a:pt x="120" y="66"/>
                  </a:lnTo>
                  <a:lnTo>
                    <a:pt x="114" y="60"/>
                  </a:lnTo>
                  <a:lnTo>
                    <a:pt x="108" y="54"/>
                  </a:lnTo>
                  <a:lnTo>
                    <a:pt x="96" y="48"/>
                  </a:lnTo>
                  <a:lnTo>
                    <a:pt x="90" y="48"/>
                  </a:lnTo>
                  <a:lnTo>
                    <a:pt x="78" y="48"/>
                  </a:lnTo>
                  <a:lnTo>
                    <a:pt x="66" y="42"/>
                  </a:lnTo>
                  <a:lnTo>
                    <a:pt x="54" y="42"/>
                  </a:lnTo>
                  <a:lnTo>
                    <a:pt x="42" y="36"/>
                  </a:lnTo>
                  <a:lnTo>
                    <a:pt x="36" y="36"/>
                  </a:lnTo>
                  <a:lnTo>
                    <a:pt x="30" y="36"/>
                  </a:lnTo>
                  <a:lnTo>
                    <a:pt x="24" y="30"/>
                  </a:lnTo>
                  <a:lnTo>
                    <a:pt x="18" y="30"/>
                  </a:lnTo>
                  <a:lnTo>
                    <a:pt x="18" y="36"/>
                  </a:lnTo>
                  <a:lnTo>
                    <a:pt x="24" y="42"/>
                  </a:lnTo>
                  <a:lnTo>
                    <a:pt x="24" y="48"/>
                  </a:lnTo>
                  <a:lnTo>
                    <a:pt x="30" y="60"/>
                  </a:lnTo>
                  <a:lnTo>
                    <a:pt x="30" y="72"/>
                  </a:lnTo>
                  <a:lnTo>
                    <a:pt x="30" y="84"/>
                  </a:lnTo>
                  <a:lnTo>
                    <a:pt x="36" y="90"/>
                  </a:lnTo>
                  <a:lnTo>
                    <a:pt x="42" y="96"/>
                  </a:lnTo>
                  <a:lnTo>
                    <a:pt x="42" y="108"/>
                  </a:lnTo>
                  <a:lnTo>
                    <a:pt x="48" y="114"/>
                  </a:lnTo>
                  <a:lnTo>
                    <a:pt x="60" y="120"/>
                  </a:lnTo>
                  <a:lnTo>
                    <a:pt x="66" y="126"/>
                  </a:lnTo>
                  <a:lnTo>
                    <a:pt x="72" y="132"/>
                  </a:lnTo>
                  <a:lnTo>
                    <a:pt x="84" y="138"/>
                  </a:lnTo>
                  <a:lnTo>
                    <a:pt x="90" y="138"/>
                  </a:lnTo>
                  <a:lnTo>
                    <a:pt x="96" y="138"/>
                  </a:lnTo>
                  <a:lnTo>
                    <a:pt x="102" y="144"/>
                  </a:lnTo>
                  <a:lnTo>
                    <a:pt x="114" y="144"/>
                  </a:lnTo>
                  <a:lnTo>
                    <a:pt x="114" y="150"/>
                  </a:lnTo>
                  <a:lnTo>
                    <a:pt x="120" y="156"/>
                  </a:lnTo>
                  <a:lnTo>
                    <a:pt x="126" y="162"/>
                  </a:lnTo>
                  <a:lnTo>
                    <a:pt x="120" y="162"/>
                  </a:lnTo>
                  <a:lnTo>
                    <a:pt x="114" y="162"/>
                  </a:lnTo>
                  <a:lnTo>
                    <a:pt x="108" y="162"/>
                  </a:lnTo>
                  <a:lnTo>
                    <a:pt x="102" y="162"/>
                  </a:lnTo>
                  <a:lnTo>
                    <a:pt x="102" y="156"/>
                  </a:lnTo>
                  <a:lnTo>
                    <a:pt x="96" y="156"/>
                  </a:lnTo>
                  <a:lnTo>
                    <a:pt x="90" y="156"/>
                  </a:lnTo>
                  <a:lnTo>
                    <a:pt x="84" y="156"/>
                  </a:lnTo>
                  <a:lnTo>
                    <a:pt x="72" y="156"/>
                  </a:lnTo>
                  <a:lnTo>
                    <a:pt x="66" y="162"/>
                  </a:lnTo>
                  <a:lnTo>
                    <a:pt x="60" y="162"/>
                  </a:lnTo>
                  <a:lnTo>
                    <a:pt x="54" y="168"/>
                  </a:lnTo>
                  <a:lnTo>
                    <a:pt x="48" y="174"/>
                  </a:lnTo>
                  <a:lnTo>
                    <a:pt x="42" y="180"/>
                  </a:lnTo>
                  <a:lnTo>
                    <a:pt x="42" y="186"/>
                  </a:lnTo>
                  <a:lnTo>
                    <a:pt x="36" y="192"/>
                  </a:lnTo>
                  <a:lnTo>
                    <a:pt x="30" y="198"/>
                  </a:lnTo>
                  <a:lnTo>
                    <a:pt x="24" y="204"/>
                  </a:lnTo>
                  <a:lnTo>
                    <a:pt x="18" y="204"/>
                  </a:lnTo>
                  <a:lnTo>
                    <a:pt x="18" y="209"/>
                  </a:lnTo>
                  <a:lnTo>
                    <a:pt x="12" y="215"/>
                  </a:lnTo>
                  <a:lnTo>
                    <a:pt x="6" y="215"/>
                  </a:lnTo>
                  <a:lnTo>
                    <a:pt x="0" y="215"/>
                  </a:lnTo>
                  <a:lnTo>
                    <a:pt x="0" y="221"/>
                  </a:lnTo>
                  <a:lnTo>
                    <a:pt x="6" y="227"/>
                  </a:lnTo>
                  <a:lnTo>
                    <a:pt x="12" y="233"/>
                  </a:lnTo>
                  <a:lnTo>
                    <a:pt x="18" y="233"/>
                  </a:lnTo>
                  <a:lnTo>
                    <a:pt x="24" y="233"/>
                  </a:lnTo>
                  <a:lnTo>
                    <a:pt x="30" y="239"/>
                  </a:lnTo>
                  <a:lnTo>
                    <a:pt x="36" y="239"/>
                  </a:lnTo>
                  <a:lnTo>
                    <a:pt x="48" y="239"/>
                  </a:lnTo>
                  <a:lnTo>
                    <a:pt x="54" y="245"/>
                  </a:lnTo>
                  <a:lnTo>
                    <a:pt x="66" y="239"/>
                  </a:lnTo>
                  <a:lnTo>
                    <a:pt x="78" y="239"/>
                  </a:lnTo>
                  <a:lnTo>
                    <a:pt x="84" y="239"/>
                  </a:lnTo>
                  <a:lnTo>
                    <a:pt x="96" y="233"/>
                  </a:lnTo>
                  <a:lnTo>
                    <a:pt x="102" y="221"/>
                  </a:lnTo>
                  <a:lnTo>
                    <a:pt x="114" y="215"/>
                  </a:lnTo>
                  <a:lnTo>
                    <a:pt x="114" y="209"/>
                  </a:lnTo>
                  <a:lnTo>
                    <a:pt x="114" y="204"/>
                  </a:lnTo>
                  <a:lnTo>
                    <a:pt x="120" y="204"/>
                  </a:lnTo>
                  <a:lnTo>
                    <a:pt x="120" y="198"/>
                  </a:lnTo>
                  <a:lnTo>
                    <a:pt x="120" y="192"/>
                  </a:lnTo>
                  <a:lnTo>
                    <a:pt x="126" y="186"/>
                  </a:lnTo>
                  <a:lnTo>
                    <a:pt x="126" y="180"/>
                  </a:lnTo>
                  <a:lnTo>
                    <a:pt x="132" y="180"/>
                  </a:lnTo>
                  <a:lnTo>
                    <a:pt x="132" y="174"/>
                  </a:lnTo>
                  <a:lnTo>
                    <a:pt x="137" y="174"/>
                  </a:lnTo>
                  <a:lnTo>
                    <a:pt x="137" y="168"/>
                  </a:lnTo>
                  <a:lnTo>
                    <a:pt x="143" y="168"/>
                  </a:lnTo>
                  <a:lnTo>
                    <a:pt x="143" y="174"/>
                  </a:lnTo>
                  <a:lnTo>
                    <a:pt x="143" y="180"/>
                  </a:lnTo>
                  <a:lnTo>
                    <a:pt x="149" y="186"/>
                  </a:lnTo>
                  <a:lnTo>
                    <a:pt x="143" y="192"/>
                  </a:lnTo>
                  <a:lnTo>
                    <a:pt x="143" y="198"/>
                  </a:lnTo>
                  <a:lnTo>
                    <a:pt x="137" y="204"/>
                  </a:lnTo>
                  <a:lnTo>
                    <a:pt x="132" y="209"/>
                  </a:lnTo>
                  <a:lnTo>
                    <a:pt x="126" y="209"/>
                  </a:lnTo>
                  <a:lnTo>
                    <a:pt x="120" y="215"/>
                  </a:lnTo>
                  <a:lnTo>
                    <a:pt x="114" y="215"/>
                  </a:lnTo>
                  <a:lnTo>
                    <a:pt x="114" y="221"/>
                  </a:lnTo>
                  <a:lnTo>
                    <a:pt x="108" y="227"/>
                  </a:lnTo>
                  <a:lnTo>
                    <a:pt x="102" y="233"/>
                  </a:lnTo>
                  <a:lnTo>
                    <a:pt x="102" y="239"/>
                  </a:lnTo>
                  <a:lnTo>
                    <a:pt x="96" y="245"/>
                  </a:lnTo>
                  <a:lnTo>
                    <a:pt x="96" y="251"/>
                  </a:lnTo>
                  <a:lnTo>
                    <a:pt x="90" y="263"/>
                  </a:lnTo>
                  <a:lnTo>
                    <a:pt x="90" y="269"/>
                  </a:lnTo>
                  <a:lnTo>
                    <a:pt x="90" y="275"/>
                  </a:lnTo>
                  <a:lnTo>
                    <a:pt x="90" y="281"/>
                  </a:lnTo>
                  <a:lnTo>
                    <a:pt x="96" y="287"/>
                  </a:lnTo>
                  <a:lnTo>
                    <a:pt x="96" y="293"/>
                  </a:lnTo>
                  <a:lnTo>
                    <a:pt x="96" y="305"/>
                  </a:lnTo>
                  <a:lnTo>
                    <a:pt x="96" y="311"/>
                  </a:lnTo>
                  <a:lnTo>
                    <a:pt x="90" y="317"/>
                  </a:lnTo>
                  <a:lnTo>
                    <a:pt x="90" y="323"/>
                  </a:lnTo>
                  <a:lnTo>
                    <a:pt x="90" y="329"/>
                  </a:lnTo>
                  <a:lnTo>
                    <a:pt x="96" y="329"/>
                  </a:lnTo>
                  <a:lnTo>
                    <a:pt x="108" y="323"/>
                  </a:lnTo>
                  <a:lnTo>
                    <a:pt x="120" y="323"/>
                  </a:lnTo>
                  <a:lnTo>
                    <a:pt x="132" y="317"/>
                  </a:lnTo>
                  <a:lnTo>
                    <a:pt x="137" y="317"/>
                  </a:lnTo>
                  <a:lnTo>
                    <a:pt x="149" y="311"/>
                  </a:lnTo>
                  <a:lnTo>
                    <a:pt x="155" y="305"/>
                  </a:lnTo>
                  <a:lnTo>
                    <a:pt x="161" y="293"/>
                  </a:lnTo>
                  <a:lnTo>
                    <a:pt x="167" y="287"/>
                  </a:lnTo>
                  <a:lnTo>
                    <a:pt x="173" y="281"/>
                  </a:lnTo>
                  <a:lnTo>
                    <a:pt x="173" y="269"/>
                  </a:lnTo>
                  <a:lnTo>
                    <a:pt x="179" y="263"/>
                  </a:lnTo>
                  <a:lnTo>
                    <a:pt x="179" y="251"/>
                  </a:lnTo>
                  <a:lnTo>
                    <a:pt x="179" y="245"/>
                  </a:lnTo>
                  <a:lnTo>
                    <a:pt x="179" y="233"/>
                  </a:lnTo>
                  <a:lnTo>
                    <a:pt x="173" y="221"/>
                  </a:lnTo>
                  <a:lnTo>
                    <a:pt x="173" y="215"/>
                  </a:lnTo>
                  <a:lnTo>
                    <a:pt x="167" y="209"/>
                  </a:lnTo>
                  <a:lnTo>
                    <a:pt x="161" y="204"/>
                  </a:lnTo>
                  <a:lnTo>
                    <a:pt x="161" y="198"/>
                  </a:lnTo>
                  <a:lnTo>
                    <a:pt x="161" y="192"/>
                  </a:lnTo>
                  <a:lnTo>
                    <a:pt x="167" y="186"/>
                  </a:lnTo>
                  <a:lnTo>
                    <a:pt x="173" y="186"/>
                  </a:lnTo>
                  <a:lnTo>
                    <a:pt x="179" y="192"/>
                  </a:lnTo>
                  <a:lnTo>
                    <a:pt x="179" y="198"/>
                  </a:lnTo>
                  <a:lnTo>
                    <a:pt x="179" y="209"/>
                  </a:lnTo>
                  <a:lnTo>
                    <a:pt x="185" y="221"/>
                  </a:lnTo>
                  <a:lnTo>
                    <a:pt x="185" y="227"/>
                  </a:lnTo>
                  <a:lnTo>
                    <a:pt x="185" y="233"/>
                  </a:lnTo>
                  <a:lnTo>
                    <a:pt x="191" y="239"/>
                  </a:lnTo>
                  <a:lnTo>
                    <a:pt x="191" y="251"/>
                  </a:lnTo>
                  <a:lnTo>
                    <a:pt x="197" y="257"/>
                  </a:lnTo>
                  <a:lnTo>
                    <a:pt x="203" y="263"/>
                  </a:lnTo>
                  <a:lnTo>
                    <a:pt x="209" y="269"/>
                  </a:lnTo>
                  <a:lnTo>
                    <a:pt x="221" y="269"/>
                  </a:lnTo>
                  <a:lnTo>
                    <a:pt x="227" y="275"/>
                  </a:lnTo>
                  <a:lnTo>
                    <a:pt x="239" y="281"/>
                  </a:lnTo>
                  <a:lnTo>
                    <a:pt x="245" y="281"/>
                  </a:lnTo>
                  <a:lnTo>
                    <a:pt x="257" y="287"/>
                  </a:lnTo>
                  <a:lnTo>
                    <a:pt x="263" y="293"/>
                  </a:lnTo>
                  <a:lnTo>
                    <a:pt x="269" y="293"/>
                  </a:lnTo>
                  <a:lnTo>
                    <a:pt x="275" y="299"/>
                  </a:lnTo>
                  <a:lnTo>
                    <a:pt x="281" y="311"/>
                  </a:lnTo>
                  <a:lnTo>
                    <a:pt x="281" y="299"/>
                  </a:lnTo>
                  <a:lnTo>
                    <a:pt x="287" y="281"/>
                  </a:lnTo>
                  <a:lnTo>
                    <a:pt x="287" y="269"/>
                  </a:lnTo>
                  <a:lnTo>
                    <a:pt x="287" y="251"/>
                  </a:lnTo>
                  <a:lnTo>
                    <a:pt x="281" y="233"/>
                  </a:lnTo>
                  <a:lnTo>
                    <a:pt x="275" y="221"/>
                  </a:lnTo>
                  <a:lnTo>
                    <a:pt x="263" y="209"/>
                  </a:lnTo>
                  <a:lnTo>
                    <a:pt x="245" y="204"/>
                  </a:lnTo>
                  <a:lnTo>
                    <a:pt x="239" y="198"/>
                  </a:lnTo>
                  <a:lnTo>
                    <a:pt x="233" y="198"/>
                  </a:lnTo>
                  <a:lnTo>
                    <a:pt x="227" y="198"/>
                  </a:lnTo>
                  <a:lnTo>
                    <a:pt x="221" y="198"/>
                  </a:lnTo>
                  <a:lnTo>
                    <a:pt x="215" y="198"/>
                  </a:lnTo>
                  <a:lnTo>
                    <a:pt x="215" y="192"/>
                  </a:lnTo>
                  <a:lnTo>
                    <a:pt x="209" y="192"/>
                  </a:lnTo>
                  <a:lnTo>
                    <a:pt x="215" y="192"/>
                  </a:lnTo>
                  <a:lnTo>
                    <a:pt x="215" y="186"/>
                  </a:lnTo>
                  <a:lnTo>
                    <a:pt x="215" y="180"/>
                  </a:lnTo>
                  <a:lnTo>
                    <a:pt x="227" y="186"/>
                  </a:lnTo>
                  <a:lnTo>
                    <a:pt x="239" y="192"/>
                  </a:lnTo>
                  <a:lnTo>
                    <a:pt x="251" y="198"/>
                  </a:lnTo>
                  <a:lnTo>
                    <a:pt x="263" y="198"/>
                  </a:lnTo>
                  <a:lnTo>
                    <a:pt x="269" y="198"/>
                  </a:lnTo>
                  <a:lnTo>
                    <a:pt x="281" y="198"/>
                  </a:lnTo>
                  <a:lnTo>
                    <a:pt x="287" y="198"/>
                  </a:lnTo>
                  <a:lnTo>
                    <a:pt x="293" y="192"/>
                  </a:lnTo>
                  <a:lnTo>
                    <a:pt x="305" y="192"/>
                  </a:lnTo>
                  <a:lnTo>
                    <a:pt x="311" y="186"/>
                  </a:lnTo>
                  <a:lnTo>
                    <a:pt x="317" y="186"/>
                  </a:lnTo>
                  <a:lnTo>
                    <a:pt x="323" y="186"/>
                  </a:lnTo>
                  <a:lnTo>
                    <a:pt x="323" y="180"/>
                  </a:lnTo>
                  <a:lnTo>
                    <a:pt x="329" y="180"/>
                  </a:lnTo>
                  <a:lnTo>
                    <a:pt x="323" y="180"/>
                  </a:lnTo>
                  <a:lnTo>
                    <a:pt x="317" y="174"/>
                  </a:lnTo>
                  <a:lnTo>
                    <a:pt x="311" y="174"/>
                  </a:lnTo>
                  <a:lnTo>
                    <a:pt x="305" y="168"/>
                  </a:lnTo>
                  <a:lnTo>
                    <a:pt x="299" y="162"/>
                  </a:lnTo>
                  <a:lnTo>
                    <a:pt x="299" y="156"/>
                  </a:lnTo>
                  <a:lnTo>
                    <a:pt x="293" y="150"/>
                  </a:lnTo>
                  <a:lnTo>
                    <a:pt x="287" y="144"/>
                  </a:lnTo>
                  <a:lnTo>
                    <a:pt x="281" y="138"/>
                  </a:lnTo>
                  <a:lnTo>
                    <a:pt x="275" y="132"/>
                  </a:lnTo>
                  <a:lnTo>
                    <a:pt x="269" y="126"/>
                  </a:lnTo>
                  <a:lnTo>
                    <a:pt x="257" y="126"/>
                  </a:lnTo>
                  <a:lnTo>
                    <a:pt x="251" y="120"/>
                  </a:lnTo>
                  <a:lnTo>
                    <a:pt x="239" y="120"/>
                  </a:lnTo>
                  <a:lnTo>
                    <a:pt x="227" y="120"/>
                  </a:lnTo>
                  <a:lnTo>
                    <a:pt x="221" y="126"/>
                  </a:lnTo>
                  <a:lnTo>
                    <a:pt x="215" y="126"/>
                  </a:lnTo>
                  <a:lnTo>
                    <a:pt x="215" y="132"/>
                  </a:lnTo>
                  <a:lnTo>
                    <a:pt x="209" y="132"/>
                  </a:lnTo>
                  <a:lnTo>
                    <a:pt x="203" y="138"/>
                  </a:lnTo>
                  <a:lnTo>
                    <a:pt x="197" y="138"/>
                  </a:lnTo>
                  <a:lnTo>
                    <a:pt x="197" y="132"/>
                  </a:lnTo>
                  <a:lnTo>
                    <a:pt x="197" y="126"/>
                  </a:lnTo>
                  <a:lnTo>
                    <a:pt x="203" y="126"/>
                  </a:lnTo>
                  <a:lnTo>
                    <a:pt x="203" y="120"/>
                  </a:lnTo>
                  <a:lnTo>
                    <a:pt x="209" y="120"/>
                  </a:lnTo>
                  <a:lnTo>
                    <a:pt x="215" y="120"/>
                  </a:lnTo>
                  <a:lnTo>
                    <a:pt x="221" y="120"/>
                  </a:lnTo>
                  <a:lnTo>
                    <a:pt x="227" y="114"/>
                  </a:lnTo>
                  <a:lnTo>
                    <a:pt x="233" y="102"/>
                  </a:lnTo>
                  <a:lnTo>
                    <a:pt x="239" y="96"/>
                  </a:lnTo>
                  <a:lnTo>
                    <a:pt x="239" y="84"/>
                  </a:lnTo>
                  <a:lnTo>
                    <a:pt x="245" y="72"/>
                  </a:lnTo>
                  <a:lnTo>
                    <a:pt x="245" y="60"/>
                  </a:lnTo>
                  <a:lnTo>
                    <a:pt x="245" y="54"/>
                  </a:lnTo>
                  <a:lnTo>
                    <a:pt x="239" y="42"/>
                  </a:lnTo>
                  <a:lnTo>
                    <a:pt x="239" y="30"/>
                  </a:lnTo>
                  <a:lnTo>
                    <a:pt x="233" y="18"/>
                  </a:lnTo>
                  <a:lnTo>
                    <a:pt x="233" y="6"/>
                  </a:lnTo>
                  <a:lnTo>
                    <a:pt x="233" y="0"/>
                  </a:lnTo>
                  <a:lnTo>
                    <a:pt x="227" y="6"/>
                  </a:lnTo>
                  <a:lnTo>
                    <a:pt x="221" y="12"/>
                  </a:lnTo>
                  <a:lnTo>
                    <a:pt x="221" y="18"/>
                  </a:lnTo>
                  <a:lnTo>
                    <a:pt x="215" y="24"/>
                  </a:lnTo>
                  <a:lnTo>
                    <a:pt x="209" y="30"/>
                  </a:lnTo>
                  <a:lnTo>
                    <a:pt x="203" y="30"/>
                  </a:lnTo>
                  <a:lnTo>
                    <a:pt x="197" y="30"/>
                  </a:lnTo>
                  <a:lnTo>
                    <a:pt x="191" y="36"/>
                  </a:lnTo>
                  <a:lnTo>
                    <a:pt x="179" y="36"/>
                  </a:lnTo>
                  <a:lnTo>
                    <a:pt x="173" y="48"/>
                  </a:lnTo>
                  <a:lnTo>
                    <a:pt x="167" y="54"/>
                  </a:lnTo>
                  <a:lnTo>
                    <a:pt x="161" y="66"/>
                  </a:lnTo>
                  <a:lnTo>
                    <a:pt x="155" y="78"/>
                  </a:lnTo>
                  <a:lnTo>
                    <a:pt x="149" y="90"/>
                  </a:lnTo>
                  <a:lnTo>
                    <a:pt x="149" y="102"/>
                  </a:lnTo>
                  <a:lnTo>
                    <a:pt x="155" y="120"/>
                  </a:lnTo>
                  <a:lnTo>
                    <a:pt x="149" y="120"/>
                  </a:lnTo>
                  <a:lnTo>
                    <a:pt x="143" y="120"/>
                  </a:lnTo>
                  <a:close/>
                </a:path>
              </a:pathLst>
            </a:custGeom>
            <a:solidFill>
              <a:srgbClr val="FF1933"/>
            </a:solidFill>
            <a:ln w="9525">
              <a:noFill/>
              <a:round/>
              <a:headEnd/>
              <a:tailEnd/>
            </a:ln>
          </p:spPr>
          <p:txBody>
            <a:bodyPr/>
            <a:lstStyle/>
            <a:p>
              <a:endParaRPr lang="en-US"/>
            </a:p>
          </p:txBody>
        </p:sp>
        <p:sp>
          <p:nvSpPr>
            <p:cNvPr id="16098" name="Freeform 469"/>
            <p:cNvSpPr>
              <a:spLocks/>
            </p:cNvSpPr>
            <p:nvPr/>
          </p:nvSpPr>
          <p:spPr bwMode="auto">
            <a:xfrm>
              <a:off x="4655" y="1928"/>
              <a:ext cx="103" cy="144"/>
            </a:xfrm>
            <a:custGeom>
              <a:avLst/>
              <a:gdLst>
                <a:gd name="T0" fmla="*/ 117 w 101"/>
                <a:gd name="T1" fmla="*/ 60 h 144"/>
                <a:gd name="T2" fmla="*/ 111 w 101"/>
                <a:gd name="T3" fmla="*/ 60 h 144"/>
                <a:gd name="T4" fmla="*/ 105 w 101"/>
                <a:gd name="T5" fmla="*/ 66 h 144"/>
                <a:gd name="T6" fmla="*/ 99 w 101"/>
                <a:gd name="T7" fmla="*/ 72 h 144"/>
                <a:gd name="T8" fmla="*/ 93 w 101"/>
                <a:gd name="T9" fmla="*/ 72 h 144"/>
                <a:gd name="T10" fmla="*/ 82 w 101"/>
                <a:gd name="T11" fmla="*/ 78 h 144"/>
                <a:gd name="T12" fmla="*/ 82 w 101"/>
                <a:gd name="T13" fmla="*/ 90 h 144"/>
                <a:gd name="T14" fmla="*/ 73 w 101"/>
                <a:gd name="T15" fmla="*/ 96 h 144"/>
                <a:gd name="T16" fmla="*/ 73 w 101"/>
                <a:gd name="T17" fmla="*/ 102 h 144"/>
                <a:gd name="T18" fmla="*/ 67 w 101"/>
                <a:gd name="T19" fmla="*/ 108 h 144"/>
                <a:gd name="T20" fmla="*/ 67 w 101"/>
                <a:gd name="T21" fmla="*/ 108 h 144"/>
                <a:gd name="T22" fmla="*/ 67 w 101"/>
                <a:gd name="T23" fmla="*/ 114 h 144"/>
                <a:gd name="T24" fmla="*/ 67 w 101"/>
                <a:gd name="T25" fmla="*/ 114 h 144"/>
                <a:gd name="T26" fmla="*/ 67 w 101"/>
                <a:gd name="T27" fmla="*/ 120 h 144"/>
                <a:gd name="T28" fmla="*/ 67 w 101"/>
                <a:gd name="T29" fmla="*/ 126 h 144"/>
                <a:gd name="T30" fmla="*/ 73 w 101"/>
                <a:gd name="T31" fmla="*/ 138 h 144"/>
                <a:gd name="T32" fmla="*/ 73 w 101"/>
                <a:gd name="T33" fmla="*/ 144 h 144"/>
                <a:gd name="T34" fmla="*/ 67 w 101"/>
                <a:gd name="T35" fmla="*/ 144 h 144"/>
                <a:gd name="T36" fmla="*/ 67 w 101"/>
                <a:gd name="T37" fmla="*/ 144 h 144"/>
                <a:gd name="T38" fmla="*/ 61 w 101"/>
                <a:gd name="T39" fmla="*/ 144 h 144"/>
                <a:gd name="T40" fmla="*/ 61 w 101"/>
                <a:gd name="T41" fmla="*/ 144 h 144"/>
                <a:gd name="T42" fmla="*/ 61 w 101"/>
                <a:gd name="T43" fmla="*/ 132 h 144"/>
                <a:gd name="T44" fmla="*/ 55 w 101"/>
                <a:gd name="T45" fmla="*/ 120 h 144"/>
                <a:gd name="T46" fmla="*/ 50 w 101"/>
                <a:gd name="T47" fmla="*/ 108 h 144"/>
                <a:gd name="T48" fmla="*/ 50 w 101"/>
                <a:gd name="T49" fmla="*/ 96 h 144"/>
                <a:gd name="T50" fmla="*/ 38 w 101"/>
                <a:gd name="T51" fmla="*/ 90 h 144"/>
                <a:gd name="T52" fmla="*/ 24 w 101"/>
                <a:gd name="T53" fmla="*/ 84 h 144"/>
                <a:gd name="T54" fmla="*/ 18 w 101"/>
                <a:gd name="T55" fmla="*/ 78 h 144"/>
                <a:gd name="T56" fmla="*/ 6 w 101"/>
                <a:gd name="T57" fmla="*/ 72 h 144"/>
                <a:gd name="T58" fmla="*/ 12 w 101"/>
                <a:gd name="T59" fmla="*/ 66 h 144"/>
                <a:gd name="T60" fmla="*/ 12 w 101"/>
                <a:gd name="T61" fmla="*/ 60 h 144"/>
                <a:gd name="T62" fmla="*/ 6 w 101"/>
                <a:gd name="T63" fmla="*/ 54 h 144"/>
                <a:gd name="T64" fmla="*/ 0 w 101"/>
                <a:gd name="T65" fmla="*/ 48 h 144"/>
                <a:gd name="T66" fmla="*/ 6 w 101"/>
                <a:gd name="T67" fmla="*/ 48 h 144"/>
                <a:gd name="T68" fmla="*/ 6 w 101"/>
                <a:gd name="T69" fmla="*/ 42 h 144"/>
                <a:gd name="T70" fmla="*/ 12 w 101"/>
                <a:gd name="T71" fmla="*/ 36 h 144"/>
                <a:gd name="T72" fmla="*/ 12 w 101"/>
                <a:gd name="T73" fmla="*/ 24 h 144"/>
                <a:gd name="T74" fmla="*/ 12 w 101"/>
                <a:gd name="T75" fmla="*/ 18 h 144"/>
                <a:gd name="T76" fmla="*/ 12 w 101"/>
                <a:gd name="T77" fmla="*/ 12 h 144"/>
                <a:gd name="T78" fmla="*/ 12 w 101"/>
                <a:gd name="T79" fmla="*/ 6 h 144"/>
                <a:gd name="T80" fmla="*/ 12 w 101"/>
                <a:gd name="T81" fmla="*/ 0 h 144"/>
                <a:gd name="T82" fmla="*/ 12 w 101"/>
                <a:gd name="T83" fmla="*/ 6 h 144"/>
                <a:gd name="T84" fmla="*/ 18 w 101"/>
                <a:gd name="T85" fmla="*/ 6 h 144"/>
                <a:gd name="T86" fmla="*/ 24 w 101"/>
                <a:gd name="T87" fmla="*/ 12 h 144"/>
                <a:gd name="T88" fmla="*/ 38 w 101"/>
                <a:gd name="T89" fmla="*/ 18 h 144"/>
                <a:gd name="T90" fmla="*/ 44 w 101"/>
                <a:gd name="T91" fmla="*/ 18 h 144"/>
                <a:gd name="T92" fmla="*/ 55 w 101"/>
                <a:gd name="T93" fmla="*/ 24 h 144"/>
                <a:gd name="T94" fmla="*/ 61 w 101"/>
                <a:gd name="T95" fmla="*/ 24 h 144"/>
                <a:gd name="T96" fmla="*/ 73 w 101"/>
                <a:gd name="T97" fmla="*/ 24 h 144"/>
                <a:gd name="T98" fmla="*/ 73 w 101"/>
                <a:gd name="T99" fmla="*/ 30 h 144"/>
                <a:gd name="T100" fmla="*/ 73 w 101"/>
                <a:gd name="T101" fmla="*/ 36 h 144"/>
                <a:gd name="T102" fmla="*/ 73 w 101"/>
                <a:gd name="T103" fmla="*/ 42 h 144"/>
                <a:gd name="T104" fmla="*/ 73 w 101"/>
                <a:gd name="T105" fmla="*/ 48 h 144"/>
                <a:gd name="T106" fmla="*/ 82 w 101"/>
                <a:gd name="T107" fmla="*/ 54 h 144"/>
                <a:gd name="T108" fmla="*/ 93 w 101"/>
                <a:gd name="T109" fmla="*/ 60 h 144"/>
                <a:gd name="T110" fmla="*/ 105 w 101"/>
                <a:gd name="T111" fmla="*/ 60 h 144"/>
                <a:gd name="T112" fmla="*/ 117 w 101"/>
                <a:gd name="T113" fmla="*/ 60 h 1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1"/>
                <a:gd name="T172" fmla="*/ 0 h 144"/>
                <a:gd name="T173" fmla="*/ 101 w 101"/>
                <a:gd name="T174" fmla="*/ 144 h 1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1" h="144">
                  <a:moveTo>
                    <a:pt x="101" y="60"/>
                  </a:moveTo>
                  <a:lnTo>
                    <a:pt x="95" y="60"/>
                  </a:lnTo>
                  <a:lnTo>
                    <a:pt x="89" y="66"/>
                  </a:lnTo>
                  <a:lnTo>
                    <a:pt x="83" y="72"/>
                  </a:lnTo>
                  <a:lnTo>
                    <a:pt x="77" y="72"/>
                  </a:lnTo>
                  <a:lnTo>
                    <a:pt x="71" y="78"/>
                  </a:lnTo>
                  <a:lnTo>
                    <a:pt x="71" y="90"/>
                  </a:lnTo>
                  <a:lnTo>
                    <a:pt x="65" y="96"/>
                  </a:lnTo>
                  <a:lnTo>
                    <a:pt x="65" y="102"/>
                  </a:lnTo>
                  <a:lnTo>
                    <a:pt x="59" y="108"/>
                  </a:lnTo>
                  <a:lnTo>
                    <a:pt x="59" y="114"/>
                  </a:lnTo>
                  <a:lnTo>
                    <a:pt x="59" y="120"/>
                  </a:lnTo>
                  <a:lnTo>
                    <a:pt x="59" y="126"/>
                  </a:lnTo>
                  <a:lnTo>
                    <a:pt x="65" y="138"/>
                  </a:lnTo>
                  <a:lnTo>
                    <a:pt x="65" y="144"/>
                  </a:lnTo>
                  <a:lnTo>
                    <a:pt x="59" y="144"/>
                  </a:lnTo>
                  <a:lnTo>
                    <a:pt x="53" y="144"/>
                  </a:lnTo>
                  <a:lnTo>
                    <a:pt x="53" y="132"/>
                  </a:lnTo>
                  <a:lnTo>
                    <a:pt x="47" y="120"/>
                  </a:lnTo>
                  <a:lnTo>
                    <a:pt x="42" y="108"/>
                  </a:lnTo>
                  <a:lnTo>
                    <a:pt x="42" y="96"/>
                  </a:lnTo>
                  <a:lnTo>
                    <a:pt x="30" y="90"/>
                  </a:lnTo>
                  <a:lnTo>
                    <a:pt x="24" y="84"/>
                  </a:lnTo>
                  <a:lnTo>
                    <a:pt x="18" y="78"/>
                  </a:lnTo>
                  <a:lnTo>
                    <a:pt x="6" y="72"/>
                  </a:lnTo>
                  <a:lnTo>
                    <a:pt x="12" y="66"/>
                  </a:lnTo>
                  <a:lnTo>
                    <a:pt x="12" y="60"/>
                  </a:lnTo>
                  <a:lnTo>
                    <a:pt x="6" y="54"/>
                  </a:lnTo>
                  <a:lnTo>
                    <a:pt x="0" y="48"/>
                  </a:lnTo>
                  <a:lnTo>
                    <a:pt x="6" y="48"/>
                  </a:lnTo>
                  <a:lnTo>
                    <a:pt x="6" y="42"/>
                  </a:lnTo>
                  <a:lnTo>
                    <a:pt x="12" y="36"/>
                  </a:lnTo>
                  <a:lnTo>
                    <a:pt x="12" y="24"/>
                  </a:lnTo>
                  <a:lnTo>
                    <a:pt x="12" y="18"/>
                  </a:lnTo>
                  <a:lnTo>
                    <a:pt x="12" y="12"/>
                  </a:lnTo>
                  <a:lnTo>
                    <a:pt x="12" y="6"/>
                  </a:lnTo>
                  <a:lnTo>
                    <a:pt x="12" y="0"/>
                  </a:lnTo>
                  <a:lnTo>
                    <a:pt x="12" y="6"/>
                  </a:lnTo>
                  <a:lnTo>
                    <a:pt x="18" y="6"/>
                  </a:lnTo>
                  <a:lnTo>
                    <a:pt x="24" y="12"/>
                  </a:lnTo>
                  <a:lnTo>
                    <a:pt x="30" y="18"/>
                  </a:lnTo>
                  <a:lnTo>
                    <a:pt x="36" y="18"/>
                  </a:lnTo>
                  <a:lnTo>
                    <a:pt x="47" y="24"/>
                  </a:lnTo>
                  <a:lnTo>
                    <a:pt x="53" y="24"/>
                  </a:lnTo>
                  <a:lnTo>
                    <a:pt x="65" y="24"/>
                  </a:lnTo>
                  <a:lnTo>
                    <a:pt x="65" y="30"/>
                  </a:lnTo>
                  <a:lnTo>
                    <a:pt x="65" y="36"/>
                  </a:lnTo>
                  <a:lnTo>
                    <a:pt x="65" y="42"/>
                  </a:lnTo>
                  <a:lnTo>
                    <a:pt x="65" y="48"/>
                  </a:lnTo>
                  <a:lnTo>
                    <a:pt x="71" y="54"/>
                  </a:lnTo>
                  <a:lnTo>
                    <a:pt x="77" y="60"/>
                  </a:lnTo>
                  <a:lnTo>
                    <a:pt x="89" y="60"/>
                  </a:lnTo>
                  <a:lnTo>
                    <a:pt x="101" y="60"/>
                  </a:lnTo>
                  <a:close/>
                </a:path>
              </a:pathLst>
            </a:custGeom>
            <a:solidFill>
              <a:srgbClr val="49AF00"/>
            </a:solidFill>
            <a:ln w="9525">
              <a:noFill/>
              <a:round/>
              <a:headEnd/>
              <a:tailEnd/>
            </a:ln>
          </p:spPr>
          <p:txBody>
            <a:bodyPr/>
            <a:lstStyle/>
            <a:p>
              <a:endParaRPr lang="en-US"/>
            </a:p>
          </p:txBody>
        </p:sp>
        <p:sp>
          <p:nvSpPr>
            <p:cNvPr id="16099" name="Freeform 470"/>
            <p:cNvSpPr>
              <a:spLocks/>
            </p:cNvSpPr>
            <p:nvPr/>
          </p:nvSpPr>
          <p:spPr bwMode="auto">
            <a:xfrm>
              <a:off x="4567" y="2166"/>
              <a:ext cx="112" cy="132"/>
            </a:xfrm>
            <a:custGeom>
              <a:avLst/>
              <a:gdLst>
                <a:gd name="T0" fmla="*/ 34 w 114"/>
                <a:gd name="T1" fmla="*/ 24 h 132"/>
                <a:gd name="T2" fmla="*/ 40 w 114"/>
                <a:gd name="T3" fmla="*/ 24 h 132"/>
                <a:gd name="T4" fmla="*/ 46 w 114"/>
                <a:gd name="T5" fmla="*/ 24 h 132"/>
                <a:gd name="T6" fmla="*/ 52 w 114"/>
                <a:gd name="T7" fmla="*/ 24 h 132"/>
                <a:gd name="T8" fmla="*/ 58 w 114"/>
                <a:gd name="T9" fmla="*/ 24 h 132"/>
                <a:gd name="T10" fmla="*/ 70 w 114"/>
                <a:gd name="T11" fmla="*/ 24 h 132"/>
                <a:gd name="T12" fmla="*/ 76 w 114"/>
                <a:gd name="T13" fmla="*/ 24 h 132"/>
                <a:gd name="T14" fmla="*/ 79 w 114"/>
                <a:gd name="T15" fmla="*/ 18 h 132"/>
                <a:gd name="T16" fmla="*/ 86 w 114"/>
                <a:gd name="T17" fmla="*/ 12 h 132"/>
                <a:gd name="T18" fmla="*/ 92 w 114"/>
                <a:gd name="T19" fmla="*/ 6 h 132"/>
                <a:gd name="T20" fmla="*/ 98 w 114"/>
                <a:gd name="T21" fmla="*/ 0 h 132"/>
                <a:gd name="T22" fmla="*/ 98 w 114"/>
                <a:gd name="T23" fmla="*/ 6 h 132"/>
                <a:gd name="T24" fmla="*/ 92 w 114"/>
                <a:gd name="T25" fmla="*/ 12 h 132"/>
                <a:gd name="T26" fmla="*/ 86 w 114"/>
                <a:gd name="T27" fmla="*/ 24 h 132"/>
                <a:gd name="T28" fmla="*/ 82 w 114"/>
                <a:gd name="T29" fmla="*/ 36 h 132"/>
                <a:gd name="T30" fmla="*/ 79 w 114"/>
                <a:gd name="T31" fmla="*/ 54 h 132"/>
                <a:gd name="T32" fmla="*/ 79 w 114"/>
                <a:gd name="T33" fmla="*/ 66 h 132"/>
                <a:gd name="T34" fmla="*/ 82 w 114"/>
                <a:gd name="T35" fmla="*/ 78 h 132"/>
                <a:gd name="T36" fmla="*/ 79 w 114"/>
                <a:gd name="T37" fmla="*/ 78 h 132"/>
                <a:gd name="T38" fmla="*/ 76 w 114"/>
                <a:gd name="T39" fmla="*/ 84 h 132"/>
                <a:gd name="T40" fmla="*/ 64 w 114"/>
                <a:gd name="T41" fmla="*/ 96 h 132"/>
                <a:gd name="T42" fmla="*/ 64 w 114"/>
                <a:gd name="T43" fmla="*/ 114 h 132"/>
                <a:gd name="T44" fmla="*/ 58 w 114"/>
                <a:gd name="T45" fmla="*/ 120 h 132"/>
                <a:gd name="T46" fmla="*/ 40 w 114"/>
                <a:gd name="T47" fmla="*/ 114 h 132"/>
                <a:gd name="T48" fmla="*/ 28 w 114"/>
                <a:gd name="T49" fmla="*/ 114 h 132"/>
                <a:gd name="T50" fmla="*/ 24 w 114"/>
                <a:gd name="T51" fmla="*/ 126 h 132"/>
                <a:gd name="T52" fmla="*/ 18 w 114"/>
                <a:gd name="T53" fmla="*/ 126 h 132"/>
                <a:gd name="T54" fmla="*/ 18 w 114"/>
                <a:gd name="T55" fmla="*/ 108 h 132"/>
                <a:gd name="T56" fmla="*/ 12 w 114"/>
                <a:gd name="T57" fmla="*/ 96 h 132"/>
                <a:gd name="T58" fmla="*/ 6 w 114"/>
                <a:gd name="T59" fmla="*/ 84 h 132"/>
                <a:gd name="T60" fmla="*/ 6 w 114"/>
                <a:gd name="T61" fmla="*/ 72 h 132"/>
                <a:gd name="T62" fmla="*/ 12 w 114"/>
                <a:gd name="T63" fmla="*/ 54 h 132"/>
                <a:gd name="T64" fmla="*/ 12 w 114"/>
                <a:gd name="T65" fmla="*/ 48 h 132"/>
                <a:gd name="T66" fmla="*/ 24 w 114"/>
                <a:gd name="T67" fmla="*/ 42 h 132"/>
                <a:gd name="T68" fmla="*/ 28 w 114"/>
                <a:gd name="T69" fmla="*/ 36 h 132"/>
                <a:gd name="T70" fmla="*/ 28 w 114"/>
                <a:gd name="T71" fmla="*/ 30 h 1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4"/>
                <a:gd name="T109" fmla="*/ 0 h 132"/>
                <a:gd name="T110" fmla="*/ 114 w 114"/>
                <a:gd name="T111" fmla="*/ 132 h 1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4" h="132">
                  <a:moveTo>
                    <a:pt x="36" y="24"/>
                  </a:moveTo>
                  <a:lnTo>
                    <a:pt x="42" y="24"/>
                  </a:lnTo>
                  <a:lnTo>
                    <a:pt x="48" y="24"/>
                  </a:lnTo>
                  <a:lnTo>
                    <a:pt x="54" y="24"/>
                  </a:lnTo>
                  <a:lnTo>
                    <a:pt x="60" y="24"/>
                  </a:lnTo>
                  <a:lnTo>
                    <a:pt x="66" y="24"/>
                  </a:lnTo>
                  <a:lnTo>
                    <a:pt x="72" y="24"/>
                  </a:lnTo>
                  <a:lnTo>
                    <a:pt x="78" y="24"/>
                  </a:lnTo>
                  <a:lnTo>
                    <a:pt x="84" y="24"/>
                  </a:lnTo>
                  <a:lnTo>
                    <a:pt x="90" y="18"/>
                  </a:lnTo>
                  <a:lnTo>
                    <a:pt x="96" y="18"/>
                  </a:lnTo>
                  <a:lnTo>
                    <a:pt x="102" y="12"/>
                  </a:lnTo>
                  <a:lnTo>
                    <a:pt x="102" y="6"/>
                  </a:lnTo>
                  <a:lnTo>
                    <a:pt x="108" y="6"/>
                  </a:lnTo>
                  <a:lnTo>
                    <a:pt x="114" y="0"/>
                  </a:lnTo>
                  <a:lnTo>
                    <a:pt x="114" y="6"/>
                  </a:lnTo>
                  <a:lnTo>
                    <a:pt x="108" y="12"/>
                  </a:lnTo>
                  <a:lnTo>
                    <a:pt x="102" y="18"/>
                  </a:lnTo>
                  <a:lnTo>
                    <a:pt x="102" y="24"/>
                  </a:lnTo>
                  <a:lnTo>
                    <a:pt x="96" y="30"/>
                  </a:lnTo>
                  <a:lnTo>
                    <a:pt x="96" y="36"/>
                  </a:lnTo>
                  <a:lnTo>
                    <a:pt x="90" y="48"/>
                  </a:lnTo>
                  <a:lnTo>
                    <a:pt x="90" y="54"/>
                  </a:lnTo>
                  <a:lnTo>
                    <a:pt x="90" y="60"/>
                  </a:lnTo>
                  <a:lnTo>
                    <a:pt x="90" y="66"/>
                  </a:lnTo>
                  <a:lnTo>
                    <a:pt x="96" y="72"/>
                  </a:lnTo>
                  <a:lnTo>
                    <a:pt x="96" y="78"/>
                  </a:lnTo>
                  <a:lnTo>
                    <a:pt x="90" y="78"/>
                  </a:lnTo>
                  <a:lnTo>
                    <a:pt x="84" y="84"/>
                  </a:lnTo>
                  <a:lnTo>
                    <a:pt x="78" y="90"/>
                  </a:lnTo>
                  <a:lnTo>
                    <a:pt x="72" y="96"/>
                  </a:lnTo>
                  <a:lnTo>
                    <a:pt x="72" y="102"/>
                  </a:lnTo>
                  <a:lnTo>
                    <a:pt x="72" y="114"/>
                  </a:lnTo>
                  <a:lnTo>
                    <a:pt x="72" y="120"/>
                  </a:lnTo>
                  <a:lnTo>
                    <a:pt x="66" y="120"/>
                  </a:lnTo>
                  <a:lnTo>
                    <a:pt x="60" y="114"/>
                  </a:lnTo>
                  <a:lnTo>
                    <a:pt x="48" y="114"/>
                  </a:lnTo>
                  <a:lnTo>
                    <a:pt x="42" y="114"/>
                  </a:lnTo>
                  <a:lnTo>
                    <a:pt x="36" y="114"/>
                  </a:lnTo>
                  <a:lnTo>
                    <a:pt x="30" y="120"/>
                  </a:lnTo>
                  <a:lnTo>
                    <a:pt x="24" y="126"/>
                  </a:lnTo>
                  <a:lnTo>
                    <a:pt x="18" y="132"/>
                  </a:lnTo>
                  <a:lnTo>
                    <a:pt x="18" y="126"/>
                  </a:lnTo>
                  <a:lnTo>
                    <a:pt x="18" y="120"/>
                  </a:lnTo>
                  <a:lnTo>
                    <a:pt x="18" y="108"/>
                  </a:lnTo>
                  <a:lnTo>
                    <a:pt x="18" y="102"/>
                  </a:lnTo>
                  <a:lnTo>
                    <a:pt x="12" y="96"/>
                  </a:lnTo>
                  <a:lnTo>
                    <a:pt x="6" y="90"/>
                  </a:lnTo>
                  <a:lnTo>
                    <a:pt x="6" y="84"/>
                  </a:lnTo>
                  <a:lnTo>
                    <a:pt x="0" y="84"/>
                  </a:lnTo>
                  <a:lnTo>
                    <a:pt x="6" y="72"/>
                  </a:lnTo>
                  <a:lnTo>
                    <a:pt x="12" y="66"/>
                  </a:lnTo>
                  <a:lnTo>
                    <a:pt x="12" y="54"/>
                  </a:lnTo>
                  <a:lnTo>
                    <a:pt x="6" y="48"/>
                  </a:lnTo>
                  <a:lnTo>
                    <a:pt x="12" y="48"/>
                  </a:lnTo>
                  <a:lnTo>
                    <a:pt x="18" y="42"/>
                  </a:lnTo>
                  <a:lnTo>
                    <a:pt x="24" y="42"/>
                  </a:lnTo>
                  <a:lnTo>
                    <a:pt x="24" y="36"/>
                  </a:lnTo>
                  <a:lnTo>
                    <a:pt x="30" y="36"/>
                  </a:lnTo>
                  <a:lnTo>
                    <a:pt x="30" y="30"/>
                  </a:lnTo>
                  <a:lnTo>
                    <a:pt x="36" y="30"/>
                  </a:lnTo>
                  <a:lnTo>
                    <a:pt x="36" y="24"/>
                  </a:lnTo>
                  <a:close/>
                </a:path>
              </a:pathLst>
            </a:custGeom>
            <a:solidFill>
              <a:srgbClr val="49AF00"/>
            </a:solidFill>
            <a:ln w="9525">
              <a:noFill/>
              <a:round/>
              <a:headEnd/>
              <a:tailEnd/>
            </a:ln>
          </p:spPr>
          <p:txBody>
            <a:bodyPr/>
            <a:lstStyle/>
            <a:p>
              <a:endParaRPr lang="en-US"/>
            </a:p>
          </p:txBody>
        </p:sp>
        <p:sp>
          <p:nvSpPr>
            <p:cNvPr id="16100" name="Freeform 471"/>
            <p:cNvSpPr>
              <a:spLocks/>
            </p:cNvSpPr>
            <p:nvPr/>
          </p:nvSpPr>
          <p:spPr bwMode="auto">
            <a:xfrm>
              <a:off x="4661" y="1946"/>
              <a:ext cx="73" cy="96"/>
            </a:xfrm>
            <a:custGeom>
              <a:avLst/>
              <a:gdLst>
                <a:gd name="T0" fmla="*/ 68 w 71"/>
                <a:gd name="T1" fmla="*/ 90 h 96"/>
                <a:gd name="T2" fmla="*/ 68 w 71"/>
                <a:gd name="T3" fmla="*/ 96 h 96"/>
                <a:gd name="T4" fmla="*/ 68 w 71"/>
                <a:gd name="T5" fmla="*/ 90 h 96"/>
                <a:gd name="T6" fmla="*/ 56 w 71"/>
                <a:gd name="T7" fmla="*/ 78 h 96"/>
                <a:gd name="T8" fmla="*/ 49 w 71"/>
                <a:gd name="T9" fmla="*/ 72 h 96"/>
                <a:gd name="T10" fmla="*/ 44 w 71"/>
                <a:gd name="T11" fmla="*/ 72 h 96"/>
                <a:gd name="T12" fmla="*/ 38 w 71"/>
                <a:gd name="T13" fmla="*/ 66 h 96"/>
                <a:gd name="T14" fmla="*/ 32 w 71"/>
                <a:gd name="T15" fmla="*/ 66 h 96"/>
                <a:gd name="T16" fmla="*/ 26 w 71"/>
                <a:gd name="T17" fmla="*/ 66 h 96"/>
                <a:gd name="T18" fmla="*/ 26 w 71"/>
                <a:gd name="T19" fmla="*/ 66 h 96"/>
                <a:gd name="T20" fmla="*/ 26 w 71"/>
                <a:gd name="T21" fmla="*/ 60 h 96"/>
                <a:gd name="T22" fmla="*/ 38 w 71"/>
                <a:gd name="T23" fmla="*/ 66 h 96"/>
                <a:gd name="T24" fmla="*/ 44 w 71"/>
                <a:gd name="T25" fmla="*/ 66 h 96"/>
                <a:gd name="T26" fmla="*/ 49 w 71"/>
                <a:gd name="T27" fmla="*/ 66 h 96"/>
                <a:gd name="T28" fmla="*/ 49 w 71"/>
                <a:gd name="T29" fmla="*/ 60 h 96"/>
                <a:gd name="T30" fmla="*/ 44 w 71"/>
                <a:gd name="T31" fmla="*/ 54 h 96"/>
                <a:gd name="T32" fmla="*/ 38 w 71"/>
                <a:gd name="T33" fmla="*/ 48 h 96"/>
                <a:gd name="T34" fmla="*/ 26 w 71"/>
                <a:gd name="T35" fmla="*/ 42 h 96"/>
                <a:gd name="T36" fmla="*/ 12 w 71"/>
                <a:gd name="T37" fmla="*/ 36 h 96"/>
                <a:gd name="T38" fmla="*/ 6 w 71"/>
                <a:gd name="T39" fmla="*/ 36 h 96"/>
                <a:gd name="T40" fmla="*/ 0 w 71"/>
                <a:gd name="T41" fmla="*/ 30 h 96"/>
                <a:gd name="T42" fmla="*/ 0 w 71"/>
                <a:gd name="T43" fmla="*/ 30 h 96"/>
                <a:gd name="T44" fmla="*/ 6 w 71"/>
                <a:gd name="T45" fmla="*/ 30 h 96"/>
                <a:gd name="T46" fmla="*/ 12 w 71"/>
                <a:gd name="T47" fmla="*/ 36 h 96"/>
                <a:gd name="T48" fmla="*/ 32 w 71"/>
                <a:gd name="T49" fmla="*/ 42 h 96"/>
                <a:gd name="T50" fmla="*/ 38 w 71"/>
                <a:gd name="T51" fmla="*/ 42 h 96"/>
                <a:gd name="T52" fmla="*/ 44 w 71"/>
                <a:gd name="T53" fmla="*/ 42 h 96"/>
                <a:gd name="T54" fmla="*/ 38 w 71"/>
                <a:gd name="T55" fmla="*/ 24 h 96"/>
                <a:gd name="T56" fmla="*/ 32 w 71"/>
                <a:gd name="T57" fmla="*/ 12 h 96"/>
                <a:gd name="T58" fmla="*/ 26 w 71"/>
                <a:gd name="T59" fmla="*/ 6 h 96"/>
                <a:gd name="T60" fmla="*/ 12 w 71"/>
                <a:gd name="T61" fmla="*/ 0 h 96"/>
                <a:gd name="T62" fmla="*/ 26 w 71"/>
                <a:gd name="T63" fmla="*/ 0 h 96"/>
                <a:gd name="T64" fmla="*/ 32 w 71"/>
                <a:gd name="T65" fmla="*/ 6 h 96"/>
                <a:gd name="T66" fmla="*/ 38 w 71"/>
                <a:gd name="T67" fmla="*/ 12 h 96"/>
                <a:gd name="T68" fmla="*/ 44 w 71"/>
                <a:gd name="T69" fmla="*/ 24 h 96"/>
                <a:gd name="T70" fmla="*/ 49 w 71"/>
                <a:gd name="T71" fmla="*/ 36 h 96"/>
                <a:gd name="T72" fmla="*/ 56 w 71"/>
                <a:gd name="T73" fmla="*/ 36 h 96"/>
                <a:gd name="T74" fmla="*/ 68 w 71"/>
                <a:gd name="T75" fmla="*/ 18 h 96"/>
                <a:gd name="T76" fmla="*/ 68 w 71"/>
                <a:gd name="T77" fmla="*/ 6 h 96"/>
                <a:gd name="T78" fmla="*/ 68 w 71"/>
                <a:gd name="T79" fmla="*/ 12 h 96"/>
                <a:gd name="T80" fmla="*/ 68 w 71"/>
                <a:gd name="T81" fmla="*/ 18 h 96"/>
                <a:gd name="T82" fmla="*/ 56 w 71"/>
                <a:gd name="T83" fmla="*/ 36 h 96"/>
                <a:gd name="T84" fmla="*/ 56 w 71"/>
                <a:gd name="T85" fmla="*/ 54 h 96"/>
                <a:gd name="T86" fmla="*/ 56 w 71"/>
                <a:gd name="T87" fmla="*/ 60 h 96"/>
                <a:gd name="T88" fmla="*/ 68 w 71"/>
                <a:gd name="T89" fmla="*/ 66 h 96"/>
                <a:gd name="T90" fmla="*/ 75 w 71"/>
                <a:gd name="T91" fmla="*/ 60 h 96"/>
                <a:gd name="T92" fmla="*/ 75 w 71"/>
                <a:gd name="T93" fmla="*/ 60 h 96"/>
                <a:gd name="T94" fmla="*/ 81 w 71"/>
                <a:gd name="T95" fmla="*/ 54 h 96"/>
                <a:gd name="T96" fmla="*/ 81 w 71"/>
                <a:gd name="T97" fmla="*/ 48 h 96"/>
                <a:gd name="T98" fmla="*/ 87 w 71"/>
                <a:gd name="T99" fmla="*/ 48 h 96"/>
                <a:gd name="T100" fmla="*/ 87 w 71"/>
                <a:gd name="T101" fmla="*/ 54 h 96"/>
                <a:gd name="T102" fmla="*/ 81 w 71"/>
                <a:gd name="T103" fmla="*/ 60 h 96"/>
                <a:gd name="T104" fmla="*/ 75 w 71"/>
                <a:gd name="T105" fmla="*/ 66 h 96"/>
                <a:gd name="T106" fmla="*/ 68 w 71"/>
                <a:gd name="T107" fmla="*/ 72 h 96"/>
                <a:gd name="T108" fmla="*/ 68 w 71"/>
                <a:gd name="T109" fmla="*/ 78 h 96"/>
                <a:gd name="T110" fmla="*/ 68 w 71"/>
                <a:gd name="T111" fmla="*/ 84 h 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1"/>
                <a:gd name="T169" fmla="*/ 0 h 96"/>
                <a:gd name="T170" fmla="*/ 71 w 71"/>
                <a:gd name="T171" fmla="*/ 96 h 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1" h="96">
                  <a:moveTo>
                    <a:pt x="59" y="84"/>
                  </a:moveTo>
                  <a:lnTo>
                    <a:pt x="53" y="90"/>
                  </a:lnTo>
                  <a:lnTo>
                    <a:pt x="53" y="96"/>
                  </a:lnTo>
                  <a:lnTo>
                    <a:pt x="53" y="90"/>
                  </a:lnTo>
                  <a:lnTo>
                    <a:pt x="47" y="84"/>
                  </a:lnTo>
                  <a:lnTo>
                    <a:pt x="47" y="78"/>
                  </a:lnTo>
                  <a:lnTo>
                    <a:pt x="47" y="72"/>
                  </a:lnTo>
                  <a:lnTo>
                    <a:pt x="41" y="72"/>
                  </a:lnTo>
                  <a:lnTo>
                    <a:pt x="36" y="72"/>
                  </a:lnTo>
                  <a:lnTo>
                    <a:pt x="30" y="66"/>
                  </a:lnTo>
                  <a:lnTo>
                    <a:pt x="24" y="66"/>
                  </a:lnTo>
                  <a:lnTo>
                    <a:pt x="18" y="66"/>
                  </a:lnTo>
                  <a:lnTo>
                    <a:pt x="18" y="60"/>
                  </a:lnTo>
                  <a:lnTo>
                    <a:pt x="24" y="66"/>
                  </a:lnTo>
                  <a:lnTo>
                    <a:pt x="30" y="66"/>
                  </a:lnTo>
                  <a:lnTo>
                    <a:pt x="36" y="66"/>
                  </a:lnTo>
                  <a:lnTo>
                    <a:pt x="41" y="66"/>
                  </a:lnTo>
                  <a:lnTo>
                    <a:pt x="41" y="60"/>
                  </a:lnTo>
                  <a:lnTo>
                    <a:pt x="41" y="54"/>
                  </a:lnTo>
                  <a:lnTo>
                    <a:pt x="36" y="54"/>
                  </a:lnTo>
                  <a:lnTo>
                    <a:pt x="36" y="48"/>
                  </a:lnTo>
                  <a:lnTo>
                    <a:pt x="30" y="48"/>
                  </a:lnTo>
                  <a:lnTo>
                    <a:pt x="24" y="48"/>
                  </a:lnTo>
                  <a:lnTo>
                    <a:pt x="18" y="42"/>
                  </a:lnTo>
                  <a:lnTo>
                    <a:pt x="12" y="36"/>
                  </a:lnTo>
                  <a:lnTo>
                    <a:pt x="6" y="36"/>
                  </a:lnTo>
                  <a:lnTo>
                    <a:pt x="0" y="30"/>
                  </a:lnTo>
                  <a:lnTo>
                    <a:pt x="6" y="30"/>
                  </a:lnTo>
                  <a:lnTo>
                    <a:pt x="12" y="36"/>
                  </a:lnTo>
                  <a:lnTo>
                    <a:pt x="18" y="36"/>
                  </a:lnTo>
                  <a:lnTo>
                    <a:pt x="24" y="42"/>
                  </a:lnTo>
                  <a:lnTo>
                    <a:pt x="30" y="42"/>
                  </a:lnTo>
                  <a:lnTo>
                    <a:pt x="36" y="42"/>
                  </a:lnTo>
                  <a:lnTo>
                    <a:pt x="36" y="36"/>
                  </a:lnTo>
                  <a:lnTo>
                    <a:pt x="30" y="24"/>
                  </a:lnTo>
                  <a:lnTo>
                    <a:pt x="30" y="18"/>
                  </a:lnTo>
                  <a:lnTo>
                    <a:pt x="24" y="12"/>
                  </a:lnTo>
                  <a:lnTo>
                    <a:pt x="18" y="6"/>
                  </a:lnTo>
                  <a:lnTo>
                    <a:pt x="18" y="0"/>
                  </a:lnTo>
                  <a:lnTo>
                    <a:pt x="12" y="0"/>
                  </a:lnTo>
                  <a:lnTo>
                    <a:pt x="18" y="0"/>
                  </a:lnTo>
                  <a:lnTo>
                    <a:pt x="24" y="0"/>
                  </a:lnTo>
                  <a:lnTo>
                    <a:pt x="24" y="6"/>
                  </a:lnTo>
                  <a:lnTo>
                    <a:pt x="24" y="12"/>
                  </a:lnTo>
                  <a:lnTo>
                    <a:pt x="30" y="12"/>
                  </a:lnTo>
                  <a:lnTo>
                    <a:pt x="36" y="18"/>
                  </a:lnTo>
                  <a:lnTo>
                    <a:pt x="36" y="24"/>
                  </a:lnTo>
                  <a:lnTo>
                    <a:pt x="36" y="30"/>
                  </a:lnTo>
                  <a:lnTo>
                    <a:pt x="41" y="36"/>
                  </a:lnTo>
                  <a:lnTo>
                    <a:pt x="41" y="42"/>
                  </a:lnTo>
                  <a:lnTo>
                    <a:pt x="47" y="36"/>
                  </a:lnTo>
                  <a:lnTo>
                    <a:pt x="47" y="24"/>
                  </a:lnTo>
                  <a:lnTo>
                    <a:pt x="53" y="18"/>
                  </a:lnTo>
                  <a:lnTo>
                    <a:pt x="53" y="12"/>
                  </a:lnTo>
                  <a:lnTo>
                    <a:pt x="53" y="6"/>
                  </a:lnTo>
                  <a:lnTo>
                    <a:pt x="53" y="12"/>
                  </a:lnTo>
                  <a:lnTo>
                    <a:pt x="53" y="18"/>
                  </a:lnTo>
                  <a:lnTo>
                    <a:pt x="53" y="30"/>
                  </a:lnTo>
                  <a:lnTo>
                    <a:pt x="47" y="36"/>
                  </a:lnTo>
                  <a:lnTo>
                    <a:pt x="41" y="48"/>
                  </a:lnTo>
                  <a:lnTo>
                    <a:pt x="47" y="54"/>
                  </a:lnTo>
                  <a:lnTo>
                    <a:pt x="47" y="60"/>
                  </a:lnTo>
                  <a:lnTo>
                    <a:pt x="47" y="66"/>
                  </a:lnTo>
                  <a:lnTo>
                    <a:pt x="53" y="66"/>
                  </a:lnTo>
                  <a:lnTo>
                    <a:pt x="59" y="60"/>
                  </a:lnTo>
                  <a:lnTo>
                    <a:pt x="65" y="54"/>
                  </a:lnTo>
                  <a:lnTo>
                    <a:pt x="65" y="48"/>
                  </a:lnTo>
                  <a:lnTo>
                    <a:pt x="71" y="48"/>
                  </a:lnTo>
                  <a:lnTo>
                    <a:pt x="71" y="54"/>
                  </a:lnTo>
                  <a:lnTo>
                    <a:pt x="65" y="60"/>
                  </a:lnTo>
                  <a:lnTo>
                    <a:pt x="65" y="66"/>
                  </a:lnTo>
                  <a:lnTo>
                    <a:pt x="59" y="66"/>
                  </a:lnTo>
                  <a:lnTo>
                    <a:pt x="59" y="72"/>
                  </a:lnTo>
                  <a:lnTo>
                    <a:pt x="53" y="72"/>
                  </a:lnTo>
                  <a:lnTo>
                    <a:pt x="53" y="78"/>
                  </a:lnTo>
                  <a:lnTo>
                    <a:pt x="53" y="84"/>
                  </a:lnTo>
                  <a:lnTo>
                    <a:pt x="59" y="84"/>
                  </a:lnTo>
                  <a:close/>
                </a:path>
              </a:pathLst>
            </a:custGeom>
            <a:solidFill>
              <a:srgbClr val="003300"/>
            </a:solidFill>
            <a:ln w="9525">
              <a:noFill/>
              <a:round/>
              <a:headEnd/>
              <a:tailEnd/>
            </a:ln>
          </p:spPr>
          <p:txBody>
            <a:bodyPr/>
            <a:lstStyle/>
            <a:p>
              <a:endParaRPr lang="en-US"/>
            </a:p>
          </p:txBody>
        </p:sp>
        <p:sp>
          <p:nvSpPr>
            <p:cNvPr id="16101" name="Freeform 472"/>
            <p:cNvSpPr>
              <a:spLocks/>
            </p:cNvSpPr>
            <p:nvPr/>
          </p:nvSpPr>
          <p:spPr bwMode="auto">
            <a:xfrm>
              <a:off x="4576" y="2192"/>
              <a:ext cx="66" cy="90"/>
            </a:xfrm>
            <a:custGeom>
              <a:avLst/>
              <a:gdLst>
                <a:gd name="T0" fmla="*/ 66 w 66"/>
                <a:gd name="T1" fmla="*/ 0 h 90"/>
                <a:gd name="T2" fmla="*/ 54 w 66"/>
                <a:gd name="T3" fmla="*/ 0 h 90"/>
                <a:gd name="T4" fmla="*/ 54 w 66"/>
                <a:gd name="T5" fmla="*/ 6 h 90"/>
                <a:gd name="T6" fmla="*/ 48 w 66"/>
                <a:gd name="T7" fmla="*/ 12 h 90"/>
                <a:gd name="T8" fmla="*/ 42 w 66"/>
                <a:gd name="T9" fmla="*/ 18 h 90"/>
                <a:gd name="T10" fmla="*/ 30 w 66"/>
                <a:gd name="T11" fmla="*/ 18 h 90"/>
                <a:gd name="T12" fmla="*/ 18 w 66"/>
                <a:gd name="T13" fmla="*/ 24 h 90"/>
                <a:gd name="T14" fmla="*/ 12 w 66"/>
                <a:gd name="T15" fmla="*/ 24 h 90"/>
                <a:gd name="T16" fmla="*/ 6 w 66"/>
                <a:gd name="T17" fmla="*/ 30 h 90"/>
                <a:gd name="T18" fmla="*/ 6 w 66"/>
                <a:gd name="T19" fmla="*/ 30 h 90"/>
                <a:gd name="T20" fmla="*/ 12 w 66"/>
                <a:gd name="T21" fmla="*/ 24 h 90"/>
                <a:gd name="T22" fmla="*/ 18 w 66"/>
                <a:gd name="T23" fmla="*/ 24 h 90"/>
                <a:gd name="T24" fmla="*/ 30 w 66"/>
                <a:gd name="T25" fmla="*/ 24 h 90"/>
                <a:gd name="T26" fmla="*/ 36 w 66"/>
                <a:gd name="T27" fmla="*/ 24 h 90"/>
                <a:gd name="T28" fmla="*/ 36 w 66"/>
                <a:gd name="T29" fmla="*/ 30 h 90"/>
                <a:gd name="T30" fmla="*/ 30 w 66"/>
                <a:gd name="T31" fmla="*/ 42 h 90"/>
                <a:gd name="T32" fmla="*/ 24 w 66"/>
                <a:gd name="T33" fmla="*/ 48 h 90"/>
                <a:gd name="T34" fmla="*/ 18 w 66"/>
                <a:gd name="T35" fmla="*/ 48 h 90"/>
                <a:gd name="T36" fmla="*/ 12 w 66"/>
                <a:gd name="T37" fmla="*/ 48 h 90"/>
                <a:gd name="T38" fmla="*/ 0 w 66"/>
                <a:gd name="T39" fmla="*/ 54 h 90"/>
                <a:gd name="T40" fmla="*/ 0 w 66"/>
                <a:gd name="T41" fmla="*/ 54 h 90"/>
                <a:gd name="T42" fmla="*/ 0 w 66"/>
                <a:gd name="T43" fmla="*/ 54 h 90"/>
                <a:gd name="T44" fmla="*/ 6 w 66"/>
                <a:gd name="T45" fmla="*/ 54 h 90"/>
                <a:gd name="T46" fmla="*/ 12 w 66"/>
                <a:gd name="T47" fmla="*/ 54 h 90"/>
                <a:gd name="T48" fmla="*/ 18 w 66"/>
                <a:gd name="T49" fmla="*/ 54 h 90"/>
                <a:gd name="T50" fmla="*/ 24 w 66"/>
                <a:gd name="T51" fmla="*/ 54 h 90"/>
                <a:gd name="T52" fmla="*/ 24 w 66"/>
                <a:gd name="T53" fmla="*/ 54 h 90"/>
                <a:gd name="T54" fmla="*/ 12 w 66"/>
                <a:gd name="T55" fmla="*/ 72 h 90"/>
                <a:gd name="T56" fmla="*/ 12 w 66"/>
                <a:gd name="T57" fmla="*/ 84 h 90"/>
                <a:gd name="T58" fmla="*/ 18 w 66"/>
                <a:gd name="T59" fmla="*/ 78 h 90"/>
                <a:gd name="T60" fmla="*/ 24 w 66"/>
                <a:gd name="T61" fmla="*/ 66 h 90"/>
                <a:gd name="T62" fmla="*/ 30 w 66"/>
                <a:gd name="T63" fmla="*/ 54 h 90"/>
                <a:gd name="T64" fmla="*/ 36 w 66"/>
                <a:gd name="T65" fmla="*/ 60 h 90"/>
                <a:gd name="T66" fmla="*/ 42 w 66"/>
                <a:gd name="T67" fmla="*/ 78 h 90"/>
                <a:gd name="T68" fmla="*/ 48 w 66"/>
                <a:gd name="T69" fmla="*/ 84 h 90"/>
                <a:gd name="T70" fmla="*/ 48 w 66"/>
                <a:gd name="T71" fmla="*/ 84 h 90"/>
                <a:gd name="T72" fmla="*/ 42 w 66"/>
                <a:gd name="T73" fmla="*/ 72 h 90"/>
                <a:gd name="T74" fmla="*/ 36 w 66"/>
                <a:gd name="T75" fmla="*/ 54 h 90"/>
                <a:gd name="T76" fmla="*/ 42 w 66"/>
                <a:gd name="T77" fmla="*/ 42 h 90"/>
                <a:gd name="T78" fmla="*/ 48 w 66"/>
                <a:gd name="T79" fmla="*/ 30 h 90"/>
                <a:gd name="T80" fmla="*/ 54 w 66"/>
                <a:gd name="T81" fmla="*/ 30 h 90"/>
                <a:gd name="T82" fmla="*/ 60 w 66"/>
                <a:gd name="T83" fmla="*/ 42 h 90"/>
                <a:gd name="T84" fmla="*/ 66 w 66"/>
                <a:gd name="T85" fmla="*/ 60 h 90"/>
                <a:gd name="T86" fmla="*/ 66 w 66"/>
                <a:gd name="T87" fmla="*/ 54 h 90"/>
                <a:gd name="T88" fmla="*/ 66 w 66"/>
                <a:gd name="T89" fmla="*/ 42 h 90"/>
                <a:gd name="T90" fmla="*/ 60 w 66"/>
                <a:gd name="T91" fmla="*/ 24 h 90"/>
                <a:gd name="T92" fmla="*/ 60 w 66"/>
                <a:gd name="T93" fmla="*/ 18 h 90"/>
                <a:gd name="T94" fmla="*/ 66 w 66"/>
                <a:gd name="T95" fmla="*/ 6 h 90"/>
                <a:gd name="T96" fmla="*/ 66 w 66"/>
                <a:gd name="T97" fmla="*/ 0 h 9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
                <a:gd name="T148" fmla="*/ 0 h 90"/>
                <a:gd name="T149" fmla="*/ 66 w 66"/>
                <a:gd name="T150" fmla="*/ 90 h 9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 h="90">
                  <a:moveTo>
                    <a:pt x="66" y="0"/>
                  </a:moveTo>
                  <a:lnTo>
                    <a:pt x="66" y="0"/>
                  </a:lnTo>
                  <a:lnTo>
                    <a:pt x="60" y="0"/>
                  </a:lnTo>
                  <a:lnTo>
                    <a:pt x="54" y="0"/>
                  </a:lnTo>
                  <a:lnTo>
                    <a:pt x="54" y="6"/>
                  </a:lnTo>
                  <a:lnTo>
                    <a:pt x="48" y="12"/>
                  </a:lnTo>
                  <a:lnTo>
                    <a:pt x="42" y="18"/>
                  </a:lnTo>
                  <a:lnTo>
                    <a:pt x="36" y="18"/>
                  </a:lnTo>
                  <a:lnTo>
                    <a:pt x="30" y="18"/>
                  </a:lnTo>
                  <a:lnTo>
                    <a:pt x="24" y="18"/>
                  </a:lnTo>
                  <a:lnTo>
                    <a:pt x="18" y="24"/>
                  </a:lnTo>
                  <a:lnTo>
                    <a:pt x="12" y="24"/>
                  </a:lnTo>
                  <a:lnTo>
                    <a:pt x="6" y="24"/>
                  </a:lnTo>
                  <a:lnTo>
                    <a:pt x="6" y="30"/>
                  </a:lnTo>
                  <a:lnTo>
                    <a:pt x="12" y="30"/>
                  </a:lnTo>
                  <a:lnTo>
                    <a:pt x="12" y="24"/>
                  </a:lnTo>
                  <a:lnTo>
                    <a:pt x="18" y="24"/>
                  </a:lnTo>
                  <a:lnTo>
                    <a:pt x="24" y="24"/>
                  </a:lnTo>
                  <a:lnTo>
                    <a:pt x="30" y="24"/>
                  </a:lnTo>
                  <a:lnTo>
                    <a:pt x="36" y="24"/>
                  </a:lnTo>
                  <a:lnTo>
                    <a:pt x="42" y="24"/>
                  </a:lnTo>
                  <a:lnTo>
                    <a:pt x="36" y="30"/>
                  </a:lnTo>
                  <a:lnTo>
                    <a:pt x="36" y="36"/>
                  </a:lnTo>
                  <a:lnTo>
                    <a:pt x="30" y="42"/>
                  </a:lnTo>
                  <a:lnTo>
                    <a:pt x="24" y="48"/>
                  </a:lnTo>
                  <a:lnTo>
                    <a:pt x="18" y="48"/>
                  </a:lnTo>
                  <a:lnTo>
                    <a:pt x="12" y="48"/>
                  </a:lnTo>
                  <a:lnTo>
                    <a:pt x="6" y="54"/>
                  </a:lnTo>
                  <a:lnTo>
                    <a:pt x="0" y="54"/>
                  </a:lnTo>
                  <a:lnTo>
                    <a:pt x="6" y="54"/>
                  </a:lnTo>
                  <a:lnTo>
                    <a:pt x="12" y="54"/>
                  </a:lnTo>
                  <a:lnTo>
                    <a:pt x="18" y="54"/>
                  </a:lnTo>
                  <a:lnTo>
                    <a:pt x="24" y="54"/>
                  </a:lnTo>
                  <a:lnTo>
                    <a:pt x="30" y="48"/>
                  </a:lnTo>
                  <a:lnTo>
                    <a:pt x="24" y="54"/>
                  </a:lnTo>
                  <a:lnTo>
                    <a:pt x="18" y="60"/>
                  </a:lnTo>
                  <a:lnTo>
                    <a:pt x="12" y="72"/>
                  </a:lnTo>
                  <a:lnTo>
                    <a:pt x="12" y="90"/>
                  </a:lnTo>
                  <a:lnTo>
                    <a:pt x="12" y="84"/>
                  </a:lnTo>
                  <a:lnTo>
                    <a:pt x="18" y="84"/>
                  </a:lnTo>
                  <a:lnTo>
                    <a:pt x="18" y="78"/>
                  </a:lnTo>
                  <a:lnTo>
                    <a:pt x="24" y="72"/>
                  </a:lnTo>
                  <a:lnTo>
                    <a:pt x="24" y="66"/>
                  </a:lnTo>
                  <a:lnTo>
                    <a:pt x="30" y="60"/>
                  </a:lnTo>
                  <a:lnTo>
                    <a:pt x="30" y="54"/>
                  </a:lnTo>
                  <a:lnTo>
                    <a:pt x="36" y="60"/>
                  </a:lnTo>
                  <a:lnTo>
                    <a:pt x="36" y="66"/>
                  </a:lnTo>
                  <a:lnTo>
                    <a:pt x="42" y="78"/>
                  </a:lnTo>
                  <a:lnTo>
                    <a:pt x="42" y="84"/>
                  </a:lnTo>
                  <a:lnTo>
                    <a:pt x="48" y="84"/>
                  </a:lnTo>
                  <a:lnTo>
                    <a:pt x="42" y="78"/>
                  </a:lnTo>
                  <a:lnTo>
                    <a:pt x="42" y="72"/>
                  </a:lnTo>
                  <a:lnTo>
                    <a:pt x="42" y="60"/>
                  </a:lnTo>
                  <a:lnTo>
                    <a:pt x="36" y="54"/>
                  </a:lnTo>
                  <a:lnTo>
                    <a:pt x="36" y="48"/>
                  </a:lnTo>
                  <a:lnTo>
                    <a:pt x="42" y="42"/>
                  </a:lnTo>
                  <a:lnTo>
                    <a:pt x="42" y="36"/>
                  </a:lnTo>
                  <a:lnTo>
                    <a:pt x="48" y="30"/>
                  </a:lnTo>
                  <a:lnTo>
                    <a:pt x="48" y="24"/>
                  </a:lnTo>
                  <a:lnTo>
                    <a:pt x="54" y="30"/>
                  </a:lnTo>
                  <a:lnTo>
                    <a:pt x="60" y="36"/>
                  </a:lnTo>
                  <a:lnTo>
                    <a:pt x="60" y="42"/>
                  </a:lnTo>
                  <a:lnTo>
                    <a:pt x="66" y="54"/>
                  </a:lnTo>
                  <a:lnTo>
                    <a:pt x="66" y="60"/>
                  </a:lnTo>
                  <a:lnTo>
                    <a:pt x="66" y="54"/>
                  </a:lnTo>
                  <a:lnTo>
                    <a:pt x="66" y="42"/>
                  </a:lnTo>
                  <a:lnTo>
                    <a:pt x="60" y="30"/>
                  </a:lnTo>
                  <a:lnTo>
                    <a:pt x="60" y="24"/>
                  </a:lnTo>
                  <a:lnTo>
                    <a:pt x="54" y="18"/>
                  </a:lnTo>
                  <a:lnTo>
                    <a:pt x="60" y="18"/>
                  </a:lnTo>
                  <a:lnTo>
                    <a:pt x="60" y="12"/>
                  </a:lnTo>
                  <a:lnTo>
                    <a:pt x="66" y="6"/>
                  </a:lnTo>
                  <a:lnTo>
                    <a:pt x="66" y="0"/>
                  </a:lnTo>
                  <a:close/>
                </a:path>
              </a:pathLst>
            </a:custGeom>
            <a:solidFill>
              <a:srgbClr val="003300"/>
            </a:solidFill>
            <a:ln w="9525">
              <a:noFill/>
              <a:round/>
              <a:headEnd/>
              <a:tailEnd/>
            </a:ln>
          </p:spPr>
          <p:txBody>
            <a:bodyPr/>
            <a:lstStyle/>
            <a:p>
              <a:endParaRPr lang="en-US"/>
            </a:p>
          </p:txBody>
        </p:sp>
        <p:sp>
          <p:nvSpPr>
            <p:cNvPr id="16102" name="Freeform 473"/>
            <p:cNvSpPr>
              <a:spLocks/>
            </p:cNvSpPr>
            <p:nvPr/>
          </p:nvSpPr>
          <p:spPr bwMode="auto">
            <a:xfrm>
              <a:off x="4685" y="2071"/>
              <a:ext cx="97" cy="72"/>
            </a:xfrm>
            <a:custGeom>
              <a:avLst/>
              <a:gdLst>
                <a:gd name="T0" fmla="*/ 67 w 95"/>
                <a:gd name="T1" fmla="*/ 0 h 72"/>
                <a:gd name="T2" fmla="*/ 74 w 95"/>
                <a:gd name="T3" fmla="*/ 0 h 72"/>
                <a:gd name="T4" fmla="*/ 93 w 95"/>
                <a:gd name="T5" fmla="*/ 6 h 72"/>
                <a:gd name="T6" fmla="*/ 93 w 95"/>
                <a:gd name="T7" fmla="*/ 12 h 72"/>
                <a:gd name="T8" fmla="*/ 93 w 95"/>
                <a:gd name="T9" fmla="*/ 24 h 72"/>
                <a:gd name="T10" fmla="*/ 67 w 95"/>
                <a:gd name="T11" fmla="*/ 24 h 72"/>
                <a:gd name="T12" fmla="*/ 61 w 95"/>
                <a:gd name="T13" fmla="*/ 30 h 72"/>
                <a:gd name="T14" fmla="*/ 61 w 95"/>
                <a:gd name="T15" fmla="*/ 30 h 72"/>
                <a:gd name="T16" fmla="*/ 67 w 95"/>
                <a:gd name="T17" fmla="*/ 30 h 72"/>
                <a:gd name="T18" fmla="*/ 74 w 95"/>
                <a:gd name="T19" fmla="*/ 30 h 72"/>
                <a:gd name="T20" fmla="*/ 86 w 95"/>
                <a:gd name="T21" fmla="*/ 30 h 72"/>
                <a:gd name="T22" fmla="*/ 93 w 95"/>
                <a:gd name="T23" fmla="*/ 36 h 72"/>
                <a:gd name="T24" fmla="*/ 93 w 95"/>
                <a:gd name="T25" fmla="*/ 42 h 72"/>
                <a:gd name="T26" fmla="*/ 86 w 95"/>
                <a:gd name="T27" fmla="*/ 48 h 72"/>
                <a:gd name="T28" fmla="*/ 93 w 95"/>
                <a:gd name="T29" fmla="*/ 48 h 72"/>
                <a:gd name="T30" fmla="*/ 99 w 95"/>
                <a:gd name="T31" fmla="*/ 48 h 72"/>
                <a:gd name="T32" fmla="*/ 105 w 95"/>
                <a:gd name="T33" fmla="*/ 48 h 72"/>
                <a:gd name="T34" fmla="*/ 111 w 95"/>
                <a:gd name="T35" fmla="*/ 48 h 72"/>
                <a:gd name="T36" fmla="*/ 111 w 95"/>
                <a:gd name="T37" fmla="*/ 66 h 72"/>
                <a:gd name="T38" fmla="*/ 105 w 95"/>
                <a:gd name="T39" fmla="*/ 72 h 72"/>
                <a:gd name="T40" fmla="*/ 99 w 95"/>
                <a:gd name="T41" fmla="*/ 72 h 72"/>
                <a:gd name="T42" fmla="*/ 93 w 95"/>
                <a:gd name="T43" fmla="*/ 72 h 72"/>
                <a:gd name="T44" fmla="*/ 86 w 95"/>
                <a:gd name="T45" fmla="*/ 60 h 72"/>
                <a:gd name="T46" fmla="*/ 74 w 95"/>
                <a:gd name="T47" fmla="*/ 48 h 72"/>
                <a:gd name="T48" fmla="*/ 61 w 95"/>
                <a:gd name="T49" fmla="*/ 42 h 72"/>
                <a:gd name="T50" fmla="*/ 61 w 95"/>
                <a:gd name="T51" fmla="*/ 48 h 72"/>
                <a:gd name="T52" fmla="*/ 61 w 95"/>
                <a:gd name="T53" fmla="*/ 60 h 72"/>
                <a:gd name="T54" fmla="*/ 55 w 95"/>
                <a:gd name="T55" fmla="*/ 66 h 72"/>
                <a:gd name="T56" fmla="*/ 43 w 95"/>
                <a:gd name="T57" fmla="*/ 72 h 72"/>
                <a:gd name="T58" fmla="*/ 37 w 95"/>
                <a:gd name="T59" fmla="*/ 66 h 72"/>
                <a:gd name="T60" fmla="*/ 23 w 95"/>
                <a:gd name="T61" fmla="*/ 54 h 72"/>
                <a:gd name="T62" fmla="*/ 37 w 95"/>
                <a:gd name="T63" fmla="*/ 48 h 72"/>
                <a:gd name="T64" fmla="*/ 37 w 95"/>
                <a:gd name="T65" fmla="*/ 42 h 72"/>
                <a:gd name="T66" fmla="*/ 17 w 95"/>
                <a:gd name="T67" fmla="*/ 36 h 72"/>
                <a:gd name="T68" fmla="*/ 12 w 95"/>
                <a:gd name="T69" fmla="*/ 42 h 72"/>
                <a:gd name="T70" fmla="*/ 0 w 95"/>
                <a:gd name="T71" fmla="*/ 36 h 72"/>
                <a:gd name="T72" fmla="*/ 0 w 95"/>
                <a:gd name="T73" fmla="*/ 30 h 72"/>
                <a:gd name="T74" fmla="*/ 6 w 95"/>
                <a:gd name="T75" fmla="*/ 18 h 72"/>
                <a:gd name="T76" fmla="*/ 6 w 95"/>
                <a:gd name="T77" fmla="*/ 18 h 72"/>
                <a:gd name="T78" fmla="*/ 12 w 95"/>
                <a:gd name="T79" fmla="*/ 12 h 72"/>
                <a:gd name="T80" fmla="*/ 17 w 95"/>
                <a:gd name="T81" fmla="*/ 12 h 72"/>
                <a:gd name="T82" fmla="*/ 23 w 95"/>
                <a:gd name="T83" fmla="*/ 0 h 72"/>
                <a:gd name="T84" fmla="*/ 37 w 95"/>
                <a:gd name="T85" fmla="*/ 0 h 72"/>
                <a:gd name="T86" fmla="*/ 49 w 95"/>
                <a:gd name="T87" fmla="*/ 6 h 72"/>
                <a:gd name="T88" fmla="*/ 49 w 95"/>
                <a:gd name="T89" fmla="*/ 18 h 72"/>
                <a:gd name="T90" fmla="*/ 55 w 95"/>
                <a:gd name="T91" fmla="*/ 24 h 72"/>
                <a:gd name="T92" fmla="*/ 55 w 95"/>
                <a:gd name="T93" fmla="*/ 30 h 72"/>
                <a:gd name="T94" fmla="*/ 61 w 95"/>
                <a:gd name="T95" fmla="*/ 24 h 72"/>
                <a:gd name="T96" fmla="*/ 61 w 95"/>
                <a:gd name="T97" fmla="*/ 18 h 72"/>
                <a:gd name="T98" fmla="*/ 61 w 95"/>
                <a:gd name="T99" fmla="*/ 6 h 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5"/>
                <a:gd name="T151" fmla="*/ 0 h 72"/>
                <a:gd name="T152" fmla="*/ 95 w 95"/>
                <a:gd name="T153" fmla="*/ 72 h 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5" h="72">
                  <a:moveTo>
                    <a:pt x="53" y="6"/>
                  </a:moveTo>
                  <a:lnTo>
                    <a:pt x="53" y="6"/>
                  </a:lnTo>
                  <a:lnTo>
                    <a:pt x="59" y="0"/>
                  </a:lnTo>
                  <a:lnTo>
                    <a:pt x="65" y="0"/>
                  </a:lnTo>
                  <a:lnTo>
                    <a:pt x="71" y="0"/>
                  </a:lnTo>
                  <a:lnTo>
                    <a:pt x="71" y="6"/>
                  </a:lnTo>
                  <a:lnTo>
                    <a:pt x="77" y="6"/>
                  </a:lnTo>
                  <a:lnTo>
                    <a:pt x="77" y="12"/>
                  </a:lnTo>
                  <a:lnTo>
                    <a:pt x="77" y="18"/>
                  </a:lnTo>
                  <a:lnTo>
                    <a:pt x="77" y="24"/>
                  </a:lnTo>
                  <a:lnTo>
                    <a:pt x="71" y="24"/>
                  </a:lnTo>
                  <a:lnTo>
                    <a:pt x="59" y="24"/>
                  </a:lnTo>
                  <a:lnTo>
                    <a:pt x="59" y="30"/>
                  </a:lnTo>
                  <a:lnTo>
                    <a:pt x="53" y="30"/>
                  </a:lnTo>
                  <a:lnTo>
                    <a:pt x="53" y="36"/>
                  </a:lnTo>
                  <a:lnTo>
                    <a:pt x="59" y="30"/>
                  </a:lnTo>
                  <a:lnTo>
                    <a:pt x="65" y="30"/>
                  </a:lnTo>
                  <a:lnTo>
                    <a:pt x="71" y="30"/>
                  </a:lnTo>
                  <a:lnTo>
                    <a:pt x="71" y="36"/>
                  </a:lnTo>
                  <a:lnTo>
                    <a:pt x="77" y="36"/>
                  </a:lnTo>
                  <a:lnTo>
                    <a:pt x="77" y="42"/>
                  </a:lnTo>
                  <a:lnTo>
                    <a:pt x="71" y="42"/>
                  </a:lnTo>
                  <a:lnTo>
                    <a:pt x="71" y="48"/>
                  </a:lnTo>
                  <a:lnTo>
                    <a:pt x="77" y="48"/>
                  </a:lnTo>
                  <a:lnTo>
                    <a:pt x="83" y="48"/>
                  </a:lnTo>
                  <a:lnTo>
                    <a:pt x="89" y="48"/>
                  </a:lnTo>
                  <a:lnTo>
                    <a:pt x="95" y="48"/>
                  </a:lnTo>
                  <a:lnTo>
                    <a:pt x="95" y="54"/>
                  </a:lnTo>
                  <a:lnTo>
                    <a:pt x="95" y="60"/>
                  </a:lnTo>
                  <a:lnTo>
                    <a:pt x="95" y="66"/>
                  </a:lnTo>
                  <a:lnTo>
                    <a:pt x="95" y="72"/>
                  </a:lnTo>
                  <a:lnTo>
                    <a:pt x="89" y="72"/>
                  </a:lnTo>
                  <a:lnTo>
                    <a:pt x="83" y="72"/>
                  </a:lnTo>
                  <a:lnTo>
                    <a:pt x="77" y="72"/>
                  </a:lnTo>
                  <a:lnTo>
                    <a:pt x="71" y="66"/>
                  </a:lnTo>
                  <a:lnTo>
                    <a:pt x="71" y="60"/>
                  </a:lnTo>
                  <a:lnTo>
                    <a:pt x="71" y="54"/>
                  </a:lnTo>
                  <a:lnTo>
                    <a:pt x="65" y="48"/>
                  </a:lnTo>
                  <a:lnTo>
                    <a:pt x="59" y="48"/>
                  </a:lnTo>
                  <a:lnTo>
                    <a:pt x="53" y="48"/>
                  </a:lnTo>
                  <a:lnTo>
                    <a:pt x="53" y="42"/>
                  </a:lnTo>
                  <a:lnTo>
                    <a:pt x="53" y="48"/>
                  </a:lnTo>
                  <a:lnTo>
                    <a:pt x="53" y="54"/>
                  </a:lnTo>
                  <a:lnTo>
                    <a:pt x="53" y="60"/>
                  </a:lnTo>
                  <a:lnTo>
                    <a:pt x="53" y="66"/>
                  </a:lnTo>
                  <a:lnTo>
                    <a:pt x="47" y="66"/>
                  </a:lnTo>
                  <a:lnTo>
                    <a:pt x="41" y="72"/>
                  </a:lnTo>
                  <a:lnTo>
                    <a:pt x="35" y="72"/>
                  </a:lnTo>
                  <a:lnTo>
                    <a:pt x="29" y="66"/>
                  </a:lnTo>
                  <a:lnTo>
                    <a:pt x="23" y="60"/>
                  </a:lnTo>
                  <a:lnTo>
                    <a:pt x="23" y="54"/>
                  </a:lnTo>
                  <a:lnTo>
                    <a:pt x="23" y="48"/>
                  </a:lnTo>
                  <a:lnTo>
                    <a:pt x="29" y="48"/>
                  </a:lnTo>
                  <a:lnTo>
                    <a:pt x="29" y="42"/>
                  </a:lnTo>
                  <a:lnTo>
                    <a:pt x="23" y="42"/>
                  </a:lnTo>
                  <a:lnTo>
                    <a:pt x="23" y="36"/>
                  </a:lnTo>
                  <a:lnTo>
                    <a:pt x="17" y="36"/>
                  </a:lnTo>
                  <a:lnTo>
                    <a:pt x="17" y="42"/>
                  </a:lnTo>
                  <a:lnTo>
                    <a:pt x="12" y="42"/>
                  </a:lnTo>
                  <a:lnTo>
                    <a:pt x="6" y="42"/>
                  </a:lnTo>
                  <a:lnTo>
                    <a:pt x="0" y="36"/>
                  </a:lnTo>
                  <a:lnTo>
                    <a:pt x="0" y="30"/>
                  </a:lnTo>
                  <a:lnTo>
                    <a:pt x="0" y="24"/>
                  </a:lnTo>
                  <a:lnTo>
                    <a:pt x="6" y="18"/>
                  </a:lnTo>
                  <a:lnTo>
                    <a:pt x="12" y="18"/>
                  </a:lnTo>
                  <a:lnTo>
                    <a:pt x="12" y="12"/>
                  </a:lnTo>
                  <a:lnTo>
                    <a:pt x="17" y="12"/>
                  </a:lnTo>
                  <a:lnTo>
                    <a:pt x="17" y="6"/>
                  </a:lnTo>
                  <a:lnTo>
                    <a:pt x="17" y="0"/>
                  </a:lnTo>
                  <a:lnTo>
                    <a:pt x="23" y="0"/>
                  </a:lnTo>
                  <a:lnTo>
                    <a:pt x="29" y="0"/>
                  </a:lnTo>
                  <a:lnTo>
                    <a:pt x="35" y="0"/>
                  </a:lnTo>
                  <a:lnTo>
                    <a:pt x="41" y="0"/>
                  </a:lnTo>
                  <a:lnTo>
                    <a:pt x="41" y="6"/>
                  </a:lnTo>
                  <a:lnTo>
                    <a:pt x="41" y="12"/>
                  </a:lnTo>
                  <a:lnTo>
                    <a:pt x="35" y="18"/>
                  </a:lnTo>
                  <a:lnTo>
                    <a:pt x="41" y="18"/>
                  </a:lnTo>
                  <a:lnTo>
                    <a:pt x="47" y="18"/>
                  </a:lnTo>
                  <a:lnTo>
                    <a:pt x="47" y="24"/>
                  </a:lnTo>
                  <a:lnTo>
                    <a:pt x="47" y="30"/>
                  </a:lnTo>
                  <a:lnTo>
                    <a:pt x="47" y="24"/>
                  </a:lnTo>
                  <a:lnTo>
                    <a:pt x="53" y="24"/>
                  </a:lnTo>
                  <a:lnTo>
                    <a:pt x="53" y="18"/>
                  </a:lnTo>
                  <a:lnTo>
                    <a:pt x="53" y="12"/>
                  </a:lnTo>
                  <a:lnTo>
                    <a:pt x="53" y="6"/>
                  </a:lnTo>
                  <a:close/>
                </a:path>
              </a:pathLst>
            </a:custGeom>
            <a:solidFill>
              <a:srgbClr val="FFFF7F"/>
            </a:solidFill>
            <a:ln w="9525">
              <a:noFill/>
              <a:round/>
              <a:headEnd/>
              <a:tailEnd/>
            </a:ln>
          </p:spPr>
          <p:txBody>
            <a:bodyPr/>
            <a:lstStyle/>
            <a:p>
              <a:endParaRPr lang="en-US"/>
            </a:p>
          </p:txBody>
        </p:sp>
        <p:sp>
          <p:nvSpPr>
            <p:cNvPr id="16103" name="Freeform 474"/>
            <p:cNvSpPr>
              <a:spLocks/>
            </p:cNvSpPr>
            <p:nvPr/>
          </p:nvSpPr>
          <p:spPr bwMode="auto">
            <a:xfrm>
              <a:off x="4600" y="2001"/>
              <a:ext cx="96" cy="90"/>
            </a:xfrm>
            <a:custGeom>
              <a:avLst/>
              <a:gdLst>
                <a:gd name="T0" fmla="*/ 90 w 96"/>
                <a:gd name="T1" fmla="*/ 90 h 90"/>
                <a:gd name="T2" fmla="*/ 84 w 96"/>
                <a:gd name="T3" fmla="*/ 84 h 90"/>
                <a:gd name="T4" fmla="*/ 78 w 96"/>
                <a:gd name="T5" fmla="*/ 84 h 90"/>
                <a:gd name="T6" fmla="*/ 66 w 96"/>
                <a:gd name="T7" fmla="*/ 84 h 90"/>
                <a:gd name="T8" fmla="*/ 54 w 96"/>
                <a:gd name="T9" fmla="*/ 84 h 90"/>
                <a:gd name="T10" fmla="*/ 48 w 96"/>
                <a:gd name="T11" fmla="*/ 84 h 90"/>
                <a:gd name="T12" fmla="*/ 54 w 96"/>
                <a:gd name="T13" fmla="*/ 78 h 90"/>
                <a:gd name="T14" fmla="*/ 60 w 96"/>
                <a:gd name="T15" fmla="*/ 78 h 90"/>
                <a:gd name="T16" fmla="*/ 72 w 96"/>
                <a:gd name="T17" fmla="*/ 78 h 90"/>
                <a:gd name="T18" fmla="*/ 72 w 96"/>
                <a:gd name="T19" fmla="*/ 72 h 90"/>
                <a:gd name="T20" fmla="*/ 60 w 96"/>
                <a:gd name="T21" fmla="*/ 60 h 90"/>
                <a:gd name="T22" fmla="*/ 48 w 96"/>
                <a:gd name="T23" fmla="*/ 66 h 90"/>
                <a:gd name="T24" fmla="*/ 30 w 96"/>
                <a:gd name="T25" fmla="*/ 66 h 90"/>
                <a:gd name="T26" fmla="*/ 18 w 96"/>
                <a:gd name="T27" fmla="*/ 60 h 90"/>
                <a:gd name="T28" fmla="*/ 24 w 96"/>
                <a:gd name="T29" fmla="*/ 60 h 90"/>
                <a:gd name="T30" fmla="*/ 36 w 96"/>
                <a:gd name="T31" fmla="*/ 60 h 90"/>
                <a:gd name="T32" fmla="*/ 48 w 96"/>
                <a:gd name="T33" fmla="*/ 54 h 90"/>
                <a:gd name="T34" fmla="*/ 48 w 96"/>
                <a:gd name="T35" fmla="*/ 48 h 90"/>
                <a:gd name="T36" fmla="*/ 36 w 96"/>
                <a:gd name="T37" fmla="*/ 42 h 90"/>
                <a:gd name="T38" fmla="*/ 24 w 96"/>
                <a:gd name="T39" fmla="*/ 42 h 90"/>
                <a:gd name="T40" fmla="*/ 6 w 96"/>
                <a:gd name="T41" fmla="*/ 42 h 90"/>
                <a:gd name="T42" fmla="*/ 0 w 96"/>
                <a:gd name="T43" fmla="*/ 36 h 90"/>
                <a:gd name="T44" fmla="*/ 6 w 96"/>
                <a:gd name="T45" fmla="*/ 36 h 90"/>
                <a:gd name="T46" fmla="*/ 12 w 96"/>
                <a:gd name="T47" fmla="*/ 36 h 90"/>
                <a:gd name="T48" fmla="*/ 24 w 96"/>
                <a:gd name="T49" fmla="*/ 36 h 90"/>
                <a:gd name="T50" fmla="*/ 30 w 96"/>
                <a:gd name="T51" fmla="*/ 30 h 90"/>
                <a:gd name="T52" fmla="*/ 18 w 96"/>
                <a:gd name="T53" fmla="*/ 18 h 90"/>
                <a:gd name="T54" fmla="*/ 6 w 96"/>
                <a:gd name="T55" fmla="*/ 6 h 90"/>
                <a:gd name="T56" fmla="*/ 0 w 96"/>
                <a:gd name="T57" fmla="*/ 0 h 90"/>
                <a:gd name="T58" fmla="*/ 6 w 96"/>
                <a:gd name="T59" fmla="*/ 6 h 90"/>
                <a:gd name="T60" fmla="*/ 18 w 96"/>
                <a:gd name="T61" fmla="*/ 18 h 90"/>
                <a:gd name="T62" fmla="*/ 30 w 96"/>
                <a:gd name="T63" fmla="*/ 30 h 90"/>
                <a:gd name="T64" fmla="*/ 36 w 96"/>
                <a:gd name="T65" fmla="*/ 18 h 90"/>
                <a:gd name="T66" fmla="*/ 36 w 96"/>
                <a:gd name="T67" fmla="*/ 6 h 90"/>
                <a:gd name="T68" fmla="*/ 42 w 96"/>
                <a:gd name="T69" fmla="*/ 6 h 90"/>
                <a:gd name="T70" fmla="*/ 42 w 96"/>
                <a:gd name="T71" fmla="*/ 30 h 90"/>
                <a:gd name="T72" fmla="*/ 54 w 96"/>
                <a:gd name="T73" fmla="*/ 42 h 90"/>
                <a:gd name="T74" fmla="*/ 60 w 96"/>
                <a:gd name="T75" fmla="*/ 48 h 90"/>
                <a:gd name="T76" fmla="*/ 66 w 96"/>
                <a:gd name="T77" fmla="*/ 30 h 90"/>
                <a:gd name="T78" fmla="*/ 66 w 96"/>
                <a:gd name="T79" fmla="*/ 24 h 90"/>
                <a:gd name="T80" fmla="*/ 72 w 96"/>
                <a:gd name="T81" fmla="*/ 42 h 90"/>
                <a:gd name="T82" fmla="*/ 72 w 96"/>
                <a:gd name="T83" fmla="*/ 60 h 90"/>
                <a:gd name="T84" fmla="*/ 84 w 96"/>
                <a:gd name="T85" fmla="*/ 72 h 90"/>
                <a:gd name="T86" fmla="*/ 90 w 96"/>
                <a:gd name="T87" fmla="*/ 66 h 90"/>
                <a:gd name="T88" fmla="*/ 90 w 96"/>
                <a:gd name="T89" fmla="*/ 60 h 90"/>
                <a:gd name="T90" fmla="*/ 90 w 96"/>
                <a:gd name="T91" fmla="*/ 66 h 90"/>
                <a:gd name="T92" fmla="*/ 90 w 96"/>
                <a:gd name="T93" fmla="*/ 78 h 90"/>
                <a:gd name="T94" fmla="*/ 90 w 96"/>
                <a:gd name="T95" fmla="*/ 84 h 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6"/>
                <a:gd name="T145" fmla="*/ 0 h 90"/>
                <a:gd name="T146" fmla="*/ 96 w 96"/>
                <a:gd name="T147" fmla="*/ 90 h 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6" h="90">
                  <a:moveTo>
                    <a:pt x="96" y="90"/>
                  </a:moveTo>
                  <a:lnTo>
                    <a:pt x="90" y="90"/>
                  </a:lnTo>
                  <a:lnTo>
                    <a:pt x="84" y="84"/>
                  </a:lnTo>
                  <a:lnTo>
                    <a:pt x="78" y="84"/>
                  </a:lnTo>
                  <a:lnTo>
                    <a:pt x="72" y="84"/>
                  </a:lnTo>
                  <a:lnTo>
                    <a:pt x="66" y="84"/>
                  </a:lnTo>
                  <a:lnTo>
                    <a:pt x="60" y="84"/>
                  </a:lnTo>
                  <a:lnTo>
                    <a:pt x="54" y="84"/>
                  </a:lnTo>
                  <a:lnTo>
                    <a:pt x="48" y="84"/>
                  </a:lnTo>
                  <a:lnTo>
                    <a:pt x="48" y="78"/>
                  </a:lnTo>
                  <a:lnTo>
                    <a:pt x="54" y="78"/>
                  </a:lnTo>
                  <a:lnTo>
                    <a:pt x="60" y="78"/>
                  </a:lnTo>
                  <a:lnTo>
                    <a:pt x="66" y="78"/>
                  </a:lnTo>
                  <a:lnTo>
                    <a:pt x="72" y="78"/>
                  </a:lnTo>
                  <a:lnTo>
                    <a:pt x="72" y="72"/>
                  </a:lnTo>
                  <a:lnTo>
                    <a:pt x="66" y="66"/>
                  </a:lnTo>
                  <a:lnTo>
                    <a:pt x="60" y="66"/>
                  </a:lnTo>
                  <a:lnTo>
                    <a:pt x="60" y="60"/>
                  </a:lnTo>
                  <a:lnTo>
                    <a:pt x="54" y="60"/>
                  </a:lnTo>
                  <a:lnTo>
                    <a:pt x="48" y="66"/>
                  </a:lnTo>
                  <a:lnTo>
                    <a:pt x="42" y="66"/>
                  </a:lnTo>
                  <a:lnTo>
                    <a:pt x="36" y="66"/>
                  </a:lnTo>
                  <a:lnTo>
                    <a:pt x="30" y="66"/>
                  </a:lnTo>
                  <a:lnTo>
                    <a:pt x="24" y="66"/>
                  </a:lnTo>
                  <a:lnTo>
                    <a:pt x="24" y="60"/>
                  </a:lnTo>
                  <a:lnTo>
                    <a:pt x="18" y="60"/>
                  </a:lnTo>
                  <a:lnTo>
                    <a:pt x="24" y="54"/>
                  </a:lnTo>
                  <a:lnTo>
                    <a:pt x="24" y="60"/>
                  </a:lnTo>
                  <a:lnTo>
                    <a:pt x="30" y="60"/>
                  </a:lnTo>
                  <a:lnTo>
                    <a:pt x="36" y="60"/>
                  </a:lnTo>
                  <a:lnTo>
                    <a:pt x="42" y="60"/>
                  </a:lnTo>
                  <a:lnTo>
                    <a:pt x="48" y="54"/>
                  </a:lnTo>
                  <a:lnTo>
                    <a:pt x="54" y="54"/>
                  </a:lnTo>
                  <a:lnTo>
                    <a:pt x="48" y="48"/>
                  </a:lnTo>
                  <a:lnTo>
                    <a:pt x="42" y="42"/>
                  </a:lnTo>
                  <a:lnTo>
                    <a:pt x="36" y="42"/>
                  </a:lnTo>
                  <a:lnTo>
                    <a:pt x="30" y="42"/>
                  </a:lnTo>
                  <a:lnTo>
                    <a:pt x="24" y="42"/>
                  </a:lnTo>
                  <a:lnTo>
                    <a:pt x="18" y="42"/>
                  </a:lnTo>
                  <a:lnTo>
                    <a:pt x="12" y="42"/>
                  </a:lnTo>
                  <a:lnTo>
                    <a:pt x="6" y="42"/>
                  </a:lnTo>
                  <a:lnTo>
                    <a:pt x="6" y="36"/>
                  </a:lnTo>
                  <a:lnTo>
                    <a:pt x="0" y="36"/>
                  </a:lnTo>
                  <a:lnTo>
                    <a:pt x="6" y="36"/>
                  </a:lnTo>
                  <a:lnTo>
                    <a:pt x="12" y="36"/>
                  </a:lnTo>
                  <a:lnTo>
                    <a:pt x="18" y="36"/>
                  </a:lnTo>
                  <a:lnTo>
                    <a:pt x="24" y="36"/>
                  </a:lnTo>
                  <a:lnTo>
                    <a:pt x="30" y="36"/>
                  </a:lnTo>
                  <a:lnTo>
                    <a:pt x="30" y="30"/>
                  </a:lnTo>
                  <a:lnTo>
                    <a:pt x="24" y="30"/>
                  </a:lnTo>
                  <a:lnTo>
                    <a:pt x="18" y="24"/>
                  </a:lnTo>
                  <a:lnTo>
                    <a:pt x="18" y="18"/>
                  </a:lnTo>
                  <a:lnTo>
                    <a:pt x="12" y="18"/>
                  </a:lnTo>
                  <a:lnTo>
                    <a:pt x="6" y="12"/>
                  </a:lnTo>
                  <a:lnTo>
                    <a:pt x="6" y="6"/>
                  </a:lnTo>
                  <a:lnTo>
                    <a:pt x="0" y="0"/>
                  </a:lnTo>
                  <a:lnTo>
                    <a:pt x="6" y="0"/>
                  </a:lnTo>
                  <a:lnTo>
                    <a:pt x="6" y="6"/>
                  </a:lnTo>
                  <a:lnTo>
                    <a:pt x="12" y="6"/>
                  </a:lnTo>
                  <a:lnTo>
                    <a:pt x="12" y="12"/>
                  </a:lnTo>
                  <a:lnTo>
                    <a:pt x="18" y="18"/>
                  </a:lnTo>
                  <a:lnTo>
                    <a:pt x="24" y="24"/>
                  </a:lnTo>
                  <a:lnTo>
                    <a:pt x="30" y="24"/>
                  </a:lnTo>
                  <a:lnTo>
                    <a:pt x="30" y="30"/>
                  </a:lnTo>
                  <a:lnTo>
                    <a:pt x="36" y="30"/>
                  </a:lnTo>
                  <a:lnTo>
                    <a:pt x="36" y="24"/>
                  </a:lnTo>
                  <a:lnTo>
                    <a:pt x="36" y="18"/>
                  </a:lnTo>
                  <a:lnTo>
                    <a:pt x="36" y="12"/>
                  </a:lnTo>
                  <a:lnTo>
                    <a:pt x="36" y="6"/>
                  </a:lnTo>
                  <a:lnTo>
                    <a:pt x="42" y="6"/>
                  </a:lnTo>
                  <a:lnTo>
                    <a:pt x="42" y="18"/>
                  </a:lnTo>
                  <a:lnTo>
                    <a:pt x="42" y="24"/>
                  </a:lnTo>
                  <a:lnTo>
                    <a:pt x="42" y="30"/>
                  </a:lnTo>
                  <a:lnTo>
                    <a:pt x="42" y="36"/>
                  </a:lnTo>
                  <a:lnTo>
                    <a:pt x="48" y="36"/>
                  </a:lnTo>
                  <a:lnTo>
                    <a:pt x="54" y="42"/>
                  </a:lnTo>
                  <a:lnTo>
                    <a:pt x="54" y="48"/>
                  </a:lnTo>
                  <a:lnTo>
                    <a:pt x="60" y="48"/>
                  </a:lnTo>
                  <a:lnTo>
                    <a:pt x="66" y="42"/>
                  </a:lnTo>
                  <a:lnTo>
                    <a:pt x="66" y="36"/>
                  </a:lnTo>
                  <a:lnTo>
                    <a:pt x="66" y="30"/>
                  </a:lnTo>
                  <a:lnTo>
                    <a:pt x="66" y="24"/>
                  </a:lnTo>
                  <a:lnTo>
                    <a:pt x="72" y="24"/>
                  </a:lnTo>
                  <a:lnTo>
                    <a:pt x="72" y="36"/>
                  </a:lnTo>
                  <a:lnTo>
                    <a:pt x="72" y="42"/>
                  </a:lnTo>
                  <a:lnTo>
                    <a:pt x="72" y="48"/>
                  </a:lnTo>
                  <a:lnTo>
                    <a:pt x="66" y="54"/>
                  </a:lnTo>
                  <a:lnTo>
                    <a:pt x="72" y="60"/>
                  </a:lnTo>
                  <a:lnTo>
                    <a:pt x="78" y="66"/>
                  </a:lnTo>
                  <a:lnTo>
                    <a:pt x="84" y="72"/>
                  </a:lnTo>
                  <a:lnTo>
                    <a:pt x="84" y="66"/>
                  </a:lnTo>
                  <a:lnTo>
                    <a:pt x="90" y="66"/>
                  </a:lnTo>
                  <a:lnTo>
                    <a:pt x="90" y="60"/>
                  </a:lnTo>
                  <a:lnTo>
                    <a:pt x="96" y="60"/>
                  </a:lnTo>
                  <a:lnTo>
                    <a:pt x="90" y="66"/>
                  </a:lnTo>
                  <a:lnTo>
                    <a:pt x="90" y="72"/>
                  </a:lnTo>
                  <a:lnTo>
                    <a:pt x="90" y="78"/>
                  </a:lnTo>
                  <a:lnTo>
                    <a:pt x="90" y="84"/>
                  </a:lnTo>
                  <a:lnTo>
                    <a:pt x="96" y="90"/>
                  </a:lnTo>
                  <a:close/>
                </a:path>
              </a:pathLst>
            </a:custGeom>
            <a:solidFill>
              <a:srgbClr val="BA0000"/>
            </a:solidFill>
            <a:ln w="9525">
              <a:noFill/>
              <a:round/>
              <a:headEnd/>
              <a:tailEnd/>
            </a:ln>
          </p:spPr>
          <p:txBody>
            <a:bodyPr/>
            <a:lstStyle/>
            <a:p>
              <a:endParaRPr lang="en-US"/>
            </a:p>
          </p:txBody>
        </p:sp>
        <p:sp>
          <p:nvSpPr>
            <p:cNvPr id="16104" name="Freeform 475"/>
            <p:cNvSpPr>
              <a:spLocks/>
            </p:cNvSpPr>
            <p:nvPr/>
          </p:nvSpPr>
          <p:spPr bwMode="auto">
            <a:xfrm>
              <a:off x="4719" y="1977"/>
              <a:ext cx="78" cy="102"/>
            </a:xfrm>
            <a:custGeom>
              <a:avLst/>
              <a:gdLst>
                <a:gd name="T0" fmla="*/ 18 w 78"/>
                <a:gd name="T1" fmla="*/ 102 h 102"/>
                <a:gd name="T2" fmla="*/ 12 w 78"/>
                <a:gd name="T3" fmla="*/ 90 h 102"/>
                <a:gd name="T4" fmla="*/ 6 w 78"/>
                <a:gd name="T5" fmla="*/ 84 h 102"/>
                <a:gd name="T6" fmla="*/ 0 w 78"/>
                <a:gd name="T7" fmla="*/ 72 h 102"/>
                <a:gd name="T8" fmla="*/ 6 w 78"/>
                <a:gd name="T9" fmla="*/ 60 h 102"/>
                <a:gd name="T10" fmla="*/ 6 w 78"/>
                <a:gd name="T11" fmla="*/ 60 h 102"/>
                <a:gd name="T12" fmla="*/ 6 w 78"/>
                <a:gd name="T13" fmla="*/ 72 h 102"/>
                <a:gd name="T14" fmla="*/ 12 w 78"/>
                <a:gd name="T15" fmla="*/ 90 h 102"/>
                <a:gd name="T16" fmla="*/ 24 w 78"/>
                <a:gd name="T17" fmla="*/ 90 h 102"/>
                <a:gd name="T18" fmla="*/ 24 w 78"/>
                <a:gd name="T19" fmla="*/ 90 h 102"/>
                <a:gd name="T20" fmla="*/ 24 w 78"/>
                <a:gd name="T21" fmla="*/ 78 h 102"/>
                <a:gd name="T22" fmla="*/ 18 w 78"/>
                <a:gd name="T23" fmla="*/ 54 h 102"/>
                <a:gd name="T24" fmla="*/ 18 w 78"/>
                <a:gd name="T25" fmla="*/ 48 h 102"/>
                <a:gd name="T26" fmla="*/ 24 w 78"/>
                <a:gd name="T27" fmla="*/ 42 h 102"/>
                <a:gd name="T28" fmla="*/ 24 w 78"/>
                <a:gd name="T29" fmla="*/ 54 h 102"/>
                <a:gd name="T30" fmla="*/ 24 w 78"/>
                <a:gd name="T31" fmla="*/ 72 h 102"/>
                <a:gd name="T32" fmla="*/ 30 w 78"/>
                <a:gd name="T33" fmla="*/ 72 h 102"/>
                <a:gd name="T34" fmla="*/ 36 w 78"/>
                <a:gd name="T35" fmla="*/ 60 h 102"/>
                <a:gd name="T36" fmla="*/ 36 w 78"/>
                <a:gd name="T37" fmla="*/ 48 h 102"/>
                <a:gd name="T38" fmla="*/ 36 w 78"/>
                <a:gd name="T39" fmla="*/ 24 h 102"/>
                <a:gd name="T40" fmla="*/ 42 w 78"/>
                <a:gd name="T41" fmla="*/ 12 h 102"/>
                <a:gd name="T42" fmla="*/ 42 w 78"/>
                <a:gd name="T43" fmla="*/ 12 h 102"/>
                <a:gd name="T44" fmla="*/ 42 w 78"/>
                <a:gd name="T45" fmla="*/ 24 h 102"/>
                <a:gd name="T46" fmla="*/ 42 w 78"/>
                <a:gd name="T47" fmla="*/ 42 h 102"/>
                <a:gd name="T48" fmla="*/ 48 w 78"/>
                <a:gd name="T49" fmla="*/ 42 h 102"/>
                <a:gd name="T50" fmla="*/ 54 w 78"/>
                <a:gd name="T51" fmla="*/ 30 h 102"/>
                <a:gd name="T52" fmla="*/ 54 w 78"/>
                <a:gd name="T53" fmla="*/ 18 h 102"/>
                <a:gd name="T54" fmla="*/ 60 w 78"/>
                <a:gd name="T55" fmla="*/ 6 h 102"/>
                <a:gd name="T56" fmla="*/ 66 w 78"/>
                <a:gd name="T57" fmla="*/ 0 h 102"/>
                <a:gd name="T58" fmla="*/ 72 w 78"/>
                <a:gd name="T59" fmla="*/ 0 h 102"/>
                <a:gd name="T60" fmla="*/ 66 w 78"/>
                <a:gd name="T61" fmla="*/ 12 h 102"/>
                <a:gd name="T62" fmla="*/ 54 w 78"/>
                <a:gd name="T63" fmla="*/ 24 h 102"/>
                <a:gd name="T64" fmla="*/ 54 w 78"/>
                <a:gd name="T65" fmla="*/ 36 h 102"/>
                <a:gd name="T66" fmla="*/ 48 w 78"/>
                <a:gd name="T67" fmla="*/ 48 h 102"/>
                <a:gd name="T68" fmla="*/ 54 w 78"/>
                <a:gd name="T69" fmla="*/ 48 h 102"/>
                <a:gd name="T70" fmla="*/ 60 w 78"/>
                <a:gd name="T71" fmla="*/ 48 h 102"/>
                <a:gd name="T72" fmla="*/ 66 w 78"/>
                <a:gd name="T73" fmla="*/ 42 h 102"/>
                <a:gd name="T74" fmla="*/ 72 w 78"/>
                <a:gd name="T75" fmla="*/ 36 h 102"/>
                <a:gd name="T76" fmla="*/ 78 w 78"/>
                <a:gd name="T77" fmla="*/ 36 h 102"/>
                <a:gd name="T78" fmla="*/ 78 w 78"/>
                <a:gd name="T79" fmla="*/ 36 h 102"/>
                <a:gd name="T80" fmla="*/ 72 w 78"/>
                <a:gd name="T81" fmla="*/ 42 h 102"/>
                <a:gd name="T82" fmla="*/ 66 w 78"/>
                <a:gd name="T83" fmla="*/ 48 h 102"/>
                <a:gd name="T84" fmla="*/ 60 w 78"/>
                <a:gd name="T85" fmla="*/ 54 h 102"/>
                <a:gd name="T86" fmla="*/ 48 w 78"/>
                <a:gd name="T87" fmla="*/ 54 h 102"/>
                <a:gd name="T88" fmla="*/ 42 w 78"/>
                <a:gd name="T89" fmla="*/ 60 h 102"/>
                <a:gd name="T90" fmla="*/ 36 w 78"/>
                <a:gd name="T91" fmla="*/ 78 h 102"/>
                <a:gd name="T92" fmla="*/ 36 w 78"/>
                <a:gd name="T93" fmla="*/ 84 h 102"/>
                <a:gd name="T94" fmla="*/ 48 w 78"/>
                <a:gd name="T95" fmla="*/ 84 h 102"/>
                <a:gd name="T96" fmla="*/ 54 w 78"/>
                <a:gd name="T97" fmla="*/ 84 h 102"/>
                <a:gd name="T98" fmla="*/ 60 w 78"/>
                <a:gd name="T99" fmla="*/ 78 h 102"/>
                <a:gd name="T100" fmla="*/ 66 w 78"/>
                <a:gd name="T101" fmla="*/ 72 h 102"/>
                <a:gd name="T102" fmla="*/ 66 w 78"/>
                <a:gd name="T103" fmla="*/ 72 h 102"/>
                <a:gd name="T104" fmla="*/ 66 w 78"/>
                <a:gd name="T105" fmla="*/ 78 h 102"/>
                <a:gd name="T106" fmla="*/ 54 w 78"/>
                <a:gd name="T107" fmla="*/ 84 h 102"/>
                <a:gd name="T108" fmla="*/ 48 w 78"/>
                <a:gd name="T109" fmla="*/ 90 h 102"/>
                <a:gd name="T110" fmla="*/ 36 w 78"/>
                <a:gd name="T111" fmla="*/ 90 h 102"/>
                <a:gd name="T112" fmla="*/ 30 w 78"/>
                <a:gd name="T113" fmla="*/ 90 h 102"/>
                <a:gd name="T114" fmla="*/ 30 w 78"/>
                <a:gd name="T115" fmla="*/ 96 h 102"/>
                <a:gd name="T116" fmla="*/ 24 w 78"/>
                <a:gd name="T117" fmla="*/ 96 h 102"/>
                <a:gd name="T118" fmla="*/ 18 w 78"/>
                <a:gd name="T119" fmla="*/ 102 h 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8"/>
                <a:gd name="T181" fmla="*/ 0 h 102"/>
                <a:gd name="T182" fmla="*/ 78 w 78"/>
                <a:gd name="T183" fmla="*/ 102 h 1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8" h="102">
                  <a:moveTo>
                    <a:pt x="18" y="102"/>
                  </a:moveTo>
                  <a:lnTo>
                    <a:pt x="18" y="102"/>
                  </a:lnTo>
                  <a:lnTo>
                    <a:pt x="12" y="96"/>
                  </a:lnTo>
                  <a:lnTo>
                    <a:pt x="12" y="90"/>
                  </a:lnTo>
                  <a:lnTo>
                    <a:pt x="6" y="90"/>
                  </a:lnTo>
                  <a:lnTo>
                    <a:pt x="6" y="84"/>
                  </a:lnTo>
                  <a:lnTo>
                    <a:pt x="0" y="78"/>
                  </a:lnTo>
                  <a:lnTo>
                    <a:pt x="0" y="72"/>
                  </a:lnTo>
                  <a:lnTo>
                    <a:pt x="0" y="66"/>
                  </a:lnTo>
                  <a:lnTo>
                    <a:pt x="6" y="60"/>
                  </a:lnTo>
                  <a:lnTo>
                    <a:pt x="6" y="66"/>
                  </a:lnTo>
                  <a:lnTo>
                    <a:pt x="6" y="72"/>
                  </a:lnTo>
                  <a:lnTo>
                    <a:pt x="12" y="84"/>
                  </a:lnTo>
                  <a:lnTo>
                    <a:pt x="12" y="90"/>
                  </a:lnTo>
                  <a:lnTo>
                    <a:pt x="18" y="96"/>
                  </a:lnTo>
                  <a:lnTo>
                    <a:pt x="24" y="90"/>
                  </a:lnTo>
                  <a:lnTo>
                    <a:pt x="24" y="84"/>
                  </a:lnTo>
                  <a:lnTo>
                    <a:pt x="24" y="78"/>
                  </a:lnTo>
                  <a:lnTo>
                    <a:pt x="18" y="66"/>
                  </a:lnTo>
                  <a:lnTo>
                    <a:pt x="18" y="54"/>
                  </a:lnTo>
                  <a:lnTo>
                    <a:pt x="18" y="48"/>
                  </a:lnTo>
                  <a:lnTo>
                    <a:pt x="18" y="42"/>
                  </a:lnTo>
                  <a:lnTo>
                    <a:pt x="24" y="42"/>
                  </a:lnTo>
                  <a:lnTo>
                    <a:pt x="24" y="48"/>
                  </a:lnTo>
                  <a:lnTo>
                    <a:pt x="24" y="54"/>
                  </a:lnTo>
                  <a:lnTo>
                    <a:pt x="24" y="66"/>
                  </a:lnTo>
                  <a:lnTo>
                    <a:pt x="24" y="72"/>
                  </a:lnTo>
                  <a:lnTo>
                    <a:pt x="30" y="78"/>
                  </a:lnTo>
                  <a:lnTo>
                    <a:pt x="30" y="72"/>
                  </a:lnTo>
                  <a:lnTo>
                    <a:pt x="36" y="66"/>
                  </a:lnTo>
                  <a:lnTo>
                    <a:pt x="36" y="60"/>
                  </a:lnTo>
                  <a:lnTo>
                    <a:pt x="36" y="54"/>
                  </a:lnTo>
                  <a:lnTo>
                    <a:pt x="36" y="48"/>
                  </a:lnTo>
                  <a:lnTo>
                    <a:pt x="36" y="36"/>
                  </a:lnTo>
                  <a:lnTo>
                    <a:pt x="36" y="24"/>
                  </a:lnTo>
                  <a:lnTo>
                    <a:pt x="36" y="12"/>
                  </a:lnTo>
                  <a:lnTo>
                    <a:pt x="42" y="12"/>
                  </a:lnTo>
                  <a:lnTo>
                    <a:pt x="42" y="18"/>
                  </a:lnTo>
                  <a:lnTo>
                    <a:pt x="42" y="24"/>
                  </a:lnTo>
                  <a:lnTo>
                    <a:pt x="42" y="36"/>
                  </a:lnTo>
                  <a:lnTo>
                    <a:pt x="42" y="42"/>
                  </a:lnTo>
                  <a:lnTo>
                    <a:pt x="42" y="48"/>
                  </a:lnTo>
                  <a:lnTo>
                    <a:pt x="48" y="42"/>
                  </a:lnTo>
                  <a:lnTo>
                    <a:pt x="48" y="36"/>
                  </a:lnTo>
                  <a:lnTo>
                    <a:pt x="54" y="30"/>
                  </a:lnTo>
                  <a:lnTo>
                    <a:pt x="54" y="24"/>
                  </a:lnTo>
                  <a:lnTo>
                    <a:pt x="54" y="18"/>
                  </a:lnTo>
                  <a:lnTo>
                    <a:pt x="60" y="12"/>
                  </a:lnTo>
                  <a:lnTo>
                    <a:pt x="60" y="6"/>
                  </a:lnTo>
                  <a:lnTo>
                    <a:pt x="66" y="6"/>
                  </a:lnTo>
                  <a:lnTo>
                    <a:pt x="66" y="0"/>
                  </a:lnTo>
                  <a:lnTo>
                    <a:pt x="72" y="0"/>
                  </a:lnTo>
                  <a:lnTo>
                    <a:pt x="72" y="6"/>
                  </a:lnTo>
                  <a:lnTo>
                    <a:pt x="66" y="12"/>
                  </a:lnTo>
                  <a:lnTo>
                    <a:pt x="60" y="18"/>
                  </a:lnTo>
                  <a:lnTo>
                    <a:pt x="54" y="24"/>
                  </a:lnTo>
                  <a:lnTo>
                    <a:pt x="54" y="30"/>
                  </a:lnTo>
                  <a:lnTo>
                    <a:pt x="54" y="36"/>
                  </a:lnTo>
                  <a:lnTo>
                    <a:pt x="54" y="42"/>
                  </a:lnTo>
                  <a:lnTo>
                    <a:pt x="48" y="48"/>
                  </a:lnTo>
                  <a:lnTo>
                    <a:pt x="54" y="48"/>
                  </a:lnTo>
                  <a:lnTo>
                    <a:pt x="60" y="48"/>
                  </a:lnTo>
                  <a:lnTo>
                    <a:pt x="66" y="42"/>
                  </a:lnTo>
                  <a:lnTo>
                    <a:pt x="72" y="42"/>
                  </a:lnTo>
                  <a:lnTo>
                    <a:pt x="72" y="36"/>
                  </a:lnTo>
                  <a:lnTo>
                    <a:pt x="78" y="36"/>
                  </a:lnTo>
                  <a:lnTo>
                    <a:pt x="72" y="42"/>
                  </a:lnTo>
                  <a:lnTo>
                    <a:pt x="72" y="48"/>
                  </a:lnTo>
                  <a:lnTo>
                    <a:pt x="66" y="48"/>
                  </a:lnTo>
                  <a:lnTo>
                    <a:pt x="60" y="48"/>
                  </a:lnTo>
                  <a:lnTo>
                    <a:pt x="60" y="54"/>
                  </a:lnTo>
                  <a:lnTo>
                    <a:pt x="54" y="54"/>
                  </a:lnTo>
                  <a:lnTo>
                    <a:pt x="48" y="54"/>
                  </a:lnTo>
                  <a:lnTo>
                    <a:pt x="42" y="60"/>
                  </a:lnTo>
                  <a:lnTo>
                    <a:pt x="42" y="66"/>
                  </a:lnTo>
                  <a:lnTo>
                    <a:pt x="36" y="78"/>
                  </a:lnTo>
                  <a:lnTo>
                    <a:pt x="36" y="84"/>
                  </a:lnTo>
                  <a:lnTo>
                    <a:pt x="42" y="84"/>
                  </a:lnTo>
                  <a:lnTo>
                    <a:pt x="48" y="84"/>
                  </a:lnTo>
                  <a:lnTo>
                    <a:pt x="54" y="84"/>
                  </a:lnTo>
                  <a:lnTo>
                    <a:pt x="60" y="78"/>
                  </a:lnTo>
                  <a:lnTo>
                    <a:pt x="60" y="72"/>
                  </a:lnTo>
                  <a:lnTo>
                    <a:pt x="66" y="72"/>
                  </a:lnTo>
                  <a:lnTo>
                    <a:pt x="66" y="78"/>
                  </a:lnTo>
                  <a:lnTo>
                    <a:pt x="60" y="84"/>
                  </a:lnTo>
                  <a:lnTo>
                    <a:pt x="54" y="84"/>
                  </a:lnTo>
                  <a:lnTo>
                    <a:pt x="54" y="90"/>
                  </a:lnTo>
                  <a:lnTo>
                    <a:pt x="48" y="90"/>
                  </a:lnTo>
                  <a:lnTo>
                    <a:pt x="42" y="90"/>
                  </a:lnTo>
                  <a:lnTo>
                    <a:pt x="36" y="90"/>
                  </a:lnTo>
                  <a:lnTo>
                    <a:pt x="30" y="90"/>
                  </a:lnTo>
                  <a:lnTo>
                    <a:pt x="30" y="96"/>
                  </a:lnTo>
                  <a:lnTo>
                    <a:pt x="24" y="96"/>
                  </a:lnTo>
                  <a:lnTo>
                    <a:pt x="18" y="102"/>
                  </a:lnTo>
                  <a:close/>
                </a:path>
              </a:pathLst>
            </a:custGeom>
            <a:solidFill>
              <a:srgbClr val="BA0000"/>
            </a:solidFill>
            <a:ln w="9525">
              <a:noFill/>
              <a:round/>
              <a:headEnd/>
              <a:tailEnd/>
            </a:ln>
          </p:spPr>
          <p:txBody>
            <a:bodyPr/>
            <a:lstStyle/>
            <a:p>
              <a:endParaRPr lang="en-US"/>
            </a:p>
          </p:txBody>
        </p:sp>
        <p:sp>
          <p:nvSpPr>
            <p:cNvPr id="16105" name="Freeform 476"/>
            <p:cNvSpPr>
              <a:spLocks/>
            </p:cNvSpPr>
            <p:nvPr/>
          </p:nvSpPr>
          <p:spPr bwMode="auto">
            <a:xfrm>
              <a:off x="4758" y="2089"/>
              <a:ext cx="118" cy="54"/>
            </a:xfrm>
            <a:custGeom>
              <a:avLst/>
              <a:gdLst>
                <a:gd name="T0" fmla="*/ 6 w 120"/>
                <a:gd name="T1" fmla="*/ 18 h 54"/>
                <a:gd name="T2" fmla="*/ 6 w 120"/>
                <a:gd name="T3" fmla="*/ 18 h 54"/>
                <a:gd name="T4" fmla="*/ 6 w 120"/>
                <a:gd name="T5" fmla="*/ 18 h 54"/>
                <a:gd name="T6" fmla="*/ 18 w 120"/>
                <a:gd name="T7" fmla="*/ 18 h 54"/>
                <a:gd name="T8" fmla="*/ 30 w 120"/>
                <a:gd name="T9" fmla="*/ 24 h 54"/>
                <a:gd name="T10" fmla="*/ 30 w 120"/>
                <a:gd name="T11" fmla="*/ 24 h 54"/>
                <a:gd name="T12" fmla="*/ 34 w 120"/>
                <a:gd name="T13" fmla="*/ 24 h 54"/>
                <a:gd name="T14" fmla="*/ 34 w 120"/>
                <a:gd name="T15" fmla="*/ 30 h 54"/>
                <a:gd name="T16" fmla="*/ 40 w 120"/>
                <a:gd name="T17" fmla="*/ 42 h 54"/>
                <a:gd name="T18" fmla="*/ 46 w 120"/>
                <a:gd name="T19" fmla="*/ 48 h 54"/>
                <a:gd name="T20" fmla="*/ 52 w 120"/>
                <a:gd name="T21" fmla="*/ 48 h 54"/>
                <a:gd name="T22" fmla="*/ 52 w 120"/>
                <a:gd name="T23" fmla="*/ 48 h 54"/>
                <a:gd name="T24" fmla="*/ 46 w 120"/>
                <a:gd name="T25" fmla="*/ 42 h 54"/>
                <a:gd name="T26" fmla="*/ 40 w 120"/>
                <a:gd name="T27" fmla="*/ 30 h 54"/>
                <a:gd name="T28" fmla="*/ 40 w 120"/>
                <a:gd name="T29" fmla="*/ 24 h 54"/>
                <a:gd name="T30" fmla="*/ 46 w 120"/>
                <a:gd name="T31" fmla="*/ 24 h 54"/>
                <a:gd name="T32" fmla="*/ 52 w 120"/>
                <a:gd name="T33" fmla="*/ 30 h 54"/>
                <a:gd name="T34" fmla="*/ 58 w 120"/>
                <a:gd name="T35" fmla="*/ 30 h 54"/>
                <a:gd name="T36" fmla="*/ 64 w 120"/>
                <a:gd name="T37" fmla="*/ 30 h 54"/>
                <a:gd name="T38" fmla="*/ 64 w 120"/>
                <a:gd name="T39" fmla="*/ 36 h 54"/>
                <a:gd name="T40" fmla="*/ 70 w 120"/>
                <a:gd name="T41" fmla="*/ 48 h 54"/>
                <a:gd name="T42" fmla="*/ 76 w 120"/>
                <a:gd name="T43" fmla="*/ 48 h 54"/>
                <a:gd name="T44" fmla="*/ 85 w 120"/>
                <a:gd name="T45" fmla="*/ 54 h 54"/>
                <a:gd name="T46" fmla="*/ 85 w 120"/>
                <a:gd name="T47" fmla="*/ 54 h 54"/>
                <a:gd name="T48" fmla="*/ 82 w 120"/>
                <a:gd name="T49" fmla="*/ 48 h 54"/>
                <a:gd name="T50" fmla="*/ 76 w 120"/>
                <a:gd name="T51" fmla="*/ 42 h 54"/>
                <a:gd name="T52" fmla="*/ 70 w 120"/>
                <a:gd name="T53" fmla="*/ 36 h 54"/>
                <a:gd name="T54" fmla="*/ 70 w 120"/>
                <a:gd name="T55" fmla="*/ 36 h 54"/>
                <a:gd name="T56" fmla="*/ 70 w 120"/>
                <a:gd name="T57" fmla="*/ 36 h 54"/>
                <a:gd name="T58" fmla="*/ 82 w 120"/>
                <a:gd name="T59" fmla="*/ 36 h 54"/>
                <a:gd name="T60" fmla="*/ 92 w 120"/>
                <a:gd name="T61" fmla="*/ 42 h 54"/>
                <a:gd name="T62" fmla="*/ 98 w 120"/>
                <a:gd name="T63" fmla="*/ 42 h 54"/>
                <a:gd name="T64" fmla="*/ 104 w 120"/>
                <a:gd name="T65" fmla="*/ 42 h 54"/>
                <a:gd name="T66" fmla="*/ 104 w 120"/>
                <a:gd name="T67" fmla="*/ 36 h 54"/>
                <a:gd name="T68" fmla="*/ 98 w 120"/>
                <a:gd name="T69" fmla="*/ 36 h 54"/>
                <a:gd name="T70" fmla="*/ 88 w 120"/>
                <a:gd name="T71" fmla="*/ 36 h 54"/>
                <a:gd name="T72" fmla="*/ 82 w 120"/>
                <a:gd name="T73" fmla="*/ 30 h 54"/>
                <a:gd name="T74" fmla="*/ 76 w 120"/>
                <a:gd name="T75" fmla="*/ 30 h 54"/>
                <a:gd name="T76" fmla="*/ 76 w 120"/>
                <a:gd name="T77" fmla="*/ 24 h 54"/>
                <a:gd name="T78" fmla="*/ 82 w 120"/>
                <a:gd name="T79" fmla="*/ 18 h 54"/>
                <a:gd name="T80" fmla="*/ 85 w 120"/>
                <a:gd name="T81" fmla="*/ 18 h 54"/>
                <a:gd name="T82" fmla="*/ 85 w 120"/>
                <a:gd name="T83" fmla="*/ 18 h 54"/>
                <a:gd name="T84" fmla="*/ 82 w 120"/>
                <a:gd name="T85" fmla="*/ 12 h 54"/>
                <a:gd name="T86" fmla="*/ 76 w 120"/>
                <a:gd name="T87" fmla="*/ 12 h 54"/>
                <a:gd name="T88" fmla="*/ 70 w 120"/>
                <a:gd name="T89" fmla="*/ 18 h 54"/>
                <a:gd name="T90" fmla="*/ 70 w 120"/>
                <a:gd name="T91" fmla="*/ 18 h 54"/>
                <a:gd name="T92" fmla="*/ 64 w 120"/>
                <a:gd name="T93" fmla="*/ 24 h 54"/>
                <a:gd name="T94" fmla="*/ 58 w 120"/>
                <a:gd name="T95" fmla="*/ 24 h 54"/>
                <a:gd name="T96" fmla="*/ 52 w 120"/>
                <a:gd name="T97" fmla="*/ 18 h 54"/>
                <a:gd name="T98" fmla="*/ 46 w 120"/>
                <a:gd name="T99" fmla="*/ 18 h 54"/>
                <a:gd name="T100" fmla="*/ 40 w 120"/>
                <a:gd name="T101" fmla="*/ 18 h 54"/>
                <a:gd name="T102" fmla="*/ 46 w 120"/>
                <a:gd name="T103" fmla="*/ 6 h 54"/>
                <a:gd name="T104" fmla="*/ 58 w 120"/>
                <a:gd name="T105" fmla="*/ 0 h 54"/>
                <a:gd name="T106" fmla="*/ 58 w 120"/>
                <a:gd name="T107" fmla="*/ 0 h 54"/>
                <a:gd name="T108" fmla="*/ 52 w 120"/>
                <a:gd name="T109" fmla="*/ 0 h 54"/>
                <a:gd name="T110" fmla="*/ 46 w 120"/>
                <a:gd name="T111" fmla="*/ 6 h 54"/>
                <a:gd name="T112" fmla="*/ 34 w 120"/>
                <a:gd name="T113" fmla="*/ 6 h 54"/>
                <a:gd name="T114" fmla="*/ 34 w 120"/>
                <a:gd name="T115" fmla="*/ 12 h 54"/>
                <a:gd name="T116" fmla="*/ 30 w 120"/>
                <a:gd name="T117" fmla="*/ 18 h 54"/>
                <a:gd name="T118" fmla="*/ 24 w 120"/>
                <a:gd name="T119" fmla="*/ 18 h 54"/>
                <a:gd name="T120" fmla="*/ 12 w 120"/>
                <a:gd name="T121" fmla="*/ 18 h 54"/>
                <a:gd name="T122" fmla="*/ 6 w 120"/>
                <a:gd name="T123" fmla="*/ 18 h 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0"/>
                <a:gd name="T187" fmla="*/ 0 h 54"/>
                <a:gd name="T188" fmla="*/ 120 w 120"/>
                <a:gd name="T189" fmla="*/ 54 h 5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0" h="54">
                  <a:moveTo>
                    <a:pt x="0" y="18"/>
                  </a:moveTo>
                  <a:lnTo>
                    <a:pt x="6" y="18"/>
                  </a:lnTo>
                  <a:lnTo>
                    <a:pt x="12" y="18"/>
                  </a:lnTo>
                  <a:lnTo>
                    <a:pt x="18" y="18"/>
                  </a:lnTo>
                  <a:lnTo>
                    <a:pt x="24" y="18"/>
                  </a:lnTo>
                  <a:lnTo>
                    <a:pt x="30" y="24"/>
                  </a:lnTo>
                  <a:lnTo>
                    <a:pt x="36" y="24"/>
                  </a:lnTo>
                  <a:lnTo>
                    <a:pt x="42" y="24"/>
                  </a:lnTo>
                  <a:lnTo>
                    <a:pt x="42" y="30"/>
                  </a:lnTo>
                  <a:lnTo>
                    <a:pt x="42" y="36"/>
                  </a:lnTo>
                  <a:lnTo>
                    <a:pt x="48" y="42"/>
                  </a:lnTo>
                  <a:lnTo>
                    <a:pt x="54" y="48"/>
                  </a:lnTo>
                  <a:lnTo>
                    <a:pt x="60" y="48"/>
                  </a:lnTo>
                  <a:lnTo>
                    <a:pt x="54" y="42"/>
                  </a:lnTo>
                  <a:lnTo>
                    <a:pt x="48" y="36"/>
                  </a:lnTo>
                  <a:lnTo>
                    <a:pt x="48" y="30"/>
                  </a:lnTo>
                  <a:lnTo>
                    <a:pt x="48" y="24"/>
                  </a:lnTo>
                  <a:lnTo>
                    <a:pt x="54" y="24"/>
                  </a:lnTo>
                  <a:lnTo>
                    <a:pt x="60" y="24"/>
                  </a:lnTo>
                  <a:lnTo>
                    <a:pt x="60" y="30"/>
                  </a:lnTo>
                  <a:lnTo>
                    <a:pt x="66" y="30"/>
                  </a:lnTo>
                  <a:lnTo>
                    <a:pt x="72" y="30"/>
                  </a:lnTo>
                  <a:lnTo>
                    <a:pt x="72" y="36"/>
                  </a:lnTo>
                  <a:lnTo>
                    <a:pt x="78" y="42"/>
                  </a:lnTo>
                  <a:lnTo>
                    <a:pt x="78" y="48"/>
                  </a:lnTo>
                  <a:lnTo>
                    <a:pt x="84" y="48"/>
                  </a:lnTo>
                  <a:lnTo>
                    <a:pt x="90" y="54"/>
                  </a:lnTo>
                  <a:lnTo>
                    <a:pt x="96" y="54"/>
                  </a:lnTo>
                  <a:lnTo>
                    <a:pt x="90" y="48"/>
                  </a:lnTo>
                  <a:lnTo>
                    <a:pt x="84" y="42"/>
                  </a:lnTo>
                  <a:lnTo>
                    <a:pt x="78" y="36"/>
                  </a:lnTo>
                  <a:lnTo>
                    <a:pt x="78" y="30"/>
                  </a:lnTo>
                  <a:lnTo>
                    <a:pt x="78" y="36"/>
                  </a:lnTo>
                  <a:lnTo>
                    <a:pt x="84" y="36"/>
                  </a:lnTo>
                  <a:lnTo>
                    <a:pt x="90" y="36"/>
                  </a:lnTo>
                  <a:lnTo>
                    <a:pt x="96" y="36"/>
                  </a:lnTo>
                  <a:lnTo>
                    <a:pt x="108" y="42"/>
                  </a:lnTo>
                  <a:lnTo>
                    <a:pt x="114" y="42"/>
                  </a:lnTo>
                  <a:lnTo>
                    <a:pt x="120" y="42"/>
                  </a:lnTo>
                  <a:lnTo>
                    <a:pt x="120" y="36"/>
                  </a:lnTo>
                  <a:lnTo>
                    <a:pt x="114" y="36"/>
                  </a:lnTo>
                  <a:lnTo>
                    <a:pt x="108" y="36"/>
                  </a:lnTo>
                  <a:lnTo>
                    <a:pt x="102" y="36"/>
                  </a:lnTo>
                  <a:lnTo>
                    <a:pt x="96" y="30"/>
                  </a:lnTo>
                  <a:lnTo>
                    <a:pt x="90" y="30"/>
                  </a:lnTo>
                  <a:lnTo>
                    <a:pt x="84" y="30"/>
                  </a:lnTo>
                  <a:lnTo>
                    <a:pt x="78" y="24"/>
                  </a:lnTo>
                  <a:lnTo>
                    <a:pt x="84" y="24"/>
                  </a:lnTo>
                  <a:lnTo>
                    <a:pt x="90" y="18"/>
                  </a:lnTo>
                  <a:lnTo>
                    <a:pt x="96" y="18"/>
                  </a:lnTo>
                  <a:lnTo>
                    <a:pt x="96" y="12"/>
                  </a:lnTo>
                  <a:lnTo>
                    <a:pt x="90" y="12"/>
                  </a:lnTo>
                  <a:lnTo>
                    <a:pt x="84" y="12"/>
                  </a:lnTo>
                  <a:lnTo>
                    <a:pt x="84" y="18"/>
                  </a:lnTo>
                  <a:lnTo>
                    <a:pt x="78" y="18"/>
                  </a:lnTo>
                  <a:lnTo>
                    <a:pt x="72" y="24"/>
                  </a:lnTo>
                  <a:lnTo>
                    <a:pt x="66" y="24"/>
                  </a:lnTo>
                  <a:lnTo>
                    <a:pt x="60" y="24"/>
                  </a:lnTo>
                  <a:lnTo>
                    <a:pt x="60" y="18"/>
                  </a:lnTo>
                  <a:lnTo>
                    <a:pt x="54" y="18"/>
                  </a:lnTo>
                  <a:lnTo>
                    <a:pt x="48" y="18"/>
                  </a:lnTo>
                  <a:lnTo>
                    <a:pt x="54" y="12"/>
                  </a:lnTo>
                  <a:lnTo>
                    <a:pt x="54" y="6"/>
                  </a:lnTo>
                  <a:lnTo>
                    <a:pt x="60" y="0"/>
                  </a:lnTo>
                  <a:lnTo>
                    <a:pt x="66" y="0"/>
                  </a:lnTo>
                  <a:lnTo>
                    <a:pt x="60" y="0"/>
                  </a:lnTo>
                  <a:lnTo>
                    <a:pt x="54" y="0"/>
                  </a:lnTo>
                  <a:lnTo>
                    <a:pt x="54" y="6"/>
                  </a:lnTo>
                  <a:lnTo>
                    <a:pt x="48" y="6"/>
                  </a:lnTo>
                  <a:lnTo>
                    <a:pt x="42" y="6"/>
                  </a:lnTo>
                  <a:lnTo>
                    <a:pt x="42" y="12"/>
                  </a:lnTo>
                  <a:lnTo>
                    <a:pt x="36" y="18"/>
                  </a:lnTo>
                  <a:lnTo>
                    <a:pt x="30" y="18"/>
                  </a:lnTo>
                  <a:lnTo>
                    <a:pt x="24" y="18"/>
                  </a:lnTo>
                  <a:lnTo>
                    <a:pt x="18" y="18"/>
                  </a:lnTo>
                  <a:lnTo>
                    <a:pt x="12" y="18"/>
                  </a:lnTo>
                  <a:lnTo>
                    <a:pt x="6" y="18"/>
                  </a:lnTo>
                  <a:lnTo>
                    <a:pt x="0" y="18"/>
                  </a:lnTo>
                  <a:close/>
                </a:path>
              </a:pathLst>
            </a:custGeom>
            <a:solidFill>
              <a:srgbClr val="BA0000"/>
            </a:solidFill>
            <a:ln w="9525">
              <a:noFill/>
              <a:round/>
              <a:headEnd/>
              <a:tailEnd/>
            </a:ln>
          </p:spPr>
          <p:txBody>
            <a:bodyPr/>
            <a:lstStyle/>
            <a:p>
              <a:endParaRPr lang="en-US"/>
            </a:p>
          </p:txBody>
        </p:sp>
        <p:sp>
          <p:nvSpPr>
            <p:cNvPr id="16106" name="Freeform 477"/>
            <p:cNvSpPr>
              <a:spLocks/>
            </p:cNvSpPr>
            <p:nvPr/>
          </p:nvSpPr>
          <p:spPr bwMode="auto">
            <a:xfrm>
              <a:off x="4744" y="2137"/>
              <a:ext cx="102" cy="107"/>
            </a:xfrm>
            <a:custGeom>
              <a:avLst/>
              <a:gdLst>
                <a:gd name="T0" fmla="*/ 6 w 102"/>
                <a:gd name="T1" fmla="*/ 6 h 107"/>
                <a:gd name="T2" fmla="*/ 18 w 102"/>
                <a:gd name="T3" fmla="*/ 12 h 107"/>
                <a:gd name="T4" fmla="*/ 18 w 102"/>
                <a:gd name="T5" fmla="*/ 23 h 107"/>
                <a:gd name="T6" fmla="*/ 18 w 102"/>
                <a:gd name="T7" fmla="*/ 47 h 107"/>
                <a:gd name="T8" fmla="*/ 18 w 102"/>
                <a:gd name="T9" fmla="*/ 47 h 107"/>
                <a:gd name="T10" fmla="*/ 24 w 102"/>
                <a:gd name="T11" fmla="*/ 29 h 107"/>
                <a:gd name="T12" fmla="*/ 24 w 102"/>
                <a:gd name="T13" fmla="*/ 23 h 107"/>
                <a:gd name="T14" fmla="*/ 30 w 102"/>
                <a:gd name="T15" fmla="*/ 23 h 107"/>
                <a:gd name="T16" fmla="*/ 36 w 102"/>
                <a:gd name="T17" fmla="*/ 29 h 107"/>
                <a:gd name="T18" fmla="*/ 42 w 102"/>
                <a:gd name="T19" fmla="*/ 41 h 107"/>
                <a:gd name="T20" fmla="*/ 48 w 102"/>
                <a:gd name="T21" fmla="*/ 53 h 107"/>
                <a:gd name="T22" fmla="*/ 48 w 102"/>
                <a:gd name="T23" fmla="*/ 71 h 107"/>
                <a:gd name="T24" fmla="*/ 48 w 102"/>
                <a:gd name="T25" fmla="*/ 71 h 107"/>
                <a:gd name="T26" fmla="*/ 54 w 102"/>
                <a:gd name="T27" fmla="*/ 53 h 107"/>
                <a:gd name="T28" fmla="*/ 60 w 102"/>
                <a:gd name="T29" fmla="*/ 53 h 107"/>
                <a:gd name="T30" fmla="*/ 72 w 102"/>
                <a:gd name="T31" fmla="*/ 65 h 107"/>
                <a:gd name="T32" fmla="*/ 84 w 102"/>
                <a:gd name="T33" fmla="*/ 83 h 107"/>
                <a:gd name="T34" fmla="*/ 90 w 102"/>
                <a:gd name="T35" fmla="*/ 101 h 107"/>
                <a:gd name="T36" fmla="*/ 96 w 102"/>
                <a:gd name="T37" fmla="*/ 107 h 107"/>
                <a:gd name="T38" fmla="*/ 102 w 102"/>
                <a:gd name="T39" fmla="*/ 107 h 107"/>
                <a:gd name="T40" fmla="*/ 96 w 102"/>
                <a:gd name="T41" fmla="*/ 101 h 107"/>
                <a:gd name="T42" fmla="*/ 90 w 102"/>
                <a:gd name="T43" fmla="*/ 83 h 107"/>
                <a:gd name="T44" fmla="*/ 78 w 102"/>
                <a:gd name="T45" fmla="*/ 65 h 107"/>
                <a:gd name="T46" fmla="*/ 66 w 102"/>
                <a:gd name="T47" fmla="*/ 53 h 107"/>
                <a:gd name="T48" fmla="*/ 66 w 102"/>
                <a:gd name="T49" fmla="*/ 47 h 107"/>
                <a:gd name="T50" fmla="*/ 72 w 102"/>
                <a:gd name="T51" fmla="*/ 41 h 107"/>
                <a:gd name="T52" fmla="*/ 78 w 102"/>
                <a:gd name="T53" fmla="*/ 41 h 107"/>
                <a:gd name="T54" fmla="*/ 78 w 102"/>
                <a:gd name="T55" fmla="*/ 41 h 107"/>
                <a:gd name="T56" fmla="*/ 90 w 102"/>
                <a:gd name="T57" fmla="*/ 47 h 107"/>
                <a:gd name="T58" fmla="*/ 90 w 102"/>
                <a:gd name="T59" fmla="*/ 47 h 107"/>
                <a:gd name="T60" fmla="*/ 84 w 102"/>
                <a:gd name="T61" fmla="*/ 41 h 107"/>
                <a:gd name="T62" fmla="*/ 78 w 102"/>
                <a:gd name="T63" fmla="*/ 35 h 107"/>
                <a:gd name="T64" fmla="*/ 66 w 102"/>
                <a:gd name="T65" fmla="*/ 35 h 107"/>
                <a:gd name="T66" fmla="*/ 60 w 102"/>
                <a:gd name="T67" fmla="*/ 35 h 107"/>
                <a:gd name="T68" fmla="*/ 54 w 102"/>
                <a:gd name="T69" fmla="*/ 35 h 107"/>
                <a:gd name="T70" fmla="*/ 48 w 102"/>
                <a:gd name="T71" fmla="*/ 35 h 107"/>
                <a:gd name="T72" fmla="*/ 42 w 102"/>
                <a:gd name="T73" fmla="*/ 29 h 107"/>
                <a:gd name="T74" fmla="*/ 36 w 102"/>
                <a:gd name="T75" fmla="*/ 23 h 107"/>
                <a:gd name="T76" fmla="*/ 36 w 102"/>
                <a:gd name="T77" fmla="*/ 23 h 107"/>
                <a:gd name="T78" fmla="*/ 42 w 102"/>
                <a:gd name="T79" fmla="*/ 18 h 107"/>
                <a:gd name="T80" fmla="*/ 48 w 102"/>
                <a:gd name="T81" fmla="*/ 18 h 107"/>
                <a:gd name="T82" fmla="*/ 54 w 102"/>
                <a:gd name="T83" fmla="*/ 18 h 107"/>
                <a:gd name="T84" fmla="*/ 60 w 102"/>
                <a:gd name="T85" fmla="*/ 18 h 107"/>
                <a:gd name="T86" fmla="*/ 60 w 102"/>
                <a:gd name="T87" fmla="*/ 18 h 107"/>
                <a:gd name="T88" fmla="*/ 54 w 102"/>
                <a:gd name="T89" fmla="*/ 18 h 107"/>
                <a:gd name="T90" fmla="*/ 48 w 102"/>
                <a:gd name="T91" fmla="*/ 18 h 107"/>
                <a:gd name="T92" fmla="*/ 36 w 102"/>
                <a:gd name="T93" fmla="*/ 18 h 107"/>
                <a:gd name="T94" fmla="*/ 30 w 102"/>
                <a:gd name="T95" fmla="*/ 18 h 107"/>
                <a:gd name="T96" fmla="*/ 24 w 102"/>
                <a:gd name="T97" fmla="*/ 18 h 107"/>
                <a:gd name="T98" fmla="*/ 18 w 102"/>
                <a:gd name="T99" fmla="*/ 12 h 107"/>
                <a:gd name="T100" fmla="*/ 12 w 102"/>
                <a:gd name="T101" fmla="*/ 6 h 107"/>
                <a:gd name="T102" fmla="*/ 6 w 102"/>
                <a:gd name="T103" fmla="*/ 0 h 1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2"/>
                <a:gd name="T157" fmla="*/ 0 h 107"/>
                <a:gd name="T158" fmla="*/ 102 w 102"/>
                <a:gd name="T159" fmla="*/ 107 h 10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2" h="107">
                  <a:moveTo>
                    <a:pt x="0" y="0"/>
                  </a:moveTo>
                  <a:lnTo>
                    <a:pt x="6" y="6"/>
                  </a:lnTo>
                  <a:lnTo>
                    <a:pt x="12" y="6"/>
                  </a:lnTo>
                  <a:lnTo>
                    <a:pt x="18" y="12"/>
                  </a:lnTo>
                  <a:lnTo>
                    <a:pt x="18" y="18"/>
                  </a:lnTo>
                  <a:lnTo>
                    <a:pt x="18" y="23"/>
                  </a:lnTo>
                  <a:lnTo>
                    <a:pt x="18" y="35"/>
                  </a:lnTo>
                  <a:lnTo>
                    <a:pt x="18" y="47"/>
                  </a:lnTo>
                  <a:lnTo>
                    <a:pt x="18" y="59"/>
                  </a:lnTo>
                  <a:lnTo>
                    <a:pt x="18" y="47"/>
                  </a:lnTo>
                  <a:lnTo>
                    <a:pt x="18" y="35"/>
                  </a:lnTo>
                  <a:lnTo>
                    <a:pt x="24" y="29"/>
                  </a:lnTo>
                  <a:lnTo>
                    <a:pt x="24" y="23"/>
                  </a:lnTo>
                  <a:lnTo>
                    <a:pt x="30" y="23"/>
                  </a:lnTo>
                  <a:lnTo>
                    <a:pt x="36" y="29"/>
                  </a:lnTo>
                  <a:lnTo>
                    <a:pt x="36" y="35"/>
                  </a:lnTo>
                  <a:lnTo>
                    <a:pt x="42" y="41"/>
                  </a:lnTo>
                  <a:lnTo>
                    <a:pt x="48" y="47"/>
                  </a:lnTo>
                  <a:lnTo>
                    <a:pt x="48" y="53"/>
                  </a:lnTo>
                  <a:lnTo>
                    <a:pt x="42" y="65"/>
                  </a:lnTo>
                  <a:lnTo>
                    <a:pt x="48" y="71"/>
                  </a:lnTo>
                  <a:lnTo>
                    <a:pt x="54" y="83"/>
                  </a:lnTo>
                  <a:lnTo>
                    <a:pt x="48" y="71"/>
                  </a:lnTo>
                  <a:lnTo>
                    <a:pt x="48" y="65"/>
                  </a:lnTo>
                  <a:lnTo>
                    <a:pt x="54" y="53"/>
                  </a:lnTo>
                  <a:lnTo>
                    <a:pt x="54" y="47"/>
                  </a:lnTo>
                  <a:lnTo>
                    <a:pt x="60" y="53"/>
                  </a:lnTo>
                  <a:lnTo>
                    <a:pt x="66" y="59"/>
                  </a:lnTo>
                  <a:lnTo>
                    <a:pt x="72" y="65"/>
                  </a:lnTo>
                  <a:lnTo>
                    <a:pt x="78" y="77"/>
                  </a:lnTo>
                  <a:lnTo>
                    <a:pt x="84" y="83"/>
                  </a:lnTo>
                  <a:lnTo>
                    <a:pt x="90" y="95"/>
                  </a:lnTo>
                  <a:lnTo>
                    <a:pt x="90" y="101"/>
                  </a:lnTo>
                  <a:lnTo>
                    <a:pt x="96" y="107"/>
                  </a:lnTo>
                  <a:lnTo>
                    <a:pt x="102" y="107"/>
                  </a:lnTo>
                  <a:lnTo>
                    <a:pt x="96" y="101"/>
                  </a:lnTo>
                  <a:lnTo>
                    <a:pt x="90" y="89"/>
                  </a:lnTo>
                  <a:lnTo>
                    <a:pt x="90" y="83"/>
                  </a:lnTo>
                  <a:lnTo>
                    <a:pt x="84" y="77"/>
                  </a:lnTo>
                  <a:lnTo>
                    <a:pt x="78" y="65"/>
                  </a:lnTo>
                  <a:lnTo>
                    <a:pt x="72" y="59"/>
                  </a:lnTo>
                  <a:lnTo>
                    <a:pt x="66" y="53"/>
                  </a:lnTo>
                  <a:lnTo>
                    <a:pt x="60" y="47"/>
                  </a:lnTo>
                  <a:lnTo>
                    <a:pt x="66" y="47"/>
                  </a:lnTo>
                  <a:lnTo>
                    <a:pt x="66" y="41"/>
                  </a:lnTo>
                  <a:lnTo>
                    <a:pt x="72" y="41"/>
                  </a:lnTo>
                  <a:lnTo>
                    <a:pt x="78" y="41"/>
                  </a:lnTo>
                  <a:lnTo>
                    <a:pt x="84" y="41"/>
                  </a:lnTo>
                  <a:lnTo>
                    <a:pt x="90" y="47"/>
                  </a:lnTo>
                  <a:lnTo>
                    <a:pt x="90" y="41"/>
                  </a:lnTo>
                  <a:lnTo>
                    <a:pt x="84" y="41"/>
                  </a:lnTo>
                  <a:lnTo>
                    <a:pt x="84" y="35"/>
                  </a:lnTo>
                  <a:lnTo>
                    <a:pt x="78" y="35"/>
                  </a:lnTo>
                  <a:lnTo>
                    <a:pt x="72" y="35"/>
                  </a:lnTo>
                  <a:lnTo>
                    <a:pt x="66" y="35"/>
                  </a:lnTo>
                  <a:lnTo>
                    <a:pt x="60" y="35"/>
                  </a:lnTo>
                  <a:lnTo>
                    <a:pt x="54" y="41"/>
                  </a:lnTo>
                  <a:lnTo>
                    <a:pt x="54" y="35"/>
                  </a:lnTo>
                  <a:lnTo>
                    <a:pt x="48" y="35"/>
                  </a:lnTo>
                  <a:lnTo>
                    <a:pt x="42" y="29"/>
                  </a:lnTo>
                  <a:lnTo>
                    <a:pt x="42" y="23"/>
                  </a:lnTo>
                  <a:lnTo>
                    <a:pt x="36" y="23"/>
                  </a:lnTo>
                  <a:lnTo>
                    <a:pt x="42" y="23"/>
                  </a:lnTo>
                  <a:lnTo>
                    <a:pt x="42" y="18"/>
                  </a:lnTo>
                  <a:lnTo>
                    <a:pt x="48" y="18"/>
                  </a:lnTo>
                  <a:lnTo>
                    <a:pt x="54" y="18"/>
                  </a:lnTo>
                  <a:lnTo>
                    <a:pt x="60" y="18"/>
                  </a:lnTo>
                  <a:lnTo>
                    <a:pt x="54" y="18"/>
                  </a:lnTo>
                  <a:lnTo>
                    <a:pt x="48" y="18"/>
                  </a:lnTo>
                  <a:lnTo>
                    <a:pt x="42" y="18"/>
                  </a:lnTo>
                  <a:lnTo>
                    <a:pt x="36" y="18"/>
                  </a:lnTo>
                  <a:lnTo>
                    <a:pt x="30" y="18"/>
                  </a:lnTo>
                  <a:lnTo>
                    <a:pt x="24" y="18"/>
                  </a:lnTo>
                  <a:lnTo>
                    <a:pt x="24" y="12"/>
                  </a:lnTo>
                  <a:lnTo>
                    <a:pt x="18" y="12"/>
                  </a:lnTo>
                  <a:lnTo>
                    <a:pt x="18" y="6"/>
                  </a:lnTo>
                  <a:lnTo>
                    <a:pt x="12" y="6"/>
                  </a:lnTo>
                  <a:lnTo>
                    <a:pt x="6" y="0"/>
                  </a:lnTo>
                  <a:lnTo>
                    <a:pt x="0" y="0"/>
                  </a:lnTo>
                  <a:close/>
                </a:path>
              </a:pathLst>
            </a:custGeom>
            <a:solidFill>
              <a:srgbClr val="BA0000"/>
            </a:solidFill>
            <a:ln w="9525">
              <a:noFill/>
              <a:round/>
              <a:headEnd/>
              <a:tailEnd/>
            </a:ln>
          </p:spPr>
          <p:txBody>
            <a:bodyPr/>
            <a:lstStyle/>
            <a:p>
              <a:endParaRPr lang="en-US"/>
            </a:p>
          </p:txBody>
        </p:sp>
        <p:sp>
          <p:nvSpPr>
            <p:cNvPr id="16107" name="Freeform 478"/>
            <p:cNvSpPr>
              <a:spLocks/>
            </p:cNvSpPr>
            <p:nvPr/>
          </p:nvSpPr>
          <p:spPr bwMode="auto">
            <a:xfrm>
              <a:off x="4667" y="2149"/>
              <a:ext cx="73" cy="125"/>
            </a:xfrm>
            <a:custGeom>
              <a:avLst/>
              <a:gdLst>
                <a:gd name="T0" fmla="*/ 49 w 71"/>
                <a:gd name="T1" fmla="*/ 11 h 125"/>
                <a:gd name="T2" fmla="*/ 43 w 71"/>
                <a:gd name="T3" fmla="*/ 23 h 125"/>
                <a:gd name="T4" fmla="*/ 26 w 71"/>
                <a:gd name="T5" fmla="*/ 29 h 125"/>
                <a:gd name="T6" fmla="*/ 6 w 71"/>
                <a:gd name="T7" fmla="*/ 35 h 125"/>
                <a:gd name="T8" fmla="*/ 6 w 71"/>
                <a:gd name="T9" fmla="*/ 47 h 125"/>
                <a:gd name="T10" fmla="*/ 12 w 71"/>
                <a:gd name="T11" fmla="*/ 41 h 125"/>
                <a:gd name="T12" fmla="*/ 32 w 71"/>
                <a:gd name="T13" fmla="*/ 35 h 125"/>
                <a:gd name="T14" fmla="*/ 43 w 71"/>
                <a:gd name="T15" fmla="*/ 29 h 125"/>
                <a:gd name="T16" fmla="*/ 43 w 71"/>
                <a:gd name="T17" fmla="*/ 41 h 125"/>
                <a:gd name="T18" fmla="*/ 32 w 71"/>
                <a:gd name="T19" fmla="*/ 53 h 125"/>
                <a:gd name="T20" fmla="*/ 12 w 71"/>
                <a:gd name="T21" fmla="*/ 59 h 125"/>
                <a:gd name="T22" fmla="*/ 0 w 71"/>
                <a:gd name="T23" fmla="*/ 65 h 125"/>
                <a:gd name="T24" fmla="*/ 0 w 71"/>
                <a:gd name="T25" fmla="*/ 71 h 125"/>
                <a:gd name="T26" fmla="*/ 6 w 71"/>
                <a:gd name="T27" fmla="*/ 65 h 125"/>
                <a:gd name="T28" fmla="*/ 26 w 71"/>
                <a:gd name="T29" fmla="*/ 59 h 125"/>
                <a:gd name="T30" fmla="*/ 38 w 71"/>
                <a:gd name="T31" fmla="*/ 59 h 125"/>
                <a:gd name="T32" fmla="*/ 38 w 71"/>
                <a:gd name="T33" fmla="*/ 71 h 125"/>
                <a:gd name="T34" fmla="*/ 32 w 71"/>
                <a:gd name="T35" fmla="*/ 77 h 125"/>
                <a:gd name="T36" fmla="*/ 12 w 71"/>
                <a:gd name="T37" fmla="*/ 89 h 125"/>
                <a:gd name="T38" fmla="*/ 6 w 71"/>
                <a:gd name="T39" fmla="*/ 95 h 125"/>
                <a:gd name="T40" fmla="*/ 6 w 71"/>
                <a:gd name="T41" fmla="*/ 95 h 125"/>
                <a:gd name="T42" fmla="*/ 26 w 71"/>
                <a:gd name="T43" fmla="*/ 89 h 125"/>
                <a:gd name="T44" fmla="*/ 32 w 71"/>
                <a:gd name="T45" fmla="*/ 83 h 125"/>
                <a:gd name="T46" fmla="*/ 26 w 71"/>
                <a:gd name="T47" fmla="*/ 95 h 125"/>
                <a:gd name="T48" fmla="*/ 12 w 71"/>
                <a:gd name="T49" fmla="*/ 113 h 125"/>
                <a:gd name="T50" fmla="*/ 0 w 71"/>
                <a:gd name="T51" fmla="*/ 125 h 125"/>
                <a:gd name="T52" fmla="*/ 0 w 71"/>
                <a:gd name="T53" fmla="*/ 125 h 125"/>
                <a:gd name="T54" fmla="*/ 12 w 71"/>
                <a:gd name="T55" fmla="*/ 119 h 125"/>
                <a:gd name="T56" fmla="*/ 32 w 71"/>
                <a:gd name="T57" fmla="*/ 101 h 125"/>
                <a:gd name="T58" fmla="*/ 43 w 71"/>
                <a:gd name="T59" fmla="*/ 83 h 125"/>
                <a:gd name="T60" fmla="*/ 49 w 71"/>
                <a:gd name="T61" fmla="*/ 101 h 125"/>
                <a:gd name="T62" fmla="*/ 49 w 71"/>
                <a:gd name="T63" fmla="*/ 107 h 125"/>
                <a:gd name="T64" fmla="*/ 56 w 71"/>
                <a:gd name="T65" fmla="*/ 101 h 125"/>
                <a:gd name="T66" fmla="*/ 56 w 71"/>
                <a:gd name="T67" fmla="*/ 89 h 125"/>
                <a:gd name="T68" fmla="*/ 43 w 71"/>
                <a:gd name="T69" fmla="*/ 77 h 125"/>
                <a:gd name="T70" fmla="*/ 49 w 71"/>
                <a:gd name="T71" fmla="*/ 59 h 125"/>
                <a:gd name="T72" fmla="*/ 49 w 71"/>
                <a:gd name="T73" fmla="*/ 53 h 125"/>
                <a:gd name="T74" fmla="*/ 68 w 71"/>
                <a:gd name="T75" fmla="*/ 59 h 125"/>
                <a:gd name="T76" fmla="*/ 75 w 71"/>
                <a:gd name="T77" fmla="*/ 77 h 125"/>
                <a:gd name="T78" fmla="*/ 81 w 71"/>
                <a:gd name="T79" fmla="*/ 77 h 125"/>
                <a:gd name="T80" fmla="*/ 81 w 71"/>
                <a:gd name="T81" fmla="*/ 65 h 125"/>
                <a:gd name="T82" fmla="*/ 75 w 71"/>
                <a:gd name="T83" fmla="*/ 53 h 125"/>
                <a:gd name="T84" fmla="*/ 49 w 71"/>
                <a:gd name="T85" fmla="*/ 47 h 125"/>
                <a:gd name="T86" fmla="*/ 56 w 71"/>
                <a:gd name="T87" fmla="*/ 29 h 125"/>
                <a:gd name="T88" fmla="*/ 68 w 71"/>
                <a:gd name="T89" fmla="*/ 29 h 125"/>
                <a:gd name="T90" fmla="*/ 75 w 71"/>
                <a:gd name="T91" fmla="*/ 35 h 125"/>
                <a:gd name="T92" fmla="*/ 81 w 71"/>
                <a:gd name="T93" fmla="*/ 41 h 125"/>
                <a:gd name="T94" fmla="*/ 87 w 71"/>
                <a:gd name="T95" fmla="*/ 47 h 125"/>
                <a:gd name="T96" fmla="*/ 81 w 71"/>
                <a:gd name="T97" fmla="*/ 35 h 125"/>
                <a:gd name="T98" fmla="*/ 75 w 71"/>
                <a:gd name="T99" fmla="*/ 23 h 125"/>
                <a:gd name="T100" fmla="*/ 68 w 71"/>
                <a:gd name="T101" fmla="*/ 17 h 125"/>
                <a:gd name="T102" fmla="*/ 68 w 71"/>
                <a:gd name="T103" fmla="*/ 6 h 125"/>
                <a:gd name="T104" fmla="*/ 56 w 71"/>
                <a:gd name="T105" fmla="*/ 0 h 12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1"/>
                <a:gd name="T160" fmla="*/ 0 h 125"/>
                <a:gd name="T161" fmla="*/ 71 w 71"/>
                <a:gd name="T162" fmla="*/ 125 h 12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1" h="125">
                  <a:moveTo>
                    <a:pt x="47" y="6"/>
                  </a:moveTo>
                  <a:lnTo>
                    <a:pt x="41" y="11"/>
                  </a:lnTo>
                  <a:lnTo>
                    <a:pt x="41" y="17"/>
                  </a:lnTo>
                  <a:lnTo>
                    <a:pt x="35" y="23"/>
                  </a:lnTo>
                  <a:lnTo>
                    <a:pt x="30" y="23"/>
                  </a:lnTo>
                  <a:lnTo>
                    <a:pt x="24" y="23"/>
                  </a:lnTo>
                  <a:lnTo>
                    <a:pt x="18" y="29"/>
                  </a:lnTo>
                  <a:lnTo>
                    <a:pt x="12" y="29"/>
                  </a:lnTo>
                  <a:lnTo>
                    <a:pt x="12" y="35"/>
                  </a:lnTo>
                  <a:lnTo>
                    <a:pt x="6" y="35"/>
                  </a:lnTo>
                  <a:lnTo>
                    <a:pt x="6" y="41"/>
                  </a:lnTo>
                  <a:lnTo>
                    <a:pt x="6" y="47"/>
                  </a:lnTo>
                  <a:lnTo>
                    <a:pt x="6" y="41"/>
                  </a:lnTo>
                  <a:lnTo>
                    <a:pt x="12" y="41"/>
                  </a:lnTo>
                  <a:lnTo>
                    <a:pt x="12" y="35"/>
                  </a:lnTo>
                  <a:lnTo>
                    <a:pt x="18" y="35"/>
                  </a:lnTo>
                  <a:lnTo>
                    <a:pt x="24" y="35"/>
                  </a:lnTo>
                  <a:lnTo>
                    <a:pt x="24" y="29"/>
                  </a:lnTo>
                  <a:lnTo>
                    <a:pt x="30" y="29"/>
                  </a:lnTo>
                  <a:lnTo>
                    <a:pt x="35" y="29"/>
                  </a:lnTo>
                  <a:lnTo>
                    <a:pt x="35" y="35"/>
                  </a:lnTo>
                  <a:lnTo>
                    <a:pt x="35" y="41"/>
                  </a:lnTo>
                  <a:lnTo>
                    <a:pt x="35" y="47"/>
                  </a:lnTo>
                  <a:lnTo>
                    <a:pt x="30" y="47"/>
                  </a:lnTo>
                  <a:lnTo>
                    <a:pt x="24" y="53"/>
                  </a:lnTo>
                  <a:lnTo>
                    <a:pt x="18" y="53"/>
                  </a:lnTo>
                  <a:lnTo>
                    <a:pt x="12" y="59"/>
                  </a:lnTo>
                  <a:lnTo>
                    <a:pt x="6" y="59"/>
                  </a:lnTo>
                  <a:lnTo>
                    <a:pt x="6" y="65"/>
                  </a:lnTo>
                  <a:lnTo>
                    <a:pt x="0" y="65"/>
                  </a:lnTo>
                  <a:lnTo>
                    <a:pt x="0" y="71"/>
                  </a:lnTo>
                  <a:lnTo>
                    <a:pt x="6" y="71"/>
                  </a:lnTo>
                  <a:lnTo>
                    <a:pt x="6" y="65"/>
                  </a:lnTo>
                  <a:lnTo>
                    <a:pt x="12" y="65"/>
                  </a:lnTo>
                  <a:lnTo>
                    <a:pt x="18" y="59"/>
                  </a:lnTo>
                  <a:lnTo>
                    <a:pt x="24" y="59"/>
                  </a:lnTo>
                  <a:lnTo>
                    <a:pt x="30" y="59"/>
                  </a:lnTo>
                  <a:lnTo>
                    <a:pt x="30" y="65"/>
                  </a:lnTo>
                  <a:lnTo>
                    <a:pt x="30" y="71"/>
                  </a:lnTo>
                  <a:lnTo>
                    <a:pt x="30" y="77"/>
                  </a:lnTo>
                  <a:lnTo>
                    <a:pt x="24" y="77"/>
                  </a:lnTo>
                  <a:lnTo>
                    <a:pt x="18" y="83"/>
                  </a:lnTo>
                  <a:lnTo>
                    <a:pt x="12" y="83"/>
                  </a:lnTo>
                  <a:lnTo>
                    <a:pt x="12" y="89"/>
                  </a:lnTo>
                  <a:lnTo>
                    <a:pt x="6" y="89"/>
                  </a:lnTo>
                  <a:lnTo>
                    <a:pt x="6" y="95"/>
                  </a:lnTo>
                  <a:lnTo>
                    <a:pt x="0" y="101"/>
                  </a:lnTo>
                  <a:lnTo>
                    <a:pt x="6" y="95"/>
                  </a:lnTo>
                  <a:lnTo>
                    <a:pt x="12" y="89"/>
                  </a:lnTo>
                  <a:lnTo>
                    <a:pt x="18" y="89"/>
                  </a:lnTo>
                  <a:lnTo>
                    <a:pt x="18" y="83"/>
                  </a:lnTo>
                  <a:lnTo>
                    <a:pt x="24" y="83"/>
                  </a:lnTo>
                  <a:lnTo>
                    <a:pt x="24" y="89"/>
                  </a:lnTo>
                  <a:lnTo>
                    <a:pt x="24" y="95"/>
                  </a:lnTo>
                  <a:lnTo>
                    <a:pt x="18" y="95"/>
                  </a:lnTo>
                  <a:lnTo>
                    <a:pt x="18" y="101"/>
                  </a:lnTo>
                  <a:lnTo>
                    <a:pt x="12" y="107"/>
                  </a:lnTo>
                  <a:lnTo>
                    <a:pt x="12" y="113"/>
                  </a:lnTo>
                  <a:lnTo>
                    <a:pt x="6" y="119"/>
                  </a:lnTo>
                  <a:lnTo>
                    <a:pt x="0" y="119"/>
                  </a:lnTo>
                  <a:lnTo>
                    <a:pt x="0" y="125"/>
                  </a:lnTo>
                  <a:lnTo>
                    <a:pt x="6" y="125"/>
                  </a:lnTo>
                  <a:lnTo>
                    <a:pt x="6" y="119"/>
                  </a:lnTo>
                  <a:lnTo>
                    <a:pt x="12" y="119"/>
                  </a:lnTo>
                  <a:lnTo>
                    <a:pt x="18" y="113"/>
                  </a:lnTo>
                  <a:lnTo>
                    <a:pt x="24" y="107"/>
                  </a:lnTo>
                  <a:lnTo>
                    <a:pt x="24" y="101"/>
                  </a:lnTo>
                  <a:lnTo>
                    <a:pt x="30" y="89"/>
                  </a:lnTo>
                  <a:lnTo>
                    <a:pt x="30" y="83"/>
                  </a:lnTo>
                  <a:lnTo>
                    <a:pt x="35" y="83"/>
                  </a:lnTo>
                  <a:lnTo>
                    <a:pt x="41" y="89"/>
                  </a:lnTo>
                  <a:lnTo>
                    <a:pt x="41" y="95"/>
                  </a:lnTo>
                  <a:lnTo>
                    <a:pt x="41" y="101"/>
                  </a:lnTo>
                  <a:lnTo>
                    <a:pt x="41" y="107"/>
                  </a:lnTo>
                  <a:lnTo>
                    <a:pt x="47" y="107"/>
                  </a:lnTo>
                  <a:lnTo>
                    <a:pt x="47" y="101"/>
                  </a:lnTo>
                  <a:lnTo>
                    <a:pt x="47" y="95"/>
                  </a:lnTo>
                  <a:lnTo>
                    <a:pt x="47" y="89"/>
                  </a:lnTo>
                  <a:lnTo>
                    <a:pt x="41" y="83"/>
                  </a:lnTo>
                  <a:lnTo>
                    <a:pt x="35" y="77"/>
                  </a:lnTo>
                  <a:lnTo>
                    <a:pt x="35" y="71"/>
                  </a:lnTo>
                  <a:lnTo>
                    <a:pt x="41" y="65"/>
                  </a:lnTo>
                  <a:lnTo>
                    <a:pt x="41" y="59"/>
                  </a:lnTo>
                  <a:lnTo>
                    <a:pt x="41" y="53"/>
                  </a:lnTo>
                  <a:lnTo>
                    <a:pt x="47" y="53"/>
                  </a:lnTo>
                  <a:lnTo>
                    <a:pt x="53" y="59"/>
                  </a:lnTo>
                  <a:lnTo>
                    <a:pt x="59" y="59"/>
                  </a:lnTo>
                  <a:lnTo>
                    <a:pt x="59" y="65"/>
                  </a:lnTo>
                  <a:lnTo>
                    <a:pt x="59" y="77"/>
                  </a:lnTo>
                  <a:lnTo>
                    <a:pt x="65" y="77"/>
                  </a:lnTo>
                  <a:lnTo>
                    <a:pt x="65" y="71"/>
                  </a:lnTo>
                  <a:lnTo>
                    <a:pt x="65" y="65"/>
                  </a:lnTo>
                  <a:lnTo>
                    <a:pt x="59" y="65"/>
                  </a:lnTo>
                  <a:lnTo>
                    <a:pt x="59" y="59"/>
                  </a:lnTo>
                  <a:lnTo>
                    <a:pt x="59" y="53"/>
                  </a:lnTo>
                  <a:lnTo>
                    <a:pt x="53" y="53"/>
                  </a:lnTo>
                  <a:lnTo>
                    <a:pt x="47" y="47"/>
                  </a:lnTo>
                  <a:lnTo>
                    <a:pt x="41" y="47"/>
                  </a:lnTo>
                  <a:lnTo>
                    <a:pt x="41" y="41"/>
                  </a:lnTo>
                  <a:lnTo>
                    <a:pt x="47" y="35"/>
                  </a:lnTo>
                  <a:lnTo>
                    <a:pt x="47" y="29"/>
                  </a:lnTo>
                  <a:lnTo>
                    <a:pt x="53" y="29"/>
                  </a:lnTo>
                  <a:lnTo>
                    <a:pt x="59" y="29"/>
                  </a:lnTo>
                  <a:lnTo>
                    <a:pt x="59" y="35"/>
                  </a:lnTo>
                  <a:lnTo>
                    <a:pt x="65" y="35"/>
                  </a:lnTo>
                  <a:lnTo>
                    <a:pt x="65" y="41"/>
                  </a:lnTo>
                  <a:lnTo>
                    <a:pt x="65" y="47"/>
                  </a:lnTo>
                  <a:lnTo>
                    <a:pt x="71" y="47"/>
                  </a:lnTo>
                  <a:lnTo>
                    <a:pt x="71" y="41"/>
                  </a:lnTo>
                  <a:lnTo>
                    <a:pt x="71" y="35"/>
                  </a:lnTo>
                  <a:lnTo>
                    <a:pt x="65" y="35"/>
                  </a:lnTo>
                  <a:lnTo>
                    <a:pt x="65" y="29"/>
                  </a:lnTo>
                  <a:lnTo>
                    <a:pt x="59" y="23"/>
                  </a:lnTo>
                  <a:lnTo>
                    <a:pt x="53" y="23"/>
                  </a:lnTo>
                  <a:lnTo>
                    <a:pt x="53" y="17"/>
                  </a:lnTo>
                  <a:lnTo>
                    <a:pt x="53" y="11"/>
                  </a:lnTo>
                  <a:lnTo>
                    <a:pt x="53" y="6"/>
                  </a:lnTo>
                  <a:lnTo>
                    <a:pt x="47" y="0"/>
                  </a:lnTo>
                  <a:lnTo>
                    <a:pt x="47" y="6"/>
                  </a:lnTo>
                  <a:close/>
                </a:path>
              </a:pathLst>
            </a:custGeom>
            <a:solidFill>
              <a:srgbClr val="BA0000"/>
            </a:solidFill>
            <a:ln w="9525">
              <a:noFill/>
              <a:round/>
              <a:headEnd/>
              <a:tailEnd/>
            </a:ln>
          </p:spPr>
          <p:txBody>
            <a:bodyPr/>
            <a:lstStyle/>
            <a:p>
              <a:endParaRPr lang="en-US"/>
            </a:p>
          </p:txBody>
        </p:sp>
        <p:sp>
          <p:nvSpPr>
            <p:cNvPr id="16108" name="Freeform 479"/>
            <p:cNvSpPr>
              <a:spLocks/>
            </p:cNvSpPr>
            <p:nvPr/>
          </p:nvSpPr>
          <p:spPr bwMode="auto">
            <a:xfrm>
              <a:off x="4582" y="2121"/>
              <a:ext cx="119" cy="65"/>
            </a:xfrm>
            <a:custGeom>
              <a:avLst/>
              <a:gdLst>
                <a:gd name="T0" fmla="*/ 102 w 119"/>
                <a:gd name="T1" fmla="*/ 0 h 65"/>
                <a:gd name="T2" fmla="*/ 90 w 119"/>
                <a:gd name="T3" fmla="*/ 6 h 65"/>
                <a:gd name="T4" fmla="*/ 78 w 119"/>
                <a:gd name="T5" fmla="*/ 12 h 65"/>
                <a:gd name="T6" fmla="*/ 72 w 119"/>
                <a:gd name="T7" fmla="*/ 12 h 65"/>
                <a:gd name="T8" fmla="*/ 66 w 119"/>
                <a:gd name="T9" fmla="*/ 12 h 65"/>
                <a:gd name="T10" fmla="*/ 60 w 119"/>
                <a:gd name="T11" fmla="*/ 12 h 65"/>
                <a:gd name="T12" fmla="*/ 54 w 119"/>
                <a:gd name="T13" fmla="*/ 12 h 65"/>
                <a:gd name="T14" fmla="*/ 42 w 119"/>
                <a:gd name="T15" fmla="*/ 12 h 65"/>
                <a:gd name="T16" fmla="*/ 36 w 119"/>
                <a:gd name="T17" fmla="*/ 12 h 65"/>
                <a:gd name="T18" fmla="*/ 42 w 119"/>
                <a:gd name="T19" fmla="*/ 12 h 65"/>
                <a:gd name="T20" fmla="*/ 48 w 119"/>
                <a:gd name="T21" fmla="*/ 12 h 65"/>
                <a:gd name="T22" fmla="*/ 54 w 119"/>
                <a:gd name="T23" fmla="*/ 12 h 65"/>
                <a:gd name="T24" fmla="*/ 60 w 119"/>
                <a:gd name="T25" fmla="*/ 18 h 65"/>
                <a:gd name="T26" fmla="*/ 60 w 119"/>
                <a:gd name="T27" fmla="*/ 18 h 65"/>
                <a:gd name="T28" fmla="*/ 60 w 119"/>
                <a:gd name="T29" fmla="*/ 24 h 65"/>
                <a:gd name="T30" fmla="*/ 54 w 119"/>
                <a:gd name="T31" fmla="*/ 30 h 65"/>
                <a:gd name="T32" fmla="*/ 48 w 119"/>
                <a:gd name="T33" fmla="*/ 30 h 65"/>
                <a:gd name="T34" fmla="*/ 36 w 119"/>
                <a:gd name="T35" fmla="*/ 30 h 65"/>
                <a:gd name="T36" fmla="*/ 30 w 119"/>
                <a:gd name="T37" fmla="*/ 30 h 65"/>
                <a:gd name="T38" fmla="*/ 18 w 119"/>
                <a:gd name="T39" fmla="*/ 30 h 65"/>
                <a:gd name="T40" fmla="*/ 18 w 119"/>
                <a:gd name="T41" fmla="*/ 30 h 65"/>
                <a:gd name="T42" fmla="*/ 24 w 119"/>
                <a:gd name="T43" fmla="*/ 30 h 65"/>
                <a:gd name="T44" fmla="*/ 36 w 119"/>
                <a:gd name="T45" fmla="*/ 30 h 65"/>
                <a:gd name="T46" fmla="*/ 42 w 119"/>
                <a:gd name="T47" fmla="*/ 36 h 65"/>
                <a:gd name="T48" fmla="*/ 42 w 119"/>
                <a:gd name="T49" fmla="*/ 41 h 65"/>
                <a:gd name="T50" fmla="*/ 30 w 119"/>
                <a:gd name="T51" fmla="*/ 47 h 65"/>
                <a:gd name="T52" fmla="*/ 18 w 119"/>
                <a:gd name="T53" fmla="*/ 47 h 65"/>
                <a:gd name="T54" fmla="*/ 12 w 119"/>
                <a:gd name="T55" fmla="*/ 47 h 65"/>
                <a:gd name="T56" fmla="*/ 0 w 119"/>
                <a:gd name="T57" fmla="*/ 47 h 65"/>
                <a:gd name="T58" fmla="*/ 0 w 119"/>
                <a:gd name="T59" fmla="*/ 53 h 65"/>
                <a:gd name="T60" fmla="*/ 6 w 119"/>
                <a:gd name="T61" fmla="*/ 53 h 65"/>
                <a:gd name="T62" fmla="*/ 18 w 119"/>
                <a:gd name="T63" fmla="*/ 53 h 65"/>
                <a:gd name="T64" fmla="*/ 30 w 119"/>
                <a:gd name="T65" fmla="*/ 47 h 65"/>
                <a:gd name="T66" fmla="*/ 42 w 119"/>
                <a:gd name="T67" fmla="*/ 41 h 65"/>
                <a:gd name="T68" fmla="*/ 54 w 119"/>
                <a:gd name="T69" fmla="*/ 47 h 65"/>
                <a:gd name="T70" fmla="*/ 54 w 119"/>
                <a:gd name="T71" fmla="*/ 53 h 65"/>
                <a:gd name="T72" fmla="*/ 48 w 119"/>
                <a:gd name="T73" fmla="*/ 65 h 65"/>
                <a:gd name="T74" fmla="*/ 48 w 119"/>
                <a:gd name="T75" fmla="*/ 65 h 65"/>
                <a:gd name="T76" fmla="*/ 54 w 119"/>
                <a:gd name="T77" fmla="*/ 59 h 65"/>
                <a:gd name="T78" fmla="*/ 60 w 119"/>
                <a:gd name="T79" fmla="*/ 47 h 65"/>
                <a:gd name="T80" fmla="*/ 60 w 119"/>
                <a:gd name="T81" fmla="*/ 36 h 65"/>
                <a:gd name="T82" fmla="*/ 66 w 119"/>
                <a:gd name="T83" fmla="*/ 30 h 65"/>
                <a:gd name="T84" fmla="*/ 72 w 119"/>
                <a:gd name="T85" fmla="*/ 24 h 65"/>
                <a:gd name="T86" fmla="*/ 78 w 119"/>
                <a:gd name="T87" fmla="*/ 24 h 65"/>
                <a:gd name="T88" fmla="*/ 84 w 119"/>
                <a:gd name="T89" fmla="*/ 24 h 65"/>
                <a:gd name="T90" fmla="*/ 84 w 119"/>
                <a:gd name="T91" fmla="*/ 41 h 65"/>
                <a:gd name="T92" fmla="*/ 84 w 119"/>
                <a:gd name="T93" fmla="*/ 47 h 65"/>
                <a:gd name="T94" fmla="*/ 84 w 119"/>
                <a:gd name="T95" fmla="*/ 47 h 65"/>
                <a:gd name="T96" fmla="*/ 84 w 119"/>
                <a:gd name="T97" fmla="*/ 41 h 65"/>
                <a:gd name="T98" fmla="*/ 90 w 119"/>
                <a:gd name="T99" fmla="*/ 24 h 65"/>
                <a:gd name="T100" fmla="*/ 90 w 119"/>
                <a:gd name="T101" fmla="*/ 18 h 65"/>
                <a:gd name="T102" fmla="*/ 96 w 119"/>
                <a:gd name="T103" fmla="*/ 12 h 65"/>
                <a:gd name="T104" fmla="*/ 108 w 119"/>
                <a:gd name="T105" fmla="*/ 6 h 65"/>
                <a:gd name="T106" fmla="*/ 114 w 119"/>
                <a:gd name="T107" fmla="*/ 0 h 65"/>
                <a:gd name="T108" fmla="*/ 114 w 119"/>
                <a:gd name="T109" fmla="*/ 0 h 65"/>
                <a:gd name="T110" fmla="*/ 108 w 119"/>
                <a:gd name="T111" fmla="*/ 0 h 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9"/>
                <a:gd name="T169" fmla="*/ 0 h 65"/>
                <a:gd name="T170" fmla="*/ 119 w 119"/>
                <a:gd name="T171" fmla="*/ 65 h 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9" h="65">
                  <a:moveTo>
                    <a:pt x="102" y="0"/>
                  </a:moveTo>
                  <a:lnTo>
                    <a:pt x="102" y="0"/>
                  </a:lnTo>
                  <a:lnTo>
                    <a:pt x="96" y="0"/>
                  </a:lnTo>
                  <a:lnTo>
                    <a:pt x="90" y="6"/>
                  </a:lnTo>
                  <a:lnTo>
                    <a:pt x="84" y="6"/>
                  </a:lnTo>
                  <a:lnTo>
                    <a:pt x="78" y="12"/>
                  </a:lnTo>
                  <a:lnTo>
                    <a:pt x="72" y="12"/>
                  </a:lnTo>
                  <a:lnTo>
                    <a:pt x="72" y="18"/>
                  </a:lnTo>
                  <a:lnTo>
                    <a:pt x="66" y="12"/>
                  </a:lnTo>
                  <a:lnTo>
                    <a:pt x="60" y="12"/>
                  </a:lnTo>
                  <a:lnTo>
                    <a:pt x="54" y="12"/>
                  </a:lnTo>
                  <a:lnTo>
                    <a:pt x="48" y="6"/>
                  </a:lnTo>
                  <a:lnTo>
                    <a:pt x="42" y="12"/>
                  </a:lnTo>
                  <a:lnTo>
                    <a:pt x="36" y="12"/>
                  </a:lnTo>
                  <a:lnTo>
                    <a:pt x="42" y="12"/>
                  </a:lnTo>
                  <a:lnTo>
                    <a:pt x="48" y="12"/>
                  </a:lnTo>
                  <a:lnTo>
                    <a:pt x="54" y="12"/>
                  </a:lnTo>
                  <a:lnTo>
                    <a:pt x="54" y="18"/>
                  </a:lnTo>
                  <a:lnTo>
                    <a:pt x="60" y="18"/>
                  </a:lnTo>
                  <a:lnTo>
                    <a:pt x="66" y="24"/>
                  </a:lnTo>
                  <a:lnTo>
                    <a:pt x="60" y="24"/>
                  </a:lnTo>
                  <a:lnTo>
                    <a:pt x="60" y="30"/>
                  </a:lnTo>
                  <a:lnTo>
                    <a:pt x="54" y="30"/>
                  </a:lnTo>
                  <a:lnTo>
                    <a:pt x="48" y="30"/>
                  </a:lnTo>
                  <a:lnTo>
                    <a:pt x="42" y="30"/>
                  </a:lnTo>
                  <a:lnTo>
                    <a:pt x="36" y="30"/>
                  </a:lnTo>
                  <a:lnTo>
                    <a:pt x="30" y="30"/>
                  </a:lnTo>
                  <a:lnTo>
                    <a:pt x="24" y="30"/>
                  </a:lnTo>
                  <a:lnTo>
                    <a:pt x="18" y="30"/>
                  </a:lnTo>
                  <a:lnTo>
                    <a:pt x="24" y="30"/>
                  </a:lnTo>
                  <a:lnTo>
                    <a:pt x="30" y="30"/>
                  </a:lnTo>
                  <a:lnTo>
                    <a:pt x="36" y="30"/>
                  </a:lnTo>
                  <a:lnTo>
                    <a:pt x="42" y="36"/>
                  </a:lnTo>
                  <a:lnTo>
                    <a:pt x="42" y="41"/>
                  </a:lnTo>
                  <a:lnTo>
                    <a:pt x="36" y="41"/>
                  </a:lnTo>
                  <a:lnTo>
                    <a:pt x="30" y="47"/>
                  </a:lnTo>
                  <a:lnTo>
                    <a:pt x="24" y="47"/>
                  </a:lnTo>
                  <a:lnTo>
                    <a:pt x="18" y="47"/>
                  </a:lnTo>
                  <a:lnTo>
                    <a:pt x="12" y="47"/>
                  </a:lnTo>
                  <a:lnTo>
                    <a:pt x="6" y="47"/>
                  </a:lnTo>
                  <a:lnTo>
                    <a:pt x="0" y="47"/>
                  </a:lnTo>
                  <a:lnTo>
                    <a:pt x="0" y="53"/>
                  </a:lnTo>
                  <a:lnTo>
                    <a:pt x="6" y="53"/>
                  </a:lnTo>
                  <a:lnTo>
                    <a:pt x="12" y="53"/>
                  </a:lnTo>
                  <a:lnTo>
                    <a:pt x="18" y="53"/>
                  </a:lnTo>
                  <a:lnTo>
                    <a:pt x="24" y="53"/>
                  </a:lnTo>
                  <a:lnTo>
                    <a:pt x="30" y="47"/>
                  </a:lnTo>
                  <a:lnTo>
                    <a:pt x="36" y="47"/>
                  </a:lnTo>
                  <a:lnTo>
                    <a:pt x="42" y="41"/>
                  </a:lnTo>
                  <a:lnTo>
                    <a:pt x="48" y="41"/>
                  </a:lnTo>
                  <a:lnTo>
                    <a:pt x="54" y="47"/>
                  </a:lnTo>
                  <a:lnTo>
                    <a:pt x="54" y="53"/>
                  </a:lnTo>
                  <a:lnTo>
                    <a:pt x="48" y="59"/>
                  </a:lnTo>
                  <a:lnTo>
                    <a:pt x="48" y="65"/>
                  </a:lnTo>
                  <a:lnTo>
                    <a:pt x="54" y="59"/>
                  </a:lnTo>
                  <a:lnTo>
                    <a:pt x="54" y="53"/>
                  </a:lnTo>
                  <a:lnTo>
                    <a:pt x="60" y="47"/>
                  </a:lnTo>
                  <a:lnTo>
                    <a:pt x="54" y="41"/>
                  </a:lnTo>
                  <a:lnTo>
                    <a:pt x="60" y="36"/>
                  </a:lnTo>
                  <a:lnTo>
                    <a:pt x="66" y="30"/>
                  </a:lnTo>
                  <a:lnTo>
                    <a:pt x="72" y="24"/>
                  </a:lnTo>
                  <a:lnTo>
                    <a:pt x="78" y="24"/>
                  </a:lnTo>
                  <a:lnTo>
                    <a:pt x="84" y="24"/>
                  </a:lnTo>
                  <a:lnTo>
                    <a:pt x="84" y="30"/>
                  </a:lnTo>
                  <a:lnTo>
                    <a:pt x="84" y="41"/>
                  </a:lnTo>
                  <a:lnTo>
                    <a:pt x="84" y="47"/>
                  </a:lnTo>
                  <a:lnTo>
                    <a:pt x="84" y="41"/>
                  </a:lnTo>
                  <a:lnTo>
                    <a:pt x="90" y="36"/>
                  </a:lnTo>
                  <a:lnTo>
                    <a:pt x="90" y="24"/>
                  </a:lnTo>
                  <a:lnTo>
                    <a:pt x="84" y="18"/>
                  </a:lnTo>
                  <a:lnTo>
                    <a:pt x="90" y="18"/>
                  </a:lnTo>
                  <a:lnTo>
                    <a:pt x="90" y="12"/>
                  </a:lnTo>
                  <a:lnTo>
                    <a:pt x="96" y="12"/>
                  </a:lnTo>
                  <a:lnTo>
                    <a:pt x="102" y="6"/>
                  </a:lnTo>
                  <a:lnTo>
                    <a:pt x="108" y="6"/>
                  </a:lnTo>
                  <a:lnTo>
                    <a:pt x="108" y="0"/>
                  </a:lnTo>
                  <a:lnTo>
                    <a:pt x="114" y="0"/>
                  </a:lnTo>
                  <a:lnTo>
                    <a:pt x="119" y="0"/>
                  </a:lnTo>
                  <a:lnTo>
                    <a:pt x="114" y="0"/>
                  </a:lnTo>
                  <a:lnTo>
                    <a:pt x="108" y="0"/>
                  </a:lnTo>
                  <a:lnTo>
                    <a:pt x="102" y="0"/>
                  </a:lnTo>
                  <a:close/>
                </a:path>
              </a:pathLst>
            </a:custGeom>
            <a:solidFill>
              <a:srgbClr val="BA0000"/>
            </a:solidFill>
            <a:ln w="9525">
              <a:noFill/>
              <a:round/>
              <a:headEnd/>
              <a:tailEnd/>
            </a:ln>
          </p:spPr>
          <p:txBody>
            <a:bodyPr/>
            <a:lstStyle/>
            <a:p>
              <a:endParaRPr lang="en-US"/>
            </a:p>
          </p:txBody>
        </p:sp>
        <p:sp>
          <p:nvSpPr>
            <p:cNvPr id="16109" name="Freeform 480"/>
            <p:cNvSpPr>
              <a:spLocks/>
            </p:cNvSpPr>
            <p:nvPr/>
          </p:nvSpPr>
          <p:spPr bwMode="auto">
            <a:xfrm>
              <a:off x="4744" y="2083"/>
              <a:ext cx="12" cy="6"/>
            </a:xfrm>
            <a:custGeom>
              <a:avLst/>
              <a:gdLst>
                <a:gd name="T0" fmla="*/ 0 w 12"/>
                <a:gd name="T1" fmla="*/ 0 h 6"/>
                <a:gd name="T2" fmla="*/ 6 w 12"/>
                <a:gd name="T3" fmla="*/ 0 h 6"/>
                <a:gd name="T4" fmla="*/ 6 w 12"/>
                <a:gd name="T5" fmla="*/ 0 h 6"/>
                <a:gd name="T6" fmla="*/ 12 w 12"/>
                <a:gd name="T7" fmla="*/ 0 h 6"/>
                <a:gd name="T8" fmla="*/ 12 w 12"/>
                <a:gd name="T9" fmla="*/ 0 h 6"/>
                <a:gd name="T10" fmla="*/ 12 w 12"/>
                <a:gd name="T11" fmla="*/ 0 h 6"/>
                <a:gd name="T12" fmla="*/ 12 w 12"/>
                <a:gd name="T13" fmla="*/ 6 h 6"/>
                <a:gd name="T14" fmla="*/ 12 w 12"/>
                <a:gd name="T15" fmla="*/ 6 h 6"/>
                <a:gd name="T16" fmla="*/ 12 w 12"/>
                <a:gd name="T17" fmla="*/ 6 h 6"/>
                <a:gd name="T18" fmla="*/ 12 w 12"/>
                <a:gd name="T19" fmla="*/ 6 h 6"/>
                <a:gd name="T20" fmla="*/ 6 w 12"/>
                <a:gd name="T21" fmla="*/ 6 h 6"/>
                <a:gd name="T22" fmla="*/ 6 w 12"/>
                <a:gd name="T23" fmla="*/ 6 h 6"/>
                <a:gd name="T24" fmla="*/ 0 w 12"/>
                <a:gd name="T25" fmla="*/ 6 h 6"/>
                <a:gd name="T26" fmla="*/ 0 w 12"/>
                <a:gd name="T27" fmla="*/ 6 h 6"/>
                <a:gd name="T28" fmla="*/ 0 w 12"/>
                <a:gd name="T29" fmla="*/ 0 h 6"/>
                <a:gd name="T30" fmla="*/ 0 w 12"/>
                <a:gd name="T31" fmla="*/ 0 h 6"/>
                <a:gd name="T32" fmla="*/ 0 w 12"/>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6"/>
                <a:gd name="T53" fmla="*/ 12 w 12"/>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6">
                  <a:moveTo>
                    <a:pt x="0" y="0"/>
                  </a:moveTo>
                  <a:lnTo>
                    <a:pt x="6" y="0"/>
                  </a:lnTo>
                  <a:lnTo>
                    <a:pt x="12" y="0"/>
                  </a:lnTo>
                  <a:lnTo>
                    <a:pt x="12" y="6"/>
                  </a:lnTo>
                  <a:lnTo>
                    <a:pt x="6" y="6"/>
                  </a:lnTo>
                  <a:lnTo>
                    <a:pt x="0" y="6"/>
                  </a:lnTo>
                  <a:lnTo>
                    <a:pt x="0" y="0"/>
                  </a:lnTo>
                  <a:close/>
                </a:path>
              </a:pathLst>
            </a:custGeom>
            <a:solidFill>
              <a:srgbClr val="007F00"/>
            </a:solidFill>
            <a:ln w="9525">
              <a:noFill/>
              <a:round/>
              <a:headEnd/>
              <a:tailEnd/>
            </a:ln>
          </p:spPr>
          <p:txBody>
            <a:bodyPr/>
            <a:lstStyle/>
            <a:p>
              <a:endParaRPr lang="en-US"/>
            </a:p>
          </p:txBody>
        </p:sp>
        <p:sp>
          <p:nvSpPr>
            <p:cNvPr id="16110" name="Freeform 481"/>
            <p:cNvSpPr>
              <a:spLocks/>
            </p:cNvSpPr>
            <p:nvPr/>
          </p:nvSpPr>
          <p:spPr bwMode="auto">
            <a:xfrm>
              <a:off x="4743" y="2109"/>
              <a:ext cx="6" cy="6"/>
            </a:xfrm>
            <a:custGeom>
              <a:avLst/>
              <a:gdLst>
                <a:gd name="T0" fmla="*/ 0 w 6"/>
                <a:gd name="T1" fmla="*/ 0 h 6"/>
                <a:gd name="T2" fmla="*/ 0 w 6"/>
                <a:gd name="T3" fmla="*/ 0 h 6"/>
                <a:gd name="T4" fmla="*/ 6 w 6"/>
                <a:gd name="T5" fmla="*/ 0 h 6"/>
                <a:gd name="T6" fmla="*/ 6 w 6"/>
                <a:gd name="T7" fmla="*/ 0 h 6"/>
                <a:gd name="T8" fmla="*/ 6 w 6"/>
                <a:gd name="T9" fmla="*/ 0 h 6"/>
                <a:gd name="T10" fmla="*/ 6 w 6"/>
                <a:gd name="T11" fmla="*/ 0 h 6"/>
                <a:gd name="T12" fmla="*/ 6 w 6"/>
                <a:gd name="T13" fmla="*/ 6 h 6"/>
                <a:gd name="T14" fmla="*/ 6 w 6"/>
                <a:gd name="T15" fmla="*/ 6 h 6"/>
                <a:gd name="T16" fmla="*/ 6 w 6"/>
                <a:gd name="T17" fmla="*/ 6 h 6"/>
                <a:gd name="T18" fmla="*/ 6 w 6"/>
                <a:gd name="T19" fmla="*/ 6 h 6"/>
                <a:gd name="T20" fmla="*/ 0 w 6"/>
                <a:gd name="T21" fmla="*/ 6 h 6"/>
                <a:gd name="T22" fmla="*/ 0 w 6"/>
                <a:gd name="T23" fmla="*/ 6 h 6"/>
                <a:gd name="T24" fmla="*/ 0 w 6"/>
                <a:gd name="T25" fmla="*/ 6 h 6"/>
                <a:gd name="T26" fmla="*/ 0 w 6"/>
                <a:gd name="T27" fmla="*/ 6 h 6"/>
                <a:gd name="T28" fmla="*/ 0 w 6"/>
                <a:gd name="T29" fmla="*/ 6 h 6"/>
                <a:gd name="T30" fmla="*/ 0 w 6"/>
                <a:gd name="T31" fmla="*/ 0 h 6"/>
                <a:gd name="T32" fmla="*/ 0 w 6"/>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6"/>
                <a:gd name="T53" fmla="*/ 6 w 6"/>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6">
                  <a:moveTo>
                    <a:pt x="0" y="0"/>
                  </a:moveTo>
                  <a:lnTo>
                    <a:pt x="0" y="0"/>
                  </a:lnTo>
                  <a:lnTo>
                    <a:pt x="6" y="0"/>
                  </a:lnTo>
                  <a:lnTo>
                    <a:pt x="6" y="6"/>
                  </a:lnTo>
                  <a:lnTo>
                    <a:pt x="0" y="6"/>
                  </a:lnTo>
                  <a:lnTo>
                    <a:pt x="0" y="0"/>
                  </a:lnTo>
                  <a:close/>
                </a:path>
              </a:pathLst>
            </a:custGeom>
            <a:solidFill>
              <a:srgbClr val="007F00"/>
            </a:solidFill>
            <a:ln w="9525">
              <a:noFill/>
              <a:round/>
              <a:headEnd/>
              <a:tailEnd/>
            </a:ln>
          </p:spPr>
          <p:txBody>
            <a:bodyPr/>
            <a:lstStyle/>
            <a:p>
              <a:endParaRPr lang="en-US"/>
            </a:p>
          </p:txBody>
        </p:sp>
        <p:sp>
          <p:nvSpPr>
            <p:cNvPr id="16111" name="Freeform 482"/>
            <p:cNvSpPr>
              <a:spLocks/>
            </p:cNvSpPr>
            <p:nvPr/>
          </p:nvSpPr>
          <p:spPr bwMode="auto">
            <a:xfrm>
              <a:off x="4762" y="2126"/>
              <a:ext cx="12" cy="12"/>
            </a:xfrm>
            <a:custGeom>
              <a:avLst/>
              <a:gdLst>
                <a:gd name="T0" fmla="*/ 0 w 12"/>
                <a:gd name="T1" fmla="*/ 6 h 12"/>
                <a:gd name="T2" fmla="*/ 6 w 12"/>
                <a:gd name="T3" fmla="*/ 0 h 12"/>
                <a:gd name="T4" fmla="*/ 6 w 12"/>
                <a:gd name="T5" fmla="*/ 0 h 12"/>
                <a:gd name="T6" fmla="*/ 6 w 12"/>
                <a:gd name="T7" fmla="*/ 0 h 12"/>
                <a:gd name="T8" fmla="*/ 12 w 12"/>
                <a:gd name="T9" fmla="*/ 0 h 12"/>
                <a:gd name="T10" fmla="*/ 12 w 12"/>
                <a:gd name="T11" fmla="*/ 6 h 12"/>
                <a:gd name="T12" fmla="*/ 12 w 12"/>
                <a:gd name="T13" fmla="*/ 6 h 12"/>
                <a:gd name="T14" fmla="*/ 12 w 12"/>
                <a:gd name="T15" fmla="*/ 6 h 12"/>
                <a:gd name="T16" fmla="*/ 12 w 12"/>
                <a:gd name="T17" fmla="*/ 12 h 12"/>
                <a:gd name="T18" fmla="*/ 12 w 12"/>
                <a:gd name="T19" fmla="*/ 12 h 12"/>
                <a:gd name="T20" fmla="*/ 6 w 12"/>
                <a:gd name="T21" fmla="*/ 12 h 12"/>
                <a:gd name="T22" fmla="*/ 6 w 12"/>
                <a:gd name="T23" fmla="*/ 12 h 12"/>
                <a:gd name="T24" fmla="*/ 0 w 12"/>
                <a:gd name="T25" fmla="*/ 12 h 12"/>
                <a:gd name="T26" fmla="*/ 0 w 12"/>
                <a:gd name="T27" fmla="*/ 6 h 12"/>
                <a:gd name="T28" fmla="*/ 0 w 12"/>
                <a:gd name="T29" fmla="*/ 6 h 12"/>
                <a:gd name="T30" fmla="*/ 0 w 12"/>
                <a:gd name="T31" fmla="*/ 6 h 12"/>
                <a:gd name="T32" fmla="*/ 0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6"/>
                  </a:moveTo>
                  <a:lnTo>
                    <a:pt x="6" y="0"/>
                  </a:lnTo>
                  <a:lnTo>
                    <a:pt x="12" y="0"/>
                  </a:lnTo>
                  <a:lnTo>
                    <a:pt x="12" y="6"/>
                  </a:lnTo>
                  <a:lnTo>
                    <a:pt x="12" y="12"/>
                  </a:lnTo>
                  <a:lnTo>
                    <a:pt x="6" y="12"/>
                  </a:lnTo>
                  <a:lnTo>
                    <a:pt x="0" y="12"/>
                  </a:lnTo>
                  <a:lnTo>
                    <a:pt x="0" y="6"/>
                  </a:lnTo>
                  <a:close/>
                </a:path>
              </a:pathLst>
            </a:custGeom>
            <a:solidFill>
              <a:srgbClr val="007F00"/>
            </a:solidFill>
            <a:ln w="9525">
              <a:noFill/>
              <a:round/>
              <a:headEnd/>
              <a:tailEnd/>
            </a:ln>
          </p:spPr>
          <p:txBody>
            <a:bodyPr/>
            <a:lstStyle/>
            <a:p>
              <a:endParaRPr lang="en-US"/>
            </a:p>
          </p:txBody>
        </p:sp>
        <p:sp>
          <p:nvSpPr>
            <p:cNvPr id="16112" name="Freeform 483"/>
            <p:cNvSpPr>
              <a:spLocks/>
            </p:cNvSpPr>
            <p:nvPr/>
          </p:nvSpPr>
          <p:spPr bwMode="auto">
            <a:xfrm>
              <a:off x="4720" y="2119"/>
              <a:ext cx="12" cy="12"/>
            </a:xfrm>
            <a:custGeom>
              <a:avLst/>
              <a:gdLst>
                <a:gd name="T0" fmla="*/ 6 w 12"/>
                <a:gd name="T1" fmla="*/ 0 h 12"/>
                <a:gd name="T2" fmla="*/ 6 w 12"/>
                <a:gd name="T3" fmla="*/ 0 h 12"/>
                <a:gd name="T4" fmla="*/ 12 w 12"/>
                <a:gd name="T5" fmla="*/ 6 h 12"/>
                <a:gd name="T6" fmla="*/ 12 w 12"/>
                <a:gd name="T7" fmla="*/ 6 h 12"/>
                <a:gd name="T8" fmla="*/ 12 w 12"/>
                <a:gd name="T9" fmla="*/ 6 h 12"/>
                <a:gd name="T10" fmla="*/ 12 w 12"/>
                <a:gd name="T11" fmla="*/ 12 h 12"/>
                <a:gd name="T12" fmla="*/ 12 w 12"/>
                <a:gd name="T13" fmla="*/ 12 h 12"/>
                <a:gd name="T14" fmla="*/ 6 w 12"/>
                <a:gd name="T15" fmla="*/ 12 h 12"/>
                <a:gd name="T16" fmla="*/ 6 w 12"/>
                <a:gd name="T17" fmla="*/ 12 h 12"/>
                <a:gd name="T18" fmla="*/ 0 w 12"/>
                <a:gd name="T19" fmla="*/ 12 h 12"/>
                <a:gd name="T20" fmla="*/ 0 w 12"/>
                <a:gd name="T21" fmla="*/ 12 h 12"/>
                <a:gd name="T22" fmla="*/ 0 w 12"/>
                <a:gd name="T23" fmla="*/ 12 h 12"/>
                <a:gd name="T24" fmla="*/ 0 w 12"/>
                <a:gd name="T25" fmla="*/ 12 h 12"/>
                <a:gd name="T26" fmla="*/ 0 w 12"/>
                <a:gd name="T27" fmla="*/ 6 h 12"/>
                <a:gd name="T28" fmla="*/ 0 w 12"/>
                <a:gd name="T29" fmla="*/ 6 h 12"/>
                <a:gd name="T30" fmla="*/ 0 w 12"/>
                <a:gd name="T31" fmla="*/ 0 h 12"/>
                <a:gd name="T32" fmla="*/ 6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0"/>
                  </a:moveTo>
                  <a:lnTo>
                    <a:pt x="6" y="0"/>
                  </a:lnTo>
                  <a:lnTo>
                    <a:pt x="12" y="6"/>
                  </a:lnTo>
                  <a:lnTo>
                    <a:pt x="12" y="12"/>
                  </a:lnTo>
                  <a:lnTo>
                    <a:pt x="6" y="12"/>
                  </a:lnTo>
                  <a:lnTo>
                    <a:pt x="0" y="12"/>
                  </a:lnTo>
                  <a:lnTo>
                    <a:pt x="0" y="6"/>
                  </a:lnTo>
                  <a:lnTo>
                    <a:pt x="0" y="0"/>
                  </a:lnTo>
                  <a:lnTo>
                    <a:pt x="6" y="0"/>
                  </a:lnTo>
                  <a:close/>
                </a:path>
              </a:pathLst>
            </a:custGeom>
            <a:solidFill>
              <a:srgbClr val="007F00"/>
            </a:solidFill>
            <a:ln w="9525">
              <a:noFill/>
              <a:round/>
              <a:headEnd/>
              <a:tailEnd/>
            </a:ln>
          </p:spPr>
          <p:txBody>
            <a:bodyPr/>
            <a:lstStyle/>
            <a:p>
              <a:endParaRPr lang="en-US"/>
            </a:p>
          </p:txBody>
        </p:sp>
        <p:sp>
          <p:nvSpPr>
            <p:cNvPr id="16113" name="Freeform 484"/>
            <p:cNvSpPr>
              <a:spLocks/>
            </p:cNvSpPr>
            <p:nvPr/>
          </p:nvSpPr>
          <p:spPr bwMode="auto">
            <a:xfrm>
              <a:off x="4709" y="2096"/>
              <a:ext cx="18" cy="12"/>
            </a:xfrm>
            <a:custGeom>
              <a:avLst/>
              <a:gdLst>
                <a:gd name="T0" fmla="*/ 0 w 18"/>
                <a:gd name="T1" fmla="*/ 6 h 12"/>
                <a:gd name="T2" fmla="*/ 0 w 18"/>
                <a:gd name="T3" fmla="*/ 0 h 12"/>
                <a:gd name="T4" fmla="*/ 6 w 18"/>
                <a:gd name="T5" fmla="*/ 0 h 12"/>
                <a:gd name="T6" fmla="*/ 6 w 18"/>
                <a:gd name="T7" fmla="*/ 0 h 12"/>
                <a:gd name="T8" fmla="*/ 12 w 18"/>
                <a:gd name="T9" fmla="*/ 0 h 12"/>
                <a:gd name="T10" fmla="*/ 12 w 18"/>
                <a:gd name="T11" fmla="*/ 0 h 12"/>
                <a:gd name="T12" fmla="*/ 12 w 18"/>
                <a:gd name="T13" fmla="*/ 0 h 12"/>
                <a:gd name="T14" fmla="*/ 18 w 18"/>
                <a:gd name="T15" fmla="*/ 0 h 12"/>
                <a:gd name="T16" fmla="*/ 18 w 18"/>
                <a:gd name="T17" fmla="*/ 0 h 12"/>
                <a:gd name="T18" fmla="*/ 18 w 18"/>
                <a:gd name="T19" fmla="*/ 6 h 12"/>
                <a:gd name="T20" fmla="*/ 18 w 18"/>
                <a:gd name="T21" fmla="*/ 6 h 12"/>
                <a:gd name="T22" fmla="*/ 12 w 18"/>
                <a:gd name="T23" fmla="*/ 6 h 12"/>
                <a:gd name="T24" fmla="*/ 12 w 18"/>
                <a:gd name="T25" fmla="*/ 12 h 12"/>
                <a:gd name="T26" fmla="*/ 12 w 18"/>
                <a:gd name="T27" fmla="*/ 12 h 12"/>
                <a:gd name="T28" fmla="*/ 6 w 18"/>
                <a:gd name="T29" fmla="*/ 12 h 12"/>
                <a:gd name="T30" fmla="*/ 6 w 18"/>
                <a:gd name="T31" fmla="*/ 6 h 12"/>
                <a:gd name="T32" fmla="*/ 0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6"/>
                  </a:moveTo>
                  <a:lnTo>
                    <a:pt x="0" y="0"/>
                  </a:lnTo>
                  <a:lnTo>
                    <a:pt x="6" y="0"/>
                  </a:lnTo>
                  <a:lnTo>
                    <a:pt x="12" y="0"/>
                  </a:lnTo>
                  <a:lnTo>
                    <a:pt x="18" y="0"/>
                  </a:lnTo>
                  <a:lnTo>
                    <a:pt x="18" y="6"/>
                  </a:lnTo>
                  <a:lnTo>
                    <a:pt x="12" y="6"/>
                  </a:lnTo>
                  <a:lnTo>
                    <a:pt x="12" y="12"/>
                  </a:lnTo>
                  <a:lnTo>
                    <a:pt x="6" y="12"/>
                  </a:lnTo>
                  <a:lnTo>
                    <a:pt x="6" y="6"/>
                  </a:lnTo>
                  <a:lnTo>
                    <a:pt x="0" y="6"/>
                  </a:lnTo>
                  <a:close/>
                </a:path>
              </a:pathLst>
            </a:custGeom>
            <a:solidFill>
              <a:srgbClr val="007F00"/>
            </a:solidFill>
            <a:ln w="9525">
              <a:noFill/>
              <a:round/>
              <a:headEnd/>
              <a:tailEnd/>
            </a:ln>
          </p:spPr>
          <p:txBody>
            <a:bodyPr/>
            <a:lstStyle/>
            <a:p>
              <a:endParaRPr lang="en-US"/>
            </a:p>
          </p:txBody>
        </p:sp>
        <p:sp>
          <p:nvSpPr>
            <p:cNvPr id="16114" name="Freeform 485"/>
            <p:cNvSpPr>
              <a:spLocks/>
            </p:cNvSpPr>
            <p:nvPr/>
          </p:nvSpPr>
          <p:spPr bwMode="auto">
            <a:xfrm>
              <a:off x="4691" y="2090"/>
              <a:ext cx="13" cy="12"/>
            </a:xfrm>
            <a:custGeom>
              <a:avLst/>
              <a:gdLst>
                <a:gd name="T0" fmla="*/ 0 w 11"/>
                <a:gd name="T1" fmla="*/ 12 h 12"/>
                <a:gd name="T2" fmla="*/ 0 w 11"/>
                <a:gd name="T3" fmla="*/ 6 h 12"/>
                <a:gd name="T4" fmla="*/ 0 w 11"/>
                <a:gd name="T5" fmla="*/ 6 h 12"/>
                <a:gd name="T6" fmla="*/ 21 w 11"/>
                <a:gd name="T7" fmla="*/ 6 h 12"/>
                <a:gd name="T8" fmla="*/ 21 w 11"/>
                <a:gd name="T9" fmla="*/ 0 h 12"/>
                <a:gd name="T10" fmla="*/ 21 w 11"/>
                <a:gd name="T11" fmla="*/ 0 h 12"/>
                <a:gd name="T12" fmla="*/ 41 w 11"/>
                <a:gd name="T13" fmla="*/ 6 h 12"/>
                <a:gd name="T14" fmla="*/ 41 w 11"/>
                <a:gd name="T15" fmla="*/ 6 h 12"/>
                <a:gd name="T16" fmla="*/ 41 w 11"/>
                <a:gd name="T17" fmla="*/ 6 h 12"/>
                <a:gd name="T18" fmla="*/ 41 w 11"/>
                <a:gd name="T19" fmla="*/ 12 h 12"/>
                <a:gd name="T20" fmla="*/ 41 w 11"/>
                <a:gd name="T21" fmla="*/ 12 h 12"/>
                <a:gd name="T22" fmla="*/ 21 w 11"/>
                <a:gd name="T23" fmla="*/ 12 h 12"/>
                <a:gd name="T24" fmla="*/ 21 w 11"/>
                <a:gd name="T25" fmla="*/ 12 h 12"/>
                <a:gd name="T26" fmla="*/ 21 w 11"/>
                <a:gd name="T27" fmla="*/ 12 h 12"/>
                <a:gd name="T28" fmla="*/ 0 w 11"/>
                <a:gd name="T29" fmla="*/ 12 h 12"/>
                <a:gd name="T30" fmla="*/ 0 w 11"/>
                <a:gd name="T31" fmla="*/ 12 h 12"/>
                <a:gd name="T32" fmla="*/ 0 w 11"/>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12"/>
                <a:gd name="T53" fmla="*/ 11 w 1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12">
                  <a:moveTo>
                    <a:pt x="0" y="12"/>
                  </a:moveTo>
                  <a:lnTo>
                    <a:pt x="0" y="6"/>
                  </a:lnTo>
                  <a:lnTo>
                    <a:pt x="6" y="6"/>
                  </a:lnTo>
                  <a:lnTo>
                    <a:pt x="6" y="0"/>
                  </a:lnTo>
                  <a:lnTo>
                    <a:pt x="11" y="6"/>
                  </a:lnTo>
                  <a:lnTo>
                    <a:pt x="11" y="12"/>
                  </a:lnTo>
                  <a:lnTo>
                    <a:pt x="6" y="12"/>
                  </a:lnTo>
                  <a:lnTo>
                    <a:pt x="0" y="12"/>
                  </a:lnTo>
                  <a:close/>
                </a:path>
              </a:pathLst>
            </a:custGeom>
            <a:solidFill>
              <a:srgbClr val="007F00"/>
            </a:solidFill>
            <a:ln w="9525">
              <a:noFill/>
              <a:round/>
              <a:headEnd/>
              <a:tailEnd/>
            </a:ln>
          </p:spPr>
          <p:txBody>
            <a:bodyPr/>
            <a:lstStyle/>
            <a:p>
              <a:endParaRPr lang="en-US"/>
            </a:p>
          </p:txBody>
        </p:sp>
        <p:sp>
          <p:nvSpPr>
            <p:cNvPr id="16115" name="Freeform 486"/>
            <p:cNvSpPr>
              <a:spLocks/>
            </p:cNvSpPr>
            <p:nvPr/>
          </p:nvSpPr>
          <p:spPr bwMode="auto">
            <a:xfrm>
              <a:off x="4709" y="2073"/>
              <a:ext cx="12" cy="12"/>
            </a:xfrm>
            <a:custGeom>
              <a:avLst/>
              <a:gdLst>
                <a:gd name="T0" fmla="*/ 0 w 12"/>
                <a:gd name="T1" fmla="*/ 6 h 12"/>
                <a:gd name="T2" fmla="*/ 0 w 12"/>
                <a:gd name="T3" fmla="*/ 6 h 12"/>
                <a:gd name="T4" fmla="*/ 0 w 12"/>
                <a:gd name="T5" fmla="*/ 6 h 12"/>
                <a:gd name="T6" fmla="*/ 0 w 12"/>
                <a:gd name="T7" fmla="*/ 6 h 12"/>
                <a:gd name="T8" fmla="*/ 6 w 12"/>
                <a:gd name="T9" fmla="*/ 0 h 12"/>
                <a:gd name="T10" fmla="*/ 6 w 12"/>
                <a:gd name="T11" fmla="*/ 0 h 12"/>
                <a:gd name="T12" fmla="*/ 12 w 12"/>
                <a:gd name="T13" fmla="*/ 6 h 12"/>
                <a:gd name="T14" fmla="*/ 12 w 12"/>
                <a:gd name="T15" fmla="*/ 6 h 12"/>
                <a:gd name="T16" fmla="*/ 12 w 12"/>
                <a:gd name="T17" fmla="*/ 6 h 12"/>
                <a:gd name="T18" fmla="*/ 12 w 12"/>
                <a:gd name="T19" fmla="*/ 6 h 12"/>
                <a:gd name="T20" fmla="*/ 12 w 12"/>
                <a:gd name="T21" fmla="*/ 12 h 12"/>
                <a:gd name="T22" fmla="*/ 6 w 12"/>
                <a:gd name="T23" fmla="*/ 12 h 12"/>
                <a:gd name="T24" fmla="*/ 6 w 12"/>
                <a:gd name="T25" fmla="*/ 12 h 12"/>
                <a:gd name="T26" fmla="*/ 6 w 12"/>
                <a:gd name="T27" fmla="*/ 12 h 12"/>
                <a:gd name="T28" fmla="*/ 0 w 12"/>
                <a:gd name="T29" fmla="*/ 12 h 12"/>
                <a:gd name="T30" fmla="*/ 0 w 12"/>
                <a:gd name="T31" fmla="*/ 12 h 12"/>
                <a:gd name="T32" fmla="*/ 0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6"/>
                  </a:moveTo>
                  <a:lnTo>
                    <a:pt x="0" y="6"/>
                  </a:lnTo>
                  <a:lnTo>
                    <a:pt x="6" y="0"/>
                  </a:lnTo>
                  <a:lnTo>
                    <a:pt x="12" y="6"/>
                  </a:lnTo>
                  <a:lnTo>
                    <a:pt x="12" y="12"/>
                  </a:lnTo>
                  <a:lnTo>
                    <a:pt x="6" y="12"/>
                  </a:lnTo>
                  <a:lnTo>
                    <a:pt x="0" y="12"/>
                  </a:lnTo>
                  <a:lnTo>
                    <a:pt x="0" y="6"/>
                  </a:lnTo>
                  <a:close/>
                </a:path>
              </a:pathLst>
            </a:custGeom>
            <a:solidFill>
              <a:srgbClr val="007F00"/>
            </a:solidFill>
            <a:ln w="9525">
              <a:noFill/>
              <a:round/>
              <a:headEnd/>
              <a:tailEnd/>
            </a:ln>
          </p:spPr>
          <p:txBody>
            <a:bodyPr/>
            <a:lstStyle/>
            <a:p>
              <a:endParaRPr lang="en-US"/>
            </a:p>
          </p:txBody>
        </p:sp>
        <p:sp>
          <p:nvSpPr>
            <p:cNvPr id="16116" name="Freeform 487"/>
            <p:cNvSpPr>
              <a:spLocks/>
            </p:cNvSpPr>
            <p:nvPr/>
          </p:nvSpPr>
          <p:spPr bwMode="auto">
            <a:xfrm>
              <a:off x="5114" y="2029"/>
              <a:ext cx="97" cy="96"/>
            </a:xfrm>
            <a:custGeom>
              <a:avLst/>
              <a:gdLst>
                <a:gd name="T0" fmla="*/ 93 w 95"/>
                <a:gd name="T1" fmla="*/ 72 h 96"/>
                <a:gd name="T2" fmla="*/ 99 w 95"/>
                <a:gd name="T3" fmla="*/ 66 h 96"/>
                <a:gd name="T4" fmla="*/ 99 w 95"/>
                <a:gd name="T5" fmla="*/ 54 h 96"/>
                <a:gd name="T6" fmla="*/ 93 w 95"/>
                <a:gd name="T7" fmla="*/ 48 h 96"/>
                <a:gd name="T8" fmla="*/ 74 w 95"/>
                <a:gd name="T9" fmla="*/ 48 h 96"/>
                <a:gd name="T10" fmla="*/ 74 w 95"/>
                <a:gd name="T11" fmla="*/ 36 h 96"/>
                <a:gd name="T12" fmla="*/ 86 w 95"/>
                <a:gd name="T13" fmla="*/ 42 h 96"/>
                <a:gd name="T14" fmla="*/ 93 w 95"/>
                <a:gd name="T15" fmla="*/ 42 h 96"/>
                <a:gd name="T16" fmla="*/ 93 w 95"/>
                <a:gd name="T17" fmla="*/ 48 h 96"/>
                <a:gd name="T18" fmla="*/ 105 w 95"/>
                <a:gd name="T19" fmla="*/ 48 h 96"/>
                <a:gd name="T20" fmla="*/ 111 w 95"/>
                <a:gd name="T21" fmla="*/ 36 h 96"/>
                <a:gd name="T22" fmla="*/ 111 w 95"/>
                <a:gd name="T23" fmla="*/ 30 h 96"/>
                <a:gd name="T24" fmla="*/ 105 w 95"/>
                <a:gd name="T25" fmla="*/ 24 h 96"/>
                <a:gd name="T26" fmla="*/ 99 w 95"/>
                <a:gd name="T27" fmla="*/ 24 h 96"/>
                <a:gd name="T28" fmla="*/ 93 w 95"/>
                <a:gd name="T29" fmla="*/ 24 h 96"/>
                <a:gd name="T30" fmla="*/ 86 w 95"/>
                <a:gd name="T31" fmla="*/ 24 h 96"/>
                <a:gd name="T32" fmla="*/ 93 w 95"/>
                <a:gd name="T33" fmla="*/ 12 h 96"/>
                <a:gd name="T34" fmla="*/ 93 w 95"/>
                <a:gd name="T35" fmla="*/ 0 h 96"/>
                <a:gd name="T36" fmla="*/ 86 w 95"/>
                <a:gd name="T37" fmla="*/ 0 h 96"/>
                <a:gd name="T38" fmla="*/ 67 w 95"/>
                <a:gd name="T39" fmla="*/ 0 h 96"/>
                <a:gd name="T40" fmla="*/ 61 w 95"/>
                <a:gd name="T41" fmla="*/ 12 h 96"/>
                <a:gd name="T42" fmla="*/ 67 w 95"/>
                <a:gd name="T43" fmla="*/ 24 h 96"/>
                <a:gd name="T44" fmla="*/ 61 w 95"/>
                <a:gd name="T45" fmla="*/ 24 h 96"/>
                <a:gd name="T46" fmla="*/ 61 w 95"/>
                <a:gd name="T47" fmla="*/ 18 h 96"/>
                <a:gd name="T48" fmla="*/ 55 w 95"/>
                <a:gd name="T49" fmla="*/ 12 h 96"/>
                <a:gd name="T50" fmla="*/ 43 w 95"/>
                <a:gd name="T51" fmla="*/ 12 h 96"/>
                <a:gd name="T52" fmla="*/ 23 w 95"/>
                <a:gd name="T53" fmla="*/ 6 h 96"/>
                <a:gd name="T54" fmla="*/ 11 w 95"/>
                <a:gd name="T55" fmla="*/ 12 h 96"/>
                <a:gd name="T56" fmla="*/ 11 w 95"/>
                <a:gd name="T57" fmla="*/ 18 h 96"/>
                <a:gd name="T58" fmla="*/ 11 w 95"/>
                <a:gd name="T59" fmla="*/ 24 h 96"/>
                <a:gd name="T60" fmla="*/ 23 w 95"/>
                <a:gd name="T61" fmla="*/ 30 h 96"/>
                <a:gd name="T62" fmla="*/ 37 w 95"/>
                <a:gd name="T63" fmla="*/ 30 h 96"/>
                <a:gd name="T64" fmla="*/ 37 w 95"/>
                <a:gd name="T65" fmla="*/ 42 h 96"/>
                <a:gd name="T66" fmla="*/ 17 w 95"/>
                <a:gd name="T67" fmla="*/ 42 h 96"/>
                <a:gd name="T68" fmla="*/ 11 w 95"/>
                <a:gd name="T69" fmla="*/ 42 h 96"/>
                <a:gd name="T70" fmla="*/ 6 w 95"/>
                <a:gd name="T71" fmla="*/ 48 h 96"/>
                <a:gd name="T72" fmla="*/ 0 w 95"/>
                <a:gd name="T73" fmla="*/ 54 h 96"/>
                <a:gd name="T74" fmla="*/ 6 w 95"/>
                <a:gd name="T75" fmla="*/ 66 h 96"/>
                <a:gd name="T76" fmla="*/ 11 w 95"/>
                <a:gd name="T77" fmla="*/ 66 h 96"/>
                <a:gd name="T78" fmla="*/ 17 w 95"/>
                <a:gd name="T79" fmla="*/ 66 h 96"/>
                <a:gd name="T80" fmla="*/ 23 w 95"/>
                <a:gd name="T81" fmla="*/ 60 h 96"/>
                <a:gd name="T82" fmla="*/ 37 w 95"/>
                <a:gd name="T83" fmla="*/ 54 h 96"/>
                <a:gd name="T84" fmla="*/ 43 w 95"/>
                <a:gd name="T85" fmla="*/ 48 h 96"/>
                <a:gd name="T86" fmla="*/ 49 w 95"/>
                <a:gd name="T87" fmla="*/ 54 h 96"/>
                <a:gd name="T88" fmla="*/ 49 w 95"/>
                <a:gd name="T89" fmla="*/ 60 h 96"/>
                <a:gd name="T90" fmla="*/ 37 w 95"/>
                <a:gd name="T91" fmla="*/ 66 h 96"/>
                <a:gd name="T92" fmla="*/ 23 w 95"/>
                <a:gd name="T93" fmla="*/ 84 h 96"/>
                <a:gd name="T94" fmla="*/ 43 w 95"/>
                <a:gd name="T95" fmla="*/ 90 h 96"/>
                <a:gd name="T96" fmla="*/ 55 w 95"/>
                <a:gd name="T97" fmla="*/ 90 h 96"/>
                <a:gd name="T98" fmla="*/ 61 w 95"/>
                <a:gd name="T99" fmla="*/ 84 h 96"/>
                <a:gd name="T100" fmla="*/ 61 w 95"/>
                <a:gd name="T101" fmla="*/ 78 h 96"/>
                <a:gd name="T102" fmla="*/ 55 w 95"/>
                <a:gd name="T103" fmla="*/ 72 h 96"/>
                <a:gd name="T104" fmla="*/ 55 w 95"/>
                <a:gd name="T105" fmla="*/ 60 h 96"/>
                <a:gd name="T106" fmla="*/ 61 w 95"/>
                <a:gd name="T107" fmla="*/ 54 h 96"/>
                <a:gd name="T108" fmla="*/ 61 w 95"/>
                <a:gd name="T109" fmla="*/ 54 h 96"/>
                <a:gd name="T110" fmla="*/ 74 w 95"/>
                <a:gd name="T111" fmla="*/ 72 h 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5"/>
                <a:gd name="T169" fmla="*/ 0 h 96"/>
                <a:gd name="T170" fmla="*/ 95 w 95"/>
                <a:gd name="T171" fmla="*/ 96 h 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5" h="96">
                  <a:moveTo>
                    <a:pt x="71" y="72"/>
                  </a:moveTo>
                  <a:lnTo>
                    <a:pt x="71" y="72"/>
                  </a:lnTo>
                  <a:lnTo>
                    <a:pt x="77" y="72"/>
                  </a:lnTo>
                  <a:lnTo>
                    <a:pt x="83" y="72"/>
                  </a:lnTo>
                  <a:lnTo>
                    <a:pt x="83" y="66"/>
                  </a:lnTo>
                  <a:lnTo>
                    <a:pt x="89" y="60"/>
                  </a:lnTo>
                  <a:lnTo>
                    <a:pt x="83" y="60"/>
                  </a:lnTo>
                  <a:lnTo>
                    <a:pt x="83" y="54"/>
                  </a:lnTo>
                  <a:lnTo>
                    <a:pt x="83" y="48"/>
                  </a:lnTo>
                  <a:lnTo>
                    <a:pt x="77" y="48"/>
                  </a:lnTo>
                  <a:lnTo>
                    <a:pt x="71" y="48"/>
                  </a:lnTo>
                  <a:lnTo>
                    <a:pt x="65" y="48"/>
                  </a:lnTo>
                  <a:lnTo>
                    <a:pt x="65" y="42"/>
                  </a:lnTo>
                  <a:lnTo>
                    <a:pt x="65" y="36"/>
                  </a:lnTo>
                  <a:lnTo>
                    <a:pt x="71" y="42"/>
                  </a:lnTo>
                  <a:lnTo>
                    <a:pt x="77" y="42"/>
                  </a:lnTo>
                  <a:lnTo>
                    <a:pt x="77" y="48"/>
                  </a:lnTo>
                  <a:lnTo>
                    <a:pt x="83" y="48"/>
                  </a:lnTo>
                  <a:lnTo>
                    <a:pt x="89" y="48"/>
                  </a:lnTo>
                  <a:lnTo>
                    <a:pt x="95" y="42"/>
                  </a:lnTo>
                  <a:lnTo>
                    <a:pt x="95" y="36"/>
                  </a:lnTo>
                  <a:lnTo>
                    <a:pt x="95" y="30"/>
                  </a:lnTo>
                  <a:lnTo>
                    <a:pt x="95" y="24"/>
                  </a:lnTo>
                  <a:lnTo>
                    <a:pt x="89" y="24"/>
                  </a:lnTo>
                  <a:lnTo>
                    <a:pt x="83" y="24"/>
                  </a:lnTo>
                  <a:lnTo>
                    <a:pt x="77" y="24"/>
                  </a:lnTo>
                  <a:lnTo>
                    <a:pt x="71" y="24"/>
                  </a:lnTo>
                  <a:lnTo>
                    <a:pt x="65" y="24"/>
                  </a:lnTo>
                  <a:lnTo>
                    <a:pt x="71" y="18"/>
                  </a:lnTo>
                  <a:lnTo>
                    <a:pt x="77" y="12"/>
                  </a:lnTo>
                  <a:lnTo>
                    <a:pt x="77" y="6"/>
                  </a:lnTo>
                  <a:lnTo>
                    <a:pt x="77" y="0"/>
                  </a:lnTo>
                  <a:lnTo>
                    <a:pt x="71" y="0"/>
                  </a:lnTo>
                  <a:lnTo>
                    <a:pt x="65" y="0"/>
                  </a:lnTo>
                  <a:lnTo>
                    <a:pt x="59" y="0"/>
                  </a:lnTo>
                  <a:lnTo>
                    <a:pt x="59" y="6"/>
                  </a:lnTo>
                  <a:lnTo>
                    <a:pt x="53" y="12"/>
                  </a:lnTo>
                  <a:lnTo>
                    <a:pt x="53" y="18"/>
                  </a:lnTo>
                  <a:lnTo>
                    <a:pt x="59" y="18"/>
                  </a:lnTo>
                  <a:lnTo>
                    <a:pt x="59" y="24"/>
                  </a:lnTo>
                  <a:lnTo>
                    <a:pt x="53" y="24"/>
                  </a:lnTo>
                  <a:lnTo>
                    <a:pt x="53" y="18"/>
                  </a:lnTo>
                  <a:lnTo>
                    <a:pt x="53" y="12"/>
                  </a:lnTo>
                  <a:lnTo>
                    <a:pt x="47" y="12"/>
                  </a:lnTo>
                  <a:lnTo>
                    <a:pt x="35" y="12"/>
                  </a:lnTo>
                  <a:lnTo>
                    <a:pt x="29" y="6"/>
                  </a:lnTo>
                  <a:lnTo>
                    <a:pt x="23" y="6"/>
                  </a:lnTo>
                  <a:lnTo>
                    <a:pt x="17" y="6"/>
                  </a:lnTo>
                  <a:lnTo>
                    <a:pt x="11" y="12"/>
                  </a:lnTo>
                  <a:lnTo>
                    <a:pt x="11" y="18"/>
                  </a:lnTo>
                  <a:lnTo>
                    <a:pt x="11" y="24"/>
                  </a:lnTo>
                  <a:lnTo>
                    <a:pt x="17" y="30"/>
                  </a:lnTo>
                  <a:lnTo>
                    <a:pt x="23" y="30"/>
                  </a:lnTo>
                  <a:lnTo>
                    <a:pt x="29" y="30"/>
                  </a:lnTo>
                  <a:lnTo>
                    <a:pt x="35" y="36"/>
                  </a:lnTo>
                  <a:lnTo>
                    <a:pt x="29" y="36"/>
                  </a:lnTo>
                  <a:lnTo>
                    <a:pt x="29" y="42"/>
                  </a:lnTo>
                  <a:lnTo>
                    <a:pt x="23" y="42"/>
                  </a:lnTo>
                  <a:lnTo>
                    <a:pt x="17" y="42"/>
                  </a:lnTo>
                  <a:lnTo>
                    <a:pt x="11" y="42"/>
                  </a:lnTo>
                  <a:lnTo>
                    <a:pt x="6" y="42"/>
                  </a:lnTo>
                  <a:lnTo>
                    <a:pt x="6" y="48"/>
                  </a:lnTo>
                  <a:lnTo>
                    <a:pt x="0" y="48"/>
                  </a:lnTo>
                  <a:lnTo>
                    <a:pt x="0" y="54"/>
                  </a:lnTo>
                  <a:lnTo>
                    <a:pt x="0" y="60"/>
                  </a:lnTo>
                  <a:lnTo>
                    <a:pt x="0" y="66"/>
                  </a:lnTo>
                  <a:lnTo>
                    <a:pt x="6" y="66"/>
                  </a:lnTo>
                  <a:lnTo>
                    <a:pt x="11" y="66"/>
                  </a:lnTo>
                  <a:lnTo>
                    <a:pt x="17" y="66"/>
                  </a:lnTo>
                  <a:lnTo>
                    <a:pt x="23" y="66"/>
                  </a:lnTo>
                  <a:lnTo>
                    <a:pt x="23" y="60"/>
                  </a:lnTo>
                  <a:lnTo>
                    <a:pt x="23" y="54"/>
                  </a:lnTo>
                  <a:lnTo>
                    <a:pt x="29" y="54"/>
                  </a:lnTo>
                  <a:lnTo>
                    <a:pt x="29" y="48"/>
                  </a:lnTo>
                  <a:lnTo>
                    <a:pt x="35" y="48"/>
                  </a:lnTo>
                  <a:lnTo>
                    <a:pt x="41" y="48"/>
                  </a:lnTo>
                  <a:lnTo>
                    <a:pt x="41" y="54"/>
                  </a:lnTo>
                  <a:lnTo>
                    <a:pt x="41" y="60"/>
                  </a:lnTo>
                  <a:lnTo>
                    <a:pt x="35" y="66"/>
                  </a:lnTo>
                  <a:lnTo>
                    <a:pt x="29" y="66"/>
                  </a:lnTo>
                  <a:lnTo>
                    <a:pt x="29" y="72"/>
                  </a:lnTo>
                  <a:lnTo>
                    <a:pt x="23" y="78"/>
                  </a:lnTo>
                  <a:lnTo>
                    <a:pt x="23" y="84"/>
                  </a:lnTo>
                  <a:lnTo>
                    <a:pt x="29" y="84"/>
                  </a:lnTo>
                  <a:lnTo>
                    <a:pt x="29" y="90"/>
                  </a:lnTo>
                  <a:lnTo>
                    <a:pt x="35" y="90"/>
                  </a:lnTo>
                  <a:lnTo>
                    <a:pt x="41" y="96"/>
                  </a:lnTo>
                  <a:lnTo>
                    <a:pt x="41" y="90"/>
                  </a:lnTo>
                  <a:lnTo>
                    <a:pt x="47" y="90"/>
                  </a:lnTo>
                  <a:lnTo>
                    <a:pt x="53" y="90"/>
                  </a:lnTo>
                  <a:lnTo>
                    <a:pt x="53" y="84"/>
                  </a:lnTo>
                  <a:lnTo>
                    <a:pt x="53" y="78"/>
                  </a:lnTo>
                  <a:lnTo>
                    <a:pt x="53" y="72"/>
                  </a:lnTo>
                  <a:lnTo>
                    <a:pt x="47" y="72"/>
                  </a:lnTo>
                  <a:lnTo>
                    <a:pt x="47" y="66"/>
                  </a:lnTo>
                  <a:lnTo>
                    <a:pt x="47" y="60"/>
                  </a:lnTo>
                  <a:lnTo>
                    <a:pt x="47" y="54"/>
                  </a:lnTo>
                  <a:lnTo>
                    <a:pt x="53" y="54"/>
                  </a:lnTo>
                  <a:lnTo>
                    <a:pt x="59" y="60"/>
                  </a:lnTo>
                  <a:lnTo>
                    <a:pt x="59" y="66"/>
                  </a:lnTo>
                  <a:lnTo>
                    <a:pt x="65" y="72"/>
                  </a:lnTo>
                  <a:lnTo>
                    <a:pt x="71" y="72"/>
                  </a:lnTo>
                  <a:close/>
                </a:path>
              </a:pathLst>
            </a:custGeom>
            <a:solidFill>
              <a:srgbClr val="FFFF7F"/>
            </a:solidFill>
            <a:ln w="9525">
              <a:noFill/>
              <a:round/>
              <a:headEnd/>
              <a:tailEnd/>
            </a:ln>
          </p:spPr>
          <p:txBody>
            <a:bodyPr/>
            <a:lstStyle/>
            <a:p>
              <a:endParaRPr lang="en-US"/>
            </a:p>
          </p:txBody>
        </p:sp>
        <p:sp>
          <p:nvSpPr>
            <p:cNvPr id="16117" name="Freeform 488"/>
            <p:cNvSpPr>
              <a:spLocks/>
            </p:cNvSpPr>
            <p:nvPr/>
          </p:nvSpPr>
          <p:spPr bwMode="auto">
            <a:xfrm>
              <a:off x="5187" y="1832"/>
              <a:ext cx="106" cy="167"/>
            </a:xfrm>
            <a:custGeom>
              <a:avLst/>
              <a:gdLst>
                <a:gd name="T0" fmla="*/ 0 w 108"/>
                <a:gd name="T1" fmla="*/ 167 h 167"/>
                <a:gd name="T2" fmla="*/ 12 w 108"/>
                <a:gd name="T3" fmla="*/ 155 h 167"/>
                <a:gd name="T4" fmla="*/ 24 w 108"/>
                <a:gd name="T5" fmla="*/ 149 h 167"/>
                <a:gd name="T6" fmla="*/ 27 w 108"/>
                <a:gd name="T7" fmla="*/ 137 h 167"/>
                <a:gd name="T8" fmla="*/ 34 w 108"/>
                <a:gd name="T9" fmla="*/ 137 h 167"/>
                <a:gd name="T10" fmla="*/ 46 w 108"/>
                <a:gd name="T11" fmla="*/ 131 h 167"/>
                <a:gd name="T12" fmla="*/ 58 w 108"/>
                <a:gd name="T13" fmla="*/ 131 h 167"/>
                <a:gd name="T14" fmla="*/ 70 w 108"/>
                <a:gd name="T15" fmla="*/ 131 h 167"/>
                <a:gd name="T16" fmla="*/ 74 w 108"/>
                <a:gd name="T17" fmla="*/ 131 h 167"/>
                <a:gd name="T18" fmla="*/ 74 w 108"/>
                <a:gd name="T19" fmla="*/ 125 h 167"/>
                <a:gd name="T20" fmla="*/ 74 w 108"/>
                <a:gd name="T21" fmla="*/ 125 h 167"/>
                <a:gd name="T22" fmla="*/ 77 w 108"/>
                <a:gd name="T23" fmla="*/ 119 h 167"/>
                <a:gd name="T24" fmla="*/ 77 w 108"/>
                <a:gd name="T25" fmla="*/ 113 h 167"/>
                <a:gd name="T26" fmla="*/ 77 w 108"/>
                <a:gd name="T27" fmla="*/ 107 h 167"/>
                <a:gd name="T28" fmla="*/ 80 w 108"/>
                <a:gd name="T29" fmla="*/ 107 h 167"/>
                <a:gd name="T30" fmla="*/ 86 w 108"/>
                <a:gd name="T31" fmla="*/ 101 h 167"/>
                <a:gd name="T32" fmla="*/ 92 w 108"/>
                <a:gd name="T33" fmla="*/ 95 h 167"/>
                <a:gd name="T34" fmla="*/ 86 w 108"/>
                <a:gd name="T35" fmla="*/ 89 h 167"/>
                <a:gd name="T36" fmla="*/ 86 w 108"/>
                <a:gd name="T37" fmla="*/ 71 h 167"/>
                <a:gd name="T38" fmla="*/ 86 w 108"/>
                <a:gd name="T39" fmla="*/ 59 h 167"/>
                <a:gd name="T40" fmla="*/ 92 w 108"/>
                <a:gd name="T41" fmla="*/ 47 h 167"/>
                <a:gd name="T42" fmla="*/ 86 w 108"/>
                <a:gd name="T43" fmla="*/ 47 h 167"/>
                <a:gd name="T44" fmla="*/ 80 w 108"/>
                <a:gd name="T45" fmla="*/ 41 h 167"/>
                <a:gd name="T46" fmla="*/ 77 w 108"/>
                <a:gd name="T47" fmla="*/ 41 h 167"/>
                <a:gd name="T48" fmla="*/ 74 w 108"/>
                <a:gd name="T49" fmla="*/ 36 h 167"/>
                <a:gd name="T50" fmla="*/ 74 w 108"/>
                <a:gd name="T51" fmla="*/ 30 h 167"/>
                <a:gd name="T52" fmla="*/ 70 w 108"/>
                <a:gd name="T53" fmla="*/ 24 h 167"/>
                <a:gd name="T54" fmla="*/ 64 w 108"/>
                <a:gd name="T55" fmla="*/ 12 h 167"/>
                <a:gd name="T56" fmla="*/ 64 w 108"/>
                <a:gd name="T57" fmla="*/ 0 h 167"/>
                <a:gd name="T58" fmla="*/ 58 w 108"/>
                <a:gd name="T59" fmla="*/ 6 h 167"/>
                <a:gd name="T60" fmla="*/ 58 w 108"/>
                <a:gd name="T61" fmla="*/ 12 h 167"/>
                <a:gd name="T62" fmla="*/ 52 w 108"/>
                <a:gd name="T63" fmla="*/ 18 h 167"/>
                <a:gd name="T64" fmla="*/ 46 w 108"/>
                <a:gd name="T65" fmla="*/ 24 h 167"/>
                <a:gd name="T66" fmla="*/ 40 w 108"/>
                <a:gd name="T67" fmla="*/ 30 h 167"/>
                <a:gd name="T68" fmla="*/ 34 w 108"/>
                <a:gd name="T69" fmla="*/ 36 h 167"/>
                <a:gd name="T70" fmla="*/ 28 w 108"/>
                <a:gd name="T71" fmla="*/ 36 h 167"/>
                <a:gd name="T72" fmla="*/ 24 w 108"/>
                <a:gd name="T73" fmla="*/ 36 h 167"/>
                <a:gd name="T74" fmla="*/ 27 w 108"/>
                <a:gd name="T75" fmla="*/ 41 h 167"/>
                <a:gd name="T76" fmla="*/ 27 w 108"/>
                <a:gd name="T77" fmla="*/ 53 h 167"/>
                <a:gd name="T78" fmla="*/ 27 w 108"/>
                <a:gd name="T79" fmla="*/ 65 h 167"/>
                <a:gd name="T80" fmla="*/ 18 w 108"/>
                <a:gd name="T81" fmla="*/ 71 h 167"/>
                <a:gd name="T82" fmla="*/ 24 w 108"/>
                <a:gd name="T83" fmla="*/ 95 h 167"/>
                <a:gd name="T84" fmla="*/ 24 w 108"/>
                <a:gd name="T85" fmla="*/ 107 h 167"/>
                <a:gd name="T86" fmla="*/ 24 w 108"/>
                <a:gd name="T87" fmla="*/ 125 h 167"/>
                <a:gd name="T88" fmla="*/ 18 w 108"/>
                <a:gd name="T89" fmla="*/ 137 h 167"/>
                <a:gd name="T90" fmla="*/ 12 w 108"/>
                <a:gd name="T91" fmla="*/ 143 h 167"/>
                <a:gd name="T92" fmla="*/ 12 w 108"/>
                <a:gd name="T93" fmla="*/ 149 h 167"/>
                <a:gd name="T94" fmla="*/ 6 w 108"/>
                <a:gd name="T95" fmla="*/ 155 h 167"/>
                <a:gd name="T96" fmla="*/ 6 w 108"/>
                <a:gd name="T97" fmla="*/ 161 h 167"/>
                <a:gd name="T98" fmla="*/ 0 w 108"/>
                <a:gd name="T99" fmla="*/ 161 h 167"/>
                <a:gd name="T100" fmla="*/ 0 w 108"/>
                <a:gd name="T101" fmla="*/ 161 h 167"/>
                <a:gd name="T102" fmla="*/ 0 w 108"/>
                <a:gd name="T103" fmla="*/ 161 h 167"/>
                <a:gd name="T104" fmla="*/ 6 w 108"/>
                <a:gd name="T105" fmla="*/ 161 h 167"/>
                <a:gd name="T106" fmla="*/ 0 w 108"/>
                <a:gd name="T107" fmla="*/ 167 h 1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8"/>
                <a:gd name="T163" fmla="*/ 0 h 167"/>
                <a:gd name="T164" fmla="*/ 108 w 108"/>
                <a:gd name="T165" fmla="*/ 167 h 1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8" h="167">
                  <a:moveTo>
                    <a:pt x="0" y="167"/>
                  </a:moveTo>
                  <a:lnTo>
                    <a:pt x="12" y="155"/>
                  </a:lnTo>
                  <a:lnTo>
                    <a:pt x="24" y="149"/>
                  </a:lnTo>
                  <a:lnTo>
                    <a:pt x="30" y="137"/>
                  </a:lnTo>
                  <a:lnTo>
                    <a:pt x="42" y="137"/>
                  </a:lnTo>
                  <a:lnTo>
                    <a:pt x="54" y="131"/>
                  </a:lnTo>
                  <a:lnTo>
                    <a:pt x="66" y="131"/>
                  </a:lnTo>
                  <a:lnTo>
                    <a:pt x="78" y="131"/>
                  </a:lnTo>
                  <a:lnTo>
                    <a:pt x="84" y="131"/>
                  </a:lnTo>
                  <a:lnTo>
                    <a:pt x="84" y="125"/>
                  </a:lnTo>
                  <a:lnTo>
                    <a:pt x="90" y="119"/>
                  </a:lnTo>
                  <a:lnTo>
                    <a:pt x="90" y="113"/>
                  </a:lnTo>
                  <a:lnTo>
                    <a:pt x="90" y="107"/>
                  </a:lnTo>
                  <a:lnTo>
                    <a:pt x="96" y="107"/>
                  </a:lnTo>
                  <a:lnTo>
                    <a:pt x="102" y="101"/>
                  </a:lnTo>
                  <a:lnTo>
                    <a:pt x="108" y="95"/>
                  </a:lnTo>
                  <a:lnTo>
                    <a:pt x="102" y="89"/>
                  </a:lnTo>
                  <a:lnTo>
                    <a:pt x="102" y="71"/>
                  </a:lnTo>
                  <a:lnTo>
                    <a:pt x="102" y="59"/>
                  </a:lnTo>
                  <a:lnTo>
                    <a:pt x="108" y="47"/>
                  </a:lnTo>
                  <a:lnTo>
                    <a:pt x="102" y="47"/>
                  </a:lnTo>
                  <a:lnTo>
                    <a:pt x="96" y="41"/>
                  </a:lnTo>
                  <a:lnTo>
                    <a:pt x="90" y="41"/>
                  </a:lnTo>
                  <a:lnTo>
                    <a:pt x="84" y="36"/>
                  </a:lnTo>
                  <a:lnTo>
                    <a:pt x="84" y="30"/>
                  </a:lnTo>
                  <a:lnTo>
                    <a:pt x="78" y="24"/>
                  </a:lnTo>
                  <a:lnTo>
                    <a:pt x="72" y="12"/>
                  </a:lnTo>
                  <a:lnTo>
                    <a:pt x="72" y="0"/>
                  </a:lnTo>
                  <a:lnTo>
                    <a:pt x="66" y="6"/>
                  </a:lnTo>
                  <a:lnTo>
                    <a:pt x="66" y="12"/>
                  </a:lnTo>
                  <a:lnTo>
                    <a:pt x="60" y="18"/>
                  </a:lnTo>
                  <a:lnTo>
                    <a:pt x="54" y="24"/>
                  </a:lnTo>
                  <a:lnTo>
                    <a:pt x="48" y="30"/>
                  </a:lnTo>
                  <a:lnTo>
                    <a:pt x="42" y="36"/>
                  </a:lnTo>
                  <a:lnTo>
                    <a:pt x="36" y="36"/>
                  </a:lnTo>
                  <a:lnTo>
                    <a:pt x="24" y="36"/>
                  </a:lnTo>
                  <a:lnTo>
                    <a:pt x="30" y="41"/>
                  </a:lnTo>
                  <a:lnTo>
                    <a:pt x="30" y="53"/>
                  </a:lnTo>
                  <a:lnTo>
                    <a:pt x="30" y="65"/>
                  </a:lnTo>
                  <a:lnTo>
                    <a:pt x="18" y="71"/>
                  </a:lnTo>
                  <a:lnTo>
                    <a:pt x="24" y="95"/>
                  </a:lnTo>
                  <a:lnTo>
                    <a:pt x="24" y="107"/>
                  </a:lnTo>
                  <a:lnTo>
                    <a:pt x="24" y="125"/>
                  </a:lnTo>
                  <a:lnTo>
                    <a:pt x="18" y="137"/>
                  </a:lnTo>
                  <a:lnTo>
                    <a:pt x="12" y="143"/>
                  </a:lnTo>
                  <a:lnTo>
                    <a:pt x="12" y="149"/>
                  </a:lnTo>
                  <a:lnTo>
                    <a:pt x="6" y="155"/>
                  </a:lnTo>
                  <a:lnTo>
                    <a:pt x="6" y="161"/>
                  </a:lnTo>
                  <a:lnTo>
                    <a:pt x="0" y="161"/>
                  </a:lnTo>
                  <a:lnTo>
                    <a:pt x="6" y="161"/>
                  </a:lnTo>
                  <a:lnTo>
                    <a:pt x="0" y="167"/>
                  </a:lnTo>
                  <a:close/>
                </a:path>
              </a:pathLst>
            </a:custGeom>
            <a:solidFill>
              <a:srgbClr val="49AF00"/>
            </a:solidFill>
            <a:ln w="9525">
              <a:noFill/>
              <a:round/>
              <a:headEnd/>
              <a:tailEnd/>
            </a:ln>
          </p:spPr>
          <p:txBody>
            <a:bodyPr/>
            <a:lstStyle/>
            <a:p>
              <a:endParaRPr lang="en-US"/>
            </a:p>
          </p:txBody>
        </p:sp>
        <p:sp>
          <p:nvSpPr>
            <p:cNvPr id="16118" name="Freeform 489"/>
            <p:cNvSpPr>
              <a:spLocks/>
            </p:cNvSpPr>
            <p:nvPr/>
          </p:nvSpPr>
          <p:spPr bwMode="auto">
            <a:xfrm>
              <a:off x="4863" y="1868"/>
              <a:ext cx="173" cy="143"/>
            </a:xfrm>
            <a:custGeom>
              <a:avLst/>
              <a:gdLst>
                <a:gd name="T0" fmla="*/ 89 w 173"/>
                <a:gd name="T1" fmla="*/ 143 h 143"/>
                <a:gd name="T2" fmla="*/ 95 w 173"/>
                <a:gd name="T3" fmla="*/ 143 h 143"/>
                <a:gd name="T4" fmla="*/ 101 w 173"/>
                <a:gd name="T5" fmla="*/ 143 h 143"/>
                <a:gd name="T6" fmla="*/ 113 w 173"/>
                <a:gd name="T7" fmla="*/ 143 h 143"/>
                <a:gd name="T8" fmla="*/ 119 w 173"/>
                <a:gd name="T9" fmla="*/ 137 h 143"/>
                <a:gd name="T10" fmla="*/ 131 w 173"/>
                <a:gd name="T11" fmla="*/ 137 h 143"/>
                <a:gd name="T12" fmla="*/ 143 w 173"/>
                <a:gd name="T13" fmla="*/ 137 h 143"/>
                <a:gd name="T14" fmla="*/ 149 w 173"/>
                <a:gd name="T15" fmla="*/ 137 h 143"/>
                <a:gd name="T16" fmla="*/ 161 w 173"/>
                <a:gd name="T17" fmla="*/ 137 h 143"/>
                <a:gd name="T18" fmla="*/ 161 w 173"/>
                <a:gd name="T19" fmla="*/ 137 h 143"/>
                <a:gd name="T20" fmla="*/ 167 w 173"/>
                <a:gd name="T21" fmla="*/ 137 h 143"/>
                <a:gd name="T22" fmla="*/ 167 w 173"/>
                <a:gd name="T23" fmla="*/ 137 h 143"/>
                <a:gd name="T24" fmla="*/ 173 w 173"/>
                <a:gd name="T25" fmla="*/ 137 h 143"/>
                <a:gd name="T26" fmla="*/ 161 w 173"/>
                <a:gd name="T27" fmla="*/ 131 h 143"/>
                <a:gd name="T28" fmla="*/ 155 w 173"/>
                <a:gd name="T29" fmla="*/ 119 h 143"/>
                <a:gd name="T30" fmla="*/ 149 w 173"/>
                <a:gd name="T31" fmla="*/ 113 h 143"/>
                <a:gd name="T32" fmla="*/ 143 w 173"/>
                <a:gd name="T33" fmla="*/ 101 h 143"/>
                <a:gd name="T34" fmla="*/ 137 w 173"/>
                <a:gd name="T35" fmla="*/ 83 h 143"/>
                <a:gd name="T36" fmla="*/ 131 w 173"/>
                <a:gd name="T37" fmla="*/ 71 h 143"/>
                <a:gd name="T38" fmla="*/ 131 w 173"/>
                <a:gd name="T39" fmla="*/ 59 h 143"/>
                <a:gd name="T40" fmla="*/ 131 w 173"/>
                <a:gd name="T41" fmla="*/ 47 h 143"/>
                <a:gd name="T42" fmla="*/ 125 w 173"/>
                <a:gd name="T43" fmla="*/ 41 h 143"/>
                <a:gd name="T44" fmla="*/ 119 w 173"/>
                <a:gd name="T45" fmla="*/ 41 h 143"/>
                <a:gd name="T46" fmla="*/ 113 w 173"/>
                <a:gd name="T47" fmla="*/ 41 h 143"/>
                <a:gd name="T48" fmla="*/ 107 w 173"/>
                <a:gd name="T49" fmla="*/ 35 h 143"/>
                <a:gd name="T50" fmla="*/ 101 w 173"/>
                <a:gd name="T51" fmla="*/ 29 h 143"/>
                <a:gd name="T52" fmla="*/ 95 w 173"/>
                <a:gd name="T53" fmla="*/ 23 h 143"/>
                <a:gd name="T54" fmla="*/ 89 w 173"/>
                <a:gd name="T55" fmla="*/ 11 h 143"/>
                <a:gd name="T56" fmla="*/ 89 w 173"/>
                <a:gd name="T57" fmla="*/ 5 h 143"/>
                <a:gd name="T58" fmla="*/ 83 w 173"/>
                <a:gd name="T59" fmla="*/ 5 h 143"/>
                <a:gd name="T60" fmla="*/ 71 w 173"/>
                <a:gd name="T61" fmla="*/ 11 h 143"/>
                <a:gd name="T62" fmla="*/ 65 w 173"/>
                <a:gd name="T63" fmla="*/ 11 h 143"/>
                <a:gd name="T64" fmla="*/ 53 w 173"/>
                <a:gd name="T65" fmla="*/ 17 h 143"/>
                <a:gd name="T66" fmla="*/ 42 w 173"/>
                <a:gd name="T67" fmla="*/ 17 h 143"/>
                <a:gd name="T68" fmla="*/ 30 w 173"/>
                <a:gd name="T69" fmla="*/ 11 h 143"/>
                <a:gd name="T70" fmla="*/ 18 w 173"/>
                <a:gd name="T71" fmla="*/ 5 h 143"/>
                <a:gd name="T72" fmla="*/ 6 w 173"/>
                <a:gd name="T73" fmla="*/ 0 h 143"/>
                <a:gd name="T74" fmla="*/ 6 w 173"/>
                <a:gd name="T75" fmla="*/ 5 h 143"/>
                <a:gd name="T76" fmla="*/ 12 w 173"/>
                <a:gd name="T77" fmla="*/ 11 h 143"/>
                <a:gd name="T78" fmla="*/ 12 w 173"/>
                <a:gd name="T79" fmla="*/ 23 h 143"/>
                <a:gd name="T80" fmla="*/ 12 w 173"/>
                <a:gd name="T81" fmla="*/ 29 h 143"/>
                <a:gd name="T82" fmla="*/ 18 w 173"/>
                <a:gd name="T83" fmla="*/ 41 h 143"/>
                <a:gd name="T84" fmla="*/ 12 w 173"/>
                <a:gd name="T85" fmla="*/ 53 h 143"/>
                <a:gd name="T86" fmla="*/ 12 w 173"/>
                <a:gd name="T87" fmla="*/ 65 h 143"/>
                <a:gd name="T88" fmla="*/ 0 w 173"/>
                <a:gd name="T89" fmla="*/ 77 h 143"/>
                <a:gd name="T90" fmla="*/ 12 w 173"/>
                <a:gd name="T91" fmla="*/ 77 h 143"/>
                <a:gd name="T92" fmla="*/ 18 w 173"/>
                <a:gd name="T93" fmla="*/ 83 h 143"/>
                <a:gd name="T94" fmla="*/ 24 w 173"/>
                <a:gd name="T95" fmla="*/ 89 h 143"/>
                <a:gd name="T96" fmla="*/ 36 w 173"/>
                <a:gd name="T97" fmla="*/ 95 h 143"/>
                <a:gd name="T98" fmla="*/ 42 w 173"/>
                <a:gd name="T99" fmla="*/ 101 h 143"/>
                <a:gd name="T100" fmla="*/ 42 w 173"/>
                <a:gd name="T101" fmla="*/ 107 h 143"/>
                <a:gd name="T102" fmla="*/ 48 w 173"/>
                <a:gd name="T103" fmla="*/ 119 h 143"/>
                <a:gd name="T104" fmla="*/ 42 w 173"/>
                <a:gd name="T105" fmla="*/ 131 h 143"/>
                <a:gd name="T106" fmla="*/ 48 w 173"/>
                <a:gd name="T107" fmla="*/ 131 h 143"/>
                <a:gd name="T108" fmla="*/ 53 w 173"/>
                <a:gd name="T109" fmla="*/ 131 h 143"/>
                <a:gd name="T110" fmla="*/ 59 w 173"/>
                <a:gd name="T111" fmla="*/ 131 h 143"/>
                <a:gd name="T112" fmla="*/ 65 w 173"/>
                <a:gd name="T113" fmla="*/ 131 h 143"/>
                <a:gd name="T114" fmla="*/ 71 w 173"/>
                <a:gd name="T115" fmla="*/ 137 h 143"/>
                <a:gd name="T116" fmla="*/ 77 w 173"/>
                <a:gd name="T117" fmla="*/ 137 h 143"/>
                <a:gd name="T118" fmla="*/ 83 w 173"/>
                <a:gd name="T119" fmla="*/ 143 h 143"/>
                <a:gd name="T120" fmla="*/ 89 w 173"/>
                <a:gd name="T121" fmla="*/ 143 h 1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3"/>
                <a:gd name="T184" fmla="*/ 0 h 143"/>
                <a:gd name="T185" fmla="*/ 173 w 173"/>
                <a:gd name="T186" fmla="*/ 143 h 14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3" h="143">
                  <a:moveTo>
                    <a:pt x="89" y="143"/>
                  </a:moveTo>
                  <a:lnTo>
                    <a:pt x="95" y="143"/>
                  </a:lnTo>
                  <a:lnTo>
                    <a:pt x="101" y="143"/>
                  </a:lnTo>
                  <a:lnTo>
                    <a:pt x="113" y="143"/>
                  </a:lnTo>
                  <a:lnTo>
                    <a:pt x="119" y="137"/>
                  </a:lnTo>
                  <a:lnTo>
                    <a:pt x="131" y="137"/>
                  </a:lnTo>
                  <a:lnTo>
                    <a:pt x="143" y="137"/>
                  </a:lnTo>
                  <a:lnTo>
                    <a:pt x="149" y="137"/>
                  </a:lnTo>
                  <a:lnTo>
                    <a:pt x="161" y="137"/>
                  </a:lnTo>
                  <a:lnTo>
                    <a:pt x="167" y="137"/>
                  </a:lnTo>
                  <a:lnTo>
                    <a:pt x="173" y="137"/>
                  </a:lnTo>
                  <a:lnTo>
                    <a:pt x="161" y="131"/>
                  </a:lnTo>
                  <a:lnTo>
                    <a:pt x="155" y="119"/>
                  </a:lnTo>
                  <a:lnTo>
                    <a:pt x="149" y="113"/>
                  </a:lnTo>
                  <a:lnTo>
                    <a:pt x="143" y="101"/>
                  </a:lnTo>
                  <a:lnTo>
                    <a:pt x="137" y="83"/>
                  </a:lnTo>
                  <a:lnTo>
                    <a:pt x="131" y="71"/>
                  </a:lnTo>
                  <a:lnTo>
                    <a:pt x="131" y="59"/>
                  </a:lnTo>
                  <a:lnTo>
                    <a:pt x="131" y="47"/>
                  </a:lnTo>
                  <a:lnTo>
                    <a:pt x="125" y="41"/>
                  </a:lnTo>
                  <a:lnTo>
                    <a:pt x="119" y="41"/>
                  </a:lnTo>
                  <a:lnTo>
                    <a:pt x="113" y="41"/>
                  </a:lnTo>
                  <a:lnTo>
                    <a:pt x="107" y="35"/>
                  </a:lnTo>
                  <a:lnTo>
                    <a:pt x="101" y="29"/>
                  </a:lnTo>
                  <a:lnTo>
                    <a:pt x="95" y="23"/>
                  </a:lnTo>
                  <a:lnTo>
                    <a:pt x="89" y="11"/>
                  </a:lnTo>
                  <a:lnTo>
                    <a:pt x="89" y="5"/>
                  </a:lnTo>
                  <a:lnTo>
                    <a:pt x="83" y="5"/>
                  </a:lnTo>
                  <a:lnTo>
                    <a:pt x="71" y="11"/>
                  </a:lnTo>
                  <a:lnTo>
                    <a:pt x="65" y="11"/>
                  </a:lnTo>
                  <a:lnTo>
                    <a:pt x="53" y="17"/>
                  </a:lnTo>
                  <a:lnTo>
                    <a:pt x="42" y="17"/>
                  </a:lnTo>
                  <a:lnTo>
                    <a:pt x="30" y="11"/>
                  </a:lnTo>
                  <a:lnTo>
                    <a:pt x="18" y="5"/>
                  </a:lnTo>
                  <a:lnTo>
                    <a:pt x="6" y="0"/>
                  </a:lnTo>
                  <a:lnTo>
                    <a:pt x="6" y="5"/>
                  </a:lnTo>
                  <a:lnTo>
                    <a:pt x="12" y="11"/>
                  </a:lnTo>
                  <a:lnTo>
                    <a:pt x="12" y="23"/>
                  </a:lnTo>
                  <a:lnTo>
                    <a:pt x="12" y="29"/>
                  </a:lnTo>
                  <a:lnTo>
                    <a:pt x="18" y="41"/>
                  </a:lnTo>
                  <a:lnTo>
                    <a:pt x="12" y="53"/>
                  </a:lnTo>
                  <a:lnTo>
                    <a:pt x="12" y="65"/>
                  </a:lnTo>
                  <a:lnTo>
                    <a:pt x="0" y="77"/>
                  </a:lnTo>
                  <a:lnTo>
                    <a:pt x="12" y="77"/>
                  </a:lnTo>
                  <a:lnTo>
                    <a:pt x="18" y="83"/>
                  </a:lnTo>
                  <a:lnTo>
                    <a:pt x="24" y="89"/>
                  </a:lnTo>
                  <a:lnTo>
                    <a:pt x="36" y="95"/>
                  </a:lnTo>
                  <a:lnTo>
                    <a:pt x="42" y="101"/>
                  </a:lnTo>
                  <a:lnTo>
                    <a:pt x="42" y="107"/>
                  </a:lnTo>
                  <a:lnTo>
                    <a:pt x="48" y="119"/>
                  </a:lnTo>
                  <a:lnTo>
                    <a:pt x="42" y="131"/>
                  </a:lnTo>
                  <a:lnTo>
                    <a:pt x="48" y="131"/>
                  </a:lnTo>
                  <a:lnTo>
                    <a:pt x="53" y="131"/>
                  </a:lnTo>
                  <a:lnTo>
                    <a:pt x="59" y="131"/>
                  </a:lnTo>
                  <a:lnTo>
                    <a:pt x="65" y="131"/>
                  </a:lnTo>
                  <a:lnTo>
                    <a:pt x="71" y="137"/>
                  </a:lnTo>
                  <a:lnTo>
                    <a:pt x="77" y="137"/>
                  </a:lnTo>
                  <a:lnTo>
                    <a:pt x="83" y="143"/>
                  </a:lnTo>
                  <a:lnTo>
                    <a:pt x="89" y="143"/>
                  </a:lnTo>
                  <a:close/>
                </a:path>
              </a:pathLst>
            </a:custGeom>
            <a:solidFill>
              <a:srgbClr val="49AF00"/>
            </a:solidFill>
            <a:ln w="9525">
              <a:noFill/>
              <a:round/>
              <a:headEnd/>
              <a:tailEnd/>
            </a:ln>
          </p:spPr>
          <p:txBody>
            <a:bodyPr/>
            <a:lstStyle/>
            <a:p>
              <a:endParaRPr lang="en-US"/>
            </a:p>
          </p:txBody>
        </p:sp>
        <p:sp>
          <p:nvSpPr>
            <p:cNvPr id="16119" name="Freeform 490"/>
            <p:cNvSpPr>
              <a:spLocks/>
            </p:cNvSpPr>
            <p:nvPr/>
          </p:nvSpPr>
          <p:spPr bwMode="auto">
            <a:xfrm>
              <a:off x="4954" y="2048"/>
              <a:ext cx="173" cy="179"/>
            </a:xfrm>
            <a:custGeom>
              <a:avLst/>
              <a:gdLst>
                <a:gd name="T0" fmla="*/ 24 w 173"/>
                <a:gd name="T1" fmla="*/ 84 h 179"/>
                <a:gd name="T2" fmla="*/ 30 w 173"/>
                <a:gd name="T3" fmla="*/ 84 h 179"/>
                <a:gd name="T4" fmla="*/ 42 w 173"/>
                <a:gd name="T5" fmla="*/ 84 h 179"/>
                <a:gd name="T6" fmla="*/ 54 w 173"/>
                <a:gd name="T7" fmla="*/ 84 h 179"/>
                <a:gd name="T8" fmla="*/ 66 w 173"/>
                <a:gd name="T9" fmla="*/ 84 h 179"/>
                <a:gd name="T10" fmla="*/ 84 w 173"/>
                <a:gd name="T11" fmla="*/ 78 h 179"/>
                <a:gd name="T12" fmla="*/ 96 w 173"/>
                <a:gd name="T13" fmla="*/ 66 h 179"/>
                <a:gd name="T14" fmla="*/ 108 w 173"/>
                <a:gd name="T15" fmla="*/ 54 h 179"/>
                <a:gd name="T16" fmla="*/ 120 w 173"/>
                <a:gd name="T17" fmla="*/ 36 h 179"/>
                <a:gd name="T18" fmla="*/ 126 w 173"/>
                <a:gd name="T19" fmla="*/ 18 h 179"/>
                <a:gd name="T20" fmla="*/ 132 w 173"/>
                <a:gd name="T21" fmla="*/ 6 h 179"/>
                <a:gd name="T22" fmla="*/ 138 w 173"/>
                <a:gd name="T23" fmla="*/ 6 h 179"/>
                <a:gd name="T24" fmla="*/ 144 w 173"/>
                <a:gd name="T25" fmla="*/ 0 h 179"/>
                <a:gd name="T26" fmla="*/ 156 w 173"/>
                <a:gd name="T27" fmla="*/ 0 h 179"/>
                <a:gd name="T28" fmla="*/ 162 w 173"/>
                <a:gd name="T29" fmla="*/ 0 h 179"/>
                <a:gd name="T30" fmla="*/ 168 w 173"/>
                <a:gd name="T31" fmla="*/ 0 h 179"/>
                <a:gd name="T32" fmla="*/ 173 w 173"/>
                <a:gd name="T33" fmla="*/ 0 h 179"/>
                <a:gd name="T34" fmla="*/ 173 w 173"/>
                <a:gd name="T35" fmla="*/ 0 h 179"/>
                <a:gd name="T36" fmla="*/ 156 w 173"/>
                <a:gd name="T37" fmla="*/ 6 h 179"/>
                <a:gd name="T38" fmla="*/ 138 w 173"/>
                <a:gd name="T39" fmla="*/ 24 h 179"/>
                <a:gd name="T40" fmla="*/ 132 w 173"/>
                <a:gd name="T41" fmla="*/ 48 h 179"/>
                <a:gd name="T42" fmla="*/ 126 w 173"/>
                <a:gd name="T43" fmla="*/ 66 h 179"/>
                <a:gd name="T44" fmla="*/ 126 w 173"/>
                <a:gd name="T45" fmla="*/ 84 h 179"/>
                <a:gd name="T46" fmla="*/ 126 w 173"/>
                <a:gd name="T47" fmla="*/ 96 h 179"/>
                <a:gd name="T48" fmla="*/ 120 w 173"/>
                <a:gd name="T49" fmla="*/ 108 h 179"/>
                <a:gd name="T50" fmla="*/ 108 w 173"/>
                <a:gd name="T51" fmla="*/ 113 h 179"/>
                <a:gd name="T52" fmla="*/ 96 w 173"/>
                <a:gd name="T53" fmla="*/ 125 h 179"/>
                <a:gd name="T54" fmla="*/ 90 w 173"/>
                <a:gd name="T55" fmla="*/ 143 h 179"/>
                <a:gd name="T56" fmla="*/ 84 w 173"/>
                <a:gd name="T57" fmla="*/ 155 h 179"/>
                <a:gd name="T58" fmla="*/ 66 w 173"/>
                <a:gd name="T59" fmla="*/ 155 h 179"/>
                <a:gd name="T60" fmla="*/ 42 w 173"/>
                <a:gd name="T61" fmla="*/ 167 h 179"/>
                <a:gd name="T62" fmla="*/ 30 w 173"/>
                <a:gd name="T63" fmla="*/ 173 h 179"/>
                <a:gd name="T64" fmla="*/ 24 w 173"/>
                <a:gd name="T65" fmla="*/ 173 h 179"/>
                <a:gd name="T66" fmla="*/ 24 w 173"/>
                <a:gd name="T67" fmla="*/ 155 h 179"/>
                <a:gd name="T68" fmla="*/ 18 w 173"/>
                <a:gd name="T69" fmla="*/ 137 h 179"/>
                <a:gd name="T70" fmla="*/ 6 w 173"/>
                <a:gd name="T71" fmla="*/ 119 h 179"/>
                <a:gd name="T72" fmla="*/ 6 w 173"/>
                <a:gd name="T73" fmla="*/ 113 h 179"/>
                <a:gd name="T74" fmla="*/ 12 w 173"/>
                <a:gd name="T75" fmla="*/ 108 h 179"/>
                <a:gd name="T76" fmla="*/ 24 w 173"/>
                <a:gd name="T77" fmla="*/ 102 h 179"/>
                <a:gd name="T78" fmla="*/ 24 w 173"/>
                <a:gd name="T79" fmla="*/ 90 h 17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3"/>
                <a:gd name="T121" fmla="*/ 0 h 179"/>
                <a:gd name="T122" fmla="*/ 173 w 173"/>
                <a:gd name="T123" fmla="*/ 179 h 17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3" h="179">
                  <a:moveTo>
                    <a:pt x="24" y="84"/>
                  </a:moveTo>
                  <a:lnTo>
                    <a:pt x="24" y="84"/>
                  </a:lnTo>
                  <a:lnTo>
                    <a:pt x="30" y="84"/>
                  </a:lnTo>
                  <a:lnTo>
                    <a:pt x="36" y="84"/>
                  </a:lnTo>
                  <a:lnTo>
                    <a:pt x="42" y="84"/>
                  </a:lnTo>
                  <a:lnTo>
                    <a:pt x="48" y="84"/>
                  </a:lnTo>
                  <a:lnTo>
                    <a:pt x="54" y="84"/>
                  </a:lnTo>
                  <a:lnTo>
                    <a:pt x="60" y="84"/>
                  </a:lnTo>
                  <a:lnTo>
                    <a:pt x="66" y="84"/>
                  </a:lnTo>
                  <a:lnTo>
                    <a:pt x="78" y="78"/>
                  </a:lnTo>
                  <a:lnTo>
                    <a:pt x="84" y="78"/>
                  </a:lnTo>
                  <a:lnTo>
                    <a:pt x="90" y="72"/>
                  </a:lnTo>
                  <a:lnTo>
                    <a:pt x="96" y="66"/>
                  </a:lnTo>
                  <a:lnTo>
                    <a:pt x="102" y="60"/>
                  </a:lnTo>
                  <a:lnTo>
                    <a:pt x="108" y="54"/>
                  </a:lnTo>
                  <a:lnTo>
                    <a:pt x="114" y="42"/>
                  </a:lnTo>
                  <a:lnTo>
                    <a:pt x="120" y="36"/>
                  </a:lnTo>
                  <a:lnTo>
                    <a:pt x="126" y="24"/>
                  </a:lnTo>
                  <a:lnTo>
                    <a:pt x="126" y="18"/>
                  </a:lnTo>
                  <a:lnTo>
                    <a:pt x="132" y="12"/>
                  </a:lnTo>
                  <a:lnTo>
                    <a:pt x="132" y="6"/>
                  </a:lnTo>
                  <a:lnTo>
                    <a:pt x="138" y="6"/>
                  </a:lnTo>
                  <a:lnTo>
                    <a:pt x="144" y="0"/>
                  </a:lnTo>
                  <a:lnTo>
                    <a:pt x="150" y="0"/>
                  </a:lnTo>
                  <a:lnTo>
                    <a:pt x="156" y="0"/>
                  </a:lnTo>
                  <a:lnTo>
                    <a:pt x="162" y="0"/>
                  </a:lnTo>
                  <a:lnTo>
                    <a:pt x="168" y="0"/>
                  </a:lnTo>
                  <a:lnTo>
                    <a:pt x="173" y="0"/>
                  </a:lnTo>
                  <a:lnTo>
                    <a:pt x="156" y="6"/>
                  </a:lnTo>
                  <a:lnTo>
                    <a:pt x="150" y="12"/>
                  </a:lnTo>
                  <a:lnTo>
                    <a:pt x="138" y="24"/>
                  </a:lnTo>
                  <a:lnTo>
                    <a:pt x="132" y="36"/>
                  </a:lnTo>
                  <a:lnTo>
                    <a:pt x="132" y="48"/>
                  </a:lnTo>
                  <a:lnTo>
                    <a:pt x="126" y="60"/>
                  </a:lnTo>
                  <a:lnTo>
                    <a:pt x="126" y="66"/>
                  </a:lnTo>
                  <a:lnTo>
                    <a:pt x="126" y="72"/>
                  </a:lnTo>
                  <a:lnTo>
                    <a:pt x="126" y="84"/>
                  </a:lnTo>
                  <a:lnTo>
                    <a:pt x="126" y="90"/>
                  </a:lnTo>
                  <a:lnTo>
                    <a:pt x="126" y="96"/>
                  </a:lnTo>
                  <a:lnTo>
                    <a:pt x="126" y="108"/>
                  </a:lnTo>
                  <a:lnTo>
                    <a:pt x="120" y="108"/>
                  </a:lnTo>
                  <a:lnTo>
                    <a:pt x="114" y="108"/>
                  </a:lnTo>
                  <a:lnTo>
                    <a:pt x="108" y="113"/>
                  </a:lnTo>
                  <a:lnTo>
                    <a:pt x="102" y="119"/>
                  </a:lnTo>
                  <a:lnTo>
                    <a:pt x="96" y="125"/>
                  </a:lnTo>
                  <a:lnTo>
                    <a:pt x="90" y="137"/>
                  </a:lnTo>
                  <a:lnTo>
                    <a:pt x="90" y="143"/>
                  </a:lnTo>
                  <a:lnTo>
                    <a:pt x="90" y="155"/>
                  </a:lnTo>
                  <a:lnTo>
                    <a:pt x="84" y="155"/>
                  </a:lnTo>
                  <a:lnTo>
                    <a:pt x="72" y="155"/>
                  </a:lnTo>
                  <a:lnTo>
                    <a:pt x="66" y="155"/>
                  </a:lnTo>
                  <a:lnTo>
                    <a:pt x="54" y="161"/>
                  </a:lnTo>
                  <a:lnTo>
                    <a:pt x="42" y="167"/>
                  </a:lnTo>
                  <a:lnTo>
                    <a:pt x="36" y="167"/>
                  </a:lnTo>
                  <a:lnTo>
                    <a:pt x="30" y="173"/>
                  </a:lnTo>
                  <a:lnTo>
                    <a:pt x="24" y="179"/>
                  </a:lnTo>
                  <a:lnTo>
                    <a:pt x="24" y="173"/>
                  </a:lnTo>
                  <a:lnTo>
                    <a:pt x="24" y="161"/>
                  </a:lnTo>
                  <a:lnTo>
                    <a:pt x="24" y="155"/>
                  </a:lnTo>
                  <a:lnTo>
                    <a:pt x="18" y="143"/>
                  </a:lnTo>
                  <a:lnTo>
                    <a:pt x="18" y="137"/>
                  </a:lnTo>
                  <a:lnTo>
                    <a:pt x="12" y="125"/>
                  </a:lnTo>
                  <a:lnTo>
                    <a:pt x="6" y="119"/>
                  </a:lnTo>
                  <a:lnTo>
                    <a:pt x="0" y="113"/>
                  </a:lnTo>
                  <a:lnTo>
                    <a:pt x="6" y="113"/>
                  </a:lnTo>
                  <a:lnTo>
                    <a:pt x="12" y="108"/>
                  </a:lnTo>
                  <a:lnTo>
                    <a:pt x="18" y="108"/>
                  </a:lnTo>
                  <a:lnTo>
                    <a:pt x="24" y="102"/>
                  </a:lnTo>
                  <a:lnTo>
                    <a:pt x="24" y="96"/>
                  </a:lnTo>
                  <a:lnTo>
                    <a:pt x="24" y="90"/>
                  </a:lnTo>
                  <a:lnTo>
                    <a:pt x="24" y="84"/>
                  </a:lnTo>
                  <a:close/>
                </a:path>
              </a:pathLst>
            </a:custGeom>
            <a:solidFill>
              <a:srgbClr val="49AF00"/>
            </a:solidFill>
            <a:ln w="9525">
              <a:noFill/>
              <a:round/>
              <a:headEnd/>
              <a:tailEnd/>
            </a:ln>
          </p:spPr>
          <p:txBody>
            <a:bodyPr/>
            <a:lstStyle/>
            <a:p>
              <a:endParaRPr lang="en-US"/>
            </a:p>
          </p:txBody>
        </p:sp>
        <p:sp>
          <p:nvSpPr>
            <p:cNvPr id="16120" name="Freeform 491"/>
            <p:cNvSpPr>
              <a:spLocks/>
            </p:cNvSpPr>
            <p:nvPr/>
          </p:nvSpPr>
          <p:spPr bwMode="auto">
            <a:xfrm>
              <a:off x="5060" y="2049"/>
              <a:ext cx="107" cy="185"/>
            </a:xfrm>
            <a:custGeom>
              <a:avLst/>
              <a:gdLst>
                <a:gd name="T0" fmla="*/ 65 w 107"/>
                <a:gd name="T1" fmla="*/ 6 h 185"/>
                <a:gd name="T2" fmla="*/ 71 w 107"/>
                <a:gd name="T3" fmla="*/ 12 h 185"/>
                <a:gd name="T4" fmla="*/ 83 w 107"/>
                <a:gd name="T5" fmla="*/ 12 h 185"/>
                <a:gd name="T6" fmla="*/ 83 w 107"/>
                <a:gd name="T7" fmla="*/ 12 h 185"/>
                <a:gd name="T8" fmla="*/ 83 w 107"/>
                <a:gd name="T9" fmla="*/ 18 h 185"/>
                <a:gd name="T10" fmla="*/ 77 w 107"/>
                <a:gd name="T11" fmla="*/ 24 h 185"/>
                <a:gd name="T12" fmla="*/ 71 w 107"/>
                <a:gd name="T13" fmla="*/ 24 h 185"/>
                <a:gd name="T14" fmla="*/ 65 w 107"/>
                <a:gd name="T15" fmla="*/ 24 h 185"/>
                <a:gd name="T16" fmla="*/ 60 w 107"/>
                <a:gd name="T17" fmla="*/ 24 h 185"/>
                <a:gd name="T18" fmla="*/ 60 w 107"/>
                <a:gd name="T19" fmla="*/ 30 h 185"/>
                <a:gd name="T20" fmla="*/ 54 w 107"/>
                <a:gd name="T21" fmla="*/ 30 h 185"/>
                <a:gd name="T22" fmla="*/ 54 w 107"/>
                <a:gd name="T23" fmla="*/ 36 h 185"/>
                <a:gd name="T24" fmla="*/ 54 w 107"/>
                <a:gd name="T25" fmla="*/ 42 h 185"/>
                <a:gd name="T26" fmla="*/ 54 w 107"/>
                <a:gd name="T27" fmla="*/ 42 h 185"/>
                <a:gd name="T28" fmla="*/ 60 w 107"/>
                <a:gd name="T29" fmla="*/ 48 h 185"/>
                <a:gd name="T30" fmla="*/ 60 w 107"/>
                <a:gd name="T31" fmla="*/ 48 h 185"/>
                <a:gd name="T32" fmla="*/ 65 w 107"/>
                <a:gd name="T33" fmla="*/ 48 h 185"/>
                <a:gd name="T34" fmla="*/ 71 w 107"/>
                <a:gd name="T35" fmla="*/ 48 h 185"/>
                <a:gd name="T36" fmla="*/ 77 w 107"/>
                <a:gd name="T37" fmla="*/ 48 h 185"/>
                <a:gd name="T38" fmla="*/ 77 w 107"/>
                <a:gd name="T39" fmla="*/ 42 h 185"/>
                <a:gd name="T40" fmla="*/ 83 w 107"/>
                <a:gd name="T41" fmla="*/ 36 h 185"/>
                <a:gd name="T42" fmla="*/ 89 w 107"/>
                <a:gd name="T43" fmla="*/ 30 h 185"/>
                <a:gd name="T44" fmla="*/ 95 w 107"/>
                <a:gd name="T45" fmla="*/ 30 h 185"/>
                <a:gd name="T46" fmla="*/ 95 w 107"/>
                <a:gd name="T47" fmla="*/ 36 h 185"/>
                <a:gd name="T48" fmla="*/ 95 w 107"/>
                <a:gd name="T49" fmla="*/ 36 h 185"/>
                <a:gd name="T50" fmla="*/ 89 w 107"/>
                <a:gd name="T51" fmla="*/ 48 h 185"/>
                <a:gd name="T52" fmla="*/ 89 w 107"/>
                <a:gd name="T53" fmla="*/ 48 h 185"/>
                <a:gd name="T54" fmla="*/ 83 w 107"/>
                <a:gd name="T55" fmla="*/ 54 h 185"/>
                <a:gd name="T56" fmla="*/ 77 w 107"/>
                <a:gd name="T57" fmla="*/ 60 h 185"/>
                <a:gd name="T58" fmla="*/ 77 w 107"/>
                <a:gd name="T59" fmla="*/ 60 h 185"/>
                <a:gd name="T60" fmla="*/ 83 w 107"/>
                <a:gd name="T61" fmla="*/ 66 h 185"/>
                <a:gd name="T62" fmla="*/ 83 w 107"/>
                <a:gd name="T63" fmla="*/ 72 h 185"/>
                <a:gd name="T64" fmla="*/ 89 w 107"/>
                <a:gd name="T65" fmla="*/ 72 h 185"/>
                <a:gd name="T66" fmla="*/ 95 w 107"/>
                <a:gd name="T67" fmla="*/ 72 h 185"/>
                <a:gd name="T68" fmla="*/ 101 w 107"/>
                <a:gd name="T69" fmla="*/ 72 h 185"/>
                <a:gd name="T70" fmla="*/ 101 w 107"/>
                <a:gd name="T71" fmla="*/ 72 h 185"/>
                <a:gd name="T72" fmla="*/ 107 w 107"/>
                <a:gd name="T73" fmla="*/ 78 h 185"/>
                <a:gd name="T74" fmla="*/ 107 w 107"/>
                <a:gd name="T75" fmla="*/ 96 h 185"/>
                <a:gd name="T76" fmla="*/ 101 w 107"/>
                <a:gd name="T77" fmla="*/ 113 h 185"/>
                <a:gd name="T78" fmla="*/ 89 w 107"/>
                <a:gd name="T79" fmla="*/ 131 h 185"/>
                <a:gd name="T80" fmla="*/ 71 w 107"/>
                <a:gd name="T81" fmla="*/ 149 h 185"/>
                <a:gd name="T82" fmla="*/ 60 w 107"/>
                <a:gd name="T83" fmla="*/ 161 h 185"/>
                <a:gd name="T84" fmla="*/ 42 w 107"/>
                <a:gd name="T85" fmla="*/ 173 h 185"/>
                <a:gd name="T86" fmla="*/ 24 w 107"/>
                <a:gd name="T87" fmla="*/ 179 h 185"/>
                <a:gd name="T88" fmla="*/ 12 w 107"/>
                <a:gd name="T89" fmla="*/ 185 h 185"/>
                <a:gd name="T90" fmla="*/ 12 w 107"/>
                <a:gd name="T91" fmla="*/ 185 h 185"/>
                <a:gd name="T92" fmla="*/ 6 w 107"/>
                <a:gd name="T93" fmla="*/ 185 h 185"/>
                <a:gd name="T94" fmla="*/ 0 w 107"/>
                <a:gd name="T95" fmla="*/ 185 h 185"/>
                <a:gd name="T96" fmla="*/ 6 w 107"/>
                <a:gd name="T97" fmla="*/ 179 h 185"/>
                <a:gd name="T98" fmla="*/ 12 w 107"/>
                <a:gd name="T99" fmla="*/ 173 h 185"/>
                <a:gd name="T100" fmla="*/ 18 w 107"/>
                <a:gd name="T101" fmla="*/ 161 h 185"/>
                <a:gd name="T102" fmla="*/ 24 w 107"/>
                <a:gd name="T103" fmla="*/ 149 h 185"/>
                <a:gd name="T104" fmla="*/ 24 w 107"/>
                <a:gd name="T105" fmla="*/ 137 h 185"/>
                <a:gd name="T106" fmla="*/ 24 w 107"/>
                <a:gd name="T107" fmla="*/ 119 h 185"/>
                <a:gd name="T108" fmla="*/ 18 w 107"/>
                <a:gd name="T109" fmla="*/ 96 h 185"/>
                <a:gd name="T110" fmla="*/ 18 w 107"/>
                <a:gd name="T111" fmla="*/ 84 h 185"/>
                <a:gd name="T112" fmla="*/ 18 w 107"/>
                <a:gd name="T113" fmla="*/ 66 h 185"/>
                <a:gd name="T114" fmla="*/ 24 w 107"/>
                <a:gd name="T115" fmla="*/ 48 h 185"/>
                <a:gd name="T116" fmla="*/ 30 w 107"/>
                <a:gd name="T117" fmla="*/ 24 h 185"/>
                <a:gd name="T118" fmla="*/ 48 w 107"/>
                <a:gd name="T119" fmla="*/ 6 h 18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7"/>
                <a:gd name="T181" fmla="*/ 0 h 185"/>
                <a:gd name="T182" fmla="*/ 107 w 107"/>
                <a:gd name="T183" fmla="*/ 185 h 18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7" h="185">
                  <a:moveTo>
                    <a:pt x="65" y="0"/>
                  </a:moveTo>
                  <a:lnTo>
                    <a:pt x="65" y="6"/>
                  </a:lnTo>
                  <a:lnTo>
                    <a:pt x="71" y="12"/>
                  </a:lnTo>
                  <a:lnTo>
                    <a:pt x="77" y="12"/>
                  </a:lnTo>
                  <a:lnTo>
                    <a:pt x="83" y="12"/>
                  </a:lnTo>
                  <a:lnTo>
                    <a:pt x="89" y="18"/>
                  </a:lnTo>
                  <a:lnTo>
                    <a:pt x="83" y="18"/>
                  </a:lnTo>
                  <a:lnTo>
                    <a:pt x="83" y="24"/>
                  </a:lnTo>
                  <a:lnTo>
                    <a:pt x="77" y="24"/>
                  </a:lnTo>
                  <a:lnTo>
                    <a:pt x="71" y="24"/>
                  </a:lnTo>
                  <a:lnTo>
                    <a:pt x="65" y="24"/>
                  </a:lnTo>
                  <a:lnTo>
                    <a:pt x="60" y="24"/>
                  </a:lnTo>
                  <a:lnTo>
                    <a:pt x="60" y="30"/>
                  </a:lnTo>
                  <a:lnTo>
                    <a:pt x="54" y="30"/>
                  </a:lnTo>
                  <a:lnTo>
                    <a:pt x="54" y="36"/>
                  </a:lnTo>
                  <a:lnTo>
                    <a:pt x="54" y="42"/>
                  </a:lnTo>
                  <a:lnTo>
                    <a:pt x="54" y="48"/>
                  </a:lnTo>
                  <a:lnTo>
                    <a:pt x="60" y="48"/>
                  </a:lnTo>
                  <a:lnTo>
                    <a:pt x="65" y="48"/>
                  </a:lnTo>
                  <a:lnTo>
                    <a:pt x="71" y="48"/>
                  </a:lnTo>
                  <a:lnTo>
                    <a:pt x="77" y="48"/>
                  </a:lnTo>
                  <a:lnTo>
                    <a:pt x="77" y="42"/>
                  </a:lnTo>
                  <a:lnTo>
                    <a:pt x="77" y="36"/>
                  </a:lnTo>
                  <a:lnTo>
                    <a:pt x="83" y="36"/>
                  </a:lnTo>
                  <a:lnTo>
                    <a:pt x="83" y="30"/>
                  </a:lnTo>
                  <a:lnTo>
                    <a:pt x="89" y="30"/>
                  </a:lnTo>
                  <a:lnTo>
                    <a:pt x="95" y="30"/>
                  </a:lnTo>
                  <a:lnTo>
                    <a:pt x="95" y="36"/>
                  </a:lnTo>
                  <a:lnTo>
                    <a:pt x="95" y="42"/>
                  </a:lnTo>
                  <a:lnTo>
                    <a:pt x="89" y="48"/>
                  </a:lnTo>
                  <a:lnTo>
                    <a:pt x="83" y="54"/>
                  </a:lnTo>
                  <a:lnTo>
                    <a:pt x="77" y="60"/>
                  </a:lnTo>
                  <a:lnTo>
                    <a:pt x="77" y="66"/>
                  </a:lnTo>
                  <a:lnTo>
                    <a:pt x="83" y="66"/>
                  </a:lnTo>
                  <a:lnTo>
                    <a:pt x="83" y="72"/>
                  </a:lnTo>
                  <a:lnTo>
                    <a:pt x="89" y="72"/>
                  </a:lnTo>
                  <a:lnTo>
                    <a:pt x="95" y="72"/>
                  </a:lnTo>
                  <a:lnTo>
                    <a:pt x="101" y="72"/>
                  </a:lnTo>
                  <a:lnTo>
                    <a:pt x="107" y="72"/>
                  </a:lnTo>
                  <a:lnTo>
                    <a:pt x="107" y="78"/>
                  </a:lnTo>
                  <a:lnTo>
                    <a:pt x="107" y="90"/>
                  </a:lnTo>
                  <a:lnTo>
                    <a:pt x="107" y="96"/>
                  </a:lnTo>
                  <a:lnTo>
                    <a:pt x="107" y="108"/>
                  </a:lnTo>
                  <a:lnTo>
                    <a:pt x="101" y="113"/>
                  </a:lnTo>
                  <a:lnTo>
                    <a:pt x="95" y="125"/>
                  </a:lnTo>
                  <a:lnTo>
                    <a:pt x="89" y="131"/>
                  </a:lnTo>
                  <a:lnTo>
                    <a:pt x="83" y="137"/>
                  </a:lnTo>
                  <a:lnTo>
                    <a:pt x="71" y="149"/>
                  </a:lnTo>
                  <a:lnTo>
                    <a:pt x="65" y="155"/>
                  </a:lnTo>
                  <a:lnTo>
                    <a:pt x="60" y="161"/>
                  </a:lnTo>
                  <a:lnTo>
                    <a:pt x="48" y="167"/>
                  </a:lnTo>
                  <a:lnTo>
                    <a:pt x="42" y="173"/>
                  </a:lnTo>
                  <a:lnTo>
                    <a:pt x="30" y="179"/>
                  </a:lnTo>
                  <a:lnTo>
                    <a:pt x="24" y="179"/>
                  </a:lnTo>
                  <a:lnTo>
                    <a:pt x="18" y="179"/>
                  </a:lnTo>
                  <a:lnTo>
                    <a:pt x="12" y="185"/>
                  </a:lnTo>
                  <a:lnTo>
                    <a:pt x="6" y="185"/>
                  </a:lnTo>
                  <a:lnTo>
                    <a:pt x="0" y="185"/>
                  </a:lnTo>
                  <a:lnTo>
                    <a:pt x="6" y="185"/>
                  </a:lnTo>
                  <a:lnTo>
                    <a:pt x="6" y="179"/>
                  </a:lnTo>
                  <a:lnTo>
                    <a:pt x="12" y="173"/>
                  </a:lnTo>
                  <a:lnTo>
                    <a:pt x="18" y="167"/>
                  </a:lnTo>
                  <a:lnTo>
                    <a:pt x="18" y="161"/>
                  </a:lnTo>
                  <a:lnTo>
                    <a:pt x="24" y="155"/>
                  </a:lnTo>
                  <a:lnTo>
                    <a:pt x="24" y="149"/>
                  </a:lnTo>
                  <a:lnTo>
                    <a:pt x="24" y="143"/>
                  </a:lnTo>
                  <a:lnTo>
                    <a:pt x="24" y="137"/>
                  </a:lnTo>
                  <a:lnTo>
                    <a:pt x="24" y="125"/>
                  </a:lnTo>
                  <a:lnTo>
                    <a:pt x="24" y="119"/>
                  </a:lnTo>
                  <a:lnTo>
                    <a:pt x="18" y="108"/>
                  </a:lnTo>
                  <a:lnTo>
                    <a:pt x="18" y="96"/>
                  </a:lnTo>
                  <a:lnTo>
                    <a:pt x="18" y="90"/>
                  </a:lnTo>
                  <a:lnTo>
                    <a:pt x="18" y="84"/>
                  </a:lnTo>
                  <a:lnTo>
                    <a:pt x="18" y="72"/>
                  </a:lnTo>
                  <a:lnTo>
                    <a:pt x="18" y="66"/>
                  </a:lnTo>
                  <a:lnTo>
                    <a:pt x="18" y="60"/>
                  </a:lnTo>
                  <a:lnTo>
                    <a:pt x="24" y="48"/>
                  </a:lnTo>
                  <a:lnTo>
                    <a:pt x="24" y="36"/>
                  </a:lnTo>
                  <a:lnTo>
                    <a:pt x="30" y="24"/>
                  </a:lnTo>
                  <a:lnTo>
                    <a:pt x="42" y="12"/>
                  </a:lnTo>
                  <a:lnTo>
                    <a:pt x="48" y="6"/>
                  </a:lnTo>
                  <a:lnTo>
                    <a:pt x="65" y="0"/>
                  </a:lnTo>
                  <a:close/>
                </a:path>
              </a:pathLst>
            </a:custGeom>
            <a:solidFill>
              <a:srgbClr val="FF1933"/>
            </a:solidFill>
            <a:ln w="9525">
              <a:noFill/>
              <a:round/>
              <a:headEnd/>
              <a:tailEnd/>
            </a:ln>
          </p:spPr>
          <p:txBody>
            <a:bodyPr/>
            <a:lstStyle/>
            <a:p>
              <a:endParaRPr lang="en-US"/>
            </a:p>
          </p:txBody>
        </p:sp>
        <p:sp>
          <p:nvSpPr>
            <p:cNvPr id="16121" name="Freeform 492"/>
            <p:cNvSpPr>
              <a:spLocks/>
            </p:cNvSpPr>
            <p:nvPr/>
          </p:nvSpPr>
          <p:spPr bwMode="auto">
            <a:xfrm>
              <a:off x="4858" y="1827"/>
              <a:ext cx="479" cy="305"/>
            </a:xfrm>
            <a:custGeom>
              <a:avLst/>
              <a:gdLst>
                <a:gd name="T0" fmla="*/ 265 w 477"/>
                <a:gd name="T1" fmla="*/ 83 h 305"/>
                <a:gd name="T2" fmla="*/ 288 w 477"/>
                <a:gd name="T3" fmla="*/ 36 h 305"/>
                <a:gd name="T4" fmla="*/ 306 w 477"/>
                <a:gd name="T5" fmla="*/ 12 h 305"/>
                <a:gd name="T6" fmla="*/ 318 w 477"/>
                <a:gd name="T7" fmla="*/ 18 h 305"/>
                <a:gd name="T8" fmla="*/ 336 w 477"/>
                <a:gd name="T9" fmla="*/ 53 h 305"/>
                <a:gd name="T10" fmla="*/ 362 w 477"/>
                <a:gd name="T11" fmla="*/ 101 h 305"/>
                <a:gd name="T12" fmla="*/ 348 w 477"/>
                <a:gd name="T13" fmla="*/ 155 h 305"/>
                <a:gd name="T14" fmla="*/ 324 w 477"/>
                <a:gd name="T15" fmla="*/ 185 h 305"/>
                <a:gd name="T16" fmla="*/ 312 w 477"/>
                <a:gd name="T17" fmla="*/ 209 h 305"/>
                <a:gd name="T18" fmla="*/ 330 w 477"/>
                <a:gd name="T19" fmla="*/ 191 h 305"/>
                <a:gd name="T20" fmla="*/ 362 w 477"/>
                <a:gd name="T21" fmla="*/ 155 h 305"/>
                <a:gd name="T22" fmla="*/ 422 w 477"/>
                <a:gd name="T23" fmla="*/ 137 h 305"/>
                <a:gd name="T24" fmla="*/ 440 w 477"/>
                <a:gd name="T25" fmla="*/ 143 h 305"/>
                <a:gd name="T26" fmla="*/ 470 w 477"/>
                <a:gd name="T27" fmla="*/ 155 h 305"/>
                <a:gd name="T28" fmla="*/ 482 w 477"/>
                <a:gd name="T29" fmla="*/ 173 h 305"/>
                <a:gd name="T30" fmla="*/ 452 w 477"/>
                <a:gd name="T31" fmla="*/ 185 h 305"/>
                <a:gd name="T32" fmla="*/ 416 w 477"/>
                <a:gd name="T33" fmla="*/ 221 h 305"/>
                <a:gd name="T34" fmla="*/ 362 w 477"/>
                <a:gd name="T35" fmla="*/ 227 h 305"/>
                <a:gd name="T36" fmla="*/ 342 w 477"/>
                <a:gd name="T37" fmla="*/ 227 h 305"/>
                <a:gd name="T38" fmla="*/ 336 w 477"/>
                <a:gd name="T39" fmla="*/ 227 h 305"/>
                <a:gd name="T40" fmla="*/ 342 w 477"/>
                <a:gd name="T41" fmla="*/ 209 h 305"/>
                <a:gd name="T42" fmla="*/ 342 w 477"/>
                <a:gd name="T43" fmla="*/ 203 h 305"/>
                <a:gd name="T44" fmla="*/ 330 w 477"/>
                <a:gd name="T45" fmla="*/ 203 h 305"/>
                <a:gd name="T46" fmla="*/ 318 w 477"/>
                <a:gd name="T47" fmla="*/ 221 h 305"/>
                <a:gd name="T48" fmla="*/ 318 w 477"/>
                <a:gd name="T49" fmla="*/ 227 h 305"/>
                <a:gd name="T50" fmla="*/ 318 w 477"/>
                <a:gd name="T51" fmla="*/ 215 h 305"/>
                <a:gd name="T52" fmla="*/ 294 w 477"/>
                <a:gd name="T53" fmla="*/ 209 h 305"/>
                <a:gd name="T54" fmla="*/ 276 w 477"/>
                <a:gd name="T55" fmla="*/ 215 h 305"/>
                <a:gd name="T56" fmla="*/ 265 w 477"/>
                <a:gd name="T57" fmla="*/ 221 h 305"/>
                <a:gd name="T58" fmla="*/ 241 w 477"/>
                <a:gd name="T59" fmla="*/ 227 h 305"/>
                <a:gd name="T60" fmla="*/ 229 w 477"/>
                <a:gd name="T61" fmla="*/ 245 h 305"/>
                <a:gd name="T62" fmla="*/ 199 w 477"/>
                <a:gd name="T63" fmla="*/ 287 h 305"/>
                <a:gd name="T64" fmla="*/ 163 w 477"/>
                <a:gd name="T65" fmla="*/ 305 h 305"/>
                <a:gd name="T66" fmla="*/ 133 w 477"/>
                <a:gd name="T67" fmla="*/ 305 h 305"/>
                <a:gd name="T68" fmla="*/ 107 w 477"/>
                <a:gd name="T69" fmla="*/ 305 h 305"/>
                <a:gd name="T70" fmla="*/ 71 w 477"/>
                <a:gd name="T71" fmla="*/ 293 h 305"/>
                <a:gd name="T72" fmla="*/ 36 w 477"/>
                <a:gd name="T73" fmla="*/ 275 h 305"/>
                <a:gd name="T74" fmla="*/ 0 w 477"/>
                <a:gd name="T75" fmla="*/ 269 h 305"/>
                <a:gd name="T76" fmla="*/ 24 w 477"/>
                <a:gd name="T77" fmla="*/ 245 h 305"/>
                <a:gd name="T78" fmla="*/ 83 w 477"/>
                <a:gd name="T79" fmla="*/ 191 h 305"/>
                <a:gd name="T80" fmla="*/ 133 w 477"/>
                <a:gd name="T81" fmla="*/ 179 h 305"/>
                <a:gd name="T82" fmla="*/ 181 w 477"/>
                <a:gd name="T83" fmla="*/ 179 h 305"/>
                <a:gd name="T84" fmla="*/ 223 w 477"/>
                <a:gd name="T85" fmla="*/ 197 h 305"/>
                <a:gd name="T86" fmla="*/ 241 w 477"/>
                <a:gd name="T87" fmla="*/ 209 h 305"/>
                <a:gd name="T88" fmla="*/ 259 w 477"/>
                <a:gd name="T89" fmla="*/ 215 h 305"/>
                <a:gd name="T90" fmla="*/ 276 w 477"/>
                <a:gd name="T91" fmla="*/ 209 h 305"/>
                <a:gd name="T92" fmla="*/ 271 w 477"/>
                <a:gd name="T93" fmla="*/ 203 h 305"/>
                <a:gd name="T94" fmla="*/ 247 w 477"/>
                <a:gd name="T95" fmla="*/ 203 h 305"/>
                <a:gd name="T96" fmla="*/ 223 w 477"/>
                <a:gd name="T97" fmla="*/ 197 h 305"/>
                <a:gd name="T98" fmla="*/ 175 w 477"/>
                <a:gd name="T99" fmla="*/ 173 h 305"/>
                <a:gd name="T100" fmla="*/ 145 w 477"/>
                <a:gd name="T101" fmla="*/ 113 h 305"/>
                <a:gd name="T102" fmla="*/ 145 w 477"/>
                <a:gd name="T103" fmla="*/ 59 h 305"/>
                <a:gd name="T104" fmla="*/ 181 w 477"/>
                <a:gd name="T105" fmla="*/ 77 h 305"/>
                <a:gd name="T106" fmla="*/ 229 w 477"/>
                <a:gd name="T107" fmla="*/ 95 h 305"/>
                <a:gd name="T108" fmla="*/ 259 w 477"/>
                <a:gd name="T109" fmla="*/ 113 h 305"/>
                <a:gd name="T110" fmla="*/ 276 w 477"/>
                <a:gd name="T111" fmla="*/ 161 h 305"/>
                <a:gd name="T112" fmla="*/ 282 w 477"/>
                <a:gd name="T113" fmla="*/ 197 h 305"/>
                <a:gd name="T114" fmla="*/ 300 w 477"/>
                <a:gd name="T115" fmla="*/ 209 h 305"/>
                <a:gd name="T116" fmla="*/ 306 w 477"/>
                <a:gd name="T117" fmla="*/ 203 h 305"/>
                <a:gd name="T118" fmla="*/ 294 w 477"/>
                <a:gd name="T119" fmla="*/ 179 h 305"/>
                <a:gd name="T120" fmla="*/ 265 w 477"/>
                <a:gd name="T121" fmla="*/ 125 h 3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7"/>
                <a:gd name="T184" fmla="*/ 0 h 305"/>
                <a:gd name="T185" fmla="*/ 477 w 477"/>
                <a:gd name="T186" fmla="*/ 305 h 30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7" h="305">
                  <a:moveTo>
                    <a:pt x="257" y="125"/>
                  </a:moveTo>
                  <a:lnTo>
                    <a:pt x="257" y="113"/>
                  </a:lnTo>
                  <a:lnTo>
                    <a:pt x="257" y="101"/>
                  </a:lnTo>
                  <a:lnTo>
                    <a:pt x="257" y="95"/>
                  </a:lnTo>
                  <a:lnTo>
                    <a:pt x="257" y="83"/>
                  </a:lnTo>
                  <a:lnTo>
                    <a:pt x="263" y="71"/>
                  </a:lnTo>
                  <a:lnTo>
                    <a:pt x="263" y="59"/>
                  </a:lnTo>
                  <a:lnTo>
                    <a:pt x="268" y="53"/>
                  </a:lnTo>
                  <a:lnTo>
                    <a:pt x="274" y="42"/>
                  </a:lnTo>
                  <a:lnTo>
                    <a:pt x="280" y="36"/>
                  </a:lnTo>
                  <a:lnTo>
                    <a:pt x="286" y="30"/>
                  </a:lnTo>
                  <a:lnTo>
                    <a:pt x="292" y="24"/>
                  </a:lnTo>
                  <a:lnTo>
                    <a:pt x="292" y="18"/>
                  </a:lnTo>
                  <a:lnTo>
                    <a:pt x="298" y="12"/>
                  </a:lnTo>
                  <a:lnTo>
                    <a:pt x="298" y="6"/>
                  </a:lnTo>
                  <a:lnTo>
                    <a:pt x="304" y="0"/>
                  </a:lnTo>
                  <a:lnTo>
                    <a:pt x="304" y="6"/>
                  </a:lnTo>
                  <a:lnTo>
                    <a:pt x="304" y="12"/>
                  </a:lnTo>
                  <a:lnTo>
                    <a:pt x="310" y="18"/>
                  </a:lnTo>
                  <a:lnTo>
                    <a:pt x="310" y="24"/>
                  </a:lnTo>
                  <a:lnTo>
                    <a:pt x="316" y="36"/>
                  </a:lnTo>
                  <a:lnTo>
                    <a:pt x="322" y="42"/>
                  </a:lnTo>
                  <a:lnTo>
                    <a:pt x="328" y="47"/>
                  </a:lnTo>
                  <a:lnTo>
                    <a:pt x="328" y="53"/>
                  </a:lnTo>
                  <a:lnTo>
                    <a:pt x="334" y="59"/>
                  </a:lnTo>
                  <a:lnTo>
                    <a:pt x="340" y="65"/>
                  </a:lnTo>
                  <a:lnTo>
                    <a:pt x="346" y="71"/>
                  </a:lnTo>
                  <a:lnTo>
                    <a:pt x="346" y="77"/>
                  </a:lnTo>
                  <a:lnTo>
                    <a:pt x="352" y="101"/>
                  </a:lnTo>
                  <a:lnTo>
                    <a:pt x="352" y="113"/>
                  </a:lnTo>
                  <a:lnTo>
                    <a:pt x="352" y="131"/>
                  </a:lnTo>
                  <a:lnTo>
                    <a:pt x="346" y="143"/>
                  </a:lnTo>
                  <a:lnTo>
                    <a:pt x="340" y="149"/>
                  </a:lnTo>
                  <a:lnTo>
                    <a:pt x="340" y="155"/>
                  </a:lnTo>
                  <a:lnTo>
                    <a:pt x="334" y="161"/>
                  </a:lnTo>
                  <a:lnTo>
                    <a:pt x="328" y="167"/>
                  </a:lnTo>
                  <a:lnTo>
                    <a:pt x="322" y="173"/>
                  </a:lnTo>
                  <a:lnTo>
                    <a:pt x="316" y="179"/>
                  </a:lnTo>
                  <a:lnTo>
                    <a:pt x="316" y="185"/>
                  </a:lnTo>
                  <a:lnTo>
                    <a:pt x="310" y="197"/>
                  </a:lnTo>
                  <a:lnTo>
                    <a:pt x="304" y="197"/>
                  </a:lnTo>
                  <a:lnTo>
                    <a:pt x="304" y="203"/>
                  </a:lnTo>
                  <a:lnTo>
                    <a:pt x="304" y="209"/>
                  </a:lnTo>
                  <a:lnTo>
                    <a:pt x="310" y="209"/>
                  </a:lnTo>
                  <a:lnTo>
                    <a:pt x="316" y="203"/>
                  </a:lnTo>
                  <a:lnTo>
                    <a:pt x="316" y="197"/>
                  </a:lnTo>
                  <a:lnTo>
                    <a:pt x="322" y="191"/>
                  </a:lnTo>
                  <a:lnTo>
                    <a:pt x="322" y="179"/>
                  </a:lnTo>
                  <a:lnTo>
                    <a:pt x="328" y="179"/>
                  </a:lnTo>
                  <a:lnTo>
                    <a:pt x="328" y="173"/>
                  </a:lnTo>
                  <a:lnTo>
                    <a:pt x="340" y="161"/>
                  </a:lnTo>
                  <a:lnTo>
                    <a:pt x="352" y="155"/>
                  </a:lnTo>
                  <a:lnTo>
                    <a:pt x="358" y="143"/>
                  </a:lnTo>
                  <a:lnTo>
                    <a:pt x="370" y="143"/>
                  </a:lnTo>
                  <a:lnTo>
                    <a:pt x="382" y="137"/>
                  </a:lnTo>
                  <a:lnTo>
                    <a:pt x="394" y="137"/>
                  </a:lnTo>
                  <a:lnTo>
                    <a:pt x="406" y="137"/>
                  </a:lnTo>
                  <a:lnTo>
                    <a:pt x="412" y="137"/>
                  </a:lnTo>
                  <a:lnTo>
                    <a:pt x="418" y="137"/>
                  </a:lnTo>
                  <a:lnTo>
                    <a:pt x="424" y="137"/>
                  </a:lnTo>
                  <a:lnTo>
                    <a:pt x="424" y="143"/>
                  </a:lnTo>
                  <a:lnTo>
                    <a:pt x="430" y="143"/>
                  </a:lnTo>
                  <a:lnTo>
                    <a:pt x="436" y="149"/>
                  </a:lnTo>
                  <a:lnTo>
                    <a:pt x="442" y="149"/>
                  </a:lnTo>
                  <a:lnTo>
                    <a:pt x="448" y="155"/>
                  </a:lnTo>
                  <a:lnTo>
                    <a:pt x="454" y="155"/>
                  </a:lnTo>
                  <a:lnTo>
                    <a:pt x="460" y="161"/>
                  </a:lnTo>
                  <a:lnTo>
                    <a:pt x="466" y="167"/>
                  </a:lnTo>
                  <a:lnTo>
                    <a:pt x="477" y="167"/>
                  </a:lnTo>
                  <a:lnTo>
                    <a:pt x="472" y="173"/>
                  </a:lnTo>
                  <a:lnTo>
                    <a:pt x="466" y="173"/>
                  </a:lnTo>
                  <a:lnTo>
                    <a:pt x="460" y="173"/>
                  </a:lnTo>
                  <a:lnTo>
                    <a:pt x="454" y="173"/>
                  </a:lnTo>
                  <a:lnTo>
                    <a:pt x="448" y="179"/>
                  </a:lnTo>
                  <a:lnTo>
                    <a:pt x="442" y="179"/>
                  </a:lnTo>
                  <a:lnTo>
                    <a:pt x="436" y="185"/>
                  </a:lnTo>
                  <a:lnTo>
                    <a:pt x="430" y="191"/>
                  </a:lnTo>
                  <a:lnTo>
                    <a:pt x="424" y="197"/>
                  </a:lnTo>
                  <a:lnTo>
                    <a:pt x="418" y="203"/>
                  </a:lnTo>
                  <a:lnTo>
                    <a:pt x="406" y="215"/>
                  </a:lnTo>
                  <a:lnTo>
                    <a:pt x="400" y="221"/>
                  </a:lnTo>
                  <a:lnTo>
                    <a:pt x="388" y="227"/>
                  </a:lnTo>
                  <a:lnTo>
                    <a:pt x="376" y="233"/>
                  </a:lnTo>
                  <a:lnTo>
                    <a:pt x="364" y="233"/>
                  </a:lnTo>
                  <a:lnTo>
                    <a:pt x="352" y="227"/>
                  </a:lnTo>
                  <a:lnTo>
                    <a:pt x="346" y="227"/>
                  </a:lnTo>
                  <a:lnTo>
                    <a:pt x="340" y="227"/>
                  </a:lnTo>
                  <a:lnTo>
                    <a:pt x="334" y="227"/>
                  </a:lnTo>
                  <a:lnTo>
                    <a:pt x="328" y="227"/>
                  </a:lnTo>
                  <a:lnTo>
                    <a:pt x="322" y="227"/>
                  </a:lnTo>
                  <a:lnTo>
                    <a:pt x="328" y="227"/>
                  </a:lnTo>
                  <a:lnTo>
                    <a:pt x="334" y="221"/>
                  </a:lnTo>
                  <a:lnTo>
                    <a:pt x="334" y="215"/>
                  </a:lnTo>
                  <a:lnTo>
                    <a:pt x="334" y="209"/>
                  </a:lnTo>
                  <a:lnTo>
                    <a:pt x="334" y="203"/>
                  </a:lnTo>
                  <a:lnTo>
                    <a:pt x="328" y="203"/>
                  </a:lnTo>
                  <a:lnTo>
                    <a:pt x="322" y="203"/>
                  </a:lnTo>
                  <a:lnTo>
                    <a:pt x="316" y="203"/>
                  </a:lnTo>
                  <a:lnTo>
                    <a:pt x="316" y="209"/>
                  </a:lnTo>
                  <a:lnTo>
                    <a:pt x="310" y="215"/>
                  </a:lnTo>
                  <a:lnTo>
                    <a:pt x="310" y="221"/>
                  </a:lnTo>
                  <a:lnTo>
                    <a:pt x="316" y="221"/>
                  </a:lnTo>
                  <a:lnTo>
                    <a:pt x="316" y="227"/>
                  </a:lnTo>
                  <a:lnTo>
                    <a:pt x="310" y="227"/>
                  </a:lnTo>
                  <a:lnTo>
                    <a:pt x="310" y="221"/>
                  </a:lnTo>
                  <a:lnTo>
                    <a:pt x="310" y="215"/>
                  </a:lnTo>
                  <a:lnTo>
                    <a:pt x="304" y="215"/>
                  </a:lnTo>
                  <a:lnTo>
                    <a:pt x="292" y="215"/>
                  </a:lnTo>
                  <a:lnTo>
                    <a:pt x="286" y="209"/>
                  </a:lnTo>
                  <a:lnTo>
                    <a:pt x="280" y="209"/>
                  </a:lnTo>
                  <a:lnTo>
                    <a:pt x="274" y="209"/>
                  </a:lnTo>
                  <a:lnTo>
                    <a:pt x="268" y="215"/>
                  </a:lnTo>
                  <a:lnTo>
                    <a:pt x="268" y="221"/>
                  </a:lnTo>
                  <a:lnTo>
                    <a:pt x="263" y="221"/>
                  </a:lnTo>
                  <a:lnTo>
                    <a:pt x="257" y="221"/>
                  </a:lnTo>
                  <a:lnTo>
                    <a:pt x="251" y="221"/>
                  </a:lnTo>
                  <a:lnTo>
                    <a:pt x="245" y="221"/>
                  </a:lnTo>
                  <a:lnTo>
                    <a:pt x="239" y="221"/>
                  </a:lnTo>
                  <a:lnTo>
                    <a:pt x="233" y="227"/>
                  </a:lnTo>
                  <a:lnTo>
                    <a:pt x="227" y="227"/>
                  </a:lnTo>
                  <a:lnTo>
                    <a:pt x="227" y="233"/>
                  </a:lnTo>
                  <a:lnTo>
                    <a:pt x="221" y="239"/>
                  </a:lnTo>
                  <a:lnTo>
                    <a:pt x="221" y="245"/>
                  </a:lnTo>
                  <a:lnTo>
                    <a:pt x="215" y="257"/>
                  </a:lnTo>
                  <a:lnTo>
                    <a:pt x="209" y="263"/>
                  </a:lnTo>
                  <a:lnTo>
                    <a:pt x="203" y="275"/>
                  </a:lnTo>
                  <a:lnTo>
                    <a:pt x="197" y="281"/>
                  </a:lnTo>
                  <a:lnTo>
                    <a:pt x="191" y="287"/>
                  </a:lnTo>
                  <a:lnTo>
                    <a:pt x="185" y="293"/>
                  </a:lnTo>
                  <a:lnTo>
                    <a:pt x="179" y="299"/>
                  </a:lnTo>
                  <a:lnTo>
                    <a:pt x="173" y="299"/>
                  </a:lnTo>
                  <a:lnTo>
                    <a:pt x="161" y="305"/>
                  </a:lnTo>
                  <a:lnTo>
                    <a:pt x="155" y="305"/>
                  </a:lnTo>
                  <a:lnTo>
                    <a:pt x="149" y="305"/>
                  </a:lnTo>
                  <a:lnTo>
                    <a:pt x="143" y="305"/>
                  </a:lnTo>
                  <a:lnTo>
                    <a:pt x="137" y="305"/>
                  </a:lnTo>
                  <a:lnTo>
                    <a:pt x="131" y="305"/>
                  </a:lnTo>
                  <a:lnTo>
                    <a:pt x="125" y="305"/>
                  </a:lnTo>
                  <a:lnTo>
                    <a:pt x="119" y="305"/>
                  </a:lnTo>
                  <a:lnTo>
                    <a:pt x="113" y="305"/>
                  </a:lnTo>
                  <a:lnTo>
                    <a:pt x="107" y="305"/>
                  </a:lnTo>
                  <a:lnTo>
                    <a:pt x="101" y="305"/>
                  </a:lnTo>
                  <a:lnTo>
                    <a:pt x="95" y="299"/>
                  </a:lnTo>
                  <a:lnTo>
                    <a:pt x="83" y="299"/>
                  </a:lnTo>
                  <a:lnTo>
                    <a:pt x="77" y="293"/>
                  </a:lnTo>
                  <a:lnTo>
                    <a:pt x="71" y="293"/>
                  </a:lnTo>
                  <a:lnTo>
                    <a:pt x="65" y="287"/>
                  </a:lnTo>
                  <a:lnTo>
                    <a:pt x="59" y="281"/>
                  </a:lnTo>
                  <a:lnTo>
                    <a:pt x="54" y="281"/>
                  </a:lnTo>
                  <a:lnTo>
                    <a:pt x="42" y="275"/>
                  </a:lnTo>
                  <a:lnTo>
                    <a:pt x="36" y="275"/>
                  </a:lnTo>
                  <a:lnTo>
                    <a:pt x="30" y="275"/>
                  </a:lnTo>
                  <a:lnTo>
                    <a:pt x="18" y="269"/>
                  </a:lnTo>
                  <a:lnTo>
                    <a:pt x="12" y="269"/>
                  </a:lnTo>
                  <a:lnTo>
                    <a:pt x="6" y="269"/>
                  </a:lnTo>
                  <a:lnTo>
                    <a:pt x="0" y="269"/>
                  </a:lnTo>
                  <a:lnTo>
                    <a:pt x="6" y="263"/>
                  </a:lnTo>
                  <a:lnTo>
                    <a:pt x="12" y="251"/>
                  </a:lnTo>
                  <a:lnTo>
                    <a:pt x="24" y="245"/>
                  </a:lnTo>
                  <a:lnTo>
                    <a:pt x="36" y="233"/>
                  </a:lnTo>
                  <a:lnTo>
                    <a:pt x="48" y="221"/>
                  </a:lnTo>
                  <a:lnTo>
                    <a:pt x="59" y="209"/>
                  </a:lnTo>
                  <a:lnTo>
                    <a:pt x="71" y="197"/>
                  </a:lnTo>
                  <a:lnTo>
                    <a:pt x="83" y="191"/>
                  </a:lnTo>
                  <a:lnTo>
                    <a:pt x="95" y="185"/>
                  </a:lnTo>
                  <a:lnTo>
                    <a:pt x="101" y="185"/>
                  </a:lnTo>
                  <a:lnTo>
                    <a:pt x="107" y="185"/>
                  </a:lnTo>
                  <a:lnTo>
                    <a:pt x="119" y="185"/>
                  </a:lnTo>
                  <a:lnTo>
                    <a:pt x="125" y="179"/>
                  </a:lnTo>
                  <a:lnTo>
                    <a:pt x="137" y="179"/>
                  </a:lnTo>
                  <a:lnTo>
                    <a:pt x="149" y="179"/>
                  </a:lnTo>
                  <a:lnTo>
                    <a:pt x="155" y="179"/>
                  </a:lnTo>
                  <a:lnTo>
                    <a:pt x="167" y="179"/>
                  </a:lnTo>
                  <a:lnTo>
                    <a:pt x="173" y="179"/>
                  </a:lnTo>
                  <a:lnTo>
                    <a:pt x="185" y="179"/>
                  </a:lnTo>
                  <a:lnTo>
                    <a:pt x="191" y="185"/>
                  </a:lnTo>
                  <a:lnTo>
                    <a:pt x="203" y="191"/>
                  </a:lnTo>
                  <a:lnTo>
                    <a:pt x="209" y="191"/>
                  </a:lnTo>
                  <a:lnTo>
                    <a:pt x="215" y="197"/>
                  </a:lnTo>
                  <a:lnTo>
                    <a:pt x="221" y="197"/>
                  </a:lnTo>
                  <a:lnTo>
                    <a:pt x="227" y="203"/>
                  </a:lnTo>
                  <a:lnTo>
                    <a:pt x="233" y="209"/>
                  </a:lnTo>
                  <a:lnTo>
                    <a:pt x="239" y="215"/>
                  </a:lnTo>
                  <a:lnTo>
                    <a:pt x="245" y="215"/>
                  </a:lnTo>
                  <a:lnTo>
                    <a:pt x="251" y="215"/>
                  </a:lnTo>
                  <a:lnTo>
                    <a:pt x="257" y="215"/>
                  </a:lnTo>
                  <a:lnTo>
                    <a:pt x="263" y="215"/>
                  </a:lnTo>
                  <a:lnTo>
                    <a:pt x="263" y="209"/>
                  </a:lnTo>
                  <a:lnTo>
                    <a:pt x="268" y="209"/>
                  </a:lnTo>
                  <a:lnTo>
                    <a:pt x="268" y="203"/>
                  </a:lnTo>
                  <a:lnTo>
                    <a:pt x="263" y="203"/>
                  </a:lnTo>
                  <a:lnTo>
                    <a:pt x="257" y="203"/>
                  </a:lnTo>
                  <a:lnTo>
                    <a:pt x="251" y="203"/>
                  </a:lnTo>
                  <a:lnTo>
                    <a:pt x="245" y="203"/>
                  </a:lnTo>
                  <a:lnTo>
                    <a:pt x="239" y="203"/>
                  </a:lnTo>
                  <a:lnTo>
                    <a:pt x="233" y="203"/>
                  </a:lnTo>
                  <a:lnTo>
                    <a:pt x="227" y="203"/>
                  </a:lnTo>
                  <a:lnTo>
                    <a:pt x="221" y="203"/>
                  </a:lnTo>
                  <a:lnTo>
                    <a:pt x="215" y="197"/>
                  </a:lnTo>
                  <a:lnTo>
                    <a:pt x="209" y="197"/>
                  </a:lnTo>
                  <a:lnTo>
                    <a:pt x="197" y="191"/>
                  </a:lnTo>
                  <a:lnTo>
                    <a:pt x="191" y="185"/>
                  </a:lnTo>
                  <a:lnTo>
                    <a:pt x="179" y="179"/>
                  </a:lnTo>
                  <a:lnTo>
                    <a:pt x="167" y="173"/>
                  </a:lnTo>
                  <a:lnTo>
                    <a:pt x="161" y="161"/>
                  </a:lnTo>
                  <a:lnTo>
                    <a:pt x="155" y="155"/>
                  </a:lnTo>
                  <a:lnTo>
                    <a:pt x="149" y="143"/>
                  </a:lnTo>
                  <a:lnTo>
                    <a:pt x="143" y="125"/>
                  </a:lnTo>
                  <a:lnTo>
                    <a:pt x="137" y="113"/>
                  </a:lnTo>
                  <a:lnTo>
                    <a:pt x="137" y="101"/>
                  </a:lnTo>
                  <a:lnTo>
                    <a:pt x="137" y="89"/>
                  </a:lnTo>
                  <a:lnTo>
                    <a:pt x="137" y="77"/>
                  </a:lnTo>
                  <a:lnTo>
                    <a:pt x="137" y="71"/>
                  </a:lnTo>
                  <a:lnTo>
                    <a:pt x="137" y="59"/>
                  </a:lnTo>
                  <a:lnTo>
                    <a:pt x="143" y="53"/>
                  </a:lnTo>
                  <a:lnTo>
                    <a:pt x="143" y="59"/>
                  </a:lnTo>
                  <a:lnTo>
                    <a:pt x="155" y="65"/>
                  </a:lnTo>
                  <a:lnTo>
                    <a:pt x="161" y="71"/>
                  </a:lnTo>
                  <a:lnTo>
                    <a:pt x="173" y="77"/>
                  </a:lnTo>
                  <a:lnTo>
                    <a:pt x="185" y="83"/>
                  </a:lnTo>
                  <a:lnTo>
                    <a:pt x="197" y="89"/>
                  </a:lnTo>
                  <a:lnTo>
                    <a:pt x="203" y="89"/>
                  </a:lnTo>
                  <a:lnTo>
                    <a:pt x="215" y="95"/>
                  </a:lnTo>
                  <a:lnTo>
                    <a:pt x="221" y="95"/>
                  </a:lnTo>
                  <a:lnTo>
                    <a:pt x="227" y="95"/>
                  </a:lnTo>
                  <a:lnTo>
                    <a:pt x="233" y="101"/>
                  </a:lnTo>
                  <a:lnTo>
                    <a:pt x="239" y="101"/>
                  </a:lnTo>
                  <a:lnTo>
                    <a:pt x="245" y="107"/>
                  </a:lnTo>
                  <a:lnTo>
                    <a:pt x="251" y="113"/>
                  </a:lnTo>
                  <a:lnTo>
                    <a:pt x="257" y="119"/>
                  </a:lnTo>
                  <a:lnTo>
                    <a:pt x="257" y="131"/>
                  </a:lnTo>
                  <a:lnTo>
                    <a:pt x="263" y="143"/>
                  </a:lnTo>
                  <a:lnTo>
                    <a:pt x="268" y="149"/>
                  </a:lnTo>
                  <a:lnTo>
                    <a:pt x="268" y="161"/>
                  </a:lnTo>
                  <a:lnTo>
                    <a:pt x="268" y="179"/>
                  </a:lnTo>
                  <a:lnTo>
                    <a:pt x="268" y="185"/>
                  </a:lnTo>
                  <a:lnTo>
                    <a:pt x="274" y="191"/>
                  </a:lnTo>
                  <a:lnTo>
                    <a:pt x="274" y="197"/>
                  </a:lnTo>
                  <a:lnTo>
                    <a:pt x="280" y="197"/>
                  </a:lnTo>
                  <a:lnTo>
                    <a:pt x="280" y="203"/>
                  </a:lnTo>
                  <a:lnTo>
                    <a:pt x="286" y="203"/>
                  </a:lnTo>
                  <a:lnTo>
                    <a:pt x="292" y="209"/>
                  </a:lnTo>
                  <a:lnTo>
                    <a:pt x="298" y="209"/>
                  </a:lnTo>
                  <a:lnTo>
                    <a:pt x="298" y="203"/>
                  </a:lnTo>
                  <a:lnTo>
                    <a:pt x="298" y="197"/>
                  </a:lnTo>
                  <a:lnTo>
                    <a:pt x="298" y="191"/>
                  </a:lnTo>
                  <a:lnTo>
                    <a:pt x="292" y="185"/>
                  </a:lnTo>
                  <a:lnTo>
                    <a:pt x="286" y="179"/>
                  </a:lnTo>
                  <a:lnTo>
                    <a:pt x="280" y="173"/>
                  </a:lnTo>
                  <a:lnTo>
                    <a:pt x="274" y="161"/>
                  </a:lnTo>
                  <a:lnTo>
                    <a:pt x="268" y="149"/>
                  </a:lnTo>
                  <a:lnTo>
                    <a:pt x="263" y="137"/>
                  </a:lnTo>
                  <a:lnTo>
                    <a:pt x="257" y="125"/>
                  </a:lnTo>
                  <a:close/>
                </a:path>
              </a:pathLst>
            </a:custGeom>
            <a:solidFill>
              <a:srgbClr val="FF1933"/>
            </a:solidFill>
            <a:ln w="9525">
              <a:noFill/>
              <a:round/>
              <a:headEnd/>
              <a:tailEnd/>
            </a:ln>
          </p:spPr>
          <p:txBody>
            <a:bodyPr/>
            <a:lstStyle/>
            <a:p>
              <a:endParaRPr lang="en-US"/>
            </a:p>
          </p:txBody>
        </p:sp>
        <p:sp>
          <p:nvSpPr>
            <p:cNvPr id="16122" name="Freeform 493"/>
            <p:cNvSpPr>
              <a:spLocks/>
            </p:cNvSpPr>
            <p:nvPr/>
          </p:nvSpPr>
          <p:spPr bwMode="auto">
            <a:xfrm>
              <a:off x="5182" y="2066"/>
              <a:ext cx="118" cy="149"/>
            </a:xfrm>
            <a:custGeom>
              <a:avLst/>
              <a:gdLst>
                <a:gd name="T0" fmla="*/ 30 w 120"/>
                <a:gd name="T1" fmla="*/ 6 h 149"/>
                <a:gd name="T2" fmla="*/ 24 w 120"/>
                <a:gd name="T3" fmla="*/ 12 h 149"/>
                <a:gd name="T4" fmla="*/ 18 w 120"/>
                <a:gd name="T5" fmla="*/ 12 h 149"/>
                <a:gd name="T6" fmla="*/ 12 w 120"/>
                <a:gd name="T7" fmla="*/ 12 h 149"/>
                <a:gd name="T8" fmla="*/ 12 w 120"/>
                <a:gd name="T9" fmla="*/ 6 h 149"/>
                <a:gd name="T10" fmla="*/ 6 w 120"/>
                <a:gd name="T11" fmla="*/ 6 h 149"/>
                <a:gd name="T12" fmla="*/ 0 w 120"/>
                <a:gd name="T13" fmla="*/ 0 h 149"/>
                <a:gd name="T14" fmla="*/ 0 w 120"/>
                <a:gd name="T15" fmla="*/ 0 h 149"/>
                <a:gd name="T16" fmla="*/ 0 w 120"/>
                <a:gd name="T17" fmla="*/ 6 h 149"/>
                <a:gd name="T18" fmla="*/ 6 w 120"/>
                <a:gd name="T19" fmla="*/ 12 h 149"/>
                <a:gd name="T20" fmla="*/ 12 w 120"/>
                <a:gd name="T21" fmla="*/ 12 h 149"/>
                <a:gd name="T22" fmla="*/ 18 w 120"/>
                <a:gd name="T23" fmla="*/ 12 h 149"/>
                <a:gd name="T24" fmla="*/ 18 w 120"/>
                <a:gd name="T25" fmla="*/ 18 h 149"/>
                <a:gd name="T26" fmla="*/ 24 w 120"/>
                <a:gd name="T27" fmla="*/ 24 h 149"/>
                <a:gd name="T28" fmla="*/ 18 w 120"/>
                <a:gd name="T29" fmla="*/ 30 h 149"/>
                <a:gd name="T30" fmla="*/ 18 w 120"/>
                <a:gd name="T31" fmla="*/ 36 h 149"/>
                <a:gd name="T32" fmla="*/ 12 w 120"/>
                <a:gd name="T33" fmla="*/ 36 h 149"/>
                <a:gd name="T34" fmla="*/ 6 w 120"/>
                <a:gd name="T35" fmla="*/ 36 h 149"/>
                <a:gd name="T36" fmla="*/ 0 w 120"/>
                <a:gd name="T37" fmla="*/ 54 h 149"/>
                <a:gd name="T38" fmla="*/ 0 w 120"/>
                <a:gd name="T39" fmla="*/ 78 h 149"/>
                <a:gd name="T40" fmla="*/ 18 w 120"/>
                <a:gd name="T41" fmla="*/ 101 h 149"/>
                <a:gd name="T42" fmla="*/ 40 w 120"/>
                <a:gd name="T43" fmla="*/ 119 h 149"/>
                <a:gd name="T44" fmla="*/ 70 w 120"/>
                <a:gd name="T45" fmla="*/ 131 h 149"/>
                <a:gd name="T46" fmla="*/ 82 w 120"/>
                <a:gd name="T47" fmla="*/ 137 h 149"/>
                <a:gd name="T48" fmla="*/ 92 w 120"/>
                <a:gd name="T49" fmla="*/ 143 h 149"/>
                <a:gd name="T50" fmla="*/ 104 w 120"/>
                <a:gd name="T51" fmla="*/ 149 h 149"/>
                <a:gd name="T52" fmla="*/ 104 w 120"/>
                <a:gd name="T53" fmla="*/ 143 h 149"/>
                <a:gd name="T54" fmla="*/ 98 w 120"/>
                <a:gd name="T55" fmla="*/ 125 h 149"/>
                <a:gd name="T56" fmla="*/ 92 w 120"/>
                <a:gd name="T57" fmla="*/ 107 h 149"/>
                <a:gd name="T58" fmla="*/ 88 w 120"/>
                <a:gd name="T59" fmla="*/ 84 h 149"/>
                <a:gd name="T60" fmla="*/ 88 w 120"/>
                <a:gd name="T61" fmla="*/ 72 h 149"/>
                <a:gd name="T62" fmla="*/ 85 w 120"/>
                <a:gd name="T63" fmla="*/ 48 h 149"/>
                <a:gd name="T64" fmla="*/ 70 w 120"/>
                <a:gd name="T65" fmla="*/ 24 h 149"/>
                <a:gd name="T66" fmla="*/ 46 w 120"/>
                <a:gd name="T67" fmla="*/ 6 h 1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0"/>
                <a:gd name="T103" fmla="*/ 0 h 149"/>
                <a:gd name="T104" fmla="*/ 120 w 120"/>
                <a:gd name="T105" fmla="*/ 149 h 1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0" h="149">
                  <a:moveTo>
                    <a:pt x="30" y="0"/>
                  </a:moveTo>
                  <a:lnTo>
                    <a:pt x="30" y="6"/>
                  </a:lnTo>
                  <a:lnTo>
                    <a:pt x="24" y="12"/>
                  </a:lnTo>
                  <a:lnTo>
                    <a:pt x="18" y="12"/>
                  </a:lnTo>
                  <a:lnTo>
                    <a:pt x="12" y="12"/>
                  </a:lnTo>
                  <a:lnTo>
                    <a:pt x="12" y="6"/>
                  </a:lnTo>
                  <a:lnTo>
                    <a:pt x="6" y="6"/>
                  </a:lnTo>
                  <a:lnTo>
                    <a:pt x="0" y="0"/>
                  </a:lnTo>
                  <a:lnTo>
                    <a:pt x="0" y="6"/>
                  </a:lnTo>
                  <a:lnTo>
                    <a:pt x="0" y="12"/>
                  </a:lnTo>
                  <a:lnTo>
                    <a:pt x="6" y="12"/>
                  </a:lnTo>
                  <a:lnTo>
                    <a:pt x="12" y="12"/>
                  </a:lnTo>
                  <a:lnTo>
                    <a:pt x="18" y="12"/>
                  </a:lnTo>
                  <a:lnTo>
                    <a:pt x="18" y="18"/>
                  </a:lnTo>
                  <a:lnTo>
                    <a:pt x="24" y="24"/>
                  </a:lnTo>
                  <a:lnTo>
                    <a:pt x="18" y="30"/>
                  </a:lnTo>
                  <a:lnTo>
                    <a:pt x="18" y="36"/>
                  </a:lnTo>
                  <a:lnTo>
                    <a:pt x="12" y="36"/>
                  </a:lnTo>
                  <a:lnTo>
                    <a:pt x="6" y="36"/>
                  </a:lnTo>
                  <a:lnTo>
                    <a:pt x="0" y="54"/>
                  </a:lnTo>
                  <a:lnTo>
                    <a:pt x="0" y="66"/>
                  </a:lnTo>
                  <a:lnTo>
                    <a:pt x="0" y="78"/>
                  </a:lnTo>
                  <a:lnTo>
                    <a:pt x="6" y="90"/>
                  </a:lnTo>
                  <a:lnTo>
                    <a:pt x="18" y="101"/>
                  </a:lnTo>
                  <a:lnTo>
                    <a:pt x="30" y="113"/>
                  </a:lnTo>
                  <a:lnTo>
                    <a:pt x="48" y="119"/>
                  </a:lnTo>
                  <a:lnTo>
                    <a:pt x="66" y="131"/>
                  </a:lnTo>
                  <a:lnTo>
                    <a:pt x="78" y="131"/>
                  </a:lnTo>
                  <a:lnTo>
                    <a:pt x="84" y="137"/>
                  </a:lnTo>
                  <a:lnTo>
                    <a:pt x="90" y="137"/>
                  </a:lnTo>
                  <a:lnTo>
                    <a:pt x="102" y="137"/>
                  </a:lnTo>
                  <a:lnTo>
                    <a:pt x="108" y="143"/>
                  </a:lnTo>
                  <a:lnTo>
                    <a:pt x="114" y="149"/>
                  </a:lnTo>
                  <a:lnTo>
                    <a:pt x="120" y="149"/>
                  </a:lnTo>
                  <a:lnTo>
                    <a:pt x="120" y="143"/>
                  </a:lnTo>
                  <a:lnTo>
                    <a:pt x="114" y="137"/>
                  </a:lnTo>
                  <a:lnTo>
                    <a:pt x="114" y="125"/>
                  </a:lnTo>
                  <a:lnTo>
                    <a:pt x="108" y="113"/>
                  </a:lnTo>
                  <a:lnTo>
                    <a:pt x="108" y="107"/>
                  </a:lnTo>
                  <a:lnTo>
                    <a:pt x="108" y="95"/>
                  </a:lnTo>
                  <a:lnTo>
                    <a:pt x="102" y="84"/>
                  </a:lnTo>
                  <a:lnTo>
                    <a:pt x="102" y="78"/>
                  </a:lnTo>
                  <a:lnTo>
                    <a:pt x="102" y="72"/>
                  </a:lnTo>
                  <a:lnTo>
                    <a:pt x="102" y="60"/>
                  </a:lnTo>
                  <a:lnTo>
                    <a:pt x="96" y="48"/>
                  </a:lnTo>
                  <a:lnTo>
                    <a:pt x="90" y="36"/>
                  </a:lnTo>
                  <a:lnTo>
                    <a:pt x="78" y="24"/>
                  </a:lnTo>
                  <a:lnTo>
                    <a:pt x="66" y="12"/>
                  </a:lnTo>
                  <a:lnTo>
                    <a:pt x="54" y="6"/>
                  </a:lnTo>
                  <a:lnTo>
                    <a:pt x="30" y="0"/>
                  </a:lnTo>
                  <a:close/>
                </a:path>
              </a:pathLst>
            </a:custGeom>
            <a:solidFill>
              <a:srgbClr val="FF1933"/>
            </a:solidFill>
            <a:ln w="9525">
              <a:noFill/>
              <a:round/>
              <a:headEnd/>
              <a:tailEnd/>
            </a:ln>
          </p:spPr>
          <p:txBody>
            <a:bodyPr/>
            <a:lstStyle/>
            <a:p>
              <a:endParaRPr lang="en-US"/>
            </a:p>
          </p:txBody>
        </p:sp>
        <p:sp>
          <p:nvSpPr>
            <p:cNvPr id="16123" name="Freeform 494"/>
            <p:cNvSpPr>
              <a:spLocks/>
            </p:cNvSpPr>
            <p:nvPr/>
          </p:nvSpPr>
          <p:spPr bwMode="auto">
            <a:xfrm>
              <a:off x="5151" y="2102"/>
              <a:ext cx="12" cy="12"/>
            </a:xfrm>
            <a:custGeom>
              <a:avLst/>
              <a:gdLst>
                <a:gd name="T0" fmla="*/ 12 w 12"/>
                <a:gd name="T1" fmla="*/ 6 h 12"/>
                <a:gd name="T2" fmla="*/ 12 w 12"/>
                <a:gd name="T3" fmla="*/ 12 h 12"/>
                <a:gd name="T4" fmla="*/ 12 w 12"/>
                <a:gd name="T5" fmla="*/ 12 h 12"/>
                <a:gd name="T6" fmla="*/ 6 w 12"/>
                <a:gd name="T7" fmla="*/ 12 h 12"/>
                <a:gd name="T8" fmla="*/ 6 w 12"/>
                <a:gd name="T9" fmla="*/ 12 h 12"/>
                <a:gd name="T10" fmla="*/ 0 w 12"/>
                <a:gd name="T11" fmla="*/ 12 h 12"/>
                <a:gd name="T12" fmla="*/ 0 w 12"/>
                <a:gd name="T13" fmla="*/ 12 h 12"/>
                <a:gd name="T14" fmla="*/ 0 w 12"/>
                <a:gd name="T15" fmla="*/ 6 h 12"/>
                <a:gd name="T16" fmla="*/ 0 w 12"/>
                <a:gd name="T17" fmla="*/ 6 h 12"/>
                <a:gd name="T18" fmla="*/ 0 w 12"/>
                <a:gd name="T19" fmla="*/ 6 h 12"/>
                <a:gd name="T20" fmla="*/ 0 w 12"/>
                <a:gd name="T21" fmla="*/ 0 h 12"/>
                <a:gd name="T22" fmla="*/ 6 w 12"/>
                <a:gd name="T23" fmla="*/ 0 h 12"/>
                <a:gd name="T24" fmla="*/ 6 w 12"/>
                <a:gd name="T25" fmla="*/ 0 h 12"/>
                <a:gd name="T26" fmla="*/ 6 w 12"/>
                <a:gd name="T27" fmla="*/ 0 h 12"/>
                <a:gd name="T28" fmla="*/ 12 w 12"/>
                <a:gd name="T29" fmla="*/ 0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12"/>
                  </a:lnTo>
                  <a:lnTo>
                    <a:pt x="6" y="12"/>
                  </a:lnTo>
                  <a:lnTo>
                    <a:pt x="0" y="12"/>
                  </a:lnTo>
                  <a:lnTo>
                    <a:pt x="0" y="6"/>
                  </a:lnTo>
                  <a:lnTo>
                    <a:pt x="0" y="0"/>
                  </a:lnTo>
                  <a:lnTo>
                    <a:pt x="6" y="0"/>
                  </a:lnTo>
                  <a:lnTo>
                    <a:pt x="12" y="0"/>
                  </a:lnTo>
                  <a:lnTo>
                    <a:pt x="12" y="6"/>
                  </a:lnTo>
                  <a:close/>
                </a:path>
              </a:pathLst>
            </a:custGeom>
            <a:solidFill>
              <a:srgbClr val="007F00"/>
            </a:solidFill>
            <a:ln w="9525">
              <a:noFill/>
              <a:round/>
              <a:headEnd/>
              <a:tailEnd/>
            </a:ln>
          </p:spPr>
          <p:txBody>
            <a:bodyPr/>
            <a:lstStyle/>
            <a:p>
              <a:endParaRPr lang="en-US"/>
            </a:p>
          </p:txBody>
        </p:sp>
        <p:sp>
          <p:nvSpPr>
            <p:cNvPr id="16124" name="Freeform 495"/>
            <p:cNvSpPr>
              <a:spLocks/>
            </p:cNvSpPr>
            <p:nvPr/>
          </p:nvSpPr>
          <p:spPr bwMode="auto">
            <a:xfrm>
              <a:off x="5124" y="2078"/>
              <a:ext cx="17" cy="12"/>
            </a:xfrm>
            <a:custGeom>
              <a:avLst/>
              <a:gdLst>
                <a:gd name="T0" fmla="*/ 11 w 17"/>
                <a:gd name="T1" fmla="*/ 12 h 12"/>
                <a:gd name="T2" fmla="*/ 11 w 17"/>
                <a:gd name="T3" fmla="*/ 12 h 12"/>
                <a:gd name="T4" fmla="*/ 5 w 17"/>
                <a:gd name="T5" fmla="*/ 12 h 12"/>
                <a:gd name="T6" fmla="*/ 5 w 17"/>
                <a:gd name="T7" fmla="*/ 12 h 12"/>
                <a:gd name="T8" fmla="*/ 0 w 17"/>
                <a:gd name="T9" fmla="*/ 12 h 12"/>
                <a:gd name="T10" fmla="*/ 0 w 17"/>
                <a:gd name="T11" fmla="*/ 6 h 12"/>
                <a:gd name="T12" fmla="*/ 0 w 17"/>
                <a:gd name="T13" fmla="*/ 6 h 12"/>
                <a:gd name="T14" fmla="*/ 0 w 17"/>
                <a:gd name="T15" fmla="*/ 0 h 12"/>
                <a:gd name="T16" fmla="*/ 0 w 17"/>
                <a:gd name="T17" fmla="*/ 0 h 12"/>
                <a:gd name="T18" fmla="*/ 5 w 17"/>
                <a:gd name="T19" fmla="*/ 0 h 12"/>
                <a:gd name="T20" fmla="*/ 5 w 17"/>
                <a:gd name="T21" fmla="*/ 0 h 12"/>
                <a:gd name="T22" fmla="*/ 11 w 17"/>
                <a:gd name="T23" fmla="*/ 0 h 12"/>
                <a:gd name="T24" fmla="*/ 11 w 17"/>
                <a:gd name="T25" fmla="*/ 0 h 12"/>
                <a:gd name="T26" fmla="*/ 11 w 17"/>
                <a:gd name="T27" fmla="*/ 6 h 12"/>
                <a:gd name="T28" fmla="*/ 17 w 17"/>
                <a:gd name="T29" fmla="*/ 6 h 12"/>
                <a:gd name="T30" fmla="*/ 17 w 17"/>
                <a:gd name="T31" fmla="*/ 12 h 12"/>
                <a:gd name="T32" fmla="*/ 11 w 17"/>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2"/>
                <a:gd name="T53" fmla="*/ 17 w 17"/>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2">
                  <a:moveTo>
                    <a:pt x="11" y="12"/>
                  </a:moveTo>
                  <a:lnTo>
                    <a:pt x="11" y="12"/>
                  </a:lnTo>
                  <a:lnTo>
                    <a:pt x="5" y="12"/>
                  </a:lnTo>
                  <a:lnTo>
                    <a:pt x="0" y="12"/>
                  </a:lnTo>
                  <a:lnTo>
                    <a:pt x="0" y="6"/>
                  </a:lnTo>
                  <a:lnTo>
                    <a:pt x="0" y="0"/>
                  </a:lnTo>
                  <a:lnTo>
                    <a:pt x="5" y="0"/>
                  </a:lnTo>
                  <a:lnTo>
                    <a:pt x="11" y="0"/>
                  </a:lnTo>
                  <a:lnTo>
                    <a:pt x="11" y="6"/>
                  </a:lnTo>
                  <a:lnTo>
                    <a:pt x="17" y="6"/>
                  </a:lnTo>
                  <a:lnTo>
                    <a:pt x="17" y="12"/>
                  </a:lnTo>
                  <a:lnTo>
                    <a:pt x="11" y="12"/>
                  </a:lnTo>
                  <a:close/>
                </a:path>
              </a:pathLst>
            </a:custGeom>
            <a:solidFill>
              <a:srgbClr val="007F00"/>
            </a:solidFill>
            <a:ln w="9525">
              <a:noFill/>
              <a:round/>
              <a:headEnd/>
              <a:tailEnd/>
            </a:ln>
          </p:spPr>
          <p:txBody>
            <a:bodyPr/>
            <a:lstStyle/>
            <a:p>
              <a:endParaRPr lang="en-US"/>
            </a:p>
          </p:txBody>
        </p:sp>
        <p:sp>
          <p:nvSpPr>
            <p:cNvPr id="16125" name="Freeform 496"/>
            <p:cNvSpPr>
              <a:spLocks/>
            </p:cNvSpPr>
            <p:nvPr/>
          </p:nvSpPr>
          <p:spPr bwMode="auto">
            <a:xfrm>
              <a:off x="5156" y="2059"/>
              <a:ext cx="18" cy="18"/>
            </a:xfrm>
            <a:custGeom>
              <a:avLst/>
              <a:gdLst>
                <a:gd name="T0" fmla="*/ 18 w 18"/>
                <a:gd name="T1" fmla="*/ 18 h 18"/>
                <a:gd name="T2" fmla="*/ 12 w 18"/>
                <a:gd name="T3" fmla="*/ 18 h 18"/>
                <a:gd name="T4" fmla="*/ 12 w 18"/>
                <a:gd name="T5" fmla="*/ 18 h 18"/>
                <a:gd name="T6" fmla="*/ 6 w 18"/>
                <a:gd name="T7" fmla="*/ 18 h 18"/>
                <a:gd name="T8" fmla="*/ 0 w 18"/>
                <a:gd name="T9" fmla="*/ 18 h 18"/>
                <a:gd name="T10" fmla="*/ 0 w 18"/>
                <a:gd name="T11" fmla="*/ 12 h 18"/>
                <a:gd name="T12" fmla="*/ 0 w 18"/>
                <a:gd name="T13" fmla="*/ 6 h 18"/>
                <a:gd name="T14" fmla="*/ 0 w 18"/>
                <a:gd name="T15" fmla="*/ 6 h 18"/>
                <a:gd name="T16" fmla="*/ 6 w 18"/>
                <a:gd name="T17" fmla="*/ 6 h 18"/>
                <a:gd name="T18" fmla="*/ 6 w 18"/>
                <a:gd name="T19" fmla="*/ 0 h 18"/>
                <a:gd name="T20" fmla="*/ 12 w 18"/>
                <a:gd name="T21" fmla="*/ 0 h 18"/>
                <a:gd name="T22" fmla="*/ 12 w 18"/>
                <a:gd name="T23" fmla="*/ 0 h 18"/>
                <a:gd name="T24" fmla="*/ 18 w 18"/>
                <a:gd name="T25" fmla="*/ 6 h 18"/>
                <a:gd name="T26" fmla="*/ 18 w 18"/>
                <a:gd name="T27" fmla="*/ 6 h 18"/>
                <a:gd name="T28" fmla="*/ 18 w 18"/>
                <a:gd name="T29" fmla="*/ 12 h 18"/>
                <a:gd name="T30" fmla="*/ 18 w 18"/>
                <a:gd name="T31" fmla="*/ 12 h 18"/>
                <a:gd name="T32" fmla="*/ 18 w 18"/>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8"/>
                  </a:moveTo>
                  <a:lnTo>
                    <a:pt x="12" y="18"/>
                  </a:lnTo>
                  <a:lnTo>
                    <a:pt x="6" y="18"/>
                  </a:lnTo>
                  <a:lnTo>
                    <a:pt x="0" y="18"/>
                  </a:lnTo>
                  <a:lnTo>
                    <a:pt x="0" y="12"/>
                  </a:lnTo>
                  <a:lnTo>
                    <a:pt x="0" y="6"/>
                  </a:lnTo>
                  <a:lnTo>
                    <a:pt x="6" y="6"/>
                  </a:lnTo>
                  <a:lnTo>
                    <a:pt x="6" y="0"/>
                  </a:lnTo>
                  <a:lnTo>
                    <a:pt x="12" y="0"/>
                  </a:lnTo>
                  <a:lnTo>
                    <a:pt x="18" y="6"/>
                  </a:lnTo>
                  <a:lnTo>
                    <a:pt x="18" y="12"/>
                  </a:lnTo>
                  <a:lnTo>
                    <a:pt x="18" y="18"/>
                  </a:lnTo>
                  <a:close/>
                </a:path>
              </a:pathLst>
            </a:custGeom>
            <a:solidFill>
              <a:srgbClr val="007F00"/>
            </a:solidFill>
            <a:ln w="9525">
              <a:noFill/>
              <a:round/>
              <a:headEnd/>
              <a:tailEnd/>
            </a:ln>
          </p:spPr>
          <p:txBody>
            <a:bodyPr/>
            <a:lstStyle/>
            <a:p>
              <a:endParaRPr lang="en-US"/>
            </a:p>
          </p:txBody>
        </p:sp>
        <p:sp>
          <p:nvSpPr>
            <p:cNvPr id="16126" name="Freeform 497"/>
            <p:cNvSpPr>
              <a:spLocks/>
            </p:cNvSpPr>
            <p:nvPr/>
          </p:nvSpPr>
          <p:spPr bwMode="auto">
            <a:xfrm>
              <a:off x="5180" y="2083"/>
              <a:ext cx="18" cy="18"/>
            </a:xfrm>
            <a:custGeom>
              <a:avLst/>
              <a:gdLst>
                <a:gd name="T0" fmla="*/ 12 w 18"/>
                <a:gd name="T1" fmla="*/ 18 h 18"/>
                <a:gd name="T2" fmla="*/ 12 w 18"/>
                <a:gd name="T3" fmla="*/ 12 h 18"/>
                <a:gd name="T4" fmla="*/ 18 w 18"/>
                <a:gd name="T5" fmla="*/ 12 h 18"/>
                <a:gd name="T6" fmla="*/ 18 w 18"/>
                <a:gd name="T7" fmla="*/ 6 h 18"/>
                <a:gd name="T8" fmla="*/ 18 w 18"/>
                <a:gd name="T9" fmla="*/ 6 h 18"/>
                <a:gd name="T10" fmla="*/ 12 w 18"/>
                <a:gd name="T11" fmla="*/ 0 h 18"/>
                <a:gd name="T12" fmla="*/ 12 w 18"/>
                <a:gd name="T13" fmla="*/ 0 h 18"/>
                <a:gd name="T14" fmla="*/ 6 w 18"/>
                <a:gd name="T15" fmla="*/ 0 h 18"/>
                <a:gd name="T16" fmla="*/ 0 w 18"/>
                <a:gd name="T17" fmla="*/ 0 h 18"/>
                <a:gd name="T18" fmla="*/ 0 w 18"/>
                <a:gd name="T19" fmla="*/ 6 h 18"/>
                <a:gd name="T20" fmla="*/ 0 w 18"/>
                <a:gd name="T21" fmla="*/ 6 h 18"/>
                <a:gd name="T22" fmla="*/ 0 w 18"/>
                <a:gd name="T23" fmla="*/ 6 h 18"/>
                <a:gd name="T24" fmla="*/ 0 w 18"/>
                <a:gd name="T25" fmla="*/ 12 h 18"/>
                <a:gd name="T26" fmla="*/ 0 w 18"/>
                <a:gd name="T27" fmla="*/ 12 h 18"/>
                <a:gd name="T28" fmla="*/ 6 w 18"/>
                <a:gd name="T29" fmla="*/ 12 h 18"/>
                <a:gd name="T30" fmla="*/ 12 w 18"/>
                <a:gd name="T31" fmla="*/ 18 h 18"/>
                <a:gd name="T32" fmla="*/ 12 w 18"/>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2" y="18"/>
                  </a:moveTo>
                  <a:lnTo>
                    <a:pt x="12" y="12"/>
                  </a:lnTo>
                  <a:lnTo>
                    <a:pt x="18" y="12"/>
                  </a:lnTo>
                  <a:lnTo>
                    <a:pt x="18" y="6"/>
                  </a:lnTo>
                  <a:lnTo>
                    <a:pt x="12" y="0"/>
                  </a:lnTo>
                  <a:lnTo>
                    <a:pt x="6" y="0"/>
                  </a:lnTo>
                  <a:lnTo>
                    <a:pt x="0" y="0"/>
                  </a:lnTo>
                  <a:lnTo>
                    <a:pt x="0" y="6"/>
                  </a:lnTo>
                  <a:lnTo>
                    <a:pt x="0" y="12"/>
                  </a:lnTo>
                  <a:lnTo>
                    <a:pt x="6" y="12"/>
                  </a:lnTo>
                  <a:lnTo>
                    <a:pt x="12" y="18"/>
                  </a:lnTo>
                  <a:close/>
                </a:path>
              </a:pathLst>
            </a:custGeom>
            <a:solidFill>
              <a:srgbClr val="007F00"/>
            </a:solidFill>
            <a:ln w="9525">
              <a:noFill/>
              <a:round/>
              <a:headEnd/>
              <a:tailEnd/>
            </a:ln>
          </p:spPr>
          <p:txBody>
            <a:bodyPr/>
            <a:lstStyle/>
            <a:p>
              <a:endParaRPr lang="en-US"/>
            </a:p>
          </p:txBody>
        </p:sp>
        <p:sp>
          <p:nvSpPr>
            <p:cNvPr id="16127" name="Freeform 498"/>
            <p:cNvSpPr>
              <a:spLocks/>
            </p:cNvSpPr>
            <p:nvPr/>
          </p:nvSpPr>
          <p:spPr bwMode="auto">
            <a:xfrm>
              <a:off x="5193" y="2060"/>
              <a:ext cx="18" cy="12"/>
            </a:xfrm>
            <a:custGeom>
              <a:avLst/>
              <a:gdLst>
                <a:gd name="T0" fmla="*/ 18 w 18"/>
                <a:gd name="T1" fmla="*/ 6 h 12"/>
                <a:gd name="T2" fmla="*/ 18 w 18"/>
                <a:gd name="T3" fmla="*/ 6 h 12"/>
                <a:gd name="T4" fmla="*/ 18 w 18"/>
                <a:gd name="T5" fmla="*/ 6 h 12"/>
                <a:gd name="T6" fmla="*/ 12 w 18"/>
                <a:gd name="T7" fmla="*/ 12 h 12"/>
                <a:gd name="T8" fmla="*/ 12 w 18"/>
                <a:gd name="T9" fmla="*/ 12 h 12"/>
                <a:gd name="T10" fmla="*/ 6 w 18"/>
                <a:gd name="T11" fmla="*/ 12 h 12"/>
                <a:gd name="T12" fmla="*/ 6 w 18"/>
                <a:gd name="T13" fmla="*/ 12 h 12"/>
                <a:gd name="T14" fmla="*/ 6 w 18"/>
                <a:gd name="T15" fmla="*/ 6 h 12"/>
                <a:gd name="T16" fmla="*/ 0 w 18"/>
                <a:gd name="T17" fmla="*/ 6 h 12"/>
                <a:gd name="T18" fmla="*/ 6 w 18"/>
                <a:gd name="T19" fmla="*/ 6 h 12"/>
                <a:gd name="T20" fmla="*/ 6 w 18"/>
                <a:gd name="T21" fmla="*/ 0 h 12"/>
                <a:gd name="T22" fmla="*/ 6 w 18"/>
                <a:gd name="T23" fmla="*/ 0 h 12"/>
                <a:gd name="T24" fmla="*/ 6 w 18"/>
                <a:gd name="T25" fmla="*/ 0 h 12"/>
                <a:gd name="T26" fmla="*/ 12 w 18"/>
                <a:gd name="T27" fmla="*/ 0 h 12"/>
                <a:gd name="T28" fmla="*/ 12 w 18"/>
                <a:gd name="T29" fmla="*/ 0 h 12"/>
                <a:gd name="T30" fmla="*/ 18 w 18"/>
                <a:gd name="T31" fmla="*/ 0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8" y="6"/>
                  </a:lnTo>
                  <a:lnTo>
                    <a:pt x="12" y="12"/>
                  </a:lnTo>
                  <a:lnTo>
                    <a:pt x="6" y="12"/>
                  </a:lnTo>
                  <a:lnTo>
                    <a:pt x="6" y="6"/>
                  </a:lnTo>
                  <a:lnTo>
                    <a:pt x="0" y="6"/>
                  </a:lnTo>
                  <a:lnTo>
                    <a:pt x="6" y="6"/>
                  </a:lnTo>
                  <a:lnTo>
                    <a:pt x="6" y="0"/>
                  </a:lnTo>
                  <a:lnTo>
                    <a:pt x="12" y="0"/>
                  </a:lnTo>
                  <a:lnTo>
                    <a:pt x="18" y="0"/>
                  </a:lnTo>
                  <a:lnTo>
                    <a:pt x="18" y="6"/>
                  </a:lnTo>
                  <a:close/>
                </a:path>
              </a:pathLst>
            </a:custGeom>
            <a:solidFill>
              <a:srgbClr val="007F00"/>
            </a:solidFill>
            <a:ln w="9525">
              <a:noFill/>
              <a:round/>
              <a:headEnd/>
              <a:tailEnd/>
            </a:ln>
          </p:spPr>
          <p:txBody>
            <a:bodyPr/>
            <a:lstStyle/>
            <a:p>
              <a:endParaRPr lang="en-US"/>
            </a:p>
          </p:txBody>
        </p:sp>
        <p:sp>
          <p:nvSpPr>
            <p:cNvPr id="16128" name="Freeform 499"/>
            <p:cNvSpPr>
              <a:spLocks/>
            </p:cNvSpPr>
            <p:nvPr/>
          </p:nvSpPr>
          <p:spPr bwMode="auto">
            <a:xfrm>
              <a:off x="5173" y="2031"/>
              <a:ext cx="12" cy="18"/>
            </a:xfrm>
            <a:custGeom>
              <a:avLst/>
              <a:gdLst>
                <a:gd name="T0" fmla="*/ 12 w 12"/>
                <a:gd name="T1" fmla="*/ 0 h 18"/>
                <a:gd name="T2" fmla="*/ 12 w 12"/>
                <a:gd name="T3" fmla="*/ 6 h 18"/>
                <a:gd name="T4" fmla="*/ 12 w 12"/>
                <a:gd name="T5" fmla="*/ 6 h 18"/>
                <a:gd name="T6" fmla="*/ 12 w 12"/>
                <a:gd name="T7" fmla="*/ 6 h 18"/>
                <a:gd name="T8" fmla="*/ 12 w 12"/>
                <a:gd name="T9" fmla="*/ 12 h 18"/>
                <a:gd name="T10" fmla="*/ 12 w 12"/>
                <a:gd name="T11" fmla="*/ 12 h 18"/>
                <a:gd name="T12" fmla="*/ 6 w 12"/>
                <a:gd name="T13" fmla="*/ 18 h 18"/>
                <a:gd name="T14" fmla="*/ 6 w 12"/>
                <a:gd name="T15" fmla="*/ 18 h 18"/>
                <a:gd name="T16" fmla="*/ 6 w 12"/>
                <a:gd name="T17" fmla="*/ 18 h 18"/>
                <a:gd name="T18" fmla="*/ 0 w 12"/>
                <a:gd name="T19" fmla="*/ 18 h 18"/>
                <a:gd name="T20" fmla="*/ 0 w 12"/>
                <a:gd name="T21" fmla="*/ 12 h 18"/>
                <a:gd name="T22" fmla="*/ 0 w 12"/>
                <a:gd name="T23" fmla="*/ 12 h 18"/>
                <a:gd name="T24" fmla="*/ 0 w 12"/>
                <a:gd name="T25" fmla="*/ 6 h 18"/>
                <a:gd name="T26" fmla="*/ 0 w 12"/>
                <a:gd name="T27" fmla="*/ 6 h 18"/>
                <a:gd name="T28" fmla="*/ 6 w 12"/>
                <a:gd name="T29" fmla="*/ 6 h 18"/>
                <a:gd name="T30" fmla="*/ 6 w 12"/>
                <a:gd name="T31" fmla="*/ 0 h 18"/>
                <a:gd name="T32" fmla="*/ 12 w 12"/>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0"/>
                  </a:moveTo>
                  <a:lnTo>
                    <a:pt x="12" y="6"/>
                  </a:lnTo>
                  <a:lnTo>
                    <a:pt x="12" y="12"/>
                  </a:lnTo>
                  <a:lnTo>
                    <a:pt x="6" y="18"/>
                  </a:lnTo>
                  <a:lnTo>
                    <a:pt x="0" y="18"/>
                  </a:lnTo>
                  <a:lnTo>
                    <a:pt x="0" y="12"/>
                  </a:lnTo>
                  <a:lnTo>
                    <a:pt x="0" y="6"/>
                  </a:lnTo>
                  <a:lnTo>
                    <a:pt x="6" y="6"/>
                  </a:lnTo>
                  <a:lnTo>
                    <a:pt x="6" y="0"/>
                  </a:lnTo>
                  <a:lnTo>
                    <a:pt x="12" y="0"/>
                  </a:lnTo>
                  <a:close/>
                </a:path>
              </a:pathLst>
            </a:custGeom>
            <a:solidFill>
              <a:srgbClr val="007F00"/>
            </a:solidFill>
            <a:ln w="9525">
              <a:noFill/>
              <a:round/>
              <a:headEnd/>
              <a:tailEnd/>
            </a:ln>
          </p:spPr>
          <p:txBody>
            <a:bodyPr/>
            <a:lstStyle/>
            <a:p>
              <a:endParaRPr lang="en-US"/>
            </a:p>
          </p:txBody>
        </p:sp>
        <p:sp>
          <p:nvSpPr>
            <p:cNvPr id="16129" name="Freeform 500"/>
            <p:cNvSpPr>
              <a:spLocks/>
            </p:cNvSpPr>
            <p:nvPr/>
          </p:nvSpPr>
          <p:spPr bwMode="auto">
            <a:xfrm>
              <a:off x="5149" y="2041"/>
              <a:ext cx="12" cy="18"/>
            </a:xfrm>
            <a:custGeom>
              <a:avLst/>
              <a:gdLst>
                <a:gd name="T0" fmla="*/ 12 w 12"/>
                <a:gd name="T1" fmla="*/ 12 h 18"/>
                <a:gd name="T2" fmla="*/ 12 w 12"/>
                <a:gd name="T3" fmla="*/ 12 h 18"/>
                <a:gd name="T4" fmla="*/ 12 w 12"/>
                <a:gd name="T5" fmla="*/ 18 h 18"/>
                <a:gd name="T6" fmla="*/ 6 w 12"/>
                <a:gd name="T7" fmla="*/ 18 h 18"/>
                <a:gd name="T8" fmla="*/ 6 w 12"/>
                <a:gd name="T9" fmla="*/ 18 h 18"/>
                <a:gd name="T10" fmla="*/ 0 w 12"/>
                <a:gd name="T11" fmla="*/ 18 h 18"/>
                <a:gd name="T12" fmla="*/ 0 w 12"/>
                <a:gd name="T13" fmla="*/ 12 h 18"/>
                <a:gd name="T14" fmla="*/ 0 w 12"/>
                <a:gd name="T15" fmla="*/ 12 h 18"/>
                <a:gd name="T16" fmla="*/ 0 w 12"/>
                <a:gd name="T17" fmla="*/ 6 h 18"/>
                <a:gd name="T18" fmla="*/ 0 w 12"/>
                <a:gd name="T19" fmla="*/ 6 h 18"/>
                <a:gd name="T20" fmla="*/ 6 w 12"/>
                <a:gd name="T21" fmla="*/ 0 h 18"/>
                <a:gd name="T22" fmla="*/ 6 w 12"/>
                <a:gd name="T23" fmla="*/ 0 h 18"/>
                <a:gd name="T24" fmla="*/ 12 w 12"/>
                <a:gd name="T25" fmla="*/ 0 h 18"/>
                <a:gd name="T26" fmla="*/ 12 w 12"/>
                <a:gd name="T27" fmla="*/ 0 h 18"/>
                <a:gd name="T28" fmla="*/ 12 w 12"/>
                <a:gd name="T29" fmla="*/ 6 h 18"/>
                <a:gd name="T30" fmla="*/ 12 w 12"/>
                <a:gd name="T31" fmla="*/ 6 h 18"/>
                <a:gd name="T32" fmla="*/ 12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12"/>
                  </a:moveTo>
                  <a:lnTo>
                    <a:pt x="12" y="12"/>
                  </a:lnTo>
                  <a:lnTo>
                    <a:pt x="12" y="18"/>
                  </a:lnTo>
                  <a:lnTo>
                    <a:pt x="6" y="18"/>
                  </a:lnTo>
                  <a:lnTo>
                    <a:pt x="0" y="18"/>
                  </a:lnTo>
                  <a:lnTo>
                    <a:pt x="0" y="12"/>
                  </a:lnTo>
                  <a:lnTo>
                    <a:pt x="0" y="6"/>
                  </a:lnTo>
                  <a:lnTo>
                    <a:pt x="6" y="0"/>
                  </a:lnTo>
                  <a:lnTo>
                    <a:pt x="12" y="0"/>
                  </a:lnTo>
                  <a:lnTo>
                    <a:pt x="12" y="6"/>
                  </a:lnTo>
                  <a:lnTo>
                    <a:pt x="12" y="12"/>
                  </a:lnTo>
                  <a:close/>
                </a:path>
              </a:pathLst>
            </a:custGeom>
            <a:solidFill>
              <a:srgbClr val="007F00"/>
            </a:solidFill>
            <a:ln w="9525">
              <a:noFill/>
              <a:round/>
              <a:headEnd/>
              <a:tailEnd/>
            </a:ln>
          </p:spPr>
          <p:txBody>
            <a:bodyPr/>
            <a:lstStyle/>
            <a:p>
              <a:endParaRPr lang="en-US"/>
            </a:p>
          </p:txBody>
        </p:sp>
        <p:sp>
          <p:nvSpPr>
            <p:cNvPr id="16130" name="Freeform 501"/>
            <p:cNvSpPr>
              <a:spLocks/>
            </p:cNvSpPr>
            <p:nvPr/>
          </p:nvSpPr>
          <p:spPr bwMode="auto">
            <a:xfrm>
              <a:off x="5133" y="2041"/>
              <a:ext cx="12" cy="12"/>
            </a:xfrm>
            <a:custGeom>
              <a:avLst/>
              <a:gdLst>
                <a:gd name="T0" fmla="*/ 0 w 12"/>
                <a:gd name="T1" fmla="*/ 12 h 12"/>
                <a:gd name="T2" fmla="*/ 0 w 12"/>
                <a:gd name="T3" fmla="*/ 6 h 12"/>
                <a:gd name="T4" fmla="*/ 0 w 12"/>
                <a:gd name="T5" fmla="*/ 6 h 12"/>
                <a:gd name="T6" fmla="*/ 0 w 12"/>
                <a:gd name="T7" fmla="*/ 6 h 12"/>
                <a:gd name="T8" fmla="*/ 0 w 12"/>
                <a:gd name="T9" fmla="*/ 0 h 12"/>
                <a:gd name="T10" fmla="*/ 0 w 12"/>
                <a:gd name="T11" fmla="*/ 0 h 12"/>
                <a:gd name="T12" fmla="*/ 6 w 12"/>
                <a:gd name="T13" fmla="*/ 0 h 12"/>
                <a:gd name="T14" fmla="*/ 6 w 12"/>
                <a:gd name="T15" fmla="*/ 0 h 12"/>
                <a:gd name="T16" fmla="*/ 12 w 12"/>
                <a:gd name="T17" fmla="*/ 0 h 12"/>
                <a:gd name="T18" fmla="*/ 12 w 12"/>
                <a:gd name="T19" fmla="*/ 0 h 12"/>
                <a:gd name="T20" fmla="*/ 12 w 12"/>
                <a:gd name="T21" fmla="*/ 0 h 12"/>
                <a:gd name="T22" fmla="*/ 12 w 12"/>
                <a:gd name="T23" fmla="*/ 6 h 12"/>
                <a:gd name="T24" fmla="*/ 12 w 12"/>
                <a:gd name="T25" fmla="*/ 6 h 12"/>
                <a:gd name="T26" fmla="*/ 12 w 12"/>
                <a:gd name="T27" fmla="*/ 12 h 12"/>
                <a:gd name="T28" fmla="*/ 6 w 12"/>
                <a:gd name="T29" fmla="*/ 12 h 12"/>
                <a:gd name="T30" fmla="*/ 6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0" y="6"/>
                  </a:lnTo>
                  <a:lnTo>
                    <a:pt x="0" y="0"/>
                  </a:lnTo>
                  <a:lnTo>
                    <a:pt x="6" y="0"/>
                  </a:lnTo>
                  <a:lnTo>
                    <a:pt x="12" y="0"/>
                  </a:lnTo>
                  <a:lnTo>
                    <a:pt x="12" y="6"/>
                  </a:lnTo>
                  <a:lnTo>
                    <a:pt x="12" y="12"/>
                  </a:lnTo>
                  <a:lnTo>
                    <a:pt x="6" y="12"/>
                  </a:lnTo>
                  <a:lnTo>
                    <a:pt x="0" y="12"/>
                  </a:lnTo>
                  <a:close/>
                </a:path>
              </a:pathLst>
            </a:custGeom>
            <a:solidFill>
              <a:srgbClr val="007F00"/>
            </a:solidFill>
            <a:ln w="9525">
              <a:noFill/>
              <a:round/>
              <a:headEnd/>
              <a:tailEnd/>
            </a:ln>
          </p:spPr>
          <p:txBody>
            <a:bodyPr/>
            <a:lstStyle/>
            <a:p>
              <a:endParaRPr lang="en-US"/>
            </a:p>
          </p:txBody>
        </p:sp>
        <p:sp>
          <p:nvSpPr>
            <p:cNvPr id="16131" name="Freeform 502"/>
            <p:cNvSpPr>
              <a:spLocks/>
            </p:cNvSpPr>
            <p:nvPr/>
          </p:nvSpPr>
          <p:spPr bwMode="auto">
            <a:xfrm>
              <a:off x="5193" y="1963"/>
              <a:ext cx="118" cy="84"/>
            </a:xfrm>
            <a:custGeom>
              <a:avLst/>
              <a:gdLst>
                <a:gd name="T0" fmla="*/ 0 w 120"/>
                <a:gd name="T1" fmla="*/ 66 h 84"/>
                <a:gd name="T2" fmla="*/ 0 w 120"/>
                <a:gd name="T3" fmla="*/ 72 h 84"/>
                <a:gd name="T4" fmla="*/ 0 w 120"/>
                <a:gd name="T5" fmla="*/ 72 h 84"/>
                <a:gd name="T6" fmla="*/ 6 w 120"/>
                <a:gd name="T7" fmla="*/ 66 h 84"/>
                <a:gd name="T8" fmla="*/ 18 w 120"/>
                <a:gd name="T9" fmla="*/ 72 h 84"/>
                <a:gd name="T10" fmla="*/ 34 w 120"/>
                <a:gd name="T11" fmla="*/ 78 h 84"/>
                <a:gd name="T12" fmla="*/ 58 w 120"/>
                <a:gd name="T13" fmla="*/ 84 h 84"/>
                <a:gd name="T14" fmla="*/ 58 w 120"/>
                <a:gd name="T15" fmla="*/ 78 h 84"/>
                <a:gd name="T16" fmla="*/ 40 w 120"/>
                <a:gd name="T17" fmla="*/ 78 h 84"/>
                <a:gd name="T18" fmla="*/ 30 w 120"/>
                <a:gd name="T19" fmla="*/ 72 h 84"/>
                <a:gd name="T20" fmla="*/ 18 w 120"/>
                <a:gd name="T21" fmla="*/ 60 h 84"/>
                <a:gd name="T22" fmla="*/ 18 w 120"/>
                <a:gd name="T23" fmla="*/ 60 h 84"/>
                <a:gd name="T24" fmla="*/ 30 w 120"/>
                <a:gd name="T25" fmla="*/ 54 h 84"/>
                <a:gd name="T26" fmla="*/ 30 w 120"/>
                <a:gd name="T27" fmla="*/ 54 h 84"/>
                <a:gd name="T28" fmla="*/ 46 w 120"/>
                <a:gd name="T29" fmla="*/ 60 h 84"/>
                <a:gd name="T30" fmla="*/ 70 w 120"/>
                <a:gd name="T31" fmla="*/ 66 h 84"/>
                <a:gd name="T32" fmla="*/ 76 w 120"/>
                <a:gd name="T33" fmla="*/ 60 h 84"/>
                <a:gd name="T34" fmla="*/ 70 w 120"/>
                <a:gd name="T35" fmla="*/ 60 h 84"/>
                <a:gd name="T36" fmla="*/ 64 w 120"/>
                <a:gd name="T37" fmla="*/ 60 h 84"/>
                <a:gd name="T38" fmla="*/ 52 w 120"/>
                <a:gd name="T39" fmla="*/ 60 h 84"/>
                <a:gd name="T40" fmla="*/ 40 w 120"/>
                <a:gd name="T41" fmla="*/ 54 h 84"/>
                <a:gd name="T42" fmla="*/ 34 w 120"/>
                <a:gd name="T43" fmla="*/ 48 h 84"/>
                <a:gd name="T44" fmla="*/ 46 w 120"/>
                <a:gd name="T45" fmla="*/ 48 h 84"/>
                <a:gd name="T46" fmla="*/ 52 w 120"/>
                <a:gd name="T47" fmla="*/ 42 h 84"/>
                <a:gd name="T48" fmla="*/ 58 w 120"/>
                <a:gd name="T49" fmla="*/ 42 h 84"/>
                <a:gd name="T50" fmla="*/ 70 w 120"/>
                <a:gd name="T51" fmla="*/ 48 h 84"/>
                <a:gd name="T52" fmla="*/ 76 w 120"/>
                <a:gd name="T53" fmla="*/ 48 h 84"/>
                <a:gd name="T54" fmla="*/ 85 w 120"/>
                <a:gd name="T55" fmla="*/ 54 h 84"/>
                <a:gd name="T56" fmla="*/ 82 w 120"/>
                <a:gd name="T57" fmla="*/ 48 h 84"/>
                <a:gd name="T58" fmla="*/ 70 w 120"/>
                <a:gd name="T59" fmla="*/ 42 h 84"/>
                <a:gd name="T60" fmla="*/ 64 w 120"/>
                <a:gd name="T61" fmla="*/ 42 h 84"/>
                <a:gd name="T62" fmla="*/ 82 w 120"/>
                <a:gd name="T63" fmla="*/ 36 h 84"/>
                <a:gd name="T64" fmla="*/ 92 w 120"/>
                <a:gd name="T65" fmla="*/ 36 h 84"/>
                <a:gd name="T66" fmla="*/ 104 w 120"/>
                <a:gd name="T67" fmla="*/ 30 h 84"/>
                <a:gd name="T68" fmla="*/ 98 w 120"/>
                <a:gd name="T69" fmla="*/ 30 h 84"/>
                <a:gd name="T70" fmla="*/ 85 w 120"/>
                <a:gd name="T71" fmla="*/ 30 h 84"/>
                <a:gd name="T72" fmla="*/ 70 w 120"/>
                <a:gd name="T73" fmla="*/ 30 h 84"/>
                <a:gd name="T74" fmla="*/ 64 w 120"/>
                <a:gd name="T75" fmla="*/ 30 h 84"/>
                <a:gd name="T76" fmla="*/ 76 w 120"/>
                <a:gd name="T77" fmla="*/ 6 h 84"/>
                <a:gd name="T78" fmla="*/ 76 w 120"/>
                <a:gd name="T79" fmla="*/ 0 h 84"/>
                <a:gd name="T80" fmla="*/ 70 w 120"/>
                <a:gd name="T81" fmla="*/ 12 h 84"/>
                <a:gd name="T82" fmla="*/ 58 w 120"/>
                <a:gd name="T83" fmla="*/ 24 h 84"/>
                <a:gd name="T84" fmla="*/ 52 w 120"/>
                <a:gd name="T85" fmla="*/ 36 h 84"/>
                <a:gd name="T86" fmla="*/ 46 w 120"/>
                <a:gd name="T87" fmla="*/ 36 h 84"/>
                <a:gd name="T88" fmla="*/ 30 w 120"/>
                <a:gd name="T89" fmla="*/ 42 h 84"/>
                <a:gd name="T90" fmla="*/ 30 w 120"/>
                <a:gd name="T91" fmla="*/ 36 h 84"/>
                <a:gd name="T92" fmla="*/ 34 w 120"/>
                <a:gd name="T93" fmla="*/ 12 h 84"/>
                <a:gd name="T94" fmla="*/ 34 w 120"/>
                <a:gd name="T95" fmla="*/ 6 h 84"/>
                <a:gd name="T96" fmla="*/ 30 w 120"/>
                <a:gd name="T97" fmla="*/ 24 h 84"/>
                <a:gd name="T98" fmla="*/ 24 w 120"/>
                <a:gd name="T99" fmla="*/ 48 h 84"/>
                <a:gd name="T100" fmla="*/ 12 w 120"/>
                <a:gd name="T101" fmla="*/ 60 h 84"/>
                <a:gd name="T102" fmla="*/ 6 w 120"/>
                <a:gd name="T103" fmla="*/ 60 h 84"/>
                <a:gd name="T104" fmla="*/ 12 w 120"/>
                <a:gd name="T105" fmla="*/ 36 h 84"/>
                <a:gd name="T106" fmla="*/ 6 w 120"/>
                <a:gd name="T107" fmla="*/ 30 h 84"/>
                <a:gd name="T108" fmla="*/ 0 w 120"/>
                <a:gd name="T109" fmla="*/ 66 h 8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0"/>
                <a:gd name="T166" fmla="*/ 0 h 84"/>
                <a:gd name="T167" fmla="*/ 120 w 120"/>
                <a:gd name="T168" fmla="*/ 84 h 8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0" h="84">
                  <a:moveTo>
                    <a:pt x="0" y="66"/>
                  </a:moveTo>
                  <a:lnTo>
                    <a:pt x="0" y="66"/>
                  </a:lnTo>
                  <a:lnTo>
                    <a:pt x="0" y="72"/>
                  </a:lnTo>
                  <a:lnTo>
                    <a:pt x="6" y="72"/>
                  </a:lnTo>
                  <a:lnTo>
                    <a:pt x="6" y="66"/>
                  </a:lnTo>
                  <a:lnTo>
                    <a:pt x="12" y="66"/>
                  </a:lnTo>
                  <a:lnTo>
                    <a:pt x="12" y="72"/>
                  </a:lnTo>
                  <a:lnTo>
                    <a:pt x="18" y="72"/>
                  </a:lnTo>
                  <a:lnTo>
                    <a:pt x="30" y="72"/>
                  </a:lnTo>
                  <a:lnTo>
                    <a:pt x="36" y="78"/>
                  </a:lnTo>
                  <a:lnTo>
                    <a:pt x="42" y="78"/>
                  </a:lnTo>
                  <a:lnTo>
                    <a:pt x="54" y="84"/>
                  </a:lnTo>
                  <a:lnTo>
                    <a:pt x="60" y="84"/>
                  </a:lnTo>
                  <a:lnTo>
                    <a:pt x="66" y="84"/>
                  </a:lnTo>
                  <a:lnTo>
                    <a:pt x="66" y="78"/>
                  </a:lnTo>
                  <a:lnTo>
                    <a:pt x="72" y="78"/>
                  </a:lnTo>
                  <a:lnTo>
                    <a:pt x="66" y="78"/>
                  </a:lnTo>
                  <a:lnTo>
                    <a:pt x="60" y="78"/>
                  </a:lnTo>
                  <a:lnTo>
                    <a:pt x="48" y="78"/>
                  </a:lnTo>
                  <a:lnTo>
                    <a:pt x="42" y="78"/>
                  </a:lnTo>
                  <a:lnTo>
                    <a:pt x="36" y="72"/>
                  </a:lnTo>
                  <a:lnTo>
                    <a:pt x="30" y="72"/>
                  </a:lnTo>
                  <a:lnTo>
                    <a:pt x="24" y="66"/>
                  </a:lnTo>
                  <a:lnTo>
                    <a:pt x="18" y="66"/>
                  </a:lnTo>
                  <a:lnTo>
                    <a:pt x="18" y="60"/>
                  </a:lnTo>
                  <a:lnTo>
                    <a:pt x="24" y="60"/>
                  </a:lnTo>
                  <a:lnTo>
                    <a:pt x="30" y="54"/>
                  </a:lnTo>
                  <a:lnTo>
                    <a:pt x="36" y="54"/>
                  </a:lnTo>
                  <a:lnTo>
                    <a:pt x="42" y="60"/>
                  </a:lnTo>
                  <a:lnTo>
                    <a:pt x="48" y="60"/>
                  </a:lnTo>
                  <a:lnTo>
                    <a:pt x="54" y="60"/>
                  </a:lnTo>
                  <a:lnTo>
                    <a:pt x="66" y="66"/>
                  </a:lnTo>
                  <a:lnTo>
                    <a:pt x="72" y="66"/>
                  </a:lnTo>
                  <a:lnTo>
                    <a:pt x="78" y="66"/>
                  </a:lnTo>
                  <a:lnTo>
                    <a:pt x="84" y="66"/>
                  </a:lnTo>
                  <a:lnTo>
                    <a:pt x="84" y="60"/>
                  </a:lnTo>
                  <a:lnTo>
                    <a:pt x="78" y="60"/>
                  </a:lnTo>
                  <a:lnTo>
                    <a:pt x="72" y="60"/>
                  </a:lnTo>
                  <a:lnTo>
                    <a:pt x="66" y="60"/>
                  </a:lnTo>
                  <a:lnTo>
                    <a:pt x="60" y="60"/>
                  </a:lnTo>
                  <a:lnTo>
                    <a:pt x="54" y="54"/>
                  </a:lnTo>
                  <a:lnTo>
                    <a:pt x="48" y="54"/>
                  </a:lnTo>
                  <a:lnTo>
                    <a:pt x="42" y="54"/>
                  </a:lnTo>
                  <a:lnTo>
                    <a:pt x="42" y="48"/>
                  </a:lnTo>
                  <a:lnTo>
                    <a:pt x="48" y="48"/>
                  </a:lnTo>
                  <a:lnTo>
                    <a:pt x="54" y="48"/>
                  </a:lnTo>
                  <a:lnTo>
                    <a:pt x="54" y="42"/>
                  </a:lnTo>
                  <a:lnTo>
                    <a:pt x="60" y="42"/>
                  </a:lnTo>
                  <a:lnTo>
                    <a:pt x="66" y="42"/>
                  </a:lnTo>
                  <a:lnTo>
                    <a:pt x="72" y="42"/>
                  </a:lnTo>
                  <a:lnTo>
                    <a:pt x="78" y="48"/>
                  </a:lnTo>
                  <a:lnTo>
                    <a:pt x="84" y="48"/>
                  </a:lnTo>
                  <a:lnTo>
                    <a:pt x="90" y="54"/>
                  </a:lnTo>
                  <a:lnTo>
                    <a:pt x="96" y="54"/>
                  </a:lnTo>
                  <a:lnTo>
                    <a:pt x="90" y="48"/>
                  </a:lnTo>
                  <a:lnTo>
                    <a:pt x="84" y="48"/>
                  </a:lnTo>
                  <a:lnTo>
                    <a:pt x="84" y="42"/>
                  </a:lnTo>
                  <a:lnTo>
                    <a:pt x="78" y="42"/>
                  </a:lnTo>
                  <a:lnTo>
                    <a:pt x="72" y="42"/>
                  </a:lnTo>
                  <a:lnTo>
                    <a:pt x="78" y="42"/>
                  </a:lnTo>
                  <a:lnTo>
                    <a:pt x="84" y="36"/>
                  </a:lnTo>
                  <a:lnTo>
                    <a:pt x="90" y="36"/>
                  </a:lnTo>
                  <a:lnTo>
                    <a:pt x="96" y="36"/>
                  </a:lnTo>
                  <a:lnTo>
                    <a:pt x="102" y="36"/>
                  </a:lnTo>
                  <a:lnTo>
                    <a:pt x="108" y="36"/>
                  </a:lnTo>
                  <a:lnTo>
                    <a:pt x="114" y="30"/>
                  </a:lnTo>
                  <a:lnTo>
                    <a:pt x="120" y="30"/>
                  </a:lnTo>
                  <a:lnTo>
                    <a:pt x="114" y="30"/>
                  </a:lnTo>
                  <a:lnTo>
                    <a:pt x="108" y="30"/>
                  </a:lnTo>
                  <a:lnTo>
                    <a:pt x="96" y="30"/>
                  </a:lnTo>
                  <a:lnTo>
                    <a:pt x="90" y="30"/>
                  </a:lnTo>
                  <a:lnTo>
                    <a:pt x="84" y="30"/>
                  </a:lnTo>
                  <a:lnTo>
                    <a:pt x="78" y="30"/>
                  </a:lnTo>
                  <a:lnTo>
                    <a:pt x="72" y="36"/>
                  </a:lnTo>
                  <a:lnTo>
                    <a:pt x="72" y="30"/>
                  </a:lnTo>
                  <a:lnTo>
                    <a:pt x="72" y="18"/>
                  </a:lnTo>
                  <a:lnTo>
                    <a:pt x="78" y="12"/>
                  </a:lnTo>
                  <a:lnTo>
                    <a:pt x="84" y="6"/>
                  </a:lnTo>
                  <a:lnTo>
                    <a:pt x="84" y="0"/>
                  </a:lnTo>
                  <a:lnTo>
                    <a:pt x="78" y="6"/>
                  </a:lnTo>
                  <a:lnTo>
                    <a:pt x="78" y="12"/>
                  </a:lnTo>
                  <a:lnTo>
                    <a:pt x="72" y="12"/>
                  </a:lnTo>
                  <a:lnTo>
                    <a:pt x="72" y="18"/>
                  </a:lnTo>
                  <a:lnTo>
                    <a:pt x="66" y="24"/>
                  </a:lnTo>
                  <a:lnTo>
                    <a:pt x="66" y="30"/>
                  </a:lnTo>
                  <a:lnTo>
                    <a:pt x="60" y="30"/>
                  </a:lnTo>
                  <a:lnTo>
                    <a:pt x="60" y="36"/>
                  </a:lnTo>
                  <a:lnTo>
                    <a:pt x="54" y="36"/>
                  </a:lnTo>
                  <a:lnTo>
                    <a:pt x="48" y="36"/>
                  </a:lnTo>
                  <a:lnTo>
                    <a:pt x="42" y="42"/>
                  </a:lnTo>
                  <a:lnTo>
                    <a:pt x="36" y="42"/>
                  </a:lnTo>
                  <a:lnTo>
                    <a:pt x="36" y="36"/>
                  </a:lnTo>
                  <a:lnTo>
                    <a:pt x="36" y="24"/>
                  </a:lnTo>
                  <a:lnTo>
                    <a:pt x="42" y="18"/>
                  </a:lnTo>
                  <a:lnTo>
                    <a:pt x="42" y="12"/>
                  </a:lnTo>
                  <a:lnTo>
                    <a:pt x="42" y="6"/>
                  </a:lnTo>
                  <a:lnTo>
                    <a:pt x="36" y="18"/>
                  </a:lnTo>
                  <a:lnTo>
                    <a:pt x="30" y="24"/>
                  </a:lnTo>
                  <a:lnTo>
                    <a:pt x="30" y="36"/>
                  </a:lnTo>
                  <a:lnTo>
                    <a:pt x="24" y="42"/>
                  </a:lnTo>
                  <a:lnTo>
                    <a:pt x="24" y="48"/>
                  </a:lnTo>
                  <a:lnTo>
                    <a:pt x="18" y="54"/>
                  </a:lnTo>
                  <a:lnTo>
                    <a:pt x="12" y="54"/>
                  </a:lnTo>
                  <a:lnTo>
                    <a:pt x="12" y="60"/>
                  </a:lnTo>
                  <a:lnTo>
                    <a:pt x="6" y="60"/>
                  </a:lnTo>
                  <a:lnTo>
                    <a:pt x="6" y="54"/>
                  </a:lnTo>
                  <a:lnTo>
                    <a:pt x="6" y="48"/>
                  </a:lnTo>
                  <a:lnTo>
                    <a:pt x="12" y="36"/>
                  </a:lnTo>
                  <a:lnTo>
                    <a:pt x="12" y="24"/>
                  </a:lnTo>
                  <a:lnTo>
                    <a:pt x="12" y="18"/>
                  </a:lnTo>
                  <a:lnTo>
                    <a:pt x="6" y="30"/>
                  </a:lnTo>
                  <a:lnTo>
                    <a:pt x="6" y="42"/>
                  </a:lnTo>
                  <a:lnTo>
                    <a:pt x="0" y="54"/>
                  </a:lnTo>
                  <a:lnTo>
                    <a:pt x="0" y="66"/>
                  </a:lnTo>
                  <a:close/>
                </a:path>
              </a:pathLst>
            </a:custGeom>
            <a:solidFill>
              <a:srgbClr val="990000"/>
            </a:solidFill>
            <a:ln w="9525">
              <a:noFill/>
              <a:round/>
              <a:headEnd/>
              <a:tailEnd/>
            </a:ln>
          </p:spPr>
          <p:txBody>
            <a:bodyPr/>
            <a:lstStyle/>
            <a:p>
              <a:endParaRPr lang="en-US"/>
            </a:p>
          </p:txBody>
        </p:sp>
        <p:sp>
          <p:nvSpPr>
            <p:cNvPr id="16132" name="Freeform 503"/>
            <p:cNvSpPr>
              <a:spLocks/>
            </p:cNvSpPr>
            <p:nvPr/>
          </p:nvSpPr>
          <p:spPr bwMode="auto">
            <a:xfrm>
              <a:off x="5197" y="2096"/>
              <a:ext cx="84" cy="101"/>
            </a:xfrm>
            <a:custGeom>
              <a:avLst/>
              <a:gdLst>
                <a:gd name="T0" fmla="*/ 0 w 84"/>
                <a:gd name="T1" fmla="*/ 0 h 101"/>
                <a:gd name="T2" fmla="*/ 0 w 84"/>
                <a:gd name="T3" fmla="*/ 6 h 101"/>
                <a:gd name="T4" fmla="*/ 0 w 84"/>
                <a:gd name="T5" fmla="*/ 6 h 101"/>
                <a:gd name="T6" fmla="*/ 6 w 84"/>
                <a:gd name="T7" fmla="*/ 18 h 101"/>
                <a:gd name="T8" fmla="*/ 6 w 84"/>
                <a:gd name="T9" fmla="*/ 24 h 101"/>
                <a:gd name="T10" fmla="*/ 6 w 84"/>
                <a:gd name="T11" fmla="*/ 48 h 101"/>
                <a:gd name="T12" fmla="*/ 12 w 84"/>
                <a:gd name="T13" fmla="*/ 60 h 101"/>
                <a:gd name="T14" fmla="*/ 12 w 84"/>
                <a:gd name="T15" fmla="*/ 60 h 101"/>
                <a:gd name="T16" fmla="*/ 12 w 84"/>
                <a:gd name="T17" fmla="*/ 48 h 101"/>
                <a:gd name="T18" fmla="*/ 12 w 84"/>
                <a:gd name="T19" fmla="*/ 30 h 101"/>
                <a:gd name="T20" fmla="*/ 18 w 84"/>
                <a:gd name="T21" fmla="*/ 30 h 101"/>
                <a:gd name="T22" fmla="*/ 24 w 84"/>
                <a:gd name="T23" fmla="*/ 30 h 101"/>
                <a:gd name="T24" fmla="*/ 30 w 84"/>
                <a:gd name="T25" fmla="*/ 36 h 101"/>
                <a:gd name="T26" fmla="*/ 30 w 84"/>
                <a:gd name="T27" fmla="*/ 42 h 101"/>
                <a:gd name="T28" fmla="*/ 36 w 84"/>
                <a:gd name="T29" fmla="*/ 48 h 101"/>
                <a:gd name="T30" fmla="*/ 36 w 84"/>
                <a:gd name="T31" fmla="*/ 65 h 101"/>
                <a:gd name="T32" fmla="*/ 36 w 84"/>
                <a:gd name="T33" fmla="*/ 77 h 101"/>
                <a:gd name="T34" fmla="*/ 36 w 84"/>
                <a:gd name="T35" fmla="*/ 89 h 101"/>
                <a:gd name="T36" fmla="*/ 36 w 84"/>
                <a:gd name="T37" fmla="*/ 89 h 101"/>
                <a:gd name="T38" fmla="*/ 42 w 84"/>
                <a:gd name="T39" fmla="*/ 89 h 101"/>
                <a:gd name="T40" fmla="*/ 36 w 84"/>
                <a:gd name="T41" fmla="*/ 77 h 101"/>
                <a:gd name="T42" fmla="*/ 42 w 84"/>
                <a:gd name="T43" fmla="*/ 71 h 101"/>
                <a:gd name="T44" fmla="*/ 42 w 84"/>
                <a:gd name="T45" fmla="*/ 65 h 101"/>
                <a:gd name="T46" fmla="*/ 42 w 84"/>
                <a:gd name="T47" fmla="*/ 54 h 101"/>
                <a:gd name="T48" fmla="*/ 48 w 84"/>
                <a:gd name="T49" fmla="*/ 54 h 101"/>
                <a:gd name="T50" fmla="*/ 60 w 84"/>
                <a:gd name="T51" fmla="*/ 71 h 101"/>
                <a:gd name="T52" fmla="*/ 72 w 84"/>
                <a:gd name="T53" fmla="*/ 83 h 101"/>
                <a:gd name="T54" fmla="*/ 78 w 84"/>
                <a:gd name="T55" fmla="*/ 95 h 101"/>
                <a:gd name="T56" fmla="*/ 84 w 84"/>
                <a:gd name="T57" fmla="*/ 95 h 101"/>
                <a:gd name="T58" fmla="*/ 78 w 84"/>
                <a:gd name="T59" fmla="*/ 83 h 101"/>
                <a:gd name="T60" fmla="*/ 72 w 84"/>
                <a:gd name="T61" fmla="*/ 77 h 101"/>
                <a:gd name="T62" fmla="*/ 66 w 84"/>
                <a:gd name="T63" fmla="*/ 65 h 101"/>
                <a:gd name="T64" fmla="*/ 66 w 84"/>
                <a:gd name="T65" fmla="*/ 65 h 101"/>
                <a:gd name="T66" fmla="*/ 60 w 84"/>
                <a:gd name="T67" fmla="*/ 60 h 101"/>
                <a:gd name="T68" fmla="*/ 54 w 84"/>
                <a:gd name="T69" fmla="*/ 54 h 101"/>
                <a:gd name="T70" fmla="*/ 48 w 84"/>
                <a:gd name="T71" fmla="*/ 48 h 101"/>
                <a:gd name="T72" fmla="*/ 48 w 84"/>
                <a:gd name="T73" fmla="*/ 42 h 101"/>
                <a:gd name="T74" fmla="*/ 54 w 84"/>
                <a:gd name="T75" fmla="*/ 48 h 101"/>
                <a:gd name="T76" fmla="*/ 60 w 84"/>
                <a:gd name="T77" fmla="*/ 48 h 101"/>
                <a:gd name="T78" fmla="*/ 66 w 84"/>
                <a:gd name="T79" fmla="*/ 48 h 101"/>
                <a:gd name="T80" fmla="*/ 72 w 84"/>
                <a:gd name="T81" fmla="*/ 54 h 101"/>
                <a:gd name="T82" fmla="*/ 72 w 84"/>
                <a:gd name="T83" fmla="*/ 54 h 101"/>
                <a:gd name="T84" fmla="*/ 72 w 84"/>
                <a:gd name="T85" fmla="*/ 48 h 101"/>
                <a:gd name="T86" fmla="*/ 60 w 84"/>
                <a:gd name="T87" fmla="*/ 42 h 101"/>
                <a:gd name="T88" fmla="*/ 54 w 84"/>
                <a:gd name="T89" fmla="*/ 36 h 101"/>
                <a:gd name="T90" fmla="*/ 42 w 84"/>
                <a:gd name="T91" fmla="*/ 36 h 101"/>
                <a:gd name="T92" fmla="*/ 36 w 84"/>
                <a:gd name="T93" fmla="*/ 30 h 101"/>
                <a:gd name="T94" fmla="*/ 30 w 84"/>
                <a:gd name="T95" fmla="*/ 30 h 101"/>
                <a:gd name="T96" fmla="*/ 24 w 84"/>
                <a:gd name="T97" fmla="*/ 24 h 101"/>
                <a:gd name="T98" fmla="*/ 18 w 84"/>
                <a:gd name="T99" fmla="*/ 18 h 101"/>
                <a:gd name="T100" fmla="*/ 24 w 84"/>
                <a:gd name="T101" fmla="*/ 18 h 101"/>
                <a:gd name="T102" fmla="*/ 30 w 84"/>
                <a:gd name="T103" fmla="*/ 18 h 101"/>
                <a:gd name="T104" fmla="*/ 36 w 84"/>
                <a:gd name="T105" fmla="*/ 18 h 101"/>
                <a:gd name="T106" fmla="*/ 48 w 84"/>
                <a:gd name="T107" fmla="*/ 18 h 101"/>
                <a:gd name="T108" fmla="*/ 54 w 84"/>
                <a:gd name="T109" fmla="*/ 18 h 101"/>
                <a:gd name="T110" fmla="*/ 54 w 84"/>
                <a:gd name="T111" fmla="*/ 18 h 101"/>
                <a:gd name="T112" fmla="*/ 42 w 84"/>
                <a:gd name="T113" fmla="*/ 12 h 101"/>
                <a:gd name="T114" fmla="*/ 36 w 84"/>
                <a:gd name="T115" fmla="*/ 12 h 101"/>
                <a:gd name="T116" fmla="*/ 24 w 84"/>
                <a:gd name="T117" fmla="*/ 12 h 101"/>
                <a:gd name="T118" fmla="*/ 18 w 84"/>
                <a:gd name="T119" fmla="*/ 12 h 101"/>
                <a:gd name="T120" fmla="*/ 6 w 84"/>
                <a:gd name="T121" fmla="*/ 6 h 101"/>
                <a:gd name="T122" fmla="*/ 6 w 84"/>
                <a:gd name="T123" fmla="*/ 0 h 1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101"/>
                <a:gd name="T188" fmla="*/ 84 w 84"/>
                <a:gd name="T189" fmla="*/ 101 h 10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101">
                  <a:moveTo>
                    <a:pt x="0" y="0"/>
                  </a:moveTo>
                  <a:lnTo>
                    <a:pt x="0" y="0"/>
                  </a:lnTo>
                  <a:lnTo>
                    <a:pt x="0" y="6"/>
                  </a:lnTo>
                  <a:lnTo>
                    <a:pt x="6" y="12"/>
                  </a:lnTo>
                  <a:lnTo>
                    <a:pt x="6" y="18"/>
                  </a:lnTo>
                  <a:lnTo>
                    <a:pt x="6" y="24"/>
                  </a:lnTo>
                  <a:lnTo>
                    <a:pt x="6" y="36"/>
                  </a:lnTo>
                  <a:lnTo>
                    <a:pt x="6" y="48"/>
                  </a:lnTo>
                  <a:lnTo>
                    <a:pt x="12" y="54"/>
                  </a:lnTo>
                  <a:lnTo>
                    <a:pt x="12" y="60"/>
                  </a:lnTo>
                  <a:lnTo>
                    <a:pt x="12" y="48"/>
                  </a:lnTo>
                  <a:lnTo>
                    <a:pt x="12" y="42"/>
                  </a:lnTo>
                  <a:lnTo>
                    <a:pt x="12" y="30"/>
                  </a:lnTo>
                  <a:lnTo>
                    <a:pt x="18" y="24"/>
                  </a:lnTo>
                  <a:lnTo>
                    <a:pt x="18" y="30"/>
                  </a:lnTo>
                  <a:lnTo>
                    <a:pt x="24" y="30"/>
                  </a:lnTo>
                  <a:lnTo>
                    <a:pt x="24" y="36"/>
                  </a:lnTo>
                  <a:lnTo>
                    <a:pt x="30" y="36"/>
                  </a:lnTo>
                  <a:lnTo>
                    <a:pt x="30" y="42"/>
                  </a:lnTo>
                  <a:lnTo>
                    <a:pt x="36" y="48"/>
                  </a:lnTo>
                  <a:lnTo>
                    <a:pt x="36" y="54"/>
                  </a:lnTo>
                  <a:lnTo>
                    <a:pt x="36" y="65"/>
                  </a:lnTo>
                  <a:lnTo>
                    <a:pt x="36" y="71"/>
                  </a:lnTo>
                  <a:lnTo>
                    <a:pt x="36" y="77"/>
                  </a:lnTo>
                  <a:lnTo>
                    <a:pt x="36" y="83"/>
                  </a:lnTo>
                  <a:lnTo>
                    <a:pt x="36" y="89"/>
                  </a:lnTo>
                  <a:lnTo>
                    <a:pt x="42" y="89"/>
                  </a:lnTo>
                  <a:lnTo>
                    <a:pt x="36" y="83"/>
                  </a:lnTo>
                  <a:lnTo>
                    <a:pt x="36" y="77"/>
                  </a:lnTo>
                  <a:lnTo>
                    <a:pt x="42" y="77"/>
                  </a:lnTo>
                  <a:lnTo>
                    <a:pt x="42" y="71"/>
                  </a:lnTo>
                  <a:lnTo>
                    <a:pt x="42" y="65"/>
                  </a:lnTo>
                  <a:lnTo>
                    <a:pt x="42" y="60"/>
                  </a:lnTo>
                  <a:lnTo>
                    <a:pt x="42" y="54"/>
                  </a:lnTo>
                  <a:lnTo>
                    <a:pt x="42" y="48"/>
                  </a:lnTo>
                  <a:lnTo>
                    <a:pt x="48" y="54"/>
                  </a:lnTo>
                  <a:lnTo>
                    <a:pt x="54" y="60"/>
                  </a:lnTo>
                  <a:lnTo>
                    <a:pt x="60" y="71"/>
                  </a:lnTo>
                  <a:lnTo>
                    <a:pt x="66" y="77"/>
                  </a:lnTo>
                  <a:lnTo>
                    <a:pt x="72" y="83"/>
                  </a:lnTo>
                  <a:lnTo>
                    <a:pt x="78" y="89"/>
                  </a:lnTo>
                  <a:lnTo>
                    <a:pt x="78" y="95"/>
                  </a:lnTo>
                  <a:lnTo>
                    <a:pt x="84" y="101"/>
                  </a:lnTo>
                  <a:lnTo>
                    <a:pt x="84" y="95"/>
                  </a:lnTo>
                  <a:lnTo>
                    <a:pt x="78" y="89"/>
                  </a:lnTo>
                  <a:lnTo>
                    <a:pt x="78" y="83"/>
                  </a:lnTo>
                  <a:lnTo>
                    <a:pt x="72" y="77"/>
                  </a:lnTo>
                  <a:lnTo>
                    <a:pt x="66" y="71"/>
                  </a:lnTo>
                  <a:lnTo>
                    <a:pt x="66" y="65"/>
                  </a:lnTo>
                  <a:lnTo>
                    <a:pt x="60" y="60"/>
                  </a:lnTo>
                  <a:lnTo>
                    <a:pt x="54" y="54"/>
                  </a:lnTo>
                  <a:lnTo>
                    <a:pt x="48" y="48"/>
                  </a:lnTo>
                  <a:lnTo>
                    <a:pt x="48" y="42"/>
                  </a:lnTo>
                  <a:lnTo>
                    <a:pt x="54" y="42"/>
                  </a:lnTo>
                  <a:lnTo>
                    <a:pt x="54" y="48"/>
                  </a:lnTo>
                  <a:lnTo>
                    <a:pt x="60" y="48"/>
                  </a:lnTo>
                  <a:lnTo>
                    <a:pt x="66" y="48"/>
                  </a:lnTo>
                  <a:lnTo>
                    <a:pt x="66" y="54"/>
                  </a:lnTo>
                  <a:lnTo>
                    <a:pt x="72" y="54"/>
                  </a:lnTo>
                  <a:lnTo>
                    <a:pt x="72" y="48"/>
                  </a:lnTo>
                  <a:lnTo>
                    <a:pt x="66" y="48"/>
                  </a:lnTo>
                  <a:lnTo>
                    <a:pt x="60" y="42"/>
                  </a:lnTo>
                  <a:lnTo>
                    <a:pt x="54" y="42"/>
                  </a:lnTo>
                  <a:lnTo>
                    <a:pt x="54" y="36"/>
                  </a:lnTo>
                  <a:lnTo>
                    <a:pt x="48" y="36"/>
                  </a:lnTo>
                  <a:lnTo>
                    <a:pt x="42" y="36"/>
                  </a:lnTo>
                  <a:lnTo>
                    <a:pt x="36" y="30"/>
                  </a:lnTo>
                  <a:lnTo>
                    <a:pt x="30" y="30"/>
                  </a:lnTo>
                  <a:lnTo>
                    <a:pt x="24" y="24"/>
                  </a:lnTo>
                  <a:lnTo>
                    <a:pt x="18" y="18"/>
                  </a:lnTo>
                  <a:lnTo>
                    <a:pt x="24" y="18"/>
                  </a:lnTo>
                  <a:lnTo>
                    <a:pt x="30" y="18"/>
                  </a:lnTo>
                  <a:lnTo>
                    <a:pt x="36" y="18"/>
                  </a:lnTo>
                  <a:lnTo>
                    <a:pt x="42" y="18"/>
                  </a:lnTo>
                  <a:lnTo>
                    <a:pt x="48" y="18"/>
                  </a:lnTo>
                  <a:lnTo>
                    <a:pt x="54" y="18"/>
                  </a:lnTo>
                  <a:lnTo>
                    <a:pt x="48" y="12"/>
                  </a:lnTo>
                  <a:lnTo>
                    <a:pt x="42" y="12"/>
                  </a:lnTo>
                  <a:lnTo>
                    <a:pt x="36" y="12"/>
                  </a:lnTo>
                  <a:lnTo>
                    <a:pt x="30" y="12"/>
                  </a:lnTo>
                  <a:lnTo>
                    <a:pt x="24" y="12"/>
                  </a:lnTo>
                  <a:lnTo>
                    <a:pt x="18" y="12"/>
                  </a:lnTo>
                  <a:lnTo>
                    <a:pt x="12" y="12"/>
                  </a:lnTo>
                  <a:lnTo>
                    <a:pt x="6" y="6"/>
                  </a:lnTo>
                  <a:lnTo>
                    <a:pt x="6" y="0"/>
                  </a:lnTo>
                  <a:lnTo>
                    <a:pt x="0" y="0"/>
                  </a:lnTo>
                  <a:close/>
                </a:path>
              </a:pathLst>
            </a:custGeom>
            <a:solidFill>
              <a:srgbClr val="990000"/>
            </a:solidFill>
            <a:ln w="9525">
              <a:noFill/>
              <a:round/>
              <a:headEnd/>
              <a:tailEnd/>
            </a:ln>
          </p:spPr>
          <p:txBody>
            <a:bodyPr/>
            <a:lstStyle/>
            <a:p>
              <a:endParaRPr lang="en-US"/>
            </a:p>
          </p:txBody>
        </p:sp>
        <p:sp>
          <p:nvSpPr>
            <p:cNvPr id="16133" name="Freeform 504"/>
            <p:cNvSpPr>
              <a:spLocks/>
            </p:cNvSpPr>
            <p:nvPr/>
          </p:nvSpPr>
          <p:spPr bwMode="auto">
            <a:xfrm>
              <a:off x="5091" y="2077"/>
              <a:ext cx="61" cy="131"/>
            </a:xfrm>
            <a:custGeom>
              <a:avLst/>
              <a:gdLst>
                <a:gd name="T0" fmla="*/ 69 w 59"/>
                <a:gd name="T1" fmla="*/ 24 h 131"/>
                <a:gd name="T2" fmla="*/ 63 w 59"/>
                <a:gd name="T3" fmla="*/ 30 h 131"/>
                <a:gd name="T4" fmla="*/ 63 w 59"/>
                <a:gd name="T5" fmla="*/ 24 h 131"/>
                <a:gd name="T6" fmla="*/ 53 w 59"/>
                <a:gd name="T7" fmla="*/ 36 h 131"/>
                <a:gd name="T8" fmla="*/ 63 w 59"/>
                <a:gd name="T9" fmla="*/ 60 h 131"/>
                <a:gd name="T10" fmla="*/ 69 w 59"/>
                <a:gd name="T11" fmla="*/ 78 h 131"/>
                <a:gd name="T12" fmla="*/ 69 w 59"/>
                <a:gd name="T13" fmla="*/ 78 h 131"/>
                <a:gd name="T14" fmla="*/ 53 w 59"/>
                <a:gd name="T15" fmla="*/ 54 h 131"/>
                <a:gd name="T16" fmla="*/ 38 w 59"/>
                <a:gd name="T17" fmla="*/ 72 h 131"/>
                <a:gd name="T18" fmla="*/ 38 w 59"/>
                <a:gd name="T19" fmla="*/ 95 h 131"/>
                <a:gd name="T20" fmla="*/ 38 w 59"/>
                <a:gd name="T21" fmla="*/ 119 h 131"/>
                <a:gd name="T22" fmla="*/ 32 w 59"/>
                <a:gd name="T23" fmla="*/ 119 h 131"/>
                <a:gd name="T24" fmla="*/ 32 w 59"/>
                <a:gd name="T25" fmla="*/ 101 h 131"/>
                <a:gd name="T26" fmla="*/ 32 w 59"/>
                <a:gd name="T27" fmla="*/ 95 h 131"/>
                <a:gd name="T28" fmla="*/ 26 w 59"/>
                <a:gd name="T29" fmla="*/ 113 h 131"/>
                <a:gd name="T30" fmla="*/ 6 w 59"/>
                <a:gd name="T31" fmla="*/ 125 h 131"/>
                <a:gd name="T32" fmla="*/ 0 w 59"/>
                <a:gd name="T33" fmla="*/ 131 h 131"/>
                <a:gd name="T34" fmla="*/ 6 w 59"/>
                <a:gd name="T35" fmla="*/ 119 h 131"/>
                <a:gd name="T36" fmla="*/ 26 w 59"/>
                <a:gd name="T37" fmla="*/ 95 h 131"/>
                <a:gd name="T38" fmla="*/ 12 w 59"/>
                <a:gd name="T39" fmla="*/ 95 h 131"/>
                <a:gd name="T40" fmla="*/ 6 w 59"/>
                <a:gd name="T41" fmla="*/ 95 h 131"/>
                <a:gd name="T42" fmla="*/ 0 w 59"/>
                <a:gd name="T43" fmla="*/ 101 h 131"/>
                <a:gd name="T44" fmla="*/ 0 w 59"/>
                <a:gd name="T45" fmla="*/ 95 h 131"/>
                <a:gd name="T46" fmla="*/ 6 w 59"/>
                <a:gd name="T47" fmla="*/ 89 h 131"/>
                <a:gd name="T48" fmla="*/ 26 w 59"/>
                <a:gd name="T49" fmla="*/ 89 h 131"/>
                <a:gd name="T50" fmla="*/ 32 w 59"/>
                <a:gd name="T51" fmla="*/ 78 h 131"/>
                <a:gd name="T52" fmla="*/ 43 w 59"/>
                <a:gd name="T53" fmla="*/ 48 h 131"/>
                <a:gd name="T54" fmla="*/ 26 w 59"/>
                <a:gd name="T55" fmla="*/ 48 h 131"/>
                <a:gd name="T56" fmla="*/ 6 w 59"/>
                <a:gd name="T57" fmla="*/ 48 h 131"/>
                <a:gd name="T58" fmla="*/ 0 w 59"/>
                <a:gd name="T59" fmla="*/ 54 h 131"/>
                <a:gd name="T60" fmla="*/ 0 w 59"/>
                <a:gd name="T61" fmla="*/ 48 h 131"/>
                <a:gd name="T62" fmla="*/ 12 w 59"/>
                <a:gd name="T63" fmla="*/ 48 h 131"/>
                <a:gd name="T64" fmla="*/ 32 w 59"/>
                <a:gd name="T65" fmla="*/ 42 h 131"/>
                <a:gd name="T66" fmla="*/ 43 w 59"/>
                <a:gd name="T67" fmla="*/ 36 h 131"/>
                <a:gd name="T68" fmla="*/ 53 w 59"/>
                <a:gd name="T69" fmla="*/ 24 h 131"/>
                <a:gd name="T70" fmla="*/ 38 w 59"/>
                <a:gd name="T71" fmla="*/ 18 h 131"/>
                <a:gd name="T72" fmla="*/ 32 w 59"/>
                <a:gd name="T73" fmla="*/ 24 h 131"/>
                <a:gd name="T74" fmla="*/ 12 w 59"/>
                <a:gd name="T75" fmla="*/ 30 h 131"/>
                <a:gd name="T76" fmla="*/ 6 w 59"/>
                <a:gd name="T77" fmla="*/ 30 h 131"/>
                <a:gd name="T78" fmla="*/ 0 w 59"/>
                <a:gd name="T79" fmla="*/ 30 h 131"/>
                <a:gd name="T80" fmla="*/ 6 w 59"/>
                <a:gd name="T81" fmla="*/ 24 h 131"/>
                <a:gd name="T82" fmla="*/ 26 w 59"/>
                <a:gd name="T83" fmla="*/ 12 h 131"/>
                <a:gd name="T84" fmla="*/ 32 w 59"/>
                <a:gd name="T85" fmla="*/ 6 h 131"/>
                <a:gd name="T86" fmla="*/ 32 w 59"/>
                <a:gd name="T87" fmla="*/ 12 h 131"/>
                <a:gd name="T88" fmla="*/ 38 w 59"/>
                <a:gd name="T89" fmla="*/ 18 h 131"/>
                <a:gd name="T90" fmla="*/ 43 w 59"/>
                <a:gd name="T91" fmla="*/ 18 h 131"/>
                <a:gd name="T92" fmla="*/ 63 w 59"/>
                <a:gd name="T93" fmla="*/ 18 h 131"/>
                <a:gd name="T94" fmla="*/ 63 w 59"/>
                <a:gd name="T95" fmla="*/ 12 h 131"/>
                <a:gd name="T96" fmla="*/ 69 w 59"/>
                <a:gd name="T97" fmla="*/ 0 h 131"/>
                <a:gd name="T98" fmla="*/ 75 w 59"/>
                <a:gd name="T99" fmla="*/ 6 h 131"/>
                <a:gd name="T100" fmla="*/ 69 w 59"/>
                <a:gd name="T101" fmla="*/ 12 h 131"/>
                <a:gd name="T102" fmla="*/ 75 w 59"/>
                <a:gd name="T103" fmla="*/ 18 h 13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
                <a:gd name="T157" fmla="*/ 0 h 131"/>
                <a:gd name="T158" fmla="*/ 59 w 59"/>
                <a:gd name="T159" fmla="*/ 131 h 13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 h="131">
                  <a:moveTo>
                    <a:pt x="59" y="18"/>
                  </a:moveTo>
                  <a:lnTo>
                    <a:pt x="59" y="18"/>
                  </a:lnTo>
                  <a:lnTo>
                    <a:pt x="53" y="24"/>
                  </a:lnTo>
                  <a:lnTo>
                    <a:pt x="47" y="30"/>
                  </a:lnTo>
                  <a:lnTo>
                    <a:pt x="47" y="24"/>
                  </a:lnTo>
                  <a:lnTo>
                    <a:pt x="47" y="30"/>
                  </a:lnTo>
                  <a:lnTo>
                    <a:pt x="41" y="30"/>
                  </a:lnTo>
                  <a:lnTo>
                    <a:pt x="41" y="36"/>
                  </a:lnTo>
                  <a:lnTo>
                    <a:pt x="41" y="42"/>
                  </a:lnTo>
                  <a:lnTo>
                    <a:pt x="47" y="48"/>
                  </a:lnTo>
                  <a:lnTo>
                    <a:pt x="47" y="60"/>
                  </a:lnTo>
                  <a:lnTo>
                    <a:pt x="53" y="72"/>
                  </a:lnTo>
                  <a:lnTo>
                    <a:pt x="53" y="78"/>
                  </a:lnTo>
                  <a:lnTo>
                    <a:pt x="53" y="83"/>
                  </a:lnTo>
                  <a:lnTo>
                    <a:pt x="53" y="78"/>
                  </a:lnTo>
                  <a:lnTo>
                    <a:pt x="47" y="72"/>
                  </a:lnTo>
                  <a:lnTo>
                    <a:pt x="47" y="66"/>
                  </a:lnTo>
                  <a:lnTo>
                    <a:pt x="41" y="54"/>
                  </a:lnTo>
                  <a:lnTo>
                    <a:pt x="35" y="60"/>
                  </a:lnTo>
                  <a:lnTo>
                    <a:pt x="30" y="72"/>
                  </a:lnTo>
                  <a:lnTo>
                    <a:pt x="30" y="78"/>
                  </a:lnTo>
                  <a:lnTo>
                    <a:pt x="30" y="89"/>
                  </a:lnTo>
                  <a:lnTo>
                    <a:pt x="30" y="95"/>
                  </a:lnTo>
                  <a:lnTo>
                    <a:pt x="30" y="101"/>
                  </a:lnTo>
                  <a:lnTo>
                    <a:pt x="30" y="113"/>
                  </a:lnTo>
                  <a:lnTo>
                    <a:pt x="30" y="119"/>
                  </a:lnTo>
                  <a:lnTo>
                    <a:pt x="24" y="119"/>
                  </a:lnTo>
                  <a:lnTo>
                    <a:pt x="24" y="113"/>
                  </a:lnTo>
                  <a:lnTo>
                    <a:pt x="30" y="107"/>
                  </a:lnTo>
                  <a:lnTo>
                    <a:pt x="24" y="101"/>
                  </a:lnTo>
                  <a:lnTo>
                    <a:pt x="24" y="95"/>
                  </a:lnTo>
                  <a:lnTo>
                    <a:pt x="24" y="101"/>
                  </a:lnTo>
                  <a:lnTo>
                    <a:pt x="18" y="107"/>
                  </a:lnTo>
                  <a:lnTo>
                    <a:pt x="18" y="113"/>
                  </a:lnTo>
                  <a:lnTo>
                    <a:pt x="12" y="119"/>
                  </a:lnTo>
                  <a:lnTo>
                    <a:pt x="12" y="125"/>
                  </a:lnTo>
                  <a:lnTo>
                    <a:pt x="6" y="125"/>
                  </a:lnTo>
                  <a:lnTo>
                    <a:pt x="6" y="131"/>
                  </a:lnTo>
                  <a:lnTo>
                    <a:pt x="0" y="131"/>
                  </a:lnTo>
                  <a:lnTo>
                    <a:pt x="0" y="125"/>
                  </a:lnTo>
                  <a:lnTo>
                    <a:pt x="6" y="125"/>
                  </a:lnTo>
                  <a:lnTo>
                    <a:pt x="6" y="119"/>
                  </a:lnTo>
                  <a:lnTo>
                    <a:pt x="12" y="113"/>
                  </a:lnTo>
                  <a:lnTo>
                    <a:pt x="18" y="101"/>
                  </a:lnTo>
                  <a:lnTo>
                    <a:pt x="18" y="95"/>
                  </a:lnTo>
                  <a:lnTo>
                    <a:pt x="12" y="95"/>
                  </a:lnTo>
                  <a:lnTo>
                    <a:pt x="6" y="95"/>
                  </a:lnTo>
                  <a:lnTo>
                    <a:pt x="0" y="95"/>
                  </a:lnTo>
                  <a:lnTo>
                    <a:pt x="0" y="101"/>
                  </a:lnTo>
                  <a:lnTo>
                    <a:pt x="0" y="95"/>
                  </a:lnTo>
                  <a:lnTo>
                    <a:pt x="6" y="95"/>
                  </a:lnTo>
                  <a:lnTo>
                    <a:pt x="6" y="89"/>
                  </a:lnTo>
                  <a:lnTo>
                    <a:pt x="12" y="89"/>
                  </a:lnTo>
                  <a:lnTo>
                    <a:pt x="18" y="89"/>
                  </a:lnTo>
                  <a:lnTo>
                    <a:pt x="18" y="83"/>
                  </a:lnTo>
                  <a:lnTo>
                    <a:pt x="24" y="83"/>
                  </a:lnTo>
                  <a:lnTo>
                    <a:pt x="24" y="78"/>
                  </a:lnTo>
                  <a:lnTo>
                    <a:pt x="30" y="66"/>
                  </a:lnTo>
                  <a:lnTo>
                    <a:pt x="30" y="54"/>
                  </a:lnTo>
                  <a:lnTo>
                    <a:pt x="35" y="48"/>
                  </a:lnTo>
                  <a:lnTo>
                    <a:pt x="30" y="48"/>
                  </a:lnTo>
                  <a:lnTo>
                    <a:pt x="24" y="48"/>
                  </a:lnTo>
                  <a:lnTo>
                    <a:pt x="18" y="48"/>
                  </a:lnTo>
                  <a:lnTo>
                    <a:pt x="12" y="48"/>
                  </a:lnTo>
                  <a:lnTo>
                    <a:pt x="6" y="48"/>
                  </a:lnTo>
                  <a:lnTo>
                    <a:pt x="6" y="54"/>
                  </a:lnTo>
                  <a:lnTo>
                    <a:pt x="0" y="54"/>
                  </a:lnTo>
                  <a:lnTo>
                    <a:pt x="0" y="48"/>
                  </a:lnTo>
                  <a:lnTo>
                    <a:pt x="6" y="48"/>
                  </a:lnTo>
                  <a:lnTo>
                    <a:pt x="12" y="48"/>
                  </a:lnTo>
                  <a:lnTo>
                    <a:pt x="18" y="42"/>
                  </a:lnTo>
                  <a:lnTo>
                    <a:pt x="24" y="42"/>
                  </a:lnTo>
                  <a:lnTo>
                    <a:pt x="30" y="42"/>
                  </a:lnTo>
                  <a:lnTo>
                    <a:pt x="35" y="42"/>
                  </a:lnTo>
                  <a:lnTo>
                    <a:pt x="35" y="36"/>
                  </a:lnTo>
                  <a:lnTo>
                    <a:pt x="35" y="30"/>
                  </a:lnTo>
                  <a:lnTo>
                    <a:pt x="41" y="30"/>
                  </a:lnTo>
                  <a:lnTo>
                    <a:pt x="41" y="24"/>
                  </a:lnTo>
                  <a:lnTo>
                    <a:pt x="35" y="24"/>
                  </a:lnTo>
                  <a:lnTo>
                    <a:pt x="30" y="18"/>
                  </a:lnTo>
                  <a:lnTo>
                    <a:pt x="30" y="24"/>
                  </a:lnTo>
                  <a:lnTo>
                    <a:pt x="24" y="24"/>
                  </a:lnTo>
                  <a:lnTo>
                    <a:pt x="18" y="24"/>
                  </a:lnTo>
                  <a:lnTo>
                    <a:pt x="12" y="24"/>
                  </a:lnTo>
                  <a:lnTo>
                    <a:pt x="12" y="30"/>
                  </a:lnTo>
                  <a:lnTo>
                    <a:pt x="6" y="30"/>
                  </a:lnTo>
                  <a:lnTo>
                    <a:pt x="0" y="30"/>
                  </a:lnTo>
                  <a:lnTo>
                    <a:pt x="0" y="36"/>
                  </a:lnTo>
                  <a:lnTo>
                    <a:pt x="0" y="30"/>
                  </a:lnTo>
                  <a:lnTo>
                    <a:pt x="6" y="30"/>
                  </a:lnTo>
                  <a:lnTo>
                    <a:pt x="6" y="24"/>
                  </a:lnTo>
                  <a:lnTo>
                    <a:pt x="12" y="18"/>
                  </a:lnTo>
                  <a:lnTo>
                    <a:pt x="18" y="12"/>
                  </a:lnTo>
                  <a:lnTo>
                    <a:pt x="24" y="12"/>
                  </a:lnTo>
                  <a:lnTo>
                    <a:pt x="24" y="6"/>
                  </a:lnTo>
                  <a:lnTo>
                    <a:pt x="24" y="12"/>
                  </a:lnTo>
                  <a:lnTo>
                    <a:pt x="24" y="18"/>
                  </a:lnTo>
                  <a:lnTo>
                    <a:pt x="30" y="18"/>
                  </a:lnTo>
                  <a:lnTo>
                    <a:pt x="35" y="18"/>
                  </a:lnTo>
                  <a:lnTo>
                    <a:pt x="41" y="18"/>
                  </a:lnTo>
                  <a:lnTo>
                    <a:pt x="47" y="18"/>
                  </a:lnTo>
                  <a:lnTo>
                    <a:pt x="47" y="12"/>
                  </a:lnTo>
                  <a:lnTo>
                    <a:pt x="47" y="6"/>
                  </a:lnTo>
                  <a:lnTo>
                    <a:pt x="53" y="6"/>
                  </a:lnTo>
                  <a:lnTo>
                    <a:pt x="53" y="0"/>
                  </a:lnTo>
                  <a:lnTo>
                    <a:pt x="59" y="0"/>
                  </a:lnTo>
                  <a:lnTo>
                    <a:pt x="59" y="6"/>
                  </a:lnTo>
                  <a:lnTo>
                    <a:pt x="53" y="6"/>
                  </a:lnTo>
                  <a:lnTo>
                    <a:pt x="53" y="12"/>
                  </a:lnTo>
                  <a:lnTo>
                    <a:pt x="53" y="18"/>
                  </a:lnTo>
                  <a:lnTo>
                    <a:pt x="59" y="18"/>
                  </a:lnTo>
                  <a:close/>
                </a:path>
              </a:pathLst>
            </a:custGeom>
            <a:solidFill>
              <a:srgbClr val="990000"/>
            </a:solidFill>
            <a:ln w="9525">
              <a:noFill/>
              <a:round/>
              <a:headEnd/>
              <a:tailEnd/>
            </a:ln>
          </p:spPr>
          <p:txBody>
            <a:bodyPr/>
            <a:lstStyle/>
            <a:p>
              <a:endParaRPr lang="en-US"/>
            </a:p>
          </p:txBody>
        </p:sp>
        <p:sp>
          <p:nvSpPr>
            <p:cNvPr id="16134" name="Freeform 505"/>
            <p:cNvSpPr>
              <a:spLocks/>
            </p:cNvSpPr>
            <p:nvPr/>
          </p:nvSpPr>
          <p:spPr bwMode="auto">
            <a:xfrm>
              <a:off x="5149" y="2121"/>
              <a:ext cx="12" cy="18"/>
            </a:xfrm>
            <a:custGeom>
              <a:avLst/>
              <a:gdLst>
                <a:gd name="T0" fmla="*/ 0 w 12"/>
                <a:gd name="T1" fmla="*/ 0 h 18"/>
                <a:gd name="T2" fmla="*/ 0 w 12"/>
                <a:gd name="T3" fmla="*/ 0 h 18"/>
                <a:gd name="T4" fmla="*/ 6 w 12"/>
                <a:gd name="T5" fmla="*/ 0 h 18"/>
                <a:gd name="T6" fmla="*/ 6 w 12"/>
                <a:gd name="T7" fmla="*/ 0 h 18"/>
                <a:gd name="T8" fmla="*/ 6 w 12"/>
                <a:gd name="T9" fmla="*/ 0 h 18"/>
                <a:gd name="T10" fmla="*/ 12 w 12"/>
                <a:gd name="T11" fmla="*/ 6 h 18"/>
                <a:gd name="T12" fmla="*/ 12 w 12"/>
                <a:gd name="T13" fmla="*/ 12 h 18"/>
                <a:gd name="T14" fmla="*/ 12 w 12"/>
                <a:gd name="T15" fmla="*/ 12 h 18"/>
                <a:gd name="T16" fmla="*/ 6 w 12"/>
                <a:gd name="T17" fmla="*/ 18 h 18"/>
                <a:gd name="T18" fmla="*/ 6 w 12"/>
                <a:gd name="T19" fmla="*/ 18 h 18"/>
                <a:gd name="T20" fmla="*/ 6 w 12"/>
                <a:gd name="T21" fmla="*/ 18 h 18"/>
                <a:gd name="T22" fmla="*/ 6 w 12"/>
                <a:gd name="T23" fmla="*/ 18 h 18"/>
                <a:gd name="T24" fmla="*/ 6 w 12"/>
                <a:gd name="T25" fmla="*/ 18 h 18"/>
                <a:gd name="T26" fmla="*/ 6 w 12"/>
                <a:gd name="T27" fmla="*/ 12 h 18"/>
                <a:gd name="T28" fmla="*/ 6 w 12"/>
                <a:gd name="T29" fmla="*/ 12 h 18"/>
                <a:gd name="T30" fmla="*/ 0 w 12"/>
                <a:gd name="T31" fmla="*/ 6 h 18"/>
                <a:gd name="T32" fmla="*/ 0 w 12"/>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0"/>
                  </a:moveTo>
                  <a:lnTo>
                    <a:pt x="0" y="0"/>
                  </a:lnTo>
                  <a:lnTo>
                    <a:pt x="6" y="0"/>
                  </a:lnTo>
                  <a:lnTo>
                    <a:pt x="12" y="6"/>
                  </a:lnTo>
                  <a:lnTo>
                    <a:pt x="12" y="12"/>
                  </a:lnTo>
                  <a:lnTo>
                    <a:pt x="6" y="18"/>
                  </a:lnTo>
                  <a:lnTo>
                    <a:pt x="6" y="12"/>
                  </a:lnTo>
                  <a:lnTo>
                    <a:pt x="0" y="6"/>
                  </a:lnTo>
                  <a:lnTo>
                    <a:pt x="0" y="0"/>
                  </a:lnTo>
                  <a:close/>
                </a:path>
              </a:pathLst>
            </a:custGeom>
            <a:solidFill>
              <a:srgbClr val="990000"/>
            </a:solidFill>
            <a:ln w="9525">
              <a:noFill/>
              <a:round/>
              <a:headEnd/>
              <a:tailEnd/>
            </a:ln>
          </p:spPr>
          <p:txBody>
            <a:bodyPr/>
            <a:lstStyle/>
            <a:p>
              <a:endParaRPr lang="en-US"/>
            </a:p>
          </p:txBody>
        </p:sp>
        <p:sp>
          <p:nvSpPr>
            <p:cNvPr id="16135" name="Freeform 506"/>
            <p:cNvSpPr>
              <a:spLocks/>
            </p:cNvSpPr>
            <p:nvPr/>
          </p:nvSpPr>
          <p:spPr bwMode="auto">
            <a:xfrm>
              <a:off x="4899" y="2013"/>
              <a:ext cx="191" cy="114"/>
            </a:xfrm>
            <a:custGeom>
              <a:avLst/>
              <a:gdLst>
                <a:gd name="T0" fmla="*/ 173 w 191"/>
                <a:gd name="T1" fmla="*/ 42 h 114"/>
                <a:gd name="T2" fmla="*/ 155 w 191"/>
                <a:gd name="T3" fmla="*/ 48 h 114"/>
                <a:gd name="T4" fmla="*/ 137 w 191"/>
                <a:gd name="T5" fmla="*/ 78 h 114"/>
                <a:gd name="T6" fmla="*/ 125 w 191"/>
                <a:gd name="T7" fmla="*/ 96 h 114"/>
                <a:gd name="T8" fmla="*/ 101 w 191"/>
                <a:gd name="T9" fmla="*/ 114 h 114"/>
                <a:gd name="T10" fmla="*/ 95 w 191"/>
                <a:gd name="T11" fmla="*/ 114 h 114"/>
                <a:gd name="T12" fmla="*/ 107 w 191"/>
                <a:gd name="T13" fmla="*/ 102 h 114"/>
                <a:gd name="T14" fmla="*/ 131 w 191"/>
                <a:gd name="T15" fmla="*/ 84 h 114"/>
                <a:gd name="T16" fmla="*/ 137 w 191"/>
                <a:gd name="T17" fmla="*/ 60 h 114"/>
                <a:gd name="T18" fmla="*/ 137 w 191"/>
                <a:gd name="T19" fmla="*/ 54 h 114"/>
                <a:gd name="T20" fmla="*/ 125 w 191"/>
                <a:gd name="T21" fmla="*/ 66 h 114"/>
                <a:gd name="T22" fmla="*/ 107 w 191"/>
                <a:gd name="T23" fmla="*/ 72 h 114"/>
                <a:gd name="T24" fmla="*/ 89 w 191"/>
                <a:gd name="T25" fmla="*/ 90 h 114"/>
                <a:gd name="T26" fmla="*/ 59 w 191"/>
                <a:gd name="T27" fmla="*/ 108 h 114"/>
                <a:gd name="T28" fmla="*/ 47 w 191"/>
                <a:gd name="T29" fmla="*/ 108 h 114"/>
                <a:gd name="T30" fmla="*/ 71 w 191"/>
                <a:gd name="T31" fmla="*/ 96 h 114"/>
                <a:gd name="T32" fmla="*/ 95 w 191"/>
                <a:gd name="T33" fmla="*/ 72 h 114"/>
                <a:gd name="T34" fmla="*/ 95 w 191"/>
                <a:gd name="T35" fmla="*/ 66 h 114"/>
                <a:gd name="T36" fmla="*/ 83 w 191"/>
                <a:gd name="T37" fmla="*/ 66 h 114"/>
                <a:gd name="T38" fmla="*/ 71 w 191"/>
                <a:gd name="T39" fmla="*/ 72 h 114"/>
                <a:gd name="T40" fmla="*/ 47 w 191"/>
                <a:gd name="T41" fmla="*/ 78 h 114"/>
                <a:gd name="T42" fmla="*/ 23 w 191"/>
                <a:gd name="T43" fmla="*/ 90 h 114"/>
                <a:gd name="T44" fmla="*/ 12 w 191"/>
                <a:gd name="T45" fmla="*/ 90 h 114"/>
                <a:gd name="T46" fmla="*/ 35 w 191"/>
                <a:gd name="T47" fmla="*/ 84 h 114"/>
                <a:gd name="T48" fmla="*/ 53 w 191"/>
                <a:gd name="T49" fmla="*/ 72 h 114"/>
                <a:gd name="T50" fmla="*/ 35 w 191"/>
                <a:gd name="T51" fmla="*/ 66 h 114"/>
                <a:gd name="T52" fmla="*/ 12 w 191"/>
                <a:gd name="T53" fmla="*/ 66 h 114"/>
                <a:gd name="T54" fmla="*/ 0 w 191"/>
                <a:gd name="T55" fmla="*/ 72 h 114"/>
                <a:gd name="T56" fmla="*/ 17 w 191"/>
                <a:gd name="T57" fmla="*/ 60 h 114"/>
                <a:gd name="T58" fmla="*/ 47 w 191"/>
                <a:gd name="T59" fmla="*/ 60 h 114"/>
                <a:gd name="T60" fmla="*/ 47 w 191"/>
                <a:gd name="T61" fmla="*/ 48 h 114"/>
                <a:gd name="T62" fmla="*/ 23 w 191"/>
                <a:gd name="T63" fmla="*/ 36 h 114"/>
                <a:gd name="T64" fmla="*/ 17 w 191"/>
                <a:gd name="T65" fmla="*/ 30 h 114"/>
                <a:gd name="T66" fmla="*/ 41 w 191"/>
                <a:gd name="T67" fmla="*/ 36 h 114"/>
                <a:gd name="T68" fmla="*/ 65 w 191"/>
                <a:gd name="T69" fmla="*/ 54 h 114"/>
                <a:gd name="T70" fmla="*/ 77 w 191"/>
                <a:gd name="T71" fmla="*/ 54 h 114"/>
                <a:gd name="T72" fmla="*/ 95 w 191"/>
                <a:gd name="T73" fmla="*/ 54 h 114"/>
                <a:gd name="T74" fmla="*/ 89 w 191"/>
                <a:gd name="T75" fmla="*/ 48 h 114"/>
                <a:gd name="T76" fmla="*/ 77 w 191"/>
                <a:gd name="T77" fmla="*/ 30 h 114"/>
                <a:gd name="T78" fmla="*/ 65 w 191"/>
                <a:gd name="T79" fmla="*/ 24 h 114"/>
                <a:gd name="T80" fmla="*/ 59 w 191"/>
                <a:gd name="T81" fmla="*/ 18 h 114"/>
                <a:gd name="T82" fmla="*/ 53 w 191"/>
                <a:gd name="T83" fmla="*/ 12 h 114"/>
                <a:gd name="T84" fmla="*/ 77 w 191"/>
                <a:gd name="T85" fmla="*/ 30 h 114"/>
                <a:gd name="T86" fmla="*/ 101 w 191"/>
                <a:gd name="T87" fmla="*/ 48 h 114"/>
                <a:gd name="T88" fmla="*/ 113 w 191"/>
                <a:gd name="T89" fmla="*/ 54 h 114"/>
                <a:gd name="T90" fmla="*/ 125 w 191"/>
                <a:gd name="T91" fmla="*/ 48 h 114"/>
                <a:gd name="T92" fmla="*/ 137 w 191"/>
                <a:gd name="T93" fmla="*/ 48 h 114"/>
                <a:gd name="T94" fmla="*/ 137 w 191"/>
                <a:gd name="T95" fmla="*/ 42 h 114"/>
                <a:gd name="T96" fmla="*/ 125 w 191"/>
                <a:gd name="T97" fmla="*/ 24 h 114"/>
                <a:gd name="T98" fmla="*/ 101 w 191"/>
                <a:gd name="T99" fmla="*/ 6 h 114"/>
                <a:gd name="T100" fmla="*/ 95 w 191"/>
                <a:gd name="T101" fmla="*/ 0 h 114"/>
                <a:gd name="T102" fmla="*/ 119 w 191"/>
                <a:gd name="T103" fmla="*/ 18 h 114"/>
                <a:gd name="T104" fmla="*/ 143 w 191"/>
                <a:gd name="T105" fmla="*/ 36 h 114"/>
                <a:gd name="T106" fmla="*/ 161 w 191"/>
                <a:gd name="T107" fmla="*/ 36 h 114"/>
                <a:gd name="T108" fmla="*/ 185 w 191"/>
                <a:gd name="T109" fmla="*/ 30 h 114"/>
                <a:gd name="T110" fmla="*/ 185 w 191"/>
                <a:gd name="T111" fmla="*/ 30 h 1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1"/>
                <a:gd name="T169" fmla="*/ 0 h 114"/>
                <a:gd name="T170" fmla="*/ 191 w 191"/>
                <a:gd name="T171" fmla="*/ 114 h 11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1" h="114">
                  <a:moveTo>
                    <a:pt x="185" y="36"/>
                  </a:moveTo>
                  <a:lnTo>
                    <a:pt x="179" y="36"/>
                  </a:lnTo>
                  <a:lnTo>
                    <a:pt x="173" y="42"/>
                  </a:lnTo>
                  <a:lnTo>
                    <a:pt x="167" y="42"/>
                  </a:lnTo>
                  <a:lnTo>
                    <a:pt x="161" y="48"/>
                  </a:lnTo>
                  <a:lnTo>
                    <a:pt x="155" y="48"/>
                  </a:lnTo>
                  <a:lnTo>
                    <a:pt x="149" y="54"/>
                  </a:lnTo>
                  <a:lnTo>
                    <a:pt x="149" y="60"/>
                  </a:lnTo>
                  <a:lnTo>
                    <a:pt x="143" y="66"/>
                  </a:lnTo>
                  <a:lnTo>
                    <a:pt x="137" y="78"/>
                  </a:lnTo>
                  <a:lnTo>
                    <a:pt x="131" y="84"/>
                  </a:lnTo>
                  <a:lnTo>
                    <a:pt x="131" y="90"/>
                  </a:lnTo>
                  <a:lnTo>
                    <a:pt x="125" y="90"/>
                  </a:lnTo>
                  <a:lnTo>
                    <a:pt x="125" y="96"/>
                  </a:lnTo>
                  <a:lnTo>
                    <a:pt x="119" y="102"/>
                  </a:lnTo>
                  <a:lnTo>
                    <a:pt x="113" y="108"/>
                  </a:lnTo>
                  <a:lnTo>
                    <a:pt x="107" y="108"/>
                  </a:lnTo>
                  <a:lnTo>
                    <a:pt x="101" y="114"/>
                  </a:lnTo>
                  <a:lnTo>
                    <a:pt x="95" y="114"/>
                  </a:lnTo>
                  <a:lnTo>
                    <a:pt x="101" y="108"/>
                  </a:lnTo>
                  <a:lnTo>
                    <a:pt x="107" y="102"/>
                  </a:lnTo>
                  <a:lnTo>
                    <a:pt x="113" y="96"/>
                  </a:lnTo>
                  <a:lnTo>
                    <a:pt x="119" y="90"/>
                  </a:lnTo>
                  <a:lnTo>
                    <a:pt x="125" y="84"/>
                  </a:lnTo>
                  <a:lnTo>
                    <a:pt x="131" y="84"/>
                  </a:lnTo>
                  <a:lnTo>
                    <a:pt x="131" y="78"/>
                  </a:lnTo>
                  <a:lnTo>
                    <a:pt x="131" y="72"/>
                  </a:lnTo>
                  <a:lnTo>
                    <a:pt x="137" y="66"/>
                  </a:lnTo>
                  <a:lnTo>
                    <a:pt x="137" y="60"/>
                  </a:lnTo>
                  <a:lnTo>
                    <a:pt x="137" y="54"/>
                  </a:lnTo>
                  <a:lnTo>
                    <a:pt x="131" y="60"/>
                  </a:lnTo>
                  <a:lnTo>
                    <a:pt x="125" y="60"/>
                  </a:lnTo>
                  <a:lnTo>
                    <a:pt x="125" y="66"/>
                  </a:lnTo>
                  <a:lnTo>
                    <a:pt x="119" y="66"/>
                  </a:lnTo>
                  <a:lnTo>
                    <a:pt x="113" y="72"/>
                  </a:lnTo>
                  <a:lnTo>
                    <a:pt x="107" y="72"/>
                  </a:lnTo>
                  <a:lnTo>
                    <a:pt x="101" y="78"/>
                  </a:lnTo>
                  <a:lnTo>
                    <a:pt x="95" y="84"/>
                  </a:lnTo>
                  <a:lnTo>
                    <a:pt x="89" y="90"/>
                  </a:lnTo>
                  <a:lnTo>
                    <a:pt x="83" y="96"/>
                  </a:lnTo>
                  <a:lnTo>
                    <a:pt x="71" y="102"/>
                  </a:lnTo>
                  <a:lnTo>
                    <a:pt x="65" y="102"/>
                  </a:lnTo>
                  <a:lnTo>
                    <a:pt x="59" y="108"/>
                  </a:lnTo>
                  <a:lnTo>
                    <a:pt x="53" y="108"/>
                  </a:lnTo>
                  <a:lnTo>
                    <a:pt x="47" y="108"/>
                  </a:lnTo>
                  <a:lnTo>
                    <a:pt x="53" y="108"/>
                  </a:lnTo>
                  <a:lnTo>
                    <a:pt x="59" y="102"/>
                  </a:lnTo>
                  <a:lnTo>
                    <a:pt x="65" y="96"/>
                  </a:lnTo>
                  <a:lnTo>
                    <a:pt x="71" y="96"/>
                  </a:lnTo>
                  <a:lnTo>
                    <a:pt x="83" y="90"/>
                  </a:lnTo>
                  <a:lnTo>
                    <a:pt x="89" y="84"/>
                  </a:lnTo>
                  <a:lnTo>
                    <a:pt x="95" y="78"/>
                  </a:lnTo>
                  <a:lnTo>
                    <a:pt x="95" y="72"/>
                  </a:lnTo>
                  <a:lnTo>
                    <a:pt x="101" y="72"/>
                  </a:lnTo>
                  <a:lnTo>
                    <a:pt x="101" y="66"/>
                  </a:lnTo>
                  <a:lnTo>
                    <a:pt x="95" y="66"/>
                  </a:lnTo>
                  <a:lnTo>
                    <a:pt x="89" y="66"/>
                  </a:lnTo>
                  <a:lnTo>
                    <a:pt x="83" y="66"/>
                  </a:lnTo>
                  <a:lnTo>
                    <a:pt x="77" y="66"/>
                  </a:lnTo>
                  <a:lnTo>
                    <a:pt x="77" y="72"/>
                  </a:lnTo>
                  <a:lnTo>
                    <a:pt x="71" y="72"/>
                  </a:lnTo>
                  <a:lnTo>
                    <a:pt x="65" y="72"/>
                  </a:lnTo>
                  <a:lnTo>
                    <a:pt x="59" y="78"/>
                  </a:lnTo>
                  <a:lnTo>
                    <a:pt x="47" y="78"/>
                  </a:lnTo>
                  <a:lnTo>
                    <a:pt x="41" y="84"/>
                  </a:lnTo>
                  <a:lnTo>
                    <a:pt x="35" y="84"/>
                  </a:lnTo>
                  <a:lnTo>
                    <a:pt x="29" y="90"/>
                  </a:lnTo>
                  <a:lnTo>
                    <a:pt x="23" y="90"/>
                  </a:lnTo>
                  <a:lnTo>
                    <a:pt x="17" y="90"/>
                  </a:lnTo>
                  <a:lnTo>
                    <a:pt x="12" y="90"/>
                  </a:lnTo>
                  <a:lnTo>
                    <a:pt x="17" y="90"/>
                  </a:lnTo>
                  <a:lnTo>
                    <a:pt x="23" y="84"/>
                  </a:lnTo>
                  <a:lnTo>
                    <a:pt x="29" y="84"/>
                  </a:lnTo>
                  <a:lnTo>
                    <a:pt x="35" y="84"/>
                  </a:lnTo>
                  <a:lnTo>
                    <a:pt x="41" y="78"/>
                  </a:lnTo>
                  <a:lnTo>
                    <a:pt x="47" y="78"/>
                  </a:lnTo>
                  <a:lnTo>
                    <a:pt x="53" y="72"/>
                  </a:lnTo>
                  <a:lnTo>
                    <a:pt x="59" y="66"/>
                  </a:lnTo>
                  <a:lnTo>
                    <a:pt x="53" y="66"/>
                  </a:lnTo>
                  <a:lnTo>
                    <a:pt x="41" y="66"/>
                  </a:lnTo>
                  <a:lnTo>
                    <a:pt x="35" y="66"/>
                  </a:lnTo>
                  <a:lnTo>
                    <a:pt x="29" y="66"/>
                  </a:lnTo>
                  <a:lnTo>
                    <a:pt x="23" y="66"/>
                  </a:lnTo>
                  <a:lnTo>
                    <a:pt x="12" y="66"/>
                  </a:lnTo>
                  <a:lnTo>
                    <a:pt x="6" y="72"/>
                  </a:lnTo>
                  <a:lnTo>
                    <a:pt x="0" y="72"/>
                  </a:lnTo>
                  <a:lnTo>
                    <a:pt x="0" y="66"/>
                  </a:lnTo>
                  <a:lnTo>
                    <a:pt x="6" y="66"/>
                  </a:lnTo>
                  <a:lnTo>
                    <a:pt x="12" y="66"/>
                  </a:lnTo>
                  <a:lnTo>
                    <a:pt x="17" y="60"/>
                  </a:lnTo>
                  <a:lnTo>
                    <a:pt x="23" y="60"/>
                  </a:lnTo>
                  <a:lnTo>
                    <a:pt x="29" y="60"/>
                  </a:lnTo>
                  <a:lnTo>
                    <a:pt x="41" y="60"/>
                  </a:lnTo>
                  <a:lnTo>
                    <a:pt x="47" y="60"/>
                  </a:lnTo>
                  <a:lnTo>
                    <a:pt x="53" y="60"/>
                  </a:lnTo>
                  <a:lnTo>
                    <a:pt x="53" y="54"/>
                  </a:lnTo>
                  <a:lnTo>
                    <a:pt x="47" y="54"/>
                  </a:lnTo>
                  <a:lnTo>
                    <a:pt x="47" y="48"/>
                  </a:lnTo>
                  <a:lnTo>
                    <a:pt x="41" y="42"/>
                  </a:lnTo>
                  <a:lnTo>
                    <a:pt x="35" y="42"/>
                  </a:lnTo>
                  <a:lnTo>
                    <a:pt x="29" y="36"/>
                  </a:lnTo>
                  <a:lnTo>
                    <a:pt x="23" y="36"/>
                  </a:lnTo>
                  <a:lnTo>
                    <a:pt x="17" y="30"/>
                  </a:lnTo>
                  <a:lnTo>
                    <a:pt x="23" y="30"/>
                  </a:lnTo>
                  <a:lnTo>
                    <a:pt x="29" y="30"/>
                  </a:lnTo>
                  <a:lnTo>
                    <a:pt x="35" y="36"/>
                  </a:lnTo>
                  <a:lnTo>
                    <a:pt x="41" y="36"/>
                  </a:lnTo>
                  <a:lnTo>
                    <a:pt x="47" y="42"/>
                  </a:lnTo>
                  <a:lnTo>
                    <a:pt x="53" y="48"/>
                  </a:lnTo>
                  <a:lnTo>
                    <a:pt x="59" y="48"/>
                  </a:lnTo>
                  <a:lnTo>
                    <a:pt x="65" y="54"/>
                  </a:lnTo>
                  <a:lnTo>
                    <a:pt x="71" y="54"/>
                  </a:lnTo>
                  <a:lnTo>
                    <a:pt x="77" y="54"/>
                  </a:lnTo>
                  <a:lnTo>
                    <a:pt x="83" y="54"/>
                  </a:lnTo>
                  <a:lnTo>
                    <a:pt x="89" y="54"/>
                  </a:lnTo>
                  <a:lnTo>
                    <a:pt x="95" y="54"/>
                  </a:lnTo>
                  <a:lnTo>
                    <a:pt x="89" y="48"/>
                  </a:lnTo>
                  <a:lnTo>
                    <a:pt x="83" y="42"/>
                  </a:lnTo>
                  <a:lnTo>
                    <a:pt x="83" y="36"/>
                  </a:lnTo>
                  <a:lnTo>
                    <a:pt x="77" y="36"/>
                  </a:lnTo>
                  <a:lnTo>
                    <a:pt x="77" y="30"/>
                  </a:lnTo>
                  <a:lnTo>
                    <a:pt x="71" y="30"/>
                  </a:lnTo>
                  <a:lnTo>
                    <a:pt x="71" y="24"/>
                  </a:lnTo>
                  <a:lnTo>
                    <a:pt x="65" y="24"/>
                  </a:lnTo>
                  <a:lnTo>
                    <a:pt x="59" y="24"/>
                  </a:lnTo>
                  <a:lnTo>
                    <a:pt x="59" y="18"/>
                  </a:lnTo>
                  <a:lnTo>
                    <a:pt x="53" y="18"/>
                  </a:lnTo>
                  <a:lnTo>
                    <a:pt x="53" y="12"/>
                  </a:lnTo>
                  <a:lnTo>
                    <a:pt x="59" y="18"/>
                  </a:lnTo>
                  <a:lnTo>
                    <a:pt x="65" y="18"/>
                  </a:lnTo>
                  <a:lnTo>
                    <a:pt x="71" y="24"/>
                  </a:lnTo>
                  <a:lnTo>
                    <a:pt x="77" y="30"/>
                  </a:lnTo>
                  <a:lnTo>
                    <a:pt x="83" y="36"/>
                  </a:lnTo>
                  <a:lnTo>
                    <a:pt x="89" y="36"/>
                  </a:lnTo>
                  <a:lnTo>
                    <a:pt x="95" y="42"/>
                  </a:lnTo>
                  <a:lnTo>
                    <a:pt x="101" y="48"/>
                  </a:lnTo>
                  <a:lnTo>
                    <a:pt x="107" y="54"/>
                  </a:lnTo>
                  <a:lnTo>
                    <a:pt x="113" y="54"/>
                  </a:lnTo>
                  <a:lnTo>
                    <a:pt x="119" y="54"/>
                  </a:lnTo>
                  <a:lnTo>
                    <a:pt x="125" y="48"/>
                  </a:lnTo>
                  <a:lnTo>
                    <a:pt x="131" y="48"/>
                  </a:lnTo>
                  <a:lnTo>
                    <a:pt x="137" y="48"/>
                  </a:lnTo>
                  <a:lnTo>
                    <a:pt x="137" y="42"/>
                  </a:lnTo>
                  <a:lnTo>
                    <a:pt x="137" y="36"/>
                  </a:lnTo>
                  <a:lnTo>
                    <a:pt x="131" y="36"/>
                  </a:lnTo>
                  <a:lnTo>
                    <a:pt x="125" y="30"/>
                  </a:lnTo>
                  <a:lnTo>
                    <a:pt x="125" y="24"/>
                  </a:lnTo>
                  <a:lnTo>
                    <a:pt x="119" y="18"/>
                  </a:lnTo>
                  <a:lnTo>
                    <a:pt x="113" y="12"/>
                  </a:lnTo>
                  <a:lnTo>
                    <a:pt x="107" y="12"/>
                  </a:lnTo>
                  <a:lnTo>
                    <a:pt x="101" y="6"/>
                  </a:lnTo>
                  <a:lnTo>
                    <a:pt x="95" y="6"/>
                  </a:lnTo>
                  <a:lnTo>
                    <a:pt x="95" y="0"/>
                  </a:lnTo>
                  <a:lnTo>
                    <a:pt x="101" y="6"/>
                  </a:lnTo>
                  <a:lnTo>
                    <a:pt x="107" y="6"/>
                  </a:lnTo>
                  <a:lnTo>
                    <a:pt x="113" y="12"/>
                  </a:lnTo>
                  <a:lnTo>
                    <a:pt x="119" y="18"/>
                  </a:lnTo>
                  <a:lnTo>
                    <a:pt x="125" y="24"/>
                  </a:lnTo>
                  <a:lnTo>
                    <a:pt x="131" y="30"/>
                  </a:lnTo>
                  <a:lnTo>
                    <a:pt x="137" y="30"/>
                  </a:lnTo>
                  <a:lnTo>
                    <a:pt x="143" y="36"/>
                  </a:lnTo>
                  <a:lnTo>
                    <a:pt x="149" y="36"/>
                  </a:lnTo>
                  <a:lnTo>
                    <a:pt x="155" y="36"/>
                  </a:lnTo>
                  <a:lnTo>
                    <a:pt x="161" y="36"/>
                  </a:lnTo>
                  <a:lnTo>
                    <a:pt x="167" y="36"/>
                  </a:lnTo>
                  <a:lnTo>
                    <a:pt x="173" y="30"/>
                  </a:lnTo>
                  <a:lnTo>
                    <a:pt x="179" y="30"/>
                  </a:lnTo>
                  <a:lnTo>
                    <a:pt x="185" y="30"/>
                  </a:lnTo>
                  <a:lnTo>
                    <a:pt x="191" y="30"/>
                  </a:lnTo>
                  <a:lnTo>
                    <a:pt x="185" y="30"/>
                  </a:lnTo>
                  <a:lnTo>
                    <a:pt x="185" y="36"/>
                  </a:lnTo>
                  <a:close/>
                </a:path>
              </a:pathLst>
            </a:custGeom>
            <a:solidFill>
              <a:srgbClr val="990000"/>
            </a:solidFill>
            <a:ln w="9525">
              <a:noFill/>
              <a:round/>
              <a:headEnd/>
              <a:tailEnd/>
            </a:ln>
          </p:spPr>
          <p:txBody>
            <a:bodyPr/>
            <a:lstStyle/>
            <a:p>
              <a:endParaRPr lang="en-US"/>
            </a:p>
          </p:txBody>
        </p:sp>
        <p:sp>
          <p:nvSpPr>
            <p:cNvPr id="16136" name="Freeform 507"/>
            <p:cNvSpPr>
              <a:spLocks/>
            </p:cNvSpPr>
            <p:nvPr/>
          </p:nvSpPr>
          <p:spPr bwMode="auto">
            <a:xfrm>
              <a:off x="5000" y="1897"/>
              <a:ext cx="131" cy="126"/>
            </a:xfrm>
            <a:custGeom>
              <a:avLst/>
              <a:gdLst>
                <a:gd name="T0" fmla="*/ 120 w 131"/>
                <a:gd name="T1" fmla="*/ 120 h 126"/>
                <a:gd name="T2" fmla="*/ 114 w 131"/>
                <a:gd name="T3" fmla="*/ 114 h 126"/>
                <a:gd name="T4" fmla="*/ 102 w 131"/>
                <a:gd name="T5" fmla="*/ 114 h 126"/>
                <a:gd name="T6" fmla="*/ 78 w 131"/>
                <a:gd name="T7" fmla="*/ 114 h 126"/>
                <a:gd name="T8" fmla="*/ 54 w 131"/>
                <a:gd name="T9" fmla="*/ 114 h 126"/>
                <a:gd name="T10" fmla="*/ 36 w 131"/>
                <a:gd name="T11" fmla="*/ 108 h 126"/>
                <a:gd name="T12" fmla="*/ 48 w 131"/>
                <a:gd name="T13" fmla="*/ 108 h 126"/>
                <a:gd name="T14" fmla="*/ 66 w 131"/>
                <a:gd name="T15" fmla="*/ 108 h 126"/>
                <a:gd name="T16" fmla="*/ 90 w 131"/>
                <a:gd name="T17" fmla="*/ 108 h 126"/>
                <a:gd name="T18" fmla="*/ 96 w 131"/>
                <a:gd name="T19" fmla="*/ 102 h 126"/>
                <a:gd name="T20" fmla="*/ 84 w 131"/>
                <a:gd name="T21" fmla="*/ 96 h 126"/>
                <a:gd name="T22" fmla="*/ 72 w 131"/>
                <a:gd name="T23" fmla="*/ 90 h 126"/>
                <a:gd name="T24" fmla="*/ 60 w 131"/>
                <a:gd name="T25" fmla="*/ 90 h 126"/>
                <a:gd name="T26" fmla="*/ 30 w 131"/>
                <a:gd name="T27" fmla="*/ 84 h 126"/>
                <a:gd name="T28" fmla="*/ 12 w 131"/>
                <a:gd name="T29" fmla="*/ 72 h 126"/>
                <a:gd name="T30" fmla="*/ 12 w 131"/>
                <a:gd name="T31" fmla="*/ 72 h 126"/>
                <a:gd name="T32" fmla="*/ 24 w 131"/>
                <a:gd name="T33" fmla="*/ 78 h 126"/>
                <a:gd name="T34" fmla="*/ 48 w 131"/>
                <a:gd name="T35" fmla="*/ 84 h 126"/>
                <a:gd name="T36" fmla="*/ 66 w 131"/>
                <a:gd name="T37" fmla="*/ 84 h 126"/>
                <a:gd name="T38" fmla="*/ 48 w 131"/>
                <a:gd name="T39" fmla="*/ 72 h 126"/>
                <a:gd name="T40" fmla="*/ 36 w 131"/>
                <a:gd name="T41" fmla="*/ 66 h 126"/>
                <a:gd name="T42" fmla="*/ 18 w 131"/>
                <a:gd name="T43" fmla="*/ 60 h 126"/>
                <a:gd name="T44" fmla="*/ 0 w 131"/>
                <a:gd name="T45" fmla="*/ 36 h 126"/>
                <a:gd name="T46" fmla="*/ 18 w 131"/>
                <a:gd name="T47" fmla="*/ 48 h 126"/>
                <a:gd name="T48" fmla="*/ 30 w 131"/>
                <a:gd name="T49" fmla="*/ 54 h 126"/>
                <a:gd name="T50" fmla="*/ 36 w 131"/>
                <a:gd name="T51" fmla="*/ 54 h 126"/>
                <a:gd name="T52" fmla="*/ 18 w 131"/>
                <a:gd name="T53" fmla="*/ 30 h 126"/>
                <a:gd name="T54" fmla="*/ 12 w 131"/>
                <a:gd name="T55" fmla="*/ 18 h 126"/>
                <a:gd name="T56" fmla="*/ 6 w 131"/>
                <a:gd name="T57" fmla="*/ 12 h 126"/>
                <a:gd name="T58" fmla="*/ 12 w 131"/>
                <a:gd name="T59" fmla="*/ 6 h 126"/>
                <a:gd name="T60" fmla="*/ 24 w 131"/>
                <a:gd name="T61" fmla="*/ 30 h 126"/>
                <a:gd name="T62" fmla="*/ 42 w 131"/>
                <a:gd name="T63" fmla="*/ 54 h 126"/>
                <a:gd name="T64" fmla="*/ 48 w 131"/>
                <a:gd name="T65" fmla="*/ 54 h 126"/>
                <a:gd name="T66" fmla="*/ 48 w 131"/>
                <a:gd name="T67" fmla="*/ 42 h 126"/>
                <a:gd name="T68" fmla="*/ 42 w 131"/>
                <a:gd name="T69" fmla="*/ 18 h 126"/>
                <a:gd name="T70" fmla="*/ 42 w 131"/>
                <a:gd name="T71" fmla="*/ 18 h 126"/>
                <a:gd name="T72" fmla="*/ 54 w 131"/>
                <a:gd name="T73" fmla="*/ 42 h 126"/>
                <a:gd name="T74" fmla="*/ 60 w 131"/>
                <a:gd name="T75" fmla="*/ 66 h 126"/>
                <a:gd name="T76" fmla="*/ 66 w 131"/>
                <a:gd name="T77" fmla="*/ 72 h 126"/>
                <a:gd name="T78" fmla="*/ 72 w 131"/>
                <a:gd name="T79" fmla="*/ 78 h 126"/>
                <a:gd name="T80" fmla="*/ 78 w 131"/>
                <a:gd name="T81" fmla="*/ 84 h 126"/>
                <a:gd name="T82" fmla="*/ 84 w 131"/>
                <a:gd name="T83" fmla="*/ 72 h 126"/>
                <a:gd name="T84" fmla="*/ 72 w 131"/>
                <a:gd name="T85" fmla="*/ 36 h 126"/>
                <a:gd name="T86" fmla="*/ 72 w 131"/>
                <a:gd name="T87" fmla="*/ 30 h 126"/>
                <a:gd name="T88" fmla="*/ 78 w 131"/>
                <a:gd name="T89" fmla="*/ 42 h 126"/>
                <a:gd name="T90" fmla="*/ 84 w 131"/>
                <a:gd name="T91" fmla="*/ 60 h 126"/>
                <a:gd name="T92" fmla="*/ 84 w 131"/>
                <a:gd name="T93" fmla="*/ 84 h 126"/>
                <a:gd name="T94" fmla="*/ 90 w 131"/>
                <a:gd name="T95" fmla="*/ 96 h 126"/>
                <a:gd name="T96" fmla="*/ 102 w 131"/>
                <a:gd name="T97" fmla="*/ 96 h 126"/>
                <a:gd name="T98" fmla="*/ 108 w 131"/>
                <a:gd name="T99" fmla="*/ 96 h 126"/>
                <a:gd name="T100" fmla="*/ 108 w 131"/>
                <a:gd name="T101" fmla="*/ 72 h 126"/>
                <a:gd name="T102" fmla="*/ 102 w 131"/>
                <a:gd name="T103" fmla="*/ 48 h 126"/>
                <a:gd name="T104" fmla="*/ 102 w 131"/>
                <a:gd name="T105" fmla="*/ 42 h 126"/>
                <a:gd name="T106" fmla="*/ 108 w 131"/>
                <a:gd name="T107" fmla="*/ 60 h 126"/>
                <a:gd name="T108" fmla="*/ 114 w 131"/>
                <a:gd name="T109" fmla="*/ 102 h 126"/>
                <a:gd name="T110" fmla="*/ 120 w 131"/>
                <a:gd name="T111" fmla="*/ 114 h 126"/>
                <a:gd name="T112" fmla="*/ 125 w 131"/>
                <a:gd name="T113" fmla="*/ 126 h 126"/>
                <a:gd name="T114" fmla="*/ 131 w 131"/>
                <a:gd name="T115" fmla="*/ 126 h 126"/>
                <a:gd name="T116" fmla="*/ 125 w 131"/>
                <a:gd name="T117" fmla="*/ 126 h 1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1"/>
                <a:gd name="T178" fmla="*/ 0 h 126"/>
                <a:gd name="T179" fmla="*/ 131 w 131"/>
                <a:gd name="T180" fmla="*/ 126 h 12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1" h="126">
                  <a:moveTo>
                    <a:pt x="125" y="126"/>
                  </a:moveTo>
                  <a:lnTo>
                    <a:pt x="120" y="126"/>
                  </a:lnTo>
                  <a:lnTo>
                    <a:pt x="120" y="120"/>
                  </a:lnTo>
                  <a:lnTo>
                    <a:pt x="114" y="114"/>
                  </a:lnTo>
                  <a:lnTo>
                    <a:pt x="108" y="114"/>
                  </a:lnTo>
                  <a:lnTo>
                    <a:pt x="102" y="114"/>
                  </a:lnTo>
                  <a:lnTo>
                    <a:pt x="96" y="114"/>
                  </a:lnTo>
                  <a:lnTo>
                    <a:pt x="90" y="114"/>
                  </a:lnTo>
                  <a:lnTo>
                    <a:pt x="78" y="114"/>
                  </a:lnTo>
                  <a:lnTo>
                    <a:pt x="72" y="114"/>
                  </a:lnTo>
                  <a:lnTo>
                    <a:pt x="60" y="114"/>
                  </a:lnTo>
                  <a:lnTo>
                    <a:pt x="54" y="114"/>
                  </a:lnTo>
                  <a:lnTo>
                    <a:pt x="42" y="108"/>
                  </a:lnTo>
                  <a:lnTo>
                    <a:pt x="36" y="108"/>
                  </a:lnTo>
                  <a:lnTo>
                    <a:pt x="42" y="108"/>
                  </a:lnTo>
                  <a:lnTo>
                    <a:pt x="48" y="108"/>
                  </a:lnTo>
                  <a:lnTo>
                    <a:pt x="54" y="108"/>
                  </a:lnTo>
                  <a:lnTo>
                    <a:pt x="66" y="108"/>
                  </a:lnTo>
                  <a:lnTo>
                    <a:pt x="72" y="108"/>
                  </a:lnTo>
                  <a:lnTo>
                    <a:pt x="84" y="108"/>
                  </a:lnTo>
                  <a:lnTo>
                    <a:pt x="90" y="108"/>
                  </a:lnTo>
                  <a:lnTo>
                    <a:pt x="96" y="108"/>
                  </a:lnTo>
                  <a:lnTo>
                    <a:pt x="96" y="102"/>
                  </a:lnTo>
                  <a:lnTo>
                    <a:pt x="90" y="102"/>
                  </a:lnTo>
                  <a:lnTo>
                    <a:pt x="90" y="96"/>
                  </a:lnTo>
                  <a:lnTo>
                    <a:pt x="84" y="96"/>
                  </a:lnTo>
                  <a:lnTo>
                    <a:pt x="78" y="96"/>
                  </a:lnTo>
                  <a:lnTo>
                    <a:pt x="72" y="90"/>
                  </a:lnTo>
                  <a:lnTo>
                    <a:pt x="66" y="90"/>
                  </a:lnTo>
                  <a:lnTo>
                    <a:pt x="60" y="90"/>
                  </a:lnTo>
                  <a:lnTo>
                    <a:pt x="48" y="90"/>
                  </a:lnTo>
                  <a:lnTo>
                    <a:pt x="36" y="84"/>
                  </a:lnTo>
                  <a:lnTo>
                    <a:pt x="30" y="84"/>
                  </a:lnTo>
                  <a:lnTo>
                    <a:pt x="24" y="84"/>
                  </a:lnTo>
                  <a:lnTo>
                    <a:pt x="12" y="78"/>
                  </a:lnTo>
                  <a:lnTo>
                    <a:pt x="12" y="72"/>
                  </a:lnTo>
                  <a:lnTo>
                    <a:pt x="6" y="72"/>
                  </a:lnTo>
                  <a:lnTo>
                    <a:pt x="6" y="66"/>
                  </a:lnTo>
                  <a:lnTo>
                    <a:pt x="12" y="72"/>
                  </a:lnTo>
                  <a:lnTo>
                    <a:pt x="18" y="72"/>
                  </a:lnTo>
                  <a:lnTo>
                    <a:pt x="24" y="78"/>
                  </a:lnTo>
                  <a:lnTo>
                    <a:pt x="30" y="78"/>
                  </a:lnTo>
                  <a:lnTo>
                    <a:pt x="42" y="78"/>
                  </a:lnTo>
                  <a:lnTo>
                    <a:pt x="48" y="84"/>
                  </a:lnTo>
                  <a:lnTo>
                    <a:pt x="54" y="84"/>
                  </a:lnTo>
                  <a:lnTo>
                    <a:pt x="60" y="84"/>
                  </a:lnTo>
                  <a:lnTo>
                    <a:pt x="66" y="84"/>
                  </a:lnTo>
                  <a:lnTo>
                    <a:pt x="60" y="78"/>
                  </a:lnTo>
                  <a:lnTo>
                    <a:pt x="54" y="72"/>
                  </a:lnTo>
                  <a:lnTo>
                    <a:pt x="48" y="72"/>
                  </a:lnTo>
                  <a:lnTo>
                    <a:pt x="48" y="66"/>
                  </a:lnTo>
                  <a:lnTo>
                    <a:pt x="42" y="66"/>
                  </a:lnTo>
                  <a:lnTo>
                    <a:pt x="36" y="66"/>
                  </a:lnTo>
                  <a:lnTo>
                    <a:pt x="30" y="66"/>
                  </a:lnTo>
                  <a:lnTo>
                    <a:pt x="24" y="60"/>
                  </a:lnTo>
                  <a:lnTo>
                    <a:pt x="18" y="60"/>
                  </a:lnTo>
                  <a:lnTo>
                    <a:pt x="12" y="54"/>
                  </a:lnTo>
                  <a:lnTo>
                    <a:pt x="6" y="48"/>
                  </a:lnTo>
                  <a:lnTo>
                    <a:pt x="0" y="36"/>
                  </a:lnTo>
                  <a:lnTo>
                    <a:pt x="6" y="42"/>
                  </a:lnTo>
                  <a:lnTo>
                    <a:pt x="12" y="48"/>
                  </a:lnTo>
                  <a:lnTo>
                    <a:pt x="18" y="48"/>
                  </a:lnTo>
                  <a:lnTo>
                    <a:pt x="18" y="54"/>
                  </a:lnTo>
                  <a:lnTo>
                    <a:pt x="24" y="54"/>
                  </a:lnTo>
                  <a:lnTo>
                    <a:pt x="30" y="54"/>
                  </a:lnTo>
                  <a:lnTo>
                    <a:pt x="36" y="60"/>
                  </a:lnTo>
                  <a:lnTo>
                    <a:pt x="42" y="60"/>
                  </a:lnTo>
                  <a:lnTo>
                    <a:pt x="36" y="54"/>
                  </a:lnTo>
                  <a:lnTo>
                    <a:pt x="30" y="42"/>
                  </a:lnTo>
                  <a:lnTo>
                    <a:pt x="24" y="36"/>
                  </a:lnTo>
                  <a:lnTo>
                    <a:pt x="18" y="30"/>
                  </a:lnTo>
                  <a:lnTo>
                    <a:pt x="12" y="24"/>
                  </a:lnTo>
                  <a:lnTo>
                    <a:pt x="12" y="18"/>
                  </a:lnTo>
                  <a:lnTo>
                    <a:pt x="12" y="12"/>
                  </a:lnTo>
                  <a:lnTo>
                    <a:pt x="6" y="12"/>
                  </a:lnTo>
                  <a:lnTo>
                    <a:pt x="6" y="6"/>
                  </a:lnTo>
                  <a:lnTo>
                    <a:pt x="6" y="0"/>
                  </a:lnTo>
                  <a:lnTo>
                    <a:pt x="12" y="6"/>
                  </a:lnTo>
                  <a:lnTo>
                    <a:pt x="12" y="12"/>
                  </a:lnTo>
                  <a:lnTo>
                    <a:pt x="18" y="24"/>
                  </a:lnTo>
                  <a:lnTo>
                    <a:pt x="24" y="30"/>
                  </a:lnTo>
                  <a:lnTo>
                    <a:pt x="30" y="42"/>
                  </a:lnTo>
                  <a:lnTo>
                    <a:pt x="36" y="48"/>
                  </a:lnTo>
                  <a:lnTo>
                    <a:pt x="42" y="54"/>
                  </a:lnTo>
                  <a:lnTo>
                    <a:pt x="48" y="54"/>
                  </a:lnTo>
                  <a:lnTo>
                    <a:pt x="48" y="48"/>
                  </a:lnTo>
                  <a:lnTo>
                    <a:pt x="48" y="42"/>
                  </a:lnTo>
                  <a:lnTo>
                    <a:pt x="48" y="36"/>
                  </a:lnTo>
                  <a:lnTo>
                    <a:pt x="42" y="24"/>
                  </a:lnTo>
                  <a:lnTo>
                    <a:pt x="42" y="18"/>
                  </a:lnTo>
                  <a:lnTo>
                    <a:pt x="42" y="12"/>
                  </a:lnTo>
                  <a:lnTo>
                    <a:pt x="42" y="18"/>
                  </a:lnTo>
                  <a:lnTo>
                    <a:pt x="48" y="18"/>
                  </a:lnTo>
                  <a:lnTo>
                    <a:pt x="48" y="30"/>
                  </a:lnTo>
                  <a:lnTo>
                    <a:pt x="54" y="42"/>
                  </a:lnTo>
                  <a:lnTo>
                    <a:pt x="54" y="54"/>
                  </a:lnTo>
                  <a:lnTo>
                    <a:pt x="54" y="60"/>
                  </a:lnTo>
                  <a:lnTo>
                    <a:pt x="60" y="66"/>
                  </a:lnTo>
                  <a:lnTo>
                    <a:pt x="60" y="72"/>
                  </a:lnTo>
                  <a:lnTo>
                    <a:pt x="66" y="72"/>
                  </a:lnTo>
                  <a:lnTo>
                    <a:pt x="72" y="78"/>
                  </a:lnTo>
                  <a:lnTo>
                    <a:pt x="78" y="78"/>
                  </a:lnTo>
                  <a:lnTo>
                    <a:pt x="78" y="84"/>
                  </a:lnTo>
                  <a:lnTo>
                    <a:pt x="78" y="78"/>
                  </a:lnTo>
                  <a:lnTo>
                    <a:pt x="84" y="72"/>
                  </a:lnTo>
                  <a:lnTo>
                    <a:pt x="78" y="60"/>
                  </a:lnTo>
                  <a:lnTo>
                    <a:pt x="78" y="42"/>
                  </a:lnTo>
                  <a:lnTo>
                    <a:pt x="72" y="36"/>
                  </a:lnTo>
                  <a:lnTo>
                    <a:pt x="72" y="30"/>
                  </a:lnTo>
                  <a:lnTo>
                    <a:pt x="78" y="36"/>
                  </a:lnTo>
                  <a:lnTo>
                    <a:pt x="78" y="42"/>
                  </a:lnTo>
                  <a:lnTo>
                    <a:pt x="84" y="48"/>
                  </a:lnTo>
                  <a:lnTo>
                    <a:pt x="84" y="54"/>
                  </a:lnTo>
                  <a:lnTo>
                    <a:pt x="84" y="60"/>
                  </a:lnTo>
                  <a:lnTo>
                    <a:pt x="84" y="66"/>
                  </a:lnTo>
                  <a:lnTo>
                    <a:pt x="84" y="78"/>
                  </a:lnTo>
                  <a:lnTo>
                    <a:pt x="84" y="84"/>
                  </a:lnTo>
                  <a:lnTo>
                    <a:pt x="84" y="90"/>
                  </a:lnTo>
                  <a:lnTo>
                    <a:pt x="90" y="90"/>
                  </a:lnTo>
                  <a:lnTo>
                    <a:pt x="90" y="96"/>
                  </a:lnTo>
                  <a:lnTo>
                    <a:pt x="96" y="96"/>
                  </a:lnTo>
                  <a:lnTo>
                    <a:pt x="102" y="96"/>
                  </a:lnTo>
                  <a:lnTo>
                    <a:pt x="102" y="102"/>
                  </a:lnTo>
                  <a:lnTo>
                    <a:pt x="108" y="96"/>
                  </a:lnTo>
                  <a:lnTo>
                    <a:pt x="108" y="90"/>
                  </a:lnTo>
                  <a:lnTo>
                    <a:pt x="108" y="78"/>
                  </a:lnTo>
                  <a:lnTo>
                    <a:pt x="108" y="72"/>
                  </a:lnTo>
                  <a:lnTo>
                    <a:pt x="102" y="66"/>
                  </a:lnTo>
                  <a:lnTo>
                    <a:pt x="102" y="54"/>
                  </a:lnTo>
                  <a:lnTo>
                    <a:pt x="102" y="48"/>
                  </a:lnTo>
                  <a:lnTo>
                    <a:pt x="102" y="42"/>
                  </a:lnTo>
                  <a:lnTo>
                    <a:pt x="108" y="42"/>
                  </a:lnTo>
                  <a:lnTo>
                    <a:pt x="108" y="54"/>
                  </a:lnTo>
                  <a:lnTo>
                    <a:pt x="108" y="60"/>
                  </a:lnTo>
                  <a:lnTo>
                    <a:pt x="108" y="78"/>
                  </a:lnTo>
                  <a:lnTo>
                    <a:pt x="114" y="96"/>
                  </a:lnTo>
                  <a:lnTo>
                    <a:pt x="114" y="102"/>
                  </a:lnTo>
                  <a:lnTo>
                    <a:pt x="114" y="108"/>
                  </a:lnTo>
                  <a:lnTo>
                    <a:pt x="120" y="114"/>
                  </a:lnTo>
                  <a:lnTo>
                    <a:pt x="125" y="120"/>
                  </a:lnTo>
                  <a:lnTo>
                    <a:pt x="125" y="126"/>
                  </a:lnTo>
                  <a:lnTo>
                    <a:pt x="131" y="126"/>
                  </a:lnTo>
                  <a:lnTo>
                    <a:pt x="125" y="126"/>
                  </a:lnTo>
                  <a:close/>
                </a:path>
              </a:pathLst>
            </a:custGeom>
            <a:solidFill>
              <a:srgbClr val="990000"/>
            </a:solidFill>
            <a:ln w="9525">
              <a:noFill/>
              <a:round/>
              <a:headEnd/>
              <a:tailEnd/>
            </a:ln>
          </p:spPr>
          <p:txBody>
            <a:bodyPr/>
            <a:lstStyle/>
            <a:p>
              <a:endParaRPr lang="en-US"/>
            </a:p>
          </p:txBody>
        </p:sp>
        <p:sp>
          <p:nvSpPr>
            <p:cNvPr id="16137" name="Freeform 508"/>
            <p:cNvSpPr>
              <a:spLocks/>
            </p:cNvSpPr>
            <p:nvPr/>
          </p:nvSpPr>
          <p:spPr bwMode="auto">
            <a:xfrm>
              <a:off x="5115" y="1863"/>
              <a:ext cx="97" cy="155"/>
            </a:xfrm>
            <a:custGeom>
              <a:avLst/>
              <a:gdLst>
                <a:gd name="T0" fmla="*/ 49 w 95"/>
                <a:gd name="T1" fmla="*/ 149 h 155"/>
                <a:gd name="T2" fmla="*/ 49 w 95"/>
                <a:gd name="T3" fmla="*/ 137 h 155"/>
                <a:gd name="T4" fmla="*/ 49 w 95"/>
                <a:gd name="T5" fmla="*/ 125 h 155"/>
                <a:gd name="T6" fmla="*/ 43 w 95"/>
                <a:gd name="T7" fmla="*/ 119 h 155"/>
                <a:gd name="T8" fmla="*/ 37 w 95"/>
                <a:gd name="T9" fmla="*/ 113 h 155"/>
                <a:gd name="T10" fmla="*/ 17 w 95"/>
                <a:gd name="T11" fmla="*/ 101 h 155"/>
                <a:gd name="T12" fmla="*/ 11 w 95"/>
                <a:gd name="T13" fmla="*/ 77 h 155"/>
                <a:gd name="T14" fmla="*/ 6 w 95"/>
                <a:gd name="T15" fmla="*/ 65 h 155"/>
                <a:gd name="T16" fmla="*/ 6 w 95"/>
                <a:gd name="T17" fmla="*/ 59 h 155"/>
                <a:gd name="T18" fmla="*/ 6 w 95"/>
                <a:gd name="T19" fmla="*/ 59 h 155"/>
                <a:gd name="T20" fmla="*/ 6 w 95"/>
                <a:gd name="T21" fmla="*/ 65 h 155"/>
                <a:gd name="T22" fmla="*/ 11 w 95"/>
                <a:gd name="T23" fmla="*/ 77 h 155"/>
                <a:gd name="T24" fmla="*/ 17 w 95"/>
                <a:gd name="T25" fmla="*/ 89 h 155"/>
                <a:gd name="T26" fmla="*/ 23 w 95"/>
                <a:gd name="T27" fmla="*/ 101 h 155"/>
                <a:gd name="T28" fmla="*/ 37 w 95"/>
                <a:gd name="T29" fmla="*/ 107 h 155"/>
                <a:gd name="T30" fmla="*/ 43 w 95"/>
                <a:gd name="T31" fmla="*/ 113 h 155"/>
                <a:gd name="T32" fmla="*/ 49 w 95"/>
                <a:gd name="T33" fmla="*/ 107 h 155"/>
                <a:gd name="T34" fmla="*/ 49 w 95"/>
                <a:gd name="T35" fmla="*/ 89 h 155"/>
                <a:gd name="T36" fmla="*/ 49 w 95"/>
                <a:gd name="T37" fmla="*/ 77 h 155"/>
                <a:gd name="T38" fmla="*/ 37 w 95"/>
                <a:gd name="T39" fmla="*/ 65 h 155"/>
                <a:gd name="T40" fmla="*/ 17 w 95"/>
                <a:gd name="T41" fmla="*/ 53 h 155"/>
                <a:gd name="T42" fmla="*/ 11 w 95"/>
                <a:gd name="T43" fmla="*/ 35 h 155"/>
                <a:gd name="T44" fmla="*/ 11 w 95"/>
                <a:gd name="T45" fmla="*/ 23 h 155"/>
                <a:gd name="T46" fmla="*/ 17 w 95"/>
                <a:gd name="T47" fmla="*/ 29 h 155"/>
                <a:gd name="T48" fmla="*/ 23 w 95"/>
                <a:gd name="T49" fmla="*/ 41 h 155"/>
                <a:gd name="T50" fmla="*/ 37 w 95"/>
                <a:gd name="T51" fmla="*/ 53 h 155"/>
                <a:gd name="T52" fmla="*/ 43 w 95"/>
                <a:gd name="T53" fmla="*/ 65 h 155"/>
                <a:gd name="T54" fmla="*/ 49 w 95"/>
                <a:gd name="T55" fmla="*/ 71 h 155"/>
                <a:gd name="T56" fmla="*/ 49 w 95"/>
                <a:gd name="T57" fmla="*/ 59 h 155"/>
                <a:gd name="T58" fmla="*/ 49 w 95"/>
                <a:gd name="T59" fmla="*/ 17 h 155"/>
                <a:gd name="T60" fmla="*/ 49 w 95"/>
                <a:gd name="T61" fmla="*/ 0 h 155"/>
                <a:gd name="T62" fmla="*/ 55 w 95"/>
                <a:gd name="T63" fmla="*/ 0 h 155"/>
                <a:gd name="T64" fmla="*/ 49 w 95"/>
                <a:gd name="T65" fmla="*/ 17 h 155"/>
                <a:gd name="T66" fmla="*/ 55 w 95"/>
                <a:gd name="T67" fmla="*/ 53 h 155"/>
                <a:gd name="T68" fmla="*/ 61 w 95"/>
                <a:gd name="T69" fmla="*/ 65 h 155"/>
                <a:gd name="T70" fmla="*/ 67 w 95"/>
                <a:gd name="T71" fmla="*/ 59 h 155"/>
                <a:gd name="T72" fmla="*/ 86 w 95"/>
                <a:gd name="T73" fmla="*/ 47 h 155"/>
                <a:gd name="T74" fmla="*/ 93 w 95"/>
                <a:gd name="T75" fmla="*/ 35 h 155"/>
                <a:gd name="T76" fmla="*/ 93 w 95"/>
                <a:gd name="T77" fmla="*/ 29 h 155"/>
                <a:gd name="T78" fmla="*/ 99 w 95"/>
                <a:gd name="T79" fmla="*/ 35 h 155"/>
                <a:gd name="T80" fmla="*/ 93 w 95"/>
                <a:gd name="T81" fmla="*/ 41 h 155"/>
                <a:gd name="T82" fmla="*/ 86 w 95"/>
                <a:gd name="T83" fmla="*/ 53 h 155"/>
                <a:gd name="T84" fmla="*/ 74 w 95"/>
                <a:gd name="T85" fmla="*/ 65 h 155"/>
                <a:gd name="T86" fmla="*/ 61 w 95"/>
                <a:gd name="T87" fmla="*/ 77 h 155"/>
                <a:gd name="T88" fmla="*/ 61 w 95"/>
                <a:gd name="T89" fmla="*/ 89 h 155"/>
                <a:gd name="T90" fmla="*/ 55 w 95"/>
                <a:gd name="T91" fmla="*/ 107 h 155"/>
                <a:gd name="T92" fmla="*/ 61 w 95"/>
                <a:gd name="T93" fmla="*/ 113 h 155"/>
                <a:gd name="T94" fmla="*/ 74 w 95"/>
                <a:gd name="T95" fmla="*/ 101 h 155"/>
                <a:gd name="T96" fmla="*/ 93 w 95"/>
                <a:gd name="T97" fmla="*/ 89 h 155"/>
                <a:gd name="T98" fmla="*/ 105 w 95"/>
                <a:gd name="T99" fmla="*/ 77 h 155"/>
                <a:gd name="T100" fmla="*/ 111 w 95"/>
                <a:gd name="T101" fmla="*/ 65 h 155"/>
                <a:gd name="T102" fmla="*/ 111 w 95"/>
                <a:gd name="T103" fmla="*/ 71 h 155"/>
                <a:gd name="T104" fmla="*/ 105 w 95"/>
                <a:gd name="T105" fmla="*/ 77 h 155"/>
                <a:gd name="T106" fmla="*/ 99 w 95"/>
                <a:gd name="T107" fmla="*/ 89 h 155"/>
                <a:gd name="T108" fmla="*/ 86 w 95"/>
                <a:gd name="T109" fmla="*/ 107 h 155"/>
                <a:gd name="T110" fmla="*/ 67 w 95"/>
                <a:gd name="T111" fmla="*/ 119 h 155"/>
                <a:gd name="T112" fmla="*/ 55 w 95"/>
                <a:gd name="T113" fmla="*/ 131 h 155"/>
                <a:gd name="T114" fmla="*/ 55 w 95"/>
                <a:gd name="T115" fmla="*/ 143 h 155"/>
                <a:gd name="T116" fmla="*/ 55 w 95"/>
                <a:gd name="T117" fmla="*/ 149 h 155"/>
                <a:gd name="T118" fmla="*/ 55 w 95"/>
                <a:gd name="T119" fmla="*/ 149 h 15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5"/>
                <a:gd name="T181" fmla="*/ 0 h 155"/>
                <a:gd name="T182" fmla="*/ 95 w 95"/>
                <a:gd name="T183" fmla="*/ 155 h 15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5" h="155">
                  <a:moveTo>
                    <a:pt x="47" y="155"/>
                  </a:moveTo>
                  <a:lnTo>
                    <a:pt x="41" y="149"/>
                  </a:lnTo>
                  <a:lnTo>
                    <a:pt x="41" y="143"/>
                  </a:lnTo>
                  <a:lnTo>
                    <a:pt x="41" y="137"/>
                  </a:lnTo>
                  <a:lnTo>
                    <a:pt x="41" y="131"/>
                  </a:lnTo>
                  <a:lnTo>
                    <a:pt x="41" y="125"/>
                  </a:lnTo>
                  <a:lnTo>
                    <a:pt x="35" y="119"/>
                  </a:lnTo>
                  <a:lnTo>
                    <a:pt x="29" y="119"/>
                  </a:lnTo>
                  <a:lnTo>
                    <a:pt x="29" y="113"/>
                  </a:lnTo>
                  <a:lnTo>
                    <a:pt x="23" y="107"/>
                  </a:lnTo>
                  <a:lnTo>
                    <a:pt x="17" y="101"/>
                  </a:lnTo>
                  <a:lnTo>
                    <a:pt x="17" y="89"/>
                  </a:lnTo>
                  <a:lnTo>
                    <a:pt x="11" y="77"/>
                  </a:lnTo>
                  <a:lnTo>
                    <a:pt x="6" y="71"/>
                  </a:lnTo>
                  <a:lnTo>
                    <a:pt x="6" y="65"/>
                  </a:lnTo>
                  <a:lnTo>
                    <a:pt x="0" y="59"/>
                  </a:lnTo>
                  <a:lnTo>
                    <a:pt x="6" y="59"/>
                  </a:lnTo>
                  <a:lnTo>
                    <a:pt x="6" y="65"/>
                  </a:lnTo>
                  <a:lnTo>
                    <a:pt x="11" y="71"/>
                  </a:lnTo>
                  <a:lnTo>
                    <a:pt x="11" y="77"/>
                  </a:lnTo>
                  <a:lnTo>
                    <a:pt x="17" y="83"/>
                  </a:lnTo>
                  <a:lnTo>
                    <a:pt x="17" y="89"/>
                  </a:lnTo>
                  <a:lnTo>
                    <a:pt x="23" y="95"/>
                  </a:lnTo>
                  <a:lnTo>
                    <a:pt x="23" y="101"/>
                  </a:lnTo>
                  <a:lnTo>
                    <a:pt x="29" y="107"/>
                  </a:lnTo>
                  <a:lnTo>
                    <a:pt x="35" y="113"/>
                  </a:lnTo>
                  <a:lnTo>
                    <a:pt x="41" y="113"/>
                  </a:lnTo>
                  <a:lnTo>
                    <a:pt x="41" y="107"/>
                  </a:lnTo>
                  <a:lnTo>
                    <a:pt x="41" y="95"/>
                  </a:lnTo>
                  <a:lnTo>
                    <a:pt x="41" y="89"/>
                  </a:lnTo>
                  <a:lnTo>
                    <a:pt x="41" y="83"/>
                  </a:lnTo>
                  <a:lnTo>
                    <a:pt x="41" y="77"/>
                  </a:lnTo>
                  <a:lnTo>
                    <a:pt x="35" y="77"/>
                  </a:lnTo>
                  <a:lnTo>
                    <a:pt x="29" y="65"/>
                  </a:lnTo>
                  <a:lnTo>
                    <a:pt x="23" y="59"/>
                  </a:lnTo>
                  <a:lnTo>
                    <a:pt x="17" y="53"/>
                  </a:lnTo>
                  <a:lnTo>
                    <a:pt x="17" y="41"/>
                  </a:lnTo>
                  <a:lnTo>
                    <a:pt x="11" y="35"/>
                  </a:lnTo>
                  <a:lnTo>
                    <a:pt x="11" y="23"/>
                  </a:lnTo>
                  <a:lnTo>
                    <a:pt x="17" y="29"/>
                  </a:lnTo>
                  <a:lnTo>
                    <a:pt x="17" y="35"/>
                  </a:lnTo>
                  <a:lnTo>
                    <a:pt x="23" y="41"/>
                  </a:lnTo>
                  <a:lnTo>
                    <a:pt x="23" y="47"/>
                  </a:lnTo>
                  <a:lnTo>
                    <a:pt x="29" y="53"/>
                  </a:lnTo>
                  <a:lnTo>
                    <a:pt x="29" y="59"/>
                  </a:lnTo>
                  <a:lnTo>
                    <a:pt x="35" y="65"/>
                  </a:lnTo>
                  <a:lnTo>
                    <a:pt x="41" y="71"/>
                  </a:lnTo>
                  <a:lnTo>
                    <a:pt x="41" y="59"/>
                  </a:lnTo>
                  <a:lnTo>
                    <a:pt x="35" y="35"/>
                  </a:lnTo>
                  <a:lnTo>
                    <a:pt x="41" y="17"/>
                  </a:lnTo>
                  <a:lnTo>
                    <a:pt x="41" y="0"/>
                  </a:lnTo>
                  <a:lnTo>
                    <a:pt x="47" y="0"/>
                  </a:lnTo>
                  <a:lnTo>
                    <a:pt x="41" y="6"/>
                  </a:lnTo>
                  <a:lnTo>
                    <a:pt x="41" y="17"/>
                  </a:lnTo>
                  <a:lnTo>
                    <a:pt x="47" y="35"/>
                  </a:lnTo>
                  <a:lnTo>
                    <a:pt x="47" y="53"/>
                  </a:lnTo>
                  <a:lnTo>
                    <a:pt x="47" y="65"/>
                  </a:lnTo>
                  <a:lnTo>
                    <a:pt x="53" y="65"/>
                  </a:lnTo>
                  <a:lnTo>
                    <a:pt x="59" y="59"/>
                  </a:lnTo>
                  <a:lnTo>
                    <a:pt x="65" y="53"/>
                  </a:lnTo>
                  <a:lnTo>
                    <a:pt x="71" y="47"/>
                  </a:lnTo>
                  <a:lnTo>
                    <a:pt x="71" y="41"/>
                  </a:lnTo>
                  <a:lnTo>
                    <a:pt x="77" y="35"/>
                  </a:lnTo>
                  <a:lnTo>
                    <a:pt x="77" y="29"/>
                  </a:lnTo>
                  <a:lnTo>
                    <a:pt x="83" y="29"/>
                  </a:lnTo>
                  <a:lnTo>
                    <a:pt x="83" y="35"/>
                  </a:lnTo>
                  <a:lnTo>
                    <a:pt x="77" y="41"/>
                  </a:lnTo>
                  <a:lnTo>
                    <a:pt x="77" y="47"/>
                  </a:lnTo>
                  <a:lnTo>
                    <a:pt x="71" y="53"/>
                  </a:lnTo>
                  <a:lnTo>
                    <a:pt x="65" y="59"/>
                  </a:lnTo>
                  <a:lnTo>
                    <a:pt x="65" y="65"/>
                  </a:lnTo>
                  <a:lnTo>
                    <a:pt x="59" y="71"/>
                  </a:lnTo>
                  <a:lnTo>
                    <a:pt x="53" y="77"/>
                  </a:lnTo>
                  <a:lnTo>
                    <a:pt x="53" y="89"/>
                  </a:lnTo>
                  <a:lnTo>
                    <a:pt x="47" y="95"/>
                  </a:lnTo>
                  <a:lnTo>
                    <a:pt x="47" y="107"/>
                  </a:lnTo>
                  <a:lnTo>
                    <a:pt x="47" y="113"/>
                  </a:lnTo>
                  <a:lnTo>
                    <a:pt x="53" y="113"/>
                  </a:lnTo>
                  <a:lnTo>
                    <a:pt x="59" y="107"/>
                  </a:lnTo>
                  <a:lnTo>
                    <a:pt x="65" y="101"/>
                  </a:lnTo>
                  <a:lnTo>
                    <a:pt x="71" y="95"/>
                  </a:lnTo>
                  <a:lnTo>
                    <a:pt x="77" y="89"/>
                  </a:lnTo>
                  <a:lnTo>
                    <a:pt x="83" y="83"/>
                  </a:lnTo>
                  <a:lnTo>
                    <a:pt x="89" y="77"/>
                  </a:lnTo>
                  <a:lnTo>
                    <a:pt x="89" y="71"/>
                  </a:lnTo>
                  <a:lnTo>
                    <a:pt x="95" y="65"/>
                  </a:lnTo>
                  <a:lnTo>
                    <a:pt x="95" y="71"/>
                  </a:lnTo>
                  <a:lnTo>
                    <a:pt x="89" y="77"/>
                  </a:lnTo>
                  <a:lnTo>
                    <a:pt x="89" y="83"/>
                  </a:lnTo>
                  <a:lnTo>
                    <a:pt x="83" y="89"/>
                  </a:lnTo>
                  <a:lnTo>
                    <a:pt x="77" y="101"/>
                  </a:lnTo>
                  <a:lnTo>
                    <a:pt x="71" y="107"/>
                  </a:lnTo>
                  <a:lnTo>
                    <a:pt x="65" y="113"/>
                  </a:lnTo>
                  <a:lnTo>
                    <a:pt x="59" y="119"/>
                  </a:lnTo>
                  <a:lnTo>
                    <a:pt x="53" y="125"/>
                  </a:lnTo>
                  <a:lnTo>
                    <a:pt x="47" y="131"/>
                  </a:lnTo>
                  <a:lnTo>
                    <a:pt x="47" y="137"/>
                  </a:lnTo>
                  <a:lnTo>
                    <a:pt x="47" y="143"/>
                  </a:lnTo>
                  <a:lnTo>
                    <a:pt x="47" y="149"/>
                  </a:lnTo>
                  <a:lnTo>
                    <a:pt x="47" y="155"/>
                  </a:lnTo>
                  <a:close/>
                </a:path>
              </a:pathLst>
            </a:custGeom>
            <a:solidFill>
              <a:srgbClr val="990000"/>
            </a:solidFill>
            <a:ln w="9525">
              <a:noFill/>
              <a:round/>
              <a:headEnd/>
              <a:tailEnd/>
            </a:ln>
          </p:spPr>
          <p:txBody>
            <a:bodyPr/>
            <a:lstStyle/>
            <a:p>
              <a:endParaRPr lang="en-US"/>
            </a:p>
          </p:txBody>
        </p:sp>
        <p:sp>
          <p:nvSpPr>
            <p:cNvPr id="16138" name="Freeform 509"/>
            <p:cNvSpPr>
              <a:spLocks/>
            </p:cNvSpPr>
            <p:nvPr/>
          </p:nvSpPr>
          <p:spPr bwMode="auto">
            <a:xfrm>
              <a:off x="4978" y="2047"/>
              <a:ext cx="124" cy="149"/>
            </a:xfrm>
            <a:custGeom>
              <a:avLst/>
              <a:gdLst>
                <a:gd name="T0" fmla="*/ 110 w 126"/>
                <a:gd name="T1" fmla="*/ 6 h 149"/>
                <a:gd name="T2" fmla="*/ 104 w 126"/>
                <a:gd name="T3" fmla="*/ 12 h 149"/>
                <a:gd name="T4" fmla="*/ 98 w 126"/>
                <a:gd name="T5" fmla="*/ 24 h 149"/>
                <a:gd name="T6" fmla="*/ 93 w 126"/>
                <a:gd name="T7" fmla="*/ 36 h 149"/>
                <a:gd name="T8" fmla="*/ 90 w 126"/>
                <a:gd name="T9" fmla="*/ 42 h 149"/>
                <a:gd name="T10" fmla="*/ 90 w 126"/>
                <a:gd name="T11" fmla="*/ 48 h 149"/>
                <a:gd name="T12" fmla="*/ 87 w 126"/>
                <a:gd name="T13" fmla="*/ 60 h 149"/>
                <a:gd name="T14" fmla="*/ 82 w 126"/>
                <a:gd name="T15" fmla="*/ 66 h 149"/>
                <a:gd name="T16" fmla="*/ 82 w 126"/>
                <a:gd name="T17" fmla="*/ 72 h 149"/>
                <a:gd name="T18" fmla="*/ 87 w 126"/>
                <a:gd name="T19" fmla="*/ 84 h 149"/>
                <a:gd name="T20" fmla="*/ 87 w 126"/>
                <a:gd name="T21" fmla="*/ 90 h 149"/>
                <a:gd name="T22" fmla="*/ 87 w 126"/>
                <a:gd name="T23" fmla="*/ 90 h 149"/>
                <a:gd name="T24" fmla="*/ 82 w 126"/>
                <a:gd name="T25" fmla="*/ 84 h 149"/>
                <a:gd name="T26" fmla="*/ 76 w 126"/>
                <a:gd name="T27" fmla="*/ 78 h 149"/>
                <a:gd name="T28" fmla="*/ 70 w 126"/>
                <a:gd name="T29" fmla="*/ 84 h 149"/>
                <a:gd name="T30" fmla="*/ 58 w 126"/>
                <a:gd name="T31" fmla="*/ 90 h 149"/>
                <a:gd name="T32" fmla="*/ 52 w 126"/>
                <a:gd name="T33" fmla="*/ 102 h 149"/>
                <a:gd name="T34" fmla="*/ 46 w 126"/>
                <a:gd name="T35" fmla="*/ 108 h 149"/>
                <a:gd name="T36" fmla="*/ 40 w 126"/>
                <a:gd name="T37" fmla="*/ 113 h 149"/>
                <a:gd name="T38" fmla="*/ 46 w 126"/>
                <a:gd name="T39" fmla="*/ 131 h 149"/>
                <a:gd name="T40" fmla="*/ 52 w 126"/>
                <a:gd name="T41" fmla="*/ 143 h 149"/>
                <a:gd name="T42" fmla="*/ 52 w 126"/>
                <a:gd name="T43" fmla="*/ 149 h 149"/>
                <a:gd name="T44" fmla="*/ 46 w 126"/>
                <a:gd name="T45" fmla="*/ 137 h 149"/>
                <a:gd name="T46" fmla="*/ 40 w 126"/>
                <a:gd name="T47" fmla="*/ 119 h 149"/>
                <a:gd name="T48" fmla="*/ 34 w 126"/>
                <a:gd name="T49" fmla="*/ 119 h 149"/>
                <a:gd name="T50" fmla="*/ 31 w 126"/>
                <a:gd name="T51" fmla="*/ 131 h 149"/>
                <a:gd name="T52" fmla="*/ 30 w 126"/>
                <a:gd name="T53" fmla="*/ 137 h 149"/>
                <a:gd name="T54" fmla="*/ 24 w 126"/>
                <a:gd name="T55" fmla="*/ 149 h 149"/>
                <a:gd name="T56" fmla="*/ 12 w 126"/>
                <a:gd name="T57" fmla="*/ 149 h 149"/>
                <a:gd name="T58" fmla="*/ 18 w 126"/>
                <a:gd name="T59" fmla="*/ 149 h 149"/>
                <a:gd name="T60" fmla="*/ 18 w 126"/>
                <a:gd name="T61" fmla="*/ 143 h 149"/>
                <a:gd name="T62" fmla="*/ 24 w 126"/>
                <a:gd name="T63" fmla="*/ 131 h 149"/>
                <a:gd name="T64" fmla="*/ 31 w 126"/>
                <a:gd name="T65" fmla="*/ 119 h 149"/>
                <a:gd name="T66" fmla="*/ 34 w 126"/>
                <a:gd name="T67" fmla="*/ 108 h 149"/>
                <a:gd name="T68" fmla="*/ 31 w 126"/>
                <a:gd name="T69" fmla="*/ 108 h 149"/>
                <a:gd name="T70" fmla="*/ 24 w 126"/>
                <a:gd name="T71" fmla="*/ 113 h 149"/>
                <a:gd name="T72" fmla="*/ 18 w 126"/>
                <a:gd name="T73" fmla="*/ 113 h 149"/>
                <a:gd name="T74" fmla="*/ 12 w 126"/>
                <a:gd name="T75" fmla="*/ 113 h 149"/>
                <a:gd name="T76" fmla="*/ 6 w 126"/>
                <a:gd name="T77" fmla="*/ 119 h 149"/>
                <a:gd name="T78" fmla="*/ 0 w 126"/>
                <a:gd name="T79" fmla="*/ 119 h 149"/>
                <a:gd name="T80" fmla="*/ 6 w 126"/>
                <a:gd name="T81" fmla="*/ 113 h 149"/>
                <a:gd name="T82" fmla="*/ 18 w 126"/>
                <a:gd name="T83" fmla="*/ 108 h 149"/>
                <a:gd name="T84" fmla="*/ 30 w 126"/>
                <a:gd name="T85" fmla="*/ 102 h 149"/>
                <a:gd name="T86" fmla="*/ 34 w 126"/>
                <a:gd name="T87" fmla="*/ 102 h 149"/>
                <a:gd name="T88" fmla="*/ 40 w 126"/>
                <a:gd name="T89" fmla="*/ 102 h 149"/>
                <a:gd name="T90" fmla="*/ 46 w 126"/>
                <a:gd name="T91" fmla="*/ 96 h 149"/>
                <a:gd name="T92" fmla="*/ 52 w 126"/>
                <a:gd name="T93" fmla="*/ 90 h 149"/>
                <a:gd name="T94" fmla="*/ 58 w 126"/>
                <a:gd name="T95" fmla="*/ 84 h 149"/>
                <a:gd name="T96" fmla="*/ 58 w 126"/>
                <a:gd name="T97" fmla="*/ 78 h 149"/>
                <a:gd name="T98" fmla="*/ 52 w 126"/>
                <a:gd name="T99" fmla="*/ 78 h 149"/>
                <a:gd name="T100" fmla="*/ 52 w 126"/>
                <a:gd name="T101" fmla="*/ 78 h 149"/>
                <a:gd name="T102" fmla="*/ 58 w 126"/>
                <a:gd name="T103" fmla="*/ 72 h 149"/>
                <a:gd name="T104" fmla="*/ 64 w 126"/>
                <a:gd name="T105" fmla="*/ 72 h 149"/>
                <a:gd name="T106" fmla="*/ 64 w 126"/>
                <a:gd name="T107" fmla="*/ 72 h 149"/>
                <a:gd name="T108" fmla="*/ 70 w 126"/>
                <a:gd name="T109" fmla="*/ 66 h 149"/>
                <a:gd name="T110" fmla="*/ 76 w 126"/>
                <a:gd name="T111" fmla="*/ 54 h 149"/>
                <a:gd name="T112" fmla="*/ 87 w 126"/>
                <a:gd name="T113" fmla="*/ 36 h 149"/>
                <a:gd name="T114" fmla="*/ 90 w 126"/>
                <a:gd name="T115" fmla="*/ 24 h 149"/>
                <a:gd name="T116" fmla="*/ 93 w 126"/>
                <a:gd name="T117" fmla="*/ 12 h 149"/>
                <a:gd name="T118" fmla="*/ 93 w 126"/>
                <a:gd name="T119" fmla="*/ 6 h 149"/>
                <a:gd name="T120" fmla="*/ 98 w 126"/>
                <a:gd name="T121" fmla="*/ 6 h 149"/>
                <a:gd name="T122" fmla="*/ 110 w 126"/>
                <a:gd name="T123" fmla="*/ 0 h 1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6"/>
                <a:gd name="T187" fmla="*/ 0 h 149"/>
                <a:gd name="T188" fmla="*/ 126 w 126"/>
                <a:gd name="T189" fmla="*/ 149 h 14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6" h="149">
                  <a:moveTo>
                    <a:pt x="126" y="0"/>
                  </a:moveTo>
                  <a:lnTo>
                    <a:pt x="126" y="6"/>
                  </a:lnTo>
                  <a:lnTo>
                    <a:pt x="120" y="6"/>
                  </a:lnTo>
                  <a:lnTo>
                    <a:pt x="120" y="12"/>
                  </a:lnTo>
                  <a:lnTo>
                    <a:pt x="114" y="18"/>
                  </a:lnTo>
                  <a:lnTo>
                    <a:pt x="114" y="24"/>
                  </a:lnTo>
                  <a:lnTo>
                    <a:pt x="108" y="30"/>
                  </a:lnTo>
                  <a:lnTo>
                    <a:pt x="108" y="36"/>
                  </a:lnTo>
                  <a:lnTo>
                    <a:pt x="102" y="42"/>
                  </a:lnTo>
                  <a:lnTo>
                    <a:pt x="102" y="48"/>
                  </a:lnTo>
                  <a:lnTo>
                    <a:pt x="96" y="54"/>
                  </a:lnTo>
                  <a:lnTo>
                    <a:pt x="96" y="60"/>
                  </a:lnTo>
                  <a:lnTo>
                    <a:pt x="90" y="66"/>
                  </a:lnTo>
                  <a:lnTo>
                    <a:pt x="90" y="72"/>
                  </a:lnTo>
                  <a:lnTo>
                    <a:pt x="96" y="78"/>
                  </a:lnTo>
                  <a:lnTo>
                    <a:pt x="96" y="84"/>
                  </a:lnTo>
                  <a:lnTo>
                    <a:pt x="96" y="90"/>
                  </a:lnTo>
                  <a:lnTo>
                    <a:pt x="96" y="84"/>
                  </a:lnTo>
                  <a:lnTo>
                    <a:pt x="90" y="84"/>
                  </a:lnTo>
                  <a:lnTo>
                    <a:pt x="90" y="78"/>
                  </a:lnTo>
                  <a:lnTo>
                    <a:pt x="84" y="78"/>
                  </a:lnTo>
                  <a:lnTo>
                    <a:pt x="78" y="84"/>
                  </a:lnTo>
                  <a:lnTo>
                    <a:pt x="72" y="84"/>
                  </a:lnTo>
                  <a:lnTo>
                    <a:pt x="66" y="90"/>
                  </a:lnTo>
                  <a:lnTo>
                    <a:pt x="66" y="96"/>
                  </a:lnTo>
                  <a:lnTo>
                    <a:pt x="60" y="102"/>
                  </a:lnTo>
                  <a:lnTo>
                    <a:pt x="54" y="102"/>
                  </a:lnTo>
                  <a:lnTo>
                    <a:pt x="54" y="108"/>
                  </a:lnTo>
                  <a:lnTo>
                    <a:pt x="48" y="108"/>
                  </a:lnTo>
                  <a:lnTo>
                    <a:pt x="48" y="113"/>
                  </a:lnTo>
                  <a:lnTo>
                    <a:pt x="48" y="125"/>
                  </a:lnTo>
                  <a:lnTo>
                    <a:pt x="54" y="131"/>
                  </a:lnTo>
                  <a:lnTo>
                    <a:pt x="54" y="143"/>
                  </a:lnTo>
                  <a:lnTo>
                    <a:pt x="60" y="143"/>
                  </a:lnTo>
                  <a:lnTo>
                    <a:pt x="60" y="149"/>
                  </a:lnTo>
                  <a:lnTo>
                    <a:pt x="54" y="143"/>
                  </a:lnTo>
                  <a:lnTo>
                    <a:pt x="54" y="137"/>
                  </a:lnTo>
                  <a:lnTo>
                    <a:pt x="48" y="131"/>
                  </a:lnTo>
                  <a:lnTo>
                    <a:pt x="48" y="119"/>
                  </a:lnTo>
                  <a:lnTo>
                    <a:pt x="48" y="113"/>
                  </a:lnTo>
                  <a:lnTo>
                    <a:pt x="42" y="119"/>
                  </a:lnTo>
                  <a:lnTo>
                    <a:pt x="42" y="125"/>
                  </a:lnTo>
                  <a:lnTo>
                    <a:pt x="36" y="131"/>
                  </a:lnTo>
                  <a:lnTo>
                    <a:pt x="30" y="131"/>
                  </a:lnTo>
                  <a:lnTo>
                    <a:pt x="30" y="137"/>
                  </a:lnTo>
                  <a:lnTo>
                    <a:pt x="24" y="143"/>
                  </a:lnTo>
                  <a:lnTo>
                    <a:pt x="24" y="149"/>
                  </a:lnTo>
                  <a:lnTo>
                    <a:pt x="18" y="149"/>
                  </a:lnTo>
                  <a:lnTo>
                    <a:pt x="12" y="149"/>
                  </a:lnTo>
                  <a:lnTo>
                    <a:pt x="18" y="149"/>
                  </a:lnTo>
                  <a:lnTo>
                    <a:pt x="18" y="143"/>
                  </a:lnTo>
                  <a:lnTo>
                    <a:pt x="24" y="137"/>
                  </a:lnTo>
                  <a:lnTo>
                    <a:pt x="24" y="131"/>
                  </a:lnTo>
                  <a:lnTo>
                    <a:pt x="30" y="125"/>
                  </a:lnTo>
                  <a:lnTo>
                    <a:pt x="36" y="119"/>
                  </a:lnTo>
                  <a:lnTo>
                    <a:pt x="36" y="113"/>
                  </a:lnTo>
                  <a:lnTo>
                    <a:pt x="42" y="108"/>
                  </a:lnTo>
                  <a:lnTo>
                    <a:pt x="36" y="108"/>
                  </a:lnTo>
                  <a:lnTo>
                    <a:pt x="30" y="108"/>
                  </a:lnTo>
                  <a:lnTo>
                    <a:pt x="24" y="113"/>
                  </a:lnTo>
                  <a:lnTo>
                    <a:pt x="18" y="113"/>
                  </a:lnTo>
                  <a:lnTo>
                    <a:pt x="12" y="113"/>
                  </a:lnTo>
                  <a:lnTo>
                    <a:pt x="6" y="119"/>
                  </a:lnTo>
                  <a:lnTo>
                    <a:pt x="0" y="119"/>
                  </a:lnTo>
                  <a:lnTo>
                    <a:pt x="0" y="113"/>
                  </a:lnTo>
                  <a:lnTo>
                    <a:pt x="6" y="113"/>
                  </a:lnTo>
                  <a:lnTo>
                    <a:pt x="12" y="113"/>
                  </a:lnTo>
                  <a:lnTo>
                    <a:pt x="18" y="108"/>
                  </a:lnTo>
                  <a:lnTo>
                    <a:pt x="24" y="108"/>
                  </a:lnTo>
                  <a:lnTo>
                    <a:pt x="30" y="102"/>
                  </a:lnTo>
                  <a:lnTo>
                    <a:pt x="36" y="102"/>
                  </a:lnTo>
                  <a:lnTo>
                    <a:pt x="42" y="102"/>
                  </a:lnTo>
                  <a:lnTo>
                    <a:pt x="48" y="102"/>
                  </a:lnTo>
                  <a:lnTo>
                    <a:pt x="54" y="96"/>
                  </a:lnTo>
                  <a:lnTo>
                    <a:pt x="60" y="90"/>
                  </a:lnTo>
                  <a:lnTo>
                    <a:pt x="66" y="84"/>
                  </a:lnTo>
                  <a:lnTo>
                    <a:pt x="66" y="78"/>
                  </a:lnTo>
                  <a:lnTo>
                    <a:pt x="60" y="78"/>
                  </a:lnTo>
                  <a:lnTo>
                    <a:pt x="66" y="72"/>
                  </a:lnTo>
                  <a:lnTo>
                    <a:pt x="72" y="72"/>
                  </a:lnTo>
                  <a:lnTo>
                    <a:pt x="78" y="66"/>
                  </a:lnTo>
                  <a:lnTo>
                    <a:pt x="78" y="60"/>
                  </a:lnTo>
                  <a:lnTo>
                    <a:pt x="84" y="54"/>
                  </a:lnTo>
                  <a:lnTo>
                    <a:pt x="90" y="48"/>
                  </a:lnTo>
                  <a:lnTo>
                    <a:pt x="96" y="36"/>
                  </a:lnTo>
                  <a:lnTo>
                    <a:pt x="102" y="30"/>
                  </a:lnTo>
                  <a:lnTo>
                    <a:pt x="102" y="24"/>
                  </a:lnTo>
                  <a:lnTo>
                    <a:pt x="102" y="18"/>
                  </a:lnTo>
                  <a:lnTo>
                    <a:pt x="108" y="12"/>
                  </a:lnTo>
                  <a:lnTo>
                    <a:pt x="108" y="6"/>
                  </a:lnTo>
                  <a:lnTo>
                    <a:pt x="114" y="6"/>
                  </a:lnTo>
                  <a:lnTo>
                    <a:pt x="120" y="0"/>
                  </a:lnTo>
                  <a:lnTo>
                    <a:pt x="126" y="0"/>
                  </a:lnTo>
                  <a:close/>
                </a:path>
              </a:pathLst>
            </a:custGeom>
            <a:solidFill>
              <a:srgbClr val="003300"/>
            </a:solidFill>
            <a:ln w="9525">
              <a:noFill/>
              <a:round/>
              <a:headEnd/>
              <a:tailEnd/>
            </a:ln>
          </p:spPr>
          <p:txBody>
            <a:bodyPr/>
            <a:lstStyle/>
            <a:p>
              <a:endParaRPr lang="en-US"/>
            </a:p>
          </p:txBody>
        </p:sp>
        <p:sp>
          <p:nvSpPr>
            <p:cNvPr id="16139" name="Freeform 510"/>
            <p:cNvSpPr>
              <a:spLocks/>
            </p:cNvSpPr>
            <p:nvPr/>
          </p:nvSpPr>
          <p:spPr bwMode="auto">
            <a:xfrm>
              <a:off x="5209" y="1846"/>
              <a:ext cx="72" cy="119"/>
            </a:xfrm>
            <a:custGeom>
              <a:avLst/>
              <a:gdLst>
                <a:gd name="T0" fmla="*/ 18 w 72"/>
                <a:gd name="T1" fmla="*/ 113 h 119"/>
                <a:gd name="T2" fmla="*/ 30 w 72"/>
                <a:gd name="T3" fmla="*/ 101 h 119"/>
                <a:gd name="T4" fmla="*/ 36 w 72"/>
                <a:gd name="T5" fmla="*/ 95 h 119"/>
                <a:gd name="T6" fmla="*/ 48 w 72"/>
                <a:gd name="T7" fmla="*/ 95 h 119"/>
                <a:gd name="T8" fmla="*/ 60 w 72"/>
                <a:gd name="T9" fmla="*/ 89 h 119"/>
                <a:gd name="T10" fmla="*/ 66 w 72"/>
                <a:gd name="T11" fmla="*/ 83 h 119"/>
                <a:gd name="T12" fmla="*/ 72 w 72"/>
                <a:gd name="T13" fmla="*/ 83 h 119"/>
                <a:gd name="T14" fmla="*/ 72 w 72"/>
                <a:gd name="T15" fmla="*/ 77 h 119"/>
                <a:gd name="T16" fmla="*/ 66 w 72"/>
                <a:gd name="T17" fmla="*/ 83 h 119"/>
                <a:gd name="T18" fmla="*/ 60 w 72"/>
                <a:gd name="T19" fmla="*/ 83 h 119"/>
                <a:gd name="T20" fmla="*/ 48 w 72"/>
                <a:gd name="T21" fmla="*/ 89 h 119"/>
                <a:gd name="T22" fmla="*/ 36 w 72"/>
                <a:gd name="T23" fmla="*/ 95 h 119"/>
                <a:gd name="T24" fmla="*/ 36 w 72"/>
                <a:gd name="T25" fmla="*/ 89 h 119"/>
                <a:gd name="T26" fmla="*/ 42 w 72"/>
                <a:gd name="T27" fmla="*/ 71 h 119"/>
                <a:gd name="T28" fmla="*/ 48 w 72"/>
                <a:gd name="T29" fmla="*/ 65 h 119"/>
                <a:gd name="T30" fmla="*/ 54 w 72"/>
                <a:gd name="T31" fmla="*/ 59 h 119"/>
                <a:gd name="T32" fmla="*/ 66 w 72"/>
                <a:gd name="T33" fmla="*/ 47 h 119"/>
                <a:gd name="T34" fmla="*/ 72 w 72"/>
                <a:gd name="T35" fmla="*/ 41 h 119"/>
                <a:gd name="T36" fmla="*/ 72 w 72"/>
                <a:gd name="T37" fmla="*/ 35 h 119"/>
                <a:gd name="T38" fmla="*/ 72 w 72"/>
                <a:gd name="T39" fmla="*/ 35 h 119"/>
                <a:gd name="T40" fmla="*/ 66 w 72"/>
                <a:gd name="T41" fmla="*/ 41 h 119"/>
                <a:gd name="T42" fmla="*/ 60 w 72"/>
                <a:gd name="T43" fmla="*/ 47 h 119"/>
                <a:gd name="T44" fmla="*/ 54 w 72"/>
                <a:gd name="T45" fmla="*/ 53 h 119"/>
                <a:gd name="T46" fmla="*/ 48 w 72"/>
                <a:gd name="T47" fmla="*/ 59 h 119"/>
                <a:gd name="T48" fmla="*/ 42 w 72"/>
                <a:gd name="T49" fmla="*/ 47 h 119"/>
                <a:gd name="T50" fmla="*/ 48 w 72"/>
                <a:gd name="T51" fmla="*/ 12 h 119"/>
                <a:gd name="T52" fmla="*/ 42 w 72"/>
                <a:gd name="T53" fmla="*/ 0 h 119"/>
                <a:gd name="T54" fmla="*/ 42 w 72"/>
                <a:gd name="T55" fmla="*/ 0 h 119"/>
                <a:gd name="T56" fmla="*/ 42 w 72"/>
                <a:gd name="T57" fmla="*/ 18 h 119"/>
                <a:gd name="T58" fmla="*/ 36 w 72"/>
                <a:gd name="T59" fmla="*/ 53 h 119"/>
                <a:gd name="T60" fmla="*/ 36 w 72"/>
                <a:gd name="T61" fmla="*/ 65 h 119"/>
                <a:gd name="T62" fmla="*/ 36 w 72"/>
                <a:gd name="T63" fmla="*/ 59 h 119"/>
                <a:gd name="T64" fmla="*/ 30 w 72"/>
                <a:gd name="T65" fmla="*/ 53 h 119"/>
                <a:gd name="T66" fmla="*/ 30 w 72"/>
                <a:gd name="T67" fmla="*/ 47 h 119"/>
                <a:gd name="T68" fmla="*/ 18 w 72"/>
                <a:gd name="T69" fmla="*/ 35 h 119"/>
                <a:gd name="T70" fmla="*/ 12 w 72"/>
                <a:gd name="T71" fmla="*/ 29 h 119"/>
                <a:gd name="T72" fmla="*/ 6 w 72"/>
                <a:gd name="T73" fmla="*/ 29 h 119"/>
                <a:gd name="T74" fmla="*/ 12 w 72"/>
                <a:gd name="T75" fmla="*/ 35 h 119"/>
                <a:gd name="T76" fmla="*/ 18 w 72"/>
                <a:gd name="T77" fmla="*/ 41 h 119"/>
                <a:gd name="T78" fmla="*/ 30 w 72"/>
                <a:gd name="T79" fmla="*/ 59 h 119"/>
                <a:gd name="T80" fmla="*/ 30 w 72"/>
                <a:gd name="T81" fmla="*/ 71 h 119"/>
                <a:gd name="T82" fmla="*/ 30 w 72"/>
                <a:gd name="T83" fmla="*/ 89 h 119"/>
                <a:gd name="T84" fmla="*/ 24 w 72"/>
                <a:gd name="T85" fmla="*/ 89 h 119"/>
                <a:gd name="T86" fmla="*/ 24 w 72"/>
                <a:gd name="T87" fmla="*/ 89 h 119"/>
                <a:gd name="T88" fmla="*/ 18 w 72"/>
                <a:gd name="T89" fmla="*/ 83 h 119"/>
                <a:gd name="T90" fmla="*/ 12 w 72"/>
                <a:gd name="T91" fmla="*/ 77 h 119"/>
                <a:gd name="T92" fmla="*/ 6 w 72"/>
                <a:gd name="T93" fmla="*/ 71 h 119"/>
                <a:gd name="T94" fmla="*/ 0 w 72"/>
                <a:gd name="T95" fmla="*/ 65 h 119"/>
                <a:gd name="T96" fmla="*/ 0 w 72"/>
                <a:gd name="T97" fmla="*/ 65 h 119"/>
                <a:gd name="T98" fmla="*/ 6 w 72"/>
                <a:gd name="T99" fmla="*/ 71 h 119"/>
                <a:gd name="T100" fmla="*/ 12 w 72"/>
                <a:gd name="T101" fmla="*/ 83 h 119"/>
                <a:gd name="T102" fmla="*/ 18 w 72"/>
                <a:gd name="T103" fmla="*/ 89 h 119"/>
                <a:gd name="T104" fmla="*/ 18 w 72"/>
                <a:gd name="T105" fmla="*/ 95 h 119"/>
                <a:gd name="T106" fmla="*/ 18 w 72"/>
                <a:gd name="T107" fmla="*/ 107 h 119"/>
                <a:gd name="T108" fmla="*/ 12 w 72"/>
                <a:gd name="T109" fmla="*/ 119 h 119"/>
                <a:gd name="T110" fmla="*/ 12 w 72"/>
                <a:gd name="T111" fmla="*/ 119 h 1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2"/>
                <a:gd name="T169" fmla="*/ 0 h 119"/>
                <a:gd name="T170" fmla="*/ 72 w 72"/>
                <a:gd name="T171" fmla="*/ 119 h 11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2" h="119">
                  <a:moveTo>
                    <a:pt x="18" y="119"/>
                  </a:moveTo>
                  <a:lnTo>
                    <a:pt x="18" y="113"/>
                  </a:lnTo>
                  <a:lnTo>
                    <a:pt x="24" y="107"/>
                  </a:lnTo>
                  <a:lnTo>
                    <a:pt x="30" y="101"/>
                  </a:lnTo>
                  <a:lnTo>
                    <a:pt x="30" y="95"/>
                  </a:lnTo>
                  <a:lnTo>
                    <a:pt x="36" y="95"/>
                  </a:lnTo>
                  <a:lnTo>
                    <a:pt x="42" y="95"/>
                  </a:lnTo>
                  <a:lnTo>
                    <a:pt x="48" y="95"/>
                  </a:lnTo>
                  <a:lnTo>
                    <a:pt x="54" y="95"/>
                  </a:lnTo>
                  <a:lnTo>
                    <a:pt x="60" y="89"/>
                  </a:lnTo>
                  <a:lnTo>
                    <a:pt x="66" y="89"/>
                  </a:lnTo>
                  <a:lnTo>
                    <a:pt x="66" y="83"/>
                  </a:lnTo>
                  <a:lnTo>
                    <a:pt x="72" y="83"/>
                  </a:lnTo>
                  <a:lnTo>
                    <a:pt x="72" y="77"/>
                  </a:lnTo>
                  <a:lnTo>
                    <a:pt x="66" y="83"/>
                  </a:lnTo>
                  <a:lnTo>
                    <a:pt x="60" y="83"/>
                  </a:lnTo>
                  <a:lnTo>
                    <a:pt x="54" y="89"/>
                  </a:lnTo>
                  <a:lnTo>
                    <a:pt x="48" y="89"/>
                  </a:lnTo>
                  <a:lnTo>
                    <a:pt x="42" y="89"/>
                  </a:lnTo>
                  <a:lnTo>
                    <a:pt x="36" y="95"/>
                  </a:lnTo>
                  <a:lnTo>
                    <a:pt x="36" y="89"/>
                  </a:lnTo>
                  <a:lnTo>
                    <a:pt x="36" y="77"/>
                  </a:lnTo>
                  <a:lnTo>
                    <a:pt x="42" y="71"/>
                  </a:lnTo>
                  <a:lnTo>
                    <a:pt x="42" y="65"/>
                  </a:lnTo>
                  <a:lnTo>
                    <a:pt x="48" y="65"/>
                  </a:lnTo>
                  <a:lnTo>
                    <a:pt x="48" y="59"/>
                  </a:lnTo>
                  <a:lnTo>
                    <a:pt x="54" y="59"/>
                  </a:lnTo>
                  <a:lnTo>
                    <a:pt x="60" y="53"/>
                  </a:lnTo>
                  <a:lnTo>
                    <a:pt x="66" y="47"/>
                  </a:lnTo>
                  <a:lnTo>
                    <a:pt x="72" y="41"/>
                  </a:lnTo>
                  <a:lnTo>
                    <a:pt x="72" y="35"/>
                  </a:lnTo>
                  <a:lnTo>
                    <a:pt x="72" y="41"/>
                  </a:lnTo>
                  <a:lnTo>
                    <a:pt x="66" y="41"/>
                  </a:lnTo>
                  <a:lnTo>
                    <a:pt x="60" y="47"/>
                  </a:lnTo>
                  <a:lnTo>
                    <a:pt x="54" y="53"/>
                  </a:lnTo>
                  <a:lnTo>
                    <a:pt x="48" y="53"/>
                  </a:lnTo>
                  <a:lnTo>
                    <a:pt x="48" y="59"/>
                  </a:lnTo>
                  <a:lnTo>
                    <a:pt x="42" y="59"/>
                  </a:lnTo>
                  <a:lnTo>
                    <a:pt x="42" y="47"/>
                  </a:lnTo>
                  <a:lnTo>
                    <a:pt x="42" y="29"/>
                  </a:lnTo>
                  <a:lnTo>
                    <a:pt x="48" y="12"/>
                  </a:lnTo>
                  <a:lnTo>
                    <a:pt x="42" y="6"/>
                  </a:lnTo>
                  <a:lnTo>
                    <a:pt x="42" y="0"/>
                  </a:lnTo>
                  <a:lnTo>
                    <a:pt x="42" y="6"/>
                  </a:lnTo>
                  <a:lnTo>
                    <a:pt x="42" y="18"/>
                  </a:lnTo>
                  <a:lnTo>
                    <a:pt x="42" y="35"/>
                  </a:lnTo>
                  <a:lnTo>
                    <a:pt x="36" y="53"/>
                  </a:lnTo>
                  <a:lnTo>
                    <a:pt x="36" y="65"/>
                  </a:lnTo>
                  <a:lnTo>
                    <a:pt x="36" y="59"/>
                  </a:lnTo>
                  <a:lnTo>
                    <a:pt x="30" y="59"/>
                  </a:lnTo>
                  <a:lnTo>
                    <a:pt x="30" y="53"/>
                  </a:lnTo>
                  <a:lnTo>
                    <a:pt x="30" y="47"/>
                  </a:lnTo>
                  <a:lnTo>
                    <a:pt x="24" y="41"/>
                  </a:lnTo>
                  <a:lnTo>
                    <a:pt x="18" y="35"/>
                  </a:lnTo>
                  <a:lnTo>
                    <a:pt x="12" y="29"/>
                  </a:lnTo>
                  <a:lnTo>
                    <a:pt x="6" y="29"/>
                  </a:lnTo>
                  <a:lnTo>
                    <a:pt x="12" y="29"/>
                  </a:lnTo>
                  <a:lnTo>
                    <a:pt x="12" y="35"/>
                  </a:lnTo>
                  <a:lnTo>
                    <a:pt x="18" y="41"/>
                  </a:lnTo>
                  <a:lnTo>
                    <a:pt x="24" y="53"/>
                  </a:lnTo>
                  <a:lnTo>
                    <a:pt x="30" y="59"/>
                  </a:lnTo>
                  <a:lnTo>
                    <a:pt x="30" y="65"/>
                  </a:lnTo>
                  <a:lnTo>
                    <a:pt x="30" y="71"/>
                  </a:lnTo>
                  <a:lnTo>
                    <a:pt x="30" y="77"/>
                  </a:lnTo>
                  <a:lnTo>
                    <a:pt x="30" y="89"/>
                  </a:lnTo>
                  <a:lnTo>
                    <a:pt x="24" y="89"/>
                  </a:lnTo>
                  <a:lnTo>
                    <a:pt x="18" y="89"/>
                  </a:lnTo>
                  <a:lnTo>
                    <a:pt x="18" y="83"/>
                  </a:lnTo>
                  <a:lnTo>
                    <a:pt x="12" y="77"/>
                  </a:lnTo>
                  <a:lnTo>
                    <a:pt x="6" y="71"/>
                  </a:lnTo>
                  <a:lnTo>
                    <a:pt x="0" y="65"/>
                  </a:lnTo>
                  <a:lnTo>
                    <a:pt x="6" y="71"/>
                  </a:lnTo>
                  <a:lnTo>
                    <a:pt x="6" y="77"/>
                  </a:lnTo>
                  <a:lnTo>
                    <a:pt x="12" y="83"/>
                  </a:lnTo>
                  <a:lnTo>
                    <a:pt x="12" y="89"/>
                  </a:lnTo>
                  <a:lnTo>
                    <a:pt x="18" y="89"/>
                  </a:lnTo>
                  <a:lnTo>
                    <a:pt x="18" y="95"/>
                  </a:lnTo>
                  <a:lnTo>
                    <a:pt x="18" y="101"/>
                  </a:lnTo>
                  <a:lnTo>
                    <a:pt x="18" y="107"/>
                  </a:lnTo>
                  <a:lnTo>
                    <a:pt x="12" y="113"/>
                  </a:lnTo>
                  <a:lnTo>
                    <a:pt x="12" y="119"/>
                  </a:lnTo>
                  <a:lnTo>
                    <a:pt x="18" y="119"/>
                  </a:lnTo>
                  <a:close/>
                </a:path>
              </a:pathLst>
            </a:custGeom>
            <a:solidFill>
              <a:srgbClr val="003300"/>
            </a:solidFill>
            <a:ln w="9525">
              <a:noFill/>
              <a:round/>
              <a:headEnd/>
              <a:tailEnd/>
            </a:ln>
          </p:spPr>
          <p:txBody>
            <a:bodyPr/>
            <a:lstStyle/>
            <a:p>
              <a:endParaRPr lang="en-US"/>
            </a:p>
          </p:txBody>
        </p:sp>
        <p:sp>
          <p:nvSpPr>
            <p:cNvPr id="16140" name="Freeform 511"/>
            <p:cNvSpPr>
              <a:spLocks/>
            </p:cNvSpPr>
            <p:nvPr/>
          </p:nvSpPr>
          <p:spPr bwMode="auto">
            <a:xfrm>
              <a:off x="4875" y="1881"/>
              <a:ext cx="143" cy="114"/>
            </a:xfrm>
            <a:custGeom>
              <a:avLst/>
              <a:gdLst>
                <a:gd name="T0" fmla="*/ 137 w 143"/>
                <a:gd name="T1" fmla="*/ 102 h 114"/>
                <a:gd name="T2" fmla="*/ 125 w 143"/>
                <a:gd name="T3" fmla="*/ 96 h 114"/>
                <a:gd name="T4" fmla="*/ 119 w 143"/>
                <a:gd name="T5" fmla="*/ 96 h 114"/>
                <a:gd name="T6" fmla="*/ 113 w 143"/>
                <a:gd name="T7" fmla="*/ 90 h 114"/>
                <a:gd name="T8" fmla="*/ 113 w 143"/>
                <a:gd name="T9" fmla="*/ 66 h 114"/>
                <a:gd name="T10" fmla="*/ 113 w 143"/>
                <a:gd name="T11" fmla="*/ 42 h 114"/>
                <a:gd name="T12" fmla="*/ 113 w 143"/>
                <a:gd name="T13" fmla="*/ 48 h 114"/>
                <a:gd name="T14" fmla="*/ 107 w 143"/>
                <a:gd name="T15" fmla="*/ 78 h 114"/>
                <a:gd name="T16" fmla="*/ 101 w 143"/>
                <a:gd name="T17" fmla="*/ 78 h 114"/>
                <a:gd name="T18" fmla="*/ 89 w 143"/>
                <a:gd name="T19" fmla="*/ 66 h 114"/>
                <a:gd name="T20" fmla="*/ 77 w 143"/>
                <a:gd name="T21" fmla="*/ 60 h 114"/>
                <a:gd name="T22" fmla="*/ 77 w 143"/>
                <a:gd name="T23" fmla="*/ 12 h 114"/>
                <a:gd name="T24" fmla="*/ 71 w 143"/>
                <a:gd name="T25" fmla="*/ 0 h 114"/>
                <a:gd name="T26" fmla="*/ 71 w 143"/>
                <a:gd name="T27" fmla="*/ 18 h 114"/>
                <a:gd name="T28" fmla="*/ 71 w 143"/>
                <a:gd name="T29" fmla="*/ 54 h 114"/>
                <a:gd name="T30" fmla="*/ 47 w 143"/>
                <a:gd name="T31" fmla="*/ 36 h 114"/>
                <a:gd name="T32" fmla="*/ 18 w 143"/>
                <a:gd name="T33" fmla="*/ 18 h 114"/>
                <a:gd name="T34" fmla="*/ 6 w 143"/>
                <a:gd name="T35" fmla="*/ 6 h 114"/>
                <a:gd name="T36" fmla="*/ 12 w 143"/>
                <a:gd name="T37" fmla="*/ 12 h 114"/>
                <a:gd name="T38" fmla="*/ 30 w 143"/>
                <a:gd name="T39" fmla="*/ 30 h 114"/>
                <a:gd name="T40" fmla="*/ 59 w 143"/>
                <a:gd name="T41" fmla="*/ 54 h 114"/>
                <a:gd name="T42" fmla="*/ 71 w 143"/>
                <a:gd name="T43" fmla="*/ 60 h 114"/>
                <a:gd name="T44" fmla="*/ 65 w 143"/>
                <a:gd name="T45" fmla="*/ 60 h 114"/>
                <a:gd name="T46" fmla="*/ 41 w 143"/>
                <a:gd name="T47" fmla="*/ 66 h 114"/>
                <a:gd name="T48" fmla="*/ 18 w 143"/>
                <a:gd name="T49" fmla="*/ 60 h 114"/>
                <a:gd name="T50" fmla="*/ 0 w 143"/>
                <a:gd name="T51" fmla="*/ 54 h 114"/>
                <a:gd name="T52" fmla="*/ 6 w 143"/>
                <a:gd name="T53" fmla="*/ 66 h 114"/>
                <a:gd name="T54" fmla="*/ 30 w 143"/>
                <a:gd name="T55" fmla="*/ 66 h 114"/>
                <a:gd name="T56" fmla="*/ 59 w 143"/>
                <a:gd name="T57" fmla="*/ 72 h 114"/>
                <a:gd name="T58" fmla="*/ 71 w 143"/>
                <a:gd name="T59" fmla="*/ 72 h 114"/>
                <a:gd name="T60" fmla="*/ 83 w 143"/>
                <a:gd name="T61" fmla="*/ 78 h 114"/>
                <a:gd name="T62" fmla="*/ 95 w 143"/>
                <a:gd name="T63" fmla="*/ 90 h 114"/>
                <a:gd name="T64" fmla="*/ 83 w 143"/>
                <a:gd name="T65" fmla="*/ 96 h 114"/>
                <a:gd name="T66" fmla="*/ 65 w 143"/>
                <a:gd name="T67" fmla="*/ 102 h 114"/>
                <a:gd name="T68" fmla="*/ 53 w 143"/>
                <a:gd name="T69" fmla="*/ 108 h 114"/>
                <a:gd name="T70" fmla="*/ 53 w 143"/>
                <a:gd name="T71" fmla="*/ 108 h 114"/>
                <a:gd name="T72" fmla="*/ 65 w 143"/>
                <a:gd name="T73" fmla="*/ 108 h 114"/>
                <a:gd name="T74" fmla="*/ 89 w 143"/>
                <a:gd name="T75" fmla="*/ 102 h 114"/>
                <a:gd name="T76" fmla="*/ 101 w 143"/>
                <a:gd name="T77" fmla="*/ 96 h 114"/>
                <a:gd name="T78" fmla="*/ 113 w 143"/>
                <a:gd name="T79" fmla="*/ 96 h 114"/>
                <a:gd name="T80" fmla="*/ 125 w 143"/>
                <a:gd name="T81" fmla="*/ 102 h 114"/>
                <a:gd name="T82" fmla="*/ 131 w 143"/>
                <a:gd name="T83" fmla="*/ 108 h 114"/>
                <a:gd name="T84" fmla="*/ 143 w 143"/>
                <a:gd name="T85" fmla="*/ 114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3"/>
                <a:gd name="T130" fmla="*/ 0 h 114"/>
                <a:gd name="T131" fmla="*/ 143 w 143"/>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3" h="114">
                  <a:moveTo>
                    <a:pt x="143" y="114"/>
                  </a:moveTo>
                  <a:lnTo>
                    <a:pt x="137" y="108"/>
                  </a:lnTo>
                  <a:lnTo>
                    <a:pt x="137" y="102"/>
                  </a:lnTo>
                  <a:lnTo>
                    <a:pt x="131" y="102"/>
                  </a:lnTo>
                  <a:lnTo>
                    <a:pt x="131" y="96"/>
                  </a:lnTo>
                  <a:lnTo>
                    <a:pt x="125" y="96"/>
                  </a:lnTo>
                  <a:lnTo>
                    <a:pt x="119" y="96"/>
                  </a:lnTo>
                  <a:lnTo>
                    <a:pt x="119" y="90"/>
                  </a:lnTo>
                  <a:lnTo>
                    <a:pt x="113" y="90"/>
                  </a:lnTo>
                  <a:lnTo>
                    <a:pt x="113" y="84"/>
                  </a:lnTo>
                  <a:lnTo>
                    <a:pt x="113" y="78"/>
                  </a:lnTo>
                  <a:lnTo>
                    <a:pt x="113" y="66"/>
                  </a:lnTo>
                  <a:lnTo>
                    <a:pt x="113" y="54"/>
                  </a:lnTo>
                  <a:lnTo>
                    <a:pt x="113" y="48"/>
                  </a:lnTo>
                  <a:lnTo>
                    <a:pt x="113" y="42"/>
                  </a:lnTo>
                  <a:lnTo>
                    <a:pt x="113" y="48"/>
                  </a:lnTo>
                  <a:lnTo>
                    <a:pt x="113" y="54"/>
                  </a:lnTo>
                  <a:lnTo>
                    <a:pt x="107" y="66"/>
                  </a:lnTo>
                  <a:lnTo>
                    <a:pt x="107" y="78"/>
                  </a:lnTo>
                  <a:lnTo>
                    <a:pt x="107" y="84"/>
                  </a:lnTo>
                  <a:lnTo>
                    <a:pt x="101" y="84"/>
                  </a:lnTo>
                  <a:lnTo>
                    <a:pt x="101" y="78"/>
                  </a:lnTo>
                  <a:lnTo>
                    <a:pt x="95" y="78"/>
                  </a:lnTo>
                  <a:lnTo>
                    <a:pt x="95" y="72"/>
                  </a:lnTo>
                  <a:lnTo>
                    <a:pt x="89" y="66"/>
                  </a:lnTo>
                  <a:lnTo>
                    <a:pt x="83" y="66"/>
                  </a:lnTo>
                  <a:lnTo>
                    <a:pt x="83" y="60"/>
                  </a:lnTo>
                  <a:lnTo>
                    <a:pt x="77" y="60"/>
                  </a:lnTo>
                  <a:lnTo>
                    <a:pt x="83" y="48"/>
                  </a:lnTo>
                  <a:lnTo>
                    <a:pt x="77" y="30"/>
                  </a:lnTo>
                  <a:lnTo>
                    <a:pt x="77" y="12"/>
                  </a:lnTo>
                  <a:lnTo>
                    <a:pt x="71" y="0"/>
                  </a:lnTo>
                  <a:lnTo>
                    <a:pt x="71" y="6"/>
                  </a:lnTo>
                  <a:lnTo>
                    <a:pt x="71" y="12"/>
                  </a:lnTo>
                  <a:lnTo>
                    <a:pt x="71" y="18"/>
                  </a:lnTo>
                  <a:lnTo>
                    <a:pt x="77" y="30"/>
                  </a:lnTo>
                  <a:lnTo>
                    <a:pt x="77" y="48"/>
                  </a:lnTo>
                  <a:lnTo>
                    <a:pt x="71" y="54"/>
                  </a:lnTo>
                  <a:lnTo>
                    <a:pt x="65" y="48"/>
                  </a:lnTo>
                  <a:lnTo>
                    <a:pt x="59" y="42"/>
                  </a:lnTo>
                  <a:lnTo>
                    <a:pt x="47" y="36"/>
                  </a:lnTo>
                  <a:lnTo>
                    <a:pt x="41" y="30"/>
                  </a:lnTo>
                  <a:lnTo>
                    <a:pt x="30" y="24"/>
                  </a:lnTo>
                  <a:lnTo>
                    <a:pt x="18" y="18"/>
                  </a:lnTo>
                  <a:lnTo>
                    <a:pt x="12" y="12"/>
                  </a:lnTo>
                  <a:lnTo>
                    <a:pt x="12" y="6"/>
                  </a:lnTo>
                  <a:lnTo>
                    <a:pt x="6" y="6"/>
                  </a:lnTo>
                  <a:lnTo>
                    <a:pt x="12" y="12"/>
                  </a:lnTo>
                  <a:lnTo>
                    <a:pt x="18" y="18"/>
                  </a:lnTo>
                  <a:lnTo>
                    <a:pt x="24" y="24"/>
                  </a:lnTo>
                  <a:lnTo>
                    <a:pt x="30" y="30"/>
                  </a:lnTo>
                  <a:lnTo>
                    <a:pt x="41" y="36"/>
                  </a:lnTo>
                  <a:lnTo>
                    <a:pt x="53" y="48"/>
                  </a:lnTo>
                  <a:lnTo>
                    <a:pt x="59" y="54"/>
                  </a:lnTo>
                  <a:lnTo>
                    <a:pt x="65" y="54"/>
                  </a:lnTo>
                  <a:lnTo>
                    <a:pt x="71" y="60"/>
                  </a:lnTo>
                  <a:lnTo>
                    <a:pt x="65" y="60"/>
                  </a:lnTo>
                  <a:lnTo>
                    <a:pt x="59" y="66"/>
                  </a:lnTo>
                  <a:lnTo>
                    <a:pt x="53" y="66"/>
                  </a:lnTo>
                  <a:lnTo>
                    <a:pt x="41" y="66"/>
                  </a:lnTo>
                  <a:lnTo>
                    <a:pt x="36" y="66"/>
                  </a:lnTo>
                  <a:lnTo>
                    <a:pt x="24" y="66"/>
                  </a:lnTo>
                  <a:lnTo>
                    <a:pt x="18" y="60"/>
                  </a:lnTo>
                  <a:lnTo>
                    <a:pt x="12" y="60"/>
                  </a:lnTo>
                  <a:lnTo>
                    <a:pt x="6" y="60"/>
                  </a:lnTo>
                  <a:lnTo>
                    <a:pt x="0" y="54"/>
                  </a:lnTo>
                  <a:lnTo>
                    <a:pt x="0" y="60"/>
                  </a:lnTo>
                  <a:lnTo>
                    <a:pt x="6" y="60"/>
                  </a:lnTo>
                  <a:lnTo>
                    <a:pt x="6" y="66"/>
                  </a:lnTo>
                  <a:lnTo>
                    <a:pt x="12" y="66"/>
                  </a:lnTo>
                  <a:lnTo>
                    <a:pt x="18" y="66"/>
                  </a:lnTo>
                  <a:lnTo>
                    <a:pt x="30" y="66"/>
                  </a:lnTo>
                  <a:lnTo>
                    <a:pt x="41" y="66"/>
                  </a:lnTo>
                  <a:lnTo>
                    <a:pt x="47" y="66"/>
                  </a:lnTo>
                  <a:lnTo>
                    <a:pt x="59" y="72"/>
                  </a:lnTo>
                  <a:lnTo>
                    <a:pt x="65" y="72"/>
                  </a:lnTo>
                  <a:lnTo>
                    <a:pt x="71" y="72"/>
                  </a:lnTo>
                  <a:lnTo>
                    <a:pt x="77" y="72"/>
                  </a:lnTo>
                  <a:lnTo>
                    <a:pt x="77" y="78"/>
                  </a:lnTo>
                  <a:lnTo>
                    <a:pt x="83" y="78"/>
                  </a:lnTo>
                  <a:lnTo>
                    <a:pt x="89" y="84"/>
                  </a:lnTo>
                  <a:lnTo>
                    <a:pt x="95" y="90"/>
                  </a:lnTo>
                  <a:lnTo>
                    <a:pt x="89" y="90"/>
                  </a:lnTo>
                  <a:lnTo>
                    <a:pt x="83" y="96"/>
                  </a:lnTo>
                  <a:lnTo>
                    <a:pt x="77" y="96"/>
                  </a:lnTo>
                  <a:lnTo>
                    <a:pt x="71" y="102"/>
                  </a:lnTo>
                  <a:lnTo>
                    <a:pt x="65" y="102"/>
                  </a:lnTo>
                  <a:lnTo>
                    <a:pt x="59" y="108"/>
                  </a:lnTo>
                  <a:lnTo>
                    <a:pt x="53" y="108"/>
                  </a:lnTo>
                  <a:lnTo>
                    <a:pt x="47" y="108"/>
                  </a:lnTo>
                  <a:lnTo>
                    <a:pt x="53" y="108"/>
                  </a:lnTo>
                  <a:lnTo>
                    <a:pt x="59" y="108"/>
                  </a:lnTo>
                  <a:lnTo>
                    <a:pt x="65" y="108"/>
                  </a:lnTo>
                  <a:lnTo>
                    <a:pt x="77" y="108"/>
                  </a:lnTo>
                  <a:lnTo>
                    <a:pt x="83" y="102"/>
                  </a:lnTo>
                  <a:lnTo>
                    <a:pt x="89" y="102"/>
                  </a:lnTo>
                  <a:lnTo>
                    <a:pt x="95" y="102"/>
                  </a:lnTo>
                  <a:lnTo>
                    <a:pt x="95" y="96"/>
                  </a:lnTo>
                  <a:lnTo>
                    <a:pt x="101" y="96"/>
                  </a:lnTo>
                  <a:lnTo>
                    <a:pt x="107" y="96"/>
                  </a:lnTo>
                  <a:lnTo>
                    <a:pt x="113" y="96"/>
                  </a:lnTo>
                  <a:lnTo>
                    <a:pt x="113" y="102"/>
                  </a:lnTo>
                  <a:lnTo>
                    <a:pt x="119" y="102"/>
                  </a:lnTo>
                  <a:lnTo>
                    <a:pt x="125" y="102"/>
                  </a:lnTo>
                  <a:lnTo>
                    <a:pt x="125" y="108"/>
                  </a:lnTo>
                  <a:lnTo>
                    <a:pt x="131" y="108"/>
                  </a:lnTo>
                  <a:lnTo>
                    <a:pt x="137" y="108"/>
                  </a:lnTo>
                  <a:lnTo>
                    <a:pt x="137" y="114"/>
                  </a:lnTo>
                  <a:lnTo>
                    <a:pt x="143" y="114"/>
                  </a:lnTo>
                  <a:close/>
                </a:path>
              </a:pathLst>
            </a:custGeom>
            <a:solidFill>
              <a:srgbClr val="003300"/>
            </a:solidFill>
            <a:ln w="9525">
              <a:noFill/>
              <a:round/>
              <a:headEnd/>
              <a:tailEnd/>
            </a:ln>
          </p:spPr>
          <p:txBody>
            <a:bodyPr/>
            <a:lstStyle/>
            <a:p>
              <a:endParaRPr lang="en-US"/>
            </a:p>
          </p:txBody>
        </p:sp>
      </p:grpSp>
      <p:grpSp>
        <p:nvGrpSpPr>
          <p:cNvPr id="4" name="Group 258"/>
          <p:cNvGrpSpPr>
            <a:grpSpLocks/>
          </p:cNvGrpSpPr>
          <p:nvPr/>
        </p:nvGrpSpPr>
        <p:grpSpPr bwMode="auto">
          <a:xfrm rot="6358581" flipV="1">
            <a:off x="6705602" y="4419601"/>
            <a:ext cx="2782887" cy="2093912"/>
            <a:chOff x="4176" y="878"/>
            <a:chExt cx="1254" cy="1422"/>
          </a:xfrm>
        </p:grpSpPr>
        <p:sp>
          <p:nvSpPr>
            <p:cNvPr id="15635" name="Freeform 259"/>
            <p:cNvSpPr>
              <a:spLocks/>
            </p:cNvSpPr>
            <p:nvPr/>
          </p:nvSpPr>
          <p:spPr bwMode="auto">
            <a:xfrm>
              <a:off x="5148" y="1188"/>
              <a:ext cx="54" cy="150"/>
            </a:xfrm>
            <a:custGeom>
              <a:avLst/>
              <a:gdLst>
                <a:gd name="T0" fmla="*/ 42 w 54"/>
                <a:gd name="T1" fmla="*/ 157 h 149"/>
                <a:gd name="T2" fmla="*/ 42 w 54"/>
                <a:gd name="T3" fmla="*/ 157 h 149"/>
                <a:gd name="T4" fmla="*/ 42 w 54"/>
                <a:gd name="T5" fmla="*/ 151 h 149"/>
                <a:gd name="T6" fmla="*/ 42 w 54"/>
                <a:gd name="T7" fmla="*/ 151 h 149"/>
                <a:gd name="T8" fmla="*/ 42 w 54"/>
                <a:gd name="T9" fmla="*/ 151 h 149"/>
                <a:gd name="T10" fmla="*/ 48 w 54"/>
                <a:gd name="T11" fmla="*/ 127 h 149"/>
                <a:gd name="T12" fmla="*/ 48 w 54"/>
                <a:gd name="T13" fmla="*/ 104 h 149"/>
                <a:gd name="T14" fmla="*/ 48 w 54"/>
                <a:gd name="T15" fmla="*/ 86 h 149"/>
                <a:gd name="T16" fmla="*/ 36 w 54"/>
                <a:gd name="T17" fmla="*/ 60 h 149"/>
                <a:gd name="T18" fmla="*/ 30 w 54"/>
                <a:gd name="T19" fmla="*/ 42 h 149"/>
                <a:gd name="T20" fmla="*/ 18 w 54"/>
                <a:gd name="T21" fmla="*/ 24 h 149"/>
                <a:gd name="T22" fmla="*/ 6 w 54"/>
                <a:gd name="T23" fmla="*/ 12 h 149"/>
                <a:gd name="T24" fmla="*/ 0 w 54"/>
                <a:gd name="T25" fmla="*/ 0 h 149"/>
                <a:gd name="T26" fmla="*/ 12 w 54"/>
                <a:gd name="T27" fmla="*/ 6 h 149"/>
                <a:gd name="T28" fmla="*/ 24 w 54"/>
                <a:gd name="T29" fmla="*/ 18 h 149"/>
                <a:gd name="T30" fmla="*/ 36 w 54"/>
                <a:gd name="T31" fmla="*/ 36 h 149"/>
                <a:gd name="T32" fmla="*/ 48 w 54"/>
                <a:gd name="T33" fmla="*/ 60 h 149"/>
                <a:gd name="T34" fmla="*/ 54 w 54"/>
                <a:gd name="T35" fmla="*/ 92 h 149"/>
                <a:gd name="T36" fmla="*/ 54 w 54"/>
                <a:gd name="T37" fmla="*/ 115 h 149"/>
                <a:gd name="T38" fmla="*/ 54 w 54"/>
                <a:gd name="T39" fmla="*/ 139 h 149"/>
                <a:gd name="T40" fmla="*/ 42 w 54"/>
                <a:gd name="T41" fmla="*/ 15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149"/>
                <a:gd name="T65" fmla="*/ 54 w 54"/>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149">
                  <a:moveTo>
                    <a:pt x="42" y="149"/>
                  </a:moveTo>
                  <a:lnTo>
                    <a:pt x="42" y="149"/>
                  </a:lnTo>
                  <a:lnTo>
                    <a:pt x="42" y="143"/>
                  </a:lnTo>
                  <a:lnTo>
                    <a:pt x="48" y="119"/>
                  </a:lnTo>
                  <a:lnTo>
                    <a:pt x="48" y="96"/>
                  </a:lnTo>
                  <a:lnTo>
                    <a:pt x="48" y="78"/>
                  </a:lnTo>
                  <a:lnTo>
                    <a:pt x="36" y="60"/>
                  </a:lnTo>
                  <a:lnTo>
                    <a:pt x="30" y="42"/>
                  </a:lnTo>
                  <a:lnTo>
                    <a:pt x="18" y="24"/>
                  </a:lnTo>
                  <a:lnTo>
                    <a:pt x="6" y="12"/>
                  </a:lnTo>
                  <a:lnTo>
                    <a:pt x="0" y="0"/>
                  </a:lnTo>
                  <a:lnTo>
                    <a:pt x="12" y="6"/>
                  </a:lnTo>
                  <a:lnTo>
                    <a:pt x="24" y="18"/>
                  </a:lnTo>
                  <a:lnTo>
                    <a:pt x="36" y="36"/>
                  </a:lnTo>
                  <a:lnTo>
                    <a:pt x="48" y="60"/>
                  </a:lnTo>
                  <a:lnTo>
                    <a:pt x="54" y="84"/>
                  </a:lnTo>
                  <a:lnTo>
                    <a:pt x="54" y="107"/>
                  </a:lnTo>
                  <a:lnTo>
                    <a:pt x="54" y="131"/>
                  </a:lnTo>
                  <a:lnTo>
                    <a:pt x="42" y="149"/>
                  </a:lnTo>
                  <a:close/>
                </a:path>
              </a:pathLst>
            </a:custGeom>
            <a:solidFill>
              <a:srgbClr val="006600"/>
            </a:solidFill>
            <a:ln w="9525">
              <a:noFill/>
              <a:round/>
              <a:headEnd/>
              <a:tailEnd/>
            </a:ln>
          </p:spPr>
          <p:txBody>
            <a:bodyPr vert="eaVert"/>
            <a:lstStyle/>
            <a:p>
              <a:endParaRPr lang="en-US"/>
            </a:p>
          </p:txBody>
        </p:sp>
        <p:sp>
          <p:nvSpPr>
            <p:cNvPr id="15636" name="Freeform 260"/>
            <p:cNvSpPr>
              <a:spLocks/>
            </p:cNvSpPr>
            <p:nvPr/>
          </p:nvSpPr>
          <p:spPr bwMode="auto">
            <a:xfrm>
              <a:off x="5125" y="1207"/>
              <a:ext cx="54" cy="12"/>
            </a:xfrm>
            <a:custGeom>
              <a:avLst/>
              <a:gdLst>
                <a:gd name="T0" fmla="*/ 0 w 54"/>
                <a:gd name="T1" fmla="*/ 6 h 12"/>
                <a:gd name="T2" fmla="*/ 6 w 54"/>
                <a:gd name="T3" fmla="*/ 0 h 12"/>
                <a:gd name="T4" fmla="*/ 12 w 54"/>
                <a:gd name="T5" fmla="*/ 0 h 12"/>
                <a:gd name="T6" fmla="*/ 18 w 54"/>
                <a:gd name="T7" fmla="*/ 0 h 12"/>
                <a:gd name="T8" fmla="*/ 24 w 54"/>
                <a:gd name="T9" fmla="*/ 0 h 12"/>
                <a:gd name="T10" fmla="*/ 30 w 54"/>
                <a:gd name="T11" fmla="*/ 6 h 12"/>
                <a:gd name="T12" fmla="*/ 42 w 54"/>
                <a:gd name="T13" fmla="*/ 6 h 12"/>
                <a:gd name="T14" fmla="*/ 48 w 54"/>
                <a:gd name="T15" fmla="*/ 12 h 12"/>
                <a:gd name="T16" fmla="*/ 54 w 54"/>
                <a:gd name="T17" fmla="*/ 12 h 12"/>
                <a:gd name="T18" fmla="*/ 48 w 54"/>
                <a:gd name="T19" fmla="*/ 12 h 12"/>
                <a:gd name="T20" fmla="*/ 42 w 54"/>
                <a:gd name="T21" fmla="*/ 12 h 12"/>
                <a:gd name="T22" fmla="*/ 30 w 54"/>
                <a:gd name="T23" fmla="*/ 12 h 12"/>
                <a:gd name="T24" fmla="*/ 24 w 54"/>
                <a:gd name="T25" fmla="*/ 6 h 12"/>
                <a:gd name="T26" fmla="*/ 18 w 54"/>
                <a:gd name="T27" fmla="*/ 6 h 12"/>
                <a:gd name="T28" fmla="*/ 12 w 54"/>
                <a:gd name="T29" fmla="*/ 6 h 12"/>
                <a:gd name="T30" fmla="*/ 6 w 54"/>
                <a:gd name="T31" fmla="*/ 6 h 12"/>
                <a:gd name="T32" fmla="*/ 0 w 54"/>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12"/>
                <a:gd name="T53" fmla="*/ 54 w 5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12">
                  <a:moveTo>
                    <a:pt x="0" y="6"/>
                  </a:moveTo>
                  <a:lnTo>
                    <a:pt x="6" y="0"/>
                  </a:lnTo>
                  <a:lnTo>
                    <a:pt x="12" y="0"/>
                  </a:lnTo>
                  <a:lnTo>
                    <a:pt x="18" y="0"/>
                  </a:lnTo>
                  <a:lnTo>
                    <a:pt x="24" y="0"/>
                  </a:lnTo>
                  <a:lnTo>
                    <a:pt x="30" y="6"/>
                  </a:lnTo>
                  <a:lnTo>
                    <a:pt x="42" y="6"/>
                  </a:lnTo>
                  <a:lnTo>
                    <a:pt x="48" y="12"/>
                  </a:lnTo>
                  <a:lnTo>
                    <a:pt x="54" y="12"/>
                  </a:lnTo>
                  <a:lnTo>
                    <a:pt x="48" y="12"/>
                  </a:lnTo>
                  <a:lnTo>
                    <a:pt x="42" y="12"/>
                  </a:lnTo>
                  <a:lnTo>
                    <a:pt x="30" y="12"/>
                  </a:lnTo>
                  <a:lnTo>
                    <a:pt x="24" y="6"/>
                  </a:lnTo>
                  <a:lnTo>
                    <a:pt x="18" y="6"/>
                  </a:lnTo>
                  <a:lnTo>
                    <a:pt x="12" y="6"/>
                  </a:lnTo>
                  <a:lnTo>
                    <a:pt x="6" y="6"/>
                  </a:lnTo>
                  <a:lnTo>
                    <a:pt x="0" y="6"/>
                  </a:lnTo>
                  <a:close/>
                </a:path>
              </a:pathLst>
            </a:custGeom>
            <a:solidFill>
              <a:srgbClr val="006600"/>
            </a:solidFill>
            <a:ln w="9525">
              <a:noFill/>
              <a:round/>
              <a:headEnd/>
              <a:tailEnd/>
            </a:ln>
          </p:spPr>
          <p:txBody>
            <a:bodyPr vert="eaVert"/>
            <a:lstStyle/>
            <a:p>
              <a:endParaRPr lang="en-US"/>
            </a:p>
          </p:txBody>
        </p:sp>
        <p:sp>
          <p:nvSpPr>
            <p:cNvPr id="15637" name="Freeform 261"/>
            <p:cNvSpPr>
              <a:spLocks/>
            </p:cNvSpPr>
            <p:nvPr/>
          </p:nvSpPr>
          <p:spPr bwMode="auto">
            <a:xfrm>
              <a:off x="5125" y="1218"/>
              <a:ext cx="60" cy="13"/>
            </a:xfrm>
            <a:custGeom>
              <a:avLst/>
              <a:gdLst>
                <a:gd name="T0" fmla="*/ 0 w 60"/>
                <a:gd name="T1" fmla="*/ 0 h 12"/>
                <a:gd name="T2" fmla="*/ 6 w 60"/>
                <a:gd name="T3" fmla="*/ 0 h 12"/>
                <a:gd name="T4" fmla="*/ 6 w 60"/>
                <a:gd name="T5" fmla="*/ 0 h 12"/>
                <a:gd name="T6" fmla="*/ 18 w 60"/>
                <a:gd name="T7" fmla="*/ 0 h 12"/>
                <a:gd name="T8" fmla="*/ 24 w 60"/>
                <a:gd name="T9" fmla="*/ 0 h 12"/>
                <a:gd name="T10" fmla="*/ 36 w 60"/>
                <a:gd name="T11" fmla="*/ 14 h 12"/>
                <a:gd name="T12" fmla="*/ 48 w 60"/>
                <a:gd name="T13" fmla="*/ 14 h 12"/>
                <a:gd name="T14" fmla="*/ 54 w 60"/>
                <a:gd name="T15" fmla="*/ 22 h 12"/>
                <a:gd name="T16" fmla="*/ 60 w 60"/>
                <a:gd name="T17" fmla="*/ 22 h 12"/>
                <a:gd name="T18" fmla="*/ 54 w 60"/>
                <a:gd name="T19" fmla="*/ 22 h 12"/>
                <a:gd name="T20" fmla="*/ 48 w 60"/>
                <a:gd name="T21" fmla="*/ 22 h 12"/>
                <a:gd name="T22" fmla="*/ 36 w 60"/>
                <a:gd name="T23" fmla="*/ 22 h 12"/>
                <a:gd name="T24" fmla="*/ 30 w 60"/>
                <a:gd name="T25" fmla="*/ 14 h 12"/>
                <a:gd name="T26" fmla="*/ 18 w 60"/>
                <a:gd name="T27" fmla="*/ 14 h 12"/>
                <a:gd name="T28" fmla="*/ 12 w 60"/>
                <a:gd name="T29" fmla="*/ 14 h 12"/>
                <a:gd name="T30" fmla="*/ 6 w 60"/>
                <a:gd name="T31" fmla="*/ 0 h 12"/>
                <a:gd name="T32" fmla="*/ 0 w 60"/>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12"/>
                <a:gd name="T53" fmla="*/ 60 w 6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12">
                  <a:moveTo>
                    <a:pt x="0" y="0"/>
                  </a:moveTo>
                  <a:lnTo>
                    <a:pt x="6" y="0"/>
                  </a:lnTo>
                  <a:lnTo>
                    <a:pt x="18" y="0"/>
                  </a:lnTo>
                  <a:lnTo>
                    <a:pt x="24" y="0"/>
                  </a:lnTo>
                  <a:lnTo>
                    <a:pt x="36" y="6"/>
                  </a:lnTo>
                  <a:lnTo>
                    <a:pt x="48" y="6"/>
                  </a:lnTo>
                  <a:lnTo>
                    <a:pt x="54" y="12"/>
                  </a:lnTo>
                  <a:lnTo>
                    <a:pt x="60" y="12"/>
                  </a:lnTo>
                  <a:lnTo>
                    <a:pt x="54" y="12"/>
                  </a:lnTo>
                  <a:lnTo>
                    <a:pt x="48" y="12"/>
                  </a:lnTo>
                  <a:lnTo>
                    <a:pt x="36" y="12"/>
                  </a:lnTo>
                  <a:lnTo>
                    <a:pt x="30" y="6"/>
                  </a:lnTo>
                  <a:lnTo>
                    <a:pt x="18" y="6"/>
                  </a:lnTo>
                  <a:lnTo>
                    <a:pt x="12" y="6"/>
                  </a:lnTo>
                  <a:lnTo>
                    <a:pt x="6" y="0"/>
                  </a:lnTo>
                  <a:lnTo>
                    <a:pt x="0" y="0"/>
                  </a:lnTo>
                  <a:close/>
                </a:path>
              </a:pathLst>
            </a:custGeom>
            <a:solidFill>
              <a:srgbClr val="006600"/>
            </a:solidFill>
            <a:ln w="9525">
              <a:noFill/>
              <a:round/>
              <a:headEnd/>
              <a:tailEnd/>
            </a:ln>
          </p:spPr>
          <p:txBody>
            <a:bodyPr vert="eaVert"/>
            <a:lstStyle/>
            <a:p>
              <a:endParaRPr lang="en-US"/>
            </a:p>
          </p:txBody>
        </p:sp>
        <p:sp>
          <p:nvSpPr>
            <p:cNvPr id="15638" name="Freeform 262"/>
            <p:cNvSpPr>
              <a:spLocks/>
            </p:cNvSpPr>
            <p:nvPr/>
          </p:nvSpPr>
          <p:spPr bwMode="auto">
            <a:xfrm>
              <a:off x="5130" y="1243"/>
              <a:ext cx="66" cy="12"/>
            </a:xfrm>
            <a:custGeom>
              <a:avLst/>
              <a:gdLst>
                <a:gd name="T0" fmla="*/ 0 w 66"/>
                <a:gd name="T1" fmla="*/ 0 h 12"/>
                <a:gd name="T2" fmla="*/ 6 w 66"/>
                <a:gd name="T3" fmla="*/ 0 h 12"/>
                <a:gd name="T4" fmla="*/ 12 w 66"/>
                <a:gd name="T5" fmla="*/ 0 h 12"/>
                <a:gd name="T6" fmla="*/ 18 w 66"/>
                <a:gd name="T7" fmla="*/ 0 h 12"/>
                <a:gd name="T8" fmla="*/ 30 w 66"/>
                <a:gd name="T9" fmla="*/ 0 h 12"/>
                <a:gd name="T10" fmla="*/ 42 w 66"/>
                <a:gd name="T11" fmla="*/ 6 h 12"/>
                <a:gd name="T12" fmla="*/ 54 w 66"/>
                <a:gd name="T13" fmla="*/ 6 h 12"/>
                <a:gd name="T14" fmla="*/ 60 w 66"/>
                <a:gd name="T15" fmla="*/ 6 h 12"/>
                <a:gd name="T16" fmla="*/ 66 w 66"/>
                <a:gd name="T17" fmla="*/ 12 h 12"/>
                <a:gd name="T18" fmla="*/ 60 w 66"/>
                <a:gd name="T19" fmla="*/ 12 h 12"/>
                <a:gd name="T20" fmla="*/ 54 w 66"/>
                <a:gd name="T21" fmla="*/ 12 h 12"/>
                <a:gd name="T22" fmla="*/ 42 w 66"/>
                <a:gd name="T23" fmla="*/ 12 h 12"/>
                <a:gd name="T24" fmla="*/ 30 w 66"/>
                <a:gd name="T25" fmla="*/ 12 h 12"/>
                <a:gd name="T26" fmla="*/ 18 w 66"/>
                <a:gd name="T27" fmla="*/ 6 h 12"/>
                <a:gd name="T28" fmla="*/ 12 w 66"/>
                <a:gd name="T29" fmla="*/ 6 h 12"/>
                <a:gd name="T30" fmla="*/ 6 w 66"/>
                <a:gd name="T31" fmla="*/ 6 h 12"/>
                <a:gd name="T32" fmla="*/ 0 w 66"/>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2"/>
                <a:gd name="T53" fmla="*/ 66 w 6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2">
                  <a:moveTo>
                    <a:pt x="0" y="0"/>
                  </a:moveTo>
                  <a:lnTo>
                    <a:pt x="6" y="0"/>
                  </a:lnTo>
                  <a:lnTo>
                    <a:pt x="12" y="0"/>
                  </a:lnTo>
                  <a:lnTo>
                    <a:pt x="18" y="0"/>
                  </a:lnTo>
                  <a:lnTo>
                    <a:pt x="30" y="0"/>
                  </a:lnTo>
                  <a:lnTo>
                    <a:pt x="42" y="6"/>
                  </a:lnTo>
                  <a:lnTo>
                    <a:pt x="54" y="6"/>
                  </a:lnTo>
                  <a:lnTo>
                    <a:pt x="60" y="6"/>
                  </a:lnTo>
                  <a:lnTo>
                    <a:pt x="66" y="12"/>
                  </a:lnTo>
                  <a:lnTo>
                    <a:pt x="60" y="12"/>
                  </a:lnTo>
                  <a:lnTo>
                    <a:pt x="54" y="12"/>
                  </a:lnTo>
                  <a:lnTo>
                    <a:pt x="42" y="12"/>
                  </a:lnTo>
                  <a:lnTo>
                    <a:pt x="30" y="12"/>
                  </a:lnTo>
                  <a:lnTo>
                    <a:pt x="18" y="6"/>
                  </a:lnTo>
                  <a:lnTo>
                    <a:pt x="12" y="6"/>
                  </a:lnTo>
                  <a:lnTo>
                    <a:pt x="6" y="6"/>
                  </a:lnTo>
                  <a:lnTo>
                    <a:pt x="0" y="0"/>
                  </a:lnTo>
                  <a:close/>
                </a:path>
              </a:pathLst>
            </a:custGeom>
            <a:solidFill>
              <a:srgbClr val="006600"/>
            </a:solidFill>
            <a:ln w="9525">
              <a:noFill/>
              <a:round/>
              <a:headEnd/>
              <a:tailEnd/>
            </a:ln>
          </p:spPr>
          <p:txBody>
            <a:bodyPr vert="eaVert"/>
            <a:lstStyle/>
            <a:p>
              <a:endParaRPr lang="en-US"/>
            </a:p>
          </p:txBody>
        </p:sp>
        <p:sp>
          <p:nvSpPr>
            <p:cNvPr id="15639" name="Freeform 263"/>
            <p:cNvSpPr>
              <a:spLocks/>
            </p:cNvSpPr>
            <p:nvPr/>
          </p:nvSpPr>
          <p:spPr bwMode="auto">
            <a:xfrm>
              <a:off x="5143" y="1261"/>
              <a:ext cx="54" cy="6"/>
            </a:xfrm>
            <a:custGeom>
              <a:avLst/>
              <a:gdLst>
                <a:gd name="T0" fmla="*/ 0 w 54"/>
                <a:gd name="T1" fmla="*/ 0 h 6"/>
                <a:gd name="T2" fmla="*/ 0 w 54"/>
                <a:gd name="T3" fmla="*/ 0 h 6"/>
                <a:gd name="T4" fmla="*/ 6 w 54"/>
                <a:gd name="T5" fmla="*/ 0 h 6"/>
                <a:gd name="T6" fmla="*/ 18 w 54"/>
                <a:gd name="T7" fmla="*/ 0 h 6"/>
                <a:gd name="T8" fmla="*/ 24 w 54"/>
                <a:gd name="T9" fmla="*/ 0 h 6"/>
                <a:gd name="T10" fmla="*/ 36 w 54"/>
                <a:gd name="T11" fmla="*/ 0 h 6"/>
                <a:gd name="T12" fmla="*/ 42 w 54"/>
                <a:gd name="T13" fmla="*/ 0 h 6"/>
                <a:gd name="T14" fmla="*/ 54 w 54"/>
                <a:gd name="T15" fmla="*/ 6 h 6"/>
                <a:gd name="T16" fmla="*/ 54 w 54"/>
                <a:gd name="T17" fmla="*/ 6 h 6"/>
                <a:gd name="T18" fmla="*/ 54 w 54"/>
                <a:gd name="T19" fmla="*/ 6 h 6"/>
                <a:gd name="T20" fmla="*/ 42 w 54"/>
                <a:gd name="T21" fmla="*/ 6 h 6"/>
                <a:gd name="T22" fmla="*/ 36 w 54"/>
                <a:gd name="T23" fmla="*/ 6 h 6"/>
                <a:gd name="T24" fmla="*/ 24 w 54"/>
                <a:gd name="T25" fmla="*/ 6 h 6"/>
                <a:gd name="T26" fmla="*/ 18 w 54"/>
                <a:gd name="T27" fmla="*/ 6 h 6"/>
                <a:gd name="T28" fmla="*/ 6 w 54"/>
                <a:gd name="T29" fmla="*/ 6 h 6"/>
                <a:gd name="T30" fmla="*/ 0 w 54"/>
                <a:gd name="T31" fmla="*/ 0 h 6"/>
                <a:gd name="T32" fmla="*/ 0 w 54"/>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6"/>
                <a:gd name="T53" fmla="*/ 54 w 5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6">
                  <a:moveTo>
                    <a:pt x="0" y="0"/>
                  </a:moveTo>
                  <a:lnTo>
                    <a:pt x="0" y="0"/>
                  </a:lnTo>
                  <a:lnTo>
                    <a:pt x="6" y="0"/>
                  </a:lnTo>
                  <a:lnTo>
                    <a:pt x="18" y="0"/>
                  </a:lnTo>
                  <a:lnTo>
                    <a:pt x="24" y="0"/>
                  </a:lnTo>
                  <a:lnTo>
                    <a:pt x="36" y="0"/>
                  </a:lnTo>
                  <a:lnTo>
                    <a:pt x="42" y="0"/>
                  </a:lnTo>
                  <a:lnTo>
                    <a:pt x="54" y="6"/>
                  </a:lnTo>
                  <a:lnTo>
                    <a:pt x="42" y="6"/>
                  </a:lnTo>
                  <a:lnTo>
                    <a:pt x="36" y="6"/>
                  </a:lnTo>
                  <a:lnTo>
                    <a:pt x="24" y="6"/>
                  </a:lnTo>
                  <a:lnTo>
                    <a:pt x="18" y="6"/>
                  </a:lnTo>
                  <a:lnTo>
                    <a:pt x="6" y="6"/>
                  </a:lnTo>
                  <a:lnTo>
                    <a:pt x="0" y="0"/>
                  </a:lnTo>
                  <a:close/>
                </a:path>
              </a:pathLst>
            </a:custGeom>
            <a:solidFill>
              <a:srgbClr val="006600"/>
            </a:solidFill>
            <a:ln w="9525">
              <a:noFill/>
              <a:round/>
              <a:headEnd/>
              <a:tailEnd/>
            </a:ln>
          </p:spPr>
          <p:txBody>
            <a:bodyPr vert="eaVert"/>
            <a:lstStyle/>
            <a:p>
              <a:endParaRPr lang="en-US"/>
            </a:p>
          </p:txBody>
        </p:sp>
        <p:sp>
          <p:nvSpPr>
            <p:cNvPr id="15640" name="Freeform 264"/>
            <p:cNvSpPr>
              <a:spLocks/>
            </p:cNvSpPr>
            <p:nvPr/>
          </p:nvSpPr>
          <p:spPr bwMode="auto">
            <a:xfrm>
              <a:off x="5155" y="1285"/>
              <a:ext cx="48" cy="3"/>
            </a:xfrm>
            <a:custGeom>
              <a:avLst/>
              <a:gdLst>
                <a:gd name="T0" fmla="*/ 0 w 48"/>
                <a:gd name="T1" fmla="*/ 1 h 5"/>
                <a:gd name="T2" fmla="*/ 0 w 48"/>
                <a:gd name="T3" fmla="*/ 1 h 5"/>
                <a:gd name="T4" fmla="*/ 6 w 48"/>
                <a:gd name="T5" fmla="*/ 0 h 5"/>
                <a:gd name="T6" fmla="*/ 12 w 48"/>
                <a:gd name="T7" fmla="*/ 0 h 5"/>
                <a:gd name="T8" fmla="*/ 18 w 48"/>
                <a:gd name="T9" fmla="*/ 0 h 5"/>
                <a:gd name="T10" fmla="*/ 30 w 48"/>
                <a:gd name="T11" fmla="*/ 0 h 5"/>
                <a:gd name="T12" fmla="*/ 36 w 48"/>
                <a:gd name="T13" fmla="*/ 0 h 5"/>
                <a:gd name="T14" fmla="*/ 42 w 48"/>
                <a:gd name="T15" fmla="*/ 1 h 5"/>
                <a:gd name="T16" fmla="*/ 48 w 48"/>
                <a:gd name="T17" fmla="*/ 1 h 5"/>
                <a:gd name="T18" fmla="*/ 42 w 48"/>
                <a:gd name="T19" fmla="*/ 1 h 5"/>
                <a:gd name="T20" fmla="*/ 36 w 48"/>
                <a:gd name="T21" fmla="*/ 1 h 5"/>
                <a:gd name="T22" fmla="*/ 30 w 48"/>
                <a:gd name="T23" fmla="*/ 1 h 5"/>
                <a:gd name="T24" fmla="*/ 18 w 48"/>
                <a:gd name="T25" fmla="*/ 1 h 5"/>
                <a:gd name="T26" fmla="*/ 12 w 48"/>
                <a:gd name="T27" fmla="*/ 1 h 5"/>
                <a:gd name="T28" fmla="*/ 6 w 48"/>
                <a:gd name="T29" fmla="*/ 1 h 5"/>
                <a:gd name="T30" fmla="*/ 0 w 48"/>
                <a:gd name="T31" fmla="*/ 1 h 5"/>
                <a:gd name="T32" fmla="*/ 0 w 48"/>
                <a:gd name="T33" fmla="*/ 1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5"/>
                <a:gd name="T53" fmla="*/ 48 w 48"/>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5">
                  <a:moveTo>
                    <a:pt x="0" y="5"/>
                  </a:moveTo>
                  <a:lnTo>
                    <a:pt x="0" y="5"/>
                  </a:lnTo>
                  <a:lnTo>
                    <a:pt x="6" y="0"/>
                  </a:lnTo>
                  <a:lnTo>
                    <a:pt x="12" y="0"/>
                  </a:lnTo>
                  <a:lnTo>
                    <a:pt x="18" y="0"/>
                  </a:lnTo>
                  <a:lnTo>
                    <a:pt x="30" y="0"/>
                  </a:lnTo>
                  <a:lnTo>
                    <a:pt x="36" y="0"/>
                  </a:lnTo>
                  <a:lnTo>
                    <a:pt x="42" y="5"/>
                  </a:lnTo>
                  <a:lnTo>
                    <a:pt x="48" y="5"/>
                  </a:lnTo>
                  <a:lnTo>
                    <a:pt x="42" y="5"/>
                  </a:lnTo>
                  <a:lnTo>
                    <a:pt x="36" y="5"/>
                  </a:lnTo>
                  <a:lnTo>
                    <a:pt x="30" y="5"/>
                  </a:lnTo>
                  <a:lnTo>
                    <a:pt x="18" y="5"/>
                  </a:lnTo>
                  <a:lnTo>
                    <a:pt x="12" y="5"/>
                  </a:lnTo>
                  <a:lnTo>
                    <a:pt x="6" y="5"/>
                  </a:lnTo>
                  <a:lnTo>
                    <a:pt x="0" y="5"/>
                  </a:lnTo>
                  <a:close/>
                </a:path>
              </a:pathLst>
            </a:custGeom>
            <a:solidFill>
              <a:srgbClr val="006600"/>
            </a:solidFill>
            <a:ln w="9525">
              <a:noFill/>
              <a:round/>
              <a:headEnd/>
              <a:tailEnd/>
            </a:ln>
          </p:spPr>
          <p:txBody>
            <a:bodyPr vert="eaVert"/>
            <a:lstStyle/>
            <a:p>
              <a:endParaRPr lang="en-US"/>
            </a:p>
          </p:txBody>
        </p:sp>
        <p:sp>
          <p:nvSpPr>
            <p:cNvPr id="15641" name="Freeform 265"/>
            <p:cNvSpPr>
              <a:spLocks/>
            </p:cNvSpPr>
            <p:nvPr/>
          </p:nvSpPr>
          <p:spPr bwMode="auto">
            <a:xfrm>
              <a:off x="5173" y="1327"/>
              <a:ext cx="24" cy="4"/>
            </a:xfrm>
            <a:custGeom>
              <a:avLst/>
              <a:gdLst>
                <a:gd name="T0" fmla="*/ 0 w 24"/>
                <a:gd name="T1" fmla="*/ 1 h 6"/>
                <a:gd name="T2" fmla="*/ 0 w 24"/>
                <a:gd name="T3" fmla="*/ 1 h 6"/>
                <a:gd name="T4" fmla="*/ 6 w 24"/>
                <a:gd name="T5" fmla="*/ 0 h 6"/>
                <a:gd name="T6" fmla="*/ 6 w 24"/>
                <a:gd name="T7" fmla="*/ 0 h 6"/>
                <a:gd name="T8" fmla="*/ 12 w 24"/>
                <a:gd name="T9" fmla="*/ 0 h 6"/>
                <a:gd name="T10" fmla="*/ 12 w 24"/>
                <a:gd name="T11" fmla="*/ 0 h 6"/>
                <a:gd name="T12" fmla="*/ 18 w 24"/>
                <a:gd name="T13" fmla="*/ 0 h 6"/>
                <a:gd name="T14" fmla="*/ 24 w 24"/>
                <a:gd name="T15" fmla="*/ 0 h 6"/>
                <a:gd name="T16" fmla="*/ 24 w 24"/>
                <a:gd name="T17" fmla="*/ 0 h 6"/>
                <a:gd name="T18" fmla="*/ 18 w 24"/>
                <a:gd name="T19" fmla="*/ 0 h 6"/>
                <a:gd name="T20" fmla="*/ 18 w 24"/>
                <a:gd name="T21" fmla="*/ 0 h 6"/>
                <a:gd name="T22" fmla="*/ 12 w 24"/>
                <a:gd name="T23" fmla="*/ 0 h 6"/>
                <a:gd name="T24" fmla="*/ 6 w 24"/>
                <a:gd name="T25" fmla="*/ 1 h 6"/>
                <a:gd name="T26" fmla="*/ 6 w 24"/>
                <a:gd name="T27" fmla="*/ 1 h 6"/>
                <a:gd name="T28" fmla="*/ 0 w 24"/>
                <a:gd name="T29" fmla="*/ 1 h 6"/>
                <a:gd name="T30" fmla="*/ 0 w 24"/>
                <a:gd name="T31" fmla="*/ 1 h 6"/>
                <a:gd name="T32" fmla="*/ 0 w 24"/>
                <a:gd name="T33" fmla="*/ 1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0" y="6"/>
                  </a:moveTo>
                  <a:lnTo>
                    <a:pt x="0" y="6"/>
                  </a:lnTo>
                  <a:lnTo>
                    <a:pt x="6" y="0"/>
                  </a:lnTo>
                  <a:lnTo>
                    <a:pt x="12" y="0"/>
                  </a:lnTo>
                  <a:lnTo>
                    <a:pt x="18" y="0"/>
                  </a:lnTo>
                  <a:lnTo>
                    <a:pt x="24" y="0"/>
                  </a:lnTo>
                  <a:lnTo>
                    <a:pt x="18" y="0"/>
                  </a:lnTo>
                  <a:lnTo>
                    <a:pt x="12" y="0"/>
                  </a:lnTo>
                  <a:lnTo>
                    <a:pt x="6" y="6"/>
                  </a:lnTo>
                  <a:lnTo>
                    <a:pt x="0" y="6"/>
                  </a:lnTo>
                  <a:close/>
                </a:path>
              </a:pathLst>
            </a:custGeom>
            <a:solidFill>
              <a:srgbClr val="006600"/>
            </a:solidFill>
            <a:ln w="9525">
              <a:noFill/>
              <a:round/>
              <a:headEnd/>
              <a:tailEnd/>
            </a:ln>
          </p:spPr>
          <p:txBody>
            <a:bodyPr vert="eaVert"/>
            <a:lstStyle/>
            <a:p>
              <a:endParaRPr lang="en-US"/>
            </a:p>
          </p:txBody>
        </p:sp>
        <p:sp>
          <p:nvSpPr>
            <p:cNvPr id="15642" name="Freeform 266"/>
            <p:cNvSpPr>
              <a:spLocks/>
            </p:cNvSpPr>
            <p:nvPr/>
          </p:nvSpPr>
          <p:spPr bwMode="auto">
            <a:xfrm>
              <a:off x="5125" y="1195"/>
              <a:ext cx="41" cy="12"/>
            </a:xfrm>
            <a:custGeom>
              <a:avLst/>
              <a:gdLst>
                <a:gd name="T0" fmla="*/ 0 w 42"/>
                <a:gd name="T1" fmla="*/ 0 h 12"/>
                <a:gd name="T2" fmla="*/ 0 w 42"/>
                <a:gd name="T3" fmla="*/ 0 h 12"/>
                <a:gd name="T4" fmla="*/ 6 w 42"/>
                <a:gd name="T5" fmla="*/ 0 h 12"/>
                <a:gd name="T6" fmla="*/ 12 w 42"/>
                <a:gd name="T7" fmla="*/ 0 h 12"/>
                <a:gd name="T8" fmla="*/ 18 w 42"/>
                <a:gd name="T9" fmla="*/ 0 h 12"/>
                <a:gd name="T10" fmla="*/ 21 w 42"/>
                <a:gd name="T11" fmla="*/ 0 h 12"/>
                <a:gd name="T12" fmla="*/ 22 w 42"/>
                <a:gd name="T13" fmla="*/ 6 h 12"/>
                <a:gd name="T14" fmla="*/ 28 w 42"/>
                <a:gd name="T15" fmla="*/ 6 h 12"/>
                <a:gd name="T16" fmla="*/ 34 w 42"/>
                <a:gd name="T17" fmla="*/ 12 h 12"/>
                <a:gd name="T18" fmla="*/ 28 w 42"/>
                <a:gd name="T19" fmla="*/ 12 h 12"/>
                <a:gd name="T20" fmla="*/ 22 w 42"/>
                <a:gd name="T21" fmla="*/ 6 h 12"/>
                <a:gd name="T22" fmla="*/ 21 w 42"/>
                <a:gd name="T23" fmla="*/ 6 h 12"/>
                <a:gd name="T24" fmla="*/ 18 w 42"/>
                <a:gd name="T25" fmla="*/ 6 h 12"/>
                <a:gd name="T26" fmla="*/ 12 w 42"/>
                <a:gd name="T27" fmla="*/ 6 h 12"/>
                <a:gd name="T28" fmla="*/ 6 w 42"/>
                <a:gd name="T29" fmla="*/ 6 h 12"/>
                <a:gd name="T30" fmla="*/ 0 w 42"/>
                <a:gd name="T31" fmla="*/ 0 h 12"/>
                <a:gd name="T32" fmla="*/ 0 w 4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12"/>
                <a:gd name="T53" fmla="*/ 42 w 4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12">
                  <a:moveTo>
                    <a:pt x="0" y="0"/>
                  </a:moveTo>
                  <a:lnTo>
                    <a:pt x="0" y="0"/>
                  </a:lnTo>
                  <a:lnTo>
                    <a:pt x="6" y="0"/>
                  </a:lnTo>
                  <a:lnTo>
                    <a:pt x="12" y="0"/>
                  </a:lnTo>
                  <a:lnTo>
                    <a:pt x="18" y="0"/>
                  </a:lnTo>
                  <a:lnTo>
                    <a:pt x="24" y="0"/>
                  </a:lnTo>
                  <a:lnTo>
                    <a:pt x="30" y="6"/>
                  </a:lnTo>
                  <a:lnTo>
                    <a:pt x="36" y="6"/>
                  </a:lnTo>
                  <a:lnTo>
                    <a:pt x="42" y="12"/>
                  </a:lnTo>
                  <a:lnTo>
                    <a:pt x="36" y="12"/>
                  </a:lnTo>
                  <a:lnTo>
                    <a:pt x="30" y="6"/>
                  </a:lnTo>
                  <a:lnTo>
                    <a:pt x="24" y="6"/>
                  </a:lnTo>
                  <a:lnTo>
                    <a:pt x="18" y="6"/>
                  </a:lnTo>
                  <a:lnTo>
                    <a:pt x="12" y="6"/>
                  </a:lnTo>
                  <a:lnTo>
                    <a:pt x="6" y="6"/>
                  </a:lnTo>
                  <a:lnTo>
                    <a:pt x="0" y="0"/>
                  </a:lnTo>
                  <a:close/>
                </a:path>
              </a:pathLst>
            </a:custGeom>
            <a:solidFill>
              <a:srgbClr val="006600"/>
            </a:solidFill>
            <a:ln w="9525">
              <a:noFill/>
              <a:round/>
              <a:headEnd/>
              <a:tailEnd/>
            </a:ln>
          </p:spPr>
          <p:txBody>
            <a:bodyPr vert="eaVert"/>
            <a:lstStyle/>
            <a:p>
              <a:endParaRPr lang="en-US"/>
            </a:p>
          </p:txBody>
        </p:sp>
        <p:sp>
          <p:nvSpPr>
            <p:cNvPr id="15643" name="Freeform 267"/>
            <p:cNvSpPr>
              <a:spLocks/>
            </p:cNvSpPr>
            <p:nvPr/>
          </p:nvSpPr>
          <p:spPr bwMode="auto">
            <a:xfrm>
              <a:off x="5130" y="1231"/>
              <a:ext cx="59" cy="13"/>
            </a:xfrm>
            <a:custGeom>
              <a:avLst/>
              <a:gdLst>
                <a:gd name="T0" fmla="*/ 0 w 60"/>
                <a:gd name="T1" fmla="*/ 0 h 12"/>
                <a:gd name="T2" fmla="*/ 0 w 60"/>
                <a:gd name="T3" fmla="*/ 0 h 12"/>
                <a:gd name="T4" fmla="*/ 6 w 60"/>
                <a:gd name="T5" fmla="*/ 0 h 12"/>
                <a:gd name="T6" fmla="*/ 18 w 60"/>
                <a:gd name="T7" fmla="*/ 0 h 12"/>
                <a:gd name="T8" fmla="*/ 24 w 60"/>
                <a:gd name="T9" fmla="*/ 0 h 12"/>
                <a:gd name="T10" fmla="*/ 30 w 60"/>
                <a:gd name="T11" fmla="*/ 14 h 12"/>
                <a:gd name="T12" fmla="*/ 40 w 60"/>
                <a:gd name="T13" fmla="*/ 14 h 12"/>
                <a:gd name="T14" fmla="*/ 46 w 60"/>
                <a:gd name="T15" fmla="*/ 14 h 12"/>
                <a:gd name="T16" fmla="*/ 52 w 60"/>
                <a:gd name="T17" fmla="*/ 22 h 12"/>
                <a:gd name="T18" fmla="*/ 46 w 60"/>
                <a:gd name="T19" fmla="*/ 22 h 12"/>
                <a:gd name="T20" fmla="*/ 40 w 60"/>
                <a:gd name="T21" fmla="*/ 22 h 12"/>
                <a:gd name="T22" fmla="*/ 30 w 60"/>
                <a:gd name="T23" fmla="*/ 22 h 12"/>
                <a:gd name="T24" fmla="*/ 24 w 60"/>
                <a:gd name="T25" fmla="*/ 22 h 12"/>
                <a:gd name="T26" fmla="*/ 18 w 60"/>
                <a:gd name="T27" fmla="*/ 14 h 12"/>
                <a:gd name="T28" fmla="*/ 6 w 60"/>
                <a:gd name="T29" fmla="*/ 14 h 12"/>
                <a:gd name="T30" fmla="*/ 0 w 60"/>
                <a:gd name="T31" fmla="*/ 14 h 12"/>
                <a:gd name="T32" fmla="*/ 0 w 60"/>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12"/>
                <a:gd name="T53" fmla="*/ 60 w 6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12">
                  <a:moveTo>
                    <a:pt x="0" y="0"/>
                  </a:moveTo>
                  <a:lnTo>
                    <a:pt x="0" y="0"/>
                  </a:lnTo>
                  <a:lnTo>
                    <a:pt x="6" y="0"/>
                  </a:lnTo>
                  <a:lnTo>
                    <a:pt x="18" y="0"/>
                  </a:lnTo>
                  <a:lnTo>
                    <a:pt x="24" y="0"/>
                  </a:lnTo>
                  <a:lnTo>
                    <a:pt x="36" y="6"/>
                  </a:lnTo>
                  <a:lnTo>
                    <a:pt x="48" y="6"/>
                  </a:lnTo>
                  <a:lnTo>
                    <a:pt x="54" y="6"/>
                  </a:lnTo>
                  <a:lnTo>
                    <a:pt x="60" y="12"/>
                  </a:lnTo>
                  <a:lnTo>
                    <a:pt x="54" y="12"/>
                  </a:lnTo>
                  <a:lnTo>
                    <a:pt x="48" y="12"/>
                  </a:lnTo>
                  <a:lnTo>
                    <a:pt x="36" y="12"/>
                  </a:lnTo>
                  <a:lnTo>
                    <a:pt x="24" y="12"/>
                  </a:lnTo>
                  <a:lnTo>
                    <a:pt x="18" y="6"/>
                  </a:lnTo>
                  <a:lnTo>
                    <a:pt x="6" y="6"/>
                  </a:lnTo>
                  <a:lnTo>
                    <a:pt x="0" y="6"/>
                  </a:lnTo>
                  <a:lnTo>
                    <a:pt x="0" y="0"/>
                  </a:lnTo>
                  <a:close/>
                </a:path>
              </a:pathLst>
            </a:custGeom>
            <a:solidFill>
              <a:srgbClr val="006600"/>
            </a:solidFill>
            <a:ln w="9525">
              <a:noFill/>
              <a:round/>
              <a:headEnd/>
              <a:tailEnd/>
            </a:ln>
          </p:spPr>
          <p:txBody>
            <a:bodyPr vert="eaVert"/>
            <a:lstStyle/>
            <a:p>
              <a:endParaRPr lang="en-US"/>
            </a:p>
          </p:txBody>
        </p:sp>
        <p:sp>
          <p:nvSpPr>
            <p:cNvPr id="15644" name="Freeform 268"/>
            <p:cNvSpPr>
              <a:spLocks/>
            </p:cNvSpPr>
            <p:nvPr/>
          </p:nvSpPr>
          <p:spPr bwMode="auto">
            <a:xfrm>
              <a:off x="5148" y="1272"/>
              <a:ext cx="54" cy="13"/>
            </a:xfrm>
            <a:custGeom>
              <a:avLst/>
              <a:gdLst>
                <a:gd name="T0" fmla="*/ 0 w 54"/>
                <a:gd name="T1" fmla="*/ 14 h 12"/>
                <a:gd name="T2" fmla="*/ 0 w 54"/>
                <a:gd name="T3" fmla="*/ 14 h 12"/>
                <a:gd name="T4" fmla="*/ 6 w 54"/>
                <a:gd name="T5" fmla="*/ 14 h 12"/>
                <a:gd name="T6" fmla="*/ 12 w 54"/>
                <a:gd name="T7" fmla="*/ 0 h 12"/>
                <a:gd name="T8" fmla="*/ 24 w 54"/>
                <a:gd name="T9" fmla="*/ 0 h 12"/>
                <a:gd name="T10" fmla="*/ 30 w 54"/>
                <a:gd name="T11" fmla="*/ 0 h 12"/>
                <a:gd name="T12" fmla="*/ 36 w 54"/>
                <a:gd name="T13" fmla="*/ 14 h 12"/>
                <a:gd name="T14" fmla="*/ 48 w 54"/>
                <a:gd name="T15" fmla="*/ 14 h 12"/>
                <a:gd name="T16" fmla="*/ 54 w 54"/>
                <a:gd name="T17" fmla="*/ 22 h 12"/>
                <a:gd name="T18" fmla="*/ 48 w 54"/>
                <a:gd name="T19" fmla="*/ 14 h 12"/>
                <a:gd name="T20" fmla="*/ 42 w 54"/>
                <a:gd name="T21" fmla="*/ 14 h 12"/>
                <a:gd name="T22" fmla="*/ 30 w 54"/>
                <a:gd name="T23" fmla="*/ 22 h 12"/>
                <a:gd name="T24" fmla="*/ 24 w 54"/>
                <a:gd name="T25" fmla="*/ 22 h 12"/>
                <a:gd name="T26" fmla="*/ 12 w 54"/>
                <a:gd name="T27" fmla="*/ 22 h 12"/>
                <a:gd name="T28" fmla="*/ 6 w 54"/>
                <a:gd name="T29" fmla="*/ 22 h 12"/>
                <a:gd name="T30" fmla="*/ 0 w 54"/>
                <a:gd name="T31" fmla="*/ 14 h 12"/>
                <a:gd name="T32" fmla="*/ 0 w 54"/>
                <a:gd name="T33" fmla="*/ 14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12"/>
                <a:gd name="T53" fmla="*/ 54 w 5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12">
                  <a:moveTo>
                    <a:pt x="0" y="6"/>
                  </a:moveTo>
                  <a:lnTo>
                    <a:pt x="0" y="6"/>
                  </a:lnTo>
                  <a:lnTo>
                    <a:pt x="6" y="6"/>
                  </a:lnTo>
                  <a:lnTo>
                    <a:pt x="12" y="0"/>
                  </a:lnTo>
                  <a:lnTo>
                    <a:pt x="24" y="0"/>
                  </a:lnTo>
                  <a:lnTo>
                    <a:pt x="30" y="0"/>
                  </a:lnTo>
                  <a:lnTo>
                    <a:pt x="36" y="6"/>
                  </a:lnTo>
                  <a:lnTo>
                    <a:pt x="48" y="6"/>
                  </a:lnTo>
                  <a:lnTo>
                    <a:pt x="54" y="12"/>
                  </a:lnTo>
                  <a:lnTo>
                    <a:pt x="48" y="6"/>
                  </a:lnTo>
                  <a:lnTo>
                    <a:pt x="42" y="6"/>
                  </a:lnTo>
                  <a:lnTo>
                    <a:pt x="30" y="12"/>
                  </a:lnTo>
                  <a:lnTo>
                    <a:pt x="24" y="12"/>
                  </a:lnTo>
                  <a:lnTo>
                    <a:pt x="12" y="12"/>
                  </a:lnTo>
                  <a:lnTo>
                    <a:pt x="6" y="12"/>
                  </a:lnTo>
                  <a:lnTo>
                    <a:pt x="0" y="6"/>
                  </a:lnTo>
                  <a:close/>
                </a:path>
              </a:pathLst>
            </a:custGeom>
            <a:solidFill>
              <a:srgbClr val="006600"/>
            </a:solidFill>
            <a:ln w="9525">
              <a:noFill/>
              <a:round/>
              <a:headEnd/>
              <a:tailEnd/>
            </a:ln>
          </p:spPr>
          <p:txBody>
            <a:bodyPr vert="eaVert"/>
            <a:lstStyle/>
            <a:p>
              <a:endParaRPr lang="en-US"/>
            </a:p>
          </p:txBody>
        </p:sp>
        <p:sp>
          <p:nvSpPr>
            <p:cNvPr id="15645" name="Freeform 269"/>
            <p:cNvSpPr>
              <a:spLocks/>
            </p:cNvSpPr>
            <p:nvPr/>
          </p:nvSpPr>
          <p:spPr bwMode="auto">
            <a:xfrm>
              <a:off x="5155" y="1295"/>
              <a:ext cx="48" cy="4"/>
            </a:xfrm>
            <a:custGeom>
              <a:avLst/>
              <a:gdLst>
                <a:gd name="T0" fmla="*/ 0 w 48"/>
                <a:gd name="T1" fmla="*/ 1 h 6"/>
                <a:gd name="T2" fmla="*/ 6 w 48"/>
                <a:gd name="T3" fmla="*/ 0 h 6"/>
                <a:gd name="T4" fmla="*/ 6 w 48"/>
                <a:gd name="T5" fmla="*/ 0 h 6"/>
                <a:gd name="T6" fmla="*/ 18 w 48"/>
                <a:gd name="T7" fmla="*/ 0 h 6"/>
                <a:gd name="T8" fmla="*/ 24 w 48"/>
                <a:gd name="T9" fmla="*/ 0 h 6"/>
                <a:gd name="T10" fmla="*/ 30 w 48"/>
                <a:gd name="T11" fmla="*/ 0 h 6"/>
                <a:gd name="T12" fmla="*/ 36 w 48"/>
                <a:gd name="T13" fmla="*/ 1 h 6"/>
                <a:gd name="T14" fmla="*/ 42 w 48"/>
                <a:gd name="T15" fmla="*/ 1 h 6"/>
                <a:gd name="T16" fmla="*/ 48 w 48"/>
                <a:gd name="T17" fmla="*/ 1 h 6"/>
                <a:gd name="T18" fmla="*/ 42 w 48"/>
                <a:gd name="T19" fmla="*/ 1 h 6"/>
                <a:gd name="T20" fmla="*/ 36 w 48"/>
                <a:gd name="T21" fmla="*/ 1 h 6"/>
                <a:gd name="T22" fmla="*/ 30 w 48"/>
                <a:gd name="T23" fmla="*/ 1 h 6"/>
                <a:gd name="T24" fmla="*/ 24 w 48"/>
                <a:gd name="T25" fmla="*/ 1 h 6"/>
                <a:gd name="T26" fmla="*/ 18 w 48"/>
                <a:gd name="T27" fmla="*/ 1 h 6"/>
                <a:gd name="T28" fmla="*/ 12 w 48"/>
                <a:gd name="T29" fmla="*/ 1 h 6"/>
                <a:gd name="T30" fmla="*/ 6 w 48"/>
                <a:gd name="T31" fmla="*/ 1 h 6"/>
                <a:gd name="T32" fmla="*/ 0 w 48"/>
                <a:gd name="T33" fmla="*/ 1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6"/>
                <a:gd name="T53" fmla="*/ 48 w 48"/>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6">
                  <a:moveTo>
                    <a:pt x="0" y="6"/>
                  </a:moveTo>
                  <a:lnTo>
                    <a:pt x="6" y="0"/>
                  </a:lnTo>
                  <a:lnTo>
                    <a:pt x="18" y="0"/>
                  </a:lnTo>
                  <a:lnTo>
                    <a:pt x="24" y="0"/>
                  </a:lnTo>
                  <a:lnTo>
                    <a:pt x="30" y="0"/>
                  </a:lnTo>
                  <a:lnTo>
                    <a:pt x="36" y="6"/>
                  </a:lnTo>
                  <a:lnTo>
                    <a:pt x="42" y="6"/>
                  </a:lnTo>
                  <a:lnTo>
                    <a:pt x="48" y="6"/>
                  </a:lnTo>
                  <a:lnTo>
                    <a:pt x="42" y="6"/>
                  </a:lnTo>
                  <a:lnTo>
                    <a:pt x="36" y="6"/>
                  </a:lnTo>
                  <a:lnTo>
                    <a:pt x="30" y="6"/>
                  </a:lnTo>
                  <a:lnTo>
                    <a:pt x="24" y="6"/>
                  </a:lnTo>
                  <a:lnTo>
                    <a:pt x="18" y="6"/>
                  </a:lnTo>
                  <a:lnTo>
                    <a:pt x="12" y="6"/>
                  </a:lnTo>
                  <a:lnTo>
                    <a:pt x="6" y="6"/>
                  </a:lnTo>
                  <a:lnTo>
                    <a:pt x="0" y="6"/>
                  </a:lnTo>
                  <a:close/>
                </a:path>
              </a:pathLst>
            </a:custGeom>
            <a:solidFill>
              <a:srgbClr val="006600"/>
            </a:solidFill>
            <a:ln w="9525">
              <a:noFill/>
              <a:round/>
              <a:headEnd/>
              <a:tailEnd/>
            </a:ln>
          </p:spPr>
          <p:txBody>
            <a:bodyPr vert="eaVert"/>
            <a:lstStyle/>
            <a:p>
              <a:endParaRPr lang="en-US"/>
            </a:p>
          </p:txBody>
        </p:sp>
        <p:sp>
          <p:nvSpPr>
            <p:cNvPr id="15646" name="Freeform 270"/>
            <p:cNvSpPr>
              <a:spLocks/>
            </p:cNvSpPr>
            <p:nvPr/>
          </p:nvSpPr>
          <p:spPr bwMode="auto">
            <a:xfrm>
              <a:off x="5173" y="1306"/>
              <a:ext cx="24" cy="12"/>
            </a:xfrm>
            <a:custGeom>
              <a:avLst/>
              <a:gdLst>
                <a:gd name="T0" fmla="*/ 0 w 24"/>
                <a:gd name="T1" fmla="*/ 6 h 12"/>
                <a:gd name="T2" fmla="*/ 0 w 24"/>
                <a:gd name="T3" fmla="*/ 6 h 12"/>
                <a:gd name="T4" fmla="*/ 6 w 24"/>
                <a:gd name="T5" fmla="*/ 6 h 12"/>
                <a:gd name="T6" fmla="*/ 6 w 24"/>
                <a:gd name="T7" fmla="*/ 6 h 12"/>
                <a:gd name="T8" fmla="*/ 12 w 24"/>
                <a:gd name="T9" fmla="*/ 6 h 12"/>
                <a:gd name="T10" fmla="*/ 18 w 24"/>
                <a:gd name="T11" fmla="*/ 0 h 12"/>
                <a:gd name="T12" fmla="*/ 24 w 24"/>
                <a:gd name="T13" fmla="*/ 6 h 12"/>
                <a:gd name="T14" fmla="*/ 24 w 24"/>
                <a:gd name="T15" fmla="*/ 6 h 12"/>
                <a:gd name="T16" fmla="*/ 24 w 24"/>
                <a:gd name="T17" fmla="*/ 6 h 12"/>
                <a:gd name="T18" fmla="*/ 24 w 24"/>
                <a:gd name="T19" fmla="*/ 6 h 12"/>
                <a:gd name="T20" fmla="*/ 18 w 24"/>
                <a:gd name="T21" fmla="*/ 6 h 12"/>
                <a:gd name="T22" fmla="*/ 12 w 24"/>
                <a:gd name="T23" fmla="*/ 6 h 12"/>
                <a:gd name="T24" fmla="*/ 12 w 24"/>
                <a:gd name="T25" fmla="*/ 6 h 12"/>
                <a:gd name="T26" fmla="*/ 6 w 24"/>
                <a:gd name="T27" fmla="*/ 12 h 12"/>
                <a:gd name="T28" fmla="*/ 0 w 24"/>
                <a:gd name="T29" fmla="*/ 12 h 12"/>
                <a:gd name="T30" fmla="*/ 0 w 24"/>
                <a:gd name="T31" fmla="*/ 12 h 12"/>
                <a:gd name="T32" fmla="*/ 0 w 24"/>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2"/>
                <a:gd name="T53" fmla="*/ 24 w 2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2">
                  <a:moveTo>
                    <a:pt x="0" y="6"/>
                  </a:moveTo>
                  <a:lnTo>
                    <a:pt x="0" y="6"/>
                  </a:lnTo>
                  <a:lnTo>
                    <a:pt x="6" y="6"/>
                  </a:lnTo>
                  <a:lnTo>
                    <a:pt x="12" y="6"/>
                  </a:lnTo>
                  <a:lnTo>
                    <a:pt x="18" y="0"/>
                  </a:lnTo>
                  <a:lnTo>
                    <a:pt x="24" y="6"/>
                  </a:lnTo>
                  <a:lnTo>
                    <a:pt x="18" y="6"/>
                  </a:lnTo>
                  <a:lnTo>
                    <a:pt x="12" y="6"/>
                  </a:lnTo>
                  <a:lnTo>
                    <a:pt x="6" y="12"/>
                  </a:lnTo>
                  <a:lnTo>
                    <a:pt x="0" y="12"/>
                  </a:lnTo>
                  <a:lnTo>
                    <a:pt x="0" y="6"/>
                  </a:lnTo>
                  <a:close/>
                </a:path>
              </a:pathLst>
            </a:custGeom>
            <a:solidFill>
              <a:srgbClr val="006600"/>
            </a:solidFill>
            <a:ln w="9525">
              <a:noFill/>
              <a:round/>
              <a:headEnd/>
              <a:tailEnd/>
            </a:ln>
          </p:spPr>
          <p:txBody>
            <a:bodyPr vert="eaVert"/>
            <a:lstStyle/>
            <a:p>
              <a:endParaRPr lang="en-US"/>
            </a:p>
          </p:txBody>
        </p:sp>
        <p:sp>
          <p:nvSpPr>
            <p:cNvPr id="15647" name="Freeform 271"/>
            <p:cNvSpPr>
              <a:spLocks/>
            </p:cNvSpPr>
            <p:nvPr/>
          </p:nvSpPr>
          <p:spPr bwMode="auto">
            <a:xfrm>
              <a:off x="5131" y="1183"/>
              <a:ext cx="30" cy="12"/>
            </a:xfrm>
            <a:custGeom>
              <a:avLst/>
              <a:gdLst>
                <a:gd name="T0" fmla="*/ 30 w 30"/>
                <a:gd name="T1" fmla="*/ 12 h 12"/>
                <a:gd name="T2" fmla="*/ 24 w 30"/>
                <a:gd name="T3" fmla="*/ 12 h 12"/>
                <a:gd name="T4" fmla="*/ 24 w 30"/>
                <a:gd name="T5" fmla="*/ 12 h 12"/>
                <a:gd name="T6" fmla="*/ 18 w 30"/>
                <a:gd name="T7" fmla="*/ 6 h 12"/>
                <a:gd name="T8" fmla="*/ 12 w 30"/>
                <a:gd name="T9" fmla="*/ 6 h 12"/>
                <a:gd name="T10" fmla="*/ 6 w 30"/>
                <a:gd name="T11" fmla="*/ 6 h 12"/>
                <a:gd name="T12" fmla="*/ 0 w 30"/>
                <a:gd name="T13" fmla="*/ 6 h 12"/>
                <a:gd name="T14" fmla="*/ 0 w 30"/>
                <a:gd name="T15" fmla="*/ 6 h 12"/>
                <a:gd name="T16" fmla="*/ 0 w 30"/>
                <a:gd name="T17" fmla="*/ 0 h 12"/>
                <a:gd name="T18" fmla="*/ 0 w 30"/>
                <a:gd name="T19" fmla="*/ 0 h 12"/>
                <a:gd name="T20" fmla="*/ 6 w 30"/>
                <a:gd name="T21" fmla="*/ 0 h 12"/>
                <a:gd name="T22" fmla="*/ 6 w 30"/>
                <a:gd name="T23" fmla="*/ 0 h 12"/>
                <a:gd name="T24" fmla="*/ 12 w 30"/>
                <a:gd name="T25" fmla="*/ 0 h 12"/>
                <a:gd name="T26" fmla="*/ 18 w 30"/>
                <a:gd name="T27" fmla="*/ 6 h 12"/>
                <a:gd name="T28" fmla="*/ 24 w 30"/>
                <a:gd name="T29" fmla="*/ 6 h 12"/>
                <a:gd name="T30" fmla="*/ 24 w 30"/>
                <a:gd name="T31" fmla="*/ 12 h 12"/>
                <a:gd name="T32" fmla="*/ 30 w 30"/>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2"/>
                <a:gd name="T53" fmla="*/ 30 w 3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2">
                  <a:moveTo>
                    <a:pt x="30" y="12"/>
                  </a:moveTo>
                  <a:lnTo>
                    <a:pt x="24" y="12"/>
                  </a:lnTo>
                  <a:lnTo>
                    <a:pt x="18" y="6"/>
                  </a:lnTo>
                  <a:lnTo>
                    <a:pt x="12" y="6"/>
                  </a:lnTo>
                  <a:lnTo>
                    <a:pt x="6" y="6"/>
                  </a:lnTo>
                  <a:lnTo>
                    <a:pt x="0" y="6"/>
                  </a:lnTo>
                  <a:lnTo>
                    <a:pt x="0" y="0"/>
                  </a:lnTo>
                  <a:lnTo>
                    <a:pt x="6" y="0"/>
                  </a:lnTo>
                  <a:lnTo>
                    <a:pt x="12" y="0"/>
                  </a:lnTo>
                  <a:lnTo>
                    <a:pt x="18" y="6"/>
                  </a:lnTo>
                  <a:lnTo>
                    <a:pt x="24" y="6"/>
                  </a:lnTo>
                  <a:lnTo>
                    <a:pt x="24" y="12"/>
                  </a:lnTo>
                  <a:lnTo>
                    <a:pt x="30" y="12"/>
                  </a:lnTo>
                  <a:close/>
                </a:path>
              </a:pathLst>
            </a:custGeom>
            <a:solidFill>
              <a:srgbClr val="006600"/>
            </a:solidFill>
            <a:ln w="9525">
              <a:noFill/>
              <a:round/>
              <a:headEnd/>
              <a:tailEnd/>
            </a:ln>
          </p:spPr>
          <p:txBody>
            <a:bodyPr vert="eaVert"/>
            <a:lstStyle/>
            <a:p>
              <a:endParaRPr lang="en-US"/>
            </a:p>
          </p:txBody>
        </p:sp>
        <p:sp>
          <p:nvSpPr>
            <p:cNvPr id="15648" name="Freeform 272"/>
            <p:cNvSpPr>
              <a:spLocks/>
            </p:cNvSpPr>
            <p:nvPr/>
          </p:nvSpPr>
          <p:spPr bwMode="auto">
            <a:xfrm>
              <a:off x="5155" y="1172"/>
              <a:ext cx="6" cy="24"/>
            </a:xfrm>
            <a:custGeom>
              <a:avLst/>
              <a:gdLst>
                <a:gd name="T0" fmla="*/ 6 w 6"/>
                <a:gd name="T1" fmla="*/ 24 h 24"/>
                <a:gd name="T2" fmla="*/ 6 w 6"/>
                <a:gd name="T3" fmla="*/ 18 h 24"/>
                <a:gd name="T4" fmla="*/ 6 w 6"/>
                <a:gd name="T5" fmla="*/ 12 h 24"/>
                <a:gd name="T6" fmla="*/ 6 w 6"/>
                <a:gd name="T7" fmla="*/ 0 h 24"/>
                <a:gd name="T8" fmla="*/ 0 w 6"/>
                <a:gd name="T9" fmla="*/ 0 h 24"/>
                <a:gd name="T10" fmla="*/ 0 w 6"/>
                <a:gd name="T11" fmla="*/ 0 h 24"/>
                <a:gd name="T12" fmla="*/ 0 w 6"/>
                <a:gd name="T13" fmla="*/ 6 h 24"/>
                <a:gd name="T14" fmla="*/ 0 w 6"/>
                <a:gd name="T15" fmla="*/ 18 h 24"/>
                <a:gd name="T16" fmla="*/ 6 w 6"/>
                <a:gd name="T17" fmla="*/ 24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4"/>
                <a:gd name="T29" fmla="*/ 6 w 6"/>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4">
                  <a:moveTo>
                    <a:pt x="6" y="24"/>
                  </a:moveTo>
                  <a:lnTo>
                    <a:pt x="6" y="18"/>
                  </a:lnTo>
                  <a:lnTo>
                    <a:pt x="6" y="12"/>
                  </a:lnTo>
                  <a:lnTo>
                    <a:pt x="6" y="0"/>
                  </a:lnTo>
                  <a:lnTo>
                    <a:pt x="0" y="0"/>
                  </a:lnTo>
                  <a:lnTo>
                    <a:pt x="0" y="6"/>
                  </a:lnTo>
                  <a:lnTo>
                    <a:pt x="0" y="18"/>
                  </a:lnTo>
                  <a:lnTo>
                    <a:pt x="6" y="24"/>
                  </a:lnTo>
                  <a:close/>
                </a:path>
              </a:pathLst>
            </a:custGeom>
            <a:solidFill>
              <a:srgbClr val="006600"/>
            </a:solidFill>
            <a:ln w="9525">
              <a:noFill/>
              <a:round/>
              <a:headEnd/>
              <a:tailEnd/>
            </a:ln>
          </p:spPr>
          <p:txBody>
            <a:bodyPr vert="eaVert"/>
            <a:lstStyle/>
            <a:p>
              <a:endParaRPr lang="en-US"/>
            </a:p>
          </p:txBody>
        </p:sp>
        <p:sp>
          <p:nvSpPr>
            <p:cNvPr id="15649" name="Freeform 273"/>
            <p:cNvSpPr>
              <a:spLocks/>
            </p:cNvSpPr>
            <p:nvPr/>
          </p:nvSpPr>
          <p:spPr bwMode="auto">
            <a:xfrm>
              <a:off x="5135" y="1166"/>
              <a:ext cx="12" cy="24"/>
            </a:xfrm>
            <a:custGeom>
              <a:avLst/>
              <a:gdLst>
                <a:gd name="T0" fmla="*/ 12 w 12"/>
                <a:gd name="T1" fmla="*/ 24 h 24"/>
                <a:gd name="T2" fmla="*/ 12 w 12"/>
                <a:gd name="T3" fmla="*/ 18 h 24"/>
                <a:gd name="T4" fmla="*/ 6 w 12"/>
                <a:gd name="T5" fmla="*/ 6 h 24"/>
                <a:gd name="T6" fmla="*/ 6 w 12"/>
                <a:gd name="T7" fmla="*/ 0 h 24"/>
                <a:gd name="T8" fmla="*/ 0 w 12"/>
                <a:gd name="T9" fmla="*/ 0 h 24"/>
                <a:gd name="T10" fmla="*/ 0 w 12"/>
                <a:gd name="T11" fmla="*/ 0 h 24"/>
                <a:gd name="T12" fmla="*/ 0 w 12"/>
                <a:gd name="T13" fmla="*/ 6 h 24"/>
                <a:gd name="T14" fmla="*/ 0 w 12"/>
                <a:gd name="T15" fmla="*/ 6 h 24"/>
                <a:gd name="T16" fmla="*/ 0 w 12"/>
                <a:gd name="T17" fmla="*/ 12 h 24"/>
                <a:gd name="T18" fmla="*/ 6 w 12"/>
                <a:gd name="T19" fmla="*/ 12 h 24"/>
                <a:gd name="T20" fmla="*/ 6 w 12"/>
                <a:gd name="T21" fmla="*/ 18 h 24"/>
                <a:gd name="T22" fmla="*/ 12 w 12"/>
                <a:gd name="T23" fmla="*/ 18 h 24"/>
                <a:gd name="T24" fmla="*/ 12 w 12"/>
                <a:gd name="T25" fmla="*/ 24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24"/>
                <a:gd name="T41" fmla="*/ 12 w 12"/>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24">
                  <a:moveTo>
                    <a:pt x="12" y="24"/>
                  </a:moveTo>
                  <a:lnTo>
                    <a:pt x="12" y="18"/>
                  </a:lnTo>
                  <a:lnTo>
                    <a:pt x="6" y="6"/>
                  </a:lnTo>
                  <a:lnTo>
                    <a:pt x="6" y="0"/>
                  </a:lnTo>
                  <a:lnTo>
                    <a:pt x="0" y="0"/>
                  </a:lnTo>
                  <a:lnTo>
                    <a:pt x="0" y="6"/>
                  </a:lnTo>
                  <a:lnTo>
                    <a:pt x="0" y="12"/>
                  </a:lnTo>
                  <a:lnTo>
                    <a:pt x="6" y="12"/>
                  </a:lnTo>
                  <a:lnTo>
                    <a:pt x="6" y="18"/>
                  </a:lnTo>
                  <a:lnTo>
                    <a:pt x="12" y="18"/>
                  </a:lnTo>
                  <a:lnTo>
                    <a:pt x="12" y="24"/>
                  </a:lnTo>
                  <a:close/>
                </a:path>
              </a:pathLst>
            </a:custGeom>
            <a:solidFill>
              <a:srgbClr val="006600"/>
            </a:solidFill>
            <a:ln w="9525">
              <a:noFill/>
              <a:round/>
              <a:headEnd/>
              <a:tailEnd/>
            </a:ln>
          </p:spPr>
          <p:txBody>
            <a:bodyPr vert="eaVert"/>
            <a:lstStyle/>
            <a:p>
              <a:endParaRPr lang="en-US"/>
            </a:p>
          </p:txBody>
        </p:sp>
        <p:sp>
          <p:nvSpPr>
            <p:cNvPr id="15650" name="Freeform 274"/>
            <p:cNvSpPr>
              <a:spLocks/>
            </p:cNvSpPr>
            <p:nvPr/>
          </p:nvSpPr>
          <p:spPr bwMode="auto">
            <a:xfrm>
              <a:off x="5196" y="1307"/>
              <a:ext cx="36" cy="5"/>
            </a:xfrm>
            <a:custGeom>
              <a:avLst/>
              <a:gdLst>
                <a:gd name="T0" fmla="*/ 0 w 36"/>
                <a:gd name="T1" fmla="*/ 3 h 6"/>
                <a:gd name="T2" fmla="*/ 6 w 36"/>
                <a:gd name="T3" fmla="*/ 3 h 6"/>
                <a:gd name="T4" fmla="*/ 6 w 36"/>
                <a:gd name="T5" fmla="*/ 0 h 6"/>
                <a:gd name="T6" fmla="*/ 12 w 36"/>
                <a:gd name="T7" fmla="*/ 0 h 6"/>
                <a:gd name="T8" fmla="*/ 18 w 36"/>
                <a:gd name="T9" fmla="*/ 0 h 6"/>
                <a:gd name="T10" fmla="*/ 24 w 36"/>
                <a:gd name="T11" fmla="*/ 0 h 6"/>
                <a:gd name="T12" fmla="*/ 30 w 36"/>
                <a:gd name="T13" fmla="*/ 0 h 6"/>
                <a:gd name="T14" fmla="*/ 30 w 36"/>
                <a:gd name="T15" fmla="*/ 3 h 6"/>
                <a:gd name="T16" fmla="*/ 36 w 36"/>
                <a:gd name="T17" fmla="*/ 3 h 6"/>
                <a:gd name="T18" fmla="*/ 36 w 36"/>
                <a:gd name="T19" fmla="*/ 3 h 6"/>
                <a:gd name="T20" fmla="*/ 30 w 36"/>
                <a:gd name="T21" fmla="*/ 3 h 6"/>
                <a:gd name="T22" fmla="*/ 24 w 36"/>
                <a:gd name="T23" fmla="*/ 3 h 6"/>
                <a:gd name="T24" fmla="*/ 18 w 36"/>
                <a:gd name="T25" fmla="*/ 3 h 6"/>
                <a:gd name="T26" fmla="*/ 18 w 36"/>
                <a:gd name="T27" fmla="*/ 3 h 6"/>
                <a:gd name="T28" fmla="*/ 12 w 36"/>
                <a:gd name="T29" fmla="*/ 3 h 6"/>
                <a:gd name="T30" fmla="*/ 6 w 36"/>
                <a:gd name="T31" fmla="*/ 3 h 6"/>
                <a:gd name="T32" fmla="*/ 0 w 36"/>
                <a:gd name="T33" fmla="*/ 3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6"/>
                <a:gd name="T53" fmla="*/ 36 w 36"/>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6">
                  <a:moveTo>
                    <a:pt x="0" y="6"/>
                  </a:moveTo>
                  <a:lnTo>
                    <a:pt x="6" y="6"/>
                  </a:lnTo>
                  <a:lnTo>
                    <a:pt x="6" y="0"/>
                  </a:lnTo>
                  <a:lnTo>
                    <a:pt x="12" y="0"/>
                  </a:lnTo>
                  <a:lnTo>
                    <a:pt x="18" y="0"/>
                  </a:lnTo>
                  <a:lnTo>
                    <a:pt x="24" y="0"/>
                  </a:lnTo>
                  <a:lnTo>
                    <a:pt x="30" y="0"/>
                  </a:lnTo>
                  <a:lnTo>
                    <a:pt x="30" y="6"/>
                  </a:lnTo>
                  <a:lnTo>
                    <a:pt x="36" y="6"/>
                  </a:lnTo>
                  <a:lnTo>
                    <a:pt x="30" y="6"/>
                  </a:lnTo>
                  <a:lnTo>
                    <a:pt x="24" y="6"/>
                  </a:lnTo>
                  <a:lnTo>
                    <a:pt x="18" y="6"/>
                  </a:lnTo>
                  <a:lnTo>
                    <a:pt x="12" y="6"/>
                  </a:lnTo>
                  <a:lnTo>
                    <a:pt x="6" y="6"/>
                  </a:lnTo>
                  <a:lnTo>
                    <a:pt x="0" y="6"/>
                  </a:lnTo>
                  <a:close/>
                </a:path>
              </a:pathLst>
            </a:custGeom>
            <a:solidFill>
              <a:srgbClr val="006600"/>
            </a:solidFill>
            <a:ln w="9525">
              <a:noFill/>
              <a:round/>
              <a:headEnd/>
              <a:tailEnd/>
            </a:ln>
          </p:spPr>
          <p:txBody>
            <a:bodyPr vert="eaVert"/>
            <a:lstStyle/>
            <a:p>
              <a:endParaRPr lang="en-US"/>
            </a:p>
          </p:txBody>
        </p:sp>
        <p:sp>
          <p:nvSpPr>
            <p:cNvPr id="15651" name="Freeform 275"/>
            <p:cNvSpPr>
              <a:spLocks/>
            </p:cNvSpPr>
            <p:nvPr/>
          </p:nvSpPr>
          <p:spPr bwMode="auto">
            <a:xfrm>
              <a:off x="5191" y="1327"/>
              <a:ext cx="30" cy="17"/>
            </a:xfrm>
            <a:custGeom>
              <a:avLst/>
              <a:gdLst>
                <a:gd name="T0" fmla="*/ 0 w 30"/>
                <a:gd name="T1" fmla="*/ 0 h 18"/>
                <a:gd name="T2" fmla="*/ 6 w 30"/>
                <a:gd name="T3" fmla="*/ 0 h 18"/>
                <a:gd name="T4" fmla="*/ 6 w 30"/>
                <a:gd name="T5" fmla="*/ 6 h 18"/>
                <a:gd name="T6" fmla="*/ 12 w 30"/>
                <a:gd name="T7" fmla="*/ 6 h 18"/>
                <a:gd name="T8" fmla="*/ 18 w 30"/>
                <a:gd name="T9" fmla="*/ 6 h 18"/>
                <a:gd name="T10" fmla="*/ 24 w 30"/>
                <a:gd name="T11" fmla="*/ 6 h 18"/>
                <a:gd name="T12" fmla="*/ 30 w 30"/>
                <a:gd name="T13" fmla="*/ 9 h 18"/>
                <a:gd name="T14" fmla="*/ 30 w 30"/>
                <a:gd name="T15" fmla="*/ 9 h 18"/>
                <a:gd name="T16" fmla="*/ 30 w 30"/>
                <a:gd name="T17" fmla="*/ 9 h 18"/>
                <a:gd name="T18" fmla="*/ 30 w 30"/>
                <a:gd name="T19" fmla="*/ 10 h 18"/>
                <a:gd name="T20" fmla="*/ 30 w 30"/>
                <a:gd name="T21" fmla="*/ 10 h 18"/>
                <a:gd name="T22" fmla="*/ 24 w 30"/>
                <a:gd name="T23" fmla="*/ 9 h 18"/>
                <a:gd name="T24" fmla="*/ 18 w 30"/>
                <a:gd name="T25" fmla="*/ 9 h 18"/>
                <a:gd name="T26" fmla="*/ 12 w 30"/>
                <a:gd name="T27" fmla="*/ 9 h 18"/>
                <a:gd name="T28" fmla="*/ 6 w 30"/>
                <a:gd name="T29" fmla="*/ 6 h 18"/>
                <a:gd name="T30" fmla="*/ 0 w 30"/>
                <a:gd name="T31" fmla="*/ 6 h 18"/>
                <a:gd name="T32" fmla="*/ 0 w 30"/>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8"/>
                <a:gd name="T53" fmla="*/ 30 w 3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8">
                  <a:moveTo>
                    <a:pt x="0" y="0"/>
                  </a:moveTo>
                  <a:lnTo>
                    <a:pt x="6" y="0"/>
                  </a:lnTo>
                  <a:lnTo>
                    <a:pt x="6" y="6"/>
                  </a:lnTo>
                  <a:lnTo>
                    <a:pt x="12" y="6"/>
                  </a:lnTo>
                  <a:lnTo>
                    <a:pt x="18" y="6"/>
                  </a:lnTo>
                  <a:lnTo>
                    <a:pt x="24" y="6"/>
                  </a:lnTo>
                  <a:lnTo>
                    <a:pt x="30" y="12"/>
                  </a:lnTo>
                  <a:lnTo>
                    <a:pt x="30" y="18"/>
                  </a:lnTo>
                  <a:lnTo>
                    <a:pt x="24" y="12"/>
                  </a:lnTo>
                  <a:lnTo>
                    <a:pt x="18" y="12"/>
                  </a:lnTo>
                  <a:lnTo>
                    <a:pt x="12" y="12"/>
                  </a:lnTo>
                  <a:lnTo>
                    <a:pt x="6" y="6"/>
                  </a:lnTo>
                  <a:lnTo>
                    <a:pt x="0" y="6"/>
                  </a:lnTo>
                  <a:lnTo>
                    <a:pt x="0" y="0"/>
                  </a:lnTo>
                  <a:close/>
                </a:path>
              </a:pathLst>
            </a:custGeom>
            <a:solidFill>
              <a:srgbClr val="006600"/>
            </a:solidFill>
            <a:ln w="9525">
              <a:noFill/>
              <a:round/>
              <a:headEnd/>
              <a:tailEnd/>
            </a:ln>
          </p:spPr>
          <p:txBody>
            <a:bodyPr vert="eaVert"/>
            <a:lstStyle/>
            <a:p>
              <a:endParaRPr lang="en-US"/>
            </a:p>
          </p:txBody>
        </p:sp>
        <p:sp>
          <p:nvSpPr>
            <p:cNvPr id="15652" name="Freeform 276"/>
            <p:cNvSpPr>
              <a:spLocks/>
            </p:cNvSpPr>
            <p:nvPr/>
          </p:nvSpPr>
          <p:spPr bwMode="auto">
            <a:xfrm>
              <a:off x="5203" y="1297"/>
              <a:ext cx="30" cy="4"/>
            </a:xfrm>
            <a:custGeom>
              <a:avLst/>
              <a:gdLst>
                <a:gd name="T0" fmla="*/ 0 w 30"/>
                <a:gd name="T1" fmla="*/ 1 h 6"/>
                <a:gd name="T2" fmla="*/ 0 w 30"/>
                <a:gd name="T3" fmla="*/ 1 h 6"/>
                <a:gd name="T4" fmla="*/ 0 w 30"/>
                <a:gd name="T5" fmla="*/ 1 h 6"/>
                <a:gd name="T6" fmla="*/ 6 w 30"/>
                <a:gd name="T7" fmla="*/ 0 h 6"/>
                <a:gd name="T8" fmla="*/ 12 w 30"/>
                <a:gd name="T9" fmla="*/ 0 h 6"/>
                <a:gd name="T10" fmla="*/ 18 w 30"/>
                <a:gd name="T11" fmla="*/ 0 h 6"/>
                <a:gd name="T12" fmla="*/ 24 w 30"/>
                <a:gd name="T13" fmla="*/ 0 h 6"/>
                <a:gd name="T14" fmla="*/ 24 w 30"/>
                <a:gd name="T15" fmla="*/ 0 h 6"/>
                <a:gd name="T16" fmla="*/ 30 w 30"/>
                <a:gd name="T17" fmla="*/ 1 h 6"/>
                <a:gd name="T18" fmla="*/ 30 w 30"/>
                <a:gd name="T19" fmla="*/ 1 h 6"/>
                <a:gd name="T20" fmla="*/ 24 w 30"/>
                <a:gd name="T21" fmla="*/ 1 h 6"/>
                <a:gd name="T22" fmla="*/ 24 w 30"/>
                <a:gd name="T23" fmla="*/ 1 h 6"/>
                <a:gd name="T24" fmla="*/ 18 w 30"/>
                <a:gd name="T25" fmla="*/ 1 h 6"/>
                <a:gd name="T26" fmla="*/ 12 w 30"/>
                <a:gd name="T27" fmla="*/ 1 h 6"/>
                <a:gd name="T28" fmla="*/ 6 w 30"/>
                <a:gd name="T29" fmla="*/ 1 h 6"/>
                <a:gd name="T30" fmla="*/ 0 w 30"/>
                <a:gd name="T31" fmla="*/ 1 h 6"/>
                <a:gd name="T32" fmla="*/ 0 w 30"/>
                <a:gd name="T33" fmla="*/ 1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0" y="6"/>
                  </a:moveTo>
                  <a:lnTo>
                    <a:pt x="0" y="6"/>
                  </a:lnTo>
                  <a:lnTo>
                    <a:pt x="6" y="0"/>
                  </a:lnTo>
                  <a:lnTo>
                    <a:pt x="12" y="0"/>
                  </a:lnTo>
                  <a:lnTo>
                    <a:pt x="18" y="0"/>
                  </a:lnTo>
                  <a:lnTo>
                    <a:pt x="24" y="0"/>
                  </a:lnTo>
                  <a:lnTo>
                    <a:pt x="30" y="6"/>
                  </a:lnTo>
                  <a:lnTo>
                    <a:pt x="24" y="6"/>
                  </a:lnTo>
                  <a:lnTo>
                    <a:pt x="18" y="6"/>
                  </a:lnTo>
                  <a:lnTo>
                    <a:pt x="12" y="6"/>
                  </a:lnTo>
                  <a:lnTo>
                    <a:pt x="6" y="6"/>
                  </a:lnTo>
                  <a:lnTo>
                    <a:pt x="0" y="6"/>
                  </a:lnTo>
                  <a:close/>
                </a:path>
              </a:pathLst>
            </a:custGeom>
            <a:solidFill>
              <a:srgbClr val="006600"/>
            </a:solidFill>
            <a:ln w="9525">
              <a:noFill/>
              <a:round/>
              <a:headEnd/>
              <a:tailEnd/>
            </a:ln>
          </p:spPr>
          <p:txBody>
            <a:bodyPr vert="eaVert"/>
            <a:lstStyle/>
            <a:p>
              <a:endParaRPr lang="en-US"/>
            </a:p>
          </p:txBody>
        </p:sp>
        <p:sp>
          <p:nvSpPr>
            <p:cNvPr id="15653" name="Freeform 277"/>
            <p:cNvSpPr>
              <a:spLocks/>
            </p:cNvSpPr>
            <p:nvPr/>
          </p:nvSpPr>
          <p:spPr bwMode="auto">
            <a:xfrm>
              <a:off x="5203" y="1286"/>
              <a:ext cx="30" cy="4"/>
            </a:xfrm>
            <a:custGeom>
              <a:avLst/>
              <a:gdLst>
                <a:gd name="T0" fmla="*/ 0 w 30"/>
                <a:gd name="T1" fmla="*/ 2 h 5"/>
                <a:gd name="T2" fmla="*/ 0 w 30"/>
                <a:gd name="T3" fmla="*/ 2 h 5"/>
                <a:gd name="T4" fmla="*/ 6 w 30"/>
                <a:gd name="T5" fmla="*/ 2 h 5"/>
                <a:gd name="T6" fmla="*/ 12 w 30"/>
                <a:gd name="T7" fmla="*/ 0 h 5"/>
                <a:gd name="T8" fmla="*/ 12 w 30"/>
                <a:gd name="T9" fmla="*/ 0 h 5"/>
                <a:gd name="T10" fmla="*/ 18 w 30"/>
                <a:gd name="T11" fmla="*/ 0 h 5"/>
                <a:gd name="T12" fmla="*/ 24 w 30"/>
                <a:gd name="T13" fmla="*/ 0 h 5"/>
                <a:gd name="T14" fmla="*/ 30 w 30"/>
                <a:gd name="T15" fmla="*/ 0 h 5"/>
                <a:gd name="T16" fmla="*/ 30 w 30"/>
                <a:gd name="T17" fmla="*/ 0 h 5"/>
                <a:gd name="T18" fmla="*/ 30 w 30"/>
                <a:gd name="T19" fmla="*/ 0 h 5"/>
                <a:gd name="T20" fmla="*/ 30 w 30"/>
                <a:gd name="T21" fmla="*/ 2 h 5"/>
                <a:gd name="T22" fmla="*/ 24 w 30"/>
                <a:gd name="T23" fmla="*/ 2 h 5"/>
                <a:gd name="T24" fmla="*/ 18 w 30"/>
                <a:gd name="T25" fmla="*/ 2 h 5"/>
                <a:gd name="T26" fmla="*/ 12 w 30"/>
                <a:gd name="T27" fmla="*/ 2 h 5"/>
                <a:gd name="T28" fmla="*/ 6 w 30"/>
                <a:gd name="T29" fmla="*/ 2 h 5"/>
                <a:gd name="T30" fmla="*/ 0 w 30"/>
                <a:gd name="T31" fmla="*/ 2 h 5"/>
                <a:gd name="T32" fmla="*/ 0 w 30"/>
                <a:gd name="T33" fmla="*/ 2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5"/>
                <a:gd name="T53" fmla="*/ 30 w 30"/>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5">
                  <a:moveTo>
                    <a:pt x="0" y="5"/>
                  </a:moveTo>
                  <a:lnTo>
                    <a:pt x="0" y="5"/>
                  </a:lnTo>
                  <a:lnTo>
                    <a:pt x="6" y="5"/>
                  </a:lnTo>
                  <a:lnTo>
                    <a:pt x="12" y="0"/>
                  </a:lnTo>
                  <a:lnTo>
                    <a:pt x="18" y="0"/>
                  </a:lnTo>
                  <a:lnTo>
                    <a:pt x="24" y="0"/>
                  </a:lnTo>
                  <a:lnTo>
                    <a:pt x="30" y="0"/>
                  </a:lnTo>
                  <a:lnTo>
                    <a:pt x="30" y="5"/>
                  </a:lnTo>
                  <a:lnTo>
                    <a:pt x="24" y="5"/>
                  </a:lnTo>
                  <a:lnTo>
                    <a:pt x="18" y="5"/>
                  </a:lnTo>
                  <a:lnTo>
                    <a:pt x="12" y="5"/>
                  </a:lnTo>
                  <a:lnTo>
                    <a:pt x="6" y="5"/>
                  </a:lnTo>
                  <a:lnTo>
                    <a:pt x="0" y="5"/>
                  </a:lnTo>
                  <a:close/>
                </a:path>
              </a:pathLst>
            </a:custGeom>
            <a:solidFill>
              <a:srgbClr val="006600"/>
            </a:solidFill>
            <a:ln w="9525">
              <a:noFill/>
              <a:round/>
              <a:headEnd/>
              <a:tailEnd/>
            </a:ln>
          </p:spPr>
          <p:txBody>
            <a:bodyPr vert="eaVert"/>
            <a:lstStyle/>
            <a:p>
              <a:endParaRPr lang="en-US"/>
            </a:p>
          </p:txBody>
        </p:sp>
        <p:sp>
          <p:nvSpPr>
            <p:cNvPr id="15654" name="Freeform 278"/>
            <p:cNvSpPr>
              <a:spLocks/>
            </p:cNvSpPr>
            <p:nvPr/>
          </p:nvSpPr>
          <p:spPr bwMode="auto">
            <a:xfrm>
              <a:off x="5195" y="1273"/>
              <a:ext cx="36" cy="13"/>
            </a:xfrm>
            <a:custGeom>
              <a:avLst/>
              <a:gdLst>
                <a:gd name="T0" fmla="*/ 0 w 36"/>
                <a:gd name="T1" fmla="*/ 22 h 12"/>
                <a:gd name="T2" fmla="*/ 6 w 36"/>
                <a:gd name="T3" fmla="*/ 14 h 12"/>
                <a:gd name="T4" fmla="*/ 12 w 36"/>
                <a:gd name="T5" fmla="*/ 14 h 12"/>
                <a:gd name="T6" fmla="*/ 18 w 36"/>
                <a:gd name="T7" fmla="*/ 0 h 12"/>
                <a:gd name="T8" fmla="*/ 18 w 36"/>
                <a:gd name="T9" fmla="*/ 0 h 12"/>
                <a:gd name="T10" fmla="*/ 24 w 36"/>
                <a:gd name="T11" fmla="*/ 0 h 12"/>
                <a:gd name="T12" fmla="*/ 30 w 36"/>
                <a:gd name="T13" fmla="*/ 0 h 12"/>
                <a:gd name="T14" fmla="*/ 36 w 36"/>
                <a:gd name="T15" fmla="*/ 0 h 12"/>
                <a:gd name="T16" fmla="*/ 36 w 36"/>
                <a:gd name="T17" fmla="*/ 0 h 12"/>
                <a:gd name="T18" fmla="*/ 36 w 36"/>
                <a:gd name="T19" fmla="*/ 0 h 12"/>
                <a:gd name="T20" fmla="*/ 30 w 36"/>
                <a:gd name="T21" fmla="*/ 0 h 12"/>
                <a:gd name="T22" fmla="*/ 30 w 36"/>
                <a:gd name="T23" fmla="*/ 14 h 12"/>
                <a:gd name="T24" fmla="*/ 24 w 36"/>
                <a:gd name="T25" fmla="*/ 14 h 12"/>
                <a:gd name="T26" fmla="*/ 18 w 36"/>
                <a:gd name="T27" fmla="*/ 14 h 12"/>
                <a:gd name="T28" fmla="*/ 12 w 36"/>
                <a:gd name="T29" fmla="*/ 14 h 12"/>
                <a:gd name="T30" fmla="*/ 6 w 36"/>
                <a:gd name="T31" fmla="*/ 22 h 12"/>
                <a:gd name="T32" fmla="*/ 0 w 36"/>
                <a:gd name="T33" fmla="*/ 2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2"/>
                <a:gd name="T53" fmla="*/ 36 w 3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2">
                  <a:moveTo>
                    <a:pt x="0" y="12"/>
                  </a:moveTo>
                  <a:lnTo>
                    <a:pt x="6" y="6"/>
                  </a:lnTo>
                  <a:lnTo>
                    <a:pt x="12" y="6"/>
                  </a:lnTo>
                  <a:lnTo>
                    <a:pt x="18" y="0"/>
                  </a:lnTo>
                  <a:lnTo>
                    <a:pt x="24" y="0"/>
                  </a:lnTo>
                  <a:lnTo>
                    <a:pt x="30" y="0"/>
                  </a:lnTo>
                  <a:lnTo>
                    <a:pt x="36" y="0"/>
                  </a:lnTo>
                  <a:lnTo>
                    <a:pt x="30" y="0"/>
                  </a:lnTo>
                  <a:lnTo>
                    <a:pt x="30" y="6"/>
                  </a:lnTo>
                  <a:lnTo>
                    <a:pt x="24" y="6"/>
                  </a:lnTo>
                  <a:lnTo>
                    <a:pt x="18" y="6"/>
                  </a:lnTo>
                  <a:lnTo>
                    <a:pt x="12" y="6"/>
                  </a:lnTo>
                  <a:lnTo>
                    <a:pt x="6" y="12"/>
                  </a:lnTo>
                  <a:lnTo>
                    <a:pt x="0" y="12"/>
                  </a:lnTo>
                  <a:close/>
                </a:path>
              </a:pathLst>
            </a:custGeom>
            <a:solidFill>
              <a:srgbClr val="006600"/>
            </a:solidFill>
            <a:ln w="9525">
              <a:noFill/>
              <a:round/>
              <a:headEnd/>
              <a:tailEnd/>
            </a:ln>
          </p:spPr>
          <p:txBody>
            <a:bodyPr vert="eaVert"/>
            <a:lstStyle/>
            <a:p>
              <a:endParaRPr lang="en-US"/>
            </a:p>
          </p:txBody>
        </p:sp>
        <p:sp>
          <p:nvSpPr>
            <p:cNvPr id="15655" name="Freeform 279"/>
            <p:cNvSpPr>
              <a:spLocks/>
            </p:cNvSpPr>
            <p:nvPr/>
          </p:nvSpPr>
          <p:spPr bwMode="auto">
            <a:xfrm>
              <a:off x="5196" y="1251"/>
              <a:ext cx="36" cy="24"/>
            </a:xfrm>
            <a:custGeom>
              <a:avLst/>
              <a:gdLst>
                <a:gd name="T0" fmla="*/ 0 w 36"/>
                <a:gd name="T1" fmla="*/ 24 h 24"/>
                <a:gd name="T2" fmla="*/ 6 w 36"/>
                <a:gd name="T3" fmla="*/ 18 h 24"/>
                <a:gd name="T4" fmla="*/ 6 w 36"/>
                <a:gd name="T5" fmla="*/ 18 h 24"/>
                <a:gd name="T6" fmla="*/ 12 w 36"/>
                <a:gd name="T7" fmla="*/ 12 h 24"/>
                <a:gd name="T8" fmla="*/ 18 w 36"/>
                <a:gd name="T9" fmla="*/ 6 h 24"/>
                <a:gd name="T10" fmla="*/ 24 w 36"/>
                <a:gd name="T11" fmla="*/ 6 h 24"/>
                <a:gd name="T12" fmla="*/ 30 w 36"/>
                <a:gd name="T13" fmla="*/ 6 h 24"/>
                <a:gd name="T14" fmla="*/ 30 w 36"/>
                <a:gd name="T15" fmla="*/ 0 h 24"/>
                <a:gd name="T16" fmla="*/ 36 w 36"/>
                <a:gd name="T17" fmla="*/ 6 h 24"/>
                <a:gd name="T18" fmla="*/ 36 w 36"/>
                <a:gd name="T19" fmla="*/ 6 h 24"/>
                <a:gd name="T20" fmla="*/ 30 w 36"/>
                <a:gd name="T21" fmla="*/ 12 h 24"/>
                <a:gd name="T22" fmla="*/ 24 w 36"/>
                <a:gd name="T23" fmla="*/ 12 h 24"/>
                <a:gd name="T24" fmla="*/ 18 w 36"/>
                <a:gd name="T25" fmla="*/ 12 h 24"/>
                <a:gd name="T26" fmla="*/ 18 w 36"/>
                <a:gd name="T27" fmla="*/ 18 h 24"/>
                <a:gd name="T28" fmla="*/ 12 w 36"/>
                <a:gd name="T29" fmla="*/ 18 h 24"/>
                <a:gd name="T30" fmla="*/ 6 w 36"/>
                <a:gd name="T31" fmla="*/ 18 h 24"/>
                <a:gd name="T32" fmla="*/ 0 w 36"/>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0" y="24"/>
                  </a:moveTo>
                  <a:lnTo>
                    <a:pt x="6" y="18"/>
                  </a:lnTo>
                  <a:lnTo>
                    <a:pt x="12" y="12"/>
                  </a:lnTo>
                  <a:lnTo>
                    <a:pt x="18" y="6"/>
                  </a:lnTo>
                  <a:lnTo>
                    <a:pt x="24" y="6"/>
                  </a:lnTo>
                  <a:lnTo>
                    <a:pt x="30" y="6"/>
                  </a:lnTo>
                  <a:lnTo>
                    <a:pt x="30" y="0"/>
                  </a:lnTo>
                  <a:lnTo>
                    <a:pt x="36" y="6"/>
                  </a:lnTo>
                  <a:lnTo>
                    <a:pt x="30" y="12"/>
                  </a:lnTo>
                  <a:lnTo>
                    <a:pt x="24" y="12"/>
                  </a:lnTo>
                  <a:lnTo>
                    <a:pt x="18" y="12"/>
                  </a:lnTo>
                  <a:lnTo>
                    <a:pt x="18" y="18"/>
                  </a:lnTo>
                  <a:lnTo>
                    <a:pt x="12" y="18"/>
                  </a:lnTo>
                  <a:lnTo>
                    <a:pt x="6" y="18"/>
                  </a:lnTo>
                  <a:lnTo>
                    <a:pt x="0" y="24"/>
                  </a:lnTo>
                  <a:close/>
                </a:path>
              </a:pathLst>
            </a:custGeom>
            <a:solidFill>
              <a:srgbClr val="006600"/>
            </a:solidFill>
            <a:ln w="9525">
              <a:noFill/>
              <a:round/>
              <a:headEnd/>
              <a:tailEnd/>
            </a:ln>
          </p:spPr>
          <p:txBody>
            <a:bodyPr vert="eaVert"/>
            <a:lstStyle/>
            <a:p>
              <a:endParaRPr lang="en-US"/>
            </a:p>
          </p:txBody>
        </p:sp>
        <p:sp>
          <p:nvSpPr>
            <p:cNvPr id="15656" name="Freeform 280"/>
            <p:cNvSpPr>
              <a:spLocks/>
            </p:cNvSpPr>
            <p:nvPr/>
          </p:nvSpPr>
          <p:spPr bwMode="auto">
            <a:xfrm>
              <a:off x="5191" y="1230"/>
              <a:ext cx="36" cy="25"/>
            </a:xfrm>
            <a:custGeom>
              <a:avLst/>
              <a:gdLst>
                <a:gd name="T0" fmla="*/ 0 w 36"/>
                <a:gd name="T1" fmla="*/ 32 h 24"/>
                <a:gd name="T2" fmla="*/ 6 w 36"/>
                <a:gd name="T3" fmla="*/ 32 h 24"/>
                <a:gd name="T4" fmla="*/ 6 w 36"/>
                <a:gd name="T5" fmla="*/ 26 h 24"/>
                <a:gd name="T6" fmla="*/ 12 w 36"/>
                <a:gd name="T7" fmla="*/ 20 h 24"/>
                <a:gd name="T8" fmla="*/ 18 w 36"/>
                <a:gd name="T9" fmla="*/ 6 h 24"/>
                <a:gd name="T10" fmla="*/ 24 w 36"/>
                <a:gd name="T11" fmla="*/ 6 h 24"/>
                <a:gd name="T12" fmla="*/ 30 w 36"/>
                <a:gd name="T13" fmla="*/ 0 h 24"/>
                <a:gd name="T14" fmla="*/ 36 w 36"/>
                <a:gd name="T15" fmla="*/ 0 h 24"/>
                <a:gd name="T16" fmla="*/ 36 w 36"/>
                <a:gd name="T17" fmla="*/ 0 h 24"/>
                <a:gd name="T18" fmla="*/ 36 w 36"/>
                <a:gd name="T19" fmla="*/ 6 h 24"/>
                <a:gd name="T20" fmla="*/ 30 w 36"/>
                <a:gd name="T21" fmla="*/ 6 h 24"/>
                <a:gd name="T22" fmla="*/ 24 w 36"/>
                <a:gd name="T23" fmla="*/ 20 h 24"/>
                <a:gd name="T24" fmla="*/ 18 w 36"/>
                <a:gd name="T25" fmla="*/ 26 h 24"/>
                <a:gd name="T26" fmla="*/ 12 w 36"/>
                <a:gd name="T27" fmla="*/ 26 h 24"/>
                <a:gd name="T28" fmla="*/ 6 w 36"/>
                <a:gd name="T29" fmla="*/ 32 h 24"/>
                <a:gd name="T30" fmla="*/ 6 w 36"/>
                <a:gd name="T31" fmla="*/ 32 h 24"/>
                <a:gd name="T32" fmla="*/ 0 w 36"/>
                <a:gd name="T33" fmla="*/ 3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0" y="24"/>
                  </a:moveTo>
                  <a:lnTo>
                    <a:pt x="6" y="24"/>
                  </a:lnTo>
                  <a:lnTo>
                    <a:pt x="6" y="18"/>
                  </a:lnTo>
                  <a:lnTo>
                    <a:pt x="12" y="12"/>
                  </a:lnTo>
                  <a:lnTo>
                    <a:pt x="18" y="6"/>
                  </a:lnTo>
                  <a:lnTo>
                    <a:pt x="24" y="6"/>
                  </a:lnTo>
                  <a:lnTo>
                    <a:pt x="30" y="0"/>
                  </a:lnTo>
                  <a:lnTo>
                    <a:pt x="36" y="0"/>
                  </a:lnTo>
                  <a:lnTo>
                    <a:pt x="36" y="6"/>
                  </a:lnTo>
                  <a:lnTo>
                    <a:pt x="30" y="6"/>
                  </a:lnTo>
                  <a:lnTo>
                    <a:pt x="24" y="12"/>
                  </a:lnTo>
                  <a:lnTo>
                    <a:pt x="18" y="18"/>
                  </a:lnTo>
                  <a:lnTo>
                    <a:pt x="12" y="18"/>
                  </a:lnTo>
                  <a:lnTo>
                    <a:pt x="6" y="24"/>
                  </a:lnTo>
                  <a:lnTo>
                    <a:pt x="0" y="24"/>
                  </a:lnTo>
                  <a:close/>
                </a:path>
              </a:pathLst>
            </a:custGeom>
            <a:solidFill>
              <a:srgbClr val="006600"/>
            </a:solidFill>
            <a:ln w="9525">
              <a:noFill/>
              <a:round/>
              <a:headEnd/>
              <a:tailEnd/>
            </a:ln>
          </p:spPr>
          <p:txBody>
            <a:bodyPr vert="eaVert"/>
            <a:lstStyle/>
            <a:p>
              <a:endParaRPr lang="en-US"/>
            </a:p>
          </p:txBody>
        </p:sp>
        <p:sp>
          <p:nvSpPr>
            <p:cNvPr id="15657" name="Freeform 281"/>
            <p:cNvSpPr>
              <a:spLocks/>
            </p:cNvSpPr>
            <p:nvPr/>
          </p:nvSpPr>
          <p:spPr bwMode="auto">
            <a:xfrm>
              <a:off x="5185" y="1214"/>
              <a:ext cx="36" cy="29"/>
            </a:xfrm>
            <a:custGeom>
              <a:avLst/>
              <a:gdLst>
                <a:gd name="T0" fmla="*/ 0 w 36"/>
                <a:gd name="T1" fmla="*/ 22 h 30"/>
                <a:gd name="T2" fmla="*/ 6 w 36"/>
                <a:gd name="T3" fmla="*/ 16 h 30"/>
                <a:gd name="T4" fmla="*/ 6 w 36"/>
                <a:gd name="T5" fmla="*/ 15 h 30"/>
                <a:gd name="T6" fmla="*/ 12 w 36"/>
                <a:gd name="T7" fmla="*/ 12 h 30"/>
                <a:gd name="T8" fmla="*/ 18 w 36"/>
                <a:gd name="T9" fmla="*/ 6 h 30"/>
                <a:gd name="T10" fmla="*/ 24 w 36"/>
                <a:gd name="T11" fmla="*/ 0 h 30"/>
                <a:gd name="T12" fmla="*/ 30 w 36"/>
                <a:gd name="T13" fmla="*/ 0 h 30"/>
                <a:gd name="T14" fmla="*/ 36 w 36"/>
                <a:gd name="T15" fmla="*/ 0 h 30"/>
                <a:gd name="T16" fmla="*/ 36 w 36"/>
                <a:gd name="T17" fmla="*/ 0 h 30"/>
                <a:gd name="T18" fmla="*/ 36 w 36"/>
                <a:gd name="T19" fmla="*/ 0 h 30"/>
                <a:gd name="T20" fmla="*/ 36 w 36"/>
                <a:gd name="T21" fmla="*/ 6 h 30"/>
                <a:gd name="T22" fmla="*/ 30 w 36"/>
                <a:gd name="T23" fmla="*/ 12 h 30"/>
                <a:gd name="T24" fmla="*/ 24 w 36"/>
                <a:gd name="T25" fmla="*/ 12 h 30"/>
                <a:gd name="T26" fmla="*/ 18 w 36"/>
                <a:gd name="T27" fmla="*/ 15 h 30"/>
                <a:gd name="T28" fmla="*/ 12 w 36"/>
                <a:gd name="T29" fmla="*/ 16 h 30"/>
                <a:gd name="T30" fmla="*/ 6 w 36"/>
                <a:gd name="T31" fmla="*/ 16 h 30"/>
                <a:gd name="T32" fmla="*/ 0 w 36"/>
                <a:gd name="T33" fmla="*/ 22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0" y="30"/>
                  </a:moveTo>
                  <a:lnTo>
                    <a:pt x="6" y="24"/>
                  </a:lnTo>
                  <a:lnTo>
                    <a:pt x="6" y="18"/>
                  </a:lnTo>
                  <a:lnTo>
                    <a:pt x="12" y="12"/>
                  </a:lnTo>
                  <a:lnTo>
                    <a:pt x="18" y="6"/>
                  </a:lnTo>
                  <a:lnTo>
                    <a:pt x="24" y="0"/>
                  </a:lnTo>
                  <a:lnTo>
                    <a:pt x="30" y="0"/>
                  </a:lnTo>
                  <a:lnTo>
                    <a:pt x="36" y="0"/>
                  </a:lnTo>
                  <a:lnTo>
                    <a:pt x="36" y="6"/>
                  </a:lnTo>
                  <a:lnTo>
                    <a:pt x="30" y="12"/>
                  </a:lnTo>
                  <a:lnTo>
                    <a:pt x="24" y="12"/>
                  </a:lnTo>
                  <a:lnTo>
                    <a:pt x="18" y="18"/>
                  </a:lnTo>
                  <a:lnTo>
                    <a:pt x="12" y="24"/>
                  </a:lnTo>
                  <a:lnTo>
                    <a:pt x="6" y="24"/>
                  </a:lnTo>
                  <a:lnTo>
                    <a:pt x="0" y="30"/>
                  </a:lnTo>
                  <a:close/>
                </a:path>
              </a:pathLst>
            </a:custGeom>
            <a:solidFill>
              <a:srgbClr val="006600"/>
            </a:solidFill>
            <a:ln w="9525">
              <a:noFill/>
              <a:round/>
              <a:headEnd/>
              <a:tailEnd/>
            </a:ln>
          </p:spPr>
          <p:txBody>
            <a:bodyPr vert="eaVert"/>
            <a:lstStyle/>
            <a:p>
              <a:endParaRPr lang="en-US"/>
            </a:p>
          </p:txBody>
        </p:sp>
        <p:sp>
          <p:nvSpPr>
            <p:cNvPr id="15658" name="Freeform 282"/>
            <p:cNvSpPr>
              <a:spLocks/>
            </p:cNvSpPr>
            <p:nvPr/>
          </p:nvSpPr>
          <p:spPr bwMode="auto">
            <a:xfrm>
              <a:off x="5178" y="1195"/>
              <a:ext cx="36" cy="36"/>
            </a:xfrm>
            <a:custGeom>
              <a:avLst/>
              <a:gdLst>
                <a:gd name="T0" fmla="*/ 0 w 36"/>
                <a:gd name="T1" fmla="*/ 36 h 36"/>
                <a:gd name="T2" fmla="*/ 6 w 36"/>
                <a:gd name="T3" fmla="*/ 30 h 36"/>
                <a:gd name="T4" fmla="*/ 6 w 36"/>
                <a:gd name="T5" fmla="*/ 24 h 36"/>
                <a:gd name="T6" fmla="*/ 12 w 36"/>
                <a:gd name="T7" fmla="*/ 18 h 36"/>
                <a:gd name="T8" fmla="*/ 12 w 36"/>
                <a:gd name="T9" fmla="*/ 12 h 36"/>
                <a:gd name="T10" fmla="*/ 18 w 36"/>
                <a:gd name="T11" fmla="*/ 6 h 36"/>
                <a:gd name="T12" fmla="*/ 24 w 36"/>
                <a:gd name="T13" fmla="*/ 0 h 36"/>
                <a:gd name="T14" fmla="*/ 30 w 36"/>
                <a:gd name="T15" fmla="*/ 0 h 36"/>
                <a:gd name="T16" fmla="*/ 36 w 36"/>
                <a:gd name="T17" fmla="*/ 0 h 36"/>
                <a:gd name="T18" fmla="*/ 36 w 36"/>
                <a:gd name="T19" fmla="*/ 0 h 36"/>
                <a:gd name="T20" fmla="*/ 30 w 36"/>
                <a:gd name="T21" fmla="*/ 6 h 36"/>
                <a:gd name="T22" fmla="*/ 30 w 36"/>
                <a:gd name="T23" fmla="*/ 6 h 36"/>
                <a:gd name="T24" fmla="*/ 24 w 36"/>
                <a:gd name="T25" fmla="*/ 12 h 36"/>
                <a:gd name="T26" fmla="*/ 18 w 36"/>
                <a:gd name="T27" fmla="*/ 18 h 36"/>
                <a:gd name="T28" fmla="*/ 12 w 36"/>
                <a:gd name="T29" fmla="*/ 24 h 36"/>
                <a:gd name="T30" fmla="*/ 6 w 36"/>
                <a:gd name="T31" fmla="*/ 30 h 36"/>
                <a:gd name="T32" fmla="*/ 0 w 36"/>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0" y="36"/>
                  </a:moveTo>
                  <a:lnTo>
                    <a:pt x="6" y="30"/>
                  </a:lnTo>
                  <a:lnTo>
                    <a:pt x="6" y="24"/>
                  </a:lnTo>
                  <a:lnTo>
                    <a:pt x="12" y="18"/>
                  </a:lnTo>
                  <a:lnTo>
                    <a:pt x="12" y="12"/>
                  </a:lnTo>
                  <a:lnTo>
                    <a:pt x="18" y="6"/>
                  </a:lnTo>
                  <a:lnTo>
                    <a:pt x="24" y="0"/>
                  </a:lnTo>
                  <a:lnTo>
                    <a:pt x="30" y="0"/>
                  </a:lnTo>
                  <a:lnTo>
                    <a:pt x="36" y="0"/>
                  </a:lnTo>
                  <a:lnTo>
                    <a:pt x="30" y="6"/>
                  </a:lnTo>
                  <a:lnTo>
                    <a:pt x="24" y="12"/>
                  </a:lnTo>
                  <a:lnTo>
                    <a:pt x="18" y="18"/>
                  </a:lnTo>
                  <a:lnTo>
                    <a:pt x="12" y="24"/>
                  </a:lnTo>
                  <a:lnTo>
                    <a:pt x="6" y="30"/>
                  </a:lnTo>
                  <a:lnTo>
                    <a:pt x="0" y="36"/>
                  </a:lnTo>
                  <a:close/>
                </a:path>
              </a:pathLst>
            </a:custGeom>
            <a:solidFill>
              <a:srgbClr val="006600"/>
            </a:solidFill>
            <a:ln w="9525">
              <a:noFill/>
              <a:round/>
              <a:headEnd/>
              <a:tailEnd/>
            </a:ln>
          </p:spPr>
          <p:txBody>
            <a:bodyPr vert="eaVert"/>
            <a:lstStyle/>
            <a:p>
              <a:endParaRPr lang="en-US"/>
            </a:p>
          </p:txBody>
        </p:sp>
        <p:sp>
          <p:nvSpPr>
            <p:cNvPr id="15659" name="Freeform 283"/>
            <p:cNvSpPr>
              <a:spLocks/>
            </p:cNvSpPr>
            <p:nvPr/>
          </p:nvSpPr>
          <p:spPr bwMode="auto">
            <a:xfrm>
              <a:off x="5179" y="1181"/>
              <a:ext cx="12" cy="36"/>
            </a:xfrm>
            <a:custGeom>
              <a:avLst/>
              <a:gdLst>
                <a:gd name="T0" fmla="*/ 12 w 12"/>
                <a:gd name="T1" fmla="*/ 0 h 36"/>
                <a:gd name="T2" fmla="*/ 12 w 12"/>
                <a:gd name="T3" fmla="*/ 0 h 36"/>
                <a:gd name="T4" fmla="*/ 12 w 12"/>
                <a:gd name="T5" fmla="*/ 6 h 36"/>
                <a:gd name="T6" fmla="*/ 12 w 12"/>
                <a:gd name="T7" fmla="*/ 12 h 36"/>
                <a:gd name="T8" fmla="*/ 6 w 12"/>
                <a:gd name="T9" fmla="*/ 18 h 36"/>
                <a:gd name="T10" fmla="*/ 6 w 12"/>
                <a:gd name="T11" fmla="*/ 24 h 36"/>
                <a:gd name="T12" fmla="*/ 0 w 12"/>
                <a:gd name="T13" fmla="*/ 30 h 36"/>
                <a:gd name="T14" fmla="*/ 0 w 12"/>
                <a:gd name="T15" fmla="*/ 30 h 36"/>
                <a:gd name="T16" fmla="*/ 0 w 12"/>
                <a:gd name="T17" fmla="*/ 36 h 36"/>
                <a:gd name="T18" fmla="*/ 0 w 12"/>
                <a:gd name="T19" fmla="*/ 30 h 36"/>
                <a:gd name="T20" fmla="*/ 0 w 12"/>
                <a:gd name="T21" fmla="*/ 24 h 36"/>
                <a:gd name="T22" fmla="*/ 0 w 12"/>
                <a:gd name="T23" fmla="*/ 18 h 36"/>
                <a:gd name="T24" fmla="*/ 0 w 12"/>
                <a:gd name="T25" fmla="*/ 12 h 36"/>
                <a:gd name="T26" fmla="*/ 6 w 12"/>
                <a:gd name="T27" fmla="*/ 6 h 36"/>
                <a:gd name="T28" fmla="*/ 6 w 12"/>
                <a:gd name="T29" fmla="*/ 0 h 36"/>
                <a:gd name="T30" fmla="*/ 12 w 12"/>
                <a:gd name="T31" fmla="*/ 0 h 36"/>
                <a:gd name="T32" fmla="*/ 12 w 12"/>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36"/>
                <a:gd name="T53" fmla="*/ 12 w 1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36">
                  <a:moveTo>
                    <a:pt x="12" y="0"/>
                  </a:moveTo>
                  <a:lnTo>
                    <a:pt x="12" y="0"/>
                  </a:lnTo>
                  <a:lnTo>
                    <a:pt x="12" y="6"/>
                  </a:lnTo>
                  <a:lnTo>
                    <a:pt x="12" y="12"/>
                  </a:lnTo>
                  <a:lnTo>
                    <a:pt x="6" y="18"/>
                  </a:lnTo>
                  <a:lnTo>
                    <a:pt x="6" y="24"/>
                  </a:lnTo>
                  <a:lnTo>
                    <a:pt x="0" y="30"/>
                  </a:lnTo>
                  <a:lnTo>
                    <a:pt x="0" y="36"/>
                  </a:lnTo>
                  <a:lnTo>
                    <a:pt x="0" y="30"/>
                  </a:lnTo>
                  <a:lnTo>
                    <a:pt x="0" y="24"/>
                  </a:lnTo>
                  <a:lnTo>
                    <a:pt x="0" y="18"/>
                  </a:lnTo>
                  <a:lnTo>
                    <a:pt x="0" y="12"/>
                  </a:lnTo>
                  <a:lnTo>
                    <a:pt x="6" y="6"/>
                  </a:lnTo>
                  <a:lnTo>
                    <a:pt x="6" y="0"/>
                  </a:lnTo>
                  <a:lnTo>
                    <a:pt x="12" y="0"/>
                  </a:lnTo>
                  <a:close/>
                </a:path>
              </a:pathLst>
            </a:custGeom>
            <a:solidFill>
              <a:srgbClr val="006600"/>
            </a:solidFill>
            <a:ln w="9525">
              <a:noFill/>
              <a:round/>
              <a:headEnd/>
              <a:tailEnd/>
            </a:ln>
          </p:spPr>
          <p:txBody>
            <a:bodyPr vert="eaVert"/>
            <a:lstStyle/>
            <a:p>
              <a:endParaRPr lang="en-US"/>
            </a:p>
          </p:txBody>
        </p:sp>
        <p:sp>
          <p:nvSpPr>
            <p:cNvPr id="15660" name="Freeform 284"/>
            <p:cNvSpPr>
              <a:spLocks/>
            </p:cNvSpPr>
            <p:nvPr/>
          </p:nvSpPr>
          <p:spPr bwMode="auto">
            <a:xfrm>
              <a:off x="5167" y="1165"/>
              <a:ext cx="12" cy="42"/>
            </a:xfrm>
            <a:custGeom>
              <a:avLst/>
              <a:gdLst>
                <a:gd name="T0" fmla="*/ 12 w 12"/>
                <a:gd name="T1" fmla="*/ 0 h 42"/>
                <a:gd name="T2" fmla="*/ 12 w 12"/>
                <a:gd name="T3" fmla="*/ 6 h 42"/>
                <a:gd name="T4" fmla="*/ 12 w 12"/>
                <a:gd name="T5" fmla="*/ 6 h 42"/>
                <a:gd name="T6" fmla="*/ 12 w 12"/>
                <a:gd name="T7" fmla="*/ 12 h 42"/>
                <a:gd name="T8" fmla="*/ 6 w 12"/>
                <a:gd name="T9" fmla="*/ 18 h 42"/>
                <a:gd name="T10" fmla="*/ 6 w 12"/>
                <a:gd name="T11" fmla="*/ 30 h 42"/>
                <a:gd name="T12" fmla="*/ 6 w 12"/>
                <a:gd name="T13" fmla="*/ 36 h 42"/>
                <a:gd name="T14" fmla="*/ 0 w 12"/>
                <a:gd name="T15" fmla="*/ 36 h 42"/>
                <a:gd name="T16" fmla="*/ 0 w 12"/>
                <a:gd name="T17" fmla="*/ 42 h 42"/>
                <a:gd name="T18" fmla="*/ 0 w 12"/>
                <a:gd name="T19" fmla="*/ 36 h 42"/>
                <a:gd name="T20" fmla="*/ 0 w 12"/>
                <a:gd name="T21" fmla="*/ 30 h 42"/>
                <a:gd name="T22" fmla="*/ 0 w 12"/>
                <a:gd name="T23" fmla="*/ 24 h 42"/>
                <a:gd name="T24" fmla="*/ 0 w 12"/>
                <a:gd name="T25" fmla="*/ 18 h 42"/>
                <a:gd name="T26" fmla="*/ 6 w 12"/>
                <a:gd name="T27" fmla="*/ 12 h 42"/>
                <a:gd name="T28" fmla="*/ 6 w 12"/>
                <a:gd name="T29" fmla="*/ 6 h 42"/>
                <a:gd name="T30" fmla="*/ 12 w 12"/>
                <a:gd name="T31" fmla="*/ 0 h 42"/>
                <a:gd name="T32" fmla="*/ 12 w 12"/>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42"/>
                <a:gd name="T53" fmla="*/ 12 w 12"/>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42">
                  <a:moveTo>
                    <a:pt x="12" y="0"/>
                  </a:moveTo>
                  <a:lnTo>
                    <a:pt x="12" y="6"/>
                  </a:lnTo>
                  <a:lnTo>
                    <a:pt x="12" y="12"/>
                  </a:lnTo>
                  <a:lnTo>
                    <a:pt x="6" y="18"/>
                  </a:lnTo>
                  <a:lnTo>
                    <a:pt x="6" y="30"/>
                  </a:lnTo>
                  <a:lnTo>
                    <a:pt x="6" y="36"/>
                  </a:lnTo>
                  <a:lnTo>
                    <a:pt x="0" y="36"/>
                  </a:lnTo>
                  <a:lnTo>
                    <a:pt x="0" y="42"/>
                  </a:lnTo>
                  <a:lnTo>
                    <a:pt x="0" y="36"/>
                  </a:lnTo>
                  <a:lnTo>
                    <a:pt x="0" y="30"/>
                  </a:lnTo>
                  <a:lnTo>
                    <a:pt x="0" y="24"/>
                  </a:lnTo>
                  <a:lnTo>
                    <a:pt x="0" y="18"/>
                  </a:lnTo>
                  <a:lnTo>
                    <a:pt x="6" y="12"/>
                  </a:lnTo>
                  <a:lnTo>
                    <a:pt x="6" y="6"/>
                  </a:lnTo>
                  <a:lnTo>
                    <a:pt x="12" y="0"/>
                  </a:lnTo>
                  <a:close/>
                </a:path>
              </a:pathLst>
            </a:custGeom>
            <a:solidFill>
              <a:srgbClr val="006600"/>
            </a:solidFill>
            <a:ln w="9525">
              <a:noFill/>
              <a:round/>
              <a:headEnd/>
              <a:tailEnd/>
            </a:ln>
          </p:spPr>
          <p:txBody>
            <a:bodyPr vert="eaVert"/>
            <a:lstStyle/>
            <a:p>
              <a:endParaRPr lang="en-US"/>
            </a:p>
          </p:txBody>
        </p:sp>
        <p:sp>
          <p:nvSpPr>
            <p:cNvPr id="15661" name="Freeform 285"/>
            <p:cNvSpPr>
              <a:spLocks/>
            </p:cNvSpPr>
            <p:nvPr/>
          </p:nvSpPr>
          <p:spPr bwMode="auto">
            <a:xfrm>
              <a:off x="5196" y="1051"/>
              <a:ext cx="42" cy="198"/>
            </a:xfrm>
            <a:custGeom>
              <a:avLst/>
              <a:gdLst>
                <a:gd name="T0" fmla="*/ 36 w 42"/>
                <a:gd name="T1" fmla="*/ 192 h 198"/>
                <a:gd name="T2" fmla="*/ 36 w 42"/>
                <a:gd name="T3" fmla="*/ 192 h 198"/>
                <a:gd name="T4" fmla="*/ 42 w 42"/>
                <a:gd name="T5" fmla="*/ 198 h 198"/>
                <a:gd name="T6" fmla="*/ 42 w 42"/>
                <a:gd name="T7" fmla="*/ 198 h 198"/>
                <a:gd name="T8" fmla="*/ 42 w 42"/>
                <a:gd name="T9" fmla="*/ 198 h 198"/>
                <a:gd name="T10" fmla="*/ 30 w 42"/>
                <a:gd name="T11" fmla="*/ 168 h 198"/>
                <a:gd name="T12" fmla="*/ 18 w 42"/>
                <a:gd name="T13" fmla="*/ 138 h 198"/>
                <a:gd name="T14" fmla="*/ 12 w 42"/>
                <a:gd name="T15" fmla="*/ 114 h 198"/>
                <a:gd name="T16" fmla="*/ 12 w 42"/>
                <a:gd name="T17" fmla="*/ 84 h 198"/>
                <a:gd name="T18" fmla="*/ 6 w 42"/>
                <a:gd name="T19" fmla="*/ 60 h 198"/>
                <a:gd name="T20" fmla="*/ 6 w 42"/>
                <a:gd name="T21" fmla="*/ 36 h 198"/>
                <a:gd name="T22" fmla="*/ 6 w 42"/>
                <a:gd name="T23" fmla="*/ 18 h 198"/>
                <a:gd name="T24" fmla="*/ 12 w 42"/>
                <a:gd name="T25" fmla="*/ 0 h 198"/>
                <a:gd name="T26" fmla="*/ 6 w 42"/>
                <a:gd name="T27" fmla="*/ 12 h 198"/>
                <a:gd name="T28" fmla="*/ 6 w 42"/>
                <a:gd name="T29" fmla="*/ 36 h 198"/>
                <a:gd name="T30" fmla="*/ 0 w 42"/>
                <a:gd name="T31" fmla="*/ 60 h 198"/>
                <a:gd name="T32" fmla="*/ 6 w 42"/>
                <a:gd name="T33" fmla="*/ 90 h 198"/>
                <a:gd name="T34" fmla="*/ 6 w 42"/>
                <a:gd name="T35" fmla="*/ 120 h 198"/>
                <a:gd name="T36" fmla="*/ 12 w 42"/>
                <a:gd name="T37" fmla="*/ 150 h 198"/>
                <a:gd name="T38" fmla="*/ 24 w 42"/>
                <a:gd name="T39" fmla="*/ 174 h 198"/>
                <a:gd name="T40" fmla="*/ 36 w 42"/>
                <a:gd name="T41" fmla="*/ 192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198"/>
                <a:gd name="T65" fmla="*/ 42 w 42"/>
                <a:gd name="T66" fmla="*/ 198 h 1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198">
                  <a:moveTo>
                    <a:pt x="36" y="192"/>
                  </a:moveTo>
                  <a:lnTo>
                    <a:pt x="36" y="192"/>
                  </a:lnTo>
                  <a:lnTo>
                    <a:pt x="42" y="198"/>
                  </a:lnTo>
                  <a:lnTo>
                    <a:pt x="30" y="168"/>
                  </a:lnTo>
                  <a:lnTo>
                    <a:pt x="18" y="138"/>
                  </a:lnTo>
                  <a:lnTo>
                    <a:pt x="12" y="114"/>
                  </a:lnTo>
                  <a:lnTo>
                    <a:pt x="12" y="84"/>
                  </a:lnTo>
                  <a:lnTo>
                    <a:pt x="6" y="60"/>
                  </a:lnTo>
                  <a:lnTo>
                    <a:pt x="6" y="36"/>
                  </a:lnTo>
                  <a:lnTo>
                    <a:pt x="6" y="18"/>
                  </a:lnTo>
                  <a:lnTo>
                    <a:pt x="12" y="0"/>
                  </a:lnTo>
                  <a:lnTo>
                    <a:pt x="6" y="12"/>
                  </a:lnTo>
                  <a:lnTo>
                    <a:pt x="6" y="36"/>
                  </a:lnTo>
                  <a:lnTo>
                    <a:pt x="0" y="60"/>
                  </a:lnTo>
                  <a:lnTo>
                    <a:pt x="6" y="90"/>
                  </a:lnTo>
                  <a:lnTo>
                    <a:pt x="6" y="120"/>
                  </a:lnTo>
                  <a:lnTo>
                    <a:pt x="12" y="150"/>
                  </a:lnTo>
                  <a:lnTo>
                    <a:pt x="24" y="174"/>
                  </a:lnTo>
                  <a:lnTo>
                    <a:pt x="36" y="192"/>
                  </a:lnTo>
                  <a:close/>
                </a:path>
              </a:pathLst>
            </a:custGeom>
            <a:solidFill>
              <a:srgbClr val="006600"/>
            </a:solidFill>
            <a:ln w="9525">
              <a:noFill/>
              <a:round/>
              <a:headEnd/>
              <a:tailEnd/>
            </a:ln>
          </p:spPr>
          <p:txBody>
            <a:bodyPr vert="eaVert"/>
            <a:lstStyle/>
            <a:p>
              <a:endParaRPr lang="en-US"/>
            </a:p>
          </p:txBody>
        </p:sp>
        <p:sp>
          <p:nvSpPr>
            <p:cNvPr id="15662" name="Freeform 286"/>
            <p:cNvSpPr>
              <a:spLocks/>
            </p:cNvSpPr>
            <p:nvPr/>
          </p:nvSpPr>
          <p:spPr bwMode="auto">
            <a:xfrm>
              <a:off x="5203" y="1064"/>
              <a:ext cx="30" cy="28"/>
            </a:xfrm>
            <a:custGeom>
              <a:avLst/>
              <a:gdLst>
                <a:gd name="T0" fmla="*/ 30 w 30"/>
                <a:gd name="T1" fmla="*/ 0 h 30"/>
                <a:gd name="T2" fmla="*/ 30 w 30"/>
                <a:gd name="T3" fmla="*/ 0 h 30"/>
                <a:gd name="T4" fmla="*/ 24 w 30"/>
                <a:gd name="T5" fmla="*/ 0 h 30"/>
                <a:gd name="T6" fmla="*/ 18 w 30"/>
                <a:gd name="T7" fmla="*/ 0 h 30"/>
                <a:gd name="T8" fmla="*/ 18 w 30"/>
                <a:gd name="T9" fmla="*/ 6 h 30"/>
                <a:gd name="T10" fmla="*/ 12 w 30"/>
                <a:gd name="T11" fmla="*/ 7 h 30"/>
                <a:gd name="T12" fmla="*/ 6 w 30"/>
                <a:gd name="T13" fmla="*/ 7 h 30"/>
                <a:gd name="T14" fmla="*/ 0 w 30"/>
                <a:gd name="T15" fmla="*/ 15 h 30"/>
                <a:gd name="T16" fmla="*/ 0 w 30"/>
                <a:gd name="T17" fmla="*/ 18 h 30"/>
                <a:gd name="T18" fmla="*/ 6 w 30"/>
                <a:gd name="T19" fmla="*/ 15 h 30"/>
                <a:gd name="T20" fmla="*/ 6 w 30"/>
                <a:gd name="T21" fmla="*/ 10 h 30"/>
                <a:gd name="T22" fmla="*/ 12 w 30"/>
                <a:gd name="T23" fmla="*/ 10 h 30"/>
                <a:gd name="T24" fmla="*/ 18 w 30"/>
                <a:gd name="T25" fmla="*/ 7 h 30"/>
                <a:gd name="T26" fmla="*/ 24 w 30"/>
                <a:gd name="T27" fmla="*/ 7 h 30"/>
                <a:gd name="T28" fmla="*/ 24 w 30"/>
                <a:gd name="T29" fmla="*/ 6 h 30"/>
                <a:gd name="T30" fmla="*/ 30 w 30"/>
                <a:gd name="T31" fmla="*/ 0 h 30"/>
                <a:gd name="T32" fmla="*/ 30 w 30"/>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30"/>
                <a:gd name="T53" fmla="*/ 30 w 30"/>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30">
                  <a:moveTo>
                    <a:pt x="30" y="0"/>
                  </a:moveTo>
                  <a:lnTo>
                    <a:pt x="30" y="0"/>
                  </a:lnTo>
                  <a:lnTo>
                    <a:pt x="24" y="0"/>
                  </a:lnTo>
                  <a:lnTo>
                    <a:pt x="18" y="0"/>
                  </a:lnTo>
                  <a:lnTo>
                    <a:pt x="18" y="6"/>
                  </a:lnTo>
                  <a:lnTo>
                    <a:pt x="12" y="12"/>
                  </a:lnTo>
                  <a:lnTo>
                    <a:pt x="6" y="12"/>
                  </a:lnTo>
                  <a:lnTo>
                    <a:pt x="0" y="24"/>
                  </a:lnTo>
                  <a:lnTo>
                    <a:pt x="0" y="30"/>
                  </a:lnTo>
                  <a:lnTo>
                    <a:pt x="6" y="24"/>
                  </a:lnTo>
                  <a:lnTo>
                    <a:pt x="6" y="18"/>
                  </a:lnTo>
                  <a:lnTo>
                    <a:pt x="12" y="18"/>
                  </a:lnTo>
                  <a:lnTo>
                    <a:pt x="18" y="12"/>
                  </a:lnTo>
                  <a:lnTo>
                    <a:pt x="24" y="12"/>
                  </a:lnTo>
                  <a:lnTo>
                    <a:pt x="24" y="6"/>
                  </a:lnTo>
                  <a:lnTo>
                    <a:pt x="30" y="0"/>
                  </a:lnTo>
                  <a:close/>
                </a:path>
              </a:pathLst>
            </a:custGeom>
            <a:solidFill>
              <a:srgbClr val="006600"/>
            </a:solidFill>
            <a:ln w="9525">
              <a:noFill/>
              <a:round/>
              <a:headEnd/>
              <a:tailEnd/>
            </a:ln>
          </p:spPr>
          <p:txBody>
            <a:bodyPr vert="eaVert"/>
            <a:lstStyle/>
            <a:p>
              <a:endParaRPr lang="en-US"/>
            </a:p>
          </p:txBody>
        </p:sp>
        <p:sp>
          <p:nvSpPr>
            <p:cNvPr id="15663" name="Freeform 287"/>
            <p:cNvSpPr>
              <a:spLocks/>
            </p:cNvSpPr>
            <p:nvPr/>
          </p:nvSpPr>
          <p:spPr bwMode="auto">
            <a:xfrm>
              <a:off x="5203" y="1087"/>
              <a:ext cx="30" cy="36"/>
            </a:xfrm>
            <a:custGeom>
              <a:avLst/>
              <a:gdLst>
                <a:gd name="T0" fmla="*/ 30 w 30"/>
                <a:gd name="T1" fmla="*/ 6 h 36"/>
                <a:gd name="T2" fmla="*/ 30 w 30"/>
                <a:gd name="T3" fmla="*/ 0 h 36"/>
                <a:gd name="T4" fmla="*/ 24 w 30"/>
                <a:gd name="T5" fmla="*/ 6 h 36"/>
                <a:gd name="T6" fmla="*/ 24 w 30"/>
                <a:gd name="T7" fmla="*/ 6 h 36"/>
                <a:gd name="T8" fmla="*/ 18 w 30"/>
                <a:gd name="T9" fmla="*/ 12 h 36"/>
                <a:gd name="T10" fmla="*/ 12 w 30"/>
                <a:gd name="T11" fmla="*/ 18 h 36"/>
                <a:gd name="T12" fmla="*/ 6 w 30"/>
                <a:gd name="T13" fmla="*/ 24 h 36"/>
                <a:gd name="T14" fmla="*/ 0 w 30"/>
                <a:gd name="T15" fmla="*/ 30 h 36"/>
                <a:gd name="T16" fmla="*/ 0 w 30"/>
                <a:gd name="T17" fmla="*/ 36 h 36"/>
                <a:gd name="T18" fmla="*/ 0 w 30"/>
                <a:gd name="T19" fmla="*/ 36 h 36"/>
                <a:gd name="T20" fmla="*/ 6 w 30"/>
                <a:gd name="T21" fmla="*/ 30 h 36"/>
                <a:gd name="T22" fmla="*/ 12 w 30"/>
                <a:gd name="T23" fmla="*/ 30 h 36"/>
                <a:gd name="T24" fmla="*/ 18 w 30"/>
                <a:gd name="T25" fmla="*/ 24 h 36"/>
                <a:gd name="T26" fmla="*/ 24 w 30"/>
                <a:gd name="T27" fmla="*/ 18 h 36"/>
                <a:gd name="T28" fmla="*/ 30 w 30"/>
                <a:gd name="T29" fmla="*/ 12 h 36"/>
                <a:gd name="T30" fmla="*/ 30 w 30"/>
                <a:gd name="T31" fmla="*/ 6 h 36"/>
                <a:gd name="T32" fmla="*/ 30 w 30"/>
                <a:gd name="T33" fmla="*/ 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36"/>
                <a:gd name="T53" fmla="*/ 30 w 30"/>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36">
                  <a:moveTo>
                    <a:pt x="30" y="6"/>
                  </a:moveTo>
                  <a:lnTo>
                    <a:pt x="30" y="0"/>
                  </a:lnTo>
                  <a:lnTo>
                    <a:pt x="24" y="6"/>
                  </a:lnTo>
                  <a:lnTo>
                    <a:pt x="18" y="12"/>
                  </a:lnTo>
                  <a:lnTo>
                    <a:pt x="12" y="18"/>
                  </a:lnTo>
                  <a:lnTo>
                    <a:pt x="6" y="24"/>
                  </a:lnTo>
                  <a:lnTo>
                    <a:pt x="0" y="30"/>
                  </a:lnTo>
                  <a:lnTo>
                    <a:pt x="0" y="36"/>
                  </a:lnTo>
                  <a:lnTo>
                    <a:pt x="6" y="30"/>
                  </a:lnTo>
                  <a:lnTo>
                    <a:pt x="12" y="30"/>
                  </a:lnTo>
                  <a:lnTo>
                    <a:pt x="18" y="24"/>
                  </a:lnTo>
                  <a:lnTo>
                    <a:pt x="24" y="18"/>
                  </a:lnTo>
                  <a:lnTo>
                    <a:pt x="30" y="12"/>
                  </a:lnTo>
                  <a:lnTo>
                    <a:pt x="30" y="6"/>
                  </a:lnTo>
                  <a:close/>
                </a:path>
              </a:pathLst>
            </a:custGeom>
            <a:solidFill>
              <a:srgbClr val="006600"/>
            </a:solidFill>
            <a:ln w="9525">
              <a:noFill/>
              <a:round/>
              <a:headEnd/>
              <a:tailEnd/>
            </a:ln>
          </p:spPr>
          <p:txBody>
            <a:bodyPr vert="eaVert"/>
            <a:lstStyle/>
            <a:p>
              <a:endParaRPr lang="en-US"/>
            </a:p>
          </p:txBody>
        </p:sp>
        <p:sp>
          <p:nvSpPr>
            <p:cNvPr id="15664" name="Freeform 288"/>
            <p:cNvSpPr>
              <a:spLocks/>
            </p:cNvSpPr>
            <p:nvPr/>
          </p:nvSpPr>
          <p:spPr bwMode="auto">
            <a:xfrm>
              <a:off x="5203" y="1111"/>
              <a:ext cx="36" cy="30"/>
            </a:xfrm>
            <a:custGeom>
              <a:avLst/>
              <a:gdLst>
                <a:gd name="T0" fmla="*/ 36 w 36"/>
                <a:gd name="T1" fmla="*/ 0 h 30"/>
                <a:gd name="T2" fmla="*/ 36 w 36"/>
                <a:gd name="T3" fmla="*/ 0 h 30"/>
                <a:gd name="T4" fmla="*/ 30 w 36"/>
                <a:gd name="T5" fmla="*/ 0 h 30"/>
                <a:gd name="T6" fmla="*/ 24 w 36"/>
                <a:gd name="T7" fmla="*/ 6 h 30"/>
                <a:gd name="T8" fmla="*/ 18 w 36"/>
                <a:gd name="T9" fmla="*/ 6 h 30"/>
                <a:gd name="T10" fmla="*/ 12 w 36"/>
                <a:gd name="T11" fmla="*/ 12 h 30"/>
                <a:gd name="T12" fmla="*/ 6 w 36"/>
                <a:gd name="T13" fmla="*/ 18 h 30"/>
                <a:gd name="T14" fmla="*/ 0 w 36"/>
                <a:gd name="T15" fmla="*/ 24 h 30"/>
                <a:gd name="T16" fmla="*/ 0 w 36"/>
                <a:gd name="T17" fmla="*/ 30 h 30"/>
                <a:gd name="T18" fmla="*/ 0 w 36"/>
                <a:gd name="T19" fmla="*/ 30 h 30"/>
                <a:gd name="T20" fmla="*/ 6 w 36"/>
                <a:gd name="T21" fmla="*/ 30 h 30"/>
                <a:gd name="T22" fmla="*/ 12 w 36"/>
                <a:gd name="T23" fmla="*/ 24 h 30"/>
                <a:gd name="T24" fmla="*/ 24 w 36"/>
                <a:gd name="T25" fmla="*/ 18 h 30"/>
                <a:gd name="T26" fmla="*/ 30 w 36"/>
                <a:gd name="T27" fmla="*/ 12 h 30"/>
                <a:gd name="T28" fmla="*/ 36 w 36"/>
                <a:gd name="T29" fmla="*/ 6 h 30"/>
                <a:gd name="T30" fmla="*/ 36 w 36"/>
                <a:gd name="T31" fmla="*/ 6 h 30"/>
                <a:gd name="T32" fmla="*/ 36 w 36"/>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36" y="0"/>
                  </a:moveTo>
                  <a:lnTo>
                    <a:pt x="36" y="0"/>
                  </a:lnTo>
                  <a:lnTo>
                    <a:pt x="30" y="0"/>
                  </a:lnTo>
                  <a:lnTo>
                    <a:pt x="24" y="6"/>
                  </a:lnTo>
                  <a:lnTo>
                    <a:pt x="18" y="6"/>
                  </a:lnTo>
                  <a:lnTo>
                    <a:pt x="12" y="12"/>
                  </a:lnTo>
                  <a:lnTo>
                    <a:pt x="6" y="18"/>
                  </a:lnTo>
                  <a:lnTo>
                    <a:pt x="0" y="24"/>
                  </a:lnTo>
                  <a:lnTo>
                    <a:pt x="0" y="30"/>
                  </a:lnTo>
                  <a:lnTo>
                    <a:pt x="6" y="30"/>
                  </a:lnTo>
                  <a:lnTo>
                    <a:pt x="12" y="24"/>
                  </a:lnTo>
                  <a:lnTo>
                    <a:pt x="24" y="18"/>
                  </a:lnTo>
                  <a:lnTo>
                    <a:pt x="30" y="12"/>
                  </a:lnTo>
                  <a:lnTo>
                    <a:pt x="36" y="6"/>
                  </a:lnTo>
                  <a:lnTo>
                    <a:pt x="36" y="0"/>
                  </a:lnTo>
                  <a:close/>
                </a:path>
              </a:pathLst>
            </a:custGeom>
            <a:solidFill>
              <a:srgbClr val="006600"/>
            </a:solidFill>
            <a:ln w="9525">
              <a:noFill/>
              <a:round/>
              <a:headEnd/>
              <a:tailEnd/>
            </a:ln>
          </p:spPr>
          <p:txBody>
            <a:bodyPr vert="eaVert"/>
            <a:lstStyle/>
            <a:p>
              <a:endParaRPr lang="en-US"/>
            </a:p>
          </p:txBody>
        </p:sp>
        <p:sp>
          <p:nvSpPr>
            <p:cNvPr id="15665" name="Freeform 289"/>
            <p:cNvSpPr>
              <a:spLocks/>
            </p:cNvSpPr>
            <p:nvPr/>
          </p:nvSpPr>
          <p:spPr bwMode="auto">
            <a:xfrm>
              <a:off x="5209" y="1148"/>
              <a:ext cx="36" cy="28"/>
            </a:xfrm>
            <a:custGeom>
              <a:avLst/>
              <a:gdLst>
                <a:gd name="T0" fmla="*/ 36 w 36"/>
                <a:gd name="T1" fmla="*/ 6 h 30"/>
                <a:gd name="T2" fmla="*/ 30 w 36"/>
                <a:gd name="T3" fmla="*/ 0 h 30"/>
                <a:gd name="T4" fmla="*/ 24 w 36"/>
                <a:gd name="T5" fmla="*/ 6 h 30"/>
                <a:gd name="T6" fmla="*/ 24 w 36"/>
                <a:gd name="T7" fmla="*/ 6 h 30"/>
                <a:gd name="T8" fmla="*/ 18 w 36"/>
                <a:gd name="T9" fmla="*/ 7 h 30"/>
                <a:gd name="T10" fmla="*/ 6 w 36"/>
                <a:gd name="T11" fmla="*/ 7 h 30"/>
                <a:gd name="T12" fmla="*/ 6 w 36"/>
                <a:gd name="T13" fmla="*/ 10 h 30"/>
                <a:gd name="T14" fmla="*/ 0 w 36"/>
                <a:gd name="T15" fmla="*/ 15 h 30"/>
                <a:gd name="T16" fmla="*/ 0 w 36"/>
                <a:gd name="T17" fmla="*/ 18 h 30"/>
                <a:gd name="T18" fmla="*/ 0 w 36"/>
                <a:gd name="T19" fmla="*/ 18 h 30"/>
                <a:gd name="T20" fmla="*/ 6 w 36"/>
                <a:gd name="T21" fmla="*/ 15 h 30"/>
                <a:gd name="T22" fmla="*/ 12 w 36"/>
                <a:gd name="T23" fmla="*/ 15 h 30"/>
                <a:gd name="T24" fmla="*/ 18 w 36"/>
                <a:gd name="T25" fmla="*/ 10 h 30"/>
                <a:gd name="T26" fmla="*/ 24 w 36"/>
                <a:gd name="T27" fmla="*/ 7 h 30"/>
                <a:gd name="T28" fmla="*/ 30 w 36"/>
                <a:gd name="T29" fmla="*/ 7 h 30"/>
                <a:gd name="T30" fmla="*/ 30 w 36"/>
                <a:gd name="T31" fmla="*/ 6 h 30"/>
                <a:gd name="T32" fmla="*/ 36 w 36"/>
                <a:gd name="T33" fmla="*/ 6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36" y="6"/>
                  </a:moveTo>
                  <a:lnTo>
                    <a:pt x="30" y="0"/>
                  </a:lnTo>
                  <a:lnTo>
                    <a:pt x="24" y="6"/>
                  </a:lnTo>
                  <a:lnTo>
                    <a:pt x="18" y="12"/>
                  </a:lnTo>
                  <a:lnTo>
                    <a:pt x="6" y="12"/>
                  </a:lnTo>
                  <a:lnTo>
                    <a:pt x="6" y="18"/>
                  </a:lnTo>
                  <a:lnTo>
                    <a:pt x="0" y="24"/>
                  </a:lnTo>
                  <a:lnTo>
                    <a:pt x="0" y="30"/>
                  </a:lnTo>
                  <a:lnTo>
                    <a:pt x="6" y="24"/>
                  </a:lnTo>
                  <a:lnTo>
                    <a:pt x="12" y="24"/>
                  </a:lnTo>
                  <a:lnTo>
                    <a:pt x="18" y="18"/>
                  </a:lnTo>
                  <a:lnTo>
                    <a:pt x="24" y="12"/>
                  </a:lnTo>
                  <a:lnTo>
                    <a:pt x="30" y="12"/>
                  </a:lnTo>
                  <a:lnTo>
                    <a:pt x="30" y="6"/>
                  </a:lnTo>
                  <a:lnTo>
                    <a:pt x="36" y="6"/>
                  </a:lnTo>
                  <a:close/>
                </a:path>
              </a:pathLst>
            </a:custGeom>
            <a:solidFill>
              <a:srgbClr val="006600"/>
            </a:solidFill>
            <a:ln w="9525">
              <a:noFill/>
              <a:round/>
              <a:headEnd/>
              <a:tailEnd/>
            </a:ln>
          </p:spPr>
          <p:txBody>
            <a:bodyPr vert="eaVert"/>
            <a:lstStyle/>
            <a:p>
              <a:endParaRPr lang="en-US"/>
            </a:p>
          </p:txBody>
        </p:sp>
        <p:sp>
          <p:nvSpPr>
            <p:cNvPr id="15666" name="Freeform 290"/>
            <p:cNvSpPr>
              <a:spLocks/>
            </p:cNvSpPr>
            <p:nvPr/>
          </p:nvSpPr>
          <p:spPr bwMode="auto">
            <a:xfrm>
              <a:off x="5208" y="1171"/>
              <a:ext cx="36" cy="17"/>
            </a:xfrm>
            <a:custGeom>
              <a:avLst/>
              <a:gdLst>
                <a:gd name="T0" fmla="*/ 36 w 36"/>
                <a:gd name="T1" fmla="*/ 0 h 18"/>
                <a:gd name="T2" fmla="*/ 30 w 36"/>
                <a:gd name="T3" fmla="*/ 0 h 18"/>
                <a:gd name="T4" fmla="*/ 30 w 36"/>
                <a:gd name="T5" fmla="*/ 0 h 18"/>
                <a:gd name="T6" fmla="*/ 24 w 36"/>
                <a:gd name="T7" fmla="*/ 0 h 18"/>
                <a:gd name="T8" fmla="*/ 18 w 36"/>
                <a:gd name="T9" fmla="*/ 0 h 18"/>
                <a:gd name="T10" fmla="*/ 12 w 36"/>
                <a:gd name="T11" fmla="*/ 6 h 18"/>
                <a:gd name="T12" fmla="*/ 6 w 36"/>
                <a:gd name="T13" fmla="*/ 6 h 18"/>
                <a:gd name="T14" fmla="*/ 6 w 36"/>
                <a:gd name="T15" fmla="*/ 9 h 18"/>
                <a:gd name="T16" fmla="*/ 0 w 36"/>
                <a:gd name="T17" fmla="*/ 10 h 18"/>
                <a:gd name="T18" fmla="*/ 6 w 36"/>
                <a:gd name="T19" fmla="*/ 10 h 18"/>
                <a:gd name="T20" fmla="*/ 12 w 36"/>
                <a:gd name="T21" fmla="*/ 10 h 18"/>
                <a:gd name="T22" fmla="*/ 18 w 36"/>
                <a:gd name="T23" fmla="*/ 9 h 18"/>
                <a:gd name="T24" fmla="*/ 18 w 36"/>
                <a:gd name="T25" fmla="*/ 9 h 18"/>
                <a:gd name="T26" fmla="*/ 24 w 36"/>
                <a:gd name="T27" fmla="*/ 9 h 18"/>
                <a:gd name="T28" fmla="*/ 30 w 36"/>
                <a:gd name="T29" fmla="*/ 6 h 18"/>
                <a:gd name="T30" fmla="*/ 36 w 36"/>
                <a:gd name="T31" fmla="*/ 6 h 18"/>
                <a:gd name="T32" fmla="*/ 36 w 36"/>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8"/>
                <a:gd name="T53" fmla="*/ 36 w 3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8">
                  <a:moveTo>
                    <a:pt x="36" y="0"/>
                  </a:moveTo>
                  <a:lnTo>
                    <a:pt x="30" y="0"/>
                  </a:lnTo>
                  <a:lnTo>
                    <a:pt x="24" y="0"/>
                  </a:lnTo>
                  <a:lnTo>
                    <a:pt x="18" y="0"/>
                  </a:lnTo>
                  <a:lnTo>
                    <a:pt x="12" y="6"/>
                  </a:lnTo>
                  <a:lnTo>
                    <a:pt x="6" y="6"/>
                  </a:lnTo>
                  <a:lnTo>
                    <a:pt x="6" y="12"/>
                  </a:lnTo>
                  <a:lnTo>
                    <a:pt x="0" y="18"/>
                  </a:lnTo>
                  <a:lnTo>
                    <a:pt x="6" y="18"/>
                  </a:lnTo>
                  <a:lnTo>
                    <a:pt x="12" y="18"/>
                  </a:lnTo>
                  <a:lnTo>
                    <a:pt x="18" y="12"/>
                  </a:lnTo>
                  <a:lnTo>
                    <a:pt x="24" y="12"/>
                  </a:lnTo>
                  <a:lnTo>
                    <a:pt x="30" y="6"/>
                  </a:lnTo>
                  <a:lnTo>
                    <a:pt x="36" y="6"/>
                  </a:lnTo>
                  <a:lnTo>
                    <a:pt x="36" y="0"/>
                  </a:lnTo>
                  <a:close/>
                </a:path>
              </a:pathLst>
            </a:custGeom>
            <a:solidFill>
              <a:srgbClr val="006600"/>
            </a:solidFill>
            <a:ln w="9525">
              <a:noFill/>
              <a:round/>
              <a:headEnd/>
              <a:tailEnd/>
            </a:ln>
          </p:spPr>
          <p:txBody>
            <a:bodyPr vert="eaVert"/>
            <a:lstStyle/>
            <a:p>
              <a:endParaRPr lang="en-US"/>
            </a:p>
          </p:txBody>
        </p:sp>
        <p:sp>
          <p:nvSpPr>
            <p:cNvPr id="15667" name="Freeform 291"/>
            <p:cNvSpPr>
              <a:spLocks/>
            </p:cNvSpPr>
            <p:nvPr/>
          </p:nvSpPr>
          <p:spPr bwMode="auto">
            <a:xfrm>
              <a:off x="5221" y="1207"/>
              <a:ext cx="24" cy="12"/>
            </a:xfrm>
            <a:custGeom>
              <a:avLst/>
              <a:gdLst>
                <a:gd name="T0" fmla="*/ 24 w 24"/>
                <a:gd name="T1" fmla="*/ 0 h 12"/>
                <a:gd name="T2" fmla="*/ 24 w 24"/>
                <a:gd name="T3" fmla="*/ 0 h 12"/>
                <a:gd name="T4" fmla="*/ 24 w 24"/>
                <a:gd name="T5" fmla="*/ 0 h 12"/>
                <a:gd name="T6" fmla="*/ 18 w 24"/>
                <a:gd name="T7" fmla="*/ 0 h 12"/>
                <a:gd name="T8" fmla="*/ 12 w 24"/>
                <a:gd name="T9" fmla="*/ 0 h 12"/>
                <a:gd name="T10" fmla="*/ 6 w 24"/>
                <a:gd name="T11" fmla="*/ 6 h 12"/>
                <a:gd name="T12" fmla="*/ 6 w 24"/>
                <a:gd name="T13" fmla="*/ 6 h 12"/>
                <a:gd name="T14" fmla="*/ 0 w 24"/>
                <a:gd name="T15" fmla="*/ 12 h 12"/>
                <a:gd name="T16" fmla="*/ 0 w 24"/>
                <a:gd name="T17" fmla="*/ 12 h 12"/>
                <a:gd name="T18" fmla="*/ 6 w 24"/>
                <a:gd name="T19" fmla="*/ 12 h 12"/>
                <a:gd name="T20" fmla="*/ 6 w 24"/>
                <a:gd name="T21" fmla="*/ 12 h 12"/>
                <a:gd name="T22" fmla="*/ 12 w 24"/>
                <a:gd name="T23" fmla="*/ 12 h 12"/>
                <a:gd name="T24" fmla="*/ 18 w 24"/>
                <a:gd name="T25" fmla="*/ 6 h 12"/>
                <a:gd name="T26" fmla="*/ 18 w 24"/>
                <a:gd name="T27" fmla="*/ 6 h 12"/>
                <a:gd name="T28" fmla="*/ 24 w 24"/>
                <a:gd name="T29" fmla="*/ 6 h 12"/>
                <a:gd name="T30" fmla="*/ 24 w 24"/>
                <a:gd name="T31" fmla="*/ 0 h 12"/>
                <a:gd name="T32" fmla="*/ 24 w 24"/>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2"/>
                <a:gd name="T53" fmla="*/ 24 w 2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2">
                  <a:moveTo>
                    <a:pt x="24" y="0"/>
                  </a:moveTo>
                  <a:lnTo>
                    <a:pt x="24" y="0"/>
                  </a:lnTo>
                  <a:lnTo>
                    <a:pt x="18" y="0"/>
                  </a:lnTo>
                  <a:lnTo>
                    <a:pt x="12" y="0"/>
                  </a:lnTo>
                  <a:lnTo>
                    <a:pt x="6" y="6"/>
                  </a:lnTo>
                  <a:lnTo>
                    <a:pt x="0" y="12"/>
                  </a:lnTo>
                  <a:lnTo>
                    <a:pt x="6" y="12"/>
                  </a:lnTo>
                  <a:lnTo>
                    <a:pt x="12" y="12"/>
                  </a:lnTo>
                  <a:lnTo>
                    <a:pt x="18" y="6"/>
                  </a:lnTo>
                  <a:lnTo>
                    <a:pt x="24" y="6"/>
                  </a:lnTo>
                  <a:lnTo>
                    <a:pt x="24" y="0"/>
                  </a:lnTo>
                  <a:close/>
                </a:path>
              </a:pathLst>
            </a:custGeom>
            <a:solidFill>
              <a:srgbClr val="006600"/>
            </a:solidFill>
            <a:ln w="9525">
              <a:noFill/>
              <a:round/>
              <a:headEnd/>
              <a:tailEnd/>
            </a:ln>
          </p:spPr>
          <p:txBody>
            <a:bodyPr vert="eaVert"/>
            <a:lstStyle/>
            <a:p>
              <a:endParaRPr lang="en-US"/>
            </a:p>
          </p:txBody>
        </p:sp>
        <p:sp>
          <p:nvSpPr>
            <p:cNvPr id="15668" name="Freeform 292"/>
            <p:cNvSpPr>
              <a:spLocks/>
            </p:cNvSpPr>
            <p:nvPr/>
          </p:nvSpPr>
          <p:spPr bwMode="auto">
            <a:xfrm>
              <a:off x="5227" y="1225"/>
              <a:ext cx="18" cy="12"/>
            </a:xfrm>
            <a:custGeom>
              <a:avLst/>
              <a:gdLst>
                <a:gd name="T0" fmla="*/ 18 w 18"/>
                <a:gd name="T1" fmla="*/ 0 h 12"/>
                <a:gd name="T2" fmla="*/ 12 w 18"/>
                <a:gd name="T3" fmla="*/ 0 h 12"/>
                <a:gd name="T4" fmla="*/ 12 w 18"/>
                <a:gd name="T5" fmla="*/ 0 h 12"/>
                <a:gd name="T6" fmla="*/ 12 w 18"/>
                <a:gd name="T7" fmla="*/ 0 h 12"/>
                <a:gd name="T8" fmla="*/ 6 w 18"/>
                <a:gd name="T9" fmla="*/ 0 h 12"/>
                <a:gd name="T10" fmla="*/ 6 w 18"/>
                <a:gd name="T11" fmla="*/ 0 h 12"/>
                <a:gd name="T12" fmla="*/ 0 w 18"/>
                <a:gd name="T13" fmla="*/ 6 h 12"/>
                <a:gd name="T14" fmla="*/ 0 w 18"/>
                <a:gd name="T15" fmla="*/ 6 h 12"/>
                <a:gd name="T16" fmla="*/ 0 w 18"/>
                <a:gd name="T17" fmla="*/ 12 h 12"/>
                <a:gd name="T18" fmla="*/ 0 w 18"/>
                <a:gd name="T19" fmla="*/ 6 h 12"/>
                <a:gd name="T20" fmla="*/ 6 w 18"/>
                <a:gd name="T21" fmla="*/ 6 h 12"/>
                <a:gd name="T22" fmla="*/ 6 w 18"/>
                <a:gd name="T23" fmla="*/ 6 h 12"/>
                <a:gd name="T24" fmla="*/ 12 w 18"/>
                <a:gd name="T25" fmla="*/ 6 h 12"/>
                <a:gd name="T26" fmla="*/ 12 w 18"/>
                <a:gd name="T27" fmla="*/ 0 h 12"/>
                <a:gd name="T28" fmla="*/ 18 w 18"/>
                <a:gd name="T29" fmla="*/ 0 h 12"/>
                <a:gd name="T30" fmla="*/ 18 w 18"/>
                <a:gd name="T31" fmla="*/ 0 h 12"/>
                <a:gd name="T32" fmla="*/ 18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0"/>
                  </a:moveTo>
                  <a:lnTo>
                    <a:pt x="12" y="0"/>
                  </a:lnTo>
                  <a:lnTo>
                    <a:pt x="6" y="0"/>
                  </a:lnTo>
                  <a:lnTo>
                    <a:pt x="0" y="6"/>
                  </a:lnTo>
                  <a:lnTo>
                    <a:pt x="0" y="12"/>
                  </a:lnTo>
                  <a:lnTo>
                    <a:pt x="0" y="6"/>
                  </a:lnTo>
                  <a:lnTo>
                    <a:pt x="6" y="6"/>
                  </a:lnTo>
                  <a:lnTo>
                    <a:pt x="12" y="6"/>
                  </a:lnTo>
                  <a:lnTo>
                    <a:pt x="12" y="0"/>
                  </a:lnTo>
                  <a:lnTo>
                    <a:pt x="18" y="0"/>
                  </a:lnTo>
                  <a:close/>
                </a:path>
              </a:pathLst>
            </a:custGeom>
            <a:solidFill>
              <a:srgbClr val="006600"/>
            </a:solidFill>
            <a:ln w="9525">
              <a:noFill/>
              <a:round/>
              <a:headEnd/>
              <a:tailEnd/>
            </a:ln>
          </p:spPr>
          <p:txBody>
            <a:bodyPr vert="eaVert"/>
            <a:lstStyle/>
            <a:p>
              <a:endParaRPr lang="en-US"/>
            </a:p>
          </p:txBody>
        </p:sp>
        <p:sp>
          <p:nvSpPr>
            <p:cNvPr id="15669" name="Freeform 293"/>
            <p:cNvSpPr>
              <a:spLocks/>
            </p:cNvSpPr>
            <p:nvPr/>
          </p:nvSpPr>
          <p:spPr bwMode="auto">
            <a:xfrm>
              <a:off x="5203" y="1075"/>
              <a:ext cx="30" cy="36"/>
            </a:xfrm>
            <a:custGeom>
              <a:avLst/>
              <a:gdLst>
                <a:gd name="T0" fmla="*/ 30 w 30"/>
                <a:gd name="T1" fmla="*/ 6 h 36"/>
                <a:gd name="T2" fmla="*/ 30 w 30"/>
                <a:gd name="T3" fmla="*/ 0 h 36"/>
                <a:gd name="T4" fmla="*/ 24 w 30"/>
                <a:gd name="T5" fmla="*/ 0 h 36"/>
                <a:gd name="T6" fmla="*/ 18 w 30"/>
                <a:gd name="T7" fmla="*/ 6 h 36"/>
                <a:gd name="T8" fmla="*/ 18 w 30"/>
                <a:gd name="T9" fmla="*/ 12 h 36"/>
                <a:gd name="T10" fmla="*/ 12 w 30"/>
                <a:gd name="T11" fmla="*/ 12 h 36"/>
                <a:gd name="T12" fmla="*/ 6 w 30"/>
                <a:gd name="T13" fmla="*/ 18 h 36"/>
                <a:gd name="T14" fmla="*/ 0 w 30"/>
                <a:gd name="T15" fmla="*/ 30 h 36"/>
                <a:gd name="T16" fmla="*/ 0 w 30"/>
                <a:gd name="T17" fmla="*/ 36 h 36"/>
                <a:gd name="T18" fmla="*/ 0 w 30"/>
                <a:gd name="T19" fmla="*/ 30 h 36"/>
                <a:gd name="T20" fmla="*/ 6 w 30"/>
                <a:gd name="T21" fmla="*/ 30 h 36"/>
                <a:gd name="T22" fmla="*/ 12 w 30"/>
                <a:gd name="T23" fmla="*/ 24 h 36"/>
                <a:gd name="T24" fmla="*/ 18 w 30"/>
                <a:gd name="T25" fmla="*/ 18 h 36"/>
                <a:gd name="T26" fmla="*/ 24 w 30"/>
                <a:gd name="T27" fmla="*/ 12 h 36"/>
                <a:gd name="T28" fmla="*/ 30 w 30"/>
                <a:gd name="T29" fmla="*/ 12 h 36"/>
                <a:gd name="T30" fmla="*/ 30 w 30"/>
                <a:gd name="T31" fmla="*/ 6 h 36"/>
                <a:gd name="T32" fmla="*/ 30 w 30"/>
                <a:gd name="T33" fmla="*/ 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36"/>
                <a:gd name="T53" fmla="*/ 30 w 30"/>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36">
                  <a:moveTo>
                    <a:pt x="30" y="6"/>
                  </a:moveTo>
                  <a:lnTo>
                    <a:pt x="30" y="0"/>
                  </a:lnTo>
                  <a:lnTo>
                    <a:pt x="24" y="0"/>
                  </a:lnTo>
                  <a:lnTo>
                    <a:pt x="18" y="6"/>
                  </a:lnTo>
                  <a:lnTo>
                    <a:pt x="18" y="12"/>
                  </a:lnTo>
                  <a:lnTo>
                    <a:pt x="12" y="12"/>
                  </a:lnTo>
                  <a:lnTo>
                    <a:pt x="6" y="18"/>
                  </a:lnTo>
                  <a:lnTo>
                    <a:pt x="0" y="30"/>
                  </a:lnTo>
                  <a:lnTo>
                    <a:pt x="0" y="36"/>
                  </a:lnTo>
                  <a:lnTo>
                    <a:pt x="0" y="30"/>
                  </a:lnTo>
                  <a:lnTo>
                    <a:pt x="6" y="30"/>
                  </a:lnTo>
                  <a:lnTo>
                    <a:pt x="12" y="24"/>
                  </a:lnTo>
                  <a:lnTo>
                    <a:pt x="18" y="18"/>
                  </a:lnTo>
                  <a:lnTo>
                    <a:pt x="24" y="12"/>
                  </a:lnTo>
                  <a:lnTo>
                    <a:pt x="30" y="12"/>
                  </a:lnTo>
                  <a:lnTo>
                    <a:pt x="30" y="6"/>
                  </a:lnTo>
                  <a:close/>
                </a:path>
              </a:pathLst>
            </a:custGeom>
            <a:solidFill>
              <a:srgbClr val="006600"/>
            </a:solidFill>
            <a:ln w="9525">
              <a:noFill/>
              <a:round/>
              <a:headEnd/>
              <a:tailEnd/>
            </a:ln>
          </p:spPr>
          <p:txBody>
            <a:bodyPr vert="eaVert"/>
            <a:lstStyle/>
            <a:p>
              <a:endParaRPr lang="en-US"/>
            </a:p>
          </p:txBody>
        </p:sp>
        <p:sp>
          <p:nvSpPr>
            <p:cNvPr id="15670" name="Freeform 294"/>
            <p:cNvSpPr>
              <a:spLocks/>
            </p:cNvSpPr>
            <p:nvPr/>
          </p:nvSpPr>
          <p:spPr bwMode="auto">
            <a:xfrm>
              <a:off x="5203" y="1050"/>
              <a:ext cx="24" cy="25"/>
            </a:xfrm>
            <a:custGeom>
              <a:avLst/>
              <a:gdLst>
                <a:gd name="T0" fmla="*/ 24 w 24"/>
                <a:gd name="T1" fmla="*/ 0 h 24"/>
                <a:gd name="T2" fmla="*/ 24 w 24"/>
                <a:gd name="T3" fmla="*/ 0 h 24"/>
                <a:gd name="T4" fmla="*/ 24 w 24"/>
                <a:gd name="T5" fmla="*/ 0 h 24"/>
                <a:gd name="T6" fmla="*/ 18 w 24"/>
                <a:gd name="T7" fmla="*/ 0 h 24"/>
                <a:gd name="T8" fmla="*/ 12 w 24"/>
                <a:gd name="T9" fmla="*/ 0 h 24"/>
                <a:gd name="T10" fmla="*/ 12 w 24"/>
                <a:gd name="T11" fmla="*/ 6 h 24"/>
                <a:gd name="T12" fmla="*/ 6 w 24"/>
                <a:gd name="T13" fmla="*/ 20 h 24"/>
                <a:gd name="T14" fmla="*/ 0 w 24"/>
                <a:gd name="T15" fmla="*/ 26 h 24"/>
                <a:gd name="T16" fmla="*/ 0 w 24"/>
                <a:gd name="T17" fmla="*/ 32 h 24"/>
                <a:gd name="T18" fmla="*/ 6 w 24"/>
                <a:gd name="T19" fmla="*/ 26 h 24"/>
                <a:gd name="T20" fmla="*/ 6 w 24"/>
                <a:gd name="T21" fmla="*/ 26 h 24"/>
                <a:gd name="T22" fmla="*/ 12 w 24"/>
                <a:gd name="T23" fmla="*/ 20 h 24"/>
                <a:gd name="T24" fmla="*/ 18 w 24"/>
                <a:gd name="T25" fmla="*/ 20 h 24"/>
                <a:gd name="T26" fmla="*/ 18 w 24"/>
                <a:gd name="T27" fmla="*/ 6 h 24"/>
                <a:gd name="T28" fmla="*/ 24 w 24"/>
                <a:gd name="T29" fmla="*/ 6 h 24"/>
                <a:gd name="T30" fmla="*/ 24 w 24"/>
                <a:gd name="T31" fmla="*/ 0 h 24"/>
                <a:gd name="T32" fmla="*/ 24 w 24"/>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0"/>
                  </a:moveTo>
                  <a:lnTo>
                    <a:pt x="24" y="0"/>
                  </a:lnTo>
                  <a:lnTo>
                    <a:pt x="18" y="0"/>
                  </a:lnTo>
                  <a:lnTo>
                    <a:pt x="12" y="0"/>
                  </a:lnTo>
                  <a:lnTo>
                    <a:pt x="12" y="6"/>
                  </a:lnTo>
                  <a:lnTo>
                    <a:pt x="6" y="12"/>
                  </a:lnTo>
                  <a:lnTo>
                    <a:pt x="0" y="18"/>
                  </a:lnTo>
                  <a:lnTo>
                    <a:pt x="0" y="24"/>
                  </a:lnTo>
                  <a:lnTo>
                    <a:pt x="6" y="18"/>
                  </a:lnTo>
                  <a:lnTo>
                    <a:pt x="12" y="12"/>
                  </a:lnTo>
                  <a:lnTo>
                    <a:pt x="18" y="12"/>
                  </a:lnTo>
                  <a:lnTo>
                    <a:pt x="18" y="6"/>
                  </a:lnTo>
                  <a:lnTo>
                    <a:pt x="24" y="6"/>
                  </a:lnTo>
                  <a:lnTo>
                    <a:pt x="24" y="0"/>
                  </a:lnTo>
                  <a:close/>
                </a:path>
              </a:pathLst>
            </a:custGeom>
            <a:solidFill>
              <a:srgbClr val="006600"/>
            </a:solidFill>
            <a:ln w="9525">
              <a:noFill/>
              <a:round/>
              <a:headEnd/>
              <a:tailEnd/>
            </a:ln>
          </p:spPr>
          <p:txBody>
            <a:bodyPr vert="eaVert"/>
            <a:lstStyle/>
            <a:p>
              <a:endParaRPr lang="en-US"/>
            </a:p>
          </p:txBody>
        </p:sp>
        <p:sp>
          <p:nvSpPr>
            <p:cNvPr id="15671" name="Freeform 295"/>
            <p:cNvSpPr>
              <a:spLocks/>
            </p:cNvSpPr>
            <p:nvPr/>
          </p:nvSpPr>
          <p:spPr bwMode="auto">
            <a:xfrm>
              <a:off x="5203" y="1135"/>
              <a:ext cx="36" cy="30"/>
            </a:xfrm>
            <a:custGeom>
              <a:avLst/>
              <a:gdLst>
                <a:gd name="T0" fmla="*/ 36 w 36"/>
                <a:gd name="T1" fmla="*/ 0 h 30"/>
                <a:gd name="T2" fmla="*/ 36 w 36"/>
                <a:gd name="T3" fmla="*/ 0 h 30"/>
                <a:gd name="T4" fmla="*/ 30 w 36"/>
                <a:gd name="T5" fmla="*/ 0 h 30"/>
                <a:gd name="T6" fmla="*/ 24 w 36"/>
                <a:gd name="T7" fmla="*/ 6 h 30"/>
                <a:gd name="T8" fmla="*/ 18 w 36"/>
                <a:gd name="T9" fmla="*/ 6 h 30"/>
                <a:gd name="T10" fmla="*/ 12 w 36"/>
                <a:gd name="T11" fmla="*/ 12 h 30"/>
                <a:gd name="T12" fmla="*/ 6 w 36"/>
                <a:gd name="T13" fmla="*/ 18 h 30"/>
                <a:gd name="T14" fmla="*/ 0 w 36"/>
                <a:gd name="T15" fmla="*/ 24 h 30"/>
                <a:gd name="T16" fmla="*/ 0 w 36"/>
                <a:gd name="T17" fmla="*/ 30 h 30"/>
                <a:gd name="T18" fmla="*/ 6 w 36"/>
                <a:gd name="T19" fmla="*/ 24 h 30"/>
                <a:gd name="T20" fmla="*/ 6 w 36"/>
                <a:gd name="T21" fmla="*/ 24 h 30"/>
                <a:gd name="T22" fmla="*/ 12 w 36"/>
                <a:gd name="T23" fmla="*/ 18 h 30"/>
                <a:gd name="T24" fmla="*/ 24 w 36"/>
                <a:gd name="T25" fmla="*/ 18 h 30"/>
                <a:gd name="T26" fmla="*/ 24 w 36"/>
                <a:gd name="T27" fmla="*/ 12 h 30"/>
                <a:gd name="T28" fmla="*/ 30 w 36"/>
                <a:gd name="T29" fmla="*/ 6 h 30"/>
                <a:gd name="T30" fmla="*/ 36 w 36"/>
                <a:gd name="T31" fmla="*/ 6 h 30"/>
                <a:gd name="T32" fmla="*/ 36 w 36"/>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36" y="0"/>
                  </a:moveTo>
                  <a:lnTo>
                    <a:pt x="36" y="0"/>
                  </a:lnTo>
                  <a:lnTo>
                    <a:pt x="30" y="0"/>
                  </a:lnTo>
                  <a:lnTo>
                    <a:pt x="24" y="6"/>
                  </a:lnTo>
                  <a:lnTo>
                    <a:pt x="18" y="6"/>
                  </a:lnTo>
                  <a:lnTo>
                    <a:pt x="12" y="12"/>
                  </a:lnTo>
                  <a:lnTo>
                    <a:pt x="6" y="18"/>
                  </a:lnTo>
                  <a:lnTo>
                    <a:pt x="0" y="24"/>
                  </a:lnTo>
                  <a:lnTo>
                    <a:pt x="0" y="30"/>
                  </a:lnTo>
                  <a:lnTo>
                    <a:pt x="6" y="24"/>
                  </a:lnTo>
                  <a:lnTo>
                    <a:pt x="12" y="18"/>
                  </a:lnTo>
                  <a:lnTo>
                    <a:pt x="24" y="18"/>
                  </a:lnTo>
                  <a:lnTo>
                    <a:pt x="24" y="12"/>
                  </a:lnTo>
                  <a:lnTo>
                    <a:pt x="30" y="6"/>
                  </a:lnTo>
                  <a:lnTo>
                    <a:pt x="36" y="6"/>
                  </a:lnTo>
                  <a:lnTo>
                    <a:pt x="36" y="0"/>
                  </a:lnTo>
                  <a:close/>
                </a:path>
              </a:pathLst>
            </a:custGeom>
            <a:solidFill>
              <a:srgbClr val="006600"/>
            </a:solidFill>
            <a:ln w="9525">
              <a:noFill/>
              <a:round/>
              <a:headEnd/>
              <a:tailEnd/>
            </a:ln>
          </p:spPr>
          <p:txBody>
            <a:bodyPr vert="eaVert"/>
            <a:lstStyle/>
            <a:p>
              <a:endParaRPr lang="en-US"/>
            </a:p>
          </p:txBody>
        </p:sp>
        <p:sp>
          <p:nvSpPr>
            <p:cNvPr id="15672" name="Freeform 296"/>
            <p:cNvSpPr>
              <a:spLocks/>
            </p:cNvSpPr>
            <p:nvPr/>
          </p:nvSpPr>
          <p:spPr bwMode="auto">
            <a:xfrm>
              <a:off x="5215" y="1189"/>
              <a:ext cx="30" cy="17"/>
            </a:xfrm>
            <a:custGeom>
              <a:avLst/>
              <a:gdLst>
                <a:gd name="T0" fmla="*/ 30 w 30"/>
                <a:gd name="T1" fmla="*/ 0 h 18"/>
                <a:gd name="T2" fmla="*/ 30 w 30"/>
                <a:gd name="T3" fmla="*/ 0 h 18"/>
                <a:gd name="T4" fmla="*/ 24 w 30"/>
                <a:gd name="T5" fmla="*/ 0 h 18"/>
                <a:gd name="T6" fmla="*/ 18 w 30"/>
                <a:gd name="T7" fmla="*/ 0 h 18"/>
                <a:gd name="T8" fmla="*/ 12 w 30"/>
                <a:gd name="T9" fmla="*/ 0 h 18"/>
                <a:gd name="T10" fmla="*/ 12 w 30"/>
                <a:gd name="T11" fmla="*/ 6 h 18"/>
                <a:gd name="T12" fmla="*/ 6 w 30"/>
                <a:gd name="T13" fmla="*/ 9 h 18"/>
                <a:gd name="T14" fmla="*/ 0 w 30"/>
                <a:gd name="T15" fmla="*/ 9 h 18"/>
                <a:gd name="T16" fmla="*/ 0 w 30"/>
                <a:gd name="T17" fmla="*/ 10 h 18"/>
                <a:gd name="T18" fmla="*/ 0 w 30"/>
                <a:gd name="T19" fmla="*/ 10 h 18"/>
                <a:gd name="T20" fmla="*/ 6 w 30"/>
                <a:gd name="T21" fmla="*/ 9 h 18"/>
                <a:gd name="T22" fmla="*/ 12 w 30"/>
                <a:gd name="T23" fmla="*/ 9 h 18"/>
                <a:gd name="T24" fmla="*/ 18 w 30"/>
                <a:gd name="T25" fmla="*/ 9 h 18"/>
                <a:gd name="T26" fmla="*/ 24 w 30"/>
                <a:gd name="T27" fmla="*/ 6 h 18"/>
                <a:gd name="T28" fmla="*/ 24 w 30"/>
                <a:gd name="T29" fmla="*/ 6 h 18"/>
                <a:gd name="T30" fmla="*/ 30 w 30"/>
                <a:gd name="T31" fmla="*/ 0 h 18"/>
                <a:gd name="T32" fmla="*/ 30 w 30"/>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8"/>
                <a:gd name="T53" fmla="*/ 30 w 3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8">
                  <a:moveTo>
                    <a:pt x="30" y="0"/>
                  </a:moveTo>
                  <a:lnTo>
                    <a:pt x="30" y="0"/>
                  </a:lnTo>
                  <a:lnTo>
                    <a:pt x="24" y="0"/>
                  </a:lnTo>
                  <a:lnTo>
                    <a:pt x="18" y="0"/>
                  </a:lnTo>
                  <a:lnTo>
                    <a:pt x="12" y="0"/>
                  </a:lnTo>
                  <a:lnTo>
                    <a:pt x="12" y="6"/>
                  </a:lnTo>
                  <a:lnTo>
                    <a:pt x="6" y="12"/>
                  </a:lnTo>
                  <a:lnTo>
                    <a:pt x="0" y="12"/>
                  </a:lnTo>
                  <a:lnTo>
                    <a:pt x="0" y="18"/>
                  </a:lnTo>
                  <a:lnTo>
                    <a:pt x="6" y="12"/>
                  </a:lnTo>
                  <a:lnTo>
                    <a:pt x="12" y="12"/>
                  </a:lnTo>
                  <a:lnTo>
                    <a:pt x="18" y="12"/>
                  </a:lnTo>
                  <a:lnTo>
                    <a:pt x="24" y="6"/>
                  </a:lnTo>
                  <a:lnTo>
                    <a:pt x="30" y="0"/>
                  </a:lnTo>
                  <a:close/>
                </a:path>
              </a:pathLst>
            </a:custGeom>
            <a:solidFill>
              <a:srgbClr val="006600"/>
            </a:solidFill>
            <a:ln w="9525">
              <a:noFill/>
              <a:round/>
              <a:headEnd/>
              <a:tailEnd/>
            </a:ln>
          </p:spPr>
          <p:txBody>
            <a:bodyPr vert="eaVert"/>
            <a:lstStyle/>
            <a:p>
              <a:endParaRPr lang="en-US"/>
            </a:p>
          </p:txBody>
        </p:sp>
        <p:sp>
          <p:nvSpPr>
            <p:cNvPr id="15673" name="Freeform 297"/>
            <p:cNvSpPr>
              <a:spLocks/>
            </p:cNvSpPr>
            <p:nvPr/>
          </p:nvSpPr>
          <p:spPr bwMode="auto">
            <a:xfrm>
              <a:off x="5203" y="1035"/>
              <a:ext cx="6" cy="30"/>
            </a:xfrm>
            <a:custGeom>
              <a:avLst/>
              <a:gdLst>
                <a:gd name="T0" fmla="*/ 0 w 6"/>
                <a:gd name="T1" fmla="*/ 30 h 30"/>
                <a:gd name="T2" fmla="*/ 0 w 6"/>
                <a:gd name="T3" fmla="*/ 24 h 30"/>
                <a:gd name="T4" fmla="*/ 0 w 6"/>
                <a:gd name="T5" fmla="*/ 12 h 30"/>
                <a:gd name="T6" fmla="*/ 0 w 6"/>
                <a:gd name="T7" fmla="*/ 0 h 30"/>
                <a:gd name="T8" fmla="*/ 0 w 6"/>
                <a:gd name="T9" fmla="*/ 0 h 30"/>
                <a:gd name="T10" fmla="*/ 6 w 6"/>
                <a:gd name="T11" fmla="*/ 0 h 30"/>
                <a:gd name="T12" fmla="*/ 6 w 6"/>
                <a:gd name="T13" fmla="*/ 12 h 30"/>
                <a:gd name="T14" fmla="*/ 6 w 6"/>
                <a:gd name="T15" fmla="*/ 18 h 30"/>
                <a:gd name="T16" fmla="*/ 0 w 6"/>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0"/>
                <a:gd name="T29" fmla="*/ 6 w 6"/>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0">
                  <a:moveTo>
                    <a:pt x="0" y="30"/>
                  </a:moveTo>
                  <a:lnTo>
                    <a:pt x="0" y="24"/>
                  </a:lnTo>
                  <a:lnTo>
                    <a:pt x="0" y="12"/>
                  </a:lnTo>
                  <a:lnTo>
                    <a:pt x="0" y="0"/>
                  </a:lnTo>
                  <a:lnTo>
                    <a:pt x="6" y="0"/>
                  </a:lnTo>
                  <a:lnTo>
                    <a:pt x="6" y="12"/>
                  </a:lnTo>
                  <a:lnTo>
                    <a:pt x="6" y="18"/>
                  </a:lnTo>
                  <a:lnTo>
                    <a:pt x="0" y="30"/>
                  </a:lnTo>
                  <a:close/>
                </a:path>
              </a:pathLst>
            </a:custGeom>
            <a:solidFill>
              <a:srgbClr val="006600"/>
            </a:solidFill>
            <a:ln w="9525">
              <a:noFill/>
              <a:round/>
              <a:headEnd/>
              <a:tailEnd/>
            </a:ln>
          </p:spPr>
          <p:txBody>
            <a:bodyPr vert="eaVert"/>
            <a:lstStyle/>
            <a:p>
              <a:endParaRPr lang="en-US"/>
            </a:p>
          </p:txBody>
        </p:sp>
        <p:sp>
          <p:nvSpPr>
            <p:cNvPr id="15674" name="Freeform 298"/>
            <p:cNvSpPr>
              <a:spLocks/>
            </p:cNvSpPr>
            <p:nvPr/>
          </p:nvSpPr>
          <p:spPr bwMode="auto">
            <a:xfrm>
              <a:off x="5167" y="1051"/>
              <a:ext cx="36" cy="41"/>
            </a:xfrm>
            <a:custGeom>
              <a:avLst/>
              <a:gdLst>
                <a:gd name="T0" fmla="*/ 36 w 36"/>
                <a:gd name="T1" fmla="*/ 34 h 42"/>
                <a:gd name="T2" fmla="*/ 30 w 36"/>
                <a:gd name="T3" fmla="*/ 28 h 42"/>
                <a:gd name="T4" fmla="*/ 30 w 36"/>
                <a:gd name="T5" fmla="*/ 22 h 42"/>
                <a:gd name="T6" fmla="*/ 24 w 36"/>
                <a:gd name="T7" fmla="*/ 21 h 42"/>
                <a:gd name="T8" fmla="*/ 18 w 36"/>
                <a:gd name="T9" fmla="*/ 18 h 42"/>
                <a:gd name="T10" fmla="*/ 12 w 36"/>
                <a:gd name="T11" fmla="*/ 12 h 42"/>
                <a:gd name="T12" fmla="*/ 12 w 36"/>
                <a:gd name="T13" fmla="*/ 6 h 42"/>
                <a:gd name="T14" fmla="*/ 6 w 36"/>
                <a:gd name="T15" fmla="*/ 0 h 42"/>
                <a:gd name="T16" fmla="*/ 6 w 36"/>
                <a:gd name="T17" fmla="*/ 0 h 42"/>
                <a:gd name="T18" fmla="*/ 0 w 36"/>
                <a:gd name="T19" fmla="*/ 6 h 42"/>
                <a:gd name="T20" fmla="*/ 6 w 36"/>
                <a:gd name="T21" fmla="*/ 12 h 42"/>
                <a:gd name="T22" fmla="*/ 12 w 36"/>
                <a:gd name="T23" fmla="*/ 18 h 42"/>
                <a:gd name="T24" fmla="*/ 18 w 36"/>
                <a:gd name="T25" fmla="*/ 21 h 42"/>
                <a:gd name="T26" fmla="*/ 24 w 36"/>
                <a:gd name="T27" fmla="*/ 22 h 42"/>
                <a:gd name="T28" fmla="*/ 30 w 36"/>
                <a:gd name="T29" fmla="*/ 28 h 42"/>
                <a:gd name="T30" fmla="*/ 30 w 36"/>
                <a:gd name="T31" fmla="*/ 34 h 42"/>
                <a:gd name="T32" fmla="*/ 36 w 36"/>
                <a:gd name="T33" fmla="*/ 34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2"/>
                <a:gd name="T53" fmla="*/ 36 w 36"/>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2">
                  <a:moveTo>
                    <a:pt x="36" y="42"/>
                  </a:moveTo>
                  <a:lnTo>
                    <a:pt x="30" y="36"/>
                  </a:lnTo>
                  <a:lnTo>
                    <a:pt x="30" y="30"/>
                  </a:lnTo>
                  <a:lnTo>
                    <a:pt x="24" y="24"/>
                  </a:lnTo>
                  <a:lnTo>
                    <a:pt x="18" y="18"/>
                  </a:lnTo>
                  <a:lnTo>
                    <a:pt x="12" y="12"/>
                  </a:lnTo>
                  <a:lnTo>
                    <a:pt x="12" y="6"/>
                  </a:lnTo>
                  <a:lnTo>
                    <a:pt x="6" y="0"/>
                  </a:lnTo>
                  <a:lnTo>
                    <a:pt x="0" y="6"/>
                  </a:lnTo>
                  <a:lnTo>
                    <a:pt x="6" y="12"/>
                  </a:lnTo>
                  <a:lnTo>
                    <a:pt x="12" y="18"/>
                  </a:lnTo>
                  <a:lnTo>
                    <a:pt x="18" y="24"/>
                  </a:lnTo>
                  <a:lnTo>
                    <a:pt x="24" y="30"/>
                  </a:lnTo>
                  <a:lnTo>
                    <a:pt x="30" y="36"/>
                  </a:lnTo>
                  <a:lnTo>
                    <a:pt x="30" y="42"/>
                  </a:lnTo>
                  <a:lnTo>
                    <a:pt x="36" y="42"/>
                  </a:lnTo>
                  <a:close/>
                </a:path>
              </a:pathLst>
            </a:custGeom>
            <a:solidFill>
              <a:srgbClr val="006600"/>
            </a:solidFill>
            <a:ln w="9525">
              <a:noFill/>
              <a:round/>
              <a:headEnd/>
              <a:tailEnd/>
            </a:ln>
          </p:spPr>
          <p:txBody>
            <a:bodyPr vert="eaVert"/>
            <a:lstStyle/>
            <a:p>
              <a:endParaRPr lang="en-US"/>
            </a:p>
          </p:txBody>
        </p:sp>
        <p:sp>
          <p:nvSpPr>
            <p:cNvPr id="15675" name="Freeform 299"/>
            <p:cNvSpPr>
              <a:spLocks/>
            </p:cNvSpPr>
            <p:nvPr/>
          </p:nvSpPr>
          <p:spPr bwMode="auto">
            <a:xfrm>
              <a:off x="5166" y="1067"/>
              <a:ext cx="36" cy="42"/>
            </a:xfrm>
            <a:custGeom>
              <a:avLst/>
              <a:gdLst>
                <a:gd name="T0" fmla="*/ 36 w 36"/>
                <a:gd name="T1" fmla="*/ 42 h 42"/>
                <a:gd name="T2" fmla="*/ 30 w 36"/>
                <a:gd name="T3" fmla="*/ 36 h 42"/>
                <a:gd name="T4" fmla="*/ 30 w 36"/>
                <a:gd name="T5" fmla="*/ 30 h 42"/>
                <a:gd name="T6" fmla="*/ 24 w 36"/>
                <a:gd name="T7" fmla="*/ 24 h 42"/>
                <a:gd name="T8" fmla="*/ 18 w 36"/>
                <a:gd name="T9" fmla="*/ 12 h 42"/>
                <a:gd name="T10" fmla="*/ 12 w 36"/>
                <a:gd name="T11" fmla="*/ 6 h 42"/>
                <a:gd name="T12" fmla="*/ 6 w 36"/>
                <a:gd name="T13" fmla="*/ 6 h 42"/>
                <a:gd name="T14" fmla="*/ 6 w 36"/>
                <a:gd name="T15" fmla="*/ 0 h 42"/>
                <a:gd name="T16" fmla="*/ 0 w 36"/>
                <a:gd name="T17" fmla="*/ 0 h 42"/>
                <a:gd name="T18" fmla="*/ 0 w 36"/>
                <a:gd name="T19" fmla="*/ 6 h 42"/>
                <a:gd name="T20" fmla="*/ 6 w 36"/>
                <a:gd name="T21" fmla="*/ 12 h 42"/>
                <a:gd name="T22" fmla="*/ 12 w 36"/>
                <a:gd name="T23" fmla="*/ 18 h 42"/>
                <a:gd name="T24" fmla="*/ 18 w 36"/>
                <a:gd name="T25" fmla="*/ 24 h 42"/>
                <a:gd name="T26" fmla="*/ 24 w 36"/>
                <a:gd name="T27" fmla="*/ 30 h 42"/>
                <a:gd name="T28" fmla="*/ 30 w 36"/>
                <a:gd name="T29" fmla="*/ 36 h 42"/>
                <a:gd name="T30" fmla="*/ 30 w 36"/>
                <a:gd name="T31" fmla="*/ 36 h 42"/>
                <a:gd name="T32" fmla="*/ 36 w 36"/>
                <a:gd name="T33" fmla="*/ 4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2"/>
                <a:gd name="T53" fmla="*/ 36 w 36"/>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2">
                  <a:moveTo>
                    <a:pt x="36" y="42"/>
                  </a:moveTo>
                  <a:lnTo>
                    <a:pt x="30" y="36"/>
                  </a:lnTo>
                  <a:lnTo>
                    <a:pt x="30" y="30"/>
                  </a:lnTo>
                  <a:lnTo>
                    <a:pt x="24" y="24"/>
                  </a:lnTo>
                  <a:lnTo>
                    <a:pt x="18" y="12"/>
                  </a:lnTo>
                  <a:lnTo>
                    <a:pt x="12" y="6"/>
                  </a:lnTo>
                  <a:lnTo>
                    <a:pt x="6" y="6"/>
                  </a:lnTo>
                  <a:lnTo>
                    <a:pt x="6" y="0"/>
                  </a:lnTo>
                  <a:lnTo>
                    <a:pt x="0" y="0"/>
                  </a:lnTo>
                  <a:lnTo>
                    <a:pt x="0" y="6"/>
                  </a:lnTo>
                  <a:lnTo>
                    <a:pt x="6" y="12"/>
                  </a:lnTo>
                  <a:lnTo>
                    <a:pt x="12" y="18"/>
                  </a:lnTo>
                  <a:lnTo>
                    <a:pt x="18" y="24"/>
                  </a:lnTo>
                  <a:lnTo>
                    <a:pt x="24" y="30"/>
                  </a:lnTo>
                  <a:lnTo>
                    <a:pt x="30" y="36"/>
                  </a:lnTo>
                  <a:lnTo>
                    <a:pt x="36" y="42"/>
                  </a:lnTo>
                  <a:close/>
                </a:path>
              </a:pathLst>
            </a:custGeom>
            <a:solidFill>
              <a:srgbClr val="006600"/>
            </a:solidFill>
            <a:ln w="9525">
              <a:noFill/>
              <a:round/>
              <a:headEnd/>
              <a:tailEnd/>
            </a:ln>
          </p:spPr>
          <p:txBody>
            <a:bodyPr vert="eaVert"/>
            <a:lstStyle/>
            <a:p>
              <a:endParaRPr lang="en-US"/>
            </a:p>
          </p:txBody>
        </p:sp>
        <p:sp>
          <p:nvSpPr>
            <p:cNvPr id="15676" name="Freeform 300"/>
            <p:cNvSpPr>
              <a:spLocks/>
            </p:cNvSpPr>
            <p:nvPr/>
          </p:nvSpPr>
          <p:spPr bwMode="auto">
            <a:xfrm>
              <a:off x="5166" y="1092"/>
              <a:ext cx="36" cy="38"/>
            </a:xfrm>
            <a:custGeom>
              <a:avLst/>
              <a:gdLst>
                <a:gd name="T0" fmla="*/ 36 w 36"/>
                <a:gd name="T1" fmla="*/ 55 h 36"/>
                <a:gd name="T2" fmla="*/ 30 w 36"/>
                <a:gd name="T3" fmla="*/ 46 h 36"/>
                <a:gd name="T4" fmla="*/ 30 w 36"/>
                <a:gd name="T5" fmla="*/ 37 h 36"/>
                <a:gd name="T6" fmla="*/ 24 w 36"/>
                <a:gd name="T7" fmla="*/ 20 h 36"/>
                <a:gd name="T8" fmla="*/ 18 w 36"/>
                <a:gd name="T9" fmla="*/ 20 h 36"/>
                <a:gd name="T10" fmla="*/ 12 w 36"/>
                <a:gd name="T11" fmla="*/ 6 h 36"/>
                <a:gd name="T12" fmla="*/ 6 w 36"/>
                <a:gd name="T13" fmla="*/ 0 h 36"/>
                <a:gd name="T14" fmla="*/ 0 w 36"/>
                <a:gd name="T15" fmla="*/ 0 h 36"/>
                <a:gd name="T16" fmla="*/ 0 w 36"/>
                <a:gd name="T17" fmla="*/ 0 h 36"/>
                <a:gd name="T18" fmla="*/ 0 w 36"/>
                <a:gd name="T19" fmla="*/ 0 h 36"/>
                <a:gd name="T20" fmla="*/ 6 w 36"/>
                <a:gd name="T21" fmla="*/ 6 h 36"/>
                <a:gd name="T22" fmla="*/ 6 w 36"/>
                <a:gd name="T23" fmla="*/ 20 h 36"/>
                <a:gd name="T24" fmla="*/ 18 w 36"/>
                <a:gd name="T25" fmla="*/ 26 h 36"/>
                <a:gd name="T26" fmla="*/ 24 w 36"/>
                <a:gd name="T27" fmla="*/ 26 h 36"/>
                <a:gd name="T28" fmla="*/ 30 w 36"/>
                <a:gd name="T29" fmla="*/ 37 h 36"/>
                <a:gd name="T30" fmla="*/ 30 w 36"/>
                <a:gd name="T31" fmla="*/ 46 h 36"/>
                <a:gd name="T32" fmla="*/ 36 w 36"/>
                <a:gd name="T33" fmla="*/ 55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36" y="36"/>
                  </a:moveTo>
                  <a:lnTo>
                    <a:pt x="30" y="30"/>
                  </a:lnTo>
                  <a:lnTo>
                    <a:pt x="30" y="24"/>
                  </a:lnTo>
                  <a:lnTo>
                    <a:pt x="24" y="12"/>
                  </a:lnTo>
                  <a:lnTo>
                    <a:pt x="18" y="12"/>
                  </a:lnTo>
                  <a:lnTo>
                    <a:pt x="12" y="6"/>
                  </a:lnTo>
                  <a:lnTo>
                    <a:pt x="6" y="0"/>
                  </a:lnTo>
                  <a:lnTo>
                    <a:pt x="0" y="0"/>
                  </a:lnTo>
                  <a:lnTo>
                    <a:pt x="6" y="6"/>
                  </a:lnTo>
                  <a:lnTo>
                    <a:pt x="6" y="12"/>
                  </a:lnTo>
                  <a:lnTo>
                    <a:pt x="18" y="18"/>
                  </a:lnTo>
                  <a:lnTo>
                    <a:pt x="24" y="18"/>
                  </a:lnTo>
                  <a:lnTo>
                    <a:pt x="30" y="24"/>
                  </a:lnTo>
                  <a:lnTo>
                    <a:pt x="30" y="30"/>
                  </a:lnTo>
                  <a:lnTo>
                    <a:pt x="36" y="36"/>
                  </a:lnTo>
                  <a:close/>
                </a:path>
              </a:pathLst>
            </a:custGeom>
            <a:solidFill>
              <a:srgbClr val="006600"/>
            </a:solidFill>
            <a:ln w="9525">
              <a:noFill/>
              <a:round/>
              <a:headEnd/>
              <a:tailEnd/>
            </a:ln>
          </p:spPr>
          <p:txBody>
            <a:bodyPr vert="eaVert"/>
            <a:lstStyle/>
            <a:p>
              <a:endParaRPr lang="en-US"/>
            </a:p>
          </p:txBody>
        </p:sp>
        <p:sp>
          <p:nvSpPr>
            <p:cNvPr id="15677" name="Freeform 301"/>
            <p:cNvSpPr>
              <a:spLocks/>
            </p:cNvSpPr>
            <p:nvPr/>
          </p:nvSpPr>
          <p:spPr bwMode="auto">
            <a:xfrm>
              <a:off x="5172" y="1119"/>
              <a:ext cx="30" cy="24"/>
            </a:xfrm>
            <a:custGeom>
              <a:avLst/>
              <a:gdLst>
                <a:gd name="T0" fmla="*/ 30 w 30"/>
                <a:gd name="T1" fmla="*/ 24 h 24"/>
                <a:gd name="T2" fmla="*/ 30 w 30"/>
                <a:gd name="T3" fmla="*/ 24 h 24"/>
                <a:gd name="T4" fmla="*/ 24 w 30"/>
                <a:gd name="T5" fmla="*/ 18 h 24"/>
                <a:gd name="T6" fmla="*/ 18 w 30"/>
                <a:gd name="T7" fmla="*/ 12 h 24"/>
                <a:gd name="T8" fmla="*/ 12 w 30"/>
                <a:gd name="T9" fmla="*/ 6 h 24"/>
                <a:gd name="T10" fmla="*/ 6 w 30"/>
                <a:gd name="T11" fmla="*/ 0 h 24"/>
                <a:gd name="T12" fmla="*/ 0 w 30"/>
                <a:gd name="T13" fmla="*/ 0 h 24"/>
                <a:gd name="T14" fmla="*/ 0 w 30"/>
                <a:gd name="T15" fmla="*/ 0 h 24"/>
                <a:gd name="T16" fmla="*/ 0 w 30"/>
                <a:gd name="T17" fmla="*/ 0 h 24"/>
                <a:gd name="T18" fmla="*/ 0 w 30"/>
                <a:gd name="T19" fmla="*/ 6 h 24"/>
                <a:gd name="T20" fmla="*/ 0 w 30"/>
                <a:gd name="T21" fmla="*/ 6 h 24"/>
                <a:gd name="T22" fmla="*/ 6 w 30"/>
                <a:gd name="T23" fmla="*/ 12 h 24"/>
                <a:gd name="T24" fmla="*/ 12 w 30"/>
                <a:gd name="T25" fmla="*/ 12 h 24"/>
                <a:gd name="T26" fmla="*/ 18 w 30"/>
                <a:gd name="T27" fmla="*/ 18 h 24"/>
                <a:gd name="T28" fmla="*/ 24 w 30"/>
                <a:gd name="T29" fmla="*/ 18 h 24"/>
                <a:gd name="T30" fmla="*/ 30 w 30"/>
                <a:gd name="T31" fmla="*/ 24 h 24"/>
                <a:gd name="T32" fmla="*/ 30 w 30"/>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30" y="24"/>
                  </a:moveTo>
                  <a:lnTo>
                    <a:pt x="30" y="24"/>
                  </a:lnTo>
                  <a:lnTo>
                    <a:pt x="24" y="18"/>
                  </a:lnTo>
                  <a:lnTo>
                    <a:pt x="18" y="12"/>
                  </a:lnTo>
                  <a:lnTo>
                    <a:pt x="12" y="6"/>
                  </a:lnTo>
                  <a:lnTo>
                    <a:pt x="6" y="0"/>
                  </a:lnTo>
                  <a:lnTo>
                    <a:pt x="0" y="0"/>
                  </a:lnTo>
                  <a:lnTo>
                    <a:pt x="0" y="6"/>
                  </a:lnTo>
                  <a:lnTo>
                    <a:pt x="6" y="12"/>
                  </a:lnTo>
                  <a:lnTo>
                    <a:pt x="12" y="12"/>
                  </a:lnTo>
                  <a:lnTo>
                    <a:pt x="18" y="18"/>
                  </a:lnTo>
                  <a:lnTo>
                    <a:pt x="24" y="18"/>
                  </a:lnTo>
                  <a:lnTo>
                    <a:pt x="30" y="24"/>
                  </a:lnTo>
                  <a:close/>
                </a:path>
              </a:pathLst>
            </a:custGeom>
            <a:solidFill>
              <a:srgbClr val="006600"/>
            </a:solidFill>
            <a:ln w="9525">
              <a:noFill/>
              <a:round/>
              <a:headEnd/>
              <a:tailEnd/>
            </a:ln>
          </p:spPr>
          <p:txBody>
            <a:bodyPr vert="eaVert"/>
            <a:lstStyle/>
            <a:p>
              <a:endParaRPr lang="en-US"/>
            </a:p>
          </p:txBody>
        </p:sp>
        <p:sp>
          <p:nvSpPr>
            <p:cNvPr id="15678" name="Freeform 302"/>
            <p:cNvSpPr>
              <a:spLocks/>
            </p:cNvSpPr>
            <p:nvPr/>
          </p:nvSpPr>
          <p:spPr bwMode="auto">
            <a:xfrm>
              <a:off x="5173" y="1134"/>
              <a:ext cx="36" cy="26"/>
            </a:xfrm>
            <a:custGeom>
              <a:avLst/>
              <a:gdLst>
                <a:gd name="T0" fmla="*/ 36 w 36"/>
                <a:gd name="T1" fmla="*/ 46 h 24"/>
                <a:gd name="T2" fmla="*/ 30 w 36"/>
                <a:gd name="T3" fmla="*/ 46 h 24"/>
                <a:gd name="T4" fmla="*/ 24 w 36"/>
                <a:gd name="T5" fmla="*/ 36 h 24"/>
                <a:gd name="T6" fmla="*/ 18 w 36"/>
                <a:gd name="T7" fmla="*/ 22 h 24"/>
                <a:gd name="T8" fmla="*/ 12 w 36"/>
                <a:gd name="T9" fmla="*/ 22 h 24"/>
                <a:gd name="T10" fmla="*/ 6 w 36"/>
                <a:gd name="T11" fmla="*/ 14 h 24"/>
                <a:gd name="T12" fmla="*/ 6 w 36"/>
                <a:gd name="T13" fmla="*/ 14 h 24"/>
                <a:gd name="T14" fmla="*/ 0 w 36"/>
                <a:gd name="T15" fmla="*/ 0 h 24"/>
                <a:gd name="T16" fmla="*/ 0 w 36"/>
                <a:gd name="T17" fmla="*/ 14 h 24"/>
                <a:gd name="T18" fmla="*/ 0 w 36"/>
                <a:gd name="T19" fmla="*/ 14 h 24"/>
                <a:gd name="T20" fmla="*/ 6 w 36"/>
                <a:gd name="T21" fmla="*/ 22 h 24"/>
                <a:gd name="T22" fmla="*/ 12 w 36"/>
                <a:gd name="T23" fmla="*/ 36 h 24"/>
                <a:gd name="T24" fmla="*/ 18 w 36"/>
                <a:gd name="T25" fmla="*/ 36 h 24"/>
                <a:gd name="T26" fmla="*/ 24 w 36"/>
                <a:gd name="T27" fmla="*/ 46 h 24"/>
                <a:gd name="T28" fmla="*/ 24 w 36"/>
                <a:gd name="T29" fmla="*/ 46 h 24"/>
                <a:gd name="T30" fmla="*/ 30 w 36"/>
                <a:gd name="T31" fmla="*/ 46 h 24"/>
                <a:gd name="T32" fmla="*/ 36 w 36"/>
                <a:gd name="T33" fmla="*/ 4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36" y="24"/>
                  </a:moveTo>
                  <a:lnTo>
                    <a:pt x="30" y="24"/>
                  </a:lnTo>
                  <a:lnTo>
                    <a:pt x="24" y="18"/>
                  </a:lnTo>
                  <a:lnTo>
                    <a:pt x="18" y="12"/>
                  </a:lnTo>
                  <a:lnTo>
                    <a:pt x="12" y="12"/>
                  </a:lnTo>
                  <a:lnTo>
                    <a:pt x="6" y="6"/>
                  </a:lnTo>
                  <a:lnTo>
                    <a:pt x="0" y="0"/>
                  </a:lnTo>
                  <a:lnTo>
                    <a:pt x="0" y="6"/>
                  </a:lnTo>
                  <a:lnTo>
                    <a:pt x="6" y="12"/>
                  </a:lnTo>
                  <a:lnTo>
                    <a:pt x="12" y="18"/>
                  </a:lnTo>
                  <a:lnTo>
                    <a:pt x="18" y="18"/>
                  </a:lnTo>
                  <a:lnTo>
                    <a:pt x="24" y="24"/>
                  </a:lnTo>
                  <a:lnTo>
                    <a:pt x="30" y="24"/>
                  </a:lnTo>
                  <a:lnTo>
                    <a:pt x="36" y="24"/>
                  </a:lnTo>
                  <a:close/>
                </a:path>
              </a:pathLst>
            </a:custGeom>
            <a:solidFill>
              <a:srgbClr val="006600"/>
            </a:solidFill>
            <a:ln w="9525">
              <a:noFill/>
              <a:round/>
              <a:headEnd/>
              <a:tailEnd/>
            </a:ln>
          </p:spPr>
          <p:txBody>
            <a:bodyPr vert="eaVert"/>
            <a:lstStyle/>
            <a:p>
              <a:endParaRPr lang="en-US"/>
            </a:p>
          </p:txBody>
        </p:sp>
        <p:sp>
          <p:nvSpPr>
            <p:cNvPr id="15679" name="Freeform 303"/>
            <p:cNvSpPr>
              <a:spLocks/>
            </p:cNvSpPr>
            <p:nvPr/>
          </p:nvSpPr>
          <p:spPr bwMode="auto">
            <a:xfrm>
              <a:off x="5178" y="1163"/>
              <a:ext cx="30" cy="12"/>
            </a:xfrm>
            <a:custGeom>
              <a:avLst/>
              <a:gdLst>
                <a:gd name="T0" fmla="*/ 30 w 30"/>
                <a:gd name="T1" fmla="*/ 12 h 12"/>
                <a:gd name="T2" fmla="*/ 24 w 30"/>
                <a:gd name="T3" fmla="*/ 12 h 12"/>
                <a:gd name="T4" fmla="*/ 24 w 30"/>
                <a:gd name="T5" fmla="*/ 6 h 12"/>
                <a:gd name="T6" fmla="*/ 18 w 30"/>
                <a:gd name="T7" fmla="*/ 6 h 12"/>
                <a:gd name="T8" fmla="*/ 12 w 30"/>
                <a:gd name="T9" fmla="*/ 6 h 12"/>
                <a:gd name="T10" fmla="*/ 6 w 30"/>
                <a:gd name="T11" fmla="*/ 0 h 12"/>
                <a:gd name="T12" fmla="*/ 6 w 30"/>
                <a:gd name="T13" fmla="*/ 0 h 12"/>
                <a:gd name="T14" fmla="*/ 0 w 30"/>
                <a:gd name="T15" fmla="*/ 0 h 12"/>
                <a:gd name="T16" fmla="*/ 0 w 30"/>
                <a:gd name="T17" fmla="*/ 6 h 12"/>
                <a:gd name="T18" fmla="*/ 0 w 30"/>
                <a:gd name="T19" fmla="*/ 6 h 12"/>
                <a:gd name="T20" fmla="*/ 6 w 30"/>
                <a:gd name="T21" fmla="*/ 12 h 12"/>
                <a:gd name="T22" fmla="*/ 6 w 30"/>
                <a:gd name="T23" fmla="*/ 12 h 12"/>
                <a:gd name="T24" fmla="*/ 12 w 30"/>
                <a:gd name="T25" fmla="*/ 12 h 12"/>
                <a:gd name="T26" fmla="*/ 18 w 30"/>
                <a:gd name="T27" fmla="*/ 12 h 12"/>
                <a:gd name="T28" fmla="*/ 24 w 30"/>
                <a:gd name="T29" fmla="*/ 12 h 12"/>
                <a:gd name="T30" fmla="*/ 30 w 30"/>
                <a:gd name="T31" fmla="*/ 12 h 12"/>
                <a:gd name="T32" fmla="*/ 30 w 30"/>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2"/>
                <a:gd name="T53" fmla="*/ 30 w 3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2">
                  <a:moveTo>
                    <a:pt x="30" y="12"/>
                  </a:moveTo>
                  <a:lnTo>
                    <a:pt x="24" y="12"/>
                  </a:lnTo>
                  <a:lnTo>
                    <a:pt x="24" y="6"/>
                  </a:lnTo>
                  <a:lnTo>
                    <a:pt x="18" y="6"/>
                  </a:lnTo>
                  <a:lnTo>
                    <a:pt x="12" y="6"/>
                  </a:lnTo>
                  <a:lnTo>
                    <a:pt x="6" y="0"/>
                  </a:lnTo>
                  <a:lnTo>
                    <a:pt x="0" y="0"/>
                  </a:lnTo>
                  <a:lnTo>
                    <a:pt x="0" y="6"/>
                  </a:lnTo>
                  <a:lnTo>
                    <a:pt x="6" y="12"/>
                  </a:lnTo>
                  <a:lnTo>
                    <a:pt x="12" y="12"/>
                  </a:lnTo>
                  <a:lnTo>
                    <a:pt x="18" y="12"/>
                  </a:lnTo>
                  <a:lnTo>
                    <a:pt x="24" y="12"/>
                  </a:lnTo>
                  <a:lnTo>
                    <a:pt x="30" y="12"/>
                  </a:lnTo>
                  <a:close/>
                </a:path>
              </a:pathLst>
            </a:custGeom>
            <a:solidFill>
              <a:srgbClr val="006600"/>
            </a:solidFill>
            <a:ln w="9525">
              <a:noFill/>
              <a:round/>
              <a:headEnd/>
              <a:tailEnd/>
            </a:ln>
          </p:spPr>
          <p:txBody>
            <a:bodyPr vert="eaVert"/>
            <a:lstStyle/>
            <a:p>
              <a:endParaRPr lang="en-US"/>
            </a:p>
          </p:txBody>
        </p:sp>
        <p:sp>
          <p:nvSpPr>
            <p:cNvPr id="15680" name="Freeform 304"/>
            <p:cNvSpPr>
              <a:spLocks/>
            </p:cNvSpPr>
            <p:nvPr/>
          </p:nvSpPr>
          <p:spPr bwMode="auto">
            <a:xfrm>
              <a:off x="5185" y="1189"/>
              <a:ext cx="29" cy="6"/>
            </a:xfrm>
            <a:custGeom>
              <a:avLst/>
              <a:gdLst>
                <a:gd name="T0" fmla="*/ 22 w 30"/>
                <a:gd name="T1" fmla="*/ 6 h 6"/>
                <a:gd name="T2" fmla="*/ 16 w 30"/>
                <a:gd name="T3" fmla="*/ 0 h 6"/>
                <a:gd name="T4" fmla="*/ 15 w 30"/>
                <a:gd name="T5" fmla="*/ 0 h 6"/>
                <a:gd name="T6" fmla="*/ 15 w 30"/>
                <a:gd name="T7" fmla="*/ 0 h 6"/>
                <a:gd name="T8" fmla="*/ 12 w 30"/>
                <a:gd name="T9" fmla="*/ 0 h 6"/>
                <a:gd name="T10" fmla="*/ 6 w 30"/>
                <a:gd name="T11" fmla="*/ 0 h 6"/>
                <a:gd name="T12" fmla="*/ 6 w 30"/>
                <a:gd name="T13" fmla="*/ 0 h 6"/>
                <a:gd name="T14" fmla="*/ 0 w 30"/>
                <a:gd name="T15" fmla="*/ 0 h 6"/>
                <a:gd name="T16" fmla="*/ 0 w 30"/>
                <a:gd name="T17" fmla="*/ 0 h 6"/>
                <a:gd name="T18" fmla="*/ 0 w 30"/>
                <a:gd name="T19" fmla="*/ 0 h 6"/>
                <a:gd name="T20" fmla="*/ 6 w 30"/>
                <a:gd name="T21" fmla="*/ 6 h 6"/>
                <a:gd name="T22" fmla="*/ 6 w 30"/>
                <a:gd name="T23" fmla="*/ 6 h 6"/>
                <a:gd name="T24" fmla="*/ 12 w 30"/>
                <a:gd name="T25" fmla="*/ 6 h 6"/>
                <a:gd name="T26" fmla="*/ 15 w 30"/>
                <a:gd name="T27" fmla="*/ 6 h 6"/>
                <a:gd name="T28" fmla="*/ 15 w 30"/>
                <a:gd name="T29" fmla="*/ 6 h 6"/>
                <a:gd name="T30" fmla="*/ 16 w 30"/>
                <a:gd name="T31" fmla="*/ 6 h 6"/>
                <a:gd name="T32" fmla="*/ 22 w 30"/>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30" y="6"/>
                  </a:moveTo>
                  <a:lnTo>
                    <a:pt x="24" y="0"/>
                  </a:lnTo>
                  <a:lnTo>
                    <a:pt x="18" y="0"/>
                  </a:lnTo>
                  <a:lnTo>
                    <a:pt x="12" y="0"/>
                  </a:lnTo>
                  <a:lnTo>
                    <a:pt x="6" y="0"/>
                  </a:lnTo>
                  <a:lnTo>
                    <a:pt x="0" y="0"/>
                  </a:lnTo>
                  <a:lnTo>
                    <a:pt x="6" y="6"/>
                  </a:lnTo>
                  <a:lnTo>
                    <a:pt x="12" y="6"/>
                  </a:lnTo>
                  <a:lnTo>
                    <a:pt x="18" y="6"/>
                  </a:lnTo>
                  <a:lnTo>
                    <a:pt x="24" y="6"/>
                  </a:lnTo>
                  <a:lnTo>
                    <a:pt x="30" y="6"/>
                  </a:lnTo>
                  <a:close/>
                </a:path>
              </a:pathLst>
            </a:custGeom>
            <a:solidFill>
              <a:srgbClr val="006600"/>
            </a:solidFill>
            <a:ln w="9525">
              <a:noFill/>
              <a:round/>
              <a:headEnd/>
              <a:tailEnd/>
            </a:ln>
          </p:spPr>
          <p:txBody>
            <a:bodyPr vert="eaVert"/>
            <a:lstStyle/>
            <a:p>
              <a:endParaRPr lang="en-US"/>
            </a:p>
          </p:txBody>
        </p:sp>
        <p:sp>
          <p:nvSpPr>
            <p:cNvPr id="15681" name="Freeform 305"/>
            <p:cNvSpPr>
              <a:spLocks/>
            </p:cNvSpPr>
            <p:nvPr/>
          </p:nvSpPr>
          <p:spPr bwMode="auto">
            <a:xfrm>
              <a:off x="5191" y="1200"/>
              <a:ext cx="24" cy="4"/>
            </a:xfrm>
            <a:custGeom>
              <a:avLst/>
              <a:gdLst>
                <a:gd name="T0" fmla="*/ 24 w 24"/>
                <a:gd name="T1" fmla="*/ 1 h 6"/>
                <a:gd name="T2" fmla="*/ 24 w 24"/>
                <a:gd name="T3" fmla="*/ 1 h 6"/>
                <a:gd name="T4" fmla="*/ 18 w 24"/>
                <a:gd name="T5" fmla="*/ 0 h 6"/>
                <a:gd name="T6" fmla="*/ 18 w 24"/>
                <a:gd name="T7" fmla="*/ 0 h 6"/>
                <a:gd name="T8" fmla="*/ 12 w 24"/>
                <a:gd name="T9" fmla="*/ 0 h 6"/>
                <a:gd name="T10" fmla="*/ 6 w 24"/>
                <a:gd name="T11" fmla="*/ 0 h 6"/>
                <a:gd name="T12" fmla="*/ 6 w 24"/>
                <a:gd name="T13" fmla="*/ 0 h 6"/>
                <a:gd name="T14" fmla="*/ 0 w 24"/>
                <a:gd name="T15" fmla="*/ 1 h 6"/>
                <a:gd name="T16" fmla="*/ 0 w 24"/>
                <a:gd name="T17" fmla="*/ 1 h 6"/>
                <a:gd name="T18" fmla="*/ 0 w 24"/>
                <a:gd name="T19" fmla="*/ 1 h 6"/>
                <a:gd name="T20" fmla="*/ 0 w 24"/>
                <a:gd name="T21" fmla="*/ 1 h 6"/>
                <a:gd name="T22" fmla="*/ 6 w 24"/>
                <a:gd name="T23" fmla="*/ 1 h 6"/>
                <a:gd name="T24" fmla="*/ 6 w 24"/>
                <a:gd name="T25" fmla="*/ 1 h 6"/>
                <a:gd name="T26" fmla="*/ 12 w 24"/>
                <a:gd name="T27" fmla="*/ 1 h 6"/>
                <a:gd name="T28" fmla="*/ 18 w 24"/>
                <a:gd name="T29" fmla="*/ 1 h 6"/>
                <a:gd name="T30" fmla="*/ 24 w 24"/>
                <a:gd name="T31" fmla="*/ 1 h 6"/>
                <a:gd name="T32" fmla="*/ 24 w 24"/>
                <a:gd name="T33" fmla="*/ 1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24" y="6"/>
                  </a:moveTo>
                  <a:lnTo>
                    <a:pt x="24" y="6"/>
                  </a:lnTo>
                  <a:lnTo>
                    <a:pt x="18" y="0"/>
                  </a:lnTo>
                  <a:lnTo>
                    <a:pt x="12" y="0"/>
                  </a:lnTo>
                  <a:lnTo>
                    <a:pt x="6" y="0"/>
                  </a:lnTo>
                  <a:lnTo>
                    <a:pt x="0" y="6"/>
                  </a:lnTo>
                  <a:lnTo>
                    <a:pt x="6" y="6"/>
                  </a:lnTo>
                  <a:lnTo>
                    <a:pt x="12" y="6"/>
                  </a:lnTo>
                  <a:lnTo>
                    <a:pt x="18" y="6"/>
                  </a:lnTo>
                  <a:lnTo>
                    <a:pt x="24" y="6"/>
                  </a:lnTo>
                  <a:close/>
                </a:path>
              </a:pathLst>
            </a:custGeom>
            <a:solidFill>
              <a:srgbClr val="006600"/>
            </a:solidFill>
            <a:ln w="9525">
              <a:noFill/>
              <a:round/>
              <a:headEnd/>
              <a:tailEnd/>
            </a:ln>
          </p:spPr>
          <p:txBody>
            <a:bodyPr vert="eaVert"/>
            <a:lstStyle/>
            <a:p>
              <a:endParaRPr lang="en-US"/>
            </a:p>
          </p:txBody>
        </p:sp>
        <p:sp>
          <p:nvSpPr>
            <p:cNvPr id="15682" name="Freeform 306"/>
            <p:cNvSpPr>
              <a:spLocks/>
            </p:cNvSpPr>
            <p:nvPr/>
          </p:nvSpPr>
          <p:spPr bwMode="auto">
            <a:xfrm>
              <a:off x="5196" y="1213"/>
              <a:ext cx="24" cy="12"/>
            </a:xfrm>
            <a:custGeom>
              <a:avLst/>
              <a:gdLst>
                <a:gd name="T0" fmla="*/ 24 w 24"/>
                <a:gd name="T1" fmla="*/ 12 h 12"/>
                <a:gd name="T2" fmla="*/ 24 w 24"/>
                <a:gd name="T3" fmla="*/ 6 h 12"/>
                <a:gd name="T4" fmla="*/ 24 w 24"/>
                <a:gd name="T5" fmla="*/ 6 h 12"/>
                <a:gd name="T6" fmla="*/ 18 w 24"/>
                <a:gd name="T7" fmla="*/ 6 h 12"/>
                <a:gd name="T8" fmla="*/ 18 w 24"/>
                <a:gd name="T9" fmla="*/ 0 h 12"/>
                <a:gd name="T10" fmla="*/ 12 w 24"/>
                <a:gd name="T11" fmla="*/ 0 h 12"/>
                <a:gd name="T12" fmla="*/ 6 w 24"/>
                <a:gd name="T13" fmla="*/ 0 h 12"/>
                <a:gd name="T14" fmla="*/ 6 w 24"/>
                <a:gd name="T15" fmla="*/ 0 h 12"/>
                <a:gd name="T16" fmla="*/ 0 w 24"/>
                <a:gd name="T17" fmla="*/ 6 h 12"/>
                <a:gd name="T18" fmla="*/ 0 w 24"/>
                <a:gd name="T19" fmla="*/ 6 h 12"/>
                <a:gd name="T20" fmla="*/ 6 w 24"/>
                <a:gd name="T21" fmla="*/ 12 h 12"/>
                <a:gd name="T22" fmla="*/ 6 w 24"/>
                <a:gd name="T23" fmla="*/ 12 h 12"/>
                <a:gd name="T24" fmla="*/ 12 w 24"/>
                <a:gd name="T25" fmla="*/ 12 h 12"/>
                <a:gd name="T26" fmla="*/ 18 w 24"/>
                <a:gd name="T27" fmla="*/ 12 h 12"/>
                <a:gd name="T28" fmla="*/ 18 w 24"/>
                <a:gd name="T29" fmla="*/ 12 h 12"/>
                <a:gd name="T30" fmla="*/ 24 w 24"/>
                <a:gd name="T31" fmla="*/ 12 h 12"/>
                <a:gd name="T32" fmla="*/ 24 w 24"/>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2"/>
                <a:gd name="T53" fmla="*/ 24 w 2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2">
                  <a:moveTo>
                    <a:pt x="24" y="12"/>
                  </a:moveTo>
                  <a:lnTo>
                    <a:pt x="24" y="6"/>
                  </a:lnTo>
                  <a:lnTo>
                    <a:pt x="18" y="6"/>
                  </a:lnTo>
                  <a:lnTo>
                    <a:pt x="18" y="0"/>
                  </a:lnTo>
                  <a:lnTo>
                    <a:pt x="12" y="0"/>
                  </a:lnTo>
                  <a:lnTo>
                    <a:pt x="6" y="0"/>
                  </a:lnTo>
                  <a:lnTo>
                    <a:pt x="0" y="6"/>
                  </a:lnTo>
                  <a:lnTo>
                    <a:pt x="6" y="12"/>
                  </a:lnTo>
                  <a:lnTo>
                    <a:pt x="12" y="12"/>
                  </a:lnTo>
                  <a:lnTo>
                    <a:pt x="18" y="12"/>
                  </a:lnTo>
                  <a:lnTo>
                    <a:pt x="24" y="12"/>
                  </a:lnTo>
                  <a:close/>
                </a:path>
              </a:pathLst>
            </a:custGeom>
            <a:solidFill>
              <a:srgbClr val="006600"/>
            </a:solidFill>
            <a:ln w="9525">
              <a:noFill/>
              <a:round/>
              <a:headEnd/>
              <a:tailEnd/>
            </a:ln>
          </p:spPr>
          <p:txBody>
            <a:bodyPr vert="eaVert"/>
            <a:lstStyle/>
            <a:p>
              <a:endParaRPr lang="en-US"/>
            </a:p>
          </p:txBody>
        </p:sp>
        <p:sp>
          <p:nvSpPr>
            <p:cNvPr id="15683" name="Freeform 307"/>
            <p:cNvSpPr>
              <a:spLocks/>
            </p:cNvSpPr>
            <p:nvPr/>
          </p:nvSpPr>
          <p:spPr bwMode="auto">
            <a:xfrm>
              <a:off x="5203" y="1225"/>
              <a:ext cx="24" cy="5"/>
            </a:xfrm>
            <a:custGeom>
              <a:avLst/>
              <a:gdLst>
                <a:gd name="T0" fmla="*/ 24 w 24"/>
                <a:gd name="T1" fmla="*/ 3 h 6"/>
                <a:gd name="T2" fmla="*/ 24 w 24"/>
                <a:gd name="T3" fmla="*/ 3 h 6"/>
                <a:gd name="T4" fmla="*/ 18 w 24"/>
                <a:gd name="T5" fmla="*/ 3 h 6"/>
                <a:gd name="T6" fmla="*/ 18 w 24"/>
                <a:gd name="T7" fmla="*/ 0 h 6"/>
                <a:gd name="T8" fmla="*/ 12 w 24"/>
                <a:gd name="T9" fmla="*/ 0 h 6"/>
                <a:gd name="T10" fmla="*/ 6 w 24"/>
                <a:gd name="T11" fmla="*/ 0 h 6"/>
                <a:gd name="T12" fmla="*/ 6 w 24"/>
                <a:gd name="T13" fmla="*/ 0 h 6"/>
                <a:gd name="T14" fmla="*/ 0 w 24"/>
                <a:gd name="T15" fmla="*/ 0 h 6"/>
                <a:gd name="T16" fmla="*/ 0 w 24"/>
                <a:gd name="T17" fmla="*/ 0 h 6"/>
                <a:gd name="T18" fmla="*/ 0 w 24"/>
                <a:gd name="T19" fmla="*/ 3 h 6"/>
                <a:gd name="T20" fmla="*/ 0 w 24"/>
                <a:gd name="T21" fmla="*/ 3 h 6"/>
                <a:gd name="T22" fmla="*/ 6 w 24"/>
                <a:gd name="T23" fmla="*/ 3 h 6"/>
                <a:gd name="T24" fmla="*/ 6 w 24"/>
                <a:gd name="T25" fmla="*/ 3 h 6"/>
                <a:gd name="T26" fmla="*/ 12 w 24"/>
                <a:gd name="T27" fmla="*/ 3 h 6"/>
                <a:gd name="T28" fmla="*/ 18 w 24"/>
                <a:gd name="T29" fmla="*/ 3 h 6"/>
                <a:gd name="T30" fmla="*/ 24 w 24"/>
                <a:gd name="T31" fmla="*/ 3 h 6"/>
                <a:gd name="T32" fmla="*/ 24 w 24"/>
                <a:gd name="T33" fmla="*/ 3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24" y="6"/>
                  </a:moveTo>
                  <a:lnTo>
                    <a:pt x="24" y="6"/>
                  </a:lnTo>
                  <a:lnTo>
                    <a:pt x="18" y="6"/>
                  </a:lnTo>
                  <a:lnTo>
                    <a:pt x="18" y="0"/>
                  </a:lnTo>
                  <a:lnTo>
                    <a:pt x="12" y="0"/>
                  </a:lnTo>
                  <a:lnTo>
                    <a:pt x="6" y="0"/>
                  </a:lnTo>
                  <a:lnTo>
                    <a:pt x="0" y="0"/>
                  </a:lnTo>
                  <a:lnTo>
                    <a:pt x="0" y="6"/>
                  </a:lnTo>
                  <a:lnTo>
                    <a:pt x="6" y="6"/>
                  </a:lnTo>
                  <a:lnTo>
                    <a:pt x="12" y="6"/>
                  </a:lnTo>
                  <a:lnTo>
                    <a:pt x="18" y="6"/>
                  </a:lnTo>
                  <a:lnTo>
                    <a:pt x="24" y="6"/>
                  </a:lnTo>
                  <a:close/>
                </a:path>
              </a:pathLst>
            </a:custGeom>
            <a:solidFill>
              <a:srgbClr val="006600"/>
            </a:solidFill>
            <a:ln w="9525">
              <a:noFill/>
              <a:round/>
              <a:headEnd/>
              <a:tailEnd/>
            </a:ln>
          </p:spPr>
          <p:txBody>
            <a:bodyPr vert="eaVert"/>
            <a:lstStyle/>
            <a:p>
              <a:endParaRPr lang="en-US"/>
            </a:p>
          </p:txBody>
        </p:sp>
        <p:sp>
          <p:nvSpPr>
            <p:cNvPr id="15684" name="Freeform 308"/>
            <p:cNvSpPr>
              <a:spLocks/>
            </p:cNvSpPr>
            <p:nvPr/>
          </p:nvSpPr>
          <p:spPr bwMode="auto">
            <a:xfrm>
              <a:off x="5179" y="1032"/>
              <a:ext cx="24" cy="46"/>
            </a:xfrm>
            <a:custGeom>
              <a:avLst/>
              <a:gdLst>
                <a:gd name="T0" fmla="*/ 0 w 24"/>
                <a:gd name="T1" fmla="*/ 6 h 48"/>
                <a:gd name="T2" fmla="*/ 0 w 24"/>
                <a:gd name="T3" fmla="*/ 6 h 48"/>
                <a:gd name="T4" fmla="*/ 0 w 24"/>
                <a:gd name="T5" fmla="*/ 12 h 48"/>
                <a:gd name="T6" fmla="*/ 6 w 24"/>
                <a:gd name="T7" fmla="*/ 12 h 48"/>
                <a:gd name="T8" fmla="*/ 12 w 24"/>
                <a:gd name="T9" fmla="*/ 16 h 48"/>
                <a:gd name="T10" fmla="*/ 18 w 24"/>
                <a:gd name="T11" fmla="*/ 22 h 48"/>
                <a:gd name="T12" fmla="*/ 18 w 24"/>
                <a:gd name="T13" fmla="*/ 28 h 48"/>
                <a:gd name="T14" fmla="*/ 24 w 24"/>
                <a:gd name="T15" fmla="*/ 31 h 48"/>
                <a:gd name="T16" fmla="*/ 24 w 24"/>
                <a:gd name="T17" fmla="*/ 34 h 48"/>
                <a:gd name="T18" fmla="*/ 24 w 24"/>
                <a:gd name="T19" fmla="*/ 28 h 48"/>
                <a:gd name="T20" fmla="*/ 18 w 24"/>
                <a:gd name="T21" fmla="*/ 22 h 48"/>
                <a:gd name="T22" fmla="*/ 18 w 24"/>
                <a:gd name="T23" fmla="*/ 16 h 48"/>
                <a:gd name="T24" fmla="*/ 12 w 24"/>
                <a:gd name="T25" fmla="*/ 12 h 48"/>
                <a:gd name="T26" fmla="*/ 6 w 24"/>
                <a:gd name="T27" fmla="*/ 12 h 48"/>
                <a:gd name="T28" fmla="*/ 6 w 24"/>
                <a:gd name="T29" fmla="*/ 6 h 48"/>
                <a:gd name="T30" fmla="*/ 0 w 24"/>
                <a:gd name="T31" fmla="*/ 0 h 48"/>
                <a:gd name="T32" fmla="*/ 0 w 24"/>
                <a:gd name="T33" fmla="*/ 6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8"/>
                <a:gd name="T53" fmla="*/ 24 w 24"/>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8">
                  <a:moveTo>
                    <a:pt x="0" y="6"/>
                  </a:moveTo>
                  <a:lnTo>
                    <a:pt x="0" y="6"/>
                  </a:lnTo>
                  <a:lnTo>
                    <a:pt x="0" y="12"/>
                  </a:lnTo>
                  <a:lnTo>
                    <a:pt x="6" y="18"/>
                  </a:lnTo>
                  <a:lnTo>
                    <a:pt x="12" y="24"/>
                  </a:lnTo>
                  <a:lnTo>
                    <a:pt x="18" y="30"/>
                  </a:lnTo>
                  <a:lnTo>
                    <a:pt x="18" y="36"/>
                  </a:lnTo>
                  <a:lnTo>
                    <a:pt x="24" y="42"/>
                  </a:lnTo>
                  <a:lnTo>
                    <a:pt x="24" y="48"/>
                  </a:lnTo>
                  <a:lnTo>
                    <a:pt x="24" y="36"/>
                  </a:lnTo>
                  <a:lnTo>
                    <a:pt x="18" y="30"/>
                  </a:lnTo>
                  <a:lnTo>
                    <a:pt x="18" y="24"/>
                  </a:lnTo>
                  <a:lnTo>
                    <a:pt x="12" y="18"/>
                  </a:lnTo>
                  <a:lnTo>
                    <a:pt x="6" y="12"/>
                  </a:lnTo>
                  <a:lnTo>
                    <a:pt x="6" y="6"/>
                  </a:lnTo>
                  <a:lnTo>
                    <a:pt x="0" y="0"/>
                  </a:lnTo>
                  <a:lnTo>
                    <a:pt x="0" y="6"/>
                  </a:lnTo>
                  <a:close/>
                </a:path>
              </a:pathLst>
            </a:custGeom>
            <a:solidFill>
              <a:srgbClr val="006600"/>
            </a:solidFill>
            <a:ln w="9525">
              <a:noFill/>
              <a:round/>
              <a:headEnd/>
              <a:tailEnd/>
            </a:ln>
          </p:spPr>
          <p:txBody>
            <a:bodyPr vert="eaVert"/>
            <a:lstStyle/>
            <a:p>
              <a:endParaRPr lang="en-US"/>
            </a:p>
          </p:txBody>
        </p:sp>
        <p:sp>
          <p:nvSpPr>
            <p:cNvPr id="15685" name="Freeform 309"/>
            <p:cNvSpPr>
              <a:spLocks/>
            </p:cNvSpPr>
            <p:nvPr/>
          </p:nvSpPr>
          <p:spPr bwMode="auto">
            <a:xfrm>
              <a:off x="5190" y="1026"/>
              <a:ext cx="12" cy="38"/>
            </a:xfrm>
            <a:custGeom>
              <a:avLst/>
              <a:gdLst>
                <a:gd name="T0" fmla="*/ 12 w 12"/>
                <a:gd name="T1" fmla="*/ 55 h 36"/>
                <a:gd name="T2" fmla="*/ 12 w 12"/>
                <a:gd name="T3" fmla="*/ 37 h 36"/>
                <a:gd name="T4" fmla="*/ 6 w 12"/>
                <a:gd name="T5" fmla="*/ 20 h 36"/>
                <a:gd name="T6" fmla="*/ 0 w 12"/>
                <a:gd name="T7" fmla="*/ 6 h 36"/>
                <a:gd name="T8" fmla="*/ 0 w 12"/>
                <a:gd name="T9" fmla="*/ 0 h 36"/>
                <a:gd name="T10" fmla="*/ 0 w 12"/>
                <a:gd name="T11" fmla="*/ 6 h 36"/>
                <a:gd name="T12" fmla="*/ 0 w 12"/>
                <a:gd name="T13" fmla="*/ 6 h 36"/>
                <a:gd name="T14" fmla="*/ 0 w 12"/>
                <a:gd name="T15" fmla="*/ 20 h 36"/>
                <a:gd name="T16" fmla="*/ 6 w 12"/>
                <a:gd name="T17" fmla="*/ 26 h 36"/>
                <a:gd name="T18" fmla="*/ 6 w 12"/>
                <a:gd name="T19" fmla="*/ 37 h 36"/>
                <a:gd name="T20" fmla="*/ 12 w 12"/>
                <a:gd name="T21" fmla="*/ 46 h 36"/>
                <a:gd name="T22" fmla="*/ 12 w 12"/>
                <a:gd name="T23" fmla="*/ 46 h 36"/>
                <a:gd name="T24" fmla="*/ 12 w 12"/>
                <a:gd name="T25" fmla="*/ 55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36"/>
                <a:gd name="T41" fmla="*/ 12 w 12"/>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36">
                  <a:moveTo>
                    <a:pt x="12" y="36"/>
                  </a:moveTo>
                  <a:lnTo>
                    <a:pt x="12" y="24"/>
                  </a:lnTo>
                  <a:lnTo>
                    <a:pt x="6" y="12"/>
                  </a:lnTo>
                  <a:lnTo>
                    <a:pt x="0" y="6"/>
                  </a:lnTo>
                  <a:lnTo>
                    <a:pt x="0" y="0"/>
                  </a:lnTo>
                  <a:lnTo>
                    <a:pt x="0" y="6"/>
                  </a:lnTo>
                  <a:lnTo>
                    <a:pt x="0" y="12"/>
                  </a:lnTo>
                  <a:lnTo>
                    <a:pt x="6" y="18"/>
                  </a:lnTo>
                  <a:lnTo>
                    <a:pt x="6" y="24"/>
                  </a:lnTo>
                  <a:lnTo>
                    <a:pt x="12" y="30"/>
                  </a:lnTo>
                  <a:lnTo>
                    <a:pt x="12" y="36"/>
                  </a:lnTo>
                  <a:close/>
                </a:path>
              </a:pathLst>
            </a:custGeom>
            <a:solidFill>
              <a:srgbClr val="006600"/>
            </a:solidFill>
            <a:ln w="9525">
              <a:noFill/>
              <a:round/>
              <a:headEnd/>
              <a:tailEnd/>
            </a:ln>
          </p:spPr>
          <p:txBody>
            <a:bodyPr vert="eaVert"/>
            <a:lstStyle/>
            <a:p>
              <a:endParaRPr lang="en-US"/>
            </a:p>
          </p:txBody>
        </p:sp>
        <p:sp>
          <p:nvSpPr>
            <p:cNvPr id="15686" name="Freeform 310"/>
            <p:cNvSpPr>
              <a:spLocks/>
            </p:cNvSpPr>
            <p:nvPr/>
          </p:nvSpPr>
          <p:spPr bwMode="auto">
            <a:xfrm>
              <a:off x="5275" y="1147"/>
              <a:ext cx="48" cy="161"/>
            </a:xfrm>
            <a:custGeom>
              <a:avLst/>
              <a:gdLst>
                <a:gd name="T0" fmla="*/ 12 w 48"/>
                <a:gd name="T1" fmla="*/ 161 h 161"/>
                <a:gd name="T2" fmla="*/ 6 w 48"/>
                <a:gd name="T3" fmla="*/ 161 h 161"/>
                <a:gd name="T4" fmla="*/ 6 w 48"/>
                <a:gd name="T5" fmla="*/ 161 h 161"/>
                <a:gd name="T6" fmla="*/ 6 w 48"/>
                <a:gd name="T7" fmla="*/ 161 h 161"/>
                <a:gd name="T8" fmla="*/ 0 w 48"/>
                <a:gd name="T9" fmla="*/ 161 h 161"/>
                <a:gd name="T10" fmla="*/ 18 w 48"/>
                <a:gd name="T11" fmla="*/ 143 h 161"/>
                <a:gd name="T12" fmla="*/ 30 w 48"/>
                <a:gd name="T13" fmla="*/ 120 h 161"/>
                <a:gd name="T14" fmla="*/ 42 w 48"/>
                <a:gd name="T15" fmla="*/ 102 h 161"/>
                <a:gd name="T16" fmla="*/ 42 w 48"/>
                <a:gd name="T17" fmla="*/ 78 h 161"/>
                <a:gd name="T18" fmla="*/ 48 w 48"/>
                <a:gd name="T19" fmla="*/ 54 h 161"/>
                <a:gd name="T20" fmla="*/ 42 w 48"/>
                <a:gd name="T21" fmla="*/ 36 h 161"/>
                <a:gd name="T22" fmla="*/ 42 w 48"/>
                <a:gd name="T23" fmla="*/ 18 h 161"/>
                <a:gd name="T24" fmla="*/ 42 w 48"/>
                <a:gd name="T25" fmla="*/ 0 h 161"/>
                <a:gd name="T26" fmla="*/ 48 w 48"/>
                <a:gd name="T27" fmla="*/ 12 h 161"/>
                <a:gd name="T28" fmla="*/ 48 w 48"/>
                <a:gd name="T29" fmla="*/ 30 h 161"/>
                <a:gd name="T30" fmla="*/ 48 w 48"/>
                <a:gd name="T31" fmla="*/ 54 h 161"/>
                <a:gd name="T32" fmla="*/ 48 w 48"/>
                <a:gd name="T33" fmla="*/ 78 h 161"/>
                <a:gd name="T34" fmla="*/ 42 w 48"/>
                <a:gd name="T35" fmla="*/ 108 h 161"/>
                <a:gd name="T36" fmla="*/ 36 w 48"/>
                <a:gd name="T37" fmla="*/ 132 h 161"/>
                <a:gd name="T38" fmla="*/ 24 w 48"/>
                <a:gd name="T39" fmla="*/ 149 h 161"/>
                <a:gd name="T40" fmla="*/ 12 w 48"/>
                <a:gd name="T41" fmla="*/ 161 h 1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161"/>
                <a:gd name="T65" fmla="*/ 48 w 48"/>
                <a:gd name="T66" fmla="*/ 161 h 1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161">
                  <a:moveTo>
                    <a:pt x="12" y="161"/>
                  </a:moveTo>
                  <a:lnTo>
                    <a:pt x="6" y="161"/>
                  </a:lnTo>
                  <a:lnTo>
                    <a:pt x="0" y="161"/>
                  </a:lnTo>
                  <a:lnTo>
                    <a:pt x="18" y="143"/>
                  </a:lnTo>
                  <a:lnTo>
                    <a:pt x="30" y="120"/>
                  </a:lnTo>
                  <a:lnTo>
                    <a:pt x="42" y="102"/>
                  </a:lnTo>
                  <a:lnTo>
                    <a:pt x="42" y="78"/>
                  </a:lnTo>
                  <a:lnTo>
                    <a:pt x="48" y="54"/>
                  </a:lnTo>
                  <a:lnTo>
                    <a:pt x="42" y="36"/>
                  </a:lnTo>
                  <a:lnTo>
                    <a:pt x="42" y="18"/>
                  </a:lnTo>
                  <a:lnTo>
                    <a:pt x="42" y="0"/>
                  </a:lnTo>
                  <a:lnTo>
                    <a:pt x="48" y="12"/>
                  </a:lnTo>
                  <a:lnTo>
                    <a:pt x="48" y="30"/>
                  </a:lnTo>
                  <a:lnTo>
                    <a:pt x="48" y="54"/>
                  </a:lnTo>
                  <a:lnTo>
                    <a:pt x="48" y="78"/>
                  </a:lnTo>
                  <a:lnTo>
                    <a:pt x="42" y="108"/>
                  </a:lnTo>
                  <a:lnTo>
                    <a:pt x="36" y="132"/>
                  </a:lnTo>
                  <a:lnTo>
                    <a:pt x="24" y="149"/>
                  </a:lnTo>
                  <a:lnTo>
                    <a:pt x="12" y="161"/>
                  </a:lnTo>
                  <a:close/>
                </a:path>
              </a:pathLst>
            </a:custGeom>
            <a:solidFill>
              <a:srgbClr val="006600"/>
            </a:solidFill>
            <a:ln w="9525">
              <a:noFill/>
              <a:round/>
              <a:headEnd/>
              <a:tailEnd/>
            </a:ln>
          </p:spPr>
          <p:txBody>
            <a:bodyPr vert="eaVert"/>
            <a:lstStyle/>
            <a:p>
              <a:endParaRPr lang="en-US"/>
            </a:p>
          </p:txBody>
        </p:sp>
        <p:sp>
          <p:nvSpPr>
            <p:cNvPr id="15687" name="Freeform 311"/>
            <p:cNvSpPr>
              <a:spLocks/>
            </p:cNvSpPr>
            <p:nvPr/>
          </p:nvSpPr>
          <p:spPr bwMode="auto">
            <a:xfrm>
              <a:off x="5286" y="1151"/>
              <a:ext cx="36" cy="18"/>
            </a:xfrm>
            <a:custGeom>
              <a:avLst/>
              <a:gdLst>
                <a:gd name="T0" fmla="*/ 36 w 36"/>
                <a:gd name="T1" fmla="*/ 18 h 18"/>
                <a:gd name="T2" fmla="*/ 30 w 36"/>
                <a:gd name="T3" fmla="*/ 18 h 18"/>
                <a:gd name="T4" fmla="*/ 30 w 36"/>
                <a:gd name="T5" fmla="*/ 12 h 18"/>
                <a:gd name="T6" fmla="*/ 24 w 36"/>
                <a:gd name="T7" fmla="*/ 6 h 18"/>
                <a:gd name="T8" fmla="*/ 18 w 36"/>
                <a:gd name="T9" fmla="*/ 6 h 18"/>
                <a:gd name="T10" fmla="*/ 12 w 36"/>
                <a:gd name="T11" fmla="*/ 0 h 18"/>
                <a:gd name="T12" fmla="*/ 6 w 36"/>
                <a:gd name="T13" fmla="*/ 0 h 18"/>
                <a:gd name="T14" fmla="*/ 6 w 36"/>
                <a:gd name="T15" fmla="*/ 0 h 18"/>
                <a:gd name="T16" fmla="*/ 0 w 36"/>
                <a:gd name="T17" fmla="*/ 0 h 18"/>
                <a:gd name="T18" fmla="*/ 0 w 36"/>
                <a:gd name="T19" fmla="*/ 0 h 18"/>
                <a:gd name="T20" fmla="*/ 6 w 36"/>
                <a:gd name="T21" fmla="*/ 0 h 18"/>
                <a:gd name="T22" fmla="*/ 6 w 36"/>
                <a:gd name="T23" fmla="*/ 6 h 18"/>
                <a:gd name="T24" fmla="*/ 12 w 36"/>
                <a:gd name="T25" fmla="*/ 6 h 18"/>
                <a:gd name="T26" fmla="*/ 18 w 36"/>
                <a:gd name="T27" fmla="*/ 12 h 18"/>
                <a:gd name="T28" fmla="*/ 24 w 36"/>
                <a:gd name="T29" fmla="*/ 12 h 18"/>
                <a:gd name="T30" fmla="*/ 30 w 36"/>
                <a:gd name="T31" fmla="*/ 18 h 18"/>
                <a:gd name="T32" fmla="*/ 36 w 36"/>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8"/>
                <a:gd name="T53" fmla="*/ 36 w 3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8">
                  <a:moveTo>
                    <a:pt x="36" y="18"/>
                  </a:moveTo>
                  <a:lnTo>
                    <a:pt x="30" y="18"/>
                  </a:lnTo>
                  <a:lnTo>
                    <a:pt x="30" y="12"/>
                  </a:lnTo>
                  <a:lnTo>
                    <a:pt x="24" y="6"/>
                  </a:lnTo>
                  <a:lnTo>
                    <a:pt x="18" y="6"/>
                  </a:lnTo>
                  <a:lnTo>
                    <a:pt x="12" y="0"/>
                  </a:lnTo>
                  <a:lnTo>
                    <a:pt x="6" y="0"/>
                  </a:lnTo>
                  <a:lnTo>
                    <a:pt x="0" y="0"/>
                  </a:lnTo>
                  <a:lnTo>
                    <a:pt x="6" y="0"/>
                  </a:lnTo>
                  <a:lnTo>
                    <a:pt x="6" y="6"/>
                  </a:lnTo>
                  <a:lnTo>
                    <a:pt x="12" y="6"/>
                  </a:lnTo>
                  <a:lnTo>
                    <a:pt x="18" y="12"/>
                  </a:lnTo>
                  <a:lnTo>
                    <a:pt x="24" y="12"/>
                  </a:lnTo>
                  <a:lnTo>
                    <a:pt x="30" y="18"/>
                  </a:lnTo>
                  <a:lnTo>
                    <a:pt x="36" y="18"/>
                  </a:lnTo>
                  <a:close/>
                </a:path>
              </a:pathLst>
            </a:custGeom>
            <a:solidFill>
              <a:srgbClr val="006600"/>
            </a:solidFill>
            <a:ln w="9525">
              <a:noFill/>
              <a:round/>
              <a:headEnd/>
              <a:tailEnd/>
            </a:ln>
          </p:spPr>
          <p:txBody>
            <a:bodyPr vert="eaVert"/>
            <a:lstStyle/>
            <a:p>
              <a:endParaRPr lang="en-US"/>
            </a:p>
          </p:txBody>
        </p:sp>
        <p:sp>
          <p:nvSpPr>
            <p:cNvPr id="15688" name="Freeform 312"/>
            <p:cNvSpPr>
              <a:spLocks/>
            </p:cNvSpPr>
            <p:nvPr/>
          </p:nvSpPr>
          <p:spPr bwMode="auto">
            <a:xfrm>
              <a:off x="5287" y="1153"/>
              <a:ext cx="36" cy="36"/>
            </a:xfrm>
            <a:custGeom>
              <a:avLst/>
              <a:gdLst>
                <a:gd name="T0" fmla="*/ 0 w 36"/>
                <a:gd name="T1" fmla="*/ 6 h 36"/>
                <a:gd name="T2" fmla="*/ 0 w 36"/>
                <a:gd name="T3" fmla="*/ 0 h 36"/>
                <a:gd name="T4" fmla="*/ 6 w 36"/>
                <a:gd name="T5" fmla="*/ 6 h 36"/>
                <a:gd name="T6" fmla="*/ 6 w 36"/>
                <a:gd name="T7" fmla="*/ 6 h 36"/>
                <a:gd name="T8" fmla="*/ 18 w 36"/>
                <a:gd name="T9" fmla="*/ 12 h 36"/>
                <a:gd name="T10" fmla="*/ 24 w 36"/>
                <a:gd name="T11" fmla="*/ 18 h 36"/>
                <a:gd name="T12" fmla="*/ 30 w 36"/>
                <a:gd name="T13" fmla="*/ 24 h 36"/>
                <a:gd name="T14" fmla="*/ 30 w 36"/>
                <a:gd name="T15" fmla="*/ 30 h 36"/>
                <a:gd name="T16" fmla="*/ 36 w 36"/>
                <a:gd name="T17" fmla="*/ 36 h 36"/>
                <a:gd name="T18" fmla="*/ 30 w 36"/>
                <a:gd name="T19" fmla="*/ 30 h 36"/>
                <a:gd name="T20" fmla="*/ 24 w 36"/>
                <a:gd name="T21" fmla="*/ 30 h 36"/>
                <a:gd name="T22" fmla="*/ 18 w 36"/>
                <a:gd name="T23" fmla="*/ 24 h 36"/>
                <a:gd name="T24" fmla="*/ 12 w 36"/>
                <a:gd name="T25" fmla="*/ 18 h 36"/>
                <a:gd name="T26" fmla="*/ 6 w 36"/>
                <a:gd name="T27" fmla="*/ 12 h 36"/>
                <a:gd name="T28" fmla="*/ 0 w 36"/>
                <a:gd name="T29" fmla="*/ 6 h 36"/>
                <a:gd name="T30" fmla="*/ 0 w 36"/>
                <a:gd name="T31" fmla="*/ 6 h 36"/>
                <a:gd name="T32" fmla="*/ 0 w 36"/>
                <a:gd name="T33" fmla="*/ 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0" y="6"/>
                  </a:moveTo>
                  <a:lnTo>
                    <a:pt x="0" y="0"/>
                  </a:lnTo>
                  <a:lnTo>
                    <a:pt x="6" y="6"/>
                  </a:lnTo>
                  <a:lnTo>
                    <a:pt x="18" y="12"/>
                  </a:lnTo>
                  <a:lnTo>
                    <a:pt x="24" y="18"/>
                  </a:lnTo>
                  <a:lnTo>
                    <a:pt x="30" y="24"/>
                  </a:lnTo>
                  <a:lnTo>
                    <a:pt x="30" y="30"/>
                  </a:lnTo>
                  <a:lnTo>
                    <a:pt x="36" y="36"/>
                  </a:lnTo>
                  <a:lnTo>
                    <a:pt x="30" y="30"/>
                  </a:lnTo>
                  <a:lnTo>
                    <a:pt x="24" y="30"/>
                  </a:lnTo>
                  <a:lnTo>
                    <a:pt x="18" y="24"/>
                  </a:lnTo>
                  <a:lnTo>
                    <a:pt x="12" y="18"/>
                  </a:lnTo>
                  <a:lnTo>
                    <a:pt x="6" y="12"/>
                  </a:lnTo>
                  <a:lnTo>
                    <a:pt x="0" y="6"/>
                  </a:lnTo>
                  <a:close/>
                </a:path>
              </a:pathLst>
            </a:custGeom>
            <a:solidFill>
              <a:srgbClr val="006600"/>
            </a:solidFill>
            <a:ln w="9525">
              <a:noFill/>
              <a:round/>
              <a:headEnd/>
              <a:tailEnd/>
            </a:ln>
          </p:spPr>
          <p:txBody>
            <a:bodyPr vert="eaVert"/>
            <a:lstStyle/>
            <a:p>
              <a:endParaRPr lang="en-US"/>
            </a:p>
          </p:txBody>
        </p:sp>
        <p:sp>
          <p:nvSpPr>
            <p:cNvPr id="15689" name="Freeform 313"/>
            <p:cNvSpPr>
              <a:spLocks/>
            </p:cNvSpPr>
            <p:nvPr/>
          </p:nvSpPr>
          <p:spPr bwMode="auto">
            <a:xfrm>
              <a:off x="5275" y="1175"/>
              <a:ext cx="48" cy="42"/>
            </a:xfrm>
            <a:custGeom>
              <a:avLst/>
              <a:gdLst>
                <a:gd name="T0" fmla="*/ 0 w 48"/>
                <a:gd name="T1" fmla="*/ 0 h 42"/>
                <a:gd name="T2" fmla="*/ 6 w 48"/>
                <a:gd name="T3" fmla="*/ 0 h 42"/>
                <a:gd name="T4" fmla="*/ 12 w 48"/>
                <a:gd name="T5" fmla="*/ 0 h 42"/>
                <a:gd name="T6" fmla="*/ 18 w 48"/>
                <a:gd name="T7" fmla="*/ 6 h 42"/>
                <a:gd name="T8" fmla="*/ 24 w 48"/>
                <a:gd name="T9" fmla="*/ 12 h 42"/>
                <a:gd name="T10" fmla="*/ 30 w 48"/>
                <a:gd name="T11" fmla="*/ 18 h 42"/>
                <a:gd name="T12" fmla="*/ 42 w 48"/>
                <a:gd name="T13" fmla="*/ 30 h 42"/>
                <a:gd name="T14" fmla="*/ 42 w 48"/>
                <a:gd name="T15" fmla="*/ 36 h 42"/>
                <a:gd name="T16" fmla="*/ 48 w 48"/>
                <a:gd name="T17" fmla="*/ 42 h 42"/>
                <a:gd name="T18" fmla="*/ 42 w 48"/>
                <a:gd name="T19" fmla="*/ 42 h 42"/>
                <a:gd name="T20" fmla="*/ 36 w 48"/>
                <a:gd name="T21" fmla="*/ 36 h 42"/>
                <a:gd name="T22" fmla="*/ 30 w 48"/>
                <a:gd name="T23" fmla="*/ 30 h 42"/>
                <a:gd name="T24" fmla="*/ 24 w 48"/>
                <a:gd name="T25" fmla="*/ 24 h 42"/>
                <a:gd name="T26" fmla="*/ 12 w 48"/>
                <a:gd name="T27" fmla="*/ 12 h 42"/>
                <a:gd name="T28" fmla="*/ 6 w 48"/>
                <a:gd name="T29" fmla="*/ 6 h 42"/>
                <a:gd name="T30" fmla="*/ 6 w 48"/>
                <a:gd name="T31" fmla="*/ 6 h 42"/>
                <a:gd name="T32" fmla="*/ 0 w 48"/>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2"/>
                <a:gd name="T53" fmla="*/ 48 w 48"/>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2">
                  <a:moveTo>
                    <a:pt x="0" y="0"/>
                  </a:moveTo>
                  <a:lnTo>
                    <a:pt x="6" y="0"/>
                  </a:lnTo>
                  <a:lnTo>
                    <a:pt x="12" y="0"/>
                  </a:lnTo>
                  <a:lnTo>
                    <a:pt x="18" y="6"/>
                  </a:lnTo>
                  <a:lnTo>
                    <a:pt x="24" y="12"/>
                  </a:lnTo>
                  <a:lnTo>
                    <a:pt x="30" y="18"/>
                  </a:lnTo>
                  <a:lnTo>
                    <a:pt x="42" y="30"/>
                  </a:lnTo>
                  <a:lnTo>
                    <a:pt x="42" y="36"/>
                  </a:lnTo>
                  <a:lnTo>
                    <a:pt x="48" y="42"/>
                  </a:lnTo>
                  <a:lnTo>
                    <a:pt x="42" y="42"/>
                  </a:lnTo>
                  <a:lnTo>
                    <a:pt x="36" y="36"/>
                  </a:lnTo>
                  <a:lnTo>
                    <a:pt x="30" y="30"/>
                  </a:lnTo>
                  <a:lnTo>
                    <a:pt x="24" y="24"/>
                  </a:lnTo>
                  <a:lnTo>
                    <a:pt x="12" y="12"/>
                  </a:lnTo>
                  <a:lnTo>
                    <a:pt x="6" y="6"/>
                  </a:lnTo>
                  <a:lnTo>
                    <a:pt x="0" y="0"/>
                  </a:lnTo>
                  <a:close/>
                </a:path>
              </a:pathLst>
            </a:custGeom>
            <a:solidFill>
              <a:srgbClr val="006600"/>
            </a:solidFill>
            <a:ln w="9525">
              <a:noFill/>
              <a:round/>
              <a:headEnd/>
              <a:tailEnd/>
            </a:ln>
          </p:spPr>
          <p:txBody>
            <a:bodyPr vert="eaVert"/>
            <a:lstStyle/>
            <a:p>
              <a:endParaRPr lang="en-US"/>
            </a:p>
          </p:txBody>
        </p:sp>
        <p:sp>
          <p:nvSpPr>
            <p:cNvPr id="15690" name="Freeform 314"/>
            <p:cNvSpPr>
              <a:spLocks/>
            </p:cNvSpPr>
            <p:nvPr/>
          </p:nvSpPr>
          <p:spPr bwMode="auto">
            <a:xfrm>
              <a:off x="5269" y="1213"/>
              <a:ext cx="48" cy="36"/>
            </a:xfrm>
            <a:custGeom>
              <a:avLst/>
              <a:gdLst>
                <a:gd name="T0" fmla="*/ 0 w 48"/>
                <a:gd name="T1" fmla="*/ 0 h 36"/>
                <a:gd name="T2" fmla="*/ 0 w 48"/>
                <a:gd name="T3" fmla="*/ 0 h 36"/>
                <a:gd name="T4" fmla="*/ 12 w 48"/>
                <a:gd name="T5" fmla="*/ 0 h 36"/>
                <a:gd name="T6" fmla="*/ 18 w 48"/>
                <a:gd name="T7" fmla="*/ 6 h 36"/>
                <a:gd name="T8" fmla="*/ 24 w 48"/>
                <a:gd name="T9" fmla="*/ 12 h 36"/>
                <a:gd name="T10" fmla="*/ 36 w 48"/>
                <a:gd name="T11" fmla="*/ 18 h 36"/>
                <a:gd name="T12" fmla="*/ 42 w 48"/>
                <a:gd name="T13" fmla="*/ 24 h 36"/>
                <a:gd name="T14" fmla="*/ 48 w 48"/>
                <a:gd name="T15" fmla="*/ 30 h 36"/>
                <a:gd name="T16" fmla="*/ 48 w 48"/>
                <a:gd name="T17" fmla="*/ 36 h 36"/>
                <a:gd name="T18" fmla="*/ 48 w 48"/>
                <a:gd name="T19" fmla="*/ 36 h 36"/>
                <a:gd name="T20" fmla="*/ 42 w 48"/>
                <a:gd name="T21" fmla="*/ 30 h 36"/>
                <a:gd name="T22" fmla="*/ 30 w 48"/>
                <a:gd name="T23" fmla="*/ 24 h 36"/>
                <a:gd name="T24" fmla="*/ 24 w 48"/>
                <a:gd name="T25" fmla="*/ 18 h 36"/>
                <a:gd name="T26" fmla="*/ 12 w 48"/>
                <a:gd name="T27" fmla="*/ 12 h 36"/>
                <a:gd name="T28" fmla="*/ 6 w 48"/>
                <a:gd name="T29" fmla="*/ 6 h 36"/>
                <a:gd name="T30" fmla="*/ 0 w 48"/>
                <a:gd name="T31" fmla="*/ 0 h 36"/>
                <a:gd name="T32" fmla="*/ 0 w 48"/>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6"/>
                <a:gd name="T53" fmla="*/ 48 w 48"/>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6">
                  <a:moveTo>
                    <a:pt x="0" y="0"/>
                  </a:moveTo>
                  <a:lnTo>
                    <a:pt x="0" y="0"/>
                  </a:lnTo>
                  <a:lnTo>
                    <a:pt x="12" y="0"/>
                  </a:lnTo>
                  <a:lnTo>
                    <a:pt x="18" y="6"/>
                  </a:lnTo>
                  <a:lnTo>
                    <a:pt x="24" y="12"/>
                  </a:lnTo>
                  <a:lnTo>
                    <a:pt x="36" y="18"/>
                  </a:lnTo>
                  <a:lnTo>
                    <a:pt x="42" y="24"/>
                  </a:lnTo>
                  <a:lnTo>
                    <a:pt x="48" y="30"/>
                  </a:lnTo>
                  <a:lnTo>
                    <a:pt x="48" y="36"/>
                  </a:lnTo>
                  <a:lnTo>
                    <a:pt x="42" y="30"/>
                  </a:lnTo>
                  <a:lnTo>
                    <a:pt x="30" y="24"/>
                  </a:lnTo>
                  <a:lnTo>
                    <a:pt x="24" y="18"/>
                  </a:lnTo>
                  <a:lnTo>
                    <a:pt x="12" y="12"/>
                  </a:lnTo>
                  <a:lnTo>
                    <a:pt x="6" y="6"/>
                  </a:lnTo>
                  <a:lnTo>
                    <a:pt x="0" y="0"/>
                  </a:lnTo>
                  <a:close/>
                </a:path>
              </a:pathLst>
            </a:custGeom>
            <a:solidFill>
              <a:srgbClr val="006600"/>
            </a:solidFill>
            <a:ln w="9525">
              <a:noFill/>
              <a:round/>
              <a:headEnd/>
              <a:tailEnd/>
            </a:ln>
          </p:spPr>
          <p:txBody>
            <a:bodyPr vert="eaVert"/>
            <a:lstStyle/>
            <a:p>
              <a:endParaRPr lang="en-US"/>
            </a:p>
          </p:txBody>
        </p:sp>
        <p:sp>
          <p:nvSpPr>
            <p:cNvPr id="15691" name="Freeform 315"/>
            <p:cNvSpPr>
              <a:spLocks/>
            </p:cNvSpPr>
            <p:nvPr/>
          </p:nvSpPr>
          <p:spPr bwMode="auto">
            <a:xfrm>
              <a:off x="5269" y="1223"/>
              <a:ext cx="42" cy="36"/>
            </a:xfrm>
            <a:custGeom>
              <a:avLst/>
              <a:gdLst>
                <a:gd name="T0" fmla="*/ 0 w 42"/>
                <a:gd name="T1" fmla="*/ 0 h 36"/>
                <a:gd name="T2" fmla="*/ 0 w 42"/>
                <a:gd name="T3" fmla="*/ 0 h 36"/>
                <a:gd name="T4" fmla="*/ 6 w 42"/>
                <a:gd name="T5" fmla="*/ 6 h 36"/>
                <a:gd name="T6" fmla="*/ 12 w 42"/>
                <a:gd name="T7" fmla="*/ 6 h 36"/>
                <a:gd name="T8" fmla="*/ 24 w 42"/>
                <a:gd name="T9" fmla="*/ 12 h 36"/>
                <a:gd name="T10" fmla="*/ 30 w 42"/>
                <a:gd name="T11" fmla="*/ 18 h 36"/>
                <a:gd name="T12" fmla="*/ 36 w 42"/>
                <a:gd name="T13" fmla="*/ 24 h 36"/>
                <a:gd name="T14" fmla="*/ 42 w 42"/>
                <a:gd name="T15" fmla="*/ 30 h 36"/>
                <a:gd name="T16" fmla="*/ 42 w 42"/>
                <a:gd name="T17" fmla="*/ 36 h 36"/>
                <a:gd name="T18" fmla="*/ 42 w 42"/>
                <a:gd name="T19" fmla="*/ 36 h 36"/>
                <a:gd name="T20" fmla="*/ 30 w 42"/>
                <a:gd name="T21" fmla="*/ 30 h 36"/>
                <a:gd name="T22" fmla="*/ 24 w 42"/>
                <a:gd name="T23" fmla="*/ 24 h 36"/>
                <a:gd name="T24" fmla="*/ 18 w 42"/>
                <a:gd name="T25" fmla="*/ 18 h 36"/>
                <a:gd name="T26" fmla="*/ 6 w 42"/>
                <a:gd name="T27" fmla="*/ 12 h 36"/>
                <a:gd name="T28" fmla="*/ 0 w 42"/>
                <a:gd name="T29" fmla="*/ 12 h 36"/>
                <a:gd name="T30" fmla="*/ 0 w 42"/>
                <a:gd name="T31" fmla="*/ 6 h 36"/>
                <a:gd name="T32" fmla="*/ 0 w 42"/>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6"/>
                <a:gd name="T53" fmla="*/ 42 w 4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6">
                  <a:moveTo>
                    <a:pt x="0" y="0"/>
                  </a:moveTo>
                  <a:lnTo>
                    <a:pt x="0" y="0"/>
                  </a:lnTo>
                  <a:lnTo>
                    <a:pt x="6" y="6"/>
                  </a:lnTo>
                  <a:lnTo>
                    <a:pt x="12" y="6"/>
                  </a:lnTo>
                  <a:lnTo>
                    <a:pt x="24" y="12"/>
                  </a:lnTo>
                  <a:lnTo>
                    <a:pt x="30" y="18"/>
                  </a:lnTo>
                  <a:lnTo>
                    <a:pt x="36" y="24"/>
                  </a:lnTo>
                  <a:lnTo>
                    <a:pt x="42" y="30"/>
                  </a:lnTo>
                  <a:lnTo>
                    <a:pt x="42" y="36"/>
                  </a:lnTo>
                  <a:lnTo>
                    <a:pt x="30" y="30"/>
                  </a:lnTo>
                  <a:lnTo>
                    <a:pt x="24" y="24"/>
                  </a:lnTo>
                  <a:lnTo>
                    <a:pt x="18" y="18"/>
                  </a:lnTo>
                  <a:lnTo>
                    <a:pt x="6" y="12"/>
                  </a:lnTo>
                  <a:lnTo>
                    <a:pt x="0" y="12"/>
                  </a:lnTo>
                  <a:lnTo>
                    <a:pt x="0" y="6"/>
                  </a:lnTo>
                  <a:lnTo>
                    <a:pt x="0" y="0"/>
                  </a:lnTo>
                  <a:close/>
                </a:path>
              </a:pathLst>
            </a:custGeom>
            <a:solidFill>
              <a:srgbClr val="006600"/>
            </a:solidFill>
            <a:ln w="9525">
              <a:noFill/>
              <a:round/>
              <a:headEnd/>
              <a:tailEnd/>
            </a:ln>
          </p:spPr>
          <p:txBody>
            <a:bodyPr vert="eaVert"/>
            <a:lstStyle/>
            <a:p>
              <a:endParaRPr lang="en-US"/>
            </a:p>
          </p:txBody>
        </p:sp>
        <p:sp>
          <p:nvSpPr>
            <p:cNvPr id="15692" name="Freeform 316"/>
            <p:cNvSpPr>
              <a:spLocks/>
            </p:cNvSpPr>
            <p:nvPr/>
          </p:nvSpPr>
          <p:spPr bwMode="auto">
            <a:xfrm>
              <a:off x="5269" y="1256"/>
              <a:ext cx="36" cy="29"/>
            </a:xfrm>
            <a:custGeom>
              <a:avLst/>
              <a:gdLst>
                <a:gd name="T0" fmla="*/ 0 w 36"/>
                <a:gd name="T1" fmla="*/ 0 h 30"/>
                <a:gd name="T2" fmla="*/ 0 w 36"/>
                <a:gd name="T3" fmla="*/ 0 h 30"/>
                <a:gd name="T4" fmla="*/ 6 w 36"/>
                <a:gd name="T5" fmla="*/ 0 h 30"/>
                <a:gd name="T6" fmla="*/ 12 w 36"/>
                <a:gd name="T7" fmla="*/ 6 h 30"/>
                <a:gd name="T8" fmla="*/ 18 w 36"/>
                <a:gd name="T9" fmla="*/ 6 h 30"/>
                <a:gd name="T10" fmla="*/ 24 w 36"/>
                <a:gd name="T11" fmla="*/ 12 h 30"/>
                <a:gd name="T12" fmla="*/ 30 w 36"/>
                <a:gd name="T13" fmla="*/ 15 h 30"/>
                <a:gd name="T14" fmla="*/ 36 w 36"/>
                <a:gd name="T15" fmla="*/ 16 h 30"/>
                <a:gd name="T16" fmla="*/ 36 w 36"/>
                <a:gd name="T17" fmla="*/ 22 h 30"/>
                <a:gd name="T18" fmla="*/ 30 w 36"/>
                <a:gd name="T19" fmla="*/ 22 h 30"/>
                <a:gd name="T20" fmla="*/ 30 w 36"/>
                <a:gd name="T21" fmla="*/ 16 h 30"/>
                <a:gd name="T22" fmla="*/ 18 w 36"/>
                <a:gd name="T23" fmla="*/ 15 h 30"/>
                <a:gd name="T24" fmla="*/ 12 w 36"/>
                <a:gd name="T25" fmla="*/ 15 h 30"/>
                <a:gd name="T26" fmla="*/ 6 w 36"/>
                <a:gd name="T27" fmla="*/ 12 h 30"/>
                <a:gd name="T28" fmla="*/ 0 w 36"/>
                <a:gd name="T29" fmla="*/ 6 h 30"/>
                <a:gd name="T30" fmla="*/ 0 w 36"/>
                <a:gd name="T31" fmla="*/ 6 h 30"/>
                <a:gd name="T32" fmla="*/ 0 w 36"/>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0" y="0"/>
                  </a:moveTo>
                  <a:lnTo>
                    <a:pt x="0" y="0"/>
                  </a:lnTo>
                  <a:lnTo>
                    <a:pt x="6" y="0"/>
                  </a:lnTo>
                  <a:lnTo>
                    <a:pt x="12" y="6"/>
                  </a:lnTo>
                  <a:lnTo>
                    <a:pt x="18" y="6"/>
                  </a:lnTo>
                  <a:lnTo>
                    <a:pt x="24" y="12"/>
                  </a:lnTo>
                  <a:lnTo>
                    <a:pt x="30" y="18"/>
                  </a:lnTo>
                  <a:lnTo>
                    <a:pt x="36" y="24"/>
                  </a:lnTo>
                  <a:lnTo>
                    <a:pt x="36" y="30"/>
                  </a:lnTo>
                  <a:lnTo>
                    <a:pt x="30" y="30"/>
                  </a:lnTo>
                  <a:lnTo>
                    <a:pt x="30" y="24"/>
                  </a:lnTo>
                  <a:lnTo>
                    <a:pt x="18" y="18"/>
                  </a:lnTo>
                  <a:lnTo>
                    <a:pt x="12" y="18"/>
                  </a:lnTo>
                  <a:lnTo>
                    <a:pt x="6" y="12"/>
                  </a:lnTo>
                  <a:lnTo>
                    <a:pt x="0" y="6"/>
                  </a:lnTo>
                  <a:lnTo>
                    <a:pt x="0" y="0"/>
                  </a:lnTo>
                  <a:close/>
                </a:path>
              </a:pathLst>
            </a:custGeom>
            <a:solidFill>
              <a:srgbClr val="006600"/>
            </a:solidFill>
            <a:ln w="9525">
              <a:noFill/>
              <a:round/>
              <a:headEnd/>
              <a:tailEnd/>
            </a:ln>
          </p:spPr>
          <p:txBody>
            <a:bodyPr vert="eaVert"/>
            <a:lstStyle/>
            <a:p>
              <a:endParaRPr lang="en-US"/>
            </a:p>
          </p:txBody>
        </p:sp>
        <p:sp>
          <p:nvSpPr>
            <p:cNvPr id="15693" name="Freeform 317"/>
            <p:cNvSpPr>
              <a:spLocks/>
            </p:cNvSpPr>
            <p:nvPr/>
          </p:nvSpPr>
          <p:spPr bwMode="auto">
            <a:xfrm>
              <a:off x="5256" y="1297"/>
              <a:ext cx="24" cy="4"/>
            </a:xfrm>
            <a:custGeom>
              <a:avLst/>
              <a:gdLst>
                <a:gd name="T0" fmla="*/ 0 w 24"/>
                <a:gd name="T1" fmla="*/ 0 h 6"/>
                <a:gd name="T2" fmla="*/ 6 w 24"/>
                <a:gd name="T3" fmla="*/ 0 h 6"/>
                <a:gd name="T4" fmla="*/ 6 w 24"/>
                <a:gd name="T5" fmla="*/ 0 h 6"/>
                <a:gd name="T6" fmla="*/ 12 w 24"/>
                <a:gd name="T7" fmla="*/ 0 h 6"/>
                <a:gd name="T8" fmla="*/ 12 w 24"/>
                <a:gd name="T9" fmla="*/ 0 h 6"/>
                <a:gd name="T10" fmla="*/ 18 w 24"/>
                <a:gd name="T11" fmla="*/ 0 h 6"/>
                <a:gd name="T12" fmla="*/ 24 w 24"/>
                <a:gd name="T13" fmla="*/ 0 h 6"/>
                <a:gd name="T14" fmla="*/ 24 w 24"/>
                <a:gd name="T15" fmla="*/ 1 h 6"/>
                <a:gd name="T16" fmla="*/ 24 w 24"/>
                <a:gd name="T17" fmla="*/ 1 h 6"/>
                <a:gd name="T18" fmla="*/ 24 w 24"/>
                <a:gd name="T19" fmla="*/ 1 h 6"/>
                <a:gd name="T20" fmla="*/ 18 w 24"/>
                <a:gd name="T21" fmla="*/ 1 h 6"/>
                <a:gd name="T22" fmla="*/ 12 w 24"/>
                <a:gd name="T23" fmla="*/ 1 h 6"/>
                <a:gd name="T24" fmla="*/ 12 w 24"/>
                <a:gd name="T25" fmla="*/ 1 h 6"/>
                <a:gd name="T26" fmla="*/ 6 w 24"/>
                <a:gd name="T27" fmla="*/ 1 h 6"/>
                <a:gd name="T28" fmla="*/ 6 w 24"/>
                <a:gd name="T29" fmla="*/ 1 h 6"/>
                <a:gd name="T30" fmla="*/ 0 w 24"/>
                <a:gd name="T31" fmla="*/ 1 h 6"/>
                <a:gd name="T32" fmla="*/ 0 w 24"/>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0" y="0"/>
                  </a:moveTo>
                  <a:lnTo>
                    <a:pt x="6" y="0"/>
                  </a:lnTo>
                  <a:lnTo>
                    <a:pt x="12" y="0"/>
                  </a:lnTo>
                  <a:lnTo>
                    <a:pt x="18" y="0"/>
                  </a:lnTo>
                  <a:lnTo>
                    <a:pt x="24" y="0"/>
                  </a:lnTo>
                  <a:lnTo>
                    <a:pt x="24" y="6"/>
                  </a:lnTo>
                  <a:lnTo>
                    <a:pt x="18" y="6"/>
                  </a:lnTo>
                  <a:lnTo>
                    <a:pt x="12" y="6"/>
                  </a:lnTo>
                  <a:lnTo>
                    <a:pt x="6" y="6"/>
                  </a:lnTo>
                  <a:lnTo>
                    <a:pt x="0" y="6"/>
                  </a:lnTo>
                  <a:lnTo>
                    <a:pt x="0" y="0"/>
                  </a:lnTo>
                  <a:close/>
                </a:path>
              </a:pathLst>
            </a:custGeom>
            <a:solidFill>
              <a:srgbClr val="006600"/>
            </a:solidFill>
            <a:ln w="9525">
              <a:noFill/>
              <a:round/>
              <a:headEnd/>
              <a:tailEnd/>
            </a:ln>
          </p:spPr>
          <p:txBody>
            <a:bodyPr vert="eaVert"/>
            <a:lstStyle/>
            <a:p>
              <a:endParaRPr lang="en-US"/>
            </a:p>
          </p:txBody>
        </p:sp>
        <p:sp>
          <p:nvSpPr>
            <p:cNvPr id="15694" name="Freeform 318"/>
            <p:cNvSpPr>
              <a:spLocks/>
            </p:cNvSpPr>
            <p:nvPr/>
          </p:nvSpPr>
          <p:spPr bwMode="auto">
            <a:xfrm>
              <a:off x="5281" y="1170"/>
              <a:ext cx="41" cy="36"/>
            </a:xfrm>
            <a:custGeom>
              <a:avLst/>
              <a:gdLst>
                <a:gd name="T0" fmla="*/ 0 w 42"/>
                <a:gd name="T1" fmla="*/ 0 h 36"/>
                <a:gd name="T2" fmla="*/ 6 w 42"/>
                <a:gd name="T3" fmla="*/ 0 h 36"/>
                <a:gd name="T4" fmla="*/ 6 w 42"/>
                <a:gd name="T5" fmla="*/ 0 h 36"/>
                <a:gd name="T6" fmla="*/ 12 w 42"/>
                <a:gd name="T7" fmla="*/ 0 h 36"/>
                <a:gd name="T8" fmla="*/ 18 w 42"/>
                <a:gd name="T9" fmla="*/ 6 h 36"/>
                <a:gd name="T10" fmla="*/ 22 w 42"/>
                <a:gd name="T11" fmla="*/ 12 h 36"/>
                <a:gd name="T12" fmla="*/ 28 w 42"/>
                <a:gd name="T13" fmla="*/ 24 h 36"/>
                <a:gd name="T14" fmla="*/ 34 w 42"/>
                <a:gd name="T15" fmla="*/ 30 h 36"/>
                <a:gd name="T16" fmla="*/ 34 w 42"/>
                <a:gd name="T17" fmla="*/ 36 h 36"/>
                <a:gd name="T18" fmla="*/ 34 w 42"/>
                <a:gd name="T19" fmla="*/ 30 h 36"/>
                <a:gd name="T20" fmla="*/ 28 w 42"/>
                <a:gd name="T21" fmla="*/ 30 h 36"/>
                <a:gd name="T22" fmla="*/ 21 w 42"/>
                <a:gd name="T23" fmla="*/ 24 h 36"/>
                <a:gd name="T24" fmla="*/ 18 w 42"/>
                <a:gd name="T25" fmla="*/ 18 h 36"/>
                <a:gd name="T26" fmla="*/ 12 w 42"/>
                <a:gd name="T27" fmla="*/ 12 h 36"/>
                <a:gd name="T28" fmla="*/ 6 w 42"/>
                <a:gd name="T29" fmla="*/ 6 h 36"/>
                <a:gd name="T30" fmla="*/ 0 w 42"/>
                <a:gd name="T31" fmla="*/ 0 h 36"/>
                <a:gd name="T32" fmla="*/ 0 w 42"/>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6"/>
                <a:gd name="T53" fmla="*/ 42 w 4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6">
                  <a:moveTo>
                    <a:pt x="0" y="0"/>
                  </a:moveTo>
                  <a:lnTo>
                    <a:pt x="6" y="0"/>
                  </a:lnTo>
                  <a:lnTo>
                    <a:pt x="12" y="0"/>
                  </a:lnTo>
                  <a:lnTo>
                    <a:pt x="18" y="6"/>
                  </a:lnTo>
                  <a:lnTo>
                    <a:pt x="30" y="12"/>
                  </a:lnTo>
                  <a:lnTo>
                    <a:pt x="36" y="24"/>
                  </a:lnTo>
                  <a:lnTo>
                    <a:pt x="42" y="30"/>
                  </a:lnTo>
                  <a:lnTo>
                    <a:pt x="42" y="36"/>
                  </a:lnTo>
                  <a:lnTo>
                    <a:pt x="42" y="30"/>
                  </a:lnTo>
                  <a:lnTo>
                    <a:pt x="36" y="30"/>
                  </a:lnTo>
                  <a:lnTo>
                    <a:pt x="24" y="24"/>
                  </a:lnTo>
                  <a:lnTo>
                    <a:pt x="18" y="18"/>
                  </a:lnTo>
                  <a:lnTo>
                    <a:pt x="12" y="12"/>
                  </a:lnTo>
                  <a:lnTo>
                    <a:pt x="6" y="6"/>
                  </a:lnTo>
                  <a:lnTo>
                    <a:pt x="0" y="0"/>
                  </a:lnTo>
                  <a:close/>
                </a:path>
              </a:pathLst>
            </a:custGeom>
            <a:solidFill>
              <a:srgbClr val="006600"/>
            </a:solidFill>
            <a:ln w="9525">
              <a:noFill/>
              <a:round/>
              <a:headEnd/>
              <a:tailEnd/>
            </a:ln>
          </p:spPr>
          <p:txBody>
            <a:bodyPr vert="eaVert"/>
            <a:lstStyle/>
            <a:p>
              <a:endParaRPr lang="en-US"/>
            </a:p>
          </p:txBody>
        </p:sp>
        <p:sp>
          <p:nvSpPr>
            <p:cNvPr id="15695" name="Freeform 319"/>
            <p:cNvSpPr>
              <a:spLocks/>
            </p:cNvSpPr>
            <p:nvPr/>
          </p:nvSpPr>
          <p:spPr bwMode="auto">
            <a:xfrm>
              <a:off x="5274" y="1193"/>
              <a:ext cx="48" cy="42"/>
            </a:xfrm>
            <a:custGeom>
              <a:avLst/>
              <a:gdLst>
                <a:gd name="T0" fmla="*/ 0 w 48"/>
                <a:gd name="T1" fmla="*/ 0 h 42"/>
                <a:gd name="T2" fmla="*/ 0 w 48"/>
                <a:gd name="T3" fmla="*/ 0 h 42"/>
                <a:gd name="T4" fmla="*/ 6 w 48"/>
                <a:gd name="T5" fmla="*/ 6 h 42"/>
                <a:gd name="T6" fmla="*/ 12 w 48"/>
                <a:gd name="T7" fmla="*/ 6 h 42"/>
                <a:gd name="T8" fmla="*/ 24 w 48"/>
                <a:gd name="T9" fmla="*/ 12 h 42"/>
                <a:gd name="T10" fmla="*/ 30 w 48"/>
                <a:gd name="T11" fmla="*/ 18 h 42"/>
                <a:gd name="T12" fmla="*/ 36 w 48"/>
                <a:gd name="T13" fmla="*/ 24 h 42"/>
                <a:gd name="T14" fmla="*/ 42 w 48"/>
                <a:gd name="T15" fmla="*/ 30 h 42"/>
                <a:gd name="T16" fmla="*/ 48 w 48"/>
                <a:gd name="T17" fmla="*/ 42 h 42"/>
                <a:gd name="T18" fmla="*/ 42 w 48"/>
                <a:gd name="T19" fmla="*/ 36 h 42"/>
                <a:gd name="T20" fmla="*/ 36 w 48"/>
                <a:gd name="T21" fmla="*/ 30 h 42"/>
                <a:gd name="T22" fmla="*/ 30 w 48"/>
                <a:gd name="T23" fmla="*/ 24 h 42"/>
                <a:gd name="T24" fmla="*/ 18 w 48"/>
                <a:gd name="T25" fmla="*/ 18 h 42"/>
                <a:gd name="T26" fmla="*/ 12 w 48"/>
                <a:gd name="T27" fmla="*/ 12 h 42"/>
                <a:gd name="T28" fmla="*/ 6 w 48"/>
                <a:gd name="T29" fmla="*/ 6 h 42"/>
                <a:gd name="T30" fmla="*/ 0 w 48"/>
                <a:gd name="T31" fmla="*/ 6 h 42"/>
                <a:gd name="T32" fmla="*/ 0 w 48"/>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2"/>
                <a:gd name="T53" fmla="*/ 48 w 48"/>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2">
                  <a:moveTo>
                    <a:pt x="0" y="0"/>
                  </a:moveTo>
                  <a:lnTo>
                    <a:pt x="0" y="0"/>
                  </a:lnTo>
                  <a:lnTo>
                    <a:pt x="6" y="6"/>
                  </a:lnTo>
                  <a:lnTo>
                    <a:pt x="12" y="6"/>
                  </a:lnTo>
                  <a:lnTo>
                    <a:pt x="24" y="12"/>
                  </a:lnTo>
                  <a:lnTo>
                    <a:pt x="30" y="18"/>
                  </a:lnTo>
                  <a:lnTo>
                    <a:pt x="36" y="24"/>
                  </a:lnTo>
                  <a:lnTo>
                    <a:pt x="42" y="30"/>
                  </a:lnTo>
                  <a:lnTo>
                    <a:pt x="48" y="42"/>
                  </a:lnTo>
                  <a:lnTo>
                    <a:pt x="42" y="36"/>
                  </a:lnTo>
                  <a:lnTo>
                    <a:pt x="36" y="30"/>
                  </a:lnTo>
                  <a:lnTo>
                    <a:pt x="30" y="24"/>
                  </a:lnTo>
                  <a:lnTo>
                    <a:pt x="18" y="18"/>
                  </a:lnTo>
                  <a:lnTo>
                    <a:pt x="12" y="12"/>
                  </a:lnTo>
                  <a:lnTo>
                    <a:pt x="6" y="6"/>
                  </a:lnTo>
                  <a:lnTo>
                    <a:pt x="0" y="6"/>
                  </a:lnTo>
                  <a:lnTo>
                    <a:pt x="0" y="0"/>
                  </a:lnTo>
                  <a:close/>
                </a:path>
              </a:pathLst>
            </a:custGeom>
            <a:solidFill>
              <a:srgbClr val="006600"/>
            </a:solidFill>
            <a:ln w="9525">
              <a:noFill/>
              <a:round/>
              <a:headEnd/>
              <a:tailEnd/>
            </a:ln>
          </p:spPr>
          <p:txBody>
            <a:bodyPr vert="eaVert"/>
            <a:lstStyle/>
            <a:p>
              <a:endParaRPr lang="en-US"/>
            </a:p>
          </p:txBody>
        </p:sp>
        <p:sp>
          <p:nvSpPr>
            <p:cNvPr id="15696" name="Freeform 320"/>
            <p:cNvSpPr>
              <a:spLocks/>
            </p:cNvSpPr>
            <p:nvPr/>
          </p:nvSpPr>
          <p:spPr bwMode="auto">
            <a:xfrm>
              <a:off x="5263" y="1244"/>
              <a:ext cx="48" cy="28"/>
            </a:xfrm>
            <a:custGeom>
              <a:avLst/>
              <a:gdLst>
                <a:gd name="T0" fmla="*/ 0 w 48"/>
                <a:gd name="T1" fmla="*/ 0 h 30"/>
                <a:gd name="T2" fmla="*/ 6 w 48"/>
                <a:gd name="T3" fmla="*/ 0 h 30"/>
                <a:gd name="T4" fmla="*/ 12 w 48"/>
                <a:gd name="T5" fmla="*/ 6 h 30"/>
                <a:gd name="T6" fmla="*/ 18 w 48"/>
                <a:gd name="T7" fmla="*/ 6 h 30"/>
                <a:gd name="T8" fmla="*/ 24 w 48"/>
                <a:gd name="T9" fmla="*/ 7 h 30"/>
                <a:gd name="T10" fmla="*/ 30 w 48"/>
                <a:gd name="T11" fmla="*/ 7 h 30"/>
                <a:gd name="T12" fmla="*/ 42 w 48"/>
                <a:gd name="T13" fmla="*/ 10 h 30"/>
                <a:gd name="T14" fmla="*/ 48 w 48"/>
                <a:gd name="T15" fmla="*/ 15 h 30"/>
                <a:gd name="T16" fmla="*/ 48 w 48"/>
                <a:gd name="T17" fmla="*/ 18 h 30"/>
                <a:gd name="T18" fmla="*/ 42 w 48"/>
                <a:gd name="T19" fmla="*/ 18 h 30"/>
                <a:gd name="T20" fmla="*/ 36 w 48"/>
                <a:gd name="T21" fmla="*/ 15 h 30"/>
                <a:gd name="T22" fmla="*/ 30 w 48"/>
                <a:gd name="T23" fmla="*/ 10 h 30"/>
                <a:gd name="T24" fmla="*/ 24 w 48"/>
                <a:gd name="T25" fmla="*/ 10 h 30"/>
                <a:gd name="T26" fmla="*/ 12 w 48"/>
                <a:gd name="T27" fmla="*/ 7 h 30"/>
                <a:gd name="T28" fmla="*/ 6 w 48"/>
                <a:gd name="T29" fmla="*/ 6 h 30"/>
                <a:gd name="T30" fmla="*/ 6 w 48"/>
                <a:gd name="T31" fmla="*/ 6 h 30"/>
                <a:gd name="T32" fmla="*/ 0 w 48"/>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0" y="0"/>
                  </a:moveTo>
                  <a:lnTo>
                    <a:pt x="6" y="0"/>
                  </a:lnTo>
                  <a:lnTo>
                    <a:pt x="12" y="6"/>
                  </a:lnTo>
                  <a:lnTo>
                    <a:pt x="18" y="6"/>
                  </a:lnTo>
                  <a:lnTo>
                    <a:pt x="24" y="12"/>
                  </a:lnTo>
                  <a:lnTo>
                    <a:pt x="30" y="12"/>
                  </a:lnTo>
                  <a:lnTo>
                    <a:pt x="42" y="18"/>
                  </a:lnTo>
                  <a:lnTo>
                    <a:pt x="48" y="24"/>
                  </a:lnTo>
                  <a:lnTo>
                    <a:pt x="48" y="30"/>
                  </a:lnTo>
                  <a:lnTo>
                    <a:pt x="42" y="30"/>
                  </a:lnTo>
                  <a:lnTo>
                    <a:pt x="36" y="24"/>
                  </a:lnTo>
                  <a:lnTo>
                    <a:pt x="30" y="18"/>
                  </a:lnTo>
                  <a:lnTo>
                    <a:pt x="24" y="18"/>
                  </a:lnTo>
                  <a:lnTo>
                    <a:pt x="12" y="12"/>
                  </a:lnTo>
                  <a:lnTo>
                    <a:pt x="6" y="6"/>
                  </a:lnTo>
                  <a:lnTo>
                    <a:pt x="0" y="0"/>
                  </a:lnTo>
                  <a:close/>
                </a:path>
              </a:pathLst>
            </a:custGeom>
            <a:solidFill>
              <a:srgbClr val="006600"/>
            </a:solidFill>
            <a:ln w="9525">
              <a:noFill/>
              <a:round/>
              <a:headEnd/>
              <a:tailEnd/>
            </a:ln>
          </p:spPr>
          <p:txBody>
            <a:bodyPr vert="eaVert"/>
            <a:lstStyle/>
            <a:p>
              <a:endParaRPr lang="en-US"/>
            </a:p>
          </p:txBody>
        </p:sp>
        <p:sp>
          <p:nvSpPr>
            <p:cNvPr id="15697" name="Freeform 321"/>
            <p:cNvSpPr>
              <a:spLocks/>
            </p:cNvSpPr>
            <p:nvPr/>
          </p:nvSpPr>
          <p:spPr bwMode="auto">
            <a:xfrm>
              <a:off x="5263" y="1267"/>
              <a:ext cx="36" cy="29"/>
            </a:xfrm>
            <a:custGeom>
              <a:avLst/>
              <a:gdLst>
                <a:gd name="T0" fmla="*/ 0 w 36"/>
                <a:gd name="T1" fmla="*/ 0 h 29"/>
                <a:gd name="T2" fmla="*/ 6 w 36"/>
                <a:gd name="T3" fmla="*/ 0 h 29"/>
                <a:gd name="T4" fmla="*/ 6 w 36"/>
                <a:gd name="T5" fmla="*/ 0 h 29"/>
                <a:gd name="T6" fmla="*/ 12 w 36"/>
                <a:gd name="T7" fmla="*/ 6 h 29"/>
                <a:gd name="T8" fmla="*/ 18 w 36"/>
                <a:gd name="T9" fmla="*/ 6 h 29"/>
                <a:gd name="T10" fmla="*/ 24 w 36"/>
                <a:gd name="T11" fmla="*/ 12 h 29"/>
                <a:gd name="T12" fmla="*/ 30 w 36"/>
                <a:gd name="T13" fmla="*/ 18 h 29"/>
                <a:gd name="T14" fmla="*/ 36 w 36"/>
                <a:gd name="T15" fmla="*/ 23 h 29"/>
                <a:gd name="T16" fmla="*/ 36 w 36"/>
                <a:gd name="T17" fmla="*/ 29 h 29"/>
                <a:gd name="T18" fmla="*/ 36 w 36"/>
                <a:gd name="T19" fmla="*/ 23 h 29"/>
                <a:gd name="T20" fmla="*/ 30 w 36"/>
                <a:gd name="T21" fmla="*/ 23 h 29"/>
                <a:gd name="T22" fmla="*/ 24 w 36"/>
                <a:gd name="T23" fmla="*/ 18 h 29"/>
                <a:gd name="T24" fmla="*/ 18 w 36"/>
                <a:gd name="T25" fmla="*/ 12 h 29"/>
                <a:gd name="T26" fmla="*/ 12 w 36"/>
                <a:gd name="T27" fmla="*/ 6 h 29"/>
                <a:gd name="T28" fmla="*/ 6 w 36"/>
                <a:gd name="T29" fmla="*/ 6 h 29"/>
                <a:gd name="T30" fmla="*/ 6 w 36"/>
                <a:gd name="T31" fmla="*/ 0 h 29"/>
                <a:gd name="T32" fmla="*/ 0 w 36"/>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9"/>
                <a:gd name="T53" fmla="*/ 36 w 36"/>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9">
                  <a:moveTo>
                    <a:pt x="0" y="0"/>
                  </a:moveTo>
                  <a:lnTo>
                    <a:pt x="6" y="0"/>
                  </a:lnTo>
                  <a:lnTo>
                    <a:pt x="12" y="6"/>
                  </a:lnTo>
                  <a:lnTo>
                    <a:pt x="18" y="6"/>
                  </a:lnTo>
                  <a:lnTo>
                    <a:pt x="24" y="12"/>
                  </a:lnTo>
                  <a:lnTo>
                    <a:pt x="30" y="18"/>
                  </a:lnTo>
                  <a:lnTo>
                    <a:pt x="36" y="23"/>
                  </a:lnTo>
                  <a:lnTo>
                    <a:pt x="36" y="29"/>
                  </a:lnTo>
                  <a:lnTo>
                    <a:pt x="36" y="23"/>
                  </a:lnTo>
                  <a:lnTo>
                    <a:pt x="30" y="23"/>
                  </a:lnTo>
                  <a:lnTo>
                    <a:pt x="24" y="18"/>
                  </a:lnTo>
                  <a:lnTo>
                    <a:pt x="18" y="12"/>
                  </a:lnTo>
                  <a:lnTo>
                    <a:pt x="12" y="6"/>
                  </a:lnTo>
                  <a:lnTo>
                    <a:pt x="6" y="6"/>
                  </a:lnTo>
                  <a:lnTo>
                    <a:pt x="6" y="0"/>
                  </a:lnTo>
                  <a:lnTo>
                    <a:pt x="0" y="0"/>
                  </a:lnTo>
                  <a:close/>
                </a:path>
              </a:pathLst>
            </a:custGeom>
            <a:solidFill>
              <a:srgbClr val="006600"/>
            </a:solidFill>
            <a:ln w="9525">
              <a:noFill/>
              <a:round/>
              <a:headEnd/>
              <a:tailEnd/>
            </a:ln>
          </p:spPr>
          <p:txBody>
            <a:bodyPr vert="eaVert"/>
            <a:lstStyle/>
            <a:p>
              <a:endParaRPr lang="en-US"/>
            </a:p>
          </p:txBody>
        </p:sp>
        <p:sp>
          <p:nvSpPr>
            <p:cNvPr id="15698" name="Freeform 322"/>
            <p:cNvSpPr>
              <a:spLocks/>
            </p:cNvSpPr>
            <p:nvPr/>
          </p:nvSpPr>
          <p:spPr bwMode="auto">
            <a:xfrm>
              <a:off x="5269" y="1285"/>
              <a:ext cx="24" cy="12"/>
            </a:xfrm>
            <a:custGeom>
              <a:avLst/>
              <a:gdLst>
                <a:gd name="T0" fmla="*/ 0 w 24"/>
                <a:gd name="T1" fmla="*/ 5 h 11"/>
                <a:gd name="T2" fmla="*/ 0 w 24"/>
                <a:gd name="T3" fmla="*/ 0 h 11"/>
                <a:gd name="T4" fmla="*/ 6 w 24"/>
                <a:gd name="T5" fmla="*/ 0 h 11"/>
                <a:gd name="T6" fmla="*/ 6 w 24"/>
                <a:gd name="T7" fmla="*/ 0 h 11"/>
                <a:gd name="T8" fmla="*/ 12 w 24"/>
                <a:gd name="T9" fmla="*/ 5 h 11"/>
                <a:gd name="T10" fmla="*/ 18 w 24"/>
                <a:gd name="T11" fmla="*/ 5 h 11"/>
                <a:gd name="T12" fmla="*/ 24 w 24"/>
                <a:gd name="T13" fmla="*/ 5 h 11"/>
                <a:gd name="T14" fmla="*/ 24 w 24"/>
                <a:gd name="T15" fmla="*/ 21 h 11"/>
                <a:gd name="T16" fmla="*/ 24 w 24"/>
                <a:gd name="T17" fmla="*/ 21 h 11"/>
                <a:gd name="T18" fmla="*/ 24 w 24"/>
                <a:gd name="T19" fmla="*/ 21 h 11"/>
                <a:gd name="T20" fmla="*/ 18 w 24"/>
                <a:gd name="T21" fmla="*/ 21 h 11"/>
                <a:gd name="T22" fmla="*/ 12 w 24"/>
                <a:gd name="T23" fmla="*/ 5 h 11"/>
                <a:gd name="T24" fmla="*/ 12 w 24"/>
                <a:gd name="T25" fmla="*/ 5 h 11"/>
                <a:gd name="T26" fmla="*/ 6 w 24"/>
                <a:gd name="T27" fmla="*/ 5 h 11"/>
                <a:gd name="T28" fmla="*/ 0 w 24"/>
                <a:gd name="T29" fmla="*/ 5 h 11"/>
                <a:gd name="T30" fmla="*/ 0 w 24"/>
                <a:gd name="T31" fmla="*/ 5 h 11"/>
                <a:gd name="T32" fmla="*/ 0 w 24"/>
                <a:gd name="T33" fmla="*/ 5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1"/>
                <a:gd name="T53" fmla="*/ 24 w 24"/>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1">
                  <a:moveTo>
                    <a:pt x="0" y="5"/>
                  </a:moveTo>
                  <a:lnTo>
                    <a:pt x="0" y="0"/>
                  </a:lnTo>
                  <a:lnTo>
                    <a:pt x="6" y="0"/>
                  </a:lnTo>
                  <a:lnTo>
                    <a:pt x="12" y="5"/>
                  </a:lnTo>
                  <a:lnTo>
                    <a:pt x="18" y="5"/>
                  </a:lnTo>
                  <a:lnTo>
                    <a:pt x="24" y="5"/>
                  </a:lnTo>
                  <a:lnTo>
                    <a:pt x="24" y="11"/>
                  </a:lnTo>
                  <a:lnTo>
                    <a:pt x="18" y="11"/>
                  </a:lnTo>
                  <a:lnTo>
                    <a:pt x="12" y="5"/>
                  </a:lnTo>
                  <a:lnTo>
                    <a:pt x="6" y="5"/>
                  </a:lnTo>
                  <a:lnTo>
                    <a:pt x="0" y="5"/>
                  </a:lnTo>
                  <a:close/>
                </a:path>
              </a:pathLst>
            </a:custGeom>
            <a:solidFill>
              <a:srgbClr val="006600"/>
            </a:solidFill>
            <a:ln w="9525">
              <a:noFill/>
              <a:round/>
              <a:headEnd/>
              <a:tailEnd/>
            </a:ln>
          </p:spPr>
          <p:txBody>
            <a:bodyPr vert="eaVert"/>
            <a:lstStyle/>
            <a:p>
              <a:endParaRPr lang="en-US"/>
            </a:p>
          </p:txBody>
        </p:sp>
        <p:sp>
          <p:nvSpPr>
            <p:cNvPr id="15699" name="Freeform 323"/>
            <p:cNvSpPr>
              <a:spLocks/>
            </p:cNvSpPr>
            <p:nvPr/>
          </p:nvSpPr>
          <p:spPr bwMode="auto">
            <a:xfrm>
              <a:off x="5298" y="1134"/>
              <a:ext cx="18" cy="26"/>
            </a:xfrm>
            <a:custGeom>
              <a:avLst/>
              <a:gdLst>
                <a:gd name="T0" fmla="*/ 18 w 18"/>
                <a:gd name="T1" fmla="*/ 46 h 24"/>
                <a:gd name="T2" fmla="*/ 18 w 18"/>
                <a:gd name="T3" fmla="*/ 46 h 24"/>
                <a:gd name="T4" fmla="*/ 12 w 18"/>
                <a:gd name="T5" fmla="*/ 46 h 24"/>
                <a:gd name="T6" fmla="*/ 12 w 18"/>
                <a:gd name="T7" fmla="*/ 36 h 24"/>
                <a:gd name="T8" fmla="*/ 6 w 18"/>
                <a:gd name="T9" fmla="*/ 22 h 24"/>
                <a:gd name="T10" fmla="*/ 0 w 18"/>
                <a:gd name="T11" fmla="*/ 22 h 24"/>
                <a:gd name="T12" fmla="*/ 0 w 18"/>
                <a:gd name="T13" fmla="*/ 14 h 24"/>
                <a:gd name="T14" fmla="*/ 0 w 18"/>
                <a:gd name="T15" fmla="*/ 14 h 24"/>
                <a:gd name="T16" fmla="*/ 0 w 18"/>
                <a:gd name="T17" fmla="*/ 0 h 24"/>
                <a:gd name="T18" fmla="*/ 0 w 18"/>
                <a:gd name="T19" fmla="*/ 0 h 24"/>
                <a:gd name="T20" fmla="*/ 6 w 18"/>
                <a:gd name="T21" fmla="*/ 14 h 24"/>
                <a:gd name="T22" fmla="*/ 6 w 18"/>
                <a:gd name="T23" fmla="*/ 14 h 24"/>
                <a:gd name="T24" fmla="*/ 12 w 18"/>
                <a:gd name="T25" fmla="*/ 22 h 24"/>
                <a:gd name="T26" fmla="*/ 12 w 18"/>
                <a:gd name="T27" fmla="*/ 22 h 24"/>
                <a:gd name="T28" fmla="*/ 18 w 18"/>
                <a:gd name="T29" fmla="*/ 36 h 24"/>
                <a:gd name="T30" fmla="*/ 18 w 18"/>
                <a:gd name="T31" fmla="*/ 46 h 24"/>
                <a:gd name="T32" fmla="*/ 18 w 18"/>
                <a:gd name="T33" fmla="*/ 4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4"/>
                <a:gd name="T53" fmla="*/ 18 w 1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4">
                  <a:moveTo>
                    <a:pt x="18" y="24"/>
                  </a:moveTo>
                  <a:lnTo>
                    <a:pt x="18" y="24"/>
                  </a:lnTo>
                  <a:lnTo>
                    <a:pt x="12" y="24"/>
                  </a:lnTo>
                  <a:lnTo>
                    <a:pt x="12" y="18"/>
                  </a:lnTo>
                  <a:lnTo>
                    <a:pt x="6" y="12"/>
                  </a:lnTo>
                  <a:lnTo>
                    <a:pt x="0" y="12"/>
                  </a:lnTo>
                  <a:lnTo>
                    <a:pt x="0" y="6"/>
                  </a:lnTo>
                  <a:lnTo>
                    <a:pt x="0" y="0"/>
                  </a:lnTo>
                  <a:lnTo>
                    <a:pt x="6" y="6"/>
                  </a:lnTo>
                  <a:lnTo>
                    <a:pt x="12" y="12"/>
                  </a:lnTo>
                  <a:lnTo>
                    <a:pt x="18" y="18"/>
                  </a:lnTo>
                  <a:lnTo>
                    <a:pt x="18" y="24"/>
                  </a:lnTo>
                  <a:close/>
                </a:path>
              </a:pathLst>
            </a:custGeom>
            <a:solidFill>
              <a:srgbClr val="006600"/>
            </a:solidFill>
            <a:ln w="9525">
              <a:noFill/>
              <a:round/>
              <a:headEnd/>
              <a:tailEnd/>
            </a:ln>
          </p:spPr>
          <p:txBody>
            <a:bodyPr vert="eaVert"/>
            <a:lstStyle/>
            <a:p>
              <a:endParaRPr lang="en-US"/>
            </a:p>
          </p:txBody>
        </p:sp>
        <p:sp>
          <p:nvSpPr>
            <p:cNvPr id="15700" name="Freeform 324"/>
            <p:cNvSpPr>
              <a:spLocks/>
            </p:cNvSpPr>
            <p:nvPr/>
          </p:nvSpPr>
          <p:spPr bwMode="auto">
            <a:xfrm>
              <a:off x="5317" y="1131"/>
              <a:ext cx="1" cy="24"/>
            </a:xfrm>
            <a:custGeom>
              <a:avLst/>
              <a:gdLst>
                <a:gd name="T0" fmla="*/ 0 w 1"/>
                <a:gd name="T1" fmla="*/ 24 h 24"/>
                <a:gd name="T2" fmla="*/ 0 w 1"/>
                <a:gd name="T3" fmla="*/ 24 h 24"/>
                <a:gd name="T4" fmla="*/ 0 w 1"/>
                <a:gd name="T5" fmla="*/ 12 h 24"/>
                <a:gd name="T6" fmla="*/ 0 w 1"/>
                <a:gd name="T7" fmla="*/ 6 h 24"/>
                <a:gd name="T8" fmla="*/ 0 w 1"/>
                <a:gd name="T9" fmla="*/ 0 h 24"/>
                <a:gd name="T10" fmla="*/ 0 w 1"/>
                <a:gd name="T11" fmla="*/ 0 h 24"/>
                <a:gd name="T12" fmla="*/ 0 w 1"/>
                <a:gd name="T13" fmla="*/ 12 h 24"/>
                <a:gd name="T14" fmla="*/ 0 w 1"/>
                <a:gd name="T15" fmla="*/ 18 h 24"/>
                <a:gd name="T16" fmla="*/ 0 w 1"/>
                <a:gd name="T17" fmla="*/ 24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24"/>
                <a:gd name="T29" fmla="*/ 1 w 1"/>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24">
                  <a:moveTo>
                    <a:pt x="0" y="24"/>
                  </a:moveTo>
                  <a:lnTo>
                    <a:pt x="0" y="24"/>
                  </a:lnTo>
                  <a:lnTo>
                    <a:pt x="0" y="12"/>
                  </a:lnTo>
                  <a:lnTo>
                    <a:pt x="0" y="6"/>
                  </a:lnTo>
                  <a:lnTo>
                    <a:pt x="0" y="0"/>
                  </a:lnTo>
                  <a:lnTo>
                    <a:pt x="0" y="12"/>
                  </a:lnTo>
                  <a:lnTo>
                    <a:pt x="0" y="18"/>
                  </a:lnTo>
                  <a:lnTo>
                    <a:pt x="0" y="24"/>
                  </a:lnTo>
                  <a:close/>
                </a:path>
              </a:pathLst>
            </a:custGeom>
            <a:solidFill>
              <a:srgbClr val="006600"/>
            </a:solidFill>
            <a:ln w="9525">
              <a:noFill/>
              <a:round/>
              <a:headEnd/>
              <a:tailEnd/>
            </a:ln>
          </p:spPr>
          <p:txBody>
            <a:bodyPr vert="eaVert"/>
            <a:lstStyle/>
            <a:p>
              <a:endParaRPr lang="en-US"/>
            </a:p>
          </p:txBody>
        </p:sp>
        <p:sp>
          <p:nvSpPr>
            <p:cNvPr id="15701" name="Freeform 325"/>
            <p:cNvSpPr>
              <a:spLocks/>
            </p:cNvSpPr>
            <p:nvPr/>
          </p:nvSpPr>
          <p:spPr bwMode="auto">
            <a:xfrm>
              <a:off x="5316" y="1134"/>
              <a:ext cx="23" cy="26"/>
            </a:xfrm>
            <a:custGeom>
              <a:avLst/>
              <a:gdLst>
                <a:gd name="T0" fmla="*/ 0 w 23"/>
                <a:gd name="T1" fmla="*/ 46 h 24"/>
                <a:gd name="T2" fmla="*/ 0 w 23"/>
                <a:gd name="T3" fmla="*/ 46 h 24"/>
                <a:gd name="T4" fmla="*/ 6 w 23"/>
                <a:gd name="T5" fmla="*/ 36 h 24"/>
                <a:gd name="T6" fmla="*/ 12 w 23"/>
                <a:gd name="T7" fmla="*/ 22 h 24"/>
                <a:gd name="T8" fmla="*/ 12 w 23"/>
                <a:gd name="T9" fmla="*/ 22 h 24"/>
                <a:gd name="T10" fmla="*/ 17 w 23"/>
                <a:gd name="T11" fmla="*/ 14 h 24"/>
                <a:gd name="T12" fmla="*/ 17 w 23"/>
                <a:gd name="T13" fmla="*/ 0 h 24"/>
                <a:gd name="T14" fmla="*/ 23 w 23"/>
                <a:gd name="T15" fmla="*/ 0 h 24"/>
                <a:gd name="T16" fmla="*/ 23 w 23"/>
                <a:gd name="T17" fmla="*/ 0 h 24"/>
                <a:gd name="T18" fmla="*/ 23 w 23"/>
                <a:gd name="T19" fmla="*/ 14 h 24"/>
                <a:gd name="T20" fmla="*/ 23 w 23"/>
                <a:gd name="T21" fmla="*/ 14 h 24"/>
                <a:gd name="T22" fmla="*/ 17 w 23"/>
                <a:gd name="T23" fmla="*/ 22 h 24"/>
                <a:gd name="T24" fmla="*/ 12 w 23"/>
                <a:gd name="T25" fmla="*/ 22 h 24"/>
                <a:gd name="T26" fmla="*/ 12 w 23"/>
                <a:gd name="T27" fmla="*/ 36 h 24"/>
                <a:gd name="T28" fmla="*/ 6 w 23"/>
                <a:gd name="T29" fmla="*/ 36 h 24"/>
                <a:gd name="T30" fmla="*/ 0 w 23"/>
                <a:gd name="T31" fmla="*/ 46 h 24"/>
                <a:gd name="T32" fmla="*/ 0 w 23"/>
                <a:gd name="T33" fmla="*/ 4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4"/>
                <a:gd name="T53" fmla="*/ 23 w 23"/>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4">
                  <a:moveTo>
                    <a:pt x="0" y="24"/>
                  </a:moveTo>
                  <a:lnTo>
                    <a:pt x="0" y="24"/>
                  </a:lnTo>
                  <a:lnTo>
                    <a:pt x="6" y="18"/>
                  </a:lnTo>
                  <a:lnTo>
                    <a:pt x="12" y="12"/>
                  </a:lnTo>
                  <a:lnTo>
                    <a:pt x="17" y="6"/>
                  </a:lnTo>
                  <a:lnTo>
                    <a:pt x="17" y="0"/>
                  </a:lnTo>
                  <a:lnTo>
                    <a:pt x="23" y="0"/>
                  </a:lnTo>
                  <a:lnTo>
                    <a:pt x="23" y="6"/>
                  </a:lnTo>
                  <a:lnTo>
                    <a:pt x="17" y="12"/>
                  </a:lnTo>
                  <a:lnTo>
                    <a:pt x="12" y="12"/>
                  </a:lnTo>
                  <a:lnTo>
                    <a:pt x="12" y="18"/>
                  </a:lnTo>
                  <a:lnTo>
                    <a:pt x="6" y="18"/>
                  </a:lnTo>
                  <a:lnTo>
                    <a:pt x="0" y="24"/>
                  </a:lnTo>
                  <a:close/>
                </a:path>
              </a:pathLst>
            </a:custGeom>
            <a:solidFill>
              <a:srgbClr val="006600"/>
            </a:solidFill>
            <a:ln w="9525">
              <a:noFill/>
              <a:round/>
              <a:headEnd/>
              <a:tailEnd/>
            </a:ln>
          </p:spPr>
          <p:txBody>
            <a:bodyPr vert="eaVert"/>
            <a:lstStyle/>
            <a:p>
              <a:endParaRPr lang="en-US"/>
            </a:p>
          </p:txBody>
        </p:sp>
        <p:sp>
          <p:nvSpPr>
            <p:cNvPr id="15702" name="Freeform 326"/>
            <p:cNvSpPr>
              <a:spLocks/>
            </p:cNvSpPr>
            <p:nvPr/>
          </p:nvSpPr>
          <p:spPr bwMode="auto">
            <a:xfrm>
              <a:off x="5299" y="1292"/>
              <a:ext cx="30" cy="6"/>
            </a:xfrm>
            <a:custGeom>
              <a:avLst/>
              <a:gdLst>
                <a:gd name="T0" fmla="*/ 0 w 30"/>
                <a:gd name="T1" fmla="*/ 0 h 6"/>
                <a:gd name="T2" fmla="*/ 6 w 30"/>
                <a:gd name="T3" fmla="*/ 0 h 6"/>
                <a:gd name="T4" fmla="*/ 6 w 30"/>
                <a:gd name="T5" fmla="*/ 0 h 6"/>
                <a:gd name="T6" fmla="*/ 12 w 30"/>
                <a:gd name="T7" fmla="*/ 0 h 6"/>
                <a:gd name="T8" fmla="*/ 18 w 30"/>
                <a:gd name="T9" fmla="*/ 0 h 6"/>
                <a:gd name="T10" fmla="*/ 24 w 30"/>
                <a:gd name="T11" fmla="*/ 0 h 6"/>
                <a:gd name="T12" fmla="*/ 30 w 30"/>
                <a:gd name="T13" fmla="*/ 0 h 6"/>
                <a:gd name="T14" fmla="*/ 30 w 30"/>
                <a:gd name="T15" fmla="*/ 6 h 6"/>
                <a:gd name="T16" fmla="*/ 30 w 30"/>
                <a:gd name="T17" fmla="*/ 6 h 6"/>
                <a:gd name="T18" fmla="*/ 30 w 30"/>
                <a:gd name="T19" fmla="*/ 6 h 6"/>
                <a:gd name="T20" fmla="*/ 30 w 30"/>
                <a:gd name="T21" fmla="*/ 6 h 6"/>
                <a:gd name="T22" fmla="*/ 24 w 30"/>
                <a:gd name="T23" fmla="*/ 6 h 6"/>
                <a:gd name="T24" fmla="*/ 18 w 30"/>
                <a:gd name="T25" fmla="*/ 6 h 6"/>
                <a:gd name="T26" fmla="*/ 12 w 30"/>
                <a:gd name="T27" fmla="*/ 6 h 6"/>
                <a:gd name="T28" fmla="*/ 6 w 30"/>
                <a:gd name="T29" fmla="*/ 6 h 6"/>
                <a:gd name="T30" fmla="*/ 6 w 30"/>
                <a:gd name="T31" fmla="*/ 0 h 6"/>
                <a:gd name="T32" fmla="*/ 0 w 30"/>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0" y="0"/>
                  </a:moveTo>
                  <a:lnTo>
                    <a:pt x="6" y="0"/>
                  </a:lnTo>
                  <a:lnTo>
                    <a:pt x="12" y="0"/>
                  </a:lnTo>
                  <a:lnTo>
                    <a:pt x="18" y="0"/>
                  </a:lnTo>
                  <a:lnTo>
                    <a:pt x="24" y="0"/>
                  </a:lnTo>
                  <a:lnTo>
                    <a:pt x="30" y="0"/>
                  </a:lnTo>
                  <a:lnTo>
                    <a:pt x="30" y="6"/>
                  </a:lnTo>
                  <a:lnTo>
                    <a:pt x="24" y="6"/>
                  </a:lnTo>
                  <a:lnTo>
                    <a:pt x="18" y="6"/>
                  </a:lnTo>
                  <a:lnTo>
                    <a:pt x="12" y="6"/>
                  </a:lnTo>
                  <a:lnTo>
                    <a:pt x="6" y="6"/>
                  </a:lnTo>
                  <a:lnTo>
                    <a:pt x="6" y="0"/>
                  </a:lnTo>
                  <a:lnTo>
                    <a:pt x="0" y="0"/>
                  </a:lnTo>
                  <a:close/>
                </a:path>
              </a:pathLst>
            </a:custGeom>
            <a:solidFill>
              <a:srgbClr val="006600"/>
            </a:solidFill>
            <a:ln w="9525">
              <a:noFill/>
              <a:round/>
              <a:headEnd/>
              <a:tailEnd/>
            </a:ln>
          </p:spPr>
          <p:txBody>
            <a:bodyPr vert="eaVert"/>
            <a:lstStyle/>
            <a:p>
              <a:endParaRPr lang="en-US"/>
            </a:p>
          </p:txBody>
        </p:sp>
        <p:sp>
          <p:nvSpPr>
            <p:cNvPr id="15703" name="Freeform 327"/>
            <p:cNvSpPr>
              <a:spLocks/>
            </p:cNvSpPr>
            <p:nvPr/>
          </p:nvSpPr>
          <p:spPr bwMode="auto">
            <a:xfrm>
              <a:off x="5292" y="1297"/>
              <a:ext cx="30" cy="16"/>
            </a:xfrm>
            <a:custGeom>
              <a:avLst/>
              <a:gdLst>
                <a:gd name="T0" fmla="*/ 0 w 30"/>
                <a:gd name="T1" fmla="*/ 0 h 18"/>
                <a:gd name="T2" fmla="*/ 0 w 30"/>
                <a:gd name="T3" fmla="*/ 0 h 18"/>
                <a:gd name="T4" fmla="*/ 6 w 30"/>
                <a:gd name="T5" fmla="*/ 0 h 18"/>
                <a:gd name="T6" fmla="*/ 12 w 30"/>
                <a:gd name="T7" fmla="*/ 4 h 18"/>
                <a:gd name="T8" fmla="*/ 18 w 30"/>
                <a:gd name="T9" fmla="*/ 4 h 18"/>
                <a:gd name="T10" fmla="*/ 24 w 30"/>
                <a:gd name="T11" fmla="*/ 4 h 18"/>
                <a:gd name="T12" fmla="*/ 30 w 30"/>
                <a:gd name="T13" fmla="*/ 4 h 18"/>
                <a:gd name="T14" fmla="*/ 30 w 30"/>
                <a:gd name="T15" fmla="*/ 4 h 18"/>
                <a:gd name="T16" fmla="*/ 30 w 30"/>
                <a:gd name="T17" fmla="*/ 7 h 18"/>
                <a:gd name="T18" fmla="*/ 30 w 30"/>
                <a:gd name="T19" fmla="*/ 7 h 18"/>
                <a:gd name="T20" fmla="*/ 24 w 30"/>
                <a:gd name="T21" fmla="*/ 7 h 18"/>
                <a:gd name="T22" fmla="*/ 24 w 30"/>
                <a:gd name="T23" fmla="*/ 7 h 18"/>
                <a:gd name="T24" fmla="*/ 18 w 30"/>
                <a:gd name="T25" fmla="*/ 4 h 18"/>
                <a:gd name="T26" fmla="*/ 12 w 30"/>
                <a:gd name="T27" fmla="*/ 4 h 18"/>
                <a:gd name="T28" fmla="*/ 6 w 30"/>
                <a:gd name="T29" fmla="*/ 4 h 18"/>
                <a:gd name="T30" fmla="*/ 0 w 30"/>
                <a:gd name="T31" fmla="*/ 4 h 18"/>
                <a:gd name="T32" fmla="*/ 0 w 30"/>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8"/>
                <a:gd name="T53" fmla="*/ 30 w 3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8">
                  <a:moveTo>
                    <a:pt x="0" y="0"/>
                  </a:moveTo>
                  <a:lnTo>
                    <a:pt x="0" y="0"/>
                  </a:lnTo>
                  <a:lnTo>
                    <a:pt x="6" y="0"/>
                  </a:lnTo>
                  <a:lnTo>
                    <a:pt x="12" y="6"/>
                  </a:lnTo>
                  <a:lnTo>
                    <a:pt x="18" y="6"/>
                  </a:lnTo>
                  <a:lnTo>
                    <a:pt x="24" y="6"/>
                  </a:lnTo>
                  <a:lnTo>
                    <a:pt x="30" y="12"/>
                  </a:lnTo>
                  <a:lnTo>
                    <a:pt x="30" y="18"/>
                  </a:lnTo>
                  <a:lnTo>
                    <a:pt x="24" y="18"/>
                  </a:lnTo>
                  <a:lnTo>
                    <a:pt x="18" y="12"/>
                  </a:lnTo>
                  <a:lnTo>
                    <a:pt x="12" y="12"/>
                  </a:lnTo>
                  <a:lnTo>
                    <a:pt x="6" y="6"/>
                  </a:lnTo>
                  <a:lnTo>
                    <a:pt x="0" y="6"/>
                  </a:lnTo>
                  <a:lnTo>
                    <a:pt x="0" y="0"/>
                  </a:lnTo>
                  <a:close/>
                </a:path>
              </a:pathLst>
            </a:custGeom>
            <a:solidFill>
              <a:srgbClr val="006600"/>
            </a:solidFill>
            <a:ln w="9525">
              <a:noFill/>
              <a:round/>
              <a:headEnd/>
              <a:tailEnd/>
            </a:ln>
          </p:spPr>
          <p:txBody>
            <a:bodyPr vert="eaVert"/>
            <a:lstStyle/>
            <a:p>
              <a:endParaRPr lang="en-US"/>
            </a:p>
          </p:txBody>
        </p:sp>
        <p:sp>
          <p:nvSpPr>
            <p:cNvPr id="15704" name="Freeform 328"/>
            <p:cNvSpPr>
              <a:spLocks/>
            </p:cNvSpPr>
            <p:nvPr/>
          </p:nvSpPr>
          <p:spPr bwMode="auto">
            <a:xfrm>
              <a:off x="5299" y="1280"/>
              <a:ext cx="35" cy="5"/>
            </a:xfrm>
            <a:custGeom>
              <a:avLst/>
              <a:gdLst>
                <a:gd name="T0" fmla="*/ 0 w 35"/>
                <a:gd name="T1" fmla="*/ 3 h 6"/>
                <a:gd name="T2" fmla="*/ 0 w 35"/>
                <a:gd name="T3" fmla="*/ 0 h 6"/>
                <a:gd name="T4" fmla="*/ 6 w 35"/>
                <a:gd name="T5" fmla="*/ 0 h 6"/>
                <a:gd name="T6" fmla="*/ 12 w 35"/>
                <a:gd name="T7" fmla="*/ 0 h 6"/>
                <a:gd name="T8" fmla="*/ 18 w 35"/>
                <a:gd name="T9" fmla="*/ 0 h 6"/>
                <a:gd name="T10" fmla="*/ 24 w 35"/>
                <a:gd name="T11" fmla="*/ 0 h 6"/>
                <a:gd name="T12" fmla="*/ 30 w 35"/>
                <a:gd name="T13" fmla="*/ 0 h 6"/>
                <a:gd name="T14" fmla="*/ 30 w 35"/>
                <a:gd name="T15" fmla="*/ 0 h 6"/>
                <a:gd name="T16" fmla="*/ 35 w 35"/>
                <a:gd name="T17" fmla="*/ 3 h 6"/>
                <a:gd name="T18" fmla="*/ 35 w 35"/>
                <a:gd name="T19" fmla="*/ 3 h 6"/>
                <a:gd name="T20" fmla="*/ 30 w 35"/>
                <a:gd name="T21" fmla="*/ 3 h 6"/>
                <a:gd name="T22" fmla="*/ 30 w 35"/>
                <a:gd name="T23" fmla="*/ 3 h 6"/>
                <a:gd name="T24" fmla="*/ 24 w 35"/>
                <a:gd name="T25" fmla="*/ 3 h 6"/>
                <a:gd name="T26" fmla="*/ 18 w 35"/>
                <a:gd name="T27" fmla="*/ 3 h 6"/>
                <a:gd name="T28" fmla="*/ 12 w 35"/>
                <a:gd name="T29" fmla="*/ 3 h 6"/>
                <a:gd name="T30" fmla="*/ 6 w 35"/>
                <a:gd name="T31" fmla="*/ 3 h 6"/>
                <a:gd name="T32" fmla="*/ 0 w 35"/>
                <a:gd name="T33" fmla="*/ 3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6"/>
                <a:gd name="T53" fmla="*/ 35 w 35"/>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6">
                  <a:moveTo>
                    <a:pt x="0" y="6"/>
                  </a:moveTo>
                  <a:lnTo>
                    <a:pt x="0" y="0"/>
                  </a:lnTo>
                  <a:lnTo>
                    <a:pt x="6" y="0"/>
                  </a:lnTo>
                  <a:lnTo>
                    <a:pt x="12" y="0"/>
                  </a:lnTo>
                  <a:lnTo>
                    <a:pt x="18" y="0"/>
                  </a:lnTo>
                  <a:lnTo>
                    <a:pt x="24" y="0"/>
                  </a:lnTo>
                  <a:lnTo>
                    <a:pt x="30" y="0"/>
                  </a:lnTo>
                  <a:lnTo>
                    <a:pt x="35" y="6"/>
                  </a:lnTo>
                  <a:lnTo>
                    <a:pt x="30" y="6"/>
                  </a:lnTo>
                  <a:lnTo>
                    <a:pt x="24" y="6"/>
                  </a:lnTo>
                  <a:lnTo>
                    <a:pt x="18" y="6"/>
                  </a:lnTo>
                  <a:lnTo>
                    <a:pt x="12" y="6"/>
                  </a:lnTo>
                  <a:lnTo>
                    <a:pt x="6" y="6"/>
                  </a:lnTo>
                  <a:lnTo>
                    <a:pt x="0" y="6"/>
                  </a:lnTo>
                  <a:close/>
                </a:path>
              </a:pathLst>
            </a:custGeom>
            <a:solidFill>
              <a:srgbClr val="006600"/>
            </a:solidFill>
            <a:ln w="9525">
              <a:noFill/>
              <a:round/>
              <a:headEnd/>
              <a:tailEnd/>
            </a:ln>
          </p:spPr>
          <p:txBody>
            <a:bodyPr vert="eaVert"/>
            <a:lstStyle/>
            <a:p>
              <a:endParaRPr lang="en-US"/>
            </a:p>
          </p:txBody>
        </p:sp>
        <p:sp>
          <p:nvSpPr>
            <p:cNvPr id="15705" name="Freeform 329"/>
            <p:cNvSpPr>
              <a:spLocks/>
            </p:cNvSpPr>
            <p:nvPr/>
          </p:nvSpPr>
          <p:spPr bwMode="auto">
            <a:xfrm>
              <a:off x="5305" y="1265"/>
              <a:ext cx="35" cy="5"/>
            </a:xfrm>
            <a:custGeom>
              <a:avLst/>
              <a:gdLst>
                <a:gd name="T0" fmla="*/ 0 w 35"/>
                <a:gd name="T1" fmla="*/ 3 h 6"/>
                <a:gd name="T2" fmla="*/ 6 w 35"/>
                <a:gd name="T3" fmla="*/ 3 h 6"/>
                <a:gd name="T4" fmla="*/ 12 w 35"/>
                <a:gd name="T5" fmla="*/ 0 h 6"/>
                <a:gd name="T6" fmla="*/ 12 w 35"/>
                <a:gd name="T7" fmla="*/ 0 h 6"/>
                <a:gd name="T8" fmla="*/ 18 w 35"/>
                <a:gd name="T9" fmla="*/ 0 h 6"/>
                <a:gd name="T10" fmla="*/ 24 w 35"/>
                <a:gd name="T11" fmla="*/ 0 h 6"/>
                <a:gd name="T12" fmla="*/ 29 w 35"/>
                <a:gd name="T13" fmla="*/ 0 h 6"/>
                <a:gd name="T14" fmla="*/ 35 w 35"/>
                <a:gd name="T15" fmla="*/ 0 h 6"/>
                <a:gd name="T16" fmla="*/ 35 w 35"/>
                <a:gd name="T17" fmla="*/ 0 h 6"/>
                <a:gd name="T18" fmla="*/ 35 w 35"/>
                <a:gd name="T19" fmla="*/ 3 h 6"/>
                <a:gd name="T20" fmla="*/ 35 w 35"/>
                <a:gd name="T21" fmla="*/ 3 h 6"/>
                <a:gd name="T22" fmla="*/ 29 w 35"/>
                <a:gd name="T23" fmla="*/ 3 h 6"/>
                <a:gd name="T24" fmla="*/ 24 w 35"/>
                <a:gd name="T25" fmla="*/ 3 h 6"/>
                <a:gd name="T26" fmla="*/ 18 w 35"/>
                <a:gd name="T27" fmla="*/ 3 h 6"/>
                <a:gd name="T28" fmla="*/ 12 w 35"/>
                <a:gd name="T29" fmla="*/ 3 h 6"/>
                <a:gd name="T30" fmla="*/ 6 w 35"/>
                <a:gd name="T31" fmla="*/ 3 h 6"/>
                <a:gd name="T32" fmla="*/ 0 w 35"/>
                <a:gd name="T33" fmla="*/ 3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6"/>
                <a:gd name="T53" fmla="*/ 35 w 35"/>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6">
                  <a:moveTo>
                    <a:pt x="0" y="6"/>
                  </a:moveTo>
                  <a:lnTo>
                    <a:pt x="6" y="6"/>
                  </a:lnTo>
                  <a:lnTo>
                    <a:pt x="12" y="0"/>
                  </a:lnTo>
                  <a:lnTo>
                    <a:pt x="18" y="0"/>
                  </a:lnTo>
                  <a:lnTo>
                    <a:pt x="24" y="0"/>
                  </a:lnTo>
                  <a:lnTo>
                    <a:pt x="29" y="0"/>
                  </a:lnTo>
                  <a:lnTo>
                    <a:pt x="35" y="0"/>
                  </a:lnTo>
                  <a:lnTo>
                    <a:pt x="35" y="6"/>
                  </a:lnTo>
                  <a:lnTo>
                    <a:pt x="29" y="6"/>
                  </a:lnTo>
                  <a:lnTo>
                    <a:pt x="24" y="6"/>
                  </a:lnTo>
                  <a:lnTo>
                    <a:pt x="18" y="6"/>
                  </a:lnTo>
                  <a:lnTo>
                    <a:pt x="12" y="6"/>
                  </a:lnTo>
                  <a:lnTo>
                    <a:pt x="6" y="6"/>
                  </a:lnTo>
                  <a:lnTo>
                    <a:pt x="0" y="6"/>
                  </a:lnTo>
                  <a:close/>
                </a:path>
              </a:pathLst>
            </a:custGeom>
            <a:solidFill>
              <a:srgbClr val="006600"/>
            </a:solidFill>
            <a:ln w="9525">
              <a:noFill/>
              <a:round/>
              <a:headEnd/>
              <a:tailEnd/>
            </a:ln>
          </p:spPr>
          <p:txBody>
            <a:bodyPr vert="eaVert"/>
            <a:lstStyle/>
            <a:p>
              <a:endParaRPr lang="en-US"/>
            </a:p>
          </p:txBody>
        </p:sp>
        <p:sp>
          <p:nvSpPr>
            <p:cNvPr id="15706" name="Freeform 330"/>
            <p:cNvSpPr>
              <a:spLocks/>
            </p:cNvSpPr>
            <p:nvPr/>
          </p:nvSpPr>
          <p:spPr bwMode="auto">
            <a:xfrm>
              <a:off x="5311" y="1256"/>
              <a:ext cx="35" cy="4"/>
            </a:xfrm>
            <a:custGeom>
              <a:avLst/>
              <a:gdLst>
                <a:gd name="T0" fmla="*/ 0 w 35"/>
                <a:gd name="T1" fmla="*/ 1 h 6"/>
                <a:gd name="T2" fmla="*/ 6 w 35"/>
                <a:gd name="T3" fmla="*/ 1 h 6"/>
                <a:gd name="T4" fmla="*/ 12 w 35"/>
                <a:gd name="T5" fmla="*/ 0 h 6"/>
                <a:gd name="T6" fmla="*/ 18 w 35"/>
                <a:gd name="T7" fmla="*/ 0 h 6"/>
                <a:gd name="T8" fmla="*/ 23 w 35"/>
                <a:gd name="T9" fmla="*/ 0 h 6"/>
                <a:gd name="T10" fmla="*/ 29 w 35"/>
                <a:gd name="T11" fmla="*/ 0 h 6"/>
                <a:gd name="T12" fmla="*/ 29 w 35"/>
                <a:gd name="T13" fmla="*/ 0 h 6"/>
                <a:gd name="T14" fmla="*/ 35 w 35"/>
                <a:gd name="T15" fmla="*/ 0 h 6"/>
                <a:gd name="T16" fmla="*/ 35 w 35"/>
                <a:gd name="T17" fmla="*/ 0 h 6"/>
                <a:gd name="T18" fmla="*/ 35 w 35"/>
                <a:gd name="T19" fmla="*/ 0 h 6"/>
                <a:gd name="T20" fmla="*/ 29 w 35"/>
                <a:gd name="T21" fmla="*/ 1 h 6"/>
                <a:gd name="T22" fmla="*/ 29 w 35"/>
                <a:gd name="T23" fmla="*/ 1 h 6"/>
                <a:gd name="T24" fmla="*/ 23 w 35"/>
                <a:gd name="T25" fmla="*/ 1 h 6"/>
                <a:gd name="T26" fmla="*/ 18 w 35"/>
                <a:gd name="T27" fmla="*/ 1 h 6"/>
                <a:gd name="T28" fmla="*/ 12 w 35"/>
                <a:gd name="T29" fmla="*/ 1 h 6"/>
                <a:gd name="T30" fmla="*/ 6 w 35"/>
                <a:gd name="T31" fmla="*/ 1 h 6"/>
                <a:gd name="T32" fmla="*/ 0 w 35"/>
                <a:gd name="T33" fmla="*/ 1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6"/>
                <a:gd name="T53" fmla="*/ 35 w 35"/>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6">
                  <a:moveTo>
                    <a:pt x="0" y="6"/>
                  </a:moveTo>
                  <a:lnTo>
                    <a:pt x="6" y="6"/>
                  </a:lnTo>
                  <a:lnTo>
                    <a:pt x="12" y="0"/>
                  </a:lnTo>
                  <a:lnTo>
                    <a:pt x="18" y="0"/>
                  </a:lnTo>
                  <a:lnTo>
                    <a:pt x="23" y="0"/>
                  </a:lnTo>
                  <a:lnTo>
                    <a:pt x="29" y="0"/>
                  </a:lnTo>
                  <a:lnTo>
                    <a:pt x="35" y="0"/>
                  </a:lnTo>
                  <a:lnTo>
                    <a:pt x="29" y="6"/>
                  </a:lnTo>
                  <a:lnTo>
                    <a:pt x="23" y="6"/>
                  </a:lnTo>
                  <a:lnTo>
                    <a:pt x="18" y="6"/>
                  </a:lnTo>
                  <a:lnTo>
                    <a:pt x="12" y="6"/>
                  </a:lnTo>
                  <a:lnTo>
                    <a:pt x="6" y="6"/>
                  </a:lnTo>
                  <a:lnTo>
                    <a:pt x="0" y="6"/>
                  </a:lnTo>
                  <a:close/>
                </a:path>
              </a:pathLst>
            </a:custGeom>
            <a:solidFill>
              <a:srgbClr val="006600"/>
            </a:solidFill>
            <a:ln w="9525">
              <a:noFill/>
              <a:round/>
              <a:headEnd/>
              <a:tailEnd/>
            </a:ln>
          </p:spPr>
          <p:txBody>
            <a:bodyPr vert="eaVert"/>
            <a:lstStyle/>
            <a:p>
              <a:endParaRPr lang="en-US"/>
            </a:p>
          </p:txBody>
        </p:sp>
        <p:sp>
          <p:nvSpPr>
            <p:cNvPr id="15707" name="Freeform 331"/>
            <p:cNvSpPr>
              <a:spLocks/>
            </p:cNvSpPr>
            <p:nvPr/>
          </p:nvSpPr>
          <p:spPr bwMode="auto">
            <a:xfrm>
              <a:off x="5317" y="1242"/>
              <a:ext cx="35" cy="4"/>
            </a:xfrm>
            <a:custGeom>
              <a:avLst/>
              <a:gdLst>
                <a:gd name="T0" fmla="*/ 0 w 35"/>
                <a:gd name="T1" fmla="*/ 1 h 6"/>
                <a:gd name="T2" fmla="*/ 6 w 35"/>
                <a:gd name="T3" fmla="*/ 1 h 6"/>
                <a:gd name="T4" fmla="*/ 12 w 35"/>
                <a:gd name="T5" fmla="*/ 0 h 6"/>
                <a:gd name="T6" fmla="*/ 17 w 35"/>
                <a:gd name="T7" fmla="*/ 0 h 6"/>
                <a:gd name="T8" fmla="*/ 23 w 35"/>
                <a:gd name="T9" fmla="*/ 0 h 6"/>
                <a:gd name="T10" fmla="*/ 29 w 35"/>
                <a:gd name="T11" fmla="*/ 0 h 6"/>
                <a:gd name="T12" fmla="*/ 35 w 35"/>
                <a:gd name="T13" fmla="*/ 0 h 6"/>
                <a:gd name="T14" fmla="*/ 35 w 35"/>
                <a:gd name="T15" fmla="*/ 0 h 6"/>
                <a:gd name="T16" fmla="*/ 35 w 35"/>
                <a:gd name="T17" fmla="*/ 0 h 6"/>
                <a:gd name="T18" fmla="*/ 35 w 35"/>
                <a:gd name="T19" fmla="*/ 0 h 6"/>
                <a:gd name="T20" fmla="*/ 35 w 35"/>
                <a:gd name="T21" fmla="*/ 1 h 6"/>
                <a:gd name="T22" fmla="*/ 29 w 35"/>
                <a:gd name="T23" fmla="*/ 1 h 6"/>
                <a:gd name="T24" fmla="*/ 23 w 35"/>
                <a:gd name="T25" fmla="*/ 1 h 6"/>
                <a:gd name="T26" fmla="*/ 17 w 35"/>
                <a:gd name="T27" fmla="*/ 1 h 6"/>
                <a:gd name="T28" fmla="*/ 12 w 35"/>
                <a:gd name="T29" fmla="*/ 1 h 6"/>
                <a:gd name="T30" fmla="*/ 6 w 35"/>
                <a:gd name="T31" fmla="*/ 1 h 6"/>
                <a:gd name="T32" fmla="*/ 0 w 35"/>
                <a:gd name="T33" fmla="*/ 1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6"/>
                <a:gd name="T53" fmla="*/ 35 w 35"/>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6">
                  <a:moveTo>
                    <a:pt x="0" y="6"/>
                  </a:moveTo>
                  <a:lnTo>
                    <a:pt x="6" y="6"/>
                  </a:lnTo>
                  <a:lnTo>
                    <a:pt x="12" y="0"/>
                  </a:lnTo>
                  <a:lnTo>
                    <a:pt x="17" y="0"/>
                  </a:lnTo>
                  <a:lnTo>
                    <a:pt x="23" y="0"/>
                  </a:lnTo>
                  <a:lnTo>
                    <a:pt x="29" y="0"/>
                  </a:lnTo>
                  <a:lnTo>
                    <a:pt x="35" y="0"/>
                  </a:lnTo>
                  <a:lnTo>
                    <a:pt x="35" y="6"/>
                  </a:lnTo>
                  <a:lnTo>
                    <a:pt x="29" y="6"/>
                  </a:lnTo>
                  <a:lnTo>
                    <a:pt x="23" y="6"/>
                  </a:lnTo>
                  <a:lnTo>
                    <a:pt x="17" y="6"/>
                  </a:lnTo>
                  <a:lnTo>
                    <a:pt x="12" y="6"/>
                  </a:lnTo>
                  <a:lnTo>
                    <a:pt x="6" y="6"/>
                  </a:lnTo>
                  <a:lnTo>
                    <a:pt x="0" y="6"/>
                  </a:lnTo>
                  <a:close/>
                </a:path>
              </a:pathLst>
            </a:custGeom>
            <a:solidFill>
              <a:srgbClr val="006600"/>
            </a:solidFill>
            <a:ln w="9525">
              <a:noFill/>
              <a:round/>
              <a:headEnd/>
              <a:tailEnd/>
            </a:ln>
          </p:spPr>
          <p:txBody>
            <a:bodyPr vert="eaVert"/>
            <a:lstStyle/>
            <a:p>
              <a:endParaRPr lang="en-US"/>
            </a:p>
          </p:txBody>
        </p:sp>
        <p:sp>
          <p:nvSpPr>
            <p:cNvPr id="15708" name="Freeform 332"/>
            <p:cNvSpPr>
              <a:spLocks/>
            </p:cNvSpPr>
            <p:nvPr/>
          </p:nvSpPr>
          <p:spPr bwMode="auto">
            <a:xfrm>
              <a:off x="5316" y="1224"/>
              <a:ext cx="41" cy="12"/>
            </a:xfrm>
            <a:custGeom>
              <a:avLst/>
              <a:gdLst>
                <a:gd name="T0" fmla="*/ 0 w 41"/>
                <a:gd name="T1" fmla="*/ 12 h 12"/>
                <a:gd name="T2" fmla="*/ 6 w 41"/>
                <a:gd name="T3" fmla="*/ 6 h 12"/>
                <a:gd name="T4" fmla="*/ 12 w 41"/>
                <a:gd name="T5" fmla="*/ 6 h 12"/>
                <a:gd name="T6" fmla="*/ 17 w 41"/>
                <a:gd name="T7" fmla="*/ 0 h 12"/>
                <a:gd name="T8" fmla="*/ 29 w 41"/>
                <a:gd name="T9" fmla="*/ 0 h 12"/>
                <a:gd name="T10" fmla="*/ 35 w 41"/>
                <a:gd name="T11" fmla="*/ 0 h 12"/>
                <a:gd name="T12" fmla="*/ 41 w 41"/>
                <a:gd name="T13" fmla="*/ 0 h 12"/>
                <a:gd name="T14" fmla="*/ 41 w 41"/>
                <a:gd name="T15" fmla="*/ 0 h 12"/>
                <a:gd name="T16" fmla="*/ 41 w 41"/>
                <a:gd name="T17" fmla="*/ 0 h 12"/>
                <a:gd name="T18" fmla="*/ 41 w 41"/>
                <a:gd name="T19" fmla="*/ 0 h 12"/>
                <a:gd name="T20" fmla="*/ 35 w 41"/>
                <a:gd name="T21" fmla="*/ 6 h 12"/>
                <a:gd name="T22" fmla="*/ 29 w 41"/>
                <a:gd name="T23" fmla="*/ 6 h 12"/>
                <a:gd name="T24" fmla="*/ 23 w 41"/>
                <a:gd name="T25" fmla="*/ 6 h 12"/>
                <a:gd name="T26" fmla="*/ 17 w 41"/>
                <a:gd name="T27" fmla="*/ 6 h 12"/>
                <a:gd name="T28" fmla="*/ 12 w 41"/>
                <a:gd name="T29" fmla="*/ 6 h 12"/>
                <a:gd name="T30" fmla="*/ 6 w 41"/>
                <a:gd name="T31" fmla="*/ 6 h 12"/>
                <a:gd name="T32" fmla="*/ 0 w 41"/>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12"/>
                <a:gd name="T53" fmla="*/ 41 w 4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12">
                  <a:moveTo>
                    <a:pt x="0" y="12"/>
                  </a:moveTo>
                  <a:lnTo>
                    <a:pt x="6" y="6"/>
                  </a:lnTo>
                  <a:lnTo>
                    <a:pt x="12" y="6"/>
                  </a:lnTo>
                  <a:lnTo>
                    <a:pt x="17" y="0"/>
                  </a:lnTo>
                  <a:lnTo>
                    <a:pt x="29" y="0"/>
                  </a:lnTo>
                  <a:lnTo>
                    <a:pt x="35" y="0"/>
                  </a:lnTo>
                  <a:lnTo>
                    <a:pt x="41" y="0"/>
                  </a:lnTo>
                  <a:lnTo>
                    <a:pt x="35" y="6"/>
                  </a:lnTo>
                  <a:lnTo>
                    <a:pt x="29" y="6"/>
                  </a:lnTo>
                  <a:lnTo>
                    <a:pt x="23" y="6"/>
                  </a:lnTo>
                  <a:lnTo>
                    <a:pt x="17" y="6"/>
                  </a:lnTo>
                  <a:lnTo>
                    <a:pt x="12" y="6"/>
                  </a:lnTo>
                  <a:lnTo>
                    <a:pt x="6" y="6"/>
                  </a:lnTo>
                  <a:lnTo>
                    <a:pt x="0" y="12"/>
                  </a:lnTo>
                  <a:close/>
                </a:path>
              </a:pathLst>
            </a:custGeom>
            <a:solidFill>
              <a:srgbClr val="006600"/>
            </a:solidFill>
            <a:ln w="9525">
              <a:noFill/>
              <a:round/>
              <a:headEnd/>
              <a:tailEnd/>
            </a:ln>
          </p:spPr>
          <p:txBody>
            <a:bodyPr vert="eaVert"/>
            <a:lstStyle/>
            <a:p>
              <a:endParaRPr lang="en-US"/>
            </a:p>
          </p:txBody>
        </p:sp>
        <p:sp>
          <p:nvSpPr>
            <p:cNvPr id="15709" name="Freeform 333"/>
            <p:cNvSpPr>
              <a:spLocks/>
            </p:cNvSpPr>
            <p:nvPr/>
          </p:nvSpPr>
          <p:spPr bwMode="auto">
            <a:xfrm>
              <a:off x="5317" y="1205"/>
              <a:ext cx="47" cy="18"/>
            </a:xfrm>
            <a:custGeom>
              <a:avLst/>
              <a:gdLst>
                <a:gd name="T0" fmla="*/ 0 w 47"/>
                <a:gd name="T1" fmla="*/ 18 h 18"/>
                <a:gd name="T2" fmla="*/ 6 w 47"/>
                <a:gd name="T3" fmla="*/ 12 h 18"/>
                <a:gd name="T4" fmla="*/ 12 w 47"/>
                <a:gd name="T5" fmla="*/ 12 h 18"/>
                <a:gd name="T6" fmla="*/ 17 w 47"/>
                <a:gd name="T7" fmla="*/ 6 h 18"/>
                <a:gd name="T8" fmla="*/ 29 w 47"/>
                <a:gd name="T9" fmla="*/ 6 h 18"/>
                <a:gd name="T10" fmla="*/ 35 w 47"/>
                <a:gd name="T11" fmla="*/ 0 h 18"/>
                <a:gd name="T12" fmla="*/ 41 w 47"/>
                <a:gd name="T13" fmla="*/ 0 h 18"/>
                <a:gd name="T14" fmla="*/ 47 w 47"/>
                <a:gd name="T15" fmla="*/ 0 h 18"/>
                <a:gd name="T16" fmla="*/ 47 w 47"/>
                <a:gd name="T17" fmla="*/ 6 h 18"/>
                <a:gd name="T18" fmla="*/ 47 w 47"/>
                <a:gd name="T19" fmla="*/ 6 h 18"/>
                <a:gd name="T20" fmla="*/ 41 w 47"/>
                <a:gd name="T21" fmla="*/ 12 h 18"/>
                <a:gd name="T22" fmla="*/ 35 w 47"/>
                <a:gd name="T23" fmla="*/ 12 h 18"/>
                <a:gd name="T24" fmla="*/ 29 w 47"/>
                <a:gd name="T25" fmla="*/ 12 h 18"/>
                <a:gd name="T26" fmla="*/ 23 w 47"/>
                <a:gd name="T27" fmla="*/ 12 h 18"/>
                <a:gd name="T28" fmla="*/ 12 w 47"/>
                <a:gd name="T29" fmla="*/ 18 h 18"/>
                <a:gd name="T30" fmla="*/ 6 w 47"/>
                <a:gd name="T31" fmla="*/ 18 h 18"/>
                <a:gd name="T32" fmla="*/ 0 w 47"/>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18"/>
                <a:gd name="T53" fmla="*/ 47 w 47"/>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18">
                  <a:moveTo>
                    <a:pt x="0" y="18"/>
                  </a:moveTo>
                  <a:lnTo>
                    <a:pt x="6" y="12"/>
                  </a:lnTo>
                  <a:lnTo>
                    <a:pt x="12" y="12"/>
                  </a:lnTo>
                  <a:lnTo>
                    <a:pt x="17" y="6"/>
                  </a:lnTo>
                  <a:lnTo>
                    <a:pt x="29" y="6"/>
                  </a:lnTo>
                  <a:lnTo>
                    <a:pt x="35" y="0"/>
                  </a:lnTo>
                  <a:lnTo>
                    <a:pt x="41" y="0"/>
                  </a:lnTo>
                  <a:lnTo>
                    <a:pt x="47" y="0"/>
                  </a:lnTo>
                  <a:lnTo>
                    <a:pt x="47" y="6"/>
                  </a:lnTo>
                  <a:lnTo>
                    <a:pt x="41" y="12"/>
                  </a:lnTo>
                  <a:lnTo>
                    <a:pt x="35" y="12"/>
                  </a:lnTo>
                  <a:lnTo>
                    <a:pt x="29" y="12"/>
                  </a:lnTo>
                  <a:lnTo>
                    <a:pt x="23" y="12"/>
                  </a:lnTo>
                  <a:lnTo>
                    <a:pt x="12" y="18"/>
                  </a:lnTo>
                  <a:lnTo>
                    <a:pt x="6" y="18"/>
                  </a:lnTo>
                  <a:lnTo>
                    <a:pt x="0" y="18"/>
                  </a:lnTo>
                  <a:close/>
                </a:path>
              </a:pathLst>
            </a:custGeom>
            <a:solidFill>
              <a:srgbClr val="006600"/>
            </a:solidFill>
            <a:ln w="9525">
              <a:noFill/>
              <a:round/>
              <a:headEnd/>
              <a:tailEnd/>
            </a:ln>
          </p:spPr>
          <p:txBody>
            <a:bodyPr vert="eaVert"/>
            <a:lstStyle/>
            <a:p>
              <a:endParaRPr lang="en-US"/>
            </a:p>
          </p:txBody>
        </p:sp>
        <p:sp>
          <p:nvSpPr>
            <p:cNvPr id="15710" name="Freeform 334"/>
            <p:cNvSpPr>
              <a:spLocks/>
            </p:cNvSpPr>
            <p:nvPr/>
          </p:nvSpPr>
          <p:spPr bwMode="auto">
            <a:xfrm>
              <a:off x="5316" y="1177"/>
              <a:ext cx="46" cy="30"/>
            </a:xfrm>
            <a:custGeom>
              <a:avLst/>
              <a:gdLst>
                <a:gd name="T0" fmla="*/ 0 w 47"/>
                <a:gd name="T1" fmla="*/ 30 h 30"/>
                <a:gd name="T2" fmla="*/ 6 w 47"/>
                <a:gd name="T3" fmla="*/ 24 h 30"/>
                <a:gd name="T4" fmla="*/ 12 w 47"/>
                <a:gd name="T5" fmla="*/ 18 h 30"/>
                <a:gd name="T6" fmla="*/ 17 w 47"/>
                <a:gd name="T7" fmla="*/ 18 h 30"/>
                <a:gd name="T8" fmla="*/ 23 w 47"/>
                <a:gd name="T9" fmla="*/ 12 h 30"/>
                <a:gd name="T10" fmla="*/ 23 w 47"/>
                <a:gd name="T11" fmla="*/ 6 h 30"/>
                <a:gd name="T12" fmla="*/ 27 w 47"/>
                <a:gd name="T13" fmla="*/ 6 h 30"/>
                <a:gd name="T14" fmla="*/ 33 w 47"/>
                <a:gd name="T15" fmla="*/ 0 h 30"/>
                <a:gd name="T16" fmla="*/ 39 w 47"/>
                <a:gd name="T17" fmla="*/ 6 h 30"/>
                <a:gd name="T18" fmla="*/ 39 w 47"/>
                <a:gd name="T19" fmla="*/ 6 h 30"/>
                <a:gd name="T20" fmla="*/ 33 w 47"/>
                <a:gd name="T21" fmla="*/ 12 h 30"/>
                <a:gd name="T22" fmla="*/ 27 w 47"/>
                <a:gd name="T23" fmla="*/ 12 h 30"/>
                <a:gd name="T24" fmla="*/ 23 w 47"/>
                <a:gd name="T25" fmla="*/ 18 h 30"/>
                <a:gd name="T26" fmla="*/ 23 w 47"/>
                <a:gd name="T27" fmla="*/ 24 h 30"/>
                <a:gd name="T28" fmla="*/ 17 w 47"/>
                <a:gd name="T29" fmla="*/ 24 h 30"/>
                <a:gd name="T30" fmla="*/ 6 w 47"/>
                <a:gd name="T31" fmla="*/ 30 h 30"/>
                <a:gd name="T32" fmla="*/ 0 w 47"/>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30"/>
                <a:gd name="T53" fmla="*/ 47 w 47"/>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30">
                  <a:moveTo>
                    <a:pt x="0" y="30"/>
                  </a:moveTo>
                  <a:lnTo>
                    <a:pt x="6" y="24"/>
                  </a:lnTo>
                  <a:lnTo>
                    <a:pt x="12" y="18"/>
                  </a:lnTo>
                  <a:lnTo>
                    <a:pt x="17" y="18"/>
                  </a:lnTo>
                  <a:lnTo>
                    <a:pt x="23" y="12"/>
                  </a:lnTo>
                  <a:lnTo>
                    <a:pt x="29" y="6"/>
                  </a:lnTo>
                  <a:lnTo>
                    <a:pt x="35" y="6"/>
                  </a:lnTo>
                  <a:lnTo>
                    <a:pt x="41" y="0"/>
                  </a:lnTo>
                  <a:lnTo>
                    <a:pt x="47" y="6"/>
                  </a:lnTo>
                  <a:lnTo>
                    <a:pt x="41" y="12"/>
                  </a:lnTo>
                  <a:lnTo>
                    <a:pt x="35" y="12"/>
                  </a:lnTo>
                  <a:lnTo>
                    <a:pt x="29" y="18"/>
                  </a:lnTo>
                  <a:lnTo>
                    <a:pt x="23" y="24"/>
                  </a:lnTo>
                  <a:lnTo>
                    <a:pt x="17" y="24"/>
                  </a:lnTo>
                  <a:lnTo>
                    <a:pt x="6" y="30"/>
                  </a:lnTo>
                  <a:lnTo>
                    <a:pt x="0" y="30"/>
                  </a:lnTo>
                  <a:close/>
                </a:path>
              </a:pathLst>
            </a:custGeom>
            <a:solidFill>
              <a:srgbClr val="006600"/>
            </a:solidFill>
            <a:ln w="9525">
              <a:noFill/>
              <a:round/>
              <a:headEnd/>
              <a:tailEnd/>
            </a:ln>
          </p:spPr>
          <p:txBody>
            <a:bodyPr vert="eaVert"/>
            <a:lstStyle/>
            <a:p>
              <a:endParaRPr lang="en-US"/>
            </a:p>
          </p:txBody>
        </p:sp>
        <p:sp>
          <p:nvSpPr>
            <p:cNvPr id="15711" name="Freeform 335"/>
            <p:cNvSpPr>
              <a:spLocks/>
            </p:cNvSpPr>
            <p:nvPr/>
          </p:nvSpPr>
          <p:spPr bwMode="auto">
            <a:xfrm>
              <a:off x="5317" y="1159"/>
              <a:ext cx="41" cy="29"/>
            </a:xfrm>
            <a:custGeom>
              <a:avLst/>
              <a:gdLst>
                <a:gd name="T0" fmla="*/ 0 w 41"/>
                <a:gd name="T1" fmla="*/ 22 h 30"/>
                <a:gd name="T2" fmla="*/ 6 w 41"/>
                <a:gd name="T3" fmla="*/ 22 h 30"/>
                <a:gd name="T4" fmla="*/ 12 w 41"/>
                <a:gd name="T5" fmla="*/ 16 h 30"/>
                <a:gd name="T6" fmla="*/ 17 w 41"/>
                <a:gd name="T7" fmla="*/ 15 h 30"/>
                <a:gd name="T8" fmla="*/ 23 w 41"/>
                <a:gd name="T9" fmla="*/ 12 h 30"/>
                <a:gd name="T10" fmla="*/ 29 w 41"/>
                <a:gd name="T11" fmla="*/ 6 h 30"/>
                <a:gd name="T12" fmla="*/ 29 w 41"/>
                <a:gd name="T13" fmla="*/ 0 h 30"/>
                <a:gd name="T14" fmla="*/ 35 w 41"/>
                <a:gd name="T15" fmla="*/ 0 h 30"/>
                <a:gd name="T16" fmla="*/ 41 w 41"/>
                <a:gd name="T17" fmla="*/ 0 h 30"/>
                <a:gd name="T18" fmla="*/ 41 w 41"/>
                <a:gd name="T19" fmla="*/ 0 h 30"/>
                <a:gd name="T20" fmla="*/ 35 w 41"/>
                <a:gd name="T21" fmla="*/ 6 h 30"/>
                <a:gd name="T22" fmla="*/ 29 w 41"/>
                <a:gd name="T23" fmla="*/ 12 h 30"/>
                <a:gd name="T24" fmla="*/ 23 w 41"/>
                <a:gd name="T25" fmla="*/ 15 h 30"/>
                <a:gd name="T26" fmla="*/ 17 w 41"/>
                <a:gd name="T27" fmla="*/ 16 h 30"/>
                <a:gd name="T28" fmla="*/ 12 w 41"/>
                <a:gd name="T29" fmla="*/ 22 h 30"/>
                <a:gd name="T30" fmla="*/ 6 w 41"/>
                <a:gd name="T31" fmla="*/ 22 h 30"/>
                <a:gd name="T32" fmla="*/ 0 w 41"/>
                <a:gd name="T33" fmla="*/ 22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30"/>
                <a:gd name="T53" fmla="*/ 41 w 41"/>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30">
                  <a:moveTo>
                    <a:pt x="0" y="30"/>
                  </a:moveTo>
                  <a:lnTo>
                    <a:pt x="6" y="30"/>
                  </a:lnTo>
                  <a:lnTo>
                    <a:pt x="12" y="24"/>
                  </a:lnTo>
                  <a:lnTo>
                    <a:pt x="17" y="18"/>
                  </a:lnTo>
                  <a:lnTo>
                    <a:pt x="23" y="12"/>
                  </a:lnTo>
                  <a:lnTo>
                    <a:pt x="29" y="6"/>
                  </a:lnTo>
                  <a:lnTo>
                    <a:pt x="29" y="0"/>
                  </a:lnTo>
                  <a:lnTo>
                    <a:pt x="35" y="0"/>
                  </a:lnTo>
                  <a:lnTo>
                    <a:pt x="41" y="0"/>
                  </a:lnTo>
                  <a:lnTo>
                    <a:pt x="35" y="6"/>
                  </a:lnTo>
                  <a:lnTo>
                    <a:pt x="29" y="12"/>
                  </a:lnTo>
                  <a:lnTo>
                    <a:pt x="23" y="18"/>
                  </a:lnTo>
                  <a:lnTo>
                    <a:pt x="17" y="24"/>
                  </a:lnTo>
                  <a:lnTo>
                    <a:pt x="12" y="30"/>
                  </a:lnTo>
                  <a:lnTo>
                    <a:pt x="6" y="30"/>
                  </a:lnTo>
                  <a:lnTo>
                    <a:pt x="0" y="30"/>
                  </a:lnTo>
                  <a:close/>
                </a:path>
              </a:pathLst>
            </a:custGeom>
            <a:solidFill>
              <a:srgbClr val="006600"/>
            </a:solidFill>
            <a:ln w="9525">
              <a:noFill/>
              <a:round/>
              <a:headEnd/>
              <a:tailEnd/>
            </a:ln>
          </p:spPr>
          <p:txBody>
            <a:bodyPr vert="eaVert"/>
            <a:lstStyle/>
            <a:p>
              <a:endParaRPr lang="en-US"/>
            </a:p>
          </p:txBody>
        </p:sp>
        <p:sp>
          <p:nvSpPr>
            <p:cNvPr id="15712" name="Freeform 336"/>
            <p:cNvSpPr>
              <a:spLocks/>
            </p:cNvSpPr>
            <p:nvPr/>
          </p:nvSpPr>
          <p:spPr bwMode="auto">
            <a:xfrm>
              <a:off x="5317" y="1148"/>
              <a:ext cx="35" cy="28"/>
            </a:xfrm>
            <a:custGeom>
              <a:avLst/>
              <a:gdLst>
                <a:gd name="T0" fmla="*/ 35 w 35"/>
                <a:gd name="T1" fmla="*/ 0 h 30"/>
                <a:gd name="T2" fmla="*/ 35 w 35"/>
                <a:gd name="T3" fmla="*/ 0 h 30"/>
                <a:gd name="T4" fmla="*/ 29 w 35"/>
                <a:gd name="T5" fmla="*/ 6 h 30"/>
                <a:gd name="T6" fmla="*/ 23 w 35"/>
                <a:gd name="T7" fmla="*/ 6 h 30"/>
                <a:gd name="T8" fmla="*/ 23 w 35"/>
                <a:gd name="T9" fmla="*/ 7 h 30"/>
                <a:gd name="T10" fmla="*/ 17 w 35"/>
                <a:gd name="T11" fmla="*/ 10 h 30"/>
                <a:gd name="T12" fmla="*/ 12 w 35"/>
                <a:gd name="T13" fmla="*/ 10 h 30"/>
                <a:gd name="T14" fmla="*/ 6 w 35"/>
                <a:gd name="T15" fmla="*/ 15 h 30"/>
                <a:gd name="T16" fmla="*/ 0 w 35"/>
                <a:gd name="T17" fmla="*/ 18 h 30"/>
                <a:gd name="T18" fmla="*/ 6 w 35"/>
                <a:gd name="T19" fmla="*/ 15 h 30"/>
                <a:gd name="T20" fmla="*/ 6 w 35"/>
                <a:gd name="T21" fmla="*/ 10 h 30"/>
                <a:gd name="T22" fmla="*/ 12 w 35"/>
                <a:gd name="T23" fmla="*/ 7 h 30"/>
                <a:gd name="T24" fmla="*/ 17 w 35"/>
                <a:gd name="T25" fmla="*/ 6 h 30"/>
                <a:gd name="T26" fmla="*/ 23 w 35"/>
                <a:gd name="T27" fmla="*/ 0 h 30"/>
                <a:gd name="T28" fmla="*/ 29 w 35"/>
                <a:gd name="T29" fmla="*/ 0 h 30"/>
                <a:gd name="T30" fmla="*/ 29 w 35"/>
                <a:gd name="T31" fmla="*/ 0 h 30"/>
                <a:gd name="T32" fmla="*/ 35 w 35"/>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0"/>
                <a:gd name="T53" fmla="*/ 35 w 35"/>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0">
                  <a:moveTo>
                    <a:pt x="35" y="0"/>
                  </a:moveTo>
                  <a:lnTo>
                    <a:pt x="35" y="0"/>
                  </a:lnTo>
                  <a:lnTo>
                    <a:pt x="29" y="6"/>
                  </a:lnTo>
                  <a:lnTo>
                    <a:pt x="23" y="6"/>
                  </a:lnTo>
                  <a:lnTo>
                    <a:pt x="23" y="12"/>
                  </a:lnTo>
                  <a:lnTo>
                    <a:pt x="17" y="18"/>
                  </a:lnTo>
                  <a:lnTo>
                    <a:pt x="12" y="18"/>
                  </a:lnTo>
                  <a:lnTo>
                    <a:pt x="6" y="24"/>
                  </a:lnTo>
                  <a:lnTo>
                    <a:pt x="0" y="30"/>
                  </a:lnTo>
                  <a:lnTo>
                    <a:pt x="6" y="24"/>
                  </a:lnTo>
                  <a:lnTo>
                    <a:pt x="6" y="18"/>
                  </a:lnTo>
                  <a:lnTo>
                    <a:pt x="12" y="12"/>
                  </a:lnTo>
                  <a:lnTo>
                    <a:pt x="17" y="6"/>
                  </a:lnTo>
                  <a:lnTo>
                    <a:pt x="23" y="0"/>
                  </a:lnTo>
                  <a:lnTo>
                    <a:pt x="29" y="0"/>
                  </a:lnTo>
                  <a:lnTo>
                    <a:pt x="35" y="0"/>
                  </a:lnTo>
                  <a:close/>
                </a:path>
              </a:pathLst>
            </a:custGeom>
            <a:solidFill>
              <a:srgbClr val="006600"/>
            </a:solidFill>
            <a:ln w="9525">
              <a:noFill/>
              <a:round/>
              <a:headEnd/>
              <a:tailEnd/>
            </a:ln>
          </p:spPr>
          <p:txBody>
            <a:bodyPr vert="eaVert"/>
            <a:lstStyle/>
            <a:p>
              <a:endParaRPr lang="en-US"/>
            </a:p>
          </p:txBody>
        </p:sp>
        <p:sp>
          <p:nvSpPr>
            <p:cNvPr id="15713" name="Freeform 337"/>
            <p:cNvSpPr>
              <a:spLocks/>
            </p:cNvSpPr>
            <p:nvPr/>
          </p:nvSpPr>
          <p:spPr bwMode="auto">
            <a:xfrm>
              <a:off x="5251" y="986"/>
              <a:ext cx="41" cy="155"/>
            </a:xfrm>
            <a:custGeom>
              <a:avLst/>
              <a:gdLst>
                <a:gd name="T0" fmla="*/ 6 w 42"/>
                <a:gd name="T1" fmla="*/ 155 h 155"/>
                <a:gd name="T2" fmla="*/ 0 w 42"/>
                <a:gd name="T3" fmla="*/ 155 h 155"/>
                <a:gd name="T4" fmla="*/ 0 w 42"/>
                <a:gd name="T5" fmla="*/ 155 h 155"/>
                <a:gd name="T6" fmla="*/ 0 w 42"/>
                <a:gd name="T7" fmla="*/ 155 h 155"/>
                <a:gd name="T8" fmla="*/ 0 w 42"/>
                <a:gd name="T9" fmla="*/ 149 h 155"/>
                <a:gd name="T10" fmla="*/ 18 w 42"/>
                <a:gd name="T11" fmla="*/ 131 h 155"/>
                <a:gd name="T12" fmla="*/ 21 w 42"/>
                <a:gd name="T13" fmla="*/ 113 h 155"/>
                <a:gd name="T14" fmla="*/ 22 w 42"/>
                <a:gd name="T15" fmla="*/ 89 h 155"/>
                <a:gd name="T16" fmla="*/ 28 w 42"/>
                <a:gd name="T17" fmla="*/ 71 h 155"/>
                <a:gd name="T18" fmla="*/ 22 w 42"/>
                <a:gd name="T19" fmla="*/ 47 h 155"/>
                <a:gd name="T20" fmla="*/ 22 w 42"/>
                <a:gd name="T21" fmla="*/ 29 h 155"/>
                <a:gd name="T22" fmla="*/ 21 w 42"/>
                <a:gd name="T23" fmla="*/ 12 h 155"/>
                <a:gd name="T24" fmla="*/ 21 w 42"/>
                <a:gd name="T25" fmla="*/ 0 h 155"/>
                <a:gd name="T26" fmla="*/ 22 w 42"/>
                <a:gd name="T27" fmla="*/ 12 h 155"/>
                <a:gd name="T28" fmla="*/ 28 w 42"/>
                <a:gd name="T29" fmla="*/ 23 h 155"/>
                <a:gd name="T30" fmla="*/ 34 w 42"/>
                <a:gd name="T31" fmla="*/ 47 h 155"/>
                <a:gd name="T32" fmla="*/ 34 w 42"/>
                <a:gd name="T33" fmla="*/ 71 h 155"/>
                <a:gd name="T34" fmla="*/ 28 w 42"/>
                <a:gd name="T35" fmla="*/ 95 h 155"/>
                <a:gd name="T36" fmla="*/ 22 w 42"/>
                <a:gd name="T37" fmla="*/ 119 h 155"/>
                <a:gd name="T38" fmla="*/ 18 w 42"/>
                <a:gd name="T39" fmla="*/ 143 h 155"/>
                <a:gd name="T40" fmla="*/ 6 w 42"/>
                <a:gd name="T41" fmla="*/ 155 h 1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155"/>
                <a:gd name="T65" fmla="*/ 42 w 42"/>
                <a:gd name="T66" fmla="*/ 155 h 1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155">
                  <a:moveTo>
                    <a:pt x="6" y="155"/>
                  </a:moveTo>
                  <a:lnTo>
                    <a:pt x="0" y="155"/>
                  </a:lnTo>
                  <a:lnTo>
                    <a:pt x="0" y="149"/>
                  </a:lnTo>
                  <a:lnTo>
                    <a:pt x="18" y="131"/>
                  </a:lnTo>
                  <a:lnTo>
                    <a:pt x="24" y="113"/>
                  </a:lnTo>
                  <a:lnTo>
                    <a:pt x="30" y="89"/>
                  </a:lnTo>
                  <a:lnTo>
                    <a:pt x="36" y="71"/>
                  </a:lnTo>
                  <a:lnTo>
                    <a:pt x="30" y="47"/>
                  </a:lnTo>
                  <a:lnTo>
                    <a:pt x="30" y="29"/>
                  </a:lnTo>
                  <a:lnTo>
                    <a:pt x="24" y="12"/>
                  </a:lnTo>
                  <a:lnTo>
                    <a:pt x="24" y="0"/>
                  </a:lnTo>
                  <a:lnTo>
                    <a:pt x="30" y="12"/>
                  </a:lnTo>
                  <a:lnTo>
                    <a:pt x="36" y="23"/>
                  </a:lnTo>
                  <a:lnTo>
                    <a:pt x="42" y="47"/>
                  </a:lnTo>
                  <a:lnTo>
                    <a:pt x="42" y="71"/>
                  </a:lnTo>
                  <a:lnTo>
                    <a:pt x="36" y="95"/>
                  </a:lnTo>
                  <a:lnTo>
                    <a:pt x="30" y="119"/>
                  </a:lnTo>
                  <a:lnTo>
                    <a:pt x="18" y="143"/>
                  </a:lnTo>
                  <a:lnTo>
                    <a:pt x="6" y="155"/>
                  </a:lnTo>
                  <a:close/>
                </a:path>
              </a:pathLst>
            </a:custGeom>
            <a:solidFill>
              <a:srgbClr val="006600"/>
            </a:solidFill>
            <a:ln w="9525">
              <a:noFill/>
              <a:round/>
              <a:headEnd/>
              <a:tailEnd/>
            </a:ln>
          </p:spPr>
          <p:txBody>
            <a:bodyPr vert="eaVert"/>
            <a:lstStyle/>
            <a:p>
              <a:endParaRPr lang="en-US"/>
            </a:p>
          </p:txBody>
        </p:sp>
        <p:sp>
          <p:nvSpPr>
            <p:cNvPr id="15714" name="Freeform 338"/>
            <p:cNvSpPr>
              <a:spLocks/>
            </p:cNvSpPr>
            <p:nvPr/>
          </p:nvSpPr>
          <p:spPr bwMode="auto">
            <a:xfrm>
              <a:off x="5251" y="988"/>
              <a:ext cx="30" cy="24"/>
            </a:xfrm>
            <a:custGeom>
              <a:avLst/>
              <a:gdLst>
                <a:gd name="T0" fmla="*/ 30 w 30"/>
                <a:gd name="T1" fmla="*/ 31 h 23"/>
                <a:gd name="T2" fmla="*/ 30 w 30"/>
                <a:gd name="T3" fmla="*/ 25 h 23"/>
                <a:gd name="T4" fmla="*/ 24 w 30"/>
                <a:gd name="T5" fmla="*/ 20 h 23"/>
                <a:gd name="T6" fmla="*/ 18 w 30"/>
                <a:gd name="T7" fmla="*/ 20 h 23"/>
                <a:gd name="T8" fmla="*/ 12 w 30"/>
                <a:gd name="T9" fmla="*/ 6 h 23"/>
                <a:gd name="T10" fmla="*/ 6 w 30"/>
                <a:gd name="T11" fmla="*/ 6 h 23"/>
                <a:gd name="T12" fmla="*/ 6 w 30"/>
                <a:gd name="T13" fmla="*/ 0 h 23"/>
                <a:gd name="T14" fmla="*/ 0 w 30"/>
                <a:gd name="T15" fmla="*/ 0 h 23"/>
                <a:gd name="T16" fmla="*/ 0 w 30"/>
                <a:gd name="T17" fmla="*/ 6 h 23"/>
                <a:gd name="T18" fmla="*/ 0 w 30"/>
                <a:gd name="T19" fmla="*/ 6 h 23"/>
                <a:gd name="T20" fmla="*/ 0 w 30"/>
                <a:gd name="T21" fmla="*/ 6 h 23"/>
                <a:gd name="T22" fmla="*/ 6 w 30"/>
                <a:gd name="T23" fmla="*/ 6 h 23"/>
                <a:gd name="T24" fmla="*/ 12 w 30"/>
                <a:gd name="T25" fmla="*/ 20 h 23"/>
                <a:gd name="T26" fmla="*/ 18 w 30"/>
                <a:gd name="T27" fmla="*/ 20 h 23"/>
                <a:gd name="T28" fmla="*/ 24 w 30"/>
                <a:gd name="T29" fmla="*/ 25 h 23"/>
                <a:gd name="T30" fmla="*/ 30 w 30"/>
                <a:gd name="T31" fmla="*/ 25 h 23"/>
                <a:gd name="T32" fmla="*/ 30 w 30"/>
                <a:gd name="T33" fmla="*/ 31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3"/>
                <a:gd name="T53" fmla="*/ 30 w 30"/>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3">
                  <a:moveTo>
                    <a:pt x="30" y="23"/>
                  </a:moveTo>
                  <a:lnTo>
                    <a:pt x="30" y="17"/>
                  </a:lnTo>
                  <a:lnTo>
                    <a:pt x="24" y="12"/>
                  </a:lnTo>
                  <a:lnTo>
                    <a:pt x="18" y="12"/>
                  </a:lnTo>
                  <a:lnTo>
                    <a:pt x="12" y="6"/>
                  </a:lnTo>
                  <a:lnTo>
                    <a:pt x="6" y="6"/>
                  </a:lnTo>
                  <a:lnTo>
                    <a:pt x="6" y="0"/>
                  </a:lnTo>
                  <a:lnTo>
                    <a:pt x="0" y="0"/>
                  </a:lnTo>
                  <a:lnTo>
                    <a:pt x="0" y="6"/>
                  </a:lnTo>
                  <a:lnTo>
                    <a:pt x="6" y="6"/>
                  </a:lnTo>
                  <a:lnTo>
                    <a:pt x="12" y="12"/>
                  </a:lnTo>
                  <a:lnTo>
                    <a:pt x="18" y="12"/>
                  </a:lnTo>
                  <a:lnTo>
                    <a:pt x="24" y="17"/>
                  </a:lnTo>
                  <a:lnTo>
                    <a:pt x="30" y="17"/>
                  </a:lnTo>
                  <a:lnTo>
                    <a:pt x="30" y="23"/>
                  </a:lnTo>
                  <a:close/>
                </a:path>
              </a:pathLst>
            </a:custGeom>
            <a:solidFill>
              <a:srgbClr val="006600"/>
            </a:solidFill>
            <a:ln w="9525">
              <a:noFill/>
              <a:round/>
              <a:headEnd/>
              <a:tailEnd/>
            </a:ln>
          </p:spPr>
          <p:txBody>
            <a:bodyPr vert="eaVert"/>
            <a:lstStyle/>
            <a:p>
              <a:endParaRPr lang="en-US"/>
            </a:p>
          </p:txBody>
        </p:sp>
        <p:sp>
          <p:nvSpPr>
            <p:cNvPr id="15715" name="Freeform 339"/>
            <p:cNvSpPr>
              <a:spLocks/>
            </p:cNvSpPr>
            <p:nvPr/>
          </p:nvSpPr>
          <p:spPr bwMode="auto">
            <a:xfrm>
              <a:off x="5251" y="997"/>
              <a:ext cx="36" cy="25"/>
            </a:xfrm>
            <a:custGeom>
              <a:avLst/>
              <a:gdLst>
                <a:gd name="T0" fmla="*/ 0 w 36"/>
                <a:gd name="T1" fmla="*/ 0 h 23"/>
                <a:gd name="T2" fmla="*/ 0 w 36"/>
                <a:gd name="T3" fmla="*/ 0 h 23"/>
                <a:gd name="T4" fmla="*/ 6 w 36"/>
                <a:gd name="T5" fmla="*/ 0 h 23"/>
                <a:gd name="T6" fmla="*/ 6 w 36"/>
                <a:gd name="T7" fmla="*/ 0 h 23"/>
                <a:gd name="T8" fmla="*/ 12 w 36"/>
                <a:gd name="T9" fmla="*/ 5 h 23"/>
                <a:gd name="T10" fmla="*/ 18 w 36"/>
                <a:gd name="T11" fmla="*/ 5 h 23"/>
                <a:gd name="T12" fmla="*/ 24 w 36"/>
                <a:gd name="T13" fmla="*/ 20 h 23"/>
                <a:gd name="T14" fmla="*/ 30 w 36"/>
                <a:gd name="T15" fmla="*/ 33 h 23"/>
                <a:gd name="T16" fmla="*/ 36 w 36"/>
                <a:gd name="T17" fmla="*/ 45 h 23"/>
                <a:gd name="T18" fmla="*/ 30 w 36"/>
                <a:gd name="T19" fmla="*/ 33 h 23"/>
                <a:gd name="T20" fmla="*/ 24 w 36"/>
                <a:gd name="T21" fmla="*/ 33 h 23"/>
                <a:gd name="T22" fmla="*/ 18 w 36"/>
                <a:gd name="T23" fmla="*/ 20 h 23"/>
                <a:gd name="T24" fmla="*/ 12 w 36"/>
                <a:gd name="T25" fmla="*/ 20 h 23"/>
                <a:gd name="T26" fmla="*/ 6 w 36"/>
                <a:gd name="T27" fmla="*/ 5 h 23"/>
                <a:gd name="T28" fmla="*/ 0 w 36"/>
                <a:gd name="T29" fmla="*/ 5 h 23"/>
                <a:gd name="T30" fmla="*/ 0 w 36"/>
                <a:gd name="T31" fmla="*/ 0 h 23"/>
                <a:gd name="T32" fmla="*/ 0 w 36"/>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3"/>
                <a:gd name="T53" fmla="*/ 36 w 36"/>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3">
                  <a:moveTo>
                    <a:pt x="0" y="0"/>
                  </a:moveTo>
                  <a:lnTo>
                    <a:pt x="0" y="0"/>
                  </a:lnTo>
                  <a:lnTo>
                    <a:pt x="6" y="0"/>
                  </a:lnTo>
                  <a:lnTo>
                    <a:pt x="12" y="5"/>
                  </a:lnTo>
                  <a:lnTo>
                    <a:pt x="18" y="5"/>
                  </a:lnTo>
                  <a:lnTo>
                    <a:pt x="24" y="11"/>
                  </a:lnTo>
                  <a:lnTo>
                    <a:pt x="30" y="17"/>
                  </a:lnTo>
                  <a:lnTo>
                    <a:pt x="36" y="23"/>
                  </a:lnTo>
                  <a:lnTo>
                    <a:pt x="30" y="17"/>
                  </a:lnTo>
                  <a:lnTo>
                    <a:pt x="24" y="17"/>
                  </a:lnTo>
                  <a:lnTo>
                    <a:pt x="18" y="11"/>
                  </a:lnTo>
                  <a:lnTo>
                    <a:pt x="12" y="11"/>
                  </a:lnTo>
                  <a:lnTo>
                    <a:pt x="6" y="5"/>
                  </a:lnTo>
                  <a:lnTo>
                    <a:pt x="0" y="5"/>
                  </a:lnTo>
                  <a:lnTo>
                    <a:pt x="0" y="0"/>
                  </a:lnTo>
                  <a:close/>
                </a:path>
              </a:pathLst>
            </a:custGeom>
            <a:solidFill>
              <a:srgbClr val="006600"/>
            </a:solidFill>
            <a:ln w="9525">
              <a:noFill/>
              <a:round/>
              <a:headEnd/>
              <a:tailEnd/>
            </a:ln>
          </p:spPr>
          <p:txBody>
            <a:bodyPr vert="eaVert"/>
            <a:lstStyle/>
            <a:p>
              <a:endParaRPr lang="en-US"/>
            </a:p>
          </p:txBody>
        </p:sp>
        <p:sp>
          <p:nvSpPr>
            <p:cNvPr id="15716" name="Freeform 340"/>
            <p:cNvSpPr>
              <a:spLocks/>
            </p:cNvSpPr>
            <p:nvPr/>
          </p:nvSpPr>
          <p:spPr bwMode="auto">
            <a:xfrm>
              <a:off x="5239" y="1019"/>
              <a:ext cx="48" cy="29"/>
            </a:xfrm>
            <a:custGeom>
              <a:avLst/>
              <a:gdLst>
                <a:gd name="T0" fmla="*/ 0 w 48"/>
                <a:gd name="T1" fmla="*/ 0 h 30"/>
                <a:gd name="T2" fmla="*/ 6 w 48"/>
                <a:gd name="T3" fmla="*/ 0 h 30"/>
                <a:gd name="T4" fmla="*/ 12 w 48"/>
                <a:gd name="T5" fmla="*/ 0 h 30"/>
                <a:gd name="T6" fmla="*/ 18 w 48"/>
                <a:gd name="T7" fmla="*/ 6 h 30"/>
                <a:gd name="T8" fmla="*/ 24 w 48"/>
                <a:gd name="T9" fmla="*/ 6 h 30"/>
                <a:gd name="T10" fmla="*/ 30 w 48"/>
                <a:gd name="T11" fmla="*/ 12 h 30"/>
                <a:gd name="T12" fmla="*/ 42 w 48"/>
                <a:gd name="T13" fmla="*/ 15 h 30"/>
                <a:gd name="T14" fmla="*/ 48 w 48"/>
                <a:gd name="T15" fmla="*/ 16 h 30"/>
                <a:gd name="T16" fmla="*/ 48 w 48"/>
                <a:gd name="T17" fmla="*/ 22 h 30"/>
                <a:gd name="T18" fmla="*/ 48 w 48"/>
                <a:gd name="T19" fmla="*/ 22 h 30"/>
                <a:gd name="T20" fmla="*/ 42 w 48"/>
                <a:gd name="T21" fmla="*/ 16 h 30"/>
                <a:gd name="T22" fmla="*/ 30 w 48"/>
                <a:gd name="T23" fmla="*/ 15 h 30"/>
                <a:gd name="T24" fmla="*/ 24 w 48"/>
                <a:gd name="T25" fmla="*/ 15 h 30"/>
                <a:gd name="T26" fmla="*/ 12 w 48"/>
                <a:gd name="T27" fmla="*/ 12 h 30"/>
                <a:gd name="T28" fmla="*/ 6 w 48"/>
                <a:gd name="T29" fmla="*/ 6 h 30"/>
                <a:gd name="T30" fmla="*/ 6 w 48"/>
                <a:gd name="T31" fmla="*/ 0 h 30"/>
                <a:gd name="T32" fmla="*/ 0 w 48"/>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0" y="0"/>
                  </a:moveTo>
                  <a:lnTo>
                    <a:pt x="6" y="0"/>
                  </a:lnTo>
                  <a:lnTo>
                    <a:pt x="12" y="0"/>
                  </a:lnTo>
                  <a:lnTo>
                    <a:pt x="18" y="6"/>
                  </a:lnTo>
                  <a:lnTo>
                    <a:pt x="24" y="6"/>
                  </a:lnTo>
                  <a:lnTo>
                    <a:pt x="30" y="12"/>
                  </a:lnTo>
                  <a:lnTo>
                    <a:pt x="42" y="18"/>
                  </a:lnTo>
                  <a:lnTo>
                    <a:pt x="48" y="24"/>
                  </a:lnTo>
                  <a:lnTo>
                    <a:pt x="48" y="30"/>
                  </a:lnTo>
                  <a:lnTo>
                    <a:pt x="42" y="24"/>
                  </a:lnTo>
                  <a:lnTo>
                    <a:pt x="30" y="18"/>
                  </a:lnTo>
                  <a:lnTo>
                    <a:pt x="24" y="18"/>
                  </a:lnTo>
                  <a:lnTo>
                    <a:pt x="12" y="12"/>
                  </a:lnTo>
                  <a:lnTo>
                    <a:pt x="6" y="6"/>
                  </a:lnTo>
                  <a:lnTo>
                    <a:pt x="6" y="0"/>
                  </a:lnTo>
                  <a:lnTo>
                    <a:pt x="0" y="0"/>
                  </a:lnTo>
                  <a:close/>
                </a:path>
              </a:pathLst>
            </a:custGeom>
            <a:solidFill>
              <a:srgbClr val="006600"/>
            </a:solidFill>
            <a:ln w="9525">
              <a:noFill/>
              <a:round/>
              <a:headEnd/>
              <a:tailEnd/>
            </a:ln>
          </p:spPr>
          <p:txBody>
            <a:bodyPr vert="eaVert"/>
            <a:lstStyle/>
            <a:p>
              <a:endParaRPr lang="en-US"/>
            </a:p>
          </p:txBody>
        </p:sp>
        <p:sp>
          <p:nvSpPr>
            <p:cNvPr id="15717" name="Freeform 341"/>
            <p:cNvSpPr>
              <a:spLocks/>
            </p:cNvSpPr>
            <p:nvPr/>
          </p:nvSpPr>
          <p:spPr bwMode="auto">
            <a:xfrm>
              <a:off x="5233" y="1044"/>
              <a:ext cx="54" cy="36"/>
            </a:xfrm>
            <a:custGeom>
              <a:avLst/>
              <a:gdLst>
                <a:gd name="T0" fmla="*/ 0 w 54"/>
                <a:gd name="T1" fmla="*/ 0 h 36"/>
                <a:gd name="T2" fmla="*/ 6 w 54"/>
                <a:gd name="T3" fmla="*/ 0 h 36"/>
                <a:gd name="T4" fmla="*/ 12 w 54"/>
                <a:gd name="T5" fmla="*/ 0 h 36"/>
                <a:gd name="T6" fmla="*/ 18 w 54"/>
                <a:gd name="T7" fmla="*/ 6 h 36"/>
                <a:gd name="T8" fmla="*/ 24 w 54"/>
                <a:gd name="T9" fmla="*/ 12 h 36"/>
                <a:gd name="T10" fmla="*/ 36 w 54"/>
                <a:gd name="T11" fmla="*/ 18 h 36"/>
                <a:gd name="T12" fmla="*/ 42 w 54"/>
                <a:gd name="T13" fmla="*/ 24 h 36"/>
                <a:gd name="T14" fmla="*/ 48 w 54"/>
                <a:gd name="T15" fmla="*/ 30 h 36"/>
                <a:gd name="T16" fmla="*/ 54 w 54"/>
                <a:gd name="T17" fmla="*/ 36 h 36"/>
                <a:gd name="T18" fmla="*/ 48 w 54"/>
                <a:gd name="T19" fmla="*/ 30 h 36"/>
                <a:gd name="T20" fmla="*/ 42 w 54"/>
                <a:gd name="T21" fmla="*/ 30 h 36"/>
                <a:gd name="T22" fmla="*/ 36 w 54"/>
                <a:gd name="T23" fmla="*/ 24 h 36"/>
                <a:gd name="T24" fmla="*/ 24 w 54"/>
                <a:gd name="T25" fmla="*/ 18 h 36"/>
                <a:gd name="T26" fmla="*/ 12 w 54"/>
                <a:gd name="T27" fmla="*/ 12 h 36"/>
                <a:gd name="T28" fmla="*/ 6 w 54"/>
                <a:gd name="T29" fmla="*/ 6 h 36"/>
                <a:gd name="T30" fmla="*/ 0 w 54"/>
                <a:gd name="T31" fmla="*/ 6 h 36"/>
                <a:gd name="T32" fmla="*/ 0 w 54"/>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36"/>
                <a:gd name="T53" fmla="*/ 54 w 5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36">
                  <a:moveTo>
                    <a:pt x="0" y="0"/>
                  </a:moveTo>
                  <a:lnTo>
                    <a:pt x="6" y="0"/>
                  </a:lnTo>
                  <a:lnTo>
                    <a:pt x="12" y="0"/>
                  </a:lnTo>
                  <a:lnTo>
                    <a:pt x="18" y="6"/>
                  </a:lnTo>
                  <a:lnTo>
                    <a:pt x="24" y="12"/>
                  </a:lnTo>
                  <a:lnTo>
                    <a:pt x="36" y="18"/>
                  </a:lnTo>
                  <a:lnTo>
                    <a:pt x="42" y="24"/>
                  </a:lnTo>
                  <a:lnTo>
                    <a:pt x="48" y="30"/>
                  </a:lnTo>
                  <a:lnTo>
                    <a:pt x="54" y="36"/>
                  </a:lnTo>
                  <a:lnTo>
                    <a:pt x="48" y="30"/>
                  </a:lnTo>
                  <a:lnTo>
                    <a:pt x="42" y="30"/>
                  </a:lnTo>
                  <a:lnTo>
                    <a:pt x="36" y="24"/>
                  </a:lnTo>
                  <a:lnTo>
                    <a:pt x="24" y="18"/>
                  </a:lnTo>
                  <a:lnTo>
                    <a:pt x="12" y="12"/>
                  </a:lnTo>
                  <a:lnTo>
                    <a:pt x="6" y="6"/>
                  </a:lnTo>
                  <a:lnTo>
                    <a:pt x="0" y="6"/>
                  </a:lnTo>
                  <a:lnTo>
                    <a:pt x="0" y="0"/>
                  </a:lnTo>
                  <a:close/>
                </a:path>
              </a:pathLst>
            </a:custGeom>
            <a:solidFill>
              <a:srgbClr val="006600"/>
            </a:solidFill>
            <a:ln w="9525">
              <a:noFill/>
              <a:round/>
              <a:headEnd/>
              <a:tailEnd/>
            </a:ln>
          </p:spPr>
          <p:txBody>
            <a:bodyPr vert="eaVert"/>
            <a:lstStyle/>
            <a:p>
              <a:endParaRPr lang="en-US"/>
            </a:p>
          </p:txBody>
        </p:sp>
        <p:sp>
          <p:nvSpPr>
            <p:cNvPr id="15718" name="Freeform 342"/>
            <p:cNvSpPr>
              <a:spLocks/>
            </p:cNvSpPr>
            <p:nvPr/>
          </p:nvSpPr>
          <p:spPr bwMode="auto">
            <a:xfrm>
              <a:off x="5239" y="1063"/>
              <a:ext cx="42" cy="36"/>
            </a:xfrm>
            <a:custGeom>
              <a:avLst/>
              <a:gdLst>
                <a:gd name="T0" fmla="*/ 0 w 42"/>
                <a:gd name="T1" fmla="*/ 0 h 36"/>
                <a:gd name="T2" fmla="*/ 0 w 42"/>
                <a:gd name="T3" fmla="*/ 0 h 36"/>
                <a:gd name="T4" fmla="*/ 6 w 42"/>
                <a:gd name="T5" fmla="*/ 0 h 36"/>
                <a:gd name="T6" fmla="*/ 12 w 42"/>
                <a:gd name="T7" fmla="*/ 6 h 36"/>
                <a:gd name="T8" fmla="*/ 18 w 42"/>
                <a:gd name="T9" fmla="*/ 12 h 36"/>
                <a:gd name="T10" fmla="*/ 30 w 42"/>
                <a:gd name="T11" fmla="*/ 18 h 36"/>
                <a:gd name="T12" fmla="*/ 36 w 42"/>
                <a:gd name="T13" fmla="*/ 24 h 36"/>
                <a:gd name="T14" fmla="*/ 42 w 42"/>
                <a:gd name="T15" fmla="*/ 30 h 36"/>
                <a:gd name="T16" fmla="*/ 42 w 42"/>
                <a:gd name="T17" fmla="*/ 36 h 36"/>
                <a:gd name="T18" fmla="*/ 36 w 42"/>
                <a:gd name="T19" fmla="*/ 36 h 36"/>
                <a:gd name="T20" fmla="*/ 30 w 42"/>
                <a:gd name="T21" fmla="*/ 30 h 36"/>
                <a:gd name="T22" fmla="*/ 24 w 42"/>
                <a:gd name="T23" fmla="*/ 24 h 36"/>
                <a:gd name="T24" fmla="*/ 18 w 42"/>
                <a:gd name="T25" fmla="*/ 18 h 36"/>
                <a:gd name="T26" fmla="*/ 6 w 42"/>
                <a:gd name="T27" fmla="*/ 12 h 36"/>
                <a:gd name="T28" fmla="*/ 6 w 42"/>
                <a:gd name="T29" fmla="*/ 6 h 36"/>
                <a:gd name="T30" fmla="*/ 0 w 42"/>
                <a:gd name="T31" fmla="*/ 0 h 36"/>
                <a:gd name="T32" fmla="*/ 0 w 42"/>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6"/>
                <a:gd name="T53" fmla="*/ 42 w 4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6">
                  <a:moveTo>
                    <a:pt x="0" y="0"/>
                  </a:moveTo>
                  <a:lnTo>
                    <a:pt x="0" y="0"/>
                  </a:lnTo>
                  <a:lnTo>
                    <a:pt x="6" y="0"/>
                  </a:lnTo>
                  <a:lnTo>
                    <a:pt x="12" y="6"/>
                  </a:lnTo>
                  <a:lnTo>
                    <a:pt x="18" y="12"/>
                  </a:lnTo>
                  <a:lnTo>
                    <a:pt x="30" y="18"/>
                  </a:lnTo>
                  <a:lnTo>
                    <a:pt x="36" y="24"/>
                  </a:lnTo>
                  <a:lnTo>
                    <a:pt x="42" y="30"/>
                  </a:lnTo>
                  <a:lnTo>
                    <a:pt x="42" y="36"/>
                  </a:lnTo>
                  <a:lnTo>
                    <a:pt x="36" y="36"/>
                  </a:lnTo>
                  <a:lnTo>
                    <a:pt x="30" y="30"/>
                  </a:lnTo>
                  <a:lnTo>
                    <a:pt x="24" y="24"/>
                  </a:lnTo>
                  <a:lnTo>
                    <a:pt x="18" y="18"/>
                  </a:lnTo>
                  <a:lnTo>
                    <a:pt x="6" y="12"/>
                  </a:lnTo>
                  <a:lnTo>
                    <a:pt x="6" y="6"/>
                  </a:lnTo>
                  <a:lnTo>
                    <a:pt x="0" y="0"/>
                  </a:lnTo>
                  <a:close/>
                </a:path>
              </a:pathLst>
            </a:custGeom>
            <a:solidFill>
              <a:srgbClr val="006600"/>
            </a:solidFill>
            <a:ln w="9525">
              <a:noFill/>
              <a:round/>
              <a:headEnd/>
              <a:tailEnd/>
            </a:ln>
          </p:spPr>
          <p:txBody>
            <a:bodyPr vert="eaVert"/>
            <a:lstStyle/>
            <a:p>
              <a:endParaRPr lang="en-US"/>
            </a:p>
          </p:txBody>
        </p:sp>
        <p:sp>
          <p:nvSpPr>
            <p:cNvPr id="15719" name="Freeform 343"/>
            <p:cNvSpPr>
              <a:spLocks/>
            </p:cNvSpPr>
            <p:nvPr/>
          </p:nvSpPr>
          <p:spPr bwMode="auto">
            <a:xfrm>
              <a:off x="5238" y="1083"/>
              <a:ext cx="36" cy="30"/>
            </a:xfrm>
            <a:custGeom>
              <a:avLst/>
              <a:gdLst>
                <a:gd name="T0" fmla="*/ 0 w 36"/>
                <a:gd name="T1" fmla="*/ 0 h 30"/>
                <a:gd name="T2" fmla="*/ 0 w 36"/>
                <a:gd name="T3" fmla="*/ 0 h 30"/>
                <a:gd name="T4" fmla="*/ 6 w 36"/>
                <a:gd name="T5" fmla="*/ 0 h 30"/>
                <a:gd name="T6" fmla="*/ 12 w 36"/>
                <a:gd name="T7" fmla="*/ 6 h 30"/>
                <a:gd name="T8" fmla="*/ 18 w 36"/>
                <a:gd name="T9" fmla="*/ 12 h 30"/>
                <a:gd name="T10" fmla="*/ 24 w 36"/>
                <a:gd name="T11" fmla="*/ 12 h 30"/>
                <a:gd name="T12" fmla="*/ 30 w 36"/>
                <a:gd name="T13" fmla="*/ 18 h 30"/>
                <a:gd name="T14" fmla="*/ 30 w 36"/>
                <a:gd name="T15" fmla="*/ 24 h 30"/>
                <a:gd name="T16" fmla="*/ 36 w 36"/>
                <a:gd name="T17" fmla="*/ 30 h 30"/>
                <a:gd name="T18" fmla="*/ 30 w 36"/>
                <a:gd name="T19" fmla="*/ 30 h 30"/>
                <a:gd name="T20" fmla="*/ 24 w 36"/>
                <a:gd name="T21" fmla="*/ 24 h 30"/>
                <a:gd name="T22" fmla="*/ 18 w 36"/>
                <a:gd name="T23" fmla="*/ 18 h 30"/>
                <a:gd name="T24" fmla="*/ 12 w 36"/>
                <a:gd name="T25" fmla="*/ 18 h 30"/>
                <a:gd name="T26" fmla="*/ 6 w 36"/>
                <a:gd name="T27" fmla="*/ 12 h 30"/>
                <a:gd name="T28" fmla="*/ 6 w 36"/>
                <a:gd name="T29" fmla="*/ 6 h 30"/>
                <a:gd name="T30" fmla="*/ 0 w 36"/>
                <a:gd name="T31" fmla="*/ 6 h 30"/>
                <a:gd name="T32" fmla="*/ 0 w 36"/>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0" y="0"/>
                  </a:moveTo>
                  <a:lnTo>
                    <a:pt x="0" y="0"/>
                  </a:lnTo>
                  <a:lnTo>
                    <a:pt x="6" y="0"/>
                  </a:lnTo>
                  <a:lnTo>
                    <a:pt x="12" y="6"/>
                  </a:lnTo>
                  <a:lnTo>
                    <a:pt x="18" y="12"/>
                  </a:lnTo>
                  <a:lnTo>
                    <a:pt x="24" y="12"/>
                  </a:lnTo>
                  <a:lnTo>
                    <a:pt x="30" y="18"/>
                  </a:lnTo>
                  <a:lnTo>
                    <a:pt x="30" y="24"/>
                  </a:lnTo>
                  <a:lnTo>
                    <a:pt x="36" y="30"/>
                  </a:lnTo>
                  <a:lnTo>
                    <a:pt x="30" y="30"/>
                  </a:lnTo>
                  <a:lnTo>
                    <a:pt x="24" y="24"/>
                  </a:lnTo>
                  <a:lnTo>
                    <a:pt x="18" y="18"/>
                  </a:lnTo>
                  <a:lnTo>
                    <a:pt x="12" y="18"/>
                  </a:lnTo>
                  <a:lnTo>
                    <a:pt x="6" y="12"/>
                  </a:lnTo>
                  <a:lnTo>
                    <a:pt x="6" y="6"/>
                  </a:lnTo>
                  <a:lnTo>
                    <a:pt x="0" y="6"/>
                  </a:lnTo>
                  <a:lnTo>
                    <a:pt x="0" y="0"/>
                  </a:lnTo>
                  <a:close/>
                </a:path>
              </a:pathLst>
            </a:custGeom>
            <a:solidFill>
              <a:srgbClr val="006600"/>
            </a:solidFill>
            <a:ln w="9525">
              <a:noFill/>
              <a:round/>
              <a:headEnd/>
              <a:tailEnd/>
            </a:ln>
          </p:spPr>
          <p:txBody>
            <a:bodyPr vert="eaVert"/>
            <a:lstStyle/>
            <a:p>
              <a:endParaRPr lang="en-US"/>
            </a:p>
          </p:txBody>
        </p:sp>
        <p:sp>
          <p:nvSpPr>
            <p:cNvPr id="15720" name="Freeform 344"/>
            <p:cNvSpPr>
              <a:spLocks/>
            </p:cNvSpPr>
            <p:nvPr/>
          </p:nvSpPr>
          <p:spPr bwMode="auto">
            <a:xfrm>
              <a:off x="5239" y="1099"/>
              <a:ext cx="24" cy="30"/>
            </a:xfrm>
            <a:custGeom>
              <a:avLst/>
              <a:gdLst>
                <a:gd name="T0" fmla="*/ 0 w 24"/>
                <a:gd name="T1" fmla="*/ 0 h 30"/>
                <a:gd name="T2" fmla="*/ 0 w 24"/>
                <a:gd name="T3" fmla="*/ 0 h 30"/>
                <a:gd name="T4" fmla="*/ 6 w 24"/>
                <a:gd name="T5" fmla="*/ 6 h 30"/>
                <a:gd name="T6" fmla="*/ 12 w 24"/>
                <a:gd name="T7" fmla="*/ 6 h 30"/>
                <a:gd name="T8" fmla="*/ 12 w 24"/>
                <a:gd name="T9" fmla="*/ 12 h 30"/>
                <a:gd name="T10" fmla="*/ 18 w 24"/>
                <a:gd name="T11" fmla="*/ 18 h 30"/>
                <a:gd name="T12" fmla="*/ 24 w 24"/>
                <a:gd name="T13" fmla="*/ 24 h 30"/>
                <a:gd name="T14" fmla="*/ 24 w 24"/>
                <a:gd name="T15" fmla="*/ 24 h 30"/>
                <a:gd name="T16" fmla="*/ 24 w 24"/>
                <a:gd name="T17" fmla="*/ 30 h 30"/>
                <a:gd name="T18" fmla="*/ 24 w 24"/>
                <a:gd name="T19" fmla="*/ 24 h 30"/>
                <a:gd name="T20" fmla="*/ 18 w 24"/>
                <a:gd name="T21" fmla="*/ 24 h 30"/>
                <a:gd name="T22" fmla="*/ 12 w 24"/>
                <a:gd name="T23" fmla="*/ 18 h 30"/>
                <a:gd name="T24" fmla="*/ 12 w 24"/>
                <a:gd name="T25" fmla="*/ 18 h 30"/>
                <a:gd name="T26" fmla="*/ 6 w 24"/>
                <a:gd name="T27" fmla="*/ 12 h 30"/>
                <a:gd name="T28" fmla="*/ 6 w 24"/>
                <a:gd name="T29" fmla="*/ 6 h 30"/>
                <a:gd name="T30" fmla="*/ 0 w 24"/>
                <a:gd name="T31" fmla="*/ 6 h 30"/>
                <a:gd name="T32" fmla="*/ 0 w 24"/>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0"/>
                <a:gd name="T53" fmla="*/ 24 w 24"/>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0">
                  <a:moveTo>
                    <a:pt x="0" y="0"/>
                  </a:moveTo>
                  <a:lnTo>
                    <a:pt x="0" y="0"/>
                  </a:lnTo>
                  <a:lnTo>
                    <a:pt x="6" y="6"/>
                  </a:lnTo>
                  <a:lnTo>
                    <a:pt x="12" y="6"/>
                  </a:lnTo>
                  <a:lnTo>
                    <a:pt x="12" y="12"/>
                  </a:lnTo>
                  <a:lnTo>
                    <a:pt x="18" y="18"/>
                  </a:lnTo>
                  <a:lnTo>
                    <a:pt x="24" y="24"/>
                  </a:lnTo>
                  <a:lnTo>
                    <a:pt x="24" y="30"/>
                  </a:lnTo>
                  <a:lnTo>
                    <a:pt x="24" y="24"/>
                  </a:lnTo>
                  <a:lnTo>
                    <a:pt x="18" y="24"/>
                  </a:lnTo>
                  <a:lnTo>
                    <a:pt x="12" y="18"/>
                  </a:lnTo>
                  <a:lnTo>
                    <a:pt x="6" y="12"/>
                  </a:lnTo>
                  <a:lnTo>
                    <a:pt x="6" y="6"/>
                  </a:lnTo>
                  <a:lnTo>
                    <a:pt x="0" y="6"/>
                  </a:lnTo>
                  <a:lnTo>
                    <a:pt x="0" y="0"/>
                  </a:lnTo>
                  <a:close/>
                </a:path>
              </a:pathLst>
            </a:custGeom>
            <a:solidFill>
              <a:srgbClr val="006600"/>
            </a:solidFill>
            <a:ln w="9525">
              <a:noFill/>
              <a:round/>
              <a:headEnd/>
              <a:tailEnd/>
            </a:ln>
          </p:spPr>
          <p:txBody>
            <a:bodyPr vert="eaVert"/>
            <a:lstStyle/>
            <a:p>
              <a:endParaRPr lang="en-US"/>
            </a:p>
          </p:txBody>
        </p:sp>
        <p:sp>
          <p:nvSpPr>
            <p:cNvPr id="15721" name="Freeform 345"/>
            <p:cNvSpPr>
              <a:spLocks/>
            </p:cNvSpPr>
            <p:nvPr/>
          </p:nvSpPr>
          <p:spPr bwMode="auto">
            <a:xfrm>
              <a:off x="5238" y="1117"/>
              <a:ext cx="18" cy="16"/>
            </a:xfrm>
            <a:custGeom>
              <a:avLst/>
              <a:gdLst>
                <a:gd name="T0" fmla="*/ 6 w 18"/>
                <a:gd name="T1" fmla="*/ 0 h 18"/>
                <a:gd name="T2" fmla="*/ 6 w 18"/>
                <a:gd name="T3" fmla="*/ 0 h 18"/>
                <a:gd name="T4" fmla="*/ 6 w 18"/>
                <a:gd name="T5" fmla="*/ 0 h 18"/>
                <a:gd name="T6" fmla="*/ 12 w 18"/>
                <a:gd name="T7" fmla="*/ 4 h 18"/>
                <a:gd name="T8" fmla="*/ 12 w 18"/>
                <a:gd name="T9" fmla="*/ 4 h 18"/>
                <a:gd name="T10" fmla="*/ 18 w 18"/>
                <a:gd name="T11" fmla="*/ 4 h 18"/>
                <a:gd name="T12" fmla="*/ 18 w 18"/>
                <a:gd name="T13" fmla="*/ 4 h 18"/>
                <a:gd name="T14" fmla="*/ 18 w 18"/>
                <a:gd name="T15" fmla="*/ 7 h 18"/>
                <a:gd name="T16" fmla="*/ 18 w 18"/>
                <a:gd name="T17" fmla="*/ 7 h 18"/>
                <a:gd name="T18" fmla="*/ 18 w 18"/>
                <a:gd name="T19" fmla="*/ 7 h 18"/>
                <a:gd name="T20" fmla="*/ 18 w 18"/>
                <a:gd name="T21" fmla="*/ 4 h 18"/>
                <a:gd name="T22" fmla="*/ 12 w 18"/>
                <a:gd name="T23" fmla="*/ 4 h 18"/>
                <a:gd name="T24" fmla="*/ 6 w 18"/>
                <a:gd name="T25" fmla="*/ 4 h 18"/>
                <a:gd name="T26" fmla="*/ 6 w 18"/>
                <a:gd name="T27" fmla="*/ 4 h 18"/>
                <a:gd name="T28" fmla="*/ 6 w 18"/>
                <a:gd name="T29" fmla="*/ 4 h 18"/>
                <a:gd name="T30" fmla="*/ 0 w 18"/>
                <a:gd name="T31" fmla="*/ 0 h 18"/>
                <a:gd name="T32" fmla="*/ 6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0"/>
                  </a:moveTo>
                  <a:lnTo>
                    <a:pt x="6" y="0"/>
                  </a:lnTo>
                  <a:lnTo>
                    <a:pt x="12" y="6"/>
                  </a:lnTo>
                  <a:lnTo>
                    <a:pt x="18" y="12"/>
                  </a:lnTo>
                  <a:lnTo>
                    <a:pt x="18" y="18"/>
                  </a:lnTo>
                  <a:lnTo>
                    <a:pt x="18" y="12"/>
                  </a:lnTo>
                  <a:lnTo>
                    <a:pt x="12" y="12"/>
                  </a:lnTo>
                  <a:lnTo>
                    <a:pt x="6" y="6"/>
                  </a:lnTo>
                  <a:lnTo>
                    <a:pt x="0" y="0"/>
                  </a:lnTo>
                  <a:lnTo>
                    <a:pt x="6" y="0"/>
                  </a:lnTo>
                  <a:close/>
                </a:path>
              </a:pathLst>
            </a:custGeom>
            <a:solidFill>
              <a:srgbClr val="006600"/>
            </a:solidFill>
            <a:ln w="9525">
              <a:noFill/>
              <a:round/>
              <a:headEnd/>
              <a:tailEnd/>
            </a:ln>
          </p:spPr>
          <p:txBody>
            <a:bodyPr vert="eaVert"/>
            <a:lstStyle/>
            <a:p>
              <a:endParaRPr lang="en-US"/>
            </a:p>
          </p:txBody>
        </p:sp>
        <p:sp>
          <p:nvSpPr>
            <p:cNvPr id="15722" name="Freeform 346"/>
            <p:cNvSpPr>
              <a:spLocks/>
            </p:cNvSpPr>
            <p:nvPr/>
          </p:nvSpPr>
          <p:spPr bwMode="auto">
            <a:xfrm>
              <a:off x="5257" y="974"/>
              <a:ext cx="18" cy="24"/>
            </a:xfrm>
            <a:custGeom>
              <a:avLst/>
              <a:gdLst>
                <a:gd name="T0" fmla="*/ 18 w 18"/>
                <a:gd name="T1" fmla="*/ 24 h 24"/>
                <a:gd name="T2" fmla="*/ 18 w 18"/>
                <a:gd name="T3" fmla="*/ 18 h 24"/>
                <a:gd name="T4" fmla="*/ 12 w 18"/>
                <a:gd name="T5" fmla="*/ 18 h 24"/>
                <a:gd name="T6" fmla="*/ 12 w 18"/>
                <a:gd name="T7" fmla="*/ 18 h 24"/>
                <a:gd name="T8" fmla="*/ 6 w 18"/>
                <a:gd name="T9" fmla="*/ 12 h 24"/>
                <a:gd name="T10" fmla="*/ 0 w 18"/>
                <a:gd name="T11" fmla="*/ 12 h 24"/>
                <a:gd name="T12" fmla="*/ 0 w 18"/>
                <a:gd name="T13" fmla="*/ 6 h 24"/>
                <a:gd name="T14" fmla="*/ 0 w 18"/>
                <a:gd name="T15" fmla="*/ 6 h 24"/>
                <a:gd name="T16" fmla="*/ 0 w 18"/>
                <a:gd name="T17" fmla="*/ 0 h 24"/>
                <a:gd name="T18" fmla="*/ 0 w 18"/>
                <a:gd name="T19" fmla="*/ 0 h 24"/>
                <a:gd name="T20" fmla="*/ 6 w 18"/>
                <a:gd name="T21" fmla="*/ 0 h 24"/>
                <a:gd name="T22" fmla="*/ 6 w 18"/>
                <a:gd name="T23" fmla="*/ 6 h 24"/>
                <a:gd name="T24" fmla="*/ 12 w 18"/>
                <a:gd name="T25" fmla="*/ 6 h 24"/>
                <a:gd name="T26" fmla="*/ 12 w 18"/>
                <a:gd name="T27" fmla="*/ 12 h 24"/>
                <a:gd name="T28" fmla="*/ 18 w 18"/>
                <a:gd name="T29" fmla="*/ 18 h 24"/>
                <a:gd name="T30" fmla="*/ 18 w 18"/>
                <a:gd name="T31" fmla="*/ 18 h 24"/>
                <a:gd name="T32" fmla="*/ 18 w 18"/>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4"/>
                <a:gd name="T53" fmla="*/ 18 w 1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4">
                  <a:moveTo>
                    <a:pt x="18" y="24"/>
                  </a:moveTo>
                  <a:lnTo>
                    <a:pt x="18" y="18"/>
                  </a:lnTo>
                  <a:lnTo>
                    <a:pt x="12" y="18"/>
                  </a:lnTo>
                  <a:lnTo>
                    <a:pt x="6" y="12"/>
                  </a:lnTo>
                  <a:lnTo>
                    <a:pt x="0" y="12"/>
                  </a:lnTo>
                  <a:lnTo>
                    <a:pt x="0" y="6"/>
                  </a:lnTo>
                  <a:lnTo>
                    <a:pt x="0" y="0"/>
                  </a:lnTo>
                  <a:lnTo>
                    <a:pt x="6" y="0"/>
                  </a:lnTo>
                  <a:lnTo>
                    <a:pt x="6" y="6"/>
                  </a:lnTo>
                  <a:lnTo>
                    <a:pt x="12" y="6"/>
                  </a:lnTo>
                  <a:lnTo>
                    <a:pt x="12" y="12"/>
                  </a:lnTo>
                  <a:lnTo>
                    <a:pt x="18" y="18"/>
                  </a:lnTo>
                  <a:lnTo>
                    <a:pt x="18" y="24"/>
                  </a:lnTo>
                  <a:close/>
                </a:path>
              </a:pathLst>
            </a:custGeom>
            <a:solidFill>
              <a:srgbClr val="006600"/>
            </a:solidFill>
            <a:ln w="9525">
              <a:noFill/>
              <a:round/>
              <a:headEnd/>
              <a:tailEnd/>
            </a:ln>
          </p:spPr>
          <p:txBody>
            <a:bodyPr vert="eaVert"/>
            <a:lstStyle/>
            <a:p>
              <a:endParaRPr lang="en-US"/>
            </a:p>
          </p:txBody>
        </p:sp>
        <p:sp>
          <p:nvSpPr>
            <p:cNvPr id="15723" name="Freeform 347"/>
            <p:cNvSpPr>
              <a:spLocks/>
            </p:cNvSpPr>
            <p:nvPr/>
          </p:nvSpPr>
          <p:spPr bwMode="auto">
            <a:xfrm>
              <a:off x="5275" y="974"/>
              <a:ext cx="12" cy="24"/>
            </a:xfrm>
            <a:custGeom>
              <a:avLst/>
              <a:gdLst>
                <a:gd name="T0" fmla="*/ 0 w 12"/>
                <a:gd name="T1" fmla="*/ 24 h 24"/>
                <a:gd name="T2" fmla="*/ 6 w 12"/>
                <a:gd name="T3" fmla="*/ 18 h 24"/>
                <a:gd name="T4" fmla="*/ 12 w 12"/>
                <a:gd name="T5" fmla="*/ 12 h 24"/>
                <a:gd name="T6" fmla="*/ 12 w 12"/>
                <a:gd name="T7" fmla="*/ 6 h 24"/>
                <a:gd name="T8" fmla="*/ 12 w 12"/>
                <a:gd name="T9" fmla="*/ 0 h 24"/>
                <a:gd name="T10" fmla="*/ 12 w 12"/>
                <a:gd name="T11" fmla="*/ 0 h 24"/>
                <a:gd name="T12" fmla="*/ 6 w 12"/>
                <a:gd name="T13" fmla="*/ 6 h 24"/>
                <a:gd name="T14" fmla="*/ 6 w 12"/>
                <a:gd name="T15" fmla="*/ 18 h 24"/>
                <a:gd name="T16" fmla="*/ 0 w 12"/>
                <a:gd name="T17" fmla="*/ 24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24"/>
                <a:gd name="T29" fmla="*/ 12 w 12"/>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24">
                  <a:moveTo>
                    <a:pt x="0" y="24"/>
                  </a:moveTo>
                  <a:lnTo>
                    <a:pt x="6" y="18"/>
                  </a:lnTo>
                  <a:lnTo>
                    <a:pt x="12" y="12"/>
                  </a:lnTo>
                  <a:lnTo>
                    <a:pt x="12" y="6"/>
                  </a:lnTo>
                  <a:lnTo>
                    <a:pt x="12" y="0"/>
                  </a:lnTo>
                  <a:lnTo>
                    <a:pt x="6" y="6"/>
                  </a:lnTo>
                  <a:lnTo>
                    <a:pt x="6" y="18"/>
                  </a:lnTo>
                  <a:lnTo>
                    <a:pt x="0" y="24"/>
                  </a:lnTo>
                  <a:close/>
                </a:path>
              </a:pathLst>
            </a:custGeom>
            <a:solidFill>
              <a:srgbClr val="006600"/>
            </a:solidFill>
            <a:ln w="9525">
              <a:noFill/>
              <a:round/>
              <a:headEnd/>
              <a:tailEnd/>
            </a:ln>
          </p:spPr>
          <p:txBody>
            <a:bodyPr vert="eaVert"/>
            <a:lstStyle/>
            <a:p>
              <a:endParaRPr lang="en-US"/>
            </a:p>
          </p:txBody>
        </p:sp>
        <p:sp>
          <p:nvSpPr>
            <p:cNvPr id="15724" name="Freeform 348"/>
            <p:cNvSpPr>
              <a:spLocks/>
            </p:cNvSpPr>
            <p:nvPr/>
          </p:nvSpPr>
          <p:spPr bwMode="auto">
            <a:xfrm>
              <a:off x="5269" y="967"/>
              <a:ext cx="6" cy="25"/>
            </a:xfrm>
            <a:custGeom>
              <a:avLst/>
              <a:gdLst>
                <a:gd name="T0" fmla="*/ 6 w 6"/>
                <a:gd name="T1" fmla="*/ 32 h 24"/>
                <a:gd name="T2" fmla="*/ 6 w 6"/>
                <a:gd name="T3" fmla="*/ 26 h 24"/>
                <a:gd name="T4" fmla="*/ 6 w 6"/>
                <a:gd name="T5" fmla="*/ 20 h 24"/>
                <a:gd name="T6" fmla="*/ 6 w 6"/>
                <a:gd name="T7" fmla="*/ 0 h 24"/>
                <a:gd name="T8" fmla="*/ 0 w 6"/>
                <a:gd name="T9" fmla="*/ 0 h 24"/>
                <a:gd name="T10" fmla="*/ 0 w 6"/>
                <a:gd name="T11" fmla="*/ 0 h 24"/>
                <a:gd name="T12" fmla="*/ 0 w 6"/>
                <a:gd name="T13" fmla="*/ 6 h 24"/>
                <a:gd name="T14" fmla="*/ 6 w 6"/>
                <a:gd name="T15" fmla="*/ 26 h 24"/>
                <a:gd name="T16" fmla="*/ 6 w 6"/>
                <a:gd name="T17" fmla="*/ 32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4"/>
                <a:gd name="T29" fmla="*/ 6 w 6"/>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4">
                  <a:moveTo>
                    <a:pt x="6" y="24"/>
                  </a:moveTo>
                  <a:lnTo>
                    <a:pt x="6" y="18"/>
                  </a:lnTo>
                  <a:lnTo>
                    <a:pt x="6" y="12"/>
                  </a:lnTo>
                  <a:lnTo>
                    <a:pt x="6" y="0"/>
                  </a:lnTo>
                  <a:lnTo>
                    <a:pt x="0" y="0"/>
                  </a:lnTo>
                  <a:lnTo>
                    <a:pt x="0" y="6"/>
                  </a:lnTo>
                  <a:lnTo>
                    <a:pt x="6" y="18"/>
                  </a:lnTo>
                  <a:lnTo>
                    <a:pt x="6" y="24"/>
                  </a:lnTo>
                  <a:close/>
                </a:path>
              </a:pathLst>
            </a:custGeom>
            <a:solidFill>
              <a:srgbClr val="006600"/>
            </a:solidFill>
            <a:ln w="9525">
              <a:noFill/>
              <a:round/>
              <a:headEnd/>
              <a:tailEnd/>
            </a:ln>
          </p:spPr>
          <p:txBody>
            <a:bodyPr vert="eaVert"/>
            <a:lstStyle/>
            <a:p>
              <a:endParaRPr lang="en-US"/>
            </a:p>
          </p:txBody>
        </p:sp>
        <p:sp>
          <p:nvSpPr>
            <p:cNvPr id="15725" name="Freeform 349"/>
            <p:cNvSpPr>
              <a:spLocks/>
            </p:cNvSpPr>
            <p:nvPr/>
          </p:nvSpPr>
          <p:spPr bwMode="auto">
            <a:xfrm>
              <a:off x="5281" y="978"/>
              <a:ext cx="18" cy="23"/>
            </a:xfrm>
            <a:custGeom>
              <a:avLst/>
              <a:gdLst>
                <a:gd name="T0" fmla="*/ 0 w 18"/>
                <a:gd name="T1" fmla="*/ 23 h 23"/>
                <a:gd name="T2" fmla="*/ 0 w 18"/>
                <a:gd name="T3" fmla="*/ 23 h 23"/>
                <a:gd name="T4" fmla="*/ 6 w 18"/>
                <a:gd name="T5" fmla="*/ 18 h 23"/>
                <a:gd name="T6" fmla="*/ 6 w 18"/>
                <a:gd name="T7" fmla="*/ 12 h 23"/>
                <a:gd name="T8" fmla="*/ 12 w 18"/>
                <a:gd name="T9" fmla="*/ 12 h 23"/>
                <a:gd name="T10" fmla="*/ 12 w 18"/>
                <a:gd name="T11" fmla="*/ 6 h 23"/>
                <a:gd name="T12" fmla="*/ 18 w 18"/>
                <a:gd name="T13" fmla="*/ 0 h 23"/>
                <a:gd name="T14" fmla="*/ 18 w 18"/>
                <a:gd name="T15" fmla="*/ 0 h 23"/>
                <a:gd name="T16" fmla="*/ 18 w 18"/>
                <a:gd name="T17" fmla="*/ 0 h 23"/>
                <a:gd name="T18" fmla="*/ 18 w 18"/>
                <a:gd name="T19" fmla="*/ 6 h 23"/>
                <a:gd name="T20" fmla="*/ 18 w 18"/>
                <a:gd name="T21" fmla="*/ 6 h 23"/>
                <a:gd name="T22" fmla="*/ 18 w 18"/>
                <a:gd name="T23" fmla="*/ 12 h 23"/>
                <a:gd name="T24" fmla="*/ 12 w 18"/>
                <a:gd name="T25" fmla="*/ 12 h 23"/>
                <a:gd name="T26" fmla="*/ 6 w 18"/>
                <a:gd name="T27" fmla="*/ 18 h 23"/>
                <a:gd name="T28" fmla="*/ 6 w 18"/>
                <a:gd name="T29" fmla="*/ 18 h 23"/>
                <a:gd name="T30" fmla="*/ 0 w 18"/>
                <a:gd name="T31" fmla="*/ 23 h 23"/>
                <a:gd name="T32" fmla="*/ 0 w 18"/>
                <a:gd name="T33" fmla="*/ 2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3"/>
                <a:gd name="T53" fmla="*/ 18 w 18"/>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3">
                  <a:moveTo>
                    <a:pt x="0" y="23"/>
                  </a:moveTo>
                  <a:lnTo>
                    <a:pt x="0" y="23"/>
                  </a:lnTo>
                  <a:lnTo>
                    <a:pt x="6" y="18"/>
                  </a:lnTo>
                  <a:lnTo>
                    <a:pt x="6" y="12"/>
                  </a:lnTo>
                  <a:lnTo>
                    <a:pt x="12" y="12"/>
                  </a:lnTo>
                  <a:lnTo>
                    <a:pt x="12" y="6"/>
                  </a:lnTo>
                  <a:lnTo>
                    <a:pt x="18" y="0"/>
                  </a:lnTo>
                  <a:lnTo>
                    <a:pt x="18" y="6"/>
                  </a:lnTo>
                  <a:lnTo>
                    <a:pt x="18" y="12"/>
                  </a:lnTo>
                  <a:lnTo>
                    <a:pt x="12" y="12"/>
                  </a:lnTo>
                  <a:lnTo>
                    <a:pt x="6" y="18"/>
                  </a:lnTo>
                  <a:lnTo>
                    <a:pt x="0" y="23"/>
                  </a:lnTo>
                  <a:close/>
                </a:path>
              </a:pathLst>
            </a:custGeom>
            <a:solidFill>
              <a:srgbClr val="006600"/>
            </a:solidFill>
            <a:ln w="9525">
              <a:noFill/>
              <a:round/>
              <a:headEnd/>
              <a:tailEnd/>
            </a:ln>
          </p:spPr>
          <p:txBody>
            <a:bodyPr vert="eaVert"/>
            <a:lstStyle/>
            <a:p>
              <a:endParaRPr lang="en-US"/>
            </a:p>
          </p:txBody>
        </p:sp>
        <p:sp>
          <p:nvSpPr>
            <p:cNvPr id="15726" name="Freeform 350"/>
            <p:cNvSpPr>
              <a:spLocks/>
            </p:cNvSpPr>
            <p:nvPr/>
          </p:nvSpPr>
          <p:spPr bwMode="auto">
            <a:xfrm>
              <a:off x="5263" y="1121"/>
              <a:ext cx="36" cy="12"/>
            </a:xfrm>
            <a:custGeom>
              <a:avLst/>
              <a:gdLst>
                <a:gd name="T0" fmla="*/ 0 w 36"/>
                <a:gd name="T1" fmla="*/ 6 h 12"/>
                <a:gd name="T2" fmla="*/ 6 w 36"/>
                <a:gd name="T3" fmla="*/ 0 h 12"/>
                <a:gd name="T4" fmla="*/ 6 w 36"/>
                <a:gd name="T5" fmla="*/ 0 h 12"/>
                <a:gd name="T6" fmla="*/ 12 w 36"/>
                <a:gd name="T7" fmla="*/ 0 h 12"/>
                <a:gd name="T8" fmla="*/ 18 w 36"/>
                <a:gd name="T9" fmla="*/ 0 h 12"/>
                <a:gd name="T10" fmla="*/ 24 w 36"/>
                <a:gd name="T11" fmla="*/ 0 h 12"/>
                <a:gd name="T12" fmla="*/ 30 w 36"/>
                <a:gd name="T13" fmla="*/ 6 h 12"/>
                <a:gd name="T14" fmla="*/ 30 w 36"/>
                <a:gd name="T15" fmla="*/ 6 h 12"/>
                <a:gd name="T16" fmla="*/ 36 w 36"/>
                <a:gd name="T17" fmla="*/ 6 h 12"/>
                <a:gd name="T18" fmla="*/ 30 w 36"/>
                <a:gd name="T19" fmla="*/ 6 h 12"/>
                <a:gd name="T20" fmla="*/ 30 w 36"/>
                <a:gd name="T21" fmla="*/ 12 h 12"/>
                <a:gd name="T22" fmla="*/ 24 w 36"/>
                <a:gd name="T23" fmla="*/ 6 h 12"/>
                <a:gd name="T24" fmla="*/ 18 w 36"/>
                <a:gd name="T25" fmla="*/ 6 h 12"/>
                <a:gd name="T26" fmla="*/ 12 w 36"/>
                <a:gd name="T27" fmla="*/ 6 h 12"/>
                <a:gd name="T28" fmla="*/ 6 w 36"/>
                <a:gd name="T29" fmla="*/ 6 h 12"/>
                <a:gd name="T30" fmla="*/ 6 w 36"/>
                <a:gd name="T31" fmla="*/ 6 h 12"/>
                <a:gd name="T32" fmla="*/ 0 w 36"/>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2"/>
                <a:gd name="T53" fmla="*/ 36 w 3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2">
                  <a:moveTo>
                    <a:pt x="0" y="6"/>
                  </a:moveTo>
                  <a:lnTo>
                    <a:pt x="6" y="0"/>
                  </a:lnTo>
                  <a:lnTo>
                    <a:pt x="12" y="0"/>
                  </a:lnTo>
                  <a:lnTo>
                    <a:pt x="18" y="0"/>
                  </a:lnTo>
                  <a:lnTo>
                    <a:pt x="24" y="0"/>
                  </a:lnTo>
                  <a:lnTo>
                    <a:pt x="30" y="6"/>
                  </a:lnTo>
                  <a:lnTo>
                    <a:pt x="36" y="6"/>
                  </a:lnTo>
                  <a:lnTo>
                    <a:pt x="30" y="6"/>
                  </a:lnTo>
                  <a:lnTo>
                    <a:pt x="30" y="12"/>
                  </a:lnTo>
                  <a:lnTo>
                    <a:pt x="24" y="6"/>
                  </a:lnTo>
                  <a:lnTo>
                    <a:pt x="18" y="6"/>
                  </a:lnTo>
                  <a:lnTo>
                    <a:pt x="12" y="6"/>
                  </a:lnTo>
                  <a:lnTo>
                    <a:pt x="6" y="6"/>
                  </a:lnTo>
                  <a:lnTo>
                    <a:pt x="0" y="6"/>
                  </a:lnTo>
                  <a:close/>
                </a:path>
              </a:pathLst>
            </a:custGeom>
            <a:solidFill>
              <a:srgbClr val="006600"/>
            </a:solidFill>
            <a:ln w="9525">
              <a:noFill/>
              <a:round/>
              <a:headEnd/>
              <a:tailEnd/>
            </a:ln>
          </p:spPr>
          <p:txBody>
            <a:bodyPr vert="eaVert"/>
            <a:lstStyle/>
            <a:p>
              <a:endParaRPr lang="en-US"/>
            </a:p>
          </p:txBody>
        </p:sp>
        <p:sp>
          <p:nvSpPr>
            <p:cNvPr id="15727" name="Freeform 351"/>
            <p:cNvSpPr>
              <a:spLocks/>
            </p:cNvSpPr>
            <p:nvPr/>
          </p:nvSpPr>
          <p:spPr bwMode="auto">
            <a:xfrm>
              <a:off x="5257" y="1135"/>
              <a:ext cx="30" cy="13"/>
            </a:xfrm>
            <a:custGeom>
              <a:avLst/>
              <a:gdLst>
                <a:gd name="T0" fmla="*/ 0 w 30"/>
                <a:gd name="T1" fmla="*/ 0 h 12"/>
                <a:gd name="T2" fmla="*/ 6 w 30"/>
                <a:gd name="T3" fmla="*/ 0 h 12"/>
                <a:gd name="T4" fmla="*/ 6 w 30"/>
                <a:gd name="T5" fmla="*/ 0 h 12"/>
                <a:gd name="T6" fmla="*/ 12 w 30"/>
                <a:gd name="T7" fmla="*/ 0 h 12"/>
                <a:gd name="T8" fmla="*/ 18 w 30"/>
                <a:gd name="T9" fmla="*/ 0 h 12"/>
                <a:gd name="T10" fmla="*/ 24 w 30"/>
                <a:gd name="T11" fmla="*/ 0 h 12"/>
                <a:gd name="T12" fmla="*/ 30 w 30"/>
                <a:gd name="T13" fmla="*/ 14 h 12"/>
                <a:gd name="T14" fmla="*/ 30 w 30"/>
                <a:gd name="T15" fmla="*/ 14 h 12"/>
                <a:gd name="T16" fmla="*/ 30 w 30"/>
                <a:gd name="T17" fmla="*/ 22 h 12"/>
                <a:gd name="T18" fmla="*/ 30 w 30"/>
                <a:gd name="T19" fmla="*/ 22 h 12"/>
                <a:gd name="T20" fmla="*/ 30 w 30"/>
                <a:gd name="T21" fmla="*/ 22 h 12"/>
                <a:gd name="T22" fmla="*/ 24 w 30"/>
                <a:gd name="T23" fmla="*/ 22 h 12"/>
                <a:gd name="T24" fmla="*/ 18 w 30"/>
                <a:gd name="T25" fmla="*/ 14 h 12"/>
                <a:gd name="T26" fmla="*/ 12 w 30"/>
                <a:gd name="T27" fmla="*/ 14 h 12"/>
                <a:gd name="T28" fmla="*/ 6 w 30"/>
                <a:gd name="T29" fmla="*/ 0 h 12"/>
                <a:gd name="T30" fmla="*/ 0 w 30"/>
                <a:gd name="T31" fmla="*/ 0 h 12"/>
                <a:gd name="T32" fmla="*/ 0 w 30"/>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2"/>
                <a:gd name="T53" fmla="*/ 30 w 3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2">
                  <a:moveTo>
                    <a:pt x="0" y="0"/>
                  </a:moveTo>
                  <a:lnTo>
                    <a:pt x="6" y="0"/>
                  </a:lnTo>
                  <a:lnTo>
                    <a:pt x="12" y="0"/>
                  </a:lnTo>
                  <a:lnTo>
                    <a:pt x="18" y="0"/>
                  </a:lnTo>
                  <a:lnTo>
                    <a:pt x="24" y="0"/>
                  </a:lnTo>
                  <a:lnTo>
                    <a:pt x="30" y="6"/>
                  </a:lnTo>
                  <a:lnTo>
                    <a:pt x="30" y="12"/>
                  </a:lnTo>
                  <a:lnTo>
                    <a:pt x="24" y="12"/>
                  </a:lnTo>
                  <a:lnTo>
                    <a:pt x="18" y="6"/>
                  </a:lnTo>
                  <a:lnTo>
                    <a:pt x="12" y="6"/>
                  </a:lnTo>
                  <a:lnTo>
                    <a:pt x="6" y="0"/>
                  </a:lnTo>
                  <a:lnTo>
                    <a:pt x="0" y="0"/>
                  </a:lnTo>
                  <a:close/>
                </a:path>
              </a:pathLst>
            </a:custGeom>
            <a:solidFill>
              <a:srgbClr val="006600"/>
            </a:solidFill>
            <a:ln w="9525">
              <a:noFill/>
              <a:round/>
              <a:headEnd/>
              <a:tailEnd/>
            </a:ln>
          </p:spPr>
          <p:txBody>
            <a:bodyPr vert="eaVert"/>
            <a:lstStyle/>
            <a:p>
              <a:endParaRPr lang="en-US"/>
            </a:p>
          </p:txBody>
        </p:sp>
        <p:sp>
          <p:nvSpPr>
            <p:cNvPr id="15728" name="Freeform 352"/>
            <p:cNvSpPr>
              <a:spLocks/>
            </p:cNvSpPr>
            <p:nvPr/>
          </p:nvSpPr>
          <p:spPr bwMode="auto">
            <a:xfrm>
              <a:off x="5274" y="1112"/>
              <a:ext cx="30" cy="6"/>
            </a:xfrm>
            <a:custGeom>
              <a:avLst/>
              <a:gdLst>
                <a:gd name="T0" fmla="*/ 0 w 30"/>
                <a:gd name="T1" fmla="*/ 0 h 6"/>
                <a:gd name="T2" fmla="*/ 0 w 30"/>
                <a:gd name="T3" fmla="*/ 0 h 6"/>
                <a:gd name="T4" fmla="*/ 6 w 30"/>
                <a:gd name="T5" fmla="*/ 0 h 6"/>
                <a:gd name="T6" fmla="*/ 6 w 30"/>
                <a:gd name="T7" fmla="*/ 0 h 6"/>
                <a:gd name="T8" fmla="*/ 12 w 30"/>
                <a:gd name="T9" fmla="*/ 0 h 6"/>
                <a:gd name="T10" fmla="*/ 18 w 30"/>
                <a:gd name="T11" fmla="*/ 0 h 6"/>
                <a:gd name="T12" fmla="*/ 24 w 30"/>
                <a:gd name="T13" fmla="*/ 0 h 6"/>
                <a:gd name="T14" fmla="*/ 30 w 30"/>
                <a:gd name="T15" fmla="*/ 0 h 6"/>
                <a:gd name="T16" fmla="*/ 30 w 30"/>
                <a:gd name="T17" fmla="*/ 0 h 6"/>
                <a:gd name="T18" fmla="*/ 30 w 30"/>
                <a:gd name="T19" fmla="*/ 6 h 6"/>
                <a:gd name="T20" fmla="*/ 30 w 30"/>
                <a:gd name="T21" fmla="*/ 6 h 6"/>
                <a:gd name="T22" fmla="*/ 24 w 30"/>
                <a:gd name="T23" fmla="*/ 6 h 6"/>
                <a:gd name="T24" fmla="*/ 18 w 30"/>
                <a:gd name="T25" fmla="*/ 6 h 6"/>
                <a:gd name="T26" fmla="*/ 12 w 30"/>
                <a:gd name="T27" fmla="*/ 0 h 6"/>
                <a:gd name="T28" fmla="*/ 6 w 30"/>
                <a:gd name="T29" fmla="*/ 0 h 6"/>
                <a:gd name="T30" fmla="*/ 0 w 30"/>
                <a:gd name="T31" fmla="*/ 0 h 6"/>
                <a:gd name="T32" fmla="*/ 0 w 30"/>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0" y="0"/>
                  </a:moveTo>
                  <a:lnTo>
                    <a:pt x="0" y="0"/>
                  </a:lnTo>
                  <a:lnTo>
                    <a:pt x="6" y="0"/>
                  </a:lnTo>
                  <a:lnTo>
                    <a:pt x="12" y="0"/>
                  </a:lnTo>
                  <a:lnTo>
                    <a:pt x="18" y="0"/>
                  </a:lnTo>
                  <a:lnTo>
                    <a:pt x="24" y="0"/>
                  </a:lnTo>
                  <a:lnTo>
                    <a:pt x="30" y="0"/>
                  </a:lnTo>
                  <a:lnTo>
                    <a:pt x="30" y="6"/>
                  </a:lnTo>
                  <a:lnTo>
                    <a:pt x="24" y="6"/>
                  </a:lnTo>
                  <a:lnTo>
                    <a:pt x="18" y="6"/>
                  </a:lnTo>
                  <a:lnTo>
                    <a:pt x="12" y="0"/>
                  </a:lnTo>
                  <a:lnTo>
                    <a:pt x="6" y="0"/>
                  </a:lnTo>
                  <a:lnTo>
                    <a:pt x="0" y="0"/>
                  </a:lnTo>
                  <a:close/>
                </a:path>
              </a:pathLst>
            </a:custGeom>
            <a:solidFill>
              <a:srgbClr val="006600"/>
            </a:solidFill>
            <a:ln w="9525">
              <a:noFill/>
              <a:round/>
              <a:headEnd/>
              <a:tailEnd/>
            </a:ln>
          </p:spPr>
          <p:txBody>
            <a:bodyPr vert="eaVert"/>
            <a:lstStyle/>
            <a:p>
              <a:endParaRPr lang="en-US"/>
            </a:p>
          </p:txBody>
        </p:sp>
        <p:sp>
          <p:nvSpPr>
            <p:cNvPr id="15729" name="Freeform 353"/>
            <p:cNvSpPr>
              <a:spLocks/>
            </p:cNvSpPr>
            <p:nvPr/>
          </p:nvSpPr>
          <p:spPr bwMode="auto">
            <a:xfrm>
              <a:off x="5274" y="1086"/>
              <a:ext cx="42" cy="12"/>
            </a:xfrm>
            <a:custGeom>
              <a:avLst/>
              <a:gdLst>
                <a:gd name="T0" fmla="*/ 0 w 42"/>
                <a:gd name="T1" fmla="*/ 12 h 12"/>
                <a:gd name="T2" fmla="*/ 6 w 42"/>
                <a:gd name="T3" fmla="*/ 12 h 12"/>
                <a:gd name="T4" fmla="*/ 12 w 42"/>
                <a:gd name="T5" fmla="*/ 6 h 12"/>
                <a:gd name="T6" fmla="*/ 18 w 42"/>
                <a:gd name="T7" fmla="*/ 6 h 12"/>
                <a:gd name="T8" fmla="*/ 24 w 42"/>
                <a:gd name="T9" fmla="*/ 6 h 12"/>
                <a:gd name="T10" fmla="*/ 30 w 42"/>
                <a:gd name="T11" fmla="*/ 0 h 12"/>
                <a:gd name="T12" fmla="*/ 36 w 42"/>
                <a:gd name="T13" fmla="*/ 0 h 12"/>
                <a:gd name="T14" fmla="*/ 36 w 42"/>
                <a:gd name="T15" fmla="*/ 0 h 12"/>
                <a:gd name="T16" fmla="*/ 42 w 42"/>
                <a:gd name="T17" fmla="*/ 6 h 12"/>
                <a:gd name="T18" fmla="*/ 42 w 42"/>
                <a:gd name="T19" fmla="*/ 6 h 12"/>
                <a:gd name="T20" fmla="*/ 36 w 42"/>
                <a:gd name="T21" fmla="*/ 12 h 12"/>
                <a:gd name="T22" fmla="*/ 30 w 42"/>
                <a:gd name="T23" fmla="*/ 12 h 12"/>
                <a:gd name="T24" fmla="*/ 24 w 42"/>
                <a:gd name="T25" fmla="*/ 12 h 12"/>
                <a:gd name="T26" fmla="*/ 18 w 42"/>
                <a:gd name="T27" fmla="*/ 12 h 12"/>
                <a:gd name="T28" fmla="*/ 12 w 42"/>
                <a:gd name="T29" fmla="*/ 12 h 12"/>
                <a:gd name="T30" fmla="*/ 6 w 42"/>
                <a:gd name="T31" fmla="*/ 12 h 12"/>
                <a:gd name="T32" fmla="*/ 0 w 4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12"/>
                <a:gd name="T53" fmla="*/ 42 w 4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12">
                  <a:moveTo>
                    <a:pt x="0" y="12"/>
                  </a:moveTo>
                  <a:lnTo>
                    <a:pt x="6" y="12"/>
                  </a:lnTo>
                  <a:lnTo>
                    <a:pt x="12" y="6"/>
                  </a:lnTo>
                  <a:lnTo>
                    <a:pt x="18" y="6"/>
                  </a:lnTo>
                  <a:lnTo>
                    <a:pt x="24" y="6"/>
                  </a:lnTo>
                  <a:lnTo>
                    <a:pt x="30" y="0"/>
                  </a:lnTo>
                  <a:lnTo>
                    <a:pt x="36" y="0"/>
                  </a:lnTo>
                  <a:lnTo>
                    <a:pt x="42" y="6"/>
                  </a:lnTo>
                  <a:lnTo>
                    <a:pt x="36" y="12"/>
                  </a:lnTo>
                  <a:lnTo>
                    <a:pt x="30" y="12"/>
                  </a:lnTo>
                  <a:lnTo>
                    <a:pt x="24" y="12"/>
                  </a:lnTo>
                  <a:lnTo>
                    <a:pt x="18" y="12"/>
                  </a:lnTo>
                  <a:lnTo>
                    <a:pt x="12" y="12"/>
                  </a:lnTo>
                  <a:lnTo>
                    <a:pt x="6" y="12"/>
                  </a:lnTo>
                  <a:lnTo>
                    <a:pt x="0" y="12"/>
                  </a:lnTo>
                  <a:close/>
                </a:path>
              </a:pathLst>
            </a:custGeom>
            <a:solidFill>
              <a:srgbClr val="006600"/>
            </a:solidFill>
            <a:ln w="9525">
              <a:noFill/>
              <a:round/>
              <a:headEnd/>
              <a:tailEnd/>
            </a:ln>
          </p:spPr>
          <p:txBody>
            <a:bodyPr vert="eaVert"/>
            <a:lstStyle/>
            <a:p>
              <a:endParaRPr lang="en-US"/>
            </a:p>
          </p:txBody>
        </p:sp>
        <p:sp>
          <p:nvSpPr>
            <p:cNvPr id="15730" name="Freeform 354"/>
            <p:cNvSpPr>
              <a:spLocks/>
            </p:cNvSpPr>
            <p:nvPr/>
          </p:nvSpPr>
          <p:spPr bwMode="auto">
            <a:xfrm>
              <a:off x="5287" y="1067"/>
              <a:ext cx="36" cy="12"/>
            </a:xfrm>
            <a:custGeom>
              <a:avLst/>
              <a:gdLst>
                <a:gd name="T0" fmla="*/ 0 w 36"/>
                <a:gd name="T1" fmla="*/ 12 h 12"/>
                <a:gd name="T2" fmla="*/ 0 w 36"/>
                <a:gd name="T3" fmla="*/ 12 h 12"/>
                <a:gd name="T4" fmla="*/ 6 w 36"/>
                <a:gd name="T5" fmla="*/ 12 h 12"/>
                <a:gd name="T6" fmla="*/ 12 w 36"/>
                <a:gd name="T7" fmla="*/ 6 h 12"/>
                <a:gd name="T8" fmla="*/ 18 w 36"/>
                <a:gd name="T9" fmla="*/ 6 h 12"/>
                <a:gd name="T10" fmla="*/ 30 w 36"/>
                <a:gd name="T11" fmla="*/ 6 h 12"/>
                <a:gd name="T12" fmla="*/ 36 w 36"/>
                <a:gd name="T13" fmla="*/ 0 h 12"/>
                <a:gd name="T14" fmla="*/ 36 w 36"/>
                <a:gd name="T15" fmla="*/ 0 h 12"/>
                <a:gd name="T16" fmla="*/ 36 w 36"/>
                <a:gd name="T17" fmla="*/ 6 h 12"/>
                <a:gd name="T18" fmla="*/ 36 w 36"/>
                <a:gd name="T19" fmla="*/ 6 h 12"/>
                <a:gd name="T20" fmla="*/ 30 w 36"/>
                <a:gd name="T21" fmla="*/ 6 h 12"/>
                <a:gd name="T22" fmla="*/ 24 w 36"/>
                <a:gd name="T23" fmla="*/ 12 h 12"/>
                <a:gd name="T24" fmla="*/ 18 w 36"/>
                <a:gd name="T25" fmla="*/ 12 h 12"/>
                <a:gd name="T26" fmla="*/ 12 w 36"/>
                <a:gd name="T27" fmla="*/ 12 h 12"/>
                <a:gd name="T28" fmla="*/ 6 w 36"/>
                <a:gd name="T29" fmla="*/ 12 h 12"/>
                <a:gd name="T30" fmla="*/ 0 w 36"/>
                <a:gd name="T31" fmla="*/ 12 h 12"/>
                <a:gd name="T32" fmla="*/ 0 w 36"/>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2"/>
                <a:gd name="T53" fmla="*/ 36 w 3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2">
                  <a:moveTo>
                    <a:pt x="0" y="12"/>
                  </a:moveTo>
                  <a:lnTo>
                    <a:pt x="0" y="12"/>
                  </a:lnTo>
                  <a:lnTo>
                    <a:pt x="6" y="12"/>
                  </a:lnTo>
                  <a:lnTo>
                    <a:pt x="12" y="6"/>
                  </a:lnTo>
                  <a:lnTo>
                    <a:pt x="18" y="6"/>
                  </a:lnTo>
                  <a:lnTo>
                    <a:pt x="30" y="6"/>
                  </a:lnTo>
                  <a:lnTo>
                    <a:pt x="36" y="0"/>
                  </a:lnTo>
                  <a:lnTo>
                    <a:pt x="36" y="6"/>
                  </a:lnTo>
                  <a:lnTo>
                    <a:pt x="30" y="6"/>
                  </a:lnTo>
                  <a:lnTo>
                    <a:pt x="24" y="12"/>
                  </a:lnTo>
                  <a:lnTo>
                    <a:pt x="18" y="12"/>
                  </a:lnTo>
                  <a:lnTo>
                    <a:pt x="12" y="12"/>
                  </a:lnTo>
                  <a:lnTo>
                    <a:pt x="6" y="12"/>
                  </a:lnTo>
                  <a:lnTo>
                    <a:pt x="0" y="12"/>
                  </a:lnTo>
                  <a:close/>
                </a:path>
              </a:pathLst>
            </a:custGeom>
            <a:solidFill>
              <a:srgbClr val="006600"/>
            </a:solidFill>
            <a:ln w="9525">
              <a:noFill/>
              <a:round/>
              <a:headEnd/>
              <a:tailEnd/>
            </a:ln>
          </p:spPr>
          <p:txBody>
            <a:bodyPr vert="eaVert"/>
            <a:lstStyle/>
            <a:p>
              <a:endParaRPr lang="en-US"/>
            </a:p>
          </p:txBody>
        </p:sp>
        <p:sp>
          <p:nvSpPr>
            <p:cNvPr id="15731" name="Freeform 355"/>
            <p:cNvSpPr>
              <a:spLocks/>
            </p:cNvSpPr>
            <p:nvPr/>
          </p:nvSpPr>
          <p:spPr bwMode="auto">
            <a:xfrm>
              <a:off x="5287" y="1034"/>
              <a:ext cx="42" cy="16"/>
            </a:xfrm>
            <a:custGeom>
              <a:avLst/>
              <a:gdLst>
                <a:gd name="T0" fmla="*/ 0 w 42"/>
                <a:gd name="T1" fmla="*/ 7 h 18"/>
                <a:gd name="T2" fmla="*/ 0 w 42"/>
                <a:gd name="T3" fmla="*/ 7 h 18"/>
                <a:gd name="T4" fmla="*/ 6 w 42"/>
                <a:gd name="T5" fmla="*/ 4 h 18"/>
                <a:gd name="T6" fmla="*/ 12 w 42"/>
                <a:gd name="T7" fmla="*/ 4 h 18"/>
                <a:gd name="T8" fmla="*/ 24 w 42"/>
                <a:gd name="T9" fmla="*/ 4 h 18"/>
                <a:gd name="T10" fmla="*/ 30 w 42"/>
                <a:gd name="T11" fmla="*/ 0 h 18"/>
                <a:gd name="T12" fmla="*/ 36 w 42"/>
                <a:gd name="T13" fmla="*/ 0 h 18"/>
                <a:gd name="T14" fmla="*/ 42 w 42"/>
                <a:gd name="T15" fmla="*/ 0 h 18"/>
                <a:gd name="T16" fmla="*/ 42 w 42"/>
                <a:gd name="T17" fmla="*/ 0 h 18"/>
                <a:gd name="T18" fmla="*/ 42 w 42"/>
                <a:gd name="T19" fmla="*/ 0 h 18"/>
                <a:gd name="T20" fmla="*/ 36 w 42"/>
                <a:gd name="T21" fmla="*/ 4 h 18"/>
                <a:gd name="T22" fmla="*/ 30 w 42"/>
                <a:gd name="T23" fmla="*/ 4 h 18"/>
                <a:gd name="T24" fmla="*/ 24 w 42"/>
                <a:gd name="T25" fmla="*/ 4 h 18"/>
                <a:gd name="T26" fmla="*/ 12 w 42"/>
                <a:gd name="T27" fmla="*/ 4 h 18"/>
                <a:gd name="T28" fmla="*/ 6 w 42"/>
                <a:gd name="T29" fmla="*/ 4 h 18"/>
                <a:gd name="T30" fmla="*/ 0 w 42"/>
                <a:gd name="T31" fmla="*/ 7 h 18"/>
                <a:gd name="T32" fmla="*/ 0 w 42"/>
                <a:gd name="T33" fmla="*/ 7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18"/>
                <a:gd name="T53" fmla="*/ 42 w 4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18">
                  <a:moveTo>
                    <a:pt x="0" y="18"/>
                  </a:moveTo>
                  <a:lnTo>
                    <a:pt x="0" y="18"/>
                  </a:lnTo>
                  <a:lnTo>
                    <a:pt x="6" y="12"/>
                  </a:lnTo>
                  <a:lnTo>
                    <a:pt x="12" y="6"/>
                  </a:lnTo>
                  <a:lnTo>
                    <a:pt x="24" y="6"/>
                  </a:lnTo>
                  <a:lnTo>
                    <a:pt x="30" y="0"/>
                  </a:lnTo>
                  <a:lnTo>
                    <a:pt x="36" y="0"/>
                  </a:lnTo>
                  <a:lnTo>
                    <a:pt x="42" y="0"/>
                  </a:lnTo>
                  <a:lnTo>
                    <a:pt x="36" y="6"/>
                  </a:lnTo>
                  <a:lnTo>
                    <a:pt x="30" y="6"/>
                  </a:lnTo>
                  <a:lnTo>
                    <a:pt x="24" y="12"/>
                  </a:lnTo>
                  <a:lnTo>
                    <a:pt x="12" y="12"/>
                  </a:lnTo>
                  <a:lnTo>
                    <a:pt x="6" y="12"/>
                  </a:lnTo>
                  <a:lnTo>
                    <a:pt x="0" y="18"/>
                  </a:lnTo>
                  <a:close/>
                </a:path>
              </a:pathLst>
            </a:custGeom>
            <a:solidFill>
              <a:srgbClr val="006600"/>
            </a:solidFill>
            <a:ln w="9525">
              <a:noFill/>
              <a:round/>
              <a:headEnd/>
              <a:tailEnd/>
            </a:ln>
          </p:spPr>
          <p:txBody>
            <a:bodyPr vert="eaVert"/>
            <a:lstStyle/>
            <a:p>
              <a:endParaRPr lang="en-US"/>
            </a:p>
          </p:txBody>
        </p:sp>
        <p:sp>
          <p:nvSpPr>
            <p:cNvPr id="15732" name="Freeform 356"/>
            <p:cNvSpPr>
              <a:spLocks/>
            </p:cNvSpPr>
            <p:nvPr/>
          </p:nvSpPr>
          <p:spPr bwMode="auto">
            <a:xfrm>
              <a:off x="5281" y="992"/>
              <a:ext cx="41" cy="29"/>
            </a:xfrm>
            <a:custGeom>
              <a:avLst/>
              <a:gdLst>
                <a:gd name="T0" fmla="*/ 0 w 42"/>
                <a:gd name="T1" fmla="*/ 29 h 29"/>
                <a:gd name="T2" fmla="*/ 6 w 42"/>
                <a:gd name="T3" fmla="*/ 23 h 29"/>
                <a:gd name="T4" fmla="*/ 12 w 42"/>
                <a:gd name="T5" fmla="*/ 17 h 29"/>
                <a:gd name="T6" fmla="*/ 18 w 42"/>
                <a:gd name="T7" fmla="*/ 11 h 29"/>
                <a:gd name="T8" fmla="*/ 21 w 42"/>
                <a:gd name="T9" fmla="*/ 11 h 29"/>
                <a:gd name="T10" fmla="*/ 22 w 42"/>
                <a:gd name="T11" fmla="*/ 6 h 29"/>
                <a:gd name="T12" fmla="*/ 28 w 42"/>
                <a:gd name="T13" fmla="*/ 6 h 29"/>
                <a:gd name="T14" fmla="*/ 28 w 42"/>
                <a:gd name="T15" fmla="*/ 0 h 29"/>
                <a:gd name="T16" fmla="*/ 34 w 42"/>
                <a:gd name="T17" fmla="*/ 6 h 29"/>
                <a:gd name="T18" fmla="*/ 34 w 42"/>
                <a:gd name="T19" fmla="*/ 6 h 29"/>
                <a:gd name="T20" fmla="*/ 28 w 42"/>
                <a:gd name="T21" fmla="*/ 11 h 29"/>
                <a:gd name="T22" fmla="*/ 22 w 42"/>
                <a:gd name="T23" fmla="*/ 11 h 29"/>
                <a:gd name="T24" fmla="*/ 21 w 42"/>
                <a:gd name="T25" fmla="*/ 17 h 29"/>
                <a:gd name="T26" fmla="*/ 18 w 42"/>
                <a:gd name="T27" fmla="*/ 17 h 29"/>
                <a:gd name="T28" fmla="*/ 6 w 42"/>
                <a:gd name="T29" fmla="*/ 23 h 29"/>
                <a:gd name="T30" fmla="*/ 6 w 42"/>
                <a:gd name="T31" fmla="*/ 23 h 29"/>
                <a:gd name="T32" fmla="*/ 0 w 42"/>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29"/>
                <a:gd name="T53" fmla="*/ 42 w 42"/>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29">
                  <a:moveTo>
                    <a:pt x="0" y="29"/>
                  </a:moveTo>
                  <a:lnTo>
                    <a:pt x="6" y="23"/>
                  </a:lnTo>
                  <a:lnTo>
                    <a:pt x="12" y="17"/>
                  </a:lnTo>
                  <a:lnTo>
                    <a:pt x="18" y="11"/>
                  </a:lnTo>
                  <a:lnTo>
                    <a:pt x="24" y="11"/>
                  </a:lnTo>
                  <a:lnTo>
                    <a:pt x="30" y="6"/>
                  </a:lnTo>
                  <a:lnTo>
                    <a:pt x="36" y="6"/>
                  </a:lnTo>
                  <a:lnTo>
                    <a:pt x="36" y="0"/>
                  </a:lnTo>
                  <a:lnTo>
                    <a:pt x="42" y="6"/>
                  </a:lnTo>
                  <a:lnTo>
                    <a:pt x="36" y="11"/>
                  </a:lnTo>
                  <a:lnTo>
                    <a:pt x="30" y="11"/>
                  </a:lnTo>
                  <a:lnTo>
                    <a:pt x="24" y="17"/>
                  </a:lnTo>
                  <a:lnTo>
                    <a:pt x="18" y="17"/>
                  </a:lnTo>
                  <a:lnTo>
                    <a:pt x="6" y="23"/>
                  </a:lnTo>
                  <a:lnTo>
                    <a:pt x="0" y="29"/>
                  </a:lnTo>
                  <a:close/>
                </a:path>
              </a:pathLst>
            </a:custGeom>
            <a:solidFill>
              <a:srgbClr val="006600"/>
            </a:solidFill>
            <a:ln w="9525">
              <a:noFill/>
              <a:round/>
              <a:headEnd/>
              <a:tailEnd/>
            </a:ln>
          </p:spPr>
          <p:txBody>
            <a:bodyPr vert="eaVert"/>
            <a:lstStyle/>
            <a:p>
              <a:endParaRPr lang="en-US"/>
            </a:p>
          </p:txBody>
        </p:sp>
        <p:sp>
          <p:nvSpPr>
            <p:cNvPr id="15733" name="Freeform 357"/>
            <p:cNvSpPr>
              <a:spLocks/>
            </p:cNvSpPr>
            <p:nvPr/>
          </p:nvSpPr>
          <p:spPr bwMode="auto">
            <a:xfrm>
              <a:off x="5286" y="1047"/>
              <a:ext cx="36" cy="24"/>
            </a:xfrm>
            <a:custGeom>
              <a:avLst/>
              <a:gdLst>
                <a:gd name="T0" fmla="*/ 0 w 36"/>
                <a:gd name="T1" fmla="*/ 24 h 24"/>
                <a:gd name="T2" fmla="*/ 0 w 36"/>
                <a:gd name="T3" fmla="*/ 18 h 24"/>
                <a:gd name="T4" fmla="*/ 6 w 36"/>
                <a:gd name="T5" fmla="*/ 18 h 24"/>
                <a:gd name="T6" fmla="*/ 12 w 36"/>
                <a:gd name="T7" fmla="*/ 12 h 24"/>
                <a:gd name="T8" fmla="*/ 18 w 36"/>
                <a:gd name="T9" fmla="*/ 6 h 24"/>
                <a:gd name="T10" fmla="*/ 24 w 36"/>
                <a:gd name="T11" fmla="*/ 6 h 24"/>
                <a:gd name="T12" fmla="*/ 30 w 36"/>
                <a:gd name="T13" fmla="*/ 0 h 24"/>
                <a:gd name="T14" fmla="*/ 36 w 36"/>
                <a:gd name="T15" fmla="*/ 0 h 24"/>
                <a:gd name="T16" fmla="*/ 36 w 36"/>
                <a:gd name="T17" fmla="*/ 6 h 24"/>
                <a:gd name="T18" fmla="*/ 36 w 36"/>
                <a:gd name="T19" fmla="*/ 6 h 24"/>
                <a:gd name="T20" fmla="*/ 30 w 36"/>
                <a:gd name="T21" fmla="*/ 12 h 24"/>
                <a:gd name="T22" fmla="*/ 24 w 36"/>
                <a:gd name="T23" fmla="*/ 12 h 24"/>
                <a:gd name="T24" fmla="*/ 18 w 36"/>
                <a:gd name="T25" fmla="*/ 18 h 24"/>
                <a:gd name="T26" fmla="*/ 12 w 36"/>
                <a:gd name="T27" fmla="*/ 18 h 24"/>
                <a:gd name="T28" fmla="*/ 6 w 36"/>
                <a:gd name="T29" fmla="*/ 18 h 24"/>
                <a:gd name="T30" fmla="*/ 0 w 36"/>
                <a:gd name="T31" fmla="*/ 24 h 24"/>
                <a:gd name="T32" fmla="*/ 0 w 36"/>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0" y="24"/>
                  </a:moveTo>
                  <a:lnTo>
                    <a:pt x="0" y="18"/>
                  </a:lnTo>
                  <a:lnTo>
                    <a:pt x="6" y="18"/>
                  </a:lnTo>
                  <a:lnTo>
                    <a:pt x="12" y="12"/>
                  </a:lnTo>
                  <a:lnTo>
                    <a:pt x="18" y="6"/>
                  </a:lnTo>
                  <a:lnTo>
                    <a:pt x="24" y="6"/>
                  </a:lnTo>
                  <a:lnTo>
                    <a:pt x="30" y="0"/>
                  </a:lnTo>
                  <a:lnTo>
                    <a:pt x="36" y="0"/>
                  </a:lnTo>
                  <a:lnTo>
                    <a:pt x="36" y="6"/>
                  </a:lnTo>
                  <a:lnTo>
                    <a:pt x="30" y="12"/>
                  </a:lnTo>
                  <a:lnTo>
                    <a:pt x="24" y="12"/>
                  </a:lnTo>
                  <a:lnTo>
                    <a:pt x="18" y="18"/>
                  </a:lnTo>
                  <a:lnTo>
                    <a:pt x="12" y="18"/>
                  </a:lnTo>
                  <a:lnTo>
                    <a:pt x="6" y="18"/>
                  </a:lnTo>
                  <a:lnTo>
                    <a:pt x="0" y="24"/>
                  </a:lnTo>
                  <a:close/>
                </a:path>
              </a:pathLst>
            </a:custGeom>
            <a:solidFill>
              <a:srgbClr val="006600"/>
            </a:solidFill>
            <a:ln w="9525">
              <a:noFill/>
              <a:round/>
              <a:headEnd/>
              <a:tailEnd/>
            </a:ln>
          </p:spPr>
          <p:txBody>
            <a:bodyPr vert="eaVert"/>
            <a:lstStyle/>
            <a:p>
              <a:endParaRPr lang="en-US"/>
            </a:p>
          </p:txBody>
        </p:sp>
        <p:sp>
          <p:nvSpPr>
            <p:cNvPr id="15734" name="Freeform 358"/>
            <p:cNvSpPr>
              <a:spLocks/>
            </p:cNvSpPr>
            <p:nvPr/>
          </p:nvSpPr>
          <p:spPr bwMode="auto">
            <a:xfrm>
              <a:off x="5239" y="1035"/>
              <a:ext cx="48" cy="30"/>
            </a:xfrm>
            <a:custGeom>
              <a:avLst/>
              <a:gdLst>
                <a:gd name="T0" fmla="*/ 0 w 48"/>
                <a:gd name="T1" fmla="*/ 0 h 30"/>
                <a:gd name="T2" fmla="*/ 0 w 48"/>
                <a:gd name="T3" fmla="*/ 0 h 30"/>
                <a:gd name="T4" fmla="*/ 6 w 48"/>
                <a:gd name="T5" fmla="*/ 0 h 30"/>
                <a:gd name="T6" fmla="*/ 12 w 48"/>
                <a:gd name="T7" fmla="*/ 6 h 30"/>
                <a:gd name="T8" fmla="*/ 24 w 48"/>
                <a:gd name="T9" fmla="*/ 12 h 30"/>
                <a:gd name="T10" fmla="*/ 30 w 48"/>
                <a:gd name="T11" fmla="*/ 12 h 30"/>
                <a:gd name="T12" fmla="*/ 42 w 48"/>
                <a:gd name="T13" fmla="*/ 24 h 30"/>
                <a:gd name="T14" fmla="*/ 48 w 48"/>
                <a:gd name="T15" fmla="*/ 30 h 30"/>
                <a:gd name="T16" fmla="*/ 48 w 48"/>
                <a:gd name="T17" fmla="*/ 30 h 30"/>
                <a:gd name="T18" fmla="*/ 48 w 48"/>
                <a:gd name="T19" fmla="*/ 30 h 30"/>
                <a:gd name="T20" fmla="*/ 36 w 48"/>
                <a:gd name="T21" fmla="*/ 30 h 30"/>
                <a:gd name="T22" fmla="*/ 30 w 48"/>
                <a:gd name="T23" fmla="*/ 24 h 30"/>
                <a:gd name="T24" fmla="*/ 18 w 48"/>
                <a:gd name="T25" fmla="*/ 18 h 30"/>
                <a:gd name="T26" fmla="*/ 12 w 48"/>
                <a:gd name="T27" fmla="*/ 12 h 30"/>
                <a:gd name="T28" fmla="*/ 6 w 48"/>
                <a:gd name="T29" fmla="*/ 6 h 30"/>
                <a:gd name="T30" fmla="*/ 0 w 48"/>
                <a:gd name="T31" fmla="*/ 0 h 30"/>
                <a:gd name="T32" fmla="*/ 0 w 48"/>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0" y="0"/>
                  </a:moveTo>
                  <a:lnTo>
                    <a:pt x="0" y="0"/>
                  </a:lnTo>
                  <a:lnTo>
                    <a:pt x="6" y="0"/>
                  </a:lnTo>
                  <a:lnTo>
                    <a:pt x="12" y="6"/>
                  </a:lnTo>
                  <a:lnTo>
                    <a:pt x="24" y="12"/>
                  </a:lnTo>
                  <a:lnTo>
                    <a:pt x="30" y="12"/>
                  </a:lnTo>
                  <a:lnTo>
                    <a:pt x="42" y="24"/>
                  </a:lnTo>
                  <a:lnTo>
                    <a:pt x="48" y="30"/>
                  </a:lnTo>
                  <a:lnTo>
                    <a:pt x="36" y="30"/>
                  </a:lnTo>
                  <a:lnTo>
                    <a:pt x="30" y="24"/>
                  </a:lnTo>
                  <a:lnTo>
                    <a:pt x="18" y="18"/>
                  </a:lnTo>
                  <a:lnTo>
                    <a:pt x="12" y="12"/>
                  </a:lnTo>
                  <a:lnTo>
                    <a:pt x="6" y="6"/>
                  </a:lnTo>
                  <a:lnTo>
                    <a:pt x="0" y="0"/>
                  </a:lnTo>
                  <a:close/>
                </a:path>
              </a:pathLst>
            </a:custGeom>
            <a:solidFill>
              <a:srgbClr val="006600"/>
            </a:solidFill>
            <a:ln w="9525">
              <a:noFill/>
              <a:round/>
              <a:headEnd/>
              <a:tailEnd/>
            </a:ln>
          </p:spPr>
          <p:txBody>
            <a:bodyPr vert="eaVert"/>
            <a:lstStyle/>
            <a:p>
              <a:endParaRPr lang="en-US"/>
            </a:p>
          </p:txBody>
        </p:sp>
        <p:sp>
          <p:nvSpPr>
            <p:cNvPr id="15735" name="Freeform 359"/>
            <p:cNvSpPr>
              <a:spLocks/>
            </p:cNvSpPr>
            <p:nvPr/>
          </p:nvSpPr>
          <p:spPr bwMode="auto">
            <a:xfrm>
              <a:off x="5243" y="1010"/>
              <a:ext cx="42" cy="28"/>
            </a:xfrm>
            <a:custGeom>
              <a:avLst/>
              <a:gdLst>
                <a:gd name="T0" fmla="*/ 0 w 42"/>
                <a:gd name="T1" fmla="*/ 0 h 30"/>
                <a:gd name="T2" fmla="*/ 6 w 42"/>
                <a:gd name="T3" fmla="*/ 0 h 30"/>
                <a:gd name="T4" fmla="*/ 6 w 42"/>
                <a:gd name="T5" fmla="*/ 0 h 30"/>
                <a:gd name="T6" fmla="*/ 12 w 42"/>
                <a:gd name="T7" fmla="*/ 6 h 30"/>
                <a:gd name="T8" fmla="*/ 18 w 42"/>
                <a:gd name="T9" fmla="*/ 6 h 30"/>
                <a:gd name="T10" fmla="*/ 24 w 42"/>
                <a:gd name="T11" fmla="*/ 7 h 30"/>
                <a:gd name="T12" fmla="*/ 36 w 42"/>
                <a:gd name="T13" fmla="*/ 10 h 30"/>
                <a:gd name="T14" fmla="*/ 42 w 42"/>
                <a:gd name="T15" fmla="*/ 15 h 30"/>
                <a:gd name="T16" fmla="*/ 42 w 42"/>
                <a:gd name="T17" fmla="*/ 18 h 30"/>
                <a:gd name="T18" fmla="*/ 36 w 42"/>
                <a:gd name="T19" fmla="*/ 15 h 30"/>
                <a:gd name="T20" fmla="*/ 30 w 42"/>
                <a:gd name="T21" fmla="*/ 15 h 30"/>
                <a:gd name="T22" fmla="*/ 24 w 42"/>
                <a:gd name="T23" fmla="*/ 10 h 30"/>
                <a:gd name="T24" fmla="*/ 18 w 42"/>
                <a:gd name="T25" fmla="*/ 7 h 30"/>
                <a:gd name="T26" fmla="*/ 12 w 42"/>
                <a:gd name="T27" fmla="*/ 7 h 30"/>
                <a:gd name="T28" fmla="*/ 6 w 42"/>
                <a:gd name="T29" fmla="*/ 6 h 30"/>
                <a:gd name="T30" fmla="*/ 0 w 42"/>
                <a:gd name="T31" fmla="*/ 0 h 30"/>
                <a:gd name="T32" fmla="*/ 0 w 42"/>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0"/>
                <a:gd name="T53" fmla="*/ 42 w 42"/>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0">
                  <a:moveTo>
                    <a:pt x="0" y="0"/>
                  </a:moveTo>
                  <a:lnTo>
                    <a:pt x="6" y="0"/>
                  </a:lnTo>
                  <a:lnTo>
                    <a:pt x="12" y="6"/>
                  </a:lnTo>
                  <a:lnTo>
                    <a:pt x="18" y="6"/>
                  </a:lnTo>
                  <a:lnTo>
                    <a:pt x="24" y="12"/>
                  </a:lnTo>
                  <a:lnTo>
                    <a:pt x="36" y="18"/>
                  </a:lnTo>
                  <a:lnTo>
                    <a:pt x="42" y="24"/>
                  </a:lnTo>
                  <a:lnTo>
                    <a:pt x="42" y="30"/>
                  </a:lnTo>
                  <a:lnTo>
                    <a:pt x="36" y="24"/>
                  </a:lnTo>
                  <a:lnTo>
                    <a:pt x="30" y="24"/>
                  </a:lnTo>
                  <a:lnTo>
                    <a:pt x="24" y="18"/>
                  </a:lnTo>
                  <a:lnTo>
                    <a:pt x="18" y="12"/>
                  </a:lnTo>
                  <a:lnTo>
                    <a:pt x="12" y="12"/>
                  </a:lnTo>
                  <a:lnTo>
                    <a:pt x="6" y="6"/>
                  </a:lnTo>
                  <a:lnTo>
                    <a:pt x="0" y="0"/>
                  </a:lnTo>
                  <a:close/>
                </a:path>
              </a:pathLst>
            </a:custGeom>
            <a:solidFill>
              <a:srgbClr val="006600"/>
            </a:solidFill>
            <a:ln w="9525">
              <a:noFill/>
              <a:round/>
              <a:headEnd/>
              <a:tailEnd/>
            </a:ln>
          </p:spPr>
          <p:txBody>
            <a:bodyPr vert="eaVert"/>
            <a:lstStyle/>
            <a:p>
              <a:endParaRPr lang="en-US"/>
            </a:p>
          </p:txBody>
        </p:sp>
        <p:sp>
          <p:nvSpPr>
            <p:cNvPr id="15736" name="Freeform 360"/>
            <p:cNvSpPr>
              <a:spLocks/>
            </p:cNvSpPr>
            <p:nvPr/>
          </p:nvSpPr>
          <p:spPr bwMode="auto">
            <a:xfrm>
              <a:off x="5287" y="1009"/>
              <a:ext cx="36" cy="25"/>
            </a:xfrm>
            <a:custGeom>
              <a:avLst/>
              <a:gdLst>
                <a:gd name="T0" fmla="*/ 0 w 36"/>
                <a:gd name="T1" fmla="*/ 32 h 24"/>
                <a:gd name="T2" fmla="*/ 0 w 36"/>
                <a:gd name="T3" fmla="*/ 32 h 24"/>
                <a:gd name="T4" fmla="*/ 6 w 36"/>
                <a:gd name="T5" fmla="*/ 26 h 24"/>
                <a:gd name="T6" fmla="*/ 12 w 36"/>
                <a:gd name="T7" fmla="*/ 20 h 24"/>
                <a:gd name="T8" fmla="*/ 18 w 36"/>
                <a:gd name="T9" fmla="*/ 20 h 24"/>
                <a:gd name="T10" fmla="*/ 24 w 36"/>
                <a:gd name="T11" fmla="*/ 6 h 24"/>
                <a:gd name="T12" fmla="*/ 30 w 36"/>
                <a:gd name="T13" fmla="*/ 0 h 24"/>
                <a:gd name="T14" fmla="*/ 36 w 36"/>
                <a:gd name="T15" fmla="*/ 0 h 24"/>
                <a:gd name="T16" fmla="*/ 36 w 36"/>
                <a:gd name="T17" fmla="*/ 0 h 24"/>
                <a:gd name="T18" fmla="*/ 36 w 36"/>
                <a:gd name="T19" fmla="*/ 6 h 24"/>
                <a:gd name="T20" fmla="*/ 36 w 36"/>
                <a:gd name="T21" fmla="*/ 6 h 24"/>
                <a:gd name="T22" fmla="*/ 30 w 36"/>
                <a:gd name="T23" fmla="*/ 20 h 24"/>
                <a:gd name="T24" fmla="*/ 18 w 36"/>
                <a:gd name="T25" fmla="*/ 26 h 24"/>
                <a:gd name="T26" fmla="*/ 12 w 36"/>
                <a:gd name="T27" fmla="*/ 26 h 24"/>
                <a:gd name="T28" fmla="*/ 6 w 36"/>
                <a:gd name="T29" fmla="*/ 32 h 24"/>
                <a:gd name="T30" fmla="*/ 0 w 36"/>
                <a:gd name="T31" fmla="*/ 32 h 24"/>
                <a:gd name="T32" fmla="*/ 0 w 36"/>
                <a:gd name="T33" fmla="*/ 3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0" y="24"/>
                  </a:moveTo>
                  <a:lnTo>
                    <a:pt x="0" y="24"/>
                  </a:lnTo>
                  <a:lnTo>
                    <a:pt x="6" y="18"/>
                  </a:lnTo>
                  <a:lnTo>
                    <a:pt x="12" y="12"/>
                  </a:lnTo>
                  <a:lnTo>
                    <a:pt x="18" y="12"/>
                  </a:lnTo>
                  <a:lnTo>
                    <a:pt x="24" y="6"/>
                  </a:lnTo>
                  <a:lnTo>
                    <a:pt x="30" y="0"/>
                  </a:lnTo>
                  <a:lnTo>
                    <a:pt x="36" y="0"/>
                  </a:lnTo>
                  <a:lnTo>
                    <a:pt x="36" y="6"/>
                  </a:lnTo>
                  <a:lnTo>
                    <a:pt x="30" y="12"/>
                  </a:lnTo>
                  <a:lnTo>
                    <a:pt x="18" y="18"/>
                  </a:lnTo>
                  <a:lnTo>
                    <a:pt x="12" y="18"/>
                  </a:lnTo>
                  <a:lnTo>
                    <a:pt x="6" y="24"/>
                  </a:lnTo>
                  <a:lnTo>
                    <a:pt x="0" y="24"/>
                  </a:lnTo>
                  <a:close/>
                </a:path>
              </a:pathLst>
            </a:custGeom>
            <a:solidFill>
              <a:srgbClr val="006600"/>
            </a:solidFill>
            <a:ln w="9525">
              <a:noFill/>
              <a:round/>
              <a:headEnd/>
              <a:tailEnd/>
            </a:ln>
          </p:spPr>
          <p:txBody>
            <a:bodyPr vert="eaVert"/>
            <a:lstStyle/>
            <a:p>
              <a:endParaRPr lang="en-US"/>
            </a:p>
          </p:txBody>
        </p:sp>
        <p:sp>
          <p:nvSpPr>
            <p:cNvPr id="15737" name="Freeform 361"/>
            <p:cNvSpPr>
              <a:spLocks/>
            </p:cNvSpPr>
            <p:nvPr/>
          </p:nvSpPr>
          <p:spPr bwMode="auto">
            <a:xfrm>
              <a:off x="5197" y="885"/>
              <a:ext cx="36" cy="17"/>
            </a:xfrm>
            <a:custGeom>
              <a:avLst/>
              <a:gdLst>
                <a:gd name="T0" fmla="*/ 0 w 36"/>
                <a:gd name="T1" fmla="*/ 0 h 18"/>
                <a:gd name="T2" fmla="*/ 6 w 36"/>
                <a:gd name="T3" fmla="*/ 0 h 18"/>
                <a:gd name="T4" fmla="*/ 6 w 36"/>
                <a:gd name="T5" fmla="*/ 0 h 18"/>
                <a:gd name="T6" fmla="*/ 12 w 36"/>
                <a:gd name="T7" fmla="*/ 0 h 18"/>
                <a:gd name="T8" fmla="*/ 18 w 36"/>
                <a:gd name="T9" fmla="*/ 0 h 18"/>
                <a:gd name="T10" fmla="*/ 24 w 36"/>
                <a:gd name="T11" fmla="*/ 6 h 18"/>
                <a:gd name="T12" fmla="*/ 24 w 36"/>
                <a:gd name="T13" fmla="*/ 9 h 18"/>
                <a:gd name="T14" fmla="*/ 30 w 36"/>
                <a:gd name="T15" fmla="*/ 9 h 18"/>
                <a:gd name="T16" fmla="*/ 36 w 36"/>
                <a:gd name="T17" fmla="*/ 10 h 18"/>
                <a:gd name="T18" fmla="*/ 30 w 36"/>
                <a:gd name="T19" fmla="*/ 10 h 18"/>
                <a:gd name="T20" fmla="*/ 24 w 36"/>
                <a:gd name="T21" fmla="*/ 9 h 18"/>
                <a:gd name="T22" fmla="*/ 18 w 36"/>
                <a:gd name="T23" fmla="*/ 9 h 18"/>
                <a:gd name="T24" fmla="*/ 18 w 36"/>
                <a:gd name="T25" fmla="*/ 6 h 18"/>
                <a:gd name="T26" fmla="*/ 12 w 36"/>
                <a:gd name="T27" fmla="*/ 6 h 18"/>
                <a:gd name="T28" fmla="*/ 6 w 36"/>
                <a:gd name="T29" fmla="*/ 0 h 18"/>
                <a:gd name="T30" fmla="*/ 6 w 36"/>
                <a:gd name="T31" fmla="*/ 0 h 18"/>
                <a:gd name="T32" fmla="*/ 0 w 36"/>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8"/>
                <a:gd name="T53" fmla="*/ 36 w 3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8">
                  <a:moveTo>
                    <a:pt x="0" y="0"/>
                  </a:moveTo>
                  <a:lnTo>
                    <a:pt x="6" y="0"/>
                  </a:lnTo>
                  <a:lnTo>
                    <a:pt x="12" y="0"/>
                  </a:lnTo>
                  <a:lnTo>
                    <a:pt x="18" y="0"/>
                  </a:lnTo>
                  <a:lnTo>
                    <a:pt x="24" y="6"/>
                  </a:lnTo>
                  <a:lnTo>
                    <a:pt x="24" y="12"/>
                  </a:lnTo>
                  <a:lnTo>
                    <a:pt x="30" y="12"/>
                  </a:lnTo>
                  <a:lnTo>
                    <a:pt x="36" y="18"/>
                  </a:lnTo>
                  <a:lnTo>
                    <a:pt x="30" y="18"/>
                  </a:lnTo>
                  <a:lnTo>
                    <a:pt x="24" y="12"/>
                  </a:lnTo>
                  <a:lnTo>
                    <a:pt x="18" y="12"/>
                  </a:lnTo>
                  <a:lnTo>
                    <a:pt x="18" y="6"/>
                  </a:lnTo>
                  <a:lnTo>
                    <a:pt x="12" y="6"/>
                  </a:lnTo>
                  <a:lnTo>
                    <a:pt x="6" y="0"/>
                  </a:lnTo>
                  <a:lnTo>
                    <a:pt x="0" y="0"/>
                  </a:lnTo>
                  <a:close/>
                </a:path>
              </a:pathLst>
            </a:custGeom>
            <a:solidFill>
              <a:srgbClr val="006600"/>
            </a:solidFill>
            <a:ln w="9525">
              <a:noFill/>
              <a:round/>
              <a:headEnd/>
              <a:tailEnd/>
            </a:ln>
          </p:spPr>
          <p:txBody>
            <a:bodyPr vert="eaVert"/>
            <a:lstStyle/>
            <a:p>
              <a:endParaRPr lang="en-US"/>
            </a:p>
          </p:txBody>
        </p:sp>
        <p:sp>
          <p:nvSpPr>
            <p:cNvPr id="15738" name="Freeform 362"/>
            <p:cNvSpPr>
              <a:spLocks/>
            </p:cNvSpPr>
            <p:nvPr/>
          </p:nvSpPr>
          <p:spPr bwMode="auto">
            <a:xfrm>
              <a:off x="5191" y="901"/>
              <a:ext cx="42" cy="26"/>
            </a:xfrm>
            <a:custGeom>
              <a:avLst/>
              <a:gdLst>
                <a:gd name="T0" fmla="*/ 0 w 42"/>
                <a:gd name="T1" fmla="*/ 0 h 24"/>
                <a:gd name="T2" fmla="*/ 6 w 42"/>
                <a:gd name="T3" fmla="*/ 0 h 24"/>
                <a:gd name="T4" fmla="*/ 6 w 42"/>
                <a:gd name="T5" fmla="*/ 0 h 24"/>
                <a:gd name="T6" fmla="*/ 12 w 42"/>
                <a:gd name="T7" fmla="*/ 14 h 24"/>
                <a:gd name="T8" fmla="*/ 18 w 42"/>
                <a:gd name="T9" fmla="*/ 14 h 24"/>
                <a:gd name="T10" fmla="*/ 30 w 42"/>
                <a:gd name="T11" fmla="*/ 22 h 24"/>
                <a:gd name="T12" fmla="*/ 36 w 42"/>
                <a:gd name="T13" fmla="*/ 36 h 24"/>
                <a:gd name="T14" fmla="*/ 36 w 42"/>
                <a:gd name="T15" fmla="*/ 46 h 24"/>
                <a:gd name="T16" fmla="*/ 42 w 42"/>
                <a:gd name="T17" fmla="*/ 46 h 24"/>
                <a:gd name="T18" fmla="*/ 42 w 42"/>
                <a:gd name="T19" fmla="*/ 46 h 24"/>
                <a:gd name="T20" fmla="*/ 36 w 42"/>
                <a:gd name="T21" fmla="*/ 46 h 24"/>
                <a:gd name="T22" fmla="*/ 24 w 42"/>
                <a:gd name="T23" fmla="*/ 36 h 24"/>
                <a:gd name="T24" fmla="*/ 18 w 42"/>
                <a:gd name="T25" fmla="*/ 22 h 24"/>
                <a:gd name="T26" fmla="*/ 12 w 42"/>
                <a:gd name="T27" fmla="*/ 14 h 24"/>
                <a:gd name="T28" fmla="*/ 6 w 42"/>
                <a:gd name="T29" fmla="*/ 14 h 24"/>
                <a:gd name="T30" fmla="*/ 6 w 42"/>
                <a:gd name="T31" fmla="*/ 0 h 24"/>
                <a:gd name="T32" fmla="*/ 0 w 42"/>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24"/>
                <a:gd name="T53" fmla="*/ 42 w 4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24">
                  <a:moveTo>
                    <a:pt x="0" y="0"/>
                  </a:moveTo>
                  <a:lnTo>
                    <a:pt x="6" y="0"/>
                  </a:lnTo>
                  <a:lnTo>
                    <a:pt x="12" y="6"/>
                  </a:lnTo>
                  <a:lnTo>
                    <a:pt x="18" y="6"/>
                  </a:lnTo>
                  <a:lnTo>
                    <a:pt x="30" y="12"/>
                  </a:lnTo>
                  <a:lnTo>
                    <a:pt x="36" y="18"/>
                  </a:lnTo>
                  <a:lnTo>
                    <a:pt x="36" y="24"/>
                  </a:lnTo>
                  <a:lnTo>
                    <a:pt x="42" y="24"/>
                  </a:lnTo>
                  <a:lnTo>
                    <a:pt x="36" y="24"/>
                  </a:lnTo>
                  <a:lnTo>
                    <a:pt x="24" y="18"/>
                  </a:lnTo>
                  <a:lnTo>
                    <a:pt x="18" y="12"/>
                  </a:lnTo>
                  <a:lnTo>
                    <a:pt x="12" y="6"/>
                  </a:lnTo>
                  <a:lnTo>
                    <a:pt x="6" y="6"/>
                  </a:lnTo>
                  <a:lnTo>
                    <a:pt x="6" y="0"/>
                  </a:lnTo>
                  <a:lnTo>
                    <a:pt x="0" y="0"/>
                  </a:lnTo>
                  <a:close/>
                </a:path>
              </a:pathLst>
            </a:custGeom>
            <a:solidFill>
              <a:srgbClr val="006600"/>
            </a:solidFill>
            <a:ln w="9525">
              <a:noFill/>
              <a:round/>
              <a:headEnd/>
              <a:tailEnd/>
            </a:ln>
          </p:spPr>
          <p:txBody>
            <a:bodyPr vert="eaVert"/>
            <a:lstStyle/>
            <a:p>
              <a:endParaRPr lang="en-US"/>
            </a:p>
          </p:txBody>
        </p:sp>
        <p:sp>
          <p:nvSpPr>
            <p:cNvPr id="15739" name="Freeform 363"/>
            <p:cNvSpPr>
              <a:spLocks/>
            </p:cNvSpPr>
            <p:nvPr/>
          </p:nvSpPr>
          <p:spPr bwMode="auto">
            <a:xfrm>
              <a:off x="5185" y="925"/>
              <a:ext cx="48" cy="25"/>
            </a:xfrm>
            <a:custGeom>
              <a:avLst/>
              <a:gdLst>
                <a:gd name="T0" fmla="*/ 0 w 48"/>
                <a:gd name="T1" fmla="*/ 0 h 24"/>
                <a:gd name="T2" fmla="*/ 6 w 48"/>
                <a:gd name="T3" fmla="*/ 0 h 24"/>
                <a:gd name="T4" fmla="*/ 12 w 48"/>
                <a:gd name="T5" fmla="*/ 0 h 24"/>
                <a:gd name="T6" fmla="*/ 18 w 48"/>
                <a:gd name="T7" fmla="*/ 0 h 24"/>
                <a:gd name="T8" fmla="*/ 24 w 48"/>
                <a:gd name="T9" fmla="*/ 6 h 24"/>
                <a:gd name="T10" fmla="*/ 30 w 48"/>
                <a:gd name="T11" fmla="*/ 20 h 24"/>
                <a:gd name="T12" fmla="*/ 36 w 48"/>
                <a:gd name="T13" fmla="*/ 26 h 24"/>
                <a:gd name="T14" fmla="*/ 42 w 48"/>
                <a:gd name="T15" fmla="*/ 32 h 24"/>
                <a:gd name="T16" fmla="*/ 48 w 48"/>
                <a:gd name="T17" fmla="*/ 32 h 24"/>
                <a:gd name="T18" fmla="*/ 42 w 48"/>
                <a:gd name="T19" fmla="*/ 32 h 24"/>
                <a:gd name="T20" fmla="*/ 36 w 48"/>
                <a:gd name="T21" fmla="*/ 32 h 24"/>
                <a:gd name="T22" fmla="*/ 30 w 48"/>
                <a:gd name="T23" fmla="*/ 26 h 24"/>
                <a:gd name="T24" fmla="*/ 24 w 48"/>
                <a:gd name="T25" fmla="*/ 20 h 24"/>
                <a:gd name="T26" fmla="*/ 12 w 48"/>
                <a:gd name="T27" fmla="*/ 6 h 24"/>
                <a:gd name="T28" fmla="*/ 6 w 48"/>
                <a:gd name="T29" fmla="*/ 6 h 24"/>
                <a:gd name="T30" fmla="*/ 0 w 48"/>
                <a:gd name="T31" fmla="*/ 0 h 24"/>
                <a:gd name="T32" fmla="*/ 0 w 48"/>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24"/>
                <a:gd name="T53" fmla="*/ 48 w 4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24">
                  <a:moveTo>
                    <a:pt x="0" y="0"/>
                  </a:moveTo>
                  <a:lnTo>
                    <a:pt x="6" y="0"/>
                  </a:lnTo>
                  <a:lnTo>
                    <a:pt x="12" y="0"/>
                  </a:lnTo>
                  <a:lnTo>
                    <a:pt x="18" y="0"/>
                  </a:lnTo>
                  <a:lnTo>
                    <a:pt x="24" y="6"/>
                  </a:lnTo>
                  <a:lnTo>
                    <a:pt x="30" y="12"/>
                  </a:lnTo>
                  <a:lnTo>
                    <a:pt x="36" y="18"/>
                  </a:lnTo>
                  <a:lnTo>
                    <a:pt x="42" y="24"/>
                  </a:lnTo>
                  <a:lnTo>
                    <a:pt x="48" y="24"/>
                  </a:lnTo>
                  <a:lnTo>
                    <a:pt x="42" y="24"/>
                  </a:lnTo>
                  <a:lnTo>
                    <a:pt x="36" y="24"/>
                  </a:lnTo>
                  <a:lnTo>
                    <a:pt x="30" y="18"/>
                  </a:lnTo>
                  <a:lnTo>
                    <a:pt x="24" y="12"/>
                  </a:lnTo>
                  <a:lnTo>
                    <a:pt x="12" y="6"/>
                  </a:lnTo>
                  <a:lnTo>
                    <a:pt x="6" y="6"/>
                  </a:lnTo>
                  <a:lnTo>
                    <a:pt x="0" y="0"/>
                  </a:lnTo>
                  <a:close/>
                </a:path>
              </a:pathLst>
            </a:custGeom>
            <a:solidFill>
              <a:srgbClr val="006600"/>
            </a:solidFill>
            <a:ln w="9525">
              <a:noFill/>
              <a:round/>
              <a:headEnd/>
              <a:tailEnd/>
            </a:ln>
          </p:spPr>
          <p:txBody>
            <a:bodyPr vert="eaVert"/>
            <a:lstStyle/>
            <a:p>
              <a:endParaRPr lang="en-US"/>
            </a:p>
          </p:txBody>
        </p:sp>
        <p:sp>
          <p:nvSpPr>
            <p:cNvPr id="15740" name="Freeform 364"/>
            <p:cNvSpPr>
              <a:spLocks/>
            </p:cNvSpPr>
            <p:nvPr/>
          </p:nvSpPr>
          <p:spPr bwMode="auto">
            <a:xfrm>
              <a:off x="5191" y="938"/>
              <a:ext cx="36" cy="29"/>
            </a:xfrm>
            <a:custGeom>
              <a:avLst/>
              <a:gdLst>
                <a:gd name="T0" fmla="*/ 0 w 36"/>
                <a:gd name="T1" fmla="*/ 0 h 30"/>
                <a:gd name="T2" fmla="*/ 0 w 36"/>
                <a:gd name="T3" fmla="*/ 0 h 30"/>
                <a:gd name="T4" fmla="*/ 6 w 36"/>
                <a:gd name="T5" fmla="*/ 0 h 30"/>
                <a:gd name="T6" fmla="*/ 12 w 36"/>
                <a:gd name="T7" fmla="*/ 6 h 30"/>
                <a:gd name="T8" fmla="*/ 18 w 36"/>
                <a:gd name="T9" fmla="*/ 12 h 30"/>
                <a:gd name="T10" fmla="*/ 24 w 36"/>
                <a:gd name="T11" fmla="*/ 15 h 30"/>
                <a:gd name="T12" fmla="*/ 30 w 36"/>
                <a:gd name="T13" fmla="*/ 16 h 30"/>
                <a:gd name="T14" fmla="*/ 36 w 36"/>
                <a:gd name="T15" fmla="*/ 22 h 30"/>
                <a:gd name="T16" fmla="*/ 36 w 36"/>
                <a:gd name="T17" fmla="*/ 22 h 30"/>
                <a:gd name="T18" fmla="*/ 30 w 36"/>
                <a:gd name="T19" fmla="*/ 22 h 30"/>
                <a:gd name="T20" fmla="*/ 24 w 36"/>
                <a:gd name="T21" fmla="*/ 16 h 30"/>
                <a:gd name="T22" fmla="*/ 18 w 36"/>
                <a:gd name="T23" fmla="*/ 15 h 30"/>
                <a:gd name="T24" fmla="*/ 12 w 36"/>
                <a:gd name="T25" fmla="*/ 15 h 30"/>
                <a:gd name="T26" fmla="*/ 6 w 36"/>
                <a:gd name="T27" fmla="*/ 12 h 30"/>
                <a:gd name="T28" fmla="*/ 6 w 36"/>
                <a:gd name="T29" fmla="*/ 6 h 30"/>
                <a:gd name="T30" fmla="*/ 0 w 36"/>
                <a:gd name="T31" fmla="*/ 0 h 30"/>
                <a:gd name="T32" fmla="*/ 0 w 36"/>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0" y="0"/>
                  </a:moveTo>
                  <a:lnTo>
                    <a:pt x="0" y="0"/>
                  </a:lnTo>
                  <a:lnTo>
                    <a:pt x="6" y="0"/>
                  </a:lnTo>
                  <a:lnTo>
                    <a:pt x="12" y="6"/>
                  </a:lnTo>
                  <a:lnTo>
                    <a:pt x="18" y="12"/>
                  </a:lnTo>
                  <a:lnTo>
                    <a:pt x="24" y="18"/>
                  </a:lnTo>
                  <a:lnTo>
                    <a:pt x="30" y="24"/>
                  </a:lnTo>
                  <a:lnTo>
                    <a:pt x="36" y="30"/>
                  </a:lnTo>
                  <a:lnTo>
                    <a:pt x="30" y="30"/>
                  </a:lnTo>
                  <a:lnTo>
                    <a:pt x="24" y="24"/>
                  </a:lnTo>
                  <a:lnTo>
                    <a:pt x="18" y="18"/>
                  </a:lnTo>
                  <a:lnTo>
                    <a:pt x="12" y="18"/>
                  </a:lnTo>
                  <a:lnTo>
                    <a:pt x="6" y="12"/>
                  </a:lnTo>
                  <a:lnTo>
                    <a:pt x="6" y="6"/>
                  </a:lnTo>
                  <a:lnTo>
                    <a:pt x="0" y="0"/>
                  </a:lnTo>
                  <a:close/>
                </a:path>
              </a:pathLst>
            </a:custGeom>
            <a:solidFill>
              <a:srgbClr val="006600"/>
            </a:solidFill>
            <a:ln w="9525">
              <a:noFill/>
              <a:round/>
              <a:headEnd/>
              <a:tailEnd/>
            </a:ln>
          </p:spPr>
          <p:txBody>
            <a:bodyPr vert="eaVert"/>
            <a:lstStyle/>
            <a:p>
              <a:endParaRPr lang="en-US"/>
            </a:p>
          </p:txBody>
        </p:sp>
        <p:sp>
          <p:nvSpPr>
            <p:cNvPr id="15741" name="Freeform 365"/>
            <p:cNvSpPr>
              <a:spLocks/>
            </p:cNvSpPr>
            <p:nvPr/>
          </p:nvSpPr>
          <p:spPr bwMode="auto">
            <a:xfrm>
              <a:off x="5191" y="955"/>
              <a:ext cx="30" cy="26"/>
            </a:xfrm>
            <a:custGeom>
              <a:avLst/>
              <a:gdLst>
                <a:gd name="T0" fmla="*/ 0 w 30"/>
                <a:gd name="T1" fmla="*/ 0 h 24"/>
                <a:gd name="T2" fmla="*/ 0 w 30"/>
                <a:gd name="T3" fmla="*/ 0 h 24"/>
                <a:gd name="T4" fmla="*/ 6 w 30"/>
                <a:gd name="T5" fmla="*/ 0 h 24"/>
                <a:gd name="T6" fmla="*/ 12 w 30"/>
                <a:gd name="T7" fmla="*/ 0 h 24"/>
                <a:gd name="T8" fmla="*/ 18 w 30"/>
                <a:gd name="T9" fmla="*/ 14 h 24"/>
                <a:gd name="T10" fmla="*/ 18 w 30"/>
                <a:gd name="T11" fmla="*/ 22 h 24"/>
                <a:gd name="T12" fmla="*/ 24 w 30"/>
                <a:gd name="T13" fmla="*/ 22 h 24"/>
                <a:gd name="T14" fmla="*/ 30 w 30"/>
                <a:gd name="T15" fmla="*/ 36 h 24"/>
                <a:gd name="T16" fmla="*/ 30 w 30"/>
                <a:gd name="T17" fmla="*/ 46 h 24"/>
                <a:gd name="T18" fmla="*/ 30 w 30"/>
                <a:gd name="T19" fmla="*/ 46 h 24"/>
                <a:gd name="T20" fmla="*/ 24 w 30"/>
                <a:gd name="T21" fmla="*/ 36 h 24"/>
                <a:gd name="T22" fmla="*/ 18 w 30"/>
                <a:gd name="T23" fmla="*/ 22 h 24"/>
                <a:gd name="T24" fmla="*/ 12 w 30"/>
                <a:gd name="T25" fmla="*/ 22 h 24"/>
                <a:gd name="T26" fmla="*/ 6 w 30"/>
                <a:gd name="T27" fmla="*/ 14 h 24"/>
                <a:gd name="T28" fmla="*/ 6 w 30"/>
                <a:gd name="T29" fmla="*/ 14 h 24"/>
                <a:gd name="T30" fmla="*/ 0 w 30"/>
                <a:gd name="T31" fmla="*/ 0 h 24"/>
                <a:gd name="T32" fmla="*/ 0 w 30"/>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0" y="0"/>
                  </a:moveTo>
                  <a:lnTo>
                    <a:pt x="0" y="0"/>
                  </a:lnTo>
                  <a:lnTo>
                    <a:pt x="6" y="0"/>
                  </a:lnTo>
                  <a:lnTo>
                    <a:pt x="12" y="0"/>
                  </a:lnTo>
                  <a:lnTo>
                    <a:pt x="18" y="6"/>
                  </a:lnTo>
                  <a:lnTo>
                    <a:pt x="18" y="12"/>
                  </a:lnTo>
                  <a:lnTo>
                    <a:pt x="24" y="12"/>
                  </a:lnTo>
                  <a:lnTo>
                    <a:pt x="30" y="18"/>
                  </a:lnTo>
                  <a:lnTo>
                    <a:pt x="30" y="24"/>
                  </a:lnTo>
                  <a:lnTo>
                    <a:pt x="24" y="18"/>
                  </a:lnTo>
                  <a:lnTo>
                    <a:pt x="18" y="12"/>
                  </a:lnTo>
                  <a:lnTo>
                    <a:pt x="12" y="12"/>
                  </a:lnTo>
                  <a:lnTo>
                    <a:pt x="6" y="6"/>
                  </a:lnTo>
                  <a:lnTo>
                    <a:pt x="0" y="0"/>
                  </a:lnTo>
                  <a:close/>
                </a:path>
              </a:pathLst>
            </a:custGeom>
            <a:solidFill>
              <a:srgbClr val="006600"/>
            </a:solidFill>
            <a:ln w="9525">
              <a:noFill/>
              <a:round/>
              <a:headEnd/>
              <a:tailEnd/>
            </a:ln>
          </p:spPr>
          <p:txBody>
            <a:bodyPr vert="eaVert"/>
            <a:lstStyle/>
            <a:p>
              <a:endParaRPr lang="en-US"/>
            </a:p>
          </p:txBody>
        </p:sp>
        <p:sp>
          <p:nvSpPr>
            <p:cNvPr id="15742" name="Freeform 366"/>
            <p:cNvSpPr>
              <a:spLocks/>
            </p:cNvSpPr>
            <p:nvPr/>
          </p:nvSpPr>
          <p:spPr bwMode="auto">
            <a:xfrm>
              <a:off x="5191" y="966"/>
              <a:ext cx="24" cy="25"/>
            </a:xfrm>
            <a:custGeom>
              <a:avLst/>
              <a:gdLst>
                <a:gd name="T0" fmla="*/ 0 w 24"/>
                <a:gd name="T1" fmla="*/ 0 h 24"/>
                <a:gd name="T2" fmla="*/ 0 w 24"/>
                <a:gd name="T3" fmla="*/ 0 h 24"/>
                <a:gd name="T4" fmla="*/ 6 w 24"/>
                <a:gd name="T5" fmla="*/ 6 h 24"/>
                <a:gd name="T6" fmla="*/ 6 w 24"/>
                <a:gd name="T7" fmla="*/ 6 h 24"/>
                <a:gd name="T8" fmla="*/ 12 w 24"/>
                <a:gd name="T9" fmla="*/ 20 h 24"/>
                <a:gd name="T10" fmla="*/ 18 w 24"/>
                <a:gd name="T11" fmla="*/ 20 h 24"/>
                <a:gd name="T12" fmla="*/ 18 w 24"/>
                <a:gd name="T13" fmla="*/ 26 h 24"/>
                <a:gd name="T14" fmla="*/ 24 w 24"/>
                <a:gd name="T15" fmla="*/ 32 h 24"/>
                <a:gd name="T16" fmla="*/ 24 w 24"/>
                <a:gd name="T17" fmla="*/ 32 h 24"/>
                <a:gd name="T18" fmla="*/ 18 w 24"/>
                <a:gd name="T19" fmla="*/ 32 h 24"/>
                <a:gd name="T20" fmla="*/ 18 w 24"/>
                <a:gd name="T21" fmla="*/ 26 h 24"/>
                <a:gd name="T22" fmla="*/ 12 w 24"/>
                <a:gd name="T23" fmla="*/ 26 h 24"/>
                <a:gd name="T24" fmla="*/ 12 w 24"/>
                <a:gd name="T25" fmla="*/ 20 h 24"/>
                <a:gd name="T26" fmla="*/ 6 w 24"/>
                <a:gd name="T27" fmla="*/ 20 h 24"/>
                <a:gd name="T28" fmla="*/ 6 w 24"/>
                <a:gd name="T29" fmla="*/ 6 h 24"/>
                <a:gd name="T30" fmla="*/ 0 w 24"/>
                <a:gd name="T31" fmla="*/ 6 h 24"/>
                <a:gd name="T32" fmla="*/ 0 w 24"/>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0" y="0"/>
                  </a:moveTo>
                  <a:lnTo>
                    <a:pt x="0" y="0"/>
                  </a:lnTo>
                  <a:lnTo>
                    <a:pt x="6" y="6"/>
                  </a:lnTo>
                  <a:lnTo>
                    <a:pt x="12" y="12"/>
                  </a:lnTo>
                  <a:lnTo>
                    <a:pt x="18" y="12"/>
                  </a:lnTo>
                  <a:lnTo>
                    <a:pt x="18" y="18"/>
                  </a:lnTo>
                  <a:lnTo>
                    <a:pt x="24" y="24"/>
                  </a:lnTo>
                  <a:lnTo>
                    <a:pt x="18" y="24"/>
                  </a:lnTo>
                  <a:lnTo>
                    <a:pt x="18" y="18"/>
                  </a:lnTo>
                  <a:lnTo>
                    <a:pt x="12" y="18"/>
                  </a:lnTo>
                  <a:lnTo>
                    <a:pt x="12" y="12"/>
                  </a:lnTo>
                  <a:lnTo>
                    <a:pt x="6" y="12"/>
                  </a:lnTo>
                  <a:lnTo>
                    <a:pt x="6" y="6"/>
                  </a:lnTo>
                  <a:lnTo>
                    <a:pt x="0" y="6"/>
                  </a:lnTo>
                  <a:lnTo>
                    <a:pt x="0" y="0"/>
                  </a:lnTo>
                  <a:close/>
                </a:path>
              </a:pathLst>
            </a:custGeom>
            <a:solidFill>
              <a:srgbClr val="006600"/>
            </a:solidFill>
            <a:ln w="9525">
              <a:noFill/>
              <a:round/>
              <a:headEnd/>
              <a:tailEnd/>
            </a:ln>
          </p:spPr>
          <p:txBody>
            <a:bodyPr vert="eaVert"/>
            <a:lstStyle/>
            <a:p>
              <a:endParaRPr lang="en-US"/>
            </a:p>
          </p:txBody>
        </p:sp>
        <p:sp>
          <p:nvSpPr>
            <p:cNvPr id="15743" name="Freeform 367"/>
            <p:cNvSpPr>
              <a:spLocks/>
            </p:cNvSpPr>
            <p:nvPr/>
          </p:nvSpPr>
          <p:spPr bwMode="auto">
            <a:xfrm>
              <a:off x="5191" y="984"/>
              <a:ext cx="18" cy="12"/>
            </a:xfrm>
            <a:custGeom>
              <a:avLst/>
              <a:gdLst>
                <a:gd name="T0" fmla="*/ 6 w 18"/>
                <a:gd name="T1" fmla="*/ 0 h 12"/>
                <a:gd name="T2" fmla="*/ 6 w 18"/>
                <a:gd name="T3" fmla="*/ 0 h 12"/>
                <a:gd name="T4" fmla="*/ 12 w 18"/>
                <a:gd name="T5" fmla="*/ 6 h 12"/>
                <a:gd name="T6" fmla="*/ 18 w 18"/>
                <a:gd name="T7" fmla="*/ 12 h 12"/>
                <a:gd name="T8" fmla="*/ 18 w 18"/>
                <a:gd name="T9" fmla="*/ 12 h 12"/>
                <a:gd name="T10" fmla="*/ 18 w 18"/>
                <a:gd name="T11" fmla="*/ 12 h 12"/>
                <a:gd name="T12" fmla="*/ 12 w 18"/>
                <a:gd name="T13" fmla="*/ 12 h 12"/>
                <a:gd name="T14" fmla="*/ 12 w 18"/>
                <a:gd name="T15" fmla="*/ 6 h 12"/>
                <a:gd name="T16" fmla="*/ 6 w 18"/>
                <a:gd name="T17" fmla="*/ 6 h 12"/>
                <a:gd name="T18" fmla="*/ 6 w 18"/>
                <a:gd name="T19" fmla="*/ 6 h 12"/>
                <a:gd name="T20" fmla="*/ 6 w 18"/>
                <a:gd name="T21" fmla="*/ 0 h 12"/>
                <a:gd name="T22" fmla="*/ 0 w 18"/>
                <a:gd name="T23" fmla="*/ 0 h 12"/>
                <a:gd name="T24" fmla="*/ 6 w 18"/>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2"/>
                <a:gd name="T41" fmla="*/ 18 w 18"/>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2">
                  <a:moveTo>
                    <a:pt x="6" y="0"/>
                  </a:moveTo>
                  <a:lnTo>
                    <a:pt x="6" y="0"/>
                  </a:lnTo>
                  <a:lnTo>
                    <a:pt x="12" y="6"/>
                  </a:lnTo>
                  <a:lnTo>
                    <a:pt x="18" y="12"/>
                  </a:lnTo>
                  <a:lnTo>
                    <a:pt x="12" y="12"/>
                  </a:lnTo>
                  <a:lnTo>
                    <a:pt x="12" y="6"/>
                  </a:lnTo>
                  <a:lnTo>
                    <a:pt x="6" y="6"/>
                  </a:lnTo>
                  <a:lnTo>
                    <a:pt x="6" y="0"/>
                  </a:lnTo>
                  <a:lnTo>
                    <a:pt x="0" y="0"/>
                  </a:lnTo>
                  <a:lnTo>
                    <a:pt x="6" y="0"/>
                  </a:lnTo>
                  <a:close/>
                </a:path>
              </a:pathLst>
            </a:custGeom>
            <a:solidFill>
              <a:srgbClr val="006600"/>
            </a:solidFill>
            <a:ln w="9525">
              <a:noFill/>
              <a:round/>
              <a:headEnd/>
              <a:tailEnd/>
            </a:ln>
          </p:spPr>
          <p:txBody>
            <a:bodyPr vert="eaVert"/>
            <a:lstStyle/>
            <a:p>
              <a:endParaRPr lang="en-US"/>
            </a:p>
          </p:txBody>
        </p:sp>
        <p:sp>
          <p:nvSpPr>
            <p:cNvPr id="15744" name="Freeform 368"/>
            <p:cNvSpPr>
              <a:spLocks/>
            </p:cNvSpPr>
            <p:nvPr/>
          </p:nvSpPr>
          <p:spPr bwMode="auto">
            <a:xfrm>
              <a:off x="5208" y="993"/>
              <a:ext cx="30" cy="4"/>
            </a:xfrm>
            <a:custGeom>
              <a:avLst/>
              <a:gdLst>
                <a:gd name="T0" fmla="*/ 0 w 30"/>
                <a:gd name="T1" fmla="*/ 0 h 6"/>
                <a:gd name="T2" fmla="*/ 6 w 30"/>
                <a:gd name="T3" fmla="*/ 0 h 6"/>
                <a:gd name="T4" fmla="*/ 12 w 30"/>
                <a:gd name="T5" fmla="*/ 0 h 6"/>
                <a:gd name="T6" fmla="*/ 12 w 30"/>
                <a:gd name="T7" fmla="*/ 0 h 6"/>
                <a:gd name="T8" fmla="*/ 18 w 30"/>
                <a:gd name="T9" fmla="*/ 0 h 6"/>
                <a:gd name="T10" fmla="*/ 24 w 30"/>
                <a:gd name="T11" fmla="*/ 0 h 6"/>
                <a:gd name="T12" fmla="*/ 30 w 30"/>
                <a:gd name="T13" fmla="*/ 0 h 6"/>
                <a:gd name="T14" fmla="*/ 30 w 30"/>
                <a:gd name="T15" fmla="*/ 0 h 6"/>
                <a:gd name="T16" fmla="*/ 30 w 30"/>
                <a:gd name="T17" fmla="*/ 0 h 6"/>
                <a:gd name="T18" fmla="*/ 30 w 30"/>
                <a:gd name="T19" fmla="*/ 1 h 6"/>
                <a:gd name="T20" fmla="*/ 30 w 30"/>
                <a:gd name="T21" fmla="*/ 1 h 6"/>
                <a:gd name="T22" fmla="*/ 24 w 30"/>
                <a:gd name="T23" fmla="*/ 1 h 6"/>
                <a:gd name="T24" fmla="*/ 18 w 30"/>
                <a:gd name="T25" fmla="*/ 1 h 6"/>
                <a:gd name="T26" fmla="*/ 12 w 30"/>
                <a:gd name="T27" fmla="*/ 0 h 6"/>
                <a:gd name="T28" fmla="*/ 12 w 30"/>
                <a:gd name="T29" fmla="*/ 0 h 6"/>
                <a:gd name="T30" fmla="*/ 6 w 30"/>
                <a:gd name="T31" fmla="*/ 0 h 6"/>
                <a:gd name="T32" fmla="*/ 0 w 30"/>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0" y="0"/>
                  </a:moveTo>
                  <a:lnTo>
                    <a:pt x="6" y="0"/>
                  </a:lnTo>
                  <a:lnTo>
                    <a:pt x="12" y="0"/>
                  </a:lnTo>
                  <a:lnTo>
                    <a:pt x="18" y="0"/>
                  </a:lnTo>
                  <a:lnTo>
                    <a:pt x="24" y="0"/>
                  </a:lnTo>
                  <a:lnTo>
                    <a:pt x="30" y="0"/>
                  </a:lnTo>
                  <a:lnTo>
                    <a:pt x="30" y="6"/>
                  </a:lnTo>
                  <a:lnTo>
                    <a:pt x="24" y="6"/>
                  </a:lnTo>
                  <a:lnTo>
                    <a:pt x="18" y="6"/>
                  </a:lnTo>
                  <a:lnTo>
                    <a:pt x="12" y="0"/>
                  </a:lnTo>
                  <a:lnTo>
                    <a:pt x="6" y="0"/>
                  </a:lnTo>
                  <a:lnTo>
                    <a:pt x="0" y="0"/>
                  </a:lnTo>
                  <a:close/>
                </a:path>
              </a:pathLst>
            </a:custGeom>
            <a:solidFill>
              <a:srgbClr val="006600"/>
            </a:solidFill>
            <a:ln w="9525">
              <a:noFill/>
              <a:round/>
              <a:headEnd/>
              <a:tailEnd/>
            </a:ln>
          </p:spPr>
          <p:txBody>
            <a:bodyPr vert="eaVert"/>
            <a:lstStyle/>
            <a:p>
              <a:endParaRPr lang="en-US"/>
            </a:p>
          </p:txBody>
        </p:sp>
        <p:sp>
          <p:nvSpPr>
            <p:cNvPr id="15745" name="Freeform 369"/>
            <p:cNvSpPr>
              <a:spLocks/>
            </p:cNvSpPr>
            <p:nvPr/>
          </p:nvSpPr>
          <p:spPr bwMode="auto">
            <a:xfrm>
              <a:off x="5208" y="997"/>
              <a:ext cx="24" cy="13"/>
            </a:xfrm>
            <a:custGeom>
              <a:avLst/>
              <a:gdLst>
                <a:gd name="T0" fmla="*/ 0 w 24"/>
                <a:gd name="T1" fmla="*/ 0 h 11"/>
                <a:gd name="T2" fmla="*/ 0 w 24"/>
                <a:gd name="T3" fmla="*/ 0 h 11"/>
                <a:gd name="T4" fmla="*/ 6 w 24"/>
                <a:gd name="T5" fmla="*/ 0 h 11"/>
                <a:gd name="T6" fmla="*/ 6 w 24"/>
                <a:gd name="T7" fmla="*/ 0 h 11"/>
                <a:gd name="T8" fmla="*/ 12 w 24"/>
                <a:gd name="T9" fmla="*/ 0 h 11"/>
                <a:gd name="T10" fmla="*/ 18 w 24"/>
                <a:gd name="T11" fmla="*/ 18 h 11"/>
                <a:gd name="T12" fmla="*/ 24 w 24"/>
                <a:gd name="T13" fmla="*/ 18 h 11"/>
                <a:gd name="T14" fmla="*/ 24 w 24"/>
                <a:gd name="T15" fmla="*/ 18 h 11"/>
                <a:gd name="T16" fmla="*/ 24 w 24"/>
                <a:gd name="T17" fmla="*/ 18 h 11"/>
                <a:gd name="T18" fmla="*/ 24 w 24"/>
                <a:gd name="T19" fmla="*/ 41 h 11"/>
                <a:gd name="T20" fmla="*/ 24 w 24"/>
                <a:gd name="T21" fmla="*/ 41 h 11"/>
                <a:gd name="T22" fmla="*/ 18 w 24"/>
                <a:gd name="T23" fmla="*/ 18 h 11"/>
                <a:gd name="T24" fmla="*/ 12 w 24"/>
                <a:gd name="T25" fmla="*/ 18 h 11"/>
                <a:gd name="T26" fmla="*/ 6 w 24"/>
                <a:gd name="T27" fmla="*/ 18 h 11"/>
                <a:gd name="T28" fmla="*/ 6 w 24"/>
                <a:gd name="T29" fmla="*/ 18 h 11"/>
                <a:gd name="T30" fmla="*/ 0 w 24"/>
                <a:gd name="T31" fmla="*/ 0 h 11"/>
                <a:gd name="T32" fmla="*/ 0 w 24"/>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1"/>
                <a:gd name="T53" fmla="*/ 24 w 24"/>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1">
                  <a:moveTo>
                    <a:pt x="0" y="0"/>
                  </a:moveTo>
                  <a:lnTo>
                    <a:pt x="0" y="0"/>
                  </a:lnTo>
                  <a:lnTo>
                    <a:pt x="6" y="0"/>
                  </a:lnTo>
                  <a:lnTo>
                    <a:pt x="12" y="0"/>
                  </a:lnTo>
                  <a:lnTo>
                    <a:pt x="18" y="5"/>
                  </a:lnTo>
                  <a:lnTo>
                    <a:pt x="24" y="5"/>
                  </a:lnTo>
                  <a:lnTo>
                    <a:pt x="24" y="11"/>
                  </a:lnTo>
                  <a:lnTo>
                    <a:pt x="18" y="5"/>
                  </a:lnTo>
                  <a:lnTo>
                    <a:pt x="12" y="5"/>
                  </a:lnTo>
                  <a:lnTo>
                    <a:pt x="6" y="5"/>
                  </a:lnTo>
                  <a:lnTo>
                    <a:pt x="0" y="0"/>
                  </a:lnTo>
                  <a:close/>
                </a:path>
              </a:pathLst>
            </a:custGeom>
            <a:solidFill>
              <a:srgbClr val="006600"/>
            </a:solidFill>
            <a:ln w="9525">
              <a:noFill/>
              <a:round/>
              <a:headEnd/>
              <a:tailEnd/>
            </a:ln>
          </p:spPr>
          <p:txBody>
            <a:bodyPr vert="eaVert"/>
            <a:lstStyle/>
            <a:p>
              <a:endParaRPr lang="en-US"/>
            </a:p>
          </p:txBody>
        </p:sp>
        <p:sp>
          <p:nvSpPr>
            <p:cNvPr id="15746" name="Freeform 370"/>
            <p:cNvSpPr>
              <a:spLocks/>
            </p:cNvSpPr>
            <p:nvPr/>
          </p:nvSpPr>
          <p:spPr bwMode="auto">
            <a:xfrm>
              <a:off x="5221" y="974"/>
              <a:ext cx="24" cy="6"/>
            </a:xfrm>
            <a:custGeom>
              <a:avLst/>
              <a:gdLst>
                <a:gd name="T0" fmla="*/ 0 w 24"/>
                <a:gd name="T1" fmla="*/ 6 h 6"/>
                <a:gd name="T2" fmla="*/ 0 w 24"/>
                <a:gd name="T3" fmla="*/ 6 h 6"/>
                <a:gd name="T4" fmla="*/ 6 w 24"/>
                <a:gd name="T5" fmla="*/ 6 h 6"/>
                <a:gd name="T6" fmla="*/ 6 w 24"/>
                <a:gd name="T7" fmla="*/ 6 h 6"/>
                <a:gd name="T8" fmla="*/ 12 w 24"/>
                <a:gd name="T9" fmla="*/ 0 h 6"/>
                <a:gd name="T10" fmla="*/ 18 w 24"/>
                <a:gd name="T11" fmla="*/ 6 h 6"/>
                <a:gd name="T12" fmla="*/ 24 w 24"/>
                <a:gd name="T13" fmla="*/ 6 h 6"/>
                <a:gd name="T14" fmla="*/ 24 w 24"/>
                <a:gd name="T15" fmla="*/ 6 h 6"/>
                <a:gd name="T16" fmla="*/ 24 w 24"/>
                <a:gd name="T17" fmla="*/ 6 h 6"/>
                <a:gd name="T18" fmla="*/ 24 w 24"/>
                <a:gd name="T19" fmla="*/ 6 h 6"/>
                <a:gd name="T20" fmla="*/ 24 w 24"/>
                <a:gd name="T21" fmla="*/ 6 h 6"/>
                <a:gd name="T22" fmla="*/ 24 w 24"/>
                <a:gd name="T23" fmla="*/ 6 h 6"/>
                <a:gd name="T24" fmla="*/ 18 w 24"/>
                <a:gd name="T25" fmla="*/ 6 h 6"/>
                <a:gd name="T26" fmla="*/ 12 w 24"/>
                <a:gd name="T27" fmla="*/ 6 h 6"/>
                <a:gd name="T28" fmla="*/ 6 w 24"/>
                <a:gd name="T29" fmla="*/ 6 h 6"/>
                <a:gd name="T30" fmla="*/ 6 w 24"/>
                <a:gd name="T31" fmla="*/ 6 h 6"/>
                <a:gd name="T32" fmla="*/ 0 w 24"/>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0" y="6"/>
                  </a:moveTo>
                  <a:lnTo>
                    <a:pt x="0" y="6"/>
                  </a:lnTo>
                  <a:lnTo>
                    <a:pt x="6" y="6"/>
                  </a:lnTo>
                  <a:lnTo>
                    <a:pt x="12" y="0"/>
                  </a:lnTo>
                  <a:lnTo>
                    <a:pt x="18" y="6"/>
                  </a:lnTo>
                  <a:lnTo>
                    <a:pt x="24" y="6"/>
                  </a:lnTo>
                  <a:lnTo>
                    <a:pt x="18" y="6"/>
                  </a:lnTo>
                  <a:lnTo>
                    <a:pt x="12" y="6"/>
                  </a:lnTo>
                  <a:lnTo>
                    <a:pt x="6" y="6"/>
                  </a:lnTo>
                  <a:lnTo>
                    <a:pt x="0" y="6"/>
                  </a:lnTo>
                  <a:close/>
                </a:path>
              </a:pathLst>
            </a:custGeom>
            <a:solidFill>
              <a:srgbClr val="006600"/>
            </a:solidFill>
            <a:ln w="9525">
              <a:noFill/>
              <a:round/>
              <a:headEnd/>
              <a:tailEnd/>
            </a:ln>
          </p:spPr>
          <p:txBody>
            <a:bodyPr vert="eaVert"/>
            <a:lstStyle/>
            <a:p>
              <a:endParaRPr lang="en-US"/>
            </a:p>
          </p:txBody>
        </p:sp>
        <p:sp>
          <p:nvSpPr>
            <p:cNvPr id="15747" name="Freeform 371"/>
            <p:cNvSpPr>
              <a:spLocks/>
            </p:cNvSpPr>
            <p:nvPr/>
          </p:nvSpPr>
          <p:spPr bwMode="auto">
            <a:xfrm>
              <a:off x="5226" y="960"/>
              <a:ext cx="30" cy="5"/>
            </a:xfrm>
            <a:custGeom>
              <a:avLst/>
              <a:gdLst>
                <a:gd name="T0" fmla="*/ 0 w 30"/>
                <a:gd name="T1" fmla="*/ 3 h 6"/>
                <a:gd name="T2" fmla="*/ 0 w 30"/>
                <a:gd name="T3" fmla="*/ 3 h 6"/>
                <a:gd name="T4" fmla="*/ 6 w 30"/>
                <a:gd name="T5" fmla="*/ 3 h 6"/>
                <a:gd name="T6" fmla="*/ 12 w 30"/>
                <a:gd name="T7" fmla="*/ 0 h 6"/>
                <a:gd name="T8" fmla="*/ 18 w 30"/>
                <a:gd name="T9" fmla="*/ 0 h 6"/>
                <a:gd name="T10" fmla="*/ 18 w 30"/>
                <a:gd name="T11" fmla="*/ 0 h 6"/>
                <a:gd name="T12" fmla="*/ 24 w 30"/>
                <a:gd name="T13" fmla="*/ 0 h 6"/>
                <a:gd name="T14" fmla="*/ 30 w 30"/>
                <a:gd name="T15" fmla="*/ 0 h 6"/>
                <a:gd name="T16" fmla="*/ 30 w 30"/>
                <a:gd name="T17" fmla="*/ 0 h 6"/>
                <a:gd name="T18" fmla="*/ 30 w 30"/>
                <a:gd name="T19" fmla="*/ 0 h 6"/>
                <a:gd name="T20" fmla="*/ 24 w 30"/>
                <a:gd name="T21" fmla="*/ 3 h 6"/>
                <a:gd name="T22" fmla="*/ 24 w 30"/>
                <a:gd name="T23" fmla="*/ 3 h 6"/>
                <a:gd name="T24" fmla="*/ 18 w 30"/>
                <a:gd name="T25" fmla="*/ 3 h 6"/>
                <a:gd name="T26" fmla="*/ 12 w 30"/>
                <a:gd name="T27" fmla="*/ 3 h 6"/>
                <a:gd name="T28" fmla="*/ 6 w 30"/>
                <a:gd name="T29" fmla="*/ 3 h 6"/>
                <a:gd name="T30" fmla="*/ 0 w 30"/>
                <a:gd name="T31" fmla="*/ 3 h 6"/>
                <a:gd name="T32" fmla="*/ 0 w 30"/>
                <a:gd name="T33" fmla="*/ 3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0" y="6"/>
                  </a:moveTo>
                  <a:lnTo>
                    <a:pt x="0" y="6"/>
                  </a:lnTo>
                  <a:lnTo>
                    <a:pt x="6" y="6"/>
                  </a:lnTo>
                  <a:lnTo>
                    <a:pt x="12" y="0"/>
                  </a:lnTo>
                  <a:lnTo>
                    <a:pt x="18" y="0"/>
                  </a:lnTo>
                  <a:lnTo>
                    <a:pt x="24" y="0"/>
                  </a:lnTo>
                  <a:lnTo>
                    <a:pt x="30" y="0"/>
                  </a:lnTo>
                  <a:lnTo>
                    <a:pt x="24" y="6"/>
                  </a:lnTo>
                  <a:lnTo>
                    <a:pt x="18" y="6"/>
                  </a:lnTo>
                  <a:lnTo>
                    <a:pt x="12" y="6"/>
                  </a:lnTo>
                  <a:lnTo>
                    <a:pt x="6" y="6"/>
                  </a:lnTo>
                  <a:lnTo>
                    <a:pt x="0" y="6"/>
                  </a:lnTo>
                  <a:close/>
                </a:path>
              </a:pathLst>
            </a:custGeom>
            <a:solidFill>
              <a:srgbClr val="006600"/>
            </a:solidFill>
            <a:ln w="9525">
              <a:noFill/>
              <a:round/>
              <a:headEnd/>
              <a:tailEnd/>
            </a:ln>
          </p:spPr>
          <p:txBody>
            <a:bodyPr vert="eaVert"/>
            <a:lstStyle/>
            <a:p>
              <a:endParaRPr lang="en-US"/>
            </a:p>
          </p:txBody>
        </p:sp>
        <p:sp>
          <p:nvSpPr>
            <p:cNvPr id="15748" name="Freeform 372"/>
            <p:cNvSpPr>
              <a:spLocks/>
            </p:cNvSpPr>
            <p:nvPr/>
          </p:nvSpPr>
          <p:spPr bwMode="auto">
            <a:xfrm>
              <a:off x="5226" y="942"/>
              <a:ext cx="36" cy="12"/>
            </a:xfrm>
            <a:custGeom>
              <a:avLst/>
              <a:gdLst>
                <a:gd name="T0" fmla="*/ 0 w 36"/>
                <a:gd name="T1" fmla="*/ 12 h 12"/>
                <a:gd name="T2" fmla="*/ 6 w 36"/>
                <a:gd name="T3" fmla="*/ 12 h 12"/>
                <a:gd name="T4" fmla="*/ 12 w 36"/>
                <a:gd name="T5" fmla="*/ 6 h 12"/>
                <a:gd name="T6" fmla="*/ 18 w 36"/>
                <a:gd name="T7" fmla="*/ 6 h 12"/>
                <a:gd name="T8" fmla="*/ 24 w 36"/>
                <a:gd name="T9" fmla="*/ 6 h 12"/>
                <a:gd name="T10" fmla="*/ 30 w 36"/>
                <a:gd name="T11" fmla="*/ 0 h 12"/>
                <a:gd name="T12" fmla="*/ 30 w 36"/>
                <a:gd name="T13" fmla="*/ 0 h 12"/>
                <a:gd name="T14" fmla="*/ 36 w 36"/>
                <a:gd name="T15" fmla="*/ 0 h 12"/>
                <a:gd name="T16" fmla="*/ 36 w 36"/>
                <a:gd name="T17" fmla="*/ 0 h 12"/>
                <a:gd name="T18" fmla="*/ 36 w 36"/>
                <a:gd name="T19" fmla="*/ 6 h 12"/>
                <a:gd name="T20" fmla="*/ 30 w 36"/>
                <a:gd name="T21" fmla="*/ 6 h 12"/>
                <a:gd name="T22" fmla="*/ 30 w 36"/>
                <a:gd name="T23" fmla="*/ 6 h 12"/>
                <a:gd name="T24" fmla="*/ 24 w 36"/>
                <a:gd name="T25" fmla="*/ 6 h 12"/>
                <a:gd name="T26" fmla="*/ 18 w 36"/>
                <a:gd name="T27" fmla="*/ 12 h 12"/>
                <a:gd name="T28" fmla="*/ 12 w 36"/>
                <a:gd name="T29" fmla="*/ 12 h 12"/>
                <a:gd name="T30" fmla="*/ 6 w 36"/>
                <a:gd name="T31" fmla="*/ 12 h 12"/>
                <a:gd name="T32" fmla="*/ 0 w 36"/>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2"/>
                <a:gd name="T53" fmla="*/ 36 w 3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2">
                  <a:moveTo>
                    <a:pt x="0" y="12"/>
                  </a:moveTo>
                  <a:lnTo>
                    <a:pt x="6" y="12"/>
                  </a:lnTo>
                  <a:lnTo>
                    <a:pt x="12" y="6"/>
                  </a:lnTo>
                  <a:lnTo>
                    <a:pt x="18" y="6"/>
                  </a:lnTo>
                  <a:lnTo>
                    <a:pt x="24" y="6"/>
                  </a:lnTo>
                  <a:lnTo>
                    <a:pt x="30" y="0"/>
                  </a:lnTo>
                  <a:lnTo>
                    <a:pt x="36" y="0"/>
                  </a:lnTo>
                  <a:lnTo>
                    <a:pt x="36" y="6"/>
                  </a:lnTo>
                  <a:lnTo>
                    <a:pt x="30" y="6"/>
                  </a:lnTo>
                  <a:lnTo>
                    <a:pt x="24" y="6"/>
                  </a:lnTo>
                  <a:lnTo>
                    <a:pt x="18" y="12"/>
                  </a:lnTo>
                  <a:lnTo>
                    <a:pt x="12" y="12"/>
                  </a:lnTo>
                  <a:lnTo>
                    <a:pt x="6" y="12"/>
                  </a:lnTo>
                  <a:lnTo>
                    <a:pt x="0" y="12"/>
                  </a:lnTo>
                  <a:close/>
                </a:path>
              </a:pathLst>
            </a:custGeom>
            <a:solidFill>
              <a:srgbClr val="006600"/>
            </a:solidFill>
            <a:ln w="9525">
              <a:noFill/>
              <a:round/>
              <a:headEnd/>
              <a:tailEnd/>
            </a:ln>
          </p:spPr>
          <p:txBody>
            <a:bodyPr vert="eaVert"/>
            <a:lstStyle/>
            <a:p>
              <a:endParaRPr lang="en-US"/>
            </a:p>
          </p:txBody>
        </p:sp>
        <p:sp>
          <p:nvSpPr>
            <p:cNvPr id="15749" name="Freeform 373"/>
            <p:cNvSpPr>
              <a:spLocks/>
            </p:cNvSpPr>
            <p:nvPr/>
          </p:nvSpPr>
          <p:spPr bwMode="auto">
            <a:xfrm>
              <a:off x="5233" y="906"/>
              <a:ext cx="36" cy="18"/>
            </a:xfrm>
            <a:custGeom>
              <a:avLst/>
              <a:gdLst>
                <a:gd name="T0" fmla="*/ 0 w 36"/>
                <a:gd name="T1" fmla="*/ 18 h 18"/>
                <a:gd name="T2" fmla="*/ 0 w 36"/>
                <a:gd name="T3" fmla="*/ 18 h 18"/>
                <a:gd name="T4" fmla="*/ 6 w 36"/>
                <a:gd name="T5" fmla="*/ 12 h 18"/>
                <a:gd name="T6" fmla="*/ 12 w 36"/>
                <a:gd name="T7" fmla="*/ 12 h 18"/>
                <a:gd name="T8" fmla="*/ 18 w 36"/>
                <a:gd name="T9" fmla="*/ 6 h 18"/>
                <a:gd name="T10" fmla="*/ 24 w 36"/>
                <a:gd name="T11" fmla="*/ 6 h 18"/>
                <a:gd name="T12" fmla="*/ 30 w 36"/>
                <a:gd name="T13" fmla="*/ 6 h 18"/>
                <a:gd name="T14" fmla="*/ 30 w 36"/>
                <a:gd name="T15" fmla="*/ 0 h 18"/>
                <a:gd name="T16" fmla="*/ 36 w 36"/>
                <a:gd name="T17" fmla="*/ 6 h 18"/>
                <a:gd name="T18" fmla="*/ 36 w 36"/>
                <a:gd name="T19" fmla="*/ 6 h 18"/>
                <a:gd name="T20" fmla="*/ 30 w 36"/>
                <a:gd name="T21" fmla="*/ 6 h 18"/>
                <a:gd name="T22" fmla="*/ 24 w 36"/>
                <a:gd name="T23" fmla="*/ 12 h 18"/>
                <a:gd name="T24" fmla="*/ 18 w 36"/>
                <a:gd name="T25" fmla="*/ 12 h 18"/>
                <a:gd name="T26" fmla="*/ 12 w 36"/>
                <a:gd name="T27" fmla="*/ 12 h 18"/>
                <a:gd name="T28" fmla="*/ 6 w 36"/>
                <a:gd name="T29" fmla="*/ 18 h 18"/>
                <a:gd name="T30" fmla="*/ 0 w 36"/>
                <a:gd name="T31" fmla="*/ 18 h 18"/>
                <a:gd name="T32" fmla="*/ 0 w 36"/>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8"/>
                <a:gd name="T53" fmla="*/ 36 w 3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8">
                  <a:moveTo>
                    <a:pt x="0" y="18"/>
                  </a:moveTo>
                  <a:lnTo>
                    <a:pt x="0" y="18"/>
                  </a:lnTo>
                  <a:lnTo>
                    <a:pt x="6" y="12"/>
                  </a:lnTo>
                  <a:lnTo>
                    <a:pt x="12" y="12"/>
                  </a:lnTo>
                  <a:lnTo>
                    <a:pt x="18" y="6"/>
                  </a:lnTo>
                  <a:lnTo>
                    <a:pt x="24" y="6"/>
                  </a:lnTo>
                  <a:lnTo>
                    <a:pt x="30" y="6"/>
                  </a:lnTo>
                  <a:lnTo>
                    <a:pt x="30" y="0"/>
                  </a:lnTo>
                  <a:lnTo>
                    <a:pt x="36" y="6"/>
                  </a:lnTo>
                  <a:lnTo>
                    <a:pt x="30" y="6"/>
                  </a:lnTo>
                  <a:lnTo>
                    <a:pt x="24" y="12"/>
                  </a:lnTo>
                  <a:lnTo>
                    <a:pt x="18" y="12"/>
                  </a:lnTo>
                  <a:lnTo>
                    <a:pt x="12" y="12"/>
                  </a:lnTo>
                  <a:lnTo>
                    <a:pt x="6" y="18"/>
                  </a:lnTo>
                  <a:lnTo>
                    <a:pt x="0" y="18"/>
                  </a:lnTo>
                  <a:close/>
                </a:path>
              </a:pathLst>
            </a:custGeom>
            <a:solidFill>
              <a:srgbClr val="006600"/>
            </a:solidFill>
            <a:ln w="9525">
              <a:noFill/>
              <a:round/>
              <a:headEnd/>
              <a:tailEnd/>
            </a:ln>
          </p:spPr>
          <p:txBody>
            <a:bodyPr vert="eaVert"/>
            <a:lstStyle/>
            <a:p>
              <a:endParaRPr lang="en-US"/>
            </a:p>
          </p:txBody>
        </p:sp>
        <p:sp>
          <p:nvSpPr>
            <p:cNvPr id="15750" name="Freeform 374"/>
            <p:cNvSpPr>
              <a:spLocks/>
            </p:cNvSpPr>
            <p:nvPr/>
          </p:nvSpPr>
          <p:spPr bwMode="auto">
            <a:xfrm>
              <a:off x="5226" y="878"/>
              <a:ext cx="36" cy="24"/>
            </a:xfrm>
            <a:custGeom>
              <a:avLst/>
              <a:gdLst>
                <a:gd name="T0" fmla="*/ 0 w 36"/>
                <a:gd name="T1" fmla="*/ 24 h 24"/>
                <a:gd name="T2" fmla="*/ 6 w 36"/>
                <a:gd name="T3" fmla="*/ 18 h 24"/>
                <a:gd name="T4" fmla="*/ 6 w 36"/>
                <a:gd name="T5" fmla="*/ 18 h 24"/>
                <a:gd name="T6" fmla="*/ 12 w 36"/>
                <a:gd name="T7" fmla="*/ 12 h 24"/>
                <a:gd name="T8" fmla="*/ 18 w 36"/>
                <a:gd name="T9" fmla="*/ 6 h 24"/>
                <a:gd name="T10" fmla="*/ 24 w 36"/>
                <a:gd name="T11" fmla="*/ 6 h 24"/>
                <a:gd name="T12" fmla="*/ 30 w 36"/>
                <a:gd name="T13" fmla="*/ 0 h 24"/>
                <a:gd name="T14" fmla="*/ 36 w 36"/>
                <a:gd name="T15" fmla="*/ 0 h 24"/>
                <a:gd name="T16" fmla="*/ 36 w 36"/>
                <a:gd name="T17" fmla="*/ 0 h 24"/>
                <a:gd name="T18" fmla="*/ 36 w 36"/>
                <a:gd name="T19" fmla="*/ 6 h 24"/>
                <a:gd name="T20" fmla="*/ 30 w 36"/>
                <a:gd name="T21" fmla="*/ 6 h 24"/>
                <a:gd name="T22" fmla="*/ 24 w 36"/>
                <a:gd name="T23" fmla="*/ 12 h 24"/>
                <a:gd name="T24" fmla="*/ 18 w 36"/>
                <a:gd name="T25" fmla="*/ 12 h 24"/>
                <a:gd name="T26" fmla="*/ 12 w 36"/>
                <a:gd name="T27" fmla="*/ 18 h 24"/>
                <a:gd name="T28" fmla="*/ 6 w 36"/>
                <a:gd name="T29" fmla="*/ 18 h 24"/>
                <a:gd name="T30" fmla="*/ 6 w 36"/>
                <a:gd name="T31" fmla="*/ 18 h 24"/>
                <a:gd name="T32" fmla="*/ 0 w 36"/>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0" y="24"/>
                  </a:moveTo>
                  <a:lnTo>
                    <a:pt x="6" y="18"/>
                  </a:lnTo>
                  <a:lnTo>
                    <a:pt x="12" y="12"/>
                  </a:lnTo>
                  <a:lnTo>
                    <a:pt x="18" y="6"/>
                  </a:lnTo>
                  <a:lnTo>
                    <a:pt x="24" y="6"/>
                  </a:lnTo>
                  <a:lnTo>
                    <a:pt x="30" y="0"/>
                  </a:lnTo>
                  <a:lnTo>
                    <a:pt x="36" y="0"/>
                  </a:lnTo>
                  <a:lnTo>
                    <a:pt x="36" y="6"/>
                  </a:lnTo>
                  <a:lnTo>
                    <a:pt x="30" y="6"/>
                  </a:lnTo>
                  <a:lnTo>
                    <a:pt x="24" y="12"/>
                  </a:lnTo>
                  <a:lnTo>
                    <a:pt x="18" y="12"/>
                  </a:lnTo>
                  <a:lnTo>
                    <a:pt x="12" y="18"/>
                  </a:lnTo>
                  <a:lnTo>
                    <a:pt x="6" y="18"/>
                  </a:lnTo>
                  <a:lnTo>
                    <a:pt x="0" y="24"/>
                  </a:lnTo>
                  <a:close/>
                </a:path>
              </a:pathLst>
            </a:custGeom>
            <a:solidFill>
              <a:srgbClr val="006600"/>
            </a:solidFill>
            <a:ln w="9525">
              <a:noFill/>
              <a:round/>
              <a:headEnd/>
              <a:tailEnd/>
            </a:ln>
          </p:spPr>
          <p:txBody>
            <a:bodyPr vert="eaVert"/>
            <a:lstStyle/>
            <a:p>
              <a:endParaRPr lang="en-US"/>
            </a:p>
          </p:txBody>
        </p:sp>
        <p:sp>
          <p:nvSpPr>
            <p:cNvPr id="15751" name="Freeform 375"/>
            <p:cNvSpPr>
              <a:spLocks/>
            </p:cNvSpPr>
            <p:nvPr/>
          </p:nvSpPr>
          <p:spPr bwMode="auto">
            <a:xfrm>
              <a:off x="5233" y="927"/>
              <a:ext cx="30" cy="17"/>
            </a:xfrm>
            <a:custGeom>
              <a:avLst/>
              <a:gdLst>
                <a:gd name="T0" fmla="*/ 0 w 30"/>
                <a:gd name="T1" fmla="*/ 10 h 18"/>
                <a:gd name="T2" fmla="*/ 0 w 30"/>
                <a:gd name="T3" fmla="*/ 9 h 18"/>
                <a:gd name="T4" fmla="*/ 6 w 30"/>
                <a:gd name="T5" fmla="*/ 9 h 18"/>
                <a:gd name="T6" fmla="*/ 12 w 30"/>
                <a:gd name="T7" fmla="*/ 6 h 18"/>
                <a:gd name="T8" fmla="*/ 18 w 30"/>
                <a:gd name="T9" fmla="*/ 6 h 18"/>
                <a:gd name="T10" fmla="*/ 24 w 30"/>
                <a:gd name="T11" fmla="*/ 0 h 18"/>
                <a:gd name="T12" fmla="*/ 24 w 30"/>
                <a:gd name="T13" fmla="*/ 0 h 18"/>
                <a:gd name="T14" fmla="*/ 30 w 30"/>
                <a:gd name="T15" fmla="*/ 0 h 18"/>
                <a:gd name="T16" fmla="*/ 30 w 30"/>
                <a:gd name="T17" fmla="*/ 0 h 18"/>
                <a:gd name="T18" fmla="*/ 30 w 30"/>
                <a:gd name="T19" fmla="*/ 0 h 18"/>
                <a:gd name="T20" fmla="*/ 24 w 30"/>
                <a:gd name="T21" fmla="*/ 6 h 18"/>
                <a:gd name="T22" fmla="*/ 24 w 30"/>
                <a:gd name="T23" fmla="*/ 6 h 18"/>
                <a:gd name="T24" fmla="*/ 18 w 30"/>
                <a:gd name="T25" fmla="*/ 9 h 18"/>
                <a:gd name="T26" fmla="*/ 12 w 30"/>
                <a:gd name="T27" fmla="*/ 9 h 18"/>
                <a:gd name="T28" fmla="*/ 6 w 30"/>
                <a:gd name="T29" fmla="*/ 9 h 18"/>
                <a:gd name="T30" fmla="*/ 0 w 30"/>
                <a:gd name="T31" fmla="*/ 9 h 18"/>
                <a:gd name="T32" fmla="*/ 0 w 30"/>
                <a:gd name="T33" fmla="*/ 1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8"/>
                <a:gd name="T53" fmla="*/ 30 w 3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8">
                  <a:moveTo>
                    <a:pt x="0" y="18"/>
                  </a:moveTo>
                  <a:lnTo>
                    <a:pt x="0" y="12"/>
                  </a:lnTo>
                  <a:lnTo>
                    <a:pt x="6" y="12"/>
                  </a:lnTo>
                  <a:lnTo>
                    <a:pt x="12" y="6"/>
                  </a:lnTo>
                  <a:lnTo>
                    <a:pt x="18" y="6"/>
                  </a:lnTo>
                  <a:lnTo>
                    <a:pt x="24" y="0"/>
                  </a:lnTo>
                  <a:lnTo>
                    <a:pt x="30" y="0"/>
                  </a:lnTo>
                  <a:lnTo>
                    <a:pt x="24" y="6"/>
                  </a:lnTo>
                  <a:lnTo>
                    <a:pt x="18" y="12"/>
                  </a:lnTo>
                  <a:lnTo>
                    <a:pt x="12" y="12"/>
                  </a:lnTo>
                  <a:lnTo>
                    <a:pt x="6" y="12"/>
                  </a:lnTo>
                  <a:lnTo>
                    <a:pt x="0" y="12"/>
                  </a:lnTo>
                  <a:lnTo>
                    <a:pt x="0" y="18"/>
                  </a:lnTo>
                  <a:close/>
                </a:path>
              </a:pathLst>
            </a:custGeom>
            <a:solidFill>
              <a:srgbClr val="006600"/>
            </a:solidFill>
            <a:ln w="9525">
              <a:noFill/>
              <a:round/>
              <a:headEnd/>
              <a:tailEnd/>
            </a:ln>
          </p:spPr>
          <p:txBody>
            <a:bodyPr vert="eaVert"/>
            <a:lstStyle/>
            <a:p>
              <a:endParaRPr lang="en-US"/>
            </a:p>
          </p:txBody>
        </p:sp>
        <p:sp>
          <p:nvSpPr>
            <p:cNvPr id="15752" name="Freeform 376"/>
            <p:cNvSpPr>
              <a:spLocks/>
            </p:cNvSpPr>
            <p:nvPr/>
          </p:nvSpPr>
          <p:spPr bwMode="auto">
            <a:xfrm>
              <a:off x="5191" y="913"/>
              <a:ext cx="42" cy="26"/>
            </a:xfrm>
            <a:custGeom>
              <a:avLst/>
              <a:gdLst>
                <a:gd name="T0" fmla="*/ 0 w 42"/>
                <a:gd name="T1" fmla="*/ 0 h 24"/>
                <a:gd name="T2" fmla="*/ 0 w 42"/>
                <a:gd name="T3" fmla="*/ 0 h 24"/>
                <a:gd name="T4" fmla="*/ 6 w 42"/>
                <a:gd name="T5" fmla="*/ 0 h 24"/>
                <a:gd name="T6" fmla="*/ 12 w 42"/>
                <a:gd name="T7" fmla="*/ 0 h 24"/>
                <a:gd name="T8" fmla="*/ 18 w 42"/>
                <a:gd name="T9" fmla="*/ 14 h 24"/>
                <a:gd name="T10" fmla="*/ 30 w 42"/>
                <a:gd name="T11" fmla="*/ 22 h 24"/>
                <a:gd name="T12" fmla="*/ 36 w 42"/>
                <a:gd name="T13" fmla="*/ 36 h 24"/>
                <a:gd name="T14" fmla="*/ 42 w 42"/>
                <a:gd name="T15" fmla="*/ 46 h 24"/>
                <a:gd name="T16" fmla="*/ 42 w 42"/>
                <a:gd name="T17" fmla="*/ 46 h 24"/>
                <a:gd name="T18" fmla="*/ 42 w 42"/>
                <a:gd name="T19" fmla="*/ 46 h 24"/>
                <a:gd name="T20" fmla="*/ 36 w 42"/>
                <a:gd name="T21" fmla="*/ 46 h 24"/>
                <a:gd name="T22" fmla="*/ 24 w 42"/>
                <a:gd name="T23" fmla="*/ 36 h 24"/>
                <a:gd name="T24" fmla="*/ 18 w 42"/>
                <a:gd name="T25" fmla="*/ 22 h 24"/>
                <a:gd name="T26" fmla="*/ 12 w 42"/>
                <a:gd name="T27" fmla="*/ 14 h 24"/>
                <a:gd name="T28" fmla="*/ 6 w 42"/>
                <a:gd name="T29" fmla="*/ 14 h 24"/>
                <a:gd name="T30" fmla="*/ 0 w 42"/>
                <a:gd name="T31" fmla="*/ 0 h 24"/>
                <a:gd name="T32" fmla="*/ 0 w 42"/>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24"/>
                <a:gd name="T53" fmla="*/ 42 w 4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24">
                  <a:moveTo>
                    <a:pt x="0" y="0"/>
                  </a:moveTo>
                  <a:lnTo>
                    <a:pt x="0" y="0"/>
                  </a:lnTo>
                  <a:lnTo>
                    <a:pt x="6" y="0"/>
                  </a:lnTo>
                  <a:lnTo>
                    <a:pt x="12" y="0"/>
                  </a:lnTo>
                  <a:lnTo>
                    <a:pt x="18" y="6"/>
                  </a:lnTo>
                  <a:lnTo>
                    <a:pt x="30" y="12"/>
                  </a:lnTo>
                  <a:lnTo>
                    <a:pt x="36" y="18"/>
                  </a:lnTo>
                  <a:lnTo>
                    <a:pt x="42" y="24"/>
                  </a:lnTo>
                  <a:lnTo>
                    <a:pt x="36" y="24"/>
                  </a:lnTo>
                  <a:lnTo>
                    <a:pt x="24" y="18"/>
                  </a:lnTo>
                  <a:lnTo>
                    <a:pt x="18" y="12"/>
                  </a:lnTo>
                  <a:lnTo>
                    <a:pt x="12" y="6"/>
                  </a:lnTo>
                  <a:lnTo>
                    <a:pt x="6" y="6"/>
                  </a:lnTo>
                  <a:lnTo>
                    <a:pt x="0" y="0"/>
                  </a:lnTo>
                  <a:close/>
                </a:path>
              </a:pathLst>
            </a:custGeom>
            <a:solidFill>
              <a:srgbClr val="006600"/>
            </a:solidFill>
            <a:ln w="9525">
              <a:noFill/>
              <a:round/>
              <a:headEnd/>
              <a:tailEnd/>
            </a:ln>
          </p:spPr>
          <p:txBody>
            <a:bodyPr vert="eaVert"/>
            <a:lstStyle/>
            <a:p>
              <a:endParaRPr lang="en-US"/>
            </a:p>
          </p:txBody>
        </p:sp>
        <p:sp>
          <p:nvSpPr>
            <p:cNvPr id="15753" name="Freeform 377"/>
            <p:cNvSpPr>
              <a:spLocks/>
            </p:cNvSpPr>
            <p:nvPr/>
          </p:nvSpPr>
          <p:spPr bwMode="auto">
            <a:xfrm>
              <a:off x="5197" y="890"/>
              <a:ext cx="36" cy="30"/>
            </a:xfrm>
            <a:custGeom>
              <a:avLst/>
              <a:gdLst>
                <a:gd name="T0" fmla="*/ 0 w 36"/>
                <a:gd name="T1" fmla="*/ 0 h 30"/>
                <a:gd name="T2" fmla="*/ 0 w 36"/>
                <a:gd name="T3" fmla="*/ 0 h 30"/>
                <a:gd name="T4" fmla="*/ 6 w 36"/>
                <a:gd name="T5" fmla="*/ 6 h 30"/>
                <a:gd name="T6" fmla="*/ 12 w 36"/>
                <a:gd name="T7" fmla="*/ 6 h 30"/>
                <a:gd name="T8" fmla="*/ 18 w 36"/>
                <a:gd name="T9" fmla="*/ 6 h 30"/>
                <a:gd name="T10" fmla="*/ 24 w 36"/>
                <a:gd name="T11" fmla="*/ 12 h 30"/>
                <a:gd name="T12" fmla="*/ 30 w 36"/>
                <a:gd name="T13" fmla="*/ 18 h 30"/>
                <a:gd name="T14" fmla="*/ 30 w 36"/>
                <a:gd name="T15" fmla="*/ 24 h 30"/>
                <a:gd name="T16" fmla="*/ 36 w 36"/>
                <a:gd name="T17" fmla="*/ 30 h 30"/>
                <a:gd name="T18" fmla="*/ 30 w 36"/>
                <a:gd name="T19" fmla="*/ 24 h 30"/>
                <a:gd name="T20" fmla="*/ 24 w 36"/>
                <a:gd name="T21" fmla="*/ 18 h 30"/>
                <a:gd name="T22" fmla="*/ 18 w 36"/>
                <a:gd name="T23" fmla="*/ 18 h 30"/>
                <a:gd name="T24" fmla="*/ 12 w 36"/>
                <a:gd name="T25" fmla="*/ 12 h 30"/>
                <a:gd name="T26" fmla="*/ 12 w 36"/>
                <a:gd name="T27" fmla="*/ 12 h 30"/>
                <a:gd name="T28" fmla="*/ 6 w 36"/>
                <a:gd name="T29" fmla="*/ 6 h 30"/>
                <a:gd name="T30" fmla="*/ 0 w 36"/>
                <a:gd name="T31" fmla="*/ 6 h 30"/>
                <a:gd name="T32" fmla="*/ 0 w 36"/>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0" y="0"/>
                  </a:moveTo>
                  <a:lnTo>
                    <a:pt x="0" y="0"/>
                  </a:lnTo>
                  <a:lnTo>
                    <a:pt x="6" y="6"/>
                  </a:lnTo>
                  <a:lnTo>
                    <a:pt x="12" y="6"/>
                  </a:lnTo>
                  <a:lnTo>
                    <a:pt x="18" y="6"/>
                  </a:lnTo>
                  <a:lnTo>
                    <a:pt x="24" y="12"/>
                  </a:lnTo>
                  <a:lnTo>
                    <a:pt x="30" y="18"/>
                  </a:lnTo>
                  <a:lnTo>
                    <a:pt x="30" y="24"/>
                  </a:lnTo>
                  <a:lnTo>
                    <a:pt x="36" y="30"/>
                  </a:lnTo>
                  <a:lnTo>
                    <a:pt x="30" y="24"/>
                  </a:lnTo>
                  <a:lnTo>
                    <a:pt x="24" y="18"/>
                  </a:lnTo>
                  <a:lnTo>
                    <a:pt x="18" y="18"/>
                  </a:lnTo>
                  <a:lnTo>
                    <a:pt x="12" y="12"/>
                  </a:lnTo>
                  <a:lnTo>
                    <a:pt x="6" y="6"/>
                  </a:lnTo>
                  <a:lnTo>
                    <a:pt x="0" y="6"/>
                  </a:lnTo>
                  <a:lnTo>
                    <a:pt x="0" y="0"/>
                  </a:lnTo>
                  <a:close/>
                </a:path>
              </a:pathLst>
            </a:custGeom>
            <a:solidFill>
              <a:srgbClr val="006600"/>
            </a:solidFill>
            <a:ln w="9525">
              <a:noFill/>
              <a:round/>
              <a:headEnd/>
              <a:tailEnd/>
            </a:ln>
          </p:spPr>
          <p:txBody>
            <a:bodyPr vert="eaVert"/>
            <a:lstStyle/>
            <a:p>
              <a:endParaRPr lang="en-US"/>
            </a:p>
          </p:txBody>
        </p:sp>
        <p:sp>
          <p:nvSpPr>
            <p:cNvPr id="15754" name="Freeform 378"/>
            <p:cNvSpPr>
              <a:spLocks/>
            </p:cNvSpPr>
            <p:nvPr/>
          </p:nvSpPr>
          <p:spPr bwMode="auto">
            <a:xfrm>
              <a:off x="5226" y="896"/>
              <a:ext cx="36" cy="16"/>
            </a:xfrm>
            <a:custGeom>
              <a:avLst/>
              <a:gdLst>
                <a:gd name="T0" fmla="*/ 0 w 36"/>
                <a:gd name="T1" fmla="*/ 7 h 18"/>
                <a:gd name="T2" fmla="*/ 6 w 36"/>
                <a:gd name="T3" fmla="*/ 7 h 18"/>
                <a:gd name="T4" fmla="*/ 12 w 36"/>
                <a:gd name="T5" fmla="*/ 4 h 18"/>
                <a:gd name="T6" fmla="*/ 18 w 36"/>
                <a:gd name="T7" fmla="*/ 4 h 18"/>
                <a:gd name="T8" fmla="*/ 24 w 36"/>
                <a:gd name="T9" fmla="*/ 4 h 18"/>
                <a:gd name="T10" fmla="*/ 24 w 36"/>
                <a:gd name="T11" fmla="*/ 0 h 18"/>
                <a:gd name="T12" fmla="*/ 30 w 36"/>
                <a:gd name="T13" fmla="*/ 0 h 18"/>
                <a:gd name="T14" fmla="*/ 36 w 36"/>
                <a:gd name="T15" fmla="*/ 0 h 18"/>
                <a:gd name="T16" fmla="*/ 36 w 36"/>
                <a:gd name="T17" fmla="*/ 0 h 18"/>
                <a:gd name="T18" fmla="*/ 36 w 36"/>
                <a:gd name="T19" fmla="*/ 0 h 18"/>
                <a:gd name="T20" fmla="*/ 36 w 36"/>
                <a:gd name="T21" fmla="*/ 4 h 18"/>
                <a:gd name="T22" fmla="*/ 30 w 36"/>
                <a:gd name="T23" fmla="*/ 4 h 18"/>
                <a:gd name="T24" fmla="*/ 24 w 36"/>
                <a:gd name="T25" fmla="*/ 4 h 18"/>
                <a:gd name="T26" fmla="*/ 18 w 36"/>
                <a:gd name="T27" fmla="*/ 4 h 18"/>
                <a:gd name="T28" fmla="*/ 12 w 36"/>
                <a:gd name="T29" fmla="*/ 4 h 18"/>
                <a:gd name="T30" fmla="*/ 6 w 36"/>
                <a:gd name="T31" fmla="*/ 7 h 18"/>
                <a:gd name="T32" fmla="*/ 0 w 36"/>
                <a:gd name="T33" fmla="*/ 7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8"/>
                <a:gd name="T53" fmla="*/ 36 w 3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8">
                  <a:moveTo>
                    <a:pt x="0" y="18"/>
                  </a:moveTo>
                  <a:lnTo>
                    <a:pt x="6" y="18"/>
                  </a:lnTo>
                  <a:lnTo>
                    <a:pt x="12" y="12"/>
                  </a:lnTo>
                  <a:lnTo>
                    <a:pt x="18" y="6"/>
                  </a:lnTo>
                  <a:lnTo>
                    <a:pt x="24" y="6"/>
                  </a:lnTo>
                  <a:lnTo>
                    <a:pt x="24" y="0"/>
                  </a:lnTo>
                  <a:lnTo>
                    <a:pt x="30" y="0"/>
                  </a:lnTo>
                  <a:lnTo>
                    <a:pt x="36" y="0"/>
                  </a:lnTo>
                  <a:lnTo>
                    <a:pt x="36" y="6"/>
                  </a:lnTo>
                  <a:lnTo>
                    <a:pt x="30" y="6"/>
                  </a:lnTo>
                  <a:lnTo>
                    <a:pt x="24" y="12"/>
                  </a:lnTo>
                  <a:lnTo>
                    <a:pt x="18" y="12"/>
                  </a:lnTo>
                  <a:lnTo>
                    <a:pt x="12" y="12"/>
                  </a:lnTo>
                  <a:lnTo>
                    <a:pt x="6" y="18"/>
                  </a:lnTo>
                  <a:lnTo>
                    <a:pt x="0" y="18"/>
                  </a:lnTo>
                  <a:close/>
                </a:path>
              </a:pathLst>
            </a:custGeom>
            <a:solidFill>
              <a:srgbClr val="006600"/>
            </a:solidFill>
            <a:ln w="9525">
              <a:noFill/>
              <a:round/>
              <a:headEnd/>
              <a:tailEnd/>
            </a:ln>
          </p:spPr>
          <p:txBody>
            <a:bodyPr vert="eaVert"/>
            <a:lstStyle/>
            <a:p>
              <a:endParaRPr lang="en-US"/>
            </a:p>
          </p:txBody>
        </p:sp>
        <p:sp>
          <p:nvSpPr>
            <p:cNvPr id="15755" name="Freeform 379"/>
            <p:cNvSpPr>
              <a:spLocks/>
            </p:cNvSpPr>
            <p:nvPr/>
          </p:nvSpPr>
          <p:spPr bwMode="auto">
            <a:xfrm>
              <a:off x="4588" y="2078"/>
              <a:ext cx="24" cy="36"/>
            </a:xfrm>
            <a:custGeom>
              <a:avLst/>
              <a:gdLst>
                <a:gd name="T0" fmla="*/ 0 w 24"/>
                <a:gd name="T1" fmla="*/ 36 h 36"/>
                <a:gd name="T2" fmla="*/ 0 w 24"/>
                <a:gd name="T3" fmla="*/ 36 h 36"/>
                <a:gd name="T4" fmla="*/ 0 w 24"/>
                <a:gd name="T5" fmla="*/ 30 h 36"/>
                <a:gd name="T6" fmla="*/ 6 w 24"/>
                <a:gd name="T7" fmla="*/ 24 h 36"/>
                <a:gd name="T8" fmla="*/ 6 w 24"/>
                <a:gd name="T9" fmla="*/ 18 h 36"/>
                <a:gd name="T10" fmla="*/ 12 w 24"/>
                <a:gd name="T11" fmla="*/ 12 h 36"/>
                <a:gd name="T12" fmla="*/ 18 w 24"/>
                <a:gd name="T13" fmla="*/ 6 h 36"/>
                <a:gd name="T14" fmla="*/ 24 w 24"/>
                <a:gd name="T15" fmla="*/ 6 h 36"/>
                <a:gd name="T16" fmla="*/ 24 w 24"/>
                <a:gd name="T17" fmla="*/ 0 h 36"/>
                <a:gd name="T18" fmla="*/ 24 w 24"/>
                <a:gd name="T19" fmla="*/ 6 h 36"/>
                <a:gd name="T20" fmla="*/ 18 w 24"/>
                <a:gd name="T21" fmla="*/ 12 h 36"/>
                <a:gd name="T22" fmla="*/ 18 w 24"/>
                <a:gd name="T23" fmla="*/ 18 h 36"/>
                <a:gd name="T24" fmla="*/ 12 w 24"/>
                <a:gd name="T25" fmla="*/ 24 h 36"/>
                <a:gd name="T26" fmla="*/ 6 w 24"/>
                <a:gd name="T27" fmla="*/ 30 h 36"/>
                <a:gd name="T28" fmla="*/ 6 w 24"/>
                <a:gd name="T29" fmla="*/ 36 h 36"/>
                <a:gd name="T30" fmla="*/ 0 w 24"/>
                <a:gd name="T31" fmla="*/ 36 h 36"/>
                <a:gd name="T32" fmla="*/ 0 w 24"/>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6"/>
                <a:gd name="T53" fmla="*/ 24 w 2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6">
                  <a:moveTo>
                    <a:pt x="0" y="36"/>
                  </a:moveTo>
                  <a:lnTo>
                    <a:pt x="0" y="36"/>
                  </a:lnTo>
                  <a:lnTo>
                    <a:pt x="0" y="30"/>
                  </a:lnTo>
                  <a:lnTo>
                    <a:pt x="6" y="24"/>
                  </a:lnTo>
                  <a:lnTo>
                    <a:pt x="6" y="18"/>
                  </a:lnTo>
                  <a:lnTo>
                    <a:pt x="12" y="12"/>
                  </a:lnTo>
                  <a:lnTo>
                    <a:pt x="18" y="6"/>
                  </a:lnTo>
                  <a:lnTo>
                    <a:pt x="24" y="6"/>
                  </a:lnTo>
                  <a:lnTo>
                    <a:pt x="24" y="0"/>
                  </a:lnTo>
                  <a:lnTo>
                    <a:pt x="24" y="6"/>
                  </a:lnTo>
                  <a:lnTo>
                    <a:pt x="18" y="12"/>
                  </a:lnTo>
                  <a:lnTo>
                    <a:pt x="18" y="18"/>
                  </a:lnTo>
                  <a:lnTo>
                    <a:pt x="12" y="24"/>
                  </a:lnTo>
                  <a:lnTo>
                    <a:pt x="6" y="30"/>
                  </a:lnTo>
                  <a:lnTo>
                    <a:pt x="6" y="36"/>
                  </a:lnTo>
                  <a:lnTo>
                    <a:pt x="0" y="36"/>
                  </a:lnTo>
                  <a:close/>
                </a:path>
              </a:pathLst>
            </a:custGeom>
            <a:solidFill>
              <a:srgbClr val="006600"/>
            </a:solidFill>
            <a:ln w="9525">
              <a:noFill/>
              <a:round/>
              <a:headEnd/>
              <a:tailEnd/>
            </a:ln>
          </p:spPr>
          <p:txBody>
            <a:bodyPr vert="eaVert"/>
            <a:lstStyle/>
            <a:p>
              <a:endParaRPr lang="en-US"/>
            </a:p>
          </p:txBody>
        </p:sp>
        <p:sp>
          <p:nvSpPr>
            <p:cNvPr id="15756" name="Freeform 380"/>
            <p:cNvSpPr>
              <a:spLocks/>
            </p:cNvSpPr>
            <p:nvPr/>
          </p:nvSpPr>
          <p:spPr bwMode="auto">
            <a:xfrm>
              <a:off x="4605" y="2086"/>
              <a:ext cx="11" cy="28"/>
            </a:xfrm>
            <a:custGeom>
              <a:avLst/>
              <a:gdLst>
                <a:gd name="T0" fmla="*/ 0 w 12"/>
                <a:gd name="T1" fmla="*/ 18 h 30"/>
                <a:gd name="T2" fmla="*/ 0 w 12"/>
                <a:gd name="T3" fmla="*/ 15 h 30"/>
                <a:gd name="T4" fmla="*/ 0 w 12"/>
                <a:gd name="T5" fmla="*/ 7 h 30"/>
                <a:gd name="T6" fmla="*/ 6 w 12"/>
                <a:gd name="T7" fmla="*/ 6 h 30"/>
                <a:gd name="T8" fmla="*/ 6 w 12"/>
                <a:gd name="T9" fmla="*/ 0 h 30"/>
                <a:gd name="T10" fmla="*/ 6 w 12"/>
                <a:gd name="T11" fmla="*/ 6 h 30"/>
                <a:gd name="T12" fmla="*/ 6 w 12"/>
                <a:gd name="T13" fmla="*/ 10 h 30"/>
                <a:gd name="T14" fmla="*/ 6 w 12"/>
                <a:gd name="T15" fmla="*/ 15 h 30"/>
                <a:gd name="T16" fmla="*/ 0 w 12"/>
                <a:gd name="T17" fmla="*/ 18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30"/>
                <a:gd name="T29" fmla="*/ 12 w 12"/>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30">
                  <a:moveTo>
                    <a:pt x="0" y="30"/>
                  </a:moveTo>
                  <a:lnTo>
                    <a:pt x="0" y="24"/>
                  </a:lnTo>
                  <a:lnTo>
                    <a:pt x="0" y="12"/>
                  </a:lnTo>
                  <a:lnTo>
                    <a:pt x="6" y="6"/>
                  </a:lnTo>
                  <a:lnTo>
                    <a:pt x="12" y="0"/>
                  </a:lnTo>
                  <a:lnTo>
                    <a:pt x="6" y="6"/>
                  </a:lnTo>
                  <a:lnTo>
                    <a:pt x="6" y="18"/>
                  </a:lnTo>
                  <a:lnTo>
                    <a:pt x="6" y="24"/>
                  </a:lnTo>
                  <a:lnTo>
                    <a:pt x="0" y="30"/>
                  </a:lnTo>
                  <a:close/>
                </a:path>
              </a:pathLst>
            </a:custGeom>
            <a:solidFill>
              <a:srgbClr val="006600"/>
            </a:solidFill>
            <a:ln w="9525">
              <a:noFill/>
              <a:round/>
              <a:headEnd/>
              <a:tailEnd/>
            </a:ln>
          </p:spPr>
          <p:txBody>
            <a:bodyPr vert="eaVert"/>
            <a:lstStyle/>
            <a:p>
              <a:endParaRPr lang="en-US"/>
            </a:p>
          </p:txBody>
        </p:sp>
        <p:sp>
          <p:nvSpPr>
            <p:cNvPr id="15757" name="Freeform 381"/>
            <p:cNvSpPr>
              <a:spLocks/>
            </p:cNvSpPr>
            <p:nvPr/>
          </p:nvSpPr>
          <p:spPr bwMode="auto">
            <a:xfrm>
              <a:off x="4457" y="2067"/>
              <a:ext cx="24" cy="18"/>
            </a:xfrm>
            <a:custGeom>
              <a:avLst/>
              <a:gdLst>
                <a:gd name="T0" fmla="*/ 24 w 24"/>
                <a:gd name="T1" fmla="*/ 0 h 18"/>
                <a:gd name="T2" fmla="*/ 24 w 24"/>
                <a:gd name="T3" fmla="*/ 0 h 18"/>
                <a:gd name="T4" fmla="*/ 18 w 24"/>
                <a:gd name="T5" fmla="*/ 6 h 18"/>
                <a:gd name="T6" fmla="*/ 18 w 24"/>
                <a:gd name="T7" fmla="*/ 6 h 18"/>
                <a:gd name="T8" fmla="*/ 12 w 24"/>
                <a:gd name="T9" fmla="*/ 12 h 18"/>
                <a:gd name="T10" fmla="*/ 12 w 24"/>
                <a:gd name="T11" fmla="*/ 18 h 18"/>
                <a:gd name="T12" fmla="*/ 6 w 24"/>
                <a:gd name="T13" fmla="*/ 18 h 18"/>
                <a:gd name="T14" fmla="*/ 6 w 24"/>
                <a:gd name="T15" fmla="*/ 18 h 18"/>
                <a:gd name="T16" fmla="*/ 0 w 24"/>
                <a:gd name="T17" fmla="*/ 18 h 18"/>
                <a:gd name="T18" fmla="*/ 0 w 24"/>
                <a:gd name="T19" fmla="*/ 18 h 18"/>
                <a:gd name="T20" fmla="*/ 0 w 24"/>
                <a:gd name="T21" fmla="*/ 12 h 18"/>
                <a:gd name="T22" fmla="*/ 6 w 24"/>
                <a:gd name="T23" fmla="*/ 12 h 18"/>
                <a:gd name="T24" fmla="*/ 6 w 24"/>
                <a:gd name="T25" fmla="*/ 6 h 18"/>
                <a:gd name="T26" fmla="*/ 12 w 24"/>
                <a:gd name="T27" fmla="*/ 6 h 18"/>
                <a:gd name="T28" fmla="*/ 18 w 24"/>
                <a:gd name="T29" fmla="*/ 6 h 18"/>
                <a:gd name="T30" fmla="*/ 18 w 24"/>
                <a:gd name="T31" fmla="*/ 0 h 18"/>
                <a:gd name="T32" fmla="*/ 24 w 2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8"/>
                <a:gd name="T53" fmla="*/ 24 w 2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8">
                  <a:moveTo>
                    <a:pt x="24" y="0"/>
                  </a:moveTo>
                  <a:lnTo>
                    <a:pt x="24" y="0"/>
                  </a:lnTo>
                  <a:lnTo>
                    <a:pt x="18" y="6"/>
                  </a:lnTo>
                  <a:lnTo>
                    <a:pt x="12" y="12"/>
                  </a:lnTo>
                  <a:lnTo>
                    <a:pt x="12" y="18"/>
                  </a:lnTo>
                  <a:lnTo>
                    <a:pt x="6" y="18"/>
                  </a:lnTo>
                  <a:lnTo>
                    <a:pt x="0" y="18"/>
                  </a:lnTo>
                  <a:lnTo>
                    <a:pt x="0" y="12"/>
                  </a:lnTo>
                  <a:lnTo>
                    <a:pt x="6" y="12"/>
                  </a:lnTo>
                  <a:lnTo>
                    <a:pt x="6" y="6"/>
                  </a:lnTo>
                  <a:lnTo>
                    <a:pt x="12" y="6"/>
                  </a:lnTo>
                  <a:lnTo>
                    <a:pt x="18" y="6"/>
                  </a:lnTo>
                  <a:lnTo>
                    <a:pt x="18" y="0"/>
                  </a:lnTo>
                  <a:lnTo>
                    <a:pt x="24" y="0"/>
                  </a:lnTo>
                  <a:close/>
                </a:path>
              </a:pathLst>
            </a:custGeom>
            <a:solidFill>
              <a:srgbClr val="006600"/>
            </a:solidFill>
            <a:ln w="9525">
              <a:noFill/>
              <a:round/>
              <a:headEnd/>
              <a:tailEnd/>
            </a:ln>
          </p:spPr>
          <p:txBody>
            <a:bodyPr vert="eaVert"/>
            <a:lstStyle/>
            <a:p>
              <a:endParaRPr lang="en-US"/>
            </a:p>
          </p:txBody>
        </p:sp>
        <p:sp>
          <p:nvSpPr>
            <p:cNvPr id="15758" name="Freeform 382"/>
            <p:cNvSpPr>
              <a:spLocks/>
            </p:cNvSpPr>
            <p:nvPr/>
          </p:nvSpPr>
          <p:spPr bwMode="auto">
            <a:xfrm>
              <a:off x="4450" y="2065"/>
              <a:ext cx="24" cy="5"/>
            </a:xfrm>
            <a:custGeom>
              <a:avLst/>
              <a:gdLst>
                <a:gd name="T0" fmla="*/ 24 w 24"/>
                <a:gd name="T1" fmla="*/ 0 h 6"/>
                <a:gd name="T2" fmla="*/ 24 w 24"/>
                <a:gd name="T3" fmla="*/ 0 h 6"/>
                <a:gd name="T4" fmla="*/ 18 w 24"/>
                <a:gd name="T5" fmla="*/ 0 h 6"/>
                <a:gd name="T6" fmla="*/ 12 w 24"/>
                <a:gd name="T7" fmla="*/ 0 h 6"/>
                <a:gd name="T8" fmla="*/ 12 w 24"/>
                <a:gd name="T9" fmla="*/ 0 h 6"/>
                <a:gd name="T10" fmla="*/ 6 w 24"/>
                <a:gd name="T11" fmla="*/ 0 h 6"/>
                <a:gd name="T12" fmla="*/ 0 w 24"/>
                <a:gd name="T13" fmla="*/ 0 h 6"/>
                <a:gd name="T14" fmla="*/ 0 w 24"/>
                <a:gd name="T15" fmla="*/ 0 h 6"/>
                <a:gd name="T16" fmla="*/ 0 w 24"/>
                <a:gd name="T17" fmla="*/ 0 h 6"/>
                <a:gd name="T18" fmla="*/ 0 w 24"/>
                <a:gd name="T19" fmla="*/ 3 h 6"/>
                <a:gd name="T20" fmla="*/ 0 w 24"/>
                <a:gd name="T21" fmla="*/ 3 h 6"/>
                <a:gd name="T22" fmla="*/ 6 w 24"/>
                <a:gd name="T23" fmla="*/ 3 h 6"/>
                <a:gd name="T24" fmla="*/ 6 w 24"/>
                <a:gd name="T25" fmla="*/ 3 h 6"/>
                <a:gd name="T26" fmla="*/ 12 w 24"/>
                <a:gd name="T27" fmla="*/ 0 h 6"/>
                <a:gd name="T28" fmla="*/ 18 w 24"/>
                <a:gd name="T29" fmla="*/ 0 h 6"/>
                <a:gd name="T30" fmla="*/ 24 w 24"/>
                <a:gd name="T31" fmla="*/ 0 h 6"/>
                <a:gd name="T32" fmla="*/ 24 w 24"/>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24" y="0"/>
                  </a:moveTo>
                  <a:lnTo>
                    <a:pt x="24" y="0"/>
                  </a:lnTo>
                  <a:lnTo>
                    <a:pt x="18" y="0"/>
                  </a:lnTo>
                  <a:lnTo>
                    <a:pt x="12" y="0"/>
                  </a:lnTo>
                  <a:lnTo>
                    <a:pt x="6" y="0"/>
                  </a:lnTo>
                  <a:lnTo>
                    <a:pt x="0" y="0"/>
                  </a:lnTo>
                  <a:lnTo>
                    <a:pt x="0" y="6"/>
                  </a:lnTo>
                  <a:lnTo>
                    <a:pt x="6" y="6"/>
                  </a:lnTo>
                  <a:lnTo>
                    <a:pt x="12" y="0"/>
                  </a:lnTo>
                  <a:lnTo>
                    <a:pt x="18" y="0"/>
                  </a:lnTo>
                  <a:lnTo>
                    <a:pt x="24" y="0"/>
                  </a:lnTo>
                  <a:close/>
                </a:path>
              </a:pathLst>
            </a:custGeom>
            <a:solidFill>
              <a:srgbClr val="006600"/>
            </a:solidFill>
            <a:ln w="9525">
              <a:noFill/>
              <a:round/>
              <a:headEnd/>
              <a:tailEnd/>
            </a:ln>
          </p:spPr>
          <p:txBody>
            <a:bodyPr vert="eaVert"/>
            <a:lstStyle/>
            <a:p>
              <a:endParaRPr lang="en-US"/>
            </a:p>
          </p:txBody>
        </p:sp>
        <p:sp>
          <p:nvSpPr>
            <p:cNvPr id="15759" name="Freeform 383"/>
            <p:cNvSpPr>
              <a:spLocks/>
            </p:cNvSpPr>
            <p:nvPr/>
          </p:nvSpPr>
          <p:spPr bwMode="auto">
            <a:xfrm>
              <a:off x="4457" y="2045"/>
              <a:ext cx="24" cy="24"/>
            </a:xfrm>
            <a:custGeom>
              <a:avLst/>
              <a:gdLst>
                <a:gd name="T0" fmla="*/ 24 w 24"/>
                <a:gd name="T1" fmla="*/ 24 h 24"/>
                <a:gd name="T2" fmla="*/ 18 w 24"/>
                <a:gd name="T3" fmla="*/ 24 h 24"/>
                <a:gd name="T4" fmla="*/ 18 w 24"/>
                <a:gd name="T5" fmla="*/ 18 h 24"/>
                <a:gd name="T6" fmla="*/ 12 w 24"/>
                <a:gd name="T7" fmla="*/ 18 h 24"/>
                <a:gd name="T8" fmla="*/ 6 w 24"/>
                <a:gd name="T9" fmla="*/ 12 h 24"/>
                <a:gd name="T10" fmla="*/ 0 w 24"/>
                <a:gd name="T11" fmla="*/ 6 h 24"/>
                <a:gd name="T12" fmla="*/ 0 w 24"/>
                <a:gd name="T13" fmla="*/ 6 h 24"/>
                <a:gd name="T14" fmla="*/ 0 w 24"/>
                <a:gd name="T15" fmla="*/ 6 h 24"/>
                <a:gd name="T16" fmla="*/ 0 w 24"/>
                <a:gd name="T17" fmla="*/ 0 h 24"/>
                <a:gd name="T18" fmla="*/ 0 w 24"/>
                <a:gd name="T19" fmla="*/ 0 h 24"/>
                <a:gd name="T20" fmla="*/ 6 w 24"/>
                <a:gd name="T21" fmla="*/ 6 h 24"/>
                <a:gd name="T22" fmla="*/ 6 w 24"/>
                <a:gd name="T23" fmla="*/ 6 h 24"/>
                <a:gd name="T24" fmla="*/ 12 w 24"/>
                <a:gd name="T25" fmla="*/ 12 h 24"/>
                <a:gd name="T26" fmla="*/ 18 w 24"/>
                <a:gd name="T27" fmla="*/ 12 h 24"/>
                <a:gd name="T28" fmla="*/ 18 w 24"/>
                <a:gd name="T29" fmla="*/ 18 h 24"/>
                <a:gd name="T30" fmla="*/ 24 w 24"/>
                <a:gd name="T31" fmla="*/ 24 h 24"/>
                <a:gd name="T32" fmla="*/ 24 w 24"/>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24"/>
                  </a:moveTo>
                  <a:lnTo>
                    <a:pt x="18" y="24"/>
                  </a:lnTo>
                  <a:lnTo>
                    <a:pt x="18" y="18"/>
                  </a:lnTo>
                  <a:lnTo>
                    <a:pt x="12" y="18"/>
                  </a:lnTo>
                  <a:lnTo>
                    <a:pt x="6" y="12"/>
                  </a:lnTo>
                  <a:lnTo>
                    <a:pt x="0" y="6"/>
                  </a:lnTo>
                  <a:lnTo>
                    <a:pt x="0" y="0"/>
                  </a:lnTo>
                  <a:lnTo>
                    <a:pt x="6" y="6"/>
                  </a:lnTo>
                  <a:lnTo>
                    <a:pt x="12" y="12"/>
                  </a:lnTo>
                  <a:lnTo>
                    <a:pt x="18" y="12"/>
                  </a:lnTo>
                  <a:lnTo>
                    <a:pt x="18" y="18"/>
                  </a:lnTo>
                  <a:lnTo>
                    <a:pt x="24" y="24"/>
                  </a:lnTo>
                  <a:close/>
                </a:path>
              </a:pathLst>
            </a:custGeom>
            <a:solidFill>
              <a:srgbClr val="006600"/>
            </a:solidFill>
            <a:ln w="9525">
              <a:noFill/>
              <a:round/>
              <a:headEnd/>
              <a:tailEnd/>
            </a:ln>
          </p:spPr>
          <p:txBody>
            <a:bodyPr vert="eaVert"/>
            <a:lstStyle/>
            <a:p>
              <a:endParaRPr lang="en-US"/>
            </a:p>
          </p:txBody>
        </p:sp>
        <p:sp>
          <p:nvSpPr>
            <p:cNvPr id="15760" name="Freeform 384"/>
            <p:cNvSpPr>
              <a:spLocks/>
            </p:cNvSpPr>
            <p:nvPr/>
          </p:nvSpPr>
          <p:spPr bwMode="auto">
            <a:xfrm>
              <a:off x="4610" y="2050"/>
              <a:ext cx="6" cy="37"/>
            </a:xfrm>
            <a:custGeom>
              <a:avLst/>
              <a:gdLst>
                <a:gd name="T0" fmla="*/ 0 w 6"/>
                <a:gd name="T1" fmla="*/ 44 h 36"/>
                <a:gd name="T2" fmla="*/ 0 w 6"/>
                <a:gd name="T3" fmla="*/ 32 h 36"/>
                <a:gd name="T4" fmla="*/ 0 w 6"/>
                <a:gd name="T5" fmla="*/ 12 h 36"/>
                <a:gd name="T6" fmla="*/ 0 w 6"/>
                <a:gd name="T7" fmla="*/ 6 h 36"/>
                <a:gd name="T8" fmla="*/ 6 w 6"/>
                <a:gd name="T9" fmla="*/ 0 h 36"/>
                <a:gd name="T10" fmla="*/ 6 w 6"/>
                <a:gd name="T11" fmla="*/ 6 h 36"/>
                <a:gd name="T12" fmla="*/ 6 w 6"/>
                <a:gd name="T13" fmla="*/ 12 h 36"/>
                <a:gd name="T14" fmla="*/ 0 w 6"/>
                <a:gd name="T15" fmla="*/ 32 h 36"/>
                <a:gd name="T16" fmla="*/ 0 w 6"/>
                <a:gd name="T17" fmla="*/ 44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6"/>
                <a:gd name="T29" fmla="*/ 6 w 6"/>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6">
                  <a:moveTo>
                    <a:pt x="0" y="36"/>
                  </a:moveTo>
                  <a:lnTo>
                    <a:pt x="0" y="24"/>
                  </a:lnTo>
                  <a:lnTo>
                    <a:pt x="0" y="12"/>
                  </a:lnTo>
                  <a:lnTo>
                    <a:pt x="0" y="6"/>
                  </a:lnTo>
                  <a:lnTo>
                    <a:pt x="6" y="0"/>
                  </a:lnTo>
                  <a:lnTo>
                    <a:pt x="6" y="6"/>
                  </a:lnTo>
                  <a:lnTo>
                    <a:pt x="6" y="12"/>
                  </a:lnTo>
                  <a:lnTo>
                    <a:pt x="0" y="24"/>
                  </a:lnTo>
                  <a:lnTo>
                    <a:pt x="0" y="36"/>
                  </a:lnTo>
                  <a:close/>
                </a:path>
              </a:pathLst>
            </a:custGeom>
            <a:solidFill>
              <a:srgbClr val="006600"/>
            </a:solidFill>
            <a:ln w="9525">
              <a:noFill/>
              <a:round/>
              <a:headEnd/>
              <a:tailEnd/>
            </a:ln>
          </p:spPr>
          <p:txBody>
            <a:bodyPr vert="eaVert"/>
            <a:lstStyle/>
            <a:p>
              <a:endParaRPr lang="en-US"/>
            </a:p>
          </p:txBody>
        </p:sp>
        <p:sp>
          <p:nvSpPr>
            <p:cNvPr id="15761" name="Freeform 385"/>
            <p:cNvSpPr>
              <a:spLocks/>
            </p:cNvSpPr>
            <p:nvPr/>
          </p:nvSpPr>
          <p:spPr bwMode="auto">
            <a:xfrm>
              <a:off x="4618" y="2055"/>
              <a:ext cx="18" cy="36"/>
            </a:xfrm>
            <a:custGeom>
              <a:avLst/>
              <a:gdLst>
                <a:gd name="T0" fmla="*/ 0 w 18"/>
                <a:gd name="T1" fmla="*/ 36 h 36"/>
                <a:gd name="T2" fmla="*/ 0 w 18"/>
                <a:gd name="T3" fmla="*/ 24 h 36"/>
                <a:gd name="T4" fmla="*/ 6 w 18"/>
                <a:gd name="T5" fmla="*/ 18 h 36"/>
                <a:gd name="T6" fmla="*/ 6 w 18"/>
                <a:gd name="T7" fmla="*/ 6 h 36"/>
                <a:gd name="T8" fmla="*/ 12 w 18"/>
                <a:gd name="T9" fmla="*/ 0 h 36"/>
                <a:gd name="T10" fmla="*/ 18 w 18"/>
                <a:gd name="T11" fmla="*/ 0 h 36"/>
                <a:gd name="T12" fmla="*/ 18 w 18"/>
                <a:gd name="T13" fmla="*/ 6 h 36"/>
                <a:gd name="T14" fmla="*/ 12 w 18"/>
                <a:gd name="T15" fmla="*/ 12 h 36"/>
                <a:gd name="T16" fmla="*/ 12 w 18"/>
                <a:gd name="T17" fmla="*/ 18 h 36"/>
                <a:gd name="T18" fmla="*/ 6 w 18"/>
                <a:gd name="T19" fmla="*/ 24 h 36"/>
                <a:gd name="T20" fmla="*/ 6 w 18"/>
                <a:gd name="T21" fmla="*/ 24 h 36"/>
                <a:gd name="T22" fmla="*/ 0 w 18"/>
                <a:gd name="T23" fmla="*/ 30 h 36"/>
                <a:gd name="T24" fmla="*/ 0 w 18"/>
                <a:gd name="T25" fmla="*/ 36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36"/>
                <a:gd name="T41" fmla="*/ 18 w 18"/>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36">
                  <a:moveTo>
                    <a:pt x="0" y="36"/>
                  </a:moveTo>
                  <a:lnTo>
                    <a:pt x="0" y="24"/>
                  </a:lnTo>
                  <a:lnTo>
                    <a:pt x="6" y="18"/>
                  </a:lnTo>
                  <a:lnTo>
                    <a:pt x="6" y="6"/>
                  </a:lnTo>
                  <a:lnTo>
                    <a:pt x="12" y="0"/>
                  </a:lnTo>
                  <a:lnTo>
                    <a:pt x="18" y="0"/>
                  </a:lnTo>
                  <a:lnTo>
                    <a:pt x="18" y="6"/>
                  </a:lnTo>
                  <a:lnTo>
                    <a:pt x="12" y="12"/>
                  </a:lnTo>
                  <a:lnTo>
                    <a:pt x="12" y="18"/>
                  </a:lnTo>
                  <a:lnTo>
                    <a:pt x="6" y="24"/>
                  </a:lnTo>
                  <a:lnTo>
                    <a:pt x="0" y="30"/>
                  </a:lnTo>
                  <a:lnTo>
                    <a:pt x="0" y="36"/>
                  </a:lnTo>
                  <a:close/>
                </a:path>
              </a:pathLst>
            </a:custGeom>
            <a:solidFill>
              <a:srgbClr val="006600"/>
            </a:solidFill>
            <a:ln w="9525">
              <a:noFill/>
              <a:round/>
              <a:headEnd/>
              <a:tailEnd/>
            </a:ln>
          </p:spPr>
          <p:txBody>
            <a:bodyPr vert="eaVert"/>
            <a:lstStyle/>
            <a:p>
              <a:endParaRPr lang="en-US"/>
            </a:p>
          </p:txBody>
        </p:sp>
        <p:sp>
          <p:nvSpPr>
            <p:cNvPr id="15762" name="Freeform 386"/>
            <p:cNvSpPr>
              <a:spLocks/>
            </p:cNvSpPr>
            <p:nvPr/>
          </p:nvSpPr>
          <p:spPr bwMode="auto">
            <a:xfrm>
              <a:off x="4600" y="2050"/>
              <a:ext cx="6" cy="30"/>
            </a:xfrm>
            <a:custGeom>
              <a:avLst/>
              <a:gdLst>
                <a:gd name="T0" fmla="*/ 0 w 6"/>
                <a:gd name="T1" fmla="*/ 30 h 30"/>
                <a:gd name="T2" fmla="*/ 0 w 6"/>
                <a:gd name="T3" fmla="*/ 30 h 30"/>
                <a:gd name="T4" fmla="*/ 0 w 6"/>
                <a:gd name="T5" fmla="*/ 18 h 30"/>
                <a:gd name="T6" fmla="*/ 0 w 6"/>
                <a:gd name="T7" fmla="*/ 6 h 30"/>
                <a:gd name="T8" fmla="*/ 0 w 6"/>
                <a:gd name="T9" fmla="*/ 0 h 30"/>
                <a:gd name="T10" fmla="*/ 6 w 6"/>
                <a:gd name="T11" fmla="*/ 0 h 30"/>
                <a:gd name="T12" fmla="*/ 6 w 6"/>
                <a:gd name="T13" fmla="*/ 12 h 30"/>
                <a:gd name="T14" fmla="*/ 0 w 6"/>
                <a:gd name="T15" fmla="*/ 24 h 30"/>
                <a:gd name="T16" fmla="*/ 0 w 6"/>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0"/>
                <a:gd name="T29" fmla="*/ 6 w 6"/>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0">
                  <a:moveTo>
                    <a:pt x="0" y="30"/>
                  </a:moveTo>
                  <a:lnTo>
                    <a:pt x="0" y="30"/>
                  </a:lnTo>
                  <a:lnTo>
                    <a:pt x="0" y="18"/>
                  </a:lnTo>
                  <a:lnTo>
                    <a:pt x="0" y="6"/>
                  </a:lnTo>
                  <a:lnTo>
                    <a:pt x="0" y="0"/>
                  </a:lnTo>
                  <a:lnTo>
                    <a:pt x="6" y="0"/>
                  </a:lnTo>
                  <a:lnTo>
                    <a:pt x="6" y="12"/>
                  </a:lnTo>
                  <a:lnTo>
                    <a:pt x="0" y="24"/>
                  </a:lnTo>
                  <a:lnTo>
                    <a:pt x="0" y="30"/>
                  </a:lnTo>
                  <a:close/>
                </a:path>
              </a:pathLst>
            </a:custGeom>
            <a:solidFill>
              <a:srgbClr val="006600"/>
            </a:solidFill>
            <a:ln w="9525">
              <a:noFill/>
              <a:round/>
              <a:headEnd/>
              <a:tailEnd/>
            </a:ln>
          </p:spPr>
          <p:txBody>
            <a:bodyPr vert="eaVert"/>
            <a:lstStyle/>
            <a:p>
              <a:endParaRPr lang="en-US"/>
            </a:p>
          </p:txBody>
        </p:sp>
        <p:sp>
          <p:nvSpPr>
            <p:cNvPr id="15763" name="Freeform 387"/>
            <p:cNvSpPr>
              <a:spLocks/>
            </p:cNvSpPr>
            <p:nvPr/>
          </p:nvSpPr>
          <p:spPr bwMode="auto">
            <a:xfrm>
              <a:off x="4588" y="2043"/>
              <a:ext cx="6" cy="29"/>
            </a:xfrm>
            <a:custGeom>
              <a:avLst/>
              <a:gdLst>
                <a:gd name="T0" fmla="*/ 6 w 6"/>
                <a:gd name="T1" fmla="*/ 22 h 30"/>
                <a:gd name="T2" fmla="*/ 0 w 6"/>
                <a:gd name="T3" fmla="*/ 16 h 30"/>
                <a:gd name="T4" fmla="*/ 0 w 6"/>
                <a:gd name="T5" fmla="*/ 12 h 30"/>
                <a:gd name="T6" fmla="*/ 0 w 6"/>
                <a:gd name="T7" fmla="*/ 6 h 30"/>
                <a:gd name="T8" fmla="*/ 0 w 6"/>
                <a:gd name="T9" fmla="*/ 0 h 30"/>
                <a:gd name="T10" fmla="*/ 0 w 6"/>
                <a:gd name="T11" fmla="*/ 0 h 30"/>
                <a:gd name="T12" fmla="*/ 6 w 6"/>
                <a:gd name="T13" fmla="*/ 6 h 30"/>
                <a:gd name="T14" fmla="*/ 0 w 6"/>
                <a:gd name="T15" fmla="*/ 16 h 30"/>
                <a:gd name="T16" fmla="*/ 6 w 6"/>
                <a:gd name="T17" fmla="*/ 22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0"/>
                <a:gd name="T29" fmla="*/ 6 w 6"/>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0">
                  <a:moveTo>
                    <a:pt x="6" y="30"/>
                  </a:moveTo>
                  <a:lnTo>
                    <a:pt x="0" y="24"/>
                  </a:lnTo>
                  <a:lnTo>
                    <a:pt x="0" y="12"/>
                  </a:lnTo>
                  <a:lnTo>
                    <a:pt x="0" y="6"/>
                  </a:lnTo>
                  <a:lnTo>
                    <a:pt x="0" y="0"/>
                  </a:lnTo>
                  <a:lnTo>
                    <a:pt x="6" y="6"/>
                  </a:lnTo>
                  <a:lnTo>
                    <a:pt x="0" y="24"/>
                  </a:lnTo>
                  <a:lnTo>
                    <a:pt x="6" y="30"/>
                  </a:lnTo>
                  <a:close/>
                </a:path>
              </a:pathLst>
            </a:custGeom>
            <a:solidFill>
              <a:srgbClr val="006600"/>
            </a:solidFill>
            <a:ln w="9525">
              <a:noFill/>
              <a:round/>
              <a:headEnd/>
              <a:tailEnd/>
            </a:ln>
          </p:spPr>
          <p:txBody>
            <a:bodyPr vert="eaVert"/>
            <a:lstStyle/>
            <a:p>
              <a:endParaRPr lang="en-US"/>
            </a:p>
          </p:txBody>
        </p:sp>
        <p:sp>
          <p:nvSpPr>
            <p:cNvPr id="15764" name="Freeform 388"/>
            <p:cNvSpPr>
              <a:spLocks/>
            </p:cNvSpPr>
            <p:nvPr/>
          </p:nvSpPr>
          <p:spPr bwMode="auto">
            <a:xfrm>
              <a:off x="4570" y="2037"/>
              <a:ext cx="12" cy="30"/>
            </a:xfrm>
            <a:custGeom>
              <a:avLst/>
              <a:gdLst>
                <a:gd name="T0" fmla="*/ 12 w 12"/>
                <a:gd name="T1" fmla="*/ 30 h 30"/>
                <a:gd name="T2" fmla="*/ 6 w 12"/>
                <a:gd name="T3" fmla="*/ 24 h 30"/>
                <a:gd name="T4" fmla="*/ 6 w 12"/>
                <a:gd name="T5" fmla="*/ 12 h 30"/>
                <a:gd name="T6" fmla="*/ 0 w 12"/>
                <a:gd name="T7" fmla="*/ 0 h 30"/>
                <a:gd name="T8" fmla="*/ 6 w 12"/>
                <a:gd name="T9" fmla="*/ 0 h 30"/>
                <a:gd name="T10" fmla="*/ 6 w 12"/>
                <a:gd name="T11" fmla="*/ 0 h 30"/>
                <a:gd name="T12" fmla="*/ 6 w 12"/>
                <a:gd name="T13" fmla="*/ 12 h 30"/>
                <a:gd name="T14" fmla="*/ 6 w 12"/>
                <a:gd name="T15" fmla="*/ 24 h 30"/>
                <a:gd name="T16" fmla="*/ 12 w 12"/>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30"/>
                <a:gd name="T29" fmla="*/ 12 w 12"/>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30">
                  <a:moveTo>
                    <a:pt x="12" y="30"/>
                  </a:moveTo>
                  <a:lnTo>
                    <a:pt x="6" y="24"/>
                  </a:lnTo>
                  <a:lnTo>
                    <a:pt x="6" y="12"/>
                  </a:lnTo>
                  <a:lnTo>
                    <a:pt x="0" y="0"/>
                  </a:lnTo>
                  <a:lnTo>
                    <a:pt x="6" y="0"/>
                  </a:lnTo>
                  <a:lnTo>
                    <a:pt x="6" y="12"/>
                  </a:lnTo>
                  <a:lnTo>
                    <a:pt x="6" y="24"/>
                  </a:lnTo>
                  <a:lnTo>
                    <a:pt x="12" y="30"/>
                  </a:lnTo>
                  <a:close/>
                </a:path>
              </a:pathLst>
            </a:custGeom>
            <a:solidFill>
              <a:srgbClr val="006600"/>
            </a:solidFill>
            <a:ln w="9525">
              <a:noFill/>
              <a:round/>
              <a:headEnd/>
              <a:tailEnd/>
            </a:ln>
          </p:spPr>
          <p:txBody>
            <a:bodyPr vert="eaVert"/>
            <a:lstStyle/>
            <a:p>
              <a:endParaRPr lang="en-US"/>
            </a:p>
          </p:txBody>
        </p:sp>
        <p:sp>
          <p:nvSpPr>
            <p:cNvPr id="15765" name="Freeform 389"/>
            <p:cNvSpPr>
              <a:spLocks/>
            </p:cNvSpPr>
            <p:nvPr/>
          </p:nvSpPr>
          <p:spPr bwMode="auto">
            <a:xfrm>
              <a:off x="4558" y="2023"/>
              <a:ext cx="12" cy="42"/>
            </a:xfrm>
            <a:custGeom>
              <a:avLst/>
              <a:gdLst>
                <a:gd name="T0" fmla="*/ 12 w 12"/>
                <a:gd name="T1" fmla="*/ 42 h 42"/>
                <a:gd name="T2" fmla="*/ 6 w 12"/>
                <a:gd name="T3" fmla="*/ 30 h 42"/>
                <a:gd name="T4" fmla="*/ 0 w 12"/>
                <a:gd name="T5" fmla="*/ 18 h 42"/>
                <a:gd name="T6" fmla="*/ 0 w 12"/>
                <a:gd name="T7" fmla="*/ 6 h 42"/>
                <a:gd name="T8" fmla="*/ 6 w 12"/>
                <a:gd name="T9" fmla="*/ 0 h 42"/>
                <a:gd name="T10" fmla="*/ 6 w 12"/>
                <a:gd name="T11" fmla="*/ 6 h 42"/>
                <a:gd name="T12" fmla="*/ 6 w 12"/>
                <a:gd name="T13" fmla="*/ 18 h 42"/>
                <a:gd name="T14" fmla="*/ 6 w 12"/>
                <a:gd name="T15" fmla="*/ 30 h 42"/>
                <a:gd name="T16" fmla="*/ 12 w 12"/>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42"/>
                <a:gd name="T29" fmla="*/ 12 w 12"/>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42">
                  <a:moveTo>
                    <a:pt x="12" y="42"/>
                  </a:moveTo>
                  <a:lnTo>
                    <a:pt x="6" y="30"/>
                  </a:lnTo>
                  <a:lnTo>
                    <a:pt x="0" y="18"/>
                  </a:lnTo>
                  <a:lnTo>
                    <a:pt x="0" y="6"/>
                  </a:lnTo>
                  <a:lnTo>
                    <a:pt x="6" y="0"/>
                  </a:lnTo>
                  <a:lnTo>
                    <a:pt x="6" y="6"/>
                  </a:lnTo>
                  <a:lnTo>
                    <a:pt x="6" y="18"/>
                  </a:lnTo>
                  <a:lnTo>
                    <a:pt x="6" y="30"/>
                  </a:lnTo>
                  <a:lnTo>
                    <a:pt x="12" y="42"/>
                  </a:lnTo>
                  <a:close/>
                </a:path>
              </a:pathLst>
            </a:custGeom>
            <a:solidFill>
              <a:srgbClr val="006600"/>
            </a:solidFill>
            <a:ln w="9525">
              <a:noFill/>
              <a:round/>
              <a:headEnd/>
              <a:tailEnd/>
            </a:ln>
          </p:spPr>
          <p:txBody>
            <a:bodyPr vert="eaVert"/>
            <a:lstStyle/>
            <a:p>
              <a:endParaRPr lang="en-US"/>
            </a:p>
          </p:txBody>
        </p:sp>
        <p:sp>
          <p:nvSpPr>
            <p:cNvPr id="15766" name="Freeform 390"/>
            <p:cNvSpPr>
              <a:spLocks/>
            </p:cNvSpPr>
            <p:nvPr/>
          </p:nvSpPr>
          <p:spPr bwMode="auto">
            <a:xfrm>
              <a:off x="4540" y="2017"/>
              <a:ext cx="12" cy="42"/>
            </a:xfrm>
            <a:custGeom>
              <a:avLst/>
              <a:gdLst>
                <a:gd name="T0" fmla="*/ 12 w 12"/>
                <a:gd name="T1" fmla="*/ 42 h 42"/>
                <a:gd name="T2" fmla="*/ 12 w 12"/>
                <a:gd name="T3" fmla="*/ 42 h 42"/>
                <a:gd name="T4" fmla="*/ 12 w 12"/>
                <a:gd name="T5" fmla="*/ 36 h 42"/>
                <a:gd name="T6" fmla="*/ 6 w 12"/>
                <a:gd name="T7" fmla="*/ 30 h 42"/>
                <a:gd name="T8" fmla="*/ 6 w 12"/>
                <a:gd name="T9" fmla="*/ 18 h 42"/>
                <a:gd name="T10" fmla="*/ 0 w 12"/>
                <a:gd name="T11" fmla="*/ 12 h 42"/>
                <a:gd name="T12" fmla="*/ 0 w 12"/>
                <a:gd name="T13" fmla="*/ 6 h 42"/>
                <a:gd name="T14" fmla="*/ 0 w 12"/>
                <a:gd name="T15" fmla="*/ 6 h 42"/>
                <a:gd name="T16" fmla="*/ 0 w 12"/>
                <a:gd name="T17" fmla="*/ 0 h 42"/>
                <a:gd name="T18" fmla="*/ 6 w 12"/>
                <a:gd name="T19" fmla="*/ 6 h 42"/>
                <a:gd name="T20" fmla="*/ 12 w 12"/>
                <a:gd name="T21" fmla="*/ 24 h 42"/>
                <a:gd name="T22" fmla="*/ 12 w 12"/>
                <a:gd name="T23" fmla="*/ 36 h 42"/>
                <a:gd name="T24" fmla="*/ 12 w 12"/>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42"/>
                <a:gd name="T41" fmla="*/ 12 w 12"/>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42">
                  <a:moveTo>
                    <a:pt x="12" y="42"/>
                  </a:moveTo>
                  <a:lnTo>
                    <a:pt x="12" y="42"/>
                  </a:lnTo>
                  <a:lnTo>
                    <a:pt x="12" y="36"/>
                  </a:lnTo>
                  <a:lnTo>
                    <a:pt x="6" y="30"/>
                  </a:lnTo>
                  <a:lnTo>
                    <a:pt x="6" y="18"/>
                  </a:lnTo>
                  <a:lnTo>
                    <a:pt x="0" y="12"/>
                  </a:lnTo>
                  <a:lnTo>
                    <a:pt x="0" y="6"/>
                  </a:lnTo>
                  <a:lnTo>
                    <a:pt x="0" y="0"/>
                  </a:lnTo>
                  <a:lnTo>
                    <a:pt x="6" y="6"/>
                  </a:lnTo>
                  <a:lnTo>
                    <a:pt x="12" y="24"/>
                  </a:lnTo>
                  <a:lnTo>
                    <a:pt x="12" y="36"/>
                  </a:lnTo>
                  <a:lnTo>
                    <a:pt x="12" y="42"/>
                  </a:lnTo>
                  <a:close/>
                </a:path>
              </a:pathLst>
            </a:custGeom>
            <a:solidFill>
              <a:srgbClr val="006600"/>
            </a:solidFill>
            <a:ln w="9525">
              <a:noFill/>
              <a:round/>
              <a:headEnd/>
              <a:tailEnd/>
            </a:ln>
          </p:spPr>
          <p:txBody>
            <a:bodyPr vert="eaVert"/>
            <a:lstStyle/>
            <a:p>
              <a:endParaRPr lang="en-US"/>
            </a:p>
          </p:txBody>
        </p:sp>
        <p:sp>
          <p:nvSpPr>
            <p:cNvPr id="15767" name="Freeform 391"/>
            <p:cNvSpPr>
              <a:spLocks/>
            </p:cNvSpPr>
            <p:nvPr/>
          </p:nvSpPr>
          <p:spPr bwMode="auto">
            <a:xfrm>
              <a:off x="4528" y="2017"/>
              <a:ext cx="12" cy="42"/>
            </a:xfrm>
            <a:custGeom>
              <a:avLst/>
              <a:gdLst>
                <a:gd name="T0" fmla="*/ 12 w 12"/>
                <a:gd name="T1" fmla="*/ 42 h 42"/>
                <a:gd name="T2" fmla="*/ 12 w 12"/>
                <a:gd name="T3" fmla="*/ 42 h 42"/>
                <a:gd name="T4" fmla="*/ 6 w 12"/>
                <a:gd name="T5" fmla="*/ 36 h 42"/>
                <a:gd name="T6" fmla="*/ 6 w 12"/>
                <a:gd name="T7" fmla="*/ 24 h 42"/>
                <a:gd name="T8" fmla="*/ 0 w 12"/>
                <a:gd name="T9" fmla="*/ 18 h 42"/>
                <a:gd name="T10" fmla="*/ 0 w 12"/>
                <a:gd name="T11" fmla="*/ 12 h 42"/>
                <a:gd name="T12" fmla="*/ 0 w 12"/>
                <a:gd name="T13" fmla="*/ 6 h 42"/>
                <a:gd name="T14" fmla="*/ 0 w 12"/>
                <a:gd name="T15" fmla="*/ 0 h 42"/>
                <a:gd name="T16" fmla="*/ 0 w 12"/>
                <a:gd name="T17" fmla="*/ 0 h 42"/>
                <a:gd name="T18" fmla="*/ 6 w 12"/>
                <a:gd name="T19" fmla="*/ 6 h 42"/>
                <a:gd name="T20" fmla="*/ 12 w 12"/>
                <a:gd name="T21" fmla="*/ 18 h 42"/>
                <a:gd name="T22" fmla="*/ 12 w 12"/>
                <a:gd name="T23" fmla="*/ 30 h 42"/>
                <a:gd name="T24" fmla="*/ 12 w 12"/>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42"/>
                <a:gd name="T41" fmla="*/ 12 w 12"/>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42">
                  <a:moveTo>
                    <a:pt x="12" y="42"/>
                  </a:moveTo>
                  <a:lnTo>
                    <a:pt x="12" y="42"/>
                  </a:lnTo>
                  <a:lnTo>
                    <a:pt x="6" y="36"/>
                  </a:lnTo>
                  <a:lnTo>
                    <a:pt x="6" y="24"/>
                  </a:lnTo>
                  <a:lnTo>
                    <a:pt x="0" y="18"/>
                  </a:lnTo>
                  <a:lnTo>
                    <a:pt x="0" y="12"/>
                  </a:lnTo>
                  <a:lnTo>
                    <a:pt x="0" y="6"/>
                  </a:lnTo>
                  <a:lnTo>
                    <a:pt x="0" y="0"/>
                  </a:lnTo>
                  <a:lnTo>
                    <a:pt x="6" y="6"/>
                  </a:lnTo>
                  <a:lnTo>
                    <a:pt x="12" y="18"/>
                  </a:lnTo>
                  <a:lnTo>
                    <a:pt x="12" y="30"/>
                  </a:lnTo>
                  <a:lnTo>
                    <a:pt x="12" y="42"/>
                  </a:lnTo>
                  <a:close/>
                </a:path>
              </a:pathLst>
            </a:custGeom>
            <a:solidFill>
              <a:srgbClr val="006600"/>
            </a:solidFill>
            <a:ln w="9525">
              <a:noFill/>
              <a:round/>
              <a:headEnd/>
              <a:tailEnd/>
            </a:ln>
          </p:spPr>
          <p:txBody>
            <a:bodyPr vert="eaVert"/>
            <a:lstStyle/>
            <a:p>
              <a:endParaRPr lang="en-US"/>
            </a:p>
          </p:txBody>
        </p:sp>
        <p:sp>
          <p:nvSpPr>
            <p:cNvPr id="15768" name="Freeform 392"/>
            <p:cNvSpPr>
              <a:spLocks/>
            </p:cNvSpPr>
            <p:nvPr/>
          </p:nvSpPr>
          <p:spPr bwMode="auto">
            <a:xfrm>
              <a:off x="4498" y="2018"/>
              <a:ext cx="30" cy="50"/>
            </a:xfrm>
            <a:custGeom>
              <a:avLst/>
              <a:gdLst>
                <a:gd name="T0" fmla="*/ 30 w 30"/>
                <a:gd name="T1" fmla="*/ 66 h 48"/>
                <a:gd name="T2" fmla="*/ 24 w 30"/>
                <a:gd name="T3" fmla="*/ 58 h 48"/>
                <a:gd name="T4" fmla="*/ 18 w 30"/>
                <a:gd name="T5" fmla="*/ 52 h 48"/>
                <a:gd name="T6" fmla="*/ 12 w 30"/>
                <a:gd name="T7" fmla="*/ 40 h 48"/>
                <a:gd name="T8" fmla="*/ 6 w 30"/>
                <a:gd name="T9" fmla="*/ 32 h 48"/>
                <a:gd name="T10" fmla="*/ 6 w 30"/>
                <a:gd name="T11" fmla="*/ 26 h 48"/>
                <a:gd name="T12" fmla="*/ 0 w 30"/>
                <a:gd name="T13" fmla="*/ 20 h 48"/>
                <a:gd name="T14" fmla="*/ 0 w 30"/>
                <a:gd name="T15" fmla="*/ 6 h 48"/>
                <a:gd name="T16" fmla="*/ 0 w 30"/>
                <a:gd name="T17" fmla="*/ 0 h 48"/>
                <a:gd name="T18" fmla="*/ 6 w 30"/>
                <a:gd name="T19" fmla="*/ 0 h 48"/>
                <a:gd name="T20" fmla="*/ 6 w 30"/>
                <a:gd name="T21" fmla="*/ 6 h 48"/>
                <a:gd name="T22" fmla="*/ 12 w 30"/>
                <a:gd name="T23" fmla="*/ 20 h 48"/>
                <a:gd name="T24" fmla="*/ 18 w 30"/>
                <a:gd name="T25" fmla="*/ 26 h 48"/>
                <a:gd name="T26" fmla="*/ 18 w 30"/>
                <a:gd name="T27" fmla="*/ 32 h 48"/>
                <a:gd name="T28" fmla="*/ 24 w 30"/>
                <a:gd name="T29" fmla="*/ 40 h 48"/>
                <a:gd name="T30" fmla="*/ 24 w 30"/>
                <a:gd name="T31" fmla="*/ 52 h 48"/>
                <a:gd name="T32" fmla="*/ 30 w 30"/>
                <a:gd name="T33" fmla="*/ 66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8"/>
                <a:gd name="T53" fmla="*/ 30 w 3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8">
                  <a:moveTo>
                    <a:pt x="30" y="48"/>
                  </a:moveTo>
                  <a:lnTo>
                    <a:pt x="24" y="42"/>
                  </a:lnTo>
                  <a:lnTo>
                    <a:pt x="18" y="36"/>
                  </a:lnTo>
                  <a:lnTo>
                    <a:pt x="12" y="30"/>
                  </a:lnTo>
                  <a:lnTo>
                    <a:pt x="6" y="24"/>
                  </a:lnTo>
                  <a:lnTo>
                    <a:pt x="6" y="18"/>
                  </a:lnTo>
                  <a:lnTo>
                    <a:pt x="0" y="12"/>
                  </a:lnTo>
                  <a:lnTo>
                    <a:pt x="0" y="6"/>
                  </a:lnTo>
                  <a:lnTo>
                    <a:pt x="0" y="0"/>
                  </a:lnTo>
                  <a:lnTo>
                    <a:pt x="6" y="0"/>
                  </a:lnTo>
                  <a:lnTo>
                    <a:pt x="6" y="6"/>
                  </a:lnTo>
                  <a:lnTo>
                    <a:pt x="12" y="12"/>
                  </a:lnTo>
                  <a:lnTo>
                    <a:pt x="18" y="18"/>
                  </a:lnTo>
                  <a:lnTo>
                    <a:pt x="18" y="24"/>
                  </a:lnTo>
                  <a:lnTo>
                    <a:pt x="24" y="30"/>
                  </a:lnTo>
                  <a:lnTo>
                    <a:pt x="24" y="36"/>
                  </a:lnTo>
                  <a:lnTo>
                    <a:pt x="30" y="48"/>
                  </a:lnTo>
                  <a:close/>
                </a:path>
              </a:pathLst>
            </a:custGeom>
            <a:solidFill>
              <a:srgbClr val="006600"/>
            </a:solidFill>
            <a:ln w="9525">
              <a:noFill/>
              <a:round/>
              <a:headEnd/>
              <a:tailEnd/>
            </a:ln>
          </p:spPr>
          <p:txBody>
            <a:bodyPr vert="eaVert"/>
            <a:lstStyle/>
            <a:p>
              <a:endParaRPr lang="en-US"/>
            </a:p>
          </p:txBody>
        </p:sp>
        <p:sp>
          <p:nvSpPr>
            <p:cNvPr id="15769" name="Freeform 393"/>
            <p:cNvSpPr>
              <a:spLocks/>
            </p:cNvSpPr>
            <p:nvPr/>
          </p:nvSpPr>
          <p:spPr bwMode="auto">
            <a:xfrm>
              <a:off x="4475" y="2031"/>
              <a:ext cx="35" cy="30"/>
            </a:xfrm>
            <a:custGeom>
              <a:avLst/>
              <a:gdLst>
                <a:gd name="T0" fmla="*/ 35 w 35"/>
                <a:gd name="T1" fmla="*/ 30 h 30"/>
                <a:gd name="T2" fmla="*/ 29 w 35"/>
                <a:gd name="T3" fmla="*/ 30 h 30"/>
                <a:gd name="T4" fmla="*/ 23 w 35"/>
                <a:gd name="T5" fmla="*/ 24 h 30"/>
                <a:gd name="T6" fmla="*/ 17 w 35"/>
                <a:gd name="T7" fmla="*/ 18 h 30"/>
                <a:gd name="T8" fmla="*/ 12 w 35"/>
                <a:gd name="T9" fmla="*/ 12 h 30"/>
                <a:gd name="T10" fmla="*/ 6 w 35"/>
                <a:gd name="T11" fmla="*/ 6 h 30"/>
                <a:gd name="T12" fmla="*/ 0 w 35"/>
                <a:gd name="T13" fmla="*/ 6 h 30"/>
                <a:gd name="T14" fmla="*/ 0 w 35"/>
                <a:gd name="T15" fmla="*/ 0 h 30"/>
                <a:gd name="T16" fmla="*/ 0 w 35"/>
                <a:gd name="T17" fmla="*/ 0 h 30"/>
                <a:gd name="T18" fmla="*/ 6 w 35"/>
                <a:gd name="T19" fmla="*/ 0 h 30"/>
                <a:gd name="T20" fmla="*/ 12 w 35"/>
                <a:gd name="T21" fmla="*/ 0 h 30"/>
                <a:gd name="T22" fmla="*/ 17 w 35"/>
                <a:gd name="T23" fmla="*/ 6 h 30"/>
                <a:gd name="T24" fmla="*/ 17 w 35"/>
                <a:gd name="T25" fmla="*/ 12 h 30"/>
                <a:gd name="T26" fmla="*/ 23 w 35"/>
                <a:gd name="T27" fmla="*/ 18 h 30"/>
                <a:gd name="T28" fmla="*/ 29 w 35"/>
                <a:gd name="T29" fmla="*/ 24 h 30"/>
                <a:gd name="T30" fmla="*/ 35 w 35"/>
                <a:gd name="T31" fmla="*/ 30 h 30"/>
                <a:gd name="T32" fmla="*/ 35 w 35"/>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0"/>
                <a:gd name="T53" fmla="*/ 35 w 35"/>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0">
                  <a:moveTo>
                    <a:pt x="35" y="30"/>
                  </a:moveTo>
                  <a:lnTo>
                    <a:pt x="29" y="30"/>
                  </a:lnTo>
                  <a:lnTo>
                    <a:pt x="23" y="24"/>
                  </a:lnTo>
                  <a:lnTo>
                    <a:pt x="17" y="18"/>
                  </a:lnTo>
                  <a:lnTo>
                    <a:pt x="12" y="12"/>
                  </a:lnTo>
                  <a:lnTo>
                    <a:pt x="6" y="6"/>
                  </a:lnTo>
                  <a:lnTo>
                    <a:pt x="0" y="6"/>
                  </a:lnTo>
                  <a:lnTo>
                    <a:pt x="0" y="0"/>
                  </a:lnTo>
                  <a:lnTo>
                    <a:pt x="6" y="0"/>
                  </a:lnTo>
                  <a:lnTo>
                    <a:pt x="12" y="0"/>
                  </a:lnTo>
                  <a:lnTo>
                    <a:pt x="17" y="6"/>
                  </a:lnTo>
                  <a:lnTo>
                    <a:pt x="17" y="12"/>
                  </a:lnTo>
                  <a:lnTo>
                    <a:pt x="23" y="18"/>
                  </a:lnTo>
                  <a:lnTo>
                    <a:pt x="29" y="24"/>
                  </a:lnTo>
                  <a:lnTo>
                    <a:pt x="35" y="30"/>
                  </a:lnTo>
                  <a:close/>
                </a:path>
              </a:pathLst>
            </a:custGeom>
            <a:solidFill>
              <a:srgbClr val="006600"/>
            </a:solidFill>
            <a:ln w="9525">
              <a:noFill/>
              <a:round/>
              <a:headEnd/>
              <a:tailEnd/>
            </a:ln>
          </p:spPr>
          <p:txBody>
            <a:bodyPr vert="eaVert"/>
            <a:lstStyle/>
            <a:p>
              <a:endParaRPr lang="en-US"/>
            </a:p>
          </p:txBody>
        </p:sp>
        <p:sp>
          <p:nvSpPr>
            <p:cNvPr id="15770" name="Freeform 394"/>
            <p:cNvSpPr>
              <a:spLocks/>
            </p:cNvSpPr>
            <p:nvPr/>
          </p:nvSpPr>
          <p:spPr bwMode="auto">
            <a:xfrm>
              <a:off x="4463" y="2030"/>
              <a:ext cx="29" cy="38"/>
            </a:xfrm>
            <a:custGeom>
              <a:avLst/>
              <a:gdLst>
                <a:gd name="T0" fmla="*/ 0 w 29"/>
                <a:gd name="T1" fmla="*/ 0 h 36"/>
                <a:gd name="T2" fmla="*/ 6 w 29"/>
                <a:gd name="T3" fmla="*/ 0 h 36"/>
                <a:gd name="T4" fmla="*/ 6 w 29"/>
                <a:gd name="T5" fmla="*/ 6 h 36"/>
                <a:gd name="T6" fmla="*/ 12 w 29"/>
                <a:gd name="T7" fmla="*/ 20 h 36"/>
                <a:gd name="T8" fmla="*/ 18 w 29"/>
                <a:gd name="T9" fmla="*/ 26 h 36"/>
                <a:gd name="T10" fmla="*/ 18 w 29"/>
                <a:gd name="T11" fmla="*/ 26 h 36"/>
                <a:gd name="T12" fmla="*/ 24 w 29"/>
                <a:gd name="T13" fmla="*/ 37 h 36"/>
                <a:gd name="T14" fmla="*/ 29 w 29"/>
                <a:gd name="T15" fmla="*/ 46 h 36"/>
                <a:gd name="T16" fmla="*/ 29 w 29"/>
                <a:gd name="T17" fmla="*/ 55 h 36"/>
                <a:gd name="T18" fmla="*/ 29 w 29"/>
                <a:gd name="T19" fmla="*/ 46 h 36"/>
                <a:gd name="T20" fmla="*/ 18 w 29"/>
                <a:gd name="T21" fmla="*/ 46 h 36"/>
                <a:gd name="T22" fmla="*/ 18 w 29"/>
                <a:gd name="T23" fmla="*/ 37 h 36"/>
                <a:gd name="T24" fmla="*/ 12 w 29"/>
                <a:gd name="T25" fmla="*/ 26 h 36"/>
                <a:gd name="T26" fmla="*/ 6 w 29"/>
                <a:gd name="T27" fmla="*/ 20 h 36"/>
                <a:gd name="T28" fmla="*/ 0 w 29"/>
                <a:gd name="T29" fmla="*/ 6 h 36"/>
                <a:gd name="T30" fmla="*/ 0 w 29"/>
                <a:gd name="T31" fmla="*/ 6 h 36"/>
                <a:gd name="T32" fmla="*/ 0 w 29"/>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36"/>
                <a:gd name="T53" fmla="*/ 29 w 29"/>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36">
                  <a:moveTo>
                    <a:pt x="0" y="0"/>
                  </a:moveTo>
                  <a:lnTo>
                    <a:pt x="6" y="0"/>
                  </a:lnTo>
                  <a:lnTo>
                    <a:pt x="6" y="6"/>
                  </a:lnTo>
                  <a:lnTo>
                    <a:pt x="12" y="12"/>
                  </a:lnTo>
                  <a:lnTo>
                    <a:pt x="18" y="18"/>
                  </a:lnTo>
                  <a:lnTo>
                    <a:pt x="24" y="24"/>
                  </a:lnTo>
                  <a:lnTo>
                    <a:pt x="29" y="30"/>
                  </a:lnTo>
                  <a:lnTo>
                    <a:pt x="29" y="36"/>
                  </a:lnTo>
                  <a:lnTo>
                    <a:pt x="29" y="30"/>
                  </a:lnTo>
                  <a:lnTo>
                    <a:pt x="18" y="30"/>
                  </a:lnTo>
                  <a:lnTo>
                    <a:pt x="18" y="24"/>
                  </a:lnTo>
                  <a:lnTo>
                    <a:pt x="12" y="18"/>
                  </a:lnTo>
                  <a:lnTo>
                    <a:pt x="6" y="12"/>
                  </a:lnTo>
                  <a:lnTo>
                    <a:pt x="0" y="6"/>
                  </a:lnTo>
                  <a:lnTo>
                    <a:pt x="0" y="0"/>
                  </a:lnTo>
                  <a:close/>
                </a:path>
              </a:pathLst>
            </a:custGeom>
            <a:solidFill>
              <a:srgbClr val="006600"/>
            </a:solidFill>
            <a:ln w="9525">
              <a:noFill/>
              <a:round/>
              <a:headEnd/>
              <a:tailEnd/>
            </a:ln>
          </p:spPr>
          <p:txBody>
            <a:bodyPr vert="eaVert"/>
            <a:lstStyle/>
            <a:p>
              <a:endParaRPr lang="en-US"/>
            </a:p>
          </p:txBody>
        </p:sp>
        <p:sp>
          <p:nvSpPr>
            <p:cNvPr id="15771" name="Freeform 395"/>
            <p:cNvSpPr>
              <a:spLocks/>
            </p:cNvSpPr>
            <p:nvPr/>
          </p:nvSpPr>
          <p:spPr bwMode="auto">
            <a:xfrm>
              <a:off x="4306" y="2097"/>
              <a:ext cx="156" cy="36"/>
            </a:xfrm>
            <a:custGeom>
              <a:avLst/>
              <a:gdLst>
                <a:gd name="T0" fmla="*/ 156 w 156"/>
                <a:gd name="T1" fmla="*/ 36 h 36"/>
                <a:gd name="T2" fmla="*/ 156 w 156"/>
                <a:gd name="T3" fmla="*/ 36 h 36"/>
                <a:gd name="T4" fmla="*/ 156 w 156"/>
                <a:gd name="T5" fmla="*/ 36 h 36"/>
                <a:gd name="T6" fmla="*/ 150 w 156"/>
                <a:gd name="T7" fmla="*/ 36 h 36"/>
                <a:gd name="T8" fmla="*/ 150 w 156"/>
                <a:gd name="T9" fmla="*/ 36 h 36"/>
                <a:gd name="T10" fmla="*/ 144 w 156"/>
                <a:gd name="T11" fmla="*/ 30 h 36"/>
                <a:gd name="T12" fmla="*/ 132 w 156"/>
                <a:gd name="T13" fmla="*/ 24 h 36"/>
                <a:gd name="T14" fmla="*/ 120 w 156"/>
                <a:gd name="T15" fmla="*/ 18 h 36"/>
                <a:gd name="T16" fmla="*/ 114 w 156"/>
                <a:gd name="T17" fmla="*/ 12 h 36"/>
                <a:gd name="T18" fmla="*/ 102 w 156"/>
                <a:gd name="T19" fmla="*/ 12 h 36"/>
                <a:gd name="T20" fmla="*/ 90 w 156"/>
                <a:gd name="T21" fmla="*/ 6 h 36"/>
                <a:gd name="T22" fmla="*/ 78 w 156"/>
                <a:gd name="T23" fmla="*/ 6 h 36"/>
                <a:gd name="T24" fmla="*/ 72 w 156"/>
                <a:gd name="T25" fmla="*/ 6 h 36"/>
                <a:gd name="T26" fmla="*/ 60 w 156"/>
                <a:gd name="T27" fmla="*/ 6 h 36"/>
                <a:gd name="T28" fmla="*/ 48 w 156"/>
                <a:gd name="T29" fmla="*/ 6 h 36"/>
                <a:gd name="T30" fmla="*/ 42 w 156"/>
                <a:gd name="T31" fmla="*/ 6 h 36"/>
                <a:gd name="T32" fmla="*/ 30 w 156"/>
                <a:gd name="T33" fmla="*/ 12 h 36"/>
                <a:gd name="T34" fmla="*/ 24 w 156"/>
                <a:gd name="T35" fmla="*/ 12 h 36"/>
                <a:gd name="T36" fmla="*/ 12 w 156"/>
                <a:gd name="T37" fmla="*/ 12 h 36"/>
                <a:gd name="T38" fmla="*/ 6 w 156"/>
                <a:gd name="T39" fmla="*/ 18 h 36"/>
                <a:gd name="T40" fmla="*/ 0 w 156"/>
                <a:gd name="T41" fmla="*/ 18 h 36"/>
                <a:gd name="T42" fmla="*/ 0 w 156"/>
                <a:gd name="T43" fmla="*/ 12 h 36"/>
                <a:gd name="T44" fmla="*/ 6 w 156"/>
                <a:gd name="T45" fmla="*/ 12 h 36"/>
                <a:gd name="T46" fmla="*/ 18 w 156"/>
                <a:gd name="T47" fmla="*/ 6 h 36"/>
                <a:gd name="T48" fmla="*/ 24 w 156"/>
                <a:gd name="T49" fmla="*/ 6 h 36"/>
                <a:gd name="T50" fmla="*/ 36 w 156"/>
                <a:gd name="T51" fmla="*/ 0 h 36"/>
                <a:gd name="T52" fmla="*/ 48 w 156"/>
                <a:gd name="T53" fmla="*/ 0 h 36"/>
                <a:gd name="T54" fmla="*/ 60 w 156"/>
                <a:gd name="T55" fmla="*/ 0 h 36"/>
                <a:gd name="T56" fmla="*/ 72 w 156"/>
                <a:gd name="T57" fmla="*/ 0 h 36"/>
                <a:gd name="T58" fmla="*/ 84 w 156"/>
                <a:gd name="T59" fmla="*/ 0 h 36"/>
                <a:gd name="T60" fmla="*/ 96 w 156"/>
                <a:gd name="T61" fmla="*/ 0 h 36"/>
                <a:gd name="T62" fmla="*/ 108 w 156"/>
                <a:gd name="T63" fmla="*/ 6 h 36"/>
                <a:gd name="T64" fmla="*/ 120 w 156"/>
                <a:gd name="T65" fmla="*/ 6 h 36"/>
                <a:gd name="T66" fmla="*/ 132 w 156"/>
                <a:gd name="T67" fmla="*/ 12 h 36"/>
                <a:gd name="T68" fmla="*/ 138 w 156"/>
                <a:gd name="T69" fmla="*/ 18 h 36"/>
                <a:gd name="T70" fmla="*/ 150 w 156"/>
                <a:gd name="T71" fmla="*/ 24 h 36"/>
                <a:gd name="T72" fmla="*/ 156 w 156"/>
                <a:gd name="T73" fmla="*/ 36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6"/>
                <a:gd name="T112" fmla="*/ 0 h 36"/>
                <a:gd name="T113" fmla="*/ 156 w 156"/>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6" h="36">
                  <a:moveTo>
                    <a:pt x="156" y="36"/>
                  </a:moveTo>
                  <a:lnTo>
                    <a:pt x="156" y="36"/>
                  </a:lnTo>
                  <a:lnTo>
                    <a:pt x="150" y="36"/>
                  </a:lnTo>
                  <a:lnTo>
                    <a:pt x="144" y="30"/>
                  </a:lnTo>
                  <a:lnTo>
                    <a:pt x="132" y="24"/>
                  </a:lnTo>
                  <a:lnTo>
                    <a:pt x="120" y="18"/>
                  </a:lnTo>
                  <a:lnTo>
                    <a:pt x="114" y="12"/>
                  </a:lnTo>
                  <a:lnTo>
                    <a:pt x="102" y="12"/>
                  </a:lnTo>
                  <a:lnTo>
                    <a:pt x="90" y="6"/>
                  </a:lnTo>
                  <a:lnTo>
                    <a:pt x="78" y="6"/>
                  </a:lnTo>
                  <a:lnTo>
                    <a:pt x="72" y="6"/>
                  </a:lnTo>
                  <a:lnTo>
                    <a:pt x="60" y="6"/>
                  </a:lnTo>
                  <a:lnTo>
                    <a:pt x="48" y="6"/>
                  </a:lnTo>
                  <a:lnTo>
                    <a:pt x="42" y="6"/>
                  </a:lnTo>
                  <a:lnTo>
                    <a:pt x="30" y="12"/>
                  </a:lnTo>
                  <a:lnTo>
                    <a:pt x="24" y="12"/>
                  </a:lnTo>
                  <a:lnTo>
                    <a:pt x="12" y="12"/>
                  </a:lnTo>
                  <a:lnTo>
                    <a:pt x="6" y="18"/>
                  </a:lnTo>
                  <a:lnTo>
                    <a:pt x="0" y="18"/>
                  </a:lnTo>
                  <a:lnTo>
                    <a:pt x="0" y="12"/>
                  </a:lnTo>
                  <a:lnTo>
                    <a:pt x="6" y="12"/>
                  </a:lnTo>
                  <a:lnTo>
                    <a:pt x="18" y="6"/>
                  </a:lnTo>
                  <a:lnTo>
                    <a:pt x="24" y="6"/>
                  </a:lnTo>
                  <a:lnTo>
                    <a:pt x="36" y="0"/>
                  </a:lnTo>
                  <a:lnTo>
                    <a:pt x="48" y="0"/>
                  </a:lnTo>
                  <a:lnTo>
                    <a:pt x="60" y="0"/>
                  </a:lnTo>
                  <a:lnTo>
                    <a:pt x="72" y="0"/>
                  </a:lnTo>
                  <a:lnTo>
                    <a:pt x="84" y="0"/>
                  </a:lnTo>
                  <a:lnTo>
                    <a:pt x="96" y="0"/>
                  </a:lnTo>
                  <a:lnTo>
                    <a:pt x="108" y="6"/>
                  </a:lnTo>
                  <a:lnTo>
                    <a:pt x="120" y="6"/>
                  </a:lnTo>
                  <a:lnTo>
                    <a:pt x="132" y="12"/>
                  </a:lnTo>
                  <a:lnTo>
                    <a:pt x="138" y="18"/>
                  </a:lnTo>
                  <a:lnTo>
                    <a:pt x="150" y="24"/>
                  </a:lnTo>
                  <a:lnTo>
                    <a:pt x="156" y="36"/>
                  </a:lnTo>
                  <a:close/>
                </a:path>
              </a:pathLst>
            </a:custGeom>
            <a:solidFill>
              <a:srgbClr val="006600"/>
            </a:solidFill>
            <a:ln w="9525">
              <a:noFill/>
              <a:round/>
              <a:headEnd/>
              <a:tailEnd/>
            </a:ln>
          </p:spPr>
          <p:txBody>
            <a:bodyPr vert="eaVert"/>
            <a:lstStyle/>
            <a:p>
              <a:endParaRPr lang="en-US"/>
            </a:p>
          </p:txBody>
        </p:sp>
        <p:sp>
          <p:nvSpPr>
            <p:cNvPr id="15772" name="Freeform 396"/>
            <p:cNvSpPr>
              <a:spLocks/>
            </p:cNvSpPr>
            <p:nvPr/>
          </p:nvSpPr>
          <p:spPr bwMode="auto">
            <a:xfrm>
              <a:off x="4307" y="2102"/>
              <a:ext cx="18" cy="38"/>
            </a:xfrm>
            <a:custGeom>
              <a:avLst/>
              <a:gdLst>
                <a:gd name="T0" fmla="*/ 18 w 18"/>
                <a:gd name="T1" fmla="*/ 0 h 36"/>
                <a:gd name="T2" fmla="*/ 18 w 18"/>
                <a:gd name="T3" fmla="*/ 6 h 36"/>
                <a:gd name="T4" fmla="*/ 12 w 18"/>
                <a:gd name="T5" fmla="*/ 20 h 36"/>
                <a:gd name="T6" fmla="*/ 12 w 18"/>
                <a:gd name="T7" fmla="*/ 26 h 36"/>
                <a:gd name="T8" fmla="*/ 6 w 18"/>
                <a:gd name="T9" fmla="*/ 26 h 36"/>
                <a:gd name="T10" fmla="*/ 6 w 18"/>
                <a:gd name="T11" fmla="*/ 37 h 36"/>
                <a:gd name="T12" fmla="*/ 0 w 18"/>
                <a:gd name="T13" fmla="*/ 46 h 36"/>
                <a:gd name="T14" fmla="*/ 0 w 18"/>
                <a:gd name="T15" fmla="*/ 55 h 36"/>
                <a:gd name="T16" fmla="*/ 0 w 18"/>
                <a:gd name="T17" fmla="*/ 55 h 36"/>
                <a:gd name="T18" fmla="*/ 6 w 18"/>
                <a:gd name="T19" fmla="*/ 55 h 36"/>
                <a:gd name="T20" fmla="*/ 6 w 18"/>
                <a:gd name="T21" fmla="*/ 46 h 36"/>
                <a:gd name="T22" fmla="*/ 6 w 18"/>
                <a:gd name="T23" fmla="*/ 46 h 36"/>
                <a:gd name="T24" fmla="*/ 12 w 18"/>
                <a:gd name="T25" fmla="*/ 37 h 36"/>
                <a:gd name="T26" fmla="*/ 12 w 18"/>
                <a:gd name="T27" fmla="*/ 26 h 36"/>
                <a:gd name="T28" fmla="*/ 12 w 18"/>
                <a:gd name="T29" fmla="*/ 20 h 36"/>
                <a:gd name="T30" fmla="*/ 18 w 18"/>
                <a:gd name="T31" fmla="*/ 6 h 36"/>
                <a:gd name="T32" fmla="*/ 18 w 18"/>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6"/>
                <a:gd name="T53" fmla="*/ 18 w 18"/>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6">
                  <a:moveTo>
                    <a:pt x="18" y="0"/>
                  </a:moveTo>
                  <a:lnTo>
                    <a:pt x="18" y="6"/>
                  </a:lnTo>
                  <a:lnTo>
                    <a:pt x="12" y="12"/>
                  </a:lnTo>
                  <a:lnTo>
                    <a:pt x="12" y="18"/>
                  </a:lnTo>
                  <a:lnTo>
                    <a:pt x="6" y="18"/>
                  </a:lnTo>
                  <a:lnTo>
                    <a:pt x="6" y="24"/>
                  </a:lnTo>
                  <a:lnTo>
                    <a:pt x="0" y="30"/>
                  </a:lnTo>
                  <a:lnTo>
                    <a:pt x="0" y="36"/>
                  </a:lnTo>
                  <a:lnTo>
                    <a:pt x="6" y="36"/>
                  </a:lnTo>
                  <a:lnTo>
                    <a:pt x="6" y="30"/>
                  </a:lnTo>
                  <a:lnTo>
                    <a:pt x="12" y="24"/>
                  </a:lnTo>
                  <a:lnTo>
                    <a:pt x="12" y="18"/>
                  </a:lnTo>
                  <a:lnTo>
                    <a:pt x="12" y="12"/>
                  </a:lnTo>
                  <a:lnTo>
                    <a:pt x="18" y="6"/>
                  </a:lnTo>
                  <a:lnTo>
                    <a:pt x="18" y="0"/>
                  </a:lnTo>
                  <a:close/>
                </a:path>
              </a:pathLst>
            </a:custGeom>
            <a:solidFill>
              <a:srgbClr val="006600"/>
            </a:solidFill>
            <a:ln w="9525">
              <a:noFill/>
              <a:round/>
              <a:headEnd/>
              <a:tailEnd/>
            </a:ln>
          </p:spPr>
          <p:txBody>
            <a:bodyPr vert="eaVert"/>
            <a:lstStyle/>
            <a:p>
              <a:endParaRPr lang="en-US"/>
            </a:p>
          </p:txBody>
        </p:sp>
        <p:sp>
          <p:nvSpPr>
            <p:cNvPr id="15773" name="Freeform 397"/>
            <p:cNvSpPr>
              <a:spLocks/>
            </p:cNvSpPr>
            <p:nvPr/>
          </p:nvSpPr>
          <p:spPr bwMode="auto">
            <a:xfrm>
              <a:off x="4319" y="2102"/>
              <a:ext cx="24" cy="38"/>
            </a:xfrm>
            <a:custGeom>
              <a:avLst/>
              <a:gdLst>
                <a:gd name="T0" fmla="*/ 0 w 24"/>
                <a:gd name="T1" fmla="*/ 55 h 36"/>
                <a:gd name="T2" fmla="*/ 0 w 24"/>
                <a:gd name="T3" fmla="*/ 55 h 36"/>
                <a:gd name="T4" fmla="*/ 0 w 24"/>
                <a:gd name="T5" fmla="*/ 46 h 36"/>
                <a:gd name="T6" fmla="*/ 0 w 24"/>
                <a:gd name="T7" fmla="*/ 37 h 36"/>
                <a:gd name="T8" fmla="*/ 6 w 24"/>
                <a:gd name="T9" fmla="*/ 26 h 36"/>
                <a:gd name="T10" fmla="*/ 6 w 24"/>
                <a:gd name="T11" fmla="*/ 20 h 36"/>
                <a:gd name="T12" fmla="*/ 12 w 24"/>
                <a:gd name="T13" fmla="*/ 6 h 36"/>
                <a:gd name="T14" fmla="*/ 18 w 24"/>
                <a:gd name="T15" fmla="*/ 0 h 36"/>
                <a:gd name="T16" fmla="*/ 24 w 24"/>
                <a:gd name="T17" fmla="*/ 0 h 36"/>
                <a:gd name="T18" fmla="*/ 18 w 24"/>
                <a:gd name="T19" fmla="*/ 6 h 36"/>
                <a:gd name="T20" fmla="*/ 18 w 24"/>
                <a:gd name="T21" fmla="*/ 6 h 36"/>
                <a:gd name="T22" fmla="*/ 12 w 24"/>
                <a:gd name="T23" fmla="*/ 26 h 36"/>
                <a:gd name="T24" fmla="*/ 12 w 24"/>
                <a:gd name="T25" fmla="*/ 37 h 36"/>
                <a:gd name="T26" fmla="*/ 6 w 24"/>
                <a:gd name="T27" fmla="*/ 46 h 36"/>
                <a:gd name="T28" fmla="*/ 6 w 24"/>
                <a:gd name="T29" fmla="*/ 46 h 36"/>
                <a:gd name="T30" fmla="*/ 0 w 24"/>
                <a:gd name="T31" fmla="*/ 55 h 36"/>
                <a:gd name="T32" fmla="*/ 0 w 24"/>
                <a:gd name="T33" fmla="*/ 55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6"/>
                <a:gd name="T53" fmla="*/ 24 w 2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6">
                  <a:moveTo>
                    <a:pt x="0" y="36"/>
                  </a:moveTo>
                  <a:lnTo>
                    <a:pt x="0" y="36"/>
                  </a:lnTo>
                  <a:lnTo>
                    <a:pt x="0" y="30"/>
                  </a:lnTo>
                  <a:lnTo>
                    <a:pt x="0" y="24"/>
                  </a:lnTo>
                  <a:lnTo>
                    <a:pt x="6" y="18"/>
                  </a:lnTo>
                  <a:lnTo>
                    <a:pt x="6" y="12"/>
                  </a:lnTo>
                  <a:lnTo>
                    <a:pt x="12" y="6"/>
                  </a:lnTo>
                  <a:lnTo>
                    <a:pt x="18" y="0"/>
                  </a:lnTo>
                  <a:lnTo>
                    <a:pt x="24" y="0"/>
                  </a:lnTo>
                  <a:lnTo>
                    <a:pt x="18" y="6"/>
                  </a:lnTo>
                  <a:lnTo>
                    <a:pt x="12" y="18"/>
                  </a:lnTo>
                  <a:lnTo>
                    <a:pt x="12" y="24"/>
                  </a:lnTo>
                  <a:lnTo>
                    <a:pt x="6" y="30"/>
                  </a:lnTo>
                  <a:lnTo>
                    <a:pt x="0" y="36"/>
                  </a:lnTo>
                  <a:close/>
                </a:path>
              </a:pathLst>
            </a:custGeom>
            <a:solidFill>
              <a:srgbClr val="006600"/>
            </a:solidFill>
            <a:ln w="9525">
              <a:noFill/>
              <a:round/>
              <a:headEnd/>
              <a:tailEnd/>
            </a:ln>
          </p:spPr>
          <p:txBody>
            <a:bodyPr vert="eaVert"/>
            <a:lstStyle/>
            <a:p>
              <a:endParaRPr lang="en-US"/>
            </a:p>
          </p:txBody>
        </p:sp>
        <p:sp>
          <p:nvSpPr>
            <p:cNvPr id="15774" name="Freeform 398"/>
            <p:cNvSpPr>
              <a:spLocks/>
            </p:cNvSpPr>
            <p:nvPr/>
          </p:nvSpPr>
          <p:spPr bwMode="auto">
            <a:xfrm>
              <a:off x="4343" y="2098"/>
              <a:ext cx="30" cy="46"/>
            </a:xfrm>
            <a:custGeom>
              <a:avLst/>
              <a:gdLst>
                <a:gd name="T0" fmla="*/ 0 w 30"/>
                <a:gd name="T1" fmla="*/ 34 h 48"/>
                <a:gd name="T2" fmla="*/ 0 w 30"/>
                <a:gd name="T3" fmla="*/ 34 h 48"/>
                <a:gd name="T4" fmla="*/ 0 w 30"/>
                <a:gd name="T5" fmla="*/ 31 h 48"/>
                <a:gd name="T6" fmla="*/ 6 w 30"/>
                <a:gd name="T7" fmla="*/ 28 h 48"/>
                <a:gd name="T8" fmla="*/ 6 w 30"/>
                <a:gd name="T9" fmla="*/ 16 h 48"/>
                <a:gd name="T10" fmla="*/ 12 w 30"/>
                <a:gd name="T11" fmla="*/ 12 h 48"/>
                <a:gd name="T12" fmla="*/ 18 w 30"/>
                <a:gd name="T13" fmla="*/ 12 h 48"/>
                <a:gd name="T14" fmla="*/ 24 w 30"/>
                <a:gd name="T15" fmla="*/ 6 h 48"/>
                <a:gd name="T16" fmla="*/ 30 w 30"/>
                <a:gd name="T17" fmla="*/ 0 h 48"/>
                <a:gd name="T18" fmla="*/ 24 w 30"/>
                <a:gd name="T19" fmla="*/ 6 h 48"/>
                <a:gd name="T20" fmla="*/ 24 w 30"/>
                <a:gd name="T21" fmla="*/ 12 h 48"/>
                <a:gd name="T22" fmla="*/ 18 w 30"/>
                <a:gd name="T23" fmla="*/ 12 h 48"/>
                <a:gd name="T24" fmla="*/ 12 w 30"/>
                <a:gd name="T25" fmla="*/ 22 h 48"/>
                <a:gd name="T26" fmla="*/ 12 w 30"/>
                <a:gd name="T27" fmla="*/ 28 h 48"/>
                <a:gd name="T28" fmla="*/ 6 w 30"/>
                <a:gd name="T29" fmla="*/ 31 h 48"/>
                <a:gd name="T30" fmla="*/ 0 w 30"/>
                <a:gd name="T31" fmla="*/ 34 h 48"/>
                <a:gd name="T32" fmla="*/ 0 w 30"/>
                <a:gd name="T33" fmla="*/ 34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8"/>
                <a:gd name="T53" fmla="*/ 30 w 3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8">
                  <a:moveTo>
                    <a:pt x="0" y="48"/>
                  </a:moveTo>
                  <a:lnTo>
                    <a:pt x="0" y="48"/>
                  </a:lnTo>
                  <a:lnTo>
                    <a:pt x="0" y="42"/>
                  </a:lnTo>
                  <a:lnTo>
                    <a:pt x="6" y="36"/>
                  </a:lnTo>
                  <a:lnTo>
                    <a:pt x="6" y="24"/>
                  </a:lnTo>
                  <a:lnTo>
                    <a:pt x="12" y="18"/>
                  </a:lnTo>
                  <a:lnTo>
                    <a:pt x="18" y="12"/>
                  </a:lnTo>
                  <a:lnTo>
                    <a:pt x="24" y="6"/>
                  </a:lnTo>
                  <a:lnTo>
                    <a:pt x="30" y="0"/>
                  </a:lnTo>
                  <a:lnTo>
                    <a:pt x="24" y="6"/>
                  </a:lnTo>
                  <a:lnTo>
                    <a:pt x="24" y="12"/>
                  </a:lnTo>
                  <a:lnTo>
                    <a:pt x="18" y="18"/>
                  </a:lnTo>
                  <a:lnTo>
                    <a:pt x="12" y="30"/>
                  </a:lnTo>
                  <a:lnTo>
                    <a:pt x="12" y="36"/>
                  </a:lnTo>
                  <a:lnTo>
                    <a:pt x="6" y="42"/>
                  </a:lnTo>
                  <a:lnTo>
                    <a:pt x="0" y="48"/>
                  </a:lnTo>
                  <a:close/>
                </a:path>
              </a:pathLst>
            </a:custGeom>
            <a:solidFill>
              <a:srgbClr val="006600"/>
            </a:solidFill>
            <a:ln w="9525">
              <a:noFill/>
              <a:round/>
              <a:headEnd/>
              <a:tailEnd/>
            </a:ln>
          </p:spPr>
          <p:txBody>
            <a:bodyPr vert="eaVert"/>
            <a:lstStyle/>
            <a:p>
              <a:endParaRPr lang="en-US"/>
            </a:p>
          </p:txBody>
        </p:sp>
        <p:sp>
          <p:nvSpPr>
            <p:cNvPr id="15775" name="Freeform 399"/>
            <p:cNvSpPr>
              <a:spLocks/>
            </p:cNvSpPr>
            <p:nvPr/>
          </p:nvSpPr>
          <p:spPr bwMode="auto">
            <a:xfrm>
              <a:off x="4365" y="2103"/>
              <a:ext cx="36" cy="50"/>
            </a:xfrm>
            <a:custGeom>
              <a:avLst/>
              <a:gdLst>
                <a:gd name="T0" fmla="*/ 0 w 36"/>
                <a:gd name="T1" fmla="*/ 66 h 48"/>
                <a:gd name="T2" fmla="*/ 0 w 36"/>
                <a:gd name="T3" fmla="*/ 66 h 48"/>
                <a:gd name="T4" fmla="*/ 0 w 36"/>
                <a:gd name="T5" fmla="*/ 58 h 48"/>
                <a:gd name="T6" fmla="*/ 6 w 36"/>
                <a:gd name="T7" fmla="*/ 52 h 48"/>
                <a:gd name="T8" fmla="*/ 12 w 36"/>
                <a:gd name="T9" fmla="*/ 32 h 48"/>
                <a:gd name="T10" fmla="*/ 18 w 36"/>
                <a:gd name="T11" fmla="*/ 26 h 48"/>
                <a:gd name="T12" fmla="*/ 24 w 36"/>
                <a:gd name="T13" fmla="*/ 6 h 48"/>
                <a:gd name="T14" fmla="*/ 30 w 36"/>
                <a:gd name="T15" fmla="*/ 0 h 48"/>
                <a:gd name="T16" fmla="*/ 36 w 36"/>
                <a:gd name="T17" fmla="*/ 0 h 48"/>
                <a:gd name="T18" fmla="*/ 30 w 36"/>
                <a:gd name="T19" fmla="*/ 0 h 48"/>
                <a:gd name="T20" fmla="*/ 30 w 36"/>
                <a:gd name="T21" fmla="*/ 6 h 48"/>
                <a:gd name="T22" fmla="*/ 24 w 36"/>
                <a:gd name="T23" fmla="*/ 26 h 48"/>
                <a:gd name="T24" fmla="*/ 18 w 36"/>
                <a:gd name="T25" fmla="*/ 32 h 48"/>
                <a:gd name="T26" fmla="*/ 12 w 36"/>
                <a:gd name="T27" fmla="*/ 52 h 48"/>
                <a:gd name="T28" fmla="*/ 6 w 36"/>
                <a:gd name="T29" fmla="*/ 58 h 48"/>
                <a:gd name="T30" fmla="*/ 6 w 36"/>
                <a:gd name="T31" fmla="*/ 66 h 48"/>
                <a:gd name="T32" fmla="*/ 0 w 36"/>
                <a:gd name="T33" fmla="*/ 66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8"/>
                <a:gd name="T53" fmla="*/ 36 w 36"/>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8">
                  <a:moveTo>
                    <a:pt x="0" y="48"/>
                  </a:moveTo>
                  <a:lnTo>
                    <a:pt x="0" y="48"/>
                  </a:lnTo>
                  <a:lnTo>
                    <a:pt x="0" y="42"/>
                  </a:lnTo>
                  <a:lnTo>
                    <a:pt x="6" y="36"/>
                  </a:lnTo>
                  <a:lnTo>
                    <a:pt x="12" y="24"/>
                  </a:lnTo>
                  <a:lnTo>
                    <a:pt x="18" y="18"/>
                  </a:lnTo>
                  <a:lnTo>
                    <a:pt x="24" y="6"/>
                  </a:lnTo>
                  <a:lnTo>
                    <a:pt x="30" y="0"/>
                  </a:lnTo>
                  <a:lnTo>
                    <a:pt x="36" y="0"/>
                  </a:lnTo>
                  <a:lnTo>
                    <a:pt x="30" y="0"/>
                  </a:lnTo>
                  <a:lnTo>
                    <a:pt x="30" y="6"/>
                  </a:lnTo>
                  <a:lnTo>
                    <a:pt x="24" y="18"/>
                  </a:lnTo>
                  <a:lnTo>
                    <a:pt x="18" y="24"/>
                  </a:lnTo>
                  <a:lnTo>
                    <a:pt x="12" y="36"/>
                  </a:lnTo>
                  <a:lnTo>
                    <a:pt x="6" y="42"/>
                  </a:lnTo>
                  <a:lnTo>
                    <a:pt x="6" y="48"/>
                  </a:lnTo>
                  <a:lnTo>
                    <a:pt x="0" y="48"/>
                  </a:lnTo>
                  <a:close/>
                </a:path>
              </a:pathLst>
            </a:custGeom>
            <a:solidFill>
              <a:srgbClr val="006600"/>
            </a:solidFill>
            <a:ln w="9525">
              <a:noFill/>
              <a:round/>
              <a:headEnd/>
              <a:tailEnd/>
            </a:ln>
          </p:spPr>
          <p:txBody>
            <a:bodyPr vert="eaVert"/>
            <a:lstStyle/>
            <a:p>
              <a:endParaRPr lang="en-US"/>
            </a:p>
          </p:txBody>
        </p:sp>
        <p:sp>
          <p:nvSpPr>
            <p:cNvPr id="15776" name="Freeform 400"/>
            <p:cNvSpPr>
              <a:spLocks/>
            </p:cNvSpPr>
            <p:nvPr/>
          </p:nvSpPr>
          <p:spPr bwMode="auto">
            <a:xfrm>
              <a:off x="4384" y="2103"/>
              <a:ext cx="36" cy="50"/>
            </a:xfrm>
            <a:custGeom>
              <a:avLst/>
              <a:gdLst>
                <a:gd name="T0" fmla="*/ 0 w 36"/>
                <a:gd name="T1" fmla="*/ 66 h 48"/>
                <a:gd name="T2" fmla="*/ 0 w 36"/>
                <a:gd name="T3" fmla="*/ 58 h 48"/>
                <a:gd name="T4" fmla="*/ 0 w 36"/>
                <a:gd name="T5" fmla="*/ 52 h 48"/>
                <a:gd name="T6" fmla="*/ 6 w 36"/>
                <a:gd name="T7" fmla="*/ 40 h 48"/>
                <a:gd name="T8" fmla="*/ 12 w 36"/>
                <a:gd name="T9" fmla="*/ 32 h 48"/>
                <a:gd name="T10" fmla="*/ 18 w 36"/>
                <a:gd name="T11" fmla="*/ 26 h 48"/>
                <a:gd name="T12" fmla="*/ 24 w 36"/>
                <a:gd name="T13" fmla="*/ 20 h 48"/>
                <a:gd name="T14" fmla="*/ 30 w 36"/>
                <a:gd name="T15" fmla="*/ 6 h 48"/>
                <a:gd name="T16" fmla="*/ 36 w 36"/>
                <a:gd name="T17" fmla="*/ 0 h 48"/>
                <a:gd name="T18" fmla="*/ 30 w 36"/>
                <a:gd name="T19" fmla="*/ 6 h 48"/>
                <a:gd name="T20" fmla="*/ 30 w 36"/>
                <a:gd name="T21" fmla="*/ 20 h 48"/>
                <a:gd name="T22" fmla="*/ 24 w 36"/>
                <a:gd name="T23" fmla="*/ 26 h 48"/>
                <a:gd name="T24" fmla="*/ 18 w 36"/>
                <a:gd name="T25" fmla="*/ 40 h 48"/>
                <a:gd name="T26" fmla="*/ 12 w 36"/>
                <a:gd name="T27" fmla="*/ 52 h 48"/>
                <a:gd name="T28" fmla="*/ 6 w 36"/>
                <a:gd name="T29" fmla="*/ 58 h 48"/>
                <a:gd name="T30" fmla="*/ 0 w 36"/>
                <a:gd name="T31" fmla="*/ 66 h 48"/>
                <a:gd name="T32" fmla="*/ 0 w 36"/>
                <a:gd name="T33" fmla="*/ 66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8"/>
                <a:gd name="T53" fmla="*/ 36 w 36"/>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8">
                  <a:moveTo>
                    <a:pt x="0" y="48"/>
                  </a:moveTo>
                  <a:lnTo>
                    <a:pt x="0" y="42"/>
                  </a:lnTo>
                  <a:lnTo>
                    <a:pt x="0" y="36"/>
                  </a:lnTo>
                  <a:lnTo>
                    <a:pt x="6" y="30"/>
                  </a:lnTo>
                  <a:lnTo>
                    <a:pt x="12" y="24"/>
                  </a:lnTo>
                  <a:lnTo>
                    <a:pt x="18" y="18"/>
                  </a:lnTo>
                  <a:lnTo>
                    <a:pt x="24" y="12"/>
                  </a:lnTo>
                  <a:lnTo>
                    <a:pt x="30" y="6"/>
                  </a:lnTo>
                  <a:lnTo>
                    <a:pt x="36" y="0"/>
                  </a:lnTo>
                  <a:lnTo>
                    <a:pt x="30" y="6"/>
                  </a:lnTo>
                  <a:lnTo>
                    <a:pt x="30" y="12"/>
                  </a:lnTo>
                  <a:lnTo>
                    <a:pt x="24" y="18"/>
                  </a:lnTo>
                  <a:lnTo>
                    <a:pt x="18" y="30"/>
                  </a:lnTo>
                  <a:lnTo>
                    <a:pt x="12" y="36"/>
                  </a:lnTo>
                  <a:lnTo>
                    <a:pt x="6" y="42"/>
                  </a:lnTo>
                  <a:lnTo>
                    <a:pt x="0" y="48"/>
                  </a:lnTo>
                  <a:close/>
                </a:path>
              </a:pathLst>
            </a:custGeom>
            <a:solidFill>
              <a:srgbClr val="006600"/>
            </a:solidFill>
            <a:ln w="9525">
              <a:noFill/>
              <a:round/>
              <a:headEnd/>
              <a:tailEnd/>
            </a:ln>
          </p:spPr>
          <p:txBody>
            <a:bodyPr vert="eaVert"/>
            <a:lstStyle/>
            <a:p>
              <a:endParaRPr lang="en-US"/>
            </a:p>
          </p:txBody>
        </p:sp>
        <p:sp>
          <p:nvSpPr>
            <p:cNvPr id="15777" name="Freeform 401"/>
            <p:cNvSpPr>
              <a:spLocks/>
            </p:cNvSpPr>
            <p:nvPr/>
          </p:nvSpPr>
          <p:spPr bwMode="auto">
            <a:xfrm>
              <a:off x="4403" y="2109"/>
              <a:ext cx="30" cy="36"/>
            </a:xfrm>
            <a:custGeom>
              <a:avLst/>
              <a:gdLst>
                <a:gd name="T0" fmla="*/ 0 w 30"/>
                <a:gd name="T1" fmla="*/ 36 h 36"/>
                <a:gd name="T2" fmla="*/ 0 w 30"/>
                <a:gd name="T3" fmla="*/ 36 h 36"/>
                <a:gd name="T4" fmla="*/ 0 w 30"/>
                <a:gd name="T5" fmla="*/ 30 h 36"/>
                <a:gd name="T6" fmla="*/ 6 w 30"/>
                <a:gd name="T7" fmla="*/ 24 h 36"/>
                <a:gd name="T8" fmla="*/ 6 w 30"/>
                <a:gd name="T9" fmla="*/ 18 h 36"/>
                <a:gd name="T10" fmla="*/ 12 w 30"/>
                <a:gd name="T11" fmla="*/ 12 h 36"/>
                <a:gd name="T12" fmla="*/ 18 w 30"/>
                <a:gd name="T13" fmla="*/ 6 h 36"/>
                <a:gd name="T14" fmla="*/ 24 w 30"/>
                <a:gd name="T15" fmla="*/ 6 h 36"/>
                <a:gd name="T16" fmla="*/ 30 w 30"/>
                <a:gd name="T17" fmla="*/ 0 h 36"/>
                <a:gd name="T18" fmla="*/ 30 w 30"/>
                <a:gd name="T19" fmla="*/ 6 h 36"/>
                <a:gd name="T20" fmla="*/ 24 w 30"/>
                <a:gd name="T21" fmla="*/ 12 h 36"/>
                <a:gd name="T22" fmla="*/ 18 w 30"/>
                <a:gd name="T23" fmla="*/ 18 h 36"/>
                <a:gd name="T24" fmla="*/ 18 w 30"/>
                <a:gd name="T25" fmla="*/ 24 h 36"/>
                <a:gd name="T26" fmla="*/ 12 w 30"/>
                <a:gd name="T27" fmla="*/ 30 h 36"/>
                <a:gd name="T28" fmla="*/ 6 w 30"/>
                <a:gd name="T29" fmla="*/ 36 h 36"/>
                <a:gd name="T30" fmla="*/ 6 w 30"/>
                <a:gd name="T31" fmla="*/ 36 h 36"/>
                <a:gd name="T32" fmla="*/ 0 w 30"/>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36"/>
                <a:gd name="T53" fmla="*/ 30 w 30"/>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36">
                  <a:moveTo>
                    <a:pt x="0" y="36"/>
                  </a:moveTo>
                  <a:lnTo>
                    <a:pt x="0" y="36"/>
                  </a:lnTo>
                  <a:lnTo>
                    <a:pt x="0" y="30"/>
                  </a:lnTo>
                  <a:lnTo>
                    <a:pt x="6" y="24"/>
                  </a:lnTo>
                  <a:lnTo>
                    <a:pt x="6" y="18"/>
                  </a:lnTo>
                  <a:lnTo>
                    <a:pt x="12" y="12"/>
                  </a:lnTo>
                  <a:lnTo>
                    <a:pt x="18" y="6"/>
                  </a:lnTo>
                  <a:lnTo>
                    <a:pt x="24" y="6"/>
                  </a:lnTo>
                  <a:lnTo>
                    <a:pt x="30" y="0"/>
                  </a:lnTo>
                  <a:lnTo>
                    <a:pt x="30" y="6"/>
                  </a:lnTo>
                  <a:lnTo>
                    <a:pt x="24" y="12"/>
                  </a:lnTo>
                  <a:lnTo>
                    <a:pt x="18" y="18"/>
                  </a:lnTo>
                  <a:lnTo>
                    <a:pt x="18" y="24"/>
                  </a:lnTo>
                  <a:lnTo>
                    <a:pt x="12" y="30"/>
                  </a:lnTo>
                  <a:lnTo>
                    <a:pt x="6" y="36"/>
                  </a:lnTo>
                  <a:lnTo>
                    <a:pt x="0" y="36"/>
                  </a:lnTo>
                  <a:close/>
                </a:path>
              </a:pathLst>
            </a:custGeom>
            <a:solidFill>
              <a:srgbClr val="006600"/>
            </a:solidFill>
            <a:ln w="9525">
              <a:noFill/>
              <a:round/>
              <a:headEnd/>
              <a:tailEnd/>
            </a:ln>
          </p:spPr>
          <p:txBody>
            <a:bodyPr vert="eaVert"/>
            <a:lstStyle/>
            <a:p>
              <a:endParaRPr lang="en-US"/>
            </a:p>
          </p:txBody>
        </p:sp>
        <p:sp>
          <p:nvSpPr>
            <p:cNvPr id="15778" name="Freeform 402"/>
            <p:cNvSpPr>
              <a:spLocks/>
            </p:cNvSpPr>
            <p:nvPr/>
          </p:nvSpPr>
          <p:spPr bwMode="auto">
            <a:xfrm>
              <a:off x="4419" y="2122"/>
              <a:ext cx="30" cy="24"/>
            </a:xfrm>
            <a:custGeom>
              <a:avLst/>
              <a:gdLst>
                <a:gd name="T0" fmla="*/ 0 w 30"/>
                <a:gd name="T1" fmla="*/ 24 h 24"/>
                <a:gd name="T2" fmla="*/ 0 w 30"/>
                <a:gd name="T3" fmla="*/ 24 h 24"/>
                <a:gd name="T4" fmla="*/ 6 w 30"/>
                <a:gd name="T5" fmla="*/ 18 h 24"/>
                <a:gd name="T6" fmla="*/ 6 w 30"/>
                <a:gd name="T7" fmla="*/ 18 h 24"/>
                <a:gd name="T8" fmla="*/ 12 w 30"/>
                <a:gd name="T9" fmla="*/ 12 h 24"/>
                <a:gd name="T10" fmla="*/ 18 w 30"/>
                <a:gd name="T11" fmla="*/ 6 h 24"/>
                <a:gd name="T12" fmla="*/ 18 w 30"/>
                <a:gd name="T13" fmla="*/ 0 h 24"/>
                <a:gd name="T14" fmla="*/ 24 w 30"/>
                <a:gd name="T15" fmla="*/ 0 h 24"/>
                <a:gd name="T16" fmla="*/ 30 w 30"/>
                <a:gd name="T17" fmla="*/ 0 h 24"/>
                <a:gd name="T18" fmla="*/ 24 w 30"/>
                <a:gd name="T19" fmla="*/ 0 h 24"/>
                <a:gd name="T20" fmla="*/ 24 w 30"/>
                <a:gd name="T21" fmla="*/ 6 h 24"/>
                <a:gd name="T22" fmla="*/ 18 w 30"/>
                <a:gd name="T23" fmla="*/ 12 h 24"/>
                <a:gd name="T24" fmla="*/ 12 w 30"/>
                <a:gd name="T25" fmla="*/ 12 h 24"/>
                <a:gd name="T26" fmla="*/ 12 w 30"/>
                <a:gd name="T27" fmla="*/ 18 h 24"/>
                <a:gd name="T28" fmla="*/ 6 w 30"/>
                <a:gd name="T29" fmla="*/ 24 h 24"/>
                <a:gd name="T30" fmla="*/ 6 w 30"/>
                <a:gd name="T31" fmla="*/ 24 h 24"/>
                <a:gd name="T32" fmla="*/ 0 w 30"/>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0" y="24"/>
                  </a:moveTo>
                  <a:lnTo>
                    <a:pt x="0" y="24"/>
                  </a:lnTo>
                  <a:lnTo>
                    <a:pt x="6" y="18"/>
                  </a:lnTo>
                  <a:lnTo>
                    <a:pt x="12" y="12"/>
                  </a:lnTo>
                  <a:lnTo>
                    <a:pt x="18" y="6"/>
                  </a:lnTo>
                  <a:lnTo>
                    <a:pt x="18" y="0"/>
                  </a:lnTo>
                  <a:lnTo>
                    <a:pt x="24" y="0"/>
                  </a:lnTo>
                  <a:lnTo>
                    <a:pt x="30" y="0"/>
                  </a:lnTo>
                  <a:lnTo>
                    <a:pt x="24" y="0"/>
                  </a:lnTo>
                  <a:lnTo>
                    <a:pt x="24" y="6"/>
                  </a:lnTo>
                  <a:lnTo>
                    <a:pt x="18" y="12"/>
                  </a:lnTo>
                  <a:lnTo>
                    <a:pt x="12" y="12"/>
                  </a:lnTo>
                  <a:lnTo>
                    <a:pt x="12" y="18"/>
                  </a:lnTo>
                  <a:lnTo>
                    <a:pt x="6" y="24"/>
                  </a:lnTo>
                  <a:lnTo>
                    <a:pt x="0" y="24"/>
                  </a:lnTo>
                  <a:close/>
                </a:path>
              </a:pathLst>
            </a:custGeom>
            <a:solidFill>
              <a:srgbClr val="006600"/>
            </a:solidFill>
            <a:ln w="9525">
              <a:noFill/>
              <a:round/>
              <a:headEnd/>
              <a:tailEnd/>
            </a:ln>
          </p:spPr>
          <p:txBody>
            <a:bodyPr vert="eaVert"/>
            <a:lstStyle/>
            <a:p>
              <a:endParaRPr lang="en-US"/>
            </a:p>
          </p:txBody>
        </p:sp>
        <p:sp>
          <p:nvSpPr>
            <p:cNvPr id="15779" name="Freeform 403"/>
            <p:cNvSpPr>
              <a:spLocks/>
            </p:cNvSpPr>
            <p:nvPr/>
          </p:nvSpPr>
          <p:spPr bwMode="auto">
            <a:xfrm>
              <a:off x="4439" y="2126"/>
              <a:ext cx="18" cy="16"/>
            </a:xfrm>
            <a:custGeom>
              <a:avLst/>
              <a:gdLst>
                <a:gd name="T0" fmla="*/ 0 w 18"/>
                <a:gd name="T1" fmla="*/ 7 h 18"/>
                <a:gd name="T2" fmla="*/ 0 w 18"/>
                <a:gd name="T3" fmla="*/ 4 h 18"/>
                <a:gd name="T4" fmla="*/ 0 w 18"/>
                <a:gd name="T5" fmla="*/ 4 h 18"/>
                <a:gd name="T6" fmla="*/ 6 w 18"/>
                <a:gd name="T7" fmla="*/ 4 h 18"/>
                <a:gd name="T8" fmla="*/ 6 w 18"/>
                <a:gd name="T9" fmla="*/ 4 h 18"/>
                <a:gd name="T10" fmla="*/ 12 w 18"/>
                <a:gd name="T11" fmla="*/ 0 h 18"/>
                <a:gd name="T12" fmla="*/ 12 w 18"/>
                <a:gd name="T13" fmla="*/ 0 h 18"/>
                <a:gd name="T14" fmla="*/ 18 w 18"/>
                <a:gd name="T15" fmla="*/ 0 h 18"/>
                <a:gd name="T16" fmla="*/ 18 w 18"/>
                <a:gd name="T17" fmla="*/ 0 h 18"/>
                <a:gd name="T18" fmla="*/ 18 w 18"/>
                <a:gd name="T19" fmla="*/ 0 h 18"/>
                <a:gd name="T20" fmla="*/ 12 w 18"/>
                <a:gd name="T21" fmla="*/ 4 h 18"/>
                <a:gd name="T22" fmla="*/ 12 w 18"/>
                <a:gd name="T23" fmla="*/ 4 h 18"/>
                <a:gd name="T24" fmla="*/ 6 w 18"/>
                <a:gd name="T25" fmla="*/ 4 h 18"/>
                <a:gd name="T26" fmla="*/ 6 w 18"/>
                <a:gd name="T27" fmla="*/ 4 h 18"/>
                <a:gd name="T28" fmla="*/ 6 w 18"/>
                <a:gd name="T29" fmla="*/ 7 h 18"/>
                <a:gd name="T30" fmla="*/ 0 w 18"/>
                <a:gd name="T31" fmla="*/ 7 h 18"/>
                <a:gd name="T32" fmla="*/ 0 w 18"/>
                <a:gd name="T33" fmla="*/ 7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18"/>
                  </a:moveTo>
                  <a:lnTo>
                    <a:pt x="0" y="12"/>
                  </a:lnTo>
                  <a:lnTo>
                    <a:pt x="6" y="6"/>
                  </a:lnTo>
                  <a:lnTo>
                    <a:pt x="12" y="0"/>
                  </a:lnTo>
                  <a:lnTo>
                    <a:pt x="18" y="0"/>
                  </a:lnTo>
                  <a:lnTo>
                    <a:pt x="12" y="6"/>
                  </a:lnTo>
                  <a:lnTo>
                    <a:pt x="6" y="12"/>
                  </a:lnTo>
                  <a:lnTo>
                    <a:pt x="6" y="18"/>
                  </a:lnTo>
                  <a:lnTo>
                    <a:pt x="0" y="18"/>
                  </a:lnTo>
                  <a:close/>
                </a:path>
              </a:pathLst>
            </a:custGeom>
            <a:solidFill>
              <a:srgbClr val="006600"/>
            </a:solidFill>
            <a:ln w="9525">
              <a:noFill/>
              <a:round/>
              <a:headEnd/>
              <a:tailEnd/>
            </a:ln>
          </p:spPr>
          <p:txBody>
            <a:bodyPr vert="eaVert"/>
            <a:lstStyle/>
            <a:p>
              <a:endParaRPr lang="en-US"/>
            </a:p>
          </p:txBody>
        </p:sp>
        <p:sp>
          <p:nvSpPr>
            <p:cNvPr id="15780" name="Freeform 404"/>
            <p:cNvSpPr>
              <a:spLocks/>
            </p:cNvSpPr>
            <p:nvPr/>
          </p:nvSpPr>
          <p:spPr bwMode="auto">
            <a:xfrm>
              <a:off x="4294" y="2110"/>
              <a:ext cx="19" cy="24"/>
            </a:xfrm>
            <a:custGeom>
              <a:avLst/>
              <a:gdLst>
                <a:gd name="T0" fmla="*/ 26 w 18"/>
                <a:gd name="T1" fmla="*/ 0 h 24"/>
                <a:gd name="T2" fmla="*/ 26 w 18"/>
                <a:gd name="T3" fmla="*/ 6 h 24"/>
                <a:gd name="T4" fmla="*/ 26 w 18"/>
                <a:gd name="T5" fmla="*/ 6 h 24"/>
                <a:gd name="T6" fmla="*/ 20 w 18"/>
                <a:gd name="T7" fmla="*/ 12 h 24"/>
                <a:gd name="T8" fmla="*/ 20 w 18"/>
                <a:gd name="T9" fmla="*/ 18 h 24"/>
                <a:gd name="T10" fmla="*/ 20 w 18"/>
                <a:gd name="T11" fmla="*/ 18 h 24"/>
                <a:gd name="T12" fmla="*/ 6 w 18"/>
                <a:gd name="T13" fmla="*/ 24 h 24"/>
                <a:gd name="T14" fmla="*/ 6 w 18"/>
                <a:gd name="T15" fmla="*/ 24 h 24"/>
                <a:gd name="T16" fmla="*/ 0 w 18"/>
                <a:gd name="T17" fmla="*/ 24 h 24"/>
                <a:gd name="T18" fmla="*/ 0 w 18"/>
                <a:gd name="T19" fmla="*/ 24 h 24"/>
                <a:gd name="T20" fmla="*/ 0 w 18"/>
                <a:gd name="T21" fmla="*/ 18 h 24"/>
                <a:gd name="T22" fmla="*/ 6 w 18"/>
                <a:gd name="T23" fmla="*/ 18 h 24"/>
                <a:gd name="T24" fmla="*/ 6 w 18"/>
                <a:gd name="T25" fmla="*/ 12 h 24"/>
                <a:gd name="T26" fmla="*/ 20 w 18"/>
                <a:gd name="T27" fmla="*/ 12 h 24"/>
                <a:gd name="T28" fmla="*/ 26 w 18"/>
                <a:gd name="T29" fmla="*/ 6 h 24"/>
                <a:gd name="T30" fmla="*/ 26 w 18"/>
                <a:gd name="T31" fmla="*/ 6 h 24"/>
                <a:gd name="T32" fmla="*/ 26 w 18"/>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4"/>
                <a:gd name="T53" fmla="*/ 18 w 1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4">
                  <a:moveTo>
                    <a:pt x="18" y="0"/>
                  </a:moveTo>
                  <a:lnTo>
                    <a:pt x="18" y="6"/>
                  </a:lnTo>
                  <a:lnTo>
                    <a:pt x="12" y="12"/>
                  </a:lnTo>
                  <a:lnTo>
                    <a:pt x="12" y="18"/>
                  </a:lnTo>
                  <a:lnTo>
                    <a:pt x="6" y="24"/>
                  </a:lnTo>
                  <a:lnTo>
                    <a:pt x="0" y="24"/>
                  </a:lnTo>
                  <a:lnTo>
                    <a:pt x="0" y="18"/>
                  </a:lnTo>
                  <a:lnTo>
                    <a:pt x="6" y="18"/>
                  </a:lnTo>
                  <a:lnTo>
                    <a:pt x="6" y="12"/>
                  </a:lnTo>
                  <a:lnTo>
                    <a:pt x="12" y="12"/>
                  </a:lnTo>
                  <a:lnTo>
                    <a:pt x="18" y="6"/>
                  </a:lnTo>
                  <a:lnTo>
                    <a:pt x="18" y="0"/>
                  </a:lnTo>
                  <a:close/>
                </a:path>
              </a:pathLst>
            </a:custGeom>
            <a:solidFill>
              <a:srgbClr val="006600"/>
            </a:solidFill>
            <a:ln w="9525">
              <a:noFill/>
              <a:round/>
              <a:headEnd/>
              <a:tailEnd/>
            </a:ln>
          </p:spPr>
          <p:txBody>
            <a:bodyPr vert="eaVert"/>
            <a:lstStyle/>
            <a:p>
              <a:endParaRPr lang="en-US"/>
            </a:p>
          </p:txBody>
        </p:sp>
        <p:sp>
          <p:nvSpPr>
            <p:cNvPr id="15781" name="Freeform 405"/>
            <p:cNvSpPr>
              <a:spLocks/>
            </p:cNvSpPr>
            <p:nvPr/>
          </p:nvSpPr>
          <p:spPr bwMode="auto">
            <a:xfrm>
              <a:off x="4295" y="2097"/>
              <a:ext cx="24" cy="12"/>
            </a:xfrm>
            <a:custGeom>
              <a:avLst/>
              <a:gdLst>
                <a:gd name="T0" fmla="*/ 24 w 24"/>
                <a:gd name="T1" fmla="*/ 12 h 12"/>
                <a:gd name="T2" fmla="*/ 18 w 24"/>
                <a:gd name="T3" fmla="*/ 12 h 12"/>
                <a:gd name="T4" fmla="*/ 18 w 24"/>
                <a:gd name="T5" fmla="*/ 12 h 12"/>
                <a:gd name="T6" fmla="*/ 12 w 24"/>
                <a:gd name="T7" fmla="*/ 6 h 12"/>
                <a:gd name="T8" fmla="*/ 12 w 24"/>
                <a:gd name="T9" fmla="*/ 6 h 12"/>
                <a:gd name="T10" fmla="*/ 6 w 24"/>
                <a:gd name="T11" fmla="*/ 6 h 12"/>
                <a:gd name="T12" fmla="*/ 0 w 24"/>
                <a:gd name="T13" fmla="*/ 0 h 12"/>
                <a:gd name="T14" fmla="*/ 0 w 24"/>
                <a:gd name="T15" fmla="*/ 0 h 12"/>
                <a:gd name="T16" fmla="*/ 0 w 24"/>
                <a:gd name="T17" fmla="*/ 6 h 12"/>
                <a:gd name="T18" fmla="*/ 0 w 24"/>
                <a:gd name="T19" fmla="*/ 6 h 12"/>
                <a:gd name="T20" fmla="*/ 0 w 24"/>
                <a:gd name="T21" fmla="*/ 6 h 12"/>
                <a:gd name="T22" fmla="*/ 0 w 24"/>
                <a:gd name="T23" fmla="*/ 6 h 12"/>
                <a:gd name="T24" fmla="*/ 6 w 24"/>
                <a:gd name="T25" fmla="*/ 12 h 12"/>
                <a:gd name="T26" fmla="*/ 12 w 24"/>
                <a:gd name="T27" fmla="*/ 12 h 12"/>
                <a:gd name="T28" fmla="*/ 12 w 24"/>
                <a:gd name="T29" fmla="*/ 12 h 12"/>
                <a:gd name="T30" fmla="*/ 18 w 24"/>
                <a:gd name="T31" fmla="*/ 12 h 12"/>
                <a:gd name="T32" fmla="*/ 24 w 24"/>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2"/>
                <a:gd name="T53" fmla="*/ 24 w 2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2">
                  <a:moveTo>
                    <a:pt x="24" y="12"/>
                  </a:moveTo>
                  <a:lnTo>
                    <a:pt x="18" y="12"/>
                  </a:lnTo>
                  <a:lnTo>
                    <a:pt x="12" y="6"/>
                  </a:lnTo>
                  <a:lnTo>
                    <a:pt x="6" y="6"/>
                  </a:lnTo>
                  <a:lnTo>
                    <a:pt x="0" y="0"/>
                  </a:lnTo>
                  <a:lnTo>
                    <a:pt x="0" y="6"/>
                  </a:lnTo>
                  <a:lnTo>
                    <a:pt x="6" y="12"/>
                  </a:lnTo>
                  <a:lnTo>
                    <a:pt x="12" y="12"/>
                  </a:lnTo>
                  <a:lnTo>
                    <a:pt x="18" y="12"/>
                  </a:lnTo>
                  <a:lnTo>
                    <a:pt x="24" y="12"/>
                  </a:lnTo>
                  <a:close/>
                </a:path>
              </a:pathLst>
            </a:custGeom>
            <a:solidFill>
              <a:srgbClr val="006600"/>
            </a:solidFill>
            <a:ln w="9525">
              <a:noFill/>
              <a:round/>
              <a:headEnd/>
              <a:tailEnd/>
            </a:ln>
          </p:spPr>
          <p:txBody>
            <a:bodyPr vert="eaVert"/>
            <a:lstStyle/>
            <a:p>
              <a:endParaRPr lang="en-US"/>
            </a:p>
          </p:txBody>
        </p:sp>
        <p:sp>
          <p:nvSpPr>
            <p:cNvPr id="15782" name="Freeform 406"/>
            <p:cNvSpPr>
              <a:spLocks/>
            </p:cNvSpPr>
            <p:nvPr/>
          </p:nvSpPr>
          <p:spPr bwMode="auto">
            <a:xfrm>
              <a:off x="4283" y="2115"/>
              <a:ext cx="30" cy="6"/>
            </a:xfrm>
            <a:custGeom>
              <a:avLst/>
              <a:gdLst>
                <a:gd name="T0" fmla="*/ 30 w 30"/>
                <a:gd name="T1" fmla="*/ 0 h 6"/>
                <a:gd name="T2" fmla="*/ 24 w 30"/>
                <a:gd name="T3" fmla="*/ 0 h 6"/>
                <a:gd name="T4" fmla="*/ 24 w 30"/>
                <a:gd name="T5" fmla="*/ 0 h 6"/>
                <a:gd name="T6" fmla="*/ 18 w 30"/>
                <a:gd name="T7" fmla="*/ 0 h 6"/>
                <a:gd name="T8" fmla="*/ 12 w 30"/>
                <a:gd name="T9" fmla="*/ 0 h 6"/>
                <a:gd name="T10" fmla="*/ 12 w 30"/>
                <a:gd name="T11" fmla="*/ 0 h 6"/>
                <a:gd name="T12" fmla="*/ 6 w 30"/>
                <a:gd name="T13" fmla="*/ 0 h 6"/>
                <a:gd name="T14" fmla="*/ 6 w 30"/>
                <a:gd name="T15" fmla="*/ 0 h 6"/>
                <a:gd name="T16" fmla="*/ 0 w 30"/>
                <a:gd name="T17" fmla="*/ 0 h 6"/>
                <a:gd name="T18" fmla="*/ 6 w 30"/>
                <a:gd name="T19" fmla="*/ 6 h 6"/>
                <a:gd name="T20" fmla="*/ 6 w 30"/>
                <a:gd name="T21" fmla="*/ 6 h 6"/>
                <a:gd name="T22" fmla="*/ 6 w 30"/>
                <a:gd name="T23" fmla="*/ 6 h 6"/>
                <a:gd name="T24" fmla="*/ 12 w 30"/>
                <a:gd name="T25" fmla="*/ 0 h 6"/>
                <a:gd name="T26" fmla="*/ 18 w 30"/>
                <a:gd name="T27" fmla="*/ 0 h 6"/>
                <a:gd name="T28" fmla="*/ 24 w 30"/>
                <a:gd name="T29" fmla="*/ 0 h 6"/>
                <a:gd name="T30" fmla="*/ 24 w 30"/>
                <a:gd name="T31" fmla="*/ 0 h 6"/>
                <a:gd name="T32" fmla="*/ 30 w 30"/>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30" y="0"/>
                  </a:moveTo>
                  <a:lnTo>
                    <a:pt x="24" y="0"/>
                  </a:lnTo>
                  <a:lnTo>
                    <a:pt x="18" y="0"/>
                  </a:lnTo>
                  <a:lnTo>
                    <a:pt x="12" y="0"/>
                  </a:lnTo>
                  <a:lnTo>
                    <a:pt x="6" y="0"/>
                  </a:lnTo>
                  <a:lnTo>
                    <a:pt x="0" y="0"/>
                  </a:lnTo>
                  <a:lnTo>
                    <a:pt x="6" y="6"/>
                  </a:lnTo>
                  <a:lnTo>
                    <a:pt x="12" y="0"/>
                  </a:lnTo>
                  <a:lnTo>
                    <a:pt x="18" y="0"/>
                  </a:lnTo>
                  <a:lnTo>
                    <a:pt x="24" y="0"/>
                  </a:lnTo>
                  <a:lnTo>
                    <a:pt x="30" y="0"/>
                  </a:lnTo>
                  <a:close/>
                </a:path>
              </a:pathLst>
            </a:custGeom>
            <a:solidFill>
              <a:srgbClr val="006600"/>
            </a:solidFill>
            <a:ln w="9525">
              <a:noFill/>
              <a:round/>
              <a:headEnd/>
              <a:tailEnd/>
            </a:ln>
          </p:spPr>
          <p:txBody>
            <a:bodyPr vert="eaVert"/>
            <a:lstStyle/>
            <a:p>
              <a:endParaRPr lang="en-US"/>
            </a:p>
          </p:txBody>
        </p:sp>
        <p:sp>
          <p:nvSpPr>
            <p:cNvPr id="15783" name="Freeform 407"/>
            <p:cNvSpPr>
              <a:spLocks/>
            </p:cNvSpPr>
            <p:nvPr/>
          </p:nvSpPr>
          <p:spPr bwMode="auto">
            <a:xfrm>
              <a:off x="4301" y="2087"/>
              <a:ext cx="24" cy="24"/>
            </a:xfrm>
            <a:custGeom>
              <a:avLst/>
              <a:gdLst>
                <a:gd name="T0" fmla="*/ 24 w 24"/>
                <a:gd name="T1" fmla="*/ 24 h 24"/>
                <a:gd name="T2" fmla="*/ 18 w 24"/>
                <a:gd name="T3" fmla="*/ 18 h 24"/>
                <a:gd name="T4" fmla="*/ 18 w 24"/>
                <a:gd name="T5" fmla="*/ 18 h 24"/>
                <a:gd name="T6" fmla="*/ 12 w 24"/>
                <a:gd name="T7" fmla="*/ 12 h 24"/>
                <a:gd name="T8" fmla="*/ 6 w 24"/>
                <a:gd name="T9" fmla="*/ 12 h 24"/>
                <a:gd name="T10" fmla="*/ 6 w 24"/>
                <a:gd name="T11" fmla="*/ 6 h 24"/>
                <a:gd name="T12" fmla="*/ 0 w 24"/>
                <a:gd name="T13" fmla="*/ 6 h 24"/>
                <a:gd name="T14" fmla="*/ 0 w 24"/>
                <a:gd name="T15" fmla="*/ 6 h 24"/>
                <a:gd name="T16" fmla="*/ 0 w 24"/>
                <a:gd name="T17" fmla="*/ 0 h 24"/>
                <a:gd name="T18" fmla="*/ 0 w 24"/>
                <a:gd name="T19" fmla="*/ 0 h 24"/>
                <a:gd name="T20" fmla="*/ 6 w 24"/>
                <a:gd name="T21" fmla="*/ 6 h 24"/>
                <a:gd name="T22" fmla="*/ 6 w 24"/>
                <a:gd name="T23" fmla="*/ 6 h 24"/>
                <a:gd name="T24" fmla="*/ 12 w 24"/>
                <a:gd name="T25" fmla="*/ 6 h 24"/>
                <a:gd name="T26" fmla="*/ 18 w 24"/>
                <a:gd name="T27" fmla="*/ 12 h 24"/>
                <a:gd name="T28" fmla="*/ 18 w 24"/>
                <a:gd name="T29" fmla="*/ 18 h 24"/>
                <a:gd name="T30" fmla="*/ 24 w 24"/>
                <a:gd name="T31" fmla="*/ 18 h 24"/>
                <a:gd name="T32" fmla="*/ 24 w 24"/>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24"/>
                  </a:moveTo>
                  <a:lnTo>
                    <a:pt x="18" y="18"/>
                  </a:lnTo>
                  <a:lnTo>
                    <a:pt x="12" y="12"/>
                  </a:lnTo>
                  <a:lnTo>
                    <a:pt x="6" y="12"/>
                  </a:lnTo>
                  <a:lnTo>
                    <a:pt x="6" y="6"/>
                  </a:lnTo>
                  <a:lnTo>
                    <a:pt x="0" y="6"/>
                  </a:lnTo>
                  <a:lnTo>
                    <a:pt x="0" y="0"/>
                  </a:lnTo>
                  <a:lnTo>
                    <a:pt x="6" y="6"/>
                  </a:lnTo>
                  <a:lnTo>
                    <a:pt x="12" y="6"/>
                  </a:lnTo>
                  <a:lnTo>
                    <a:pt x="18" y="12"/>
                  </a:lnTo>
                  <a:lnTo>
                    <a:pt x="18" y="18"/>
                  </a:lnTo>
                  <a:lnTo>
                    <a:pt x="24" y="18"/>
                  </a:lnTo>
                  <a:lnTo>
                    <a:pt x="24" y="24"/>
                  </a:lnTo>
                  <a:close/>
                </a:path>
              </a:pathLst>
            </a:custGeom>
            <a:solidFill>
              <a:srgbClr val="006600"/>
            </a:solidFill>
            <a:ln w="9525">
              <a:noFill/>
              <a:round/>
              <a:headEnd/>
              <a:tailEnd/>
            </a:ln>
          </p:spPr>
          <p:txBody>
            <a:bodyPr vert="eaVert"/>
            <a:lstStyle/>
            <a:p>
              <a:endParaRPr lang="en-US"/>
            </a:p>
          </p:txBody>
        </p:sp>
        <p:sp>
          <p:nvSpPr>
            <p:cNvPr id="15784" name="Freeform 408"/>
            <p:cNvSpPr>
              <a:spLocks/>
            </p:cNvSpPr>
            <p:nvPr/>
          </p:nvSpPr>
          <p:spPr bwMode="auto">
            <a:xfrm>
              <a:off x="4444" y="2093"/>
              <a:ext cx="6" cy="30"/>
            </a:xfrm>
            <a:custGeom>
              <a:avLst/>
              <a:gdLst>
                <a:gd name="T0" fmla="*/ 0 w 6"/>
                <a:gd name="T1" fmla="*/ 30 h 30"/>
                <a:gd name="T2" fmla="*/ 0 w 6"/>
                <a:gd name="T3" fmla="*/ 24 h 30"/>
                <a:gd name="T4" fmla="*/ 0 w 6"/>
                <a:gd name="T5" fmla="*/ 12 h 30"/>
                <a:gd name="T6" fmla="*/ 0 w 6"/>
                <a:gd name="T7" fmla="*/ 0 h 30"/>
                <a:gd name="T8" fmla="*/ 6 w 6"/>
                <a:gd name="T9" fmla="*/ 0 h 30"/>
                <a:gd name="T10" fmla="*/ 6 w 6"/>
                <a:gd name="T11" fmla="*/ 0 h 30"/>
                <a:gd name="T12" fmla="*/ 6 w 6"/>
                <a:gd name="T13" fmla="*/ 12 h 30"/>
                <a:gd name="T14" fmla="*/ 6 w 6"/>
                <a:gd name="T15" fmla="*/ 24 h 30"/>
                <a:gd name="T16" fmla="*/ 0 w 6"/>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0"/>
                <a:gd name="T29" fmla="*/ 6 w 6"/>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0">
                  <a:moveTo>
                    <a:pt x="0" y="30"/>
                  </a:moveTo>
                  <a:lnTo>
                    <a:pt x="0" y="24"/>
                  </a:lnTo>
                  <a:lnTo>
                    <a:pt x="0" y="12"/>
                  </a:lnTo>
                  <a:lnTo>
                    <a:pt x="0" y="0"/>
                  </a:lnTo>
                  <a:lnTo>
                    <a:pt x="6" y="0"/>
                  </a:lnTo>
                  <a:lnTo>
                    <a:pt x="6" y="12"/>
                  </a:lnTo>
                  <a:lnTo>
                    <a:pt x="6" y="24"/>
                  </a:lnTo>
                  <a:lnTo>
                    <a:pt x="0" y="30"/>
                  </a:lnTo>
                  <a:close/>
                </a:path>
              </a:pathLst>
            </a:custGeom>
            <a:solidFill>
              <a:srgbClr val="006600"/>
            </a:solidFill>
            <a:ln w="9525">
              <a:noFill/>
              <a:round/>
              <a:headEnd/>
              <a:tailEnd/>
            </a:ln>
          </p:spPr>
          <p:txBody>
            <a:bodyPr vert="eaVert"/>
            <a:lstStyle/>
            <a:p>
              <a:endParaRPr lang="en-US"/>
            </a:p>
          </p:txBody>
        </p:sp>
        <p:sp>
          <p:nvSpPr>
            <p:cNvPr id="15785" name="Freeform 409"/>
            <p:cNvSpPr>
              <a:spLocks/>
            </p:cNvSpPr>
            <p:nvPr/>
          </p:nvSpPr>
          <p:spPr bwMode="auto">
            <a:xfrm>
              <a:off x="4457" y="2097"/>
              <a:ext cx="12" cy="30"/>
            </a:xfrm>
            <a:custGeom>
              <a:avLst/>
              <a:gdLst>
                <a:gd name="T0" fmla="*/ 0 w 12"/>
                <a:gd name="T1" fmla="*/ 30 h 30"/>
                <a:gd name="T2" fmla="*/ 0 w 12"/>
                <a:gd name="T3" fmla="*/ 24 h 30"/>
                <a:gd name="T4" fmla="*/ 0 w 12"/>
                <a:gd name="T5" fmla="*/ 12 h 30"/>
                <a:gd name="T6" fmla="*/ 6 w 12"/>
                <a:gd name="T7" fmla="*/ 0 h 30"/>
                <a:gd name="T8" fmla="*/ 6 w 12"/>
                <a:gd name="T9" fmla="*/ 0 h 30"/>
                <a:gd name="T10" fmla="*/ 12 w 12"/>
                <a:gd name="T11" fmla="*/ 0 h 30"/>
                <a:gd name="T12" fmla="*/ 6 w 12"/>
                <a:gd name="T13" fmla="*/ 12 h 30"/>
                <a:gd name="T14" fmla="*/ 0 w 12"/>
                <a:gd name="T15" fmla="*/ 24 h 30"/>
                <a:gd name="T16" fmla="*/ 0 w 12"/>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30"/>
                <a:gd name="T29" fmla="*/ 12 w 12"/>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30">
                  <a:moveTo>
                    <a:pt x="0" y="30"/>
                  </a:moveTo>
                  <a:lnTo>
                    <a:pt x="0" y="24"/>
                  </a:lnTo>
                  <a:lnTo>
                    <a:pt x="0" y="12"/>
                  </a:lnTo>
                  <a:lnTo>
                    <a:pt x="6" y="0"/>
                  </a:lnTo>
                  <a:lnTo>
                    <a:pt x="12" y="0"/>
                  </a:lnTo>
                  <a:lnTo>
                    <a:pt x="6" y="12"/>
                  </a:lnTo>
                  <a:lnTo>
                    <a:pt x="0" y="24"/>
                  </a:lnTo>
                  <a:lnTo>
                    <a:pt x="0" y="30"/>
                  </a:lnTo>
                  <a:close/>
                </a:path>
              </a:pathLst>
            </a:custGeom>
            <a:solidFill>
              <a:srgbClr val="006600"/>
            </a:solidFill>
            <a:ln w="9525">
              <a:noFill/>
              <a:round/>
              <a:headEnd/>
              <a:tailEnd/>
            </a:ln>
          </p:spPr>
          <p:txBody>
            <a:bodyPr vert="eaVert"/>
            <a:lstStyle/>
            <a:p>
              <a:endParaRPr lang="en-US"/>
            </a:p>
          </p:txBody>
        </p:sp>
        <p:sp>
          <p:nvSpPr>
            <p:cNvPr id="15786" name="Freeform 410"/>
            <p:cNvSpPr>
              <a:spLocks/>
            </p:cNvSpPr>
            <p:nvPr/>
          </p:nvSpPr>
          <p:spPr bwMode="auto">
            <a:xfrm>
              <a:off x="4427" y="2081"/>
              <a:ext cx="6" cy="30"/>
            </a:xfrm>
            <a:custGeom>
              <a:avLst/>
              <a:gdLst>
                <a:gd name="T0" fmla="*/ 6 w 6"/>
                <a:gd name="T1" fmla="*/ 30 h 30"/>
                <a:gd name="T2" fmla="*/ 6 w 6"/>
                <a:gd name="T3" fmla="*/ 30 h 30"/>
                <a:gd name="T4" fmla="*/ 0 w 6"/>
                <a:gd name="T5" fmla="*/ 18 h 30"/>
                <a:gd name="T6" fmla="*/ 0 w 6"/>
                <a:gd name="T7" fmla="*/ 6 h 30"/>
                <a:gd name="T8" fmla="*/ 6 w 6"/>
                <a:gd name="T9" fmla="*/ 0 h 30"/>
                <a:gd name="T10" fmla="*/ 6 w 6"/>
                <a:gd name="T11" fmla="*/ 6 h 30"/>
                <a:gd name="T12" fmla="*/ 6 w 6"/>
                <a:gd name="T13" fmla="*/ 12 h 30"/>
                <a:gd name="T14" fmla="*/ 6 w 6"/>
                <a:gd name="T15" fmla="*/ 24 h 30"/>
                <a:gd name="T16" fmla="*/ 6 w 6"/>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0"/>
                <a:gd name="T29" fmla="*/ 6 w 6"/>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0">
                  <a:moveTo>
                    <a:pt x="6" y="30"/>
                  </a:moveTo>
                  <a:lnTo>
                    <a:pt x="6" y="30"/>
                  </a:lnTo>
                  <a:lnTo>
                    <a:pt x="0" y="18"/>
                  </a:lnTo>
                  <a:lnTo>
                    <a:pt x="0" y="6"/>
                  </a:lnTo>
                  <a:lnTo>
                    <a:pt x="6" y="0"/>
                  </a:lnTo>
                  <a:lnTo>
                    <a:pt x="6" y="6"/>
                  </a:lnTo>
                  <a:lnTo>
                    <a:pt x="6" y="12"/>
                  </a:lnTo>
                  <a:lnTo>
                    <a:pt x="6" y="24"/>
                  </a:lnTo>
                  <a:lnTo>
                    <a:pt x="6" y="30"/>
                  </a:lnTo>
                  <a:close/>
                </a:path>
              </a:pathLst>
            </a:custGeom>
            <a:solidFill>
              <a:srgbClr val="006600"/>
            </a:solidFill>
            <a:ln w="9525">
              <a:noFill/>
              <a:round/>
              <a:headEnd/>
              <a:tailEnd/>
            </a:ln>
          </p:spPr>
          <p:txBody>
            <a:bodyPr vert="eaVert"/>
            <a:lstStyle/>
            <a:p>
              <a:endParaRPr lang="en-US"/>
            </a:p>
          </p:txBody>
        </p:sp>
        <p:sp>
          <p:nvSpPr>
            <p:cNvPr id="15787" name="Freeform 411"/>
            <p:cNvSpPr>
              <a:spLocks/>
            </p:cNvSpPr>
            <p:nvPr/>
          </p:nvSpPr>
          <p:spPr bwMode="auto">
            <a:xfrm>
              <a:off x="4409" y="2072"/>
              <a:ext cx="11" cy="38"/>
            </a:xfrm>
            <a:custGeom>
              <a:avLst/>
              <a:gdLst>
                <a:gd name="T0" fmla="*/ 6 w 12"/>
                <a:gd name="T1" fmla="*/ 55 h 36"/>
                <a:gd name="T2" fmla="*/ 6 w 12"/>
                <a:gd name="T3" fmla="*/ 37 h 36"/>
                <a:gd name="T4" fmla="*/ 0 w 12"/>
                <a:gd name="T5" fmla="*/ 20 h 36"/>
                <a:gd name="T6" fmla="*/ 0 w 12"/>
                <a:gd name="T7" fmla="*/ 6 h 36"/>
                <a:gd name="T8" fmla="*/ 0 w 12"/>
                <a:gd name="T9" fmla="*/ 0 h 36"/>
                <a:gd name="T10" fmla="*/ 6 w 12"/>
                <a:gd name="T11" fmla="*/ 0 h 36"/>
                <a:gd name="T12" fmla="*/ 6 w 12"/>
                <a:gd name="T13" fmla="*/ 20 h 36"/>
                <a:gd name="T14" fmla="*/ 6 w 12"/>
                <a:gd name="T15" fmla="*/ 37 h 36"/>
                <a:gd name="T16" fmla="*/ 6 w 12"/>
                <a:gd name="T17" fmla="*/ 55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36"/>
                <a:gd name="T29" fmla="*/ 12 w 12"/>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36">
                  <a:moveTo>
                    <a:pt x="12" y="36"/>
                  </a:moveTo>
                  <a:lnTo>
                    <a:pt x="6" y="24"/>
                  </a:lnTo>
                  <a:lnTo>
                    <a:pt x="0" y="12"/>
                  </a:lnTo>
                  <a:lnTo>
                    <a:pt x="0" y="6"/>
                  </a:lnTo>
                  <a:lnTo>
                    <a:pt x="0" y="0"/>
                  </a:lnTo>
                  <a:lnTo>
                    <a:pt x="6" y="0"/>
                  </a:lnTo>
                  <a:lnTo>
                    <a:pt x="12" y="12"/>
                  </a:lnTo>
                  <a:lnTo>
                    <a:pt x="12" y="24"/>
                  </a:lnTo>
                  <a:lnTo>
                    <a:pt x="12" y="36"/>
                  </a:lnTo>
                  <a:close/>
                </a:path>
              </a:pathLst>
            </a:custGeom>
            <a:solidFill>
              <a:srgbClr val="006600"/>
            </a:solidFill>
            <a:ln w="9525">
              <a:noFill/>
              <a:round/>
              <a:headEnd/>
              <a:tailEnd/>
            </a:ln>
          </p:spPr>
          <p:txBody>
            <a:bodyPr vert="eaVert"/>
            <a:lstStyle/>
            <a:p>
              <a:endParaRPr lang="en-US"/>
            </a:p>
          </p:txBody>
        </p:sp>
        <p:sp>
          <p:nvSpPr>
            <p:cNvPr id="15788" name="Freeform 412"/>
            <p:cNvSpPr>
              <a:spLocks/>
            </p:cNvSpPr>
            <p:nvPr/>
          </p:nvSpPr>
          <p:spPr bwMode="auto">
            <a:xfrm>
              <a:off x="4391" y="2059"/>
              <a:ext cx="11" cy="42"/>
            </a:xfrm>
            <a:custGeom>
              <a:avLst/>
              <a:gdLst>
                <a:gd name="T0" fmla="*/ 6 w 12"/>
                <a:gd name="T1" fmla="*/ 42 h 42"/>
                <a:gd name="T2" fmla="*/ 6 w 12"/>
                <a:gd name="T3" fmla="*/ 36 h 42"/>
                <a:gd name="T4" fmla="*/ 6 w 12"/>
                <a:gd name="T5" fmla="*/ 30 h 42"/>
                <a:gd name="T6" fmla="*/ 6 w 12"/>
                <a:gd name="T7" fmla="*/ 24 h 42"/>
                <a:gd name="T8" fmla="*/ 0 w 12"/>
                <a:gd name="T9" fmla="*/ 18 h 42"/>
                <a:gd name="T10" fmla="*/ 0 w 12"/>
                <a:gd name="T11" fmla="*/ 12 h 42"/>
                <a:gd name="T12" fmla="*/ 0 w 12"/>
                <a:gd name="T13" fmla="*/ 6 h 42"/>
                <a:gd name="T14" fmla="*/ 0 w 12"/>
                <a:gd name="T15" fmla="*/ 0 h 42"/>
                <a:gd name="T16" fmla="*/ 0 w 12"/>
                <a:gd name="T17" fmla="*/ 0 h 42"/>
                <a:gd name="T18" fmla="*/ 6 w 12"/>
                <a:gd name="T19" fmla="*/ 6 h 42"/>
                <a:gd name="T20" fmla="*/ 6 w 12"/>
                <a:gd name="T21" fmla="*/ 18 h 42"/>
                <a:gd name="T22" fmla="*/ 6 w 12"/>
                <a:gd name="T23" fmla="*/ 30 h 42"/>
                <a:gd name="T24" fmla="*/ 6 w 12"/>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42"/>
                <a:gd name="T41" fmla="*/ 12 w 12"/>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42">
                  <a:moveTo>
                    <a:pt x="12" y="42"/>
                  </a:moveTo>
                  <a:lnTo>
                    <a:pt x="12" y="36"/>
                  </a:lnTo>
                  <a:lnTo>
                    <a:pt x="6" y="30"/>
                  </a:lnTo>
                  <a:lnTo>
                    <a:pt x="6" y="24"/>
                  </a:lnTo>
                  <a:lnTo>
                    <a:pt x="0" y="18"/>
                  </a:lnTo>
                  <a:lnTo>
                    <a:pt x="0" y="12"/>
                  </a:lnTo>
                  <a:lnTo>
                    <a:pt x="0" y="6"/>
                  </a:lnTo>
                  <a:lnTo>
                    <a:pt x="0" y="0"/>
                  </a:lnTo>
                  <a:lnTo>
                    <a:pt x="6" y="6"/>
                  </a:lnTo>
                  <a:lnTo>
                    <a:pt x="12" y="18"/>
                  </a:lnTo>
                  <a:lnTo>
                    <a:pt x="12" y="30"/>
                  </a:lnTo>
                  <a:lnTo>
                    <a:pt x="12" y="42"/>
                  </a:lnTo>
                  <a:close/>
                </a:path>
              </a:pathLst>
            </a:custGeom>
            <a:solidFill>
              <a:srgbClr val="006600"/>
            </a:solidFill>
            <a:ln w="9525">
              <a:noFill/>
              <a:round/>
              <a:headEnd/>
              <a:tailEnd/>
            </a:ln>
          </p:spPr>
          <p:txBody>
            <a:bodyPr vert="eaVert"/>
            <a:lstStyle/>
            <a:p>
              <a:endParaRPr lang="en-US"/>
            </a:p>
          </p:txBody>
        </p:sp>
        <p:sp>
          <p:nvSpPr>
            <p:cNvPr id="15789" name="Freeform 413"/>
            <p:cNvSpPr>
              <a:spLocks/>
            </p:cNvSpPr>
            <p:nvPr/>
          </p:nvSpPr>
          <p:spPr bwMode="auto">
            <a:xfrm>
              <a:off x="4349" y="2059"/>
              <a:ext cx="24" cy="42"/>
            </a:xfrm>
            <a:custGeom>
              <a:avLst/>
              <a:gdLst>
                <a:gd name="T0" fmla="*/ 24 w 24"/>
                <a:gd name="T1" fmla="*/ 42 h 42"/>
                <a:gd name="T2" fmla="*/ 18 w 24"/>
                <a:gd name="T3" fmla="*/ 36 h 42"/>
                <a:gd name="T4" fmla="*/ 18 w 24"/>
                <a:gd name="T5" fmla="*/ 30 h 42"/>
                <a:gd name="T6" fmla="*/ 12 w 24"/>
                <a:gd name="T7" fmla="*/ 24 h 42"/>
                <a:gd name="T8" fmla="*/ 6 w 24"/>
                <a:gd name="T9" fmla="*/ 18 h 42"/>
                <a:gd name="T10" fmla="*/ 6 w 24"/>
                <a:gd name="T11" fmla="*/ 12 h 42"/>
                <a:gd name="T12" fmla="*/ 0 w 24"/>
                <a:gd name="T13" fmla="*/ 6 h 42"/>
                <a:gd name="T14" fmla="*/ 0 w 24"/>
                <a:gd name="T15" fmla="*/ 0 h 42"/>
                <a:gd name="T16" fmla="*/ 0 w 24"/>
                <a:gd name="T17" fmla="*/ 0 h 42"/>
                <a:gd name="T18" fmla="*/ 6 w 24"/>
                <a:gd name="T19" fmla="*/ 0 h 42"/>
                <a:gd name="T20" fmla="*/ 6 w 24"/>
                <a:gd name="T21" fmla="*/ 6 h 42"/>
                <a:gd name="T22" fmla="*/ 12 w 24"/>
                <a:gd name="T23" fmla="*/ 12 h 42"/>
                <a:gd name="T24" fmla="*/ 12 w 24"/>
                <a:gd name="T25" fmla="*/ 18 h 42"/>
                <a:gd name="T26" fmla="*/ 18 w 24"/>
                <a:gd name="T27" fmla="*/ 24 h 42"/>
                <a:gd name="T28" fmla="*/ 18 w 24"/>
                <a:gd name="T29" fmla="*/ 30 h 42"/>
                <a:gd name="T30" fmla="*/ 24 w 24"/>
                <a:gd name="T31" fmla="*/ 36 h 42"/>
                <a:gd name="T32" fmla="*/ 24 w 24"/>
                <a:gd name="T33" fmla="*/ 4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2"/>
                <a:gd name="T53" fmla="*/ 24 w 24"/>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2">
                  <a:moveTo>
                    <a:pt x="24" y="42"/>
                  </a:moveTo>
                  <a:lnTo>
                    <a:pt x="18" y="36"/>
                  </a:lnTo>
                  <a:lnTo>
                    <a:pt x="18" y="30"/>
                  </a:lnTo>
                  <a:lnTo>
                    <a:pt x="12" y="24"/>
                  </a:lnTo>
                  <a:lnTo>
                    <a:pt x="6" y="18"/>
                  </a:lnTo>
                  <a:lnTo>
                    <a:pt x="6" y="12"/>
                  </a:lnTo>
                  <a:lnTo>
                    <a:pt x="0" y="6"/>
                  </a:lnTo>
                  <a:lnTo>
                    <a:pt x="0" y="0"/>
                  </a:lnTo>
                  <a:lnTo>
                    <a:pt x="6" y="0"/>
                  </a:lnTo>
                  <a:lnTo>
                    <a:pt x="6" y="6"/>
                  </a:lnTo>
                  <a:lnTo>
                    <a:pt x="12" y="12"/>
                  </a:lnTo>
                  <a:lnTo>
                    <a:pt x="12" y="18"/>
                  </a:lnTo>
                  <a:lnTo>
                    <a:pt x="18" y="24"/>
                  </a:lnTo>
                  <a:lnTo>
                    <a:pt x="18" y="30"/>
                  </a:lnTo>
                  <a:lnTo>
                    <a:pt x="24" y="36"/>
                  </a:lnTo>
                  <a:lnTo>
                    <a:pt x="24" y="42"/>
                  </a:lnTo>
                  <a:close/>
                </a:path>
              </a:pathLst>
            </a:custGeom>
            <a:solidFill>
              <a:srgbClr val="006600"/>
            </a:solidFill>
            <a:ln w="9525">
              <a:noFill/>
              <a:round/>
              <a:headEnd/>
              <a:tailEnd/>
            </a:ln>
          </p:spPr>
          <p:txBody>
            <a:bodyPr vert="eaVert"/>
            <a:lstStyle/>
            <a:p>
              <a:endParaRPr lang="en-US"/>
            </a:p>
          </p:txBody>
        </p:sp>
        <p:sp>
          <p:nvSpPr>
            <p:cNvPr id="15790" name="Freeform 414"/>
            <p:cNvSpPr>
              <a:spLocks/>
            </p:cNvSpPr>
            <p:nvPr/>
          </p:nvSpPr>
          <p:spPr bwMode="auto">
            <a:xfrm>
              <a:off x="4313" y="2067"/>
              <a:ext cx="24" cy="36"/>
            </a:xfrm>
            <a:custGeom>
              <a:avLst/>
              <a:gdLst>
                <a:gd name="T0" fmla="*/ 24 w 24"/>
                <a:gd name="T1" fmla="*/ 36 h 36"/>
                <a:gd name="T2" fmla="*/ 24 w 24"/>
                <a:gd name="T3" fmla="*/ 36 h 36"/>
                <a:gd name="T4" fmla="*/ 18 w 24"/>
                <a:gd name="T5" fmla="*/ 30 h 36"/>
                <a:gd name="T6" fmla="*/ 12 w 24"/>
                <a:gd name="T7" fmla="*/ 24 h 36"/>
                <a:gd name="T8" fmla="*/ 6 w 24"/>
                <a:gd name="T9" fmla="*/ 18 h 36"/>
                <a:gd name="T10" fmla="*/ 6 w 24"/>
                <a:gd name="T11" fmla="*/ 12 h 36"/>
                <a:gd name="T12" fmla="*/ 0 w 24"/>
                <a:gd name="T13" fmla="*/ 6 h 36"/>
                <a:gd name="T14" fmla="*/ 0 w 24"/>
                <a:gd name="T15" fmla="*/ 0 h 36"/>
                <a:gd name="T16" fmla="*/ 0 w 24"/>
                <a:gd name="T17" fmla="*/ 0 h 36"/>
                <a:gd name="T18" fmla="*/ 6 w 24"/>
                <a:gd name="T19" fmla="*/ 0 h 36"/>
                <a:gd name="T20" fmla="*/ 6 w 24"/>
                <a:gd name="T21" fmla="*/ 6 h 36"/>
                <a:gd name="T22" fmla="*/ 12 w 24"/>
                <a:gd name="T23" fmla="*/ 12 h 36"/>
                <a:gd name="T24" fmla="*/ 12 w 24"/>
                <a:gd name="T25" fmla="*/ 18 h 36"/>
                <a:gd name="T26" fmla="*/ 18 w 24"/>
                <a:gd name="T27" fmla="*/ 24 h 36"/>
                <a:gd name="T28" fmla="*/ 24 w 24"/>
                <a:gd name="T29" fmla="*/ 30 h 36"/>
                <a:gd name="T30" fmla="*/ 24 w 24"/>
                <a:gd name="T31" fmla="*/ 36 h 36"/>
                <a:gd name="T32" fmla="*/ 24 w 24"/>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6"/>
                <a:gd name="T53" fmla="*/ 24 w 2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6">
                  <a:moveTo>
                    <a:pt x="24" y="36"/>
                  </a:moveTo>
                  <a:lnTo>
                    <a:pt x="24" y="36"/>
                  </a:lnTo>
                  <a:lnTo>
                    <a:pt x="18" y="30"/>
                  </a:lnTo>
                  <a:lnTo>
                    <a:pt x="12" y="24"/>
                  </a:lnTo>
                  <a:lnTo>
                    <a:pt x="6" y="18"/>
                  </a:lnTo>
                  <a:lnTo>
                    <a:pt x="6" y="12"/>
                  </a:lnTo>
                  <a:lnTo>
                    <a:pt x="0" y="6"/>
                  </a:lnTo>
                  <a:lnTo>
                    <a:pt x="0" y="0"/>
                  </a:lnTo>
                  <a:lnTo>
                    <a:pt x="6" y="0"/>
                  </a:lnTo>
                  <a:lnTo>
                    <a:pt x="6" y="6"/>
                  </a:lnTo>
                  <a:lnTo>
                    <a:pt x="12" y="12"/>
                  </a:lnTo>
                  <a:lnTo>
                    <a:pt x="12" y="18"/>
                  </a:lnTo>
                  <a:lnTo>
                    <a:pt x="18" y="24"/>
                  </a:lnTo>
                  <a:lnTo>
                    <a:pt x="24" y="30"/>
                  </a:lnTo>
                  <a:lnTo>
                    <a:pt x="24" y="36"/>
                  </a:lnTo>
                  <a:close/>
                </a:path>
              </a:pathLst>
            </a:custGeom>
            <a:solidFill>
              <a:srgbClr val="006600"/>
            </a:solidFill>
            <a:ln w="9525">
              <a:noFill/>
              <a:round/>
              <a:headEnd/>
              <a:tailEnd/>
            </a:ln>
          </p:spPr>
          <p:txBody>
            <a:bodyPr vert="eaVert"/>
            <a:lstStyle/>
            <a:p>
              <a:endParaRPr lang="en-US"/>
            </a:p>
          </p:txBody>
        </p:sp>
        <p:sp>
          <p:nvSpPr>
            <p:cNvPr id="15791" name="Freeform 415"/>
            <p:cNvSpPr>
              <a:spLocks/>
            </p:cNvSpPr>
            <p:nvPr/>
          </p:nvSpPr>
          <p:spPr bwMode="auto">
            <a:xfrm>
              <a:off x="4367" y="2067"/>
              <a:ext cx="24" cy="36"/>
            </a:xfrm>
            <a:custGeom>
              <a:avLst/>
              <a:gdLst>
                <a:gd name="T0" fmla="*/ 24 w 24"/>
                <a:gd name="T1" fmla="*/ 36 h 36"/>
                <a:gd name="T2" fmla="*/ 18 w 24"/>
                <a:gd name="T3" fmla="*/ 30 h 36"/>
                <a:gd name="T4" fmla="*/ 12 w 24"/>
                <a:gd name="T5" fmla="*/ 24 h 36"/>
                <a:gd name="T6" fmla="*/ 12 w 24"/>
                <a:gd name="T7" fmla="*/ 18 h 36"/>
                <a:gd name="T8" fmla="*/ 6 w 24"/>
                <a:gd name="T9" fmla="*/ 12 h 36"/>
                <a:gd name="T10" fmla="*/ 0 w 24"/>
                <a:gd name="T11" fmla="*/ 6 h 36"/>
                <a:gd name="T12" fmla="*/ 0 w 24"/>
                <a:gd name="T13" fmla="*/ 0 h 36"/>
                <a:gd name="T14" fmla="*/ 0 w 24"/>
                <a:gd name="T15" fmla="*/ 0 h 36"/>
                <a:gd name="T16" fmla="*/ 0 w 24"/>
                <a:gd name="T17" fmla="*/ 0 h 36"/>
                <a:gd name="T18" fmla="*/ 6 w 24"/>
                <a:gd name="T19" fmla="*/ 0 h 36"/>
                <a:gd name="T20" fmla="*/ 6 w 24"/>
                <a:gd name="T21" fmla="*/ 0 h 36"/>
                <a:gd name="T22" fmla="*/ 12 w 24"/>
                <a:gd name="T23" fmla="*/ 6 h 36"/>
                <a:gd name="T24" fmla="*/ 12 w 24"/>
                <a:gd name="T25" fmla="*/ 12 h 36"/>
                <a:gd name="T26" fmla="*/ 18 w 24"/>
                <a:gd name="T27" fmla="*/ 18 h 36"/>
                <a:gd name="T28" fmla="*/ 18 w 24"/>
                <a:gd name="T29" fmla="*/ 24 h 36"/>
                <a:gd name="T30" fmla="*/ 18 w 24"/>
                <a:gd name="T31" fmla="*/ 30 h 36"/>
                <a:gd name="T32" fmla="*/ 24 w 24"/>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6"/>
                <a:gd name="T53" fmla="*/ 24 w 2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6">
                  <a:moveTo>
                    <a:pt x="24" y="36"/>
                  </a:moveTo>
                  <a:lnTo>
                    <a:pt x="18" y="30"/>
                  </a:lnTo>
                  <a:lnTo>
                    <a:pt x="12" y="24"/>
                  </a:lnTo>
                  <a:lnTo>
                    <a:pt x="12" y="18"/>
                  </a:lnTo>
                  <a:lnTo>
                    <a:pt x="6" y="12"/>
                  </a:lnTo>
                  <a:lnTo>
                    <a:pt x="0" y="6"/>
                  </a:lnTo>
                  <a:lnTo>
                    <a:pt x="0" y="0"/>
                  </a:lnTo>
                  <a:lnTo>
                    <a:pt x="6" y="0"/>
                  </a:lnTo>
                  <a:lnTo>
                    <a:pt x="12" y="6"/>
                  </a:lnTo>
                  <a:lnTo>
                    <a:pt x="12" y="12"/>
                  </a:lnTo>
                  <a:lnTo>
                    <a:pt x="18" y="18"/>
                  </a:lnTo>
                  <a:lnTo>
                    <a:pt x="18" y="24"/>
                  </a:lnTo>
                  <a:lnTo>
                    <a:pt x="18" y="30"/>
                  </a:lnTo>
                  <a:lnTo>
                    <a:pt x="24" y="36"/>
                  </a:lnTo>
                  <a:close/>
                </a:path>
              </a:pathLst>
            </a:custGeom>
            <a:solidFill>
              <a:srgbClr val="006600"/>
            </a:solidFill>
            <a:ln w="9525">
              <a:noFill/>
              <a:round/>
              <a:headEnd/>
              <a:tailEnd/>
            </a:ln>
          </p:spPr>
          <p:txBody>
            <a:bodyPr vert="eaVert"/>
            <a:lstStyle/>
            <a:p>
              <a:endParaRPr lang="en-US"/>
            </a:p>
          </p:txBody>
        </p:sp>
        <p:sp>
          <p:nvSpPr>
            <p:cNvPr id="15792" name="Freeform 416"/>
            <p:cNvSpPr>
              <a:spLocks/>
            </p:cNvSpPr>
            <p:nvPr/>
          </p:nvSpPr>
          <p:spPr bwMode="auto">
            <a:xfrm>
              <a:off x="4355" y="2099"/>
              <a:ext cx="30" cy="54"/>
            </a:xfrm>
            <a:custGeom>
              <a:avLst/>
              <a:gdLst>
                <a:gd name="T0" fmla="*/ 0 w 30"/>
                <a:gd name="T1" fmla="*/ 54 h 54"/>
                <a:gd name="T2" fmla="*/ 0 w 30"/>
                <a:gd name="T3" fmla="*/ 48 h 54"/>
                <a:gd name="T4" fmla="*/ 0 w 30"/>
                <a:gd name="T5" fmla="*/ 42 h 54"/>
                <a:gd name="T6" fmla="*/ 6 w 30"/>
                <a:gd name="T7" fmla="*/ 36 h 54"/>
                <a:gd name="T8" fmla="*/ 6 w 30"/>
                <a:gd name="T9" fmla="*/ 30 h 54"/>
                <a:gd name="T10" fmla="*/ 12 w 30"/>
                <a:gd name="T11" fmla="*/ 18 h 54"/>
                <a:gd name="T12" fmla="*/ 18 w 30"/>
                <a:gd name="T13" fmla="*/ 12 h 54"/>
                <a:gd name="T14" fmla="*/ 24 w 30"/>
                <a:gd name="T15" fmla="*/ 6 h 54"/>
                <a:gd name="T16" fmla="*/ 30 w 30"/>
                <a:gd name="T17" fmla="*/ 0 h 54"/>
                <a:gd name="T18" fmla="*/ 30 w 30"/>
                <a:gd name="T19" fmla="*/ 6 h 54"/>
                <a:gd name="T20" fmla="*/ 24 w 30"/>
                <a:gd name="T21" fmla="*/ 12 h 54"/>
                <a:gd name="T22" fmla="*/ 24 w 30"/>
                <a:gd name="T23" fmla="*/ 18 h 54"/>
                <a:gd name="T24" fmla="*/ 18 w 30"/>
                <a:gd name="T25" fmla="*/ 30 h 54"/>
                <a:gd name="T26" fmla="*/ 12 w 30"/>
                <a:gd name="T27" fmla="*/ 36 h 54"/>
                <a:gd name="T28" fmla="*/ 6 w 30"/>
                <a:gd name="T29" fmla="*/ 48 h 54"/>
                <a:gd name="T30" fmla="*/ 0 w 30"/>
                <a:gd name="T31" fmla="*/ 54 h 54"/>
                <a:gd name="T32" fmla="*/ 0 w 30"/>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54"/>
                <a:gd name="T53" fmla="*/ 30 w 30"/>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54">
                  <a:moveTo>
                    <a:pt x="0" y="54"/>
                  </a:moveTo>
                  <a:lnTo>
                    <a:pt x="0" y="48"/>
                  </a:lnTo>
                  <a:lnTo>
                    <a:pt x="0" y="42"/>
                  </a:lnTo>
                  <a:lnTo>
                    <a:pt x="6" y="36"/>
                  </a:lnTo>
                  <a:lnTo>
                    <a:pt x="6" y="30"/>
                  </a:lnTo>
                  <a:lnTo>
                    <a:pt x="12" y="18"/>
                  </a:lnTo>
                  <a:lnTo>
                    <a:pt x="18" y="12"/>
                  </a:lnTo>
                  <a:lnTo>
                    <a:pt x="24" y="6"/>
                  </a:lnTo>
                  <a:lnTo>
                    <a:pt x="30" y="0"/>
                  </a:lnTo>
                  <a:lnTo>
                    <a:pt x="30" y="6"/>
                  </a:lnTo>
                  <a:lnTo>
                    <a:pt x="24" y="12"/>
                  </a:lnTo>
                  <a:lnTo>
                    <a:pt x="24" y="18"/>
                  </a:lnTo>
                  <a:lnTo>
                    <a:pt x="18" y="30"/>
                  </a:lnTo>
                  <a:lnTo>
                    <a:pt x="12" y="36"/>
                  </a:lnTo>
                  <a:lnTo>
                    <a:pt x="6" y="48"/>
                  </a:lnTo>
                  <a:lnTo>
                    <a:pt x="0" y="54"/>
                  </a:lnTo>
                  <a:close/>
                </a:path>
              </a:pathLst>
            </a:custGeom>
            <a:solidFill>
              <a:srgbClr val="006600"/>
            </a:solidFill>
            <a:ln w="9525">
              <a:noFill/>
              <a:round/>
              <a:headEnd/>
              <a:tailEnd/>
            </a:ln>
          </p:spPr>
          <p:txBody>
            <a:bodyPr vert="eaVert"/>
            <a:lstStyle/>
            <a:p>
              <a:endParaRPr lang="en-US"/>
            </a:p>
          </p:txBody>
        </p:sp>
        <p:sp>
          <p:nvSpPr>
            <p:cNvPr id="15793" name="Freeform 417"/>
            <p:cNvSpPr>
              <a:spLocks/>
            </p:cNvSpPr>
            <p:nvPr/>
          </p:nvSpPr>
          <p:spPr bwMode="auto">
            <a:xfrm>
              <a:off x="4331" y="2095"/>
              <a:ext cx="30" cy="42"/>
            </a:xfrm>
            <a:custGeom>
              <a:avLst/>
              <a:gdLst>
                <a:gd name="T0" fmla="*/ 0 w 30"/>
                <a:gd name="T1" fmla="*/ 42 h 42"/>
                <a:gd name="T2" fmla="*/ 0 w 30"/>
                <a:gd name="T3" fmla="*/ 42 h 42"/>
                <a:gd name="T4" fmla="*/ 0 w 30"/>
                <a:gd name="T5" fmla="*/ 36 h 42"/>
                <a:gd name="T6" fmla="*/ 6 w 30"/>
                <a:gd name="T7" fmla="*/ 30 h 42"/>
                <a:gd name="T8" fmla="*/ 6 w 30"/>
                <a:gd name="T9" fmla="*/ 24 h 42"/>
                <a:gd name="T10" fmla="*/ 12 w 30"/>
                <a:gd name="T11" fmla="*/ 18 h 42"/>
                <a:gd name="T12" fmla="*/ 18 w 30"/>
                <a:gd name="T13" fmla="*/ 12 h 42"/>
                <a:gd name="T14" fmla="*/ 24 w 30"/>
                <a:gd name="T15" fmla="*/ 6 h 42"/>
                <a:gd name="T16" fmla="*/ 30 w 30"/>
                <a:gd name="T17" fmla="*/ 0 h 42"/>
                <a:gd name="T18" fmla="*/ 24 w 30"/>
                <a:gd name="T19" fmla="*/ 6 h 42"/>
                <a:gd name="T20" fmla="*/ 18 w 30"/>
                <a:gd name="T21" fmla="*/ 12 h 42"/>
                <a:gd name="T22" fmla="*/ 18 w 30"/>
                <a:gd name="T23" fmla="*/ 18 h 42"/>
                <a:gd name="T24" fmla="*/ 12 w 30"/>
                <a:gd name="T25" fmla="*/ 30 h 42"/>
                <a:gd name="T26" fmla="*/ 6 w 30"/>
                <a:gd name="T27" fmla="*/ 36 h 42"/>
                <a:gd name="T28" fmla="*/ 6 w 30"/>
                <a:gd name="T29" fmla="*/ 42 h 42"/>
                <a:gd name="T30" fmla="*/ 0 w 30"/>
                <a:gd name="T31" fmla="*/ 42 h 42"/>
                <a:gd name="T32" fmla="*/ 0 w 30"/>
                <a:gd name="T33" fmla="*/ 4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2"/>
                <a:gd name="T53" fmla="*/ 30 w 30"/>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2">
                  <a:moveTo>
                    <a:pt x="0" y="42"/>
                  </a:moveTo>
                  <a:lnTo>
                    <a:pt x="0" y="42"/>
                  </a:lnTo>
                  <a:lnTo>
                    <a:pt x="0" y="36"/>
                  </a:lnTo>
                  <a:lnTo>
                    <a:pt x="6" y="30"/>
                  </a:lnTo>
                  <a:lnTo>
                    <a:pt x="6" y="24"/>
                  </a:lnTo>
                  <a:lnTo>
                    <a:pt x="12" y="18"/>
                  </a:lnTo>
                  <a:lnTo>
                    <a:pt x="18" y="12"/>
                  </a:lnTo>
                  <a:lnTo>
                    <a:pt x="24" y="6"/>
                  </a:lnTo>
                  <a:lnTo>
                    <a:pt x="30" y="0"/>
                  </a:lnTo>
                  <a:lnTo>
                    <a:pt x="24" y="6"/>
                  </a:lnTo>
                  <a:lnTo>
                    <a:pt x="18" y="12"/>
                  </a:lnTo>
                  <a:lnTo>
                    <a:pt x="18" y="18"/>
                  </a:lnTo>
                  <a:lnTo>
                    <a:pt x="12" y="30"/>
                  </a:lnTo>
                  <a:lnTo>
                    <a:pt x="6" y="36"/>
                  </a:lnTo>
                  <a:lnTo>
                    <a:pt x="6" y="42"/>
                  </a:lnTo>
                  <a:lnTo>
                    <a:pt x="0" y="42"/>
                  </a:lnTo>
                  <a:close/>
                </a:path>
              </a:pathLst>
            </a:custGeom>
            <a:solidFill>
              <a:srgbClr val="006600"/>
            </a:solidFill>
            <a:ln w="9525">
              <a:noFill/>
              <a:round/>
              <a:headEnd/>
              <a:tailEnd/>
            </a:ln>
          </p:spPr>
          <p:txBody>
            <a:bodyPr vert="eaVert"/>
            <a:lstStyle/>
            <a:p>
              <a:endParaRPr lang="en-US"/>
            </a:p>
          </p:txBody>
        </p:sp>
        <p:sp>
          <p:nvSpPr>
            <p:cNvPr id="15794" name="Freeform 418"/>
            <p:cNvSpPr>
              <a:spLocks/>
            </p:cNvSpPr>
            <p:nvPr/>
          </p:nvSpPr>
          <p:spPr bwMode="auto">
            <a:xfrm>
              <a:off x="4331" y="2059"/>
              <a:ext cx="24" cy="42"/>
            </a:xfrm>
            <a:custGeom>
              <a:avLst/>
              <a:gdLst>
                <a:gd name="T0" fmla="*/ 24 w 24"/>
                <a:gd name="T1" fmla="*/ 42 h 42"/>
                <a:gd name="T2" fmla="*/ 24 w 24"/>
                <a:gd name="T3" fmla="*/ 36 h 42"/>
                <a:gd name="T4" fmla="*/ 18 w 24"/>
                <a:gd name="T5" fmla="*/ 36 h 42"/>
                <a:gd name="T6" fmla="*/ 12 w 24"/>
                <a:gd name="T7" fmla="*/ 30 h 42"/>
                <a:gd name="T8" fmla="*/ 6 w 24"/>
                <a:gd name="T9" fmla="*/ 18 h 42"/>
                <a:gd name="T10" fmla="*/ 6 w 24"/>
                <a:gd name="T11" fmla="*/ 12 h 42"/>
                <a:gd name="T12" fmla="*/ 0 w 24"/>
                <a:gd name="T13" fmla="*/ 6 h 42"/>
                <a:gd name="T14" fmla="*/ 0 w 24"/>
                <a:gd name="T15" fmla="*/ 6 h 42"/>
                <a:gd name="T16" fmla="*/ 0 w 24"/>
                <a:gd name="T17" fmla="*/ 0 h 42"/>
                <a:gd name="T18" fmla="*/ 6 w 24"/>
                <a:gd name="T19" fmla="*/ 0 h 42"/>
                <a:gd name="T20" fmla="*/ 6 w 24"/>
                <a:gd name="T21" fmla="*/ 6 h 42"/>
                <a:gd name="T22" fmla="*/ 12 w 24"/>
                <a:gd name="T23" fmla="*/ 12 h 42"/>
                <a:gd name="T24" fmla="*/ 12 w 24"/>
                <a:gd name="T25" fmla="*/ 18 h 42"/>
                <a:gd name="T26" fmla="*/ 18 w 24"/>
                <a:gd name="T27" fmla="*/ 30 h 42"/>
                <a:gd name="T28" fmla="*/ 18 w 24"/>
                <a:gd name="T29" fmla="*/ 36 h 42"/>
                <a:gd name="T30" fmla="*/ 24 w 24"/>
                <a:gd name="T31" fmla="*/ 36 h 42"/>
                <a:gd name="T32" fmla="*/ 24 w 24"/>
                <a:gd name="T33" fmla="*/ 4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2"/>
                <a:gd name="T53" fmla="*/ 24 w 24"/>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2">
                  <a:moveTo>
                    <a:pt x="24" y="42"/>
                  </a:moveTo>
                  <a:lnTo>
                    <a:pt x="24" y="36"/>
                  </a:lnTo>
                  <a:lnTo>
                    <a:pt x="18" y="36"/>
                  </a:lnTo>
                  <a:lnTo>
                    <a:pt x="12" y="30"/>
                  </a:lnTo>
                  <a:lnTo>
                    <a:pt x="6" y="18"/>
                  </a:lnTo>
                  <a:lnTo>
                    <a:pt x="6" y="12"/>
                  </a:lnTo>
                  <a:lnTo>
                    <a:pt x="0" y="6"/>
                  </a:lnTo>
                  <a:lnTo>
                    <a:pt x="0" y="0"/>
                  </a:lnTo>
                  <a:lnTo>
                    <a:pt x="6" y="0"/>
                  </a:lnTo>
                  <a:lnTo>
                    <a:pt x="6" y="6"/>
                  </a:lnTo>
                  <a:lnTo>
                    <a:pt x="12" y="12"/>
                  </a:lnTo>
                  <a:lnTo>
                    <a:pt x="12" y="18"/>
                  </a:lnTo>
                  <a:lnTo>
                    <a:pt x="18" y="30"/>
                  </a:lnTo>
                  <a:lnTo>
                    <a:pt x="18" y="36"/>
                  </a:lnTo>
                  <a:lnTo>
                    <a:pt x="24" y="36"/>
                  </a:lnTo>
                  <a:lnTo>
                    <a:pt x="24" y="42"/>
                  </a:lnTo>
                  <a:close/>
                </a:path>
              </a:pathLst>
            </a:custGeom>
            <a:solidFill>
              <a:srgbClr val="006600"/>
            </a:solidFill>
            <a:ln w="9525">
              <a:noFill/>
              <a:round/>
              <a:headEnd/>
              <a:tailEnd/>
            </a:ln>
          </p:spPr>
          <p:txBody>
            <a:bodyPr vert="eaVert"/>
            <a:lstStyle/>
            <a:p>
              <a:endParaRPr lang="en-US"/>
            </a:p>
          </p:txBody>
        </p:sp>
        <p:sp>
          <p:nvSpPr>
            <p:cNvPr id="15795" name="Freeform 419"/>
            <p:cNvSpPr>
              <a:spLocks/>
            </p:cNvSpPr>
            <p:nvPr/>
          </p:nvSpPr>
          <p:spPr bwMode="auto">
            <a:xfrm>
              <a:off x="4193" y="2155"/>
              <a:ext cx="131" cy="29"/>
            </a:xfrm>
            <a:custGeom>
              <a:avLst/>
              <a:gdLst>
                <a:gd name="T0" fmla="*/ 131 w 131"/>
                <a:gd name="T1" fmla="*/ 23 h 29"/>
                <a:gd name="T2" fmla="*/ 131 w 131"/>
                <a:gd name="T3" fmla="*/ 29 h 29"/>
                <a:gd name="T4" fmla="*/ 131 w 131"/>
                <a:gd name="T5" fmla="*/ 29 h 29"/>
                <a:gd name="T6" fmla="*/ 131 w 131"/>
                <a:gd name="T7" fmla="*/ 29 h 29"/>
                <a:gd name="T8" fmla="*/ 125 w 131"/>
                <a:gd name="T9" fmla="*/ 29 h 29"/>
                <a:gd name="T10" fmla="*/ 119 w 131"/>
                <a:gd name="T11" fmla="*/ 23 h 29"/>
                <a:gd name="T12" fmla="*/ 113 w 131"/>
                <a:gd name="T13" fmla="*/ 17 h 29"/>
                <a:gd name="T14" fmla="*/ 101 w 131"/>
                <a:gd name="T15" fmla="*/ 11 h 29"/>
                <a:gd name="T16" fmla="*/ 95 w 131"/>
                <a:gd name="T17" fmla="*/ 5 h 29"/>
                <a:gd name="T18" fmla="*/ 84 w 131"/>
                <a:gd name="T19" fmla="*/ 5 h 29"/>
                <a:gd name="T20" fmla="*/ 78 w 131"/>
                <a:gd name="T21" fmla="*/ 5 h 29"/>
                <a:gd name="T22" fmla="*/ 66 w 131"/>
                <a:gd name="T23" fmla="*/ 5 h 29"/>
                <a:gd name="T24" fmla="*/ 60 w 131"/>
                <a:gd name="T25" fmla="*/ 5 h 29"/>
                <a:gd name="T26" fmla="*/ 54 w 131"/>
                <a:gd name="T27" fmla="*/ 5 h 29"/>
                <a:gd name="T28" fmla="*/ 42 w 131"/>
                <a:gd name="T29" fmla="*/ 5 h 29"/>
                <a:gd name="T30" fmla="*/ 36 w 131"/>
                <a:gd name="T31" fmla="*/ 5 h 29"/>
                <a:gd name="T32" fmla="*/ 24 w 131"/>
                <a:gd name="T33" fmla="*/ 5 h 29"/>
                <a:gd name="T34" fmla="*/ 18 w 131"/>
                <a:gd name="T35" fmla="*/ 5 h 29"/>
                <a:gd name="T36" fmla="*/ 12 w 131"/>
                <a:gd name="T37" fmla="*/ 11 h 29"/>
                <a:gd name="T38" fmla="*/ 6 w 131"/>
                <a:gd name="T39" fmla="*/ 11 h 29"/>
                <a:gd name="T40" fmla="*/ 0 w 131"/>
                <a:gd name="T41" fmla="*/ 11 h 29"/>
                <a:gd name="T42" fmla="*/ 6 w 131"/>
                <a:gd name="T43" fmla="*/ 11 h 29"/>
                <a:gd name="T44" fmla="*/ 6 w 131"/>
                <a:gd name="T45" fmla="*/ 5 h 29"/>
                <a:gd name="T46" fmla="*/ 12 w 131"/>
                <a:gd name="T47" fmla="*/ 5 h 29"/>
                <a:gd name="T48" fmla="*/ 24 w 131"/>
                <a:gd name="T49" fmla="*/ 0 h 29"/>
                <a:gd name="T50" fmla="*/ 30 w 131"/>
                <a:gd name="T51" fmla="*/ 0 h 29"/>
                <a:gd name="T52" fmla="*/ 42 w 131"/>
                <a:gd name="T53" fmla="*/ 0 h 29"/>
                <a:gd name="T54" fmla="*/ 54 w 131"/>
                <a:gd name="T55" fmla="*/ 0 h 29"/>
                <a:gd name="T56" fmla="*/ 60 w 131"/>
                <a:gd name="T57" fmla="*/ 0 h 29"/>
                <a:gd name="T58" fmla="*/ 72 w 131"/>
                <a:gd name="T59" fmla="*/ 0 h 29"/>
                <a:gd name="T60" fmla="*/ 84 w 131"/>
                <a:gd name="T61" fmla="*/ 0 h 29"/>
                <a:gd name="T62" fmla="*/ 95 w 131"/>
                <a:gd name="T63" fmla="*/ 0 h 29"/>
                <a:gd name="T64" fmla="*/ 101 w 131"/>
                <a:gd name="T65" fmla="*/ 5 h 29"/>
                <a:gd name="T66" fmla="*/ 113 w 131"/>
                <a:gd name="T67" fmla="*/ 5 h 29"/>
                <a:gd name="T68" fmla="*/ 119 w 131"/>
                <a:gd name="T69" fmla="*/ 11 h 29"/>
                <a:gd name="T70" fmla="*/ 125 w 131"/>
                <a:gd name="T71" fmla="*/ 17 h 29"/>
                <a:gd name="T72" fmla="*/ 131 w 131"/>
                <a:gd name="T73" fmla="*/ 23 h 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1"/>
                <a:gd name="T112" fmla="*/ 0 h 29"/>
                <a:gd name="T113" fmla="*/ 131 w 131"/>
                <a:gd name="T114" fmla="*/ 29 h 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1" h="29">
                  <a:moveTo>
                    <a:pt x="131" y="23"/>
                  </a:moveTo>
                  <a:lnTo>
                    <a:pt x="131" y="29"/>
                  </a:lnTo>
                  <a:lnTo>
                    <a:pt x="125" y="29"/>
                  </a:lnTo>
                  <a:lnTo>
                    <a:pt x="119" y="23"/>
                  </a:lnTo>
                  <a:lnTo>
                    <a:pt x="113" y="17"/>
                  </a:lnTo>
                  <a:lnTo>
                    <a:pt x="101" y="11"/>
                  </a:lnTo>
                  <a:lnTo>
                    <a:pt x="95" y="5"/>
                  </a:lnTo>
                  <a:lnTo>
                    <a:pt x="84" y="5"/>
                  </a:lnTo>
                  <a:lnTo>
                    <a:pt x="78" y="5"/>
                  </a:lnTo>
                  <a:lnTo>
                    <a:pt x="66" y="5"/>
                  </a:lnTo>
                  <a:lnTo>
                    <a:pt x="60" y="5"/>
                  </a:lnTo>
                  <a:lnTo>
                    <a:pt x="54" y="5"/>
                  </a:lnTo>
                  <a:lnTo>
                    <a:pt x="42" y="5"/>
                  </a:lnTo>
                  <a:lnTo>
                    <a:pt x="36" y="5"/>
                  </a:lnTo>
                  <a:lnTo>
                    <a:pt x="24" y="5"/>
                  </a:lnTo>
                  <a:lnTo>
                    <a:pt x="18" y="5"/>
                  </a:lnTo>
                  <a:lnTo>
                    <a:pt x="12" y="11"/>
                  </a:lnTo>
                  <a:lnTo>
                    <a:pt x="6" y="11"/>
                  </a:lnTo>
                  <a:lnTo>
                    <a:pt x="0" y="11"/>
                  </a:lnTo>
                  <a:lnTo>
                    <a:pt x="6" y="11"/>
                  </a:lnTo>
                  <a:lnTo>
                    <a:pt x="6" y="5"/>
                  </a:lnTo>
                  <a:lnTo>
                    <a:pt x="12" y="5"/>
                  </a:lnTo>
                  <a:lnTo>
                    <a:pt x="24" y="0"/>
                  </a:lnTo>
                  <a:lnTo>
                    <a:pt x="30" y="0"/>
                  </a:lnTo>
                  <a:lnTo>
                    <a:pt x="42" y="0"/>
                  </a:lnTo>
                  <a:lnTo>
                    <a:pt x="54" y="0"/>
                  </a:lnTo>
                  <a:lnTo>
                    <a:pt x="60" y="0"/>
                  </a:lnTo>
                  <a:lnTo>
                    <a:pt x="72" y="0"/>
                  </a:lnTo>
                  <a:lnTo>
                    <a:pt x="84" y="0"/>
                  </a:lnTo>
                  <a:lnTo>
                    <a:pt x="95" y="0"/>
                  </a:lnTo>
                  <a:lnTo>
                    <a:pt x="101" y="5"/>
                  </a:lnTo>
                  <a:lnTo>
                    <a:pt x="113" y="5"/>
                  </a:lnTo>
                  <a:lnTo>
                    <a:pt x="119" y="11"/>
                  </a:lnTo>
                  <a:lnTo>
                    <a:pt x="125" y="17"/>
                  </a:lnTo>
                  <a:lnTo>
                    <a:pt x="131" y="23"/>
                  </a:lnTo>
                  <a:close/>
                </a:path>
              </a:pathLst>
            </a:custGeom>
            <a:solidFill>
              <a:srgbClr val="006600"/>
            </a:solidFill>
            <a:ln w="9525">
              <a:noFill/>
              <a:round/>
              <a:headEnd/>
              <a:tailEnd/>
            </a:ln>
          </p:spPr>
          <p:txBody>
            <a:bodyPr vert="eaVert"/>
            <a:lstStyle/>
            <a:p>
              <a:endParaRPr lang="en-US"/>
            </a:p>
          </p:txBody>
        </p:sp>
        <p:sp>
          <p:nvSpPr>
            <p:cNvPr id="15796" name="Freeform 420"/>
            <p:cNvSpPr>
              <a:spLocks/>
            </p:cNvSpPr>
            <p:nvPr/>
          </p:nvSpPr>
          <p:spPr bwMode="auto">
            <a:xfrm>
              <a:off x="4193" y="2163"/>
              <a:ext cx="18" cy="30"/>
            </a:xfrm>
            <a:custGeom>
              <a:avLst/>
              <a:gdLst>
                <a:gd name="T0" fmla="*/ 18 w 18"/>
                <a:gd name="T1" fmla="*/ 0 h 30"/>
                <a:gd name="T2" fmla="*/ 12 w 18"/>
                <a:gd name="T3" fmla="*/ 0 h 30"/>
                <a:gd name="T4" fmla="*/ 12 w 18"/>
                <a:gd name="T5" fmla="*/ 6 h 30"/>
                <a:gd name="T6" fmla="*/ 6 w 18"/>
                <a:gd name="T7" fmla="*/ 12 h 30"/>
                <a:gd name="T8" fmla="*/ 6 w 18"/>
                <a:gd name="T9" fmla="*/ 12 h 30"/>
                <a:gd name="T10" fmla="*/ 6 w 18"/>
                <a:gd name="T11" fmla="*/ 18 h 30"/>
                <a:gd name="T12" fmla="*/ 0 w 18"/>
                <a:gd name="T13" fmla="*/ 24 h 30"/>
                <a:gd name="T14" fmla="*/ 0 w 18"/>
                <a:gd name="T15" fmla="*/ 24 h 30"/>
                <a:gd name="T16" fmla="*/ 0 w 18"/>
                <a:gd name="T17" fmla="*/ 30 h 30"/>
                <a:gd name="T18" fmla="*/ 6 w 18"/>
                <a:gd name="T19" fmla="*/ 24 h 30"/>
                <a:gd name="T20" fmla="*/ 12 w 18"/>
                <a:gd name="T21" fmla="*/ 18 h 30"/>
                <a:gd name="T22" fmla="*/ 12 w 18"/>
                <a:gd name="T23" fmla="*/ 6 h 30"/>
                <a:gd name="T24" fmla="*/ 18 w 18"/>
                <a:gd name="T25" fmla="*/ 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30"/>
                <a:gd name="T41" fmla="*/ 18 w 18"/>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30">
                  <a:moveTo>
                    <a:pt x="18" y="0"/>
                  </a:moveTo>
                  <a:lnTo>
                    <a:pt x="12" y="0"/>
                  </a:lnTo>
                  <a:lnTo>
                    <a:pt x="12" y="6"/>
                  </a:lnTo>
                  <a:lnTo>
                    <a:pt x="6" y="12"/>
                  </a:lnTo>
                  <a:lnTo>
                    <a:pt x="6" y="18"/>
                  </a:lnTo>
                  <a:lnTo>
                    <a:pt x="0" y="24"/>
                  </a:lnTo>
                  <a:lnTo>
                    <a:pt x="0" y="30"/>
                  </a:lnTo>
                  <a:lnTo>
                    <a:pt x="6" y="24"/>
                  </a:lnTo>
                  <a:lnTo>
                    <a:pt x="12" y="18"/>
                  </a:lnTo>
                  <a:lnTo>
                    <a:pt x="12" y="6"/>
                  </a:lnTo>
                  <a:lnTo>
                    <a:pt x="18" y="0"/>
                  </a:lnTo>
                  <a:close/>
                </a:path>
              </a:pathLst>
            </a:custGeom>
            <a:solidFill>
              <a:srgbClr val="006600"/>
            </a:solidFill>
            <a:ln w="9525">
              <a:noFill/>
              <a:round/>
              <a:headEnd/>
              <a:tailEnd/>
            </a:ln>
          </p:spPr>
          <p:txBody>
            <a:bodyPr vert="eaVert"/>
            <a:lstStyle/>
            <a:p>
              <a:endParaRPr lang="en-US"/>
            </a:p>
          </p:txBody>
        </p:sp>
        <p:sp>
          <p:nvSpPr>
            <p:cNvPr id="15797" name="Freeform 421"/>
            <p:cNvSpPr>
              <a:spLocks/>
            </p:cNvSpPr>
            <p:nvPr/>
          </p:nvSpPr>
          <p:spPr bwMode="auto">
            <a:xfrm>
              <a:off x="4206" y="2156"/>
              <a:ext cx="18" cy="37"/>
            </a:xfrm>
            <a:custGeom>
              <a:avLst/>
              <a:gdLst>
                <a:gd name="T0" fmla="*/ 0 w 18"/>
                <a:gd name="T1" fmla="*/ 54 h 35"/>
                <a:gd name="T2" fmla="*/ 0 w 18"/>
                <a:gd name="T3" fmla="*/ 45 h 35"/>
                <a:gd name="T4" fmla="*/ 0 w 18"/>
                <a:gd name="T5" fmla="*/ 45 h 35"/>
                <a:gd name="T6" fmla="*/ 0 w 18"/>
                <a:gd name="T7" fmla="*/ 35 h 35"/>
                <a:gd name="T8" fmla="*/ 0 w 18"/>
                <a:gd name="T9" fmla="*/ 25 h 35"/>
                <a:gd name="T10" fmla="*/ 6 w 18"/>
                <a:gd name="T11" fmla="*/ 25 h 35"/>
                <a:gd name="T12" fmla="*/ 12 w 18"/>
                <a:gd name="T13" fmla="*/ 19 h 35"/>
                <a:gd name="T14" fmla="*/ 12 w 18"/>
                <a:gd name="T15" fmla="*/ 5 h 35"/>
                <a:gd name="T16" fmla="*/ 18 w 18"/>
                <a:gd name="T17" fmla="*/ 0 h 35"/>
                <a:gd name="T18" fmla="*/ 18 w 18"/>
                <a:gd name="T19" fmla="*/ 5 h 35"/>
                <a:gd name="T20" fmla="*/ 12 w 18"/>
                <a:gd name="T21" fmla="*/ 19 h 35"/>
                <a:gd name="T22" fmla="*/ 12 w 18"/>
                <a:gd name="T23" fmla="*/ 25 h 35"/>
                <a:gd name="T24" fmla="*/ 6 w 18"/>
                <a:gd name="T25" fmla="*/ 25 h 35"/>
                <a:gd name="T26" fmla="*/ 6 w 18"/>
                <a:gd name="T27" fmla="*/ 35 h 35"/>
                <a:gd name="T28" fmla="*/ 0 w 18"/>
                <a:gd name="T29" fmla="*/ 45 h 35"/>
                <a:gd name="T30" fmla="*/ 0 w 18"/>
                <a:gd name="T31" fmla="*/ 45 h 35"/>
                <a:gd name="T32" fmla="*/ 0 w 18"/>
                <a:gd name="T33" fmla="*/ 54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5"/>
                <a:gd name="T53" fmla="*/ 18 w 18"/>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5">
                  <a:moveTo>
                    <a:pt x="0" y="35"/>
                  </a:moveTo>
                  <a:lnTo>
                    <a:pt x="0" y="29"/>
                  </a:lnTo>
                  <a:lnTo>
                    <a:pt x="0" y="23"/>
                  </a:lnTo>
                  <a:lnTo>
                    <a:pt x="0" y="17"/>
                  </a:lnTo>
                  <a:lnTo>
                    <a:pt x="6" y="17"/>
                  </a:lnTo>
                  <a:lnTo>
                    <a:pt x="12" y="11"/>
                  </a:lnTo>
                  <a:lnTo>
                    <a:pt x="12" y="5"/>
                  </a:lnTo>
                  <a:lnTo>
                    <a:pt x="18" y="0"/>
                  </a:lnTo>
                  <a:lnTo>
                    <a:pt x="18" y="5"/>
                  </a:lnTo>
                  <a:lnTo>
                    <a:pt x="12" y="11"/>
                  </a:lnTo>
                  <a:lnTo>
                    <a:pt x="12" y="17"/>
                  </a:lnTo>
                  <a:lnTo>
                    <a:pt x="6" y="17"/>
                  </a:lnTo>
                  <a:lnTo>
                    <a:pt x="6" y="23"/>
                  </a:lnTo>
                  <a:lnTo>
                    <a:pt x="0" y="29"/>
                  </a:lnTo>
                  <a:lnTo>
                    <a:pt x="0" y="35"/>
                  </a:lnTo>
                  <a:close/>
                </a:path>
              </a:pathLst>
            </a:custGeom>
            <a:solidFill>
              <a:srgbClr val="006600"/>
            </a:solidFill>
            <a:ln w="9525">
              <a:noFill/>
              <a:round/>
              <a:headEnd/>
              <a:tailEnd/>
            </a:ln>
          </p:spPr>
          <p:txBody>
            <a:bodyPr vert="eaVert"/>
            <a:lstStyle/>
            <a:p>
              <a:endParaRPr lang="en-US"/>
            </a:p>
          </p:txBody>
        </p:sp>
        <p:sp>
          <p:nvSpPr>
            <p:cNvPr id="15798" name="Freeform 422"/>
            <p:cNvSpPr>
              <a:spLocks/>
            </p:cNvSpPr>
            <p:nvPr/>
          </p:nvSpPr>
          <p:spPr bwMode="auto">
            <a:xfrm>
              <a:off x="4223" y="2157"/>
              <a:ext cx="24" cy="41"/>
            </a:xfrm>
            <a:custGeom>
              <a:avLst/>
              <a:gdLst>
                <a:gd name="T0" fmla="*/ 0 w 24"/>
                <a:gd name="T1" fmla="*/ 41 h 41"/>
                <a:gd name="T2" fmla="*/ 0 w 24"/>
                <a:gd name="T3" fmla="*/ 35 h 41"/>
                <a:gd name="T4" fmla="*/ 0 w 24"/>
                <a:gd name="T5" fmla="*/ 35 h 41"/>
                <a:gd name="T6" fmla="*/ 6 w 24"/>
                <a:gd name="T7" fmla="*/ 29 h 41"/>
                <a:gd name="T8" fmla="*/ 6 w 24"/>
                <a:gd name="T9" fmla="*/ 23 h 41"/>
                <a:gd name="T10" fmla="*/ 12 w 24"/>
                <a:gd name="T11" fmla="*/ 11 h 41"/>
                <a:gd name="T12" fmla="*/ 18 w 24"/>
                <a:gd name="T13" fmla="*/ 5 h 41"/>
                <a:gd name="T14" fmla="*/ 24 w 24"/>
                <a:gd name="T15" fmla="*/ 0 h 41"/>
                <a:gd name="T16" fmla="*/ 24 w 24"/>
                <a:gd name="T17" fmla="*/ 0 h 41"/>
                <a:gd name="T18" fmla="*/ 24 w 24"/>
                <a:gd name="T19" fmla="*/ 0 h 41"/>
                <a:gd name="T20" fmla="*/ 24 w 24"/>
                <a:gd name="T21" fmla="*/ 5 h 41"/>
                <a:gd name="T22" fmla="*/ 18 w 24"/>
                <a:gd name="T23" fmla="*/ 11 h 41"/>
                <a:gd name="T24" fmla="*/ 12 w 24"/>
                <a:gd name="T25" fmla="*/ 23 h 41"/>
                <a:gd name="T26" fmla="*/ 12 w 24"/>
                <a:gd name="T27" fmla="*/ 29 h 41"/>
                <a:gd name="T28" fmla="*/ 6 w 24"/>
                <a:gd name="T29" fmla="*/ 35 h 41"/>
                <a:gd name="T30" fmla="*/ 6 w 24"/>
                <a:gd name="T31" fmla="*/ 41 h 41"/>
                <a:gd name="T32" fmla="*/ 0 w 24"/>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1"/>
                <a:gd name="T53" fmla="*/ 24 w 24"/>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1">
                  <a:moveTo>
                    <a:pt x="0" y="41"/>
                  </a:moveTo>
                  <a:lnTo>
                    <a:pt x="0" y="35"/>
                  </a:lnTo>
                  <a:lnTo>
                    <a:pt x="6" y="29"/>
                  </a:lnTo>
                  <a:lnTo>
                    <a:pt x="6" y="23"/>
                  </a:lnTo>
                  <a:lnTo>
                    <a:pt x="12" y="11"/>
                  </a:lnTo>
                  <a:lnTo>
                    <a:pt x="18" y="5"/>
                  </a:lnTo>
                  <a:lnTo>
                    <a:pt x="24" y="0"/>
                  </a:lnTo>
                  <a:lnTo>
                    <a:pt x="24" y="5"/>
                  </a:lnTo>
                  <a:lnTo>
                    <a:pt x="18" y="11"/>
                  </a:lnTo>
                  <a:lnTo>
                    <a:pt x="12" y="23"/>
                  </a:lnTo>
                  <a:lnTo>
                    <a:pt x="12" y="29"/>
                  </a:lnTo>
                  <a:lnTo>
                    <a:pt x="6" y="35"/>
                  </a:lnTo>
                  <a:lnTo>
                    <a:pt x="6" y="41"/>
                  </a:lnTo>
                  <a:lnTo>
                    <a:pt x="0" y="41"/>
                  </a:lnTo>
                  <a:close/>
                </a:path>
              </a:pathLst>
            </a:custGeom>
            <a:solidFill>
              <a:srgbClr val="006600"/>
            </a:solidFill>
            <a:ln w="9525">
              <a:noFill/>
              <a:round/>
              <a:headEnd/>
              <a:tailEnd/>
            </a:ln>
          </p:spPr>
          <p:txBody>
            <a:bodyPr vert="eaVert"/>
            <a:lstStyle/>
            <a:p>
              <a:endParaRPr lang="en-US"/>
            </a:p>
          </p:txBody>
        </p:sp>
        <p:sp>
          <p:nvSpPr>
            <p:cNvPr id="15799" name="Freeform 423"/>
            <p:cNvSpPr>
              <a:spLocks/>
            </p:cNvSpPr>
            <p:nvPr/>
          </p:nvSpPr>
          <p:spPr bwMode="auto">
            <a:xfrm>
              <a:off x="4248" y="2157"/>
              <a:ext cx="24" cy="47"/>
            </a:xfrm>
            <a:custGeom>
              <a:avLst/>
              <a:gdLst>
                <a:gd name="T0" fmla="*/ 0 w 24"/>
                <a:gd name="T1" fmla="*/ 47 h 47"/>
                <a:gd name="T2" fmla="*/ 0 w 24"/>
                <a:gd name="T3" fmla="*/ 41 h 47"/>
                <a:gd name="T4" fmla="*/ 0 w 24"/>
                <a:gd name="T5" fmla="*/ 35 h 47"/>
                <a:gd name="T6" fmla="*/ 0 w 24"/>
                <a:gd name="T7" fmla="*/ 29 h 47"/>
                <a:gd name="T8" fmla="*/ 6 w 24"/>
                <a:gd name="T9" fmla="*/ 23 h 47"/>
                <a:gd name="T10" fmla="*/ 12 w 24"/>
                <a:gd name="T11" fmla="*/ 17 h 47"/>
                <a:gd name="T12" fmla="*/ 18 w 24"/>
                <a:gd name="T13" fmla="*/ 11 h 47"/>
                <a:gd name="T14" fmla="*/ 24 w 24"/>
                <a:gd name="T15" fmla="*/ 5 h 47"/>
                <a:gd name="T16" fmla="*/ 24 w 24"/>
                <a:gd name="T17" fmla="*/ 0 h 47"/>
                <a:gd name="T18" fmla="*/ 24 w 24"/>
                <a:gd name="T19" fmla="*/ 5 h 47"/>
                <a:gd name="T20" fmla="*/ 24 w 24"/>
                <a:gd name="T21" fmla="*/ 11 h 47"/>
                <a:gd name="T22" fmla="*/ 18 w 24"/>
                <a:gd name="T23" fmla="*/ 17 h 47"/>
                <a:gd name="T24" fmla="*/ 12 w 24"/>
                <a:gd name="T25" fmla="*/ 23 h 47"/>
                <a:gd name="T26" fmla="*/ 6 w 24"/>
                <a:gd name="T27" fmla="*/ 35 h 47"/>
                <a:gd name="T28" fmla="*/ 6 w 24"/>
                <a:gd name="T29" fmla="*/ 41 h 47"/>
                <a:gd name="T30" fmla="*/ 0 w 24"/>
                <a:gd name="T31" fmla="*/ 41 h 47"/>
                <a:gd name="T32" fmla="*/ 0 w 24"/>
                <a:gd name="T33" fmla="*/ 47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7"/>
                <a:gd name="T53" fmla="*/ 24 w 24"/>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7">
                  <a:moveTo>
                    <a:pt x="0" y="47"/>
                  </a:moveTo>
                  <a:lnTo>
                    <a:pt x="0" y="41"/>
                  </a:lnTo>
                  <a:lnTo>
                    <a:pt x="0" y="35"/>
                  </a:lnTo>
                  <a:lnTo>
                    <a:pt x="0" y="29"/>
                  </a:lnTo>
                  <a:lnTo>
                    <a:pt x="6" y="23"/>
                  </a:lnTo>
                  <a:lnTo>
                    <a:pt x="12" y="17"/>
                  </a:lnTo>
                  <a:lnTo>
                    <a:pt x="18" y="11"/>
                  </a:lnTo>
                  <a:lnTo>
                    <a:pt x="24" y="5"/>
                  </a:lnTo>
                  <a:lnTo>
                    <a:pt x="24" y="0"/>
                  </a:lnTo>
                  <a:lnTo>
                    <a:pt x="24" y="5"/>
                  </a:lnTo>
                  <a:lnTo>
                    <a:pt x="24" y="11"/>
                  </a:lnTo>
                  <a:lnTo>
                    <a:pt x="18" y="17"/>
                  </a:lnTo>
                  <a:lnTo>
                    <a:pt x="12" y="23"/>
                  </a:lnTo>
                  <a:lnTo>
                    <a:pt x="6" y="35"/>
                  </a:lnTo>
                  <a:lnTo>
                    <a:pt x="6" y="41"/>
                  </a:lnTo>
                  <a:lnTo>
                    <a:pt x="0" y="41"/>
                  </a:lnTo>
                  <a:lnTo>
                    <a:pt x="0" y="47"/>
                  </a:lnTo>
                  <a:close/>
                </a:path>
              </a:pathLst>
            </a:custGeom>
            <a:solidFill>
              <a:srgbClr val="006600"/>
            </a:solidFill>
            <a:ln w="9525">
              <a:noFill/>
              <a:round/>
              <a:headEnd/>
              <a:tailEnd/>
            </a:ln>
          </p:spPr>
          <p:txBody>
            <a:bodyPr vert="eaVert"/>
            <a:lstStyle/>
            <a:p>
              <a:endParaRPr lang="en-US"/>
            </a:p>
          </p:txBody>
        </p:sp>
        <p:sp>
          <p:nvSpPr>
            <p:cNvPr id="15800" name="Freeform 424"/>
            <p:cNvSpPr>
              <a:spLocks/>
            </p:cNvSpPr>
            <p:nvPr/>
          </p:nvSpPr>
          <p:spPr bwMode="auto">
            <a:xfrm>
              <a:off x="4259" y="2161"/>
              <a:ext cx="29" cy="36"/>
            </a:xfrm>
            <a:custGeom>
              <a:avLst/>
              <a:gdLst>
                <a:gd name="T0" fmla="*/ 0 w 29"/>
                <a:gd name="T1" fmla="*/ 36 h 36"/>
                <a:gd name="T2" fmla="*/ 0 w 29"/>
                <a:gd name="T3" fmla="*/ 36 h 36"/>
                <a:gd name="T4" fmla="*/ 0 w 29"/>
                <a:gd name="T5" fmla="*/ 30 h 36"/>
                <a:gd name="T6" fmla="*/ 6 w 29"/>
                <a:gd name="T7" fmla="*/ 24 h 36"/>
                <a:gd name="T8" fmla="*/ 12 w 29"/>
                <a:gd name="T9" fmla="*/ 18 h 36"/>
                <a:gd name="T10" fmla="*/ 18 w 29"/>
                <a:gd name="T11" fmla="*/ 12 h 36"/>
                <a:gd name="T12" fmla="*/ 23 w 29"/>
                <a:gd name="T13" fmla="*/ 6 h 36"/>
                <a:gd name="T14" fmla="*/ 23 w 29"/>
                <a:gd name="T15" fmla="*/ 0 h 36"/>
                <a:gd name="T16" fmla="*/ 29 w 29"/>
                <a:gd name="T17" fmla="*/ 0 h 36"/>
                <a:gd name="T18" fmla="*/ 29 w 29"/>
                <a:gd name="T19" fmla="*/ 0 h 36"/>
                <a:gd name="T20" fmla="*/ 23 w 29"/>
                <a:gd name="T21" fmla="*/ 6 h 36"/>
                <a:gd name="T22" fmla="*/ 18 w 29"/>
                <a:gd name="T23" fmla="*/ 12 h 36"/>
                <a:gd name="T24" fmla="*/ 18 w 29"/>
                <a:gd name="T25" fmla="*/ 18 h 36"/>
                <a:gd name="T26" fmla="*/ 12 w 29"/>
                <a:gd name="T27" fmla="*/ 24 h 36"/>
                <a:gd name="T28" fmla="*/ 6 w 29"/>
                <a:gd name="T29" fmla="*/ 30 h 36"/>
                <a:gd name="T30" fmla="*/ 0 w 29"/>
                <a:gd name="T31" fmla="*/ 36 h 36"/>
                <a:gd name="T32" fmla="*/ 0 w 29"/>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36"/>
                <a:gd name="T53" fmla="*/ 29 w 29"/>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36">
                  <a:moveTo>
                    <a:pt x="0" y="36"/>
                  </a:moveTo>
                  <a:lnTo>
                    <a:pt x="0" y="36"/>
                  </a:lnTo>
                  <a:lnTo>
                    <a:pt x="0" y="30"/>
                  </a:lnTo>
                  <a:lnTo>
                    <a:pt x="6" y="24"/>
                  </a:lnTo>
                  <a:lnTo>
                    <a:pt x="12" y="18"/>
                  </a:lnTo>
                  <a:lnTo>
                    <a:pt x="18" y="12"/>
                  </a:lnTo>
                  <a:lnTo>
                    <a:pt x="23" y="6"/>
                  </a:lnTo>
                  <a:lnTo>
                    <a:pt x="23" y="0"/>
                  </a:lnTo>
                  <a:lnTo>
                    <a:pt x="29" y="0"/>
                  </a:lnTo>
                  <a:lnTo>
                    <a:pt x="23" y="6"/>
                  </a:lnTo>
                  <a:lnTo>
                    <a:pt x="18" y="12"/>
                  </a:lnTo>
                  <a:lnTo>
                    <a:pt x="18" y="18"/>
                  </a:lnTo>
                  <a:lnTo>
                    <a:pt x="12" y="24"/>
                  </a:lnTo>
                  <a:lnTo>
                    <a:pt x="6" y="30"/>
                  </a:lnTo>
                  <a:lnTo>
                    <a:pt x="0" y="36"/>
                  </a:lnTo>
                  <a:close/>
                </a:path>
              </a:pathLst>
            </a:custGeom>
            <a:solidFill>
              <a:srgbClr val="006600"/>
            </a:solidFill>
            <a:ln w="9525">
              <a:noFill/>
              <a:round/>
              <a:headEnd/>
              <a:tailEnd/>
            </a:ln>
          </p:spPr>
          <p:txBody>
            <a:bodyPr vert="eaVert"/>
            <a:lstStyle/>
            <a:p>
              <a:endParaRPr lang="en-US"/>
            </a:p>
          </p:txBody>
        </p:sp>
        <p:sp>
          <p:nvSpPr>
            <p:cNvPr id="15801" name="Freeform 425"/>
            <p:cNvSpPr>
              <a:spLocks/>
            </p:cNvSpPr>
            <p:nvPr/>
          </p:nvSpPr>
          <p:spPr bwMode="auto">
            <a:xfrm>
              <a:off x="4278" y="2169"/>
              <a:ext cx="23" cy="28"/>
            </a:xfrm>
            <a:custGeom>
              <a:avLst/>
              <a:gdLst>
                <a:gd name="T0" fmla="*/ 0 w 23"/>
                <a:gd name="T1" fmla="*/ 18 h 30"/>
                <a:gd name="T2" fmla="*/ 0 w 23"/>
                <a:gd name="T3" fmla="*/ 15 h 30"/>
                <a:gd name="T4" fmla="*/ 0 w 23"/>
                <a:gd name="T5" fmla="*/ 15 h 30"/>
                <a:gd name="T6" fmla="*/ 0 w 23"/>
                <a:gd name="T7" fmla="*/ 10 h 30"/>
                <a:gd name="T8" fmla="*/ 5 w 23"/>
                <a:gd name="T9" fmla="*/ 7 h 30"/>
                <a:gd name="T10" fmla="*/ 11 w 23"/>
                <a:gd name="T11" fmla="*/ 6 h 30"/>
                <a:gd name="T12" fmla="*/ 11 w 23"/>
                <a:gd name="T13" fmla="*/ 6 h 30"/>
                <a:gd name="T14" fmla="*/ 17 w 23"/>
                <a:gd name="T15" fmla="*/ 0 h 30"/>
                <a:gd name="T16" fmla="*/ 23 w 23"/>
                <a:gd name="T17" fmla="*/ 0 h 30"/>
                <a:gd name="T18" fmla="*/ 23 w 23"/>
                <a:gd name="T19" fmla="*/ 0 h 30"/>
                <a:gd name="T20" fmla="*/ 17 w 23"/>
                <a:gd name="T21" fmla="*/ 6 h 30"/>
                <a:gd name="T22" fmla="*/ 11 w 23"/>
                <a:gd name="T23" fmla="*/ 7 h 30"/>
                <a:gd name="T24" fmla="*/ 11 w 23"/>
                <a:gd name="T25" fmla="*/ 10 h 30"/>
                <a:gd name="T26" fmla="*/ 5 w 23"/>
                <a:gd name="T27" fmla="*/ 15 h 30"/>
                <a:gd name="T28" fmla="*/ 5 w 23"/>
                <a:gd name="T29" fmla="*/ 15 h 30"/>
                <a:gd name="T30" fmla="*/ 0 w 23"/>
                <a:gd name="T31" fmla="*/ 18 h 30"/>
                <a:gd name="T32" fmla="*/ 0 w 23"/>
                <a:gd name="T33" fmla="*/ 18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30"/>
                <a:gd name="T53" fmla="*/ 23 w 23"/>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30">
                  <a:moveTo>
                    <a:pt x="0" y="30"/>
                  </a:moveTo>
                  <a:lnTo>
                    <a:pt x="0" y="24"/>
                  </a:lnTo>
                  <a:lnTo>
                    <a:pt x="0" y="18"/>
                  </a:lnTo>
                  <a:lnTo>
                    <a:pt x="5" y="12"/>
                  </a:lnTo>
                  <a:lnTo>
                    <a:pt x="11" y="6"/>
                  </a:lnTo>
                  <a:lnTo>
                    <a:pt x="17" y="0"/>
                  </a:lnTo>
                  <a:lnTo>
                    <a:pt x="23" y="0"/>
                  </a:lnTo>
                  <a:lnTo>
                    <a:pt x="17" y="6"/>
                  </a:lnTo>
                  <a:lnTo>
                    <a:pt x="11" y="12"/>
                  </a:lnTo>
                  <a:lnTo>
                    <a:pt x="11" y="18"/>
                  </a:lnTo>
                  <a:lnTo>
                    <a:pt x="5" y="24"/>
                  </a:lnTo>
                  <a:lnTo>
                    <a:pt x="0" y="30"/>
                  </a:lnTo>
                  <a:close/>
                </a:path>
              </a:pathLst>
            </a:custGeom>
            <a:solidFill>
              <a:srgbClr val="006600"/>
            </a:solidFill>
            <a:ln w="9525">
              <a:noFill/>
              <a:round/>
              <a:headEnd/>
              <a:tailEnd/>
            </a:ln>
          </p:spPr>
          <p:txBody>
            <a:bodyPr vert="eaVert"/>
            <a:lstStyle/>
            <a:p>
              <a:endParaRPr lang="en-US"/>
            </a:p>
          </p:txBody>
        </p:sp>
        <p:sp>
          <p:nvSpPr>
            <p:cNvPr id="15802" name="Freeform 426"/>
            <p:cNvSpPr>
              <a:spLocks/>
            </p:cNvSpPr>
            <p:nvPr/>
          </p:nvSpPr>
          <p:spPr bwMode="auto">
            <a:xfrm>
              <a:off x="4289" y="2174"/>
              <a:ext cx="24" cy="24"/>
            </a:xfrm>
            <a:custGeom>
              <a:avLst/>
              <a:gdLst>
                <a:gd name="T0" fmla="*/ 0 w 24"/>
                <a:gd name="T1" fmla="*/ 24 h 24"/>
                <a:gd name="T2" fmla="*/ 0 w 24"/>
                <a:gd name="T3" fmla="*/ 18 h 24"/>
                <a:gd name="T4" fmla="*/ 6 w 24"/>
                <a:gd name="T5" fmla="*/ 18 h 24"/>
                <a:gd name="T6" fmla="*/ 6 w 24"/>
                <a:gd name="T7" fmla="*/ 12 h 24"/>
                <a:gd name="T8" fmla="*/ 12 w 24"/>
                <a:gd name="T9" fmla="*/ 12 h 24"/>
                <a:gd name="T10" fmla="*/ 18 w 24"/>
                <a:gd name="T11" fmla="*/ 6 h 24"/>
                <a:gd name="T12" fmla="*/ 18 w 24"/>
                <a:gd name="T13" fmla="*/ 0 h 24"/>
                <a:gd name="T14" fmla="*/ 24 w 24"/>
                <a:gd name="T15" fmla="*/ 0 h 24"/>
                <a:gd name="T16" fmla="*/ 24 w 24"/>
                <a:gd name="T17" fmla="*/ 0 h 24"/>
                <a:gd name="T18" fmla="*/ 24 w 24"/>
                <a:gd name="T19" fmla="*/ 0 h 24"/>
                <a:gd name="T20" fmla="*/ 18 w 24"/>
                <a:gd name="T21" fmla="*/ 6 h 24"/>
                <a:gd name="T22" fmla="*/ 18 w 24"/>
                <a:gd name="T23" fmla="*/ 12 h 24"/>
                <a:gd name="T24" fmla="*/ 12 w 24"/>
                <a:gd name="T25" fmla="*/ 12 h 24"/>
                <a:gd name="T26" fmla="*/ 12 w 24"/>
                <a:gd name="T27" fmla="*/ 18 h 24"/>
                <a:gd name="T28" fmla="*/ 6 w 24"/>
                <a:gd name="T29" fmla="*/ 18 h 24"/>
                <a:gd name="T30" fmla="*/ 6 w 24"/>
                <a:gd name="T31" fmla="*/ 24 h 24"/>
                <a:gd name="T32" fmla="*/ 0 w 24"/>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0" y="24"/>
                  </a:moveTo>
                  <a:lnTo>
                    <a:pt x="0" y="18"/>
                  </a:lnTo>
                  <a:lnTo>
                    <a:pt x="6" y="18"/>
                  </a:lnTo>
                  <a:lnTo>
                    <a:pt x="6" y="12"/>
                  </a:lnTo>
                  <a:lnTo>
                    <a:pt x="12" y="12"/>
                  </a:lnTo>
                  <a:lnTo>
                    <a:pt x="18" y="6"/>
                  </a:lnTo>
                  <a:lnTo>
                    <a:pt x="18" y="0"/>
                  </a:lnTo>
                  <a:lnTo>
                    <a:pt x="24" y="0"/>
                  </a:lnTo>
                  <a:lnTo>
                    <a:pt x="18" y="6"/>
                  </a:lnTo>
                  <a:lnTo>
                    <a:pt x="18" y="12"/>
                  </a:lnTo>
                  <a:lnTo>
                    <a:pt x="12" y="12"/>
                  </a:lnTo>
                  <a:lnTo>
                    <a:pt x="12" y="18"/>
                  </a:lnTo>
                  <a:lnTo>
                    <a:pt x="6" y="18"/>
                  </a:lnTo>
                  <a:lnTo>
                    <a:pt x="6" y="24"/>
                  </a:lnTo>
                  <a:lnTo>
                    <a:pt x="0" y="24"/>
                  </a:lnTo>
                  <a:close/>
                </a:path>
              </a:pathLst>
            </a:custGeom>
            <a:solidFill>
              <a:srgbClr val="006600"/>
            </a:solidFill>
            <a:ln w="9525">
              <a:noFill/>
              <a:round/>
              <a:headEnd/>
              <a:tailEnd/>
            </a:ln>
          </p:spPr>
          <p:txBody>
            <a:bodyPr vert="eaVert"/>
            <a:lstStyle/>
            <a:p>
              <a:endParaRPr lang="en-US"/>
            </a:p>
          </p:txBody>
        </p:sp>
        <p:sp>
          <p:nvSpPr>
            <p:cNvPr id="15803" name="Freeform 427"/>
            <p:cNvSpPr>
              <a:spLocks/>
            </p:cNvSpPr>
            <p:nvPr/>
          </p:nvSpPr>
          <p:spPr bwMode="auto">
            <a:xfrm>
              <a:off x="4306" y="2180"/>
              <a:ext cx="12" cy="12"/>
            </a:xfrm>
            <a:custGeom>
              <a:avLst/>
              <a:gdLst>
                <a:gd name="T0" fmla="*/ 0 w 12"/>
                <a:gd name="T1" fmla="*/ 12 h 12"/>
                <a:gd name="T2" fmla="*/ 0 w 12"/>
                <a:gd name="T3" fmla="*/ 12 h 12"/>
                <a:gd name="T4" fmla="*/ 6 w 12"/>
                <a:gd name="T5" fmla="*/ 6 h 12"/>
                <a:gd name="T6" fmla="*/ 12 w 12"/>
                <a:gd name="T7" fmla="*/ 0 h 12"/>
                <a:gd name="T8" fmla="*/ 12 w 12"/>
                <a:gd name="T9" fmla="*/ 0 h 12"/>
                <a:gd name="T10" fmla="*/ 12 w 12"/>
                <a:gd name="T11" fmla="*/ 0 h 12"/>
                <a:gd name="T12" fmla="*/ 6 w 12"/>
                <a:gd name="T13" fmla="*/ 6 h 12"/>
                <a:gd name="T14" fmla="*/ 0 w 12"/>
                <a:gd name="T15" fmla="*/ 12 h 12"/>
                <a:gd name="T16" fmla="*/ 0 w 12"/>
                <a:gd name="T17" fmla="*/ 12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2"/>
                <a:gd name="T29" fmla="*/ 12 w 1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2">
                  <a:moveTo>
                    <a:pt x="0" y="12"/>
                  </a:moveTo>
                  <a:lnTo>
                    <a:pt x="0" y="12"/>
                  </a:lnTo>
                  <a:lnTo>
                    <a:pt x="6" y="6"/>
                  </a:lnTo>
                  <a:lnTo>
                    <a:pt x="12" y="0"/>
                  </a:lnTo>
                  <a:lnTo>
                    <a:pt x="6" y="6"/>
                  </a:lnTo>
                  <a:lnTo>
                    <a:pt x="0" y="12"/>
                  </a:lnTo>
                  <a:close/>
                </a:path>
              </a:pathLst>
            </a:custGeom>
            <a:solidFill>
              <a:srgbClr val="006600"/>
            </a:solidFill>
            <a:ln w="9525">
              <a:noFill/>
              <a:round/>
              <a:headEnd/>
              <a:tailEnd/>
            </a:ln>
          </p:spPr>
          <p:txBody>
            <a:bodyPr vert="eaVert"/>
            <a:lstStyle/>
            <a:p>
              <a:endParaRPr lang="en-US"/>
            </a:p>
          </p:txBody>
        </p:sp>
        <p:sp>
          <p:nvSpPr>
            <p:cNvPr id="15804" name="Freeform 428"/>
            <p:cNvSpPr>
              <a:spLocks/>
            </p:cNvSpPr>
            <p:nvPr/>
          </p:nvSpPr>
          <p:spPr bwMode="auto">
            <a:xfrm>
              <a:off x="4181" y="2169"/>
              <a:ext cx="19" cy="17"/>
            </a:xfrm>
            <a:custGeom>
              <a:avLst/>
              <a:gdLst>
                <a:gd name="T0" fmla="*/ 26 w 18"/>
                <a:gd name="T1" fmla="*/ 0 h 18"/>
                <a:gd name="T2" fmla="*/ 26 w 18"/>
                <a:gd name="T3" fmla="*/ 0 h 18"/>
                <a:gd name="T4" fmla="*/ 20 w 18"/>
                <a:gd name="T5" fmla="*/ 9 h 18"/>
                <a:gd name="T6" fmla="*/ 6 w 18"/>
                <a:gd name="T7" fmla="*/ 10 h 18"/>
                <a:gd name="T8" fmla="*/ 6 w 18"/>
                <a:gd name="T9" fmla="*/ 10 h 18"/>
                <a:gd name="T10" fmla="*/ 0 w 18"/>
                <a:gd name="T11" fmla="*/ 9 h 18"/>
                <a:gd name="T12" fmla="*/ 6 w 18"/>
                <a:gd name="T13" fmla="*/ 9 h 18"/>
                <a:gd name="T14" fmla="*/ 6 w 18"/>
                <a:gd name="T15" fmla="*/ 6 h 18"/>
                <a:gd name="T16" fmla="*/ 6 w 18"/>
                <a:gd name="T17" fmla="*/ 6 h 18"/>
                <a:gd name="T18" fmla="*/ 20 w 18"/>
                <a:gd name="T19" fmla="*/ 6 h 18"/>
                <a:gd name="T20" fmla="*/ 26 w 18"/>
                <a:gd name="T21" fmla="*/ 0 h 18"/>
                <a:gd name="T22" fmla="*/ 26 w 18"/>
                <a:gd name="T23" fmla="*/ 0 h 18"/>
                <a:gd name="T24" fmla="*/ 26 w 18"/>
                <a:gd name="T25" fmla="*/ 0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8"/>
                <a:gd name="T41" fmla="*/ 18 w 18"/>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8">
                  <a:moveTo>
                    <a:pt x="18" y="0"/>
                  </a:moveTo>
                  <a:lnTo>
                    <a:pt x="18" y="0"/>
                  </a:lnTo>
                  <a:lnTo>
                    <a:pt x="12" y="12"/>
                  </a:lnTo>
                  <a:lnTo>
                    <a:pt x="6" y="18"/>
                  </a:lnTo>
                  <a:lnTo>
                    <a:pt x="0" y="12"/>
                  </a:lnTo>
                  <a:lnTo>
                    <a:pt x="6" y="12"/>
                  </a:lnTo>
                  <a:lnTo>
                    <a:pt x="6" y="6"/>
                  </a:lnTo>
                  <a:lnTo>
                    <a:pt x="12" y="6"/>
                  </a:lnTo>
                  <a:lnTo>
                    <a:pt x="18" y="0"/>
                  </a:lnTo>
                  <a:close/>
                </a:path>
              </a:pathLst>
            </a:custGeom>
            <a:solidFill>
              <a:srgbClr val="006600"/>
            </a:solidFill>
            <a:ln w="9525">
              <a:noFill/>
              <a:round/>
              <a:headEnd/>
              <a:tailEnd/>
            </a:ln>
          </p:spPr>
          <p:txBody>
            <a:bodyPr vert="eaVert"/>
            <a:lstStyle/>
            <a:p>
              <a:endParaRPr lang="en-US"/>
            </a:p>
          </p:txBody>
        </p:sp>
        <p:sp>
          <p:nvSpPr>
            <p:cNvPr id="15805" name="Freeform 429"/>
            <p:cNvSpPr>
              <a:spLocks/>
            </p:cNvSpPr>
            <p:nvPr/>
          </p:nvSpPr>
          <p:spPr bwMode="auto">
            <a:xfrm>
              <a:off x="4181" y="2155"/>
              <a:ext cx="19" cy="5"/>
            </a:xfrm>
            <a:custGeom>
              <a:avLst/>
              <a:gdLst>
                <a:gd name="T0" fmla="*/ 26 w 18"/>
                <a:gd name="T1" fmla="*/ 5 h 5"/>
                <a:gd name="T2" fmla="*/ 26 w 18"/>
                <a:gd name="T3" fmla="*/ 5 h 5"/>
                <a:gd name="T4" fmla="*/ 26 w 18"/>
                <a:gd name="T5" fmla="*/ 5 h 5"/>
                <a:gd name="T6" fmla="*/ 20 w 18"/>
                <a:gd name="T7" fmla="*/ 5 h 5"/>
                <a:gd name="T8" fmla="*/ 20 w 18"/>
                <a:gd name="T9" fmla="*/ 5 h 5"/>
                <a:gd name="T10" fmla="*/ 6 w 18"/>
                <a:gd name="T11" fmla="*/ 0 h 5"/>
                <a:gd name="T12" fmla="*/ 6 w 18"/>
                <a:gd name="T13" fmla="*/ 0 h 5"/>
                <a:gd name="T14" fmla="*/ 0 w 18"/>
                <a:gd name="T15" fmla="*/ 0 h 5"/>
                <a:gd name="T16" fmla="*/ 0 w 18"/>
                <a:gd name="T17" fmla="*/ 0 h 5"/>
                <a:gd name="T18" fmla="*/ 0 w 18"/>
                <a:gd name="T19" fmla="*/ 0 h 5"/>
                <a:gd name="T20" fmla="*/ 0 w 18"/>
                <a:gd name="T21" fmla="*/ 5 h 5"/>
                <a:gd name="T22" fmla="*/ 6 w 18"/>
                <a:gd name="T23" fmla="*/ 5 h 5"/>
                <a:gd name="T24" fmla="*/ 6 w 18"/>
                <a:gd name="T25" fmla="*/ 5 h 5"/>
                <a:gd name="T26" fmla="*/ 20 w 18"/>
                <a:gd name="T27" fmla="*/ 5 h 5"/>
                <a:gd name="T28" fmla="*/ 20 w 18"/>
                <a:gd name="T29" fmla="*/ 5 h 5"/>
                <a:gd name="T30" fmla="*/ 26 w 18"/>
                <a:gd name="T31" fmla="*/ 5 h 5"/>
                <a:gd name="T32" fmla="*/ 26 w 18"/>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5"/>
                <a:gd name="T53" fmla="*/ 18 w 18"/>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5">
                  <a:moveTo>
                    <a:pt x="18" y="5"/>
                  </a:moveTo>
                  <a:lnTo>
                    <a:pt x="18" y="5"/>
                  </a:lnTo>
                  <a:lnTo>
                    <a:pt x="12" y="5"/>
                  </a:lnTo>
                  <a:lnTo>
                    <a:pt x="6" y="0"/>
                  </a:lnTo>
                  <a:lnTo>
                    <a:pt x="0" y="0"/>
                  </a:lnTo>
                  <a:lnTo>
                    <a:pt x="0" y="5"/>
                  </a:lnTo>
                  <a:lnTo>
                    <a:pt x="6" y="5"/>
                  </a:lnTo>
                  <a:lnTo>
                    <a:pt x="12" y="5"/>
                  </a:lnTo>
                  <a:lnTo>
                    <a:pt x="18" y="5"/>
                  </a:lnTo>
                  <a:close/>
                </a:path>
              </a:pathLst>
            </a:custGeom>
            <a:solidFill>
              <a:srgbClr val="006600"/>
            </a:solidFill>
            <a:ln w="9525">
              <a:noFill/>
              <a:round/>
              <a:headEnd/>
              <a:tailEnd/>
            </a:ln>
          </p:spPr>
          <p:txBody>
            <a:bodyPr vert="eaVert"/>
            <a:lstStyle/>
            <a:p>
              <a:endParaRPr lang="en-US"/>
            </a:p>
          </p:txBody>
        </p:sp>
        <p:sp>
          <p:nvSpPr>
            <p:cNvPr id="15806" name="Freeform 430"/>
            <p:cNvSpPr>
              <a:spLocks/>
            </p:cNvSpPr>
            <p:nvPr/>
          </p:nvSpPr>
          <p:spPr bwMode="auto">
            <a:xfrm>
              <a:off x="4176" y="2168"/>
              <a:ext cx="24" cy="4"/>
            </a:xfrm>
            <a:custGeom>
              <a:avLst/>
              <a:gdLst>
                <a:gd name="T0" fmla="*/ 24 w 24"/>
                <a:gd name="T1" fmla="*/ 0 h 6"/>
                <a:gd name="T2" fmla="*/ 18 w 24"/>
                <a:gd name="T3" fmla="*/ 0 h 6"/>
                <a:gd name="T4" fmla="*/ 18 w 24"/>
                <a:gd name="T5" fmla="*/ 0 h 6"/>
                <a:gd name="T6" fmla="*/ 12 w 24"/>
                <a:gd name="T7" fmla="*/ 0 h 6"/>
                <a:gd name="T8" fmla="*/ 12 w 24"/>
                <a:gd name="T9" fmla="*/ 0 h 6"/>
                <a:gd name="T10" fmla="*/ 6 w 24"/>
                <a:gd name="T11" fmla="*/ 0 h 6"/>
                <a:gd name="T12" fmla="*/ 6 w 24"/>
                <a:gd name="T13" fmla="*/ 0 h 6"/>
                <a:gd name="T14" fmla="*/ 0 w 24"/>
                <a:gd name="T15" fmla="*/ 0 h 6"/>
                <a:gd name="T16" fmla="*/ 0 w 24"/>
                <a:gd name="T17" fmla="*/ 0 h 6"/>
                <a:gd name="T18" fmla="*/ 0 w 24"/>
                <a:gd name="T19" fmla="*/ 1 h 6"/>
                <a:gd name="T20" fmla="*/ 0 w 24"/>
                <a:gd name="T21" fmla="*/ 1 h 6"/>
                <a:gd name="T22" fmla="*/ 6 w 24"/>
                <a:gd name="T23" fmla="*/ 1 h 6"/>
                <a:gd name="T24" fmla="*/ 12 w 24"/>
                <a:gd name="T25" fmla="*/ 1 h 6"/>
                <a:gd name="T26" fmla="*/ 12 w 24"/>
                <a:gd name="T27" fmla="*/ 0 h 6"/>
                <a:gd name="T28" fmla="*/ 18 w 24"/>
                <a:gd name="T29" fmla="*/ 0 h 6"/>
                <a:gd name="T30" fmla="*/ 18 w 24"/>
                <a:gd name="T31" fmla="*/ 0 h 6"/>
                <a:gd name="T32" fmla="*/ 24 w 24"/>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24" y="0"/>
                  </a:moveTo>
                  <a:lnTo>
                    <a:pt x="18" y="0"/>
                  </a:lnTo>
                  <a:lnTo>
                    <a:pt x="12" y="0"/>
                  </a:lnTo>
                  <a:lnTo>
                    <a:pt x="6" y="0"/>
                  </a:lnTo>
                  <a:lnTo>
                    <a:pt x="0" y="0"/>
                  </a:lnTo>
                  <a:lnTo>
                    <a:pt x="0" y="6"/>
                  </a:lnTo>
                  <a:lnTo>
                    <a:pt x="6" y="6"/>
                  </a:lnTo>
                  <a:lnTo>
                    <a:pt x="12" y="6"/>
                  </a:lnTo>
                  <a:lnTo>
                    <a:pt x="12" y="0"/>
                  </a:lnTo>
                  <a:lnTo>
                    <a:pt x="18" y="0"/>
                  </a:lnTo>
                  <a:lnTo>
                    <a:pt x="24" y="0"/>
                  </a:lnTo>
                  <a:close/>
                </a:path>
              </a:pathLst>
            </a:custGeom>
            <a:solidFill>
              <a:srgbClr val="006600"/>
            </a:solidFill>
            <a:ln w="9525">
              <a:noFill/>
              <a:round/>
              <a:headEnd/>
              <a:tailEnd/>
            </a:ln>
          </p:spPr>
          <p:txBody>
            <a:bodyPr vert="eaVert"/>
            <a:lstStyle/>
            <a:p>
              <a:endParaRPr lang="en-US"/>
            </a:p>
          </p:txBody>
        </p:sp>
        <p:sp>
          <p:nvSpPr>
            <p:cNvPr id="15807" name="Freeform 431"/>
            <p:cNvSpPr>
              <a:spLocks/>
            </p:cNvSpPr>
            <p:nvPr/>
          </p:nvSpPr>
          <p:spPr bwMode="auto">
            <a:xfrm>
              <a:off x="4188" y="2145"/>
              <a:ext cx="24" cy="17"/>
            </a:xfrm>
            <a:custGeom>
              <a:avLst/>
              <a:gdLst>
                <a:gd name="T0" fmla="*/ 24 w 24"/>
                <a:gd name="T1" fmla="*/ 17 h 17"/>
                <a:gd name="T2" fmla="*/ 18 w 24"/>
                <a:gd name="T3" fmla="*/ 17 h 17"/>
                <a:gd name="T4" fmla="*/ 18 w 24"/>
                <a:gd name="T5" fmla="*/ 12 h 17"/>
                <a:gd name="T6" fmla="*/ 12 w 24"/>
                <a:gd name="T7" fmla="*/ 12 h 17"/>
                <a:gd name="T8" fmla="*/ 6 w 24"/>
                <a:gd name="T9" fmla="*/ 12 h 17"/>
                <a:gd name="T10" fmla="*/ 6 w 24"/>
                <a:gd name="T11" fmla="*/ 6 h 17"/>
                <a:gd name="T12" fmla="*/ 0 w 24"/>
                <a:gd name="T13" fmla="*/ 6 h 17"/>
                <a:gd name="T14" fmla="*/ 0 w 24"/>
                <a:gd name="T15" fmla="*/ 0 h 17"/>
                <a:gd name="T16" fmla="*/ 0 w 24"/>
                <a:gd name="T17" fmla="*/ 0 h 17"/>
                <a:gd name="T18" fmla="*/ 0 w 24"/>
                <a:gd name="T19" fmla="*/ 0 h 17"/>
                <a:gd name="T20" fmla="*/ 6 w 24"/>
                <a:gd name="T21" fmla="*/ 0 h 17"/>
                <a:gd name="T22" fmla="*/ 6 w 24"/>
                <a:gd name="T23" fmla="*/ 6 h 17"/>
                <a:gd name="T24" fmla="*/ 12 w 24"/>
                <a:gd name="T25" fmla="*/ 6 h 17"/>
                <a:gd name="T26" fmla="*/ 12 w 24"/>
                <a:gd name="T27" fmla="*/ 12 h 17"/>
                <a:gd name="T28" fmla="*/ 18 w 24"/>
                <a:gd name="T29" fmla="*/ 12 h 17"/>
                <a:gd name="T30" fmla="*/ 18 w 24"/>
                <a:gd name="T31" fmla="*/ 17 h 17"/>
                <a:gd name="T32" fmla="*/ 24 w 24"/>
                <a:gd name="T33" fmla="*/ 17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7"/>
                <a:gd name="T53" fmla="*/ 24 w 24"/>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7">
                  <a:moveTo>
                    <a:pt x="24" y="17"/>
                  </a:moveTo>
                  <a:lnTo>
                    <a:pt x="18" y="17"/>
                  </a:lnTo>
                  <a:lnTo>
                    <a:pt x="18" y="12"/>
                  </a:lnTo>
                  <a:lnTo>
                    <a:pt x="12" y="12"/>
                  </a:lnTo>
                  <a:lnTo>
                    <a:pt x="6" y="12"/>
                  </a:lnTo>
                  <a:lnTo>
                    <a:pt x="6" y="6"/>
                  </a:lnTo>
                  <a:lnTo>
                    <a:pt x="0" y="6"/>
                  </a:lnTo>
                  <a:lnTo>
                    <a:pt x="0" y="0"/>
                  </a:lnTo>
                  <a:lnTo>
                    <a:pt x="6" y="0"/>
                  </a:lnTo>
                  <a:lnTo>
                    <a:pt x="6" y="6"/>
                  </a:lnTo>
                  <a:lnTo>
                    <a:pt x="12" y="6"/>
                  </a:lnTo>
                  <a:lnTo>
                    <a:pt x="12" y="12"/>
                  </a:lnTo>
                  <a:lnTo>
                    <a:pt x="18" y="12"/>
                  </a:lnTo>
                  <a:lnTo>
                    <a:pt x="18" y="17"/>
                  </a:lnTo>
                  <a:lnTo>
                    <a:pt x="24" y="17"/>
                  </a:lnTo>
                  <a:close/>
                </a:path>
              </a:pathLst>
            </a:custGeom>
            <a:solidFill>
              <a:srgbClr val="006600"/>
            </a:solidFill>
            <a:ln w="9525">
              <a:noFill/>
              <a:round/>
              <a:headEnd/>
              <a:tailEnd/>
            </a:ln>
          </p:spPr>
          <p:txBody>
            <a:bodyPr vert="eaVert"/>
            <a:lstStyle/>
            <a:p>
              <a:endParaRPr lang="en-US"/>
            </a:p>
          </p:txBody>
        </p:sp>
        <p:sp>
          <p:nvSpPr>
            <p:cNvPr id="15808" name="Freeform 432"/>
            <p:cNvSpPr>
              <a:spLocks/>
            </p:cNvSpPr>
            <p:nvPr/>
          </p:nvSpPr>
          <p:spPr bwMode="auto">
            <a:xfrm>
              <a:off x="4313" y="2149"/>
              <a:ext cx="6" cy="23"/>
            </a:xfrm>
            <a:custGeom>
              <a:avLst/>
              <a:gdLst>
                <a:gd name="T0" fmla="*/ 0 w 6"/>
                <a:gd name="T1" fmla="*/ 23 h 23"/>
                <a:gd name="T2" fmla="*/ 0 w 6"/>
                <a:gd name="T3" fmla="*/ 17 h 23"/>
                <a:gd name="T4" fmla="*/ 0 w 6"/>
                <a:gd name="T5" fmla="*/ 11 h 23"/>
                <a:gd name="T6" fmla="*/ 0 w 6"/>
                <a:gd name="T7" fmla="*/ 0 h 23"/>
                <a:gd name="T8" fmla="*/ 0 w 6"/>
                <a:gd name="T9" fmla="*/ 0 h 23"/>
                <a:gd name="T10" fmla="*/ 6 w 6"/>
                <a:gd name="T11" fmla="*/ 0 h 23"/>
                <a:gd name="T12" fmla="*/ 6 w 6"/>
                <a:gd name="T13" fmla="*/ 6 h 23"/>
                <a:gd name="T14" fmla="*/ 0 w 6"/>
                <a:gd name="T15" fmla="*/ 17 h 23"/>
                <a:gd name="T16" fmla="*/ 0 w 6"/>
                <a:gd name="T17" fmla="*/ 23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3"/>
                <a:gd name="T29" fmla="*/ 6 w 6"/>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3">
                  <a:moveTo>
                    <a:pt x="0" y="23"/>
                  </a:moveTo>
                  <a:lnTo>
                    <a:pt x="0" y="17"/>
                  </a:lnTo>
                  <a:lnTo>
                    <a:pt x="0" y="11"/>
                  </a:lnTo>
                  <a:lnTo>
                    <a:pt x="0" y="0"/>
                  </a:lnTo>
                  <a:lnTo>
                    <a:pt x="6" y="0"/>
                  </a:lnTo>
                  <a:lnTo>
                    <a:pt x="6" y="6"/>
                  </a:lnTo>
                  <a:lnTo>
                    <a:pt x="0" y="17"/>
                  </a:lnTo>
                  <a:lnTo>
                    <a:pt x="0" y="23"/>
                  </a:lnTo>
                  <a:close/>
                </a:path>
              </a:pathLst>
            </a:custGeom>
            <a:solidFill>
              <a:srgbClr val="006600"/>
            </a:solidFill>
            <a:ln w="9525">
              <a:noFill/>
              <a:round/>
              <a:headEnd/>
              <a:tailEnd/>
            </a:ln>
          </p:spPr>
          <p:txBody>
            <a:bodyPr vert="eaVert"/>
            <a:lstStyle/>
            <a:p>
              <a:endParaRPr lang="en-US"/>
            </a:p>
          </p:txBody>
        </p:sp>
        <p:sp>
          <p:nvSpPr>
            <p:cNvPr id="15809" name="Freeform 433"/>
            <p:cNvSpPr>
              <a:spLocks/>
            </p:cNvSpPr>
            <p:nvPr/>
          </p:nvSpPr>
          <p:spPr bwMode="auto">
            <a:xfrm>
              <a:off x="4319" y="2151"/>
              <a:ext cx="12" cy="29"/>
            </a:xfrm>
            <a:custGeom>
              <a:avLst/>
              <a:gdLst>
                <a:gd name="T0" fmla="*/ 0 w 12"/>
                <a:gd name="T1" fmla="*/ 29 h 29"/>
                <a:gd name="T2" fmla="*/ 0 w 12"/>
                <a:gd name="T3" fmla="*/ 23 h 29"/>
                <a:gd name="T4" fmla="*/ 0 w 12"/>
                <a:gd name="T5" fmla="*/ 11 h 29"/>
                <a:gd name="T6" fmla="*/ 6 w 12"/>
                <a:gd name="T7" fmla="*/ 6 h 29"/>
                <a:gd name="T8" fmla="*/ 6 w 12"/>
                <a:gd name="T9" fmla="*/ 0 h 29"/>
                <a:gd name="T10" fmla="*/ 12 w 12"/>
                <a:gd name="T11" fmla="*/ 6 h 29"/>
                <a:gd name="T12" fmla="*/ 6 w 12"/>
                <a:gd name="T13" fmla="*/ 11 h 29"/>
                <a:gd name="T14" fmla="*/ 6 w 12"/>
                <a:gd name="T15" fmla="*/ 23 h 29"/>
                <a:gd name="T16" fmla="*/ 0 w 12"/>
                <a:gd name="T17" fmla="*/ 29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29"/>
                <a:gd name="T29" fmla="*/ 12 w 12"/>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29">
                  <a:moveTo>
                    <a:pt x="0" y="29"/>
                  </a:moveTo>
                  <a:lnTo>
                    <a:pt x="0" y="23"/>
                  </a:lnTo>
                  <a:lnTo>
                    <a:pt x="0" y="11"/>
                  </a:lnTo>
                  <a:lnTo>
                    <a:pt x="6" y="6"/>
                  </a:lnTo>
                  <a:lnTo>
                    <a:pt x="6" y="0"/>
                  </a:lnTo>
                  <a:lnTo>
                    <a:pt x="12" y="6"/>
                  </a:lnTo>
                  <a:lnTo>
                    <a:pt x="6" y="11"/>
                  </a:lnTo>
                  <a:lnTo>
                    <a:pt x="6" y="23"/>
                  </a:lnTo>
                  <a:lnTo>
                    <a:pt x="0" y="29"/>
                  </a:lnTo>
                  <a:close/>
                </a:path>
              </a:pathLst>
            </a:custGeom>
            <a:solidFill>
              <a:srgbClr val="006600"/>
            </a:solidFill>
            <a:ln w="9525">
              <a:noFill/>
              <a:round/>
              <a:headEnd/>
              <a:tailEnd/>
            </a:ln>
          </p:spPr>
          <p:txBody>
            <a:bodyPr vert="eaVert"/>
            <a:lstStyle/>
            <a:p>
              <a:endParaRPr lang="en-US"/>
            </a:p>
          </p:txBody>
        </p:sp>
        <p:sp>
          <p:nvSpPr>
            <p:cNvPr id="15810" name="Freeform 434"/>
            <p:cNvSpPr>
              <a:spLocks/>
            </p:cNvSpPr>
            <p:nvPr/>
          </p:nvSpPr>
          <p:spPr bwMode="auto">
            <a:xfrm>
              <a:off x="4294" y="2139"/>
              <a:ext cx="6" cy="29"/>
            </a:xfrm>
            <a:custGeom>
              <a:avLst/>
              <a:gdLst>
                <a:gd name="T0" fmla="*/ 6 w 6"/>
                <a:gd name="T1" fmla="*/ 29 h 29"/>
                <a:gd name="T2" fmla="*/ 6 w 6"/>
                <a:gd name="T3" fmla="*/ 23 h 29"/>
                <a:gd name="T4" fmla="*/ 0 w 6"/>
                <a:gd name="T5" fmla="*/ 18 h 29"/>
                <a:gd name="T6" fmla="*/ 0 w 6"/>
                <a:gd name="T7" fmla="*/ 6 h 29"/>
                <a:gd name="T8" fmla="*/ 6 w 6"/>
                <a:gd name="T9" fmla="*/ 0 h 29"/>
                <a:gd name="T10" fmla="*/ 6 w 6"/>
                <a:gd name="T11" fmla="*/ 6 h 29"/>
                <a:gd name="T12" fmla="*/ 6 w 6"/>
                <a:gd name="T13" fmla="*/ 12 h 29"/>
                <a:gd name="T14" fmla="*/ 6 w 6"/>
                <a:gd name="T15" fmla="*/ 18 h 29"/>
                <a:gd name="T16" fmla="*/ 6 w 6"/>
                <a:gd name="T17" fmla="*/ 29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9"/>
                <a:gd name="T29" fmla="*/ 6 w 6"/>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9">
                  <a:moveTo>
                    <a:pt x="6" y="29"/>
                  </a:moveTo>
                  <a:lnTo>
                    <a:pt x="6" y="23"/>
                  </a:lnTo>
                  <a:lnTo>
                    <a:pt x="0" y="18"/>
                  </a:lnTo>
                  <a:lnTo>
                    <a:pt x="0" y="6"/>
                  </a:lnTo>
                  <a:lnTo>
                    <a:pt x="6" y="0"/>
                  </a:lnTo>
                  <a:lnTo>
                    <a:pt x="6" y="6"/>
                  </a:lnTo>
                  <a:lnTo>
                    <a:pt x="6" y="12"/>
                  </a:lnTo>
                  <a:lnTo>
                    <a:pt x="6" y="18"/>
                  </a:lnTo>
                  <a:lnTo>
                    <a:pt x="6" y="29"/>
                  </a:lnTo>
                  <a:close/>
                </a:path>
              </a:pathLst>
            </a:custGeom>
            <a:solidFill>
              <a:srgbClr val="006600"/>
            </a:solidFill>
            <a:ln w="9525">
              <a:noFill/>
              <a:round/>
              <a:headEnd/>
              <a:tailEnd/>
            </a:ln>
          </p:spPr>
          <p:txBody>
            <a:bodyPr vert="eaVert"/>
            <a:lstStyle/>
            <a:p>
              <a:endParaRPr lang="en-US"/>
            </a:p>
          </p:txBody>
        </p:sp>
        <p:sp>
          <p:nvSpPr>
            <p:cNvPr id="15811" name="Freeform 435"/>
            <p:cNvSpPr>
              <a:spLocks/>
            </p:cNvSpPr>
            <p:nvPr/>
          </p:nvSpPr>
          <p:spPr bwMode="auto">
            <a:xfrm>
              <a:off x="4283" y="2132"/>
              <a:ext cx="6" cy="29"/>
            </a:xfrm>
            <a:custGeom>
              <a:avLst/>
              <a:gdLst>
                <a:gd name="T0" fmla="*/ 6 w 6"/>
                <a:gd name="T1" fmla="*/ 29 h 29"/>
                <a:gd name="T2" fmla="*/ 6 w 6"/>
                <a:gd name="T3" fmla="*/ 24 h 29"/>
                <a:gd name="T4" fmla="*/ 0 w 6"/>
                <a:gd name="T5" fmla="*/ 12 h 29"/>
                <a:gd name="T6" fmla="*/ 0 w 6"/>
                <a:gd name="T7" fmla="*/ 6 h 29"/>
                <a:gd name="T8" fmla="*/ 0 w 6"/>
                <a:gd name="T9" fmla="*/ 0 h 29"/>
                <a:gd name="T10" fmla="*/ 6 w 6"/>
                <a:gd name="T11" fmla="*/ 6 h 29"/>
                <a:gd name="T12" fmla="*/ 6 w 6"/>
                <a:gd name="T13" fmla="*/ 12 h 29"/>
                <a:gd name="T14" fmla="*/ 6 w 6"/>
                <a:gd name="T15" fmla="*/ 24 h 29"/>
                <a:gd name="T16" fmla="*/ 6 w 6"/>
                <a:gd name="T17" fmla="*/ 29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9"/>
                <a:gd name="T29" fmla="*/ 6 w 6"/>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9">
                  <a:moveTo>
                    <a:pt x="6" y="29"/>
                  </a:moveTo>
                  <a:lnTo>
                    <a:pt x="6" y="24"/>
                  </a:lnTo>
                  <a:lnTo>
                    <a:pt x="0" y="12"/>
                  </a:lnTo>
                  <a:lnTo>
                    <a:pt x="0" y="6"/>
                  </a:lnTo>
                  <a:lnTo>
                    <a:pt x="0" y="0"/>
                  </a:lnTo>
                  <a:lnTo>
                    <a:pt x="6" y="6"/>
                  </a:lnTo>
                  <a:lnTo>
                    <a:pt x="6" y="12"/>
                  </a:lnTo>
                  <a:lnTo>
                    <a:pt x="6" y="24"/>
                  </a:lnTo>
                  <a:lnTo>
                    <a:pt x="6" y="29"/>
                  </a:lnTo>
                  <a:close/>
                </a:path>
              </a:pathLst>
            </a:custGeom>
            <a:solidFill>
              <a:srgbClr val="006600"/>
            </a:solidFill>
            <a:ln w="9525">
              <a:noFill/>
              <a:round/>
              <a:headEnd/>
              <a:tailEnd/>
            </a:ln>
          </p:spPr>
          <p:txBody>
            <a:bodyPr vert="eaVert"/>
            <a:lstStyle/>
            <a:p>
              <a:endParaRPr lang="en-US"/>
            </a:p>
          </p:txBody>
        </p:sp>
        <p:sp>
          <p:nvSpPr>
            <p:cNvPr id="15812" name="Freeform 436"/>
            <p:cNvSpPr>
              <a:spLocks/>
            </p:cNvSpPr>
            <p:nvPr/>
          </p:nvSpPr>
          <p:spPr bwMode="auto">
            <a:xfrm>
              <a:off x="4266" y="2128"/>
              <a:ext cx="12" cy="28"/>
            </a:xfrm>
            <a:custGeom>
              <a:avLst/>
              <a:gdLst>
                <a:gd name="T0" fmla="*/ 12 w 12"/>
                <a:gd name="T1" fmla="*/ 18 h 30"/>
                <a:gd name="T2" fmla="*/ 6 w 12"/>
                <a:gd name="T3" fmla="*/ 15 h 30"/>
                <a:gd name="T4" fmla="*/ 0 w 12"/>
                <a:gd name="T5" fmla="*/ 7 h 30"/>
                <a:gd name="T6" fmla="*/ 0 w 12"/>
                <a:gd name="T7" fmla="*/ 0 h 30"/>
                <a:gd name="T8" fmla="*/ 0 w 12"/>
                <a:gd name="T9" fmla="*/ 0 h 30"/>
                <a:gd name="T10" fmla="*/ 6 w 12"/>
                <a:gd name="T11" fmla="*/ 6 h 30"/>
                <a:gd name="T12" fmla="*/ 6 w 12"/>
                <a:gd name="T13" fmla="*/ 7 h 30"/>
                <a:gd name="T14" fmla="*/ 12 w 12"/>
                <a:gd name="T15" fmla="*/ 15 h 30"/>
                <a:gd name="T16" fmla="*/ 12 w 12"/>
                <a:gd name="T17" fmla="*/ 18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30"/>
                <a:gd name="T29" fmla="*/ 12 w 12"/>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30">
                  <a:moveTo>
                    <a:pt x="12" y="30"/>
                  </a:moveTo>
                  <a:lnTo>
                    <a:pt x="6" y="24"/>
                  </a:lnTo>
                  <a:lnTo>
                    <a:pt x="0" y="12"/>
                  </a:lnTo>
                  <a:lnTo>
                    <a:pt x="0" y="0"/>
                  </a:lnTo>
                  <a:lnTo>
                    <a:pt x="6" y="6"/>
                  </a:lnTo>
                  <a:lnTo>
                    <a:pt x="6" y="12"/>
                  </a:lnTo>
                  <a:lnTo>
                    <a:pt x="12" y="24"/>
                  </a:lnTo>
                  <a:lnTo>
                    <a:pt x="12" y="30"/>
                  </a:lnTo>
                  <a:close/>
                </a:path>
              </a:pathLst>
            </a:custGeom>
            <a:solidFill>
              <a:srgbClr val="006600"/>
            </a:solidFill>
            <a:ln w="9525">
              <a:noFill/>
              <a:round/>
              <a:headEnd/>
              <a:tailEnd/>
            </a:ln>
          </p:spPr>
          <p:txBody>
            <a:bodyPr vert="eaVert"/>
            <a:lstStyle/>
            <a:p>
              <a:endParaRPr lang="en-US"/>
            </a:p>
          </p:txBody>
        </p:sp>
        <p:sp>
          <p:nvSpPr>
            <p:cNvPr id="15813" name="Freeform 437"/>
            <p:cNvSpPr>
              <a:spLocks/>
            </p:cNvSpPr>
            <p:nvPr/>
          </p:nvSpPr>
          <p:spPr bwMode="auto">
            <a:xfrm>
              <a:off x="4229" y="2119"/>
              <a:ext cx="19" cy="36"/>
            </a:xfrm>
            <a:custGeom>
              <a:avLst/>
              <a:gdLst>
                <a:gd name="T0" fmla="*/ 26 w 18"/>
                <a:gd name="T1" fmla="*/ 36 h 36"/>
                <a:gd name="T2" fmla="*/ 26 w 18"/>
                <a:gd name="T3" fmla="*/ 36 h 36"/>
                <a:gd name="T4" fmla="*/ 20 w 18"/>
                <a:gd name="T5" fmla="*/ 30 h 36"/>
                <a:gd name="T6" fmla="*/ 20 w 18"/>
                <a:gd name="T7" fmla="*/ 24 h 36"/>
                <a:gd name="T8" fmla="*/ 6 w 18"/>
                <a:gd name="T9" fmla="*/ 18 h 36"/>
                <a:gd name="T10" fmla="*/ 6 w 18"/>
                <a:gd name="T11" fmla="*/ 12 h 36"/>
                <a:gd name="T12" fmla="*/ 0 w 18"/>
                <a:gd name="T13" fmla="*/ 6 h 36"/>
                <a:gd name="T14" fmla="*/ 0 w 18"/>
                <a:gd name="T15" fmla="*/ 6 h 36"/>
                <a:gd name="T16" fmla="*/ 6 w 18"/>
                <a:gd name="T17" fmla="*/ 0 h 36"/>
                <a:gd name="T18" fmla="*/ 6 w 18"/>
                <a:gd name="T19" fmla="*/ 0 h 36"/>
                <a:gd name="T20" fmla="*/ 6 w 18"/>
                <a:gd name="T21" fmla="*/ 6 h 36"/>
                <a:gd name="T22" fmla="*/ 20 w 18"/>
                <a:gd name="T23" fmla="*/ 12 h 36"/>
                <a:gd name="T24" fmla="*/ 20 w 18"/>
                <a:gd name="T25" fmla="*/ 18 h 36"/>
                <a:gd name="T26" fmla="*/ 20 w 18"/>
                <a:gd name="T27" fmla="*/ 24 h 36"/>
                <a:gd name="T28" fmla="*/ 26 w 18"/>
                <a:gd name="T29" fmla="*/ 30 h 36"/>
                <a:gd name="T30" fmla="*/ 26 w 18"/>
                <a:gd name="T31" fmla="*/ 36 h 36"/>
                <a:gd name="T32" fmla="*/ 26 w 18"/>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6"/>
                <a:gd name="T53" fmla="*/ 18 w 18"/>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6">
                  <a:moveTo>
                    <a:pt x="18" y="36"/>
                  </a:moveTo>
                  <a:lnTo>
                    <a:pt x="18" y="36"/>
                  </a:lnTo>
                  <a:lnTo>
                    <a:pt x="12" y="30"/>
                  </a:lnTo>
                  <a:lnTo>
                    <a:pt x="12" y="24"/>
                  </a:lnTo>
                  <a:lnTo>
                    <a:pt x="6" y="18"/>
                  </a:lnTo>
                  <a:lnTo>
                    <a:pt x="6" y="12"/>
                  </a:lnTo>
                  <a:lnTo>
                    <a:pt x="0" y="6"/>
                  </a:lnTo>
                  <a:lnTo>
                    <a:pt x="6" y="0"/>
                  </a:lnTo>
                  <a:lnTo>
                    <a:pt x="6" y="6"/>
                  </a:lnTo>
                  <a:lnTo>
                    <a:pt x="12" y="12"/>
                  </a:lnTo>
                  <a:lnTo>
                    <a:pt x="12" y="18"/>
                  </a:lnTo>
                  <a:lnTo>
                    <a:pt x="12" y="24"/>
                  </a:lnTo>
                  <a:lnTo>
                    <a:pt x="18" y="30"/>
                  </a:lnTo>
                  <a:lnTo>
                    <a:pt x="18" y="36"/>
                  </a:lnTo>
                  <a:close/>
                </a:path>
              </a:pathLst>
            </a:custGeom>
            <a:solidFill>
              <a:srgbClr val="006600"/>
            </a:solidFill>
            <a:ln w="9525">
              <a:noFill/>
              <a:round/>
              <a:headEnd/>
              <a:tailEnd/>
            </a:ln>
          </p:spPr>
          <p:txBody>
            <a:bodyPr vert="eaVert"/>
            <a:lstStyle/>
            <a:p>
              <a:endParaRPr lang="en-US"/>
            </a:p>
          </p:txBody>
        </p:sp>
        <p:sp>
          <p:nvSpPr>
            <p:cNvPr id="15814" name="Freeform 438"/>
            <p:cNvSpPr>
              <a:spLocks/>
            </p:cNvSpPr>
            <p:nvPr/>
          </p:nvSpPr>
          <p:spPr bwMode="auto">
            <a:xfrm>
              <a:off x="4200" y="2128"/>
              <a:ext cx="24" cy="34"/>
            </a:xfrm>
            <a:custGeom>
              <a:avLst/>
              <a:gdLst>
                <a:gd name="T0" fmla="*/ 24 w 24"/>
                <a:gd name="T1" fmla="*/ 27 h 35"/>
                <a:gd name="T2" fmla="*/ 18 w 24"/>
                <a:gd name="T3" fmla="*/ 22 h 35"/>
                <a:gd name="T4" fmla="*/ 18 w 24"/>
                <a:gd name="T5" fmla="*/ 22 h 35"/>
                <a:gd name="T6" fmla="*/ 12 w 24"/>
                <a:gd name="T7" fmla="*/ 17 h 35"/>
                <a:gd name="T8" fmla="*/ 6 w 24"/>
                <a:gd name="T9" fmla="*/ 17 h 35"/>
                <a:gd name="T10" fmla="*/ 6 w 24"/>
                <a:gd name="T11" fmla="*/ 12 h 35"/>
                <a:gd name="T12" fmla="*/ 0 w 24"/>
                <a:gd name="T13" fmla="*/ 6 h 35"/>
                <a:gd name="T14" fmla="*/ 0 w 24"/>
                <a:gd name="T15" fmla="*/ 6 h 35"/>
                <a:gd name="T16" fmla="*/ 0 w 24"/>
                <a:gd name="T17" fmla="*/ 0 h 35"/>
                <a:gd name="T18" fmla="*/ 6 w 24"/>
                <a:gd name="T19" fmla="*/ 0 h 35"/>
                <a:gd name="T20" fmla="*/ 6 w 24"/>
                <a:gd name="T21" fmla="*/ 6 h 35"/>
                <a:gd name="T22" fmla="*/ 6 w 24"/>
                <a:gd name="T23" fmla="*/ 12 h 35"/>
                <a:gd name="T24" fmla="*/ 12 w 24"/>
                <a:gd name="T25" fmla="*/ 17 h 35"/>
                <a:gd name="T26" fmla="*/ 12 w 24"/>
                <a:gd name="T27" fmla="*/ 17 h 35"/>
                <a:gd name="T28" fmla="*/ 18 w 24"/>
                <a:gd name="T29" fmla="*/ 22 h 35"/>
                <a:gd name="T30" fmla="*/ 18 w 24"/>
                <a:gd name="T31" fmla="*/ 27 h 35"/>
                <a:gd name="T32" fmla="*/ 24 w 24"/>
                <a:gd name="T33" fmla="*/ 27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5"/>
                <a:gd name="T53" fmla="*/ 24 w 24"/>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5">
                  <a:moveTo>
                    <a:pt x="24" y="35"/>
                  </a:moveTo>
                  <a:lnTo>
                    <a:pt x="18" y="30"/>
                  </a:lnTo>
                  <a:lnTo>
                    <a:pt x="12" y="24"/>
                  </a:lnTo>
                  <a:lnTo>
                    <a:pt x="6" y="18"/>
                  </a:lnTo>
                  <a:lnTo>
                    <a:pt x="6" y="12"/>
                  </a:lnTo>
                  <a:lnTo>
                    <a:pt x="0" y="6"/>
                  </a:lnTo>
                  <a:lnTo>
                    <a:pt x="0" y="0"/>
                  </a:lnTo>
                  <a:lnTo>
                    <a:pt x="6" y="0"/>
                  </a:lnTo>
                  <a:lnTo>
                    <a:pt x="6" y="6"/>
                  </a:lnTo>
                  <a:lnTo>
                    <a:pt x="6" y="12"/>
                  </a:lnTo>
                  <a:lnTo>
                    <a:pt x="12" y="18"/>
                  </a:lnTo>
                  <a:lnTo>
                    <a:pt x="12" y="24"/>
                  </a:lnTo>
                  <a:lnTo>
                    <a:pt x="18" y="30"/>
                  </a:lnTo>
                  <a:lnTo>
                    <a:pt x="18" y="35"/>
                  </a:lnTo>
                  <a:lnTo>
                    <a:pt x="24" y="35"/>
                  </a:lnTo>
                  <a:close/>
                </a:path>
              </a:pathLst>
            </a:custGeom>
            <a:solidFill>
              <a:srgbClr val="006600"/>
            </a:solidFill>
            <a:ln w="9525">
              <a:noFill/>
              <a:round/>
              <a:headEnd/>
              <a:tailEnd/>
            </a:ln>
          </p:spPr>
          <p:txBody>
            <a:bodyPr vert="eaVert"/>
            <a:lstStyle/>
            <a:p>
              <a:endParaRPr lang="en-US"/>
            </a:p>
          </p:txBody>
        </p:sp>
        <p:sp>
          <p:nvSpPr>
            <p:cNvPr id="15815" name="Freeform 439"/>
            <p:cNvSpPr>
              <a:spLocks/>
            </p:cNvSpPr>
            <p:nvPr/>
          </p:nvSpPr>
          <p:spPr bwMode="auto">
            <a:xfrm>
              <a:off x="4248" y="2128"/>
              <a:ext cx="18" cy="28"/>
            </a:xfrm>
            <a:custGeom>
              <a:avLst/>
              <a:gdLst>
                <a:gd name="T0" fmla="*/ 18 w 18"/>
                <a:gd name="T1" fmla="*/ 18 h 30"/>
                <a:gd name="T2" fmla="*/ 12 w 18"/>
                <a:gd name="T3" fmla="*/ 18 h 30"/>
                <a:gd name="T4" fmla="*/ 12 w 18"/>
                <a:gd name="T5" fmla="*/ 15 h 30"/>
                <a:gd name="T6" fmla="*/ 6 w 18"/>
                <a:gd name="T7" fmla="*/ 10 h 30"/>
                <a:gd name="T8" fmla="*/ 0 w 18"/>
                <a:gd name="T9" fmla="*/ 7 h 30"/>
                <a:gd name="T10" fmla="*/ 0 w 18"/>
                <a:gd name="T11" fmla="*/ 6 h 30"/>
                <a:gd name="T12" fmla="*/ 0 w 18"/>
                <a:gd name="T13" fmla="*/ 6 h 30"/>
                <a:gd name="T14" fmla="*/ 0 w 18"/>
                <a:gd name="T15" fmla="*/ 0 h 30"/>
                <a:gd name="T16" fmla="*/ 0 w 18"/>
                <a:gd name="T17" fmla="*/ 0 h 30"/>
                <a:gd name="T18" fmla="*/ 0 w 18"/>
                <a:gd name="T19" fmla="*/ 0 h 30"/>
                <a:gd name="T20" fmla="*/ 6 w 18"/>
                <a:gd name="T21" fmla="*/ 6 h 30"/>
                <a:gd name="T22" fmla="*/ 6 w 18"/>
                <a:gd name="T23" fmla="*/ 6 h 30"/>
                <a:gd name="T24" fmla="*/ 6 w 18"/>
                <a:gd name="T25" fmla="*/ 7 h 30"/>
                <a:gd name="T26" fmla="*/ 12 w 18"/>
                <a:gd name="T27" fmla="*/ 10 h 30"/>
                <a:gd name="T28" fmla="*/ 12 w 18"/>
                <a:gd name="T29" fmla="*/ 15 h 30"/>
                <a:gd name="T30" fmla="*/ 12 w 18"/>
                <a:gd name="T31" fmla="*/ 18 h 30"/>
                <a:gd name="T32" fmla="*/ 18 w 18"/>
                <a:gd name="T33" fmla="*/ 18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0"/>
                <a:gd name="T53" fmla="*/ 18 w 1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0">
                  <a:moveTo>
                    <a:pt x="18" y="30"/>
                  </a:moveTo>
                  <a:lnTo>
                    <a:pt x="12" y="30"/>
                  </a:lnTo>
                  <a:lnTo>
                    <a:pt x="12" y="24"/>
                  </a:lnTo>
                  <a:lnTo>
                    <a:pt x="6" y="18"/>
                  </a:lnTo>
                  <a:lnTo>
                    <a:pt x="0" y="12"/>
                  </a:lnTo>
                  <a:lnTo>
                    <a:pt x="0" y="6"/>
                  </a:lnTo>
                  <a:lnTo>
                    <a:pt x="0" y="0"/>
                  </a:lnTo>
                  <a:lnTo>
                    <a:pt x="6" y="6"/>
                  </a:lnTo>
                  <a:lnTo>
                    <a:pt x="6" y="12"/>
                  </a:lnTo>
                  <a:lnTo>
                    <a:pt x="12" y="18"/>
                  </a:lnTo>
                  <a:lnTo>
                    <a:pt x="12" y="24"/>
                  </a:lnTo>
                  <a:lnTo>
                    <a:pt x="12" y="30"/>
                  </a:lnTo>
                  <a:lnTo>
                    <a:pt x="18" y="30"/>
                  </a:lnTo>
                  <a:close/>
                </a:path>
              </a:pathLst>
            </a:custGeom>
            <a:solidFill>
              <a:srgbClr val="006600"/>
            </a:solidFill>
            <a:ln w="9525">
              <a:noFill/>
              <a:round/>
              <a:headEnd/>
              <a:tailEnd/>
            </a:ln>
          </p:spPr>
          <p:txBody>
            <a:bodyPr vert="eaVert"/>
            <a:lstStyle/>
            <a:p>
              <a:endParaRPr lang="en-US"/>
            </a:p>
          </p:txBody>
        </p:sp>
        <p:sp>
          <p:nvSpPr>
            <p:cNvPr id="15816" name="Freeform 440"/>
            <p:cNvSpPr>
              <a:spLocks/>
            </p:cNvSpPr>
            <p:nvPr/>
          </p:nvSpPr>
          <p:spPr bwMode="auto">
            <a:xfrm>
              <a:off x="4236" y="2157"/>
              <a:ext cx="24" cy="41"/>
            </a:xfrm>
            <a:custGeom>
              <a:avLst/>
              <a:gdLst>
                <a:gd name="T0" fmla="*/ 0 w 24"/>
                <a:gd name="T1" fmla="*/ 41 h 41"/>
                <a:gd name="T2" fmla="*/ 0 w 24"/>
                <a:gd name="T3" fmla="*/ 41 h 41"/>
                <a:gd name="T4" fmla="*/ 0 w 24"/>
                <a:gd name="T5" fmla="*/ 35 h 41"/>
                <a:gd name="T6" fmla="*/ 0 w 24"/>
                <a:gd name="T7" fmla="*/ 29 h 41"/>
                <a:gd name="T8" fmla="*/ 6 w 24"/>
                <a:gd name="T9" fmla="*/ 23 h 41"/>
                <a:gd name="T10" fmla="*/ 12 w 24"/>
                <a:gd name="T11" fmla="*/ 11 h 41"/>
                <a:gd name="T12" fmla="*/ 18 w 24"/>
                <a:gd name="T13" fmla="*/ 5 h 41"/>
                <a:gd name="T14" fmla="*/ 24 w 24"/>
                <a:gd name="T15" fmla="*/ 0 h 41"/>
                <a:gd name="T16" fmla="*/ 24 w 24"/>
                <a:gd name="T17" fmla="*/ 0 h 41"/>
                <a:gd name="T18" fmla="*/ 24 w 24"/>
                <a:gd name="T19" fmla="*/ 0 h 41"/>
                <a:gd name="T20" fmla="*/ 24 w 24"/>
                <a:gd name="T21" fmla="*/ 5 h 41"/>
                <a:gd name="T22" fmla="*/ 18 w 24"/>
                <a:gd name="T23" fmla="*/ 17 h 41"/>
                <a:gd name="T24" fmla="*/ 12 w 24"/>
                <a:gd name="T25" fmla="*/ 23 h 41"/>
                <a:gd name="T26" fmla="*/ 6 w 24"/>
                <a:gd name="T27" fmla="*/ 29 h 41"/>
                <a:gd name="T28" fmla="*/ 6 w 24"/>
                <a:gd name="T29" fmla="*/ 35 h 41"/>
                <a:gd name="T30" fmla="*/ 0 w 24"/>
                <a:gd name="T31" fmla="*/ 41 h 41"/>
                <a:gd name="T32" fmla="*/ 0 w 24"/>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1"/>
                <a:gd name="T53" fmla="*/ 24 w 24"/>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1">
                  <a:moveTo>
                    <a:pt x="0" y="41"/>
                  </a:moveTo>
                  <a:lnTo>
                    <a:pt x="0" y="41"/>
                  </a:lnTo>
                  <a:lnTo>
                    <a:pt x="0" y="35"/>
                  </a:lnTo>
                  <a:lnTo>
                    <a:pt x="0" y="29"/>
                  </a:lnTo>
                  <a:lnTo>
                    <a:pt x="6" y="23"/>
                  </a:lnTo>
                  <a:lnTo>
                    <a:pt x="12" y="11"/>
                  </a:lnTo>
                  <a:lnTo>
                    <a:pt x="18" y="5"/>
                  </a:lnTo>
                  <a:lnTo>
                    <a:pt x="24" y="0"/>
                  </a:lnTo>
                  <a:lnTo>
                    <a:pt x="24" y="5"/>
                  </a:lnTo>
                  <a:lnTo>
                    <a:pt x="18" y="17"/>
                  </a:lnTo>
                  <a:lnTo>
                    <a:pt x="12" y="23"/>
                  </a:lnTo>
                  <a:lnTo>
                    <a:pt x="6" y="29"/>
                  </a:lnTo>
                  <a:lnTo>
                    <a:pt x="6" y="35"/>
                  </a:lnTo>
                  <a:lnTo>
                    <a:pt x="0" y="41"/>
                  </a:lnTo>
                  <a:close/>
                </a:path>
              </a:pathLst>
            </a:custGeom>
            <a:solidFill>
              <a:srgbClr val="006600"/>
            </a:solidFill>
            <a:ln w="9525">
              <a:noFill/>
              <a:round/>
              <a:headEnd/>
              <a:tailEnd/>
            </a:ln>
          </p:spPr>
          <p:txBody>
            <a:bodyPr vert="eaVert"/>
            <a:lstStyle/>
            <a:p>
              <a:endParaRPr lang="en-US"/>
            </a:p>
          </p:txBody>
        </p:sp>
        <p:sp>
          <p:nvSpPr>
            <p:cNvPr id="15817" name="Freeform 441"/>
            <p:cNvSpPr>
              <a:spLocks/>
            </p:cNvSpPr>
            <p:nvPr/>
          </p:nvSpPr>
          <p:spPr bwMode="auto">
            <a:xfrm>
              <a:off x="4210" y="2156"/>
              <a:ext cx="24" cy="37"/>
            </a:xfrm>
            <a:custGeom>
              <a:avLst/>
              <a:gdLst>
                <a:gd name="T0" fmla="*/ 0 w 24"/>
                <a:gd name="T1" fmla="*/ 54 h 35"/>
                <a:gd name="T2" fmla="*/ 0 w 24"/>
                <a:gd name="T3" fmla="*/ 54 h 35"/>
                <a:gd name="T4" fmla="*/ 6 w 24"/>
                <a:gd name="T5" fmla="*/ 45 h 35"/>
                <a:gd name="T6" fmla="*/ 6 w 24"/>
                <a:gd name="T7" fmla="*/ 35 h 35"/>
                <a:gd name="T8" fmla="*/ 6 w 24"/>
                <a:gd name="T9" fmla="*/ 25 h 35"/>
                <a:gd name="T10" fmla="*/ 12 w 24"/>
                <a:gd name="T11" fmla="*/ 19 h 35"/>
                <a:gd name="T12" fmla="*/ 18 w 24"/>
                <a:gd name="T13" fmla="*/ 5 h 35"/>
                <a:gd name="T14" fmla="*/ 24 w 24"/>
                <a:gd name="T15" fmla="*/ 5 h 35"/>
                <a:gd name="T16" fmla="*/ 24 w 24"/>
                <a:gd name="T17" fmla="*/ 0 h 35"/>
                <a:gd name="T18" fmla="*/ 24 w 24"/>
                <a:gd name="T19" fmla="*/ 5 h 35"/>
                <a:gd name="T20" fmla="*/ 24 w 24"/>
                <a:gd name="T21" fmla="*/ 19 h 35"/>
                <a:gd name="T22" fmla="*/ 18 w 24"/>
                <a:gd name="T23" fmla="*/ 25 h 35"/>
                <a:gd name="T24" fmla="*/ 12 w 24"/>
                <a:gd name="T25" fmla="*/ 35 h 35"/>
                <a:gd name="T26" fmla="*/ 12 w 24"/>
                <a:gd name="T27" fmla="*/ 45 h 35"/>
                <a:gd name="T28" fmla="*/ 6 w 24"/>
                <a:gd name="T29" fmla="*/ 45 h 35"/>
                <a:gd name="T30" fmla="*/ 6 w 24"/>
                <a:gd name="T31" fmla="*/ 54 h 35"/>
                <a:gd name="T32" fmla="*/ 0 w 24"/>
                <a:gd name="T33" fmla="*/ 54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5"/>
                <a:gd name="T53" fmla="*/ 24 w 24"/>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5">
                  <a:moveTo>
                    <a:pt x="0" y="35"/>
                  </a:moveTo>
                  <a:lnTo>
                    <a:pt x="0" y="35"/>
                  </a:lnTo>
                  <a:lnTo>
                    <a:pt x="6" y="29"/>
                  </a:lnTo>
                  <a:lnTo>
                    <a:pt x="6" y="23"/>
                  </a:lnTo>
                  <a:lnTo>
                    <a:pt x="6" y="17"/>
                  </a:lnTo>
                  <a:lnTo>
                    <a:pt x="12" y="11"/>
                  </a:lnTo>
                  <a:lnTo>
                    <a:pt x="18" y="5"/>
                  </a:lnTo>
                  <a:lnTo>
                    <a:pt x="24" y="5"/>
                  </a:lnTo>
                  <a:lnTo>
                    <a:pt x="24" y="0"/>
                  </a:lnTo>
                  <a:lnTo>
                    <a:pt x="24" y="5"/>
                  </a:lnTo>
                  <a:lnTo>
                    <a:pt x="24" y="11"/>
                  </a:lnTo>
                  <a:lnTo>
                    <a:pt x="18" y="17"/>
                  </a:lnTo>
                  <a:lnTo>
                    <a:pt x="12" y="23"/>
                  </a:lnTo>
                  <a:lnTo>
                    <a:pt x="12" y="29"/>
                  </a:lnTo>
                  <a:lnTo>
                    <a:pt x="6" y="29"/>
                  </a:lnTo>
                  <a:lnTo>
                    <a:pt x="6" y="35"/>
                  </a:lnTo>
                  <a:lnTo>
                    <a:pt x="0" y="35"/>
                  </a:lnTo>
                  <a:close/>
                </a:path>
              </a:pathLst>
            </a:custGeom>
            <a:solidFill>
              <a:srgbClr val="006600"/>
            </a:solidFill>
            <a:ln w="9525">
              <a:noFill/>
              <a:round/>
              <a:headEnd/>
              <a:tailEnd/>
            </a:ln>
          </p:spPr>
          <p:txBody>
            <a:bodyPr vert="eaVert"/>
            <a:lstStyle/>
            <a:p>
              <a:endParaRPr lang="en-US"/>
            </a:p>
          </p:txBody>
        </p:sp>
        <p:sp>
          <p:nvSpPr>
            <p:cNvPr id="15818" name="Freeform 442"/>
            <p:cNvSpPr>
              <a:spLocks/>
            </p:cNvSpPr>
            <p:nvPr/>
          </p:nvSpPr>
          <p:spPr bwMode="auto">
            <a:xfrm>
              <a:off x="4211" y="2129"/>
              <a:ext cx="24" cy="34"/>
            </a:xfrm>
            <a:custGeom>
              <a:avLst/>
              <a:gdLst>
                <a:gd name="T0" fmla="*/ 24 w 24"/>
                <a:gd name="T1" fmla="*/ 27 h 35"/>
                <a:gd name="T2" fmla="*/ 24 w 24"/>
                <a:gd name="T3" fmla="*/ 22 h 35"/>
                <a:gd name="T4" fmla="*/ 18 w 24"/>
                <a:gd name="T5" fmla="*/ 17 h 35"/>
                <a:gd name="T6" fmla="*/ 12 w 24"/>
                <a:gd name="T7" fmla="*/ 17 h 35"/>
                <a:gd name="T8" fmla="*/ 12 w 24"/>
                <a:gd name="T9" fmla="*/ 17 h 35"/>
                <a:gd name="T10" fmla="*/ 6 w 24"/>
                <a:gd name="T11" fmla="*/ 12 h 35"/>
                <a:gd name="T12" fmla="*/ 6 w 24"/>
                <a:gd name="T13" fmla="*/ 6 h 35"/>
                <a:gd name="T14" fmla="*/ 0 w 24"/>
                <a:gd name="T15" fmla="*/ 0 h 35"/>
                <a:gd name="T16" fmla="*/ 6 w 24"/>
                <a:gd name="T17" fmla="*/ 0 h 35"/>
                <a:gd name="T18" fmla="*/ 6 w 24"/>
                <a:gd name="T19" fmla="*/ 0 h 35"/>
                <a:gd name="T20" fmla="*/ 6 w 24"/>
                <a:gd name="T21" fmla="*/ 0 h 35"/>
                <a:gd name="T22" fmla="*/ 12 w 24"/>
                <a:gd name="T23" fmla="*/ 6 h 35"/>
                <a:gd name="T24" fmla="*/ 12 w 24"/>
                <a:gd name="T25" fmla="*/ 12 h 35"/>
                <a:gd name="T26" fmla="*/ 18 w 24"/>
                <a:gd name="T27" fmla="*/ 17 h 35"/>
                <a:gd name="T28" fmla="*/ 18 w 24"/>
                <a:gd name="T29" fmla="*/ 17 h 35"/>
                <a:gd name="T30" fmla="*/ 24 w 24"/>
                <a:gd name="T31" fmla="*/ 22 h 35"/>
                <a:gd name="T32" fmla="*/ 24 w 24"/>
                <a:gd name="T33" fmla="*/ 27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5"/>
                <a:gd name="T53" fmla="*/ 24 w 24"/>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5">
                  <a:moveTo>
                    <a:pt x="24" y="35"/>
                  </a:moveTo>
                  <a:lnTo>
                    <a:pt x="24" y="30"/>
                  </a:lnTo>
                  <a:lnTo>
                    <a:pt x="18" y="24"/>
                  </a:lnTo>
                  <a:lnTo>
                    <a:pt x="12" y="18"/>
                  </a:lnTo>
                  <a:lnTo>
                    <a:pt x="6" y="12"/>
                  </a:lnTo>
                  <a:lnTo>
                    <a:pt x="6" y="6"/>
                  </a:lnTo>
                  <a:lnTo>
                    <a:pt x="0" y="0"/>
                  </a:lnTo>
                  <a:lnTo>
                    <a:pt x="6" y="0"/>
                  </a:lnTo>
                  <a:lnTo>
                    <a:pt x="12" y="6"/>
                  </a:lnTo>
                  <a:lnTo>
                    <a:pt x="12" y="12"/>
                  </a:lnTo>
                  <a:lnTo>
                    <a:pt x="18" y="18"/>
                  </a:lnTo>
                  <a:lnTo>
                    <a:pt x="18" y="24"/>
                  </a:lnTo>
                  <a:lnTo>
                    <a:pt x="24" y="30"/>
                  </a:lnTo>
                  <a:lnTo>
                    <a:pt x="24" y="35"/>
                  </a:lnTo>
                  <a:close/>
                </a:path>
              </a:pathLst>
            </a:custGeom>
            <a:solidFill>
              <a:srgbClr val="006600"/>
            </a:solidFill>
            <a:ln w="9525">
              <a:noFill/>
              <a:round/>
              <a:headEnd/>
              <a:tailEnd/>
            </a:ln>
          </p:spPr>
          <p:txBody>
            <a:bodyPr vert="eaVert"/>
            <a:lstStyle/>
            <a:p>
              <a:endParaRPr lang="en-US"/>
            </a:p>
          </p:txBody>
        </p:sp>
        <p:sp>
          <p:nvSpPr>
            <p:cNvPr id="15819" name="Freeform 443"/>
            <p:cNvSpPr>
              <a:spLocks/>
            </p:cNvSpPr>
            <p:nvPr/>
          </p:nvSpPr>
          <p:spPr bwMode="auto">
            <a:xfrm>
              <a:off x="5096" y="1636"/>
              <a:ext cx="89" cy="84"/>
            </a:xfrm>
            <a:custGeom>
              <a:avLst/>
              <a:gdLst>
                <a:gd name="T0" fmla="*/ 18 w 89"/>
                <a:gd name="T1" fmla="*/ 18 h 84"/>
                <a:gd name="T2" fmla="*/ 12 w 89"/>
                <a:gd name="T3" fmla="*/ 30 h 84"/>
                <a:gd name="T4" fmla="*/ 12 w 89"/>
                <a:gd name="T5" fmla="*/ 42 h 84"/>
                <a:gd name="T6" fmla="*/ 24 w 89"/>
                <a:gd name="T7" fmla="*/ 42 h 84"/>
                <a:gd name="T8" fmla="*/ 29 w 89"/>
                <a:gd name="T9" fmla="*/ 42 h 84"/>
                <a:gd name="T10" fmla="*/ 29 w 89"/>
                <a:gd name="T11" fmla="*/ 48 h 84"/>
                <a:gd name="T12" fmla="*/ 29 w 89"/>
                <a:gd name="T13" fmla="*/ 48 h 84"/>
                <a:gd name="T14" fmla="*/ 24 w 89"/>
                <a:gd name="T15" fmla="*/ 48 h 84"/>
                <a:gd name="T16" fmla="*/ 18 w 89"/>
                <a:gd name="T17" fmla="*/ 42 h 84"/>
                <a:gd name="T18" fmla="*/ 6 w 89"/>
                <a:gd name="T19" fmla="*/ 48 h 84"/>
                <a:gd name="T20" fmla="*/ 0 w 89"/>
                <a:gd name="T21" fmla="*/ 54 h 84"/>
                <a:gd name="T22" fmla="*/ 6 w 89"/>
                <a:gd name="T23" fmla="*/ 66 h 84"/>
                <a:gd name="T24" fmla="*/ 12 w 89"/>
                <a:gd name="T25" fmla="*/ 66 h 84"/>
                <a:gd name="T26" fmla="*/ 18 w 89"/>
                <a:gd name="T27" fmla="*/ 66 h 84"/>
                <a:gd name="T28" fmla="*/ 24 w 89"/>
                <a:gd name="T29" fmla="*/ 66 h 84"/>
                <a:gd name="T30" fmla="*/ 29 w 89"/>
                <a:gd name="T31" fmla="*/ 60 h 84"/>
                <a:gd name="T32" fmla="*/ 24 w 89"/>
                <a:gd name="T33" fmla="*/ 72 h 84"/>
                <a:gd name="T34" fmla="*/ 24 w 89"/>
                <a:gd name="T35" fmla="*/ 84 h 84"/>
                <a:gd name="T36" fmla="*/ 29 w 89"/>
                <a:gd name="T37" fmla="*/ 84 h 84"/>
                <a:gd name="T38" fmla="*/ 41 w 89"/>
                <a:gd name="T39" fmla="*/ 84 h 84"/>
                <a:gd name="T40" fmla="*/ 41 w 89"/>
                <a:gd name="T41" fmla="*/ 72 h 84"/>
                <a:gd name="T42" fmla="*/ 41 w 89"/>
                <a:gd name="T43" fmla="*/ 66 h 84"/>
                <a:gd name="T44" fmla="*/ 41 w 89"/>
                <a:gd name="T45" fmla="*/ 60 h 84"/>
                <a:gd name="T46" fmla="*/ 41 w 89"/>
                <a:gd name="T47" fmla="*/ 66 h 84"/>
                <a:gd name="T48" fmla="*/ 47 w 89"/>
                <a:gd name="T49" fmla="*/ 72 h 84"/>
                <a:gd name="T50" fmla="*/ 59 w 89"/>
                <a:gd name="T51" fmla="*/ 72 h 84"/>
                <a:gd name="T52" fmla="*/ 71 w 89"/>
                <a:gd name="T53" fmla="*/ 78 h 84"/>
                <a:gd name="T54" fmla="*/ 83 w 89"/>
                <a:gd name="T55" fmla="*/ 72 h 84"/>
                <a:gd name="T56" fmla="*/ 83 w 89"/>
                <a:gd name="T57" fmla="*/ 66 h 84"/>
                <a:gd name="T58" fmla="*/ 83 w 89"/>
                <a:gd name="T59" fmla="*/ 60 h 84"/>
                <a:gd name="T60" fmla="*/ 71 w 89"/>
                <a:gd name="T61" fmla="*/ 54 h 84"/>
                <a:gd name="T62" fmla="*/ 59 w 89"/>
                <a:gd name="T63" fmla="*/ 54 h 84"/>
                <a:gd name="T64" fmla="*/ 65 w 89"/>
                <a:gd name="T65" fmla="*/ 42 h 84"/>
                <a:gd name="T66" fmla="*/ 77 w 89"/>
                <a:gd name="T67" fmla="*/ 42 h 84"/>
                <a:gd name="T68" fmla="*/ 89 w 89"/>
                <a:gd name="T69" fmla="*/ 36 h 84"/>
                <a:gd name="T70" fmla="*/ 89 w 89"/>
                <a:gd name="T71" fmla="*/ 24 h 84"/>
                <a:gd name="T72" fmla="*/ 77 w 89"/>
                <a:gd name="T73" fmla="*/ 18 h 84"/>
                <a:gd name="T74" fmla="*/ 65 w 89"/>
                <a:gd name="T75" fmla="*/ 24 h 84"/>
                <a:gd name="T76" fmla="*/ 65 w 89"/>
                <a:gd name="T77" fmla="*/ 30 h 84"/>
                <a:gd name="T78" fmla="*/ 59 w 89"/>
                <a:gd name="T79" fmla="*/ 36 h 84"/>
                <a:gd name="T80" fmla="*/ 53 w 89"/>
                <a:gd name="T81" fmla="*/ 36 h 84"/>
                <a:gd name="T82" fmla="*/ 53 w 89"/>
                <a:gd name="T83" fmla="*/ 30 h 84"/>
                <a:gd name="T84" fmla="*/ 53 w 89"/>
                <a:gd name="T85" fmla="*/ 24 h 84"/>
                <a:gd name="T86" fmla="*/ 65 w 89"/>
                <a:gd name="T87" fmla="*/ 12 h 84"/>
                <a:gd name="T88" fmla="*/ 59 w 89"/>
                <a:gd name="T89" fmla="*/ 0 h 84"/>
                <a:gd name="T90" fmla="*/ 47 w 89"/>
                <a:gd name="T91" fmla="*/ 0 h 84"/>
                <a:gd name="T92" fmla="*/ 41 w 89"/>
                <a:gd name="T93" fmla="*/ 6 h 84"/>
                <a:gd name="T94" fmla="*/ 35 w 89"/>
                <a:gd name="T95" fmla="*/ 12 h 84"/>
                <a:gd name="T96" fmla="*/ 41 w 89"/>
                <a:gd name="T97" fmla="*/ 18 h 84"/>
                <a:gd name="T98" fmla="*/ 41 w 89"/>
                <a:gd name="T99" fmla="*/ 24 h 84"/>
                <a:gd name="T100" fmla="*/ 41 w 89"/>
                <a:gd name="T101" fmla="*/ 36 h 84"/>
                <a:gd name="T102" fmla="*/ 35 w 89"/>
                <a:gd name="T103" fmla="*/ 36 h 84"/>
                <a:gd name="T104" fmla="*/ 35 w 89"/>
                <a:gd name="T105" fmla="*/ 24 h 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84"/>
                <a:gd name="T161" fmla="*/ 89 w 89"/>
                <a:gd name="T162" fmla="*/ 84 h 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84">
                  <a:moveTo>
                    <a:pt x="24" y="18"/>
                  </a:moveTo>
                  <a:lnTo>
                    <a:pt x="18" y="18"/>
                  </a:lnTo>
                  <a:lnTo>
                    <a:pt x="12" y="24"/>
                  </a:lnTo>
                  <a:lnTo>
                    <a:pt x="12" y="30"/>
                  </a:lnTo>
                  <a:lnTo>
                    <a:pt x="12" y="36"/>
                  </a:lnTo>
                  <a:lnTo>
                    <a:pt x="12" y="42"/>
                  </a:lnTo>
                  <a:lnTo>
                    <a:pt x="18" y="42"/>
                  </a:lnTo>
                  <a:lnTo>
                    <a:pt x="24" y="42"/>
                  </a:lnTo>
                  <a:lnTo>
                    <a:pt x="29" y="42"/>
                  </a:lnTo>
                  <a:lnTo>
                    <a:pt x="29" y="48"/>
                  </a:lnTo>
                  <a:lnTo>
                    <a:pt x="24" y="48"/>
                  </a:lnTo>
                  <a:lnTo>
                    <a:pt x="18" y="48"/>
                  </a:lnTo>
                  <a:lnTo>
                    <a:pt x="18" y="42"/>
                  </a:lnTo>
                  <a:lnTo>
                    <a:pt x="12" y="42"/>
                  </a:lnTo>
                  <a:lnTo>
                    <a:pt x="6" y="48"/>
                  </a:lnTo>
                  <a:lnTo>
                    <a:pt x="0" y="54"/>
                  </a:lnTo>
                  <a:lnTo>
                    <a:pt x="0" y="60"/>
                  </a:lnTo>
                  <a:lnTo>
                    <a:pt x="6" y="60"/>
                  </a:lnTo>
                  <a:lnTo>
                    <a:pt x="6" y="66"/>
                  </a:lnTo>
                  <a:lnTo>
                    <a:pt x="12" y="66"/>
                  </a:lnTo>
                  <a:lnTo>
                    <a:pt x="18" y="66"/>
                  </a:lnTo>
                  <a:lnTo>
                    <a:pt x="24" y="66"/>
                  </a:lnTo>
                  <a:lnTo>
                    <a:pt x="24" y="60"/>
                  </a:lnTo>
                  <a:lnTo>
                    <a:pt x="29" y="60"/>
                  </a:lnTo>
                  <a:lnTo>
                    <a:pt x="29" y="66"/>
                  </a:lnTo>
                  <a:lnTo>
                    <a:pt x="24" y="72"/>
                  </a:lnTo>
                  <a:lnTo>
                    <a:pt x="24" y="78"/>
                  </a:lnTo>
                  <a:lnTo>
                    <a:pt x="24" y="84"/>
                  </a:lnTo>
                  <a:lnTo>
                    <a:pt x="29" y="84"/>
                  </a:lnTo>
                  <a:lnTo>
                    <a:pt x="35" y="84"/>
                  </a:lnTo>
                  <a:lnTo>
                    <a:pt x="41" y="84"/>
                  </a:lnTo>
                  <a:lnTo>
                    <a:pt x="41" y="78"/>
                  </a:lnTo>
                  <a:lnTo>
                    <a:pt x="41" y="72"/>
                  </a:lnTo>
                  <a:lnTo>
                    <a:pt x="41" y="66"/>
                  </a:lnTo>
                  <a:lnTo>
                    <a:pt x="41" y="60"/>
                  </a:lnTo>
                  <a:lnTo>
                    <a:pt x="41" y="66"/>
                  </a:lnTo>
                  <a:lnTo>
                    <a:pt x="47" y="66"/>
                  </a:lnTo>
                  <a:lnTo>
                    <a:pt x="47" y="72"/>
                  </a:lnTo>
                  <a:lnTo>
                    <a:pt x="53" y="72"/>
                  </a:lnTo>
                  <a:lnTo>
                    <a:pt x="59" y="72"/>
                  </a:lnTo>
                  <a:lnTo>
                    <a:pt x="65" y="72"/>
                  </a:lnTo>
                  <a:lnTo>
                    <a:pt x="65" y="78"/>
                  </a:lnTo>
                  <a:lnTo>
                    <a:pt x="71" y="78"/>
                  </a:lnTo>
                  <a:lnTo>
                    <a:pt x="77" y="78"/>
                  </a:lnTo>
                  <a:lnTo>
                    <a:pt x="77" y="72"/>
                  </a:lnTo>
                  <a:lnTo>
                    <a:pt x="83" y="72"/>
                  </a:lnTo>
                  <a:lnTo>
                    <a:pt x="83" y="66"/>
                  </a:lnTo>
                  <a:lnTo>
                    <a:pt x="83" y="60"/>
                  </a:lnTo>
                  <a:lnTo>
                    <a:pt x="77" y="54"/>
                  </a:lnTo>
                  <a:lnTo>
                    <a:pt x="71" y="54"/>
                  </a:lnTo>
                  <a:lnTo>
                    <a:pt x="65" y="54"/>
                  </a:lnTo>
                  <a:lnTo>
                    <a:pt x="59" y="54"/>
                  </a:lnTo>
                  <a:lnTo>
                    <a:pt x="59" y="48"/>
                  </a:lnTo>
                  <a:lnTo>
                    <a:pt x="65" y="48"/>
                  </a:lnTo>
                  <a:lnTo>
                    <a:pt x="65" y="42"/>
                  </a:lnTo>
                  <a:lnTo>
                    <a:pt x="71" y="42"/>
                  </a:lnTo>
                  <a:lnTo>
                    <a:pt x="77" y="42"/>
                  </a:lnTo>
                  <a:lnTo>
                    <a:pt x="83" y="36"/>
                  </a:lnTo>
                  <a:lnTo>
                    <a:pt x="89" y="36"/>
                  </a:lnTo>
                  <a:lnTo>
                    <a:pt x="89" y="30"/>
                  </a:lnTo>
                  <a:lnTo>
                    <a:pt x="89" y="24"/>
                  </a:lnTo>
                  <a:lnTo>
                    <a:pt x="83" y="18"/>
                  </a:lnTo>
                  <a:lnTo>
                    <a:pt x="77" y="18"/>
                  </a:lnTo>
                  <a:lnTo>
                    <a:pt x="71" y="18"/>
                  </a:lnTo>
                  <a:lnTo>
                    <a:pt x="65" y="24"/>
                  </a:lnTo>
                  <a:lnTo>
                    <a:pt x="65" y="30"/>
                  </a:lnTo>
                  <a:lnTo>
                    <a:pt x="65" y="36"/>
                  </a:lnTo>
                  <a:lnTo>
                    <a:pt x="59" y="36"/>
                  </a:lnTo>
                  <a:lnTo>
                    <a:pt x="53" y="42"/>
                  </a:lnTo>
                  <a:lnTo>
                    <a:pt x="53" y="36"/>
                  </a:lnTo>
                  <a:lnTo>
                    <a:pt x="47" y="36"/>
                  </a:lnTo>
                  <a:lnTo>
                    <a:pt x="53" y="30"/>
                  </a:lnTo>
                  <a:lnTo>
                    <a:pt x="53" y="24"/>
                  </a:lnTo>
                  <a:lnTo>
                    <a:pt x="59" y="18"/>
                  </a:lnTo>
                  <a:lnTo>
                    <a:pt x="65" y="12"/>
                  </a:lnTo>
                  <a:lnTo>
                    <a:pt x="59" y="6"/>
                  </a:lnTo>
                  <a:lnTo>
                    <a:pt x="59" y="0"/>
                  </a:lnTo>
                  <a:lnTo>
                    <a:pt x="53" y="0"/>
                  </a:lnTo>
                  <a:lnTo>
                    <a:pt x="47" y="0"/>
                  </a:lnTo>
                  <a:lnTo>
                    <a:pt x="41" y="0"/>
                  </a:lnTo>
                  <a:lnTo>
                    <a:pt x="41" y="6"/>
                  </a:lnTo>
                  <a:lnTo>
                    <a:pt x="35" y="6"/>
                  </a:lnTo>
                  <a:lnTo>
                    <a:pt x="35" y="12"/>
                  </a:lnTo>
                  <a:lnTo>
                    <a:pt x="41" y="18"/>
                  </a:lnTo>
                  <a:lnTo>
                    <a:pt x="41" y="24"/>
                  </a:lnTo>
                  <a:lnTo>
                    <a:pt x="41" y="30"/>
                  </a:lnTo>
                  <a:lnTo>
                    <a:pt x="41" y="36"/>
                  </a:lnTo>
                  <a:lnTo>
                    <a:pt x="35" y="36"/>
                  </a:lnTo>
                  <a:lnTo>
                    <a:pt x="35" y="30"/>
                  </a:lnTo>
                  <a:lnTo>
                    <a:pt x="35" y="24"/>
                  </a:lnTo>
                  <a:lnTo>
                    <a:pt x="29" y="18"/>
                  </a:lnTo>
                  <a:lnTo>
                    <a:pt x="24" y="18"/>
                  </a:lnTo>
                  <a:close/>
                </a:path>
              </a:pathLst>
            </a:custGeom>
            <a:solidFill>
              <a:srgbClr val="FFFF7F"/>
            </a:solidFill>
            <a:ln w="9525">
              <a:noFill/>
              <a:round/>
              <a:headEnd/>
              <a:tailEnd/>
            </a:ln>
          </p:spPr>
          <p:txBody>
            <a:bodyPr vert="eaVert"/>
            <a:lstStyle/>
            <a:p>
              <a:endParaRPr lang="en-US"/>
            </a:p>
          </p:txBody>
        </p:sp>
        <p:sp>
          <p:nvSpPr>
            <p:cNvPr id="15820" name="Freeform 444"/>
            <p:cNvSpPr>
              <a:spLocks/>
            </p:cNvSpPr>
            <p:nvPr/>
          </p:nvSpPr>
          <p:spPr bwMode="auto">
            <a:xfrm>
              <a:off x="5036" y="1752"/>
              <a:ext cx="89" cy="155"/>
            </a:xfrm>
            <a:custGeom>
              <a:avLst/>
              <a:gdLst>
                <a:gd name="T0" fmla="*/ 89 w 89"/>
                <a:gd name="T1" fmla="*/ 0 h 155"/>
                <a:gd name="T2" fmla="*/ 84 w 89"/>
                <a:gd name="T3" fmla="*/ 12 h 155"/>
                <a:gd name="T4" fmla="*/ 72 w 89"/>
                <a:gd name="T5" fmla="*/ 18 h 155"/>
                <a:gd name="T6" fmla="*/ 66 w 89"/>
                <a:gd name="T7" fmla="*/ 24 h 155"/>
                <a:gd name="T8" fmla="*/ 54 w 89"/>
                <a:gd name="T9" fmla="*/ 30 h 155"/>
                <a:gd name="T10" fmla="*/ 48 w 89"/>
                <a:gd name="T11" fmla="*/ 36 h 155"/>
                <a:gd name="T12" fmla="*/ 36 w 89"/>
                <a:gd name="T13" fmla="*/ 36 h 155"/>
                <a:gd name="T14" fmla="*/ 30 w 89"/>
                <a:gd name="T15" fmla="*/ 42 h 155"/>
                <a:gd name="T16" fmla="*/ 18 w 89"/>
                <a:gd name="T17" fmla="*/ 42 h 155"/>
                <a:gd name="T18" fmla="*/ 18 w 89"/>
                <a:gd name="T19" fmla="*/ 42 h 155"/>
                <a:gd name="T20" fmla="*/ 18 w 89"/>
                <a:gd name="T21" fmla="*/ 48 h 155"/>
                <a:gd name="T22" fmla="*/ 18 w 89"/>
                <a:gd name="T23" fmla="*/ 54 h 155"/>
                <a:gd name="T24" fmla="*/ 18 w 89"/>
                <a:gd name="T25" fmla="*/ 54 h 155"/>
                <a:gd name="T26" fmla="*/ 12 w 89"/>
                <a:gd name="T27" fmla="*/ 60 h 155"/>
                <a:gd name="T28" fmla="*/ 12 w 89"/>
                <a:gd name="T29" fmla="*/ 66 h 155"/>
                <a:gd name="T30" fmla="*/ 6 w 89"/>
                <a:gd name="T31" fmla="*/ 66 h 155"/>
                <a:gd name="T32" fmla="*/ 0 w 89"/>
                <a:gd name="T33" fmla="*/ 72 h 155"/>
                <a:gd name="T34" fmla="*/ 6 w 89"/>
                <a:gd name="T35" fmla="*/ 84 h 155"/>
                <a:gd name="T36" fmla="*/ 12 w 89"/>
                <a:gd name="T37" fmla="*/ 96 h 155"/>
                <a:gd name="T38" fmla="*/ 12 w 89"/>
                <a:gd name="T39" fmla="*/ 108 h 155"/>
                <a:gd name="T40" fmla="*/ 6 w 89"/>
                <a:gd name="T41" fmla="*/ 114 h 155"/>
                <a:gd name="T42" fmla="*/ 12 w 89"/>
                <a:gd name="T43" fmla="*/ 120 h 155"/>
                <a:gd name="T44" fmla="*/ 18 w 89"/>
                <a:gd name="T45" fmla="*/ 120 h 155"/>
                <a:gd name="T46" fmla="*/ 24 w 89"/>
                <a:gd name="T47" fmla="*/ 125 h 155"/>
                <a:gd name="T48" fmla="*/ 30 w 89"/>
                <a:gd name="T49" fmla="*/ 125 h 155"/>
                <a:gd name="T50" fmla="*/ 30 w 89"/>
                <a:gd name="T51" fmla="*/ 131 h 155"/>
                <a:gd name="T52" fmla="*/ 36 w 89"/>
                <a:gd name="T53" fmla="*/ 137 h 155"/>
                <a:gd name="T54" fmla="*/ 42 w 89"/>
                <a:gd name="T55" fmla="*/ 143 h 155"/>
                <a:gd name="T56" fmla="*/ 42 w 89"/>
                <a:gd name="T57" fmla="*/ 155 h 155"/>
                <a:gd name="T58" fmla="*/ 48 w 89"/>
                <a:gd name="T59" fmla="*/ 149 h 155"/>
                <a:gd name="T60" fmla="*/ 48 w 89"/>
                <a:gd name="T61" fmla="*/ 143 h 155"/>
                <a:gd name="T62" fmla="*/ 54 w 89"/>
                <a:gd name="T63" fmla="*/ 137 h 155"/>
                <a:gd name="T64" fmla="*/ 60 w 89"/>
                <a:gd name="T65" fmla="*/ 131 h 155"/>
                <a:gd name="T66" fmla="*/ 60 w 89"/>
                <a:gd name="T67" fmla="*/ 125 h 155"/>
                <a:gd name="T68" fmla="*/ 66 w 89"/>
                <a:gd name="T69" fmla="*/ 125 h 155"/>
                <a:gd name="T70" fmla="*/ 78 w 89"/>
                <a:gd name="T71" fmla="*/ 120 h 155"/>
                <a:gd name="T72" fmla="*/ 84 w 89"/>
                <a:gd name="T73" fmla="*/ 120 h 155"/>
                <a:gd name="T74" fmla="*/ 78 w 89"/>
                <a:gd name="T75" fmla="*/ 114 h 155"/>
                <a:gd name="T76" fmla="*/ 78 w 89"/>
                <a:gd name="T77" fmla="*/ 102 h 155"/>
                <a:gd name="T78" fmla="*/ 78 w 89"/>
                <a:gd name="T79" fmla="*/ 96 h 155"/>
                <a:gd name="T80" fmla="*/ 84 w 89"/>
                <a:gd name="T81" fmla="*/ 84 h 155"/>
                <a:gd name="T82" fmla="*/ 78 w 89"/>
                <a:gd name="T83" fmla="*/ 66 h 155"/>
                <a:gd name="T84" fmla="*/ 78 w 89"/>
                <a:gd name="T85" fmla="*/ 54 h 155"/>
                <a:gd name="T86" fmla="*/ 78 w 89"/>
                <a:gd name="T87" fmla="*/ 36 h 155"/>
                <a:gd name="T88" fmla="*/ 78 w 89"/>
                <a:gd name="T89" fmla="*/ 24 h 155"/>
                <a:gd name="T90" fmla="*/ 84 w 89"/>
                <a:gd name="T91" fmla="*/ 18 h 155"/>
                <a:gd name="T92" fmla="*/ 84 w 89"/>
                <a:gd name="T93" fmla="*/ 12 h 155"/>
                <a:gd name="T94" fmla="*/ 89 w 89"/>
                <a:gd name="T95" fmla="*/ 6 h 155"/>
                <a:gd name="T96" fmla="*/ 89 w 89"/>
                <a:gd name="T97" fmla="*/ 6 h 155"/>
                <a:gd name="T98" fmla="*/ 89 w 89"/>
                <a:gd name="T99" fmla="*/ 6 h 155"/>
                <a:gd name="T100" fmla="*/ 89 w 89"/>
                <a:gd name="T101" fmla="*/ 6 h 155"/>
                <a:gd name="T102" fmla="*/ 89 w 89"/>
                <a:gd name="T103" fmla="*/ 0 h 155"/>
                <a:gd name="T104" fmla="*/ 89 w 89"/>
                <a:gd name="T105" fmla="*/ 0 h 155"/>
                <a:gd name="T106" fmla="*/ 89 w 89"/>
                <a:gd name="T107" fmla="*/ 0 h 1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9"/>
                <a:gd name="T163" fmla="*/ 0 h 155"/>
                <a:gd name="T164" fmla="*/ 89 w 89"/>
                <a:gd name="T165" fmla="*/ 155 h 15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9" h="155">
                  <a:moveTo>
                    <a:pt x="89" y="0"/>
                  </a:moveTo>
                  <a:lnTo>
                    <a:pt x="84" y="12"/>
                  </a:lnTo>
                  <a:lnTo>
                    <a:pt x="72" y="18"/>
                  </a:lnTo>
                  <a:lnTo>
                    <a:pt x="66" y="24"/>
                  </a:lnTo>
                  <a:lnTo>
                    <a:pt x="54" y="30"/>
                  </a:lnTo>
                  <a:lnTo>
                    <a:pt x="48" y="36"/>
                  </a:lnTo>
                  <a:lnTo>
                    <a:pt x="36" y="36"/>
                  </a:lnTo>
                  <a:lnTo>
                    <a:pt x="30" y="42"/>
                  </a:lnTo>
                  <a:lnTo>
                    <a:pt x="18" y="42"/>
                  </a:lnTo>
                  <a:lnTo>
                    <a:pt x="18" y="48"/>
                  </a:lnTo>
                  <a:lnTo>
                    <a:pt x="18" y="54"/>
                  </a:lnTo>
                  <a:lnTo>
                    <a:pt x="12" y="60"/>
                  </a:lnTo>
                  <a:lnTo>
                    <a:pt x="12" y="66"/>
                  </a:lnTo>
                  <a:lnTo>
                    <a:pt x="6" y="66"/>
                  </a:lnTo>
                  <a:lnTo>
                    <a:pt x="0" y="72"/>
                  </a:lnTo>
                  <a:lnTo>
                    <a:pt x="6" y="84"/>
                  </a:lnTo>
                  <a:lnTo>
                    <a:pt x="12" y="96"/>
                  </a:lnTo>
                  <a:lnTo>
                    <a:pt x="12" y="108"/>
                  </a:lnTo>
                  <a:lnTo>
                    <a:pt x="6" y="114"/>
                  </a:lnTo>
                  <a:lnTo>
                    <a:pt x="12" y="120"/>
                  </a:lnTo>
                  <a:lnTo>
                    <a:pt x="18" y="120"/>
                  </a:lnTo>
                  <a:lnTo>
                    <a:pt x="24" y="125"/>
                  </a:lnTo>
                  <a:lnTo>
                    <a:pt x="30" y="125"/>
                  </a:lnTo>
                  <a:lnTo>
                    <a:pt x="30" y="131"/>
                  </a:lnTo>
                  <a:lnTo>
                    <a:pt x="36" y="137"/>
                  </a:lnTo>
                  <a:lnTo>
                    <a:pt x="42" y="143"/>
                  </a:lnTo>
                  <a:lnTo>
                    <a:pt x="42" y="155"/>
                  </a:lnTo>
                  <a:lnTo>
                    <a:pt x="48" y="149"/>
                  </a:lnTo>
                  <a:lnTo>
                    <a:pt x="48" y="143"/>
                  </a:lnTo>
                  <a:lnTo>
                    <a:pt x="54" y="137"/>
                  </a:lnTo>
                  <a:lnTo>
                    <a:pt x="60" y="131"/>
                  </a:lnTo>
                  <a:lnTo>
                    <a:pt x="60" y="125"/>
                  </a:lnTo>
                  <a:lnTo>
                    <a:pt x="66" y="125"/>
                  </a:lnTo>
                  <a:lnTo>
                    <a:pt x="78" y="120"/>
                  </a:lnTo>
                  <a:lnTo>
                    <a:pt x="84" y="120"/>
                  </a:lnTo>
                  <a:lnTo>
                    <a:pt x="78" y="114"/>
                  </a:lnTo>
                  <a:lnTo>
                    <a:pt x="78" y="102"/>
                  </a:lnTo>
                  <a:lnTo>
                    <a:pt x="78" y="96"/>
                  </a:lnTo>
                  <a:lnTo>
                    <a:pt x="84" y="84"/>
                  </a:lnTo>
                  <a:lnTo>
                    <a:pt x="78" y="66"/>
                  </a:lnTo>
                  <a:lnTo>
                    <a:pt x="78" y="54"/>
                  </a:lnTo>
                  <a:lnTo>
                    <a:pt x="78" y="36"/>
                  </a:lnTo>
                  <a:lnTo>
                    <a:pt x="78" y="24"/>
                  </a:lnTo>
                  <a:lnTo>
                    <a:pt x="84" y="18"/>
                  </a:lnTo>
                  <a:lnTo>
                    <a:pt x="84" y="12"/>
                  </a:lnTo>
                  <a:lnTo>
                    <a:pt x="89" y="6"/>
                  </a:lnTo>
                  <a:lnTo>
                    <a:pt x="89" y="0"/>
                  </a:lnTo>
                  <a:close/>
                </a:path>
              </a:pathLst>
            </a:custGeom>
            <a:solidFill>
              <a:srgbClr val="49AF00"/>
            </a:solidFill>
            <a:ln w="9525">
              <a:noFill/>
              <a:round/>
              <a:headEnd/>
              <a:tailEnd/>
            </a:ln>
          </p:spPr>
          <p:txBody>
            <a:bodyPr vert="eaVert"/>
            <a:lstStyle/>
            <a:p>
              <a:endParaRPr lang="en-US"/>
            </a:p>
          </p:txBody>
        </p:sp>
        <p:sp>
          <p:nvSpPr>
            <p:cNvPr id="15821" name="Freeform 445"/>
            <p:cNvSpPr>
              <a:spLocks/>
            </p:cNvSpPr>
            <p:nvPr/>
          </p:nvSpPr>
          <p:spPr bwMode="auto">
            <a:xfrm>
              <a:off x="5263" y="1714"/>
              <a:ext cx="167" cy="125"/>
            </a:xfrm>
            <a:custGeom>
              <a:avLst/>
              <a:gdLst>
                <a:gd name="T0" fmla="*/ 77 w 167"/>
                <a:gd name="T1" fmla="*/ 0 h 126"/>
                <a:gd name="T2" fmla="*/ 71 w 167"/>
                <a:gd name="T3" fmla="*/ 0 h 126"/>
                <a:gd name="T4" fmla="*/ 66 w 167"/>
                <a:gd name="T5" fmla="*/ 0 h 126"/>
                <a:gd name="T6" fmla="*/ 54 w 167"/>
                <a:gd name="T7" fmla="*/ 6 h 126"/>
                <a:gd name="T8" fmla="*/ 48 w 167"/>
                <a:gd name="T9" fmla="*/ 6 h 126"/>
                <a:gd name="T10" fmla="*/ 36 w 167"/>
                <a:gd name="T11" fmla="*/ 12 h 126"/>
                <a:gd name="T12" fmla="*/ 30 w 167"/>
                <a:gd name="T13" fmla="*/ 12 h 126"/>
                <a:gd name="T14" fmla="*/ 18 w 167"/>
                <a:gd name="T15" fmla="*/ 18 h 126"/>
                <a:gd name="T16" fmla="*/ 12 w 167"/>
                <a:gd name="T17" fmla="*/ 18 h 126"/>
                <a:gd name="T18" fmla="*/ 6 w 167"/>
                <a:gd name="T19" fmla="*/ 18 h 126"/>
                <a:gd name="T20" fmla="*/ 6 w 167"/>
                <a:gd name="T21" fmla="*/ 12 h 126"/>
                <a:gd name="T22" fmla="*/ 0 w 167"/>
                <a:gd name="T23" fmla="*/ 12 h 126"/>
                <a:gd name="T24" fmla="*/ 0 w 167"/>
                <a:gd name="T25" fmla="*/ 12 h 126"/>
                <a:gd name="T26" fmla="*/ 12 w 167"/>
                <a:gd name="T27" fmla="*/ 18 h 126"/>
                <a:gd name="T28" fmla="*/ 18 w 167"/>
                <a:gd name="T29" fmla="*/ 30 h 126"/>
                <a:gd name="T30" fmla="*/ 24 w 167"/>
                <a:gd name="T31" fmla="*/ 36 h 126"/>
                <a:gd name="T32" fmla="*/ 30 w 167"/>
                <a:gd name="T33" fmla="*/ 48 h 126"/>
                <a:gd name="T34" fmla="*/ 36 w 167"/>
                <a:gd name="T35" fmla="*/ 60 h 126"/>
                <a:gd name="T36" fmla="*/ 42 w 167"/>
                <a:gd name="T37" fmla="*/ 63 h 126"/>
                <a:gd name="T38" fmla="*/ 48 w 167"/>
                <a:gd name="T39" fmla="*/ 76 h 126"/>
                <a:gd name="T40" fmla="*/ 48 w 167"/>
                <a:gd name="T41" fmla="*/ 88 h 126"/>
                <a:gd name="T42" fmla="*/ 54 w 167"/>
                <a:gd name="T43" fmla="*/ 88 h 126"/>
                <a:gd name="T44" fmla="*/ 60 w 167"/>
                <a:gd name="T45" fmla="*/ 88 h 126"/>
                <a:gd name="T46" fmla="*/ 66 w 167"/>
                <a:gd name="T47" fmla="*/ 88 h 126"/>
                <a:gd name="T48" fmla="*/ 71 w 167"/>
                <a:gd name="T49" fmla="*/ 94 h 126"/>
                <a:gd name="T50" fmla="*/ 77 w 167"/>
                <a:gd name="T51" fmla="*/ 100 h 126"/>
                <a:gd name="T52" fmla="*/ 83 w 167"/>
                <a:gd name="T53" fmla="*/ 106 h 126"/>
                <a:gd name="T54" fmla="*/ 89 w 167"/>
                <a:gd name="T55" fmla="*/ 112 h 126"/>
                <a:gd name="T56" fmla="*/ 89 w 167"/>
                <a:gd name="T57" fmla="*/ 118 h 126"/>
                <a:gd name="T58" fmla="*/ 95 w 167"/>
                <a:gd name="T59" fmla="*/ 112 h 126"/>
                <a:gd name="T60" fmla="*/ 101 w 167"/>
                <a:gd name="T61" fmla="*/ 112 h 126"/>
                <a:gd name="T62" fmla="*/ 107 w 167"/>
                <a:gd name="T63" fmla="*/ 106 h 126"/>
                <a:gd name="T64" fmla="*/ 119 w 167"/>
                <a:gd name="T65" fmla="*/ 106 h 126"/>
                <a:gd name="T66" fmla="*/ 131 w 167"/>
                <a:gd name="T67" fmla="*/ 106 h 126"/>
                <a:gd name="T68" fmla="*/ 143 w 167"/>
                <a:gd name="T69" fmla="*/ 106 h 126"/>
                <a:gd name="T70" fmla="*/ 155 w 167"/>
                <a:gd name="T71" fmla="*/ 106 h 126"/>
                <a:gd name="T72" fmla="*/ 167 w 167"/>
                <a:gd name="T73" fmla="*/ 112 h 126"/>
                <a:gd name="T74" fmla="*/ 161 w 167"/>
                <a:gd name="T75" fmla="*/ 106 h 126"/>
                <a:gd name="T76" fmla="*/ 161 w 167"/>
                <a:gd name="T77" fmla="*/ 100 h 126"/>
                <a:gd name="T78" fmla="*/ 155 w 167"/>
                <a:gd name="T79" fmla="*/ 94 h 126"/>
                <a:gd name="T80" fmla="*/ 155 w 167"/>
                <a:gd name="T81" fmla="*/ 88 h 126"/>
                <a:gd name="T82" fmla="*/ 149 w 167"/>
                <a:gd name="T83" fmla="*/ 76 h 126"/>
                <a:gd name="T84" fmla="*/ 155 w 167"/>
                <a:gd name="T85" fmla="*/ 70 h 126"/>
                <a:gd name="T86" fmla="*/ 155 w 167"/>
                <a:gd name="T87" fmla="*/ 63 h 126"/>
                <a:gd name="T88" fmla="*/ 161 w 167"/>
                <a:gd name="T89" fmla="*/ 54 h 126"/>
                <a:gd name="T90" fmla="*/ 155 w 167"/>
                <a:gd name="T91" fmla="*/ 48 h 126"/>
                <a:gd name="T92" fmla="*/ 143 w 167"/>
                <a:gd name="T93" fmla="*/ 48 h 126"/>
                <a:gd name="T94" fmla="*/ 137 w 167"/>
                <a:gd name="T95" fmla="*/ 48 h 126"/>
                <a:gd name="T96" fmla="*/ 131 w 167"/>
                <a:gd name="T97" fmla="*/ 42 h 126"/>
                <a:gd name="T98" fmla="*/ 125 w 167"/>
                <a:gd name="T99" fmla="*/ 36 h 126"/>
                <a:gd name="T100" fmla="*/ 119 w 167"/>
                <a:gd name="T101" fmla="*/ 30 h 126"/>
                <a:gd name="T102" fmla="*/ 119 w 167"/>
                <a:gd name="T103" fmla="*/ 18 h 126"/>
                <a:gd name="T104" fmla="*/ 119 w 167"/>
                <a:gd name="T105" fmla="*/ 6 h 126"/>
                <a:gd name="T106" fmla="*/ 113 w 167"/>
                <a:gd name="T107" fmla="*/ 6 h 126"/>
                <a:gd name="T108" fmla="*/ 107 w 167"/>
                <a:gd name="T109" fmla="*/ 6 h 126"/>
                <a:gd name="T110" fmla="*/ 101 w 167"/>
                <a:gd name="T111" fmla="*/ 6 h 126"/>
                <a:gd name="T112" fmla="*/ 95 w 167"/>
                <a:gd name="T113" fmla="*/ 6 h 126"/>
                <a:gd name="T114" fmla="*/ 95 w 167"/>
                <a:gd name="T115" fmla="*/ 6 h 126"/>
                <a:gd name="T116" fmla="*/ 89 w 167"/>
                <a:gd name="T117" fmla="*/ 6 h 126"/>
                <a:gd name="T118" fmla="*/ 83 w 167"/>
                <a:gd name="T119" fmla="*/ 0 h 126"/>
                <a:gd name="T120" fmla="*/ 77 w 167"/>
                <a:gd name="T121" fmla="*/ 0 h 1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7"/>
                <a:gd name="T184" fmla="*/ 0 h 126"/>
                <a:gd name="T185" fmla="*/ 167 w 167"/>
                <a:gd name="T186" fmla="*/ 126 h 1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7" h="126">
                  <a:moveTo>
                    <a:pt x="77" y="0"/>
                  </a:moveTo>
                  <a:lnTo>
                    <a:pt x="71" y="0"/>
                  </a:lnTo>
                  <a:lnTo>
                    <a:pt x="66" y="0"/>
                  </a:lnTo>
                  <a:lnTo>
                    <a:pt x="54" y="6"/>
                  </a:lnTo>
                  <a:lnTo>
                    <a:pt x="48" y="6"/>
                  </a:lnTo>
                  <a:lnTo>
                    <a:pt x="36" y="12"/>
                  </a:lnTo>
                  <a:lnTo>
                    <a:pt x="30" y="12"/>
                  </a:lnTo>
                  <a:lnTo>
                    <a:pt x="18" y="18"/>
                  </a:lnTo>
                  <a:lnTo>
                    <a:pt x="12" y="18"/>
                  </a:lnTo>
                  <a:lnTo>
                    <a:pt x="6" y="18"/>
                  </a:lnTo>
                  <a:lnTo>
                    <a:pt x="6" y="12"/>
                  </a:lnTo>
                  <a:lnTo>
                    <a:pt x="0" y="12"/>
                  </a:lnTo>
                  <a:lnTo>
                    <a:pt x="12" y="18"/>
                  </a:lnTo>
                  <a:lnTo>
                    <a:pt x="18" y="30"/>
                  </a:lnTo>
                  <a:lnTo>
                    <a:pt x="24" y="36"/>
                  </a:lnTo>
                  <a:lnTo>
                    <a:pt x="30" y="48"/>
                  </a:lnTo>
                  <a:lnTo>
                    <a:pt x="36" y="60"/>
                  </a:lnTo>
                  <a:lnTo>
                    <a:pt x="42" y="66"/>
                  </a:lnTo>
                  <a:lnTo>
                    <a:pt x="48" y="84"/>
                  </a:lnTo>
                  <a:lnTo>
                    <a:pt x="48" y="96"/>
                  </a:lnTo>
                  <a:lnTo>
                    <a:pt x="54" y="96"/>
                  </a:lnTo>
                  <a:lnTo>
                    <a:pt x="60" y="96"/>
                  </a:lnTo>
                  <a:lnTo>
                    <a:pt x="66" y="96"/>
                  </a:lnTo>
                  <a:lnTo>
                    <a:pt x="71" y="102"/>
                  </a:lnTo>
                  <a:lnTo>
                    <a:pt x="77" y="108"/>
                  </a:lnTo>
                  <a:lnTo>
                    <a:pt x="83" y="114"/>
                  </a:lnTo>
                  <a:lnTo>
                    <a:pt x="89" y="120"/>
                  </a:lnTo>
                  <a:lnTo>
                    <a:pt x="89" y="126"/>
                  </a:lnTo>
                  <a:lnTo>
                    <a:pt x="95" y="120"/>
                  </a:lnTo>
                  <a:lnTo>
                    <a:pt x="101" y="120"/>
                  </a:lnTo>
                  <a:lnTo>
                    <a:pt x="107" y="114"/>
                  </a:lnTo>
                  <a:lnTo>
                    <a:pt x="119" y="114"/>
                  </a:lnTo>
                  <a:lnTo>
                    <a:pt x="131" y="114"/>
                  </a:lnTo>
                  <a:lnTo>
                    <a:pt x="143" y="114"/>
                  </a:lnTo>
                  <a:lnTo>
                    <a:pt x="155" y="114"/>
                  </a:lnTo>
                  <a:lnTo>
                    <a:pt x="167" y="120"/>
                  </a:lnTo>
                  <a:lnTo>
                    <a:pt x="161" y="114"/>
                  </a:lnTo>
                  <a:lnTo>
                    <a:pt x="161" y="108"/>
                  </a:lnTo>
                  <a:lnTo>
                    <a:pt x="155" y="102"/>
                  </a:lnTo>
                  <a:lnTo>
                    <a:pt x="155" y="96"/>
                  </a:lnTo>
                  <a:lnTo>
                    <a:pt x="149" y="84"/>
                  </a:lnTo>
                  <a:lnTo>
                    <a:pt x="155" y="78"/>
                  </a:lnTo>
                  <a:lnTo>
                    <a:pt x="155" y="66"/>
                  </a:lnTo>
                  <a:lnTo>
                    <a:pt x="161" y="54"/>
                  </a:lnTo>
                  <a:lnTo>
                    <a:pt x="155" y="48"/>
                  </a:lnTo>
                  <a:lnTo>
                    <a:pt x="143" y="48"/>
                  </a:lnTo>
                  <a:lnTo>
                    <a:pt x="137" y="48"/>
                  </a:lnTo>
                  <a:lnTo>
                    <a:pt x="131" y="42"/>
                  </a:lnTo>
                  <a:lnTo>
                    <a:pt x="125" y="36"/>
                  </a:lnTo>
                  <a:lnTo>
                    <a:pt x="119" y="30"/>
                  </a:lnTo>
                  <a:lnTo>
                    <a:pt x="119" y="18"/>
                  </a:lnTo>
                  <a:lnTo>
                    <a:pt x="119" y="6"/>
                  </a:lnTo>
                  <a:lnTo>
                    <a:pt x="113" y="6"/>
                  </a:lnTo>
                  <a:lnTo>
                    <a:pt x="107" y="6"/>
                  </a:lnTo>
                  <a:lnTo>
                    <a:pt x="101" y="6"/>
                  </a:lnTo>
                  <a:lnTo>
                    <a:pt x="95" y="6"/>
                  </a:lnTo>
                  <a:lnTo>
                    <a:pt x="89" y="6"/>
                  </a:lnTo>
                  <a:lnTo>
                    <a:pt x="83" y="0"/>
                  </a:lnTo>
                  <a:lnTo>
                    <a:pt x="77" y="0"/>
                  </a:lnTo>
                  <a:close/>
                </a:path>
              </a:pathLst>
            </a:custGeom>
            <a:solidFill>
              <a:srgbClr val="49AF00"/>
            </a:solidFill>
            <a:ln w="9525">
              <a:noFill/>
              <a:round/>
              <a:headEnd/>
              <a:tailEnd/>
            </a:ln>
          </p:spPr>
          <p:txBody>
            <a:bodyPr vert="eaVert"/>
            <a:lstStyle/>
            <a:p>
              <a:endParaRPr lang="en-US"/>
            </a:p>
          </p:txBody>
        </p:sp>
        <p:sp>
          <p:nvSpPr>
            <p:cNvPr id="15822" name="Freeform 446"/>
            <p:cNvSpPr>
              <a:spLocks/>
            </p:cNvSpPr>
            <p:nvPr/>
          </p:nvSpPr>
          <p:spPr bwMode="auto">
            <a:xfrm>
              <a:off x="5177" y="1523"/>
              <a:ext cx="144" cy="179"/>
            </a:xfrm>
            <a:custGeom>
              <a:avLst/>
              <a:gdLst>
                <a:gd name="T0" fmla="*/ 120 w 144"/>
                <a:gd name="T1" fmla="*/ 83 h 179"/>
                <a:gd name="T2" fmla="*/ 102 w 144"/>
                <a:gd name="T3" fmla="*/ 89 h 179"/>
                <a:gd name="T4" fmla="*/ 78 w 144"/>
                <a:gd name="T5" fmla="*/ 95 h 179"/>
                <a:gd name="T6" fmla="*/ 54 w 144"/>
                <a:gd name="T7" fmla="*/ 113 h 179"/>
                <a:gd name="T8" fmla="*/ 42 w 144"/>
                <a:gd name="T9" fmla="*/ 143 h 179"/>
                <a:gd name="T10" fmla="*/ 42 w 144"/>
                <a:gd name="T11" fmla="*/ 155 h 179"/>
                <a:gd name="T12" fmla="*/ 36 w 144"/>
                <a:gd name="T13" fmla="*/ 167 h 179"/>
                <a:gd name="T14" fmla="*/ 30 w 144"/>
                <a:gd name="T15" fmla="*/ 173 h 179"/>
                <a:gd name="T16" fmla="*/ 24 w 144"/>
                <a:gd name="T17" fmla="*/ 173 h 179"/>
                <a:gd name="T18" fmla="*/ 12 w 144"/>
                <a:gd name="T19" fmla="*/ 173 h 179"/>
                <a:gd name="T20" fmla="*/ 6 w 144"/>
                <a:gd name="T21" fmla="*/ 173 h 179"/>
                <a:gd name="T22" fmla="*/ 0 w 144"/>
                <a:gd name="T23" fmla="*/ 179 h 179"/>
                <a:gd name="T24" fmla="*/ 0 w 144"/>
                <a:gd name="T25" fmla="*/ 179 h 179"/>
                <a:gd name="T26" fmla="*/ 0 w 144"/>
                <a:gd name="T27" fmla="*/ 179 h 179"/>
                <a:gd name="T28" fmla="*/ 12 w 144"/>
                <a:gd name="T29" fmla="*/ 167 h 179"/>
                <a:gd name="T30" fmla="*/ 24 w 144"/>
                <a:gd name="T31" fmla="*/ 155 h 179"/>
                <a:gd name="T32" fmla="*/ 36 w 144"/>
                <a:gd name="T33" fmla="*/ 131 h 179"/>
                <a:gd name="T34" fmla="*/ 36 w 144"/>
                <a:gd name="T35" fmla="*/ 113 h 179"/>
                <a:gd name="T36" fmla="*/ 36 w 144"/>
                <a:gd name="T37" fmla="*/ 101 h 179"/>
                <a:gd name="T38" fmla="*/ 30 w 144"/>
                <a:gd name="T39" fmla="*/ 83 h 179"/>
                <a:gd name="T40" fmla="*/ 36 w 144"/>
                <a:gd name="T41" fmla="*/ 71 h 179"/>
                <a:gd name="T42" fmla="*/ 48 w 144"/>
                <a:gd name="T43" fmla="*/ 65 h 179"/>
                <a:gd name="T44" fmla="*/ 54 w 144"/>
                <a:gd name="T45" fmla="*/ 54 h 179"/>
                <a:gd name="T46" fmla="*/ 60 w 144"/>
                <a:gd name="T47" fmla="*/ 36 h 179"/>
                <a:gd name="T48" fmla="*/ 66 w 144"/>
                <a:gd name="T49" fmla="*/ 30 h 179"/>
                <a:gd name="T50" fmla="*/ 78 w 144"/>
                <a:gd name="T51" fmla="*/ 24 h 179"/>
                <a:gd name="T52" fmla="*/ 102 w 144"/>
                <a:gd name="T53" fmla="*/ 18 h 179"/>
                <a:gd name="T54" fmla="*/ 114 w 144"/>
                <a:gd name="T55" fmla="*/ 6 h 179"/>
                <a:gd name="T56" fmla="*/ 120 w 144"/>
                <a:gd name="T57" fmla="*/ 6 h 179"/>
                <a:gd name="T58" fmla="*/ 120 w 144"/>
                <a:gd name="T59" fmla="*/ 24 h 179"/>
                <a:gd name="T60" fmla="*/ 126 w 144"/>
                <a:gd name="T61" fmla="*/ 42 h 179"/>
                <a:gd name="T62" fmla="*/ 138 w 144"/>
                <a:gd name="T63" fmla="*/ 54 h 179"/>
                <a:gd name="T64" fmla="*/ 144 w 144"/>
                <a:gd name="T65" fmla="*/ 60 h 179"/>
                <a:gd name="T66" fmla="*/ 132 w 144"/>
                <a:gd name="T67" fmla="*/ 60 h 179"/>
                <a:gd name="T68" fmla="*/ 126 w 144"/>
                <a:gd name="T69" fmla="*/ 71 h 179"/>
                <a:gd name="T70" fmla="*/ 126 w 144"/>
                <a:gd name="T71" fmla="*/ 77 h 17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4"/>
                <a:gd name="T109" fmla="*/ 0 h 179"/>
                <a:gd name="T110" fmla="*/ 144 w 144"/>
                <a:gd name="T111" fmla="*/ 179 h 17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4" h="179">
                  <a:moveTo>
                    <a:pt x="126" y="83"/>
                  </a:moveTo>
                  <a:lnTo>
                    <a:pt x="120" y="83"/>
                  </a:lnTo>
                  <a:lnTo>
                    <a:pt x="114" y="83"/>
                  </a:lnTo>
                  <a:lnTo>
                    <a:pt x="102" y="89"/>
                  </a:lnTo>
                  <a:lnTo>
                    <a:pt x="90" y="89"/>
                  </a:lnTo>
                  <a:lnTo>
                    <a:pt x="78" y="95"/>
                  </a:lnTo>
                  <a:lnTo>
                    <a:pt x="66" y="101"/>
                  </a:lnTo>
                  <a:lnTo>
                    <a:pt x="54" y="113"/>
                  </a:lnTo>
                  <a:lnTo>
                    <a:pt x="48" y="131"/>
                  </a:lnTo>
                  <a:lnTo>
                    <a:pt x="42" y="143"/>
                  </a:lnTo>
                  <a:lnTo>
                    <a:pt x="42" y="149"/>
                  </a:lnTo>
                  <a:lnTo>
                    <a:pt x="42" y="155"/>
                  </a:lnTo>
                  <a:lnTo>
                    <a:pt x="36" y="161"/>
                  </a:lnTo>
                  <a:lnTo>
                    <a:pt x="36" y="167"/>
                  </a:lnTo>
                  <a:lnTo>
                    <a:pt x="30" y="167"/>
                  </a:lnTo>
                  <a:lnTo>
                    <a:pt x="30" y="173"/>
                  </a:lnTo>
                  <a:lnTo>
                    <a:pt x="24" y="173"/>
                  </a:lnTo>
                  <a:lnTo>
                    <a:pt x="18" y="173"/>
                  </a:lnTo>
                  <a:lnTo>
                    <a:pt x="12" y="173"/>
                  </a:lnTo>
                  <a:lnTo>
                    <a:pt x="6" y="173"/>
                  </a:lnTo>
                  <a:lnTo>
                    <a:pt x="6" y="179"/>
                  </a:lnTo>
                  <a:lnTo>
                    <a:pt x="0" y="179"/>
                  </a:lnTo>
                  <a:lnTo>
                    <a:pt x="0" y="173"/>
                  </a:lnTo>
                  <a:lnTo>
                    <a:pt x="12" y="167"/>
                  </a:lnTo>
                  <a:lnTo>
                    <a:pt x="18" y="161"/>
                  </a:lnTo>
                  <a:lnTo>
                    <a:pt x="24" y="155"/>
                  </a:lnTo>
                  <a:lnTo>
                    <a:pt x="30" y="143"/>
                  </a:lnTo>
                  <a:lnTo>
                    <a:pt x="36" y="131"/>
                  </a:lnTo>
                  <a:lnTo>
                    <a:pt x="36" y="119"/>
                  </a:lnTo>
                  <a:lnTo>
                    <a:pt x="36" y="113"/>
                  </a:lnTo>
                  <a:lnTo>
                    <a:pt x="36" y="107"/>
                  </a:lnTo>
                  <a:lnTo>
                    <a:pt x="36" y="101"/>
                  </a:lnTo>
                  <a:lnTo>
                    <a:pt x="36" y="89"/>
                  </a:lnTo>
                  <a:lnTo>
                    <a:pt x="30" y="83"/>
                  </a:lnTo>
                  <a:lnTo>
                    <a:pt x="30" y="77"/>
                  </a:lnTo>
                  <a:lnTo>
                    <a:pt x="36" y="71"/>
                  </a:lnTo>
                  <a:lnTo>
                    <a:pt x="42" y="71"/>
                  </a:lnTo>
                  <a:lnTo>
                    <a:pt x="48" y="65"/>
                  </a:lnTo>
                  <a:lnTo>
                    <a:pt x="54" y="60"/>
                  </a:lnTo>
                  <a:lnTo>
                    <a:pt x="54" y="54"/>
                  </a:lnTo>
                  <a:lnTo>
                    <a:pt x="60" y="48"/>
                  </a:lnTo>
                  <a:lnTo>
                    <a:pt x="60" y="36"/>
                  </a:lnTo>
                  <a:lnTo>
                    <a:pt x="60" y="30"/>
                  </a:lnTo>
                  <a:lnTo>
                    <a:pt x="66" y="30"/>
                  </a:lnTo>
                  <a:lnTo>
                    <a:pt x="72" y="30"/>
                  </a:lnTo>
                  <a:lnTo>
                    <a:pt x="78" y="24"/>
                  </a:lnTo>
                  <a:lnTo>
                    <a:pt x="90" y="18"/>
                  </a:lnTo>
                  <a:lnTo>
                    <a:pt x="102" y="18"/>
                  </a:lnTo>
                  <a:lnTo>
                    <a:pt x="108" y="12"/>
                  </a:lnTo>
                  <a:lnTo>
                    <a:pt x="114" y="6"/>
                  </a:lnTo>
                  <a:lnTo>
                    <a:pt x="120" y="0"/>
                  </a:lnTo>
                  <a:lnTo>
                    <a:pt x="120" y="6"/>
                  </a:lnTo>
                  <a:lnTo>
                    <a:pt x="120" y="12"/>
                  </a:lnTo>
                  <a:lnTo>
                    <a:pt x="120" y="24"/>
                  </a:lnTo>
                  <a:lnTo>
                    <a:pt x="126" y="30"/>
                  </a:lnTo>
                  <a:lnTo>
                    <a:pt x="126" y="42"/>
                  </a:lnTo>
                  <a:lnTo>
                    <a:pt x="132" y="48"/>
                  </a:lnTo>
                  <a:lnTo>
                    <a:pt x="138" y="54"/>
                  </a:lnTo>
                  <a:lnTo>
                    <a:pt x="144" y="60"/>
                  </a:lnTo>
                  <a:lnTo>
                    <a:pt x="138" y="60"/>
                  </a:lnTo>
                  <a:lnTo>
                    <a:pt x="132" y="60"/>
                  </a:lnTo>
                  <a:lnTo>
                    <a:pt x="126" y="65"/>
                  </a:lnTo>
                  <a:lnTo>
                    <a:pt x="126" y="71"/>
                  </a:lnTo>
                  <a:lnTo>
                    <a:pt x="126" y="77"/>
                  </a:lnTo>
                  <a:lnTo>
                    <a:pt x="126" y="83"/>
                  </a:lnTo>
                  <a:close/>
                </a:path>
              </a:pathLst>
            </a:custGeom>
            <a:solidFill>
              <a:srgbClr val="49AF00"/>
            </a:solidFill>
            <a:ln w="9525">
              <a:noFill/>
              <a:round/>
              <a:headEnd/>
              <a:tailEnd/>
            </a:ln>
          </p:spPr>
          <p:txBody>
            <a:bodyPr vert="eaVert"/>
            <a:lstStyle/>
            <a:p>
              <a:endParaRPr lang="en-US"/>
            </a:p>
          </p:txBody>
        </p:sp>
        <p:sp>
          <p:nvSpPr>
            <p:cNvPr id="15823" name="Freeform 447"/>
            <p:cNvSpPr>
              <a:spLocks/>
            </p:cNvSpPr>
            <p:nvPr/>
          </p:nvSpPr>
          <p:spPr bwMode="auto">
            <a:xfrm>
              <a:off x="5131" y="1522"/>
              <a:ext cx="84" cy="175"/>
            </a:xfrm>
            <a:custGeom>
              <a:avLst/>
              <a:gdLst>
                <a:gd name="T0" fmla="*/ 48 w 84"/>
                <a:gd name="T1" fmla="*/ 189 h 173"/>
                <a:gd name="T2" fmla="*/ 42 w 84"/>
                <a:gd name="T3" fmla="*/ 183 h 173"/>
                <a:gd name="T4" fmla="*/ 30 w 84"/>
                <a:gd name="T5" fmla="*/ 183 h 173"/>
                <a:gd name="T6" fmla="*/ 24 w 84"/>
                <a:gd name="T7" fmla="*/ 183 h 173"/>
                <a:gd name="T8" fmla="*/ 30 w 84"/>
                <a:gd name="T9" fmla="*/ 177 h 173"/>
                <a:gd name="T10" fmla="*/ 30 w 84"/>
                <a:gd name="T11" fmla="*/ 171 h 173"/>
                <a:gd name="T12" fmla="*/ 42 w 84"/>
                <a:gd name="T13" fmla="*/ 171 h 173"/>
                <a:gd name="T14" fmla="*/ 48 w 84"/>
                <a:gd name="T15" fmla="*/ 165 h 173"/>
                <a:gd name="T16" fmla="*/ 54 w 84"/>
                <a:gd name="T17" fmla="*/ 159 h 173"/>
                <a:gd name="T18" fmla="*/ 54 w 84"/>
                <a:gd name="T19" fmla="*/ 159 h 173"/>
                <a:gd name="T20" fmla="*/ 54 w 84"/>
                <a:gd name="T21" fmla="*/ 153 h 173"/>
                <a:gd name="T22" fmla="*/ 48 w 84"/>
                <a:gd name="T23" fmla="*/ 153 h 173"/>
                <a:gd name="T24" fmla="*/ 48 w 84"/>
                <a:gd name="T25" fmla="*/ 147 h 173"/>
                <a:gd name="T26" fmla="*/ 36 w 84"/>
                <a:gd name="T27" fmla="*/ 147 h 173"/>
                <a:gd name="T28" fmla="*/ 30 w 84"/>
                <a:gd name="T29" fmla="*/ 153 h 173"/>
                <a:gd name="T30" fmla="*/ 30 w 84"/>
                <a:gd name="T31" fmla="*/ 159 h 173"/>
                <a:gd name="T32" fmla="*/ 30 w 84"/>
                <a:gd name="T33" fmla="*/ 165 h 173"/>
                <a:gd name="T34" fmla="*/ 24 w 84"/>
                <a:gd name="T35" fmla="*/ 165 h 173"/>
                <a:gd name="T36" fmla="*/ 18 w 84"/>
                <a:gd name="T37" fmla="*/ 165 h 173"/>
                <a:gd name="T38" fmla="*/ 18 w 84"/>
                <a:gd name="T39" fmla="*/ 165 h 173"/>
                <a:gd name="T40" fmla="*/ 18 w 84"/>
                <a:gd name="T41" fmla="*/ 159 h 173"/>
                <a:gd name="T42" fmla="*/ 18 w 84"/>
                <a:gd name="T43" fmla="*/ 153 h 173"/>
                <a:gd name="T44" fmla="*/ 24 w 84"/>
                <a:gd name="T45" fmla="*/ 147 h 173"/>
                <a:gd name="T46" fmla="*/ 24 w 84"/>
                <a:gd name="T47" fmla="*/ 136 h 173"/>
                <a:gd name="T48" fmla="*/ 30 w 84"/>
                <a:gd name="T49" fmla="*/ 136 h 173"/>
                <a:gd name="T50" fmla="*/ 30 w 84"/>
                <a:gd name="T51" fmla="*/ 127 h 173"/>
                <a:gd name="T52" fmla="*/ 24 w 84"/>
                <a:gd name="T53" fmla="*/ 127 h 173"/>
                <a:gd name="T54" fmla="*/ 24 w 84"/>
                <a:gd name="T55" fmla="*/ 121 h 173"/>
                <a:gd name="T56" fmla="*/ 12 w 84"/>
                <a:gd name="T57" fmla="*/ 121 h 173"/>
                <a:gd name="T58" fmla="*/ 12 w 84"/>
                <a:gd name="T59" fmla="*/ 121 h 173"/>
                <a:gd name="T60" fmla="*/ 6 w 84"/>
                <a:gd name="T61" fmla="*/ 121 h 173"/>
                <a:gd name="T62" fmla="*/ 6 w 84"/>
                <a:gd name="T63" fmla="*/ 121 h 173"/>
                <a:gd name="T64" fmla="*/ 0 w 84"/>
                <a:gd name="T65" fmla="*/ 109 h 173"/>
                <a:gd name="T66" fmla="*/ 6 w 84"/>
                <a:gd name="T67" fmla="*/ 73 h 173"/>
                <a:gd name="T68" fmla="*/ 30 w 84"/>
                <a:gd name="T69" fmla="*/ 36 h 173"/>
                <a:gd name="T70" fmla="*/ 60 w 84"/>
                <a:gd name="T71" fmla="*/ 12 h 173"/>
                <a:gd name="T72" fmla="*/ 72 w 84"/>
                <a:gd name="T73" fmla="*/ 6 h 173"/>
                <a:gd name="T74" fmla="*/ 78 w 84"/>
                <a:gd name="T75" fmla="*/ 6 h 173"/>
                <a:gd name="T76" fmla="*/ 84 w 84"/>
                <a:gd name="T77" fmla="*/ 0 h 173"/>
                <a:gd name="T78" fmla="*/ 84 w 84"/>
                <a:gd name="T79" fmla="*/ 0 h 173"/>
                <a:gd name="T80" fmla="*/ 78 w 84"/>
                <a:gd name="T81" fmla="*/ 12 h 173"/>
                <a:gd name="T82" fmla="*/ 72 w 84"/>
                <a:gd name="T83" fmla="*/ 30 h 173"/>
                <a:gd name="T84" fmla="*/ 72 w 84"/>
                <a:gd name="T85" fmla="*/ 56 h 173"/>
                <a:gd name="T86" fmla="*/ 72 w 84"/>
                <a:gd name="T87" fmla="*/ 73 h 173"/>
                <a:gd name="T88" fmla="*/ 78 w 84"/>
                <a:gd name="T89" fmla="*/ 91 h 173"/>
                <a:gd name="T90" fmla="*/ 84 w 84"/>
                <a:gd name="T91" fmla="*/ 109 h 173"/>
                <a:gd name="T92" fmla="*/ 84 w 84"/>
                <a:gd name="T93" fmla="*/ 121 h 173"/>
                <a:gd name="T94" fmla="*/ 84 w 84"/>
                <a:gd name="T95" fmla="*/ 147 h 173"/>
                <a:gd name="T96" fmla="*/ 72 w 84"/>
                <a:gd name="T97" fmla="*/ 171 h 173"/>
                <a:gd name="T98" fmla="*/ 60 w 84"/>
                <a:gd name="T99" fmla="*/ 183 h 17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
                <a:gd name="T151" fmla="*/ 0 h 173"/>
                <a:gd name="T152" fmla="*/ 84 w 84"/>
                <a:gd name="T153" fmla="*/ 173 h 17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 h="173">
                  <a:moveTo>
                    <a:pt x="48" y="173"/>
                  </a:moveTo>
                  <a:lnTo>
                    <a:pt x="48" y="173"/>
                  </a:lnTo>
                  <a:lnTo>
                    <a:pt x="42" y="167"/>
                  </a:lnTo>
                  <a:lnTo>
                    <a:pt x="36" y="167"/>
                  </a:lnTo>
                  <a:lnTo>
                    <a:pt x="30" y="167"/>
                  </a:lnTo>
                  <a:lnTo>
                    <a:pt x="24" y="167"/>
                  </a:lnTo>
                  <a:lnTo>
                    <a:pt x="24" y="161"/>
                  </a:lnTo>
                  <a:lnTo>
                    <a:pt x="30" y="161"/>
                  </a:lnTo>
                  <a:lnTo>
                    <a:pt x="30" y="155"/>
                  </a:lnTo>
                  <a:lnTo>
                    <a:pt x="36" y="155"/>
                  </a:lnTo>
                  <a:lnTo>
                    <a:pt x="42" y="155"/>
                  </a:lnTo>
                  <a:lnTo>
                    <a:pt x="48" y="149"/>
                  </a:lnTo>
                  <a:lnTo>
                    <a:pt x="54" y="149"/>
                  </a:lnTo>
                  <a:lnTo>
                    <a:pt x="54" y="143"/>
                  </a:lnTo>
                  <a:lnTo>
                    <a:pt x="54" y="137"/>
                  </a:lnTo>
                  <a:lnTo>
                    <a:pt x="48" y="137"/>
                  </a:lnTo>
                  <a:lnTo>
                    <a:pt x="48" y="131"/>
                  </a:lnTo>
                  <a:lnTo>
                    <a:pt x="42" y="131"/>
                  </a:lnTo>
                  <a:lnTo>
                    <a:pt x="36" y="131"/>
                  </a:lnTo>
                  <a:lnTo>
                    <a:pt x="30" y="137"/>
                  </a:lnTo>
                  <a:lnTo>
                    <a:pt x="30" y="143"/>
                  </a:lnTo>
                  <a:lnTo>
                    <a:pt x="30" y="149"/>
                  </a:lnTo>
                  <a:lnTo>
                    <a:pt x="24" y="149"/>
                  </a:lnTo>
                  <a:lnTo>
                    <a:pt x="18" y="155"/>
                  </a:lnTo>
                  <a:lnTo>
                    <a:pt x="18" y="149"/>
                  </a:lnTo>
                  <a:lnTo>
                    <a:pt x="12" y="149"/>
                  </a:lnTo>
                  <a:lnTo>
                    <a:pt x="18" y="143"/>
                  </a:lnTo>
                  <a:lnTo>
                    <a:pt x="18" y="137"/>
                  </a:lnTo>
                  <a:lnTo>
                    <a:pt x="24" y="131"/>
                  </a:lnTo>
                  <a:lnTo>
                    <a:pt x="24" y="125"/>
                  </a:lnTo>
                  <a:lnTo>
                    <a:pt x="30" y="125"/>
                  </a:lnTo>
                  <a:lnTo>
                    <a:pt x="30" y="119"/>
                  </a:lnTo>
                  <a:lnTo>
                    <a:pt x="24" y="119"/>
                  </a:lnTo>
                  <a:lnTo>
                    <a:pt x="24" y="113"/>
                  </a:lnTo>
                  <a:lnTo>
                    <a:pt x="18" y="113"/>
                  </a:lnTo>
                  <a:lnTo>
                    <a:pt x="12" y="113"/>
                  </a:lnTo>
                  <a:lnTo>
                    <a:pt x="6" y="113"/>
                  </a:lnTo>
                  <a:lnTo>
                    <a:pt x="6" y="119"/>
                  </a:lnTo>
                  <a:lnTo>
                    <a:pt x="0" y="101"/>
                  </a:lnTo>
                  <a:lnTo>
                    <a:pt x="0" y="83"/>
                  </a:lnTo>
                  <a:lnTo>
                    <a:pt x="6" y="65"/>
                  </a:lnTo>
                  <a:lnTo>
                    <a:pt x="18" y="54"/>
                  </a:lnTo>
                  <a:lnTo>
                    <a:pt x="30" y="36"/>
                  </a:lnTo>
                  <a:lnTo>
                    <a:pt x="42" y="24"/>
                  </a:lnTo>
                  <a:lnTo>
                    <a:pt x="60" y="12"/>
                  </a:lnTo>
                  <a:lnTo>
                    <a:pt x="72" y="6"/>
                  </a:lnTo>
                  <a:lnTo>
                    <a:pt x="78" y="6"/>
                  </a:lnTo>
                  <a:lnTo>
                    <a:pt x="84" y="0"/>
                  </a:lnTo>
                  <a:lnTo>
                    <a:pt x="84" y="6"/>
                  </a:lnTo>
                  <a:lnTo>
                    <a:pt x="78" y="12"/>
                  </a:lnTo>
                  <a:lnTo>
                    <a:pt x="72" y="24"/>
                  </a:lnTo>
                  <a:lnTo>
                    <a:pt x="72" y="30"/>
                  </a:lnTo>
                  <a:lnTo>
                    <a:pt x="66" y="42"/>
                  </a:lnTo>
                  <a:lnTo>
                    <a:pt x="72" y="48"/>
                  </a:lnTo>
                  <a:lnTo>
                    <a:pt x="72" y="60"/>
                  </a:lnTo>
                  <a:lnTo>
                    <a:pt x="72" y="65"/>
                  </a:lnTo>
                  <a:lnTo>
                    <a:pt x="78" y="77"/>
                  </a:lnTo>
                  <a:lnTo>
                    <a:pt x="78" y="83"/>
                  </a:lnTo>
                  <a:lnTo>
                    <a:pt x="84" y="89"/>
                  </a:lnTo>
                  <a:lnTo>
                    <a:pt x="84" y="101"/>
                  </a:lnTo>
                  <a:lnTo>
                    <a:pt x="84" y="107"/>
                  </a:lnTo>
                  <a:lnTo>
                    <a:pt x="84" y="113"/>
                  </a:lnTo>
                  <a:lnTo>
                    <a:pt x="84" y="119"/>
                  </a:lnTo>
                  <a:lnTo>
                    <a:pt x="84" y="131"/>
                  </a:lnTo>
                  <a:lnTo>
                    <a:pt x="78" y="143"/>
                  </a:lnTo>
                  <a:lnTo>
                    <a:pt x="72" y="155"/>
                  </a:lnTo>
                  <a:lnTo>
                    <a:pt x="66" y="161"/>
                  </a:lnTo>
                  <a:lnTo>
                    <a:pt x="60" y="167"/>
                  </a:lnTo>
                  <a:lnTo>
                    <a:pt x="48" y="173"/>
                  </a:lnTo>
                  <a:close/>
                </a:path>
              </a:pathLst>
            </a:custGeom>
            <a:solidFill>
              <a:srgbClr val="FF1933"/>
            </a:solidFill>
            <a:ln w="9525">
              <a:noFill/>
              <a:round/>
              <a:headEnd/>
              <a:tailEnd/>
            </a:ln>
          </p:spPr>
          <p:txBody>
            <a:bodyPr vert="eaVert"/>
            <a:lstStyle/>
            <a:p>
              <a:endParaRPr lang="en-US"/>
            </a:p>
          </p:txBody>
        </p:sp>
        <p:sp>
          <p:nvSpPr>
            <p:cNvPr id="15824" name="Freeform 448"/>
            <p:cNvSpPr>
              <a:spLocks/>
            </p:cNvSpPr>
            <p:nvPr/>
          </p:nvSpPr>
          <p:spPr bwMode="auto">
            <a:xfrm>
              <a:off x="4994" y="1608"/>
              <a:ext cx="423" cy="300"/>
            </a:xfrm>
            <a:custGeom>
              <a:avLst/>
              <a:gdLst>
                <a:gd name="T0" fmla="*/ 197 w 424"/>
                <a:gd name="T1" fmla="*/ 260 h 299"/>
                <a:gd name="T2" fmla="*/ 179 w 424"/>
                <a:gd name="T3" fmla="*/ 289 h 299"/>
                <a:gd name="T4" fmla="*/ 173 w 424"/>
                <a:gd name="T5" fmla="*/ 295 h 299"/>
                <a:gd name="T6" fmla="*/ 149 w 424"/>
                <a:gd name="T7" fmla="*/ 260 h 299"/>
                <a:gd name="T8" fmla="*/ 131 w 424"/>
                <a:gd name="T9" fmla="*/ 248 h 299"/>
                <a:gd name="T10" fmla="*/ 120 w 424"/>
                <a:gd name="T11" fmla="*/ 218 h 299"/>
                <a:gd name="T12" fmla="*/ 126 w 424"/>
                <a:gd name="T13" fmla="*/ 170 h 299"/>
                <a:gd name="T14" fmla="*/ 149 w 424"/>
                <a:gd name="T15" fmla="*/ 126 h 299"/>
                <a:gd name="T16" fmla="*/ 149 w 424"/>
                <a:gd name="T17" fmla="*/ 108 h 299"/>
                <a:gd name="T18" fmla="*/ 137 w 424"/>
                <a:gd name="T19" fmla="*/ 126 h 299"/>
                <a:gd name="T20" fmla="*/ 114 w 424"/>
                <a:gd name="T21" fmla="*/ 170 h 299"/>
                <a:gd name="T22" fmla="*/ 72 w 424"/>
                <a:gd name="T23" fmla="*/ 194 h 299"/>
                <a:gd name="T24" fmla="*/ 48 w 424"/>
                <a:gd name="T25" fmla="*/ 188 h 299"/>
                <a:gd name="T26" fmla="*/ 24 w 424"/>
                <a:gd name="T27" fmla="*/ 176 h 299"/>
                <a:gd name="T28" fmla="*/ 12 w 424"/>
                <a:gd name="T29" fmla="*/ 164 h 299"/>
                <a:gd name="T30" fmla="*/ 36 w 424"/>
                <a:gd name="T31" fmla="*/ 144 h 299"/>
                <a:gd name="T32" fmla="*/ 66 w 424"/>
                <a:gd name="T33" fmla="*/ 108 h 299"/>
                <a:gd name="T34" fmla="*/ 108 w 424"/>
                <a:gd name="T35" fmla="*/ 96 h 299"/>
                <a:gd name="T36" fmla="*/ 120 w 424"/>
                <a:gd name="T37" fmla="*/ 96 h 299"/>
                <a:gd name="T38" fmla="*/ 131 w 424"/>
                <a:gd name="T39" fmla="*/ 90 h 299"/>
                <a:gd name="T40" fmla="*/ 126 w 424"/>
                <a:gd name="T41" fmla="*/ 108 h 299"/>
                <a:gd name="T42" fmla="*/ 126 w 424"/>
                <a:gd name="T43" fmla="*/ 114 h 299"/>
                <a:gd name="T44" fmla="*/ 137 w 424"/>
                <a:gd name="T45" fmla="*/ 114 h 299"/>
                <a:gd name="T46" fmla="*/ 143 w 424"/>
                <a:gd name="T47" fmla="*/ 102 h 299"/>
                <a:gd name="T48" fmla="*/ 143 w 424"/>
                <a:gd name="T49" fmla="*/ 90 h 299"/>
                <a:gd name="T50" fmla="*/ 149 w 424"/>
                <a:gd name="T51" fmla="*/ 102 h 299"/>
                <a:gd name="T52" fmla="*/ 167 w 424"/>
                <a:gd name="T53" fmla="*/ 102 h 299"/>
                <a:gd name="T54" fmla="*/ 185 w 424"/>
                <a:gd name="T55" fmla="*/ 102 h 299"/>
                <a:gd name="T56" fmla="*/ 197 w 424"/>
                <a:gd name="T57" fmla="*/ 90 h 299"/>
                <a:gd name="T58" fmla="*/ 212 w 424"/>
                <a:gd name="T59" fmla="*/ 90 h 299"/>
                <a:gd name="T60" fmla="*/ 219 w 424"/>
                <a:gd name="T61" fmla="*/ 66 h 299"/>
                <a:gd name="T62" fmla="*/ 255 w 424"/>
                <a:gd name="T63" fmla="*/ 12 h 299"/>
                <a:gd name="T64" fmla="*/ 303 w 424"/>
                <a:gd name="T65" fmla="*/ 0 h 299"/>
                <a:gd name="T66" fmla="*/ 332 w 424"/>
                <a:gd name="T67" fmla="*/ 6 h 299"/>
                <a:gd name="T68" fmla="*/ 368 w 424"/>
                <a:gd name="T69" fmla="*/ 18 h 299"/>
                <a:gd name="T70" fmla="*/ 398 w 424"/>
                <a:gd name="T71" fmla="*/ 24 h 299"/>
                <a:gd name="T72" fmla="*/ 410 w 424"/>
                <a:gd name="T73" fmla="*/ 30 h 299"/>
                <a:gd name="T74" fmla="*/ 368 w 424"/>
                <a:gd name="T75" fmla="*/ 84 h 299"/>
                <a:gd name="T76" fmla="*/ 327 w 424"/>
                <a:gd name="T77" fmla="*/ 108 h 299"/>
                <a:gd name="T78" fmla="*/ 279 w 424"/>
                <a:gd name="T79" fmla="*/ 126 h 299"/>
                <a:gd name="T80" fmla="*/ 243 w 424"/>
                <a:gd name="T81" fmla="*/ 114 h 299"/>
                <a:gd name="T82" fmla="*/ 213 w 424"/>
                <a:gd name="T83" fmla="*/ 102 h 299"/>
                <a:gd name="T84" fmla="*/ 209 w 424"/>
                <a:gd name="T85" fmla="*/ 96 h 299"/>
                <a:gd name="T86" fmla="*/ 191 w 424"/>
                <a:gd name="T87" fmla="*/ 102 h 299"/>
                <a:gd name="T88" fmla="*/ 185 w 424"/>
                <a:gd name="T89" fmla="*/ 108 h 299"/>
                <a:gd name="T90" fmla="*/ 203 w 424"/>
                <a:gd name="T91" fmla="*/ 108 h 299"/>
                <a:gd name="T92" fmla="*/ 219 w 424"/>
                <a:gd name="T93" fmla="*/ 108 h 299"/>
                <a:gd name="T94" fmla="*/ 249 w 424"/>
                <a:gd name="T95" fmla="*/ 114 h 299"/>
                <a:gd name="T96" fmla="*/ 291 w 424"/>
                <a:gd name="T97" fmla="*/ 164 h 299"/>
                <a:gd name="T98" fmla="*/ 309 w 424"/>
                <a:gd name="T99" fmla="*/ 218 h 299"/>
                <a:gd name="T100" fmla="*/ 297 w 424"/>
                <a:gd name="T101" fmla="*/ 230 h 299"/>
                <a:gd name="T102" fmla="*/ 249 w 424"/>
                <a:gd name="T103" fmla="*/ 212 h 299"/>
                <a:gd name="T104" fmla="*/ 213 w 424"/>
                <a:gd name="T105" fmla="*/ 206 h 299"/>
                <a:gd name="T106" fmla="*/ 197 w 424"/>
                <a:gd name="T107" fmla="*/ 176 h 299"/>
                <a:gd name="T108" fmla="*/ 185 w 424"/>
                <a:gd name="T109" fmla="*/ 126 h 299"/>
                <a:gd name="T110" fmla="*/ 167 w 424"/>
                <a:gd name="T111" fmla="*/ 108 h 299"/>
                <a:gd name="T112" fmla="*/ 155 w 424"/>
                <a:gd name="T113" fmla="*/ 108 h 299"/>
                <a:gd name="T114" fmla="*/ 161 w 424"/>
                <a:gd name="T115" fmla="*/ 126 h 299"/>
                <a:gd name="T116" fmla="*/ 191 w 424"/>
                <a:gd name="T117" fmla="*/ 164 h 29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4"/>
                <a:gd name="T178" fmla="*/ 0 h 299"/>
                <a:gd name="T179" fmla="*/ 424 w 424"/>
                <a:gd name="T180" fmla="*/ 299 h 29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4" h="299">
                  <a:moveTo>
                    <a:pt x="203" y="174"/>
                  </a:moveTo>
                  <a:lnTo>
                    <a:pt x="203" y="198"/>
                  </a:lnTo>
                  <a:lnTo>
                    <a:pt x="203" y="222"/>
                  </a:lnTo>
                  <a:lnTo>
                    <a:pt x="203" y="240"/>
                  </a:lnTo>
                  <a:lnTo>
                    <a:pt x="197" y="252"/>
                  </a:lnTo>
                  <a:lnTo>
                    <a:pt x="191" y="258"/>
                  </a:lnTo>
                  <a:lnTo>
                    <a:pt x="191" y="264"/>
                  </a:lnTo>
                  <a:lnTo>
                    <a:pt x="185" y="269"/>
                  </a:lnTo>
                  <a:lnTo>
                    <a:pt x="179" y="275"/>
                  </a:lnTo>
                  <a:lnTo>
                    <a:pt x="179" y="281"/>
                  </a:lnTo>
                  <a:lnTo>
                    <a:pt x="179" y="287"/>
                  </a:lnTo>
                  <a:lnTo>
                    <a:pt x="173" y="293"/>
                  </a:lnTo>
                  <a:lnTo>
                    <a:pt x="173" y="299"/>
                  </a:lnTo>
                  <a:lnTo>
                    <a:pt x="173" y="293"/>
                  </a:lnTo>
                  <a:lnTo>
                    <a:pt x="173" y="287"/>
                  </a:lnTo>
                  <a:lnTo>
                    <a:pt x="167" y="281"/>
                  </a:lnTo>
                  <a:lnTo>
                    <a:pt x="161" y="275"/>
                  </a:lnTo>
                  <a:lnTo>
                    <a:pt x="161" y="264"/>
                  </a:lnTo>
                  <a:lnTo>
                    <a:pt x="155" y="258"/>
                  </a:lnTo>
                  <a:lnTo>
                    <a:pt x="149" y="252"/>
                  </a:lnTo>
                  <a:lnTo>
                    <a:pt x="143" y="246"/>
                  </a:lnTo>
                  <a:lnTo>
                    <a:pt x="137" y="246"/>
                  </a:lnTo>
                  <a:lnTo>
                    <a:pt x="137" y="240"/>
                  </a:lnTo>
                  <a:lnTo>
                    <a:pt x="131" y="240"/>
                  </a:lnTo>
                  <a:lnTo>
                    <a:pt x="131" y="234"/>
                  </a:lnTo>
                  <a:lnTo>
                    <a:pt x="126" y="234"/>
                  </a:lnTo>
                  <a:lnTo>
                    <a:pt x="126" y="228"/>
                  </a:lnTo>
                  <a:lnTo>
                    <a:pt x="120" y="210"/>
                  </a:lnTo>
                  <a:lnTo>
                    <a:pt x="120" y="198"/>
                  </a:lnTo>
                  <a:lnTo>
                    <a:pt x="120" y="180"/>
                  </a:lnTo>
                  <a:lnTo>
                    <a:pt x="120" y="168"/>
                  </a:lnTo>
                  <a:lnTo>
                    <a:pt x="126" y="168"/>
                  </a:lnTo>
                  <a:lnTo>
                    <a:pt x="126" y="162"/>
                  </a:lnTo>
                  <a:lnTo>
                    <a:pt x="131" y="156"/>
                  </a:lnTo>
                  <a:lnTo>
                    <a:pt x="131" y="150"/>
                  </a:lnTo>
                  <a:lnTo>
                    <a:pt x="137" y="144"/>
                  </a:lnTo>
                  <a:lnTo>
                    <a:pt x="143" y="138"/>
                  </a:lnTo>
                  <a:lnTo>
                    <a:pt x="149" y="126"/>
                  </a:lnTo>
                  <a:lnTo>
                    <a:pt x="149" y="120"/>
                  </a:lnTo>
                  <a:lnTo>
                    <a:pt x="149" y="114"/>
                  </a:lnTo>
                  <a:lnTo>
                    <a:pt x="149" y="108"/>
                  </a:lnTo>
                  <a:lnTo>
                    <a:pt x="143" y="114"/>
                  </a:lnTo>
                  <a:lnTo>
                    <a:pt x="143" y="120"/>
                  </a:lnTo>
                  <a:lnTo>
                    <a:pt x="137" y="126"/>
                  </a:lnTo>
                  <a:lnTo>
                    <a:pt x="137" y="132"/>
                  </a:lnTo>
                  <a:lnTo>
                    <a:pt x="131" y="138"/>
                  </a:lnTo>
                  <a:lnTo>
                    <a:pt x="131" y="144"/>
                  </a:lnTo>
                  <a:lnTo>
                    <a:pt x="126" y="156"/>
                  </a:lnTo>
                  <a:lnTo>
                    <a:pt x="114" y="162"/>
                  </a:lnTo>
                  <a:lnTo>
                    <a:pt x="108" y="168"/>
                  </a:lnTo>
                  <a:lnTo>
                    <a:pt x="96" y="174"/>
                  </a:lnTo>
                  <a:lnTo>
                    <a:pt x="90" y="180"/>
                  </a:lnTo>
                  <a:lnTo>
                    <a:pt x="78" y="180"/>
                  </a:lnTo>
                  <a:lnTo>
                    <a:pt x="72" y="186"/>
                  </a:lnTo>
                  <a:lnTo>
                    <a:pt x="60" y="186"/>
                  </a:lnTo>
                  <a:lnTo>
                    <a:pt x="60" y="180"/>
                  </a:lnTo>
                  <a:lnTo>
                    <a:pt x="54" y="180"/>
                  </a:lnTo>
                  <a:lnTo>
                    <a:pt x="48" y="180"/>
                  </a:lnTo>
                  <a:lnTo>
                    <a:pt x="42" y="180"/>
                  </a:lnTo>
                  <a:lnTo>
                    <a:pt x="36" y="180"/>
                  </a:lnTo>
                  <a:lnTo>
                    <a:pt x="30" y="174"/>
                  </a:lnTo>
                  <a:lnTo>
                    <a:pt x="24" y="168"/>
                  </a:lnTo>
                  <a:lnTo>
                    <a:pt x="18" y="168"/>
                  </a:lnTo>
                  <a:lnTo>
                    <a:pt x="6" y="162"/>
                  </a:lnTo>
                  <a:lnTo>
                    <a:pt x="0" y="162"/>
                  </a:lnTo>
                  <a:lnTo>
                    <a:pt x="6" y="156"/>
                  </a:lnTo>
                  <a:lnTo>
                    <a:pt x="12" y="156"/>
                  </a:lnTo>
                  <a:lnTo>
                    <a:pt x="18" y="156"/>
                  </a:lnTo>
                  <a:lnTo>
                    <a:pt x="24" y="156"/>
                  </a:lnTo>
                  <a:lnTo>
                    <a:pt x="30" y="150"/>
                  </a:lnTo>
                  <a:lnTo>
                    <a:pt x="36" y="144"/>
                  </a:lnTo>
                  <a:lnTo>
                    <a:pt x="42" y="138"/>
                  </a:lnTo>
                  <a:lnTo>
                    <a:pt x="42" y="132"/>
                  </a:lnTo>
                  <a:lnTo>
                    <a:pt x="48" y="120"/>
                  </a:lnTo>
                  <a:lnTo>
                    <a:pt x="60" y="114"/>
                  </a:lnTo>
                  <a:lnTo>
                    <a:pt x="66" y="108"/>
                  </a:lnTo>
                  <a:lnTo>
                    <a:pt x="78" y="102"/>
                  </a:lnTo>
                  <a:lnTo>
                    <a:pt x="84" y="96"/>
                  </a:lnTo>
                  <a:lnTo>
                    <a:pt x="96" y="96"/>
                  </a:lnTo>
                  <a:lnTo>
                    <a:pt x="108" y="96"/>
                  </a:lnTo>
                  <a:lnTo>
                    <a:pt x="114" y="96"/>
                  </a:lnTo>
                  <a:lnTo>
                    <a:pt x="120" y="96"/>
                  </a:lnTo>
                  <a:lnTo>
                    <a:pt x="126" y="96"/>
                  </a:lnTo>
                  <a:lnTo>
                    <a:pt x="126" y="90"/>
                  </a:lnTo>
                  <a:lnTo>
                    <a:pt x="131" y="90"/>
                  </a:lnTo>
                  <a:lnTo>
                    <a:pt x="131" y="96"/>
                  </a:lnTo>
                  <a:lnTo>
                    <a:pt x="126" y="102"/>
                  </a:lnTo>
                  <a:lnTo>
                    <a:pt x="126" y="108"/>
                  </a:lnTo>
                  <a:lnTo>
                    <a:pt x="126" y="114"/>
                  </a:lnTo>
                  <a:lnTo>
                    <a:pt x="131" y="114"/>
                  </a:lnTo>
                  <a:lnTo>
                    <a:pt x="137" y="114"/>
                  </a:lnTo>
                  <a:lnTo>
                    <a:pt x="143" y="114"/>
                  </a:lnTo>
                  <a:lnTo>
                    <a:pt x="143" y="108"/>
                  </a:lnTo>
                  <a:lnTo>
                    <a:pt x="143" y="102"/>
                  </a:lnTo>
                  <a:lnTo>
                    <a:pt x="143" y="96"/>
                  </a:lnTo>
                  <a:lnTo>
                    <a:pt x="143" y="90"/>
                  </a:lnTo>
                  <a:lnTo>
                    <a:pt x="143" y="96"/>
                  </a:lnTo>
                  <a:lnTo>
                    <a:pt x="149" y="96"/>
                  </a:lnTo>
                  <a:lnTo>
                    <a:pt x="149" y="102"/>
                  </a:lnTo>
                  <a:lnTo>
                    <a:pt x="155" y="102"/>
                  </a:lnTo>
                  <a:lnTo>
                    <a:pt x="161" y="102"/>
                  </a:lnTo>
                  <a:lnTo>
                    <a:pt x="167" y="102"/>
                  </a:lnTo>
                  <a:lnTo>
                    <a:pt x="167" y="108"/>
                  </a:lnTo>
                  <a:lnTo>
                    <a:pt x="173" y="108"/>
                  </a:lnTo>
                  <a:lnTo>
                    <a:pt x="179" y="108"/>
                  </a:lnTo>
                  <a:lnTo>
                    <a:pt x="179" y="102"/>
                  </a:lnTo>
                  <a:lnTo>
                    <a:pt x="185" y="102"/>
                  </a:lnTo>
                  <a:lnTo>
                    <a:pt x="185" y="96"/>
                  </a:lnTo>
                  <a:lnTo>
                    <a:pt x="191" y="96"/>
                  </a:lnTo>
                  <a:lnTo>
                    <a:pt x="191" y="90"/>
                  </a:lnTo>
                  <a:lnTo>
                    <a:pt x="197" y="90"/>
                  </a:lnTo>
                  <a:lnTo>
                    <a:pt x="203" y="90"/>
                  </a:lnTo>
                  <a:lnTo>
                    <a:pt x="209" y="90"/>
                  </a:lnTo>
                  <a:lnTo>
                    <a:pt x="215" y="90"/>
                  </a:lnTo>
                  <a:lnTo>
                    <a:pt x="215" y="84"/>
                  </a:lnTo>
                  <a:lnTo>
                    <a:pt x="221" y="84"/>
                  </a:lnTo>
                  <a:lnTo>
                    <a:pt x="221" y="78"/>
                  </a:lnTo>
                  <a:lnTo>
                    <a:pt x="227" y="72"/>
                  </a:lnTo>
                  <a:lnTo>
                    <a:pt x="227" y="66"/>
                  </a:lnTo>
                  <a:lnTo>
                    <a:pt x="227" y="60"/>
                  </a:lnTo>
                  <a:lnTo>
                    <a:pt x="233" y="48"/>
                  </a:lnTo>
                  <a:lnTo>
                    <a:pt x="239" y="30"/>
                  </a:lnTo>
                  <a:lnTo>
                    <a:pt x="251" y="18"/>
                  </a:lnTo>
                  <a:lnTo>
                    <a:pt x="263" y="12"/>
                  </a:lnTo>
                  <a:lnTo>
                    <a:pt x="275" y="6"/>
                  </a:lnTo>
                  <a:lnTo>
                    <a:pt x="287" y="6"/>
                  </a:lnTo>
                  <a:lnTo>
                    <a:pt x="299" y="0"/>
                  </a:lnTo>
                  <a:lnTo>
                    <a:pt x="305" y="0"/>
                  </a:lnTo>
                  <a:lnTo>
                    <a:pt x="311" y="0"/>
                  </a:lnTo>
                  <a:lnTo>
                    <a:pt x="317" y="0"/>
                  </a:lnTo>
                  <a:lnTo>
                    <a:pt x="323" y="0"/>
                  </a:lnTo>
                  <a:lnTo>
                    <a:pt x="329" y="6"/>
                  </a:lnTo>
                  <a:lnTo>
                    <a:pt x="335" y="6"/>
                  </a:lnTo>
                  <a:lnTo>
                    <a:pt x="340" y="6"/>
                  </a:lnTo>
                  <a:lnTo>
                    <a:pt x="346" y="6"/>
                  </a:lnTo>
                  <a:lnTo>
                    <a:pt x="352" y="12"/>
                  </a:lnTo>
                  <a:lnTo>
                    <a:pt x="364" y="12"/>
                  </a:lnTo>
                  <a:lnTo>
                    <a:pt x="370" y="18"/>
                  </a:lnTo>
                  <a:lnTo>
                    <a:pt x="376" y="18"/>
                  </a:lnTo>
                  <a:lnTo>
                    <a:pt x="382" y="24"/>
                  </a:lnTo>
                  <a:lnTo>
                    <a:pt x="388" y="24"/>
                  </a:lnTo>
                  <a:lnTo>
                    <a:pt x="394" y="24"/>
                  </a:lnTo>
                  <a:lnTo>
                    <a:pt x="400" y="24"/>
                  </a:lnTo>
                  <a:lnTo>
                    <a:pt x="406" y="24"/>
                  </a:lnTo>
                  <a:lnTo>
                    <a:pt x="412" y="24"/>
                  </a:lnTo>
                  <a:lnTo>
                    <a:pt x="424" y="24"/>
                  </a:lnTo>
                  <a:lnTo>
                    <a:pt x="418" y="30"/>
                  </a:lnTo>
                  <a:lnTo>
                    <a:pt x="412" y="42"/>
                  </a:lnTo>
                  <a:lnTo>
                    <a:pt x="400" y="48"/>
                  </a:lnTo>
                  <a:lnTo>
                    <a:pt x="394" y="60"/>
                  </a:lnTo>
                  <a:lnTo>
                    <a:pt x="382" y="72"/>
                  </a:lnTo>
                  <a:lnTo>
                    <a:pt x="376" y="84"/>
                  </a:lnTo>
                  <a:lnTo>
                    <a:pt x="364" y="96"/>
                  </a:lnTo>
                  <a:lnTo>
                    <a:pt x="352" y="102"/>
                  </a:lnTo>
                  <a:lnTo>
                    <a:pt x="346" y="108"/>
                  </a:lnTo>
                  <a:lnTo>
                    <a:pt x="340" y="108"/>
                  </a:lnTo>
                  <a:lnTo>
                    <a:pt x="335" y="108"/>
                  </a:lnTo>
                  <a:lnTo>
                    <a:pt x="323" y="114"/>
                  </a:lnTo>
                  <a:lnTo>
                    <a:pt x="317" y="114"/>
                  </a:lnTo>
                  <a:lnTo>
                    <a:pt x="305" y="120"/>
                  </a:lnTo>
                  <a:lnTo>
                    <a:pt x="299" y="120"/>
                  </a:lnTo>
                  <a:lnTo>
                    <a:pt x="287" y="126"/>
                  </a:lnTo>
                  <a:lnTo>
                    <a:pt x="281" y="126"/>
                  </a:lnTo>
                  <a:lnTo>
                    <a:pt x="275" y="126"/>
                  </a:lnTo>
                  <a:lnTo>
                    <a:pt x="263" y="120"/>
                  </a:lnTo>
                  <a:lnTo>
                    <a:pt x="257" y="120"/>
                  </a:lnTo>
                  <a:lnTo>
                    <a:pt x="251" y="114"/>
                  </a:lnTo>
                  <a:lnTo>
                    <a:pt x="239" y="114"/>
                  </a:lnTo>
                  <a:lnTo>
                    <a:pt x="233" y="108"/>
                  </a:lnTo>
                  <a:lnTo>
                    <a:pt x="227" y="108"/>
                  </a:lnTo>
                  <a:lnTo>
                    <a:pt x="221" y="102"/>
                  </a:lnTo>
                  <a:lnTo>
                    <a:pt x="215" y="102"/>
                  </a:lnTo>
                  <a:lnTo>
                    <a:pt x="215" y="96"/>
                  </a:lnTo>
                  <a:lnTo>
                    <a:pt x="209" y="96"/>
                  </a:lnTo>
                  <a:lnTo>
                    <a:pt x="203" y="96"/>
                  </a:lnTo>
                  <a:lnTo>
                    <a:pt x="197" y="96"/>
                  </a:lnTo>
                  <a:lnTo>
                    <a:pt x="197" y="102"/>
                  </a:lnTo>
                  <a:lnTo>
                    <a:pt x="191" y="102"/>
                  </a:lnTo>
                  <a:lnTo>
                    <a:pt x="185" y="102"/>
                  </a:lnTo>
                  <a:lnTo>
                    <a:pt x="185" y="108"/>
                  </a:lnTo>
                  <a:lnTo>
                    <a:pt x="191" y="108"/>
                  </a:lnTo>
                  <a:lnTo>
                    <a:pt x="197" y="108"/>
                  </a:lnTo>
                  <a:lnTo>
                    <a:pt x="203" y="108"/>
                  </a:lnTo>
                  <a:lnTo>
                    <a:pt x="209" y="108"/>
                  </a:lnTo>
                  <a:lnTo>
                    <a:pt x="215" y="108"/>
                  </a:lnTo>
                  <a:lnTo>
                    <a:pt x="221" y="108"/>
                  </a:lnTo>
                  <a:lnTo>
                    <a:pt x="227" y="108"/>
                  </a:lnTo>
                  <a:lnTo>
                    <a:pt x="233" y="108"/>
                  </a:lnTo>
                  <a:lnTo>
                    <a:pt x="239" y="108"/>
                  </a:lnTo>
                  <a:lnTo>
                    <a:pt x="251" y="114"/>
                  </a:lnTo>
                  <a:lnTo>
                    <a:pt x="257" y="114"/>
                  </a:lnTo>
                  <a:lnTo>
                    <a:pt x="269" y="120"/>
                  </a:lnTo>
                  <a:lnTo>
                    <a:pt x="281" y="126"/>
                  </a:lnTo>
                  <a:lnTo>
                    <a:pt x="287" y="138"/>
                  </a:lnTo>
                  <a:lnTo>
                    <a:pt x="293" y="144"/>
                  </a:lnTo>
                  <a:lnTo>
                    <a:pt x="299" y="156"/>
                  </a:lnTo>
                  <a:lnTo>
                    <a:pt x="305" y="168"/>
                  </a:lnTo>
                  <a:lnTo>
                    <a:pt x="311" y="174"/>
                  </a:lnTo>
                  <a:lnTo>
                    <a:pt x="317" y="192"/>
                  </a:lnTo>
                  <a:lnTo>
                    <a:pt x="317" y="204"/>
                  </a:lnTo>
                  <a:lnTo>
                    <a:pt x="317" y="210"/>
                  </a:lnTo>
                  <a:lnTo>
                    <a:pt x="317" y="216"/>
                  </a:lnTo>
                  <a:lnTo>
                    <a:pt x="317" y="228"/>
                  </a:lnTo>
                  <a:lnTo>
                    <a:pt x="317" y="234"/>
                  </a:lnTo>
                  <a:lnTo>
                    <a:pt x="311" y="228"/>
                  </a:lnTo>
                  <a:lnTo>
                    <a:pt x="305" y="222"/>
                  </a:lnTo>
                  <a:lnTo>
                    <a:pt x="293" y="216"/>
                  </a:lnTo>
                  <a:lnTo>
                    <a:pt x="287" y="216"/>
                  </a:lnTo>
                  <a:lnTo>
                    <a:pt x="275" y="210"/>
                  </a:lnTo>
                  <a:lnTo>
                    <a:pt x="263" y="204"/>
                  </a:lnTo>
                  <a:lnTo>
                    <a:pt x="257" y="204"/>
                  </a:lnTo>
                  <a:lnTo>
                    <a:pt x="245" y="204"/>
                  </a:lnTo>
                  <a:lnTo>
                    <a:pt x="239" y="204"/>
                  </a:lnTo>
                  <a:lnTo>
                    <a:pt x="233" y="198"/>
                  </a:lnTo>
                  <a:lnTo>
                    <a:pt x="227" y="198"/>
                  </a:lnTo>
                  <a:lnTo>
                    <a:pt x="221" y="198"/>
                  </a:lnTo>
                  <a:lnTo>
                    <a:pt x="215" y="192"/>
                  </a:lnTo>
                  <a:lnTo>
                    <a:pt x="209" y="192"/>
                  </a:lnTo>
                  <a:lnTo>
                    <a:pt x="203" y="180"/>
                  </a:lnTo>
                  <a:lnTo>
                    <a:pt x="203" y="174"/>
                  </a:lnTo>
                  <a:lnTo>
                    <a:pt x="197" y="168"/>
                  </a:lnTo>
                  <a:lnTo>
                    <a:pt x="191" y="156"/>
                  </a:lnTo>
                  <a:lnTo>
                    <a:pt x="191" y="144"/>
                  </a:lnTo>
                  <a:lnTo>
                    <a:pt x="191" y="132"/>
                  </a:lnTo>
                  <a:lnTo>
                    <a:pt x="185" y="126"/>
                  </a:lnTo>
                  <a:lnTo>
                    <a:pt x="185" y="120"/>
                  </a:lnTo>
                  <a:lnTo>
                    <a:pt x="179" y="120"/>
                  </a:lnTo>
                  <a:lnTo>
                    <a:pt x="179" y="114"/>
                  </a:lnTo>
                  <a:lnTo>
                    <a:pt x="173" y="114"/>
                  </a:lnTo>
                  <a:lnTo>
                    <a:pt x="167" y="108"/>
                  </a:lnTo>
                  <a:lnTo>
                    <a:pt x="161" y="108"/>
                  </a:lnTo>
                  <a:lnTo>
                    <a:pt x="155" y="108"/>
                  </a:lnTo>
                  <a:lnTo>
                    <a:pt x="155" y="114"/>
                  </a:lnTo>
                  <a:lnTo>
                    <a:pt x="155" y="120"/>
                  </a:lnTo>
                  <a:lnTo>
                    <a:pt x="161" y="120"/>
                  </a:lnTo>
                  <a:lnTo>
                    <a:pt x="161" y="126"/>
                  </a:lnTo>
                  <a:lnTo>
                    <a:pt x="167" y="126"/>
                  </a:lnTo>
                  <a:lnTo>
                    <a:pt x="173" y="132"/>
                  </a:lnTo>
                  <a:lnTo>
                    <a:pt x="179" y="138"/>
                  </a:lnTo>
                  <a:lnTo>
                    <a:pt x="185" y="150"/>
                  </a:lnTo>
                  <a:lnTo>
                    <a:pt x="191" y="156"/>
                  </a:lnTo>
                  <a:lnTo>
                    <a:pt x="197" y="168"/>
                  </a:lnTo>
                  <a:lnTo>
                    <a:pt x="203" y="174"/>
                  </a:lnTo>
                  <a:close/>
                </a:path>
              </a:pathLst>
            </a:custGeom>
            <a:solidFill>
              <a:srgbClr val="FF1933"/>
            </a:solidFill>
            <a:ln w="9525">
              <a:noFill/>
              <a:round/>
              <a:headEnd/>
              <a:tailEnd/>
            </a:ln>
          </p:spPr>
          <p:txBody>
            <a:bodyPr vert="eaVert"/>
            <a:lstStyle/>
            <a:p>
              <a:endParaRPr lang="en-US"/>
            </a:p>
          </p:txBody>
        </p:sp>
        <p:sp>
          <p:nvSpPr>
            <p:cNvPr id="15825" name="Freeform 449"/>
            <p:cNvSpPr>
              <a:spLocks/>
            </p:cNvSpPr>
            <p:nvPr/>
          </p:nvSpPr>
          <p:spPr bwMode="auto">
            <a:xfrm>
              <a:off x="5000" y="1565"/>
              <a:ext cx="125" cy="125"/>
            </a:xfrm>
            <a:custGeom>
              <a:avLst/>
              <a:gdLst>
                <a:gd name="T0" fmla="*/ 96 w 125"/>
                <a:gd name="T1" fmla="*/ 125 h 125"/>
                <a:gd name="T2" fmla="*/ 102 w 125"/>
                <a:gd name="T3" fmla="*/ 119 h 125"/>
                <a:gd name="T4" fmla="*/ 108 w 125"/>
                <a:gd name="T5" fmla="*/ 113 h 125"/>
                <a:gd name="T6" fmla="*/ 114 w 125"/>
                <a:gd name="T7" fmla="*/ 119 h 125"/>
                <a:gd name="T8" fmla="*/ 120 w 125"/>
                <a:gd name="T9" fmla="*/ 119 h 125"/>
                <a:gd name="T10" fmla="*/ 120 w 125"/>
                <a:gd name="T11" fmla="*/ 119 h 125"/>
                <a:gd name="T12" fmla="*/ 125 w 125"/>
                <a:gd name="T13" fmla="*/ 119 h 125"/>
                <a:gd name="T14" fmla="*/ 125 w 125"/>
                <a:gd name="T15" fmla="*/ 119 h 125"/>
                <a:gd name="T16" fmla="*/ 125 w 125"/>
                <a:gd name="T17" fmla="*/ 119 h 125"/>
                <a:gd name="T18" fmla="*/ 120 w 125"/>
                <a:gd name="T19" fmla="*/ 113 h 125"/>
                <a:gd name="T20" fmla="*/ 120 w 125"/>
                <a:gd name="T21" fmla="*/ 113 h 125"/>
                <a:gd name="T22" fmla="*/ 114 w 125"/>
                <a:gd name="T23" fmla="*/ 113 h 125"/>
                <a:gd name="T24" fmla="*/ 108 w 125"/>
                <a:gd name="T25" fmla="*/ 107 h 125"/>
                <a:gd name="T26" fmla="*/ 108 w 125"/>
                <a:gd name="T27" fmla="*/ 101 h 125"/>
                <a:gd name="T28" fmla="*/ 108 w 125"/>
                <a:gd name="T29" fmla="*/ 95 h 125"/>
                <a:gd name="T30" fmla="*/ 108 w 125"/>
                <a:gd name="T31" fmla="*/ 95 h 125"/>
                <a:gd name="T32" fmla="*/ 114 w 125"/>
                <a:gd name="T33" fmla="*/ 95 h 125"/>
                <a:gd name="T34" fmla="*/ 114 w 125"/>
                <a:gd name="T35" fmla="*/ 89 h 125"/>
                <a:gd name="T36" fmla="*/ 120 w 125"/>
                <a:gd name="T37" fmla="*/ 77 h 125"/>
                <a:gd name="T38" fmla="*/ 120 w 125"/>
                <a:gd name="T39" fmla="*/ 53 h 125"/>
                <a:gd name="T40" fmla="*/ 102 w 125"/>
                <a:gd name="T41" fmla="*/ 29 h 125"/>
                <a:gd name="T42" fmla="*/ 72 w 125"/>
                <a:gd name="T43" fmla="*/ 18 h 125"/>
                <a:gd name="T44" fmla="*/ 48 w 125"/>
                <a:gd name="T45" fmla="*/ 12 h 125"/>
                <a:gd name="T46" fmla="*/ 30 w 125"/>
                <a:gd name="T47" fmla="*/ 12 h 125"/>
                <a:gd name="T48" fmla="*/ 18 w 125"/>
                <a:gd name="T49" fmla="*/ 6 h 125"/>
                <a:gd name="T50" fmla="*/ 6 w 125"/>
                <a:gd name="T51" fmla="*/ 0 h 125"/>
                <a:gd name="T52" fmla="*/ 6 w 125"/>
                <a:gd name="T53" fmla="*/ 6 h 125"/>
                <a:gd name="T54" fmla="*/ 12 w 125"/>
                <a:gd name="T55" fmla="*/ 23 h 125"/>
                <a:gd name="T56" fmla="*/ 18 w 125"/>
                <a:gd name="T57" fmla="*/ 41 h 125"/>
                <a:gd name="T58" fmla="*/ 24 w 125"/>
                <a:gd name="T59" fmla="*/ 53 h 125"/>
                <a:gd name="T60" fmla="*/ 30 w 125"/>
                <a:gd name="T61" fmla="*/ 71 h 125"/>
                <a:gd name="T62" fmla="*/ 36 w 125"/>
                <a:gd name="T63" fmla="*/ 89 h 125"/>
                <a:gd name="T64" fmla="*/ 54 w 125"/>
                <a:gd name="T65" fmla="*/ 113 h 125"/>
                <a:gd name="T66" fmla="*/ 78 w 125"/>
                <a:gd name="T67" fmla="*/ 125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5"/>
                <a:gd name="T103" fmla="*/ 0 h 125"/>
                <a:gd name="T104" fmla="*/ 125 w 125"/>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5" h="125">
                  <a:moveTo>
                    <a:pt x="96" y="125"/>
                  </a:moveTo>
                  <a:lnTo>
                    <a:pt x="96" y="125"/>
                  </a:lnTo>
                  <a:lnTo>
                    <a:pt x="102" y="119"/>
                  </a:lnTo>
                  <a:lnTo>
                    <a:pt x="108" y="113"/>
                  </a:lnTo>
                  <a:lnTo>
                    <a:pt x="114" y="113"/>
                  </a:lnTo>
                  <a:lnTo>
                    <a:pt x="114" y="119"/>
                  </a:lnTo>
                  <a:lnTo>
                    <a:pt x="120" y="119"/>
                  </a:lnTo>
                  <a:lnTo>
                    <a:pt x="125" y="119"/>
                  </a:lnTo>
                  <a:lnTo>
                    <a:pt x="125" y="113"/>
                  </a:lnTo>
                  <a:lnTo>
                    <a:pt x="120" y="113"/>
                  </a:lnTo>
                  <a:lnTo>
                    <a:pt x="114" y="113"/>
                  </a:lnTo>
                  <a:lnTo>
                    <a:pt x="108" y="113"/>
                  </a:lnTo>
                  <a:lnTo>
                    <a:pt x="108" y="107"/>
                  </a:lnTo>
                  <a:lnTo>
                    <a:pt x="108" y="101"/>
                  </a:lnTo>
                  <a:lnTo>
                    <a:pt x="108" y="95"/>
                  </a:lnTo>
                  <a:lnTo>
                    <a:pt x="114" y="95"/>
                  </a:lnTo>
                  <a:lnTo>
                    <a:pt x="114" y="89"/>
                  </a:lnTo>
                  <a:lnTo>
                    <a:pt x="120" y="89"/>
                  </a:lnTo>
                  <a:lnTo>
                    <a:pt x="120" y="77"/>
                  </a:lnTo>
                  <a:lnTo>
                    <a:pt x="120" y="65"/>
                  </a:lnTo>
                  <a:lnTo>
                    <a:pt x="120" y="53"/>
                  </a:lnTo>
                  <a:lnTo>
                    <a:pt x="114" y="41"/>
                  </a:lnTo>
                  <a:lnTo>
                    <a:pt x="102" y="29"/>
                  </a:lnTo>
                  <a:lnTo>
                    <a:pt x="90" y="23"/>
                  </a:lnTo>
                  <a:lnTo>
                    <a:pt x="72" y="18"/>
                  </a:lnTo>
                  <a:lnTo>
                    <a:pt x="54" y="12"/>
                  </a:lnTo>
                  <a:lnTo>
                    <a:pt x="48" y="12"/>
                  </a:lnTo>
                  <a:lnTo>
                    <a:pt x="36" y="12"/>
                  </a:lnTo>
                  <a:lnTo>
                    <a:pt x="30" y="12"/>
                  </a:lnTo>
                  <a:lnTo>
                    <a:pt x="24" y="6"/>
                  </a:lnTo>
                  <a:lnTo>
                    <a:pt x="18" y="6"/>
                  </a:lnTo>
                  <a:lnTo>
                    <a:pt x="12" y="0"/>
                  </a:lnTo>
                  <a:lnTo>
                    <a:pt x="6" y="0"/>
                  </a:lnTo>
                  <a:lnTo>
                    <a:pt x="0" y="0"/>
                  </a:lnTo>
                  <a:lnTo>
                    <a:pt x="6" y="6"/>
                  </a:lnTo>
                  <a:lnTo>
                    <a:pt x="12" y="12"/>
                  </a:lnTo>
                  <a:lnTo>
                    <a:pt x="12" y="23"/>
                  </a:lnTo>
                  <a:lnTo>
                    <a:pt x="18" y="29"/>
                  </a:lnTo>
                  <a:lnTo>
                    <a:pt x="18" y="41"/>
                  </a:lnTo>
                  <a:lnTo>
                    <a:pt x="24" y="47"/>
                  </a:lnTo>
                  <a:lnTo>
                    <a:pt x="24" y="53"/>
                  </a:lnTo>
                  <a:lnTo>
                    <a:pt x="24" y="65"/>
                  </a:lnTo>
                  <a:lnTo>
                    <a:pt x="30" y="71"/>
                  </a:lnTo>
                  <a:lnTo>
                    <a:pt x="30" y="83"/>
                  </a:lnTo>
                  <a:lnTo>
                    <a:pt x="36" y="89"/>
                  </a:lnTo>
                  <a:lnTo>
                    <a:pt x="42" y="101"/>
                  </a:lnTo>
                  <a:lnTo>
                    <a:pt x="54" y="113"/>
                  </a:lnTo>
                  <a:lnTo>
                    <a:pt x="66" y="119"/>
                  </a:lnTo>
                  <a:lnTo>
                    <a:pt x="78" y="125"/>
                  </a:lnTo>
                  <a:lnTo>
                    <a:pt x="96" y="125"/>
                  </a:lnTo>
                  <a:close/>
                </a:path>
              </a:pathLst>
            </a:custGeom>
            <a:solidFill>
              <a:srgbClr val="FF1933"/>
            </a:solidFill>
            <a:ln w="9525">
              <a:noFill/>
              <a:round/>
              <a:headEnd/>
              <a:tailEnd/>
            </a:ln>
          </p:spPr>
          <p:txBody>
            <a:bodyPr vert="eaVert"/>
            <a:lstStyle/>
            <a:p>
              <a:endParaRPr lang="en-US"/>
            </a:p>
          </p:txBody>
        </p:sp>
        <p:sp>
          <p:nvSpPr>
            <p:cNvPr id="15826" name="Freeform 450"/>
            <p:cNvSpPr>
              <a:spLocks/>
            </p:cNvSpPr>
            <p:nvPr/>
          </p:nvSpPr>
          <p:spPr bwMode="auto">
            <a:xfrm>
              <a:off x="5136" y="1642"/>
              <a:ext cx="12" cy="12"/>
            </a:xfrm>
            <a:custGeom>
              <a:avLst/>
              <a:gdLst>
                <a:gd name="T0" fmla="*/ 0 w 12"/>
                <a:gd name="T1" fmla="*/ 6 h 12"/>
                <a:gd name="T2" fmla="*/ 0 w 12"/>
                <a:gd name="T3" fmla="*/ 0 h 12"/>
                <a:gd name="T4" fmla="*/ 6 w 12"/>
                <a:gd name="T5" fmla="*/ 0 h 12"/>
                <a:gd name="T6" fmla="*/ 6 w 12"/>
                <a:gd name="T7" fmla="*/ 0 h 12"/>
                <a:gd name="T8" fmla="*/ 6 w 12"/>
                <a:gd name="T9" fmla="*/ 0 h 12"/>
                <a:gd name="T10" fmla="*/ 12 w 12"/>
                <a:gd name="T11" fmla="*/ 0 h 12"/>
                <a:gd name="T12" fmla="*/ 12 w 12"/>
                <a:gd name="T13" fmla="*/ 0 h 12"/>
                <a:gd name="T14" fmla="*/ 12 w 12"/>
                <a:gd name="T15" fmla="*/ 0 h 12"/>
                <a:gd name="T16" fmla="*/ 12 w 12"/>
                <a:gd name="T17" fmla="*/ 6 h 12"/>
                <a:gd name="T18" fmla="*/ 12 w 12"/>
                <a:gd name="T19" fmla="*/ 6 h 12"/>
                <a:gd name="T20" fmla="*/ 12 w 12"/>
                <a:gd name="T21" fmla="*/ 12 h 12"/>
                <a:gd name="T22" fmla="*/ 12 w 12"/>
                <a:gd name="T23" fmla="*/ 12 h 12"/>
                <a:gd name="T24" fmla="*/ 6 w 12"/>
                <a:gd name="T25" fmla="*/ 12 h 12"/>
                <a:gd name="T26" fmla="*/ 6 w 12"/>
                <a:gd name="T27" fmla="*/ 12 h 12"/>
                <a:gd name="T28" fmla="*/ 6 w 12"/>
                <a:gd name="T29" fmla="*/ 12 h 12"/>
                <a:gd name="T30" fmla="*/ 0 w 12"/>
                <a:gd name="T31" fmla="*/ 6 h 12"/>
                <a:gd name="T32" fmla="*/ 0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6"/>
                  </a:moveTo>
                  <a:lnTo>
                    <a:pt x="0" y="0"/>
                  </a:lnTo>
                  <a:lnTo>
                    <a:pt x="6" y="0"/>
                  </a:lnTo>
                  <a:lnTo>
                    <a:pt x="12" y="0"/>
                  </a:lnTo>
                  <a:lnTo>
                    <a:pt x="12" y="6"/>
                  </a:lnTo>
                  <a:lnTo>
                    <a:pt x="12" y="12"/>
                  </a:lnTo>
                  <a:lnTo>
                    <a:pt x="6" y="12"/>
                  </a:lnTo>
                  <a:lnTo>
                    <a:pt x="0" y="6"/>
                  </a:lnTo>
                  <a:close/>
                </a:path>
              </a:pathLst>
            </a:custGeom>
            <a:solidFill>
              <a:srgbClr val="007F00"/>
            </a:solidFill>
            <a:ln w="9525">
              <a:noFill/>
              <a:round/>
              <a:headEnd/>
              <a:tailEnd/>
            </a:ln>
          </p:spPr>
          <p:txBody>
            <a:bodyPr vert="eaVert"/>
            <a:lstStyle/>
            <a:p>
              <a:endParaRPr lang="en-US"/>
            </a:p>
          </p:txBody>
        </p:sp>
        <p:sp>
          <p:nvSpPr>
            <p:cNvPr id="15827" name="Freeform 451"/>
            <p:cNvSpPr>
              <a:spLocks/>
            </p:cNvSpPr>
            <p:nvPr/>
          </p:nvSpPr>
          <p:spPr bwMode="auto">
            <a:xfrm>
              <a:off x="5167" y="1657"/>
              <a:ext cx="12" cy="12"/>
            </a:xfrm>
            <a:custGeom>
              <a:avLst/>
              <a:gdLst>
                <a:gd name="T0" fmla="*/ 0 w 12"/>
                <a:gd name="T1" fmla="*/ 0 h 12"/>
                <a:gd name="T2" fmla="*/ 0 w 12"/>
                <a:gd name="T3" fmla="*/ 0 h 12"/>
                <a:gd name="T4" fmla="*/ 6 w 12"/>
                <a:gd name="T5" fmla="*/ 0 h 12"/>
                <a:gd name="T6" fmla="*/ 6 w 12"/>
                <a:gd name="T7" fmla="*/ 0 h 12"/>
                <a:gd name="T8" fmla="*/ 12 w 12"/>
                <a:gd name="T9" fmla="*/ 0 h 12"/>
                <a:gd name="T10" fmla="*/ 12 w 12"/>
                <a:gd name="T11" fmla="*/ 6 h 12"/>
                <a:gd name="T12" fmla="*/ 12 w 12"/>
                <a:gd name="T13" fmla="*/ 6 h 12"/>
                <a:gd name="T14" fmla="*/ 12 w 12"/>
                <a:gd name="T15" fmla="*/ 12 h 12"/>
                <a:gd name="T16" fmla="*/ 12 w 12"/>
                <a:gd name="T17" fmla="*/ 12 h 12"/>
                <a:gd name="T18" fmla="*/ 6 w 12"/>
                <a:gd name="T19" fmla="*/ 12 h 12"/>
                <a:gd name="T20" fmla="*/ 6 w 12"/>
                <a:gd name="T21" fmla="*/ 12 h 12"/>
                <a:gd name="T22" fmla="*/ 0 w 12"/>
                <a:gd name="T23" fmla="*/ 12 h 12"/>
                <a:gd name="T24" fmla="*/ 0 w 12"/>
                <a:gd name="T25" fmla="*/ 12 h 12"/>
                <a:gd name="T26" fmla="*/ 0 w 12"/>
                <a:gd name="T27" fmla="*/ 6 h 12"/>
                <a:gd name="T28" fmla="*/ 0 w 12"/>
                <a:gd name="T29" fmla="*/ 6 h 12"/>
                <a:gd name="T30" fmla="*/ 0 w 12"/>
                <a:gd name="T31" fmla="*/ 6 h 12"/>
                <a:gd name="T32" fmla="*/ 0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0"/>
                  </a:moveTo>
                  <a:lnTo>
                    <a:pt x="0" y="0"/>
                  </a:lnTo>
                  <a:lnTo>
                    <a:pt x="6" y="0"/>
                  </a:lnTo>
                  <a:lnTo>
                    <a:pt x="12" y="0"/>
                  </a:lnTo>
                  <a:lnTo>
                    <a:pt x="12" y="6"/>
                  </a:lnTo>
                  <a:lnTo>
                    <a:pt x="12" y="12"/>
                  </a:lnTo>
                  <a:lnTo>
                    <a:pt x="6" y="12"/>
                  </a:lnTo>
                  <a:lnTo>
                    <a:pt x="0" y="12"/>
                  </a:lnTo>
                  <a:lnTo>
                    <a:pt x="0" y="6"/>
                  </a:lnTo>
                  <a:lnTo>
                    <a:pt x="0" y="0"/>
                  </a:lnTo>
                  <a:close/>
                </a:path>
              </a:pathLst>
            </a:custGeom>
            <a:solidFill>
              <a:srgbClr val="007F00"/>
            </a:solidFill>
            <a:ln w="9525">
              <a:noFill/>
              <a:round/>
              <a:headEnd/>
              <a:tailEnd/>
            </a:ln>
          </p:spPr>
          <p:txBody>
            <a:bodyPr vert="eaVert"/>
            <a:lstStyle/>
            <a:p>
              <a:endParaRPr lang="en-US"/>
            </a:p>
          </p:txBody>
        </p:sp>
        <p:sp>
          <p:nvSpPr>
            <p:cNvPr id="15828" name="Freeform 452"/>
            <p:cNvSpPr>
              <a:spLocks/>
            </p:cNvSpPr>
            <p:nvPr/>
          </p:nvSpPr>
          <p:spPr bwMode="auto">
            <a:xfrm>
              <a:off x="5130" y="1677"/>
              <a:ext cx="18" cy="12"/>
            </a:xfrm>
            <a:custGeom>
              <a:avLst/>
              <a:gdLst>
                <a:gd name="T0" fmla="*/ 0 w 18"/>
                <a:gd name="T1" fmla="*/ 0 h 12"/>
                <a:gd name="T2" fmla="*/ 6 w 18"/>
                <a:gd name="T3" fmla="*/ 0 h 12"/>
                <a:gd name="T4" fmla="*/ 6 w 18"/>
                <a:gd name="T5" fmla="*/ 0 h 12"/>
                <a:gd name="T6" fmla="*/ 12 w 18"/>
                <a:gd name="T7" fmla="*/ 0 h 12"/>
                <a:gd name="T8" fmla="*/ 12 w 18"/>
                <a:gd name="T9" fmla="*/ 0 h 12"/>
                <a:gd name="T10" fmla="*/ 18 w 18"/>
                <a:gd name="T11" fmla="*/ 0 h 12"/>
                <a:gd name="T12" fmla="*/ 18 w 18"/>
                <a:gd name="T13" fmla="*/ 6 h 12"/>
                <a:gd name="T14" fmla="*/ 12 w 18"/>
                <a:gd name="T15" fmla="*/ 6 h 12"/>
                <a:gd name="T16" fmla="*/ 12 w 18"/>
                <a:gd name="T17" fmla="*/ 12 h 12"/>
                <a:gd name="T18" fmla="*/ 12 w 18"/>
                <a:gd name="T19" fmla="*/ 12 h 12"/>
                <a:gd name="T20" fmla="*/ 6 w 18"/>
                <a:gd name="T21" fmla="*/ 12 h 12"/>
                <a:gd name="T22" fmla="*/ 6 w 18"/>
                <a:gd name="T23" fmla="*/ 12 h 12"/>
                <a:gd name="T24" fmla="*/ 6 w 18"/>
                <a:gd name="T25" fmla="*/ 12 h 12"/>
                <a:gd name="T26" fmla="*/ 0 w 18"/>
                <a:gd name="T27" fmla="*/ 6 h 12"/>
                <a:gd name="T28" fmla="*/ 0 w 18"/>
                <a:gd name="T29" fmla="*/ 6 h 12"/>
                <a:gd name="T30" fmla="*/ 0 w 18"/>
                <a:gd name="T31" fmla="*/ 0 h 12"/>
                <a:gd name="T32" fmla="*/ 0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0"/>
                  </a:moveTo>
                  <a:lnTo>
                    <a:pt x="6" y="0"/>
                  </a:lnTo>
                  <a:lnTo>
                    <a:pt x="12" y="0"/>
                  </a:lnTo>
                  <a:lnTo>
                    <a:pt x="18" y="0"/>
                  </a:lnTo>
                  <a:lnTo>
                    <a:pt x="18" y="6"/>
                  </a:lnTo>
                  <a:lnTo>
                    <a:pt x="12" y="6"/>
                  </a:lnTo>
                  <a:lnTo>
                    <a:pt x="12" y="12"/>
                  </a:lnTo>
                  <a:lnTo>
                    <a:pt x="6" y="12"/>
                  </a:lnTo>
                  <a:lnTo>
                    <a:pt x="0" y="6"/>
                  </a:lnTo>
                  <a:lnTo>
                    <a:pt x="0" y="0"/>
                  </a:lnTo>
                  <a:close/>
                </a:path>
              </a:pathLst>
            </a:custGeom>
            <a:solidFill>
              <a:srgbClr val="007F00"/>
            </a:solidFill>
            <a:ln w="9525">
              <a:noFill/>
              <a:round/>
              <a:headEnd/>
              <a:tailEnd/>
            </a:ln>
          </p:spPr>
          <p:txBody>
            <a:bodyPr vert="eaVert"/>
            <a:lstStyle/>
            <a:p>
              <a:endParaRPr lang="en-US"/>
            </a:p>
          </p:txBody>
        </p:sp>
        <p:sp>
          <p:nvSpPr>
            <p:cNvPr id="15829" name="Freeform 453"/>
            <p:cNvSpPr>
              <a:spLocks/>
            </p:cNvSpPr>
            <p:nvPr/>
          </p:nvSpPr>
          <p:spPr bwMode="auto">
            <a:xfrm>
              <a:off x="5108" y="1659"/>
              <a:ext cx="17" cy="13"/>
            </a:xfrm>
            <a:custGeom>
              <a:avLst/>
              <a:gdLst>
                <a:gd name="T0" fmla="*/ 6 w 17"/>
                <a:gd name="T1" fmla="*/ 0 h 12"/>
                <a:gd name="T2" fmla="*/ 6 w 17"/>
                <a:gd name="T3" fmla="*/ 0 h 12"/>
                <a:gd name="T4" fmla="*/ 0 w 17"/>
                <a:gd name="T5" fmla="*/ 14 h 12"/>
                <a:gd name="T6" fmla="*/ 0 w 17"/>
                <a:gd name="T7" fmla="*/ 14 h 12"/>
                <a:gd name="T8" fmla="*/ 6 w 17"/>
                <a:gd name="T9" fmla="*/ 22 h 12"/>
                <a:gd name="T10" fmla="*/ 6 w 17"/>
                <a:gd name="T11" fmla="*/ 22 h 12"/>
                <a:gd name="T12" fmla="*/ 12 w 17"/>
                <a:gd name="T13" fmla="*/ 22 h 12"/>
                <a:gd name="T14" fmla="*/ 12 w 17"/>
                <a:gd name="T15" fmla="*/ 22 h 12"/>
                <a:gd name="T16" fmla="*/ 17 w 17"/>
                <a:gd name="T17" fmla="*/ 22 h 12"/>
                <a:gd name="T18" fmla="*/ 17 w 17"/>
                <a:gd name="T19" fmla="*/ 22 h 12"/>
                <a:gd name="T20" fmla="*/ 17 w 17"/>
                <a:gd name="T21" fmla="*/ 14 h 12"/>
                <a:gd name="T22" fmla="*/ 17 w 17"/>
                <a:gd name="T23" fmla="*/ 14 h 12"/>
                <a:gd name="T24" fmla="*/ 17 w 17"/>
                <a:gd name="T25" fmla="*/ 0 h 12"/>
                <a:gd name="T26" fmla="*/ 12 w 17"/>
                <a:gd name="T27" fmla="*/ 0 h 12"/>
                <a:gd name="T28" fmla="*/ 12 w 17"/>
                <a:gd name="T29" fmla="*/ 0 h 12"/>
                <a:gd name="T30" fmla="*/ 6 w 17"/>
                <a:gd name="T31" fmla="*/ 0 h 12"/>
                <a:gd name="T32" fmla="*/ 6 w 17"/>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2"/>
                <a:gd name="T53" fmla="*/ 17 w 17"/>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2">
                  <a:moveTo>
                    <a:pt x="6" y="0"/>
                  </a:moveTo>
                  <a:lnTo>
                    <a:pt x="6" y="0"/>
                  </a:lnTo>
                  <a:lnTo>
                    <a:pt x="0" y="6"/>
                  </a:lnTo>
                  <a:lnTo>
                    <a:pt x="6" y="12"/>
                  </a:lnTo>
                  <a:lnTo>
                    <a:pt x="12" y="12"/>
                  </a:lnTo>
                  <a:lnTo>
                    <a:pt x="17" y="12"/>
                  </a:lnTo>
                  <a:lnTo>
                    <a:pt x="17" y="6"/>
                  </a:lnTo>
                  <a:lnTo>
                    <a:pt x="17" y="0"/>
                  </a:lnTo>
                  <a:lnTo>
                    <a:pt x="12" y="0"/>
                  </a:lnTo>
                  <a:lnTo>
                    <a:pt x="6" y="0"/>
                  </a:lnTo>
                  <a:close/>
                </a:path>
              </a:pathLst>
            </a:custGeom>
            <a:solidFill>
              <a:srgbClr val="007F00"/>
            </a:solidFill>
            <a:ln w="9525">
              <a:noFill/>
              <a:round/>
              <a:headEnd/>
              <a:tailEnd/>
            </a:ln>
          </p:spPr>
          <p:txBody>
            <a:bodyPr vert="eaVert"/>
            <a:lstStyle/>
            <a:p>
              <a:endParaRPr lang="en-US"/>
            </a:p>
          </p:txBody>
        </p:sp>
        <p:sp>
          <p:nvSpPr>
            <p:cNvPr id="15830" name="Freeform 454"/>
            <p:cNvSpPr>
              <a:spLocks/>
            </p:cNvSpPr>
            <p:nvPr/>
          </p:nvSpPr>
          <p:spPr bwMode="auto">
            <a:xfrm>
              <a:off x="5101" y="1684"/>
              <a:ext cx="12" cy="12"/>
            </a:xfrm>
            <a:custGeom>
              <a:avLst/>
              <a:gdLst>
                <a:gd name="T0" fmla="*/ 0 w 12"/>
                <a:gd name="T1" fmla="*/ 12 h 12"/>
                <a:gd name="T2" fmla="*/ 0 w 12"/>
                <a:gd name="T3" fmla="*/ 6 h 12"/>
                <a:gd name="T4" fmla="*/ 0 w 12"/>
                <a:gd name="T5" fmla="*/ 6 h 12"/>
                <a:gd name="T6" fmla="*/ 0 w 12"/>
                <a:gd name="T7" fmla="*/ 6 h 12"/>
                <a:gd name="T8" fmla="*/ 6 w 12"/>
                <a:gd name="T9" fmla="*/ 0 h 12"/>
                <a:gd name="T10" fmla="*/ 6 w 12"/>
                <a:gd name="T11" fmla="*/ 0 h 12"/>
                <a:gd name="T12" fmla="*/ 12 w 12"/>
                <a:gd name="T13" fmla="*/ 0 h 12"/>
                <a:gd name="T14" fmla="*/ 12 w 12"/>
                <a:gd name="T15" fmla="*/ 6 h 12"/>
                <a:gd name="T16" fmla="*/ 12 w 12"/>
                <a:gd name="T17" fmla="*/ 6 h 12"/>
                <a:gd name="T18" fmla="*/ 12 w 12"/>
                <a:gd name="T19" fmla="*/ 6 h 12"/>
                <a:gd name="T20" fmla="*/ 12 w 12"/>
                <a:gd name="T21" fmla="*/ 12 h 12"/>
                <a:gd name="T22" fmla="*/ 12 w 12"/>
                <a:gd name="T23" fmla="*/ 12 h 12"/>
                <a:gd name="T24" fmla="*/ 6 w 12"/>
                <a:gd name="T25" fmla="*/ 12 h 12"/>
                <a:gd name="T26" fmla="*/ 6 w 12"/>
                <a:gd name="T27" fmla="*/ 12 h 12"/>
                <a:gd name="T28" fmla="*/ 6 w 12"/>
                <a:gd name="T29" fmla="*/ 12 h 12"/>
                <a:gd name="T30" fmla="*/ 0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0" y="6"/>
                  </a:lnTo>
                  <a:lnTo>
                    <a:pt x="6" y="0"/>
                  </a:lnTo>
                  <a:lnTo>
                    <a:pt x="12" y="0"/>
                  </a:lnTo>
                  <a:lnTo>
                    <a:pt x="12" y="6"/>
                  </a:lnTo>
                  <a:lnTo>
                    <a:pt x="12" y="12"/>
                  </a:lnTo>
                  <a:lnTo>
                    <a:pt x="6" y="12"/>
                  </a:lnTo>
                  <a:lnTo>
                    <a:pt x="0" y="12"/>
                  </a:lnTo>
                  <a:close/>
                </a:path>
              </a:pathLst>
            </a:custGeom>
            <a:solidFill>
              <a:srgbClr val="007F00"/>
            </a:solidFill>
            <a:ln w="9525">
              <a:noFill/>
              <a:round/>
              <a:headEnd/>
              <a:tailEnd/>
            </a:ln>
          </p:spPr>
          <p:txBody>
            <a:bodyPr vert="eaVert"/>
            <a:lstStyle/>
            <a:p>
              <a:endParaRPr lang="en-US"/>
            </a:p>
          </p:txBody>
        </p:sp>
        <p:sp>
          <p:nvSpPr>
            <p:cNvPr id="15831" name="Freeform 455"/>
            <p:cNvSpPr>
              <a:spLocks/>
            </p:cNvSpPr>
            <p:nvPr/>
          </p:nvSpPr>
          <p:spPr bwMode="auto">
            <a:xfrm>
              <a:off x="5125" y="1708"/>
              <a:ext cx="11" cy="12"/>
            </a:xfrm>
            <a:custGeom>
              <a:avLst/>
              <a:gdLst>
                <a:gd name="T0" fmla="*/ 0 w 12"/>
                <a:gd name="T1" fmla="*/ 12 h 12"/>
                <a:gd name="T2" fmla="*/ 0 w 12"/>
                <a:gd name="T3" fmla="*/ 12 h 12"/>
                <a:gd name="T4" fmla="*/ 0 w 12"/>
                <a:gd name="T5" fmla="*/ 12 h 12"/>
                <a:gd name="T6" fmla="*/ 0 w 12"/>
                <a:gd name="T7" fmla="*/ 6 h 12"/>
                <a:gd name="T8" fmla="*/ 0 w 12"/>
                <a:gd name="T9" fmla="*/ 6 h 12"/>
                <a:gd name="T10" fmla="*/ 0 w 12"/>
                <a:gd name="T11" fmla="*/ 0 h 12"/>
                <a:gd name="T12" fmla="*/ 0 w 12"/>
                <a:gd name="T13" fmla="*/ 0 h 12"/>
                <a:gd name="T14" fmla="*/ 6 w 12"/>
                <a:gd name="T15" fmla="*/ 0 h 12"/>
                <a:gd name="T16" fmla="*/ 6 w 12"/>
                <a:gd name="T17" fmla="*/ 0 h 12"/>
                <a:gd name="T18" fmla="*/ 6 w 12"/>
                <a:gd name="T19" fmla="*/ 0 h 12"/>
                <a:gd name="T20" fmla="*/ 6 w 12"/>
                <a:gd name="T21" fmla="*/ 0 h 12"/>
                <a:gd name="T22" fmla="*/ 6 w 12"/>
                <a:gd name="T23" fmla="*/ 0 h 12"/>
                <a:gd name="T24" fmla="*/ 6 w 12"/>
                <a:gd name="T25" fmla="*/ 6 h 12"/>
                <a:gd name="T26" fmla="*/ 6 w 12"/>
                <a:gd name="T27" fmla="*/ 6 h 12"/>
                <a:gd name="T28" fmla="*/ 6 w 12"/>
                <a:gd name="T29" fmla="*/ 12 h 12"/>
                <a:gd name="T30" fmla="*/ 6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0" y="12"/>
                  </a:lnTo>
                  <a:lnTo>
                    <a:pt x="0" y="6"/>
                  </a:lnTo>
                  <a:lnTo>
                    <a:pt x="0" y="0"/>
                  </a:lnTo>
                  <a:lnTo>
                    <a:pt x="6" y="0"/>
                  </a:lnTo>
                  <a:lnTo>
                    <a:pt x="12" y="6"/>
                  </a:lnTo>
                  <a:lnTo>
                    <a:pt x="6" y="6"/>
                  </a:lnTo>
                  <a:lnTo>
                    <a:pt x="6" y="12"/>
                  </a:lnTo>
                  <a:lnTo>
                    <a:pt x="0" y="12"/>
                  </a:lnTo>
                  <a:close/>
                </a:path>
              </a:pathLst>
            </a:custGeom>
            <a:solidFill>
              <a:srgbClr val="007F00"/>
            </a:solidFill>
            <a:ln w="9525">
              <a:noFill/>
              <a:round/>
              <a:headEnd/>
              <a:tailEnd/>
            </a:ln>
          </p:spPr>
          <p:txBody>
            <a:bodyPr vert="eaVert"/>
            <a:lstStyle/>
            <a:p>
              <a:endParaRPr lang="en-US"/>
            </a:p>
          </p:txBody>
        </p:sp>
        <p:sp>
          <p:nvSpPr>
            <p:cNvPr id="15832" name="Freeform 456"/>
            <p:cNvSpPr>
              <a:spLocks/>
            </p:cNvSpPr>
            <p:nvPr/>
          </p:nvSpPr>
          <p:spPr bwMode="auto">
            <a:xfrm>
              <a:off x="5143" y="1688"/>
              <a:ext cx="12" cy="18"/>
            </a:xfrm>
            <a:custGeom>
              <a:avLst/>
              <a:gdLst>
                <a:gd name="T0" fmla="*/ 0 w 12"/>
                <a:gd name="T1" fmla="*/ 12 h 18"/>
                <a:gd name="T2" fmla="*/ 0 w 12"/>
                <a:gd name="T3" fmla="*/ 6 h 18"/>
                <a:gd name="T4" fmla="*/ 0 w 12"/>
                <a:gd name="T5" fmla="*/ 6 h 18"/>
                <a:gd name="T6" fmla="*/ 6 w 12"/>
                <a:gd name="T7" fmla="*/ 0 h 18"/>
                <a:gd name="T8" fmla="*/ 6 w 12"/>
                <a:gd name="T9" fmla="*/ 0 h 18"/>
                <a:gd name="T10" fmla="*/ 12 w 12"/>
                <a:gd name="T11" fmla="*/ 0 h 18"/>
                <a:gd name="T12" fmla="*/ 12 w 12"/>
                <a:gd name="T13" fmla="*/ 6 h 18"/>
                <a:gd name="T14" fmla="*/ 12 w 12"/>
                <a:gd name="T15" fmla="*/ 6 h 18"/>
                <a:gd name="T16" fmla="*/ 12 w 12"/>
                <a:gd name="T17" fmla="*/ 12 h 18"/>
                <a:gd name="T18" fmla="*/ 12 w 12"/>
                <a:gd name="T19" fmla="*/ 12 h 18"/>
                <a:gd name="T20" fmla="*/ 12 w 12"/>
                <a:gd name="T21" fmla="*/ 18 h 18"/>
                <a:gd name="T22" fmla="*/ 6 w 12"/>
                <a:gd name="T23" fmla="*/ 18 h 18"/>
                <a:gd name="T24" fmla="*/ 6 w 12"/>
                <a:gd name="T25" fmla="*/ 18 h 18"/>
                <a:gd name="T26" fmla="*/ 0 w 12"/>
                <a:gd name="T27" fmla="*/ 18 h 18"/>
                <a:gd name="T28" fmla="*/ 0 w 12"/>
                <a:gd name="T29" fmla="*/ 18 h 18"/>
                <a:gd name="T30" fmla="*/ 0 w 12"/>
                <a:gd name="T31" fmla="*/ 12 h 18"/>
                <a:gd name="T32" fmla="*/ 0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12"/>
                  </a:moveTo>
                  <a:lnTo>
                    <a:pt x="0" y="6"/>
                  </a:lnTo>
                  <a:lnTo>
                    <a:pt x="6" y="0"/>
                  </a:lnTo>
                  <a:lnTo>
                    <a:pt x="12" y="0"/>
                  </a:lnTo>
                  <a:lnTo>
                    <a:pt x="12" y="6"/>
                  </a:lnTo>
                  <a:lnTo>
                    <a:pt x="12" y="12"/>
                  </a:lnTo>
                  <a:lnTo>
                    <a:pt x="12" y="18"/>
                  </a:lnTo>
                  <a:lnTo>
                    <a:pt x="6" y="18"/>
                  </a:lnTo>
                  <a:lnTo>
                    <a:pt x="0" y="18"/>
                  </a:lnTo>
                  <a:lnTo>
                    <a:pt x="0" y="12"/>
                  </a:lnTo>
                  <a:close/>
                </a:path>
              </a:pathLst>
            </a:custGeom>
            <a:solidFill>
              <a:srgbClr val="007F00"/>
            </a:solidFill>
            <a:ln w="9525">
              <a:noFill/>
              <a:round/>
              <a:headEnd/>
              <a:tailEnd/>
            </a:ln>
          </p:spPr>
          <p:txBody>
            <a:bodyPr vert="eaVert"/>
            <a:lstStyle/>
            <a:p>
              <a:endParaRPr lang="en-US"/>
            </a:p>
          </p:txBody>
        </p:sp>
        <p:sp>
          <p:nvSpPr>
            <p:cNvPr id="15833" name="Freeform 457"/>
            <p:cNvSpPr>
              <a:spLocks/>
            </p:cNvSpPr>
            <p:nvPr/>
          </p:nvSpPr>
          <p:spPr bwMode="auto">
            <a:xfrm>
              <a:off x="5161" y="1694"/>
              <a:ext cx="12" cy="12"/>
            </a:xfrm>
            <a:custGeom>
              <a:avLst/>
              <a:gdLst>
                <a:gd name="T0" fmla="*/ 12 w 12"/>
                <a:gd name="T1" fmla="*/ 0 h 12"/>
                <a:gd name="T2" fmla="*/ 12 w 12"/>
                <a:gd name="T3" fmla="*/ 0 h 12"/>
                <a:gd name="T4" fmla="*/ 12 w 12"/>
                <a:gd name="T5" fmla="*/ 6 h 12"/>
                <a:gd name="T6" fmla="*/ 12 w 12"/>
                <a:gd name="T7" fmla="*/ 6 h 12"/>
                <a:gd name="T8" fmla="*/ 12 w 12"/>
                <a:gd name="T9" fmla="*/ 6 h 12"/>
                <a:gd name="T10" fmla="*/ 12 w 12"/>
                <a:gd name="T11" fmla="*/ 12 h 12"/>
                <a:gd name="T12" fmla="*/ 6 w 12"/>
                <a:gd name="T13" fmla="*/ 12 h 12"/>
                <a:gd name="T14" fmla="*/ 6 w 12"/>
                <a:gd name="T15" fmla="*/ 12 h 12"/>
                <a:gd name="T16" fmla="*/ 0 w 12"/>
                <a:gd name="T17" fmla="*/ 12 h 12"/>
                <a:gd name="T18" fmla="*/ 0 w 12"/>
                <a:gd name="T19" fmla="*/ 12 h 12"/>
                <a:gd name="T20" fmla="*/ 0 w 12"/>
                <a:gd name="T21" fmla="*/ 6 h 12"/>
                <a:gd name="T22" fmla="*/ 0 w 12"/>
                <a:gd name="T23" fmla="*/ 6 h 12"/>
                <a:gd name="T24" fmla="*/ 0 w 12"/>
                <a:gd name="T25" fmla="*/ 6 h 12"/>
                <a:gd name="T26" fmla="*/ 0 w 12"/>
                <a:gd name="T27" fmla="*/ 0 h 12"/>
                <a:gd name="T28" fmla="*/ 0 w 12"/>
                <a:gd name="T29" fmla="*/ 0 h 12"/>
                <a:gd name="T30" fmla="*/ 6 w 12"/>
                <a:gd name="T31" fmla="*/ 0 h 12"/>
                <a:gd name="T32" fmla="*/ 12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0"/>
                  </a:moveTo>
                  <a:lnTo>
                    <a:pt x="12" y="0"/>
                  </a:lnTo>
                  <a:lnTo>
                    <a:pt x="12" y="6"/>
                  </a:lnTo>
                  <a:lnTo>
                    <a:pt x="12" y="12"/>
                  </a:lnTo>
                  <a:lnTo>
                    <a:pt x="6" y="12"/>
                  </a:lnTo>
                  <a:lnTo>
                    <a:pt x="0" y="12"/>
                  </a:lnTo>
                  <a:lnTo>
                    <a:pt x="0" y="6"/>
                  </a:lnTo>
                  <a:lnTo>
                    <a:pt x="0" y="0"/>
                  </a:lnTo>
                  <a:lnTo>
                    <a:pt x="6" y="0"/>
                  </a:lnTo>
                  <a:lnTo>
                    <a:pt x="12" y="0"/>
                  </a:lnTo>
                  <a:close/>
                </a:path>
              </a:pathLst>
            </a:custGeom>
            <a:solidFill>
              <a:srgbClr val="007F00"/>
            </a:solidFill>
            <a:ln w="9525">
              <a:noFill/>
              <a:round/>
              <a:headEnd/>
              <a:tailEnd/>
            </a:ln>
          </p:spPr>
          <p:txBody>
            <a:bodyPr vert="eaVert"/>
            <a:lstStyle/>
            <a:p>
              <a:endParaRPr lang="en-US"/>
            </a:p>
          </p:txBody>
        </p:sp>
        <p:sp>
          <p:nvSpPr>
            <p:cNvPr id="15834" name="Freeform 458"/>
            <p:cNvSpPr>
              <a:spLocks/>
            </p:cNvSpPr>
            <p:nvPr/>
          </p:nvSpPr>
          <p:spPr bwMode="auto">
            <a:xfrm>
              <a:off x="5012" y="1712"/>
              <a:ext cx="108" cy="71"/>
            </a:xfrm>
            <a:custGeom>
              <a:avLst/>
              <a:gdLst>
                <a:gd name="T0" fmla="*/ 108 w 108"/>
                <a:gd name="T1" fmla="*/ 6 h 72"/>
                <a:gd name="T2" fmla="*/ 108 w 108"/>
                <a:gd name="T3" fmla="*/ 6 h 72"/>
                <a:gd name="T4" fmla="*/ 108 w 108"/>
                <a:gd name="T5" fmla="*/ 0 h 72"/>
                <a:gd name="T6" fmla="*/ 102 w 108"/>
                <a:gd name="T7" fmla="*/ 6 h 72"/>
                <a:gd name="T8" fmla="*/ 90 w 108"/>
                <a:gd name="T9" fmla="*/ 6 h 72"/>
                <a:gd name="T10" fmla="*/ 66 w 108"/>
                <a:gd name="T11" fmla="*/ 0 h 72"/>
                <a:gd name="T12" fmla="*/ 48 w 108"/>
                <a:gd name="T13" fmla="*/ 0 h 72"/>
                <a:gd name="T14" fmla="*/ 48 w 108"/>
                <a:gd name="T15" fmla="*/ 0 h 72"/>
                <a:gd name="T16" fmla="*/ 60 w 108"/>
                <a:gd name="T17" fmla="*/ 0 h 72"/>
                <a:gd name="T18" fmla="*/ 78 w 108"/>
                <a:gd name="T19" fmla="*/ 6 h 72"/>
                <a:gd name="T20" fmla="*/ 96 w 108"/>
                <a:gd name="T21" fmla="*/ 12 h 72"/>
                <a:gd name="T22" fmla="*/ 90 w 108"/>
                <a:gd name="T23" fmla="*/ 18 h 72"/>
                <a:gd name="T24" fmla="*/ 84 w 108"/>
                <a:gd name="T25" fmla="*/ 18 h 72"/>
                <a:gd name="T26" fmla="*/ 72 w 108"/>
                <a:gd name="T27" fmla="*/ 24 h 72"/>
                <a:gd name="T28" fmla="*/ 60 w 108"/>
                <a:gd name="T29" fmla="*/ 18 h 72"/>
                <a:gd name="T30" fmla="*/ 42 w 108"/>
                <a:gd name="T31" fmla="*/ 18 h 72"/>
                <a:gd name="T32" fmla="*/ 30 w 108"/>
                <a:gd name="T33" fmla="*/ 18 h 72"/>
                <a:gd name="T34" fmla="*/ 36 w 108"/>
                <a:gd name="T35" fmla="*/ 18 h 72"/>
                <a:gd name="T36" fmla="*/ 48 w 108"/>
                <a:gd name="T37" fmla="*/ 18 h 72"/>
                <a:gd name="T38" fmla="*/ 54 w 108"/>
                <a:gd name="T39" fmla="*/ 24 h 72"/>
                <a:gd name="T40" fmla="*/ 72 w 108"/>
                <a:gd name="T41" fmla="*/ 24 h 72"/>
                <a:gd name="T42" fmla="*/ 72 w 108"/>
                <a:gd name="T43" fmla="*/ 30 h 72"/>
                <a:gd name="T44" fmla="*/ 66 w 108"/>
                <a:gd name="T45" fmla="*/ 30 h 72"/>
                <a:gd name="T46" fmla="*/ 54 w 108"/>
                <a:gd name="T47" fmla="*/ 36 h 72"/>
                <a:gd name="T48" fmla="*/ 48 w 108"/>
                <a:gd name="T49" fmla="*/ 36 h 72"/>
                <a:gd name="T50" fmla="*/ 42 w 108"/>
                <a:gd name="T51" fmla="*/ 36 h 72"/>
                <a:gd name="T52" fmla="*/ 36 w 108"/>
                <a:gd name="T53" fmla="*/ 30 h 72"/>
                <a:gd name="T54" fmla="*/ 24 w 108"/>
                <a:gd name="T55" fmla="*/ 30 h 72"/>
                <a:gd name="T56" fmla="*/ 36 w 108"/>
                <a:gd name="T57" fmla="*/ 36 h 72"/>
                <a:gd name="T58" fmla="*/ 42 w 108"/>
                <a:gd name="T59" fmla="*/ 36 h 72"/>
                <a:gd name="T60" fmla="*/ 24 w 108"/>
                <a:gd name="T61" fmla="*/ 40 h 72"/>
                <a:gd name="T62" fmla="*/ 6 w 108"/>
                <a:gd name="T63" fmla="*/ 40 h 72"/>
                <a:gd name="T64" fmla="*/ 0 w 108"/>
                <a:gd name="T65" fmla="*/ 46 h 72"/>
                <a:gd name="T66" fmla="*/ 12 w 108"/>
                <a:gd name="T67" fmla="*/ 46 h 72"/>
                <a:gd name="T68" fmla="*/ 30 w 108"/>
                <a:gd name="T69" fmla="*/ 40 h 72"/>
                <a:gd name="T70" fmla="*/ 48 w 108"/>
                <a:gd name="T71" fmla="*/ 36 h 72"/>
                <a:gd name="T72" fmla="*/ 48 w 108"/>
                <a:gd name="T73" fmla="*/ 52 h 72"/>
                <a:gd name="T74" fmla="*/ 36 w 108"/>
                <a:gd name="T75" fmla="*/ 64 h 72"/>
                <a:gd name="T76" fmla="*/ 42 w 108"/>
                <a:gd name="T77" fmla="*/ 64 h 72"/>
                <a:gd name="T78" fmla="*/ 54 w 108"/>
                <a:gd name="T79" fmla="*/ 40 h 72"/>
                <a:gd name="T80" fmla="*/ 60 w 108"/>
                <a:gd name="T81" fmla="*/ 36 h 72"/>
                <a:gd name="T82" fmla="*/ 72 w 108"/>
                <a:gd name="T83" fmla="*/ 36 h 72"/>
                <a:gd name="T84" fmla="*/ 78 w 108"/>
                <a:gd name="T85" fmla="*/ 30 h 72"/>
                <a:gd name="T86" fmla="*/ 78 w 108"/>
                <a:gd name="T87" fmla="*/ 52 h 72"/>
                <a:gd name="T88" fmla="*/ 72 w 108"/>
                <a:gd name="T89" fmla="*/ 58 h 72"/>
                <a:gd name="T90" fmla="*/ 78 w 108"/>
                <a:gd name="T91" fmla="*/ 52 h 72"/>
                <a:gd name="T92" fmla="*/ 84 w 108"/>
                <a:gd name="T93" fmla="*/ 30 h 72"/>
                <a:gd name="T94" fmla="*/ 96 w 108"/>
                <a:gd name="T95" fmla="*/ 18 h 72"/>
                <a:gd name="T96" fmla="*/ 102 w 108"/>
                <a:gd name="T97" fmla="*/ 18 h 72"/>
                <a:gd name="T98" fmla="*/ 102 w 108"/>
                <a:gd name="T99" fmla="*/ 24 h 72"/>
                <a:gd name="T100" fmla="*/ 102 w 108"/>
                <a:gd name="T101" fmla="*/ 46 h 72"/>
                <a:gd name="T102" fmla="*/ 108 w 108"/>
                <a:gd name="T103" fmla="*/ 18 h 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8"/>
                <a:gd name="T157" fmla="*/ 0 h 72"/>
                <a:gd name="T158" fmla="*/ 108 w 108"/>
                <a:gd name="T159" fmla="*/ 72 h 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8" h="72">
                  <a:moveTo>
                    <a:pt x="108" y="6"/>
                  </a:moveTo>
                  <a:lnTo>
                    <a:pt x="108" y="6"/>
                  </a:lnTo>
                  <a:lnTo>
                    <a:pt x="108" y="0"/>
                  </a:lnTo>
                  <a:lnTo>
                    <a:pt x="102" y="6"/>
                  </a:lnTo>
                  <a:lnTo>
                    <a:pt x="96" y="6"/>
                  </a:lnTo>
                  <a:lnTo>
                    <a:pt x="90" y="6"/>
                  </a:lnTo>
                  <a:lnTo>
                    <a:pt x="84" y="6"/>
                  </a:lnTo>
                  <a:lnTo>
                    <a:pt x="72" y="0"/>
                  </a:lnTo>
                  <a:lnTo>
                    <a:pt x="66" y="0"/>
                  </a:lnTo>
                  <a:lnTo>
                    <a:pt x="60" y="0"/>
                  </a:lnTo>
                  <a:lnTo>
                    <a:pt x="54" y="0"/>
                  </a:lnTo>
                  <a:lnTo>
                    <a:pt x="48" y="0"/>
                  </a:lnTo>
                  <a:lnTo>
                    <a:pt x="42" y="0"/>
                  </a:lnTo>
                  <a:lnTo>
                    <a:pt x="48" y="0"/>
                  </a:lnTo>
                  <a:lnTo>
                    <a:pt x="54" y="0"/>
                  </a:lnTo>
                  <a:lnTo>
                    <a:pt x="60" y="0"/>
                  </a:lnTo>
                  <a:lnTo>
                    <a:pt x="66" y="6"/>
                  </a:lnTo>
                  <a:lnTo>
                    <a:pt x="72" y="6"/>
                  </a:lnTo>
                  <a:lnTo>
                    <a:pt x="78" y="6"/>
                  </a:lnTo>
                  <a:lnTo>
                    <a:pt x="84" y="6"/>
                  </a:lnTo>
                  <a:lnTo>
                    <a:pt x="90" y="12"/>
                  </a:lnTo>
                  <a:lnTo>
                    <a:pt x="96" y="12"/>
                  </a:lnTo>
                  <a:lnTo>
                    <a:pt x="96" y="18"/>
                  </a:lnTo>
                  <a:lnTo>
                    <a:pt x="90" y="18"/>
                  </a:lnTo>
                  <a:lnTo>
                    <a:pt x="84" y="18"/>
                  </a:lnTo>
                  <a:lnTo>
                    <a:pt x="78" y="24"/>
                  </a:lnTo>
                  <a:lnTo>
                    <a:pt x="72" y="24"/>
                  </a:lnTo>
                  <a:lnTo>
                    <a:pt x="72" y="18"/>
                  </a:lnTo>
                  <a:lnTo>
                    <a:pt x="66" y="18"/>
                  </a:lnTo>
                  <a:lnTo>
                    <a:pt x="60" y="18"/>
                  </a:lnTo>
                  <a:lnTo>
                    <a:pt x="48" y="18"/>
                  </a:lnTo>
                  <a:lnTo>
                    <a:pt x="42" y="18"/>
                  </a:lnTo>
                  <a:lnTo>
                    <a:pt x="36" y="18"/>
                  </a:lnTo>
                  <a:lnTo>
                    <a:pt x="30" y="18"/>
                  </a:lnTo>
                  <a:lnTo>
                    <a:pt x="36" y="18"/>
                  </a:lnTo>
                  <a:lnTo>
                    <a:pt x="42" y="18"/>
                  </a:lnTo>
                  <a:lnTo>
                    <a:pt x="48" y="18"/>
                  </a:lnTo>
                  <a:lnTo>
                    <a:pt x="54" y="18"/>
                  </a:lnTo>
                  <a:lnTo>
                    <a:pt x="54" y="24"/>
                  </a:lnTo>
                  <a:lnTo>
                    <a:pt x="60" y="24"/>
                  </a:lnTo>
                  <a:lnTo>
                    <a:pt x="66" y="24"/>
                  </a:lnTo>
                  <a:lnTo>
                    <a:pt x="72" y="24"/>
                  </a:lnTo>
                  <a:lnTo>
                    <a:pt x="72" y="30"/>
                  </a:lnTo>
                  <a:lnTo>
                    <a:pt x="66" y="30"/>
                  </a:lnTo>
                  <a:lnTo>
                    <a:pt x="60" y="30"/>
                  </a:lnTo>
                  <a:lnTo>
                    <a:pt x="60" y="36"/>
                  </a:lnTo>
                  <a:lnTo>
                    <a:pt x="54" y="36"/>
                  </a:lnTo>
                  <a:lnTo>
                    <a:pt x="48" y="36"/>
                  </a:lnTo>
                  <a:lnTo>
                    <a:pt x="42" y="36"/>
                  </a:lnTo>
                  <a:lnTo>
                    <a:pt x="42" y="30"/>
                  </a:lnTo>
                  <a:lnTo>
                    <a:pt x="36" y="30"/>
                  </a:lnTo>
                  <a:lnTo>
                    <a:pt x="30" y="30"/>
                  </a:lnTo>
                  <a:lnTo>
                    <a:pt x="24" y="30"/>
                  </a:lnTo>
                  <a:lnTo>
                    <a:pt x="30" y="36"/>
                  </a:lnTo>
                  <a:lnTo>
                    <a:pt x="36" y="36"/>
                  </a:lnTo>
                  <a:lnTo>
                    <a:pt x="42" y="36"/>
                  </a:lnTo>
                  <a:lnTo>
                    <a:pt x="42" y="42"/>
                  </a:lnTo>
                  <a:lnTo>
                    <a:pt x="36" y="42"/>
                  </a:lnTo>
                  <a:lnTo>
                    <a:pt x="30" y="42"/>
                  </a:lnTo>
                  <a:lnTo>
                    <a:pt x="24" y="48"/>
                  </a:lnTo>
                  <a:lnTo>
                    <a:pt x="18" y="48"/>
                  </a:lnTo>
                  <a:lnTo>
                    <a:pt x="12" y="48"/>
                  </a:lnTo>
                  <a:lnTo>
                    <a:pt x="6" y="48"/>
                  </a:lnTo>
                  <a:lnTo>
                    <a:pt x="0" y="54"/>
                  </a:lnTo>
                  <a:lnTo>
                    <a:pt x="6" y="54"/>
                  </a:lnTo>
                  <a:lnTo>
                    <a:pt x="12" y="54"/>
                  </a:lnTo>
                  <a:lnTo>
                    <a:pt x="18" y="48"/>
                  </a:lnTo>
                  <a:lnTo>
                    <a:pt x="24" y="48"/>
                  </a:lnTo>
                  <a:lnTo>
                    <a:pt x="30" y="48"/>
                  </a:lnTo>
                  <a:lnTo>
                    <a:pt x="36" y="48"/>
                  </a:lnTo>
                  <a:lnTo>
                    <a:pt x="42" y="48"/>
                  </a:lnTo>
                  <a:lnTo>
                    <a:pt x="48" y="42"/>
                  </a:lnTo>
                  <a:lnTo>
                    <a:pt x="48" y="48"/>
                  </a:lnTo>
                  <a:lnTo>
                    <a:pt x="48" y="60"/>
                  </a:lnTo>
                  <a:lnTo>
                    <a:pt x="42" y="66"/>
                  </a:lnTo>
                  <a:lnTo>
                    <a:pt x="42" y="72"/>
                  </a:lnTo>
                  <a:lnTo>
                    <a:pt x="36" y="72"/>
                  </a:lnTo>
                  <a:lnTo>
                    <a:pt x="42" y="72"/>
                  </a:lnTo>
                  <a:lnTo>
                    <a:pt x="48" y="66"/>
                  </a:lnTo>
                  <a:lnTo>
                    <a:pt x="48" y="60"/>
                  </a:lnTo>
                  <a:lnTo>
                    <a:pt x="54" y="48"/>
                  </a:lnTo>
                  <a:lnTo>
                    <a:pt x="54" y="42"/>
                  </a:lnTo>
                  <a:lnTo>
                    <a:pt x="60" y="42"/>
                  </a:lnTo>
                  <a:lnTo>
                    <a:pt x="66" y="42"/>
                  </a:lnTo>
                  <a:lnTo>
                    <a:pt x="66" y="36"/>
                  </a:lnTo>
                  <a:lnTo>
                    <a:pt x="72" y="36"/>
                  </a:lnTo>
                  <a:lnTo>
                    <a:pt x="78" y="36"/>
                  </a:lnTo>
                  <a:lnTo>
                    <a:pt x="78" y="30"/>
                  </a:lnTo>
                  <a:lnTo>
                    <a:pt x="78" y="42"/>
                  </a:lnTo>
                  <a:lnTo>
                    <a:pt x="78" y="48"/>
                  </a:lnTo>
                  <a:lnTo>
                    <a:pt x="78" y="60"/>
                  </a:lnTo>
                  <a:lnTo>
                    <a:pt x="78" y="66"/>
                  </a:lnTo>
                  <a:lnTo>
                    <a:pt x="72" y="66"/>
                  </a:lnTo>
                  <a:lnTo>
                    <a:pt x="78" y="66"/>
                  </a:lnTo>
                  <a:lnTo>
                    <a:pt x="78" y="60"/>
                  </a:lnTo>
                  <a:lnTo>
                    <a:pt x="84" y="48"/>
                  </a:lnTo>
                  <a:lnTo>
                    <a:pt x="84" y="36"/>
                  </a:lnTo>
                  <a:lnTo>
                    <a:pt x="84" y="30"/>
                  </a:lnTo>
                  <a:lnTo>
                    <a:pt x="90" y="24"/>
                  </a:lnTo>
                  <a:lnTo>
                    <a:pt x="96" y="24"/>
                  </a:lnTo>
                  <a:lnTo>
                    <a:pt x="96" y="18"/>
                  </a:lnTo>
                  <a:lnTo>
                    <a:pt x="102" y="18"/>
                  </a:lnTo>
                  <a:lnTo>
                    <a:pt x="102" y="24"/>
                  </a:lnTo>
                  <a:lnTo>
                    <a:pt x="102" y="36"/>
                  </a:lnTo>
                  <a:lnTo>
                    <a:pt x="102" y="48"/>
                  </a:lnTo>
                  <a:lnTo>
                    <a:pt x="102" y="54"/>
                  </a:lnTo>
                  <a:lnTo>
                    <a:pt x="102" y="42"/>
                  </a:lnTo>
                  <a:lnTo>
                    <a:pt x="108" y="30"/>
                  </a:lnTo>
                  <a:lnTo>
                    <a:pt x="108" y="18"/>
                  </a:lnTo>
                  <a:lnTo>
                    <a:pt x="108" y="6"/>
                  </a:lnTo>
                  <a:close/>
                </a:path>
              </a:pathLst>
            </a:custGeom>
            <a:solidFill>
              <a:srgbClr val="990000"/>
            </a:solidFill>
            <a:ln w="9525">
              <a:noFill/>
              <a:round/>
              <a:headEnd/>
              <a:tailEnd/>
            </a:ln>
          </p:spPr>
          <p:txBody>
            <a:bodyPr vert="eaVert"/>
            <a:lstStyle/>
            <a:p>
              <a:endParaRPr lang="en-US"/>
            </a:p>
          </p:txBody>
        </p:sp>
        <p:sp>
          <p:nvSpPr>
            <p:cNvPr id="15835" name="Freeform 459"/>
            <p:cNvSpPr>
              <a:spLocks/>
            </p:cNvSpPr>
            <p:nvPr/>
          </p:nvSpPr>
          <p:spPr bwMode="auto">
            <a:xfrm>
              <a:off x="5023" y="1582"/>
              <a:ext cx="84" cy="83"/>
            </a:xfrm>
            <a:custGeom>
              <a:avLst/>
              <a:gdLst>
                <a:gd name="T0" fmla="*/ 84 w 84"/>
                <a:gd name="T1" fmla="*/ 77 h 83"/>
                <a:gd name="T2" fmla="*/ 84 w 84"/>
                <a:gd name="T3" fmla="*/ 77 h 83"/>
                <a:gd name="T4" fmla="*/ 84 w 84"/>
                <a:gd name="T5" fmla="*/ 71 h 83"/>
                <a:gd name="T6" fmla="*/ 78 w 84"/>
                <a:gd name="T7" fmla="*/ 65 h 83"/>
                <a:gd name="T8" fmla="*/ 72 w 84"/>
                <a:gd name="T9" fmla="*/ 59 h 83"/>
                <a:gd name="T10" fmla="*/ 72 w 84"/>
                <a:gd name="T11" fmla="*/ 35 h 83"/>
                <a:gd name="T12" fmla="*/ 66 w 84"/>
                <a:gd name="T13" fmla="*/ 29 h 83"/>
                <a:gd name="T14" fmla="*/ 66 w 84"/>
                <a:gd name="T15" fmla="*/ 29 h 83"/>
                <a:gd name="T16" fmla="*/ 66 w 84"/>
                <a:gd name="T17" fmla="*/ 35 h 83"/>
                <a:gd name="T18" fmla="*/ 66 w 84"/>
                <a:gd name="T19" fmla="*/ 53 h 83"/>
                <a:gd name="T20" fmla="*/ 66 w 84"/>
                <a:gd name="T21" fmla="*/ 59 h 83"/>
                <a:gd name="T22" fmla="*/ 60 w 84"/>
                <a:gd name="T23" fmla="*/ 53 h 83"/>
                <a:gd name="T24" fmla="*/ 54 w 84"/>
                <a:gd name="T25" fmla="*/ 53 h 83"/>
                <a:gd name="T26" fmla="*/ 54 w 84"/>
                <a:gd name="T27" fmla="*/ 47 h 83"/>
                <a:gd name="T28" fmla="*/ 48 w 84"/>
                <a:gd name="T29" fmla="*/ 41 h 83"/>
                <a:gd name="T30" fmla="*/ 48 w 84"/>
                <a:gd name="T31" fmla="*/ 23 h 83"/>
                <a:gd name="T32" fmla="*/ 42 w 84"/>
                <a:gd name="T33" fmla="*/ 11 h 83"/>
                <a:gd name="T34" fmla="*/ 42 w 84"/>
                <a:gd name="T35" fmla="*/ 5 h 83"/>
                <a:gd name="T36" fmla="*/ 42 w 84"/>
                <a:gd name="T37" fmla="*/ 0 h 83"/>
                <a:gd name="T38" fmla="*/ 42 w 84"/>
                <a:gd name="T39" fmla="*/ 5 h 83"/>
                <a:gd name="T40" fmla="*/ 42 w 84"/>
                <a:gd name="T41" fmla="*/ 11 h 83"/>
                <a:gd name="T42" fmla="*/ 42 w 84"/>
                <a:gd name="T43" fmla="*/ 17 h 83"/>
                <a:gd name="T44" fmla="*/ 42 w 84"/>
                <a:gd name="T45" fmla="*/ 23 h 83"/>
                <a:gd name="T46" fmla="*/ 42 w 84"/>
                <a:gd name="T47" fmla="*/ 35 h 83"/>
                <a:gd name="T48" fmla="*/ 36 w 84"/>
                <a:gd name="T49" fmla="*/ 35 h 83"/>
                <a:gd name="T50" fmla="*/ 24 w 84"/>
                <a:gd name="T51" fmla="*/ 23 h 83"/>
                <a:gd name="T52" fmla="*/ 12 w 84"/>
                <a:gd name="T53" fmla="*/ 11 h 83"/>
                <a:gd name="T54" fmla="*/ 0 w 84"/>
                <a:gd name="T55" fmla="*/ 0 h 83"/>
                <a:gd name="T56" fmla="*/ 0 w 84"/>
                <a:gd name="T57" fmla="*/ 5 h 83"/>
                <a:gd name="T58" fmla="*/ 6 w 84"/>
                <a:gd name="T59" fmla="*/ 11 h 83"/>
                <a:gd name="T60" fmla="*/ 12 w 84"/>
                <a:gd name="T61" fmla="*/ 17 h 83"/>
                <a:gd name="T62" fmla="*/ 18 w 84"/>
                <a:gd name="T63" fmla="*/ 23 h 83"/>
                <a:gd name="T64" fmla="*/ 18 w 84"/>
                <a:gd name="T65" fmla="*/ 29 h 83"/>
                <a:gd name="T66" fmla="*/ 24 w 84"/>
                <a:gd name="T67" fmla="*/ 35 h 83"/>
                <a:gd name="T68" fmla="*/ 30 w 84"/>
                <a:gd name="T69" fmla="*/ 41 h 83"/>
                <a:gd name="T70" fmla="*/ 36 w 84"/>
                <a:gd name="T71" fmla="*/ 41 h 83"/>
                <a:gd name="T72" fmla="*/ 36 w 84"/>
                <a:gd name="T73" fmla="*/ 47 h 83"/>
                <a:gd name="T74" fmla="*/ 30 w 84"/>
                <a:gd name="T75" fmla="*/ 47 h 83"/>
                <a:gd name="T76" fmla="*/ 24 w 84"/>
                <a:gd name="T77" fmla="*/ 41 h 83"/>
                <a:gd name="T78" fmla="*/ 18 w 84"/>
                <a:gd name="T79" fmla="*/ 41 h 83"/>
                <a:gd name="T80" fmla="*/ 18 w 84"/>
                <a:gd name="T81" fmla="*/ 41 h 83"/>
                <a:gd name="T82" fmla="*/ 12 w 84"/>
                <a:gd name="T83" fmla="*/ 41 h 83"/>
                <a:gd name="T84" fmla="*/ 18 w 84"/>
                <a:gd name="T85" fmla="*/ 47 h 83"/>
                <a:gd name="T86" fmla="*/ 24 w 84"/>
                <a:gd name="T87" fmla="*/ 47 h 83"/>
                <a:gd name="T88" fmla="*/ 36 w 84"/>
                <a:gd name="T89" fmla="*/ 53 h 83"/>
                <a:gd name="T90" fmla="*/ 42 w 84"/>
                <a:gd name="T91" fmla="*/ 53 h 83"/>
                <a:gd name="T92" fmla="*/ 48 w 84"/>
                <a:gd name="T93" fmla="*/ 53 h 83"/>
                <a:gd name="T94" fmla="*/ 54 w 84"/>
                <a:gd name="T95" fmla="*/ 59 h 83"/>
                <a:gd name="T96" fmla="*/ 60 w 84"/>
                <a:gd name="T97" fmla="*/ 59 h 83"/>
                <a:gd name="T98" fmla="*/ 66 w 84"/>
                <a:gd name="T99" fmla="*/ 65 h 83"/>
                <a:gd name="T100" fmla="*/ 66 w 84"/>
                <a:gd name="T101" fmla="*/ 65 h 83"/>
                <a:gd name="T102" fmla="*/ 54 w 84"/>
                <a:gd name="T103" fmla="*/ 71 h 83"/>
                <a:gd name="T104" fmla="*/ 48 w 84"/>
                <a:gd name="T105" fmla="*/ 71 h 83"/>
                <a:gd name="T106" fmla="*/ 42 w 84"/>
                <a:gd name="T107" fmla="*/ 71 h 83"/>
                <a:gd name="T108" fmla="*/ 36 w 84"/>
                <a:gd name="T109" fmla="*/ 71 h 83"/>
                <a:gd name="T110" fmla="*/ 36 w 84"/>
                <a:gd name="T111" fmla="*/ 71 h 83"/>
                <a:gd name="T112" fmla="*/ 42 w 84"/>
                <a:gd name="T113" fmla="*/ 71 h 83"/>
                <a:gd name="T114" fmla="*/ 54 w 84"/>
                <a:gd name="T115" fmla="*/ 77 h 83"/>
                <a:gd name="T116" fmla="*/ 60 w 84"/>
                <a:gd name="T117" fmla="*/ 71 h 83"/>
                <a:gd name="T118" fmla="*/ 72 w 84"/>
                <a:gd name="T119" fmla="*/ 71 h 83"/>
                <a:gd name="T120" fmla="*/ 78 w 84"/>
                <a:gd name="T121" fmla="*/ 71 h 83"/>
                <a:gd name="T122" fmla="*/ 78 w 84"/>
                <a:gd name="T123" fmla="*/ 77 h 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3"/>
                <a:gd name="T188" fmla="*/ 84 w 84"/>
                <a:gd name="T189" fmla="*/ 83 h 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3">
                  <a:moveTo>
                    <a:pt x="84" y="83"/>
                  </a:moveTo>
                  <a:lnTo>
                    <a:pt x="84" y="77"/>
                  </a:lnTo>
                  <a:lnTo>
                    <a:pt x="84" y="71"/>
                  </a:lnTo>
                  <a:lnTo>
                    <a:pt x="78" y="71"/>
                  </a:lnTo>
                  <a:lnTo>
                    <a:pt x="78" y="65"/>
                  </a:lnTo>
                  <a:lnTo>
                    <a:pt x="72" y="59"/>
                  </a:lnTo>
                  <a:lnTo>
                    <a:pt x="72" y="47"/>
                  </a:lnTo>
                  <a:lnTo>
                    <a:pt x="72" y="35"/>
                  </a:lnTo>
                  <a:lnTo>
                    <a:pt x="72" y="29"/>
                  </a:lnTo>
                  <a:lnTo>
                    <a:pt x="66" y="29"/>
                  </a:lnTo>
                  <a:lnTo>
                    <a:pt x="66" y="23"/>
                  </a:lnTo>
                  <a:lnTo>
                    <a:pt x="66" y="29"/>
                  </a:lnTo>
                  <a:lnTo>
                    <a:pt x="66" y="35"/>
                  </a:lnTo>
                  <a:lnTo>
                    <a:pt x="66" y="47"/>
                  </a:lnTo>
                  <a:lnTo>
                    <a:pt x="66" y="53"/>
                  </a:lnTo>
                  <a:lnTo>
                    <a:pt x="66" y="59"/>
                  </a:lnTo>
                  <a:lnTo>
                    <a:pt x="66" y="53"/>
                  </a:lnTo>
                  <a:lnTo>
                    <a:pt x="60" y="53"/>
                  </a:lnTo>
                  <a:lnTo>
                    <a:pt x="54" y="53"/>
                  </a:lnTo>
                  <a:lnTo>
                    <a:pt x="54" y="47"/>
                  </a:lnTo>
                  <a:lnTo>
                    <a:pt x="48" y="47"/>
                  </a:lnTo>
                  <a:lnTo>
                    <a:pt x="48" y="41"/>
                  </a:lnTo>
                  <a:lnTo>
                    <a:pt x="48" y="35"/>
                  </a:lnTo>
                  <a:lnTo>
                    <a:pt x="48" y="23"/>
                  </a:lnTo>
                  <a:lnTo>
                    <a:pt x="42" y="17"/>
                  </a:lnTo>
                  <a:lnTo>
                    <a:pt x="42" y="11"/>
                  </a:lnTo>
                  <a:lnTo>
                    <a:pt x="42" y="5"/>
                  </a:lnTo>
                  <a:lnTo>
                    <a:pt x="42" y="0"/>
                  </a:lnTo>
                  <a:lnTo>
                    <a:pt x="42" y="5"/>
                  </a:lnTo>
                  <a:lnTo>
                    <a:pt x="42" y="11"/>
                  </a:lnTo>
                  <a:lnTo>
                    <a:pt x="42" y="17"/>
                  </a:lnTo>
                  <a:lnTo>
                    <a:pt x="42" y="23"/>
                  </a:lnTo>
                  <a:lnTo>
                    <a:pt x="42" y="29"/>
                  </a:lnTo>
                  <a:lnTo>
                    <a:pt x="42" y="35"/>
                  </a:lnTo>
                  <a:lnTo>
                    <a:pt x="42" y="41"/>
                  </a:lnTo>
                  <a:lnTo>
                    <a:pt x="36" y="35"/>
                  </a:lnTo>
                  <a:lnTo>
                    <a:pt x="30" y="29"/>
                  </a:lnTo>
                  <a:lnTo>
                    <a:pt x="24" y="23"/>
                  </a:lnTo>
                  <a:lnTo>
                    <a:pt x="18" y="17"/>
                  </a:lnTo>
                  <a:lnTo>
                    <a:pt x="12" y="11"/>
                  </a:lnTo>
                  <a:lnTo>
                    <a:pt x="6" y="5"/>
                  </a:lnTo>
                  <a:lnTo>
                    <a:pt x="0" y="0"/>
                  </a:lnTo>
                  <a:lnTo>
                    <a:pt x="0" y="5"/>
                  </a:lnTo>
                  <a:lnTo>
                    <a:pt x="6" y="5"/>
                  </a:lnTo>
                  <a:lnTo>
                    <a:pt x="6" y="11"/>
                  </a:lnTo>
                  <a:lnTo>
                    <a:pt x="12" y="17"/>
                  </a:lnTo>
                  <a:lnTo>
                    <a:pt x="18" y="23"/>
                  </a:lnTo>
                  <a:lnTo>
                    <a:pt x="18" y="29"/>
                  </a:lnTo>
                  <a:lnTo>
                    <a:pt x="24" y="29"/>
                  </a:lnTo>
                  <a:lnTo>
                    <a:pt x="24" y="35"/>
                  </a:lnTo>
                  <a:lnTo>
                    <a:pt x="30" y="35"/>
                  </a:lnTo>
                  <a:lnTo>
                    <a:pt x="30" y="41"/>
                  </a:lnTo>
                  <a:lnTo>
                    <a:pt x="36" y="41"/>
                  </a:lnTo>
                  <a:lnTo>
                    <a:pt x="36" y="47"/>
                  </a:lnTo>
                  <a:lnTo>
                    <a:pt x="30" y="47"/>
                  </a:lnTo>
                  <a:lnTo>
                    <a:pt x="24" y="41"/>
                  </a:lnTo>
                  <a:lnTo>
                    <a:pt x="18" y="41"/>
                  </a:lnTo>
                  <a:lnTo>
                    <a:pt x="12" y="41"/>
                  </a:lnTo>
                  <a:lnTo>
                    <a:pt x="18" y="47"/>
                  </a:lnTo>
                  <a:lnTo>
                    <a:pt x="24" y="47"/>
                  </a:lnTo>
                  <a:lnTo>
                    <a:pt x="30" y="53"/>
                  </a:lnTo>
                  <a:lnTo>
                    <a:pt x="36" y="53"/>
                  </a:lnTo>
                  <a:lnTo>
                    <a:pt x="42" y="53"/>
                  </a:lnTo>
                  <a:lnTo>
                    <a:pt x="48" y="53"/>
                  </a:lnTo>
                  <a:lnTo>
                    <a:pt x="54" y="53"/>
                  </a:lnTo>
                  <a:lnTo>
                    <a:pt x="54" y="59"/>
                  </a:lnTo>
                  <a:lnTo>
                    <a:pt x="60" y="59"/>
                  </a:lnTo>
                  <a:lnTo>
                    <a:pt x="60" y="65"/>
                  </a:lnTo>
                  <a:lnTo>
                    <a:pt x="66" y="65"/>
                  </a:lnTo>
                  <a:lnTo>
                    <a:pt x="60" y="71"/>
                  </a:lnTo>
                  <a:lnTo>
                    <a:pt x="54" y="71"/>
                  </a:lnTo>
                  <a:lnTo>
                    <a:pt x="48" y="71"/>
                  </a:lnTo>
                  <a:lnTo>
                    <a:pt x="42" y="71"/>
                  </a:lnTo>
                  <a:lnTo>
                    <a:pt x="36" y="71"/>
                  </a:lnTo>
                  <a:lnTo>
                    <a:pt x="30" y="71"/>
                  </a:lnTo>
                  <a:lnTo>
                    <a:pt x="36" y="71"/>
                  </a:lnTo>
                  <a:lnTo>
                    <a:pt x="42" y="71"/>
                  </a:lnTo>
                  <a:lnTo>
                    <a:pt x="48" y="77"/>
                  </a:lnTo>
                  <a:lnTo>
                    <a:pt x="54" y="77"/>
                  </a:lnTo>
                  <a:lnTo>
                    <a:pt x="60" y="71"/>
                  </a:lnTo>
                  <a:lnTo>
                    <a:pt x="66" y="71"/>
                  </a:lnTo>
                  <a:lnTo>
                    <a:pt x="72" y="71"/>
                  </a:lnTo>
                  <a:lnTo>
                    <a:pt x="78" y="71"/>
                  </a:lnTo>
                  <a:lnTo>
                    <a:pt x="78" y="77"/>
                  </a:lnTo>
                  <a:lnTo>
                    <a:pt x="84" y="83"/>
                  </a:lnTo>
                  <a:close/>
                </a:path>
              </a:pathLst>
            </a:custGeom>
            <a:solidFill>
              <a:srgbClr val="990000"/>
            </a:solidFill>
            <a:ln w="9525">
              <a:noFill/>
              <a:round/>
              <a:headEnd/>
              <a:tailEnd/>
            </a:ln>
          </p:spPr>
          <p:txBody>
            <a:bodyPr vert="eaVert"/>
            <a:lstStyle/>
            <a:p>
              <a:endParaRPr lang="en-US"/>
            </a:p>
          </p:txBody>
        </p:sp>
        <p:sp>
          <p:nvSpPr>
            <p:cNvPr id="15836" name="Freeform 460"/>
            <p:cNvSpPr>
              <a:spLocks/>
            </p:cNvSpPr>
            <p:nvPr/>
          </p:nvSpPr>
          <p:spPr bwMode="auto">
            <a:xfrm>
              <a:off x="5148" y="1553"/>
              <a:ext cx="54" cy="125"/>
            </a:xfrm>
            <a:custGeom>
              <a:avLst/>
              <a:gdLst>
                <a:gd name="T0" fmla="*/ 6 w 54"/>
                <a:gd name="T1" fmla="*/ 101 h 125"/>
                <a:gd name="T2" fmla="*/ 12 w 54"/>
                <a:gd name="T3" fmla="*/ 95 h 125"/>
                <a:gd name="T4" fmla="*/ 12 w 54"/>
                <a:gd name="T5" fmla="*/ 95 h 125"/>
                <a:gd name="T6" fmla="*/ 18 w 54"/>
                <a:gd name="T7" fmla="*/ 89 h 125"/>
                <a:gd name="T8" fmla="*/ 6 w 54"/>
                <a:gd name="T9" fmla="*/ 71 h 125"/>
                <a:gd name="T10" fmla="*/ 0 w 54"/>
                <a:gd name="T11" fmla="*/ 47 h 125"/>
                <a:gd name="T12" fmla="*/ 6 w 54"/>
                <a:gd name="T13" fmla="*/ 47 h 125"/>
                <a:gd name="T14" fmla="*/ 12 w 54"/>
                <a:gd name="T15" fmla="*/ 71 h 125"/>
                <a:gd name="T16" fmla="*/ 24 w 54"/>
                <a:gd name="T17" fmla="*/ 59 h 125"/>
                <a:gd name="T18" fmla="*/ 24 w 54"/>
                <a:gd name="T19" fmla="*/ 35 h 125"/>
                <a:gd name="T20" fmla="*/ 18 w 54"/>
                <a:gd name="T21" fmla="*/ 12 h 125"/>
                <a:gd name="T22" fmla="*/ 24 w 54"/>
                <a:gd name="T23" fmla="*/ 12 h 125"/>
                <a:gd name="T24" fmla="*/ 24 w 54"/>
                <a:gd name="T25" fmla="*/ 24 h 125"/>
                <a:gd name="T26" fmla="*/ 30 w 54"/>
                <a:gd name="T27" fmla="*/ 24 h 125"/>
                <a:gd name="T28" fmla="*/ 42 w 54"/>
                <a:gd name="T29" fmla="*/ 0 h 125"/>
                <a:gd name="T30" fmla="*/ 42 w 54"/>
                <a:gd name="T31" fmla="*/ 0 h 125"/>
                <a:gd name="T32" fmla="*/ 36 w 54"/>
                <a:gd name="T33" fmla="*/ 18 h 125"/>
                <a:gd name="T34" fmla="*/ 36 w 54"/>
                <a:gd name="T35" fmla="*/ 30 h 125"/>
                <a:gd name="T36" fmla="*/ 48 w 54"/>
                <a:gd name="T37" fmla="*/ 30 h 125"/>
                <a:gd name="T38" fmla="*/ 48 w 54"/>
                <a:gd name="T39" fmla="*/ 30 h 125"/>
                <a:gd name="T40" fmla="*/ 42 w 54"/>
                <a:gd name="T41" fmla="*/ 30 h 125"/>
                <a:gd name="T42" fmla="*/ 36 w 54"/>
                <a:gd name="T43" fmla="*/ 35 h 125"/>
                <a:gd name="T44" fmla="*/ 30 w 54"/>
                <a:gd name="T45" fmla="*/ 41 h 125"/>
                <a:gd name="T46" fmla="*/ 24 w 54"/>
                <a:gd name="T47" fmla="*/ 71 h 125"/>
                <a:gd name="T48" fmla="*/ 30 w 54"/>
                <a:gd name="T49" fmla="*/ 71 h 125"/>
                <a:gd name="T50" fmla="*/ 42 w 54"/>
                <a:gd name="T51" fmla="*/ 71 h 125"/>
                <a:gd name="T52" fmla="*/ 48 w 54"/>
                <a:gd name="T53" fmla="*/ 71 h 125"/>
                <a:gd name="T54" fmla="*/ 54 w 54"/>
                <a:gd name="T55" fmla="*/ 71 h 125"/>
                <a:gd name="T56" fmla="*/ 48 w 54"/>
                <a:gd name="T57" fmla="*/ 71 h 125"/>
                <a:gd name="T58" fmla="*/ 36 w 54"/>
                <a:gd name="T59" fmla="*/ 77 h 125"/>
                <a:gd name="T60" fmla="*/ 24 w 54"/>
                <a:gd name="T61" fmla="*/ 83 h 125"/>
                <a:gd name="T62" fmla="*/ 18 w 54"/>
                <a:gd name="T63" fmla="*/ 95 h 125"/>
                <a:gd name="T64" fmla="*/ 24 w 54"/>
                <a:gd name="T65" fmla="*/ 101 h 125"/>
                <a:gd name="T66" fmla="*/ 30 w 54"/>
                <a:gd name="T67" fmla="*/ 95 h 125"/>
                <a:gd name="T68" fmla="*/ 42 w 54"/>
                <a:gd name="T69" fmla="*/ 95 h 125"/>
                <a:gd name="T70" fmla="*/ 48 w 54"/>
                <a:gd name="T71" fmla="*/ 89 h 125"/>
                <a:gd name="T72" fmla="*/ 54 w 54"/>
                <a:gd name="T73" fmla="*/ 83 h 125"/>
                <a:gd name="T74" fmla="*/ 48 w 54"/>
                <a:gd name="T75" fmla="*/ 95 h 125"/>
                <a:gd name="T76" fmla="*/ 42 w 54"/>
                <a:gd name="T77" fmla="*/ 101 h 125"/>
                <a:gd name="T78" fmla="*/ 36 w 54"/>
                <a:gd name="T79" fmla="*/ 107 h 125"/>
                <a:gd name="T80" fmla="*/ 36 w 54"/>
                <a:gd name="T81" fmla="*/ 107 h 125"/>
                <a:gd name="T82" fmla="*/ 30 w 54"/>
                <a:gd name="T83" fmla="*/ 101 h 125"/>
                <a:gd name="T84" fmla="*/ 18 w 54"/>
                <a:gd name="T85" fmla="*/ 101 h 125"/>
                <a:gd name="T86" fmla="*/ 12 w 54"/>
                <a:gd name="T87" fmla="*/ 113 h 125"/>
                <a:gd name="T88" fmla="*/ 6 w 54"/>
                <a:gd name="T89" fmla="*/ 119 h 125"/>
                <a:gd name="T90" fmla="*/ 6 w 54"/>
                <a:gd name="T91" fmla="*/ 119 h 125"/>
                <a:gd name="T92" fmla="*/ 6 w 54"/>
                <a:gd name="T93" fmla="*/ 107 h 125"/>
                <a:gd name="T94" fmla="*/ 6 w 54"/>
                <a:gd name="T95" fmla="*/ 107 h 1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4"/>
                <a:gd name="T145" fmla="*/ 0 h 125"/>
                <a:gd name="T146" fmla="*/ 54 w 54"/>
                <a:gd name="T147" fmla="*/ 125 h 1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4" h="125">
                  <a:moveTo>
                    <a:pt x="0" y="107"/>
                  </a:moveTo>
                  <a:lnTo>
                    <a:pt x="6" y="101"/>
                  </a:lnTo>
                  <a:lnTo>
                    <a:pt x="6" y="95"/>
                  </a:lnTo>
                  <a:lnTo>
                    <a:pt x="12" y="95"/>
                  </a:lnTo>
                  <a:lnTo>
                    <a:pt x="18" y="89"/>
                  </a:lnTo>
                  <a:lnTo>
                    <a:pt x="12" y="83"/>
                  </a:lnTo>
                  <a:lnTo>
                    <a:pt x="12" y="77"/>
                  </a:lnTo>
                  <a:lnTo>
                    <a:pt x="6" y="71"/>
                  </a:lnTo>
                  <a:lnTo>
                    <a:pt x="0" y="59"/>
                  </a:lnTo>
                  <a:lnTo>
                    <a:pt x="0" y="53"/>
                  </a:lnTo>
                  <a:lnTo>
                    <a:pt x="0" y="47"/>
                  </a:lnTo>
                  <a:lnTo>
                    <a:pt x="6" y="47"/>
                  </a:lnTo>
                  <a:lnTo>
                    <a:pt x="6" y="53"/>
                  </a:lnTo>
                  <a:lnTo>
                    <a:pt x="6" y="65"/>
                  </a:lnTo>
                  <a:lnTo>
                    <a:pt x="12" y="71"/>
                  </a:lnTo>
                  <a:lnTo>
                    <a:pt x="18" y="71"/>
                  </a:lnTo>
                  <a:lnTo>
                    <a:pt x="18" y="65"/>
                  </a:lnTo>
                  <a:lnTo>
                    <a:pt x="24" y="59"/>
                  </a:lnTo>
                  <a:lnTo>
                    <a:pt x="24" y="47"/>
                  </a:lnTo>
                  <a:lnTo>
                    <a:pt x="24" y="41"/>
                  </a:lnTo>
                  <a:lnTo>
                    <a:pt x="24" y="35"/>
                  </a:lnTo>
                  <a:lnTo>
                    <a:pt x="18" y="24"/>
                  </a:lnTo>
                  <a:lnTo>
                    <a:pt x="18" y="18"/>
                  </a:lnTo>
                  <a:lnTo>
                    <a:pt x="18" y="12"/>
                  </a:lnTo>
                  <a:lnTo>
                    <a:pt x="24" y="12"/>
                  </a:lnTo>
                  <a:lnTo>
                    <a:pt x="24" y="18"/>
                  </a:lnTo>
                  <a:lnTo>
                    <a:pt x="24" y="24"/>
                  </a:lnTo>
                  <a:lnTo>
                    <a:pt x="24" y="30"/>
                  </a:lnTo>
                  <a:lnTo>
                    <a:pt x="24" y="35"/>
                  </a:lnTo>
                  <a:lnTo>
                    <a:pt x="30" y="24"/>
                  </a:lnTo>
                  <a:lnTo>
                    <a:pt x="30" y="18"/>
                  </a:lnTo>
                  <a:lnTo>
                    <a:pt x="36" y="6"/>
                  </a:lnTo>
                  <a:lnTo>
                    <a:pt x="42" y="0"/>
                  </a:lnTo>
                  <a:lnTo>
                    <a:pt x="36" y="6"/>
                  </a:lnTo>
                  <a:lnTo>
                    <a:pt x="36" y="18"/>
                  </a:lnTo>
                  <a:lnTo>
                    <a:pt x="30" y="30"/>
                  </a:lnTo>
                  <a:lnTo>
                    <a:pt x="30" y="35"/>
                  </a:lnTo>
                  <a:lnTo>
                    <a:pt x="36" y="30"/>
                  </a:lnTo>
                  <a:lnTo>
                    <a:pt x="42" y="30"/>
                  </a:lnTo>
                  <a:lnTo>
                    <a:pt x="48" y="30"/>
                  </a:lnTo>
                  <a:lnTo>
                    <a:pt x="48" y="24"/>
                  </a:lnTo>
                  <a:lnTo>
                    <a:pt x="48" y="30"/>
                  </a:lnTo>
                  <a:lnTo>
                    <a:pt x="42" y="30"/>
                  </a:lnTo>
                  <a:lnTo>
                    <a:pt x="42" y="35"/>
                  </a:lnTo>
                  <a:lnTo>
                    <a:pt x="36" y="35"/>
                  </a:lnTo>
                  <a:lnTo>
                    <a:pt x="36" y="41"/>
                  </a:lnTo>
                  <a:lnTo>
                    <a:pt x="30" y="41"/>
                  </a:lnTo>
                  <a:lnTo>
                    <a:pt x="30" y="47"/>
                  </a:lnTo>
                  <a:lnTo>
                    <a:pt x="24" y="59"/>
                  </a:lnTo>
                  <a:lnTo>
                    <a:pt x="24" y="71"/>
                  </a:lnTo>
                  <a:lnTo>
                    <a:pt x="24" y="77"/>
                  </a:lnTo>
                  <a:lnTo>
                    <a:pt x="30" y="71"/>
                  </a:lnTo>
                  <a:lnTo>
                    <a:pt x="36" y="71"/>
                  </a:lnTo>
                  <a:lnTo>
                    <a:pt x="42" y="71"/>
                  </a:lnTo>
                  <a:lnTo>
                    <a:pt x="48" y="71"/>
                  </a:lnTo>
                  <a:lnTo>
                    <a:pt x="54" y="71"/>
                  </a:lnTo>
                  <a:lnTo>
                    <a:pt x="48" y="71"/>
                  </a:lnTo>
                  <a:lnTo>
                    <a:pt x="42" y="77"/>
                  </a:lnTo>
                  <a:lnTo>
                    <a:pt x="36" y="77"/>
                  </a:lnTo>
                  <a:lnTo>
                    <a:pt x="30" y="83"/>
                  </a:lnTo>
                  <a:lnTo>
                    <a:pt x="24" y="83"/>
                  </a:lnTo>
                  <a:lnTo>
                    <a:pt x="18" y="89"/>
                  </a:lnTo>
                  <a:lnTo>
                    <a:pt x="18" y="95"/>
                  </a:lnTo>
                  <a:lnTo>
                    <a:pt x="18" y="101"/>
                  </a:lnTo>
                  <a:lnTo>
                    <a:pt x="24" y="101"/>
                  </a:lnTo>
                  <a:lnTo>
                    <a:pt x="30" y="101"/>
                  </a:lnTo>
                  <a:lnTo>
                    <a:pt x="30" y="95"/>
                  </a:lnTo>
                  <a:lnTo>
                    <a:pt x="36" y="95"/>
                  </a:lnTo>
                  <a:lnTo>
                    <a:pt x="42" y="95"/>
                  </a:lnTo>
                  <a:lnTo>
                    <a:pt x="48" y="95"/>
                  </a:lnTo>
                  <a:lnTo>
                    <a:pt x="48" y="89"/>
                  </a:lnTo>
                  <a:lnTo>
                    <a:pt x="54" y="89"/>
                  </a:lnTo>
                  <a:lnTo>
                    <a:pt x="54" y="83"/>
                  </a:lnTo>
                  <a:lnTo>
                    <a:pt x="54" y="89"/>
                  </a:lnTo>
                  <a:lnTo>
                    <a:pt x="48" y="95"/>
                  </a:lnTo>
                  <a:lnTo>
                    <a:pt x="42" y="101"/>
                  </a:lnTo>
                  <a:lnTo>
                    <a:pt x="42" y="107"/>
                  </a:lnTo>
                  <a:lnTo>
                    <a:pt x="36" y="107"/>
                  </a:lnTo>
                  <a:lnTo>
                    <a:pt x="36" y="113"/>
                  </a:lnTo>
                  <a:lnTo>
                    <a:pt x="36" y="107"/>
                  </a:lnTo>
                  <a:lnTo>
                    <a:pt x="30" y="107"/>
                  </a:lnTo>
                  <a:lnTo>
                    <a:pt x="30" y="101"/>
                  </a:lnTo>
                  <a:lnTo>
                    <a:pt x="24" y="101"/>
                  </a:lnTo>
                  <a:lnTo>
                    <a:pt x="18" y="101"/>
                  </a:lnTo>
                  <a:lnTo>
                    <a:pt x="12" y="107"/>
                  </a:lnTo>
                  <a:lnTo>
                    <a:pt x="12" y="113"/>
                  </a:lnTo>
                  <a:lnTo>
                    <a:pt x="12" y="119"/>
                  </a:lnTo>
                  <a:lnTo>
                    <a:pt x="6" y="119"/>
                  </a:lnTo>
                  <a:lnTo>
                    <a:pt x="0" y="125"/>
                  </a:lnTo>
                  <a:lnTo>
                    <a:pt x="6" y="119"/>
                  </a:lnTo>
                  <a:lnTo>
                    <a:pt x="6" y="113"/>
                  </a:lnTo>
                  <a:lnTo>
                    <a:pt x="12" y="113"/>
                  </a:lnTo>
                  <a:lnTo>
                    <a:pt x="6" y="107"/>
                  </a:lnTo>
                  <a:lnTo>
                    <a:pt x="0" y="107"/>
                  </a:lnTo>
                  <a:close/>
                </a:path>
              </a:pathLst>
            </a:custGeom>
            <a:solidFill>
              <a:srgbClr val="990000"/>
            </a:solidFill>
            <a:ln w="9525">
              <a:noFill/>
              <a:round/>
              <a:headEnd/>
              <a:tailEnd/>
            </a:ln>
          </p:spPr>
          <p:txBody>
            <a:bodyPr vert="eaVert"/>
            <a:lstStyle/>
            <a:p>
              <a:endParaRPr lang="en-US"/>
            </a:p>
          </p:txBody>
        </p:sp>
        <p:sp>
          <p:nvSpPr>
            <p:cNvPr id="15837" name="Freeform 461"/>
            <p:cNvSpPr>
              <a:spLocks/>
            </p:cNvSpPr>
            <p:nvPr/>
          </p:nvSpPr>
          <p:spPr bwMode="auto">
            <a:xfrm>
              <a:off x="5137" y="1616"/>
              <a:ext cx="12" cy="18"/>
            </a:xfrm>
            <a:custGeom>
              <a:avLst/>
              <a:gdLst>
                <a:gd name="T0" fmla="*/ 12 w 12"/>
                <a:gd name="T1" fmla="*/ 18 h 18"/>
                <a:gd name="T2" fmla="*/ 6 w 12"/>
                <a:gd name="T3" fmla="*/ 18 h 18"/>
                <a:gd name="T4" fmla="*/ 6 w 12"/>
                <a:gd name="T5" fmla="*/ 18 h 18"/>
                <a:gd name="T6" fmla="*/ 6 w 12"/>
                <a:gd name="T7" fmla="*/ 18 h 18"/>
                <a:gd name="T8" fmla="*/ 6 w 12"/>
                <a:gd name="T9" fmla="*/ 18 h 18"/>
                <a:gd name="T10" fmla="*/ 0 w 12"/>
                <a:gd name="T11" fmla="*/ 12 h 18"/>
                <a:gd name="T12" fmla="*/ 0 w 12"/>
                <a:gd name="T13" fmla="*/ 12 h 18"/>
                <a:gd name="T14" fmla="*/ 0 w 12"/>
                <a:gd name="T15" fmla="*/ 6 h 18"/>
                <a:gd name="T16" fmla="*/ 0 w 12"/>
                <a:gd name="T17" fmla="*/ 6 h 18"/>
                <a:gd name="T18" fmla="*/ 0 w 12"/>
                <a:gd name="T19" fmla="*/ 0 h 18"/>
                <a:gd name="T20" fmla="*/ 0 w 12"/>
                <a:gd name="T21" fmla="*/ 0 h 18"/>
                <a:gd name="T22" fmla="*/ 6 w 12"/>
                <a:gd name="T23" fmla="*/ 6 h 18"/>
                <a:gd name="T24" fmla="*/ 6 w 12"/>
                <a:gd name="T25" fmla="*/ 6 h 18"/>
                <a:gd name="T26" fmla="*/ 6 w 12"/>
                <a:gd name="T27" fmla="*/ 6 h 18"/>
                <a:gd name="T28" fmla="*/ 6 w 12"/>
                <a:gd name="T29" fmla="*/ 12 h 18"/>
                <a:gd name="T30" fmla="*/ 6 w 12"/>
                <a:gd name="T31" fmla="*/ 12 h 18"/>
                <a:gd name="T32" fmla="*/ 12 w 12"/>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18"/>
                  </a:moveTo>
                  <a:lnTo>
                    <a:pt x="6" y="18"/>
                  </a:lnTo>
                  <a:lnTo>
                    <a:pt x="0" y="12"/>
                  </a:lnTo>
                  <a:lnTo>
                    <a:pt x="0" y="6"/>
                  </a:lnTo>
                  <a:lnTo>
                    <a:pt x="0" y="0"/>
                  </a:lnTo>
                  <a:lnTo>
                    <a:pt x="6" y="6"/>
                  </a:lnTo>
                  <a:lnTo>
                    <a:pt x="6" y="12"/>
                  </a:lnTo>
                  <a:lnTo>
                    <a:pt x="12" y="18"/>
                  </a:lnTo>
                  <a:close/>
                </a:path>
              </a:pathLst>
            </a:custGeom>
            <a:solidFill>
              <a:srgbClr val="990000"/>
            </a:solidFill>
            <a:ln w="9525">
              <a:noFill/>
              <a:round/>
              <a:headEnd/>
              <a:tailEnd/>
            </a:ln>
          </p:spPr>
          <p:txBody>
            <a:bodyPr vert="eaVert"/>
            <a:lstStyle/>
            <a:p>
              <a:endParaRPr lang="en-US"/>
            </a:p>
          </p:txBody>
        </p:sp>
        <p:sp>
          <p:nvSpPr>
            <p:cNvPr id="15838" name="Freeform 462"/>
            <p:cNvSpPr>
              <a:spLocks/>
            </p:cNvSpPr>
            <p:nvPr/>
          </p:nvSpPr>
          <p:spPr bwMode="auto">
            <a:xfrm>
              <a:off x="5209" y="1616"/>
              <a:ext cx="173" cy="102"/>
            </a:xfrm>
            <a:custGeom>
              <a:avLst/>
              <a:gdLst>
                <a:gd name="T0" fmla="*/ 18 w 173"/>
                <a:gd name="T1" fmla="*/ 72 h 102"/>
                <a:gd name="T2" fmla="*/ 36 w 173"/>
                <a:gd name="T3" fmla="*/ 60 h 102"/>
                <a:gd name="T4" fmla="*/ 42 w 173"/>
                <a:gd name="T5" fmla="*/ 36 h 102"/>
                <a:gd name="T6" fmla="*/ 60 w 173"/>
                <a:gd name="T7" fmla="*/ 18 h 102"/>
                <a:gd name="T8" fmla="*/ 72 w 173"/>
                <a:gd name="T9" fmla="*/ 0 h 102"/>
                <a:gd name="T10" fmla="*/ 78 w 173"/>
                <a:gd name="T11" fmla="*/ 0 h 102"/>
                <a:gd name="T12" fmla="*/ 66 w 173"/>
                <a:gd name="T13" fmla="*/ 12 h 102"/>
                <a:gd name="T14" fmla="*/ 54 w 173"/>
                <a:gd name="T15" fmla="*/ 30 h 102"/>
                <a:gd name="T16" fmla="*/ 48 w 173"/>
                <a:gd name="T17" fmla="*/ 48 h 102"/>
                <a:gd name="T18" fmla="*/ 48 w 173"/>
                <a:gd name="T19" fmla="*/ 54 h 102"/>
                <a:gd name="T20" fmla="*/ 60 w 173"/>
                <a:gd name="T21" fmla="*/ 48 h 102"/>
                <a:gd name="T22" fmla="*/ 72 w 173"/>
                <a:gd name="T23" fmla="*/ 36 h 102"/>
                <a:gd name="T24" fmla="*/ 90 w 173"/>
                <a:gd name="T25" fmla="*/ 18 h 102"/>
                <a:gd name="T26" fmla="*/ 114 w 173"/>
                <a:gd name="T27" fmla="*/ 0 h 102"/>
                <a:gd name="T28" fmla="*/ 120 w 173"/>
                <a:gd name="T29" fmla="*/ 0 h 102"/>
                <a:gd name="T30" fmla="*/ 102 w 173"/>
                <a:gd name="T31" fmla="*/ 12 h 102"/>
                <a:gd name="T32" fmla="*/ 84 w 173"/>
                <a:gd name="T33" fmla="*/ 36 h 102"/>
                <a:gd name="T34" fmla="*/ 84 w 173"/>
                <a:gd name="T35" fmla="*/ 42 h 102"/>
                <a:gd name="T36" fmla="*/ 96 w 173"/>
                <a:gd name="T37" fmla="*/ 36 h 102"/>
                <a:gd name="T38" fmla="*/ 108 w 173"/>
                <a:gd name="T39" fmla="*/ 36 h 102"/>
                <a:gd name="T40" fmla="*/ 125 w 173"/>
                <a:gd name="T41" fmla="*/ 24 h 102"/>
                <a:gd name="T42" fmla="*/ 149 w 173"/>
                <a:gd name="T43" fmla="*/ 12 h 102"/>
                <a:gd name="T44" fmla="*/ 155 w 173"/>
                <a:gd name="T45" fmla="*/ 12 h 102"/>
                <a:gd name="T46" fmla="*/ 137 w 173"/>
                <a:gd name="T47" fmla="*/ 18 h 102"/>
                <a:gd name="T48" fmla="*/ 120 w 173"/>
                <a:gd name="T49" fmla="*/ 36 h 102"/>
                <a:gd name="T50" fmla="*/ 137 w 173"/>
                <a:gd name="T51" fmla="*/ 36 h 102"/>
                <a:gd name="T52" fmla="*/ 161 w 173"/>
                <a:gd name="T53" fmla="*/ 30 h 102"/>
                <a:gd name="T54" fmla="*/ 173 w 173"/>
                <a:gd name="T55" fmla="*/ 30 h 102"/>
                <a:gd name="T56" fmla="*/ 155 w 173"/>
                <a:gd name="T57" fmla="*/ 36 h 102"/>
                <a:gd name="T58" fmla="*/ 125 w 173"/>
                <a:gd name="T59" fmla="*/ 42 h 102"/>
                <a:gd name="T60" fmla="*/ 131 w 173"/>
                <a:gd name="T61" fmla="*/ 54 h 102"/>
                <a:gd name="T62" fmla="*/ 149 w 173"/>
                <a:gd name="T63" fmla="*/ 60 h 102"/>
                <a:gd name="T64" fmla="*/ 155 w 173"/>
                <a:gd name="T65" fmla="*/ 66 h 102"/>
                <a:gd name="T66" fmla="*/ 137 w 173"/>
                <a:gd name="T67" fmla="*/ 60 h 102"/>
                <a:gd name="T68" fmla="*/ 114 w 173"/>
                <a:gd name="T69" fmla="*/ 48 h 102"/>
                <a:gd name="T70" fmla="*/ 102 w 173"/>
                <a:gd name="T71" fmla="*/ 48 h 102"/>
                <a:gd name="T72" fmla="*/ 84 w 173"/>
                <a:gd name="T73" fmla="*/ 48 h 102"/>
                <a:gd name="T74" fmla="*/ 90 w 173"/>
                <a:gd name="T75" fmla="*/ 60 h 102"/>
                <a:gd name="T76" fmla="*/ 108 w 173"/>
                <a:gd name="T77" fmla="*/ 72 h 102"/>
                <a:gd name="T78" fmla="*/ 120 w 173"/>
                <a:gd name="T79" fmla="*/ 78 h 102"/>
                <a:gd name="T80" fmla="*/ 125 w 173"/>
                <a:gd name="T81" fmla="*/ 84 h 102"/>
                <a:gd name="T82" fmla="*/ 108 w 173"/>
                <a:gd name="T83" fmla="*/ 72 h 102"/>
                <a:gd name="T84" fmla="*/ 84 w 173"/>
                <a:gd name="T85" fmla="*/ 60 h 102"/>
                <a:gd name="T86" fmla="*/ 72 w 173"/>
                <a:gd name="T87" fmla="*/ 54 h 102"/>
                <a:gd name="T88" fmla="*/ 60 w 173"/>
                <a:gd name="T89" fmla="*/ 60 h 102"/>
                <a:gd name="T90" fmla="*/ 48 w 173"/>
                <a:gd name="T91" fmla="*/ 60 h 102"/>
                <a:gd name="T92" fmla="*/ 48 w 173"/>
                <a:gd name="T93" fmla="*/ 66 h 102"/>
                <a:gd name="T94" fmla="*/ 66 w 173"/>
                <a:gd name="T95" fmla="*/ 78 h 102"/>
                <a:gd name="T96" fmla="*/ 84 w 173"/>
                <a:gd name="T97" fmla="*/ 96 h 102"/>
                <a:gd name="T98" fmla="*/ 90 w 173"/>
                <a:gd name="T99" fmla="*/ 102 h 102"/>
                <a:gd name="T100" fmla="*/ 66 w 173"/>
                <a:gd name="T101" fmla="*/ 90 h 102"/>
                <a:gd name="T102" fmla="*/ 42 w 173"/>
                <a:gd name="T103" fmla="*/ 72 h 102"/>
                <a:gd name="T104" fmla="*/ 30 w 173"/>
                <a:gd name="T105" fmla="*/ 78 h 102"/>
                <a:gd name="T106" fmla="*/ 6 w 173"/>
                <a:gd name="T107" fmla="*/ 84 h 102"/>
                <a:gd name="T108" fmla="*/ 6 w 173"/>
                <a:gd name="T109" fmla="*/ 78 h 1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73"/>
                <a:gd name="T166" fmla="*/ 0 h 102"/>
                <a:gd name="T167" fmla="*/ 173 w 173"/>
                <a:gd name="T168" fmla="*/ 102 h 1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73" h="102">
                  <a:moveTo>
                    <a:pt x="6" y="78"/>
                  </a:moveTo>
                  <a:lnTo>
                    <a:pt x="12" y="78"/>
                  </a:lnTo>
                  <a:lnTo>
                    <a:pt x="12" y="72"/>
                  </a:lnTo>
                  <a:lnTo>
                    <a:pt x="18" y="72"/>
                  </a:lnTo>
                  <a:lnTo>
                    <a:pt x="24" y="66"/>
                  </a:lnTo>
                  <a:lnTo>
                    <a:pt x="30" y="66"/>
                  </a:lnTo>
                  <a:lnTo>
                    <a:pt x="30" y="60"/>
                  </a:lnTo>
                  <a:lnTo>
                    <a:pt x="36" y="60"/>
                  </a:lnTo>
                  <a:lnTo>
                    <a:pt x="36" y="54"/>
                  </a:lnTo>
                  <a:lnTo>
                    <a:pt x="42" y="48"/>
                  </a:lnTo>
                  <a:lnTo>
                    <a:pt x="42" y="36"/>
                  </a:lnTo>
                  <a:lnTo>
                    <a:pt x="48" y="30"/>
                  </a:lnTo>
                  <a:lnTo>
                    <a:pt x="48" y="24"/>
                  </a:lnTo>
                  <a:lnTo>
                    <a:pt x="54" y="24"/>
                  </a:lnTo>
                  <a:lnTo>
                    <a:pt x="60" y="18"/>
                  </a:lnTo>
                  <a:lnTo>
                    <a:pt x="60" y="12"/>
                  </a:lnTo>
                  <a:lnTo>
                    <a:pt x="66" y="6"/>
                  </a:lnTo>
                  <a:lnTo>
                    <a:pt x="72" y="6"/>
                  </a:lnTo>
                  <a:lnTo>
                    <a:pt x="72" y="0"/>
                  </a:lnTo>
                  <a:lnTo>
                    <a:pt x="78" y="0"/>
                  </a:lnTo>
                  <a:lnTo>
                    <a:pt x="78" y="6"/>
                  </a:lnTo>
                  <a:lnTo>
                    <a:pt x="72" y="6"/>
                  </a:lnTo>
                  <a:lnTo>
                    <a:pt x="66" y="12"/>
                  </a:lnTo>
                  <a:lnTo>
                    <a:pt x="66" y="18"/>
                  </a:lnTo>
                  <a:lnTo>
                    <a:pt x="60" y="18"/>
                  </a:lnTo>
                  <a:lnTo>
                    <a:pt x="54" y="24"/>
                  </a:lnTo>
                  <a:lnTo>
                    <a:pt x="54" y="30"/>
                  </a:lnTo>
                  <a:lnTo>
                    <a:pt x="48" y="30"/>
                  </a:lnTo>
                  <a:lnTo>
                    <a:pt x="48" y="36"/>
                  </a:lnTo>
                  <a:lnTo>
                    <a:pt x="48" y="42"/>
                  </a:lnTo>
                  <a:lnTo>
                    <a:pt x="48" y="48"/>
                  </a:lnTo>
                  <a:lnTo>
                    <a:pt x="48" y="54"/>
                  </a:lnTo>
                  <a:lnTo>
                    <a:pt x="54" y="54"/>
                  </a:lnTo>
                  <a:lnTo>
                    <a:pt x="54" y="48"/>
                  </a:lnTo>
                  <a:lnTo>
                    <a:pt x="60" y="48"/>
                  </a:lnTo>
                  <a:lnTo>
                    <a:pt x="60" y="42"/>
                  </a:lnTo>
                  <a:lnTo>
                    <a:pt x="66" y="42"/>
                  </a:lnTo>
                  <a:lnTo>
                    <a:pt x="72" y="36"/>
                  </a:lnTo>
                  <a:lnTo>
                    <a:pt x="78" y="30"/>
                  </a:lnTo>
                  <a:lnTo>
                    <a:pt x="84" y="24"/>
                  </a:lnTo>
                  <a:lnTo>
                    <a:pt x="90" y="18"/>
                  </a:lnTo>
                  <a:lnTo>
                    <a:pt x="96" y="12"/>
                  </a:lnTo>
                  <a:lnTo>
                    <a:pt x="102" y="6"/>
                  </a:lnTo>
                  <a:lnTo>
                    <a:pt x="108" y="6"/>
                  </a:lnTo>
                  <a:lnTo>
                    <a:pt x="114" y="0"/>
                  </a:lnTo>
                  <a:lnTo>
                    <a:pt x="120" y="0"/>
                  </a:lnTo>
                  <a:lnTo>
                    <a:pt x="114" y="6"/>
                  </a:lnTo>
                  <a:lnTo>
                    <a:pt x="108" y="6"/>
                  </a:lnTo>
                  <a:lnTo>
                    <a:pt x="102" y="12"/>
                  </a:lnTo>
                  <a:lnTo>
                    <a:pt x="96" y="18"/>
                  </a:lnTo>
                  <a:lnTo>
                    <a:pt x="90" y="24"/>
                  </a:lnTo>
                  <a:lnTo>
                    <a:pt x="84" y="30"/>
                  </a:lnTo>
                  <a:lnTo>
                    <a:pt x="84" y="36"/>
                  </a:lnTo>
                  <a:lnTo>
                    <a:pt x="78" y="36"/>
                  </a:lnTo>
                  <a:lnTo>
                    <a:pt x="78" y="42"/>
                  </a:lnTo>
                  <a:lnTo>
                    <a:pt x="84" y="42"/>
                  </a:lnTo>
                  <a:lnTo>
                    <a:pt x="90" y="42"/>
                  </a:lnTo>
                  <a:lnTo>
                    <a:pt x="90" y="36"/>
                  </a:lnTo>
                  <a:lnTo>
                    <a:pt x="96" y="36"/>
                  </a:lnTo>
                  <a:lnTo>
                    <a:pt x="102" y="36"/>
                  </a:lnTo>
                  <a:lnTo>
                    <a:pt x="108" y="36"/>
                  </a:lnTo>
                  <a:lnTo>
                    <a:pt x="114" y="30"/>
                  </a:lnTo>
                  <a:lnTo>
                    <a:pt x="120" y="30"/>
                  </a:lnTo>
                  <a:lnTo>
                    <a:pt x="125" y="24"/>
                  </a:lnTo>
                  <a:lnTo>
                    <a:pt x="131" y="18"/>
                  </a:lnTo>
                  <a:lnTo>
                    <a:pt x="137" y="18"/>
                  </a:lnTo>
                  <a:lnTo>
                    <a:pt x="143" y="12"/>
                  </a:lnTo>
                  <a:lnTo>
                    <a:pt x="149" y="12"/>
                  </a:lnTo>
                  <a:lnTo>
                    <a:pt x="155" y="12"/>
                  </a:lnTo>
                  <a:lnTo>
                    <a:pt x="149" y="12"/>
                  </a:lnTo>
                  <a:lnTo>
                    <a:pt x="149" y="18"/>
                  </a:lnTo>
                  <a:lnTo>
                    <a:pt x="143" y="18"/>
                  </a:lnTo>
                  <a:lnTo>
                    <a:pt x="137" y="18"/>
                  </a:lnTo>
                  <a:lnTo>
                    <a:pt x="131" y="24"/>
                  </a:lnTo>
                  <a:lnTo>
                    <a:pt x="125" y="30"/>
                  </a:lnTo>
                  <a:lnTo>
                    <a:pt x="120" y="36"/>
                  </a:lnTo>
                  <a:lnTo>
                    <a:pt x="125" y="36"/>
                  </a:lnTo>
                  <a:lnTo>
                    <a:pt x="131" y="36"/>
                  </a:lnTo>
                  <a:lnTo>
                    <a:pt x="137" y="36"/>
                  </a:lnTo>
                  <a:lnTo>
                    <a:pt x="143" y="36"/>
                  </a:lnTo>
                  <a:lnTo>
                    <a:pt x="149" y="30"/>
                  </a:lnTo>
                  <a:lnTo>
                    <a:pt x="155" y="30"/>
                  </a:lnTo>
                  <a:lnTo>
                    <a:pt x="161" y="30"/>
                  </a:lnTo>
                  <a:lnTo>
                    <a:pt x="167" y="30"/>
                  </a:lnTo>
                  <a:lnTo>
                    <a:pt x="173" y="24"/>
                  </a:lnTo>
                  <a:lnTo>
                    <a:pt x="173" y="30"/>
                  </a:lnTo>
                  <a:lnTo>
                    <a:pt x="167" y="30"/>
                  </a:lnTo>
                  <a:lnTo>
                    <a:pt x="161" y="36"/>
                  </a:lnTo>
                  <a:lnTo>
                    <a:pt x="155" y="36"/>
                  </a:lnTo>
                  <a:lnTo>
                    <a:pt x="149" y="36"/>
                  </a:lnTo>
                  <a:lnTo>
                    <a:pt x="143" y="42"/>
                  </a:lnTo>
                  <a:lnTo>
                    <a:pt x="137" y="42"/>
                  </a:lnTo>
                  <a:lnTo>
                    <a:pt x="125" y="42"/>
                  </a:lnTo>
                  <a:lnTo>
                    <a:pt x="120" y="42"/>
                  </a:lnTo>
                  <a:lnTo>
                    <a:pt x="125" y="48"/>
                  </a:lnTo>
                  <a:lnTo>
                    <a:pt x="131" y="54"/>
                  </a:lnTo>
                  <a:lnTo>
                    <a:pt x="137" y="54"/>
                  </a:lnTo>
                  <a:lnTo>
                    <a:pt x="143" y="60"/>
                  </a:lnTo>
                  <a:lnTo>
                    <a:pt x="149" y="60"/>
                  </a:lnTo>
                  <a:lnTo>
                    <a:pt x="155" y="60"/>
                  </a:lnTo>
                  <a:lnTo>
                    <a:pt x="155" y="66"/>
                  </a:lnTo>
                  <a:lnTo>
                    <a:pt x="149" y="66"/>
                  </a:lnTo>
                  <a:lnTo>
                    <a:pt x="143" y="66"/>
                  </a:lnTo>
                  <a:lnTo>
                    <a:pt x="137" y="60"/>
                  </a:lnTo>
                  <a:lnTo>
                    <a:pt x="131" y="60"/>
                  </a:lnTo>
                  <a:lnTo>
                    <a:pt x="125" y="54"/>
                  </a:lnTo>
                  <a:lnTo>
                    <a:pt x="120" y="54"/>
                  </a:lnTo>
                  <a:lnTo>
                    <a:pt x="114" y="48"/>
                  </a:lnTo>
                  <a:lnTo>
                    <a:pt x="108" y="48"/>
                  </a:lnTo>
                  <a:lnTo>
                    <a:pt x="102" y="48"/>
                  </a:lnTo>
                  <a:lnTo>
                    <a:pt x="96" y="48"/>
                  </a:lnTo>
                  <a:lnTo>
                    <a:pt x="90" y="48"/>
                  </a:lnTo>
                  <a:lnTo>
                    <a:pt x="84" y="48"/>
                  </a:lnTo>
                  <a:lnTo>
                    <a:pt x="84" y="54"/>
                  </a:lnTo>
                  <a:lnTo>
                    <a:pt x="90" y="54"/>
                  </a:lnTo>
                  <a:lnTo>
                    <a:pt x="90" y="60"/>
                  </a:lnTo>
                  <a:lnTo>
                    <a:pt x="96" y="60"/>
                  </a:lnTo>
                  <a:lnTo>
                    <a:pt x="102" y="66"/>
                  </a:lnTo>
                  <a:lnTo>
                    <a:pt x="108" y="72"/>
                  </a:lnTo>
                  <a:lnTo>
                    <a:pt x="114" y="72"/>
                  </a:lnTo>
                  <a:lnTo>
                    <a:pt x="120" y="78"/>
                  </a:lnTo>
                  <a:lnTo>
                    <a:pt x="125" y="84"/>
                  </a:lnTo>
                  <a:lnTo>
                    <a:pt x="131" y="84"/>
                  </a:lnTo>
                  <a:lnTo>
                    <a:pt x="125" y="84"/>
                  </a:lnTo>
                  <a:lnTo>
                    <a:pt x="120" y="84"/>
                  </a:lnTo>
                  <a:lnTo>
                    <a:pt x="120" y="78"/>
                  </a:lnTo>
                  <a:lnTo>
                    <a:pt x="114" y="78"/>
                  </a:lnTo>
                  <a:lnTo>
                    <a:pt x="108" y="72"/>
                  </a:lnTo>
                  <a:lnTo>
                    <a:pt x="96" y="72"/>
                  </a:lnTo>
                  <a:lnTo>
                    <a:pt x="90" y="66"/>
                  </a:lnTo>
                  <a:lnTo>
                    <a:pt x="90" y="60"/>
                  </a:lnTo>
                  <a:lnTo>
                    <a:pt x="84" y="60"/>
                  </a:lnTo>
                  <a:lnTo>
                    <a:pt x="78" y="54"/>
                  </a:lnTo>
                  <a:lnTo>
                    <a:pt x="72" y="54"/>
                  </a:lnTo>
                  <a:lnTo>
                    <a:pt x="66" y="54"/>
                  </a:lnTo>
                  <a:lnTo>
                    <a:pt x="66" y="60"/>
                  </a:lnTo>
                  <a:lnTo>
                    <a:pt x="60" y="60"/>
                  </a:lnTo>
                  <a:lnTo>
                    <a:pt x="54" y="60"/>
                  </a:lnTo>
                  <a:lnTo>
                    <a:pt x="48" y="60"/>
                  </a:lnTo>
                  <a:lnTo>
                    <a:pt x="48" y="66"/>
                  </a:lnTo>
                  <a:lnTo>
                    <a:pt x="48" y="72"/>
                  </a:lnTo>
                  <a:lnTo>
                    <a:pt x="54" y="72"/>
                  </a:lnTo>
                  <a:lnTo>
                    <a:pt x="60" y="78"/>
                  </a:lnTo>
                  <a:lnTo>
                    <a:pt x="66" y="78"/>
                  </a:lnTo>
                  <a:lnTo>
                    <a:pt x="72" y="84"/>
                  </a:lnTo>
                  <a:lnTo>
                    <a:pt x="78" y="90"/>
                  </a:lnTo>
                  <a:lnTo>
                    <a:pt x="84" y="96"/>
                  </a:lnTo>
                  <a:lnTo>
                    <a:pt x="90" y="96"/>
                  </a:lnTo>
                  <a:lnTo>
                    <a:pt x="90" y="102"/>
                  </a:lnTo>
                  <a:lnTo>
                    <a:pt x="84" y="96"/>
                  </a:lnTo>
                  <a:lnTo>
                    <a:pt x="78" y="96"/>
                  </a:lnTo>
                  <a:lnTo>
                    <a:pt x="72" y="90"/>
                  </a:lnTo>
                  <a:lnTo>
                    <a:pt x="66" y="90"/>
                  </a:lnTo>
                  <a:lnTo>
                    <a:pt x="60" y="84"/>
                  </a:lnTo>
                  <a:lnTo>
                    <a:pt x="54" y="78"/>
                  </a:lnTo>
                  <a:lnTo>
                    <a:pt x="48" y="78"/>
                  </a:lnTo>
                  <a:lnTo>
                    <a:pt x="42" y="72"/>
                  </a:lnTo>
                  <a:lnTo>
                    <a:pt x="36" y="72"/>
                  </a:lnTo>
                  <a:lnTo>
                    <a:pt x="30" y="78"/>
                  </a:lnTo>
                  <a:lnTo>
                    <a:pt x="24" y="78"/>
                  </a:lnTo>
                  <a:lnTo>
                    <a:pt x="18" y="78"/>
                  </a:lnTo>
                  <a:lnTo>
                    <a:pt x="12" y="84"/>
                  </a:lnTo>
                  <a:lnTo>
                    <a:pt x="6" y="84"/>
                  </a:lnTo>
                  <a:lnTo>
                    <a:pt x="0" y="84"/>
                  </a:lnTo>
                  <a:lnTo>
                    <a:pt x="6" y="84"/>
                  </a:lnTo>
                  <a:lnTo>
                    <a:pt x="6" y="78"/>
                  </a:lnTo>
                  <a:close/>
                </a:path>
              </a:pathLst>
            </a:custGeom>
            <a:solidFill>
              <a:srgbClr val="990000"/>
            </a:solidFill>
            <a:ln w="9525">
              <a:noFill/>
              <a:round/>
              <a:headEnd/>
              <a:tailEnd/>
            </a:ln>
          </p:spPr>
          <p:txBody>
            <a:bodyPr vert="eaVert"/>
            <a:lstStyle/>
            <a:p>
              <a:endParaRPr lang="en-US"/>
            </a:p>
          </p:txBody>
        </p:sp>
        <p:sp>
          <p:nvSpPr>
            <p:cNvPr id="15839" name="Freeform 463"/>
            <p:cNvSpPr>
              <a:spLocks/>
            </p:cNvSpPr>
            <p:nvPr/>
          </p:nvSpPr>
          <p:spPr bwMode="auto">
            <a:xfrm>
              <a:off x="5178" y="1719"/>
              <a:ext cx="119" cy="102"/>
            </a:xfrm>
            <a:custGeom>
              <a:avLst/>
              <a:gdLst>
                <a:gd name="T0" fmla="*/ 6 w 120"/>
                <a:gd name="T1" fmla="*/ 6 h 102"/>
                <a:gd name="T2" fmla="*/ 12 w 120"/>
                <a:gd name="T3" fmla="*/ 12 h 102"/>
                <a:gd name="T4" fmla="*/ 24 w 120"/>
                <a:gd name="T5" fmla="*/ 12 h 102"/>
                <a:gd name="T6" fmla="*/ 42 w 120"/>
                <a:gd name="T7" fmla="*/ 6 h 102"/>
                <a:gd name="T8" fmla="*/ 64 w 120"/>
                <a:gd name="T9" fmla="*/ 6 h 102"/>
                <a:gd name="T10" fmla="*/ 76 w 120"/>
                <a:gd name="T11" fmla="*/ 12 h 102"/>
                <a:gd name="T12" fmla="*/ 64 w 120"/>
                <a:gd name="T13" fmla="*/ 12 h 102"/>
                <a:gd name="T14" fmla="*/ 60 w 120"/>
                <a:gd name="T15" fmla="*/ 12 h 102"/>
                <a:gd name="T16" fmla="*/ 36 w 120"/>
                <a:gd name="T17" fmla="*/ 12 h 102"/>
                <a:gd name="T18" fmla="*/ 30 w 120"/>
                <a:gd name="T19" fmla="*/ 18 h 102"/>
                <a:gd name="T20" fmla="*/ 42 w 120"/>
                <a:gd name="T21" fmla="*/ 24 h 102"/>
                <a:gd name="T22" fmla="*/ 48 w 120"/>
                <a:gd name="T23" fmla="*/ 24 h 102"/>
                <a:gd name="T24" fmla="*/ 60 w 120"/>
                <a:gd name="T25" fmla="*/ 24 h 102"/>
                <a:gd name="T26" fmla="*/ 82 w 120"/>
                <a:gd name="T27" fmla="*/ 30 h 102"/>
                <a:gd name="T28" fmla="*/ 100 w 120"/>
                <a:gd name="T29" fmla="*/ 36 h 102"/>
                <a:gd name="T30" fmla="*/ 100 w 120"/>
                <a:gd name="T31" fmla="*/ 42 h 102"/>
                <a:gd name="T32" fmla="*/ 88 w 120"/>
                <a:gd name="T33" fmla="*/ 36 h 102"/>
                <a:gd name="T34" fmla="*/ 70 w 120"/>
                <a:gd name="T35" fmla="*/ 30 h 102"/>
                <a:gd name="T36" fmla="*/ 60 w 120"/>
                <a:gd name="T37" fmla="*/ 36 h 102"/>
                <a:gd name="T38" fmla="*/ 64 w 120"/>
                <a:gd name="T39" fmla="*/ 42 h 102"/>
                <a:gd name="T40" fmla="*/ 76 w 120"/>
                <a:gd name="T41" fmla="*/ 48 h 102"/>
                <a:gd name="T42" fmla="*/ 100 w 120"/>
                <a:gd name="T43" fmla="*/ 54 h 102"/>
                <a:gd name="T44" fmla="*/ 112 w 120"/>
                <a:gd name="T45" fmla="*/ 66 h 102"/>
                <a:gd name="T46" fmla="*/ 100 w 120"/>
                <a:gd name="T47" fmla="*/ 60 h 102"/>
                <a:gd name="T48" fmla="*/ 88 w 120"/>
                <a:gd name="T49" fmla="*/ 54 h 102"/>
                <a:gd name="T50" fmla="*/ 82 w 120"/>
                <a:gd name="T51" fmla="*/ 60 h 102"/>
                <a:gd name="T52" fmla="*/ 100 w 120"/>
                <a:gd name="T53" fmla="*/ 72 h 102"/>
                <a:gd name="T54" fmla="*/ 106 w 120"/>
                <a:gd name="T55" fmla="*/ 84 h 102"/>
                <a:gd name="T56" fmla="*/ 112 w 120"/>
                <a:gd name="T57" fmla="*/ 96 h 102"/>
                <a:gd name="T58" fmla="*/ 112 w 120"/>
                <a:gd name="T59" fmla="*/ 96 h 102"/>
                <a:gd name="T60" fmla="*/ 94 w 120"/>
                <a:gd name="T61" fmla="*/ 78 h 102"/>
                <a:gd name="T62" fmla="*/ 76 w 120"/>
                <a:gd name="T63" fmla="*/ 60 h 102"/>
                <a:gd name="T64" fmla="*/ 70 w 120"/>
                <a:gd name="T65" fmla="*/ 54 h 102"/>
                <a:gd name="T66" fmla="*/ 70 w 120"/>
                <a:gd name="T67" fmla="*/ 66 h 102"/>
                <a:gd name="T68" fmla="*/ 82 w 120"/>
                <a:gd name="T69" fmla="*/ 90 h 102"/>
                <a:gd name="T70" fmla="*/ 76 w 120"/>
                <a:gd name="T71" fmla="*/ 90 h 102"/>
                <a:gd name="T72" fmla="*/ 70 w 120"/>
                <a:gd name="T73" fmla="*/ 72 h 102"/>
                <a:gd name="T74" fmla="*/ 60 w 120"/>
                <a:gd name="T75" fmla="*/ 48 h 102"/>
                <a:gd name="T76" fmla="*/ 60 w 120"/>
                <a:gd name="T77" fmla="*/ 42 h 102"/>
                <a:gd name="T78" fmla="*/ 54 w 120"/>
                <a:gd name="T79" fmla="*/ 36 h 102"/>
                <a:gd name="T80" fmla="*/ 48 w 120"/>
                <a:gd name="T81" fmla="*/ 36 h 102"/>
                <a:gd name="T82" fmla="*/ 48 w 120"/>
                <a:gd name="T83" fmla="*/ 48 h 102"/>
                <a:gd name="T84" fmla="*/ 60 w 120"/>
                <a:gd name="T85" fmla="*/ 78 h 102"/>
                <a:gd name="T86" fmla="*/ 60 w 120"/>
                <a:gd name="T87" fmla="*/ 84 h 102"/>
                <a:gd name="T88" fmla="*/ 54 w 120"/>
                <a:gd name="T89" fmla="*/ 72 h 102"/>
                <a:gd name="T90" fmla="*/ 42 w 120"/>
                <a:gd name="T91" fmla="*/ 54 h 102"/>
                <a:gd name="T92" fmla="*/ 42 w 120"/>
                <a:gd name="T93" fmla="*/ 30 h 102"/>
                <a:gd name="T94" fmla="*/ 36 w 120"/>
                <a:gd name="T95" fmla="*/ 24 h 102"/>
                <a:gd name="T96" fmla="*/ 24 w 120"/>
                <a:gd name="T97" fmla="*/ 24 h 102"/>
                <a:gd name="T98" fmla="*/ 24 w 120"/>
                <a:gd name="T99" fmla="*/ 24 h 102"/>
                <a:gd name="T100" fmla="*/ 24 w 120"/>
                <a:gd name="T101" fmla="*/ 48 h 102"/>
                <a:gd name="T102" fmla="*/ 30 w 120"/>
                <a:gd name="T103" fmla="*/ 66 h 102"/>
                <a:gd name="T104" fmla="*/ 30 w 120"/>
                <a:gd name="T105" fmla="*/ 72 h 102"/>
                <a:gd name="T106" fmla="*/ 24 w 120"/>
                <a:gd name="T107" fmla="*/ 54 h 102"/>
                <a:gd name="T108" fmla="*/ 18 w 120"/>
                <a:gd name="T109" fmla="*/ 18 h 102"/>
                <a:gd name="T110" fmla="*/ 6 w 120"/>
                <a:gd name="T111" fmla="*/ 12 h 102"/>
                <a:gd name="T112" fmla="*/ 0 w 120"/>
                <a:gd name="T113" fmla="*/ 6 h 102"/>
                <a:gd name="T114" fmla="*/ 0 w 120"/>
                <a:gd name="T115" fmla="*/ 0 h 102"/>
                <a:gd name="T116" fmla="*/ 0 w 120"/>
                <a:gd name="T117" fmla="*/ 0 h 1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
                <a:gd name="T178" fmla="*/ 0 h 102"/>
                <a:gd name="T179" fmla="*/ 120 w 120"/>
                <a:gd name="T180" fmla="*/ 102 h 10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 h="102">
                  <a:moveTo>
                    <a:pt x="0" y="0"/>
                  </a:moveTo>
                  <a:lnTo>
                    <a:pt x="6" y="6"/>
                  </a:lnTo>
                  <a:lnTo>
                    <a:pt x="12" y="6"/>
                  </a:lnTo>
                  <a:lnTo>
                    <a:pt x="12" y="12"/>
                  </a:lnTo>
                  <a:lnTo>
                    <a:pt x="18" y="12"/>
                  </a:lnTo>
                  <a:lnTo>
                    <a:pt x="24" y="12"/>
                  </a:lnTo>
                  <a:lnTo>
                    <a:pt x="30" y="12"/>
                  </a:lnTo>
                  <a:lnTo>
                    <a:pt x="36" y="12"/>
                  </a:lnTo>
                  <a:lnTo>
                    <a:pt x="42" y="6"/>
                  </a:lnTo>
                  <a:lnTo>
                    <a:pt x="54" y="6"/>
                  </a:lnTo>
                  <a:lnTo>
                    <a:pt x="60" y="6"/>
                  </a:lnTo>
                  <a:lnTo>
                    <a:pt x="72" y="6"/>
                  </a:lnTo>
                  <a:lnTo>
                    <a:pt x="78" y="6"/>
                  </a:lnTo>
                  <a:lnTo>
                    <a:pt x="84" y="12"/>
                  </a:lnTo>
                  <a:lnTo>
                    <a:pt x="78" y="12"/>
                  </a:lnTo>
                  <a:lnTo>
                    <a:pt x="72" y="12"/>
                  </a:lnTo>
                  <a:lnTo>
                    <a:pt x="66" y="12"/>
                  </a:lnTo>
                  <a:lnTo>
                    <a:pt x="60" y="12"/>
                  </a:lnTo>
                  <a:lnTo>
                    <a:pt x="48" y="12"/>
                  </a:lnTo>
                  <a:lnTo>
                    <a:pt x="42" y="12"/>
                  </a:lnTo>
                  <a:lnTo>
                    <a:pt x="36" y="12"/>
                  </a:lnTo>
                  <a:lnTo>
                    <a:pt x="30" y="18"/>
                  </a:lnTo>
                  <a:lnTo>
                    <a:pt x="36" y="18"/>
                  </a:lnTo>
                  <a:lnTo>
                    <a:pt x="36" y="24"/>
                  </a:lnTo>
                  <a:lnTo>
                    <a:pt x="42" y="24"/>
                  </a:lnTo>
                  <a:lnTo>
                    <a:pt x="48" y="24"/>
                  </a:lnTo>
                  <a:lnTo>
                    <a:pt x="54" y="30"/>
                  </a:lnTo>
                  <a:lnTo>
                    <a:pt x="60" y="24"/>
                  </a:lnTo>
                  <a:lnTo>
                    <a:pt x="66" y="24"/>
                  </a:lnTo>
                  <a:lnTo>
                    <a:pt x="72" y="24"/>
                  </a:lnTo>
                  <a:lnTo>
                    <a:pt x="84" y="30"/>
                  </a:lnTo>
                  <a:lnTo>
                    <a:pt x="90" y="30"/>
                  </a:lnTo>
                  <a:lnTo>
                    <a:pt x="102" y="30"/>
                  </a:lnTo>
                  <a:lnTo>
                    <a:pt x="108" y="36"/>
                  </a:lnTo>
                  <a:lnTo>
                    <a:pt x="114" y="42"/>
                  </a:lnTo>
                  <a:lnTo>
                    <a:pt x="108" y="42"/>
                  </a:lnTo>
                  <a:lnTo>
                    <a:pt x="108" y="36"/>
                  </a:lnTo>
                  <a:lnTo>
                    <a:pt x="102" y="36"/>
                  </a:lnTo>
                  <a:lnTo>
                    <a:pt x="96" y="36"/>
                  </a:lnTo>
                  <a:lnTo>
                    <a:pt x="90" y="36"/>
                  </a:lnTo>
                  <a:lnTo>
                    <a:pt x="84" y="36"/>
                  </a:lnTo>
                  <a:lnTo>
                    <a:pt x="78" y="30"/>
                  </a:lnTo>
                  <a:lnTo>
                    <a:pt x="72" y="30"/>
                  </a:lnTo>
                  <a:lnTo>
                    <a:pt x="66" y="30"/>
                  </a:lnTo>
                  <a:lnTo>
                    <a:pt x="60" y="36"/>
                  </a:lnTo>
                  <a:lnTo>
                    <a:pt x="66" y="36"/>
                  </a:lnTo>
                  <a:lnTo>
                    <a:pt x="72" y="42"/>
                  </a:lnTo>
                  <a:lnTo>
                    <a:pt x="78" y="48"/>
                  </a:lnTo>
                  <a:lnTo>
                    <a:pt x="84" y="48"/>
                  </a:lnTo>
                  <a:lnTo>
                    <a:pt x="90" y="48"/>
                  </a:lnTo>
                  <a:lnTo>
                    <a:pt x="102" y="48"/>
                  </a:lnTo>
                  <a:lnTo>
                    <a:pt x="108" y="54"/>
                  </a:lnTo>
                  <a:lnTo>
                    <a:pt x="114" y="54"/>
                  </a:lnTo>
                  <a:lnTo>
                    <a:pt x="120" y="60"/>
                  </a:lnTo>
                  <a:lnTo>
                    <a:pt x="120" y="66"/>
                  </a:lnTo>
                  <a:lnTo>
                    <a:pt x="114" y="60"/>
                  </a:lnTo>
                  <a:lnTo>
                    <a:pt x="108" y="60"/>
                  </a:lnTo>
                  <a:lnTo>
                    <a:pt x="102" y="54"/>
                  </a:lnTo>
                  <a:lnTo>
                    <a:pt x="96" y="54"/>
                  </a:lnTo>
                  <a:lnTo>
                    <a:pt x="90" y="54"/>
                  </a:lnTo>
                  <a:lnTo>
                    <a:pt x="84" y="54"/>
                  </a:lnTo>
                  <a:lnTo>
                    <a:pt x="90" y="60"/>
                  </a:lnTo>
                  <a:lnTo>
                    <a:pt x="96" y="66"/>
                  </a:lnTo>
                  <a:lnTo>
                    <a:pt x="102" y="72"/>
                  </a:lnTo>
                  <a:lnTo>
                    <a:pt x="108" y="72"/>
                  </a:lnTo>
                  <a:lnTo>
                    <a:pt x="108" y="78"/>
                  </a:lnTo>
                  <a:lnTo>
                    <a:pt x="114" y="84"/>
                  </a:lnTo>
                  <a:lnTo>
                    <a:pt x="114" y="90"/>
                  </a:lnTo>
                  <a:lnTo>
                    <a:pt x="120" y="90"/>
                  </a:lnTo>
                  <a:lnTo>
                    <a:pt x="120" y="96"/>
                  </a:lnTo>
                  <a:lnTo>
                    <a:pt x="120" y="102"/>
                  </a:lnTo>
                  <a:lnTo>
                    <a:pt x="120" y="96"/>
                  </a:lnTo>
                  <a:lnTo>
                    <a:pt x="114" y="90"/>
                  </a:lnTo>
                  <a:lnTo>
                    <a:pt x="108" y="84"/>
                  </a:lnTo>
                  <a:lnTo>
                    <a:pt x="102" y="78"/>
                  </a:lnTo>
                  <a:lnTo>
                    <a:pt x="96" y="66"/>
                  </a:lnTo>
                  <a:lnTo>
                    <a:pt x="90" y="60"/>
                  </a:lnTo>
                  <a:lnTo>
                    <a:pt x="84" y="60"/>
                  </a:lnTo>
                  <a:lnTo>
                    <a:pt x="78" y="54"/>
                  </a:lnTo>
                  <a:lnTo>
                    <a:pt x="78" y="60"/>
                  </a:lnTo>
                  <a:lnTo>
                    <a:pt x="78" y="66"/>
                  </a:lnTo>
                  <a:lnTo>
                    <a:pt x="84" y="78"/>
                  </a:lnTo>
                  <a:lnTo>
                    <a:pt x="84" y="84"/>
                  </a:lnTo>
                  <a:lnTo>
                    <a:pt x="90" y="90"/>
                  </a:lnTo>
                  <a:lnTo>
                    <a:pt x="90" y="96"/>
                  </a:lnTo>
                  <a:lnTo>
                    <a:pt x="84" y="90"/>
                  </a:lnTo>
                  <a:lnTo>
                    <a:pt x="78" y="84"/>
                  </a:lnTo>
                  <a:lnTo>
                    <a:pt x="78" y="72"/>
                  </a:lnTo>
                  <a:lnTo>
                    <a:pt x="72" y="60"/>
                  </a:lnTo>
                  <a:lnTo>
                    <a:pt x="72" y="48"/>
                  </a:lnTo>
                  <a:lnTo>
                    <a:pt x="66" y="48"/>
                  </a:lnTo>
                  <a:lnTo>
                    <a:pt x="60" y="42"/>
                  </a:lnTo>
                  <a:lnTo>
                    <a:pt x="54" y="42"/>
                  </a:lnTo>
                  <a:lnTo>
                    <a:pt x="54" y="36"/>
                  </a:lnTo>
                  <a:lnTo>
                    <a:pt x="48" y="36"/>
                  </a:lnTo>
                  <a:lnTo>
                    <a:pt x="48" y="42"/>
                  </a:lnTo>
                  <a:lnTo>
                    <a:pt x="48" y="48"/>
                  </a:lnTo>
                  <a:lnTo>
                    <a:pt x="48" y="54"/>
                  </a:lnTo>
                  <a:lnTo>
                    <a:pt x="54" y="66"/>
                  </a:lnTo>
                  <a:lnTo>
                    <a:pt x="60" y="78"/>
                  </a:lnTo>
                  <a:lnTo>
                    <a:pt x="60" y="84"/>
                  </a:lnTo>
                  <a:lnTo>
                    <a:pt x="54" y="84"/>
                  </a:lnTo>
                  <a:lnTo>
                    <a:pt x="54" y="78"/>
                  </a:lnTo>
                  <a:lnTo>
                    <a:pt x="54" y="72"/>
                  </a:lnTo>
                  <a:lnTo>
                    <a:pt x="48" y="66"/>
                  </a:lnTo>
                  <a:lnTo>
                    <a:pt x="48" y="60"/>
                  </a:lnTo>
                  <a:lnTo>
                    <a:pt x="42" y="54"/>
                  </a:lnTo>
                  <a:lnTo>
                    <a:pt x="42" y="48"/>
                  </a:lnTo>
                  <a:lnTo>
                    <a:pt x="42" y="42"/>
                  </a:lnTo>
                  <a:lnTo>
                    <a:pt x="42" y="30"/>
                  </a:lnTo>
                  <a:lnTo>
                    <a:pt x="36" y="30"/>
                  </a:lnTo>
                  <a:lnTo>
                    <a:pt x="36" y="24"/>
                  </a:lnTo>
                  <a:lnTo>
                    <a:pt x="30" y="24"/>
                  </a:lnTo>
                  <a:lnTo>
                    <a:pt x="24" y="24"/>
                  </a:lnTo>
                  <a:lnTo>
                    <a:pt x="24" y="36"/>
                  </a:lnTo>
                  <a:lnTo>
                    <a:pt x="24" y="42"/>
                  </a:lnTo>
                  <a:lnTo>
                    <a:pt x="24" y="48"/>
                  </a:lnTo>
                  <a:lnTo>
                    <a:pt x="24" y="54"/>
                  </a:lnTo>
                  <a:lnTo>
                    <a:pt x="30" y="60"/>
                  </a:lnTo>
                  <a:lnTo>
                    <a:pt x="30" y="66"/>
                  </a:lnTo>
                  <a:lnTo>
                    <a:pt x="30" y="72"/>
                  </a:lnTo>
                  <a:lnTo>
                    <a:pt x="30" y="78"/>
                  </a:lnTo>
                  <a:lnTo>
                    <a:pt x="30" y="72"/>
                  </a:lnTo>
                  <a:lnTo>
                    <a:pt x="24" y="72"/>
                  </a:lnTo>
                  <a:lnTo>
                    <a:pt x="24" y="66"/>
                  </a:lnTo>
                  <a:lnTo>
                    <a:pt x="24" y="54"/>
                  </a:lnTo>
                  <a:lnTo>
                    <a:pt x="18" y="42"/>
                  </a:lnTo>
                  <a:lnTo>
                    <a:pt x="18" y="30"/>
                  </a:lnTo>
                  <a:lnTo>
                    <a:pt x="18" y="18"/>
                  </a:lnTo>
                  <a:lnTo>
                    <a:pt x="12" y="18"/>
                  </a:lnTo>
                  <a:lnTo>
                    <a:pt x="6" y="12"/>
                  </a:lnTo>
                  <a:lnTo>
                    <a:pt x="6" y="6"/>
                  </a:lnTo>
                  <a:lnTo>
                    <a:pt x="0" y="6"/>
                  </a:lnTo>
                  <a:lnTo>
                    <a:pt x="0" y="0"/>
                  </a:lnTo>
                  <a:close/>
                </a:path>
              </a:pathLst>
            </a:custGeom>
            <a:solidFill>
              <a:srgbClr val="990000"/>
            </a:solidFill>
            <a:ln w="9525">
              <a:noFill/>
              <a:round/>
              <a:headEnd/>
              <a:tailEnd/>
            </a:ln>
          </p:spPr>
          <p:txBody>
            <a:bodyPr vert="eaVert"/>
            <a:lstStyle/>
            <a:p>
              <a:endParaRPr lang="en-US"/>
            </a:p>
          </p:txBody>
        </p:sp>
        <p:sp>
          <p:nvSpPr>
            <p:cNvPr id="15840" name="Freeform 464"/>
            <p:cNvSpPr>
              <a:spLocks/>
            </p:cNvSpPr>
            <p:nvPr/>
          </p:nvSpPr>
          <p:spPr bwMode="auto">
            <a:xfrm>
              <a:off x="5114" y="1732"/>
              <a:ext cx="83" cy="138"/>
            </a:xfrm>
            <a:custGeom>
              <a:avLst/>
              <a:gdLst>
                <a:gd name="T0" fmla="*/ 35 w 83"/>
                <a:gd name="T1" fmla="*/ 0 h 138"/>
                <a:gd name="T2" fmla="*/ 41 w 83"/>
                <a:gd name="T3" fmla="*/ 18 h 138"/>
                <a:gd name="T4" fmla="*/ 41 w 83"/>
                <a:gd name="T5" fmla="*/ 24 h 138"/>
                <a:gd name="T6" fmla="*/ 47 w 83"/>
                <a:gd name="T7" fmla="*/ 30 h 138"/>
                <a:gd name="T8" fmla="*/ 53 w 83"/>
                <a:gd name="T9" fmla="*/ 36 h 138"/>
                <a:gd name="T10" fmla="*/ 65 w 83"/>
                <a:gd name="T11" fmla="*/ 42 h 138"/>
                <a:gd name="T12" fmla="*/ 77 w 83"/>
                <a:gd name="T13" fmla="*/ 60 h 138"/>
                <a:gd name="T14" fmla="*/ 83 w 83"/>
                <a:gd name="T15" fmla="*/ 78 h 138"/>
                <a:gd name="T16" fmla="*/ 83 w 83"/>
                <a:gd name="T17" fmla="*/ 84 h 138"/>
                <a:gd name="T18" fmla="*/ 83 w 83"/>
                <a:gd name="T19" fmla="*/ 84 h 138"/>
                <a:gd name="T20" fmla="*/ 77 w 83"/>
                <a:gd name="T21" fmla="*/ 72 h 138"/>
                <a:gd name="T22" fmla="*/ 71 w 83"/>
                <a:gd name="T23" fmla="*/ 66 h 138"/>
                <a:gd name="T24" fmla="*/ 65 w 83"/>
                <a:gd name="T25" fmla="*/ 54 h 138"/>
                <a:gd name="T26" fmla="*/ 59 w 83"/>
                <a:gd name="T27" fmla="*/ 42 h 138"/>
                <a:gd name="T28" fmla="*/ 53 w 83"/>
                <a:gd name="T29" fmla="*/ 36 h 138"/>
                <a:gd name="T30" fmla="*/ 47 w 83"/>
                <a:gd name="T31" fmla="*/ 36 h 138"/>
                <a:gd name="T32" fmla="*/ 41 w 83"/>
                <a:gd name="T33" fmla="*/ 42 h 138"/>
                <a:gd name="T34" fmla="*/ 47 w 83"/>
                <a:gd name="T35" fmla="*/ 54 h 138"/>
                <a:gd name="T36" fmla="*/ 47 w 83"/>
                <a:gd name="T37" fmla="*/ 66 h 138"/>
                <a:gd name="T38" fmla="*/ 59 w 83"/>
                <a:gd name="T39" fmla="*/ 72 h 138"/>
                <a:gd name="T40" fmla="*/ 71 w 83"/>
                <a:gd name="T41" fmla="*/ 90 h 138"/>
                <a:gd name="T42" fmla="*/ 77 w 83"/>
                <a:gd name="T43" fmla="*/ 102 h 138"/>
                <a:gd name="T44" fmla="*/ 77 w 83"/>
                <a:gd name="T45" fmla="*/ 114 h 138"/>
                <a:gd name="T46" fmla="*/ 77 w 83"/>
                <a:gd name="T47" fmla="*/ 108 h 138"/>
                <a:gd name="T48" fmla="*/ 71 w 83"/>
                <a:gd name="T49" fmla="*/ 96 h 138"/>
                <a:gd name="T50" fmla="*/ 65 w 83"/>
                <a:gd name="T51" fmla="*/ 84 h 138"/>
                <a:gd name="T52" fmla="*/ 53 w 83"/>
                <a:gd name="T53" fmla="*/ 78 h 138"/>
                <a:gd name="T54" fmla="*/ 47 w 83"/>
                <a:gd name="T55" fmla="*/ 72 h 138"/>
                <a:gd name="T56" fmla="*/ 53 w 83"/>
                <a:gd name="T57" fmla="*/ 84 h 138"/>
                <a:gd name="T58" fmla="*/ 53 w 83"/>
                <a:gd name="T59" fmla="*/ 120 h 138"/>
                <a:gd name="T60" fmla="*/ 53 w 83"/>
                <a:gd name="T61" fmla="*/ 138 h 138"/>
                <a:gd name="T62" fmla="*/ 53 w 83"/>
                <a:gd name="T63" fmla="*/ 138 h 138"/>
                <a:gd name="T64" fmla="*/ 53 w 83"/>
                <a:gd name="T65" fmla="*/ 126 h 138"/>
                <a:gd name="T66" fmla="*/ 41 w 83"/>
                <a:gd name="T67" fmla="*/ 90 h 138"/>
                <a:gd name="T68" fmla="*/ 35 w 83"/>
                <a:gd name="T69" fmla="*/ 84 h 138"/>
                <a:gd name="T70" fmla="*/ 29 w 83"/>
                <a:gd name="T71" fmla="*/ 90 h 138"/>
                <a:gd name="T72" fmla="*/ 23 w 83"/>
                <a:gd name="T73" fmla="*/ 96 h 138"/>
                <a:gd name="T74" fmla="*/ 17 w 83"/>
                <a:gd name="T75" fmla="*/ 108 h 138"/>
                <a:gd name="T76" fmla="*/ 17 w 83"/>
                <a:gd name="T77" fmla="*/ 114 h 138"/>
                <a:gd name="T78" fmla="*/ 17 w 83"/>
                <a:gd name="T79" fmla="*/ 114 h 138"/>
                <a:gd name="T80" fmla="*/ 17 w 83"/>
                <a:gd name="T81" fmla="*/ 102 h 138"/>
                <a:gd name="T82" fmla="*/ 23 w 83"/>
                <a:gd name="T83" fmla="*/ 90 h 138"/>
                <a:gd name="T84" fmla="*/ 29 w 83"/>
                <a:gd name="T85" fmla="*/ 78 h 138"/>
                <a:gd name="T86" fmla="*/ 35 w 83"/>
                <a:gd name="T87" fmla="*/ 72 h 138"/>
                <a:gd name="T88" fmla="*/ 35 w 83"/>
                <a:gd name="T89" fmla="*/ 60 h 138"/>
                <a:gd name="T90" fmla="*/ 35 w 83"/>
                <a:gd name="T91" fmla="*/ 42 h 138"/>
                <a:gd name="T92" fmla="*/ 35 w 83"/>
                <a:gd name="T93" fmla="*/ 36 h 138"/>
                <a:gd name="T94" fmla="*/ 23 w 83"/>
                <a:gd name="T95" fmla="*/ 48 h 138"/>
                <a:gd name="T96" fmla="*/ 11 w 83"/>
                <a:gd name="T97" fmla="*/ 60 h 138"/>
                <a:gd name="T98" fmla="*/ 6 w 83"/>
                <a:gd name="T99" fmla="*/ 72 h 138"/>
                <a:gd name="T100" fmla="*/ 0 w 83"/>
                <a:gd name="T101" fmla="*/ 84 h 138"/>
                <a:gd name="T102" fmla="*/ 0 w 83"/>
                <a:gd name="T103" fmla="*/ 78 h 138"/>
                <a:gd name="T104" fmla="*/ 0 w 83"/>
                <a:gd name="T105" fmla="*/ 72 h 138"/>
                <a:gd name="T106" fmla="*/ 11 w 83"/>
                <a:gd name="T107" fmla="*/ 60 h 138"/>
                <a:gd name="T108" fmla="*/ 17 w 83"/>
                <a:gd name="T109" fmla="*/ 42 h 138"/>
                <a:gd name="T110" fmla="*/ 29 w 83"/>
                <a:gd name="T111" fmla="*/ 30 h 138"/>
                <a:gd name="T112" fmla="*/ 35 w 83"/>
                <a:gd name="T113" fmla="*/ 24 h 138"/>
                <a:gd name="T114" fmla="*/ 35 w 83"/>
                <a:gd name="T115" fmla="*/ 12 h 138"/>
                <a:gd name="T116" fmla="*/ 35 w 83"/>
                <a:gd name="T117" fmla="*/ 6 h 138"/>
                <a:gd name="T118" fmla="*/ 35 w 83"/>
                <a:gd name="T119" fmla="*/ 0 h 1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
                <a:gd name="T181" fmla="*/ 0 h 138"/>
                <a:gd name="T182" fmla="*/ 83 w 83"/>
                <a:gd name="T183" fmla="*/ 138 h 1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 h="138">
                  <a:moveTo>
                    <a:pt x="35" y="0"/>
                  </a:moveTo>
                  <a:lnTo>
                    <a:pt x="35" y="0"/>
                  </a:lnTo>
                  <a:lnTo>
                    <a:pt x="35" y="6"/>
                  </a:lnTo>
                  <a:lnTo>
                    <a:pt x="41" y="18"/>
                  </a:lnTo>
                  <a:lnTo>
                    <a:pt x="41" y="24"/>
                  </a:lnTo>
                  <a:lnTo>
                    <a:pt x="47" y="30"/>
                  </a:lnTo>
                  <a:lnTo>
                    <a:pt x="53" y="30"/>
                  </a:lnTo>
                  <a:lnTo>
                    <a:pt x="53" y="36"/>
                  </a:lnTo>
                  <a:lnTo>
                    <a:pt x="59" y="42"/>
                  </a:lnTo>
                  <a:lnTo>
                    <a:pt x="65" y="42"/>
                  </a:lnTo>
                  <a:lnTo>
                    <a:pt x="71" y="54"/>
                  </a:lnTo>
                  <a:lnTo>
                    <a:pt x="77" y="60"/>
                  </a:lnTo>
                  <a:lnTo>
                    <a:pt x="77" y="72"/>
                  </a:lnTo>
                  <a:lnTo>
                    <a:pt x="83" y="78"/>
                  </a:lnTo>
                  <a:lnTo>
                    <a:pt x="83" y="84"/>
                  </a:lnTo>
                  <a:lnTo>
                    <a:pt x="77" y="78"/>
                  </a:lnTo>
                  <a:lnTo>
                    <a:pt x="77" y="72"/>
                  </a:lnTo>
                  <a:lnTo>
                    <a:pt x="71" y="66"/>
                  </a:lnTo>
                  <a:lnTo>
                    <a:pt x="71" y="60"/>
                  </a:lnTo>
                  <a:lnTo>
                    <a:pt x="65" y="54"/>
                  </a:lnTo>
                  <a:lnTo>
                    <a:pt x="59" y="48"/>
                  </a:lnTo>
                  <a:lnTo>
                    <a:pt x="59" y="42"/>
                  </a:lnTo>
                  <a:lnTo>
                    <a:pt x="53" y="36"/>
                  </a:lnTo>
                  <a:lnTo>
                    <a:pt x="47" y="36"/>
                  </a:lnTo>
                  <a:lnTo>
                    <a:pt x="41" y="36"/>
                  </a:lnTo>
                  <a:lnTo>
                    <a:pt x="41" y="42"/>
                  </a:lnTo>
                  <a:lnTo>
                    <a:pt x="41" y="48"/>
                  </a:lnTo>
                  <a:lnTo>
                    <a:pt x="47" y="54"/>
                  </a:lnTo>
                  <a:lnTo>
                    <a:pt x="47" y="60"/>
                  </a:lnTo>
                  <a:lnTo>
                    <a:pt x="47" y="66"/>
                  </a:lnTo>
                  <a:lnTo>
                    <a:pt x="53" y="72"/>
                  </a:lnTo>
                  <a:lnTo>
                    <a:pt x="59" y="72"/>
                  </a:lnTo>
                  <a:lnTo>
                    <a:pt x="65" y="78"/>
                  </a:lnTo>
                  <a:lnTo>
                    <a:pt x="71" y="90"/>
                  </a:lnTo>
                  <a:lnTo>
                    <a:pt x="71" y="96"/>
                  </a:lnTo>
                  <a:lnTo>
                    <a:pt x="77" y="102"/>
                  </a:lnTo>
                  <a:lnTo>
                    <a:pt x="77" y="114"/>
                  </a:lnTo>
                  <a:lnTo>
                    <a:pt x="77" y="108"/>
                  </a:lnTo>
                  <a:lnTo>
                    <a:pt x="71" y="102"/>
                  </a:lnTo>
                  <a:lnTo>
                    <a:pt x="71" y="96"/>
                  </a:lnTo>
                  <a:lnTo>
                    <a:pt x="65" y="90"/>
                  </a:lnTo>
                  <a:lnTo>
                    <a:pt x="65" y="84"/>
                  </a:lnTo>
                  <a:lnTo>
                    <a:pt x="59" y="84"/>
                  </a:lnTo>
                  <a:lnTo>
                    <a:pt x="53" y="78"/>
                  </a:lnTo>
                  <a:lnTo>
                    <a:pt x="47" y="72"/>
                  </a:lnTo>
                  <a:lnTo>
                    <a:pt x="53" y="84"/>
                  </a:lnTo>
                  <a:lnTo>
                    <a:pt x="53" y="102"/>
                  </a:lnTo>
                  <a:lnTo>
                    <a:pt x="53" y="120"/>
                  </a:lnTo>
                  <a:lnTo>
                    <a:pt x="53" y="138"/>
                  </a:lnTo>
                  <a:lnTo>
                    <a:pt x="53" y="132"/>
                  </a:lnTo>
                  <a:lnTo>
                    <a:pt x="53" y="126"/>
                  </a:lnTo>
                  <a:lnTo>
                    <a:pt x="47" y="108"/>
                  </a:lnTo>
                  <a:lnTo>
                    <a:pt x="41" y="90"/>
                  </a:lnTo>
                  <a:lnTo>
                    <a:pt x="41" y="78"/>
                  </a:lnTo>
                  <a:lnTo>
                    <a:pt x="35" y="84"/>
                  </a:lnTo>
                  <a:lnTo>
                    <a:pt x="29" y="90"/>
                  </a:lnTo>
                  <a:lnTo>
                    <a:pt x="23" y="96"/>
                  </a:lnTo>
                  <a:lnTo>
                    <a:pt x="23" y="102"/>
                  </a:lnTo>
                  <a:lnTo>
                    <a:pt x="17" y="108"/>
                  </a:lnTo>
                  <a:lnTo>
                    <a:pt x="17" y="114"/>
                  </a:lnTo>
                  <a:lnTo>
                    <a:pt x="17" y="108"/>
                  </a:lnTo>
                  <a:lnTo>
                    <a:pt x="17" y="102"/>
                  </a:lnTo>
                  <a:lnTo>
                    <a:pt x="17" y="96"/>
                  </a:lnTo>
                  <a:lnTo>
                    <a:pt x="23" y="90"/>
                  </a:lnTo>
                  <a:lnTo>
                    <a:pt x="29" y="84"/>
                  </a:lnTo>
                  <a:lnTo>
                    <a:pt x="29" y="78"/>
                  </a:lnTo>
                  <a:lnTo>
                    <a:pt x="35" y="72"/>
                  </a:lnTo>
                  <a:lnTo>
                    <a:pt x="35" y="60"/>
                  </a:lnTo>
                  <a:lnTo>
                    <a:pt x="35" y="48"/>
                  </a:lnTo>
                  <a:lnTo>
                    <a:pt x="35" y="42"/>
                  </a:lnTo>
                  <a:lnTo>
                    <a:pt x="35" y="36"/>
                  </a:lnTo>
                  <a:lnTo>
                    <a:pt x="29" y="42"/>
                  </a:lnTo>
                  <a:lnTo>
                    <a:pt x="23" y="48"/>
                  </a:lnTo>
                  <a:lnTo>
                    <a:pt x="17" y="54"/>
                  </a:lnTo>
                  <a:lnTo>
                    <a:pt x="11" y="60"/>
                  </a:lnTo>
                  <a:lnTo>
                    <a:pt x="6" y="66"/>
                  </a:lnTo>
                  <a:lnTo>
                    <a:pt x="6" y="72"/>
                  </a:lnTo>
                  <a:lnTo>
                    <a:pt x="0" y="78"/>
                  </a:lnTo>
                  <a:lnTo>
                    <a:pt x="0" y="84"/>
                  </a:lnTo>
                  <a:lnTo>
                    <a:pt x="0" y="78"/>
                  </a:lnTo>
                  <a:lnTo>
                    <a:pt x="0" y="72"/>
                  </a:lnTo>
                  <a:lnTo>
                    <a:pt x="6" y="66"/>
                  </a:lnTo>
                  <a:lnTo>
                    <a:pt x="11" y="60"/>
                  </a:lnTo>
                  <a:lnTo>
                    <a:pt x="11" y="54"/>
                  </a:lnTo>
                  <a:lnTo>
                    <a:pt x="17" y="42"/>
                  </a:lnTo>
                  <a:lnTo>
                    <a:pt x="23" y="36"/>
                  </a:lnTo>
                  <a:lnTo>
                    <a:pt x="29" y="30"/>
                  </a:lnTo>
                  <a:lnTo>
                    <a:pt x="35" y="24"/>
                  </a:lnTo>
                  <a:lnTo>
                    <a:pt x="35" y="18"/>
                  </a:lnTo>
                  <a:lnTo>
                    <a:pt x="35" y="12"/>
                  </a:lnTo>
                  <a:lnTo>
                    <a:pt x="35" y="6"/>
                  </a:lnTo>
                  <a:lnTo>
                    <a:pt x="35" y="0"/>
                  </a:lnTo>
                  <a:close/>
                </a:path>
              </a:pathLst>
            </a:custGeom>
            <a:solidFill>
              <a:srgbClr val="990000"/>
            </a:solidFill>
            <a:ln w="9525">
              <a:noFill/>
              <a:round/>
              <a:headEnd/>
              <a:tailEnd/>
            </a:ln>
          </p:spPr>
          <p:txBody>
            <a:bodyPr vert="eaVert"/>
            <a:lstStyle/>
            <a:p>
              <a:endParaRPr lang="en-US"/>
            </a:p>
          </p:txBody>
        </p:sp>
        <p:sp>
          <p:nvSpPr>
            <p:cNvPr id="15841" name="Freeform 465"/>
            <p:cNvSpPr>
              <a:spLocks/>
            </p:cNvSpPr>
            <p:nvPr/>
          </p:nvSpPr>
          <p:spPr bwMode="auto">
            <a:xfrm>
              <a:off x="5196" y="1551"/>
              <a:ext cx="102" cy="143"/>
            </a:xfrm>
            <a:custGeom>
              <a:avLst/>
              <a:gdLst>
                <a:gd name="T0" fmla="*/ 6 w 102"/>
                <a:gd name="T1" fmla="*/ 137 h 143"/>
                <a:gd name="T2" fmla="*/ 12 w 102"/>
                <a:gd name="T3" fmla="*/ 119 h 143"/>
                <a:gd name="T4" fmla="*/ 18 w 102"/>
                <a:gd name="T5" fmla="*/ 101 h 143"/>
                <a:gd name="T6" fmla="*/ 30 w 102"/>
                <a:gd name="T7" fmla="*/ 83 h 143"/>
                <a:gd name="T8" fmla="*/ 24 w 102"/>
                <a:gd name="T9" fmla="*/ 77 h 143"/>
                <a:gd name="T10" fmla="*/ 18 w 102"/>
                <a:gd name="T11" fmla="*/ 65 h 143"/>
                <a:gd name="T12" fmla="*/ 18 w 102"/>
                <a:gd name="T13" fmla="*/ 59 h 143"/>
                <a:gd name="T14" fmla="*/ 24 w 102"/>
                <a:gd name="T15" fmla="*/ 59 h 143"/>
                <a:gd name="T16" fmla="*/ 24 w 102"/>
                <a:gd name="T17" fmla="*/ 65 h 143"/>
                <a:gd name="T18" fmla="*/ 30 w 102"/>
                <a:gd name="T19" fmla="*/ 71 h 143"/>
                <a:gd name="T20" fmla="*/ 36 w 102"/>
                <a:gd name="T21" fmla="*/ 65 h 143"/>
                <a:gd name="T22" fmla="*/ 48 w 102"/>
                <a:gd name="T23" fmla="*/ 59 h 143"/>
                <a:gd name="T24" fmla="*/ 54 w 102"/>
                <a:gd name="T25" fmla="*/ 47 h 143"/>
                <a:gd name="T26" fmla="*/ 60 w 102"/>
                <a:gd name="T27" fmla="*/ 41 h 143"/>
                <a:gd name="T28" fmla="*/ 60 w 102"/>
                <a:gd name="T29" fmla="*/ 35 h 143"/>
                <a:gd name="T30" fmla="*/ 54 w 102"/>
                <a:gd name="T31" fmla="*/ 18 h 143"/>
                <a:gd name="T32" fmla="*/ 48 w 102"/>
                <a:gd name="T33" fmla="*/ 6 h 143"/>
                <a:gd name="T34" fmla="*/ 48 w 102"/>
                <a:gd name="T35" fmla="*/ 6 h 143"/>
                <a:gd name="T36" fmla="*/ 54 w 102"/>
                <a:gd name="T37" fmla="*/ 12 h 143"/>
                <a:gd name="T38" fmla="*/ 60 w 102"/>
                <a:gd name="T39" fmla="*/ 30 h 143"/>
                <a:gd name="T40" fmla="*/ 66 w 102"/>
                <a:gd name="T41" fmla="*/ 30 h 143"/>
                <a:gd name="T42" fmla="*/ 72 w 102"/>
                <a:gd name="T43" fmla="*/ 18 h 143"/>
                <a:gd name="T44" fmla="*/ 78 w 102"/>
                <a:gd name="T45" fmla="*/ 6 h 143"/>
                <a:gd name="T46" fmla="*/ 84 w 102"/>
                <a:gd name="T47" fmla="*/ 0 h 143"/>
                <a:gd name="T48" fmla="*/ 90 w 102"/>
                <a:gd name="T49" fmla="*/ 0 h 143"/>
                <a:gd name="T50" fmla="*/ 90 w 102"/>
                <a:gd name="T51" fmla="*/ 0 h 143"/>
                <a:gd name="T52" fmla="*/ 84 w 102"/>
                <a:gd name="T53" fmla="*/ 6 h 143"/>
                <a:gd name="T54" fmla="*/ 78 w 102"/>
                <a:gd name="T55" fmla="*/ 12 h 143"/>
                <a:gd name="T56" fmla="*/ 72 w 102"/>
                <a:gd name="T57" fmla="*/ 30 h 143"/>
                <a:gd name="T58" fmla="*/ 66 w 102"/>
                <a:gd name="T59" fmla="*/ 35 h 143"/>
                <a:gd name="T60" fmla="*/ 72 w 102"/>
                <a:gd name="T61" fmla="*/ 35 h 143"/>
                <a:gd name="T62" fmla="*/ 78 w 102"/>
                <a:gd name="T63" fmla="*/ 35 h 143"/>
                <a:gd name="T64" fmla="*/ 90 w 102"/>
                <a:gd name="T65" fmla="*/ 30 h 143"/>
                <a:gd name="T66" fmla="*/ 96 w 102"/>
                <a:gd name="T67" fmla="*/ 30 h 143"/>
                <a:gd name="T68" fmla="*/ 102 w 102"/>
                <a:gd name="T69" fmla="*/ 24 h 143"/>
                <a:gd name="T70" fmla="*/ 102 w 102"/>
                <a:gd name="T71" fmla="*/ 24 h 143"/>
                <a:gd name="T72" fmla="*/ 102 w 102"/>
                <a:gd name="T73" fmla="*/ 30 h 143"/>
                <a:gd name="T74" fmla="*/ 90 w 102"/>
                <a:gd name="T75" fmla="*/ 35 h 143"/>
                <a:gd name="T76" fmla="*/ 78 w 102"/>
                <a:gd name="T77" fmla="*/ 41 h 143"/>
                <a:gd name="T78" fmla="*/ 66 w 102"/>
                <a:gd name="T79" fmla="*/ 47 h 143"/>
                <a:gd name="T80" fmla="*/ 60 w 102"/>
                <a:gd name="T81" fmla="*/ 47 h 143"/>
                <a:gd name="T82" fmla="*/ 48 w 102"/>
                <a:gd name="T83" fmla="*/ 59 h 143"/>
                <a:gd name="T84" fmla="*/ 48 w 102"/>
                <a:gd name="T85" fmla="*/ 65 h 143"/>
                <a:gd name="T86" fmla="*/ 54 w 102"/>
                <a:gd name="T87" fmla="*/ 65 h 143"/>
                <a:gd name="T88" fmla="*/ 54 w 102"/>
                <a:gd name="T89" fmla="*/ 71 h 143"/>
                <a:gd name="T90" fmla="*/ 48 w 102"/>
                <a:gd name="T91" fmla="*/ 71 h 143"/>
                <a:gd name="T92" fmla="*/ 42 w 102"/>
                <a:gd name="T93" fmla="*/ 77 h 143"/>
                <a:gd name="T94" fmla="*/ 42 w 102"/>
                <a:gd name="T95" fmla="*/ 77 h 143"/>
                <a:gd name="T96" fmla="*/ 42 w 102"/>
                <a:gd name="T97" fmla="*/ 77 h 143"/>
                <a:gd name="T98" fmla="*/ 36 w 102"/>
                <a:gd name="T99" fmla="*/ 89 h 143"/>
                <a:gd name="T100" fmla="*/ 24 w 102"/>
                <a:gd name="T101" fmla="*/ 107 h 143"/>
                <a:gd name="T102" fmla="*/ 18 w 102"/>
                <a:gd name="T103" fmla="*/ 125 h 143"/>
                <a:gd name="T104" fmla="*/ 18 w 102"/>
                <a:gd name="T105" fmla="*/ 131 h 143"/>
                <a:gd name="T106" fmla="*/ 18 w 102"/>
                <a:gd name="T107" fmla="*/ 137 h 143"/>
                <a:gd name="T108" fmla="*/ 12 w 102"/>
                <a:gd name="T109" fmla="*/ 137 h 143"/>
                <a:gd name="T110" fmla="*/ 6 w 102"/>
                <a:gd name="T111" fmla="*/ 143 h 14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2"/>
                <a:gd name="T169" fmla="*/ 0 h 143"/>
                <a:gd name="T170" fmla="*/ 102 w 102"/>
                <a:gd name="T171" fmla="*/ 143 h 14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2" h="143">
                  <a:moveTo>
                    <a:pt x="0" y="143"/>
                  </a:moveTo>
                  <a:lnTo>
                    <a:pt x="6" y="137"/>
                  </a:lnTo>
                  <a:lnTo>
                    <a:pt x="12" y="125"/>
                  </a:lnTo>
                  <a:lnTo>
                    <a:pt x="12" y="119"/>
                  </a:lnTo>
                  <a:lnTo>
                    <a:pt x="18" y="107"/>
                  </a:lnTo>
                  <a:lnTo>
                    <a:pt x="18" y="101"/>
                  </a:lnTo>
                  <a:lnTo>
                    <a:pt x="24" y="95"/>
                  </a:lnTo>
                  <a:lnTo>
                    <a:pt x="30" y="83"/>
                  </a:lnTo>
                  <a:lnTo>
                    <a:pt x="30" y="77"/>
                  </a:lnTo>
                  <a:lnTo>
                    <a:pt x="24" y="77"/>
                  </a:lnTo>
                  <a:lnTo>
                    <a:pt x="24" y="71"/>
                  </a:lnTo>
                  <a:lnTo>
                    <a:pt x="18" y="65"/>
                  </a:lnTo>
                  <a:lnTo>
                    <a:pt x="18" y="59"/>
                  </a:lnTo>
                  <a:lnTo>
                    <a:pt x="24" y="59"/>
                  </a:lnTo>
                  <a:lnTo>
                    <a:pt x="24" y="65"/>
                  </a:lnTo>
                  <a:lnTo>
                    <a:pt x="30" y="65"/>
                  </a:lnTo>
                  <a:lnTo>
                    <a:pt x="30" y="71"/>
                  </a:lnTo>
                  <a:lnTo>
                    <a:pt x="36" y="71"/>
                  </a:lnTo>
                  <a:lnTo>
                    <a:pt x="36" y="65"/>
                  </a:lnTo>
                  <a:lnTo>
                    <a:pt x="42" y="59"/>
                  </a:lnTo>
                  <a:lnTo>
                    <a:pt x="48" y="59"/>
                  </a:lnTo>
                  <a:lnTo>
                    <a:pt x="48" y="53"/>
                  </a:lnTo>
                  <a:lnTo>
                    <a:pt x="54" y="47"/>
                  </a:lnTo>
                  <a:lnTo>
                    <a:pt x="54" y="41"/>
                  </a:lnTo>
                  <a:lnTo>
                    <a:pt x="60" y="41"/>
                  </a:lnTo>
                  <a:lnTo>
                    <a:pt x="60" y="35"/>
                  </a:lnTo>
                  <a:lnTo>
                    <a:pt x="60" y="24"/>
                  </a:lnTo>
                  <a:lnTo>
                    <a:pt x="54" y="18"/>
                  </a:lnTo>
                  <a:lnTo>
                    <a:pt x="54" y="12"/>
                  </a:lnTo>
                  <a:lnTo>
                    <a:pt x="48" y="6"/>
                  </a:lnTo>
                  <a:lnTo>
                    <a:pt x="54" y="12"/>
                  </a:lnTo>
                  <a:lnTo>
                    <a:pt x="60" y="18"/>
                  </a:lnTo>
                  <a:lnTo>
                    <a:pt x="60" y="30"/>
                  </a:lnTo>
                  <a:lnTo>
                    <a:pt x="66" y="35"/>
                  </a:lnTo>
                  <a:lnTo>
                    <a:pt x="66" y="30"/>
                  </a:lnTo>
                  <a:lnTo>
                    <a:pt x="66" y="24"/>
                  </a:lnTo>
                  <a:lnTo>
                    <a:pt x="72" y="18"/>
                  </a:lnTo>
                  <a:lnTo>
                    <a:pt x="72" y="12"/>
                  </a:lnTo>
                  <a:lnTo>
                    <a:pt x="78" y="6"/>
                  </a:lnTo>
                  <a:lnTo>
                    <a:pt x="84" y="0"/>
                  </a:lnTo>
                  <a:lnTo>
                    <a:pt x="90" y="0"/>
                  </a:lnTo>
                  <a:lnTo>
                    <a:pt x="84" y="0"/>
                  </a:lnTo>
                  <a:lnTo>
                    <a:pt x="84" y="6"/>
                  </a:lnTo>
                  <a:lnTo>
                    <a:pt x="84" y="12"/>
                  </a:lnTo>
                  <a:lnTo>
                    <a:pt x="78" y="12"/>
                  </a:lnTo>
                  <a:lnTo>
                    <a:pt x="78" y="24"/>
                  </a:lnTo>
                  <a:lnTo>
                    <a:pt x="72" y="30"/>
                  </a:lnTo>
                  <a:lnTo>
                    <a:pt x="66" y="35"/>
                  </a:lnTo>
                  <a:lnTo>
                    <a:pt x="72" y="35"/>
                  </a:lnTo>
                  <a:lnTo>
                    <a:pt x="78" y="35"/>
                  </a:lnTo>
                  <a:lnTo>
                    <a:pt x="84" y="35"/>
                  </a:lnTo>
                  <a:lnTo>
                    <a:pt x="90" y="30"/>
                  </a:lnTo>
                  <a:lnTo>
                    <a:pt x="96" y="30"/>
                  </a:lnTo>
                  <a:lnTo>
                    <a:pt x="102" y="24"/>
                  </a:lnTo>
                  <a:lnTo>
                    <a:pt x="102" y="30"/>
                  </a:lnTo>
                  <a:lnTo>
                    <a:pt x="96" y="30"/>
                  </a:lnTo>
                  <a:lnTo>
                    <a:pt x="90" y="35"/>
                  </a:lnTo>
                  <a:lnTo>
                    <a:pt x="84" y="41"/>
                  </a:lnTo>
                  <a:lnTo>
                    <a:pt x="78" y="41"/>
                  </a:lnTo>
                  <a:lnTo>
                    <a:pt x="72" y="41"/>
                  </a:lnTo>
                  <a:lnTo>
                    <a:pt x="66" y="47"/>
                  </a:lnTo>
                  <a:lnTo>
                    <a:pt x="60" y="47"/>
                  </a:lnTo>
                  <a:lnTo>
                    <a:pt x="54" y="53"/>
                  </a:lnTo>
                  <a:lnTo>
                    <a:pt x="48" y="59"/>
                  </a:lnTo>
                  <a:lnTo>
                    <a:pt x="48" y="65"/>
                  </a:lnTo>
                  <a:lnTo>
                    <a:pt x="54" y="65"/>
                  </a:lnTo>
                  <a:lnTo>
                    <a:pt x="54" y="71"/>
                  </a:lnTo>
                  <a:lnTo>
                    <a:pt x="48" y="71"/>
                  </a:lnTo>
                  <a:lnTo>
                    <a:pt x="48" y="77"/>
                  </a:lnTo>
                  <a:lnTo>
                    <a:pt x="42" y="77"/>
                  </a:lnTo>
                  <a:lnTo>
                    <a:pt x="42" y="71"/>
                  </a:lnTo>
                  <a:lnTo>
                    <a:pt x="42" y="77"/>
                  </a:lnTo>
                  <a:lnTo>
                    <a:pt x="36" y="83"/>
                  </a:lnTo>
                  <a:lnTo>
                    <a:pt x="36" y="89"/>
                  </a:lnTo>
                  <a:lnTo>
                    <a:pt x="30" y="101"/>
                  </a:lnTo>
                  <a:lnTo>
                    <a:pt x="24" y="107"/>
                  </a:lnTo>
                  <a:lnTo>
                    <a:pt x="24" y="113"/>
                  </a:lnTo>
                  <a:lnTo>
                    <a:pt x="18" y="125"/>
                  </a:lnTo>
                  <a:lnTo>
                    <a:pt x="18" y="131"/>
                  </a:lnTo>
                  <a:lnTo>
                    <a:pt x="18" y="137"/>
                  </a:lnTo>
                  <a:lnTo>
                    <a:pt x="12" y="137"/>
                  </a:lnTo>
                  <a:lnTo>
                    <a:pt x="6" y="143"/>
                  </a:lnTo>
                  <a:lnTo>
                    <a:pt x="0" y="143"/>
                  </a:lnTo>
                  <a:close/>
                </a:path>
              </a:pathLst>
            </a:custGeom>
            <a:solidFill>
              <a:srgbClr val="003300"/>
            </a:solidFill>
            <a:ln w="9525">
              <a:noFill/>
              <a:round/>
              <a:headEnd/>
              <a:tailEnd/>
            </a:ln>
          </p:spPr>
          <p:txBody>
            <a:bodyPr vert="eaVert"/>
            <a:lstStyle/>
            <a:p>
              <a:endParaRPr lang="en-US"/>
            </a:p>
          </p:txBody>
        </p:sp>
        <p:sp>
          <p:nvSpPr>
            <p:cNvPr id="15842" name="Freeform 466"/>
            <p:cNvSpPr>
              <a:spLocks/>
            </p:cNvSpPr>
            <p:nvPr/>
          </p:nvSpPr>
          <p:spPr bwMode="auto">
            <a:xfrm>
              <a:off x="5048" y="1781"/>
              <a:ext cx="66" cy="111"/>
            </a:xfrm>
            <a:custGeom>
              <a:avLst/>
              <a:gdLst>
                <a:gd name="T0" fmla="*/ 48 w 66"/>
                <a:gd name="T1" fmla="*/ 6 h 113"/>
                <a:gd name="T2" fmla="*/ 36 w 66"/>
                <a:gd name="T3" fmla="*/ 24 h 113"/>
                <a:gd name="T4" fmla="*/ 36 w 66"/>
                <a:gd name="T5" fmla="*/ 24 h 113"/>
                <a:gd name="T6" fmla="*/ 24 w 66"/>
                <a:gd name="T7" fmla="*/ 28 h 113"/>
                <a:gd name="T8" fmla="*/ 12 w 66"/>
                <a:gd name="T9" fmla="*/ 28 h 113"/>
                <a:gd name="T10" fmla="*/ 6 w 66"/>
                <a:gd name="T11" fmla="*/ 34 h 113"/>
                <a:gd name="T12" fmla="*/ 0 w 66"/>
                <a:gd name="T13" fmla="*/ 34 h 113"/>
                <a:gd name="T14" fmla="*/ 0 w 66"/>
                <a:gd name="T15" fmla="*/ 40 h 113"/>
                <a:gd name="T16" fmla="*/ 6 w 66"/>
                <a:gd name="T17" fmla="*/ 34 h 113"/>
                <a:gd name="T18" fmla="*/ 12 w 66"/>
                <a:gd name="T19" fmla="*/ 28 h 113"/>
                <a:gd name="T20" fmla="*/ 24 w 66"/>
                <a:gd name="T21" fmla="*/ 28 h 113"/>
                <a:gd name="T22" fmla="*/ 30 w 66"/>
                <a:gd name="T23" fmla="*/ 28 h 113"/>
                <a:gd name="T24" fmla="*/ 36 w 66"/>
                <a:gd name="T25" fmla="*/ 28 h 113"/>
                <a:gd name="T26" fmla="*/ 30 w 66"/>
                <a:gd name="T27" fmla="*/ 40 h 113"/>
                <a:gd name="T28" fmla="*/ 24 w 66"/>
                <a:gd name="T29" fmla="*/ 52 h 113"/>
                <a:gd name="T30" fmla="*/ 18 w 66"/>
                <a:gd name="T31" fmla="*/ 58 h 113"/>
                <a:gd name="T32" fmla="*/ 12 w 66"/>
                <a:gd name="T33" fmla="*/ 64 h 113"/>
                <a:gd name="T34" fmla="*/ 6 w 66"/>
                <a:gd name="T35" fmla="*/ 70 h 113"/>
                <a:gd name="T36" fmla="*/ 6 w 66"/>
                <a:gd name="T37" fmla="*/ 76 h 113"/>
                <a:gd name="T38" fmla="*/ 6 w 66"/>
                <a:gd name="T39" fmla="*/ 76 h 113"/>
                <a:gd name="T40" fmla="*/ 6 w 66"/>
                <a:gd name="T41" fmla="*/ 76 h 113"/>
                <a:gd name="T42" fmla="*/ 12 w 66"/>
                <a:gd name="T43" fmla="*/ 70 h 113"/>
                <a:gd name="T44" fmla="*/ 24 w 66"/>
                <a:gd name="T45" fmla="*/ 64 h 113"/>
                <a:gd name="T46" fmla="*/ 30 w 66"/>
                <a:gd name="T47" fmla="*/ 58 h 113"/>
                <a:gd name="T48" fmla="*/ 30 w 66"/>
                <a:gd name="T49" fmla="*/ 64 h 113"/>
                <a:gd name="T50" fmla="*/ 30 w 66"/>
                <a:gd name="T51" fmla="*/ 85 h 113"/>
                <a:gd name="T52" fmla="*/ 36 w 66"/>
                <a:gd name="T53" fmla="*/ 97 h 113"/>
                <a:gd name="T54" fmla="*/ 36 w 66"/>
                <a:gd name="T55" fmla="*/ 97 h 113"/>
                <a:gd name="T56" fmla="*/ 36 w 66"/>
                <a:gd name="T57" fmla="*/ 85 h 113"/>
                <a:gd name="T58" fmla="*/ 36 w 66"/>
                <a:gd name="T59" fmla="*/ 58 h 113"/>
                <a:gd name="T60" fmla="*/ 36 w 66"/>
                <a:gd name="T61" fmla="*/ 46 h 113"/>
                <a:gd name="T62" fmla="*/ 36 w 66"/>
                <a:gd name="T63" fmla="*/ 52 h 113"/>
                <a:gd name="T64" fmla="*/ 42 w 66"/>
                <a:gd name="T65" fmla="*/ 58 h 113"/>
                <a:gd name="T66" fmla="*/ 48 w 66"/>
                <a:gd name="T67" fmla="*/ 64 h 113"/>
                <a:gd name="T68" fmla="*/ 54 w 66"/>
                <a:gd name="T69" fmla="*/ 70 h 113"/>
                <a:gd name="T70" fmla="*/ 60 w 66"/>
                <a:gd name="T71" fmla="*/ 76 h 113"/>
                <a:gd name="T72" fmla="*/ 66 w 66"/>
                <a:gd name="T73" fmla="*/ 76 h 113"/>
                <a:gd name="T74" fmla="*/ 60 w 66"/>
                <a:gd name="T75" fmla="*/ 76 h 113"/>
                <a:gd name="T76" fmla="*/ 54 w 66"/>
                <a:gd name="T77" fmla="*/ 70 h 113"/>
                <a:gd name="T78" fmla="*/ 48 w 66"/>
                <a:gd name="T79" fmla="*/ 64 h 113"/>
                <a:gd name="T80" fmla="*/ 48 w 66"/>
                <a:gd name="T81" fmla="*/ 52 h 113"/>
                <a:gd name="T82" fmla="*/ 42 w 66"/>
                <a:gd name="T83" fmla="*/ 46 h 113"/>
                <a:gd name="T84" fmla="*/ 42 w 66"/>
                <a:gd name="T85" fmla="*/ 40 h 113"/>
                <a:gd name="T86" fmla="*/ 42 w 66"/>
                <a:gd name="T87" fmla="*/ 28 h 113"/>
                <a:gd name="T88" fmla="*/ 42 w 66"/>
                <a:gd name="T89" fmla="*/ 28 h 113"/>
                <a:gd name="T90" fmla="*/ 48 w 66"/>
                <a:gd name="T91" fmla="*/ 28 h 113"/>
                <a:gd name="T92" fmla="*/ 48 w 66"/>
                <a:gd name="T93" fmla="*/ 28 h 113"/>
                <a:gd name="T94" fmla="*/ 54 w 66"/>
                <a:gd name="T95" fmla="*/ 34 h 113"/>
                <a:gd name="T96" fmla="*/ 60 w 66"/>
                <a:gd name="T97" fmla="*/ 40 h 113"/>
                <a:gd name="T98" fmla="*/ 66 w 66"/>
                <a:gd name="T99" fmla="*/ 40 h 113"/>
                <a:gd name="T100" fmla="*/ 66 w 66"/>
                <a:gd name="T101" fmla="*/ 46 h 113"/>
                <a:gd name="T102" fmla="*/ 66 w 66"/>
                <a:gd name="T103" fmla="*/ 40 h 113"/>
                <a:gd name="T104" fmla="*/ 60 w 66"/>
                <a:gd name="T105" fmla="*/ 28 h 113"/>
                <a:gd name="T106" fmla="*/ 48 w 66"/>
                <a:gd name="T107" fmla="*/ 28 h 113"/>
                <a:gd name="T108" fmla="*/ 48 w 66"/>
                <a:gd name="T109" fmla="*/ 24 h 113"/>
                <a:gd name="T110" fmla="*/ 48 w 66"/>
                <a:gd name="T111" fmla="*/ 12 h 113"/>
                <a:gd name="T112" fmla="*/ 54 w 66"/>
                <a:gd name="T113" fmla="*/ 6 h 113"/>
                <a:gd name="T114" fmla="*/ 48 w 66"/>
                <a:gd name="T115" fmla="*/ 0 h 1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6"/>
                <a:gd name="T175" fmla="*/ 0 h 113"/>
                <a:gd name="T176" fmla="*/ 66 w 66"/>
                <a:gd name="T177" fmla="*/ 113 h 11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6" h="113">
                  <a:moveTo>
                    <a:pt x="48" y="6"/>
                  </a:moveTo>
                  <a:lnTo>
                    <a:pt x="48" y="6"/>
                  </a:lnTo>
                  <a:lnTo>
                    <a:pt x="42" y="18"/>
                  </a:lnTo>
                  <a:lnTo>
                    <a:pt x="36" y="24"/>
                  </a:lnTo>
                  <a:lnTo>
                    <a:pt x="30" y="30"/>
                  </a:lnTo>
                  <a:lnTo>
                    <a:pt x="24" y="30"/>
                  </a:lnTo>
                  <a:lnTo>
                    <a:pt x="18" y="30"/>
                  </a:lnTo>
                  <a:lnTo>
                    <a:pt x="12" y="36"/>
                  </a:lnTo>
                  <a:lnTo>
                    <a:pt x="6" y="36"/>
                  </a:lnTo>
                  <a:lnTo>
                    <a:pt x="6" y="42"/>
                  </a:lnTo>
                  <a:lnTo>
                    <a:pt x="0" y="42"/>
                  </a:lnTo>
                  <a:lnTo>
                    <a:pt x="0" y="48"/>
                  </a:lnTo>
                  <a:lnTo>
                    <a:pt x="6" y="42"/>
                  </a:lnTo>
                  <a:lnTo>
                    <a:pt x="12" y="42"/>
                  </a:lnTo>
                  <a:lnTo>
                    <a:pt x="12" y="36"/>
                  </a:lnTo>
                  <a:lnTo>
                    <a:pt x="18" y="36"/>
                  </a:lnTo>
                  <a:lnTo>
                    <a:pt x="24" y="36"/>
                  </a:lnTo>
                  <a:lnTo>
                    <a:pt x="30" y="30"/>
                  </a:lnTo>
                  <a:lnTo>
                    <a:pt x="36" y="30"/>
                  </a:lnTo>
                  <a:lnTo>
                    <a:pt x="36" y="36"/>
                  </a:lnTo>
                  <a:lnTo>
                    <a:pt x="30" y="42"/>
                  </a:lnTo>
                  <a:lnTo>
                    <a:pt x="30" y="48"/>
                  </a:lnTo>
                  <a:lnTo>
                    <a:pt x="30" y="54"/>
                  </a:lnTo>
                  <a:lnTo>
                    <a:pt x="24" y="60"/>
                  </a:lnTo>
                  <a:lnTo>
                    <a:pt x="18" y="66"/>
                  </a:lnTo>
                  <a:lnTo>
                    <a:pt x="12" y="72"/>
                  </a:lnTo>
                  <a:lnTo>
                    <a:pt x="6" y="78"/>
                  </a:lnTo>
                  <a:lnTo>
                    <a:pt x="6" y="84"/>
                  </a:lnTo>
                  <a:lnTo>
                    <a:pt x="12" y="78"/>
                  </a:lnTo>
                  <a:lnTo>
                    <a:pt x="18" y="72"/>
                  </a:lnTo>
                  <a:lnTo>
                    <a:pt x="24" y="72"/>
                  </a:lnTo>
                  <a:lnTo>
                    <a:pt x="24" y="66"/>
                  </a:lnTo>
                  <a:lnTo>
                    <a:pt x="30" y="66"/>
                  </a:lnTo>
                  <a:lnTo>
                    <a:pt x="30" y="72"/>
                  </a:lnTo>
                  <a:lnTo>
                    <a:pt x="30" y="90"/>
                  </a:lnTo>
                  <a:lnTo>
                    <a:pt x="30" y="101"/>
                  </a:lnTo>
                  <a:lnTo>
                    <a:pt x="36" y="113"/>
                  </a:lnTo>
                  <a:lnTo>
                    <a:pt x="36" y="107"/>
                  </a:lnTo>
                  <a:lnTo>
                    <a:pt x="36" y="101"/>
                  </a:lnTo>
                  <a:lnTo>
                    <a:pt x="36" y="84"/>
                  </a:lnTo>
                  <a:lnTo>
                    <a:pt x="36" y="66"/>
                  </a:lnTo>
                  <a:lnTo>
                    <a:pt x="36" y="60"/>
                  </a:lnTo>
                  <a:lnTo>
                    <a:pt x="36" y="54"/>
                  </a:lnTo>
                  <a:lnTo>
                    <a:pt x="36" y="60"/>
                  </a:lnTo>
                  <a:lnTo>
                    <a:pt x="42" y="66"/>
                  </a:lnTo>
                  <a:lnTo>
                    <a:pt x="48" y="72"/>
                  </a:lnTo>
                  <a:lnTo>
                    <a:pt x="48" y="78"/>
                  </a:lnTo>
                  <a:lnTo>
                    <a:pt x="54" y="78"/>
                  </a:lnTo>
                  <a:lnTo>
                    <a:pt x="54" y="84"/>
                  </a:lnTo>
                  <a:lnTo>
                    <a:pt x="60" y="84"/>
                  </a:lnTo>
                  <a:lnTo>
                    <a:pt x="66" y="84"/>
                  </a:lnTo>
                  <a:lnTo>
                    <a:pt x="60" y="84"/>
                  </a:lnTo>
                  <a:lnTo>
                    <a:pt x="60" y="78"/>
                  </a:lnTo>
                  <a:lnTo>
                    <a:pt x="54" y="78"/>
                  </a:lnTo>
                  <a:lnTo>
                    <a:pt x="54" y="72"/>
                  </a:lnTo>
                  <a:lnTo>
                    <a:pt x="48" y="72"/>
                  </a:lnTo>
                  <a:lnTo>
                    <a:pt x="48" y="66"/>
                  </a:lnTo>
                  <a:lnTo>
                    <a:pt x="48" y="60"/>
                  </a:lnTo>
                  <a:lnTo>
                    <a:pt x="42" y="60"/>
                  </a:lnTo>
                  <a:lnTo>
                    <a:pt x="42" y="54"/>
                  </a:lnTo>
                  <a:lnTo>
                    <a:pt x="42" y="48"/>
                  </a:lnTo>
                  <a:lnTo>
                    <a:pt x="42" y="42"/>
                  </a:lnTo>
                  <a:lnTo>
                    <a:pt x="42" y="36"/>
                  </a:lnTo>
                  <a:lnTo>
                    <a:pt x="42" y="30"/>
                  </a:lnTo>
                  <a:lnTo>
                    <a:pt x="48" y="30"/>
                  </a:lnTo>
                  <a:lnTo>
                    <a:pt x="48" y="36"/>
                  </a:lnTo>
                  <a:lnTo>
                    <a:pt x="54" y="36"/>
                  </a:lnTo>
                  <a:lnTo>
                    <a:pt x="54" y="42"/>
                  </a:lnTo>
                  <a:lnTo>
                    <a:pt x="60" y="42"/>
                  </a:lnTo>
                  <a:lnTo>
                    <a:pt x="60" y="48"/>
                  </a:lnTo>
                  <a:lnTo>
                    <a:pt x="66" y="48"/>
                  </a:lnTo>
                  <a:lnTo>
                    <a:pt x="66" y="54"/>
                  </a:lnTo>
                  <a:lnTo>
                    <a:pt x="66" y="48"/>
                  </a:lnTo>
                  <a:lnTo>
                    <a:pt x="60" y="42"/>
                  </a:lnTo>
                  <a:lnTo>
                    <a:pt x="60" y="36"/>
                  </a:lnTo>
                  <a:lnTo>
                    <a:pt x="54" y="36"/>
                  </a:lnTo>
                  <a:lnTo>
                    <a:pt x="48" y="30"/>
                  </a:lnTo>
                  <a:lnTo>
                    <a:pt x="48" y="24"/>
                  </a:lnTo>
                  <a:lnTo>
                    <a:pt x="48" y="18"/>
                  </a:lnTo>
                  <a:lnTo>
                    <a:pt x="48" y="12"/>
                  </a:lnTo>
                  <a:lnTo>
                    <a:pt x="48" y="6"/>
                  </a:lnTo>
                  <a:lnTo>
                    <a:pt x="54" y="6"/>
                  </a:lnTo>
                  <a:lnTo>
                    <a:pt x="54" y="0"/>
                  </a:lnTo>
                  <a:lnTo>
                    <a:pt x="48" y="0"/>
                  </a:lnTo>
                  <a:lnTo>
                    <a:pt x="48" y="6"/>
                  </a:lnTo>
                  <a:close/>
                </a:path>
              </a:pathLst>
            </a:custGeom>
            <a:solidFill>
              <a:srgbClr val="003300"/>
            </a:solidFill>
            <a:ln w="9525">
              <a:noFill/>
              <a:round/>
              <a:headEnd/>
              <a:tailEnd/>
            </a:ln>
          </p:spPr>
          <p:txBody>
            <a:bodyPr vert="eaVert"/>
            <a:lstStyle/>
            <a:p>
              <a:endParaRPr lang="en-US"/>
            </a:p>
          </p:txBody>
        </p:sp>
        <p:sp>
          <p:nvSpPr>
            <p:cNvPr id="15843" name="Freeform 467"/>
            <p:cNvSpPr>
              <a:spLocks/>
            </p:cNvSpPr>
            <p:nvPr/>
          </p:nvSpPr>
          <p:spPr bwMode="auto">
            <a:xfrm>
              <a:off x="5281" y="1730"/>
              <a:ext cx="131" cy="102"/>
            </a:xfrm>
            <a:custGeom>
              <a:avLst/>
              <a:gdLst>
                <a:gd name="T0" fmla="*/ 6 w 131"/>
                <a:gd name="T1" fmla="*/ 12 h 102"/>
                <a:gd name="T2" fmla="*/ 12 w 131"/>
                <a:gd name="T3" fmla="*/ 18 h 102"/>
                <a:gd name="T4" fmla="*/ 24 w 131"/>
                <a:gd name="T5" fmla="*/ 24 h 102"/>
                <a:gd name="T6" fmla="*/ 30 w 131"/>
                <a:gd name="T7" fmla="*/ 24 h 102"/>
                <a:gd name="T8" fmla="*/ 30 w 131"/>
                <a:gd name="T9" fmla="*/ 48 h 102"/>
                <a:gd name="T10" fmla="*/ 36 w 131"/>
                <a:gd name="T11" fmla="*/ 66 h 102"/>
                <a:gd name="T12" fmla="*/ 36 w 131"/>
                <a:gd name="T13" fmla="*/ 60 h 102"/>
                <a:gd name="T14" fmla="*/ 36 w 131"/>
                <a:gd name="T15" fmla="*/ 36 h 102"/>
                <a:gd name="T16" fmla="*/ 42 w 131"/>
                <a:gd name="T17" fmla="*/ 30 h 102"/>
                <a:gd name="T18" fmla="*/ 53 w 131"/>
                <a:gd name="T19" fmla="*/ 42 h 102"/>
                <a:gd name="T20" fmla="*/ 59 w 131"/>
                <a:gd name="T21" fmla="*/ 48 h 102"/>
                <a:gd name="T22" fmla="*/ 71 w 131"/>
                <a:gd name="T23" fmla="*/ 90 h 102"/>
                <a:gd name="T24" fmla="*/ 77 w 131"/>
                <a:gd name="T25" fmla="*/ 102 h 102"/>
                <a:gd name="T26" fmla="*/ 71 w 131"/>
                <a:gd name="T27" fmla="*/ 84 h 102"/>
                <a:gd name="T28" fmla="*/ 65 w 131"/>
                <a:gd name="T29" fmla="*/ 54 h 102"/>
                <a:gd name="T30" fmla="*/ 89 w 131"/>
                <a:gd name="T31" fmla="*/ 66 h 102"/>
                <a:gd name="T32" fmla="*/ 119 w 131"/>
                <a:gd name="T33" fmla="*/ 84 h 102"/>
                <a:gd name="T34" fmla="*/ 131 w 131"/>
                <a:gd name="T35" fmla="*/ 90 h 102"/>
                <a:gd name="T36" fmla="*/ 125 w 131"/>
                <a:gd name="T37" fmla="*/ 84 h 102"/>
                <a:gd name="T38" fmla="*/ 107 w 131"/>
                <a:gd name="T39" fmla="*/ 72 h 102"/>
                <a:gd name="T40" fmla="*/ 83 w 131"/>
                <a:gd name="T41" fmla="*/ 54 h 102"/>
                <a:gd name="T42" fmla="*/ 65 w 131"/>
                <a:gd name="T43" fmla="*/ 48 h 102"/>
                <a:gd name="T44" fmla="*/ 77 w 131"/>
                <a:gd name="T45" fmla="*/ 42 h 102"/>
                <a:gd name="T46" fmla="*/ 95 w 131"/>
                <a:gd name="T47" fmla="*/ 42 h 102"/>
                <a:gd name="T48" fmla="*/ 119 w 131"/>
                <a:gd name="T49" fmla="*/ 42 h 102"/>
                <a:gd name="T50" fmla="*/ 131 w 131"/>
                <a:gd name="T51" fmla="*/ 42 h 102"/>
                <a:gd name="T52" fmla="*/ 125 w 131"/>
                <a:gd name="T53" fmla="*/ 36 h 102"/>
                <a:gd name="T54" fmla="*/ 107 w 131"/>
                <a:gd name="T55" fmla="*/ 36 h 102"/>
                <a:gd name="T56" fmla="*/ 77 w 131"/>
                <a:gd name="T57" fmla="*/ 36 h 102"/>
                <a:gd name="T58" fmla="*/ 65 w 131"/>
                <a:gd name="T59" fmla="*/ 36 h 102"/>
                <a:gd name="T60" fmla="*/ 53 w 131"/>
                <a:gd name="T61" fmla="*/ 30 h 102"/>
                <a:gd name="T62" fmla="*/ 48 w 131"/>
                <a:gd name="T63" fmla="*/ 24 h 102"/>
                <a:gd name="T64" fmla="*/ 53 w 131"/>
                <a:gd name="T65" fmla="*/ 18 h 102"/>
                <a:gd name="T66" fmla="*/ 71 w 131"/>
                <a:gd name="T67" fmla="*/ 6 h 102"/>
                <a:gd name="T68" fmla="*/ 83 w 131"/>
                <a:gd name="T69" fmla="*/ 0 h 102"/>
                <a:gd name="T70" fmla="*/ 83 w 131"/>
                <a:gd name="T71" fmla="*/ 0 h 102"/>
                <a:gd name="T72" fmla="*/ 65 w 131"/>
                <a:gd name="T73" fmla="*/ 6 h 102"/>
                <a:gd name="T74" fmla="*/ 48 w 131"/>
                <a:gd name="T75" fmla="*/ 12 h 102"/>
                <a:gd name="T76" fmla="*/ 42 w 131"/>
                <a:gd name="T77" fmla="*/ 18 h 102"/>
                <a:gd name="T78" fmla="*/ 30 w 131"/>
                <a:gd name="T79" fmla="*/ 18 h 102"/>
                <a:gd name="T80" fmla="*/ 18 w 131"/>
                <a:gd name="T81" fmla="*/ 12 h 102"/>
                <a:gd name="T82" fmla="*/ 6 w 131"/>
                <a:gd name="T83" fmla="*/ 6 h 102"/>
                <a:gd name="T84" fmla="*/ 0 w 131"/>
                <a:gd name="T85" fmla="*/ 6 h 10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1"/>
                <a:gd name="T130" fmla="*/ 0 h 102"/>
                <a:gd name="T131" fmla="*/ 131 w 131"/>
                <a:gd name="T132" fmla="*/ 102 h 10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1" h="102">
                  <a:moveTo>
                    <a:pt x="0" y="6"/>
                  </a:moveTo>
                  <a:lnTo>
                    <a:pt x="6" y="12"/>
                  </a:lnTo>
                  <a:lnTo>
                    <a:pt x="12" y="18"/>
                  </a:lnTo>
                  <a:lnTo>
                    <a:pt x="18" y="18"/>
                  </a:lnTo>
                  <a:lnTo>
                    <a:pt x="24" y="24"/>
                  </a:lnTo>
                  <a:lnTo>
                    <a:pt x="30" y="24"/>
                  </a:lnTo>
                  <a:lnTo>
                    <a:pt x="30" y="30"/>
                  </a:lnTo>
                  <a:lnTo>
                    <a:pt x="30" y="36"/>
                  </a:lnTo>
                  <a:lnTo>
                    <a:pt x="30" y="48"/>
                  </a:lnTo>
                  <a:lnTo>
                    <a:pt x="30" y="54"/>
                  </a:lnTo>
                  <a:lnTo>
                    <a:pt x="30" y="66"/>
                  </a:lnTo>
                  <a:lnTo>
                    <a:pt x="36" y="66"/>
                  </a:lnTo>
                  <a:lnTo>
                    <a:pt x="36" y="60"/>
                  </a:lnTo>
                  <a:lnTo>
                    <a:pt x="36" y="54"/>
                  </a:lnTo>
                  <a:lnTo>
                    <a:pt x="36" y="42"/>
                  </a:lnTo>
                  <a:lnTo>
                    <a:pt x="36" y="36"/>
                  </a:lnTo>
                  <a:lnTo>
                    <a:pt x="36" y="30"/>
                  </a:lnTo>
                  <a:lnTo>
                    <a:pt x="42" y="30"/>
                  </a:lnTo>
                  <a:lnTo>
                    <a:pt x="48" y="36"/>
                  </a:lnTo>
                  <a:lnTo>
                    <a:pt x="53" y="42"/>
                  </a:lnTo>
                  <a:lnTo>
                    <a:pt x="59" y="48"/>
                  </a:lnTo>
                  <a:lnTo>
                    <a:pt x="59" y="60"/>
                  </a:lnTo>
                  <a:lnTo>
                    <a:pt x="65" y="78"/>
                  </a:lnTo>
                  <a:lnTo>
                    <a:pt x="71" y="90"/>
                  </a:lnTo>
                  <a:lnTo>
                    <a:pt x="71" y="102"/>
                  </a:lnTo>
                  <a:lnTo>
                    <a:pt x="77" y="102"/>
                  </a:lnTo>
                  <a:lnTo>
                    <a:pt x="71" y="96"/>
                  </a:lnTo>
                  <a:lnTo>
                    <a:pt x="71" y="90"/>
                  </a:lnTo>
                  <a:lnTo>
                    <a:pt x="71" y="84"/>
                  </a:lnTo>
                  <a:lnTo>
                    <a:pt x="71" y="72"/>
                  </a:lnTo>
                  <a:lnTo>
                    <a:pt x="65" y="60"/>
                  </a:lnTo>
                  <a:lnTo>
                    <a:pt x="65" y="54"/>
                  </a:lnTo>
                  <a:lnTo>
                    <a:pt x="71" y="54"/>
                  </a:lnTo>
                  <a:lnTo>
                    <a:pt x="83" y="60"/>
                  </a:lnTo>
                  <a:lnTo>
                    <a:pt x="89" y="66"/>
                  </a:lnTo>
                  <a:lnTo>
                    <a:pt x="101" y="72"/>
                  </a:lnTo>
                  <a:lnTo>
                    <a:pt x="113" y="78"/>
                  </a:lnTo>
                  <a:lnTo>
                    <a:pt x="119" y="84"/>
                  </a:lnTo>
                  <a:lnTo>
                    <a:pt x="125" y="84"/>
                  </a:lnTo>
                  <a:lnTo>
                    <a:pt x="131" y="90"/>
                  </a:lnTo>
                  <a:lnTo>
                    <a:pt x="131" y="84"/>
                  </a:lnTo>
                  <a:lnTo>
                    <a:pt x="125" y="84"/>
                  </a:lnTo>
                  <a:lnTo>
                    <a:pt x="125" y="78"/>
                  </a:lnTo>
                  <a:lnTo>
                    <a:pt x="113" y="72"/>
                  </a:lnTo>
                  <a:lnTo>
                    <a:pt x="107" y="72"/>
                  </a:lnTo>
                  <a:lnTo>
                    <a:pt x="101" y="66"/>
                  </a:lnTo>
                  <a:lnTo>
                    <a:pt x="89" y="60"/>
                  </a:lnTo>
                  <a:lnTo>
                    <a:pt x="83" y="54"/>
                  </a:lnTo>
                  <a:lnTo>
                    <a:pt x="77" y="48"/>
                  </a:lnTo>
                  <a:lnTo>
                    <a:pt x="71" y="48"/>
                  </a:lnTo>
                  <a:lnTo>
                    <a:pt x="65" y="48"/>
                  </a:lnTo>
                  <a:lnTo>
                    <a:pt x="71" y="42"/>
                  </a:lnTo>
                  <a:lnTo>
                    <a:pt x="77" y="42"/>
                  </a:lnTo>
                  <a:lnTo>
                    <a:pt x="83" y="42"/>
                  </a:lnTo>
                  <a:lnTo>
                    <a:pt x="89" y="42"/>
                  </a:lnTo>
                  <a:lnTo>
                    <a:pt x="95" y="42"/>
                  </a:lnTo>
                  <a:lnTo>
                    <a:pt x="101" y="42"/>
                  </a:lnTo>
                  <a:lnTo>
                    <a:pt x="107" y="42"/>
                  </a:lnTo>
                  <a:lnTo>
                    <a:pt x="119" y="42"/>
                  </a:lnTo>
                  <a:lnTo>
                    <a:pt x="125" y="42"/>
                  </a:lnTo>
                  <a:lnTo>
                    <a:pt x="131" y="42"/>
                  </a:lnTo>
                  <a:lnTo>
                    <a:pt x="125" y="36"/>
                  </a:lnTo>
                  <a:lnTo>
                    <a:pt x="119" y="36"/>
                  </a:lnTo>
                  <a:lnTo>
                    <a:pt x="113" y="36"/>
                  </a:lnTo>
                  <a:lnTo>
                    <a:pt x="107" y="36"/>
                  </a:lnTo>
                  <a:lnTo>
                    <a:pt x="95" y="36"/>
                  </a:lnTo>
                  <a:lnTo>
                    <a:pt x="89" y="36"/>
                  </a:lnTo>
                  <a:lnTo>
                    <a:pt x="77" y="36"/>
                  </a:lnTo>
                  <a:lnTo>
                    <a:pt x="71" y="36"/>
                  </a:lnTo>
                  <a:lnTo>
                    <a:pt x="65" y="36"/>
                  </a:lnTo>
                  <a:lnTo>
                    <a:pt x="59" y="36"/>
                  </a:lnTo>
                  <a:lnTo>
                    <a:pt x="53" y="30"/>
                  </a:lnTo>
                  <a:lnTo>
                    <a:pt x="48" y="24"/>
                  </a:lnTo>
                  <a:lnTo>
                    <a:pt x="48" y="18"/>
                  </a:lnTo>
                  <a:lnTo>
                    <a:pt x="53" y="18"/>
                  </a:lnTo>
                  <a:lnTo>
                    <a:pt x="59" y="12"/>
                  </a:lnTo>
                  <a:lnTo>
                    <a:pt x="65" y="12"/>
                  </a:lnTo>
                  <a:lnTo>
                    <a:pt x="71" y="6"/>
                  </a:lnTo>
                  <a:lnTo>
                    <a:pt x="77" y="6"/>
                  </a:lnTo>
                  <a:lnTo>
                    <a:pt x="77" y="0"/>
                  </a:lnTo>
                  <a:lnTo>
                    <a:pt x="83" y="0"/>
                  </a:lnTo>
                  <a:lnTo>
                    <a:pt x="77" y="0"/>
                  </a:lnTo>
                  <a:lnTo>
                    <a:pt x="71" y="0"/>
                  </a:lnTo>
                  <a:lnTo>
                    <a:pt x="65" y="6"/>
                  </a:lnTo>
                  <a:lnTo>
                    <a:pt x="59" y="6"/>
                  </a:lnTo>
                  <a:lnTo>
                    <a:pt x="53" y="12"/>
                  </a:lnTo>
                  <a:lnTo>
                    <a:pt x="48" y="12"/>
                  </a:lnTo>
                  <a:lnTo>
                    <a:pt x="42" y="18"/>
                  </a:lnTo>
                  <a:lnTo>
                    <a:pt x="36" y="18"/>
                  </a:lnTo>
                  <a:lnTo>
                    <a:pt x="30" y="18"/>
                  </a:lnTo>
                  <a:lnTo>
                    <a:pt x="24" y="18"/>
                  </a:lnTo>
                  <a:lnTo>
                    <a:pt x="24" y="12"/>
                  </a:lnTo>
                  <a:lnTo>
                    <a:pt x="18" y="12"/>
                  </a:lnTo>
                  <a:lnTo>
                    <a:pt x="12" y="12"/>
                  </a:lnTo>
                  <a:lnTo>
                    <a:pt x="6" y="6"/>
                  </a:lnTo>
                  <a:lnTo>
                    <a:pt x="0" y="6"/>
                  </a:lnTo>
                  <a:close/>
                </a:path>
              </a:pathLst>
            </a:custGeom>
            <a:solidFill>
              <a:srgbClr val="003300"/>
            </a:solidFill>
            <a:ln w="9525">
              <a:noFill/>
              <a:round/>
              <a:headEnd/>
              <a:tailEnd/>
            </a:ln>
          </p:spPr>
          <p:txBody>
            <a:bodyPr vert="eaVert"/>
            <a:lstStyle/>
            <a:p>
              <a:endParaRPr lang="en-US"/>
            </a:p>
          </p:txBody>
        </p:sp>
        <p:sp>
          <p:nvSpPr>
            <p:cNvPr id="15844" name="Freeform 468"/>
            <p:cNvSpPr>
              <a:spLocks/>
            </p:cNvSpPr>
            <p:nvPr/>
          </p:nvSpPr>
          <p:spPr bwMode="auto">
            <a:xfrm>
              <a:off x="4563" y="1951"/>
              <a:ext cx="329" cy="329"/>
            </a:xfrm>
            <a:custGeom>
              <a:avLst/>
              <a:gdLst>
                <a:gd name="T0" fmla="*/ 132 w 329"/>
                <a:gd name="T1" fmla="*/ 72 h 329"/>
                <a:gd name="T2" fmla="*/ 90 w 329"/>
                <a:gd name="T3" fmla="*/ 48 h 329"/>
                <a:gd name="T4" fmla="*/ 36 w 329"/>
                <a:gd name="T5" fmla="*/ 36 h 329"/>
                <a:gd name="T6" fmla="*/ 18 w 329"/>
                <a:gd name="T7" fmla="*/ 30 h 329"/>
                <a:gd name="T8" fmla="*/ 30 w 329"/>
                <a:gd name="T9" fmla="*/ 72 h 329"/>
                <a:gd name="T10" fmla="*/ 48 w 329"/>
                <a:gd name="T11" fmla="*/ 114 h 329"/>
                <a:gd name="T12" fmla="*/ 90 w 329"/>
                <a:gd name="T13" fmla="*/ 138 h 329"/>
                <a:gd name="T14" fmla="*/ 120 w 329"/>
                <a:gd name="T15" fmla="*/ 156 h 329"/>
                <a:gd name="T16" fmla="*/ 108 w 329"/>
                <a:gd name="T17" fmla="*/ 162 h 329"/>
                <a:gd name="T18" fmla="*/ 84 w 329"/>
                <a:gd name="T19" fmla="*/ 156 h 329"/>
                <a:gd name="T20" fmla="*/ 48 w 329"/>
                <a:gd name="T21" fmla="*/ 174 h 329"/>
                <a:gd name="T22" fmla="*/ 24 w 329"/>
                <a:gd name="T23" fmla="*/ 204 h 329"/>
                <a:gd name="T24" fmla="*/ 0 w 329"/>
                <a:gd name="T25" fmla="*/ 215 h 329"/>
                <a:gd name="T26" fmla="*/ 6 w 329"/>
                <a:gd name="T27" fmla="*/ 227 h 329"/>
                <a:gd name="T28" fmla="*/ 24 w 329"/>
                <a:gd name="T29" fmla="*/ 233 h 329"/>
                <a:gd name="T30" fmla="*/ 66 w 329"/>
                <a:gd name="T31" fmla="*/ 239 h 329"/>
                <a:gd name="T32" fmla="*/ 114 w 329"/>
                <a:gd name="T33" fmla="*/ 215 h 329"/>
                <a:gd name="T34" fmla="*/ 120 w 329"/>
                <a:gd name="T35" fmla="*/ 192 h 329"/>
                <a:gd name="T36" fmla="*/ 137 w 329"/>
                <a:gd name="T37" fmla="*/ 174 h 329"/>
                <a:gd name="T38" fmla="*/ 143 w 329"/>
                <a:gd name="T39" fmla="*/ 180 h 329"/>
                <a:gd name="T40" fmla="*/ 132 w 329"/>
                <a:gd name="T41" fmla="*/ 209 h 329"/>
                <a:gd name="T42" fmla="*/ 120 w 329"/>
                <a:gd name="T43" fmla="*/ 215 h 329"/>
                <a:gd name="T44" fmla="*/ 102 w 329"/>
                <a:gd name="T45" fmla="*/ 233 h 329"/>
                <a:gd name="T46" fmla="*/ 90 w 329"/>
                <a:gd name="T47" fmla="*/ 269 h 329"/>
                <a:gd name="T48" fmla="*/ 96 w 329"/>
                <a:gd name="T49" fmla="*/ 293 h 329"/>
                <a:gd name="T50" fmla="*/ 90 w 329"/>
                <a:gd name="T51" fmla="*/ 329 h 329"/>
                <a:gd name="T52" fmla="*/ 120 w 329"/>
                <a:gd name="T53" fmla="*/ 323 h 329"/>
                <a:gd name="T54" fmla="*/ 161 w 329"/>
                <a:gd name="T55" fmla="*/ 293 h 329"/>
                <a:gd name="T56" fmla="*/ 179 w 329"/>
                <a:gd name="T57" fmla="*/ 251 h 329"/>
                <a:gd name="T58" fmla="*/ 167 w 329"/>
                <a:gd name="T59" fmla="*/ 209 h 329"/>
                <a:gd name="T60" fmla="*/ 167 w 329"/>
                <a:gd name="T61" fmla="*/ 186 h 329"/>
                <a:gd name="T62" fmla="*/ 179 w 329"/>
                <a:gd name="T63" fmla="*/ 209 h 329"/>
                <a:gd name="T64" fmla="*/ 191 w 329"/>
                <a:gd name="T65" fmla="*/ 251 h 329"/>
                <a:gd name="T66" fmla="*/ 227 w 329"/>
                <a:gd name="T67" fmla="*/ 275 h 329"/>
                <a:gd name="T68" fmla="*/ 269 w 329"/>
                <a:gd name="T69" fmla="*/ 293 h 329"/>
                <a:gd name="T70" fmla="*/ 287 w 329"/>
                <a:gd name="T71" fmla="*/ 269 h 329"/>
                <a:gd name="T72" fmla="*/ 245 w 329"/>
                <a:gd name="T73" fmla="*/ 204 h 329"/>
                <a:gd name="T74" fmla="*/ 221 w 329"/>
                <a:gd name="T75" fmla="*/ 198 h 329"/>
                <a:gd name="T76" fmla="*/ 215 w 329"/>
                <a:gd name="T77" fmla="*/ 186 h 329"/>
                <a:gd name="T78" fmla="*/ 251 w 329"/>
                <a:gd name="T79" fmla="*/ 198 h 329"/>
                <a:gd name="T80" fmla="*/ 293 w 329"/>
                <a:gd name="T81" fmla="*/ 192 h 329"/>
                <a:gd name="T82" fmla="*/ 323 w 329"/>
                <a:gd name="T83" fmla="*/ 186 h 329"/>
                <a:gd name="T84" fmla="*/ 317 w 329"/>
                <a:gd name="T85" fmla="*/ 174 h 329"/>
                <a:gd name="T86" fmla="*/ 293 w 329"/>
                <a:gd name="T87" fmla="*/ 150 h 329"/>
                <a:gd name="T88" fmla="*/ 257 w 329"/>
                <a:gd name="T89" fmla="*/ 126 h 329"/>
                <a:gd name="T90" fmla="*/ 215 w 329"/>
                <a:gd name="T91" fmla="*/ 126 h 329"/>
                <a:gd name="T92" fmla="*/ 203 w 329"/>
                <a:gd name="T93" fmla="*/ 138 h 329"/>
                <a:gd name="T94" fmla="*/ 197 w 329"/>
                <a:gd name="T95" fmla="*/ 126 h 329"/>
                <a:gd name="T96" fmla="*/ 209 w 329"/>
                <a:gd name="T97" fmla="*/ 120 h 329"/>
                <a:gd name="T98" fmla="*/ 227 w 329"/>
                <a:gd name="T99" fmla="*/ 114 h 329"/>
                <a:gd name="T100" fmla="*/ 245 w 329"/>
                <a:gd name="T101" fmla="*/ 60 h 329"/>
                <a:gd name="T102" fmla="*/ 233 w 329"/>
                <a:gd name="T103" fmla="*/ 6 h 329"/>
                <a:gd name="T104" fmla="*/ 215 w 329"/>
                <a:gd name="T105" fmla="*/ 24 h 329"/>
                <a:gd name="T106" fmla="*/ 179 w 329"/>
                <a:gd name="T107" fmla="*/ 36 h 329"/>
                <a:gd name="T108" fmla="*/ 149 w 329"/>
                <a:gd name="T109" fmla="*/ 90 h 329"/>
                <a:gd name="T110" fmla="*/ 143 w 329"/>
                <a:gd name="T111" fmla="*/ 120 h 3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29"/>
                <a:gd name="T169" fmla="*/ 0 h 329"/>
                <a:gd name="T170" fmla="*/ 329 w 329"/>
                <a:gd name="T171" fmla="*/ 329 h 32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29" h="329">
                  <a:moveTo>
                    <a:pt x="143" y="120"/>
                  </a:moveTo>
                  <a:lnTo>
                    <a:pt x="143" y="108"/>
                  </a:lnTo>
                  <a:lnTo>
                    <a:pt x="137" y="96"/>
                  </a:lnTo>
                  <a:lnTo>
                    <a:pt x="132" y="84"/>
                  </a:lnTo>
                  <a:lnTo>
                    <a:pt x="132" y="72"/>
                  </a:lnTo>
                  <a:lnTo>
                    <a:pt x="120" y="66"/>
                  </a:lnTo>
                  <a:lnTo>
                    <a:pt x="114" y="60"/>
                  </a:lnTo>
                  <a:lnTo>
                    <a:pt x="108" y="54"/>
                  </a:lnTo>
                  <a:lnTo>
                    <a:pt x="96" y="48"/>
                  </a:lnTo>
                  <a:lnTo>
                    <a:pt x="90" y="48"/>
                  </a:lnTo>
                  <a:lnTo>
                    <a:pt x="78" y="48"/>
                  </a:lnTo>
                  <a:lnTo>
                    <a:pt x="66" y="42"/>
                  </a:lnTo>
                  <a:lnTo>
                    <a:pt x="54" y="42"/>
                  </a:lnTo>
                  <a:lnTo>
                    <a:pt x="42" y="36"/>
                  </a:lnTo>
                  <a:lnTo>
                    <a:pt x="36" y="36"/>
                  </a:lnTo>
                  <a:lnTo>
                    <a:pt x="30" y="36"/>
                  </a:lnTo>
                  <a:lnTo>
                    <a:pt x="24" y="30"/>
                  </a:lnTo>
                  <a:lnTo>
                    <a:pt x="18" y="30"/>
                  </a:lnTo>
                  <a:lnTo>
                    <a:pt x="18" y="36"/>
                  </a:lnTo>
                  <a:lnTo>
                    <a:pt x="24" y="42"/>
                  </a:lnTo>
                  <a:lnTo>
                    <a:pt x="24" y="48"/>
                  </a:lnTo>
                  <a:lnTo>
                    <a:pt x="30" y="60"/>
                  </a:lnTo>
                  <a:lnTo>
                    <a:pt x="30" y="72"/>
                  </a:lnTo>
                  <a:lnTo>
                    <a:pt x="30" y="84"/>
                  </a:lnTo>
                  <a:lnTo>
                    <a:pt x="36" y="90"/>
                  </a:lnTo>
                  <a:lnTo>
                    <a:pt x="42" y="96"/>
                  </a:lnTo>
                  <a:lnTo>
                    <a:pt x="42" y="108"/>
                  </a:lnTo>
                  <a:lnTo>
                    <a:pt x="48" y="114"/>
                  </a:lnTo>
                  <a:lnTo>
                    <a:pt x="60" y="120"/>
                  </a:lnTo>
                  <a:lnTo>
                    <a:pt x="66" y="126"/>
                  </a:lnTo>
                  <a:lnTo>
                    <a:pt x="72" y="132"/>
                  </a:lnTo>
                  <a:lnTo>
                    <a:pt x="84" y="138"/>
                  </a:lnTo>
                  <a:lnTo>
                    <a:pt x="90" y="138"/>
                  </a:lnTo>
                  <a:lnTo>
                    <a:pt x="96" y="138"/>
                  </a:lnTo>
                  <a:lnTo>
                    <a:pt x="102" y="144"/>
                  </a:lnTo>
                  <a:lnTo>
                    <a:pt x="114" y="144"/>
                  </a:lnTo>
                  <a:lnTo>
                    <a:pt x="114" y="150"/>
                  </a:lnTo>
                  <a:lnTo>
                    <a:pt x="120" y="156"/>
                  </a:lnTo>
                  <a:lnTo>
                    <a:pt x="126" y="162"/>
                  </a:lnTo>
                  <a:lnTo>
                    <a:pt x="120" y="162"/>
                  </a:lnTo>
                  <a:lnTo>
                    <a:pt x="114" y="162"/>
                  </a:lnTo>
                  <a:lnTo>
                    <a:pt x="108" y="162"/>
                  </a:lnTo>
                  <a:lnTo>
                    <a:pt x="102" y="162"/>
                  </a:lnTo>
                  <a:lnTo>
                    <a:pt x="102" y="156"/>
                  </a:lnTo>
                  <a:lnTo>
                    <a:pt x="96" y="156"/>
                  </a:lnTo>
                  <a:lnTo>
                    <a:pt x="90" y="156"/>
                  </a:lnTo>
                  <a:lnTo>
                    <a:pt x="84" y="156"/>
                  </a:lnTo>
                  <a:lnTo>
                    <a:pt x="72" y="156"/>
                  </a:lnTo>
                  <a:lnTo>
                    <a:pt x="66" y="162"/>
                  </a:lnTo>
                  <a:lnTo>
                    <a:pt x="60" y="162"/>
                  </a:lnTo>
                  <a:lnTo>
                    <a:pt x="54" y="168"/>
                  </a:lnTo>
                  <a:lnTo>
                    <a:pt x="48" y="174"/>
                  </a:lnTo>
                  <a:lnTo>
                    <a:pt x="42" y="180"/>
                  </a:lnTo>
                  <a:lnTo>
                    <a:pt x="42" y="186"/>
                  </a:lnTo>
                  <a:lnTo>
                    <a:pt x="36" y="192"/>
                  </a:lnTo>
                  <a:lnTo>
                    <a:pt x="30" y="198"/>
                  </a:lnTo>
                  <a:lnTo>
                    <a:pt x="24" y="204"/>
                  </a:lnTo>
                  <a:lnTo>
                    <a:pt x="18" y="204"/>
                  </a:lnTo>
                  <a:lnTo>
                    <a:pt x="18" y="209"/>
                  </a:lnTo>
                  <a:lnTo>
                    <a:pt x="12" y="215"/>
                  </a:lnTo>
                  <a:lnTo>
                    <a:pt x="6" y="215"/>
                  </a:lnTo>
                  <a:lnTo>
                    <a:pt x="0" y="215"/>
                  </a:lnTo>
                  <a:lnTo>
                    <a:pt x="0" y="221"/>
                  </a:lnTo>
                  <a:lnTo>
                    <a:pt x="6" y="227"/>
                  </a:lnTo>
                  <a:lnTo>
                    <a:pt x="12" y="233"/>
                  </a:lnTo>
                  <a:lnTo>
                    <a:pt x="18" y="233"/>
                  </a:lnTo>
                  <a:lnTo>
                    <a:pt x="24" y="233"/>
                  </a:lnTo>
                  <a:lnTo>
                    <a:pt x="30" y="239"/>
                  </a:lnTo>
                  <a:lnTo>
                    <a:pt x="36" y="239"/>
                  </a:lnTo>
                  <a:lnTo>
                    <a:pt x="48" y="239"/>
                  </a:lnTo>
                  <a:lnTo>
                    <a:pt x="54" y="245"/>
                  </a:lnTo>
                  <a:lnTo>
                    <a:pt x="66" y="239"/>
                  </a:lnTo>
                  <a:lnTo>
                    <a:pt x="78" y="239"/>
                  </a:lnTo>
                  <a:lnTo>
                    <a:pt x="84" y="239"/>
                  </a:lnTo>
                  <a:lnTo>
                    <a:pt x="96" y="233"/>
                  </a:lnTo>
                  <a:lnTo>
                    <a:pt x="102" y="221"/>
                  </a:lnTo>
                  <a:lnTo>
                    <a:pt x="114" y="215"/>
                  </a:lnTo>
                  <a:lnTo>
                    <a:pt x="114" y="209"/>
                  </a:lnTo>
                  <a:lnTo>
                    <a:pt x="114" y="204"/>
                  </a:lnTo>
                  <a:lnTo>
                    <a:pt x="120" y="204"/>
                  </a:lnTo>
                  <a:lnTo>
                    <a:pt x="120" y="198"/>
                  </a:lnTo>
                  <a:lnTo>
                    <a:pt x="120" y="192"/>
                  </a:lnTo>
                  <a:lnTo>
                    <a:pt x="126" y="186"/>
                  </a:lnTo>
                  <a:lnTo>
                    <a:pt x="126" y="180"/>
                  </a:lnTo>
                  <a:lnTo>
                    <a:pt x="132" y="180"/>
                  </a:lnTo>
                  <a:lnTo>
                    <a:pt x="132" y="174"/>
                  </a:lnTo>
                  <a:lnTo>
                    <a:pt x="137" y="174"/>
                  </a:lnTo>
                  <a:lnTo>
                    <a:pt x="137" y="168"/>
                  </a:lnTo>
                  <a:lnTo>
                    <a:pt x="143" y="168"/>
                  </a:lnTo>
                  <a:lnTo>
                    <a:pt x="143" y="174"/>
                  </a:lnTo>
                  <a:lnTo>
                    <a:pt x="143" y="180"/>
                  </a:lnTo>
                  <a:lnTo>
                    <a:pt x="149" y="186"/>
                  </a:lnTo>
                  <a:lnTo>
                    <a:pt x="143" y="192"/>
                  </a:lnTo>
                  <a:lnTo>
                    <a:pt x="143" y="198"/>
                  </a:lnTo>
                  <a:lnTo>
                    <a:pt x="137" y="204"/>
                  </a:lnTo>
                  <a:lnTo>
                    <a:pt x="132" y="209"/>
                  </a:lnTo>
                  <a:lnTo>
                    <a:pt x="126" y="209"/>
                  </a:lnTo>
                  <a:lnTo>
                    <a:pt x="120" y="215"/>
                  </a:lnTo>
                  <a:lnTo>
                    <a:pt x="114" y="215"/>
                  </a:lnTo>
                  <a:lnTo>
                    <a:pt x="114" y="221"/>
                  </a:lnTo>
                  <a:lnTo>
                    <a:pt x="108" y="227"/>
                  </a:lnTo>
                  <a:lnTo>
                    <a:pt x="102" y="233"/>
                  </a:lnTo>
                  <a:lnTo>
                    <a:pt x="102" y="239"/>
                  </a:lnTo>
                  <a:lnTo>
                    <a:pt x="96" y="245"/>
                  </a:lnTo>
                  <a:lnTo>
                    <a:pt x="96" y="251"/>
                  </a:lnTo>
                  <a:lnTo>
                    <a:pt x="90" y="263"/>
                  </a:lnTo>
                  <a:lnTo>
                    <a:pt x="90" y="269"/>
                  </a:lnTo>
                  <a:lnTo>
                    <a:pt x="90" y="275"/>
                  </a:lnTo>
                  <a:lnTo>
                    <a:pt x="90" y="281"/>
                  </a:lnTo>
                  <a:lnTo>
                    <a:pt x="96" y="287"/>
                  </a:lnTo>
                  <a:lnTo>
                    <a:pt x="96" y="293"/>
                  </a:lnTo>
                  <a:lnTo>
                    <a:pt x="96" y="305"/>
                  </a:lnTo>
                  <a:lnTo>
                    <a:pt x="96" y="311"/>
                  </a:lnTo>
                  <a:lnTo>
                    <a:pt x="90" y="317"/>
                  </a:lnTo>
                  <a:lnTo>
                    <a:pt x="90" y="323"/>
                  </a:lnTo>
                  <a:lnTo>
                    <a:pt x="90" y="329"/>
                  </a:lnTo>
                  <a:lnTo>
                    <a:pt x="96" y="329"/>
                  </a:lnTo>
                  <a:lnTo>
                    <a:pt x="108" y="323"/>
                  </a:lnTo>
                  <a:lnTo>
                    <a:pt x="120" y="323"/>
                  </a:lnTo>
                  <a:lnTo>
                    <a:pt x="132" y="317"/>
                  </a:lnTo>
                  <a:lnTo>
                    <a:pt x="137" y="317"/>
                  </a:lnTo>
                  <a:lnTo>
                    <a:pt x="149" y="311"/>
                  </a:lnTo>
                  <a:lnTo>
                    <a:pt x="155" y="305"/>
                  </a:lnTo>
                  <a:lnTo>
                    <a:pt x="161" y="293"/>
                  </a:lnTo>
                  <a:lnTo>
                    <a:pt x="167" y="287"/>
                  </a:lnTo>
                  <a:lnTo>
                    <a:pt x="173" y="281"/>
                  </a:lnTo>
                  <a:lnTo>
                    <a:pt x="173" y="269"/>
                  </a:lnTo>
                  <a:lnTo>
                    <a:pt x="179" y="263"/>
                  </a:lnTo>
                  <a:lnTo>
                    <a:pt x="179" y="251"/>
                  </a:lnTo>
                  <a:lnTo>
                    <a:pt x="179" y="245"/>
                  </a:lnTo>
                  <a:lnTo>
                    <a:pt x="179" y="233"/>
                  </a:lnTo>
                  <a:lnTo>
                    <a:pt x="173" y="221"/>
                  </a:lnTo>
                  <a:lnTo>
                    <a:pt x="173" y="215"/>
                  </a:lnTo>
                  <a:lnTo>
                    <a:pt x="167" y="209"/>
                  </a:lnTo>
                  <a:lnTo>
                    <a:pt x="161" y="204"/>
                  </a:lnTo>
                  <a:lnTo>
                    <a:pt x="161" y="198"/>
                  </a:lnTo>
                  <a:lnTo>
                    <a:pt x="161" y="192"/>
                  </a:lnTo>
                  <a:lnTo>
                    <a:pt x="167" y="186"/>
                  </a:lnTo>
                  <a:lnTo>
                    <a:pt x="173" y="186"/>
                  </a:lnTo>
                  <a:lnTo>
                    <a:pt x="179" y="192"/>
                  </a:lnTo>
                  <a:lnTo>
                    <a:pt x="179" y="198"/>
                  </a:lnTo>
                  <a:lnTo>
                    <a:pt x="179" y="209"/>
                  </a:lnTo>
                  <a:lnTo>
                    <a:pt x="185" y="221"/>
                  </a:lnTo>
                  <a:lnTo>
                    <a:pt x="185" y="227"/>
                  </a:lnTo>
                  <a:lnTo>
                    <a:pt x="185" y="233"/>
                  </a:lnTo>
                  <a:lnTo>
                    <a:pt x="191" y="239"/>
                  </a:lnTo>
                  <a:lnTo>
                    <a:pt x="191" y="251"/>
                  </a:lnTo>
                  <a:lnTo>
                    <a:pt x="197" y="257"/>
                  </a:lnTo>
                  <a:lnTo>
                    <a:pt x="203" y="263"/>
                  </a:lnTo>
                  <a:lnTo>
                    <a:pt x="209" y="269"/>
                  </a:lnTo>
                  <a:lnTo>
                    <a:pt x="221" y="269"/>
                  </a:lnTo>
                  <a:lnTo>
                    <a:pt x="227" y="275"/>
                  </a:lnTo>
                  <a:lnTo>
                    <a:pt x="239" y="281"/>
                  </a:lnTo>
                  <a:lnTo>
                    <a:pt x="245" y="281"/>
                  </a:lnTo>
                  <a:lnTo>
                    <a:pt x="257" y="287"/>
                  </a:lnTo>
                  <a:lnTo>
                    <a:pt x="263" y="293"/>
                  </a:lnTo>
                  <a:lnTo>
                    <a:pt x="269" y="293"/>
                  </a:lnTo>
                  <a:lnTo>
                    <a:pt x="275" y="299"/>
                  </a:lnTo>
                  <a:lnTo>
                    <a:pt x="281" y="311"/>
                  </a:lnTo>
                  <a:lnTo>
                    <a:pt x="281" y="299"/>
                  </a:lnTo>
                  <a:lnTo>
                    <a:pt x="287" y="281"/>
                  </a:lnTo>
                  <a:lnTo>
                    <a:pt x="287" y="269"/>
                  </a:lnTo>
                  <a:lnTo>
                    <a:pt x="287" y="251"/>
                  </a:lnTo>
                  <a:lnTo>
                    <a:pt x="281" y="233"/>
                  </a:lnTo>
                  <a:lnTo>
                    <a:pt x="275" y="221"/>
                  </a:lnTo>
                  <a:lnTo>
                    <a:pt x="263" y="209"/>
                  </a:lnTo>
                  <a:lnTo>
                    <a:pt x="245" y="204"/>
                  </a:lnTo>
                  <a:lnTo>
                    <a:pt x="239" y="198"/>
                  </a:lnTo>
                  <a:lnTo>
                    <a:pt x="233" y="198"/>
                  </a:lnTo>
                  <a:lnTo>
                    <a:pt x="227" y="198"/>
                  </a:lnTo>
                  <a:lnTo>
                    <a:pt x="221" y="198"/>
                  </a:lnTo>
                  <a:lnTo>
                    <a:pt x="215" y="198"/>
                  </a:lnTo>
                  <a:lnTo>
                    <a:pt x="215" y="192"/>
                  </a:lnTo>
                  <a:lnTo>
                    <a:pt x="209" y="192"/>
                  </a:lnTo>
                  <a:lnTo>
                    <a:pt x="215" y="192"/>
                  </a:lnTo>
                  <a:lnTo>
                    <a:pt x="215" y="186"/>
                  </a:lnTo>
                  <a:lnTo>
                    <a:pt x="215" y="180"/>
                  </a:lnTo>
                  <a:lnTo>
                    <a:pt x="227" y="186"/>
                  </a:lnTo>
                  <a:lnTo>
                    <a:pt x="239" y="192"/>
                  </a:lnTo>
                  <a:lnTo>
                    <a:pt x="251" y="198"/>
                  </a:lnTo>
                  <a:lnTo>
                    <a:pt x="263" y="198"/>
                  </a:lnTo>
                  <a:lnTo>
                    <a:pt x="269" y="198"/>
                  </a:lnTo>
                  <a:lnTo>
                    <a:pt x="281" y="198"/>
                  </a:lnTo>
                  <a:lnTo>
                    <a:pt x="287" y="198"/>
                  </a:lnTo>
                  <a:lnTo>
                    <a:pt x="293" y="192"/>
                  </a:lnTo>
                  <a:lnTo>
                    <a:pt x="305" y="192"/>
                  </a:lnTo>
                  <a:lnTo>
                    <a:pt x="311" y="186"/>
                  </a:lnTo>
                  <a:lnTo>
                    <a:pt x="317" y="186"/>
                  </a:lnTo>
                  <a:lnTo>
                    <a:pt x="323" y="186"/>
                  </a:lnTo>
                  <a:lnTo>
                    <a:pt x="323" y="180"/>
                  </a:lnTo>
                  <a:lnTo>
                    <a:pt x="329" y="180"/>
                  </a:lnTo>
                  <a:lnTo>
                    <a:pt x="323" y="180"/>
                  </a:lnTo>
                  <a:lnTo>
                    <a:pt x="317" y="174"/>
                  </a:lnTo>
                  <a:lnTo>
                    <a:pt x="311" y="174"/>
                  </a:lnTo>
                  <a:lnTo>
                    <a:pt x="305" y="168"/>
                  </a:lnTo>
                  <a:lnTo>
                    <a:pt x="299" y="162"/>
                  </a:lnTo>
                  <a:lnTo>
                    <a:pt x="299" y="156"/>
                  </a:lnTo>
                  <a:lnTo>
                    <a:pt x="293" y="150"/>
                  </a:lnTo>
                  <a:lnTo>
                    <a:pt x="287" y="144"/>
                  </a:lnTo>
                  <a:lnTo>
                    <a:pt x="281" y="138"/>
                  </a:lnTo>
                  <a:lnTo>
                    <a:pt x="275" y="132"/>
                  </a:lnTo>
                  <a:lnTo>
                    <a:pt x="269" y="126"/>
                  </a:lnTo>
                  <a:lnTo>
                    <a:pt x="257" y="126"/>
                  </a:lnTo>
                  <a:lnTo>
                    <a:pt x="251" y="120"/>
                  </a:lnTo>
                  <a:lnTo>
                    <a:pt x="239" y="120"/>
                  </a:lnTo>
                  <a:lnTo>
                    <a:pt x="227" y="120"/>
                  </a:lnTo>
                  <a:lnTo>
                    <a:pt x="221" y="126"/>
                  </a:lnTo>
                  <a:lnTo>
                    <a:pt x="215" y="126"/>
                  </a:lnTo>
                  <a:lnTo>
                    <a:pt x="215" y="132"/>
                  </a:lnTo>
                  <a:lnTo>
                    <a:pt x="209" y="132"/>
                  </a:lnTo>
                  <a:lnTo>
                    <a:pt x="203" y="138"/>
                  </a:lnTo>
                  <a:lnTo>
                    <a:pt x="197" y="138"/>
                  </a:lnTo>
                  <a:lnTo>
                    <a:pt x="197" y="132"/>
                  </a:lnTo>
                  <a:lnTo>
                    <a:pt x="197" y="126"/>
                  </a:lnTo>
                  <a:lnTo>
                    <a:pt x="203" y="126"/>
                  </a:lnTo>
                  <a:lnTo>
                    <a:pt x="203" y="120"/>
                  </a:lnTo>
                  <a:lnTo>
                    <a:pt x="209" y="120"/>
                  </a:lnTo>
                  <a:lnTo>
                    <a:pt x="215" y="120"/>
                  </a:lnTo>
                  <a:lnTo>
                    <a:pt x="221" y="120"/>
                  </a:lnTo>
                  <a:lnTo>
                    <a:pt x="227" y="114"/>
                  </a:lnTo>
                  <a:lnTo>
                    <a:pt x="233" y="102"/>
                  </a:lnTo>
                  <a:lnTo>
                    <a:pt x="239" y="96"/>
                  </a:lnTo>
                  <a:lnTo>
                    <a:pt x="239" y="84"/>
                  </a:lnTo>
                  <a:lnTo>
                    <a:pt x="245" y="72"/>
                  </a:lnTo>
                  <a:lnTo>
                    <a:pt x="245" y="60"/>
                  </a:lnTo>
                  <a:lnTo>
                    <a:pt x="245" y="54"/>
                  </a:lnTo>
                  <a:lnTo>
                    <a:pt x="239" y="42"/>
                  </a:lnTo>
                  <a:lnTo>
                    <a:pt x="239" y="30"/>
                  </a:lnTo>
                  <a:lnTo>
                    <a:pt x="233" y="18"/>
                  </a:lnTo>
                  <a:lnTo>
                    <a:pt x="233" y="6"/>
                  </a:lnTo>
                  <a:lnTo>
                    <a:pt x="233" y="0"/>
                  </a:lnTo>
                  <a:lnTo>
                    <a:pt x="227" y="6"/>
                  </a:lnTo>
                  <a:lnTo>
                    <a:pt x="221" y="12"/>
                  </a:lnTo>
                  <a:lnTo>
                    <a:pt x="221" y="18"/>
                  </a:lnTo>
                  <a:lnTo>
                    <a:pt x="215" y="24"/>
                  </a:lnTo>
                  <a:lnTo>
                    <a:pt x="209" y="30"/>
                  </a:lnTo>
                  <a:lnTo>
                    <a:pt x="203" y="30"/>
                  </a:lnTo>
                  <a:lnTo>
                    <a:pt x="197" y="30"/>
                  </a:lnTo>
                  <a:lnTo>
                    <a:pt x="191" y="36"/>
                  </a:lnTo>
                  <a:lnTo>
                    <a:pt x="179" y="36"/>
                  </a:lnTo>
                  <a:lnTo>
                    <a:pt x="173" y="48"/>
                  </a:lnTo>
                  <a:lnTo>
                    <a:pt x="167" y="54"/>
                  </a:lnTo>
                  <a:lnTo>
                    <a:pt x="161" y="66"/>
                  </a:lnTo>
                  <a:lnTo>
                    <a:pt x="155" y="78"/>
                  </a:lnTo>
                  <a:lnTo>
                    <a:pt x="149" y="90"/>
                  </a:lnTo>
                  <a:lnTo>
                    <a:pt x="149" y="102"/>
                  </a:lnTo>
                  <a:lnTo>
                    <a:pt x="155" y="120"/>
                  </a:lnTo>
                  <a:lnTo>
                    <a:pt x="149" y="120"/>
                  </a:lnTo>
                  <a:lnTo>
                    <a:pt x="143" y="120"/>
                  </a:lnTo>
                  <a:close/>
                </a:path>
              </a:pathLst>
            </a:custGeom>
            <a:solidFill>
              <a:srgbClr val="FF1933"/>
            </a:solidFill>
            <a:ln w="9525">
              <a:noFill/>
              <a:round/>
              <a:headEnd/>
              <a:tailEnd/>
            </a:ln>
          </p:spPr>
          <p:txBody>
            <a:bodyPr vert="eaVert"/>
            <a:lstStyle/>
            <a:p>
              <a:endParaRPr lang="en-US"/>
            </a:p>
          </p:txBody>
        </p:sp>
        <p:sp>
          <p:nvSpPr>
            <p:cNvPr id="15845" name="Freeform 469"/>
            <p:cNvSpPr>
              <a:spLocks/>
            </p:cNvSpPr>
            <p:nvPr/>
          </p:nvSpPr>
          <p:spPr bwMode="auto">
            <a:xfrm>
              <a:off x="4654" y="1929"/>
              <a:ext cx="101" cy="143"/>
            </a:xfrm>
            <a:custGeom>
              <a:avLst/>
              <a:gdLst>
                <a:gd name="T0" fmla="*/ 101 w 101"/>
                <a:gd name="T1" fmla="*/ 60 h 144"/>
                <a:gd name="T2" fmla="*/ 95 w 101"/>
                <a:gd name="T3" fmla="*/ 60 h 144"/>
                <a:gd name="T4" fmla="*/ 89 w 101"/>
                <a:gd name="T5" fmla="*/ 66 h 144"/>
                <a:gd name="T6" fmla="*/ 83 w 101"/>
                <a:gd name="T7" fmla="*/ 72 h 144"/>
                <a:gd name="T8" fmla="*/ 77 w 101"/>
                <a:gd name="T9" fmla="*/ 72 h 144"/>
                <a:gd name="T10" fmla="*/ 71 w 101"/>
                <a:gd name="T11" fmla="*/ 72 h 144"/>
                <a:gd name="T12" fmla="*/ 71 w 101"/>
                <a:gd name="T13" fmla="*/ 82 h 144"/>
                <a:gd name="T14" fmla="*/ 65 w 101"/>
                <a:gd name="T15" fmla="*/ 88 h 144"/>
                <a:gd name="T16" fmla="*/ 65 w 101"/>
                <a:gd name="T17" fmla="*/ 94 h 144"/>
                <a:gd name="T18" fmla="*/ 59 w 101"/>
                <a:gd name="T19" fmla="*/ 100 h 144"/>
                <a:gd name="T20" fmla="*/ 59 w 101"/>
                <a:gd name="T21" fmla="*/ 100 h 144"/>
                <a:gd name="T22" fmla="*/ 59 w 101"/>
                <a:gd name="T23" fmla="*/ 106 h 144"/>
                <a:gd name="T24" fmla="*/ 59 w 101"/>
                <a:gd name="T25" fmla="*/ 106 h 144"/>
                <a:gd name="T26" fmla="*/ 59 w 101"/>
                <a:gd name="T27" fmla="*/ 112 h 144"/>
                <a:gd name="T28" fmla="*/ 59 w 101"/>
                <a:gd name="T29" fmla="*/ 118 h 144"/>
                <a:gd name="T30" fmla="*/ 65 w 101"/>
                <a:gd name="T31" fmla="*/ 130 h 144"/>
                <a:gd name="T32" fmla="*/ 65 w 101"/>
                <a:gd name="T33" fmla="*/ 136 h 144"/>
                <a:gd name="T34" fmla="*/ 59 w 101"/>
                <a:gd name="T35" fmla="*/ 136 h 144"/>
                <a:gd name="T36" fmla="*/ 59 w 101"/>
                <a:gd name="T37" fmla="*/ 136 h 144"/>
                <a:gd name="T38" fmla="*/ 53 w 101"/>
                <a:gd name="T39" fmla="*/ 136 h 144"/>
                <a:gd name="T40" fmla="*/ 53 w 101"/>
                <a:gd name="T41" fmla="*/ 136 h 144"/>
                <a:gd name="T42" fmla="*/ 53 w 101"/>
                <a:gd name="T43" fmla="*/ 124 h 144"/>
                <a:gd name="T44" fmla="*/ 47 w 101"/>
                <a:gd name="T45" fmla="*/ 112 h 144"/>
                <a:gd name="T46" fmla="*/ 42 w 101"/>
                <a:gd name="T47" fmla="*/ 100 h 144"/>
                <a:gd name="T48" fmla="*/ 42 w 101"/>
                <a:gd name="T49" fmla="*/ 88 h 144"/>
                <a:gd name="T50" fmla="*/ 30 w 101"/>
                <a:gd name="T51" fmla="*/ 82 h 144"/>
                <a:gd name="T52" fmla="*/ 24 w 101"/>
                <a:gd name="T53" fmla="*/ 76 h 144"/>
                <a:gd name="T54" fmla="*/ 18 w 101"/>
                <a:gd name="T55" fmla="*/ 72 h 144"/>
                <a:gd name="T56" fmla="*/ 6 w 101"/>
                <a:gd name="T57" fmla="*/ 72 h 144"/>
                <a:gd name="T58" fmla="*/ 12 w 101"/>
                <a:gd name="T59" fmla="*/ 66 h 144"/>
                <a:gd name="T60" fmla="*/ 12 w 101"/>
                <a:gd name="T61" fmla="*/ 60 h 144"/>
                <a:gd name="T62" fmla="*/ 6 w 101"/>
                <a:gd name="T63" fmla="*/ 54 h 144"/>
                <a:gd name="T64" fmla="*/ 0 w 101"/>
                <a:gd name="T65" fmla="*/ 48 h 144"/>
                <a:gd name="T66" fmla="*/ 6 w 101"/>
                <a:gd name="T67" fmla="*/ 48 h 144"/>
                <a:gd name="T68" fmla="*/ 6 w 101"/>
                <a:gd name="T69" fmla="*/ 42 h 144"/>
                <a:gd name="T70" fmla="*/ 12 w 101"/>
                <a:gd name="T71" fmla="*/ 36 h 144"/>
                <a:gd name="T72" fmla="*/ 12 w 101"/>
                <a:gd name="T73" fmla="*/ 24 h 144"/>
                <a:gd name="T74" fmla="*/ 12 w 101"/>
                <a:gd name="T75" fmla="*/ 18 h 144"/>
                <a:gd name="T76" fmla="*/ 12 w 101"/>
                <a:gd name="T77" fmla="*/ 12 h 144"/>
                <a:gd name="T78" fmla="*/ 12 w 101"/>
                <a:gd name="T79" fmla="*/ 6 h 144"/>
                <a:gd name="T80" fmla="*/ 12 w 101"/>
                <a:gd name="T81" fmla="*/ 0 h 144"/>
                <a:gd name="T82" fmla="*/ 12 w 101"/>
                <a:gd name="T83" fmla="*/ 6 h 144"/>
                <a:gd name="T84" fmla="*/ 18 w 101"/>
                <a:gd name="T85" fmla="*/ 6 h 144"/>
                <a:gd name="T86" fmla="*/ 24 w 101"/>
                <a:gd name="T87" fmla="*/ 12 h 144"/>
                <a:gd name="T88" fmla="*/ 30 w 101"/>
                <a:gd name="T89" fmla="*/ 18 h 144"/>
                <a:gd name="T90" fmla="*/ 36 w 101"/>
                <a:gd name="T91" fmla="*/ 18 h 144"/>
                <a:gd name="T92" fmla="*/ 47 w 101"/>
                <a:gd name="T93" fmla="*/ 24 h 144"/>
                <a:gd name="T94" fmla="*/ 53 w 101"/>
                <a:gd name="T95" fmla="*/ 24 h 144"/>
                <a:gd name="T96" fmla="*/ 65 w 101"/>
                <a:gd name="T97" fmla="*/ 24 h 144"/>
                <a:gd name="T98" fmla="*/ 65 w 101"/>
                <a:gd name="T99" fmla="*/ 30 h 144"/>
                <a:gd name="T100" fmla="*/ 65 w 101"/>
                <a:gd name="T101" fmla="*/ 36 h 144"/>
                <a:gd name="T102" fmla="*/ 65 w 101"/>
                <a:gd name="T103" fmla="*/ 42 h 144"/>
                <a:gd name="T104" fmla="*/ 65 w 101"/>
                <a:gd name="T105" fmla="*/ 48 h 144"/>
                <a:gd name="T106" fmla="*/ 71 w 101"/>
                <a:gd name="T107" fmla="*/ 54 h 144"/>
                <a:gd name="T108" fmla="*/ 77 w 101"/>
                <a:gd name="T109" fmla="*/ 60 h 144"/>
                <a:gd name="T110" fmla="*/ 89 w 101"/>
                <a:gd name="T111" fmla="*/ 60 h 144"/>
                <a:gd name="T112" fmla="*/ 101 w 101"/>
                <a:gd name="T113" fmla="*/ 60 h 1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1"/>
                <a:gd name="T172" fmla="*/ 0 h 144"/>
                <a:gd name="T173" fmla="*/ 101 w 101"/>
                <a:gd name="T174" fmla="*/ 144 h 1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1" h="144">
                  <a:moveTo>
                    <a:pt x="101" y="60"/>
                  </a:moveTo>
                  <a:lnTo>
                    <a:pt x="95" y="60"/>
                  </a:lnTo>
                  <a:lnTo>
                    <a:pt x="89" y="66"/>
                  </a:lnTo>
                  <a:lnTo>
                    <a:pt x="83" y="72"/>
                  </a:lnTo>
                  <a:lnTo>
                    <a:pt x="77" y="72"/>
                  </a:lnTo>
                  <a:lnTo>
                    <a:pt x="71" y="78"/>
                  </a:lnTo>
                  <a:lnTo>
                    <a:pt x="71" y="90"/>
                  </a:lnTo>
                  <a:lnTo>
                    <a:pt x="65" y="96"/>
                  </a:lnTo>
                  <a:lnTo>
                    <a:pt x="65" y="102"/>
                  </a:lnTo>
                  <a:lnTo>
                    <a:pt x="59" y="108"/>
                  </a:lnTo>
                  <a:lnTo>
                    <a:pt x="59" y="114"/>
                  </a:lnTo>
                  <a:lnTo>
                    <a:pt x="59" y="120"/>
                  </a:lnTo>
                  <a:lnTo>
                    <a:pt x="59" y="126"/>
                  </a:lnTo>
                  <a:lnTo>
                    <a:pt x="65" y="138"/>
                  </a:lnTo>
                  <a:lnTo>
                    <a:pt x="65" y="144"/>
                  </a:lnTo>
                  <a:lnTo>
                    <a:pt x="59" y="144"/>
                  </a:lnTo>
                  <a:lnTo>
                    <a:pt x="53" y="144"/>
                  </a:lnTo>
                  <a:lnTo>
                    <a:pt x="53" y="132"/>
                  </a:lnTo>
                  <a:lnTo>
                    <a:pt x="47" y="120"/>
                  </a:lnTo>
                  <a:lnTo>
                    <a:pt x="42" y="108"/>
                  </a:lnTo>
                  <a:lnTo>
                    <a:pt x="42" y="96"/>
                  </a:lnTo>
                  <a:lnTo>
                    <a:pt x="30" y="90"/>
                  </a:lnTo>
                  <a:lnTo>
                    <a:pt x="24" y="84"/>
                  </a:lnTo>
                  <a:lnTo>
                    <a:pt x="18" y="78"/>
                  </a:lnTo>
                  <a:lnTo>
                    <a:pt x="6" y="72"/>
                  </a:lnTo>
                  <a:lnTo>
                    <a:pt x="12" y="66"/>
                  </a:lnTo>
                  <a:lnTo>
                    <a:pt x="12" y="60"/>
                  </a:lnTo>
                  <a:lnTo>
                    <a:pt x="6" y="54"/>
                  </a:lnTo>
                  <a:lnTo>
                    <a:pt x="0" y="48"/>
                  </a:lnTo>
                  <a:lnTo>
                    <a:pt x="6" y="48"/>
                  </a:lnTo>
                  <a:lnTo>
                    <a:pt x="6" y="42"/>
                  </a:lnTo>
                  <a:lnTo>
                    <a:pt x="12" y="36"/>
                  </a:lnTo>
                  <a:lnTo>
                    <a:pt x="12" y="24"/>
                  </a:lnTo>
                  <a:lnTo>
                    <a:pt x="12" y="18"/>
                  </a:lnTo>
                  <a:lnTo>
                    <a:pt x="12" y="12"/>
                  </a:lnTo>
                  <a:lnTo>
                    <a:pt x="12" y="6"/>
                  </a:lnTo>
                  <a:lnTo>
                    <a:pt x="12" y="0"/>
                  </a:lnTo>
                  <a:lnTo>
                    <a:pt x="12" y="6"/>
                  </a:lnTo>
                  <a:lnTo>
                    <a:pt x="18" y="6"/>
                  </a:lnTo>
                  <a:lnTo>
                    <a:pt x="24" y="12"/>
                  </a:lnTo>
                  <a:lnTo>
                    <a:pt x="30" y="18"/>
                  </a:lnTo>
                  <a:lnTo>
                    <a:pt x="36" y="18"/>
                  </a:lnTo>
                  <a:lnTo>
                    <a:pt x="47" y="24"/>
                  </a:lnTo>
                  <a:lnTo>
                    <a:pt x="53" y="24"/>
                  </a:lnTo>
                  <a:lnTo>
                    <a:pt x="65" y="24"/>
                  </a:lnTo>
                  <a:lnTo>
                    <a:pt x="65" y="30"/>
                  </a:lnTo>
                  <a:lnTo>
                    <a:pt x="65" y="36"/>
                  </a:lnTo>
                  <a:lnTo>
                    <a:pt x="65" y="42"/>
                  </a:lnTo>
                  <a:lnTo>
                    <a:pt x="65" y="48"/>
                  </a:lnTo>
                  <a:lnTo>
                    <a:pt x="71" y="54"/>
                  </a:lnTo>
                  <a:lnTo>
                    <a:pt x="77" y="60"/>
                  </a:lnTo>
                  <a:lnTo>
                    <a:pt x="89" y="60"/>
                  </a:lnTo>
                  <a:lnTo>
                    <a:pt x="101" y="60"/>
                  </a:lnTo>
                  <a:close/>
                </a:path>
              </a:pathLst>
            </a:custGeom>
            <a:solidFill>
              <a:srgbClr val="49AF00"/>
            </a:solidFill>
            <a:ln w="9525">
              <a:noFill/>
              <a:round/>
              <a:headEnd/>
              <a:tailEnd/>
            </a:ln>
          </p:spPr>
          <p:txBody>
            <a:bodyPr vert="eaVert"/>
            <a:lstStyle/>
            <a:p>
              <a:endParaRPr lang="en-US"/>
            </a:p>
          </p:txBody>
        </p:sp>
        <p:sp>
          <p:nvSpPr>
            <p:cNvPr id="15846" name="Freeform 470"/>
            <p:cNvSpPr>
              <a:spLocks/>
            </p:cNvSpPr>
            <p:nvPr/>
          </p:nvSpPr>
          <p:spPr bwMode="auto">
            <a:xfrm>
              <a:off x="4563" y="2168"/>
              <a:ext cx="114" cy="133"/>
            </a:xfrm>
            <a:custGeom>
              <a:avLst/>
              <a:gdLst>
                <a:gd name="T0" fmla="*/ 42 w 114"/>
                <a:gd name="T1" fmla="*/ 24 h 132"/>
                <a:gd name="T2" fmla="*/ 48 w 114"/>
                <a:gd name="T3" fmla="*/ 24 h 132"/>
                <a:gd name="T4" fmla="*/ 54 w 114"/>
                <a:gd name="T5" fmla="*/ 24 h 132"/>
                <a:gd name="T6" fmla="*/ 60 w 114"/>
                <a:gd name="T7" fmla="*/ 24 h 132"/>
                <a:gd name="T8" fmla="*/ 66 w 114"/>
                <a:gd name="T9" fmla="*/ 24 h 132"/>
                <a:gd name="T10" fmla="*/ 78 w 114"/>
                <a:gd name="T11" fmla="*/ 24 h 132"/>
                <a:gd name="T12" fmla="*/ 84 w 114"/>
                <a:gd name="T13" fmla="*/ 24 h 132"/>
                <a:gd name="T14" fmla="*/ 90 w 114"/>
                <a:gd name="T15" fmla="*/ 18 h 132"/>
                <a:gd name="T16" fmla="*/ 102 w 114"/>
                <a:gd name="T17" fmla="*/ 12 h 132"/>
                <a:gd name="T18" fmla="*/ 108 w 114"/>
                <a:gd name="T19" fmla="*/ 6 h 132"/>
                <a:gd name="T20" fmla="*/ 114 w 114"/>
                <a:gd name="T21" fmla="*/ 0 h 132"/>
                <a:gd name="T22" fmla="*/ 114 w 114"/>
                <a:gd name="T23" fmla="*/ 6 h 132"/>
                <a:gd name="T24" fmla="*/ 108 w 114"/>
                <a:gd name="T25" fmla="*/ 12 h 132"/>
                <a:gd name="T26" fmla="*/ 102 w 114"/>
                <a:gd name="T27" fmla="*/ 24 h 132"/>
                <a:gd name="T28" fmla="*/ 96 w 114"/>
                <a:gd name="T29" fmla="*/ 36 h 132"/>
                <a:gd name="T30" fmla="*/ 90 w 114"/>
                <a:gd name="T31" fmla="*/ 54 h 132"/>
                <a:gd name="T32" fmla="*/ 90 w 114"/>
                <a:gd name="T33" fmla="*/ 74 h 132"/>
                <a:gd name="T34" fmla="*/ 96 w 114"/>
                <a:gd name="T35" fmla="*/ 86 h 132"/>
                <a:gd name="T36" fmla="*/ 90 w 114"/>
                <a:gd name="T37" fmla="*/ 86 h 132"/>
                <a:gd name="T38" fmla="*/ 84 w 114"/>
                <a:gd name="T39" fmla="*/ 92 h 132"/>
                <a:gd name="T40" fmla="*/ 72 w 114"/>
                <a:gd name="T41" fmla="*/ 104 h 132"/>
                <a:gd name="T42" fmla="*/ 72 w 114"/>
                <a:gd name="T43" fmla="*/ 122 h 132"/>
                <a:gd name="T44" fmla="*/ 66 w 114"/>
                <a:gd name="T45" fmla="*/ 128 h 132"/>
                <a:gd name="T46" fmla="*/ 48 w 114"/>
                <a:gd name="T47" fmla="*/ 122 h 132"/>
                <a:gd name="T48" fmla="*/ 36 w 114"/>
                <a:gd name="T49" fmla="*/ 122 h 132"/>
                <a:gd name="T50" fmla="*/ 24 w 114"/>
                <a:gd name="T51" fmla="*/ 134 h 132"/>
                <a:gd name="T52" fmla="*/ 18 w 114"/>
                <a:gd name="T53" fmla="*/ 134 h 132"/>
                <a:gd name="T54" fmla="*/ 18 w 114"/>
                <a:gd name="T55" fmla="*/ 116 h 132"/>
                <a:gd name="T56" fmla="*/ 12 w 114"/>
                <a:gd name="T57" fmla="*/ 104 h 132"/>
                <a:gd name="T58" fmla="*/ 6 w 114"/>
                <a:gd name="T59" fmla="*/ 92 h 132"/>
                <a:gd name="T60" fmla="*/ 6 w 114"/>
                <a:gd name="T61" fmla="*/ 80 h 132"/>
                <a:gd name="T62" fmla="*/ 12 w 114"/>
                <a:gd name="T63" fmla="*/ 54 h 132"/>
                <a:gd name="T64" fmla="*/ 12 w 114"/>
                <a:gd name="T65" fmla="*/ 48 h 132"/>
                <a:gd name="T66" fmla="*/ 24 w 114"/>
                <a:gd name="T67" fmla="*/ 42 h 132"/>
                <a:gd name="T68" fmla="*/ 30 w 114"/>
                <a:gd name="T69" fmla="*/ 36 h 132"/>
                <a:gd name="T70" fmla="*/ 36 w 114"/>
                <a:gd name="T71" fmla="*/ 30 h 1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4"/>
                <a:gd name="T109" fmla="*/ 0 h 132"/>
                <a:gd name="T110" fmla="*/ 114 w 114"/>
                <a:gd name="T111" fmla="*/ 132 h 1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4" h="132">
                  <a:moveTo>
                    <a:pt x="36" y="24"/>
                  </a:moveTo>
                  <a:lnTo>
                    <a:pt x="42" y="24"/>
                  </a:lnTo>
                  <a:lnTo>
                    <a:pt x="48" y="24"/>
                  </a:lnTo>
                  <a:lnTo>
                    <a:pt x="54" y="24"/>
                  </a:lnTo>
                  <a:lnTo>
                    <a:pt x="60" y="24"/>
                  </a:lnTo>
                  <a:lnTo>
                    <a:pt x="66" y="24"/>
                  </a:lnTo>
                  <a:lnTo>
                    <a:pt x="72" y="24"/>
                  </a:lnTo>
                  <a:lnTo>
                    <a:pt x="78" y="24"/>
                  </a:lnTo>
                  <a:lnTo>
                    <a:pt x="84" y="24"/>
                  </a:lnTo>
                  <a:lnTo>
                    <a:pt x="90" y="18"/>
                  </a:lnTo>
                  <a:lnTo>
                    <a:pt x="96" y="18"/>
                  </a:lnTo>
                  <a:lnTo>
                    <a:pt x="102" y="12"/>
                  </a:lnTo>
                  <a:lnTo>
                    <a:pt x="102" y="6"/>
                  </a:lnTo>
                  <a:lnTo>
                    <a:pt x="108" y="6"/>
                  </a:lnTo>
                  <a:lnTo>
                    <a:pt x="114" y="0"/>
                  </a:lnTo>
                  <a:lnTo>
                    <a:pt x="114" y="6"/>
                  </a:lnTo>
                  <a:lnTo>
                    <a:pt x="108" y="12"/>
                  </a:lnTo>
                  <a:lnTo>
                    <a:pt x="102" y="18"/>
                  </a:lnTo>
                  <a:lnTo>
                    <a:pt x="102" y="24"/>
                  </a:lnTo>
                  <a:lnTo>
                    <a:pt x="96" y="30"/>
                  </a:lnTo>
                  <a:lnTo>
                    <a:pt x="96" y="36"/>
                  </a:lnTo>
                  <a:lnTo>
                    <a:pt x="90" y="48"/>
                  </a:lnTo>
                  <a:lnTo>
                    <a:pt x="90" y="54"/>
                  </a:lnTo>
                  <a:lnTo>
                    <a:pt x="90" y="60"/>
                  </a:lnTo>
                  <a:lnTo>
                    <a:pt x="90" y="66"/>
                  </a:lnTo>
                  <a:lnTo>
                    <a:pt x="96" y="72"/>
                  </a:lnTo>
                  <a:lnTo>
                    <a:pt x="96" y="78"/>
                  </a:lnTo>
                  <a:lnTo>
                    <a:pt x="90" y="78"/>
                  </a:lnTo>
                  <a:lnTo>
                    <a:pt x="84" y="84"/>
                  </a:lnTo>
                  <a:lnTo>
                    <a:pt x="78" y="90"/>
                  </a:lnTo>
                  <a:lnTo>
                    <a:pt x="72" y="96"/>
                  </a:lnTo>
                  <a:lnTo>
                    <a:pt x="72" y="102"/>
                  </a:lnTo>
                  <a:lnTo>
                    <a:pt x="72" y="114"/>
                  </a:lnTo>
                  <a:lnTo>
                    <a:pt x="72" y="120"/>
                  </a:lnTo>
                  <a:lnTo>
                    <a:pt x="66" y="120"/>
                  </a:lnTo>
                  <a:lnTo>
                    <a:pt x="60" y="114"/>
                  </a:lnTo>
                  <a:lnTo>
                    <a:pt x="48" y="114"/>
                  </a:lnTo>
                  <a:lnTo>
                    <a:pt x="42" y="114"/>
                  </a:lnTo>
                  <a:lnTo>
                    <a:pt x="36" y="114"/>
                  </a:lnTo>
                  <a:lnTo>
                    <a:pt x="30" y="120"/>
                  </a:lnTo>
                  <a:lnTo>
                    <a:pt x="24" y="126"/>
                  </a:lnTo>
                  <a:lnTo>
                    <a:pt x="18" y="132"/>
                  </a:lnTo>
                  <a:lnTo>
                    <a:pt x="18" y="126"/>
                  </a:lnTo>
                  <a:lnTo>
                    <a:pt x="18" y="120"/>
                  </a:lnTo>
                  <a:lnTo>
                    <a:pt x="18" y="108"/>
                  </a:lnTo>
                  <a:lnTo>
                    <a:pt x="18" y="102"/>
                  </a:lnTo>
                  <a:lnTo>
                    <a:pt x="12" y="96"/>
                  </a:lnTo>
                  <a:lnTo>
                    <a:pt x="6" y="90"/>
                  </a:lnTo>
                  <a:lnTo>
                    <a:pt x="6" y="84"/>
                  </a:lnTo>
                  <a:lnTo>
                    <a:pt x="0" y="84"/>
                  </a:lnTo>
                  <a:lnTo>
                    <a:pt x="6" y="72"/>
                  </a:lnTo>
                  <a:lnTo>
                    <a:pt x="12" y="66"/>
                  </a:lnTo>
                  <a:lnTo>
                    <a:pt x="12" y="54"/>
                  </a:lnTo>
                  <a:lnTo>
                    <a:pt x="6" y="48"/>
                  </a:lnTo>
                  <a:lnTo>
                    <a:pt x="12" y="48"/>
                  </a:lnTo>
                  <a:lnTo>
                    <a:pt x="18" y="42"/>
                  </a:lnTo>
                  <a:lnTo>
                    <a:pt x="24" y="42"/>
                  </a:lnTo>
                  <a:lnTo>
                    <a:pt x="24" y="36"/>
                  </a:lnTo>
                  <a:lnTo>
                    <a:pt x="30" y="36"/>
                  </a:lnTo>
                  <a:lnTo>
                    <a:pt x="30" y="30"/>
                  </a:lnTo>
                  <a:lnTo>
                    <a:pt x="36" y="30"/>
                  </a:lnTo>
                  <a:lnTo>
                    <a:pt x="36" y="24"/>
                  </a:lnTo>
                  <a:close/>
                </a:path>
              </a:pathLst>
            </a:custGeom>
            <a:solidFill>
              <a:srgbClr val="49AF00"/>
            </a:solidFill>
            <a:ln w="9525">
              <a:noFill/>
              <a:round/>
              <a:headEnd/>
              <a:tailEnd/>
            </a:ln>
          </p:spPr>
          <p:txBody>
            <a:bodyPr vert="eaVert"/>
            <a:lstStyle/>
            <a:p>
              <a:endParaRPr lang="en-US"/>
            </a:p>
          </p:txBody>
        </p:sp>
        <p:sp>
          <p:nvSpPr>
            <p:cNvPr id="15847" name="Freeform 471"/>
            <p:cNvSpPr>
              <a:spLocks/>
            </p:cNvSpPr>
            <p:nvPr/>
          </p:nvSpPr>
          <p:spPr bwMode="auto">
            <a:xfrm>
              <a:off x="4660" y="1947"/>
              <a:ext cx="71" cy="96"/>
            </a:xfrm>
            <a:custGeom>
              <a:avLst/>
              <a:gdLst>
                <a:gd name="T0" fmla="*/ 53 w 71"/>
                <a:gd name="T1" fmla="*/ 90 h 96"/>
                <a:gd name="T2" fmla="*/ 53 w 71"/>
                <a:gd name="T3" fmla="*/ 96 h 96"/>
                <a:gd name="T4" fmla="*/ 53 w 71"/>
                <a:gd name="T5" fmla="*/ 90 h 96"/>
                <a:gd name="T6" fmla="*/ 47 w 71"/>
                <a:gd name="T7" fmla="*/ 78 h 96"/>
                <a:gd name="T8" fmla="*/ 41 w 71"/>
                <a:gd name="T9" fmla="*/ 72 h 96"/>
                <a:gd name="T10" fmla="*/ 36 w 71"/>
                <a:gd name="T11" fmla="*/ 72 h 96"/>
                <a:gd name="T12" fmla="*/ 30 w 71"/>
                <a:gd name="T13" fmla="*/ 66 h 96"/>
                <a:gd name="T14" fmla="*/ 24 w 71"/>
                <a:gd name="T15" fmla="*/ 66 h 96"/>
                <a:gd name="T16" fmla="*/ 18 w 71"/>
                <a:gd name="T17" fmla="*/ 66 h 96"/>
                <a:gd name="T18" fmla="*/ 18 w 71"/>
                <a:gd name="T19" fmla="*/ 66 h 96"/>
                <a:gd name="T20" fmla="*/ 18 w 71"/>
                <a:gd name="T21" fmla="*/ 60 h 96"/>
                <a:gd name="T22" fmla="*/ 30 w 71"/>
                <a:gd name="T23" fmla="*/ 66 h 96"/>
                <a:gd name="T24" fmla="*/ 36 w 71"/>
                <a:gd name="T25" fmla="*/ 66 h 96"/>
                <a:gd name="T26" fmla="*/ 41 w 71"/>
                <a:gd name="T27" fmla="*/ 66 h 96"/>
                <a:gd name="T28" fmla="*/ 41 w 71"/>
                <a:gd name="T29" fmla="*/ 60 h 96"/>
                <a:gd name="T30" fmla="*/ 36 w 71"/>
                <a:gd name="T31" fmla="*/ 54 h 96"/>
                <a:gd name="T32" fmla="*/ 30 w 71"/>
                <a:gd name="T33" fmla="*/ 48 h 96"/>
                <a:gd name="T34" fmla="*/ 18 w 71"/>
                <a:gd name="T35" fmla="*/ 42 h 96"/>
                <a:gd name="T36" fmla="*/ 12 w 71"/>
                <a:gd name="T37" fmla="*/ 36 h 96"/>
                <a:gd name="T38" fmla="*/ 6 w 71"/>
                <a:gd name="T39" fmla="*/ 36 h 96"/>
                <a:gd name="T40" fmla="*/ 0 w 71"/>
                <a:gd name="T41" fmla="*/ 30 h 96"/>
                <a:gd name="T42" fmla="*/ 0 w 71"/>
                <a:gd name="T43" fmla="*/ 30 h 96"/>
                <a:gd name="T44" fmla="*/ 6 w 71"/>
                <a:gd name="T45" fmla="*/ 30 h 96"/>
                <a:gd name="T46" fmla="*/ 12 w 71"/>
                <a:gd name="T47" fmla="*/ 36 h 96"/>
                <a:gd name="T48" fmla="*/ 24 w 71"/>
                <a:gd name="T49" fmla="*/ 42 h 96"/>
                <a:gd name="T50" fmla="*/ 30 w 71"/>
                <a:gd name="T51" fmla="*/ 42 h 96"/>
                <a:gd name="T52" fmla="*/ 36 w 71"/>
                <a:gd name="T53" fmla="*/ 42 h 96"/>
                <a:gd name="T54" fmla="*/ 30 w 71"/>
                <a:gd name="T55" fmla="*/ 24 h 96"/>
                <a:gd name="T56" fmla="*/ 24 w 71"/>
                <a:gd name="T57" fmla="*/ 12 h 96"/>
                <a:gd name="T58" fmla="*/ 18 w 71"/>
                <a:gd name="T59" fmla="*/ 6 h 96"/>
                <a:gd name="T60" fmla="*/ 12 w 71"/>
                <a:gd name="T61" fmla="*/ 0 h 96"/>
                <a:gd name="T62" fmla="*/ 18 w 71"/>
                <a:gd name="T63" fmla="*/ 0 h 96"/>
                <a:gd name="T64" fmla="*/ 24 w 71"/>
                <a:gd name="T65" fmla="*/ 6 h 96"/>
                <a:gd name="T66" fmla="*/ 30 w 71"/>
                <a:gd name="T67" fmla="*/ 12 h 96"/>
                <a:gd name="T68" fmla="*/ 36 w 71"/>
                <a:gd name="T69" fmla="*/ 24 h 96"/>
                <a:gd name="T70" fmla="*/ 41 w 71"/>
                <a:gd name="T71" fmla="*/ 36 h 96"/>
                <a:gd name="T72" fmla="*/ 47 w 71"/>
                <a:gd name="T73" fmla="*/ 36 h 96"/>
                <a:gd name="T74" fmla="*/ 53 w 71"/>
                <a:gd name="T75" fmla="*/ 18 h 96"/>
                <a:gd name="T76" fmla="*/ 53 w 71"/>
                <a:gd name="T77" fmla="*/ 6 h 96"/>
                <a:gd name="T78" fmla="*/ 53 w 71"/>
                <a:gd name="T79" fmla="*/ 12 h 96"/>
                <a:gd name="T80" fmla="*/ 53 w 71"/>
                <a:gd name="T81" fmla="*/ 18 h 96"/>
                <a:gd name="T82" fmla="*/ 47 w 71"/>
                <a:gd name="T83" fmla="*/ 36 h 96"/>
                <a:gd name="T84" fmla="*/ 47 w 71"/>
                <a:gd name="T85" fmla="*/ 54 h 96"/>
                <a:gd name="T86" fmla="*/ 47 w 71"/>
                <a:gd name="T87" fmla="*/ 60 h 96"/>
                <a:gd name="T88" fmla="*/ 53 w 71"/>
                <a:gd name="T89" fmla="*/ 66 h 96"/>
                <a:gd name="T90" fmla="*/ 59 w 71"/>
                <a:gd name="T91" fmla="*/ 60 h 96"/>
                <a:gd name="T92" fmla="*/ 59 w 71"/>
                <a:gd name="T93" fmla="*/ 60 h 96"/>
                <a:gd name="T94" fmla="*/ 65 w 71"/>
                <a:gd name="T95" fmla="*/ 54 h 96"/>
                <a:gd name="T96" fmla="*/ 65 w 71"/>
                <a:gd name="T97" fmla="*/ 48 h 96"/>
                <a:gd name="T98" fmla="*/ 71 w 71"/>
                <a:gd name="T99" fmla="*/ 48 h 96"/>
                <a:gd name="T100" fmla="*/ 71 w 71"/>
                <a:gd name="T101" fmla="*/ 54 h 96"/>
                <a:gd name="T102" fmla="*/ 65 w 71"/>
                <a:gd name="T103" fmla="*/ 60 h 96"/>
                <a:gd name="T104" fmla="*/ 59 w 71"/>
                <a:gd name="T105" fmla="*/ 66 h 96"/>
                <a:gd name="T106" fmla="*/ 53 w 71"/>
                <a:gd name="T107" fmla="*/ 72 h 96"/>
                <a:gd name="T108" fmla="*/ 53 w 71"/>
                <a:gd name="T109" fmla="*/ 78 h 96"/>
                <a:gd name="T110" fmla="*/ 53 w 71"/>
                <a:gd name="T111" fmla="*/ 84 h 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1"/>
                <a:gd name="T169" fmla="*/ 0 h 96"/>
                <a:gd name="T170" fmla="*/ 71 w 71"/>
                <a:gd name="T171" fmla="*/ 96 h 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1" h="96">
                  <a:moveTo>
                    <a:pt x="59" y="84"/>
                  </a:moveTo>
                  <a:lnTo>
                    <a:pt x="53" y="90"/>
                  </a:lnTo>
                  <a:lnTo>
                    <a:pt x="53" y="96"/>
                  </a:lnTo>
                  <a:lnTo>
                    <a:pt x="53" y="90"/>
                  </a:lnTo>
                  <a:lnTo>
                    <a:pt x="47" y="84"/>
                  </a:lnTo>
                  <a:lnTo>
                    <a:pt x="47" y="78"/>
                  </a:lnTo>
                  <a:lnTo>
                    <a:pt x="47" y="72"/>
                  </a:lnTo>
                  <a:lnTo>
                    <a:pt x="41" y="72"/>
                  </a:lnTo>
                  <a:lnTo>
                    <a:pt x="36" y="72"/>
                  </a:lnTo>
                  <a:lnTo>
                    <a:pt x="30" y="66"/>
                  </a:lnTo>
                  <a:lnTo>
                    <a:pt x="24" y="66"/>
                  </a:lnTo>
                  <a:lnTo>
                    <a:pt x="18" y="66"/>
                  </a:lnTo>
                  <a:lnTo>
                    <a:pt x="18" y="60"/>
                  </a:lnTo>
                  <a:lnTo>
                    <a:pt x="24" y="66"/>
                  </a:lnTo>
                  <a:lnTo>
                    <a:pt x="30" y="66"/>
                  </a:lnTo>
                  <a:lnTo>
                    <a:pt x="36" y="66"/>
                  </a:lnTo>
                  <a:lnTo>
                    <a:pt x="41" y="66"/>
                  </a:lnTo>
                  <a:lnTo>
                    <a:pt x="41" y="60"/>
                  </a:lnTo>
                  <a:lnTo>
                    <a:pt x="41" y="54"/>
                  </a:lnTo>
                  <a:lnTo>
                    <a:pt x="36" y="54"/>
                  </a:lnTo>
                  <a:lnTo>
                    <a:pt x="36" y="48"/>
                  </a:lnTo>
                  <a:lnTo>
                    <a:pt x="30" y="48"/>
                  </a:lnTo>
                  <a:lnTo>
                    <a:pt x="24" y="48"/>
                  </a:lnTo>
                  <a:lnTo>
                    <a:pt x="18" y="42"/>
                  </a:lnTo>
                  <a:lnTo>
                    <a:pt x="12" y="36"/>
                  </a:lnTo>
                  <a:lnTo>
                    <a:pt x="6" y="36"/>
                  </a:lnTo>
                  <a:lnTo>
                    <a:pt x="0" y="30"/>
                  </a:lnTo>
                  <a:lnTo>
                    <a:pt x="6" y="30"/>
                  </a:lnTo>
                  <a:lnTo>
                    <a:pt x="12" y="36"/>
                  </a:lnTo>
                  <a:lnTo>
                    <a:pt x="18" y="36"/>
                  </a:lnTo>
                  <a:lnTo>
                    <a:pt x="24" y="42"/>
                  </a:lnTo>
                  <a:lnTo>
                    <a:pt x="30" y="42"/>
                  </a:lnTo>
                  <a:lnTo>
                    <a:pt x="36" y="42"/>
                  </a:lnTo>
                  <a:lnTo>
                    <a:pt x="36" y="36"/>
                  </a:lnTo>
                  <a:lnTo>
                    <a:pt x="30" y="24"/>
                  </a:lnTo>
                  <a:lnTo>
                    <a:pt x="30" y="18"/>
                  </a:lnTo>
                  <a:lnTo>
                    <a:pt x="24" y="12"/>
                  </a:lnTo>
                  <a:lnTo>
                    <a:pt x="18" y="6"/>
                  </a:lnTo>
                  <a:lnTo>
                    <a:pt x="18" y="0"/>
                  </a:lnTo>
                  <a:lnTo>
                    <a:pt x="12" y="0"/>
                  </a:lnTo>
                  <a:lnTo>
                    <a:pt x="18" y="0"/>
                  </a:lnTo>
                  <a:lnTo>
                    <a:pt x="24" y="0"/>
                  </a:lnTo>
                  <a:lnTo>
                    <a:pt x="24" y="6"/>
                  </a:lnTo>
                  <a:lnTo>
                    <a:pt x="24" y="12"/>
                  </a:lnTo>
                  <a:lnTo>
                    <a:pt x="30" y="12"/>
                  </a:lnTo>
                  <a:lnTo>
                    <a:pt x="36" y="18"/>
                  </a:lnTo>
                  <a:lnTo>
                    <a:pt x="36" y="24"/>
                  </a:lnTo>
                  <a:lnTo>
                    <a:pt x="36" y="30"/>
                  </a:lnTo>
                  <a:lnTo>
                    <a:pt x="41" y="36"/>
                  </a:lnTo>
                  <a:lnTo>
                    <a:pt x="41" y="42"/>
                  </a:lnTo>
                  <a:lnTo>
                    <a:pt x="47" y="36"/>
                  </a:lnTo>
                  <a:lnTo>
                    <a:pt x="47" y="24"/>
                  </a:lnTo>
                  <a:lnTo>
                    <a:pt x="53" y="18"/>
                  </a:lnTo>
                  <a:lnTo>
                    <a:pt x="53" y="12"/>
                  </a:lnTo>
                  <a:lnTo>
                    <a:pt x="53" y="6"/>
                  </a:lnTo>
                  <a:lnTo>
                    <a:pt x="53" y="12"/>
                  </a:lnTo>
                  <a:lnTo>
                    <a:pt x="53" y="18"/>
                  </a:lnTo>
                  <a:lnTo>
                    <a:pt x="53" y="30"/>
                  </a:lnTo>
                  <a:lnTo>
                    <a:pt x="47" y="36"/>
                  </a:lnTo>
                  <a:lnTo>
                    <a:pt x="41" y="48"/>
                  </a:lnTo>
                  <a:lnTo>
                    <a:pt x="47" y="54"/>
                  </a:lnTo>
                  <a:lnTo>
                    <a:pt x="47" y="60"/>
                  </a:lnTo>
                  <a:lnTo>
                    <a:pt x="47" y="66"/>
                  </a:lnTo>
                  <a:lnTo>
                    <a:pt x="53" y="66"/>
                  </a:lnTo>
                  <a:lnTo>
                    <a:pt x="59" y="60"/>
                  </a:lnTo>
                  <a:lnTo>
                    <a:pt x="65" y="54"/>
                  </a:lnTo>
                  <a:lnTo>
                    <a:pt x="65" y="48"/>
                  </a:lnTo>
                  <a:lnTo>
                    <a:pt x="71" y="48"/>
                  </a:lnTo>
                  <a:lnTo>
                    <a:pt x="71" y="54"/>
                  </a:lnTo>
                  <a:lnTo>
                    <a:pt x="65" y="60"/>
                  </a:lnTo>
                  <a:lnTo>
                    <a:pt x="65" y="66"/>
                  </a:lnTo>
                  <a:lnTo>
                    <a:pt x="59" y="66"/>
                  </a:lnTo>
                  <a:lnTo>
                    <a:pt x="59" y="72"/>
                  </a:lnTo>
                  <a:lnTo>
                    <a:pt x="53" y="72"/>
                  </a:lnTo>
                  <a:lnTo>
                    <a:pt x="53" y="78"/>
                  </a:lnTo>
                  <a:lnTo>
                    <a:pt x="53" y="84"/>
                  </a:lnTo>
                  <a:lnTo>
                    <a:pt x="59" y="84"/>
                  </a:lnTo>
                  <a:close/>
                </a:path>
              </a:pathLst>
            </a:custGeom>
            <a:solidFill>
              <a:srgbClr val="003300"/>
            </a:solidFill>
            <a:ln w="9525">
              <a:noFill/>
              <a:round/>
              <a:headEnd/>
              <a:tailEnd/>
            </a:ln>
          </p:spPr>
          <p:txBody>
            <a:bodyPr vert="eaVert"/>
            <a:lstStyle/>
            <a:p>
              <a:endParaRPr lang="en-US"/>
            </a:p>
          </p:txBody>
        </p:sp>
        <p:sp>
          <p:nvSpPr>
            <p:cNvPr id="15848" name="Freeform 472"/>
            <p:cNvSpPr>
              <a:spLocks/>
            </p:cNvSpPr>
            <p:nvPr/>
          </p:nvSpPr>
          <p:spPr bwMode="auto">
            <a:xfrm>
              <a:off x="4575" y="2191"/>
              <a:ext cx="66" cy="88"/>
            </a:xfrm>
            <a:custGeom>
              <a:avLst/>
              <a:gdLst>
                <a:gd name="T0" fmla="*/ 66 w 66"/>
                <a:gd name="T1" fmla="*/ 0 h 90"/>
                <a:gd name="T2" fmla="*/ 54 w 66"/>
                <a:gd name="T3" fmla="*/ 0 h 90"/>
                <a:gd name="T4" fmla="*/ 54 w 66"/>
                <a:gd name="T5" fmla="*/ 6 h 90"/>
                <a:gd name="T6" fmla="*/ 48 w 66"/>
                <a:gd name="T7" fmla="*/ 12 h 90"/>
                <a:gd name="T8" fmla="*/ 42 w 66"/>
                <a:gd name="T9" fmla="*/ 18 h 90"/>
                <a:gd name="T10" fmla="*/ 30 w 66"/>
                <a:gd name="T11" fmla="*/ 18 h 90"/>
                <a:gd name="T12" fmla="*/ 18 w 66"/>
                <a:gd name="T13" fmla="*/ 22 h 90"/>
                <a:gd name="T14" fmla="*/ 12 w 66"/>
                <a:gd name="T15" fmla="*/ 22 h 90"/>
                <a:gd name="T16" fmla="*/ 6 w 66"/>
                <a:gd name="T17" fmla="*/ 22 h 90"/>
                <a:gd name="T18" fmla="*/ 6 w 66"/>
                <a:gd name="T19" fmla="*/ 22 h 90"/>
                <a:gd name="T20" fmla="*/ 12 w 66"/>
                <a:gd name="T21" fmla="*/ 22 h 90"/>
                <a:gd name="T22" fmla="*/ 18 w 66"/>
                <a:gd name="T23" fmla="*/ 22 h 90"/>
                <a:gd name="T24" fmla="*/ 30 w 66"/>
                <a:gd name="T25" fmla="*/ 22 h 90"/>
                <a:gd name="T26" fmla="*/ 36 w 66"/>
                <a:gd name="T27" fmla="*/ 22 h 90"/>
                <a:gd name="T28" fmla="*/ 36 w 66"/>
                <a:gd name="T29" fmla="*/ 22 h 90"/>
                <a:gd name="T30" fmla="*/ 30 w 66"/>
                <a:gd name="T31" fmla="*/ 34 h 90"/>
                <a:gd name="T32" fmla="*/ 24 w 66"/>
                <a:gd name="T33" fmla="*/ 40 h 90"/>
                <a:gd name="T34" fmla="*/ 18 w 66"/>
                <a:gd name="T35" fmla="*/ 40 h 90"/>
                <a:gd name="T36" fmla="*/ 12 w 66"/>
                <a:gd name="T37" fmla="*/ 40 h 90"/>
                <a:gd name="T38" fmla="*/ 0 w 66"/>
                <a:gd name="T39" fmla="*/ 46 h 90"/>
                <a:gd name="T40" fmla="*/ 0 w 66"/>
                <a:gd name="T41" fmla="*/ 46 h 90"/>
                <a:gd name="T42" fmla="*/ 0 w 66"/>
                <a:gd name="T43" fmla="*/ 46 h 90"/>
                <a:gd name="T44" fmla="*/ 6 w 66"/>
                <a:gd name="T45" fmla="*/ 46 h 90"/>
                <a:gd name="T46" fmla="*/ 12 w 66"/>
                <a:gd name="T47" fmla="*/ 46 h 90"/>
                <a:gd name="T48" fmla="*/ 18 w 66"/>
                <a:gd name="T49" fmla="*/ 46 h 90"/>
                <a:gd name="T50" fmla="*/ 24 w 66"/>
                <a:gd name="T51" fmla="*/ 46 h 90"/>
                <a:gd name="T52" fmla="*/ 24 w 66"/>
                <a:gd name="T53" fmla="*/ 46 h 90"/>
                <a:gd name="T54" fmla="*/ 12 w 66"/>
                <a:gd name="T55" fmla="*/ 61 h 90"/>
                <a:gd name="T56" fmla="*/ 12 w 66"/>
                <a:gd name="T57" fmla="*/ 68 h 90"/>
                <a:gd name="T58" fmla="*/ 18 w 66"/>
                <a:gd name="T59" fmla="*/ 64 h 90"/>
                <a:gd name="T60" fmla="*/ 24 w 66"/>
                <a:gd name="T61" fmla="*/ 58 h 90"/>
                <a:gd name="T62" fmla="*/ 30 w 66"/>
                <a:gd name="T63" fmla="*/ 46 h 90"/>
                <a:gd name="T64" fmla="*/ 36 w 66"/>
                <a:gd name="T65" fmla="*/ 52 h 90"/>
                <a:gd name="T66" fmla="*/ 42 w 66"/>
                <a:gd name="T67" fmla="*/ 64 h 90"/>
                <a:gd name="T68" fmla="*/ 48 w 66"/>
                <a:gd name="T69" fmla="*/ 68 h 90"/>
                <a:gd name="T70" fmla="*/ 48 w 66"/>
                <a:gd name="T71" fmla="*/ 68 h 90"/>
                <a:gd name="T72" fmla="*/ 42 w 66"/>
                <a:gd name="T73" fmla="*/ 61 h 90"/>
                <a:gd name="T74" fmla="*/ 36 w 66"/>
                <a:gd name="T75" fmla="*/ 46 h 90"/>
                <a:gd name="T76" fmla="*/ 42 w 66"/>
                <a:gd name="T77" fmla="*/ 34 h 90"/>
                <a:gd name="T78" fmla="*/ 48 w 66"/>
                <a:gd name="T79" fmla="*/ 22 h 90"/>
                <a:gd name="T80" fmla="*/ 54 w 66"/>
                <a:gd name="T81" fmla="*/ 22 h 90"/>
                <a:gd name="T82" fmla="*/ 60 w 66"/>
                <a:gd name="T83" fmla="*/ 34 h 90"/>
                <a:gd name="T84" fmla="*/ 66 w 66"/>
                <a:gd name="T85" fmla="*/ 52 h 90"/>
                <a:gd name="T86" fmla="*/ 66 w 66"/>
                <a:gd name="T87" fmla="*/ 46 h 90"/>
                <a:gd name="T88" fmla="*/ 66 w 66"/>
                <a:gd name="T89" fmla="*/ 34 h 90"/>
                <a:gd name="T90" fmla="*/ 60 w 66"/>
                <a:gd name="T91" fmla="*/ 22 h 90"/>
                <a:gd name="T92" fmla="*/ 60 w 66"/>
                <a:gd name="T93" fmla="*/ 18 h 90"/>
                <a:gd name="T94" fmla="*/ 66 w 66"/>
                <a:gd name="T95" fmla="*/ 6 h 90"/>
                <a:gd name="T96" fmla="*/ 66 w 66"/>
                <a:gd name="T97" fmla="*/ 0 h 9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
                <a:gd name="T148" fmla="*/ 0 h 90"/>
                <a:gd name="T149" fmla="*/ 66 w 66"/>
                <a:gd name="T150" fmla="*/ 90 h 9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 h="90">
                  <a:moveTo>
                    <a:pt x="66" y="0"/>
                  </a:moveTo>
                  <a:lnTo>
                    <a:pt x="66" y="0"/>
                  </a:lnTo>
                  <a:lnTo>
                    <a:pt x="60" y="0"/>
                  </a:lnTo>
                  <a:lnTo>
                    <a:pt x="54" y="0"/>
                  </a:lnTo>
                  <a:lnTo>
                    <a:pt x="54" y="6"/>
                  </a:lnTo>
                  <a:lnTo>
                    <a:pt x="48" y="12"/>
                  </a:lnTo>
                  <a:lnTo>
                    <a:pt x="42" y="18"/>
                  </a:lnTo>
                  <a:lnTo>
                    <a:pt x="36" y="18"/>
                  </a:lnTo>
                  <a:lnTo>
                    <a:pt x="30" y="18"/>
                  </a:lnTo>
                  <a:lnTo>
                    <a:pt x="24" y="18"/>
                  </a:lnTo>
                  <a:lnTo>
                    <a:pt x="18" y="24"/>
                  </a:lnTo>
                  <a:lnTo>
                    <a:pt x="12" y="24"/>
                  </a:lnTo>
                  <a:lnTo>
                    <a:pt x="6" y="24"/>
                  </a:lnTo>
                  <a:lnTo>
                    <a:pt x="6" y="30"/>
                  </a:lnTo>
                  <a:lnTo>
                    <a:pt x="12" y="30"/>
                  </a:lnTo>
                  <a:lnTo>
                    <a:pt x="12" y="24"/>
                  </a:lnTo>
                  <a:lnTo>
                    <a:pt x="18" y="24"/>
                  </a:lnTo>
                  <a:lnTo>
                    <a:pt x="24" y="24"/>
                  </a:lnTo>
                  <a:lnTo>
                    <a:pt x="30" y="24"/>
                  </a:lnTo>
                  <a:lnTo>
                    <a:pt x="36" y="24"/>
                  </a:lnTo>
                  <a:lnTo>
                    <a:pt x="42" y="24"/>
                  </a:lnTo>
                  <a:lnTo>
                    <a:pt x="36" y="30"/>
                  </a:lnTo>
                  <a:lnTo>
                    <a:pt x="36" y="36"/>
                  </a:lnTo>
                  <a:lnTo>
                    <a:pt x="30" y="42"/>
                  </a:lnTo>
                  <a:lnTo>
                    <a:pt x="24" y="48"/>
                  </a:lnTo>
                  <a:lnTo>
                    <a:pt x="18" y="48"/>
                  </a:lnTo>
                  <a:lnTo>
                    <a:pt x="12" y="48"/>
                  </a:lnTo>
                  <a:lnTo>
                    <a:pt x="6" y="54"/>
                  </a:lnTo>
                  <a:lnTo>
                    <a:pt x="0" y="54"/>
                  </a:lnTo>
                  <a:lnTo>
                    <a:pt x="6" y="54"/>
                  </a:lnTo>
                  <a:lnTo>
                    <a:pt x="12" y="54"/>
                  </a:lnTo>
                  <a:lnTo>
                    <a:pt x="18" y="54"/>
                  </a:lnTo>
                  <a:lnTo>
                    <a:pt x="24" y="54"/>
                  </a:lnTo>
                  <a:lnTo>
                    <a:pt x="30" y="48"/>
                  </a:lnTo>
                  <a:lnTo>
                    <a:pt x="24" y="54"/>
                  </a:lnTo>
                  <a:lnTo>
                    <a:pt x="18" y="60"/>
                  </a:lnTo>
                  <a:lnTo>
                    <a:pt x="12" y="72"/>
                  </a:lnTo>
                  <a:lnTo>
                    <a:pt x="12" y="90"/>
                  </a:lnTo>
                  <a:lnTo>
                    <a:pt x="12" y="84"/>
                  </a:lnTo>
                  <a:lnTo>
                    <a:pt x="18" y="84"/>
                  </a:lnTo>
                  <a:lnTo>
                    <a:pt x="18" y="78"/>
                  </a:lnTo>
                  <a:lnTo>
                    <a:pt x="24" y="72"/>
                  </a:lnTo>
                  <a:lnTo>
                    <a:pt x="24" y="66"/>
                  </a:lnTo>
                  <a:lnTo>
                    <a:pt x="30" y="60"/>
                  </a:lnTo>
                  <a:lnTo>
                    <a:pt x="30" y="54"/>
                  </a:lnTo>
                  <a:lnTo>
                    <a:pt x="36" y="60"/>
                  </a:lnTo>
                  <a:lnTo>
                    <a:pt x="36" y="66"/>
                  </a:lnTo>
                  <a:lnTo>
                    <a:pt x="42" y="78"/>
                  </a:lnTo>
                  <a:lnTo>
                    <a:pt x="42" y="84"/>
                  </a:lnTo>
                  <a:lnTo>
                    <a:pt x="48" y="84"/>
                  </a:lnTo>
                  <a:lnTo>
                    <a:pt x="42" y="78"/>
                  </a:lnTo>
                  <a:lnTo>
                    <a:pt x="42" y="72"/>
                  </a:lnTo>
                  <a:lnTo>
                    <a:pt x="42" y="60"/>
                  </a:lnTo>
                  <a:lnTo>
                    <a:pt x="36" y="54"/>
                  </a:lnTo>
                  <a:lnTo>
                    <a:pt x="36" y="48"/>
                  </a:lnTo>
                  <a:lnTo>
                    <a:pt x="42" y="42"/>
                  </a:lnTo>
                  <a:lnTo>
                    <a:pt x="42" y="36"/>
                  </a:lnTo>
                  <a:lnTo>
                    <a:pt x="48" y="30"/>
                  </a:lnTo>
                  <a:lnTo>
                    <a:pt x="48" y="24"/>
                  </a:lnTo>
                  <a:lnTo>
                    <a:pt x="54" y="30"/>
                  </a:lnTo>
                  <a:lnTo>
                    <a:pt x="60" y="36"/>
                  </a:lnTo>
                  <a:lnTo>
                    <a:pt x="60" y="42"/>
                  </a:lnTo>
                  <a:lnTo>
                    <a:pt x="66" y="54"/>
                  </a:lnTo>
                  <a:lnTo>
                    <a:pt x="66" y="60"/>
                  </a:lnTo>
                  <a:lnTo>
                    <a:pt x="66" y="54"/>
                  </a:lnTo>
                  <a:lnTo>
                    <a:pt x="66" y="42"/>
                  </a:lnTo>
                  <a:lnTo>
                    <a:pt x="60" y="30"/>
                  </a:lnTo>
                  <a:lnTo>
                    <a:pt x="60" y="24"/>
                  </a:lnTo>
                  <a:lnTo>
                    <a:pt x="54" y="18"/>
                  </a:lnTo>
                  <a:lnTo>
                    <a:pt x="60" y="18"/>
                  </a:lnTo>
                  <a:lnTo>
                    <a:pt x="60" y="12"/>
                  </a:lnTo>
                  <a:lnTo>
                    <a:pt x="66" y="6"/>
                  </a:lnTo>
                  <a:lnTo>
                    <a:pt x="66" y="0"/>
                  </a:lnTo>
                  <a:close/>
                </a:path>
              </a:pathLst>
            </a:custGeom>
            <a:solidFill>
              <a:srgbClr val="003300"/>
            </a:solidFill>
            <a:ln w="9525">
              <a:noFill/>
              <a:round/>
              <a:headEnd/>
              <a:tailEnd/>
            </a:ln>
          </p:spPr>
          <p:txBody>
            <a:bodyPr vert="eaVert"/>
            <a:lstStyle/>
            <a:p>
              <a:endParaRPr lang="en-US"/>
            </a:p>
          </p:txBody>
        </p:sp>
        <p:sp>
          <p:nvSpPr>
            <p:cNvPr id="15849" name="Freeform 473"/>
            <p:cNvSpPr>
              <a:spLocks/>
            </p:cNvSpPr>
            <p:nvPr/>
          </p:nvSpPr>
          <p:spPr bwMode="auto">
            <a:xfrm>
              <a:off x="4684" y="2071"/>
              <a:ext cx="95" cy="71"/>
            </a:xfrm>
            <a:custGeom>
              <a:avLst/>
              <a:gdLst>
                <a:gd name="T0" fmla="*/ 59 w 95"/>
                <a:gd name="T1" fmla="*/ 0 h 72"/>
                <a:gd name="T2" fmla="*/ 65 w 95"/>
                <a:gd name="T3" fmla="*/ 0 h 72"/>
                <a:gd name="T4" fmla="*/ 77 w 95"/>
                <a:gd name="T5" fmla="*/ 6 h 72"/>
                <a:gd name="T6" fmla="*/ 77 w 95"/>
                <a:gd name="T7" fmla="*/ 12 h 72"/>
                <a:gd name="T8" fmla="*/ 77 w 95"/>
                <a:gd name="T9" fmla="*/ 24 h 72"/>
                <a:gd name="T10" fmla="*/ 59 w 95"/>
                <a:gd name="T11" fmla="*/ 24 h 72"/>
                <a:gd name="T12" fmla="*/ 53 w 95"/>
                <a:gd name="T13" fmla="*/ 30 h 72"/>
                <a:gd name="T14" fmla="*/ 53 w 95"/>
                <a:gd name="T15" fmla="*/ 30 h 72"/>
                <a:gd name="T16" fmla="*/ 59 w 95"/>
                <a:gd name="T17" fmla="*/ 30 h 72"/>
                <a:gd name="T18" fmla="*/ 65 w 95"/>
                <a:gd name="T19" fmla="*/ 30 h 72"/>
                <a:gd name="T20" fmla="*/ 71 w 95"/>
                <a:gd name="T21" fmla="*/ 30 h 72"/>
                <a:gd name="T22" fmla="*/ 77 w 95"/>
                <a:gd name="T23" fmla="*/ 36 h 72"/>
                <a:gd name="T24" fmla="*/ 77 w 95"/>
                <a:gd name="T25" fmla="*/ 36 h 72"/>
                <a:gd name="T26" fmla="*/ 71 w 95"/>
                <a:gd name="T27" fmla="*/ 40 h 72"/>
                <a:gd name="T28" fmla="*/ 77 w 95"/>
                <a:gd name="T29" fmla="*/ 40 h 72"/>
                <a:gd name="T30" fmla="*/ 83 w 95"/>
                <a:gd name="T31" fmla="*/ 40 h 72"/>
                <a:gd name="T32" fmla="*/ 89 w 95"/>
                <a:gd name="T33" fmla="*/ 40 h 72"/>
                <a:gd name="T34" fmla="*/ 95 w 95"/>
                <a:gd name="T35" fmla="*/ 40 h 72"/>
                <a:gd name="T36" fmla="*/ 95 w 95"/>
                <a:gd name="T37" fmla="*/ 58 h 72"/>
                <a:gd name="T38" fmla="*/ 89 w 95"/>
                <a:gd name="T39" fmla="*/ 64 h 72"/>
                <a:gd name="T40" fmla="*/ 83 w 95"/>
                <a:gd name="T41" fmla="*/ 64 h 72"/>
                <a:gd name="T42" fmla="*/ 77 w 95"/>
                <a:gd name="T43" fmla="*/ 64 h 72"/>
                <a:gd name="T44" fmla="*/ 71 w 95"/>
                <a:gd name="T45" fmla="*/ 52 h 72"/>
                <a:gd name="T46" fmla="*/ 65 w 95"/>
                <a:gd name="T47" fmla="*/ 40 h 72"/>
                <a:gd name="T48" fmla="*/ 53 w 95"/>
                <a:gd name="T49" fmla="*/ 36 h 72"/>
                <a:gd name="T50" fmla="*/ 53 w 95"/>
                <a:gd name="T51" fmla="*/ 40 h 72"/>
                <a:gd name="T52" fmla="*/ 53 w 95"/>
                <a:gd name="T53" fmla="*/ 52 h 72"/>
                <a:gd name="T54" fmla="*/ 47 w 95"/>
                <a:gd name="T55" fmla="*/ 58 h 72"/>
                <a:gd name="T56" fmla="*/ 35 w 95"/>
                <a:gd name="T57" fmla="*/ 64 h 72"/>
                <a:gd name="T58" fmla="*/ 29 w 95"/>
                <a:gd name="T59" fmla="*/ 58 h 72"/>
                <a:gd name="T60" fmla="*/ 23 w 95"/>
                <a:gd name="T61" fmla="*/ 46 h 72"/>
                <a:gd name="T62" fmla="*/ 29 w 95"/>
                <a:gd name="T63" fmla="*/ 40 h 72"/>
                <a:gd name="T64" fmla="*/ 29 w 95"/>
                <a:gd name="T65" fmla="*/ 36 h 72"/>
                <a:gd name="T66" fmla="*/ 17 w 95"/>
                <a:gd name="T67" fmla="*/ 36 h 72"/>
                <a:gd name="T68" fmla="*/ 12 w 95"/>
                <a:gd name="T69" fmla="*/ 36 h 72"/>
                <a:gd name="T70" fmla="*/ 0 w 95"/>
                <a:gd name="T71" fmla="*/ 36 h 72"/>
                <a:gd name="T72" fmla="*/ 0 w 95"/>
                <a:gd name="T73" fmla="*/ 30 h 72"/>
                <a:gd name="T74" fmla="*/ 6 w 95"/>
                <a:gd name="T75" fmla="*/ 18 h 72"/>
                <a:gd name="T76" fmla="*/ 6 w 95"/>
                <a:gd name="T77" fmla="*/ 18 h 72"/>
                <a:gd name="T78" fmla="*/ 12 w 95"/>
                <a:gd name="T79" fmla="*/ 12 h 72"/>
                <a:gd name="T80" fmla="*/ 17 w 95"/>
                <a:gd name="T81" fmla="*/ 12 h 72"/>
                <a:gd name="T82" fmla="*/ 23 w 95"/>
                <a:gd name="T83" fmla="*/ 0 h 72"/>
                <a:gd name="T84" fmla="*/ 29 w 95"/>
                <a:gd name="T85" fmla="*/ 0 h 72"/>
                <a:gd name="T86" fmla="*/ 41 w 95"/>
                <a:gd name="T87" fmla="*/ 6 h 72"/>
                <a:gd name="T88" fmla="*/ 41 w 95"/>
                <a:gd name="T89" fmla="*/ 18 h 72"/>
                <a:gd name="T90" fmla="*/ 47 w 95"/>
                <a:gd name="T91" fmla="*/ 24 h 72"/>
                <a:gd name="T92" fmla="*/ 47 w 95"/>
                <a:gd name="T93" fmla="*/ 30 h 72"/>
                <a:gd name="T94" fmla="*/ 53 w 95"/>
                <a:gd name="T95" fmla="*/ 24 h 72"/>
                <a:gd name="T96" fmla="*/ 53 w 95"/>
                <a:gd name="T97" fmla="*/ 18 h 72"/>
                <a:gd name="T98" fmla="*/ 53 w 95"/>
                <a:gd name="T99" fmla="*/ 6 h 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5"/>
                <a:gd name="T151" fmla="*/ 0 h 72"/>
                <a:gd name="T152" fmla="*/ 95 w 95"/>
                <a:gd name="T153" fmla="*/ 72 h 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5" h="72">
                  <a:moveTo>
                    <a:pt x="53" y="6"/>
                  </a:moveTo>
                  <a:lnTo>
                    <a:pt x="53" y="6"/>
                  </a:lnTo>
                  <a:lnTo>
                    <a:pt x="59" y="0"/>
                  </a:lnTo>
                  <a:lnTo>
                    <a:pt x="65" y="0"/>
                  </a:lnTo>
                  <a:lnTo>
                    <a:pt x="71" y="0"/>
                  </a:lnTo>
                  <a:lnTo>
                    <a:pt x="71" y="6"/>
                  </a:lnTo>
                  <a:lnTo>
                    <a:pt x="77" y="6"/>
                  </a:lnTo>
                  <a:lnTo>
                    <a:pt x="77" y="12"/>
                  </a:lnTo>
                  <a:lnTo>
                    <a:pt x="77" y="18"/>
                  </a:lnTo>
                  <a:lnTo>
                    <a:pt x="77" y="24"/>
                  </a:lnTo>
                  <a:lnTo>
                    <a:pt x="71" y="24"/>
                  </a:lnTo>
                  <a:lnTo>
                    <a:pt x="59" y="24"/>
                  </a:lnTo>
                  <a:lnTo>
                    <a:pt x="59" y="30"/>
                  </a:lnTo>
                  <a:lnTo>
                    <a:pt x="53" y="30"/>
                  </a:lnTo>
                  <a:lnTo>
                    <a:pt x="53" y="36"/>
                  </a:lnTo>
                  <a:lnTo>
                    <a:pt x="59" y="30"/>
                  </a:lnTo>
                  <a:lnTo>
                    <a:pt x="65" y="30"/>
                  </a:lnTo>
                  <a:lnTo>
                    <a:pt x="71" y="30"/>
                  </a:lnTo>
                  <a:lnTo>
                    <a:pt x="71" y="36"/>
                  </a:lnTo>
                  <a:lnTo>
                    <a:pt x="77" y="36"/>
                  </a:lnTo>
                  <a:lnTo>
                    <a:pt x="77" y="42"/>
                  </a:lnTo>
                  <a:lnTo>
                    <a:pt x="71" y="42"/>
                  </a:lnTo>
                  <a:lnTo>
                    <a:pt x="71" y="48"/>
                  </a:lnTo>
                  <a:lnTo>
                    <a:pt x="77" y="48"/>
                  </a:lnTo>
                  <a:lnTo>
                    <a:pt x="83" y="48"/>
                  </a:lnTo>
                  <a:lnTo>
                    <a:pt x="89" y="48"/>
                  </a:lnTo>
                  <a:lnTo>
                    <a:pt x="95" y="48"/>
                  </a:lnTo>
                  <a:lnTo>
                    <a:pt x="95" y="54"/>
                  </a:lnTo>
                  <a:lnTo>
                    <a:pt x="95" y="60"/>
                  </a:lnTo>
                  <a:lnTo>
                    <a:pt x="95" y="66"/>
                  </a:lnTo>
                  <a:lnTo>
                    <a:pt x="95" y="72"/>
                  </a:lnTo>
                  <a:lnTo>
                    <a:pt x="89" y="72"/>
                  </a:lnTo>
                  <a:lnTo>
                    <a:pt x="83" y="72"/>
                  </a:lnTo>
                  <a:lnTo>
                    <a:pt x="77" y="72"/>
                  </a:lnTo>
                  <a:lnTo>
                    <a:pt x="71" y="66"/>
                  </a:lnTo>
                  <a:lnTo>
                    <a:pt x="71" y="60"/>
                  </a:lnTo>
                  <a:lnTo>
                    <a:pt x="71" y="54"/>
                  </a:lnTo>
                  <a:lnTo>
                    <a:pt x="65" y="48"/>
                  </a:lnTo>
                  <a:lnTo>
                    <a:pt x="59" y="48"/>
                  </a:lnTo>
                  <a:lnTo>
                    <a:pt x="53" y="48"/>
                  </a:lnTo>
                  <a:lnTo>
                    <a:pt x="53" y="42"/>
                  </a:lnTo>
                  <a:lnTo>
                    <a:pt x="53" y="48"/>
                  </a:lnTo>
                  <a:lnTo>
                    <a:pt x="53" y="54"/>
                  </a:lnTo>
                  <a:lnTo>
                    <a:pt x="53" y="60"/>
                  </a:lnTo>
                  <a:lnTo>
                    <a:pt x="53" y="66"/>
                  </a:lnTo>
                  <a:lnTo>
                    <a:pt x="47" y="66"/>
                  </a:lnTo>
                  <a:lnTo>
                    <a:pt x="41" y="72"/>
                  </a:lnTo>
                  <a:lnTo>
                    <a:pt x="35" y="72"/>
                  </a:lnTo>
                  <a:lnTo>
                    <a:pt x="29" y="66"/>
                  </a:lnTo>
                  <a:lnTo>
                    <a:pt x="23" y="60"/>
                  </a:lnTo>
                  <a:lnTo>
                    <a:pt x="23" y="54"/>
                  </a:lnTo>
                  <a:lnTo>
                    <a:pt x="23" y="48"/>
                  </a:lnTo>
                  <a:lnTo>
                    <a:pt x="29" y="48"/>
                  </a:lnTo>
                  <a:lnTo>
                    <a:pt x="29" y="42"/>
                  </a:lnTo>
                  <a:lnTo>
                    <a:pt x="23" y="42"/>
                  </a:lnTo>
                  <a:lnTo>
                    <a:pt x="23" y="36"/>
                  </a:lnTo>
                  <a:lnTo>
                    <a:pt x="17" y="36"/>
                  </a:lnTo>
                  <a:lnTo>
                    <a:pt x="17" y="42"/>
                  </a:lnTo>
                  <a:lnTo>
                    <a:pt x="12" y="42"/>
                  </a:lnTo>
                  <a:lnTo>
                    <a:pt x="6" y="42"/>
                  </a:lnTo>
                  <a:lnTo>
                    <a:pt x="0" y="36"/>
                  </a:lnTo>
                  <a:lnTo>
                    <a:pt x="0" y="30"/>
                  </a:lnTo>
                  <a:lnTo>
                    <a:pt x="0" y="24"/>
                  </a:lnTo>
                  <a:lnTo>
                    <a:pt x="6" y="18"/>
                  </a:lnTo>
                  <a:lnTo>
                    <a:pt x="12" y="18"/>
                  </a:lnTo>
                  <a:lnTo>
                    <a:pt x="12" y="12"/>
                  </a:lnTo>
                  <a:lnTo>
                    <a:pt x="17" y="12"/>
                  </a:lnTo>
                  <a:lnTo>
                    <a:pt x="17" y="6"/>
                  </a:lnTo>
                  <a:lnTo>
                    <a:pt x="17" y="0"/>
                  </a:lnTo>
                  <a:lnTo>
                    <a:pt x="23" y="0"/>
                  </a:lnTo>
                  <a:lnTo>
                    <a:pt x="29" y="0"/>
                  </a:lnTo>
                  <a:lnTo>
                    <a:pt x="35" y="0"/>
                  </a:lnTo>
                  <a:lnTo>
                    <a:pt x="41" y="0"/>
                  </a:lnTo>
                  <a:lnTo>
                    <a:pt x="41" y="6"/>
                  </a:lnTo>
                  <a:lnTo>
                    <a:pt x="41" y="12"/>
                  </a:lnTo>
                  <a:lnTo>
                    <a:pt x="35" y="18"/>
                  </a:lnTo>
                  <a:lnTo>
                    <a:pt x="41" y="18"/>
                  </a:lnTo>
                  <a:lnTo>
                    <a:pt x="47" y="18"/>
                  </a:lnTo>
                  <a:lnTo>
                    <a:pt x="47" y="24"/>
                  </a:lnTo>
                  <a:lnTo>
                    <a:pt x="47" y="30"/>
                  </a:lnTo>
                  <a:lnTo>
                    <a:pt x="47" y="24"/>
                  </a:lnTo>
                  <a:lnTo>
                    <a:pt x="53" y="24"/>
                  </a:lnTo>
                  <a:lnTo>
                    <a:pt x="53" y="18"/>
                  </a:lnTo>
                  <a:lnTo>
                    <a:pt x="53" y="12"/>
                  </a:lnTo>
                  <a:lnTo>
                    <a:pt x="53" y="6"/>
                  </a:lnTo>
                  <a:close/>
                </a:path>
              </a:pathLst>
            </a:custGeom>
            <a:solidFill>
              <a:srgbClr val="FFFF7F"/>
            </a:solidFill>
            <a:ln w="9525">
              <a:noFill/>
              <a:round/>
              <a:headEnd/>
              <a:tailEnd/>
            </a:ln>
          </p:spPr>
          <p:txBody>
            <a:bodyPr vert="eaVert"/>
            <a:lstStyle/>
            <a:p>
              <a:endParaRPr lang="en-US"/>
            </a:p>
          </p:txBody>
        </p:sp>
        <p:sp>
          <p:nvSpPr>
            <p:cNvPr id="15850" name="Freeform 474"/>
            <p:cNvSpPr>
              <a:spLocks/>
            </p:cNvSpPr>
            <p:nvPr/>
          </p:nvSpPr>
          <p:spPr bwMode="auto">
            <a:xfrm>
              <a:off x="4600" y="2002"/>
              <a:ext cx="96" cy="88"/>
            </a:xfrm>
            <a:custGeom>
              <a:avLst/>
              <a:gdLst>
                <a:gd name="T0" fmla="*/ 90 w 96"/>
                <a:gd name="T1" fmla="*/ 74 h 90"/>
                <a:gd name="T2" fmla="*/ 84 w 96"/>
                <a:gd name="T3" fmla="*/ 68 h 90"/>
                <a:gd name="T4" fmla="*/ 78 w 96"/>
                <a:gd name="T5" fmla="*/ 68 h 90"/>
                <a:gd name="T6" fmla="*/ 66 w 96"/>
                <a:gd name="T7" fmla="*/ 68 h 90"/>
                <a:gd name="T8" fmla="*/ 54 w 96"/>
                <a:gd name="T9" fmla="*/ 68 h 90"/>
                <a:gd name="T10" fmla="*/ 48 w 96"/>
                <a:gd name="T11" fmla="*/ 68 h 90"/>
                <a:gd name="T12" fmla="*/ 54 w 96"/>
                <a:gd name="T13" fmla="*/ 64 h 90"/>
                <a:gd name="T14" fmla="*/ 60 w 96"/>
                <a:gd name="T15" fmla="*/ 64 h 90"/>
                <a:gd name="T16" fmla="*/ 72 w 96"/>
                <a:gd name="T17" fmla="*/ 64 h 90"/>
                <a:gd name="T18" fmla="*/ 72 w 96"/>
                <a:gd name="T19" fmla="*/ 61 h 90"/>
                <a:gd name="T20" fmla="*/ 60 w 96"/>
                <a:gd name="T21" fmla="*/ 52 h 90"/>
                <a:gd name="T22" fmla="*/ 48 w 96"/>
                <a:gd name="T23" fmla="*/ 58 h 90"/>
                <a:gd name="T24" fmla="*/ 30 w 96"/>
                <a:gd name="T25" fmla="*/ 58 h 90"/>
                <a:gd name="T26" fmla="*/ 18 w 96"/>
                <a:gd name="T27" fmla="*/ 52 h 90"/>
                <a:gd name="T28" fmla="*/ 24 w 96"/>
                <a:gd name="T29" fmla="*/ 52 h 90"/>
                <a:gd name="T30" fmla="*/ 36 w 96"/>
                <a:gd name="T31" fmla="*/ 52 h 90"/>
                <a:gd name="T32" fmla="*/ 48 w 96"/>
                <a:gd name="T33" fmla="*/ 46 h 90"/>
                <a:gd name="T34" fmla="*/ 48 w 96"/>
                <a:gd name="T35" fmla="*/ 40 h 90"/>
                <a:gd name="T36" fmla="*/ 36 w 96"/>
                <a:gd name="T37" fmla="*/ 34 h 90"/>
                <a:gd name="T38" fmla="*/ 24 w 96"/>
                <a:gd name="T39" fmla="*/ 34 h 90"/>
                <a:gd name="T40" fmla="*/ 6 w 96"/>
                <a:gd name="T41" fmla="*/ 34 h 90"/>
                <a:gd name="T42" fmla="*/ 0 w 96"/>
                <a:gd name="T43" fmla="*/ 28 h 90"/>
                <a:gd name="T44" fmla="*/ 6 w 96"/>
                <a:gd name="T45" fmla="*/ 28 h 90"/>
                <a:gd name="T46" fmla="*/ 12 w 96"/>
                <a:gd name="T47" fmla="*/ 28 h 90"/>
                <a:gd name="T48" fmla="*/ 24 w 96"/>
                <a:gd name="T49" fmla="*/ 28 h 90"/>
                <a:gd name="T50" fmla="*/ 30 w 96"/>
                <a:gd name="T51" fmla="*/ 22 h 90"/>
                <a:gd name="T52" fmla="*/ 18 w 96"/>
                <a:gd name="T53" fmla="*/ 18 h 90"/>
                <a:gd name="T54" fmla="*/ 6 w 96"/>
                <a:gd name="T55" fmla="*/ 6 h 90"/>
                <a:gd name="T56" fmla="*/ 0 w 96"/>
                <a:gd name="T57" fmla="*/ 0 h 90"/>
                <a:gd name="T58" fmla="*/ 6 w 96"/>
                <a:gd name="T59" fmla="*/ 6 h 90"/>
                <a:gd name="T60" fmla="*/ 18 w 96"/>
                <a:gd name="T61" fmla="*/ 18 h 90"/>
                <a:gd name="T62" fmla="*/ 30 w 96"/>
                <a:gd name="T63" fmla="*/ 22 h 90"/>
                <a:gd name="T64" fmla="*/ 36 w 96"/>
                <a:gd name="T65" fmla="*/ 18 h 90"/>
                <a:gd name="T66" fmla="*/ 36 w 96"/>
                <a:gd name="T67" fmla="*/ 6 h 90"/>
                <a:gd name="T68" fmla="*/ 42 w 96"/>
                <a:gd name="T69" fmla="*/ 6 h 90"/>
                <a:gd name="T70" fmla="*/ 42 w 96"/>
                <a:gd name="T71" fmla="*/ 22 h 90"/>
                <a:gd name="T72" fmla="*/ 54 w 96"/>
                <a:gd name="T73" fmla="*/ 34 h 90"/>
                <a:gd name="T74" fmla="*/ 60 w 96"/>
                <a:gd name="T75" fmla="*/ 40 h 90"/>
                <a:gd name="T76" fmla="*/ 66 w 96"/>
                <a:gd name="T77" fmla="*/ 22 h 90"/>
                <a:gd name="T78" fmla="*/ 66 w 96"/>
                <a:gd name="T79" fmla="*/ 22 h 90"/>
                <a:gd name="T80" fmla="*/ 72 w 96"/>
                <a:gd name="T81" fmla="*/ 34 h 90"/>
                <a:gd name="T82" fmla="*/ 72 w 96"/>
                <a:gd name="T83" fmla="*/ 52 h 90"/>
                <a:gd name="T84" fmla="*/ 84 w 96"/>
                <a:gd name="T85" fmla="*/ 61 h 90"/>
                <a:gd name="T86" fmla="*/ 90 w 96"/>
                <a:gd name="T87" fmla="*/ 58 h 90"/>
                <a:gd name="T88" fmla="*/ 90 w 96"/>
                <a:gd name="T89" fmla="*/ 52 h 90"/>
                <a:gd name="T90" fmla="*/ 90 w 96"/>
                <a:gd name="T91" fmla="*/ 58 h 90"/>
                <a:gd name="T92" fmla="*/ 90 w 96"/>
                <a:gd name="T93" fmla="*/ 64 h 90"/>
                <a:gd name="T94" fmla="*/ 90 w 96"/>
                <a:gd name="T95" fmla="*/ 68 h 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6"/>
                <a:gd name="T145" fmla="*/ 0 h 90"/>
                <a:gd name="T146" fmla="*/ 96 w 96"/>
                <a:gd name="T147" fmla="*/ 90 h 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6" h="90">
                  <a:moveTo>
                    <a:pt x="96" y="90"/>
                  </a:moveTo>
                  <a:lnTo>
                    <a:pt x="90" y="90"/>
                  </a:lnTo>
                  <a:lnTo>
                    <a:pt x="84" y="84"/>
                  </a:lnTo>
                  <a:lnTo>
                    <a:pt x="78" y="84"/>
                  </a:lnTo>
                  <a:lnTo>
                    <a:pt x="72" y="84"/>
                  </a:lnTo>
                  <a:lnTo>
                    <a:pt x="66" y="84"/>
                  </a:lnTo>
                  <a:lnTo>
                    <a:pt x="60" y="84"/>
                  </a:lnTo>
                  <a:lnTo>
                    <a:pt x="54" y="84"/>
                  </a:lnTo>
                  <a:lnTo>
                    <a:pt x="48" y="84"/>
                  </a:lnTo>
                  <a:lnTo>
                    <a:pt x="48" y="78"/>
                  </a:lnTo>
                  <a:lnTo>
                    <a:pt x="54" y="78"/>
                  </a:lnTo>
                  <a:lnTo>
                    <a:pt x="60" y="78"/>
                  </a:lnTo>
                  <a:lnTo>
                    <a:pt x="66" y="78"/>
                  </a:lnTo>
                  <a:lnTo>
                    <a:pt x="72" y="78"/>
                  </a:lnTo>
                  <a:lnTo>
                    <a:pt x="72" y="72"/>
                  </a:lnTo>
                  <a:lnTo>
                    <a:pt x="66" y="66"/>
                  </a:lnTo>
                  <a:lnTo>
                    <a:pt x="60" y="66"/>
                  </a:lnTo>
                  <a:lnTo>
                    <a:pt x="60" y="60"/>
                  </a:lnTo>
                  <a:lnTo>
                    <a:pt x="54" y="60"/>
                  </a:lnTo>
                  <a:lnTo>
                    <a:pt x="48" y="66"/>
                  </a:lnTo>
                  <a:lnTo>
                    <a:pt x="42" y="66"/>
                  </a:lnTo>
                  <a:lnTo>
                    <a:pt x="36" y="66"/>
                  </a:lnTo>
                  <a:lnTo>
                    <a:pt x="30" y="66"/>
                  </a:lnTo>
                  <a:lnTo>
                    <a:pt x="24" y="66"/>
                  </a:lnTo>
                  <a:lnTo>
                    <a:pt x="24" y="60"/>
                  </a:lnTo>
                  <a:lnTo>
                    <a:pt x="18" y="60"/>
                  </a:lnTo>
                  <a:lnTo>
                    <a:pt x="24" y="54"/>
                  </a:lnTo>
                  <a:lnTo>
                    <a:pt x="24" y="60"/>
                  </a:lnTo>
                  <a:lnTo>
                    <a:pt x="30" y="60"/>
                  </a:lnTo>
                  <a:lnTo>
                    <a:pt x="36" y="60"/>
                  </a:lnTo>
                  <a:lnTo>
                    <a:pt x="42" y="60"/>
                  </a:lnTo>
                  <a:lnTo>
                    <a:pt x="48" y="54"/>
                  </a:lnTo>
                  <a:lnTo>
                    <a:pt x="54" y="54"/>
                  </a:lnTo>
                  <a:lnTo>
                    <a:pt x="48" y="48"/>
                  </a:lnTo>
                  <a:lnTo>
                    <a:pt x="42" y="42"/>
                  </a:lnTo>
                  <a:lnTo>
                    <a:pt x="36" y="42"/>
                  </a:lnTo>
                  <a:lnTo>
                    <a:pt x="30" y="42"/>
                  </a:lnTo>
                  <a:lnTo>
                    <a:pt x="24" y="42"/>
                  </a:lnTo>
                  <a:lnTo>
                    <a:pt x="18" y="42"/>
                  </a:lnTo>
                  <a:lnTo>
                    <a:pt x="12" y="42"/>
                  </a:lnTo>
                  <a:lnTo>
                    <a:pt x="6" y="42"/>
                  </a:lnTo>
                  <a:lnTo>
                    <a:pt x="6" y="36"/>
                  </a:lnTo>
                  <a:lnTo>
                    <a:pt x="0" y="36"/>
                  </a:lnTo>
                  <a:lnTo>
                    <a:pt x="6" y="36"/>
                  </a:lnTo>
                  <a:lnTo>
                    <a:pt x="12" y="36"/>
                  </a:lnTo>
                  <a:lnTo>
                    <a:pt x="18" y="36"/>
                  </a:lnTo>
                  <a:lnTo>
                    <a:pt x="24" y="36"/>
                  </a:lnTo>
                  <a:lnTo>
                    <a:pt x="30" y="36"/>
                  </a:lnTo>
                  <a:lnTo>
                    <a:pt x="30" y="30"/>
                  </a:lnTo>
                  <a:lnTo>
                    <a:pt x="24" y="30"/>
                  </a:lnTo>
                  <a:lnTo>
                    <a:pt x="18" y="24"/>
                  </a:lnTo>
                  <a:lnTo>
                    <a:pt x="18" y="18"/>
                  </a:lnTo>
                  <a:lnTo>
                    <a:pt x="12" y="18"/>
                  </a:lnTo>
                  <a:lnTo>
                    <a:pt x="6" y="12"/>
                  </a:lnTo>
                  <a:lnTo>
                    <a:pt x="6" y="6"/>
                  </a:lnTo>
                  <a:lnTo>
                    <a:pt x="0" y="0"/>
                  </a:lnTo>
                  <a:lnTo>
                    <a:pt x="6" y="0"/>
                  </a:lnTo>
                  <a:lnTo>
                    <a:pt x="6" y="6"/>
                  </a:lnTo>
                  <a:lnTo>
                    <a:pt x="12" y="6"/>
                  </a:lnTo>
                  <a:lnTo>
                    <a:pt x="12" y="12"/>
                  </a:lnTo>
                  <a:lnTo>
                    <a:pt x="18" y="18"/>
                  </a:lnTo>
                  <a:lnTo>
                    <a:pt x="24" y="24"/>
                  </a:lnTo>
                  <a:lnTo>
                    <a:pt x="30" y="24"/>
                  </a:lnTo>
                  <a:lnTo>
                    <a:pt x="30" y="30"/>
                  </a:lnTo>
                  <a:lnTo>
                    <a:pt x="36" y="30"/>
                  </a:lnTo>
                  <a:lnTo>
                    <a:pt x="36" y="24"/>
                  </a:lnTo>
                  <a:lnTo>
                    <a:pt x="36" y="18"/>
                  </a:lnTo>
                  <a:lnTo>
                    <a:pt x="36" y="12"/>
                  </a:lnTo>
                  <a:lnTo>
                    <a:pt x="36" y="6"/>
                  </a:lnTo>
                  <a:lnTo>
                    <a:pt x="42" y="6"/>
                  </a:lnTo>
                  <a:lnTo>
                    <a:pt x="42" y="18"/>
                  </a:lnTo>
                  <a:lnTo>
                    <a:pt x="42" y="24"/>
                  </a:lnTo>
                  <a:lnTo>
                    <a:pt x="42" y="30"/>
                  </a:lnTo>
                  <a:lnTo>
                    <a:pt x="42" y="36"/>
                  </a:lnTo>
                  <a:lnTo>
                    <a:pt x="48" y="36"/>
                  </a:lnTo>
                  <a:lnTo>
                    <a:pt x="54" y="42"/>
                  </a:lnTo>
                  <a:lnTo>
                    <a:pt x="54" y="48"/>
                  </a:lnTo>
                  <a:lnTo>
                    <a:pt x="60" y="48"/>
                  </a:lnTo>
                  <a:lnTo>
                    <a:pt x="66" y="42"/>
                  </a:lnTo>
                  <a:lnTo>
                    <a:pt x="66" y="36"/>
                  </a:lnTo>
                  <a:lnTo>
                    <a:pt x="66" y="30"/>
                  </a:lnTo>
                  <a:lnTo>
                    <a:pt x="66" y="24"/>
                  </a:lnTo>
                  <a:lnTo>
                    <a:pt x="72" y="24"/>
                  </a:lnTo>
                  <a:lnTo>
                    <a:pt x="72" y="36"/>
                  </a:lnTo>
                  <a:lnTo>
                    <a:pt x="72" y="42"/>
                  </a:lnTo>
                  <a:lnTo>
                    <a:pt x="72" y="48"/>
                  </a:lnTo>
                  <a:lnTo>
                    <a:pt x="66" y="54"/>
                  </a:lnTo>
                  <a:lnTo>
                    <a:pt x="72" y="60"/>
                  </a:lnTo>
                  <a:lnTo>
                    <a:pt x="78" y="66"/>
                  </a:lnTo>
                  <a:lnTo>
                    <a:pt x="84" y="72"/>
                  </a:lnTo>
                  <a:lnTo>
                    <a:pt x="84" y="66"/>
                  </a:lnTo>
                  <a:lnTo>
                    <a:pt x="90" y="66"/>
                  </a:lnTo>
                  <a:lnTo>
                    <a:pt x="90" y="60"/>
                  </a:lnTo>
                  <a:lnTo>
                    <a:pt x="96" y="60"/>
                  </a:lnTo>
                  <a:lnTo>
                    <a:pt x="90" y="66"/>
                  </a:lnTo>
                  <a:lnTo>
                    <a:pt x="90" y="72"/>
                  </a:lnTo>
                  <a:lnTo>
                    <a:pt x="90" y="78"/>
                  </a:lnTo>
                  <a:lnTo>
                    <a:pt x="90" y="84"/>
                  </a:lnTo>
                  <a:lnTo>
                    <a:pt x="96" y="90"/>
                  </a:lnTo>
                  <a:close/>
                </a:path>
              </a:pathLst>
            </a:custGeom>
            <a:solidFill>
              <a:srgbClr val="BA0000"/>
            </a:solidFill>
            <a:ln w="9525">
              <a:noFill/>
              <a:round/>
              <a:headEnd/>
              <a:tailEnd/>
            </a:ln>
          </p:spPr>
          <p:txBody>
            <a:bodyPr vert="eaVert"/>
            <a:lstStyle/>
            <a:p>
              <a:endParaRPr lang="en-US"/>
            </a:p>
          </p:txBody>
        </p:sp>
        <p:sp>
          <p:nvSpPr>
            <p:cNvPr id="15851" name="Freeform 475"/>
            <p:cNvSpPr>
              <a:spLocks/>
            </p:cNvSpPr>
            <p:nvPr/>
          </p:nvSpPr>
          <p:spPr bwMode="auto">
            <a:xfrm>
              <a:off x="4719" y="1975"/>
              <a:ext cx="78" cy="102"/>
            </a:xfrm>
            <a:custGeom>
              <a:avLst/>
              <a:gdLst>
                <a:gd name="T0" fmla="*/ 18 w 78"/>
                <a:gd name="T1" fmla="*/ 102 h 102"/>
                <a:gd name="T2" fmla="*/ 12 w 78"/>
                <a:gd name="T3" fmla="*/ 90 h 102"/>
                <a:gd name="T4" fmla="*/ 6 w 78"/>
                <a:gd name="T5" fmla="*/ 84 h 102"/>
                <a:gd name="T6" fmla="*/ 0 w 78"/>
                <a:gd name="T7" fmla="*/ 72 h 102"/>
                <a:gd name="T8" fmla="*/ 6 w 78"/>
                <a:gd name="T9" fmla="*/ 60 h 102"/>
                <a:gd name="T10" fmla="*/ 6 w 78"/>
                <a:gd name="T11" fmla="*/ 60 h 102"/>
                <a:gd name="T12" fmla="*/ 6 w 78"/>
                <a:gd name="T13" fmla="*/ 72 h 102"/>
                <a:gd name="T14" fmla="*/ 12 w 78"/>
                <a:gd name="T15" fmla="*/ 90 h 102"/>
                <a:gd name="T16" fmla="*/ 24 w 78"/>
                <a:gd name="T17" fmla="*/ 90 h 102"/>
                <a:gd name="T18" fmla="*/ 24 w 78"/>
                <a:gd name="T19" fmla="*/ 90 h 102"/>
                <a:gd name="T20" fmla="*/ 24 w 78"/>
                <a:gd name="T21" fmla="*/ 78 h 102"/>
                <a:gd name="T22" fmla="*/ 18 w 78"/>
                <a:gd name="T23" fmla="*/ 54 h 102"/>
                <a:gd name="T24" fmla="*/ 18 w 78"/>
                <a:gd name="T25" fmla="*/ 48 h 102"/>
                <a:gd name="T26" fmla="*/ 24 w 78"/>
                <a:gd name="T27" fmla="*/ 42 h 102"/>
                <a:gd name="T28" fmla="*/ 24 w 78"/>
                <a:gd name="T29" fmla="*/ 54 h 102"/>
                <a:gd name="T30" fmla="*/ 24 w 78"/>
                <a:gd name="T31" fmla="*/ 72 h 102"/>
                <a:gd name="T32" fmla="*/ 30 w 78"/>
                <a:gd name="T33" fmla="*/ 72 h 102"/>
                <a:gd name="T34" fmla="*/ 36 w 78"/>
                <a:gd name="T35" fmla="*/ 60 h 102"/>
                <a:gd name="T36" fmla="*/ 36 w 78"/>
                <a:gd name="T37" fmla="*/ 48 h 102"/>
                <a:gd name="T38" fmla="*/ 36 w 78"/>
                <a:gd name="T39" fmla="*/ 24 h 102"/>
                <a:gd name="T40" fmla="*/ 42 w 78"/>
                <a:gd name="T41" fmla="*/ 12 h 102"/>
                <a:gd name="T42" fmla="*/ 42 w 78"/>
                <a:gd name="T43" fmla="*/ 12 h 102"/>
                <a:gd name="T44" fmla="*/ 42 w 78"/>
                <a:gd name="T45" fmla="*/ 24 h 102"/>
                <a:gd name="T46" fmla="*/ 42 w 78"/>
                <a:gd name="T47" fmla="*/ 42 h 102"/>
                <a:gd name="T48" fmla="*/ 48 w 78"/>
                <a:gd name="T49" fmla="*/ 42 h 102"/>
                <a:gd name="T50" fmla="*/ 54 w 78"/>
                <a:gd name="T51" fmla="*/ 30 h 102"/>
                <a:gd name="T52" fmla="*/ 54 w 78"/>
                <a:gd name="T53" fmla="*/ 18 h 102"/>
                <a:gd name="T54" fmla="*/ 60 w 78"/>
                <a:gd name="T55" fmla="*/ 6 h 102"/>
                <a:gd name="T56" fmla="*/ 66 w 78"/>
                <a:gd name="T57" fmla="*/ 0 h 102"/>
                <a:gd name="T58" fmla="*/ 72 w 78"/>
                <a:gd name="T59" fmla="*/ 0 h 102"/>
                <a:gd name="T60" fmla="*/ 66 w 78"/>
                <a:gd name="T61" fmla="*/ 12 h 102"/>
                <a:gd name="T62" fmla="*/ 54 w 78"/>
                <a:gd name="T63" fmla="*/ 24 h 102"/>
                <a:gd name="T64" fmla="*/ 54 w 78"/>
                <a:gd name="T65" fmla="*/ 36 h 102"/>
                <a:gd name="T66" fmla="*/ 48 w 78"/>
                <a:gd name="T67" fmla="*/ 48 h 102"/>
                <a:gd name="T68" fmla="*/ 54 w 78"/>
                <a:gd name="T69" fmla="*/ 48 h 102"/>
                <a:gd name="T70" fmla="*/ 60 w 78"/>
                <a:gd name="T71" fmla="*/ 48 h 102"/>
                <a:gd name="T72" fmla="*/ 66 w 78"/>
                <a:gd name="T73" fmla="*/ 42 h 102"/>
                <a:gd name="T74" fmla="*/ 72 w 78"/>
                <a:gd name="T75" fmla="*/ 36 h 102"/>
                <a:gd name="T76" fmla="*/ 78 w 78"/>
                <a:gd name="T77" fmla="*/ 36 h 102"/>
                <a:gd name="T78" fmla="*/ 78 w 78"/>
                <a:gd name="T79" fmla="*/ 36 h 102"/>
                <a:gd name="T80" fmla="*/ 72 w 78"/>
                <a:gd name="T81" fmla="*/ 42 h 102"/>
                <a:gd name="T82" fmla="*/ 66 w 78"/>
                <a:gd name="T83" fmla="*/ 48 h 102"/>
                <a:gd name="T84" fmla="*/ 60 w 78"/>
                <a:gd name="T85" fmla="*/ 54 h 102"/>
                <a:gd name="T86" fmla="*/ 48 w 78"/>
                <a:gd name="T87" fmla="*/ 54 h 102"/>
                <a:gd name="T88" fmla="*/ 42 w 78"/>
                <a:gd name="T89" fmla="*/ 60 h 102"/>
                <a:gd name="T90" fmla="*/ 36 w 78"/>
                <a:gd name="T91" fmla="*/ 78 h 102"/>
                <a:gd name="T92" fmla="*/ 36 w 78"/>
                <a:gd name="T93" fmla="*/ 84 h 102"/>
                <a:gd name="T94" fmla="*/ 48 w 78"/>
                <a:gd name="T95" fmla="*/ 84 h 102"/>
                <a:gd name="T96" fmla="*/ 54 w 78"/>
                <a:gd name="T97" fmla="*/ 84 h 102"/>
                <a:gd name="T98" fmla="*/ 60 w 78"/>
                <a:gd name="T99" fmla="*/ 78 h 102"/>
                <a:gd name="T100" fmla="*/ 66 w 78"/>
                <a:gd name="T101" fmla="*/ 72 h 102"/>
                <a:gd name="T102" fmla="*/ 66 w 78"/>
                <a:gd name="T103" fmla="*/ 72 h 102"/>
                <a:gd name="T104" fmla="*/ 66 w 78"/>
                <a:gd name="T105" fmla="*/ 78 h 102"/>
                <a:gd name="T106" fmla="*/ 54 w 78"/>
                <a:gd name="T107" fmla="*/ 84 h 102"/>
                <a:gd name="T108" fmla="*/ 48 w 78"/>
                <a:gd name="T109" fmla="*/ 90 h 102"/>
                <a:gd name="T110" fmla="*/ 36 w 78"/>
                <a:gd name="T111" fmla="*/ 90 h 102"/>
                <a:gd name="T112" fmla="*/ 30 w 78"/>
                <a:gd name="T113" fmla="*/ 90 h 102"/>
                <a:gd name="T114" fmla="*/ 30 w 78"/>
                <a:gd name="T115" fmla="*/ 96 h 102"/>
                <a:gd name="T116" fmla="*/ 24 w 78"/>
                <a:gd name="T117" fmla="*/ 96 h 102"/>
                <a:gd name="T118" fmla="*/ 18 w 78"/>
                <a:gd name="T119" fmla="*/ 102 h 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8"/>
                <a:gd name="T181" fmla="*/ 0 h 102"/>
                <a:gd name="T182" fmla="*/ 78 w 78"/>
                <a:gd name="T183" fmla="*/ 102 h 1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8" h="102">
                  <a:moveTo>
                    <a:pt x="18" y="102"/>
                  </a:moveTo>
                  <a:lnTo>
                    <a:pt x="18" y="102"/>
                  </a:lnTo>
                  <a:lnTo>
                    <a:pt x="12" y="96"/>
                  </a:lnTo>
                  <a:lnTo>
                    <a:pt x="12" y="90"/>
                  </a:lnTo>
                  <a:lnTo>
                    <a:pt x="6" y="90"/>
                  </a:lnTo>
                  <a:lnTo>
                    <a:pt x="6" y="84"/>
                  </a:lnTo>
                  <a:lnTo>
                    <a:pt x="0" y="78"/>
                  </a:lnTo>
                  <a:lnTo>
                    <a:pt x="0" y="72"/>
                  </a:lnTo>
                  <a:lnTo>
                    <a:pt x="0" y="66"/>
                  </a:lnTo>
                  <a:lnTo>
                    <a:pt x="6" y="60"/>
                  </a:lnTo>
                  <a:lnTo>
                    <a:pt x="6" y="66"/>
                  </a:lnTo>
                  <a:lnTo>
                    <a:pt x="6" y="72"/>
                  </a:lnTo>
                  <a:lnTo>
                    <a:pt x="12" y="84"/>
                  </a:lnTo>
                  <a:lnTo>
                    <a:pt x="12" y="90"/>
                  </a:lnTo>
                  <a:lnTo>
                    <a:pt x="18" y="96"/>
                  </a:lnTo>
                  <a:lnTo>
                    <a:pt x="24" y="90"/>
                  </a:lnTo>
                  <a:lnTo>
                    <a:pt x="24" y="84"/>
                  </a:lnTo>
                  <a:lnTo>
                    <a:pt x="24" y="78"/>
                  </a:lnTo>
                  <a:lnTo>
                    <a:pt x="18" y="66"/>
                  </a:lnTo>
                  <a:lnTo>
                    <a:pt x="18" y="54"/>
                  </a:lnTo>
                  <a:lnTo>
                    <a:pt x="18" y="48"/>
                  </a:lnTo>
                  <a:lnTo>
                    <a:pt x="18" y="42"/>
                  </a:lnTo>
                  <a:lnTo>
                    <a:pt x="24" y="42"/>
                  </a:lnTo>
                  <a:lnTo>
                    <a:pt x="24" y="48"/>
                  </a:lnTo>
                  <a:lnTo>
                    <a:pt x="24" y="54"/>
                  </a:lnTo>
                  <a:lnTo>
                    <a:pt x="24" y="66"/>
                  </a:lnTo>
                  <a:lnTo>
                    <a:pt x="24" y="72"/>
                  </a:lnTo>
                  <a:lnTo>
                    <a:pt x="30" y="78"/>
                  </a:lnTo>
                  <a:lnTo>
                    <a:pt x="30" y="72"/>
                  </a:lnTo>
                  <a:lnTo>
                    <a:pt x="36" y="66"/>
                  </a:lnTo>
                  <a:lnTo>
                    <a:pt x="36" y="60"/>
                  </a:lnTo>
                  <a:lnTo>
                    <a:pt x="36" y="54"/>
                  </a:lnTo>
                  <a:lnTo>
                    <a:pt x="36" y="48"/>
                  </a:lnTo>
                  <a:lnTo>
                    <a:pt x="36" y="36"/>
                  </a:lnTo>
                  <a:lnTo>
                    <a:pt x="36" y="24"/>
                  </a:lnTo>
                  <a:lnTo>
                    <a:pt x="36" y="12"/>
                  </a:lnTo>
                  <a:lnTo>
                    <a:pt x="42" y="12"/>
                  </a:lnTo>
                  <a:lnTo>
                    <a:pt x="42" y="18"/>
                  </a:lnTo>
                  <a:lnTo>
                    <a:pt x="42" y="24"/>
                  </a:lnTo>
                  <a:lnTo>
                    <a:pt x="42" y="36"/>
                  </a:lnTo>
                  <a:lnTo>
                    <a:pt x="42" y="42"/>
                  </a:lnTo>
                  <a:lnTo>
                    <a:pt x="42" y="48"/>
                  </a:lnTo>
                  <a:lnTo>
                    <a:pt x="48" y="42"/>
                  </a:lnTo>
                  <a:lnTo>
                    <a:pt x="48" y="36"/>
                  </a:lnTo>
                  <a:lnTo>
                    <a:pt x="54" y="30"/>
                  </a:lnTo>
                  <a:lnTo>
                    <a:pt x="54" y="24"/>
                  </a:lnTo>
                  <a:lnTo>
                    <a:pt x="54" y="18"/>
                  </a:lnTo>
                  <a:lnTo>
                    <a:pt x="60" y="12"/>
                  </a:lnTo>
                  <a:lnTo>
                    <a:pt x="60" y="6"/>
                  </a:lnTo>
                  <a:lnTo>
                    <a:pt x="66" y="6"/>
                  </a:lnTo>
                  <a:lnTo>
                    <a:pt x="66" y="0"/>
                  </a:lnTo>
                  <a:lnTo>
                    <a:pt x="72" y="0"/>
                  </a:lnTo>
                  <a:lnTo>
                    <a:pt x="72" y="6"/>
                  </a:lnTo>
                  <a:lnTo>
                    <a:pt x="66" y="12"/>
                  </a:lnTo>
                  <a:lnTo>
                    <a:pt x="60" y="18"/>
                  </a:lnTo>
                  <a:lnTo>
                    <a:pt x="54" y="24"/>
                  </a:lnTo>
                  <a:lnTo>
                    <a:pt x="54" y="30"/>
                  </a:lnTo>
                  <a:lnTo>
                    <a:pt x="54" y="36"/>
                  </a:lnTo>
                  <a:lnTo>
                    <a:pt x="54" y="42"/>
                  </a:lnTo>
                  <a:lnTo>
                    <a:pt x="48" y="48"/>
                  </a:lnTo>
                  <a:lnTo>
                    <a:pt x="54" y="48"/>
                  </a:lnTo>
                  <a:lnTo>
                    <a:pt x="60" y="48"/>
                  </a:lnTo>
                  <a:lnTo>
                    <a:pt x="66" y="42"/>
                  </a:lnTo>
                  <a:lnTo>
                    <a:pt x="72" y="42"/>
                  </a:lnTo>
                  <a:lnTo>
                    <a:pt x="72" y="36"/>
                  </a:lnTo>
                  <a:lnTo>
                    <a:pt x="78" y="36"/>
                  </a:lnTo>
                  <a:lnTo>
                    <a:pt x="72" y="42"/>
                  </a:lnTo>
                  <a:lnTo>
                    <a:pt x="72" y="48"/>
                  </a:lnTo>
                  <a:lnTo>
                    <a:pt x="66" y="48"/>
                  </a:lnTo>
                  <a:lnTo>
                    <a:pt x="60" y="48"/>
                  </a:lnTo>
                  <a:lnTo>
                    <a:pt x="60" y="54"/>
                  </a:lnTo>
                  <a:lnTo>
                    <a:pt x="54" y="54"/>
                  </a:lnTo>
                  <a:lnTo>
                    <a:pt x="48" y="54"/>
                  </a:lnTo>
                  <a:lnTo>
                    <a:pt x="42" y="60"/>
                  </a:lnTo>
                  <a:lnTo>
                    <a:pt x="42" y="66"/>
                  </a:lnTo>
                  <a:lnTo>
                    <a:pt x="36" y="78"/>
                  </a:lnTo>
                  <a:lnTo>
                    <a:pt x="36" y="84"/>
                  </a:lnTo>
                  <a:lnTo>
                    <a:pt x="42" y="84"/>
                  </a:lnTo>
                  <a:lnTo>
                    <a:pt x="48" y="84"/>
                  </a:lnTo>
                  <a:lnTo>
                    <a:pt x="54" y="84"/>
                  </a:lnTo>
                  <a:lnTo>
                    <a:pt x="60" y="78"/>
                  </a:lnTo>
                  <a:lnTo>
                    <a:pt x="60" y="72"/>
                  </a:lnTo>
                  <a:lnTo>
                    <a:pt x="66" y="72"/>
                  </a:lnTo>
                  <a:lnTo>
                    <a:pt x="66" y="78"/>
                  </a:lnTo>
                  <a:lnTo>
                    <a:pt x="60" y="84"/>
                  </a:lnTo>
                  <a:lnTo>
                    <a:pt x="54" y="84"/>
                  </a:lnTo>
                  <a:lnTo>
                    <a:pt x="54" y="90"/>
                  </a:lnTo>
                  <a:lnTo>
                    <a:pt x="48" y="90"/>
                  </a:lnTo>
                  <a:lnTo>
                    <a:pt x="42" y="90"/>
                  </a:lnTo>
                  <a:lnTo>
                    <a:pt x="36" y="90"/>
                  </a:lnTo>
                  <a:lnTo>
                    <a:pt x="30" y="90"/>
                  </a:lnTo>
                  <a:lnTo>
                    <a:pt x="30" y="96"/>
                  </a:lnTo>
                  <a:lnTo>
                    <a:pt x="24" y="96"/>
                  </a:lnTo>
                  <a:lnTo>
                    <a:pt x="18" y="102"/>
                  </a:lnTo>
                  <a:close/>
                </a:path>
              </a:pathLst>
            </a:custGeom>
            <a:solidFill>
              <a:srgbClr val="BA0000"/>
            </a:solidFill>
            <a:ln w="9525">
              <a:noFill/>
              <a:round/>
              <a:headEnd/>
              <a:tailEnd/>
            </a:ln>
          </p:spPr>
          <p:txBody>
            <a:bodyPr vert="eaVert"/>
            <a:lstStyle/>
            <a:p>
              <a:endParaRPr lang="en-US"/>
            </a:p>
          </p:txBody>
        </p:sp>
        <p:sp>
          <p:nvSpPr>
            <p:cNvPr id="15852" name="Freeform 476"/>
            <p:cNvSpPr>
              <a:spLocks/>
            </p:cNvSpPr>
            <p:nvPr/>
          </p:nvSpPr>
          <p:spPr bwMode="auto">
            <a:xfrm>
              <a:off x="4754" y="2091"/>
              <a:ext cx="120" cy="54"/>
            </a:xfrm>
            <a:custGeom>
              <a:avLst/>
              <a:gdLst>
                <a:gd name="T0" fmla="*/ 6 w 120"/>
                <a:gd name="T1" fmla="*/ 18 h 54"/>
                <a:gd name="T2" fmla="*/ 6 w 120"/>
                <a:gd name="T3" fmla="*/ 18 h 54"/>
                <a:gd name="T4" fmla="*/ 6 w 120"/>
                <a:gd name="T5" fmla="*/ 18 h 54"/>
                <a:gd name="T6" fmla="*/ 18 w 120"/>
                <a:gd name="T7" fmla="*/ 18 h 54"/>
                <a:gd name="T8" fmla="*/ 30 w 120"/>
                <a:gd name="T9" fmla="*/ 24 h 54"/>
                <a:gd name="T10" fmla="*/ 36 w 120"/>
                <a:gd name="T11" fmla="*/ 24 h 54"/>
                <a:gd name="T12" fmla="*/ 42 w 120"/>
                <a:gd name="T13" fmla="*/ 24 h 54"/>
                <a:gd name="T14" fmla="*/ 42 w 120"/>
                <a:gd name="T15" fmla="*/ 30 h 54"/>
                <a:gd name="T16" fmla="*/ 48 w 120"/>
                <a:gd name="T17" fmla="*/ 42 h 54"/>
                <a:gd name="T18" fmla="*/ 54 w 120"/>
                <a:gd name="T19" fmla="*/ 48 h 54"/>
                <a:gd name="T20" fmla="*/ 60 w 120"/>
                <a:gd name="T21" fmla="*/ 48 h 54"/>
                <a:gd name="T22" fmla="*/ 60 w 120"/>
                <a:gd name="T23" fmla="*/ 48 h 54"/>
                <a:gd name="T24" fmla="*/ 54 w 120"/>
                <a:gd name="T25" fmla="*/ 42 h 54"/>
                <a:gd name="T26" fmla="*/ 48 w 120"/>
                <a:gd name="T27" fmla="*/ 30 h 54"/>
                <a:gd name="T28" fmla="*/ 48 w 120"/>
                <a:gd name="T29" fmla="*/ 24 h 54"/>
                <a:gd name="T30" fmla="*/ 54 w 120"/>
                <a:gd name="T31" fmla="*/ 24 h 54"/>
                <a:gd name="T32" fmla="*/ 60 w 120"/>
                <a:gd name="T33" fmla="*/ 30 h 54"/>
                <a:gd name="T34" fmla="*/ 66 w 120"/>
                <a:gd name="T35" fmla="*/ 30 h 54"/>
                <a:gd name="T36" fmla="*/ 72 w 120"/>
                <a:gd name="T37" fmla="*/ 30 h 54"/>
                <a:gd name="T38" fmla="*/ 72 w 120"/>
                <a:gd name="T39" fmla="*/ 36 h 54"/>
                <a:gd name="T40" fmla="*/ 78 w 120"/>
                <a:gd name="T41" fmla="*/ 48 h 54"/>
                <a:gd name="T42" fmla="*/ 84 w 120"/>
                <a:gd name="T43" fmla="*/ 48 h 54"/>
                <a:gd name="T44" fmla="*/ 96 w 120"/>
                <a:gd name="T45" fmla="*/ 54 h 54"/>
                <a:gd name="T46" fmla="*/ 96 w 120"/>
                <a:gd name="T47" fmla="*/ 54 h 54"/>
                <a:gd name="T48" fmla="*/ 90 w 120"/>
                <a:gd name="T49" fmla="*/ 48 h 54"/>
                <a:gd name="T50" fmla="*/ 84 w 120"/>
                <a:gd name="T51" fmla="*/ 42 h 54"/>
                <a:gd name="T52" fmla="*/ 78 w 120"/>
                <a:gd name="T53" fmla="*/ 36 h 54"/>
                <a:gd name="T54" fmla="*/ 78 w 120"/>
                <a:gd name="T55" fmla="*/ 36 h 54"/>
                <a:gd name="T56" fmla="*/ 78 w 120"/>
                <a:gd name="T57" fmla="*/ 36 h 54"/>
                <a:gd name="T58" fmla="*/ 90 w 120"/>
                <a:gd name="T59" fmla="*/ 36 h 54"/>
                <a:gd name="T60" fmla="*/ 108 w 120"/>
                <a:gd name="T61" fmla="*/ 42 h 54"/>
                <a:gd name="T62" fmla="*/ 114 w 120"/>
                <a:gd name="T63" fmla="*/ 42 h 54"/>
                <a:gd name="T64" fmla="*/ 120 w 120"/>
                <a:gd name="T65" fmla="*/ 42 h 54"/>
                <a:gd name="T66" fmla="*/ 120 w 120"/>
                <a:gd name="T67" fmla="*/ 36 h 54"/>
                <a:gd name="T68" fmla="*/ 114 w 120"/>
                <a:gd name="T69" fmla="*/ 36 h 54"/>
                <a:gd name="T70" fmla="*/ 102 w 120"/>
                <a:gd name="T71" fmla="*/ 36 h 54"/>
                <a:gd name="T72" fmla="*/ 90 w 120"/>
                <a:gd name="T73" fmla="*/ 30 h 54"/>
                <a:gd name="T74" fmla="*/ 84 w 120"/>
                <a:gd name="T75" fmla="*/ 30 h 54"/>
                <a:gd name="T76" fmla="*/ 84 w 120"/>
                <a:gd name="T77" fmla="*/ 24 h 54"/>
                <a:gd name="T78" fmla="*/ 90 w 120"/>
                <a:gd name="T79" fmla="*/ 18 h 54"/>
                <a:gd name="T80" fmla="*/ 96 w 120"/>
                <a:gd name="T81" fmla="*/ 18 h 54"/>
                <a:gd name="T82" fmla="*/ 96 w 120"/>
                <a:gd name="T83" fmla="*/ 18 h 54"/>
                <a:gd name="T84" fmla="*/ 90 w 120"/>
                <a:gd name="T85" fmla="*/ 12 h 54"/>
                <a:gd name="T86" fmla="*/ 84 w 120"/>
                <a:gd name="T87" fmla="*/ 12 h 54"/>
                <a:gd name="T88" fmla="*/ 78 w 120"/>
                <a:gd name="T89" fmla="*/ 18 h 54"/>
                <a:gd name="T90" fmla="*/ 78 w 120"/>
                <a:gd name="T91" fmla="*/ 18 h 54"/>
                <a:gd name="T92" fmla="*/ 72 w 120"/>
                <a:gd name="T93" fmla="*/ 24 h 54"/>
                <a:gd name="T94" fmla="*/ 66 w 120"/>
                <a:gd name="T95" fmla="*/ 24 h 54"/>
                <a:gd name="T96" fmla="*/ 60 w 120"/>
                <a:gd name="T97" fmla="*/ 18 h 54"/>
                <a:gd name="T98" fmla="*/ 54 w 120"/>
                <a:gd name="T99" fmla="*/ 18 h 54"/>
                <a:gd name="T100" fmla="*/ 48 w 120"/>
                <a:gd name="T101" fmla="*/ 18 h 54"/>
                <a:gd name="T102" fmla="*/ 54 w 120"/>
                <a:gd name="T103" fmla="*/ 6 h 54"/>
                <a:gd name="T104" fmla="*/ 66 w 120"/>
                <a:gd name="T105" fmla="*/ 0 h 54"/>
                <a:gd name="T106" fmla="*/ 66 w 120"/>
                <a:gd name="T107" fmla="*/ 0 h 54"/>
                <a:gd name="T108" fmla="*/ 60 w 120"/>
                <a:gd name="T109" fmla="*/ 0 h 54"/>
                <a:gd name="T110" fmla="*/ 54 w 120"/>
                <a:gd name="T111" fmla="*/ 6 h 54"/>
                <a:gd name="T112" fmla="*/ 42 w 120"/>
                <a:gd name="T113" fmla="*/ 6 h 54"/>
                <a:gd name="T114" fmla="*/ 42 w 120"/>
                <a:gd name="T115" fmla="*/ 12 h 54"/>
                <a:gd name="T116" fmla="*/ 36 w 120"/>
                <a:gd name="T117" fmla="*/ 18 h 54"/>
                <a:gd name="T118" fmla="*/ 24 w 120"/>
                <a:gd name="T119" fmla="*/ 18 h 54"/>
                <a:gd name="T120" fmla="*/ 12 w 120"/>
                <a:gd name="T121" fmla="*/ 18 h 54"/>
                <a:gd name="T122" fmla="*/ 6 w 120"/>
                <a:gd name="T123" fmla="*/ 18 h 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0"/>
                <a:gd name="T187" fmla="*/ 0 h 54"/>
                <a:gd name="T188" fmla="*/ 120 w 120"/>
                <a:gd name="T189" fmla="*/ 54 h 5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0" h="54">
                  <a:moveTo>
                    <a:pt x="0" y="18"/>
                  </a:moveTo>
                  <a:lnTo>
                    <a:pt x="6" y="18"/>
                  </a:lnTo>
                  <a:lnTo>
                    <a:pt x="12" y="18"/>
                  </a:lnTo>
                  <a:lnTo>
                    <a:pt x="18" y="18"/>
                  </a:lnTo>
                  <a:lnTo>
                    <a:pt x="24" y="18"/>
                  </a:lnTo>
                  <a:lnTo>
                    <a:pt x="30" y="24"/>
                  </a:lnTo>
                  <a:lnTo>
                    <a:pt x="36" y="24"/>
                  </a:lnTo>
                  <a:lnTo>
                    <a:pt x="42" y="24"/>
                  </a:lnTo>
                  <a:lnTo>
                    <a:pt x="42" y="30"/>
                  </a:lnTo>
                  <a:lnTo>
                    <a:pt x="42" y="36"/>
                  </a:lnTo>
                  <a:lnTo>
                    <a:pt x="48" y="42"/>
                  </a:lnTo>
                  <a:lnTo>
                    <a:pt x="54" y="48"/>
                  </a:lnTo>
                  <a:lnTo>
                    <a:pt x="60" y="48"/>
                  </a:lnTo>
                  <a:lnTo>
                    <a:pt x="54" y="42"/>
                  </a:lnTo>
                  <a:lnTo>
                    <a:pt x="48" y="36"/>
                  </a:lnTo>
                  <a:lnTo>
                    <a:pt x="48" y="30"/>
                  </a:lnTo>
                  <a:lnTo>
                    <a:pt x="48" y="24"/>
                  </a:lnTo>
                  <a:lnTo>
                    <a:pt x="54" y="24"/>
                  </a:lnTo>
                  <a:lnTo>
                    <a:pt x="60" y="24"/>
                  </a:lnTo>
                  <a:lnTo>
                    <a:pt x="60" y="30"/>
                  </a:lnTo>
                  <a:lnTo>
                    <a:pt x="66" y="30"/>
                  </a:lnTo>
                  <a:lnTo>
                    <a:pt x="72" y="30"/>
                  </a:lnTo>
                  <a:lnTo>
                    <a:pt x="72" y="36"/>
                  </a:lnTo>
                  <a:lnTo>
                    <a:pt x="78" y="42"/>
                  </a:lnTo>
                  <a:lnTo>
                    <a:pt x="78" y="48"/>
                  </a:lnTo>
                  <a:lnTo>
                    <a:pt x="84" y="48"/>
                  </a:lnTo>
                  <a:lnTo>
                    <a:pt x="90" y="54"/>
                  </a:lnTo>
                  <a:lnTo>
                    <a:pt x="96" y="54"/>
                  </a:lnTo>
                  <a:lnTo>
                    <a:pt x="90" y="48"/>
                  </a:lnTo>
                  <a:lnTo>
                    <a:pt x="84" y="42"/>
                  </a:lnTo>
                  <a:lnTo>
                    <a:pt x="78" y="36"/>
                  </a:lnTo>
                  <a:lnTo>
                    <a:pt x="78" y="30"/>
                  </a:lnTo>
                  <a:lnTo>
                    <a:pt x="78" y="36"/>
                  </a:lnTo>
                  <a:lnTo>
                    <a:pt x="84" y="36"/>
                  </a:lnTo>
                  <a:lnTo>
                    <a:pt x="90" y="36"/>
                  </a:lnTo>
                  <a:lnTo>
                    <a:pt x="96" y="36"/>
                  </a:lnTo>
                  <a:lnTo>
                    <a:pt x="108" y="42"/>
                  </a:lnTo>
                  <a:lnTo>
                    <a:pt x="114" y="42"/>
                  </a:lnTo>
                  <a:lnTo>
                    <a:pt x="120" y="42"/>
                  </a:lnTo>
                  <a:lnTo>
                    <a:pt x="120" y="36"/>
                  </a:lnTo>
                  <a:lnTo>
                    <a:pt x="114" y="36"/>
                  </a:lnTo>
                  <a:lnTo>
                    <a:pt x="108" y="36"/>
                  </a:lnTo>
                  <a:lnTo>
                    <a:pt x="102" y="36"/>
                  </a:lnTo>
                  <a:lnTo>
                    <a:pt x="96" y="30"/>
                  </a:lnTo>
                  <a:lnTo>
                    <a:pt x="90" y="30"/>
                  </a:lnTo>
                  <a:lnTo>
                    <a:pt x="84" y="30"/>
                  </a:lnTo>
                  <a:lnTo>
                    <a:pt x="78" y="24"/>
                  </a:lnTo>
                  <a:lnTo>
                    <a:pt x="84" y="24"/>
                  </a:lnTo>
                  <a:lnTo>
                    <a:pt x="90" y="18"/>
                  </a:lnTo>
                  <a:lnTo>
                    <a:pt x="96" y="18"/>
                  </a:lnTo>
                  <a:lnTo>
                    <a:pt x="96" y="12"/>
                  </a:lnTo>
                  <a:lnTo>
                    <a:pt x="90" y="12"/>
                  </a:lnTo>
                  <a:lnTo>
                    <a:pt x="84" y="12"/>
                  </a:lnTo>
                  <a:lnTo>
                    <a:pt x="84" y="18"/>
                  </a:lnTo>
                  <a:lnTo>
                    <a:pt x="78" y="18"/>
                  </a:lnTo>
                  <a:lnTo>
                    <a:pt x="72" y="24"/>
                  </a:lnTo>
                  <a:lnTo>
                    <a:pt x="66" y="24"/>
                  </a:lnTo>
                  <a:lnTo>
                    <a:pt x="60" y="24"/>
                  </a:lnTo>
                  <a:lnTo>
                    <a:pt x="60" y="18"/>
                  </a:lnTo>
                  <a:lnTo>
                    <a:pt x="54" y="18"/>
                  </a:lnTo>
                  <a:lnTo>
                    <a:pt x="48" y="18"/>
                  </a:lnTo>
                  <a:lnTo>
                    <a:pt x="54" y="12"/>
                  </a:lnTo>
                  <a:lnTo>
                    <a:pt x="54" y="6"/>
                  </a:lnTo>
                  <a:lnTo>
                    <a:pt x="60" y="0"/>
                  </a:lnTo>
                  <a:lnTo>
                    <a:pt x="66" y="0"/>
                  </a:lnTo>
                  <a:lnTo>
                    <a:pt x="60" y="0"/>
                  </a:lnTo>
                  <a:lnTo>
                    <a:pt x="54" y="0"/>
                  </a:lnTo>
                  <a:lnTo>
                    <a:pt x="54" y="6"/>
                  </a:lnTo>
                  <a:lnTo>
                    <a:pt x="48" y="6"/>
                  </a:lnTo>
                  <a:lnTo>
                    <a:pt x="42" y="6"/>
                  </a:lnTo>
                  <a:lnTo>
                    <a:pt x="42" y="12"/>
                  </a:lnTo>
                  <a:lnTo>
                    <a:pt x="36" y="18"/>
                  </a:lnTo>
                  <a:lnTo>
                    <a:pt x="30" y="18"/>
                  </a:lnTo>
                  <a:lnTo>
                    <a:pt x="24" y="18"/>
                  </a:lnTo>
                  <a:lnTo>
                    <a:pt x="18" y="18"/>
                  </a:lnTo>
                  <a:lnTo>
                    <a:pt x="12" y="18"/>
                  </a:lnTo>
                  <a:lnTo>
                    <a:pt x="6" y="18"/>
                  </a:lnTo>
                  <a:lnTo>
                    <a:pt x="0" y="18"/>
                  </a:lnTo>
                  <a:close/>
                </a:path>
              </a:pathLst>
            </a:custGeom>
            <a:solidFill>
              <a:srgbClr val="BA0000"/>
            </a:solidFill>
            <a:ln w="9525">
              <a:noFill/>
              <a:round/>
              <a:headEnd/>
              <a:tailEnd/>
            </a:ln>
          </p:spPr>
          <p:txBody>
            <a:bodyPr vert="eaVert"/>
            <a:lstStyle/>
            <a:p>
              <a:endParaRPr lang="en-US"/>
            </a:p>
          </p:txBody>
        </p:sp>
        <p:sp>
          <p:nvSpPr>
            <p:cNvPr id="15853" name="Freeform 477"/>
            <p:cNvSpPr>
              <a:spLocks/>
            </p:cNvSpPr>
            <p:nvPr/>
          </p:nvSpPr>
          <p:spPr bwMode="auto">
            <a:xfrm>
              <a:off x="4743" y="2137"/>
              <a:ext cx="102" cy="107"/>
            </a:xfrm>
            <a:custGeom>
              <a:avLst/>
              <a:gdLst>
                <a:gd name="T0" fmla="*/ 6 w 102"/>
                <a:gd name="T1" fmla="*/ 6 h 107"/>
                <a:gd name="T2" fmla="*/ 18 w 102"/>
                <a:gd name="T3" fmla="*/ 12 h 107"/>
                <a:gd name="T4" fmla="*/ 18 w 102"/>
                <a:gd name="T5" fmla="*/ 23 h 107"/>
                <a:gd name="T6" fmla="*/ 18 w 102"/>
                <a:gd name="T7" fmla="*/ 47 h 107"/>
                <a:gd name="T8" fmla="*/ 18 w 102"/>
                <a:gd name="T9" fmla="*/ 47 h 107"/>
                <a:gd name="T10" fmla="*/ 24 w 102"/>
                <a:gd name="T11" fmla="*/ 29 h 107"/>
                <a:gd name="T12" fmla="*/ 24 w 102"/>
                <a:gd name="T13" fmla="*/ 23 h 107"/>
                <a:gd name="T14" fmla="*/ 30 w 102"/>
                <a:gd name="T15" fmla="*/ 23 h 107"/>
                <a:gd name="T16" fmla="*/ 36 w 102"/>
                <a:gd name="T17" fmla="*/ 29 h 107"/>
                <a:gd name="T18" fmla="*/ 42 w 102"/>
                <a:gd name="T19" fmla="*/ 41 h 107"/>
                <a:gd name="T20" fmla="*/ 48 w 102"/>
                <a:gd name="T21" fmla="*/ 53 h 107"/>
                <a:gd name="T22" fmla="*/ 48 w 102"/>
                <a:gd name="T23" fmla="*/ 71 h 107"/>
                <a:gd name="T24" fmla="*/ 48 w 102"/>
                <a:gd name="T25" fmla="*/ 71 h 107"/>
                <a:gd name="T26" fmla="*/ 54 w 102"/>
                <a:gd name="T27" fmla="*/ 53 h 107"/>
                <a:gd name="T28" fmla="*/ 60 w 102"/>
                <a:gd name="T29" fmla="*/ 53 h 107"/>
                <a:gd name="T30" fmla="*/ 72 w 102"/>
                <a:gd name="T31" fmla="*/ 65 h 107"/>
                <a:gd name="T32" fmla="*/ 84 w 102"/>
                <a:gd name="T33" fmla="*/ 83 h 107"/>
                <a:gd name="T34" fmla="*/ 90 w 102"/>
                <a:gd name="T35" fmla="*/ 101 h 107"/>
                <a:gd name="T36" fmla="*/ 96 w 102"/>
                <a:gd name="T37" fmla="*/ 107 h 107"/>
                <a:gd name="T38" fmla="*/ 102 w 102"/>
                <a:gd name="T39" fmla="*/ 107 h 107"/>
                <a:gd name="T40" fmla="*/ 96 w 102"/>
                <a:gd name="T41" fmla="*/ 101 h 107"/>
                <a:gd name="T42" fmla="*/ 90 w 102"/>
                <a:gd name="T43" fmla="*/ 83 h 107"/>
                <a:gd name="T44" fmla="*/ 78 w 102"/>
                <a:gd name="T45" fmla="*/ 65 h 107"/>
                <a:gd name="T46" fmla="*/ 66 w 102"/>
                <a:gd name="T47" fmla="*/ 53 h 107"/>
                <a:gd name="T48" fmla="*/ 66 w 102"/>
                <a:gd name="T49" fmla="*/ 47 h 107"/>
                <a:gd name="T50" fmla="*/ 72 w 102"/>
                <a:gd name="T51" fmla="*/ 41 h 107"/>
                <a:gd name="T52" fmla="*/ 78 w 102"/>
                <a:gd name="T53" fmla="*/ 41 h 107"/>
                <a:gd name="T54" fmla="*/ 78 w 102"/>
                <a:gd name="T55" fmla="*/ 41 h 107"/>
                <a:gd name="T56" fmla="*/ 90 w 102"/>
                <a:gd name="T57" fmla="*/ 47 h 107"/>
                <a:gd name="T58" fmla="*/ 90 w 102"/>
                <a:gd name="T59" fmla="*/ 47 h 107"/>
                <a:gd name="T60" fmla="*/ 84 w 102"/>
                <a:gd name="T61" fmla="*/ 41 h 107"/>
                <a:gd name="T62" fmla="*/ 78 w 102"/>
                <a:gd name="T63" fmla="*/ 35 h 107"/>
                <a:gd name="T64" fmla="*/ 66 w 102"/>
                <a:gd name="T65" fmla="*/ 35 h 107"/>
                <a:gd name="T66" fmla="*/ 60 w 102"/>
                <a:gd name="T67" fmla="*/ 35 h 107"/>
                <a:gd name="T68" fmla="*/ 54 w 102"/>
                <a:gd name="T69" fmla="*/ 35 h 107"/>
                <a:gd name="T70" fmla="*/ 48 w 102"/>
                <a:gd name="T71" fmla="*/ 35 h 107"/>
                <a:gd name="T72" fmla="*/ 42 w 102"/>
                <a:gd name="T73" fmla="*/ 29 h 107"/>
                <a:gd name="T74" fmla="*/ 36 w 102"/>
                <a:gd name="T75" fmla="*/ 23 h 107"/>
                <a:gd name="T76" fmla="*/ 36 w 102"/>
                <a:gd name="T77" fmla="*/ 23 h 107"/>
                <a:gd name="T78" fmla="*/ 42 w 102"/>
                <a:gd name="T79" fmla="*/ 18 h 107"/>
                <a:gd name="T80" fmla="*/ 48 w 102"/>
                <a:gd name="T81" fmla="*/ 18 h 107"/>
                <a:gd name="T82" fmla="*/ 54 w 102"/>
                <a:gd name="T83" fmla="*/ 18 h 107"/>
                <a:gd name="T84" fmla="*/ 60 w 102"/>
                <a:gd name="T85" fmla="*/ 18 h 107"/>
                <a:gd name="T86" fmla="*/ 60 w 102"/>
                <a:gd name="T87" fmla="*/ 18 h 107"/>
                <a:gd name="T88" fmla="*/ 54 w 102"/>
                <a:gd name="T89" fmla="*/ 18 h 107"/>
                <a:gd name="T90" fmla="*/ 48 w 102"/>
                <a:gd name="T91" fmla="*/ 18 h 107"/>
                <a:gd name="T92" fmla="*/ 36 w 102"/>
                <a:gd name="T93" fmla="*/ 18 h 107"/>
                <a:gd name="T94" fmla="*/ 30 w 102"/>
                <a:gd name="T95" fmla="*/ 18 h 107"/>
                <a:gd name="T96" fmla="*/ 24 w 102"/>
                <a:gd name="T97" fmla="*/ 18 h 107"/>
                <a:gd name="T98" fmla="*/ 18 w 102"/>
                <a:gd name="T99" fmla="*/ 12 h 107"/>
                <a:gd name="T100" fmla="*/ 12 w 102"/>
                <a:gd name="T101" fmla="*/ 6 h 107"/>
                <a:gd name="T102" fmla="*/ 6 w 102"/>
                <a:gd name="T103" fmla="*/ 0 h 1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2"/>
                <a:gd name="T157" fmla="*/ 0 h 107"/>
                <a:gd name="T158" fmla="*/ 102 w 102"/>
                <a:gd name="T159" fmla="*/ 107 h 10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2" h="107">
                  <a:moveTo>
                    <a:pt x="0" y="0"/>
                  </a:moveTo>
                  <a:lnTo>
                    <a:pt x="6" y="6"/>
                  </a:lnTo>
                  <a:lnTo>
                    <a:pt x="12" y="6"/>
                  </a:lnTo>
                  <a:lnTo>
                    <a:pt x="18" y="12"/>
                  </a:lnTo>
                  <a:lnTo>
                    <a:pt x="18" y="18"/>
                  </a:lnTo>
                  <a:lnTo>
                    <a:pt x="18" y="23"/>
                  </a:lnTo>
                  <a:lnTo>
                    <a:pt x="18" y="35"/>
                  </a:lnTo>
                  <a:lnTo>
                    <a:pt x="18" y="47"/>
                  </a:lnTo>
                  <a:lnTo>
                    <a:pt x="18" y="59"/>
                  </a:lnTo>
                  <a:lnTo>
                    <a:pt x="18" y="47"/>
                  </a:lnTo>
                  <a:lnTo>
                    <a:pt x="18" y="35"/>
                  </a:lnTo>
                  <a:lnTo>
                    <a:pt x="24" y="29"/>
                  </a:lnTo>
                  <a:lnTo>
                    <a:pt x="24" y="23"/>
                  </a:lnTo>
                  <a:lnTo>
                    <a:pt x="30" y="23"/>
                  </a:lnTo>
                  <a:lnTo>
                    <a:pt x="36" y="29"/>
                  </a:lnTo>
                  <a:lnTo>
                    <a:pt x="36" y="35"/>
                  </a:lnTo>
                  <a:lnTo>
                    <a:pt x="42" y="41"/>
                  </a:lnTo>
                  <a:lnTo>
                    <a:pt x="48" y="47"/>
                  </a:lnTo>
                  <a:lnTo>
                    <a:pt x="48" y="53"/>
                  </a:lnTo>
                  <a:lnTo>
                    <a:pt x="42" y="65"/>
                  </a:lnTo>
                  <a:lnTo>
                    <a:pt x="48" y="71"/>
                  </a:lnTo>
                  <a:lnTo>
                    <a:pt x="54" y="83"/>
                  </a:lnTo>
                  <a:lnTo>
                    <a:pt x="48" y="71"/>
                  </a:lnTo>
                  <a:lnTo>
                    <a:pt x="48" y="65"/>
                  </a:lnTo>
                  <a:lnTo>
                    <a:pt x="54" y="53"/>
                  </a:lnTo>
                  <a:lnTo>
                    <a:pt x="54" y="47"/>
                  </a:lnTo>
                  <a:lnTo>
                    <a:pt x="60" y="53"/>
                  </a:lnTo>
                  <a:lnTo>
                    <a:pt x="66" y="59"/>
                  </a:lnTo>
                  <a:lnTo>
                    <a:pt x="72" y="65"/>
                  </a:lnTo>
                  <a:lnTo>
                    <a:pt x="78" y="77"/>
                  </a:lnTo>
                  <a:lnTo>
                    <a:pt x="84" y="83"/>
                  </a:lnTo>
                  <a:lnTo>
                    <a:pt x="90" y="95"/>
                  </a:lnTo>
                  <a:lnTo>
                    <a:pt x="90" y="101"/>
                  </a:lnTo>
                  <a:lnTo>
                    <a:pt x="96" y="107"/>
                  </a:lnTo>
                  <a:lnTo>
                    <a:pt x="102" y="107"/>
                  </a:lnTo>
                  <a:lnTo>
                    <a:pt x="96" y="101"/>
                  </a:lnTo>
                  <a:lnTo>
                    <a:pt x="90" y="89"/>
                  </a:lnTo>
                  <a:lnTo>
                    <a:pt x="90" y="83"/>
                  </a:lnTo>
                  <a:lnTo>
                    <a:pt x="84" y="77"/>
                  </a:lnTo>
                  <a:lnTo>
                    <a:pt x="78" y="65"/>
                  </a:lnTo>
                  <a:lnTo>
                    <a:pt x="72" y="59"/>
                  </a:lnTo>
                  <a:lnTo>
                    <a:pt x="66" y="53"/>
                  </a:lnTo>
                  <a:lnTo>
                    <a:pt x="60" y="47"/>
                  </a:lnTo>
                  <a:lnTo>
                    <a:pt x="66" y="47"/>
                  </a:lnTo>
                  <a:lnTo>
                    <a:pt x="66" y="41"/>
                  </a:lnTo>
                  <a:lnTo>
                    <a:pt x="72" y="41"/>
                  </a:lnTo>
                  <a:lnTo>
                    <a:pt x="78" y="41"/>
                  </a:lnTo>
                  <a:lnTo>
                    <a:pt x="84" y="41"/>
                  </a:lnTo>
                  <a:lnTo>
                    <a:pt x="90" y="47"/>
                  </a:lnTo>
                  <a:lnTo>
                    <a:pt x="90" y="41"/>
                  </a:lnTo>
                  <a:lnTo>
                    <a:pt x="84" y="41"/>
                  </a:lnTo>
                  <a:lnTo>
                    <a:pt x="84" y="35"/>
                  </a:lnTo>
                  <a:lnTo>
                    <a:pt x="78" y="35"/>
                  </a:lnTo>
                  <a:lnTo>
                    <a:pt x="72" y="35"/>
                  </a:lnTo>
                  <a:lnTo>
                    <a:pt x="66" y="35"/>
                  </a:lnTo>
                  <a:lnTo>
                    <a:pt x="60" y="35"/>
                  </a:lnTo>
                  <a:lnTo>
                    <a:pt x="54" y="41"/>
                  </a:lnTo>
                  <a:lnTo>
                    <a:pt x="54" y="35"/>
                  </a:lnTo>
                  <a:lnTo>
                    <a:pt x="48" y="35"/>
                  </a:lnTo>
                  <a:lnTo>
                    <a:pt x="42" y="29"/>
                  </a:lnTo>
                  <a:lnTo>
                    <a:pt x="42" y="23"/>
                  </a:lnTo>
                  <a:lnTo>
                    <a:pt x="36" y="23"/>
                  </a:lnTo>
                  <a:lnTo>
                    <a:pt x="42" y="23"/>
                  </a:lnTo>
                  <a:lnTo>
                    <a:pt x="42" y="18"/>
                  </a:lnTo>
                  <a:lnTo>
                    <a:pt x="48" y="18"/>
                  </a:lnTo>
                  <a:lnTo>
                    <a:pt x="54" y="18"/>
                  </a:lnTo>
                  <a:lnTo>
                    <a:pt x="60" y="18"/>
                  </a:lnTo>
                  <a:lnTo>
                    <a:pt x="54" y="18"/>
                  </a:lnTo>
                  <a:lnTo>
                    <a:pt x="48" y="18"/>
                  </a:lnTo>
                  <a:lnTo>
                    <a:pt x="42" y="18"/>
                  </a:lnTo>
                  <a:lnTo>
                    <a:pt x="36" y="18"/>
                  </a:lnTo>
                  <a:lnTo>
                    <a:pt x="30" y="18"/>
                  </a:lnTo>
                  <a:lnTo>
                    <a:pt x="24" y="18"/>
                  </a:lnTo>
                  <a:lnTo>
                    <a:pt x="24" y="12"/>
                  </a:lnTo>
                  <a:lnTo>
                    <a:pt x="18" y="12"/>
                  </a:lnTo>
                  <a:lnTo>
                    <a:pt x="18" y="6"/>
                  </a:lnTo>
                  <a:lnTo>
                    <a:pt x="12" y="6"/>
                  </a:lnTo>
                  <a:lnTo>
                    <a:pt x="6" y="0"/>
                  </a:lnTo>
                  <a:lnTo>
                    <a:pt x="0" y="0"/>
                  </a:lnTo>
                  <a:close/>
                </a:path>
              </a:pathLst>
            </a:custGeom>
            <a:solidFill>
              <a:srgbClr val="BA0000"/>
            </a:solidFill>
            <a:ln w="9525">
              <a:noFill/>
              <a:round/>
              <a:headEnd/>
              <a:tailEnd/>
            </a:ln>
          </p:spPr>
          <p:txBody>
            <a:bodyPr vert="eaVert"/>
            <a:lstStyle/>
            <a:p>
              <a:endParaRPr lang="en-US"/>
            </a:p>
          </p:txBody>
        </p:sp>
        <p:sp>
          <p:nvSpPr>
            <p:cNvPr id="15854" name="Freeform 478"/>
            <p:cNvSpPr>
              <a:spLocks/>
            </p:cNvSpPr>
            <p:nvPr/>
          </p:nvSpPr>
          <p:spPr bwMode="auto">
            <a:xfrm>
              <a:off x="4666" y="2153"/>
              <a:ext cx="71" cy="125"/>
            </a:xfrm>
            <a:custGeom>
              <a:avLst/>
              <a:gdLst>
                <a:gd name="T0" fmla="*/ 41 w 71"/>
                <a:gd name="T1" fmla="*/ 11 h 125"/>
                <a:gd name="T2" fmla="*/ 35 w 71"/>
                <a:gd name="T3" fmla="*/ 23 h 125"/>
                <a:gd name="T4" fmla="*/ 18 w 71"/>
                <a:gd name="T5" fmla="*/ 29 h 125"/>
                <a:gd name="T6" fmla="*/ 6 w 71"/>
                <a:gd name="T7" fmla="*/ 35 h 125"/>
                <a:gd name="T8" fmla="*/ 6 w 71"/>
                <a:gd name="T9" fmla="*/ 47 h 125"/>
                <a:gd name="T10" fmla="*/ 12 w 71"/>
                <a:gd name="T11" fmla="*/ 41 h 125"/>
                <a:gd name="T12" fmla="*/ 24 w 71"/>
                <a:gd name="T13" fmla="*/ 35 h 125"/>
                <a:gd name="T14" fmla="*/ 35 w 71"/>
                <a:gd name="T15" fmla="*/ 29 h 125"/>
                <a:gd name="T16" fmla="*/ 35 w 71"/>
                <a:gd name="T17" fmla="*/ 41 h 125"/>
                <a:gd name="T18" fmla="*/ 24 w 71"/>
                <a:gd name="T19" fmla="*/ 53 h 125"/>
                <a:gd name="T20" fmla="*/ 12 w 71"/>
                <a:gd name="T21" fmla="*/ 59 h 125"/>
                <a:gd name="T22" fmla="*/ 0 w 71"/>
                <a:gd name="T23" fmla="*/ 65 h 125"/>
                <a:gd name="T24" fmla="*/ 0 w 71"/>
                <a:gd name="T25" fmla="*/ 71 h 125"/>
                <a:gd name="T26" fmla="*/ 6 w 71"/>
                <a:gd name="T27" fmla="*/ 65 h 125"/>
                <a:gd name="T28" fmla="*/ 18 w 71"/>
                <a:gd name="T29" fmla="*/ 59 h 125"/>
                <a:gd name="T30" fmla="*/ 30 w 71"/>
                <a:gd name="T31" fmla="*/ 59 h 125"/>
                <a:gd name="T32" fmla="*/ 30 w 71"/>
                <a:gd name="T33" fmla="*/ 71 h 125"/>
                <a:gd name="T34" fmla="*/ 24 w 71"/>
                <a:gd name="T35" fmla="*/ 77 h 125"/>
                <a:gd name="T36" fmla="*/ 12 w 71"/>
                <a:gd name="T37" fmla="*/ 89 h 125"/>
                <a:gd name="T38" fmla="*/ 6 w 71"/>
                <a:gd name="T39" fmla="*/ 95 h 125"/>
                <a:gd name="T40" fmla="*/ 6 w 71"/>
                <a:gd name="T41" fmla="*/ 95 h 125"/>
                <a:gd name="T42" fmla="*/ 18 w 71"/>
                <a:gd name="T43" fmla="*/ 89 h 125"/>
                <a:gd name="T44" fmla="*/ 24 w 71"/>
                <a:gd name="T45" fmla="*/ 83 h 125"/>
                <a:gd name="T46" fmla="*/ 18 w 71"/>
                <a:gd name="T47" fmla="*/ 95 h 125"/>
                <a:gd name="T48" fmla="*/ 12 w 71"/>
                <a:gd name="T49" fmla="*/ 113 h 125"/>
                <a:gd name="T50" fmla="*/ 0 w 71"/>
                <a:gd name="T51" fmla="*/ 125 h 125"/>
                <a:gd name="T52" fmla="*/ 0 w 71"/>
                <a:gd name="T53" fmla="*/ 125 h 125"/>
                <a:gd name="T54" fmla="*/ 12 w 71"/>
                <a:gd name="T55" fmla="*/ 119 h 125"/>
                <a:gd name="T56" fmla="*/ 24 w 71"/>
                <a:gd name="T57" fmla="*/ 101 h 125"/>
                <a:gd name="T58" fmla="*/ 35 w 71"/>
                <a:gd name="T59" fmla="*/ 83 h 125"/>
                <a:gd name="T60" fmla="*/ 41 w 71"/>
                <a:gd name="T61" fmla="*/ 101 h 125"/>
                <a:gd name="T62" fmla="*/ 41 w 71"/>
                <a:gd name="T63" fmla="*/ 107 h 125"/>
                <a:gd name="T64" fmla="*/ 47 w 71"/>
                <a:gd name="T65" fmla="*/ 101 h 125"/>
                <a:gd name="T66" fmla="*/ 47 w 71"/>
                <a:gd name="T67" fmla="*/ 89 h 125"/>
                <a:gd name="T68" fmla="*/ 35 w 71"/>
                <a:gd name="T69" fmla="*/ 77 h 125"/>
                <a:gd name="T70" fmla="*/ 41 w 71"/>
                <a:gd name="T71" fmla="*/ 59 h 125"/>
                <a:gd name="T72" fmla="*/ 41 w 71"/>
                <a:gd name="T73" fmla="*/ 53 h 125"/>
                <a:gd name="T74" fmla="*/ 53 w 71"/>
                <a:gd name="T75" fmla="*/ 59 h 125"/>
                <a:gd name="T76" fmla="*/ 59 w 71"/>
                <a:gd name="T77" fmla="*/ 77 h 125"/>
                <a:gd name="T78" fmla="*/ 65 w 71"/>
                <a:gd name="T79" fmla="*/ 77 h 125"/>
                <a:gd name="T80" fmla="*/ 65 w 71"/>
                <a:gd name="T81" fmla="*/ 65 h 125"/>
                <a:gd name="T82" fmla="*/ 59 w 71"/>
                <a:gd name="T83" fmla="*/ 53 h 125"/>
                <a:gd name="T84" fmla="*/ 41 w 71"/>
                <a:gd name="T85" fmla="*/ 47 h 125"/>
                <a:gd name="T86" fmla="*/ 47 w 71"/>
                <a:gd name="T87" fmla="*/ 29 h 125"/>
                <a:gd name="T88" fmla="*/ 53 w 71"/>
                <a:gd name="T89" fmla="*/ 29 h 125"/>
                <a:gd name="T90" fmla="*/ 59 w 71"/>
                <a:gd name="T91" fmla="*/ 35 h 125"/>
                <a:gd name="T92" fmla="*/ 65 w 71"/>
                <a:gd name="T93" fmla="*/ 41 h 125"/>
                <a:gd name="T94" fmla="*/ 71 w 71"/>
                <a:gd name="T95" fmla="*/ 47 h 125"/>
                <a:gd name="T96" fmla="*/ 65 w 71"/>
                <a:gd name="T97" fmla="*/ 35 h 125"/>
                <a:gd name="T98" fmla="*/ 59 w 71"/>
                <a:gd name="T99" fmla="*/ 23 h 125"/>
                <a:gd name="T100" fmla="*/ 53 w 71"/>
                <a:gd name="T101" fmla="*/ 17 h 125"/>
                <a:gd name="T102" fmla="*/ 53 w 71"/>
                <a:gd name="T103" fmla="*/ 6 h 125"/>
                <a:gd name="T104" fmla="*/ 47 w 71"/>
                <a:gd name="T105" fmla="*/ 0 h 12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1"/>
                <a:gd name="T160" fmla="*/ 0 h 125"/>
                <a:gd name="T161" fmla="*/ 71 w 71"/>
                <a:gd name="T162" fmla="*/ 125 h 12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1" h="125">
                  <a:moveTo>
                    <a:pt x="47" y="6"/>
                  </a:moveTo>
                  <a:lnTo>
                    <a:pt x="41" y="11"/>
                  </a:lnTo>
                  <a:lnTo>
                    <a:pt x="41" y="17"/>
                  </a:lnTo>
                  <a:lnTo>
                    <a:pt x="35" y="23"/>
                  </a:lnTo>
                  <a:lnTo>
                    <a:pt x="30" y="23"/>
                  </a:lnTo>
                  <a:lnTo>
                    <a:pt x="24" y="23"/>
                  </a:lnTo>
                  <a:lnTo>
                    <a:pt x="18" y="29"/>
                  </a:lnTo>
                  <a:lnTo>
                    <a:pt x="12" y="29"/>
                  </a:lnTo>
                  <a:lnTo>
                    <a:pt x="12" y="35"/>
                  </a:lnTo>
                  <a:lnTo>
                    <a:pt x="6" y="35"/>
                  </a:lnTo>
                  <a:lnTo>
                    <a:pt x="6" y="41"/>
                  </a:lnTo>
                  <a:lnTo>
                    <a:pt x="6" y="47"/>
                  </a:lnTo>
                  <a:lnTo>
                    <a:pt x="6" y="41"/>
                  </a:lnTo>
                  <a:lnTo>
                    <a:pt x="12" y="41"/>
                  </a:lnTo>
                  <a:lnTo>
                    <a:pt x="12" y="35"/>
                  </a:lnTo>
                  <a:lnTo>
                    <a:pt x="18" y="35"/>
                  </a:lnTo>
                  <a:lnTo>
                    <a:pt x="24" y="35"/>
                  </a:lnTo>
                  <a:lnTo>
                    <a:pt x="24" y="29"/>
                  </a:lnTo>
                  <a:lnTo>
                    <a:pt x="30" y="29"/>
                  </a:lnTo>
                  <a:lnTo>
                    <a:pt x="35" y="29"/>
                  </a:lnTo>
                  <a:lnTo>
                    <a:pt x="35" y="35"/>
                  </a:lnTo>
                  <a:lnTo>
                    <a:pt x="35" y="41"/>
                  </a:lnTo>
                  <a:lnTo>
                    <a:pt x="35" y="47"/>
                  </a:lnTo>
                  <a:lnTo>
                    <a:pt x="30" y="47"/>
                  </a:lnTo>
                  <a:lnTo>
                    <a:pt x="24" y="53"/>
                  </a:lnTo>
                  <a:lnTo>
                    <a:pt x="18" y="53"/>
                  </a:lnTo>
                  <a:lnTo>
                    <a:pt x="12" y="59"/>
                  </a:lnTo>
                  <a:lnTo>
                    <a:pt x="6" y="59"/>
                  </a:lnTo>
                  <a:lnTo>
                    <a:pt x="6" y="65"/>
                  </a:lnTo>
                  <a:lnTo>
                    <a:pt x="0" y="65"/>
                  </a:lnTo>
                  <a:lnTo>
                    <a:pt x="0" y="71"/>
                  </a:lnTo>
                  <a:lnTo>
                    <a:pt x="6" y="71"/>
                  </a:lnTo>
                  <a:lnTo>
                    <a:pt x="6" y="65"/>
                  </a:lnTo>
                  <a:lnTo>
                    <a:pt x="12" y="65"/>
                  </a:lnTo>
                  <a:lnTo>
                    <a:pt x="18" y="59"/>
                  </a:lnTo>
                  <a:lnTo>
                    <a:pt x="24" y="59"/>
                  </a:lnTo>
                  <a:lnTo>
                    <a:pt x="30" y="59"/>
                  </a:lnTo>
                  <a:lnTo>
                    <a:pt x="30" y="65"/>
                  </a:lnTo>
                  <a:lnTo>
                    <a:pt x="30" y="71"/>
                  </a:lnTo>
                  <a:lnTo>
                    <a:pt x="30" y="77"/>
                  </a:lnTo>
                  <a:lnTo>
                    <a:pt x="24" y="77"/>
                  </a:lnTo>
                  <a:lnTo>
                    <a:pt x="18" y="83"/>
                  </a:lnTo>
                  <a:lnTo>
                    <a:pt x="12" y="83"/>
                  </a:lnTo>
                  <a:lnTo>
                    <a:pt x="12" y="89"/>
                  </a:lnTo>
                  <a:lnTo>
                    <a:pt x="6" y="89"/>
                  </a:lnTo>
                  <a:lnTo>
                    <a:pt x="6" y="95"/>
                  </a:lnTo>
                  <a:lnTo>
                    <a:pt x="0" y="101"/>
                  </a:lnTo>
                  <a:lnTo>
                    <a:pt x="6" y="95"/>
                  </a:lnTo>
                  <a:lnTo>
                    <a:pt x="12" y="89"/>
                  </a:lnTo>
                  <a:lnTo>
                    <a:pt x="18" y="89"/>
                  </a:lnTo>
                  <a:lnTo>
                    <a:pt x="18" y="83"/>
                  </a:lnTo>
                  <a:lnTo>
                    <a:pt x="24" y="83"/>
                  </a:lnTo>
                  <a:lnTo>
                    <a:pt x="24" y="89"/>
                  </a:lnTo>
                  <a:lnTo>
                    <a:pt x="24" y="95"/>
                  </a:lnTo>
                  <a:lnTo>
                    <a:pt x="18" y="95"/>
                  </a:lnTo>
                  <a:lnTo>
                    <a:pt x="18" y="101"/>
                  </a:lnTo>
                  <a:lnTo>
                    <a:pt x="12" y="107"/>
                  </a:lnTo>
                  <a:lnTo>
                    <a:pt x="12" y="113"/>
                  </a:lnTo>
                  <a:lnTo>
                    <a:pt x="6" y="119"/>
                  </a:lnTo>
                  <a:lnTo>
                    <a:pt x="0" y="119"/>
                  </a:lnTo>
                  <a:lnTo>
                    <a:pt x="0" y="125"/>
                  </a:lnTo>
                  <a:lnTo>
                    <a:pt x="6" y="125"/>
                  </a:lnTo>
                  <a:lnTo>
                    <a:pt x="6" y="119"/>
                  </a:lnTo>
                  <a:lnTo>
                    <a:pt x="12" y="119"/>
                  </a:lnTo>
                  <a:lnTo>
                    <a:pt x="18" y="113"/>
                  </a:lnTo>
                  <a:lnTo>
                    <a:pt x="24" y="107"/>
                  </a:lnTo>
                  <a:lnTo>
                    <a:pt x="24" y="101"/>
                  </a:lnTo>
                  <a:lnTo>
                    <a:pt x="30" y="89"/>
                  </a:lnTo>
                  <a:lnTo>
                    <a:pt x="30" y="83"/>
                  </a:lnTo>
                  <a:lnTo>
                    <a:pt x="35" y="83"/>
                  </a:lnTo>
                  <a:lnTo>
                    <a:pt x="41" y="89"/>
                  </a:lnTo>
                  <a:lnTo>
                    <a:pt x="41" y="95"/>
                  </a:lnTo>
                  <a:lnTo>
                    <a:pt x="41" y="101"/>
                  </a:lnTo>
                  <a:lnTo>
                    <a:pt x="41" y="107"/>
                  </a:lnTo>
                  <a:lnTo>
                    <a:pt x="47" y="107"/>
                  </a:lnTo>
                  <a:lnTo>
                    <a:pt x="47" y="101"/>
                  </a:lnTo>
                  <a:lnTo>
                    <a:pt x="47" y="95"/>
                  </a:lnTo>
                  <a:lnTo>
                    <a:pt x="47" y="89"/>
                  </a:lnTo>
                  <a:lnTo>
                    <a:pt x="41" y="83"/>
                  </a:lnTo>
                  <a:lnTo>
                    <a:pt x="35" y="77"/>
                  </a:lnTo>
                  <a:lnTo>
                    <a:pt x="35" y="71"/>
                  </a:lnTo>
                  <a:lnTo>
                    <a:pt x="41" y="65"/>
                  </a:lnTo>
                  <a:lnTo>
                    <a:pt x="41" y="59"/>
                  </a:lnTo>
                  <a:lnTo>
                    <a:pt x="41" y="53"/>
                  </a:lnTo>
                  <a:lnTo>
                    <a:pt x="47" y="53"/>
                  </a:lnTo>
                  <a:lnTo>
                    <a:pt x="53" y="59"/>
                  </a:lnTo>
                  <a:lnTo>
                    <a:pt x="59" y="59"/>
                  </a:lnTo>
                  <a:lnTo>
                    <a:pt x="59" y="65"/>
                  </a:lnTo>
                  <a:lnTo>
                    <a:pt x="59" y="77"/>
                  </a:lnTo>
                  <a:lnTo>
                    <a:pt x="65" y="77"/>
                  </a:lnTo>
                  <a:lnTo>
                    <a:pt x="65" y="71"/>
                  </a:lnTo>
                  <a:lnTo>
                    <a:pt x="65" y="65"/>
                  </a:lnTo>
                  <a:lnTo>
                    <a:pt x="59" y="65"/>
                  </a:lnTo>
                  <a:lnTo>
                    <a:pt x="59" y="59"/>
                  </a:lnTo>
                  <a:lnTo>
                    <a:pt x="59" y="53"/>
                  </a:lnTo>
                  <a:lnTo>
                    <a:pt x="53" y="53"/>
                  </a:lnTo>
                  <a:lnTo>
                    <a:pt x="47" y="47"/>
                  </a:lnTo>
                  <a:lnTo>
                    <a:pt x="41" y="47"/>
                  </a:lnTo>
                  <a:lnTo>
                    <a:pt x="41" y="41"/>
                  </a:lnTo>
                  <a:lnTo>
                    <a:pt x="47" y="35"/>
                  </a:lnTo>
                  <a:lnTo>
                    <a:pt x="47" y="29"/>
                  </a:lnTo>
                  <a:lnTo>
                    <a:pt x="53" y="29"/>
                  </a:lnTo>
                  <a:lnTo>
                    <a:pt x="59" y="29"/>
                  </a:lnTo>
                  <a:lnTo>
                    <a:pt x="59" y="35"/>
                  </a:lnTo>
                  <a:lnTo>
                    <a:pt x="65" y="35"/>
                  </a:lnTo>
                  <a:lnTo>
                    <a:pt x="65" y="41"/>
                  </a:lnTo>
                  <a:lnTo>
                    <a:pt x="65" y="47"/>
                  </a:lnTo>
                  <a:lnTo>
                    <a:pt x="71" y="47"/>
                  </a:lnTo>
                  <a:lnTo>
                    <a:pt x="71" y="41"/>
                  </a:lnTo>
                  <a:lnTo>
                    <a:pt x="71" y="35"/>
                  </a:lnTo>
                  <a:lnTo>
                    <a:pt x="65" y="35"/>
                  </a:lnTo>
                  <a:lnTo>
                    <a:pt x="65" y="29"/>
                  </a:lnTo>
                  <a:lnTo>
                    <a:pt x="59" y="23"/>
                  </a:lnTo>
                  <a:lnTo>
                    <a:pt x="53" y="23"/>
                  </a:lnTo>
                  <a:lnTo>
                    <a:pt x="53" y="17"/>
                  </a:lnTo>
                  <a:lnTo>
                    <a:pt x="53" y="11"/>
                  </a:lnTo>
                  <a:lnTo>
                    <a:pt x="53" y="6"/>
                  </a:lnTo>
                  <a:lnTo>
                    <a:pt x="47" y="0"/>
                  </a:lnTo>
                  <a:lnTo>
                    <a:pt x="47" y="6"/>
                  </a:lnTo>
                  <a:close/>
                </a:path>
              </a:pathLst>
            </a:custGeom>
            <a:solidFill>
              <a:srgbClr val="BA0000"/>
            </a:solidFill>
            <a:ln w="9525">
              <a:noFill/>
              <a:round/>
              <a:headEnd/>
              <a:tailEnd/>
            </a:ln>
          </p:spPr>
          <p:txBody>
            <a:bodyPr vert="eaVert"/>
            <a:lstStyle/>
            <a:p>
              <a:endParaRPr lang="en-US"/>
            </a:p>
          </p:txBody>
        </p:sp>
        <p:sp>
          <p:nvSpPr>
            <p:cNvPr id="15855" name="Freeform 479"/>
            <p:cNvSpPr>
              <a:spLocks/>
            </p:cNvSpPr>
            <p:nvPr/>
          </p:nvSpPr>
          <p:spPr bwMode="auto">
            <a:xfrm>
              <a:off x="4582" y="2121"/>
              <a:ext cx="119" cy="65"/>
            </a:xfrm>
            <a:custGeom>
              <a:avLst/>
              <a:gdLst>
                <a:gd name="T0" fmla="*/ 102 w 119"/>
                <a:gd name="T1" fmla="*/ 0 h 65"/>
                <a:gd name="T2" fmla="*/ 90 w 119"/>
                <a:gd name="T3" fmla="*/ 6 h 65"/>
                <a:gd name="T4" fmla="*/ 78 w 119"/>
                <a:gd name="T5" fmla="*/ 12 h 65"/>
                <a:gd name="T6" fmla="*/ 72 w 119"/>
                <a:gd name="T7" fmla="*/ 12 h 65"/>
                <a:gd name="T8" fmla="*/ 66 w 119"/>
                <a:gd name="T9" fmla="*/ 12 h 65"/>
                <a:gd name="T10" fmla="*/ 60 w 119"/>
                <a:gd name="T11" fmla="*/ 12 h 65"/>
                <a:gd name="T12" fmla="*/ 54 w 119"/>
                <a:gd name="T13" fmla="*/ 12 h 65"/>
                <a:gd name="T14" fmla="*/ 42 w 119"/>
                <a:gd name="T15" fmla="*/ 12 h 65"/>
                <a:gd name="T16" fmla="*/ 36 w 119"/>
                <a:gd name="T17" fmla="*/ 12 h 65"/>
                <a:gd name="T18" fmla="*/ 42 w 119"/>
                <a:gd name="T19" fmla="*/ 12 h 65"/>
                <a:gd name="T20" fmla="*/ 48 w 119"/>
                <a:gd name="T21" fmla="*/ 12 h 65"/>
                <a:gd name="T22" fmla="*/ 54 w 119"/>
                <a:gd name="T23" fmla="*/ 12 h 65"/>
                <a:gd name="T24" fmla="*/ 60 w 119"/>
                <a:gd name="T25" fmla="*/ 18 h 65"/>
                <a:gd name="T26" fmla="*/ 60 w 119"/>
                <a:gd name="T27" fmla="*/ 18 h 65"/>
                <a:gd name="T28" fmla="*/ 60 w 119"/>
                <a:gd name="T29" fmla="*/ 24 h 65"/>
                <a:gd name="T30" fmla="*/ 54 w 119"/>
                <a:gd name="T31" fmla="*/ 30 h 65"/>
                <a:gd name="T32" fmla="*/ 48 w 119"/>
                <a:gd name="T33" fmla="*/ 30 h 65"/>
                <a:gd name="T34" fmla="*/ 36 w 119"/>
                <a:gd name="T35" fmla="*/ 30 h 65"/>
                <a:gd name="T36" fmla="*/ 30 w 119"/>
                <a:gd name="T37" fmla="*/ 30 h 65"/>
                <a:gd name="T38" fmla="*/ 18 w 119"/>
                <a:gd name="T39" fmla="*/ 30 h 65"/>
                <a:gd name="T40" fmla="*/ 18 w 119"/>
                <a:gd name="T41" fmla="*/ 30 h 65"/>
                <a:gd name="T42" fmla="*/ 24 w 119"/>
                <a:gd name="T43" fmla="*/ 30 h 65"/>
                <a:gd name="T44" fmla="*/ 36 w 119"/>
                <a:gd name="T45" fmla="*/ 30 h 65"/>
                <a:gd name="T46" fmla="*/ 42 w 119"/>
                <a:gd name="T47" fmla="*/ 36 h 65"/>
                <a:gd name="T48" fmla="*/ 42 w 119"/>
                <a:gd name="T49" fmla="*/ 41 h 65"/>
                <a:gd name="T50" fmla="*/ 30 w 119"/>
                <a:gd name="T51" fmla="*/ 47 h 65"/>
                <a:gd name="T52" fmla="*/ 18 w 119"/>
                <a:gd name="T53" fmla="*/ 47 h 65"/>
                <a:gd name="T54" fmla="*/ 12 w 119"/>
                <a:gd name="T55" fmla="*/ 47 h 65"/>
                <a:gd name="T56" fmla="*/ 0 w 119"/>
                <a:gd name="T57" fmla="*/ 47 h 65"/>
                <a:gd name="T58" fmla="*/ 0 w 119"/>
                <a:gd name="T59" fmla="*/ 53 h 65"/>
                <a:gd name="T60" fmla="*/ 6 w 119"/>
                <a:gd name="T61" fmla="*/ 53 h 65"/>
                <a:gd name="T62" fmla="*/ 18 w 119"/>
                <a:gd name="T63" fmla="*/ 53 h 65"/>
                <a:gd name="T64" fmla="*/ 30 w 119"/>
                <a:gd name="T65" fmla="*/ 47 h 65"/>
                <a:gd name="T66" fmla="*/ 42 w 119"/>
                <a:gd name="T67" fmla="*/ 41 h 65"/>
                <a:gd name="T68" fmla="*/ 54 w 119"/>
                <a:gd name="T69" fmla="*/ 47 h 65"/>
                <a:gd name="T70" fmla="*/ 54 w 119"/>
                <a:gd name="T71" fmla="*/ 53 h 65"/>
                <a:gd name="T72" fmla="*/ 48 w 119"/>
                <a:gd name="T73" fmla="*/ 65 h 65"/>
                <a:gd name="T74" fmla="*/ 48 w 119"/>
                <a:gd name="T75" fmla="*/ 65 h 65"/>
                <a:gd name="T76" fmla="*/ 54 w 119"/>
                <a:gd name="T77" fmla="*/ 59 h 65"/>
                <a:gd name="T78" fmla="*/ 60 w 119"/>
                <a:gd name="T79" fmla="*/ 47 h 65"/>
                <a:gd name="T80" fmla="*/ 60 w 119"/>
                <a:gd name="T81" fmla="*/ 36 h 65"/>
                <a:gd name="T82" fmla="*/ 66 w 119"/>
                <a:gd name="T83" fmla="*/ 30 h 65"/>
                <a:gd name="T84" fmla="*/ 72 w 119"/>
                <a:gd name="T85" fmla="*/ 24 h 65"/>
                <a:gd name="T86" fmla="*/ 78 w 119"/>
                <a:gd name="T87" fmla="*/ 24 h 65"/>
                <a:gd name="T88" fmla="*/ 84 w 119"/>
                <a:gd name="T89" fmla="*/ 24 h 65"/>
                <a:gd name="T90" fmla="*/ 84 w 119"/>
                <a:gd name="T91" fmla="*/ 41 h 65"/>
                <a:gd name="T92" fmla="*/ 84 w 119"/>
                <a:gd name="T93" fmla="*/ 47 h 65"/>
                <a:gd name="T94" fmla="*/ 84 w 119"/>
                <a:gd name="T95" fmla="*/ 47 h 65"/>
                <a:gd name="T96" fmla="*/ 84 w 119"/>
                <a:gd name="T97" fmla="*/ 41 h 65"/>
                <a:gd name="T98" fmla="*/ 90 w 119"/>
                <a:gd name="T99" fmla="*/ 24 h 65"/>
                <a:gd name="T100" fmla="*/ 90 w 119"/>
                <a:gd name="T101" fmla="*/ 18 h 65"/>
                <a:gd name="T102" fmla="*/ 96 w 119"/>
                <a:gd name="T103" fmla="*/ 12 h 65"/>
                <a:gd name="T104" fmla="*/ 108 w 119"/>
                <a:gd name="T105" fmla="*/ 6 h 65"/>
                <a:gd name="T106" fmla="*/ 114 w 119"/>
                <a:gd name="T107" fmla="*/ 0 h 65"/>
                <a:gd name="T108" fmla="*/ 114 w 119"/>
                <a:gd name="T109" fmla="*/ 0 h 65"/>
                <a:gd name="T110" fmla="*/ 108 w 119"/>
                <a:gd name="T111" fmla="*/ 0 h 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9"/>
                <a:gd name="T169" fmla="*/ 0 h 65"/>
                <a:gd name="T170" fmla="*/ 119 w 119"/>
                <a:gd name="T171" fmla="*/ 65 h 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9" h="65">
                  <a:moveTo>
                    <a:pt x="102" y="0"/>
                  </a:moveTo>
                  <a:lnTo>
                    <a:pt x="102" y="0"/>
                  </a:lnTo>
                  <a:lnTo>
                    <a:pt x="96" y="0"/>
                  </a:lnTo>
                  <a:lnTo>
                    <a:pt x="90" y="6"/>
                  </a:lnTo>
                  <a:lnTo>
                    <a:pt x="84" y="6"/>
                  </a:lnTo>
                  <a:lnTo>
                    <a:pt x="78" y="12"/>
                  </a:lnTo>
                  <a:lnTo>
                    <a:pt x="72" y="12"/>
                  </a:lnTo>
                  <a:lnTo>
                    <a:pt x="72" y="18"/>
                  </a:lnTo>
                  <a:lnTo>
                    <a:pt x="66" y="12"/>
                  </a:lnTo>
                  <a:lnTo>
                    <a:pt x="60" y="12"/>
                  </a:lnTo>
                  <a:lnTo>
                    <a:pt x="54" y="12"/>
                  </a:lnTo>
                  <a:lnTo>
                    <a:pt x="48" y="6"/>
                  </a:lnTo>
                  <a:lnTo>
                    <a:pt x="42" y="12"/>
                  </a:lnTo>
                  <a:lnTo>
                    <a:pt x="36" y="12"/>
                  </a:lnTo>
                  <a:lnTo>
                    <a:pt x="42" y="12"/>
                  </a:lnTo>
                  <a:lnTo>
                    <a:pt x="48" y="12"/>
                  </a:lnTo>
                  <a:lnTo>
                    <a:pt x="54" y="12"/>
                  </a:lnTo>
                  <a:lnTo>
                    <a:pt x="54" y="18"/>
                  </a:lnTo>
                  <a:lnTo>
                    <a:pt x="60" y="18"/>
                  </a:lnTo>
                  <a:lnTo>
                    <a:pt x="66" y="24"/>
                  </a:lnTo>
                  <a:lnTo>
                    <a:pt x="60" y="24"/>
                  </a:lnTo>
                  <a:lnTo>
                    <a:pt x="60" y="30"/>
                  </a:lnTo>
                  <a:lnTo>
                    <a:pt x="54" y="30"/>
                  </a:lnTo>
                  <a:lnTo>
                    <a:pt x="48" y="30"/>
                  </a:lnTo>
                  <a:lnTo>
                    <a:pt x="42" y="30"/>
                  </a:lnTo>
                  <a:lnTo>
                    <a:pt x="36" y="30"/>
                  </a:lnTo>
                  <a:lnTo>
                    <a:pt x="30" y="30"/>
                  </a:lnTo>
                  <a:lnTo>
                    <a:pt x="24" y="30"/>
                  </a:lnTo>
                  <a:lnTo>
                    <a:pt x="18" y="30"/>
                  </a:lnTo>
                  <a:lnTo>
                    <a:pt x="24" y="30"/>
                  </a:lnTo>
                  <a:lnTo>
                    <a:pt x="30" y="30"/>
                  </a:lnTo>
                  <a:lnTo>
                    <a:pt x="36" y="30"/>
                  </a:lnTo>
                  <a:lnTo>
                    <a:pt x="42" y="36"/>
                  </a:lnTo>
                  <a:lnTo>
                    <a:pt x="42" y="41"/>
                  </a:lnTo>
                  <a:lnTo>
                    <a:pt x="36" y="41"/>
                  </a:lnTo>
                  <a:lnTo>
                    <a:pt x="30" y="47"/>
                  </a:lnTo>
                  <a:lnTo>
                    <a:pt x="24" y="47"/>
                  </a:lnTo>
                  <a:lnTo>
                    <a:pt x="18" y="47"/>
                  </a:lnTo>
                  <a:lnTo>
                    <a:pt x="12" y="47"/>
                  </a:lnTo>
                  <a:lnTo>
                    <a:pt x="6" y="47"/>
                  </a:lnTo>
                  <a:lnTo>
                    <a:pt x="0" y="47"/>
                  </a:lnTo>
                  <a:lnTo>
                    <a:pt x="0" y="53"/>
                  </a:lnTo>
                  <a:lnTo>
                    <a:pt x="6" y="53"/>
                  </a:lnTo>
                  <a:lnTo>
                    <a:pt x="12" y="53"/>
                  </a:lnTo>
                  <a:lnTo>
                    <a:pt x="18" y="53"/>
                  </a:lnTo>
                  <a:lnTo>
                    <a:pt x="24" y="53"/>
                  </a:lnTo>
                  <a:lnTo>
                    <a:pt x="30" y="47"/>
                  </a:lnTo>
                  <a:lnTo>
                    <a:pt x="36" y="47"/>
                  </a:lnTo>
                  <a:lnTo>
                    <a:pt x="42" y="41"/>
                  </a:lnTo>
                  <a:lnTo>
                    <a:pt x="48" y="41"/>
                  </a:lnTo>
                  <a:lnTo>
                    <a:pt x="54" y="47"/>
                  </a:lnTo>
                  <a:lnTo>
                    <a:pt x="54" y="53"/>
                  </a:lnTo>
                  <a:lnTo>
                    <a:pt x="48" y="59"/>
                  </a:lnTo>
                  <a:lnTo>
                    <a:pt x="48" y="65"/>
                  </a:lnTo>
                  <a:lnTo>
                    <a:pt x="54" y="59"/>
                  </a:lnTo>
                  <a:lnTo>
                    <a:pt x="54" y="53"/>
                  </a:lnTo>
                  <a:lnTo>
                    <a:pt x="60" y="47"/>
                  </a:lnTo>
                  <a:lnTo>
                    <a:pt x="54" y="41"/>
                  </a:lnTo>
                  <a:lnTo>
                    <a:pt x="60" y="36"/>
                  </a:lnTo>
                  <a:lnTo>
                    <a:pt x="66" y="30"/>
                  </a:lnTo>
                  <a:lnTo>
                    <a:pt x="72" y="24"/>
                  </a:lnTo>
                  <a:lnTo>
                    <a:pt x="78" y="24"/>
                  </a:lnTo>
                  <a:lnTo>
                    <a:pt x="84" y="24"/>
                  </a:lnTo>
                  <a:lnTo>
                    <a:pt x="84" y="30"/>
                  </a:lnTo>
                  <a:lnTo>
                    <a:pt x="84" y="41"/>
                  </a:lnTo>
                  <a:lnTo>
                    <a:pt x="84" y="47"/>
                  </a:lnTo>
                  <a:lnTo>
                    <a:pt x="84" y="41"/>
                  </a:lnTo>
                  <a:lnTo>
                    <a:pt x="90" y="36"/>
                  </a:lnTo>
                  <a:lnTo>
                    <a:pt x="90" y="24"/>
                  </a:lnTo>
                  <a:lnTo>
                    <a:pt x="84" y="18"/>
                  </a:lnTo>
                  <a:lnTo>
                    <a:pt x="90" y="18"/>
                  </a:lnTo>
                  <a:lnTo>
                    <a:pt x="90" y="12"/>
                  </a:lnTo>
                  <a:lnTo>
                    <a:pt x="96" y="12"/>
                  </a:lnTo>
                  <a:lnTo>
                    <a:pt x="102" y="6"/>
                  </a:lnTo>
                  <a:lnTo>
                    <a:pt x="108" y="6"/>
                  </a:lnTo>
                  <a:lnTo>
                    <a:pt x="108" y="0"/>
                  </a:lnTo>
                  <a:lnTo>
                    <a:pt x="114" y="0"/>
                  </a:lnTo>
                  <a:lnTo>
                    <a:pt x="119" y="0"/>
                  </a:lnTo>
                  <a:lnTo>
                    <a:pt x="114" y="0"/>
                  </a:lnTo>
                  <a:lnTo>
                    <a:pt x="108" y="0"/>
                  </a:lnTo>
                  <a:lnTo>
                    <a:pt x="102" y="0"/>
                  </a:lnTo>
                  <a:close/>
                </a:path>
              </a:pathLst>
            </a:custGeom>
            <a:solidFill>
              <a:srgbClr val="BA0000"/>
            </a:solidFill>
            <a:ln w="9525">
              <a:noFill/>
              <a:round/>
              <a:headEnd/>
              <a:tailEnd/>
            </a:ln>
          </p:spPr>
          <p:txBody>
            <a:bodyPr vert="eaVert"/>
            <a:lstStyle/>
            <a:p>
              <a:endParaRPr lang="en-US"/>
            </a:p>
          </p:txBody>
        </p:sp>
        <p:sp>
          <p:nvSpPr>
            <p:cNvPr id="15856" name="Freeform 480"/>
            <p:cNvSpPr>
              <a:spLocks/>
            </p:cNvSpPr>
            <p:nvPr/>
          </p:nvSpPr>
          <p:spPr bwMode="auto">
            <a:xfrm>
              <a:off x="4743" y="2086"/>
              <a:ext cx="11" cy="4"/>
            </a:xfrm>
            <a:custGeom>
              <a:avLst/>
              <a:gdLst>
                <a:gd name="T0" fmla="*/ 0 w 12"/>
                <a:gd name="T1" fmla="*/ 0 h 6"/>
                <a:gd name="T2" fmla="*/ 6 w 12"/>
                <a:gd name="T3" fmla="*/ 0 h 6"/>
                <a:gd name="T4" fmla="*/ 6 w 12"/>
                <a:gd name="T5" fmla="*/ 0 h 6"/>
                <a:gd name="T6" fmla="*/ 6 w 12"/>
                <a:gd name="T7" fmla="*/ 0 h 6"/>
                <a:gd name="T8" fmla="*/ 6 w 12"/>
                <a:gd name="T9" fmla="*/ 0 h 6"/>
                <a:gd name="T10" fmla="*/ 6 w 12"/>
                <a:gd name="T11" fmla="*/ 0 h 6"/>
                <a:gd name="T12" fmla="*/ 6 w 12"/>
                <a:gd name="T13" fmla="*/ 1 h 6"/>
                <a:gd name="T14" fmla="*/ 6 w 12"/>
                <a:gd name="T15" fmla="*/ 1 h 6"/>
                <a:gd name="T16" fmla="*/ 6 w 12"/>
                <a:gd name="T17" fmla="*/ 1 h 6"/>
                <a:gd name="T18" fmla="*/ 6 w 12"/>
                <a:gd name="T19" fmla="*/ 1 h 6"/>
                <a:gd name="T20" fmla="*/ 6 w 12"/>
                <a:gd name="T21" fmla="*/ 1 h 6"/>
                <a:gd name="T22" fmla="*/ 6 w 12"/>
                <a:gd name="T23" fmla="*/ 1 h 6"/>
                <a:gd name="T24" fmla="*/ 0 w 12"/>
                <a:gd name="T25" fmla="*/ 1 h 6"/>
                <a:gd name="T26" fmla="*/ 0 w 12"/>
                <a:gd name="T27" fmla="*/ 1 h 6"/>
                <a:gd name="T28" fmla="*/ 0 w 12"/>
                <a:gd name="T29" fmla="*/ 0 h 6"/>
                <a:gd name="T30" fmla="*/ 0 w 12"/>
                <a:gd name="T31" fmla="*/ 0 h 6"/>
                <a:gd name="T32" fmla="*/ 0 w 12"/>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6"/>
                <a:gd name="T53" fmla="*/ 12 w 12"/>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6">
                  <a:moveTo>
                    <a:pt x="0" y="0"/>
                  </a:moveTo>
                  <a:lnTo>
                    <a:pt x="6" y="0"/>
                  </a:lnTo>
                  <a:lnTo>
                    <a:pt x="12" y="0"/>
                  </a:lnTo>
                  <a:lnTo>
                    <a:pt x="12" y="6"/>
                  </a:lnTo>
                  <a:lnTo>
                    <a:pt x="6" y="6"/>
                  </a:lnTo>
                  <a:lnTo>
                    <a:pt x="0" y="6"/>
                  </a:lnTo>
                  <a:lnTo>
                    <a:pt x="0" y="0"/>
                  </a:lnTo>
                  <a:close/>
                </a:path>
              </a:pathLst>
            </a:custGeom>
            <a:solidFill>
              <a:srgbClr val="007F00"/>
            </a:solidFill>
            <a:ln w="9525">
              <a:noFill/>
              <a:round/>
              <a:headEnd/>
              <a:tailEnd/>
            </a:ln>
          </p:spPr>
          <p:txBody>
            <a:bodyPr vert="eaVert"/>
            <a:lstStyle/>
            <a:p>
              <a:endParaRPr lang="en-US"/>
            </a:p>
          </p:txBody>
        </p:sp>
        <p:sp>
          <p:nvSpPr>
            <p:cNvPr id="15857" name="Freeform 481"/>
            <p:cNvSpPr>
              <a:spLocks/>
            </p:cNvSpPr>
            <p:nvPr/>
          </p:nvSpPr>
          <p:spPr bwMode="auto">
            <a:xfrm>
              <a:off x="4743" y="2110"/>
              <a:ext cx="6" cy="4"/>
            </a:xfrm>
            <a:custGeom>
              <a:avLst/>
              <a:gdLst>
                <a:gd name="T0" fmla="*/ 0 w 6"/>
                <a:gd name="T1" fmla="*/ 0 h 6"/>
                <a:gd name="T2" fmla="*/ 0 w 6"/>
                <a:gd name="T3" fmla="*/ 0 h 6"/>
                <a:gd name="T4" fmla="*/ 6 w 6"/>
                <a:gd name="T5" fmla="*/ 0 h 6"/>
                <a:gd name="T6" fmla="*/ 6 w 6"/>
                <a:gd name="T7" fmla="*/ 0 h 6"/>
                <a:gd name="T8" fmla="*/ 6 w 6"/>
                <a:gd name="T9" fmla="*/ 0 h 6"/>
                <a:gd name="T10" fmla="*/ 6 w 6"/>
                <a:gd name="T11" fmla="*/ 0 h 6"/>
                <a:gd name="T12" fmla="*/ 6 w 6"/>
                <a:gd name="T13" fmla="*/ 1 h 6"/>
                <a:gd name="T14" fmla="*/ 6 w 6"/>
                <a:gd name="T15" fmla="*/ 1 h 6"/>
                <a:gd name="T16" fmla="*/ 6 w 6"/>
                <a:gd name="T17" fmla="*/ 1 h 6"/>
                <a:gd name="T18" fmla="*/ 6 w 6"/>
                <a:gd name="T19" fmla="*/ 1 h 6"/>
                <a:gd name="T20" fmla="*/ 0 w 6"/>
                <a:gd name="T21" fmla="*/ 1 h 6"/>
                <a:gd name="T22" fmla="*/ 0 w 6"/>
                <a:gd name="T23" fmla="*/ 1 h 6"/>
                <a:gd name="T24" fmla="*/ 0 w 6"/>
                <a:gd name="T25" fmla="*/ 1 h 6"/>
                <a:gd name="T26" fmla="*/ 0 w 6"/>
                <a:gd name="T27" fmla="*/ 1 h 6"/>
                <a:gd name="T28" fmla="*/ 0 w 6"/>
                <a:gd name="T29" fmla="*/ 1 h 6"/>
                <a:gd name="T30" fmla="*/ 0 w 6"/>
                <a:gd name="T31" fmla="*/ 0 h 6"/>
                <a:gd name="T32" fmla="*/ 0 w 6"/>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6"/>
                <a:gd name="T53" fmla="*/ 6 w 6"/>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6">
                  <a:moveTo>
                    <a:pt x="0" y="0"/>
                  </a:moveTo>
                  <a:lnTo>
                    <a:pt x="0" y="0"/>
                  </a:lnTo>
                  <a:lnTo>
                    <a:pt x="6" y="0"/>
                  </a:lnTo>
                  <a:lnTo>
                    <a:pt x="6" y="6"/>
                  </a:lnTo>
                  <a:lnTo>
                    <a:pt x="0" y="6"/>
                  </a:lnTo>
                  <a:lnTo>
                    <a:pt x="0" y="0"/>
                  </a:lnTo>
                  <a:close/>
                </a:path>
              </a:pathLst>
            </a:custGeom>
            <a:solidFill>
              <a:srgbClr val="007F00"/>
            </a:solidFill>
            <a:ln w="9525">
              <a:noFill/>
              <a:round/>
              <a:headEnd/>
              <a:tailEnd/>
            </a:ln>
          </p:spPr>
          <p:txBody>
            <a:bodyPr vert="eaVert"/>
            <a:lstStyle/>
            <a:p>
              <a:endParaRPr lang="en-US"/>
            </a:p>
          </p:txBody>
        </p:sp>
        <p:sp>
          <p:nvSpPr>
            <p:cNvPr id="15858" name="Freeform 482"/>
            <p:cNvSpPr>
              <a:spLocks/>
            </p:cNvSpPr>
            <p:nvPr/>
          </p:nvSpPr>
          <p:spPr bwMode="auto">
            <a:xfrm>
              <a:off x="4761" y="2127"/>
              <a:ext cx="12" cy="12"/>
            </a:xfrm>
            <a:custGeom>
              <a:avLst/>
              <a:gdLst>
                <a:gd name="T0" fmla="*/ 0 w 12"/>
                <a:gd name="T1" fmla="*/ 6 h 12"/>
                <a:gd name="T2" fmla="*/ 6 w 12"/>
                <a:gd name="T3" fmla="*/ 0 h 12"/>
                <a:gd name="T4" fmla="*/ 6 w 12"/>
                <a:gd name="T5" fmla="*/ 0 h 12"/>
                <a:gd name="T6" fmla="*/ 6 w 12"/>
                <a:gd name="T7" fmla="*/ 0 h 12"/>
                <a:gd name="T8" fmla="*/ 12 w 12"/>
                <a:gd name="T9" fmla="*/ 0 h 12"/>
                <a:gd name="T10" fmla="*/ 12 w 12"/>
                <a:gd name="T11" fmla="*/ 6 h 12"/>
                <a:gd name="T12" fmla="*/ 12 w 12"/>
                <a:gd name="T13" fmla="*/ 6 h 12"/>
                <a:gd name="T14" fmla="*/ 12 w 12"/>
                <a:gd name="T15" fmla="*/ 6 h 12"/>
                <a:gd name="T16" fmla="*/ 12 w 12"/>
                <a:gd name="T17" fmla="*/ 12 h 12"/>
                <a:gd name="T18" fmla="*/ 12 w 12"/>
                <a:gd name="T19" fmla="*/ 12 h 12"/>
                <a:gd name="T20" fmla="*/ 6 w 12"/>
                <a:gd name="T21" fmla="*/ 12 h 12"/>
                <a:gd name="T22" fmla="*/ 6 w 12"/>
                <a:gd name="T23" fmla="*/ 12 h 12"/>
                <a:gd name="T24" fmla="*/ 0 w 12"/>
                <a:gd name="T25" fmla="*/ 12 h 12"/>
                <a:gd name="T26" fmla="*/ 0 w 12"/>
                <a:gd name="T27" fmla="*/ 6 h 12"/>
                <a:gd name="T28" fmla="*/ 0 w 12"/>
                <a:gd name="T29" fmla="*/ 6 h 12"/>
                <a:gd name="T30" fmla="*/ 0 w 12"/>
                <a:gd name="T31" fmla="*/ 6 h 12"/>
                <a:gd name="T32" fmla="*/ 0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6"/>
                  </a:moveTo>
                  <a:lnTo>
                    <a:pt x="6" y="0"/>
                  </a:lnTo>
                  <a:lnTo>
                    <a:pt x="12" y="0"/>
                  </a:lnTo>
                  <a:lnTo>
                    <a:pt x="12" y="6"/>
                  </a:lnTo>
                  <a:lnTo>
                    <a:pt x="12" y="12"/>
                  </a:lnTo>
                  <a:lnTo>
                    <a:pt x="6" y="12"/>
                  </a:lnTo>
                  <a:lnTo>
                    <a:pt x="0" y="12"/>
                  </a:lnTo>
                  <a:lnTo>
                    <a:pt x="0" y="6"/>
                  </a:lnTo>
                  <a:close/>
                </a:path>
              </a:pathLst>
            </a:custGeom>
            <a:solidFill>
              <a:srgbClr val="007F00"/>
            </a:solidFill>
            <a:ln w="9525">
              <a:noFill/>
              <a:round/>
              <a:headEnd/>
              <a:tailEnd/>
            </a:ln>
          </p:spPr>
          <p:txBody>
            <a:bodyPr vert="eaVert"/>
            <a:lstStyle/>
            <a:p>
              <a:endParaRPr lang="en-US"/>
            </a:p>
          </p:txBody>
        </p:sp>
        <p:sp>
          <p:nvSpPr>
            <p:cNvPr id="15859" name="Freeform 483"/>
            <p:cNvSpPr>
              <a:spLocks/>
            </p:cNvSpPr>
            <p:nvPr/>
          </p:nvSpPr>
          <p:spPr bwMode="auto">
            <a:xfrm>
              <a:off x="4719" y="2119"/>
              <a:ext cx="12" cy="12"/>
            </a:xfrm>
            <a:custGeom>
              <a:avLst/>
              <a:gdLst>
                <a:gd name="T0" fmla="*/ 6 w 12"/>
                <a:gd name="T1" fmla="*/ 0 h 12"/>
                <a:gd name="T2" fmla="*/ 6 w 12"/>
                <a:gd name="T3" fmla="*/ 0 h 12"/>
                <a:gd name="T4" fmla="*/ 12 w 12"/>
                <a:gd name="T5" fmla="*/ 6 h 12"/>
                <a:gd name="T6" fmla="*/ 12 w 12"/>
                <a:gd name="T7" fmla="*/ 6 h 12"/>
                <a:gd name="T8" fmla="*/ 12 w 12"/>
                <a:gd name="T9" fmla="*/ 6 h 12"/>
                <a:gd name="T10" fmla="*/ 12 w 12"/>
                <a:gd name="T11" fmla="*/ 12 h 12"/>
                <a:gd name="T12" fmla="*/ 12 w 12"/>
                <a:gd name="T13" fmla="*/ 12 h 12"/>
                <a:gd name="T14" fmla="*/ 6 w 12"/>
                <a:gd name="T15" fmla="*/ 12 h 12"/>
                <a:gd name="T16" fmla="*/ 6 w 12"/>
                <a:gd name="T17" fmla="*/ 12 h 12"/>
                <a:gd name="T18" fmla="*/ 0 w 12"/>
                <a:gd name="T19" fmla="*/ 12 h 12"/>
                <a:gd name="T20" fmla="*/ 0 w 12"/>
                <a:gd name="T21" fmla="*/ 12 h 12"/>
                <a:gd name="T22" fmla="*/ 0 w 12"/>
                <a:gd name="T23" fmla="*/ 12 h 12"/>
                <a:gd name="T24" fmla="*/ 0 w 12"/>
                <a:gd name="T25" fmla="*/ 12 h 12"/>
                <a:gd name="T26" fmla="*/ 0 w 12"/>
                <a:gd name="T27" fmla="*/ 6 h 12"/>
                <a:gd name="T28" fmla="*/ 0 w 12"/>
                <a:gd name="T29" fmla="*/ 6 h 12"/>
                <a:gd name="T30" fmla="*/ 0 w 12"/>
                <a:gd name="T31" fmla="*/ 0 h 12"/>
                <a:gd name="T32" fmla="*/ 6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0"/>
                  </a:moveTo>
                  <a:lnTo>
                    <a:pt x="6" y="0"/>
                  </a:lnTo>
                  <a:lnTo>
                    <a:pt x="12" y="6"/>
                  </a:lnTo>
                  <a:lnTo>
                    <a:pt x="12" y="12"/>
                  </a:lnTo>
                  <a:lnTo>
                    <a:pt x="6" y="12"/>
                  </a:lnTo>
                  <a:lnTo>
                    <a:pt x="0" y="12"/>
                  </a:lnTo>
                  <a:lnTo>
                    <a:pt x="0" y="6"/>
                  </a:lnTo>
                  <a:lnTo>
                    <a:pt x="0" y="0"/>
                  </a:lnTo>
                  <a:lnTo>
                    <a:pt x="6" y="0"/>
                  </a:lnTo>
                  <a:close/>
                </a:path>
              </a:pathLst>
            </a:custGeom>
            <a:solidFill>
              <a:srgbClr val="007F00"/>
            </a:solidFill>
            <a:ln w="9525">
              <a:noFill/>
              <a:round/>
              <a:headEnd/>
              <a:tailEnd/>
            </a:ln>
          </p:spPr>
          <p:txBody>
            <a:bodyPr vert="eaVert"/>
            <a:lstStyle/>
            <a:p>
              <a:endParaRPr lang="en-US"/>
            </a:p>
          </p:txBody>
        </p:sp>
        <p:sp>
          <p:nvSpPr>
            <p:cNvPr id="15860" name="Freeform 484"/>
            <p:cNvSpPr>
              <a:spLocks/>
            </p:cNvSpPr>
            <p:nvPr/>
          </p:nvSpPr>
          <p:spPr bwMode="auto">
            <a:xfrm>
              <a:off x="4707" y="2097"/>
              <a:ext cx="18" cy="12"/>
            </a:xfrm>
            <a:custGeom>
              <a:avLst/>
              <a:gdLst>
                <a:gd name="T0" fmla="*/ 0 w 18"/>
                <a:gd name="T1" fmla="*/ 6 h 12"/>
                <a:gd name="T2" fmla="*/ 0 w 18"/>
                <a:gd name="T3" fmla="*/ 0 h 12"/>
                <a:gd name="T4" fmla="*/ 6 w 18"/>
                <a:gd name="T5" fmla="*/ 0 h 12"/>
                <a:gd name="T6" fmla="*/ 6 w 18"/>
                <a:gd name="T7" fmla="*/ 0 h 12"/>
                <a:gd name="T8" fmla="*/ 12 w 18"/>
                <a:gd name="T9" fmla="*/ 0 h 12"/>
                <a:gd name="T10" fmla="*/ 12 w 18"/>
                <a:gd name="T11" fmla="*/ 0 h 12"/>
                <a:gd name="T12" fmla="*/ 12 w 18"/>
                <a:gd name="T13" fmla="*/ 0 h 12"/>
                <a:gd name="T14" fmla="*/ 18 w 18"/>
                <a:gd name="T15" fmla="*/ 0 h 12"/>
                <a:gd name="T16" fmla="*/ 18 w 18"/>
                <a:gd name="T17" fmla="*/ 0 h 12"/>
                <a:gd name="T18" fmla="*/ 18 w 18"/>
                <a:gd name="T19" fmla="*/ 6 h 12"/>
                <a:gd name="T20" fmla="*/ 18 w 18"/>
                <a:gd name="T21" fmla="*/ 6 h 12"/>
                <a:gd name="T22" fmla="*/ 12 w 18"/>
                <a:gd name="T23" fmla="*/ 6 h 12"/>
                <a:gd name="T24" fmla="*/ 12 w 18"/>
                <a:gd name="T25" fmla="*/ 12 h 12"/>
                <a:gd name="T26" fmla="*/ 12 w 18"/>
                <a:gd name="T27" fmla="*/ 12 h 12"/>
                <a:gd name="T28" fmla="*/ 6 w 18"/>
                <a:gd name="T29" fmla="*/ 12 h 12"/>
                <a:gd name="T30" fmla="*/ 6 w 18"/>
                <a:gd name="T31" fmla="*/ 6 h 12"/>
                <a:gd name="T32" fmla="*/ 0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6"/>
                  </a:moveTo>
                  <a:lnTo>
                    <a:pt x="0" y="0"/>
                  </a:lnTo>
                  <a:lnTo>
                    <a:pt x="6" y="0"/>
                  </a:lnTo>
                  <a:lnTo>
                    <a:pt x="12" y="0"/>
                  </a:lnTo>
                  <a:lnTo>
                    <a:pt x="18" y="0"/>
                  </a:lnTo>
                  <a:lnTo>
                    <a:pt x="18" y="6"/>
                  </a:lnTo>
                  <a:lnTo>
                    <a:pt x="12" y="6"/>
                  </a:lnTo>
                  <a:lnTo>
                    <a:pt x="12" y="12"/>
                  </a:lnTo>
                  <a:lnTo>
                    <a:pt x="6" y="12"/>
                  </a:lnTo>
                  <a:lnTo>
                    <a:pt x="6" y="6"/>
                  </a:lnTo>
                  <a:lnTo>
                    <a:pt x="0" y="6"/>
                  </a:lnTo>
                  <a:close/>
                </a:path>
              </a:pathLst>
            </a:custGeom>
            <a:solidFill>
              <a:srgbClr val="007F00"/>
            </a:solidFill>
            <a:ln w="9525">
              <a:noFill/>
              <a:round/>
              <a:headEnd/>
              <a:tailEnd/>
            </a:ln>
          </p:spPr>
          <p:txBody>
            <a:bodyPr vert="eaVert"/>
            <a:lstStyle/>
            <a:p>
              <a:endParaRPr lang="en-US"/>
            </a:p>
          </p:txBody>
        </p:sp>
        <p:sp>
          <p:nvSpPr>
            <p:cNvPr id="15861" name="Freeform 485"/>
            <p:cNvSpPr>
              <a:spLocks/>
            </p:cNvSpPr>
            <p:nvPr/>
          </p:nvSpPr>
          <p:spPr bwMode="auto">
            <a:xfrm>
              <a:off x="4690" y="2091"/>
              <a:ext cx="11" cy="12"/>
            </a:xfrm>
            <a:custGeom>
              <a:avLst/>
              <a:gdLst>
                <a:gd name="T0" fmla="*/ 0 w 11"/>
                <a:gd name="T1" fmla="*/ 12 h 12"/>
                <a:gd name="T2" fmla="*/ 0 w 11"/>
                <a:gd name="T3" fmla="*/ 6 h 12"/>
                <a:gd name="T4" fmla="*/ 0 w 11"/>
                <a:gd name="T5" fmla="*/ 6 h 12"/>
                <a:gd name="T6" fmla="*/ 6 w 11"/>
                <a:gd name="T7" fmla="*/ 6 h 12"/>
                <a:gd name="T8" fmla="*/ 6 w 11"/>
                <a:gd name="T9" fmla="*/ 0 h 12"/>
                <a:gd name="T10" fmla="*/ 6 w 11"/>
                <a:gd name="T11" fmla="*/ 0 h 12"/>
                <a:gd name="T12" fmla="*/ 11 w 11"/>
                <a:gd name="T13" fmla="*/ 6 h 12"/>
                <a:gd name="T14" fmla="*/ 11 w 11"/>
                <a:gd name="T15" fmla="*/ 6 h 12"/>
                <a:gd name="T16" fmla="*/ 11 w 11"/>
                <a:gd name="T17" fmla="*/ 6 h 12"/>
                <a:gd name="T18" fmla="*/ 11 w 11"/>
                <a:gd name="T19" fmla="*/ 12 h 12"/>
                <a:gd name="T20" fmla="*/ 11 w 11"/>
                <a:gd name="T21" fmla="*/ 12 h 12"/>
                <a:gd name="T22" fmla="*/ 6 w 11"/>
                <a:gd name="T23" fmla="*/ 12 h 12"/>
                <a:gd name="T24" fmla="*/ 6 w 11"/>
                <a:gd name="T25" fmla="*/ 12 h 12"/>
                <a:gd name="T26" fmla="*/ 6 w 11"/>
                <a:gd name="T27" fmla="*/ 12 h 12"/>
                <a:gd name="T28" fmla="*/ 0 w 11"/>
                <a:gd name="T29" fmla="*/ 12 h 12"/>
                <a:gd name="T30" fmla="*/ 0 w 11"/>
                <a:gd name="T31" fmla="*/ 12 h 12"/>
                <a:gd name="T32" fmla="*/ 0 w 11"/>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12"/>
                <a:gd name="T53" fmla="*/ 11 w 1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12">
                  <a:moveTo>
                    <a:pt x="0" y="12"/>
                  </a:moveTo>
                  <a:lnTo>
                    <a:pt x="0" y="6"/>
                  </a:lnTo>
                  <a:lnTo>
                    <a:pt x="6" y="6"/>
                  </a:lnTo>
                  <a:lnTo>
                    <a:pt x="6" y="0"/>
                  </a:lnTo>
                  <a:lnTo>
                    <a:pt x="11" y="6"/>
                  </a:lnTo>
                  <a:lnTo>
                    <a:pt x="11" y="12"/>
                  </a:lnTo>
                  <a:lnTo>
                    <a:pt x="6" y="12"/>
                  </a:lnTo>
                  <a:lnTo>
                    <a:pt x="0" y="12"/>
                  </a:lnTo>
                  <a:close/>
                </a:path>
              </a:pathLst>
            </a:custGeom>
            <a:solidFill>
              <a:srgbClr val="007F00"/>
            </a:solidFill>
            <a:ln w="9525">
              <a:noFill/>
              <a:round/>
              <a:headEnd/>
              <a:tailEnd/>
            </a:ln>
          </p:spPr>
          <p:txBody>
            <a:bodyPr vert="eaVert"/>
            <a:lstStyle/>
            <a:p>
              <a:endParaRPr lang="en-US"/>
            </a:p>
          </p:txBody>
        </p:sp>
        <p:sp>
          <p:nvSpPr>
            <p:cNvPr id="15862" name="Freeform 486"/>
            <p:cNvSpPr>
              <a:spLocks/>
            </p:cNvSpPr>
            <p:nvPr/>
          </p:nvSpPr>
          <p:spPr bwMode="auto">
            <a:xfrm>
              <a:off x="4707" y="2072"/>
              <a:ext cx="12" cy="14"/>
            </a:xfrm>
            <a:custGeom>
              <a:avLst/>
              <a:gdLst>
                <a:gd name="T0" fmla="*/ 0 w 12"/>
                <a:gd name="T1" fmla="*/ 21 h 12"/>
                <a:gd name="T2" fmla="*/ 0 w 12"/>
                <a:gd name="T3" fmla="*/ 21 h 12"/>
                <a:gd name="T4" fmla="*/ 0 w 12"/>
                <a:gd name="T5" fmla="*/ 21 h 12"/>
                <a:gd name="T6" fmla="*/ 0 w 12"/>
                <a:gd name="T7" fmla="*/ 21 h 12"/>
                <a:gd name="T8" fmla="*/ 6 w 12"/>
                <a:gd name="T9" fmla="*/ 0 h 12"/>
                <a:gd name="T10" fmla="*/ 6 w 12"/>
                <a:gd name="T11" fmla="*/ 0 h 12"/>
                <a:gd name="T12" fmla="*/ 12 w 12"/>
                <a:gd name="T13" fmla="*/ 21 h 12"/>
                <a:gd name="T14" fmla="*/ 12 w 12"/>
                <a:gd name="T15" fmla="*/ 21 h 12"/>
                <a:gd name="T16" fmla="*/ 12 w 12"/>
                <a:gd name="T17" fmla="*/ 21 h 12"/>
                <a:gd name="T18" fmla="*/ 12 w 12"/>
                <a:gd name="T19" fmla="*/ 21 h 12"/>
                <a:gd name="T20" fmla="*/ 12 w 12"/>
                <a:gd name="T21" fmla="*/ 41 h 12"/>
                <a:gd name="T22" fmla="*/ 6 w 12"/>
                <a:gd name="T23" fmla="*/ 41 h 12"/>
                <a:gd name="T24" fmla="*/ 6 w 12"/>
                <a:gd name="T25" fmla="*/ 41 h 12"/>
                <a:gd name="T26" fmla="*/ 6 w 12"/>
                <a:gd name="T27" fmla="*/ 41 h 12"/>
                <a:gd name="T28" fmla="*/ 0 w 12"/>
                <a:gd name="T29" fmla="*/ 41 h 12"/>
                <a:gd name="T30" fmla="*/ 0 w 12"/>
                <a:gd name="T31" fmla="*/ 41 h 12"/>
                <a:gd name="T32" fmla="*/ 0 w 12"/>
                <a:gd name="T33" fmla="*/ 21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6"/>
                  </a:moveTo>
                  <a:lnTo>
                    <a:pt x="0" y="6"/>
                  </a:lnTo>
                  <a:lnTo>
                    <a:pt x="6" y="0"/>
                  </a:lnTo>
                  <a:lnTo>
                    <a:pt x="12" y="6"/>
                  </a:lnTo>
                  <a:lnTo>
                    <a:pt x="12" y="12"/>
                  </a:lnTo>
                  <a:lnTo>
                    <a:pt x="6" y="12"/>
                  </a:lnTo>
                  <a:lnTo>
                    <a:pt x="0" y="12"/>
                  </a:lnTo>
                  <a:lnTo>
                    <a:pt x="0" y="6"/>
                  </a:lnTo>
                  <a:close/>
                </a:path>
              </a:pathLst>
            </a:custGeom>
            <a:solidFill>
              <a:srgbClr val="007F00"/>
            </a:solidFill>
            <a:ln w="9525">
              <a:noFill/>
              <a:round/>
              <a:headEnd/>
              <a:tailEnd/>
            </a:ln>
          </p:spPr>
          <p:txBody>
            <a:bodyPr vert="eaVert"/>
            <a:lstStyle/>
            <a:p>
              <a:endParaRPr lang="en-US"/>
            </a:p>
          </p:txBody>
        </p:sp>
        <p:sp>
          <p:nvSpPr>
            <p:cNvPr id="15863" name="Freeform 487"/>
            <p:cNvSpPr>
              <a:spLocks/>
            </p:cNvSpPr>
            <p:nvPr/>
          </p:nvSpPr>
          <p:spPr bwMode="auto">
            <a:xfrm>
              <a:off x="5113" y="2030"/>
              <a:ext cx="95" cy="97"/>
            </a:xfrm>
            <a:custGeom>
              <a:avLst/>
              <a:gdLst>
                <a:gd name="T0" fmla="*/ 77 w 95"/>
                <a:gd name="T1" fmla="*/ 80 h 96"/>
                <a:gd name="T2" fmla="*/ 83 w 95"/>
                <a:gd name="T3" fmla="*/ 74 h 96"/>
                <a:gd name="T4" fmla="*/ 83 w 95"/>
                <a:gd name="T5" fmla="*/ 62 h 96"/>
                <a:gd name="T6" fmla="*/ 77 w 95"/>
                <a:gd name="T7" fmla="*/ 56 h 96"/>
                <a:gd name="T8" fmla="*/ 65 w 95"/>
                <a:gd name="T9" fmla="*/ 56 h 96"/>
                <a:gd name="T10" fmla="*/ 65 w 95"/>
                <a:gd name="T11" fmla="*/ 36 h 96"/>
                <a:gd name="T12" fmla="*/ 71 w 95"/>
                <a:gd name="T13" fmla="*/ 42 h 96"/>
                <a:gd name="T14" fmla="*/ 77 w 95"/>
                <a:gd name="T15" fmla="*/ 42 h 96"/>
                <a:gd name="T16" fmla="*/ 77 w 95"/>
                <a:gd name="T17" fmla="*/ 56 h 96"/>
                <a:gd name="T18" fmla="*/ 89 w 95"/>
                <a:gd name="T19" fmla="*/ 56 h 96"/>
                <a:gd name="T20" fmla="*/ 95 w 95"/>
                <a:gd name="T21" fmla="*/ 36 h 96"/>
                <a:gd name="T22" fmla="*/ 95 w 95"/>
                <a:gd name="T23" fmla="*/ 30 h 96"/>
                <a:gd name="T24" fmla="*/ 89 w 95"/>
                <a:gd name="T25" fmla="*/ 24 h 96"/>
                <a:gd name="T26" fmla="*/ 83 w 95"/>
                <a:gd name="T27" fmla="*/ 24 h 96"/>
                <a:gd name="T28" fmla="*/ 77 w 95"/>
                <a:gd name="T29" fmla="*/ 24 h 96"/>
                <a:gd name="T30" fmla="*/ 71 w 95"/>
                <a:gd name="T31" fmla="*/ 24 h 96"/>
                <a:gd name="T32" fmla="*/ 77 w 95"/>
                <a:gd name="T33" fmla="*/ 12 h 96"/>
                <a:gd name="T34" fmla="*/ 77 w 95"/>
                <a:gd name="T35" fmla="*/ 0 h 96"/>
                <a:gd name="T36" fmla="*/ 71 w 95"/>
                <a:gd name="T37" fmla="*/ 0 h 96"/>
                <a:gd name="T38" fmla="*/ 59 w 95"/>
                <a:gd name="T39" fmla="*/ 0 h 96"/>
                <a:gd name="T40" fmla="*/ 53 w 95"/>
                <a:gd name="T41" fmla="*/ 12 h 96"/>
                <a:gd name="T42" fmla="*/ 59 w 95"/>
                <a:gd name="T43" fmla="*/ 24 h 96"/>
                <a:gd name="T44" fmla="*/ 53 w 95"/>
                <a:gd name="T45" fmla="*/ 24 h 96"/>
                <a:gd name="T46" fmla="*/ 53 w 95"/>
                <a:gd name="T47" fmla="*/ 18 h 96"/>
                <a:gd name="T48" fmla="*/ 47 w 95"/>
                <a:gd name="T49" fmla="*/ 12 h 96"/>
                <a:gd name="T50" fmla="*/ 35 w 95"/>
                <a:gd name="T51" fmla="*/ 12 h 96"/>
                <a:gd name="T52" fmla="*/ 23 w 95"/>
                <a:gd name="T53" fmla="*/ 6 h 96"/>
                <a:gd name="T54" fmla="*/ 11 w 95"/>
                <a:gd name="T55" fmla="*/ 12 h 96"/>
                <a:gd name="T56" fmla="*/ 11 w 95"/>
                <a:gd name="T57" fmla="*/ 18 h 96"/>
                <a:gd name="T58" fmla="*/ 11 w 95"/>
                <a:gd name="T59" fmla="*/ 24 h 96"/>
                <a:gd name="T60" fmla="*/ 23 w 95"/>
                <a:gd name="T61" fmla="*/ 30 h 96"/>
                <a:gd name="T62" fmla="*/ 29 w 95"/>
                <a:gd name="T63" fmla="*/ 30 h 96"/>
                <a:gd name="T64" fmla="*/ 29 w 95"/>
                <a:gd name="T65" fmla="*/ 42 h 96"/>
                <a:gd name="T66" fmla="*/ 17 w 95"/>
                <a:gd name="T67" fmla="*/ 42 h 96"/>
                <a:gd name="T68" fmla="*/ 11 w 95"/>
                <a:gd name="T69" fmla="*/ 42 h 96"/>
                <a:gd name="T70" fmla="*/ 6 w 95"/>
                <a:gd name="T71" fmla="*/ 56 h 96"/>
                <a:gd name="T72" fmla="*/ 0 w 95"/>
                <a:gd name="T73" fmla="*/ 62 h 96"/>
                <a:gd name="T74" fmla="*/ 6 w 95"/>
                <a:gd name="T75" fmla="*/ 74 h 96"/>
                <a:gd name="T76" fmla="*/ 11 w 95"/>
                <a:gd name="T77" fmla="*/ 74 h 96"/>
                <a:gd name="T78" fmla="*/ 17 w 95"/>
                <a:gd name="T79" fmla="*/ 74 h 96"/>
                <a:gd name="T80" fmla="*/ 23 w 95"/>
                <a:gd name="T81" fmla="*/ 68 h 96"/>
                <a:gd name="T82" fmla="*/ 29 w 95"/>
                <a:gd name="T83" fmla="*/ 62 h 96"/>
                <a:gd name="T84" fmla="*/ 35 w 95"/>
                <a:gd name="T85" fmla="*/ 56 h 96"/>
                <a:gd name="T86" fmla="*/ 41 w 95"/>
                <a:gd name="T87" fmla="*/ 62 h 96"/>
                <a:gd name="T88" fmla="*/ 41 w 95"/>
                <a:gd name="T89" fmla="*/ 68 h 96"/>
                <a:gd name="T90" fmla="*/ 29 w 95"/>
                <a:gd name="T91" fmla="*/ 74 h 96"/>
                <a:gd name="T92" fmla="*/ 23 w 95"/>
                <a:gd name="T93" fmla="*/ 92 h 96"/>
                <a:gd name="T94" fmla="*/ 35 w 95"/>
                <a:gd name="T95" fmla="*/ 98 h 96"/>
                <a:gd name="T96" fmla="*/ 47 w 95"/>
                <a:gd name="T97" fmla="*/ 98 h 96"/>
                <a:gd name="T98" fmla="*/ 53 w 95"/>
                <a:gd name="T99" fmla="*/ 92 h 96"/>
                <a:gd name="T100" fmla="*/ 53 w 95"/>
                <a:gd name="T101" fmla="*/ 86 h 96"/>
                <a:gd name="T102" fmla="*/ 47 w 95"/>
                <a:gd name="T103" fmla="*/ 80 h 96"/>
                <a:gd name="T104" fmla="*/ 47 w 95"/>
                <a:gd name="T105" fmla="*/ 68 h 96"/>
                <a:gd name="T106" fmla="*/ 53 w 95"/>
                <a:gd name="T107" fmla="*/ 62 h 96"/>
                <a:gd name="T108" fmla="*/ 53 w 95"/>
                <a:gd name="T109" fmla="*/ 62 h 96"/>
                <a:gd name="T110" fmla="*/ 65 w 95"/>
                <a:gd name="T111" fmla="*/ 80 h 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5"/>
                <a:gd name="T169" fmla="*/ 0 h 96"/>
                <a:gd name="T170" fmla="*/ 95 w 95"/>
                <a:gd name="T171" fmla="*/ 96 h 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5" h="96">
                  <a:moveTo>
                    <a:pt x="71" y="72"/>
                  </a:moveTo>
                  <a:lnTo>
                    <a:pt x="71" y="72"/>
                  </a:lnTo>
                  <a:lnTo>
                    <a:pt x="77" y="72"/>
                  </a:lnTo>
                  <a:lnTo>
                    <a:pt x="83" y="72"/>
                  </a:lnTo>
                  <a:lnTo>
                    <a:pt x="83" y="66"/>
                  </a:lnTo>
                  <a:lnTo>
                    <a:pt x="89" y="60"/>
                  </a:lnTo>
                  <a:lnTo>
                    <a:pt x="83" y="60"/>
                  </a:lnTo>
                  <a:lnTo>
                    <a:pt x="83" y="54"/>
                  </a:lnTo>
                  <a:lnTo>
                    <a:pt x="83" y="48"/>
                  </a:lnTo>
                  <a:lnTo>
                    <a:pt x="77" y="48"/>
                  </a:lnTo>
                  <a:lnTo>
                    <a:pt x="71" y="48"/>
                  </a:lnTo>
                  <a:lnTo>
                    <a:pt x="65" y="48"/>
                  </a:lnTo>
                  <a:lnTo>
                    <a:pt x="65" y="42"/>
                  </a:lnTo>
                  <a:lnTo>
                    <a:pt x="65" y="36"/>
                  </a:lnTo>
                  <a:lnTo>
                    <a:pt x="71" y="42"/>
                  </a:lnTo>
                  <a:lnTo>
                    <a:pt x="77" y="42"/>
                  </a:lnTo>
                  <a:lnTo>
                    <a:pt x="77" y="48"/>
                  </a:lnTo>
                  <a:lnTo>
                    <a:pt x="83" y="48"/>
                  </a:lnTo>
                  <a:lnTo>
                    <a:pt x="89" y="48"/>
                  </a:lnTo>
                  <a:lnTo>
                    <a:pt x="95" y="42"/>
                  </a:lnTo>
                  <a:lnTo>
                    <a:pt x="95" y="36"/>
                  </a:lnTo>
                  <a:lnTo>
                    <a:pt x="95" y="30"/>
                  </a:lnTo>
                  <a:lnTo>
                    <a:pt x="95" y="24"/>
                  </a:lnTo>
                  <a:lnTo>
                    <a:pt x="89" y="24"/>
                  </a:lnTo>
                  <a:lnTo>
                    <a:pt x="83" y="24"/>
                  </a:lnTo>
                  <a:lnTo>
                    <a:pt x="77" y="24"/>
                  </a:lnTo>
                  <a:lnTo>
                    <a:pt x="71" y="24"/>
                  </a:lnTo>
                  <a:lnTo>
                    <a:pt x="65" y="24"/>
                  </a:lnTo>
                  <a:lnTo>
                    <a:pt x="71" y="18"/>
                  </a:lnTo>
                  <a:lnTo>
                    <a:pt x="77" y="12"/>
                  </a:lnTo>
                  <a:lnTo>
                    <a:pt x="77" y="6"/>
                  </a:lnTo>
                  <a:lnTo>
                    <a:pt x="77" y="0"/>
                  </a:lnTo>
                  <a:lnTo>
                    <a:pt x="71" y="0"/>
                  </a:lnTo>
                  <a:lnTo>
                    <a:pt x="65" y="0"/>
                  </a:lnTo>
                  <a:lnTo>
                    <a:pt x="59" y="0"/>
                  </a:lnTo>
                  <a:lnTo>
                    <a:pt x="59" y="6"/>
                  </a:lnTo>
                  <a:lnTo>
                    <a:pt x="53" y="12"/>
                  </a:lnTo>
                  <a:lnTo>
                    <a:pt x="53" y="18"/>
                  </a:lnTo>
                  <a:lnTo>
                    <a:pt x="59" y="18"/>
                  </a:lnTo>
                  <a:lnTo>
                    <a:pt x="59" y="24"/>
                  </a:lnTo>
                  <a:lnTo>
                    <a:pt x="53" y="24"/>
                  </a:lnTo>
                  <a:lnTo>
                    <a:pt x="53" y="18"/>
                  </a:lnTo>
                  <a:lnTo>
                    <a:pt x="53" y="12"/>
                  </a:lnTo>
                  <a:lnTo>
                    <a:pt x="47" y="12"/>
                  </a:lnTo>
                  <a:lnTo>
                    <a:pt x="35" y="12"/>
                  </a:lnTo>
                  <a:lnTo>
                    <a:pt x="29" y="6"/>
                  </a:lnTo>
                  <a:lnTo>
                    <a:pt x="23" y="6"/>
                  </a:lnTo>
                  <a:lnTo>
                    <a:pt x="17" y="6"/>
                  </a:lnTo>
                  <a:lnTo>
                    <a:pt x="11" y="12"/>
                  </a:lnTo>
                  <a:lnTo>
                    <a:pt x="11" y="18"/>
                  </a:lnTo>
                  <a:lnTo>
                    <a:pt x="11" y="24"/>
                  </a:lnTo>
                  <a:lnTo>
                    <a:pt x="17" y="30"/>
                  </a:lnTo>
                  <a:lnTo>
                    <a:pt x="23" y="30"/>
                  </a:lnTo>
                  <a:lnTo>
                    <a:pt x="29" y="30"/>
                  </a:lnTo>
                  <a:lnTo>
                    <a:pt x="35" y="36"/>
                  </a:lnTo>
                  <a:lnTo>
                    <a:pt x="29" y="36"/>
                  </a:lnTo>
                  <a:lnTo>
                    <a:pt x="29" y="42"/>
                  </a:lnTo>
                  <a:lnTo>
                    <a:pt x="23" y="42"/>
                  </a:lnTo>
                  <a:lnTo>
                    <a:pt x="17" y="42"/>
                  </a:lnTo>
                  <a:lnTo>
                    <a:pt x="11" y="42"/>
                  </a:lnTo>
                  <a:lnTo>
                    <a:pt x="6" y="42"/>
                  </a:lnTo>
                  <a:lnTo>
                    <a:pt x="6" y="48"/>
                  </a:lnTo>
                  <a:lnTo>
                    <a:pt x="0" y="48"/>
                  </a:lnTo>
                  <a:lnTo>
                    <a:pt x="0" y="54"/>
                  </a:lnTo>
                  <a:lnTo>
                    <a:pt x="0" y="60"/>
                  </a:lnTo>
                  <a:lnTo>
                    <a:pt x="0" y="66"/>
                  </a:lnTo>
                  <a:lnTo>
                    <a:pt x="6" y="66"/>
                  </a:lnTo>
                  <a:lnTo>
                    <a:pt x="11" y="66"/>
                  </a:lnTo>
                  <a:lnTo>
                    <a:pt x="17" y="66"/>
                  </a:lnTo>
                  <a:lnTo>
                    <a:pt x="23" y="66"/>
                  </a:lnTo>
                  <a:lnTo>
                    <a:pt x="23" y="60"/>
                  </a:lnTo>
                  <a:lnTo>
                    <a:pt x="23" y="54"/>
                  </a:lnTo>
                  <a:lnTo>
                    <a:pt x="29" y="54"/>
                  </a:lnTo>
                  <a:lnTo>
                    <a:pt x="29" y="48"/>
                  </a:lnTo>
                  <a:lnTo>
                    <a:pt x="35" y="48"/>
                  </a:lnTo>
                  <a:lnTo>
                    <a:pt x="41" y="48"/>
                  </a:lnTo>
                  <a:lnTo>
                    <a:pt x="41" y="54"/>
                  </a:lnTo>
                  <a:lnTo>
                    <a:pt x="41" y="60"/>
                  </a:lnTo>
                  <a:lnTo>
                    <a:pt x="35" y="66"/>
                  </a:lnTo>
                  <a:lnTo>
                    <a:pt x="29" y="66"/>
                  </a:lnTo>
                  <a:lnTo>
                    <a:pt x="29" y="72"/>
                  </a:lnTo>
                  <a:lnTo>
                    <a:pt x="23" y="78"/>
                  </a:lnTo>
                  <a:lnTo>
                    <a:pt x="23" y="84"/>
                  </a:lnTo>
                  <a:lnTo>
                    <a:pt x="29" y="84"/>
                  </a:lnTo>
                  <a:lnTo>
                    <a:pt x="29" y="90"/>
                  </a:lnTo>
                  <a:lnTo>
                    <a:pt x="35" y="90"/>
                  </a:lnTo>
                  <a:lnTo>
                    <a:pt x="41" y="96"/>
                  </a:lnTo>
                  <a:lnTo>
                    <a:pt x="41" y="90"/>
                  </a:lnTo>
                  <a:lnTo>
                    <a:pt x="47" y="90"/>
                  </a:lnTo>
                  <a:lnTo>
                    <a:pt x="53" y="90"/>
                  </a:lnTo>
                  <a:lnTo>
                    <a:pt x="53" y="84"/>
                  </a:lnTo>
                  <a:lnTo>
                    <a:pt x="53" y="78"/>
                  </a:lnTo>
                  <a:lnTo>
                    <a:pt x="53" y="72"/>
                  </a:lnTo>
                  <a:lnTo>
                    <a:pt x="47" y="72"/>
                  </a:lnTo>
                  <a:lnTo>
                    <a:pt x="47" y="66"/>
                  </a:lnTo>
                  <a:lnTo>
                    <a:pt x="47" y="60"/>
                  </a:lnTo>
                  <a:lnTo>
                    <a:pt x="47" y="54"/>
                  </a:lnTo>
                  <a:lnTo>
                    <a:pt x="53" y="54"/>
                  </a:lnTo>
                  <a:lnTo>
                    <a:pt x="59" y="60"/>
                  </a:lnTo>
                  <a:lnTo>
                    <a:pt x="59" y="66"/>
                  </a:lnTo>
                  <a:lnTo>
                    <a:pt x="65" y="72"/>
                  </a:lnTo>
                  <a:lnTo>
                    <a:pt x="71" y="72"/>
                  </a:lnTo>
                  <a:close/>
                </a:path>
              </a:pathLst>
            </a:custGeom>
            <a:solidFill>
              <a:srgbClr val="FFFF7F"/>
            </a:solidFill>
            <a:ln w="9525">
              <a:noFill/>
              <a:round/>
              <a:headEnd/>
              <a:tailEnd/>
            </a:ln>
          </p:spPr>
          <p:txBody>
            <a:bodyPr vert="eaVert"/>
            <a:lstStyle/>
            <a:p>
              <a:endParaRPr lang="en-US"/>
            </a:p>
          </p:txBody>
        </p:sp>
        <p:sp>
          <p:nvSpPr>
            <p:cNvPr id="15864" name="Freeform 488"/>
            <p:cNvSpPr>
              <a:spLocks/>
            </p:cNvSpPr>
            <p:nvPr/>
          </p:nvSpPr>
          <p:spPr bwMode="auto">
            <a:xfrm>
              <a:off x="5185" y="1834"/>
              <a:ext cx="107" cy="167"/>
            </a:xfrm>
            <a:custGeom>
              <a:avLst/>
              <a:gdLst>
                <a:gd name="T0" fmla="*/ 0 w 108"/>
                <a:gd name="T1" fmla="*/ 167 h 167"/>
                <a:gd name="T2" fmla="*/ 12 w 108"/>
                <a:gd name="T3" fmla="*/ 155 h 167"/>
                <a:gd name="T4" fmla="*/ 24 w 108"/>
                <a:gd name="T5" fmla="*/ 149 h 167"/>
                <a:gd name="T6" fmla="*/ 30 w 108"/>
                <a:gd name="T7" fmla="*/ 137 h 167"/>
                <a:gd name="T8" fmla="*/ 42 w 108"/>
                <a:gd name="T9" fmla="*/ 137 h 167"/>
                <a:gd name="T10" fmla="*/ 54 w 108"/>
                <a:gd name="T11" fmla="*/ 131 h 167"/>
                <a:gd name="T12" fmla="*/ 58 w 108"/>
                <a:gd name="T13" fmla="*/ 131 h 167"/>
                <a:gd name="T14" fmla="*/ 70 w 108"/>
                <a:gd name="T15" fmla="*/ 131 h 167"/>
                <a:gd name="T16" fmla="*/ 76 w 108"/>
                <a:gd name="T17" fmla="*/ 131 h 167"/>
                <a:gd name="T18" fmla="*/ 76 w 108"/>
                <a:gd name="T19" fmla="*/ 125 h 167"/>
                <a:gd name="T20" fmla="*/ 76 w 108"/>
                <a:gd name="T21" fmla="*/ 125 h 167"/>
                <a:gd name="T22" fmla="*/ 82 w 108"/>
                <a:gd name="T23" fmla="*/ 119 h 167"/>
                <a:gd name="T24" fmla="*/ 82 w 108"/>
                <a:gd name="T25" fmla="*/ 113 h 167"/>
                <a:gd name="T26" fmla="*/ 82 w 108"/>
                <a:gd name="T27" fmla="*/ 107 h 167"/>
                <a:gd name="T28" fmla="*/ 88 w 108"/>
                <a:gd name="T29" fmla="*/ 107 h 167"/>
                <a:gd name="T30" fmla="*/ 94 w 108"/>
                <a:gd name="T31" fmla="*/ 101 h 167"/>
                <a:gd name="T32" fmla="*/ 100 w 108"/>
                <a:gd name="T33" fmla="*/ 95 h 167"/>
                <a:gd name="T34" fmla="*/ 94 w 108"/>
                <a:gd name="T35" fmla="*/ 89 h 167"/>
                <a:gd name="T36" fmla="*/ 94 w 108"/>
                <a:gd name="T37" fmla="*/ 71 h 167"/>
                <a:gd name="T38" fmla="*/ 94 w 108"/>
                <a:gd name="T39" fmla="*/ 59 h 167"/>
                <a:gd name="T40" fmla="*/ 100 w 108"/>
                <a:gd name="T41" fmla="*/ 47 h 167"/>
                <a:gd name="T42" fmla="*/ 94 w 108"/>
                <a:gd name="T43" fmla="*/ 47 h 167"/>
                <a:gd name="T44" fmla="*/ 88 w 108"/>
                <a:gd name="T45" fmla="*/ 41 h 167"/>
                <a:gd name="T46" fmla="*/ 82 w 108"/>
                <a:gd name="T47" fmla="*/ 41 h 167"/>
                <a:gd name="T48" fmla="*/ 76 w 108"/>
                <a:gd name="T49" fmla="*/ 36 h 167"/>
                <a:gd name="T50" fmla="*/ 76 w 108"/>
                <a:gd name="T51" fmla="*/ 30 h 167"/>
                <a:gd name="T52" fmla="*/ 70 w 108"/>
                <a:gd name="T53" fmla="*/ 24 h 167"/>
                <a:gd name="T54" fmla="*/ 64 w 108"/>
                <a:gd name="T55" fmla="*/ 12 h 167"/>
                <a:gd name="T56" fmla="*/ 64 w 108"/>
                <a:gd name="T57" fmla="*/ 0 h 167"/>
                <a:gd name="T58" fmla="*/ 58 w 108"/>
                <a:gd name="T59" fmla="*/ 6 h 167"/>
                <a:gd name="T60" fmla="*/ 58 w 108"/>
                <a:gd name="T61" fmla="*/ 12 h 167"/>
                <a:gd name="T62" fmla="*/ 54 w 108"/>
                <a:gd name="T63" fmla="*/ 18 h 167"/>
                <a:gd name="T64" fmla="*/ 54 w 108"/>
                <a:gd name="T65" fmla="*/ 24 h 167"/>
                <a:gd name="T66" fmla="*/ 48 w 108"/>
                <a:gd name="T67" fmla="*/ 30 h 167"/>
                <a:gd name="T68" fmla="*/ 42 w 108"/>
                <a:gd name="T69" fmla="*/ 36 h 167"/>
                <a:gd name="T70" fmla="*/ 36 w 108"/>
                <a:gd name="T71" fmla="*/ 36 h 167"/>
                <a:gd name="T72" fmla="*/ 24 w 108"/>
                <a:gd name="T73" fmla="*/ 36 h 167"/>
                <a:gd name="T74" fmla="*/ 30 w 108"/>
                <a:gd name="T75" fmla="*/ 41 h 167"/>
                <a:gd name="T76" fmla="*/ 30 w 108"/>
                <a:gd name="T77" fmla="*/ 53 h 167"/>
                <a:gd name="T78" fmla="*/ 30 w 108"/>
                <a:gd name="T79" fmla="*/ 65 h 167"/>
                <a:gd name="T80" fmla="*/ 18 w 108"/>
                <a:gd name="T81" fmla="*/ 71 h 167"/>
                <a:gd name="T82" fmla="*/ 24 w 108"/>
                <a:gd name="T83" fmla="*/ 95 h 167"/>
                <a:gd name="T84" fmla="*/ 24 w 108"/>
                <a:gd name="T85" fmla="*/ 107 h 167"/>
                <a:gd name="T86" fmla="*/ 24 w 108"/>
                <a:gd name="T87" fmla="*/ 125 h 167"/>
                <a:gd name="T88" fmla="*/ 18 w 108"/>
                <a:gd name="T89" fmla="*/ 137 h 167"/>
                <a:gd name="T90" fmla="*/ 12 w 108"/>
                <a:gd name="T91" fmla="*/ 143 h 167"/>
                <a:gd name="T92" fmla="*/ 12 w 108"/>
                <a:gd name="T93" fmla="*/ 149 h 167"/>
                <a:gd name="T94" fmla="*/ 6 w 108"/>
                <a:gd name="T95" fmla="*/ 155 h 167"/>
                <a:gd name="T96" fmla="*/ 6 w 108"/>
                <a:gd name="T97" fmla="*/ 161 h 167"/>
                <a:gd name="T98" fmla="*/ 0 w 108"/>
                <a:gd name="T99" fmla="*/ 161 h 167"/>
                <a:gd name="T100" fmla="*/ 0 w 108"/>
                <a:gd name="T101" fmla="*/ 161 h 167"/>
                <a:gd name="T102" fmla="*/ 0 w 108"/>
                <a:gd name="T103" fmla="*/ 161 h 167"/>
                <a:gd name="T104" fmla="*/ 6 w 108"/>
                <a:gd name="T105" fmla="*/ 161 h 167"/>
                <a:gd name="T106" fmla="*/ 0 w 108"/>
                <a:gd name="T107" fmla="*/ 167 h 1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8"/>
                <a:gd name="T163" fmla="*/ 0 h 167"/>
                <a:gd name="T164" fmla="*/ 108 w 108"/>
                <a:gd name="T165" fmla="*/ 167 h 1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8" h="167">
                  <a:moveTo>
                    <a:pt x="0" y="167"/>
                  </a:moveTo>
                  <a:lnTo>
                    <a:pt x="12" y="155"/>
                  </a:lnTo>
                  <a:lnTo>
                    <a:pt x="24" y="149"/>
                  </a:lnTo>
                  <a:lnTo>
                    <a:pt x="30" y="137"/>
                  </a:lnTo>
                  <a:lnTo>
                    <a:pt x="42" y="137"/>
                  </a:lnTo>
                  <a:lnTo>
                    <a:pt x="54" y="131"/>
                  </a:lnTo>
                  <a:lnTo>
                    <a:pt x="66" y="131"/>
                  </a:lnTo>
                  <a:lnTo>
                    <a:pt x="78" y="131"/>
                  </a:lnTo>
                  <a:lnTo>
                    <a:pt x="84" y="131"/>
                  </a:lnTo>
                  <a:lnTo>
                    <a:pt x="84" y="125"/>
                  </a:lnTo>
                  <a:lnTo>
                    <a:pt x="90" y="119"/>
                  </a:lnTo>
                  <a:lnTo>
                    <a:pt x="90" y="113"/>
                  </a:lnTo>
                  <a:lnTo>
                    <a:pt x="90" y="107"/>
                  </a:lnTo>
                  <a:lnTo>
                    <a:pt x="96" y="107"/>
                  </a:lnTo>
                  <a:lnTo>
                    <a:pt x="102" y="101"/>
                  </a:lnTo>
                  <a:lnTo>
                    <a:pt x="108" y="95"/>
                  </a:lnTo>
                  <a:lnTo>
                    <a:pt x="102" y="89"/>
                  </a:lnTo>
                  <a:lnTo>
                    <a:pt x="102" y="71"/>
                  </a:lnTo>
                  <a:lnTo>
                    <a:pt x="102" y="59"/>
                  </a:lnTo>
                  <a:lnTo>
                    <a:pt x="108" y="47"/>
                  </a:lnTo>
                  <a:lnTo>
                    <a:pt x="102" y="47"/>
                  </a:lnTo>
                  <a:lnTo>
                    <a:pt x="96" y="41"/>
                  </a:lnTo>
                  <a:lnTo>
                    <a:pt x="90" y="41"/>
                  </a:lnTo>
                  <a:lnTo>
                    <a:pt x="84" y="36"/>
                  </a:lnTo>
                  <a:lnTo>
                    <a:pt x="84" y="30"/>
                  </a:lnTo>
                  <a:lnTo>
                    <a:pt x="78" y="24"/>
                  </a:lnTo>
                  <a:lnTo>
                    <a:pt x="72" y="12"/>
                  </a:lnTo>
                  <a:lnTo>
                    <a:pt x="72" y="0"/>
                  </a:lnTo>
                  <a:lnTo>
                    <a:pt x="66" y="6"/>
                  </a:lnTo>
                  <a:lnTo>
                    <a:pt x="66" y="12"/>
                  </a:lnTo>
                  <a:lnTo>
                    <a:pt x="60" y="18"/>
                  </a:lnTo>
                  <a:lnTo>
                    <a:pt x="54" y="24"/>
                  </a:lnTo>
                  <a:lnTo>
                    <a:pt x="48" y="30"/>
                  </a:lnTo>
                  <a:lnTo>
                    <a:pt x="42" y="36"/>
                  </a:lnTo>
                  <a:lnTo>
                    <a:pt x="36" y="36"/>
                  </a:lnTo>
                  <a:lnTo>
                    <a:pt x="24" y="36"/>
                  </a:lnTo>
                  <a:lnTo>
                    <a:pt x="30" y="41"/>
                  </a:lnTo>
                  <a:lnTo>
                    <a:pt x="30" y="53"/>
                  </a:lnTo>
                  <a:lnTo>
                    <a:pt x="30" y="65"/>
                  </a:lnTo>
                  <a:lnTo>
                    <a:pt x="18" y="71"/>
                  </a:lnTo>
                  <a:lnTo>
                    <a:pt x="24" y="95"/>
                  </a:lnTo>
                  <a:lnTo>
                    <a:pt x="24" y="107"/>
                  </a:lnTo>
                  <a:lnTo>
                    <a:pt x="24" y="125"/>
                  </a:lnTo>
                  <a:lnTo>
                    <a:pt x="18" y="137"/>
                  </a:lnTo>
                  <a:lnTo>
                    <a:pt x="12" y="143"/>
                  </a:lnTo>
                  <a:lnTo>
                    <a:pt x="12" y="149"/>
                  </a:lnTo>
                  <a:lnTo>
                    <a:pt x="6" y="155"/>
                  </a:lnTo>
                  <a:lnTo>
                    <a:pt x="6" y="161"/>
                  </a:lnTo>
                  <a:lnTo>
                    <a:pt x="0" y="161"/>
                  </a:lnTo>
                  <a:lnTo>
                    <a:pt x="6" y="161"/>
                  </a:lnTo>
                  <a:lnTo>
                    <a:pt x="0" y="167"/>
                  </a:lnTo>
                  <a:close/>
                </a:path>
              </a:pathLst>
            </a:custGeom>
            <a:solidFill>
              <a:srgbClr val="49AF00"/>
            </a:solidFill>
            <a:ln w="9525">
              <a:noFill/>
              <a:round/>
              <a:headEnd/>
              <a:tailEnd/>
            </a:ln>
          </p:spPr>
          <p:txBody>
            <a:bodyPr vert="eaVert"/>
            <a:lstStyle/>
            <a:p>
              <a:endParaRPr lang="en-US"/>
            </a:p>
          </p:txBody>
        </p:sp>
        <p:sp>
          <p:nvSpPr>
            <p:cNvPr id="15865" name="Freeform 489"/>
            <p:cNvSpPr>
              <a:spLocks/>
            </p:cNvSpPr>
            <p:nvPr/>
          </p:nvSpPr>
          <p:spPr bwMode="auto">
            <a:xfrm>
              <a:off x="4863" y="1870"/>
              <a:ext cx="173" cy="143"/>
            </a:xfrm>
            <a:custGeom>
              <a:avLst/>
              <a:gdLst>
                <a:gd name="T0" fmla="*/ 89 w 173"/>
                <a:gd name="T1" fmla="*/ 143 h 143"/>
                <a:gd name="T2" fmla="*/ 95 w 173"/>
                <a:gd name="T3" fmla="*/ 143 h 143"/>
                <a:gd name="T4" fmla="*/ 101 w 173"/>
                <a:gd name="T5" fmla="*/ 143 h 143"/>
                <a:gd name="T6" fmla="*/ 113 w 173"/>
                <a:gd name="T7" fmla="*/ 143 h 143"/>
                <a:gd name="T8" fmla="*/ 119 w 173"/>
                <a:gd name="T9" fmla="*/ 137 h 143"/>
                <a:gd name="T10" fmla="*/ 131 w 173"/>
                <a:gd name="T11" fmla="*/ 137 h 143"/>
                <a:gd name="T12" fmla="*/ 143 w 173"/>
                <a:gd name="T13" fmla="*/ 137 h 143"/>
                <a:gd name="T14" fmla="*/ 149 w 173"/>
                <a:gd name="T15" fmla="*/ 137 h 143"/>
                <a:gd name="T16" fmla="*/ 161 w 173"/>
                <a:gd name="T17" fmla="*/ 137 h 143"/>
                <a:gd name="T18" fmla="*/ 161 w 173"/>
                <a:gd name="T19" fmla="*/ 137 h 143"/>
                <a:gd name="T20" fmla="*/ 167 w 173"/>
                <a:gd name="T21" fmla="*/ 137 h 143"/>
                <a:gd name="T22" fmla="*/ 167 w 173"/>
                <a:gd name="T23" fmla="*/ 137 h 143"/>
                <a:gd name="T24" fmla="*/ 173 w 173"/>
                <a:gd name="T25" fmla="*/ 137 h 143"/>
                <a:gd name="T26" fmla="*/ 161 w 173"/>
                <a:gd name="T27" fmla="*/ 131 h 143"/>
                <a:gd name="T28" fmla="*/ 155 w 173"/>
                <a:gd name="T29" fmla="*/ 119 h 143"/>
                <a:gd name="T30" fmla="*/ 149 w 173"/>
                <a:gd name="T31" fmla="*/ 113 h 143"/>
                <a:gd name="T32" fmla="*/ 143 w 173"/>
                <a:gd name="T33" fmla="*/ 101 h 143"/>
                <a:gd name="T34" fmla="*/ 137 w 173"/>
                <a:gd name="T35" fmla="*/ 83 h 143"/>
                <a:gd name="T36" fmla="*/ 131 w 173"/>
                <a:gd name="T37" fmla="*/ 71 h 143"/>
                <a:gd name="T38" fmla="*/ 131 w 173"/>
                <a:gd name="T39" fmla="*/ 59 h 143"/>
                <a:gd name="T40" fmla="*/ 131 w 173"/>
                <a:gd name="T41" fmla="*/ 47 h 143"/>
                <a:gd name="T42" fmla="*/ 125 w 173"/>
                <a:gd name="T43" fmla="*/ 41 h 143"/>
                <a:gd name="T44" fmla="*/ 119 w 173"/>
                <a:gd name="T45" fmla="*/ 41 h 143"/>
                <a:gd name="T46" fmla="*/ 113 w 173"/>
                <a:gd name="T47" fmla="*/ 41 h 143"/>
                <a:gd name="T48" fmla="*/ 107 w 173"/>
                <a:gd name="T49" fmla="*/ 35 h 143"/>
                <a:gd name="T50" fmla="*/ 101 w 173"/>
                <a:gd name="T51" fmla="*/ 29 h 143"/>
                <a:gd name="T52" fmla="*/ 95 w 173"/>
                <a:gd name="T53" fmla="*/ 23 h 143"/>
                <a:gd name="T54" fmla="*/ 89 w 173"/>
                <a:gd name="T55" fmla="*/ 11 h 143"/>
                <a:gd name="T56" fmla="*/ 89 w 173"/>
                <a:gd name="T57" fmla="*/ 5 h 143"/>
                <a:gd name="T58" fmla="*/ 83 w 173"/>
                <a:gd name="T59" fmla="*/ 5 h 143"/>
                <a:gd name="T60" fmla="*/ 71 w 173"/>
                <a:gd name="T61" fmla="*/ 11 h 143"/>
                <a:gd name="T62" fmla="*/ 65 w 173"/>
                <a:gd name="T63" fmla="*/ 11 h 143"/>
                <a:gd name="T64" fmla="*/ 53 w 173"/>
                <a:gd name="T65" fmla="*/ 17 h 143"/>
                <a:gd name="T66" fmla="*/ 42 w 173"/>
                <a:gd name="T67" fmla="*/ 17 h 143"/>
                <a:gd name="T68" fmla="*/ 30 w 173"/>
                <a:gd name="T69" fmla="*/ 11 h 143"/>
                <a:gd name="T70" fmla="*/ 18 w 173"/>
                <a:gd name="T71" fmla="*/ 5 h 143"/>
                <a:gd name="T72" fmla="*/ 6 w 173"/>
                <a:gd name="T73" fmla="*/ 0 h 143"/>
                <a:gd name="T74" fmla="*/ 6 w 173"/>
                <a:gd name="T75" fmla="*/ 5 h 143"/>
                <a:gd name="T76" fmla="*/ 12 w 173"/>
                <a:gd name="T77" fmla="*/ 11 h 143"/>
                <a:gd name="T78" fmla="*/ 12 w 173"/>
                <a:gd name="T79" fmla="*/ 23 h 143"/>
                <a:gd name="T80" fmla="*/ 12 w 173"/>
                <a:gd name="T81" fmla="*/ 29 h 143"/>
                <a:gd name="T82" fmla="*/ 18 w 173"/>
                <a:gd name="T83" fmla="*/ 41 h 143"/>
                <a:gd name="T84" fmla="*/ 12 w 173"/>
                <a:gd name="T85" fmla="*/ 53 h 143"/>
                <a:gd name="T86" fmla="*/ 12 w 173"/>
                <a:gd name="T87" fmla="*/ 65 h 143"/>
                <a:gd name="T88" fmla="*/ 0 w 173"/>
                <a:gd name="T89" fmla="*/ 77 h 143"/>
                <a:gd name="T90" fmla="*/ 12 w 173"/>
                <a:gd name="T91" fmla="*/ 77 h 143"/>
                <a:gd name="T92" fmla="*/ 18 w 173"/>
                <a:gd name="T93" fmla="*/ 83 h 143"/>
                <a:gd name="T94" fmla="*/ 24 w 173"/>
                <a:gd name="T95" fmla="*/ 89 h 143"/>
                <a:gd name="T96" fmla="*/ 36 w 173"/>
                <a:gd name="T97" fmla="*/ 95 h 143"/>
                <a:gd name="T98" fmla="*/ 42 w 173"/>
                <a:gd name="T99" fmla="*/ 101 h 143"/>
                <a:gd name="T100" fmla="*/ 42 w 173"/>
                <a:gd name="T101" fmla="*/ 107 h 143"/>
                <a:gd name="T102" fmla="*/ 48 w 173"/>
                <a:gd name="T103" fmla="*/ 119 h 143"/>
                <a:gd name="T104" fmla="*/ 42 w 173"/>
                <a:gd name="T105" fmla="*/ 131 h 143"/>
                <a:gd name="T106" fmla="*/ 48 w 173"/>
                <a:gd name="T107" fmla="*/ 131 h 143"/>
                <a:gd name="T108" fmla="*/ 53 w 173"/>
                <a:gd name="T109" fmla="*/ 131 h 143"/>
                <a:gd name="T110" fmla="*/ 59 w 173"/>
                <a:gd name="T111" fmla="*/ 131 h 143"/>
                <a:gd name="T112" fmla="*/ 65 w 173"/>
                <a:gd name="T113" fmla="*/ 131 h 143"/>
                <a:gd name="T114" fmla="*/ 71 w 173"/>
                <a:gd name="T115" fmla="*/ 137 h 143"/>
                <a:gd name="T116" fmla="*/ 77 w 173"/>
                <a:gd name="T117" fmla="*/ 137 h 143"/>
                <a:gd name="T118" fmla="*/ 83 w 173"/>
                <a:gd name="T119" fmla="*/ 143 h 143"/>
                <a:gd name="T120" fmla="*/ 89 w 173"/>
                <a:gd name="T121" fmla="*/ 143 h 1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3"/>
                <a:gd name="T184" fmla="*/ 0 h 143"/>
                <a:gd name="T185" fmla="*/ 173 w 173"/>
                <a:gd name="T186" fmla="*/ 143 h 14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3" h="143">
                  <a:moveTo>
                    <a:pt x="89" y="143"/>
                  </a:moveTo>
                  <a:lnTo>
                    <a:pt x="95" y="143"/>
                  </a:lnTo>
                  <a:lnTo>
                    <a:pt x="101" y="143"/>
                  </a:lnTo>
                  <a:lnTo>
                    <a:pt x="113" y="143"/>
                  </a:lnTo>
                  <a:lnTo>
                    <a:pt x="119" y="137"/>
                  </a:lnTo>
                  <a:lnTo>
                    <a:pt x="131" y="137"/>
                  </a:lnTo>
                  <a:lnTo>
                    <a:pt x="143" y="137"/>
                  </a:lnTo>
                  <a:lnTo>
                    <a:pt x="149" y="137"/>
                  </a:lnTo>
                  <a:lnTo>
                    <a:pt x="161" y="137"/>
                  </a:lnTo>
                  <a:lnTo>
                    <a:pt x="167" y="137"/>
                  </a:lnTo>
                  <a:lnTo>
                    <a:pt x="173" y="137"/>
                  </a:lnTo>
                  <a:lnTo>
                    <a:pt x="161" y="131"/>
                  </a:lnTo>
                  <a:lnTo>
                    <a:pt x="155" y="119"/>
                  </a:lnTo>
                  <a:lnTo>
                    <a:pt x="149" y="113"/>
                  </a:lnTo>
                  <a:lnTo>
                    <a:pt x="143" y="101"/>
                  </a:lnTo>
                  <a:lnTo>
                    <a:pt x="137" y="83"/>
                  </a:lnTo>
                  <a:lnTo>
                    <a:pt x="131" y="71"/>
                  </a:lnTo>
                  <a:lnTo>
                    <a:pt x="131" y="59"/>
                  </a:lnTo>
                  <a:lnTo>
                    <a:pt x="131" y="47"/>
                  </a:lnTo>
                  <a:lnTo>
                    <a:pt x="125" y="41"/>
                  </a:lnTo>
                  <a:lnTo>
                    <a:pt x="119" y="41"/>
                  </a:lnTo>
                  <a:lnTo>
                    <a:pt x="113" y="41"/>
                  </a:lnTo>
                  <a:lnTo>
                    <a:pt x="107" y="35"/>
                  </a:lnTo>
                  <a:lnTo>
                    <a:pt x="101" y="29"/>
                  </a:lnTo>
                  <a:lnTo>
                    <a:pt x="95" y="23"/>
                  </a:lnTo>
                  <a:lnTo>
                    <a:pt x="89" y="11"/>
                  </a:lnTo>
                  <a:lnTo>
                    <a:pt x="89" y="5"/>
                  </a:lnTo>
                  <a:lnTo>
                    <a:pt x="83" y="5"/>
                  </a:lnTo>
                  <a:lnTo>
                    <a:pt x="71" y="11"/>
                  </a:lnTo>
                  <a:lnTo>
                    <a:pt x="65" y="11"/>
                  </a:lnTo>
                  <a:lnTo>
                    <a:pt x="53" y="17"/>
                  </a:lnTo>
                  <a:lnTo>
                    <a:pt x="42" y="17"/>
                  </a:lnTo>
                  <a:lnTo>
                    <a:pt x="30" y="11"/>
                  </a:lnTo>
                  <a:lnTo>
                    <a:pt x="18" y="5"/>
                  </a:lnTo>
                  <a:lnTo>
                    <a:pt x="6" y="0"/>
                  </a:lnTo>
                  <a:lnTo>
                    <a:pt x="6" y="5"/>
                  </a:lnTo>
                  <a:lnTo>
                    <a:pt x="12" y="11"/>
                  </a:lnTo>
                  <a:lnTo>
                    <a:pt x="12" y="23"/>
                  </a:lnTo>
                  <a:lnTo>
                    <a:pt x="12" y="29"/>
                  </a:lnTo>
                  <a:lnTo>
                    <a:pt x="18" y="41"/>
                  </a:lnTo>
                  <a:lnTo>
                    <a:pt x="12" y="53"/>
                  </a:lnTo>
                  <a:lnTo>
                    <a:pt x="12" y="65"/>
                  </a:lnTo>
                  <a:lnTo>
                    <a:pt x="0" y="77"/>
                  </a:lnTo>
                  <a:lnTo>
                    <a:pt x="12" y="77"/>
                  </a:lnTo>
                  <a:lnTo>
                    <a:pt x="18" y="83"/>
                  </a:lnTo>
                  <a:lnTo>
                    <a:pt x="24" y="89"/>
                  </a:lnTo>
                  <a:lnTo>
                    <a:pt x="36" y="95"/>
                  </a:lnTo>
                  <a:lnTo>
                    <a:pt x="42" y="101"/>
                  </a:lnTo>
                  <a:lnTo>
                    <a:pt x="42" y="107"/>
                  </a:lnTo>
                  <a:lnTo>
                    <a:pt x="48" y="119"/>
                  </a:lnTo>
                  <a:lnTo>
                    <a:pt x="42" y="131"/>
                  </a:lnTo>
                  <a:lnTo>
                    <a:pt x="48" y="131"/>
                  </a:lnTo>
                  <a:lnTo>
                    <a:pt x="53" y="131"/>
                  </a:lnTo>
                  <a:lnTo>
                    <a:pt x="59" y="131"/>
                  </a:lnTo>
                  <a:lnTo>
                    <a:pt x="65" y="131"/>
                  </a:lnTo>
                  <a:lnTo>
                    <a:pt x="71" y="137"/>
                  </a:lnTo>
                  <a:lnTo>
                    <a:pt x="77" y="137"/>
                  </a:lnTo>
                  <a:lnTo>
                    <a:pt x="83" y="143"/>
                  </a:lnTo>
                  <a:lnTo>
                    <a:pt x="89" y="143"/>
                  </a:lnTo>
                  <a:close/>
                </a:path>
              </a:pathLst>
            </a:custGeom>
            <a:solidFill>
              <a:srgbClr val="49AF00"/>
            </a:solidFill>
            <a:ln w="9525">
              <a:noFill/>
              <a:round/>
              <a:headEnd/>
              <a:tailEnd/>
            </a:ln>
          </p:spPr>
          <p:txBody>
            <a:bodyPr vert="eaVert"/>
            <a:lstStyle/>
            <a:p>
              <a:endParaRPr lang="en-US"/>
            </a:p>
          </p:txBody>
        </p:sp>
        <p:sp>
          <p:nvSpPr>
            <p:cNvPr id="15866" name="Freeform 490"/>
            <p:cNvSpPr>
              <a:spLocks/>
            </p:cNvSpPr>
            <p:nvPr/>
          </p:nvSpPr>
          <p:spPr bwMode="auto">
            <a:xfrm>
              <a:off x="4952" y="2049"/>
              <a:ext cx="173" cy="179"/>
            </a:xfrm>
            <a:custGeom>
              <a:avLst/>
              <a:gdLst>
                <a:gd name="T0" fmla="*/ 24 w 173"/>
                <a:gd name="T1" fmla="*/ 84 h 179"/>
                <a:gd name="T2" fmla="*/ 30 w 173"/>
                <a:gd name="T3" fmla="*/ 84 h 179"/>
                <a:gd name="T4" fmla="*/ 42 w 173"/>
                <a:gd name="T5" fmla="*/ 84 h 179"/>
                <a:gd name="T6" fmla="*/ 54 w 173"/>
                <a:gd name="T7" fmla="*/ 84 h 179"/>
                <a:gd name="T8" fmla="*/ 66 w 173"/>
                <a:gd name="T9" fmla="*/ 84 h 179"/>
                <a:gd name="T10" fmla="*/ 84 w 173"/>
                <a:gd name="T11" fmla="*/ 78 h 179"/>
                <a:gd name="T12" fmla="*/ 96 w 173"/>
                <a:gd name="T13" fmla="*/ 66 h 179"/>
                <a:gd name="T14" fmla="*/ 108 w 173"/>
                <a:gd name="T15" fmla="*/ 54 h 179"/>
                <a:gd name="T16" fmla="*/ 120 w 173"/>
                <a:gd name="T17" fmla="*/ 36 h 179"/>
                <a:gd name="T18" fmla="*/ 126 w 173"/>
                <a:gd name="T19" fmla="*/ 18 h 179"/>
                <a:gd name="T20" fmla="*/ 132 w 173"/>
                <a:gd name="T21" fmla="*/ 6 h 179"/>
                <a:gd name="T22" fmla="*/ 138 w 173"/>
                <a:gd name="T23" fmla="*/ 6 h 179"/>
                <a:gd name="T24" fmla="*/ 144 w 173"/>
                <a:gd name="T25" fmla="*/ 0 h 179"/>
                <a:gd name="T26" fmla="*/ 156 w 173"/>
                <a:gd name="T27" fmla="*/ 0 h 179"/>
                <a:gd name="T28" fmla="*/ 162 w 173"/>
                <a:gd name="T29" fmla="*/ 0 h 179"/>
                <a:gd name="T30" fmla="*/ 168 w 173"/>
                <a:gd name="T31" fmla="*/ 0 h 179"/>
                <a:gd name="T32" fmla="*/ 173 w 173"/>
                <a:gd name="T33" fmla="*/ 0 h 179"/>
                <a:gd name="T34" fmla="*/ 173 w 173"/>
                <a:gd name="T35" fmla="*/ 0 h 179"/>
                <a:gd name="T36" fmla="*/ 156 w 173"/>
                <a:gd name="T37" fmla="*/ 6 h 179"/>
                <a:gd name="T38" fmla="*/ 138 w 173"/>
                <a:gd name="T39" fmla="*/ 24 h 179"/>
                <a:gd name="T40" fmla="*/ 132 w 173"/>
                <a:gd name="T41" fmla="*/ 48 h 179"/>
                <a:gd name="T42" fmla="*/ 126 w 173"/>
                <a:gd name="T43" fmla="*/ 66 h 179"/>
                <a:gd name="T44" fmla="*/ 126 w 173"/>
                <a:gd name="T45" fmla="*/ 84 h 179"/>
                <a:gd name="T46" fmla="*/ 126 w 173"/>
                <a:gd name="T47" fmla="*/ 96 h 179"/>
                <a:gd name="T48" fmla="*/ 120 w 173"/>
                <a:gd name="T49" fmla="*/ 108 h 179"/>
                <a:gd name="T50" fmla="*/ 108 w 173"/>
                <a:gd name="T51" fmla="*/ 113 h 179"/>
                <a:gd name="T52" fmla="*/ 96 w 173"/>
                <a:gd name="T53" fmla="*/ 125 h 179"/>
                <a:gd name="T54" fmla="*/ 90 w 173"/>
                <a:gd name="T55" fmla="*/ 143 h 179"/>
                <a:gd name="T56" fmla="*/ 84 w 173"/>
                <a:gd name="T57" fmla="*/ 155 h 179"/>
                <a:gd name="T58" fmla="*/ 66 w 173"/>
                <a:gd name="T59" fmla="*/ 155 h 179"/>
                <a:gd name="T60" fmla="*/ 42 w 173"/>
                <a:gd name="T61" fmla="*/ 167 h 179"/>
                <a:gd name="T62" fmla="*/ 30 w 173"/>
                <a:gd name="T63" fmla="*/ 173 h 179"/>
                <a:gd name="T64" fmla="*/ 24 w 173"/>
                <a:gd name="T65" fmla="*/ 173 h 179"/>
                <a:gd name="T66" fmla="*/ 24 w 173"/>
                <a:gd name="T67" fmla="*/ 155 h 179"/>
                <a:gd name="T68" fmla="*/ 18 w 173"/>
                <a:gd name="T69" fmla="*/ 137 h 179"/>
                <a:gd name="T70" fmla="*/ 6 w 173"/>
                <a:gd name="T71" fmla="*/ 119 h 179"/>
                <a:gd name="T72" fmla="*/ 6 w 173"/>
                <a:gd name="T73" fmla="*/ 113 h 179"/>
                <a:gd name="T74" fmla="*/ 12 w 173"/>
                <a:gd name="T75" fmla="*/ 108 h 179"/>
                <a:gd name="T76" fmla="*/ 24 w 173"/>
                <a:gd name="T77" fmla="*/ 102 h 179"/>
                <a:gd name="T78" fmla="*/ 24 w 173"/>
                <a:gd name="T79" fmla="*/ 90 h 17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3"/>
                <a:gd name="T121" fmla="*/ 0 h 179"/>
                <a:gd name="T122" fmla="*/ 173 w 173"/>
                <a:gd name="T123" fmla="*/ 179 h 17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3" h="179">
                  <a:moveTo>
                    <a:pt x="24" y="84"/>
                  </a:moveTo>
                  <a:lnTo>
                    <a:pt x="24" y="84"/>
                  </a:lnTo>
                  <a:lnTo>
                    <a:pt x="30" y="84"/>
                  </a:lnTo>
                  <a:lnTo>
                    <a:pt x="36" y="84"/>
                  </a:lnTo>
                  <a:lnTo>
                    <a:pt x="42" y="84"/>
                  </a:lnTo>
                  <a:lnTo>
                    <a:pt x="48" y="84"/>
                  </a:lnTo>
                  <a:lnTo>
                    <a:pt x="54" y="84"/>
                  </a:lnTo>
                  <a:lnTo>
                    <a:pt x="60" y="84"/>
                  </a:lnTo>
                  <a:lnTo>
                    <a:pt x="66" y="84"/>
                  </a:lnTo>
                  <a:lnTo>
                    <a:pt x="78" y="78"/>
                  </a:lnTo>
                  <a:lnTo>
                    <a:pt x="84" y="78"/>
                  </a:lnTo>
                  <a:lnTo>
                    <a:pt x="90" y="72"/>
                  </a:lnTo>
                  <a:lnTo>
                    <a:pt x="96" y="66"/>
                  </a:lnTo>
                  <a:lnTo>
                    <a:pt x="102" y="60"/>
                  </a:lnTo>
                  <a:lnTo>
                    <a:pt x="108" y="54"/>
                  </a:lnTo>
                  <a:lnTo>
                    <a:pt x="114" y="42"/>
                  </a:lnTo>
                  <a:lnTo>
                    <a:pt x="120" y="36"/>
                  </a:lnTo>
                  <a:lnTo>
                    <a:pt x="126" y="24"/>
                  </a:lnTo>
                  <a:lnTo>
                    <a:pt x="126" y="18"/>
                  </a:lnTo>
                  <a:lnTo>
                    <a:pt x="132" y="12"/>
                  </a:lnTo>
                  <a:lnTo>
                    <a:pt x="132" y="6"/>
                  </a:lnTo>
                  <a:lnTo>
                    <a:pt x="138" y="6"/>
                  </a:lnTo>
                  <a:lnTo>
                    <a:pt x="144" y="0"/>
                  </a:lnTo>
                  <a:lnTo>
                    <a:pt x="150" y="0"/>
                  </a:lnTo>
                  <a:lnTo>
                    <a:pt x="156" y="0"/>
                  </a:lnTo>
                  <a:lnTo>
                    <a:pt x="162" y="0"/>
                  </a:lnTo>
                  <a:lnTo>
                    <a:pt x="168" y="0"/>
                  </a:lnTo>
                  <a:lnTo>
                    <a:pt x="173" y="0"/>
                  </a:lnTo>
                  <a:lnTo>
                    <a:pt x="156" y="6"/>
                  </a:lnTo>
                  <a:lnTo>
                    <a:pt x="150" y="12"/>
                  </a:lnTo>
                  <a:lnTo>
                    <a:pt x="138" y="24"/>
                  </a:lnTo>
                  <a:lnTo>
                    <a:pt x="132" y="36"/>
                  </a:lnTo>
                  <a:lnTo>
                    <a:pt x="132" y="48"/>
                  </a:lnTo>
                  <a:lnTo>
                    <a:pt x="126" y="60"/>
                  </a:lnTo>
                  <a:lnTo>
                    <a:pt x="126" y="66"/>
                  </a:lnTo>
                  <a:lnTo>
                    <a:pt x="126" y="72"/>
                  </a:lnTo>
                  <a:lnTo>
                    <a:pt x="126" y="84"/>
                  </a:lnTo>
                  <a:lnTo>
                    <a:pt x="126" y="90"/>
                  </a:lnTo>
                  <a:lnTo>
                    <a:pt x="126" y="96"/>
                  </a:lnTo>
                  <a:lnTo>
                    <a:pt x="126" y="108"/>
                  </a:lnTo>
                  <a:lnTo>
                    <a:pt x="120" y="108"/>
                  </a:lnTo>
                  <a:lnTo>
                    <a:pt x="114" y="108"/>
                  </a:lnTo>
                  <a:lnTo>
                    <a:pt x="108" y="113"/>
                  </a:lnTo>
                  <a:lnTo>
                    <a:pt x="102" y="119"/>
                  </a:lnTo>
                  <a:lnTo>
                    <a:pt x="96" y="125"/>
                  </a:lnTo>
                  <a:lnTo>
                    <a:pt x="90" y="137"/>
                  </a:lnTo>
                  <a:lnTo>
                    <a:pt x="90" y="143"/>
                  </a:lnTo>
                  <a:lnTo>
                    <a:pt x="90" y="155"/>
                  </a:lnTo>
                  <a:lnTo>
                    <a:pt x="84" y="155"/>
                  </a:lnTo>
                  <a:lnTo>
                    <a:pt x="72" y="155"/>
                  </a:lnTo>
                  <a:lnTo>
                    <a:pt x="66" y="155"/>
                  </a:lnTo>
                  <a:lnTo>
                    <a:pt x="54" y="161"/>
                  </a:lnTo>
                  <a:lnTo>
                    <a:pt x="42" y="167"/>
                  </a:lnTo>
                  <a:lnTo>
                    <a:pt x="36" y="167"/>
                  </a:lnTo>
                  <a:lnTo>
                    <a:pt x="30" y="173"/>
                  </a:lnTo>
                  <a:lnTo>
                    <a:pt x="24" y="179"/>
                  </a:lnTo>
                  <a:lnTo>
                    <a:pt x="24" y="173"/>
                  </a:lnTo>
                  <a:lnTo>
                    <a:pt x="24" y="161"/>
                  </a:lnTo>
                  <a:lnTo>
                    <a:pt x="24" y="155"/>
                  </a:lnTo>
                  <a:lnTo>
                    <a:pt x="18" y="143"/>
                  </a:lnTo>
                  <a:lnTo>
                    <a:pt x="18" y="137"/>
                  </a:lnTo>
                  <a:lnTo>
                    <a:pt x="12" y="125"/>
                  </a:lnTo>
                  <a:lnTo>
                    <a:pt x="6" y="119"/>
                  </a:lnTo>
                  <a:lnTo>
                    <a:pt x="0" y="113"/>
                  </a:lnTo>
                  <a:lnTo>
                    <a:pt x="6" y="113"/>
                  </a:lnTo>
                  <a:lnTo>
                    <a:pt x="12" y="108"/>
                  </a:lnTo>
                  <a:lnTo>
                    <a:pt x="18" y="108"/>
                  </a:lnTo>
                  <a:lnTo>
                    <a:pt x="24" y="102"/>
                  </a:lnTo>
                  <a:lnTo>
                    <a:pt x="24" y="96"/>
                  </a:lnTo>
                  <a:lnTo>
                    <a:pt x="24" y="90"/>
                  </a:lnTo>
                  <a:lnTo>
                    <a:pt x="24" y="84"/>
                  </a:lnTo>
                  <a:close/>
                </a:path>
              </a:pathLst>
            </a:custGeom>
            <a:solidFill>
              <a:srgbClr val="49AF00"/>
            </a:solidFill>
            <a:ln w="9525">
              <a:noFill/>
              <a:round/>
              <a:headEnd/>
              <a:tailEnd/>
            </a:ln>
          </p:spPr>
          <p:txBody>
            <a:bodyPr vert="eaVert"/>
            <a:lstStyle/>
            <a:p>
              <a:endParaRPr lang="en-US"/>
            </a:p>
          </p:txBody>
        </p:sp>
        <p:sp>
          <p:nvSpPr>
            <p:cNvPr id="15867" name="Freeform 491"/>
            <p:cNvSpPr>
              <a:spLocks/>
            </p:cNvSpPr>
            <p:nvPr/>
          </p:nvSpPr>
          <p:spPr bwMode="auto">
            <a:xfrm>
              <a:off x="5060" y="2049"/>
              <a:ext cx="107" cy="185"/>
            </a:xfrm>
            <a:custGeom>
              <a:avLst/>
              <a:gdLst>
                <a:gd name="T0" fmla="*/ 65 w 107"/>
                <a:gd name="T1" fmla="*/ 6 h 185"/>
                <a:gd name="T2" fmla="*/ 71 w 107"/>
                <a:gd name="T3" fmla="*/ 12 h 185"/>
                <a:gd name="T4" fmla="*/ 83 w 107"/>
                <a:gd name="T5" fmla="*/ 12 h 185"/>
                <a:gd name="T6" fmla="*/ 83 w 107"/>
                <a:gd name="T7" fmla="*/ 12 h 185"/>
                <a:gd name="T8" fmla="*/ 83 w 107"/>
                <a:gd name="T9" fmla="*/ 18 h 185"/>
                <a:gd name="T10" fmla="*/ 77 w 107"/>
                <a:gd name="T11" fmla="*/ 24 h 185"/>
                <a:gd name="T12" fmla="*/ 71 w 107"/>
                <a:gd name="T13" fmla="*/ 24 h 185"/>
                <a:gd name="T14" fmla="*/ 65 w 107"/>
                <a:gd name="T15" fmla="*/ 24 h 185"/>
                <a:gd name="T16" fmla="*/ 60 w 107"/>
                <a:gd name="T17" fmla="*/ 24 h 185"/>
                <a:gd name="T18" fmla="*/ 60 w 107"/>
                <a:gd name="T19" fmla="*/ 30 h 185"/>
                <a:gd name="T20" fmla="*/ 54 w 107"/>
                <a:gd name="T21" fmla="*/ 30 h 185"/>
                <a:gd name="T22" fmla="*/ 54 w 107"/>
                <a:gd name="T23" fmla="*/ 36 h 185"/>
                <a:gd name="T24" fmla="*/ 54 w 107"/>
                <a:gd name="T25" fmla="*/ 42 h 185"/>
                <a:gd name="T26" fmla="*/ 54 w 107"/>
                <a:gd name="T27" fmla="*/ 42 h 185"/>
                <a:gd name="T28" fmla="*/ 60 w 107"/>
                <a:gd name="T29" fmla="*/ 48 h 185"/>
                <a:gd name="T30" fmla="*/ 60 w 107"/>
                <a:gd name="T31" fmla="*/ 48 h 185"/>
                <a:gd name="T32" fmla="*/ 65 w 107"/>
                <a:gd name="T33" fmla="*/ 48 h 185"/>
                <a:gd name="T34" fmla="*/ 71 w 107"/>
                <a:gd name="T35" fmla="*/ 48 h 185"/>
                <a:gd name="T36" fmla="*/ 77 w 107"/>
                <a:gd name="T37" fmla="*/ 48 h 185"/>
                <a:gd name="T38" fmla="*/ 77 w 107"/>
                <a:gd name="T39" fmla="*/ 42 h 185"/>
                <a:gd name="T40" fmla="*/ 83 w 107"/>
                <a:gd name="T41" fmla="*/ 36 h 185"/>
                <a:gd name="T42" fmla="*/ 89 w 107"/>
                <a:gd name="T43" fmla="*/ 30 h 185"/>
                <a:gd name="T44" fmla="*/ 95 w 107"/>
                <a:gd name="T45" fmla="*/ 30 h 185"/>
                <a:gd name="T46" fmla="*/ 95 w 107"/>
                <a:gd name="T47" fmla="*/ 36 h 185"/>
                <a:gd name="T48" fmla="*/ 95 w 107"/>
                <a:gd name="T49" fmla="*/ 36 h 185"/>
                <a:gd name="T50" fmla="*/ 89 w 107"/>
                <a:gd name="T51" fmla="*/ 48 h 185"/>
                <a:gd name="T52" fmla="*/ 89 w 107"/>
                <a:gd name="T53" fmla="*/ 48 h 185"/>
                <a:gd name="T54" fmla="*/ 83 w 107"/>
                <a:gd name="T55" fmla="*/ 54 h 185"/>
                <a:gd name="T56" fmla="*/ 77 w 107"/>
                <a:gd name="T57" fmla="*/ 60 h 185"/>
                <a:gd name="T58" fmla="*/ 77 w 107"/>
                <a:gd name="T59" fmla="*/ 60 h 185"/>
                <a:gd name="T60" fmla="*/ 83 w 107"/>
                <a:gd name="T61" fmla="*/ 66 h 185"/>
                <a:gd name="T62" fmla="*/ 83 w 107"/>
                <a:gd name="T63" fmla="*/ 72 h 185"/>
                <a:gd name="T64" fmla="*/ 89 w 107"/>
                <a:gd name="T65" fmla="*/ 72 h 185"/>
                <a:gd name="T66" fmla="*/ 95 w 107"/>
                <a:gd name="T67" fmla="*/ 72 h 185"/>
                <a:gd name="T68" fmla="*/ 101 w 107"/>
                <a:gd name="T69" fmla="*/ 72 h 185"/>
                <a:gd name="T70" fmla="*/ 101 w 107"/>
                <a:gd name="T71" fmla="*/ 72 h 185"/>
                <a:gd name="T72" fmla="*/ 107 w 107"/>
                <a:gd name="T73" fmla="*/ 78 h 185"/>
                <a:gd name="T74" fmla="*/ 107 w 107"/>
                <a:gd name="T75" fmla="*/ 96 h 185"/>
                <a:gd name="T76" fmla="*/ 101 w 107"/>
                <a:gd name="T77" fmla="*/ 113 h 185"/>
                <a:gd name="T78" fmla="*/ 89 w 107"/>
                <a:gd name="T79" fmla="*/ 131 h 185"/>
                <a:gd name="T80" fmla="*/ 71 w 107"/>
                <a:gd name="T81" fmla="*/ 149 h 185"/>
                <a:gd name="T82" fmla="*/ 60 w 107"/>
                <a:gd name="T83" fmla="*/ 161 h 185"/>
                <a:gd name="T84" fmla="*/ 42 w 107"/>
                <a:gd name="T85" fmla="*/ 173 h 185"/>
                <a:gd name="T86" fmla="*/ 24 w 107"/>
                <a:gd name="T87" fmla="*/ 179 h 185"/>
                <a:gd name="T88" fmla="*/ 12 w 107"/>
                <a:gd name="T89" fmla="*/ 185 h 185"/>
                <a:gd name="T90" fmla="*/ 12 w 107"/>
                <a:gd name="T91" fmla="*/ 185 h 185"/>
                <a:gd name="T92" fmla="*/ 6 w 107"/>
                <a:gd name="T93" fmla="*/ 185 h 185"/>
                <a:gd name="T94" fmla="*/ 0 w 107"/>
                <a:gd name="T95" fmla="*/ 185 h 185"/>
                <a:gd name="T96" fmla="*/ 6 w 107"/>
                <a:gd name="T97" fmla="*/ 179 h 185"/>
                <a:gd name="T98" fmla="*/ 12 w 107"/>
                <a:gd name="T99" fmla="*/ 173 h 185"/>
                <a:gd name="T100" fmla="*/ 18 w 107"/>
                <a:gd name="T101" fmla="*/ 161 h 185"/>
                <a:gd name="T102" fmla="*/ 24 w 107"/>
                <a:gd name="T103" fmla="*/ 149 h 185"/>
                <a:gd name="T104" fmla="*/ 24 w 107"/>
                <a:gd name="T105" fmla="*/ 137 h 185"/>
                <a:gd name="T106" fmla="*/ 24 w 107"/>
                <a:gd name="T107" fmla="*/ 119 h 185"/>
                <a:gd name="T108" fmla="*/ 18 w 107"/>
                <a:gd name="T109" fmla="*/ 96 h 185"/>
                <a:gd name="T110" fmla="*/ 18 w 107"/>
                <a:gd name="T111" fmla="*/ 84 h 185"/>
                <a:gd name="T112" fmla="*/ 18 w 107"/>
                <a:gd name="T113" fmla="*/ 66 h 185"/>
                <a:gd name="T114" fmla="*/ 24 w 107"/>
                <a:gd name="T115" fmla="*/ 48 h 185"/>
                <a:gd name="T116" fmla="*/ 30 w 107"/>
                <a:gd name="T117" fmla="*/ 24 h 185"/>
                <a:gd name="T118" fmla="*/ 48 w 107"/>
                <a:gd name="T119" fmla="*/ 6 h 18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7"/>
                <a:gd name="T181" fmla="*/ 0 h 185"/>
                <a:gd name="T182" fmla="*/ 107 w 107"/>
                <a:gd name="T183" fmla="*/ 185 h 18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7" h="185">
                  <a:moveTo>
                    <a:pt x="65" y="0"/>
                  </a:moveTo>
                  <a:lnTo>
                    <a:pt x="65" y="6"/>
                  </a:lnTo>
                  <a:lnTo>
                    <a:pt x="71" y="12"/>
                  </a:lnTo>
                  <a:lnTo>
                    <a:pt x="77" y="12"/>
                  </a:lnTo>
                  <a:lnTo>
                    <a:pt x="83" y="12"/>
                  </a:lnTo>
                  <a:lnTo>
                    <a:pt x="89" y="18"/>
                  </a:lnTo>
                  <a:lnTo>
                    <a:pt x="83" y="18"/>
                  </a:lnTo>
                  <a:lnTo>
                    <a:pt x="83" y="24"/>
                  </a:lnTo>
                  <a:lnTo>
                    <a:pt x="77" y="24"/>
                  </a:lnTo>
                  <a:lnTo>
                    <a:pt x="71" y="24"/>
                  </a:lnTo>
                  <a:lnTo>
                    <a:pt x="65" y="24"/>
                  </a:lnTo>
                  <a:lnTo>
                    <a:pt x="60" y="24"/>
                  </a:lnTo>
                  <a:lnTo>
                    <a:pt x="60" y="30"/>
                  </a:lnTo>
                  <a:lnTo>
                    <a:pt x="54" y="30"/>
                  </a:lnTo>
                  <a:lnTo>
                    <a:pt x="54" y="36"/>
                  </a:lnTo>
                  <a:lnTo>
                    <a:pt x="54" y="42"/>
                  </a:lnTo>
                  <a:lnTo>
                    <a:pt x="54" y="48"/>
                  </a:lnTo>
                  <a:lnTo>
                    <a:pt x="60" y="48"/>
                  </a:lnTo>
                  <a:lnTo>
                    <a:pt x="65" y="48"/>
                  </a:lnTo>
                  <a:lnTo>
                    <a:pt x="71" y="48"/>
                  </a:lnTo>
                  <a:lnTo>
                    <a:pt x="77" y="48"/>
                  </a:lnTo>
                  <a:lnTo>
                    <a:pt x="77" y="42"/>
                  </a:lnTo>
                  <a:lnTo>
                    <a:pt x="77" y="36"/>
                  </a:lnTo>
                  <a:lnTo>
                    <a:pt x="83" y="36"/>
                  </a:lnTo>
                  <a:lnTo>
                    <a:pt x="83" y="30"/>
                  </a:lnTo>
                  <a:lnTo>
                    <a:pt x="89" y="30"/>
                  </a:lnTo>
                  <a:lnTo>
                    <a:pt x="95" y="30"/>
                  </a:lnTo>
                  <a:lnTo>
                    <a:pt x="95" y="36"/>
                  </a:lnTo>
                  <a:lnTo>
                    <a:pt x="95" y="42"/>
                  </a:lnTo>
                  <a:lnTo>
                    <a:pt x="89" y="48"/>
                  </a:lnTo>
                  <a:lnTo>
                    <a:pt x="83" y="54"/>
                  </a:lnTo>
                  <a:lnTo>
                    <a:pt x="77" y="60"/>
                  </a:lnTo>
                  <a:lnTo>
                    <a:pt x="77" y="66"/>
                  </a:lnTo>
                  <a:lnTo>
                    <a:pt x="83" y="66"/>
                  </a:lnTo>
                  <a:lnTo>
                    <a:pt x="83" y="72"/>
                  </a:lnTo>
                  <a:lnTo>
                    <a:pt x="89" y="72"/>
                  </a:lnTo>
                  <a:lnTo>
                    <a:pt x="95" y="72"/>
                  </a:lnTo>
                  <a:lnTo>
                    <a:pt x="101" y="72"/>
                  </a:lnTo>
                  <a:lnTo>
                    <a:pt x="107" y="72"/>
                  </a:lnTo>
                  <a:lnTo>
                    <a:pt x="107" y="78"/>
                  </a:lnTo>
                  <a:lnTo>
                    <a:pt x="107" y="90"/>
                  </a:lnTo>
                  <a:lnTo>
                    <a:pt x="107" y="96"/>
                  </a:lnTo>
                  <a:lnTo>
                    <a:pt x="107" y="108"/>
                  </a:lnTo>
                  <a:lnTo>
                    <a:pt x="101" y="113"/>
                  </a:lnTo>
                  <a:lnTo>
                    <a:pt x="95" y="125"/>
                  </a:lnTo>
                  <a:lnTo>
                    <a:pt x="89" y="131"/>
                  </a:lnTo>
                  <a:lnTo>
                    <a:pt x="83" y="137"/>
                  </a:lnTo>
                  <a:lnTo>
                    <a:pt x="71" y="149"/>
                  </a:lnTo>
                  <a:lnTo>
                    <a:pt x="65" y="155"/>
                  </a:lnTo>
                  <a:lnTo>
                    <a:pt x="60" y="161"/>
                  </a:lnTo>
                  <a:lnTo>
                    <a:pt x="48" y="167"/>
                  </a:lnTo>
                  <a:lnTo>
                    <a:pt x="42" y="173"/>
                  </a:lnTo>
                  <a:lnTo>
                    <a:pt x="30" y="179"/>
                  </a:lnTo>
                  <a:lnTo>
                    <a:pt x="24" y="179"/>
                  </a:lnTo>
                  <a:lnTo>
                    <a:pt x="18" y="179"/>
                  </a:lnTo>
                  <a:lnTo>
                    <a:pt x="12" y="185"/>
                  </a:lnTo>
                  <a:lnTo>
                    <a:pt x="6" y="185"/>
                  </a:lnTo>
                  <a:lnTo>
                    <a:pt x="0" y="185"/>
                  </a:lnTo>
                  <a:lnTo>
                    <a:pt x="6" y="185"/>
                  </a:lnTo>
                  <a:lnTo>
                    <a:pt x="6" y="179"/>
                  </a:lnTo>
                  <a:lnTo>
                    <a:pt x="12" y="173"/>
                  </a:lnTo>
                  <a:lnTo>
                    <a:pt x="18" y="167"/>
                  </a:lnTo>
                  <a:lnTo>
                    <a:pt x="18" y="161"/>
                  </a:lnTo>
                  <a:lnTo>
                    <a:pt x="24" y="155"/>
                  </a:lnTo>
                  <a:lnTo>
                    <a:pt x="24" y="149"/>
                  </a:lnTo>
                  <a:lnTo>
                    <a:pt x="24" y="143"/>
                  </a:lnTo>
                  <a:lnTo>
                    <a:pt x="24" y="137"/>
                  </a:lnTo>
                  <a:lnTo>
                    <a:pt x="24" y="125"/>
                  </a:lnTo>
                  <a:lnTo>
                    <a:pt x="24" y="119"/>
                  </a:lnTo>
                  <a:lnTo>
                    <a:pt x="18" y="108"/>
                  </a:lnTo>
                  <a:lnTo>
                    <a:pt x="18" y="96"/>
                  </a:lnTo>
                  <a:lnTo>
                    <a:pt x="18" y="90"/>
                  </a:lnTo>
                  <a:lnTo>
                    <a:pt x="18" y="84"/>
                  </a:lnTo>
                  <a:lnTo>
                    <a:pt x="18" y="72"/>
                  </a:lnTo>
                  <a:lnTo>
                    <a:pt x="18" y="66"/>
                  </a:lnTo>
                  <a:lnTo>
                    <a:pt x="18" y="60"/>
                  </a:lnTo>
                  <a:lnTo>
                    <a:pt x="24" y="48"/>
                  </a:lnTo>
                  <a:lnTo>
                    <a:pt x="24" y="36"/>
                  </a:lnTo>
                  <a:lnTo>
                    <a:pt x="30" y="24"/>
                  </a:lnTo>
                  <a:lnTo>
                    <a:pt x="42" y="12"/>
                  </a:lnTo>
                  <a:lnTo>
                    <a:pt x="48" y="6"/>
                  </a:lnTo>
                  <a:lnTo>
                    <a:pt x="65" y="0"/>
                  </a:lnTo>
                  <a:close/>
                </a:path>
              </a:pathLst>
            </a:custGeom>
            <a:solidFill>
              <a:srgbClr val="FF1933"/>
            </a:solidFill>
            <a:ln w="9525">
              <a:noFill/>
              <a:round/>
              <a:headEnd/>
              <a:tailEnd/>
            </a:ln>
          </p:spPr>
          <p:txBody>
            <a:bodyPr vert="eaVert"/>
            <a:lstStyle/>
            <a:p>
              <a:endParaRPr lang="en-US"/>
            </a:p>
          </p:txBody>
        </p:sp>
        <p:sp>
          <p:nvSpPr>
            <p:cNvPr id="15868" name="Freeform 492"/>
            <p:cNvSpPr>
              <a:spLocks/>
            </p:cNvSpPr>
            <p:nvPr/>
          </p:nvSpPr>
          <p:spPr bwMode="auto">
            <a:xfrm>
              <a:off x="4857" y="1826"/>
              <a:ext cx="477" cy="305"/>
            </a:xfrm>
            <a:custGeom>
              <a:avLst/>
              <a:gdLst>
                <a:gd name="T0" fmla="*/ 257 w 477"/>
                <a:gd name="T1" fmla="*/ 83 h 305"/>
                <a:gd name="T2" fmla="*/ 280 w 477"/>
                <a:gd name="T3" fmla="*/ 36 h 305"/>
                <a:gd name="T4" fmla="*/ 298 w 477"/>
                <a:gd name="T5" fmla="*/ 12 h 305"/>
                <a:gd name="T6" fmla="*/ 310 w 477"/>
                <a:gd name="T7" fmla="*/ 18 h 305"/>
                <a:gd name="T8" fmla="*/ 328 w 477"/>
                <a:gd name="T9" fmla="*/ 53 h 305"/>
                <a:gd name="T10" fmla="*/ 352 w 477"/>
                <a:gd name="T11" fmla="*/ 101 h 305"/>
                <a:gd name="T12" fmla="*/ 340 w 477"/>
                <a:gd name="T13" fmla="*/ 155 h 305"/>
                <a:gd name="T14" fmla="*/ 316 w 477"/>
                <a:gd name="T15" fmla="*/ 185 h 305"/>
                <a:gd name="T16" fmla="*/ 304 w 477"/>
                <a:gd name="T17" fmla="*/ 209 h 305"/>
                <a:gd name="T18" fmla="*/ 322 w 477"/>
                <a:gd name="T19" fmla="*/ 191 h 305"/>
                <a:gd name="T20" fmla="*/ 352 w 477"/>
                <a:gd name="T21" fmla="*/ 155 h 305"/>
                <a:gd name="T22" fmla="*/ 406 w 477"/>
                <a:gd name="T23" fmla="*/ 137 h 305"/>
                <a:gd name="T24" fmla="*/ 424 w 477"/>
                <a:gd name="T25" fmla="*/ 143 h 305"/>
                <a:gd name="T26" fmla="*/ 454 w 477"/>
                <a:gd name="T27" fmla="*/ 155 h 305"/>
                <a:gd name="T28" fmla="*/ 466 w 477"/>
                <a:gd name="T29" fmla="*/ 173 h 305"/>
                <a:gd name="T30" fmla="*/ 436 w 477"/>
                <a:gd name="T31" fmla="*/ 185 h 305"/>
                <a:gd name="T32" fmla="*/ 400 w 477"/>
                <a:gd name="T33" fmla="*/ 221 h 305"/>
                <a:gd name="T34" fmla="*/ 352 w 477"/>
                <a:gd name="T35" fmla="*/ 227 h 305"/>
                <a:gd name="T36" fmla="*/ 334 w 477"/>
                <a:gd name="T37" fmla="*/ 227 h 305"/>
                <a:gd name="T38" fmla="*/ 328 w 477"/>
                <a:gd name="T39" fmla="*/ 227 h 305"/>
                <a:gd name="T40" fmla="*/ 334 w 477"/>
                <a:gd name="T41" fmla="*/ 209 h 305"/>
                <a:gd name="T42" fmla="*/ 334 w 477"/>
                <a:gd name="T43" fmla="*/ 203 h 305"/>
                <a:gd name="T44" fmla="*/ 322 w 477"/>
                <a:gd name="T45" fmla="*/ 203 h 305"/>
                <a:gd name="T46" fmla="*/ 310 w 477"/>
                <a:gd name="T47" fmla="*/ 221 h 305"/>
                <a:gd name="T48" fmla="*/ 310 w 477"/>
                <a:gd name="T49" fmla="*/ 227 h 305"/>
                <a:gd name="T50" fmla="*/ 310 w 477"/>
                <a:gd name="T51" fmla="*/ 215 h 305"/>
                <a:gd name="T52" fmla="*/ 286 w 477"/>
                <a:gd name="T53" fmla="*/ 209 h 305"/>
                <a:gd name="T54" fmla="*/ 268 w 477"/>
                <a:gd name="T55" fmla="*/ 215 h 305"/>
                <a:gd name="T56" fmla="*/ 257 w 477"/>
                <a:gd name="T57" fmla="*/ 221 h 305"/>
                <a:gd name="T58" fmla="*/ 233 w 477"/>
                <a:gd name="T59" fmla="*/ 227 h 305"/>
                <a:gd name="T60" fmla="*/ 221 w 477"/>
                <a:gd name="T61" fmla="*/ 245 h 305"/>
                <a:gd name="T62" fmla="*/ 191 w 477"/>
                <a:gd name="T63" fmla="*/ 287 h 305"/>
                <a:gd name="T64" fmla="*/ 155 w 477"/>
                <a:gd name="T65" fmla="*/ 305 h 305"/>
                <a:gd name="T66" fmla="*/ 125 w 477"/>
                <a:gd name="T67" fmla="*/ 305 h 305"/>
                <a:gd name="T68" fmla="*/ 107 w 477"/>
                <a:gd name="T69" fmla="*/ 305 h 305"/>
                <a:gd name="T70" fmla="*/ 71 w 477"/>
                <a:gd name="T71" fmla="*/ 293 h 305"/>
                <a:gd name="T72" fmla="*/ 36 w 477"/>
                <a:gd name="T73" fmla="*/ 275 h 305"/>
                <a:gd name="T74" fmla="*/ 0 w 477"/>
                <a:gd name="T75" fmla="*/ 269 h 305"/>
                <a:gd name="T76" fmla="*/ 24 w 477"/>
                <a:gd name="T77" fmla="*/ 245 h 305"/>
                <a:gd name="T78" fmla="*/ 83 w 477"/>
                <a:gd name="T79" fmla="*/ 191 h 305"/>
                <a:gd name="T80" fmla="*/ 125 w 477"/>
                <a:gd name="T81" fmla="*/ 179 h 305"/>
                <a:gd name="T82" fmla="*/ 173 w 477"/>
                <a:gd name="T83" fmla="*/ 179 h 305"/>
                <a:gd name="T84" fmla="*/ 215 w 477"/>
                <a:gd name="T85" fmla="*/ 197 h 305"/>
                <a:gd name="T86" fmla="*/ 233 w 477"/>
                <a:gd name="T87" fmla="*/ 209 h 305"/>
                <a:gd name="T88" fmla="*/ 251 w 477"/>
                <a:gd name="T89" fmla="*/ 215 h 305"/>
                <a:gd name="T90" fmla="*/ 268 w 477"/>
                <a:gd name="T91" fmla="*/ 209 h 305"/>
                <a:gd name="T92" fmla="*/ 263 w 477"/>
                <a:gd name="T93" fmla="*/ 203 h 305"/>
                <a:gd name="T94" fmla="*/ 239 w 477"/>
                <a:gd name="T95" fmla="*/ 203 h 305"/>
                <a:gd name="T96" fmla="*/ 215 w 477"/>
                <a:gd name="T97" fmla="*/ 197 h 305"/>
                <a:gd name="T98" fmla="*/ 167 w 477"/>
                <a:gd name="T99" fmla="*/ 173 h 305"/>
                <a:gd name="T100" fmla="*/ 137 w 477"/>
                <a:gd name="T101" fmla="*/ 113 h 305"/>
                <a:gd name="T102" fmla="*/ 137 w 477"/>
                <a:gd name="T103" fmla="*/ 59 h 305"/>
                <a:gd name="T104" fmla="*/ 173 w 477"/>
                <a:gd name="T105" fmla="*/ 77 h 305"/>
                <a:gd name="T106" fmla="*/ 221 w 477"/>
                <a:gd name="T107" fmla="*/ 95 h 305"/>
                <a:gd name="T108" fmla="*/ 251 w 477"/>
                <a:gd name="T109" fmla="*/ 113 h 305"/>
                <a:gd name="T110" fmla="*/ 268 w 477"/>
                <a:gd name="T111" fmla="*/ 161 h 305"/>
                <a:gd name="T112" fmla="*/ 274 w 477"/>
                <a:gd name="T113" fmla="*/ 197 h 305"/>
                <a:gd name="T114" fmla="*/ 292 w 477"/>
                <a:gd name="T115" fmla="*/ 209 h 305"/>
                <a:gd name="T116" fmla="*/ 298 w 477"/>
                <a:gd name="T117" fmla="*/ 203 h 305"/>
                <a:gd name="T118" fmla="*/ 286 w 477"/>
                <a:gd name="T119" fmla="*/ 179 h 305"/>
                <a:gd name="T120" fmla="*/ 257 w 477"/>
                <a:gd name="T121" fmla="*/ 125 h 3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7"/>
                <a:gd name="T184" fmla="*/ 0 h 305"/>
                <a:gd name="T185" fmla="*/ 477 w 477"/>
                <a:gd name="T186" fmla="*/ 305 h 30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7" h="305">
                  <a:moveTo>
                    <a:pt x="257" y="125"/>
                  </a:moveTo>
                  <a:lnTo>
                    <a:pt x="257" y="113"/>
                  </a:lnTo>
                  <a:lnTo>
                    <a:pt x="257" y="101"/>
                  </a:lnTo>
                  <a:lnTo>
                    <a:pt x="257" y="95"/>
                  </a:lnTo>
                  <a:lnTo>
                    <a:pt x="257" y="83"/>
                  </a:lnTo>
                  <a:lnTo>
                    <a:pt x="263" y="71"/>
                  </a:lnTo>
                  <a:lnTo>
                    <a:pt x="263" y="59"/>
                  </a:lnTo>
                  <a:lnTo>
                    <a:pt x="268" y="53"/>
                  </a:lnTo>
                  <a:lnTo>
                    <a:pt x="274" y="42"/>
                  </a:lnTo>
                  <a:lnTo>
                    <a:pt x="280" y="36"/>
                  </a:lnTo>
                  <a:lnTo>
                    <a:pt x="286" y="30"/>
                  </a:lnTo>
                  <a:lnTo>
                    <a:pt x="292" y="24"/>
                  </a:lnTo>
                  <a:lnTo>
                    <a:pt x="292" y="18"/>
                  </a:lnTo>
                  <a:lnTo>
                    <a:pt x="298" y="12"/>
                  </a:lnTo>
                  <a:lnTo>
                    <a:pt x="298" y="6"/>
                  </a:lnTo>
                  <a:lnTo>
                    <a:pt x="304" y="0"/>
                  </a:lnTo>
                  <a:lnTo>
                    <a:pt x="304" y="6"/>
                  </a:lnTo>
                  <a:lnTo>
                    <a:pt x="304" y="12"/>
                  </a:lnTo>
                  <a:lnTo>
                    <a:pt x="310" y="18"/>
                  </a:lnTo>
                  <a:lnTo>
                    <a:pt x="310" y="24"/>
                  </a:lnTo>
                  <a:lnTo>
                    <a:pt x="316" y="36"/>
                  </a:lnTo>
                  <a:lnTo>
                    <a:pt x="322" y="42"/>
                  </a:lnTo>
                  <a:lnTo>
                    <a:pt x="328" y="47"/>
                  </a:lnTo>
                  <a:lnTo>
                    <a:pt x="328" y="53"/>
                  </a:lnTo>
                  <a:lnTo>
                    <a:pt x="334" y="59"/>
                  </a:lnTo>
                  <a:lnTo>
                    <a:pt x="340" y="65"/>
                  </a:lnTo>
                  <a:lnTo>
                    <a:pt x="346" y="71"/>
                  </a:lnTo>
                  <a:lnTo>
                    <a:pt x="346" y="77"/>
                  </a:lnTo>
                  <a:lnTo>
                    <a:pt x="352" y="101"/>
                  </a:lnTo>
                  <a:lnTo>
                    <a:pt x="352" y="113"/>
                  </a:lnTo>
                  <a:lnTo>
                    <a:pt x="352" y="131"/>
                  </a:lnTo>
                  <a:lnTo>
                    <a:pt x="346" y="143"/>
                  </a:lnTo>
                  <a:lnTo>
                    <a:pt x="340" y="149"/>
                  </a:lnTo>
                  <a:lnTo>
                    <a:pt x="340" y="155"/>
                  </a:lnTo>
                  <a:lnTo>
                    <a:pt x="334" y="161"/>
                  </a:lnTo>
                  <a:lnTo>
                    <a:pt x="328" y="167"/>
                  </a:lnTo>
                  <a:lnTo>
                    <a:pt x="322" y="173"/>
                  </a:lnTo>
                  <a:lnTo>
                    <a:pt x="316" y="179"/>
                  </a:lnTo>
                  <a:lnTo>
                    <a:pt x="316" y="185"/>
                  </a:lnTo>
                  <a:lnTo>
                    <a:pt x="310" y="197"/>
                  </a:lnTo>
                  <a:lnTo>
                    <a:pt x="304" y="197"/>
                  </a:lnTo>
                  <a:lnTo>
                    <a:pt x="304" y="203"/>
                  </a:lnTo>
                  <a:lnTo>
                    <a:pt x="304" y="209"/>
                  </a:lnTo>
                  <a:lnTo>
                    <a:pt x="310" y="209"/>
                  </a:lnTo>
                  <a:lnTo>
                    <a:pt x="316" y="203"/>
                  </a:lnTo>
                  <a:lnTo>
                    <a:pt x="316" y="197"/>
                  </a:lnTo>
                  <a:lnTo>
                    <a:pt x="322" y="191"/>
                  </a:lnTo>
                  <a:lnTo>
                    <a:pt x="322" y="179"/>
                  </a:lnTo>
                  <a:lnTo>
                    <a:pt x="328" y="179"/>
                  </a:lnTo>
                  <a:lnTo>
                    <a:pt x="328" y="173"/>
                  </a:lnTo>
                  <a:lnTo>
                    <a:pt x="340" y="161"/>
                  </a:lnTo>
                  <a:lnTo>
                    <a:pt x="352" y="155"/>
                  </a:lnTo>
                  <a:lnTo>
                    <a:pt x="358" y="143"/>
                  </a:lnTo>
                  <a:lnTo>
                    <a:pt x="370" y="143"/>
                  </a:lnTo>
                  <a:lnTo>
                    <a:pt x="382" y="137"/>
                  </a:lnTo>
                  <a:lnTo>
                    <a:pt x="394" y="137"/>
                  </a:lnTo>
                  <a:lnTo>
                    <a:pt x="406" y="137"/>
                  </a:lnTo>
                  <a:lnTo>
                    <a:pt x="412" y="137"/>
                  </a:lnTo>
                  <a:lnTo>
                    <a:pt x="418" y="137"/>
                  </a:lnTo>
                  <a:lnTo>
                    <a:pt x="424" y="137"/>
                  </a:lnTo>
                  <a:lnTo>
                    <a:pt x="424" y="143"/>
                  </a:lnTo>
                  <a:lnTo>
                    <a:pt x="430" y="143"/>
                  </a:lnTo>
                  <a:lnTo>
                    <a:pt x="436" y="149"/>
                  </a:lnTo>
                  <a:lnTo>
                    <a:pt x="442" y="149"/>
                  </a:lnTo>
                  <a:lnTo>
                    <a:pt x="448" y="155"/>
                  </a:lnTo>
                  <a:lnTo>
                    <a:pt x="454" y="155"/>
                  </a:lnTo>
                  <a:lnTo>
                    <a:pt x="460" y="161"/>
                  </a:lnTo>
                  <a:lnTo>
                    <a:pt x="466" y="167"/>
                  </a:lnTo>
                  <a:lnTo>
                    <a:pt x="477" y="167"/>
                  </a:lnTo>
                  <a:lnTo>
                    <a:pt x="472" y="173"/>
                  </a:lnTo>
                  <a:lnTo>
                    <a:pt x="466" y="173"/>
                  </a:lnTo>
                  <a:lnTo>
                    <a:pt x="460" y="173"/>
                  </a:lnTo>
                  <a:lnTo>
                    <a:pt x="454" y="173"/>
                  </a:lnTo>
                  <a:lnTo>
                    <a:pt x="448" y="179"/>
                  </a:lnTo>
                  <a:lnTo>
                    <a:pt x="442" y="179"/>
                  </a:lnTo>
                  <a:lnTo>
                    <a:pt x="436" y="185"/>
                  </a:lnTo>
                  <a:lnTo>
                    <a:pt x="430" y="191"/>
                  </a:lnTo>
                  <a:lnTo>
                    <a:pt x="424" y="197"/>
                  </a:lnTo>
                  <a:lnTo>
                    <a:pt x="418" y="203"/>
                  </a:lnTo>
                  <a:lnTo>
                    <a:pt x="406" y="215"/>
                  </a:lnTo>
                  <a:lnTo>
                    <a:pt x="400" y="221"/>
                  </a:lnTo>
                  <a:lnTo>
                    <a:pt x="388" y="227"/>
                  </a:lnTo>
                  <a:lnTo>
                    <a:pt x="376" y="233"/>
                  </a:lnTo>
                  <a:lnTo>
                    <a:pt x="364" y="233"/>
                  </a:lnTo>
                  <a:lnTo>
                    <a:pt x="352" y="227"/>
                  </a:lnTo>
                  <a:lnTo>
                    <a:pt x="346" y="227"/>
                  </a:lnTo>
                  <a:lnTo>
                    <a:pt x="340" y="227"/>
                  </a:lnTo>
                  <a:lnTo>
                    <a:pt x="334" y="227"/>
                  </a:lnTo>
                  <a:lnTo>
                    <a:pt x="328" y="227"/>
                  </a:lnTo>
                  <a:lnTo>
                    <a:pt x="322" y="227"/>
                  </a:lnTo>
                  <a:lnTo>
                    <a:pt x="328" y="227"/>
                  </a:lnTo>
                  <a:lnTo>
                    <a:pt x="334" y="221"/>
                  </a:lnTo>
                  <a:lnTo>
                    <a:pt x="334" y="215"/>
                  </a:lnTo>
                  <a:lnTo>
                    <a:pt x="334" y="209"/>
                  </a:lnTo>
                  <a:lnTo>
                    <a:pt x="334" y="203"/>
                  </a:lnTo>
                  <a:lnTo>
                    <a:pt x="328" y="203"/>
                  </a:lnTo>
                  <a:lnTo>
                    <a:pt x="322" y="203"/>
                  </a:lnTo>
                  <a:lnTo>
                    <a:pt x="316" y="203"/>
                  </a:lnTo>
                  <a:lnTo>
                    <a:pt x="316" y="209"/>
                  </a:lnTo>
                  <a:lnTo>
                    <a:pt x="310" y="215"/>
                  </a:lnTo>
                  <a:lnTo>
                    <a:pt x="310" y="221"/>
                  </a:lnTo>
                  <a:lnTo>
                    <a:pt x="316" y="221"/>
                  </a:lnTo>
                  <a:lnTo>
                    <a:pt x="316" y="227"/>
                  </a:lnTo>
                  <a:lnTo>
                    <a:pt x="310" y="227"/>
                  </a:lnTo>
                  <a:lnTo>
                    <a:pt x="310" y="221"/>
                  </a:lnTo>
                  <a:lnTo>
                    <a:pt x="310" y="215"/>
                  </a:lnTo>
                  <a:lnTo>
                    <a:pt x="304" y="215"/>
                  </a:lnTo>
                  <a:lnTo>
                    <a:pt x="292" y="215"/>
                  </a:lnTo>
                  <a:lnTo>
                    <a:pt x="286" y="209"/>
                  </a:lnTo>
                  <a:lnTo>
                    <a:pt x="280" y="209"/>
                  </a:lnTo>
                  <a:lnTo>
                    <a:pt x="274" y="209"/>
                  </a:lnTo>
                  <a:lnTo>
                    <a:pt x="268" y="215"/>
                  </a:lnTo>
                  <a:lnTo>
                    <a:pt x="268" y="221"/>
                  </a:lnTo>
                  <a:lnTo>
                    <a:pt x="263" y="221"/>
                  </a:lnTo>
                  <a:lnTo>
                    <a:pt x="257" y="221"/>
                  </a:lnTo>
                  <a:lnTo>
                    <a:pt x="251" y="221"/>
                  </a:lnTo>
                  <a:lnTo>
                    <a:pt x="245" y="221"/>
                  </a:lnTo>
                  <a:lnTo>
                    <a:pt x="239" y="221"/>
                  </a:lnTo>
                  <a:lnTo>
                    <a:pt x="233" y="227"/>
                  </a:lnTo>
                  <a:lnTo>
                    <a:pt x="227" y="227"/>
                  </a:lnTo>
                  <a:lnTo>
                    <a:pt x="227" y="233"/>
                  </a:lnTo>
                  <a:lnTo>
                    <a:pt x="221" y="239"/>
                  </a:lnTo>
                  <a:lnTo>
                    <a:pt x="221" y="245"/>
                  </a:lnTo>
                  <a:lnTo>
                    <a:pt x="215" y="257"/>
                  </a:lnTo>
                  <a:lnTo>
                    <a:pt x="209" y="263"/>
                  </a:lnTo>
                  <a:lnTo>
                    <a:pt x="203" y="275"/>
                  </a:lnTo>
                  <a:lnTo>
                    <a:pt x="197" y="281"/>
                  </a:lnTo>
                  <a:lnTo>
                    <a:pt x="191" y="287"/>
                  </a:lnTo>
                  <a:lnTo>
                    <a:pt x="185" y="293"/>
                  </a:lnTo>
                  <a:lnTo>
                    <a:pt x="179" y="299"/>
                  </a:lnTo>
                  <a:lnTo>
                    <a:pt x="173" y="299"/>
                  </a:lnTo>
                  <a:lnTo>
                    <a:pt x="161" y="305"/>
                  </a:lnTo>
                  <a:lnTo>
                    <a:pt x="155" y="305"/>
                  </a:lnTo>
                  <a:lnTo>
                    <a:pt x="149" y="305"/>
                  </a:lnTo>
                  <a:lnTo>
                    <a:pt x="143" y="305"/>
                  </a:lnTo>
                  <a:lnTo>
                    <a:pt x="137" y="305"/>
                  </a:lnTo>
                  <a:lnTo>
                    <a:pt x="131" y="305"/>
                  </a:lnTo>
                  <a:lnTo>
                    <a:pt x="125" y="305"/>
                  </a:lnTo>
                  <a:lnTo>
                    <a:pt x="119" y="305"/>
                  </a:lnTo>
                  <a:lnTo>
                    <a:pt x="113" y="305"/>
                  </a:lnTo>
                  <a:lnTo>
                    <a:pt x="107" y="305"/>
                  </a:lnTo>
                  <a:lnTo>
                    <a:pt x="101" y="305"/>
                  </a:lnTo>
                  <a:lnTo>
                    <a:pt x="95" y="299"/>
                  </a:lnTo>
                  <a:lnTo>
                    <a:pt x="83" y="299"/>
                  </a:lnTo>
                  <a:lnTo>
                    <a:pt x="77" y="293"/>
                  </a:lnTo>
                  <a:lnTo>
                    <a:pt x="71" y="293"/>
                  </a:lnTo>
                  <a:lnTo>
                    <a:pt x="65" y="287"/>
                  </a:lnTo>
                  <a:lnTo>
                    <a:pt x="59" y="281"/>
                  </a:lnTo>
                  <a:lnTo>
                    <a:pt x="54" y="281"/>
                  </a:lnTo>
                  <a:lnTo>
                    <a:pt x="42" y="275"/>
                  </a:lnTo>
                  <a:lnTo>
                    <a:pt x="36" y="275"/>
                  </a:lnTo>
                  <a:lnTo>
                    <a:pt x="30" y="275"/>
                  </a:lnTo>
                  <a:lnTo>
                    <a:pt x="18" y="269"/>
                  </a:lnTo>
                  <a:lnTo>
                    <a:pt x="12" y="269"/>
                  </a:lnTo>
                  <a:lnTo>
                    <a:pt x="6" y="269"/>
                  </a:lnTo>
                  <a:lnTo>
                    <a:pt x="0" y="269"/>
                  </a:lnTo>
                  <a:lnTo>
                    <a:pt x="6" y="263"/>
                  </a:lnTo>
                  <a:lnTo>
                    <a:pt x="12" y="251"/>
                  </a:lnTo>
                  <a:lnTo>
                    <a:pt x="24" y="245"/>
                  </a:lnTo>
                  <a:lnTo>
                    <a:pt x="36" y="233"/>
                  </a:lnTo>
                  <a:lnTo>
                    <a:pt x="48" y="221"/>
                  </a:lnTo>
                  <a:lnTo>
                    <a:pt x="59" y="209"/>
                  </a:lnTo>
                  <a:lnTo>
                    <a:pt x="71" y="197"/>
                  </a:lnTo>
                  <a:lnTo>
                    <a:pt x="83" y="191"/>
                  </a:lnTo>
                  <a:lnTo>
                    <a:pt x="95" y="185"/>
                  </a:lnTo>
                  <a:lnTo>
                    <a:pt x="101" y="185"/>
                  </a:lnTo>
                  <a:lnTo>
                    <a:pt x="107" y="185"/>
                  </a:lnTo>
                  <a:lnTo>
                    <a:pt x="119" y="185"/>
                  </a:lnTo>
                  <a:lnTo>
                    <a:pt x="125" y="179"/>
                  </a:lnTo>
                  <a:lnTo>
                    <a:pt x="137" y="179"/>
                  </a:lnTo>
                  <a:lnTo>
                    <a:pt x="149" y="179"/>
                  </a:lnTo>
                  <a:lnTo>
                    <a:pt x="155" y="179"/>
                  </a:lnTo>
                  <a:lnTo>
                    <a:pt x="167" y="179"/>
                  </a:lnTo>
                  <a:lnTo>
                    <a:pt x="173" y="179"/>
                  </a:lnTo>
                  <a:lnTo>
                    <a:pt x="185" y="179"/>
                  </a:lnTo>
                  <a:lnTo>
                    <a:pt x="191" y="185"/>
                  </a:lnTo>
                  <a:lnTo>
                    <a:pt x="203" y="191"/>
                  </a:lnTo>
                  <a:lnTo>
                    <a:pt x="209" y="191"/>
                  </a:lnTo>
                  <a:lnTo>
                    <a:pt x="215" y="197"/>
                  </a:lnTo>
                  <a:lnTo>
                    <a:pt x="221" y="197"/>
                  </a:lnTo>
                  <a:lnTo>
                    <a:pt x="227" y="203"/>
                  </a:lnTo>
                  <a:lnTo>
                    <a:pt x="233" y="209"/>
                  </a:lnTo>
                  <a:lnTo>
                    <a:pt x="239" y="215"/>
                  </a:lnTo>
                  <a:lnTo>
                    <a:pt x="245" y="215"/>
                  </a:lnTo>
                  <a:lnTo>
                    <a:pt x="251" y="215"/>
                  </a:lnTo>
                  <a:lnTo>
                    <a:pt x="257" y="215"/>
                  </a:lnTo>
                  <a:lnTo>
                    <a:pt x="263" y="215"/>
                  </a:lnTo>
                  <a:lnTo>
                    <a:pt x="263" y="209"/>
                  </a:lnTo>
                  <a:lnTo>
                    <a:pt x="268" y="209"/>
                  </a:lnTo>
                  <a:lnTo>
                    <a:pt x="268" y="203"/>
                  </a:lnTo>
                  <a:lnTo>
                    <a:pt x="263" y="203"/>
                  </a:lnTo>
                  <a:lnTo>
                    <a:pt x="257" y="203"/>
                  </a:lnTo>
                  <a:lnTo>
                    <a:pt x="251" y="203"/>
                  </a:lnTo>
                  <a:lnTo>
                    <a:pt x="245" y="203"/>
                  </a:lnTo>
                  <a:lnTo>
                    <a:pt x="239" y="203"/>
                  </a:lnTo>
                  <a:lnTo>
                    <a:pt x="233" y="203"/>
                  </a:lnTo>
                  <a:lnTo>
                    <a:pt x="227" y="203"/>
                  </a:lnTo>
                  <a:lnTo>
                    <a:pt x="221" y="203"/>
                  </a:lnTo>
                  <a:lnTo>
                    <a:pt x="215" y="197"/>
                  </a:lnTo>
                  <a:lnTo>
                    <a:pt x="209" y="197"/>
                  </a:lnTo>
                  <a:lnTo>
                    <a:pt x="197" y="191"/>
                  </a:lnTo>
                  <a:lnTo>
                    <a:pt x="191" y="185"/>
                  </a:lnTo>
                  <a:lnTo>
                    <a:pt x="179" y="179"/>
                  </a:lnTo>
                  <a:lnTo>
                    <a:pt x="167" y="173"/>
                  </a:lnTo>
                  <a:lnTo>
                    <a:pt x="161" y="161"/>
                  </a:lnTo>
                  <a:lnTo>
                    <a:pt x="155" y="155"/>
                  </a:lnTo>
                  <a:lnTo>
                    <a:pt x="149" y="143"/>
                  </a:lnTo>
                  <a:lnTo>
                    <a:pt x="143" y="125"/>
                  </a:lnTo>
                  <a:lnTo>
                    <a:pt x="137" y="113"/>
                  </a:lnTo>
                  <a:lnTo>
                    <a:pt x="137" y="101"/>
                  </a:lnTo>
                  <a:lnTo>
                    <a:pt x="137" y="89"/>
                  </a:lnTo>
                  <a:lnTo>
                    <a:pt x="137" y="77"/>
                  </a:lnTo>
                  <a:lnTo>
                    <a:pt x="137" y="71"/>
                  </a:lnTo>
                  <a:lnTo>
                    <a:pt x="137" y="59"/>
                  </a:lnTo>
                  <a:lnTo>
                    <a:pt x="143" y="53"/>
                  </a:lnTo>
                  <a:lnTo>
                    <a:pt x="143" y="59"/>
                  </a:lnTo>
                  <a:lnTo>
                    <a:pt x="155" y="65"/>
                  </a:lnTo>
                  <a:lnTo>
                    <a:pt x="161" y="71"/>
                  </a:lnTo>
                  <a:lnTo>
                    <a:pt x="173" y="77"/>
                  </a:lnTo>
                  <a:lnTo>
                    <a:pt x="185" y="83"/>
                  </a:lnTo>
                  <a:lnTo>
                    <a:pt x="197" y="89"/>
                  </a:lnTo>
                  <a:lnTo>
                    <a:pt x="203" y="89"/>
                  </a:lnTo>
                  <a:lnTo>
                    <a:pt x="215" y="95"/>
                  </a:lnTo>
                  <a:lnTo>
                    <a:pt x="221" y="95"/>
                  </a:lnTo>
                  <a:lnTo>
                    <a:pt x="227" y="95"/>
                  </a:lnTo>
                  <a:lnTo>
                    <a:pt x="233" y="101"/>
                  </a:lnTo>
                  <a:lnTo>
                    <a:pt x="239" y="101"/>
                  </a:lnTo>
                  <a:lnTo>
                    <a:pt x="245" y="107"/>
                  </a:lnTo>
                  <a:lnTo>
                    <a:pt x="251" y="113"/>
                  </a:lnTo>
                  <a:lnTo>
                    <a:pt x="257" y="119"/>
                  </a:lnTo>
                  <a:lnTo>
                    <a:pt x="257" y="131"/>
                  </a:lnTo>
                  <a:lnTo>
                    <a:pt x="263" y="143"/>
                  </a:lnTo>
                  <a:lnTo>
                    <a:pt x="268" y="149"/>
                  </a:lnTo>
                  <a:lnTo>
                    <a:pt x="268" y="161"/>
                  </a:lnTo>
                  <a:lnTo>
                    <a:pt x="268" y="179"/>
                  </a:lnTo>
                  <a:lnTo>
                    <a:pt x="268" y="185"/>
                  </a:lnTo>
                  <a:lnTo>
                    <a:pt x="274" y="191"/>
                  </a:lnTo>
                  <a:lnTo>
                    <a:pt x="274" y="197"/>
                  </a:lnTo>
                  <a:lnTo>
                    <a:pt x="280" y="197"/>
                  </a:lnTo>
                  <a:lnTo>
                    <a:pt x="280" y="203"/>
                  </a:lnTo>
                  <a:lnTo>
                    <a:pt x="286" y="203"/>
                  </a:lnTo>
                  <a:lnTo>
                    <a:pt x="292" y="209"/>
                  </a:lnTo>
                  <a:lnTo>
                    <a:pt x="298" y="209"/>
                  </a:lnTo>
                  <a:lnTo>
                    <a:pt x="298" y="203"/>
                  </a:lnTo>
                  <a:lnTo>
                    <a:pt x="298" y="197"/>
                  </a:lnTo>
                  <a:lnTo>
                    <a:pt x="298" y="191"/>
                  </a:lnTo>
                  <a:lnTo>
                    <a:pt x="292" y="185"/>
                  </a:lnTo>
                  <a:lnTo>
                    <a:pt x="286" y="179"/>
                  </a:lnTo>
                  <a:lnTo>
                    <a:pt x="280" y="173"/>
                  </a:lnTo>
                  <a:lnTo>
                    <a:pt x="274" y="161"/>
                  </a:lnTo>
                  <a:lnTo>
                    <a:pt x="268" y="149"/>
                  </a:lnTo>
                  <a:lnTo>
                    <a:pt x="263" y="137"/>
                  </a:lnTo>
                  <a:lnTo>
                    <a:pt x="257" y="125"/>
                  </a:lnTo>
                  <a:close/>
                </a:path>
              </a:pathLst>
            </a:custGeom>
            <a:solidFill>
              <a:srgbClr val="FF1933"/>
            </a:solidFill>
            <a:ln w="9525">
              <a:noFill/>
              <a:round/>
              <a:headEnd/>
              <a:tailEnd/>
            </a:ln>
          </p:spPr>
          <p:txBody>
            <a:bodyPr vert="eaVert"/>
            <a:lstStyle/>
            <a:p>
              <a:endParaRPr lang="en-US"/>
            </a:p>
          </p:txBody>
        </p:sp>
        <p:sp>
          <p:nvSpPr>
            <p:cNvPr id="15869" name="Freeform 493"/>
            <p:cNvSpPr>
              <a:spLocks/>
            </p:cNvSpPr>
            <p:nvPr/>
          </p:nvSpPr>
          <p:spPr bwMode="auto">
            <a:xfrm>
              <a:off x="5178" y="2068"/>
              <a:ext cx="119" cy="149"/>
            </a:xfrm>
            <a:custGeom>
              <a:avLst/>
              <a:gdLst>
                <a:gd name="T0" fmla="*/ 30 w 120"/>
                <a:gd name="T1" fmla="*/ 6 h 149"/>
                <a:gd name="T2" fmla="*/ 24 w 120"/>
                <a:gd name="T3" fmla="*/ 12 h 149"/>
                <a:gd name="T4" fmla="*/ 18 w 120"/>
                <a:gd name="T5" fmla="*/ 12 h 149"/>
                <a:gd name="T6" fmla="*/ 12 w 120"/>
                <a:gd name="T7" fmla="*/ 12 h 149"/>
                <a:gd name="T8" fmla="*/ 12 w 120"/>
                <a:gd name="T9" fmla="*/ 6 h 149"/>
                <a:gd name="T10" fmla="*/ 6 w 120"/>
                <a:gd name="T11" fmla="*/ 6 h 149"/>
                <a:gd name="T12" fmla="*/ 0 w 120"/>
                <a:gd name="T13" fmla="*/ 0 h 149"/>
                <a:gd name="T14" fmla="*/ 0 w 120"/>
                <a:gd name="T15" fmla="*/ 0 h 149"/>
                <a:gd name="T16" fmla="*/ 0 w 120"/>
                <a:gd name="T17" fmla="*/ 6 h 149"/>
                <a:gd name="T18" fmla="*/ 6 w 120"/>
                <a:gd name="T19" fmla="*/ 12 h 149"/>
                <a:gd name="T20" fmla="*/ 12 w 120"/>
                <a:gd name="T21" fmla="*/ 12 h 149"/>
                <a:gd name="T22" fmla="*/ 18 w 120"/>
                <a:gd name="T23" fmla="*/ 12 h 149"/>
                <a:gd name="T24" fmla="*/ 18 w 120"/>
                <a:gd name="T25" fmla="*/ 18 h 149"/>
                <a:gd name="T26" fmla="*/ 24 w 120"/>
                <a:gd name="T27" fmla="*/ 24 h 149"/>
                <a:gd name="T28" fmla="*/ 18 w 120"/>
                <a:gd name="T29" fmla="*/ 30 h 149"/>
                <a:gd name="T30" fmla="*/ 18 w 120"/>
                <a:gd name="T31" fmla="*/ 36 h 149"/>
                <a:gd name="T32" fmla="*/ 12 w 120"/>
                <a:gd name="T33" fmla="*/ 36 h 149"/>
                <a:gd name="T34" fmla="*/ 6 w 120"/>
                <a:gd name="T35" fmla="*/ 36 h 149"/>
                <a:gd name="T36" fmla="*/ 0 w 120"/>
                <a:gd name="T37" fmla="*/ 54 h 149"/>
                <a:gd name="T38" fmla="*/ 0 w 120"/>
                <a:gd name="T39" fmla="*/ 78 h 149"/>
                <a:gd name="T40" fmla="*/ 18 w 120"/>
                <a:gd name="T41" fmla="*/ 101 h 149"/>
                <a:gd name="T42" fmla="*/ 48 w 120"/>
                <a:gd name="T43" fmla="*/ 119 h 149"/>
                <a:gd name="T44" fmla="*/ 70 w 120"/>
                <a:gd name="T45" fmla="*/ 131 h 149"/>
                <a:gd name="T46" fmla="*/ 82 w 120"/>
                <a:gd name="T47" fmla="*/ 137 h 149"/>
                <a:gd name="T48" fmla="*/ 100 w 120"/>
                <a:gd name="T49" fmla="*/ 143 h 149"/>
                <a:gd name="T50" fmla="*/ 112 w 120"/>
                <a:gd name="T51" fmla="*/ 149 h 149"/>
                <a:gd name="T52" fmla="*/ 112 w 120"/>
                <a:gd name="T53" fmla="*/ 143 h 149"/>
                <a:gd name="T54" fmla="*/ 106 w 120"/>
                <a:gd name="T55" fmla="*/ 125 h 149"/>
                <a:gd name="T56" fmla="*/ 100 w 120"/>
                <a:gd name="T57" fmla="*/ 107 h 149"/>
                <a:gd name="T58" fmla="*/ 94 w 120"/>
                <a:gd name="T59" fmla="*/ 84 h 149"/>
                <a:gd name="T60" fmla="*/ 94 w 120"/>
                <a:gd name="T61" fmla="*/ 72 h 149"/>
                <a:gd name="T62" fmla="*/ 88 w 120"/>
                <a:gd name="T63" fmla="*/ 48 h 149"/>
                <a:gd name="T64" fmla="*/ 70 w 120"/>
                <a:gd name="T65" fmla="*/ 24 h 149"/>
                <a:gd name="T66" fmla="*/ 54 w 120"/>
                <a:gd name="T67" fmla="*/ 6 h 1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0"/>
                <a:gd name="T103" fmla="*/ 0 h 149"/>
                <a:gd name="T104" fmla="*/ 120 w 120"/>
                <a:gd name="T105" fmla="*/ 149 h 1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0" h="149">
                  <a:moveTo>
                    <a:pt x="30" y="0"/>
                  </a:moveTo>
                  <a:lnTo>
                    <a:pt x="30" y="6"/>
                  </a:lnTo>
                  <a:lnTo>
                    <a:pt x="24" y="12"/>
                  </a:lnTo>
                  <a:lnTo>
                    <a:pt x="18" y="12"/>
                  </a:lnTo>
                  <a:lnTo>
                    <a:pt x="12" y="12"/>
                  </a:lnTo>
                  <a:lnTo>
                    <a:pt x="12" y="6"/>
                  </a:lnTo>
                  <a:lnTo>
                    <a:pt x="6" y="6"/>
                  </a:lnTo>
                  <a:lnTo>
                    <a:pt x="0" y="0"/>
                  </a:lnTo>
                  <a:lnTo>
                    <a:pt x="0" y="6"/>
                  </a:lnTo>
                  <a:lnTo>
                    <a:pt x="0" y="12"/>
                  </a:lnTo>
                  <a:lnTo>
                    <a:pt x="6" y="12"/>
                  </a:lnTo>
                  <a:lnTo>
                    <a:pt x="12" y="12"/>
                  </a:lnTo>
                  <a:lnTo>
                    <a:pt x="18" y="12"/>
                  </a:lnTo>
                  <a:lnTo>
                    <a:pt x="18" y="18"/>
                  </a:lnTo>
                  <a:lnTo>
                    <a:pt x="24" y="24"/>
                  </a:lnTo>
                  <a:lnTo>
                    <a:pt x="18" y="30"/>
                  </a:lnTo>
                  <a:lnTo>
                    <a:pt x="18" y="36"/>
                  </a:lnTo>
                  <a:lnTo>
                    <a:pt x="12" y="36"/>
                  </a:lnTo>
                  <a:lnTo>
                    <a:pt x="6" y="36"/>
                  </a:lnTo>
                  <a:lnTo>
                    <a:pt x="0" y="54"/>
                  </a:lnTo>
                  <a:lnTo>
                    <a:pt x="0" y="66"/>
                  </a:lnTo>
                  <a:lnTo>
                    <a:pt x="0" y="78"/>
                  </a:lnTo>
                  <a:lnTo>
                    <a:pt x="6" y="90"/>
                  </a:lnTo>
                  <a:lnTo>
                    <a:pt x="18" y="101"/>
                  </a:lnTo>
                  <a:lnTo>
                    <a:pt x="30" y="113"/>
                  </a:lnTo>
                  <a:lnTo>
                    <a:pt x="48" y="119"/>
                  </a:lnTo>
                  <a:lnTo>
                    <a:pt x="66" y="131"/>
                  </a:lnTo>
                  <a:lnTo>
                    <a:pt x="78" y="131"/>
                  </a:lnTo>
                  <a:lnTo>
                    <a:pt x="84" y="137"/>
                  </a:lnTo>
                  <a:lnTo>
                    <a:pt x="90" y="137"/>
                  </a:lnTo>
                  <a:lnTo>
                    <a:pt x="102" y="137"/>
                  </a:lnTo>
                  <a:lnTo>
                    <a:pt x="108" y="143"/>
                  </a:lnTo>
                  <a:lnTo>
                    <a:pt x="114" y="149"/>
                  </a:lnTo>
                  <a:lnTo>
                    <a:pt x="120" y="149"/>
                  </a:lnTo>
                  <a:lnTo>
                    <a:pt x="120" y="143"/>
                  </a:lnTo>
                  <a:lnTo>
                    <a:pt x="114" y="137"/>
                  </a:lnTo>
                  <a:lnTo>
                    <a:pt x="114" y="125"/>
                  </a:lnTo>
                  <a:lnTo>
                    <a:pt x="108" y="113"/>
                  </a:lnTo>
                  <a:lnTo>
                    <a:pt x="108" y="107"/>
                  </a:lnTo>
                  <a:lnTo>
                    <a:pt x="108" y="95"/>
                  </a:lnTo>
                  <a:lnTo>
                    <a:pt x="102" y="84"/>
                  </a:lnTo>
                  <a:lnTo>
                    <a:pt x="102" y="78"/>
                  </a:lnTo>
                  <a:lnTo>
                    <a:pt x="102" y="72"/>
                  </a:lnTo>
                  <a:lnTo>
                    <a:pt x="102" y="60"/>
                  </a:lnTo>
                  <a:lnTo>
                    <a:pt x="96" y="48"/>
                  </a:lnTo>
                  <a:lnTo>
                    <a:pt x="90" y="36"/>
                  </a:lnTo>
                  <a:lnTo>
                    <a:pt x="78" y="24"/>
                  </a:lnTo>
                  <a:lnTo>
                    <a:pt x="66" y="12"/>
                  </a:lnTo>
                  <a:lnTo>
                    <a:pt x="54" y="6"/>
                  </a:lnTo>
                  <a:lnTo>
                    <a:pt x="30" y="0"/>
                  </a:lnTo>
                  <a:close/>
                </a:path>
              </a:pathLst>
            </a:custGeom>
            <a:solidFill>
              <a:srgbClr val="FF1933"/>
            </a:solidFill>
            <a:ln w="9525">
              <a:noFill/>
              <a:round/>
              <a:headEnd/>
              <a:tailEnd/>
            </a:ln>
          </p:spPr>
          <p:txBody>
            <a:bodyPr vert="eaVert"/>
            <a:lstStyle/>
            <a:p>
              <a:endParaRPr lang="en-US"/>
            </a:p>
          </p:txBody>
        </p:sp>
        <p:sp>
          <p:nvSpPr>
            <p:cNvPr id="15870" name="Freeform 494"/>
            <p:cNvSpPr>
              <a:spLocks/>
            </p:cNvSpPr>
            <p:nvPr/>
          </p:nvSpPr>
          <p:spPr bwMode="auto">
            <a:xfrm>
              <a:off x="5149" y="2102"/>
              <a:ext cx="12" cy="12"/>
            </a:xfrm>
            <a:custGeom>
              <a:avLst/>
              <a:gdLst>
                <a:gd name="T0" fmla="*/ 12 w 12"/>
                <a:gd name="T1" fmla="*/ 6 h 12"/>
                <a:gd name="T2" fmla="*/ 12 w 12"/>
                <a:gd name="T3" fmla="*/ 12 h 12"/>
                <a:gd name="T4" fmla="*/ 12 w 12"/>
                <a:gd name="T5" fmla="*/ 12 h 12"/>
                <a:gd name="T6" fmla="*/ 6 w 12"/>
                <a:gd name="T7" fmla="*/ 12 h 12"/>
                <a:gd name="T8" fmla="*/ 6 w 12"/>
                <a:gd name="T9" fmla="*/ 12 h 12"/>
                <a:gd name="T10" fmla="*/ 0 w 12"/>
                <a:gd name="T11" fmla="*/ 12 h 12"/>
                <a:gd name="T12" fmla="*/ 0 w 12"/>
                <a:gd name="T13" fmla="*/ 12 h 12"/>
                <a:gd name="T14" fmla="*/ 0 w 12"/>
                <a:gd name="T15" fmla="*/ 6 h 12"/>
                <a:gd name="T16" fmla="*/ 0 w 12"/>
                <a:gd name="T17" fmla="*/ 6 h 12"/>
                <a:gd name="T18" fmla="*/ 0 w 12"/>
                <a:gd name="T19" fmla="*/ 6 h 12"/>
                <a:gd name="T20" fmla="*/ 0 w 12"/>
                <a:gd name="T21" fmla="*/ 0 h 12"/>
                <a:gd name="T22" fmla="*/ 6 w 12"/>
                <a:gd name="T23" fmla="*/ 0 h 12"/>
                <a:gd name="T24" fmla="*/ 6 w 12"/>
                <a:gd name="T25" fmla="*/ 0 h 12"/>
                <a:gd name="T26" fmla="*/ 6 w 12"/>
                <a:gd name="T27" fmla="*/ 0 h 12"/>
                <a:gd name="T28" fmla="*/ 12 w 12"/>
                <a:gd name="T29" fmla="*/ 0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12"/>
                  </a:lnTo>
                  <a:lnTo>
                    <a:pt x="6" y="12"/>
                  </a:lnTo>
                  <a:lnTo>
                    <a:pt x="0" y="12"/>
                  </a:lnTo>
                  <a:lnTo>
                    <a:pt x="0" y="6"/>
                  </a:lnTo>
                  <a:lnTo>
                    <a:pt x="0" y="0"/>
                  </a:lnTo>
                  <a:lnTo>
                    <a:pt x="6" y="0"/>
                  </a:lnTo>
                  <a:lnTo>
                    <a:pt x="12" y="0"/>
                  </a:lnTo>
                  <a:lnTo>
                    <a:pt x="12" y="6"/>
                  </a:lnTo>
                  <a:close/>
                </a:path>
              </a:pathLst>
            </a:custGeom>
            <a:solidFill>
              <a:srgbClr val="007F00"/>
            </a:solidFill>
            <a:ln w="9525">
              <a:noFill/>
              <a:round/>
              <a:headEnd/>
              <a:tailEnd/>
            </a:ln>
          </p:spPr>
          <p:txBody>
            <a:bodyPr vert="eaVert"/>
            <a:lstStyle/>
            <a:p>
              <a:endParaRPr lang="en-US"/>
            </a:p>
          </p:txBody>
        </p:sp>
        <p:sp>
          <p:nvSpPr>
            <p:cNvPr id="15871" name="Freeform 495"/>
            <p:cNvSpPr>
              <a:spLocks/>
            </p:cNvSpPr>
            <p:nvPr/>
          </p:nvSpPr>
          <p:spPr bwMode="auto">
            <a:xfrm>
              <a:off x="5120" y="2078"/>
              <a:ext cx="16" cy="12"/>
            </a:xfrm>
            <a:custGeom>
              <a:avLst/>
              <a:gdLst>
                <a:gd name="T0" fmla="*/ 8 w 17"/>
                <a:gd name="T1" fmla="*/ 12 h 12"/>
                <a:gd name="T2" fmla="*/ 8 w 17"/>
                <a:gd name="T3" fmla="*/ 12 h 12"/>
                <a:gd name="T4" fmla="*/ 5 w 17"/>
                <a:gd name="T5" fmla="*/ 12 h 12"/>
                <a:gd name="T6" fmla="*/ 5 w 17"/>
                <a:gd name="T7" fmla="*/ 12 h 12"/>
                <a:gd name="T8" fmla="*/ 0 w 17"/>
                <a:gd name="T9" fmla="*/ 12 h 12"/>
                <a:gd name="T10" fmla="*/ 0 w 17"/>
                <a:gd name="T11" fmla="*/ 6 h 12"/>
                <a:gd name="T12" fmla="*/ 0 w 17"/>
                <a:gd name="T13" fmla="*/ 6 h 12"/>
                <a:gd name="T14" fmla="*/ 0 w 17"/>
                <a:gd name="T15" fmla="*/ 0 h 12"/>
                <a:gd name="T16" fmla="*/ 0 w 17"/>
                <a:gd name="T17" fmla="*/ 0 h 12"/>
                <a:gd name="T18" fmla="*/ 5 w 17"/>
                <a:gd name="T19" fmla="*/ 0 h 12"/>
                <a:gd name="T20" fmla="*/ 5 w 17"/>
                <a:gd name="T21" fmla="*/ 0 h 12"/>
                <a:gd name="T22" fmla="*/ 8 w 17"/>
                <a:gd name="T23" fmla="*/ 0 h 12"/>
                <a:gd name="T24" fmla="*/ 8 w 17"/>
                <a:gd name="T25" fmla="*/ 0 h 12"/>
                <a:gd name="T26" fmla="*/ 8 w 17"/>
                <a:gd name="T27" fmla="*/ 6 h 12"/>
                <a:gd name="T28" fmla="*/ 9 w 17"/>
                <a:gd name="T29" fmla="*/ 6 h 12"/>
                <a:gd name="T30" fmla="*/ 9 w 17"/>
                <a:gd name="T31" fmla="*/ 12 h 12"/>
                <a:gd name="T32" fmla="*/ 8 w 17"/>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2"/>
                <a:gd name="T53" fmla="*/ 17 w 17"/>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2">
                  <a:moveTo>
                    <a:pt x="11" y="12"/>
                  </a:moveTo>
                  <a:lnTo>
                    <a:pt x="11" y="12"/>
                  </a:lnTo>
                  <a:lnTo>
                    <a:pt x="5" y="12"/>
                  </a:lnTo>
                  <a:lnTo>
                    <a:pt x="0" y="12"/>
                  </a:lnTo>
                  <a:lnTo>
                    <a:pt x="0" y="6"/>
                  </a:lnTo>
                  <a:lnTo>
                    <a:pt x="0" y="0"/>
                  </a:lnTo>
                  <a:lnTo>
                    <a:pt x="5" y="0"/>
                  </a:lnTo>
                  <a:lnTo>
                    <a:pt x="11" y="0"/>
                  </a:lnTo>
                  <a:lnTo>
                    <a:pt x="11" y="6"/>
                  </a:lnTo>
                  <a:lnTo>
                    <a:pt x="17" y="6"/>
                  </a:lnTo>
                  <a:lnTo>
                    <a:pt x="17" y="12"/>
                  </a:lnTo>
                  <a:lnTo>
                    <a:pt x="11" y="12"/>
                  </a:lnTo>
                  <a:close/>
                </a:path>
              </a:pathLst>
            </a:custGeom>
            <a:solidFill>
              <a:srgbClr val="007F00"/>
            </a:solidFill>
            <a:ln w="9525">
              <a:noFill/>
              <a:round/>
              <a:headEnd/>
              <a:tailEnd/>
            </a:ln>
          </p:spPr>
          <p:txBody>
            <a:bodyPr vert="eaVert"/>
            <a:lstStyle/>
            <a:p>
              <a:endParaRPr lang="en-US"/>
            </a:p>
          </p:txBody>
        </p:sp>
        <p:sp>
          <p:nvSpPr>
            <p:cNvPr id="15872" name="Freeform 496"/>
            <p:cNvSpPr>
              <a:spLocks/>
            </p:cNvSpPr>
            <p:nvPr/>
          </p:nvSpPr>
          <p:spPr bwMode="auto">
            <a:xfrm>
              <a:off x="5155" y="2058"/>
              <a:ext cx="18" cy="18"/>
            </a:xfrm>
            <a:custGeom>
              <a:avLst/>
              <a:gdLst>
                <a:gd name="T0" fmla="*/ 18 w 18"/>
                <a:gd name="T1" fmla="*/ 18 h 18"/>
                <a:gd name="T2" fmla="*/ 12 w 18"/>
                <a:gd name="T3" fmla="*/ 18 h 18"/>
                <a:gd name="T4" fmla="*/ 12 w 18"/>
                <a:gd name="T5" fmla="*/ 18 h 18"/>
                <a:gd name="T6" fmla="*/ 6 w 18"/>
                <a:gd name="T7" fmla="*/ 18 h 18"/>
                <a:gd name="T8" fmla="*/ 0 w 18"/>
                <a:gd name="T9" fmla="*/ 18 h 18"/>
                <a:gd name="T10" fmla="*/ 0 w 18"/>
                <a:gd name="T11" fmla="*/ 12 h 18"/>
                <a:gd name="T12" fmla="*/ 0 w 18"/>
                <a:gd name="T13" fmla="*/ 6 h 18"/>
                <a:gd name="T14" fmla="*/ 0 w 18"/>
                <a:gd name="T15" fmla="*/ 6 h 18"/>
                <a:gd name="T16" fmla="*/ 6 w 18"/>
                <a:gd name="T17" fmla="*/ 6 h 18"/>
                <a:gd name="T18" fmla="*/ 6 w 18"/>
                <a:gd name="T19" fmla="*/ 0 h 18"/>
                <a:gd name="T20" fmla="*/ 12 w 18"/>
                <a:gd name="T21" fmla="*/ 0 h 18"/>
                <a:gd name="T22" fmla="*/ 12 w 18"/>
                <a:gd name="T23" fmla="*/ 0 h 18"/>
                <a:gd name="T24" fmla="*/ 18 w 18"/>
                <a:gd name="T25" fmla="*/ 6 h 18"/>
                <a:gd name="T26" fmla="*/ 18 w 18"/>
                <a:gd name="T27" fmla="*/ 6 h 18"/>
                <a:gd name="T28" fmla="*/ 18 w 18"/>
                <a:gd name="T29" fmla="*/ 12 h 18"/>
                <a:gd name="T30" fmla="*/ 18 w 18"/>
                <a:gd name="T31" fmla="*/ 12 h 18"/>
                <a:gd name="T32" fmla="*/ 18 w 18"/>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8"/>
                  </a:moveTo>
                  <a:lnTo>
                    <a:pt x="12" y="18"/>
                  </a:lnTo>
                  <a:lnTo>
                    <a:pt x="6" y="18"/>
                  </a:lnTo>
                  <a:lnTo>
                    <a:pt x="0" y="18"/>
                  </a:lnTo>
                  <a:lnTo>
                    <a:pt x="0" y="12"/>
                  </a:lnTo>
                  <a:lnTo>
                    <a:pt x="0" y="6"/>
                  </a:lnTo>
                  <a:lnTo>
                    <a:pt x="6" y="6"/>
                  </a:lnTo>
                  <a:lnTo>
                    <a:pt x="6" y="0"/>
                  </a:lnTo>
                  <a:lnTo>
                    <a:pt x="12" y="0"/>
                  </a:lnTo>
                  <a:lnTo>
                    <a:pt x="18" y="6"/>
                  </a:lnTo>
                  <a:lnTo>
                    <a:pt x="18" y="12"/>
                  </a:lnTo>
                  <a:lnTo>
                    <a:pt x="18" y="18"/>
                  </a:lnTo>
                  <a:close/>
                </a:path>
              </a:pathLst>
            </a:custGeom>
            <a:solidFill>
              <a:srgbClr val="007F00"/>
            </a:solidFill>
            <a:ln w="9525">
              <a:noFill/>
              <a:round/>
              <a:headEnd/>
              <a:tailEnd/>
            </a:ln>
          </p:spPr>
          <p:txBody>
            <a:bodyPr vert="eaVert"/>
            <a:lstStyle/>
            <a:p>
              <a:endParaRPr lang="en-US"/>
            </a:p>
          </p:txBody>
        </p:sp>
        <p:sp>
          <p:nvSpPr>
            <p:cNvPr id="15873" name="Freeform 497"/>
            <p:cNvSpPr>
              <a:spLocks/>
            </p:cNvSpPr>
            <p:nvPr/>
          </p:nvSpPr>
          <p:spPr bwMode="auto">
            <a:xfrm>
              <a:off x="5179" y="2086"/>
              <a:ext cx="18" cy="16"/>
            </a:xfrm>
            <a:custGeom>
              <a:avLst/>
              <a:gdLst>
                <a:gd name="T0" fmla="*/ 12 w 18"/>
                <a:gd name="T1" fmla="*/ 7 h 18"/>
                <a:gd name="T2" fmla="*/ 12 w 18"/>
                <a:gd name="T3" fmla="*/ 4 h 18"/>
                <a:gd name="T4" fmla="*/ 18 w 18"/>
                <a:gd name="T5" fmla="*/ 4 h 18"/>
                <a:gd name="T6" fmla="*/ 18 w 18"/>
                <a:gd name="T7" fmla="*/ 4 h 18"/>
                <a:gd name="T8" fmla="*/ 18 w 18"/>
                <a:gd name="T9" fmla="*/ 4 h 18"/>
                <a:gd name="T10" fmla="*/ 12 w 18"/>
                <a:gd name="T11" fmla="*/ 0 h 18"/>
                <a:gd name="T12" fmla="*/ 12 w 18"/>
                <a:gd name="T13" fmla="*/ 0 h 18"/>
                <a:gd name="T14" fmla="*/ 6 w 18"/>
                <a:gd name="T15" fmla="*/ 0 h 18"/>
                <a:gd name="T16" fmla="*/ 0 w 18"/>
                <a:gd name="T17" fmla="*/ 0 h 18"/>
                <a:gd name="T18" fmla="*/ 0 w 18"/>
                <a:gd name="T19" fmla="*/ 4 h 18"/>
                <a:gd name="T20" fmla="*/ 0 w 18"/>
                <a:gd name="T21" fmla="*/ 4 h 18"/>
                <a:gd name="T22" fmla="*/ 0 w 18"/>
                <a:gd name="T23" fmla="*/ 4 h 18"/>
                <a:gd name="T24" fmla="*/ 0 w 18"/>
                <a:gd name="T25" fmla="*/ 4 h 18"/>
                <a:gd name="T26" fmla="*/ 0 w 18"/>
                <a:gd name="T27" fmla="*/ 4 h 18"/>
                <a:gd name="T28" fmla="*/ 6 w 18"/>
                <a:gd name="T29" fmla="*/ 4 h 18"/>
                <a:gd name="T30" fmla="*/ 12 w 18"/>
                <a:gd name="T31" fmla="*/ 7 h 18"/>
                <a:gd name="T32" fmla="*/ 12 w 18"/>
                <a:gd name="T33" fmla="*/ 7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2" y="18"/>
                  </a:moveTo>
                  <a:lnTo>
                    <a:pt x="12" y="12"/>
                  </a:lnTo>
                  <a:lnTo>
                    <a:pt x="18" y="12"/>
                  </a:lnTo>
                  <a:lnTo>
                    <a:pt x="18" y="6"/>
                  </a:lnTo>
                  <a:lnTo>
                    <a:pt x="12" y="0"/>
                  </a:lnTo>
                  <a:lnTo>
                    <a:pt x="6" y="0"/>
                  </a:lnTo>
                  <a:lnTo>
                    <a:pt x="0" y="0"/>
                  </a:lnTo>
                  <a:lnTo>
                    <a:pt x="0" y="6"/>
                  </a:lnTo>
                  <a:lnTo>
                    <a:pt x="0" y="12"/>
                  </a:lnTo>
                  <a:lnTo>
                    <a:pt x="6" y="12"/>
                  </a:lnTo>
                  <a:lnTo>
                    <a:pt x="12" y="18"/>
                  </a:lnTo>
                  <a:close/>
                </a:path>
              </a:pathLst>
            </a:custGeom>
            <a:solidFill>
              <a:srgbClr val="007F00"/>
            </a:solidFill>
            <a:ln w="9525">
              <a:noFill/>
              <a:round/>
              <a:headEnd/>
              <a:tailEnd/>
            </a:ln>
          </p:spPr>
          <p:txBody>
            <a:bodyPr vert="eaVert"/>
            <a:lstStyle/>
            <a:p>
              <a:endParaRPr lang="en-US"/>
            </a:p>
          </p:txBody>
        </p:sp>
        <p:sp>
          <p:nvSpPr>
            <p:cNvPr id="15874" name="Freeform 498"/>
            <p:cNvSpPr>
              <a:spLocks/>
            </p:cNvSpPr>
            <p:nvPr/>
          </p:nvSpPr>
          <p:spPr bwMode="auto">
            <a:xfrm>
              <a:off x="5191" y="2060"/>
              <a:ext cx="18" cy="13"/>
            </a:xfrm>
            <a:custGeom>
              <a:avLst/>
              <a:gdLst>
                <a:gd name="T0" fmla="*/ 18 w 18"/>
                <a:gd name="T1" fmla="*/ 14 h 12"/>
                <a:gd name="T2" fmla="*/ 18 w 18"/>
                <a:gd name="T3" fmla="*/ 14 h 12"/>
                <a:gd name="T4" fmla="*/ 18 w 18"/>
                <a:gd name="T5" fmla="*/ 14 h 12"/>
                <a:gd name="T6" fmla="*/ 12 w 18"/>
                <a:gd name="T7" fmla="*/ 22 h 12"/>
                <a:gd name="T8" fmla="*/ 12 w 18"/>
                <a:gd name="T9" fmla="*/ 22 h 12"/>
                <a:gd name="T10" fmla="*/ 6 w 18"/>
                <a:gd name="T11" fmla="*/ 22 h 12"/>
                <a:gd name="T12" fmla="*/ 6 w 18"/>
                <a:gd name="T13" fmla="*/ 22 h 12"/>
                <a:gd name="T14" fmla="*/ 6 w 18"/>
                <a:gd name="T15" fmla="*/ 14 h 12"/>
                <a:gd name="T16" fmla="*/ 0 w 18"/>
                <a:gd name="T17" fmla="*/ 14 h 12"/>
                <a:gd name="T18" fmla="*/ 6 w 18"/>
                <a:gd name="T19" fmla="*/ 14 h 12"/>
                <a:gd name="T20" fmla="*/ 6 w 18"/>
                <a:gd name="T21" fmla="*/ 0 h 12"/>
                <a:gd name="T22" fmla="*/ 6 w 18"/>
                <a:gd name="T23" fmla="*/ 0 h 12"/>
                <a:gd name="T24" fmla="*/ 6 w 18"/>
                <a:gd name="T25" fmla="*/ 0 h 12"/>
                <a:gd name="T26" fmla="*/ 12 w 18"/>
                <a:gd name="T27" fmla="*/ 0 h 12"/>
                <a:gd name="T28" fmla="*/ 12 w 18"/>
                <a:gd name="T29" fmla="*/ 0 h 12"/>
                <a:gd name="T30" fmla="*/ 18 w 18"/>
                <a:gd name="T31" fmla="*/ 0 h 12"/>
                <a:gd name="T32" fmla="*/ 18 w 18"/>
                <a:gd name="T33" fmla="*/ 14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8" y="6"/>
                  </a:lnTo>
                  <a:lnTo>
                    <a:pt x="12" y="12"/>
                  </a:lnTo>
                  <a:lnTo>
                    <a:pt x="6" y="12"/>
                  </a:lnTo>
                  <a:lnTo>
                    <a:pt x="6" y="6"/>
                  </a:lnTo>
                  <a:lnTo>
                    <a:pt x="0" y="6"/>
                  </a:lnTo>
                  <a:lnTo>
                    <a:pt x="6" y="6"/>
                  </a:lnTo>
                  <a:lnTo>
                    <a:pt x="6" y="0"/>
                  </a:lnTo>
                  <a:lnTo>
                    <a:pt x="12" y="0"/>
                  </a:lnTo>
                  <a:lnTo>
                    <a:pt x="18" y="0"/>
                  </a:lnTo>
                  <a:lnTo>
                    <a:pt x="18" y="6"/>
                  </a:lnTo>
                  <a:close/>
                </a:path>
              </a:pathLst>
            </a:custGeom>
            <a:solidFill>
              <a:srgbClr val="007F00"/>
            </a:solidFill>
            <a:ln w="9525">
              <a:noFill/>
              <a:round/>
              <a:headEnd/>
              <a:tailEnd/>
            </a:ln>
          </p:spPr>
          <p:txBody>
            <a:bodyPr vert="eaVert"/>
            <a:lstStyle/>
            <a:p>
              <a:endParaRPr lang="en-US"/>
            </a:p>
          </p:txBody>
        </p:sp>
        <p:sp>
          <p:nvSpPr>
            <p:cNvPr id="15875" name="Freeform 499"/>
            <p:cNvSpPr>
              <a:spLocks/>
            </p:cNvSpPr>
            <p:nvPr/>
          </p:nvSpPr>
          <p:spPr bwMode="auto">
            <a:xfrm>
              <a:off x="5173" y="2031"/>
              <a:ext cx="12" cy="17"/>
            </a:xfrm>
            <a:custGeom>
              <a:avLst/>
              <a:gdLst>
                <a:gd name="T0" fmla="*/ 12 w 12"/>
                <a:gd name="T1" fmla="*/ 0 h 18"/>
                <a:gd name="T2" fmla="*/ 12 w 12"/>
                <a:gd name="T3" fmla="*/ 6 h 18"/>
                <a:gd name="T4" fmla="*/ 12 w 12"/>
                <a:gd name="T5" fmla="*/ 6 h 18"/>
                <a:gd name="T6" fmla="*/ 12 w 12"/>
                <a:gd name="T7" fmla="*/ 6 h 18"/>
                <a:gd name="T8" fmla="*/ 12 w 12"/>
                <a:gd name="T9" fmla="*/ 9 h 18"/>
                <a:gd name="T10" fmla="*/ 12 w 12"/>
                <a:gd name="T11" fmla="*/ 9 h 18"/>
                <a:gd name="T12" fmla="*/ 6 w 12"/>
                <a:gd name="T13" fmla="*/ 10 h 18"/>
                <a:gd name="T14" fmla="*/ 6 w 12"/>
                <a:gd name="T15" fmla="*/ 10 h 18"/>
                <a:gd name="T16" fmla="*/ 6 w 12"/>
                <a:gd name="T17" fmla="*/ 10 h 18"/>
                <a:gd name="T18" fmla="*/ 0 w 12"/>
                <a:gd name="T19" fmla="*/ 10 h 18"/>
                <a:gd name="T20" fmla="*/ 0 w 12"/>
                <a:gd name="T21" fmla="*/ 9 h 18"/>
                <a:gd name="T22" fmla="*/ 0 w 12"/>
                <a:gd name="T23" fmla="*/ 9 h 18"/>
                <a:gd name="T24" fmla="*/ 0 w 12"/>
                <a:gd name="T25" fmla="*/ 6 h 18"/>
                <a:gd name="T26" fmla="*/ 0 w 12"/>
                <a:gd name="T27" fmla="*/ 6 h 18"/>
                <a:gd name="T28" fmla="*/ 6 w 12"/>
                <a:gd name="T29" fmla="*/ 6 h 18"/>
                <a:gd name="T30" fmla="*/ 6 w 12"/>
                <a:gd name="T31" fmla="*/ 0 h 18"/>
                <a:gd name="T32" fmla="*/ 12 w 12"/>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0"/>
                  </a:moveTo>
                  <a:lnTo>
                    <a:pt x="12" y="6"/>
                  </a:lnTo>
                  <a:lnTo>
                    <a:pt x="12" y="12"/>
                  </a:lnTo>
                  <a:lnTo>
                    <a:pt x="6" y="18"/>
                  </a:lnTo>
                  <a:lnTo>
                    <a:pt x="0" y="18"/>
                  </a:lnTo>
                  <a:lnTo>
                    <a:pt x="0" y="12"/>
                  </a:lnTo>
                  <a:lnTo>
                    <a:pt x="0" y="6"/>
                  </a:lnTo>
                  <a:lnTo>
                    <a:pt x="6" y="6"/>
                  </a:lnTo>
                  <a:lnTo>
                    <a:pt x="6" y="0"/>
                  </a:lnTo>
                  <a:lnTo>
                    <a:pt x="12" y="0"/>
                  </a:lnTo>
                  <a:close/>
                </a:path>
              </a:pathLst>
            </a:custGeom>
            <a:solidFill>
              <a:srgbClr val="007F00"/>
            </a:solidFill>
            <a:ln w="9525">
              <a:noFill/>
              <a:round/>
              <a:headEnd/>
              <a:tailEnd/>
            </a:ln>
          </p:spPr>
          <p:txBody>
            <a:bodyPr vert="eaVert"/>
            <a:lstStyle/>
            <a:p>
              <a:endParaRPr lang="en-US"/>
            </a:p>
          </p:txBody>
        </p:sp>
        <p:sp>
          <p:nvSpPr>
            <p:cNvPr id="15876" name="Freeform 500"/>
            <p:cNvSpPr>
              <a:spLocks/>
            </p:cNvSpPr>
            <p:nvPr/>
          </p:nvSpPr>
          <p:spPr bwMode="auto">
            <a:xfrm>
              <a:off x="5149" y="2043"/>
              <a:ext cx="12" cy="16"/>
            </a:xfrm>
            <a:custGeom>
              <a:avLst/>
              <a:gdLst>
                <a:gd name="T0" fmla="*/ 12 w 12"/>
                <a:gd name="T1" fmla="*/ 4 h 18"/>
                <a:gd name="T2" fmla="*/ 12 w 12"/>
                <a:gd name="T3" fmla="*/ 4 h 18"/>
                <a:gd name="T4" fmla="*/ 12 w 12"/>
                <a:gd name="T5" fmla="*/ 7 h 18"/>
                <a:gd name="T6" fmla="*/ 6 w 12"/>
                <a:gd name="T7" fmla="*/ 7 h 18"/>
                <a:gd name="T8" fmla="*/ 6 w 12"/>
                <a:gd name="T9" fmla="*/ 7 h 18"/>
                <a:gd name="T10" fmla="*/ 0 w 12"/>
                <a:gd name="T11" fmla="*/ 7 h 18"/>
                <a:gd name="T12" fmla="*/ 0 w 12"/>
                <a:gd name="T13" fmla="*/ 4 h 18"/>
                <a:gd name="T14" fmla="*/ 0 w 12"/>
                <a:gd name="T15" fmla="*/ 4 h 18"/>
                <a:gd name="T16" fmla="*/ 0 w 12"/>
                <a:gd name="T17" fmla="*/ 4 h 18"/>
                <a:gd name="T18" fmla="*/ 0 w 12"/>
                <a:gd name="T19" fmla="*/ 4 h 18"/>
                <a:gd name="T20" fmla="*/ 6 w 12"/>
                <a:gd name="T21" fmla="*/ 0 h 18"/>
                <a:gd name="T22" fmla="*/ 6 w 12"/>
                <a:gd name="T23" fmla="*/ 0 h 18"/>
                <a:gd name="T24" fmla="*/ 12 w 12"/>
                <a:gd name="T25" fmla="*/ 0 h 18"/>
                <a:gd name="T26" fmla="*/ 12 w 12"/>
                <a:gd name="T27" fmla="*/ 0 h 18"/>
                <a:gd name="T28" fmla="*/ 12 w 12"/>
                <a:gd name="T29" fmla="*/ 4 h 18"/>
                <a:gd name="T30" fmla="*/ 12 w 12"/>
                <a:gd name="T31" fmla="*/ 4 h 18"/>
                <a:gd name="T32" fmla="*/ 12 w 12"/>
                <a:gd name="T33" fmla="*/ 4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12"/>
                  </a:moveTo>
                  <a:lnTo>
                    <a:pt x="12" y="12"/>
                  </a:lnTo>
                  <a:lnTo>
                    <a:pt x="12" y="18"/>
                  </a:lnTo>
                  <a:lnTo>
                    <a:pt x="6" y="18"/>
                  </a:lnTo>
                  <a:lnTo>
                    <a:pt x="0" y="18"/>
                  </a:lnTo>
                  <a:lnTo>
                    <a:pt x="0" y="12"/>
                  </a:lnTo>
                  <a:lnTo>
                    <a:pt x="0" y="6"/>
                  </a:lnTo>
                  <a:lnTo>
                    <a:pt x="6" y="0"/>
                  </a:lnTo>
                  <a:lnTo>
                    <a:pt x="12" y="0"/>
                  </a:lnTo>
                  <a:lnTo>
                    <a:pt x="12" y="6"/>
                  </a:lnTo>
                  <a:lnTo>
                    <a:pt x="12" y="12"/>
                  </a:lnTo>
                  <a:close/>
                </a:path>
              </a:pathLst>
            </a:custGeom>
            <a:solidFill>
              <a:srgbClr val="007F00"/>
            </a:solidFill>
            <a:ln w="9525">
              <a:noFill/>
              <a:round/>
              <a:headEnd/>
              <a:tailEnd/>
            </a:ln>
          </p:spPr>
          <p:txBody>
            <a:bodyPr vert="eaVert"/>
            <a:lstStyle/>
            <a:p>
              <a:endParaRPr lang="en-US"/>
            </a:p>
          </p:txBody>
        </p:sp>
        <p:sp>
          <p:nvSpPr>
            <p:cNvPr id="15877" name="Freeform 501"/>
            <p:cNvSpPr>
              <a:spLocks/>
            </p:cNvSpPr>
            <p:nvPr/>
          </p:nvSpPr>
          <p:spPr bwMode="auto">
            <a:xfrm>
              <a:off x="5131" y="2042"/>
              <a:ext cx="12" cy="12"/>
            </a:xfrm>
            <a:custGeom>
              <a:avLst/>
              <a:gdLst>
                <a:gd name="T0" fmla="*/ 0 w 12"/>
                <a:gd name="T1" fmla="*/ 12 h 12"/>
                <a:gd name="T2" fmla="*/ 0 w 12"/>
                <a:gd name="T3" fmla="*/ 6 h 12"/>
                <a:gd name="T4" fmla="*/ 0 w 12"/>
                <a:gd name="T5" fmla="*/ 6 h 12"/>
                <a:gd name="T6" fmla="*/ 0 w 12"/>
                <a:gd name="T7" fmla="*/ 6 h 12"/>
                <a:gd name="T8" fmla="*/ 0 w 12"/>
                <a:gd name="T9" fmla="*/ 0 h 12"/>
                <a:gd name="T10" fmla="*/ 0 w 12"/>
                <a:gd name="T11" fmla="*/ 0 h 12"/>
                <a:gd name="T12" fmla="*/ 6 w 12"/>
                <a:gd name="T13" fmla="*/ 0 h 12"/>
                <a:gd name="T14" fmla="*/ 6 w 12"/>
                <a:gd name="T15" fmla="*/ 0 h 12"/>
                <a:gd name="T16" fmla="*/ 12 w 12"/>
                <a:gd name="T17" fmla="*/ 0 h 12"/>
                <a:gd name="T18" fmla="*/ 12 w 12"/>
                <a:gd name="T19" fmla="*/ 0 h 12"/>
                <a:gd name="T20" fmla="*/ 12 w 12"/>
                <a:gd name="T21" fmla="*/ 0 h 12"/>
                <a:gd name="T22" fmla="*/ 12 w 12"/>
                <a:gd name="T23" fmla="*/ 6 h 12"/>
                <a:gd name="T24" fmla="*/ 12 w 12"/>
                <a:gd name="T25" fmla="*/ 6 h 12"/>
                <a:gd name="T26" fmla="*/ 12 w 12"/>
                <a:gd name="T27" fmla="*/ 12 h 12"/>
                <a:gd name="T28" fmla="*/ 6 w 12"/>
                <a:gd name="T29" fmla="*/ 12 h 12"/>
                <a:gd name="T30" fmla="*/ 6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0" y="6"/>
                  </a:lnTo>
                  <a:lnTo>
                    <a:pt x="0" y="0"/>
                  </a:lnTo>
                  <a:lnTo>
                    <a:pt x="6" y="0"/>
                  </a:lnTo>
                  <a:lnTo>
                    <a:pt x="12" y="0"/>
                  </a:lnTo>
                  <a:lnTo>
                    <a:pt x="12" y="6"/>
                  </a:lnTo>
                  <a:lnTo>
                    <a:pt x="12" y="12"/>
                  </a:lnTo>
                  <a:lnTo>
                    <a:pt x="6" y="12"/>
                  </a:lnTo>
                  <a:lnTo>
                    <a:pt x="0" y="12"/>
                  </a:lnTo>
                  <a:close/>
                </a:path>
              </a:pathLst>
            </a:custGeom>
            <a:solidFill>
              <a:srgbClr val="007F00"/>
            </a:solidFill>
            <a:ln w="9525">
              <a:noFill/>
              <a:round/>
              <a:headEnd/>
              <a:tailEnd/>
            </a:ln>
          </p:spPr>
          <p:txBody>
            <a:bodyPr vert="eaVert"/>
            <a:lstStyle/>
            <a:p>
              <a:endParaRPr lang="en-US"/>
            </a:p>
          </p:txBody>
        </p:sp>
        <p:sp>
          <p:nvSpPr>
            <p:cNvPr id="15878" name="Freeform 502"/>
            <p:cNvSpPr>
              <a:spLocks/>
            </p:cNvSpPr>
            <p:nvPr/>
          </p:nvSpPr>
          <p:spPr bwMode="auto">
            <a:xfrm>
              <a:off x="5191" y="1965"/>
              <a:ext cx="120" cy="84"/>
            </a:xfrm>
            <a:custGeom>
              <a:avLst/>
              <a:gdLst>
                <a:gd name="T0" fmla="*/ 0 w 120"/>
                <a:gd name="T1" fmla="*/ 66 h 84"/>
                <a:gd name="T2" fmla="*/ 0 w 120"/>
                <a:gd name="T3" fmla="*/ 72 h 84"/>
                <a:gd name="T4" fmla="*/ 0 w 120"/>
                <a:gd name="T5" fmla="*/ 72 h 84"/>
                <a:gd name="T6" fmla="*/ 6 w 120"/>
                <a:gd name="T7" fmla="*/ 66 h 84"/>
                <a:gd name="T8" fmla="*/ 18 w 120"/>
                <a:gd name="T9" fmla="*/ 72 h 84"/>
                <a:gd name="T10" fmla="*/ 42 w 120"/>
                <a:gd name="T11" fmla="*/ 78 h 84"/>
                <a:gd name="T12" fmla="*/ 66 w 120"/>
                <a:gd name="T13" fmla="*/ 84 h 84"/>
                <a:gd name="T14" fmla="*/ 66 w 120"/>
                <a:gd name="T15" fmla="*/ 78 h 84"/>
                <a:gd name="T16" fmla="*/ 48 w 120"/>
                <a:gd name="T17" fmla="*/ 78 h 84"/>
                <a:gd name="T18" fmla="*/ 30 w 120"/>
                <a:gd name="T19" fmla="*/ 72 h 84"/>
                <a:gd name="T20" fmla="*/ 18 w 120"/>
                <a:gd name="T21" fmla="*/ 60 h 84"/>
                <a:gd name="T22" fmla="*/ 18 w 120"/>
                <a:gd name="T23" fmla="*/ 60 h 84"/>
                <a:gd name="T24" fmla="*/ 30 w 120"/>
                <a:gd name="T25" fmla="*/ 54 h 84"/>
                <a:gd name="T26" fmla="*/ 36 w 120"/>
                <a:gd name="T27" fmla="*/ 54 h 84"/>
                <a:gd name="T28" fmla="*/ 54 w 120"/>
                <a:gd name="T29" fmla="*/ 60 h 84"/>
                <a:gd name="T30" fmla="*/ 78 w 120"/>
                <a:gd name="T31" fmla="*/ 66 h 84"/>
                <a:gd name="T32" fmla="*/ 84 w 120"/>
                <a:gd name="T33" fmla="*/ 60 h 84"/>
                <a:gd name="T34" fmla="*/ 78 w 120"/>
                <a:gd name="T35" fmla="*/ 60 h 84"/>
                <a:gd name="T36" fmla="*/ 72 w 120"/>
                <a:gd name="T37" fmla="*/ 60 h 84"/>
                <a:gd name="T38" fmla="*/ 60 w 120"/>
                <a:gd name="T39" fmla="*/ 60 h 84"/>
                <a:gd name="T40" fmla="*/ 48 w 120"/>
                <a:gd name="T41" fmla="*/ 54 h 84"/>
                <a:gd name="T42" fmla="*/ 42 w 120"/>
                <a:gd name="T43" fmla="*/ 48 h 84"/>
                <a:gd name="T44" fmla="*/ 54 w 120"/>
                <a:gd name="T45" fmla="*/ 48 h 84"/>
                <a:gd name="T46" fmla="*/ 60 w 120"/>
                <a:gd name="T47" fmla="*/ 42 h 84"/>
                <a:gd name="T48" fmla="*/ 66 w 120"/>
                <a:gd name="T49" fmla="*/ 42 h 84"/>
                <a:gd name="T50" fmla="*/ 78 w 120"/>
                <a:gd name="T51" fmla="*/ 48 h 84"/>
                <a:gd name="T52" fmla="*/ 84 w 120"/>
                <a:gd name="T53" fmla="*/ 48 h 84"/>
                <a:gd name="T54" fmla="*/ 96 w 120"/>
                <a:gd name="T55" fmla="*/ 54 h 84"/>
                <a:gd name="T56" fmla="*/ 90 w 120"/>
                <a:gd name="T57" fmla="*/ 48 h 84"/>
                <a:gd name="T58" fmla="*/ 78 w 120"/>
                <a:gd name="T59" fmla="*/ 42 h 84"/>
                <a:gd name="T60" fmla="*/ 72 w 120"/>
                <a:gd name="T61" fmla="*/ 42 h 84"/>
                <a:gd name="T62" fmla="*/ 90 w 120"/>
                <a:gd name="T63" fmla="*/ 36 h 84"/>
                <a:gd name="T64" fmla="*/ 108 w 120"/>
                <a:gd name="T65" fmla="*/ 36 h 84"/>
                <a:gd name="T66" fmla="*/ 120 w 120"/>
                <a:gd name="T67" fmla="*/ 30 h 84"/>
                <a:gd name="T68" fmla="*/ 114 w 120"/>
                <a:gd name="T69" fmla="*/ 30 h 84"/>
                <a:gd name="T70" fmla="*/ 96 w 120"/>
                <a:gd name="T71" fmla="*/ 30 h 84"/>
                <a:gd name="T72" fmla="*/ 78 w 120"/>
                <a:gd name="T73" fmla="*/ 30 h 84"/>
                <a:gd name="T74" fmla="*/ 72 w 120"/>
                <a:gd name="T75" fmla="*/ 30 h 84"/>
                <a:gd name="T76" fmla="*/ 84 w 120"/>
                <a:gd name="T77" fmla="*/ 6 h 84"/>
                <a:gd name="T78" fmla="*/ 84 w 120"/>
                <a:gd name="T79" fmla="*/ 0 h 84"/>
                <a:gd name="T80" fmla="*/ 78 w 120"/>
                <a:gd name="T81" fmla="*/ 12 h 84"/>
                <a:gd name="T82" fmla="*/ 66 w 120"/>
                <a:gd name="T83" fmla="*/ 24 h 84"/>
                <a:gd name="T84" fmla="*/ 60 w 120"/>
                <a:gd name="T85" fmla="*/ 36 h 84"/>
                <a:gd name="T86" fmla="*/ 54 w 120"/>
                <a:gd name="T87" fmla="*/ 36 h 84"/>
                <a:gd name="T88" fmla="*/ 36 w 120"/>
                <a:gd name="T89" fmla="*/ 42 h 84"/>
                <a:gd name="T90" fmla="*/ 36 w 120"/>
                <a:gd name="T91" fmla="*/ 36 h 84"/>
                <a:gd name="T92" fmla="*/ 42 w 120"/>
                <a:gd name="T93" fmla="*/ 12 h 84"/>
                <a:gd name="T94" fmla="*/ 42 w 120"/>
                <a:gd name="T95" fmla="*/ 6 h 84"/>
                <a:gd name="T96" fmla="*/ 30 w 120"/>
                <a:gd name="T97" fmla="*/ 24 h 84"/>
                <a:gd name="T98" fmla="*/ 24 w 120"/>
                <a:gd name="T99" fmla="*/ 48 h 84"/>
                <a:gd name="T100" fmla="*/ 12 w 120"/>
                <a:gd name="T101" fmla="*/ 60 h 84"/>
                <a:gd name="T102" fmla="*/ 6 w 120"/>
                <a:gd name="T103" fmla="*/ 60 h 84"/>
                <a:gd name="T104" fmla="*/ 12 w 120"/>
                <a:gd name="T105" fmla="*/ 36 h 84"/>
                <a:gd name="T106" fmla="*/ 6 w 120"/>
                <a:gd name="T107" fmla="*/ 30 h 84"/>
                <a:gd name="T108" fmla="*/ 0 w 120"/>
                <a:gd name="T109" fmla="*/ 66 h 8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0"/>
                <a:gd name="T166" fmla="*/ 0 h 84"/>
                <a:gd name="T167" fmla="*/ 120 w 120"/>
                <a:gd name="T168" fmla="*/ 84 h 8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0" h="84">
                  <a:moveTo>
                    <a:pt x="0" y="66"/>
                  </a:moveTo>
                  <a:lnTo>
                    <a:pt x="0" y="66"/>
                  </a:lnTo>
                  <a:lnTo>
                    <a:pt x="0" y="72"/>
                  </a:lnTo>
                  <a:lnTo>
                    <a:pt x="6" y="72"/>
                  </a:lnTo>
                  <a:lnTo>
                    <a:pt x="6" y="66"/>
                  </a:lnTo>
                  <a:lnTo>
                    <a:pt x="12" y="66"/>
                  </a:lnTo>
                  <a:lnTo>
                    <a:pt x="12" y="72"/>
                  </a:lnTo>
                  <a:lnTo>
                    <a:pt x="18" y="72"/>
                  </a:lnTo>
                  <a:lnTo>
                    <a:pt x="30" y="72"/>
                  </a:lnTo>
                  <a:lnTo>
                    <a:pt x="36" y="78"/>
                  </a:lnTo>
                  <a:lnTo>
                    <a:pt x="42" y="78"/>
                  </a:lnTo>
                  <a:lnTo>
                    <a:pt x="54" y="84"/>
                  </a:lnTo>
                  <a:lnTo>
                    <a:pt x="60" y="84"/>
                  </a:lnTo>
                  <a:lnTo>
                    <a:pt x="66" y="84"/>
                  </a:lnTo>
                  <a:lnTo>
                    <a:pt x="66" y="78"/>
                  </a:lnTo>
                  <a:lnTo>
                    <a:pt x="72" y="78"/>
                  </a:lnTo>
                  <a:lnTo>
                    <a:pt x="66" y="78"/>
                  </a:lnTo>
                  <a:lnTo>
                    <a:pt x="60" y="78"/>
                  </a:lnTo>
                  <a:lnTo>
                    <a:pt x="48" y="78"/>
                  </a:lnTo>
                  <a:lnTo>
                    <a:pt x="42" y="78"/>
                  </a:lnTo>
                  <a:lnTo>
                    <a:pt x="36" y="72"/>
                  </a:lnTo>
                  <a:lnTo>
                    <a:pt x="30" y="72"/>
                  </a:lnTo>
                  <a:lnTo>
                    <a:pt x="24" y="66"/>
                  </a:lnTo>
                  <a:lnTo>
                    <a:pt x="18" y="66"/>
                  </a:lnTo>
                  <a:lnTo>
                    <a:pt x="18" y="60"/>
                  </a:lnTo>
                  <a:lnTo>
                    <a:pt x="24" y="60"/>
                  </a:lnTo>
                  <a:lnTo>
                    <a:pt x="30" y="54"/>
                  </a:lnTo>
                  <a:lnTo>
                    <a:pt x="36" y="54"/>
                  </a:lnTo>
                  <a:lnTo>
                    <a:pt x="42" y="60"/>
                  </a:lnTo>
                  <a:lnTo>
                    <a:pt x="48" y="60"/>
                  </a:lnTo>
                  <a:lnTo>
                    <a:pt x="54" y="60"/>
                  </a:lnTo>
                  <a:lnTo>
                    <a:pt x="66" y="66"/>
                  </a:lnTo>
                  <a:lnTo>
                    <a:pt x="72" y="66"/>
                  </a:lnTo>
                  <a:lnTo>
                    <a:pt x="78" y="66"/>
                  </a:lnTo>
                  <a:lnTo>
                    <a:pt x="84" y="66"/>
                  </a:lnTo>
                  <a:lnTo>
                    <a:pt x="84" y="60"/>
                  </a:lnTo>
                  <a:lnTo>
                    <a:pt x="78" y="60"/>
                  </a:lnTo>
                  <a:lnTo>
                    <a:pt x="72" y="60"/>
                  </a:lnTo>
                  <a:lnTo>
                    <a:pt x="66" y="60"/>
                  </a:lnTo>
                  <a:lnTo>
                    <a:pt x="60" y="60"/>
                  </a:lnTo>
                  <a:lnTo>
                    <a:pt x="54" y="54"/>
                  </a:lnTo>
                  <a:lnTo>
                    <a:pt x="48" y="54"/>
                  </a:lnTo>
                  <a:lnTo>
                    <a:pt x="42" y="54"/>
                  </a:lnTo>
                  <a:lnTo>
                    <a:pt x="42" y="48"/>
                  </a:lnTo>
                  <a:lnTo>
                    <a:pt x="48" y="48"/>
                  </a:lnTo>
                  <a:lnTo>
                    <a:pt x="54" y="48"/>
                  </a:lnTo>
                  <a:lnTo>
                    <a:pt x="54" y="42"/>
                  </a:lnTo>
                  <a:lnTo>
                    <a:pt x="60" y="42"/>
                  </a:lnTo>
                  <a:lnTo>
                    <a:pt x="66" y="42"/>
                  </a:lnTo>
                  <a:lnTo>
                    <a:pt x="72" y="42"/>
                  </a:lnTo>
                  <a:lnTo>
                    <a:pt x="78" y="48"/>
                  </a:lnTo>
                  <a:lnTo>
                    <a:pt x="84" y="48"/>
                  </a:lnTo>
                  <a:lnTo>
                    <a:pt x="90" y="54"/>
                  </a:lnTo>
                  <a:lnTo>
                    <a:pt x="96" y="54"/>
                  </a:lnTo>
                  <a:lnTo>
                    <a:pt x="90" y="48"/>
                  </a:lnTo>
                  <a:lnTo>
                    <a:pt x="84" y="48"/>
                  </a:lnTo>
                  <a:lnTo>
                    <a:pt x="84" y="42"/>
                  </a:lnTo>
                  <a:lnTo>
                    <a:pt x="78" y="42"/>
                  </a:lnTo>
                  <a:lnTo>
                    <a:pt x="72" y="42"/>
                  </a:lnTo>
                  <a:lnTo>
                    <a:pt x="78" y="42"/>
                  </a:lnTo>
                  <a:lnTo>
                    <a:pt x="84" y="36"/>
                  </a:lnTo>
                  <a:lnTo>
                    <a:pt x="90" y="36"/>
                  </a:lnTo>
                  <a:lnTo>
                    <a:pt x="96" y="36"/>
                  </a:lnTo>
                  <a:lnTo>
                    <a:pt x="102" y="36"/>
                  </a:lnTo>
                  <a:lnTo>
                    <a:pt x="108" y="36"/>
                  </a:lnTo>
                  <a:lnTo>
                    <a:pt x="114" y="30"/>
                  </a:lnTo>
                  <a:lnTo>
                    <a:pt x="120" y="30"/>
                  </a:lnTo>
                  <a:lnTo>
                    <a:pt x="114" y="30"/>
                  </a:lnTo>
                  <a:lnTo>
                    <a:pt x="108" y="30"/>
                  </a:lnTo>
                  <a:lnTo>
                    <a:pt x="96" y="30"/>
                  </a:lnTo>
                  <a:lnTo>
                    <a:pt x="90" y="30"/>
                  </a:lnTo>
                  <a:lnTo>
                    <a:pt x="84" y="30"/>
                  </a:lnTo>
                  <a:lnTo>
                    <a:pt x="78" y="30"/>
                  </a:lnTo>
                  <a:lnTo>
                    <a:pt x="72" y="36"/>
                  </a:lnTo>
                  <a:lnTo>
                    <a:pt x="72" y="30"/>
                  </a:lnTo>
                  <a:lnTo>
                    <a:pt x="72" y="18"/>
                  </a:lnTo>
                  <a:lnTo>
                    <a:pt x="78" y="12"/>
                  </a:lnTo>
                  <a:lnTo>
                    <a:pt x="84" y="6"/>
                  </a:lnTo>
                  <a:lnTo>
                    <a:pt x="84" y="0"/>
                  </a:lnTo>
                  <a:lnTo>
                    <a:pt x="78" y="6"/>
                  </a:lnTo>
                  <a:lnTo>
                    <a:pt x="78" y="12"/>
                  </a:lnTo>
                  <a:lnTo>
                    <a:pt x="72" y="12"/>
                  </a:lnTo>
                  <a:lnTo>
                    <a:pt x="72" y="18"/>
                  </a:lnTo>
                  <a:lnTo>
                    <a:pt x="66" y="24"/>
                  </a:lnTo>
                  <a:lnTo>
                    <a:pt x="66" y="30"/>
                  </a:lnTo>
                  <a:lnTo>
                    <a:pt x="60" y="30"/>
                  </a:lnTo>
                  <a:lnTo>
                    <a:pt x="60" y="36"/>
                  </a:lnTo>
                  <a:lnTo>
                    <a:pt x="54" y="36"/>
                  </a:lnTo>
                  <a:lnTo>
                    <a:pt x="48" y="36"/>
                  </a:lnTo>
                  <a:lnTo>
                    <a:pt x="42" y="42"/>
                  </a:lnTo>
                  <a:lnTo>
                    <a:pt x="36" y="42"/>
                  </a:lnTo>
                  <a:lnTo>
                    <a:pt x="36" y="36"/>
                  </a:lnTo>
                  <a:lnTo>
                    <a:pt x="36" y="24"/>
                  </a:lnTo>
                  <a:lnTo>
                    <a:pt x="42" y="18"/>
                  </a:lnTo>
                  <a:lnTo>
                    <a:pt x="42" y="12"/>
                  </a:lnTo>
                  <a:lnTo>
                    <a:pt x="42" y="6"/>
                  </a:lnTo>
                  <a:lnTo>
                    <a:pt x="36" y="18"/>
                  </a:lnTo>
                  <a:lnTo>
                    <a:pt x="30" y="24"/>
                  </a:lnTo>
                  <a:lnTo>
                    <a:pt x="30" y="36"/>
                  </a:lnTo>
                  <a:lnTo>
                    <a:pt x="24" y="42"/>
                  </a:lnTo>
                  <a:lnTo>
                    <a:pt x="24" y="48"/>
                  </a:lnTo>
                  <a:lnTo>
                    <a:pt x="18" y="54"/>
                  </a:lnTo>
                  <a:lnTo>
                    <a:pt x="12" y="54"/>
                  </a:lnTo>
                  <a:lnTo>
                    <a:pt x="12" y="60"/>
                  </a:lnTo>
                  <a:lnTo>
                    <a:pt x="6" y="60"/>
                  </a:lnTo>
                  <a:lnTo>
                    <a:pt x="6" y="54"/>
                  </a:lnTo>
                  <a:lnTo>
                    <a:pt x="6" y="48"/>
                  </a:lnTo>
                  <a:lnTo>
                    <a:pt x="12" y="36"/>
                  </a:lnTo>
                  <a:lnTo>
                    <a:pt x="12" y="24"/>
                  </a:lnTo>
                  <a:lnTo>
                    <a:pt x="12" y="18"/>
                  </a:lnTo>
                  <a:lnTo>
                    <a:pt x="6" y="30"/>
                  </a:lnTo>
                  <a:lnTo>
                    <a:pt x="6" y="42"/>
                  </a:lnTo>
                  <a:lnTo>
                    <a:pt x="0" y="54"/>
                  </a:lnTo>
                  <a:lnTo>
                    <a:pt x="0" y="66"/>
                  </a:lnTo>
                  <a:close/>
                </a:path>
              </a:pathLst>
            </a:custGeom>
            <a:solidFill>
              <a:srgbClr val="990000"/>
            </a:solidFill>
            <a:ln w="9525">
              <a:noFill/>
              <a:round/>
              <a:headEnd/>
              <a:tailEnd/>
            </a:ln>
          </p:spPr>
          <p:txBody>
            <a:bodyPr vert="eaVert"/>
            <a:lstStyle/>
            <a:p>
              <a:endParaRPr lang="en-US"/>
            </a:p>
          </p:txBody>
        </p:sp>
        <p:sp>
          <p:nvSpPr>
            <p:cNvPr id="15879" name="Freeform 503"/>
            <p:cNvSpPr>
              <a:spLocks/>
            </p:cNvSpPr>
            <p:nvPr/>
          </p:nvSpPr>
          <p:spPr bwMode="auto">
            <a:xfrm>
              <a:off x="5197" y="2098"/>
              <a:ext cx="84" cy="99"/>
            </a:xfrm>
            <a:custGeom>
              <a:avLst/>
              <a:gdLst>
                <a:gd name="T0" fmla="*/ 0 w 84"/>
                <a:gd name="T1" fmla="*/ 0 h 101"/>
                <a:gd name="T2" fmla="*/ 0 w 84"/>
                <a:gd name="T3" fmla="*/ 6 h 101"/>
                <a:gd name="T4" fmla="*/ 0 w 84"/>
                <a:gd name="T5" fmla="*/ 6 h 101"/>
                <a:gd name="T6" fmla="*/ 6 w 84"/>
                <a:gd name="T7" fmla="*/ 18 h 101"/>
                <a:gd name="T8" fmla="*/ 6 w 84"/>
                <a:gd name="T9" fmla="*/ 24 h 101"/>
                <a:gd name="T10" fmla="*/ 6 w 84"/>
                <a:gd name="T11" fmla="*/ 40 h 101"/>
                <a:gd name="T12" fmla="*/ 12 w 84"/>
                <a:gd name="T13" fmla="*/ 52 h 101"/>
                <a:gd name="T14" fmla="*/ 12 w 84"/>
                <a:gd name="T15" fmla="*/ 52 h 101"/>
                <a:gd name="T16" fmla="*/ 12 w 84"/>
                <a:gd name="T17" fmla="*/ 40 h 101"/>
                <a:gd name="T18" fmla="*/ 12 w 84"/>
                <a:gd name="T19" fmla="*/ 25 h 101"/>
                <a:gd name="T20" fmla="*/ 18 w 84"/>
                <a:gd name="T21" fmla="*/ 25 h 101"/>
                <a:gd name="T22" fmla="*/ 24 w 84"/>
                <a:gd name="T23" fmla="*/ 25 h 101"/>
                <a:gd name="T24" fmla="*/ 30 w 84"/>
                <a:gd name="T25" fmla="*/ 28 h 101"/>
                <a:gd name="T26" fmla="*/ 30 w 84"/>
                <a:gd name="T27" fmla="*/ 34 h 101"/>
                <a:gd name="T28" fmla="*/ 36 w 84"/>
                <a:gd name="T29" fmla="*/ 40 h 101"/>
                <a:gd name="T30" fmla="*/ 36 w 84"/>
                <a:gd name="T31" fmla="*/ 57 h 101"/>
                <a:gd name="T32" fmla="*/ 36 w 84"/>
                <a:gd name="T33" fmla="*/ 68 h 101"/>
                <a:gd name="T34" fmla="*/ 36 w 84"/>
                <a:gd name="T35" fmla="*/ 74 h 101"/>
                <a:gd name="T36" fmla="*/ 36 w 84"/>
                <a:gd name="T37" fmla="*/ 74 h 101"/>
                <a:gd name="T38" fmla="*/ 42 w 84"/>
                <a:gd name="T39" fmla="*/ 74 h 101"/>
                <a:gd name="T40" fmla="*/ 36 w 84"/>
                <a:gd name="T41" fmla="*/ 68 h 101"/>
                <a:gd name="T42" fmla="*/ 42 w 84"/>
                <a:gd name="T43" fmla="*/ 63 h 101"/>
                <a:gd name="T44" fmla="*/ 42 w 84"/>
                <a:gd name="T45" fmla="*/ 57 h 101"/>
                <a:gd name="T46" fmla="*/ 42 w 84"/>
                <a:gd name="T47" fmla="*/ 46 h 101"/>
                <a:gd name="T48" fmla="*/ 48 w 84"/>
                <a:gd name="T49" fmla="*/ 46 h 101"/>
                <a:gd name="T50" fmla="*/ 60 w 84"/>
                <a:gd name="T51" fmla="*/ 63 h 101"/>
                <a:gd name="T52" fmla="*/ 72 w 84"/>
                <a:gd name="T53" fmla="*/ 71 h 101"/>
                <a:gd name="T54" fmla="*/ 78 w 84"/>
                <a:gd name="T55" fmla="*/ 79 h 101"/>
                <a:gd name="T56" fmla="*/ 84 w 84"/>
                <a:gd name="T57" fmla="*/ 79 h 101"/>
                <a:gd name="T58" fmla="*/ 78 w 84"/>
                <a:gd name="T59" fmla="*/ 71 h 101"/>
                <a:gd name="T60" fmla="*/ 72 w 84"/>
                <a:gd name="T61" fmla="*/ 68 h 101"/>
                <a:gd name="T62" fmla="*/ 66 w 84"/>
                <a:gd name="T63" fmla="*/ 57 h 101"/>
                <a:gd name="T64" fmla="*/ 66 w 84"/>
                <a:gd name="T65" fmla="*/ 57 h 101"/>
                <a:gd name="T66" fmla="*/ 60 w 84"/>
                <a:gd name="T67" fmla="*/ 52 h 101"/>
                <a:gd name="T68" fmla="*/ 54 w 84"/>
                <a:gd name="T69" fmla="*/ 46 h 101"/>
                <a:gd name="T70" fmla="*/ 48 w 84"/>
                <a:gd name="T71" fmla="*/ 40 h 101"/>
                <a:gd name="T72" fmla="*/ 48 w 84"/>
                <a:gd name="T73" fmla="*/ 34 h 101"/>
                <a:gd name="T74" fmla="*/ 54 w 84"/>
                <a:gd name="T75" fmla="*/ 40 h 101"/>
                <a:gd name="T76" fmla="*/ 60 w 84"/>
                <a:gd name="T77" fmla="*/ 40 h 101"/>
                <a:gd name="T78" fmla="*/ 66 w 84"/>
                <a:gd name="T79" fmla="*/ 40 h 101"/>
                <a:gd name="T80" fmla="*/ 72 w 84"/>
                <a:gd name="T81" fmla="*/ 46 h 101"/>
                <a:gd name="T82" fmla="*/ 72 w 84"/>
                <a:gd name="T83" fmla="*/ 46 h 101"/>
                <a:gd name="T84" fmla="*/ 72 w 84"/>
                <a:gd name="T85" fmla="*/ 40 h 101"/>
                <a:gd name="T86" fmla="*/ 60 w 84"/>
                <a:gd name="T87" fmla="*/ 34 h 101"/>
                <a:gd name="T88" fmla="*/ 54 w 84"/>
                <a:gd name="T89" fmla="*/ 28 h 101"/>
                <a:gd name="T90" fmla="*/ 42 w 84"/>
                <a:gd name="T91" fmla="*/ 28 h 101"/>
                <a:gd name="T92" fmla="*/ 36 w 84"/>
                <a:gd name="T93" fmla="*/ 25 h 101"/>
                <a:gd name="T94" fmla="*/ 30 w 84"/>
                <a:gd name="T95" fmla="*/ 25 h 101"/>
                <a:gd name="T96" fmla="*/ 24 w 84"/>
                <a:gd name="T97" fmla="*/ 24 h 101"/>
                <a:gd name="T98" fmla="*/ 18 w 84"/>
                <a:gd name="T99" fmla="*/ 18 h 101"/>
                <a:gd name="T100" fmla="*/ 24 w 84"/>
                <a:gd name="T101" fmla="*/ 18 h 101"/>
                <a:gd name="T102" fmla="*/ 30 w 84"/>
                <a:gd name="T103" fmla="*/ 18 h 101"/>
                <a:gd name="T104" fmla="*/ 36 w 84"/>
                <a:gd name="T105" fmla="*/ 18 h 101"/>
                <a:gd name="T106" fmla="*/ 48 w 84"/>
                <a:gd name="T107" fmla="*/ 18 h 101"/>
                <a:gd name="T108" fmla="*/ 54 w 84"/>
                <a:gd name="T109" fmla="*/ 18 h 101"/>
                <a:gd name="T110" fmla="*/ 54 w 84"/>
                <a:gd name="T111" fmla="*/ 18 h 101"/>
                <a:gd name="T112" fmla="*/ 42 w 84"/>
                <a:gd name="T113" fmla="*/ 12 h 101"/>
                <a:gd name="T114" fmla="*/ 36 w 84"/>
                <a:gd name="T115" fmla="*/ 12 h 101"/>
                <a:gd name="T116" fmla="*/ 24 w 84"/>
                <a:gd name="T117" fmla="*/ 12 h 101"/>
                <a:gd name="T118" fmla="*/ 18 w 84"/>
                <a:gd name="T119" fmla="*/ 12 h 101"/>
                <a:gd name="T120" fmla="*/ 6 w 84"/>
                <a:gd name="T121" fmla="*/ 6 h 101"/>
                <a:gd name="T122" fmla="*/ 6 w 84"/>
                <a:gd name="T123" fmla="*/ 0 h 1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101"/>
                <a:gd name="T188" fmla="*/ 84 w 84"/>
                <a:gd name="T189" fmla="*/ 101 h 10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101">
                  <a:moveTo>
                    <a:pt x="0" y="0"/>
                  </a:moveTo>
                  <a:lnTo>
                    <a:pt x="0" y="0"/>
                  </a:lnTo>
                  <a:lnTo>
                    <a:pt x="0" y="6"/>
                  </a:lnTo>
                  <a:lnTo>
                    <a:pt x="6" y="12"/>
                  </a:lnTo>
                  <a:lnTo>
                    <a:pt x="6" y="18"/>
                  </a:lnTo>
                  <a:lnTo>
                    <a:pt x="6" y="24"/>
                  </a:lnTo>
                  <a:lnTo>
                    <a:pt x="6" y="36"/>
                  </a:lnTo>
                  <a:lnTo>
                    <a:pt x="6" y="48"/>
                  </a:lnTo>
                  <a:lnTo>
                    <a:pt x="12" y="54"/>
                  </a:lnTo>
                  <a:lnTo>
                    <a:pt x="12" y="60"/>
                  </a:lnTo>
                  <a:lnTo>
                    <a:pt x="12" y="48"/>
                  </a:lnTo>
                  <a:lnTo>
                    <a:pt x="12" y="42"/>
                  </a:lnTo>
                  <a:lnTo>
                    <a:pt x="12" y="30"/>
                  </a:lnTo>
                  <a:lnTo>
                    <a:pt x="18" y="24"/>
                  </a:lnTo>
                  <a:lnTo>
                    <a:pt x="18" y="30"/>
                  </a:lnTo>
                  <a:lnTo>
                    <a:pt x="24" y="30"/>
                  </a:lnTo>
                  <a:lnTo>
                    <a:pt x="24" y="36"/>
                  </a:lnTo>
                  <a:lnTo>
                    <a:pt x="30" y="36"/>
                  </a:lnTo>
                  <a:lnTo>
                    <a:pt x="30" y="42"/>
                  </a:lnTo>
                  <a:lnTo>
                    <a:pt x="36" y="48"/>
                  </a:lnTo>
                  <a:lnTo>
                    <a:pt x="36" y="54"/>
                  </a:lnTo>
                  <a:lnTo>
                    <a:pt x="36" y="65"/>
                  </a:lnTo>
                  <a:lnTo>
                    <a:pt x="36" y="71"/>
                  </a:lnTo>
                  <a:lnTo>
                    <a:pt x="36" y="77"/>
                  </a:lnTo>
                  <a:lnTo>
                    <a:pt x="36" y="83"/>
                  </a:lnTo>
                  <a:lnTo>
                    <a:pt x="36" y="89"/>
                  </a:lnTo>
                  <a:lnTo>
                    <a:pt x="42" y="89"/>
                  </a:lnTo>
                  <a:lnTo>
                    <a:pt x="36" y="83"/>
                  </a:lnTo>
                  <a:lnTo>
                    <a:pt x="36" y="77"/>
                  </a:lnTo>
                  <a:lnTo>
                    <a:pt x="42" y="77"/>
                  </a:lnTo>
                  <a:lnTo>
                    <a:pt x="42" y="71"/>
                  </a:lnTo>
                  <a:lnTo>
                    <a:pt x="42" y="65"/>
                  </a:lnTo>
                  <a:lnTo>
                    <a:pt x="42" y="60"/>
                  </a:lnTo>
                  <a:lnTo>
                    <a:pt x="42" y="54"/>
                  </a:lnTo>
                  <a:lnTo>
                    <a:pt x="42" y="48"/>
                  </a:lnTo>
                  <a:lnTo>
                    <a:pt x="48" y="54"/>
                  </a:lnTo>
                  <a:lnTo>
                    <a:pt x="54" y="60"/>
                  </a:lnTo>
                  <a:lnTo>
                    <a:pt x="60" y="71"/>
                  </a:lnTo>
                  <a:lnTo>
                    <a:pt x="66" y="77"/>
                  </a:lnTo>
                  <a:lnTo>
                    <a:pt x="72" y="83"/>
                  </a:lnTo>
                  <a:lnTo>
                    <a:pt x="78" y="89"/>
                  </a:lnTo>
                  <a:lnTo>
                    <a:pt x="78" y="95"/>
                  </a:lnTo>
                  <a:lnTo>
                    <a:pt x="84" y="101"/>
                  </a:lnTo>
                  <a:lnTo>
                    <a:pt x="84" y="95"/>
                  </a:lnTo>
                  <a:lnTo>
                    <a:pt x="78" y="89"/>
                  </a:lnTo>
                  <a:lnTo>
                    <a:pt x="78" y="83"/>
                  </a:lnTo>
                  <a:lnTo>
                    <a:pt x="72" y="77"/>
                  </a:lnTo>
                  <a:lnTo>
                    <a:pt x="66" y="71"/>
                  </a:lnTo>
                  <a:lnTo>
                    <a:pt x="66" y="65"/>
                  </a:lnTo>
                  <a:lnTo>
                    <a:pt x="60" y="60"/>
                  </a:lnTo>
                  <a:lnTo>
                    <a:pt x="54" y="54"/>
                  </a:lnTo>
                  <a:lnTo>
                    <a:pt x="48" y="48"/>
                  </a:lnTo>
                  <a:lnTo>
                    <a:pt x="48" y="42"/>
                  </a:lnTo>
                  <a:lnTo>
                    <a:pt x="54" y="42"/>
                  </a:lnTo>
                  <a:lnTo>
                    <a:pt x="54" y="48"/>
                  </a:lnTo>
                  <a:lnTo>
                    <a:pt x="60" y="48"/>
                  </a:lnTo>
                  <a:lnTo>
                    <a:pt x="66" y="48"/>
                  </a:lnTo>
                  <a:lnTo>
                    <a:pt x="66" y="54"/>
                  </a:lnTo>
                  <a:lnTo>
                    <a:pt x="72" y="54"/>
                  </a:lnTo>
                  <a:lnTo>
                    <a:pt x="72" y="48"/>
                  </a:lnTo>
                  <a:lnTo>
                    <a:pt x="66" y="48"/>
                  </a:lnTo>
                  <a:lnTo>
                    <a:pt x="60" y="42"/>
                  </a:lnTo>
                  <a:lnTo>
                    <a:pt x="54" y="42"/>
                  </a:lnTo>
                  <a:lnTo>
                    <a:pt x="54" y="36"/>
                  </a:lnTo>
                  <a:lnTo>
                    <a:pt x="48" y="36"/>
                  </a:lnTo>
                  <a:lnTo>
                    <a:pt x="42" y="36"/>
                  </a:lnTo>
                  <a:lnTo>
                    <a:pt x="36" y="30"/>
                  </a:lnTo>
                  <a:lnTo>
                    <a:pt x="30" y="30"/>
                  </a:lnTo>
                  <a:lnTo>
                    <a:pt x="24" y="24"/>
                  </a:lnTo>
                  <a:lnTo>
                    <a:pt x="18" y="18"/>
                  </a:lnTo>
                  <a:lnTo>
                    <a:pt x="24" y="18"/>
                  </a:lnTo>
                  <a:lnTo>
                    <a:pt x="30" y="18"/>
                  </a:lnTo>
                  <a:lnTo>
                    <a:pt x="36" y="18"/>
                  </a:lnTo>
                  <a:lnTo>
                    <a:pt x="42" y="18"/>
                  </a:lnTo>
                  <a:lnTo>
                    <a:pt x="48" y="18"/>
                  </a:lnTo>
                  <a:lnTo>
                    <a:pt x="54" y="18"/>
                  </a:lnTo>
                  <a:lnTo>
                    <a:pt x="48" y="12"/>
                  </a:lnTo>
                  <a:lnTo>
                    <a:pt x="42" y="12"/>
                  </a:lnTo>
                  <a:lnTo>
                    <a:pt x="36" y="12"/>
                  </a:lnTo>
                  <a:lnTo>
                    <a:pt x="30" y="12"/>
                  </a:lnTo>
                  <a:lnTo>
                    <a:pt x="24" y="12"/>
                  </a:lnTo>
                  <a:lnTo>
                    <a:pt x="18" y="12"/>
                  </a:lnTo>
                  <a:lnTo>
                    <a:pt x="12" y="12"/>
                  </a:lnTo>
                  <a:lnTo>
                    <a:pt x="6" y="6"/>
                  </a:lnTo>
                  <a:lnTo>
                    <a:pt x="6" y="0"/>
                  </a:lnTo>
                  <a:lnTo>
                    <a:pt x="0" y="0"/>
                  </a:lnTo>
                  <a:close/>
                </a:path>
              </a:pathLst>
            </a:custGeom>
            <a:solidFill>
              <a:srgbClr val="990000"/>
            </a:solidFill>
            <a:ln w="9525">
              <a:noFill/>
              <a:round/>
              <a:headEnd/>
              <a:tailEnd/>
            </a:ln>
          </p:spPr>
          <p:txBody>
            <a:bodyPr vert="eaVert"/>
            <a:lstStyle/>
            <a:p>
              <a:endParaRPr lang="en-US"/>
            </a:p>
          </p:txBody>
        </p:sp>
        <p:sp>
          <p:nvSpPr>
            <p:cNvPr id="15880" name="Freeform 504"/>
            <p:cNvSpPr>
              <a:spLocks/>
            </p:cNvSpPr>
            <p:nvPr/>
          </p:nvSpPr>
          <p:spPr bwMode="auto">
            <a:xfrm>
              <a:off x="5090" y="2079"/>
              <a:ext cx="59" cy="132"/>
            </a:xfrm>
            <a:custGeom>
              <a:avLst/>
              <a:gdLst>
                <a:gd name="T0" fmla="*/ 53 w 59"/>
                <a:gd name="T1" fmla="*/ 24 h 131"/>
                <a:gd name="T2" fmla="*/ 47 w 59"/>
                <a:gd name="T3" fmla="*/ 30 h 131"/>
                <a:gd name="T4" fmla="*/ 47 w 59"/>
                <a:gd name="T5" fmla="*/ 24 h 131"/>
                <a:gd name="T6" fmla="*/ 41 w 59"/>
                <a:gd name="T7" fmla="*/ 36 h 131"/>
                <a:gd name="T8" fmla="*/ 47 w 59"/>
                <a:gd name="T9" fmla="*/ 60 h 131"/>
                <a:gd name="T10" fmla="*/ 53 w 59"/>
                <a:gd name="T11" fmla="*/ 86 h 131"/>
                <a:gd name="T12" fmla="*/ 53 w 59"/>
                <a:gd name="T13" fmla="*/ 86 h 131"/>
                <a:gd name="T14" fmla="*/ 41 w 59"/>
                <a:gd name="T15" fmla="*/ 54 h 131"/>
                <a:gd name="T16" fmla="*/ 30 w 59"/>
                <a:gd name="T17" fmla="*/ 80 h 131"/>
                <a:gd name="T18" fmla="*/ 30 w 59"/>
                <a:gd name="T19" fmla="*/ 103 h 131"/>
                <a:gd name="T20" fmla="*/ 30 w 59"/>
                <a:gd name="T21" fmla="*/ 127 h 131"/>
                <a:gd name="T22" fmla="*/ 24 w 59"/>
                <a:gd name="T23" fmla="*/ 127 h 131"/>
                <a:gd name="T24" fmla="*/ 24 w 59"/>
                <a:gd name="T25" fmla="*/ 109 h 131"/>
                <a:gd name="T26" fmla="*/ 24 w 59"/>
                <a:gd name="T27" fmla="*/ 103 h 131"/>
                <a:gd name="T28" fmla="*/ 18 w 59"/>
                <a:gd name="T29" fmla="*/ 121 h 131"/>
                <a:gd name="T30" fmla="*/ 6 w 59"/>
                <a:gd name="T31" fmla="*/ 133 h 131"/>
                <a:gd name="T32" fmla="*/ 0 w 59"/>
                <a:gd name="T33" fmla="*/ 139 h 131"/>
                <a:gd name="T34" fmla="*/ 6 w 59"/>
                <a:gd name="T35" fmla="*/ 127 h 131"/>
                <a:gd name="T36" fmla="*/ 18 w 59"/>
                <a:gd name="T37" fmla="*/ 103 h 131"/>
                <a:gd name="T38" fmla="*/ 12 w 59"/>
                <a:gd name="T39" fmla="*/ 103 h 131"/>
                <a:gd name="T40" fmla="*/ 6 w 59"/>
                <a:gd name="T41" fmla="*/ 103 h 131"/>
                <a:gd name="T42" fmla="*/ 0 w 59"/>
                <a:gd name="T43" fmla="*/ 109 h 131"/>
                <a:gd name="T44" fmla="*/ 0 w 59"/>
                <a:gd name="T45" fmla="*/ 103 h 131"/>
                <a:gd name="T46" fmla="*/ 6 w 59"/>
                <a:gd name="T47" fmla="*/ 97 h 131"/>
                <a:gd name="T48" fmla="*/ 18 w 59"/>
                <a:gd name="T49" fmla="*/ 97 h 131"/>
                <a:gd name="T50" fmla="*/ 24 w 59"/>
                <a:gd name="T51" fmla="*/ 86 h 131"/>
                <a:gd name="T52" fmla="*/ 35 w 59"/>
                <a:gd name="T53" fmla="*/ 48 h 131"/>
                <a:gd name="T54" fmla="*/ 18 w 59"/>
                <a:gd name="T55" fmla="*/ 48 h 131"/>
                <a:gd name="T56" fmla="*/ 6 w 59"/>
                <a:gd name="T57" fmla="*/ 48 h 131"/>
                <a:gd name="T58" fmla="*/ 0 w 59"/>
                <a:gd name="T59" fmla="*/ 54 h 131"/>
                <a:gd name="T60" fmla="*/ 0 w 59"/>
                <a:gd name="T61" fmla="*/ 48 h 131"/>
                <a:gd name="T62" fmla="*/ 12 w 59"/>
                <a:gd name="T63" fmla="*/ 48 h 131"/>
                <a:gd name="T64" fmla="*/ 24 w 59"/>
                <a:gd name="T65" fmla="*/ 42 h 131"/>
                <a:gd name="T66" fmla="*/ 35 w 59"/>
                <a:gd name="T67" fmla="*/ 36 h 131"/>
                <a:gd name="T68" fmla="*/ 41 w 59"/>
                <a:gd name="T69" fmla="*/ 24 h 131"/>
                <a:gd name="T70" fmla="*/ 30 w 59"/>
                <a:gd name="T71" fmla="*/ 18 h 131"/>
                <a:gd name="T72" fmla="*/ 24 w 59"/>
                <a:gd name="T73" fmla="*/ 24 h 131"/>
                <a:gd name="T74" fmla="*/ 12 w 59"/>
                <a:gd name="T75" fmla="*/ 30 h 131"/>
                <a:gd name="T76" fmla="*/ 6 w 59"/>
                <a:gd name="T77" fmla="*/ 30 h 131"/>
                <a:gd name="T78" fmla="*/ 0 w 59"/>
                <a:gd name="T79" fmla="*/ 30 h 131"/>
                <a:gd name="T80" fmla="*/ 6 w 59"/>
                <a:gd name="T81" fmla="*/ 24 h 131"/>
                <a:gd name="T82" fmla="*/ 18 w 59"/>
                <a:gd name="T83" fmla="*/ 12 h 131"/>
                <a:gd name="T84" fmla="*/ 24 w 59"/>
                <a:gd name="T85" fmla="*/ 6 h 131"/>
                <a:gd name="T86" fmla="*/ 24 w 59"/>
                <a:gd name="T87" fmla="*/ 12 h 131"/>
                <a:gd name="T88" fmla="*/ 30 w 59"/>
                <a:gd name="T89" fmla="*/ 18 h 131"/>
                <a:gd name="T90" fmla="*/ 35 w 59"/>
                <a:gd name="T91" fmla="*/ 18 h 131"/>
                <a:gd name="T92" fmla="*/ 47 w 59"/>
                <a:gd name="T93" fmla="*/ 18 h 131"/>
                <a:gd name="T94" fmla="*/ 47 w 59"/>
                <a:gd name="T95" fmla="*/ 12 h 131"/>
                <a:gd name="T96" fmla="*/ 53 w 59"/>
                <a:gd name="T97" fmla="*/ 0 h 131"/>
                <a:gd name="T98" fmla="*/ 59 w 59"/>
                <a:gd name="T99" fmla="*/ 6 h 131"/>
                <a:gd name="T100" fmla="*/ 53 w 59"/>
                <a:gd name="T101" fmla="*/ 12 h 131"/>
                <a:gd name="T102" fmla="*/ 59 w 59"/>
                <a:gd name="T103" fmla="*/ 18 h 13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
                <a:gd name="T157" fmla="*/ 0 h 131"/>
                <a:gd name="T158" fmla="*/ 59 w 59"/>
                <a:gd name="T159" fmla="*/ 131 h 13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 h="131">
                  <a:moveTo>
                    <a:pt x="59" y="18"/>
                  </a:moveTo>
                  <a:lnTo>
                    <a:pt x="59" y="18"/>
                  </a:lnTo>
                  <a:lnTo>
                    <a:pt x="53" y="24"/>
                  </a:lnTo>
                  <a:lnTo>
                    <a:pt x="47" y="30"/>
                  </a:lnTo>
                  <a:lnTo>
                    <a:pt x="47" y="24"/>
                  </a:lnTo>
                  <a:lnTo>
                    <a:pt x="47" y="30"/>
                  </a:lnTo>
                  <a:lnTo>
                    <a:pt x="41" y="30"/>
                  </a:lnTo>
                  <a:lnTo>
                    <a:pt x="41" y="36"/>
                  </a:lnTo>
                  <a:lnTo>
                    <a:pt x="41" y="42"/>
                  </a:lnTo>
                  <a:lnTo>
                    <a:pt x="47" y="48"/>
                  </a:lnTo>
                  <a:lnTo>
                    <a:pt x="47" y="60"/>
                  </a:lnTo>
                  <a:lnTo>
                    <a:pt x="53" y="72"/>
                  </a:lnTo>
                  <a:lnTo>
                    <a:pt x="53" y="78"/>
                  </a:lnTo>
                  <a:lnTo>
                    <a:pt x="53" y="83"/>
                  </a:lnTo>
                  <a:lnTo>
                    <a:pt x="53" y="78"/>
                  </a:lnTo>
                  <a:lnTo>
                    <a:pt x="47" y="72"/>
                  </a:lnTo>
                  <a:lnTo>
                    <a:pt x="47" y="66"/>
                  </a:lnTo>
                  <a:lnTo>
                    <a:pt x="41" y="54"/>
                  </a:lnTo>
                  <a:lnTo>
                    <a:pt x="35" y="60"/>
                  </a:lnTo>
                  <a:lnTo>
                    <a:pt x="30" y="72"/>
                  </a:lnTo>
                  <a:lnTo>
                    <a:pt x="30" y="78"/>
                  </a:lnTo>
                  <a:lnTo>
                    <a:pt x="30" y="89"/>
                  </a:lnTo>
                  <a:lnTo>
                    <a:pt x="30" y="95"/>
                  </a:lnTo>
                  <a:lnTo>
                    <a:pt x="30" y="101"/>
                  </a:lnTo>
                  <a:lnTo>
                    <a:pt x="30" y="113"/>
                  </a:lnTo>
                  <a:lnTo>
                    <a:pt x="30" y="119"/>
                  </a:lnTo>
                  <a:lnTo>
                    <a:pt x="24" y="119"/>
                  </a:lnTo>
                  <a:lnTo>
                    <a:pt x="24" y="113"/>
                  </a:lnTo>
                  <a:lnTo>
                    <a:pt x="30" y="107"/>
                  </a:lnTo>
                  <a:lnTo>
                    <a:pt x="24" y="101"/>
                  </a:lnTo>
                  <a:lnTo>
                    <a:pt x="24" y="95"/>
                  </a:lnTo>
                  <a:lnTo>
                    <a:pt x="24" y="101"/>
                  </a:lnTo>
                  <a:lnTo>
                    <a:pt x="18" y="107"/>
                  </a:lnTo>
                  <a:lnTo>
                    <a:pt x="18" y="113"/>
                  </a:lnTo>
                  <a:lnTo>
                    <a:pt x="12" y="119"/>
                  </a:lnTo>
                  <a:lnTo>
                    <a:pt x="12" y="125"/>
                  </a:lnTo>
                  <a:lnTo>
                    <a:pt x="6" y="125"/>
                  </a:lnTo>
                  <a:lnTo>
                    <a:pt x="6" y="131"/>
                  </a:lnTo>
                  <a:lnTo>
                    <a:pt x="0" y="131"/>
                  </a:lnTo>
                  <a:lnTo>
                    <a:pt x="0" y="125"/>
                  </a:lnTo>
                  <a:lnTo>
                    <a:pt x="6" y="125"/>
                  </a:lnTo>
                  <a:lnTo>
                    <a:pt x="6" y="119"/>
                  </a:lnTo>
                  <a:lnTo>
                    <a:pt x="12" y="113"/>
                  </a:lnTo>
                  <a:lnTo>
                    <a:pt x="18" y="101"/>
                  </a:lnTo>
                  <a:lnTo>
                    <a:pt x="18" y="95"/>
                  </a:lnTo>
                  <a:lnTo>
                    <a:pt x="12" y="95"/>
                  </a:lnTo>
                  <a:lnTo>
                    <a:pt x="6" y="95"/>
                  </a:lnTo>
                  <a:lnTo>
                    <a:pt x="0" y="95"/>
                  </a:lnTo>
                  <a:lnTo>
                    <a:pt x="0" y="101"/>
                  </a:lnTo>
                  <a:lnTo>
                    <a:pt x="0" y="95"/>
                  </a:lnTo>
                  <a:lnTo>
                    <a:pt x="6" y="95"/>
                  </a:lnTo>
                  <a:lnTo>
                    <a:pt x="6" y="89"/>
                  </a:lnTo>
                  <a:lnTo>
                    <a:pt x="12" y="89"/>
                  </a:lnTo>
                  <a:lnTo>
                    <a:pt x="18" y="89"/>
                  </a:lnTo>
                  <a:lnTo>
                    <a:pt x="18" y="83"/>
                  </a:lnTo>
                  <a:lnTo>
                    <a:pt x="24" y="83"/>
                  </a:lnTo>
                  <a:lnTo>
                    <a:pt x="24" y="78"/>
                  </a:lnTo>
                  <a:lnTo>
                    <a:pt x="30" y="66"/>
                  </a:lnTo>
                  <a:lnTo>
                    <a:pt x="30" y="54"/>
                  </a:lnTo>
                  <a:lnTo>
                    <a:pt x="35" y="48"/>
                  </a:lnTo>
                  <a:lnTo>
                    <a:pt x="30" y="48"/>
                  </a:lnTo>
                  <a:lnTo>
                    <a:pt x="24" y="48"/>
                  </a:lnTo>
                  <a:lnTo>
                    <a:pt x="18" y="48"/>
                  </a:lnTo>
                  <a:lnTo>
                    <a:pt x="12" y="48"/>
                  </a:lnTo>
                  <a:lnTo>
                    <a:pt x="6" y="48"/>
                  </a:lnTo>
                  <a:lnTo>
                    <a:pt x="6" y="54"/>
                  </a:lnTo>
                  <a:lnTo>
                    <a:pt x="0" y="54"/>
                  </a:lnTo>
                  <a:lnTo>
                    <a:pt x="0" y="48"/>
                  </a:lnTo>
                  <a:lnTo>
                    <a:pt x="6" y="48"/>
                  </a:lnTo>
                  <a:lnTo>
                    <a:pt x="12" y="48"/>
                  </a:lnTo>
                  <a:lnTo>
                    <a:pt x="18" y="42"/>
                  </a:lnTo>
                  <a:lnTo>
                    <a:pt x="24" y="42"/>
                  </a:lnTo>
                  <a:lnTo>
                    <a:pt x="30" y="42"/>
                  </a:lnTo>
                  <a:lnTo>
                    <a:pt x="35" y="42"/>
                  </a:lnTo>
                  <a:lnTo>
                    <a:pt x="35" y="36"/>
                  </a:lnTo>
                  <a:lnTo>
                    <a:pt x="35" y="30"/>
                  </a:lnTo>
                  <a:lnTo>
                    <a:pt x="41" y="30"/>
                  </a:lnTo>
                  <a:lnTo>
                    <a:pt x="41" y="24"/>
                  </a:lnTo>
                  <a:lnTo>
                    <a:pt x="35" y="24"/>
                  </a:lnTo>
                  <a:lnTo>
                    <a:pt x="30" y="18"/>
                  </a:lnTo>
                  <a:lnTo>
                    <a:pt x="30" y="24"/>
                  </a:lnTo>
                  <a:lnTo>
                    <a:pt x="24" y="24"/>
                  </a:lnTo>
                  <a:lnTo>
                    <a:pt x="18" y="24"/>
                  </a:lnTo>
                  <a:lnTo>
                    <a:pt x="12" y="24"/>
                  </a:lnTo>
                  <a:lnTo>
                    <a:pt x="12" y="30"/>
                  </a:lnTo>
                  <a:lnTo>
                    <a:pt x="6" y="30"/>
                  </a:lnTo>
                  <a:lnTo>
                    <a:pt x="0" y="30"/>
                  </a:lnTo>
                  <a:lnTo>
                    <a:pt x="0" y="36"/>
                  </a:lnTo>
                  <a:lnTo>
                    <a:pt x="0" y="30"/>
                  </a:lnTo>
                  <a:lnTo>
                    <a:pt x="6" y="30"/>
                  </a:lnTo>
                  <a:lnTo>
                    <a:pt x="6" y="24"/>
                  </a:lnTo>
                  <a:lnTo>
                    <a:pt x="12" y="18"/>
                  </a:lnTo>
                  <a:lnTo>
                    <a:pt x="18" y="12"/>
                  </a:lnTo>
                  <a:lnTo>
                    <a:pt x="24" y="12"/>
                  </a:lnTo>
                  <a:lnTo>
                    <a:pt x="24" y="6"/>
                  </a:lnTo>
                  <a:lnTo>
                    <a:pt x="24" y="12"/>
                  </a:lnTo>
                  <a:lnTo>
                    <a:pt x="24" y="18"/>
                  </a:lnTo>
                  <a:lnTo>
                    <a:pt x="30" y="18"/>
                  </a:lnTo>
                  <a:lnTo>
                    <a:pt x="35" y="18"/>
                  </a:lnTo>
                  <a:lnTo>
                    <a:pt x="41" y="18"/>
                  </a:lnTo>
                  <a:lnTo>
                    <a:pt x="47" y="18"/>
                  </a:lnTo>
                  <a:lnTo>
                    <a:pt x="47" y="12"/>
                  </a:lnTo>
                  <a:lnTo>
                    <a:pt x="47" y="6"/>
                  </a:lnTo>
                  <a:lnTo>
                    <a:pt x="53" y="6"/>
                  </a:lnTo>
                  <a:lnTo>
                    <a:pt x="53" y="0"/>
                  </a:lnTo>
                  <a:lnTo>
                    <a:pt x="59" y="0"/>
                  </a:lnTo>
                  <a:lnTo>
                    <a:pt x="59" y="6"/>
                  </a:lnTo>
                  <a:lnTo>
                    <a:pt x="53" y="6"/>
                  </a:lnTo>
                  <a:lnTo>
                    <a:pt x="53" y="12"/>
                  </a:lnTo>
                  <a:lnTo>
                    <a:pt x="53" y="18"/>
                  </a:lnTo>
                  <a:lnTo>
                    <a:pt x="59" y="18"/>
                  </a:lnTo>
                  <a:close/>
                </a:path>
              </a:pathLst>
            </a:custGeom>
            <a:solidFill>
              <a:srgbClr val="990000"/>
            </a:solidFill>
            <a:ln w="9525">
              <a:noFill/>
              <a:round/>
              <a:headEnd/>
              <a:tailEnd/>
            </a:ln>
          </p:spPr>
          <p:txBody>
            <a:bodyPr vert="eaVert"/>
            <a:lstStyle/>
            <a:p>
              <a:endParaRPr lang="en-US"/>
            </a:p>
          </p:txBody>
        </p:sp>
        <p:sp>
          <p:nvSpPr>
            <p:cNvPr id="15881" name="Freeform 505"/>
            <p:cNvSpPr>
              <a:spLocks/>
            </p:cNvSpPr>
            <p:nvPr/>
          </p:nvSpPr>
          <p:spPr bwMode="auto">
            <a:xfrm>
              <a:off x="5149" y="2121"/>
              <a:ext cx="12" cy="18"/>
            </a:xfrm>
            <a:custGeom>
              <a:avLst/>
              <a:gdLst>
                <a:gd name="T0" fmla="*/ 0 w 12"/>
                <a:gd name="T1" fmla="*/ 0 h 18"/>
                <a:gd name="T2" fmla="*/ 0 w 12"/>
                <a:gd name="T3" fmla="*/ 0 h 18"/>
                <a:gd name="T4" fmla="*/ 6 w 12"/>
                <a:gd name="T5" fmla="*/ 0 h 18"/>
                <a:gd name="T6" fmla="*/ 6 w 12"/>
                <a:gd name="T7" fmla="*/ 0 h 18"/>
                <a:gd name="T8" fmla="*/ 6 w 12"/>
                <a:gd name="T9" fmla="*/ 0 h 18"/>
                <a:gd name="T10" fmla="*/ 12 w 12"/>
                <a:gd name="T11" fmla="*/ 6 h 18"/>
                <a:gd name="T12" fmla="*/ 12 w 12"/>
                <a:gd name="T13" fmla="*/ 12 h 18"/>
                <a:gd name="T14" fmla="*/ 12 w 12"/>
                <a:gd name="T15" fmla="*/ 12 h 18"/>
                <a:gd name="T16" fmla="*/ 6 w 12"/>
                <a:gd name="T17" fmla="*/ 18 h 18"/>
                <a:gd name="T18" fmla="*/ 6 w 12"/>
                <a:gd name="T19" fmla="*/ 18 h 18"/>
                <a:gd name="T20" fmla="*/ 6 w 12"/>
                <a:gd name="T21" fmla="*/ 18 h 18"/>
                <a:gd name="T22" fmla="*/ 6 w 12"/>
                <a:gd name="T23" fmla="*/ 18 h 18"/>
                <a:gd name="T24" fmla="*/ 6 w 12"/>
                <a:gd name="T25" fmla="*/ 18 h 18"/>
                <a:gd name="T26" fmla="*/ 6 w 12"/>
                <a:gd name="T27" fmla="*/ 12 h 18"/>
                <a:gd name="T28" fmla="*/ 6 w 12"/>
                <a:gd name="T29" fmla="*/ 12 h 18"/>
                <a:gd name="T30" fmla="*/ 0 w 12"/>
                <a:gd name="T31" fmla="*/ 6 h 18"/>
                <a:gd name="T32" fmla="*/ 0 w 12"/>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0"/>
                  </a:moveTo>
                  <a:lnTo>
                    <a:pt x="0" y="0"/>
                  </a:lnTo>
                  <a:lnTo>
                    <a:pt x="6" y="0"/>
                  </a:lnTo>
                  <a:lnTo>
                    <a:pt x="12" y="6"/>
                  </a:lnTo>
                  <a:lnTo>
                    <a:pt x="12" y="12"/>
                  </a:lnTo>
                  <a:lnTo>
                    <a:pt x="6" y="18"/>
                  </a:lnTo>
                  <a:lnTo>
                    <a:pt x="6" y="12"/>
                  </a:lnTo>
                  <a:lnTo>
                    <a:pt x="0" y="6"/>
                  </a:lnTo>
                  <a:lnTo>
                    <a:pt x="0" y="0"/>
                  </a:lnTo>
                  <a:close/>
                </a:path>
              </a:pathLst>
            </a:custGeom>
            <a:solidFill>
              <a:srgbClr val="990000"/>
            </a:solidFill>
            <a:ln w="9525">
              <a:noFill/>
              <a:round/>
              <a:headEnd/>
              <a:tailEnd/>
            </a:ln>
          </p:spPr>
          <p:txBody>
            <a:bodyPr vert="eaVert"/>
            <a:lstStyle/>
            <a:p>
              <a:endParaRPr lang="en-US"/>
            </a:p>
          </p:txBody>
        </p:sp>
        <p:sp>
          <p:nvSpPr>
            <p:cNvPr id="15882" name="Freeform 506"/>
            <p:cNvSpPr>
              <a:spLocks/>
            </p:cNvSpPr>
            <p:nvPr/>
          </p:nvSpPr>
          <p:spPr bwMode="auto">
            <a:xfrm>
              <a:off x="4899" y="2013"/>
              <a:ext cx="191" cy="114"/>
            </a:xfrm>
            <a:custGeom>
              <a:avLst/>
              <a:gdLst>
                <a:gd name="T0" fmla="*/ 173 w 191"/>
                <a:gd name="T1" fmla="*/ 42 h 114"/>
                <a:gd name="T2" fmla="*/ 155 w 191"/>
                <a:gd name="T3" fmla="*/ 48 h 114"/>
                <a:gd name="T4" fmla="*/ 137 w 191"/>
                <a:gd name="T5" fmla="*/ 78 h 114"/>
                <a:gd name="T6" fmla="*/ 125 w 191"/>
                <a:gd name="T7" fmla="*/ 96 h 114"/>
                <a:gd name="T8" fmla="*/ 101 w 191"/>
                <a:gd name="T9" fmla="*/ 114 h 114"/>
                <a:gd name="T10" fmla="*/ 95 w 191"/>
                <a:gd name="T11" fmla="*/ 114 h 114"/>
                <a:gd name="T12" fmla="*/ 107 w 191"/>
                <a:gd name="T13" fmla="*/ 102 h 114"/>
                <a:gd name="T14" fmla="*/ 131 w 191"/>
                <a:gd name="T15" fmla="*/ 84 h 114"/>
                <a:gd name="T16" fmla="*/ 137 w 191"/>
                <a:gd name="T17" fmla="*/ 60 h 114"/>
                <a:gd name="T18" fmla="*/ 137 w 191"/>
                <a:gd name="T19" fmla="*/ 54 h 114"/>
                <a:gd name="T20" fmla="*/ 125 w 191"/>
                <a:gd name="T21" fmla="*/ 66 h 114"/>
                <a:gd name="T22" fmla="*/ 107 w 191"/>
                <a:gd name="T23" fmla="*/ 72 h 114"/>
                <a:gd name="T24" fmla="*/ 89 w 191"/>
                <a:gd name="T25" fmla="*/ 90 h 114"/>
                <a:gd name="T26" fmla="*/ 59 w 191"/>
                <a:gd name="T27" fmla="*/ 108 h 114"/>
                <a:gd name="T28" fmla="*/ 47 w 191"/>
                <a:gd name="T29" fmla="*/ 108 h 114"/>
                <a:gd name="T30" fmla="*/ 71 w 191"/>
                <a:gd name="T31" fmla="*/ 96 h 114"/>
                <a:gd name="T32" fmla="*/ 95 w 191"/>
                <a:gd name="T33" fmla="*/ 72 h 114"/>
                <a:gd name="T34" fmla="*/ 95 w 191"/>
                <a:gd name="T35" fmla="*/ 66 h 114"/>
                <a:gd name="T36" fmla="*/ 83 w 191"/>
                <a:gd name="T37" fmla="*/ 66 h 114"/>
                <a:gd name="T38" fmla="*/ 71 w 191"/>
                <a:gd name="T39" fmla="*/ 72 h 114"/>
                <a:gd name="T40" fmla="*/ 47 w 191"/>
                <a:gd name="T41" fmla="*/ 78 h 114"/>
                <a:gd name="T42" fmla="*/ 23 w 191"/>
                <a:gd name="T43" fmla="*/ 90 h 114"/>
                <a:gd name="T44" fmla="*/ 12 w 191"/>
                <a:gd name="T45" fmla="*/ 90 h 114"/>
                <a:gd name="T46" fmla="*/ 35 w 191"/>
                <a:gd name="T47" fmla="*/ 84 h 114"/>
                <a:gd name="T48" fmla="*/ 53 w 191"/>
                <a:gd name="T49" fmla="*/ 72 h 114"/>
                <a:gd name="T50" fmla="*/ 35 w 191"/>
                <a:gd name="T51" fmla="*/ 66 h 114"/>
                <a:gd name="T52" fmla="*/ 12 w 191"/>
                <a:gd name="T53" fmla="*/ 66 h 114"/>
                <a:gd name="T54" fmla="*/ 0 w 191"/>
                <a:gd name="T55" fmla="*/ 72 h 114"/>
                <a:gd name="T56" fmla="*/ 17 w 191"/>
                <a:gd name="T57" fmla="*/ 60 h 114"/>
                <a:gd name="T58" fmla="*/ 47 w 191"/>
                <a:gd name="T59" fmla="*/ 60 h 114"/>
                <a:gd name="T60" fmla="*/ 47 w 191"/>
                <a:gd name="T61" fmla="*/ 48 h 114"/>
                <a:gd name="T62" fmla="*/ 23 w 191"/>
                <a:gd name="T63" fmla="*/ 36 h 114"/>
                <a:gd name="T64" fmla="*/ 17 w 191"/>
                <a:gd name="T65" fmla="*/ 30 h 114"/>
                <a:gd name="T66" fmla="*/ 41 w 191"/>
                <a:gd name="T67" fmla="*/ 36 h 114"/>
                <a:gd name="T68" fmla="*/ 65 w 191"/>
                <a:gd name="T69" fmla="*/ 54 h 114"/>
                <a:gd name="T70" fmla="*/ 77 w 191"/>
                <a:gd name="T71" fmla="*/ 54 h 114"/>
                <a:gd name="T72" fmla="*/ 95 w 191"/>
                <a:gd name="T73" fmla="*/ 54 h 114"/>
                <a:gd name="T74" fmla="*/ 89 w 191"/>
                <a:gd name="T75" fmla="*/ 48 h 114"/>
                <a:gd name="T76" fmla="*/ 77 w 191"/>
                <a:gd name="T77" fmla="*/ 30 h 114"/>
                <a:gd name="T78" fmla="*/ 65 w 191"/>
                <a:gd name="T79" fmla="*/ 24 h 114"/>
                <a:gd name="T80" fmla="*/ 59 w 191"/>
                <a:gd name="T81" fmla="*/ 18 h 114"/>
                <a:gd name="T82" fmla="*/ 53 w 191"/>
                <a:gd name="T83" fmla="*/ 12 h 114"/>
                <a:gd name="T84" fmla="*/ 77 w 191"/>
                <a:gd name="T85" fmla="*/ 30 h 114"/>
                <a:gd name="T86" fmla="*/ 101 w 191"/>
                <a:gd name="T87" fmla="*/ 48 h 114"/>
                <a:gd name="T88" fmla="*/ 113 w 191"/>
                <a:gd name="T89" fmla="*/ 54 h 114"/>
                <a:gd name="T90" fmla="*/ 125 w 191"/>
                <a:gd name="T91" fmla="*/ 48 h 114"/>
                <a:gd name="T92" fmla="*/ 137 w 191"/>
                <a:gd name="T93" fmla="*/ 48 h 114"/>
                <a:gd name="T94" fmla="*/ 137 w 191"/>
                <a:gd name="T95" fmla="*/ 42 h 114"/>
                <a:gd name="T96" fmla="*/ 125 w 191"/>
                <a:gd name="T97" fmla="*/ 24 h 114"/>
                <a:gd name="T98" fmla="*/ 101 w 191"/>
                <a:gd name="T99" fmla="*/ 6 h 114"/>
                <a:gd name="T100" fmla="*/ 95 w 191"/>
                <a:gd name="T101" fmla="*/ 0 h 114"/>
                <a:gd name="T102" fmla="*/ 119 w 191"/>
                <a:gd name="T103" fmla="*/ 18 h 114"/>
                <a:gd name="T104" fmla="*/ 143 w 191"/>
                <a:gd name="T105" fmla="*/ 36 h 114"/>
                <a:gd name="T106" fmla="*/ 161 w 191"/>
                <a:gd name="T107" fmla="*/ 36 h 114"/>
                <a:gd name="T108" fmla="*/ 185 w 191"/>
                <a:gd name="T109" fmla="*/ 30 h 114"/>
                <a:gd name="T110" fmla="*/ 185 w 191"/>
                <a:gd name="T111" fmla="*/ 30 h 1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1"/>
                <a:gd name="T169" fmla="*/ 0 h 114"/>
                <a:gd name="T170" fmla="*/ 191 w 191"/>
                <a:gd name="T171" fmla="*/ 114 h 11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1" h="114">
                  <a:moveTo>
                    <a:pt x="185" y="36"/>
                  </a:moveTo>
                  <a:lnTo>
                    <a:pt x="179" y="36"/>
                  </a:lnTo>
                  <a:lnTo>
                    <a:pt x="173" y="42"/>
                  </a:lnTo>
                  <a:lnTo>
                    <a:pt x="167" y="42"/>
                  </a:lnTo>
                  <a:lnTo>
                    <a:pt x="161" y="48"/>
                  </a:lnTo>
                  <a:lnTo>
                    <a:pt x="155" y="48"/>
                  </a:lnTo>
                  <a:lnTo>
                    <a:pt x="149" y="54"/>
                  </a:lnTo>
                  <a:lnTo>
                    <a:pt x="149" y="60"/>
                  </a:lnTo>
                  <a:lnTo>
                    <a:pt x="143" y="66"/>
                  </a:lnTo>
                  <a:lnTo>
                    <a:pt x="137" y="78"/>
                  </a:lnTo>
                  <a:lnTo>
                    <a:pt x="131" y="84"/>
                  </a:lnTo>
                  <a:lnTo>
                    <a:pt x="131" y="90"/>
                  </a:lnTo>
                  <a:lnTo>
                    <a:pt x="125" y="90"/>
                  </a:lnTo>
                  <a:lnTo>
                    <a:pt x="125" y="96"/>
                  </a:lnTo>
                  <a:lnTo>
                    <a:pt x="119" y="102"/>
                  </a:lnTo>
                  <a:lnTo>
                    <a:pt x="113" y="108"/>
                  </a:lnTo>
                  <a:lnTo>
                    <a:pt x="107" y="108"/>
                  </a:lnTo>
                  <a:lnTo>
                    <a:pt x="101" y="114"/>
                  </a:lnTo>
                  <a:lnTo>
                    <a:pt x="95" y="114"/>
                  </a:lnTo>
                  <a:lnTo>
                    <a:pt x="101" y="108"/>
                  </a:lnTo>
                  <a:lnTo>
                    <a:pt x="107" y="102"/>
                  </a:lnTo>
                  <a:lnTo>
                    <a:pt x="113" y="96"/>
                  </a:lnTo>
                  <a:lnTo>
                    <a:pt x="119" y="90"/>
                  </a:lnTo>
                  <a:lnTo>
                    <a:pt x="125" y="84"/>
                  </a:lnTo>
                  <a:lnTo>
                    <a:pt x="131" y="84"/>
                  </a:lnTo>
                  <a:lnTo>
                    <a:pt x="131" y="78"/>
                  </a:lnTo>
                  <a:lnTo>
                    <a:pt x="131" y="72"/>
                  </a:lnTo>
                  <a:lnTo>
                    <a:pt x="137" y="66"/>
                  </a:lnTo>
                  <a:lnTo>
                    <a:pt x="137" y="60"/>
                  </a:lnTo>
                  <a:lnTo>
                    <a:pt x="137" y="54"/>
                  </a:lnTo>
                  <a:lnTo>
                    <a:pt x="131" y="60"/>
                  </a:lnTo>
                  <a:lnTo>
                    <a:pt x="125" y="60"/>
                  </a:lnTo>
                  <a:lnTo>
                    <a:pt x="125" y="66"/>
                  </a:lnTo>
                  <a:lnTo>
                    <a:pt x="119" y="66"/>
                  </a:lnTo>
                  <a:lnTo>
                    <a:pt x="113" y="72"/>
                  </a:lnTo>
                  <a:lnTo>
                    <a:pt x="107" y="72"/>
                  </a:lnTo>
                  <a:lnTo>
                    <a:pt x="101" y="78"/>
                  </a:lnTo>
                  <a:lnTo>
                    <a:pt x="95" y="84"/>
                  </a:lnTo>
                  <a:lnTo>
                    <a:pt x="89" y="90"/>
                  </a:lnTo>
                  <a:lnTo>
                    <a:pt x="83" y="96"/>
                  </a:lnTo>
                  <a:lnTo>
                    <a:pt x="71" y="102"/>
                  </a:lnTo>
                  <a:lnTo>
                    <a:pt x="65" y="102"/>
                  </a:lnTo>
                  <a:lnTo>
                    <a:pt x="59" y="108"/>
                  </a:lnTo>
                  <a:lnTo>
                    <a:pt x="53" y="108"/>
                  </a:lnTo>
                  <a:lnTo>
                    <a:pt x="47" y="108"/>
                  </a:lnTo>
                  <a:lnTo>
                    <a:pt x="53" y="108"/>
                  </a:lnTo>
                  <a:lnTo>
                    <a:pt x="59" y="102"/>
                  </a:lnTo>
                  <a:lnTo>
                    <a:pt x="65" y="96"/>
                  </a:lnTo>
                  <a:lnTo>
                    <a:pt x="71" y="96"/>
                  </a:lnTo>
                  <a:lnTo>
                    <a:pt x="83" y="90"/>
                  </a:lnTo>
                  <a:lnTo>
                    <a:pt x="89" y="84"/>
                  </a:lnTo>
                  <a:lnTo>
                    <a:pt x="95" y="78"/>
                  </a:lnTo>
                  <a:lnTo>
                    <a:pt x="95" y="72"/>
                  </a:lnTo>
                  <a:lnTo>
                    <a:pt x="101" y="72"/>
                  </a:lnTo>
                  <a:lnTo>
                    <a:pt x="101" y="66"/>
                  </a:lnTo>
                  <a:lnTo>
                    <a:pt x="95" y="66"/>
                  </a:lnTo>
                  <a:lnTo>
                    <a:pt x="89" y="66"/>
                  </a:lnTo>
                  <a:lnTo>
                    <a:pt x="83" y="66"/>
                  </a:lnTo>
                  <a:lnTo>
                    <a:pt x="77" y="66"/>
                  </a:lnTo>
                  <a:lnTo>
                    <a:pt x="77" y="72"/>
                  </a:lnTo>
                  <a:lnTo>
                    <a:pt x="71" y="72"/>
                  </a:lnTo>
                  <a:lnTo>
                    <a:pt x="65" y="72"/>
                  </a:lnTo>
                  <a:lnTo>
                    <a:pt x="59" y="78"/>
                  </a:lnTo>
                  <a:lnTo>
                    <a:pt x="47" y="78"/>
                  </a:lnTo>
                  <a:lnTo>
                    <a:pt x="41" y="84"/>
                  </a:lnTo>
                  <a:lnTo>
                    <a:pt x="35" y="84"/>
                  </a:lnTo>
                  <a:lnTo>
                    <a:pt x="29" y="90"/>
                  </a:lnTo>
                  <a:lnTo>
                    <a:pt x="23" y="90"/>
                  </a:lnTo>
                  <a:lnTo>
                    <a:pt x="17" y="90"/>
                  </a:lnTo>
                  <a:lnTo>
                    <a:pt x="12" y="90"/>
                  </a:lnTo>
                  <a:lnTo>
                    <a:pt x="17" y="90"/>
                  </a:lnTo>
                  <a:lnTo>
                    <a:pt x="23" y="84"/>
                  </a:lnTo>
                  <a:lnTo>
                    <a:pt x="29" y="84"/>
                  </a:lnTo>
                  <a:lnTo>
                    <a:pt x="35" y="84"/>
                  </a:lnTo>
                  <a:lnTo>
                    <a:pt x="41" y="78"/>
                  </a:lnTo>
                  <a:lnTo>
                    <a:pt x="47" y="78"/>
                  </a:lnTo>
                  <a:lnTo>
                    <a:pt x="53" y="72"/>
                  </a:lnTo>
                  <a:lnTo>
                    <a:pt x="59" y="66"/>
                  </a:lnTo>
                  <a:lnTo>
                    <a:pt x="53" y="66"/>
                  </a:lnTo>
                  <a:lnTo>
                    <a:pt x="41" y="66"/>
                  </a:lnTo>
                  <a:lnTo>
                    <a:pt x="35" y="66"/>
                  </a:lnTo>
                  <a:lnTo>
                    <a:pt x="29" y="66"/>
                  </a:lnTo>
                  <a:lnTo>
                    <a:pt x="23" y="66"/>
                  </a:lnTo>
                  <a:lnTo>
                    <a:pt x="12" y="66"/>
                  </a:lnTo>
                  <a:lnTo>
                    <a:pt x="6" y="72"/>
                  </a:lnTo>
                  <a:lnTo>
                    <a:pt x="0" y="72"/>
                  </a:lnTo>
                  <a:lnTo>
                    <a:pt x="0" y="66"/>
                  </a:lnTo>
                  <a:lnTo>
                    <a:pt x="6" y="66"/>
                  </a:lnTo>
                  <a:lnTo>
                    <a:pt x="12" y="66"/>
                  </a:lnTo>
                  <a:lnTo>
                    <a:pt x="17" y="60"/>
                  </a:lnTo>
                  <a:lnTo>
                    <a:pt x="23" y="60"/>
                  </a:lnTo>
                  <a:lnTo>
                    <a:pt x="29" y="60"/>
                  </a:lnTo>
                  <a:lnTo>
                    <a:pt x="41" y="60"/>
                  </a:lnTo>
                  <a:lnTo>
                    <a:pt x="47" y="60"/>
                  </a:lnTo>
                  <a:lnTo>
                    <a:pt x="53" y="60"/>
                  </a:lnTo>
                  <a:lnTo>
                    <a:pt x="53" y="54"/>
                  </a:lnTo>
                  <a:lnTo>
                    <a:pt x="47" y="54"/>
                  </a:lnTo>
                  <a:lnTo>
                    <a:pt x="47" y="48"/>
                  </a:lnTo>
                  <a:lnTo>
                    <a:pt x="41" y="42"/>
                  </a:lnTo>
                  <a:lnTo>
                    <a:pt x="35" y="42"/>
                  </a:lnTo>
                  <a:lnTo>
                    <a:pt x="29" y="36"/>
                  </a:lnTo>
                  <a:lnTo>
                    <a:pt x="23" y="36"/>
                  </a:lnTo>
                  <a:lnTo>
                    <a:pt x="17" y="30"/>
                  </a:lnTo>
                  <a:lnTo>
                    <a:pt x="23" y="30"/>
                  </a:lnTo>
                  <a:lnTo>
                    <a:pt x="29" y="30"/>
                  </a:lnTo>
                  <a:lnTo>
                    <a:pt x="35" y="36"/>
                  </a:lnTo>
                  <a:lnTo>
                    <a:pt x="41" y="36"/>
                  </a:lnTo>
                  <a:lnTo>
                    <a:pt x="47" y="42"/>
                  </a:lnTo>
                  <a:lnTo>
                    <a:pt x="53" y="48"/>
                  </a:lnTo>
                  <a:lnTo>
                    <a:pt x="59" y="48"/>
                  </a:lnTo>
                  <a:lnTo>
                    <a:pt x="65" y="54"/>
                  </a:lnTo>
                  <a:lnTo>
                    <a:pt x="71" y="54"/>
                  </a:lnTo>
                  <a:lnTo>
                    <a:pt x="77" y="54"/>
                  </a:lnTo>
                  <a:lnTo>
                    <a:pt x="83" y="54"/>
                  </a:lnTo>
                  <a:lnTo>
                    <a:pt x="89" y="54"/>
                  </a:lnTo>
                  <a:lnTo>
                    <a:pt x="95" y="54"/>
                  </a:lnTo>
                  <a:lnTo>
                    <a:pt x="89" y="48"/>
                  </a:lnTo>
                  <a:lnTo>
                    <a:pt x="83" y="42"/>
                  </a:lnTo>
                  <a:lnTo>
                    <a:pt x="83" y="36"/>
                  </a:lnTo>
                  <a:lnTo>
                    <a:pt x="77" y="36"/>
                  </a:lnTo>
                  <a:lnTo>
                    <a:pt x="77" y="30"/>
                  </a:lnTo>
                  <a:lnTo>
                    <a:pt x="71" y="30"/>
                  </a:lnTo>
                  <a:lnTo>
                    <a:pt x="71" y="24"/>
                  </a:lnTo>
                  <a:lnTo>
                    <a:pt x="65" y="24"/>
                  </a:lnTo>
                  <a:lnTo>
                    <a:pt x="59" y="24"/>
                  </a:lnTo>
                  <a:lnTo>
                    <a:pt x="59" y="18"/>
                  </a:lnTo>
                  <a:lnTo>
                    <a:pt x="53" y="18"/>
                  </a:lnTo>
                  <a:lnTo>
                    <a:pt x="53" y="12"/>
                  </a:lnTo>
                  <a:lnTo>
                    <a:pt x="59" y="18"/>
                  </a:lnTo>
                  <a:lnTo>
                    <a:pt x="65" y="18"/>
                  </a:lnTo>
                  <a:lnTo>
                    <a:pt x="71" y="24"/>
                  </a:lnTo>
                  <a:lnTo>
                    <a:pt x="77" y="30"/>
                  </a:lnTo>
                  <a:lnTo>
                    <a:pt x="83" y="36"/>
                  </a:lnTo>
                  <a:lnTo>
                    <a:pt x="89" y="36"/>
                  </a:lnTo>
                  <a:lnTo>
                    <a:pt x="95" y="42"/>
                  </a:lnTo>
                  <a:lnTo>
                    <a:pt x="101" y="48"/>
                  </a:lnTo>
                  <a:lnTo>
                    <a:pt x="107" y="54"/>
                  </a:lnTo>
                  <a:lnTo>
                    <a:pt x="113" y="54"/>
                  </a:lnTo>
                  <a:lnTo>
                    <a:pt x="119" y="54"/>
                  </a:lnTo>
                  <a:lnTo>
                    <a:pt x="125" y="48"/>
                  </a:lnTo>
                  <a:lnTo>
                    <a:pt x="131" y="48"/>
                  </a:lnTo>
                  <a:lnTo>
                    <a:pt x="137" y="48"/>
                  </a:lnTo>
                  <a:lnTo>
                    <a:pt x="137" y="42"/>
                  </a:lnTo>
                  <a:lnTo>
                    <a:pt x="137" y="36"/>
                  </a:lnTo>
                  <a:lnTo>
                    <a:pt x="131" y="36"/>
                  </a:lnTo>
                  <a:lnTo>
                    <a:pt x="125" y="30"/>
                  </a:lnTo>
                  <a:lnTo>
                    <a:pt x="125" y="24"/>
                  </a:lnTo>
                  <a:lnTo>
                    <a:pt x="119" y="18"/>
                  </a:lnTo>
                  <a:lnTo>
                    <a:pt x="113" y="12"/>
                  </a:lnTo>
                  <a:lnTo>
                    <a:pt x="107" y="12"/>
                  </a:lnTo>
                  <a:lnTo>
                    <a:pt x="101" y="6"/>
                  </a:lnTo>
                  <a:lnTo>
                    <a:pt x="95" y="6"/>
                  </a:lnTo>
                  <a:lnTo>
                    <a:pt x="95" y="0"/>
                  </a:lnTo>
                  <a:lnTo>
                    <a:pt x="101" y="6"/>
                  </a:lnTo>
                  <a:lnTo>
                    <a:pt x="107" y="6"/>
                  </a:lnTo>
                  <a:lnTo>
                    <a:pt x="113" y="12"/>
                  </a:lnTo>
                  <a:lnTo>
                    <a:pt x="119" y="18"/>
                  </a:lnTo>
                  <a:lnTo>
                    <a:pt x="125" y="24"/>
                  </a:lnTo>
                  <a:lnTo>
                    <a:pt x="131" y="30"/>
                  </a:lnTo>
                  <a:lnTo>
                    <a:pt x="137" y="30"/>
                  </a:lnTo>
                  <a:lnTo>
                    <a:pt x="143" y="36"/>
                  </a:lnTo>
                  <a:lnTo>
                    <a:pt x="149" y="36"/>
                  </a:lnTo>
                  <a:lnTo>
                    <a:pt x="155" y="36"/>
                  </a:lnTo>
                  <a:lnTo>
                    <a:pt x="161" y="36"/>
                  </a:lnTo>
                  <a:lnTo>
                    <a:pt x="167" y="36"/>
                  </a:lnTo>
                  <a:lnTo>
                    <a:pt x="173" y="30"/>
                  </a:lnTo>
                  <a:lnTo>
                    <a:pt x="179" y="30"/>
                  </a:lnTo>
                  <a:lnTo>
                    <a:pt x="185" y="30"/>
                  </a:lnTo>
                  <a:lnTo>
                    <a:pt x="191" y="30"/>
                  </a:lnTo>
                  <a:lnTo>
                    <a:pt x="185" y="30"/>
                  </a:lnTo>
                  <a:lnTo>
                    <a:pt x="185" y="36"/>
                  </a:lnTo>
                  <a:close/>
                </a:path>
              </a:pathLst>
            </a:custGeom>
            <a:solidFill>
              <a:srgbClr val="990000"/>
            </a:solidFill>
            <a:ln w="9525">
              <a:noFill/>
              <a:round/>
              <a:headEnd/>
              <a:tailEnd/>
            </a:ln>
          </p:spPr>
          <p:txBody>
            <a:bodyPr vert="eaVert"/>
            <a:lstStyle/>
            <a:p>
              <a:endParaRPr lang="en-US"/>
            </a:p>
          </p:txBody>
        </p:sp>
        <p:sp>
          <p:nvSpPr>
            <p:cNvPr id="15883" name="Freeform 507"/>
            <p:cNvSpPr>
              <a:spLocks/>
            </p:cNvSpPr>
            <p:nvPr/>
          </p:nvSpPr>
          <p:spPr bwMode="auto">
            <a:xfrm>
              <a:off x="5000" y="1897"/>
              <a:ext cx="131" cy="126"/>
            </a:xfrm>
            <a:custGeom>
              <a:avLst/>
              <a:gdLst>
                <a:gd name="T0" fmla="*/ 120 w 131"/>
                <a:gd name="T1" fmla="*/ 120 h 126"/>
                <a:gd name="T2" fmla="*/ 114 w 131"/>
                <a:gd name="T3" fmla="*/ 114 h 126"/>
                <a:gd name="T4" fmla="*/ 102 w 131"/>
                <a:gd name="T5" fmla="*/ 114 h 126"/>
                <a:gd name="T6" fmla="*/ 78 w 131"/>
                <a:gd name="T7" fmla="*/ 114 h 126"/>
                <a:gd name="T8" fmla="*/ 54 w 131"/>
                <a:gd name="T9" fmla="*/ 114 h 126"/>
                <a:gd name="T10" fmla="*/ 36 w 131"/>
                <a:gd name="T11" fmla="*/ 108 h 126"/>
                <a:gd name="T12" fmla="*/ 48 w 131"/>
                <a:gd name="T13" fmla="*/ 108 h 126"/>
                <a:gd name="T14" fmla="*/ 66 w 131"/>
                <a:gd name="T15" fmla="*/ 108 h 126"/>
                <a:gd name="T16" fmla="*/ 90 w 131"/>
                <a:gd name="T17" fmla="*/ 108 h 126"/>
                <a:gd name="T18" fmla="*/ 96 w 131"/>
                <a:gd name="T19" fmla="*/ 102 h 126"/>
                <a:gd name="T20" fmla="*/ 84 w 131"/>
                <a:gd name="T21" fmla="*/ 96 h 126"/>
                <a:gd name="T22" fmla="*/ 72 w 131"/>
                <a:gd name="T23" fmla="*/ 90 h 126"/>
                <a:gd name="T24" fmla="*/ 60 w 131"/>
                <a:gd name="T25" fmla="*/ 90 h 126"/>
                <a:gd name="T26" fmla="*/ 30 w 131"/>
                <a:gd name="T27" fmla="*/ 84 h 126"/>
                <a:gd name="T28" fmla="*/ 12 w 131"/>
                <a:gd name="T29" fmla="*/ 72 h 126"/>
                <a:gd name="T30" fmla="*/ 12 w 131"/>
                <a:gd name="T31" fmla="*/ 72 h 126"/>
                <a:gd name="T32" fmla="*/ 24 w 131"/>
                <a:gd name="T33" fmla="*/ 78 h 126"/>
                <a:gd name="T34" fmla="*/ 48 w 131"/>
                <a:gd name="T35" fmla="*/ 84 h 126"/>
                <a:gd name="T36" fmla="*/ 66 w 131"/>
                <a:gd name="T37" fmla="*/ 84 h 126"/>
                <a:gd name="T38" fmla="*/ 48 w 131"/>
                <a:gd name="T39" fmla="*/ 72 h 126"/>
                <a:gd name="T40" fmla="*/ 36 w 131"/>
                <a:gd name="T41" fmla="*/ 66 h 126"/>
                <a:gd name="T42" fmla="*/ 18 w 131"/>
                <a:gd name="T43" fmla="*/ 60 h 126"/>
                <a:gd name="T44" fmla="*/ 0 w 131"/>
                <a:gd name="T45" fmla="*/ 36 h 126"/>
                <a:gd name="T46" fmla="*/ 18 w 131"/>
                <a:gd name="T47" fmla="*/ 48 h 126"/>
                <a:gd name="T48" fmla="*/ 30 w 131"/>
                <a:gd name="T49" fmla="*/ 54 h 126"/>
                <a:gd name="T50" fmla="*/ 36 w 131"/>
                <a:gd name="T51" fmla="*/ 54 h 126"/>
                <a:gd name="T52" fmla="*/ 18 w 131"/>
                <a:gd name="T53" fmla="*/ 30 h 126"/>
                <a:gd name="T54" fmla="*/ 12 w 131"/>
                <a:gd name="T55" fmla="*/ 18 h 126"/>
                <a:gd name="T56" fmla="*/ 6 w 131"/>
                <a:gd name="T57" fmla="*/ 12 h 126"/>
                <a:gd name="T58" fmla="*/ 12 w 131"/>
                <a:gd name="T59" fmla="*/ 6 h 126"/>
                <a:gd name="T60" fmla="*/ 24 w 131"/>
                <a:gd name="T61" fmla="*/ 30 h 126"/>
                <a:gd name="T62" fmla="*/ 42 w 131"/>
                <a:gd name="T63" fmla="*/ 54 h 126"/>
                <a:gd name="T64" fmla="*/ 48 w 131"/>
                <a:gd name="T65" fmla="*/ 54 h 126"/>
                <a:gd name="T66" fmla="*/ 48 w 131"/>
                <a:gd name="T67" fmla="*/ 42 h 126"/>
                <a:gd name="T68" fmla="*/ 42 w 131"/>
                <a:gd name="T69" fmla="*/ 18 h 126"/>
                <a:gd name="T70" fmla="*/ 42 w 131"/>
                <a:gd name="T71" fmla="*/ 18 h 126"/>
                <a:gd name="T72" fmla="*/ 54 w 131"/>
                <a:gd name="T73" fmla="*/ 42 h 126"/>
                <a:gd name="T74" fmla="*/ 60 w 131"/>
                <a:gd name="T75" fmla="*/ 66 h 126"/>
                <a:gd name="T76" fmla="*/ 66 w 131"/>
                <a:gd name="T77" fmla="*/ 72 h 126"/>
                <a:gd name="T78" fmla="*/ 72 w 131"/>
                <a:gd name="T79" fmla="*/ 78 h 126"/>
                <a:gd name="T80" fmla="*/ 78 w 131"/>
                <a:gd name="T81" fmla="*/ 84 h 126"/>
                <a:gd name="T82" fmla="*/ 84 w 131"/>
                <a:gd name="T83" fmla="*/ 72 h 126"/>
                <a:gd name="T84" fmla="*/ 72 w 131"/>
                <a:gd name="T85" fmla="*/ 36 h 126"/>
                <a:gd name="T86" fmla="*/ 72 w 131"/>
                <a:gd name="T87" fmla="*/ 30 h 126"/>
                <a:gd name="T88" fmla="*/ 78 w 131"/>
                <a:gd name="T89" fmla="*/ 42 h 126"/>
                <a:gd name="T90" fmla="*/ 84 w 131"/>
                <a:gd name="T91" fmla="*/ 60 h 126"/>
                <a:gd name="T92" fmla="*/ 84 w 131"/>
                <a:gd name="T93" fmla="*/ 84 h 126"/>
                <a:gd name="T94" fmla="*/ 90 w 131"/>
                <a:gd name="T95" fmla="*/ 96 h 126"/>
                <a:gd name="T96" fmla="*/ 102 w 131"/>
                <a:gd name="T97" fmla="*/ 96 h 126"/>
                <a:gd name="T98" fmla="*/ 108 w 131"/>
                <a:gd name="T99" fmla="*/ 96 h 126"/>
                <a:gd name="T100" fmla="*/ 108 w 131"/>
                <a:gd name="T101" fmla="*/ 72 h 126"/>
                <a:gd name="T102" fmla="*/ 102 w 131"/>
                <a:gd name="T103" fmla="*/ 48 h 126"/>
                <a:gd name="T104" fmla="*/ 102 w 131"/>
                <a:gd name="T105" fmla="*/ 42 h 126"/>
                <a:gd name="T106" fmla="*/ 108 w 131"/>
                <a:gd name="T107" fmla="*/ 60 h 126"/>
                <a:gd name="T108" fmla="*/ 114 w 131"/>
                <a:gd name="T109" fmla="*/ 102 h 126"/>
                <a:gd name="T110" fmla="*/ 120 w 131"/>
                <a:gd name="T111" fmla="*/ 114 h 126"/>
                <a:gd name="T112" fmla="*/ 125 w 131"/>
                <a:gd name="T113" fmla="*/ 126 h 126"/>
                <a:gd name="T114" fmla="*/ 131 w 131"/>
                <a:gd name="T115" fmla="*/ 126 h 126"/>
                <a:gd name="T116" fmla="*/ 125 w 131"/>
                <a:gd name="T117" fmla="*/ 126 h 1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1"/>
                <a:gd name="T178" fmla="*/ 0 h 126"/>
                <a:gd name="T179" fmla="*/ 131 w 131"/>
                <a:gd name="T180" fmla="*/ 126 h 12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1" h="126">
                  <a:moveTo>
                    <a:pt x="125" y="126"/>
                  </a:moveTo>
                  <a:lnTo>
                    <a:pt x="120" y="126"/>
                  </a:lnTo>
                  <a:lnTo>
                    <a:pt x="120" y="120"/>
                  </a:lnTo>
                  <a:lnTo>
                    <a:pt x="114" y="114"/>
                  </a:lnTo>
                  <a:lnTo>
                    <a:pt x="108" y="114"/>
                  </a:lnTo>
                  <a:lnTo>
                    <a:pt x="102" y="114"/>
                  </a:lnTo>
                  <a:lnTo>
                    <a:pt x="96" y="114"/>
                  </a:lnTo>
                  <a:lnTo>
                    <a:pt x="90" y="114"/>
                  </a:lnTo>
                  <a:lnTo>
                    <a:pt x="78" y="114"/>
                  </a:lnTo>
                  <a:lnTo>
                    <a:pt x="72" y="114"/>
                  </a:lnTo>
                  <a:lnTo>
                    <a:pt x="60" y="114"/>
                  </a:lnTo>
                  <a:lnTo>
                    <a:pt x="54" y="114"/>
                  </a:lnTo>
                  <a:lnTo>
                    <a:pt x="42" y="108"/>
                  </a:lnTo>
                  <a:lnTo>
                    <a:pt x="36" y="108"/>
                  </a:lnTo>
                  <a:lnTo>
                    <a:pt x="42" y="108"/>
                  </a:lnTo>
                  <a:lnTo>
                    <a:pt x="48" y="108"/>
                  </a:lnTo>
                  <a:lnTo>
                    <a:pt x="54" y="108"/>
                  </a:lnTo>
                  <a:lnTo>
                    <a:pt x="66" y="108"/>
                  </a:lnTo>
                  <a:lnTo>
                    <a:pt x="72" y="108"/>
                  </a:lnTo>
                  <a:lnTo>
                    <a:pt x="84" y="108"/>
                  </a:lnTo>
                  <a:lnTo>
                    <a:pt x="90" y="108"/>
                  </a:lnTo>
                  <a:lnTo>
                    <a:pt x="96" y="108"/>
                  </a:lnTo>
                  <a:lnTo>
                    <a:pt x="96" y="102"/>
                  </a:lnTo>
                  <a:lnTo>
                    <a:pt x="90" y="102"/>
                  </a:lnTo>
                  <a:lnTo>
                    <a:pt x="90" y="96"/>
                  </a:lnTo>
                  <a:lnTo>
                    <a:pt x="84" y="96"/>
                  </a:lnTo>
                  <a:lnTo>
                    <a:pt x="78" y="96"/>
                  </a:lnTo>
                  <a:lnTo>
                    <a:pt x="72" y="90"/>
                  </a:lnTo>
                  <a:lnTo>
                    <a:pt x="66" y="90"/>
                  </a:lnTo>
                  <a:lnTo>
                    <a:pt x="60" y="90"/>
                  </a:lnTo>
                  <a:lnTo>
                    <a:pt x="48" y="90"/>
                  </a:lnTo>
                  <a:lnTo>
                    <a:pt x="36" y="84"/>
                  </a:lnTo>
                  <a:lnTo>
                    <a:pt x="30" y="84"/>
                  </a:lnTo>
                  <a:lnTo>
                    <a:pt x="24" y="84"/>
                  </a:lnTo>
                  <a:lnTo>
                    <a:pt x="12" y="78"/>
                  </a:lnTo>
                  <a:lnTo>
                    <a:pt x="12" y="72"/>
                  </a:lnTo>
                  <a:lnTo>
                    <a:pt x="6" y="72"/>
                  </a:lnTo>
                  <a:lnTo>
                    <a:pt x="6" y="66"/>
                  </a:lnTo>
                  <a:lnTo>
                    <a:pt x="12" y="72"/>
                  </a:lnTo>
                  <a:lnTo>
                    <a:pt x="18" y="72"/>
                  </a:lnTo>
                  <a:lnTo>
                    <a:pt x="24" y="78"/>
                  </a:lnTo>
                  <a:lnTo>
                    <a:pt x="30" y="78"/>
                  </a:lnTo>
                  <a:lnTo>
                    <a:pt x="42" y="78"/>
                  </a:lnTo>
                  <a:lnTo>
                    <a:pt x="48" y="84"/>
                  </a:lnTo>
                  <a:lnTo>
                    <a:pt x="54" y="84"/>
                  </a:lnTo>
                  <a:lnTo>
                    <a:pt x="60" y="84"/>
                  </a:lnTo>
                  <a:lnTo>
                    <a:pt x="66" y="84"/>
                  </a:lnTo>
                  <a:lnTo>
                    <a:pt x="60" y="78"/>
                  </a:lnTo>
                  <a:lnTo>
                    <a:pt x="54" y="72"/>
                  </a:lnTo>
                  <a:lnTo>
                    <a:pt x="48" y="72"/>
                  </a:lnTo>
                  <a:lnTo>
                    <a:pt x="48" y="66"/>
                  </a:lnTo>
                  <a:lnTo>
                    <a:pt x="42" y="66"/>
                  </a:lnTo>
                  <a:lnTo>
                    <a:pt x="36" y="66"/>
                  </a:lnTo>
                  <a:lnTo>
                    <a:pt x="30" y="66"/>
                  </a:lnTo>
                  <a:lnTo>
                    <a:pt x="24" y="60"/>
                  </a:lnTo>
                  <a:lnTo>
                    <a:pt x="18" y="60"/>
                  </a:lnTo>
                  <a:lnTo>
                    <a:pt x="12" y="54"/>
                  </a:lnTo>
                  <a:lnTo>
                    <a:pt x="6" y="48"/>
                  </a:lnTo>
                  <a:lnTo>
                    <a:pt x="0" y="36"/>
                  </a:lnTo>
                  <a:lnTo>
                    <a:pt x="6" y="42"/>
                  </a:lnTo>
                  <a:lnTo>
                    <a:pt x="12" y="48"/>
                  </a:lnTo>
                  <a:lnTo>
                    <a:pt x="18" y="48"/>
                  </a:lnTo>
                  <a:lnTo>
                    <a:pt x="18" y="54"/>
                  </a:lnTo>
                  <a:lnTo>
                    <a:pt x="24" y="54"/>
                  </a:lnTo>
                  <a:lnTo>
                    <a:pt x="30" y="54"/>
                  </a:lnTo>
                  <a:lnTo>
                    <a:pt x="36" y="60"/>
                  </a:lnTo>
                  <a:lnTo>
                    <a:pt x="42" y="60"/>
                  </a:lnTo>
                  <a:lnTo>
                    <a:pt x="36" y="54"/>
                  </a:lnTo>
                  <a:lnTo>
                    <a:pt x="30" y="42"/>
                  </a:lnTo>
                  <a:lnTo>
                    <a:pt x="24" y="36"/>
                  </a:lnTo>
                  <a:lnTo>
                    <a:pt x="18" y="30"/>
                  </a:lnTo>
                  <a:lnTo>
                    <a:pt x="12" y="24"/>
                  </a:lnTo>
                  <a:lnTo>
                    <a:pt x="12" y="18"/>
                  </a:lnTo>
                  <a:lnTo>
                    <a:pt x="12" y="12"/>
                  </a:lnTo>
                  <a:lnTo>
                    <a:pt x="6" y="12"/>
                  </a:lnTo>
                  <a:lnTo>
                    <a:pt x="6" y="6"/>
                  </a:lnTo>
                  <a:lnTo>
                    <a:pt x="6" y="0"/>
                  </a:lnTo>
                  <a:lnTo>
                    <a:pt x="12" y="6"/>
                  </a:lnTo>
                  <a:lnTo>
                    <a:pt x="12" y="12"/>
                  </a:lnTo>
                  <a:lnTo>
                    <a:pt x="18" y="24"/>
                  </a:lnTo>
                  <a:lnTo>
                    <a:pt x="24" y="30"/>
                  </a:lnTo>
                  <a:lnTo>
                    <a:pt x="30" y="42"/>
                  </a:lnTo>
                  <a:lnTo>
                    <a:pt x="36" y="48"/>
                  </a:lnTo>
                  <a:lnTo>
                    <a:pt x="42" y="54"/>
                  </a:lnTo>
                  <a:lnTo>
                    <a:pt x="48" y="54"/>
                  </a:lnTo>
                  <a:lnTo>
                    <a:pt x="48" y="48"/>
                  </a:lnTo>
                  <a:lnTo>
                    <a:pt x="48" y="42"/>
                  </a:lnTo>
                  <a:lnTo>
                    <a:pt x="48" y="36"/>
                  </a:lnTo>
                  <a:lnTo>
                    <a:pt x="42" y="24"/>
                  </a:lnTo>
                  <a:lnTo>
                    <a:pt x="42" y="18"/>
                  </a:lnTo>
                  <a:lnTo>
                    <a:pt x="42" y="12"/>
                  </a:lnTo>
                  <a:lnTo>
                    <a:pt x="42" y="18"/>
                  </a:lnTo>
                  <a:lnTo>
                    <a:pt x="48" y="18"/>
                  </a:lnTo>
                  <a:lnTo>
                    <a:pt x="48" y="30"/>
                  </a:lnTo>
                  <a:lnTo>
                    <a:pt x="54" y="42"/>
                  </a:lnTo>
                  <a:lnTo>
                    <a:pt x="54" y="54"/>
                  </a:lnTo>
                  <a:lnTo>
                    <a:pt x="54" y="60"/>
                  </a:lnTo>
                  <a:lnTo>
                    <a:pt x="60" y="66"/>
                  </a:lnTo>
                  <a:lnTo>
                    <a:pt x="60" y="72"/>
                  </a:lnTo>
                  <a:lnTo>
                    <a:pt x="66" y="72"/>
                  </a:lnTo>
                  <a:lnTo>
                    <a:pt x="72" y="78"/>
                  </a:lnTo>
                  <a:lnTo>
                    <a:pt x="78" y="78"/>
                  </a:lnTo>
                  <a:lnTo>
                    <a:pt x="78" y="84"/>
                  </a:lnTo>
                  <a:lnTo>
                    <a:pt x="78" y="78"/>
                  </a:lnTo>
                  <a:lnTo>
                    <a:pt x="84" y="72"/>
                  </a:lnTo>
                  <a:lnTo>
                    <a:pt x="78" y="60"/>
                  </a:lnTo>
                  <a:lnTo>
                    <a:pt x="78" y="42"/>
                  </a:lnTo>
                  <a:lnTo>
                    <a:pt x="72" y="36"/>
                  </a:lnTo>
                  <a:lnTo>
                    <a:pt x="72" y="30"/>
                  </a:lnTo>
                  <a:lnTo>
                    <a:pt x="78" y="36"/>
                  </a:lnTo>
                  <a:lnTo>
                    <a:pt x="78" y="42"/>
                  </a:lnTo>
                  <a:lnTo>
                    <a:pt x="84" y="48"/>
                  </a:lnTo>
                  <a:lnTo>
                    <a:pt x="84" y="54"/>
                  </a:lnTo>
                  <a:lnTo>
                    <a:pt x="84" y="60"/>
                  </a:lnTo>
                  <a:lnTo>
                    <a:pt x="84" y="66"/>
                  </a:lnTo>
                  <a:lnTo>
                    <a:pt x="84" y="78"/>
                  </a:lnTo>
                  <a:lnTo>
                    <a:pt x="84" y="84"/>
                  </a:lnTo>
                  <a:lnTo>
                    <a:pt x="84" y="90"/>
                  </a:lnTo>
                  <a:lnTo>
                    <a:pt x="90" y="90"/>
                  </a:lnTo>
                  <a:lnTo>
                    <a:pt x="90" y="96"/>
                  </a:lnTo>
                  <a:lnTo>
                    <a:pt x="96" y="96"/>
                  </a:lnTo>
                  <a:lnTo>
                    <a:pt x="102" y="96"/>
                  </a:lnTo>
                  <a:lnTo>
                    <a:pt x="102" y="102"/>
                  </a:lnTo>
                  <a:lnTo>
                    <a:pt x="108" y="96"/>
                  </a:lnTo>
                  <a:lnTo>
                    <a:pt x="108" y="90"/>
                  </a:lnTo>
                  <a:lnTo>
                    <a:pt x="108" y="78"/>
                  </a:lnTo>
                  <a:lnTo>
                    <a:pt x="108" y="72"/>
                  </a:lnTo>
                  <a:lnTo>
                    <a:pt x="102" y="66"/>
                  </a:lnTo>
                  <a:lnTo>
                    <a:pt x="102" y="54"/>
                  </a:lnTo>
                  <a:lnTo>
                    <a:pt x="102" y="48"/>
                  </a:lnTo>
                  <a:lnTo>
                    <a:pt x="102" y="42"/>
                  </a:lnTo>
                  <a:lnTo>
                    <a:pt x="108" y="42"/>
                  </a:lnTo>
                  <a:lnTo>
                    <a:pt x="108" y="54"/>
                  </a:lnTo>
                  <a:lnTo>
                    <a:pt x="108" y="60"/>
                  </a:lnTo>
                  <a:lnTo>
                    <a:pt x="108" y="78"/>
                  </a:lnTo>
                  <a:lnTo>
                    <a:pt x="114" y="96"/>
                  </a:lnTo>
                  <a:lnTo>
                    <a:pt x="114" y="102"/>
                  </a:lnTo>
                  <a:lnTo>
                    <a:pt x="114" y="108"/>
                  </a:lnTo>
                  <a:lnTo>
                    <a:pt x="120" y="114"/>
                  </a:lnTo>
                  <a:lnTo>
                    <a:pt x="125" y="120"/>
                  </a:lnTo>
                  <a:lnTo>
                    <a:pt x="125" y="126"/>
                  </a:lnTo>
                  <a:lnTo>
                    <a:pt x="131" y="126"/>
                  </a:lnTo>
                  <a:lnTo>
                    <a:pt x="125" y="126"/>
                  </a:lnTo>
                  <a:close/>
                </a:path>
              </a:pathLst>
            </a:custGeom>
            <a:solidFill>
              <a:srgbClr val="990000"/>
            </a:solidFill>
            <a:ln w="9525">
              <a:noFill/>
              <a:round/>
              <a:headEnd/>
              <a:tailEnd/>
            </a:ln>
          </p:spPr>
          <p:txBody>
            <a:bodyPr vert="eaVert"/>
            <a:lstStyle/>
            <a:p>
              <a:endParaRPr lang="en-US"/>
            </a:p>
          </p:txBody>
        </p:sp>
        <p:sp>
          <p:nvSpPr>
            <p:cNvPr id="15884" name="Freeform 508"/>
            <p:cNvSpPr>
              <a:spLocks/>
            </p:cNvSpPr>
            <p:nvPr/>
          </p:nvSpPr>
          <p:spPr bwMode="auto">
            <a:xfrm>
              <a:off x="5113" y="1865"/>
              <a:ext cx="95" cy="153"/>
            </a:xfrm>
            <a:custGeom>
              <a:avLst/>
              <a:gdLst>
                <a:gd name="T0" fmla="*/ 41 w 95"/>
                <a:gd name="T1" fmla="*/ 133 h 155"/>
                <a:gd name="T2" fmla="*/ 41 w 95"/>
                <a:gd name="T3" fmla="*/ 121 h 155"/>
                <a:gd name="T4" fmla="*/ 41 w 95"/>
                <a:gd name="T5" fmla="*/ 112 h 155"/>
                <a:gd name="T6" fmla="*/ 35 w 95"/>
                <a:gd name="T7" fmla="*/ 109 h 155"/>
                <a:gd name="T8" fmla="*/ 29 w 95"/>
                <a:gd name="T9" fmla="*/ 105 h 155"/>
                <a:gd name="T10" fmla="*/ 17 w 95"/>
                <a:gd name="T11" fmla="*/ 93 h 155"/>
                <a:gd name="T12" fmla="*/ 11 w 95"/>
                <a:gd name="T13" fmla="*/ 69 h 155"/>
                <a:gd name="T14" fmla="*/ 6 w 95"/>
                <a:gd name="T15" fmla="*/ 57 h 155"/>
                <a:gd name="T16" fmla="*/ 6 w 95"/>
                <a:gd name="T17" fmla="*/ 51 h 155"/>
                <a:gd name="T18" fmla="*/ 6 w 95"/>
                <a:gd name="T19" fmla="*/ 51 h 155"/>
                <a:gd name="T20" fmla="*/ 6 w 95"/>
                <a:gd name="T21" fmla="*/ 57 h 155"/>
                <a:gd name="T22" fmla="*/ 11 w 95"/>
                <a:gd name="T23" fmla="*/ 69 h 155"/>
                <a:gd name="T24" fmla="*/ 17 w 95"/>
                <a:gd name="T25" fmla="*/ 81 h 155"/>
                <a:gd name="T26" fmla="*/ 23 w 95"/>
                <a:gd name="T27" fmla="*/ 93 h 155"/>
                <a:gd name="T28" fmla="*/ 29 w 95"/>
                <a:gd name="T29" fmla="*/ 99 h 155"/>
                <a:gd name="T30" fmla="*/ 35 w 95"/>
                <a:gd name="T31" fmla="*/ 105 h 155"/>
                <a:gd name="T32" fmla="*/ 41 w 95"/>
                <a:gd name="T33" fmla="*/ 99 h 155"/>
                <a:gd name="T34" fmla="*/ 41 w 95"/>
                <a:gd name="T35" fmla="*/ 81 h 155"/>
                <a:gd name="T36" fmla="*/ 41 w 95"/>
                <a:gd name="T37" fmla="*/ 69 h 155"/>
                <a:gd name="T38" fmla="*/ 29 w 95"/>
                <a:gd name="T39" fmla="*/ 57 h 155"/>
                <a:gd name="T40" fmla="*/ 17 w 95"/>
                <a:gd name="T41" fmla="*/ 45 h 155"/>
                <a:gd name="T42" fmla="*/ 11 w 95"/>
                <a:gd name="T43" fmla="*/ 35 h 155"/>
                <a:gd name="T44" fmla="*/ 11 w 95"/>
                <a:gd name="T45" fmla="*/ 23 h 155"/>
                <a:gd name="T46" fmla="*/ 17 w 95"/>
                <a:gd name="T47" fmla="*/ 29 h 155"/>
                <a:gd name="T48" fmla="*/ 23 w 95"/>
                <a:gd name="T49" fmla="*/ 38 h 155"/>
                <a:gd name="T50" fmla="*/ 29 w 95"/>
                <a:gd name="T51" fmla="*/ 45 h 155"/>
                <a:gd name="T52" fmla="*/ 35 w 95"/>
                <a:gd name="T53" fmla="*/ 57 h 155"/>
                <a:gd name="T54" fmla="*/ 41 w 95"/>
                <a:gd name="T55" fmla="*/ 63 h 155"/>
                <a:gd name="T56" fmla="*/ 41 w 95"/>
                <a:gd name="T57" fmla="*/ 51 h 155"/>
                <a:gd name="T58" fmla="*/ 41 w 95"/>
                <a:gd name="T59" fmla="*/ 17 h 155"/>
                <a:gd name="T60" fmla="*/ 41 w 95"/>
                <a:gd name="T61" fmla="*/ 0 h 155"/>
                <a:gd name="T62" fmla="*/ 47 w 95"/>
                <a:gd name="T63" fmla="*/ 0 h 155"/>
                <a:gd name="T64" fmla="*/ 41 w 95"/>
                <a:gd name="T65" fmla="*/ 17 h 155"/>
                <a:gd name="T66" fmla="*/ 47 w 95"/>
                <a:gd name="T67" fmla="*/ 45 h 155"/>
                <a:gd name="T68" fmla="*/ 53 w 95"/>
                <a:gd name="T69" fmla="*/ 57 h 155"/>
                <a:gd name="T70" fmla="*/ 59 w 95"/>
                <a:gd name="T71" fmla="*/ 51 h 155"/>
                <a:gd name="T72" fmla="*/ 71 w 95"/>
                <a:gd name="T73" fmla="*/ 39 h 155"/>
                <a:gd name="T74" fmla="*/ 77 w 95"/>
                <a:gd name="T75" fmla="*/ 35 h 155"/>
                <a:gd name="T76" fmla="*/ 77 w 95"/>
                <a:gd name="T77" fmla="*/ 29 h 155"/>
                <a:gd name="T78" fmla="*/ 83 w 95"/>
                <a:gd name="T79" fmla="*/ 35 h 155"/>
                <a:gd name="T80" fmla="*/ 77 w 95"/>
                <a:gd name="T81" fmla="*/ 38 h 155"/>
                <a:gd name="T82" fmla="*/ 71 w 95"/>
                <a:gd name="T83" fmla="*/ 45 h 155"/>
                <a:gd name="T84" fmla="*/ 65 w 95"/>
                <a:gd name="T85" fmla="*/ 57 h 155"/>
                <a:gd name="T86" fmla="*/ 53 w 95"/>
                <a:gd name="T87" fmla="*/ 69 h 155"/>
                <a:gd name="T88" fmla="*/ 53 w 95"/>
                <a:gd name="T89" fmla="*/ 81 h 155"/>
                <a:gd name="T90" fmla="*/ 47 w 95"/>
                <a:gd name="T91" fmla="*/ 99 h 155"/>
                <a:gd name="T92" fmla="*/ 53 w 95"/>
                <a:gd name="T93" fmla="*/ 105 h 155"/>
                <a:gd name="T94" fmla="*/ 65 w 95"/>
                <a:gd name="T95" fmla="*/ 93 h 155"/>
                <a:gd name="T96" fmla="*/ 77 w 95"/>
                <a:gd name="T97" fmla="*/ 81 h 155"/>
                <a:gd name="T98" fmla="*/ 89 w 95"/>
                <a:gd name="T99" fmla="*/ 69 h 155"/>
                <a:gd name="T100" fmla="*/ 95 w 95"/>
                <a:gd name="T101" fmla="*/ 57 h 155"/>
                <a:gd name="T102" fmla="*/ 95 w 95"/>
                <a:gd name="T103" fmla="*/ 63 h 155"/>
                <a:gd name="T104" fmla="*/ 89 w 95"/>
                <a:gd name="T105" fmla="*/ 69 h 155"/>
                <a:gd name="T106" fmla="*/ 83 w 95"/>
                <a:gd name="T107" fmla="*/ 81 h 155"/>
                <a:gd name="T108" fmla="*/ 71 w 95"/>
                <a:gd name="T109" fmla="*/ 99 h 155"/>
                <a:gd name="T110" fmla="*/ 59 w 95"/>
                <a:gd name="T111" fmla="*/ 109 h 155"/>
                <a:gd name="T112" fmla="*/ 47 w 95"/>
                <a:gd name="T113" fmla="*/ 115 h 155"/>
                <a:gd name="T114" fmla="*/ 47 w 95"/>
                <a:gd name="T115" fmla="*/ 127 h 155"/>
                <a:gd name="T116" fmla="*/ 47 w 95"/>
                <a:gd name="T117" fmla="*/ 133 h 155"/>
                <a:gd name="T118" fmla="*/ 47 w 95"/>
                <a:gd name="T119" fmla="*/ 133 h 15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5"/>
                <a:gd name="T181" fmla="*/ 0 h 155"/>
                <a:gd name="T182" fmla="*/ 95 w 95"/>
                <a:gd name="T183" fmla="*/ 155 h 15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5" h="155">
                  <a:moveTo>
                    <a:pt x="47" y="155"/>
                  </a:moveTo>
                  <a:lnTo>
                    <a:pt x="41" y="149"/>
                  </a:lnTo>
                  <a:lnTo>
                    <a:pt x="41" y="143"/>
                  </a:lnTo>
                  <a:lnTo>
                    <a:pt x="41" y="137"/>
                  </a:lnTo>
                  <a:lnTo>
                    <a:pt x="41" y="131"/>
                  </a:lnTo>
                  <a:lnTo>
                    <a:pt x="41" y="125"/>
                  </a:lnTo>
                  <a:lnTo>
                    <a:pt x="35" y="119"/>
                  </a:lnTo>
                  <a:lnTo>
                    <a:pt x="29" y="119"/>
                  </a:lnTo>
                  <a:lnTo>
                    <a:pt x="29" y="113"/>
                  </a:lnTo>
                  <a:lnTo>
                    <a:pt x="23" y="107"/>
                  </a:lnTo>
                  <a:lnTo>
                    <a:pt x="17" y="101"/>
                  </a:lnTo>
                  <a:lnTo>
                    <a:pt x="17" y="89"/>
                  </a:lnTo>
                  <a:lnTo>
                    <a:pt x="11" y="77"/>
                  </a:lnTo>
                  <a:lnTo>
                    <a:pt x="6" y="71"/>
                  </a:lnTo>
                  <a:lnTo>
                    <a:pt x="6" y="65"/>
                  </a:lnTo>
                  <a:lnTo>
                    <a:pt x="0" y="59"/>
                  </a:lnTo>
                  <a:lnTo>
                    <a:pt x="6" y="59"/>
                  </a:lnTo>
                  <a:lnTo>
                    <a:pt x="6" y="65"/>
                  </a:lnTo>
                  <a:lnTo>
                    <a:pt x="11" y="71"/>
                  </a:lnTo>
                  <a:lnTo>
                    <a:pt x="11" y="77"/>
                  </a:lnTo>
                  <a:lnTo>
                    <a:pt x="17" y="83"/>
                  </a:lnTo>
                  <a:lnTo>
                    <a:pt x="17" y="89"/>
                  </a:lnTo>
                  <a:lnTo>
                    <a:pt x="23" y="95"/>
                  </a:lnTo>
                  <a:lnTo>
                    <a:pt x="23" y="101"/>
                  </a:lnTo>
                  <a:lnTo>
                    <a:pt x="29" y="107"/>
                  </a:lnTo>
                  <a:lnTo>
                    <a:pt x="35" y="113"/>
                  </a:lnTo>
                  <a:lnTo>
                    <a:pt x="41" y="113"/>
                  </a:lnTo>
                  <a:lnTo>
                    <a:pt x="41" y="107"/>
                  </a:lnTo>
                  <a:lnTo>
                    <a:pt x="41" y="95"/>
                  </a:lnTo>
                  <a:lnTo>
                    <a:pt x="41" y="89"/>
                  </a:lnTo>
                  <a:lnTo>
                    <a:pt x="41" y="83"/>
                  </a:lnTo>
                  <a:lnTo>
                    <a:pt x="41" y="77"/>
                  </a:lnTo>
                  <a:lnTo>
                    <a:pt x="35" y="77"/>
                  </a:lnTo>
                  <a:lnTo>
                    <a:pt x="29" y="65"/>
                  </a:lnTo>
                  <a:lnTo>
                    <a:pt x="23" y="59"/>
                  </a:lnTo>
                  <a:lnTo>
                    <a:pt x="17" y="53"/>
                  </a:lnTo>
                  <a:lnTo>
                    <a:pt x="17" y="41"/>
                  </a:lnTo>
                  <a:lnTo>
                    <a:pt x="11" y="35"/>
                  </a:lnTo>
                  <a:lnTo>
                    <a:pt x="11" y="23"/>
                  </a:lnTo>
                  <a:lnTo>
                    <a:pt x="17" y="29"/>
                  </a:lnTo>
                  <a:lnTo>
                    <a:pt x="17" y="35"/>
                  </a:lnTo>
                  <a:lnTo>
                    <a:pt x="23" y="41"/>
                  </a:lnTo>
                  <a:lnTo>
                    <a:pt x="23" y="47"/>
                  </a:lnTo>
                  <a:lnTo>
                    <a:pt x="29" y="53"/>
                  </a:lnTo>
                  <a:lnTo>
                    <a:pt x="29" y="59"/>
                  </a:lnTo>
                  <a:lnTo>
                    <a:pt x="35" y="65"/>
                  </a:lnTo>
                  <a:lnTo>
                    <a:pt x="41" y="71"/>
                  </a:lnTo>
                  <a:lnTo>
                    <a:pt x="41" y="59"/>
                  </a:lnTo>
                  <a:lnTo>
                    <a:pt x="35" y="35"/>
                  </a:lnTo>
                  <a:lnTo>
                    <a:pt x="41" y="17"/>
                  </a:lnTo>
                  <a:lnTo>
                    <a:pt x="41" y="0"/>
                  </a:lnTo>
                  <a:lnTo>
                    <a:pt x="47" y="0"/>
                  </a:lnTo>
                  <a:lnTo>
                    <a:pt x="41" y="6"/>
                  </a:lnTo>
                  <a:lnTo>
                    <a:pt x="41" y="17"/>
                  </a:lnTo>
                  <a:lnTo>
                    <a:pt x="47" y="35"/>
                  </a:lnTo>
                  <a:lnTo>
                    <a:pt x="47" y="53"/>
                  </a:lnTo>
                  <a:lnTo>
                    <a:pt x="47" y="65"/>
                  </a:lnTo>
                  <a:lnTo>
                    <a:pt x="53" y="65"/>
                  </a:lnTo>
                  <a:lnTo>
                    <a:pt x="59" y="59"/>
                  </a:lnTo>
                  <a:lnTo>
                    <a:pt x="65" y="53"/>
                  </a:lnTo>
                  <a:lnTo>
                    <a:pt x="71" y="47"/>
                  </a:lnTo>
                  <a:lnTo>
                    <a:pt x="71" y="41"/>
                  </a:lnTo>
                  <a:lnTo>
                    <a:pt x="77" y="35"/>
                  </a:lnTo>
                  <a:lnTo>
                    <a:pt x="77" y="29"/>
                  </a:lnTo>
                  <a:lnTo>
                    <a:pt x="83" y="29"/>
                  </a:lnTo>
                  <a:lnTo>
                    <a:pt x="83" y="35"/>
                  </a:lnTo>
                  <a:lnTo>
                    <a:pt x="77" y="41"/>
                  </a:lnTo>
                  <a:lnTo>
                    <a:pt x="77" y="47"/>
                  </a:lnTo>
                  <a:lnTo>
                    <a:pt x="71" y="53"/>
                  </a:lnTo>
                  <a:lnTo>
                    <a:pt x="65" y="59"/>
                  </a:lnTo>
                  <a:lnTo>
                    <a:pt x="65" y="65"/>
                  </a:lnTo>
                  <a:lnTo>
                    <a:pt x="59" y="71"/>
                  </a:lnTo>
                  <a:lnTo>
                    <a:pt x="53" y="77"/>
                  </a:lnTo>
                  <a:lnTo>
                    <a:pt x="53" y="89"/>
                  </a:lnTo>
                  <a:lnTo>
                    <a:pt x="47" y="95"/>
                  </a:lnTo>
                  <a:lnTo>
                    <a:pt x="47" y="107"/>
                  </a:lnTo>
                  <a:lnTo>
                    <a:pt x="47" y="113"/>
                  </a:lnTo>
                  <a:lnTo>
                    <a:pt x="53" y="113"/>
                  </a:lnTo>
                  <a:lnTo>
                    <a:pt x="59" y="107"/>
                  </a:lnTo>
                  <a:lnTo>
                    <a:pt x="65" y="101"/>
                  </a:lnTo>
                  <a:lnTo>
                    <a:pt x="71" y="95"/>
                  </a:lnTo>
                  <a:lnTo>
                    <a:pt x="77" y="89"/>
                  </a:lnTo>
                  <a:lnTo>
                    <a:pt x="83" y="83"/>
                  </a:lnTo>
                  <a:lnTo>
                    <a:pt x="89" y="77"/>
                  </a:lnTo>
                  <a:lnTo>
                    <a:pt x="89" y="71"/>
                  </a:lnTo>
                  <a:lnTo>
                    <a:pt x="95" y="65"/>
                  </a:lnTo>
                  <a:lnTo>
                    <a:pt x="95" y="71"/>
                  </a:lnTo>
                  <a:lnTo>
                    <a:pt x="89" y="77"/>
                  </a:lnTo>
                  <a:lnTo>
                    <a:pt x="89" y="83"/>
                  </a:lnTo>
                  <a:lnTo>
                    <a:pt x="83" y="89"/>
                  </a:lnTo>
                  <a:lnTo>
                    <a:pt x="77" y="101"/>
                  </a:lnTo>
                  <a:lnTo>
                    <a:pt x="71" y="107"/>
                  </a:lnTo>
                  <a:lnTo>
                    <a:pt x="65" y="113"/>
                  </a:lnTo>
                  <a:lnTo>
                    <a:pt x="59" y="119"/>
                  </a:lnTo>
                  <a:lnTo>
                    <a:pt x="53" y="125"/>
                  </a:lnTo>
                  <a:lnTo>
                    <a:pt x="47" y="131"/>
                  </a:lnTo>
                  <a:lnTo>
                    <a:pt x="47" y="137"/>
                  </a:lnTo>
                  <a:lnTo>
                    <a:pt x="47" y="143"/>
                  </a:lnTo>
                  <a:lnTo>
                    <a:pt x="47" y="149"/>
                  </a:lnTo>
                  <a:lnTo>
                    <a:pt x="47" y="155"/>
                  </a:lnTo>
                  <a:close/>
                </a:path>
              </a:pathLst>
            </a:custGeom>
            <a:solidFill>
              <a:srgbClr val="990000"/>
            </a:solidFill>
            <a:ln w="9525">
              <a:noFill/>
              <a:round/>
              <a:headEnd/>
              <a:tailEnd/>
            </a:ln>
          </p:spPr>
          <p:txBody>
            <a:bodyPr vert="eaVert"/>
            <a:lstStyle/>
            <a:p>
              <a:endParaRPr lang="en-US"/>
            </a:p>
          </p:txBody>
        </p:sp>
        <p:sp>
          <p:nvSpPr>
            <p:cNvPr id="15885" name="Freeform 509"/>
            <p:cNvSpPr>
              <a:spLocks/>
            </p:cNvSpPr>
            <p:nvPr/>
          </p:nvSpPr>
          <p:spPr bwMode="auto">
            <a:xfrm>
              <a:off x="4974" y="2049"/>
              <a:ext cx="126" cy="149"/>
            </a:xfrm>
            <a:custGeom>
              <a:avLst/>
              <a:gdLst>
                <a:gd name="T0" fmla="*/ 126 w 126"/>
                <a:gd name="T1" fmla="*/ 6 h 149"/>
                <a:gd name="T2" fmla="*/ 120 w 126"/>
                <a:gd name="T3" fmla="*/ 12 h 149"/>
                <a:gd name="T4" fmla="*/ 114 w 126"/>
                <a:gd name="T5" fmla="*/ 24 h 149"/>
                <a:gd name="T6" fmla="*/ 108 w 126"/>
                <a:gd name="T7" fmla="*/ 36 h 149"/>
                <a:gd name="T8" fmla="*/ 102 w 126"/>
                <a:gd name="T9" fmla="*/ 42 h 149"/>
                <a:gd name="T10" fmla="*/ 102 w 126"/>
                <a:gd name="T11" fmla="*/ 48 h 149"/>
                <a:gd name="T12" fmla="*/ 96 w 126"/>
                <a:gd name="T13" fmla="*/ 60 h 149"/>
                <a:gd name="T14" fmla="*/ 90 w 126"/>
                <a:gd name="T15" fmla="*/ 66 h 149"/>
                <a:gd name="T16" fmla="*/ 90 w 126"/>
                <a:gd name="T17" fmla="*/ 72 h 149"/>
                <a:gd name="T18" fmla="*/ 96 w 126"/>
                <a:gd name="T19" fmla="*/ 84 h 149"/>
                <a:gd name="T20" fmla="*/ 96 w 126"/>
                <a:gd name="T21" fmla="*/ 90 h 149"/>
                <a:gd name="T22" fmla="*/ 96 w 126"/>
                <a:gd name="T23" fmla="*/ 90 h 149"/>
                <a:gd name="T24" fmla="*/ 90 w 126"/>
                <a:gd name="T25" fmla="*/ 84 h 149"/>
                <a:gd name="T26" fmla="*/ 84 w 126"/>
                <a:gd name="T27" fmla="*/ 78 h 149"/>
                <a:gd name="T28" fmla="*/ 78 w 126"/>
                <a:gd name="T29" fmla="*/ 84 h 149"/>
                <a:gd name="T30" fmla="*/ 66 w 126"/>
                <a:gd name="T31" fmla="*/ 90 h 149"/>
                <a:gd name="T32" fmla="*/ 60 w 126"/>
                <a:gd name="T33" fmla="*/ 102 h 149"/>
                <a:gd name="T34" fmla="*/ 54 w 126"/>
                <a:gd name="T35" fmla="*/ 108 h 149"/>
                <a:gd name="T36" fmla="*/ 48 w 126"/>
                <a:gd name="T37" fmla="*/ 113 h 149"/>
                <a:gd name="T38" fmla="*/ 54 w 126"/>
                <a:gd name="T39" fmla="*/ 131 h 149"/>
                <a:gd name="T40" fmla="*/ 60 w 126"/>
                <a:gd name="T41" fmla="*/ 143 h 149"/>
                <a:gd name="T42" fmla="*/ 60 w 126"/>
                <a:gd name="T43" fmla="*/ 149 h 149"/>
                <a:gd name="T44" fmla="*/ 54 w 126"/>
                <a:gd name="T45" fmla="*/ 137 h 149"/>
                <a:gd name="T46" fmla="*/ 48 w 126"/>
                <a:gd name="T47" fmla="*/ 119 h 149"/>
                <a:gd name="T48" fmla="*/ 42 w 126"/>
                <a:gd name="T49" fmla="*/ 119 h 149"/>
                <a:gd name="T50" fmla="*/ 36 w 126"/>
                <a:gd name="T51" fmla="*/ 131 h 149"/>
                <a:gd name="T52" fmla="*/ 30 w 126"/>
                <a:gd name="T53" fmla="*/ 137 h 149"/>
                <a:gd name="T54" fmla="*/ 24 w 126"/>
                <a:gd name="T55" fmla="*/ 149 h 149"/>
                <a:gd name="T56" fmla="*/ 12 w 126"/>
                <a:gd name="T57" fmla="*/ 149 h 149"/>
                <a:gd name="T58" fmla="*/ 18 w 126"/>
                <a:gd name="T59" fmla="*/ 149 h 149"/>
                <a:gd name="T60" fmla="*/ 18 w 126"/>
                <a:gd name="T61" fmla="*/ 143 h 149"/>
                <a:gd name="T62" fmla="*/ 24 w 126"/>
                <a:gd name="T63" fmla="*/ 131 h 149"/>
                <a:gd name="T64" fmla="*/ 36 w 126"/>
                <a:gd name="T65" fmla="*/ 119 h 149"/>
                <a:gd name="T66" fmla="*/ 42 w 126"/>
                <a:gd name="T67" fmla="*/ 108 h 149"/>
                <a:gd name="T68" fmla="*/ 36 w 126"/>
                <a:gd name="T69" fmla="*/ 108 h 149"/>
                <a:gd name="T70" fmla="*/ 24 w 126"/>
                <a:gd name="T71" fmla="*/ 113 h 149"/>
                <a:gd name="T72" fmla="*/ 18 w 126"/>
                <a:gd name="T73" fmla="*/ 113 h 149"/>
                <a:gd name="T74" fmla="*/ 12 w 126"/>
                <a:gd name="T75" fmla="*/ 113 h 149"/>
                <a:gd name="T76" fmla="*/ 6 w 126"/>
                <a:gd name="T77" fmla="*/ 119 h 149"/>
                <a:gd name="T78" fmla="*/ 0 w 126"/>
                <a:gd name="T79" fmla="*/ 119 h 149"/>
                <a:gd name="T80" fmla="*/ 6 w 126"/>
                <a:gd name="T81" fmla="*/ 113 h 149"/>
                <a:gd name="T82" fmla="*/ 18 w 126"/>
                <a:gd name="T83" fmla="*/ 108 h 149"/>
                <a:gd name="T84" fmla="*/ 30 w 126"/>
                <a:gd name="T85" fmla="*/ 102 h 149"/>
                <a:gd name="T86" fmla="*/ 42 w 126"/>
                <a:gd name="T87" fmla="*/ 102 h 149"/>
                <a:gd name="T88" fmla="*/ 48 w 126"/>
                <a:gd name="T89" fmla="*/ 102 h 149"/>
                <a:gd name="T90" fmla="*/ 54 w 126"/>
                <a:gd name="T91" fmla="*/ 96 h 149"/>
                <a:gd name="T92" fmla="*/ 60 w 126"/>
                <a:gd name="T93" fmla="*/ 90 h 149"/>
                <a:gd name="T94" fmla="*/ 66 w 126"/>
                <a:gd name="T95" fmla="*/ 84 h 149"/>
                <a:gd name="T96" fmla="*/ 66 w 126"/>
                <a:gd name="T97" fmla="*/ 78 h 149"/>
                <a:gd name="T98" fmla="*/ 60 w 126"/>
                <a:gd name="T99" fmla="*/ 78 h 149"/>
                <a:gd name="T100" fmla="*/ 60 w 126"/>
                <a:gd name="T101" fmla="*/ 78 h 149"/>
                <a:gd name="T102" fmla="*/ 66 w 126"/>
                <a:gd name="T103" fmla="*/ 72 h 149"/>
                <a:gd name="T104" fmla="*/ 72 w 126"/>
                <a:gd name="T105" fmla="*/ 72 h 149"/>
                <a:gd name="T106" fmla="*/ 72 w 126"/>
                <a:gd name="T107" fmla="*/ 72 h 149"/>
                <a:gd name="T108" fmla="*/ 78 w 126"/>
                <a:gd name="T109" fmla="*/ 66 h 149"/>
                <a:gd name="T110" fmla="*/ 84 w 126"/>
                <a:gd name="T111" fmla="*/ 54 h 149"/>
                <a:gd name="T112" fmla="*/ 96 w 126"/>
                <a:gd name="T113" fmla="*/ 36 h 149"/>
                <a:gd name="T114" fmla="*/ 102 w 126"/>
                <a:gd name="T115" fmla="*/ 24 h 149"/>
                <a:gd name="T116" fmla="*/ 108 w 126"/>
                <a:gd name="T117" fmla="*/ 12 h 149"/>
                <a:gd name="T118" fmla="*/ 108 w 126"/>
                <a:gd name="T119" fmla="*/ 6 h 149"/>
                <a:gd name="T120" fmla="*/ 114 w 126"/>
                <a:gd name="T121" fmla="*/ 6 h 149"/>
                <a:gd name="T122" fmla="*/ 126 w 126"/>
                <a:gd name="T123" fmla="*/ 0 h 1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6"/>
                <a:gd name="T187" fmla="*/ 0 h 149"/>
                <a:gd name="T188" fmla="*/ 126 w 126"/>
                <a:gd name="T189" fmla="*/ 149 h 14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6" h="149">
                  <a:moveTo>
                    <a:pt x="126" y="0"/>
                  </a:moveTo>
                  <a:lnTo>
                    <a:pt x="126" y="6"/>
                  </a:lnTo>
                  <a:lnTo>
                    <a:pt x="120" y="6"/>
                  </a:lnTo>
                  <a:lnTo>
                    <a:pt x="120" y="12"/>
                  </a:lnTo>
                  <a:lnTo>
                    <a:pt x="114" y="18"/>
                  </a:lnTo>
                  <a:lnTo>
                    <a:pt x="114" y="24"/>
                  </a:lnTo>
                  <a:lnTo>
                    <a:pt x="108" y="30"/>
                  </a:lnTo>
                  <a:lnTo>
                    <a:pt x="108" y="36"/>
                  </a:lnTo>
                  <a:lnTo>
                    <a:pt x="102" y="42"/>
                  </a:lnTo>
                  <a:lnTo>
                    <a:pt x="102" y="48"/>
                  </a:lnTo>
                  <a:lnTo>
                    <a:pt x="96" y="54"/>
                  </a:lnTo>
                  <a:lnTo>
                    <a:pt x="96" y="60"/>
                  </a:lnTo>
                  <a:lnTo>
                    <a:pt x="90" y="66"/>
                  </a:lnTo>
                  <a:lnTo>
                    <a:pt x="90" y="72"/>
                  </a:lnTo>
                  <a:lnTo>
                    <a:pt x="96" y="78"/>
                  </a:lnTo>
                  <a:lnTo>
                    <a:pt x="96" y="84"/>
                  </a:lnTo>
                  <a:lnTo>
                    <a:pt x="96" y="90"/>
                  </a:lnTo>
                  <a:lnTo>
                    <a:pt x="96" y="84"/>
                  </a:lnTo>
                  <a:lnTo>
                    <a:pt x="90" y="84"/>
                  </a:lnTo>
                  <a:lnTo>
                    <a:pt x="90" y="78"/>
                  </a:lnTo>
                  <a:lnTo>
                    <a:pt x="84" y="78"/>
                  </a:lnTo>
                  <a:lnTo>
                    <a:pt x="78" y="84"/>
                  </a:lnTo>
                  <a:lnTo>
                    <a:pt x="72" y="84"/>
                  </a:lnTo>
                  <a:lnTo>
                    <a:pt x="66" y="90"/>
                  </a:lnTo>
                  <a:lnTo>
                    <a:pt x="66" y="96"/>
                  </a:lnTo>
                  <a:lnTo>
                    <a:pt x="60" y="102"/>
                  </a:lnTo>
                  <a:lnTo>
                    <a:pt x="54" y="102"/>
                  </a:lnTo>
                  <a:lnTo>
                    <a:pt x="54" y="108"/>
                  </a:lnTo>
                  <a:lnTo>
                    <a:pt x="48" y="108"/>
                  </a:lnTo>
                  <a:lnTo>
                    <a:pt x="48" y="113"/>
                  </a:lnTo>
                  <a:lnTo>
                    <a:pt x="48" y="125"/>
                  </a:lnTo>
                  <a:lnTo>
                    <a:pt x="54" y="131"/>
                  </a:lnTo>
                  <a:lnTo>
                    <a:pt x="54" y="143"/>
                  </a:lnTo>
                  <a:lnTo>
                    <a:pt x="60" y="143"/>
                  </a:lnTo>
                  <a:lnTo>
                    <a:pt x="60" y="149"/>
                  </a:lnTo>
                  <a:lnTo>
                    <a:pt x="54" y="143"/>
                  </a:lnTo>
                  <a:lnTo>
                    <a:pt x="54" y="137"/>
                  </a:lnTo>
                  <a:lnTo>
                    <a:pt x="48" y="131"/>
                  </a:lnTo>
                  <a:lnTo>
                    <a:pt x="48" y="119"/>
                  </a:lnTo>
                  <a:lnTo>
                    <a:pt x="48" y="113"/>
                  </a:lnTo>
                  <a:lnTo>
                    <a:pt x="42" y="119"/>
                  </a:lnTo>
                  <a:lnTo>
                    <a:pt x="42" y="125"/>
                  </a:lnTo>
                  <a:lnTo>
                    <a:pt x="36" y="131"/>
                  </a:lnTo>
                  <a:lnTo>
                    <a:pt x="30" y="131"/>
                  </a:lnTo>
                  <a:lnTo>
                    <a:pt x="30" y="137"/>
                  </a:lnTo>
                  <a:lnTo>
                    <a:pt x="24" y="143"/>
                  </a:lnTo>
                  <a:lnTo>
                    <a:pt x="24" y="149"/>
                  </a:lnTo>
                  <a:lnTo>
                    <a:pt x="18" y="149"/>
                  </a:lnTo>
                  <a:lnTo>
                    <a:pt x="12" y="149"/>
                  </a:lnTo>
                  <a:lnTo>
                    <a:pt x="18" y="149"/>
                  </a:lnTo>
                  <a:lnTo>
                    <a:pt x="18" y="143"/>
                  </a:lnTo>
                  <a:lnTo>
                    <a:pt x="24" y="137"/>
                  </a:lnTo>
                  <a:lnTo>
                    <a:pt x="24" y="131"/>
                  </a:lnTo>
                  <a:lnTo>
                    <a:pt x="30" y="125"/>
                  </a:lnTo>
                  <a:lnTo>
                    <a:pt x="36" y="119"/>
                  </a:lnTo>
                  <a:lnTo>
                    <a:pt x="36" y="113"/>
                  </a:lnTo>
                  <a:lnTo>
                    <a:pt x="42" y="108"/>
                  </a:lnTo>
                  <a:lnTo>
                    <a:pt x="36" y="108"/>
                  </a:lnTo>
                  <a:lnTo>
                    <a:pt x="30" y="108"/>
                  </a:lnTo>
                  <a:lnTo>
                    <a:pt x="24" y="113"/>
                  </a:lnTo>
                  <a:lnTo>
                    <a:pt x="18" y="113"/>
                  </a:lnTo>
                  <a:lnTo>
                    <a:pt x="12" y="113"/>
                  </a:lnTo>
                  <a:lnTo>
                    <a:pt x="6" y="119"/>
                  </a:lnTo>
                  <a:lnTo>
                    <a:pt x="0" y="119"/>
                  </a:lnTo>
                  <a:lnTo>
                    <a:pt x="0" y="113"/>
                  </a:lnTo>
                  <a:lnTo>
                    <a:pt x="6" y="113"/>
                  </a:lnTo>
                  <a:lnTo>
                    <a:pt x="12" y="113"/>
                  </a:lnTo>
                  <a:lnTo>
                    <a:pt x="18" y="108"/>
                  </a:lnTo>
                  <a:lnTo>
                    <a:pt x="24" y="108"/>
                  </a:lnTo>
                  <a:lnTo>
                    <a:pt x="30" y="102"/>
                  </a:lnTo>
                  <a:lnTo>
                    <a:pt x="36" y="102"/>
                  </a:lnTo>
                  <a:lnTo>
                    <a:pt x="42" y="102"/>
                  </a:lnTo>
                  <a:lnTo>
                    <a:pt x="48" y="102"/>
                  </a:lnTo>
                  <a:lnTo>
                    <a:pt x="54" y="96"/>
                  </a:lnTo>
                  <a:lnTo>
                    <a:pt x="60" y="90"/>
                  </a:lnTo>
                  <a:lnTo>
                    <a:pt x="66" y="84"/>
                  </a:lnTo>
                  <a:lnTo>
                    <a:pt x="66" y="78"/>
                  </a:lnTo>
                  <a:lnTo>
                    <a:pt x="60" y="78"/>
                  </a:lnTo>
                  <a:lnTo>
                    <a:pt x="66" y="72"/>
                  </a:lnTo>
                  <a:lnTo>
                    <a:pt x="72" y="72"/>
                  </a:lnTo>
                  <a:lnTo>
                    <a:pt x="78" y="66"/>
                  </a:lnTo>
                  <a:lnTo>
                    <a:pt x="78" y="60"/>
                  </a:lnTo>
                  <a:lnTo>
                    <a:pt x="84" y="54"/>
                  </a:lnTo>
                  <a:lnTo>
                    <a:pt x="90" y="48"/>
                  </a:lnTo>
                  <a:lnTo>
                    <a:pt x="96" y="36"/>
                  </a:lnTo>
                  <a:lnTo>
                    <a:pt x="102" y="30"/>
                  </a:lnTo>
                  <a:lnTo>
                    <a:pt x="102" y="24"/>
                  </a:lnTo>
                  <a:lnTo>
                    <a:pt x="102" y="18"/>
                  </a:lnTo>
                  <a:lnTo>
                    <a:pt x="108" y="12"/>
                  </a:lnTo>
                  <a:lnTo>
                    <a:pt x="108" y="6"/>
                  </a:lnTo>
                  <a:lnTo>
                    <a:pt x="114" y="6"/>
                  </a:lnTo>
                  <a:lnTo>
                    <a:pt x="120" y="0"/>
                  </a:lnTo>
                  <a:lnTo>
                    <a:pt x="126" y="0"/>
                  </a:lnTo>
                  <a:close/>
                </a:path>
              </a:pathLst>
            </a:custGeom>
            <a:solidFill>
              <a:srgbClr val="003300"/>
            </a:solidFill>
            <a:ln w="9525">
              <a:noFill/>
              <a:round/>
              <a:headEnd/>
              <a:tailEnd/>
            </a:ln>
          </p:spPr>
          <p:txBody>
            <a:bodyPr vert="eaVert"/>
            <a:lstStyle/>
            <a:p>
              <a:endParaRPr lang="en-US"/>
            </a:p>
          </p:txBody>
        </p:sp>
        <p:sp>
          <p:nvSpPr>
            <p:cNvPr id="15886" name="Freeform 510"/>
            <p:cNvSpPr>
              <a:spLocks/>
            </p:cNvSpPr>
            <p:nvPr/>
          </p:nvSpPr>
          <p:spPr bwMode="auto">
            <a:xfrm>
              <a:off x="5209" y="1848"/>
              <a:ext cx="72" cy="119"/>
            </a:xfrm>
            <a:custGeom>
              <a:avLst/>
              <a:gdLst>
                <a:gd name="T0" fmla="*/ 18 w 72"/>
                <a:gd name="T1" fmla="*/ 113 h 119"/>
                <a:gd name="T2" fmla="*/ 30 w 72"/>
                <a:gd name="T3" fmla="*/ 101 h 119"/>
                <a:gd name="T4" fmla="*/ 36 w 72"/>
                <a:gd name="T5" fmla="*/ 95 h 119"/>
                <a:gd name="T6" fmla="*/ 48 w 72"/>
                <a:gd name="T7" fmla="*/ 95 h 119"/>
                <a:gd name="T8" fmla="*/ 60 w 72"/>
                <a:gd name="T9" fmla="*/ 89 h 119"/>
                <a:gd name="T10" fmla="*/ 66 w 72"/>
                <a:gd name="T11" fmla="*/ 83 h 119"/>
                <a:gd name="T12" fmla="*/ 72 w 72"/>
                <a:gd name="T13" fmla="*/ 83 h 119"/>
                <a:gd name="T14" fmla="*/ 72 w 72"/>
                <a:gd name="T15" fmla="*/ 77 h 119"/>
                <a:gd name="T16" fmla="*/ 66 w 72"/>
                <a:gd name="T17" fmla="*/ 83 h 119"/>
                <a:gd name="T18" fmla="*/ 60 w 72"/>
                <a:gd name="T19" fmla="*/ 83 h 119"/>
                <a:gd name="T20" fmla="*/ 48 w 72"/>
                <a:gd name="T21" fmla="*/ 89 h 119"/>
                <a:gd name="T22" fmla="*/ 36 w 72"/>
                <a:gd name="T23" fmla="*/ 95 h 119"/>
                <a:gd name="T24" fmla="*/ 36 w 72"/>
                <a:gd name="T25" fmla="*/ 89 h 119"/>
                <a:gd name="T26" fmla="*/ 42 w 72"/>
                <a:gd name="T27" fmla="*/ 71 h 119"/>
                <a:gd name="T28" fmla="*/ 48 w 72"/>
                <a:gd name="T29" fmla="*/ 65 h 119"/>
                <a:gd name="T30" fmla="*/ 54 w 72"/>
                <a:gd name="T31" fmla="*/ 59 h 119"/>
                <a:gd name="T32" fmla="*/ 66 w 72"/>
                <a:gd name="T33" fmla="*/ 47 h 119"/>
                <a:gd name="T34" fmla="*/ 72 w 72"/>
                <a:gd name="T35" fmla="*/ 41 h 119"/>
                <a:gd name="T36" fmla="*/ 72 w 72"/>
                <a:gd name="T37" fmla="*/ 35 h 119"/>
                <a:gd name="T38" fmla="*/ 72 w 72"/>
                <a:gd name="T39" fmla="*/ 35 h 119"/>
                <a:gd name="T40" fmla="*/ 66 w 72"/>
                <a:gd name="T41" fmla="*/ 41 h 119"/>
                <a:gd name="T42" fmla="*/ 60 w 72"/>
                <a:gd name="T43" fmla="*/ 47 h 119"/>
                <a:gd name="T44" fmla="*/ 54 w 72"/>
                <a:gd name="T45" fmla="*/ 53 h 119"/>
                <a:gd name="T46" fmla="*/ 48 w 72"/>
                <a:gd name="T47" fmla="*/ 59 h 119"/>
                <a:gd name="T48" fmla="*/ 42 w 72"/>
                <a:gd name="T49" fmla="*/ 47 h 119"/>
                <a:gd name="T50" fmla="*/ 48 w 72"/>
                <a:gd name="T51" fmla="*/ 12 h 119"/>
                <a:gd name="T52" fmla="*/ 42 w 72"/>
                <a:gd name="T53" fmla="*/ 0 h 119"/>
                <a:gd name="T54" fmla="*/ 42 w 72"/>
                <a:gd name="T55" fmla="*/ 0 h 119"/>
                <a:gd name="T56" fmla="*/ 42 w 72"/>
                <a:gd name="T57" fmla="*/ 18 h 119"/>
                <a:gd name="T58" fmla="*/ 36 w 72"/>
                <a:gd name="T59" fmla="*/ 53 h 119"/>
                <a:gd name="T60" fmla="*/ 36 w 72"/>
                <a:gd name="T61" fmla="*/ 65 h 119"/>
                <a:gd name="T62" fmla="*/ 36 w 72"/>
                <a:gd name="T63" fmla="*/ 59 h 119"/>
                <a:gd name="T64" fmla="*/ 30 w 72"/>
                <a:gd name="T65" fmla="*/ 53 h 119"/>
                <a:gd name="T66" fmla="*/ 30 w 72"/>
                <a:gd name="T67" fmla="*/ 47 h 119"/>
                <a:gd name="T68" fmla="*/ 18 w 72"/>
                <a:gd name="T69" fmla="*/ 35 h 119"/>
                <a:gd name="T70" fmla="*/ 12 w 72"/>
                <a:gd name="T71" fmla="*/ 29 h 119"/>
                <a:gd name="T72" fmla="*/ 6 w 72"/>
                <a:gd name="T73" fmla="*/ 29 h 119"/>
                <a:gd name="T74" fmla="*/ 12 w 72"/>
                <a:gd name="T75" fmla="*/ 35 h 119"/>
                <a:gd name="T76" fmla="*/ 18 w 72"/>
                <a:gd name="T77" fmla="*/ 41 h 119"/>
                <a:gd name="T78" fmla="*/ 30 w 72"/>
                <a:gd name="T79" fmla="*/ 59 h 119"/>
                <a:gd name="T80" fmla="*/ 30 w 72"/>
                <a:gd name="T81" fmla="*/ 71 h 119"/>
                <a:gd name="T82" fmla="*/ 30 w 72"/>
                <a:gd name="T83" fmla="*/ 89 h 119"/>
                <a:gd name="T84" fmla="*/ 24 w 72"/>
                <a:gd name="T85" fmla="*/ 89 h 119"/>
                <a:gd name="T86" fmla="*/ 24 w 72"/>
                <a:gd name="T87" fmla="*/ 89 h 119"/>
                <a:gd name="T88" fmla="*/ 18 w 72"/>
                <a:gd name="T89" fmla="*/ 83 h 119"/>
                <a:gd name="T90" fmla="*/ 12 w 72"/>
                <a:gd name="T91" fmla="*/ 77 h 119"/>
                <a:gd name="T92" fmla="*/ 6 w 72"/>
                <a:gd name="T93" fmla="*/ 71 h 119"/>
                <a:gd name="T94" fmla="*/ 0 w 72"/>
                <a:gd name="T95" fmla="*/ 65 h 119"/>
                <a:gd name="T96" fmla="*/ 0 w 72"/>
                <a:gd name="T97" fmla="*/ 65 h 119"/>
                <a:gd name="T98" fmla="*/ 6 w 72"/>
                <a:gd name="T99" fmla="*/ 71 h 119"/>
                <a:gd name="T100" fmla="*/ 12 w 72"/>
                <a:gd name="T101" fmla="*/ 83 h 119"/>
                <a:gd name="T102" fmla="*/ 18 w 72"/>
                <a:gd name="T103" fmla="*/ 89 h 119"/>
                <a:gd name="T104" fmla="*/ 18 w 72"/>
                <a:gd name="T105" fmla="*/ 95 h 119"/>
                <a:gd name="T106" fmla="*/ 18 w 72"/>
                <a:gd name="T107" fmla="*/ 107 h 119"/>
                <a:gd name="T108" fmla="*/ 12 w 72"/>
                <a:gd name="T109" fmla="*/ 119 h 119"/>
                <a:gd name="T110" fmla="*/ 12 w 72"/>
                <a:gd name="T111" fmla="*/ 119 h 1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2"/>
                <a:gd name="T169" fmla="*/ 0 h 119"/>
                <a:gd name="T170" fmla="*/ 72 w 72"/>
                <a:gd name="T171" fmla="*/ 119 h 11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2" h="119">
                  <a:moveTo>
                    <a:pt x="18" y="119"/>
                  </a:moveTo>
                  <a:lnTo>
                    <a:pt x="18" y="113"/>
                  </a:lnTo>
                  <a:lnTo>
                    <a:pt x="24" y="107"/>
                  </a:lnTo>
                  <a:lnTo>
                    <a:pt x="30" y="101"/>
                  </a:lnTo>
                  <a:lnTo>
                    <a:pt x="30" y="95"/>
                  </a:lnTo>
                  <a:lnTo>
                    <a:pt x="36" y="95"/>
                  </a:lnTo>
                  <a:lnTo>
                    <a:pt x="42" y="95"/>
                  </a:lnTo>
                  <a:lnTo>
                    <a:pt x="48" y="95"/>
                  </a:lnTo>
                  <a:lnTo>
                    <a:pt x="54" y="95"/>
                  </a:lnTo>
                  <a:lnTo>
                    <a:pt x="60" y="89"/>
                  </a:lnTo>
                  <a:lnTo>
                    <a:pt x="66" y="89"/>
                  </a:lnTo>
                  <a:lnTo>
                    <a:pt x="66" y="83"/>
                  </a:lnTo>
                  <a:lnTo>
                    <a:pt x="72" y="83"/>
                  </a:lnTo>
                  <a:lnTo>
                    <a:pt x="72" y="77"/>
                  </a:lnTo>
                  <a:lnTo>
                    <a:pt x="66" y="83"/>
                  </a:lnTo>
                  <a:lnTo>
                    <a:pt x="60" y="83"/>
                  </a:lnTo>
                  <a:lnTo>
                    <a:pt x="54" y="89"/>
                  </a:lnTo>
                  <a:lnTo>
                    <a:pt x="48" y="89"/>
                  </a:lnTo>
                  <a:lnTo>
                    <a:pt x="42" y="89"/>
                  </a:lnTo>
                  <a:lnTo>
                    <a:pt x="36" y="95"/>
                  </a:lnTo>
                  <a:lnTo>
                    <a:pt x="36" y="89"/>
                  </a:lnTo>
                  <a:lnTo>
                    <a:pt x="36" y="77"/>
                  </a:lnTo>
                  <a:lnTo>
                    <a:pt x="42" y="71"/>
                  </a:lnTo>
                  <a:lnTo>
                    <a:pt x="42" y="65"/>
                  </a:lnTo>
                  <a:lnTo>
                    <a:pt x="48" y="65"/>
                  </a:lnTo>
                  <a:lnTo>
                    <a:pt x="48" y="59"/>
                  </a:lnTo>
                  <a:lnTo>
                    <a:pt x="54" y="59"/>
                  </a:lnTo>
                  <a:lnTo>
                    <a:pt x="60" y="53"/>
                  </a:lnTo>
                  <a:lnTo>
                    <a:pt x="66" y="47"/>
                  </a:lnTo>
                  <a:lnTo>
                    <a:pt x="72" y="41"/>
                  </a:lnTo>
                  <a:lnTo>
                    <a:pt x="72" y="35"/>
                  </a:lnTo>
                  <a:lnTo>
                    <a:pt x="72" y="41"/>
                  </a:lnTo>
                  <a:lnTo>
                    <a:pt x="66" y="41"/>
                  </a:lnTo>
                  <a:lnTo>
                    <a:pt x="60" y="47"/>
                  </a:lnTo>
                  <a:lnTo>
                    <a:pt x="54" y="53"/>
                  </a:lnTo>
                  <a:lnTo>
                    <a:pt x="48" y="53"/>
                  </a:lnTo>
                  <a:lnTo>
                    <a:pt x="48" y="59"/>
                  </a:lnTo>
                  <a:lnTo>
                    <a:pt x="42" y="59"/>
                  </a:lnTo>
                  <a:lnTo>
                    <a:pt x="42" y="47"/>
                  </a:lnTo>
                  <a:lnTo>
                    <a:pt x="42" y="29"/>
                  </a:lnTo>
                  <a:lnTo>
                    <a:pt x="48" y="12"/>
                  </a:lnTo>
                  <a:lnTo>
                    <a:pt x="42" y="6"/>
                  </a:lnTo>
                  <a:lnTo>
                    <a:pt x="42" y="0"/>
                  </a:lnTo>
                  <a:lnTo>
                    <a:pt x="42" y="6"/>
                  </a:lnTo>
                  <a:lnTo>
                    <a:pt x="42" y="18"/>
                  </a:lnTo>
                  <a:lnTo>
                    <a:pt x="42" y="35"/>
                  </a:lnTo>
                  <a:lnTo>
                    <a:pt x="36" y="53"/>
                  </a:lnTo>
                  <a:lnTo>
                    <a:pt x="36" y="65"/>
                  </a:lnTo>
                  <a:lnTo>
                    <a:pt x="36" y="59"/>
                  </a:lnTo>
                  <a:lnTo>
                    <a:pt x="30" y="59"/>
                  </a:lnTo>
                  <a:lnTo>
                    <a:pt x="30" y="53"/>
                  </a:lnTo>
                  <a:lnTo>
                    <a:pt x="30" y="47"/>
                  </a:lnTo>
                  <a:lnTo>
                    <a:pt x="24" y="41"/>
                  </a:lnTo>
                  <a:lnTo>
                    <a:pt x="18" y="35"/>
                  </a:lnTo>
                  <a:lnTo>
                    <a:pt x="12" y="29"/>
                  </a:lnTo>
                  <a:lnTo>
                    <a:pt x="6" y="29"/>
                  </a:lnTo>
                  <a:lnTo>
                    <a:pt x="12" y="29"/>
                  </a:lnTo>
                  <a:lnTo>
                    <a:pt x="12" y="35"/>
                  </a:lnTo>
                  <a:lnTo>
                    <a:pt x="18" y="41"/>
                  </a:lnTo>
                  <a:lnTo>
                    <a:pt x="24" y="53"/>
                  </a:lnTo>
                  <a:lnTo>
                    <a:pt x="30" y="59"/>
                  </a:lnTo>
                  <a:lnTo>
                    <a:pt x="30" y="65"/>
                  </a:lnTo>
                  <a:lnTo>
                    <a:pt x="30" y="71"/>
                  </a:lnTo>
                  <a:lnTo>
                    <a:pt x="30" y="77"/>
                  </a:lnTo>
                  <a:lnTo>
                    <a:pt x="30" y="89"/>
                  </a:lnTo>
                  <a:lnTo>
                    <a:pt x="24" y="89"/>
                  </a:lnTo>
                  <a:lnTo>
                    <a:pt x="18" y="89"/>
                  </a:lnTo>
                  <a:lnTo>
                    <a:pt x="18" y="83"/>
                  </a:lnTo>
                  <a:lnTo>
                    <a:pt x="12" y="77"/>
                  </a:lnTo>
                  <a:lnTo>
                    <a:pt x="6" y="71"/>
                  </a:lnTo>
                  <a:lnTo>
                    <a:pt x="0" y="65"/>
                  </a:lnTo>
                  <a:lnTo>
                    <a:pt x="6" y="71"/>
                  </a:lnTo>
                  <a:lnTo>
                    <a:pt x="6" y="77"/>
                  </a:lnTo>
                  <a:lnTo>
                    <a:pt x="12" y="83"/>
                  </a:lnTo>
                  <a:lnTo>
                    <a:pt x="12" y="89"/>
                  </a:lnTo>
                  <a:lnTo>
                    <a:pt x="18" y="89"/>
                  </a:lnTo>
                  <a:lnTo>
                    <a:pt x="18" y="95"/>
                  </a:lnTo>
                  <a:lnTo>
                    <a:pt x="18" y="101"/>
                  </a:lnTo>
                  <a:lnTo>
                    <a:pt x="18" y="107"/>
                  </a:lnTo>
                  <a:lnTo>
                    <a:pt x="12" y="113"/>
                  </a:lnTo>
                  <a:lnTo>
                    <a:pt x="12" y="119"/>
                  </a:lnTo>
                  <a:lnTo>
                    <a:pt x="18" y="119"/>
                  </a:lnTo>
                  <a:close/>
                </a:path>
              </a:pathLst>
            </a:custGeom>
            <a:solidFill>
              <a:srgbClr val="003300"/>
            </a:solidFill>
            <a:ln w="9525">
              <a:noFill/>
              <a:round/>
              <a:headEnd/>
              <a:tailEnd/>
            </a:ln>
          </p:spPr>
          <p:txBody>
            <a:bodyPr vert="eaVert"/>
            <a:lstStyle/>
            <a:p>
              <a:endParaRPr lang="en-US"/>
            </a:p>
          </p:txBody>
        </p:sp>
        <p:sp>
          <p:nvSpPr>
            <p:cNvPr id="15887" name="Freeform 511"/>
            <p:cNvSpPr>
              <a:spLocks/>
            </p:cNvSpPr>
            <p:nvPr/>
          </p:nvSpPr>
          <p:spPr bwMode="auto">
            <a:xfrm>
              <a:off x="4875" y="1881"/>
              <a:ext cx="143" cy="114"/>
            </a:xfrm>
            <a:custGeom>
              <a:avLst/>
              <a:gdLst>
                <a:gd name="T0" fmla="*/ 137 w 143"/>
                <a:gd name="T1" fmla="*/ 102 h 114"/>
                <a:gd name="T2" fmla="*/ 125 w 143"/>
                <a:gd name="T3" fmla="*/ 96 h 114"/>
                <a:gd name="T4" fmla="*/ 119 w 143"/>
                <a:gd name="T5" fmla="*/ 96 h 114"/>
                <a:gd name="T6" fmla="*/ 113 w 143"/>
                <a:gd name="T7" fmla="*/ 90 h 114"/>
                <a:gd name="T8" fmla="*/ 113 w 143"/>
                <a:gd name="T9" fmla="*/ 66 h 114"/>
                <a:gd name="T10" fmla="*/ 113 w 143"/>
                <a:gd name="T11" fmla="*/ 42 h 114"/>
                <a:gd name="T12" fmla="*/ 113 w 143"/>
                <a:gd name="T13" fmla="*/ 48 h 114"/>
                <a:gd name="T14" fmla="*/ 107 w 143"/>
                <a:gd name="T15" fmla="*/ 78 h 114"/>
                <a:gd name="T16" fmla="*/ 101 w 143"/>
                <a:gd name="T17" fmla="*/ 78 h 114"/>
                <a:gd name="T18" fmla="*/ 89 w 143"/>
                <a:gd name="T19" fmla="*/ 66 h 114"/>
                <a:gd name="T20" fmla="*/ 77 w 143"/>
                <a:gd name="T21" fmla="*/ 60 h 114"/>
                <a:gd name="T22" fmla="*/ 77 w 143"/>
                <a:gd name="T23" fmla="*/ 12 h 114"/>
                <a:gd name="T24" fmla="*/ 71 w 143"/>
                <a:gd name="T25" fmla="*/ 0 h 114"/>
                <a:gd name="T26" fmla="*/ 71 w 143"/>
                <a:gd name="T27" fmla="*/ 18 h 114"/>
                <a:gd name="T28" fmla="*/ 71 w 143"/>
                <a:gd name="T29" fmla="*/ 54 h 114"/>
                <a:gd name="T30" fmla="*/ 47 w 143"/>
                <a:gd name="T31" fmla="*/ 36 h 114"/>
                <a:gd name="T32" fmla="*/ 18 w 143"/>
                <a:gd name="T33" fmla="*/ 18 h 114"/>
                <a:gd name="T34" fmla="*/ 6 w 143"/>
                <a:gd name="T35" fmla="*/ 6 h 114"/>
                <a:gd name="T36" fmla="*/ 12 w 143"/>
                <a:gd name="T37" fmla="*/ 12 h 114"/>
                <a:gd name="T38" fmla="*/ 30 w 143"/>
                <a:gd name="T39" fmla="*/ 30 h 114"/>
                <a:gd name="T40" fmla="*/ 59 w 143"/>
                <a:gd name="T41" fmla="*/ 54 h 114"/>
                <a:gd name="T42" fmla="*/ 71 w 143"/>
                <a:gd name="T43" fmla="*/ 60 h 114"/>
                <a:gd name="T44" fmla="*/ 65 w 143"/>
                <a:gd name="T45" fmla="*/ 60 h 114"/>
                <a:gd name="T46" fmla="*/ 41 w 143"/>
                <a:gd name="T47" fmla="*/ 66 h 114"/>
                <a:gd name="T48" fmla="*/ 18 w 143"/>
                <a:gd name="T49" fmla="*/ 60 h 114"/>
                <a:gd name="T50" fmla="*/ 0 w 143"/>
                <a:gd name="T51" fmla="*/ 54 h 114"/>
                <a:gd name="T52" fmla="*/ 6 w 143"/>
                <a:gd name="T53" fmla="*/ 66 h 114"/>
                <a:gd name="T54" fmla="*/ 30 w 143"/>
                <a:gd name="T55" fmla="*/ 66 h 114"/>
                <a:gd name="T56" fmla="*/ 59 w 143"/>
                <a:gd name="T57" fmla="*/ 72 h 114"/>
                <a:gd name="T58" fmla="*/ 71 w 143"/>
                <a:gd name="T59" fmla="*/ 72 h 114"/>
                <a:gd name="T60" fmla="*/ 83 w 143"/>
                <a:gd name="T61" fmla="*/ 78 h 114"/>
                <a:gd name="T62" fmla="*/ 95 w 143"/>
                <a:gd name="T63" fmla="*/ 90 h 114"/>
                <a:gd name="T64" fmla="*/ 83 w 143"/>
                <a:gd name="T65" fmla="*/ 96 h 114"/>
                <a:gd name="T66" fmla="*/ 65 w 143"/>
                <a:gd name="T67" fmla="*/ 102 h 114"/>
                <a:gd name="T68" fmla="*/ 53 w 143"/>
                <a:gd name="T69" fmla="*/ 108 h 114"/>
                <a:gd name="T70" fmla="*/ 53 w 143"/>
                <a:gd name="T71" fmla="*/ 108 h 114"/>
                <a:gd name="T72" fmla="*/ 65 w 143"/>
                <a:gd name="T73" fmla="*/ 108 h 114"/>
                <a:gd name="T74" fmla="*/ 89 w 143"/>
                <a:gd name="T75" fmla="*/ 102 h 114"/>
                <a:gd name="T76" fmla="*/ 101 w 143"/>
                <a:gd name="T77" fmla="*/ 96 h 114"/>
                <a:gd name="T78" fmla="*/ 113 w 143"/>
                <a:gd name="T79" fmla="*/ 96 h 114"/>
                <a:gd name="T80" fmla="*/ 125 w 143"/>
                <a:gd name="T81" fmla="*/ 102 h 114"/>
                <a:gd name="T82" fmla="*/ 131 w 143"/>
                <a:gd name="T83" fmla="*/ 108 h 114"/>
                <a:gd name="T84" fmla="*/ 143 w 143"/>
                <a:gd name="T85" fmla="*/ 114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3"/>
                <a:gd name="T130" fmla="*/ 0 h 114"/>
                <a:gd name="T131" fmla="*/ 143 w 143"/>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3" h="114">
                  <a:moveTo>
                    <a:pt x="143" y="114"/>
                  </a:moveTo>
                  <a:lnTo>
                    <a:pt x="137" y="108"/>
                  </a:lnTo>
                  <a:lnTo>
                    <a:pt x="137" y="102"/>
                  </a:lnTo>
                  <a:lnTo>
                    <a:pt x="131" y="102"/>
                  </a:lnTo>
                  <a:lnTo>
                    <a:pt x="131" y="96"/>
                  </a:lnTo>
                  <a:lnTo>
                    <a:pt x="125" y="96"/>
                  </a:lnTo>
                  <a:lnTo>
                    <a:pt x="119" y="96"/>
                  </a:lnTo>
                  <a:lnTo>
                    <a:pt x="119" y="90"/>
                  </a:lnTo>
                  <a:lnTo>
                    <a:pt x="113" y="90"/>
                  </a:lnTo>
                  <a:lnTo>
                    <a:pt x="113" y="84"/>
                  </a:lnTo>
                  <a:lnTo>
                    <a:pt x="113" y="78"/>
                  </a:lnTo>
                  <a:lnTo>
                    <a:pt x="113" y="66"/>
                  </a:lnTo>
                  <a:lnTo>
                    <a:pt x="113" y="54"/>
                  </a:lnTo>
                  <a:lnTo>
                    <a:pt x="113" y="48"/>
                  </a:lnTo>
                  <a:lnTo>
                    <a:pt x="113" y="42"/>
                  </a:lnTo>
                  <a:lnTo>
                    <a:pt x="113" y="48"/>
                  </a:lnTo>
                  <a:lnTo>
                    <a:pt x="113" y="54"/>
                  </a:lnTo>
                  <a:lnTo>
                    <a:pt x="107" y="66"/>
                  </a:lnTo>
                  <a:lnTo>
                    <a:pt x="107" y="78"/>
                  </a:lnTo>
                  <a:lnTo>
                    <a:pt x="107" y="84"/>
                  </a:lnTo>
                  <a:lnTo>
                    <a:pt x="101" y="84"/>
                  </a:lnTo>
                  <a:lnTo>
                    <a:pt x="101" y="78"/>
                  </a:lnTo>
                  <a:lnTo>
                    <a:pt x="95" y="78"/>
                  </a:lnTo>
                  <a:lnTo>
                    <a:pt x="95" y="72"/>
                  </a:lnTo>
                  <a:lnTo>
                    <a:pt x="89" y="66"/>
                  </a:lnTo>
                  <a:lnTo>
                    <a:pt x="83" y="66"/>
                  </a:lnTo>
                  <a:lnTo>
                    <a:pt x="83" y="60"/>
                  </a:lnTo>
                  <a:lnTo>
                    <a:pt x="77" y="60"/>
                  </a:lnTo>
                  <a:lnTo>
                    <a:pt x="83" y="48"/>
                  </a:lnTo>
                  <a:lnTo>
                    <a:pt x="77" y="30"/>
                  </a:lnTo>
                  <a:lnTo>
                    <a:pt x="77" y="12"/>
                  </a:lnTo>
                  <a:lnTo>
                    <a:pt x="71" y="0"/>
                  </a:lnTo>
                  <a:lnTo>
                    <a:pt x="71" y="6"/>
                  </a:lnTo>
                  <a:lnTo>
                    <a:pt x="71" y="12"/>
                  </a:lnTo>
                  <a:lnTo>
                    <a:pt x="71" y="18"/>
                  </a:lnTo>
                  <a:lnTo>
                    <a:pt x="77" y="30"/>
                  </a:lnTo>
                  <a:lnTo>
                    <a:pt x="77" y="48"/>
                  </a:lnTo>
                  <a:lnTo>
                    <a:pt x="71" y="54"/>
                  </a:lnTo>
                  <a:lnTo>
                    <a:pt x="65" y="48"/>
                  </a:lnTo>
                  <a:lnTo>
                    <a:pt x="59" y="42"/>
                  </a:lnTo>
                  <a:lnTo>
                    <a:pt x="47" y="36"/>
                  </a:lnTo>
                  <a:lnTo>
                    <a:pt x="41" y="30"/>
                  </a:lnTo>
                  <a:lnTo>
                    <a:pt x="30" y="24"/>
                  </a:lnTo>
                  <a:lnTo>
                    <a:pt x="18" y="18"/>
                  </a:lnTo>
                  <a:lnTo>
                    <a:pt x="12" y="12"/>
                  </a:lnTo>
                  <a:lnTo>
                    <a:pt x="12" y="6"/>
                  </a:lnTo>
                  <a:lnTo>
                    <a:pt x="6" y="6"/>
                  </a:lnTo>
                  <a:lnTo>
                    <a:pt x="12" y="12"/>
                  </a:lnTo>
                  <a:lnTo>
                    <a:pt x="18" y="18"/>
                  </a:lnTo>
                  <a:lnTo>
                    <a:pt x="24" y="24"/>
                  </a:lnTo>
                  <a:lnTo>
                    <a:pt x="30" y="30"/>
                  </a:lnTo>
                  <a:lnTo>
                    <a:pt x="41" y="36"/>
                  </a:lnTo>
                  <a:lnTo>
                    <a:pt x="53" y="48"/>
                  </a:lnTo>
                  <a:lnTo>
                    <a:pt x="59" y="54"/>
                  </a:lnTo>
                  <a:lnTo>
                    <a:pt x="65" y="54"/>
                  </a:lnTo>
                  <a:lnTo>
                    <a:pt x="71" y="60"/>
                  </a:lnTo>
                  <a:lnTo>
                    <a:pt x="65" y="60"/>
                  </a:lnTo>
                  <a:lnTo>
                    <a:pt x="59" y="66"/>
                  </a:lnTo>
                  <a:lnTo>
                    <a:pt x="53" y="66"/>
                  </a:lnTo>
                  <a:lnTo>
                    <a:pt x="41" y="66"/>
                  </a:lnTo>
                  <a:lnTo>
                    <a:pt x="36" y="66"/>
                  </a:lnTo>
                  <a:lnTo>
                    <a:pt x="24" y="66"/>
                  </a:lnTo>
                  <a:lnTo>
                    <a:pt x="18" y="60"/>
                  </a:lnTo>
                  <a:lnTo>
                    <a:pt x="12" y="60"/>
                  </a:lnTo>
                  <a:lnTo>
                    <a:pt x="6" y="60"/>
                  </a:lnTo>
                  <a:lnTo>
                    <a:pt x="0" y="54"/>
                  </a:lnTo>
                  <a:lnTo>
                    <a:pt x="0" y="60"/>
                  </a:lnTo>
                  <a:lnTo>
                    <a:pt x="6" y="60"/>
                  </a:lnTo>
                  <a:lnTo>
                    <a:pt x="6" y="66"/>
                  </a:lnTo>
                  <a:lnTo>
                    <a:pt x="12" y="66"/>
                  </a:lnTo>
                  <a:lnTo>
                    <a:pt x="18" y="66"/>
                  </a:lnTo>
                  <a:lnTo>
                    <a:pt x="30" y="66"/>
                  </a:lnTo>
                  <a:lnTo>
                    <a:pt x="41" y="66"/>
                  </a:lnTo>
                  <a:lnTo>
                    <a:pt x="47" y="66"/>
                  </a:lnTo>
                  <a:lnTo>
                    <a:pt x="59" y="72"/>
                  </a:lnTo>
                  <a:lnTo>
                    <a:pt x="65" y="72"/>
                  </a:lnTo>
                  <a:lnTo>
                    <a:pt x="71" y="72"/>
                  </a:lnTo>
                  <a:lnTo>
                    <a:pt x="77" y="72"/>
                  </a:lnTo>
                  <a:lnTo>
                    <a:pt x="77" y="78"/>
                  </a:lnTo>
                  <a:lnTo>
                    <a:pt x="83" y="78"/>
                  </a:lnTo>
                  <a:lnTo>
                    <a:pt x="89" y="84"/>
                  </a:lnTo>
                  <a:lnTo>
                    <a:pt x="95" y="90"/>
                  </a:lnTo>
                  <a:lnTo>
                    <a:pt x="89" y="90"/>
                  </a:lnTo>
                  <a:lnTo>
                    <a:pt x="83" y="96"/>
                  </a:lnTo>
                  <a:lnTo>
                    <a:pt x="77" y="96"/>
                  </a:lnTo>
                  <a:lnTo>
                    <a:pt x="71" y="102"/>
                  </a:lnTo>
                  <a:lnTo>
                    <a:pt x="65" y="102"/>
                  </a:lnTo>
                  <a:lnTo>
                    <a:pt x="59" y="108"/>
                  </a:lnTo>
                  <a:lnTo>
                    <a:pt x="53" y="108"/>
                  </a:lnTo>
                  <a:lnTo>
                    <a:pt x="47" y="108"/>
                  </a:lnTo>
                  <a:lnTo>
                    <a:pt x="53" y="108"/>
                  </a:lnTo>
                  <a:lnTo>
                    <a:pt x="59" y="108"/>
                  </a:lnTo>
                  <a:lnTo>
                    <a:pt x="65" y="108"/>
                  </a:lnTo>
                  <a:lnTo>
                    <a:pt x="77" y="108"/>
                  </a:lnTo>
                  <a:lnTo>
                    <a:pt x="83" y="102"/>
                  </a:lnTo>
                  <a:lnTo>
                    <a:pt x="89" y="102"/>
                  </a:lnTo>
                  <a:lnTo>
                    <a:pt x="95" y="102"/>
                  </a:lnTo>
                  <a:lnTo>
                    <a:pt x="95" y="96"/>
                  </a:lnTo>
                  <a:lnTo>
                    <a:pt x="101" y="96"/>
                  </a:lnTo>
                  <a:lnTo>
                    <a:pt x="107" y="96"/>
                  </a:lnTo>
                  <a:lnTo>
                    <a:pt x="113" y="96"/>
                  </a:lnTo>
                  <a:lnTo>
                    <a:pt x="113" y="102"/>
                  </a:lnTo>
                  <a:lnTo>
                    <a:pt x="119" y="102"/>
                  </a:lnTo>
                  <a:lnTo>
                    <a:pt x="125" y="102"/>
                  </a:lnTo>
                  <a:lnTo>
                    <a:pt x="125" y="108"/>
                  </a:lnTo>
                  <a:lnTo>
                    <a:pt x="131" y="108"/>
                  </a:lnTo>
                  <a:lnTo>
                    <a:pt x="137" y="108"/>
                  </a:lnTo>
                  <a:lnTo>
                    <a:pt x="137" y="114"/>
                  </a:lnTo>
                  <a:lnTo>
                    <a:pt x="143" y="114"/>
                  </a:lnTo>
                  <a:close/>
                </a:path>
              </a:pathLst>
            </a:custGeom>
            <a:solidFill>
              <a:srgbClr val="003300"/>
            </a:solidFill>
            <a:ln w="9525">
              <a:noFill/>
              <a:round/>
              <a:headEnd/>
              <a:tailEnd/>
            </a:ln>
          </p:spPr>
          <p:txBody>
            <a:bodyPr vert="eaVert"/>
            <a:lstStyle/>
            <a:p>
              <a:endParaRPr lang="en-US"/>
            </a:p>
          </p:txBody>
        </p:sp>
      </p:grpSp>
      <p:grpSp>
        <p:nvGrpSpPr>
          <p:cNvPr id="5" name="Group 4"/>
          <p:cNvGrpSpPr>
            <a:grpSpLocks/>
          </p:cNvGrpSpPr>
          <p:nvPr/>
        </p:nvGrpSpPr>
        <p:grpSpPr bwMode="auto">
          <a:xfrm rot="5060217">
            <a:off x="-18257" y="4529932"/>
            <a:ext cx="2366963" cy="2286000"/>
            <a:chOff x="4176" y="878"/>
            <a:chExt cx="1254" cy="1422"/>
          </a:xfrm>
        </p:grpSpPr>
        <p:sp>
          <p:nvSpPr>
            <p:cNvPr id="15382" name="Freeform 5"/>
            <p:cNvSpPr>
              <a:spLocks/>
            </p:cNvSpPr>
            <p:nvPr/>
          </p:nvSpPr>
          <p:spPr bwMode="auto">
            <a:xfrm>
              <a:off x="5149" y="1191"/>
              <a:ext cx="54" cy="149"/>
            </a:xfrm>
            <a:custGeom>
              <a:avLst/>
              <a:gdLst>
                <a:gd name="T0" fmla="*/ 42 w 54"/>
                <a:gd name="T1" fmla="*/ 149 h 149"/>
                <a:gd name="T2" fmla="*/ 42 w 54"/>
                <a:gd name="T3" fmla="*/ 149 h 149"/>
                <a:gd name="T4" fmla="*/ 42 w 54"/>
                <a:gd name="T5" fmla="*/ 143 h 149"/>
                <a:gd name="T6" fmla="*/ 42 w 54"/>
                <a:gd name="T7" fmla="*/ 143 h 149"/>
                <a:gd name="T8" fmla="*/ 42 w 54"/>
                <a:gd name="T9" fmla="*/ 143 h 149"/>
                <a:gd name="T10" fmla="*/ 48 w 54"/>
                <a:gd name="T11" fmla="*/ 119 h 149"/>
                <a:gd name="T12" fmla="*/ 48 w 54"/>
                <a:gd name="T13" fmla="*/ 96 h 149"/>
                <a:gd name="T14" fmla="*/ 48 w 54"/>
                <a:gd name="T15" fmla="*/ 78 h 149"/>
                <a:gd name="T16" fmla="*/ 36 w 54"/>
                <a:gd name="T17" fmla="*/ 60 h 149"/>
                <a:gd name="T18" fmla="*/ 30 w 54"/>
                <a:gd name="T19" fmla="*/ 42 h 149"/>
                <a:gd name="T20" fmla="*/ 18 w 54"/>
                <a:gd name="T21" fmla="*/ 24 h 149"/>
                <a:gd name="T22" fmla="*/ 6 w 54"/>
                <a:gd name="T23" fmla="*/ 12 h 149"/>
                <a:gd name="T24" fmla="*/ 0 w 54"/>
                <a:gd name="T25" fmla="*/ 0 h 149"/>
                <a:gd name="T26" fmla="*/ 12 w 54"/>
                <a:gd name="T27" fmla="*/ 6 h 149"/>
                <a:gd name="T28" fmla="*/ 24 w 54"/>
                <a:gd name="T29" fmla="*/ 18 h 149"/>
                <a:gd name="T30" fmla="*/ 36 w 54"/>
                <a:gd name="T31" fmla="*/ 36 h 149"/>
                <a:gd name="T32" fmla="*/ 48 w 54"/>
                <a:gd name="T33" fmla="*/ 60 h 149"/>
                <a:gd name="T34" fmla="*/ 54 w 54"/>
                <a:gd name="T35" fmla="*/ 84 h 149"/>
                <a:gd name="T36" fmla="*/ 54 w 54"/>
                <a:gd name="T37" fmla="*/ 107 h 149"/>
                <a:gd name="T38" fmla="*/ 54 w 54"/>
                <a:gd name="T39" fmla="*/ 131 h 149"/>
                <a:gd name="T40" fmla="*/ 42 w 54"/>
                <a:gd name="T41" fmla="*/ 149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149"/>
                <a:gd name="T65" fmla="*/ 54 w 54"/>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149">
                  <a:moveTo>
                    <a:pt x="42" y="149"/>
                  </a:moveTo>
                  <a:lnTo>
                    <a:pt x="42" y="149"/>
                  </a:lnTo>
                  <a:lnTo>
                    <a:pt x="42" y="143"/>
                  </a:lnTo>
                  <a:lnTo>
                    <a:pt x="48" y="119"/>
                  </a:lnTo>
                  <a:lnTo>
                    <a:pt x="48" y="96"/>
                  </a:lnTo>
                  <a:lnTo>
                    <a:pt x="48" y="78"/>
                  </a:lnTo>
                  <a:lnTo>
                    <a:pt x="36" y="60"/>
                  </a:lnTo>
                  <a:lnTo>
                    <a:pt x="30" y="42"/>
                  </a:lnTo>
                  <a:lnTo>
                    <a:pt x="18" y="24"/>
                  </a:lnTo>
                  <a:lnTo>
                    <a:pt x="6" y="12"/>
                  </a:lnTo>
                  <a:lnTo>
                    <a:pt x="0" y="0"/>
                  </a:lnTo>
                  <a:lnTo>
                    <a:pt x="12" y="6"/>
                  </a:lnTo>
                  <a:lnTo>
                    <a:pt x="24" y="18"/>
                  </a:lnTo>
                  <a:lnTo>
                    <a:pt x="36" y="36"/>
                  </a:lnTo>
                  <a:lnTo>
                    <a:pt x="48" y="60"/>
                  </a:lnTo>
                  <a:lnTo>
                    <a:pt x="54" y="84"/>
                  </a:lnTo>
                  <a:lnTo>
                    <a:pt x="54" y="107"/>
                  </a:lnTo>
                  <a:lnTo>
                    <a:pt x="54" y="131"/>
                  </a:lnTo>
                  <a:lnTo>
                    <a:pt x="42" y="149"/>
                  </a:lnTo>
                  <a:close/>
                </a:path>
              </a:pathLst>
            </a:custGeom>
            <a:solidFill>
              <a:srgbClr val="006600"/>
            </a:solidFill>
            <a:ln w="9525">
              <a:noFill/>
              <a:round/>
              <a:headEnd/>
              <a:tailEnd/>
            </a:ln>
          </p:spPr>
          <p:txBody>
            <a:bodyPr rot="10800000" vert="eaVert"/>
            <a:lstStyle/>
            <a:p>
              <a:endParaRPr lang="en-US"/>
            </a:p>
          </p:txBody>
        </p:sp>
        <p:sp>
          <p:nvSpPr>
            <p:cNvPr id="15383" name="Freeform 6"/>
            <p:cNvSpPr>
              <a:spLocks/>
            </p:cNvSpPr>
            <p:nvPr/>
          </p:nvSpPr>
          <p:spPr bwMode="auto">
            <a:xfrm>
              <a:off x="5123" y="1208"/>
              <a:ext cx="56" cy="12"/>
            </a:xfrm>
            <a:custGeom>
              <a:avLst/>
              <a:gdLst>
                <a:gd name="T0" fmla="*/ 0 w 54"/>
                <a:gd name="T1" fmla="*/ 6 h 12"/>
                <a:gd name="T2" fmla="*/ 6 w 54"/>
                <a:gd name="T3" fmla="*/ 0 h 12"/>
                <a:gd name="T4" fmla="*/ 12 w 54"/>
                <a:gd name="T5" fmla="*/ 0 h 12"/>
                <a:gd name="T6" fmla="*/ 26 w 54"/>
                <a:gd name="T7" fmla="*/ 0 h 12"/>
                <a:gd name="T8" fmla="*/ 32 w 54"/>
                <a:gd name="T9" fmla="*/ 0 h 12"/>
                <a:gd name="T10" fmla="*/ 38 w 54"/>
                <a:gd name="T11" fmla="*/ 6 h 12"/>
                <a:gd name="T12" fmla="*/ 58 w 54"/>
                <a:gd name="T13" fmla="*/ 6 h 12"/>
                <a:gd name="T14" fmla="*/ 64 w 54"/>
                <a:gd name="T15" fmla="*/ 12 h 12"/>
                <a:gd name="T16" fmla="*/ 71 w 54"/>
                <a:gd name="T17" fmla="*/ 12 h 12"/>
                <a:gd name="T18" fmla="*/ 64 w 54"/>
                <a:gd name="T19" fmla="*/ 12 h 12"/>
                <a:gd name="T20" fmla="*/ 58 w 54"/>
                <a:gd name="T21" fmla="*/ 12 h 12"/>
                <a:gd name="T22" fmla="*/ 38 w 54"/>
                <a:gd name="T23" fmla="*/ 12 h 12"/>
                <a:gd name="T24" fmla="*/ 32 w 54"/>
                <a:gd name="T25" fmla="*/ 6 h 12"/>
                <a:gd name="T26" fmla="*/ 26 w 54"/>
                <a:gd name="T27" fmla="*/ 6 h 12"/>
                <a:gd name="T28" fmla="*/ 12 w 54"/>
                <a:gd name="T29" fmla="*/ 6 h 12"/>
                <a:gd name="T30" fmla="*/ 6 w 54"/>
                <a:gd name="T31" fmla="*/ 6 h 12"/>
                <a:gd name="T32" fmla="*/ 0 w 54"/>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12"/>
                <a:gd name="T53" fmla="*/ 54 w 5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12">
                  <a:moveTo>
                    <a:pt x="0" y="6"/>
                  </a:moveTo>
                  <a:lnTo>
                    <a:pt x="6" y="0"/>
                  </a:lnTo>
                  <a:lnTo>
                    <a:pt x="12" y="0"/>
                  </a:lnTo>
                  <a:lnTo>
                    <a:pt x="18" y="0"/>
                  </a:lnTo>
                  <a:lnTo>
                    <a:pt x="24" y="0"/>
                  </a:lnTo>
                  <a:lnTo>
                    <a:pt x="30" y="6"/>
                  </a:lnTo>
                  <a:lnTo>
                    <a:pt x="42" y="6"/>
                  </a:lnTo>
                  <a:lnTo>
                    <a:pt x="48" y="12"/>
                  </a:lnTo>
                  <a:lnTo>
                    <a:pt x="54" y="12"/>
                  </a:lnTo>
                  <a:lnTo>
                    <a:pt x="48" y="12"/>
                  </a:lnTo>
                  <a:lnTo>
                    <a:pt x="42" y="12"/>
                  </a:lnTo>
                  <a:lnTo>
                    <a:pt x="30" y="12"/>
                  </a:lnTo>
                  <a:lnTo>
                    <a:pt x="24" y="6"/>
                  </a:lnTo>
                  <a:lnTo>
                    <a:pt x="18" y="6"/>
                  </a:lnTo>
                  <a:lnTo>
                    <a:pt x="12" y="6"/>
                  </a:lnTo>
                  <a:lnTo>
                    <a:pt x="6" y="6"/>
                  </a:lnTo>
                  <a:lnTo>
                    <a:pt x="0" y="6"/>
                  </a:lnTo>
                  <a:close/>
                </a:path>
              </a:pathLst>
            </a:custGeom>
            <a:solidFill>
              <a:srgbClr val="006600"/>
            </a:solidFill>
            <a:ln w="9525">
              <a:noFill/>
              <a:round/>
              <a:headEnd/>
              <a:tailEnd/>
            </a:ln>
          </p:spPr>
          <p:txBody>
            <a:bodyPr rot="10800000" vert="eaVert"/>
            <a:lstStyle/>
            <a:p>
              <a:endParaRPr lang="en-US"/>
            </a:p>
          </p:txBody>
        </p:sp>
        <p:sp>
          <p:nvSpPr>
            <p:cNvPr id="15384" name="Freeform 7"/>
            <p:cNvSpPr>
              <a:spLocks/>
            </p:cNvSpPr>
            <p:nvPr/>
          </p:nvSpPr>
          <p:spPr bwMode="auto">
            <a:xfrm>
              <a:off x="5123" y="1219"/>
              <a:ext cx="61" cy="12"/>
            </a:xfrm>
            <a:custGeom>
              <a:avLst/>
              <a:gdLst>
                <a:gd name="T0" fmla="*/ 0 w 60"/>
                <a:gd name="T1" fmla="*/ 0 h 12"/>
                <a:gd name="T2" fmla="*/ 6 w 60"/>
                <a:gd name="T3" fmla="*/ 0 h 12"/>
                <a:gd name="T4" fmla="*/ 6 w 60"/>
                <a:gd name="T5" fmla="*/ 0 h 12"/>
                <a:gd name="T6" fmla="*/ 18 w 60"/>
                <a:gd name="T7" fmla="*/ 0 h 12"/>
                <a:gd name="T8" fmla="*/ 24 w 60"/>
                <a:gd name="T9" fmla="*/ 0 h 12"/>
                <a:gd name="T10" fmla="*/ 44 w 60"/>
                <a:gd name="T11" fmla="*/ 6 h 12"/>
                <a:gd name="T12" fmla="*/ 56 w 60"/>
                <a:gd name="T13" fmla="*/ 6 h 12"/>
                <a:gd name="T14" fmla="*/ 62 w 60"/>
                <a:gd name="T15" fmla="*/ 12 h 12"/>
                <a:gd name="T16" fmla="*/ 68 w 60"/>
                <a:gd name="T17" fmla="*/ 12 h 12"/>
                <a:gd name="T18" fmla="*/ 62 w 60"/>
                <a:gd name="T19" fmla="*/ 12 h 12"/>
                <a:gd name="T20" fmla="*/ 56 w 60"/>
                <a:gd name="T21" fmla="*/ 12 h 12"/>
                <a:gd name="T22" fmla="*/ 44 w 60"/>
                <a:gd name="T23" fmla="*/ 12 h 12"/>
                <a:gd name="T24" fmla="*/ 38 w 60"/>
                <a:gd name="T25" fmla="*/ 6 h 12"/>
                <a:gd name="T26" fmla="*/ 18 w 60"/>
                <a:gd name="T27" fmla="*/ 6 h 12"/>
                <a:gd name="T28" fmla="*/ 12 w 60"/>
                <a:gd name="T29" fmla="*/ 6 h 12"/>
                <a:gd name="T30" fmla="*/ 6 w 60"/>
                <a:gd name="T31" fmla="*/ 0 h 12"/>
                <a:gd name="T32" fmla="*/ 0 w 60"/>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12"/>
                <a:gd name="T53" fmla="*/ 60 w 6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12">
                  <a:moveTo>
                    <a:pt x="0" y="0"/>
                  </a:moveTo>
                  <a:lnTo>
                    <a:pt x="6" y="0"/>
                  </a:lnTo>
                  <a:lnTo>
                    <a:pt x="18" y="0"/>
                  </a:lnTo>
                  <a:lnTo>
                    <a:pt x="24" y="0"/>
                  </a:lnTo>
                  <a:lnTo>
                    <a:pt x="36" y="6"/>
                  </a:lnTo>
                  <a:lnTo>
                    <a:pt x="48" y="6"/>
                  </a:lnTo>
                  <a:lnTo>
                    <a:pt x="54" y="12"/>
                  </a:lnTo>
                  <a:lnTo>
                    <a:pt x="60" y="12"/>
                  </a:lnTo>
                  <a:lnTo>
                    <a:pt x="54" y="12"/>
                  </a:lnTo>
                  <a:lnTo>
                    <a:pt x="48" y="12"/>
                  </a:lnTo>
                  <a:lnTo>
                    <a:pt x="36" y="12"/>
                  </a:lnTo>
                  <a:lnTo>
                    <a:pt x="30" y="6"/>
                  </a:lnTo>
                  <a:lnTo>
                    <a:pt x="18" y="6"/>
                  </a:lnTo>
                  <a:lnTo>
                    <a:pt x="12" y="6"/>
                  </a:lnTo>
                  <a:lnTo>
                    <a:pt x="6" y="0"/>
                  </a:lnTo>
                  <a:lnTo>
                    <a:pt x="0" y="0"/>
                  </a:lnTo>
                  <a:close/>
                </a:path>
              </a:pathLst>
            </a:custGeom>
            <a:solidFill>
              <a:srgbClr val="006600"/>
            </a:solidFill>
            <a:ln w="9525">
              <a:noFill/>
              <a:round/>
              <a:headEnd/>
              <a:tailEnd/>
            </a:ln>
          </p:spPr>
          <p:txBody>
            <a:bodyPr rot="10800000" vert="eaVert"/>
            <a:lstStyle/>
            <a:p>
              <a:endParaRPr lang="en-US"/>
            </a:p>
          </p:txBody>
        </p:sp>
        <p:sp>
          <p:nvSpPr>
            <p:cNvPr id="15385" name="Freeform 8"/>
            <p:cNvSpPr>
              <a:spLocks/>
            </p:cNvSpPr>
            <p:nvPr/>
          </p:nvSpPr>
          <p:spPr bwMode="auto">
            <a:xfrm>
              <a:off x="5130" y="1245"/>
              <a:ext cx="66" cy="12"/>
            </a:xfrm>
            <a:custGeom>
              <a:avLst/>
              <a:gdLst>
                <a:gd name="T0" fmla="*/ 0 w 66"/>
                <a:gd name="T1" fmla="*/ 0 h 12"/>
                <a:gd name="T2" fmla="*/ 6 w 66"/>
                <a:gd name="T3" fmla="*/ 0 h 12"/>
                <a:gd name="T4" fmla="*/ 12 w 66"/>
                <a:gd name="T5" fmla="*/ 0 h 12"/>
                <a:gd name="T6" fmla="*/ 18 w 66"/>
                <a:gd name="T7" fmla="*/ 0 h 12"/>
                <a:gd name="T8" fmla="*/ 30 w 66"/>
                <a:gd name="T9" fmla="*/ 0 h 12"/>
                <a:gd name="T10" fmla="*/ 42 w 66"/>
                <a:gd name="T11" fmla="*/ 6 h 12"/>
                <a:gd name="T12" fmla="*/ 54 w 66"/>
                <a:gd name="T13" fmla="*/ 6 h 12"/>
                <a:gd name="T14" fmla="*/ 60 w 66"/>
                <a:gd name="T15" fmla="*/ 6 h 12"/>
                <a:gd name="T16" fmla="*/ 66 w 66"/>
                <a:gd name="T17" fmla="*/ 12 h 12"/>
                <a:gd name="T18" fmla="*/ 60 w 66"/>
                <a:gd name="T19" fmla="*/ 12 h 12"/>
                <a:gd name="T20" fmla="*/ 54 w 66"/>
                <a:gd name="T21" fmla="*/ 12 h 12"/>
                <a:gd name="T22" fmla="*/ 42 w 66"/>
                <a:gd name="T23" fmla="*/ 12 h 12"/>
                <a:gd name="T24" fmla="*/ 30 w 66"/>
                <a:gd name="T25" fmla="*/ 12 h 12"/>
                <a:gd name="T26" fmla="*/ 18 w 66"/>
                <a:gd name="T27" fmla="*/ 6 h 12"/>
                <a:gd name="T28" fmla="*/ 12 w 66"/>
                <a:gd name="T29" fmla="*/ 6 h 12"/>
                <a:gd name="T30" fmla="*/ 6 w 66"/>
                <a:gd name="T31" fmla="*/ 6 h 12"/>
                <a:gd name="T32" fmla="*/ 0 w 66"/>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2"/>
                <a:gd name="T53" fmla="*/ 66 w 6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2">
                  <a:moveTo>
                    <a:pt x="0" y="0"/>
                  </a:moveTo>
                  <a:lnTo>
                    <a:pt x="6" y="0"/>
                  </a:lnTo>
                  <a:lnTo>
                    <a:pt x="12" y="0"/>
                  </a:lnTo>
                  <a:lnTo>
                    <a:pt x="18" y="0"/>
                  </a:lnTo>
                  <a:lnTo>
                    <a:pt x="30" y="0"/>
                  </a:lnTo>
                  <a:lnTo>
                    <a:pt x="42" y="6"/>
                  </a:lnTo>
                  <a:lnTo>
                    <a:pt x="54" y="6"/>
                  </a:lnTo>
                  <a:lnTo>
                    <a:pt x="60" y="6"/>
                  </a:lnTo>
                  <a:lnTo>
                    <a:pt x="66" y="12"/>
                  </a:lnTo>
                  <a:lnTo>
                    <a:pt x="60" y="12"/>
                  </a:lnTo>
                  <a:lnTo>
                    <a:pt x="54" y="12"/>
                  </a:lnTo>
                  <a:lnTo>
                    <a:pt x="42" y="12"/>
                  </a:lnTo>
                  <a:lnTo>
                    <a:pt x="30" y="12"/>
                  </a:lnTo>
                  <a:lnTo>
                    <a:pt x="18" y="6"/>
                  </a:lnTo>
                  <a:lnTo>
                    <a:pt x="12" y="6"/>
                  </a:lnTo>
                  <a:lnTo>
                    <a:pt x="6" y="6"/>
                  </a:lnTo>
                  <a:lnTo>
                    <a:pt x="0" y="0"/>
                  </a:lnTo>
                  <a:close/>
                </a:path>
              </a:pathLst>
            </a:custGeom>
            <a:solidFill>
              <a:srgbClr val="006600"/>
            </a:solidFill>
            <a:ln w="9525">
              <a:noFill/>
              <a:round/>
              <a:headEnd/>
              <a:tailEnd/>
            </a:ln>
          </p:spPr>
          <p:txBody>
            <a:bodyPr rot="10800000" vert="eaVert"/>
            <a:lstStyle/>
            <a:p>
              <a:endParaRPr lang="en-US"/>
            </a:p>
          </p:txBody>
        </p:sp>
        <p:sp>
          <p:nvSpPr>
            <p:cNvPr id="15386" name="Freeform 9"/>
            <p:cNvSpPr>
              <a:spLocks/>
            </p:cNvSpPr>
            <p:nvPr/>
          </p:nvSpPr>
          <p:spPr bwMode="auto">
            <a:xfrm>
              <a:off x="5143" y="1263"/>
              <a:ext cx="54" cy="6"/>
            </a:xfrm>
            <a:custGeom>
              <a:avLst/>
              <a:gdLst>
                <a:gd name="T0" fmla="*/ 0 w 54"/>
                <a:gd name="T1" fmla="*/ 0 h 6"/>
                <a:gd name="T2" fmla="*/ 0 w 54"/>
                <a:gd name="T3" fmla="*/ 0 h 6"/>
                <a:gd name="T4" fmla="*/ 6 w 54"/>
                <a:gd name="T5" fmla="*/ 0 h 6"/>
                <a:gd name="T6" fmla="*/ 18 w 54"/>
                <a:gd name="T7" fmla="*/ 0 h 6"/>
                <a:gd name="T8" fmla="*/ 24 w 54"/>
                <a:gd name="T9" fmla="*/ 0 h 6"/>
                <a:gd name="T10" fmla="*/ 36 w 54"/>
                <a:gd name="T11" fmla="*/ 0 h 6"/>
                <a:gd name="T12" fmla="*/ 42 w 54"/>
                <a:gd name="T13" fmla="*/ 0 h 6"/>
                <a:gd name="T14" fmla="*/ 54 w 54"/>
                <a:gd name="T15" fmla="*/ 6 h 6"/>
                <a:gd name="T16" fmla="*/ 54 w 54"/>
                <a:gd name="T17" fmla="*/ 6 h 6"/>
                <a:gd name="T18" fmla="*/ 54 w 54"/>
                <a:gd name="T19" fmla="*/ 6 h 6"/>
                <a:gd name="T20" fmla="*/ 42 w 54"/>
                <a:gd name="T21" fmla="*/ 6 h 6"/>
                <a:gd name="T22" fmla="*/ 36 w 54"/>
                <a:gd name="T23" fmla="*/ 6 h 6"/>
                <a:gd name="T24" fmla="*/ 24 w 54"/>
                <a:gd name="T25" fmla="*/ 6 h 6"/>
                <a:gd name="T26" fmla="*/ 18 w 54"/>
                <a:gd name="T27" fmla="*/ 6 h 6"/>
                <a:gd name="T28" fmla="*/ 6 w 54"/>
                <a:gd name="T29" fmla="*/ 6 h 6"/>
                <a:gd name="T30" fmla="*/ 0 w 54"/>
                <a:gd name="T31" fmla="*/ 0 h 6"/>
                <a:gd name="T32" fmla="*/ 0 w 54"/>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6"/>
                <a:gd name="T53" fmla="*/ 54 w 5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6">
                  <a:moveTo>
                    <a:pt x="0" y="0"/>
                  </a:moveTo>
                  <a:lnTo>
                    <a:pt x="0" y="0"/>
                  </a:lnTo>
                  <a:lnTo>
                    <a:pt x="6" y="0"/>
                  </a:lnTo>
                  <a:lnTo>
                    <a:pt x="18" y="0"/>
                  </a:lnTo>
                  <a:lnTo>
                    <a:pt x="24" y="0"/>
                  </a:lnTo>
                  <a:lnTo>
                    <a:pt x="36" y="0"/>
                  </a:lnTo>
                  <a:lnTo>
                    <a:pt x="42" y="0"/>
                  </a:lnTo>
                  <a:lnTo>
                    <a:pt x="54" y="6"/>
                  </a:lnTo>
                  <a:lnTo>
                    <a:pt x="42" y="6"/>
                  </a:lnTo>
                  <a:lnTo>
                    <a:pt x="36" y="6"/>
                  </a:lnTo>
                  <a:lnTo>
                    <a:pt x="24" y="6"/>
                  </a:lnTo>
                  <a:lnTo>
                    <a:pt x="18" y="6"/>
                  </a:lnTo>
                  <a:lnTo>
                    <a:pt x="6" y="6"/>
                  </a:lnTo>
                  <a:lnTo>
                    <a:pt x="0" y="0"/>
                  </a:lnTo>
                  <a:close/>
                </a:path>
              </a:pathLst>
            </a:custGeom>
            <a:solidFill>
              <a:srgbClr val="006600"/>
            </a:solidFill>
            <a:ln w="9525">
              <a:noFill/>
              <a:round/>
              <a:headEnd/>
              <a:tailEnd/>
            </a:ln>
          </p:spPr>
          <p:txBody>
            <a:bodyPr rot="10800000" vert="eaVert"/>
            <a:lstStyle/>
            <a:p>
              <a:endParaRPr lang="en-US"/>
            </a:p>
          </p:txBody>
        </p:sp>
        <p:sp>
          <p:nvSpPr>
            <p:cNvPr id="15387" name="Freeform 10"/>
            <p:cNvSpPr>
              <a:spLocks/>
            </p:cNvSpPr>
            <p:nvPr/>
          </p:nvSpPr>
          <p:spPr bwMode="auto">
            <a:xfrm>
              <a:off x="5153" y="1287"/>
              <a:ext cx="48" cy="5"/>
            </a:xfrm>
            <a:custGeom>
              <a:avLst/>
              <a:gdLst>
                <a:gd name="T0" fmla="*/ 0 w 48"/>
                <a:gd name="T1" fmla="*/ 5 h 5"/>
                <a:gd name="T2" fmla="*/ 0 w 48"/>
                <a:gd name="T3" fmla="*/ 5 h 5"/>
                <a:gd name="T4" fmla="*/ 6 w 48"/>
                <a:gd name="T5" fmla="*/ 0 h 5"/>
                <a:gd name="T6" fmla="*/ 12 w 48"/>
                <a:gd name="T7" fmla="*/ 0 h 5"/>
                <a:gd name="T8" fmla="*/ 18 w 48"/>
                <a:gd name="T9" fmla="*/ 0 h 5"/>
                <a:gd name="T10" fmla="*/ 30 w 48"/>
                <a:gd name="T11" fmla="*/ 0 h 5"/>
                <a:gd name="T12" fmla="*/ 36 w 48"/>
                <a:gd name="T13" fmla="*/ 0 h 5"/>
                <a:gd name="T14" fmla="*/ 42 w 48"/>
                <a:gd name="T15" fmla="*/ 5 h 5"/>
                <a:gd name="T16" fmla="*/ 48 w 48"/>
                <a:gd name="T17" fmla="*/ 5 h 5"/>
                <a:gd name="T18" fmla="*/ 42 w 48"/>
                <a:gd name="T19" fmla="*/ 5 h 5"/>
                <a:gd name="T20" fmla="*/ 36 w 48"/>
                <a:gd name="T21" fmla="*/ 5 h 5"/>
                <a:gd name="T22" fmla="*/ 30 w 48"/>
                <a:gd name="T23" fmla="*/ 5 h 5"/>
                <a:gd name="T24" fmla="*/ 18 w 48"/>
                <a:gd name="T25" fmla="*/ 5 h 5"/>
                <a:gd name="T26" fmla="*/ 12 w 48"/>
                <a:gd name="T27" fmla="*/ 5 h 5"/>
                <a:gd name="T28" fmla="*/ 6 w 48"/>
                <a:gd name="T29" fmla="*/ 5 h 5"/>
                <a:gd name="T30" fmla="*/ 0 w 48"/>
                <a:gd name="T31" fmla="*/ 5 h 5"/>
                <a:gd name="T32" fmla="*/ 0 w 48"/>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5"/>
                <a:gd name="T53" fmla="*/ 48 w 48"/>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5">
                  <a:moveTo>
                    <a:pt x="0" y="5"/>
                  </a:moveTo>
                  <a:lnTo>
                    <a:pt x="0" y="5"/>
                  </a:lnTo>
                  <a:lnTo>
                    <a:pt x="6" y="0"/>
                  </a:lnTo>
                  <a:lnTo>
                    <a:pt x="12" y="0"/>
                  </a:lnTo>
                  <a:lnTo>
                    <a:pt x="18" y="0"/>
                  </a:lnTo>
                  <a:lnTo>
                    <a:pt x="30" y="0"/>
                  </a:lnTo>
                  <a:lnTo>
                    <a:pt x="36" y="0"/>
                  </a:lnTo>
                  <a:lnTo>
                    <a:pt x="42" y="5"/>
                  </a:lnTo>
                  <a:lnTo>
                    <a:pt x="48" y="5"/>
                  </a:lnTo>
                  <a:lnTo>
                    <a:pt x="42" y="5"/>
                  </a:lnTo>
                  <a:lnTo>
                    <a:pt x="36" y="5"/>
                  </a:lnTo>
                  <a:lnTo>
                    <a:pt x="30" y="5"/>
                  </a:lnTo>
                  <a:lnTo>
                    <a:pt x="18" y="5"/>
                  </a:lnTo>
                  <a:lnTo>
                    <a:pt x="12" y="5"/>
                  </a:lnTo>
                  <a:lnTo>
                    <a:pt x="6" y="5"/>
                  </a:lnTo>
                  <a:lnTo>
                    <a:pt x="0" y="5"/>
                  </a:lnTo>
                  <a:close/>
                </a:path>
              </a:pathLst>
            </a:custGeom>
            <a:solidFill>
              <a:srgbClr val="006600"/>
            </a:solidFill>
            <a:ln w="9525">
              <a:noFill/>
              <a:round/>
              <a:headEnd/>
              <a:tailEnd/>
            </a:ln>
          </p:spPr>
          <p:txBody>
            <a:bodyPr rot="10800000" vert="eaVert"/>
            <a:lstStyle/>
            <a:p>
              <a:endParaRPr lang="en-US"/>
            </a:p>
          </p:txBody>
        </p:sp>
        <p:sp>
          <p:nvSpPr>
            <p:cNvPr id="15388" name="Freeform 11"/>
            <p:cNvSpPr>
              <a:spLocks/>
            </p:cNvSpPr>
            <p:nvPr/>
          </p:nvSpPr>
          <p:spPr bwMode="auto">
            <a:xfrm>
              <a:off x="5171" y="1328"/>
              <a:ext cx="24" cy="6"/>
            </a:xfrm>
            <a:custGeom>
              <a:avLst/>
              <a:gdLst>
                <a:gd name="T0" fmla="*/ 0 w 24"/>
                <a:gd name="T1" fmla="*/ 6 h 6"/>
                <a:gd name="T2" fmla="*/ 0 w 24"/>
                <a:gd name="T3" fmla="*/ 6 h 6"/>
                <a:gd name="T4" fmla="*/ 6 w 24"/>
                <a:gd name="T5" fmla="*/ 0 h 6"/>
                <a:gd name="T6" fmla="*/ 6 w 24"/>
                <a:gd name="T7" fmla="*/ 0 h 6"/>
                <a:gd name="T8" fmla="*/ 12 w 24"/>
                <a:gd name="T9" fmla="*/ 0 h 6"/>
                <a:gd name="T10" fmla="*/ 12 w 24"/>
                <a:gd name="T11" fmla="*/ 0 h 6"/>
                <a:gd name="T12" fmla="*/ 18 w 24"/>
                <a:gd name="T13" fmla="*/ 0 h 6"/>
                <a:gd name="T14" fmla="*/ 24 w 24"/>
                <a:gd name="T15" fmla="*/ 0 h 6"/>
                <a:gd name="T16" fmla="*/ 24 w 24"/>
                <a:gd name="T17" fmla="*/ 0 h 6"/>
                <a:gd name="T18" fmla="*/ 18 w 24"/>
                <a:gd name="T19" fmla="*/ 0 h 6"/>
                <a:gd name="T20" fmla="*/ 18 w 24"/>
                <a:gd name="T21" fmla="*/ 0 h 6"/>
                <a:gd name="T22" fmla="*/ 12 w 24"/>
                <a:gd name="T23" fmla="*/ 0 h 6"/>
                <a:gd name="T24" fmla="*/ 6 w 24"/>
                <a:gd name="T25" fmla="*/ 6 h 6"/>
                <a:gd name="T26" fmla="*/ 6 w 24"/>
                <a:gd name="T27" fmla="*/ 6 h 6"/>
                <a:gd name="T28" fmla="*/ 0 w 24"/>
                <a:gd name="T29" fmla="*/ 6 h 6"/>
                <a:gd name="T30" fmla="*/ 0 w 24"/>
                <a:gd name="T31" fmla="*/ 6 h 6"/>
                <a:gd name="T32" fmla="*/ 0 w 24"/>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0" y="6"/>
                  </a:moveTo>
                  <a:lnTo>
                    <a:pt x="0" y="6"/>
                  </a:lnTo>
                  <a:lnTo>
                    <a:pt x="6" y="0"/>
                  </a:lnTo>
                  <a:lnTo>
                    <a:pt x="12" y="0"/>
                  </a:lnTo>
                  <a:lnTo>
                    <a:pt x="18" y="0"/>
                  </a:lnTo>
                  <a:lnTo>
                    <a:pt x="24" y="0"/>
                  </a:lnTo>
                  <a:lnTo>
                    <a:pt x="18" y="0"/>
                  </a:lnTo>
                  <a:lnTo>
                    <a:pt x="12" y="0"/>
                  </a:lnTo>
                  <a:lnTo>
                    <a:pt x="6" y="6"/>
                  </a:lnTo>
                  <a:lnTo>
                    <a:pt x="0" y="6"/>
                  </a:lnTo>
                  <a:close/>
                </a:path>
              </a:pathLst>
            </a:custGeom>
            <a:solidFill>
              <a:srgbClr val="006600"/>
            </a:solidFill>
            <a:ln w="9525">
              <a:noFill/>
              <a:round/>
              <a:headEnd/>
              <a:tailEnd/>
            </a:ln>
          </p:spPr>
          <p:txBody>
            <a:bodyPr rot="10800000" vert="eaVert"/>
            <a:lstStyle/>
            <a:p>
              <a:endParaRPr lang="en-US"/>
            </a:p>
          </p:txBody>
        </p:sp>
        <p:sp>
          <p:nvSpPr>
            <p:cNvPr id="15389" name="Freeform 12"/>
            <p:cNvSpPr>
              <a:spLocks/>
            </p:cNvSpPr>
            <p:nvPr/>
          </p:nvSpPr>
          <p:spPr bwMode="auto">
            <a:xfrm>
              <a:off x="5124" y="1195"/>
              <a:ext cx="42" cy="12"/>
            </a:xfrm>
            <a:custGeom>
              <a:avLst/>
              <a:gdLst>
                <a:gd name="T0" fmla="*/ 0 w 42"/>
                <a:gd name="T1" fmla="*/ 0 h 12"/>
                <a:gd name="T2" fmla="*/ 0 w 42"/>
                <a:gd name="T3" fmla="*/ 0 h 12"/>
                <a:gd name="T4" fmla="*/ 6 w 42"/>
                <a:gd name="T5" fmla="*/ 0 h 12"/>
                <a:gd name="T6" fmla="*/ 12 w 42"/>
                <a:gd name="T7" fmla="*/ 0 h 12"/>
                <a:gd name="T8" fmla="*/ 18 w 42"/>
                <a:gd name="T9" fmla="*/ 0 h 12"/>
                <a:gd name="T10" fmla="*/ 24 w 42"/>
                <a:gd name="T11" fmla="*/ 0 h 12"/>
                <a:gd name="T12" fmla="*/ 30 w 42"/>
                <a:gd name="T13" fmla="*/ 6 h 12"/>
                <a:gd name="T14" fmla="*/ 36 w 42"/>
                <a:gd name="T15" fmla="*/ 6 h 12"/>
                <a:gd name="T16" fmla="*/ 42 w 42"/>
                <a:gd name="T17" fmla="*/ 12 h 12"/>
                <a:gd name="T18" fmla="*/ 36 w 42"/>
                <a:gd name="T19" fmla="*/ 12 h 12"/>
                <a:gd name="T20" fmla="*/ 30 w 42"/>
                <a:gd name="T21" fmla="*/ 6 h 12"/>
                <a:gd name="T22" fmla="*/ 24 w 42"/>
                <a:gd name="T23" fmla="*/ 6 h 12"/>
                <a:gd name="T24" fmla="*/ 18 w 42"/>
                <a:gd name="T25" fmla="*/ 6 h 12"/>
                <a:gd name="T26" fmla="*/ 12 w 42"/>
                <a:gd name="T27" fmla="*/ 6 h 12"/>
                <a:gd name="T28" fmla="*/ 6 w 42"/>
                <a:gd name="T29" fmla="*/ 6 h 12"/>
                <a:gd name="T30" fmla="*/ 0 w 42"/>
                <a:gd name="T31" fmla="*/ 0 h 12"/>
                <a:gd name="T32" fmla="*/ 0 w 4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12"/>
                <a:gd name="T53" fmla="*/ 42 w 4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12">
                  <a:moveTo>
                    <a:pt x="0" y="0"/>
                  </a:moveTo>
                  <a:lnTo>
                    <a:pt x="0" y="0"/>
                  </a:lnTo>
                  <a:lnTo>
                    <a:pt x="6" y="0"/>
                  </a:lnTo>
                  <a:lnTo>
                    <a:pt x="12" y="0"/>
                  </a:lnTo>
                  <a:lnTo>
                    <a:pt x="18" y="0"/>
                  </a:lnTo>
                  <a:lnTo>
                    <a:pt x="24" y="0"/>
                  </a:lnTo>
                  <a:lnTo>
                    <a:pt x="30" y="6"/>
                  </a:lnTo>
                  <a:lnTo>
                    <a:pt x="36" y="6"/>
                  </a:lnTo>
                  <a:lnTo>
                    <a:pt x="42" y="12"/>
                  </a:lnTo>
                  <a:lnTo>
                    <a:pt x="36" y="12"/>
                  </a:lnTo>
                  <a:lnTo>
                    <a:pt x="30" y="6"/>
                  </a:lnTo>
                  <a:lnTo>
                    <a:pt x="24" y="6"/>
                  </a:lnTo>
                  <a:lnTo>
                    <a:pt x="18" y="6"/>
                  </a:lnTo>
                  <a:lnTo>
                    <a:pt x="12" y="6"/>
                  </a:lnTo>
                  <a:lnTo>
                    <a:pt x="6" y="6"/>
                  </a:lnTo>
                  <a:lnTo>
                    <a:pt x="0" y="0"/>
                  </a:lnTo>
                  <a:close/>
                </a:path>
              </a:pathLst>
            </a:custGeom>
            <a:solidFill>
              <a:srgbClr val="006600"/>
            </a:solidFill>
            <a:ln w="9525">
              <a:noFill/>
              <a:round/>
              <a:headEnd/>
              <a:tailEnd/>
            </a:ln>
          </p:spPr>
          <p:txBody>
            <a:bodyPr rot="10800000" vert="eaVert"/>
            <a:lstStyle/>
            <a:p>
              <a:endParaRPr lang="en-US"/>
            </a:p>
          </p:txBody>
        </p:sp>
        <p:sp>
          <p:nvSpPr>
            <p:cNvPr id="15390" name="Freeform 13"/>
            <p:cNvSpPr>
              <a:spLocks/>
            </p:cNvSpPr>
            <p:nvPr/>
          </p:nvSpPr>
          <p:spPr bwMode="auto">
            <a:xfrm>
              <a:off x="5129" y="1232"/>
              <a:ext cx="61" cy="14"/>
            </a:xfrm>
            <a:custGeom>
              <a:avLst/>
              <a:gdLst>
                <a:gd name="T0" fmla="*/ 0 w 60"/>
                <a:gd name="T1" fmla="*/ 0 h 12"/>
                <a:gd name="T2" fmla="*/ 0 w 60"/>
                <a:gd name="T3" fmla="*/ 0 h 12"/>
                <a:gd name="T4" fmla="*/ 6 w 60"/>
                <a:gd name="T5" fmla="*/ 0 h 12"/>
                <a:gd name="T6" fmla="*/ 18 w 60"/>
                <a:gd name="T7" fmla="*/ 0 h 12"/>
                <a:gd name="T8" fmla="*/ 24 w 60"/>
                <a:gd name="T9" fmla="*/ 0 h 12"/>
                <a:gd name="T10" fmla="*/ 44 w 60"/>
                <a:gd name="T11" fmla="*/ 21 h 12"/>
                <a:gd name="T12" fmla="*/ 56 w 60"/>
                <a:gd name="T13" fmla="*/ 21 h 12"/>
                <a:gd name="T14" fmla="*/ 62 w 60"/>
                <a:gd name="T15" fmla="*/ 21 h 12"/>
                <a:gd name="T16" fmla="*/ 68 w 60"/>
                <a:gd name="T17" fmla="*/ 41 h 12"/>
                <a:gd name="T18" fmla="*/ 62 w 60"/>
                <a:gd name="T19" fmla="*/ 41 h 12"/>
                <a:gd name="T20" fmla="*/ 56 w 60"/>
                <a:gd name="T21" fmla="*/ 41 h 12"/>
                <a:gd name="T22" fmla="*/ 44 w 60"/>
                <a:gd name="T23" fmla="*/ 41 h 12"/>
                <a:gd name="T24" fmla="*/ 24 w 60"/>
                <a:gd name="T25" fmla="*/ 41 h 12"/>
                <a:gd name="T26" fmla="*/ 18 w 60"/>
                <a:gd name="T27" fmla="*/ 21 h 12"/>
                <a:gd name="T28" fmla="*/ 6 w 60"/>
                <a:gd name="T29" fmla="*/ 21 h 12"/>
                <a:gd name="T30" fmla="*/ 0 w 60"/>
                <a:gd name="T31" fmla="*/ 21 h 12"/>
                <a:gd name="T32" fmla="*/ 0 w 60"/>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12"/>
                <a:gd name="T53" fmla="*/ 60 w 6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12">
                  <a:moveTo>
                    <a:pt x="0" y="0"/>
                  </a:moveTo>
                  <a:lnTo>
                    <a:pt x="0" y="0"/>
                  </a:lnTo>
                  <a:lnTo>
                    <a:pt x="6" y="0"/>
                  </a:lnTo>
                  <a:lnTo>
                    <a:pt x="18" y="0"/>
                  </a:lnTo>
                  <a:lnTo>
                    <a:pt x="24" y="0"/>
                  </a:lnTo>
                  <a:lnTo>
                    <a:pt x="36" y="6"/>
                  </a:lnTo>
                  <a:lnTo>
                    <a:pt x="48" y="6"/>
                  </a:lnTo>
                  <a:lnTo>
                    <a:pt x="54" y="6"/>
                  </a:lnTo>
                  <a:lnTo>
                    <a:pt x="60" y="12"/>
                  </a:lnTo>
                  <a:lnTo>
                    <a:pt x="54" y="12"/>
                  </a:lnTo>
                  <a:lnTo>
                    <a:pt x="48" y="12"/>
                  </a:lnTo>
                  <a:lnTo>
                    <a:pt x="36" y="12"/>
                  </a:lnTo>
                  <a:lnTo>
                    <a:pt x="24" y="12"/>
                  </a:lnTo>
                  <a:lnTo>
                    <a:pt x="18" y="6"/>
                  </a:lnTo>
                  <a:lnTo>
                    <a:pt x="6" y="6"/>
                  </a:lnTo>
                  <a:lnTo>
                    <a:pt x="0" y="6"/>
                  </a:lnTo>
                  <a:lnTo>
                    <a:pt x="0" y="0"/>
                  </a:lnTo>
                  <a:close/>
                </a:path>
              </a:pathLst>
            </a:custGeom>
            <a:solidFill>
              <a:srgbClr val="006600"/>
            </a:solidFill>
            <a:ln w="9525">
              <a:noFill/>
              <a:round/>
              <a:headEnd/>
              <a:tailEnd/>
            </a:ln>
          </p:spPr>
          <p:txBody>
            <a:bodyPr rot="10800000" vert="eaVert"/>
            <a:lstStyle/>
            <a:p>
              <a:endParaRPr lang="en-US"/>
            </a:p>
          </p:txBody>
        </p:sp>
        <p:sp>
          <p:nvSpPr>
            <p:cNvPr id="15391" name="Freeform 14"/>
            <p:cNvSpPr>
              <a:spLocks/>
            </p:cNvSpPr>
            <p:nvPr/>
          </p:nvSpPr>
          <p:spPr bwMode="auto">
            <a:xfrm>
              <a:off x="5148" y="1273"/>
              <a:ext cx="54" cy="12"/>
            </a:xfrm>
            <a:custGeom>
              <a:avLst/>
              <a:gdLst>
                <a:gd name="T0" fmla="*/ 0 w 54"/>
                <a:gd name="T1" fmla="*/ 6 h 12"/>
                <a:gd name="T2" fmla="*/ 0 w 54"/>
                <a:gd name="T3" fmla="*/ 6 h 12"/>
                <a:gd name="T4" fmla="*/ 6 w 54"/>
                <a:gd name="T5" fmla="*/ 6 h 12"/>
                <a:gd name="T6" fmla="*/ 12 w 54"/>
                <a:gd name="T7" fmla="*/ 0 h 12"/>
                <a:gd name="T8" fmla="*/ 24 w 54"/>
                <a:gd name="T9" fmla="*/ 0 h 12"/>
                <a:gd name="T10" fmla="*/ 30 w 54"/>
                <a:gd name="T11" fmla="*/ 0 h 12"/>
                <a:gd name="T12" fmla="*/ 36 w 54"/>
                <a:gd name="T13" fmla="*/ 6 h 12"/>
                <a:gd name="T14" fmla="*/ 48 w 54"/>
                <a:gd name="T15" fmla="*/ 6 h 12"/>
                <a:gd name="T16" fmla="*/ 54 w 54"/>
                <a:gd name="T17" fmla="*/ 12 h 12"/>
                <a:gd name="T18" fmla="*/ 48 w 54"/>
                <a:gd name="T19" fmla="*/ 6 h 12"/>
                <a:gd name="T20" fmla="*/ 42 w 54"/>
                <a:gd name="T21" fmla="*/ 6 h 12"/>
                <a:gd name="T22" fmla="*/ 30 w 54"/>
                <a:gd name="T23" fmla="*/ 12 h 12"/>
                <a:gd name="T24" fmla="*/ 24 w 54"/>
                <a:gd name="T25" fmla="*/ 12 h 12"/>
                <a:gd name="T26" fmla="*/ 12 w 54"/>
                <a:gd name="T27" fmla="*/ 12 h 12"/>
                <a:gd name="T28" fmla="*/ 6 w 54"/>
                <a:gd name="T29" fmla="*/ 12 h 12"/>
                <a:gd name="T30" fmla="*/ 0 w 54"/>
                <a:gd name="T31" fmla="*/ 6 h 12"/>
                <a:gd name="T32" fmla="*/ 0 w 54"/>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12"/>
                <a:gd name="T53" fmla="*/ 54 w 5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12">
                  <a:moveTo>
                    <a:pt x="0" y="6"/>
                  </a:moveTo>
                  <a:lnTo>
                    <a:pt x="0" y="6"/>
                  </a:lnTo>
                  <a:lnTo>
                    <a:pt x="6" y="6"/>
                  </a:lnTo>
                  <a:lnTo>
                    <a:pt x="12" y="0"/>
                  </a:lnTo>
                  <a:lnTo>
                    <a:pt x="24" y="0"/>
                  </a:lnTo>
                  <a:lnTo>
                    <a:pt x="30" y="0"/>
                  </a:lnTo>
                  <a:lnTo>
                    <a:pt x="36" y="6"/>
                  </a:lnTo>
                  <a:lnTo>
                    <a:pt x="48" y="6"/>
                  </a:lnTo>
                  <a:lnTo>
                    <a:pt x="54" y="12"/>
                  </a:lnTo>
                  <a:lnTo>
                    <a:pt x="48" y="6"/>
                  </a:lnTo>
                  <a:lnTo>
                    <a:pt x="42" y="6"/>
                  </a:lnTo>
                  <a:lnTo>
                    <a:pt x="30" y="12"/>
                  </a:lnTo>
                  <a:lnTo>
                    <a:pt x="24" y="12"/>
                  </a:lnTo>
                  <a:lnTo>
                    <a:pt x="12" y="12"/>
                  </a:lnTo>
                  <a:lnTo>
                    <a:pt x="6" y="12"/>
                  </a:lnTo>
                  <a:lnTo>
                    <a:pt x="0" y="6"/>
                  </a:lnTo>
                  <a:close/>
                </a:path>
              </a:pathLst>
            </a:custGeom>
            <a:solidFill>
              <a:srgbClr val="006600"/>
            </a:solidFill>
            <a:ln w="9525">
              <a:noFill/>
              <a:round/>
              <a:headEnd/>
              <a:tailEnd/>
            </a:ln>
          </p:spPr>
          <p:txBody>
            <a:bodyPr rot="10800000" vert="eaVert"/>
            <a:lstStyle/>
            <a:p>
              <a:endParaRPr lang="en-US"/>
            </a:p>
          </p:txBody>
        </p:sp>
        <p:sp>
          <p:nvSpPr>
            <p:cNvPr id="15392" name="Freeform 15"/>
            <p:cNvSpPr>
              <a:spLocks/>
            </p:cNvSpPr>
            <p:nvPr/>
          </p:nvSpPr>
          <p:spPr bwMode="auto">
            <a:xfrm>
              <a:off x="5153" y="1296"/>
              <a:ext cx="48" cy="6"/>
            </a:xfrm>
            <a:custGeom>
              <a:avLst/>
              <a:gdLst>
                <a:gd name="T0" fmla="*/ 0 w 48"/>
                <a:gd name="T1" fmla="*/ 6 h 6"/>
                <a:gd name="T2" fmla="*/ 6 w 48"/>
                <a:gd name="T3" fmla="*/ 0 h 6"/>
                <a:gd name="T4" fmla="*/ 6 w 48"/>
                <a:gd name="T5" fmla="*/ 0 h 6"/>
                <a:gd name="T6" fmla="*/ 18 w 48"/>
                <a:gd name="T7" fmla="*/ 0 h 6"/>
                <a:gd name="T8" fmla="*/ 24 w 48"/>
                <a:gd name="T9" fmla="*/ 0 h 6"/>
                <a:gd name="T10" fmla="*/ 30 w 48"/>
                <a:gd name="T11" fmla="*/ 0 h 6"/>
                <a:gd name="T12" fmla="*/ 36 w 48"/>
                <a:gd name="T13" fmla="*/ 6 h 6"/>
                <a:gd name="T14" fmla="*/ 42 w 48"/>
                <a:gd name="T15" fmla="*/ 6 h 6"/>
                <a:gd name="T16" fmla="*/ 48 w 48"/>
                <a:gd name="T17" fmla="*/ 6 h 6"/>
                <a:gd name="T18" fmla="*/ 42 w 48"/>
                <a:gd name="T19" fmla="*/ 6 h 6"/>
                <a:gd name="T20" fmla="*/ 36 w 48"/>
                <a:gd name="T21" fmla="*/ 6 h 6"/>
                <a:gd name="T22" fmla="*/ 30 w 48"/>
                <a:gd name="T23" fmla="*/ 6 h 6"/>
                <a:gd name="T24" fmla="*/ 24 w 48"/>
                <a:gd name="T25" fmla="*/ 6 h 6"/>
                <a:gd name="T26" fmla="*/ 18 w 48"/>
                <a:gd name="T27" fmla="*/ 6 h 6"/>
                <a:gd name="T28" fmla="*/ 12 w 48"/>
                <a:gd name="T29" fmla="*/ 6 h 6"/>
                <a:gd name="T30" fmla="*/ 6 w 48"/>
                <a:gd name="T31" fmla="*/ 6 h 6"/>
                <a:gd name="T32" fmla="*/ 0 w 48"/>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6"/>
                <a:gd name="T53" fmla="*/ 48 w 48"/>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6">
                  <a:moveTo>
                    <a:pt x="0" y="6"/>
                  </a:moveTo>
                  <a:lnTo>
                    <a:pt x="6" y="0"/>
                  </a:lnTo>
                  <a:lnTo>
                    <a:pt x="18" y="0"/>
                  </a:lnTo>
                  <a:lnTo>
                    <a:pt x="24" y="0"/>
                  </a:lnTo>
                  <a:lnTo>
                    <a:pt x="30" y="0"/>
                  </a:lnTo>
                  <a:lnTo>
                    <a:pt x="36" y="6"/>
                  </a:lnTo>
                  <a:lnTo>
                    <a:pt x="42" y="6"/>
                  </a:lnTo>
                  <a:lnTo>
                    <a:pt x="48" y="6"/>
                  </a:lnTo>
                  <a:lnTo>
                    <a:pt x="42" y="6"/>
                  </a:lnTo>
                  <a:lnTo>
                    <a:pt x="36" y="6"/>
                  </a:lnTo>
                  <a:lnTo>
                    <a:pt x="30" y="6"/>
                  </a:lnTo>
                  <a:lnTo>
                    <a:pt x="24" y="6"/>
                  </a:lnTo>
                  <a:lnTo>
                    <a:pt x="18" y="6"/>
                  </a:lnTo>
                  <a:lnTo>
                    <a:pt x="12" y="6"/>
                  </a:lnTo>
                  <a:lnTo>
                    <a:pt x="6" y="6"/>
                  </a:lnTo>
                  <a:lnTo>
                    <a:pt x="0" y="6"/>
                  </a:lnTo>
                  <a:close/>
                </a:path>
              </a:pathLst>
            </a:custGeom>
            <a:solidFill>
              <a:srgbClr val="006600"/>
            </a:solidFill>
            <a:ln w="9525">
              <a:noFill/>
              <a:round/>
              <a:headEnd/>
              <a:tailEnd/>
            </a:ln>
          </p:spPr>
          <p:txBody>
            <a:bodyPr rot="10800000" vert="eaVert"/>
            <a:lstStyle/>
            <a:p>
              <a:endParaRPr lang="en-US"/>
            </a:p>
          </p:txBody>
        </p:sp>
        <p:sp>
          <p:nvSpPr>
            <p:cNvPr id="15393" name="Freeform 16"/>
            <p:cNvSpPr>
              <a:spLocks/>
            </p:cNvSpPr>
            <p:nvPr/>
          </p:nvSpPr>
          <p:spPr bwMode="auto">
            <a:xfrm>
              <a:off x="5171" y="1309"/>
              <a:ext cx="24" cy="14"/>
            </a:xfrm>
            <a:custGeom>
              <a:avLst/>
              <a:gdLst>
                <a:gd name="T0" fmla="*/ 0 w 24"/>
                <a:gd name="T1" fmla="*/ 21 h 12"/>
                <a:gd name="T2" fmla="*/ 0 w 24"/>
                <a:gd name="T3" fmla="*/ 21 h 12"/>
                <a:gd name="T4" fmla="*/ 6 w 24"/>
                <a:gd name="T5" fmla="*/ 21 h 12"/>
                <a:gd name="T6" fmla="*/ 6 w 24"/>
                <a:gd name="T7" fmla="*/ 21 h 12"/>
                <a:gd name="T8" fmla="*/ 12 w 24"/>
                <a:gd name="T9" fmla="*/ 21 h 12"/>
                <a:gd name="T10" fmla="*/ 18 w 24"/>
                <a:gd name="T11" fmla="*/ 0 h 12"/>
                <a:gd name="T12" fmla="*/ 24 w 24"/>
                <a:gd name="T13" fmla="*/ 21 h 12"/>
                <a:gd name="T14" fmla="*/ 24 w 24"/>
                <a:gd name="T15" fmla="*/ 21 h 12"/>
                <a:gd name="T16" fmla="*/ 24 w 24"/>
                <a:gd name="T17" fmla="*/ 21 h 12"/>
                <a:gd name="T18" fmla="*/ 24 w 24"/>
                <a:gd name="T19" fmla="*/ 21 h 12"/>
                <a:gd name="T20" fmla="*/ 18 w 24"/>
                <a:gd name="T21" fmla="*/ 21 h 12"/>
                <a:gd name="T22" fmla="*/ 12 w 24"/>
                <a:gd name="T23" fmla="*/ 21 h 12"/>
                <a:gd name="T24" fmla="*/ 12 w 24"/>
                <a:gd name="T25" fmla="*/ 21 h 12"/>
                <a:gd name="T26" fmla="*/ 6 w 24"/>
                <a:gd name="T27" fmla="*/ 41 h 12"/>
                <a:gd name="T28" fmla="*/ 0 w 24"/>
                <a:gd name="T29" fmla="*/ 41 h 12"/>
                <a:gd name="T30" fmla="*/ 0 w 24"/>
                <a:gd name="T31" fmla="*/ 41 h 12"/>
                <a:gd name="T32" fmla="*/ 0 w 24"/>
                <a:gd name="T33" fmla="*/ 21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2"/>
                <a:gd name="T53" fmla="*/ 24 w 2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2">
                  <a:moveTo>
                    <a:pt x="0" y="6"/>
                  </a:moveTo>
                  <a:lnTo>
                    <a:pt x="0" y="6"/>
                  </a:lnTo>
                  <a:lnTo>
                    <a:pt x="6" y="6"/>
                  </a:lnTo>
                  <a:lnTo>
                    <a:pt x="12" y="6"/>
                  </a:lnTo>
                  <a:lnTo>
                    <a:pt x="18" y="0"/>
                  </a:lnTo>
                  <a:lnTo>
                    <a:pt x="24" y="6"/>
                  </a:lnTo>
                  <a:lnTo>
                    <a:pt x="18" y="6"/>
                  </a:lnTo>
                  <a:lnTo>
                    <a:pt x="12" y="6"/>
                  </a:lnTo>
                  <a:lnTo>
                    <a:pt x="6" y="12"/>
                  </a:lnTo>
                  <a:lnTo>
                    <a:pt x="0" y="12"/>
                  </a:lnTo>
                  <a:lnTo>
                    <a:pt x="0" y="6"/>
                  </a:lnTo>
                  <a:close/>
                </a:path>
              </a:pathLst>
            </a:custGeom>
            <a:solidFill>
              <a:srgbClr val="006600"/>
            </a:solidFill>
            <a:ln w="9525">
              <a:noFill/>
              <a:round/>
              <a:headEnd/>
              <a:tailEnd/>
            </a:ln>
          </p:spPr>
          <p:txBody>
            <a:bodyPr rot="10800000" vert="eaVert"/>
            <a:lstStyle/>
            <a:p>
              <a:endParaRPr lang="en-US"/>
            </a:p>
          </p:txBody>
        </p:sp>
        <p:sp>
          <p:nvSpPr>
            <p:cNvPr id="15394" name="Freeform 17"/>
            <p:cNvSpPr>
              <a:spLocks/>
            </p:cNvSpPr>
            <p:nvPr/>
          </p:nvSpPr>
          <p:spPr bwMode="auto">
            <a:xfrm>
              <a:off x="5131" y="1183"/>
              <a:ext cx="30" cy="12"/>
            </a:xfrm>
            <a:custGeom>
              <a:avLst/>
              <a:gdLst>
                <a:gd name="T0" fmla="*/ 30 w 30"/>
                <a:gd name="T1" fmla="*/ 12 h 12"/>
                <a:gd name="T2" fmla="*/ 24 w 30"/>
                <a:gd name="T3" fmla="*/ 12 h 12"/>
                <a:gd name="T4" fmla="*/ 24 w 30"/>
                <a:gd name="T5" fmla="*/ 12 h 12"/>
                <a:gd name="T6" fmla="*/ 18 w 30"/>
                <a:gd name="T7" fmla="*/ 6 h 12"/>
                <a:gd name="T8" fmla="*/ 12 w 30"/>
                <a:gd name="T9" fmla="*/ 6 h 12"/>
                <a:gd name="T10" fmla="*/ 6 w 30"/>
                <a:gd name="T11" fmla="*/ 6 h 12"/>
                <a:gd name="T12" fmla="*/ 0 w 30"/>
                <a:gd name="T13" fmla="*/ 6 h 12"/>
                <a:gd name="T14" fmla="*/ 0 w 30"/>
                <a:gd name="T15" fmla="*/ 6 h 12"/>
                <a:gd name="T16" fmla="*/ 0 w 30"/>
                <a:gd name="T17" fmla="*/ 0 h 12"/>
                <a:gd name="T18" fmla="*/ 0 w 30"/>
                <a:gd name="T19" fmla="*/ 0 h 12"/>
                <a:gd name="T20" fmla="*/ 6 w 30"/>
                <a:gd name="T21" fmla="*/ 0 h 12"/>
                <a:gd name="T22" fmla="*/ 6 w 30"/>
                <a:gd name="T23" fmla="*/ 0 h 12"/>
                <a:gd name="T24" fmla="*/ 12 w 30"/>
                <a:gd name="T25" fmla="*/ 0 h 12"/>
                <a:gd name="T26" fmla="*/ 18 w 30"/>
                <a:gd name="T27" fmla="*/ 6 h 12"/>
                <a:gd name="T28" fmla="*/ 24 w 30"/>
                <a:gd name="T29" fmla="*/ 6 h 12"/>
                <a:gd name="T30" fmla="*/ 24 w 30"/>
                <a:gd name="T31" fmla="*/ 12 h 12"/>
                <a:gd name="T32" fmla="*/ 30 w 30"/>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2"/>
                <a:gd name="T53" fmla="*/ 30 w 3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2">
                  <a:moveTo>
                    <a:pt x="30" y="12"/>
                  </a:moveTo>
                  <a:lnTo>
                    <a:pt x="24" y="12"/>
                  </a:lnTo>
                  <a:lnTo>
                    <a:pt x="18" y="6"/>
                  </a:lnTo>
                  <a:lnTo>
                    <a:pt x="12" y="6"/>
                  </a:lnTo>
                  <a:lnTo>
                    <a:pt x="6" y="6"/>
                  </a:lnTo>
                  <a:lnTo>
                    <a:pt x="0" y="6"/>
                  </a:lnTo>
                  <a:lnTo>
                    <a:pt x="0" y="0"/>
                  </a:lnTo>
                  <a:lnTo>
                    <a:pt x="6" y="0"/>
                  </a:lnTo>
                  <a:lnTo>
                    <a:pt x="12" y="0"/>
                  </a:lnTo>
                  <a:lnTo>
                    <a:pt x="18" y="6"/>
                  </a:lnTo>
                  <a:lnTo>
                    <a:pt x="24" y="6"/>
                  </a:lnTo>
                  <a:lnTo>
                    <a:pt x="24" y="12"/>
                  </a:lnTo>
                  <a:lnTo>
                    <a:pt x="30" y="12"/>
                  </a:lnTo>
                  <a:close/>
                </a:path>
              </a:pathLst>
            </a:custGeom>
            <a:solidFill>
              <a:srgbClr val="006600"/>
            </a:solidFill>
            <a:ln w="9525">
              <a:noFill/>
              <a:round/>
              <a:headEnd/>
              <a:tailEnd/>
            </a:ln>
          </p:spPr>
          <p:txBody>
            <a:bodyPr rot="10800000" vert="eaVert"/>
            <a:lstStyle/>
            <a:p>
              <a:endParaRPr lang="en-US"/>
            </a:p>
          </p:txBody>
        </p:sp>
        <p:sp>
          <p:nvSpPr>
            <p:cNvPr id="15395" name="Freeform 18"/>
            <p:cNvSpPr>
              <a:spLocks/>
            </p:cNvSpPr>
            <p:nvPr/>
          </p:nvSpPr>
          <p:spPr bwMode="auto">
            <a:xfrm>
              <a:off x="5155" y="1173"/>
              <a:ext cx="6" cy="24"/>
            </a:xfrm>
            <a:custGeom>
              <a:avLst/>
              <a:gdLst>
                <a:gd name="T0" fmla="*/ 6 w 6"/>
                <a:gd name="T1" fmla="*/ 24 h 24"/>
                <a:gd name="T2" fmla="*/ 6 w 6"/>
                <a:gd name="T3" fmla="*/ 18 h 24"/>
                <a:gd name="T4" fmla="*/ 6 w 6"/>
                <a:gd name="T5" fmla="*/ 12 h 24"/>
                <a:gd name="T6" fmla="*/ 6 w 6"/>
                <a:gd name="T7" fmla="*/ 0 h 24"/>
                <a:gd name="T8" fmla="*/ 0 w 6"/>
                <a:gd name="T9" fmla="*/ 0 h 24"/>
                <a:gd name="T10" fmla="*/ 0 w 6"/>
                <a:gd name="T11" fmla="*/ 0 h 24"/>
                <a:gd name="T12" fmla="*/ 0 w 6"/>
                <a:gd name="T13" fmla="*/ 6 h 24"/>
                <a:gd name="T14" fmla="*/ 0 w 6"/>
                <a:gd name="T15" fmla="*/ 18 h 24"/>
                <a:gd name="T16" fmla="*/ 6 w 6"/>
                <a:gd name="T17" fmla="*/ 24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4"/>
                <a:gd name="T29" fmla="*/ 6 w 6"/>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4">
                  <a:moveTo>
                    <a:pt x="6" y="24"/>
                  </a:moveTo>
                  <a:lnTo>
                    <a:pt x="6" y="18"/>
                  </a:lnTo>
                  <a:lnTo>
                    <a:pt x="6" y="12"/>
                  </a:lnTo>
                  <a:lnTo>
                    <a:pt x="6" y="0"/>
                  </a:lnTo>
                  <a:lnTo>
                    <a:pt x="0" y="0"/>
                  </a:lnTo>
                  <a:lnTo>
                    <a:pt x="0" y="6"/>
                  </a:lnTo>
                  <a:lnTo>
                    <a:pt x="0" y="18"/>
                  </a:lnTo>
                  <a:lnTo>
                    <a:pt x="6" y="24"/>
                  </a:lnTo>
                  <a:close/>
                </a:path>
              </a:pathLst>
            </a:custGeom>
            <a:solidFill>
              <a:srgbClr val="006600"/>
            </a:solidFill>
            <a:ln w="9525">
              <a:noFill/>
              <a:round/>
              <a:headEnd/>
              <a:tailEnd/>
            </a:ln>
          </p:spPr>
          <p:txBody>
            <a:bodyPr rot="10800000" vert="eaVert"/>
            <a:lstStyle/>
            <a:p>
              <a:endParaRPr lang="en-US"/>
            </a:p>
          </p:txBody>
        </p:sp>
        <p:sp>
          <p:nvSpPr>
            <p:cNvPr id="15396" name="Freeform 19"/>
            <p:cNvSpPr>
              <a:spLocks/>
            </p:cNvSpPr>
            <p:nvPr/>
          </p:nvSpPr>
          <p:spPr bwMode="auto">
            <a:xfrm>
              <a:off x="5136" y="1167"/>
              <a:ext cx="12" cy="24"/>
            </a:xfrm>
            <a:custGeom>
              <a:avLst/>
              <a:gdLst>
                <a:gd name="T0" fmla="*/ 12 w 12"/>
                <a:gd name="T1" fmla="*/ 24 h 24"/>
                <a:gd name="T2" fmla="*/ 12 w 12"/>
                <a:gd name="T3" fmla="*/ 18 h 24"/>
                <a:gd name="T4" fmla="*/ 6 w 12"/>
                <a:gd name="T5" fmla="*/ 6 h 24"/>
                <a:gd name="T6" fmla="*/ 6 w 12"/>
                <a:gd name="T7" fmla="*/ 0 h 24"/>
                <a:gd name="T8" fmla="*/ 0 w 12"/>
                <a:gd name="T9" fmla="*/ 0 h 24"/>
                <a:gd name="T10" fmla="*/ 0 w 12"/>
                <a:gd name="T11" fmla="*/ 0 h 24"/>
                <a:gd name="T12" fmla="*/ 0 w 12"/>
                <a:gd name="T13" fmla="*/ 6 h 24"/>
                <a:gd name="T14" fmla="*/ 0 w 12"/>
                <a:gd name="T15" fmla="*/ 6 h 24"/>
                <a:gd name="T16" fmla="*/ 0 w 12"/>
                <a:gd name="T17" fmla="*/ 12 h 24"/>
                <a:gd name="T18" fmla="*/ 6 w 12"/>
                <a:gd name="T19" fmla="*/ 12 h 24"/>
                <a:gd name="T20" fmla="*/ 6 w 12"/>
                <a:gd name="T21" fmla="*/ 18 h 24"/>
                <a:gd name="T22" fmla="*/ 12 w 12"/>
                <a:gd name="T23" fmla="*/ 18 h 24"/>
                <a:gd name="T24" fmla="*/ 12 w 12"/>
                <a:gd name="T25" fmla="*/ 24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24"/>
                <a:gd name="T41" fmla="*/ 12 w 12"/>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24">
                  <a:moveTo>
                    <a:pt x="12" y="24"/>
                  </a:moveTo>
                  <a:lnTo>
                    <a:pt x="12" y="18"/>
                  </a:lnTo>
                  <a:lnTo>
                    <a:pt x="6" y="6"/>
                  </a:lnTo>
                  <a:lnTo>
                    <a:pt x="6" y="0"/>
                  </a:lnTo>
                  <a:lnTo>
                    <a:pt x="0" y="0"/>
                  </a:lnTo>
                  <a:lnTo>
                    <a:pt x="0" y="6"/>
                  </a:lnTo>
                  <a:lnTo>
                    <a:pt x="0" y="12"/>
                  </a:lnTo>
                  <a:lnTo>
                    <a:pt x="6" y="12"/>
                  </a:lnTo>
                  <a:lnTo>
                    <a:pt x="6" y="18"/>
                  </a:lnTo>
                  <a:lnTo>
                    <a:pt x="12" y="18"/>
                  </a:lnTo>
                  <a:lnTo>
                    <a:pt x="12" y="24"/>
                  </a:lnTo>
                  <a:close/>
                </a:path>
              </a:pathLst>
            </a:custGeom>
            <a:solidFill>
              <a:srgbClr val="006600"/>
            </a:solidFill>
            <a:ln w="9525">
              <a:noFill/>
              <a:round/>
              <a:headEnd/>
              <a:tailEnd/>
            </a:ln>
          </p:spPr>
          <p:txBody>
            <a:bodyPr rot="10800000" vert="eaVert"/>
            <a:lstStyle/>
            <a:p>
              <a:endParaRPr lang="en-US"/>
            </a:p>
          </p:txBody>
        </p:sp>
        <p:sp>
          <p:nvSpPr>
            <p:cNvPr id="15397" name="Freeform 20"/>
            <p:cNvSpPr>
              <a:spLocks/>
            </p:cNvSpPr>
            <p:nvPr/>
          </p:nvSpPr>
          <p:spPr bwMode="auto">
            <a:xfrm>
              <a:off x="5195" y="1309"/>
              <a:ext cx="36" cy="8"/>
            </a:xfrm>
            <a:custGeom>
              <a:avLst/>
              <a:gdLst>
                <a:gd name="T0" fmla="*/ 0 w 36"/>
                <a:gd name="T1" fmla="*/ 64 h 6"/>
                <a:gd name="T2" fmla="*/ 6 w 36"/>
                <a:gd name="T3" fmla="*/ 64 h 6"/>
                <a:gd name="T4" fmla="*/ 6 w 36"/>
                <a:gd name="T5" fmla="*/ 0 h 6"/>
                <a:gd name="T6" fmla="*/ 12 w 36"/>
                <a:gd name="T7" fmla="*/ 0 h 6"/>
                <a:gd name="T8" fmla="*/ 18 w 36"/>
                <a:gd name="T9" fmla="*/ 0 h 6"/>
                <a:gd name="T10" fmla="*/ 24 w 36"/>
                <a:gd name="T11" fmla="*/ 0 h 6"/>
                <a:gd name="T12" fmla="*/ 30 w 36"/>
                <a:gd name="T13" fmla="*/ 0 h 6"/>
                <a:gd name="T14" fmla="*/ 30 w 36"/>
                <a:gd name="T15" fmla="*/ 64 h 6"/>
                <a:gd name="T16" fmla="*/ 36 w 36"/>
                <a:gd name="T17" fmla="*/ 64 h 6"/>
                <a:gd name="T18" fmla="*/ 36 w 36"/>
                <a:gd name="T19" fmla="*/ 64 h 6"/>
                <a:gd name="T20" fmla="*/ 30 w 36"/>
                <a:gd name="T21" fmla="*/ 64 h 6"/>
                <a:gd name="T22" fmla="*/ 24 w 36"/>
                <a:gd name="T23" fmla="*/ 64 h 6"/>
                <a:gd name="T24" fmla="*/ 18 w 36"/>
                <a:gd name="T25" fmla="*/ 64 h 6"/>
                <a:gd name="T26" fmla="*/ 18 w 36"/>
                <a:gd name="T27" fmla="*/ 64 h 6"/>
                <a:gd name="T28" fmla="*/ 12 w 36"/>
                <a:gd name="T29" fmla="*/ 64 h 6"/>
                <a:gd name="T30" fmla="*/ 6 w 36"/>
                <a:gd name="T31" fmla="*/ 64 h 6"/>
                <a:gd name="T32" fmla="*/ 0 w 36"/>
                <a:gd name="T33" fmla="*/ 64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6"/>
                <a:gd name="T53" fmla="*/ 36 w 36"/>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6">
                  <a:moveTo>
                    <a:pt x="0" y="6"/>
                  </a:moveTo>
                  <a:lnTo>
                    <a:pt x="6" y="6"/>
                  </a:lnTo>
                  <a:lnTo>
                    <a:pt x="6" y="0"/>
                  </a:lnTo>
                  <a:lnTo>
                    <a:pt x="12" y="0"/>
                  </a:lnTo>
                  <a:lnTo>
                    <a:pt x="18" y="0"/>
                  </a:lnTo>
                  <a:lnTo>
                    <a:pt x="24" y="0"/>
                  </a:lnTo>
                  <a:lnTo>
                    <a:pt x="30" y="0"/>
                  </a:lnTo>
                  <a:lnTo>
                    <a:pt x="30" y="6"/>
                  </a:lnTo>
                  <a:lnTo>
                    <a:pt x="36" y="6"/>
                  </a:lnTo>
                  <a:lnTo>
                    <a:pt x="30" y="6"/>
                  </a:lnTo>
                  <a:lnTo>
                    <a:pt x="24" y="6"/>
                  </a:lnTo>
                  <a:lnTo>
                    <a:pt x="18" y="6"/>
                  </a:lnTo>
                  <a:lnTo>
                    <a:pt x="12" y="6"/>
                  </a:lnTo>
                  <a:lnTo>
                    <a:pt x="6" y="6"/>
                  </a:lnTo>
                  <a:lnTo>
                    <a:pt x="0" y="6"/>
                  </a:lnTo>
                  <a:close/>
                </a:path>
              </a:pathLst>
            </a:custGeom>
            <a:solidFill>
              <a:srgbClr val="006600"/>
            </a:solidFill>
            <a:ln w="9525">
              <a:noFill/>
              <a:round/>
              <a:headEnd/>
              <a:tailEnd/>
            </a:ln>
          </p:spPr>
          <p:txBody>
            <a:bodyPr rot="10800000" vert="eaVert"/>
            <a:lstStyle/>
            <a:p>
              <a:endParaRPr lang="en-US"/>
            </a:p>
          </p:txBody>
        </p:sp>
        <p:sp>
          <p:nvSpPr>
            <p:cNvPr id="15398" name="Freeform 21"/>
            <p:cNvSpPr>
              <a:spLocks/>
            </p:cNvSpPr>
            <p:nvPr/>
          </p:nvSpPr>
          <p:spPr bwMode="auto">
            <a:xfrm>
              <a:off x="5191" y="1326"/>
              <a:ext cx="30" cy="18"/>
            </a:xfrm>
            <a:custGeom>
              <a:avLst/>
              <a:gdLst>
                <a:gd name="T0" fmla="*/ 0 w 30"/>
                <a:gd name="T1" fmla="*/ 0 h 18"/>
                <a:gd name="T2" fmla="*/ 6 w 30"/>
                <a:gd name="T3" fmla="*/ 0 h 18"/>
                <a:gd name="T4" fmla="*/ 6 w 30"/>
                <a:gd name="T5" fmla="*/ 6 h 18"/>
                <a:gd name="T6" fmla="*/ 12 w 30"/>
                <a:gd name="T7" fmla="*/ 6 h 18"/>
                <a:gd name="T8" fmla="*/ 18 w 30"/>
                <a:gd name="T9" fmla="*/ 6 h 18"/>
                <a:gd name="T10" fmla="*/ 24 w 30"/>
                <a:gd name="T11" fmla="*/ 6 h 18"/>
                <a:gd name="T12" fmla="*/ 30 w 30"/>
                <a:gd name="T13" fmla="*/ 12 h 18"/>
                <a:gd name="T14" fmla="*/ 30 w 30"/>
                <a:gd name="T15" fmla="*/ 12 h 18"/>
                <a:gd name="T16" fmla="*/ 30 w 30"/>
                <a:gd name="T17" fmla="*/ 12 h 18"/>
                <a:gd name="T18" fmla="*/ 30 w 30"/>
                <a:gd name="T19" fmla="*/ 18 h 18"/>
                <a:gd name="T20" fmla="*/ 30 w 30"/>
                <a:gd name="T21" fmla="*/ 18 h 18"/>
                <a:gd name="T22" fmla="*/ 24 w 30"/>
                <a:gd name="T23" fmla="*/ 12 h 18"/>
                <a:gd name="T24" fmla="*/ 18 w 30"/>
                <a:gd name="T25" fmla="*/ 12 h 18"/>
                <a:gd name="T26" fmla="*/ 12 w 30"/>
                <a:gd name="T27" fmla="*/ 12 h 18"/>
                <a:gd name="T28" fmla="*/ 6 w 30"/>
                <a:gd name="T29" fmla="*/ 6 h 18"/>
                <a:gd name="T30" fmla="*/ 0 w 30"/>
                <a:gd name="T31" fmla="*/ 6 h 18"/>
                <a:gd name="T32" fmla="*/ 0 w 30"/>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8"/>
                <a:gd name="T53" fmla="*/ 30 w 3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8">
                  <a:moveTo>
                    <a:pt x="0" y="0"/>
                  </a:moveTo>
                  <a:lnTo>
                    <a:pt x="6" y="0"/>
                  </a:lnTo>
                  <a:lnTo>
                    <a:pt x="6" y="6"/>
                  </a:lnTo>
                  <a:lnTo>
                    <a:pt x="12" y="6"/>
                  </a:lnTo>
                  <a:lnTo>
                    <a:pt x="18" y="6"/>
                  </a:lnTo>
                  <a:lnTo>
                    <a:pt x="24" y="6"/>
                  </a:lnTo>
                  <a:lnTo>
                    <a:pt x="30" y="12"/>
                  </a:lnTo>
                  <a:lnTo>
                    <a:pt x="30" y="18"/>
                  </a:lnTo>
                  <a:lnTo>
                    <a:pt x="24" y="12"/>
                  </a:lnTo>
                  <a:lnTo>
                    <a:pt x="18" y="12"/>
                  </a:lnTo>
                  <a:lnTo>
                    <a:pt x="12" y="12"/>
                  </a:lnTo>
                  <a:lnTo>
                    <a:pt x="6" y="6"/>
                  </a:lnTo>
                  <a:lnTo>
                    <a:pt x="0" y="6"/>
                  </a:lnTo>
                  <a:lnTo>
                    <a:pt x="0" y="0"/>
                  </a:lnTo>
                  <a:close/>
                </a:path>
              </a:pathLst>
            </a:custGeom>
            <a:solidFill>
              <a:srgbClr val="006600"/>
            </a:solidFill>
            <a:ln w="9525">
              <a:noFill/>
              <a:round/>
              <a:headEnd/>
              <a:tailEnd/>
            </a:ln>
          </p:spPr>
          <p:txBody>
            <a:bodyPr rot="10800000" vert="eaVert"/>
            <a:lstStyle/>
            <a:p>
              <a:endParaRPr lang="en-US"/>
            </a:p>
          </p:txBody>
        </p:sp>
        <p:sp>
          <p:nvSpPr>
            <p:cNvPr id="15399" name="Freeform 22"/>
            <p:cNvSpPr>
              <a:spLocks/>
            </p:cNvSpPr>
            <p:nvPr/>
          </p:nvSpPr>
          <p:spPr bwMode="auto">
            <a:xfrm>
              <a:off x="5202" y="1296"/>
              <a:ext cx="30" cy="6"/>
            </a:xfrm>
            <a:custGeom>
              <a:avLst/>
              <a:gdLst>
                <a:gd name="T0" fmla="*/ 0 w 30"/>
                <a:gd name="T1" fmla="*/ 6 h 6"/>
                <a:gd name="T2" fmla="*/ 0 w 30"/>
                <a:gd name="T3" fmla="*/ 6 h 6"/>
                <a:gd name="T4" fmla="*/ 0 w 30"/>
                <a:gd name="T5" fmla="*/ 6 h 6"/>
                <a:gd name="T6" fmla="*/ 6 w 30"/>
                <a:gd name="T7" fmla="*/ 0 h 6"/>
                <a:gd name="T8" fmla="*/ 12 w 30"/>
                <a:gd name="T9" fmla="*/ 0 h 6"/>
                <a:gd name="T10" fmla="*/ 18 w 30"/>
                <a:gd name="T11" fmla="*/ 0 h 6"/>
                <a:gd name="T12" fmla="*/ 24 w 30"/>
                <a:gd name="T13" fmla="*/ 0 h 6"/>
                <a:gd name="T14" fmla="*/ 24 w 30"/>
                <a:gd name="T15" fmla="*/ 0 h 6"/>
                <a:gd name="T16" fmla="*/ 30 w 30"/>
                <a:gd name="T17" fmla="*/ 6 h 6"/>
                <a:gd name="T18" fmla="*/ 30 w 30"/>
                <a:gd name="T19" fmla="*/ 6 h 6"/>
                <a:gd name="T20" fmla="*/ 24 w 30"/>
                <a:gd name="T21" fmla="*/ 6 h 6"/>
                <a:gd name="T22" fmla="*/ 24 w 30"/>
                <a:gd name="T23" fmla="*/ 6 h 6"/>
                <a:gd name="T24" fmla="*/ 18 w 30"/>
                <a:gd name="T25" fmla="*/ 6 h 6"/>
                <a:gd name="T26" fmla="*/ 12 w 30"/>
                <a:gd name="T27" fmla="*/ 6 h 6"/>
                <a:gd name="T28" fmla="*/ 6 w 30"/>
                <a:gd name="T29" fmla="*/ 6 h 6"/>
                <a:gd name="T30" fmla="*/ 0 w 30"/>
                <a:gd name="T31" fmla="*/ 6 h 6"/>
                <a:gd name="T32" fmla="*/ 0 w 30"/>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0" y="6"/>
                  </a:moveTo>
                  <a:lnTo>
                    <a:pt x="0" y="6"/>
                  </a:lnTo>
                  <a:lnTo>
                    <a:pt x="6" y="0"/>
                  </a:lnTo>
                  <a:lnTo>
                    <a:pt x="12" y="0"/>
                  </a:lnTo>
                  <a:lnTo>
                    <a:pt x="18" y="0"/>
                  </a:lnTo>
                  <a:lnTo>
                    <a:pt x="24" y="0"/>
                  </a:lnTo>
                  <a:lnTo>
                    <a:pt x="30" y="6"/>
                  </a:lnTo>
                  <a:lnTo>
                    <a:pt x="24" y="6"/>
                  </a:lnTo>
                  <a:lnTo>
                    <a:pt x="18" y="6"/>
                  </a:lnTo>
                  <a:lnTo>
                    <a:pt x="12" y="6"/>
                  </a:lnTo>
                  <a:lnTo>
                    <a:pt x="6" y="6"/>
                  </a:lnTo>
                  <a:lnTo>
                    <a:pt x="0" y="6"/>
                  </a:lnTo>
                  <a:close/>
                </a:path>
              </a:pathLst>
            </a:custGeom>
            <a:solidFill>
              <a:srgbClr val="006600"/>
            </a:solidFill>
            <a:ln w="9525">
              <a:noFill/>
              <a:round/>
              <a:headEnd/>
              <a:tailEnd/>
            </a:ln>
          </p:spPr>
          <p:txBody>
            <a:bodyPr rot="10800000" vert="eaVert"/>
            <a:lstStyle/>
            <a:p>
              <a:endParaRPr lang="en-US"/>
            </a:p>
          </p:txBody>
        </p:sp>
        <p:sp>
          <p:nvSpPr>
            <p:cNvPr id="15400" name="Freeform 23"/>
            <p:cNvSpPr>
              <a:spLocks/>
            </p:cNvSpPr>
            <p:nvPr/>
          </p:nvSpPr>
          <p:spPr bwMode="auto">
            <a:xfrm>
              <a:off x="5202" y="1287"/>
              <a:ext cx="30" cy="5"/>
            </a:xfrm>
            <a:custGeom>
              <a:avLst/>
              <a:gdLst>
                <a:gd name="T0" fmla="*/ 0 w 30"/>
                <a:gd name="T1" fmla="*/ 5 h 5"/>
                <a:gd name="T2" fmla="*/ 0 w 30"/>
                <a:gd name="T3" fmla="*/ 5 h 5"/>
                <a:gd name="T4" fmla="*/ 6 w 30"/>
                <a:gd name="T5" fmla="*/ 5 h 5"/>
                <a:gd name="T6" fmla="*/ 12 w 30"/>
                <a:gd name="T7" fmla="*/ 0 h 5"/>
                <a:gd name="T8" fmla="*/ 12 w 30"/>
                <a:gd name="T9" fmla="*/ 0 h 5"/>
                <a:gd name="T10" fmla="*/ 18 w 30"/>
                <a:gd name="T11" fmla="*/ 0 h 5"/>
                <a:gd name="T12" fmla="*/ 24 w 30"/>
                <a:gd name="T13" fmla="*/ 0 h 5"/>
                <a:gd name="T14" fmla="*/ 30 w 30"/>
                <a:gd name="T15" fmla="*/ 0 h 5"/>
                <a:gd name="T16" fmla="*/ 30 w 30"/>
                <a:gd name="T17" fmla="*/ 0 h 5"/>
                <a:gd name="T18" fmla="*/ 30 w 30"/>
                <a:gd name="T19" fmla="*/ 0 h 5"/>
                <a:gd name="T20" fmla="*/ 30 w 30"/>
                <a:gd name="T21" fmla="*/ 5 h 5"/>
                <a:gd name="T22" fmla="*/ 24 w 30"/>
                <a:gd name="T23" fmla="*/ 5 h 5"/>
                <a:gd name="T24" fmla="*/ 18 w 30"/>
                <a:gd name="T25" fmla="*/ 5 h 5"/>
                <a:gd name="T26" fmla="*/ 12 w 30"/>
                <a:gd name="T27" fmla="*/ 5 h 5"/>
                <a:gd name="T28" fmla="*/ 6 w 30"/>
                <a:gd name="T29" fmla="*/ 5 h 5"/>
                <a:gd name="T30" fmla="*/ 0 w 30"/>
                <a:gd name="T31" fmla="*/ 5 h 5"/>
                <a:gd name="T32" fmla="*/ 0 w 30"/>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5"/>
                <a:gd name="T53" fmla="*/ 30 w 30"/>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5">
                  <a:moveTo>
                    <a:pt x="0" y="5"/>
                  </a:moveTo>
                  <a:lnTo>
                    <a:pt x="0" y="5"/>
                  </a:lnTo>
                  <a:lnTo>
                    <a:pt x="6" y="5"/>
                  </a:lnTo>
                  <a:lnTo>
                    <a:pt x="12" y="0"/>
                  </a:lnTo>
                  <a:lnTo>
                    <a:pt x="18" y="0"/>
                  </a:lnTo>
                  <a:lnTo>
                    <a:pt x="24" y="0"/>
                  </a:lnTo>
                  <a:lnTo>
                    <a:pt x="30" y="0"/>
                  </a:lnTo>
                  <a:lnTo>
                    <a:pt x="30" y="5"/>
                  </a:lnTo>
                  <a:lnTo>
                    <a:pt x="24" y="5"/>
                  </a:lnTo>
                  <a:lnTo>
                    <a:pt x="18" y="5"/>
                  </a:lnTo>
                  <a:lnTo>
                    <a:pt x="12" y="5"/>
                  </a:lnTo>
                  <a:lnTo>
                    <a:pt x="6" y="5"/>
                  </a:lnTo>
                  <a:lnTo>
                    <a:pt x="0" y="5"/>
                  </a:lnTo>
                  <a:close/>
                </a:path>
              </a:pathLst>
            </a:custGeom>
            <a:solidFill>
              <a:srgbClr val="006600"/>
            </a:solidFill>
            <a:ln w="9525">
              <a:noFill/>
              <a:round/>
              <a:headEnd/>
              <a:tailEnd/>
            </a:ln>
          </p:spPr>
          <p:txBody>
            <a:bodyPr rot="10800000" vert="eaVert"/>
            <a:lstStyle/>
            <a:p>
              <a:endParaRPr lang="en-US"/>
            </a:p>
          </p:txBody>
        </p:sp>
        <p:sp>
          <p:nvSpPr>
            <p:cNvPr id="15401" name="Freeform 24"/>
            <p:cNvSpPr>
              <a:spLocks/>
            </p:cNvSpPr>
            <p:nvPr/>
          </p:nvSpPr>
          <p:spPr bwMode="auto">
            <a:xfrm>
              <a:off x="5196" y="1275"/>
              <a:ext cx="36" cy="12"/>
            </a:xfrm>
            <a:custGeom>
              <a:avLst/>
              <a:gdLst>
                <a:gd name="T0" fmla="*/ 0 w 36"/>
                <a:gd name="T1" fmla="*/ 12 h 12"/>
                <a:gd name="T2" fmla="*/ 6 w 36"/>
                <a:gd name="T3" fmla="*/ 6 h 12"/>
                <a:gd name="T4" fmla="*/ 12 w 36"/>
                <a:gd name="T5" fmla="*/ 6 h 12"/>
                <a:gd name="T6" fmla="*/ 18 w 36"/>
                <a:gd name="T7" fmla="*/ 0 h 12"/>
                <a:gd name="T8" fmla="*/ 18 w 36"/>
                <a:gd name="T9" fmla="*/ 0 h 12"/>
                <a:gd name="T10" fmla="*/ 24 w 36"/>
                <a:gd name="T11" fmla="*/ 0 h 12"/>
                <a:gd name="T12" fmla="*/ 30 w 36"/>
                <a:gd name="T13" fmla="*/ 0 h 12"/>
                <a:gd name="T14" fmla="*/ 36 w 36"/>
                <a:gd name="T15" fmla="*/ 0 h 12"/>
                <a:gd name="T16" fmla="*/ 36 w 36"/>
                <a:gd name="T17" fmla="*/ 0 h 12"/>
                <a:gd name="T18" fmla="*/ 36 w 36"/>
                <a:gd name="T19" fmla="*/ 0 h 12"/>
                <a:gd name="T20" fmla="*/ 30 w 36"/>
                <a:gd name="T21" fmla="*/ 0 h 12"/>
                <a:gd name="T22" fmla="*/ 30 w 36"/>
                <a:gd name="T23" fmla="*/ 6 h 12"/>
                <a:gd name="T24" fmla="*/ 24 w 36"/>
                <a:gd name="T25" fmla="*/ 6 h 12"/>
                <a:gd name="T26" fmla="*/ 18 w 36"/>
                <a:gd name="T27" fmla="*/ 6 h 12"/>
                <a:gd name="T28" fmla="*/ 12 w 36"/>
                <a:gd name="T29" fmla="*/ 6 h 12"/>
                <a:gd name="T30" fmla="*/ 6 w 36"/>
                <a:gd name="T31" fmla="*/ 12 h 12"/>
                <a:gd name="T32" fmla="*/ 0 w 36"/>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2"/>
                <a:gd name="T53" fmla="*/ 36 w 3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2">
                  <a:moveTo>
                    <a:pt x="0" y="12"/>
                  </a:moveTo>
                  <a:lnTo>
                    <a:pt x="6" y="6"/>
                  </a:lnTo>
                  <a:lnTo>
                    <a:pt x="12" y="6"/>
                  </a:lnTo>
                  <a:lnTo>
                    <a:pt x="18" y="0"/>
                  </a:lnTo>
                  <a:lnTo>
                    <a:pt x="24" y="0"/>
                  </a:lnTo>
                  <a:lnTo>
                    <a:pt x="30" y="0"/>
                  </a:lnTo>
                  <a:lnTo>
                    <a:pt x="36" y="0"/>
                  </a:lnTo>
                  <a:lnTo>
                    <a:pt x="30" y="0"/>
                  </a:lnTo>
                  <a:lnTo>
                    <a:pt x="30" y="6"/>
                  </a:lnTo>
                  <a:lnTo>
                    <a:pt x="24" y="6"/>
                  </a:lnTo>
                  <a:lnTo>
                    <a:pt x="18" y="6"/>
                  </a:lnTo>
                  <a:lnTo>
                    <a:pt x="12" y="6"/>
                  </a:lnTo>
                  <a:lnTo>
                    <a:pt x="6" y="12"/>
                  </a:lnTo>
                  <a:lnTo>
                    <a:pt x="0" y="12"/>
                  </a:lnTo>
                  <a:close/>
                </a:path>
              </a:pathLst>
            </a:custGeom>
            <a:solidFill>
              <a:srgbClr val="006600"/>
            </a:solidFill>
            <a:ln w="9525">
              <a:noFill/>
              <a:round/>
              <a:headEnd/>
              <a:tailEnd/>
            </a:ln>
          </p:spPr>
          <p:txBody>
            <a:bodyPr rot="10800000" vert="eaVert"/>
            <a:lstStyle/>
            <a:p>
              <a:endParaRPr lang="en-US"/>
            </a:p>
          </p:txBody>
        </p:sp>
        <p:sp>
          <p:nvSpPr>
            <p:cNvPr id="15402" name="Freeform 25"/>
            <p:cNvSpPr>
              <a:spLocks/>
            </p:cNvSpPr>
            <p:nvPr/>
          </p:nvSpPr>
          <p:spPr bwMode="auto">
            <a:xfrm>
              <a:off x="5195" y="1251"/>
              <a:ext cx="36" cy="24"/>
            </a:xfrm>
            <a:custGeom>
              <a:avLst/>
              <a:gdLst>
                <a:gd name="T0" fmla="*/ 0 w 36"/>
                <a:gd name="T1" fmla="*/ 24 h 24"/>
                <a:gd name="T2" fmla="*/ 6 w 36"/>
                <a:gd name="T3" fmla="*/ 18 h 24"/>
                <a:gd name="T4" fmla="*/ 6 w 36"/>
                <a:gd name="T5" fmla="*/ 18 h 24"/>
                <a:gd name="T6" fmla="*/ 12 w 36"/>
                <a:gd name="T7" fmla="*/ 12 h 24"/>
                <a:gd name="T8" fmla="*/ 18 w 36"/>
                <a:gd name="T9" fmla="*/ 6 h 24"/>
                <a:gd name="T10" fmla="*/ 24 w 36"/>
                <a:gd name="T11" fmla="*/ 6 h 24"/>
                <a:gd name="T12" fmla="*/ 30 w 36"/>
                <a:gd name="T13" fmla="*/ 6 h 24"/>
                <a:gd name="T14" fmla="*/ 30 w 36"/>
                <a:gd name="T15" fmla="*/ 0 h 24"/>
                <a:gd name="T16" fmla="*/ 36 w 36"/>
                <a:gd name="T17" fmla="*/ 6 h 24"/>
                <a:gd name="T18" fmla="*/ 36 w 36"/>
                <a:gd name="T19" fmla="*/ 6 h 24"/>
                <a:gd name="T20" fmla="*/ 30 w 36"/>
                <a:gd name="T21" fmla="*/ 12 h 24"/>
                <a:gd name="T22" fmla="*/ 24 w 36"/>
                <a:gd name="T23" fmla="*/ 12 h 24"/>
                <a:gd name="T24" fmla="*/ 18 w 36"/>
                <a:gd name="T25" fmla="*/ 12 h 24"/>
                <a:gd name="T26" fmla="*/ 18 w 36"/>
                <a:gd name="T27" fmla="*/ 18 h 24"/>
                <a:gd name="T28" fmla="*/ 12 w 36"/>
                <a:gd name="T29" fmla="*/ 18 h 24"/>
                <a:gd name="T30" fmla="*/ 6 w 36"/>
                <a:gd name="T31" fmla="*/ 18 h 24"/>
                <a:gd name="T32" fmla="*/ 0 w 36"/>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0" y="24"/>
                  </a:moveTo>
                  <a:lnTo>
                    <a:pt x="6" y="18"/>
                  </a:lnTo>
                  <a:lnTo>
                    <a:pt x="12" y="12"/>
                  </a:lnTo>
                  <a:lnTo>
                    <a:pt x="18" y="6"/>
                  </a:lnTo>
                  <a:lnTo>
                    <a:pt x="24" y="6"/>
                  </a:lnTo>
                  <a:lnTo>
                    <a:pt x="30" y="6"/>
                  </a:lnTo>
                  <a:lnTo>
                    <a:pt x="30" y="0"/>
                  </a:lnTo>
                  <a:lnTo>
                    <a:pt x="36" y="6"/>
                  </a:lnTo>
                  <a:lnTo>
                    <a:pt x="30" y="12"/>
                  </a:lnTo>
                  <a:lnTo>
                    <a:pt x="24" y="12"/>
                  </a:lnTo>
                  <a:lnTo>
                    <a:pt x="18" y="12"/>
                  </a:lnTo>
                  <a:lnTo>
                    <a:pt x="18" y="18"/>
                  </a:lnTo>
                  <a:lnTo>
                    <a:pt x="12" y="18"/>
                  </a:lnTo>
                  <a:lnTo>
                    <a:pt x="6" y="18"/>
                  </a:lnTo>
                  <a:lnTo>
                    <a:pt x="0" y="24"/>
                  </a:lnTo>
                  <a:close/>
                </a:path>
              </a:pathLst>
            </a:custGeom>
            <a:solidFill>
              <a:srgbClr val="006600"/>
            </a:solidFill>
            <a:ln w="9525">
              <a:noFill/>
              <a:round/>
              <a:headEnd/>
              <a:tailEnd/>
            </a:ln>
          </p:spPr>
          <p:txBody>
            <a:bodyPr rot="10800000" vert="eaVert"/>
            <a:lstStyle/>
            <a:p>
              <a:endParaRPr lang="en-US"/>
            </a:p>
          </p:txBody>
        </p:sp>
        <p:sp>
          <p:nvSpPr>
            <p:cNvPr id="15403" name="Freeform 26"/>
            <p:cNvSpPr>
              <a:spLocks/>
            </p:cNvSpPr>
            <p:nvPr/>
          </p:nvSpPr>
          <p:spPr bwMode="auto">
            <a:xfrm>
              <a:off x="5191" y="1232"/>
              <a:ext cx="36" cy="26"/>
            </a:xfrm>
            <a:custGeom>
              <a:avLst/>
              <a:gdLst>
                <a:gd name="T0" fmla="*/ 0 w 36"/>
                <a:gd name="T1" fmla="*/ 46 h 24"/>
                <a:gd name="T2" fmla="*/ 6 w 36"/>
                <a:gd name="T3" fmla="*/ 46 h 24"/>
                <a:gd name="T4" fmla="*/ 6 w 36"/>
                <a:gd name="T5" fmla="*/ 36 h 24"/>
                <a:gd name="T6" fmla="*/ 12 w 36"/>
                <a:gd name="T7" fmla="*/ 22 h 24"/>
                <a:gd name="T8" fmla="*/ 18 w 36"/>
                <a:gd name="T9" fmla="*/ 14 h 24"/>
                <a:gd name="T10" fmla="*/ 24 w 36"/>
                <a:gd name="T11" fmla="*/ 14 h 24"/>
                <a:gd name="T12" fmla="*/ 30 w 36"/>
                <a:gd name="T13" fmla="*/ 0 h 24"/>
                <a:gd name="T14" fmla="*/ 36 w 36"/>
                <a:gd name="T15" fmla="*/ 0 h 24"/>
                <a:gd name="T16" fmla="*/ 36 w 36"/>
                <a:gd name="T17" fmla="*/ 0 h 24"/>
                <a:gd name="T18" fmla="*/ 36 w 36"/>
                <a:gd name="T19" fmla="*/ 14 h 24"/>
                <a:gd name="T20" fmla="*/ 30 w 36"/>
                <a:gd name="T21" fmla="*/ 14 h 24"/>
                <a:gd name="T22" fmla="*/ 24 w 36"/>
                <a:gd name="T23" fmla="*/ 22 h 24"/>
                <a:gd name="T24" fmla="*/ 18 w 36"/>
                <a:gd name="T25" fmla="*/ 36 h 24"/>
                <a:gd name="T26" fmla="*/ 12 w 36"/>
                <a:gd name="T27" fmla="*/ 36 h 24"/>
                <a:gd name="T28" fmla="*/ 6 w 36"/>
                <a:gd name="T29" fmla="*/ 46 h 24"/>
                <a:gd name="T30" fmla="*/ 6 w 36"/>
                <a:gd name="T31" fmla="*/ 46 h 24"/>
                <a:gd name="T32" fmla="*/ 0 w 36"/>
                <a:gd name="T33" fmla="*/ 4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0" y="24"/>
                  </a:moveTo>
                  <a:lnTo>
                    <a:pt x="6" y="24"/>
                  </a:lnTo>
                  <a:lnTo>
                    <a:pt x="6" y="18"/>
                  </a:lnTo>
                  <a:lnTo>
                    <a:pt x="12" y="12"/>
                  </a:lnTo>
                  <a:lnTo>
                    <a:pt x="18" y="6"/>
                  </a:lnTo>
                  <a:lnTo>
                    <a:pt x="24" y="6"/>
                  </a:lnTo>
                  <a:lnTo>
                    <a:pt x="30" y="0"/>
                  </a:lnTo>
                  <a:lnTo>
                    <a:pt x="36" y="0"/>
                  </a:lnTo>
                  <a:lnTo>
                    <a:pt x="36" y="6"/>
                  </a:lnTo>
                  <a:lnTo>
                    <a:pt x="30" y="6"/>
                  </a:lnTo>
                  <a:lnTo>
                    <a:pt x="24" y="12"/>
                  </a:lnTo>
                  <a:lnTo>
                    <a:pt x="18" y="18"/>
                  </a:lnTo>
                  <a:lnTo>
                    <a:pt x="12" y="18"/>
                  </a:lnTo>
                  <a:lnTo>
                    <a:pt x="6" y="24"/>
                  </a:lnTo>
                  <a:lnTo>
                    <a:pt x="0" y="24"/>
                  </a:lnTo>
                  <a:close/>
                </a:path>
              </a:pathLst>
            </a:custGeom>
            <a:solidFill>
              <a:srgbClr val="006600"/>
            </a:solidFill>
            <a:ln w="9525">
              <a:noFill/>
              <a:round/>
              <a:headEnd/>
              <a:tailEnd/>
            </a:ln>
          </p:spPr>
          <p:txBody>
            <a:bodyPr rot="10800000" vert="eaVert"/>
            <a:lstStyle/>
            <a:p>
              <a:endParaRPr lang="en-US"/>
            </a:p>
          </p:txBody>
        </p:sp>
        <p:sp>
          <p:nvSpPr>
            <p:cNvPr id="15404" name="Freeform 27"/>
            <p:cNvSpPr>
              <a:spLocks/>
            </p:cNvSpPr>
            <p:nvPr/>
          </p:nvSpPr>
          <p:spPr bwMode="auto">
            <a:xfrm>
              <a:off x="5185" y="1214"/>
              <a:ext cx="36" cy="32"/>
            </a:xfrm>
            <a:custGeom>
              <a:avLst/>
              <a:gdLst>
                <a:gd name="T0" fmla="*/ 0 w 36"/>
                <a:gd name="T1" fmla="*/ 50 h 30"/>
                <a:gd name="T2" fmla="*/ 6 w 36"/>
                <a:gd name="T3" fmla="*/ 41 h 30"/>
                <a:gd name="T4" fmla="*/ 6 w 36"/>
                <a:gd name="T5" fmla="*/ 29 h 30"/>
                <a:gd name="T6" fmla="*/ 12 w 36"/>
                <a:gd name="T7" fmla="*/ 20 h 30"/>
                <a:gd name="T8" fmla="*/ 18 w 36"/>
                <a:gd name="T9" fmla="*/ 6 h 30"/>
                <a:gd name="T10" fmla="*/ 24 w 36"/>
                <a:gd name="T11" fmla="*/ 0 h 30"/>
                <a:gd name="T12" fmla="*/ 30 w 36"/>
                <a:gd name="T13" fmla="*/ 0 h 30"/>
                <a:gd name="T14" fmla="*/ 36 w 36"/>
                <a:gd name="T15" fmla="*/ 0 h 30"/>
                <a:gd name="T16" fmla="*/ 36 w 36"/>
                <a:gd name="T17" fmla="*/ 0 h 30"/>
                <a:gd name="T18" fmla="*/ 36 w 36"/>
                <a:gd name="T19" fmla="*/ 0 h 30"/>
                <a:gd name="T20" fmla="*/ 36 w 36"/>
                <a:gd name="T21" fmla="*/ 6 h 30"/>
                <a:gd name="T22" fmla="*/ 30 w 36"/>
                <a:gd name="T23" fmla="*/ 20 h 30"/>
                <a:gd name="T24" fmla="*/ 24 w 36"/>
                <a:gd name="T25" fmla="*/ 20 h 30"/>
                <a:gd name="T26" fmla="*/ 18 w 36"/>
                <a:gd name="T27" fmla="*/ 29 h 30"/>
                <a:gd name="T28" fmla="*/ 12 w 36"/>
                <a:gd name="T29" fmla="*/ 41 h 30"/>
                <a:gd name="T30" fmla="*/ 6 w 36"/>
                <a:gd name="T31" fmla="*/ 41 h 30"/>
                <a:gd name="T32" fmla="*/ 0 w 36"/>
                <a:gd name="T33" fmla="*/ 5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0" y="30"/>
                  </a:moveTo>
                  <a:lnTo>
                    <a:pt x="6" y="24"/>
                  </a:lnTo>
                  <a:lnTo>
                    <a:pt x="6" y="18"/>
                  </a:lnTo>
                  <a:lnTo>
                    <a:pt x="12" y="12"/>
                  </a:lnTo>
                  <a:lnTo>
                    <a:pt x="18" y="6"/>
                  </a:lnTo>
                  <a:lnTo>
                    <a:pt x="24" y="0"/>
                  </a:lnTo>
                  <a:lnTo>
                    <a:pt x="30" y="0"/>
                  </a:lnTo>
                  <a:lnTo>
                    <a:pt x="36" y="0"/>
                  </a:lnTo>
                  <a:lnTo>
                    <a:pt x="36" y="6"/>
                  </a:lnTo>
                  <a:lnTo>
                    <a:pt x="30" y="12"/>
                  </a:lnTo>
                  <a:lnTo>
                    <a:pt x="24" y="12"/>
                  </a:lnTo>
                  <a:lnTo>
                    <a:pt x="18" y="18"/>
                  </a:lnTo>
                  <a:lnTo>
                    <a:pt x="12" y="24"/>
                  </a:lnTo>
                  <a:lnTo>
                    <a:pt x="6" y="24"/>
                  </a:lnTo>
                  <a:lnTo>
                    <a:pt x="0" y="30"/>
                  </a:lnTo>
                  <a:close/>
                </a:path>
              </a:pathLst>
            </a:custGeom>
            <a:solidFill>
              <a:srgbClr val="006600"/>
            </a:solidFill>
            <a:ln w="9525">
              <a:noFill/>
              <a:round/>
              <a:headEnd/>
              <a:tailEnd/>
            </a:ln>
          </p:spPr>
          <p:txBody>
            <a:bodyPr rot="10800000" vert="eaVert"/>
            <a:lstStyle/>
            <a:p>
              <a:endParaRPr lang="en-US"/>
            </a:p>
          </p:txBody>
        </p:sp>
        <p:sp>
          <p:nvSpPr>
            <p:cNvPr id="15405" name="Freeform 28"/>
            <p:cNvSpPr>
              <a:spLocks/>
            </p:cNvSpPr>
            <p:nvPr/>
          </p:nvSpPr>
          <p:spPr bwMode="auto">
            <a:xfrm>
              <a:off x="5179" y="1195"/>
              <a:ext cx="34" cy="36"/>
            </a:xfrm>
            <a:custGeom>
              <a:avLst/>
              <a:gdLst>
                <a:gd name="T0" fmla="*/ 0 w 36"/>
                <a:gd name="T1" fmla="*/ 36 h 36"/>
                <a:gd name="T2" fmla="*/ 6 w 36"/>
                <a:gd name="T3" fmla="*/ 30 h 36"/>
                <a:gd name="T4" fmla="*/ 6 w 36"/>
                <a:gd name="T5" fmla="*/ 24 h 36"/>
                <a:gd name="T6" fmla="*/ 9 w 36"/>
                <a:gd name="T7" fmla="*/ 18 h 36"/>
                <a:gd name="T8" fmla="*/ 9 w 36"/>
                <a:gd name="T9" fmla="*/ 12 h 36"/>
                <a:gd name="T10" fmla="*/ 10 w 36"/>
                <a:gd name="T11" fmla="*/ 6 h 36"/>
                <a:gd name="T12" fmla="*/ 16 w 36"/>
                <a:gd name="T13" fmla="*/ 0 h 36"/>
                <a:gd name="T14" fmla="*/ 20 w 36"/>
                <a:gd name="T15" fmla="*/ 0 h 36"/>
                <a:gd name="T16" fmla="*/ 23 w 36"/>
                <a:gd name="T17" fmla="*/ 0 h 36"/>
                <a:gd name="T18" fmla="*/ 23 w 36"/>
                <a:gd name="T19" fmla="*/ 0 h 36"/>
                <a:gd name="T20" fmla="*/ 20 w 36"/>
                <a:gd name="T21" fmla="*/ 6 h 36"/>
                <a:gd name="T22" fmla="*/ 20 w 36"/>
                <a:gd name="T23" fmla="*/ 6 h 36"/>
                <a:gd name="T24" fmla="*/ 16 w 36"/>
                <a:gd name="T25" fmla="*/ 12 h 36"/>
                <a:gd name="T26" fmla="*/ 10 w 36"/>
                <a:gd name="T27" fmla="*/ 18 h 36"/>
                <a:gd name="T28" fmla="*/ 9 w 36"/>
                <a:gd name="T29" fmla="*/ 24 h 36"/>
                <a:gd name="T30" fmla="*/ 6 w 36"/>
                <a:gd name="T31" fmla="*/ 30 h 36"/>
                <a:gd name="T32" fmla="*/ 0 w 36"/>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0" y="36"/>
                  </a:moveTo>
                  <a:lnTo>
                    <a:pt x="6" y="30"/>
                  </a:lnTo>
                  <a:lnTo>
                    <a:pt x="6" y="24"/>
                  </a:lnTo>
                  <a:lnTo>
                    <a:pt x="12" y="18"/>
                  </a:lnTo>
                  <a:lnTo>
                    <a:pt x="12" y="12"/>
                  </a:lnTo>
                  <a:lnTo>
                    <a:pt x="18" y="6"/>
                  </a:lnTo>
                  <a:lnTo>
                    <a:pt x="24" y="0"/>
                  </a:lnTo>
                  <a:lnTo>
                    <a:pt x="30" y="0"/>
                  </a:lnTo>
                  <a:lnTo>
                    <a:pt x="36" y="0"/>
                  </a:lnTo>
                  <a:lnTo>
                    <a:pt x="30" y="6"/>
                  </a:lnTo>
                  <a:lnTo>
                    <a:pt x="24" y="12"/>
                  </a:lnTo>
                  <a:lnTo>
                    <a:pt x="18" y="18"/>
                  </a:lnTo>
                  <a:lnTo>
                    <a:pt x="12" y="24"/>
                  </a:lnTo>
                  <a:lnTo>
                    <a:pt x="6" y="30"/>
                  </a:lnTo>
                  <a:lnTo>
                    <a:pt x="0" y="36"/>
                  </a:lnTo>
                  <a:close/>
                </a:path>
              </a:pathLst>
            </a:custGeom>
            <a:solidFill>
              <a:srgbClr val="006600"/>
            </a:solidFill>
            <a:ln w="9525">
              <a:noFill/>
              <a:round/>
              <a:headEnd/>
              <a:tailEnd/>
            </a:ln>
          </p:spPr>
          <p:txBody>
            <a:bodyPr rot="10800000" vert="eaVert"/>
            <a:lstStyle/>
            <a:p>
              <a:endParaRPr lang="en-US"/>
            </a:p>
          </p:txBody>
        </p:sp>
        <p:sp>
          <p:nvSpPr>
            <p:cNvPr id="15406" name="Freeform 29"/>
            <p:cNvSpPr>
              <a:spLocks/>
            </p:cNvSpPr>
            <p:nvPr/>
          </p:nvSpPr>
          <p:spPr bwMode="auto">
            <a:xfrm>
              <a:off x="5179" y="1185"/>
              <a:ext cx="12" cy="36"/>
            </a:xfrm>
            <a:custGeom>
              <a:avLst/>
              <a:gdLst>
                <a:gd name="T0" fmla="*/ 12 w 12"/>
                <a:gd name="T1" fmla="*/ 0 h 36"/>
                <a:gd name="T2" fmla="*/ 12 w 12"/>
                <a:gd name="T3" fmla="*/ 0 h 36"/>
                <a:gd name="T4" fmla="*/ 12 w 12"/>
                <a:gd name="T5" fmla="*/ 6 h 36"/>
                <a:gd name="T6" fmla="*/ 12 w 12"/>
                <a:gd name="T7" fmla="*/ 12 h 36"/>
                <a:gd name="T8" fmla="*/ 6 w 12"/>
                <a:gd name="T9" fmla="*/ 18 h 36"/>
                <a:gd name="T10" fmla="*/ 6 w 12"/>
                <a:gd name="T11" fmla="*/ 24 h 36"/>
                <a:gd name="T12" fmla="*/ 0 w 12"/>
                <a:gd name="T13" fmla="*/ 30 h 36"/>
                <a:gd name="T14" fmla="*/ 0 w 12"/>
                <a:gd name="T15" fmla="*/ 30 h 36"/>
                <a:gd name="T16" fmla="*/ 0 w 12"/>
                <a:gd name="T17" fmla="*/ 36 h 36"/>
                <a:gd name="T18" fmla="*/ 0 w 12"/>
                <a:gd name="T19" fmla="*/ 30 h 36"/>
                <a:gd name="T20" fmla="*/ 0 w 12"/>
                <a:gd name="T21" fmla="*/ 24 h 36"/>
                <a:gd name="T22" fmla="*/ 0 w 12"/>
                <a:gd name="T23" fmla="*/ 18 h 36"/>
                <a:gd name="T24" fmla="*/ 0 w 12"/>
                <a:gd name="T25" fmla="*/ 12 h 36"/>
                <a:gd name="T26" fmla="*/ 6 w 12"/>
                <a:gd name="T27" fmla="*/ 6 h 36"/>
                <a:gd name="T28" fmla="*/ 6 w 12"/>
                <a:gd name="T29" fmla="*/ 0 h 36"/>
                <a:gd name="T30" fmla="*/ 12 w 12"/>
                <a:gd name="T31" fmla="*/ 0 h 36"/>
                <a:gd name="T32" fmla="*/ 12 w 12"/>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36"/>
                <a:gd name="T53" fmla="*/ 12 w 1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36">
                  <a:moveTo>
                    <a:pt x="12" y="0"/>
                  </a:moveTo>
                  <a:lnTo>
                    <a:pt x="12" y="0"/>
                  </a:lnTo>
                  <a:lnTo>
                    <a:pt x="12" y="6"/>
                  </a:lnTo>
                  <a:lnTo>
                    <a:pt x="12" y="12"/>
                  </a:lnTo>
                  <a:lnTo>
                    <a:pt x="6" y="18"/>
                  </a:lnTo>
                  <a:lnTo>
                    <a:pt x="6" y="24"/>
                  </a:lnTo>
                  <a:lnTo>
                    <a:pt x="0" y="30"/>
                  </a:lnTo>
                  <a:lnTo>
                    <a:pt x="0" y="36"/>
                  </a:lnTo>
                  <a:lnTo>
                    <a:pt x="0" y="30"/>
                  </a:lnTo>
                  <a:lnTo>
                    <a:pt x="0" y="24"/>
                  </a:lnTo>
                  <a:lnTo>
                    <a:pt x="0" y="18"/>
                  </a:lnTo>
                  <a:lnTo>
                    <a:pt x="0" y="12"/>
                  </a:lnTo>
                  <a:lnTo>
                    <a:pt x="6" y="6"/>
                  </a:lnTo>
                  <a:lnTo>
                    <a:pt x="6" y="0"/>
                  </a:lnTo>
                  <a:lnTo>
                    <a:pt x="12" y="0"/>
                  </a:lnTo>
                  <a:close/>
                </a:path>
              </a:pathLst>
            </a:custGeom>
            <a:solidFill>
              <a:srgbClr val="006600"/>
            </a:solidFill>
            <a:ln w="9525">
              <a:noFill/>
              <a:round/>
              <a:headEnd/>
              <a:tailEnd/>
            </a:ln>
          </p:spPr>
          <p:txBody>
            <a:bodyPr rot="10800000" vert="eaVert"/>
            <a:lstStyle/>
            <a:p>
              <a:endParaRPr lang="en-US"/>
            </a:p>
          </p:txBody>
        </p:sp>
        <p:sp>
          <p:nvSpPr>
            <p:cNvPr id="15407" name="Freeform 30"/>
            <p:cNvSpPr>
              <a:spLocks/>
            </p:cNvSpPr>
            <p:nvPr/>
          </p:nvSpPr>
          <p:spPr bwMode="auto">
            <a:xfrm>
              <a:off x="5165" y="1168"/>
              <a:ext cx="13" cy="40"/>
            </a:xfrm>
            <a:custGeom>
              <a:avLst/>
              <a:gdLst>
                <a:gd name="T0" fmla="*/ 22 w 12"/>
                <a:gd name="T1" fmla="*/ 0 h 42"/>
                <a:gd name="T2" fmla="*/ 22 w 12"/>
                <a:gd name="T3" fmla="*/ 6 h 42"/>
                <a:gd name="T4" fmla="*/ 22 w 12"/>
                <a:gd name="T5" fmla="*/ 6 h 42"/>
                <a:gd name="T6" fmla="*/ 22 w 12"/>
                <a:gd name="T7" fmla="*/ 10 h 42"/>
                <a:gd name="T8" fmla="*/ 14 w 12"/>
                <a:gd name="T9" fmla="*/ 10 h 42"/>
                <a:gd name="T10" fmla="*/ 14 w 12"/>
                <a:gd name="T11" fmla="*/ 22 h 42"/>
                <a:gd name="T12" fmla="*/ 14 w 12"/>
                <a:gd name="T13" fmla="*/ 25 h 42"/>
                <a:gd name="T14" fmla="*/ 0 w 12"/>
                <a:gd name="T15" fmla="*/ 25 h 42"/>
                <a:gd name="T16" fmla="*/ 0 w 12"/>
                <a:gd name="T17" fmla="*/ 28 h 42"/>
                <a:gd name="T18" fmla="*/ 0 w 12"/>
                <a:gd name="T19" fmla="*/ 25 h 42"/>
                <a:gd name="T20" fmla="*/ 0 w 12"/>
                <a:gd name="T21" fmla="*/ 22 h 42"/>
                <a:gd name="T22" fmla="*/ 0 w 12"/>
                <a:gd name="T23" fmla="*/ 16 h 42"/>
                <a:gd name="T24" fmla="*/ 0 w 12"/>
                <a:gd name="T25" fmla="*/ 10 h 42"/>
                <a:gd name="T26" fmla="*/ 14 w 12"/>
                <a:gd name="T27" fmla="*/ 10 h 42"/>
                <a:gd name="T28" fmla="*/ 14 w 12"/>
                <a:gd name="T29" fmla="*/ 6 h 42"/>
                <a:gd name="T30" fmla="*/ 22 w 12"/>
                <a:gd name="T31" fmla="*/ 0 h 42"/>
                <a:gd name="T32" fmla="*/ 22 w 12"/>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42"/>
                <a:gd name="T53" fmla="*/ 12 w 12"/>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42">
                  <a:moveTo>
                    <a:pt x="12" y="0"/>
                  </a:moveTo>
                  <a:lnTo>
                    <a:pt x="12" y="6"/>
                  </a:lnTo>
                  <a:lnTo>
                    <a:pt x="12" y="12"/>
                  </a:lnTo>
                  <a:lnTo>
                    <a:pt x="6" y="18"/>
                  </a:lnTo>
                  <a:lnTo>
                    <a:pt x="6" y="30"/>
                  </a:lnTo>
                  <a:lnTo>
                    <a:pt x="6" y="36"/>
                  </a:lnTo>
                  <a:lnTo>
                    <a:pt x="0" y="36"/>
                  </a:lnTo>
                  <a:lnTo>
                    <a:pt x="0" y="42"/>
                  </a:lnTo>
                  <a:lnTo>
                    <a:pt x="0" y="36"/>
                  </a:lnTo>
                  <a:lnTo>
                    <a:pt x="0" y="30"/>
                  </a:lnTo>
                  <a:lnTo>
                    <a:pt x="0" y="24"/>
                  </a:lnTo>
                  <a:lnTo>
                    <a:pt x="0" y="18"/>
                  </a:lnTo>
                  <a:lnTo>
                    <a:pt x="6" y="12"/>
                  </a:lnTo>
                  <a:lnTo>
                    <a:pt x="6" y="6"/>
                  </a:lnTo>
                  <a:lnTo>
                    <a:pt x="12" y="0"/>
                  </a:lnTo>
                  <a:close/>
                </a:path>
              </a:pathLst>
            </a:custGeom>
            <a:solidFill>
              <a:srgbClr val="006600"/>
            </a:solidFill>
            <a:ln w="9525">
              <a:noFill/>
              <a:round/>
              <a:headEnd/>
              <a:tailEnd/>
            </a:ln>
          </p:spPr>
          <p:txBody>
            <a:bodyPr rot="10800000" vert="eaVert"/>
            <a:lstStyle/>
            <a:p>
              <a:endParaRPr lang="en-US"/>
            </a:p>
          </p:txBody>
        </p:sp>
        <p:sp>
          <p:nvSpPr>
            <p:cNvPr id="15408" name="Freeform 31"/>
            <p:cNvSpPr>
              <a:spLocks/>
            </p:cNvSpPr>
            <p:nvPr/>
          </p:nvSpPr>
          <p:spPr bwMode="auto">
            <a:xfrm>
              <a:off x="5195" y="1053"/>
              <a:ext cx="42" cy="198"/>
            </a:xfrm>
            <a:custGeom>
              <a:avLst/>
              <a:gdLst>
                <a:gd name="T0" fmla="*/ 36 w 42"/>
                <a:gd name="T1" fmla="*/ 192 h 198"/>
                <a:gd name="T2" fmla="*/ 36 w 42"/>
                <a:gd name="T3" fmla="*/ 192 h 198"/>
                <a:gd name="T4" fmla="*/ 42 w 42"/>
                <a:gd name="T5" fmla="*/ 198 h 198"/>
                <a:gd name="T6" fmla="*/ 42 w 42"/>
                <a:gd name="T7" fmla="*/ 198 h 198"/>
                <a:gd name="T8" fmla="*/ 42 w 42"/>
                <a:gd name="T9" fmla="*/ 198 h 198"/>
                <a:gd name="T10" fmla="*/ 30 w 42"/>
                <a:gd name="T11" fmla="*/ 168 h 198"/>
                <a:gd name="T12" fmla="*/ 18 w 42"/>
                <a:gd name="T13" fmla="*/ 138 h 198"/>
                <a:gd name="T14" fmla="*/ 12 w 42"/>
                <a:gd name="T15" fmla="*/ 114 h 198"/>
                <a:gd name="T16" fmla="*/ 12 w 42"/>
                <a:gd name="T17" fmla="*/ 84 h 198"/>
                <a:gd name="T18" fmla="*/ 6 w 42"/>
                <a:gd name="T19" fmla="*/ 60 h 198"/>
                <a:gd name="T20" fmla="*/ 6 w 42"/>
                <a:gd name="T21" fmla="*/ 36 h 198"/>
                <a:gd name="T22" fmla="*/ 6 w 42"/>
                <a:gd name="T23" fmla="*/ 18 h 198"/>
                <a:gd name="T24" fmla="*/ 12 w 42"/>
                <a:gd name="T25" fmla="*/ 0 h 198"/>
                <a:gd name="T26" fmla="*/ 6 w 42"/>
                <a:gd name="T27" fmla="*/ 12 h 198"/>
                <a:gd name="T28" fmla="*/ 6 w 42"/>
                <a:gd name="T29" fmla="*/ 36 h 198"/>
                <a:gd name="T30" fmla="*/ 0 w 42"/>
                <a:gd name="T31" fmla="*/ 60 h 198"/>
                <a:gd name="T32" fmla="*/ 6 w 42"/>
                <a:gd name="T33" fmla="*/ 90 h 198"/>
                <a:gd name="T34" fmla="*/ 6 w 42"/>
                <a:gd name="T35" fmla="*/ 120 h 198"/>
                <a:gd name="T36" fmla="*/ 12 w 42"/>
                <a:gd name="T37" fmla="*/ 150 h 198"/>
                <a:gd name="T38" fmla="*/ 24 w 42"/>
                <a:gd name="T39" fmla="*/ 174 h 198"/>
                <a:gd name="T40" fmla="*/ 36 w 42"/>
                <a:gd name="T41" fmla="*/ 192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198"/>
                <a:gd name="T65" fmla="*/ 42 w 42"/>
                <a:gd name="T66" fmla="*/ 198 h 1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198">
                  <a:moveTo>
                    <a:pt x="36" y="192"/>
                  </a:moveTo>
                  <a:lnTo>
                    <a:pt x="36" y="192"/>
                  </a:lnTo>
                  <a:lnTo>
                    <a:pt x="42" y="198"/>
                  </a:lnTo>
                  <a:lnTo>
                    <a:pt x="30" y="168"/>
                  </a:lnTo>
                  <a:lnTo>
                    <a:pt x="18" y="138"/>
                  </a:lnTo>
                  <a:lnTo>
                    <a:pt x="12" y="114"/>
                  </a:lnTo>
                  <a:lnTo>
                    <a:pt x="12" y="84"/>
                  </a:lnTo>
                  <a:lnTo>
                    <a:pt x="6" y="60"/>
                  </a:lnTo>
                  <a:lnTo>
                    <a:pt x="6" y="36"/>
                  </a:lnTo>
                  <a:lnTo>
                    <a:pt x="6" y="18"/>
                  </a:lnTo>
                  <a:lnTo>
                    <a:pt x="12" y="0"/>
                  </a:lnTo>
                  <a:lnTo>
                    <a:pt x="6" y="12"/>
                  </a:lnTo>
                  <a:lnTo>
                    <a:pt x="6" y="36"/>
                  </a:lnTo>
                  <a:lnTo>
                    <a:pt x="0" y="60"/>
                  </a:lnTo>
                  <a:lnTo>
                    <a:pt x="6" y="90"/>
                  </a:lnTo>
                  <a:lnTo>
                    <a:pt x="6" y="120"/>
                  </a:lnTo>
                  <a:lnTo>
                    <a:pt x="12" y="150"/>
                  </a:lnTo>
                  <a:lnTo>
                    <a:pt x="24" y="174"/>
                  </a:lnTo>
                  <a:lnTo>
                    <a:pt x="36" y="192"/>
                  </a:lnTo>
                  <a:close/>
                </a:path>
              </a:pathLst>
            </a:custGeom>
            <a:solidFill>
              <a:srgbClr val="006600"/>
            </a:solidFill>
            <a:ln w="9525">
              <a:noFill/>
              <a:round/>
              <a:headEnd/>
              <a:tailEnd/>
            </a:ln>
          </p:spPr>
          <p:txBody>
            <a:bodyPr rot="10800000" vert="eaVert"/>
            <a:lstStyle/>
            <a:p>
              <a:endParaRPr lang="en-US"/>
            </a:p>
          </p:txBody>
        </p:sp>
        <p:sp>
          <p:nvSpPr>
            <p:cNvPr id="15409" name="Freeform 32"/>
            <p:cNvSpPr>
              <a:spLocks/>
            </p:cNvSpPr>
            <p:nvPr/>
          </p:nvSpPr>
          <p:spPr bwMode="auto">
            <a:xfrm>
              <a:off x="5202" y="1064"/>
              <a:ext cx="30" cy="32"/>
            </a:xfrm>
            <a:custGeom>
              <a:avLst/>
              <a:gdLst>
                <a:gd name="T0" fmla="*/ 30 w 30"/>
                <a:gd name="T1" fmla="*/ 0 h 30"/>
                <a:gd name="T2" fmla="*/ 30 w 30"/>
                <a:gd name="T3" fmla="*/ 0 h 30"/>
                <a:gd name="T4" fmla="*/ 24 w 30"/>
                <a:gd name="T5" fmla="*/ 0 h 30"/>
                <a:gd name="T6" fmla="*/ 18 w 30"/>
                <a:gd name="T7" fmla="*/ 0 h 30"/>
                <a:gd name="T8" fmla="*/ 18 w 30"/>
                <a:gd name="T9" fmla="*/ 6 h 30"/>
                <a:gd name="T10" fmla="*/ 12 w 30"/>
                <a:gd name="T11" fmla="*/ 20 h 30"/>
                <a:gd name="T12" fmla="*/ 6 w 30"/>
                <a:gd name="T13" fmla="*/ 20 h 30"/>
                <a:gd name="T14" fmla="*/ 0 w 30"/>
                <a:gd name="T15" fmla="*/ 41 h 30"/>
                <a:gd name="T16" fmla="*/ 0 w 30"/>
                <a:gd name="T17" fmla="*/ 50 h 30"/>
                <a:gd name="T18" fmla="*/ 6 w 30"/>
                <a:gd name="T19" fmla="*/ 41 h 30"/>
                <a:gd name="T20" fmla="*/ 6 w 30"/>
                <a:gd name="T21" fmla="*/ 29 h 30"/>
                <a:gd name="T22" fmla="*/ 12 w 30"/>
                <a:gd name="T23" fmla="*/ 29 h 30"/>
                <a:gd name="T24" fmla="*/ 18 w 30"/>
                <a:gd name="T25" fmla="*/ 20 h 30"/>
                <a:gd name="T26" fmla="*/ 24 w 30"/>
                <a:gd name="T27" fmla="*/ 20 h 30"/>
                <a:gd name="T28" fmla="*/ 24 w 30"/>
                <a:gd name="T29" fmla="*/ 6 h 30"/>
                <a:gd name="T30" fmla="*/ 30 w 30"/>
                <a:gd name="T31" fmla="*/ 0 h 30"/>
                <a:gd name="T32" fmla="*/ 30 w 30"/>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30"/>
                <a:gd name="T53" fmla="*/ 30 w 30"/>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30">
                  <a:moveTo>
                    <a:pt x="30" y="0"/>
                  </a:moveTo>
                  <a:lnTo>
                    <a:pt x="30" y="0"/>
                  </a:lnTo>
                  <a:lnTo>
                    <a:pt x="24" y="0"/>
                  </a:lnTo>
                  <a:lnTo>
                    <a:pt x="18" y="0"/>
                  </a:lnTo>
                  <a:lnTo>
                    <a:pt x="18" y="6"/>
                  </a:lnTo>
                  <a:lnTo>
                    <a:pt x="12" y="12"/>
                  </a:lnTo>
                  <a:lnTo>
                    <a:pt x="6" y="12"/>
                  </a:lnTo>
                  <a:lnTo>
                    <a:pt x="0" y="24"/>
                  </a:lnTo>
                  <a:lnTo>
                    <a:pt x="0" y="30"/>
                  </a:lnTo>
                  <a:lnTo>
                    <a:pt x="6" y="24"/>
                  </a:lnTo>
                  <a:lnTo>
                    <a:pt x="6" y="18"/>
                  </a:lnTo>
                  <a:lnTo>
                    <a:pt x="12" y="18"/>
                  </a:lnTo>
                  <a:lnTo>
                    <a:pt x="18" y="12"/>
                  </a:lnTo>
                  <a:lnTo>
                    <a:pt x="24" y="12"/>
                  </a:lnTo>
                  <a:lnTo>
                    <a:pt x="24" y="6"/>
                  </a:lnTo>
                  <a:lnTo>
                    <a:pt x="30" y="0"/>
                  </a:lnTo>
                  <a:close/>
                </a:path>
              </a:pathLst>
            </a:custGeom>
            <a:solidFill>
              <a:srgbClr val="006600"/>
            </a:solidFill>
            <a:ln w="9525">
              <a:noFill/>
              <a:round/>
              <a:headEnd/>
              <a:tailEnd/>
            </a:ln>
          </p:spPr>
          <p:txBody>
            <a:bodyPr rot="10800000" vert="eaVert"/>
            <a:lstStyle/>
            <a:p>
              <a:endParaRPr lang="en-US"/>
            </a:p>
          </p:txBody>
        </p:sp>
        <p:sp>
          <p:nvSpPr>
            <p:cNvPr id="15410" name="Freeform 33"/>
            <p:cNvSpPr>
              <a:spLocks/>
            </p:cNvSpPr>
            <p:nvPr/>
          </p:nvSpPr>
          <p:spPr bwMode="auto">
            <a:xfrm>
              <a:off x="5203" y="1089"/>
              <a:ext cx="30" cy="36"/>
            </a:xfrm>
            <a:custGeom>
              <a:avLst/>
              <a:gdLst>
                <a:gd name="T0" fmla="*/ 30 w 30"/>
                <a:gd name="T1" fmla="*/ 6 h 36"/>
                <a:gd name="T2" fmla="*/ 30 w 30"/>
                <a:gd name="T3" fmla="*/ 0 h 36"/>
                <a:gd name="T4" fmla="*/ 24 w 30"/>
                <a:gd name="T5" fmla="*/ 6 h 36"/>
                <a:gd name="T6" fmla="*/ 24 w 30"/>
                <a:gd name="T7" fmla="*/ 6 h 36"/>
                <a:gd name="T8" fmla="*/ 18 w 30"/>
                <a:gd name="T9" fmla="*/ 12 h 36"/>
                <a:gd name="T10" fmla="*/ 12 w 30"/>
                <a:gd name="T11" fmla="*/ 18 h 36"/>
                <a:gd name="T12" fmla="*/ 6 w 30"/>
                <a:gd name="T13" fmla="*/ 24 h 36"/>
                <a:gd name="T14" fmla="*/ 0 w 30"/>
                <a:gd name="T15" fmla="*/ 30 h 36"/>
                <a:gd name="T16" fmla="*/ 0 w 30"/>
                <a:gd name="T17" fmla="*/ 36 h 36"/>
                <a:gd name="T18" fmla="*/ 0 w 30"/>
                <a:gd name="T19" fmla="*/ 36 h 36"/>
                <a:gd name="T20" fmla="*/ 6 w 30"/>
                <a:gd name="T21" fmla="*/ 30 h 36"/>
                <a:gd name="T22" fmla="*/ 12 w 30"/>
                <a:gd name="T23" fmla="*/ 30 h 36"/>
                <a:gd name="T24" fmla="*/ 18 w 30"/>
                <a:gd name="T25" fmla="*/ 24 h 36"/>
                <a:gd name="T26" fmla="*/ 24 w 30"/>
                <a:gd name="T27" fmla="*/ 18 h 36"/>
                <a:gd name="T28" fmla="*/ 30 w 30"/>
                <a:gd name="T29" fmla="*/ 12 h 36"/>
                <a:gd name="T30" fmla="*/ 30 w 30"/>
                <a:gd name="T31" fmla="*/ 6 h 36"/>
                <a:gd name="T32" fmla="*/ 30 w 30"/>
                <a:gd name="T33" fmla="*/ 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36"/>
                <a:gd name="T53" fmla="*/ 30 w 30"/>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36">
                  <a:moveTo>
                    <a:pt x="30" y="6"/>
                  </a:moveTo>
                  <a:lnTo>
                    <a:pt x="30" y="0"/>
                  </a:lnTo>
                  <a:lnTo>
                    <a:pt x="24" y="6"/>
                  </a:lnTo>
                  <a:lnTo>
                    <a:pt x="18" y="12"/>
                  </a:lnTo>
                  <a:lnTo>
                    <a:pt x="12" y="18"/>
                  </a:lnTo>
                  <a:lnTo>
                    <a:pt x="6" y="24"/>
                  </a:lnTo>
                  <a:lnTo>
                    <a:pt x="0" y="30"/>
                  </a:lnTo>
                  <a:lnTo>
                    <a:pt x="0" y="36"/>
                  </a:lnTo>
                  <a:lnTo>
                    <a:pt x="6" y="30"/>
                  </a:lnTo>
                  <a:lnTo>
                    <a:pt x="12" y="30"/>
                  </a:lnTo>
                  <a:lnTo>
                    <a:pt x="18" y="24"/>
                  </a:lnTo>
                  <a:lnTo>
                    <a:pt x="24" y="18"/>
                  </a:lnTo>
                  <a:lnTo>
                    <a:pt x="30" y="12"/>
                  </a:lnTo>
                  <a:lnTo>
                    <a:pt x="30" y="6"/>
                  </a:lnTo>
                  <a:close/>
                </a:path>
              </a:pathLst>
            </a:custGeom>
            <a:solidFill>
              <a:srgbClr val="006600"/>
            </a:solidFill>
            <a:ln w="9525">
              <a:noFill/>
              <a:round/>
              <a:headEnd/>
              <a:tailEnd/>
            </a:ln>
          </p:spPr>
          <p:txBody>
            <a:bodyPr rot="10800000" vert="eaVert"/>
            <a:lstStyle/>
            <a:p>
              <a:endParaRPr lang="en-US"/>
            </a:p>
          </p:txBody>
        </p:sp>
        <p:sp>
          <p:nvSpPr>
            <p:cNvPr id="15411" name="Freeform 34"/>
            <p:cNvSpPr>
              <a:spLocks/>
            </p:cNvSpPr>
            <p:nvPr/>
          </p:nvSpPr>
          <p:spPr bwMode="auto">
            <a:xfrm>
              <a:off x="5203" y="1113"/>
              <a:ext cx="36" cy="30"/>
            </a:xfrm>
            <a:custGeom>
              <a:avLst/>
              <a:gdLst>
                <a:gd name="T0" fmla="*/ 36 w 36"/>
                <a:gd name="T1" fmla="*/ 0 h 30"/>
                <a:gd name="T2" fmla="*/ 36 w 36"/>
                <a:gd name="T3" fmla="*/ 0 h 30"/>
                <a:gd name="T4" fmla="*/ 30 w 36"/>
                <a:gd name="T5" fmla="*/ 0 h 30"/>
                <a:gd name="T6" fmla="*/ 24 w 36"/>
                <a:gd name="T7" fmla="*/ 6 h 30"/>
                <a:gd name="T8" fmla="*/ 18 w 36"/>
                <a:gd name="T9" fmla="*/ 6 h 30"/>
                <a:gd name="T10" fmla="*/ 12 w 36"/>
                <a:gd name="T11" fmla="*/ 12 h 30"/>
                <a:gd name="T12" fmla="*/ 6 w 36"/>
                <a:gd name="T13" fmla="*/ 18 h 30"/>
                <a:gd name="T14" fmla="*/ 0 w 36"/>
                <a:gd name="T15" fmla="*/ 24 h 30"/>
                <a:gd name="T16" fmla="*/ 0 w 36"/>
                <a:gd name="T17" fmla="*/ 30 h 30"/>
                <a:gd name="T18" fmla="*/ 0 w 36"/>
                <a:gd name="T19" fmla="*/ 30 h 30"/>
                <a:gd name="T20" fmla="*/ 6 w 36"/>
                <a:gd name="T21" fmla="*/ 30 h 30"/>
                <a:gd name="T22" fmla="*/ 12 w 36"/>
                <a:gd name="T23" fmla="*/ 24 h 30"/>
                <a:gd name="T24" fmla="*/ 24 w 36"/>
                <a:gd name="T25" fmla="*/ 18 h 30"/>
                <a:gd name="T26" fmla="*/ 30 w 36"/>
                <a:gd name="T27" fmla="*/ 12 h 30"/>
                <a:gd name="T28" fmla="*/ 36 w 36"/>
                <a:gd name="T29" fmla="*/ 6 h 30"/>
                <a:gd name="T30" fmla="*/ 36 w 36"/>
                <a:gd name="T31" fmla="*/ 6 h 30"/>
                <a:gd name="T32" fmla="*/ 36 w 36"/>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36" y="0"/>
                  </a:moveTo>
                  <a:lnTo>
                    <a:pt x="36" y="0"/>
                  </a:lnTo>
                  <a:lnTo>
                    <a:pt x="30" y="0"/>
                  </a:lnTo>
                  <a:lnTo>
                    <a:pt x="24" y="6"/>
                  </a:lnTo>
                  <a:lnTo>
                    <a:pt x="18" y="6"/>
                  </a:lnTo>
                  <a:lnTo>
                    <a:pt x="12" y="12"/>
                  </a:lnTo>
                  <a:lnTo>
                    <a:pt x="6" y="18"/>
                  </a:lnTo>
                  <a:lnTo>
                    <a:pt x="0" y="24"/>
                  </a:lnTo>
                  <a:lnTo>
                    <a:pt x="0" y="30"/>
                  </a:lnTo>
                  <a:lnTo>
                    <a:pt x="6" y="30"/>
                  </a:lnTo>
                  <a:lnTo>
                    <a:pt x="12" y="24"/>
                  </a:lnTo>
                  <a:lnTo>
                    <a:pt x="24" y="18"/>
                  </a:lnTo>
                  <a:lnTo>
                    <a:pt x="30" y="12"/>
                  </a:lnTo>
                  <a:lnTo>
                    <a:pt x="36" y="6"/>
                  </a:lnTo>
                  <a:lnTo>
                    <a:pt x="36" y="0"/>
                  </a:lnTo>
                  <a:close/>
                </a:path>
              </a:pathLst>
            </a:custGeom>
            <a:solidFill>
              <a:srgbClr val="006600"/>
            </a:solidFill>
            <a:ln w="9525">
              <a:noFill/>
              <a:round/>
              <a:headEnd/>
              <a:tailEnd/>
            </a:ln>
          </p:spPr>
          <p:txBody>
            <a:bodyPr rot="10800000" vert="eaVert"/>
            <a:lstStyle/>
            <a:p>
              <a:endParaRPr lang="en-US"/>
            </a:p>
          </p:txBody>
        </p:sp>
        <p:sp>
          <p:nvSpPr>
            <p:cNvPr id="15412" name="Freeform 35"/>
            <p:cNvSpPr>
              <a:spLocks/>
            </p:cNvSpPr>
            <p:nvPr/>
          </p:nvSpPr>
          <p:spPr bwMode="auto">
            <a:xfrm>
              <a:off x="5208" y="1148"/>
              <a:ext cx="36" cy="32"/>
            </a:xfrm>
            <a:custGeom>
              <a:avLst/>
              <a:gdLst>
                <a:gd name="T0" fmla="*/ 36 w 36"/>
                <a:gd name="T1" fmla="*/ 6 h 30"/>
                <a:gd name="T2" fmla="*/ 30 w 36"/>
                <a:gd name="T3" fmla="*/ 0 h 30"/>
                <a:gd name="T4" fmla="*/ 24 w 36"/>
                <a:gd name="T5" fmla="*/ 6 h 30"/>
                <a:gd name="T6" fmla="*/ 24 w 36"/>
                <a:gd name="T7" fmla="*/ 6 h 30"/>
                <a:gd name="T8" fmla="*/ 18 w 36"/>
                <a:gd name="T9" fmla="*/ 20 h 30"/>
                <a:gd name="T10" fmla="*/ 6 w 36"/>
                <a:gd name="T11" fmla="*/ 20 h 30"/>
                <a:gd name="T12" fmla="*/ 6 w 36"/>
                <a:gd name="T13" fmla="*/ 29 h 30"/>
                <a:gd name="T14" fmla="*/ 0 w 36"/>
                <a:gd name="T15" fmla="*/ 41 h 30"/>
                <a:gd name="T16" fmla="*/ 0 w 36"/>
                <a:gd name="T17" fmla="*/ 50 h 30"/>
                <a:gd name="T18" fmla="*/ 0 w 36"/>
                <a:gd name="T19" fmla="*/ 50 h 30"/>
                <a:gd name="T20" fmla="*/ 6 w 36"/>
                <a:gd name="T21" fmla="*/ 41 h 30"/>
                <a:gd name="T22" fmla="*/ 12 w 36"/>
                <a:gd name="T23" fmla="*/ 41 h 30"/>
                <a:gd name="T24" fmla="*/ 18 w 36"/>
                <a:gd name="T25" fmla="*/ 29 h 30"/>
                <a:gd name="T26" fmla="*/ 24 w 36"/>
                <a:gd name="T27" fmla="*/ 20 h 30"/>
                <a:gd name="T28" fmla="*/ 30 w 36"/>
                <a:gd name="T29" fmla="*/ 20 h 30"/>
                <a:gd name="T30" fmla="*/ 30 w 36"/>
                <a:gd name="T31" fmla="*/ 6 h 30"/>
                <a:gd name="T32" fmla="*/ 36 w 36"/>
                <a:gd name="T33" fmla="*/ 6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36" y="6"/>
                  </a:moveTo>
                  <a:lnTo>
                    <a:pt x="30" y="0"/>
                  </a:lnTo>
                  <a:lnTo>
                    <a:pt x="24" y="6"/>
                  </a:lnTo>
                  <a:lnTo>
                    <a:pt x="18" y="12"/>
                  </a:lnTo>
                  <a:lnTo>
                    <a:pt x="6" y="12"/>
                  </a:lnTo>
                  <a:lnTo>
                    <a:pt x="6" y="18"/>
                  </a:lnTo>
                  <a:lnTo>
                    <a:pt x="0" y="24"/>
                  </a:lnTo>
                  <a:lnTo>
                    <a:pt x="0" y="30"/>
                  </a:lnTo>
                  <a:lnTo>
                    <a:pt x="6" y="24"/>
                  </a:lnTo>
                  <a:lnTo>
                    <a:pt x="12" y="24"/>
                  </a:lnTo>
                  <a:lnTo>
                    <a:pt x="18" y="18"/>
                  </a:lnTo>
                  <a:lnTo>
                    <a:pt x="24" y="12"/>
                  </a:lnTo>
                  <a:lnTo>
                    <a:pt x="30" y="12"/>
                  </a:lnTo>
                  <a:lnTo>
                    <a:pt x="30" y="6"/>
                  </a:lnTo>
                  <a:lnTo>
                    <a:pt x="36" y="6"/>
                  </a:lnTo>
                  <a:close/>
                </a:path>
              </a:pathLst>
            </a:custGeom>
            <a:solidFill>
              <a:srgbClr val="006600"/>
            </a:solidFill>
            <a:ln w="9525">
              <a:noFill/>
              <a:round/>
              <a:headEnd/>
              <a:tailEnd/>
            </a:ln>
          </p:spPr>
          <p:txBody>
            <a:bodyPr rot="10800000" vert="eaVert"/>
            <a:lstStyle/>
            <a:p>
              <a:endParaRPr lang="en-US"/>
            </a:p>
          </p:txBody>
        </p:sp>
        <p:sp>
          <p:nvSpPr>
            <p:cNvPr id="15413" name="Freeform 36"/>
            <p:cNvSpPr>
              <a:spLocks/>
            </p:cNvSpPr>
            <p:nvPr/>
          </p:nvSpPr>
          <p:spPr bwMode="auto">
            <a:xfrm>
              <a:off x="5207" y="1173"/>
              <a:ext cx="36" cy="18"/>
            </a:xfrm>
            <a:custGeom>
              <a:avLst/>
              <a:gdLst>
                <a:gd name="T0" fmla="*/ 36 w 36"/>
                <a:gd name="T1" fmla="*/ 0 h 18"/>
                <a:gd name="T2" fmla="*/ 30 w 36"/>
                <a:gd name="T3" fmla="*/ 0 h 18"/>
                <a:gd name="T4" fmla="*/ 30 w 36"/>
                <a:gd name="T5" fmla="*/ 0 h 18"/>
                <a:gd name="T6" fmla="*/ 24 w 36"/>
                <a:gd name="T7" fmla="*/ 0 h 18"/>
                <a:gd name="T8" fmla="*/ 18 w 36"/>
                <a:gd name="T9" fmla="*/ 0 h 18"/>
                <a:gd name="T10" fmla="*/ 12 w 36"/>
                <a:gd name="T11" fmla="*/ 6 h 18"/>
                <a:gd name="T12" fmla="*/ 6 w 36"/>
                <a:gd name="T13" fmla="*/ 6 h 18"/>
                <a:gd name="T14" fmla="*/ 6 w 36"/>
                <a:gd name="T15" fmla="*/ 12 h 18"/>
                <a:gd name="T16" fmla="*/ 0 w 36"/>
                <a:gd name="T17" fmla="*/ 18 h 18"/>
                <a:gd name="T18" fmla="*/ 6 w 36"/>
                <a:gd name="T19" fmla="*/ 18 h 18"/>
                <a:gd name="T20" fmla="*/ 12 w 36"/>
                <a:gd name="T21" fmla="*/ 18 h 18"/>
                <a:gd name="T22" fmla="*/ 18 w 36"/>
                <a:gd name="T23" fmla="*/ 12 h 18"/>
                <a:gd name="T24" fmla="*/ 18 w 36"/>
                <a:gd name="T25" fmla="*/ 12 h 18"/>
                <a:gd name="T26" fmla="*/ 24 w 36"/>
                <a:gd name="T27" fmla="*/ 12 h 18"/>
                <a:gd name="T28" fmla="*/ 30 w 36"/>
                <a:gd name="T29" fmla="*/ 6 h 18"/>
                <a:gd name="T30" fmla="*/ 36 w 36"/>
                <a:gd name="T31" fmla="*/ 6 h 18"/>
                <a:gd name="T32" fmla="*/ 36 w 36"/>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8"/>
                <a:gd name="T53" fmla="*/ 36 w 3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8">
                  <a:moveTo>
                    <a:pt x="36" y="0"/>
                  </a:moveTo>
                  <a:lnTo>
                    <a:pt x="30" y="0"/>
                  </a:lnTo>
                  <a:lnTo>
                    <a:pt x="24" y="0"/>
                  </a:lnTo>
                  <a:lnTo>
                    <a:pt x="18" y="0"/>
                  </a:lnTo>
                  <a:lnTo>
                    <a:pt x="12" y="6"/>
                  </a:lnTo>
                  <a:lnTo>
                    <a:pt x="6" y="6"/>
                  </a:lnTo>
                  <a:lnTo>
                    <a:pt x="6" y="12"/>
                  </a:lnTo>
                  <a:lnTo>
                    <a:pt x="0" y="18"/>
                  </a:lnTo>
                  <a:lnTo>
                    <a:pt x="6" y="18"/>
                  </a:lnTo>
                  <a:lnTo>
                    <a:pt x="12" y="18"/>
                  </a:lnTo>
                  <a:lnTo>
                    <a:pt x="18" y="12"/>
                  </a:lnTo>
                  <a:lnTo>
                    <a:pt x="24" y="12"/>
                  </a:lnTo>
                  <a:lnTo>
                    <a:pt x="30" y="6"/>
                  </a:lnTo>
                  <a:lnTo>
                    <a:pt x="36" y="6"/>
                  </a:lnTo>
                  <a:lnTo>
                    <a:pt x="36" y="0"/>
                  </a:lnTo>
                  <a:close/>
                </a:path>
              </a:pathLst>
            </a:custGeom>
            <a:solidFill>
              <a:srgbClr val="006600"/>
            </a:solidFill>
            <a:ln w="9525">
              <a:noFill/>
              <a:round/>
              <a:headEnd/>
              <a:tailEnd/>
            </a:ln>
          </p:spPr>
          <p:txBody>
            <a:bodyPr rot="10800000" vert="eaVert"/>
            <a:lstStyle/>
            <a:p>
              <a:endParaRPr lang="en-US"/>
            </a:p>
          </p:txBody>
        </p:sp>
        <p:sp>
          <p:nvSpPr>
            <p:cNvPr id="15414" name="Freeform 37"/>
            <p:cNvSpPr>
              <a:spLocks/>
            </p:cNvSpPr>
            <p:nvPr/>
          </p:nvSpPr>
          <p:spPr bwMode="auto">
            <a:xfrm>
              <a:off x="5221" y="1207"/>
              <a:ext cx="24" cy="12"/>
            </a:xfrm>
            <a:custGeom>
              <a:avLst/>
              <a:gdLst>
                <a:gd name="T0" fmla="*/ 24 w 24"/>
                <a:gd name="T1" fmla="*/ 0 h 12"/>
                <a:gd name="T2" fmla="*/ 24 w 24"/>
                <a:gd name="T3" fmla="*/ 0 h 12"/>
                <a:gd name="T4" fmla="*/ 24 w 24"/>
                <a:gd name="T5" fmla="*/ 0 h 12"/>
                <a:gd name="T6" fmla="*/ 18 w 24"/>
                <a:gd name="T7" fmla="*/ 0 h 12"/>
                <a:gd name="T8" fmla="*/ 12 w 24"/>
                <a:gd name="T9" fmla="*/ 0 h 12"/>
                <a:gd name="T10" fmla="*/ 6 w 24"/>
                <a:gd name="T11" fmla="*/ 6 h 12"/>
                <a:gd name="T12" fmla="*/ 6 w 24"/>
                <a:gd name="T13" fmla="*/ 6 h 12"/>
                <a:gd name="T14" fmla="*/ 0 w 24"/>
                <a:gd name="T15" fmla="*/ 12 h 12"/>
                <a:gd name="T16" fmla="*/ 0 w 24"/>
                <a:gd name="T17" fmla="*/ 12 h 12"/>
                <a:gd name="T18" fmla="*/ 6 w 24"/>
                <a:gd name="T19" fmla="*/ 12 h 12"/>
                <a:gd name="T20" fmla="*/ 6 w 24"/>
                <a:gd name="T21" fmla="*/ 12 h 12"/>
                <a:gd name="T22" fmla="*/ 12 w 24"/>
                <a:gd name="T23" fmla="*/ 12 h 12"/>
                <a:gd name="T24" fmla="*/ 18 w 24"/>
                <a:gd name="T25" fmla="*/ 6 h 12"/>
                <a:gd name="T26" fmla="*/ 18 w 24"/>
                <a:gd name="T27" fmla="*/ 6 h 12"/>
                <a:gd name="T28" fmla="*/ 24 w 24"/>
                <a:gd name="T29" fmla="*/ 6 h 12"/>
                <a:gd name="T30" fmla="*/ 24 w 24"/>
                <a:gd name="T31" fmla="*/ 0 h 12"/>
                <a:gd name="T32" fmla="*/ 24 w 24"/>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2"/>
                <a:gd name="T53" fmla="*/ 24 w 2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2">
                  <a:moveTo>
                    <a:pt x="24" y="0"/>
                  </a:moveTo>
                  <a:lnTo>
                    <a:pt x="24" y="0"/>
                  </a:lnTo>
                  <a:lnTo>
                    <a:pt x="18" y="0"/>
                  </a:lnTo>
                  <a:lnTo>
                    <a:pt x="12" y="0"/>
                  </a:lnTo>
                  <a:lnTo>
                    <a:pt x="6" y="6"/>
                  </a:lnTo>
                  <a:lnTo>
                    <a:pt x="0" y="12"/>
                  </a:lnTo>
                  <a:lnTo>
                    <a:pt x="6" y="12"/>
                  </a:lnTo>
                  <a:lnTo>
                    <a:pt x="12" y="12"/>
                  </a:lnTo>
                  <a:lnTo>
                    <a:pt x="18" y="6"/>
                  </a:lnTo>
                  <a:lnTo>
                    <a:pt x="24" y="6"/>
                  </a:lnTo>
                  <a:lnTo>
                    <a:pt x="24" y="0"/>
                  </a:lnTo>
                  <a:close/>
                </a:path>
              </a:pathLst>
            </a:custGeom>
            <a:solidFill>
              <a:srgbClr val="006600"/>
            </a:solidFill>
            <a:ln w="9525">
              <a:noFill/>
              <a:round/>
              <a:headEnd/>
              <a:tailEnd/>
            </a:ln>
          </p:spPr>
          <p:txBody>
            <a:bodyPr rot="10800000" vert="eaVert"/>
            <a:lstStyle/>
            <a:p>
              <a:endParaRPr lang="en-US"/>
            </a:p>
          </p:txBody>
        </p:sp>
        <p:sp>
          <p:nvSpPr>
            <p:cNvPr id="15415" name="Freeform 38"/>
            <p:cNvSpPr>
              <a:spLocks/>
            </p:cNvSpPr>
            <p:nvPr/>
          </p:nvSpPr>
          <p:spPr bwMode="auto">
            <a:xfrm>
              <a:off x="5227" y="1226"/>
              <a:ext cx="18" cy="14"/>
            </a:xfrm>
            <a:custGeom>
              <a:avLst/>
              <a:gdLst>
                <a:gd name="T0" fmla="*/ 18 w 18"/>
                <a:gd name="T1" fmla="*/ 0 h 12"/>
                <a:gd name="T2" fmla="*/ 12 w 18"/>
                <a:gd name="T3" fmla="*/ 0 h 12"/>
                <a:gd name="T4" fmla="*/ 12 w 18"/>
                <a:gd name="T5" fmla="*/ 0 h 12"/>
                <a:gd name="T6" fmla="*/ 12 w 18"/>
                <a:gd name="T7" fmla="*/ 0 h 12"/>
                <a:gd name="T8" fmla="*/ 6 w 18"/>
                <a:gd name="T9" fmla="*/ 0 h 12"/>
                <a:gd name="T10" fmla="*/ 6 w 18"/>
                <a:gd name="T11" fmla="*/ 0 h 12"/>
                <a:gd name="T12" fmla="*/ 0 w 18"/>
                <a:gd name="T13" fmla="*/ 21 h 12"/>
                <a:gd name="T14" fmla="*/ 0 w 18"/>
                <a:gd name="T15" fmla="*/ 21 h 12"/>
                <a:gd name="T16" fmla="*/ 0 w 18"/>
                <a:gd name="T17" fmla="*/ 41 h 12"/>
                <a:gd name="T18" fmla="*/ 0 w 18"/>
                <a:gd name="T19" fmla="*/ 21 h 12"/>
                <a:gd name="T20" fmla="*/ 6 w 18"/>
                <a:gd name="T21" fmla="*/ 21 h 12"/>
                <a:gd name="T22" fmla="*/ 6 w 18"/>
                <a:gd name="T23" fmla="*/ 21 h 12"/>
                <a:gd name="T24" fmla="*/ 12 w 18"/>
                <a:gd name="T25" fmla="*/ 21 h 12"/>
                <a:gd name="T26" fmla="*/ 12 w 18"/>
                <a:gd name="T27" fmla="*/ 0 h 12"/>
                <a:gd name="T28" fmla="*/ 18 w 18"/>
                <a:gd name="T29" fmla="*/ 0 h 12"/>
                <a:gd name="T30" fmla="*/ 18 w 18"/>
                <a:gd name="T31" fmla="*/ 0 h 12"/>
                <a:gd name="T32" fmla="*/ 18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0"/>
                  </a:moveTo>
                  <a:lnTo>
                    <a:pt x="12" y="0"/>
                  </a:lnTo>
                  <a:lnTo>
                    <a:pt x="6" y="0"/>
                  </a:lnTo>
                  <a:lnTo>
                    <a:pt x="0" y="6"/>
                  </a:lnTo>
                  <a:lnTo>
                    <a:pt x="0" y="12"/>
                  </a:lnTo>
                  <a:lnTo>
                    <a:pt x="0" y="6"/>
                  </a:lnTo>
                  <a:lnTo>
                    <a:pt x="6" y="6"/>
                  </a:lnTo>
                  <a:lnTo>
                    <a:pt x="12" y="6"/>
                  </a:lnTo>
                  <a:lnTo>
                    <a:pt x="12" y="0"/>
                  </a:lnTo>
                  <a:lnTo>
                    <a:pt x="18" y="0"/>
                  </a:lnTo>
                  <a:close/>
                </a:path>
              </a:pathLst>
            </a:custGeom>
            <a:solidFill>
              <a:srgbClr val="006600"/>
            </a:solidFill>
            <a:ln w="9525">
              <a:noFill/>
              <a:round/>
              <a:headEnd/>
              <a:tailEnd/>
            </a:ln>
          </p:spPr>
          <p:txBody>
            <a:bodyPr rot="10800000" vert="eaVert"/>
            <a:lstStyle/>
            <a:p>
              <a:endParaRPr lang="en-US"/>
            </a:p>
          </p:txBody>
        </p:sp>
        <p:sp>
          <p:nvSpPr>
            <p:cNvPr id="15416" name="Freeform 39"/>
            <p:cNvSpPr>
              <a:spLocks/>
            </p:cNvSpPr>
            <p:nvPr/>
          </p:nvSpPr>
          <p:spPr bwMode="auto">
            <a:xfrm>
              <a:off x="5203" y="1078"/>
              <a:ext cx="30" cy="37"/>
            </a:xfrm>
            <a:custGeom>
              <a:avLst/>
              <a:gdLst>
                <a:gd name="T0" fmla="*/ 30 w 30"/>
                <a:gd name="T1" fmla="*/ 6 h 36"/>
                <a:gd name="T2" fmla="*/ 30 w 30"/>
                <a:gd name="T3" fmla="*/ 0 h 36"/>
                <a:gd name="T4" fmla="*/ 24 w 30"/>
                <a:gd name="T5" fmla="*/ 0 h 36"/>
                <a:gd name="T6" fmla="*/ 18 w 30"/>
                <a:gd name="T7" fmla="*/ 6 h 36"/>
                <a:gd name="T8" fmla="*/ 18 w 30"/>
                <a:gd name="T9" fmla="*/ 12 h 36"/>
                <a:gd name="T10" fmla="*/ 12 w 30"/>
                <a:gd name="T11" fmla="*/ 12 h 36"/>
                <a:gd name="T12" fmla="*/ 6 w 30"/>
                <a:gd name="T13" fmla="*/ 26 h 36"/>
                <a:gd name="T14" fmla="*/ 0 w 30"/>
                <a:gd name="T15" fmla="*/ 38 h 36"/>
                <a:gd name="T16" fmla="*/ 0 w 30"/>
                <a:gd name="T17" fmla="*/ 44 h 36"/>
                <a:gd name="T18" fmla="*/ 0 w 30"/>
                <a:gd name="T19" fmla="*/ 38 h 36"/>
                <a:gd name="T20" fmla="*/ 6 w 30"/>
                <a:gd name="T21" fmla="*/ 38 h 36"/>
                <a:gd name="T22" fmla="*/ 12 w 30"/>
                <a:gd name="T23" fmla="*/ 32 h 36"/>
                <a:gd name="T24" fmla="*/ 18 w 30"/>
                <a:gd name="T25" fmla="*/ 26 h 36"/>
                <a:gd name="T26" fmla="*/ 24 w 30"/>
                <a:gd name="T27" fmla="*/ 12 h 36"/>
                <a:gd name="T28" fmla="*/ 30 w 30"/>
                <a:gd name="T29" fmla="*/ 12 h 36"/>
                <a:gd name="T30" fmla="*/ 30 w 30"/>
                <a:gd name="T31" fmla="*/ 6 h 36"/>
                <a:gd name="T32" fmla="*/ 30 w 30"/>
                <a:gd name="T33" fmla="*/ 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36"/>
                <a:gd name="T53" fmla="*/ 30 w 30"/>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36">
                  <a:moveTo>
                    <a:pt x="30" y="6"/>
                  </a:moveTo>
                  <a:lnTo>
                    <a:pt x="30" y="0"/>
                  </a:lnTo>
                  <a:lnTo>
                    <a:pt x="24" y="0"/>
                  </a:lnTo>
                  <a:lnTo>
                    <a:pt x="18" y="6"/>
                  </a:lnTo>
                  <a:lnTo>
                    <a:pt x="18" y="12"/>
                  </a:lnTo>
                  <a:lnTo>
                    <a:pt x="12" y="12"/>
                  </a:lnTo>
                  <a:lnTo>
                    <a:pt x="6" y="18"/>
                  </a:lnTo>
                  <a:lnTo>
                    <a:pt x="0" y="30"/>
                  </a:lnTo>
                  <a:lnTo>
                    <a:pt x="0" y="36"/>
                  </a:lnTo>
                  <a:lnTo>
                    <a:pt x="0" y="30"/>
                  </a:lnTo>
                  <a:lnTo>
                    <a:pt x="6" y="30"/>
                  </a:lnTo>
                  <a:lnTo>
                    <a:pt x="12" y="24"/>
                  </a:lnTo>
                  <a:lnTo>
                    <a:pt x="18" y="18"/>
                  </a:lnTo>
                  <a:lnTo>
                    <a:pt x="24" y="12"/>
                  </a:lnTo>
                  <a:lnTo>
                    <a:pt x="30" y="12"/>
                  </a:lnTo>
                  <a:lnTo>
                    <a:pt x="30" y="6"/>
                  </a:lnTo>
                  <a:close/>
                </a:path>
              </a:pathLst>
            </a:custGeom>
            <a:solidFill>
              <a:srgbClr val="006600"/>
            </a:solidFill>
            <a:ln w="9525">
              <a:noFill/>
              <a:round/>
              <a:headEnd/>
              <a:tailEnd/>
            </a:ln>
          </p:spPr>
          <p:txBody>
            <a:bodyPr rot="10800000" vert="eaVert"/>
            <a:lstStyle/>
            <a:p>
              <a:endParaRPr lang="en-US"/>
            </a:p>
          </p:txBody>
        </p:sp>
        <p:sp>
          <p:nvSpPr>
            <p:cNvPr id="15417" name="Freeform 40"/>
            <p:cNvSpPr>
              <a:spLocks/>
            </p:cNvSpPr>
            <p:nvPr/>
          </p:nvSpPr>
          <p:spPr bwMode="auto">
            <a:xfrm>
              <a:off x="5203" y="1054"/>
              <a:ext cx="24" cy="25"/>
            </a:xfrm>
            <a:custGeom>
              <a:avLst/>
              <a:gdLst>
                <a:gd name="T0" fmla="*/ 24 w 24"/>
                <a:gd name="T1" fmla="*/ 0 h 24"/>
                <a:gd name="T2" fmla="*/ 24 w 24"/>
                <a:gd name="T3" fmla="*/ 0 h 24"/>
                <a:gd name="T4" fmla="*/ 24 w 24"/>
                <a:gd name="T5" fmla="*/ 0 h 24"/>
                <a:gd name="T6" fmla="*/ 18 w 24"/>
                <a:gd name="T7" fmla="*/ 0 h 24"/>
                <a:gd name="T8" fmla="*/ 12 w 24"/>
                <a:gd name="T9" fmla="*/ 0 h 24"/>
                <a:gd name="T10" fmla="*/ 12 w 24"/>
                <a:gd name="T11" fmla="*/ 6 h 24"/>
                <a:gd name="T12" fmla="*/ 6 w 24"/>
                <a:gd name="T13" fmla="*/ 20 h 24"/>
                <a:gd name="T14" fmla="*/ 0 w 24"/>
                <a:gd name="T15" fmla="*/ 26 h 24"/>
                <a:gd name="T16" fmla="*/ 0 w 24"/>
                <a:gd name="T17" fmla="*/ 32 h 24"/>
                <a:gd name="T18" fmla="*/ 6 w 24"/>
                <a:gd name="T19" fmla="*/ 26 h 24"/>
                <a:gd name="T20" fmla="*/ 6 w 24"/>
                <a:gd name="T21" fmla="*/ 26 h 24"/>
                <a:gd name="T22" fmla="*/ 12 w 24"/>
                <a:gd name="T23" fmla="*/ 20 h 24"/>
                <a:gd name="T24" fmla="*/ 18 w 24"/>
                <a:gd name="T25" fmla="*/ 20 h 24"/>
                <a:gd name="T26" fmla="*/ 18 w 24"/>
                <a:gd name="T27" fmla="*/ 6 h 24"/>
                <a:gd name="T28" fmla="*/ 24 w 24"/>
                <a:gd name="T29" fmla="*/ 6 h 24"/>
                <a:gd name="T30" fmla="*/ 24 w 24"/>
                <a:gd name="T31" fmla="*/ 0 h 24"/>
                <a:gd name="T32" fmla="*/ 24 w 24"/>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0"/>
                  </a:moveTo>
                  <a:lnTo>
                    <a:pt x="24" y="0"/>
                  </a:lnTo>
                  <a:lnTo>
                    <a:pt x="18" y="0"/>
                  </a:lnTo>
                  <a:lnTo>
                    <a:pt x="12" y="0"/>
                  </a:lnTo>
                  <a:lnTo>
                    <a:pt x="12" y="6"/>
                  </a:lnTo>
                  <a:lnTo>
                    <a:pt x="6" y="12"/>
                  </a:lnTo>
                  <a:lnTo>
                    <a:pt x="0" y="18"/>
                  </a:lnTo>
                  <a:lnTo>
                    <a:pt x="0" y="24"/>
                  </a:lnTo>
                  <a:lnTo>
                    <a:pt x="6" y="18"/>
                  </a:lnTo>
                  <a:lnTo>
                    <a:pt x="12" y="12"/>
                  </a:lnTo>
                  <a:lnTo>
                    <a:pt x="18" y="12"/>
                  </a:lnTo>
                  <a:lnTo>
                    <a:pt x="18" y="6"/>
                  </a:lnTo>
                  <a:lnTo>
                    <a:pt x="24" y="6"/>
                  </a:lnTo>
                  <a:lnTo>
                    <a:pt x="24" y="0"/>
                  </a:lnTo>
                  <a:close/>
                </a:path>
              </a:pathLst>
            </a:custGeom>
            <a:solidFill>
              <a:srgbClr val="006600"/>
            </a:solidFill>
            <a:ln w="9525">
              <a:noFill/>
              <a:round/>
              <a:headEnd/>
              <a:tailEnd/>
            </a:ln>
          </p:spPr>
          <p:txBody>
            <a:bodyPr rot="10800000" vert="eaVert"/>
            <a:lstStyle/>
            <a:p>
              <a:endParaRPr lang="en-US"/>
            </a:p>
          </p:txBody>
        </p:sp>
        <p:sp>
          <p:nvSpPr>
            <p:cNvPr id="15418" name="Freeform 41"/>
            <p:cNvSpPr>
              <a:spLocks/>
            </p:cNvSpPr>
            <p:nvPr/>
          </p:nvSpPr>
          <p:spPr bwMode="auto">
            <a:xfrm>
              <a:off x="5201" y="1137"/>
              <a:ext cx="36" cy="32"/>
            </a:xfrm>
            <a:custGeom>
              <a:avLst/>
              <a:gdLst>
                <a:gd name="T0" fmla="*/ 36 w 36"/>
                <a:gd name="T1" fmla="*/ 0 h 30"/>
                <a:gd name="T2" fmla="*/ 36 w 36"/>
                <a:gd name="T3" fmla="*/ 0 h 30"/>
                <a:gd name="T4" fmla="*/ 30 w 36"/>
                <a:gd name="T5" fmla="*/ 0 h 30"/>
                <a:gd name="T6" fmla="*/ 24 w 36"/>
                <a:gd name="T7" fmla="*/ 6 h 30"/>
                <a:gd name="T8" fmla="*/ 18 w 36"/>
                <a:gd name="T9" fmla="*/ 6 h 30"/>
                <a:gd name="T10" fmla="*/ 12 w 36"/>
                <a:gd name="T11" fmla="*/ 20 h 30"/>
                <a:gd name="T12" fmla="*/ 6 w 36"/>
                <a:gd name="T13" fmla="*/ 29 h 30"/>
                <a:gd name="T14" fmla="*/ 0 w 36"/>
                <a:gd name="T15" fmla="*/ 41 h 30"/>
                <a:gd name="T16" fmla="*/ 0 w 36"/>
                <a:gd name="T17" fmla="*/ 50 h 30"/>
                <a:gd name="T18" fmla="*/ 6 w 36"/>
                <a:gd name="T19" fmla="*/ 41 h 30"/>
                <a:gd name="T20" fmla="*/ 6 w 36"/>
                <a:gd name="T21" fmla="*/ 41 h 30"/>
                <a:gd name="T22" fmla="*/ 12 w 36"/>
                <a:gd name="T23" fmla="*/ 29 h 30"/>
                <a:gd name="T24" fmla="*/ 24 w 36"/>
                <a:gd name="T25" fmla="*/ 29 h 30"/>
                <a:gd name="T26" fmla="*/ 24 w 36"/>
                <a:gd name="T27" fmla="*/ 20 h 30"/>
                <a:gd name="T28" fmla="*/ 30 w 36"/>
                <a:gd name="T29" fmla="*/ 6 h 30"/>
                <a:gd name="T30" fmla="*/ 36 w 36"/>
                <a:gd name="T31" fmla="*/ 6 h 30"/>
                <a:gd name="T32" fmla="*/ 36 w 36"/>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36" y="0"/>
                  </a:moveTo>
                  <a:lnTo>
                    <a:pt x="36" y="0"/>
                  </a:lnTo>
                  <a:lnTo>
                    <a:pt x="30" y="0"/>
                  </a:lnTo>
                  <a:lnTo>
                    <a:pt x="24" y="6"/>
                  </a:lnTo>
                  <a:lnTo>
                    <a:pt x="18" y="6"/>
                  </a:lnTo>
                  <a:lnTo>
                    <a:pt x="12" y="12"/>
                  </a:lnTo>
                  <a:lnTo>
                    <a:pt x="6" y="18"/>
                  </a:lnTo>
                  <a:lnTo>
                    <a:pt x="0" y="24"/>
                  </a:lnTo>
                  <a:lnTo>
                    <a:pt x="0" y="30"/>
                  </a:lnTo>
                  <a:lnTo>
                    <a:pt x="6" y="24"/>
                  </a:lnTo>
                  <a:lnTo>
                    <a:pt x="12" y="18"/>
                  </a:lnTo>
                  <a:lnTo>
                    <a:pt x="24" y="18"/>
                  </a:lnTo>
                  <a:lnTo>
                    <a:pt x="24" y="12"/>
                  </a:lnTo>
                  <a:lnTo>
                    <a:pt x="30" y="6"/>
                  </a:lnTo>
                  <a:lnTo>
                    <a:pt x="36" y="6"/>
                  </a:lnTo>
                  <a:lnTo>
                    <a:pt x="36" y="0"/>
                  </a:lnTo>
                  <a:close/>
                </a:path>
              </a:pathLst>
            </a:custGeom>
            <a:solidFill>
              <a:srgbClr val="006600"/>
            </a:solidFill>
            <a:ln w="9525">
              <a:noFill/>
              <a:round/>
              <a:headEnd/>
              <a:tailEnd/>
            </a:ln>
          </p:spPr>
          <p:txBody>
            <a:bodyPr rot="10800000" vert="eaVert"/>
            <a:lstStyle/>
            <a:p>
              <a:endParaRPr lang="en-US"/>
            </a:p>
          </p:txBody>
        </p:sp>
        <p:sp>
          <p:nvSpPr>
            <p:cNvPr id="15419" name="Freeform 42"/>
            <p:cNvSpPr>
              <a:spLocks/>
            </p:cNvSpPr>
            <p:nvPr/>
          </p:nvSpPr>
          <p:spPr bwMode="auto">
            <a:xfrm>
              <a:off x="5213" y="1190"/>
              <a:ext cx="30" cy="18"/>
            </a:xfrm>
            <a:custGeom>
              <a:avLst/>
              <a:gdLst>
                <a:gd name="T0" fmla="*/ 30 w 30"/>
                <a:gd name="T1" fmla="*/ 0 h 18"/>
                <a:gd name="T2" fmla="*/ 30 w 30"/>
                <a:gd name="T3" fmla="*/ 0 h 18"/>
                <a:gd name="T4" fmla="*/ 24 w 30"/>
                <a:gd name="T5" fmla="*/ 0 h 18"/>
                <a:gd name="T6" fmla="*/ 18 w 30"/>
                <a:gd name="T7" fmla="*/ 0 h 18"/>
                <a:gd name="T8" fmla="*/ 12 w 30"/>
                <a:gd name="T9" fmla="*/ 0 h 18"/>
                <a:gd name="T10" fmla="*/ 12 w 30"/>
                <a:gd name="T11" fmla="*/ 6 h 18"/>
                <a:gd name="T12" fmla="*/ 6 w 30"/>
                <a:gd name="T13" fmla="*/ 12 h 18"/>
                <a:gd name="T14" fmla="*/ 0 w 30"/>
                <a:gd name="T15" fmla="*/ 12 h 18"/>
                <a:gd name="T16" fmla="*/ 0 w 30"/>
                <a:gd name="T17" fmla="*/ 18 h 18"/>
                <a:gd name="T18" fmla="*/ 0 w 30"/>
                <a:gd name="T19" fmla="*/ 18 h 18"/>
                <a:gd name="T20" fmla="*/ 6 w 30"/>
                <a:gd name="T21" fmla="*/ 12 h 18"/>
                <a:gd name="T22" fmla="*/ 12 w 30"/>
                <a:gd name="T23" fmla="*/ 12 h 18"/>
                <a:gd name="T24" fmla="*/ 18 w 30"/>
                <a:gd name="T25" fmla="*/ 12 h 18"/>
                <a:gd name="T26" fmla="*/ 24 w 30"/>
                <a:gd name="T27" fmla="*/ 6 h 18"/>
                <a:gd name="T28" fmla="*/ 24 w 30"/>
                <a:gd name="T29" fmla="*/ 6 h 18"/>
                <a:gd name="T30" fmla="*/ 30 w 30"/>
                <a:gd name="T31" fmla="*/ 0 h 18"/>
                <a:gd name="T32" fmla="*/ 30 w 30"/>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8"/>
                <a:gd name="T53" fmla="*/ 30 w 3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8">
                  <a:moveTo>
                    <a:pt x="30" y="0"/>
                  </a:moveTo>
                  <a:lnTo>
                    <a:pt x="30" y="0"/>
                  </a:lnTo>
                  <a:lnTo>
                    <a:pt x="24" y="0"/>
                  </a:lnTo>
                  <a:lnTo>
                    <a:pt x="18" y="0"/>
                  </a:lnTo>
                  <a:lnTo>
                    <a:pt x="12" y="0"/>
                  </a:lnTo>
                  <a:lnTo>
                    <a:pt x="12" y="6"/>
                  </a:lnTo>
                  <a:lnTo>
                    <a:pt x="6" y="12"/>
                  </a:lnTo>
                  <a:lnTo>
                    <a:pt x="0" y="12"/>
                  </a:lnTo>
                  <a:lnTo>
                    <a:pt x="0" y="18"/>
                  </a:lnTo>
                  <a:lnTo>
                    <a:pt x="6" y="12"/>
                  </a:lnTo>
                  <a:lnTo>
                    <a:pt x="12" y="12"/>
                  </a:lnTo>
                  <a:lnTo>
                    <a:pt x="18" y="12"/>
                  </a:lnTo>
                  <a:lnTo>
                    <a:pt x="24" y="6"/>
                  </a:lnTo>
                  <a:lnTo>
                    <a:pt x="30" y="0"/>
                  </a:lnTo>
                  <a:close/>
                </a:path>
              </a:pathLst>
            </a:custGeom>
            <a:solidFill>
              <a:srgbClr val="006600"/>
            </a:solidFill>
            <a:ln w="9525">
              <a:noFill/>
              <a:round/>
              <a:headEnd/>
              <a:tailEnd/>
            </a:ln>
          </p:spPr>
          <p:txBody>
            <a:bodyPr rot="10800000" vert="eaVert"/>
            <a:lstStyle/>
            <a:p>
              <a:endParaRPr lang="en-US"/>
            </a:p>
          </p:txBody>
        </p:sp>
        <p:sp>
          <p:nvSpPr>
            <p:cNvPr id="15420" name="Freeform 43"/>
            <p:cNvSpPr>
              <a:spLocks/>
            </p:cNvSpPr>
            <p:nvPr/>
          </p:nvSpPr>
          <p:spPr bwMode="auto">
            <a:xfrm>
              <a:off x="5201" y="1034"/>
              <a:ext cx="6" cy="30"/>
            </a:xfrm>
            <a:custGeom>
              <a:avLst/>
              <a:gdLst>
                <a:gd name="T0" fmla="*/ 0 w 6"/>
                <a:gd name="T1" fmla="*/ 30 h 30"/>
                <a:gd name="T2" fmla="*/ 0 w 6"/>
                <a:gd name="T3" fmla="*/ 24 h 30"/>
                <a:gd name="T4" fmla="*/ 0 w 6"/>
                <a:gd name="T5" fmla="*/ 12 h 30"/>
                <a:gd name="T6" fmla="*/ 0 w 6"/>
                <a:gd name="T7" fmla="*/ 0 h 30"/>
                <a:gd name="T8" fmla="*/ 0 w 6"/>
                <a:gd name="T9" fmla="*/ 0 h 30"/>
                <a:gd name="T10" fmla="*/ 6 w 6"/>
                <a:gd name="T11" fmla="*/ 0 h 30"/>
                <a:gd name="T12" fmla="*/ 6 w 6"/>
                <a:gd name="T13" fmla="*/ 12 h 30"/>
                <a:gd name="T14" fmla="*/ 6 w 6"/>
                <a:gd name="T15" fmla="*/ 18 h 30"/>
                <a:gd name="T16" fmla="*/ 0 w 6"/>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0"/>
                <a:gd name="T29" fmla="*/ 6 w 6"/>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0">
                  <a:moveTo>
                    <a:pt x="0" y="30"/>
                  </a:moveTo>
                  <a:lnTo>
                    <a:pt x="0" y="24"/>
                  </a:lnTo>
                  <a:lnTo>
                    <a:pt x="0" y="12"/>
                  </a:lnTo>
                  <a:lnTo>
                    <a:pt x="0" y="0"/>
                  </a:lnTo>
                  <a:lnTo>
                    <a:pt x="6" y="0"/>
                  </a:lnTo>
                  <a:lnTo>
                    <a:pt x="6" y="12"/>
                  </a:lnTo>
                  <a:lnTo>
                    <a:pt x="6" y="18"/>
                  </a:lnTo>
                  <a:lnTo>
                    <a:pt x="0" y="30"/>
                  </a:lnTo>
                  <a:close/>
                </a:path>
              </a:pathLst>
            </a:custGeom>
            <a:solidFill>
              <a:srgbClr val="006600"/>
            </a:solidFill>
            <a:ln w="9525">
              <a:noFill/>
              <a:round/>
              <a:headEnd/>
              <a:tailEnd/>
            </a:ln>
          </p:spPr>
          <p:txBody>
            <a:bodyPr rot="10800000" vert="eaVert"/>
            <a:lstStyle/>
            <a:p>
              <a:endParaRPr lang="en-US"/>
            </a:p>
          </p:txBody>
        </p:sp>
        <p:sp>
          <p:nvSpPr>
            <p:cNvPr id="15421" name="Freeform 44"/>
            <p:cNvSpPr>
              <a:spLocks/>
            </p:cNvSpPr>
            <p:nvPr/>
          </p:nvSpPr>
          <p:spPr bwMode="auto">
            <a:xfrm>
              <a:off x="5166" y="1053"/>
              <a:ext cx="36" cy="42"/>
            </a:xfrm>
            <a:custGeom>
              <a:avLst/>
              <a:gdLst>
                <a:gd name="T0" fmla="*/ 36 w 36"/>
                <a:gd name="T1" fmla="*/ 42 h 42"/>
                <a:gd name="T2" fmla="*/ 30 w 36"/>
                <a:gd name="T3" fmla="*/ 36 h 42"/>
                <a:gd name="T4" fmla="*/ 30 w 36"/>
                <a:gd name="T5" fmla="*/ 30 h 42"/>
                <a:gd name="T6" fmla="*/ 24 w 36"/>
                <a:gd name="T7" fmla="*/ 24 h 42"/>
                <a:gd name="T8" fmla="*/ 18 w 36"/>
                <a:gd name="T9" fmla="*/ 18 h 42"/>
                <a:gd name="T10" fmla="*/ 12 w 36"/>
                <a:gd name="T11" fmla="*/ 12 h 42"/>
                <a:gd name="T12" fmla="*/ 12 w 36"/>
                <a:gd name="T13" fmla="*/ 6 h 42"/>
                <a:gd name="T14" fmla="*/ 6 w 36"/>
                <a:gd name="T15" fmla="*/ 0 h 42"/>
                <a:gd name="T16" fmla="*/ 6 w 36"/>
                <a:gd name="T17" fmla="*/ 0 h 42"/>
                <a:gd name="T18" fmla="*/ 0 w 36"/>
                <a:gd name="T19" fmla="*/ 6 h 42"/>
                <a:gd name="T20" fmla="*/ 6 w 36"/>
                <a:gd name="T21" fmla="*/ 12 h 42"/>
                <a:gd name="T22" fmla="*/ 12 w 36"/>
                <a:gd name="T23" fmla="*/ 18 h 42"/>
                <a:gd name="T24" fmla="*/ 18 w 36"/>
                <a:gd name="T25" fmla="*/ 24 h 42"/>
                <a:gd name="T26" fmla="*/ 24 w 36"/>
                <a:gd name="T27" fmla="*/ 30 h 42"/>
                <a:gd name="T28" fmla="*/ 30 w 36"/>
                <a:gd name="T29" fmla="*/ 36 h 42"/>
                <a:gd name="T30" fmla="*/ 30 w 36"/>
                <a:gd name="T31" fmla="*/ 42 h 42"/>
                <a:gd name="T32" fmla="*/ 36 w 36"/>
                <a:gd name="T33" fmla="*/ 4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2"/>
                <a:gd name="T53" fmla="*/ 36 w 36"/>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2">
                  <a:moveTo>
                    <a:pt x="36" y="42"/>
                  </a:moveTo>
                  <a:lnTo>
                    <a:pt x="30" y="36"/>
                  </a:lnTo>
                  <a:lnTo>
                    <a:pt x="30" y="30"/>
                  </a:lnTo>
                  <a:lnTo>
                    <a:pt x="24" y="24"/>
                  </a:lnTo>
                  <a:lnTo>
                    <a:pt x="18" y="18"/>
                  </a:lnTo>
                  <a:lnTo>
                    <a:pt x="12" y="12"/>
                  </a:lnTo>
                  <a:lnTo>
                    <a:pt x="12" y="6"/>
                  </a:lnTo>
                  <a:lnTo>
                    <a:pt x="6" y="0"/>
                  </a:lnTo>
                  <a:lnTo>
                    <a:pt x="0" y="6"/>
                  </a:lnTo>
                  <a:lnTo>
                    <a:pt x="6" y="12"/>
                  </a:lnTo>
                  <a:lnTo>
                    <a:pt x="12" y="18"/>
                  </a:lnTo>
                  <a:lnTo>
                    <a:pt x="18" y="24"/>
                  </a:lnTo>
                  <a:lnTo>
                    <a:pt x="24" y="30"/>
                  </a:lnTo>
                  <a:lnTo>
                    <a:pt x="30" y="36"/>
                  </a:lnTo>
                  <a:lnTo>
                    <a:pt x="30" y="42"/>
                  </a:lnTo>
                  <a:lnTo>
                    <a:pt x="36" y="42"/>
                  </a:lnTo>
                  <a:close/>
                </a:path>
              </a:pathLst>
            </a:custGeom>
            <a:solidFill>
              <a:srgbClr val="006600"/>
            </a:solidFill>
            <a:ln w="9525">
              <a:noFill/>
              <a:round/>
              <a:headEnd/>
              <a:tailEnd/>
            </a:ln>
          </p:spPr>
          <p:txBody>
            <a:bodyPr rot="10800000" vert="eaVert"/>
            <a:lstStyle/>
            <a:p>
              <a:endParaRPr lang="en-US"/>
            </a:p>
          </p:txBody>
        </p:sp>
        <p:sp>
          <p:nvSpPr>
            <p:cNvPr id="15422" name="Freeform 45"/>
            <p:cNvSpPr>
              <a:spLocks/>
            </p:cNvSpPr>
            <p:nvPr/>
          </p:nvSpPr>
          <p:spPr bwMode="auto">
            <a:xfrm>
              <a:off x="5166" y="1071"/>
              <a:ext cx="36" cy="42"/>
            </a:xfrm>
            <a:custGeom>
              <a:avLst/>
              <a:gdLst>
                <a:gd name="T0" fmla="*/ 36 w 36"/>
                <a:gd name="T1" fmla="*/ 42 h 42"/>
                <a:gd name="T2" fmla="*/ 30 w 36"/>
                <a:gd name="T3" fmla="*/ 36 h 42"/>
                <a:gd name="T4" fmla="*/ 30 w 36"/>
                <a:gd name="T5" fmla="*/ 30 h 42"/>
                <a:gd name="T6" fmla="*/ 24 w 36"/>
                <a:gd name="T7" fmla="*/ 24 h 42"/>
                <a:gd name="T8" fmla="*/ 18 w 36"/>
                <a:gd name="T9" fmla="*/ 12 h 42"/>
                <a:gd name="T10" fmla="*/ 12 w 36"/>
                <a:gd name="T11" fmla="*/ 6 h 42"/>
                <a:gd name="T12" fmla="*/ 6 w 36"/>
                <a:gd name="T13" fmla="*/ 6 h 42"/>
                <a:gd name="T14" fmla="*/ 6 w 36"/>
                <a:gd name="T15" fmla="*/ 0 h 42"/>
                <a:gd name="T16" fmla="*/ 0 w 36"/>
                <a:gd name="T17" fmla="*/ 0 h 42"/>
                <a:gd name="T18" fmla="*/ 0 w 36"/>
                <a:gd name="T19" fmla="*/ 6 h 42"/>
                <a:gd name="T20" fmla="*/ 6 w 36"/>
                <a:gd name="T21" fmla="*/ 12 h 42"/>
                <a:gd name="T22" fmla="*/ 12 w 36"/>
                <a:gd name="T23" fmla="*/ 18 h 42"/>
                <a:gd name="T24" fmla="*/ 18 w 36"/>
                <a:gd name="T25" fmla="*/ 24 h 42"/>
                <a:gd name="T26" fmla="*/ 24 w 36"/>
                <a:gd name="T27" fmla="*/ 30 h 42"/>
                <a:gd name="T28" fmla="*/ 30 w 36"/>
                <a:gd name="T29" fmla="*/ 36 h 42"/>
                <a:gd name="T30" fmla="*/ 30 w 36"/>
                <a:gd name="T31" fmla="*/ 36 h 42"/>
                <a:gd name="T32" fmla="*/ 36 w 36"/>
                <a:gd name="T33" fmla="*/ 4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2"/>
                <a:gd name="T53" fmla="*/ 36 w 36"/>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2">
                  <a:moveTo>
                    <a:pt x="36" y="42"/>
                  </a:moveTo>
                  <a:lnTo>
                    <a:pt x="30" y="36"/>
                  </a:lnTo>
                  <a:lnTo>
                    <a:pt x="30" y="30"/>
                  </a:lnTo>
                  <a:lnTo>
                    <a:pt x="24" y="24"/>
                  </a:lnTo>
                  <a:lnTo>
                    <a:pt x="18" y="12"/>
                  </a:lnTo>
                  <a:lnTo>
                    <a:pt x="12" y="6"/>
                  </a:lnTo>
                  <a:lnTo>
                    <a:pt x="6" y="6"/>
                  </a:lnTo>
                  <a:lnTo>
                    <a:pt x="6" y="0"/>
                  </a:lnTo>
                  <a:lnTo>
                    <a:pt x="0" y="0"/>
                  </a:lnTo>
                  <a:lnTo>
                    <a:pt x="0" y="6"/>
                  </a:lnTo>
                  <a:lnTo>
                    <a:pt x="6" y="12"/>
                  </a:lnTo>
                  <a:lnTo>
                    <a:pt x="12" y="18"/>
                  </a:lnTo>
                  <a:lnTo>
                    <a:pt x="18" y="24"/>
                  </a:lnTo>
                  <a:lnTo>
                    <a:pt x="24" y="30"/>
                  </a:lnTo>
                  <a:lnTo>
                    <a:pt x="30" y="36"/>
                  </a:lnTo>
                  <a:lnTo>
                    <a:pt x="36" y="42"/>
                  </a:lnTo>
                  <a:close/>
                </a:path>
              </a:pathLst>
            </a:custGeom>
            <a:solidFill>
              <a:srgbClr val="006600"/>
            </a:solidFill>
            <a:ln w="9525">
              <a:noFill/>
              <a:round/>
              <a:headEnd/>
              <a:tailEnd/>
            </a:ln>
          </p:spPr>
          <p:txBody>
            <a:bodyPr rot="10800000" vert="eaVert"/>
            <a:lstStyle/>
            <a:p>
              <a:endParaRPr lang="en-US"/>
            </a:p>
          </p:txBody>
        </p:sp>
        <p:sp>
          <p:nvSpPr>
            <p:cNvPr id="15423" name="Freeform 46"/>
            <p:cNvSpPr>
              <a:spLocks/>
            </p:cNvSpPr>
            <p:nvPr/>
          </p:nvSpPr>
          <p:spPr bwMode="auto">
            <a:xfrm>
              <a:off x="5167" y="1095"/>
              <a:ext cx="36" cy="36"/>
            </a:xfrm>
            <a:custGeom>
              <a:avLst/>
              <a:gdLst>
                <a:gd name="T0" fmla="*/ 36 w 36"/>
                <a:gd name="T1" fmla="*/ 36 h 36"/>
                <a:gd name="T2" fmla="*/ 30 w 36"/>
                <a:gd name="T3" fmla="*/ 30 h 36"/>
                <a:gd name="T4" fmla="*/ 30 w 36"/>
                <a:gd name="T5" fmla="*/ 24 h 36"/>
                <a:gd name="T6" fmla="*/ 24 w 36"/>
                <a:gd name="T7" fmla="*/ 12 h 36"/>
                <a:gd name="T8" fmla="*/ 18 w 36"/>
                <a:gd name="T9" fmla="*/ 12 h 36"/>
                <a:gd name="T10" fmla="*/ 12 w 36"/>
                <a:gd name="T11" fmla="*/ 6 h 36"/>
                <a:gd name="T12" fmla="*/ 6 w 36"/>
                <a:gd name="T13" fmla="*/ 0 h 36"/>
                <a:gd name="T14" fmla="*/ 0 w 36"/>
                <a:gd name="T15" fmla="*/ 0 h 36"/>
                <a:gd name="T16" fmla="*/ 0 w 36"/>
                <a:gd name="T17" fmla="*/ 0 h 36"/>
                <a:gd name="T18" fmla="*/ 0 w 36"/>
                <a:gd name="T19" fmla="*/ 0 h 36"/>
                <a:gd name="T20" fmla="*/ 6 w 36"/>
                <a:gd name="T21" fmla="*/ 6 h 36"/>
                <a:gd name="T22" fmla="*/ 6 w 36"/>
                <a:gd name="T23" fmla="*/ 12 h 36"/>
                <a:gd name="T24" fmla="*/ 18 w 36"/>
                <a:gd name="T25" fmla="*/ 18 h 36"/>
                <a:gd name="T26" fmla="*/ 24 w 36"/>
                <a:gd name="T27" fmla="*/ 18 h 36"/>
                <a:gd name="T28" fmla="*/ 30 w 36"/>
                <a:gd name="T29" fmla="*/ 24 h 36"/>
                <a:gd name="T30" fmla="*/ 30 w 36"/>
                <a:gd name="T31" fmla="*/ 30 h 36"/>
                <a:gd name="T32" fmla="*/ 36 w 36"/>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36" y="36"/>
                  </a:moveTo>
                  <a:lnTo>
                    <a:pt x="30" y="30"/>
                  </a:lnTo>
                  <a:lnTo>
                    <a:pt x="30" y="24"/>
                  </a:lnTo>
                  <a:lnTo>
                    <a:pt x="24" y="12"/>
                  </a:lnTo>
                  <a:lnTo>
                    <a:pt x="18" y="12"/>
                  </a:lnTo>
                  <a:lnTo>
                    <a:pt x="12" y="6"/>
                  </a:lnTo>
                  <a:lnTo>
                    <a:pt x="6" y="0"/>
                  </a:lnTo>
                  <a:lnTo>
                    <a:pt x="0" y="0"/>
                  </a:lnTo>
                  <a:lnTo>
                    <a:pt x="6" y="6"/>
                  </a:lnTo>
                  <a:lnTo>
                    <a:pt x="6" y="12"/>
                  </a:lnTo>
                  <a:lnTo>
                    <a:pt x="18" y="18"/>
                  </a:lnTo>
                  <a:lnTo>
                    <a:pt x="24" y="18"/>
                  </a:lnTo>
                  <a:lnTo>
                    <a:pt x="30" y="24"/>
                  </a:lnTo>
                  <a:lnTo>
                    <a:pt x="30" y="30"/>
                  </a:lnTo>
                  <a:lnTo>
                    <a:pt x="36" y="36"/>
                  </a:lnTo>
                  <a:close/>
                </a:path>
              </a:pathLst>
            </a:custGeom>
            <a:solidFill>
              <a:srgbClr val="006600"/>
            </a:solidFill>
            <a:ln w="9525">
              <a:noFill/>
              <a:round/>
              <a:headEnd/>
              <a:tailEnd/>
            </a:ln>
          </p:spPr>
          <p:txBody>
            <a:bodyPr rot="10800000" vert="eaVert"/>
            <a:lstStyle/>
            <a:p>
              <a:endParaRPr lang="en-US"/>
            </a:p>
          </p:txBody>
        </p:sp>
        <p:sp>
          <p:nvSpPr>
            <p:cNvPr id="15424" name="Freeform 47"/>
            <p:cNvSpPr>
              <a:spLocks/>
            </p:cNvSpPr>
            <p:nvPr/>
          </p:nvSpPr>
          <p:spPr bwMode="auto">
            <a:xfrm>
              <a:off x="5171" y="1119"/>
              <a:ext cx="30" cy="24"/>
            </a:xfrm>
            <a:custGeom>
              <a:avLst/>
              <a:gdLst>
                <a:gd name="T0" fmla="*/ 30 w 30"/>
                <a:gd name="T1" fmla="*/ 24 h 24"/>
                <a:gd name="T2" fmla="*/ 30 w 30"/>
                <a:gd name="T3" fmla="*/ 24 h 24"/>
                <a:gd name="T4" fmla="*/ 24 w 30"/>
                <a:gd name="T5" fmla="*/ 18 h 24"/>
                <a:gd name="T6" fmla="*/ 18 w 30"/>
                <a:gd name="T7" fmla="*/ 12 h 24"/>
                <a:gd name="T8" fmla="*/ 12 w 30"/>
                <a:gd name="T9" fmla="*/ 6 h 24"/>
                <a:gd name="T10" fmla="*/ 6 w 30"/>
                <a:gd name="T11" fmla="*/ 0 h 24"/>
                <a:gd name="T12" fmla="*/ 0 w 30"/>
                <a:gd name="T13" fmla="*/ 0 h 24"/>
                <a:gd name="T14" fmla="*/ 0 w 30"/>
                <a:gd name="T15" fmla="*/ 0 h 24"/>
                <a:gd name="T16" fmla="*/ 0 w 30"/>
                <a:gd name="T17" fmla="*/ 0 h 24"/>
                <a:gd name="T18" fmla="*/ 0 w 30"/>
                <a:gd name="T19" fmla="*/ 6 h 24"/>
                <a:gd name="T20" fmla="*/ 0 w 30"/>
                <a:gd name="T21" fmla="*/ 6 h 24"/>
                <a:gd name="T22" fmla="*/ 6 w 30"/>
                <a:gd name="T23" fmla="*/ 12 h 24"/>
                <a:gd name="T24" fmla="*/ 12 w 30"/>
                <a:gd name="T25" fmla="*/ 12 h 24"/>
                <a:gd name="T26" fmla="*/ 18 w 30"/>
                <a:gd name="T27" fmla="*/ 18 h 24"/>
                <a:gd name="T28" fmla="*/ 24 w 30"/>
                <a:gd name="T29" fmla="*/ 18 h 24"/>
                <a:gd name="T30" fmla="*/ 30 w 30"/>
                <a:gd name="T31" fmla="*/ 24 h 24"/>
                <a:gd name="T32" fmla="*/ 30 w 30"/>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30" y="24"/>
                  </a:moveTo>
                  <a:lnTo>
                    <a:pt x="30" y="24"/>
                  </a:lnTo>
                  <a:lnTo>
                    <a:pt x="24" y="18"/>
                  </a:lnTo>
                  <a:lnTo>
                    <a:pt x="18" y="12"/>
                  </a:lnTo>
                  <a:lnTo>
                    <a:pt x="12" y="6"/>
                  </a:lnTo>
                  <a:lnTo>
                    <a:pt x="6" y="0"/>
                  </a:lnTo>
                  <a:lnTo>
                    <a:pt x="0" y="0"/>
                  </a:lnTo>
                  <a:lnTo>
                    <a:pt x="0" y="6"/>
                  </a:lnTo>
                  <a:lnTo>
                    <a:pt x="6" y="12"/>
                  </a:lnTo>
                  <a:lnTo>
                    <a:pt x="12" y="12"/>
                  </a:lnTo>
                  <a:lnTo>
                    <a:pt x="18" y="18"/>
                  </a:lnTo>
                  <a:lnTo>
                    <a:pt x="24" y="18"/>
                  </a:lnTo>
                  <a:lnTo>
                    <a:pt x="30" y="24"/>
                  </a:lnTo>
                  <a:close/>
                </a:path>
              </a:pathLst>
            </a:custGeom>
            <a:solidFill>
              <a:srgbClr val="006600"/>
            </a:solidFill>
            <a:ln w="9525">
              <a:noFill/>
              <a:round/>
              <a:headEnd/>
              <a:tailEnd/>
            </a:ln>
          </p:spPr>
          <p:txBody>
            <a:bodyPr rot="10800000" vert="eaVert"/>
            <a:lstStyle/>
            <a:p>
              <a:endParaRPr lang="en-US"/>
            </a:p>
          </p:txBody>
        </p:sp>
        <p:sp>
          <p:nvSpPr>
            <p:cNvPr id="15425" name="Freeform 48"/>
            <p:cNvSpPr>
              <a:spLocks/>
            </p:cNvSpPr>
            <p:nvPr/>
          </p:nvSpPr>
          <p:spPr bwMode="auto">
            <a:xfrm>
              <a:off x="5171" y="1136"/>
              <a:ext cx="36" cy="26"/>
            </a:xfrm>
            <a:custGeom>
              <a:avLst/>
              <a:gdLst>
                <a:gd name="T0" fmla="*/ 36 w 36"/>
                <a:gd name="T1" fmla="*/ 46 h 24"/>
                <a:gd name="T2" fmla="*/ 30 w 36"/>
                <a:gd name="T3" fmla="*/ 46 h 24"/>
                <a:gd name="T4" fmla="*/ 24 w 36"/>
                <a:gd name="T5" fmla="*/ 36 h 24"/>
                <a:gd name="T6" fmla="*/ 18 w 36"/>
                <a:gd name="T7" fmla="*/ 22 h 24"/>
                <a:gd name="T8" fmla="*/ 12 w 36"/>
                <a:gd name="T9" fmla="*/ 22 h 24"/>
                <a:gd name="T10" fmla="*/ 6 w 36"/>
                <a:gd name="T11" fmla="*/ 14 h 24"/>
                <a:gd name="T12" fmla="*/ 6 w 36"/>
                <a:gd name="T13" fmla="*/ 14 h 24"/>
                <a:gd name="T14" fmla="*/ 0 w 36"/>
                <a:gd name="T15" fmla="*/ 0 h 24"/>
                <a:gd name="T16" fmla="*/ 0 w 36"/>
                <a:gd name="T17" fmla="*/ 14 h 24"/>
                <a:gd name="T18" fmla="*/ 0 w 36"/>
                <a:gd name="T19" fmla="*/ 14 h 24"/>
                <a:gd name="T20" fmla="*/ 6 w 36"/>
                <a:gd name="T21" fmla="*/ 22 h 24"/>
                <a:gd name="T22" fmla="*/ 12 w 36"/>
                <a:gd name="T23" fmla="*/ 36 h 24"/>
                <a:gd name="T24" fmla="*/ 18 w 36"/>
                <a:gd name="T25" fmla="*/ 36 h 24"/>
                <a:gd name="T26" fmla="*/ 24 w 36"/>
                <a:gd name="T27" fmla="*/ 46 h 24"/>
                <a:gd name="T28" fmla="*/ 24 w 36"/>
                <a:gd name="T29" fmla="*/ 46 h 24"/>
                <a:gd name="T30" fmla="*/ 30 w 36"/>
                <a:gd name="T31" fmla="*/ 46 h 24"/>
                <a:gd name="T32" fmla="*/ 36 w 36"/>
                <a:gd name="T33" fmla="*/ 4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36" y="24"/>
                  </a:moveTo>
                  <a:lnTo>
                    <a:pt x="30" y="24"/>
                  </a:lnTo>
                  <a:lnTo>
                    <a:pt x="24" y="18"/>
                  </a:lnTo>
                  <a:lnTo>
                    <a:pt x="18" y="12"/>
                  </a:lnTo>
                  <a:lnTo>
                    <a:pt x="12" y="12"/>
                  </a:lnTo>
                  <a:lnTo>
                    <a:pt x="6" y="6"/>
                  </a:lnTo>
                  <a:lnTo>
                    <a:pt x="0" y="0"/>
                  </a:lnTo>
                  <a:lnTo>
                    <a:pt x="0" y="6"/>
                  </a:lnTo>
                  <a:lnTo>
                    <a:pt x="6" y="12"/>
                  </a:lnTo>
                  <a:lnTo>
                    <a:pt x="12" y="18"/>
                  </a:lnTo>
                  <a:lnTo>
                    <a:pt x="18" y="18"/>
                  </a:lnTo>
                  <a:lnTo>
                    <a:pt x="24" y="24"/>
                  </a:lnTo>
                  <a:lnTo>
                    <a:pt x="30" y="24"/>
                  </a:lnTo>
                  <a:lnTo>
                    <a:pt x="36" y="24"/>
                  </a:lnTo>
                  <a:close/>
                </a:path>
              </a:pathLst>
            </a:custGeom>
            <a:solidFill>
              <a:srgbClr val="006600"/>
            </a:solidFill>
            <a:ln w="9525">
              <a:noFill/>
              <a:round/>
              <a:headEnd/>
              <a:tailEnd/>
            </a:ln>
          </p:spPr>
          <p:txBody>
            <a:bodyPr rot="10800000" vert="eaVert"/>
            <a:lstStyle/>
            <a:p>
              <a:endParaRPr lang="en-US"/>
            </a:p>
          </p:txBody>
        </p:sp>
        <p:sp>
          <p:nvSpPr>
            <p:cNvPr id="15426" name="Freeform 49"/>
            <p:cNvSpPr>
              <a:spLocks/>
            </p:cNvSpPr>
            <p:nvPr/>
          </p:nvSpPr>
          <p:spPr bwMode="auto">
            <a:xfrm>
              <a:off x="5178" y="1167"/>
              <a:ext cx="29" cy="12"/>
            </a:xfrm>
            <a:custGeom>
              <a:avLst/>
              <a:gdLst>
                <a:gd name="T0" fmla="*/ 22 w 30"/>
                <a:gd name="T1" fmla="*/ 12 h 12"/>
                <a:gd name="T2" fmla="*/ 16 w 30"/>
                <a:gd name="T3" fmla="*/ 12 h 12"/>
                <a:gd name="T4" fmla="*/ 16 w 30"/>
                <a:gd name="T5" fmla="*/ 6 h 12"/>
                <a:gd name="T6" fmla="*/ 15 w 30"/>
                <a:gd name="T7" fmla="*/ 6 h 12"/>
                <a:gd name="T8" fmla="*/ 12 w 30"/>
                <a:gd name="T9" fmla="*/ 6 h 12"/>
                <a:gd name="T10" fmla="*/ 6 w 30"/>
                <a:gd name="T11" fmla="*/ 0 h 12"/>
                <a:gd name="T12" fmla="*/ 6 w 30"/>
                <a:gd name="T13" fmla="*/ 0 h 12"/>
                <a:gd name="T14" fmla="*/ 0 w 30"/>
                <a:gd name="T15" fmla="*/ 0 h 12"/>
                <a:gd name="T16" fmla="*/ 0 w 30"/>
                <a:gd name="T17" fmla="*/ 6 h 12"/>
                <a:gd name="T18" fmla="*/ 0 w 30"/>
                <a:gd name="T19" fmla="*/ 6 h 12"/>
                <a:gd name="T20" fmla="*/ 6 w 30"/>
                <a:gd name="T21" fmla="*/ 12 h 12"/>
                <a:gd name="T22" fmla="*/ 6 w 30"/>
                <a:gd name="T23" fmla="*/ 12 h 12"/>
                <a:gd name="T24" fmla="*/ 12 w 30"/>
                <a:gd name="T25" fmla="*/ 12 h 12"/>
                <a:gd name="T26" fmla="*/ 15 w 30"/>
                <a:gd name="T27" fmla="*/ 12 h 12"/>
                <a:gd name="T28" fmla="*/ 16 w 30"/>
                <a:gd name="T29" fmla="*/ 12 h 12"/>
                <a:gd name="T30" fmla="*/ 22 w 30"/>
                <a:gd name="T31" fmla="*/ 12 h 12"/>
                <a:gd name="T32" fmla="*/ 22 w 30"/>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2"/>
                <a:gd name="T53" fmla="*/ 30 w 3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2">
                  <a:moveTo>
                    <a:pt x="30" y="12"/>
                  </a:moveTo>
                  <a:lnTo>
                    <a:pt x="24" y="12"/>
                  </a:lnTo>
                  <a:lnTo>
                    <a:pt x="24" y="6"/>
                  </a:lnTo>
                  <a:lnTo>
                    <a:pt x="18" y="6"/>
                  </a:lnTo>
                  <a:lnTo>
                    <a:pt x="12" y="6"/>
                  </a:lnTo>
                  <a:lnTo>
                    <a:pt x="6" y="0"/>
                  </a:lnTo>
                  <a:lnTo>
                    <a:pt x="0" y="0"/>
                  </a:lnTo>
                  <a:lnTo>
                    <a:pt x="0" y="6"/>
                  </a:lnTo>
                  <a:lnTo>
                    <a:pt x="6" y="12"/>
                  </a:lnTo>
                  <a:lnTo>
                    <a:pt x="12" y="12"/>
                  </a:lnTo>
                  <a:lnTo>
                    <a:pt x="18" y="12"/>
                  </a:lnTo>
                  <a:lnTo>
                    <a:pt x="24" y="12"/>
                  </a:lnTo>
                  <a:lnTo>
                    <a:pt x="30" y="12"/>
                  </a:lnTo>
                  <a:close/>
                </a:path>
              </a:pathLst>
            </a:custGeom>
            <a:solidFill>
              <a:srgbClr val="006600"/>
            </a:solidFill>
            <a:ln w="9525">
              <a:noFill/>
              <a:round/>
              <a:headEnd/>
              <a:tailEnd/>
            </a:ln>
          </p:spPr>
          <p:txBody>
            <a:bodyPr rot="10800000" vert="eaVert"/>
            <a:lstStyle/>
            <a:p>
              <a:endParaRPr lang="en-US"/>
            </a:p>
          </p:txBody>
        </p:sp>
        <p:sp>
          <p:nvSpPr>
            <p:cNvPr id="15427" name="Freeform 50"/>
            <p:cNvSpPr>
              <a:spLocks/>
            </p:cNvSpPr>
            <p:nvPr/>
          </p:nvSpPr>
          <p:spPr bwMode="auto">
            <a:xfrm>
              <a:off x="5185" y="1191"/>
              <a:ext cx="29" cy="6"/>
            </a:xfrm>
            <a:custGeom>
              <a:avLst/>
              <a:gdLst>
                <a:gd name="T0" fmla="*/ 22 w 30"/>
                <a:gd name="T1" fmla="*/ 6 h 6"/>
                <a:gd name="T2" fmla="*/ 16 w 30"/>
                <a:gd name="T3" fmla="*/ 0 h 6"/>
                <a:gd name="T4" fmla="*/ 15 w 30"/>
                <a:gd name="T5" fmla="*/ 0 h 6"/>
                <a:gd name="T6" fmla="*/ 15 w 30"/>
                <a:gd name="T7" fmla="*/ 0 h 6"/>
                <a:gd name="T8" fmla="*/ 12 w 30"/>
                <a:gd name="T9" fmla="*/ 0 h 6"/>
                <a:gd name="T10" fmla="*/ 6 w 30"/>
                <a:gd name="T11" fmla="*/ 0 h 6"/>
                <a:gd name="T12" fmla="*/ 6 w 30"/>
                <a:gd name="T13" fmla="*/ 0 h 6"/>
                <a:gd name="T14" fmla="*/ 0 w 30"/>
                <a:gd name="T15" fmla="*/ 0 h 6"/>
                <a:gd name="T16" fmla="*/ 0 w 30"/>
                <a:gd name="T17" fmla="*/ 0 h 6"/>
                <a:gd name="T18" fmla="*/ 0 w 30"/>
                <a:gd name="T19" fmla="*/ 0 h 6"/>
                <a:gd name="T20" fmla="*/ 6 w 30"/>
                <a:gd name="T21" fmla="*/ 6 h 6"/>
                <a:gd name="T22" fmla="*/ 6 w 30"/>
                <a:gd name="T23" fmla="*/ 6 h 6"/>
                <a:gd name="T24" fmla="*/ 12 w 30"/>
                <a:gd name="T25" fmla="*/ 6 h 6"/>
                <a:gd name="T26" fmla="*/ 15 w 30"/>
                <a:gd name="T27" fmla="*/ 6 h 6"/>
                <a:gd name="T28" fmla="*/ 15 w 30"/>
                <a:gd name="T29" fmla="*/ 6 h 6"/>
                <a:gd name="T30" fmla="*/ 16 w 30"/>
                <a:gd name="T31" fmla="*/ 6 h 6"/>
                <a:gd name="T32" fmla="*/ 22 w 30"/>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30" y="6"/>
                  </a:moveTo>
                  <a:lnTo>
                    <a:pt x="24" y="0"/>
                  </a:lnTo>
                  <a:lnTo>
                    <a:pt x="18" y="0"/>
                  </a:lnTo>
                  <a:lnTo>
                    <a:pt x="12" y="0"/>
                  </a:lnTo>
                  <a:lnTo>
                    <a:pt x="6" y="0"/>
                  </a:lnTo>
                  <a:lnTo>
                    <a:pt x="0" y="0"/>
                  </a:lnTo>
                  <a:lnTo>
                    <a:pt x="6" y="6"/>
                  </a:lnTo>
                  <a:lnTo>
                    <a:pt x="12" y="6"/>
                  </a:lnTo>
                  <a:lnTo>
                    <a:pt x="18" y="6"/>
                  </a:lnTo>
                  <a:lnTo>
                    <a:pt x="24" y="6"/>
                  </a:lnTo>
                  <a:lnTo>
                    <a:pt x="30" y="6"/>
                  </a:lnTo>
                  <a:close/>
                </a:path>
              </a:pathLst>
            </a:custGeom>
            <a:solidFill>
              <a:srgbClr val="006600"/>
            </a:solidFill>
            <a:ln w="9525">
              <a:noFill/>
              <a:round/>
              <a:headEnd/>
              <a:tailEnd/>
            </a:ln>
          </p:spPr>
          <p:txBody>
            <a:bodyPr rot="10800000" vert="eaVert"/>
            <a:lstStyle/>
            <a:p>
              <a:endParaRPr lang="en-US"/>
            </a:p>
          </p:txBody>
        </p:sp>
        <p:sp>
          <p:nvSpPr>
            <p:cNvPr id="15428" name="Freeform 51"/>
            <p:cNvSpPr>
              <a:spLocks/>
            </p:cNvSpPr>
            <p:nvPr/>
          </p:nvSpPr>
          <p:spPr bwMode="auto">
            <a:xfrm>
              <a:off x="5191" y="1203"/>
              <a:ext cx="24" cy="6"/>
            </a:xfrm>
            <a:custGeom>
              <a:avLst/>
              <a:gdLst>
                <a:gd name="T0" fmla="*/ 24 w 24"/>
                <a:gd name="T1" fmla="*/ 6 h 6"/>
                <a:gd name="T2" fmla="*/ 24 w 24"/>
                <a:gd name="T3" fmla="*/ 6 h 6"/>
                <a:gd name="T4" fmla="*/ 18 w 24"/>
                <a:gd name="T5" fmla="*/ 0 h 6"/>
                <a:gd name="T6" fmla="*/ 18 w 24"/>
                <a:gd name="T7" fmla="*/ 0 h 6"/>
                <a:gd name="T8" fmla="*/ 12 w 24"/>
                <a:gd name="T9" fmla="*/ 0 h 6"/>
                <a:gd name="T10" fmla="*/ 6 w 24"/>
                <a:gd name="T11" fmla="*/ 0 h 6"/>
                <a:gd name="T12" fmla="*/ 6 w 24"/>
                <a:gd name="T13" fmla="*/ 0 h 6"/>
                <a:gd name="T14" fmla="*/ 0 w 24"/>
                <a:gd name="T15" fmla="*/ 6 h 6"/>
                <a:gd name="T16" fmla="*/ 0 w 24"/>
                <a:gd name="T17" fmla="*/ 6 h 6"/>
                <a:gd name="T18" fmla="*/ 0 w 24"/>
                <a:gd name="T19" fmla="*/ 6 h 6"/>
                <a:gd name="T20" fmla="*/ 0 w 24"/>
                <a:gd name="T21" fmla="*/ 6 h 6"/>
                <a:gd name="T22" fmla="*/ 6 w 24"/>
                <a:gd name="T23" fmla="*/ 6 h 6"/>
                <a:gd name="T24" fmla="*/ 6 w 24"/>
                <a:gd name="T25" fmla="*/ 6 h 6"/>
                <a:gd name="T26" fmla="*/ 12 w 24"/>
                <a:gd name="T27" fmla="*/ 6 h 6"/>
                <a:gd name="T28" fmla="*/ 18 w 24"/>
                <a:gd name="T29" fmla="*/ 6 h 6"/>
                <a:gd name="T30" fmla="*/ 24 w 24"/>
                <a:gd name="T31" fmla="*/ 6 h 6"/>
                <a:gd name="T32" fmla="*/ 24 w 24"/>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24" y="6"/>
                  </a:moveTo>
                  <a:lnTo>
                    <a:pt x="24" y="6"/>
                  </a:lnTo>
                  <a:lnTo>
                    <a:pt x="18" y="0"/>
                  </a:lnTo>
                  <a:lnTo>
                    <a:pt x="12" y="0"/>
                  </a:lnTo>
                  <a:lnTo>
                    <a:pt x="6" y="0"/>
                  </a:lnTo>
                  <a:lnTo>
                    <a:pt x="0" y="6"/>
                  </a:lnTo>
                  <a:lnTo>
                    <a:pt x="6" y="6"/>
                  </a:lnTo>
                  <a:lnTo>
                    <a:pt x="12" y="6"/>
                  </a:lnTo>
                  <a:lnTo>
                    <a:pt x="18" y="6"/>
                  </a:lnTo>
                  <a:lnTo>
                    <a:pt x="24" y="6"/>
                  </a:lnTo>
                  <a:close/>
                </a:path>
              </a:pathLst>
            </a:custGeom>
            <a:solidFill>
              <a:srgbClr val="006600"/>
            </a:solidFill>
            <a:ln w="9525">
              <a:noFill/>
              <a:round/>
              <a:headEnd/>
              <a:tailEnd/>
            </a:ln>
          </p:spPr>
          <p:txBody>
            <a:bodyPr rot="10800000" vert="eaVert"/>
            <a:lstStyle/>
            <a:p>
              <a:endParaRPr lang="en-US"/>
            </a:p>
          </p:txBody>
        </p:sp>
        <p:sp>
          <p:nvSpPr>
            <p:cNvPr id="15429" name="Freeform 52"/>
            <p:cNvSpPr>
              <a:spLocks/>
            </p:cNvSpPr>
            <p:nvPr/>
          </p:nvSpPr>
          <p:spPr bwMode="auto">
            <a:xfrm>
              <a:off x="5196" y="1214"/>
              <a:ext cx="24" cy="12"/>
            </a:xfrm>
            <a:custGeom>
              <a:avLst/>
              <a:gdLst>
                <a:gd name="T0" fmla="*/ 24 w 24"/>
                <a:gd name="T1" fmla="*/ 12 h 12"/>
                <a:gd name="T2" fmla="*/ 24 w 24"/>
                <a:gd name="T3" fmla="*/ 6 h 12"/>
                <a:gd name="T4" fmla="*/ 24 w 24"/>
                <a:gd name="T5" fmla="*/ 6 h 12"/>
                <a:gd name="T6" fmla="*/ 18 w 24"/>
                <a:gd name="T7" fmla="*/ 6 h 12"/>
                <a:gd name="T8" fmla="*/ 18 w 24"/>
                <a:gd name="T9" fmla="*/ 0 h 12"/>
                <a:gd name="T10" fmla="*/ 12 w 24"/>
                <a:gd name="T11" fmla="*/ 0 h 12"/>
                <a:gd name="T12" fmla="*/ 6 w 24"/>
                <a:gd name="T13" fmla="*/ 0 h 12"/>
                <a:gd name="T14" fmla="*/ 6 w 24"/>
                <a:gd name="T15" fmla="*/ 0 h 12"/>
                <a:gd name="T16" fmla="*/ 0 w 24"/>
                <a:gd name="T17" fmla="*/ 6 h 12"/>
                <a:gd name="T18" fmla="*/ 0 w 24"/>
                <a:gd name="T19" fmla="*/ 6 h 12"/>
                <a:gd name="T20" fmla="*/ 6 w 24"/>
                <a:gd name="T21" fmla="*/ 12 h 12"/>
                <a:gd name="T22" fmla="*/ 6 w 24"/>
                <a:gd name="T23" fmla="*/ 12 h 12"/>
                <a:gd name="T24" fmla="*/ 12 w 24"/>
                <a:gd name="T25" fmla="*/ 12 h 12"/>
                <a:gd name="T26" fmla="*/ 18 w 24"/>
                <a:gd name="T27" fmla="*/ 12 h 12"/>
                <a:gd name="T28" fmla="*/ 18 w 24"/>
                <a:gd name="T29" fmla="*/ 12 h 12"/>
                <a:gd name="T30" fmla="*/ 24 w 24"/>
                <a:gd name="T31" fmla="*/ 12 h 12"/>
                <a:gd name="T32" fmla="*/ 24 w 24"/>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2"/>
                <a:gd name="T53" fmla="*/ 24 w 2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2">
                  <a:moveTo>
                    <a:pt x="24" y="12"/>
                  </a:moveTo>
                  <a:lnTo>
                    <a:pt x="24" y="6"/>
                  </a:lnTo>
                  <a:lnTo>
                    <a:pt x="18" y="6"/>
                  </a:lnTo>
                  <a:lnTo>
                    <a:pt x="18" y="0"/>
                  </a:lnTo>
                  <a:lnTo>
                    <a:pt x="12" y="0"/>
                  </a:lnTo>
                  <a:lnTo>
                    <a:pt x="6" y="0"/>
                  </a:lnTo>
                  <a:lnTo>
                    <a:pt x="0" y="6"/>
                  </a:lnTo>
                  <a:lnTo>
                    <a:pt x="6" y="12"/>
                  </a:lnTo>
                  <a:lnTo>
                    <a:pt x="12" y="12"/>
                  </a:lnTo>
                  <a:lnTo>
                    <a:pt x="18" y="12"/>
                  </a:lnTo>
                  <a:lnTo>
                    <a:pt x="24" y="12"/>
                  </a:lnTo>
                  <a:close/>
                </a:path>
              </a:pathLst>
            </a:custGeom>
            <a:solidFill>
              <a:srgbClr val="006600"/>
            </a:solidFill>
            <a:ln w="9525">
              <a:noFill/>
              <a:round/>
              <a:headEnd/>
              <a:tailEnd/>
            </a:ln>
          </p:spPr>
          <p:txBody>
            <a:bodyPr rot="10800000" vert="eaVert"/>
            <a:lstStyle/>
            <a:p>
              <a:endParaRPr lang="en-US"/>
            </a:p>
          </p:txBody>
        </p:sp>
        <p:sp>
          <p:nvSpPr>
            <p:cNvPr id="15430" name="Freeform 53"/>
            <p:cNvSpPr>
              <a:spLocks/>
            </p:cNvSpPr>
            <p:nvPr/>
          </p:nvSpPr>
          <p:spPr bwMode="auto">
            <a:xfrm>
              <a:off x="5202" y="1225"/>
              <a:ext cx="24" cy="6"/>
            </a:xfrm>
            <a:custGeom>
              <a:avLst/>
              <a:gdLst>
                <a:gd name="T0" fmla="*/ 24 w 24"/>
                <a:gd name="T1" fmla="*/ 6 h 6"/>
                <a:gd name="T2" fmla="*/ 24 w 24"/>
                <a:gd name="T3" fmla="*/ 6 h 6"/>
                <a:gd name="T4" fmla="*/ 18 w 24"/>
                <a:gd name="T5" fmla="*/ 6 h 6"/>
                <a:gd name="T6" fmla="*/ 18 w 24"/>
                <a:gd name="T7" fmla="*/ 0 h 6"/>
                <a:gd name="T8" fmla="*/ 12 w 24"/>
                <a:gd name="T9" fmla="*/ 0 h 6"/>
                <a:gd name="T10" fmla="*/ 6 w 24"/>
                <a:gd name="T11" fmla="*/ 0 h 6"/>
                <a:gd name="T12" fmla="*/ 6 w 24"/>
                <a:gd name="T13" fmla="*/ 0 h 6"/>
                <a:gd name="T14" fmla="*/ 0 w 24"/>
                <a:gd name="T15" fmla="*/ 0 h 6"/>
                <a:gd name="T16" fmla="*/ 0 w 24"/>
                <a:gd name="T17" fmla="*/ 0 h 6"/>
                <a:gd name="T18" fmla="*/ 0 w 24"/>
                <a:gd name="T19" fmla="*/ 6 h 6"/>
                <a:gd name="T20" fmla="*/ 0 w 24"/>
                <a:gd name="T21" fmla="*/ 6 h 6"/>
                <a:gd name="T22" fmla="*/ 6 w 24"/>
                <a:gd name="T23" fmla="*/ 6 h 6"/>
                <a:gd name="T24" fmla="*/ 6 w 24"/>
                <a:gd name="T25" fmla="*/ 6 h 6"/>
                <a:gd name="T26" fmla="*/ 12 w 24"/>
                <a:gd name="T27" fmla="*/ 6 h 6"/>
                <a:gd name="T28" fmla="*/ 18 w 24"/>
                <a:gd name="T29" fmla="*/ 6 h 6"/>
                <a:gd name="T30" fmla="*/ 24 w 24"/>
                <a:gd name="T31" fmla="*/ 6 h 6"/>
                <a:gd name="T32" fmla="*/ 24 w 24"/>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24" y="6"/>
                  </a:moveTo>
                  <a:lnTo>
                    <a:pt x="24" y="6"/>
                  </a:lnTo>
                  <a:lnTo>
                    <a:pt x="18" y="6"/>
                  </a:lnTo>
                  <a:lnTo>
                    <a:pt x="18" y="0"/>
                  </a:lnTo>
                  <a:lnTo>
                    <a:pt x="12" y="0"/>
                  </a:lnTo>
                  <a:lnTo>
                    <a:pt x="6" y="0"/>
                  </a:lnTo>
                  <a:lnTo>
                    <a:pt x="0" y="0"/>
                  </a:lnTo>
                  <a:lnTo>
                    <a:pt x="0" y="6"/>
                  </a:lnTo>
                  <a:lnTo>
                    <a:pt x="6" y="6"/>
                  </a:lnTo>
                  <a:lnTo>
                    <a:pt x="12" y="6"/>
                  </a:lnTo>
                  <a:lnTo>
                    <a:pt x="18" y="6"/>
                  </a:lnTo>
                  <a:lnTo>
                    <a:pt x="24" y="6"/>
                  </a:lnTo>
                  <a:close/>
                </a:path>
              </a:pathLst>
            </a:custGeom>
            <a:solidFill>
              <a:srgbClr val="006600"/>
            </a:solidFill>
            <a:ln w="9525">
              <a:noFill/>
              <a:round/>
              <a:headEnd/>
              <a:tailEnd/>
            </a:ln>
          </p:spPr>
          <p:txBody>
            <a:bodyPr rot="10800000" vert="eaVert"/>
            <a:lstStyle/>
            <a:p>
              <a:endParaRPr lang="en-US"/>
            </a:p>
          </p:txBody>
        </p:sp>
        <p:sp>
          <p:nvSpPr>
            <p:cNvPr id="15431" name="Freeform 54"/>
            <p:cNvSpPr>
              <a:spLocks/>
            </p:cNvSpPr>
            <p:nvPr/>
          </p:nvSpPr>
          <p:spPr bwMode="auto">
            <a:xfrm>
              <a:off x="5179" y="1037"/>
              <a:ext cx="24" cy="48"/>
            </a:xfrm>
            <a:custGeom>
              <a:avLst/>
              <a:gdLst>
                <a:gd name="T0" fmla="*/ 0 w 24"/>
                <a:gd name="T1" fmla="*/ 6 h 48"/>
                <a:gd name="T2" fmla="*/ 0 w 24"/>
                <a:gd name="T3" fmla="*/ 6 h 48"/>
                <a:gd name="T4" fmla="*/ 0 w 24"/>
                <a:gd name="T5" fmla="*/ 12 h 48"/>
                <a:gd name="T6" fmla="*/ 6 w 24"/>
                <a:gd name="T7" fmla="*/ 18 h 48"/>
                <a:gd name="T8" fmla="*/ 12 w 24"/>
                <a:gd name="T9" fmla="*/ 24 h 48"/>
                <a:gd name="T10" fmla="*/ 18 w 24"/>
                <a:gd name="T11" fmla="*/ 30 h 48"/>
                <a:gd name="T12" fmla="*/ 18 w 24"/>
                <a:gd name="T13" fmla="*/ 36 h 48"/>
                <a:gd name="T14" fmla="*/ 24 w 24"/>
                <a:gd name="T15" fmla="*/ 42 h 48"/>
                <a:gd name="T16" fmla="*/ 24 w 24"/>
                <a:gd name="T17" fmla="*/ 48 h 48"/>
                <a:gd name="T18" fmla="*/ 24 w 24"/>
                <a:gd name="T19" fmla="*/ 36 h 48"/>
                <a:gd name="T20" fmla="*/ 18 w 24"/>
                <a:gd name="T21" fmla="*/ 30 h 48"/>
                <a:gd name="T22" fmla="*/ 18 w 24"/>
                <a:gd name="T23" fmla="*/ 24 h 48"/>
                <a:gd name="T24" fmla="*/ 12 w 24"/>
                <a:gd name="T25" fmla="*/ 18 h 48"/>
                <a:gd name="T26" fmla="*/ 6 w 24"/>
                <a:gd name="T27" fmla="*/ 12 h 48"/>
                <a:gd name="T28" fmla="*/ 6 w 24"/>
                <a:gd name="T29" fmla="*/ 6 h 48"/>
                <a:gd name="T30" fmla="*/ 0 w 24"/>
                <a:gd name="T31" fmla="*/ 0 h 48"/>
                <a:gd name="T32" fmla="*/ 0 w 24"/>
                <a:gd name="T33" fmla="*/ 6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8"/>
                <a:gd name="T53" fmla="*/ 24 w 24"/>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8">
                  <a:moveTo>
                    <a:pt x="0" y="6"/>
                  </a:moveTo>
                  <a:lnTo>
                    <a:pt x="0" y="6"/>
                  </a:lnTo>
                  <a:lnTo>
                    <a:pt x="0" y="12"/>
                  </a:lnTo>
                  <a:lnTo>
                    <a:pt x="6" y="18"/>
                  </a:lnTo>
                  <a:lnTo>
                    <a:pt x="12" y="24"/>
                  </a:lnTo>
                  <a:lnTo>
                    <a:pt x="18" y="30"/>
                  </a:lnTo>
                  <a:lnTo>
                    <a:pt x="18" y="36"/>
                  </a:lnTo>
                  <a:lnTo>
                    <a:pt x="24" y="42"/>
                  </a:lnTo>
                  <a:lnTo>
                    <a:pt x="24" y="48"/>
                  </a:lnTo>
                  <a:lnTo>
                    <a:pt x="24" y="36"/>
                  </a:lnTo>
                  <a:lnTo>
                    <a:pt x="18" y="30"/>
                  </a:lnTo>
                  <a:lnTo>
                    <a:pt x="18" y="24"/>
                  </a:lnTo>
                  <a:lnTo>
                    <a:pt x="12" y="18"/>
                  </a:lnTo>
                  <a:lnTo>
                    <a:pt x="6" y="12"/>
                  </a:lnTo>
                  <a:lnTo>
                    <a:pt x="6" y="6"/>
                  </a:lnTo>
                  <a:lnTo>
                    <a:pt x="0" y="0"/>
                  </a:lnTo>
                  <a:lnTo>
                    <a:pt x="0" y="6"/>
                  </a:lnTo>
                  <a:close/>
                </a:path>
              </a:pathLst>
            </a:custGeom>
            <a:solidFill>
              <a:srgbClr val="006600"/>
            </a:solidFill>
            <a:ln w="9525">
              <a:noFill/>
              <a:round/>
              <a:headEnd/>
              <a:tailEnd/>
            </a:ln>
          </p:spPr>
          <p:txBody>
            <a:bodyPr rot="10800000" vert="eaVert"/>
            <a:lstStyle/>
            <a:p>
              <a:endParaRPr lang="en-US"/>
            </a:p>
          </p:txBody>
        </p:sp>
        <p:sp>
          <p:nvSpPr>
            <p:cNvPr id="15432" name="Freeform 55"/>
            <p:cNvSpPr>
              <a:spLocks/>
            </p:cNvSpPr>
            <p:nvPr/>
          </p:nvSpPr>
          <p:spPr bwMode="auto">
            <a:xfrm>
              <a:off x="5191" y="1029"/>
              <a:ext cx="12" cy="36"/>
            </a:xfrm>
            <a:custGeom>
              <a:avLst/>
              <a:gdLst>
                <a:gd name="T0" fmla="*/ 12 w 12"/>
                <a:gd name="T1" fmla="*/ 36 h 36"/>
                <a:gd name="T2" fmla="*/ 12 w 12"/>
                <a:gd name="T3" fmla="*/ 24 h 36"/>
                <a:gd name="T4" fmla="*/ 6 w 12"/>
                <a:gd name="T5" fmla="*/ 12 h 36"/>
                <a:gd name="T6" fmla="*/ 0 w 12"/>
                <a:gd name="T7" fmla="*/ 6 h 36"/>
                <a:gd name="T8" fmla="*/ 0 w 12"/>
                <a:gd name="T9" fmla="*/ 0 h 36"/>
                <a:gd name="T10" fmla="*/ 0 w 12"/>
                <a:gd name="T11" fmla="*/ 6 h 36"/>
                <a:gd name="T12" fmla="*/ 0 w 12"/>
                <a:gd name="T13" fmla="*/ 6 h 36"/>
                <a:gd name="T14" fmla="*/ 0 w 12"/>
                <a:gd name="T15" fmla="*/ 12 h 36"/>
                <a:gd name="T16" fmla="*/ 6 w 12"/>
                <a:gd name="T17" fmla="*/ 18 h 36"/>
                <a:gd name="T18" fmla="*/ 6 w 12"/>
                <a:gd name="T19" fmla="*/ 24 h 36"/>
                <a:gd name="T20" fmla="*/ 12 w 12"/>
                <a:gd name="T21" fmla="*/ 30 h 36"/>
                <a:gd name="T22" fmla="*/ 12 w 12"/>
                <a:gd name="T23" fmla="*/ 30 h 36"/>
                <a:gd name="T24" fmla="*/ 12 w 12"/>
                <a:gd name="T25" fmla="*/ 36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36"/>
                <a:gd name="T41" fmla="*/ 12 w 12"/>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36">
                  <a:moveTo>
                    <a:pt x="12" y="36"/>
                  </a:moveTo>
                  <a:lnTo>
                    <a:pt x="12" y="24"/>
                  </a:lnTo>
                  <a:lnTo>
                    <a:pt x="6" y="12"/>
                  </a:lnTo>
                  <a:lnTo>
                    <a:pt x="0" y="6"/>
                  </a:lnTo>
                  <a:lnTo>
                    <a:pt x="0" y="0"/>
                  </a:lnTo>
                  <a:lnTo>
                    <a:pt x="0" y="6"/>
                  </a:lnTo>
                  <a:lnTo>
                    <a:pt x="0" y="12"/>
                  </a:lnTo>
                  <a:lnTo>
                    <a:pt x="6" y="18"/>
                  </a:lnTo>
                  <a:lnTo>
                    <a:pt x="6" y="24"/>
                  </a:lnTo>
                  <a:lnTo>
                    <a:pt x="12" y="30"/>
                  </a:lnTo>
                  <a:lnTo>
                    <a:pt x="12" y="36"/>
                  </a:lnTo>
                  <a:close/>
                </a:path>
              </a:pathLst>
            </a:custGeom>
            <a:solidFill>
              <a:srgbClr val="006600"/>
            </a:solidFill>
            <a:ln w="9525">
              <a:noFill/>
              <a:round/>
              <a:headEnd/>
              <a:tailEnd/>
            </a:ln>
          </p:spPr>
          <p:txBody>
            <a:bodyPr rot="10800000" vert="eaVert"/>
            <a:lstStyle/>
            <a:p>
              <a:endParaRPr lang="en-US"/>
            </a:p>
          </p:txBody>
        </p:sp>
        <p:sp>
          <p:nvSpPr>
            <p:cNvPr id="15433" name="Freeform 56"/>
            <p:cNvSpPr>
              <a:spLocks/>
            </p:cNvSpPr>
            <p:nvPr/>
          </p:nvSpPr>
          <p:spPr bwMode="auto">
            <a:xfrm>
              <a:off x="5275" y="1149"/>
              <a:ext cx="48" cy="161"/>
            </a:xfrm>
            <a:custGeom>
              <a:avLst/>
              <a:gdLst>
                <a:gd name="T0" fmla="*/ 12 w 48"/>
                <a:gd name="T1" fmla="*/ 161 h 161"/>
                <a:gd name="T2" fmla="*/ 6 w 48"/>
                <a:gd name="T3" fmla="*/ 161 h 161"/>
                <a:gd name="T4" fmla="*/ 6 w 48"/>
                <a:gd name="T5" fmla="*/ 161 h 161"/>
                <a:gd name="T6" fmla="*/ 6 w 48"/>
                <a:gd name="T7" fmla="*/ 161 h 161"/>
                <a:gd name="T8" fmla="*/ 0 w 48"/>
                <a:gd name="T9" fmla="*/ 161 h 161"/>
                <a:gd name="T10" fmla="*/ 18 w 48"/>
                <a:gd name="T11" fmla="*/ 143 h 161"/>
                <a:gd name="T12" fmla="*/ 30 w 48"/>
                <a:gd name="T13" fmla="*/ 120 h 161"/>
                <a:gd name="T14" fmla="*/ 42 w 48"/>
                <a:gd name="T15" fmla="*/ 102 h 161"/>
                <a:gd name="T16" fmla="*/ 42 w 48"/>
                <a:gd name="T17" fmla="*/ 78 h 161"/>
                <a:gd name="T18" fmla="*/ 48 w 48"/>
                <a:gd name="T19" fmla="*/ 54 h 161"/>
                <a:gd name="T20" fmla="*/ 42 w 48"/>
                <a:gd name="T21" fmla="*/ 36 h 161"/>
                <a:gd name="T22" fmla="*/ 42 w 48"/>
                <a:gd name="T23" fmla="*/ 18 h 161"/>
                <a:gd name="T24" fmla="*/ 42 w 48"/>
                <a:gd name="T25" fmla="*/ 0 h 161"/>
                <a:gd name="T26" fmla="*/ 48 w 48"/>
                <a:gd name="T27" fmla="*/ 12 h 161"/>
                <a:gd name="T28" fmla="*/ 48 w 48"/>
                <a:gd name="T29" fmla="*/ 30 h 161"/>
                <a:gd name="T30" fmla="*/ 48 w 48"/>
                <a:gd name="T31" fmla="*/ 54 h 161"/>
                <a:gd name="T32" fmla="*/ 48 w 48"/>
                <a:gd name="T33" fmla="*/ 78 h 161"/>
                <a:gd name="T34" fmla="*/ 42 w 48"/>
                <a:gd name="T35" fmla="*/ 108 h 161"/>
                <a:gd name="T36" fmla="*/ 36 w 48"/>
                <a:gd name="T37" fmla="*/ 132 h 161"/>
                <a:gd name="T38" fmla="*/ 24 w 48"/>
                <a:gd name="T39" fmla="*/ 149 h 161"/>
                <a:gd name="T40" fmla="*/ 12 w 48"/>
                <a:gd name="T41" fmla="*/ 161 h 1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161"/>
                <a:gd name="T65" fmla="*/ 48 w 48"/>
                <a:gd name="T66" fmla="*/ 161 h 1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161">
                  <a:moveTo>
                    <a:pt x="12" y="161"/>
                  </a:moveTo>
                  <a:lnTo>
                    <a:pt x="6" y="161"/>
                  </a:lnTo>
                  <a:lnTo>
                    <a:pt x="0" y="161"/>
                  </a:lnTo>
                  <a:lnTo>
                    <a:pt x="18" y="143"/>
                  </a:lnTo>
                  <a:lnTo>
                    <a:pt x="30" y="120"/>
                  </a:lnTo>
                  <a:lnTo>
                    <a:pt x="42" y="102"/>
                  </a:lnTo>
                  <a:lnTo>
                    <a:pt x="42" y="78"/>
                  </a:lnTo>
                  <a:lnTo>
                    <a:pt x="48" y="54"/>
                  </a:lnTo>
                  <a:lnTo>
                    <a:pt x="42" y="36"/>
                  </a:lnTo>
                  <a:lnTo>
                    <a:pt x="42" y="18"/>
                  </a:lnTo>
                  <a:lnTo>
                    <a:pt x="42" y="0"/>
                  </a:lnTo>
                  <a:lnTo>
                    <a:pt x="48" y="12"/>
                  </a:lnTo>
                  <a:lnTo>
                    <a:pt x="48" y="30"/>
                  </a:lnTo>
                  <a:lnTo>
                    <a:pt x="48" y="54"/>
                  </a:lnTo>
                  <a:lnTo>
                    <a:pt x="48" y="78"/>
                  </a:lnTo>
                  <a:lnTo>
                    <a:pt x="42" y="108"/>
                  </a:lnTo>
                  <a:lnTo>
                    <a:pt x="36" y="132"/>
                  </a:lnTo>
                  <a:lnTo>
                    <a:pt x="24" y="149"/>
                  </a:lnTo>
                  <a:lnTo>
                    <a:pt x="12" y="161"/>
                  </a:lnTo>
                  <a:close/>
                </a:path>
              </a:pathLst>
            </a:custGeom>
            <a:solidFill>
              <a:srgbClr val="006600"/>
            </a:solidFill>
            <a:ln w="9525">
              <a:noFill/>
              <a:round/>
              <a:headEnd/>
              <a:tailEnd/>
            </a:ln>
          </p:spPr>
          <p:txBody>
            <a:bodyPr rot="10800000" vert="eaVert"/>
            <a:lstStyle/>
            <a:p>
              <a:endParaRPr lang="en-US"/>
            </a:p>
          </p:txBody>
        </p:sp>
        <p:sp>
          <p:nvSpPr>
            <p:cNvPr id="15434" name="Freeform 57"/>
            <p:cNvSpPr>
              <a:spLocks/>
            </p:cNvSpPr>
            <p:nvPr/>
          </p:nvSpPr>
          <p:spPr bwMode="auto">
            <a:xfrm>
              <a:off x="5286" y="1154"/>
              <a:ext cx="36" cy="20"/>
            </a:xfrm>
            <a:custGeom>
              <a:avLst/>
              <a:gdLst>
                <a:gd name="T0" fmla="*/ 36 w 36"/>
                <a:gd name="T1" fmla="*/ 41 h 18"/>
                <a:gd name="T2" fmla="*/ 30 w 36"/>
                <a:gd name="T3" fmla="*/ 41 h 18"/>
                <a:gd name="T4" fmla="*/ 30 w 36"/>
                <a:gd name="T5" fmla="*/ 27 h 18"/>
                <a:gd name="T6" fmla="*/ 24 w 36"/>
                <a:gd name="T7" fmla="*/ 14 h 18"/>
                <a:gd name="T8" fmla="*/ 18 w 36"/>
                <a:gd name="T9" fmla="*/ 14 h 18"/>
                <a:gd name="T10" fmla="*/ 12 w 36"/>
                <a:gd name="T11" fmla="*/ 0 h 18"/>
                <a:gd name="T12" fmla="*/ 6 w 36"/>
                <a:gd name="T13" fmla="*/ 0 h 18"/>
                <a:gd name="T14" fmla="*/ 6 w 36"/>
                <a:gd name="T15" fmla="*/ 0 h 18"/>
                <a:gd name="T16" fmla="*/ 0 w 36"/>
                <a:gd name="T17" fmla="*/ 0 h 18"/>
                <a:gd name="T18" fmla="*/ 0 w 36"/>
                <a:gd name="T19" fmla="*/ 0 h 18"/>
                <a:gd name="T20" fmla="*/ 6 w 36"/>
                <a:gd name="T21" fmla="*/ 0 h 18"/>
                <a:gd name="T22" fmla="*/ 6 w 36"/>
                <a:gd name="T23" fmla="*/ 14 h 18"/>
                <a:gd name="T24" fmla="*/ 12 w 36"/>
                <a:gd name="T25" fmla="*/ 14 h 18"/>
                <a:gd name="T26" fmla="*/ 18 w 36"/>
                <a:gd name="T27" fmla="*/ 27 h 18"/>
                <a:gd name="T28" fmla="*/ 24 w 36"/>
                <a:gd name="T29" fmla="*/ 27 h 18"/>
                <a:gd name="T30" fmla="*/ 30 w 36"/>
                <a:gd name="T31" fmla="*/ 41 h 18"/>
                <a:gd name="T32" fmla="*/ 36 w 36"/>
                <a:gd name="T33" fmla="*/ 41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8"/>
                <a:gd name="T53" fmla="*/ 36 w 3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8">
                  <a:moveTo>
                    <a:pt x="36" y="18"/>
                  </a:moveTo>
                  <a:lnTo>
                    <a:pt x="30" y="18"/>
                  </a:lnTo>
                  <a:lnTo>
                    <a:pt x="30" y="12"/>
                  </a:lnTo>
                  <a:lnTo>
                    <a:pt x="24" y="6"/>
                  </a:lnTo>
                  <a:lnTo>
                    <a:pt x="18" y="6"/>
                  </a:lnTo>
                  <a:lnTo>
                    <a:pt x="12" y="0"/>
                  </a:lnTo>
                  <a:lnTo>
                    <a:pt x="6" y="0"/>
                  </a:lnTo>
                  <a:lnTo>
                    <a:pt x="0" y="0"/>
                  </a:lnTo>
                  <a:lnTo>
                    <a:pt x="6" y="0"/>
                  </a:lnTo>
                  <a:lnTo>
                    <a:pt x="6" y="6"/>
                  </a:lnTo>
                  <a:lnTo>
                    <a:pt x="12" y="6"/>
                  </a:lnTo>
                  <a:lnTo>
                    <a:pt x="18" y="12"/>
                  </a:lnTo>
                  <a:lnTo>
                    <a:pt x="24" y="12"/>
                  </a:lnTo>
                  <a:lnTo>
                    <a:pt x="30" y="18"/>
                  </a:lnTo>
                  <a:lnTo>
                    <a:pt x="36" y="18"/>
                  </a:lnTo>
                  <a:close/>
                </a:path>
              </a:pathLst>
            </a:custGeom>
            <a:solidFill>
              <a:srgbClr val="006600"/>
            </a:solidFill>
            <a:ln w="9525">
              <a:noFill/>
              <a:round/>
              <a:headEnd/>
              <a:tailEnd/>
            </a:ln>
          </p:spPr>
          <p:txBody>
            <a:bodyPr rot="10800000" vert="eaVert"/>
            <a:lstStyle/>
            <a:p>
              <a:endParaRPr lang="en-US"/>
            </a:p>
          </p:txBody>
        </p:sp>
        <p:sp>
          <p:nvSpPr>
            <p:cNvPr id="15435" name="Freeform 58"/>
            <p:cNvSpPr>
              <a:spLocks/>
            </p:cNvSpPr>
            <p:nvPr/>
          </p:nvSpPr>
          <p:spPr bwMode="auto">
            <a:xfrm>
              <a:off x="5287" y="1154"/>
              <a:ext cx="36" cy="38"/>
            </a:xfrm>
            <a:custGeom>
              <a:avLst/>
              <a:gdLst>
                <a:gd name="T0" fmla="*/ 0 w 36"/>
                <a:gd name="T1" fmla="*/ 6 h 36"/>
                <a:gd name="T2" fmla="*/ 0 w 36"/>
                <a:gd name="T3" fmla="*/ 0 h 36"/>
                <a:gd name="T4" fmla="*/ 6 w 36"/>
                <a:gd name="T5" fmla="*/ 6 h 36"/>
                <a:gd name="T6" fmla="*/ 6 w 36"/>
                <a:gd name="T7" fmla="*/ 6 h 36"/>
                <a:gd name="T8" fmla="*/ 18 w 36"/>
                <a:gd name="T9" fmla="*/ 20 h 36"/>
                <a:gd name="T10" fmla="*/ 24 w 36"/>
                <a:gd name="T11" fmla="*/ 26 h 36"/>
                <a:gd name="T12" fmla="*/ 30 w 36"/>
                <a:gd name="T13" fmla="*/ 37 h 36"/>
                <a:gd name="T14" fmla="*/ 30 w 36"/>
                <a:gd name="T15" fmla="*/ 46 h 36"/>
                <a:gd name="T16" fmla="*/ 36 w 36"/>
                <a:gd name="T17" fmla="*/ 55 h 36"/>
                <a:gd name="T18" fmla="*/ 30 w 36"/>
                <a:gd name="T19" fmla="*/ 46 h 36"/>
                <a:gd name="T20" fmla="*/ 24 w 36"/>
                <a:gd name="T21" fmla="*/ 46 h 36"/>
                <a:gd name="T22" fmla="*/ 18 w 36"/>
                <a:gd name="T23" fmla="*/ 37 h 36"/>
                <a:gd name="T24" fmla="*/ 12 w 36"/>
                <a:gd name="T25" fmla="*/ 26 h 36"/>
                <a:gd name="T26" fmla="*/ 6 w 36"/>
                <a:gd name="T27" fmla="*/ 20 h 36"/>
                <a:gd name="T28" fmla="*/ 0 w 36"/>
                <a:gd name="T29" fmla="*/ 6 h 36"/>
                <a:gd name="T30" fmla="*/ 0 w 36"/>
                <a:gd name="T31" fmla="*/ 6 h 36"/>
                <a:gd name="T32" fmla="*/ 0 w 36"/>
                <a:gd name="T33" fmla="*/ 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0" y="6"/>
                  </a:moveTo>
                  <a:lnTo>
                    <a:pt x="0" y="0"/>
                  </a:lnTo>
                  <a:lnTo>
                    <a:pt x="6" y="6"/>
                  </a:lnTo>
                  <a:lnTo>
                    <a:pt x="18" y="12"/>
                  </a:lnTo>
                  <a:lnTo>
                    <a:pt x="24" y="18"/>
                  </a:lnTo>
                  <a:lnTo>
                    <a:pt x="30" y="24"/>
                  </a:lnTo>
                  <a:lnTo>
                    <a:pt x="30" y="30"/>
                  </a:lnTo>
                  <a:lnTo>
                    <a:pt x="36" y="36"/>
                  </a:lnTo>
                  <a:lnTo>
                    <a:pt x="30" y="30"/>
                  </a:lnTo>
                  <a:lnTo>
                    <a:pt x="24" y="30"/>
                  </a:lnTo>
                  <a:lnTo>
                    <a:pt x="18" y="24"/>
                  </a:lnTo>
                  <a:lnTo>
                    <a:pt x="12" y="18"/>
                  </a:lnTo>
                  <a:lnTo>
                    <a:pt x="6" y="12"/>
                  </a:lnTo>
                  <a:lnTo>
                    <a:pt x="0" y="6"/>
                  </a:lnTo>
                  <a:close/>
                </a:path>
              </a:pathLst>
            </a:custGeom>
            <a:solidFill>
              <a:srgbClr val="006600"/>
            </a:solidFill>
            <a:ln w="9525">
              <a:noFill/>
              <a:round/>
              <a:headEnd/>
              <a:tailEnd/>
            </a:ln>
          </p:spPr>
          <p:txBody>
            <a:bodyPr rot="10800000" vert="eaVert"/>
            <a:lstStyle/>
            <a:p>
              <a:endParaRPr lang="en-US"/>
            </a:p>
          </p:txBody>
        </p:sp>
        <p:sp>
          <p:nvSpPr>
            <p:cNvPr id="15436" name="Freeform 59"/>
            <p:cNvSpPr>
              <a:spLocks/>
            </p:cNvSpPr>
            <p:nvPr/>
          </p:nvSpPr>
          <p:spPr bwMode="auto">
            <a:xfrm>
              <a:off x="5275" y="1178"/>
              <a:ext cx="48" cy="40"/>
            </a:xfrm>
            <a:custGeom>
              <a:avLst/>
              <a:gdLst>
                <a:gd name="T0" fmla="*/ 0 w 48"/>
                <a:gd name="T1" fmla="*/ 0 h 42"/>
                <a:gd name="T2" fmla="*/ 6 w 48"/>
                <a:gd name="T3" fmla="*/ 0 h 42"/>
                <a:gd name="T4" fmla="*/ 12 w 48"/>
                <a:gd name="T5" fmla="*/ 0 h 42"/>
                <a:gd name="T6" fmla="*/ 18 w 48"/>
                <a:gd name="T7" fmla="*/ 6 h 42"/>
                <a:gd name="T8" fmla="*/ 24 w 48"/>
                <a:gd name="T9" fmla="*/ 10 h 42"/>
                <a:gd name="T10" fmla="*/ 30 w 48"/>
                <a:gd name="T11" fmla="*/ 10 h 42"/>
                <a:gd name="T12" fmla="*/ 42 w 48"/>
                <a:gd name="T13" fmla="*/ 22 h 42"/>
                <a:gd name="T14" fmla="*/ 42 w 48"/>
                <a:gd name="T15" fmla="*/ 25 h 42"/>
                <a:gd name="T16" fmla="*/ 48 w 48"/>
                <a:gd name="T17" fmla="*/ 28 h 42"/>
                <a:gd name="T18" fmla="*/ 42 w 48"/>
                <a:gd name="T19" fmla="*/ 28 h 42"/>
                <a:gd name="T20" fmla="*/ 36 w 48"/>
                <a:gd name="T21" fmla="*/ 25 h 42"/>
                <a:gd name="T22" fmla="*/ 30 w 48"/>
                <a:gd name="T23" fmla="*/ 22 h 42"/>
                <a:gd name="T24" fmla="*/ 24 w 48"/>
                <a:gd name="T25" fmla="*/ 16 h 42"/>
                <a:gd name="T26" fmla="*/ 12 w 48"/>
                <a:gd name="T27" fmla="*/ 10 h 42"/>
                <a:gd name="T28" fmla="*/ 6 w 48"/>
                <a:gd name="T29" fmla="*/ 6 h 42"/>
                <a:gd name="T30" fmla="*/ 6 w 48"/>
                <a:gd name="T31" fmla="*/ 6 h 42"/>
                <a:gd name="T32" fmla="*/ 0 w 48"/>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2"/>
                <a:gd name="T53" fmla="*/ 48 w 48"/>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2">
                  <a:moveTo>
                    <a:pt x="0" y="0"/>
                  </a:moveTo>
                  <a:lnTo>
                    <a:pt x="6" y="0"/>
                  </a:lnTo>
                  <a:lnTo>
                    <a:pt x="12" y="0"/>
                  </a:lnTo>
                  <a:lnTo>
                    <a:pt x="18" y="6"/>
                  </a:lnTo>
                  <a:lnTo>
                    <a:pt x="24" y="12"/>
                  </a:lnTo>
                  <a:lnTo>
                    <a:pt x="30" y="18"/>
                  </a:lnTo>
                  <a:lnTo>
                    <a:pt x="42" y="30"/>
                  </a:lnTo>
                  <a:lnTo>
                    <a:pt x="42" y="36"/>
                  </a:lnTo>
                  <a:lnTo>
                    <a:pt x="48" y="42"/>
                  </a:lnTo>
                  <a:lnTo>
                    <a:pt x="42" y="42"/>
                  </a:lnTo>
                  <a:lnTo>
                    <a:pt x="36" y="36"/>
                  </a:lnTo>
                  <a:lnTo>
                    <a:pt x="30" y="30"/>
                  </a:lnTo>
                  <a:lnTo>
                    <a:pt x="24" y="24"/>
                  </a:lnTo>
                  <a:lnTo>
                    <a:pt x="12" y="12"/>
                  </a:lnTo>
                  <a:lnTo>
                    <a:pt x="6" y="6"/>
                  </a:lnTo>
                  <a:lnTo>
                    <a:pt x="0" y="0"/>
                  </a:lnTo>
                  <a:close/>
                </a:path>
              </a:pathLst>
            </a:custGeom>
            <a:solidFill>
              <a:srgbClr val="006600"/>
            </a:solidFill>
            <a:ln w="9525">
              <a:noFill/>
              <a:round/>
              <a:headEnd/>
              <a:tailEnd/>
            </a:ln>
          </p:spPr>
          <p:txBody>
            <a:bodyPr rot="10800000" vert="eaVert"/>
            <a:lstStyle/>
            <a:p>
              <a:endParaRPr lang="en-US"/>
            </a:p>
          </p:txBody>
        </p:sp>
        <p:sp>
          <p:nvSpPr>
            <p:cNvPr id="15437" name="Freeform 60"/>
            <p:cNvSpPr>
              <a:spLocks/>
            </p:cNvSpPr>
            <p:nvPr/>
          </p:nvSpPr>
          <p:spPr bwMode="auto">
            <a:xfrm>
              <a:off x="5269" y="1214"/>
              <a:ext cx="48" cy="38"/>
            </a:xfrm>
            <a:custGeom>
              <a:avLst/>
              <a:gdLst>
                <a:gd name="T0" fmla="*/ 0 w 48"/>
                <a:gd name="T1" fmla="*/ 0 h 36"/>
                <a:gd name="T2" fmla="*/ 0 w 48"/>
                <a:gd name="T3" fmla="*/ 0 h 36"/>
                <a:gd name="T4" fmla="*/ 12 w 48"/>
                <a:gd name="T5" fmla="*/ 0 h 36"/>
                <a:gd name="T6" fmla="*/ 18 w 48"/>
                <a:gd name="T7" fmla="*/ 6 h 36"/>
                <a:gd name="T8" fmla="*/ 24 w 48"/>
                <a:gd name="T9" fmla="*/ 20 h 36"/>
                <a:gd name="T10" fmla="*/ 36 w 48"/>
                <a:gd name="T11" fmla="*/ 26 h 36"/>
                <a:gd name="T12" fmla="*/ 42 w 48"/>
                <a:gd name="T13" fmla="*/ 37 h 36"/>
                <a:gd name="T14" fmla="*/ 48 w 48"/>
                <a:gd name="T15" fmla="*/ 46 h 36"/>
                <a:gd name="T16" fmla="*/ 48 w 48"/>
                <a:gd name="T17" fmla="*/ 55 h 36"/>
                <a:gd name="T18" fmla="*/ 48 w 48"/>
                <a:gd name="T19" fmla="*/ 55 h 36"/>
                <a:gd name="T20" fmla="*/ 42 w 48"/>
                <a:gd name="T21" fmla="*/ 46 h 36"/>
                <a:gd name="T22" fmla="*/ 30 w 48"/>
                <a:gd name="T23" fmla="*/ 37 h 36"/>
                <a:gd name="T24" fmla="*/ 24 w 48"/>
                <a:gd name="T25" fmla="*/ 26 h 36"/>
                <a:gd name="T26" fmla="*/ 12 w 48"/>
                <a:gd name="T27" fmla="*/ 20 h 36"/>
                <a:gd name="T28" fmla="*/ 6 w 48"/>
                <a:gd name="T29" fmla="*/ 6 h 36"/>
                <a:gd name="T30" fmla="*/ 0 w 48"/>
                <a:gd name="T31" fmla="*/ 0 h 36"/>
                <a:gd name="T32" fmla="*/ 0 w 48"/>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6"/>
                <a:gd name="T53" fmla="*/ 48 w 48"/>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6">
                  <a:moveTo>
                    <a:pt x="0" y="0"/>
                  </a:moveTo>
                  <a:lnTo>
                    <a:pt x="0" y="0"/>
                  </a:lnTo>
                  <a:lnTo>
                    <a:pt x="12" y="0"/>
                  </a:lnTo>
                  <a:lnTo>
                    <a:pt x="18" y="6"/>
                  </a:lnTo>
                  <a:lnTo>
                    <a:pt x="24" y="12"/>
                  </a:lnTo>
                  <a:lnTo>
                    <a:pt x="36" y="18"/>
                  </a:lnTo>
                  <a:lnTo>
                    <a:pt x="42" y="24"/>
                  </a:lnTo>
                  <a:lnTo>
                    <a:pt x="48" y="30"/>
                  </a:lnTo>
                  <a:lnTo>
                    <a:pt x="48" y="36"/>
                  </a:lnTo>
                  <a:lnTo>
                    <a:pt x="42" y="30"/>
                  </a:lnTo>
                  <a:lnTo>
                    <a:pt x="30" y="24"/>
                  </a:lnTo>
                  <a:lnTo>
                    <a:pt x="24" y="18"/>
                  </a:lnTo>
                  <a:lnTo>
                    <a:pt x="12" y="12"/>
                  </a:lnTo>
                  <a:lnTo>
                    <a:pt x="6" y="6"/>
                  </a:lnTo>
                  <a:lnTo>
                    <a:pt x="0" y="0"/>
                  </a:lnTo>
                  <a:close/>
                </a:path>
              </a:pathLst>
            </a:custGeom>
            <a:solidFill>
              <a:srgbClr val="006600"/>
            </a:solidFill>
            <a:ln w="9525">
              <a:noFill/>
              <a:round/>
              <a:headEnd/>
              <a:tailEnd/>
            </a:ln>
          </p:spPr>
          <p:txBody>
            <a:bodyPr rot="10800000" vert="eaVert"/>
            <a:lstStyle/>
            <a:p>
              <a:endParaRPr lang="en-US"/>
            </a:p>
          </p:txBody>
        </p:sp>
        <p:sp>
          <p:nvSpPr>
            <p:cNvPr id="15438" name="Freeform 61"/>
            <p:cNvSpPr>
              <a:spLocks/>
            </p:cNvSpPr>
            <p:nvPr/>
          </p:nvSpPr>
          <p:spPr bwMode="auto">
            <a:xfrm>
              <a:off x="5269" y="1226"/>
              <a:ext cx="42" cy="38"/>
            </a:xfrm>
            <a:custGeom>
              <a:avLst/>
              <a:gdLst>
                <a:gd name="T0" fmla="*/ 0 w 42"/>
                <a:gd name="T1" fmla="*/ 0 h 36"/>
                <a:gd name="T2" fmla="*/ 0 w 42"/>
                <a:gd name="T3" fmla="*/ 0 h 36"/>
                <a:gd name="T4" fmla="*/ 6 w 42"/>
                <a:gd name="T5" fmla="*/ 6 h 36"/>
                <a:gd name="T6" fmla="*/ 12 w 42"/>
                <a:gd name="T7" fmla="*/ 6 h 36"/>
                <a:gd name="T8" fmla="*/ 24 w 42"/>
                <a:gd name="T9" fmla="*/ 20 h 36"/>
                <a:gd name="T10" fmla="*/ 30 w 42"/>
                <a:gd name="T11" fmla="*/ 26 h 36"/>
                <a:gd name="T12" fmla="*/ 36 w 42"/>
                <a:gd name="T13" fmla="*/ 37 h 36"/>
                <a:gd name="T14" fmla="*/ 42 w 42"/>
                <a:gd name="T15" fmla="*/ 46 h 36"/>
                <a:gd name="T16" fmla="*/ 42 w 42"/>
                <a:gd name="T17" fmla="*/ 55 h 36"/>
                <a:gd name="T18" fmla="*/ 42 w 42"/>
                <a:gd name="T19" fmla="*/ 55 h 36"/>
                <a:gd name="T20" fmla="*/ 30 w 42"/>
                <a:gd name="T21" fmla="*/ 46 h 36"/>
                <a:gd name="T22" fmla="*/ 24 w 42"/>
                <a:gd name="T23" fmla="*/ 37 h 36"/>
                <a:gd name="T24" fmla="*/ 18 w 42"/>
                <a:gd name="T25" fmla="*/ 26 h 36"/>
                <a:gd name="T26" fmla="*/ 6 w 42"/>
                <a:gd name="T27" fmla="*/ 20 h 36"/>
                <a:gd name="T28" fmla="*/ 0 w 42"/>
                <a:gd name="T29" fmla="*/ 20 h 36"/>
                <a:gd name="T30" fmla="*/ 0 w 42"/>
                <a:gd name="T31" fmla="*/ 6 h 36"/>
                <a:gd name="T32" fmla="*/ 0 w 42"/>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6"/>
                <a:gd name="T53" fmla="*/ 42 w 4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6">
                  <a:moveTo>
                    <a:pt x="0" y="0"/>
                  </a:moveTo>
                  <a:lnTo>
                    <a:pt x="0" y="0"/>
                  </a:lnTo>
                  <a:lnTo>
                    <a:pt x="6" y="6"/>
                  </a:lnTo>
                  <a:lnTo>
                    <a:pt x="12" y="6"/>
                  </a:lnTo>
                  <a:lnTo>
                    <a:pt x="24" y="12"/>
                  </a:lnTo>
                  <a:lnTo>
                    <a:pt x="30" y="18"/>
                  </a:lnTo>
                  <a:lnTo>
                    <a:pt x="36" y="24"/>
                  </a:lnTo>
                  <a:lnTo>
                    <a:pt x="42" y="30"/>
                  </a:lnTo>
                  <a:lnTo>
                    <a:pt x="42" y="36"/>
                  </a:lnTo>
                  <a:lnTo>
                    <a:pt x="30" y="30"/>
                  </a:lnTo>
                  <a:lnTo>
                    <a:pt x="24" y="24"/>
                  </a:lnTo>
                  <a:lnTo>
                    <a:pt x="18" y="18"/>
                  </a:lnTo>
                  <a:lnTo>
                    <a:pt x="6" y="12"/>
                  </a:lnTo>
                  <a:lnTo>
                    <a:pt x="0" y="12"/>
                  </a:lnTo>
                  <a:lnTo>
                    <a:pt x="0" y="6"/>
                  </a:lnTo>
                  <a:lnTo>
                    <a:pt x="0" y="0"/>
                  </a:lnTo>
                  <a:close/>
                </a:path>
              </a:pathLst>
            </a:custGeom>
            <a:solidFill>
              <a:srgbClr val="006600"/>
            </a:solidFill>
            <a:ln w="9525">
              <a:noFill/>
              <a:round/>
              <a:headEnd/>
              <a:tailEnd/>
            </a:ln>
          </p:spPr>
          <p:txBody>
            <a:bodyPr rot="10800000" vert="eaVert"/>
            <a:lstStyle/>
            <a:p>
              <a:endParaRPr lang="en-US"/>
            </a:p>
          </p:txBody>
        </p:sp>
        <p:sp>
          <p:nvSpPr>
            <p:cNvPr id="15439" name="Freeform 62"/>
            <p:cNvSpPr>
              <a:spLocks/>
            </p:cNvSpPr>
            <p:nvPr/>
          </p:nvSpPr>
          <p:spPr bwMode="auto">
            <a:xfrm>
              <a:off x="5269" y="1255"/>
              <a:ext cx="34" cy="30"/>
            </a:xfrm>
            <a:custGeom>
              <a:avLst/>
              <a:gdLst>
                <a:gd name="T0" fmla="*/ 0 w 36"/>
                <a:gd name="T1" fmla="*/ 0 h 30"/>
                <a:gd name="T2" fmla="*/ 0 w 36"/>
                <a:gd name="T3" fmla="*/ 0 h 30"/>
                <a:gd name="T4" fmla="*/ 6 w 36"/>
                <a:gd name="T5" fmla="*/ 0 h 30"/>
                <a:gd name="T6" fmla="*/ 9 w 36"/>
                <a:gd name="T7" fmla="*/ 6 h 30"/>
                <a:gd name="T8" fmla="*/ 10 w 36"/>
                <a:gd name="T9" fmla="*/ 6 h 30"/>
                <a:gd name="T10" fmla="*/ 16 w 36"/>
                <a:gd name="T11" fmla="*/ 12 h 30"/>
                <a:gd name="T12" fmla="*/ 20 w 36"/>
                <a:gd name="T13" fmla="*/ 18 h 30"/>
                <a:gd name="T14" fmla="*/ 23 w 36"/>
                <a:gd name="T15" fmla="*/ 24 h 30"/>
                <a:gd name="T16" fmla="*/ 23 w 36"/>
                <a:gd name="T17" fmla="*/ 30 h 30"/>
                <a:gd name="T18" fmla="*/ 20 w 36"/>
                <a:gd name="T19" fmla="*/ 30 h 30"/>
                <a:gd name="T20" fmla="*/ 20 w 36"/>
                <a:gd name="T21" fmla="*/ 24 h 30"/>
                <a:gd name="T22" fmla="*/ 10 w 36"/>
                <a:gd name="T23" fmla="*/ 18 h 30"/>
                <a:gd name="T24" fmla="*/ 9 w 36"/>
                <a:gd name="T25" fmla="*/ 18 h 30"/>
                <a:gd name="T26" fmla="*/ 6 w 36"/>
                <a:gd name="T27" fmla="*/ 12 h 30"/>
                <a:gd name="T28" fmla="*/ 0 w 36"/>
                <a:gd name="T29" fmla="*/ 6 h 30"/>
                <a:gd name="T30" fmla="*/ 0 w 36"/>
                <a:gd name="T31" fmla="*/ 6 h 30"/>
                <a:gd name="T32" fmla="*/ 0 w 36"/>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0" y="0"/>
                  </a:moveTo>
                  <a:lnTo>
                    <a:pt x="0" y="0"/>
                  </a:lnTo>
                  <a:lnTo>
                    <a:pt x="6" y="0"/>
                  </a:lnTo>
                  <a:lnTo>
                    <a:pt x="12" y="6"/>
                  </a:lnTo>
                  <a:lnTo>
                    <a:pt x="18" y="6"/>
                  </a:lnTo>
                  <a:lnTo>
                    <a:pt x="24" y="12"/>
                  </a:lnTo>
                  <a:lnTo>
                    <a:pt x="30" y="18"/>
                  </a:lnTo>
                  <a:lnTo>
                    <a:pt x="36" y="24"/>
                  </a:lnTo>
                  <a:lnTo>
                    <a:pt x="36" y="30"/>
                  </a:lnTo>
                  <a:lnTo>
                    <a:pt x="30" y="30"/>
                  </a:lnTo>
                  <a:lnTo>
                    <a:pt x="30" y="24"/>
                  </a:lnTo>
                  <a:lnTo>
                    <a:pt x="18" y="18"/>
                  </a:lnTo>
                  <a:lnTo>
                    <a:pt x="12" y="18"/>
                  </a:lnTo>
                  <a:lnTo>
                    <a:pt x="6" y="12"/>
                  </a:lnTo>
                  <a:lnTo>
                    <a:pt x="0" y="6"/>
                  </a:lnTo>
                  <a:lnTo>
                    <a:pt x="0" y="0"/>
                  </a:lnTo>
                  <a:close/>
                </a:path>
              </a:pathLst>
            </a:custGeom>
            <a:solidFill>
              <a:srgbClr val="006600"/>
            </a:solidFill>
            <a:ln w="9525">
              <a:noFill/>
              <a:round/>
              <a:headEnd/>
              <a:tailEnd/>
            </a:ln>
          </p:spPr>
          <p:txBody>
            <a:bodyPr rot="10800000" vert="eaVert"/>
            <a:lstStyle/>
            <a:p>
              <a:endParaRPr lang="en-US"/>
            </a:p>
          </p:txBody>
        </p:sp>
        <p:sp>
          <p:nvSpPr>
            <p:cNvPr id="15440" name="Freeform 63"/>
            <p:cNvSpPr>
              <a:spLocks/>
            </p:cNvSpPr>
            <p:nvPr/>
          </p:nvSpPr>
          <p:spPr bwMode="auto">
            <a:xfrm>
              <a:off x="5256" y="1296"/>
              <a:ext cx="24" cy="6"/>
            </a:xfrm>
            <a:custGeom>
              <a:avLst/>
              <a:gdLst>
                <a:gd name="T0" fmla="*/ 0 w 24"/>
                <a:gd name="T1" fmla="*/ 0 h 6"/>
                <a:gd name="T2" fmla="*/ 6 w 24"/>
                <a:gd name="T3" fmla="*/ 0 h 6"/>
                <a:gd name="T4" fmla="*/ 6 w 24"/>
                <a:gd name="T5" fmla="*/ 0 h 6"/>
                <a:gd name="T6" fmla="*/ 12 w 24"/>
                <a:gd name="T7" fmla="*/ 0 h 6"/>
                <a:gd name="T8" fmla="*/ 12 w 24"/>
                <a:gd name="T9" fmla="*/ 0 h 6"/>
                <a:gd name="T10" fmla="*/ 18 w 24"/>
                <a:gd name="T11" fmla="*/ 0 h 6"/>
                <a:gd name="T12" fmla="*/ 24 w 24"/>
                <a:gd name="T13" fmla="*/ 0 h 6"/>
                <a:gd name="T14" fmla="*/ 24 w 24"/>
                <a:gd name="T15" fmla="*/ 6 h 6"/>
                <a:gd name="T16" fmla="*/ 24 w 24"/>
                <a:gd name="T17" fmla="*/ 6 h 6"/>
                <a:gd name="T18" fmla="*/ 24 w 24"/>
                <a:gd name="T19" fmla="*/ 6 h 6"/>
                <a:gd name="T20" fmla="*/ 18 w 24"/>
                <a:gd name="T21" fmla="*/ 6 h 6"/>
                <a:gd name="T22" fmla="*/ 12 w 24"/>
                <a:gd name="T23" fmla="*/ 6 h 6"/>
                <a:gd name="T24" fmla="*/ 12 w 24"/>
                <a:gd name="T25" fmla="*/ 6 h 6"/>
                <a:gd name="T26" fmla="*/ 6 w 24"/>
                <a:gd name="T27" fmla="*/ 6 h 6"/>
                <a:gd name="T28" fmla="*/ 6 w 24"/>
                <a:gd name="T29" fmla="*/ 6 h 6"/>
                <a:gd name="T30" fmla="*/ 0 w 24"/>
                <a:gd name="T31" fmla="*/ 6 h 6"/>
                <a:gd name="T32" fmla="*/ 0 w 24"/>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0" y="0"/>
                  </a:moveTo>
                  <a:lnTo>
                    <a:pt x="6" y="0"/>
                  </a:lnTo>
                  <a:lnTo>
                    <a:pt x="12" y="0"/>
                  </a:lnTo>
                  <a:lnTo>
                    <a:pt x="18" y="0"/>
                  </a:lnTo>
                  <a:lnTo>
                    <a:pt x="24" y="0"/>
                  </a:lnTo>
                  <a:lnTo>
                    <a:pt x="24" y="6"/>
                  </a:lnTo>
                  <a:lnTo>
                    <a:pt x="18" y="6"/>
                  </a:lnTo>
                  <a:lnTo>
                    <a:pt x="12" y="6"/>
                  </a:lnTo>
                  <a:lnTo>
                    <a:pt x="6" y="6"/>
                  </a:lnTo>
                  <a:lnTo>
                    <a:pt x="0" y="6"/>
                  </a:lnTo>
                  <a:lnTo>
                    <a:pt x="0" y="0"/>
                  </a:lnTo>
                  <a:close/>
                </a:path>
              </a:pathLst>
            </a:custGeom>
            <a:solidFill>
              <a:srgbClr val="006600"/>
            </a:solidFill>
            <a:ln w="9525">
              <a:noFill/>
              <a:round/>
              <a:headEnd/>
              <a:tailEnd/>
            </a:ln>
          </p:spPr>
          <p:txBody>
            <a:bodyPr rot="10800000" vert="eaVert"/>
            <a:lstStyle/>
            <a:p>
              <a:endParaRPr lang="en-US"/>
            </a:p>
          </p:txBody>
        </p:sp>
        <p:sp>
          <p:nvSpPr>
            <p:cNvPr id="15441" name="Freeform 64"/>
            <p:cNvSpPr>
              <a:spLocks/>
            </p:cNvSpPr>
            <p:nvPr/>
          </p:nvSpPr>
          <p:spPr bwMode="auto">
            <a:xfrm>
              <a:off x="5281" y="1173"/>
              <a:ext cx="42" cy="36"/>
            </a:xfrm>
            <a:custGeom>
              <a:avLst/>
              <a:gdLst>
                <a:gd name="T0" fmla="*/ 0 w 42"/>
                <a:gd name="T1" fmla="*/ 0 h 36"/>
                <a:gd name="T2" fmla="*/ 6 w 42"/>
                <a:gd name="T3" fmla="*/ 0 h 36"/>
                <a:gd name="T4" fmla="*/ 6 w 42"/>
                <a:gd name="T5" fmla="*/ 0 h 36"/>
                <a:gd name="T6" fmla="*/ 12 w 42"/>
                <a:gd name="T7" fmla="*/ 0 h 36"/>
                <a:gd name="T8" fmla="*/ 18 w 42"/>
                <a:gd name="T9" fmla="*/ 6 h 36"/>
                <a:gd name="T10" fmla="*/ 30 w 42"/>
                <a:gd name="T11" fmla="*/ 12 h 36"/>
                <a:gd name="T12" fmla="*/ 36 w 42"/>
                <a:gd name="T13" fmla="*/ 24 h 36"/>
                <a:gd name="T14" fmla="*/ 42 w 42"/>
                <a:gd name="T15" fmla="*/ 30 h 36"/>
                <a:gd name="T16" fmla="*/ 42 w 42"/>
                <a:gd name="T17" fmla="*/ 36 h 36"/>
                <a:gd name="T18" fmla="*/ 42 w 42"/>
                <a:gd name="T19" fmla="*/ 30 h 36"/>
                <a:gd name="T20" fmla="*/ 36 w 42"/>
                <a:gd name="T21" fmla="*/ 30 h 36"/>
                <a:gd name="T22" fmla="*/ 24 w 42"/>
                <a:gd name="T23" fmla="*/ 24 h 36"/>
                <a:gd name="T24" fmla="*/ 18 w 42"/>
                <a:gd name="T25" fmla="*/ 18 h 36"/>
                <a:gd name="T26" fmla="*/ 12 w 42"/>
                <a:gd name="T27" fmla="*/ 12 h 36"/>
                <a:gd name="T28" fmla="*/ 6 w 42"/>
                <a:gd name="T29" fmla="*/ 6 h 36"/>
                <a:gd name="T30" fmla="*/ 0 w 42"/>
                <a:gd name="T31" fmla="*/ 0 h 36"/>
                <a:gd name="T32" fmla="*/ 0 w 42"/>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6"/>
                <a:gd name="T53" fmla="*/ 42 w 4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6">
                  <a:moveTo>
                    <a:pt x="0" y="0"/>
                  </a:moveTo>
                  <a:lnTo>
                    <a:pt x="6" y="0"/>
                  </a:lnTo>
                  <a:lnTo>
                    <a:pt x="12" y="0"/>
                  </a:lnTo>
                  <a:lnTo>
                    <a:pt x="18" y="6"/>
                  </a:lnTo>
                  <a:lnTo>
                    <a:pt x="30" y="12"/>
                  </a:lnTo>
                  <a:lnTo>
                    <a:pt x="36" y="24"/>
                  </a:lnTo>
                  <a:lnTo>
                    <a:pt x="42" y="30"/>
                  </a:lnTo>
                  <a:lnTo>
                    <a:pt x="42" y="36"/>
                  </a:lnTo>
                  <a:lnTo>
                    <a:pt x="42" y="30"/>
                  </a:lnTo>
                  <a:lnTo>
                    <a:pt x="36" y="30"/>
                  </a:lnTo>
                  <a:lnTo>
                    <a:pt x="24" y="24"/>
                  </a:lnTo>
                  <a:lnTo>
                    <a:pt x="18" y="18"/>
                  </a:lnTo>
                  <a:lnTo>
                    <a:pt x="12" y="12"/>
                  </a:lnTo>
                  <a:lnTo>
                    <a:pt x="6" y="6"/>
                  </a:lnTo>
                  <a:lnTo>
                    <a:pt x="0" y="0"/>
                  </a:lnTo>
                  <a:close/>
                </a:path>
              </a:pathLst>
            </a:custGeom>
            <a:solidFill>
              <a:srgbClr val="006600"/>
            </a:solidFill>
            <a:ln w="9525">
              <a:noFill/>
              <a:round/>
              <a:headEnd/>
              <a:tailEnd/>
            </a:ln>
          </p:spPr>
          <p:txBody>
            <a:bodyPr rot="10800000" vert="eaVert"/>
            <a:lstStyle/>
            <a:p>
              <a:endParaRPr lang="en-US"/>
            </a:p>
          </p:txBody>
        </p:sp>
        <p:sp>
          <p:nvSpPr>
            <p:cNvPr id="15442" name="Freeform 65"/>
            <p:cNvSpPr>
              <a:spLocks/>
            </p:cNvSpPr>
            <p:nvPr/>
          </p:nvSpPr>
          <p:spPr bwMode="auto">
            <a:xfrm>
              <a:off x="5274" y="1197"/>
              <a:ext cx="48" cy="42"/>
            </a:xfrm>
            <a:custGeom>
              <a:avLst/>
              <a:gdLst>
                <a:gd name="T0" fmla="*/ 0 w 48"/>
                <a:gd name="T1" fmla="*/ 0 h 42"/>
                <a:gd name="T2" fmla="*/ 0 w 48"/>
                <a:gd name="T3" fmla="*/ 0 h 42"/>
                <a:gd name="T4" fmla="*/ 6 w 48"/>
                <a:gd name="T5" fmla="*/ 6 h 42"/>
                <a:gd name="T6" fmla="*/ 12 w 48"/>
                <a:gd name="T7" fmla="*/ 6 h 42"/>
                <a:gd name="T8" fmla="*/ 24 w 48"/>
                <a:gd name="T9" fmla="*/ 12 h 42"/>
                <a:gd name="T10" fmla="*/ 30 w 48"/>
                <a:gd name="T11" fmla="*/ 18 h 42"/>
                <a:gd name="T12" fmla="*/ 36 w 48"/>
                <a:gd name="T13" fmla="*/ 24 h 42"/>
                <a:gd name="T14" fmla="*/ 42 w 48"/>
                <a:gd name="T15" fmla="*/ 30 h 42"/>
                <a:gd name="T16" fmla="*/ 48 w 48"/>
                <a:gd name="T17" fmla="*/ 42 h 42"/>
                <a:gd name="T18" fmla="*/ 42 w 48"/>
                <a:gd name="T19" fmla="*/ 36 h 42"/>
                <a:gd name="T20" fmla="*/ 36 w 48"/>
                <a:gd name="T21" fmla="*/ 30 h 42"/>
                <a:gd name="T22" fmla="*/ 30 w 48"/>
                <a:gd name="T23" fmla="*/ 24 h 42"/>
                <a:gd name="T24" fmla="*/ 18 w 48"/>
                <a:gd name="T25" fmla="*/ 18 h 42"/>
                <a:gd name="T26" fmla="*/ 12 w 48"/>
                <a:gd name="T27" fmla="*/ 12 h 42"/>
                <a:gd name="T28" fmla="*/ 6 w 48"/>
                <a:gd name="T29" fmla="*/ 6 h 42"/>
                <a:gd name="T30" fmla="*/ 0 w 48"/>
                <a:gd name="T31" fmla="*/ 6 h 42"/>
                <a:gd name="T32" fmla="*/ 0 w 48"/>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2"/>
                <a:gd name="T53" fmla="*/ 48 w 48"/>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2">
                  <a:moveTo>
                    <a:pt x="0" y="0"/>
                  </a:moveTo>
                  <a:lnTo>
                    <a:pt x="0" y="0"/>
                  </a:lnTo>
                  <a:lnTo>
                    <a:pt x="6" y="6"/>
                  </a:lnTo>
                  <a:lnTo>
                    <a:pt x="12" y="6"/>
                  </a:lnTo>
                  <a:lnTo>
                    <a:pt x="24" y="12"/>
                  </a:lnTo>
                  <a:lnTo>
                    <a:pt x="30" y="18"/>
                  </a:lnTo>
                  <a:lnTo>
                    <a:pt x="36" y="24"/>
                  </a:lnTo>
                  <a:lnTo>
                    <a:pt x="42" y="30"/>
                  </a:lnTo>
                  <a:lnTo>
                    <a:pt x="48" y="42"/>
                  </a:lnTo>
                  <a:lnTo>
                    <a:pt x="42" y="36"/>
                  </a:lnTo>
                  <a:lnTo>
                    <a:pt x="36" y="30"/>
                  </a:lnTo>
                  <a:lnTo>
                    <a:pt x="30" y="24"/>
                  </a:lnTo>
                  <a:lnTo>
                    <a:pt x="18" y="18"/>
                  </a:lnTo>
                  <a:lnTo>
                    <a:pt x="12" y="12"/>
                  </a:lnTo>
                  <a:lnTo>
                    <a:pt x="6" y="6"/>
                  </a:lnTo>
                  <a:lnTo>
                    <a:pt x="0" y="6"/>
                  </a:lnTo>
                  <a:lnTo>
                    <a:pt x="0" y="0"/>
                  </a:lnTo>
                  <a:close/>
                </a:path>
              </a:pathLst>
            </a:custGeom>
            <a:solidFill>
              <a:srgbClr val="006600"/>
            </a:solidFill>
            <a:ln w="9525">
              <a:noFill/>
              <a:round/>
              <a:headEnd/>
              <a:tailEnd/>
            </a:ln>
          </p:spPr>
          <p:txBody>
            <a:bodyPr rot="10800000" vert="eaVert"/>
            <a:lstStyle/>
            <a:p>
              <a:endParaRPr lang="en-US"/>
            </a:p>
          </p:txBody>
        </p:sp>
        <p:sp>
          <p:nvSpPr>
            <p:cNvPr id="15443" name="Freeform 66"/>
            <p:cNvSpPr>
              <a:spLocks/>
            </p:cNvSpPr>
            <p:nvPr/>
          </p:nvSpPr>
          <p:spPr bwMode="auto">
            <a:xfrm>
              <a:off x="5262" y="1245"/>
              <a:ext cx="50" cy="30"/>
            </a:xfrm>
            <a:custGeom>
              <a:avLst/>
              <a:gdLst>
                <a:gd name="T0" fmla="*/ 0 w 48"/>
                <a:gd name="T1" fmla="*/ 0 h 30"/>
                <a:gd name="T2" fmla="*/ 6 w 48"/>
                <a:gd name="T3" fmla="*/ 0 h 30"/>
                <a:gd name="T4" fmla="*/ 20 w 48"/>
                <a:gd name="T5" fmla="*/ 6 h 30"/>
                <a:gd name="T6" fmla="*/ 26 w 48"/>
                <a:gd name="T7" fmla="*/ 6 h 30"/>
                <a:gd name="T8" fmla="*/ 32 w 48"/>
                <a:gd name="T9" fmla="*/ 12 h 30"/>
                <a:gd name="T10" fmla="*/ 40 w 48"/>
                <a:gd name="T11" fmla="*/ 12 h 30"/>
                <a:gd name="T12" fmla="*/ 58 w 48"/>
                <a:gd name="T13" fmla="*/ 18 h 30"/>
                <a:gd name="T14" fmla="*/ 66 w 48"/>
                <a:gd name="T15" fmla="*/ 24 h 30"/>
                <a:gd name="T16" fmla="*/ 66 w 48"/>
                <a:gd name="T17" fmla="*/ 30 h 30"/>
                <a:gd name="T18" fmla="*/ 58 w 48"/>
                <a:gd name="T19" fmla="*/ 30 h 30"/>
                <a:gd name="T20" fmla="*/ 52 w 48"/>
                <a:gd name="T21" fmla="*/ 24 h 30"/>
                <a:gd name="T22" fmla="*/ 40 w 48"/>
                <a:gd name="T23" fmla="*/ 18 h 30"/>
                <a:gd name="T24" fmla="*/ 32 w 48"/>
                <a:gd name="T25" fmla="*/ 18 h 30"/>
                <a:gd name="T26" fmla="*/ 20 w 48"/>
                <a:gd name="T27" fmla="*/ 12 h 30"/>
                <a:gd name="T28" fmla="*/ 6 w 48"/>
                <a:gd name="T29" fmla="*/ 6 h 30"/>
                <a:gd name="T30" fmla="*/ 6 w 48"/>
                <a:gd name="T31" fmla="*/ 6 h 30"/>
                <a:gd name="T32" fmla="*/ 0 w 48"/>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0" y="0"/>
                  </a:moveTo>
                  <a:lnTo>
                    <a:pt x="6" y="0"/>
                  </a:lnTo>
                  <a:lnTo>
                    <a:pt x="12" y="6"/>
                  </a:lnTo>
                  <a:lnTo>
                    <a:pt x="18" y="6"/>
                  </a:lnTo>
                  <a:lnTo>
                    <a:pt x="24" y="12"/>
                  </a:lnTo>
                  <a:lnTo>
                    <a:pt x="30" y="12"/>
                  </a:lnTo>
                  <a:lnTo>
                    <a:pt x="42" y="18"/>
                  </a:lnTo>
                  <a:lnTo>
                    <a:pt x="48" y="24"/>
                  </a:lnTo>
                  <a:lnTo>
                    <a:pt x="48" y="30"/>
                  </a:lnTo>
                  <a:lnTo>
                    <a:pt x="42" y="30"/>
                  </a:lnTo>
                  <a:lnTo>
                    <a:pt x="36" y="24"/>
                  </a:lnTo>
                  <a:lnTo>
                    <a:pt x="30" y="18"/>
                  </a:lnTo>
                  <a:lnTo>
                    <a:pt x="24" y="18"/>
                  </a:lnTo>
                  <a:lnTo>
                    <a:pt x="12" y="12"/>
                  </a:lnTo>
                  <a:lnTo>
                    <a:pt x="6" y="6"/>
                  </a:lnTo>
                  <a:lnTo>
                    <a:pt x="0" y="0"/>
                  </a:lnTo>
                  <a:close/>
                </a:path>
              </a:pathLst>
            </a:custGeom>
            <a:solidFill>
              <a:srgbClr val="006600"/>
            </a:solidFill>
            <a:ln w="9525">
              <a:noFill/>
              <a:round/>
              <a:headEnd/>
              <a:tailEnd/>
            </a:ln>
          </p:spPr>
          <p:txBody>
            <a:bodyPr rot="10800000" vert="eaVert"/>
            <a:lstStyle/>
            <a:p>
              <a:endParaRPr lang="en-US"/>
            </a:p>
          </p:txBody>
        </p:sp>
        <p:sp>
          <p:nvSpPr>
            <p:cNvPr id="15444" name="Freeform 67"/>
            <p:cNvSpPr>
              <a:spLocks/>
            </p:cNvSpPr>
            <p:nvPr/>
          </p:nvSpPr>
          <p:spPr bwMode="auto">
            <a:xfrm>
              <a:off x="5261" y="1270"/>
              <a:ext cx="36" cy="29"/>
            </a:xfrm>
            <a:custGeom>
              <a:avLst/>
              <a:gdLst>
                <a:gd name="T0" fmla="*/ 0 w 36"/>
                <a:gd name="T1" fmla="*/ 0 h 29"/>
                <a:gd name="T2" fmla="*/ 6 w 36"/>
                <a:gd name="T3" fmla="*/ 0 h 29"/>
                <a:gd name="T4" fmla="*/ 6 w 36"/>
                <a:gd name="T5" fmla="*/ 0 h 29"/>
                <a:gd name="T6" fmla="*/ 12 w 36"/>
                <a:gd name="T7" fmla="*/ 6 h 29"/>
                <a:gd name="T8" fmla="*/ 18 w 36"/>
                <a:gd name="T9" fmla="*/ 6 h 29"/>
                <a:gd name="T10" fmla="*/ 24 w 36"/>
                <a:gd name="T11" fmla="*/ 12 h 29"/>
                <a:gd name="T12" fmla="*/ 30 w 36"/>
                <a:gd name="T13" fmla="*/ 18 h 29"/>
                <a:gd name="T14" fmla="*/ 36 w 36"/>
                <a:gd name="T15" fmla="*/ 23 h 29"/>
                <a:gd name="T16" fmla="*/ 36 w 36"/>
                <a:gd name="T17" fmla="*/ 29 h 29"/>
                <a:gd name="T18" fmla="*/ 36 w 36"/>
                <a:gd name="T19" fmla="*/ 23 h 29"/>
                <a:gd name="T20" fmla="*/ 30 w 36"/>
                <a:gd name="T21" fmla="*/ 23 h 29"/>
                <a:gd name="T22" fmla="*/ 24 w 36"/>
                <a:gd name="T23" fmla="*/ 18 h 29"/>
                <a:gd name="T24" fmla="*/ 18 w 36"/>
                <a:gd name="T25" fmla="*/ 12 h 29"/>
                <a:gd name="T26" fmla="*/ 12 w 36"/>
                <a:gd name="T27" fmla="*/ 6 h 29"/>
                <a:gd name="T28" fmla="*/ 6 w 36"/>
                <a:gd name="T29" fmla="*/ 6 h 29"/>
                <a:gd name="T30" fmla="*/ 6 w 36"/>
                <a:gd name="T31" fmla="*/ 0 h 29"/>
                <a:gd name="T32" fmla="*/ 0 w 36"/>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9"/>
                <a:gd name="T53" fmla="*/ 36 w 36"/>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9">
                  <a:moveTo>
                    <a:pt x="0" y="0"/>
                  </a:moveTo>
                  <a:lnTo>
                    <a:pt x="6" y="0"/>
                  </a:lnTo>
                  <a:lnTo>
                    <a:pt x="12" y="6"/>
                  </a:lnTo>
                  <a:lnTo>
                    <a:pt x="18" y="6"/>
                  </a:lnTo>
                  <a:lnTo>
                    <a:pt x="24" y="12"/>
                  </a:lnTo>
                  <a:lnTo>
                    <a:pt x="30" y="18"/>
                  </a:lnTo>
                  <a:lnTo>
                    <a:pt x="36" y="23"/>
                  </a:lnTo>
                  <a:lnTo>
                    <a:pt x="36" y="29"/>
                  </a:lnTo>
                  <a:lnTo>
                    <a:pt x="36" y="23"/>
                  </a:lnTo>
                  <a:lnTo>
                    <a:pt x="30" y="23"/>
                  </a:lnTo>
                  <a:lnTo>
                    <a:pt x="24" y="18"/>
                  </a:lnTo>
                  <a:lnTo>
                    <a:pt x="18" y="12"/>
                  </a:lnTo>
                  <a:lnTo>
                    <a:pt x="12" y="6"/>
                  </a:lnTo>
                  <a:lnTo>
                    <a:pt x="6" y="6"/>
                  </a:lnTo>
                  <a:lnTo>
                    <a:pt x="6" y="0"/>
                  </a:lnTo>
                  <a:lnTo>
                    <a:pt x="0" y="0"/>
                  </a:lnTo>
                  <a:close/>
                </a:path>
              </a:pathLst>
            </a:custGeom>
            <a:solidFill>
              <a:srgbClr val="006600"/>
            </a:solidFill>
            <a:ln w="9525">
              <a:noFill/>
              <a:round/>
              <a:headEnd/>
              <a:tailEnd/>
            </a:ln>
          </p:spPr>
          <p:txBody>
            <a:bodyPr rot="10800000" vert="eaVert"/>
            <a:lstStyle/>
            <a:p>
              <a:endParaRPr lang="en-US"/>
            </a:p>
          </p:txBody>
        </p:sp>
        <p:sp>
          <p:nvSpPr>
            <p:cNvPr id="15445" name="Freeform 68"/>
            <p:cNvSpPr>
              <a:spLocks/>
            </p:cNvSpPr>
            <p:nvPr/>
          </p:nvSpPr>
          <p:spPr bwMode="auto">
            <a:xfrm>
              <a:off x="5269" y="1287"/>
              <a:ext cx="24" cy="11"/>
            </a:xfrm>
            <a:custGeom>
              <a:avLst/>
              <a:gdLst>
                <a:gd name="T0" fmla="*/ 0 w 24"/>
                <a:gd name="T1" fmla="*/ 5 h 11"/>
                <a:gd name="T2" fmla="*/ 0 w 24"/>
                <a:gd name="T3" fmla="*/ 0 h 11"/>
                <a:gd name="T4" fmla="*/ 6 w 24"/>
                <a:gd name="T5" fmla="*/ 0 h 11"/>
                <a:gd name="T6" fmla="*/ 6 w 24"/>
                <a:gd name="T7" fmla="*/ 0 h 11"/>
                <a:gd name="T8" fmla="*/ 12 w 24"/>
                <a:gd name="T9" fmla="*/ 5 h 11"/>
                <a:gd name="T10" fmla="*/ 18 w 24"/>
                <a:gd name="T11" fmla="*/ 5 h 11"/>
                <a:gd name="T12" fmla="*/ 24 w 24"/>
                <a:gd name="T13" fmla="*/ 5 h 11"/>
                <a:gd name="T14" fmla="*/ 24 w 24"/>
                <a:gd name="T15" fmla="*/ 11 h 11"/>
                <a:gd name="T16" fmla="*/ 24 w 24"/>
                <a:gd name="T17" fmla="*/ 11 h 11"/>
                <a:gd name="T18" fmla="*/ 24 w 24"/>
                <a:gd name="T19" fmla="*/ 11 h 11"/>
                <a:gd name="T20" fmla="*/ 18 w 24"/>
                <a:gd name="T21" fmla="*/ 11 h 11"/>
                <a:gd name="T22" fmla="*/ 12 w 24"/>
                <a:gd name="T23" fmla="*/ 5 h 11"/>
                <a:gd name="T24" fmla="*/ 12 w 24"/>
                <a:gd name="T25" fmla="*/ 5 h 11"/>
                <a:gd name="T26" fmla="*/ 6 w 24"/>
                <a:gd name="T27" fmla="*/ 5 h 11"/>
                <a:gd name="T28" fmla="*/ 0 w 24"/>
                <a:gd name="T29" fmla="*/ 5 h 11"/>
                <a:gd name="T30" fmla="*/ 0 w 24"/>
                <a:gd name="T31" fmla="*/ 5 h 11"/>
                <a:gd name="T32" fmla="*/ 0 w 24"/>
                <a:gd name="T33" fmla="*/ 5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1"/>
                <a:gd name="T53" fmla="*/ 24 w 24"/>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1">
                  <a:moveTo>
                    <a:pt x="0" y="5"/>
                  </a:moveTo>
                  <a:lnTo>
                    <a:pt x="0" y="0"/>
                  </a:lnTo>
                  <a:lnTo>
                    <a:pt x="6" y="0"/>
                  </a:lnTo>
                  <a:lnTo>
                    <a:pt x="12" y="5"/>
                  </a:lnTo>
                  <a:lnTo>
                    <a:pt x="18" y="5"/>
                  </a:lnTo>
                  <a:lnTo>
                    <a:pt x="24" y="5"/>
                  </a:lnTo>
                  <a:lnTo>
                    <a:pt x="24" y="11"/>
                  </a:lnTo>
                  <a:lnTo>
                    <a:pt x="18" y="11"/>
                  </a:lnTo>
                  <a:lnTo>
                    <a:pt x="12" y="5"/>
                  </a:lnTo>
                  <a:lnTo>
                    <a:pt x="6" y="5"/>
                  </a:lnTo>
                  <a:lnTo>
                    <a:pt x="0" y="5"/>
                  </a:lnTo>
                  <a:close/>
                </a:path>
              </a:pathLst>
            </a:custGeom>
            <a:solidFill>
              <a:srgbClr val="006600"/>
            </a:solidFill>
            <a:ln w="9525">
              <a:noFill/>
              <a:round/>
              <a:headEnd/>
              <a:tailEnd/>
            </a:ln>
          </p:spPr>
          <p:txBody>
            <a:bodyPr rot="10800000" vert="eaVert"/>
            <a:lstStyle/>
            <a:p>
              <a:endParaRPr lang="en-US"/>
            </a:p>
          </p:txBody>
        </p:sp>
        <p:sp>
          <p:nvSpPr>
            <p:cNvPr id="15446" name="Freeform 69"/>
            <p:cNvSpPr>
              <a:spLocks/>
            </p:cNvSpPr>
            <p:nvPr/>
          </p:nvSpPr>
          <p:spPr bwMode="auto">
            <a:xfrm>
              <a:off x="5298" y="1136"/>
              <a:ext cx="19" cy="26"/>
            </a:xfrm>
            <a:custGeom>
              <a:avLst/>
              <a:gdLst>
                <a:gd name="T0" fmla="*/ 26 w 18"/>
                <a:gd name="T1" fmla="*/ 46 h 24"/>
                <a:gd name="T2" fmla="*/ 26 w 18"/>
                <a:gd name="T3" fmla="*/ 46 h 24"/>
                <a:gd name="T4" fmla="*/ 20 w 18"/>
                <a:gd name="T5" fmla="*/ 46 h 24"/>
                <a:gd name="T6" fmla="*/ 20 w 18"/>
                <a:gd name="T7" fmla="*/ 36 h 24"/>
                <a:gd name="T8" fmla="*/ 6 w 18"/>
                <a:gd name="T9" fmla="*/ 22 h 24"/>
                <a:gd name="T10" fmla="*/ 0 w 18"/>
                <a:gd name="T11" fmla="*/ 22 h 24"/>
                <a:gd name="T12" fmla="*/ 0 w 18"/>
                <a:gd name="T13" fmla="*/ 14 h 24"/>
                <a:gd name="T14" fmla="*/ 0 w 18"/>
                <a:gd name="T15" fmla="*/ 14 h 24"/>
                <a:gd name="T16" fmla="*/ 0 w 18"/>
                <a:gd name="T17" fmla="*/ 0 h 24"/>
                <a:gd name="T18" fmla="*/ 0 w 18"/>
                <a:gd name="T19" fmla="*/ 0 h 24"/>
                <a:gd name="T20" fmla="*/ 6 w 18"/>
                <a:gd name="T21" fmla="*/ 14 h 24"/>
                <a:gd name="T22" fmla="*/ 6 w 18"/>
                <a:gd name="T23" fmla="*/ 14 h 24"/>
                <a:gd name="T24" fmla="*/ 20 w 18"/>
                <a:gd name="T25" fmla="*/ 22 h 24"/>
                <a:gd name="T26" fmla="*/ 20 w 18"/>
                <a:gd name="T27" fmla="*/ 22 h 24"/>
                <a:gd name="T28" fmla="*/ 26 w 18"/>
                <a:gd name="T29" fmla="*/ 36 h 24"/>
                <a:gd name="T30" fmla="*/ 26 w 18"/>
                <a:gd name="T31" fmla="*/ 46 h 24"/>
                <a:gd name="T32" fmla="*/ 26 w 18"/>
                <a:gd name="T33" fmla="*/ 4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4"/>
                <a:gd name="T53" fmla="*/ 18 w 1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4">
                  <a:moveTo>
                    <a:pt x="18" y="24"/>
                  </a:moveTo>
                  <a:lnTo>
                    <a:pt x="18" y="24"/>
                  </a:lnTo>
                  <a:lnTo>
                    <a:pt x="12" y="24"/>
                  </a:lnTo>
                  <a:lnTo>
                    <a:pt x="12" y="18"/>
                  </a:lnTo>
                  <a:lnTo>
                    <a:pt x="6" y="12"/>
                  </a:lnTo>
                  <a:lnTo>
                    <a:pt x="0" y="12"/>
                  </a:lnTo>
                  <a:lnTo>
                    <a:pt x="0" y="6"/>
                  </a:lnTo>
                  <a:lnTo>
                    <a:pt x="0" y="0"/>
                  </a:lnTo>
                  <a:lnTo>
                    <a:pt x="6" y="6"/>
                  </a:lnTo>
                  <a:lnTo>
                    <a:pt x="12" y="12"/>
                  </a:lnTo>
                  <a:lnTo>
                    <a:pt x="18" y="18"/>
                  </a:lnTo>
                  <a:lnTo>
                    <a:pt x="18" y="24"/>
                  </a:lnTo>
                  <a:close/>
                </a:path>
              </a:pathLst>
            </a:custGeom>
            <a:solidFill>
              <a:srgbClr val="006600"/>
            </a:solidFill>
            <a:ln w="9525">
              <a:noFill/>
              <a:round/>
              <a:headEnd/>
              <a:tailEnd/>
            </a:ln>
          </p:spPr>
          <p:txBody>
            <a:bodyPr rot="10800000" vert="eaVert"/>
            <a:lstStyle/>
            <a:p>
              <a:endParaRPr lang="en-US"/>
            </a:p>
          </p:txBody>
        </p:sp>
        <p:sp>
          <p:nvSpPr>
            <p:cNvPr id="15447" name="Freeform 70"/>
            <p:cNvSpPr>
              <a:spLocks/>
            </p:cNvSpPr>
            <p:nvPr/>
          </p:nvSpPr>
          <p:spPr bwMode="auto">
            <a:xfrm>
              <a:off x="5317" y="1129"/>
              <a:ext cx="1" cy="24"/>
            </a:xfrm>
            <a:custGeom>
              <a:avLst/>
              <a:gdLst>
                <a:gd name="T0" fmla="*/ 0 w 1"/>
                <a:gd name="T1" fmla="*/ 24 h 24"/>
                <a:gd name="T2" fmla="*/ 0 w 1"/>
                <a:gd name="T3" fmla="*/ 24 h 24"/>
                <a:gd name="T4" fmla="*/ 0 w 1"/>
                <a:gd name="T5" fmla="*/ 12 h 24"/>
                <a:gd name="T6" fmla="*/ 0 w 1"/>
                <a:gd name="T7" fmla="*/ 6 h 24"/>
                <a:gd name="T8" fmla="*/ 0 w 1"/>
                <a:gd name="T9" fmla="*/ 0 h 24"/>
                <a:gd name="T10" fmla="*/ 0 w 1"/>
                <a:gd name="T11" fmla="*/ 0 h 24"/>
                <a:gd name="T12" fmla="*/ 0 w 1"/>
                <a:gd name="T13" fmla="*/ 12 h 24"/>
                <a:gd name="T14" fmla="*/ 0 w 1"/>
                <a:gd name="T15" fmla="*/ 18 h 24"/>
                <a:gd name="T16" fmla="*/ 0 w 1"/>
                <a:gd name="T17" fmla="*/ 24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24"/>
                <a:gd name="T29" fmla="*/ 1 w 1"/>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24">
                  <a:moveTo>
                    <a:pt x="0" y="24"/>
                  </a:moveTo>
                  <a:lnTo>
                    <a:pt x="0" y="24"/>
                  </a:lnTo>
                  <a:lnTo>
                    <a:pt x="0" y="12"/>
                  </a:lnTo>
                  <a:lnTo>
                    <a:pt x="0" y="6"/>
                  </a:lnTo>
                  <a:lnTo>
                    <a:pt x="0" y="0"/>
                  </a:lnTo>
                  <a:lnTo>
                    <a:pt x="0" y="12"/>
                  </a:lnTo>
                  <a:lnTo>
                    <a:pt x="0" y="18"/>
                  </a:lnTo>
                  <a:lnTo>
                    <a:pt x="0" y="24"/>
                  </a:lnTo>
                  <a:close/>
                </a:path>
              </a:pathLst>
            </a:custGeom>
            <a:solidFill>
              <a:srgbClr val="006600"/>
            </a:solidFill>
            <a:ln w="9525">
              <a:noFill/>
              <a:round/>
              <a:headEnd/>
              <a:tailEnd/>
            </a:ln>
          </p:spPr>
          <p:txBody>
            <a:bodyPr rot="10800000" vert="eaVert"/>
            <a:lstStyle/>
            <a:p>
              <a:endParaRPr lang="en-US"/>
            </a:p>
          </p:txBody>
        </p:sp>
        <p:sp>
          <p:nvSpPr>
            <p:cNvPr id="15448" name="Freeform 71"/>
            <p:cNvSpPr>
              <a:spLocks/>
            </p:cNvSpPr>
            <p:nvPr/>
          </p:nvSpPr>
          <p:spPr bwMode="auto">
            <a:xfrm>
              <a:off x="5316" y="1136"/>
              <a:ext cx="23" cy="26"/>
            </a:xfrm>
            <a:custGeom>
              <a:avLst/>
              <a:gdLst>
                <a:gd name="T0" fmla="*/ 0 w 23"/>
                <a:gd name="T1" fmla="*/ 46 h 24"/>
                <a:gd name="T2" fmla="*/ 0 w 23"/>
                <a:gd name="T3" fmla="*/ 46 h 24"/>
                <a:gd name="T4" fmla="*/ 6 w 23"/>
                <a:gd name="T5" fmla="*/ 36 h 24"/>
                <a:gd name="T6" fmla="*/ 12 w 23"/>
                <a:gd name="T7" fmla="*/ 22 h 24"/>
                <a:gd name="T8" fmla="*/ 12 w 23"/>
                <a:gd name="T9" fmla="*/ 22 h 24"/>
                <a:gd name="T10" fmla="*/ 17 w 23"/>
                <a:gd name="T11" fmla="*/ 14 h 24"/>
                <a:gd name="T12" fmla="*/ 17 w 23"/>
                <a:gd name="T13" fmla="*/ 0 h 24"/>
                <a:gd name="T14" fmla="*/ 23 w 23"/>
                <a:gd name="T15" fmla="*/ 0 h 24"/>
                <a:gd name="T16" fmla="*/ 23 w 23"/>
                <a:gd name="T17" fmla="*/ 0 h 24"/>
                <a:gd name="T18" fmla="*/ 23 w 23"/>
                <a:gd name="T19" fmla="*/ 14 h 24"/>
                <a:gd name="T20" fmla="*/ 23 w 23"/>
                <a:gd name="T21" fmla="*/ 14 h 24"/>
                <a:gd name="T22" fmla="*/ 17 w 23"/>
                <a:gd name="T23" fmla="*/ 22 h 24"/>
                <a:gd name="T24" fmla="*/ 12 w 23"/>
                <a:gd name="T25" fmla="*/ 22 h 24"/>
                <a:gd name="T26" fmla="*/ 12 w 23"/>
                <a:gd name="T27" fmla="*/ 36 h 24"/>
                <a:gd name="T28" fmla="*/ 6 w 23"/>
                <a:gd name="T29" fmla="*/ 36 h 24"/>
                <a:gd name="T30" fmla="*/ 0 w 23"/>
                <a:gd name="T31" fmla="*/ 46 h 24"/>
                <a:gd name="T32" fmla="*/ 0 w 23"/>
                <a:gd name="T33" fmla="*/ 4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4"/>
                <a:gd name="T53" fmla="*/ 23 w 23"/>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4">
                  <a:moveTo>
                    <a:pt x="0" y="24"/>
                  </a:moveTo>
                  <a:lnTo>
                    <a:pt x="0" y="24"/>
                  </a:lnTo>
                  <a:lnTo>
                    <a:pt x="6" y="18"/>
                  </a:lnTo>
                  <a:lnTo>
                    <a:pt x="12" y="12"/>
                  </a:lnTo>
                  <a:lnTo>
                    <a:pt x="17" y="6"/>
                  </a:lnTo>
                  <a:lnTo>
                    <a:pt x="17" y="0"/>
                  </a:lnTo>
                  <a:lnTo>
                    <a:pt x="23" y="0"/>
                  </a:lnTo>
                  <a:lnTo>
                    <a:pt x="23" y="6"/>
                  </a:lnTo>
                  <a:lnTo>
                    <a:pt x="17" y="12"/>
                  </a:lnTo>
                  <a:lnTo>
                    <a:pt x="12" y="12"/>
                  </a:lnTo>
                  <a:lnTo>
                    <a:pt x="12" y="18"/>
                  </a:lnTo>
                  <a:lnTo>
                    <a:pt x="6" y="18"/>
                  </a:lnTo>
                  <a:lnTo>
                    <a:pt x="0" y="24"/>
                  </a:lnTo>
                  <a:close/>
                </a:path>
              </a:pathLst>
            </a:custGeom>
            <a:solidFill>
              <a:srgbClr val="006600"/>
            </a:solidFill>
            <a:ln w="9525">
              <a:noFill/>
              <a:round/>
              <a:headEnd/>
              <a:tailEnd/>
            </a:ln>
          </p:spPr>
          <p:txBody>
            <a:bodyPr rot="10800000" vert="eaVert"/>
            <a:lstStyle/>
            <a:p>
              <a:endParaRPr lang="en-US"/>
            </a:p>
          </p:txBody>
        </p:sp>
        <p:sp>
          <p:nvSpPr>
            <p:cNvPr id="15449" name="Freeform 72"/>
            <p:cNvSpPr>
              <a:spLocks/>
            </p:cNvSpPr>
            <p:nvPr/>
          </p:nvSpPr>
          <p:spPr bwMode="auto">
            <a:xfrm>
              <a:off x="5298" y="1290"/>
              <a:ext cx="30" cy="6"/>
            </a:xfrm>
            <a:custGeom>
              <a:avLst/>
              <a:gdLst>
                <a:gd name="T0" fmla="*/ 0 w 30"/>
                <a:gd name="T1" fmla="*/ 0 h 6"/>
                <a:gd name="T2" fmla="*/ 6 w 30"/>
                <a:gd name="T3" fmla="*/ 0 h 6"/>
                <a:gd name="T4" fmla="*/ 6 w 30"/>
                <a:gd name="T5" fmla="*/ 0 h 6"/>
                <a:gd name="T6" fmla="*/ 12 w 30"/>
                <a:gd name="T7" fmla="*/ 0 h 6"/>
                <a:gd name="T8" fmla="*/ 18 w 30"/>
                <a:gd name="T9" fmla="*/ 0 h 6"/>
                <a:gd name="T10" fmla="*/ 24 w 30"/>
                <a:gd name="T11" fmla="*/ 0 h 6"/>
                <a:gd name="T12" fmla="*/ 30 w 30"/>
                <a:gd name="T13" fmla="*/ 0 h 6"/>
                <a:gd name="T14" fmla="*/ 30 w 30"/>
                <a:gd name="T15" fmla="*/ 6 h 6"/>
                <a:gd name="T16" fmla="*/ 30 w 30"/>
                <a:gd name="T17" fmla="*/ 6 h 6"/>
                <a:gd name="T18" fmla="*/ 30 w 30"/>
                <a:gd name="T19" fmla="*/ 6 h 6"/>
                <a:gd name="T20" fmla="*/ 30 w 30"/>
                <a:gd name="T21" fmla="*/ 6 h 6"/>
                <a:gd name="T22" fmla="*/ 24 w 30"/>
                <a:gd name="T23" fmla="*/ 6 h 6"/>
                <a:gd name="T24" fmla="*/ 18 w 30"/>
                <a:gd name="T25" fmla="*/ 6 h 6"/>
                <a:gd name="T26" fmla="*/ 12 w 30"/>
                <a:gd name="T27" fmla="*/ 6 h 6"/>
                <a:gd name="T28" fmla="*/ 6 w 30"/>
                <a:gd name="T29" fmla="*/ 6 h 6"/>
                <a:gd name="T30" fmla="*/ 6 w 30"/>
                <a:gd name="T31" fmla="*/ 0 h 6"/>
                <a:gd name="T32" fmla="*/ 0 w 30"/>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0" y="0"/>
                  </a:moveTo>
                  <a:lnTo>
                    <a:pt x="6" y="0"/>
                  </a:lnTo>
                  <a:lnTo>
                    <a:pt x="12" y="0"/>
                  </a:lnTo>
                  <a:lnTo>
                    <a:pt x="18" y="0"/>
                  </a:lnTo>
                  <a:lnTo>
                    <a:pt x="24" y="0"/>
                  </a:lnTo>
                  <a:lnTo>
                    <a:pt x="30" y="0"/>
                  </a:lnTo>
                  <a:lnTo>
                    <a:pt x="30" y="6"/>
                  </a:lnTo>
                  <a:lnTo>
                    <a:pt x="24" y="6"/>
                  </a:lnTo>
                  <a:lnTo>
                    <a:pt x="18" y="6"/>
                  </a:lnTo>
                  <a:lnTo>
                    <a:pt x="12" y="6"/>
                  </a:lnTo>
                  <a:lnTo>
                    <a:pt x="6" y="6"/>
                  </a:lnTo>
                  <a:lnTo>
                    <a:pt x="6" y="0"/>
                  </a:lnTo>
                  <a:lnTo>
                    <a:pt x="0" y="0"/>
                  </a:lnTo>
                  <a:close/>
                </a:path>
              </a:pathLst>
            </a:custGeom>
            <a:solidFill>
              <a:srgbClr val="006600"/>
            </a:solidFill>
            <a:ln w="9525">
              <a:noFill/>
              <a:round/>
              <a:headEnd/>
              <a:tailEnd/>
            </a:ln>
          </p:spPr>
          <p:txBody>
            <a:bodyPr rot="10800000" vert="eaVert"/>
            <a:lstStyle/>
            <a:p>
              <a:endParaRPr lang="en-US"/>
            </a:p>
          </p:txBody>
        </p:sp>
        <p:sp>
          <p:nvSpPr>
            <p:cNvPr id="15450" name="Freeform 73"/>
            <p:cNvSpPr>
              <a:spLocks/>
            </p:cNvSpPr>
            <p:nvPr/>
          </p:nvSpPr>
          <p:spPr bwMode="auto">
            <a:xfrm>
              <a:off x="5291" y="1297"/>
              <a:ext cx="30" cy="20"/>
            </a:xfrm>
            <a:custGeom>
              <a:avLst/>
              <a:gdLst>
                <a:gd name="T0" fmla="*/ 0 w 30"/>
                <a:gd name="T1" fmla="*/ 0 h 18"/>
                <a:gd name="T2" fmla="*/ 0 w 30"/>
                <a:gd name="T3" fmla="*/ 0 h 18"/>
                <a:gd name="T4" fmla="*/ 6 w 30"/>
                <a:gd name="T5" fmla="*/ 0 h 18"/>
                <a:gd name="T6" fmla="*/ 12 w 30"/>
                <a:gd name="T7" fmla="*/ 14 h 18"/>
                <a:gd name="T8" fmla="*/ 18 w 30"/>
                <a:gd name="T9" fmla="*/ 14 h 18"/>
                <a:gd name="T10" fmla="*/ 24 w 30"/>
                <a:gd name="T11" fmla="*/ 14 h 18"/>
                <a:gd name="T12" fmla="*/ 30 w 30"/>
                <a:gd name="T13" fmla="*/ 27 h 18"/>
                <a:gd name="T14" fmla="*/ 30 w 30"/>
                <a:gd name="T15" fmla="*/ 27 h 18"/>
                <a:gd name="T16" fmla="*/ 30 w 30"/>
                <a:gd name="T17" fmla="*/ 41 h 18"/>
                <a:gd name="T18" fmla="*/ 30 w 30"/>
                <a:gd name="T19" fmla="*/ 41 h 18"/>
                <a:gd name="T20" fmla="*/ 24 w 30"/>
                <a:gd name="T21" fmla="*/ 41 h 18"/>
                <a:gd name="T22" fmla="*/ 24 w 30"/>
                <a:gd name="T23" fmla="*/ 41 h 18"/>
                <a:gd name="T24" fmla="*/ 18 w 30"/>
                <a:gd name="T25" fmla="*/ 27 h 18"/>
                <a:gd name="T26" fmla="*/ 12 w 30"/>
                <a:gd name="T27" fmla="*/ 27 h 18"/>
                <a:gd name="T28" fmla="*/ 6 w 30"/>
                <a:gd name="T29" fmla="*/ 14 h 18"/>
                <a:gd name="T30" fmla="*/ 0 w 30"/>
                <a:gd name="T31" fmla="*/ 14 h 18"/>
                <a:gd name="T32" fmla="*/ 0 w 30"/>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8"/>
                <a:gd name="T53" fmla="*/ 30 w 3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8">
                  <a:moveTo>
                    <a:pt x="0" y="0"/>
                  </a:moveTo>
                  <a:lnTo>
                    <a:pt x="0" y="0"/>
                  </a:lnTo>
                  <a:lnTo>
                    <a:pt x="6" y="0"/>
                  </a:lnTo>
                  <a:lnTo>
                    <a:pt x="12" y="6"/>
                  </a:lnTo>
                  <a:lnTo>
                    <a:pt x="18" y="6"/>
                  </a:lnTo>
                  <a:lnTo>
                    <a:pt x="24" y="6"/>
                  </a:lnTo>
                  <a:lnTo>
                    <a:pt x="30" y="12"/>
                  </a:lnTo>
                  <a:lnTo>
                    <a:pt x="30" y="18"/>
                  </a:lnTo>
                  <a:lnTo>
                    <a:pt x="24" y="18"/>
                  </a:lnTo>
                  <a:lnTo>
                    <a:pt x="18" y="12"/>
                  </a:lnTo>
                  <a:lnTo>
                    <a:pt x="12" y="12"/>
                  </a:lnTo>
                  <a:lnTo>
                    <a:pt x="6" y="6"/>
                  </a:lnTo>
                  <a:lnTo>
                    <a:pt x="0" y="6"/>
                  </a:lnTo>
                  <a:lnTo>
                    <a:pt x="0" y="0"/>
                  </a:lnTo>
                  <a:close/>
                </a:path>
              </a:pathLst>
            </a:custGeom>
            <a:solidFill>
              <a:srgbClr val="006600"/>
            </a:solidFill>
            <a:ln w="9525">
              <a:noFill/>
              <a:round/>
              <a:headEnd/>
              <a:tailEnd/>
            </a:ln>
          </p:spPr>
          <p:txBody>
            <a:bodyPr rot="10800000" vert="eaVert"/>
            <a:lstStyle/>
            <a:p>
              <a:endParaRPr lang="en-US"/>
            </a:p>
          </p:txBody>
        </p:sp>
        <p:sp>
          <p:nvSpPr>
            <p:cNvPr id="15451" name="Freeform 74"/>
            <p:cNvSpPr>
              <a:spLocks/>
            </p:cNvSpPr>
            <p:nvPr/>
          </p:nvSpPr>
          <p:spPr bwMode="auto">
            <a:xfrm>
              <a:off x="5298" y="1280"/>
              <a:ext cx="35" cy="6"/>
            </a:xfrm>
            <a:custGeom>
              <a:avLst/>
              <a:gdLst>
                <a:gd name="T0" fmla="*/ 0 w 35"/>
                <a:gd name="T1" fmla="*/ 6 h 6"/>
                <a:gd name="T2" fmla="*/ 0 w 35"/>
                <a:gd name="T3" fmla="*/ 0 h 6"/>
                <a:gd name="T4" fmla="*/ 6 w 35"/>
                <a:gd name="T5" fmla="*/ 0 h 6"/>
                <a:gd name="T6" fmla="*/ 12 w 35"/>
                <a:gd name="T7" fmla="*/ 0 h 6"/>
                <a:gd name="T8" fmla="*/ 18 w 35"/>
                <a:gd name="T9" fmla="*/ 0 h 6"/>
                <a:gd name="T10" fmla="*/ 24 w 35"/>
                <a:gd name="T11" fmla="*/ 0 h 6"/>
                <a:gd name="T12" fmla="*/ 30 w 35"/>
                <a:gd name="T13" fmla="*/ 0 h 6"/>
                <a:gd name="T14" fmla="*/ 30 w 35"/>
                <a:gd name="T15" fmla="*/ 0 h 6"/>
                <a:gd name="T16" fmla="*/ 35 w 35"/>
                <a:gd name="T17" fmla="*/ 6 h 6"/>
                <a:gd name="T18" fmla="*/ 35 w 35"/>
                <a:gd name="T19" fmla="*/ 6 h 6"/>
                <a:gd name="T20" fmla="*/ 30 w 35"/>
                <a:gd name="T21" fmla="*/ 6 h 6"/>
                <a:gd name="T22" fmla="*/ 30 w 35"/>
                <a:gd name="T23" fmla="*/ 6 h 6"/>
                <a:gd name="T24" fmla="*/ 24 w 35"/>
                <a:gd name="T25" fmla="*/ 6 h 6"/>
                <a:gd name="T26" fmla="*/ 18 w 35"/>
                <a:gd name="T27" fmla="*/ 6 h 6"/>
                <a:gd name="T28" fmla="*/ 12 w 35"/>
                <a:gd name="T29" fmla="*/ 6 h 6"/>
                <a:gd name="T30" fmla="*/ 6 w 35"/>
                <a:gd name="T31" fmla="*/ 6 h 6"/>
                <a:gd name="T32" fmla="*/ 0 w 35"/>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6"/>
                <a:gd name="T53" fmla="*/ 35 w 35"/>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6">
                  <a:moveTo>
                    <a:pt x="0" y="6"/>
                  </a:moveTo>
                  <a:lnTo>
                    <a:pt x="0" y="0"/>
                  </a:lnTo>
                  <a:lnTo>
                    <a:pt x="6" y="0"/>
                  </a:lnTo>
                  <a:lnTo>
                    <a:pt x="12" y="0"/>
                  </a:lnTo>
                  <a:lnTo>
                    <a:pt x="18" y="0"/>
                  </a:lnTo>
                  <a:lnTo>
                    <a:pt x="24" y="0"/>
                  </a:lnTo>
                  <a:lnTo>
                    <a:pt x="30" y="0"/>
                  </a:lnTo>
                  <a:lnTo>
                    <a:pt x="35" y="6"/>
                  </a:lnTo>
                  <a:lnTo>
                    <a:pt x="30" y="6"/>
                  </a:lnTo>
                  <a:lnTo>
                    <a:pt x="24" y="6"/>
                  </a:lnTo>
                  <a:lnTo>
                    <a:pt x="18" y="6"/>
                  </a:lnTo>
                  <a:lnTo>
                    <a:pt x="12" y="6"/>
                  </a:lnTo>
                  <a:lnTo>
                    <a:pt x="6" y="6"/>
                  </a:lnTo>
                  <a:lnTo>
                    <a:pt x="0" y="6"/>
                  </a:lnTo>
                  <a:close/>
                </a:path>
              </a:pathLst>
            </a:custGeom>
            <a:solidFill>
              <a:srgbClr val="006600"/>
            </a:solidFill>
            <a:ln w="9525">
              <a:noFill/>
              <a:round/>
              <a:headEnd/>
              <a:tailEnd/>
            </a:ln>
          </p:spPr>
          <p:txBody>
            <a:bodyPr rot="10800000" vert="eaVert"/>
            <a:lstStyle/>
            <a:p>
              <a:endParaRPr lang="en-US"/>
            </a:p>
          </p:txBody>
        </p:sp>
        <p:sp>
          <p:nvSpPr>
            <p:cNvPr id="15452" name="Freeform 75"/>
            <p:cNvSpPr>
              <a:spLocks/>
            </p:cNvSpPr>
            <p:nvPr/>
          </p:nvSpPr>
          <p:spPr bwMode="auto">
            <a:xfrm>
              <a:off x="5305" y="1267"/>
              <a:ext cx="35" cy="6"/>
            </a:xfrm>
            <a:custGeom>
              <a:avLst/>
              <a:gdLst>
                <a:gd name="T0" fmla="*/ 0 w 35"/>
                <a:gd name="T1" fmla="*/ 6 h 6"/>
                <a:gd name="T2" fmla="*/ 6 w 35"/>
                <a:gd name="T3" fmla="*/ 6 h 6"/>
                <a:gd name="T4" fmla="*/ 12 w 35"/>
                <a:gd name="T5" fmla="*/ 0 h 6"/>
                <a:gd name="T6" fmla="*/ 12 w 35"/>
                <a:gd name="T7" fmla="*/ 0 h 6"/>
                <a:gd name="T8" fmla="*/ 18 w 35"/>
                <a:gd name="T9" fmla="*/ 0 h 6"/>
                <a:gd name="T10" fmla="*/ 24 w 35"/>
                <a:gd name="T11" fmla="*/ 0 h 6"/>
                <a:gd name="T12" fmla="*/ 29 w 35"/>
                <a:gd name="T13" fmla="*/ 0 h 6"/>
                <a:gd name="T14" fmla="*/ 35 w 35"/>
                <a:gd name="T15" fmla="*/ 0 h 6"/>
                <a:gd name="T16" fmla="*/ 35 w 35"/>
                <a:gd name="T17" fmla="*/ 0 h 6"/>
                <a:gd name="T18" fmla="*/ 35 w 35"/>
                <a:gd name="T19" fmla="*/ 6 h 6"/>
                <a:gd name="T20" fmla="*/ 35 w 35"/>
                <a:gd name="T21" fmla="*/ 6 h 6"/>
                <a:gd name="T22" fmla="*/ 29 w 35"/>
                <a:gd name="T23" fmla="*/ 6 h 6"/>
                <a:gd name="T24" fmla="*/ 24 w 35"/>
                <a:gd name="T25" fmla="*/ 6 h 6"/>
                <a:gd name="T26" fmla="*/ 18 w 35"/>
                <a:gd name="T27" fmla="*/ 6 h 6"/>
                <a:gd name="T28" fmla="*/ 12 w 35"/>
                <a:gd name="T29" fmla="*/ 6 h 6"/>
                <a:gd name="T30" fmla="*/ 6 w 35"/>
                <a:gd name="T31" fmla="*/ 6 h 6"/>
                <a:gd name="T32" fmla="*/ 0 w 35"/>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6"/>
                <a:gd name="T53" fmla="*/ 35 w 35"/>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6">
                  <a:moveTo>
                    <a:pt x="0" y="6"/>
                  </a:moveTo>
                  <a:lnTo>
                    <a:pt x="6" y="6"/>
                  </a:lnTo>
                  <a:lnTo>
                    <a:pt x="12" y="0"/>
                  </a:lnTo>
                  <a:lnTo>
                    <a:pt x="18" y="0"/>
                  </a:lnTo>
                  <a:lnTo>
                    <a:pt x="24" y="0"/>
                  </a:lnTo>
                  <a:lnTo>
                    <a:pt x="29" y="0"/>
                  </a:lnTo>
                  <a:lnTo>
                    <a:pt x="35" y="0"/>
                  </a:lnTo>
                  <a:lnTo>
                    <a:pt x="35" y="6"/>
                  </a:lnTo>
                  <a:lnTo>
                    <a:pt x="29" y="6"/>
                  </a:lnTo>
                  <a:lnTo>
                    <a:pt x="24" y="6"/>
                  </a:lnTo>
                  <a:lnTo>
                    <a:pt x="18" y="6"/>
                  </a:lnTo>
                  <a:lnTo>
                    <a:pt x="12" y="6"/>
                  </a:lnTo>
                  <a:lnTo>
                    <a:pt x="6" y="6"/>
                  </a:lnTo>
                  <a:lnTo>
                    <a:pt x="0" y="6"/>
                  </a:lnTo>
                  <a:close/>
                </a:path>
              </a:pathLst>
            </a:custGeom>
            <a:solidFill>
              <a:srgbClr val="006600"/>
            </a:solidFill>
            <a:ln w="9525">
              <a:noFill/>
              <a:round/>
              <a:headEnd/>
              <a:tailEnd/>
            </a:ln>
          </p:spPr>
          <p:txBody>
            <a:bodyPr rot="10800000" vert="eaVert"/>
            <a:lstStyle/>
            <a:p>
              <a:endParaRPr lang="en-US"/>
            </a:p>
          </p:txBody>
        </p:sp>
        <p:sp>
          <p:nvSpPr>
            <p:cNvPr id="15453" name="Freeform 76"/>
            <p:cNvSpPr>
              <a:spLocks/>
            </p:cNvSpPr>
            <p:nvPr/>
          </p:nvSpPr>
          <p:spPr bwMode="auto">
            <a:xfrm>
              <a:off x="5311" y="1256"/>
              <a:ext cx="34" cy="6"/>
            </a:xfrm>
            <a:custGeom>
              <a:avLst/>
              <a:gdLst>
                <a:gd name="T0" fmla="*/ 0 w 35"/>
                <a:gd name="T1" fmla="*/ 6 h 6"/>
                <a:gd name="T2" fmla="*/ 6 w 35"/>
                <a:gd name="T3" fmla="*/ 6 h 6"/>
                <a:gd name="T4" fmla="*/ 12 w 35"/>
                <a:gd name="T5" fmla="*/ 0 h 6"/>
                <a:gd name="T6" fmla="*/ 17 w 35"/>
                <a:gd name="T7" fmla="*/ 0 h 6"/>
                <a:gd name="T8" fmla="*/ 17 w 35"/>
                <a:gd name="T9" fmla="*/ 0 h 6"/>
                <a:gd name="T10" fmla="*/ 21 w 35"/>
                <a:gd name="T11" fmla="*/ 0 h 6"/>
                <a:gd name="T12" fmla="*/ 21 w 35"/>
                <a:gd name="T13" fmla="*/ 0 h 6"/>
                <a:gd name="T14" fmla="*/ 27 w 35"/>
                <a:gd name="T15" fmla="*/ 0 h 6"/>
                <a:gd name="T16" fmla="*/ 27 w 35"/>
                <a:gd name="T17" fmla="*/ 0 h 6"/>
                <a:gd name="T18" fmla="*/ 27 w 35"/>
                <a:gd name="T19" fmla="*/ 0 h 6"/>
                <a:gd name="T20" fmla="*/ 21 w 35"/>
                <a:gd name="T21" fmla="*/ 6 h 6"/>
                <a:gd name="T22" fmla="*/ 21 w 35"/>
                <a:gd name="T23" fmla="*/ 6 h 6"/>
                <a:gd name="T24" fmla="*/ 17 w 35"/>
                <a:gd name="T25" fmla="*/ 6 h 6"/>
                <a:gd name="T26" fmla="*/ 17 w 35"/>
                <a:gd name="T27" fmla="*/ 6 h 6"/>
                <a:gd name="T28" fmla="*/ 12 w 35"/>
                <a:gd name="T29" fmla="*/ 6 h 6"/>
                <a:gd name="T30" fmla="*/ 6 w 35"/>
                <a:gd name="T31" fmla="*/ 6 h 6"/>
                <a:gd name="T32" fmla="*/ 0 w 35"/>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6"/>
                <a:gd name="T53" fmla="*/ 35 w 35"/>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6">
                  <a:moveTo>
                    <a:pt x="0" y="6"/>
                  </a:moveTo>
                  <a:lnTo>
                    <a:pt x="6" y="6"/>
                  </a:lnTo>
                  <a:lnTo>
                    <a:pt x="12" y="0"/>
                  </a:lnTo>
                  <a:lnTo>
                    <a:pt x="18" y="0"/>
                  </a:lnTo>
                  <a:lnTo>
                    <a:pt x="23" y="0"/>
                  </a:lnTo>
                  <a:lnTo>
                    <a:pt x="29" y="0"/>
                  </a:lnTo>
                  <a:lnTo>
                    <a:pt x="35" y="0"/>
                  </a:lnTo>
                  <a:lnTo>
                    <a:pt x="29" y="6"/>
                  </a:lnTo>
                  <a:lnTo>
                    <a:pt x="23" y="6"/>
                  </a:lnTo>
                  <a:lnTo>
                    <a:pt x="18" y="6"/>
                  </a:lnTo>
                  <a:lnTo>
                    <a:pt x="12" y="6"/>
                  </a:lnTo>
                  <a:lnTo>
                    <a:pt x="6" y="6"/>
                  </a:lnTo>
                  <a:lnTo>
                    <a:pt x="0" y="6"/>
                  </a:lnTo>
                  <a:close/>
                </a:path>
              </a:pathLst>
            </a:custGeom>
            <a:solidFill>
              <a:srgbClr val="006600"/>
            </a:solidFill>
            <a:ln w="9525">
              <a:noFill/>
              <a:round/>
              <a:headEnd/>
              <a:tailEnd/>
            </a:ln>
          </p:spPr>
          <p:txBody>
            <a:bodyPr rot="10800000" vert="eaVert"/>
            <a:lstStyle/>
            <a:p>
              <a:endParaRPr lang="en-US"/>
            </a:p>
          </p:txBody>
        </p:sp>
        <p:sp>
          <p:nvSpPr>
            <p:cNvPr id="15454" name="Freeform 77"/>
            <p:cNvSpPr>
              <a:spLocks/>
            </p:cNvSpPr>
            <p:nvPr/>
          </p:nvSpPr>
          <p:spPr bwMode="auto">
            <a:xfrm>
              <a:off x="5317" y="1245"/>
              <a:ext cx="34" cy="6"/>
            </a:xfrm>
            <a:custGeom>
              <a:avLst/>
              <a:gdLst>
                <a:gd name="T0" fmla="*/ 0 w 35"/>
                <a:gd name="T1" fmla="*/ 6 h 6"/>
                <a:gd name="T2" fmla="*/ 6 w 35"/>
                <a:gd name="T3" fmla="*/ 6 h 6"/>
                <a:gd name="T4" fmla="*/ 12 w 35"/>
                <a:gd name="T5" fmla="*/ 0 h 6"/>
                <a:gd name="T6" fmla="*/ 17 w 35"/>
                <a:gd name="T7" fmla="*/ 0 h 6"/>
                <a:gd name="T8" fmla="*/ 17 w 35"/>
                <a:gd name="T9" fmla="*/ 0 h 6"/>
                <a:gd name="T10" fmla="*/ 21 w 35"/>
                <a:gd name="T11" fmla="*/ 0 h 6"/>
                <a:gd name="T12" fmla="*/ 27 w 35"/>
                <a:gd name="T13" fmla="*/ 0 h 6"/>
                <a:gd name="T14" fmla="*/ 27 w 35"/>
                <a:gd name="T15" fmla="*/ 0 h 6"/>
                <a:gd name="T16" fmla="*/ 27 w 35"/>
                <a:gd name="T17" fmla="*/ 0 h 6"/>
                <a:gd name="T18" fmla="*/ 27 w 35"/>
                <a:gd name="T19" fmla="*/ 0 h 6"/>
                <a:gd name="T20" fmla="*/ 27 w 35"/>
                <a:gd name="T21" fmla="*/ 6 h 6"/>
                <a:gd name="T22" fmla="*/ 21 w 35"/>
                <a:gd name="T23" fmla="*/ 6 h 6"/>
                <a:gd name="T24" fmla="*/ 17 w 35"/>
                <a:gd name="T25" fmla="*/ 6 h 6"/>
                <a:gd name="T26" fmla="*/ 17 w 35"/>
                <a:gd name="T27" fmla="*/ 6 h 6"/>
                <a:gd name="T28" fmla="*/ 12 w 35"/>
                <a:gd name="T29" fmla="*/ 6 h 6"/>
                <a:gd name="T30" fmla="*/ 6 w 35"/>
                <a:gd name="T31" fmla="*/ 6 h 6"/>
                <a:gd name="T32" fmla="*/ 0 w 35"/>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6"/>
                <a:gd name="T53" fmla="*/ 35 w 35"/>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6">
                  <a:moveTo>
                    <a:pt x="0" y="6"/>
                  </a:moveTo>
                  <a:lnTo>
                    <a:pt x="6" y="6"/>
                  </a:lnTo>
                  <a:lnTo>
                    <a:pt x="12" y="0"/>
                  </a:lnTo>
                  <a:lnTo>
                    <a:pt x="17" y="0"/>
                  </a:lnTo>
                  <a:lnTo>
                    <a:pt x="23" y="0"/>
                  </a:lnTo>
                  <a:lnTo>
                    <a:pt x="29" y="0"/>
                  </a:lnTo>
                  <a:lnTo>
                    <a:pt x="35" y="0"/>
                  </a:lnTo>
                  <a:lnTo>
                    <a:pt x="35" y="6"/>
                  </a:lnTo>
                  <a:lnTo>
                    <a:pt x="29" y="6"/>
                  </a:lnTo>
                  <a:lnTo>
                    <a:pt x="23" y="6"/>
                  </a:lnTo>
                  <a:lnTo>
                    <a:pt x="17" y="6"/>
                  </a:lnTo>
                  <a:lnTo>
                    <a:pt x="12" y="6"/>
                  </a:lnTo>
                  <a:lnTo>
                    <a:pt x="6" y="6"/>
                  </a:lnTo>
                  <a:lnTo>
                    <a:pt x="0" y="6"/>
                  </a:lnTo>
                  <a:close/>
                </a:path>
              </a:pathLst>
            </a:custGeom>
            <a:solidFill>
              <a:srgbClr val="006600"/>
            </a:solidFill>
            <a:ln w="9525">
              <a:noFill/>
              <a:round/>
              <a:headEnd/>
              <a:tailEnd/>
            </a:ln>
          </p:spPr>
          <p:txBody>
            <a:bodyPr rot="10800000" vert="eaVert"/>
            <a:lstStyle/>
            <a:p>
              <a:endParaRPr lang="en-US"/>
            </a:p>
          </p:txBody>
        </p:sp>
        <p:sp>
          <p:nvSpPr>
            <p:cNvPr id="15455" name="Freeform 78"/>
            <p:cNvSpPr>
              <a:spLocks/>
            </p:cNvSpPr>
            <p:nvPr/>
          </p:nvSpPr>
          <p:spPr bwMode="auto">
            <a:xfrm>
              <a:off x="5317" y="1227"/>
              <a:ext cx="40" cy="14"/>
            </a:xfrm>
            <a:custGeom>
              <a:avLst/>
              <a:gdLst>
                <a:gd name="T0" fmla="*/ 0 w 41"/>
                <a:gd name="T1" fmla="*/ 41 h 12"/>
                <a:gd name="T2" fmla="*/ 6 w 41"/>
                <a:gd name="T3" fmla="*/ 21 h 12"/>
                <a:gd name="T4" fmla="*/ 12 w 41"/>
                <a:gd name="T5" fmla="*/ 21 h 12"/>
                <a:gd name="T6" fmla="*/ 17 w 41"/>
                <a:gd name="T7" fmla="*/ 0 h 12"/>
                <a:gd name="T8" fmla="*/ 21 w 41"/>
                <a:gd name="T9" fmla="*/ 0 h 12"/>
                <a:gd name="T10" fmla="*/ 27 w 41"/>
                <a:gd name="T11" fmla="*/ 0 h 12"/>
                <a:gd name="T12" fmla="*/ 33 w 41"/>
                <a:gd name="T13" fmla="*/ 0 h 12"/>
                <a:gd name="T14" fmla="*/ 33 w 41"/>
                <a:gd name="T15" fmla="*/ 0 h 12"/>
                <a:gd name="T16" fmla="*/ 33 w 41"/>
                <a:gd name="T17" fmla="*/ 0 h 12"/>
                <a:gd name="T18" fmla="*/ 33 w 41"/>
                <a:gd name="T19" fmla="*/ 0 h 12"/>
                <a:gd name="T20" fmla="*/ 27 w 41"/>
                <a:gd name="T21" fmla="*/ 21 h 12"/>
                <a:gd name="T22" fmla="*/ 21 w 41"/>
                <a:gd name="T23" fmla="*/ 21 h 12"/>
                <a:gd name="T24" fmla="*/ 20 w 41"/>
                <a:gd name="T25" fmla="*/ 21 h 12"/>
                <a:gd name="T26" fmla="*/ 17 w 41"/>
                <a:gd name="T27" fmla="*/ 21 h 12"/>
                <a:gd name="T28" fmla="*/ 12 w 41"/>
                <a:gd name="T29" fmla="*/ 21 h 12"/>
                <a:gd name="T30" fmla="*/ 6 w 41"/>
                <a:gd name="T31" fmla="*/ 21 h 12"/>
                <a:gd name="T32" fmla="*/ 0 w 41"/>
                <a:gd name="T33" fmla="*/ 41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12"/>
                <a:gd name="T53" fmla="*/ 41 w 4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12">
                  <a:moveTo>
                    <a:pt x="0" y="12"/>
                  </a:moveTo>
                  <a:lnTo>
                    <a:pt x="6" y="6"/>
                  </a:lnTo>
                  <a:lnTo>
                    <a:pt x="12" y="6"/>
                  </a:lnTo>
                  <a:lnTo>
                    <a:pt x="17" y="0"/>
                  </a:lnTo>
                  <a:lnTo>
                    <a:pt x="29" y="0"/>
                  </a:lnTo>
                  <a:lnTo>
                    <a:pt x="35" y="0"/>
                  </a:lnTo>
                  <a:lnTo>
                    <a:pt x="41" y="0"/>
                  </a:lnTo>
                  <a:lnTo>
                    <a:pt x="35" y="6"/>
                  </a:lnTo>
                  <a:lnTo>
                    <a:pt x="29" y="6"/>
                  </a:lnTo>
                  <a:lnTo>
                    <a:pt x="23" y="6"/>
                  </a:lnTo>
                  <a:lnTo>
                    <a:pt x="17" y="6"/>
                  </a:lnTo>
                  <a:lnTo>
                    <a:pt x="12" y="6"/>
                  </a:lnTo>
                  <a:lnTo>
                    <a:pt x="6" y="6"/>
                  </a:lnTo>
                  <a:lnTo>
                    <a:pt x="0" y="12"/>
                  </a:lnTo>
                  <a:close/>
                </a:path>
              </a:pathLst>
            </a:custGeom>
            <a:solidFill>
              <a:srgbClr val="006600"/>
            </a:solidFill>
            <a:ln w="9525">
              <a:noFill/>
              <a:round/>
              <a:headEnd/>
              <a:tailEnd/>
            </a:ln>
          </p:spPr>
          <p:txBody>
            <a:bodyPr rot="10800000" vert="eaVert"/>
            <a:lstStyle/>
            <a:p>
              <a:endParaRPr lang="en-US"/>
            </a:p>
          </p:txBody>
        </p:sp>
        <p:sp>
          <p:nvSpPr>
            <p:cNvPr id="15456" name="Freeform 79"/>
            <p:cNvSpPr>
              <a:spLocks/>
            </p:cNvSpPr>
            <p:nvPr/>
          </p:nvSpPr>
          <p:spPr bwMode="auto">
            <a:xfrm>
              <a:off x="5317" y="1207"/>
              <a:ext cx="47" cy="18"/>
            </a:xfrm>
            <a:custGeom>
              <a:avLst/>
              <a:gdLst>
                <a:gd name="T0" fmla="*/ 0 w 47"/>
                <a:gd name="T1" fmla="*/ 18 h 18"/>
                <a:gd name="T2" fmla="*/ 6 w 47"/>
                <a:gd name="T3" fmla="*/ 12 h 18"/>
                <a:gd name="T4" fmla="*/ 12 w 47"/>
                <a:gd name="T5" fmla="*/ 12 h 18"/>
                <a:gd name="T6" fmla="*/ 17 w 47"/>
                <a:gd name="T7" fmla="*/ 6 h 18"/>
                <a:gd name="T8" fmla="*/ 29 w 47"/>
                <a:gd name="T9" fmla="*/ 6 h 18"/>
                <a:gd name="T10" fmla="*/ 35 w 47"/>
                <a:gd name="T11" fmla="*/ 0 h 18"/>
                <a:gd name="T12" fmla="*/ 41 w 47"/>
                <a:gd name="T13" fmla="*/ 0 h 18"/>
                <a:gd name="T14" fmla="*/ 47 w 47"/>
                <a:gd name="T15" fmla="*/ 0 h 18"/>
                <a:gd name="T16" fmla="*/ 47 w 47"/>
                <a:gd name="T17" fmla="*/ 6 h 18"/>
                <a:gd name="T18" fmla="*/ 47 w 47"/>
                <a:gd name="T19" fmla="*/ 6 h 18"/>
                <a:gd name="T20" fmla="*/ 41 w 47"/>
                <a:gd name="T21" fmla="*/ 12 h 18"/>
                <a:gd name="T22" fmla="*/ 35 w 47"/>
                <a:gd name="T23" fmla="*/ 12 h 18"/>
                <a:gd name="T24" fmla="*/ 29 w 47"/>
                <a:gd name="T25" fmla="*/ 12 h 18"/>
                <a:gd name="T26" fmla="*/ 23 w 47"/>
                <a:gd name="T27" fmla="*/ 12 h 18"/>
                <a:gd name="T28" fmla="*/ 12 w 47"/>
                <a:gd name="T29" fmla="*/ 18 h 18"/>
                <a:gd name="T30" fmla="*/ 6 w 47"/>
                <a:gd name="T31" fmla="*/ 18 h 18"/>
                <a:gd name="T32" fmla="*/ 0 w 47"/>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18"/>
                <a:gd name="T53" fmla="*/ 47 w 47"/>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18">
                  <a:moveTo>
                    <a:pt x="0" y="18"/>
                  </a:moveTo>
                  <a:lnTo>
                    <a:pt x="6" y="12"/>
                  </a:lnTo>
                  <a:lnTo>
                    <a:pt x="12" y="12"/>
                  </a:lnTo>
                  <a:lnTo>
                    <a:pt x="17" y="6"/>
                  </a:lnTo>
                  <a:lnTo>
                    <a:pt x="29" y="6"/>
                  </a:lnTo>
                  <a:lnTo>
                    <a:pt x="35" y="0"/>
                  </a:lnTo>
                  <a:lnTo>
                    <a:pt x="41" y="0"/>
                  </a:lnTo>
                  <a:lnTo>
                    <a:pt x="47" y="0"/>
                  </a:lnTo>
                  <a:lnTo>
                    <a:pt x="47" y="6"/>
                  </a:lnTo>
                  <a:lnTo>
                    <a:pt x="41" y="12"/>
                  </a:lnTo>
                  <a:lnTo>
                    <a:pt x="35" y="12"/>
                  </a:lnTo>
                  <a:lnTo>
                    <a:pt x="29" y="12"/>
                  </a:lnTo>
                  <a:lnTo>
                    <a:pt x="23" y="12"/>
                  </a:lnTo>
                  <a:lnTo>
                    <a:pt x="12" y="18"/>
                  </a:lnTo>
                  <a:lnTo>
                    <a:pt x="6" y="18"/>
                  </a:lnTo>
                  <a:lnTo>
                    <a:pt x="0" y="18"/>
                  </a:lnTo>
                  <a:close/>
                </a:path>
              </a:pathLst>
            </a:custGeom>
            <a:solidFill>
              <a:srgbClr val="006600"/>
            </a:solidFill>
            <a:ln w="9525">
              <a:noFill/>
              <a:round/>
              <a:headEnd/>
              <a:tailEnd/>
            </a:ln>
          </p:spPr>
          <p:txBody>
            <a:bodyPr rot="10800000" vert="eaVert"/>
            <a:lstStyle/>
            <a:p>
              <a:endParaRPr lang="en-US"/>
            </a:p>
          </p:txBody>
        </p:sp>
        <p:sp>
          <p:nvSpPr>
            <p:cNvPr id="15457" name="Freeform 80"/>
            <p:cNvSpPr>
              <a:spLocks/>
            </p:cNvSpPr>
            <p:nvPr/>
          </p:nvSpPr>
          <p:spPr bwMode="auto">
            <a:xfrm>
              <a:off x="5317" y="1177"/>
              <a:ext cx="47" cy="30"/>
            </a:xfrm>
            <a:custGeom>
              <a:avLst/>
              <a:gdLst>
                <a:gd name="T0" fmla="*/ 0 w 47"/>
                <a:gd name="T1" fmla="*/ 30 h 30"/>
                <a:gd name="T2" fmla="*/ 6 w 47"/>
                <a:gd name="T3" fmla="*/ 24 h 30"/>
                <a:gd name="T4" fmla="*/ 12 w 47"/>
                <a:gd name="T5" fmla="*/ 18 h 30"/>
                <a:gd name="T6" fmla="*/ 17 w 47"/>
                <a:gd name="T7" fmla="*/ 18 h 30"/>
                <a:gd name="T8" fmla="*/ 23 w 47"/>
                <a:gd name="T9" fmla="*/ 12 h 30"/>
                <a:gd name="T10" fmla="*/ 29 w 47"/>
                <a:gd name="T11" fmla="*/ 6 h 30"/>
                <a:gd name="T12" fmla="*/ 35 w 47"/>
                <a:gd name="T13" fmla="*/ 6 h 30"/>
                <a:gd name="T14" fmla="*/ 41 w 47"/>
                <a:gd name="T15" fmla="*/ 0 h 30"/>
                <a:gd name="T16" fmla="*/ 47 w 47"/>
                <a:gd name="T17" fmla="*/ 6 h 30"/>
                <a:gd name="T18" fmla="*/ 47 w 47"/>
                <a:gd name="T19" fmla="*/ 6 h 30"/>
                <a:gd name="T20" fmla="*/ 41 w 47"/>
                <a:gd name="T21" fmla="*/ 12 h 30"/>
                <a:gd name="T22" fmla="*/ 35 w 47"/>
                <a:gd name="T23" fmla="*/ 12 h 30"/>
                <a:gd name="T24" fmla="*/ 29 w 47"/>
                <a:gd name="T25" fmla="*/ 18 h 30"/>
                <a:gd name="T26" fmla="*/ 23 w 47"/>
                <a:gd name="T27" fmla="*/ 24 h 30"/>
                <a:gd name="T28" fmla="*/ 17 w 47"/>
                <a:gd name="T29" fmla="*/ 24 h 30"/>
                <a:gd name="T30" fmla="*/ 6 w 47"/>
                <a:gd name="T31" fmla="*/ 30 h 30"/>
                <a:gd name="T32" fmla="*/ 0 w 47"/>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30"/>
                <a:gd name="T53" fmla="*/ 47 w 47"/>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30">
                  <a:moveTo>
                    <a:pt x="0" y="30"/>
                  </a:moveTo>
                  <a:lnTo>
                    <a:pt x="6" y="24"/>
                  </a:lnTo>
                  <a:lnTo>
                    <a:pt x="12" y="18"/>
                  </a:lnTo>
                  <a:lnTo>
                    <a:pt x="17" y="18"/>
                  </a:lnTo>
                  <a:lnTo>
                    <a:pt x="23" y="12"/>
                  </a:lnTo>
                  <a:lnTo>
                    <a:pt x="29" y="6"/>
                  </a:lnTo>
                  <a:lnTo>
                    <a:pt x="35" y="6"/>
                  </a:lnTo>
                  <a:lnTo>
                    <a:pt x="41" y="0"/>
                  </a:lnTo>
                  <a:lnTo>
                    <a:pt x="47" y="6"/>
                  </a:lnTo>
                  <a:lnTo>
                    <a:pt x="41" y="12"/>
                  </a:lnTo>
                  <a:lnTo>
                    <a:pt x="35" y="12"/>
                  </a:lnTo>
                  <a:lnTo>
                    <a:pt x="29" y="18"/>
                  </a:lnTo>
                  <a:lnTo>
                    <a:pt x="23" y="24"/>
                  </a:lnTo>
                  <a:lnTo>
                    <a:pt x="17" y="24"/>
                  </a:lnTo>
                  <a:lnTo>
                    <a:pt x="6" y="30"/>
                  </a:lnTo>
                  <a:lnTo>
                    <a:pt x="0" y="30"/>
                  </a:lnTo>
                  <a:close/>
                </a:path>
              </a:pathLst>
            </a:custGeom>
            <a:solidFill>
              <a:srgbClr val="006600"/>
            </a:solidFill>
            <a:ln w="9525">
              <a:noFill/>
              <a:round/>
              <a:headEnd/>
              <a:tailEnd/>
            </a:ln>
          </p:spPr>
          <p:txBody>
            <a:bodyPr rot="10800000" vert="eaVert"/>
            <a:lstStyle/>
            <a:p>
              <a:endParaRPr lang="en-US"/>
            </a:p>
          </p:txBody>
        </p:sp>
        <p:sp>
          <p:nvSpPr>
            <p:cNvPr id="15458" name="Freeform 81"/>
            <p:cNvSpPr>
              <a:spLocks/>
            </p:cNvSpPr>
            <p:nvPr/>
          </p:nvSpPr>
          <p:spPr bwMode="auto">
            <a:xfrm>
              <a:off x="5317" y="1161"/>
              <a:ext cx="40" cy="30"/>
            </a:xfrm>
            <a:custGeom>
              <a:avLst/>
              <a:gdLst>
                <a:gd name="T0" fmla="*/ 0 w 41"/>
                <a:gd name="T1" fmla="*/ 30 h 30"/>
                <a:gd name="T2" fmla="*/ 6 w 41"/>
                <a:gd name="T3" fmla="*/ 30 h 30"/>
                <a:gd name="T4" fmla="*/ 12 w 41"/>
                <a:gd name="T5" fmla="*/ 24 h 30"/>
                <a:gd name="T6" fmla="*/ 17 w 41"/>
                <a:gd name="T7" fmla="*/ 18 h 30"/>
                <a:gd name="T8" fmla="*/ 20 w 41"/>
                <a:gd name="T9" fmla="*/ 12 h 30"/>
                <a:gd name="T10" fmla="*/ 21 w 41"/>
                <a:gd name="T11" fmla="*/ 6 h 30"/>
                <a:gd name="T12" fmla="*/ 21 w 41"/>
                <a:gd name="T13" fmla="*/ 0 h 30"/>
                <a:gd name="T14" fmla="*/ 27 w 41"/>
                <a:gd name="T15" fmla="*/ 0 h 30"/>
                <a:gd name="T16" fmla="*/ 33 w 41"/>
                <a:gd name="T17" fmla="*/ 0 h 30"/>
                <a:gd name="T18" fmla="*/ 33 w 41"/>
                <a:gd name="T19" fmla="*/ 0 h 30"/>
                <a:gd name="T20" fmla="*/ 27 w 41"/>
                <a:gd name="T21" fmla="*/ 6 h 30"/>
                <a:gd name="T22" fmla="*/ 21 w 41"/>
                <a:gd name="T23" fmla="*/ 12 h 30"/>
                <a:gd name="T24" fmla="*/ 20 w 41"/>
                <a:gd name="T25" fmla="*/ 18 h 30"/>
                <a:gd name="T26" fmla="*/ 17 w 41"/>
                <a:gd name="T27" fmla="*/ 24 h 30"/>
                <a:gd name="T28" fmla="*/ 12 w 41"/>
                <a:gd name="T29" fmla="*/ 30 h 30"/>
                <a:gd name="T30" fmla="*/ 6 w 41"/>
                <a:gd name="T31" fmla="*/ 30 h 30"/>
                <a:gd name="T32" fmla="*/ 0 w 41"/>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30"/>
                <a:gd name="T53" fmla="*/ 41 w 41"/>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30">
                  <a:moveTo>
                    <a:pt x="0" y="30"/>
                  </a:moveTo>
                  <a:lnTo>
                    <a:pt x="6" y="30"/>
                  </a:lnTo>
                  <a:lnTo>
                    <a:pt x="12" y="24"/>
                  </a:lnTo>
                  <a:lnTo>
                    <a:pt x="17" y="18"/>
                  </a:lnTo>
                  <a:lnTo>
                    <a:pt x="23" y="12"/>
                  </a:lnTo>
                  <a:lnTo>
                    <a:pt x="29" y="6"/>
                  </a:lnTo>
                  <a:lnTo>
                    <a:pt x="29" y="0"/>
                  </a:lnTo>
                  <a:lnTo>
                    <a:pt x="35" y="0"/>
                  </a:lnTo>
                  <a:lnTo>
                    <a:pt x="41" y="0"/>
                  </a:lnTo>
                  <a:lnTo>
                    <a:pt x="35" y="6"/>
                  </a:lnTo>
                  <a:lnTo>
                    <a:pt x="29" y="12"/>
                  </a:lnTo>
                  <a:lnTo>
                    <a:pt x="23" y="18"/>
                  </a:lnTo>
                  <a:lnTo>
                    <a:pt x="17" y="24"/>
                  </a:lnTo>
                  <a:lnTo>
                    <a:pt x="12" y="30"/>
                  </a:lnTo>
                  <a:lnTo>
                    <a:pt x="6" y="30"/>
                  </a:lnTo>
                  <a:lnTo>
                    <a:pt x="0" y="30"/>
                  </a:lnTo>
                  <a:close/>
                </a:path>
              </a:pathLst>
            </a:custGeom>
            <a:solidFill>
              <a:srgbClr val="006600"/>
            </a:solidFill>
            <a:ln w="9525">
              <a:noFill/>
              <a:round/>
              <a:headEnd/>
              <a:tailEnd/>
            </a:ln>
          </p:spPr>
          <p:txBody>
            <a:bodyPr rot="10800000" vert="eaVert"/>
            <a:lstStyle/>
            <a:p>
              <a:endParaRPr lang="en-US"/>
            </a:p>
          </p:txBody>
        </p:sp>
        <p:sp>
          <p:nvSpPr>
            <p:cNvPr id="15459" name="Freeform 82"/>
            <p:cNvSpPr>
              <a:spLocks/>
            </p:cNvSpPr>
            <p:nvPr/>
          </p:nvSpPr>
          <p:spPr bwMode="auto">
            <a:xfrm>
              <a:off x="5317" y="1148"/>
              <a:ext cx="34" cy="32"/>
            </a:xfrm>
            <a:custGeom>
              <a:avLst/>
              <a:gdLst>
                <a:gd name="T0" fmla="*/ 27 w 35"/>
                <a:gd name="T1" fmla="*/ 0 h 30"/>
                <a:gd name="T2" fmla="*/ 27 w 35"/>
                <a:gd name="T3" fmla="*/ 0 h 30"/>
                <a:gd name="T4" fmla="*/ 21 w 35"/>
                <a:gd name="T5" fmla="*/ 6 h 30"/>
                <a:gd name="T6" fmla="*/ 17 w 35"/>
                <a:gd name="T7" fmla="*/ 6 h 30"/>
                <a:gd name="T8" fmla="*/ 17 w 35"/>
                <a:gd name="T9" fmla="*/ 20 h 30"/>
                <a:gd name="T10" fmla="*/ 17 w 35"/>
                <a:gd name="T11" fmla="*/ 29 h 30"/>
                <a:gd name="T12" fmla="*/ 12 w 35"/>
                <a:gd name="T13" fmla="*/ 29 h 30"/>
                <a:gd name="T14" fmla="*/ 6 w 35"/>
                <a:gd name="T15" fmla="*/ 41 h 30"/>
                <a:gd name="T16" fmla="*/ 0 w 35"/>
                <a:gd name="T17" fmla="*/ 50 h 30"/>
                <a:gd name="T18" fmla="*/ 6 w 35"/>
                <a:gd name="T19" fmla="*/ 41 h 30"/>
                <a:gd name="T20" fmla="*/ 6 w 35"/>
                <a:gd name="T21" fmla="*/ 29 h 30"/>
                <a:gd name="T22" fmla="*/ 12 w 35"/>
                <a:gd name="T23" fmla="*/ 20 h 30"/>
                <a:gd name="T24" fmla="*/ 17 w 35"/>
                <a:gd name="T25" fmla="*/ 6 h 30"/>
                <a:gd name="T26" fmla="*/ 17 w 35"/>
                <a:gd name="T27" fmla="*/ 0 h 30"/>
                <a:gd name="T28" fmla="*/ 21 w 35"/>
                <a:gd name="T29" fmla="*/ 0 h 30"/>
                <a:gd name="T30" fmla="*/ 21 w 35"/>
                <a:gd name="T31" fmla="*/ 0 h 30"/>
                <a:gd name="T32" fmla="*/ 27 w 35"/>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0"/>
                <a:gd name="T53" fmla="*/ 35 w 35"/>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0">
                  <a:moveTo>
                    <a:pt x="35" y="0"/>
                  </a:moveTo>
                  <a:lnTo>
                    <a:pt x="35" y="0"/>
                  </a:lnTo>
                  <a:lnTo>
                    <a:pt x="29" y="6"/>
                  </a:lnTo>
                  <a:lnTo>
                    <a:pt x="23" y="6"/>
                  </a:lnTo>
                  <a:lnTo>
                    <a:pt x="23" y="12"/>
                  </a:lnTo>
                  <a:lnTo>
                    <a:pt x="17" y="18"/>
                  </a:lnTo>
                  <a:lnTo>
                    <a:pt x="12" y="18"/>
                  </a:lnTo>
                  <a:lnTo>
                    <a:pt x="6" y="24"/>
                  </a:lnTo>
                  <a:lnTo>
                    <a:pt x="0" y="30"/>
                  </a:lnTo>
                  <a:lnTo>
                    <a:pt x="6" y="24"/>
                  </a:lnTo>
                  <a:lnTo>
                    <a:pt x="6" y="18"/>
                  </a:lnTo>
                  <a:lnTo>
                    <a:pt x="12" y="12"/>
                  </a:lnTo>
                  <a:lnTo>
                    <a:pt x="17" y="6"/>
                  </a:lnTo>
                  <a:lnTo>
                    <a:pt x="23" y="0"/>
                  </a:lnTo>
                  <a:lnTo>
                    <a:pt x="29" y="0"/>
                  </a:lnTo>
                  <a:lnTo>
                    <a:pt x="35" y="0"/>
                  </a:lnTo>
                  <a:close/>
                </a:path>
              </a:pathLst>
            </a:custGeom>
            <a:solidFill>
              <a:srgbClr val="006600"/>
            </a:solidFill>
            <a:ln w="9525">
              <a:noFill/>
              <a:round/>
              <a:headEnd/>
              <a:tailEnd/>
            </a:ln>
          </p:spPr>
          <p:txBody>
            <a:bodyPr rot="10800000" vert="eaVert"/>
            <a:lstStyle/>
            <a:p>
              <a:endParaRPr lang="en-US"/>
            </a:p>
          </p:txBody>
        </p:sp>
        <p:sp>
          <p:nvSpPr>
            <p:cNvPr id="15460" name="Freeform 83"/>
            <p:cNvSpPr>
              <a:spLocks/>
            </p:cNvSpPr>
            <p:nvPr/>
          </p:nvSpPr>
          <p:spPr bwMode="auto">
            <a:xfrm>
              <a:off x="5249" y="988"/>
              <a:ext cx="42" cy="155"/>
            </a:xfrm>
            <a:custGeom>
              <a:avLst/>
              <a:gdLst>
                <a:gd name="T0" fmla="*/ 6 w 42"/>
                <a:gd name="T1" fmla="*/ 155 h 155"/>
                <a:gd name="T2" fmla="*/ 0 w 42"/>
                <a:gd name="T3" fmla="*/ 155 h 155"/>
                <a:gd name="T4" fmla="*/ 0 w 42"/>
                <a:gd name="T5" fmla="*/ 155 h 155"/>
                <a:gd name="T6" fmla="*/ 0 w 42"/>
                <a:gd name="T7" fmla="*/ 155 h 155"/>
                <a:gd name="T8" fmla="*/ 0 w 42"/>
                <a:gd name="T9" fmla="*/ 149 h 155"/>
                <a:gd name="T10" fmla="*/ 18 w 42"/>
                <a:gd name="T11" fmla="*/ 131 h 155"/>
                <a:gd name="T12" fmla="*/ 24 w 42"/>
                <a:gd name="T13" fmla="*/ 113 h 155"/>
                <a:gd name="T14" fmla="*/ 30 w 42"/>
                <a:gd name="T15" fmla="*/ 89 h 155"/>
                <a:gd name="T16" fmla="*/ 36 w 42"/>
                <a:gd name="T17" fmla="*/ 71 h 155"/>
                <a:gd name="T18" fmla="*/ 30 w 42"/>
                <a:gd name="T19" fmla="*/ 47 h 155"/>
                <a:gd name="T20" fmla="*/ 30 w 42"/>
                <a:gd name="T21" fmla="*/ 29 h 155"/>
                <a:gd name="T22" fmla="*/ 24 w 42"/>
                <a:gd name="T23" fmla="*/ 12 h 155"/>
                <a:gd name="T24" fmla="*/ 24 w 42"/>
                <a:gd name="T25" fmla="*/ 0 h 155"/>
                <a:gd name="T26" fmla="*/ 30 w 42"/>
                <a:gd name="T27" fmla="*/ 12 h 155"/>
                <a:gd name="T28" fmla="*/ 36 w 42"/>
                <a:gd name="T29" fmla="*/ 23 h 155"/>
                <a:gd name="T30" fmla="*/ 42 w 42"/>
                <a:gd name="T31" fmla="*/ 47 h 155"/>
                <a:gd name="T32" fmla="*/ 42 w 42"/>
                <a:gd name="T33" fmla="*/ 71 h 155"/>
                <a:gd name="T34" fmla="*/ 36 w 42"/>
                <a:gd name="T35" fmla="*/ 95 h 155"/>
                <a:gd name="T36" fmla="*/ 30 w 42"/>
                <a:gd name="T37" fmla="*/ 119 h 155"/>
                <a:gd name="T38" fmla="*/ 18 w 42"/>
                <a:gd name="T39" fmla="*/ 143 h 155"/>
                <a:gd name="T40" fmla="*/ 6 w 42"/>
                <a:gd name="T41" fmla="*/ 155 h 1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155"/>
                <a:gd name="T65" fmla="*/ 42 w 42"/>
                <a:gd name="T66" fmla="*/ 155 h 1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155">
                  <a:moveTo>
                    <a:pt x="6" y="155"/>
                  </a:moveTo>
                  <a:lnTo>
                    <a:pt x="0" y="155"/>
                  </a:lnTo>
                  <a:lnTo>
                    <a:pt x="0" y="149"/>
                  </a:lnTo>
                  <a:lnTo>
                    <a:pt x="18" y="131"/>
                  </a:lnTo>
                  <a:lnTo>
                    <a:pt x="24" y="113"/>
                  </a:lnTo>
                  <a:lnTo>
                    <a:pt x="30" y="89"/>
                  </a:lnTo>
                  <a:lnTo>
                    <a:pt x="36" y="71"/>
                  </a:lnTo>
                  <a:lnTo>
                    <a:pt x="30" y="47"/>
                  </a:lnTo>
                  <a:lnTo>
                    <a:pt x="30" y="29"/>
                  </a:lnTo>
                  <a:lnTo>
                    <a:pt x="24" y="12"/>
                  </a:lnTo>
                  <a:lnTo>
                    <a:pt x="24" y="0"/>
                  </a:lnTo>
                  <a:lnTo>
                    <a:pt x="30" y="12"/>
                  </a:lnTo>
                  <a:lnTo>
                    <a:pt x="36" y="23"/>
                  </a:lnTo>
                  <a:lnTo>
                    <a:pt x="42" y="47"/>
                  </a:lnTo>
                  <a:lnTo>
                    <a:pt x="42" y="71"/>
                  </a:lnTo>
                  <a:lnTo>
                    <a:pt x="36" y="95"/>
                  </a:lnTo>
                  <a:lnTo>
                    <a:pt x="30" y="119"/>
                  </a:lnTo>
                  <a:lnTo>
                    <a:pt x="18" y="143"/>
                  </a:lnTo>
                  <a:lnTo>
                    <a:pt x="6" y="155"/>
                  </a:lnTo>
                  <a:close/>
                </a:path>
              </a:pathLst>
            </a:custGeom>
            <a:solidFill>
              <a:srgbClr val="006600"/>
            </a:solidFill>
            <a:ln w="9525">
              <a:noFill/>
              <a:round/>
              <a:headEnd/>
              <a:tailEnd/>
            </a:ln>
          </p:spPr>
          <p:txBody>
            <a:bodyPr rot="10800000" vert="eaVert"/>
            <a:lstStyle/>
            <a:p>
              <a:endParaRPr lang="en-US"/>
            </a:p>
          </p:txBody>
        </p:sp>
        <p:sp>
          <p:nvSpPr>
            <p:cNvPr id="15461" name="Freeform 84"/>
            <p:cNvSpPr>
              <a:spLocks/>
            </p:cNvSpPr>
            <p:nvPr/>
          </p:nvSpPr>
          <p:spPr bwMode="auto">
            <a:xfrm>
              <a:off x="5251" y="987"/>
              <a:ext cx="30" cy="25"/>
            </a:xfrm>
            <a:custGeom>
              <a:avLst/>
              <a:gdLst>
                <a:gd name="T0" fmla="*/ 30 w 30"/>
                <a:gd name="T1" fmla="*/ 45 h 23"/>
                <a:gd name="T2" fmla="*/ 30 w 30"/>
                <a:gd name="T3" fmla="*/ 33 h 23"/>
                <a:gd name="T4" fmla="*/ 24 w 30"/>
                <a:gd name="T5" fmla="*/ 22 h 23"/>
                <a:gd name="T6" fmla="*/ 18 w 30"/>
                <a:gd name="T7" fmla="*/ 22 h 23"/>
                <a:gd name="T8" fmla="*/ 12 w 30"/>
                <a:gd name="T9" fmla="*/ 14 h 23"/>
                <a:gd name="T10" fmla="*/ 6 w 30"/>
                <a:gd name="T11" fmla="*/ 14 h 23"/>
                <a:gd name="T12" fmla="*/ 6 w 30"/>
                <a:gd name="T13" fmla="*/ 0 h 23"/>
                <a:gd name="T14" fmla="*/ 0 w 30"/>
                <a:gd name="T15" fmla="*/ 0 h 23"/>
                <a:gd name="T16" fmla="*/ 0 w 30"/>
                <a:gd name="T17" fmla="*/ 14 h 23"/>
                <a:gd name="T18" fmla="*/ 0 w 30"/>
                <a:gd name="T19" fmla="*/ 14 h 23"/>
                <a:gd name="T20" fmla="*/ 0 w 30"/>
                <a:gd name="T21" fmla="*/ 14 h 23"/>
                <a:gd name="T22" fmla="*/ 6 w 30"/>
                <a:gd name="T23" fmla="*/ 14 h 23"/>
                <a:gd name="T24" fmla="*/ 12 w 30"/>
                <a:gd name="T25" fmla="*/ 22 h 23"/>
                <a:gd name="T26" fmla="*/ 18 w 30"/>
                <a:gd name="T27" fmla="*/ 22 h 23"/>
                <a:gd name="T28" fmla="*/ 24 w 30"/>
                <a:gd name="T29" fmla="*/ 33 h 23"/>
                <a:gd name="T30" fmla="*/ 30 w 30"/>
                <a:gd name="T31" fmla="*/ 33 h 23"/>
                <a:gd name="T32" fmla="*/ 30 w 30"/>
                <a:gd name="T33" fmla="*/ 45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3"/>
                <a:gd name="T53" fmla="*/ 30 w 30"/>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3">
                  <a:moveTo>
                    <a:pt x="30" y="23"/>
                  </a:moveTo>
                  <a:lnTo>
                    <a:pt x="30" y="17"/>
                  </a:lnTo>
                  <a:lnTo>
                    <a:pt x="24" y="12"/>
                  </a:lnTo>
                  <a:lnTo>
                    <a:pt x="18" y="12"/>
                  </a:lnTo>
                  <a:lnTo>
                    <a:pt x="12" y="6"/>
                  </a:lnTo>
                  <a:lnTo>
                    <a:pt x="6" y="6"/>
                  </a:lnTo>
                  <a:lnTo>
                    <a:pt x="6" y="0"/>
                  </a:lnTo>
                  <a:lnTo>
                    <a:pt x="0" y="0"/>
                  </a:lnTo>
                  <a:lnTo>
                    <a:pt x="0" y="6"/>
                  </a:lnTo>
                  <a:lnTo>
                    <a:pt x="6" y="6"/>
                  </a:lnTo>
                  <a:lnTo>
                    <a:pt x="12" y="12"/>
                  </a:lnTo>
                  <a:lnTo>
                    <a:pt x="18" y="12"/>
                  </a:lnTo>
                  <a:lnTo>
                    <a:pt x="24" y="17"/>
                  </a:lnTo>
                  <a:lnTo>
                    <a:pt x="30" y="17"/>
                  </a:lnTo>
                  <a:lnTo>
                    <a:pt x="30" y="23"/>
                  </a:lnTo>
                  <a:close/>
                </a:path>
              </a:pathLst>
            </a:custGeom>
            <a:solidFill>
              <a:srgbClr val="006600"/>
            </a:solidFill>
            <a:ln w="9525">
              <a:noFill/>
              <a:round/>
              <a:headEnd/>
              <a:tailEnd/>
            </a:ln>
          </p:spPr>
          <p:txBody>
            <a:bodyPr rot="10800000" vert="eaVert"/>
            <a:lstStyle/>
            <a:p>
              <a:endParaRPr lang="en-US"/>
            </a:p>
          </p:txBody>
        </p:sp>
        <p:sp>
          <p:nvSpPr>
            <p:cNvPr id="15462" name="Freeform 85"/>
            <p:cNvSpPr>
              <a:spLocks/>
            </p:cNvSpPr>
            <p:nvPr/>
          </p:nvSpPr>
          <p:spPr bwMode="auto">
            <a:xfrm>
              <a:off x="5249" y="1002"/>
              <a:ext cx="36" cy="23"/>
            </a:xfrm>
            <a:custGeom>
              <a:avLst/>
              <a:gdLst>
                <a:gd name="T0" fmla="*/ 0 w 36"/>
                <a:gd name="T1" fmla="*/ 0 h 23"/>
                <a:gd name="T2" fmla="*/ 0 w 36"/>
                <a:gd name="T3" fmla="*/ 0 h 23"/>
                <a:gd name="T4" fmla="*/ 6 w 36"/>
                <a:gd name="T5" fmla="*/ 0 h 23"/>
                <a:gd name="T6" fmla="*/ 6 w 36"/>
                <a:gd name="T7" fmla="*/ 0 h 23"/>
                <a:gd name="T8" fmla="*/ 12 w 36"/>
                <a:gd name="T9" fmla="*/ 5 h 23"/>
                <a:gd name="T10" fmla="*/ 18 w 36"/>
                <a:gd name="T11" fmla="*/ 5 h 23"/>
                <a:gd name="T12" fmla="*/ 24 w 36"/>
                <a:gd name="T13" fmla="*/ 11 h 23"/>
                <a:gd name="T14" fmla="*/ 30 w 36"/>
                <a:gd name="T15" fmla="*/ 17 h 23"/>
                <a:gd name="T16" fmla="*/ 36 w 36"/>
                <a:gd name="T17" fmla="*/ 23 h 23"/>
                <a:gd name="T18" fmla="*/ 30 w 36"/>
                <a:gd name="T19" fmla="*/ 17 h 23"/>
                <a:gd name="T20" fmla="*/ 24 w 36"/>
                <a:gd name="T21" fmla="*/ 17 h 23"/>
                <a:gd name="T22" fmla="*/ 18 w 36"/>
                <a:gd name="T23" fmla="*/ 11 h 23"/>
                <a:gd name="T24" fmla="*/ 12 w 36"/>
                <a:gd name="T25" fmla="*/ 11 h 23"/>
                <a:gd name="T26" fmla="*/ 6 w 36"/>
                <a:gd name="T27" fmla="*/ 5 h 23"/>
                <a:gd name="T28" fmla="*/ 0 w 36"/>
                <a:gd name="T29" fmla="*/ 5 h 23"/>
                <a:gd name="T30" fmla="*/ 0 w 36"/>
                <a:gd name="T31" fmla="*/ 0 h 23"/>
                <a:gd name="T32" fmla="*/ 0 w 36"/>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3"/>
                <a:gd name="T53" fmla="*/ 36 w 36"/>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3">
                  <a:moveTo>
                    <a:pt x="0" y="0"/>
                  </a:moveTo>
                  <a:lnTo>
                    <a:pt x="0" y="0"/>
                  </a:lnTo>
                  <a:lnTo>
                    <a:pt x="6" y="0"/>
                  </a:lnTo>
                  <a:lnTo>
                    <a:pt x="12" y="5"/>
                  </a:lnTo>
                  <a:lnTo>
                    <a:pt x="18" y="5"/>
                  </a:lnTo>
                  <a:lnTo>
                    <a:pt x="24" y="11"/>
                  </a:lnTo>
                  <a:lnTo>
                    <a:pt x="30" y="17"/>
                  </a:lnTo>
                  <a:lnTo>
                    <a:pt x="36" y="23"/>
                  </a:lnTo>
                  <a:lnTo>
                    <a:pt x="30" y="17"/>
                  </a:lnTo>
                  <a:lnTo>
                    <a:pt x="24" y="17"/>
                  </a:lnTo>
                  <a:lnTo>
                    <a:pt x="18" y="11"/>
                  </a:lnTo>
                  <a:lnTo>
                    <a:pt x="12" y="11"/>
                  </a:lnTo>
                  <a:lnTo>
                    <a:pt x="6" y="5"/>
                  </a:lnTo>
                  <a:lnTo>
                    <a:pt x="0" y="5"/>
                  </a:lnTo>
                  <a:lnTo>
                    <a:pt x="0" y="0"/>
                  </a:lnTo>
                  <a:close/>
                </a:path>
              </a:pathLst>
            </a:custGeom>
            <a:solidFill>
              <a:srgbClr val="006600"/>
            </a:solidFill>
            <a:ln w="9525">
              <a:noFill/>
              <a:round/>
              <a:headEnd/>
              <a:tailEnd/>
            </a:ln>
          </p:spPr>
          <p:txBody>
            <a:bodyPr rot="10800000" vert="eaVert"/>
            <a:lstStyle/>
            <a:p>
              <a:endParaRPr lang="en-US"/>
            </a:p>
          </p:txBody>
        </p:sp>
        <p:sp>
          <p:nvSpPr>
            <p:cNvPr id="15463" name="Freeform 86"/>
            <p:cNvSpPr>
              <a:spLocks/>
            </p:cNvSpPr>
            <p:nvPr/>
          </p:nvSpPr>
          <p:spPr bwMode="auto">
            <a:xfrm>
              <a:off x="5239" y="1021"/>
              <a:ext cx="48" cy="30"/>
            </a:xfrm>
            <a:custGeom>
              <a:avLst/>
              <a:gdLst>
                <a:gd name="T0" fmla="*/ 0 w 48"/>
                <a:gd name="T1" fmla="*/ 0 h 30"/>
                <a:gd name="T2" fmla="*/ 6 w 48"/>
                <a:gd name="T3" fmla="*/ 0 h 30"/>
                <a:gd name="T4" fmla="*/ 12 w 48"/>
                <a:gd name="T5" fmla="*/ 0 h 30"/>
                <a:gd name="T6" fmla="*/ 18 w 48"/>
                <a:gd name="T7" fmla="*/ 6 h 30"/>
                <a:gd name="T8" fmla="*/ 24 w 48"/>
                <a:gd name="T9" fmla="*/ 6 h 30"/>
                <a:gd name="T10" fmla="*/ 30 w 48"/>
                <a:gd name="T11" fmla="*/ 12 h 30"/>
                <a:gd name="T12" fmla="*/ 42 w 48"/>
                <a:gd name="T13" fmla="*/ 18 h 30"/>
                <a:gd name="T14" fmla="*/ 48 w 48"/>
                <a:gd name="T15" fmla="*/ 24 h 30"/>
                <a:gd name="T16" fmla="*/ 48 w 48"/>
                <a:gd name="T17" fmla="*/ 30 h 30"/>
                <a:gd name="T18" fmla="*/ 48 w 48"/>
                <a:gd name="T19" fmla="*/ 30 h 30"/>
                <a:gd name="T20" fmla="*/ 42 w 48"/>
                <a:gd name="T21" fmla="*/ 24 h 30"/>
                <a:gd name="T22" fmla="*/ 30 w 48"/>
                <a:gd name="T23" fmla="*/ 18 h 30"/>
                <a:gd name="T24" fmla="*/ 24 w 48"/>
                <a:gd name="T25" fmla="*/ 18 h 30"/>
                <a:gd name="T26" fmla="*/ 12 w 48"/>
                <a:gd name="T27" fmla="*/ 12 h 30"/>
                <a:gd name="T28" fmla="*/ 6 w 48"/>
                <a:gd name="T29" fmla="*/ 6 h 30"/>
                <a:gd name="T30" fmla="*/ 6 w 48"/>
                <a:gd name="T31" fmla="*/ 0 h 30"/>
                <a:gd name="T32" fmla="*/ 0 w 48"/>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0" y="0"/>
                  </a:moveTo>
                  <a:lnTo>
                    <a:pt x="6" y="0"/>
                  </a:lnTo>
                  <a:lnTo>
                    <a:pt x="12" y="0"/>
                  </a:lnTo>
                  <a:lnTo>
                    <a:pt x="18" y="6"/>
                  </a:lnTo>
                  <a:lnTo>
                    <a:pt x="24" y="6"/>
                  </a:lnTo>
                  <a:lnTo>
                    <a:pt x="30" y="12"/>
                  </a:lnTo>
                  <a:lnTo>
                    <a:pt x="42" y="18"/>
                  </a:lnTo>
                  <a:lnTo>
                    <a:pt x="48" y="24"/>
                  </a:lnTo>
                  <a:lnTo>
                    <a:pt x="48" y="30"/>
                  </a:lnTo>
                  <a:lnTo>
                    <a:pt x="42" y="24"/>
                  </a:lnTo>
                  <a:lnTo>
                    <a:pt x="30" y="18"/>
                  </a:lnTo>
                  <a:lnTo>
                    <a:pt x="24" y="18"/>
                  </a:lnTo>
                  <a:lnTo>
                    <a:pt x="12" y="12"/>
                  </a:lnTo>
                  <a:lnTo>
                    <a:pt x="6" y="6"/>
                  </a:lnTo>
                  <a:lnTo>
                    <a:pt x="6" y="0"/>
                  </a:lnTo>
                  <a:lnTo>
                    <a:pt x="0" y="0"/>
                  </a:lnTo>
                  <a:close/>
                </a:path>
              </a:pathLst>
            </a:custGeom>
            <a:solidFill>
              <a:srgbClr val="006600"/>
            </a:solidFill>
            <a:ln w="9525">
              <a:noFill/>
              <a:round/>
              <a:headEnd/>
              <a:tailEnd/>
            </a:ln>
          </p:spPr>
          <p:txBody>
            <a:bodyPr rot="10800000" vert="eaVert"/>
            <a:lstStyle/>
            <a:p>
              <a:endParaRPr lang="en-US"/>
            </a:p>
          </p:txBody>
        </p:sp>
        <p:sp>
          <p:nvSpPr>
            <p:cNvPr id="15464" name="Freeform 87"/>
            <p:cNvSpPr>
              <a:spLocks/>
            </p:cNvSpPr>
            <p:nvPr/>
          </p:nvSpPr>
          <p:spPr bwMode="auto">
            <a:xfrm>
              <a:off x="5232" y="1048"/>
              <a:ext cx="54" cy="38"/>
            </a:xfrm>
            <a:custGeom>
              <a:avLst/>
              <a:gdLst>
                <a:gd name="T0" fmla="*/ 0 w 54"/>
                <a:gd name="T1" fmla="*/ 0 h 36"/>
                <a:gd name="T2" fmla="*/ 6 w 54"/>
                <a:gd name="T3" fmla="*/ 0 h 36"/>
                <a:gd name="T4" fmla="*/ 12 w 54"/>
                <a:gd name="T5" fmla="*/ 0 h 36"/>
                <a:gd name="T6" fmla="*/ 18 w 54"/>
                <a:gd name="T7" fmla="*/ 6 h 36"/>
                <a:gd name="T8" fmla="*/ 24 w 54"/>
                <a:gd name="T9" fmla="*/ 20 h 36"/>
                <a:gd name="T10" fmla="*/ 36 w 54"/>
                <a:gd name="T11" fmla="*/ 26 h 36"/>
                <a:gd name="T12" fmla="*/ 42 w 54"/>
                <a:gd name="T13" fmla="*/ 37 h 36"/>
                <a:gd name="T14" fmla="*/ 48 w 54"/>
                <a:gd name="T15" fmla="*/ 46 h 36"/>
                <a:gd name="T16" fmla="*/ 54 w 54"/>
                <a:gd name="T17" fmla="*/ 55 h 36"/>
                <a:gd name="T18" fmla="*/ 48 w 54"/>
                <a:gd name="T19" fmla="*/ 46 h 36"/>
                <a:gd name="T20" fmla="*/ 42 w 54"/>
                <a:gd name="T21" fmla="*/ 46 h 36"/>
                <a:gd name="T22" fmla="*/ 36 w 54"/>
                <a:gd name="T23" fmla="*/ 37 h 36"/>
                <a:gd name="T24" fmla="*/ 24 w 54"/>
                <a:gd name="T25" fmla="*/ 26 h 36"/>
                <a:gd name="T26" fmla="*/ 12 w 54"/>
                <a:gd name="T27" fmla="*/ 20 h 36"/>
                <a:gd name="T28" fmla="*/ 6 w 54"/>
                <a:gd name="T29" fmla="*/ 6 h 36"/>
                <a:gd name="T30" fmla="*/ 0 w 54"/>
                <a:gd name="T31" fmla="*/ 6 h 36"/>
                <a:gd name="T32" fmla="*/ 0 w 54"/>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36"/>
                <a:gd name="T53" fmla="*/ 54 w 5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36">
                  <a:moveTo>
                    <a:pt x="0" y="0"/>
                  </a:moveTo>
                  <a:lnTo>
                    <a:pt x="6" y="0"/>
                  </a:lnTo>
                  <a:lnTo>
                    <a:pt x="12" y="0"/>
                  </a:lnTo>
                  <a:lnTo>
                    <a:pt x="18" y="6"/>
                  </a:lnTo>
                  <a:lnTo>
                    <a:pt x="24" y="12"/>
                  </a:lnTo>
                  <a:lnTo>
                    <a:pt x="36" y="18"/>
                  </a:lnTo>
                  <a:lnTo>
                    <a:pt x="42" y="24"/>
                  </a:lnTo>
                  <a:lnTo>
                    <a:pt x="48" y="30"/>
                  </a:lnTo>
                  <a:lnTo>
                    <a:pt x="54" y="36"/>
                  </a:lnTo>
                  <a:lnTo>
                    <a:pt x="48" y="30"/>
                  </a:lnTo>
                  <a:lnTo>
                    <a:pt x="42" y="30"/>
                  </a:lnTo>
                  <a:lnTo>
                    <a:pt x="36" y="24"/>
                  </a:lnTo>
                  <a:lnTo>
                    <a:pt x="24" y="18"/>
                  </a:lnTo>
                  <a:lnTo>
                    <a:pt x="12" y="12"/>
                  </a:lnTo>
                  <a:lnTo>
                    <a:pt x="6" y="6"/>
                  </a:lnTo>
                  <a:lnTo>
                    <a:pt x="0" y="6"/>
                  </a:lnTo>
                  <a:lnTo>
                    <a:pt x="0" y="0"/>
                  </a:lnTo>
                  <a:close/>
                </a:path>
              </a:pathLst>
            </a:custGeom>
            <a:solidFill>
              <a:srgbClr val="006600"/>
            </a:solidFill>
            <a:ln w="9525">
              <a:noFill/>
              <a:round/>
              <a:headEnd/>
              <a:tailEnd/>
            </a:ln>
          </p:spPr>
          <p:txBody>
            <a:bodyPr rot="10800000" vert="eaVert"/>
            <a:lstStyle/>
            <a:p>
              <a:endParaRPr lang="en-US"/>
            </a:p>
          </p:txBody>
        </p:sp>
        <p:sp>
          <p:nvSpPr>
            <p:cNvPr id="15465" name="Freeform 88"/>
            <p:cNvSpPr>
              <a:spLocks/>
            </p:cNvSpPr>
            <p:nvPr/>
          </p:nvSpPr>
          <p:spPr bwMode="auto">
            <a:xfrm>
              <a:off x="5238" y="1064"/>
              <a:ext cx="42" cy="38"/>
            </a:xfrm>
            <a:custGeom>
              <a:avLst/>
              <a:gdLst>
                <a:gd name="T0" fmla="*/ 0 w 42"/>
                <a:gd name="T1" fmla="*/ 0 h 36"/>
                <a:gd name="T2" fmla="*/ 0 w 42"/>
                <a:gd name="T3" fmla="*/ 0 h 36"/>
                <a:gd name="T4" fmla="*/ 6 w 42"/>
                <a:gd name="T5" fmla="*/ 0 h 36"/>
                <a:gd name="T6" fmla="*/ 12 w 42"/>
                <a:gd name="T7" fmla="*/ 6 h 36"/>
                <a:gd name="T8" fmla="*/ 18 w 42"/>
                <a:gd name="T9" fmla="*/ 20 h 36"/>
                <a:gd name="T10" fmla="*/ 30 w 42"/>
                <a:gd name="T11" fmla="*/ 26 h 36"/>
                <a:gd name="T12" fmla="*/ 36 w 42"/>
                <a:gd name="T13" fmla="*/ 37 h 36"/>
                <a:gd name="T14" fmla="*/ 42 w 42"/>
                <a:gd name="T15" fmla="*/ 46 h 36"/>
                <a:gd name="T16" fmla="*/ 42 w 42"/>
                <a:gd name="T17" fmla="*/ 55 h 36"/>
                <a:gd name="T18" fmla="*/ 36 w 42"/>
                <a:gd name="T19" fmla="*/ 55 h 36"/>
                <a:gd name="T20" fmla="*/ 30 w 42"/>
                <a:gd name="T21" fmla="*/ 46 h 36"/>
                <a:gd name="T22" fmla="*/ 24 w 42"/>
                <a:gd name="T23" fmla="*/ 37 h 36"/>
                <a:gd name="T24" fmla="*/ 18 w 42"/>
                <a:gd name="T25" fmla="*/ 26 h 36"/>
                <a:gd name="T26" fmla="*/ 6 w 42"/>
                <a:gd name="T27" fmla="*/ 20 h 36"/>
                <a:gd name="T28" fmla="*/ 6 w 42"/>
                <a:gd name="T29" fmla="*/ 6 h 36"/>
                <a:gd name="T30" fmla="*/ 0 w 42"/>
                <a:gd name="T31" fmla="*/ 0 h 36"/>
                <a:gd name="T32" fmla="*/ 0 w 42"/>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6"/>
                <a:gd name="T53" fmla="*/ 42 w 4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6">
                  <a:moveTo>
                    <a:pt x="0" y="0"/>
                  </a:moveTo>
                  <a:lnTo>
                    <a:pt x="0" y="0"/>
                  </a:lnTo>
                  <a:lnTo>
                    <a:pt x="6" y="0"/>
                  </a:lnTo>
                  <a:lnTo>
                    <a:pt x="12" y="6"/>
                  </a:lnTo>
                  <a:lnTo>
                    <a:pt x="18" y="12"/>
                  </a:lnTo>
                  <a:lnTo>
                    <a:pt x="30" y="18"/>
                  </a:lnTo>
                  <a:lnTo>
                    <a:pt x="36" y="24"/>
                  </a:lnTo>
                  <a:lnTo>
                    <a:pt x="42" y="30"/>
                  </a:lnTo>
                  <a:lnTo>
                    <a:pt x="42" y="36"/>
                  </a:lnTo>
                  <a:lnTo>
                    <a:pt x="36" y="36"/>
                  </a:lnTo>
                  <a:lnTo>
                    <a:pt x="30" y="30"/>
                  </a:lnTo>
                  <a:lnTo>
                    <a:pt x="24" y="24"/>
                  </a:lnTo>
                  <a:lnTo>
                    <a:pt x="18" y="18"/>
                  </a:lnTo>
                  <a:lnTo>
                    <a:pt x="6" y="12"/>
                  </a:lnTo>
                  <a:lnTo>
                    <a:pt x="6" y="6"/>
                  </a:lnTo>
                  <a:lnTo>
                    <a:pt x="0" y="0"/>
                  </a:lnTo>
                  <a:close/>
                </a:path>
              </a:pathLst>
            </a:custGeom>
            <a:solidFill>
              <a:srgbClr val="006600"/>
            </a:solidFill>
            <a:ln w="9525">
              <a:noFill/>
              <a:round/>
              <a:headEnd/>
              <a:tailEnd/>
            </a:ln>
          </p:spPr>
          <p:txBody>
            <a:bodyPr rot="10800000" vert="eaVert"/>
            <a:lstStyle/>
            <a:p>
              <a:endParaRPr lang="en-US"/>
            </a:p>
          </p:txBody>
        </p:sp>
        <p:sp>
          <p:nvSpPr>
            <p:cNvPr id="15466" name="Freeform 89"/>
            <p:cNvSpPr>
              <a:spLocks/>
            </p:cNvSpPr>
            <p:nvPr/>
          </p:nvSpPr>
          <p:spPr bwMode="auto">
            <a:xfrm>
              <a:off x="5239" y="1083"/>
              <a:ext cx="36" cy="30"/>
            </a:xfrm>
            <a:custGeom>
              <a:avLst/>
              <a:gdLst>
                <a:gd name="T0" fmla="*/ 0 w 36"/>
                <a:gd name="T1" fmla="*/ 0 h 30"/>
                <a:gd name="T2" fmla="*/ 0 w 36"/>
                <a:gd name="T3" fmla="*/ 0 h 30"/>
                <a:gd name="T4" fmla="*/ 6 w 36"/>
                <a:gd name="T5" fmla="*/ 0 h 30"/>
                <a:gd name="T6" fmla="*/ 12 w 36"/>
                <a:gd name="T7" fmla="*/ 6 h 30"/>
                <a:gd name="T8" fmla="*/ 18 w 36"/>
                <a:gd name="T9" fmla="*/ 12 h 30"/>
                <a:gd name="T10" fmla="*/ 24 w 36"/>
                <a:gd name="T11" fmla="*/ 12 h 30"/>
                <a:gd name="T12" fmla="*/ 30 w 36"/>
                <a:gd name="T13" fmla="*/ 18 h 30"/>
                <a:gd name="T14" fmla="*/ 30 w 36"/>
                <a:gd name="T15" fmla="*/ 24 h 30"/>
                <a:gd name="T16" fmla="*/ 36 w 36"/>
                <a:gd name="T17" fmla="*/ 30 h 30"/>
                <a:gd name="T18" fmla="*/ 30 w 36"/>
                <a:gd name="T19" fmla="*/ 30 h 30"/>
                <a:gd name="T20" fmla="*/ 24 w 36"/>
                <a:gd name="T21" fmla="*/ 24 h 30"/>
                <a:gd name="T22" fmla="*/ 18 w 36"/>
                <a:gd name="T23" fmla="*/ 18 h 30"/>
                <a:gd name="T24" fmla="*/ 12 w 36"/>
                <a:gd name="T25" fmla="*/ 18 h 30"/>
                <a:gd name="T26" fmla="*/ 6 w 36"/>
                <a:gd name="T27" fmla="*/ 12 h 30"/>
                <a:gd name="T28" fmla="*/ 6 w 36"/>
                <a:gd name="T29" fmla="*/ 6 h 30"/>
                <a:gd name="T30" fmla="*/ 0 w 36"/>
                <a:gd name="T31" fmla="*/ 6 h 30"/>
                <a:gd name="T32" fmla="*/ 0 w 36"/>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0" y="0"/>
                  </a:moveTo>
                  <a:lnTo>
                    <a:pt x="0" y="0"/>
                  </a:lnTo>
                  <a:lnTo>
                    <a:pt x="6" y="0"/>
                  </a:lnTo>
                  <a:lnTo>
                    <a:pt x="12" y="6"/>
                  </a:lnTo>
                  <a:lnTo>
                    <a:pt x="18" y="12"/>
                  </a:lnTo>
                  <a:lnTo>
                    <a:pt x="24" y="12"/>
                  </a:lnTo>
                  <a:lnTo>
                    <a:pt x="30" y="18"/>
                  </a:lnTo>
                  <a:lnTo>
                    <a:pt x="30" y="24"/>
                  </a:lnTo>
                  <a:lnTo>
                    <a:pt x="36" y="30"/>
                  </a:lnTo>
                  <a:lnTo>
                    <a:pt x="30" y="30"/>
                  </a:lnTo>
                  <a:lnTo>
                    <a:pt x="24" y="24"/>
                  </a:lnTo>
                  <a:lnTo>
                    <a:pt x="18" y="18"/>
                  </a:lnTo>
                  <a:lnTo>
                    <a:pt x="12" y="18"/>
                  </a:lnTo>
                  <a:lnTo>
                    <a:pt x="6" y="12"/>
                  </a:lnTo>
                  <a:lnTo>
                    <a:pt x="6" y="6"/>
                  </a:lnTo>
                  <a:lnTo>
                    <a:pt x="0" y="6"/>
                  </a:lnTo>
                  <a:lnTo>
                    <a:pt x="0" y="0"/>
                  </a:lnTo>
                  <a:close/>
                </a:path>
              </a:pathLst>
            </a:custGeom>
            <a:solidFill>
              <a:srgbClr val="006600"/>
            </a:solidFill>
            <a:ln w="9525">
              <a:noFill/>
              <a:round/>
              <a:headEnd/>
              <a:tailEnd/>
            </a:ln>
          </p:spPr>
          <p:txBody>
            <a:bodyPr rot="10800000" vert="eaVert"/>
            <a:lstStyle/>
            <a:p>
              <a:endParaRPr lang="en-US"/>
            </a:p>
          </p:txBody>
        </p:sp>
        <p:sp>
          <p:nvSpPr>
            <p:cNvPr id="15467" name="Freeform 90"/>
            <p:cNvSpPr>
              <a:spLocks/>
            </p:cNvSpPr>
            <p:nvPr/>
          </p:nvSpPr>
          <p:spPr bwMode="auto">
            <a:xfrm>
              <a:off x="5237" y="1099"/>
              <a:ext cx="24" cy="30"/>
            </a:xfrm>
            <a:custGeom>
              <a:avLst/>
              <a:gdLst>
                <a:gd name="T0" fmla="*/ 0 w 24"/>
                <a:gd name="T1" fmla="*/ 0 h 30"/>
                <a:gd name="T2" fmla="*/ 0 w 24"/>
                <a:gd name="T3" fmla="*/ 0 h 30"/>
                <a:gd name="T4" fmla="*/ 6 w 24"/>
                <a:gd name="T5" fmla="*/ 6 h 30"/>
                <a:gd name="T6" fmla="*/ 12 w 24"/>
                <a:gd name="T7" fmla="*/ 6 h 30"/>
                <a:gd name="T8" fmla="*/ 12 w 24"/>
                <a:gd name="T9" fmla="*/ 12 h 30"/>
                <a:gd name="T10" fmla="*/ 18 w 24"/>
                <a:gd name="T11" fmla="*/ 18 h 30"/>
                <a:gd name="T12" fmla="*/ 24 w 24"/>
                <a:gd name="T13" fmla="*/ 24 h 30"/>
                <a:gd name="T14" fmla="*/ 24 w 24"/>
                <a:gd name="T15" fmla="*/ 24 h 30"/>
                <a:gd name="T16" fmla="*/ 24 w 24"/>
                <a:gd name="T17" fmla="*/ 30 h 30"/>
                <a:gd name="T18" fmla="*/ 24 w 24"/>
                <a:gd name="T19" fmla="*/ 24 h 30"/>
                <a:gd name="T20" fmla="*/ 18 w 24"/>
                <a:gd name="T21" fmla="*/ 24 h 30"/>
                <a:gd name="T22" fmla="*/ 12 w 24"/>
                <a:gd name="T23" fmla="*/ 18 h 30"/>
                <a:gd name="T24" fmla="*/ 12 w 24"/>
                <a:gd name="T25" fmla="*/ 18 h 30"/>
                <a:gd name="T26" fmla="*/ 6 w 24"/>
                <a:gd name="T27" fmla="*/ 12 h 30"/>
                <a:gd name="T28" fmla="*/ 6 w 24"/>
                <a:gd name="T29" fmla="*/ 6 h 30"/>
                <a:gd name="T30" fmla="*/ 0 w 24"/>
                <a:gd name="T31" fmla="*/ 6 h 30"/>
                <a:gd name="T32" fmla="*/ 0 w 24"/>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0"/>
                <a:gd name="T53" fmla="*/ 24 w 24"/>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0">
                  <a:moveTo>
                    <a:pt x="0" y="0"/>
                  </a:moveTo>
                  <a:lnTo>
                    <a:pt x="0" y="0"/>
                  </a:lnTo>
                  <a:lnTo>
                    <a:pt x="6" y="6"/>
                  </a:lnTo>
                  <a:lnTo>
                    <a:pt x="12" y="6"/>
                  </a:lnTo>
                  <a:lnTo>
                    <a:pt x="12" y="12"/>
                  </a:lnTo>
                  <a:lnTo>
                    <a:pt x="18" y="18"/>
                  </a:lnTo>
                  <a:lnTo>
                    <a:pt x="24" y="24"/>
                  </a:lnTo>
                  <a:lnTo>
                    <a:pt x="24" y="30"/>
                  </a:lnTo>
                  <a:lnTo>
                    <a:pt x="24" y="24"/>
                  </a:lnTo>
                  <a:lnTo>
                    <a:pt x="18" y="24"/>
                  </a:lnTo>
                  <a:lnTo>
                    <a:pt x="12" y="18"/>
                  </a:lnTo>
                  <a:lnTo>
                    <a:pt x="6" y="12"/>
                  </a:lnTo>
                  <a:lnTo>
                    <a:pt x="6" y="6"/>
                  </a:lnTo>
                  <a:lnTo>
                    <a:pt x="0" y="6"/>
                  </a:lnTo>
                  <a:lnTo>
                    <a:pt x="0" y="0"/>
                  </a:lnTo>
                  <a:close/>
                </a:path>
              </a:pathLst>
            </a:custGeom>
            <a:solidFill>
              <a:srgbClr val="006600"/>
            </a:solidFill>
            <a:ln w="9525">
              <a:noFill/>
              <a:round/>
              <a:headEnd/>
              <a:tailEnd/>
            </a:ln>
          </p:spPr>
          <p:txBody>
            <a:bodyPr rot="10800000" vert="eaVert"/>
            <a:lstStyle/>
            <a:p>
              <a:endParaRPr lang="en-US"/>
            </a:p>
          </p:txBody>
        </p:sp>
        <p:sp>
          <p:nvSpPr>
            <p:cNvPr id="15468" name="Freeform 91"/>
            <p:cNvSpPr>
              <a:spLocks/>
            </p:cNvSpPr>
            <p:nvPr/>
          </p:nvSpPr>
          <p:spPr bwMode="auto">
            <a:xfrm>
              <a:off x="5239" y="1119"/>
              <a:ext cx="18" cy="18"/>
            </a:xfrm>
            <a:custGeom>
              <a:avLst/>
              <a:gdLst>
                <a:gd name="T0" fmla="*/ 6 w 18"/>
                <a:gd name="T1" fmla="*/ 0 h 18"/>
                <a:gd name="T2" fmla="*/ 6 w 18"/>
                <a:gd name="T3" fmla="*/ 0 h 18"/>
                <a:gd name="T4" fmla="*/ 6 w 18"/>
                <a:gd name="T5" fmla="*/ 0 h 18"/>
                <a:gd name="T6" fmla="*/ 12 w 18"/>
                <a:gd name="T7" fmla="*/ 6 h 18"/>
                <a:gd name="T8" fmla="*/ 12 w 18"/>
                <a:gd name="T9" fmla="*/ 6 h 18"/>
                <a:gd name="T10" fmla="*/ 18 w 18"/>
                <a:gd name="T11" fmla="*/ 12 h 18"/>
                <a:gd name="T12" fmla="*/ 18 w 18"/>
                <a:gd name="T13" fmla="*/ 12 h 18"/>
                <a:gd name="T14" fmla="*/ 18 w 18"/>
                <a:gd name="T15" fmla="*/ 18 h 18"/>
                <a:gd name="T16" fmla="*/ 18 w 18"/>
                <a:gd name="T17" fmla="*/ 18 h 18"/>
                <a:gd name="T18" fmla="*/ 18 w 18"/>
                <a:gd name="T19" fmla="*/ 18 h 18"/>
                <a:gd name="T20" fmla="*/ 18 w 18"/>
                <a:gd name="T21" fmla="*/ 12 h 18"/>
                <a:gd name="T22" fmla="*/ 12 w 18"/>
                <a:gd name="T23" fmla="*/ 12 h 18"/>
                <a:gd name="T24" fmla="*/ 6 w 18"/>
                <a:gd name="T25" fmla="*/ 6 h 18"/>
                <a:gd name="T26" fmla="*/ 6 w 18"/>
                <a:gd name="T27" fmla="*/ 6 h 18"/>
                <a:gd name="T28" fmla="*/ 6 w 18"/>
                <a:gd name="T29" fmla="*/ 6 h 18"/>
                <a:gd name="T30" fmla="*/ 0 w 18"/>
                <a:gd name="T31" fmla="*/ 0 h 18"/>
                <a:gd name="T32" fmla="*/ 6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0"/>
                  </a:moveTo>
                  <a:lnTo>
                    <a:pt x="6" y="0"/>
                  </a:lnTo>
                  <a:lnTo>
                    <a:pt x="12" y="6"/>
                  </a:lnTo>
                  <a:lnTo>
                    <a:pt x="18" y="12"/>
                  </a:lnTo>
                  <a:lnTo>
                    <a:pt x="18" y="18"/>
                  </a:lnTo>
                  <a:lnTo>
                    <a:pt x="18" y="12"/>
                  </a:lnTo>
                  <a:lnTo>
                    <a:pt x="12" y="12"/>
                  </a:lnTo>
                  <a:lnTo>
                    <a:pt x="6" y="6"/>
                  </a:lnTo>
                  <a:lnTo>
                    <a:pt x="0" y="0"/>
                  </a:lnTo>
                  <a:lnTo>
                    <a:pt x="6" y="0"/>
                  </a:lnTo>
                  <a:close/>
                </a:path>
              </a:pathLst>
            </a:custGeom>
            <a:solidFill>
              <a:srgbClr val="006600"/>
            </a:solidFill>
            <a:ln w="9525">
              <a:noFill/>
              <a:round/>
              <a:headEnd/>
              <a:tailEnd/>
            </a:ln>
          </p:spPr>
          <p:txBody>
            <a:bodyPr rot="10800000" vert="eaVert"/>
            <a:lstStyle/>
            <a:p>
              <a:endParaRPr lang="en-US"/>
            </a:p>
          </p:txBody>
        </p:sp>
        <p:sp>
          <p:nvSpPr>
            <p:cNvPr id="15469" name="Freeform 92"/>
            <p:cNvSpPr>
              <a:spLocks/>
            </p:cNvSpPr>
            <p:nvPr/>
          </p:nvSpPr>
          <p:spPr bwMode="auto">
            <a:xfrm>
              <a:off x="5257" y="975"/>
              <a:ext cx="19" cy="26"/>
            </a:xfrm>
            <a:custGeom>
              <a:avLst/>
              <a:gdLst>
                <a:gd name="T0" fmla="*/ 26 w 18"/>
                <a:gd name="T1" fmla="*/ 46 h 24"/>
                <a:gd name="T2" fmla="*/ 26 w 18"/>
                <a:gd name="T3" fmla="*/ 36 h 24"/>
                <a:gd name="T4" fmla="*/ 20 w 18"/>
                <a:gd name="T5" fmla="*/ 36 h 24"/>
                <a:gd name="T6" fmla="*/ 20 w 18"/>
                <a:gd name="T7" fmla="*/ 36 h 24"/>
                <a:gd name="T8" fmla="*/ 6 w 18"/>
                <a:gd name="T9" fmla="*/ 22 h 24"/>
                <a:gd name="T10" fmla="*/ 0 w 18"/>
                <a:gd name="T11" fmla="*/ 22 h 24"/>
                <a:gd name="T12" fmla="*/ 0 w 18"/>
                <a:gd name="T13" fmla="*/ 14 h 24"/>
                <a:gd name="T14" fmla="*/ 0 w 18"/>
                <a:gd name="T15" fmla="*/ 14 h 24"/>
                <a:gd name="T16" fmla="*/ 0 w 18"/>
                <a:gd name="T17" fmla="*/ 0 h 24"/>
                <a:gd name="T18" fmla="*/ 0 w 18"/>
                <a:gd name="T19" fmla="*/ 0 h 24"/>
                <a:gd name="T20" fmla="*/ 6 w 18"/>
                <a:gd name="T21" fmla="*/ 0 h 24"/>
                <a:gd name="T22" fmla="*/ 6 w 18"/>
                <a:gd name="T23" fmla="*/ 14 h 24"/>
                <a:gd name="T24" fmla="*/ 20 w 18"/>
                <a:gd name="T25" fmla="*/ 14 h 24"/>
                <a:gd name="T26" fmla="*/ 20 w 18"/>
                <a:gd name="T27" fmla="*/ 22 h 24"/>
                <a:gd name="T28" fmla="*/ 26 w 18"/>
                <a:gd name="T29" fmla="*/ 36 h 24"/>
                <a:gd name="T30" fmla="*/ 26 w 18"/>
                <a:gd name="T31" fmla="*/ 36 h 24"/>
                <a:gd name="T32" fmla="*/ 26 w 18"/>
                <a:gd name="T33" fmla="*/ 4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4"/>
                <a:gd name="T53" fmla="*/ 18 w 1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4">
                  <a:moveTo>
                    <a:pt x="18" y="24"/>
                  </a:moveTo>
                  <a:lnTo>
                    <a:pt x="18" y="18"/>
                  </a:lnTo>
                  <a:lnTo>
                    <a:pt x="12" y="18"/>
                  </a:lnTo>
                  <a:lnTo>
                    <a:pt x="6" y="12"/>
                  </a:lnTo>
                  <a:lnTo>
                    <a:pt x="0" y="12"/>
                  </a:lnTo>
                  <a:lnTo>
                    <a:pt x="0" y="6"/>
                  </a:lnTo>
                  <a:lnTo>
                    <a:pt x="0" y="0"/>
                  </a:lnTo>
                  <a:lnTo>
                    <a:pt x="6" y="0"/>
                  </a:lnTo>
                  <a:lnTo>
                    <a:pt x="6" y="6"/>
                  </a:lnTo>
                  <a:lnTo>
                    <a:pt x="12" y="6"/>
                  </a:lnTo>
                  <a:lnTo>
                    <a:pt x="12" y="12"/>
                  </a:lnTo>
                  <a:lnTo>
                    <a:pt x="18" y="18"/>
                  </a:lnTo>
                  <a:lnTo>
                    <a:pt x="18" y="24"/>
                  </a:lnTo>
                  <a:close/>
                </a:path>
              </a:pathLst>
            </a:custGeom>
            <a:solidFill>
              <a:srgbClr val="006600"/>
            </a:solidFill>
            <a:ln w="9525">
              <a:noFill/>
              <a:round/>
              <a:headEnd/>
              <a:tailEnd/>
            </a:ln>
          </p:spPr>
          <p:txBody>
            <a:bodyPr rot="10800000" vert="eaVert"/>
            <a:lstStyle/>
            <a:p>
              <a:endParaRPr lang="en-US"/>
            </a:p>
          </p:txBody>
        </p:sp>
        <p:sp>
          <p:nvSpPr>
            <p:cNvPr id="15470" name="Freeform 93"/>
            <p:cNvSpPr>
              <a:spLocks/>
            </p:cNvSpPr>
            <p:nvPr/>
          </p:nvSpPr>
          <p:spPr bwMode="auto">
            <a:xfrm>
              <a:off x="5275" y="975"/>
              <a:ext cx="12" cy="26"/>
            </a:xfrm>
            <a:custGeom>
              <a:avLst/>
              <a:gdLst>
                <a:gd name="T0" fmla="*/ 0 w 12"/>
                <a:gd name="T1" fmla="*/ 46 h 24"/>
                <a:gd name="T2" fmla="*/ 6 w 12"/>
                <a:gd name="T3" fmla="*/ 36 h 24"/>
                <a:gd name="T4" fmla="*/ 12 w 12"/>
                <a:gd name="T5" fmla="*/ 22 h 24"/>
                <a:gd name="T6" fmla="*/ 12 w 12"/>
                <a:gd name="T7" fmla="*/ 14 h 24"/>
                <a:gd name="T8" fmla="*/ 12 w 12"/>
                <a:gd name="T9" fmla="*/ 0 h 24"/>
                <a:gd name="T10" fmla="*/ 12 w 12"/>
                <a:gd name="T11" fmla="*/ 0 h 24"/>
                <a:gd name="T12" fmla="*/ 6 w 12"/>
                <a:gd name="T13" fmla="*/ 14 h 24"/>
                <a:gd name="T14" fmla="*/ 6 w 12"/>
                <a:gd name="T15" fmla="*/ 36 h 24"/>
                <a:gd name="T16" fmla="*/ 0 w 12"/>
                <a:gd name="T17" fmla="*/ 46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24"/>
                <a:gd name="T29" fmla="*/ 12 w 12"/>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24">
                  <a:moveTo>
                    <a:pt x="0" y="24"/>
                  </a:moveTo>
                  <a:lnTo>
                    <a:pt x="6" y="18"/>
                  </a:lnTo>
                  <a:lnTo>
                    <a:pt x="12" y="12"/>
                  </a:lnTo>
                  <a:lnTo>
                    <a:pt x="12" y="6"/>
                  </a:lnTo>
                  <a:lnTo>
                    <a:pt x="12" y="0"/>
                  </a:lnTo>
                  <a:lnTo>
                    <a:pt x="6" y="6"/>
                  </a:lnTo>
                  <a:lnTo>
                    <a:pt x="6" y="18"/>
                  </a:lnTo>
                  <a:lnTo>
                    <a:pt x="0" y="24"/>
                  </a:lnTo>
                  <a:close/>
                </a:path>
              </a:pathLst>
            </a:custGeom>
            <a:solidFill>
              <a:srgbClr val="006600"/>
            </a:solidFill>
            <a:ln w="9525">
              <a:noFill/>
              <a:round/>
              <a:headEnd/>
              <a:tailEnd/>
            </a:ln>
          </p:spPr>
          <p:txBody>
            <a:bodyPr rot="10800000" vert="eaVert"/>
            <a:lstStyle/>
            <a:p>
              <a:endParaRPr lang="en-US"/>
            </a:p>
          </p:txBody>
        </p:sp>
        <p:sp>
          <p:nvSpPr>
            <p:cNvPr id="15471" name="Freeform 94"/>
            <p:cNvSpPr>
              <a:spLocks/>
            </p:cNvSpPr>
            <p:nvPr/>
          </p:nvSpPr>
          <p:spPr bwMode="auto">
            <a:xfrm>
              <a:off x="5269" y="968"/>
              <a:ext cx="6" cy="24"/>
            </a:xfrm>
            <a:custGeom>
              <a:avLst/>
              <a:gdLst>
                <a:gd name="T0" fmla="*/ 6 w 6"/>
                <a:gd name="T1" fmla="*/ 24 h 24"/>
                <a:gd name="T2" fmla="*/ 6 w 6"/>
                <a:gd name="T3" fmla="*/ 18 h 24"/>
                <a:gd name="T4" fmla="*/ 6 w 6"/>
                <a:gd name="T5" fmla="*/ 12 h 24"/>
                <a:gd name="T6" fmla="*/ 6 w 6"/>
                <a:gd name="T7" fmla="*/ 0 h 24"/>
                <a:gd name="T8" fmla="*/ 0 w 6"/>
                <a:gd name="T9" fmla="*/ 0 h 24"/>
                <a:gd name="T10" fmla="*/ 0 w 6"/>
                <a:gd name="T11" fmla="*/ 0 h 24"/>
                <a:gd name="T12" fmla="*/ 0 w 6"/>
                <a:gd name="T13" fmla="*/ 6 h 24"/>
                <a:gd name="T14" fmla="*/ 6 w 6"/>
                <a:gd name="T15" fmla="*/ 18 h 24"/>
                <a:gd name="T16" fmla="*/ 6 w 6"/>
                <a:gd name="T17" fmla="*/ 24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4"/>
                <a:gd name="T29" fmla="*/ 6 w 6"/>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4">
                  <a:moveTo>
                    <a:pt x="6" y="24"/>
                  </a:moveTo>
                  <a:lnTo>
                    <a:pt x="6" y="18"/>
                  </a:lnTo>
                  <a:lnTo>
                    <a:pt x="6" y="12"/>
                  </a:lnTo>
                  <a:lnTo>
                    <a:pt x="6" y="0"/>
                  </a:lnTo>
                  <a:lnTo>
                    <a:pt x="0" y="0"/>
                  </a:lnTo>
                  <a:lnTo>
                    <a:pt x="0" y="6"/>
                  </a:lnTo>
                  <a:lnTo>
                    <a:pt x="6" y="18"/>
                  </a:lnTo>
                  <a:lnTo>
                    <a:pt x="6" y="24"/>
                  </a:lnTo>
                  <a:close/>
                </a:path>
              </a:pathLst>
            </a:custGeom>
            <a:solidFill>
              <a:srgbClr val="006600"/>
            </a:solidFill>
            <a:ln w="9525">
              <a:noFill/>
              <a:round/>
              <a:headEnd/>
              <a:tailEnd/>
            </a:ln>
          </p:spPr>
          <p:txBody>
            <a:bodyPr rot="10800000" vert="eaVert"/>
            <a:lstStyle/>
            <a:p>
              <a:endParaRPr lang="en-US"/>
            </a:p>
          </p:txBody>
        </p:sp>
        <p:sp>
          <p:nvSpPr>
            <p:cNvPr id="15472" name="Freeform 95"/>
            <p:cNvSpPr>
              <a:spLocks/>
            </p:cNvSpPr>
            <p:nvPr/>
          </p:nvSpPr>
          <p:spPr bwMode="auto">
            <a:xfrm>
              <a:off x="5281" y="981"/>
              <a:ext cx="18" cy="25"/>
            </a:xfrm>
            <a:custGeom>
              <a:avLst/>
              <a:gdLst>
                <a:gd name="T0" fmla="*/ 0 w 18"/>
                <a:gd name="T1" fmla="*/ 45 h 23"/>
                <a:gd name="T2" fmla="*/ 0 w 18"/>
                <a:gd name="T3" fmla="*/ 45 h 23"/>
                <a:gd name="T4" fmla="*/ 6 w 18"/>
                <a:gd name="T5" fmla="*/ 36 h 23"/>
                <a:gd name="T6" fmla="*/ 6 w 18"/>
                <a:gd name="T7" fmla="*/ 22 h 23"/>
                <a:gd name="T8" fmla="*/ 12 w 18"/>
                <a:gd name="T9" fmla="*/ 22 h 23"/>
                <a:gd name="T10" fmla="*/ 12 w 18"/>
                <a:gd name="T11" fmla="*/ 14 h 23"/>
                <a:gd name="T12" fmla="*/ 18 w 18"/>
                <a:gd name="T13" fmla="*/ 0 h 23"/>
                <a:gd name="T14" fmla="*/ 18 w 18"/>
                <a:gd name="T15" fmla="*/ 0 h 23"/>
                <a:gd name="T16" fmla="*/ 18 w 18"/>
                <a:gd name="T17" fmla="*/ 0 h 23"/>
                <a:gd name="T18" fmla="*/ 18 w 18"/>
                <a:gd name="T19" fmla="*/ 14 h 23"/>
                <a:gd name="T20" fmla="*/ 18 w 18"/>
                <a:gd name="T21" fmla="*/ 14 h 23"/>
                <a:gd name="T22" fmla="*/ 18 w 18"/>
                <a:gd name="T23" fmla="*/ 22 h 23"/>
                <a:gd name="T24" fmla="*/ 12 w 18"/>
                <a:gd name="T25" fmla="*/ 22 h 23"/>
                <a:gd name="T26" fmla="*/ 6 w 18"/>
                <a:gd name="T27" fmla="*/ 36 h 23"/>
                <a:gd name="T28" fmla="*/ 6 w 18"/>
                <a:gd name="T29" fmla="*/ 36 h 23"/>
                <a:gd name="T30" fmla="*/ 0 w 18"/>
                <a:gd name="T31" fmla="*/ 45 h 23"/>
                <a:gd name="T32" fmla="*/ 0 w 18"/>
                <a:gd name="T33" fmla="*/ 45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3"/>
                <a:gd name="T53" fmla="*/ 18 w 18"/>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3">
                  <a:moveTo>
                    <a:pt x="0" y="23"/>
                  </a:moveTo>
                  <a:lnTo>
                    <a:pt x="0" y="23"/>
                  </a:lnTo>
                  <a:lnTo>
                    <a:pt x="6" y="18"/>
                  </a:lnTo>
                  <a:lnTo>
                    <a:pt x="6" y="12"/>
                  </a:lnTo>
                  <a:lnTo>
                    <a:pt x="12" y="12"/>
                  </a:lnTo>
                  <a:lnTo>
                    <a:pt x="12" y="6"/>
                  </a:lnTo>
                  <a:lnTo>
                    <a:pt x="18" y="0"/>
                  </a:lnTo>
                  <a:lnTo>
                    <a:pt x="18" y="6"/>
                  </a:lnTo>
                  <a:lnTo>
                    <a:pt x="18" y="12"/>
                  </a:lnTo>
                  <a:lnTo>
                    <a:pt x="12" y="12"/>
                  </a:lnTo>
                  <a:lnTo>
                    <a:pt x="6" y="18"/>
                  </a:lnTo>
                  <a:lnTo>
                    <a:pt x="0" y="23"/>
                  </a:lnTo>
                  <a:close/>
                </a:path>
              </a:pathLst>
            </a:custGeom>
            <a:solidFill>
              <a:srgbClr val="006600"/>
            </a:solidFill>
            <a:ln w="9525">
              <a:noFill/>
              <a:round/>
              <a:headEnd/>
              <a:tailEnd/>
            </a:ln>
          </p:spPr>
          <p:txBody>
            <a:bodyPr rot="10800000" vert="eaVert"/>
            <a:lstStyle/>
            <a:p>
              <a:endParaRPr lang="en-US"/>
            </a:p>
          </p:txBody>
        </p:sp>
        <p:sp>
          <p:nvSpPr>
            <p:cNvPr id="15473" name="Freeform 96"/>
            <p:cNvSpPr>
              <a:spLocks/>
            </p:cNvSpPr>
            <p:nvPr/>
          </p:nvSpPr>
          <p:spPr bwMode="auto">
            <a:xfrm>
              <a:off x="5261" y="1125"/>
              <a:ext cx="36" cy="12"/>
            </a:xfrm>
            <a:custGeom>
              <a:avLst/>
              <a:gdLst>
                <a:gd name="T0" fmla="*/ 0 w 36"/>
                <a:gd name="T1" fmla="*/ 6 h 12"/>
                <a:gd name="T2" fmla="*/ 6 w 36"/>
                <a:gd name="T3" fmla="*/ 0 h 12"/>
                <a:gd name="T4" fmla="*/ 6 w 36"/>
                <a:gd name="T5" fmla="*/ 0 h 12"/>
                <a:gd name="T6" fmla="*/ 12 w 36"/>
                <a:gd name="T7" fmla="*/ 0 h 12"/>
                <a:gd name="T8" fmla="*/ 18 w 36"/>
                <a:gd name="T9" fmla="*/ 0 h 12"/>
                <a:gd name="T10" fmla="*/ 24 w 36"/>
                <a:gd name="T11" fmla="*/ 0 h 12"/>
                <a:gd name="T12" fmla="*/ 30 w 36"/>
                <a:gd name="T13" fmla="*/ 6 h 12"/>
                <a:gd name="T14" fmla="*/ 30 w 36"/>
                <a:gd name="T15" fmla="*/ 6 h 12"/>
                <a:gd name="T16" fmla="*/ 36 w 36"/>
                <a:gd name="T17" fmla="*/ 6 h 12"/>
                <a:gd name="T18" fmla="*/ 30 w 36"/>
                <a:gd name="T19" fmla="*/ 6 h 12"/>
                <a:gd name="T20" fmla="*/ 30 w 36"/>
                <a:gd name="T21" fmla="*/ 12 h 12"/>
                <a:gd name="T22" fmla="*/ 24 w 36"/>
                <a:gd name="T23" fmla="*/ 6 h 12"/>
                <a:gd name="T24" fmla="*/ 18 w 36"/>
                <a:gd name="T25" fmla="*/ 6 h 12"/>
                <a:gd name="T26" fmla="*/ 12 w 36"/>
                <a:gd name="T27" fmla="*/ 6 h 12"/>
                <a:gd name="T28" fmla="*/ 6 w 36"/>
                <a:gd name="T29" fmla="*/ 6 h 12"/>
                <a:gd name="T30" fmla="*/ 6 w 36"/>
                <a:gd name="T31" fmla="*/ 6 h 12"/>
                <a:gd name="T32" fmla="*/ 0 w 36"/>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2"/>
                <a:gd name="T53" fmla="*/ 36 w 3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2">
                  <a:moveTo>
                    <a:pt x="0" y="6"/>
                  </a:moveTo>
                  <a:lnTo>
                    <a:pt x="6" y="0"/>
                  </a:lnTo>
                  <a:lnTo>
                    <a:pt x="12" y="0"/>
                  </a:lnTo>
                  <a:lnTo>
                    <a:pt x="18" y="0"/>
                  </a:lnTo>
                  <a:lnTo>
                    <a:pt x="24" y="0"/>
                  </a:lnTo>
                  <a:lnTo>
                    <a:pt x="30" y="6"/>
                  </a:lnTo>
                  <a:lnTo>
                    <a:pt x="36" y="6"/>
                  </a:lnTo>
                  <a:lnTo>
                    <a:pt x="30" y="6"/>
                  </a:lnTo>
                  <a:lnTo>
                    <a:pt x="30" y="12"/>
                  </a:lnTo>
                  <a:lnTo>
                    <a:pt x="24" y="6"/>
                  </a:lnTo>
                  <a:lnTo>
                    <a:pt x="18" y="6"/>
                  </a:lnTo>
                  <a:lnTo>
                    <a:pt x="12" y="6"/>
                  </a:lnTo>
                  <a:lnTo>
                    <a:pt x="6" y="6"/>
                  </a:lnTo>
                  <a:lnTo>
                    <a:pt x="0" y="6"/>
                  </a:lnTo>
                  <a:close/>
                </a:path>
              </a:pathLst>
            </a:custGeom>
            <a:solidFill>
              <a:srgbClr val="006600"/>
            </a:solidFill>
            <a:ln w="9525">
              <a:noFill/>
              <a:round/>
              <a:headEnd/>
              <a:tailEnd/>
            </a:ln>
          </p:spPr>
          <p:txBody>
            <a:bodyPr rot="10800000" vert="eaVert"/>
            <a:lstStyle/>
            <a:p>
              <a:endParaRPr lang="en-US"/>
            </a:p>
          </p:txBody>
        </p:sp>
        <p:sp>
          <p:nvSpPr>
            <p:cNvPr id="15474" name="Freeform 97"/>
            <p:cNvSpPr>
              <a:spLocks/>
            </p:cNvSpPr>
            <p:nvPr/>
          </p:nvSpPr>
          <p:spPr bwMode="auto">
            <a:xfrm>
              <a:off x="5255" y="1135"/>
              <a:ext cx="30" cy="12"/>
            </a:xfrm>
            <a:custGeom>
              <a:avLst/>
              <a:gdLst>
                <a:gd name="T0" fmla="*/ 0 w 30"/>
                <a:gd name="T1" fmla="*/ 0 h 12"/>
                <a:gd name="T2" fmla="*/ 6 w 30"/>
                <a:gd name="T3" fmla="*/ 0 h 12"/>
                <a:gd name="T4" fmla="*/ 6 w 30"/>
                <a:gd name="T5" fmla="*/ 0 h 12"/>
                <a:gd name="T6" fmla="*/ 12 w 30"/>
                <a:gd name="T7" fmla="*/ 0 h 12"/>
                <a:gd name="T8" fmla="*/ 18 w 30"/>
                <a:gd name="T9" fmla="*/ 0 h 12"/>
                <a:gd name="T10" fmla="*/ 24 w 30"/>
                <a:gd name="T11" fmla="*/ 0 h 12"/>
                <a:gd name="T12" fmla="*/ 30 w 30"/>
                <a:gd name="T13" fmla="*/ 6 h 12"/>
                <a:gd name="T14" fmla="*/ 30 w 30"/>
                <a:gd name="T15" fmla="*/ 6 h 12"/>
                <a:gd name="T16" fmla="*/ 30 w 30"/>
                <a:gd name="T17" fmla="*/ 12 h 12"/>
                <a:gd name="T18" fmla="*/ 30 w 30"/>
                <a:gd name="T19" fmla="*/ 12 h 12"/>
                <a:gd name="T20" fmla="*/ 30 w 30"/>
                <a:gd name="T21" fmla="*/ 12 h 12"/>
                <a:gd name="T22" fmla="*/ 24 w 30"/>
                <a:gd name="T23" fmla="*/ 12 h 12"/>
                <a:gd name="T24" fmla="*/ 18 w 30"/>
                <a:gd name="T25" fmla="*/ 6 h 12"/>
                <a:gd name="T26" fmla="*/ 12 w 30"/>
                <a:gd name="T27" fmla="*/ 6 h 12"/>
                <a:gd name="T28" fmla="*/ 6 w 30"/>
                <a:gd name="T29" fmla="*/ 0 h 12"/>
                <a:gd name="T30" fmla="*/ 0 w 30"/>
                <a:gd name="T31" fmla="*/ 0 h 12"/>
                <a:gd name="T32" fmla="*/ 0 w 30"/>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2"/>
                <a:gd name="T53" fmla="*/ 30 w 3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2">
                  <a:moveTo>
                    <a:pt x="0" y="0"/>
                  </a:moveTo>
                  <a:lnTo>
                    <a:pt x="6" y="0"/>
                  </a:lnTo>
                  <a:lnTo>
                    <a:pt x="12" y="0"/>
                  </a:lnTo>
                  <a:lnTo>
                    <a:pt x="18" y="0"/>
                  </a:lnTo>
                  <a:lnTo>
                    <a:pt x="24" y="0"/>
                  </a:lnTo>
                  <a:lnTo>
                    <a:pt x="30" y="6"/>
                  </a:lnTo>
                  <a:lnTo>
                    <a:pt x="30" y="12"/>
                  </a:lnTo>
                  <a:lnTo>
                    <a:pt x="24" y="12"/>
                  </a:lnTo>
                  <a:lnTo>
                    <a:pt x="18" y="6"/>
                  </a:lnTo>
                  <a:lnTo>
                    <a:pt x="12" y="6"/>
                  </a:lnTo>
                  <a:lnTo>
                    <a:pt x="6" y="0"/>
                  </a:lnTo>
                  <a:lnTo>
                    <a:pt x="0" y="0"/>
                  </a:lnTo>
                  <a:close/>
                </a:path>
              </a:pathLst>
            </a:custGeom>
            <a:solidFill>
              <a:srgbClr val="006600"/>
            </a:solidFill>
            <a:ln w="9525">
              <a:noFill/>
              <a:round/>
              <a:headEnd/>
              <a:tailEnd/>
            </a:ln>
          </p:spPr>
          <p:txBody>
            <a:bodyPr rot="10800000" vert="eaVert"/>
            <a:lstStyle/>
            <a:p>
              <a:endParaRPr lang="en-US"/>
            </a:p>
          </p:txBody>
        </p:sp>
        <p:sp>
          <p:nvSpPr>
            <p:cNvPr id="15475" name="Freeform 98"/>
            <p:cNvSpPr>
              <a:spLocks/>
            </p:cNvSpPr>
            <p:nvPr/>
          </p:nvSpPr>
          <p:spPr bwMode="auto">
            <a:xfrm>
              <a:off x="5275" y="1113"/>
              <a:ext cx="29" cy="6"/>
            </a:xfrm>
            <a:custGeom>
              <a:avLst/>
              <a:gdLst>
                <a:gd name="T0" fmla="*/ 0 w 30"/>
                <a:gd name="T1" fmla="*/ 0 h 6"/>
                <a:gd name="T2" fmla="*/ 0 w 30"/>
                <a:gd name="T3" fmla="*/ 0 h 6"/>
                <a:gd name="T4" fmla="*/ 6 w 30"/>
                <a:gd name="T5" fmla="*/ 0 h 6"/>
                <a:gd name="T6" fmla="*/ 6 w 30"/>
                <a:gd name="T7" fmla="*/ 0 h 6"/>
                <a:gd name="T8" fmla="*/ 12 w 30"/>
                <a:gd name="T9" fmla="*/ 0 h 6"/>
                <a:gd name="T10" fmla="*/ 15 w 30"/>
                <a:gd name="T11" fmla="*/ 0 h 6"/>
                <a:gd name="T12" fmla="*/ 16 w 30"/>
                <a:gd name="T13" fmla="*/ 0 h 6"/>
                <a:gd name="T14" fmla="*/ 22 w 30"/>
                <a:gd name="T15" fmla="*/ 0 h 6"/>
                <a:gd name="T16" fmla="*/ 22 w 30"/>
                <a:gd name="T17" fmla="*/ 0 h 6"/>
                <a:gd name="T18" fmla="*/ 22 w 30"/>
                <a:gd name="T19" fmla="*/ 6 h 6"/>
                <a:gd name="T20" fmla="*/ 22 w 30"/>
                <a:gd name="T21" fmla="*/ 6 h 6"/>
                <a:gd name="T22" fmla="*/ 16 w 30"/>
                <a:gd name="T23" fmla="*/ 6 h 6"/>
                <a:gd name="T24" fmla="*/ 15 w 30"/>
                <a:gd name="T25" fmla="*/ 6 h 6"/>
                <a:gd name="T26" fmla="*/ 12 w 30"/>
                <a:gd name="T27" fmla="*/ 0 h 6"/>
                <a:gd name="T28" fmla="*/ 6 w 30"/>
                <a:gd name="T29" fmla="*/ 0 h 6"/>
                <a:gd name="T30" fmla="*/ 0 w 30"/>
                <a:gd name="T31" fmla="*/ 0 h 6"/>
                <a:gd name="T32" fmla="*/ 0 w 30"/>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0" y="0"/>
                  </a:moveTo>
                  <a:lnTo>
                    <a:pt x="0" y="0"/>
                  </a:lnTo>
                  <a:lnTo>
                    <a:pt x="6" y="0"/>
                  </a:lnTo>
                  <a:lnTo>
                    <a:pt x="12" y="0"/>
                  </a:lnTo>
                  <a:lnTo>
                    <a:pt x="18" y="0"/>
                  </a:lnTo>
                  <a:lnTo>
                    <a:pt x="24" y="0"/>
                  </a:lnTo>
                  <a:lnTo>
                    <a:pt x="30" y="0"/>
                  </a:lnTo>
                  <a:lnTo>
                    <a:pt x="30" y="6"/>
                  </a:lnTo>
                  <a:lnTo>
                    <a:pt x="24" y="6"/>
                  </a:lnTo>
                  <a:lnTo>
                    <a:pt x="18" y="6"/>
                  </a:lnTo>
                  <a:lnTo>
                    <a:pt x="12" y="0"/>
                  </a:lnTo>
                  <a:lnTo>
                    <a:pt x="6" y="0"/>
                  </a:lnTo>
                  <a:lnTo>
                    <a:pt x="0" y="0"/>
                  </a:lnTo>
                  <a:close/>
                </a:path>
              </a:pathLst>
            </a:custGeom>
            <a:solidFill>
              <a:srgbClr val="006600"/>
            </a:solidFill>
            <a:ln w="9525">
              <a:noFill/>
              <a:round/>
              <a:headEnd/>
              <a:tailEnd/>
            </a:ln>
          </p:spPr>
          <p:txBody>
            <a:bodyPr rot="10800000" vert="eaVert"/>
            <a:lstStyle/>
            <a:p>
              <a:endParaRPr lang="en-US"/>
            </a:p>
          </p:txBody>
        </p:sp>
        <p:sp>
          <p:nvSpPr>
            <p:cNvPr id="15476" name="Freeform 99"/>
            <p:cNvSpPr>
              <a:spLocks/>
            </p:cNvSpPr>
            <p:nvPr/>
          </p:nvSpPr>
          <p:spPr bwMode="auto">
            <a:xfrm>
              <a:off x="5275" y="1089"/>
              <a:ext cx="42" cy="12"/>
            </a:xfrm>
            <a:custGeom>
              <a:avLst/>
              <a:gdLst>
                <a:gd name="T0" fmla="*/ 0 w 42"/>
                <a:gd name="T1" fmla="*/ 12 h 12"/>
                <a:gd name="T2" fmla="*/ 6 w 42"/>
                <a:gd name="T3" fmla="*/ 12 h 12"/>
                <a:gd name="T4" fmla="*/ 12 w 42"/>
                <a:gd name="T5" fmla="*/ 6 h 12"/>
                <a:gd name="T6" fmla="*/ 18 w 42"/>
                <a:gd name="T7" fmla="*/ 6 h 12"/>
                <a:gd name="T8" fmla="*/ 24 w 42"/>
                <a:gd name="T9" fmla="*/ 6 h 12"/>
                <a:gd name="T10" fmla="*/ 30 w 42"/>
                <a:gd name="T11" fmla="*/ 0 h 12"/>
                <a:gd name="T12" fmla="*/ 36 w 42"/>
                <a:gd name="T13" fmla="*/ 0 h 12"/>
                <a:gd name="T14" fmla="*/ 36 w 42"/>
                <a:gd name="T15" fmla="*/ 0 h 12"/>
                <a:gd name="T16" fmla="*/ 42 w 42"/>
                <a:gd name="T17" fmla="*/ 6 h 12"/>
                <a:gd name="T18" fmla="*/ 42 w 42"/>
                <a:gd name="T19" fmla="*/ 6 h 12"/>
                <a:gd name="T20" fmla="*/ 36 w 42"/>
                <a:gd name="T21" fmla="*/ 12 h 12"/>
                <a:gd name="T22" fmla="*/ 30 w 42"/>
                <a:gd name="T23" fmla="*/ 12 h 12"/>
                <a:gd name="T24" fmla="*/ 24 w 42"/>
                <a:gd name="T25" fmla="*/ 12 h 12"/>
                <a:gd name="T26" fmla="*/ 18 w 42"/>
                <a:gd name="T27" fmla="*/ 12 h 12"/>
                <a:gd name="T28" fmla="*/ 12 w 42"/>
                <a:gd name="T29" fmla="*/ 12 h 12"/>
                <a:gd name="T30" fmla="*/ 6 w 42"/>
                <a:gd name="T31" fmla="*/ 12 h 12"/>
                <a:gd name="T32" fmla="*/ 0 w 4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12"/>
                <a:gd name="T53" fmla="*/ 42 w 4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12">
                  <a:moveTo>
                    <a:pt x="0" y="12"/>
                  </a:moveTo>
                  <a:lnTo>
                    <a:pt x="6" y="12"/>
                  </a:lnTo>
                  <a:lnTo>
                    <a:pt x="12" y="6"/>
                  </a:lnTo>
                  <a:lnTo>
                    <a:pt x="18" y="6"/>
                  </a:lnTo>
                  <a:lnTo>
                    <a:pt x="24" y="6"/>
                  </a:lnTo>
                  <a:lnTo>
                    <a:pt x="30" y="0"/>
                  </a:lnTo>
                  <a:lnTo>
                    <a:pt x="36" y="0"/>
                  </a:lnTo>
                  <a:lnTo>
                    <a:pt x="42" y="6"/>
                  </a:lnTo>
                  <a:lnTo>
                    <a:pt x="36" y="12"/>
                  </a:lnTo>
                  <a:lnTo>
                    <a:pt x="30" y="12"/>
                  </a:lnTo>
                  <a:lnTo>
                    <a:pt x="24" y="12"/>
                  </a:lnTo>
                  <a:lnTo>
                    <a:pt x="18" y="12"/>
                  </a:lnTo>
                  <a:lnTo>
                    <a:pt x="12" y="12"/>
                  </a:lnTo>
                  <a:lnTo>
                    <a:pt x="6" y="12"/>
                  </a:lnTo>
                  <a:lnTo>
                    <a:pt x="0" y="12"/>
                  </a:lnTo>
                  <a:close/>
                </a:path>
              </a:pathLst>
            </a:custGeom>
            <a:solidFill>
              <a:srgbClr val="006600"/>
            </a:solidFill>
            <a:ln w="9525">
              <a:noFill/>
              <a:round/>
              <a:headEnd/>
              <a:tailEnd/>
            </a:ln>
          </p:spPr>
          <p:txBody>
            <a:bodyPr rot="10800000" vert="eaVert"/>
            <a:lstStyle/>
            <a:p>
              <a:endParaRPr lang="en-US"/>
            </a:p>
          </p:txBody>
        </p:sp>
        <p:sp>
          <p:nvSpPr>
            <p:cNvPr id="15477" name="Freeform 100"/>
            <p:cNvSpPr>
              <a:spLocks/>
            </p:cNvSpPr>
            <p:nvPr/>
          </p:nvSpPr>
          <p:spPr bwMode="auto">
            <a:xfrm>
              <a:off x="5285" y="1070"/>
              <a:ext cx="36" cy="14"/>
            </a:xfrm>
            <a:custGeom>
              <a:avLst/>
              <a:gdLst>
                <a:gd name="T0" fmla="*/ 0 w 36"/>
                <a:gd name="T1" fmla="*/ 41 h 12"/>
                <a:gd name="T2" fmla="*/ 0 w 36"/>
                <a:gd name="T3" fmla="*/ 41 h 12"/>
                <a:gd name="T4" fmla="*/ 6 w 36"/>
                <a:gd name="T5" fmla="*/ 41 h 12"/>
                <a:gd name="T6" fmla="*/ 12 w 36"/>
                <a:gd name="T7" fmla="*/ 21 h 12"/>
                <a:gd name="T8" fmla="*/ 18 w 36"/>
                <a:gd name="T9" fmla="*/ 21 h 12"/>
                <a:gd name="T10" fmla="*/ 30 w 36"/>
                <a:gd name="T11" fmla="*/ 21 h 12"/>
                <a:gd name="T12" fmla="*/ 36 w 36"/>
                <a:gd name="T13" fmla="*/ 0 h 12"/>
                <a:gd name="T14" fmla="*/ 36 w 36"/>
                <a:gd name="T15" fmla="*/ 0 h 12"/>
                <a:gd name="T16" fmla="*/ 36 w 36"/>
                <a:gd name="T17" fmla="*/ 21 h 12"/>
                <a:gd name="T18" fmla="*/ 36 w 36"/>
                <a:gd name="T19" fmla="*/ 21 h 12"/>
                <a:gd name="T20" fmla="*/ 30 w 36"/>
                <a:gd name="T21" fmla="*/ 21 h 12"/>
                <a:gd name="T22" fmla="*/ 24 w 36"/>
                <a:gd name="T23" fmla="*/ 41 h 12"/>
                <a:gd name="T24" fmla="*/ 18 w 36"/>
                <a:gd name="T25" fmla="*/ 41 h 12"/>
                <a:gd name="T26" fmla="*/ 12 w 36"/>
                <a:gd name="T27" fmla="*/ 41 h 12"/>
                <a:gd name="T28" fmla="*/ 6 w 36"/>
                <a:gd name="T29" fmla="*/ 41 h 12"/>
                <a:gd name="T30" fmla="*/ 0 w 36"/>
                <a:gd name="T31" fmla="*/ 41 h 12"/>
                <a:gd name="T32" fmla="*/ 0 w 36"/>
                <a:gd name="T33" fmla="*/ 41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2"/>
                <a:gd name="T53" fmla="*/ 36 w 3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2">
                  <a:moveTo>
                    <a:pt x="0" y="12"/>
                  </a:moveTo>
                  <a:lnTo>
                    <a:pt x="0" y="12"/>
                  </a:lnTo>
                  <a:lnTo>
                    <a:pt x="6" y="12"/>
                  </a:lnTo>
                  <a:lnTo>
                    <a:pt x="12" y="6"/>
                  </a:lnTo>
                  <a:lnTo>
                    <a:pt x="18" y="6"/>
                  </a:lnTo>
                  <a:lnTo>
                    <a:pt x="30" y="6"/>
                  </a:lnTo>
                  <a:lnTo>
                    <a:pt x="36" y="0"/>
                  </a:lnTo>
                  <a:lnTo>
                    <a:pt x="36" y="6"/>
                  </a:lnTo>
                  <a:lnTo>
                    <a:pt x="30" y="6"/>
                  </a:lnTo>
                  <a:lnTo>
                    <a:pt x="24" y="12"/>
                  </a:lnTo>
                  <a:lnTo>
                    <a:pt x="18" y="12"/>
                  </a:lnTo>
                  <a:lnTo>
                    <a:pt x="12" y="12"/>
                  </a:lnTo>
                  <a:lnTo>
                    <a:pt x="6" y="12"/>
                  </a:lnTo>
                  <a:lnTo>
                    <a:pt x="0" y="12"/>
                  </a:lnTo>
                  <a:close/>
                </a:path>
              </a:pathLst>
            </a:custGeom>
            <a:solidFill>
              <a:srgbClr val="006600"/>
            </a:solidFill>
            <a:ln w="9525">
              <a:noFill/>
              <a:round/>
              <a:headEnd/>
              <a:tailEnd/>
            </a:ln>
          </p:spPr>
          <p:txBody>
            <a:bodyPr rot="10800000" vert="eaVert"/>
            <a:lstStyle/>
            <a:p>
              <a:endParaRPr lang="en-US"/>
            </a:p>
          </p:txBody>
        </p:sp>
        <p:sp>
          <p:nvSpPr>
            <p:cNvPr id="15478" name="Freeform 101"/>
            <p:cNvSpPr>
              <a:spLocks/>
            </p:cNvSpPr>
            <p:nvPr/>
          </p:nvSpPr>
          <p:spPr bwMode="auto">
            <a:xfrm>
              <a:off x="5287" y="1035"/>
              <a:ext cx="42" cy="18"/>
            </a:xfrm>
            <a:custGeom>
              <a:avLst/>
              <a:gdLst>
                <a:gd name="T0" fmla="*/ 0 w 42"/>
                <a:gd name="T1" fmla="*/ 18 h 18"/>
                <a:gd name="T2" fmla="*/ 0 w 42"/>
                <a:gd name="T3" fmla="*/ 18 h 18"/>
                <a:gd name="T4" fmla="*/ 6 w 42"/>
                <a:gd name="T5" fmla="*/ 12 h 18"/>
                <a:gd name="T6" fmla="*/ 12 w 42"/>
                <a:gd name="T7" fmla="*/ 6 h 18"/>
                <a:gd name="T8" fmla="*/ 24 w 42"/>
                <a:gd name="T9" fmla="*/ 6 h 18"/>
                <a:gd name="T10" fmla="*/ 30 w 42"/>
                <a:gd name="T11" fmla="*/ 0 h 18"/>
                <a:gd name="T12" fmla="*/ 36 w 42"/>
                <a:gd name="T13" fmla="*/ 0 h 18"/>
                <a:gd name="T14" fmla="*/ 42 w 42"/>
                <a:gd name="T15" fmla="*/ 0 h 18"/>
                <a:gd name="T16" fmla="*/ 42 w 42"/>
                <a:gd name="T17" fmla="*/ 0 h 18"/>
                <a:gd name="T18" fmla="*/ 42 w 42"/>
                <a:gd name="T19" fmla="*/ 0 h 18"/>
                <a:gd name="T20" fmla="*/ 36 w 42"/>
                <a:gd name="T21" fmla="*/ 6 h 18"/>
                <a:gd name="T22" fmla="*/ 30 w 42"/>
                <a:gd name="T23" fmla="*/ 6 h 18"/>
                <a:gd name="T24" fmla="*/ 24 w 42"/>
                <a:gd name="T25" fmla="*/ 12 h 18"/>
                <a:gd name="T26" fmla="*/ 12 w 42"/>
                <a:gd name="T27" fmla="*/ 12 h 18"/>
                <a:gd name="T28" fmla="*/ 6 w 42"/>
                <a:gd name="T29" fmla="*/ 12 h 18"/>
                <a:gd name="T30" fmla="*/ 0 w 42"/>
                <a:gd name="T31" fmla="*/ 18 h 18"/>
                <a:gd name="T32" fmla="*/ 0 w 42"/>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18"/>
                <a:gd name="T53" fmla="*/ 42 w 4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18">
                  <a:moveTo>
                    <a:pt x="0" y="18"/>
                  </a:moveTo>
                  <a:lnTo>
                    <a:pt x="0" y="18"/>
                  </a:lnTo>
                  <a:lnTo>
                    <a:pt x="6" y="12"/>
                  </a:lnTo>
                  <a:lnTo>
                    <a:pt x="12" y="6"/>
                  </a:lnTo>
                  <a:lnTo>
                    <a:pt x="24" y="6"/>
                  </a:lnTo>
                  <a:lnTo>
                    <a:pt x="30" y="0"/>
                  </a:lnTo>
                  <a:lnTo>
                    <a:pt x="36" y="0"/>
                  </a:lnTo>
                  <a:lnTo>
                    <a:pt x="42" y="0"/>
                  </a:lnTo>
                  <a:lnTo>
                    <a:pt x="36" y="6"/>
                  </a:lnTo>
                  <a:lnTo>
                    <a:pt x="30" y="6"/>
                  </a:lnTo>
                  <a:lnTo>
                    <a:pt x="24" y="12"/>
                  </a:lnTo>
                  <a:lnTo>
                    <a:pt x="12" y="12"/>
                  </a:lnTo>
                  <a:lnTo>
                    <a:pt x="6" y="12"/>
                  </a:lnTo>
                  <a:lnTo>
                    <a:pt x="0" y="18"/>
                  </a:lnTo>
                  <a:close/>
                </a:path>
              </a:pathLst>
            </a:custGeom>
            <a:solidFill>
              <a:srgbClr val="006600"/>
            </a:solidFill>
            <a:ln w="9525">
              <a:noFill/>
              <a:round/>
              <a:headEnd/>
              <a:tailEnd/>
            </a:ln>
          </p:spPr>
          <p:txBody>
            <a:bodyPr rot="10800000" vert="eaVert"/>
            <a:lstStyle/>
            <a:p>
              <a:endParaRPr lang="en-US"/>
            </a:p>
          </p:txBody>
        </p:sp>
        <p:sp>
          <p:nvSpPr>
            <p:cNvPr id="15479" name="Freeform 102"/>
            <p:cNvSpPr>
              <a:spLocks/>
            </p:cNvSpPr>
            <p:nvPr/>
          </p:nvSpPr>
          <p:spPr bwMode="auto">
            <a:xfrm>
              <a:off x="5279" y="993"/>
              <a:ext cx="42" cy="31"/>
            </a:xfrm>
            <a:custGeom>
              <a:avLst/>
              <a:gdLst>
                <a:gd name="T0" fmla="*/ 0 w 42"/>
                <a:gd name="T1" fmla="*/ 49 h 29"/>
                <a:gd name="T2" fmla="*/ 6 w 42"/>
                <a:gd name="T3" fmla="*/ 40 h 29"/>
                <a:gd name="T4" fmla="*/ 12 w 42"/>
                <a:gd name="T5" fmla="*/ 28 h 29"/>
                <a:gd name="T6" fmla="*/ 18 w 42"/>
                <a:gd name="T7" fmla="*/ 19 h 29"/>
                <a:gd name="T8" fmla="*/ 24 w 42"/>
                <a:gd name="T9" fmla="*/ 19 h 29"/>
                <a:gd name="T10" fmla="*/ 30 w 42"/>
                <a:gd name="T11" fmla="*/ 6 h 29"/>
                <a:gd name="T12" fmla="*/ 36 w 42"/>
                <a:gd name="T13" fmla="*/ 6 h 29"/>
                <a:gd name="T14" fmla="*/ 36 w 42"/>
                <a:gd name="T15" fmla="*/ 0 h 29"/>
                <a:gd name="T16" fmla="*/ 42 w 42"/>
                <a:gd name="T17" fmla="*/ 6 h 29"/>
                <a:gd name="T18" fmla="*/ 42 w 42"/>
                <a:gd name="T19" fmla="*/ 6 h 29"/>
                <a:gd name="T20" fmla="*/ 36 w 42"/>
                <a:gd name="T21" fmla="*/ 19 h 29"/>
                <a:gd name="T22" fmla="*/ 30 w 42"/>
                <a:gd name="T23" fmla="*/ 19 h 29"/>
                <a:gd name="T24" fmla="*/ 24 w 42"/>
                <a:gd name="T25" fmla="*/ 28 h 29"/>
                <a:gd name="T26" fmla="*/ 18 w 42"/>
                <a:gd name="T27" fmla="*/ 28 h 29"/>
                <a:gd name="T28" fmla="*/ 6 w 42"/>
                <a:gd name="T29" fmla="*/ 40 h 29"/>
                <a:gd name="T30" fmla="*/ 6 w 42"/>
                <a:gd name="T31" fmla="*/ 40 h 29"/>
                <a:gd name="T32" fmla="*/ 0 w 42"/>
                <a:gd name="T33" fmla="*/ 4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29"/>
                <a:gd name="T53" fmla="*/ 42 w 42"/>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29">
                  <a:moveTo>
                    <a:pt x="0" y="29"/>
                  </a:moveTo>
                  <a:lnTo>
                    <a:pt x="6" y="23"/>
                  </a:lnTo>
                  <a:lnTo>
                    <a:pt x="12" y="17"/>
                  </a:lnTo>
                  <a:lnTo>
                    <a:pt x="18" y="11"/>
                  </a:lnTo>
                  <a:lnTo>
                    <a:pt x="24" y="11"/>
                  </a:lnTo>
                  <a:lnTo>
                    <a:pt x="30" y="6"/>
                  </a:lnTo>
                  <a:lnTo>
                    <a:pt x="36" y="6"/>
                  </a:lnTo>
                  <a:lnTo>
                    <a:pt x="36" y="0"/>
                  </a:lnTo>
                  <a:lnTo>
                    <a:pt x="42" y="6"/>
                  </a:lnTo>
                  <a:lnTo>
                    <a:pt x="36" y="11"/>
                  </a:lnTo>
                  <a:lnTo>
                    <a:pt x="30" y="11"/>
                  </a:lnTo>
                  <a:lnTo>
                    <a:pt x="24" y="17"/>
                  </a:lnTo>
                  <a:lnTo>
                    <a:pt x="18" y="17"/>
                  </a:lnTo>
                  <a:lnTo>
                    <a:pt x="6" y="23"/>
                  </a:lnTo>
                  <a:lnTo>
                    <a:pt x="0" y="29"/>
                  </a:lnTo>
                  <a:close/>
                </a:path>
              </a:pathLst>
            </a:custGeom>
            <a:solidFill>
              <a:srgbClr val="006600"/>
            </a:solidFill>
            <a:ln w="9525">
              <a:noFill/>
              <a:round/>
              <a:headEnd/>
              <a:tailEnd/>
            </a:ln>
          </p:spPr>
          <p:txBody>
            <a:bodyPr rot="10800000" vert="eaVert"/>
            <a:lstStyle/>
            <a:p>
              <a:endParaRPr lang="en-US"/>
            </a:p>
          </p:txBody>
        </p:sp>
        <p:sp>
          <p:nvSpPr>
            <p:cNvPr id="15480" name="Freeform 103"/>
            <p:cNvSpPr>
              <a:spLocks/>
            </p:cNvSpPr>
            <p:nvPr/>
          </p:nvSpPr>
          <p:spPr bwMode="auto">
            <a:xfrm>
              <a:off x="5285" y="1045"/>
              <a:ext cx="36" cy="24"/>
            </a:xfrm>
            <a:custGeom>
              <a:avLst/>
              <a:gdLst>
                <a:gd name="T0" fmla="*/ 0 w 36"/>
                <a:gd name="T1" fmla="*/ 24 h 24"/>
                <a:gd name="T2" fmla="*/ 0 w 36"/>
                <a:gd name="T3" fmla="*/ 18 h 24"/>
                <a:gd name="T4" fmla="*/ 6 w 36"/>
                <a:gd name="T5" fmla="*/ 18 h 24"/>
                <a:gd name="T6" fmla="*/ 12 w 36"/>
                <a:gd name="T7" fmla="*/ 12 h 24"/>
                <a:gd name="T8" fmla="*/ 18 w 36"/>
                <a:gd name="T9" fmla="*/ 6 h 24"/>
                <a:gd name="T10" fmla="*/ 24 w 36"/>
                <a:gd name="T11" fmla="*/ 6 h 24"/>
                <a:gd name="T12" fmla="*/ 30 w 36"/>
                <a:gd name="T13" fmla="*/ 0 h 24"/>
                <a:gd name="T14" fmla="*/ 36 w 36"/>
                <a:gd name="T15" fmla="*/ 0 h 24"/>
                <a:gd name="T16" fmla="*/ 36 w 36"/>
                <a:gd name="T17" fmla="*/ 6 h 24"/>
                <a:gd name="T18" fmla="*/ 36 w 36"/>
                <a:gd name="T19" fmla="*/ 6 h 24"/>
                <a:gd name="T20" fmla="*/ 30 w 36"/>
                <a:gd name="T21" fmla="*/ 12 h 24"/>
                <a:gd name="T22" fmla="*/ 24 w 36"/>
                <a:gd name="T23" fmla="*/ 12 h 24"/>
                <a:gd name="T24" fmla="*/ 18 w 36"/>
                <a:gd name="T25" fmla="*/ 18 h 24"/>
                <a:gd name="T26" fmla="*/ 12 w 36"/>
                <a:gd name="T27" fmla="*/ 18 h 24"/>
                <a:gd name="T28" fmla="*/ 6 w 36"/>
                <a:gd name="T29" fmla="*/ 18 h 24"/>
                <a:gd name="T30" fmla="*/ 0 w 36"/>
                <a:gd name="T31" fmla="*/ 24 h 24"/>
                <a:gd name="T32" fmla="*/ 0 w 36"/>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0" y="24"/>
                  </a:moveTo>
                  <a:lnTo>
                    <a:pt x="0" y="18"/>
                  </a:lnTo>
                  <a:lnTo>
                    <a:pt x="6" y="18"/>
                  </a:lnTo>
                  <a:lnTo>
                    <a:pt x="12" y="12"/>
                  </a:lnTo>
                  <a:lnTo>
                    <a:pt x="18" y="6"/>
                  </a:lnTo>
                  <a:lnTo>
                    <a:pt x="24" y="6"/>
                  </a:lnTo>
                  <a:lnTo>
                    <a:pt x="30" y="0"/>
                  </a:lnTo>
                  <a:lnTo>
                    <a:pt x="36" y="0"/>
                  </a:lnTo>
                  <a:lnTo>
                    <a:pt x="36" y="6"/>
                  </a:lnTo>
                  <a:lnTo>
                    <a:pt x="30" y="12"/>
                  </a:lnTo>
                  <a:lnTo>
                    <a:pt x="24" y="12"/>
                  </a:lnTo>
                  <a:lnTo>
                    <a:pt x="18" y="18"/>
                  </a:lnTo>
                  <a:lnTo>
                    <a:pt x="12" y="18"/>
                  </a:lnTo>
                  <a:lnTo>
                    <a:pt x="6" y="18"/>
                  </a:lnTo>
                  <a:lnTo>
                    <a:pt x="0" y="24"/>
                  </a:lnTo>
                  <a:close/>
                </a:path>
              </a:pathLst>
            </a:custGeom>
            <a:solidFill>
              <a:srgbClr val="006600"/>
            </a:solidFill>
            <a:ln w="9525">
              <a:noFill/>
              <a:round/>
              <a:headEnd/>
              <a:tailEnd/>
            </a:ln>
          </p:spPr>
          <p:txBody>
            <a:bodyPr rot="10800000" vert="eaVert"/>
            <a:lstStyle/>
            <a:p>
              <a:endParaRPr lang="en-US"/>
            </a:p>
          </p:txBody>
        </p:sp>
        <p:sp>
          <p:nvSpPr>
            <p:cNvPr id="15481" name="Freeform 104"/>
            <p:cNvSpPr>
              <a:spLocks/>
            </p:cNvSpPr>
            <p:nvPr/>
          </p:nvSpPr>
          <p:spPr bwMode="auto">
            <a:xfrm>
              <a:off x="5239" y="1033"/>
              <a:ext cx="48" cy="30"/>
            </a:xfrm>
            <a:custGeom>
              <a:avLst/>
              <a:gdLst>
                <a:gd name="T0" fmla="*/ 0 w 48"/>
                <a:gd name="T1" fmla="*/ 0 h 30"/>
                <a:gd name="T2" fmla="*/ 0 w 48"/>
                <a:gd name="T3" fmla="*/ 0 h 30"/>
                <a:gd name="T4" fmla="*/ 6 w 48"/>
                <a:gd name="T5" fmla="*/ 0 h 30"/>
                <a:gd name="T6" fmla="*/ 12 w 48"/>
                <a:gd name="T7" fmla="*/ 6 h 30"/>
                <a:gd name="T8" fmla="*/ 24 w 48"/>
                <a:gd name="T9" fmla="*/ 12 h 30"/>
                <a:gd name="T10" fmla="*/ 30 w 48"/>
                <a:gd name="T11" fmla="*/ 12 h 30"/>
                <a:gd name="T12" fmla="*/ 42 w 48"/>
                <a:gd name="T13" fmla="*/ 24 h 30"/>
                <a:gd name="T14" fmla="*/ 48 w 48"/>
                <a:gd name="T15" fmla="*/ 30 h 30"/>
                <a:gd name="T16" fmla="*/ 48 w 48"/>
                <a:gd name="T17" fmla="*/ 30 h 30"/>
                <a:gd name="T18" fmla="*/ 48 w 48"/>
                <a:gd name="T19" fmla="*/ 30 h 30"/>
                <a:gd name="T20" fmla="*/ 36 w 48"/>
                <a:gd name="T21" fmla="*/ 30 h 30"/>
                <a:gd name="T22" fmla="*/ 30 w 48"/>
                <a:gd name="T23" fmla="*/ 24 h 30"/>
                <a:gd name="T24" fmla="*/ 18 w 48"/>
                <a:gd name="T25" fmla="*/ 18 h 30"/>
                <a:gd name="T26" fmla="*/ 12 w 48"/>
                <a:gd name="T27" fmla="*/ 12 h 30"/>
                <a:gd name="T28" fmla="*/ 6 w 48"/>
                <a:gd name="T29" fmla="*/ 6 h 30"/>
                <a:gd name="T30" fmla="*/ 0 w 48"/>
                <a:gd name="T31" fmla="*/ 0 h 30"/>
                <a:gd name="T32" fmla="*/ 0 w 48"/>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0" y="0"/>
                  </a:moveTo>
                  <a:lnTo>
                    <a:pt x="0" y="0"/>
                  </a:lnTo>
                  <a:lnTo>
                    <a:pt x="6" y="0"/>
                  </a:lnTo>
                  <a:lnTo>
                    <a:pt x="12" y="6"/>
                  </a:lnTo>
                  <a:lnTo>
                    <a:pt x="24" y="12"/>
                  </a:lnTo>
                  <a:lnTo>
                    <a:pt x="30" y="12"/>
                  </a:lnTo>
                  <a:lnTo>
                    <a:pt x="42" y="24"/>
                  </a:lnTo>
                  <a:lnTo>
                    <a:pt x="48" y="30"/>
                  </a:lnTo>
                  <a:lnTo>
                    <a:pt x="36" y="30"/>
                  </a:lnTo>
                  <a:lnTo>
                    <a:pt x="30" y="24"/>
                  </a:lnTo>
                  <a:lnTo>
                    <a:pt x="18" y="18"/>
                  </a:lnTo>
                  <a:lnTo>
                    <a:pt x="12" y="12"/>
                  </a:lnTo>
                  <a:lnTo>
                    <a:pt x="6" y="6"/>
                  </a:lnTo>
                  <a:lnTo>
                    <a:pt x="0" y="0"/>
                  </a:lnTo>
                  <a:close/>
                </a:path>
              </a:pathLst>
            </a:custGeom>
            <a:solidFill>
              <a:srgbClr val="006600"/>
            </a:solidFill>
            <a:ln w="9525">
              <a:noFill/>
              <a:round/>
              <a:headEnd/>
              <a:tailEnd/>
            </a:ln>
          </p:spPr>
          <p:txBody>
            <a:bodyPr rot="10800000" vert="eaVert"/>
            <a:lstStyle/>
            <a:p>
              <a:endParaRPr lang="en-US"/>
            </a:p>
          </p:txBody>
        </p:sp>
        <p:sp>
          <p:nvSpPr>
            <p:cNvPr id="15482" name="Freeform 105"/>
            <p:cNvSpPr>
              <a:spLocks/>
            </p:cNvSpPr>
            <p:nvPr/>
          </p:nvSpPr>
          <p:spPr bwMode="auto">
            <a:xfrm>
              <a:off x="5243" y="1011"/>
              <a:ext cx="42" cy="30"/>
            </a:xfrm>
            <a:custGeom>
              <a:avLst/>
              <a:gdLst>
                <a:gd name="T0" fmla="*/ 0 w 42"/>
                <a:gd name="T1" fmla="*/ 0 h 30"/>
                <a:gd name="T2" fmla="*/ 6 w 42"/>
                <a:gd name="T3" fmla="*/ 0 h 30"/>
                <a:gd name="T4" fmla="*/ 6 w 42"/>
                <a:gd name="T5" fmla="*/ 0 h 30"/>
                <a:gd name="T6" fmla="*/ 12 w 42"/>
                <a:gd name="T7" fmla="*/ 6 h 30"/>
                <a:gd name="T8" fmla="*/ 18 w 42"/>
                <a:gd name="T9" fmla="*/ 6 h 30"/>
                <a:gd name="T10" fmla="*/ 24 w 42"/>
                <a:gd name="T11" fmla="*/ 12 h 30"/>
                <a:gd name="T12" fmla="*/ 36 w 42"/>
                <a:gd name="T13" fmla="*/ 18 h 30"/>
                <a:gd name="T14" fmla="*/ 42 w 42"/>
                <a:gd name="T15" fmla="*/ 24 h 30"/>
                <a:gd name="T16" fmla="*/ 42 w 42"/>
                <a:gd name="T17" fmla="*/ 30 h 30"/>
                <a:gd name="T18" fmla="*/ 36 w 42"/>
                <a:gd name="T19" fmla="*/ 24 h 30"/>
                <a:gd name="T20" fmla="*/ 30 w 42"/>
                <a:gd name="T21" fmla="*/ 24 h 30"/>
                <a:gd name="T22" fmla="*/ 24 w 42"/>
                <a:gd name="T23" fmla="*/ 18 h 30"/>
                <a:gd name="T24" fmla="*/ 18 w 42"/>
                <a:gd name="T25" fmla="*/ 12 h 30"/>
                <a:gd name="T26" fmla="*/ 12 w 42"/>
                <a:gd name="T27" fmla="*/ 12 h 30"/>
                <a:gd name="T28" fmla="*/ 6 w 42"/>
                <a:gd name="T29" fmla="*/ 6 h 30"/>
                <a:gd name="T30" fmla="*/ 0 w 42"/>
                <a:gd name="T31" fmla="*/ 0 h 30"/>
                <a:gd name="T32" fmla="*/ 0 w 42"/>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0"/>
                <a:gd name="T53" fmla="*/ 42 w 42"/>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0">
                  <a:moveTo>
                    <a:pt x="0" y="0"/>
                  </a:moveTo>
                  <a:lnTo>
                    <a:pt x="6" y="0"/>
                  </a:lnTo>
                  <a:lnTo>
                    <a:pt x="12" y="6"/>
                  </a:lnTo>
                  <a:lnTo>
                    <a:pt x="18" y="6"/>
                  </a:lnTo>
                  <a:lnTo>
                    <a:pt x="24" y="12"/>
                  </a:lnTo>
                  <a:lnTo>
                    <a:pt x="36" y="18"/>
                  </a:lnTo>
                  <a:lnTo>
                    <a:pt x="42" y="24"/>
                  </a:lnTo>
                  <a:lnTo>
                    <a:pt x="42" y="30"/>
                  </a:lnTo>
                  <a:lnTo>
                    <a:pt x="36" y="24"/>
                  </a:lnTo>
                  <a:lnTo>
                    <a:pt x="30" y="24"/>
                  </a:lnTo>
                  <a:lnTo>
                    <a:pt x="24" y="18"/>
                  </a:lnTo>
                  <a:lnTo>
                    <a:pt x="18" y="12"/>
                  </a:lnTo>
                  <a:lnTo>
                    <a:pt x="12" y="12"/>
                  </a:lnTo>
                  <a:lnTo>
                    <a:pt x="6" y="6"/>
                  </a:lnTo>
                  <a:lnTo>
                    <a:pt x="0" y="0"/>
                  </a:lnTo>
                  <a:close/>
                </a:path>
              </a:pathLst>
            </a:custGeom>
            <a:solidFill>
              <a:srgbClr val="006600"/>
            </a:solidFill>
            <a:ln w="9525">
              <a:noFill/>
              <a:round/>
              <a:headEnd/>
              <a:tailEnd/>
            </a:ln>
          </p:spPr>
          <p:txBody>
            <a:bodyPr rot="10800000" vert="eaVert"/>
            <a:lstStyle/>
            <a:p>
              <a:endParaRPr lang="en-US"/>
            </a:p>
          </p:txBody>
        </p:sp>
        <p:sp>
          <p:nvSpPr>
            <p:cNvPr id="15483" name="Freeform 106"/>
            <p:cNvSpPr>
              <a:spLocks/>
            </p:cNvSpPr>
            <p:nvPr/>
          </p:nvSpPr>
          <p:spPr bwMode="auto">
            <a:xfrm>
              <a:off x="5287" y="1009"/>
              <a:ext cx="36" cy="24"/>
            </a:xfrm>
            <a:custGeom>
              <a:avLst/>
              <a:gdLst>
                <a:gd name="T0" fmla="*/ 0 w 36"/>
                <a:gd name="T1" fmla="*/ 24 h 24"/>
                <a:gd name="T2" fmla="*/ 0 w 36"/>
                <a:gd name="T3" fmla="*/ 24 h 24"/>
                <a:gd name="T4" fmla="*/ 6 w 36"/>
                <a:gd name="T5" fmla="*/ 18 h 24"/>
                <a:gd name="T6" fmla="*/ 12 w 36"/>
                <a:gd name="T7" fmla="*/ 12 h 24"/>
                <a:gd name="T8" fmla="*/ 18 w 36"/>
                <a:gd name="T9" fmla="*/ 12 h 24"/>
                <a:gd name="T10" fmla="*/ 24 w 36"/>
                <a:gd name="T11" fmla="*/ 6 h 24"/>
                <a:gd name="T12" fmla="*/ 30 w 36"/>
                <a:gd name="T13" fmla="*/ 0 h 24"/>
                <a:gd name="T14" fmla="*/ 36 w 36"/>
                <a:gd name="T15" fmla="*/ 0 h 24"/>
                <a:gd name="T16" fmla="*/ 36 w 36"/>
                <a:gd name="T17" fmla="*/ 0 h 24"/>
                <a:gd name="T18" fmla="*/ 36 w 36"/>
                <a:gd name="T19" fmla="*/ 6 h 24"/>
                <a:gd name="T20" fmla="*/ 36 w 36"/>
                <a:gd name="T21" fmla="*/ 6 h 24"/>
                <a:gd name="T22" fmla="*/ 30 w 36"/>
                <a:gd name="T23" fmla="*/ 12 h 24"/>
                <a:gd name="T24" fmla="*/ 18 w 36"/>
                <a:gd name="T25" fmla="*/ 18 h 24"/>
                <a:gd name="T26" fmla="*/ 12 w 36"/>
                <a:gd name="T27" fmla="*/ 18 h 24"/>
                <a:gd name="T28" fmla="*/ 6 w 36"/>
                <a:gd name="T29" fmla="*/ 24 h 24"/>
                <a:gd name="T30" fmla="*/ 0 w 36"/>
                <a:gd name="T31" fmla="*/ 24 h 24"/>
                <a:gd name="T32" fmla="*/ 0 w 36"/>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0" y="24"/>
                  </a:moveTo>
                  <a:lnTo>
                    <a:pt x="0" y="24"/>
                  </a:lnTo>
                  <a:lnTo>
                    <a:pt x="6" y="18"/>
                  </a:lnTo>
                  <a:lnTo>
                    <a:pt x="12" y="12"/>
                  </a:lnTo>
                  <a:lnTo>
                    <a:pt x="18" y="12"/>
                  </a:lnTo>
                  <a:lnTo>
                    <a:pt x="24" y="6"/>
                  </a:lnTo>
                  <a:lnTo>
                    <a:pt x="30" y="0"/>
                  </a:lnTo>
                  <a:lnTo>
                    <a:pt x="36" y="0"/>
                  </a:lnTo>
                  <a:lnTo>
                    <a:pt x="36" y="6"/>
                  </a:lnTo>
                  <a:lnTo>
                    <a:pt x="30" y="12"/>
                  </a:lnTo>
                  <a:lnTo>
                    <a:pt x="18" y="18"/>
                  </a:lnTo>
                  <a:lnTo>
                    <a:pt x="12" y="18"/>
                  </a:lnTo>
                  <a:lnTo>
                    <a:pt x="6" y="24"/>
                  </a:lnTo>
                  <a:lnTo>
                    <a:pt x="0" y="24"/>
                  </a:lnTo>
                  <a:close/>
                </a:path>
              </a:pathLst>
            </a:custGeom>
            <a:solidFill>
              <a:srgbClr val="006600"/>
            </a:solidFill>
            <a:ln w="9525">
              <a:noFill/>
              <a:round/>
              <a:headEnd/>
              <a:tailEnd/>
            </a:ln>
          </p:spPr>
          <p:txBody>
            <a:bodyPr rot="10800000" vert="eaVert"/>
            <a:lstStyle/>
            <a:p>
              <a:endParaRPr lang="en-US"/>
            </a:p>
          </p:txBody>
        </p:sp>
        <p:sp>
          <p:nvSpPr>
            <p:cNvPr id="15484" name="Freeform 107"/>
            <p:cNvSpPr>
              <a:spLocks/>
            </p:cNvSpPr>
            <p:nvPr/>
          </p:nvSpPr>
          <p:spPr bwMode="auto">
            <a:xfrm>
              <a:off x="5197" y="886"/>
              <a:ext cx="36" cy="18"/>
            </a:xfrm>
            <a:custGeom>
              <a:avLst/>
              <a:gdLst>
                <a:gd name="T0" fmla="*/ 0 w 36"/>
                <a:gd name="T1" fmla="*/ 0 h 18"/>
                <a:gd name="T2" fmla="*/ 6 w 36"/>
                <a:gd name="T3" fmla="*/ 0 h 18"/>
                <a:gd name="T4" fmla="*/ 6 w 36"/>
                <a:gd name="T5" fmla="*/ 0 h 18"/>
                <a:gd name="T6" fmla="*/ 12 w 36"/>
                <a:gd name="T7" fmla="*/ 0 h 18"/>
                <a:gd name="T8" fmla="*/ 18 w 36"/>
                <a:gd name="T9" fmla="*/ 0 h 18"/>
                <a:gd name="T10" fmla="*/ 24 w 36"/>
                <a:gd name="T11" fmla="*/ 6 h 18"/>
                <a:gd name="T12" fmla="*/ 24 w 36"/>
                <a:gd name="T13" fmla="*/ 12 h 18"/>
                <a:gd name="T14" fmla="*/ 30 w 36"/>
                <a:gd name="T15" fmla="*/ 12 h 18"/>
                <a:gd name="T16" fmla="*/ 36 w 36"/>
                <a:gd name="T17" fmla="*/ 18 h 18"/>
                <a:gd name="T18" fmla="*/ 30 w 36"/>
                <a:gd name="T19" fmla="*/ 18 h 18"/>
                <a:gd name="T20" fmla="*/ 24 w 36"/>
                <a:gd name="T21" fmla="*/ 12 h 18"/>
                <a:gd name="T22" fmla="*/ 18 w 36"/>
                <a:gd name="T23" fmla="*/ 12 h 18"/>
                <a:gd name="T24" fmla="*/ 18 w 36"/>
                <a:gd name="T25" fmla="*/ 6 h 18"/>
                <a:gd name="T26" fmla="*/ 12 w 36"/>
                <a:gd name="T27" fmla="*/ 6 h 18"/>
                <a:gd name="T28" fmla="*/ 6 w 36"/>
                <a:gd name="T29" fmla="*/ 0 h 18"/>
                <a:gd name="T30" fmla="*/ 6 w 36"/>
                <a:gd name="T31" fmla="*/ 0 h 18"/>
                <a:gd name="T32" fmla="*/ 0 w 36"/>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8"/>
                <a:gd name="T53" fmla="*/ 36 w 3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8">
                  <a:moveTo>
                    <a:pt x="0" y="0"/>
                  </a:moveTo>
                  <a:lnTo>
                    <a:pt x="6" y="0"/>
                  </a:lnTo>
                  <a:lnTo>
                    <a:pt x="12" y="0"/>
                  </a:lnTo>
                  <a:lnTo>
                    <a:pt x="18" y="0"/>
                  </a:lnTo>
                  <a:lnTo>
                    <a:pt x="24" y="6"/>
                  </a:lnTo>
                  <a:lnTo>
                    <a:pt x="24" y="12"/>
                  </a:lnTo>
                  <a:lnTo>
                    <a:pt x="30" y="12"/>
                  </a:lnTo>
                  <a:lnTo>
                    <a:pt x="36" y="18"/>
                  </a:lnTo>
                  <a:lnTo>
                    <a:pt x="30" y="18"/>
                  </a:lnTo>
                  <a:lnTo>
                    <a:pt x="24" y="12"/>
                  </a:lnTo>
                  <a:lnTo>
                    <a:pt x="18" y="12"/>
                  </a:lnTo>
                  <a:lnTo>
                    <a:pt x="18" y="6"/>
                  </a:lnTo>
                  <a:lnTo>
                    <a:pt x="12" y="6"/>
                  </a:lnTo>
                  <a:lnTo>
                    <a:pt x="6" y="0"/>
                  </a:lnTo>
                  <a:lnTo>
                    <a:pt x="0" y="0"/>
                  </a:lnTo>
                  <a:close/>
                </a:path>
              </a:pathLst>
            </a:custGeom>
            <a:solidFill>
              <a:srgbClr val="006600"/>
            </a:solidFill>
            <a:ln w="9525">
              <a:noFill/>
              <a:round/>
              <a:headEnd/>
              <a:tailEnd/>
            </a:ln>
          </p:spPr>
          <p:txBody>
            <a:bodyPr rot="10800000" vert="eaVert"/>
            <a:lstStyle/>
            <a:p>
              <a:endParaRPr lang="en-US"/>
            </a:p>
          </p:txBody>
        </p:sp>
        <p:sp>
          <p:nvSpPr>
            <p:cNvPr id="15485" name="Freeform 108"/>
            <p:cNvSpPr>
              <a:spLocks/>
            </p:cNvSpPr>
            <p:nvPr/>
          </p:nvSpPr>
          <p:spPr bwMode="auto">
            <a:xfrm>
              <a:off x="5191" y="903"/>
              <a:ext cx="42" cy="26"/>
            </a:xfrm>
            <a:custGeom>
              <a:avLst/>
              <a:gdLst>
                <a:gd name="T0" fmla="*/ 0 w 42"/>
                <a:gd name="T1" fmla="*/ 0 h 24"/>
                <a:gd name="T2" fmla="*/ 6 w 42"/>
                <a:gd name="T3" fmla="*/ 0 h 24"/>
                <a:gd name="T4" fmla="*/ 6 w 42"/>
                <a:gd name="T5" fmla="*/ 0 h 24"/>
                <a:gd name="T6" fmla="*/ 12 w 42"/>
                <a:gd name="T7" fmla="*/ 14 h 24"/>
                <a:gd name="T8" fmla="*/ 18 w 42"/>
                <a:gd name="T9" fmla="*/ 14 h 24"/>
                <a:gd name="T10" fmla="*/ 30 w 42"/>
                <a:gd name="T11" fmla="*/ 22 h 24"/>
                <a:gd name="T12" fmla="*/ 36 w 42"/>
                <a:gd name="T13" fmla="*/ 36 h 24"/>
                <a:gd name="T14" fmla="*/ 36 w 42"/>
                <a:gd name="T15" fmla="*/ 46 h 24"/>
                <a:gd name="T16" fmla="*/ 42 w 42"/>
                <a:gd name="T17" fmla="*/ 46 h 24"/>
                <a:gd name="T18" fmla="*/ 42 w 42"/>
                <a:gd name="T19" fmla="*/ 46 h 24"/>
                <a:gd name="T20" fmla="*/ 36 w 42"/>
                <a:gd name="T21" fmla="*/ 46 h 24"/>
                <a:gd name="T22" fmla="*/ 24 w 42"/>
                <a:gd name="T23" fmla="*/ 36 h 24"/>
                <a:gd name="T24" fmla="*/ 18 w 42"/>
                <a:gd name="T25" fmla="*/ 22 h 24"/>
                <a:gd name="T26" fmla="*/ 12 w 42"/>
                <a:gd name="T27" fmla="*/ 14 h 24"/>
                <a:gd name="T28" fmla="*/ 6 w 42"/>
                <a:gd name="T29" fmla="*/ 14 h 24"/>
                <a:gd name="T30" fmla="*/ 6 w 42"/>
                <a:gd name="T31" fmla="*/ 0 h 24"/>
                <a:gd name="T32" fmla="*/ 0 w 42"/>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24"/>
                <a:gd name="T53" fmla="*/ 42 w 4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24">
                  <a:moveTo>
                    <a:pt x="0" y="0"/>
                  </a:moveTo>
                  <a:lnTo>
                    <a:pt x="6" y="0"/>
                  </a:lnTo>
                  <a:lnTo>
                    <a:pt x="12" y="6"/>
                  </a:lnTo>
                  <a:lnTo>
                    <a:pt x="18" y="6"/>
                  </a:lnTo>
                  <a:lnTo>
                    <a:pt x="30" y="12"/>
                  </a:lnTo>
                  <a:lnTo>
                    <a:pt x="36" y="18"/>
                  </a:lnTo>
                  <a:lnTo>
                    <a:pt x="36" y="24"/>
                  </a:lnTo>
                  <a:lnTo>
                    <a:pt x="42" y="24"/>
                  </a:lnTo>
                  <a:lnTo>
                    <a:pt x="36" y="24"/>
                  </a:lnTo>
                  <a:lnTo>
                    <a:pt x="24" y="18"/>
                  </a:lnTo>
                  <a:lnTo>
                    <a:pt x="18" y="12"/>
                  </a:lnTo>
                  <a:lnTo>
                    <a:pt x="12" y="6"/>
                  </a:lnTo>
                  <a:lnTo>
                    <a:pt x="6" y="6"/>
                  </a:lnTo>
                  <a:lnTo>
                    <a:pt x="6" y="0"/>
                  </a:lnTo>
                  <a:lnTo>
                    <a:pt x="0" y="0"/>
                  </a:lnTo>
                  <a:close/>
                </a:path>
              </a:pathLst>
            </a:custGeom>
            <a:solidFill>
              <a:srgbClr val="006600"/>
            </a:solidFill>
            <a:ln w="9525">
              <a:noFill/>
              <a:round/>
              <a:headEnd/>
              <a:tailEnd/>
            </a:ln>
          </p:spPr>
          <p:txBody>
            <a:bodyPr rot="10800000" vert="eaVert"/>
            <a:lstStyle/>
            <a:p>
              <a:endParaRPr lang="en-US"/>
            </a:p>
          </p:txBody>
        </p:sp>
        <p:sp>
          <p:nvSpPr>
            <p:cNvPr id="15486" name="Freeform 109"/>
            <p:cNvSpPr>
              <a:spLocks/>
            </p:cNvSpPr>
            <p:nvPr/>
          </p:nvSpPr>
          <p:spPr bwMode="auto">
            <a:xfrm>
              <a:off x="5185" y="928"/>
              <a:ext cx="48" cy="24"/>
            </a:xfrm>
            <a:custGeom>
              <a:avLst/>
              <a:gdLst>
                <a:gd name="T0" fmla="*/ 0 w 48"/>
                <a:gd name="T1" fmla="*/ 0 h 24"/>
                <a:gd name="T2" fmla="*/ 6 w 48"/>
                <a:gd name="T3" fmla="*/ 0 h 24"/>
                <a:gd name="T4" fmla="*/ 12 w 48"/>
                <a:gd name="T5" fmla="*/ 0 h 24"/>
                <a:gd name="T6" fmla="*/ 18 w 48"/>
                <a:gd name="T7" fmla="*/ 0 h 24"/>
                <a:gd name="T8" fmla="*/ 24 w 48"/>
                <a:gd name="T9" fmla="*/ 6 h 24"/>
                <a:gd name="T10" fmla="*/ 30 w 48"/>
                <a:gd name="T11" fmla="*/ 12 h 24"/>
                <a:gd name="T12" fmla="*/ 36 w 48"/>
                <a:gd name="T13" fmla="*/ 18 h 24"/>
                <a:gd name="T14" fmla="*/ 42 w 48"/>
                <a:gd name="T15" fmla="*/ 24 h 24"/>
                <a:gd name="T16" fmla="*/ 48 w 48"/>
                <a:gd name="T17" fmla="*/ 24 h 24"/>
                <a:gd name="T18" fmla="*/ 42 w 48"/>
                <a:gd name="T19" fmla="*/ 24 h 24"/>
                <a:gd name="T20" fmla="*/ 36 w 48"/>
                <a:gd name="T21" fmla="*/ 24 h 24"/>
                <a:gd name="T22" fmla="*/ 30 w 48"/>
                <a:gd name="T23" fmla="*/ 18 h 24"/>
                <a:gd name="T24" fmla="*/ 24 w 48"/>
                <a:gd name="T25" fmla="*/ 12 h 24"/>
                <a:gd name="T26" fmla="*/ 12 w 48"/>
                <a:gd name="T27" fmla="*/ 6 h 24"/>
                <a:gd name="T28" fmla="*/ 6 w 48"/>
                <a:gd name="T29" fmla="*/ 6 h 24"/>
                <a:gd name="T30" fmla="*/ 0 w 48"/>
                <a:gd name="T31" fmla="*/ 0 h 24"/>
                <a:gd name="T32" fmla="*/ 0 w 48"/>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24"/>
                <a:gd name="T53" fmla="*/ 48 w 4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24">
                  <a:moveTo>
                    <a:pt x="0" y="0"/>
                  </a:moveTo>
                  <a:lnTo>
                    <a:pt x="6" y="0"/>
                  </a:lnTo>
                  <a:lnTo>
                    <a:pt x="12" y="0"/>
                  </a:lnTo>
                  <a:lnTo>
                    <a:pt x="18" y="0"/>
                  </a:lnTo>
                  <a:lnTo>
                    <a:pt x="24" y="6"/>
                  </a:lnTo>
                  <a:lnTo>
                    <a:pt x="30" y="12"/>
                  </a:lnTo>
                  <a:lnTo>
                    <a:pt x="36" y="18"/>
                  </a:lnTo>
                  <a:lnTo>
                    <a:pt x="42" y="24"/>
                  </a:lnTo>
                  <a:lnTo>
                    <a:pt x="48" y="24"/>
                  </a:lnTo>
                  <a:lnTo>
                    <a:pt x="42" y="24"/>
                  </a:lnTo>
                  <a:lnTo>
                    <a:pt x="36" y="24"/>
                  </a:lnTo>
                  <a:lnTo>
                    <a:pt x="30" y="18"/>
                  </a:lnTo>
                  <a:lnTo>
                    <a:pt x="24" y="12"/>
                  </a:lnTo>
                  <a:lnTo>
                    <a:pt x="12" y="6"/>
                  </a:lnTo>
                  <a:lnTo>
                    <a:pt x="6" y="6"/>
                  </a:lnTo>
                  <a:lnTo>
                    <a:pt x="0" y="0"/>
                  </a:lnTo>
                  <a:close/>
                </a:path>
              </a:pathLst>
            </a:custGeom>
            <a:solidFill>
              <a:srgbClr val="006600"/>
            </a:solidFill>
            <a:ln w="9525">
              <a:noFill/>
              <a:round/>
              <a:headEnd/>
              <a:tailEnd/>
            </a:ln>
          </p:spPr>
          <p:txBody>
            <a:bodyPr rot="10800000" vert="eaVert"/>
            <a:lstStyle/>
            <a:p>
              <a:endParaRPr lang="en-US"/>
            </a:p>
          </p:txBody>
        </p:sp>
        <p:sp>
          <p:nvSpPr>
            <p:cNvPr id="15487" name="Freeform 110"/>
            <p:cNvSpPr>
              <a:spLocks/>
            </p:cNvSpPr>
            <p:nvPr/>
          </p:nvSpPr>
          <p:spPr bwMode="auto">
            <a:xfrm>
              <a:off x="5191" y="940"/>
              <a:ext cx="36" cy="30"/>
            </a:xfrm>
            <a:custGeom>
              <a:avLst/>
              <a:gdLst>
                <a:gd name="T0" fmla="*/ 0 w 36"/>
                <a:gd name="T1" fmla="*/ 0 h 30"/>
                <a:gd name="T2" fmla="*/ 0 w 36"/>
                <a:gd name="T3" fmla="*/ 0 h 30"/>
                <a:gd name="T4" fmla="*/ 6 w 36"/>
                <a:gd name="T5" fmla="*/ 0 h 30"/>
                <a:gd name="T6" fmla="*/ 12 w 36"/>
                <a:gd name="T7" fmla="*/ 6 h 30"/>
                <a:gd name="T8" fmla="*/ 18 w 36"/>
                <a:gd name="T9" fmla="*/ 12 h 30"/>
                <a:gd name="T10" fmla="*/ 24 w 36"/>
                <a:gd name="T11" fmla="*/ 18 h 30"/>
                <a:gd name="T12" fmla="*/ 30 w 36"/>
                <a:gd name="T13" fmla="*/ 24 h 30"/>
                <a:gd name="T14" fmla="*/ 36 w 36"/>
                <a:gd name="T15" fmla="*/ 30 h 30"/>
                <a:gd name="T16" fmla="*/ 36 w 36"/>
                <a:gd name="T17" fmla="*/ 30 h 30"/>
                <a:gd name="T18" fmla="*/ 30 w 36"/>
                <a:gd name="T19" fmla="*/ 30 h 30"/>
                <a:gd name="T20" fmla="*/ 24 w 36"/>
                <a:gd name="T21" fmla="*/ 24 h 30"/>
                <a:gd name="T22" fmla="*/ 18 w 36"/>
                <a:gd name="T23" fmla="*/ 18 h 30"/>
                <a:gd name="T24" fmla="*/ 12 w 36"/>
                <a:gd name="T25" fmla="*/ 18 h 30"/>
                <a:gd name="T26" fmla="*/ 6 w 36"/>
                <a:gd name="T27" fmla="*/ 12 h 30"/>
                <a:gd name="T28" fmla="*/ 6 w 36"/>
                <a:gd name="T29" fmla="*/ 6 h 30"/>
                <a:gd name="T30" fmla="*/ 0 w 36"/>
                <a:gd name="T31" fmla="*/ 0 h 30"/>
                <a:gd name="T32" fmla="*/ 0 w 36"/>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0" y="0"/>
                  </a:moveTo>
                  <a:lnTo>
                    <a:pt x="0" y="0"/>
                  </a:lnTo>
                  <a:lnTo>
                    <a:pt x="6" y="0"/>
                  </a:lnTo>
                  <a:lnTo>
                    <a:pt x="12" y="6"/>
                  </a:lnTo>
                  <a:lnTo>
                    <a:pt x="18" y="12"/>
                  </a:lnTo>
                  <a:lnTo>
                    <a:pt x="24" y="18"/>
                  </a:lnTo>
                  <a:lnTo>
                    <a:pt x="30" y="24"/>
                  </a:lnTo>
                  <a:lnTo>
                    <a:pt x="36" y="30"/>
                  </a:lnTo>
                  <a:lnTo>
                    <a:pt x="30" y="30"/>
                  </a:lnTo>
                  <a:lnTo>
                    <a:pt x="24" y="24"/>
                  </a:lnTo>
                  <a:lnTo>
                    <a:pt x="18" y="18"/>
                  </a:lnTo>
                  <a:lnTo>
                    <a:pt x="12" y="18"/>
                  </a:lnTo>
                  <a:lnTo>
                    <a:pt x="6" y="12"/>
                  </a:lnTo>
                  <a:lnTo>
                    <a:pt x="6" y="6"/>
                  </a:lnTo>
                  <a:lnTo>
                    <a:pt x="0" y="0"/>
                  </a:lnTo>
                  <a:close/>
                </a:path>
              </a:pathLst>
            </a:custGeom>
            <a:solidFill>
              <a:srgbClr val="006600"/>
            </a:solidFill>
            <a:ln w="9525">
              <a:noFill/>
              <a:round/>
              <a:headEnd/>
              <a:tailEnd/>
            </a:ln>
          </p:spPr>
          <p:txBody>
            <a:bodyPr rot="10800000" vert="eaVert"/>
            <a:lstStyle/>
            <a:p>
              <a:endParaRPr lang="en-US"/>
            </a:p>
          </p:txBody>
        </p:sp>
        <p:sp>
          <p:nvSpPr>
            <p:cNvPr id="15488" name="Freeform 111"/>
            <p:cNvSpPr>
              <a:spLocks/>
            </p:cNvSpPr>
            <p:nvPr/>
          </p:nvSpPr>
          <p:spPr bwMode="auto">
            <a:xfrm>
              <a:off x="5191" y="956"/>
              <a:ext cx="30" cy="24"/>
            </a:xfrm>
            <a:custGeom>
              <a:avLst/>
              <a:gdLst>
                <a:gd name="T0" fmla="*/ 0 w 30"/>
                <a:gd name="T1" fmla="*/ 0 h 24"/>
                <a:gd name="T2" fmla="*/ 0 w 30"/>
                <a:gd name="T3" fmla="*/ 0 h 24"/>
                <a:gd name="T4" fmla="*/ 6 w 30"/>
                <a:gd name="T5" fmla="*/ 0 h 24"/>
                <a:gd name="T6" fmla="*/ 12 w 30"/>
                <a:gd name="T7" fmla="*/ 0 h 24"/>
                <a:gd name="T8" fmla="*/ 18 w 30"/>
                <a:gd name="T9" fmla="*/ 6 h 24"/>
                <a:gd name="T10" fmla="*/ 18 w 30"/>
                <a:gd name="T11" fmla="*/ 12 h 24"/>
                <a:gd name="T12" fmla="*/ 24 w 30"/>
                <a:gd name="T13" fmla="*/ 12 h 24"/>
                <a:gd name="T14" fmla="*/ 30 w 30"/>
                <a:gd name="T15" fmla="*/ 18 h 24"/>
                <a:gd name="T16" fmla="*/ 30 w 30"/>
                <a:gd name="T17" fmla="*/ 24 h 24"/>
                <a:gd name="T18" fmla="*/ 30 w 30"/>
                <a:gd name="T19" fmla="*/ 24 h 24"/>
                <a:gd name="T20" fmla="*/ 24 w 30"/>
                <a:gd name="T21" fmla="*/ 18 h 24"/>
                <a:gd name="T22" fmla="*/ 18 w 30"/>
                <a:gd name="T23" fmla="*/ 12 h 24"/>
                <a:gd name="T24" fmla="*/ 12 w 30"/>
                <a:gd name="T25" fmla="*/ 12 h 24"/>
                <a:gd name="T26" fmla="*/ 6 w 30"/>
                <a:gd name="T27" fmla="*/ 6 h 24"/>
                <a:gd name="T28" fmla="*/ 6 w 30"/>
                <a:gd name="T29" fmla="*/ 6 h 24"/>
                <a:gd name="T30" fmla="*/ 0 w 30"/>
                <a:gd name="T31" fmla="*/ 0 h 24"/>
                <a:gd name="T32" fmla="*/ 0 w 30"/>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0" y="0"/>
                  </a:moveTo>
                  <a:lnTo>
                    <a:pt x="0" y="0"/>
                  </a:lnTo>
                  <a:lnTo>
                    <a:pt x="6" y="0"/>
                  </a:lnTo>
                  <a:lnTo>
                    <a:pt x="12" y="0"/>
                  </a:lnTo>
                  <a:lnTo>
                    <a:pt x="18" y="6"/>
                  </a:lnTo>
                  <a:lnTo>
                    <a:pt x="18" y="12"/>
                  </a:lnTo>
                  <a:lnTo>
                    <a:pt x="24" y="12"/>
                  </a:lnTo>
                  <a:lnTo>
                    <a:pt x="30" y="18"/>
                  </a:lnTo>
                  <a:lnTo>
                    <a:pt x="30" y="24"/>
                  </a:lnTo>
                  <a:lnTo>
                    <a:pt x="24" y="18"/>
                  </a:lnTo>
                  <a:lnTo>
                    <a:pt x="18" y="12"/>
                  </a:lnTo>
                  <a:lnTo>
                    <a:pt x="12" y="12"/>
                  </a:lnTo>
                  <a:lnTo>
                    <a:pt x="6" y="6"/>
                  </a:lnTo>
                  <a:lnTo>
                    <a:pt x="0" y="0"/>
                  </a:lnTo>
                  <a:close/>
                </a:path>
              </a:pathLst>
            </a:custGeom>
            <a:solidFill>
              <a:srgbClr val="006600"/>
            </a:solidFill>
            <a:ln w="9525">
              <a:noFill/>
              <a:round/>
              <a:headEnd/>
              <a:tailEnd/>
            </a:ln>
          </p:spPr>
          <p:txBody>
            <a:bodyPr rot="10800000" vert="eaVert"/>
            <a:lstStyle/>
            <a:p>
              <a:endParaRPr lang="en-US"/>
            </a:p>
          </p:txBody>
        </p:sp>
        <p:sp>
          <p:nvSpPr>
            <p:cNvPr id="15489" name="Freeform 112"/>
            <p:cNvSpPr>
              <a:spLocks/>
            </p:cNvSpPr>
            <p:nvPr/>
          </p:nvSpPr>
          <p:spPr bwMode="auto">
            <a:xfrm>
              <a:off x="5189" y="970"/>
              <a:ext cx="24" cy="24"/>
            </a:xfrm>
            <a:custGeom>
              <a:avLst/>
              <a:gdLst>
                <a:gd name="T0" fmla="*/ 0 w 24"/>
                <a:gd name="T1" fmla="*/ 0 h 24"/>
                <a:gd name="T2" fmla="*/ 0 w 24"/>
                <a:gd name="T3" fmla="*/ 0 h 24"/>
                <a:gd name="T4" fmla="*/ 6 w 24"/>
                <a:gd name="T5" fmla="*/ 6 h 24"/>
                <a:gd name="T6" fmla="*/ 6 w 24"/>
                <a:gd name="T7" fmla="*/ 6 h 24"/>
                <a:gd name="T8" fmla="*/ 12 w 24"/>
                <a:gd name="T9" fmla="*/ 12 h 24"/>
                <a:gd name="T10" fmla="*/ 18 w 24"/>
                <a:gd name="T11" fmla="*/ 12 h 24"/>
                <a:gd name="T12" fmla="*/ 18 w 24"/>
                <a:gd name="T13" fmla="*/ 18 h 24"/>
                <a:gd name="T14" fmla="*/ 24 w 24"/>
                <a:gd name="T15" fmla="*/ 24 h 24"/>
                <a:gd name="T16" fmla="*/ 24 w 24"/>
                <a:gd name="T17" fmla="*/ 24 h 24"/>
                <a:gd name="T18" fmla="*/ 18 w 24"/>
                <a:gd name="T19" fmla="*/ 24 h 24"/>
                <a:gd name="T20" fmla="*/ 18 w 24"/>
                <a:gd name="T21" fmla="*/ 18 h 24"/>
                <a:gd name="T22" fmla="*/ 12 w 24"/>
                <a:gd name="T23" fmla="*/ 18 h 24"/>
                <a:gd name="T24" fmla="*/ 12 w 24"/>
                <a:gd name="T25" fmla="*/ 12 h 24"/>
                <a:gd name="T26" fmla="*/ 6 w 24"/>
                <a:gd name="T27" fmla="*/ 12 h 24"/>
                <a:gd name="T28" fmla="*/ 6 w 24"/>
                <a:gd name="T29" fmla="*/ 6 h 24"/>
                <a:gd name="T30" fmla="*/ 0 w 24"/>
                <a:gd name="T31" fmla="*/ 6 h 24"/>
                <a:gd name="T32" fmla="*/ 0 w 24"/>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0" y="0"/>
                  </a:moveTo>
                  <a:lnTo>
                    <a:pt x="0" y="0"/>
                  </a:lnTo>
                  <a:lnTo>
                    <a:pt x="6" y="6"/>
                  </a:lnTo>
                  <a:lnTo>
                    <a:pt x="12" y="12"/>
                  </a:lnTo>
                  <a:lnTo>
                    <a:pt x="18" y="12"/>
                  </a:lnTo>
                  <a:lnTo>
                    <a:pt x="18" y="18"/>
                  </a:lnTo>
                  <a:lnTo>
                    <a:pt x="24" y="24"/>
                  </a:lnTo>
                  <a:lnTo>
                    <a:pt x="18" y="24"/>
                  </a:lnTo>
                  <a:lnTo>
                    <a:pt x="18" y="18"/>
                  </a:lnTo>
                  <a:lnTo>
                    <a:pt x="12" y="18"/>
                  </a:lnTo>
                  <a:lnTo>
                    <a:pt x="12" y="12"/>
                  </a:lnTo>
                  <a:lnTo>
                    <a:pt x="6" y="12"/>
                  </a:lnTo>
                  <a:lnTo>
                    <a:pt x="6" y="6"/>
                  </a:lnTo>
                  <a:lnTo>
                    <a:pt x="0" y="6"/>
                  </a:lnTo>
                  <a:lnTo>
                    <a:pt x="0" y="0"/>
                  </a:lnTo>
                  <a:close/>
                </a:path>
              </a:pathLst>
            </a:custGeom>
            <a:solidFill>
              <a:srgbClr val="006600"/>
            </a:solidFill>
            <a:ln w="9525">
              <a:noFill/>
              <a:round/>
              <a:headEnd/>
              <a:tailEnd/>
            </a:ln>
          </p:spPr>
          <p:txBody>
            <a:bodyPr rot="10800000" vert="eaVert"/>
            <a:lstStyle/>
            <a:p>
              <a:endParaRPr lang="en-US"/>
            </a:p>
          </p:txBody>
        </p:sp>
        <p:sp>
          <p:nvSpPr>
            <p:cNvPr id="15490" name="Freeform 113"/>
            <p:cNvSpPr>
              <a:spLocks/>
            </p:cNvSpPr>
            <p:nvPr/>
          </p:nvSpPr>
          <p:spPr bwMode="auto">
            <a:xfrm>
              <a:off x="5191" y="987"/>
              <a:ext cx="18" cy="14"/>
            </a:xfrm>
            <a:custGeom>
              <a:avLst/>
              <a:gdLst>
                <a:gd name="T0" fmla="*/ 6 w 18"/>
                <a:gd name="T1" fmla="*/ 0 h 12"/>
                <a:gd name="T2" fmla="*/ 6 w 18"/>
                <a:gd name="T3" fmla="*/ 0 h 12"/>
                <a:gd name="T4" fmla="*/ 12 w 18"/>
                <a:gd name="T5" fmla="*/ 21 h 12"/>
                <a:gd name="T6" fmla="*/ 18 w 18"/>
                <a:gd name="T7" fmla="*/ 41 h 12"/>
                <a:gd name="T8" fmla="*/ 18 w 18"/>
                <a:gd name="T9" fmla="*/ 41 h 12"/>
                <a:gd name="T10" fmla="*/ 18 w 18"/>
                <a:gd name="T11" fmla="*/ 41 h 12"/>
                <a:gd name="T12" fmla="*/ 12 w 18"/>
                <a:gd name="T13" fmla="*/ 41 h 12"/>
                <a:gd name="T14" fmla="*/ 12 w 18"/>
                <a:gd name="T15" fmla="*/ 21 h 12"/>
                <a:gd name="T16" fmla="*/ 6 w 18"/>
                <a:gd name="T17" fmla="*/ 21 h 12"/>
                <a:gd name="T18" fmla="*/ 6 w 18"/>
                <a:gd name="T19" fmla="*/ 21 h 12"/>
                <a:gd name="T20" fmla="*/ 6 w 18"/>
                <a:gd name="T21" fmla="*/ 0 h 12"/>
                <a:gd name="T22" fmla="*/ 0 w 18"/>
                <a:gd name="T23" fmla="*/ 0 h 12"/>
                <a:gd name="T24" fmla="*/ 6 w 18"/>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2"/>
                <a:gd name="T41" fmla="*/ 18 w 18"/>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2">
                  <a:moveTo>
                    <a:pt x="6" y="0"/>
                  </a:moveTo>
                  <a:lnTo>
                    <a:pt x="6" y="0"/>
                  </a:lnTo>
                  <a:lnTo>
                    <a:pt x="12" y="6"/>
                  </a:lnTo>
                  <a:lnTo>
                    <a:pt x="18" y="12"/>
                  </a:lnTo>
                  <a:lnTo>
                    <a:pt x="12" y="12"/>
                  </a:lnTo>
                  <a:lnTo>
                    <a:pt x="12" y="6"/>
                  </a:lnTo>
                  <a:lnTo>
                    <a:pt x="6" y="6"/>
                  </a:lnTo>
                  <a:lnTo>
                    <a:pt x="6" y="0"/>
                  </a:lnTo>
                  <a:lnTo>
                    <a:pt x="0" y="0"/>
                  </a:lnTo>
                  <a:lnTo>
                    <a:pt x="6" y="0"/>
                  </a:lnTo>
                  <a:close/>
                </a:path>
              </a:pathLst>
            </a:custGeom>
            <a:solidFill>
              <a:srgbClr val="006600"/>
            </a:solidFill>
            <a:ln w="9525">
              <a:noFill/>
              <a:round/>
              <a:headEnd/>
              <a:tailEnd/>
            </a:ln>
          </p:spPr>
          <p:txBody>
            <a:bodyPr rot="10800000" vert="eaVert"/>
            <a:lstStyle/>
            <a:p>
              <a:endParaRPr lang="en-US"/>
            </a:p>
          </p:txBody>
        </p:sp>
        <p:sp>
          <p:nvSpPr>
            <p:cNvPr id="15491" name="Freeform 114"/>
            <p:cNvSpPr>
              <a:spLocks/>
            </p:cNvSpPr>
            <p:nvPr/>
          </p:nvSpPr>
          <p:spPr bwMode="auto">
            <a:xfrm>
              <a:off x="5208" y="993"/>
              <a:ext cx="30" cy="8"/>
            </a:xfrm>
            <a:custGeom>
              <a:avLst/>
              <a:gdLst>
                <a:gd name="T0" fmla="*/ 0 w 30"/>
                <a:gd name="T1" fmla="*/ 0 h 6"/>
                <a:gd name="T2" fmla="*/ 6 w 30"/>
                <a:gd name="T3" fmla="*/ 0 h 6"/>
                <a:gd name="T4" fmla="*/ 12 w 30"/>
                <a:gd name="T5" fmla="*/ 0 h 6"/>
                <a:gd name="T6" fmla="*/ 12 w 30"/>
                <a:gd name="T7" fmla="*/ 0 h 6"/>
                <a:gd name="T8" fmla="*/ 18 w 30"/>
                <a:gd name="T9" fmla="*/ 0 h 6"/>
                <a:gd name="T10" fmla="*/ 24 w 30"/>
                <a:gd name="T11" fmla="*/ 0 h 6"/>
                <a:gd name="T12" fmla="*/ 30 w 30"/>
                <a:gd name="T13" fmla="*/ 0 h 6"/>
                <a:gd name="T14" fmla="*/ 30 w 30"/>
                <a:gd name="T15" fmla="*/ 0 h 6"/>
                <a:gd name="T16" fmla="*/ 30 w 30"/>
                <a:gd name="T17" fmla="*/ 0 h 6"/>
                <a:gd name="T18" fmla="*/ 30 w 30"/>
                <a:gd name="T19" fmla="*/ 64 h 6"/>
                <a:gd name="T20" fmla="*/ 30 w 30"/>
                <a:gd name="T21" fmla="*/ 64 h 6"/>
                <a:gd name="T22" fmla="*/ 24 w 30"/>
                <a:gd name="T23" fmla="*/ 64 h 6"/>
                <a:gd name="T24" fmla="*/ 18 w 30"/>
                <a:gd name="T25" fmla="*/ 64 h 6"/>
                <a:gd name="T26" fmla="*/ 12 w 30"/>
                <a:gd name="T27" fmla="*/ 0 h 6"/>
                <a:gd name="T28" fmla="*/ 12 w 30"/>
                <a:gd name="T29" fmla="*/ 0 h 6"/>
                <a:gd name="T30" fmla="*/ 6 w 30"/>
                <a:gd name="T31" fmla="*/ 0 h 6"/>
                <a:gd name="T32" fmla="*/ 0 w 30"/>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0" y="0"/>
                  </a:moveTo>
                  <a:lnTo>
                    <a:pt x="6" y="0"/>
                  </a:lnTo>
                  <a:lnTo>
                    <a:pt x="12" y="0"/>
                  </a:lnTo>
                  <a:lnTo>
                    <a:pt x="18" y="0"/>
                  </a:lnTo>
                  <a:lnTo>
                    <a:pt x="24" y="0"/>
                  </a:lnTo>
                  <a:lnTo>
                    <a:pt x="30" y="0"/>
                  </a:lnTo>
                  <a:lnTo>
                    <a:pt x="30" y="6"/>
                  </a:lnTo>
                  <a:lnTo>
                    <a:pt x="24" y="6"/>
                  </a:lnTo>
                  <a:lnTo>
                    <a:pt x="18" y="6"/>
                  </a:lnTo>
                  <a:lnTo>
                    <a:pt x="12" y="0"/>
                  </a:lnTo>
                  <a:lnTo>
                    <a:pt x="6" y="0"/>
                  </a:lnTo>
                  <a:lnTo>
                    <a:pt x="0" y="0"/>
                  </a:lnTo>
                  <a:close/>
                </a:path>
              </a:pathLst>
            </a:custGeom>
            <a:solidFill>
              <a:srgbClr val="006600"/>
            </a:solidFill>
            <a:ln w="9525">
              <a:noFill/>
              <a:round/>
              <a:headEnd/>
              <a:tailEnd/>
            </a:ln>
          </p:spPr>
          <p:txBody>
            <a:bodyPr rot="10800000" vert="eaVert"/>
            <a:lstStyle/>
            <a:p>
              <a:endParaRPr lang="en-US"/>
            </a:p>
          </p:txBody>
        </p:sp>
        <p:sp>
          <p:nvSpPr>
            <p:cNvPr id="15492" name="Freeform 115"/>
            <p:cNvSpPr>
              <a:spLocks/>
            </p:cNvSpPr>
            <p:nvPr/>
          </p:nvSpPr>
          <p:spPr bwMode="auto">
            <a:xfrm>
              <a:off x="5208" y="1002"/>
              <a:ext cx="24" cy="11"/>
            </a:xfrm>
            <a:custGeom>
              <a:avLst/>
              <a:gdLst>
                <a:gd name="T0" fmla="*/ 0 w 24"/>
                <a:gd name="T1" fmla="*/ 0 h 11"/>
                <a:gd name="T2" fmla="*/ 0 w 24"/>
                <a:gd name="T3" fmla="*/ 0 h 11"/>
                <a:gd name="T4" fmla="*/ 6 w 24"/>
                <a:gd name="T5" fmla="*/ 0 h 11"/>
                <a:gd name="T6" fmla="*/ 6 w 24"/>
                <a:gd name="T7" fmla="*/ 0 h 11"/>
                <a:gd name="T8" fmla="*/ 12 w 24"/>
                <a:gd name="T9" fmla="*/ 0 h 11"/>
                <a:gd name="T10" fmla="*/ 18 w 24"/>
                <a:gd name="T11" fmla="*/ 5 h 11"/>
                <a:gd name="T12" fmla="*/ 24 w 24"/>
                <a:gd name="T13" fmla="*/ 5 h 11"/>
                <a:gd name="T14" fmla="*/ 24 w 24"/>
                <a:gd name="T15" fmla="*/ 5 h 11"/>
                <a:gd name="T16" fmla="*/ 24 w 24"/>
                <a:gd name="T17" fmla="*/ 5 h 11"/>
                <a:gd name="T18" fmla="*/ 24 w 24"/>
                <a:gd name="T19" fmla="*/ 11 h 11"/>
                <a:gd name="T20" fmla="*/ 24 w 24"/>
                <a:gd name="T21" fmla="*/ 11 h 11"/>
                <a:gd name="T22" fmla="*/ 18 w 24"/>
                <a:gd name="T23" fmla="*/ 5 h 11"/>
                <a:gd name="T24" fmla="*/ 12 w 24"/>
                <a:gd name="T25" fmla="*/ 5 h 11"/>
                <a:gd name="T26" fmla="*/ 6 w 24"/>
                <a:gd name="T27" fmla="*/ 5 h 11"/>
                <a:gd name="T28" fmla="*/ 6 w 24"/>
                <a:gd name="T29" fmla="*/ 5 h 11"/>
                <a:gd name="T30" fmla="*/ 0 w 24"/>
                <a:gd name="T31" fmla="*/ 0 h 11"/>
                <a:gd name="T32" fmla="*/ 0 w 24"/>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1"/>
                <a:gd name="T53" fmla="*/ 24 w 24"/>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1">
                  <a:moveTo>
                    <a:pt x="0" y="0"/>
                  </a:moveTo>
                  <a:lnTo>
                    <a:pt x="0" y="0"/>
                  </a:lnTo>
                  <a:lnTo>
                    <a:pt x="6" y="0"/>
                  </a:lnTo>
                  <a:lnTo>
                    <a:pt x="12" y="0"/>
                  </a:lnTo>
                  <a:lnTo>
                    <a:pt x="18" y="5"/>
                  </a:lnTo>
                  <a:lnTo>
                    <a:pt x="24" y="5"/>
                  </a:lnTo>
                  <a:lnTo>
                    <a:pt x="24" y="11"/>
                  </a:lnTo>
                  <a:lnTo>
                    <a:pt x="18" y="5"/>
                  </a:lnTo>
                  <a:lnTo>
                    <a:pt x="12" y="5"/>
                  </a:lnTo>
                  <a:lnTo>
                    <a:pt x="6" y="5"/>
                  </a:lnTo>
                  <a:lnTo>
                    <a:pt x="0" y="0"/>
                  </a:lnTo>
                  <a:close/>
                </a:path>
              </a:pathLst>
            </a:custGeom>
            <a:solidFill>
              <a:srgbClr val="006600"/>
            </a:solidFill>
            <a:ln w="9525">
              <a:noFill/>
              <a:round/>
              <a:headEnd/>
              <a:tailEnd/>
            </a:ln>
          </p:spPr>
          <p:txBody>
            <a:bodyPr rot="10800000" vert="eaVert"/>
            <a:lstStyle/>
            <a:p>
              <a:endParaRPr lang="en-US"/>
            </a:p>
          </p:txBody>
        </p:sp>
        <p:sp>
          <p:nvSpPr>
            <p:cNvPr id="15493" name="Freeform 116"/>
            <p:cNvSpPr>
              <a:spLocks/>
            </p:cNvSpPr>
            <p:nvPr/>
          </p:nvSpPr>
          <p:spPr bwMode="auto">
            <a:xfrm>
              <a:off x="5221" y="974"/>
              <a:ext cx="24" cy="6"/>
            </a:xfrm>
            <a:custGeom>
              <a:avLst/>
              <a:gdLst>
                <a:gd name="T0" fmla="*/ 0 w 24"/>
                <a:gd name="T1" fmla="*/ 6 h 6"/>
                <a:gd name="T2" fmla="*/ 0 w 24"/>
                <a:gd name="T3" fmla="*/ 6 h 6"/>
                <a:gd name="T4" fmla="*/ 6 w 24"/>
                <a:gd name="T5" fmla="*/ 6 h 6"/>
                <a:gd name="T6" fmla="*/ 6 w 24"/>
                <a:gd name="T7" fmla="*/ 6 h 6"/>
                <a:gd name="T8" fmla="*/ 12 w 24"/>
                <a:gd name="T9" fmla="*/ 0 h 6"/>
                <a:gd name="T10" fmla="*/ 18 w 24"/>
                <a:gd name="T11" fmla="*/ 6 h 6"/>
                <a:gd name="T12" fmla="*/ 24 w 24"/>
                <a:gd name="T13" fmla="*/ 6 h 6"/>
                <a:gd name="T14" fmla="*/ 24 w 24"/>
                <a:gd name="T15" fmla="*/ 6 h 6"/>
                <a:gd name="T16" fmla="*/ 24 w 24"/>
                <a:gd name="T17" fmla="*/ 6 h 6"/>
                <a:gd name="T18" fmla="*/ 24 w 24"/>
                <a:gd name="T19" fmla="*/ 6 h 6"/>
                <a:gd name="T20" fmla="*/ 24 w 24"/>
                <a:gd name="T21" fmla="*/ 6 h 6"/>
                <a:gd name="T22" fmla="*/ 24 w 24"/>
                <a:gd name="T23" fmla="*/ 6 h 6"/>
                <a:gd name="T24" fmla="*/ 18 w 24"/>
                <a:gd name="T25" fmla="*/ 6 h 6"/>
                <a:gd name="T26" fmla="*/ 12 w 24"/>
                <a:gd name="T27" fmla="*/ 6 h 6"/>
                <a:gd name="T28" fmla="*/ 6 w 24"/>
                <a:gd name="T29" fmla="*/ 6 h 6"/>
                <a:gd name="T30" fmla="*/ 6 w 24"/>
                <a:gd name="T31" fmla="*/ 6 h 6"/>
                <a:gd name="T32" fmla="*/ 0 w 24"/>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0" y="6"/>
                  </a:moveTo>
                  <a:lnTo>
                    <a:pt x="0" y="6"/>
                  </a:lnTo>
                  <a:lnTo>
                    <a:pt x="6" y="6"/>
                  </a:lnTo>
                  <a:lnTo>
                    <a:pt x="12" y="0"/>
                  </a:lnTo>
                  <a:lnTo>
                    <a:pt x="18" y="6"/>
                  </a:lnTo>
                  <a:lnTo>
                    <a:pt x="24" y="6"/>
                  </a:lnTo>
                  <a:lnTo>
                    <a:pt x="18" y="6"/>
                  </a:lnTo>
                  <a:lnTo>
                    <a:pt x="12" y="6"/>
                  </a:lnTo>
                  <a:lnTo>
                    <a:pt x="6" y="6"/>
                  </a:lnTo>
                  <a:lnTo>
                    <a:pt x="0" y="6"/>
                  </a:lnTo>
                  <a:close/>
                </a:path>
              </a:pathLst>
            </a:custGeom>
            <a:solidFill>
              <a:srgbClr val="006600"/>
            </a:solidFill>
            <a:ln w="9525">
              <a:noFill/>
              <a:round/>
              <a:headEnd/>
              <a:tailEnd/>
            </a:ln>
          </p:spPr>
          <p:txBody>
            <a:bodyPr rot="10800000" vert="eaVert"/>
            <a:lstStyle/>
            <a:p>
              <a:endParaRPr lang="en-US"/>
            </a:p>
          </p:txBody>
        </p:sp>
        <p:sp>
          <p:nvSpPr>
            <p:cNvPr id="15494" name="Freeform 117"/>
            <p:cNvSpPr>
              <a:spLocks/>
            </p:cNvSpPr>
            <p:nvPr/>
          </p:nvSpPr>
          <p:spPr bwMode="auto">
            <a:xfrm>
              <a:off x="5227" y="962"/>
              <a:ext cx="29" cy="6"/>
            </a:xfrm>
            <a:custGeom>
              <a:avLst/>
              <a:gdLst>
                <a:gd name="T0" fmla="*/ 0 w 30"/>
                <a:gd name="T1" fmla="*/ 6 h 6"/>
                <a:gd name="T2" fmla="*/ 0 w 30"/>
                <a:gd name="T3" fmla="*/ 6 h 6"/>
                <a:gd name="T4" fmla="*/ 6 w 30"/>
                <a:gd name="T5" fmla="*/ 6 h 6"/>
                <a:gd name="T6" fmla="*/ 12 w 30"/>
                <a:gd name="T7" fmla="*/ 0 h 6"/>
                <a:gd name="T8" fmla="*/ 15 w 30"/>
                <a:gd name="T9" fmla="*/ 0 h 6"/>
                <a:gd name="T10" fmla="*/ 15 w 30"/>
                <a:gd name="T11" fmla="*/ 0 h 6"/>
                <a:gd name="T12" fmla="*/ 16 w 30"/>
                <a:gd name="T13" fmla="*/ 0 h 6"/>
                <a:gd name="T14" fmla="*/ 22 w 30"/>
                <a:gd name="T15" fmla="*/ 0 h 6"/>
                <a:gd name="T16" fmla="*/ 22 w 30"/>
                <a:gd name="T17" fmla="*/ 0 h 6"/>
                <a:gd name="T18" fmla="*/ 22 w 30"/>
                <a:gd name="T19" fmla="*/ 0 h 6"/>
                <a:gd name="T20" fmla="*/ 16 w 30"/>
                <a:gd name="T21" fmla="*/ 6 h 6"/>
                <a:gd name="T22" fmla="*/ 16 w 30"/>
                <a:gd name="T23" fmla="*/ 6 h 6"/>
                <a:gd name="T24" fmla="*/ 15 w 30"/>
                <a:gd name="T25" fmla="*/ 6 h 6"/>
                <a:gd name="T26" fmla="*/ 12 w 30"/>
                <a:gd name="T27" fmla="*/ 6 h 6"/>
                <a:gd name="T28" fmla="*/ 6 w 30"/>
                <a:gd name="T29" fmla="*/ 6 h 6"/>
                <a:gd name="T30" fmla="*/ 0 w 30"/>
                <a:gd name="T31" fmla="*/ 6 h 6"/>
                <a:gd name="T32" fmla="*/ 0 w 30"/>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0" y="6"/>
                  </a:moveTo>
                  <a:lnTo>
                    <a:pt x="0" y="6"/>
                  </a:lnTo>
                  <a:lnTo>
                    <a:pt x="6" y="6"/>
                  </a:lnTo>
                  <a:lnTo>
                    <a:pt x="12" y="0"/>
                  </a:lnTo>
                  <a:lnTo>
                    <a:pt x="18" y="0"/>
                  </a:lnTo>
                  <a:lnTo>
                    <a:pt x="24" y="0"/>
                  </a:lnTo>
                  <a:lnTo>
                    <a:pt x="30" y="0"/>
                  </a:lnTo>
                  <a:lnTo>
                    <a:pt x="24" y="6"/>
                  </a:lnTo>
                  <a:lnTo>
                    <a:pt x="18" y="6"/>
                  </a:lnTo>
                  <a:lnTo>
                    <a:pt x="12" y="6"/>
                  </a:lnTo>
                  <a:lnTo>
                    <a:pt x="6" y="6"/>
                  </a:lnTo>
                  <a:lnTo>
                    <a:pt x="0" y="6"/>
                  </a:lnTo>
                  <a:close/>
                </a:path>
              </a:pathLst>
            </a:custGeom>
            <a:solidFill>
              <a:srgbClr val="006600"/>
            </a:solidFill>
            <a:ln w="9525">
              <a:noFill/>
              <a:round/>
              <a:headEnd/>
              <a:tailEnd/>
            </a:ln>
          </p:spPr>
          <p:txBody>
            <a:bodyPr rot="10800000" vert="eaVert"/>
            <a:lstStyle/>
            <a:p>
              <a:endParaRPr lang="en-US"/>
            </a:p>
          </p:txBody>
        </p:sp>
        <p:sp>
          <p:nvSpPr>
            <p:cNvPr id="15495" name="Freeform 118"/>
            <p:cNvSpPr>
              <a:spLocks/>
            </p:cNvSpPr>
            <p:nvPr/>
          </p:nvSpPr>
          <p:spPr bwMode="auto">
            <a:xfrm>
              <a:off x="5227" y="946"/>
              <a:ext cx="34" cy="12"/>
            </a:xfrm>
            <a:custGeom>
              <a:avLst/>
              <a:gdLst>
                <a:gd name="T0" fmla="*/ 0 w 36"/>
                <a:gd name="T1" fmla="*/ 12 h 12"/>
                <a:gd name="T2" fmla="*/ 6 w 36"/>
                <a:gd name="T3" fmla="*/ 12 h 12"/>
                <a:gd name="T4" fmla="*/ 9 w 36"/>
                <a:gd name="T5" fmla="*/ 6 h 12"/>
                <a:gd name="T6" fmla="*/ 10 w 36"/>
                <a:gd name="T7" fmla="*/ 6 h 12"/>
                <a:gd name="T8" fmla="*/ 16 w 36"/>
                <a:gd name="T9" fmla="*/ 6 h 12"/>
                <a:gd name="T10" fmla="*/ 20 w 36"/>
                <a:gd name="T11" fmla="*/ 0 h 12"/>
                <a:gd name="T12" fmla="*/ 20 w 36"/>
                <a:gd name="T13" fmla="*/ 0 h 12"/>
                <a:gd name="T14" fmla="*/ 23 w 36"/>
                <a:gd name="T15" fmla="*/ 0 h 12"/>
                <a:gd name="T16" fmla="*/ 23 w 36"/>
                <a:gd name="T17" fmla="*/ 0 h 12"/>
                <a:gd name="T18" fmla="*/ 23 w 36"/>
                <a:gd name="T19" fmla="*/ 6 h 12"/>
                <a:gd name="T20" fmla="*/ 20 w 36"/>
                <a:gd name="T21" fmla="*/ 6 h 12"/>
                <a:gd name="T22" fmla="*/ 20 w 36"/>
                <a:gd name="T23" fmla="*/ 6 h 12"/>
                <a:gd name="T24" fmla="*/ 16 w 36"/>
                <a:gd name="T25" fmla="*/ 6 h 12"/>
                <a:gd name="T26" fmla="*/ 10 w 36"/>
                <a:gd name="T27" fmla="*/ 12 h 12"/>
                <a:gd name="T28" fmla="*/ 9 w 36"/>
                <a:gd name="T29" fmla="*/ 12 h 12"/>
                <a:gd name="T30" fmla="*/ 6 w 36"/>
                <a:gd name="T31" fmla="*/ 12 h 12"/>
                <a:gd name="T32" fmla="*/ 0 w 36"/>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2"/>
                <a:gd name="T53" fmla="*/ 36 w 3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2">
                  <a:moveTo>
                    <a:pt x="0" y="12"/>
                  </a:moveTo>
                  <a:lnTo>
                    <a:pt x="6" y="12"/>
                  </a:lnTo>
                  <a:lnTo>
                    <a:pt x="12" y="6"/>
                  </a:lnTo>
                  <a:lnTo>
                    <a:pt x="18" y="6"/>
                  </a:lnTo>
                  <a:lnTo>
                    <a:pt x="24" y="6"/>
                  </a:lnTo>
                  <a:lnTo>
                    <a:pt x="30" y="0"/>
                  </a:lnTo>
                  <a:lnTo>
                    <a:pt x="36" y="0"/>
                  </a:lnTo>
                  <a:lnTo>
                    <a:pt x="36" y="6"/>
                  </a:lnTo>
                  <a:lnTo>
                    <a:pt x="30" y="6"/>
                  </a:lnTo>
                  <a:lnTo>
                    <a:pt x="24" y="6"/>
                  </a:lnTo>
                  <a:lnTo>
                    <a:pt x="18" y="12"/>
                  </a:lnTo>
                  <a:lnTo>
                    <a:pt x="12" y="12"/>
                  </a:lnTo>
                  <a:lnTo>
                    <a:pt x="6" y="12"/>
                  </a:lnTo>
                  <a:lnTo>
                    <a:pt x="0" y="12"/>
                  </a:lnTo>
                  <a:close/>
                </a:path>
              </a:pathLst>
            </a:custGeom>
            <a:solidFill>
              <a:srgbClr val="006600"/>
            </a:solidFill>
            <a:ln w="9525">
              <a:noFill/>
              <a:round/>
              <a:headEnd/>
              <a:tailEnd/>
            </a:ln>
          </p:spPr>
          <p:txBody>
            <a:bodyPr rot="10800000" vert="eaVert"/>
            <a:lstStyle/>
            <a:p>
              <a:endParaRPr lang="en-US"/>
            </a:p>
          </p:txBody>
        </p:sp>
        <p:sp>
          <p:nvSpPr>
            <p:cNvPr id="15496" name="Freeform 119"/>
            <p:cNvSpPr>
              <a:spLocks/>
            </p:cNvSpPr>
            <p:nvPr/>
          </p:nvSpPr>
          <p:spPr bwMode="auto">
            <a:xfrm>
              <a:off x="5233" y="909"/>
              <a:ext cx="36" cy="20"/>
            </a:xfrm>
            <a:custGeom>
              <a:avLst/>
              <a:gdLst>
                <a:gd name="T0" fmla="*/ 0 w 36"/>
                <a:gd name="T1" fmla="*/ 41 h 18"/>
                <a:gd name="T2" fmla="*/ 0 w 36"/>
                <a:gd name="T3" fmla="*/ 41 h 18"/>
                <a:gd name="T4" fmla="*/ 6 w 36"/>
                <a:gd name="T5" fmla="*/ 27 h 18"/>
                <a:gd name="T6" fmla="*/ 12 w 36"/>
                <a:gd name="T7" fmla="*/ 27 h 18"/>
                <a:gd name="T8" fmla="*/ 18 w 36"/>
                <a:gd name="T9" fmla="*/ 14 h 18"/>
                <a:gd name="T10" fmla="*/ 24 w 36"/>
                <a:gd name="T11" fmla="*/ 14 h 18"/>
                <a:gd name="T12" fmla="*/ 30 w 36"/>
                <a:gd name="T13" fmla="*/ 14 h 18"/>
                <a:gd name="T14" fmla="*/ 30 w 36"/>
                <a:gd name="T15" fmla="*/ 0 h 18"/>
                <a:gd name="T16" fmla="*/ 36 w 36"/>
                <a:gd name="T17" fmla="*/ 14 h 18"/>
                <a:gd name="T18" fmla="*/ 36 w 36"/>
                <a:gd name="T19" fmla="*/ 14 h 18"/>
                <a:gd name="T20" fmla="*/ 30 w 36"/>
                <a:gd name="T21" fmla="*/ 14 h 18"/>
                <a:gd name="T22" fmla="*/ 24 w 36"/>
                <a:gd name="T23" fmla="*/ 27 h 18"/>
                <a:gd name="T24" fmla="*/ 18 w 36"/>
                <a:gd name="T25" fmla="*/ 27 h 18"/>
                <a:gd name="T26" fmla="*/ 12 w 36"/>
                <a:gd name="T27" fmla="*/ 27 h 18"/>
                <a:gd name="T28" fmla="*/ 6 w 36"/>
                <a:gd name="T29" fmla="*/ 41 h 18"/>
                <a:gd name="T30" fmla="*/ 0 w 36"/>
                <a:gd name="T31" fmla="*/ 41 h 18"/>
                <a:gd name="T32" fmla="*/ 0 w 36"/>
                <a:gd name="T33" fmla="*/ 41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8"/>
                <a:gd name="T53" fmla="*/ 36 w 3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8">
                  <a:moveTo>
                    <a:pt x="0" y="18"/>
                  </a:moveTo>
                  <a:lnTo>
                    <a:pt x="0" y="18"/>
                  </a:lnTo>
                  <a:lnTo>
                    <a:pt x="6" y="12"/>
                  </a:lnTo>
                  <a:lnTo>
                    <a:pt x="12" y="12"/>
                  </a:lnTo>
                  <a:lnTo>
                    <a:pt x="18" y="6"/>
                  </a:lnTo>
                  <a:lnTo>
                    <a:pt x="24" y="6"/>
                  </a:lnTo>
                  <a:lnTo>
                    <a:pt x="30" y="6"/>
                  </a:lnTo>
                  <a:lnTo>
                    <a:pt x="30" y="0"/>
                  </a:lnTo>
                  <a:lnTo>
                    <a:pt x="36" y="6"/>
                  </a:lnTo>
                  <a:lnTo>
                    <a:pt x="30" y="6"/>
                  </a:lnTo>
                  <a:lnTo>
                    <a:pt x="24" y="12"/>
                  </a:lnTo>
                  <a:lnTo>
                    <a:pt x="18" y="12"/>
                  </a:lnTo>
                  <a:lnTo>
                    <a:pt x="12" y="12"/>
                  </a:lnTo>
                  <a:lnTo>
                    <a:pt x="6" y="18"/>
                  </a:lnTo>
                  <a:lnTo>
                    <a:pt x="0" y="18"/>
                  </a:lnTo>
                  <a:close/>
                </a:path>
              </a:pathLst>
            </a:custGeom>
            <a:solidFill>
              <a:srgbClr val="006600"/>
            </a:solidFill>
            <a:ln w="9525">
              <a:noFill/>
              <a:round/>
              <a:headEnd/>
              <a:tailEnd/>
            </a:ln>
          </p:spPr>
          <p:txBody>
            <a:bodyPr rot="10800000" vert="eaVert"/>
            <a:lstStyle/>
            <a:p>
              <a:endParaRPr lang="en-US"/>
            </a:p>
          </p:txBody>
        </p:sp>
        <p:sp>
          <p:nvSpPr>
            <p:cNvPr id="15497" name="Freeform 120"/>
            <p:cNvSpPr>
              <a:spLocks/>
            </p:cNvSpPr>
            <p:nvPr/>
          </p:nvSpPr>
          <p:spPr bwMode="auto">
            <a:xfrm>
              <a:off x="5227" y="878"/>
              <a:ext cx="34" cy="24"/>
            </a:xfrm>
            <a:custGeom>
              <a:avLst/>
              <a:gdLst>
                <a:gd name="T0" fmla="*/ 0 w 36"/>
                <a:gd name="T1" fmla="*/ 24 h 24"/>
                <a:gd name="T2" fmla="*/ 6 w 36"/>
                <a:gd name="T3" fmla="*/ 18 h 24"/>
                <a:gd name="T4" fmla="*/ 6 w 36"/>
                <a:gd name="T5" fmla="*/ 18 h 24"/>
                <a:gd name="T6" fmla="*/ 9 w 36"/>
                <a:gd name="T7" fmla="*/ 12 h 24"/>
                <a:gd name="T8" fmla="*/ 10 w 36"/>
                <a:gd name="T9" fmla="*/ 6 h 24"/>
                <a:gd name="T10" fmla="*/ 16 w 36"/>
                <a:gd name="T11" fmla="*/ 6 h 24"/>
                <a:gd name="T12" fmla="*/ 20 w 36"/>
                <a:gd name="T13" fmla="*/ 0 h 24"/>
                <a:gd name="T14" fmla="*/ 23 w 36"/>
                <a:gd name="T15" fmla="*/ 0 h 24"/>
                <a:gd name="T16" fmla="*/ 23 w 36"/>
                <a:gd name="T17" fmla="*/ 0 h 24"/>
                <a:gd name="T18" fmla="*/ 23 w 36"/>
                <a:gd name="T19" fmla="*/ 6 h 24"/>
                <a:gd name="T20" fmla="*/ 20 w 36"/>
                <a:gd name="T21" fmla="*/ 6 h 24"/>
                <a:gd name="T22" fmla="*/ 16 w 36"/>
                <a:gd name="T23" fmla="*/ 12 h 24"/>
                <a:gd name="T24" fmla="*/ 10 w 36"/>
                <a:gd name="T25" fmla="*/ 12 h 24"/>
                <a:gd name="T26" fmla="*/ 9 w 36"/>
                <a:gd name="T27" fmla="*/ 18 h 24"/>
                <a:gd name="T28" fmla="*/ 6 w 36"/>
                <a:gd name="T29" fmla="*/ 18 h 24"/>
                <a:gd name="T30" fmla="*/ 6 w 36"/>
                <a:gd name="T31" fmla="*/ 18 h 24"/>
                <a:gd name="T32" fmla="*/ 0 w 36"/>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0" y="24"/>
                  </a:moveTo>
                  <a:lnTo>
                    <a:pt x="6" y="18"/>
                  </a:lnTo>
                  <a:lnTo>
                    <a:pt x="12" y="12"/>
                  </a:lnTo>
                  <a:lnTo>
                    <a:pt x="18" y="6"/>
                  </a:lnTo>
                  <a:lnTo>
                    <a:pt x="24" y="6"/>
                  </a:lnTo>
                  <a:lnTo>
                    <a:pt x="30" y="0"/>
                  </a:lnTo>
                  <a:lnTo>
                    <a:pt x="36" y="0"/>
                  </a:lnTo>
                  <a:lnTo>
                    <a:pt x="36" y="6"/>
                  </a:lnTo>
                  <a:lnTo>
                    <a:pt x="30" y="6"/>
                  </a:lnTo>
                  <a:lnTo>
                    <a:pt x="24" y="12"/>
                  </a:lnTo>
                  <a:lnTo>
                    <a:pt x="18" y="12"/>
                  </a:lnTo>
                  <a:lnTo>
                    <a:pt x="12" y="18"/>
                  </a:lnTo>
                  <a:lnTo>
                    <a:pt x="6" y="18"/>
                  </a:lnTo>
                  <a:lnTo>
                    <a:pt x="0" y="24"/>
                  </a:lnTo>
                  <a:close/>
                </a:path>
              </a:pathLst>
            </a:custGeom>
            <a:solidFill>
              <a:srgbClr val="006600"/>
            </a:solidFill>
            <a:ln w="9525">
              <a:noFill/>
              <a:round/>
              <a:headEnd/>
              <a:tailEnd/>
            </a:ln>
          </p:spPr>
          <p:txBody>
            <a:bodyPr rot="10800000" vert="eaVert"/>
            <a:lstStyle/>
            <a:p>
              <a:endParaRPr lang="en-US"/>
            </a:p>
          </p:txBody>
        </p:sp>
        <p:sp>
          <p:nvSpPr>
            <p:cNvPr id="15498" name="Freeform 121"/>
            <p:cNvSpPr>
              <a:spLocks/>
            </p:cNvSpPr>
            <p:nvPr/>
          </p:nvSpPr>
          <p:spPr bwMode="auto">
            <a:xfrm>
              <a:off x="5233" y="928"/>
              <a:ext cx="29" cy="18"/>
            </a:xfrm>
            <a:custGeom>
              <a:avLst/>
              <a:gdLst>
                <a:gd name="T0" fmla="*/ 0 w 30"/>
                <a:gd name="T1" fmla="*/ 18 h 18"/>
                <a:gd name="T2" fmla="*/ 0 w 30"/>
                <a:gd name="T3" fmla="*/ 12 h 18"/>
                <a:gd name="T4" fmla="*/ 6 w 30"/>
                <a:gd name="T5" fmla="*/ 12 h 18"/>
                <a:gd name="T6" fmla="*/ 12 w 30"/>
                <a:gd name="T7" fmla="*/ 6 h 18"/>
                <a:gd name="T8" fmla="*/ 15 w 30"/>
                <a:gd name="T9" fmla="*/ 6 h 18"/>
                <a:gd name="T10" fmla="*/ 16 w 30"/>
                <a:gd name="T11" fmla="*/ 0 h 18"/>
                <a:gd name="T12" fmla="*/ 16 w 30"/>
                <a:gd name="T13" fmla="*/ 0 h 18"/>
                <a:gd name="T14" fmla="*/ 22 w 30"/>
                <a:gd name="T15" fmla="*/ 0 h 18"/>
                <a:gd name="T16" fmla="*/ 22 w 30"/>
                <a:gd name="T17" fmla="*/ 0 h 18"/>
                <a:gd name="T18" fmla="*/ 22 w 30"/>
                <a:gd name="T19" fmla="*/ 0 h 18"/>
                <a:gd name="T20" fmla="*/ 16 w 30"/>
                <a:gd name="T21" fmla="*/ 6 h 18"/>
                <a:gd name="T22" fmla="*/ 16 w 30"/>
                <a:gd name="T23" fmla="*/ 6 h 18"/>
                <a:gd name="T24" fmla="*/ 15 w 30"/>
                <a:gd name="T25" fmla="*/ 12 h 18"/>
                <a:gd name="T26" fmla="*/ 12 w 30"/>
                <a:gd name="T27" fmla="*/ 12 h 18"/>
                <a:gd name="T28" fmla="*/ 6 w 30"/>
                <a:gd name="T29" fmla="*/ 12 h 18"/>
                <a:gd name="T30" fmla="*/ 0 w 30"/>
                <a:gd name="T31" fmla="*/ 12 h 18"/>
                <a:gd name="T32" fmla="*/ 0 w 30"/>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8"/>
                <a:gd name="T53" fmla="*/ 30 w 3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8">
                  <a:moveTo>
                    <a:pt x="0" y="18"/>
                  </a:moveTo>
                  <a:lnTo>
                    <a:pt x="0" y="12"/>
                  </a:lnTo>
                  <a:lnTo>
                    <a:pt x="6" y="12"/>
                  </a:lnTo>
                  <a:lnTo>
                    <a:pt x="12" y="6"/>
                  </a:lnTo>
                  <a:lnTo>
                    <a:pt x="18" y="6"/>
                  </a:lnTo>
                  <a:lnTo>
                    <a:pt x="24" y="0"/>
                  </a:lnTo>
                  <a:lnTo>
                    <a:pt x="30" y="0"/>
                  </a:lnTo>
                  <a:lnTo>
                    <a:pt x="24" y="6"/>
                  </a:lnTo>
                  <a:lnTo>
                    <a:pt x="18" y="12"/>
                  </a:lnTo>
                  <a:lnTo>
                    <a:pt x="12" y="12"/>
                  </a:lnTo>
                  <a:lnTo>
                    <a:pt x="6" y="12"/>
                  </a:lnTo>
                  <a:lnTo>
                    <a:pt x="0" y="12"/>
                  </a:lnTo>
                  <a:lnTo>
                    <a:pt x="0" y="18"/>
                  </a:lnTo>
                  <a:close/>
                </a:path>
              </a:pathLst>
            </a:custGeom>
            <a:solidFill>
              <a:srgbClr val="006600"/>
            </a:solidFill>
            <a:ln w="9525">
              <a:noFill/>
              <a:round/>
              <a:headEnd/>
              <a:tailEnd/>
            </a:ln>
          </p:spPr>
          <p:txBody>
            <a:bodyPr rot="10800000" vert="eaVert"/>
            <a:lstStyle/>
            <a:p>
              <a:endParaRPr lang="en-US"/>
            </a:p>
          </p:txBody>
        </p:sp>
        <p:sp>
          <p:nvSpPr>
            <p:cNvPr id="15499" name="Freeform 122"/>
            <p:cNvSpPr>
              <a:spLocks/>
            </p:cNvSpPr>
            <p:nvPr/>
          </p:nvSpPr>
          <p:spPr bwMode="auto">
            <a:xfrm>
              <a:off x="5191" y="915"/>
              <a:ext cx="42" cy="26"/>
            </a:xfrm>
            <a:custGeom>
              <a:avLst/>
              <a:gdLst>
                <a:gd name="T0" fmla="*/ 0 w 42"/>
                <a:gd name="T1" fmla="*/ 0 h 24"/>
                <a:gd name="T2" fmla="*/ 0 w 42"/>
                <a:gd name="T3" fmla="*/ 0 h 24"/>
                <a:gd name="T4" fmla="*/ 6 w 42"/>
                <a:gd name="T5" fmla="*/ 0 h 24"/>
                <a:gd name="T6" fmla="*/ 12 w 42"/>
                <a:gd name="T7" fmla="*/ 0 h 24"/>
                <a:gd name="T8" fmla="*/ 18 w 42"/>
                <a:gd name="T9" fmla="*/ 14 h 24"/>
                <a:gd name="T10" fmla="*/ 30 w 42"/>
                <a:gd name="T11" fmla="*/ 22 h 24"/>
                <a:gd name="T12" fmla="*/ 36 w 42"/>
                <a:gd name="T13" fmla="*/ 36 h 24"/>
                <a:gd name="T14" fmla="*/ 42 w 42"/>
                <a:gd name="T15" fmla="*/ 46 h 24"/>
                <a:gd name="T16" fmla="*/ 42 w 42"/>
                <a:gd name="T17" fmla="*/ 46 h 24"/>
                <a:gd name="T18" fmla="*/ 42 w 42"/>
                <a:gd name="T19" fmla="*/ 46 h 24"/>
                <a:gd name="T20" fmla="*/ 36 w 42"/>
                <a:gd name="T21" fmla="*/ 46 h 24"/>
                <a:gd name="T22" fmla="*/ 24 w 42"/>
                <a:gd name="T23" fmla="*/ 36 h 24"/>
                <a:gd name="T24" fmla="*/ 18 w 42"/>
                <a:gd name="T25" fmla="*/ 22 h 24"/>
                <a:gd name="T26" fmla="*/ 12 w 42"/>
                <a:gd name="T27" fmla="*/ 14 h 24"/>
                <a:gd name="T28" fmla="*/ 6 w 42"/>
                <a:gd name="T29" fmla="*/ 14 h 24"/>
                <a:gd name="T30" fmla="*/ 0 w 42"/>
                <a:gd name="T31" fmla="*/ 0 h 24"/>
                <a:gd name="T32" fmla="*/ 0 w 42"/>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24"/>
                <a:gd name="T53" fmla="*/ 42 w 4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24">
                  <a:moveTo>
                    <a:pt x="0" y="0"/>
                  </a:moveTo>
                  <a:lnTo>
                    <a:pt x="0" y="0"/>
                  </a:lnTo>
                  <a:lnTo>
                    <a:pt x="6" y="0"/>
                  </a:lnTo>
                  <a:lnTo>
                    <a:pt x="12" y="0"/>
                  </a:lnTo>
                  <a:lnTo>
                    <a:pt x="18" y="6"/>
                  </a:lnTo>
                  <a:lnTo>
                    <a:pt x="30" y="12"/>
                  </a:lnTo>
                  <a:lnTo>
                    <a:pt x="36" y="18"/>
                  </a:lnTo>
                  <a:lnTo>
                    <a:pt x="42" y="24"/>
                  </a:lnTo>
                  <a:lnTo>
                    <a:pt x="36" y="24"/>
                  </a:lnTo>
                  <a:lnTo>
                    <a:pt x="24" y="18"/>
                  </a:lnTo>
                  <a:lnTo>
                    <a:pt x="18" y="12"/>
                  </a:lnTo>
                  <a:lnTo>
                    <a:pt x="12" y="6"/>
                  </a:lnTo>
                  <a:lnTo>
                    <a:pt x="6" y="6"/>
                  </a:lnTo>
                  <a:lnTo>
                    <a:pt x="0" y="0"/>
                  </a:lnTo>
                  <a:close/>
                </a:path>
              </a:pathLst>
            </a:custGeom>
            <a:solidFill>
              <a:srgbClr val="006600"/>
            </a:solidFill>
            <a:ln w="9525">
              <a:noFill/>
              <a:round/>
              <a:headEnd/>
              <a:tailEnd/>
            </a:ln>
          </p:spPr>
          <p:txBody>
            <a:bodyPr rot="10800000" vert="eaVert"/>
            <a:lstStyle/>
            <a:p>
              <a:endParaRPr lang="en-US"/>
            </a:p>
          </p:txBody>
        </p:sp>
        <p:sp>
          <p:nvSpPr>
            <p:cNvPr id="15500" name="Freeform 123"/>
            <p:cNvSpPr>
              <a:spLocks/>
            </p:cNvSpPr>
            <p:nvPr/>
          </p:nvSpPr>
          <p:spPr bwMode="auto">
            <a:xfrm>
              <a:off x="5197" y="893"/>
              <a:ext cx="36" cy="32"/>
            </a:xfrm>
            <a:custGeom>
              <a:avLst/>
              <a:gdLst>
                <a:gd name="T0" fmla="*/ 0 w 36"/>
                <a:gd name="T1" fmla="*/ 0 h 30"/>
                <a:gd name="T2" fmla="*/ 0 w 36"/>
                <a:gd name="T3" fmla="*/ 0 h 30"/>
                <a:gd name="T4" fmla="*/ 6 w 36"/>
                <a:gd name="T5" fmla="*/ 6 h 30"/>
                <a:gd name="T6" fmla="*/ 12 w 36"/>
                <a:gd name="T7" fmla="*/ 6 h 30"/>
                <a:gd name="T8" fmla="*/ 18 w 36"/>
                <a:gd name="T9" fmla="*/ 6 h 30"/>
                <a:gd name="T10" fmla="*/ 24 w 36"/>
                <a:gd name="T11" fmla="*/ 20 h 30"/>
                <a:gd name="T12" fmla="*/ 30 w 36"/>
                <a:gd name="T13" fmla="*/ 29 h 30"/>
                <a:gd name="T14" fmla="*/ 30 w 36"/>
                <a:gd name="T15" fmla="*/ 41 h 30"/>
                <a:gd name="T16" fmla="*/ 36 w 36"/>
                <a:gd name="T17" fmla="*/ 50 h 30"/>
                <a:gd name="T18" fmla="*/ 30 w 36"/>
                <a:gd name="T19" fmla="*/ 41 h 30"/>
                <a:gd name="T20" fmla="*/ 24 w 36"/>
                <a:gd name="T21" fmla="*/ 29 h 30"/>
                <a:gd name="T22" fmla="*/ 18 w 36"/>
                <a:gd name="T23" fmla="*/ 29 h 30"/>
                <a:gd name="T24" fmla="*/ 12 w 36"/>
                <a:gd name="T25" fmla="*/ 20 h 30"/>
                <a:gd name="T26" fmla="*/ 12 w 36"/>
                <a:gd name="T27" fmla="*/ 20 h 30"/>
                <a:gd name="T28" fmla="*/ 6 w 36"/>
                <a:gd name="T29" fmla="*/ 6 h 30"/>
                <a:gd name="T30" fmla="*/ 0 w 36"/>
                <a:gd name="T31" fmla="*/ 6 h 30"/>
                <a:gd name="T32" fmla="*/ 0 w 36"/>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0" y="0"/>
                  </a:moveTo>
                  <a:lnTo>
                    <a:pt x="0" y="0"/>
                  </a:lnTo>
                  <a:lnTo>
                    <a:pt x="6" y="6"/>
                  </a:lnTo>
                  <a:lnTo>
                    <a:pt x="12" y="6"/>
                  </a:lnTo>
                  <a:lnTo>
                    <a:pt x="18" y="6"/>
                  </a:lnTo>
                  <a:lnTo>
                    <a:pt x="24" y="12"/>
                  </a:lnTo>
                  <a:lnTo>
                    <a:pt x="30" y="18"/>
                  </a:lnTo>
                  <a:lnTo>
                    <a:pt x="30" y="24"/>
                  </a:lnTo>
                  <a:lnTo>
                    <a:pt x="36" y="30"/>
                  </a:lnTo>
                  <a:lnTo>
                    <a:pt x="30" y="24"/>
                  </a:lnTo>
                  <a:lnTo>
                    <a:pt x="24" y="18"/>
                  </a:lnTo>
                  <a:lnTo>
                    <a:pt x="18" y="18"/>
                  </a:lnTo>
                  <a:lnTo>
                    <a:pt x="12" y="12"/>
                  </a:lnTo>
                  <a:lnTo>
                    <a:pt x="6" y="6"/>
                  </a:lnTo>
                  <a:lnTo>
                    <a:pt x="0" y="6"/>
                  </a:lnTo>
                  <a:lnTo>
                    <a:pt x="0" y="0"/>
                  </a:lnTo>
                  <a:close/>
                </a:path>
              </a:pathLst>
            </a:custGeom>
            <a:solidFill>
              <a:srgbClr val="006600"/>
            </a:solidFill>
            <a:ln w="9525">
              <a:noFill/>
              <a:round/>
              <a:headEnd/>
              <a:tailEnd/>
            </a:ln>
          </p:spPr>
          <p:txBody>
            <a:bodyPr rot="10800000" vert="eaVert"/>
            <a:lstStyle/>
            <a:p>
              <a:endParaRPr lang="en-US"/>
            </a:p>
          </p:txBody>
        </p:sp>
        <p:sp>
          <p:nvSpPr>
            <p:cNvPr id="15501" name="Freeform 124"/>
            <p:cNvSpPr>
              <a:spLocks/>
            </p:cNvSpPr>
            <p:nvPr/>
          </p:nvSpPr>
          <p:spPr bwMode="auto">
            <a:xfrm>
              <a:off x="5227" y="896"/>
              <a:ext cx="34" cy="18"/>
            </a:xfrm>
            <a:custGeom>
              <a:avLst/>
              <a:gdLst>
                <a:gd name="T0" fmla="*/ 0 w 36"/>
                <a:gd name="T1" fmla="*/ 18 h 18"/>
                <a:gd name="T2" fmla="*/ 6 w 36"/>
                <a:gd name="T3" fmla="*/ 18 h 18"/>
                <a:gd name="T4" fmla="*/ 9 w 36"/>
                <a:gd name="T5" fmla="*/ 12 h 18"/>
                <a:gd name="T6" fmla="*/ 10 w 36"/>
                <a:gd name="T7" fmla="*/ 6 h 18"/>
                <a:gd name="T8" fmla="*/ 16 w 36"/>
                <a:gd name="T9" fmla="*/ 6 h 18"/>
                <a:gd name="T10" fmla="*/ 16 w 36"/>
                <a:gd name="T11" fmla="*/ 0 h 18"/>
                <a:gd name="T12" fmla="*/ 20 w 36"/>
                <a:gd name="T13" fmla="*/ 0 h 18"/>
                <a:gd name="T14" fmla="*/ 23 w 36"/>
                <a:gd name="T15" fmla="*/ 0 h 18"/>
                <a:gd name="T16" fmla="*/ 23 w 36"/>
                <a:gd name="T17" fmla="*/ 0 h 18"/>
                <a:gd name="T18" fmla="*/ 23 w 36"/>
                <a:gd name="T19" fmla="*/ 0 h 18"/>
                <a:gd name="T20" fmla="*/ 23 w 36"/>
                <a:gd name="T21" fmla="*/ 6 h 18"/>
                <a:gd name="T22" fmla="*/ 20 w 36"/>
                <a:gd name="T23" fmla="*/ 6 h 18"/>
                <a:gd name="T24" fmla="*/ 16 w 36"/>
                <a:gd name="T25" fmla="*/ 12 h 18"/>
                <a:gd name="T26" fmla="*/ 10 w 36"/>
                <a:gd name="T27" fmla="*/ 12 h 18"/>
                <a:gd name="T28" fmla="*/ 9 w 36"/>
                <a:gd name="T29" fmla="*/ 12 h 18"/>
                <a:gd name="T30" fmla="*/ 6 w 36"/>
                <a:gd name="T31" fmla="*/ 18 h 18"/>
                <a:gd name="T32" fmla="*/ 0 w 36"/>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8"/>
                <a:gd name="T53" fmla="*/ 36 w 3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8">
                  <a:moveTo>
                    <a:pt x="0" y="18"/>
                  </a:moveTo>
                  <a:lnTo>
                    <a:pt x="6" y="18"/>
                  </a:lnTo>
                  <a:lnTo>
                    <a:pt x="12" y="12"/>
                  </a:lnTo>
                  <a:lnTo>
                    <a:pt x="18" y="6"/>
                  </a:lnTo>
                  <a:lnTo>
                    <a:pt x="24" y="6"/>
                  </a:lnTo>
                  <a:lnTo>
                    <a:pt x="24" y="0"/>
                  </a:lnTo>
                  <a:lnTo>
                    <a:pt x="30" y="0"/>
                  </a:lnTo>
                  <a:lnTo>
                    <a:pt x="36" y="0"/>
                  </a:lnTo>
                  <a:lnTo>
                    <a:pt x="36" y="6"/>
                  </a:lnTo>
                  <a:lnTo>
                    <a:pt x="30" y="6"/>
                  </a:lnTo>
                  <a:lnTo>
                    <a:pt x="24" y="12"/>
                  </a:lnTo>
                  <a:lnTo>
                    <a:pt x="18" y="12"/>
                  </a:lnTo>
                  <a:lnTo>
                    <a:pt x="12" y="12"/>
                  </a:lnTo>
                  <a:lnTo>
                    <a:pt x="6" y="18"/>
                  </a:lnTo>
                  <a:lnTo>
                    <a:pt x="0" y="18"/>
                  </a:lnTo>
                  <a:close/>
                </a:path>
              </a:pathLst>
            </a:custGeom>
            <a:solidFill>
              <a:srgbClr val="006600"/>
            </a:solidFill>
            <a:ln w="9525">
              <a:noFill/>
              <a:round/>
              <a:headEnd/>
              <a:tailEnd/>
            </a:ln>
          </p:spPr>
          <p:txBody>
            <a:bodyPr rot="10800000" vert="eaVert"/>
            <a:lstStyle/>
            <a:p>
              <a:endParaRPr lang="en-US"/>
            </a:p>
          </p:txBody>
        </p:sp>
        <p:sp>
          <p:nvSpPr>
            <p:cNvPr id="15502" name="Freeform 125"/>
            <p:cNvSpPr>
              <a:spLocks/>
            </p:cNvSpPr>
            <p:nvPr/>
          </p:nvSpPr>
          <p:spPr bwMode="auto">
            <a:xfrm>
              <a:off x="4588" y="2080"/>
              <a:ext cx="24" cy="38"/>
            </a:xfrm>
            <a:custGeom>
              <a:avLst/>
              <a:gdLst>
                <a:gd name="T0" fmla="*/ 0 w 24"/>
                <a:gd name="T1" fmla="*/ 55 h 36"/>
                <a:gd name="T2" fmla="*/ 0 w 24"/>
                <a:gd name="T3" fmla="*/ 55 h 36"/>
                <a:gd name="T4" fmla="*/ 0 w 24"/>
                <a:gd name="T5" fmla="*/ 46 h 36"/>
                <a:gd name="T6" fmla="*/ 6 w 24"/>
                <a:gd name="T7" fmla="*/ 37 h 36"/>
                <a:gd name="T8" fmla="*/ 6 w 24"/>
                <a:gd name="T9" fmla="*/ 26 h 36"/>
                <a:gd name="T10" fmla="*/ 12 w 24"/>
                <a:gd name="T11" fmla="*/ 20 h 36"/>
                <a:gd name="T12" fmla="*/ 18 w 24"/>
                <a:gd name="T13" fmla="*/ 6 h 36"/>
                <a:gd name="T14" fmla="*/ 24 w 24"/>
                <a:gd name="T15" fmla="*/ 6 h 36"/>
                <a:gd name="T16" fmla="*/ 24 w 24"/>
                <a:gd name="T17" fmla="*/ 0 h 36"/>
                <a:gd name="T18" fmla="*/ 24 w 24"/>
                <a:gd name="T19" fmla="*/ 6 h 36"/>
                <a:gd name="T20" fmla="*/ 18 w 24"/>
                <a:gd name="T21" fmla="*/ 20 h 36"/>
                <a:gd name="T22" fmla="*/ 18 w 24"/>
                <a:gd name="T23" fmla="*/ 26 h 36"/>
                <a:gd name="T24" fmla="*/ 12 w 24"/>
                <a:gd name="T25" fmla="*/ 37 h 36"/>
                <a:gd name="T26" fmla="*/ 6 w 24"/>
                <a:gd name="T27" fmla="*/ 46 h 36"/>
                <a:gd name="T28" fmla="*/ 6 w 24"/>
                <a:gd name="T29" fmla="*/ 55 h 36"/>
                <a:gd name="T30" fmla="*/ 0 w 24"/>
                <a:gd name="T31" fmla="*/ 55 h 36"/>
                <a:gd name="T32" fmla="*/ 0 w 24"/>
                <a:gd name="T33" fmla="*/ 55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6"/>
                <a:gd name="T53" fmla="*/ 24 w 2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6">
                  <a:moveTo>
                    <a:pt x="0" y="36"/>
                  </a:moveTo>
                  <a:lnTo>
                    <a:pt x="0" y="36"/>
                  </a:lnTo>
                  <a:lnTo>
                    <a:pt x="0" y="30"/>
                  </a:lnTo>
                  <a:lnTo>
                    <a:pt x="6" y="24"/>
                  </a:lnTo>
                  <a:lnTo>
                    <a:pt x="6" y="18"/>
                  </a:lnTo>
                  <a:lnTo>
                    <a:pt x="12" y="12"/>
                  </a:lnTo>
                  <a:lnTo>
                    <a:pt x="18" y="6"/>
                  </a:lnTo>
                  <a:lnTo>
                    <a:pt x="24" y="6"/>
                  </a:lnTo>
                  <a:lnTo>
                    <a:pt x="24" y="0"/>
                  </a:lnTo>
                  <a:lnTo>
                    <a:pt x="24" y="6"/>
                  </a:lnTo>
                  <a:lnTo>
                    <a:pt x="18" y="12"/>
                  </a:lnTo>
                  <a:lnTo>
                    <a:pt x="18" y="18"/>
                  </a:lnTo>
                  <a:lnTo>
                    <a:pt x="12" y="24"/>
                  </a:lnTo>
                  <a:lnTo>
                    <a:pt x="6" y="30"/>
                  </a:lnTo>
                  <a:lnTo>
                    <a:pt x="6" y="36"/>
                  </a:lnTo>
                  <a:lnTo>
                    <a:pt x="0" y="36"/>
                  </a:lnTo>
                  <a:close/>
                </a:path>
              </a:pathLst>
            </a:custGeom>
            <a:solidFill>
              <a:srgbClr val="006600"/>
            </a:solidFill>
            <a:ln w="9525">
              <a:noFill/>
              <a:round/>
              <a:headEnd/>
              <a:tailEnd/>
            </a:ln>
          </p:spPr>
          <p:txBody>
            <a:bodyPr rot="10800000" vert="eaVert"/>
            <a:lstStyle/>
            <a:p>
              <a:endParaRPr lang="en-US"/>
            </a:p>
          </p:txBody>
        </p:sp>
        <p:sp>
          <p:nvSpPr>
            <p:cNvPr id="15503" name="Freeform 126"/>
            <p:cNvSpPr>
              <a:spLocks/>
            </p:cNvSpPr>
            <p:nvPr/>
          </p:nvSpPr>
          <p:spPr bwMode="auto">
            <a:xfrm>
              <a:off x="4605" y="2086"/>
              <a:ext cx="13" cy="32"/>
            </a:xfrm>
            <a:custGeom>
              <a:avLst/>
              <a:gdLst>
                <a:gd name="T0" fmla="*/ 0 w 12"/>
                <a:gd name="T1" fmla="*/ 50 h 30"/>
                <a:gd name="T2" fmla="*/ 0 w 12"/>
                <a:gd name="T3" fmla="*/ 41 h 30"/>
                <a:gd name="T4" fmla="*/ 0 w 12"/>
                <a:gd name="T5" fmla="*/ 20 h 30"/>
                <a:gd name="T6" fmla="*/ 14 w 12"/>
                <a:gd name="T7" fmla="*/ 6 h 30"/>
                <a:gd name="T8" fmla="*/ 22 w 12"/>
                <a:gd name="T9" fmla="*/ 0 h 30"/>
                <a:gd name="T10" fmla="*/ 14 w 12"/>
                <a:gd name="T11" fmla="*/ 6 h 30"/>
                <a:gd name="T12" fmla="*/ 14 w 12"/>
                <a:gd name="T13" fmla="*/ 29 h 30"/>
                <a:gd name="T14" fmla="*/ 14 w 12"/>
                <a:gd name="T15" fmla="*/ 41 h 30"/>
                <a:gd name="T16" fmla="*/ 0 w 12"/>
                <a:gd name="T17" fmla="*/ 5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30"/>
                <a:gd name="T29" fmla="*/ 12 w 12"/>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30">
                  <a:moveTo>
                    <a:pt x="0" y="30"/>
                  </a:moveTo>
                  <a:lnTo>
                    <a:pt x="0" y="24"/>
                  </a:lnTo>
                  <a:lnTo>
                    <a:pt x="0" y="12"/>
                  </a:lnTo>
                  <a:lnTo>
                    <a:pt x="6" y="6"/>
                  </a:lnTo>
                  <a:lnTo>
                    <a:pt x="12" y="0"/>
                  </a:lnTo>
                  <a:lnTo>
                    <a:pt x="6" y="6"/>
                  </a:lnTo>
                  <a:lnTo>
                    <a:pt x="6" y="18"/>
                  </a:lnTo>
                  <a:lnTo>
                    <a:pt x="6" y="24"/>
                  </a:lnTo>
                  <a:lnTo>
                    <a:pt x="0" y="30"/>
                  </a:lnTo>
                  <a:close/>
                </a:path>
              </a:pathLst>
            </a:custGeom>
            <a:solidFill>
              <a:srgbClr val="006600"/>
            </a:solidFill>
            <a:ln w="9525">
              <a:noFill/>
              <a:round/>
              <a:headEnd/>
              <a:tailEnd/>
            </a:ln>
          </p:spPr>
          <p:txBody>
            <a:bodyPr rot="10800000" vert="eaVert"/>
            <a:lstStyle/>
            <a:p>
              <a:endParaRPr lang="en-US"/>
            </a:p>
          </p:txBody>
        </p:sp>
        <p:sp>
          <p:nvSpPr>
            <p:cNvPr id="15504" name="Freeform 127"/>
            <p:cNvSpPr>
              <a:spLocks/>
            </p:cNvSpPr>
            <p:nvPr/>
          </p:nvSpPr>
          <p:spPr bwMode="auto">
            <a:xfrm>
              <a:off x="4456" y="2067"/>
              <a:ext cx="24" cy="18"/>
            </a:xfrm>
            <a:custGeom>
              <a:avLst/>
              <a:gdLst>
                <a:gd name="T0" fmla="*/ 24 w 24"/>
                <a:gd name="T1" fmla="*/ 0 h 18"/>
                <a:gd name="T2" fmla="*/ 24 w 24"/>
                <a:gd name="T3" fmla="*/ 0 h 18"/>
                <a:gd name="T4" fmla="*/ 18 w 24"/>
                <a:gd name="T5" fmla="*/ 6 h 18"/>
                <a:gd name="T6" fmla="*/ 18 w 24"/>
                <a:gd name="T7" fmla="*/ 6 h 18"/>
                <a:gd name="T8" fmla="*/ 12 w 24"/>
                <a:gd name="T9" fmla="*/ 12 h 18"/>
                <a:gd name="T10" fmla="*/ 12 w 24"/>
                <a:gd name="T11" fmla="*/ 18 h 18"/>
                <a:gd name="T12" fmla="*/ 6 w 24"/>
                <a:gd name="T13" fmla="*/ 18 h 18"/>
                <a:gd name="T14" fmla="*/ 6 w 24"/>
                <a:gd name="T15" fmla="*/ 18 h 18"/>
                <a:gd name="T16" fmla="*/ 0 w 24"/>
                <a:gd name="T17" fmla="*/ 18 h 18"/>
                <a:gd name="T18" fmla="*/ 0 w 24"/>
                <a:gd name="T19" fmla="*/ 18 h 18"/>
                <a:gd name="T20" fmla="*/ 0 w 24"/>
                <a:gd name="T21" fmla="*/ 12 h 18"/>
                <a:gd name="T22" fmla="*/ 6 w 24"/>
                <a:gd name="T23" fmla="*/ 12 h 18"/>
                <a:gd name="T24" fmla="*/ 6 w 24"/>
                <a:gd name="T25" fmla="*/ 6 h 18"/>
                <a:gd name="T26" fmla="*/ 12 w 24"/>
                <a:gd name="T27" fmla="*/ 6 h 18"/>
                <a:gd name="T28" fmla="*/ 18 w 24"/>
                <a:gd name="T29" fmla="*/ 6 h 18"/>
                <a:gd name="T30" fmla="*/ 18 w 24"/>
                <a:gd name="T31" fmla="*/ 0 h 18"/>
                <a:gd name="T32" fmla="*/ 24 w 2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8"/>
                <a:gd name="T53" fmla="*/ 24 w 2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8">
                  <a:moveTo>
                    <a:pt x="24" y="0"/>
                  </a:moveTo>
                  <a:lnTo>
                    <a:pt x="24" y="0"/>
                  </a:lnTo>
                  <a:lnTo>
                    <a:pt x="18" y="6"/>
                  </a:lnTo>
                  <a:lnTo>
                    <a:pt x="12" y="12"/>
                  </a:lnTo>
                  <a:lnTo>
                    <a:pt x="12" y="18"/>
                  </a:lnTo>
                  <a:lnTo>
                    <a:pt x="6" y="18"/>
                  </a:lnTo>
                  <a:lnTo>
                    <a:pt x="0" y="18"/>
                  </a:lnTo>
                  <a:lnTo>
                    <a:pt x="0" y="12"/>
                  </a:lnTo>
                  <a:lnTo>
                    <a:pt x="6" y="12"/>
                  </a:lnTo>
                  <a:lnTo>
                    <a:pt x="6" y="6"/>
                  </a:lnTo>
                  <a:lnTo>
                    <a:pt x="12" y="6"/>
                  </a:lnTo>
                  <a:lnTo>
                    <a:pt x="18" y="6"/>
                  </a:lnTo>
                  <a:lnTo>
                    <a:pt x="18" y="0"/>
                  </a:lnTo>
                  <a:lnTo>
                    <a:pt x="24" y="0"/>
                  </a:lnTo>
                  <a:close/>
                </a:path>
              </a:pathLst>
            </a:custGeom>
            <a:solidFill>
              <a:srgbClr val="006600"/>
            </a:solidFill>
            <a:ln w="9525">
              <a:noFill/>
              <a:round/>
              <a:headEnd/>
              <a:tailEnd/>
            </a:ln>
          </p:spPr>
          <p:txBody>
            <a:bodyPr rot="10800000" vert="eaVert"/>
            <a:lstStyle/>
            <a:p>
              <a:endParaRPr lang="en-US"/>
            </a:p>
          </p:txBody>
        </p:sp>
        <p:sp>
          <p:nvSpPr>
            <p:cNvPr id="15505" name="Freeform 128"/>
            <p:cNvSpPr>
              <a:spLocks/>
            </p:cNvSpPr>
            <p:nvPr/>
          </p:nvSpPr>
          <p:spPr bwMode="auto">
            <a:xfrm>
              <a:off x="4451" y="2067"/>
              <a:ext cx="24" cy="6"/>
            </a:xfrm>
            <a:custGeom>
              <a:avLst/>
              <a:gdLst>
                <a:gd name="T0" fmla="*/ 24 w 24"/>
                <a:gd name="T1" fmla="*/ 0 h 6"/>
                <a:gd name="T2" fmla="*/ 24 w 24"/>
                <a:gd name="T3" fmla="*/ 0 h 6"/>
                <a:gd name="T4" fmla="*/ 18 w 24"/>
                <a:gd name="T5" fmla="*/ 0 h 6"/>
                <a:gd name="T6" fmla="*/ 12 w 24"/>
                <a:gd name="T7" fmla="*/ 0 h 6"/>
                <a:gd name="T8" fmla="*/ 12 w 24"/>
                <a:gd name="T9" fmla="*/ 0 h 6"/>
                <a:gd name="T10" fmla="*/ 6 w 24"/>
                <a:gd name="T11" fmla="*/ 0 h 6"/>
                <a:gd name="T12" fmla="*/ 0 w 24"/>
                <a:gd name="T13" fmla="*/ 0 h 6"/>
                <a:gd name="T14" fmla="*/ 0 w 24"/>
                <a:gd name="T15" fmla="*/ 0 h 6"/>
                <a:gd name="T16" fmla="*/ 0 w 24"/>
                <a:gd name="T17" fmla="*/ 0 h 6"/>
                <a:gd name="T18" fmla="*/ 0 w 24"/>
                <a:gd name="T19" fmla="*/ 6 h 6"/>
                <a:gd name="T20" fmla="*/ 0 w 24"/>
                <a:gd name="T21" fmla="*/ 6 h 6"/>
                <a:gd name="T22" fmla="*/ 6 w 24"/>
                <a:gd name="T23" fmla="*/ 6 h 6"/>
                <a:gd name="T24" fmla="*/ 6 w 24"/>
                <a:gd name="T25" fmla="*/ 6 h 6"/>
                <a:gd name="T26" fmla="*/ 12 w 24"/>
                <a:gd name="T27" fmla="*/ 0 h 6"/>
                <a:gd name="T28" fmla="*/ 18 w 24"/>
                <a:gd name="T29" fmla="*/ 0 h 6"/>
                <a:gd name="T30" fmla="*/ 24 w 24"/>
                <a:gd name="T31" fmla="*/ 0 h 6"/>
                <a:gd name="T32" fmla="*/ 24 w 24"/>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24" y="0"/>
                  </a:moveTo>
                  <a:lnTo>
                    <a:pt x="24" y="0"/>
                  </a:lnTo>
                  <a:lnTo>
                    <a:pt x="18" y="0"/>
                  </a:lnTo>
                  <a:lnTo>
                    <a:pt x="12" y="0"/>
                  </a:lnTo>
                  <a:lnTo>
                    <a:pt x="6" y="0"/>
                  </a:lnTo>
                  <a:lnTo>
                    <a:pt x="0" y="0"/>
                  </a:lnTo>
                  <a:lnTo>
                    <a:pt x="0" y="6"/>
                  </a:lnTo>
                  <a:lnTo>
                    <a:pt x="6" y="6"/>
                  </a:lnTo>
                  <a:lnTo>
                    <a:pt x="12" y="0"/>
                  </a:lnTo>
                  <a:lnTo>
                    <a:pt x="18" y="0"/>
                  </a:lnTo>
                  <a:lnTo>
                    <a:pt x="24" y="0"/>
                  </a:lnTo>
                  <a:close/>
                </a:path>
              </a:pathLst>
            </a:custGeom>
            <a:solidFill>
              <a:srgbClr val="006600"/>
            </a:solidFill>
            <a:ln w="9525">
              <a:noFill/>
              <a:round/>
              <a:headEnd/>
              <a:tailEnd/>
            </a:ln>
          </p:spPr>
          <p:txBody>
            <a:bodyPr rot="10800000" vert="eaVert"/>
            <a:lstStyle/>
            <a:p>
              <a:endParaRPr lang="en-US"/>
            </a:p>
          </p:txBody>
        </p:sp>
        <p:sp>
          <p:nvSpPr>
            <p:cNvPr id="15506" name="Freeform 129"/>
            <p:cNvSpPr>
              <a:spLocks/>
            </p:cNvSpPr>
            <p:nvPr/>
          </p:nvSpPr>
          <p:spPr bwMode="auto">
            <a:xfrm>
              <a:off x="4456" y="2044"/>
              <a:ext cx="24" cy="24"/>
            </a:xfrm>
            <a:custGeom>
              <a:avLst/>
              <a:gdLst>
                <a:gd name="T0" fmla="*/ 24 w 24"/>
                <a:gd name="T1" fmla="*/ 24 h 24"/>
                <a:gd name="T2" fmla="*/ 18 w 24"/>
                <a:gd name="T3" fmla="*/ 24 h 24"/>
                <a:gd name="T4" fmla="*/ 18 w 24"/>
                <a:gd name="T5" fmla="*/ 18 h 24"/>
                <a:gd name="T6" fmla="*/ 12 w 24"/>
                <a:gd name="T7" fmla="*/ 18 h 24"/>
                <a:gd name="T8" fmla="*/ 6 w 24"/>
                <a:gd name="T9" fmla="*/ 12 h 24"/>
                <a:gd name="T10" fmla="*/ 0 w 24"/>
                <a:gd name="T11" fmla="*/ 6 h 24"/>
                <a:gd name="T12" fmla="*/ 0 w 24"/>
                <a:gd name="T13" fmla="*/ 6 h 24"/>
                <a:gd name="T14" fmla="*/ 0 w 24"/>
                <a:gd name="T15" fmla="*/ 6 h 24"/>
                <a:gd name="T16" fmla="*/ 0 w 24"/>
                <a:gd name="T17" fmla="*/ 0 h 24"/>
                <a:gd name="T18" fmla="*/ 0 w 24"/>
                <a:gd name="T19" fmla="*/ 0 h 24"/>
                <a:gd name="T20" fmla="*/ 6 w 24"/>
                <a:gd name="T21" fmla="*/ 6 h 24"/>
                <a:gd name="T22" fmla="*/ 6 w 24"/>
                <a:gd name="T23" fmla="*/ 6 h 24"/>
                <a:gd name="T24" fmla="*/ 12 w 24"/>
                <a:gd name="T25" fmla="*/ 12 h 24"/>
                <a:gd name="T26" fmla="*/ 18 w 24"/>
                <a:gd name="T27" fmla="*/ 12 h 24"/>
                <a:gd name="T28" fmla="*/ 18 w 24"/>
                <a:gd name="T29" fmla="*/ 18 h 24"/>
                <a:gd name="T30" fmla="*/ 24 w 24"/>
                <a:gd name="T31" fmla="*/ 24 h 24"/>
                <a:gd name="T32" fmla="*/ 24 w 24"/>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24"/>
                  </a:moveTo>
                  <a:lnTo>
                    <a:pt x="18" y="24"/>
                  </a:lnTo>
                  <a:lnTo>
                    <a:pt x="18" y="18"/>
                  </a:lnTo>
                  <a:lnTo>
                    <a:pt x="12" y="18"/>
                  </a:lnTo>
                  <a:lnTo>
                    <a:pt x="6" y="12"/>
                  </a:lnTo>
                  <a:lnTo>
                    <a:pt x="0" y="6"/>
                  </a:lnTo>
                  <a:lnTo>
                    <a:pt x="0" y="0"/>
                  </a:lnTo>
                  <a:lnTo>
                    <a:pt x="6" y="6"/>
                  </a:lnTo>
                  <a:lnTo>
                    <a:pt x="12" y="12"/>
                  </a:lnTo>
                  <a:lnTo>
                    <a:pt x="18" y="12"/>
                  </a:lnTo>
                  <a:lnTo>
                    <a:pt x="18" y="18"/>
                  </a:lnTo>
                  <a:lnTo>
                    <a:pt x="24" y="24"/>
                  </a:lnTo>
                  <a:close/>
                </a:path>
              </a:pathLst>
            </a:custGeom>
            <a:solidFill>
              <a:srgbClr val="006600"/>
            </a:solidFill>
            <a:ln w="9525">
              <a:noFill/>
              <a:round/>
              <a:headEnd/>
              <a:tailEnd/>
            </a:ln>
          </p:spPr>
          <p:txBody>
            <a:bodyPr rot="10800000" vert="eaVert"/>
            <a:lstStyle/>
            <a:p>
              <a:endParaRPr lang="en-US"/>
            </a:p>
          </p:txBody>
        </p:sp>
        <p:sp>
          <p:nvSpPr>
            <p:cNvPr id="15507" name="Freeform 130"/>
            <p:cNvSpPr>
              <a:spLocks/>
            </p:cNvSpPr>
            <p:nvPr/>
          </p:nvSpPr>
          <p:spPr bwMode="auto">
            <a:xfrm>
              <a:off x="4610" y="2049"/>
              <a:ext cx="8" cy="36"/>
            </a:xfrm>
            <a:custGeom>
              <a:avLst/>
              <a:gdLst>
                <a:gd name="T0" fmla="*/ 0 w 6"/>
                <a:gd name="T1" fmla="*/ 36 h 36"/>
                <a:gd name="T2" fmla="*/ 0 w 6"/>
                <a:gd name="T3" fmla="*/ 24 h 36"/>
                <a:gd name="T4" fmla="*/ 0 w 6"/>
                <a:gd name="T5" fmla="*/ 12 h 36"/>
                <a:gd name="T6" fmla="*/ 0 w 6"/>
                <a:gd name="T7" fmla="*/ 6 h 36"/>
                <a:gd name="T8" fmla="*/ 64 w 6"/>
                <a:gd name="T9" fmla="*/ 0 h 36"/>
                <a:gd name="T10" fmla="*/ 64 w 6"/>
                <a:gd name="T11" fmla="*/ 6 h 36"/>
                <a:gd name="T12" fmla="*/ 64 w 6"/>
                <a:gd name="T13" fmla="*/ 12 h 36"/>
                <a:gd name="T14" fmla="*/ 0 w 6"/>
                <a:gd name="T15" fmla="*/ 24 h 36"/>
                <a:gd name="T16" fmla="*/ 0 w 6"/>
                <a:gd name="T17" fmla="*/ 36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6"/>
                <a:gd name="T29" fmla="*/ 6 w 6"/>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6">
                  <a:moveTo>
                    <a:pt x="0" y="36"/>
                  </a:moveTo>
                  <a:lnTo>
                    <a:pt x="0" y="24"/>
                  </a:lnTo>
                  <a:lnTo>
                    <a:pt x="0" y="12"/>
                  </a:lnTo>
                  <a:lnTo>
                    <a:pt x="0" y="6"/>
                  </a:lnTo>
                  <a:lnTo>
                    <a:pt x="6" y="0"/>
                  </a:lnTo>
                  <a:lnTo>
                    <a:pt x="6" y="6"/>
                  </a:lnTo>
                  <a:lnTo>
                    <a:pt x="6" y="12"/>
                  </a:lnTo>
                  <a:lnTo>
                    <a:pt x="0" y="24"/>
                  </a:lnTo>
                  <a:lnTo>
                    <a:pt x="0" y="36"/>
                  </a:lnTo>
                  <a:close/>
                </a:path>
              </a:pathLst>
            </a:custGeom>
            <a:solidFill>
              <a:srgbClr val="006600"/>
            </a:solidFill>
            <a:ln w="9525">
              <a:noFill/>
              <a:round/>
              <a:headEnd/>
              <a:tailEnd/>
            </a:ln>
          </p:spPr>
          <p:txBody>
            <a:bodyPr rot="10800000" vert="eaVert"/>
            <a:lstStyle/>
            <a:p>
              <a:endParaRPr lang="en-US"/>
            </a:p>
          </p:txBody>
        </p:sp>
        <p:sp>
          <p:nvSpPr>
            <p:cNvPr id="15508" name="Freeform 131"/>
            <p:cNvSpPr>
              <a:spLocks/>
            </p:cNvSpPr>
            <p:nvPr/>
          </p:nvSpPr>
          <p:spPr bwMode="auto">
            <a:xfrm>
              <a:off x="4618" y="2057"/>
              <a:ext cx="18" cy="36"/>
            </a:xfrm>
            <a:custGeom>
              <a:avLst/>
              <a:gdLst>
                <a:gd name="T0" fmla="*/ 0 w 18"/>
                <a:gd name="T1" fmla="*/ 36 h 36"/>
                <a:gd name="T2" fmla="*/ 0 w 18"/>
                <a:gd name="T3" fmla="*/ 24 h 36"/>
                <a:gd name="T4" fmla="*/ 6 w 18"/>
                <a:gd name="T5" fmla="*/ 18 h 36"/>
                <a:gd name="T6" fmla="*/ 6 w 18"/>
                <a:gd name="T7" fmla="*/ 6 h 36"/>
                <a:gd name="T8" fmla="*/ 12 w 18"/>
                <a:gd name="T9" fmla="*/ 0 h 36"/>
                <a:gd name="T10" fmla="*/ 18 w 18"/>
                <a:gd name="T11" fmla="*/ 0 h 36"/>
                <a:gd name="T12" fmla="*/ 18 w 18"/>
                <a:gd name="T13" fmla="*/ 6 h 36"/>
                <a:gd name="T14" fmla="*/ 12 w 18"/>
                <a:gd name="T15" fmla="*/ 12 h 36"/>
                <a:gd name="T16" fmla="*/ 12 w 18"/>
                <a:gd name="T17" fmla="*/ 18 h 36"/>
                <a:gd name="T18" fmla="*/ 6 w 18"/>
                <a:gd name="T19" fmla="*/ 24 h 36"/>
                <a:gd name="T20" fmla="*/ 6 w 18"/>
                <a:gd name="T21" fmla="*/ 24 h 36"/>
                <a:gd name="T22" fmla="*/ 0 w 18"/>
                <a:gd name="T23" fmla="*/ 30 h 36"/>
                <a:gd name="T24" fmla="*/ 0 w 18"/>
                <a:gd name="T25" fmla="*/ 36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36"/>
                <a:gd name="T41" fmla="*/ 18 w 18"/>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36">
                  <a:moveTo>
                    <a:pt x="0" y="36"/>
                  </a:moveTo>
                  <a:lnTo>
                    <a:pt x="0" y="24"/>
                  </a:lnTo>
                  <a:lnTo>
                    <a:pt x="6" y="18"/>
                  </a:lnTo>
                  <a:lnTo>
                    <a:pt x="6" y="6"/>
                  </a:lnTo>
                  <a:lnTo>
                    <a:pt x="12" y="0"/>
                  </a:lnTo>
                  <a:lnTo>
                    <a:pt x="18" y="0"/>
                  </a:lnTo>
                  <a:lnTo>
                    <a:pt x="18" y="6"/>
                  </a:lnTo>
                  <a:lnTo>
                    <a:pt x="12" y="12"/>
                  </a:lnTo>
                  <a:lnTo>
                    <a:pt x="12" y="18"/>
                  </a:lnTo>
                  <a:lnTo>
                    <a:pt x="6" y="24"/>
                  </a:lnTo>
                  <a:lnTo>
                    <a:pt x="0" y="30"/>
                  </a:lnTo>
                  <a:lnTo>
                    <a:pt x="0" y="36"/>
                  </a:lnTo>
                  <a:close/>
                </a:path>
              </a:pathLst>
            </a:custGeom>
            <a:solidFill>
              <a:srgbClr val="006600"/>
            </a:solidFill>
            <a:ln w="9525">
              <a:noFill/>
              <a:round/>
              <a:headEnd/>
              <a:tailEnd/>
            </a:ln>
          </p:spPr>
          <p:txBody>
            <a:bodyPr rot="10800000" vert="eaVert"/>
            <a:lstStyle/>
            <a:p>
              <a:endParaRPr lang="en-US"/>
            </a:p>
          </p:txBody>
        </p:sp>
        <p:sp>
          <p:nvSpPr>
            <p:cNvPr id="15509" name="Freeform 132"/>
            <p:cNvSpPr>
              <a:spLocks/>
            </p:cNvSpPr>
            <p:nvPr/>
          </p:nvSpPr>
          <p:spPr bwMode="auto">
            <a:xfrm>
              <a:off x="4598" y="2051"/>
              <a:ext cx="6" cy="30"/>
            </a:xfrm>
            <a:custGeom>
              <a:avLst/>
              <a:gdLst>
                <a:gd name="T0" fmla="*/ 0 w 6"/>
                <a:gd name="T1" fmla="*/ 30 h 30"/>
                <a:gd name="T2" fmla="*/ 0 w 6"/>
                <a:gd name="T3" fmla="*/ 30 h 30"/>
                <a:gd name="T4" fmla="*/ 0 w 6"/>
                <a:gd name="T5" fmla="*/ 18 h 30"/>
                <a:gd name="T6" fmla="*/ 0 w 6"/>
                <a:gd name="T7" fmla="*/ 6 h 30"/>
                <a:gd name="T8" fmla="*/ 0 w 6"/>
                <a:gd name="T9" fmla="*/ 0 h 30"/>
                <a:gd name="T10" fmla="*/ 6 w 6"/>
                <a:gd name="T11" fmla="*/ 0 h 30"/>
                <a:gd name="T12" fmla="*/ 6 w 6"/>
                <a:gd name="T13" fmla="*/ 12 h 30"/>
                <a:gd name="T14" fmla="*/ 0 w 6"/>
                <a:gd name="T15" fmla="*/ 24 h 30"/>
                <a:gd name="T16" fmla="*/ 0 w 6"/>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0"/>
                <a:gd name="T29" fmla="*/ 6 w 6"/>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0">
                  <a:moveTo>
                    <a:pt x="0" y="30"/>
                  </a:moveTo>
                  <a:lnTo>
                    <a:pt x="0" y="30"/>
                  </a:lnTo>
                  <a:lnTo>
                    <a:pt x="0" y="18"/>
                  </a:lnTo>
                  <a:lnTo>
                    <a:pt x="0" y="6"/>
                  </a:lnTo>
                  <a:lnTo>
                    <a:pt x="0" y="0"/>
                  </a:lnTo>
                  <a:lnTo>
                    <a:pt x="6" y="0"/>
                  </a:lnTo>
                  <a:lnTo>
                    <a:pt x="6" y="12"/>
                  </a:lnTo>
                  <a:lnTo>
                    <a:pt x="0" y="24"/>
                  </a:lnTo>
                  <a:lnTo>
                    <a:pt x="0" y="30"/>
                  </a:lnTo>
                  <a:close/>
                </a:path>
              </a:pathLst>
            </a:custGeom>
            <a:solidFill>
              <a:srgbClr val="006600"/>
            </a:solidFill>
            <a:ln w="9525">
              <a:noFill/>
              <a:round/>
              <a:headEnd/>
              <a:tailEnd/>
            </a:ln>
          </p:spPr>
          <p:txBody>
            <a:bodyPr rot="10800000" vert="eaVert"/>
            <a:lstStyle/>
            <a:p>
              <a:endParaRPr lang="en-US"/>
            </a:p>
          </p:txBody>
        </p:sp>
        <p:sp>
          <p:nvSpPr>
            <p:cNvPr id="15510" name="Freeform 133"/>
            <p:cNvSpPr>
              <a:spLocks/>
            </p:cNvSpPr>
            <p:nvPr/>
          </p:nvSpPr>
          <p:spPr bwMode="auto">
            <a:xfrm>
              <a:off x="4588" y="2045"/>
              <a:ext cx="6" cy="30"/>
            </a:xfrm>
            <a:custGeom>
              <a:avLst/>
              <a:gdLst>
                <a:gd name="T0" fmla="*/ 6 w 6"/>
                <a:gd name="T1" fmla="*/ 30 h 30"/>
                <a:gd name="T2" fmla="*/ 0 w 6"/>
                <a:gd name="T3" fmla="*/ 24 h 30"/>
                <a:gd name="T4" fmla="*/ 0 w 6"/>
                <a:gd name="T5" fmla="*/ 12 h 30"/>
                <a:gd name="T6" fmla="*/ 0 w 6"/>
                <a:gd name="T7" fmla="*/ 6 h 30"/>
                <a:gd name="T8" fmla="*/ 0 w 6"/>
                <a:gd name="T9" fmla="*/ 0 h 30"/>
                <a:gd name="T10" fmla="*/ 0 w 6"/>
                <a:gd name="T11" fmla="*/ 0 h 30"/>
                <a:gd name="T12" fmla="*/ 6 w 6"/>
                <a:gd name="T13" fmla="*/ 6 h 30"/>
                <a:gd name="T14" fmla="*/ 0 w 6"/>
                <a:gd name="T15" fmla="*/ 24 h 30"/>
                <a:gd name="T16" fmla="*/ 6 w 6"/>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0"/>
                <a:gd name="T29" fmla="*/ 6 w 6"/>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0">
                  <a:moveTo>
                    <a:pt x="6" y="30"/>
                  </a:moveTo>
                  <a:lnTo>
                    <a:pt x="0" y="24"/>
                  </a:lnTo>
                  <a:lnTo>
                    <a:pt x="0" y="12"/>
                  </a:lnTo>
                  <a:lnTo>
                    <a:pt x="0" y="6"/>
                  </a:lnTo>
                  <a:lnTo>
                    <a:pt x="0" y="0"/>
                  </a:lnTo>
                  <a:lnTo>
                    <a:pt x="6" y="6"/>
                  </a:lnTo>
                  <a:lnTo>
                    <a:pt x="0" y="24"/>
                  </a:lnTo>
                  <a:lnTo>
                    <a:pt x="6" y="30"/>
                  </a:lnTo>
                  <a:close/>
                </a:path>
              </a:pathLst>
            </a:custGeom>
            <a:solidFill>
              <a:srgbClr val="006600"/>
            </a:solidFill>
            <a:ln w="9525">
              <a:noFill/>
              <a:round/>
              <a:headEnd/>
              <a:tailEnd/>
            </a:ln>
          </p:spPr>
          <p:txBody>
            <a:bodyPr rot="10800000" vert="eaVert"/>
            <a:lstStyle/>
            <a:p>
              <a:endParaRPr lang="en-US"/>
            </a:p>
          </p:txBody>
        </p:sp>
        <p:sp>
          <p:nvSpPr>
            <p:cNvPr id="15511" name="Freeform 134"/>
            <p:cNvSpPr>
              <a:spLocks/>
            </p:cNvSpPr>
            <p:nvPr/>
          </p:nvSpPr>
          <p:spPr bwMode="auto">
            <a:xfrm>
              <a:off x="4568" y="2039"/>
              <a:ext cx="13" cy="30"/>
            </a:xfrm>
            <a:custGeom>
              <a:avLst/>
              <a:gdLst>
                <a:gd name="T0" fmla="*/ 22 w 12"/>
                <a:gd name="T1" fmla="*/ 30 h 30"/>
                <a:gd name="T2" fmla="*/ 14 w 12"/>
                <a:gd name="T3" fmla="*/ 24 h 30"/>
                <a:gd name="T4" fmla="*/ 14 w 12"/>
                <a:gd name="T5" fmla="*/ 12 h 30"/>
                <a:gd name="T6" fmla="*/ 0 w 12"/>
                <a:gd name="T7" fmla="*/ 0 h 30"/>
                <a:gd name="T8" fmla="*/ 14 w 12"/>
                <a:gd name="T9" fmla="*/ 0 h 30"/>
                <a:gd name="T10" fmla="*/ 14 w 12"/>
                <a:gd name="T11" fmla="*/ 0 h 30"/>
                <a:gd name="T12" fmla="*/ 14 w 12"/>
                <a:gd name="T13" fmla="*/ 12 h 30"/>
                <a:gd name="T14" fmla="*/ 14 w 12"/>
                <a:gd name="T15" fmla="*/ 24 h 30"/>
                <a:gd name="T16" fmla="*/ 22 w 12"/>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30"/>
                <a:gd name="T29" fmla="*/ 12 w 12"/>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30">
                  <a:moveTo>
                    <a:pt x="12" y="30"/>
                  </a:moveTo>
                  <a:lnTo>
                    <a:pt x="6" y="24"/>
                  </a:lnTo>
                  <a:lnTo>
                    <a:pt x="6" y="12"/>
                  </a:lnTo>
                  <a:lnTo>
                    <a:pt x="0" y="0"/>
                  </a:lnTo>
                  <a:lnTo>
                    <a:pt x="6" y="0"/>
                  </a:lnTo>
                  <a:lnTo>
                    <a:pt x="6" y="12"/>
                  </a:lnTo>
                  <a:lnTo>
                    <a:pt x="6" y="24"/>
                  </a:lnTo>
                  <a:lnTo>
                    <a:pt x="12" y="30"/>
                  </a:lnTo>
                  <a:close/>
                </a:path>
              </a:pathLst>
            </a:custGeom>
            <a:solidFill>
              <a:srgbClr val="006600"/>
            </a:solidFill>
            <a:ln w="9525">
              <a:noFill/>
              <a:round/>
              <a:headEnd/>
              <a:tailEnd/>
            </a:ln>
          </p:spPr>
          <p:txBody>
            <a:bodyPr rot="10800000" vert="eaVert"/>
            <a:lstStyle/>
            <a:p>
              <a:endParaRPr lang="en-US"/>
            </a:p>
          </p:txBody>
        </p:sp>
        <p:sp>
          <p:nvSpPr>
            <p:cNvPr id="15512" name="Freeform 135"/>
            <p:cNvSpPr>
              <a:spLocks/>
            </p:cNvSpPr>
            <p:nvPr/>
          </p:nvSpPr>
          <p:spPr bwMode="auto">
            <a:xfrm>
              <a:off x="4558" y="2028"/>
              <a:ext cx="12" cy="40"/>
            </a:xfrm>
            <a:custGeom>
              <a:avLst/>
              <a:gdLst>
                <a:gd name="T0" fmla="*/ 12 w 12"/>
                <a:gd name="T1" fmla="*/ 28 h 42"/>
                <a:gd name="T2" fmla="*/ 6 w 12"/>
                <a:gd name="T3" fmla="*/ 22 h 42"/>
                <a:gd name="T4" fmla="*/ 0 w 12"/>
                <a:gd name="T5" fmla="*/ 10 h 42"/>
                <a:gd name="T6" fmla="*/ 0 w 12"/>
                <a:gd name="T7" fmla="*/ 6 h 42"/>
                <a:gd name="T8" fmla="*/ 6 w 12"/>
                <a:gd name="T9" fmla="*/ 0 h 42"/>
                <a:gd name="T10" fmla="*/ 6 w 12"/>
                <a:gd name="T11" fmla="*/ 6 h 42"/>
                <a:gd name="T12" fmla="*/ 6 w 12"/>
                <a:gd name="T13" fmla="*/ 10 h 42"/>
                <a:gd name="T14" fmla="*/ 6 w 12"/>
                <a:gd name="T15" fmla="*/ 22 h 42"/>
                <a:gd name="T16" fmla="*/ 12 w 12"/>
                <a:gd name="T17" fmla="*/ 28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42"/>
                <a:gd name="T29" fmla="*/ 12 w 12"/>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42">
                  <a:moveTo>
                    <a:pt x="12" y="42"/>
                  </a:moveTo>
                  <a:lnTo>
                    <a:pt x="6" y="30"/>
                  </a:lnTo>
                  <a:lnTo>
                    <a:pt x="0" y="18"/>
                  </a:lnTo>
                  <a:lnTo>
                    <a:pt x="0" y="6"/>
                  </a:lnTo>
                  <a:lnTo>
                    <a:pt x="6" y="0"/>
                  </a:lnTo>
                  <a:lnTo>
                    <a:pt x="6" y="6"/>
                  </a:lnTo>
                  <a:lnTo>
                    <a:pt x="6" y="18"/>
                  </a:lnTo>
                  <a:lnTo>
                    <a:pt x="6" y="30"/>
                  </a:lnTo>
                  <a:lnTo>
                    <a:pt x="12" y="42"/>
                  </a:lnTo>
                  <a:close/>
                </a:path>
              </a:pathLst>
            </a:custGeom>
            <a:solidFill>
              <a:srgbClr val="006600"/>
            </a:solidFill>
            <a:ln w="9525">
              <a:noFill/>
              <a:round/>
              <a:headEnd/>
              <a:tailEnd/>
            </a:ln>
          </p:spPr>
          <p:txBody>
            <a:bodyPr rot="10800000" vert="eaVert"/>
            <a:lstStyle/>
            <a:p>
              <a:endParaRPr lang="en-US"/>
            </a:p>
          </p:txBody>
        </p:sp>
        <p:sp>
          <p:nvSpPr>
            <p:cNvPr id="15513" name="Freeform 136"/>
            <p:cNvSpPr>
              <a:spLocks/>
            </p:cNvSpPr>
            <p:nvPr/>
          </p:nvSpPr>
          <p:spPr bwMode="auto">
            <a:xfrm>
              <a:off x="4540" y="2021"/>
              <a:ext cx="12" cy="42"/>
            </a:xfrm>
            <a:custGeom>
              <a:avLst/>
              <a:gdLst>
                <a:gd name="T0" fmla="*/ 12 w 12"/>
                <a:gd name="T1" fmla="*/ 42 h 42"/>
                <a:gd name="T2" fmla="*/ 12 w 12"/>
                <a:gd name="T3" fmla="*/ 42 h 42"/>
                <a:gd name="T4" fmla="*/ 12 w 12"/>
                <a:gd name="T5" fmla="*/ 36 h 42"/>
                <a:gd name="T6" fmla="*/ 6 w 12"/>
                <a:gd name="T7" fmla="*/ 30 h 42"/>
                <a:gd name="T8" fmla="*/ 6 w 12"/>
                <a:gd name="T9" fmla="*/ 18 h 42"/>
                <a:gd name="T10" fmla="*/ 0 w 12"/>
                <a:gd name="T11" fmla="*/ 12 h 42"/>
                <a:gd name="T12" fmla="*/ 0 w 12"/>
                <a:gd name="T13" fmla="*/ 6 h 42"/>
                <a:gd name="T14" fmla="*/ 0 w 12"/>
                <a:gd name="T15" fmla="*/ 6 h 42"/>
                <a:gd name="T16" fmla="*/ 0 w 12"/>
                <a:gd name="T17" fmla="*/ 0 h 42"/>
                <a:gd name="T18" fmla="*/ 6 w 12"/>
                <a:gd name="T19" fmla="*/ 6 h 42"/>
                <a:gd name="T20" fmla="*/ 12 w 12"/>
                <a:gd name="T21" fmla="*/ 24 h 42"/>
                <a:gd name="T22" fmla="*/ 12 w 12"/>
                <a:gd name="T23" fmla="*/ 36 h 42"/>
                <a:gd name="T24" fmla="*/ 12 w 12"/>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42"/>
                <a:gd name="T41" fmla="*/ 12 w 12"/>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42">
                  <a:moveTo>
                    <a:pt x="12" y="42"/>
                  </a:moveTo>
                  <a:lnTo>
                    <a:pt x="12" y="42"/>
                  </a:lnTo>
                  <a:lnTo>
                    <a:pt x="12" y="36"/>
                  </a:lnTo>
                  <a:lnTo>
                    <a:pt x="6" y="30"/>
                  </a:lnTo>
                  <a:lnTo>
                    <a:pt x="6" y="18"/>
                  </a:lnTo>
                  <a:lnTo>
                    <a:pt x="0" y="12"/>
                  </a:lnTo>
                  <a:lnTo>
                    <a:pt x="0" y="6"/>
                  </a:lnTo>
                  <a:lnTo>
                    <a:pt x="0" y="0"/>
                  </a:lnTo>
                  <a:lnTo>
                    <a:pt x="6" y="6"/>
                  </a:lnTo>
                  <a:lnTo>
                    <a:pt x="12" y="24"/>
                  </a:lnTo>
                  <a:lnTo>
                    <a:pt x="12" y="36"/>
                  </a:lnTo>
                  <a:lnTo>
                    <a:pt x="12" y="42"/>
                  </a:lnTo>
                  <a:close/>
                </a:path>
              </a:pathLst>
            </a:custGeom>
            <a:solidFill>
              <a:srgbClr val="006600"/>
            </a:solidFill>
            <a:ln w="9525">
              <a:noFill/>
              <a:round/>
              <a:headEnd/>
              <a:tailEnd/>
            </a:ln>
          </p:spPr>
          <p:txBody>
            <a:bodyPr rot="10800000" vert="eaVert"/>
            <a:lstStyle/>
            <a:p>
              <a:endParaRPr lang="en-US"/>
            </a:p>
          </p:txBody>
        </p:sp>
        <p:sp>
          <p:nvSpPr>
            <p:cNvPr id="15514" name="Freeform 137"/>
            <p:cNvSpPr>
              <a:spLocks/>
            </p:cNvSpPr>
            <p:nvPr/>
          </p:nvSpPr>
          <p:spPr bwMode="auto">
            <a:xfrm>
              <a:off x="4528" y="2021"/>
              <a:ext cx="12" cy="42"/>
            </a:xfrm>
            <a:custGeom>
              <a:avLst/>
              <a:gdLst>
                <a:gd name="T0" fmla="*/ 12 w 12"/>
                <a:gd name="T1" fmla="*/ 42 h 42"/>
                <a:gd name="T2" fmla="*/ 12 w 12"/>
                <a:gd name="T3" fmla="*/ 42 h 42"/>
                <a:gd name="T4" fmla="*/ 6 w 12"/>
                <a:gd name="T5" fmla="*/ 36 h 42"/>
                <a:gd name="T6" fmla="*/ 6 w 12"/>
                <a:gd name="T7" fmla="*/ 24 h 42"/>
                <a:gd name="T8" fmla="*/ 0 w 12"/>
                <a:gd name="T9" fmla="*/ 18 h 42"/>
                <a:gd name="T10" fmla="*/ 0 w 12"/>
                <a:gd name="T11" fmla="*/ 12 h 42"/>
                <a:gd name="T12" fmla="*/ 0 w 12"/>
                <a:gd name="T13" fmla="*/ 6 h 42"/>
                <a:gd name="T14" fmla="*/ 0 w 12"/>
                <a:gd name="T15" fmla="*/ 0 h 42"/>
                <a:gd name="T16" fmla="*/ 0 w 12"/>
                <a:gd name="T17" fmla="*/ 0 h 42"/>
                <a:gd name="T18" fmla="*/ 6 w 12"/>
                <a:gd name="T19" fmla="*/ 6 h 42"/>
                <a:gd name="T20" fmla="*/ 12 w 12"/>
                <a:gd name="T21" fmla="*/ 18 h 42"/>
                <a:gd name="T22" fmla="*/ 12 w 12"/>
                <a:gd name="T23" fmla="*/ 30 h 42"/>
                <a:gd name="T24" fmla="*/ 12 w 12"/>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42"/>
                <a:gd name="T41" fmla="*/ 12 w 12"/>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42">
                  <a:moveTo>
                    <a:pt x="12" y="42"/>
                  </a:moveTo>
                  <a:lnTo>
                    <a:pt x="12" y="42"/>
                  </a:lnTo>
                  <a:lnTo>
                    <a:pt x="6" y="36"/>
                  </a:lnTo>
                  <a:lnTo>
                    <a:pt x="6" y="24"/>
                  </a:lnTo>
                  <a:lnTo>
                    <a:pt x="0" y="18"/>
                  </a:lnTo>
                  <a:lnTo>
                    <a:pt x="0" y="12"/>
                  </a:lnTo>
                  <a:lnTo>
                    <a:pt x="0" y="6"/>
                  </a:lnTo>
                  <a:lnTo>
                    <a:pt x="0" y="0"/>
                  </a:lnTo>
                  <a:lnTo>
                    <a:pt x="6" y="6"/>
                  </a:lnTo>
                  <a:lnTo>
                    <a:pt x="12" y="18"/>
                  </a:lnTo>
                  <a:lnTo>
                    <a:pt x="12" y="30"/>
                  </a:lnTo>
                  <a:lnTo>
                    <a:pt x="12" y="42"/>
                  </a:lnTo>
                  <a:close/>
                </a:path>
              </a:pathLst>
            </a:custGeom>
            <a:solidFill>
              <a:srgbClr val="006600"/>
            </a:solidFill>
            <a:ln w="9525">
              <a:noFill/>
              <a:round/>
              <a:headEnd/>
              <a:tailEnd/>
            </a:ln>
          </p:spPr>
          <p:txBody>
            <a:bodyPr rot="10800000" vert="eaVert"/>
            <a:lstStyle/>
            <a:p>
              <a:endParaRPr lang="en-US"/>
            </a:p>
          </p:txBody>
        </p:sp>
        <p:sp>
          <p:nvSpPr>
            <p:cNvPr id="15515" name="Freeform 138"/>
            <p:cNvSpPr>
              <a:spLocks/>
            </p:cNvSpPr>
            <p:nvPr/>
          </p:nvSpPr>
          <p:spPr bwMode="auto">
            <a:xfrm>
              <a:off x="4498" y="2021"/>
              <a:ext cx="30" cy="48"/>
            </a:xfrm>
            <a:custGeom>
              <a:avLst/>
              <a:gdLst>
                <a:gd name="T0" fmla="*/ 30 w 30"/>
                <a:gd name="T1" fmla="*/ 48 h 48"/>
                <a:gd name="T2" fmla="*/ 24 w 30"/>
                <a:gd name="T3" fmla="*/ 42 h 48"/>
                <a:gd name="T4" fmla="*/ 18 w 30"/>
                <a:gd name="T5" fmla="*/ 36 h 48"/>
                <a:gd name="T6" fmla="*/ 12 w 30"/>
                <a:gd name="T7" fmla="*/ 30 h 48"/>
                <a:gd name="T8" fmla="*/ 6 w 30"/>
                <a:gd name="T9" fmla="*/ 24 h 48"/>
                <a:gd name="T10" fmla="*/ 6 w 30"/>
                <a:gd name="T11" fmla="*/ 18 h 48"/>
                <a:gd name="T12" fmla="*/ 0 w 30"/>
                <a:gd name="T13" fmla="*/ 12 h 48"/>
                <a:gd name="T14" fmla="*/ 0 w 30"/>
                <a:gd name="T15" fmla="*/ 6 h 48"/>
                <a:gd name="T16" fmla="*/ 0 w 30"/>
                <a:gd name="T17" fmla="*/ 0 h 48"/>
                <a:gd name="T18" fmla="*/ 6 w 30"/>
                <a:gd name="T19" fmla="*/ 0 h 48"/>
                <a:gd name="T20" fmla="*/ 6 w 30"/>
                <a:gd name="T21" fmla="*/ 6 h 48"/>
                <a:gd name="T22" fmla="*/ 12 w 30"/>
                <a:gd name="T23" fmla="*/ 12 h 48"/>
                <a:gd name="T24" fmla="*/ 18 w 30"/>
                <a:gd name="T25" fmla="*/ 18 h 48"/>
                <a:gd name="T26" fmla="*/ 18 w 30"/>
                <a:gd name="T27" fmla="*/ 24 h 48"/>
                <a:gd name="T28" fmla="*/ 24 w 30"/>
                <a:gd name="T29" fmla="*/ 30 h 48"/>
                <a:gd name="T30" fmla="*/ 24 w 30"/>
                <a:gd name="T31" fmla="*/ 36 h 48"/>
                <a:gd name="T32" fmla="*/ 30 w 30"/>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8"/>
                <a:gd name="T53" fmla="*/ 30 w 3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8">
                  <a:moveTo>
                    <a:pt x="30" y="48"/>
                  </a:moveTo>
                  <a:lnTo>
                    <a:pt x="24" y="42"/>
                  </a:lnTo>
                  <a:lnTo>
                    <a:pt x="18" y="36"/>
                  </a:lnTo>
                  <a:lnTo>
                    <a:pt x="12" y="30"/>
                  </a:lnTo>
                  <a:lnTo>
                    <a:pt x="6" y="24"/>
                  </a:lnTo>
                  <a:lnTo>
                    <a:pt x="6" y="18"/>
                  </a:lnTo>
                  <a:lnTo>
                    <a:pt x="0" y="12"/>
                  </a:lnTo>
                  <a:lnTo>
                    <a:pt x="0" y="6"/>
                  </a:lnTo>
                  <a:lnTo>
                    <a:pt x="0" y="0"/>
                  </a:lnTo>
                  <a:lnTo>
                    <a:pt x="6" y="0"/>
                  </a:lnTo>
                  <a:lnTo>
                    <a:pt x="6" y="6"/>
                  </a:lnTo>
                  <a:lnTo>
                    <a:pt x="12" y="12"/>
                  </a:lnTo>
                  <a:lnTo>
                    <a:pt x="18" y="18"/>
                  </a:lnTo>
                  <a:lnTo>
                    <a:pt x="18" y="24"/>
                  </a:lnTo>
                  <a:lnTo>
                    <a:pt x="24" y="30"/>
                  </a:lnTo>
                  <a:lnTo>
                    <a:pt x="24" y="36"/>
                  </a:lnTo>
                  <a:lnTo>
                    <a:pt x="30" y="48"/>
                  </a:lnTo>
                  <a:close/>
                </a:path>
              </a:pathLst>
            </a:custGeom>
            <a:solidFill>
              <a:srgbClr val="006600"/>
            </a:solidFill>
            <a:ln w="9525">
              <a:noFill/>
              <a:round/>
              <a:headEnd/>
              <a:tailEnd/>
            </a:ln>
          </p:spPr>
          <p:txBody>
            <a:bodyPr rot="10800000" vert="eaVert"/>
            <a:lstStyle/>
            <a:p>
              <a:endParaRPr lang="en-US"/>
            </a:p>
          </p:txBody>
        </p:sp>
        <p:sp>
          <p:nvSpPr>
            <p:cNvPr id="15516" name="Freeform 139"/>
            <p:cNvSpPr>
              <a:spLocks/>
            </p:cNvSpPr>
            <p:nvPr/>
          </p:nvSpPr>
          <p:spPr bwMode="auto">
            <a:xfrm>
              <a:off x="4475" y="2033"/>
              <a:ext cx="34" cy="30"/>
            </a:xfrm>
            <a:custGeom>
              <a:avLst/>
              <a:gdLst>
                <a:gd name="T0" fmla="*/ 27 w 35"/>
                <a:gd name="T1" fmla="*/ 30 h 30"/>
                <a:gd name="T2" fmla="*/ 21 w 35"/>
                <a:gd name="T3" fmla="*/ 30 h 30"/>
                <a:gd name="T4" fmla="*/ 17 w 35"/>
                <a:gd name="T5" fmla="*/ 24 h 30"/>
                <a:gd name="T6" fmla="*/ 17 w 35"/>
                <a:gd name="T7" fmla="*/ 18 h 30"/>
                <a:gd name="T8" fmla="*/ 12 w 35"/>
                <a:gd name="T9" fmla="*/ 12 h 30"/>
                <a:gd name="T10" fmla="*/ 6 w 35"/>
                <a:gd name="T11" fmla="*/ 6 h 30"/>
                <a:gd name="T12" fmla="*/ 0 w 35"/>
                <a:gd name="T13" fmla="*/ 6 h 30"/>
                <a:gd name="T14" fmla="*/ 0 w 35"/>
                <a:gd name="T15" fmla="*/ 0 h 30"/>
                <a:gd name="T16" fmla="*/ 0 w 35"/>
                <a:gd name="T17" fmla="*/ 0 h 30"/>
                <a:gd name="T18" fmla="*/ 6 w 35"/>
                <a:gd name="T19" fmla="*/ 0 h 30"/>
                <a:gd name="T20" fmla="*/ 12 w 35"/>
                <a:gd name="T21" fmla="*/ 0 h 30"/>
                <a:gd name="T22" fmla="*/ 17 w 35"/>
                <a:gd name="T23" fmla="*/ 6 h 30"/>
                <a:gd name="T24" fmla="*/ 17 w 35"/>
                <a:gd name="T25" fmla="*/ 12 h 30"/>
                <a:gd name="T26" fmla="*/ 17 w 35"/>
                <a:gd name="T27" fmla="*/ 18 h 30"/>
                <a:gd name="T28" fmla="*/ 21 w 35"/>
                <a:gd name="T29" fmla="*/ 24 h 30"/>
                <a:gd name="T30" fmla="*/ 27 w 35"/>
                <a:gd name="T31" fmla="*/ 30 h 30"/>
                <a:gd name="T32" fmla="*/ 27 w 35"/>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0"/>
                <a:gd name="T53" fmla="*/ 35 w 35"/>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0">
                  <a:moveTo>
                    <a:pt x="35" y="30"/>
                  </a:moveTo>
                  <a:lnTo>
                    <a:pt x="29" y="30"/>
                  </a:lnTo>
                  <a:lnTo>
                    <a:pt x="23" y="24"/>
                  </a:lnTo>
                  <a:lnTo>
                    <a:pt x="17" y="18"/>
                  </a:lnTo>
                  <a:lnTo>
                    <a:pt x="12" y="12"/>
                  </a:lnTo>
                  <a:lnTo>
                    <a:pt x="6" y="6"/>
                  </a:lnTo>
                  <a:lnTo>
                    <a:pt x="0" y="6"/>
                  </a:lnTo>
                  <a:lnTo>
                    <a:pt x="0" y="0"/>
                  </a:lnTo>
                  <a:lnTo>
                    <a:pt x="6" y="0"/>
                  </a:lnTo>
                  <a:lnTo>
                    <a:pt x="12" y="0"/>
                  </a:lnTo>
                  <a:lnTo>
                    <a:pt x="17" y="6"/>
                  </a:lnTo>
                  <a:lnTo>
                    <a:pt x="17" y="12"/>
                  </a:lnTo>
                  <a:lnTo>
                    <a:pt x="23" y="18"/>
                  </a:lnTo>
                  <a:lnTo>
                    <a:pt x="29" y="24"/>
                  </a:lnTo>
                  <a:lnTo>
                    <a:pt x="35" y="30"/>
                  </a:lnTo>
                  <a:close/>
                </a:path>
              </a:pathLst>
            </a:custGeom>
            <a:solidFill>
              <a:srgbClr val="006600"/>
            </a:solidFill>
            <a:ln w="9525">
              <a:noFill/>
              <a:round/>
              <a:headEnd/>
              <a:tailEnd/>
            </a:ln>
          </p:spPr>
          <p:txBody>
            <a:bodyPr rot="10800000" vert="eaVert"/>
            <a:lstStyle/>
            <a:p>
              <a:endParaRPr lang="en-US"/>
            </a:p>
          </p:txBody>
        </p:sp>
        <p:sp>
          <p:nvSpPr>
            <p:cNvPr id="15517" name="Freeform 140"/>
            <p:cNvSpPr>
              <a:spLocks/>
            </p:cNvSpPr>
            <p:nvPr/>
          </p:nvSpPr>
          <p:spPr bwMode="auto">
            <a:xfrm>
              <a:off x="4461" y="2032"/>
              <a:ext cx="29" cy="36"/>
            </a:xfrm>
            <a:custGeom>
              <a:avLst/>
              <a:gdLst>
                <a:gd name="T0" fmla="*/ 0 w 29"/>
                <a:gd name="T1" fmla="*/ 0 h 36"/>
                <a:gd name="T2" fmla="*/ 6 w 29"/>
                <a:gd name="T3" fmla="*/ 0 h 36"/>
                <a:gd name="T4" fmla="*/ 6 w 29"/>
                <a:gd name="T5" fmla="*/ 6 h 36"/>
                <a:gd name="T6" fmla="*/ 12 w 29"/>
                <a:gd name="T7" fmla="*/ 12 h 36"/>
                <a:gd name="T8" fmla="*/ 18 w 29"/>
                <a:gd name="T9" fmla="*/ 18 h 36"/>
                <a:gd name="T10" fmla="*/ 18 w 29"/>
                <a:gd name="T11" fmla="*/ 18 h 36"/>
                <a:gd name="T12" fmla="*/ 24 w 29"/>
                <a:gd name="T13" fmla="*/ 24 h 36"/>
                <a:gd name="T14" fmla="*/ 29 w 29"/>
                <a:gd name="T15" fmla="*/ 30 h 36"/>
                <a:gd name="T16" fmla="*/ 29 w 29"/>
                <a:gd name="T17" fmla="*/ 36 h 36"/>
                <a:gd name="T18" fmla="*/ 29 w 29"/>
                <a:gd name="T19" fmla="*/ 30 h 36"/>
                <a:gd name="T20" fmla="*/ 18 w 29"/>
                <a:gd name="T21" fmla="*/ 30 h 36"/>
                <a:gd name="T22" fmla="*/ 18 w 29"/>
                <a:gd name="T23" fmla="*/ 24 h 36"/>
                <a:gd name="T24" fmla="*/ 12 w 29"/>
                <a:gd name="T25" fmla="*/ 18 h 36"/>
                <a:gd name="T26" fmla="*/ 6 w 29"/>
                <a:gd name="T27" fmla="*/ 12 h 36"/>
                <a:gd name="T28" fmla="*/ 0 w 29"/>
                <a:gd name="T29" fmla="*/ 6 h 36"/>
                <a:gd name="T30" fmla="*/ 0 w 29"/>
                <a:gd name="T31" fmla="*/ 6 h 36"/>
                <a:gd name="T32" fmla="*/ 0 w 29"/>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36"/>
                <a:gd name="T53" fmla="*/ 29 w 29"/>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36">
                  <a:moveTo>
                    <a:pt x="0" y="0"/>
                  </a:moveTo>
                  <a:lnTo>
                    <a:pt x="6" y="0"/>
                  </a:lnTo>
                  <a:lnTo>
                    <a:pt x="6" y="6"/>
                  </a:lnTo>
                  <a:lnTo>
                    <a:pt x="12" y="12"/>
                  </a:lnTo>
                  <a:lnTo>
                    <a:pt x="18" y="18"/>
                  </a:lnTo>
                  <a:lnTo>
                    <a:pt x="24" y="24"/>
                  </a:lnTo>
                  <a:lnTo>
                    <a:pt x="29" y="30"/>
                  </a:lnTo>
                  <a:lnTo>
                    <a:pt x="29" y="36"/>
                  </a:lnTo>
                  <a:lnTo>
                    <a:pt x="29" y="30"/>
                  </a:lnTo>
                  <a:lnTo>
                    <a:pt x="18" y="30"/>
                  </a:lnTo>
                  <a:lnTo>
                    <a:pt x="18" y="24"/>
                  </a:lnTo>
                  <a:lnTo>
                    <a:pt x="12" y="18"/>
                  </a:lnTo>
                  <a:lnTo>
                    <a:pt x="6" y="12"/>
                  </a:lnTo>
                  <a:lnTo>
                    <a:pt x="0" y="6"/>
                  </a:lnTo>
                  <a:lnTo>
                    <a:pt x="0" y="0"/>
                  </a:lnTo>
                  <a:close/>
                </a:path>
              </a:pathLst>
            </a:custGeom>
            <a:solidFill>
              <a:srgbClr val="006600"/>
            </a:solidFill>
            <a:ln w="9525">
              <a:noFill/>
              <a:round/>
              <a:headEnd/>
              <a:tailEnd/>
            </a:ln>
          </p:spPr>
          <p:txBody>
            <a:bodyPr rot="10800000" vert="eaVert"/>
            <a:lstStyle/>
            <a:p>
              <a:endParaRPr lang="en-US"/>
            </a:p>
          </p:txBody>
        </p:sp>
        <p:sp>
          <p:nvSpPr>
            <p:cNvPr id="15518" name="Freeform 141"/>
            <p:cNvSpPr>
              <a:spLocks/>
            </p:cNvSpPr>
            <p:nvPr/>
          </p:nvSpPr>
          <p:spPr bwMode="auto">
            <a:xfrm>
              <a:off x="4307" y="2098"/>
              <a:ext cx="156" cy="38"/>
            </a:xfrm>
            <a:custGeom>
              <a:avLst/>
              <a:gdLst>
                <a:gd name="T0" fmla="*/ 156 w 156"/>
                <a:gd name="T1" fmla="*/ 55 h 36"/>
                <a:gd name="T2" fmla="*/ 156 w 156"/>
                <a:gd name="T3" fmla="*/ 55 h 36"/>
                <a:gd name="T4" fmla="*/ 156 w 156"/>
                <a:gd name="T5" fmla="*/ 55 h 36"/>
                <a:gd name="T6" fmla="*/ 150 w 156"/>
                <a:gd name="T7" fmla="*/ 55 h 36"/>
                <a:gd name="T8" fmla="*/ 150 w 156"/>
                <a:gd name="T9" fmla="*/ 55 h 36"/>
                <a:gd name="T10" fmla="*/ 144 w 156"/>
                <a:gd name="T11" fmla="*/ 46 h 36"/>
                <a:gd name="T12" fmla="*/ 132 w 156"/>
                <a:gd name="T13" fmla="*/ 37 h 36"/>
                <a:gd name="T14" fmla="*/ 120 w 156"/>
                <a:gd name="T15" fmla="*/ 26 h 36"/>
                <a:gd name="T16" fmla="*/ 114 w 156"/>
                <a:gd name="T17" fmla="*/ 20 h 36"/>
                <a:gd name="T18" fmla="*/ 102 w 156"/>
                <a:gd name="T19" fmla="*/ 20 h 36"/>
                <a:gd name="T20" fmla="*/ 90 w 156"/>
                <a:gd name="T21" fmla="*/ 6 h 36"/>
                <a:gd name="T22" fmla="*/ 78 w 156"/>
                <a:gd name="T23" fmla="*/ 6 h 36"/>
                <a:gd name="T24" fmla="*/ 72 w 156"/>
                <a:gd name="T25" fmla="*/ 6 h 36"/>
                <a:gd name="T26" fmla="*/ 60 w 156"/>
                <a:gd name="T27" fmla="*/ 6 h 36"/>
                <a:gd name="T28" fmla="*/ 48 w 156"/>
                <a:gd name="T29" fmla="*/ 6 h 36"/>
                <a:gd name="T30" fmla="*/ 42 w 156"/>
                <a:gd name="T31" fmla="*/ 6 h 36"/>
                <a:gd name="T32" fmla="*/ 30 w 156"/>
                <a:gd name="T33" fmla="*/ 20 h 36"/>
                <a:gd name="T34" fmla="*/ 24 w 156"/>
                <a:gd name="T35" fmla="*/ 20 h 36"/>
                <a:gd name="T36" fmla="*/ 12 w 156"/>
                <a:gd name="T37" fmla="*/ 20 h 36"/>
                <a:gd name="T38" fmla="*/ 6 w 156"/>
                <a:gd name="T39" fmla="*/ 26 h 36"/>
                <a:gd name="T40" fmla="*/ 0 w 156"/>
                <a:gd name="T41" fmla="*/ 26 h 36"/>
                <a:gd name="T42" fmla="*/ 0 w 156"/>
                <a:gd name="T43" fmla="*/ 20 h 36"/>
                <a:gd name="T44" fmla="*/ 6 w 156"/>
                <a:gd name="T45" fmla="*/ 20 h 36"/>
                <a:gd name="T46" fmla="*/ 18 w 156"/>
                <a:gd name="T47" fmla="*/ 6 h 36"/>
                <a:gd name="T48" fmla="*/ 24 w 156"/>
                <a:gd name="T49" fmla="*/ 6 h 36"/>
                <a:gd name="T50" fmla="*/ 36 w 156"/>
                <a:gd name="T51" fmla="*/ 0 h 36"/>
                <a:gd name="T52" fmla="*/ 48 w 156"/>
                <a:gd name="T53" fmla="*/ 0 h 36"/>
                <a:gd name="T54" fmla="*/ 60 w 156"/>
                <a:gd name="T55" fmla="*/ 0 h 36"/>
                <a:gd name="T56" fmla="*/ 72 w 156"/>
                <a:gd name="T57" fmla="*/ 0 h 36"/>
                <a:gd name="T58" fmla="*/ 84 w 156"/>
                <a:gd name="T59" fmla="*/ 0 h 36"/>
                <a:gd name="T60" fmla="*/ 96 w 156"/>
                <a:gd name="T61" fmla="*/ 0 h 36"/>
                <a:gd name="T62" fmla="*/ 108 w 156"/>
                <a:gd name="T63" fmla="*/ 6 h 36"/>
                <a:gd name="T64" fmla="*/ 120 w 156"/>
                <a:gd name="T65" fmla="*/ 6 h 36"/>
                <a:gd name="T66" fmla="*/ 132 w 156"/>
                <a:gd name="T67" fmla="*/ 20 h 36"/>
                <a:gd name="T68" fmla="*/ 138 w 156"/>
                <a:gd name="T69" fmla="*/ 26 h 36"/>
                <a:gd name="T70" fmla="*/ 150 w 156"/>
                <a:gd name="T71" fmla="*/ 37 h 36"/>
                <a:gd name="T72" fmla="*/ 156 w 156"/>
                <a:gd name="T73" fmla="*/ 55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6"/>
                <a:gd name="T112" fmla="*/ 0 h 36"/>
                <a:gd name="T113" fmla="*/ 156 w 156"/>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6" h="36">
                  <a:moveTo>
                    <a:pt x="156" y="36"/>
                  </a:moveTo>
                  <a:lnTo>
                    <a:pt x="156" y="36"/>
                  </a:lnTo>
                  <a:lnTo>
                    <a:pt x="150" y="36"/>
                  </a:lnTo>
                  <a:lnTo>
                    <a:pt x="144" y="30"/>
                  </a:lnTo>
                  <a:lnTo>
                    <a:pt x="132" y="24"/>
                  </a:lnTo>
                  <a:lnTo>
                    <a:pt x="120" y="18"/>
                  </a:lnTo>
                  <a:lnTo>
                    <a:pt x="114" y="12"/>
                  </a:lnTo>
                  <a:lnTo>
                    <a:pt x="102" y="12"/>
                  </a:lnTo>
                  <a:lnTo>
                    <a:pt x="90" y="6"/>
                  </a:lnTo>
                  <a:lnTo>
                    <a:pt x="78" y="6"/>
                  </a:lnTo>
                  <a:lnTo>
                    <a:pt x="72" y="6"/>
                  </a:lnTo>
                  <a:lnTo>
                    <a:pt x="60" y="6"/>
                  </a:lnTo>
                  <a:lnTo>
                    <a:pt x="48" y="6"/>
                  </a:lnTo>
                  <a:lnTo>
                    <a:pt x="42" y="6"/>
                  </a:lnTo>
                  <a:lnTo>
                    <a:pt x="30" y="12"/>
                  </a:lnTo>
                  <a:lnTo>
                    <a:pt x="24" y="12"/>
                  </a:lnTo>
                  <a:lnTo>
                    <a:pt x="12" y="12"/>
                  </a:lnTo>
                  <a:lnTo>
                    <a:pt x="6" y="18"/>
                  </a:lnTo>
                  <a:lnTo>
                    <a:pt x="0" y="18"/>
                  </a:lnTo>
                  <a:lnTo>
                    <a:pt x="0" y="12"/>
                  </a:lnTo>
                  <a:lnTo>
                    <a:pt x="6" y="12"/>
                  </a:lnTo>
                  <a:lnTo>
                    <a:pt x="18" y="6"/>
                  </a:lnTo>
                  <a:lnTo>
                    <a:pt x="24" y="6"/>
                  </a:lnTo>
                  <a:lnTo>
                    <a:pt x="36" y="0"/>
                  </a:lnTo>
                  <a:lnTo>
                    <a:pt x="48" y="0"/>
                  </a:lnTo>
                  <a:lnTo>
                    <a:pt x="60" y="0"/>
                  </a:lnTo>
                  <a:lnTo>
                    <a:pt x="72" y="0"/>
                  </a:lnTo>
                  <a:lnTo>
                    <a:pt x="84" y="0"/>
                  </a:lnTo>
                  <a:lnTo>
                    <a:pt x="96" y="0"/>
                  </a:lnTo>
                  <a:lnTo>
                    <a:pt x="108" y="6"/>
                  </a:lnTo>
                  <a:lnTo>
                    <a:pt x="120" y="6"/>
                  </a:lnTo>
                  <a:lnTo>
                    <a:pt x="132" y="12"/>
                  </a:lnTo>
                  <a:lnTo>
                    <a:pt x="138" y="18"/>
                  </a:lnTo>
                  <a:lnTo>
                    <a:pt x="150" y="24"/>
                  </a:lnTo>
                  <a:lnTo>
                    <a:pt x="156" y="36"/>
                  </a:lnTo>
                  <a:close/>
                </a:path>
              </a:pathLst>
            </a:custGeom>
            <a:solidFill>
              <a:srgbClr val="006600"/>
            </a:solidFill>
            <a:ln w="9525">
              <a:noFill/>
              <a:round/>
              <a:headEnd/>
              <a:tailEnd/>
            </a:ln>
          </p:spPr>
          <p:txBody>
            <a:bodyPr rot="10800000" vert="eaVert"/>
            <a:lstStyle/>
            <a:p>
              <a:endParaRPr lang="en-US"/>
            </a:p>
          </p:txBody>
        </p:sp>
        <p:sp>
          <p:nvSpPr>
            <p:cNvPr id="15519" name="Freeform 142"/>
            <p:cNvSpPr>
              <a:spLocks/>
            </p:cNvSpPr>
            <p:nvPr/>
          </p:nvSpPr>
          <p:spPr bwMode="auto">
            <a:xfrm>
              <a:off x="4307" y="2105"/>
              <a:ext cx="18" cy="36"/>
            </a:xfrm>
            <a:custGeom>
              <a:avLst/>
              <a:gdLst>
                <a:gd name="T0" fmla="*/ 18 w 18"/>
                <a:gd name="T1" fmla="*/ 0 h 36"/>
                <a:gd name="T2" fmla="*/ 18 w 18"/>
                <a:gd name="T3" fmla="*/ 6 h 36"/>
                <a:gd name="T4" fmla="*/ 12 w 18"/>
                <a:gd name="T5" fmla="*/ 12 h 36"/>
                <a:gd name="T6" fmla="*/ 12 w 18"/>
                <a:gd name="T7" fmla="*/ 18 h 36"/>
                <a:gd name="T8" fmla="*/ 6 w 18"/>
                <a:gd name="T9" fmla="*/ 18 h 36"/>
                <a:gd name="T10" fmla="*/ 6 w 18"/>
                <a:gd name="T11" fmla="*/ 24 h 36"/>
                <a:gd name="T12" fmla="*/ 0 w 18"/>
                <a:gd name="T13" fmla="*/ 30 h 36"/>
                <a:gd name="T14" fmla="*/ 0 w 18"/>
                <a:gd name="T15" fmla="*/ 36 h 36"/>
                <a:gd name="T16" fmla="*/ 0 w 18"/>
                <a:gd name="T17" fmla="*/ 36 h 36"/>
                <a:gd name="T18" fmla="*/ 6 w 18"/>
                <a:gd name="T19" fmla="*/ 36 h 36"/>
                <a:gd name="T20" fmla="*/ 6 w 18"/>
                <a:gd name="T21" fmla="*/ 30 h 36"/>
                <a:gd name="T22" fmla="*/ 6 w 18"/>
                <a:gd name="T23" fmla="*/ 30 h 36"/>
                <a:gd name="T24" fmla="*/ 12 w 18"/>
                <a:gd name="T25" fmla="*/ 24 h 36"/>
                <a:gd name="T26" fmla="*/ 12 w 18"/>
                <a:gd name="T27" fmla="*/ 18 h 36"/>
                <a:gd name="T28" fmla="*/ 12 w 18"/>
                <a:gd name="T29" fmla="*/ 12 h 36"/>
                <a:gd name="T30" fmla="*/ 18 w 18"/>
                <a:gd name="T31" fmla="*/ 6 h 36"/>
                <a:gd name="T32" fmla="*/ 18 w 18"/>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6"/>
                <a:gd name="T53" fmla="*/ 18 w 18"/>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6">
                  <a:moveTo>
                    <a:pt x="18" y="0"/>
                  </a:moveTo>
                  <a:lnTo>
                    <a:pt x="18" y="6"/>
                  </a:lnTo>
                  <a:lnTo>
                    <a:pt x="12" y="12"/>
                  </a:lnTo>
                  <a:lnTo>
                    <a:pt x="12" y="18"/>
                  </a:lnTo>
                  <a:lnTo>
                    <a:pt x="6" y="18"/>
                  </a:lnTo>
                  <a:lnTo>
                    <a:pt x="6" y="24"/>
                  </a:lnTo>
                  <a:lnTo>
                    <a:pt x="0" y="30"/>
                  </a:lnTo>
                  <a:lnTo>
                    <a:pt x="0" y="36"/>
                  </a:lnTo>
                  <a:lnTo>
                    <a:pt x="6" y="36"/>
                  </a:lnTo>
                  <a:lnTo>
                    <a:pt x="6" y="30"/>
                  </a:lnTo>
                  <a:lnTo>
                    <a:pt x="12" y="24"/>
                  </a:lnTo>
                  <a:lnTo>
                    <a:pt x="12" y="18"/>
                  </a:lnTo>
                  <a:lnTo>
                    <a:pt x="12" y="12"/>
                  </a:lnTo>
                  <a:lnTo>
                    <a:pt x="18" y="6"/>
                  </a:lnTo>
                  <a:lnTo>
                    <a:pt x="18" y="0"/>
                  </a:lnTo>
                  <a:close/>
                </a:path>
              </a:pathLst>
            </a:custGeom>
            <a:solidFill>
              <a:srgbClr val="006600"/>
            </a:solidFill>
            <a:ln w="9525">
              <a:noFill/>
              <a:round/>
              <a:headEnd/>
              <a:tailEnd/>
            </a:ln>
          </p:spPr>
          <p:txBody>
            <a:bodyPr rot="10800000" vert="eaVert"/>
            <a:lstStyle/>
            <a:p>
              <a:endParaRPr lang="en-US"/>
            </a:p>
          </p:txBody>
        </p:sp>
        <p:sp>
          <p:nvSpPr>
            <p:cNvPr id="15520" name="Freeform 143"/>
            <p:cNvSpPr>
              <a:spLocks/>
            </p:cNvSpPr>
            <p:nvPr/>
          </p:nvSpPr>
          <p:spPr bwMode="auto">
            <a:xfrm>
              <a:off x="4318" y="2105"/>
              <a:ext cx="24" cy="36"/>
            </a:xfrm>
            <a:custGeom>
              <a:avLst/>
              <a:gdLst>
                <a:gd name="T0" fmla="*/ 0 w 24"/>
                <a:gd name="T1" fmla="*/ 36 h 36"/>
                <a:gd name="T2" fmla="*/ 0 w 24"/>
                <a:gd name="T3" fmla="*/ 36 h 36"/>
                <a:gd name="T4" fmla="*/ 0 w 24"/>
                <a:gd name="T5" fmla="*/ 30 h 36"/>
                <a:gd name="T6" fmla="*/ 0 w 24"/>
                <a:gd name="T7" fmla="*/ 24 h 36"/>
                <a:gd name="T8" fmla="*/ 6 w 24"/>
                <a:gd name="T9" fmla="*/ 18 h 36"/>
                <a:gd name="T10" fmla="*/ 6 w 24"/>
                <a:gd name="T11" fmla="*/ 12 h 36"/>
                <a:gd name="T12" fmla="*/ 12 w 24"/>
                <a:gd name="T13" fmla="*/ 6 h 36"/>
                <a:gd name="T14" fmla="*/ 18 w 24"/>
                <a:gd name="T15" fmla="*/ 0 h 36"/>
                <a:gd name="T16" fmla="*/ 24 w 24"/>
                <a:gd name="T17" fmla="*/ 0 h 36"/>
                <a:gd name="T18" fmla="*/ 18 w 24"/>
                <a:gd name="T19" fmla="*/ 6 h 36"/>
                <a:gd name="T20" fmla="*/ 18 w 24"/>
                <a:gd name="T21" fmla="*/ 6 h 36"/>
                <a:gd name="T22" fmla="*/ 12 w 24"/>
                <a:gd name="T23" fmla="*/ 18 h 36"/>
                <a:gd name="T24" fmla="*/ 12 w 24"/>
                <a:gd name="T25" fmla="*/ 24 h 36"/>
                <a:gd name="T26" fmla="*/ 6 w 24"/>
                <a:gd name="T27" fmla="*/ 30 h 36"/>
                <a:gd name="T28" fmla="*/ 6 w 24"/>
                <a:gd name="T29" fmla="*/ 30 h 36"/>
                <a:gd name="T30" fmla="*/ 0 w 24"/>
                <a:gd name="T31" fmla="*/ 36 h 36"/>
                <a:gd name="T32" fmla="*/ 0 w 24"/>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6"/>
                <a:gd name="T53" fmla="*/ 24 w 2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6">
                  <a:moveTo>
                    <a:pt x="0" y="36"/>
                  </a:moveTo>
                  <a:lnTo>
                    <a:pt x="0" y="36"/>
                  </a:lnTo>
                  <a:lnTo>
                    <a:pt x="0" y="30"/>
                  </a:lnTo>
                  <a:lnTo>
                    <a:pt x="0" y="24"/>
                  </a:lnTo>
                  <a:lnTo>
                    <a:pt x="6" y="18"/>
                  </a:lnTo>
                  <a:lnTo>
                    <a:pt x="6" y="12"/>
                  </a:lnTo>
                  <a:lnTo>
                    <a:pt x="12" y="6"/>
                  </a:lnTo>
                  <a:lnTo>
                    <a:pt x="18" y="0"/>
                  </a:lnTo>
                  <a:lnTo>
                    <a:pt x="24" y="0"/>
                  </a:lnTo>
                  <a:lnTo>
                    <a:pt x="18" y="6"/>
                  </a:lnTo>
                  <a:lnTo>
                    <a:pt x="12" y="18"/>
                  </a:lnTo>
                  <a:lnTo>
                    <a:pt x="12" y="24"/>
                  </a:lnTo>
                  <a:lnTo>
                    <a:pt x="6" y="30"/>
                  </a:lnTo>
                  <a:lnTo>
                    <a:pt x="0" y="36"/>
                  </a:lnTo>
                  <a:close/>
                </a:path>
              </a:pathLst>
            </a:custGeom>
            <a:solidFill>
              <a:srgbClr val="006600"/>
            </a:solidFill>
            <a:ln w="9525">
              <a:noFill/>
              <a:round/>
              <a:headEnd/>
              <a:tailEnd/>
            </a:ln>
          </p:spPr>
          <p:txBody>
            <a:bodyPr rot="10800000" vert="eaVert"/>
            <a:lstStyle/>
            <a:p>
              <a:endParaRPr lang="en-US"/>
            </a:p>
          </p:txBody>
        </p:sp>
        <p:sp>
          <p:nvSpPr>
            <p:cNvPr id="15521" name="Freeform 144"/>
            <p:cNvSpPr>
              <a:spLocks/>
            </p:cNvSpPr>
            <p:nvPr/>
          </p:nvSpPr>
          <p:spPr bwMode="auto">
            <a:xfrm>
              <a:off x="4343" y="2099"/>
              <a:ext cx="29" cy="48"/>
            </a:xfrm>
            <a:custGeom>
              <a:avLst/>
              <a:gdLst>
                <a:gd name="T0" fmla="*/ 0 w 30"/>
                <a:gd name="T1" fmla="*/ 48 h 48"/>
                <a:gd name="T2" fmla="*/ 0 w 30"/>
                <a:gd name="T3" fmla="*/ 48 h 48"/>
                <a:gd name="T4" fmla="*/ 0 w 30"/>
                <a:gd name="T5" fmla="*/ 42 h 48"/>
                <a:gd name="T6" fmla="*/ 6 w 30"/>
                <a:gd name="T7" fmla="*/ 36 h 48"/>
                <a:gd name="T8" fmla="*/ 6 w 30"/>
                <a:gd name="T9" fmla="*/ 24 h 48"/>
                <a:gd name="T10" fmla="*/ 12 w 30"/>
                <a:gd name="T11" fmla="*/ 18 h 48"/>
                <a:gd name="T12" fmla="*/ 15 w 30"/>
                <a:gd name="T13" fmla="*/ 12 h 48"/>
                <a:gd name="T14" fmla="*/ 16 w 30"/>
                <a:gd name="T15" fmla="*/ 6 h 48"/>
                <a:gd name="T16" fmla="*/ 22 w 30"/>
                <a:gd name="T17" fmla="*/ 0 h 48"/>
                <a:gd name="T18" fmla="*/ 16 w 30"/>
                <a:gd name="T19" fmla="*/ 6 h 48"/>
                <a:gd name="T20" fmla="*/ 16 w 30"/>
                <a:gd name="T21" fmla="*/ 12 h 48"/>
                <a:gd name="T22" fmla="*/ 15 w 30"/>
                <a:gd name="T23" fmla="*/ 18 h 48"/>
                <a:gd name="T24" fmla="*/ 12 w 30"/>
                <a:gd name="T25" fmla="*/ 30 h 48"/>
                <a:gd name="T26" fmla="*/ 12 w 30"/>
                <a:gd name="T27" fmla="*/ 36 h 48"/>
                <a:gd name="T28" fmla="*/ 6 w 30"/>
                <a:gd name="T29" fmla="*/ 42 h 48"/>
                <a:gd name="T30" fmla="*/ 0 w 30"/>
                <a:gd name="T31" fmla="*/ 48 h 48"/>
                <a:gd name="T32" fmla="*/ 0 w 30"/>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8"/>
                <a:gd name="T53" fmla="*/ 30 w 3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8">
                  <a:moveTo>
                    <a:pt x="0" y="48"/>
                  </a:moveTo>
                  <a:lnTo>
                    <a:pt x="0" y="48"/>
                  </a:lnTo>
                  <a:lnTo>
                    <a:pt x="0" y="42"/>
                  </a:lnTo>
                  <a:lnTo>
                    <a:pt x="6" y="36"/>
                  </a:lnTo>
                  <a:lnTo>
                    <a:pt x="6" y="24"/>
                  </a:lnTo>
                  <a:lnTo>
                    <a:pt x="12" y="18"/>
                  </a:lnTo>
                  <a:lnTo>
                    <a:pt x="18" y="12"/>
                  </a:lnTo>
                  <a:lnTo>
                    <a:pt x="24" y="6"/>
                  </a:lnTo>
                  <a:lnTo>
                    <a:pt x="30" y="0"/>
                  </a:lnTo>
                  <a:lnTo>
                    <a:pt x="24" y="6"/>
                  </a:lnTo>
                  <a:lnTo>
                    <a:pt x="24" y="12"/>
                  </a:lnTo>
                  <a:lnTo>
                    <a:pt x="18" y="18"/>
                  </a:lnTo>
                  <a:lnTo>
                    <a:pt x="12" y="30"/>
                  </a:lnTo>
                  <a:lnTo>
                    <a:pt x="12" y="36"/>
                  </a:lnTo>
                  <a:lnTo>
                    <a:pt x="6" y="42"/>
                  </a:lnTo>
                  <a:lnTo>
                    <a:pt x="0" y="48"/>
                  </a:lnTo>
                  <a:close/>
                </a:path>
              </a:pathLst>
            </a:custGeom>
            <a:solidFill>
              <a:srgbClr val="006600"/>
            </a:solidFill>
            <a:ln w="9525">
              <a:noFill/>
              <a:round/>
              <a:headEnd/>
              <a:tailEnd/>
            </a:ln>
          </p:spPr>
          <p:txBody>
            <a:bodyPr rot="10800000" vert="eaVert"/>
            <a:lstStyle/>
            <a:p>
              <a:endParaRPr lang="en-US"/>
            </a:p>
          </p:txBody>
        </p:sp>
        <p:sp>
          <p:nvSpPr>
            <p:cNvPr id="15522" name="Freeform 145"/>
            <p:cNvSpPr>
              <a:spLocks/>
            </p:cNvSpPr>
            <p:nvPr/>
          </p:nvSpPr>
          <p:spPr bwMode="auto">
            <a:xfrm>
              <a:off x="4367" y="2106"/>
              <a:ext cx="36" cy="46"/>
            </a:xfrm>
            <a:custGeom>
              <a:avLst/>
              <a:gdLst>
                <a:gd name="T0" fmla="*/ 0 w 36"/>
                <a:gd name="T1" fmla="*/ 34 h 48"/>
                <a:gd name="T2" fmla="*/ 0 w 36"/>
                <a:gd name="T3" fmla="*/ 34 h 48"/>
                <a:gd name="T4" fmla="*/ 0 w 36"/>
                <a:gd name="T5" fmla="*/ 31 h 48"/>
                <a:gd name="T6" fmla="*/ 6 w 36"/>
                <a:gd name="T7" fmla="*/ 28 h 48"/>
                <a:gd name="T8" fmla="*/ 12 w 36"/>
                <a:gd name="T9" fmla="*/ 16 h 48"/>
                <a:gd name="T10" fmla="*/ 18 w 36"/>
                <a:gd name="T11" fmla="*/ 12 h 48"/>
                <a:gd name="T12" fmla="*/ 24 w 36"/>
                <a:gd name="T13" fmla="*/ 6 h 48"/>
                <a:gd name="T14" fmla="*/ 30 w 36"/>
                <a:gd name="T15" fmla="*/ 0 h 48"/>
                <a:gd name="T16" fmla="*/ 36 w 36"/>
                <a:gd name="T17" fmla="*/ 0 h 48"/>
                <a:gd name="T18" fmla="*/ 30 w 36"/>
                <a:gd name="T19" fmla="*/ 0 h 48"/>
                <a:gd name="T20" fmla="*/ 30 w 36"/>
                <a:gd name="T21" fmla="*/ 6 h 48"/>
                <a:gd name="T22" fmla="*/ 24 w 36"/>
                <a:gd name="T23" fmla="*/ 12 h 48"/>
                <a:gd name="T24" fmla="*/ 18 w 36"/>
                <a:gd name="T25" fmla="*/ 16 h 48"/>
                <a:gd name="T26" fmla="*/ 12 w 36"/>
                <a:gd name="T27" fmla="*/ 28 h 48"/>
                <a:gd name="T28" fmla="*/ 6 w 36"/>
                <a:gd name="T29" fmla="*/ 31 h 48"/>
                <a:gd name="T30" fmla="*/ 6 w 36"/>
                <a:gd name="T31" fmla="*/ 34 h 48"/>
                <a:gd name="T32" fmla="*/ 0 w 36"/>
                <a:gd name="T33" fmla="*/ 34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8"/>
                <a:gd name="T53" fmla="*/ 36 w 36"/>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8">
                  <a:moveTo>
                    <a:pt x="0" y="48"/>
                  </a:moveTo>
                  <a:lnTo>
                    <a:pt x="0" y="48"/>
                  </a:lnTo>
                  <a:lnTo>
                    <a:pt x="0" y="42"/>
                  </a:lnTo>
                  <a:lnTo>
                    <a:pt x="6" y="36"/>
                  </a:lnTo>
                  <a:lnTo>
                    <a:pt x="12" y="24"/>
                  </a:lnTo>
                  <a:lnTo>
                    <a:pt x="18" y="18"/>
                  </a:lnTo>
                  <a:lnTo>
                    <a:pt x="24" y="6"/>
                  </a:lnTo>
                  <a:lnTo>
                    <a:pt x="30" y="0"/>
                  </a:lnTo>
                  <a:lnTo>
                    <a:pt x="36" y="0"/>
                  </a:lnTo>
                  <a:lnTo>
                    <a:pt x="30" y="0"/>
                  </a:lnTo>
                  <a:lnTo>
                    <a:pt x="30" y="6"/>
                  </a:lnTo>
                  <a:lnTo>
                    <a:pt x="24" y="18"/>
                  </a:lnTo>
                  <a:lnTo>
                    <a:pt x="18" y="24"/>
                  </a:lnTo>
                  <a:lnTo>
                    <a:pt x="12" y="36"/>
                  </a:lnTo>
                  <a:lnTo>
                    <a:pt x="6" y="42"/>
                  </a:lnTo>
                  <a:lnTo>
                    <a:pt x="6" y="48"/>
                  </a:lnTo>
                  <a:lnTo>
                    <a:pt x="0" y="48"/>
                  </a:lnTo>
                  <a:close/>
                </a:path>
              </a:pathLst>
            </a:custGeom>
            <a:solidFill>
              <a:srgbClr val="006600"/>
            </a:solidFill>
            <a:ln w="9525">
              <a:noFill/>
              <a:round/>
              <a:headEnd/>
              <a:tailEnd/>
            </a:ln>
          </p:spPr>
          <p:txBody>
            <a:bodyPr rot="10800000" vert="eaVert"/>
            <a:lstStyle/>
            <a:p>
              <a:endParaRPr lang="en-US"/>
            </a:p>
          </p:txBody>
        </p:sp>
        <p:sp>
          <p:nvSpPr>
            <p:cNvPr id="15523" name="Freeform 146"/>
            <p:cNvSpPr>
              <a:spLocks/>
            </p:cNvSpPr>
            <p:nvPr/>
          </p:nvSpPr>
          <p:spPr bwMode="auto">
            <a:xfrm>
              <a:off x="4385" y="2106"/>
              <a:ext cx="34" cy="46"/>
            </a:xfrm>
            <a:custGeom>
              <a:avLst/>
              <a:gdLst>
                <a:gd name="T0" fmla="*/ 0 w 36"/>
                <a:gd name="T1" fmla="*/ 34 h 48"/>
                <a:gd name="T2" fmla="*/ 0 w 36"/>
                <a:gd name="T3" fmla="*/ 31 h 48"/>
                <a:gd name="T4" fmla="*/ 0 w 36"/>
                <a:gd name="T5" fmla="*/ 28 h 48"/>
                <a:gd name="T6" fmla="*/ 6 w 36"/>
                <a:gd name="T7" fmla="*/ 22 h 48"/>
                <a:gd name="T8" fmla="*/ 9 w 36"/>
                <a:gd name="T9" fmla="*/ 16 h 48"/>
                <a:gd name="T10" fmla="*/ 10 w 36"/>
                <a:gd name="T11" fmla="*/ 12 h 48"/>
                <a:gd name="T12" fmla="*/ 16 w 36"/>
                <a:gd name="T13" fmla="*/ 12 h 48"/>
                <a:gd name="T14" fmla="*/ 20 w 36"/>
                <a:gd name="T15" fmla="*/ 6 h 48"/>
                <a:gd name="T16" fmla="*/ 23 w 36"/>
                <a:gd name="T17" fmla="*/ 0 h 48"/>
                <a:gd name="T18" fmla="*/ 20 w 36"/>
                <a:gd name="T19" fmla="*/ 6 h 48"/>
                <a:gd name="T20" fmla="*/ 20 w 36"/>
                <a:gd name="T21" fmla="*/ 12 h 48"/>
                <a:gd name="T22" fmla="*/ 16 w 36"/>
                <a:gd name="T23" fmla="*/ 12 h 48"/>
                <a:gd name="T24" fmla="*/ 10 w 36"/>
                <a:gd name="T25" fmla="*/ 22 h 48"/>
                <a:gd name="T26" fmla="*/ 9 w 36"/>
                <a:gd name="T27" fmla="*/ 28 h 48"/>
                <a:gd name="T28" fmla="*/ 6 w 36"/>
                <a:gd name="T29" fmla="*/ 31 h 48"/>
                <a:gd name="T30" fmla="*/ 0 w 36"/>
                <a:gd name="T31" fmla="*/ 34 h 48"/>
                <a:gd name="T32" fmla="*/ 0 w 36"/>
                <a:gd name="T33" fmla="*/ 34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8"/>
                <a:gd name="T53" fmla="*/ 36 w 36"/>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8">
                  <a:moveTo>
                    <a:pt x="0" y="48"/>
                  </a:moveTo>
                  <a:lnTo>
                    <a:pt x="0" y="42"/>
                  </a:lnTo>
                  <a:lnTo>
                    <a:pt x="0" y="36"/>
                  </a:lnTo>
                  <a:lnTo>
                    <a:pt x="6" y="30"/>
                  </a:lnTo>
                  <a:lnTo>
                    <a:pt x="12" y="24"/>
                  </a:lnTo>
                  <a:lnTo>
                    <a:pt x="18" y="18"/>
                  </a:lnTo>
                  <a:lnTo>
                    <a:pt x="24" y="12"/>
                  </a:lnTo>
                  <a:lnTo>
                    <a:pt x="30" y="6"/>
                  </a:lnTo>
                  <a:lnTo>
                    <a:pt x="36" y="0"/>
                  </a:lnTo>
                  <a:lnTo>
                    <a:pt x="30" y="6"/>
                  </a:lnTo>
                  <a:lnTo>
                    <a:pt x="30" y="12"/>
                  </a:lnTo>
                  <a:lnTo>
                    <a:pt x="24" y="18"/>
                  </a:lnTo>
                  <a:lnTo>
                    <a:pt x="18" y="30"/>
                  </a:lnTo>
                  <a:lnTo>
                    <a:pt x="12" y="36"/>
                  </a:lnTo>
                  <a:lnTo>
                    <a:pt x="6" y="42"/>
                  </a:lnTo>
                  <a:lnTo>
                    <a:pt x="0" y="48"/>
                  </a:lnTo>
                  <a:close/>
                </a:path>
              </a:pathLst>
            </a:custGeom>
            <a:solidFill>
              <a:srgbClr val="006600"/>
            </a:solidFill>
            <a:ln w="9525">
              <a:noFill/>
              <a:round/>
              <a:headEnd/>
              <a:tailEnd/>
            </a:ln>
          </p:spPr>
          <p:txBody>
            <a:bodyPr rot="10800000" vert="eaVert"/>
            <a:lstStyle/>
            <a:p>
              <a:endParaRPr lang="en-US"/>
            </a:p>
          </p:txBody>
        </p:sp>
        <p:sp>
          <p:nvSpPr>
            <p:cNvPr id="15524" name="Freeform 147"/>
            <p:cNvSpPr>
              <a:spLocks/>
            </p:cNvSpPr>
            <p:nvPr/>
          </p:nvSpPr>
          <p:spPr bwMode="auto">
            <a:xfrm>
              <a:off x="4403" y="2111"/>
              <a:ext cx="30" cy="36"/>
            </a:xfrm>
            <a:custGeom>
              <a:avLst/>
              <a:gdLst>
                <a:gd name="T0" fmla="*/ 0 w 30"/>
                <a:gd name="T1" fmla="*/ 36 h 36"/>
                <a:gd name="T2" fmla="*/ 0 w 30"/>
                <a:gd name="T3" fmla="*/ 36 h 36"/>
                <a:gd name="T4" fmla="*/ 0 w 30"/>
                <a:gd name="T5" fmla="*/ 30 h 36"/>
                <a:gd name="T6" fmla="*/ 6 w 30"/>
                <a:gd name="T7" fmla="*/ 24 h 36"/>
                <a:gd name="T8" fmla="*/ 6 w 30"/>
                <a:gd name="T9" fmla="*/ 18 h 36"/>
                <a:gd name="T10" fmla="*/ 12 w 30"/>
                <a:gd name="T11" fmla="*/ 12 h 36"/>
                <a:gd name="T12" fmla="*/ 18 w 30"/>
                <a:gd name="T13" fmla="*/ 6 h 36"/>
                <a:gd name="T14" fmla="*/ 24 w 30"/>
                <a:gd name="T15" fmla="*/ 6 h 36"/>
                <a:gd name="T16" fmla="*/ 30 w 30"/>
                <a:gd name="T17" fmla="*/ 0 h 36"/>
                <a:gd name="T18" fmla="*/ 30 w 30"/>
                <a:gd name="T19" fmla="*/ 6 h 36"/>
                <a:gd name="T20" fmla="*/ 24 w 30"/>
                <a:gd name="T21" fmla="*/ 12 h 36"/>
                <a:gd name="T22" fmla="*/ 18 w 30"/>
                <a:gd name="T23" fmla="*/ 18 h 36"/>
                <a:gd name="T24" fmla="*/ 18 w 30"/>
                <a:gd name="T25" fmla="*/ 24 h 36"/>
                <a:gd name="T26" fmla="*/ 12 w 30"/>
                <a:gd name="T27" fmla="*/ 30 h 36"/>
                <a:gd name="T28" fmla="*/ 6 w 30"/>
                <a:gd name="T29" fmla="*/ 36 h 36"/>
                <a:gd name="T30" fmla="*/ 6 w 30"/>
                <a:gd name="T31" fmla="*/ 36 h 36"/>
                <a:gd name="T32" fmla="*/ 0 w 30"/>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36"/>
                <a:gd name="T53" fmla="*/ 30 w 30"/>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36">
                  <a:moveTo>
                    <a:pt x="0" y="36"/>
                  </a:moveTo>
                  <a:lnTo>
                    <a:pt x="0" y="36"/>
                  </a:lnTo>
                  <a:lnTo>
                    <a:pt x="0" y="30"/>
                  </a:lnTo>
                  <a:lnTo>
                    <a:pt x="6" y="24"/>
                  </a:lnTo>
                  <a:lnTo>
                    <a:pt x="6" y="18"/>
                  </a:lnTo>
                  <a:lnTo>
                    <a:pt x="12" y="12"/>
                  </a:lnTo>
                  <a:lnTo>
                    <a:pt x="18" y="6"/>
                  </a:lnTo>
                  <a:lnTo>
                    <a:pt x="24" y="6"/>
                  </a:lnTo>
                  <a:lnTo>
                    <a:pt x="30" y="0"/>
                  </a:lnTo>
                  <a:lnTo>
                    <a:pt x="30" y="6"/>
                  </a:lnTo>
                  <a:lnTo>
                    <a:pt x="24" y="12"/>
                  </a:lnTo>
                  <a:lnTo>
                    <a:pt x="18" y="18"/>
                  </a:lnTo>
                  <a:lnTo>
                    <a:pt x="18" y="24"/>
                  </a:lnTo>
                  <a:lnTo>
                    <a:pt x="12" y="30"/>
                  </a:lnTo>
                  <a:lnTo>
                    <a:pt x="6" y="36"/>
                  </a:lnTo>
                  <a:lnTo>
                    <a:pt x="0" y="36"/>
                  </a:lnTo>
                  <a:close/>
                </a:path>
              </a:pathLst>
            </a:custGeom>
            <a:solidFill>
              <a:srgbClr val="006600"/>
            </a:solidFill>
            <a:ln w="9525">
              <a:noFill/>
              <a:round/>
              <a:headEnd/>
              <a:tailEnd/>
            </a:ln>
          </p:spPr>
          <p:txBody>
            <a:bodyPr rot="10800000" vert="eaVert"/>
            <a:lstStyle/>
            <a:p>
              <a:endParaRPr lang="en-US"/>
            </a:p>
          </p:txBody>
        </p:sp>
        <p:sp>
          <p:nvSpPr>
            <p:cNvPr id="15525" name="Freeform 148"/>
            <p:cNvSpPr>
              <a:spLocks/>
            </p:cNvSpPr>
            <p:nvPr/>
          </p:nvSpPr>
          <p:spPr bwMode="auto">
            <a:xfrm>
              <a:off x="4419" y="2123"/>
              <a:ext cx="30" cy="24"/>
            </a:xfrm>
            <a:custGeom>
              <a:avLst/>
              <a:gdLst>
                <a:gd name="T0" fmla="*/ 0 w 30"/>
                <a:gd name="T1" fmla="*/ 24 h 24"/>
                <a:gd name="T2" fmla="*/ 0 w 30"/>
                <a:gd name="T3" fmla="*/ 24 h 24"/>
                <a:gd name="T4" fmla="*/ 6 w 30"/>
                <a:gd name="T5" fmla="*/ 18 h 24"/>
                <a:gd name="T6" fmla="*/ 6 w 30"/>
                <a:gd name="T7" fmla="*/ 18 h 24"/>
                <a:gd name="T8" fmla="*/ 12 w 30"/>
                <a:gd name="T9" fmla="*/ 12 h 24"/>
                <a:gd name="T10" fmla="*/ 18 w 30"/>
                <a:gd name="T11" fmla="*/ 6 h 24"/>
                <a:gd name="T12" fmla="*/ 18 w 30"/>
                <a:gd name="T13" fmla="*/ 0 h 24"/>
                <a:gd name="T14" fmla="*/ 24 w 30"/>
                <a:gd name="T15" fmla="*/ 0 h 24"/>
                <a:gd name="T16" fmla="*/ 30 w 30"/>
                <a:gd name="T17" fmla="*/ 0 h 24"/>
                <a:gd name="T18" fmla="*/ 24 w 30"/>
                <a:gd name="T19" fmla="*/ 0 h 24"/>
                <a:gd name="T20" fmla="*/ 24 w 30"/>
                <a:gd name="T21" fmla="*/ 6 h 24"/>
                <a:gd name="T22" fmla="*/ 18 w 30"/>
                <a:gd name="T23" fmla="*/ 12 h 24"/>
                <a:gd name="T24" fmla="*/ 12 w 30"/>
                <a:gd name="T25" fmla="*/ 12 h 24"/>
                <a:gd name="T26" fmla="*/ 12 w 30"/>
                <a:gd name="T27" fmla="*/ 18 h 24"/>
                <a:gd name="T28" fmla="*/ 6 w 30"/>
                <a:gd name="T29" fmla="*/ 24 h 24"/>
                <a:gd name="T30" fmla="*/ 6 w 30"/>
                <a:gd name="T31" fmla="*/ 24 h 24"/>
                <a:gd name="T32" fmla="*/ 0 w 30"/>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0" y="24"/>
                  </a:moveTo>
                  <a:lnTo>
                    <a:pt x="0" y="24"/>
                  </a:lnTo>
                  <a:lnTo>
                    <a:pt x="6" y="18"/>
                  </a:lnTo>
                  <a:lnTo>
                    <a:pt x="12" y="12"/>
                  </a:lnTo>
                  <a:lnTo>
                    <a:pt x="18" y="6"/>
                  </a:lnTo>
                  <a:lnTo>
                    <a:pt x="18" y="0"/>
                  </a:lnTo>
                  <a:lnTo>
                    <a:pt x="24" y="0"/>
                  </a:lnTo>
                  <a:lnTo>
                    <a:pt x="30" y="0"/>
                  </a:lnTo>
                  <a:lnTo>
                    <a:pt x="24" y="0"/>
                  </a:lnTo>
                  <a:lnTo>
                    <a:pt x="24" y="6"/>
                  </a:lnTo>
                  <a:lnTo>
                    <a:pt x="18" y="12"/>
                  </a:lnTo>
                  <a:lnTo>
                    <a:pt x="12" y="12"/>
                  </a:lnTo>
                  <a:lnTo>
                    <a:pt x="12" y="18"/>
                  </a:lnTo>
                  <a:lnTo>
                    <a:pt x="6" y="24"/>
                  </a:lnTo>
                  <a:lnTo>
                    <a:pt x="0" y="24"/>
                  </a:lnTo>
                  <a:close/>
                </a:path>
              </a:pathLst>
            </a:custGeom>
            <a:solidFill>
              <a:srgbClr val="006600"/>
            </a:solidFill>
            <a:ln w="9525">
              <a:noFill/>
              <a:round/>
              <a:headEnd/>
              <a:tailEnd/>
            </a:ln>
          </p:spPr>
          <p:txBody>
            <a:bodyPr rot="10800000" vert="eaVert"/>
            <a:lstStyle/>
            <a:p>
              <a:endParaRPr lang="en-US"/>
            </a:p>
          </p:txBody>
        </p:sp>
        <p:sp>
          <p:nvSpPr>
            <p:cNvPr id="15526" name="Freeform 149"/>
            <p:cNvSpPr>
              <a:spLocks/>
            </p:cNvSpPr>
            <p:nvPr/>
          </p:nvSpPr>
          <p:spPr bwMode="auto">
            <a:xfrm>
              <a:off x="4439" y="2127"/>
              <a:ext cx="18" cy="18"/>
            </a:xfrm>
            <a:custGeom>
              <a:avLst/>
              <a:gdLst>
                <a:gd name="T0" fmla="*/ 0 w 18"/>
                <a:gd name="T1" fmla="*/ 18 h 18"/>
                <a:gd name="T2" fmla="*/ 0 w 18"/>
                <a:gd name="T3" fmla="*/ 12 h 18"/>
                <a:gd name="T4" fmla="*/ 0 w 18"/>
                <a:gd name="T5" fmla="*/ 12 h 18"/>
                <a:gd name="T6" fmla="*/ 6 w 18"/>
                <a:gd name="T7" fmla="*/ 6 h 18"/>
                <a:gd name="T8" fmla="*/ 6 w 18"/>
                <a:gd name="T9" fmla="*/ 6 h 18"/>
                <a:gd name="T10" fmla="*/ 12 w 18"/>
                <a:gd name="T11" fmla="*/ 0 h 18"/>
                <a:gd name="T12" fmla="*/ 12 w 18"/>
                <a:gd name="T13" fmla="*/ 0 h 18"/>
                <a:gd name="T14" fmla="*/ 18 w 18"/>
                <a:gd name="T15" fmla="*/ 0 h 18"/>
                <a:gd name="T16" fmla="*/ 18 w 18"/>
                <a:gd name="T17" fmla="*/ 0 h 18"/>
                <a:gd name="T18" fmla="*/ 18 w 18"/>
                <a:gd name="T19" fmla="*/ 0 h 18"/>
                <a:gd name="T20" fmla="*/ 12 w 18"/>
                <a:gd name="T21" fmla="*/ 6 h 18"/>
                <a:gd name="T22" fmla="*/ 12 w 18"/>
                <a:gd name="T23" fmla="*/ 6 h 18"/>
                <a:gd name="T24" fmla="*/ 6 w 18"/>
                <a:gd name="T25" fmla="*/ 12 h 18"/>
                <a:gd name="T26" fmla="*/ 6 w 18"/>
                <a:gd name="T27" fmla="*/ 12 h 18"/>
                <a:gd name="T28" fmla="*/ 6 w 18"/>
                <a:gd name="T29" fmla="*/ 18 h 18"/>
                <a:gd name="T30" fmla="*/ 0 w 18"/>
                <a:gd name="T31" fmla="*/ 18 h 18"/>
                <a:gd name="T32" fmla="*/ 0 w 18"/>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18"/>
                  </a:moveTo>
                  <a:lnTo>
                    <a:pt x="0" y="12"/>
                  </a:lnTo>
                  <a:lnTo>
                    <a:pt x="6" y="6"/>
                  </a:lnTo>
                  <a:lnTo>
                    <a:pt x="12" y="0"/>
                  </a:lnTo>
                  <a:lnTo>
                    <a:pt x="18" y="0"/>
                  </a:lnTo>
                  <a:lnTo>
                    <a:pt x="12" y="6"/>
                  </a:lnTo>
                  <a:lnTo>
                    <a:pt x="6" y="12"/>
                  </a:lnTo>
                  <a:lnTo>
                    <a:pt x="6" y="18"/>
                  </a:lnTo>
                  <a:lnTo>
                    <a:pt x="0" y="18"/>
                  </a:lnTo>
                  <a:close/>
                </a:path>
              </a:pathLst>
            </a:custGeom>
            <a:solidFill>
              <a:srgbClr val="006600"/>
            </a:solidFill>
            <a:ln w="9525">
              <a:noFill/>
              <a:round/>
              <a:headEnd/>
              <a:tailEnd/>
            </a:ln>
          </p:spPr>
          <p:txBody>
            <a:bodyPr rot="10800000" vert="eaVert"/>
            <a:lstStyle/>
            <a:p>
              <a:endParaRPr lang="en-US"/>
            </a:p>
          </p:txBody>
        </p:sp>
        <p:sp>
          <p:nvSpPr>
            <p:cNvPr id="15527" name="Freeform 150"/>
            <p:cNvSpPr>
              <a:spLocks/>
            </p:cNvSpPr>
            <p:nvPr/>
          </p:nvSpPr>
          <p:spPr bwMode="auto">
            <a:xfrm>
              <a:off x="4295" y="2110"/>
              <a:ext cx="19" cy="24"/>
            </a:xfrm>
            <a:custGeom>
              <a:avLst/>
              <a:gdLst>
                <a:gd name="T0" fmla="*/ 26 w 18"/>
                <a:gd name="T1" fmla="*/ 0 h 24"/>
                <a:gd name="T2" fmla="*/ 26 w 18"/>
                <a:gd name="T3" fmla="*/ 6 h 24"/>
                <a:gd name="T4" fmla="*/ 26 w 18"/>
                <a:gd name="T5" fmla="*/ 6 h 24"/>
                <a:gd name="T6" fmla="*/ 20 w 18"/>
                <a:gd name="T7" fmla="*/ 12 h 24"/>
                <a:gd name="T8" fmla="*/ 20 w 18"/>
                <a:gd name="T9" fmla="*/ 18 h 24"/>
                <a:gd name="T10" fmla="*/ 20 w 18"/>
                <a:gd name="T11" fmla="*/ 18 h 24"/>
                <a:gd name="T12" fmla="*/ 6 w 18"/>
                <a:gd name="T13" fmla="*/ 24 h 24"/>
                <a:gd name="T14" fmla="*/ 6 w 18"/>
                <a:gd name="T15" fmla="*/ 24 h 24"/>
                <a:gd name="T16" fmla="*/ 0 w 18"/>
                <a:gd name="T17" fmla="*/ 24 h 24"/>
                <a:gd name="T18" fmla="*/ 0 w 18"/>
                <a:gd name="T19" fmla="*/ 24 h 24"/>
                <a:gd name="T20" fmla="*/ 0 w 18"/>
                <a:gd name="T21" fmla="*/ 18 h 24"/>
                <a:gd name="T22" fmla="*/ 6 w 18"/>
                <a:gd name="T23" fmla="*/ 18 h 24"/>
                <a:gd name="T24" fmla="*/ 6 w 18"/>
                <a:gd name="T25" fmla="*/ 12 h 24"/>
                <a:gd name="T26" fmla="*/ 20 w 18"/>
                <a:gd name="T27" fmla="*/ 12 h 24"/>
                <a:gd name="T28" fmla="*/ 26 w 18"/>
                <a:gd name="T29" fmla="*/ 6 h 24"/>
                <a:gd name="T30" fmla="*/ 26 w 18"/>
                <a:gd name="T31" fmla="*/ 6 h 24"/>
                <a:gd name="T32" fmla="*/ 26 w 18"/>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4"/>
                <a:gd name="T53" fmla="*/ 18 w 1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4">
                  <a:moveTo>
                    <a:pt x="18" y="0"/>
                  </a:moveTo>
                  <a:lnTo>
                    <a:pt x="18" y="6"/>
                  </a:lnTo>
                  <a:lnTo>
                    <a:pt x="12" y="12"/>
                  </a:lnTo>
                  <a:lnTo>
                    <a:pt x="12" y="18"/>
                  </a:lnTo>
                  <a:lnTo>
                    <a:pt x="6" y="24"/>
                  </a:lnTo>
                  <a:lnTo>
                    <a:pt x="0" y="24"/>
                  </a:lnTo>
                  <a:lnTo>
                    <a:pt x="0" y="18"/>
                  </a:lnTo>
                  <a:lnTo>
                    <a:pt x="6" y="18"/>
                  </a:lnTo>
                  <a:lnTo>
                    <a:pt x="6" y="12"/>
                  </a:lnTo>
                  <a:lnTo>
                    <a:pt x="12" y="12"/>
                  </a:lnTo>
                  <a:lnTo>
                    <a:pt x="18" y="6"/>
                  </a:lnTo>
                  <a:lnTo>
                    <a:pt x="18" y="0"/>
                  </a:lnTo>
                  <a:close/>
                </a:path>
              </a:pathLst>
            </a:custGeom>
            <a:solidFill>
              <a:srgbClr val="006600"/>
            </a:solidFill>
            <a:ln w="9525">
              <a:noFill/>
              <a:round/>
              <a:headEnd/>
              <a:tailEnd/>
            </a:ln>
          </p:spPr>
          <p:txBody>
            <a:bodyPr rot="10800000" vert="eaVert"/>
            <a:lstStyle/>
            <a:p>
              <a:endParaRPr lang="en-US"/>
            </a:p>
          </p:txBody>
        </p:sp>
        <p:sp>
          <p:nvSpPr>
            <p:cNvPr id="15528" name="Freeform 151"/>
            <p:cNvSpPr>
              <a:spLocks/>
            </p:cNvSpPr>
            <p:nvPr/>
          </p:nvSpPr>
          <p:spPr bwMode="auto">
            <a:xfrm>
              <a:off x="4293" y="2098"/>
              <a:ext cx="24" cy="14"/>
            </a:xfrm>
            <a:custGeom>
              <a:avLst/>
              <a:gdLst>
                <a:gd name="T0" fmla="*/ 24 w 24"/>
                <a:gd name="T1" fmla="*/ 41 h 12"/>
                <a:gd name="T2" fmla="*/ 18 w 24"/>
                <a:gd name="T3" fmla="*/ 41 h 12"/>
                <a:gd name="T4" fmla="*/ 18 w 24"/>
                <a:gd name="T5" fmla="*/ 41 h 12"/>
                <a:gd name="T6" fmla="*/ 12 w 24"/>
                <a:gd name="T7" fmla="*/ 21 h 12"/>
                <a:gd name="T8" fmla="*/ 12 w 24"/>
                <a:gd name="T9" fmla="*/ 21 h 12"/>
                <a:gd name="T10" fmla="*/ 6 w 24"/>
                <a:gd name="T11" fmla="*/ 21 h 12"/>
                <a:gd name="T12" fmla="*/ 0 w 24"/>
                <a:gd name="T13" fmla="*/ 0 h 12"/>
                <a:gd name="T14" fmla="*/ 0 w 24"/>
                <a:gd name="T15" fmla="*/ 0 h 12"/>
                <a:gd name="T16" fmla="*/ 0 w 24"/>
                <a:gd name="T17" fmla="*/ 21 h 12"/>
                <a:gd name="T18" fmla="*/ 0 w 24"/>
                <a:gd name="T19" fmla="*/ 21 h 12"/>
                <a:gd name="T20" fmla="*/ 0 w 24"/>
                <a:gd name="T21" fmla="*/ 21 h 12"/>
                <a:gd name="T22" fmla="*/ 0 w 24"/>
                <a:gd name="T23" fmla="*/ 21 h 12"/>
                <a:gd name="T24" fmla="*/ 6 w 24"/>
                <a:gd name="T25" fmla="*/ 41 h 12"/>
                <a:gd name="T26" fmla="*/ 12 w 24"/>
                <a:gd name="T27" fmla="*/ 41 h 12"/>
                <a:gd name="T28" fmla="*/ 12 w 24"/>
                <a:gd name="T29" fmla="*/ 41 h 12"/>
                <a:gd name="T30" fmla="*/ 18 w 24"/>
                <a:gd name="T31" fmla="*/ 41 h 12"/>
                <a:gd name="T32" fmla="*/ 24 w 24"/>
                <a:gd name="T33" fmla="*/ 41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2"/>
                <a:gd name="T53" fmla="*/ 24 w 2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2">
                  <a:moveTo>
                    <a:pt x="24" y="12"/>
                  </a:moveTo>
                  <a:lnTo>
                    <a:pt x="18" y="12"/>
                  </a:lnTo>
                  <a:lnTo>
                    <a:pt x="12" y="6"/>
                  </a:lnTo>
                  <a:lnTo>
                    <a:pt x="6" y="6"/>
                  </a:lnTo>
                  <a:lnTo>
                    <a:pt x="0" y="0"/>
                  </a:lnTo>
                  <a:lnTo>
                    <a:pt x="0" y="6"/>
                  </a:lnTo>
                  <a:lnTo>
                    <a:pt x="6" y="12"/>
                  </a:lnTo>
                  <a:lnTo>
                    <a:pt x="12" y="12"/>
                  </a:lnTo>
                  <a:lnTo>
                    <a:pt x="18" y="12"/>
                  </a:lnTo>
                  <a:lnTo>
                    <a:pt x="24" y="12"/>
                  </a:lnTo>
                  <a:close/>
                </a:path>
              </a:pathLst>
            </a:custGeom>
            <a:solidFill>
              <a:srgbClr val="006600"/>
            </a:solidFill>
            <a:ln w="9525">
              <a:noFill/>
              <a:round/>
              <a:headEnd/>
              <a:tailEnd/>
            </a:ln>
          </p:spPr>
          <p:txBody>
            <a:bodyPr rot="10800000" vert="eaVert"/>
            <a:lstStyle/>
            <a:p>
              <a:endParaRPr lang="en-US"/>
            </a:p>
          </p:txBody>
        </p:sp>
        <p:sp>
          <p:nvSpPr>
            <p:cNvPr id="15529" name="Freeform 152"/>
            <p:cNvSpPr>
              <a:spLocks/>
            </p:cNvSpPr>
            <p:nvPr/>
          </p:nvSpPr>
          <p:spPr bwMode="auto">
            <a:xfrm>
              <a:off x="4281" y="2116"/>
              <a:ext cx="30" cy="6"/>
            </a:xfrm>
            <a:custGeom>
              <a:avLst/>
              <a:gdLst>
                <a:gd name="T0" fmla="*/ 30 w 30"/>
                <a:gd name="T1" fmla="*/ 0 h 6"/>
                <a:gd name="T2" fmla="*/ 24 w 30"/>
                <a:gd name="T3" fmla="*/ 0 h 6"/>
                <a:gd name="T4" fmla="*/ 24 w 30"/>
                <a:gd name="T5" fmla="*/ 0 h 6"/>
                <a:gd name="T6" fmla="*/ 18 w 30"/>
                <a:gd name="T7" fmla="*/ 0 h 6"/>
                <a:gd name="T8" fmla="*/ 12 w 30"/>
                <a:gd name="T9" fmla="*/ 0 h 6"/>
                <a:gd name="T10" fmla="*/ 12 w 30"/>
                <a:gd name="T11" fmla="*/ 0 h 6"/>
                <a:gd name="T12" fmla="*/ 6 w 30"/>
                <a:gd name="T13" fmla="*/ 0 h 6"/>
                <a:gd name="T14" fmla="*/ 6 w 30"/>
                <a:gd name="T15" fmla="*/ 0 h 6"/>
                <a:gd name="T16" fmla="*/ 0 w 30"/>
                <a:gd name="T17" fmla="*/ 0 h 6"/>
                <a:gd name="T18" fmla="*/ 6 w 30"/>
                <a:gd name="T19" fmla="*/ 6 h 6"/>
                <a:gd name="T20" fmla="*/ 6 w 30"/>
                <a:gd name="T21" fmla="*/ 6 h 6"/>
                <a:gd name="T22" fmla="*/ 6 w 30"/>
                <a:gd name="T23" fmla="*/ 6 h 6"/>
                <a:gd name="T24" fmla="*/ 12 w 30"/>
                <a:gd name="T25" fmla="*/ 0 h 6"/>
                <a:gd name="T26" fmla="*/ 18 w 30"/>
                <a:gd name="T27" fmla="*/ 0 h 6"/>
                <a:gd name="T28" fmla="*/ 24 w 30"/>
                <a:gd name="T29" fmla="*/ 0 h 6"/>
                <a:gd name="T30" fmla="*/ 24 w 30"/>
                <a:gd name="T31" fmla="*/ 0 h 6"/>
                <a:gd name="T32" fmla="*/ 30 w 30"/>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30" y="0"/>
                  </a:moveTo>
                  <a:lnTo>
                    <a:pt x="24" y="0"/>
                  </a:lnTo>
                  <a:lnTo>
                    <a:pt x="18" y="0"/>
                  </a:lnTo>
                  <a:lnTo>
                    <a:pt x="12" y="0"/>
                  </a:lnTo>
                  <a:lnTo>
                    <a:pt x="6" y="0"/>
                  </a:lnTo>
                  <a:lnTo>
                    <a:pt x="0" y="0"/>
                  </a:lnTo>
                  <a:lnTo>
                    <a:pt x="6" y="6"/>
                  </a:lnTo>
                  <a:lnTo>
                    <a:pt x="12" y="0"/>
                  </a:lnTo>
                  <a:lnTo>
                    <a:pt x="18" y="0"/>
                  </a:lnTo>
                  <a:lnTo>
                    <a:pt x="24" y="0"/>
                  </a:lnTo>
                  <a:lnTo>
                    <a:pt x="30" y="0"/>
                  </a:lnTo>
                  <a:close/>
                </a:path>
              </a:pathLst>
            </a:custGeom>
            <a:solidFill>
              <a:srgbClr val="006600"/>
            </a:solidFill>
            <a:ln w="9525">
              <a:noFill/>
              <a:round/>
              <a:headEnd/>
              <a:tailEnd/>
            </a:ln>
          </p:spPr>
          <p:txBody>
            <a:bodyPr rot="10800000" vert="eaVert"/>
            <a:lstStyle/>
            <a:p>
              <a:endParaRPr lang="en-US"/>
            </a:p>
          </p:txBody>
        </p:sp>
        <p:sp>
          <p:nvSpPr>
            <p:cNvPr id="15530" name="Freeform 153"/>
            <p:cNvSpPr>
              <a:spLocks/>
            </p:cNvSpPr>
            <p:nvPr/>
          </p:nvSpPr>
          <p:spPr bwMode="auto">
            <a:xfrm>
              <a:off x="4301" y="2088"/>
              <a:ext cx="24" cy="26"/>
            </a:xfrm>
            <a:custGeom>
              <a:avLst/>
              <a:gdLst>
                <a:gd name="T0" fmla="*/ 24 w 24"/>
                <a:gd name="T1" fmla="*/ 46 h 24"/>
                <a:gd name="T2" fmla="*/ 18 w 24"/>
                <a:gd name="T3" fmla="*/ 36 h 24"/>
                <a:gd name="T4" fmla="*/ 18 w 24"/>
                <a:gd name="T5" fmla="*/ 36 h 24"/>
                <a:gd name="T6" fmla="*/ 12 w 24"/>
                <a:gd name="T7" fmla="*/ 22 h 24"/>
                <a:gd name="T8" fmla="*/ 6 w 24"/>
                <a:gd name="T9" fmla="*/ 22 h 24"/>
                <a:gd name="T10" fmla="*/ 6 w 24"/>
                <a:gd name="T11" fmla="*/ 14 h 24"/>
                <a:gd name="T12" fmla="*/ 0 w 24"/>
                <a:gd name="T13" fmla="*/ 14 h 24"/>
                <a:gd name="T14" fmla="*/ 0 w 24"/>
                <a:gd name="T15" fmla="*/ 14 h 24"/>
                <a:gd name="T16" fmla="*/ 0 w 24"/>
                <a:gd name="T17" fmla="*/ 0 h 24"/>
                <a:gd name="T18" fmla="*/ 0 w 24"/>
                <a:gd name="T19" fmla="*/ 0 h 24"/>
                <a:gd name="T20" fmla="*/ 6 w 24"/>
                <a:gd name="T21" fmla="*/ 14 h 24"/>
                <a:gd name="T22" fmla="*/ 6 w 24"/>
                <a:gd name="T23" fmla="*/ 14 h 24"/>
                <a:gd name="T24" fmla="*/ 12 w 24"/>
                <a:gd name="T25" fmla="*/ 14 h 24"/>
                <a:gd name="T26" fmla="*/ 18 w 24"/>
                <a:gd name="T27" fmla="*/ 22 h 24"/>
                <a:gd name="T28" fmla="*/ 18 w 24"/>
                <a:gd name="T29" fmla="*/ 36 h 24"/>
                <a:gd name="T30" fmla="*/ 24 w 24"/>
                <a:gd name="T31" fmla="*/ 36 h 24"/>
                <a:gd name="T32" fmla="*/ 24 w 24"/>
                <a:gd name="T33" fmla="*/ 4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24"/>
                  </a:moveTo>
                  <a:lnTo>
                    <a:pt x="18" y="18"/>
                  </a:lnTo>
                  <a:lnTo>
                    <a:pt x="12" y="12"/>
                  </a:lnTo>
                  <a:lnTo>
                    <a:pt x="6" y="12"/>
                  </a:lnTo>
                  <a:lnTo>
                    <a:pt x="6" y="6"/>
                  </a:lnTo>
                  <a:lnTo>
                    <a:pt x="0" y="6"/>
                  </a:lnTo>
                  <a:lnTo>
                    <a:pt x="0" y="0"/>
                  </a:lnTo>
                  <a:lnTo>
                    <a:pt x="6" y="6"/>
                  </a:lnTo>
                  <a:lnTo>
                    <a:pt x="12" y="6"/>
                  </a:lnTo>
                  <a:lnTo>
                    <a:pt x="18" y="12"/>
                  </a:lnTo>
                  <a:lnTo>
                    <a:pt x="18" y="18"/>
                  </a:lnTo>
                  <a:lnTo>
                    <a:pt x="24" y="18"/>
                  </a:lnTo>
                  <a:lnTo>
                    <a:pt x="24" y="24"/>
                  </a:lnTo>
                  <a:close/>
                </a:path>
              </a:pathLst>
            </a:custGeom>
            <a:solidFill>
              <a:srgbClr val="006600"/>
            </a:solidFill>
            <a:ln w="9525">
              <a:noFill/>
              <a:round/>
              <a:headEnd/>
              <a:tailEnd/>
            </a:ln>
          </p:spPr>
          <p:txBody>
            <a:bodyPr rot="10800000" vert="eaVert"/>
            <a:lstStyle/>
            <a:p>
              <a:endParaRPr lang="en-US"/>
            </a:p>
          </p:txBody>
        </p:sp>
        <p:sp>
          <p:nvSpPr>
            <p:cNvPr id="15531" name="Freeform 154"/>
            <p:cNvSpPr>
              <a:spLocks/>
            </p:cNvSpPr>
            <p:nvPr/>
          </p:nvSpPr>
          <p:spPr bwMode="auto">
            <a:xfrm>
              <a:off x="4443" y="2092"/>
              <a:ext cx="6" cy="32"/>
            </a:xfrm>
            <a:custGeom>
              <a:avLst/>
              <a:gdLst>
                <a:gd name="T0" fmla="*/ 0 w 6"/>
                <a:gd name="T1" fmla="*/ 50 h 30"/>
                <a:gd name="T2" fmla="*/ 0 w 6"/>
                <a:gd name="T3" fmla="*/ 41 h 30"/>
                <a:gd name="T4" fmla="*/ 0 w 6"/>
                <a:gd name="T5" fmla="*/ 20 h 30"/>
                <a:gd name="T6" fmla="*/ 0 w 6"/>
                <a:gd name="T7" fmla="*/ 0 h 30"/>
                <a:gd name="T8" fmla="*/ 6 w 6"/>
                <a:gd name="T9" fmla="*/ 0 h 30"/>
                <a:gd name="T10" fmla="*/ 6 w 6"/>
                <a:gd name="T11" fmla="*/ 0 h 30"/>
                <a:gd name="T12" fmla="*/ 6 w 6"/>
                <a:gd name="T13" fmla="*/ 20 h 30"/>
                <a:gd name="T14" fmla="*/ 6 w 6"/>
                <a:gd name="T15" fmla="*/ 41 h 30"/>
                <a:gd name="T16" fmla="*/ 0 w 6"/>
                <a:gd name="T17" fmla="*/ 5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0"/>
                <a:gd name="T29" fmla="*/ 6 w 6"/>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0">
                  <a:moveTo>
                    <a:pt x="0" y="30"/>
                  </a:moveTo>
                  <a:lnTo>
                    <a:pt x="0" y="24"/>
                  </a:lnTo>
                  <a:lnTo>
                    <a:pt x="0" y="12"/>
                  </a:lnTo>
                  <a:lnTo>
                    <a:pt x="0" y="0"/>
                  </a:lnTo>
                  <a:lnTo>
                    <a:pt x="6" y="0"/>
                  </a:lnTo>
                  <a:lnTo>
                    <a:pt x="6" y="12"/>
                  </a:lnTo>
                  <a:lnTo>
                    <a:pt x="6" y="24"/>
                  </a:lnTo>
                  <a:lnTo>
                    <a:pt x="0" y="30"/>
                  </a:lnTo>
                  <a:close/>
                </a:path>
              </a:pathLst>
            </a:custGeom>
            <a:solidFill>
              <a:srgbClr val="006600"/>
            </a:solidFill>
            <a:ln w="9525">
              <a:noFill/>
              <a:round/>
              <a:headEnd/>
              <a:tailEnd/>
            </a:ln>
          </p:spPr>
          <p:txBody>
            <a:bodyPr rot="10800000" vert="eaVert"/>
            <a:lstStyle/>
            <a:p>
              <a:endParaRPr lang="en-US"/>
            </a:p>
          </p:txBody>
        </p:sp>
        <p:sp>
          <p:nvSpPr>
            <p:cNvPr id="15532" name="Freeform 155"/>
            <p:cNvSpPr>
              <a:spLocks/>
            </p:cNvSpPr>
            <p:nvPr/>
          </p:nvSpPr>
          <p:spPr bwMode="auto">
            <a:xfrm>
              <a:off x="4457" y="2098"/>
              <a:ext cx="12" cy="32"/>
            </a:xfrm>
            <a:custGeom>
              <a:avLst/>
              <a:gdLst>
                <a:gd name="T0" fmla="*/ 0 w 12"/>
                <a:gd name="T1" fmla="*/ 50 h 30"/>
                <a:gd name="T2" fmla="*/ 0 w 12"/>
                <a:gd name="T3" fmla="*/ 41 h 30"/>
                <a:gd name="T4" fmla="*/ 0 w 12"/>
                <a:gd name="T5" fmla="*/ 20 h 30"/>
                <a:gd name="T6" fmla="*/ 6 w 12"/>
                <a:gd name="T7" fmla="*/ 0 h 30"/>
                <a:gd name="T8" fmla="*/ 6 w 12"/>
                <a:gd name="T9" fmla="*/ 0 h 30"/>
                <a:gd name="T10" fmla="*/ 12 w 12"/>
                <a:gd name="T11" fmla="*/ 0 h 30"/>
                <a:gd name="T12" fmla="*/ 6 w 12"/>
                <a:gd name="T13" fmla="*/ 20 h 30"/>
                <a:gd name="T14" fmla="*/ 0 w 12"/>
                <a:gd name="T15" fmla="*/ 41 h 30"/>
                <a:gd name="T16" fmla="*/ 0 w 12"/>
                <a:gd name="T17" fmla="*/ 5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30"/>
                <a:gd name="T29" fmla="*/ 12 w 12"/>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30">
                  <a:moveTo>
                    <a:pt x="0" y="30"/>
                  </a:moveTo>
                  <a:lnTo>
                    <a:pt x="0" y="24"/>
                  </a:lnTo>
                  <a:lnTo>
                    <a:pt x="0" y="12"/>
                  </a:lnTo>
                  <a:lnTo>
                    <a:pt x="6" y="0"/>
                  </a:lnTo>
                  <a:lnTo>
                    <a:pt x="12" y="0"/>
                  </a:lnTo>
                  <a:lnTo>
                    <a:pt x="6" y="12"/>
                  </a:lnTo>
                  <a:lnTo>
                    <a:pt x="0" y="24"/>
                  </a:lnTo>
                  <a:lnTo>
                    <a:pt x="0" y="30"/>
                  </a:lnTo>
                  <a:close/>
                </a:path>
              </a:pathLst>
            </a:custGeom>
            <a:solidFill>
              <a:srgbClr val="006600"/>
            </a:solidFill>
            <a:ln w="9525">
              <a:noFill/>
              <a:round/>
              <a:headEnd/>
              <a:tailEnd/>
            </a:ln>
          </p:spPr>
          <p:txBody>
            <a:bodyPr rot="10800000" vert="eaVert"/>
            <a:lstStyle/>
            <a:p>
              <a:endParaRPr lang="en-US"/>
            </a:p>
          </p:txBody>
        </p:sp>
        <p:sp>
          <p:nvSpPr>
            <p:cNvPr id="15533" name="Freeform 156"/>
            <p:cNvSpPr>
              <a:spLocks/>
            </p:cNvSpPr>
            <p:nvPr/>
          </p:nvSpPr>
          <p:spPr bwMode="auto">
            <a:xfrm>
              <a:off x="4425" y="2080"/>
              <a:ext cx="8" cy="32"/>
            </a:xfrm>
            <a:custGeom>
              <a:avLst/>
              <a:gdLst>
                <a:gd name="T0" fmla="*/ 64 w 6"/>
                <a:gd name="T1" fmla="*/ 50 h 30"/>
                <a:gd name="T2" fmla="*/ 64 w 6"/>
                <a:gd name="T3" fmla="*/ 50 h 30"/>
                <a:gd name="T4" fmla="*/ 0 w 6"/>
                <a:gd name="T5" fmla="*/ 29 h 30"/>
                <a:gd name="T6" fmla="*/ 0 w 6"/>
                <a:gd name="T7" fmla="*/ 6 h 30"/>
                <a:gd name="T8" fmla="*/ 64 w 6"/>
                <a:gd name="T9" fmla="*/ 0 h 30"/>
                <a:gd name="T10" fmla="*/ 64 w 6"/>
                <a:gd name="T11" fmla="*/ 6 h 30"/>
                <a:gd name="T12" fmla="*/ 64 w 6"/>
                <a:gd name="T13" fmla="*/ 20 h 30"/>
                <a:gd name="T14" fmla="*/ 64 w 6"/>
                <a:gd name="T15" fmla="*/ 41 h 30"/>
                <a:gd name="T16" fmla="*/ 64 w 6"/>
                <a:gd name="T17" fmla="*/ 5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0"/>
                <a:gd name="T29" fmla="*/ 6 w 6"/>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0">
                  <a:moveTo>
                    <a:pt x="6" y="30"/>
                  </a:moveTo>
                  <a:lnTo>
                    <a:pt x="6" y="30"/>
                  </a:lnTo>
                  <a:lnTo>
                    <a:pt x="0" y="18"/>
                  </a:lnTo>
                  <a:lnTo>
                    <a:pt x="0" y="6"/>
                  </a:lnTo>
                  <a:lnTo>
                    <a:pt x="6" y="0"/>
                  </a:lnTo>
                  <a:lnTo>
                    <a:pt x="6" y="6"/>
                  </a:lnTo>
                  <a:lnTo>
                    <a:pt x="6" y="12"/>
                  </a:lnTo>
                  <a:lnTo>
                    <a:pt x="6" y="24"/>
                  </a:lnTo>
                  <a:lnTo>
                    <a:pt x="6" y="30"/>
                  </a:lnTo>
                  <a:close/>
                </a:path>
              </a:pathLst>
            </a:custGeom>
            <a:solidFill>
              <a:srgbClr val="006600"/>
            </a:solidFill>
            <a:ln w="9525">
              <a:noFill/>
              <a:round/>
              <a:headEnd/>
              <a:tailEnd/>
            </a:ln>
          </p:spPr>
          <p:txBody>
            <a:bodyPr rot="10800000" vert="eaVert"/>
            <a:lstStyle/>
            <a:p>
              <a:endParaRPr lang="en-US"/>
            </a:p>
          </p:txBody>
        </p:sp>
        <p:sp>
          <p:nvSpPr>
            <p:cNvPr id="15534" name="Freeform 157"/>
            <p:cNvSpPr>
              <a:spLocks/>
            </p:cNvSpPr>
            <p:nvPr/>
          </p:nvSpPr>
          <p:spPr bwMode="auto">
            <a:xfrm>
              <a:off x="4407" y="2076"/>
              <a:ext cx="12" cy="38"/>
            </a:xfrm>
            <a:custGeom>
              <a:avLst/>
              <a:gdLst>
                <a:gd name="T0" fmla="*/ 12 w 12"/>
                <a:gd name="T1" fmla="*/ 55 h 36"/>
                <a:gd name="T2" fmla="*/ 6 w 12"/>
                <a:gd name="T3" fmla="*/ 37 h 36"/>
                <a:gd name="T4" fmla="*/ 0 w 12"/>
                <a:gd name="T5" fmla="*/ 20 h 36"/>
                <a:gd name="T6" fmla="*/ 0 w 12"/>
                <a:gd name="T7" fmla="*/ 6 h 36"/>
                <a:gd name="T8" fmla="*/ 0 w 12"/>
                <a:gd name="T9" fmla="*/ 0 h 36"/>
                <a:gd name="T10" fmla="*/ 6 w 12"/>
                <a:gd name="T11" fmla="*/ 0 h 36"/>
                <a:gd name="T12" fmla="*/ 12 w 12"/>
                <a:gd name="T13" fmla="*/ 20 h 36"/>
                <a:gd name="T14" fmla="*/ 12 w 12"/>
                <a:gd name="T15" fmla="*/ 37 h 36"/>
                <a:gd name="T16" fmla="*/ 12 w 12"/>
                <a:gd name="T17" fmla="*/ 55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36"/>
                <a:gd name="T29" fmla="*/ 12 w 12"/>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36">
                  <a:moveTo>
                    <a:pt x="12" y="36"/>
                  </a:moveTo>
                  <a:lnTo>
                    <a:pt x="6" y="24"/>
                  </a:lnTo>
                  <a:lnTo>
                    <a:pt x="0" y="12"/>
                  </a:lnTo>
                  <a:lnTo>
                    <a:pt x="0" y="6"/>
                  </a:lnTo>
                  <a:lnTo>
                    <a:pt x="0" y="0"/>
                  </a:lnTo>
                  <a:lnTo>
                    <a:pt x="6" y="0"/>
                  </a:lnTo>
                  <a:lnTo>
                    <a:pt x="12" y="12"/>
                  </a:lnTo>
                  <a:lnTo>
                    <a:pt x="12" y="24"/>
                  </a:lnTo>
                  <a:lnTo>
                    <a:pt x="12" y="36"/>
                  </a:lnTo>
                  <a:close/>
                </a:path>
              </a:pathLst>
            </a:custGeom>
            <a:solidFill>
              <a:srgbClr val="006600"/>
            </a:solidFill>
            <a:ln w="9525">
              <a:noFill/>
              <a:round/>
              <a:headEnd/>
              <a:tailEnd/>
            </a:ln>
          </p:spPr>
          <p:txBody>
            <a:bodyPr rot="10800000" vert="eaVert"/>
            <a:lstStyle/>
            <a:p>
              <a:endParaRPr lang="en-US"/>
            </a:p>
          </p:txBody>
        </p:sp>
        <p:sp>
          <p:nvSpPr>
            <p:cNvPr id="15535" name="Freeform 158"/>
            <p:cNvSpPr>
              <a:spLocks/>
            </p:cNvSpPr>
            <p:nvPr/>
          </p:nvSpPr>
          <p:spPr bwMode="auto">
            <a:xfrm>
              <a:off x="4390" y="2065"/>
              <a:ext cx="12" cy="42"/>
            </a:xfrm>
            <a:custGeom>
              <a:avLst/>
              <a:gdLst>
                <a:gd name="T0" fmla="*/ 12 w 12"/>
                <a:gd name="T1" fmla="*/ 42 h 42"/>
                <a:gd name="T2" fmla="*/ 12 w 12"/>
                <a:gd name="T3" fmla="*/ 36 h 42"/>
                <a:gd name="T4" fmla="*/ 6 w 12"/>
                <a:gd name="T5" fmla="*/ 30 h 42"/>
                <a:gd name="T6" fmla="*/ 6 w 12"/>
                <a:gd name="T7" fmla="*/ 24 h 42"/>
                <a:gd name="T8" fmla="*/ 0 w 12"/>
                <a:gd name="T9" fmla="*/ 18 h 42"/>
                <a:gd name="T10" fmla="*/ 0 w 12"/>
                <a:gd name="T11" fmla="*/ 12 h 42"/>
                <a:gd name="T12" fmla="*/ 0 w 12"/>
                <a:gd name="T13" fmla="*/ 6 h 42"/>
                <a:gd name="T14" fmla="*/ 0 w 12"/>
                <a:gd name="T15" fmla="*/ 0 h 42"/>
                <a:gd name="T16" fmla="*/ 0 w 12"/>
                <a:gd name="T17" fmla="*/ 0 h 42"/>
                <a:gd name="T18" fmla="*/ 6 w 12"/>
                <a:gd name="T19" fmla="*/ 6 h 42"/>
                <a:gd name="T20" fmla="*/ 12 w 12"/>
                <a:gd name="T21" fmla="*/ 18 h 42"/>
                <a:gd name="T22" fmla="*/ 12 w 12"/>
                <a:gd name="T23" fmla="*/ 30 h 42"/>
                <a:gd name="T24" fmla="*/ 12 w 12"/>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42"/>
                <a:gd name="T41" fmla="*/ 12 w 12"/>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42">
                  <a:moveTo>
                    <a:pt x="12" y="42"/>
                  </a:moveTo>
                  <a:lnTo>
                    <a:pt x="12" y="36"/>
                  </a:lnTo>
                  <a:lnTo>
                    <a:pt x="6" y="30"/>
                  </a:lnTo>
                  <a:lnTo>
                    <a:pt x="6" y="24"/>
                  </a:lnTo>
                  <a:lnTo>
                    <a:pt x="0" y="18"/>
                  </a:lnTo>
                  <a:lnTo>
                    <a:pt x="0" y="12"/>
                  </a:lnTo>
                  <a:lnTo>
                    <a:pt x="0" y="6"/>
                  </a:lnTo>
                  <a:lnTo>
                    <a:pt x="0" y="0"/>
                  </a:lnTo>
                  <a:lnTo>
                    <a:pt x="6" y="6"/>
                  </a:lnTo>
                  <a:lnTo>
                    <a:pt x="12" y="18"/>
                  </a:lnTo>
                  <a:lnTo>
                    <a:pt x="12" y="30"/>
                  </a:lnTo>
                  <a:lnTo>
                    <a:pt x="12" y="42"/>
                  </a:lnTo>
                  <a:close/>
                </a:path>
              </a:pathLst>
            </a:custGeom>
            <a:solidFill>
              <a:srgbClr val="006600"/>
            </a:solidFill>
            <a:ln w="9525">
              <a:noFill/>
              <a:round/>
              <a:headEnd/>
              <a:tailEnd/>
            </a:ln>
          </p:spPr>
          <p:txBody>
            <a:bodyPr rot="10800000" vert="eaVert"/>
            <a:lstStyle/>
            <a:p>
              <a:endParaRPr lang="en-US"/>
            </a:p>
          </p:txBody>
        </p:sp>
        <p:sp>
          <p:nvSpPr>
            <p:cNvPr id="15536" name="Freeform 159"/>
            <p:cNvSpPr>
              <a:spLocks/>
            </p:cNvSpPr>
            <p:nvPr/>
          </p:nvSpPr>
          <p:spPr bwMode="auto">
            <a:xfrm>
              <a:off x="4348" y="2063"/>
              <a:ext cx="24" cy="42"/>
            </a:xfrm>
            <a:custGeom>
              <a:avLst/>
              <a:gdLst>
                <a:gd name="T0" fmla="*/ 24 w 24"/>
                <a:gd name="T1" fmla="*/ 42 h 42"/>
                <a:gd name="T2" fmla="*/ 18 w 24"/>
                <a:gd name="T3" fmla="*/ 36 h 42"/>
                <a:gd name="T4" fmla="*/ 18 w 24"/>
                <a:gd name="T5" fmla="*/ 30 h 42"/>
                <a:gd name="T6" fmla="*/ 12 w 24"/>
                <a:gd name="T7" fmla="*/ 24 h 42"/>
                <a:gd name="T8" fmla="*/ 6 w 24"/>
                <a:gd name="T9" fmla="*/ 18 h 42"/>
                <a:gd name="T10" fmla="*/ 6 w 24"/>
                <a:gd name="T11" fmla="*/ 12 h 42"/>
                <a:gd name="T12" fmla="*/ 0 w 24"/>
                <a:gd name="T13" fmla="*/ 6 h 42"/>
                <a:gd name="T14" fmla="*/ 0 w 24"/>
                <a:gd name="T15" fmla="*/ 0 h 42"/>
                <a:gd name="T16" fmla="*/ 0 w 24"/>
                <a:gd name="T17" fmla="*/ 0 h 42"/>
                <a:gd name="T18" fmla="*/ 6 w 24"/>
                <a:gd name="T19" fmla="*/ 0 h 42"/>
                <a:gd name="T20" fmla="*/ 6 w 24"/>
                <a:gd name="T21" fmla="*/ 6 h 42"/>
                <a:gd name="T22" fmla="*/ 12 w 24"/>
                <a:gd name="T23" fmla="*/ 12 h 42"/>
                <a:gd name="T24" fmla="*/ 12 w 24"/>
                <a:gd name="T25" fmla="*/ 18 h 42"/>
                <a:gd name="T26" fmla="*/ 18 w 24"/>
                <a:gd name="T27" fmla="*/ 24 h 42"/>
                <a:gd name="T28" fmla="*/ 18 w 24"/>
                <a:gd name="T29" fmla="*/ 30 h 42"/>
                <a:gd name="T30" fmla="*/ 24 w 24"/>
                <a:gd name="T31" fmla="*/ 36 h 42"/>
                <a:gd name="T32" fmla="*/ 24 w 24"/>
                <a:gd name="T33" fmla="*/ 4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2"/>
                <a:gd name="T53" fmla="*/ 24 w 24"/>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2">
                  <a:moveTo>
                    <a:pt x="24" y="42"/>
                  </a:moveTo>
                  <a:lnTo>
                    <a:pt x="18" y="36"/>
                  </a:lnTo>
                  <a:lnTo>
                    <a:pt x="18" y="30"/>
                  </a:lnTo>
                  <a:lnTo>
                    <a:pt x="12" y="24"/>
                  </a:lnTo>
                  <a:lnTo>
                    <a:pt x="6" y="18"/>
                  </a:lnTo>
                  <a:lnTo>
                    <a:pt x="6" y="12"/>
                  </a:lnTo>
                  <a:lnTo>
                    <a:pt x="0" y="6"/>
                  </a:lnTo>
                  <a:lnTo>
                    <a:pt x="0" y="0"/>
                  </a:lnTo>
                  <a:lnTo>
                    <a:pt x="6" y="0"/>
                  </a:lnTo>
                  <a:lnTo>
                    <a:pt x="6" y="6"/>
                  </a:lnTo>
                  <a:lnTo>
                    <a:pt x="12" y="12"/>
                  </a:lnTo>
                  <a:lnTo>
                    <a:pt x="12" y="18"/>
                  </a:lnTo>
                  <a:lnTo>
                    <a:pt x="18" y="24"/>
                  </a:lnTo>
                  <a:lnTo>
                    <a:pt x="18" y="30"/>
                  </a:lnTo>
                  <a:lnTo>
                    <a:pt x="24" y="36"/>
                  </a:lnTo>
                  <a:lnTo>
                    <a:pt x="24" y="42"/>
                  </a:lnTo>
                  <a:close/>
                </a:path>
              </a:pathLst>
            </a:custGeom>
            <a:solidFill>
              <a:srgbClr val="006600"/>
            </a:solidFill>
            <a:ln w="9525">
              <a:noFill/>
              <a:round/>
              <a:headEnd/>
              <a:tailEnd/>
            </a:ln>
          </p:spPr>
          <p:txBody>
            <a:bodyPr rot="10800000" vert="eaVert"/>
            <a:lstStyle/>
            <a:p>
              <a:endParaRPr lang="en-US"/>
            </a:p>
          </p:txBody>
        </p:sp>
        <p:sp>
          <p:nvSpPr>
            <p:cNvPr id="15537" name="Freeform 160"/>
            <p:cNvSpPr>
              <a:spLocks/>
            </p:cNvSpPr>
            <p:nvPr/>
          </p:nvSpPr>
          <p:spPr bwMode="auto">
            <a:xfrm>
              <a:off x="4313" y="2068"/>
              <a:ext cx="24" cy="38"/>
            </a:xfrm>
            <a:custGeom>
              <a:avLst/>
              <a:gdLst>
                <a:gd name="T0" fmla="*/ 24 w 24"/>
                <a:gd name="T1" fmla="*/ 55 h 36"/>
                <a:gd name="T2" fmla="*/ 24 w 24"/>
                <a:gd name="T3" fmla="*/ 55 h 36"/>
                <a:gd name="T4" fmla="*/ 18 w 24"/>
                <a:gd name="T5" fmla="*/ 46 h 36"/>
                <a:gd name="T6" fmla="*/ 12 w 24"/>
                <a:gd name="T7" fmla="*/ 37 h 36"/>
                <a:gd name="T8" fmla="*/ 6 w 24"/>
                <a:gd name="T9" fmla="*/ 26 h 36"/>
                <a:gd name="T10" fmla="*/ 6 w 24"/>
                <a:gd name="T11" fmla="*/ 20 h 36"/>
                <a:gd name="T12" fmla="*/ 0 w 24"/>
                <a:gd name="T13" fmla="*/ 6 h 36"/>
                <a:gd name="T14" fmla="*/ 0 w 24"/>
                <a:gd name="T15" fmla="*/ 0 h 36"/>
                <a:gd name="T16" fmla="*/ 0 w 24"/>
                <a:gd name="T17" fmla="*/ 0 h 36"/>
                <a:gd name="T18" fmla="*/ 6 w 24"/>
                <a:gd name="T19" fmla="*/ 0 h 36"/>
                <a:gd name="T20" fmla="*/ 6 w 24"/>
                <a:gd name="T21" fmla="*/ 6 h 36"/>
                <a:gd name="T22" fmla="*/ 12 w 24"/>
                <a:gd name="T23" fmla="*/ 20 h 36"/>
                <a:gd name="T24" fmla="*/ 12 w 24"/>
                <a:gd name="T25" fmla="*/ 26 h 36"/>
                <a:gd name="T26" fmla="*/ 18 w 24"/>
                <a:gd name="T27" fmla="*/ 37 h 36"/>
                <a:gd name="T28" fmla="*/ 24 w 24"/>
                <a:gd name="T29" fmla="*/ 46 h 36"/>
                <a:gd name="T30" fmla="*/ 24 w 24"/>
                <a:gd name="T31" fmla="*/ 55 h 36"/>
                <a:gd name="T32" fmla="*/ 24 w 24"/>
                <a:gd name="T33" fmla="*/ 55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6"/>
                <a:gd name="T53" fmla="*/ 24 w 2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6">
                  <a:moveTo>
                    <a:pt x="24" y="36"/>
                  </a:moveTo>
                  <a:lnTo>
                    <a:pt x="24" y="36"/>
                  </a:lnTo>
                  <a:lnTo>
                    <a:pt x="18" y="30"/>
                  </a:lnTo>
                  <a:lnTo>
                    <a:pt x="12" y="24"/>
                  </a:lnTo>
                  <a:lnTo>
                    <a:pt x="6" y="18"/>
                  </a:lnTo>
                  <a:lnTo>
                    <a:pt x="6" y="12"/>
                  </a:lnTo>
                  <a:lnTo>
                    <a:pt x="0" y="6"/>
                  </a:lnTo>
                  <a:lnTo>
                    <a:pt x="0" y="0"/>
                  </a:lnTo>
                  <a:lnTo>
                    <a:pt x="6" y="0"/>
                  </a:lnTo>
                  <a:lnTo>
                    <a:pt x="6" y="6"/>
                  </a:lnTo>
                  <a:lnTo>
                    <a:pt x="12" y="12"/>
                  </a:lnTo>
                  <a:lnTo>
                    <a:pt x="12" y="18"/>
                  </a:lnTo>
                  <a:lnTo>
                    <a:pt x="18" y="24"/>
                  </a:lnTo>
                  <a:lnTo>
                    <a:pt x="24" y="30"/>
                  </a:lnTo>
                  <a:lnTo>
                    <a:pt x="24" y="36"/>
                  </a:lnTo>
                  <a:close/>
                </a:path>
              </a:pathLst>
            </a:custGeom>
            <a:solidFill>
              <a:srgbClr val="006600"/>
            </a:solidFill>
            <a:ln w="9525">
              <a:noFill/>
              <a:round/>
              <a:headEnd/>
              <a:tailEnd/>
            </a:ln>
          </p:spPr>
          <p:txBody>
            <a:bodyPr rot="10800000" vert="eaVert"/>
            <a:lstStyle/>
            <a:p>
              <a:endParaRPr lang="en-US"/>
            </a:p>
          </p:txBody>
        </p:sp>
        <p:sp>
          <p:nvSpPr>
            <p:cNvPr id="15538" name="Freeform 161"/>
            <p:cNvSpPr>
              <a:spLocks/>
            </p:cNvSpPr>
            <p:nvPr/>
          </p:nvSpPr>
          <p:spPr bwMode="auto">
            <a:xfrm>
              <a:off x="4367" y="2070"/>
              <a:ext cx="24" cy="38"/>
            </a:xfrm>
            <a:custGeom>
              <a:avLst/>
              <a:gdLst>
                <a:gd name="T0" fmla="*/ 24 w 24"/>
                <a:gd name="T1" fmla="*/ 55 h 36"/>
                <a:gd name="T2" fmla="*/ 18 w 24"/>
                <a:gd name="T3" fmla="*/ 46 h 36"/>
                <a:gd name="T4" fmla="*/ 12 w 24"/>
                <a:gd name="T5" fmla="*/ 37 h 36"/>
                <a:gd name="T6" fmla="*/ 12 w 24"/>
                <a:gd name="T7" fmla="*/ 26 h 36"/>
                <a:gd name="T8" fmla="*/ 6 w 24"/>
                <a:gd name="T9" fmla="*/ 20 h 36"/>
                <a:gd name="T10" fmla="*/ 0 w 24"/>
                <a:gd name="T11" fmla="*/ 6 h 36"/>
                <a:gd name="T12" fmla="*/ 0 w 24"/>
                <a:gd name="T13" fmla="*/ 0 h 36"/>
                <a:gd name="T14" fmla="*/ 0 w 24"/>
                <a:gd name="T15" fmla="*/ 0 h 36"/>
                <a:gd name="T16" fmla="*/ 0 w 24"/>
                <a:gd name="T17" fmla="*/ 0 h 36"/>
                <a:gd name="T18" fmla="*/ 6 w 24"/>
                <a:gd name="T19" fmla="*/ 0 h 36"/>
                <a:gd name="T20" fmla="*/ 6 w 24"/>
                <a:gd name="T21" fmla="*/ 0 h 36"/>
                <a:gd name="T22" fmla="*/ 12 w 24"/>
                <a:gd name="T23" fmla="*/ 6 h 36"/>
                <a:gd name="T24" fmla="*/ 12 w 24"/>
                <a:gd name="T25" fmla="*/ 20 h 36"/>
                <a:gd name="T26" fmla="*/ 18 w 24"/>
                <a:gd name="T27" fmla="*/ 26 h 36"/>
                <a:gd name="T28" fmla="*/ 18 w 24"/>
                <a:gd name="T29" fmla="*/ 37 h 36"/>
                <a:gd name="T30" fmla="*/ 18 w 24"/>
                <a:gd name="T31" fmla="*/ 46 h 36"/>
                <a:gd name="T32" fmla="*/ 24 w 24"/>
                <a:gd name="T33" fmla="*/ 55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6"/>
                <a:gd name="T53" fmla="*/ 24 w 2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6">
                  <a:moveTo>
                    <a:pt x="24" y="36"/>
                  </a:moveTo>
                  <a:lnTo>
                    <a:pt x="18" y="30"/>
                  </a:lnTo>
                  <a:lnTo>
                    <a:pt x="12" y="24"/>
                  </a:lnTo>
                  <a:lnTo>
                    <a:pt x="12" y="18"/>
                  </a:lnTo>
                  <a:lnTo>
                    <a:pt x="6" y="12"/>
                  </a:lnTo>
                  <a:lnTo>
                    <a:pt x="0" y="6"/>
                  </a:lnTo>
                  <a:lnTo>
                    <a:pt x="0" y="0"/>
                  </a:lnTo>
                  <a:lnTo>
                    <a:pt x="6" y="0"/>
                  </a:lnTo>
                  <a:lnTo>
                    <a:pt x="12" y="6"/>
                  </a:lnTo>
                  <a:lnTo>
                    <a:pt x="12" y="12"/>
                  </a:lnTo>
                  <a:lnTo>
                    <a:pt x="18" y="18"/>
                  </a:lnTo>
                  <a:lnTo>
                    <a:pt x="18" y="24"/>
                  </a:lnTo>
                  <a:lnTo>
                    <a:pt x="18" y="30"/>
                  </a:lnTo>
                  <a:lnTo>
                    <a:pt x="24" y="36"/>
                  </a:lnTo>
                  <a:close/>
                </a:path>
              </a:pathLst>
            </a:custGeom>
            <a:solidFill>
              <a:srgbClr val="006600"/>
            </a:solidFill>
            <a:ln w="9525">
              <a:noFill/>
              <a:round/>
              <a:headEnd/>
              <a:tailEnd/>
            </a:ln>
          </p:spPr>
          <p:txBody>
            <a:bodyPr rot="10800000" vert="eaVert"/>
            <a:lstStyle/>
            <a:p>
              <a:endParaRPr lang="en-US"/>
            </a:p>
          </p:txBody>
        </p:sp>
        <p:sp>
          <p:nvSpPr>
            <p:cNvPr id="15539" name="Freeform 162"/>
            <p:cNvSpPr>
              <a:spLocks/>
            </p:cNvSpPr>
            <p:nvPr/>
          </p:nvSpPr>
          <p:spPr bwMode="auto">
            <a:xfrm>
              <a:off x="4354" y="2099"/>
              <a:ext cx="29" cy="54"/>
            </a:xfrm>
            <a:custGeom>
              <a:avLst/>
              <a:gdLst>
                <a:gd name="T0" fmla="*/ 0 w 30"/>
                <a:gd name="T1" fmla="*/ 54 h 54"/>
                <a:gd name="T2" fmla="*/ 0 w 30"/>
                <a:gd name="T3" fmla="*/ 48 h 54"/>
                <a:gd name="T4" fmla="*/ 0 w 30"/>
                <a:gd name="T5" fmla="*/ 42 h 54"/>
                <a:gd name="T6" fmla="*/ 6 w 30"/>
                <a:gd name="T7" fmla="*/ 36 h 54"/>
                <a:gd name="T8" fmla="*/ 6 w 30"/>
                <a:gd name="T9" fmla="*/ 30 h 54"/>
                <a:gd name="T10" fmla="*/ 12 w 30"/>
                <a:gd name="T11" fmla="*/ 18 h 54"/>
                <a:gd name="T12" fmla="*/ 15 w 30"/>
                <a:gd name="T13" fmla="*/ 12 h 54"/>
                <a:gd name="T14" fmla="*/ 16 w 30"/>
                <a:gd name="T15" fmla="*/ 6 h 54"/>
                <a:gd name="T16" fmla="*/ 22 w 30"/>
                <a:gd name="T17" fmla="*/ 0 h 54"/>
                <a:gd name="T18" fmla="*/ 22 w 30"/>
                <a:gd name="T19" fmla="*/ 6 h 54"/>
                <a:gd name="T20" fmla="*/ 16 w 30"/>
                <a:gd name="T21" fmla="*/ 12 h 54"/>
                <a:gd name="T22" fmla="*/ 16 w 30"/>
                <a:gd name="T23" fmla="*/ 18 h 54"/>
                <a:gd name="T24" fmla="*/ 15 w 30"/>
                <a:gd name="T25" fmla="*/ 30 h 54"/>
                <a:gd name="T26" fmla="*/ 12 w 30"/>
                <a:gd name="T27" fmla="*/ 36 h 54"/>
                <a:gd name="T28" fmla="*/ 6 w 30"/>
                <a:gd name="T29" fmla="*/ 48 h 54"/>
                <a:gd name="T30" fmla="*/ 0 w 30"/>
                <a:gd name="T31" fmla="*/ 54 h 54"/>
                <a:gd name="T32" fmla="*/ 0 w 30"/>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54"/>
                <a:gd name="T53" fmla="*/ 30 w 30"/>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54">
                  <a:moveTo>
                    <a:pt x="0" y="54"/>
                  </a:moveTo>
                  <a:lnTo>
                    <a:pt x="0" y="48"/>
                  </a:lnTo>
                  <a:lnTo>
                    <a:pt x="0" y="42"/>
                  </a:lnTo>
                  <a:lnTo>
                    <a:pt x="6" y="36"/>
                  </a:lnTo>
                  <a:lnTo>
                    <a:pt x="6" y="30"/>
                  </a:lnTo>
                  <a:lnTo>
                    <a:pt x="12" y="18"/>
                  </a:lnTo>
                  <a:lnTo>
                    <a:pt x="18" y="12"/>
                  </a:lnTo>
                  <a:lnTo>
                    <a:pt x="24" y="6"/>
                  </a:lnTo>
                  <a:lnTo>
                    <a:pt x="30" y="0"/>
                  </a:lnTo>
                  <a:lnTo>
                    <a:pt x="30" y="6"/>
                  </a:lnTo>
                  <a:lnTo>
                    <a:pt x="24" y="12"/>
                  </a:lnTo>
                  <a:lnTo>
                    <a:pt x="24" y="18"/>
                  </a:lnTo>
                  <a:lnTo>
                    <a:pt x="18" y="30"/>
                  </a:lnTo>
                  <a:lnTo>
                    <a:pt x="12" y="36"/>
                  </a:lnTo>
                  <a:lnTo>
                    <a:pt x="6" y="48"/>
                  </a:lnTo>
                  <a:lnTo>
                    <a:pt x="0" y="54"/>
                  </a:lnTo>
                  <a:close/>
                </a:path>
              </a:pathLst>
            </a:custGeom>
            <a:solidFill>
              <a:srgbClr val="006600"/>
            </a:solidFill>
            <a:ln w="9525">
              <a:noFill/>
              <a:round/>
              <a:headEnd/>
              <a:tailEnd/>
            </a:ln>
          </p:spPr>
          <p:txBody>
            <a:bodyPr rot="10800000" vert="eaVert"/>
            <a:lstStyle/>
            <a:p>
              <a:endParaRPr lang="en-US"/>
            </a:p>
          </p:txBody>
        </p:sp>
        <p:sp>
          <p:nvSpPr>
            <p:cNvPr id="15540" name="Freeform 163"/>
            <p:cNvSpPr>
              <a:spLocks/>
            </p:cNvSpPr>
            <p:nvPr/>
          </p:nvSpPr>
          <p:spPr bwMode="auto">
            <a:xfrm>
              <a:off x="4329" y="2099"/>
              <a:ext cx="30" cy="42"/>
            </a:xfrm>
            <a:custGeom>
              <a:avLst/>
              <a:gdLst>
                <a:gd name="T0" fmla="*/ 0 w 30"/>
                <a:gd name="T1" fmla="*/ 42 h 42"/>
                <a:gd name="T2" fmla="*/ 0 w 30"/>
                <a:gd name="T3" fmla="*/ 42 h 42"/>
                <a:gd name="T4" fmla="*/ 0 w 30"/>
                <a:gd name="T5" fmla="*/ 36 h 42"/>
                <a:gd name="T6" fmla="*/ 6 w 30"/>
                <a:gd name="T7" fmla="*/ 30 h 42"/>
                <a:gd name="T8" fmla="*/ 6 w 30"/>
                <a:gd name="T9" fmla="*/ 24 h 42"/>
                <a:gd name="T10" fmla="*/ 12 w 30"/>
                <a:gd name="T11" fmla="*/ 18 h 42"/>
                <a:gd name="T12" fmla="*/ 18 w 30"/>
                <a:gd name="T13" fmla="*/ 12 h 42"/>
                <a:gd name="T14" fmla="*/ 24 w 30"/>
                <a:gd name="T15" fmla="*/ 6 h 42"/>
                <a:gd name="T16" fmla="*/ 30 w 30"/>
                <a:gd name="T17" fmla="*/ 0 h 42"/>
                <a:gd name="T18" fmla="*/ 24 w 30"/>
                <a:gd name="T19" fmla="*/ 6 h 42"/>
                <a:gd name="T20" fmla="*/ 18 w 30"/>
                <a:gd name="T21" fmla="*/ 12 h 42"/>
                <a:gd name="T22" fmla="*/ 18 w 30"/>
                <a:gd name="T23" fmla="*/ 18 h 42"/>
                <a:gd name="T24" fmla="*/ 12 w 30"/>
                <a:gd name="T25" fmla="*/ 30 h 42"/>
                <a:gd name="T26" fmla="*/ 6 w 30"/>
                <a:gd name="T27" fmla="*/ 36 h 42"/>
                <a:gd name="T28" fmla="*/ 6 w 30"/>
                <a:gd name="T29" fmla="*/ 42 h 42"/>
                <a:gd name="T30" fmla="*/ 0 w 30"/>
                <a:gd name="T31" fmla="*/ 42 h 42"/>
                <a:gd name="T32" fmla="*/ 0 w 30"/>
                <a:gd name="T33" fmla="*/ 4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2"/>
                <a:gd name="T53" fmla="*/ 30 w 30"/>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2">
                  <a:moveTo>
                    <a:pt x="0" y="42"/>
                  </a:moveTo>
                  <a:lnTo>
                    <a:pt x="0" y="42"/>
                  </a:lnTo>
                  <a:lnTo>
                    <a:pt x="0" y="36"/>
                  </a:lnTo>
                  <a:lnTo>
                    <a:pt x="6" y="30"/>
                  </a:lnTo>
                  <a:lnTo>
                    <a:pt x="6" y="24"/>
                  </a:lnTo>
                  <a:lnTo>
                    <a:pt x="12" y="18"/>
                  </a:lnTo>
                  <a:lnTo>
                    <a:pt x="18" y="12"/>
                  </a:lnTo>
                  <a:lnTo>
                    <a:pt x="24" y="6"/>
                  </a:lnTo>
                  <a:lnTo>
                    <a:pt x="30" y="0"/>
                  </a:lnTo>
                  <a:lnTo>
                    <a:pt x="24" y="6"/>
                  </a:lnTo>
                  <a:lnTo>
                    <a:pt x="18" y="12"/>
                  </a:lnTo>
                  <a:lnTo>
                    <a:pt x="18" y="18"/>
                  </a:lnTo>
                  <a:lnTo>
                    <a:pt x="12" y="30"/>
                  </a:lnTo>
                  <a:lnTo>
                    <a:pt x="6" y="36"/>
                  </a:lnTo>
                  <a:lnTo>
                    <a:pt x="6" y="42"/>
                  </a:lnTo>
                  <a:lnTo>
                    <a:pt x="0" y="42"/>
                  </a:lnTo>
                  <a:close/>
                </a:path>
              </a:pathLst>
            </a:custGeom>
            <a:solidFill>
              <a:srgbClr val="006600"/>
            </a:solidFill>
            <a:ln w="9525">
              <a:noFill/>
              <a:round/>
              <a:headEnd/>
              <a:tailEnd/>
            </a:ln>
          </p:spPr>
          <p:txBody>
            <a:bodyPr rot="10800000" vert="eaVert"/>
            <a:lstStyle/>
            <a:p>
              <a:endParaRPr lang="en-US"/>
            </a:p>
          </p:txBody>
        </p:sp>
        <p:sp>
          <p:nvSpPr>
            <p:cNvPr id="15541" name="Freeform 164"/>
            <p:cNvSpPr>
              <a:spLocks/>
            </p:cNvSpPr>
            <p:nvPr/>
          </p:nvSpPr>
          <p:spPr bwMode="auto">
            <a:xfrm>
              <a:off x="4331" y="2063"/>
              <a:ext cx="24" cy="42"/>
            </a:xfrm>
            <a:custGeom>
              <a:avLst/>
              <a:gdLst>
                <a:gd name="T0" fmla="*/ 24 w 24"/>
                <a:gd name="T1" fmla="*/ 42 h 42"/>
                <a:gd name="T2" fmla="*/ 24 w 24"/>
                <a:gd name="T3" fmla="*/ 36 h 42"/>
                <a:gd name="T4" fmla="*/ 18 w 24"/>
                <a:gd name="T5" fmla="*/ 36 h 42"/>
                <a:gd name="T6" fmla="*/ 12 w 24"/>
                <a:gd name="T7" fmla="*/ 30 h 42"/>
                <a:gd name="T8" fmla="*/ 6 w 24"/>
                <a:gd name="T9" fmla="*/ 18 h 42"/>
                <a:gd name="T10" fmla="*/ 6 w 24"/>
                <a:gd name="T11" fmla="*/ 12 h 42"/>
                <a:gd name="T12" fmla="*/ 0 w 24"/>
                <a:gd name="T13" fmla="*/ 6 h 42"/>
                <a:gd name="T14" fmla="*/ 0 w 24"/>
                <a:gd name="T15" fmla="*/ 6 h 42"/>
                <a:gd name="T16" fmla="*/ 0 w 24"/>
                <a:gd name="T17" fmla="*/ 0 h 42"/>
                <a:gd name="T18" fmla="*/ 6 w 24"/>
                <a:gd name="T19" fmla="*/ 0 h 42"/>
                <a:gd name="T20" fmla="*/ 6 w 24"/>
                <a:gd name="T21" fmla="*/ 6 h 42"/>
                <a:gd name="T22" fmla="*/ 12 w 24"/>
                <a:gd name="T23" fmla="*/ 12 h 42"/>
                <a:gd name="T24" fmla="*/ 12 w 24"/>
                <a:gd name="T25" fmla="*/ 18 h 42"/>
                <a:gd name="T26" fmla="*/ 18 w 24"/>
                <a:gd name="T27" fmla="*/ 30 h 42"/>
                <a:gd name="T28" fmla="*/ 18 w 24"/>
                <a:gd name="T29" fmla="*/ 36 h 42"/>
                <a:gd name="T30" fmla="*/ 24 w 24"/>
                <a:gd name="T31" fmla="*/ 36 h 42"/>
                <a:gd name="T32" fmla="*/ 24 w 24"/>
                <a:gd name="T33" fmla="*/ 4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2"/>
                <a:gd name="T53" fmla="*/ 24 w 24"/>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2">
                  <a:moveTo>
                    <a:pt x="24" y="42"/>
                  </a:moveTo>
                  <a:lnTo>
                    <a:pt x="24" y="36"/>
                  </a:lnTo>
                  <a:lnTo>
                    <a:pt x="18" y="36"/>
                  </a:lnTo>
                  <a:lnTo>
                    <a:pt x="12" y="30"/>
                  </a:lnTo>
                  <a:lnTo>
                    <a:pt x="6" y="18"/>
                  </a:lnTo>
                  <a:lnTo>
                    <a:pt x="6" y="12"/>
                  </a:lnTo>
                  <a:lnTo>
                    <a:pt x="0" y="6"/>
                  </a:lnTo>
                  <a:lnTo>
                    <a:pt x="0" y="0"/>
                  </a:lnTo>
                  <a:lnTo>
                    <a:pt x="6" y="0"/>
                  </a:lnTo>
                  <a:lnTo>
                    <a:pt x="6" y="6"/>
                  </a:lnTo>
                  <a:lnTo>
                    <a:pt x="12" y="12"/>
                  </a:lnTo>
                  <a:lnTo>
                    <a:pt x="12" y="18"/>
                  </a:lnTo>
                  <a:lnTo>
                    <a:pt x="18" y="30"/>
                  </a:lnTo>
                  <a:lnTo>
                    <a:pt x="18" y="36"/>
                  </a:lnTo>
                  <a:lnTo>
                    <a:pt x="24" y="36"/>
                  </a:lnTo>
                  <a:lnTo>
                    <a:pt x="24" y="42"/>
                  </a:lnTo>
                  <a:close/>
                </a:path>
              </a:pathLst>
            </a:custGeom>
            <a:solidFill>
              <a:srgbClr val="006600"/>
            </a:solidFill>
            <a:ln w="9525">
              <a:noFill/>
              <a:round/>
              <a:headEnd/>
              <a:tailEnd/>
            </a:ln>
          </p:spPr>
          <p:txBody>
            <a:bodyPr rot="10800000" vert="eaVert"/>
            <a:lstStyle/>
            <a:p>
              <a:endParaRPr lang="en-US"/>
            </a:p>
          </p:txBody>
        </p:sp>
        <p:sp>
          <p:nvSpPr>
            <p:cNvPr id="15542" name="Freeform 165"/>
            <p:cNvSpPr>
              <a:spLocks/>
            </p:cNvSpPr>
            <p:nvPr/>
          </p:nvSpPr>
          <p:spPr bwMode="auto">
            <a:xfrm>
              <a:off x="4192" y="2159"/>
              <a:ext cx="131" cy="31"/>
            </a:xfrm>
            <a:custGeom>
              <a:avLst/>
              <a:gdLst>
                <a:gd name="T0" fmla="*/ 131 w 131"/>
                <a:gd name="T1" fmla="*/ 40 h 29"/>
                <a:gd name="T2" fmla="*/ 131 w 131"/>
                <a:gd name="T3" fmla="*/ 49 h 29"/>
                <a:gd name="T4" fmla="*/ 131 w 131"/>
                <a:gd name="T5" fmla="*/ 49 h 29"/>
                <a:gd name="T6" fmla="*/ 131 w 131"/>
                <a:gd name="T7" fmla="*/ 49 h 29"/>
                <a:gd name="T8" fmla="*/ 125 w 131"/>
                <a:gd name="T9" fmla="*/ 49 h 29"/>
                <a:gd name="T10" fmla="*/ 119 w 131"/>
                <a:gd name="T11" fmla="*/ 40 h 29"/>
                <a:gd name="T12" fmla="*/ 113 w 131"/>
                <a:gd name="T13" fmla="*/ 28 h 29"/>
                <a:gd name="T14" fmla="*/ 101 w 131"/>
                <a:gd name="T15" fmla="*/ 19 h 29"/>
                <a:gd name="T16" fmla="*/ 95 w 131"/>
                <a:gd name="T17" fmla="*/ 5 h 29"/>
                <a:gd name="T18" fmla="*/ 84 w 131"/>
                <a:gd name="T19" fmla="*/ 5 h 29"/>
                <a:gd name="T20" fmla="*/ 78 w 131"/>
                <a:gd name="T21" fmla="*/ 5 h 29"/>
                <a:gd name="T22" fmla="*/ 66 w 131"/>
                <a:gd name="T23" fmla="*/ 5 h 29"/>
                <a:gd name="T24" fmla="*/ 60 w 131"/>
                <a:gd name="T25" fmla="*/ 5 h 29"/>
                <a:gd name="T26" fmla="*/ 54 w 131"/>
                <a:gd name="T27" fmla="*/ 5 h 29"/>
                <a:gd name="T28" fmla="*/ 42 w 131"/>
                <a:gd name="T29" fmla="*/ 5 h 29"/>
                <a:gd name="T30" fmla="*/ 36 w 131"/>
                <a:gd name="T31" fmla="*/ 5 h 29"/>
                <a:gd name="T32" fmla="*/ 24 w 131"/>
                <a:gd name="T33" fmla="*/ 5 h 29"/>
                <a:gd name="T34" fmla="*/ 18 w 131"/>
                <a:gd name="T35" fmla="*/ 5 h 29"/>
                <a:gd name="T36" fmla="*/ 12 w 131"/>
                <a:gd name="T37" fmla="*/ 19 h 29"/>
                <a:gd name="T38" fmla="*/ 6 w 131"/>
                <a:gd name="T39" fmla="*/ 19 h 29"/>
                <a:gd name="T40" fmla="*/ 0 w 131"/>
                <a:gd name="T41" fmla="*/ 19 h 29"/>
                <a:gd name="T42" fmla="*/ 6 w 131"/>
                <a:gd name="T43" fmla="*/ 19 h 29"/>
                <a:gd name="T44" fmla="*/ 6 w 131"/>
                <a:gd name="T45" fmla="*/ 5 h 29"/>
                <a:gd name="T46" fmla="*/ 12 w 131"/>
                <a:gd name="T47" fmla="*/ 5 h 29"/>
                <a:gd name="T48" fmla="*/ 24 w 131"/>
                <a:gd name="T49" fmla="*/ 0 h 29"/>
                <a:gd name="T50" fmla="*/ 30 w 131"/>
                <a:gd name="T51" fmla="*/ 0 h 29"/>
                <a:gd name="T52" fmla="*/ 42 w 131"/>
                <a:gd name="T53" fmla="*/ 0 h 29"/>
                <a:gd name="T54" fmla="*/ 54 w 131"/>
                <a:gd name="T55" fmla="*/ 0 h 29"/>
                <a:gd name="T56" fmla="*/ 60 w 131"/>
                <a:gd name="T57" fmla="*/ 0 h 29"/>
                <a:gd name="T58" fmla="*/ 72 w 131"/>
                <a:gd name="T59" fmla="*/ 0 h 29"/>
                <a:gd name="T60" fmla="*/ 84 w 131"/>
                <a:gd name="T61" fmla="*/ 0 h 29"/>
                <a:gd name="T62" fmla="*/ 95 w 131"/>
                <a:gd name="T63" fmla="*/ 0 h 29"/>
                <a:gd name="T64" fmla="*/ 101 w 131"/>
                <a:gd name="T65" fmla="*/ 5 h 29"/>
                <a:gd name="T66" fmla="*/ 113 w 131"/>
                <a:gd name="T67" fmla="*/ 5 h 29"/>
                <a:gd name="T68" fmla="*/ 119 w 131"/>
                <a:gd name="T69" fmla="*/ 19 h 29"/>
                <a:gd name="T70" fmla="*/ 125 w 131"/>
                <a:gd name="T71" fmla="*/ 28 h 29"/>
                <a:gd name="T72" fmla="*/ 131 w 131"/>
                <a:gd name="T73" fmla="*/ 40 h 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1"/>
                <a:gd name="T112" fmla="*/ 0 h 29"/>
                <a:gd name="T113" fmla="*/ 131 w 131"/>
                <a:gd name="T114" fmla="*/ 29 h 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1" h="29">
                  <a:moveTo>
                    <a:pt x="131" y="23"/>
                  </a:moveTo>
                  <a:lnTo>
                    <a:pt x="131" y="29"/>
                  </a:lnTo>
                  <a:lnTo>
                    <a:pt x="125" y="29"/>
                  </a:lnTo>
                  <a:lnTo>
                    <a:pt x="119" y="23"/>
                  </a:lnTo>
                  <a:lnTo>
                    <a:pt x="113" y="17"/>
                  </a:lnTo>
                  <a:lnTo>
                    <a:pt x="101" y="11"/>
                  </a:lnTo>
                  <a:lnTo>
                    <a:pt x="95" y="5"/>
                  </a:lnTo>
                  <a:lnTo>
                    <a:pt x="84" y="5"/>
                  </a:lnTo>
                  <a:lnTo>
                    <a:pt x="78" y="5"/>
                  </a:lnTo>
                  <a:lnTo>
                    <a:pt x="66" y="5"/>
                  </a:lnTo>
                  <a:lnTo>
                    <a:pt x="60" y="5"/>
                  </a:lnTo>
                  <a:lnTo>
                    <a:pt x="54" y="5"/>
                  </a:lnTo>
                  <a:lnTo>
                    <a:pt x="42" y="5"/>
                  </a:lnTo>
                  <a:lnTo>
                    <a:pt x="36" y="5"/>
                  </a:lnTo>
                  <a:lnTo>
                    <a:pt x="24" y="5"/>
                  </a:lnTo>
                  <a:lnTo>
                    <a:pt x="18" y="5"/>
                  </a:lnTo>
                  <a:lnTo>
                    <a:pt x="12" y="11"/>
                  </a:lnTo>
                  <a:lnTo>
                    <a:pt x="6" y="11"/>
                  </a:lnTo>
                  <a:lnTo>
                    <a:pt x="0" y="11"/>
                  </a:lnTo>
                  <a:lnTo>
                    <a:pt x="6" y="11"/>
                  </a:lnTo>
                  <a:lnTo>
                    <a:pt x="6" y="5"/>
                  </a:lnTo>
                  <a:lnTo>
                    <a:pt x="12" y="5"/>
                  </a:lnTo>
                  <a:lnTo>
                    <a:pt x="24" y="0"/>
                  </a:lnTo>
                  <a:lnTo>
                    <a:pt x="30" y="0"/>
                  </a:lnTo>
                  <a:lnTo>
                    <a:pt x="42" y="0"/>
                  </a:lnTo>
                  <a:lnTo>
                    <a:pt x="54" y="0"/>
                  </a:lnTo>
                  <a:lnTo>
                    <a:pt x="60" y="0"/>
                  </a:lnTo>
                  <a:lnTo>
                    <a:pt x="72" y="0"/>
                  </a:lnTo>
                  <a:lnTo>
                    <a:pt x="84" y="0"/>
                  </a:lnTo>
                  <a:lnTo>
                    <a:pt x="95" y="0"/>
                  </a:lnTo>
                  <a:lnTo>
                    <a:pt x="101" y="5"/>
                  </a:lnTo>
                  <a:lnTo>
                    <a:pt x="113" y="5"/>
                  </a:lnTo>
                  <a:lnTo>
                    <a:pt x="119" y="11"/>
                  </a:lnTo>
                  <a:lnTo>
                    <a:pt x="125" y="17"/>
                  </a:lnTo>
                  <a:lnTo>
                    <a:pt x="131" y="23"/>
                  </a:lnTo>
                  <a:close/>
                </a:path>
              </a:pathLst>
            </a:custGeom>
            <a:solidFill>
              <a:srgbClr val="006600"/>
            </a:solidFill>
            <a:ln w="9525">
              <a:noFill/>
              <a:round/>
              <a:headEnd/>
              <a:tailEnd/>
            </a:ln>
          </p:spPr>
          <p:txBody>
            <a:bodyPr rot="10800000" vert="eaVert"/>
            <a:lstStyle/>
            <a:p>
              <a:endParaRPr lang="en-US"/>
            </a:p>
          </p:txBody>
        </p:sp>
        <p:sp>
          <p:nvSpPr>
            <p:cNvPr id="15543" name="Freeform 166"/>
            <p:cNvSpPr>
              <a:spLocks/>
            </p:cNvSpPr>
            <p:nvPr/>
          </p:nvSpPr>
          <p:spPr bwMode="auto">
            <a:xfrm>
              <a:off x="4192" y="2163"/>
              <a:ext cx="19" cy="32"/>
            </a:xfrm>
            <a:custGeom>
              <a:avLst/>
              <a:gdLst>
                <a:gd name="T0" fmla="*/ 26 w 18"/>
                <a:gd name="T1" fmla="*/ 0 h 30"/>
                <a:gd name="T2" fmla="*/ 20 w 18"/>
                <a:gd name="T3" fmla="*/ 0 h 30"/>
                <a:gd name="T4" fmla="*/ 20 w 18"/>
                <a:gd name="T5" fmla="*/ 6 h 30"/>
                <a:gd name="T6" fmla="*/ 6 w 18"/>
                <a:gd name="T7" fmla="*/ 20 h 30"/>
                <a:gd name="T8" fmla="*/ 6 w 18"/>
                <a:gd name="T9" fmla="*/ 20 h 30"/>
                <a:gd name="T10" fmla="*/ 6 w 18"/>
                <a:gd name="T11" fmla="*/ 29 h 30"/>
                <a:gd name="T12" fmla="*/ 0 w 18"/>
                <a:gd name="T13" fmla="*/ 41 h 30"/>
                <a:gd name="T14" fmla="*/ 0 w 18"/>
                <a:gd name="T15" fmla="*/ 41 h 30"/>
                <a:gd name="T16" fmla="*/ 0 w 18"/>
                <a:gd name="T17" fmla="*/ 50 h 30"/>
                <a:gd name="T18" fmla="*/ 6 w 18"/>
                <a:gd name="T19" fmla="*/ 41 h 30"/>
                <a:gd name="T20" fmla="*/ 20 w 18"/>
                <a:gd name="T21" fmla="*/ 29 h 30"/>
                <a:gd name="T22" fmla="*/ 20 w 18"/>
                <a:gd name="T23" fmla="*/ 6 h 30"/>
                <a:gd name="T24" fmla="*/ 26 w 18"/>
                <a:gd name="T25" fmla="*/ 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30"/>
                <a:gd name="T41" fmla="*/ 18 w 18"/>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30">
                  <a:moveTo>
                    <a:pt x="18" y="0"/>
                  </a:moveTo>
                  <a:lnTo>
                    <a:pt x="12" y="0"/>
                  </a:lnTo>
                  <a:lnTo>
                    <a:pt x="12" y="6"/>
                  </a:lnTo>
                  <a:lnTo>
                    <a:pt x="6" y="12"/>
                  </a:lnTo>
                  <a:lnTo>
                    <a:pt x="6" y="18"/>
                  </a:lnTo>
                  <a:lnTo>
                    <a:pt x="0" y="24"/>
                  </a:lnTo>
                  <a:lnTo>
                    <a:pt x="0" y="30"/>
                  </a:lnTo>
                  <a:lnTo>
                    <a:pt x="6" y="24"/>
                  </a:lnTo>
                  <a:lnTo>
                    <a:pt x="12" y="18"/>
                  </a:lnTo>
                  <a:lnTo>
                    <a:pt x="12" y="6"/>
                  </a:lnTo>
                  <a:lnTo>
                    <a:pt x="18" y="0"/>
                  </a:lnTo>
                  <a:close/>
                </a:path>
              </a:pathLst>
            </a:custGeom>
            <a:solidFill>
              <a:srgbClr val="006600"/>
            </a:solidFill>
            <a:ln w="9525">
              <a:noFill/>
              <a:round/>
              <a:headEnd/>
              <a:tailEnd/>
            </a:ln>
          </p:spPr>
          <p:txBody>
            <a:bodyPr rot="10800000" vert="eaVert"/>
            <a:lstStyle/>
            <a:p>
              <a:endParaRPr lang="en-US"/>
            </a:p>
          </p:txBody>
        </p:sp>
        <p:sp>
          <p:nvSpPr>
            <p:cNvPr id="15544" name="Freeform 167"/>
            <p:cNvSpPr>
              <a:spLocks/>
            </p:cNvSpPr>
            <p:nvPr/>
          </p:nvSpPr>
          <p:spPr bwMode="auto">
            <a:xfrm>
              <a:off x="4204" y="2160"/>
              <a:ext cx="19" cy="37"/>
            </a:xfrm>
            <a:custGeom>
              <a:avLst/>
              <a:gdLst>
                <a:gd name="T0" fmla="*/ 0 w 18"/>
                <a:gd name="T1" fmla="*/ 54 h 35"/>
                <a:gd name="T2" fmla="*/ 0 w 18"/>
                <a:gd name="T3" fmla="*/ 45 h 35"/>
                <a:gd name="T4" fmla="*/ 0 w 18"/>
                <a:gd name="T5" fmla="*/ 45 h 35"/>
                <a:gd name="T6" fmla="*/ 0 w 18"/>
                <a:gd name="T7" fmla="*/ 35 h 35"/>
                <a:gd name="T8" fmla="*/ 0 w 18"/>
                <a:gd name="T9" fmla="*/ 25 h 35"/>
                <a:gd name="T10" fmla="*/ 6 w 18"/>
                <a:gd name="T11" fmla="*/ 25 h 35"/>
                <a:gd name="T12" fmla="*/ 20 w 18"/>
                <a:gd name="T13" fmla="*/ 19 h 35"/>
                <a:gd name="T14" fmla="*/ 20 w 18"/>
                <a:gd name="T15" fmla="*/ 5 h 35"/>
                <a:gd name="T16" fmla="*/ 26 w 18"/>
                <a:gd name="T17" fmla="*/ 0 h 35"/>
                <a:gd name="T18" fmla="*/ 26 w 18"/>
                <a:gd name="T19" fmla="*/ 5 h 35"/>
                <a:gd name="T20" fmla="*/ 20 w 18"/>
                <a:gd name="T21" fmla="*/ 19 h 35"/>
                <a:gd name="T22" fmla="*/ 20 w 18"/>
                <a:gd name="T23" fmla="*/ 25 h 35"/>
                <a:gd name="T24" fmla="*/ 6 w 18"/>
                <a:gd name="T25" fmla="*/ 25 h 35"/>
                <a:gd name="T26" fmla="*/ 6 w 18"/>
                <a:gd name="T27" fmla="*/ 35 h 35"/>
                <a:gd name="T28" fmla="*/ 0 w 18"/>
                <a:gd name="T29" fmla="*/ 45 h 35"/>
                <a:gd name="T30" fmla="*/ 0 w 18"/>
                <a:gd name="T31" fmla="*/ 45 h 35"/>
                <a:gd name="T32" fmla="*/ 0 w 18"/>
                <a:gd name="T33" fmla="*/ 54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5"/>
                <a:gd name="T53" fmla="*/ 18 w 18"/>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5">
                  <a:moveTo>
                    <a:pt x="0" y="35"/>
                  </a:moveTo>
                  <a:lnTo>
                    <a:pt x="0" y="29"/>
                  </a:lnTo>
                  <a:lnTo>
                    <a:pt x="0" y="23"/>
                  </a:lnTo>
                  <a:lnTo>
                    <a:pt x="0" y="17"/>
                  </a:lnTo>
                  <a:lnTo>
                    <a:pt x="6" y="17"/>
                  </a:lnTo>
                  <a:lnTo>
                    <a:pt x="12" y="11"/>
                  </a:lnTo>
                  <a:lnTo>
                    <a:pt x="12" y="5"/>
                  </a:lnTo>
                  <a:lnTo>
                    <a:pt x="18" y="0"/>
                  </a:lnTo>
                  <a:lnTo>
                    <a:pt x="18" y="5"/>
                  </a:lnTo>
                  <a:lnTo>
                    <a:pt x="12" y="11"/>
                  </a:lnTo>
                  <a:lnTo>
                    <a:pt x="12" y="17"/>
                  </a:lnTo>
                  <a:lnTo>
                    <a:pt x="6" y="17"/>
                  </a:lnTo>
                  <a:lnTo>
                    <a:pt x="6" y="23"/>
                  </a:lnTo>
                  <a:lnTo>
                    <a:pt x="0" y="29"/>
                  </a:lnTo>
                  <a:lnTo>
                    <a:pt x="0" y="35"/>
                  </a:lnTo>
                  <a:close/>
                </a:path>
              </a:pathLst>
            </a:custGeom>
            <a:solidFill>
              <a:srgbClr val="006600"/>
            </a:solidFill>
            <a:ln w="9525">
              <a:noFill/>
              <a:round/>
              <a:headEnd/>
              <a:tailEnd/>
            </a:ln>
          </p:spPr>
          <p:txBody>
            <a:bodyPr rot="10800000" vert="eaVert"/>
            <a:lstStyle/>
            <a:p>
              <a:endParaRPr lang="en-US"/>
            </a:p>
          </p:txBody>
        </p:sp>
        <p:sp>
          <p:nvSpPr>
            <p:cNvPr id="15545" name="Freeform 168"/>
            <p:cNvSpPr>
              <a:spLocks/>
            </p:cNvSpPr>
            <p:nvPr/>
          </p:nvSpPr>
          <p:spPr bwMode="auto">
            <a:xfrm>
              <a:off x="4224" y="2157"/>
              <a:ext cx="24" cy="41"/>
            </a:xfrm>
            <a:custGeom>
              <a:avLst/>
              <a:gdLst>
                <a:gd name="T0" fmla="*/ 0 w 24"/>
                <a:gd name="T1" fmla="*/ 41 h 41"/>
                <a:gd name="T2" fmla="*/ 0 w 24"/>
                <a:gd name="T3" fmla="*/ 35 h 41"/>
                <a:gd name="T4" fmla="*/ 0 w 24"/>
                <a:gd name="T5" fmla="*/ 35 h 41"/>
                <a:gd name="T6" fmla="*/ 6 w 24"/>
                <a:gd name="T7" fmla="*/ 29 h 41"/>
                <a:gd name="T8" fmla="*/ 6 w 24"/>
                <a:gd name="T9" fmla="*/ 23 h 41"/>
                <a:gd name="T10" fmla="*/ 12 w 24"/>
                <a:gd name="T11" fmla="*/ 11 h 41"/>
                <a:gd name="T12" fmla="*/ 18 w 24"/>
                <a:gd name="T13" fmla="*/ 5 h 41"/>
                <a:gd name="T14" fmla="*/ 24 w 24"/>
                <a:gd name="T15" fmla="*/ 0 h 41"/>
                <a:gd name="T16" fmla="*/ 24 w 24"/>
                <a:gd name="T17" fmla="*/ 0 h 41"/>
                <a:gd name="T18" fmla="*/ 24 w 24"/>
                <a:gd name="T19" fmla="*/ 0 h 41"/>
                <a:gd name="T20" fmla="*/ 24 w 24"/>
                <a:gd name="T21" fmla="*/ 5 h 41"/>
                <a:gd name="T22" fmla="*/ 18 w 24"/>
                <a:gd name="T23" fmla="*/ 11 h 41"/>
                <a:gd name="T24" fmla="*/ 12 w 24"/>
                <a:gd name="T25" fmla="*/ 23 h 41"/>
                <a:gd name="T26" fmla="*/ 12 w 24"/>
                <a:gd name="T27" fmla="*/ 29 h 41"/>
                <a:gd name="T28" fmla="*/ 6 w 24"/>
                <a:gd name="T29" fmla="*/ 35 h 41"/>
                <a:gd name="T30" fmla="*/ 6 w 24"/>
                <a:gd name="T31" fmla="*/ 41 h 41"/>
                <a:gd name="T32" fmla="*/ 0 w 24"/>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1"/>
                <a:gd name="T53" fmla="*/ 24 w 24"/>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1">
                  <a:moveTo>
                    <a:pt x="0" y="41"/>
                  </a:moveTo>
                  <a:lnTo>
                    <a:pt x="0" y="35"/>
                  </a:lnTo>
                  <a:lnTo>
                    <a:pt x="6" y="29"/>
                  </a:lnTo>
                  <a:lnTo>
                    <a:pt x="6" y="23"/>
                  </a:lnTo>
                  <a:lnTo>
                    <a:pt x="12" y="11"/>
                  </a:lnTo>
                  <a:lnTo>
                    <a:pt x="18" y="5"/>
                  </a:lnTo>
                  <a:lnTo>
                    <a:pt x="24" y="0"/>
                  </a:lnTo>
                  <a:lnTo>
                    <a:pt x="24" y="5"/>
                  </a:lnTo>
                  <a:lnTo>
                    <a:pt x="18" y="11"/>
                  </a:lnTo>
                  <a:lnTo>
                    <a:pt x="12" y="23"/>
                  </a:lnTo>
                  <a:lnTo>
                    <a:pt x="12" y="29"/>
                  </a:lnTo>
                  <a:lnTo>
                    <a:pt x="6" y="35"/>
                  </a:lnTo>
                  <a:lnTo>
                    <a:pt x="6" y="41"/>
                  </a:lnTo>
                  <a:lnTo>
                    <a:pt x="0" y="41"/>
                  </a:lnTo>
                  <a:close/>
                </a:path>
              </a:pathLst>
            </a:custGeom>
            <a:solidFill>
              <a:srgbClr val="006600"/>
            </a:solidFill>
            <a:ln w="9525">
              <a:noFill/>
              <a:round/>
              <a:headEnd/>
              <a:tailEnd/>
            </a:ln>
          </p:spPr>
          <p:txBody>
            <a:bodyPr rot="10800000" vert="eaVert"/>
            <a:lstStyle/>
            <a:p>
              <a:endParaRPr lang="en-US"/>
            </a:p>
          </p:txBody>
        </p:sp>
        <p:sp>
          <p:nvSpPr>
            <p:cNvPr id="15546" name="Freeform 169"/>
            <p:cNvSpPr>
              <a:spLocks/>
            </p:cNvSpPr>
            <p:nvPr/>
          </p:nvSpPr>
          <p:spPr bwMode="auto">
            <a:xfrm>
              <a:off x="4248" y="2157"/>
              <a:ext cx="24" cy="47"/>
            </a:xfrm>
            <a:custGeom>
              <a:avLst/>
              <a:gdLst>
                <a:gd name="T0" fmla="*/ 0 w 24"/>
                <a:gd name="T1" fmla="*/ 47 h 47"/>
                <a:gd name="T2" fmla="*/ 0 w 24"/>
                <a:gd name="T3" fmla="*/ 41 h 47"/>
                <a:gd name="T4" fmla="*/ 0 w 24"/>
                <a:gd name="T5" fmla="*/ 35 h 47"/>
                <a:gd name="T6" fmla="*/ 0 w 24"/>
                <a:gd name="T7" fmla="*/ 29 h 47"/>
                <a:gd name="T8" fmla="*/ 6 w 24"/>
                <a:gd name="T9" fmla="*/ 23 h 47"/>
                <a:gd name="T10" fmla="*/ 12 w 24"/>
                <a:gd name="T11" fmla="*/ 17 h 47"/>
                <a:gd name="T12" fmla="*/ 18 w 24"/>
                <a:gd name="T13" fmla="*/ 11 h 47"/>
                <a:gd name="T14" fmla="*/ 24 w 24"/>
                <a:gd name="T15" fmla="*/ 5 h 47"/>
                <a:gd name="T16" fmla="*/ 24 w 24"/>
                <a:gd name="T17" fmla="*/ 0 h 47"/>
                <a:gd name="T18" fmla="*/ 24 w 24"/>
                <a:gd name="T19" fmla="*/ 5 h 47"/>
                <a:gd name="T20" fmla="*/ 24 w 24"/>
                <a:gd name="T21" fmla="*/ 11 h 47"/>
                <a:gd name="T22" fmla="*/ 18 w 24"/>
                <a:gd name="T23" fmla="*/ 17 h 47"/>
                <a:gd name="T24" fmla="*/ 12 w 24"/>
                <a:gd name="T25" fmla="*/ 23 h 47"/>
                <a:gd name="T26" fmla="*/ 6 w 24"/>
                <a:gd name="T27" fmla="*/ 35 h 47"/>
                <a:gd name="T28" fmla="*/ 6 w 24"/>
                <a:gd name="T29" fmla="*/ 41 h 47"/>
                <a:gd name="T30" fmla="*/ 0 w 24"/>
                <a:gd name="T31" fmla="*/ 41 h 47"/>
                <a:gd name="T32" fmla="*/ 0 w 24"/>
                <a:gd name="T33" fmla="*/ 47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7"/>
                <a:gd name="T53" fmla="*/ 24 w 24"/>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7">
                  <a:moveTo>
                    <a:pt x="0" y="47"/>
                  </a:moveTo>
                  <a:lnTo>
                    <a:pt x="0" y="41"/>
                  </a:lnTo>
                  <a:lnTo>
                    <a:pt x="0" y="35"/>
                  </a:lnTo>
                  <a:lnTo>
                    <a:pt x="0" y="29"/>
                  </a:lnTo>
                  <a:lnTo>
                    <a:pt x="6" y="23"/>
                  </a:lnTo>
                  <a:lnTo>
                    <a:pt x="12" y="17"/>
                  </a:lnTo>
                  <a:lnTo>
                    <a:pt x="18" y="11"/>
                  </a:lnTo>
                  <a:lnTo>
                    <a:pt x="24" y="5"/>
                  </a:lnTo>
                  <a:lnTo>
                    <a:pt x="24" y="0"/>
                  </a:lnTo>
                  <a:lnTo>
                    <a:pt x="24" y="5"/>
                  </a:lnTo>
                  <a:lnTo>
                    <a:pt x="24" y="11"/>
                  </a:lnTo>
                  <a:lnTo>
                    <a:pt x="18" y="17"/>
                  </a:lnTo>
                  <a:lnTo>
                    <a:pt x="12" y="23"/>
                  </a:lnTo>
                  <a:lnTo>
                    <a:pt x="6" y="35"/>
                  </a:lnTo>
                  <a:lnTo>
                    <a:pt x="6" y="41"/>
                  </a:lnTo>
                  <a:lnTo>
                    <a:pt x="0" y="41"/>
                  </a:lnTo>
                  <a:lnTo>
                    <a:pt x="0" y="47"/>
                  </a:lnTo>
                  <a:close/>
                </a:path>
              </a:pathLst>
            </a:custGeom>
            <a:solidFill>
              <a:srgbClr val="006600"/>
            </a:solidFill>
            <a:ln w="9525">
              <a:noFill/>
              <a:round/>
              <a:headEnd/>
              <a:tailEnd/>
            </a:ln>
          </p:spPr>
          <p:txBody>
            <a:bodyPr rot="10800000" vert="eaVert"/>
            <a:lstStyle/>
            <a:p>
              <a:endParaRPr lang="en-US"/>
            </a:p>
          </p:txBody>
        </p:sp>
        <p:sp>
          <p:nvSpPr>
            <p:cNvPr id="15547" name="Freeform 170"/>
            <p:cNvSpPr>
              <a:spLocks/>
            </p:cNvSpPr>
            <p:nvPr/>
          </p:nvSpPr>
          <p:spPr bwMode="auto">
            <a:xfrm>
              <a:off x="4260" y="2165"/>
              <a:ext cx="29" cy="38"/>
            </a:xfrm>
            <a:custGeom>
              <a:avLst/>
              <a:gdLst>
                <a:gd name="T0" fmla="*/ 0 w 29"/>
                <a:gd name="T1" fmla="*/ 55 h 36"/>
                <a:gd name="T2" fmla="*/ 0 w 29"/>
                <a:gd name="T3" fmla="*/ 55 h 36"/>
                <a:gd name="T4" fmla="*/ 0 w 29"/>
                <a:gd name="T5" fmla="*/ 46 h 36"/>
                <a:gd name="T6" fmla="*/ 6 w 29"/>
                <a:gd name="T7" fmla="*/ 37 h 36"/>
                <a:gd name="T8" fmla="*/ 12 w 29"/>
                <a:gd name="T9" fmla="*/ 26 h 36"/>
                <a:gd name="T10" fmla="*/ 18 w 29"/>
                <a:gd name="T11" fmla="*/ 20 h 36"/>
                <a:gd name="T12" fmla="*/ 23 w 29"/>
                <a:gd name="T13" fmla="*/ 6 h 36"/>
                <a:gd name="T14" fmla="*/ 23 w 29"/>
                <a:gd name="T15" fmla="*/ 0 h 36"/>
                <a:gd name="T16" fmla="*/ 29 w 29"/>
                <a:gd name="T17" fmla="*/ 0 h 36"/>
                <a:gd name="T18" fmla="*/ 29 w 29"/>
                <a:gd name="T19" fmla="*/ 0 h 36"/>
                <a:gd name="T20" fmla="*/ 23 w 29"/>
                <a:gd name="T21" fmla="*/ 6 h 36"/>
                <a:gd name="T22" fmla="*/ 18 w 29"/>
                <a:gd name="T23" fmla="*/ 20 h 36"/>
                <a:gd name="T24" fmla="*/ 18 w 29"/>
                <a:gd name="T25" fmla="*/ 26 h 36"/>
                <a:gd name="T26" fmla="*/ 12 w 29"/>
                <a:gd name="T27" fmla="*/ 37 h 36"/>
                <a:gd name="T28" fmla="*/ 6 w 29"/>
                <a:gd name="T29" fmla="*/ 46 h 36"/>
                <a:gd name="T30" fmla="*/ 0 w 29"/>
                <a:gd name="T31" fmla="*/ 55 h 36"/>
                <a:gd name="T32" fmla="*/ 0 w 29"/>
                <a:gd name="T33" fmla="*/ 55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36"/>
                <a:gd name="T53" fmla="*/ 29 w 29"/>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36">
                  <a:moveTo>
                    <a:pt x="0" y="36"/>
                  </a:moveTo>
                  <a:lnTo>
                    <a:pt x="0" y="36"/>
                  </a:lnTo>
                  <a:lnTo>
                    <a:pt x="0" y="30"/>
                  </a:lnTo>
                  <a:lnTo>
                    <a:pt x="6" y="24"/>
                  </a:lnTo>
                  <a:lnTo>
                    <a:pt x="12" y="18"/>
                  </a:lnTo>
                  <a:lnTo>
                    <a:pt x="18" y="12"/>
                  </a:lnTo>
                  <a:lnTo>
                    <a:pt x="23" y="6"/>
                  </a:lnTo>
                  <a:lnTo>
                    <a:pt x="23" y="0"/>
                  </a:lnTo>
                  <a:lnTo>
                    <a:pt x="29" y="0"/>
                  </a:lnTo>
                  <a:lnTo>
                    <a:pt x="23" y="6"/>
                  </a:lnTo>
                  <a:lnTo>
                    <a:pt x="18" y="12"/>
                  </a:lnTo>
                  <a:lnTo>
                    <a:pt x="18" y="18"/>
                  </a:lnTo>
                  <a:lnTo>
                    <a:pt x="12" y="24"/>
                  </a:lnTo>
                  <a:lnTo>
                    <a:pt x="6" y="30"/>
                  </a:lnTo>
                  <a:lnTo>
                    <a:pt x="0" y="36"/>
                  </a:lnTo>
                  <a:close/>
                </a:path>
              </a:pathLst>
            </a:custGeom>
            <a:solidFill>
              <a:srgbClr val="006600"/>
            </a:solidFill>
            <a:ln w="9525">
              <a:noFill/>
              <a:round/>
              <a:headEnd/>
              <a:tailEnd/>
            </a:ln>
          </p:spPr>
          <p:txBody>
            <a:bodyPr rot="10800000" vert="eaVert"/>
            <a:lstStyle/>
            <a:p>
              <a:endParaRPr lang="en-US"/>
            </a:p>
          </p:txBody>
        </p:sp>
        <p:sp>
          <p:nvSpPr>
            <p:cNvPr id="15548" name="Freeform 171"/>
            <p:cNvSpPr>
              <a:spLocks/>
            </p:cNvSpPr>
            <p:nvPr/>
          </p:nvSpPr>
          <p:spPr bwMode="auto">
            <a:xfrm>
              <a:off x="4276" y="2169"/>
              <a:ext cx="24" cy="32"/>
            </a:xfrm>
            <a:custGeom>
              <a:avLst/>
              <a:gdLst>
                <a:gd name="T0" fmla="*/ 0 w 23"/>
                <a:gd name="T1" fmla="*/ 50 h 30"/>
                <a:gd name="T2" fmla="*/ 0 w 23"/>
                <a:gd name="T3" fmla="*/ 41 h 30"/>
                <a:gd name="T4" fmla="*/ 0 w 23"/>
                <a:gd name="T5" fmla="*/ 41 h 30"/>
                <a:gd name="T6" fmla="*/ 0 w 23"/>
                <a:gd name="T7" fmla="*/ 29 h 30"/>
                <a:gd name="T8" fmla="*/ 5 w 23"/>
                <a:gd name="T9" fmla="*/ 20 h 30"/>
                <a:gd name="T10" fmla="*/ 11 w 23"/>
                <a:gd name="T11" fmla="*/ 6 h 30"/>
                <a:gd name="T12" fmla="*/ 11 w 23"/>
                <a:gd name="T13" fmla="*/ 6 h 30"/>
                <a:gd name="T14" fmla="*/ 25 w 23"/>
                <a:gd name="T15" fmla="*/ 0 h 30"/>
                <a:gd name="T16" fmla="*/ 31 w 23"/>
                <a:gd name="T17" fmla="*/ 0 h 30"/>
                <a:gd name="T18" fmla="*/ 31 w 23"/>
                <a:gd name="T19" fmla="*/ 0 h 30"/>
                <a:gd name="T20" fmla="*/ 25 w 23"/>
                <a:gd name="T21" fmla="*/ 6 h 30"/>
                <a:gd name="T22" fmla="*/ 11 w 23"/>
                <a:gd name="T23" fmla="*/ 20 h 30"/>
                <a:gd name="T24" fmla="*/ 11 w 23"/>
                <a:gd name="T25" fmla="*/ 29 h 30"/>
                <a:gd name="T26" fmla="*/ 5 w 23"/>
                <a:gd name="T27" fmla="*/ 41 h 30"/>
                <a:gd name="T28" fmla="*/ 5 w 23"/>
                <a:gd name="T29" fmla="*/ 41 h 30"/>
                <a:gd name="T30" fmla="*/ 0 w 23"/>
                <a:gd name="T31" fmla="*/ 50 h 30"/>
                <a:gd name="T32" fmla="*/ 0 w 23"/>
                <a:gd name="T33" fmla="*/ 5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30"/>
                <a:gd name="T53" fmla="*/ 23 w 23"/>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30">
                  <a:moveTo>
                    <a:pt x="0" y="30"/>
                  </a:moveTo>
                  <a:lnTo>
                    <a:pt x="0" y="24"/>
                  </a:lnTo>
                  <a:lnTo>
                    <a:pt x="0" y="18"/>
                  </a:lnTo>
                  <a:lnTo>
                    <a:pt x="5" y="12"/>
                  </a:lnTo>
                  <a:lnTo>
                    <a:pt x="11" y="6"/>
                  </a:lnTo>
                  <a:lnTo>
                    <a:pt x="17" y="0"/>
                  </a:lnTo>
                  <a:lnTo>
                    <a:pt x="23" y="0"/>
                  </a:lnTo>
                  <a:lnTo>
                    <a:pt x="17" y="6"/>
                  </a:lnTo>
                  <a:lnTo>
                    <a:pt x="11" y="12"/>
                  </a:lnTo>
                  <a:lnTo>
                    <a:pt x="11" y="18"/>
                  </a:lnTo>
                  <a:lnTo>
                    <a:pt x="5" y="24"/>
                  </a:lnTo>
                  <a:lnTo>
                    <a:pt x="0" y="30"/>
                  </a:lnTo>
                  <a:close/>
                </a:path>
              </a:pathLst>
            </a:custGeom>
            <a:solidFill>
              <a:srgbClr val="006600"/>
            </a:solidFill>
            <a:ln w="9525">
              <a:noFill/>
              <a:round/>
              <a:headEnd/>
              <a:tailEnd/>
            </a:ln>
          </p:spPr>
          <p:txBody>
            <a:bodyPr rot="10800000" vert="eaVert"/>
            <a:lstStyle/>
            <a:p>
              <a:endParaRPr lang="en-US"/>
            </a:p>
          </p:txBody>
        </p:sp>
        <p:sp>
          <p:nvSpPr>
            <p:cNvPr id="15549" name="Freeform 172"/>
            <p:cNvSpPr>
              <a:spLocks/>
            </p:cNvSpPr>
            <p:nvPr/>
          </p:nvSpPr>
          <p:spPr bwMode="auto">
            <a:xfrm>
              <a:off x="4287" y="2175"/>
              <a:ext cx="24" cy="26"/>
            </a:xfrm>
            <a:custGeom>
              <a:avLst/>
              <a:gdLst>
                <a:gd name="T0" fmla="*/ 0 w 24"/>
                <a:gd name="T1" fmla="*/ 46 h 24"/>
                <a:gd name="T2" fmla="*/ 0 w 24"/>
                <a:gd name="T3" fmla="*/ 36 h 24"/>
                <a:gd name="T4" fmla="*/ 6 w 24"/>
                <a:gd name="T5" fmla="*/ 36 h 24"/>
                <a:gd name="T6" fmla="*/ 6 w 24"/>
                <a:gd name="T7" fmla="*/ 22 h 24"/>
                <a:gd name="T8" fmla="*/ 12 w 24"/>
                <a:gd name="T9" fmla="*/ 22 h 24"/>
                <a:gd name="T10" fmla="*/ 18 w 24"/>
                <a:gd name="T11" fmla="*/ 14 h 24"/>
                <a:gd name="T12" fmla="*/ 18 w 24"/>
                <a:gd name="T13" fmla="*/ 0 h 24"/>
                <a:gd name="T14" fmla="*/ 24 w 24"/>
                <a:gd name="T15" fmla="*/ 0 h 24"/>
                <a:gd name="T16" fmla="*/ 24 w 24"/>
                <a:gd name="T17" fmla="*/ 0 h 24"/>
                <a:gd name="T18" fmla="*/ 24 w 24"/>
                <a:gd name="T19" fmla="*/ 0 h 24"/>
                <a:gd name="T20" fmla="*/ 18 w 24"/>
                <a:gd name="T21" fmla="*/ 14 h 24"/>
                <a:gd name="T22" fmla="*/ 18 w 24"/>
                <a:gd name="T23" fmla="*/ 22 h 24"/>
                <a:gd name="T24" fmla="*/ 12 w 24"/>
                <a:gd name="T25" fmla="*/ 22 h 24"/>
                <a:gd name="T26" fmla="*/ 12 w 24"/>
                <a:gd name="T27" fmla="*/ 36 h 24"/>
                <a:gd name="T28" fmla="*/ 6 w 24"/>
                <a:gd name="T29" fmla="*/ 36 h 24"/>
                <a:gd name="T30" fmla="*/ 6 w 24"/>
                <a:gd name="T31" fmla="*/ 46 h 24"/>
                <a:gd name="T32" fmla="*/ 0 w 24"/>
                <a:gd name="T33" fmla="*/ 4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0" y="24"/>
                  </a:moveTo>
                  <a:lnTo>
                    <a:pt x="0" y="18"/>
                  </a:lnTo>
                  <a:lnTo>
                    <a:pt x="6" y="18"/>
                  </a:lnTo>
                  <a:lnTo>
                    <a:pt x="6" y="12"/>
                  </a:lnTo>
                  <a:lnTo>
                    <a:pt x="12" y="12"/>
                  </a:lnTo>
                  <a:lnTo>
                    <a:pt x="18" y="6"/>
                  </a:lnTo>
                  <a:lnTo>
                    <a:pt x="18" y="0"/>
                  </a:lnTo>
                  <a:lnTo>
                    <a:pt x="24" y="0"/>
                  </a:lnTo>
                  <a:lnTo>
                    <a:pt x="18" y="6"/>
                  </a:lnTo>
                  <a:lnTo>
                    <a:pt x="18" y="12"/>
                  </a:lnTo>
                  <a:lnTo>
                    <a:pt x="12" y="12"/>
                  </a:lnTo>
                  <a:lnTo>
                    <a:pt x="12" y="18"/>
                  </a:lnTo>
                  <a:lnTo>
                    <a:pt x="6" y="18"/>
                  </a:lnTo>
                  <a:lnTo>
                    <a:pt x="6" y="24"/>
                  </a:lnTo>
                  <a:lnTo>
                    <a:pt x="0" y="24"/>
                  </a:lnTo>
                  <a:close/>
                </a:path>
              </a:pathLst>
            </a:custGeom>
            <a:solidFill>
              <a:srgbClr val="006600"/>
            </a:solidFill>
            <a:ln w="9525">
              <a:noFill/>
              <a:round/>
              <a:headEnd/>
              <a:tailEnd/>
            </a:ln>
          </p:spPr>
          <p:txBody>
            <a:bodyPr rot="10800000" vert="eaVert"/>
            <a:lstStyle/>
            <a:p>
              <a:endParaRPr lang="en-US"/>
            </a:p>
          </p:txBody>
        </p:sp>
        <p:sp>
          <p:nvSpPr>
            <p:cNvPr id="15550" name="Freeform 173"/>
            <p:cNvSpPr>
              <a:spLocks/>
            </p:cNvSpPr>
            <p:nvPr/>
          </p:nvSpPr>
          <p:spPr bwMode="auto">
            <a:xfrm>
              <a:off x="4307" y="2181"/>
              <a:ext cx="12" cy="14"/>
            </a:xfrm>
            <a:custGeom>
              <a:avLst/>
              <a:gdLst>
                <a:gd name="T0" fmla="*/ 0 w 12"/>
                <a:gd name="T1" fmla="*/ 41 h 12"/>
                <a:gd name="T2" fmla="*/ 0 w 12"/>
                <a:gd name="T3" fmla="*/ 41 h 12"/>
                <a:gd name="T4" fmla="*/ 6 w 12"/>
                <a:gd name="T5" fmla="*/ 21 h 12"/>
                <a:gd name="T6" fmla="*/ 12 w 12"/>
                <a:gd name="T7" fmla="*/ 0 h 12"/>
                <a:gd name="T8" fmla="*/ 12 w 12"/>
                <a:gd name="T9" fmla="*/ 0 h 12"/>
                <a:gd name="T10" fmla="*/ 12 w 12"/>
                <a:gd name="T11" fmla="*/ 0 h 12"/>
                <a:gd name="T12" fmla="*/ 6 w 12"/>
                <a:gd name="T13" fmla="*/ 21 h 12"/>
                <a:gd name="T14" fmla="*/ 0 w 12"/>
                <a:gd name="T15" fmla="*/ 41 h 12"/>
                <a:gd name="T16" fmla="*/ 0 w 12"/>
                <a:gd name="T17" fmla="*/ 41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2"/>
                <a:gd name="T29" fmla="*/ 12 w 1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2">
                  <a:moveTo>
                    <a:pt x="0" y="12"/>
                  </a:moveTo>
                  <a:lnTo>
                    <a:pt x="0" y="12"/>
                  </a:lnTo>
                  <a:lnTo>
                    <a:pt x="6" y="6"/>
                  </a:lnTo>
                  <a:lnTo>
                    <a:pt x="12" y="0"/>
                  </a:lnTo>
                  <a:lnTo>
                    <a:pt x="6" y="6"/>
                  </a:lnTo>
                  <a:lnTo>
                    <a:pt x="0" y="12"/>
                  </a:lnTo>
                  <a:close/>
                </a:path>
              </a:pathLst>
            </a:custGeom>
            <a:solidFill>
              <a:srgbClr val="006600"/>
            </a:solidFill>
            <a:ln w="9525">
              <a:noFill/>
              <a:round/>
              <a:headEnd/>
              <a:tailEnd/>
            </a:ln>
          </p:spPr>
          <p:txBody>
            <a:bodyPr rot="10800000" vert="eaVert"/>
            <a:lstStyle/>
            <a:p>
              <a:endParaRPr lang="en-US"/>
            </a:p>
          </p:txBody>
        </p:sp>
        <p:sp>
          <p:nvSpPr>
            <p:cNvPr id="15551" name="Freeform 174"/>
            <p:cNvSpPr>
              <a:spLocks/>
            </p:cNvSpPr>
            <p:nvPr/>
          </p:nvSpPr>
          <p:spPr bwMode="auto">
            <a:xfrm>
              <a:off x="4181" y="2169"/>
              <a:ext cx="19" cy="20"/>
            </a:xfrm>
            <a:custGeom>
              <a:avLst/>
              <a:gdLst>
                <a:gd name="T0" fmla="*/ 26 w 18"/>
                <a:gd name="T1" fmla="*/ 0 h 18"/>
                <a:gd name="T2" fmla="*/ 26 w 18"/>
                <a:gd name="T3" fmla="*/ 0 h 18"/>
                <a:gd name="T4" fmla="*/ 20 w 18"/>
                <a:gd name="T5" fmla="*/ 27 h 18"/>
                <a:gd name="T6" fmla="*/ 6 w 18"/>
                <a:gd name="T7" fmla="*/ 41 h 18"/>
                <a:gd name="T8" fmla="*/ 6 w 18"/>
                <a:gd name="T9" fmla="*/ 41 h 18"/>
                <a:gd name="T10" fmla="*/ 0 w 18"/>
                <a:gd name="T11" fmla="*/ 27 h 18"/>
                <a:gd name="T12" fmla="*/ 6 w 18"/>
                <a:gd name="T13" fmla="*/ 27 h 18"/>
                <a:gd name="T14" fmla="*/ 6 w 18"/>
                <a:gd name="T15" fmla="*/ 14 h 18"/>
                <a:gd name="T16" fmla="*/ 6 w 18"/>
                <a:gd name="T17" fmla="*/ 14 h 18"/>
                <a:gd name="T18" fmla="*/ 20 w 18"/>
                <a:gd name="T19" fmla="*/ 14 h 18"/>
                <a:gd name="T20" fmla="*/ 26 w 18"/>
                <a:gd name="T21" fmla="*/ 0 h 18"/>
                <a:gd name="T22" fmla="*/ 26 w 18"/>
                <a:gd name="T23" fmla="*/ 0 h 18"/>
                <a:gd name="T24" fmla="*/ 26 w 18"/>
                <a:gd name="T25" fmla="*/ 0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8"/>
                <a:gd name="T41" fmla="*/ 18 w 18"/>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8">
                  <a:moveTo>
                    <a:pt x="18" y="0"/>
                  </a:moveTo>
                  <a:lnTo>
                    <a:pt x="18" y="0"/>
                  </a:lnTo>
                  <a:lnTo>
                    <a:pt x="12" y="12"/>
                  </a:lnTo>
                  <a:lnTo>
                    <a:pt x="6" y="18"/>
                  </a:lnTo>
                  <a:lnTo>
                    <a:pt x="0" y="12"/>
                  </a:lnTo>
                  <a:lnTo>
                    <a:pt x="6" y="12"/>
                  </a:lnTo>
                  <a:lnTo>
                    <a:pt x="6" y="6"/>
                  </a:lnTo>
                  <a:lnTo>
                    <a:pt x="12" y="6"/>
                  </a:lnTo>
                  <a:lnTo>
                    <a:pt x="18" y="0"/>
                  </a:lnTo>
                  <a:close/>
                </a:path>
              </a:pathLst>
            </a:custGeom>
            <a:solidFill>
              <a:srgbClr val="006600"/>
            </a:solidFill>
            <a:ln w="9525">
              <a:noFill/>
              <a:round/>
              <a:headEnd/>
              <a:tailEnd/>
            </a:ln>
          </p:spPr>
          <p:txBody>
            <a:bodyPr rot="10800000" vert="eaVert"/>
            <a:lstStyle/>
            <a:p>
              <a:endParaRPr lang="en-US"/>
            </a:p>
          </p:txBody>
        </p:sp>
        <p:sp>
          <p:nvSpPr>
            <p:cNvPr id="15552" name="Freeform 175"/>
            <p:cNvSpPr>
              <a:spLocks/>
            </p:cNvSpPr>
            <p:nvPr/>
          </p:nvSpPr>
          <p:spPr bwMode="auto">
            <a:xfrm>
              <a:off x="4180" y="2161"/>
              <a:ext cx="19" cy="5"/>
            </a:xfrm>
            <a:custGeom>
              <a:avLst/>
              <a:gdLst>
                <a:gd name="T0" fmla="*/ 26 w 18"/>
                <a:gd name="T1" fmla="*/ 5 h 5"/>
                <a:gd name="T2" fmla="*/ 26 w 18"/>
                <a:gd name="T3" fmla="*/ 5 h 5"/>
                <a:gd name="T4" fmla="*/ 26 w 18"/>
                <a:gd name="T5" fmla="*/ 5 h 5"/>
                <a:gd name="T6" fmla="*/ 20 w 18"/>
                <a:gd name="T7" fmla="*/ 5 h 5"/>
                <a:gd name="T8" fmla="*/ 20 w 18"/>
                <a:gd name="T9" fmla="*/ 5 h 5"/>
                <a:gd name="T10" fmla="*/ 6 w 18"/>
                <a:gd name="T11" fmla="*/ 0 h 5"/>
                <a:gd name="T12" fmla="*/ 6 w 18"/>
                <a:gd name="T13" fmla="*/ 0 h 5"/>
                <a:gd name="T14" fmla="*/ 0 w 18"/>
                <a:gd name="T15" fmla="*/ 0 h 5"/>
                <a:gd name="T16" fmla="*/ 0 w 18"/>
                <a:gd name="T17" fmla="*/ 0 h 5"/>
                <a:gd name="T18" fmla="*/ 0 w 18"/>
                <a:gd name="T19" fmla="*/ 0 h 5"/>
                <a:gd name="T20" fmla="*/ 0 w 18"/>
                <a:gd name="T21" fmla="*/ 5 h 5"/>
                <a:gd name="T22" fmla="*/ 6 w 18"/>
                <a:gd name="T23" fmla="*/ 5 h 5"/>
                <a:gd name="T24" fmla="*/ 6 w 18"/>
                <a:gd name="T25" fmla="*/ 5 h 5"/>
                <a:gd name="T26" fmla="*/ 20 w 18"/>
                <a:gd name="T27" fmla="*/ 5 h 5"/>
                <a:gd name="T28" fmla="*/ 20 w 18"/>
                <a:gd name="T29" fmla="*/ 5 h 5"/>
                <a:gd name="T30" fmla="*/ 26 w 18"/>
                <a:gd name="T31" fmla="*/ 5 h 5"/>
                <a:gd name="T32" fmla="*/ 26 w 18"/>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5"/>
                <a:gd name="T53" fmla="*/ 18 w 18"/>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5">
                  <a:moveTo>
                    <a:pt x="18" y="5"/>
                  </a:moveTo>
                  <a:lnTo>
                    <a:pt x="18" y="5"/>
                  </a:lnTo>
                  <a:lnTo>
                    <a:pt x="12" y="5"/>
                  </a:lnTo>
                  <a:lnTo>
                    <a:pt x="6" y="0"/>
                  </a:lnTo>
                  <a:lnTo>
                    <a:pt x="0" y="0"/>
                  </a:lnTo>
                  <a:lnTo>
                    <a:pt x="0" y="5"/>
                  </a:lnTo>
                  <a:lnTo>
                    <a:pt x="6" y="5"/>
                  </a:lnTo>
                  <a:lnTo>
                    <a:pt x="12" y="5"/>
                  </a:lnTo>
                  <a:lnTo>
                    <a:pt x="18" y="5"/>
                  </a:lnTo>
                  <a:close/>
                </a:path>
              </a:pathLst>
            </a:custGeom>
            <a:solidFill>
              <a:srgbClr val="006600"/>
            </a:solidFill>
            <a:ln w="9525">
              <a:noFill/>
              <a:round/>
              <a:headEnd/>
              <a:tailEnd/>
            </a:ln>
          </p:spPr>
          <p:txBody>
            <a:bodyPr rot="10800000" vert="eaVert"/>
            <a:lstStyle/>
            <a:p>
              <a:endParaRPr lang="en-US"/>
            </a:p>
          </p:txBody>
        </p:sp>
        <p:sp>
          <p:nvSpPr>
            <p:cNvPr id="15553" name="Freeform 176"/>
            <p:cNvSpPr>
              <a:spLocks/>
            </p:cNvSpPr>
            <p:nvPr/>
          </p:nvSpPr>
          <p:spPr bwMode="auto">
            <a:xfrm>
              <a:off x="4175" y="2168"/>
              <a:ext cx="24" cy="6"/>
            </a:xfrm>
            <a:custGeom>
              <a:avLst/>
              <a:gdLst>
                <a:gd name="T0" fmla="*/ 24 w 24"/>
                <a:gd name="T1" fmla="*/ 0 h 6"/>
                <a:gd name="T2" fmla="*/ 18 w 24"/>
                <a:gd name="T3" fmla="*/ 0 h 6"/>
                <a:gd name="T4" fmla="*/ 18 w 24"/>
                <a:gd name="T5" fmla="*/ 0 h 6"/>
                <a:gd name="T6" fmla="*/ 12 w 24"/>
                <a:gd name="T7" fmla="*/ 0 h 6"/>
                <a:gd name="T8" fmla="*/ 12 w 24"/>
                <a:gd name="T9" fmla="*/ 0 h 6"/>
                <a:gd name="T10" fmla="*/ 6 w 24"/>
                <a:gd name="T11" fmla="*/ 0 h 6"/>
                <a:gd name="T12" fmla="*/ 6 w 24"/>
                <a:gd name="T13" fmla="*/ 0 h 6"/>
                <a:gd name="T14" fmla="*/ 0 w 24"/>
                <a:gd name="T15" fmla="*/ 0 h 6"/>
                <a:gd name="T16" fmla="*/ 0 w 24"/>
                <a:gd name="T17" fmla="*/ 0 h 6"/>
                <a:gd name="T18" fmla="*/ 0 w 24"/>
                <a:gd name="T19" fmla="*/ 6 h 6"/>
                <a:gd name="T20" fmla="*/ 0 w 24"/>
                <a:gd name="T21" fmla="*/ 6 h 6"/>
                <a:gd name="T22" fmla="*/ 6 w 24"/>
                <a:gd name="T23" fmla="*/ 6 h 6"/>
                <a:gd name="T24" fmla="*/ 12 w 24"/>
                <a:gd name="T25" fmla="*/ 6 h 6"/>
                <a:gd name="T26" fmla="*/ 12 w 24"/>
                <a:gd name="T27" fmla="*/ 0 h 6"/>
                <a:gd name="T28" fmla="*/ 18 w 24"/>
                <a:gd name="T29" fmla="*/ 0 h 6"/>
                <a:gd name="T30" fmla="*/ 18 w 24"/>
                <a:gd name="T31" fmla="*/ 0 h 6"/>
                <a:gd name="T32" fmla="*/ 24 w 24"/>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24" y="0"/>
                  </a:moveTo>
                  <a:lnTo>
                    <a:pt x="18" y="0"/>
                  </a:lnTo>
                  <a:lnTo>
                    <a:pt x="12" y="0"/>
                  </a:lnTo>
                  <a:lnTo>
                    <a:pt x="6" y="0"/>
                  </a:lnTo>
                  <a:lnTo>
                    <a:pt x="0" y="0"/>
                  </a:lnTo>
                  <a:lnTo>
                    <a:pt x="0" y="6"/>
                  </a:lnTo>
                  <a:lnTo>
                    <a:pt x="6" y="6"/>
                  </a:lnTo>
                  <a:lnTo>
                    <a:pt x="12" y="6"/>
                  </a:lnTo>
                  <a:lnTo>
                    <a:pt x="12" y="0"/>
                  </a:lnTo>
                  <a:lnTo>
                    <a:pt x="18" y="0"/>
                  </a:lnTo>
                  <a:lnTo>
                    <a:pt x="24" y="0"/>
                  </a:lnTo>
                  <a:close/>
                </a:path>
              </a:pathLst>
            </a:custGeom>
            <a:solidFill>
              <a:srgbClr val="006600"/>
            </a:solidFill>
            <a:ln w="9525">
              <a:noFill/>
              <a:round/>
              <a:headEnd/>
              <a:tailEnd/>
            </a:ln>
          </p:spPr>
          <p:txBody>
            <a:bodyPr rot="10800000" vert="eaVert"/>
            <a:lstStyle/>
            <a:p>
              <a:endParaRPr lang="en-US"/>
            </a:p>
          </p:txBody>
        </p:sp>
        <p:sp>
          <p:nvSpPr>
            <p:cNvPr id="15554" name="Freeform 177"/>
            <p:cNvSpPr>
              <a:spLocks/>
            </p:cNvSpPr>
            <p:nvPr/>
          </p:nvSpPr>
          <p:spPr bwMode="auto">
            <a:xfrm>
              <a:off x="4187" y="2148"/>
              <a:ext cx="24" cy="17"/>
            </a:xfrm>
            <a:custGeom>
              <a:avLst/>
              <a:gdLst>
                <a:gd name="T0" fmla="*/ 24 w 24"/>
                <a:gd name="T1" fmla="*/ 17 h 17"/>
                <a:gd name="T2" fmla="*/ 18 w 24"/>
                <a:gd name="T3" fmla="*/ 17 h 17"/>
                <a:gd name="T4" fmla="*/ 18 w 24"/>
                <a:gd name="T5" fmla="*/ 12 h 17"/>
                <a:gd name="T6" fmla="*/ 12 w 24"/>
                <a:gd name="T7" fmla="*/ 12 h 17"/>
                <a:gd name="T8" fmla="*/ 6 w 24"/>
                <a:gd name="T9" fmla="*/ 12 h 17"/>
                <a:gd name="T10" fmla="*/ 6 w 24"/>
                <a:gd name="T11" fmla="*/ 6 h 17"/>
                <a:gd name="T12" fmla="*/ 0 w 24"/>
                <a:gd name="T13" fmla="*/ 6 h 17"/>
                <a:gd name="T14" fmla="*/ 0 w 24"/>
                <a:gd name="T15" fmla="*/ 0 h 17"/>
                <a:gd name="T16" fmla="*/ 0 w 24"/>
                <a:gd name="T17" fmla="*/ 0 h 17"/>
                <a:gd name="T18" fmla="*/ 0 w 24"/>
                <a:gd name="T19" fmla="*/ 0 h 17"/>
                <a:gd name="T20" fmla="*/ 6 w 24"/>
                <a:gd name="T21" fmla="*/ 0 h 17"/>
                <a:gd name="T22" fmla="*/ 6 w 24"/>
                <a:gd name="T23" fmla="*/ 6 h 17"/>
                <a:gd name="T24" fmla="*/ 12 w 24"/>
                <a:gd name="T25" fmla="*/ 6 h 17"/>
                <a:gd name="T26" fmla="*/ 12 w 24"/>
                <a:gd name="T27" fmla="*/ 12 h 17"/>
                <a:gd name="T28" fmla="*/ 18 w 24"/>
                <a:gd name="T29" fmla="*/ 12 h 17"/>
                <a:gd name="T30" fmla="*/ 18 w 24"/>
                <a:gd name="T31" fmla="*/ 17 h 17"/>
                <a:gd name="T32" fmla="*/ 24 w 24"/>
                <a:gd name="T33" fmla="*/ 17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7"/>
                <a:gd name="T53" fmla="*/ 24 w 24"/>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7">
                  <a:moveTo>
                    <a:pt x="24" y="17"/>
                  </a:moveTo>
                  <a:lnTo>
                    <a:pt x="18" y="17"/>
                  </a:lnTo>
                  <a:lnTo>
                    <a:pt x="18" y="12"/>
                  </a:lnTo>
                  <a:lnTo>
                    <a:pt x="12" y="12"/>
                  </a:lnTo>
                  <a:lnTo>
                    <a:pt x="6" y="12"/>
                  </a:lnTo>
                  <a:lnTo>
                    <a:pt x="6" y="6"/>
                  </a:lnTo>
                  <a:lnTo>
                    <a:pt x="0" y="6"/>
                  </a:lnTo>
                  <a:lnTo>
                    <a:pt x="0" y="0"/>
                  </a:lnTo>
                  <a:lnTo>
                    <a:pt x="6" y="0"/>
                  </a:lnTo>
                  <a:lnTo>
                    <a:pt x="6" y="6"/>
                  </a:lnTo>
                  <a:lnTo>
                    <a:pt x="12" y="6"/>
                  </a:lnTo>
                  <a:lnTo>
                    <a:pt x="12" y="12"/>
                  </a:lnTo>
                  <a:lnTo>
                    <a:pt x="18" y="12"/>
                  </a:lnTo>
                  <a:lnTo>
                    <a:pt x="18" y="17"/>
                  </a:lnTo>
                  <a:lnTo>
                    <a:pt x="24" y="17"/>
                  </a:lnTo>
                  <a:close/>
                </a:path>
              </a:pathLst>
            </a:custGeom>
            <a:solidFill>
              <a:srgbClr val="006600"/>
            </a:solidFill>
            <a:ln w="9525">
              <a:noFill/>
              <a:round/>
              <a:headEnd/>
              <a:tailEnd/>
            </a:ln>
          </p:spPr>
          <p:txBody>
            <a:bodyPr rot="10800000" vert="eaVert"/>
            <a:lstStyle/>
            <a:p>
              <a:endParaRPr lang="en-US"/>
            </a:p>
          </p:txBody>
        </p:sp>
        <p:sp>
          <p:nvSpPr>
            <p:cNvPr id="15555" name="Freeform 178"/>
            <p:cNvSpPr>
              <a:spLocks/>
            </p:cNvSpPr>
            <p:nvPr/>
          </p:nvSpPr>
          <p:spPr bwMode="auto">
            <a:xfrm>
              <a:off x="4313" y="2155"/>
              <a:ext cx="6" cy="23"/>
            </a:xfrm>
            <a:custGeom>
              <a:avLst/>
              <a:gdLst>
                <a:gd name="T0" fmla="*/ 0 w 6"/>
                <a:gd name="T1" fmla="*/ 23 h 23"/>
                <a:gd name="T2" fmla="*/ 0 w 6"/>
                <a:gd name="T3" fmla="*/ 17 h 23"/>
                <a:gd name="T4" fmla="*/ 0 w 6"/>
                <a:gd name="T5" fmla="*/ 11 h 23"/>
                <a:gd name="T6" fmla="*/ 0 w 6"/>
                <a:gd name="T7" fmla="*/ 0 h 23"/>
                <a:gd name="T8" fmla="*/ 0 w 6"/>
                <a:gd name="T9" fmla="*/ 0 h 23"/>
                <a:gd name="T10" fmla="*/ 6 w 6"/>
                <a:gd name="T11" fmla="*/ 0 h 23"/>
                <a:gd name="T12" fmla="*/ 6 w 6"/>
                <a:gd name="T13" fmla="*/ 6 h 23"/>
                <a:gd name="T14" fmla="*/ 0 w 6"/>
                <a:gd name="T15" fmla="*/ 17 h 23"/>
                <a:gd name="T16" fmla="*/ 0 w 6"/>
                <a:gd name="T17" fmla="*/ 23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3"/>
                <a:gd name="T29" fmla="*/ 6 w 6"/>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3">
                  <a:moveTo>
                    <a:pt x="0" y="23"/>
                  </a:moveTo>
                  <a:lnTo>
                    <a:pt x="0" y="17"/>
                  </a:lnTo>
                  <a:lnTo>
                    <a:pt x="0" y="11"/>
                  </a:lnTo>
                  <a:lnTo>
                    <a:pt x="0" y="0"/>
                  </a:lnTo>
                  <a:lnTo>
                    <a:pt x="6" y="0"/>
                  </a:lnTo>
                  <a:lnTo>
                    <a:pt x="6" y="6"/>
                  </a:lnTo>
                  <a:lnTo>
                    <a:pt x="0" y="17"/>
                  </a:lnTo>
                  <a:lnTo>
                    <a:pt x="0" y="23"/>
                  </a:lnTo>
                  <a:close/>
                </a:path>
              </a:pathLst>
            </a:custGeom>
            <a:solidFill>
              <a:srgbClr val="006600"/>
            </a:solidFill>
            <a:ln w="9525">
              <a:noFill/>
              <a:round/>
              <a:headEnd/>
              <a:tailEnd/>
            </a:ln>
          </p:spPr>
          <p:txBody>
            <a:bodyPr rot="10800000" vert="eaVert"/>
            <a:lstStyle/>
            <a:p>
              <a:endParaRPr lang="en-US"/>
            </a:p>
          </p:txBody>
        </p:sp>
        <p:sp>
          <p:nvSpPr>
            <p:cNvPr id="15556" name="Freeform 179"/>
            <p:cNvSpPr>
              <a:spLocks/>
            </p:cNvSpPr>
            <p:nvPr/>
          </p:nvSpPr>
          <p:spPr bwMode="auto">
            <a:xfrm>
              <a:off x="4318" y="2154"/>
              <a:ext cx="12" cy="30"/>
            </a:xfrm>
            <a:custGeom>
              <a:avLst/>
              <a:gdLst>
                <a:gd name="T0" fmla="*/ 0 w 12"/>
                <a:gd name="T1" fmla="*/ 37 h 29"/>
                <a:gd name="T2" fmla="*/ 0 w 12"/>
                <a:gd name="T3" fmla="*/ 31 h 29"/>
                <a:gd name="T4" fmla="*/ 0 w 12"/>
                <a:gd name="T5" fmla="*/ 11 h 29"/>
                <a:gd name="T6" fmla="*/ 6 w 12"/>
                <a:gd name="T7" fmla="*/ 6 h 29"/>
                <a:gd name="T8" fmla="*/ 6 w 12"/>
                <a:gd name="T9" fmla="*/ 0 h 29"/>
                <a:gd name="T10" fmla="*/ 12 w 12"/>
                <a:gd name="T11" fmla="*/ 6 h 29"/>
                <a:gd name="T12" fmla="*/ 6 w 12"/>
                <a:gd name="T13" fmla="*/ 11 h 29"/>
                <a:gd name="T14" fmla="*/ 6 w 12"/>
                <a:gd name="T15" fmla="*/ 31 h 29"/>
                <a:gd name="T16" fmla="*/ 0 w 12"/>
                <a:gd name="T17" fmla="*/ 3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29"/>
                <a:gd name="T29" fmla="*/ 12 w 12"/>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29">
                  <a:moveTo>
                    <a:pt x="0" y="29"/>
                  </a:moveTo>
                  <a:lnTo>
                    <a:pt x="0" y="23"/>
                  </a:lnTo>
                  <a:lnTo>
                    <a:pt x="0" y="11"/>
                  </a:lnTo>
                  <a:lnTo>
                    <a:pt x="6" y="6"/>
                  </a:lnTo>
                  <a:lnTo>
                    <a:pt x="6" y="0"/>
                  </a:lnTo>
                  <a:lnTo>
                    <a:pt x="12" y="6"/>
                  </a:lnTo>
                  <a:lnTo>
                    <a:pt x="6" y="11"/>
                  </a:lnTo>
                  <a:lnTo>
                    <a:pt x="6" y="23"/>
                  </a:lnTo>
                  <a:lnTo>
                    <a:pt x="0" y="29"/>
                  </a:lnTo>
                  <a:close/>
                </a:path>
              </a:pathLst>
            </a:custGeom>
            <a:solidFill>
              <a:srgbClr val="006600"/>
            </a:solidFill>
            <a:ln w="9525">
              <a:noFill/>
              <a:round/>
              <a:headEnd/>
              <a:tailEnd/>
            </a:ln>
          </p:spPr>
          <p:txBody>
            <a:bodyPr rot="10800000" vert="eaVert"/>
            <a:lstStyle/>
            <a:p>
              <a:endParaRPr lang="en-US"/>
            </a:p>
          </p:txBody>
        </p:sp>
        <p:sp>
          <p:nvSpPr>
            <p:cNvPr id="15557" name="Freeform 180"/>
            <p:cNvSpPr>
              <a:spLocks/>
            </p:cNvSpPr>
            <p:nvPr/>
          </p:nvSpPr>
          <p:spPr bwMode="auto">
            <a:xfrm>
              <a:off x="4293" y="2142"/>
              <a:ext cx="8" cy="29"/>
            </a:xfrm>
            <a:custGeom>
              <a:avLst/>
              <a:gdLst>
                <a:gd name="T0" fmla="*/ 64 w 6"/>
                <a:gd name="T1" fmla="*/ 29 h 29"/>
                <a:gd name="T2" fmla="*/ 64 w 6"/>
                <a:gd name="T3" fmla="*/ 23 h 29"/>
                <a:gd name="T4" fmla="*/ 0 w 6"/>
                <a:gd name="T5" fmla="*/ 18 h 29"/>
                <a:gd name="T6" fmla="*/ 0 w 6"/>
                <a:gd name="T7" fmla="*/ 6 h 29"/>
                <a:gd name="T8" fmla="*/ 64 w 6"/>
                <a:gd name="T9" fmla="*/ 0 h 29"/>
                <a:gd name="T10" fmla="*/ 64 w 6"/>
                <a:gd name="T11" fmla="*/ 6 h 29"/>
                <a:gd name="T12" fmla="*/ 64 w 6"/>
                <a:gd name="T13" fmla="*/ 12 h 29"/>
                <a:gd name="T14" fmla="*/ 64 w 6"/>
                <a:gd name="T15" fmla="*/ 18 h 29"/>
                <a:gd name="T16" fmla="*/ 64 w 6"/>
                <a:gd name="T17" fmla="*/ 29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9"/>
                <a:gd name="T29" fmla="*/ 6 w 6"/>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9">
                  <a:moveTo>
                    <a:pt x="6" y="29"/>
                  </a:moveTo>
                  <a:lnTo>
                    <a:pt x="6" y="23"/>
                  </a:lnTo>
                  <a:lnTo>
                    <a:pt x="0" y="18"/>
                  </a:lnTo>
                  <a:lnTo>
                    <a:pt x="0" y="6"/>
                  </a:lnTo>
                  <a:lnTo>
                    <a:pt x="6" y="0"/>
                  </a:lnTo>
                  <a:lnTo>
                    <a:pt x="6" y="6"/>
                  </a:lnTo>
                  <a:lnTo>
                    <a:pt x="6" y="12"/>
                  </a:lnTo>
                  <a:lnTo>
                    <a:pt x="6" y="18"/>
                  </a:lnTo>
                  <a:lnTo>
                    <a:pt x="6" y="29"/>
                  </a:lnTo>
                  <a:close/>
                </a:path>
              </a:pathLst>
            </a:custGeom>
            <a:solidFill>
              <a:srgbClr val="006600"/>
            </a:solidFill>
            <a:ln w="9525">
              <a:noFill/>
              <a:round/>
              <a:headEnd/>
              <a:tailEnd/>
            </a:ln>
          </p:spPr>
          <p:txBody>
            <a:bodyPr rot="10800000" vert="eaVert"/>
            <a:lstStyle/>
            <a:p>
              <a:endParaRPr lang="en-US"/>
            </a:p>
          </p:txBody>
        </p:sp>
        <p:sp>
          <p:nvSpPr>
            <p:cNvPr id="15558" name="Freeform 181"/>
            <p:cNvSpPr>
              <a:spLocks/>
            </p:cNvSpPr>
            <p:nvPr/>
          </p:nvSpPr>
          <p:spPr bwMode="auto">
            <a:xfrm>
              <a:off x="4281" y="2136"/>
              <a:ext cx="6" cy="29"/>
            </a:xfrm>
            <a:custGeom>
              <a:avLst/>
              <a:gdLst>
                <a:gd name="T0" fmla="*/ 6 w 6"/>
                <a:gd name="T1" fmla="*/ 29 h 29"/>
                <a:gd name="T2" fmla="*/ 6 w 6"/>
                <a:gd name="T3" fmla="*/ 24 h 29"/>
                <a:gd name="T4" fmla="*/ 0 w 6"/>
                <a:gd name="T5" fmla="*/ 12 h 29"/>
                <a:gd name="T6" fmla="*/ 0 w 6"/>
                <a:gd name="T7" fmla="*/ 6 h 29"/>
                <a:gd name="T8" fmla="*/ 0 w 6"/>
                <a:gd name="T9" fmla="*/ 0 h 29"/>
                <a:gd name="T10" fmla="*/ 6 w 6"/>
                <a:gd name="T11" fmla="*/ 6 h 29"/>
                <a:gd name="T12" fmla="*/ 6 w 6"/>
                <a:gd name="T13" fmla="*/ 12 h 29"/>
                <a:gd name="T14" fmla="*/ 6 w 6"/>
                <a:gd name="T15" fmla="*/ 24 h 29"/>
                <a:gd name="T16" fmla="*/ 6 w 6"/>
                <a:gd name="T17" fmla="*/ 29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9"/>
                <a:gd name="T29" fmla="*/ 6 w 6"/>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9">
                  <a:moveTo>
                    <a:pt x="6" y="29"/>
                  </a:moveTo>
                  <a:lnTo>
                    <a:pt x="6" y="24"/>
                  </a:lnTo>
                  <a:lnTo>
                    <a:pt x="0" y="12"/>
                  </a:lnTo>
                  <a:lnTo>
                    <a:pt x="0" y="6"/>
                  </a:lnTo>
                  <a:lnTo>
                    <a:pt x="0" y="0"/>
                  </a:lnTo>
                  <a:lnTo>
                    <a:pt x="6" y="6"/>
                  </a:lnTo>
                  <a:lnTo>
                    <a:pt x="6" y="12"/>
                  </a:lnTo>
                  <a:lnTo>
                    <a:pt x="6" y="24"/>
                  </a:lnTo>
                  <a:lnTo>
                    <a:pt x="6" y="29"/>
                  </a:lnTo>
                  <a:close/>
                </a:path>
              </a:pathLst>
            </a:custGeom>
            <a:solidFill>
              <a:srgbClr val="006600"/>
            </a:solidFill>
            <a:ln w="9525">
              <a:noFill/>
              <a:round/>
              <a:headEnd/>
              <a:tailEnd/>
            </a:ln>
          </p:spPr>
          <p:txBody>
            <a:bodyPr rot="10800000" vert="eaVert"/>
            <a:lstStyle/>
            <a:p>
              <a:endParaRPr lang="en-US"/>
            </a:p>
          </p:txBody>
        </p:sp>
        <p:sp>
          <p:nvSpPr>
            <p:cNvPr id="15559" name="Freeform 182"/>
            <p:cNvSpPr>
              <a:spLocks/>
            </p:cNvSpPr>
            <p:nvPr/>
          </p:nvSpPr>
          <p:spPr bwMode="auto">
            <a:xfrm>
              <a:off x="4266" y="2129"/>
              <a:ext cx="12" cy="30"/>
            </a:xfrm>
            <a:custGeom>
              <a:avLst/>
              <a:gdLst>
                <a:gd name="T0" fmla="*/ 12 w 12"/>
                <a:gd name="T1" fmla="*/ 30 h 30"/>
                <a:gd name="T2" fmla="*/ 6 w 12"/>
                <a:gd name="T3" fmla="*/ 24 h 30"/>
                <a:gd name="T4" fmla="*/ 0 w 12"/>
                <a:gd name="T5" fmla="*/ 12 h 30"/>
                <a:gd name="T6" fmla="*/ 0 w 12"/>
                <a:gd name="T7" fmla="*/ 0 h 30"/>
                <a:gd name="T8" fmla="*/ 0 w 12"/>
                <a:gd name="T9" fmla="*/ 0 h 30"/>
                <a:gd name="T10" fmla="*/ 6 w 12"/>
                <a:gd name="T11" fmla="*/ 6 h 30"/>
                <a:gd name="T12" fmla="*/ 6 w 12"/>
                <a:gd name="T13" fmla="*/ 12 h 30"/>
                <a:gd name="T14" fmla="*/ 12 w 12"/>
                <a:gd name="T15" fmla="*/ 24 h 30"/>
                <a:gd name="T16" fmla="*/ 12 w 12"/>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30"/>
                <a:gd name="T29" fmla="*/ 12 w 12"/>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30">
                  <a:moveTo>
                    <a:pt x="12" y="30"/>
                  </a:moveTo>
                  <a:lnTo>
                    <a:pt x="6" y="24"/>
                  </a:lnTo>
                  <a:lnTo>
                    <a:pt x="0" y="12"/>
                  </a:lnTo>
                  <a:lnTo>
                    <a:pt x="0" y="0"/>
                  </a:lnTo>
                  <a:lnTo>
                    <a:pt x="6" y="6"/>
                  </a:lnTo>
                  <a:lnTo>
                    <a:pt x="6" y="12"/>
                  </a:lnTo>
                  <a:lnTo>
                    <a:pt x="12" y="24"/>
                  </a:lnTo>
                  <a:lnTo>
                    <a:pt x="12" y="30"/>
                  </a:lnTo>
                  <a:close/>
                </a:path>
              </a:pathLst>
            </a:custGeom>
            <a:solidFill>
              <a:srgbClr val="006600"/>
            </a:solidFill>
            <a:ln w="9525">
              <a:noFill/>
              <a:round/>
              <a:headEnd/>
              <a:tailEnd/>
            </a:ln>
          </p:spPr>
          <p:txBody>
            <a:bodyPr rot="10800000" vert="eaVert"/>
            <a:lstStyle/>
            <a:p>
              <a:endParaRPr lang="en-US"/>
            </a:p>
          </p:txBody>
        </p:sp>
        <p:sp>
          <p:nvSpPr>
            <p:cNvPr id="15560" name="Freeform 183"/>
            <p:cNvSpPr>
              <a:spLocks/>
            </p:cNvSpPr>
            <p:nvPr/>
          </p:nvSpPr>
          <p:spPr bwMode="auto">
            <a:xfrm>
              <a:off x="4229" y="2123"/>
              <a:ext cx="19" cy="36"/>
            </a:xfrm>
            <a:custGeom>
              <a:avLst/>
              <a:gdLst>
                <a:gd name="T0" fmla="*/ 26 w 18"/>
                <a:gd name="T1" fmla="*/ 36 h 36"/>
                <a:gd name="T2" fmla="*/ 26 w 18"/>
                <a:gd name="T3" fmla="*/ 36 h 36"/>
                <a:gd name="T4" fmla="*/ 20 w 18"/>
                <a:gd name="T5" fmla="*/ 30 h 36"/>
                <a:gd name="T6" fmla="*/ 20 w 18"/>
                <a:gd name="T7" fmla="*/ 24 h 36"/>
                <a:gd name="T8" fmla="*/ 6 w 18"/>
                <a:gd name="T9" fmla="*/ 18 h 36"/>
                <a:gd name="T10" fmla="*/ 6 w 18"/>
                <a:gd name="T11" fmla="*/ 12 h 36"/>
                <a:gd name="T12" fmla="*/ 0 w 18"/>
                <a:gd name="T13" fmla="*/ 6 h 36"/>
                <a:gd name="T14" fmla="*/ 0 w 18"/>
                <a:gd name="T15" fmla="*/ 6 h 36"/>
                <a:gd name="T16" fmla="*/ 6 w 18"/>
                <a:gd name="T17" fmla="*/ 0 h 36"/>
                <a:gd name="T18" fmla="*/ 6 w 18"/>
                <a:gd name="T19" fmla="*/ 0 h 36"/>
                <a:gd name="T20" fmla="*/ 6 w 18"/>
                <a:gd name="T21" fmla="*/ 6 h 36"/>
                <a:gd name="T22" fmla="*/ 20 w 18"/>
                <a:gd name="T23" fmla="*/ 12 h 36"/>
                <a:gd name="T24" fmla="*/ 20 w 18"/>
                <a:gd name="T25" fmla="*/ 18 h 36"/>
                <a:gd name="T26" fmla="*/ 20 w 18"/>
                <a:gd name="T27" fmla="*/ 24 h 36"/>
                <a:gd name="T28" fmla="*/ 26 w 18"/>
                <a:gd name="T29" fmla="*/ 30 h 36"/>
                <a:gd name="T30" fmla="*/ 26 w 18"/>
                <a:gd name="T31" fmla="*/ 36 h 36"/>
                <a:gd name="T32" fmla="*/ 26 w 18"/>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6"/>
                <a:gd name="T53" fmla="*/ 18 w 18"/>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6">
                  <a:moveTo>
                    <a:pt x="18" y="36"/>
                  </a:moveTo>
                  <a:lnTo>
                    <a:pt x="18" y="36"/>
                  </a:lnTo>
                  <a:lnTo>
                    <a:pt x="12" y="30"/>
                  </a:lnTo>
                  <a:lnTo>
                    <a:pt x="12" y="24"/>
                  </a:lnTo>
                  <a:lnTo>
                    <a:pt x="6" y="18"/>
                  </a:lnTo>
                  <a:lnTo>
                    <a:pt x="6" y="12"/>
                  </a:lnTo>
                  <a:lnTo>
                    <a:pt x="0" y="6"/>
                  </a:lnTo>
                  <a:lnTo>
                    <a:pt x="6" y="0"/>
                  </a:lnTo>
                  <a:lnTo>
                    <a:pt x="6" y="6"/>
                  </a:lnTo>
                  <a:lnTo>
                    <a:pt x="12" y="12"/>
                  </a:lnTo>
                  <a:lnTo>
                    <a:pt x="12" y="18"/>
                  </a:lnTo>
                  <a:lnTo>
                    <a:pt x="12" y="24"/>
                  </a:lnTo>
                  <a:lnTo>
                    <a:pt x="18" y="30"/>
                  </a:lnTo>
                  <a:lnTo>
                    <a:pt x="18" y="36"/>
                  </a:lnTo>
                  <a:close/>
                </a:path>
              </a:pathLst>
            </a:custGeom>
            <a:solidFill>
              <a:srgbClr val="006600"/>
            </a:solidFill>
            <a:ln w="9525">
              <a:noFill/>
              <a:round/>
              <a:headEnd/>
              <a:tailEnd/>
            </a:ln>
          </p:spPr>
          <p:txBody>
            <a:bodyPr rot="10800000" vert="eaVert"/>
            <a:lstStyle/>
            <a:p>
              <a:endParaRPr lang="en-US"/>
            </a:p>
          </p:txBody>
        </p:sp>
        <p:sp>
          <p:nvSpPr>
            <p:cNvPr id="15561" name="Freeform 184"/>
            <p:cNvSpPr>
              <a:spLocks/>
            </p:cNvSpPr>
            <p:nvPr/>
          </p:nvSpPr>
          <p:spPr bwMode="auto">
            <a:xfrm>
              <a:off x="4199" y="2129"/>
              <a:ext cx="24" cy="35"/>
            </a:xfrm>
            <a:custGeom>
              <a:avLst/>
              <a:gdLst>
                <a:gd name="T0" fmla="*/ 24 w 24"/>
                <a:gd name="T1" fmla="*/ 35 h 35"/>
                <a:gd name="T2" fmla="*/ 18 w 24"/>
                <a:gd name="T3" fmla="*/ 30 h 35"/>
                <a:gd name="T4" fmla="*/ 18 w 24"/>
                <a:gd name="T5" fmla="*/ 30 h 35"/>
                <a:gd name="T6" fmla="*/ 12 w 24"/>
                <a:gd name="T7" fmla="*/ 24 h 35"/>
                <a:gd name="T8" fmla="*/ 6 w 24"/>
                <a:gd name="T9" fmla="*/ 18 h 35"/>
                <a:gd name="T10" fmla="*/ 6 w 24"/>
                <a:gd name="T11" fmla="*/ 12 h 35"/>
                <a:gd name="T12" fmla="*/ 0 w 24"/>
                <a:gd name="T13" fmla="*/ 6 h 35"/>
                <a:gd name="T14" fmla="*/ 0 w 24"/>
                <a:gd name="T15" fmla="*/ 6 h 35"/>
                <a:gd name="T16" fmla="*/ 0 w 24"/>
                <a:gd name="T17" fmla="*/ 0 h 35"/>
                <a:gd name="T18" fmla="*/ 6 w 24"/>
                <a:gd name="T19" fmla="*/ 0 h 35"/>
                <a:gd name="T20" fmla="*/ 6 w 24"/>
                <a:gd name="T21" fmla="*/ 6 h 35"/>
                <a:gd name="T22" fmla="*/ 6 w 24"/>
                <a:gd name="T23" fmla="*/ 12 h 35"/>
                <a:gd name="T24" fmla="*/ 12 w 24"/>
                <a:gd name="T25" fmla="*/ 18 h 35"/>
                <a:gd name="T26" fmla="*/ 12 w 24"/>
                <a:gd name="T27" fmla="*/ 24 h 35"/>
                <a:gd name="T28" fmla="*/ 18 w 24"/>
                <a:gd name="T29" fmla="*/ 30 h 35"/>
                <a:gd name="T30" fmla="*/ 18 w 24"/>
                <a:gd name="T31" fmla="*/ 35 h 35"/>
                <a:gd name="T32" fmla="*/ 24 w 24"/>
                <a:gd name="T33" fmla="*/ 35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5"/>
                <a:gd name="T53" fmla="*/ 24 w 24"/>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5">
                  <a:moveTo>
                    <a:pt x="24" y="35"/>
                  </a:moveTo>
                  <a:lnTo>
                    <a:pt x="18" y="30"/>
                  </a:lnTo>
                  <a:lnTo>
                    <a:pt x="12" y="24"/>
                  </a:lnTo>
                  <a:lnTo>
                    <a:pt x="6" y="18"/>
                  </a:lnTo>
                  <a:lnTo>
                    <a:pt x="6" y="12"/>
                  </a:lnTo>
                  <a:lnTo>
                    <a:pt x="0" y="6"/>
                  </a:lnTo>
                  <a:lnTo>
                    <a:pt x="0" y="0"/>
                  </a:lnTo>
                  <a:lnTo>
                    <a:pt x="6" y="0"/>
                  </a:lnTo>
                  <a:lnTo>
                    <a:pt x="6" y="6"/>
                  </a:lnTo>
                  <a:lnTo>
                    <a:pt x="6" y="12"/>
                  </a:lnTo>
                  <a:lnTo>
                    <a:pt x="12" y="18"/>
                  </a:lnTo>
                  <a:lnTo>
                    <a:pt x="12" y="24"/>
                  </a:lnTo>
                  <a:lnTo>
                    <a:pt x="18" y="30"/>
                  </a:lnTo>
                  <a:lnTo>
                    <a:pt x="18" y="35"/>
                  </a:lnTo>
                  <a:lnTo>
                    <a:pt x="24" y="35"/>
                  </a:lnTo>
                  <a:close/>
                </a:path>
              </a:pathLst>
            </a:custGeom>
            <a:solidFill>
              <a:srgbClr val="006600"/>
            </a:solidFill>
            <a:ln w="9525">
              <a:noFill/>
              <a:round/>
              <a:headEnd/>
              <a:tailEnd/>
            </a:ln>
          </p:spPr>
          <p:txBody>
            <a:bodyPr rot="10800000" vert="eaVert"/>
            <a:lstStyle/>
            <a:p>
              <a:endParaRPr lang="en-US"/>
            </a:p>
          </p:txBody>
        </p:sp>
        <p:sp>
          <p:nvSpPr>
            <p:cNvPr id="15562" name="Freeform 185"/>
            <p:cNvSpPr>
              <a:spLocks/>
            </p:cNvSpPr>
            <p:nvPr/>
          </p:nvSpPr>
          <p:spPr bwMode="auto">
            <a:xfrm>
              <a:off x="4248" y="2129"/>
              <a:ext cx="18" cy="30"/>
            </a:xfrm>
            <a:custGeom>
              <a:avLst/>
              <a:gdLst>
                <a:gd name="T0" fmla="*/ 18 w 18"/>
                <a:gd name="T1" fmla="*/ 30 h 30"/>
                <a:gd name="T2" fmla="*/ 12 w 18"/>
                <a:gd name="T3" fmla="*/ 30 h 30"/>
                <a:gd name="T4" fmla="*/ 12 w 18"/>
                <a:gd name="T5" fmla="*/ 24 h 30"/>
                <a:gd name="T6" fmla="*/ 6 w 18"/>
                <a:gd name="T7" fmla="*/ 18 h 30"/>
                <a:gd name="T8" fmla="*/ 0 w 18"/>
                <a:gd name="T9" fmla="*/ 12 h 30"/>
                <a:gd name="T10" fmla="*/ 0 w 18"/>
                <a:gd name="T11" fmla="*/ 6 h 30"/>
                <a:gd name="T12" fmla="*/ 0 w 18"/>
                <a:gd name="T13" fmla="*/ 6 h 30"/>
                <a:gd name="T14" fmla="*/ 0 w 18"/>
                <a:gd name="T15" fmla="*/ 0 h 30"/>
                <a:gd name="T16" fmla="*/ 0 w 18"/>
                <a:gd name="T17" fmla="*/ 0 h 30"/>
                <a:gd name="T18" fmla="*/ 0 w 18"/>
                <a:gd name="T19" fmla="*/ 0 h 30"/>
                <a:gd name="T20" fmla="*/ 6 w 18"/>
                <a:gd name="T21" fmla="*/ 6 h 30"/>
                <a:gd name="T22" fmla="*/ 6 w 18"/>
                <a:gd name="T23" fmla="*/ 6 h 30"/>
                <a:gd name="T24" fmla="*/ 6 w 18"/>
                <a:gd name="T25" fmla="*/ 12 h 30"/>
                <a:gd name="T26" fmla="*/ 12 w 18"/>
                <a:gd name="T27" fmla="*/ 18 h 30"/>
                <a:gd name="T28" fmla="*/ 12 w 18"/>
                <a:gd name="T29" fmla="*/ 24 h 30"/>
                <a:gd name="T30" fmla="*/ 12 w 18"/>
                <a:gd name="T31" fmla="*/ 30 h 30"/>
                <a:gd name="T32" fmla="*/ 18 w 18"/>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0"/>
                <a:gd name="T53" fmla="*/ 18 w 1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0">
                  <a:moveTo>
                    <a:pt x="18" y="30"/>
                  </a:moveTo>
                  <a:lnTo>
                    <a:pt x="12" y="30"/>
                  </a:lnTo>
                  <a:lnTo>
                    <a:pt x="12" y="24"/>
                  </a:lnTo>
                  <a:lnTo>
                    <a:pt x="6" y="18"/>
                  </a:lnTo>
                  <a:lnTo>
                    <a:pt x="0" y="12"/>
                  </a:lnTo>
                  <a:lnTo>
                    <a:pt x="0" y="6"/>
                  </a:lnTo>
                  <a:lnTo>
                    <a:pt x="0" y="0"/>
                  </a:lnTo>
                  <a:lnTo>
                    <a:pt x="6" y="6"/>
                  </a:lnTo>
                  <a:lnTo>
                    <a:pt x="6" y="12"/>
                  </a:lnTo>
                  <a:lnTo>
                    <a:pt x="12" y="18"/>
                  </a:lnTo>
                  <a:lnTo>
                    <a:pt x="12" y="24"/>
                  </a:lnTo>
                  <a:lnTo>
                    <a:pt x="12" y="30"/>
                  </a:lnTo>
                  <a:lnTo>
                    <a:pt x="18" y="30"/>
                  </a:lnTo>
                  <a:close/>
                </a:path>
              </a:pathLst>
            </a:custGeom>
            <a:solidFill>
              <a:srgbClr val="006600"/>
            </a:solidFill>
            <a:ln w="9525">
              <a:noFill/>
              <a:round/>
              <a:headEnd/>
              <a:tailEnd/>
            </a:ln>
          </p:spPr>
          <p:txBody>
            <a:bodyPr rot="10800000" vert="eaVert"/>
            <a:lstStyle/>
            <a:p>
              <a:endParaRPr lang="en-US"/>
            </a:p>
          </p:txBody>
        </p:sp>
        <p:sp>
          <p:nvSpPr>
            <p:cNvPr id="15563" name="Freeform 186"/>
            <p:cNvSpPr>
              <a:spLocks/>
            </p:cNvSpPr>
            <p:nvPr/>
          </p:nvSpPr>
          <p:spPr bwMode="auto">
            <a:xfrm>
              <a:off x="4236" y="2159"/>
              <a:ext cx="24" cy="41"/>
            </a:xfrm>
            <a:custGeom>
              <a:avLst/>
              <a:gdLst>
                <a:gd name="T0" fmla="*/ 0 w 24"/>
                <a:gd name="T1" fmla="*/ 41 h 41"/>
                <a:gd name="T2" fmla="*/ 0 w 24"/>
                <a:gd name="T3" fmla="*/ 41 h 41"/>
                <a:gd name="T4" fmla="*/ 0 w 24"/>
                <a:gd name="T5" fmla="*/ 35 h 41"/>
                <a:gd name="T6" fmla="*/ 0 w 24"/>
                <a:gd name="T7" fmla="*/ 29 h 41"/>
                <a:gd name="T8" fmla="*/ 6 w 24"/>
                <a:gd name="T9" fmla="*/ 23 h 41"/>
                <a:gd name="T10" fmla="*/ 12 w 24"/>
                <a:gd name="T11" fmla="*/ 11 h 41"/>
                <a:gd name="T12" fmla="*/ 18 w 24"/>
                <a:gd name="T13" fmla="*/ 5 h 41"/>
                <a:gd name="T14" fmla="*/ 24 w 24"/>
                <a:gd name="T15" fmla="*/ 0 h 41"/>
                <a:gd name="T16" fmla="*/ 24 w 24"/>
                <a:gd name="T17" fmla="*/ 0 h 41"/>
                <a:gd name="T18" fmla="*/ 24 w 24"/>
                <a:gd name="T19" fmla="*/ 0 h 41"/>
                <a:gd name="T20" fmla="*/ 24 w 24"/>
                <a:gd name="T21" fmla="*/ 5 h 41"/>
                <a:gd name="T22" fmla="*/ 18 w 24"/>
                <a:gd name="T23" fmla="*/ 17 h 41"/>
                <a:gd name="T24" fmla="*/ 12 w 24"/>
                <a:gd name="T25" fmla="*/ 23 h 41"/>
                <a:gd name="T26" fmla="*/ 6 w 24"/>
                <a:gd name="T27" fmla="*/ 29 h 41"/>
                <a:gd name="T28" fmla="*/ 6 w 24"/>
                <a:gd name="T29" fmla="*/ 35 h 41"/>
                <a:gd name="T30" fmla="*/ 0 w 24"/>
                <a:gd name="T31" fmla="*/ 41 h 41"/>
                <a:gd name="T32" fmla="*/ 0 w 24"/>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1"/>
                <a:gd name="T53" fmla="*/ 24 w 24"/>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1">
                  <a:moveTo>
                    <a:pt x="0" y="41"/>
                  </a:moveTo>
                  <a:lnTo>
                    <a:pt x="0" y="41"/>
                  </a:lnTo>
                  <a:lnTo>
                    <a:pt x="0" y="35"/>
                  </a:lnTo>
                  <a:lnTo>
                    <a:pt x="0" y="29"/>
                  </a:lnTo>
                  <a:lnTo>
                    <a:pt x="6" y="23"/>
                  </a:lnTo>
                  <a:lnTo>
                    <a:pt x="12" y="11"/>
                  </a:lnTo>
                  <a:lnTo>
                    <a:pt x="18" y="5"/>
                  </a:lnTo>
                  <a:lnTo>
                    <a:pt x="24" y="0"/>
                  </a:lnTo>
                  <a:lnTo>
                    <a:pt x="24" y="5"/>
                  </a:lnTo>
                  <a:lnTo>
                    <a:pt x="18" y="17"/>
                  </a:lnTo>
                  <a:lnTo>
                    <a:pt x="12" y="23"/>
                  </a:lnTo>
                  <a:lnTo>
                    <a:pt x="6" y="29"/>
                  </a:lnTo>
                  <a:lnTo>
                    <a:pt x="6" y="35"/>
                  </a:lnTo>
                  <a:lnTo>
                    <a:pt x="0" y="41"/>
                  </a:lnTo>
                  <a:close/>
                </a:path>
              </a:pathLst>
            </a:custGeom>
            <a:solidFill>
              <a:srgbClr val="006600"/>
            </a:solidFill>
            <a:ln w="9525">
              <a:noFill/>
              <a:round/>
              <a:headEnd/>
              <a:tailEnd/>
            </a:ln>
          </p:spPr>
          <p:txBody>
            <a:bodyPr rot="10800000" vert="eaVert"/>
            <a:lstStyle/>
            <a:p>
              <a:endParaRPr lang="en-US"/>
            </a:p>
          </p:txBody>
        </p:sp>
        <p:sp>
          <p:nvSpPr>
            <p:cNvPr id="15564" name="Freeform 187"/>
            <p:cNvSpPr>
              <a:spLocks/>
            </p:cNvSpPr>
            <p:nvPr/>
          </p:nvSpPr>
          <p:spPr bwMode="auto">
            <a:xfrm>
              <a:off x="4211" y="2160"/>
              <a:ext cx="24" cy="37"/>
            </a:xfrm>
            <a:custGeom>
              <a:avLst/>
              <a:gdLst>
                <a:gd name="T0" fmla="*/ 0 w 24"/>
                <a:gd name="T1" fmla="*/ 54 h 35"/>
                <a:gd name="T2" fmla="*/ 0 w 24"/>
                <a:gd name="T3" fmla="*/ 54 h 35"/>
                <a:gd name="T4" fmla="*/ 6 w 24"/>
                <a:gd name="T5" fmla="*/ 45 h 35"/>
                <a:gd name="T6" fmla="*/ 6 w 24"/>
                <a:gd name="T7" fmla="*/ 35 h 35"/>
                <a:gd name="T8" fmla="*/ 6 w 24"/>
                <a:gd name="T9" fmla="*/ 25 h 35"/>
                <a:gd name="T10" fmla="*/ 12 w 24"/>
                <a:gd name="T11" fmla="*/ 19 h 35"/>
                <a:gd name="T12" fmla="*/ 18 w 24"/>
                <a:gd name="T13" fmla="*/ 5 h 35"/>
                <a:gd name="T14" fmla="*/ 24 w 24"/>
                <a:gd name="T15" fmla="*/ 5 h 35"/>
                <a:gd name="T16" fmla="*/ 24 w 24"/>
                <a:gd name="T17" fmla="*/ 0 h 35"/>
                <a:gd name="T18" fmla="*/ 24 w 24"/>
                <a:gd name="T19" fmla="*/ 5 h 35"/>
                <a:gd name="T20" fmla="*/ 24 w 24"/>
                <a:gd name="T21" fmla="*/ 19 h 35"/>
                <a:gd name="T22" fmla="*/ 18 w 24"/>
                <a:gd name="T23" fmla="*/ 25 h 35"/>
                <a:gd name="T24" fmla="*/ 12 w 24"/>
                <a:gd name="T25" fmla="*/ 35 h 35"/>
                <a:gd name="T26" fmla="*/ 12 w 24"/>
                <a:gd name="T27" fmla="*/ 45 h 35"/>
                <a:gd name="T28" fmla="*/ 6 w 24"/>
                <a:gd name="T29" fmla="*/ 45 h 35"/>
                <a:gd name="T30" fmla="*/ 6 w 24"/>
                <a:gd name="T31" fmla="*/ 54 h 35"/>
                <a:gd name="T32" fmla="*/ 0 w 24"/>
                <a:gd name="T33" fmla="*/ 54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5"/>
                <a:gd name="T53" fmla="*/ 24 w 24"/>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5">
                  <a:moveTo>
                    <a:pt x="0" y="35"/>
                  </a:moveTo>
                  <a:lnTo>
                    <a:pt x="0" y="35"/>
                  </a:lnTo>
                  <a:lnTo>
                    <a:pt x="6" y="29"/>
                  </a:lnTo>
                  <a:lnTo>
                    <a:pt x="6" y="23"/>
                  </a:lnTo>
                  <a:lnTo>
                    <a:pt x="6" y="17"/>
                  </a:lnTo>
                  <a:lnTo>
                    <a:pt x="12" y="11"/>
                  </a:lnTo>
                  <a:lnTo>
                    <a:pt x="18" y="5"/>
                  </a:lnTo>
                  <a:lnTo>
                    <a:pt x="24" y="5"/>
                  </a:lnTo>
                  <a:lnTo>
                    <a:pt x="24" y="0"/>
                  </a:lnTo>
                  <a:lnTo>
                    <a:pt x="24" y="5"/>
                  </a:lnTo>
                  <a:lnTo>
                    <a:pt x="24" y="11"/>
                  </a:lnTo>
                  <a:lnTo>
                    <a:pt x="18" y="17"/>
                  </a:lnTo>
                  <a:lnTo>
                    <a:pt x="12" y="23"/>
                  </a:lnTo>
                  <a:lnTo>
                    <a:pt x="12" y="29"/>
                  </a:lnTo>
                  <a:lnTo>
                    <a:pt x="6" y="29"/>
                  </a:lnTo>
                  <a:lnTo>
                    <a:pt x="6" y="35"/>
                  </a:lnTo>
                  <a:lnTo>
                    <a:pt x="0" y="35"/>
                  </a:lnTo>
                  <a:close/>
                </a:path>
              </a:pathLst>
            </a:custGeom>
            <a:solidFill>
              <a:srgbClr val="006600"/>
            </a:solidFill>
            <a:ln w="9525">
              <a:noFill/>
              <a:round/>
              <a:headEnd/>
              <a:tailEnd/>
            </a:ln>
          </p:spPr>
          <p:txBody>
            <a:bodyPr rot="10800000" vert="eaVert"/>
            <a:lstStyle/>
            <a:p>
              <a:endParaRPr lang="en-US"/>
            </a:p>
          </p:txBody>
        </p:sp>
        <p:sp>
          <p:nvSpPr>
            <p:cNvPr id="15565" name="Freeform 188"/>
            <p:cNvSpPr>
              <a:spLocks/>
            </p:cNvSpPr>
            <p:nvPr/>
          </p:nvSpPr>
          <p:spPr bwMode="auto">
            <a:xfrm>
              <a:off x="4211" y="2131"/>
              <a:ext cx="24" cy="35"/>
            </a:xfrm>
            <a:custGeom>
              <a:avLst/>
              <a:gdLst>
                <a:gd name="T0" fmla="*/ 24 w 24"/>
                <a:gd name="T1" fmla="*/ 35 h 35"/>
                <a:gd name="T2" fmla="*/ 24 w 24"/>
                <a:gd name="T3" fmla="*/ 30 h 35"/>
                <a:gd name="T4" fmla="*/ 18 w 24"/>
                <a:gd name="T5" fmla="*/ 24 h 35"/>
                <a:gd name="T6" fmla="*/ 12 w 24"/>
                <a:gd name="T7" fmla="*/ 18 h 35"/>
                <a:gd name="T8" fmla="*/ 12 w 24"/>
                <a:gd name="T9" fmla="*/ 18 h 35"/>
                <a:gd name="T10" fmla="*/ 6 w 24"/>
                <a:gd name="T11" fmla="*/ 12 h 35"/>
                <a:gd name="T12" fmla="*/ 6 w 24"/>
                <a:gd name="T13" fmla="*/ 6 h 35"/>
                <a:gd name="T14" fmla="*/ 0 w 24"/>
                <a:gd name="T15" fmla="*/ 0 h 35"/>
                <a:gd name="T16" fmla="*/ 6 w 24"/>
                <a:gd name="T17" fmla="*/ 0 h 35"/>
                <a:gd name="T18" fmla="*/ 6 w 24"/>
                <a:gd name="T19" fmla="*/ 0 h 35"/>
                <a:gd name="T20" fmla="*/ 6 w 24"/>
                <a:gd name="T21" fmla="*/ 0 h 35"/>
                <a:gd name="T22" fmla="*/ 12 w 24"/>
                <a:gd name="T23" fmla="*/ 6 h 35"/>
                <a:gd name="T24" fmla="*/ 12 w 24"/>
                <a:gd name="T25" fmla="*/ 12 h 35"/>
                <a:gd name="T26" fmla="*/ 18 w 24"/>
                <a:gd name="T27" fmla="*/ 18 h 35"/>
                <a:gd name="T28" fmla="*/ 18 w 24"/>
                <a:gd name="T29" fmla="*/ 24 h 35"/>
                <a:gd name="T30" fmla="*/ 24 w 24"/>
                <a:gd name="T31" fmla="*/ 30 h 35"/>
                <a:gd name="T32" fmla="*/ 24 w 24"/>
                <a:gd name="T33" fmla="*/ 35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5"/>
                <a:gd name="T53" fmla="*/ 24 w 24"/>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5">
                  <a:moveTo>
                    <a:pt x="24" y="35"/>
                  </a:moveTo>
                  <a:lnTo>
                    <a:pt x="24" y="30"/>
                  </a:lnTo>
                  <a:lnTo>
                    <a:pt x="18" y="24"/>
                  </a:lnTo>
                  <a:lnTo>
                    <a:pt x="12" y="18"/>
                  </a:lnTo>
                  <a:lnTo>
                    <a:pt x="6" y="12"/>
                  </a:lnTo>
                  <a:lnTo>
                    <a:pt x="6" y="6"/>
                  </a:lnTo>
                  <a:lnTo>
                    <a:pt x="0" y="0"/>
                  </a:lnTo>
                  <a:lnTo>
                    <a:pt x="6" y="0"/>
                  </a:lnTo>
                  <a:lnTo>
                    <a:pt x="12" y="6"/>
                  </a:lnTo>
                  <a:lnTo>
                    <a:pt x="12" y="12"/>
                  </a:lnTo>
                  <a:lnTo>
                    <a:pt x="18" y="18"/>
                  </a:lnTo>
                  <a:lnTo>
                    <a:pt x="18" y="24"/>
                  </a:lnTo>
                  <a:lnTo>
                    <a:pt x="24" y="30"/>
                  </a:lnTo>
                  <a:lnTo>
                    <a:pt x="24" y="35"/>
                  </a:lnTo>
                  <a:close/>
                </a:path>
              </a:pathLst>
            </a:custGeom>
            <a:solidFill>
              <a:srgbClr val="006600"/>
            </a:solidFill>
            <a:ln w="9525">
              <a:noFill/>
              <a:round/>
              <a:headEnd/>
              <a:tailEnd/>
            </a:ln>
          </p:spPr>
          <p:txBody>
            <a:bodyPr rot="10800000" vert="eaVert"/>
            <a:lstStyle/>
            <a:p>
              <a:endParaRPr lang="en-US"/>
            </a:p>
          </p:txBody>
        </p:sp>
        <p:sp>
          <p:nvSpPr>
            <p:cNvPr id="15566" name="Freeform 189"/>
            <p:cNvSpPr>
              <a:spLocks/>
            </p:cNvSpPr>
            <p:nvPr/>
          </p:nvSpPr>
          <p:spPr bwMode="auto">
            <a:xfrm>
              <a:off x="5096" y="1638"/>
              <a:ext cx="89" cy="84"/>
            </a:xfrm>
            <a:custGeom>
              <a:avLst/>
              <a:gdLst>
                <a:gd name="T0" fmla="*/ 18 w 89"/>
                <a:gd name="T1" fmla="*/ 18 h 84"/>
                <a:gd name="T2" fmla="*/ 12 w 89"/>
                <a:gd name="T3" fmla="*/ 30 h 84"/>
                <a:gd name="T4" fmla="*/ 12 w 89"/>
                <a:gd name="T5" fmla="*/ 42 h 84"/>
                <a:gd name="T6" fmla="*/ 24 w 89"/>
                <a:gd name="T7" fmla="*/ 42 h 84"/>
                <a:gd name="T8" fmla="*/ 29 w 89"/>
                <a:gd name="T9" fmla="*/ 42 h 84"/>
                <a:gd name="T10" fmla="*/ 29 w 89"/>
                <a:gd name="T11" fmla="*/ 48 h 84"/>
                <a:gd name="T12" fmla="*/ 29 w 89"/>
                <a:gd name="T13" fmla="*/ 48 h 84"/>
                <a:gd name="T14" fmla="*/ 24 w 89"/>
                <a:gd name="T15" fmla="*/ 48 h 84"/>
                <a:gd name="T16" fmla="*/ 18 w 89"/>
                <a:gd name="T17" fmla="*/ 42 h 84"/>
                <a:gd name="T18" fmla="*/ 6 w 89"/>
                <a:gd name="T19" fmla="*/ 48 h 84"/>
                <a:gd name="T20" fmla="*/ 0 w 89"/>
                <a:gd name="T21" fmla="*/ 54 h 84"/>
                <a:gd name="T22" fmla="*/ 6 w 89"/>
                <a:gd name="T23" fmla="*/ 66 h 84"/>
                <a:gd name="T24" fmla="*/ 12 w 89"/>
                <a:gd name="T25" fmla="*/ 66 h 84"/>
                <a:gd name="T26" fmla="*/ 18 w 89"/>
                <a:gd name="T27" fmla="*/ 66 h 84"/>
                <a:gd name="T28" fmla="*/ 24 w 89"/>
                <a:gd name="T29" fmla="*/ 66 h 84"/>
                <a:gd name="T30" fmla="*/ 29 w 89"/>
                <a:gd name="T31" fmla="*/ 60 h 84"/>
                <a:gd name="T32" fmla="*/ 24 w 89"/>
                <a:gd name="T33" fmla="*/ 72 h 84"/>
                <a:gd name="T34" fmla="*/ 24 w 89"/>
                <a:gd name="T35" fmla="*/ 84 h 84"/>
                <a:gd name="T36" fmla="*/ 29 w 89"/>
                <a:gd name="T37" fmla="*/ 84 h 84"/>
                <a:gd name="T38" fmla="*/ 41 w 89"/>
                <a:gd name="T39" fmla="*/ 84 h 84"/>
                <a:gd name="T40" fmla="*/ 41 w 89"/>
                <a:gd name="T41" fmla="*/ 72 h 84"/>
                <a:gd name="T42" fmla="*/ 41 w 89"/>
                <a:gd name="T43" fmla="*/ 66 h 84"/>
                <a:gd name="T44" fmla="*/ 41 w 89"/>
                <a:gd name="T45" fmla="*/ 60 h 84"/>
                <a:gd name="T46" fmla="*/ 41 w 89"/>
                <a:gd name="T47" fmla="*/ 66 h 84"/>
                <a:gd name="T48" fmla="*/ 47 w 89"/>
                <a:gd name="T49" fmla="*/ 72 h 84"/>
                <a:gd name="T50" fmla="*/ 59 w 89"/>
                <a:gd name="T51" fmla="*/ 72 h 84"/>
                <a:gd name="T52" fmla="*/ 71 w 89"/>
                <a:gd name="T53" fmla="*/ 78 h 84"/>
                <a:gd name="T54" fmla="*/ 83 w 89"/>
                <a:gd name="T55" fmla="*/ 72 h 84"/>
                <a:gd name="T56" fmla="*/ 83 w 89"/>
                <a:gd name="T57" fmla="*/ 66 h 84"/>
                <a:gd name="T58" fmla="*/ 83 w 89"/>
                <a:gd name="T59" fmla="*/ 60 h 84"/>
                <a:gd name="T60" fmla="*/ 71 w 89"/>
                <a:gd name="T61" fmla="*/ 54 h 84"/>
                <a:gd name="T62" fmla="*/ 59 w 89"/>
                <a:gd name="T63" fmla="*/ 54 h 84"/>
                <a:gd name="T64" fmla="*/ 65 w 89"/>
                <a:gd name="T65" fmla="*/ 42 h 84"/>
                <a:gd name="T66" fmla="*/ 77 w 89"/>
                <a:gd name="T67" fmla="*/ 42 h 84"/>
                <a:gd name="T68" fmla="*/ 89 w 89"/>
                <a:gd name="T69" fmla="*/ 36 h 84"/>
                <a:gd name="T70" fmla="*/ 89 w 89"/>
                <a:gd name="T71" fmla="*/ 24 h 84"/>
                <a:gd name="T72" fmla="*/ 77 w 89"/>
                <a:gd name="T73" fmla="*/ 18 h 84"/>
                <a:gd name="T74" fmla="*/ 65 w 89"/>
                <a:gd name="T75" fmla="*/ 24 h 84"/>
                <a:gd name="T76" fmla="*/ 65 w 89"/>
                <a:gd name="T77" fmla="*/ 30 h 84"/>
                <a:gd name="T78" fmla="*/ 59 w 89"/>
                <a:gd name="T79" fmla="*/ 36 h 84"/>
                <a:gd name="T80" fmla="*/ 53 w 89"/>
                <a:gd name="T81" fmla="*/ 36 h 84"/>
                <a:gd name="T82" fmla="*/ 53 w 89"/>
                <a:gd name="T83" fmla="*/ 30 h 84"/>
                <a:gd name="T84" fmla="*/ 53 w 89"/>
                <a:gd name="T85" fmla="*/ 24 h 84"/>
                <a:gd name="T86" fmla="*/ 65 w 89"/>
                <a:gd name="T87" fmla="*/ 12 h 84"/>
                <a:gd name="T88" fmla="*/ 59 w 89"/>
                <a:gd name="T89" fmla="*/ 0 h 84"/>
                <a:gd name="T90" fmla="*/ 47 w 89"/>
                <a:gd name="T91" fmla="*/ 0 h 84"/>
                <a:gd name="T92" fmla="*/ 41 w 89"/>
                <a:gd name="T93" fmla="*/ 6 h 84"/>
                <a:gd name="T94" fmla="*/ 35 w 89"/>
                <a:gd name="T95" fmla="*/ 12 h 84"/>
                <a:gd name="T96" fmla="*/ 41 w 89"/>
                <a:gd name="T97" fmla="*/ 18 h 84"/>
                <a:gd name="T98" fmla="*/ 41 w 89"/>
                <a:gd name="T99" fmla="*/ 24 h 84"/>
                <a:gd name="T100" fmla="*/ 41 w 89"/>
                <a:gd name="T101" fmla="*/ 36 h 84"/>
                <a:gd name="T102" fmla="*/ 35 w 89"/>
                <a:gd name="T103" fmla="*/ 36 h 84"/>
                <a:gd name="T104" fmla="*/ 35 w 89"/>
                <a:gd name="T105" fmla="*/ 24 h 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84"/>
                <a:gd name="T161" fmla="*/ 89 w 89"/>
                <a:gd name="T162" fmla="*/ 84 h 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84">
                  <a:moveTo>
                    <a:pt x="24" y="18"/>
                  </a:moveTo>
                  <a:lnTo>
                    <a:pt x="18" y="18"/>
                  </a:lnTo>
                  <a:lnTo>
                    <a:pt x="12" y="24"/>
                  </a:lnTo>
                  <a:lnTo>
                    <a:pt x="12" y="30"/>
                  </a:lnTo>
                  <a:lnTo>
                    <a:pt x="12" y="36"/>
                  </a:lnTo>
                  <a:lnTo>
                    <a:pt x="12" y="42"/>
                  </a:lnTo>
                  <a:lnTo>
                    <a:pt x="18" y="42"/>
                  </a:lnTo>
                  <a:lnTo>
                    <a:pt x="24" y="42"/>
                  </a:lnTo>
                  <a:lnTo>
                    <a:pt x="29" y="42"/>
                  </a:lnTo>
                  <a:lnTo>
                    <a:pt x="29" y="48"/>
                  </a:lnTo>
                  <a:lnTo>
                    <a:pt x="24" y="48"/>
                  </a:lnTo>
                  <a:lnTo>
                    <a:pt x="18" y="48"/>
                  </a:lnTo>
                  <a:lnTo>
                    <a:pt x="18" y="42"/>
                  </a:lnTo>
                  <a:lnTo>
                    <a:pt x="12" y="42"/>
                  </a:lnTo>
                  <a:lnTo>
                    <a:pt x="6" y="48"/>
                  </a:lnTo>
                  <a:lnTo>
                    <a:pt x="0" y="54"/>
                  </a:lnTo>
                  <a:lnTo>
                    <a:pt x="0" y="60"/>
                  </a:lnTo>
                  <a:lnTo>
                    <a:pt x="6" y="60"/>
                  </a:lnTo>
                  <a:lnTo>
                    <a:pt x="6" y="66"/>
                  </a:lnTo>
                  <a:lnTo>
                    <a:pt x="12" y="66"/>
                  </a:lnTo>
                  <a:lnTo>
                    <a:pt x="18" y="66"/>
                  </a:lnTo>
                  <a:lnTo>
                    <a:pt x="24" y="66"/>
                  </a:lnTo>
                  <a:lnTo>
                    <a:pt x="24" y="60"/>
                  </a:lnTo>
                  <a:lnTo>
                    <a:pt x="29" y="60"/>
                  </a:lnTo>
                  <a:lnTo>
                    <a:pt x="29" y="66"/>
                  </a:lnTo>
                  <a:lnTo>
                    <a:pt x="24" y="72"/>
                  </a:lnTo>
                  <a:lnTo>
                    <a:pt x="24" y="78"/>
                  </a:lnTo>
                  <a:lnTo>
                    <a:pt x="24" y="84"/>
                  </a:lnTo>
                  <a:lnTo>
                    <a:pt x="29" y="84"/>
                  </a:lnTo>
                  <a:lnTo>
                    <a:pt x="35" y="84"/>
                  </a:lnTo>
                  <a:lnTo>
                    <a:pt x="41" y="84"/>
                  </a:lnTo>
                  <a:lnTo>
                    <a:pt x="41" y="78"/>
                  </a:lnTo>
                  <a:lnTo>
                    <a:pt x="41" y="72"/>
                  </a:lnTo>
                  <a:lnTo>
                    <a:pt x="41" y="66"/>
                  </a:lnTo>
                  <a:lnTo>
                    <a:pt x="41" y="60"/>
                  </a:lnTo>
                  <a:lnTo>
                    <a:pt x="41" y="66"/>
                  </a:lnTo>
                  <a:lnTo>
                    <a:pt x="47" y="66"/>
                  </a:lnTo>
                  <a:lnTo>
                    <a:pt x="47" y="72"/>
                  </a:lnTo>
                  <a:lnTo>
                    <a:pt x="53" y="72"/>
                  </a:lnTo>
                  <a:lnTo>
                    <a:pt x="59" y="72"/>
                  </a:lnTo>
                  <a:lnTo>
                    <a:pt x="65" y="72"/>
                  </a:lnTo>
                  <a:lnTo>
                    <a:pt x="65" y="78"/>
                  </a:lnTo>
                  <a:lnTo>
                    <a:pt x="71" y="78"/>
                  </a:lnTo>
                  <a:lnTo>
                    <a:pt x="77" y="78"/>
                  </a:lnTo>
                  <a:lnTo>
                    <a:pt x="77" y="72"/>
                  </a:lnTo>
                  <a:lnTo>
                    <a:pt x="83" y="72"/>
                  </a:lnTo>
                  <a:lnTo>
                    <a:pt x="83" y="66"/>
                  </a:lnTo>
                  <a:lnTo>
                    <a:pt x="83" y="60"/>
                  </a:lnTo>
                  <a:lnTo>
                    <a:pt x="77" y="54"/>
                  </a:lnTo>
                  <a:lnTo>
                    <a:pt x="71" y="54"/>
                  </a:lnTo>
                  <a:lnTo>
                    <a:pt x="65" y="54"/>
                  </a:lnTo>
                  <a:lnTo>
                    <a:pt x="59" y="54"/>
                  </a:lnTo>
                  <a:lnTo>
                    <a:pt x="59" y="48"/>
                  </a:lnTo>
                  <a:lnTo>
                    <a:pt x="65" y="48"/>
                  </a:lnTo>
                  <a:lnTo>
                    <a:pt x="65" y="42"/>
                  </a:lnTo>
                  <a:lnTo>
                    <a:pt x="71" y="42"/>
                  </a:lnTo>
                  <a:lnTo>
                    <a:pt x="77" y="42"/>
                  </a:lnTo>
                  <a:lnTo>
                    <a:pt x="83" y="36"/>
                  </a:lnTo>
                  <a:lnTo>
                    <a:pt x="89" y="36"/>
                  </a:lnTo>
                  <a:lnTo>
                    <a:pt x="89" y="30"/>
                  </a:lnTo>
                  <a:lnTo>
                    <a:pt x="89" y="24"/>
                  </a:lnTo>
                  <a:lnTo>
                    <a:pt x="83" y="18"/>
                  </a:lnTo>
                  <a:lnTo>
                    <a:pt x="77" y="18"/>
                  </a:lnTo>
                  <a:lnTo>
                    <a:pt x="71" y="18"/>
                  </a:lnTo>
                  <a:lnTo>
                    <a:pt x="65" y="24"/>
                  </a:lnTo>
                  <a:lnTo>
                    <a:pt x="65" y="30"/>
                  </a:lnTo>
                  <a:lnTo>
                    <a:pt x="65" y="36"/>
                  </a:lnTo>
                  <a:lnTo>
                    <a:pt x="59" y="36"/>
                  </a:lnTo>
                  <a:lnTo>
                    <a:pt x="53" y="42"/>
                  </a:lnTo>
                  <a:lnTo>
                    <a:pt x="53" y="36"/>
                  </a:lnTo>
                  <a:lnTo>
                    <a:pt x="47" y="36"/>
                  </a:lnTo>
                  <a:lnTo>
                    <a:pt x="53" y="30"/>
                  </a:lnTo>
                  <a:lnTo>
                    <a:pt x="53" y="24"/>
                  </a:lnTo>
                  <a:lnTo>
                    <a:pt x="59" y="18"/>
                  </a:lnTo>
                  <a:lnTo>
                    <a:pt x="65" y="12"/>
                  </a:lnTo>
                  <a:lnTo>
                    <a:pt x="59" y="6"/>
                  </a:lnTo>
                  <a:lnTo>
                    <a:pt x="59" y="0"/>
                  </a:lnTo>
                  <a:lnTo>
                    <a:pt x="53" y="0"/>
                  </a:lnTo>
                  <a:lnTo>
                    <a:pt x="47" y="0"/>
                  </a:lnTo>
                  <a:lnTo>
                    <a:pt x="41" y="0"/>
                  </a:lnTo>
                  <a:lnTo>
                    <a:pt x="41" y="6"/>
                  </a:lnTo>
                  <a:lnTo>
                    <a:pt x="35" y="6"/>
                  </a:lnTo>
                  <a:lnTo>
                    <a:pt x="35" y="12"/>
                  </a:lnTo>
                  <a:lnTo>
                    <a:pt x="41" y="18"/>
                  </a:lnTo>
                  <a:lnTo>
                    <a:pt x="41" y="24"/>
                  </a:lnTo>
                  <a:lnTo>
                    <a:pt x="41" y="30"/>
                  </a:lnTo>
                  <a:lnTo>
                    <a:pt x="41" y="36"/>
                  </a:lnTo>
                  <a:lnTo>
                    <a:pt x="35" y="36"/>
                  </a:lnTo>
                  <a:lnTo>
                    <a:pt x="35" y="30"/>
                  </a:lnTo>
                  <a:lnTo>
                    <a:pt x="35" y="24"/>
                  </a:lnTo>
                  <a:lnTo>
                    <a:pt x="29" y="18"/>
                  </a:lnTo>
                  <a:lnTo>
                    <a:pt x="24" y="18"/>
                  </a:lnTo>
                  <a:close/>
                </a:path>
              </a:pathLst>
            </a:custGeom>
            <a:solidFill>
              <a:srgbClr val="FFFF7F"/>
            </a:solidFill>
            <a:ln w="9525">
              <a:noFill/>
              <a:round/>
              <a:headEnd/>
              <a:tailEnd/>
            </a:ln>
          </p:spPr>
          <p:txBody>
            <a:bodyPr rot="10800000" vert="eaVert"/>
            <a:lstStyle/>
            <a:p>
              <a:endParaRPr lang="en-US"/>
            </a:p>
          </p:txBody>
        </p:sp>
        <p:sp>
          <p:nvSpPr>
            <p:cNvPr id="15567" name="Freeform 190"/>
            <p:cNvSpPr>
              <a:spLocks/>
            </p:cNvSpPr>
            <p:nvPr/>
          </p:nvSpPr>
          <p:spPr bwMode="auto">
            <a:xfrm>
              <a:off x="5036" y="1754"/>
              <a:ext cx="87" cy="155"/>
            </a:xfrm>
            <a:custGeom>
              <a:avLst/>
              <a:gdLst>
                <a:gd name="T0" fmla="*/ 73 w 89"/>
                <a:gd name="T1" fmla="*/ 0 h 155"/>
                <a:gd name="T2" fmla="*/ 68 w 89"/>
                <a:gd name="T3" fmla="*/ 12 h 155"/>
                <a:gd name="T4" fmla="*/ 61 w 89"/>
                <a:gd name="T5" fmla="*/ 18 h 155"/>
                <a:gd name="T6" fmla="*/ 58 w 89"/>
                <a:gd name="T7" fmla="*/ 24 h 155"/>
                <a:gd name="T8" fmla="*/ 46 w 89"/>
                <a:gd name="T9" fmla="*/ 30 h 155"/>
                <a:gd name="T10" fmla="*/ 40 w 89"/>
                <a:gd name="T11" fmla="*/ 36 h 155"/>
                <a:gd name="T12" fmla="*/ 28 w 89"/>
                <a:gd name="T13" fmla="*/ 36 h 155"/>
                <a:gd name="T14" fmla="*/ 22 w 89"/>
                <a:gd name="T15" fmla="*/ 42 h 155"/>
                <a:gd name="T16" fmla="*/ 18 w 89"/>
                <a:gd name="T17" fmla="*/ 42 h 155"/>
                <a:gd name="T18" fmla="*/ 18 w 89"/>
                <a:gd name="T19" fmla="*/ 42 h 155"/>
                <a:gd name="T20" fmla="*/ 18 w 89"/>
                <a:gd name="T21" fmla="*/ 48 h 155"/>
                <a:gd name="T22" fmla="*/ 18 w 89"/>
                <a:gd name="T23" fmla="*/ 54 h 155"/>
                <a:gd name="T24" fmla="*/ 18 w 89"/>
                <a:gd name="T25" fmla="*/ 54 h 155"/>
                <a:gd name="T26" fmla="*/ 12 w 89"/>
                <a:gd name="T27" fmla="*/ 60 h 155"/>
                <a:gd name="T28" fmla="*/ 12 w 89"/>
                <a:gd name="T29" fmla="*/ 66 h 155"/>
                <a:gd name="T30" fmla="*/ 6 w 89"/>
                <a:gd name="T31" fmla="*/ 66 h 155"/>
                <a:gd name="T32" fmla="*/ 0 w 89"/>
                <a:gd name="T33" fmla="*/ 72 h 155"/>
                <a:gd name="T34" fmla="*/ 6 w 89"/>
                <a:gd name="T35" fmla="*/ 84 h 155"/>
                <a:gd name="T36" fmla="*/ 12 w 89"/>
                <a:gd name="T37" fmla="*/ 96 h 155"/>
                <a:gd name="T38" fmla="*/ 12 w 89"/>
                <a:gd name="T39" fmla="*/ 108 h 155"/>
                <a:gd name="T40" fmla="*/ 6 w 89"/>
                <a:gd name="T41" fmla="*/ 114 h 155"/>
                <a:gd name="T42" fmla="*/ 12 w 89"/>
                <a:gd name="T43" fmla="*/ 120 h 155"/>
                <a:gd name="T44" fmla="*/ 18 w 89"/>
                <a:gd name="T45" fmla="*/ 120 h 155"/>
                <a:gd name="T46" fmla="*/ 22 w 89"/>
                <a:gd name="T47" fmla="*/ 125 h 155"/>
                <a:gd name="T48" fmla="*/ 22 w 89"/>
                <a:gd name="T49" fmla="*/ 125 h 155"/>
                <a:gd name="T50" fmla="*/ 22 w 89"/>
                <a:gd name="T51" fmla="*/ 131 h 155"/>
                <a:gd name="T52" fmla="*/ 28 w 89"/>
                <a:gd name="T53" fmla="*/ 137 h 155"/>
                <a:gd name="T54" fmla="*/ 34 w 89"/>
                <a:gd name="T55" fmla="*/ 143 h 155"/>
                <a:gd name="T56" fmla="*/ 34 w 89"/>
                <a:gd name="T57" fmla="*/ 155 h 155"/>
                <a:gd name="T58" fmla="*/ 40 w 89"/>
                <a:gd name="T59" fmla="*/ 149 h 155"/>
                <a:gd name="T60" fmla="*/ 40 w 89"/>
                <a:gd name="T61" fmla="*/ 143 h 155"/>
                <a:gd name="T62" fmla="*/ 46 w 89"/>
                <a:gd name="T63" fmla="*/ 137 h 155"/>
                <a:gd name="T64" fmla="*/ 52 w 89"/>
                <a:gd name="T65" fmla="*/ 131 h 155"/>
                <a:gd name="T66" fmla="*/ 52 w 89"/>
                <a:gd name="T67" fmla="*/ 125 h 155"/>
                <a:gd name="T68" fmla="*/ 58 w 89"/>
                <a:gd name="T69" fmla="*/ 125 h 155"/>
                <a:gd name="T70" fmla="*/ 64 w 89"/>
                <a:gd name="T71" fmla="*/ 120 h 155"/>
                <a:gd name="T72" fmla="*/ 68 w 89"/>
                <a:gd name="T73" fmla="*/ 120 h 155"/>
                <a:gd name="T74" fmla="*/ 64 w 89"/>
                <a:gd name="T75" fmla="*/ 114 h 155"/>
                <a:gd name="T76" fmla="*/ 64 w 89"/>
                <a:gd name="T77" fmla="*/ 102 h 155"/>
                <a:gd name="T78" fmla="*/ 64 w 89"/>
                <a:gd name="T79" fmla="*/ 96 h 155"/>
                <a:gd name="T80" fmla="*/ 68 w 89"/>
                <a:gd name="T81" fmla="*/ 84 h 155"/>
                <a:gd name="T82" fmla="*/ 64 w 89"/>
                <a:gd name="T83" fmla="*/ 66 h 155"/>
                <a:gd name="T84" fmla="*/ 64 w 89"/>
                <a:gd name="T85" fmla="*/ 54 h 155"/>
                <a:gd name="T86" fmla="*/ 64 w 89"/>
                <a:gd name="T87" fmla="*/ 36 h 155"/>
                <a:gd name="T88" fmla="*/ 64 w 89"/>
                <a:gd name="T89" fmla="*/ 24 h 155"/>
                <a:gd name="T90" fmla="*/ 68 w 89"/>
                <a:gd name="T91" fmla="*/ 18 h 155"/>
                <a:gd name="T92" fmla="*/ 68 w 89"/>
                <a:gd name="T93" fmla="*/ 12 h 155"/>
                <a:gd name="T94" fmla="*/ 73 w 89"/>
                <a:gd name="T95" fmla="*/ 6 h 155"/>
                <a:gd name="T96" fmla="*/ 73 w 89"/>
                <a:gd name="T97" fmla="*/ 6 h 155"/>
                <a:gd name="T98" fmla="*/ 73 w 89"/>
                <a:gd name="T99" fmla="*/ 6 h 155"/>
                <a:gd name="T100" fmla="*/ 73 w 89"/>
                <a:gd name="T101" fmla="*/ 6 h 155"/>
                <a:gd name="T102" fmla="*/ 73 w 89"/>
                <a:gd name="T103" fmla="*/ 0 h 155"/>
                <a:gd name="T104" fmla="*/ 73 w 89"/>
                <a:gd name="T105" fmla="*/ 0 h 155"/>
                <a:gd name="T106" fmla="*/ 73 w 89"/>
                <a:gd name="T107" fmla="*/ 0 h 1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9"/>
                <a:gd name="T163" fmla="*/ 0 h 155"/>
                <a:gd name="T164" fmla="*/ 89 w 89"/>
                <a:gd name="T165" fmla="*/ 155 h 15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9" h="155">
                  <a:moveTo>
                    <a:pt x="89" y="0"/>
                  </a:moveTo>
                  <a:lnTo>
                    <a:pt x="84" y="12"/>
                  </a:lnTo>
                  <a:lnTo>
                    <a:pt x="72" y="18"/>
                  </a:lnTo>
                  <a:lnTo>
                    <a:pt x="66" y="24"/>
                  </a:lnTo>
                  <a:lnTo>
                    <a:pt x="54" y="30"/>
                  </a:lnTo>
                  <a:lnTo>
                    <a:pt x="48" y="36"/>
                  </a:lnTo>
                  <a:lnTo>
                    <a:pt x="36" y="36"/>
                  </a:lnTo>
                  <a:lnTo>
                    <a:pt x="30" y="42"/>
                  </a:lnTo>
                  <a:lnTo>
                    <a:pt x="18" y="42"/>
                  </a:lnTo>
                  <a:lnTo>
                    <a:pt x="18" y="48"/>
                  </a:lnTo>
                  <a:lnTo>
                    <a:pt x="18" y="54"/>
                  </a:lnTo>
                  <a:lnTo>
                    <a:pt x="12" y="60"/>
                  </a:lnTo>
                  <a:lnTo>
                    <a:pt x="12" y="66"/>
                  </a:lnTo>
                  <a:lnTo>
                    <a:pt x="6" y="66"/>
                  </a:lnTo>
                  <a:lnTo>
                    <a:pt x="0" y="72"/>
                  </a:lnTo>
                  <a:lnTo>
                    <a:pt x="6" y="84"/>
                  </a:lnTo>
                  <a:lnTo>
                    <a:pt x="12" y="96"/>
                  </a:lnTo>
                  <a:lnTo>
                    <a:pt x="12" y="108"/>
                  </a:lnTo>
                  <a:lnTo>
                    <a:pt x="6" y="114"/>
                  </a:lnTo>
                  <a:lnTo>
                    <a:pt x="12" y="120"/>
                  </a:lnTo>
                  <a:lnTo>
                    <a:pt x="18" y="120"/>
                  </a:lnTo>
                  <a:lnTo>
                    <a:pt x="24" y="125"/>
                  </a:lnTo>
                  <a:lnTo>
                    <a:pt x="30" y="125"/>
                  </a:lnTo>
                  <a:lnTo>
                    <a:pt x="30" y="131"/>
                  </a:lnTo>
                  <a:lnTo>
                    <a:pt x="36" y="137"/>
                  </a:lnTo>
                  <a:lnTo>
                    <a:pt x="42" y="143"/>
                  </a:lnTo>
                  <a:lnTo>
                    <a:pt x="42" y="155"/>
                  </a:lnTo>
                  <a:lnTo>
                    <a:pt x="48" y="149"/>
                  </a:lnTo>
                  <a:lnTo>
                    <a:pt x="48" y="143"/>
                  </a:lnTo>
                  <a:lnTo>
                    <a:pt x="54" y="137"/>
                  </a:lnTo>
                  <a:lnTo>
                    <a:pt x="60" y="131"/>
                  </a:lnTo>
                  <a:lnTo>
                    <a:pt x="60" y="125"/>
                  </a:lnTo>
                  <a:lnTo>
                    <a:pt x="66" y="125"/>
                  </a:lnTo>
                  <a:lnTo>
                    <a:pt x="78" y="120"/>
                  </a:lnTo>
                  <a:lnTo>
                    <a:pt x="84" y="120"/>
                  </a:lnTo>
                  <a:lnTo>
                    <a:pt x="78" y="114"/>
                  </a:lnTo>
                  <a:lnTo>
                    <a:pt x="78" y="102"/>
                  </a:lnTo>
                  <a:lnTo>
                    <a:pt x="78" y="96"/>
                  </a:lnTo>
                  <a:lnTo>
                    <a:pt x="84" y="84"/>
                  </a:lnTo>
                  <a:lnTo>
                    <a:pt x="78" y="66"/>
                  </a:lnTo>
                  <a:lnTo>
                    <a:pt x="78" y="54"/>
                  </a:lnTo>
                  <a:lnTo>
                    <a:pt x="78" y="36"/>
                  </a:lnTo>
                  <a:lnTo>
                    <a:pt x="78" y="24"/>
                  </a:lnTo>
                  <a:lnTo>
                    <a:pt x="84" y="18"/>
                  </a:lnTo>
                  <a:lnTo>
                    <a:pt x="84" y="12"/>
                  </a:lnTo>
                  <a:lnTo>
                    <a:pt x="89" y="6"/>
                  </a:lnTo>
                  <a:lnTo>
                    <a:pt x="89" y="0"/>
                  </a:lnTo>
                  <a:close/>
                </a:path>
              </a:pathLst>
            </a:custGeom>
            <a:solidFill>
              <a:srgbClr val="49AF00"/>
            </a:solidFill>
            <a:ln w="9525">
              <a:noFill/>
              <a:round/>
              <a:headEnd/>
              <a:tailEnd/>
            </a:ln>
          </p:spPr>
          <p:txBody>
            <a:bodyPr rot="10800000" vert="eaVert"/>
            <a:lstStyle/>
            <a:p>
              <a:endParaRPr lang="en-US"/>
            </a:p>
          </p:txBody>
        </p:sp>
        <p:sp>
          <p:nvSpPr>
            <p:cNvPr id="15568" name="Freeform 191"/>
            <p:cNvSpPr>
              <a:spLocks/>
            </p:cNvSpPr>
            <p:nvPr/>
          </p:nvSpPr>
          <p:spPr bwMode="auto">
            <a:xfrm>
              <a:off x="5261" y="1717"/>
              <a:ext cx="167" cy="124"/>
            </a:xfrm>
            <a:custGeom>
              <a:avLst/>
              <a:gdLst>
                <a:gd name="T0" fmla="*/ 77 w 167"/>
                <a:gd name="T1" fmla="*/ 0 h 126"/>
                <a:gd name="T2" fmla="*/ 71 w 167"/>
                <a:gd name="T3" fmla="*/ 0 h 126"/>
                <a:gd name="T4" fmla="*/ 66 w 167"/>
                <a:gd name="T5" fmla="*/ 0 h 126"/>
                <a:gd name="T6" fmla="*/ 54 w 167"/>
                <a:gd name="T7" fmla="*/ 6 h 126"/>
                <a:gd name="T8" fmla="*/ 48 w 167"/>
                <a:gd name="T9" fmla="*/ 6 h 126"/>
                <a:gd name="T10" fmla="*/ 36 w 167"/>
                <a:gd name="T11" fmla="*/ 12 h 126"/>
                <a:gd name="T12" fmla="*/ 30 w 167"/>
                <a:gd name="T13" fmla="*/ 12 h 126"/>
                <a:gd name="T14" fmla="*/ 18 w 167"/>
                <a:gd name="T15" fmla="*/ 18 h 126"/>
                <a:gd name="T16" fmla="*/ 12 w 167"/>
                <a:gd name="T17" fmla="*/ 18 h 126"/>
                <a:gd name="T18" fmla="*/ 6 w 167"/>
                <a:gd name="T19" fmla="*/ 18 h 126"/>
                <a:gd name="T20" fmla="*/ 6 w 167"/>
                <a:gd name="T21" fmla="*/ 12 h 126"/>
                <a:gd name="T22" fmla="*/ 0 w 167"/>
                <a:gd name="T23" fmla="*/ 12 h 126"/>
                <a:gd name="T24" fmla="*/ 0 w 167"/>
                <a:gd name="T25" fmla="*/ 12 h 126"/>
                <a:gd name="T26" fmla="*/ 12 w 167"/>
                <a:gd name="T27" fmla="*/ 18 h 126"/>
                <a:gd name="T28" fmla="*/ 18 w 167"/>
                <a:gd name="T29" fmla="*/ 30 h 126"/>
                <a:gd name="T30" fmla="*/ 24 w 167"/>
                <a:gd name="T31" fmla="*/ 31 h 126"/>
                <a:gd name="T32" fmla="*/ 30 w 167"/>
                <a:gd name="T33" fmla="*/ 40 h 126"/>
                <a:gd name="T34" fmla="*/ 36 w 167"/>
                <a:gd name="T35" fmla="*/ 52 h 126"/>
                <a:gd name="T36" fmla="*/ 42 w 167"/>
                <a:gd name="T37" fmla="*/ 58 h 126"/>
                <a:gd name="T38" fmla="*/ 48 w 167"/>
                <a:gd name="T39" fmla="*/ 76 h 126"/>
                <a:gd name="T40" fmla="*/ 48 w 167"/>
                <a:gd name="T41" fmla="*/ 87 h 126"/>
                <a:gd name="T42" fmla="*/ 54 w 167"/>
                <a:gd name="T43" fmla="*/ 87 h 126"/>
                <a:gd name="T44" fmla="*/ 60 w 167"/>
                <a:gd name="T45" fmla="*/ 87 h 126"/>
                <a:gd name="T46" fmla="*/ 66 w 167"/>
                <a:gd name="T47" fmla="*/ 87 h 126"/>
                <a:gd name="T48" fmla="*/ 71 w 167"/>
                <a:gd name="T49" fmla="*/ 90 h 126"/>
                <a:gd name="T50" fmla="*/ 77 w 167"/>
                <a:gd name="T51" fmla="*/ 93 h 126"/>
                <a:gd name="T52" fmla="*/ 83 w 167"/>
                <a:gd name="T53" fmla="*/ 98 h 126"/>
                <a:gd name="T54" fmla="*/ 89 w 167"/>
                <a:gd name="T55" fmla="*/ 104 h 126"/>
                <a:gd name="T56" fmla="*/ 89 w 167"/>
                <a:gd name="T57" fmla="*/ 110 h 126"/>
                <a:gd name="T58" fmla="*/ 95 w 167"/>
                <a:gd name="T59" fmla="*/ 104 h 126"/>
                <a:gd name="T60" fmla="*/ 101 w 167"/>
                <a:gd name="T61" fmla="*/ 104 h 126"/>
                <a:gd name="T62" fmla="*/ 107 w 167"/>
                <a:gd name="T63" fmla="*/ 98 h 126"/>
                <a:gd name="T64" fmla="*/ 119 w 167"/>
                <a:gd name="T65" fmla="*/ 98 h 126"/>
                <a:gd name="T66" fmla="*/ 131 w 167"/>
                <a:gd name="T67" fmla="*/ 98 h 126"/>
                <a:gd name="T68" fmla="*/ 143 w 167"/>
                <a:gd name="T69" fmla="*/ 98 h 126"/>
                <a:gd name="T70" fmla="*/ 155 w 167"/>
                <a:gd name="T71" fmla="*/ 98 h 126"/>
                <a:gd name="T72" fmla="*/ 167 w 167"/>
                <a:gd name="T73" fmla="*/ 104 h 126"/>
                <a:gd name="T74" fmla="*/ 161 w 167"/>
                <a:gd name="T75" fmla="*/ 98 h 126"/>
                <a:gd name="T76" fmla="*/ 161 w 167"/>
                <a:gd name="T77" fmla="*/ 93 h 126"/>
                <a:gd name="T78" fmla="*/ 155 w 167"/>
                <a:gd name="T79" fmla="*/ 90 h 126"/>
                <a:gd name="T80" fmla="*/ 155 w 167"/>
                <a:gd name="T81" fmla="*/ 87 h 126"/>
                <a:gd name="T82" fmla="*/ 149 w 167"/>
                <a:gd name="T83" fmla="*/ 76 h 126"/>
                <a:gd name="T84" fmla="*/ 155 w 167"/>
                <a:gd name="T85" fmla="*/ 70 h 126"/>
                <a:gd name="T86" fmla="*/ 155 w 167"/>
                <a:gd name="T87" fmla="*/ 58 h 126"/>
                <a:gd name="T88" fmla="*/ 161 w 167"/>
                <a:gd name="T89" fmla="*/ 46 h 126"/>
                <a:gd name="T90" fmla="*/ 155 w 167"/>
                <a:gd name="T91" fmla="*/ 40 h 126"/>
                <a:gd name="T92" fmla="*/ 143 w 167"/>
                <a:gd name="T93" fmla="*/ 40 h 126"/>
                <a:gd name="T94" fmla="*/ 137 w 167"/>
                <a:gd name="T95" fmla="*/ 40 h 126"/>
                <a:gd name="T96" fmla="*/ 131 w 167"/>
                <a:gd name="T97" fmla="*/ 34 h 126"/>
                <a:gd name="T98" fmla="*/ 125 w 167"/>
                <a:gd name="T99" fmla="*/ 31 h 126"/>
                <a:gd name="T100" fmla="*/ 119 w 167"/>
                <a:gd name="T101" fmla="*/ 30 h 126"/>
                <a:gd name="T102" fmla="*/ 119 w 167"/>
                <a:gd name="T103" fmla="*/ 18 h 126"/>
                <a:gd name="T104" fmla="*/ 119 w 167"/>
                <a:gd name="T105" fmla="*/ 6 h 126"/>
                <a:gd name="T106" fmla="*/ 113 w 167"/>
                <a:gd name="T107" fmla="*/ 6 h 126"/>
                <a:gd name="T108" fmla="*/ 107 w 167"/>
                <a:gd name="T109" fmla="*/ 6 h 126"/>
                <a:gd name="T110" fmla="*/ 101 w 167"/>
                <a:gd name="T111" fmla="*/ 6 h 126"/>
                <a:gd name="T112" fmla="*/ 95 w 167"/>
                <a:gd name="T113" fmla="*/ 6 h 126"/>
                <a:gd name="T114" fmla="*/ 95 w 167"/>
                <a:gd name="T115" fmla="*/ 6 h 126"/>
                <a:gd name="T116" fmla="*/ 89 w 167"/>
                <a:gd name="T117" fmla="*/ 6 h 126"/>
                <a:gd name="T118" fmla="*/ 83 w 167"/>
                <a:gd name="T119" fmla="*/ 0 h 126"/>
                <a:gd name="T120" fmla="*/ 77 w 167"/>
                <a:gd name="T121" fmla="*/ 0 h 1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7"/>
                <a:gd name="T184" fmla="*/ 0 h 126"/>
                <a:gd name="T185" fmla="*/ 167 w 167"/>
                <a:gd name="T186" fmla="*/ 126 h 1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7" h="126">
                  <a:moveTo>
                    <a:pt x="77" y="0"/>
                  </a:moveTo>
                  <a:lnTo>
                    <a:pt x="71" y="0"/>
                  </a:lnTo>
                  <a:lnTo>
                    <a:pt x="66" y="0"/>
                  </a:lnTo>
                  <a:lnTo>
                    <a:pt x="54" y="6"/>
                  </a:lnTo>
                  <a:lnTo>
                    <a:pt x="48" y="6"/>
                  </a:lnTo>
                  <a:lnTo>
                    <a:pt x="36" y="12"/>
                  </a:lnTo>
                  <a:lnTo>
                    <a:pt x="30" y="12"/>
                  </a:lnTo>
                  <a:lnTo>
                    <a:pt x="18" y="18"/>
                  </a:lnTo>
                  <a:lnTo>
                    <a:pt x="12" y="18"/>
                  </a:lnTo>
                  <a:lnTo>
                    <a:pt x="6" y="18"/>
                  </a:lnTo>
                  <a:lnTo>
                    <a:pt x="6" y="12"/>
                  </a:lnTo>
                  <a:lnTo>
                    <a:pt x="0" y="12"/>
                  </a:lnTo>
                  <a:lnTo>
                    <a:pt x="12" y="18"/>
                  </a:lnTo>
                  <a:lnTo>
                    <a:pt x="18" y="30"/>
                  </a:lnTo>
                  <a:lnTo>
                    <a:pt x="24" y="36"/>
                  </a:lnTo>
                  <a:lnTo>
                    <a:pt x="30" y="48"/>
                  </a:lnTo>
                  <a:lnTo>
                    <a:pt x="36" y="60"/>
                  </a:lnTo>
                  <a:lnTo>
                    <a:pt x="42" y="66"/>
                  </a:lnTo>
                  <a:lnTo>
                    <a:pt x="48" y="84"/>
                  </a:lnTo>
                  <a:lnTo>
                    <a:pt x="48" y="96"/>
                  </a:lnTo>
                  <a:lnTo>
                    <a:pt x="54" y="96"/>
                  </a:lnTo>
                  <a:lnTo>
                    <a:pt x="60" y="96"/>
                  </a:lnTo>
                  <a:lnTo>
                    <a:pt x="66" y="96"/>
                  </a:lnTo>
                  <a:lnTo>
                    <a:pt x="71" y="102"/>
                  </a:lnTo>
                  <a:lnTo>
                    <a:pt x="77" y="108"/>
                  </a:lnTo>
                  <a:lnTo>
                    <a:pt x="83" y="114"/>
                  </a:lnTo>
                  <a:lnTo>
                    <a:pt x="89" y="120"/>
                  </a:lnTo>
                  <a:lnTo>
                    <a:pt x="89" y="126"/>
                  </a:lnTo>
                  <a:lnTo>
                    <a:pt x="95" y="120"/>
                  </a:lnTo>
                  <a:lnTo>
                    <a:pt x="101" y="120"/>
                  </a:lnTo>
                  <a:lnTo>
                    <a:pt x="107" y="114"/>
                  </a:lnTo>
                  <a:lnTo>
                    <a:pt x="119" y="114"/>
                  </a:lnTo>
                  <a:lnTo>
                    <a:pt x="131" y="114"/>
                  </a:lnTo>
                  <a:lnTo>
                    <a:pt x="143" y="114"/>
                  </a:lnTo>
                  <a:lnTo>
                    <a:pt x="155" y="114"/>
                  </a:lnTo>
                  <a:lnTo>
                    <a:pt x="167" y="120"/>
                  </a:lnTo>
                  <a:lnTo>
                    <a:pt x="161" y="114"/>
                  </a:lnTo>
                  <a:lnTo>
                    <a:pt x="161" y="108"/>
                  </a:lnTo>
                  <a:lnTo>
                    <a:pt x="155" y="102"/>
                  </a:lnTo>
                  <a:lnTo>
                    <a:pt x="155" y="96"/>
                  </a:lnTo>
                  <a:lnTo>
                    <a:pt x="149" y="84"/>
                  </a:lnTo>
                  <a:lnTo>
                    <a:pt x="155" y="78"/>
                  </a:lnTo>
                  <a:lnTo>
                    <a:pt x="155" y="66"/>
                  </a:lnTo>
                  <a:lnTo>
                    <a:pt x="161" y="54"/>
                  </a:lnTo>
                  <a:lnTo>
                    <a:pt x="155" y="48"/>
                  </a:lnTo>
                  <a:lnTo>
                    <a:pt x="143" y="48"/>
                  </a:lnTo>
                  <a:lnTo>
                    <a:pt x="137" y="48"/>
                  </a:lnTo>
                  <a:lnTo>
                    <a:pt x="131" y="42"/>
                  </a:lnTo>
                  <a:lnTo>
                    <a:pt x="125" y="36"/>
                  </a:lnTo>
                  <a:lnTo>
                    <a:pt x="119" y="30"/>
                  </a:lnTo>
                  <a:lnTo>
                    <a:pt x="119" y="18"/>
                  </a:lnTo>
                  <a:lnTo>
                    <a:pt x="119" y="6"/>
                  </a:lnTo>
                  <a:lnTo>
                    <a:pt x="113" y="6"/>
                  </a:lnTo>
                  <a:lnTo>
                    <a:pt x="107" y="6"/>
                  </a:lnTo>
                  <a:lnTo>
                    <a:pt x="101" y="6"/>
                  </a:lnTo>
                  <a:lnTo>
                    <a:pt x="95" y="6"/>
                  </a:lnTo>
                  <a:lnTo>
                    <a:pt x="89" y="6"/>
                  </a:lnTo>
                  <a:lnTo>
                    <a:pt x="83" y="0"/>
                  </a:lnTo>
                  <a:lnTo>
                    <a:pt x="77" y="0"/>
                  </a:lnTo>
                  <a:close/>
                </a:path>
              </a:pathLst>
            </a:custGeom>
            <a:solidFill>
              <a:srgbClr val="49AF00"/>
            </a:solidFill>
            <a:ln w="9525">
              <a:noFill/>
              <a:round/>
              <a:headEnd/>
              <a:tailEnd/>
            </a:ln>
          </p:spPr>
          <p:txBody>
            <a:bodyPr rot="10800000" vert="eaVert"/>
            <a:lstStyle/>
            <a:p>
              <a:endParaRPr lang="en-US"/>
            </a:p>
          </p:txBody>
        </p:sp>
        <p:sp>
          <p:nvSpPr>
            <p:cNvPr id="15569" name="Freeform 192"/>
            <p:cNvSpPr>
              <a:spLocks/>
            </p:cNvSpPr>
            <p:nvPr/>
          </p:nvSpPr>
          <p:spPr bwMode="auto">
            <a:xfrm>
              <a:off x="5179" y="1525"/>
              <a:ext cx="144" cy="179"/>
            </a:xfrm>
            <a:custGeom>
              <a:avLst/>
              <a:gdLst>
                <a:gd name="T0" fmla="*/ 120 w 144"/>
                <a:gd name="T1" fmla="*/ 83 h 179"/>
                <a:gd name="T2" fmla="*/ 102 w 144"/>
                <a:gd name="T3" fmla="*/ 89 h 179"/>
                <a:gd name="T4" fmla="*/ 78 w 144"/>
                <a:gd name="T5" fmla="*/ 95 h 179"/>
                <a:gd name="T6" fmla="*/ 54 w 144"/>
                <a:gd name="T7" fmla="*/ 113 h 179"/>
                <a:gd name="T8" fmla="*/ 42 w 144"/>
                <a:gd name="T9" fmla="*/ 143 h 179"/>
                <a:gd name="T10" fmla="*/ 42 w 144"/>
                <a:gd name="T11" fmla="*/ 155 h 179"/>
                <a:gd name="T12" fmla="*/ 36 w 144"/>
                <a:gd name="T13" fmla="*/ 167 h 179"/>
                <a:gd name="T14" fmla="*/ 30 w 144"/>
                <a:gd name="T15" fmla="*/ 173 h 179"/>
                <a:gd name="T16" fmla="*/ 24 w 144"/>
                <a:gd name="T17" fmla="*/ 173 h 179"/>
                <a:gd name="T18" fmla="*/ 12 w 144"/>
                <a:gd name="T19" fmla="*/ 173 h 179"/>
                <a:gd name="T20" fmla="*/ 6 w 144"/>
                <a:gd name="T21" fmla="*/ 173 h 179"/>
                <a:gd name="T22" fmla="*/ 0 w 144"/>
                <a:gd name="T23" fmla="*/ 179 h 179"/>
                <a:gd name="T24" fmla="*/ 0 w 144"/>
                <a:gd name="T25" fmla="*/ 179 h 179"/>
                <a:gd name="T26" fmla="*/ 0 w 144"/>
                <a:gd name="T27" fmla="*/ 179 h 179"/>
                <a:gd name="T28" fmla="*/ 12 w 144"/>
                <a:gd name="T29" fmla="*/ 167 h 179"/>
                <a:gd name="T30" fmla="*/ 24 w 144"/>
                <a:gd name="T31" fmla="*/ 155 h 179"/>
                <a:gd name="T32" fmla="*/ 36 w 144"/>
                <a:gd name="T33" fmla="*/ 131 h 179"/>
                <a:gd name="T34" fmla="*/ 36 w 144"/>
                <a:gd name="T35" fmla="*/ 113 h 179"/>
                <a:gd name="T36" fmla="*/ 36 w 144"/>
                <a:gd name="T37" fmla="*/ 101 h 179"/>
                <a:gd name="T38" fmla="*/ 30 w 144"/>
                <a:gd name="T39" fmla="*/ 83 h 179"/>
                <a:gd name="T40" fmla="*/ 36 w 144"/>
                <a:gd name="T41" fmla="*/ 71 h 179"/>
                <a:gd name="T42" fmla="*/ 48 w 144"/>
                <a:gd name="T43" fmla="*/ 65 h 179"/>
                <a:gd name="T44" fmla="*/ 54 w 144"/>
                <a:gd name="T45" fmla="*/ 54 h 179"/>
                <a:gd name="T46" fmla="*/ 60 w 144"/>
                <a:gd name="T47" fmla="*/ 36 h 179"/>
                <a:gd name="T48" fmla="*/ 66 w 144"/>
                <a:gd name="T49" fmla="*/ 30 h 179"/>
                <a:gd name="T50" fmla="*/ 78 w 144"/>
                <a:gd name="T51" fmla="*/ 24 h 179"/>
                <a:gd name="T52" fmla="*/ 102 w 144"/>
                <a:gd name="T53" fmla="*/ 18 h 179"/>
                <a:gd name="T54" fmla="*/ 114 w 144"/>
                <a:gd name="T55" fmla="*/ 6 h 179"/>
                <a:gd name="T56" fmla="*/ 120 w 144"/>
                <a:gd name="T57" fmla="*/ 6 h 179"/>
                <a:gd name="T58" fmla="*/ 120 w 144"/>
                <a:gd name="T59" fmla="*/ 24 h 179"/>
                <a:gd name="T60" fmla="*/ 126 w 144"/>
                <a:gd name="T61" fmla="*/ 42 h 179"/>
                <a:gd name="T62" fmla="*/ 138 w 144"/>
                <a:gd name="T63" fmla="*/ 54 h 179"/>
                <a:gd name="T64" fmla="*/ 144 w 144"/>
                <a:gd name="T65" fmla="*/ 60 h 179"/>
                <a:gd name="T66" fmla="*/ 132 w 144"/>
                <a:gd name="T67" fmla="*/ 60 h 179"/>
                <a:gd name="T68" fmla="*/ 126 w 144"/>
                <a:gd name="T69" fmla="*/ 71 h 179"/>
                <a:gd name="T70" fmla="*/ 126 w 144"/>
                <a:gd name="T71" fmla="*/ 77 h 17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4"/>
                <a:gd name="T109" fmla="*/ 0 h 179"/>
                <a:gd name="T110" fmla="*/ 144 w 144"/>
                <a:gd name="T111" fmla="*/ 179 h 17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4" h="179">
                  <a:moveTo>
                    <a:pt x="126" y="83"/>
                  </a:moveTo>
                  <a:lnTo>
                    <a:pt x="120" y="83"/>
                  </a:lnTo>
                  <a:lnTo>
                    <a:pt x="114" y="83"/>
                  </a:lnTo>
                  <a:lnTo>
                    <a:pt x="102" y="89"/>
                  </a:lnTo>
                  <a:lnTo>
                    <a:pt x="90" y="89"/>
                  </a:lnTo>
                  <a:lnTo>
                    <a:pt x="78" y="95"/>
                  </a:lnTo>
                  <a:lnTo>
                    <a:pt x="66" y="101"/>
                  </a:lnTo>
                  <a:lnTo>
                    <a:pt x="54" y="113"/>
                  </a:lnTo>
                  <a:lnTo>
                    <a:pt x="48" y="131"/>
                  </a:lnTo>
                  <a:lnTo>
                    <a:pt x="42" y="143"/>
                  </a:lnTo>
                  <a:lnTo>
                    <a:pt x="42" y="149"/>
                  </a:lnTo>
                  <a:lnTo>
                    <a:pt x="42" y="155"/>
                  </a:lnTo>
                  <a:lnTo>
                    <a:pt x="36" y="161"/>
                  </a:lnTo>
                  <a:lnTo>
                    <a:pt x="36" y="167"/>
                  </a:lnTo>
                  <a:lnTo>
                    <a:pt x="30" y="167"/>
                  </a:lnTo>
                  <a:lnTo>
                    <a:pt x="30" y="173"/>
                  </a:lnTo>
                  <a:lnTo>
                    <a:pt x="24" y="173"/>
                  </a:lnTo>
                  <a:lnTo>
                    <a:pt x="18" y="173"/>
                  </a:lnTo>
                  <a:lnTo>
                    <a:pt x="12" y="173"/>
                  </a:lnTo>
                  <a:lnTo>
                    <a:pt x="6" y="173"/>
                  </a:lnTo>
                  <a:lnTo>
                    <a:pt x="6" y="179"/>
                  </a:lnTo>
                  <a:lnTo>
                    <a:pt x="0" y="179"/>
                  </a:lnTo>
                  <a:lnTo>
                    <a:pt x="0" y="173"/>
                  </a:lnTo>
                  <a:lnTo>
                    <a:pt x="12" y="167"/>
                  </a:lnTo>
                  <a:lnTo>
                    <a:pt x="18" y="161"/>
                  </a:lnTo>
                  <a:lnTo>
                    <a:pt x="24" y="155"/>
                  </a:lnTo>
                  <a:lnTo>
                    <a:pt x="30" y="143"/>
                  </a:lnTo>
                  <a:lnTo>
                    <a:pt x="36" y="131"/>
                  </a:lnTo>
                  <a:lnTo>
                    <a:pt x="36" y="119"/>
                  </a:lnTo>
                  <a:lnTo>
                    <a:pt x="36" y="113"/>
                  </a:lnTo>
                  <a:lnTo>
                    <a:pt x="36" y="107"/>
                  </a:lnTo>
                  <a:lnTo>
                    <a:pt x="36" y="101"/>
                  </a:lnTo>
                  <a:lnTo>
                    <a:pt x="36" y="89"/>
                  </a:lnTo>
                  <a:lnTo>
                    <a:pt x="30" y="83"/>
                  </a:lnTo>
                  <a:lnTo>
                    <a:pt x="30" y="77"/>
                  </a:lnTo>
                  <a:lnTo>
                    <a:pt x="36" y="71"/>
                  </a:lnTo>
                  <a:lnTo>
                    <a:pt x="42" y="71"/>
                  </a:lnTo>
                  <a:lnTo>
                    <a:pt x="48" y="65"/>
                  </a:lnTo>
                  <a:lnTo>
                    <a:pt x="54" y="60"/>
                  </a:lnTo>
                  <a:lnTo>
                    <a:pt x="54" y="54"/>
                  </a:lnTo>
                  <a:lnTo>
                    <a:pt x="60" y="48"/>
                  </a:lnTo>
                  <a:lnTo>
                    <a:pt x="60" y="36"/>
                  </a:lnTo>
                  <a:lnTo>
                    <a:pt x="60" y="30"/>
                  </a:lnTo>
                  <a:lnTo>
                    <a:pt x="66" y="30"/>
                  </a:lnTo>
                  <a:lnTo>
                    <a:pt x="72" y="30"/>
                  </a:lnTo>
                  <a:lnTo>
                    <a:pt x="78" y="24"/>
                  </a:lnTo>
                  <a:lnTo>
                    <a:pt x="90" y="18"/>
                  </a:lnTo>
                  <a:lnTo>
                    <a:pt x="102" y="18"/>
                  </a:lnTo>
                  <a:lnTo>
                    <a:pt x="108" y="12"/>
                  </a:lnTo>
                  <a:lnTo>
                    <a:pt x="114" y="6"/>
                  </a:lnTo>
                  <a:lnTo>
                    <a:pt x="120" y="0"/>
                  </a:lnTo>
                  <a:lnTo>
                    <a:pt x="120" y="6"/>
                  </a:lnTo>
                  <a:lnTo>
                    <a:pt x="120" y="12"/>
                  </a:lnTo>
                  <a:lnTo>
                    <a:pt x="120" y="24"/>
                  </a:lnTo>
                  <a:lnTo>
                    <a:pt x="126" y="30"/>
                  </a:lnTo>
                  <a:lnTo>
                    <a:pt x="126" y="42"/>
                  </a:lnTo>
                  <a:lnTo>
                    <a:pt x="132" y="48"/>
                  </a:lnTo>
                  <a:lnTo>
                    <a:pt x="138" y="54"/>
                  </a:lnTo>
                  <a:lnTo>
                    <a:pt x="144" y="60"/>
                  </a:lnTo>
                  <a:lnTo>
                    <a:pt x="138" y="60"/>
                  </a:lnTo>
                  <a:lnTo>
                    <a:pt x="132" y="60"/>
                  </a:lnTo>
                  <a:lnTo>
                    <a:pt x="126" y="65"/>
                  </a:lnTo>
                  <a:lnTo>
                    <a:pt x="126" y="71"/>
                  </a:lnTo>
                  <a:lnTo>
                    <a:pt x="126" y="77"/>
                  </a:lnTo>
                  <a:lnTo>
                    <a:pt x="126" y="83"/>
                  </a:lnTo>
                  <a:close/>
                </a:path>
              </a:pathLst>
            </a:custGeom>
            <a:solidFill>
              <a:srgbClr val="49AF00"/>
            </a:solidFill>
            <a:ln w="9525">
              <a:noFill/>
              <a:round/>
              <a:headEnd/>
              <a:tailEnd/>
            </a:ln>
          </p:spPr>
          <p:txBody>
            <a:bodyPr rot="10800000" vert="eaVert"/>
            <a:lstStyle/>
            <a:p>
              <a:endParaRPr lang="en-US"/>
            </a:p>
          </p:txBody>
        </p:sp>
        <p:sp>
          <p:nvSpPr>
            <p:cNvPr id="15570" name="Freeform 193"/>
            <p:cNvSpPr>
              <a:spLocks/>
            </p:cNvSpPr>
            <p:nvPr/>
          </p:nvSpPr>
          <p:spPr bwMode="auto">
            <a:xfrm>
              <a:off x="5130" y="1525"/>
              <a:ext cx="84" cy="173"/>
            </a:xfrm>
            <a:custGeom>
              <a:avLst/>
              <a:gdLst>
                <a:gd name="T0" fmla="*/ 48 w 84"/>
                <a:gd name="T1" fmla="*/ 173 h 173"/>
                <a:gd name="T2" fmla="*/ 42 w 84"/>
                <a:gd name="T3" fmla="*/ 167 h 173"/>
                <a:gd name="T4" fmla="*/ 30 w 84"/>
                <a:gd name="T5" fmla="*/ 167 h 173"/>
                <a:gd name="T6" fmla="*/ 24 w 84"/>
                <a:gd name="T7" fmla="*/ 167 h 173"/>
                <a:gd name="T8" fmla="*/ 30 w 84"/>
                <a:gd name="T9" fmla="*/ 161 h 173"/>
                <a:gd name="T10" fmla="*/ 30 w 84"/>
                <a:gd name="T11" fmla="*/ 155 h 173"/>
                <a:gd name="T12" fmla="*/ 42 w 84"/>
                <a:gd name="T13" fmla="*/ 155 h 173"/>
                <a:gd name="T14" fmla="*/ 48 w 84"/>
                <a:gd name="T15" fmla="*/ 149 h 173"/>
                <a:gd name="T16" fmla="*/ 54 w 84"/>
                <a:gd name="T17" fmla="*/ 143 h 173"/>
                <a:gd name="T18" fmla="*/ 54 w 84"/>
                <a:gd name="T19" fmla="*/ 143 h 173"/>
                <a:gd name="T20" fmla="*/ 54 w 84"/>
                <a:gd name="T21" fmla="*/ 137 h 173"/>
                <a:gd name="T22" fmla="*/ 48 w 84"/>
                <a:gd name="T23" fmla="*/ 137 h 173"/>
                <a:gd name="T24" fmla="*/ 48 w 84"/>
                <a:gd name="T25" fmla="*/ 131 h 173"/>
                <a:gd name="T26" fmla="*/ 36 w 84"/>
                <a:gd name="T27" fmla="*/ 131 h 173"/>
                <a:gd name="T28" fmla="*/ 30 w 84"/>
                <a:gd name="T29" fmla="*/ 137 h 173"/>
                <a:gd name="T30" fmla="*/ 30 w 84"/>
                <a:gd name="T31" fmla="*/ 143 h 173"/>
                <a:gd name="T32" fmla="*/ 30 w 84"/>
                <a:gd name="T33" fmla="*/ 149 h 173"/>
                <a:gd name="T34" fmla="*/ 24 w 84"/>
                <a:gd name="T35" fmla="*/ 149 h 173"/>
                <a:gd name="T36" fmla="*/ 18 w 84"/>
                <a:gd name="T37" fmla="*/ 149 h 173"/>
                <a:gd name="T38" fmla="*/ 18 w 84"/>
                <a:gd name="T39" fmla="*/ 149 h 173"/>
                <a:gd name="T40" fmla="*/ 18 w 84"/>
                <a:gd name="T41" fmla="*/ 143 h 173"/>
                <a:gd name="T42" fmla="*/ 18 w 84"/>
                <a:gd name="T43" fmla="*/ 137 h 173"/>
                <a:gd name="T44" fmla="*/ 24 w 84"/>
                <a:gd name="T45" fmla="*/ 131 h 173"/>
                <a:gd name="T46" fmla="*/ 24 w 84"/>
                <a:gd name="T47" fmla="*/ 125 h 173"/>
                <a:gd name="T48" fmla="*/ 30 w 84"/>
                <a:gd name="T49" fmla="*/ 125 h 173"/>
                <a:gd name="T50" fmla="*/ 30 w 84"/>
                <a:gd name="T51" fmla="*/ 119 h 173"/>
                <a:gd name="T52" fmla="*/ 24 w 84"/>
                <a:gd name="T53" fmla="*/ 119 h 173"/>
                <a:gd name="T54" fmla="*/ 24 w 84"/>
                <a:gd name="T55" fmla="*/ 113 h 173"/>
                <a:gd name="T56" fmla="*/ 12 w 84"/>
                <a:gd name="T57" fmla="*/ 113 h 173"/>
                <a:gd name="T58" fmla="*/ 12 w 84"/>
                <a:gd name="T59" fmla="*/ 113 h 173"/>
                <a:gd name="T60" fmla="*/ 6 w 84"/>
                <a:gd name="T61" fmla="*/ 113 h 173"/>
                <a:gd name="T62" fmla="*/ 6 w 84"/>
                <a:gd name="T63" fmla="*/ 113 h 173"/>
                <a:gd name="T64" fmla="*/ 0 w 84"/>
                <a:gd name="T65" fmla="*/ 101 h 173"/>
                <a:gd name="T66" fmla="*/ 6 w 84"/>
                <a:gd name="T67" fmla="*/ 65 h 173"/>
                <a:gd name="T68" fmla="*/ 30 w 84"/>
                <a:gd name="T69" fmla="*/ 36 h 173"/>
                <a:gd name="T70" fmla="*/ 60 w 84"/>
                <a:gd name="T71" fmla="*/ 12 h 173"/>
                <a:gd name="T72" fmla="*/ 72 w 84"/>
                <a:gd name="T73" fmla="*/ 6 h 173"/>
                <a:gd name="T74" fmla="*/ 78 w 84"/>
                <a:gd name="T75" fmla="*/ 6 h 173"/>
                <a:gd name="T76" fmla="*/ 84 w 84"/>
                <a:gd name="T77" fmla="*/ 0 h 173"/>
                <a:gd name="T78" fmla="*/ 84 w 84"/>
                <a:gd name="T79" fmla="*/ 0 h 173"/>
                <a:gd name="T80" fmla="*/ 78 w 84"/>
                <a:gd name="T81" fmla="*/ 12 h 173"/>
                <a:gd name="T82" fmla="*/ 72 w 84"/>
                <a:gd name="T83" fmla="*/ 30 h 173"/>
                <a:gd name="T84" fmla="*/ 72 w 84"/>
                <a:gd name="T85" fmla="*/ 48 h 173"/>
                <a:gd name="T86" fmla="*/ 72 w 84"/>
                <a:gd name="T87" fmla="*/ 65 h 173"/>
                <a:gd name="T88" fmla="*/ 78 w 84"/>
                <a:gd name="T89" fmla="*/ 83 h 173"/>
                <a:gd name="T90" fmla="*/ 84 w 84"/>
                <a:gd name="T91" fmla="*/ 101 h 173"/>
                <a:gd name="T92" fmla="*/ 84 w 84"/>
                <a:gd name="T93" fmla="*/ 113 h 173"/>
                <a:gd name="T94" fmla="*/ 84 w 84"/>
                <a:gd name="T95" fmla="*/ 131 h 173"/>
                <a:gd name="T96" fmla="*/ 72 w 84"/>
                <a:gd name="T97" fmla="*/ 155 h 173"/>
                <a:gd name="T98" fmla="*/ 60 w 84"/>
                <a:gd name="T99" fmla="*/ 167 h 17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
                <a:gd name="T151" fmla="*/ 0 h 173"/>
                <a:gd name="T152" fmla="*/ 84 w 84"/>
                <a:gd name="T153" fmla="*/ 173 h 17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 h="173">
                  <a:moveTo>
                    <a:pt x="48" y="173"/>
                  </a:moveTo>
                  <a:lnTo>
                    <a:pt x="48" y="173"/>
                  </a:lnTo>
                  <a:lnTo>
                    <a:pt x="42" y="167"/>
                  </a:lnTo>
                  <a:lnTo>
                    <a:pt x="36" y="167"/>
                  </a:lnTo>
                  <a:lnTo>
                    <a:pt x="30" y="167"/>
                  </a:lnTo>
                  <a:lnTo>
                    <a:pt x="24" y="167"/>
                  </a:lnTo>
                  <a:lnTo>
                    <a:pt x="24" y="161"/>
                  </a:lnTo>
                  <a:lnTo>
                    <a:pt x="30" y="161"/>
                  </a:lnTo>
                  <a:lnTo>
                    <a:pt x="30" y="155"/>
                  </a:lnTo>
                  <a:lnTo>
                    <a:pt x="36" y="155"/>
                  </a:lnTo>
                  <a:lnTo>
                    <a:pt x="42" y="155"/>
                  </a:lnTo>
                  <a:lnTo>
                    <a:pt x="48" y="149"/>
                  </a:lnTo>
                  <a:lnTo>
                    <a:pt x="54" y="149"/>
                  </a:lnTo>
                  <a:lnTo>
                    <a:pt x="54" y="143"/>
                  </a:lnTo>
                  <a:lnTo>
                    <a:pt x="54" y="137"/>
                  </a:lnTo>
                  <a:lnTo>
                    <a:pt x="48" y="137"/>
                  </a:lnTo>
                  <a:lnTo>
                    <a:pt x="48" y="131"/>
                  </a:lnTo>
                  <a:lnTo>
                    <a:pt x="42" y="131"/>
                  </a:lnTo>
                  <a:lnTo>
                    <a:pt x="36" y="131"/>
                  </a:lnTo>
                  <a:lnTo>
                    <a:pt x="30" y="137"/>
                  </a:lnTo>
                  <a:lnTo>
                    <a:pt x="30" y="143"/>
                  </a:lnTo>
                  <a:lnTo>
                    <a:pt x="30" y="149"/>
                  </a:lnTo>
                  <a:lnTo>
                    <a:pt x="24" y="149"/>
                  </a:lnTo>
                  <a:lnTo>
                    <a:pt x="18" y="155"/>
                  </a:lnTo>
                  <a:lnTo>
                    <a:pt x="18" y="149"/>
                  </a:lnTo>
                  <a:lnTo>
                    <a:pt x="12" y="149"/>
                  </a:lnTo>
                  <a:lnTo>
                    <a:pt x="18" y="143"/>
                  </a:lnTo>
                  <a:lnTo>
                    <a:pt x="18" y="137"/>
                  </a:lnTo>
                  <a:lnTo>
                    <a:pt x="24" y="131"/>
                  </a:lnTo>
                  <a:lnTo>
                    <a:pt x="24" y="125"/>
                  </a:lnTo>
                  <a:lnTo>
                    <a:pt x="30" y="125"/>
                  </a:lnTo>
                  <a:lnTo>
                    <a:pt x="30" y="119"/>
                  </a:lnTo>
                  <a:lnTo>
                    <a:pt x="24" y="119"/>
                  </a:lnTo>
                  <a:lnTo>
                    <a:pt x="24" y="113"/>
                  </a:lnTo>
                  <a:lnTo>
                    <a:pt x="18" y="113"/>
                  </a:lnTo>
                  <a:lnTo>
                    <a:pt x="12" y="113"/>
                  </a:lnTo>
                  <a:lnTo>
                    <a:pt x="6" y="113"/>
                  </a:lnTo>
                  <a:lnTo>
                    <a:pt x="6" y="119"/>
                  </a:lnTo>
                  <a:lnTo>
                    <a:pt x="0" y="101"/>
                  </a:lnTo>
                  <a:lnTo>
                    <a:pt x="0" y="83"/>
                  </a:lnTo>
                  <a:lnTo>
                    <a:pt x="6" y="65"/>
                  </a:lnTo>
                  <a:lnTo>
                    <a:pt x="18" y="54"/>
                  </a:lnTo>
                  <a:lnTo>
                    <a:pt x="30" y="36"/>
                  </a:lnTo>
                  <a:lnTo>
                    <a:pt x="42" y="24"/>
                  </a:lnTo>
                  <a:lnTo>
                    <a:pt x="60" y="12"/>
                  </a:lnTo>
                  <a:lnTo>
                    <a:pt x="72" y="6"/>
                  </a:lnTo>
                  <a:lnTo>
                    <a:pt x="78" y="6"/>
                  </a:lnTo>
                  <a:lnTo>
                    <a:pt x="84" y="0"/>
                  </a:lnTo>
                  <a:lnTo>
                    <a:pt x="84" y="6"/>
                  </a:lnTo>
                  <a:lnTo>
                    <a:pt x="78" y="12"/>
                  </a:lnTo>
                  <a:lnTo>
                    <a:pt x="72" y="24"/>
                  </a:lnTo>
                  <a:lnTo>
                    <a:pt x="72" y="30"/>
                  </a:lnTo>
                  <a:lnTo>
                    <a:pt x="66" y="42"/>
                  </a:lnTo>
                  <a:lnTo>
                    <a:pt x="72" y="48"/>
                  </a:lnTo>
                  <a:lnTo>
                    <a:pt x="72" y="60"/>
                  </a:lnTo>
                  <a:lnTo>
                    <a:pt x="72" y="65"/>
                  </a:lnTo>
                  <a:lnTo>
                    <a:pt x="78" y="77"/>
                  </a:lnTo>
                  <a:lnTo>
                    <a:pt x="78" y="83"/>
                  </a:lnTo>
                  <a:lnTo>
                    <a:pt x="84" y="89"/>
                  </a:lnTo>
                  <a:lnTo>
                    <a:pt x="84" y="101"/>
                  </a:lnTo>
                  <a:lnTo>
                    <a:pt x="84" y="107"/>
                  </a:lnTo>
                  <a:lnTo>
                    <a:pt x="84" y="113"/>
                  </a:lnTo>
                  <a:lnTo>
                    <a:pt x="84" y="119"/>
                  </a:lnTo>
                  <a:lnTo>
                    <a:pt x="84" y="131"/>
                  </a:lnTo>
                  <a:lnTo>
                    <a:pt x="78" y="143"/>
                  </a:lnTo>
                  <a:lnTo>
                    <a:pt x="72" y="155"/>
                  </a:lnTo>
                  <a:lnTo>
                    <a:pt x="66" y="161"/>
                  </a:lnTo>
                  <a:lnTo>
                    <a:pt x="60" y="167"/>
                  </a:lnTo>
                  <a:lnTo>
                    <a:pt x="48" y="173"/>
                  </a:lnTo>
                  <a:close/>
                </a:path>
              </a:pathLst>
            </a:custGeom>
            <a:solidFill>
              <a:srgbClr val="FF1933"/>
            </a:solidFill>
            <a:ln w="9525">
              <a:noFill/>
              <a:round/>
              <a:headEnd/>
              <a:tailEnd/>
            </a:ln>
          </p:spPr>
          <p:txBody>
            <a:bodyPr rot="10800000" vert="eaVert"/>
            <a:lstStyle/>
            <a:p>
              <a:endParaRPr lang="en-US"/>
            </a:p>
          </p:txBody>
        </p:sp>
        <p:sp>
          <p:nvSpPr>
            <p:cNvPr id="15571" name="Freeform 194"/>
            <p:cNvSpPr>
              <a:spLocks/>
            </p:cNvSpPr>
            <p:nvPr/>
          </p:nvSpPr>
          <p:spPr bwMode="auto">
            <a:xfrm>
              <a:off x="4994" y="1608"/>
              <a:ext cx="424" cy="299"/>
            </a:xfrm>
            <a:custGeom>
              <a:avLst/>
              <a:gdLst>
                <a:gd name="T0" fmla="*/ 197 w 424"/>
                <a:gd name="T1" fmla="*/ 252 h 299"/>
                <a:gd name="T2" fmla="*/ 179 w 424"/>
                <a:gd name="T3" fmla="*/ 281 h 299"/>
                <a:gd name="T4" fmla="*/ 173 w 424"/>
                <a:gd name="T5" fmla="*/ 287 h 299"/>
                <a:gd name="T6" fmla="*/ 149 w 424"/>
                <a:gd name="T7" fmla="*/ 252 h 299"/>
                <a:gd name="T8" fmla="*/ 131 w 424"/>
                <a:gd name="T9" fmla="*/ 240 h 299"/>
                <a:gd name="T10" fmla="*/ 120 w 424"/>
                <a:gd name="T11" fmla="*/ 210 h 299"/>
                <a:gd name="T12" fmla="*/ 126 w 424"/>
                <a:gd name="T13" fmla="*/ 162 h 299"/>
                <a:gd name="T14" fmla="*/ 149 w 424"/>
                <a:gd name="T15" fmla="*/ 126 h 299"/>
                <a:gd name="T16" fmla="*/ 149 w 424"/>
                <a:gd name="T17" fmla="*/ 108 h 299"/>
                <a:gd name="T18" fmla="*/ 137 w 424"/>
                <a:gd name="T19" fmla="*/ 126 h 299"/>
                <a:gd name="T20" fmla="*/ 114 w 424"/>
                <a:gd name="T21" fmla="*/ 162 h 299"/>
                <a:gd name="T22" fmla="*/ 72 w 424"/>
                <a:gd name="T23" fmla="*/ 186 h 299"/>
                <a:gd name="T24" fmla="*/ 48 w 424"/>
                <a:gd name="T25" fmla="*/ 180 h 299"/>
                <a:gd name="T26" fmla="*/ 24 w 424"/>
                <a:gd name="T27" fmla="*/ 168 h 299"/>
                <a:gd name="T28" fmla="*/ 12 w 424"/>
                <a:gd name="T29" fmla="*/ 156 h 299"/>
                <a:gd name="T30" fmla="*/ 36 w 424"/>
                <a:gd name="T31" fmla="*/ 144 h 299"/>
                <a:gd name="T32" fmla="*/ 66 w 424"/>
                <a:gd name="T33" fmla="*/ 108 h 299"/>
                <a:gd name="T34" fmla="*/ 108 w 424"/>
                <a:gd name="T35" fmla="*/ 96 h 299"/>
                <a:gd name="T36" fmla="*/ 120 w 424"/>
                <a:gd name="T37" fmla="*/ 96 h 299"/>
                <a:gd name="T38" fmla="*/ 131 w 424"/>
                <a:gd name="T39" fmla="*/ 90 h 299"/>
                <a:gd name="T40" fmla="*/ 126 w 424"/>
                <a:gd name="T41" fmla="*/ 108 h 299"/>
                <a:gd name="T42" fmla="*/ 126 w 424"/>
                <a:gd name="T43" fmla="*/ 114 h 299"/>
                <a:gd name="T44" fmla="*/ 137 w 424"/>
                <a:gd name="T45" fmla="*/ 114 h 299"/>
                <a:gd name="T46" fmla="*/ 143 w 424"/>
                <a:gd name="T47" fmla="*/ 102 h 299"/>
                <a:gd name="T48" fmla="*/ 143 w 424"/>
                <a:gd name="T49" fmla="*/ 90 h 299"/>
                <a:gd name="T50" fmla="*/ 149 w 424"/>
                <a:gd name="T51" fmla="*/ 102 h 299"/>
                <a:gd name="T52" fmla="*/ 167 w 424"/>
                <a:gd name="T53" fmla="*/ 102 h 299"/>
                <a:gd name="T54" fmla="*/ 185 w 424"/>
                <a:gd name="T55" fmla="*/ 102 h 299"/>
                <a:gd name="T56" fmla="*/ 197 w 424"/>
                <a:gd name="T57" fmla="*/ 90 h 299"/>
                <a:gd name="T58" fmla="*/ 215 w 424"/>
                <a:gd name="T59" fmla="*/ 90 h 299"/>
                <a:gd name="T60" fmla="*/ 227 w 424"/>
                <a:gd name="T61" fmla="*/ 66 h 299"/>
                <a:gd name="T62" fmla="*/ 263 w 424"/>
                <a:gd name="T63" fmla="*/ 12 h 299"/>
                <a:gd name="T64" fmla="*/ 311 w 424"/>
                <a:gd name="T65" fmla="*/ 0 h 299"/>
                <a:gd name="T66" fmla="*/ 340 w 424"/>
                <a:gd name="T67" fmla="*/ 6 h 299"/>
                <a:gd name="T68" fmla="*/ 376 w 424"/>
                <a:gd name="T69" fmla="*/ 18 h 299"/>
                <a:gd name="T70" fmla="*/ 406 w 424"/>
                <a:gd name="T71" fmla="*/ 24 h 299"/>
                <a:gd name="T72" fmla="*/ 418 w 424"/>
                <a:gd name="T73" fmla="*/ 30 h 299"/>
                <a:gd name="T74" fmla="*/ 376 w 424"/>
                <a:gd name="T75" fmla="*/ 84 h 299"/>
                <a:gd name="T76" fmla="*/ 335 w 424"/>
                <a:gd name="T77" fmla="*/ 108 h 299"/>
                <a:gd name="T78" fmla="*/ 287 w 424"/>
                <a:gd name="T79" fmla="*/ 126 h 299"/>
                <a:gd name="T80" fmla="*/ 251 w 424"/>
                <a:gd name="T81" fmla="*/ 114 h 299"/>
                <a:gd name="T82" fmla="*/ 221 w 424"/>
                <a:gd name="T83" fmla="*/ 102 h 299"/>
                <a:gd name="T84" fmla="*/ 209 w 424"/>
                <a:gd name="T85" fmla="*/ 96 h 299"/>
                <a:gd name="T86" fmla="*/ 191 w 424"/>
                <a:gd name="T87" fmla="*/ 102 h 299"/>
                <a:gd name="T88" fmla="*/ 185 w 424"/>
                <a:gd name="T89" fmla="*/ 108 h 299"/>
                <a:gd name="T90" fmla="*/ 203 w 424"/>
                <a:gd name="T91" fmla="*/ 108 h 299"/>
                <a:gd name="T92" fmla="*/ 227 w 424"/>
                <a:gd name="T93" fmla="*/ 108 h 299"/>
                <a:gd name="T94" fmla="*/ 257 w 424"/>
                <a:gd name="T95" fmla="*/ 114 h 299"/>
                <a:gd name="T96" fmla="*/ 299 w 424"/>
                <a:gd name="T97" fmla="*/ 156 h 299"/>
                <a:gd name="T98" fmla="*/ 317 w 424"/>
                <a:gd name="T99" fmla="*/ 210 h 299"/>
                <a:gd name="T100" fmla="*/ 305 w 424"/>
                <a:gd name="T101" fmla="*/ 222 h 299"/>
                <a:gd name="T102" fmla="*/ 257 w 424"/>
                <a:gd name="T103" fmla="*/ 204 h 299"/>
                <a:gd name="T104" fmla="*/ 221 w 424"/>
                <a:gd name="T105" fmla="*/ 198 h 299"/>
                <a:gd name="T106" fmla="*/ 197 w 424"/>
                <a:gd name="T107" fmla="*/ 168 h 299"/>
                <a:gd name="T108" fmla="*/ 185 w 424"/>
                <a:gd name="T109" fmla="*/ 126 h 299"/>
                <a:gd name="T110" fmla="*/ 167 w 424"/>
                <a:gd name="T111" fmla="*/ 108 h 299"/>
                <a:gd name="T112" fmla="*/ 155 w 424"/>
                <a:gd name="T113" fmla="*/ 108 h 299"/>
                <a:gd name="T114" fmla="*/ 161 w 424"/>
                <a:gd name="T115" fmla="*/ 126 h 299"/>
                <a:gd name="T116" fmla="*/ 191 w 424"/>
                <a:gd name="T117" fmla="*/ 156 h 29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4"/>
                <a:gd name="T178" fmla="*/ 0 h 299"/>
                <a:gd name="T179" fmla="*/ 424 w 424"/>
                <a:gd name="T180" fmla="*/ 299 h 29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4" h="299">
                  <a:moveTo>
                    <a:pt x="203" y="174"/>
                  </a:moveTo>
                  <a:lnTo>
                    <a:pt x="203" y="198"/>
                  </a:lnTo>
                  <a:lnTo>
                    <a:pt x="203" y="222"/>
                  </a:lnTo>
                  <a:lnTo>
                    <a:pt x="203" y="240"/>
                  </a:lnTo>
                  <a:lnTo>
                    <a:pt x="197" y="252"/>
                  </a:lnTo>
                  <a:lnTo>
                    <a:pt x="191" y="258"/>
                  </a:lnTo>
                  <a:lnTo>
                    <a:pt x="191" y="264"/>
                  </a:lnTo>
                  <a:lnTo>
                    <a:pt x="185" y="269"/>
                  </a:lnTo>
                  <a:lnTo>
                    <a:pt x="179" y="275"/>
                  </a:lnTo>
                  <a:lnTo>
                    <a:pt x="179" y="281"/>
                  </a:lnTo>
                  <a:lnTo>
                    <a:pt x="179" y="287"/>
                  </a:lnTo>
                  <a:lnTo>
                    <a:pt x="173" y="293"/>
                  </a:lnTo>
                  <a:lnTo>
                    <a:pt x="173" y="299"/>
                  </a:lnTo>
                  <a:lnTo>
                    <a:pt x="173" y="293"/>
                  </a:lnTo>
                  <a:lnTo>
                    <a:pt x="173" y="287"/>
                  </a:lnTo>
                  <a:lnTo>
                    <a:pt x="167" y="281"/>
                  </a:lnTo>
                  <a:lnTo>
                    <a:pt x="161" y="275"/>
                  </a:lnTo>
                  <a:lnTo>
                    <a:pt x="161" y="264"/>
                  </a:lnTo>
                  <a:lnTo>
                    <a:pt x="155" y="258"/>
                  </a:lnTo>
                  <a:lnTo>
                    <a:pt x="149" y="252"/>
                  </a:lnTo>
                  <a:lnTo>
                    <a:pt x="143" y="246"/>
                  </a:lnTo>
                  <a:lnTo>
                    <a:pt x="137" y="246"/>
                  </a:lnTo>
                  <a:lnTo>
                    <a:pt x="137" y="240"/>
                  </a:lnTo>
                  <a:lnTo>
                    <a:pt x="131" y="240"/>
                  </a:lnTo>
                  <a:lnTo>
                    <a:pt x="131" y="234"/>
                  </a:lnTo>
                  <a:lnTo>
                    <a:pt x="126" y="234"/>
                  </a:lnTo>
                  <a:lnTo>
                    <a:pt x="126" y="228"/>
                  </a:lnTo>
                  <a:lnTo>
                    <a:pt x="120" y="210"/>
                  </a:lnTo>
                  <a:lnTo>
                    <a:pt x="120" y="198"/>
                  </a:lnTo>
                  <a:lnTo>
                    <a:pt x="120" y="180"/>
                  </a:lnTo>
                  <a:lnTo>
                    <a:pt x="120" y="168"/>
                  </a:lnTo>
                  <a:lnTo>
                    <a:pt x="126" y="168"/>
                  </a:lnTo>
                  <a:lnTo>
                    <a:pt x="126" y="162"/>
                  </a:lnTo>
                  <a:lnTo>
                    <a:pt x="131" y="156"/>
                  </a:lnTo>
                  <a:lnTo>
                    <a:pt x="131" y="150"/>
                  </a:lnTo>
                  <a:lnTo>
                    <a:pt x="137" y="144"/>
                  </a:lnTo>
                  <a:lnTo>
                    <a:pt x="143" y="138"/>
                  </a:lnTo>
                  <a:lnTo>
                    <a:pt x="149" y="126"/>
                  </a:lnTo>
                  <a:lnTo>
                    <a:pt x="149" y="120"/>
                  </a:lnTo>
                  <a:lnTo>
                    <a:pt x="149" y="114"/>
                  </a:lnTo>
                  <a:lnTo>
                    <a:pt x="149" y="108"/>
                  </a:lnTo>
                  <a:lnTo>
                    <a:pt x="143" y="114"/>
                  </a:lnTo>
                  <a:lnTo>
                    <a:pt x="143" y="120"/>
                  </a:lnTo>
                  <a:lnTo>
                    <a:pt x="137" y="126"/>
                  </a:lnTo>
                  <a:lnTo>
                    <a:pt x="137" y="132"/>
                  </a:lnTo>
                  <a:lnTo>
                    <a:pt x="131" y="138"/>
                  </a:lnTo>
                  <a:lnTo>
                    <a:pt x="131" y="144"/>
                  </a:lnTo>
                  <a:lnTo>
                    <a:pt x="126" y="156"/>
                  </a:lnTo>
                  <a:lnTo>
                    <a:pt x="114" y="162"/>
                  </a:lnTo>
                  <a:lnTo>
                    <a:pt x="108" y="168"/>
                  </a:lnTo>
                  <a:lnTo>
                    <a:pt x="96" y="174"/>
                  </a:lnTo>
                  <a:lnTo>
                    <a:pt x="90" y="180"/>
                  </a:lnTo>
                  <a:lnTo>
                    <a:pt x="78" y="180"/>
                  </a:lnTo>
                  <a:lnTo>
                    <a:pt x="72" y="186"/>
                  </a:lnTo>
                  <a:lnTo>
                    <a:pt x="60" y="186"/>
                  </a:lnTo>
                  <a:lnTo>
                    <a:pt x="60" y="180"/>
                  </a:lnTo>
                  <a:lnTo>
                    <a:pt x="54" y="180"/>
                  </a:lnTo>
                  <a:lnTo>
                    <a:pt x="48" y="180"/>
                  </a:lnTo>
                  <a:lnTo>
                    <a:pt x="42" y="180"/>
                  </a:lnTo>
                  <a:lnTo>
                    <a:pt x="36" y="180"/>
                  </a:lnTo>
                  <a:lnTo>
                    <a:pt x="30" y="174"/>
                  </a:lnTo>
                  <a:lnTo>
                    <a:pt x="24" y="168"/>
                  </a:lnTo>
                  <a:lnTo>
                    <a:pt x="18" y="168"/>
                  </a:lnTo>
                  <a:lnTo>
                    <a:pt x="6" y="162"/>
                  </a:lnTo>
                  <a:lnTo>
                    <a:pt x="0" y="162"/>
                  </a:lnTo>
                  <a:lnTo>
                    <a:pt x="6" y="156"/>
                  </a:lnTo>
                  <a:lnTo>
                    <a:pt x="12" y="156"/>
                  </a:lnTo>
                  <a:lnTo>
                    <a:pt x="18" y="156"/>
                  </a:lnTo>
                  <a:lnTo>
                    <a:pt x="24" y="156"/>
                  </a:lnTo>
                  <a:lnTo>
                    <a:pt x="30" y="150"/>
                  </a:lnTo>
                  <a:lnTo>
                    <a:pt x="36" y="144"/>
                  </a:lnTo>
                  <a:lnTo>
                    <a:pt x="42" y="138"/>
                  </a:lnTo>
                  <a:lnTo>
                    <a:pt x="42" y="132"/>
                  </a:lnTo>
                  <a:lnTo>
                    <a:pt x="48" y="120"/>
                  </a:lnTo>
                  <a:lnTo>
                    <a:pt x="60" y="114"/>
                  </a:lnTo>
                  <a:lnTo>
                    <a:pt x="66" y="108"/>
                  </a:lnTo>
                  <a:lnTo>
                    <a:pt x="78" y="102"/>
                  </a:lnTo>
                  <a:lnTo>
                    <a:pt x="84" y="96"/>
                  </a:lnTo>
                  <a:lnTo>
                    <a:pt x="96" y="96"/>
                  </a:lnTo>
                  <a:lnTo>
                    <a:pt x="108" y="96"/>
                  </a:lnTo>
                  <a:lnTo>
                    <a:pt x="114" y="96"/>
                  </a:lnTo>
                  <a:lnTo>
                    <a:pt x="120" y="96"/>
                  </a:lnTo>
                  <a:lnTo>
                    <a:pt x="126" y="96"/>
                  </a:lnTo>
                  <a:lnTo>
                    <a:pt x="126" y="90"/>
                  </a:lnTo>
                  <a:lnTo>
                    <a:pt x="131" y="90"/>
                  </a:lnTo>
                  <a:lnTo>
                    <a:pt x="131" y="96"/>
                  </a:lnTo>
                  <a:lnTo>
                    <a:pt x="126" y="102"/>
                  </a:lnTo>
                  <a:lnTo>
                    <a:pt x="126" y="108"/>
                  </a:lnTo>
                  <a:lnTo>
                    <a:pt x="126" y="114"/>
                  </a:lnTo>
                  <a:lnTo>
                    <a:pt x="131" y="114"/>
                  </a:lnTo>
                  <a:lnTo>
                    <a:pt x="137" y="114"/>
                  </a:lnTo>
                  <a:lnTo>
                    <a:pt x="143" y="114"/>
                  </a:lnTo>
                  <a:lnTo>
                    <a:pt x="143" y="108"/>
                  </a:lnTo>
                  <a:lnTo>
                    <a:pt x="143" y="102"/>
                  </a:lnTo>
                  <a:lnTo>
                    <a:pt x="143" y="96"/>
                  </a:lnTo>
                  <a:lnTo>
                    <a:pt x="143" y="90"/>
                  </a:lnTo>
                  <a:lnTo>
                    <a:pt x="143" y="96"/>
                  </a:lnTo>
                  <a:lnTo>
                    <a:pt x="149" y="96"/>
                  </a:lnTo>
                  <a:lnTo>
                    <a:pt x="149" y="102"/>
                  </a:lnTo>
                  <a:lnTo>
                    <a:pt x="155" y="102"/>
                  </a:lnTo>
                  <a:lnTo>
                    <a:pt x="161" y="102"/>
                  </a:lnTo>
                  <a:lnTo>
                    <a:pt x="167" y="102"/>
                  </a:lnTo>
                  <a:lnTo>
                    <a:pt x="167" y="108"/>
                  </a:lnTo>
                  <a:lnTo>
                    <a:pt x="173" y="108"/>
                  </a:lnTo>
                  <a:lnTo>
                    <a:pt x="179" y="108"/>
                  </a:lnTo>
                  <a:lnTo>
                    <a:pt x="179" y="102"/>
                  </a:lnTo>
                  <a:lnTo>
                    <a:pt x="185" y="102"/>
                  </a:lnTo>
                  <a:lnTo>
                    <a:pt x="185" y="96"/>
                  </a:lnTo>
                  <a:lnTo>
                    <a:pt x="191" y="96"/>
                  </a:lnTo>
                  <a:lnTo>
                    <a:pt x="191" y="90"/>
                  </a:lnTo>
                  <a:lnTo>
                    <a:pt x="197" y="90"/>
                  </a:lnTo>
                  <a:lnTo>
                    <a:pt x="203" y="90"/>
                  </a:lnTo>
                  <a:lnTo>
                    <a:pt x="209" y="90"/>
                  </a:lnTo>
                  <a:lnTo>
                    <a:pt x="215" y="90"/>
                  </a:lnTo>
                  <a:lnTo>
                    <a:pt x="215" y="84"/>
                  </a:lnTo>
                  <a:lnTo>
                    <a:pt x="221" y="84"/>
                  </a:lnTo>
                  <a:lnTo>
                    <a:pt x="221" y="78"/>
                  </a:lnTo>
                  <a:lnTo>
                    <a:pt x="227" y="72"/>
                  </a:lnTo>
                  <a:lnTo>
                    <a:pt x="227" y="66"/>
                  </a:lnTo>
                  <a:lnTo>
                    <a:pt x="227" y="60"/>
                  </a:lnTo>
                  <a:lnTo>
                    <a:pt x="233" y="48"/>
                  </a:lnTo>
                  <a:lnTo>
                    <a:pt x="239" y="30"/>
                  </a:lnTo>
                  <a:lnTo>
                    <a:pt x="251" y="18"/>
                  </a:lnTo>
                  <a:lnTo>
                    <a:pt x="263" y="12"/>
                  </a:lnTo>
                  <a:lnTo>
                    <a:pt x="275" y="6"/>
                  </a:lnTo>
                  <a:lnTo>
                    <a:pt x="287" y="6"/>
                  </a:lnTo>
                  <a:lnTo>
                    <a:pt x="299" y="0"/>
                  </a:lnTo>
                  <a:lnTo>
                    <a:pt x="305" y="0"/>
                  </a:lnTo>
                  <a:lnTo>
                    <a:pt x="311" y="0"/>
                  </a:lnTo>
                  <a:lnTo>
                    <a:pt x="317" y="0"/>
                  </a:lnTo>
                  <a:lnTo>
                    <a:pt x="323" y="0"/>
                  </a:lnTo>
                  <a:lnTo>
                    <a:pt x="329" y="6"/>
                  </a:lnTo>
                  <a:lnTo>
                    <a:pt x="335" y="6"/>
                  </a:lnTo>
                  <a:lnTo>
                    <a:pt x="340" y="6"/>
                  </a:lnTo>
                  <a:lnTo>
                    <a:pt x="346" y="6"/>
                  </a:lnTo>
                  <a:lnTo>
                    <a:pt x="352" y="12"/>
                  </a:lnTo>
                  <a:lnTo>
                    <a:pt x="364" y="12"/>
                  </a:lnTo>
                  <a:lnTo>
                    <a:pt x="370" y="18"/>
                  </a:lnTo>
                  <a:lnTo>
                    <a:pt x="376" y="18"/>
                  </a:lnTo>
                  <a:lnTo>
                    <a:pt x="382" y="24"/>
                  </a:lnTo>
                  <a:lnTo>
                    <a:pt x="388" y="24"/>
                  </a:lnTo>
                  <a:lnTo>
                    <a:pt x="394" y="24"/>
                  </a:lnTo>
                  <a:lnTo>
                    <a:pt x="400" y="24"/>
                  </a:lnTo>
                  <a:lnTo>
                    <a:pt x="406" y="24"/>
                  </a:lnTo>
                  <a:lnTo>
                    <a:pt x="412" y="24"/>
                  </a:lnTo>
                  <a:lnTo>
                    <a:pt x="424" y="24"/>
                  </a:lnTo>
                  <a:lnTo>
                    <a:pt x="418" y="30"/>
                  </a:lnTo>
                  <a:lnTo>
                    <a:pt x="412" y="42"/>
                  </a:lnTo>
                  <a:lnTo>
                    <a:pt x="400" y="48"/>
                  </a:lnTo>
                  <a:lnTo>
                    <a:pt x="394" y="60"/>
                  </a:lnTo>
                  <a:lnTo>
                    <a:pt x="382" y="72"/>
                  </a:lnTo>
                  <a:lnTo>
                    <a:pt x="376" y="84"/>
                  </a:lnTo>
                  <a:lnTo>
                    <a:pt x="364" y="96"/>
                  </a:lnTo>
                  <a:lnTo>
                    <a:pt x="352" y="102"/>
                  </a:lnTo>
                  <a:lnTo>
                    <a:pt x="346" y="108"/>
                  </a:lnTo>
                  <a:lnTo>
                    <a:pt x="340" y="108"/>
                  </a:lnTo>
                  <a:lnTo>
                    <a:pt x="335" y="108"/>
                  </a:lnTo>
                  <a:lnTo>
                    <a:pt x="323" y="114"/>
                  </a:lnTo>
                  <a:lnTo>
                    <a:pt x="317" y="114"/>
                  </a:lnTo>
                  <a:lnTo>
                    <a:pt x="305" y="120"/>
                  </a:lnTo>
                  <a:lnTo>
                    <a:pt x="299" y="120"/>
                  </a:lnTo>
                  <a:lnTo>
                    <a:pt x="287" y="126"/>
                  </a:lnTo>
                  <a:lnTo>
                    <a:pt x="281" y="126"/>
                  </a:lnTo>
                  <a:lnTo>
                    <a:pt x="275" y="126"/>
                  </a:lnTo>
                  <a:lnTo>
                    <a:pt x="263" y="120"/>
                  </a:lnTo>
                  <a:lnTo>
                    <a:pt x="257" y="120"/>
                  </a:lnTo>
                  <a:lnTo>
                    <a:pt x="251" y="114"/>
                  </a:lnTo>
                  <a:lnTo>
                    <a:pt x="239" y="114"/>
                  </a:lnTo>
                  <a:lnTo>
                    <a:pt x="233" y="108"/>
                  </a:lnTo>
                  <a:lnTo>
                    <a:pt x="227" y="108"/>
                  </a:lnTo>
                  <a:lnTo>
                    <a:pt x="221" y="102"/>
                  </a:lnTo>
                  <a:lnTo>
                    <a:pt x="215" y="102"/>
                  </a:lnTo>
                  <a:lnTo>
                    <a:pt x="215" y="96"/>
                  </a:lnTo>
                  <a:lnTo>
                    <a:pt x="209" y="96"/>
                  </a:lnTo>
                  <a:lnTo>
                    <a:pt x="203" y="96"/>
                  </a:lnTo>
                  <a:lnTo>
                    <a:pt x="197" y="96"/>
                  </a:lnTo>
                  <a:lnTo>
                    <a:pt x="197" y="102"/>
                  </a:lnTo>
                  <a:lnTo>
                    <a:pt x="191" y="102"/>
                  </a:lnTo>
                  <a:lnTo>
                    <a:pt x="185" y="102"/>
                  </a:lnTo>
                  <a:lnTo>
                    <a:pt x="185" y="108"/>
                  </a:lnTo>
                  <a:lnTo>
                    <a:pt x="191" y="108"/>
                  </a:lnTo>
                  <a:lnTo>
                    <a:pt x="197" y="108"/>
                  </a:lnTo>
                  <a:lnTo>
                    <a:pt x="203" y="108"/>
                  </a:lnTo>
                  <a:lnTo>
                    <a:pt x="209" y="108"/>
                  </a:lnTo>
                  <a:lnTo>
                    <a:pt x="215" y="108"/>
                  </a:lnTo>
                  <a:lnTo>
                    <a:pt x="221" y="108"/>
                  </a:lnTo>
                  <a:lnTo>
                    <a:pt x="227" y="108"/>
                  </a:lnTo>
                  <a:lnTo>
                    <a:pt x="233" y="108"/>
                  </a:lnTo>
                  <a:lnTo>
                    <a:pt x="239" y="108"/>
                  </a:lnTo>
                  <a:lnTo>
                    <a:pt x="251" y="114"/>
                  </a:lnTo>
                  <a:lnTo>
                    <a:pt x="257" y="114"/>
                  </a:lnTo>
                  <a:lnTo>
                    <a:pt x="269" y="120"/>
                  </a:lnTo>
                  <a:lnTo>
                    <a:pt x="281" y="126"/>
                  </a:lnTo>
                  <a:lnTo>
                    <a:pt x="287" y="138"/>
                  </a:lnTo>
                  <a:lnTo>
                    <a:pt x="293" y="144"/>
                  </a:lnTo>
                  <a:lnTo>
                    <a:pt x="299" y="156"/>
                  </a:lnTo>
                  <a:lnTo>
                    <a:pt x="305" y="168"/>
                  </a:lnTo>
                  <a:lnTo>
                    <a:pt x="311" y="174"/>
                  </a:lnTo>
                  <a:lnTo>
                    <a:pt x="317" y="192"/>
                  </a:lnTo>
                  <a:lnTo>
                    <a:pt x="317" y="204"/>
                  </a:lnTo>
                  <a:lnTo>
                    <a:pt x="317" y="210"/>
                  </a:lnTo>
                  <a:lnTo>
                    <a:pt x="317" y="216"/>
                  </a:lnTo>
                  <a:lnTo>
                    <a:pt x="317" y="228"/>
                  </a:lnTo>
                  <a:lnTo>
                    <a:pt x="317" y="234"/>
                  </a:lnTo>
                  <a:lnTo>
                    <a:pt x="311" y="228"/>
                  </a:lnTo>
                  <a:lnTo>
                    <a:pt x="305" y="222"/>
                  </a:lnTo>
                  <a:lnTo>
                    <a:pt x="293" y="216"/>
                  </a:lnTo>
                  <a:lnTo>
                    <a:pt x="287" y="216"/>
                  </a:lnTo>
                  <a:lnTo>
                    <a:pt x="275" y="210"/>
                  </a:lnTo>
                  <a:lnTo>
                    <a:pt x="263" y="204"/>
                  </a:lnTo>
                  <a:lnTo>
                    <a:pt x="257" y="204"/>
                  </a:lnTo>
                  <a:lnTo>
                    <a:pt x="245" y="204"/>
                  </a:lnTo>
                  <a:lnTo>
                    <a:pt x="239" y="204"/>
                  </a:lnTo>
                  <a:lnTo>
                    <a:pt x="233" y="198"/>
                  </a:lnTo>
                  <a:lnTo>
                    <a:pt x="227" y="198"/>
                  </a:lnTo>
                  <a:lnTo>
                    <a:pt x="221" y="198"/>
                  </a:lnTo>
                  <a:lnTo>
                    <a:pt x="215" y="192"/>
                  </a:lnTo>
                  <a:lnTo>
                    <a:pt x="209" y="192"/>
                  </a:lnTo>
                  <a:lnTo>
                    <a:pt x="203" y="180"/>
                  </a:lnTo>
                  <a:lnTo>
                    <a:pt x="203" y="174"/>
                  </a:lnTo>
                  <a:lnTo>
                    <a:pt x="197" y="168"/>
                  </a:lnTo>
                  <a:lnTo>
                    <a:pt x="191" y="156"/>
                  </a:lnTo>
                  <a:lnTo>
                    <a:pt x="191" y="144"/>
                  </a:lnTo>
                  <a:lnTo>
                    <a:pt x="191" y="132"/>
                  </a:lnTo>
                  <a:lnTo>
                    <a:pt x="185" y="126"/>
                  </a:lnTo>
                  <a:lnTo>
                    <a:pt x="185" y="120"/>
                  </a:lnTo>
                  <a:lnTo>
                    <a:pt x="179" y="120"/>
                  </a:lnTo>
                  <a:lnTo>
                    <a:pt x="179" y="114"/>
                  </a:lnTo>
                  <a:lnTo>
                    <a:pt x="173" y="114"/>
                  </a:lnTo>
                  <a:lnTo>
                    <a:pt x="167" y="108"/>
                  </a:lnTo>
                  <a:lnTo>
                    <a:pt x="161" y="108"/>
                  </a:lnTo>
                  <a:lnTo>
                    <a:pt x="155" y="108"/>
                  </a:lnTo>
                  <a:lnTo>
                    <a:pt x="155" y="114"/>
                  </a:lnTo>
                  <a:lnTo>
                    <a:pt x="155" y="120"/>
                  </a:lnTo>
                  <a:lnTo>
                    <a:pt x="161" y="120"/>
                  </a:lnTo>
                  <a:lnTo>
                    <a:pt x="161" y="126"/>
                  </a:lnTo>
                  <a:lnTo>
                    <a:pt x="167" y="126"/>
                  </a:lnTo>
                  <a:lnTo>
                    <a:pt x="173" y="132"/>
                  </a:lnTo>
                  <a:lnTo>
                    <a:pt x="179" y="138"/>
                  </a:lnTo>
                  <a:lnTo>
                    <a:pt x="185" y="150"/>
                  </a:lnTo>
                  <a:lnTo>
                    <a:pt x="191" y="156"/>
                  </a:lnTo>
                  <a:lnTo>
                    <a:pt x="197" y="168"/>
                  </a:lnTo>
                  <a:lnTo>
                    <a:pt x="203" y="174"/>
                  </a:lnTo>
                  <a:close/>
                </a:path>
              </a:pathLst>
            </a:custGeom>
            <a:solidFill>
              <a:srgbClr val="FF1933"/>
            </a:solidFill>
            <a:ln w="9525">
              <a:noFill/>
              <a:round/>
              <a:headEnd/>
              <a:tailEnd/>
            </a:ln>
          </p:spPr>
          <p:txBody>
            <a:bodyPr rot="10800000" vert="eaVert"/>
            <a:lstStyle/>
            <a:p>
              <a:endParaRPr lang="en-US"/>
            </a:p>
          </p:txBody>
        </p:sp>
        <p:sp>
          <p:nvSpPr>
            <p:cNvPr id="15572" name="Freeform 195"/>
            <p:cNvSpPr>
              <a:spLocks/>
            </p:cNvSpPr>
            <p:nvPr/>
          </p:nvSpPr>
          <p:spPr bwMode="auto">
            <a:xfrm>
              <a:off x="5000" y="1568"/>
              <a:ext cx="124" cy="123"/>
            </a:xfrm>
            <a:custGeom>
              <a:avLst/>
              <a:gdLst>
                <a:gd name="T0" fmla="*/ 88 w 125"/>
                <a:gd name="T1" fmla="*/ 109 h 125"/>
                <a:gd name="T2" fmla="*/ 94 w 125"/>
                <a:gd name="T3" fmla="*/ 103 h 125"/>
                <a:gd name="T4" fmla="*/ 100 w 125"/>
                <a:gd name="T5" fmla="*/ 97 h 125"/>
                <a:gd name="T6" fmla="*/ 106 w 125"/>
                <a:gd name="T7" fmla="*/ 103 h 125"/>
                <a:gd name="T8" fmla="*/ 112 w 125"/>
                <a:gd name="T9" fmla="*/ 103 h 125"/>
                <a:gd name="T10" fmla="*/ 112 w 125"/>
                <a:gd name="T11" fmla="*/ 103 h 125"/>
                <a:gd name="T12" fmla="*/ 117 w 125"/>
                <a:gd name="T13" fmla="*/ 103 h 125"/>
                <a:gd name="T14" fmla="*/ 117 w 125"/>
                <a:gd name="T15" fmla="*/ 103 h 125"/>
                <a:gd name="T16" fmla="*/ 117 w 125"/>
                <a:gd name="T17" fmla="*/ 103 h 125"/>
                <a:gd name="T18" fmla="*/ 112 w 125"/>
                <a:gd name="T19" fmla="*/ 97 h 125"/>
                <a:gd name="T20" fmla="*/ 112 w 125"/>
                <a:gd name="T21" fmla="*/ 97 h 125"/>
                <a:gd name="T22" fmla="*/ 106 w 125"/>
                <a:gd name="T23" fmla="*/ 97 h 125"/>
                <a:gd name="T24" fmla="*/ 100 w 125"/>
                <a:gd name="T25" fmla="*/ 92 h 125"/>
                <a:gd name="T26" fmla="*/ 100 w 125"/>
                <a:gd name="T27" fmla="*/ 89 h 125"/>
                <a:gd name="T28" fmla="*/ 100 w 125"/>
                <a:gd name="T29" fmla="*/ 86 h 125"/>
                <a:gd name="T30" fmla="*/ 100 w 125"/>
                <a:gd name="T31" fmla="*/ 86 h 125"/>
                <a:gd name="T32" fmla="*/ 106 w 125"/>
                <a:gd name="T33" fmla="*/ 86 h 125"/>
                <a:gd name="T34" fmla="*/ 106 w 125"/>
                <a:gd name="T35" fmla="*/ 81 h 125"/>
                <a:gd name="T36" fmla="*/ 112 w 125"/>
                <a:gd name="T37" fmla="*/ 69 h 125"/>
                <a:gd name="T38" fmla="*/ 112 w 125"/>
                <a:gd name="T39" fmla="*/ 45 h 125"/>
                <a:gd name="T40" fmla="*/ 94 w 125"/>
                <a:gd name="T41" fmla="*/ 29 h 125"/>
                <a:gd name="T42" fmla="*/ 64 w 125"/>
                <a:gd name="T43" fmla="*/ 18 h 125"/>
                <a:gd name="T44" fmla="*/ 48 w 125"/>
                <a:gd name="T45" fmla="*/ 12 h 125"/>
                <a:gd name="T46" fmla="*/ 30 w 125"/>
                <a:gd name="T47" fmla="*/ 12 h 125"/>
                <a:gd name="T48" fmla="*/ 18 w 125"/>
                <a:gd name="T49" fmla="*/ 6 h 125"/>
                <a:gd name="T50" fmla="*/ 6 w 125"/>
                <a:gd name="T51" fmla="*/ 0 h 125"/>
                <a:gd name="T52" fmla="*/ 6 w 125"/>
                <a:gd name="T53" fmla="*/ 6 h 125"/>
                <a:gd name="T54" fmla="*/ 12 w 125"/>
                <a:gd name="T55" fmla="*/ 23 h 125"/>
                <a:gd name="T56" fmla="*/ 18 w 125"/>
                <a:gd name="T57" fmla="*/ 33 h 125"/>
                <a:gd name="T58" fmla="*/ 24 w 125"/>
                <a:gd name="T59" fmla="*/ 45 h 125"/>
                <a:gd name="T60" fmla="*/ 30 w 125"/>
                <a:gd name="T61" fmla="*/ 63 h 125"/>
                <a:gd name="T62" fmla="*/ 36 w 125"/>
                <a:gd name="T63" fmla="*/ 81 h 125"/>
                <a:gd name="T64" fmla="*/ 54 w 125"/>
                <a:gd name="T65" fmla="*/ 97 h 125"/>
                <a:gd name="T66" fmla="*/ 70 w 125"/>
                <a:gd name="T67" fmla="*/ 109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5"/>
                <a:gd name="T103" fmla="*/ 0 h 125"/>
                <a:gd name="T104" fmla="*/ 125 w 125"/>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5" h="125">
                  <a:moveTo>
                    <a:pt x="96" y="125"/>
                  </a:moveTo>
                  <a:lnTo>
                    <a:pt x="96" y="125"/>
                  </a:lnTo>
                  <a:lnTo>
                    <a:pt x="102" y="119"/>
                  </a:lnTo>
                  <a:lnTo>
                    <a:pt x="108" y="113"/>
                  </a:lnTo>
                  <a:lnTo>
                    <a:pt x="114" y="113"/>
                  </a:lnTo>
                  <a:lnTo>
                    <a:pt x="114" y="119"/>
                  </a:lnTo>
                  <a:lnTo>
                    <a:pt x="120" y="119"/>
                  </a:lnTo>
                  <a:lnTo>
                    <a:pt x="125" y="119"/>
                  </a:lnTo>
                  <a:lnTo>
                    <a:pt x="125" y="113"/>
                  </a:lnTo>
                  <a:lnTo>
                    <a:pt x="120" y="113"/>
                  </a:lnTo>
                  <a:lnTo>
                    <a:pt x="114" y="113"/>
                  </a:lnTo>
                  <a:lnTo>
                    <a:pt x="108" y="113"/>
                  </a:lnTo>
                  <a:lnTo>
                    <a:pt x="108" y="107"/>
                  </a:lnTo>
                  <a:lnTo>
                    <a:pt x="108" y="101"/>
                  </a:lnTo>
                  <a:lnTo>
                    <a:pt x="108" y="95"/>
                  </a:lnTo>
                  <a:lnTo>
                    <a:pt x="114" y="95"/>
                  </a:lnTo>
                  <a:lnTo>
                    <a:pt x="114" y="89"/>
                  </a:lnTo>
                  <a:lnTo>
                    <a:pt x="120" y="89"/>
                  </a:lnTo>
                  <a:lnTo>
                    <a:pt x="120" y="77"/>
                  </a:lnTo>
                  <a:lnTo>
                    <a:pt x="120" y="65"/>
                  </a:lnTo>
                  <a:lnTo>
                    <a:pt x="120" y="53"/>
                  </a:lnTo>
                  <a:lnTo>
                    <a:pt x="114" y="41"/>
                  </a:lnTo>
                  <a:lnTo>
                    <a:pt x="102" y="29"/>
                  </a:lnTo>
                  <a:lnTo>
                    <a:pt x="90" y="23"/>
                  </a:lnTo>
                  <a:lnTo>
                    <a:pt x="72" y="18"/>
                  </a:lnTo>
                  <a:lnTo>
                    <a:pt x="54" y="12"/>
                  </a:lnTo>
                  <a:lnTo>
                    <a:pt x="48" y="12"/>
                  </a:lnTo>
                  <a:lnTo>
                    <a:pt x="36" y="12"/>
                  </a:lnTo>
                  <a:lnTo>
                    <a:pt x="30" y="12"/>
                  </a:lnTo>
                  <a:lnTo>
                    <a:pt x="24" y="6"/>
                  </a:lnTo>
                  <a:lnTo>
                    <a:pt x="18" y="6"/>
                  </a:lnTo>
                  <a:lnTo>
                    <a:pt x="12" y="0"/>
                  </a:lnTo>
                  <a:lnTo>
                    <a:pt x="6" y="0"/>
                  </a:lnTo>
                  <a:lnTo>
                    <a:pt x="0" y="0"/>
                  </a:lnTo>
                  <a:lnTo>
                    <a:pt x="6" y="6"/>
                  </a:lnTo>
                  <a:lnTo>
                    <a:pt x="12" y="12"/>
                  </a:lnTo>
                  <a:lnTo>
                    <a:pt x="12" y="23"/>
                  </a:lnTo>
                  <a:lnTo>
                    <a:pt x="18" y="29"/>
                  </a:lnTo>
                  <a:lnTo>
                    <a:pt x="18" y="41"/>
                  </a:lnTo>
                  <a:lnTo>
                    <a:pt x="24" y="47"/>
                  </a:lnTo>
                  <a:lnTo>
                    <a:pt x="24" y="53"/>
                  </a:lnTo>
                  <a:lnTo>
                    <a:pt x="24" y="65"/>
                  </a:lnTo>
                  <a:lnTo>
                    <a:pt x="30" y="71"/>
                  </a:lnTo>
                  <a:lnTo>
                    <a:pt x="30" y="83"/>
                  </a:lnTo>
                  <a:lnTo>
                    <a:pt x="36" y="89"/>
                  </a:lnTo>
                  <a:lnTo>
                    <a:pt x="42" y="101"/>
                  </a:lnTo>
                  <a:lnTo>
                    <a:pt x="54" y="113"/>
                  </a:lnTo>
                  <a:lnTo>
                    <a:pt x="66" y="119"/>
                  </a:lnTo>
                  <a:lnTo>
                    <a:pt x="78" y="125"/>
                  </a:lnTo>
                  <a:lnTo>
                    <a:pt x="96" y="125"/>
                  </a:lnTo>
                  <a:close/>
                </a:path>
              </a:pathLst>
            </a:custGeom>
            <a:solidFill>
              <a:srgbClr val="FF1933"/>
            </a:solidFill>
            <a:ln w="9525">
              <a:noFill/>
              <a:round/>
              <a:headEnd/>
              <a:tailEnd/>
            </a:ln>
          </p:spPr>
          <p:txBody>
            <a:bodyPr rot="10800000" vert="eaVert"/>
            <a:lstStyle/>
            <a:p>
              <a:endParaRPr lang="en-US"/>
            </a:p>
          </p:txBody>
        </p:sp>
        <p:sp>
          <p:nvSpPr>
            <p:cNvPr id="15573" name="Freeform 196"/>
            <p:cNvSpPr>
              <a:spLocks/>
            </p:cNvSpPr>
            <p:nvPr/>
          </p:nvSpPr>
          <p:spPr bwMode="auto">
            <a:xfrm>
              <a:off x="5137" y="1642"/>
              <a:ext cx="12" cy="12"/>
            </a:xfrm>
            <a:custGeom>
              <a:avLst/>
              <a:gdLst>
                <a:gd name="T0" fmla="*/ 0 w 12"/>
                <a:gd name="T1" fmla="*/ 6 h 12"/>
                <a:gd name="T2" fmla="*/ 0 w 12"/>
                <a:gd name="T3" fmla="*/ 0 h 12"/>
                <a:gd name="T4" fmla="*/ 6 w 12"/>
                <a:gd name="T5" fmla="*/ 0 h 12"/>
                <a:gd name="T6" fmla="*/ 6 w 12"/>
                <a:gd name="T7" fmla="*/ 0 h 12"/>
                <a:gd name="T8" fmla="*/ 6 w 12"/>
                <a:gd name="T9" fmla="*/ 0 h 12"/>
                <a:gd name="T10" fmla="*/ 12 w 12"/>
                <a:gd name="T11" fmla="*/ 0 h 12"/>
                <a:gd name="T12" fmla="*/ 12 w 12"/>
                <a:gd name="T13" fmla="*/ 0 h 12"/>
                <a:gd name="T14" fmla="*/ 12 w 12"/>
                <a:gd name="T15" fmla="*/ 0 h 12"/>
                <a:gd name="T16" fmla="*/ 12 w 12"/>
                <a:gd name="T17" fmla="*/ 6 h 12"/>
                <a:gd name="T18" fmla="*/ 12 w 12"/>
                <a:gd name="T19" fmla="*/ 6 h 12"/>
                <a:gd name="T20" fmla="*/ 12 w 12"/>
                <a:gd name="T21" fmla="*/ 12 h 12"/>
                <a:gd name="T22" fmla="*/ 12 w 12"/>
                <a:gd name="T23" fmla="*/ 12 h 12"/>
                <a:gd name="T24" fmla="*/ 6 w 12"/>
                <a:gd name="T25" fmla="*/ 12 h 12"/>
                <a:gd name="T26" fmla="*/ 6 w 12"/>
                <a:gd name="T27" fmla="*/ 12 h 12"/>
                <a:gd name="T28" fmla="*/ 6 w 12"/>
                <a:gd name="T29" fmla="*/ 12 h 12"/>
                <a:gd name="T30" fmla="*/ 0 w 12"/>
                <a:gd name="T31" fmla="*/ 6 h 12"/>
                <a:gd name="T32" fmla="*/ 0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6"/>
                  </a:moveTo>
                  <a:lnTo>
                    <a:pt x="0" y="0"/>
                  </a:lnTo>
                  <a:lnTo>
                    <a:pt x="6" y="0"/>
                  </a:lnTo>
                  <a:lnTo>
                    <a:pt x="12" y="0"/>
                  </a:lnTo>
                  <a:lnTo>
                    <a:pt x="12" y="6"/>
                  </a:lnTo>
                  <a:lnTo>
                    <a:pt x="12" y="12"/>
                  </a:lnTo>
                  <a:lnTo>
                    <a:pt x="6" y="12"/>
                  </a:lnTo>
                  <a:lnTo>
                    <a:pt x="0" y="6"/>
                  </a:lnTo>
                  <a:close/>
                </a:path>
              </a:pathLst>
            </a:custGeom>
            <a:solidFill>
              <a:srgbClr val="007F00"/>
            </a:solidFill>
            <a:ln w="9525">
              <a:noFill/>
              <a:round/>
              <a:headEnd/>
              <a:tailEnd/>
            </a:ln>
          </p:spPr>
          <p:txBody>
            <a:bodyPr rot="10800000" vert="eaVert"/>
            <a:lstStyle/>
            <a:p>
              <a:endParaRPr lang="en-US"/>
            </a:p>
          </p:txBody>
        </p:sp>
        <p:sp>
          <p:nvSpPr>
            <p:cNvPr id="15574" name="Freeform 197"/>
            <p:cNvSpPr>
              <a:spLocks/>
            </p:cNvSpPr>
            <p:nvPr/>
          </p:nvSpPr>
          <p:spPr bwMode="auto">
            <a:xfrm>
              <a:off x="5165" y="1662"/>
              <a:ext cx="13" cy="12"/>
            </a:xfrm>
            <a:custGeom>
              <a:avLst/>
              <a:gdLst>
                <a:gd name="T0" fmla="*/ 0 w 12"/>
                <a:gd name="T1" fmla="*/ 0 h 12"/>
                <a:gd name="T2" fmla="*/ 0 w 12"/>
                <a:gd name="T3" fmla="*/ 0 h 12"/>
                <a:gd name="T4" fmla="*/ 14 w 12"/>
                <a:gd name="T5" fmla="*/ 0 h 12"/>
                <a:gd name="T6" fmla="*/ 14 w 12"/>
                <a:gd name="T7" fmla="*/ 0 h 12"/>
                <a:gd name="T8" fmla="*/ 22 w 12"/>
                <a:gd name="T9" fmla="*/ 0 h 12"/>
                <a:gd name="T10" fmla="*/ 22 w 12"/>
                <a:gd name="T11" fmla="*/ 6 h 12"/>
                <a:gd name="T12" fmla="*/ 22 w 12"/>
                <a:gd name="T13" fmla="*/ 6 h 12"/>
                <a:gd name="T14" fmla="*/ 22 w 12"/>
                <a:gd name="T15" fmla="*/ 12 h 12"/>
                <a:gd name="T16" fmla="*/ 22 w 12"/>
                <a:gd name="T17" fmla="*/ 12 h 12"/>
                <a:gd name="T18" fmla="*/ 14 w 12"/>
                <a:gd name="T19" fmla="*/ 12 h 12"/>
                <a:gd name="T20" fmla="*/ 14 w 12"/>
                <a:gd name="T21" fmla="*/ 12 h 12"/>
                <a:gd name="T22" fmla="*/ 0 w 12"/>
                <a:gd name="T23" fmla="*/ 12 h 12"/>
                <a:gd name="T24" fmla="*/ 0 w 12"/>
                <a:gd name="T25" fmla="*/ 12 h 12"/>
                <a:gd name="T26" fmla="*/ 0 w 12"/>
                <a:gd name="T27" fmla="*/ 6 h 12"/>
                <a:gd name="T28" fmla="*/ 0 w 12"/>
                <a:gd name="T29" fmla="*/ 6 h 12"/>
                <a:gd name="T30" fmla="*/ 0 w 12"/>
                <a:gd name="T31" fmla="*/ 6 h 12"/>
                <a:gd name="T32" fmla="*/ 0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0"/>
                  </a:moveTo>
                  <a:lnTo>
                    <a:pt x="0" y="0"/>
                  </a:lnTo>
                  <a:lnTo>
                    <a:pt x="6" y="0"/>
                  </a:lnTo>
                  <a:lnTo>
                    <a:pt x="12" y="0"/>
                  </a:lnTo>
                  <a:lnTo>
                    <a:pt x="12" y="6"/>
                  </a:lnTo>
                  <a:lnTo>
                    <a:pt x="12" y="12"/>
                  </a:lnTo>
                  <a:lnTo>
                    <a:pt x="6" y="12"/>
                  </a:lnTo>
                  <a:lnTo>
                    <a:pt x="0" y="12"/>
                  </a:lnTo>
                  <a:lnTo>
                    <a:pt x="0" y="6"/>
                  </a:lnTo>
                  <a:lnTo>
                    <a:pt x="0" y="0"/>
                  </a:lnTo>
                  <a:close/>
                </a:path>
              </a:pathLst>
            </a:custGeom>
            <a:solidFill>
              <a:srgbClr val="007F00"/>
            </a:solidFill>
            <a:ln w="9525">
              <a:noFill/>
              <a:round/>
              <a:headEnd/>
              <a:tailEnd/>
            </a:ln>
          </p:spPr>
          <p:txBody>
            <a:bodyPr rot="10800000" vert="eaVert"/>
            <a:lstStyle/>
            <a:p>
              <a:endParaRPr lang="en-US"/>
            </a:p>
          </p:txBody>
        </p:sp>
        <p:sp>
          <p:nvSpPr>
            <p:cNvPr id="15575" name="Freeform 198"/>
            <p:cNvSpPr>
              <a:spLocks/>
            </p:cNvSpPr>
            <p:nvPr/>
          </p:nvSpPr>
          <p:spPr bwMode="auto">
            <a:xfrm>
              <a:off x="5129" y="1680"/>
              <a:ext cx="19" cy="12"/>
            </a:xfrm>
            <a:custGeom>
              <a:avLst/>
              <a:gdLst>
                <a:gd name="T0" fmla="*/ 0 w 18"/>
                <a:gd name="T1" fmla="*/ 0 h 12"/>
                <a:gd name="T2" fmla="*/ 6 w 18"/>
                <a:gd name="T3" fmla="*/ 0 h 12"/>
                <a:gd name="T4" fmla="*/ 6 w 18"/>
                <a:gd name="T5" fmla="*/ 0 h 12"/>
                <a:gd name="T6" fmla="*/ 20 w 18"/>
                <a:gd name="T7" fmla="*/ 0 h 12"/>
                <a:gd name="T8" fmla="*/ 20 w 18"/>
                <a:gd name="T9" fmla="*/ 0 h 12"/>
                <a:gd name="T10" fmla="*/ 26 w 18"/>
                <a:gd name="T11" fmla="*/ 0 h 12"/>
                <a:gd name="T12" fmla="*/ 26 w 18"/>
                <a:gd name="T13" fmla="*/ 6 h 12"/>
                <a:gd name="T14" fmla="*/ 20 w 18"/>
                <a:gd name="T15" fmla="*/ 6 h 12"/>
                <a:gd name="T16" fmla="*/ 20 w 18"/>
                <a:gd name="T17" fmla="*/ 12 h 12"/>
                <a:gd name="T18" fmla="*/ 20 w 18"/>
                <a:gd name="T19" fmla="*/ 12 h 12"/>
                <a:gd name="T20" fmla="*/ 6 w 18"/>
                <a:gd name="T21" fmla="*/ 12 h 12"/>
                <a:gd name="T22" fmla="*/ 6 w 18"/>
                <a:gd name="T23" fmla="*/ 12 h 12"/>
                <a:gd name="T24" fmla="*/ 6 w 18"/>
                <a:gd name="T25" fmla="*/ 12 h 12"/>
                <a:gd name="T26" fmla="*/ 0 w 18"/>
                <a:gd name="T27" fmla="*/ 6 h 12"/>
                <a:gd name="T28" fmla="*/ 0 w 18"/>
                <a:gd name="T29" fmla="*/ 6 h 12"/>
                <a:gd name="T30" fmla="*/ 0 w 18"/>
                <a:gd name="T31" fmla="*/ 0 h 12"/>
                <a:gd name="T32" fmla="*/ 0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0"/>
                  </a:moveTo>
                  <a:lnTo>
                    <a:pt x="6" y="0"/>
                  </a:lnTo>
                  <a:lnTo>
                    <a:pt x="12" y="0"/>
                  </a:lnTo>
                  <a:lnTo>
                    <a:pt x="18" y="0"/>
                  </a:lnTo>
                  <a:lnTo>
                    <a:pt x="18" y="6"/>
                  </a:lnTo>
                  <a:lnTo>
                    <a:pt x="12" y="6"/>
                  </a:lnTo>
                  <a:lnTo>
                    <a:pt x="12" y="12"/>
                  </a:lnTo>
                  <a:lnTo>
                    <a:pt x="6" y="12"/>
                  </a:lnTo>
                  <a:lnTo>
                    <a:pt x="0" y="6"/>
                  </a:lnTo>
                  <a:lnTo>
                    <a:pt x="0" y="0"/>
                  </a:lnTo>
                  <a:close/>
                </a:path>
              </a:pathLst>
            </a:custGeom>
            <a:solidFill>
              <a:srgbClr val="007F00"/>
            </a:solidFill>
            <a:ln w="9525">
              <a:noFill/>
              <a:round/>
              <a:headEnd/>
              <a:tailEnd/>
            </a:ln>
          </p:spPr>
          <p:txBody>
            <a:bodyPr rot="10800000" vert="eaVert"/>
            <a:lstStyle/>
            <a:p>
              <a:endParaRPr lang="en-US"/>
            </a:p>
          </p:txBody>
        </p:sp>
        <p:sp>
          <p:nvSpPr>
            <p:cNvPr id="15576" name="Freeform 199"/>
            <p:cNvSpPr>
              <a:spLocks/>
            </p:cNvSpPr>
            <p:nvPr/>
          </p:nvSpPr>
          <p:spPr bwMode="auto">
            <a:xfrm>
              <a:off x="5106" y="1661"/>
              <a:ext cx="17" cy="12"/>
            </a:xfrm>
            <a:custGeom>
              <a:avLst/>
              <a:gdLst>
                <a:gd name="T0" fmla="*/ 6 w 17"/>
                <a:gd name="T1" fmla="*/ 0 h 12"/>
                <a:gd name="T2" fmla="*/ 6 w 17"/>
                <a:gd name="T3" fmla="*/ 0 h 12"/>
                <a:gd name="T4" fmla="*/ 0 w 17"/>
                <a:gd name="T5" fmla="*/ 6 h 12"/>
                <a:gd name="T6" fmla="*/ 0 w 17"/>
                <a:gd name="T7" fmla="*/ 6 h 12"/>
                <a:gd name="T8" fmla="*/ 6 w 17"/>
                <a:gd name="T9" fmla="*/ 12 h 12"/>
                <a:gd name="T10" fmla="*/ 6 w 17"/>
                <a:gd name="T11" fmla="*/ 12 h 12"/>
                <a:gd name="T12" fmla="*/ 12 w 17"/>
                <a:gd name="T13" fmla="*/ 12 h 12"/>
                <a:gd name="T14" fmla="*/ 12 w 17"/>
                <a:gd name="T15" fmla="*/ 12 h 12"/>
                <a:gd name="T16" fmla="*/ 17 w 17"/>
                <a:gd name="T17" fmla="*/ 12 h 12"/>
                <a:gd name="T18" fmla="*/ 17 w 17"/>
                <a:gd name="T19" fmla="*/ 12 h 12"/>
                <a:gd name="T20" fmla="*/ 17 w 17"/>
                <a:gd name="T21" fmla="*/ 6 h 12"/>
                <a:gd name="T22" fmla="*/ 17 w 17"/>
                <a:gd name="T23" fmla="*/ 6 h 12"/>
                <a:gd name="T24" fmla="*/ 17 w 17"/>
                <a:gd name="T25" fmla="*/ 0 h 12"/>
                <a:gd name="T26" fmla="*/ 12 w 17"/>
                <a:gd name="T27" fmla="*/ 0 h 12"/>
                <a:gd name="T28" fmla="*/ 12 w 17"/>
                <a:gd name="T29" fmla="*/ 0 h 12"/>
                <a:gd name="T30" fmla="*/ 6 w 17"/>
                <a:gd name="T31" fmla="*/ 0 h 12"/>
                <a:gd name="T32" fmla="*/ 6 w 17"/>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2"/>
                <a:gd name="T53" fmla="*/ 17 w 17"/>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2">
                  <a:moveTo>
                    <a:pt x="6" y="0"/>
                  </a:moveTo>
                  <a:lnTo>
                    <a:pt x="6" y="0"/>
                  </a:lnTo>
                  <a:lnTo>
                    <a:pt x="0" y="6"/>
                  </a:lnTo>
                  <a:lnTo>
                    <a:pt x="6" y="12"/>
                  </a:lnTo>
                  <a:lnTo>
                    <a:pt x="12" y="12"/>
                  </a:lnTo>
                  <a:lnTo>
                    <a:pt x="17" y="12"/>
                  </a:lnTo>
                  <a:lnTo>
                    <a:pt x="17" y="6"/>
                  </a:lnTo>
                  <a:lnTo>
                    <a:pt x="17" y="0"/>
                  </a:lnTo>
                  <a:lnTo>
                    <a:pt x="12" y="0"/>
                  </a:lnTo>
                  <a:lnTo>
                    <a:pt x="6" y="0"/>
                  </a:lnTo>
                  <a:close/>
                </a:path>
              </a:pathLst>
            </a:custGeom>
            <a:solidFill>
              <a:srgbClr val="007F00"/>
            </a:solidFill>
            <a:ln w="9525">
              <a:noFill/>
              <a:round/>
              <a:headEnd/>
              <a:tailEnd/>
            </a:ln>
          </p:spPr>
          <p:txBody>
            <a:bodyPr rot="10800000" vert="eaVert"/>
            <a:lstStyle/>
            <a:p>
              <a:endParaRPr lang="en-US"/>
            </a:p>
          </p:txBody>
        </p:sp>
        <p:sp>
          <p:nvSpPr>
            <p:cNvPr id="15577" name="Freeform 200"/>
            <p:cNvSpPr>
              <a:spLocks/>
            </p:cNvSpPr>
            <p:nvPr/>
          </p:nvSpPr>
          <p:spPr bwMode="auto">
            <a:xfrm>
              <a:off x="5102" y="1684"/>
              <a:ext cx="12" cy="12"/>
            </a:xfrm>
            <a:custGeom>
              <a:avLst/>
              <a:gdLst>
                <a:gd name="T0" fmla="*/ 0 w 12"/>
                <a:gd name="T1" fmla="*/ 12 h 12"/>
                <a:gd name="T2" fmla="*/ 0 w 12"/>
                <a:gd name="T3" fmla="*/ 6 h 12"/>
                <a:gd name="T4" fmla="*/ 0 w 12"/>
                <a:gd name="T5" fmla="*/ 6 h 12"/>
                <a:gd name="T6" fmla="*/ 0 w 12"/>
                <a:gd name="T7" fmla="*/ 6 h 12"/>
                <a:gd name="T8" fmla="*/ 6 w 12"/>
                <a:gd name="T9" fmla="*/ 0 h 12"/>
                <a:gd name="T10" fmla="*/ 6 w 12"/>
                <a:gd name="T11" fmla="*/ 0 h 12"/>
                <a:gd name="T12" fmla="*/ 12 w 12"/>
                <a:gd name="T13" fmla="*/ 0 h 12"/>
                <a:gd name="T14" fmla="*/ 12 w 12"/>
                <a:gd name="T15" fmla="*/ 6 h 12"/>
                <a:gd name="T16" fmla="*/ 12 w 12"/>
                <a:gd name="T17" fmla="*/ 6 h 12"/>
                <a:gd name="T18" fmla="*/ 12 w 12"/>
                <a:gd name="T19" fmla="*/ 6 h 12"/>
                <a:gd name="T20" fmla="*/ 12 w 12"/>
                <a:gd name="T21" fmla="*/ 12 h 12"/>
                <a:gd name="T22" fmla="*/ 12 w 12"/>
                <a:gd name="T23" fmla="*/ 12 h 12"/>
                <a:gd name="T24" fmla="*/ 6 w 12"/>
                <a:gd name="T25" fmla="*/ 12 h 12"/>
                <a:gd name="T26" fmla="*/ 6 w 12"/>
                <a:gd name="T27" fmla="*/ 12 h 12"/>
                <a:gd name="T28" fmla="*/ 6 w 12"/>
                <a:gd name="T29" fmla="*/ 12 h 12"/>
                <a:gd name="T30" fmla="*/ 0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0" y="6"/>
                  </a:lnTo>
                  <a:lnTo>
                    <a:pt x="6" y="0"/>
                  </a:lnTo>
                  <a:lnTo>
                    <a:pt x="12" y="0"/>
                  </a:lnTo>
                  <a:lnTo>
                    <a:pt x="12" y="6"/>
                  </a:lnTo>
                  <a:lnTo>
                    <a:pt x="12" y="12"/>
                  </a:lnTo>
                  <a:lnTo>
                    <a:pt x="6" y="12"/>
                  </a:lnTo>
                  <a:lnTo>
                    <a:pt x="0" y="12"/>
                  </a:lnTo>
                  <a:close/>
                </a:path>
              </a:pathLst>
            </a:custGeom>
            <a:solidFill>
              <a:srgbClr val="007F00"/>
            </a:solidFill>
            <a:ln w="9525">
              <a:noFill/>
              <a:round/>
              <a:headEnd/>
              <a:tailEnd/>
            </a:ln>
          </p:spPr>
          <p:txBody>
            <a:bodyPr rot="10800000" vert="eaVert"/>
            <a:lstStyle/>
            <a:p>
              <a:endParaRPr lang="en-US"/>
            </a:p>
          </p:txBody>
        </p:sp>
        <p:sp>
          <p:nvSpPr>
            <p:cNvPr id="15578" name="Freeform 201"/>
            <p:cNvSpPr>
              <a:spLocks/>
            </p:cNvSpPr>
            <p:nvPr/>
          </p:nvSpPr>
          <p:spPr bwMode="auto">
            <a:xfrm>
              <a:off x="5123" y="1709"/>
              <a:ext cx="13" cy="12"/>
            </a:xfrm>
            <a:custGeom>
              <a:avLst/>
              <a:gdLst>
                <a:gd name="T0" fmla="*/ 0 w 12"/>
                <a:gd name="T1" fmla="*/ 12 h 12"/>
                <a:gd name="T2" fmla="*/ 0 w 12"/>
                <a:gd name="T3" fmla="*/ 12 h 12"/>
                <a:gd name="T4" fmla="*/ 0 w 12"/>
                <a:gd name="T5" fmla="*/ 12 h 12"/>
                <a:gd name="T6" fmla="*/ 0 w 12"/>
                <a:gd name="T7" fmla="*/ 6 h 12"/>
                <a:gd name="T8" fmla="*/ 0 w 12"/>
                <a:gd name="T9" fmla="*/ 6 h 12"/>
                <a:gd name="T10" fmla="*/ 0 w 12"/>
                <a:gd name="T11" fmla="*/ 0 h 12"/>
                <a:gd name="T12" fmla="*/ 0 w 12"/>
                <a:gd name="T13" fmla="*/ 0 h 12"/>
                <a:gd name="T14" fmla="*/ 14 w 12"/>
                <a:gd name="T15" fmla="*/ 0 h 12"/>
                <a:gd name="T16" fmla="*/ 14 w 12"/>
                <a:gd name="T17" fmla="*/ 0 h 12"/>
                <a:gd name="T18" fmla="*/ 14 w 12"/>
                <a:gd name="T19" fmla="*/ 0 h 12"/>
                <a:gd name="T20" fmla="*/ 14 w 12"/>
                <a:gd name="T21" fmla="*/ 0 h 12"/>
                <a:gd name="T22" fmla="*/ 14 w 12"/>
                <a:gd name="T23" fmla="*/ 0 h 12"/>
                <a:gd name="T24" fmla="*/ 22 w 12"/>
                <a:gd name="T25" fmla="*/ 6 h 12"/>
                <a:gd name="T26" fmla="*/ 14 w 12"/>
                <a:gd name="T27" fmla="*/ 6 h 12"/>
                <a:gd name="T28" fmla="*/ 14 w 12"/>
                <a:gd name="T29" fmla="*/ 12 h 12"/>
                <a:gd name="T30" fmla="*/ 14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0" y="12"/>
                  </a:lnTo>
                  <a:lnTo>
                    <a:pt x="0" y="6"/>
                  </a:lnTo>
                  <a:lnTo>
                    <a:pt x="0" y="0"/>
                  </a:lnTo>
                  <a:lnTo>
                    <a:pt x="6" y="0"/>
                  </a:lnTo>
                  <a:lnTo>
                    <a:pt x="12" y="6"/>
                  </a:lnTo>
                  <a:lnTo>
                    <a:pt x="6" y="6"/>
                  </a:lnTo>
                  <a:lnTo>
                    <a:pt x="6" y="12"/>
                  </a:lnTo>
                  <a:lnTo>
                    <a:pt x="0" y="12"/>
                  </a:lnTo>
                  <a:close/>
                </a:path>
              </a:pathLst>
            </a:custGeom>
            <a:solidFill>
              <a:srgbClr val="007F00"/>
            </a:solidFill>
            <a:ln w="9525">
              <a:noFill/>
              <a:round/>
              <a:headEnd/>
              <a:tailEnd/>
            </a:ln>
          </p:spPr>
          <p:txBody>
            <a:bodyPr rot="10800000" vert="eaVert"/>
            <a:lstStyle/>
            <a:p>
              <a:endParaRPr lang="en-US"/>
            </a:p>
          </p:txBody>
        </p:sp>
        <p:sp>
          <p:nvSpPr>
            <p:cNvPr id="15579" name="Freeform 202"/>
            <p:cNvSpPr>
              <a:spLocks/>
            </p:cNvSpPr>
            <p:nvPr/>
          </p:nvSpPr>
          <p:spPr bwMode="auto">
            <a:xfrm>
              <a:off x="5143" y="1691"/>
              <a:ext cx="12" cy="20"/>
            </a:xfrm>
            <a:custGeom>
              <a:avLst/>
              <a:gdLst>
                <a:gd name="T0" fmla="*/ 0 w 12"/>
                <a:gd name="T1" fmla="*/ 27 h 18"/>
                <a:gd name="T2" fmla="*/ 0 w 12"/>
                <a:gd name="T3" fmla="*/ 14 h 18"/>
                <a:gd name="T4" fmla="*/ 0 w 12"/>
                <a:gd name="T5" fmla="*/ 14 h 18"/>
                <a:gd name="T6" fmla="*/ 6 w 12"/>
                <a:gd name="T7" fmla="*/ 0 h 18"/>
                <a:gd name="T8" fmla="*/ 6 w 12"/>
                <a:gd name="T9" fmla="*/ 0 h 18"/>
                <a:gd name="T10" fmla="*/ 12 w 12"/>
                <a:gd name="T11" fmla="*/ 0 h 18"/>
                <a:gd name="T12" fmla="*/ 12 w 12"/>
                <a:gd name="T13" fmla="*/ 14 h 18"/>
                <a:gd name="T14" fmla="*/ 12 w 12"/>
                <a:gd name="T15" fmla="*/ 14 h 18"/>
                <a:gd name="T16" fmla="*/ 12 w 12"/>
                <a:gd name="T17" fmla="*/ 27 h 18"/>
                <a:gd name="T18" fmla="*/ 12 w 12"/>
                <a:gd name="T19" fmla="*/ 27 h 18"/>
                <a:gd name="T20" fmla="*/ 12 w 12"/>
                <a:gd name="T21" fmla="*/ 41 h 18"/>
                <a:gd name="T22" fmla="*/ 6 w 12"/>
                <a:gd name="T23" fmla="*/ 41 h 18"/>
                <a:gd name="T24" fmla="*/ 6 w 12"/>
                <a:gd name="T25" fmla="*/ 41 h 18"/>
                <a:gd name="T26" fmla="*/ 0 w 12"/>
                <a:gd name="T27" fmla="*/ 41 h 18"/>
                <a:gd name="T28" fmla="*/ 0 w 12"/>
                <a:gd name="T29" fmla="*/ 41 h 18"/>
                <a:gd name="T30" fmla="*/ 0 w 12"/>
                <a:gd name="T31" fmla="*/ 27 h 18"/>
                <a:gd name="T32" fmla="*/ 0 w 12"/>
                <a:gd name="T33" fmla="*/ 27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12"/>
                  </a:moveTo>
                  <a:lnTo>
                    <a:pt x="0" y="6"/>
                  </a:lnTo>
                  <a:lnTo>
                    <a:pt x="6" y="0"/>
                  </a:lnTo>
                  <a:lnTo>
                    <a:pt x="12" y="0"/>
                  </a:lnTo>
                  <a:lnTo>
                    <a:pt x="12" y="6"/>
                  </a:lnTo>
                  <a:lnTo>
                    <a:pt x="12" y="12"/>
                  </a:lnTo>
                  <a:lnTo>
                    <a:pt x="12" y="18"/>
                  </a:lnTo>
                  <a:lnTo>
                    <a:pt x="6" y="18"/>
                  </a:lnTo>
                  <a:lnTo>
                    <a:pt x="0" y="18"/>
                  </a:lnTo>
                  <a:lnTo>
                    <a:pt x="0" y="12"/>
                  </a:lnTo>
                  <a:close/>
                </a:path>
              </a:pathLst>
            </a:custGeom>
            <a:solidFill>
              <a:srgbClr val="007F00"/>
            </a:solidFill>
            <a:ln w="9525">
              <a:noFill/>
              <a:round/>
              <a:headEnd/>
              <a:tailEnd/>
            </a:ln>
          </p:spPr>
          <p:txBody>
            <a:bodyPr rot="10800000" vert="eaVert"/>
            <a:lstStyle/>
            <a:p>
              <a:endParaRPr lang="en-US"/>
            </a:p>
          </p:txBody>
        </p:sp>
        <p:sp>
          <p:nvSpPr>
            <p:cNvPr id="15580" name="Freeform 203"/>
            <p:cNvSpPr>
              <a:spLocks/>
            </p:cNvSpPr>
            <p:nvPr/>
          </p:nvSpPr>
          <p:spPr bwMode="auto">
            <a:xfrm>
              <a:off x="5161" y="1697"/>
              <a:ext cx="12" cy="14"/>
            </a:xfrm>
            <a:custGeom>
              <a:avLst/>
              <a:gdLst>
                <a:gd name="T0" fmla="*/ 12 w 12"/>
                <a:gd name="T1" fmla="*/ 0 h 12"/>
                <a:gd name="T2" fmla="*/ 12 w 12"/>
                <a:gd name="T3" fmla="*/ 0 h 12"/>
                <a:gd name="T4" fmla="*/ 12 w 12"/>
                <a:gd name="T5" fmla="*/ 21 h 12"/>
                <a:gd name="T6" fmla="*/ 12 w 12"/>
                <a:gd name="T7" fmla="*/ 21 h 12"/>
                <a:gd name="T8" fmla="*/ 12 w 12"/>
                <a:gd name="T9" fmla="*/ 21 h 12"/>
                <a:gd name="T10" fmla="*/ 12 w 12"/>
                <a:gd name="T11" fmla="*/ 41 h 12"/>
                <a:gd name="T12" fmla="*/ 6 w 12"/>
                <a:gd name="T13" fmla="*/ 41 h 12"/>
                <a:gd name="T14" fmla="*/ 6 w 12"/>
                <a:gd name="T15" fmla="*/ 41 h 12"/>
                <a:gd name="T16" fmla="*/ 0 w 12"/>
                <a:gd name="T17" fmla="*/ 41 h 12"/>
                <a:gd name="T18" fmla="*/ 0 w 12"/>
                <a:gd name="T19" fmla="*/ 41 h 12"/>
                <a:gd name="T20" fmla="*/ 0 w 12"/>
                <a:gd name="T21" fmla="*/ 21 h 12"/>
                <a:gd name="T22" fmla="*/ 0 w 12"/>
                <a:gd name="T23" fmla="*/ 21 h 12"/>
                <a:gd name="T24" fmla="*/ 0 w 12"/>
                <a:gd name="T25" fmla="*/ 21 h 12"/>
                <a:gd name="T26" fmla="*/ 0 w 12"/>
                <a:gd name="T27" fmla="*/ 0 h 12"/>
                <a:gd name="T28" fmla="*/ 0 w 12"/>
                <a:gd name="T29" fmla="*/ 0 h 12"/>
                <a:gd name="T30" fmla="*/ 6 w 12"/>
                <a:gd name="T31" fmla="*/ 0 h 12"/>
                <a:gd name="T32" fmla="*/ 12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0"/>
                  </a:moveTo>
                  <a:lnTo>
                    <a:pt x="12" y="0"/>
                  </a:lnTo>
                  <a:lnTo>
                    <a:pt x="12" y="6"/>
                  </a:lnTo>
                  <a:lnTo>
                    <a:pt x="12" y="12"/>
                  </a:lnTo>
                  <a:lnTo>
                    <a:pt x="6" y="12"/>
                  </a:lnTo>
                  <a:lnTo>
                    <a:pt x="0" y="12"/>
                  </a:lnTo>
                  <a:lnTo>
                    <a:pt x="0" y="6"/>
                  </a:lnTo>
                  <a:lnTo>
                    <a:pt x="0" y="0"/>
                  </a:lnTo>
                  <a:lnTo>
                    <a:pt x="6" y="0"/>
                  </a:lnTo>
                  <a:lnTo>
                    <a:pt x="12" y="0"/>
                  </a:lnTo>
                  <a:close/>
                </a:path>
              </a:pathLst>
            </a:custGeom>
            <a:solidFill>
              <a:srgbClr val="007F00"/>
            </a:solidFill>
            <a:ln w="9525">
              <a:noFill/>
              <a:round/>
              <a:headEnd/>
              <a:tailEnd/>
            </a:ln>
          </p:spPr>
          <p:txBody>
            <a:bodyPr rot="10800000" vert="eaVert"/>
            <a:lstStyle/>
            <a:p>
              <a:endParaRPr lang="en-US"/>
            </a:p>
          </p:txBody>
        </p:sp>
        <p:sp>
          <p:nvSpPr>
            <p:cNvPr id="15581" name="Freeform 204"/>
            <p:cNvSpPr>
              <a:spLocks/>
            </p:cNvSpPr>
            <p:nvPr/>
          </p:nvSpPr>
          <p:spPr bwMode="auto">
            <a:xfrm>
              <a:off x="5011" y="1717"/>
              <a:ext cx="108" cy="70"/>
            </a:xfrm>
            <a:custGeom>
              <a:avLst/>
              <a:gdLst>
                <a:gd name="T0" fmla="*/ 108 w 108"/>
                <a:gd name="T1" fmla="*/ 6 h 72"/>
                <a:gd name="T2" fmla="*/ 108 w 108"/>
                <a:gd name="T3" fmla="*/ 6 h 72"/>
                <a:gd name="T4" fmla="*/ 108 w 108"/>
                <a:gd name="T5" fmla="*/ 0 h 72"/>
                <a:gd name="T6" fmla="*/ 102 w 108"/>
                <a:gd name="T7" fmla="*/ 6 h 72"/>
                <a:gd name="T8" fmla="*/ 90 w 108"/>
                <a:gd name="T9" fmla="*/ 6 h 72"/>
                <a:gd name="T10" fmla="*/ 66 w 108"/>
                <a:gd name="T11" fmla="*/ 0 h 72"/>
                <a:gd name="T12" fmla="*/ 48 w 108"/>
                <a:gd name="T13" fmla="*/ 0 h 72"/>
                <a:gd name="T14" fmla="*/ 48 w 108"/>
                <a:gd name="T15" fmla="*/ 0 h 72"/>
                <a:gd name="T16" fmla="*/ 60 w 108"/>
                <a:gd name="T17" fmla="*/ 0 h 72"/>
                <a:gd name="T18" fmla="*/ 78 w 108"/>
                <a:gd name="T19" fmla="*/ 6 h 72"/>
                <a:gd name="T20" fmla="*/ 96 w 108"/>
                <a:gd name="T21" fmla="*/ 12 h 72"/>
                <a:gd name="T22" fmla="*/ 90 w 108"/>
                <a:gd name="T23" fmla="*/ 18 h 72"/>
                <a:gd name="T24" fmla="*/ 84 w 108"/>
                <a:gd name="T25" fmla="*/ 18 h 72"/>
                <a:gd name="T26" fmla="*/ 72 w 108"/>
                <a:gd name="T27" fmla="*/ 18 h 72"/>
                <a:gd name="T28" fmla="*/ 60 w 108"/>
                <a:gd name="T29" fmla="*/ 18 h 72"/>
                <a:gd name="T30" fmla="*/ 42 w 108"/>
                <a:gd name="T31" fmla="*/ 18 h 72"/>
                <a:gd name="T32" fmla="*/ 30 w 108"/>
                <a:gd name="T33" fmla="*/ 18 h 72"/>
                <a:gd name="T34" fmla="*/ 36 w 108"/>
                <a:gd name="T35" fmla="*/ 18 h 72"/>
                <a:gd name="T36" fmla="*/ 48 w 108"/>
                <a:gd name="T37" fmla="*/ 18 h 72"/>
                <a:gd name="T38" fmla="*/ 54 w 108"/>
                <a:gd name="T39" fmla="*/ 18 h 72"/>
                <a:gd name="T40" fmla="*/ 72 w 108"/>
                <a:gd name="T41" fmla="*/ 18 h 72"/>
                <a:gd name="T42" fmla="*/ 72 w 108"/>
                <a:gd name="T43" fmla="*/ 22 h 72"/>
                <a:gd name="T44" fmla="*/ 66 w 108"/>
                <a:gd name="T45" fmla="*/ 22 h 72"/>
                <a:gd name="T46" fmla="*/ 54 w 108"/>
                <a:gd name="T47" fmla="*/ 28 h 72"/>
                <a:gd name="T48" fmla="*/ 48 w 108"/>
                <a:gd name="T49" fmla="*/ 28 h 72"/>
                <a:gd name="T50" fmla="*/ 42 w 108"/>
                <a:gd name="T51" fmla="*/ 28 h 72"/>
                <a:gd name="T52" fmla="*/ 36 w 108"/>
                <a:gd name="T53" fmla="*/ 22 h 72"/>
                <a:gd name="T54" fmla="*/ 24 w 108"/>
                <a:gd name="T55" fmla="*/ 22 h 72"/>
                <a:gd name="T56" fmla="*/ 36 w 108"/>
                <a:gd name="T57" fmla="*/ 28 h 72"/>
                <a:gd name="T58" fmla="*/ 42 w 108"/>
                <a:gd name="T59" fmla="*/ 34 h 72"/>
                <a:gd name="T60" fmla="*/ 24 w 108"/>
                <a:gd name="T61" fmla="*/ 40 h 72"/>
                <a:gd name="T62" fmla="*/ 6 w 108"/>
                <a:gd name="T63" fmla="*/ 40 h 72"/>
                <a:gd name="T64" fmla="*/ 0 w 108"/>
                <a:gd name="T65" fmla="*/ 46 h 72"/>
                <a:gd name="T66" fmla="*/ 12 w 108"/>
                <a:gd name="T67" fmla="*/ 46 h 72"/>
                <a:gd name="T68" fmla="*/ 30 w 108"/>
                <a:gd name="T69" fmla="*/ 40 h 72"/>
                <a:gd name="T70" fmla="*/ 48 w 108"/>
                <a:gd name="T71" fmla="*/ 34 h 72"/>
                <a:gd name="T72" fmla="*/ 48 w 108"/>
                <a:gd name="T73" fmla="*/ 49 h 72"/>
                <a:gd name="T74" fmla="*/ 36 w 108"/>
                <a:gd name="T75" fmla="*/ 56 h 72"/>
                <a:gd name="T76" fmla="*/ 42 w 108"/>
                <a:gd name="T77" fmla="*/ 56 h 72"/>
                <a:gd name="T78" fmla="*/ 54 w 108"/>
                <a:gd name="T79" fmla="*/ 40 h 72"/>
                <a:gd name="T80" fmla="*/ 60 w 108"/>
                <a:gd name="T81" fmla="*/ 34 h 72"/>
                <a:gd name="T82" fmla="*/ 72 w 108"/>
                <a:gd name="T83" fmla="*/ 28 h 72"/>
                <a:gd name="T84" fmla="*/ 78 w 108"/>
                <a:gd name="T85" fmla="*/ 22 h 72"/>
                <a:gd name="T86" fmla="*/ 78 w 108"/>
                <a:gd name="T87" fmla="*/ 49 h 72"/>
                <a:gd name="T88" fmla="*/ 72 w 108"/>
                <a:gd name="T89" fmla="*/ 52 h 72"/>
                <a:gd name="T90" fmla="*/ 78 w 108"/>
                <a:gd name="T91" fmla="*/ 49 h 72"/>
                <a:gd name="T92" fmla="*/ 84 w 108"/>
                <a:gd name="T93" fmla="*/ 22 h 72"/>
                <a:gd name="T94" fmla="*/ 96 w 108"/>
                <a:gd name="T95" fmla="*/ 18 h 72"/>
                <a:gd name="T96" fmla="*/ 102 w 108"/>
                <a:gd name="T97" fmla="*/ 18 h 72"/>
                <a:gd name="T98" fmla="*/ 102 w 108"/>
                <a:gd name="T99" fmla="*/ 18 h 72"/>
                <a:gd name="T100" fmla="*/ 102 w 108"/>
                <a:gd name="T101" fmla="*/ 46 h 72"/>
                <a:gd name="T102" fmla="*/ 108 w 108"/>
                <a:gd name="T103" fmla="*/ 18 h 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8"/>
                <a:gd name="T157" fmla="*/ 0 h 72"/>
                <a:gd name="T158" fmla="*/ 108 w 108"/>
                <a:gd name="T159" fmla="*/ 72 h 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8" h="72">
                  <a:moveTo>
                    <a:pt x="108" y="6"/>
                  </a:moveTo>
                  <a:lnTo>
                    <a:pt x="108" y="6"/>
                  </a:lnTo>
                  <a:lnTo>
                    <a:pt x="108" y="0"/>
                  </a:lnTo>
                  <a:lnTo>
                    <a:pt x="102" y="6"/>
                  </a:lnTo>
                  <a:lnTo>
                    <a:pt x="96" y="6"/>
                  </a:lnTo>
                  <a:lnTo>
                    <a:pt x="90" y="6"/>
                  </a:lnTo>
                  <a:lnTo>
                    <a:pt x="84" y="6"/>
                  </a:lnTo>
                  <a:lnTo>
                    <a:pt x="72" y="0"/>
                  </a:lnTo>
                  <a:lnTo>
                    <a:pt x="66" y="0"/>
                  </a:lnTo>
                  <a:lnTo>
                    <a:pt x="60" y="0"/>
                  </a:lnTo>
                  <a:lnTo>
                    <a:pt x="54" y="0"/>
                  </a:lnTo>
                  <a:lnTo>
                    <a:pt x="48" y="0"/>
                  </a:lnTo>
                  <a:lnTo>
                    <a:pt x="42" y="0"/>
                  </a:lnTo>
                  <a:lnTo>
                    <a:pt x="48" y="0"/>
                  </a:lnTo>
                  <a:lnTo>
                    <a:pt x="54" y="0"/>
                  </a:lnTo>
                  <a:lnTo>
                    <a:pt x="60" y="0"/>
                  </a:lnTo>
                  <a:lnTo>
                    <a:pt x="66" y="6"/>
                  </a:lnTo>
                  <a:lnTo>
                    <a:pt x="72" y="6"/>
                  </a:lnTo>
                  <a:lnTo>
                    <a:pt x="78" y="6"/>
                  </a:lnTo>
                  <a:lnTo>
                    <a:pt x="84" y="6"/>
                  </a:lnTo>
                  <a:lnTo>
                    <a:pt x="90" y="12"/>
                  </a:lnTo>
                  <a:lnTo>
                    <a:pt x="96" y="12"/>
                  </a:lnTo>
                  <a:lnTo>
                    <a:pt x="96" y="18"/>
                  </a:lnTo>
                  <a:lnTo>
                    <a:pt x="90" y="18"/>
                  </a:lnTo>
                  <a:lnTo>
                    <a:pt x="84" y="18"/>
                  </a:lnTo>
                  <a:lnTo>
                    <a:pt x="78" y="24"/>
                  </a:lnTo>
                  <a:lnTo>
                    <a:pt x="72" y="24"/>
                  </a:lnTo>
                  <a:lnTo>
                    <a:pt x="72" y="18"/>
                  </a:lnTo>
                  <a:lnTo>
                    <a:pt x="66" y="18"/>
                  </a:lnTo>
                  <a:lnTo>
                    <a:pt x="60" y="18"/>
                  </a:lnTo>
                  <a:lnTo>
                    <a:pt x="48" y="18"/>
                  </a:lnTo>
                  <a:lnTo>
                    <a:pt x="42" y="18"/>
                  </a:lnTo>
                  <a:lnTo>
                    <a:pt x="36" y="18"/>
                  </a:lnTo>
                  <a:lnTo>
                    <a:pt x="30" y="18"/>
                  </a:lnTo>
                  <a:lnTo>
                    <a:pt x="36" y="18"/>
                  </a:lnTo>
                  <a:lnTo>
                    <a:pt x="42" y="18"/>
                  </a:lnTo>
                  <a:lnTo>
                    <a:pt x="48" y="18"/>
                  </a:lnTo>
                  <a:lnTo>
                    <a:pt x="54" y="18"/>
                  </a:lnTo>
                  <a:lnTo>
                    <a:pt x="54" y="24"/>
                  </a:lnTo>
                  <a:lnTo>
                    <a:pt x="60" y="24"/>
                  </a:lnTo>
                  <a:lnTo>
                    <a:pt x="66" y="24"/>
                  </a:lnTo>
                  <a:lnTo>
                    <a:pt x="72" y="24"/>
                  </a:lnTo>
                  <a:lnTo>
                    <a:pt x="72" y="30"/>
                  </a:lnTo>
                  <a:lnTo>
                    <a:pt x="66" y="30"/>
                  </a:lnTo>
                  <a:lnTo>
                    <a:pt x="60" y="30"/>
                  </a:lnTo>
                  <a:lnTo>
                    <a:pt x="60" y="36"/>
                  </a:lnTo>
                  <a:lnTo>
                    <a:pt x="54" y="36"/>
                  </a:lnTo>
                  <a:lnTo>
                    <a:pt x="48" y="36"/>
                  </a:lnTo>
                  <a:lnTo>
                    <a:pt x="42" y="36"/>
                  </a:lnTo>
                  <a:lnTo>
                    <a:pt x="42" y="30"/>
                  </a:lnTo>
                  <a:lnTo>
                    <a:pt x="36" y="30"/>
                  </a:lnTo>
                  <a:lnTo>
                    <a:pt x="30" y="30"/>
                  </a:lnTo>
                  <a:lnTo>
                    <a:pt x="24" y="30"/>
                  </a:lnTo>
                  <a:lnTo>
                    <a:pt x="30" y="36"/>
                  </a:lnTo>
                  <a:lnTo>
                    <a:pt x="36" y="36"/>
                  </a:lnTo>
                  <a:lnTo>
                    <a:pt x="42" y="36"/>
                  </a:lnTo>
                  <a:lnTo>
                    <a:pt x="42" y="42"/>
                  </a:lnTo>
                  <a:lnTo>
                    <a:pt x="36" y="42"/>
                  </a:lnTo>
                  <a:lnTo>
                    <a:pt x="30" y="42"/>
                  </a:lnTo>
                  <a:lnTo>
                    <a:pt x="24" y="48"/>
                  </a:lnTo>
                  <a:lnTo>
                    <a:pt x="18" y="48"/>
                  </a:lnTo>
                  <a:lnTo>
                    <a:pt x="12" y="48"/>
                  </a:lnTo>
                  <a:lnTo>
                    <a:pt x="6" y="48"/>
                  </a:lnTo>
                  <a:lnTo>
                    <a:pt x="0" y="54"/>
                  </a:lnTo>
                  <a:lnTo>
                    <a:pt x="6" y="54"/>
                  </a:lnTo>
                  <a:lnTo>
                    <a:pt x="12" y="54"/>
                  </a:lnTo>
                  <a:lnTo>
                    <a:pt x="18" y="48"/>
                  </a:lnTo>
                  <a:lnTo>
                    <a:pt x="24" y="48"/>
                  </a:lnTo>
                  <a:lnTo>
                    <a:pt x="30" y="48"/>
                  </a:lnTo>
                  <a:lnTo>
                    <a:pt x="36" y="48"/>
                  </a:lnTo>
                  <a:lnTo>
                    <a:pt x="42" y="48"/>
                  </a:lnTo>
                  <a:lnTo>
                    <a:pt x="48" y="42"/>
                  </a:lnTo>
                  <a:lnTo>
                    <a:pt x="48" y="48"/>
                  </a:lnTo>
                  <a:lnTo>
                    <a:pt x="48" y="60"/>
                  </a:lnTo>
                  <a:lnTo>
                    <a:pt x="42" y="66"/>
                  </a:lnTo>
                  <a:lnTo>
                    <a:pt x="42" y="72"/>
                  </a:lnTo>
                  <a:lnTo>
                    <a:pt x="36" y="72"/>
                  </a:lnTo>
                  <a:lnTo>
                    <a:pt x="42" y="72"/>
                  </a:lnTo>
                  <a:lnTo>
                    <a:pt x="48" y="66"/>
                  </a:lnTo>
                  <a:lnTo>
                    <a:pt x="48" y="60"/>
                  </a:lnTo>
                  <a:lnTo>
                    <a:pt x="54" y="48"/>
                  </a:lnTo>
                  <a:lnTo>
                    <a:pt x="54" y="42"/>
                  </a:lnTo>
                  <a:lnTo>
                    <a:pt x="60" y="42"/>
                  </a:lnTo>
                  <a:lnTo>
                    <a:pt x="66" y="42"/>
                  </a:lnTo>
                  <a:lnTo>
                    <a:pt x="66" y="36"/>
                  </a:lnTo>
                  <a:lnTo>
                    <a:pt x="72" y="36"/>
                  </a:lnTo>
                  <a:lnTo>
                    <a:pt x="78" y="36"/>
                  </a:lnTo>
                  <a:lnTo>
                    <a:pt x="78" y="30"/>
                  </a:lnTo>
                  <a:lnTo>
                    <a:pt x="78" y="42"/>
                  </a:lnTo>
                  <a:lnTo>
                    <a:pt x="78" y="48"/>
                  </a:lnTo>
                  <a:lnTo>
                    <a:pt x="78" y="60"/>
                  </a:lnTo>
                  <a:lnTo>
                    <a:pt x="78" y="66"/>
                  </a:lnTo>
                  <a:lnTo>
                    <a:pt x="72" y="66"/>
                  </a:lnTo>
                  <a:lnTo>
                    <a:pt x="78" y="66"/>
                  </a:lnTo>
                  <a:lnTo>
                    <a:pt x="78" y="60"/>
                  </a:lnTo>
                  <a:lnTo>
                    <a:pt x="84" y="48"/>
                  </a:lnTo>
                  <a:lnTo>
                    <a:pt x="84" y="36"/>
                  </a:lnTo>
                  <a:lnTo>
                    <a:pt x="84" y="30"/>
                  </a:lnTo>
                  <a:lnTo>
                    <a:pt x="90" y="24"/>
                  </a:lnTo>
                  <a:lnTo>
                    <a:pt x="96" y="24"/>
                  </a:lnTo>
                  <a:lnTo>
                    <a:pt x="96" y="18"/>
                  </a:lnTo>
                  <a:lnTo>
                    <a:pt x="102" y="18"/>
                  </a:lnTo>
                  <a:lnTo>
                    <a:pt x="102" y="24"/>
                  </a:lnTo>
                  <a:lnTo>
                    <a:pt x="102" y="36"/>
                  </a:lnTo>
                  <a:lnTo>
                    <a:pt x="102" y="48"/>
                  </a:lnTo>
                  <a:lnTo>
                    <a:pt x="102" y="54"/>
                  </a:lnTo>
                  <a:lnTo>
                    <a:pt x="102" y="42"/>
                  </a:lnTo>
                  <a:lnTo>
                    <a:pt x="108" y="30"/>
                  </a:lnTo>
                  <a:lnTo>
                    <a:pt x="108" y="18"/>
                  </a:lnTo>
                  <a:lnTo>
                    <a:pt x="108" y="6"/>
                  </a:lnTo>
                  <a:close/>
                </a:path>
              </a:pathLst>
            </a:custGeom>
            <a:solidFill>
              <a:srgbClr val="990000"/>
            </a:solidFill>
            <a:ln w="9525">
              <a:noFill/>
              <a:round/>
              <a:headEnd/>
              <a:tailEnd/>
            </a:ln>
          </p:spPr>
          <p:txBody>
            <a:bodyPr rot="10800000" vert="eaVert"/>
            <a:lstStyle/>
            <a:p>
              <a:endParaRPr lang="en-US"/>
            </a:p>
          </p:txBody>
        </p:sp>
        <p:sp>
          <p:nvSpPr>
            <p:cNvPr id="15582" name="Freeform 205"/>
            <p:cNvSpPr>
              <a:spLocks/>
            </p:cNvSpPr>
            <p:nvPr/>
          </p:nvSpPr>
          <p:spPr bwMode="auto">
            <a:xfrm>
              <a:off x="5024" y="1585"/>
              <a:ext cx="84" cy="83"/>
            </a:xfrm>
            <a:custGeom>
              <a:avLst/>
              <a:gdLst>
                <a:gd name="T0" fmla="*/ 84 w 84"/>
                <a:gd name="T1" fmla="*/ 77 h 83"/>
                <a:gd name="T2" fmla="*/ 84 w 84"/>
                <a:gd name="T3" fmla="*/ 77 h 83"/>
                <a:gd name="T4" fmla="*/ 84 w 84"/>
                <a:gd name="T5" fmla="*/ 71 h 83"/>
                <a:gd name="T6" fmla="*/ 78 w 84"/>
                <a:gd name="T7" fmla="*/ 65 h 83"/>
                <a:gd name="T8" fmla="*/ 72 w 84"/>
                <a:gd name="T9" fmla="*/ 59 h 83"/>
                <a:gd name="T10" fmla="*/ 72 w 84"/>
                <a:gd name="T11" fmla="*/ 35 h 83"/>
                <a:gd name="T12" fmla="*/ 66 w 84"/>
                <a:gd name="T13" fmla="*/ 29 h 83"/>
                <a:gd name="T14" fmla="*/ 66 w 84"/>
                <a:gd name="T15" fmla="*/ 29 h 83"/>
                <a:gd name="T16" fmla="*/ 66 w 84"/>
                <a:gd name="T17" fmla="*/ 35 h 83"/>
                <a:gd name="T18" fmla="*/ 66 w 84"/>
                <a:gd name="T19" fmla="*/ 53 h 83"/>
                <a:gd name="T20" fmla="*/ 66 w 84"/>
                <a:gd name="T21" fmla="*/ 59 h 83"/>
                <a:gd name="T22" fmla="*/ 60 w 84"/>
                <a:gd name="T23" fmla="*/ 53 h 83"/>
                <a:gd name="T24" fmla="*/ 54 w 84"/>
                <a:gd name="T25" fmla="*/ 53 h 83"/>
                <a:gd name="T26" fmla="*/ 54 w 84"/>
                <a:gd name="T27" fmla="*/ 47 h 83"/>
                <a:gd name="T28" fmla="*/ 48 w 84"/>
                <a:gd name="T29" fmla="*/ 41 h 83"/>
                <a:gd name="T30" fmla="*/ 48 w 84"/>
                <a:gd name="T31" fmla="*/ 23 h 83"/>
                <a:gd name="T32" fmla="*/ 42 w 84"/>
                <a:gd name="T33" fmla="*/ 11 h 83"/>
                <a:gd name="T34" fmla="*/ 42 w 84"/>
                <a:gd name="T35" fmla="*/ 5 h 83"/>
                <a:gd name="T36" fmla="*/ 42 w 84"/>
                <a:gd name="T37" fmla="*/ 0 h 83"/>
                <a:gd name="T38" fmla="*/ 42 w 84"/>
                <a:gd name="T39" fmla="*/ 5 h 83"/>
                <a:gd name="T40" fmla="*/ 42 w 84"/>
                <a:gd name="T41" fmla="*/ 11 h 83"/>
                <a:gd name="T42" fmla="*/ 42 w 84"/>
                <a:gd name="T43" fmla="*/ 17 h 83"/>
                <a:gd name="T44" fmla="*/ 42 w 84"/>
                <a:gd name="T45" fmla="*/ 23 h 83"/>
                <a:gd name="T46" fmla="*/ 42 w 84"/>
                <a:gd name="T47" fmla="*/ 35 h 83"/>
                <a:gd name="T48" fmla="*/ 36 w 84"/>
                <a:gd name="T49" fmla="*/ 35 h 83"/>
                <a:gd name="T50" fmla="*/ 24 w 84"/>
                <a:gd name="T51" fmla="*/ 23 h 83"/>
                <a:gd name="T52" fmla="*/ 12 w 84"/>
                <a:gd name="T53" fmla="*/ 11 h 83"/>
                <a:gd name="T54" fmla="*/ 0 w 84"/>
                <a:gd name="T55" fmla="*/ 0 h 83"/>
                <a:gd name="T56" fmla="*/ 0 w 84"/>
                <a:gd name="T57" fmla="*/ 5 h 83"/>
                <a:gd name="T58" fmla="*/ 6 w 84"/>
                <a:gd name="T59" fmla="*/ 11 h 83"/>
                <a:gd name="T60" fmla="*/ 12 w 84"/>
                <a:gd name="T61" fmla="*/ 17 h 83"/>
                <a:gd name="T62" fmla="*/ 18 w 84"/>
                <a:gd name="T63" fmla="*/ 23 h 83"/>
                <a:gd name="T64" fmla="*/ 18 w 84"/>
                <a:gd name="T65" fmla="*/ 29 h 83"/>
                <a:gd name="T66" fmla="*/ 24 w 84"/>
                <a:gd name="T67" fmla="*/ 35 h 83"/>
                <a:gd name="T68" fmla="*/ 30 w 84"/>
                <a:gd name="T69" fmla="*/ 41 h 83"/>
                <a:gd name="T70" fmla="*/ 36 w 84"/>
                <a:gd name="T71" fmla="*/ 41 h 83"/>
                <a:gd name="T72" fmla="*/ 36 w 84"/>
                <a:gd name="T73" fmla="*/ 47 h 83"/>
                <a:gd name="T74" fmla="*/ 30 w 84"/>
                <a:gd name="T75" fmla="*/ 47 h 83"/>
                <a:gd name="T76" fmla="*/ 24 w 84"/>
                <a:gd name="T77" fmla="*/ 41 h 83"/>
                <a:gd name="T78" fmla="*/ 18 w 84"/>
                <a:gd name="T79" fmla="*/ 41 h 83"/>
                <a:gd name="T80" fmla="*/ 18 w 84"/>
                <a:gd name="T81" fmla="*/ 41 h 83"/>
                <a:gd name="T82" fmla="*/ 12 w 84"/>
                <a:gd name="T83" fmla="*/ 41 h 83"/>
                <a:gd name="T84" fmla="*/ 18 w 84"/>
                <a:gd name="T85" fmla="*/ 47 h 83"/>
                <a:gd name="T86" fmla="*/ 24 w 84"/>
                <a:gd name="T87" fmla="*/ 47 h 83"/>
                <a:gd name="T88" fmla="*/ 36 w 84"/>
                <a:gd name="T89" fmla="*/ 53 h 83"/>
                <a:gd name="T90" fmla="*/ 42 w 84"/>
                <a:gd name="T91" fmla="*/ 53 h 83"/>
                <a:gd name="T92" fmla="*/ 48 w 84"/>
                <a:gd name="T93" fmla="*/ 53 h 83"/>
                <a:gd name="T94" fmla="*/ 54 w 84"/>
                <a:gd name="T95" fmla="*/ 59 h 83"/>
                <a:gd name="T96" fmla="*/ 60 w 84"/>
                <a:gd name="T97" fmla="*/ 59 h 83"/>
                <a:gd name="T98" fmla="*/ 66 w 84"/>
                <a:gd name="T99" fmla="*/ 65 h 83"/>
                <a:gd name="T100" fmla="*/ 66 w 84"/>
                <a:gd name="T101" fmla="*/ 65 h 83"/>
                <a:gd name="T102" fmla="*/ 54 w 84"/>
                <a:gd name="T103" fmla="*/ 71 h 83"/>
                <a:gd name="T104" fmla="*/ 48 w 84"/>
                <a:gd name="T105" fmla="*/ 71 h 83"/>
                <a:gd name="T106" fmla="*/ 42 w 84"/>
                <a:gd name="T107" fmla="*/ 71 h 83"/>
                <a:gd name="T108" fmla="*/ 36 w 84"/>
                <a:gd name="T109" fmla="*/ 71 h 83"/>
                <a:gd name="T110" fmla="*/ 36 w 84"/>
                <a:gd name="T111" fmla="*/ 71 h 83"/>
                <a:gd name="T112" fmla="*/ 42 w 84"/>
                <a:gd name="T113" fmla="*/ 71 h 83"/>
                <a:gd name="T114" fmla="*/ 54 w 84"/>
                <a:gd name="T115" fmla="*/ 77 h 83"/>
                <a:gd name="T116" fmla="*/ 60 w 84"/>
                <a:gd name="T117" fmla="*/ 71 h 83"/>
                <a:gd name="T118" fmla="*/ 72 w 84"/>
                <a:gd name="T119" fmla="*/ 71 h 83"/>
                <a:gd name="T120" fmla="*/ 78 w 84"/>
                <a:gd name="T121" fmla="*/ 71 h 83"/>
                <a:gd name="T122" fmla="*/ 78 w 84"/>
                <a:gd name="T123" fmla="*/ 77 h 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3"/>
                <a:gd name="T188" fmla="*/ 84 w 84"/>
                <a:gd name="T189" fmla="*/ 83 h 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3">
                  <a:moveTo>
                    <a:pt x="84" y="83"/>
                  </a:moveTo>
                  <a:lnTo>
                    <a:pt x="84" y="77"/>
                  </a:lnTo>
                  <a:lnTo>
                    <a:pt x="84" y="71"/>
                  </a:lnTo>
                  <a:lnTo>
                    <a:pt x="78" y="71"/>
                  </a:lnTo>
                  <a:lnTo>
                    <a:pt x="78" y="65"/>
                  </a:lnTo>
                  <a:lnTo>
                    <a:pt x="72" y="59"/>
                  </a:lnTo>
                  <a:lnTo>
                    <a:pt x="72" y="47"/>
                  </a:lnTo>
                  <a:lnTo>
                    <a:pt x="72" y="35"/>
                  </a:lnTo>
                  <a:lnTo>
                    <a:pt x="72" y="29"/>
                  </a:lnTo>
                  <a:lnTo>
                    <a:pt x="66" y="29"/>
                  </a:lnTo>
                  <a:lnTo>
                    <a:pt x="66" y="23"/>
                  </a:lnTo>
                  <a:lnTo>
                    <a:pt x="66" y="29"/>
                  </a:lnTo>
                  <a:lnTo>
                    <a:pt x="66" y="35"/>
                  </a:lnTo>
                  <a:lnTo>
                    <a:pt x="66" y="47"/>
                  </a:lnTo>
                  <a:lnTo>
                    <a:pt x="66" y="53"/>
                  </a:lnTo>
                  <a:lnTo>
                    <a:pt x="66" y="59"/>
                  </a:lnTo>
                  <a:lnTo>
                    <a:pt x="66" y="53"/>
                  </a:lnTo>
                  <a:lnTo>
                    <a:pt x="60" y="53"/>
                  </a:lnTo>
                  <a:lnTo>
                    <a:pt x="54" y="53"/>
                  </a:lnTo>
                  <a:lnTo>
                    <a:pt x="54" y="47"/>
                  </a:lnTo>
                  <a:lnTo>
                    <a:pt x="48" y="47"/>
                  </a:lnTo>
                  <a:lnTo>
                    <a:pt x="48" y="41"/>
                  </a:lnTo>
                  <a:lnTo>
                    <a:pt x="48" y="35"/>
                  </a:lnTo>
                  <a:lnTo>
                    <a:pt x="48" y="23"/>
                  </a:lnTo>
                  <a:lnTo>
                    <a:pt x="42" y="17"/>
                  </a:lnTo>
                  <a:lnTo>
                    <a:pt x="42" y="11"/>
                  </a:lnTo>
                  <a:lnTo>
                    <a:pt x="42" y="5"/>
                  </a:lnTo>
                  <a:lnTo>
                    <a:pt x="42" y="0"/>
                  </a:lnTo>
                  <a:lnTo>
                    <a:pt x="42" y="5"/>
                  </a:lnTo>
                  <a:lnTo>
                    <a:pt x="42" y="11"/>
                  </a:lnTo>
                  <a:lnTo>
                    <a:pt x="42" y="17"/>
                  </a:lnTo>
                  <a:lnTo>
                    <a:pt x="42" y="23"/>
                  </a:lnTo>
                  <a:lnTo>
                    <a:pt x="42" y="29"/>
                  </a:lnTo>
                  <a:lnTo>
                    <a:pt x="42" y="35"/>
                  </a:lnTo>
                  <a:lnTo>
                    <a:pt x="42" y="41"/>
                  </a:lnTo>
                  <a:lnTo>
                    <a:pt x="36" y="35"/>
                  </a:lnTo>
                  <a:lnTo>
                    <a:pt x="30" y="29"/>
                  </a:lnTo>
                  <a:lnTo>
                    <a:pt x="24" y="23"/>
                  </a:lnTo>
                  <a:lnTo>
                    <a:pt x="18" y="17"/>
                  </a:lnTo>
                  <a:lnTo>
                    <a:pt x="12" y="11"/>
                  </a:lnTo>
                  <a:lnTo>
                    <a:pt x="6" y="5"/>
                  </a:lnTo>
                  <a:lnTo>
                    <a:pt x="0" y="0"/>
                  </a:lnTo>
                  <a:lnTo>
                    <a:pt x="0" y="5"/>
                  </a:lnTo>
                  <a:lnTo>
                    <a:pt x="6" y="5"/>
                  </a:lnTo>
                  <a:lnTo>
                    <a:pt x="6" y="11"/>
                  </a:lnTo>
                  <a:lnTo>
                    <a:pt x="12" y="17"/>
                  </a:lnTo>
                  <a:lnTo>
                    <a:pt x="18" y="23"/>
                  </a:lnTo>
                  <a:lnTo>
                    <a:pt x="18" y="29"/>
                  </a:lnTo>
                  <a:lnTo>
                    <a:pt x="24" y="29"/>
                  </a:lnTo>
                  <a:lnTo>
                    <a:pt x="24" y="35"/>
                  </a:lnTo>
                  <a:lnTo>
                    <a:pt x="30" y="35"/>
                  </a:lnTo>
                  <a:lnTo>
                    <a:pt x="30" y="41"/>
                  </a:lnTo>
                  <a:lnTo>
                    <a:pt x="36" y="41"/>
                  </a:lnTo>
                  <a:lnTo>
                    <a:pt x="36" y="47"/>
                  </a:lnTo>
                  <a:lnTo>
                    <a:pt x="30" y="47"/>
                  </a:lnTo>
                  <a:lnTo>
                    <a:pt x="24" y="41"/>
                  </a:lnTo>
                  <a:lnTo>
                    <a:pt x="18" y="41"/>
                  </a:lnTo>
                  <a:lnTo>
                    <a:pt x="12" y="41"/>
                  </a:lnTo>
                  <a:lnTo>
                    <a:pt x="18" y="47"/>
                  </a:lnTo>
                  <a:lnTo>
                    <a:pt x="24" y="47"/>
                  </a:lnTo>
                  <a:lnTo>
                    <a:pt x="30" y="53"/>
                  </a:lnTo>
                  <a:lnTo>
                    <a:pt x="36" y="53"/>
                  </a:lnTo>
                  <a:lnTo>
                    <a:pt x="42" y="53"/>
                  </a:lnTo>
                  <a:lnTo>
                    <a:pt x="48" y="53"/>
                  </a:lnTo>
                  <a:lnTo>
                    <a:pt x="54" y="53"/>
                  </a:lnTo>
                  <a:lnTo>
                    <a:pt x="54" y="59"/>
                  </a:lnTo>
                  <a:lnTo>
                    <a:pt x="60" y="59"/>
                  </a:lnTo>
                  <a:lnTo>
                    <a:pt x="60" y="65"/>
                  </a:lnTo>
                  <a:lnTo>
                    <a:pt x="66" y="65"/>
                  </a:lnTo>
                  <a:lnTo>
                    <a:pt x="60" y="71"/>
                  </a:lnTo>
                  <a:lnTo>
                    <a:pt x="54" y="71"/>
                  </a:lnTo>
                  <a:lnTo>
                    <a:pt x="48" y="71"/>
                  </a:lnTo>
                  <a:lnTo>
                    <a:pt x="42" y="71"/>
                  </a:lnTo>
                  <a:lnTo>
                    <a:pt x="36" y="71"/>
                  </a:lnTo>
                  <a:lnTo>
                    <a:pt x="30" y="71"/>
                  </a:lnTo>
                  <a:lnTo>
                    <a:pt x="36" y="71"/>
                  </a:lnTo>
                  <a:lnTo>
                    <a:pt x="42" y="71"/>
                  </a:lnTo>
                  <a:lnTo>
                    <a:pt x="48" y="77"/>
                  </a:lnTo>
                  <a:lnTo>
                    <a:pt x="54" y="77"/>
                  </a:lnTo>
                  <a:lnTo>
                    <a:pt x="60" y="71"/>
                  </a:lnTo>
                  <a:lnTo>
                    <a:pt x="66" y="71"/>
                  </a:lnTo>
                  <a:lnTo>
                    <a:pt x="72" y="71"/>
                  </a:lnTo>
                  <a:lnTo>
                    <a:pt x="78" y="71"/>
                  </a:lnTo>
                  <a:lnTo>
                    <a:pt x="78" y="77"/>
                  </a:lnTo>
                  <a:lnTo>
                    <a:pt x="84" y="83"/>
                  </a:lnTo>
                  <a:close/>
                </a:path>
              </a:pathLst>
            </a:custGeom>
            <a:solidFill>
              <a:srgbClr val="990000"/>
            </a:solidFill>
            <a:ln w="9525">
              <a:noFill/>
              <a:round/>
              <a:headEnd/>
              <a:tailEnd/>
            </a:ln>
          </p:spPr>
          <p:txBody>
            <a:bodyPr rot="10800000" vert="eaVert"/>
            <a:lstStyle/>
            <a:p>
              <a:endParaRPr lang="en-US"/>
            </a:p>
          </p:txBody>
        </p:sp>
        <p:sp>
          <p:nvSpPr>
            <p:cNvPr id="15583" name="Freeform 206"/>
            <p:cNvSpPr>
              <a:spLocks/>
            </p:cNvSpPr>
            <p:nvPr/>
          </p:nvSpPr>
          <p:spPr bwMode="auto">
            <a:xfrm>
              <a:off x="5148" y="1556"/>
              <a:ext cx="54" cy="123"/>
            </a:xfrm>
            <a:custGeom>
              <a:avLst/>
              <a:gdLst>
                <a:gd name="T0" fmla="*/ 6 w 54"/>
                <a:gd name="T1" fmla="*/ 89 h 125"/>
                <a:gd name="T2" fmla="*/ 12 w 54"/>
                <a:gd name="T3" fmla="*/ 86 h 125"/>
                <a:gd name="T4" fmla="*/ 12 w 54"/>
                <a:gd name="T5" fmla="*/ 86 h 125"/>
                <a:gd name="T6" fmla="*/ 18 w 54"/>
                <a:gd name="T7" fmla="*/ 81 h 125"/>
                <a:gd name="T8" fmla="*/ 6 w 54"/>
                <a:gd name="T9" fmla="*/ 63 h 125"/>
                <a:gd name="T10" fmla="*/ 0 w 54"/>
                <a:gd name="T11" fmla="*/ 39 h 125"/>
                <a:gd name="T12" fmla="*/ 6 w 54"/>
                <a:gd name="T13" fmla="*/ 39 h 125"/>
                <a:gd name="T14" fmla="*/ 12 w 54"/>
                <a:gd name="T15" fmla="*/ 63 h 125"/>
                <a:gd name="T16" fmla="*/ 24 w 54"/>
                <a:gd name="T17" fmla="*/ 51 h 125"/>
                <a:gd name="T18" fmla="*/ 24 w 54"/>
                <a:gd name="T19" fmla="*/ 31 h 125"/>
                <a:gd name="T20" fmla="*/ 18 w 54"/>
                <a:gd name="T21" fmla="*/ 12 h 125"/>
                <a:gd name="T22" fmla="*/ 24 w 54"/>
                <a:gd name="T23" fmla="*/ 12 h 125"/>
                <a:gd name="T24" fmla="*/ 24 w 54"/>
                <a:gd name="T25" fmla="*/ 24 h 125"/>
                <a:gd name="T26" fmla="*/ 30 w 54"/>
                <a:gd name="T27" fmla="*/ 24 h 125"/>
                <a:gd name="T28" fmla="*/ 42 w 54"/>
                <a:gd name="T29" fmla="*/ 0 h 125"/>
                <a:gd name="T30" fmla="*/ 42 w 54"/>
                <a:gd name="T31" fmla="*/ 0 h 125"/>
                <a:gd name="T32" fmla="*/ 36 w 54"/>
                <a:gd name="T33" fmla="*/ 18 h 125"/>
                <a:gd name="T34" fmla="*/ 36 w 54"/>
                <a:gd name="T35" fmla="*/ 30 h 125"/>
                <a:gd name="T36" fmla="*/ 48 w 54"/>
                <a:gd name="T37" fmla="*/ 30 h 125"/>
                <a:gd name="T38" fmla="*/ 48 w 54"/>
                <a:gd name="T39" fmla="*/ 30 h 125"/>
                <a:gd name="T40" fmla="*/ 42 w 54"/>
                <a:gd name="T41" fmla="*/ 30 h 125"/>
                <a:gd name="T42" fmla="*/ 36 w 54"/>
                <a:gd name="T43" fmla="*/ 31 h 125"/>
                <a:gd name="T44" fmla="*/ 30 w 54"/>
                <a:gd name="T45" fmla="*/ 33 h 125"/>
                <a:gd name="T46" fmla="*/ 24 w 54"/>
                <a:gd name="T47" fmla="*/ 63 h 125"/>
                <a:gd name="T48" fmla="*/ 30 w 54"/>
                <a:gd name="T49" fmla="*/ 63 h 125"/>
                <a:gd name="T50" fmla="*/ 42 w 54"/>
                <a:gd name="T51" fmla="*/ 63 h 125"/>
                <a:gd name="T52" fmla="*/ 48 w 54"/>
                <a:gd name="T53" fmla="*/ 63 h 125"/>
                <a:gd name="T54" fmla="*/ 54 w 54"/>
                <a:gd name="T55" fmla="*/ 63 h 125"/>
                <a:gd name="T56" fmla="*/ 48 w 54"/>
                <a:gd name="T57" fmla="*/ 63 h 125"/>
                <a:gd name="T58" fmla="*/ 36 w 54"/>
                <a:gd name="T59" fmla="*/ 69 h 125"/>
                <a:gd name="T60" fmla="*/ 24 w 54"/>
                <a:gd name="T61" fmla="*/ 75 h 125"/>
                <a:gd name="T62" fmla="*/ 18 w 54"/>
                <a:gd name="T63" fmla="*/ 86 h 125"/>
                <a:gd name="T64" fmla="*/ 24 w 54"/>
                <a:gd name="T65" fmla="*/ 89 h 125"/>
                <a:gd name="T66" fmla="*/ 30 w 54"/>
                <a:gd name="T67" fmla="*/ 86 h 125"/>
                <a:gd name="T68" fmla="*/ 42 w 54"/>
                <a:gd name="T69" fmla="*/ 86 h 125"/>
                <a:gd name="T70" fmla="*/ 48 w 54"/>
                <a:gd name="T71" fmla="*/ 81 h 125"/>
                <a:gd name="T72" fmla="*/ 54 w 54"/>
                <a:gd name="T73" fmla="*/ 75 h 125"/>
                <a:gd name="T74" fmla="*/ 48 w 54"/>
                <a:gd name="T75" fmla="*/ 86 h 125"/>
                <a:gd name="T76" fmla="*/ 42 w 54"/>
                <a:gd name="T77" fmla="*/ 89 h 125"/>
                <a:gd name="T78" fmla="*/ 36 w 54"/>
                <a:gd name="T79" fmla="*/ 92 h 125"/>
                <a:gd name="T80" fmla="*/ 36 w 54"/>
                <a:gd name="T81" fmla="*/ 92 h 125"/>
                <a:gd name="T82" fmla="*/ 30 w 54"/>
                <a:gd name="T83" fmla="*/ 89 h 125"/>
                <a:gd name="T84" fmla="*/ 18 w 54"/>
                <a:gd name="T85" fmla="*/ 89 h 125"/>
                <a:gd name="T86" fmla="*/ 12 w 54"/>
                <a:gd name="T87" fmla="*/ 97 h 125"/>
                <a:gd name="T88" fmla="*/ 6 w 54"/>
                <a:gd name="T89" fmla="*/ 103 h 125"/>
                <a:gd name="T90" fmla="*/ 6 w 54"/>
                <a:gd name="T91" fmla="*/ 103 h 125"/>
                <a:gd name="T92" fmla="*/ 6 w 54"/>
                <a:gd name="T93" fmla="*/ 92 h 125"/>
                <a:gd name="T94" fmla="*/ 6 w 54"/>
                <a:gd name="T95" fmla="*/ 92 h 1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4"/>
                <a:gd name="T145" fmla="*/ 0 h 125"/>
                <a:gd name="T146" fmla="*/ 54 w 54"/>
                <a:gd name="T147" fmla="*/ 125 h 1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4" h="125">
                  <a:moveTo>
                    <a:pt x="0" y="107"/>
                  </a:moveTo>
                  <a:lnTo>
                    <a:pt x="6" y="101"/>
                  </a:lnTo>
                  <a:lnTo>
                    <a:pt x="6" y="95"/>
                  </a:lnTo>
                  <a:lnTo>
                    <a:pt x="12" y="95"/>
                  </a:lnTo>
                  <a:lnTo>
                    <a:pt x="18" y="89"/>
                  </a:lnTo>
                  <a:lnTo>
                    <a:pt x="12" y="83"/>
                  </a:lnTo>
                  <a:lnTo>
                    <a:pt x="12" y="77"/>
                  </a:lnTo>
                  <a:lnTo>
                    <a:pt x="6" y="71"/>
                  </a:lnTo>
                  <a:lnTo>
                    <a:pt x="0" y="59"/>
                  </a:lnTo>
                  <a:lnTo>
                    <a:pt x="0" y="53"/>
                  </a:lnTo>
                  <a:lnTo>
                    <a:pt x="0" y="47"/>
                  </a:lnTo>
                  <a:lnTo>
                    <a:pt x="6" y="47"/>
                  </a:lnTo>
                  <a:lnTo>
                    <a:pt x="6" y="53"/>
                  </a:lnTo>
                  <a:lnTo>
                    <a:pt x="6" y="65"/>
                  </a:lnTo>
                  <a:lnTo>
                    <a:pt x="12" y="71"/>
                  </a:lnTo>
                  <a:lnTo>
                    <a:pt x="18" y="71"/>
                  </a:lnTo>
                  <a:lnTo>
                    <a:pt x="18" y="65"/>
                  </a:lnTo>
                  <a:lnTo>
                    <a:pt x="24" y="59"/>
                  </a:lnTo>
                  <a:lnTo>
                    <a:pt x="24" y="47"/>
                  </a:lnTo>
                  <a:lnTo>
                    <a:pt x="24" y="41"/>
                  </a:lnTo>
                  <a:lnTo>
                    <a:pt x="24" y="35"/>
                  </a:lnTo>
                  <a:lnTo>
                    <a:pt x="18" y="24"/>
                  </a:lnTo>
                  <a:lnTo>
                    <a:pt x="18" y="18"/>
                  </a:lnTo>
                  <a:lnTo>
                    <a:pt x="18" y="12"/>
                  </a:lnTo>
                  <a:lnTo>
                    <a:pt x="24" y="12"/>
                  </a:lnTo>
                  <a:lnTo>
                    <a:pt x="24" y="18"/>
                  </a:lnTo>
                  <a:lnTo>
                    <a:pt x="24" y="24"/>
                  </a:lnTo>
                  <a:lnTo>
                    <a:pt x="24" y="30"/>
                  </a:lnTo>
                  <a:lnTo>
                    <a:pt x="24" y="35"/>
                  </a:lnTo>
                  <a:lnTo>
                    <a:pt x="30" y="24"/>
                  </a:lnTo>
                  <a:lnTo>
                    <a:pt x="30" y="18"/>
                  </a:lnTo>
                  <a:lnTo>
                    <a:pt x="36" y="6"/>
                  </a:lnTo>
                  <a:lnTo>
                    <a:pt x="42" y="0"/>
                  </a:lnTo>
                  <a:lnTo>
                    <a:pt x="36" y="6"/>
                  </a:lnTo>
                  <a:lnTo>
                    <a:pt x="36" y="18"/>
                  </a:lnTo>
                  <a:lnTo>
                    <a:pt x="30" y="30"/>
                  </a:lnTo>
                  <a:lnTo>
                    <a:pt x="30" y="35"/>
                  </a:lnTo>
                  <a:lnTo>
                    <a:pt x="36" y="30"/>
                  </a:lnTo>
                  <a:lnTo>
                    <a:pt x="42" y="30"/>
                  </a:lnTo>
                  <a:lnTo>
                    <a:pt x="48" y="30"/>
                  </a:lnTo>
                  <a:lnTo>
                    <a:pt x="48" y="24"/>
                  </a:lnTo>
                  <a:lnTo>
                    <a:pt x="48" y="30"/>
                  </a:lnTo>
                  <a:lnTo>
                    <a:pt x="42" y="30"/>
                  </a:lnTo>
                  <a:lnTo>
                    <a:pt x="42" y="35"/>
                  </a:lnTo>
                  <a:lnTo>
                    <a:pt x="36" y="35"/>
                  </a:lnTo>
                  <a:lnTo>
                    <a:pt x="36" y="41"/>
                  </a:lnTo>
                  <a:lnTo>
                    <a:pt x="30" y="41"/>
                  </a:lnTo>
                  <a:lnTo>
                    <a:pt x="30" y="47"/>
                  </a:lnTo>
                  <a:lnTo>
                    <a:pt x="24" y="59"/>
                  </a:lnTo>
                  <a:lnTo>
                    <a:pt x="24" y="71"/>
                  </a:lnTo>
                  <a:lnTo>
                    <a:pt x="24" y="77"/>
                  </a:lnTo>
                  <a:lnTo>
                    <a:pt x="30" y="71"/>
                  </a:lnTo>
                  <a:lnTo>
                    <a:pt x="36" y="71"/>
                  </a:lnTo>
                  <a:lnTo>
                    <a:pt x="42" y="71"/>
                  </a:lnTo>
                  <a:lnTo>
                    <a:pt x="48" y="71"/>
                  </a:lnTo>
                  <a:lnTo>
                    <a:pt x="54" y="71"/>
                  </a:lnTo>
                  <a:lnTo>
                    <a:pt x="48" y="71"/>
                  </a:lnTo>
                  <a:lnTo>
                    <a:pt x="42" y="77"/>
                  </a:lnTo>
                  <a:lnTo>
                    <a:pt x="36" y="77"/>
                  </a:lnTo>
                  <a:lnTo>
                    <a:pt x="30" y="83"/>
                  </a:lnTo>
                  <a:lnTo>
                    <a:pt x="24" y="83"/>
                  </a:lnTo>
                  <a:lnTo>
                    <a:pt x="18" y="89"/>
                  </a:lnTo>
                  <a:lnTo>
                    <a:pt x="18" y="95"/>
                  </a:lnTo>
                  <a:lnTo>
                    <a:pt x="18" y="101"/>
                  </a:lnTo>
                  <a:lnTo>
                    <a:pt x="24" y="101"/>
                  </a:lnTo>
                  <a:lnTo>
                    <a:pt x="30" y="101"/>
                  </a:lnTo>
                  <a:lnTo>
                    <a:pt x="30" y="95"/>
                  </a:lnTo>
                  <a:lnTo>
                    <a:pt x="36" y="95"/>
                  </a:lnTo>
                  <a:lnTo>
                    <a:pt x="42" y="95"/>
                  </a:lnTo>
                  <a:lnTo>
                    <a:pt x="48" y="95"/>
                  </a:lnTo>
                  <a:lnTo>
                    <a:pt x="48" y="89"/>
                  </a:lnTo>
                  <a:lnTo>
                    <a:pt x="54" y="89"/>
                  </a:lnTo>
                  <a:lnTo>
                    <a:pt x="54" y="83"/>
                  </a:lnTo>
                  <a:lnTo>
                    <a:pt x="54" y="89"/>
                  </a:lnTo>
                  <a:lnTo>
                    <a:pt x="48" y="95"/>
                  </a:lnTo>
                  <a:lnTo>
                    <a:pt x="42" y="101"/>
                  </a:lnTo>
                  <a:lnTo>
                    <a:pt x="42" y="107"/>
                  </a:lnTo>
                  <a:lnTo>
                    <a:pt x="36" y="107"/>
                  </a:lnTo>
                  <a:lnTo>
                    <a:pt x="36" y="113"/>
                  </a:lnTo>
                  <a:lnTo>
                    <a:pt x="36" y="107"/>
                  </a:lnTo>
                  <a:lnTo>
                    <a:pt x="30" y="107"/>
                  </a:lnTo>
                  <a:lnTo>
                    <a:pt x="30" y="101"/>
                  </a:lnTo>
                  <a:lnTo>
                    <a:pt x="24" y="101"/>
                  </a:lnTo>
                  <a:lnTo>
                    <a:pt x="18" y="101"/>
                  </a:lnTo>
                  <a:lnTo>
                    <a:pt x="12" y="107"/>
                  </a:lnTo>
                  <a:lnTo>
                    <a:pt x="12" y="113"/>
                  </a:lnTo>
                  <a:lnTo>
                    <a:pt x="12" y="119"/>
                  </a:lnTo>
                  <a:lnTo>
                    <a:pt x="6" y="119"/>
                  </a:lnTo>
                  <a:lnTo>
                    <a:pt x="0" y="125"/>
                  </a:lnTo>
                  <a:lnTo>
                    <a:pt x="6" y="119"/>
                  </a:lnTo>
                  <a:lnTo>
                    <a:pt x="6" y="113"/>
                  </a:lnTo>
                  <a:lnTo>
                    <a:pt x="12" y="113"/>
                  </a:lnTo>
                  <a:lnTo>
                    <a:pt x="6" y="107"/>
                  </a:lnTo>
                  <a:lnTo>
                    <a:pt x="0" y="107"/>
                  </a:lnTo>
                  <a:close/>
                </a:path>
              </a:pathLst>
            </a:custGeom>
            <a:solidFill>
              <a:srgbClr val="990000"/>
            </a:solidFill>
            <a:ln w="9525">
              <a:noFill/>
              <a:round/>
              <a:headEnd/>
              <a:tailEnd/>
            </a:ln>
          </p:spPr>
          <p:txBody>
            <a:bodyPr rot="10800000" vert="eaVert"/>
            <a:lstStyle/>
            <a:p>
              <a:endParaRPr lang="en-US"/>
            </a:p>
          </p:txBody>
        </p:sp>
        <p:sp>
          <p:nvSpPr>
            <p:cNvPr id="15584" name="Freeform 207"/>
            <p:cNvSpPr>
              <a:spLocks/>
            </p:cNvSpPr>
            <p:nvPr/>
          </p:nvSpPr>
          <p:spPr bwMode="auto">
            <a:xfrm>
              <a:off x="5136" y="1619"/>
              <a:ext cx="12" cy="20"/>
            </a:xfrm>
            <a:custGeom>
              <a:avLst/>
              <a:gdLst>
                <a:gd name="T0" fmla="*/ 12 w 12"/>
                <a:gd name="T1" fmla="*/ 41 h 18"/>
                <a:gd name="T2" fmla="*/ 6 w 12"/>
                <a:gd name="T3" fmla="*/ 41 h 18"/>
                <a:gd name="T4" fmla="*/ 6 w 12"/>
                <a:gd name="T5" fmla="*/ 41 h 18"/>
                <a:gd name="T6" fmla="*/ 6 w 12"/>
                <a:gd name="T7" fmla="*/ 41 h 18"/>
                <a:gd name="T8" fmla="*/ 6 w 12"/>
                <a:gd name="T9" fmla="*/ 41 h 18"/>
                <a:gd name="T10" fmla="*/ 0 w 12"/>
                <a:gd name="T11" fmla="*/ 27 h 18"/>
                <a:gd name="T12" fmla="*/ 0 w 12"/>
                <a:gd name="T13" fmla="*/ 27 h 18"/>
                <a:gd name="T14" fmla="*/ 0 w 12"/>
                <a:gd name="T15" fmla="*/ 14 h 18"/>
                <a:gd name="T16" fmla="*/ 0 w 12"/>
                <a:gd name="T17" fmla="*/ 14 h 18"/>
                <a:gd name="T18" fmla="*/ 0 w 12"/>
                <a:gd name="T19" fmla="*/ 0 h 18"/>
                <a:gd name="T20" fmla="*/ 0 w 12"/>
                <a:gd name="T21" fmla="*/ 0 h 18"/>
                <a:gd name="T22" fmla="*/ 6 w 12"/>
                <a:gd name="T23" fmla="*/ 14 h 18"/>
                <a:gd name="T24" fmla="*/ 6 w 12"/>
                <a:gd name="T25" fmla="*/ 14 h 18"/>
                <a:gd name="T26" fmla="*/ 6 w 12"/>
                <a:gd name="T27" fmla="*/ 14 h 18"/>
                <a:gd name="T28" fmla="*/ 6 w 12"/>
                <a:gd name="T29" fmla="*/ 27 h 18"/>
                <a:gd name="T30" fmla="*/ 6 w 12"/>
                <a:gd name="T31" fmla="*/ 27 h 18"/>
                <a:gd name="T32" fmla="*/ 12 w 12"/>
                <a:gd name="T33" fmla="*/ 41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18"/>
                  </a:moveTo>
                  <a:lnTo>
                    <a:pt x="6" y="18"/>
                  </a:lnTo>
                  <a:lnTo>
                    <a:pt x="0" y="12"/>
                  </a:lnTo>
                  <a:lnTo>
                    <a:pt x="0" y="6"/>
                  </a:lnTo>
                  <a:lnTo>
                    <a:pt x="0" y="0"/>
                  </a:lnTo>
                  <a:lnTo>
                    <a:pt x="6" y="6"/>
                  </a:lnTo>
                  <a:lnTo>
                    <a:pt x="6" y="12"/>
                  </a:lnTo>
                  <a:lnTo>
                    <a:pt x="12" y="18"/>
                  </a:lnTo>
                  <a:close/>
                </a:path>
              </a:pathLst>
            </a:custGeom>
            <a:solidFill>
              <a:srgbClr val="990000"/>
            </a:solidFill>
            <a:ln w="9525">
              <a:noFill/>
              <a:round/>
              <a:headEnd/>
              <a:tailEnd/>
            </a:ln>
          </p:spPr>
          <p:txBody>
            <a:bodyPr rot="10800000" vert="eaVert"/>
            <a:lstStyle/>
            <a:p>
              <a:endParaRPr lang="en-US"/>
            </a:p>
          </p:txBody>
        </p:sp>
        <p:sp>
          <p:nvSpPr>
            <p:cNvPr id="15585" name="Freeform 208"/>
            <p:cNvSpPr>
              <a:spLocks/>
            </p:cNvSpPr>
            <p:nvPr/>
          </p:nvSpPr>
          <p:spPr bwMode="auto">
            <a:xfrm>
              <a:off x="5209" y="1619"/>
              <a:ext cx="173" cy="104"/>
            </a:xfrm>
            <a:custGeom>
              <a:avLst/>
              <a:gdLst>
                <a:gd name="T0" fmla="*/ 18 w 173"/>
                <a:gd name="T1" fmla="*/ 83 h 102"/>
                <a:gd name="T2" fmla="*/ 36 w 173"/>
                <a:gd name="T3" fmla="*/ 68 h 102"/>
                <a:gd name="T4" fmla="*/ 42 w 173"/>
                <a:gd name="T5" fmla="*/ 44 h 102"/>
                <a:gd name="T6" fmla="*/ 60 w 173"/>
                <a:gd name="T7" fmla="*/ 18 h 102"/>
                <a:gd name="T8" fmla="*/ 72 w 173"/>
                <a:gd name="T9" fmla="*/ 0 h 102"/>
                <a:gd name="T10" fmla="*/ 78 w 173"/>
                <a:gd name="T11" fmla="*/ 0 h 102"/>
                <a:gd name="T12" fmla="*/ 66 w 173"/>
                <a:gd name="T13" fmla="*/ 12 h 102"/>
                <a:gd name="T14" fmla="*/ 54 w 173"/>
                <a:gd name="T15" fmla="*/ 38 h 102"/>
                <a:gd name="T16" fmla="*/ 48 w 173"/>
                <a:gd name="T17" fmla="*/ 56 h 102"/>
                <a:gd name="T18" fmla="*/ 48 w 173"/>
                <a:gd name="T19" fmla="*/ 62 h 102"/>
                <a:gd name="T20" fmla="*/ 60 w 173"/>
                <a:gd name="T21" fmla="*/ 56 h 102"/>
                <a:gd name="T22" fmla="*/ 72 w 173"/>
                <a:gd name="T23" fmla="*/ 44 h 102"/>
                <a:gd name="T24" fmla="*/ 90 w 173"/>
                <a:gd name="T25" fmla="*/ 18 h 102"/>
                <a:gd name="T26" fmla="*/ 114 w 173"/>
                <a:gd name="T27" fmla="*/ 0 h 102"/>
                <a:gd name="T28" fmla="*/ 120 w 173"/>
                <a:gd name="T29" fmla="*/ 0 h 102"/>
                <a:gd name="T30" fmla="*/ 102 w 173"/>
                <a:gd name="T31" fmla="*/ 12 h 102"/>
                <a:gd name="T32" fmla="*/ 84 w 173"/>
                <a:gd name="T33" fmla="*/ 44 h 102"/>
                <a:gd name="T34" fmla="*/ 84 w 173"/>
                <a:gd name="T35" fmla="*/ 50 h 102"/>
                <a:gd name="T36" fmla="*/ 96 w 173"/>
                <a:gd name="T37" fmla="*/ 44 h 102"/>
                <a:gd name="T38" fmla="*/ 108 w 173"/>
                <a:gd name="T39" fmla="*/ 44 h 102"/>
                <a:gd name="T40" fmla="*/ 125 w 173"/>
                <a:gd name="T41" fmla="*/ 24 h 102"/>
                <a:gd name="T42" fmla="*/ 149 w 173"/>
                <a:gd name="T43" fmla="*/ 12 h 102"/>
                <a:gd name="T44" fmla="*/ 155 w 173"/>
                <a:gd name="T45" fmla="*/ 12 h 102"/>
                <a:gd name="T46" fmla="*/ 137 w 173"/>
                <a:gd name="T47" fmla="*/ 18 h 102"/>
                <a:gd name="T48" fmla="*/ 120 w 173"/>
                <a:gd name="T49" fmla="*/ 44 h 102"/>
                <a:gd name="T50" fmla="*/ 137 w 173"/>
                <a:gd name="T51" fmla="*/ 44 h 102"/>
                <a:gd name="T52" fmla="*/ 161 w 173"/>
                <a:gd name="T53" fmla="*/ 38 h 102"/>
                <a:gd name="T54" fmla="*/ 173 w 173"/>
                <a:gd name="T55" fmla="*/ 38 h 102"/>
                <a:gd name="T56" fmla="*/ 155 w 173"/>
                <a:gd name="T57" fmla="*/ 44 h 102"/>
                <a:gd name="T58" fmla="*/ 125 w 173"/>
                <a:gd name="T59" fmla="*/ 50 h 102"/>
                <a:gd name="T60" fmla="*/ 131 w 173"/>
                <a:gd name="T61" fmla="*/ 62 h 102"/>
                <a:gd name="T62" fmla="*/ 149 w 173"/>
                <a:gd name="T63" fmla="*/ 68 h 102"/>
                <a:gd name="T64" fmla="*/ 155 w 173"/>
                <a:gd name="T65" fmla="*/ 74 h 102"/>
                <a:gd name="T66" fmla="*/ 137 w 173"/>
                <a:gd name="T67" fmla="*/ 68 h 102"/>
                <a:gd name="T68" fmla="*/ 114 w 173"/>
                <a:gd name="T69" fmla="*/ 56 h 102"/>
                <a:gd name="T70" fmla="*/ 102 w 173"/>
                <a:gd name="T71" fmla="*/ 56 h 102"/>
                <a:gd name="T72" fmla="*/ 84 w 173"/>
                <a:gd name="T73" fmla="*/ 56 h 102"/>
                <a:gd name="T74" fmla="*/ 90 w 173"/>
                <a:gd name="T75" fmla="*/ 68 h 102"/>
                <a:gd name="T76" fmla="*/ 108 w 173"/>
                <a:gd name="T77" fmla="*/ 83 h 102"/>
                <a:gd name="T78" fmla="*/ 120 w 173"/>
                <a:gd name="T79" fmla="*/ 94 h 102"/>
                <a:gd name="T80" fmla="*/ 125 w 173"/>
                <a:gd name="T81" fmla="*/ 100 h 102"/>
                <a:gd name="T82" fmla="*/ 108 w 173"/>
                <a:gd name="T83" fmla="*/ 83 h 102"/>
                <a:gd name="T84" fmla="*/ 84 w 173"/>
                <a:gd name="T85" fmla="*/ 68 h 102"/>
                <a:gd name="T86" fmla="*/ 72 w 173"/>
                <a:gd name="T87" fmla="*/ 62 h 102"/>
                <a:gd name="T88" fmla="*/ 60 w 173"/>
                <a:gd name="T89" fmla="*/ 68 h 102"/>
                <a:gd name="T90" fmla="*/ 48 w 173"/>
                <a:gd name="T91" fmla="*/ 68 h 102"/>
                <a:gd name="T92" fmla="*/ 48 w 173"/>
                <a:gd name="T93" fmla="*/ 74 h 102"/>
                <a:gd name="T94" fmla="*/ 66 w 173"/>
                <a:gd name="T95" fmla="*/ 94 h 102"/>
                <a:gd name="T96" fmla="*/ 84 w 173"/>
                <a:gd name="T97" fmla="*/ 112 h 102"/>
                <a:gd name="T98" fmla="*/ 90 w 173"/>
                <a:gd name="T99" fmla="*/ 118 h 102"/>
                <a:gd name="T100" fmla="*/ 66 w 173"/>
                <a:gd name="T101" fmla="*/ 106 h 102"/>
                <a:gd name="T102" fmla="*/ 42 w 173"/>
                <a:gd name="T103" fmla="*/ 83 h 102"/>
                <a:gd name="T104" fmla="*/ 30 w 173"/>
                <a:gd name="T105" fmla="*/ 94 h 102"/>
                <a:gd name="T106" fmla="*/ 6 w 173"/>
                <a:gd name="T107" fmla="*/ 100 h 102"/>
                <a:gd name="T108" fmla="*/ 6 w 173"/>
                <a:gd name="T109" fmla="*/ 94 h 1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73"/>
                <a:gd name="T166" fmla="*/ 0 h 102"/>
                <a:gd name="T167" fmla="*/ 173 w 173"/>
                <a:gd name="T168" fmla="*/ 102 h 1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73" h="102">
                  <a:moveTo>
                    <a:pt x="6" y="78"/>
                  </a:moveTo>
                  <a:lnTo>
                    <a:pt x="12" y="78"/>
                  </a:lnTo>
                  <a:lnTo>
                    <a:pt x="12" y="72"/>
                  </a:lnTo>
                  <a:lnTo>
                    <a:pt x="18" y="72"/>
                  </a:lnTo>
                  <a:lnTo>
                    <a:pt x="24" y="66"/>
                  </a:lnTo>
                  <a:lnTo>
                    <a:pt x="30" y="66"/>
                  </a:lnTo>
                  <a:lnTo>
                    <a:pt x="30" y="60"/>
                  </a:lnTo>
                  <a:lnTo>
                    <a:pt x="36" y="60"/>
                  </a:lnTo>
                  <a:lnTo>
                    <a:pt x="36" y="54"/>
                  </a:lnTo>
                  <a:lnTo>
                    <a:pt x="42" y="48"/>
                  </a:lnTo>
                  <a:lnTo>
                    <a:pt x="42" y="36"/>
                  </a:lnTo>
                  <a:lnTo>
                    <a:pt x="48" y="30"/>
                  </a:lnTo>
                  <a:lnTo>
                    <a:pt x="48" y="24"/>
                  </a:lnTo>
                  <a:lnTo>
                    <a:pt x="54" y="24"/>
                  </a:lnTo>
                  <a:lnTo>
                    <a:pt x="60" y="18"/>
                  </a:lnTo>
                  <a:lnTo>
                    <a:pt x="60" y="12"/>
                  </a:lnTo>
                  <a:lnTo>
                    <a:pt x="66" y="6"/>
                  </a:lnTo>
                  <a:lnTo>
                    <a:pt x="72" y="6"/>
                  </a:lnTo>
                  <a:lnTo>
                    <a:pt x="72" y="0"/>
                  </a:lnTo>
                  <a:lnTo>
                    <a:pt x="78" y="0"/>
                  </a:lnTo>
                  <a:lnTo>
                    <a:pt x="78" y="6"/>
                  </a:lnTo>
                  <a:lnTo>
                    <a:pt x="72" y="6"/>
                  </a:lnTo>
                  <a:lnTo>
                    <a:pt x="66" y="12"/>
                  </a:lnTo>
                  <a:lnTo>
                    <a:pt x="66" y="18"/>
                  </a:lnTo>
                  <a:lnTo>
                    <a:pt x="60" y="18"/>
                  </a:lnTo>
                  <a:lnTo>
                    <a:pt x="54" y="24"/>
                  </a:lnTo>
                  <a:lnTo>
                    <a:pt x="54" y="30"/>
                  </a:lnTo>
                  <a:lnTo>
                    <a:pt x="48" y="30"/>
                  </a:lnTo>
                  <a:lnTo>
                    <a:pt x="48" y="36"/>
                  </a:lnTo>
                  <a:lnTo>
                    <a:pt x="48" y="42"/>
                  </a:lnTo>
                  <a:lnTo>
                    <a:pt x="48" y="48"/>
                  </a:lnTo>
                  <a:lnTo>
                    <a:pt x="48" y="54"/>
                  </a:lnTo>
                  <a:lnTo>
                    <a:pt x="54" y="54"/>
                  </a:lnTo>
                  <a:lnTo>
                    <a:pt x="54" y="48"/>
                  </a:lnTo>
                  <a:lnTo>
                    <a:pt x="60" y="48"/>
                  </a:lnTo>
                  <a:lnTo>
                    <a:pt x="60" y="42"/>
                  </a:lnTo>
                  <a:lnTo>
                    <a:pt x="66" y="42"/>
                  </a:lnTo>
                  <a:lnTo>
                    <a:pt x="72" y="36"/>
                  </a:lnTo>
                  <a:lnTo>
                    <a:pt x="78" y="30"/>
                  </a:lnTo>
                  <a:lnTo>
                    <a:pt x="84" y="24"/>
                  </a:lnTo>
                  <a:lnTo>
                    <a:pt x="90" y="18"/>
                  </a:lnTo>
                  <a:lnTo>
                    <a:pt x="96" y="12"/>
                  </a:lnTo>
                  <a:lnTo>
                    <a:pt x="102" y="6"/>
                  </a:lnTo>
                  <a:lnTo>
                    <a:pt x="108" y="6"/>
                  </a:lnTo>
                  <a:lnTo>
                    <a:pt x="114" y="0"/>
                  </a:lnTo>
                  <a:lnTo>
                    <a:pt x="120" y="0"/>
                  </a:lnTo>
                  <a:lnTo>
                    <a:pt x="114" y="6"/>
                  </a:lnTo>
                  <a:lnTo>
                    <a:pt x="108" y="6"/>
                  </a:lnTo>
                  <a:lnTo>
                    <a:pt x="102" y="12"/>
                  </a:lnTo>
                  <a:lnTo>
                    <a:pt x="96" y="18"/>
                  </a:lnTo>
                  <a:lnTo>
                    <a:pt x="90" y="24"/>
                  </a:lnTo>
                  <a:lnTo>
                    <a:pt x="84" y="30"/>
                  </a:lnTo>
                  <a:lnTo>
                    <a:pt x="84" y="36"/>
                  </a:lnTo>
                  <a:lnTo>
                    <a:pt x="78" y="36"/>
                  </a:lnTo>
                  <a:lnTo>
                    <a:pt x="78" y="42"/>
                  </a:lnTo>
                  <a:lnTo>
                    <a:pt x="84" y="42"/>
                  </a:lnTo>
                  <a:lnTo>
                    <a:pt x="90" y="42"/>
                  </a:lnTo>
                  <a:lnTo>
                    <a:pt x="90" y="36"/>
                  </a:lnTo>
                  <a:lnTo>
                    <a:pt x="96" y="36"/>
                  </a:lnTo>
                  <a:lnTo>
                    <a:pt x="102" y="36"/>
                  </a:lnTo>
                  <a:lnTo>
                    <a:pt x="108" y="36"/>
                  </a:lnTo>
                  <a:lnTo>
                    <a:pt x="114" y="30"/>
                  </a:lnTo>
                  <a:lnTo>
                    <a:pt x="120" y="30"/>
                  </a:lnTo>
                  <a:lnTo>
                    <a:pt x="125" y="24"/>
                  </a:lnTo>
                  <a:lnTo>
                    <a:pt x="131" y="18"/>
                  </a:lnTo>
                  <a:lnTo>
                    <a:pt x="137" y="18"/>
                  </a:lnTo>
                  <a:lnTo>
                    <a:pt x="143" y="12"/>
                  </a:lnTo>
                  <a:lnTo>
                    <a:pt x="149" y="12"/>
                  </a:lnTo>
                  <a:lnTo>
                    <a:pt x="155" y="12"/>
                  </a:lnTo>
                  <a:lnTo>
                    <a:pt x="149" y="12"/>
                  </a:lnTo>
                  <a:lnTo>
                    <a:pt x="149" y="18"/>
                  </a:lnTo>
                  <a:lnTo>
                    <a:pt x="143" y="18"/>
                  </a:lnTo>
                  <a:lnTo>
                    <a:pt x="137" y="18"/>
                  </a:lnTo>
                  <a:lnTo>
                    <a:pt x="131" y="24"/>
                  </a:lnTo>
                  <a:lnTo>
                    <a:pt x="125" y="30"/>
                  </a:lnTo>
                  <a:lnTo>
                    <a:pt x="120" y="36"/>
                  </a:lnTo>
                  <a:lnTo>
                    <a:pt x="125" y="36"/>
                  </a:lnTo>
                  <a:lnTo>
                    <a:pt x="131" y="36"/>
                  </a:lnTo>
                  <a:lnTo>
                    <a:pt x="137" y="36"/>
                  </a:lnTo>
                  <a:lnTo>
                    <a:pt x="143" y="36"/>
                  </a:lnTo>
                  <a:lnTo>
                    <a:pt x="149" y="30"/>
                  </a:lnTo>
                  <a:lnTo>
                    <a:pt x="155" y="30"/>
                  </a:lnTo>
                  <a:lnTo>
                    <a:pt x="161" y="30"/>
                  </a:lnTo>
                  <a:lnTo>
                    <a:pt x="167" y="30"/>
                  </a:lnTo>
                  <a:lnTo>
                    <a:pt x="173" y="24"/>
                  </a:lnTo>
                  <a:lnTo>
                    <a:pt x="173" y="30"/>
                  </a:lnTo>
                  <a:lnTo>
                    <a:pt x="167" y="30"/>
                  </a:lnTo>
                  <a:lnTo>
                    <a:pt x="161" y="36"/>
                  </a:lnTo>
                  <a:lnTo>
                    <a:pt x="155" y="36"/>
                  </a:lnTo>
                  <a:lnTo>
                    <a:pt x="149" y="36"/>
                  </a:lnTo>
                  <a:lnTo>
                    <a:pt x="143" y="42"/>
                  </a:lnTo>
                  <a:lnTo>
                    <a:pt x="137" y="42"/>
                  </a:lnTo>
                  <a:lnTo>
                    <a:pt x="125" y="42"/>
                  </a:lnTo>
                  <a:lnTo>
                    <a:pt x="120" y="42"/>
                  </a:lnTo>
                  <a:lnTo>
                    <a:pt x="125" y="48"/>
                  </a:lnTo>
                  <a:lnTo>
                    <a:pt x="131" y="54"/>
                  </a:lnTo>
                  <a:lnTo>
                    <a:pt x="137" y="54"/>
                  </a:lnTo>
                  <a:lnTo>
                    <a:pt x="143" y="60"/>
                  </a:lnTo>
                  <a:lnTo>
                    <a:pt x="149" y="60"/>
                  </a:lnTo>
                  <a:lnTo>
                    <a:pt x="155" y="60"/>
                  </a:lnTo>
                  <a:lnTo>
                    <a:pt x="155" y="66"/>
                  </a:lnTo>
                  <a:lnTo>
                    <a:pt x="149" y="66"/>
                  </a:lnTo>
                  <a:lnTo>
                    <a:pt x="143" y="66"/>
                  </a:lnTo>
                  <a:lnTo>
                    <a:pt x="137" y="60"/>
                  </a:lnTo>
                  <a:lnTo>
                    <a:pt x="131" y="60"/>
                  </a:lnTo>
                  <a:lnTo>
                    <a:pt x="125" y="54"/>
                  </a:lnTo>
                  <a:lnTo>
                    <a:pt x="120" y="54"/>
                  </a:lnTo>
                  <a:lnTo>
                    <a:pt x="114" y="48"/>
                  </a:lnTo>
                  <a:lnTo>
                    <a:pt x="108" y="48"/>
                  </a:lnTo>
                  <a:lnTo>
                    <a:pt x="102" y="48"/>
                  </a:lnTo>
                  <a:lnTo>
                    <a:pt x="96" y="48"/>
                  </a:lnTo>
                  <a:lnTo>
                    <a:pt x="90" y="48"/>
                  </a:lnTo>
                  <a:lnTo>
                    <a:pt x="84" y="48"/>
                  </a:lnTo>
                  <a:lnTo>
                    <a:pt x="84" y="54"/>
                  </a:lnTo>
                  <a:lnTo>
                    <a:pt x="90" y="54"/>
                  </a:lnTo>
                  <a:lnTo>
                    <a:pt x="90" y="60"/>
                  </a:lnTo>
                  <a:lnTo>
                    <a:pt x="96" y="60"/>
                  </a:lnTo>
                  <a:lnTo>
                    <a:pt x="102" y="66"/>
                  </a:lnTo>
                  <a:lnTo>
                    <a:pt x="108" y="72"/>
                  </a:lnTo>
                  <a:lnTo>
                    <a:pt x="114" y="72"/>
                  </a:lnTo>
                  <a:lnTo>
                    <a:pt x="120" y="78"/>
                  </a:lnTo>
                  <a:lnTo>
                    <a:pt x="125" y="84"/>
                  </a:lnTo>
                  <a:lnTo>
                    <a:pt x="131" y="84"/>
                  </a:lnTo>
                  <a:lnTo>
                    <a:pt x="125" y="84"/>
                  </a:lnTo>
                  <a:lnTo>
                    <a:pt x="120" y="84"/>
                  </a:lnTo>
                  <a:lnTo>
                    <a:pt x="120" y="78"/>
                  </a:lnTo>
                  <a:lnTo>
                    <a:pt x="114" y="78"/>
                  </a:lnTo>
                  <a:lnTo>
                    <a:pt x="108" y="72"/>
                  </a:lnTo>
                  <a:lnTo>
                    <a:pt x="96" y="72"/>
                  </a:lnTo>
                  <a:lnTo>
                    <a:pt x="90" y="66"/>
                  </a:lnTo>
                  <a:lnTo>
                    <a:pt x="90" y="60"/>
                  </a:lnTo>
                  <a:lnTo>
                    <a:pt x="84" y="60"/>
                  </a:lnTo>
                  <a:lnTo>
                    <a:pt x="78" y="54"/>
                  </a:lnTo>
                  <a:lnTo>
                    <a:pt x="72" y="54"/>
                  </a:lnTo>
                  <a:lnTo>
                    <a:pt x="66" y="54"/>
                  </a:lnTo>
                  <a:lnTo>
                    <a:pt x="66" y="60"/>
                  </a:lnTo>
                  <a:lnTo>
                    <a:pt x="60" y="60"/>
                  </a:lnTo>
                  <a:lnTo>
                    <a:pt x="54" y="60"/>
                  </a:lnTo>
                  <a:lnTo>
                    <a:pt x="48" y="60"/>
                  </a:lnTo>
                  <a:lnTo>
                    <a:pt x="48" y="66"/>
                  </a:lnTo>
                  <a:lnTo>
                    <a:pt x="48" y="72"/>
                  </a:lnTo>
                  <a:lnTo>
                    <a:pt x="54" y="72"/>
                  </a:lnTo>
                  <a:lnTo>
                    <a:pt x="60" y="78"/>
                  </a:lnTo>
                  <a:lnTo>
                    <a:pt x="66" y="78"/>
                  </a:lnTo>
                  <a:lnTo>
                    <a:pt x="72" y="84"/>
                  </a:lnTo>
                  <a:lnTo>
                    <a:pt x="78" y="90"/>
                  </a:lnTo>
                  <a:lnTo>
                    <a:pt x="84" y="96"/>
                  </a:lnTo>
                  <a:lnTo>
                    <a:pt x="90" y="96"/>
                  </a:lnTo>
                  <a:lnTo>
                    <a:pt x="90" y="102"/>
                  </a:lnTo>
                  <a:lnTo>
                    <a:pt x="84" y="96"/>
                  </a:lnTo>
                  <a:lnTo>
                    <a:pt x="78" y="96"/>
                  </a:lnTo>
                  <a:lnTo>
                    <a:pt x="72" y="90"/>
                  </a:lnTo>
                  <a:lnTo>
                    <a:pt x="66" y="90"/>
                  </a:lnTo>
                  <a:lnTo>
                    <a:pt x="60" y="84"/>
                  </a:lnTo>
                  <a:lnTo>
                    <a:pt x="54" y="78"/>
                  </a:lnTo>
                  <a:lnTo>
                    <a:pt x="48" y="78"/>
                  </a:lnTo>
                  <a:lnTo>
                    <a:pt x="42" y="72"/>
                  </a:lnTo>
                  <a:lnTo>
                    <a:pt x="36" y="72"/>
                  </a:lnTo>
                  <a:lnTo>
                    <a:pt x="30" y="78"/>
                  </a:lnTo>
                  <a:lnTo>
                    <a:pt x="24" y="78"/>
                  </a:lnTo>
                  <a:lnTo>
                    <a:pt x="18" y="78"/>
                  </a:lnTo>
                  <a:lnTo>
                    <a:pt x="12" y="84"/>
                  </a:lnTo>
                  <a:lnTo>
                    <a:pt x="6" y="84"/>
                  </a:lnTo>
                  <a:lnTo>
                    <a:pt x="0" y="84"/>
                  </a:lnTo>
                  <a:lnTo>
                    <a:pt x="6" y="84"/>
                  </a:lnTo>
                  <a:lnTo>
                    <a:pt x="6" y="78"/>
                  </a:lnTo>
                  <a:close/>
                </a:path>
              </a:pathLst>
            </a:custGeom>
            <a:solidFill>
              <a:srgbClr val="990000"/>
            </a:solidFill>
            <a:ln w="9525">
              <a:noFill/>
              <a:round/>
              <a:headEnd/>
              <a:tailEnd/>
            </a:ln>
          </p:spPr>
          <p:txBody>
            <a:bodyPr rot="10800000" vert="eaVert"/>
            <a:lstStyle/>
            <a:p>
              <a:endParaRPr lang="en-US"/>
            </a:p>
          </p:txBody>
        </p:sp>
        <p:sp>
          <p:nvSpPr>
            <p:cNvPr id="15586" name="Freeform 209"/>
            <p:cNvSpPr>
              <a:spLocks/>
            </p:cNvSpPr>
            <p:nvPr/>
          </p:nvSpPr>
          <p:spPr bwMode="auto">
            <a:xfrm>
              <a:off x="5179" y="1722"/>
              <a:ext cx="119" cy="102"/>
            </a:xfrm>
            <a:custGeom>
              <a:avLst/>
              <a:gdLst>
                <a:gd name="T0" fmla="*/ 6 w 120"/>
                <a:gd name="T1" fmla="*/ 6 h 102"/>
                <a:gd name="T2" fmla="*/ 12 w 120"/>
                <a:gd name="T3" fmla="*/ 12 h 102"/>
                <a:gd name="T4" fmla="*/ 24 w 120"/>
                <a:gd name="T5" fmla="*/ 12 h 102"/>
                <a:gd name="T6" fmla="*/ 42 w 120"/>
                <a:gd name="T7" fmla="*/ 6 h 102"/>
                <a:gd name="T8" fmla="*/ 64 w 120"/>
                <a:gd name="T9" fmla="*/ 6 h 102"/>
                <a:gd name="T10" fmla="*/ 76 w 120"/>
                <a:gd name="T11" fmla="*/ 12 h 102"/>
                <a:gd name="T12" fmla="*/ 64 w 120"/>
                <a:gd name="T13" fmla="*/ 12 h 102"/>
                <a:gd name="T14" fmla="*/ 60 w 120"/>
                <a:gd name="T15" fmla="*/ 12 h 102"/>
                <a:gd name="T16" fmla="*/ 36 w 120"/>
                <a:gd name="T17" fmla="*/ 12 h 102"/>
                <a:gd name="T18" fmla="*/ 30 w 120"/>
                <a:gd name="T19" fmla="*/ 18 h 102"/>
                <a:gd name="T20" fmla="*/ 42 w 120"/>
                <a:gd name="T21" fmla="*/ 24 h 102"/>
                <a:gd name="T22" fmla="*/ 48 w 120"/>
                <a:gd name="T23" fmla="*/ 24 h 102"/>
                <a:gd name="T24" fmla="*/ 60 w 120"/>
                <a:gd name="T25" fmla="*/ 24 h 102"/>
                <a:gd name="T26" fmla="*/ 82 w 120"/>
                <a:gd name="T27" fmla="*/ 30 h 102"/>
                <a:gd name="T28" fmla="*/ 100 w 120"/>
                <a:gd name="T29" fmla="*/ 36 h 102"/>
                <a:gd name="T30" fmla="*/ 100 w 120"/>
                <a:gd name="T31" fmla="*/ 42 h 102"/>
                <a:gd name="T32" fmla="*/ 88 w 120"/>
                <a:gd name="T33" fmla="*/ 36 h 102"/>
                <a:gd name="T34" fmla="*/ 70 w 120"/>
                <a:gd name="T35" fmla="*/ 30 h 102"/>
                <a:gd name="T36" fmla="*/ 60 w 120"/>
                <a:gd name="T37" fmla="*/ 36 h 102"/>
                <a:gd name="T38" fmla="*/ 64 w 120"/>
                <a:gd name="T39" fmla="*/ 42 h 102"/>
                <a:gd name="T40" fmla="*/ 76 w 120"/>
                <a:gd name="T41" fmla="*/ 48 h 102"/>
                <a:gd name="T42" fmla="*/ 100 w 120"/>
                <a:gd name="T43" fmla="*/ 54 h 102"/>
                <a:gd name="T44" fmla="*/ 112 w 120"/>
                <a:gd name="T45" fmla="*/ 66 h 102"/>
                <a:gd name="T46" fmla="*/ 100 w 120"/>
                <a:gd name="T47" fmla="*/ 60 h 102"/>
                <a:gd name="T48" fmla="*/ 88 w 120"/>
                <a:gd name="T49" fmla="*/ 54 h 102"/>
                <a:gd name="T50" fmla="*/ 82 w 120"/>
                <a:gd name="T51" fmla="*/ 60 h 102"/>
                <a:gd name="T52" fmla="*/ 100 w 120"/>
                <a:gd name="T53" fmla="*/ 72 h 102"/>
                <a:gd name="T54" fmla="*/ 106 w 120"/>
                <a:gd name="T55" fmla="*/ 84 h 102"/>
                <a:gd name="T56" fmla="*/ 112 w 120"/>
                <a:gd name="T57" fmla="*/ 96 h 102"/>
                <a:gd name="T58" fmla="*/ 112 w 120"/>
                <a:gd name="T59" fmla="*/ 96 h 102"/>
                <a:gd name="T60" fmla="*/ 94 w 120"/>
                <a:gd name="T61" fmla="*/ 78 h 102"/>
                <a:gd name="T62" fmla="*/ 76 w 120"/>
                <a:gd name="T63" fmla="*/ 60 h 102"/>
                <a:gd name="T64" fmla="*/ 70 w 120"/>
                <a:gd name="T65" fmla="*/ 54 h 102"/>
                <a:gd name="T66" fmla="*/ 70 w 120"/>
                <a:gd name="T67" fmla="*/ 66 h 102"/>
                <a:gd name="T68" fmla="*/ 82 w 120"/>
                <a:gd name="T69" fmla="*/ 90 h 102"/>
                <a:gd name="T70" fmla="*/ 76 w 120"/>
                <a:gd name="T71" fmla="*/ 90 h 102"/>
                <a:gd name="T72" fmla="*/ 70 w 120"/>
                <a:gd name="T73" fmla="*/ 72 h 102"/>
                <a:gd name="T74" fmla="*/ 60 w 120"/>
                <a:gd name="T75" fmla="*/ 48 h 102"/>
                <a:gd name="T76" fmla="*/ 60 w 120"/>
                <a:gd name="T77" fmla="*/ 42 h 102"/>
                <a:gd name="T78" fmla="*/ 54 w 120"/>
                <a:gd name="T79" fmla="*/ 36 h 102"/>
                <a:gd name="T80" fmla="*/ 48 w 120"/>
                <a:gd name="T81" fmla="*/ 36 h 102"/>
                <a:gd name="T82" fmla="*/ 48 w 120"/>
                <a:gd name="T83" fmla="*/ 48 h 102"/>
                <a:gd name="T84" fmla="*/ 60 w 120"/>
                <a:gd name="T85" fmla="*/ 78 h 102"/>
                <a:gd name="T86" fmla="*/ 60 w 120"/>
                <a:gd name="T87" fmla="*/ 84 h 102"/>
                <a:gd name="T88" fmla="*/ 54 w 120"/>
                <a:gd name="T89" fmla="*/ 72 h 102"/>
                <a:gd name="T90" fmla="*/ 42 w 120"/>
                <a:gd name="T91" fmla="*/ 54 h 102"/>
                <a:gd name="T92" fmla="*/ 42 w 120"/>
                <a:gd name="T93" fmla="*/ 30 h 102"/>
                <a:gd name="T94" fmla="*/ 36 w 120"/>
                <a:gd name="T95" fmla="*/ 24 h 102"/>
                <a:gd name="T96" fmla="*/ 24 w 120"/>
                <a:gd name="T97" fmla="*/ 24 h 102"/>
                <a:gd name="T98" fmla="*/ 24 w 120"/>
                <a:gd name="T99" fmla="*/ 24 h 102"/>
                <a:gd name="T100" fmla="*/ 24 w 120"/>
                <a:gd name="T101" fmla="*/ 48 h 102"/>
                <a:gd name="T102" fmla="*/ 30 w 120"/>
                <a:gd name="T103" fmla="*/ 66 h 102"/>
                <a:gd name="T104" fmla="*/ 30 w 120"/>
                <a:gd name="T105" fmla="*/ 72 h 102"/>
                <a:gd name="T106" fmla="*/ 24 w 120"/>
                <a:gd name="T107" fmla="*/ 54 h 102"/>
                <a:gd name="T108" fmla="*/ 18 w 120"/>
                <a:gd name="T109" fmla="*/ 18 h 102"/>
                <a:gd name="T110" fmla="*/ 6 w 120"/>
                <a:gd name="T111" fmla="*/ 12 h 102"/>
                <a:gd name="T112" fmla="*/ 0 w 120"/>
                <a:gd name="T113" fmla="*/ 6 h 102"/>
                <a:gd name="T114" fmla="*/ 0 w 120"/>
                <a:gd name="T115" fmla="*/ 0 h 102"/>
                <a:gd name="T116" fmla="*/ 0 w 120"/>
                <a:gd name="T117" fmla="*/ 0 h 1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
                <a:gd name="T178" fmla="*/ 0 h 102"/>
                <a:gd name="T179" fmla="*/ 120 w 120"/>
                <a:gd name="T180" fmla="*/ 102 h 10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 h="102">
                  <a:moveTo>
                    <a:pt x="0" y="0"/>
                  </a:moveTo>
                  <a:lnTo>
                    <a:pt x="6" y="6"/>
                  </a:lnTo>
                  <a:lnTo>
                    <a:pt x="12" y="6"/>
                  </a:lnTo>
                  <a:lnTo>
                    <a:pt x="12" y="12"/>
                  </a:lnTo>
                  <a:lnTo>
                    <a:pt x="18" y="12"/>
                  </a:lnTo>
                  <a:lnTo>
                    <a:pt x="24" y="12"/>
                  </a:lnTo>
                  <a:lnTo>
                    <a:pt x="30" y="12"/>
                  </a:lnTo>
                  <a:lnTo>
                    <a:pt x="36" y="12"/>
                  </a:lnTo>
                  <a:lnTo>
                    <a:pt x="42" y="6"/>
                  </a:lnTo>
                  <a:lnTo>
                    <a:pt x="54" y="6"/>
                  </a:lnTo>
                  <a:lnTo>
                    <a:pt x="60" y="6"/>
                  </a:lnTo>
                  <a:lnTo>
                    <a:pt x="72" y="6"/>
                  </a:lnTo>
                  <a:lnTo>
                    <a:pt x="78" y="6"/>
                  </a:lnTo>
                  <a:lnTo>
                    <a:pt x="84" y="12"/>
                  </a:lnTo>
                  <a:lnTo>
                    <a:pt x="78" y="12"/>
                  </a:lnTo>
                  <a:lnTo>
                    <a:pt x="72" y="12"/>
                  </a:lnTo>
                  <a:lnTo>
                    <a:pt x="66" y="12"/>
                  </a:lnTo>
                  <a:lnTo>
                    <a:pt x="60" y="12"/>
                  </a:lnTo>
                  <a:lnTo>
                    <a:pt x="48" y="12"/>
                  </a:lnTo>
                  <a:lnTo>
                    <a:pt x="42" y="12"/>
                  </a:lnTo>
                  <a:lnTo>
                    <a:pt x="36" y="12"/>
                  </a:lnTo>
                  <a:lnTo>
                    <a:pt x="30" y="18"/>
                  </a:lnTo>
                  <a:lnTo>
                    <a:pt x="36" y="18"/>
                  </a:lnTo>
                  <a:lnTo>
                    <a:pt x="36" y="24"/>
                  </a:lnTo>
                  <a:lnTo>
                    <a:pt x="42" y="24"/>
                  </a:lnTo>
                  <a:lnTo>
                    <a:pt x="48" y="24"/>
                  </a:lnTo>
                  <a:lnTo>
                    <a:pt x="54" y="30"/>
                  </a:lnTo>
                  <a:lnTo>
                    <a:pt x="60" y="24"/>
                  </a:lnTo>
                  <a:lnTo>
                    <a:pt x="66" y="24"/>
                  </a:lnTo>
                  <a:lnTo>
                    <a:pt x="72" y="24"/>
                  </a:lnTo>
                  <a:lnTo>
                    <a:pt x="84" y="30"/>
                  </a:lnTo>
                  <a:lnTo>
                    <a:pt x="90" y="30"/>
                  </a:lnTo>
                  <a:lnTo>
                    <a:pt x="102" y="30"/>
                  </a:lnTo>
                  <a:lnTo>
                    <a:pt x="108" y="36"/>
                  </a:lnTo>
                  <a:lnTo>
                    <a:pt x="114" y="42"/>
                  </a:lnTo>
                  <a:lnTo>
                    <a:pt x="108" y="42"/>
                  </a:lnTo>
                  <a:lnTo>
                    <a:pt x="108" y="36"/>
                  </a:lnTo>
                  <a:lnTo>
                    <a:pt x="102" y="36"/>
                  </a:lnTo>
                  <a:lnTo>
                    <a:pt x="96" y="36"/>
                  </a:lnTo>
                  <a:lnTo>
                    <a:pt x="90" y="36"/>
                  </a:lnTo>
                  <a:lnTo>
                    <a:pt x="84" y="36"/>
                  </a:lnTo>
                  <a:lnTo>
                    <a:pt x="78" y="30"/>
                  </a:lnTo>
                  <a:lnTo>
                    <a:pt x="72" y="30"/>
                  </a:lnTo>
                  <a:lnTo>
                    <a:pt x="66" y="30"/>
                  </a:lnTo>
                  <a:lnTo>
                    <a:pt x="60" y="36"/>
                  </a:lnTo>
                  <a:lnTo>
                    <a:pt x="66" y="36"/>
                  </a:lnTo>
                  <a:lnTo>
                    <a:pt x="72" y="42"/>
                  </a:lnTo>
                  <a:lnTo>
                    <a:pt x="78" y="48"/>
                  </a:lnTo>
                  <a:lnTo>
                    <a:pt x="84" y="48"/>
                  </a:lnTo>
                  <a:lnTo>
                    <a:pt x="90" y="48"/>
                  </a:lnTo>
                  <a:lnTo>
                    <a:pt x="102" y="48"/>
                  </a:lnTo>
                  <a:lnTo>
                    <a:pt x="108" y="54"/>
                  </a:lnTo>
                  <a:lnTo>
                    <a:pt x="114" y="54"/>
                  </a:lnTo>
                  <a:lnTo>
                    <a:pt x="120" y="60"/>
                  </a:lnTo>
                  <a:lnTo>
                    <a:pt x="120" y="66"/>
                  </a:lnTo>
                  <a:lnTo>
                    <a:pt x="114" y="60"/>
                  </a:lnTo>
                  <a:lnTo>
                    <a:pt x="108" y="60"/>
                  </a:lnTo>
                  <a:lnTo>
                    <a:pt x="102" y="54"/>
                  </a:lnTo>
                  <a:lnTo>
                    <a:pt x="96" y="54"/>
                  </a:lnTo>
                  <a:lnTo>
                    <a:pt x="90" y="54"/>
                  </a:lnTo>
                  <a:lnTo>
                    <a:pt x="84" y="54"/>
                  </a:lnTo>
                  <a:lnTo>
                    <a:pt x="90" y="60"/>
                  </a:lnTo>
                  <a:lnTo>
                    <a:pt x="96" y="66"/>
                  </a:lnTo>
                  <a:lnTo>
                    <a:pt x="102" y="72"/>
                  </a:lnTo>
                  <a:lnTo>
                    <a:pt x="108" y="72"/>
                  </a:lnTo>
                  <a:lnTo>
                    <a:pt x="108" y="78"/>
                  </a:lnTo>
                  <a:lnTo>
                    <a:pt x="114" y="84"/>
                  </a:lnTo>
                  <a:lnTo>
                    <a:pt x="114" y="90"/>
                  </a:lnTo>
                  <a:lnTo>
                    <a:pt x="120" y="90"/>
                  </a:lnTo>
                  <a:lnTo>
                    <a:pt x="120" y="96"/>
                  </a:lnTo>
                  <a:lnTo>
                    <a:pt x="120" y="102"/>
                  </a:lnTo>
                  <a:lnTo>
                    <a:pt x="120" y="96"/>
                  </a:lnTo>
                  <a:lnTo>
                    <a:pt x="114" y="90"/>
                  </a:lnTo>
                  <a:lnTo>
                    <a:pt x="108" y="84"/>
                  </a:lnTo>
                  <a:lnTo>
                    <a:pt x="102" y="78"/>
                  </a:lnTo>
                  <a:lnTo>
                    <a:pt x="96" y="66"/>
                  </a:lnTo>
                  <a:lnTo>
                    <a:pt x="90" y="60"/>
                  </a:lnTo>
                  <a:lnTo>
                    <a:pt x="84" y="60"/>
                  </a:lnTo>
                  <a:lnTo>
                    <a:pt x="78" y="54"/>
                  </a:lnTo>
                  <a:lnTo>
                    <a:pt x="78" y="60"/>
                  </a:lnTo>
                  <a:lnTo>
                    <a:pt x="78" y="66"/>
                  </a:lnTo>
                  <a:lnTo>
                    <a:pt x="84" y="78"/>
                  </a:lnTo>
                  <a:lnTo>
                    <a:pt x="84" y="84"/>
                  </a:lnTo>
                  <a:lnTo>
                    <a:pt x="90" y="90"/>
                  </a:lnTo>
                  <a:lnTo>
                    <a:pt x="90" y="96"/>
                  </a:lnTo>
                  <a:lnTo>
                    <a:pt x="84" y="90"/>
                  </a:lnTo>
                  <a:lnTo>
                    <a:pt x="78" y="84"/>
                  </a:lnTo>
                  <a:lnTo>
                    <a:pt x="78" y="72"/>
                  </a:lnTo>
                  <a:lnTo>
                    <a:pt x="72" y="60"/>
                  </a:lnTo>
                  <a:lnTo>
                    <a:pt x="72" y="48"/>
                  </a:lnTo>
                  <a:lnTo>
                    <a:pt x="66" y="48"/>
                  </a:lnTo>
                  <a:lnTo>
                    <a:pt x="60" y="42"/>
                  </a:lnTo>
                  <a:lnTo>
                    <a:pt x="54" y="42"/>
                  </a:lnTo>
                  <a:lnTo>
                    <a:pt x="54" y="36"/>
                  </a:lnTo>
                  <a:lnTo>
                    <a:pt x="48" y="36"/>
                  </a:lnTo>
                  <a:lnTo>
                    <a:pt x="48" y="42"/>
                  </a:lnTo>
                  <a:lnTo>
                    <a:pt x="48" y="48"/>
                  </a:lnTo>
                  <a:lnTo>
                    <a:pt x="48" y="54"/>
                  </a:lnTo>
                  <a:lnTo>
                    <a:pt x="54" y="66"/>
                  </a:lnTo>
                  <a:lnTo>
                    <a:pt x="60" y="78"/>
                  </a:lnTo>
                  <a:lnTo>
                    <a:pt x="60" y="84"/>
                  </a:lnTo>
                  <a:lnTo>
                    <a:pt x="54" y="84"/>
                  </a:lnTo>
                  <a:lnTo>
                    <a:pt x="54" y="78"/>
                  </a:lnTo>
                  <a:lnTo>
                    <a:pt x="54" y="72"/>
                  </a:lnTo>
                  <a:lnTo>
                    <a:pt x="48" y="66"/>
                  </a:lnTo>
                  <a:lnTo>
                    <a:pt x="48" y="60"/>
                  </a:lnTo>
                  <a:lnTo>
                    <a:pt x="42" y="54"/>
                  </a:lnTo>
                  <a:lnTo>
                    <a:pt x="42" y="48"/>
                  </a:lnTo>
                  <a:lnTo>
                    <a:pt x="42" y="42"/>
                  </a:lnTo>
                  <a:lnTo>
                    <a:pt x="42" y="30"/>
                  </a:lnTo>
                  <a:lnTo>
                    <a:pt x="36" y="30"/>
                  </a:lnTo>
                  <a:lnTo>
                    <a:pt x="36" y="24"/>
                  </a:lnTo>
                  <a:lnTo>
                    <a:pt x="30" y="24"/>
                  </a:lnTo>
                  <a:lnTo>
                    <a:pt x="24" y="24"/>
                  </a:lnTo>
                  <a:lnTo>
                    <a:pt x="24" y="36"/>
                  </a:lnTo>
                  <a:lnTo>
                    <a:pt x="24" y="42"/>
                  </a:lnTo>
                  <a:lnTo>
                    <a:pt x="24" y="48"/>
                  </a:lnTo>
                  <a:lnTo>
                    <a:pt x="24" y="54"/>
                  </a:lnTo>
                  <a:lnTo>
                    <a:pt x="30" y="60"/>
                  </a:lnTo>
                  <a:lnTo>
                    <a:pt x="30" y="66"/>
                  </a:lnTo>
                  <a:lnTo>
                    <a:pt x="30" y="72"/>
                  </a:lnTo>
                  <a:lnTo>
                    <a:pt x="30" y="78"/>
                  </a:lnTo>
                  <a:lnTo>
                    <a:pt x="30" y="72"/>
                  </a:lnTo>
                  <a:lnTo>
                    <a:pt x="24" y="72"/>
                  </a:lnTo>
                  <a:lnTo>
                    <a:pt x="24" y="66"/>
                  </a:lnTo>
                  <a:lnTo>
                    <a:pt x="24" y="54"/>
                  </a:lnTo>
                  <a:lnTo>
                    <a:pt x="18" y="42"/>
                  </a:lnTo>
                  <a:lnTo>
                    <a:pt x="18" y="30"/>
                  </a:lnTo>
                  <a:lnTo>
                    <a:pt x="18" y="18"/>
                  </a:lnTo>
                  <a:lnTo>
                    <a:pt x="12" y="18"/>
                  </a:lnTo>
                  <a:lnTo>
                    <a:pt x="6" y="12"/>
                  </a:lnTo>
                  <a:lnTo>
                    <a:pt x="6" y="6"/>
                  </a:lnTo>
                  <a:lnTo>
                    <a:pt x="0" y="6"/>
                  </a:lnTo>
                  <a:lnTo>
                    <a:pt x="0" y="0"/>
                  </a:lnTo>
                  <a:close/>
                </a:path>
              </a:pathLst>
            </a:custGeom>
            <a:solidFill>
              <a:srgbClr val="990000"/>
            </a:solidFill>
            <a:ln w="9525">
              <a:noFill/>
              <a:round/>
              <a:headEnd/>
              <a:tailEnd/>
            </a:ln>
          </p:spPr>
          <p:txBody>
            <a:bodyPr rot="10800000" vert="eaVert"/>
            <a:lstStyle/>
            <a:p>
              <a:endParaRPr lang="en-US"/>
            </a:p>
          </p:txBody>
        </p:sp>
        <p:sp>
          <p:nvSpPr>
            <p:cNvPr id="15587" name="Freeform 210"/>
            <p:cNvSpPr>
              <a:spLocks/>
            </p:cNvSpPr>
            <p:nvPr/>
          </p:nvSpPr>
          <p:spPr bwMode="auto">
            <a:xfrm>
              <a:off x="5114" y="1734"/>
              <a:ext cx="83" cy="138"/>
            </a:xfrm>
            <a:custGeom>
              <a:avLst/>
              <a:gdLst>
                <a:gd name="T0" fmla="*/ 35 w 83"/>
                <a:gd name="T1" fmla="*/ 0 h 138"/>
                <a:gd name="T2" fmla="*/ 41 w 83"/>
                <a:gd name="T3" fmla="*/ 18 h 138"/>
                <a:gd name="T4" fmla="*/ 41 w 83"/>
                <a:gd name="T5" fmla="*/ 24 h 138"/>
                <a:gd name="T6" fmla="*/ 47 w 83"/>
                <a:gd name="T7" fmla="*/ 30 h 138"/>
                <a:gd name="T8" fmla="*/ 53 w 83"/>
                <a:gd name="T9" fmla="*/ 36 h 138"/>
                <a:gd name="T10" fmla="*/ 65 w 83"/>
                <a:gd name="T11" fmla="*/ 42 h 138"/>
                <a:gd name="T12" fmla="*/ 77 w 83"/>
                <a:gd name="T13" fmla="*/ 60 h 138"/>
                <a:gd name="T14" fmla="*/ 83 w 83"/>
                <a:gd name="T15" fmla="*/ 78 h 138"/>
                <a:gd name="T16" fmla="*/ 83 w 83"/>
                <a:gd name="T17" fmla="*/ 84 h 138"/>
                <a:gd name="T18" fmla="*/ 83 w 83"/>
                <a:gd name="T19" fmla="*/ 84 h 138"/>
                <a:gd name="T20" fmla="*/ 77 w 83"/>
                <a:gd name="T21" fmla="*/ 72 h 138"/>
                <a:gd name="T22" fmla="*/ 71 w 83"/>
                <a:gd name="T23" fmla="*/ 66 h 138"/>
                <a:gd name="T24" fmla="*/ 65 w 83"/>
                <a:gd name="T25" fmla="*/ 54 h 138"/>
                <a:gd name="T26" fmla="*/ 59 w 83"/>
                <a:gd name="T27" fmla="*/ 42 h 138"/>
                <a:gd name="T28" fmla="*/ 53 w 83"/>
                <a:gd name="T29" fmla="*/ 36 h 138"/>
                <a:gd name="T30" fmla="*/ 47 w 83"/>
                <a:gd name="T31" fmla="*/ 36 h 138"/>
                <a:gd name="T32" fmla="*/ 41 w 83"/>
                <a:gd name="T33" fmla="*/ 42 h 138"/>
                <a:gd name="T34" fmla="*/ 47 w 83"/>
                <a:gd name="T35" fmla="*/ 54 h 138"/>
                <a:gd name="T36" fmla="*/ 47 w 83"/>
                <a:gd name="T37" fmla="*/ 66 h 138"/>
                <a:gd name="T38" fmla="*/ 59 w 83"/>
                <a:gd name="T39" fmla="*/ 72 h 138"/>
                <a:gd name="T40" fmla="*/ 71 w 83"/>
                <a:gd name="T41" fmla="*/ 90 h 138"/>
                <a:gd name="T42" fmla="*/ 77 w 83"/>
                <a:gd name="T43" fmla="*/ 102 h 138"/>
                <a:gd name="T44" fmla="*/ 77 w 83"/>
                <a:gd name="T45" fmla="*/ 114 h 138"/>
                <a:gd name="T46" fmla="*/ 77 w 83"/>
                <a:gd name="T47" fmla="*/ 108 h 138"/>
                <a:gd name="T48" fmla="*/ 71 w 83"/>
                <a:gd name="T49" fmla="*/ 96 h 138"/>
                <a:gd name="T50" fmla="*/ 65 w 83"/>
                <a:gd name="T51" fmla="*/ 84 h 138"/>
                <a:gd name="T52" fmla="*/ 53 w 83"/>
                <a:gd name="T53" fmla="*/ 78 h 138"/>
                <a:gd name="T54" fmla="*/ 47 w 83"/>
                <a:gd name="T55" fmla="*/ 72 h 138"/>
                <a:gd name="T56" fmla="*/ 53 w 83"/>
                <a:gd name="T57" fmla="*/ 84 h 138"/>
                <a:gd name="T58" fmla="*/ 53 w 83"/>
                <a:gd name="T59" fmla="*/ 120 h 138"/>
                <a:gd name="T60" fmla="*/ 53 w 83"/>
                <a:gd name="T61" fmla="*/ 138 h 138"/>
                <a:gd name="T62" fmla="*/ 53 w 83"/>
                <a:gd name="T63" fmla="*/ 138 h 138"/>
                <a:gd name="T64" fmla="*/ 53 w 83"/>
                <a:gd name="T65" fmla="*/ 126 h 138"/>
                <a:gd name="T66" fmla="*/ 41 w 83"/>
                <a:gd name="T67" fmla="*/ 90 h 138"/>
                <a:gd name="T68" fmla="*/ 35 w 83"/>
                <a:gd name="T69" fmla="*/ 84 h 138"/>
                <a:gd name="T70" fmla="*/ 29 w 83"/>
                <a:gd name="T71" fmla="*/ 90 h 138"/>
                <a:gd name="T72" fmla="*/ 23 w 83"/>
                <a:gd name="T73" fmla="*/ 96 h 138"/>
                <a:gd name="T74" fmla="*/ 17 w 83"/>
                <a:gd name="T75" fmla="*/ 108 h 138"/>
                <a:gd name="T76" fmla="*/ 17 w 83"/>
                <a:gd name="T77" fmla="*/ 114 h 138"/>
                <a:gd name="T78" fmla="*/ 17 w 83"/>
                <a:gd name="T79" fmla="*/ 114 h 138"/>
                <a:gd name="T80" fmla="*/ 17 w 83"/>
                <a:gd name="T81" fmla="*/ 102 h 138"/>
                <a:gd name="T82" fmla="*/ 23 w 83"/>
                <a:gd name="T83" fmla="*/ 90 h 138"/>
                <a:gd name="T84" fmla="*/ 29 w 83"/>
                <a:gd name="T85" fmla="*/ 78 h 138"/>
                <a:gd name="T86" fmla="*/ 35 w 83"/>
                <a:gd name="T87" fmla="*/ 72 h 138"/>
                <a:gd name="T88" fmla="*/ 35 w 83"/>
                <a:gd name="T89" fmla="*/ 60 h 138"/>
                <a:gd name="T90" fmla="*/ 35 w 83"/>
                <a:gd name="T91" fmla="*/ 42 h 138"/>
                <a:gd name="T92" fmla="*/ 35 w 83"/>
                <a:gd name="T93" fmla="*/ 36 h 138"/>
                <a:gd name="T94" fmla="*/ 23 w 83"/>
                <a:gd name="T95" fmla="*/ 48 h 138"/>
                <a:gd name="T96" fmla="*/ 11 w 83"/>
                <a:gd name="T97" fmla="*/ 60 h 138"/>
                <a:gd name="T98" fmla="*/ 6 w 83"/>
                <a:gd name="T99" fmla="*/ 72 h 138"/>
                <a:gd name="T100" fmla="*/ 0 w 83"/>
                <a:gd name="T101" fmla="*/ 84 h 138"/>
                <a:gd name="T102" fmla="*/ 0 w 83"/>
                <a:gd name="T103" fmla="*/ 78 h 138"/>
                <a:gd name="T104" fmla="*/ 0 w 83"/>
                <a:gd name="T105" fmla="*/ 72 h 138"/>
                <a:gd name="T106" fmla="*/ 11 w 83"/>
                <a:gd name="T107" fmla="*/ 60 h 138"/>
                <a:gd name="T108" fmla="*/ 17 w 83"/>
                <a:gd name="T109" fmla="*/ 42 h 138"/>
                <a:gd name="T110" fmla="*/ 29 w 83"/>
                <a:gd name="T111" fmla="*/ 30 h 138"/>
                <a:gd name="T112" fmla="*/ 35 w 83"/>
                <a:gd name="T113" fmla="*/ 24 h 138"/>
                <a:gd name="T114" fmla="*/ 35 w 83"/>
                <a:gd name="T115" fmla="*/ 12 h 138"/>
                <a:gd name="T116" fmla="*/ 35 w 83"/>
                <a:gd name="T117" fmla="*/ 6 h 138"/>
                <a:gd name="T118" fmla="*/ 35 w 83"/>
                <a:gd name="T119" fmla="*/ 0 h 1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
                <a:gd name="T181" fmla="*/ 0 h 138"/>
                <a:gd name="T182" fmla="*/ 83 w 83"/>
                <a:gd name="T183" fmla="*/ 138 h 1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 h="138">
                  <a:moveTo>
                    <a:pt x="35" y="0"/>
                  </a:moveTo>
                  <a:lnTo>
                    <a:pt x="35" y="0"/>
                  </a:lnTo>
                  <a:lnTo>
                    <a:pt x="35" y="6"/>
                  </a:lnTo>
                  <a:lnTo>
                    <a:pt x="41" y="18"/>
                  </a:lnTo>
                  <a:lnTo>
                    <a:pt x="41" y="24"/>
                  </a:lnTo>
                  <a:lnTo>
                    <a:pt x="47" y="30"/>
                  </a:lnTo>
                  <a:lnTo>
                    <a:pt x="53" y="30"/>
                  </a:lnTo>
                  <a:lnTo>
                    <a:pt x="53" y="36"/>
                  </a:lnTo>
                  <a:lnTo>
                    <a:pt x="59" y="42"/>
                  </a:lnTo>
                  <a:lnTo>
                    <a:pt x="65" y="42"/>
                  </a:lnTo>
                  <a:lnTo>
                    <a:pt x="71" y="54"/>
                  </a:lnTo>
                  <a:lnTo>
                    <a:pt x="77" y="60"/>
                  </a:lnTo>
                  <a:lnTo>
                    <a:pt x="77" y="72"/>
                  </a:lnTo>
                  <a:lnTo>
                    <a:pt x="83" y="78"/>
                  </a:lnTo>
                  <a:lnTo>
                    <a:pt x="83" y="84"/>
                  </a:lnTo>
                  <a:lnTo>
                    <a:pt x="77" y="78"/>
                  </a:lnTo>
                  <a:lnTo>
                    <a:pt x="77" y="72"/>
                  </a:lnTo>
                  <a:lnTo>
                    <a:pt x="71" y="66"/>
                  </a:lnTo>
                  <a:lnTo>
                    <a:pt x="71" y="60"/>
                  </a:lnTo>
                  <a:lnTo>
                    <a:pt x="65" y="54"/>
                  </a:lnTo>
                  <a:lnTo>
                    <a:pt x="59" y="48"/>
                  </a:lnTo>
                  <a:lnTo>
                    <a:pt x="59" y="42"/>
                  </a:lnTo>
                  <a:lnTo>
                    <a:pt x="53" y="36"/>
                  </a:lnTo>
                  <a:lnTo>
                    <a:pt x="47" y="36"/>
                  </a:lnTo>
                  <a:lnTo>
                    <a:pt x="41" y="36"/>
                  </a:lnTo>
                  <a:lnTo>
                    <a:pt x="41" y="42"/>
                  </a:lnTo>
                  <a:lnTo>
                    <a:pt x="41" y="48"/>
                  </a:lnTo>
                  <a:lnTo>
                    <a:pt x="47" y="54"/>
                  </a:lnTo>
                  <a:lnTo>
                    <a:pt x="47" y="60"/>
                  </a:lnTo>
                  <a:lnTo>
                    <a:pt x="47" y="66"/>
                  </a:lnTo>
                  <a:lnTo>
                    <a:pt x="53" y="72"/>
                  </a:lnTo>
                  <a:lnTo>
                    <a:pt x="59" y="72"/>
                  </a:lnTo>
                  <a:lnTo>
                    <a:pt x="65" y="78"/>
                  </a:lnTo>
                  <a:lnTo>
                    <a:pt x="71" y="90"/>
                  </a:lnTo>
                  <a:lnTo>
                    <a:pt x="71" y="96"/>
                  </a:lnTo>
                  <a:lnTo>
                    <a:pt x="77" y="102"/>
                  </a:lnTo>
                  <a:lnTo>
                    <a:pt x="77" y="114"/>
                  </a:lnTo>
                  <a:lnTo>
                    <a:pt x="77" y="108"/>
                  </a:lnTo>
                  <a:lnTo>
                    <a:pt x="71" y="102"/>
                  </a:lnTo>
                  <a:lnTo>
                    <a:pt x="71" y="96"/>
                  </a:lnTo>
                  <a:lnTo>
                    <a:pt x="65" y="90"/>
                  </a:lnTo>
                  <a:lnTo>
                    <a:pt x="65" y="84"/>
                  </a:lnTo>
                  <a:lnTo>
                    <a:pt x="59" y="84"/>
                  </a:lnTo>
                  <a:lnTo>
                    <a:pt x="53" y="78"/>
                  </a:lnTo>
                  <a:lnTo>
                    <a:pt x="47" y="72"/>
                  </a:lnTo>
                  <a:lnTo>
                    <a:pt x="53" y="84"/>
                  </a:lnTo>
                  <a:lnTo>
                    <a:pt x="53" y="102"/>
                  </a:lnTo>
                  <a:lnTo>
                    <a:pt x="53" y="120"/>
                  </a:lnTo>
                  <a:lnTo>
                    <a:pt x="53" y="138"/>
                  </a:lnTo>
                  <a:lnTo>
                    <a:pt x="53" y="132"/>
                  </a:lnTo>
                  <a:lnTo>
                    <a:pt x="53" y="126"/>
                  </a:lnTo>
                  <a:lnTo>
                    <a:pt x="47" y="108"/>
                  </a:lnTo>
                  <a:lnTo>
                    <a:pt x="41" y="90"/>
                  </a:lnTo>
                  <a:lnTo>
                    <a:pt x="41" y="78"/>
                  </a:lnTo>
                  <a:lnTo>
                    <a:pt x="35" y="84"/>
                  </a:lnTo>
                  <a:lnTo>
                    <a:pt x="29" y="90"/>
                  </a:lnTo>
                  <a:lnTo>
                    <a:pt x="23" y="96"/>
                  </a:lnTo>
                  <a:lnTo>
                    <a:pt x="23" y="102"/>
                  </a:lnTo>
                  <a:lnTo>
                    <a:pt x="17" y="108"/>
                  </a:lnTo>
                  <a:lnTo>
                    <a:pt x="17" y="114"/>
                  </a:lnTo>
                  <a:lnTo>
                    <a:pt x="17" y="108"/>
                  </a:lnTo>
                  <a:lnTo>
                    <a:pt x="17" y="102"/>
                  </a:lnTo>
                  <a:lnTo>
                    <a:pt x="17" y="96"/>
                  </a:lnTo>
                  <a:lnTo>
                    <a:pt x="23" y="90"/>
                  </a:lnTo>
                  <a:lnTo>
                    <a:pt x="29" y="84"/>
                  </a:lnTo>
                  <a:lnTo>
                    <a:pt x="29" y="78"/>
                  </a:lnTo>
                  <a:lnTo>
                    <a:pt x="35" y="72"/>
                  </a:lnTo>
                  <a:lnTo>
                    <a:pt x="35" y="60"/>
                  </a:lnTo>
                  <a:lnTo>
                    <a:pt x="35" y="48"/>
                  </a:lnTo>
                  <a:lnTo>
                    <a:pt x="35" y="42"/>
                  </a:lnTo>
                  <a:lnTo>
                    <a:pt x="35" y="36"/>
                  </a:lnTo>
                  <a:lnTo>
                    <a:pt x="29" y="42"/>
                  </a:lnTo>
                  <a:lnTo>
                    <a:pt x="23" y="48"/>
                  </a:lnTo>
                  <a:lnTo>
                    <a:pt x="17" y="54"/>
                  </a:lnTo>
                  <a:lnTo>
                    <a:pt x="11" y="60"/>
                  </a:lnTo>
                  <a:lnTo>
                    <a:pt x="6" y="66"/>
                  </a:lnTo>
                  <a:lnTo>
                    <a:pt x="6" y="72"/>
                  </a:lnTo>
                  <a:lnTo>
                    <a:pt x="0" y="78"/>
                  </a:lnTo>
                  <a:lnTo>
                    <a:pt x="0" y="84"/>
                  </a:lnTo>
                  <a:lnTo>
                    <a:pt x="0" y="78"/>
                  </a:lnTo>
                  <a:lnTo>
                    <a:pt x="0" y="72"/>
                  </a:lnTo>
                  <a:lnTo>
                    <a:pt x="6" y="66"/>
                  </a:lnTo>
                  <a:lnTo>
                    <a:pt x="11" y="60"/>
                  </a:lnTo>
                  <a:lnTo>
                    <a:pt x="11" y="54"/>
                  </a:lnTo>
                  <a:lnTo>
                    <a:pt x="17" y="42"/>
                  </a:lnTo>
                  <a:lnTo>
                    <a:pt x="23" y="36"/>
                  </a:lnTo>
                  <a:lnTo>
                    <a:pt x="29" y="30"/>
                  </a:lnTo>
                  <a:lnTo>
                    <a:pt x="35" y="24"/>
                  </a:lnTo>
                  <a:lnTo>
                    <a:pt x="35" y="18"/>
                  </a:lnTo>
                  <a:lnTo>
                    <a:pt x="35" y="12"/>
                  </a:lnTo>
                  <a:lnTo>
                    <a:pt x="35" y="6"/>
                  </a:lnTo>
                  <a:lnTo>
                    <a:pt x="35" y="0"/>
                  </a:lnTo>
                  <a:close/>
                </a:path>
              </a:pathLst>
            </a:custGeom>
            <a:solidFill>
              <a:srgbClr val="990000"/>
            </a:solidFill>
            <a:ln w="9525">
              <a:noFill/>
              <a:round/>
              <a:headEnd/>
              <a:tailEnd/>
            </a:ln>
          </p:spPr>
          <p:txBody>
            <a:bodyPr rot="10800000" vert="eaVert"/>
            <a:lstStyle/>
            <a:p>
              <a:endParaRPr lang="en-US"/>
            </a:p>
          </p:txBody>
        </p:sp>
        <p:sp>
          <p:nvSpPr>
            <p:cNvPr id="15588" name="Freeform 211"/>
            <p:cNvSpPr>
              <a:spLocks/>
            </p:cNvSpPr>
            <p:nvPr/>
          </p:nvSpPr>
          <p:spPr bwMode="auto">
            <a:xfrm>
              <a:off x="5196" y="1556"/>
              <a:ext cx="102" cy="141"/>
            </a:xfrm>
            <a:custGeom>
              <a:avLst/>
              <a:gdLst>
                <a:gd name="T0" fmla="*/ 6 w 102"/>
                <a:gd name="T1" fmla="*/ 121 h 143"/>
                <a:gd name="T2" fmla="*/ 12 w 102"/>
                <a:gd name="T3" fmla="*/ 105 h 143"/>
                <a:gd name="T4" fmla="*/ 18 w 102"/>
                <a:gd name="T5" fmla="*/ 93 h 143"/>
                <a:gd name="T6" fmla="*/ 30 w 102"/>
                <a:gd name="T7" fmla="*/ 75 h 143"/>
                <a:gd name="T8" fmla="*/ 24 w 102"/>
                <a:gd name="T9" fmla="*/ 69 h 143"/>
                <a:gd name="T10" fmla="*/ 18 w 102"/>
                <a:gd name="T11" fmla="*/ 57 h 143"/>
                <a:gd name="T12" fmla="*/ 18 w 102"/>
                <a:gd name="T13" fmla="*/ 51 h 143"/>
                <a:gd name="T14" fmla="*/ 24 w 102"/>
                <a:gd name="T15" fmla="*/ 51 h 143"/>
                <a:gd name="T16" fmla="*/ 24 w 102"/>
                <a:gd name="T17" fmla="*/ 57 h 143"/>
                <a:gd name="T18" fmla="*/ 30 w 102"/>
                <a:gd name="T19" fmla="*/ 63 h 143"/>
                <a:gd name="T20" fmla="*/ 36 w 102"/>
                <a:gd name="T21" fmla="*/ 57 h 143"/>
                <a:gd name="T22" fmla="*/ 48 w 102"/>
                <a:gd name="T23" fmla="*/ 51 h 143"/>
                <a:gd name="T24" fmla="*/ 54 w 102"/>
                <a:gd name="T25" fmla="*/ 39 h 143"/>
                <a:gd name="T26" fmla="*/ 60 w 102"/>
                <a:gd name="T27" fmla="*/ 35 h 143"/>
                <a:gd name="T28" fmla="*/ 60 w 102"/>
                <a:gd name="T29" fmla="*/ 35 h 143"/>
                <a:gd name="T30" fmla="*/ 54 w 102"/>
                <a:gd name="T31" fmla="*/ 18 h 143"/>
                <a:gd name="T32" fmla="*/ 48 w 102"/>
                <a:gd name="T33" fmla="*/ 6 h 143"/>
                <a:gd name="T34" fmla="*/ 48 w 102"/>
                <a:gd name="T35" fmla="*/ 6 h 143"/>
                <a:gd name="T36" fmla="*/ 54 w 102"/>
                <a:gd name="T37" fmla="*/ 12 h 143"/>
                <a:gd name="T38" fmla="*/ 60 w 102"/>
                <a:gd name="T39" fmla="*/ 30 h 143"/>
                <a:gd name="T40" fmla="*/ 66 w 102"/>
                <a:gd name="T41" fmla="*/ 30 h 143"/>
                <a:gd name="T42" fmla="*/ 72 w 102"/>
                <a:gd name="T43" fmla="*/ 18 h 143"/>
                <a:gd name="T44" fmla="*/ 78 w 102"/>
                <a:gd name="T45" fmla="*/ 6 h 143"/>
                <a:gd name="T46" fmla="*/ 84 w 102"/>
                <a:gd name="T47" fmla="*/ 0 h 143"/>
                <a:gd name="T48" fmla="*/ 90 w 102"/>
                <a:gd name="T49" fmla="*/ 0 h 143"/>
                <a:gd name="T50" fmla="*/ 90 w 102"/>
                <a:gd name="T51" fmla="*/ 0 h 143"/>
                <a:gd name="T52" fmla="*/ 84 w 102"/>
                <a:gd name="T53" fmla="*/ 6 h 143"/>
                <a:gd name="T54" fmla="*/ 78 w 102"/>
                <a:gd name="T55" fmla="*/ 12 h 143"/>
                <a:gd name="T56" fmla="*/ 72 w 102"/>
                <a:gd name="T57" fmla="*/ 30 h 143"/>
                <a:gd name="T58" fmla="*/ 66 w 102"/>
                <a:gd name="T59" fmla="*/ 35 h 143"/>
                <a:gd name="T60" fmla="*/ 72 w 102"/>
                <a:gd name="T61" fmla="*/ 35 h 143"/>
                <a:gd name="T62" fmla="*/ 78 w 102"/>
                <a:gd name="T63" fmla="*/ 35 h 143"/>
                <a:gd name="T64" fmla="*/ 90 w 102"/>
                <a:gd name="T65" fmla="*/ 30 h 143"/>
                <a:gd name="T66" fmla="*/ 96 w 102"/>
                <a:gd name="T67" fmla="*/ 30 h 143"/>
                <a:gd name="T68" fmla="*/ 102 w 102"/>
                <a:gd name="T69" fmla="*/ 24 h 143"/>
                <a:gd name="T70" fmla="*/ 102 w 102"/>
                <a:gd name="T71" fmla="*/ 24 h 143"/>
                <a:gd name="T72" fmla="*/ 102 w 102"/>
                <a:gd name="T73" fmla="*/ 30 h 143"/>
                <a:gd name="T74" fmla="*/ 90 w 102"/>
                <a:gd name="T75" fmla="*/ 35 h 143"/>
                <a:gd name="T76" fmla="*/ 78 w 102"/>
                <a:gd name="T77" fmla="*/ 35 h 143"/>
                <a:gd name="T78" fmla="*/ 66 w 102"/>
                <a:gd name="T79" fmla="*/ 39 h 143"/>
                <a:gd name="T80" fmla="*/ 60 w 102"/>
                <a:gd name="T81" fmla="*/ 39 h 143"/>
                <a:gd name="T82" fmla="*/ 48 w 102"/>
                <a:gd name="T83" fmla="*/ 51 h 143"/>
                <a:gd name="T84" fmla="*/ 48 w 102"/>
                <a:gd name="T85" fmla="*/ 57 h 143"/>
                <a:gd name="T86" fmla="*/ 54 w 102"/>
                <a:gd name="T87" fmla="*/ 57 h 143"/>
                <a:gd name="T88" fmla="*/ 54 w 102"/>
                <a:gd name="T89" fmla="*/ 63 h 143"/>
                <a:gd name="T90" fmla="*/ 48 w 102"/>
                <a:gd name="T91" fmla="*/ 63 h 143"/>
                <a:gd name="T92" fmla="*/ 42 w 102"/>
                <a:gd name="T93" fmla="*/ 69 h 143"/>
                <a:gd name="T94" fmla="*/ 42 w 102"/>
                <a:gd name="T95" fmla="*/ 69 h 143"/>
                <a:gd name="T96" fmla="*/ 42 w 102"/>
                <a:gd name="T97" fmla="*/ 69 h 143"/>
                <a:gd name="T98" fmla="*/ 36 w 102"/>
                <a:gd name="T99" fmla="*/ 81 h 143"/>
                <a:gd name="T100" fmla="*/ 24 w 102"/>
                <a:gd name="T101" fmla="*/ 99 h 143"/>
                <a:gd name="T102" fmla="*/ 18 w 102"/>
                <a:gd name="T103" fmla="*/ 109 h 143"/>
                <a:gd name="T104" fmla="*/ 18 w 102"/>
                <a:gd name="T105" fmla="*/ 115 h 143"/>
                <a:gd name="T106" fmla="*/ 18 w 102"/>
                <a:gd name="T107" fmla="*/ 121 h 143"/>
                <a:gd name="T108" fmla="*/ 12 w 102"/>
                <a:gd name="T109" fmla="*/ 121 h 143"/>
                <a:gd name="T110" fmla="*/ 6 w 102"/>
                <a:gd name="T111" fmla="*/ 127 h 14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2"/>
                <a:gd name="T169" fmla="*/ 0 h 143"/>
                <a:gd name="T170" fmla="*/ 102 w 102"/>
                <a:gd name="T171" fmla="*/ 143 h 14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2" h="143">
                  <a:moveTo>
                    <a:pt x="0" y="143"/>
                  </a:moveTo>
                  <a:lnTo>
                    <a:pt x="6" y="137"/>
                  </a:lnTo>
                  <a:lnTo>
                    <a:pt x="12" y="125"/>
                  </a:lnTo>
                  <a:lnTo>
                    <a:pt x="12" y="119"/>
                  </a:lnTo>
                  <a:lnTo>
                    <a:pt x="18" y="107"/>
                  </a:lnTo>
                  <a:lnTo>
                    <a:pt x="18" y="101"/>
                  </a:lnTo>
                  <a:lnTo>
                    <a:pt x="24" y="95"/>
                  </a:lnTo>
                  <a:lnTo>
                    <a:pt x="30" y="83"/>
                  </a:lnTo>
                  <a:lnTo>
                    <a:pt x="30" y="77"/>
                  </a:lnTo>
                  <a:lnTo>
                    <a:pt x="24" y="77"/>
                  </a:lnTo>
                  <a:lnTo>
                    <a:pt x="24" y="71"/>
                  </a:lnTo>
                  <a:lnTo>
                    <a:pt x="18" y="65"/>
                  </a:lnTo>
                  <a:lnTo>
                    <a:pt x="18" y="59"/>
                  </a:lnTo>
                  <a:lnTo>
                    <a:pt x="24" y="59"/>
                  </a:lnTo>
                  <a:lnTo>
                    <a:pt x="24" y="65"/>
                  </a:lnTo>
                  <a:lnTo>
                    <a:pt x="30" y="65"/>
                  </a:lnTo>
                  <a:lnTo>
                    <a:pt x="30" y="71"/>
                  </a:lnTo>
                  <a:lnTo>
                    <a:pt x="36" y="71"/>
                  </a:lnTo>
                  <a:lnTo>
                    <a:pt x="36" y="65"/>
                  </a:lnTo>
                  <a:lnTo>
                    <a:pt x="42" y="59"/>
                  </a:lnTo>
                  <a:lnTo>
                    <a:pt x="48" y="59"/>
                  </a:lnTo>
                  <a:lnTo>
                    <a:pt x="48" y="53"/>
                  </a:lnTo>
                  <a:lnTo>
                    <a:pt x="54" y="47"/>
                  </a:lnTo>
                  <a:lnTo>
                    <a:pt x="54" y="41"/>
                  </a:lnTo>
                  <a:lnTo>
                    <a:pt x="60" y="41"/>
                  </a:lnTo>
                  <a:lnTo>
                    <a:pt x="60" y="35"/>
                  </a:lnTo>
                  <a:lnTo>
                    <a:pt x="60" y="24"/>
                  </a:lnTo>
                  <a:lnTo>
                    <a:pt x="54" y="18"/>
                  </a:lnTo>
                  <a:lnTo>
                    <a:pt x="54" y="12"/>
                  </a:lnTo>
                  <a:lnTo>
                    <a:pt x="48" y="6"/>
                  </a:lnTo>
                  <a:lnTo>
                    <a:pt x="54" y="12"/>
                  </a:lnTo>
                  <a:lnTo>
                    <a:pt x="60" y="18"/>
                  </a:lnTo>
                  <a:lnTo>
                    <a:pt x="60" y="30"/>
                  </a:lnTo>
                  <a:lnTo>
                    <a:pt x="66" y="35"/>
                  </a:lnTo>
                  <a:lnTo>
                    <a:pt x="66" y="30"/>
                  </a:lnTo>
                  <a:lnTo>
                    <a:pt x="66" y="24"/>
                  </a:lnTo>
                  <a:lnTo>
                    <a:pt x="72" y="18"/>
                  </a:lnTo>
                  <a:lnTo>
                    <a:pt x="72" y="12"/>
                  </a:lnTo>
                  <a:lnTo>
                    <a:pt x="78" y="6"/>
                  </a:lnTo>
                  <a:lnTo>
                    <a:pt x="84" y="0"/>
                  </a:lnTo>
                  <a:lnTo>
                    <a:pt x="90" y="0"/>
                  </a:lnTo>
                  <a:lnTo>
                    <a:pt x="84" y="0"/>
                  </a:lnTo>
                  <a:lnTo>
                    <a:pt x="84" y="6"/>
                  </a:lnTo>
                  <a:lnTo>
                    <a:pt x="84" y="12"/>
                  </a:lnTo>
                  <a:lnTo>
                    <a:pt x="78" y="12"/>
                  </a:lnTo>
                  <a:lnTo>
                    <a:pt x="78" y="24"/>
                  </a:lnTo>
                  <a:lnTo>
                    <a:pt x="72" y="30"/>
                  </a:lnTo>
                  <a:lnTo>
                    <a:pt x="66" y="35"/>
                  </a:lnTo>
                  <a:lnTo>
                    <a:pt x="72" y="35"/>
                  </a:lnTo>
                  <a:lnTo>
                    <a:pt x="78" y="35"/>
                  </a:lnTo>
                  <a:lnTo>
                    <a:pt x="84" y="35"/>
                  </a:lnTo>
                  <a:lnTo>
                    <a:pt x="90" y="30"/>
                  </a:lnTo>
                  <a:lnTo>
                    <a:pt x="96" y="30"/>
                  </a:lnTo>
                  <a:lnTo>
                    <a:pt x="102" y="24"/>
                  </a:lnTo>
                  <a:lnTo>
                    <a:pt x="102" y="30"/>
                  </a:lnTo>
                  <a:lnTo>
                    <a:pt x="96" y="30"/>
                  </a:lnTo>
                  <a:lnTo>
                    <a:pt x="90" y="35"/>
                  </a:lnTo>
                  <a:lnTo>
                    <a:pt x="84" y="41"/>
                  </a:lnTo>
                  <a:lnTo>
                    <a:pt x="78" y="41"/>
                  </a:lnTo>
                  <a:lnTo>
                    <a:pt x="72" y="41"/>
                  </a:lnTo>
                  <a:lnTo>
                    <a:pt x="66" y="47"/>
                  </a:lnTo>
                  <a:lnTo>
                    <a:pt x="60" y="47"/>
                  </a:lnTo>
                  <a:lnTo>
                    <a:pt x="54" y="53"/>
                  </a:lnTo>
                  <a:lnTo>
                    <a:pt x="48" y="59"/>
                  </a:lnTo>
                  <a:lnTo>
                    <a:pt x="48" y="65"/>
                  </a:lnTo>
                  <a:lnTo>
                    <a:pt x="54" y="65"/>
                  </a:lnTo>
                  <a:lnTo>
                    <a:pt x="54" y="71"/>
                  </a:lnTo>
                  <a:lnTo>
                    <a:pt x="48" y="71"/>
                  </a:lnTo>
                  <a:lnTo>
                    <a:pt x="48" y="77"/>
                  </a:lnTo>
                  <a:lnTo>
                    <a:pt x="42" y="77"/>
                  </a:lnTo>
                  <a:lnTo>
                    <a:pt x="42" y="71"/>
                  </a:lnTo>
                  <a:lnTo>
                    <a:pt x="42" y="77"/>
                  </a:lnTo>
                  <a:lnTo>
                    <a:pt x="36" y="83"/>
                  </a:lnTo>
                  <a:lnTo>
                    <a:pt x="36" y="89"/>
                  </a:lnTo>
                  <a:lnTo>
                    <a:pt x="30" y="101"/>
                  </a:lnTo>
                  <a:lnTo>
                    <a:pt x="24" y="107"/>
                  </a:lnTo>
                  <a:lnTo>
                    <a:pt x="24" y="113"/>
                  </a:lnTo>
                  <a:lnTo>
                    <a:pt x="18" y="125"/>
                  </a:lnTo>
                  <a:lnTo>
                    <a:pt x="18" y="131"/>
                  </a:lnTo>
                  <a:lnTo>
                    <a:pt x="18" y="137"/>
                  </a:lnTo>
                  <a:lnTo>
                    <a:pt x="12" y="137"/>
                  </a:lnTo>
                  <a:lnTo>
                    <a:pt x="6" y="143"/>
                  </a:lnTo>
                  <a:lnTo>
                    <a:pt x="0" y="143"/>
                  </a:lnTo>
                  <a:close/>
                </a:path>
              </a:pathLst>
            </a:custGeom>
            <a:solidFill>
              <a:srgbClr val="003300"/>
            </a:solidFill>
            <a:ln w="9525">
              <a:noFill/>
              <a:round/>
              <a:headEnd/>
              <a:tailEnd/>
            </a:ln>
          </p:spPr>
          <p:txBody>
            <a:bodyPr rot="10800000" vert="eaVert"/>
            <a:lstStyle/>
            <a:p>
              <a:endParaRPr lang="en-US"/>
            </a:p>
          </p:txBody>
        </p:sp>
        <p:sp>
          <p:nvSpPr>
            <p:cNvPr id="15589" name="Freeform 212"/>
            <p:cNvSpPr>
              <a:spLocks/>
            </p:cNvSpPr>
            <p:nvPr/>
          </p:nvSpPr>
          <p:spPr bwMode="auto">
            <a:xfrm>
              <a:off x="5048" y="1781"/>
              <a:ext cx="66" cy="115"/>
            </a:xfrm>
            <a:custGeom>
              <a:avLst/>
              <a:gdLst>
                <a:gd name="T0" fmla="*/ 48 w 66"/>
                <a:gd name="T1" fmla="*/ 6 h 113"/>
                <a:gd name="T2" fmla="*/ 36 w 66"/>
                <a:gd name="T3" fmla="*/ 24 h 113"/>
                <a:gd name="T4" fmla="*/ 36 w 66"/>
                <a:gd name="T5" fmla="*/ 24 h 113"/>
                <a:gd name="T6" fmla="*/ 24 w 66"/>
                <a:gd name="T7" fmla="*/ 38 h 113"/>
                <a:gd name="T8" fmla="*/ 12 w 66"/>
                <a:gd name="T9" fmla="*/ 44 h 113"/>
                <a:gd name="T10" fmla="*/ 6 w 66"/>
                <a:gd name="T11" fmla="*/ 50 h 113"/>
                <a:gd name="T12" fmla="*/ 0 w 66"/>
                <a:gd name="T13" fmla="*/ 50 h 113"/>
                <a:gd name="T14" fmla="*/ 0 w 66"/>
                <a:gd name="T15" fmla="*/ 56 h 113"/>
                <a:gd name="T16" fmla="*/ 6 w 66"/>
                <a:gd name="T17" fmla="*/ 50 h 113"/>
                <a:gd name="T18" fmla="*/ 12 w 66"/>
                <a:gd name="T19" fmla="*/ 44 h 113"/>
                <a:gd name="T20" fmla="*/ 24 w 66"/>
                <a:gd name="T21" fmla="*/ 44 h 113"/>
                <a:gd name="T22" fmla="*/ 30 w 66"/>
                <a:gd name="T23" fmla="*/ 38 h 113"/>
                <a:gd name="T24" fmla="*/ 36 w 66"/>
                <a:gd name="T25" fmla="*/ 44 h 113"/>
                <a:gd name="T26" fmla="*/ 30 w 66"/>
                <a:gd name="T27" fmla="*/ 56 h 113"/>
                <a:gd name="T28" fmla="*/ 24 w 66"/>
                <a:gd name="T29" fmla="*/ 68 h 113"/>
                <a:gd name="T30" fmla="*/ 18 w 66"/>
                <a:gd name="T31" fmla="*/ 74 h 113"/>
                <a:gd name="T32" fmla="*/ 12 w 66"/>
                <a:gd name="T33" fmla="*/ 80 h 113"/>
                <a:gd name="T34" fmla="*/ 6 w 66"/>
                <a:gd name="T35" fmla="*/ 87 h 113"/>
                <a:gd name="T36" fmla="*/ 6 w 66"/>
                <a:gd name="T37" fmla="*/ 99 h 113"/>
                <a:gd name="T38" fmla="*/ 6 w 66"/>
                <a:gd name="T39" fmla="*/ 99 h 113"/>
                <a:gd name="T40" fmla="*/ 6 w 66"/>
                <a:gd name="T41" fmla="*/ 99 h 113"/>
                <a:gd name="T42" fmla="*/ 12 w 66"/>
                <a:gd name="T43" fmla="*/ 87 h 113"/>
                <a:gd name="T44" fmla="*/ 24 w 66"/>
                <a:gd name="T45" fmla="*/ 80 h 113"/>
                <a:gd name="T46" fmla="*/ 30 w 66"/>
                <a:gd name="T47" fmla="*/ 74 h 113"/>
                <a:gd name="T48" fmla="*/ 30 w 66"/>
                <a:gd name="T49" fmla="*/ 80 h 113"/>
                <a:gd name="T50" fmla="*/ 30 w 66"/>
                <a:gd name="T51" fmla="*/ 117 h 113"/>
                <a:gd name="T52" fmla="*/ 36 w 66"/>
                <a:gd name="T53" fmla="*/ 129 h 113"/>
                <a:gd name="T54" fmla="*/ 36 w 66"/>
                <a:gd name="T55" fmla="*/ 129 h 113"/>
                <a:gd name="T56" fmla="*/ 36 w 66"/>
                <a:gd name="T57" fmla="*/ 117 h 113"/>
                <a:gd name="T58" fmla="*/ 36 w 66"/>
                <a:gd name="T59" fmla="*/ 74 h 113"/>
                <a:gd name="T60" fmla="*/ 36 w 66"/>
                <a:gd name="T61" fmla="*/ 62 h 113"/>
                <a:gd name="T62" fmla="*/ 36 w 66"/>
                <a:gd name="T63" fmla="*/ 68 h 113"/>
                <a:gd name="T64" fmla="*/ 42 w 66"/>
                <a:gd name="T65" fmla="*/ 74 h 113"/>
                <a:gd name="T66" fmla="*/ 48 w 66"/>
                <a:gd name="T67" fmla="*/ 80 h 113"/>
                <a:gd name="T68" fmla="*/ 54 w 66"/>
                <a:gd name="T69" fmla="*/ 87 h 113"/>
                <a:gd name="T70" fmla="*/ 60 w 66"/>
                <a:gd name="T71" fmla="*/ 99 h 113"/>
                <a:gd name="T72" fmla="*/ 66 w 66"/>
                <a:gd name="T73" fmla="*/ 99 h 113"/>
                <a:gd name="T74" fmla="*/ 60 w 66"/>
                <a:gd name="T75" fmla="*/ 99 h 113"/>
                <a:gd name="T76" fmla="*/ 54 w 66"/>
                <a:gd name="T77" fmla="*/ 87 h 113"/>
                <a:gd name="T78" fmla="*/ 48 w 66"/>
                <a:gd name="T79" fmla="*/ 80 h 113"/>
                <a:gd name="T80" fmla="*/ 48 w 66"/>
                <a:gd name="T81" fmla="*/ 68 h 113"/>
                <a:gd name="T82" fmla="*/ 42 w 66"/>
                <a:gd name="T83" fmla="*/ 62 h 113"/>
                <a:gd name="T84" fmla="*/ 42 w 66"/>
                <a:gd name="T85" fmla="*/ 56 h 113"/>
                <a:gd name="T86" fmla="*/ 42 w 66"/>
                <a:gd name="T87" fmla="*/ 44 h 113"/>
                <a:gd name="T88" fmla="*/ 42 w 66"/>
                <a:gd name="T89" fmla="*/ 38 h 113"/>
                <a:gd name="T90" fmla="*/ 48 w 66"/>
                <a:gd name="T91" fmla="*/ 38 h 113"/>
                <a:gd name="T92" fmla="*/ 48 w 66"/>
                <a:gd name="T93" fmla="*/ 44 h 113"/>
                <a:gd name="T94" fmla="*/ 54 w 66"/>
                <a:gd name="T95" fmla="*/ 50 h 113"/>
                <a:gd name="T96" fmla="*/ 60 w 66"/>
                <a:gd name="T97" fmla="*/ 56 h 113"/>
                <a:gd name="T98" fmla="*/ 66 w 66"/>
                <a:gd name="T99" fmla="*/ 56 h 113"/>
                <a:gd name="T100" fmla="*/ 66 w 66"/>
                <a:gd name="T101" fmla="*/ 62 h 113"/>
                <a:gd name="T102" fmla="*/ 66 w 66"/>
                <a:gd name="T103" fmla="*/ 56 h 113"/>
                <a:gd name="T104" fmla="*/ 60 w 66"/>
                <a:gd name="T105" fmla="*/ 44 h 113"/>
                <a:gd name="T106" fmla="*/ 48 w 66"/>
                <a:gd name="T107" fmla="*/ 38 h 113"/>
                <a:gd name="T108" fmla="*/ 48 w 66"/>
                <a:gd name="T109" fmla="*/ 24 h 113"/>
                <a:gd name="T110" fmla="*/ 48 w 66"/>
                <a:gd name="T111" fmla="*/ 12 h 113"/>
                <a:gd name="T112" fmla="*/ 54 w 66"/>
                <a:gd name="T113" fmla="*/ 6 h 113"/>
                <a:gd name="T114" fmla="*/ 48 w 66"/>
                <a:gd name="T115" fmla="*/ 0 h 1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6"/>
                <a:gd name="T175" fmla="*/ 0 h 113"/>
                <a:gd name="T176" fmla="*/ 66 w 66"/>
                <a:gd name="T177" fmla="*/ 113 h 11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6" h="113">
                  <a:moveTo>
                    <a:pt x="48" y="6"/>
                  </a:moveTo>
                  <a:lnTo>
                    <a:pt x="48" y="6"/>
                  </a:lnTo>
                  <a:lnTo>
                    <a:pt x="42" y="18"/>
                  </a:lnTo>
                  <a:lnTo>
                    <a:pt x="36" y="24"/>
                  </a:lnTo>
                  <a:lnTo>
                    <a:pt x="30" y="30"/>
                  </a:lnTo>
                  <a:lnTo>
                    <a:pt x="24" y="30"/>
                  </a:lnTo>
                  <a:lnTo>
                    <a:pt x="18" y="30"/>
                  </a:lnTo>
                  <a:lnTo>
                    <a:pt x="12" y="36"/>
                  </a:lnTo>
                  <a:lnTo>
                    <a:pt x="6" y="36"/>
                  </a:lnTo>
                  <a:lnTo>
                    <a:pt x="6" y="42"/>
                  </a:lnTo>
                  <a:lnTo>
                    <a:pt x="0" y="42"/>
                  </a:lnTo>
                  <a:lnTo>
                    <a:pt x="0" y="48"/>
                  </a:lnTo>
                  <a:lnTo>
                    <a:pt x="6" y="42"/>
                  </a:lnTo>
                  <a:lnTo>
                    <a:pt x="12" y="42"/>
                  </a:lnTo>
                  <a:lnTo>
                    <a:pt x="12" y="36"/>
                  </a:lnTo>
                  <a:lnTo>
                    <a:pt x="18" y="36"/>
                  </a:lnTo>
                  <a:lnTo>
                    <a:pt x="24" y="36"/>
                  </a:lnTo>
                  <a:lnTo>
                    <a:pt x="30" y="30"/>
                  </a:lnTo>
                  <a:lnTo>
                    <a:pt x="36" y="30"/>
                  </a:lnTo>
                  <a:lnTo>
                    <a:pt x="36" y="36"/>
                  </a:lnTo>
                  <a:lnTo>
                    <a:pt x="30" y="42"/>
                  </a:lnTo>
                  <a:lnTo>
                    <a:pt x="30" y="48"/>
                  </a:lnTo>
                  <a:lnTo>
                    <a:pt x="30" y="54"/>
                  </a:lnTo>
                  <a:lnTo>
                    <a:pt x="24" y="60"/>
                  </a:lnTo>
                  <a:lnTo>
                    <a:pt x="18" y="66"/>
                  </a:lnTo>
                  <a:lnTo>
                    <a:pt x="12" y="72"/>
                  </a:lnTo>
                  <a:lnTo>
                    <a:pt x="6" y="78"/>
                  </a:lnTo>
                  <a:lnTo>
                    <a:pt x="6" y="84"/>
                  </a:lnTo>
                  <a:lnTo>
                    <a:pt x="12" y="78"/>
                  </a:lnTo>
                  <a:lnTo>
                    <a:pt x="18" y="72"/>
                  </a:lnTo>
                  <a:lnTo>
                    <a:pt x="24" y="72"/>
                  </a:lnTo>
                  <a:lnTo>
                    <a:pt x="24" y="66"/>
                  </a:lnTo>
                  <a:lnTo>
                    <a:pt x="30" y="66"/>
                  </a:lnTo>
                  <a:lnTo>
                    <a:pt x="30" y="72"/>
                  </a:lnTo>
                  <a:lnTo>
                    <a:pt x="30" y="90"/>
                  </a:lnTo>
                  <a:lnTo>
                    <a:pt x="30" y="101"/>
                  </a:lnTo>
                  <a:lnTo>
                    <a:pt x="36" y="113"/>
                  </a:lnTo>
                  <a:lnTo>
                    <a:pt x="36" y="107"/>
                  </a:lnTo>
                  <a:lnTo>
                    <a:pt x="36" y="101"/>
                  </a:lnTo>
                  <a:lnTo>
                    <a:pt x="36" y="84"/>
                  </a:lnTo>
                  <a:lnTo>
                    <a:pt x="36" y="66"/>
                  </a:lnTo>
                  <a:lnTo>
                    <a:pt x="36" y="60"/>
                  </a:lnTo>
                  <a:lnTo>
                    <a:pt x="36" y="54"/>
                  </a:lnTo>
                  <a:lnTo>
                    <a:pt x="36" y="60"/>
                  </a:lnTo>
                  <a:lnTo>
                    <a:pt x="42" y="66"/>
                  </a:lnTo>
                  <a:lnTo>
                    <a:pt x="48" y="72"/>
                  </a:lnTo>
                  <a:lnTo>
                    <a:pt x="48" y="78"/>
                  </a:lnTo>
                  <a:lnTo>
                    <a:pt x="54" y="78"/>
                  </a:lnTo>
                  <a:lnTo>
                    <a:pt x="54" y="84"/>
                  </a:lnTo>
                  <a:lnTo>
                    <a:pt x="60" y="84"/>
                  </a:lnTo>
                  <a:lnTo>
                    <a:pt x="66" y="84"/>
                  </a:lnTo>
                  <a:lnTo>
                    <a:pt x="60" y="84"/>
                  </a:lnTo>
                  <a:lnTo>
                    <a:pt x="60" y="78"/>
                  </a:lnTo>
                  <a:lnTo>
                    <a:pt x="54" y="78"/>
                  </a:lnTo>
                  <a:lnTo>
                    <a:pt x="54" y="72"/>
                  </a:lnTo>
                  <a:lnTo>
                    <a:pt x="48" y="72"/>
                  </a:lnTo>
                  <a:lnTo>
                    <a:pt x="48" y="66"/>
                  </a:lnTo>
                  <a:lnTo>
                    <a:pt x="48" y="60"/>
                  </a:lnTo>
                  <a:lnTo>
                    <a:pt x="42" y="60"/>
                  </a:lnTo>
                  <a:lnTo>
                    <a:pt x="42" y="54"/>
                  </a:lnTo>
                  <a:lnTo>
                    <a:pt x="42" y="48"/>
                  </a:lnTo>
                  <a:lnTo>
                    <a:pt x="42" y="42"/>
                  </a:lnTo>
                  <a:lnTo>
                    <a:pt x="42" y="36"/>
                  </a:lnTo>
                  <a:lnTo>
                    <a:pt x="42" y="30"/>
                  </a:lnTo>
                  <a:lnTo>
                    <a:pt x="48" y="30"/>
                  </a:lnTo>
                  <a:lnTo>
                    <a:pt x="48" y="36"/>
                  </a:lnTo>
                  <a:lnTo>
                    <a:pt x="54" y="36"/>
                  </a:lnTo>
                  <a:lnTo>
                    <a:pt x="54" y="42"/>
                  </a:lnTo>
                  <a:lnTo>
                    <a:pt x="60" y="42"/>
                  </a:lnTo>
                  <a:lnTo>
                    <a:pt x="60" y="48"/>
                  </a:lnTo>
                  <a:lnTo>
                    <a:pt x="66" y="48"/>
                  </a:lnTo>
                  <a:lnTo>
                    <a:pt x="66" y="54"/>
                  </a:lnTo>
                  <a:lnTo>
                    <a:pt x="66" y="48"/>
                  </a:lnTo>
                  <a:lnTo>
                    <a:pt x="60" y="42"/>
                  </a:lnTo>
                  <a:lnTo>
                    <a:pt x="60" y="36"/>
                  </a:lnTo>
                  <a:lnTo>
                    <a:pt x="54" y="36"/>
                  </a:lnTo>
                  <a:lnTo>
                    <a:pt x="48" y="30"/>
                  </a:lnTo>
                  <a:lnTo>
                    <a:pt x="48" y="24"/>
                  </a:lnTo>
                  <a:lnTo>
                    <a:pt x="48" y="18"/>
                  </a:lnTo>
                  <a:lnTo>
                    <a:pt x="48" y="12"/>
                  </a:lnTo>
                  <a:lnTo>
                    <a:pt x="48" y="6"/>
                  </a:lnTo>
                  <a:lnTo>
                    <a:pt x="54" y="6"/>
                  </a:lnTo>
                  <a:lnTo>
                    <a:pt x="54" y="0"/>
                  </a:lnTo>
                  <a:lnTo>
                    <a:pt x="48" y="0"/>
                  </a:lnTo>
                  <a:lnTo>
                    <a:pt x="48" y="6"/>
                  </a:lnTo>
                  <a:close/>
                </a:path>
              </a:pathLst>
            </a:custGeom>
            <a:solidFill>
              <a:srgbClr val="003300"/>
            </a:solidFill>
            <a:ln w="9525">
              <a:noFill/>
              <a:round/>
              <a:headEnd/>
              <a:tailEnd/>
            </a:ln>
          </p:spPr>
          <p:txBody>
            <a:bodyPr rot="10800000" vert="eaVert"/>
            <a:lstStyle/>
            <a:p>
              <a:endParaRPr lang="en-US"/>
            </a:p>
          </p:txBody>
        </p:sp>
        <p:sp>
          <p:nvSpPr>
            <p:cNvPr id="15590" name="Freeform 213"/>
            <p:cNvSpPr>
              <a:spLocks/>
            </p:cNvSpPr>
            <p:nvPr/>
          </p:nvSpPr>
          <p:spPr bwMode="auto">
            <a:xfrm>
              <a:off x="5281" y="1736"/>
              <a:ext cx="131" cy="102"/>
            </a:xfrm>
            <a:custGeom>
              <a:avLst/>
              <a:gdLst>
                <a:gd name="T0" fmla="*/ 6 w 131"/>
                <a:gd name="T1" fmla="*/ 12 h 102"/>
                <a:gd name="T2" fmla="*/ 12 w 131"/>
                <a:gd name="T3" fmla="*/ 18 h 102"/>
                <a:gd name="T4" fmla="*/ 24 w 131"/>
                <a:gd name="T5" fmla="*/ 24 h 102"/>
                <a:gd name="T6" fmla="*/ 30 w 131"/>
                <a:gd name="T7" fmla="*/ 24 h 102"/>
                <a:gd name="T8" fmla="*/ 30 w 131"/>
                <a:gd name="T9" fmla="*/ 48 h 102"/>
                <a:gd name="T10" fmla="*/ 36 w 131"/>
                <a:gd name="T11" fmla="*/ 66 h 102"/>
                <a:gd name="T12" fmla="*/ 36 w 131"/>
                <a:gd name="T13" fmla="*/ 60 h 102"/>
                <a:gd name="T14" fmla="*/ 36 w 131"/>
                <a:gd name="T15" fmla="*/ 36 h 102"/>
                <a:gd name="T16" fmla="*/ 42 w 131"/>
                <a:gd name="T17" fmla="*/ 30 h 102"/>
                <a:gd name="T18" fmla="*/ 53 w 131"/>
                <a:gd name="T19" fmla="*/ 42 h 102"/>
                <a:gd name="T20" fmla="*/ 59 w 131"/>
                <a:gd name="T21" fmla="*/ 48 h 102"/>
                <a:gd name="T22" fmla="*/ 71 w 131"/>
                <a:gd name="T23" fmla="*/ 90 h 102"/>
                <a:gd name="T24" fmla="*/ 77 w 131"/>
                <a:gd name="T25" fmla="*/ 102 h 102"/>
                <a:gd name="T26" fmla="*/ 71 w 131"/>
                <a:gd name="T27" fmla="*/ 84 h 102"/>
                <a:gd name="T28" fmla="*/ 65 w 131"/>
                <a:gd name="T29" fmla="*/ 54 h 102"/>
                <a:gd name="T30" fmla="*/ 89 w 131"/>
                <a:gd name="T31" fmla="*/ 66 h 102"/>
                <a:gd name="T32" fmla="*/ 119 w 131"/>
                <a:gd name="T33" fmla="*/ 84 h 102"/>
                <a:gd name="T34" fmla="*/ 131 w 131"/>
                <a:gd name="T35" fmla="*/ 90 h 102"/>
                <a:gd name="T36" fmla="*/ 125 w 131"/>
                <a:gd name="T37" fmla="*/ 84 h 102"/>
                <a:gd name="T38" fmla="*/ 107 w 131"/>
                <a:gd name="T39" fmla="*/ 72 h 102"/>
                <a:gd name="T40" fmla="*/ 83 w 131"/>
                <a:gd name="T41" fmla="*/ 54 h 102"/>
                <a:gd name="T42" fmla="*/ 65 w 131"/>
                <a:gd name="T43" fmla="*/ 48 h 102"/>
                <a:gd name="T44" fmla="*/ 77 w 131"/>
                <a:gd name="T45" fmla="*/ 42 h 102"/>
                <a:gd name="T46" fmla="*/ 95 w 131"/>
                <a:gd name="T47" fmla="*/ 42 h 102"/>
                <a:gd name="T48" fmla="*/ 119 w 131"/>
                <a:gd name="T49" fmla="*/ 42 h 102"/>
                <a:gd name="T50" fmla="*/ 131 w 131"/>
                <a:gd name="T51" fmla="*/ 42 h 102"/>
                <a:gd name="T52" fmla="*/ 125 w 131"/>
                <a:gd name="T53" fmla="*/ 36 h 102"/>
                <a:gd name="T54" fmla="*/ 107 w 131"/>
                <a:gd name="T55" fmla="*/ 36 h 102"/>
                <a:gd name="T56" fmla="*/ 77 w 131"/>
                <a:gd name="T57" fmla="*/ 36 h 102"/>
                <a:gd name="T58" fmla="*/ 65 w 131"/>
                <a:gd name="T59" fmla="*/ 36 h 102"/>
                <a:gd name="T60" fmla="*/ 53 w 131"/>
                <a:gd name="T61" fmla="*/ 30 h 102"/>
                <a:gd name="T62" fmla="*/ 48 w 131"/>
                <a:gd name="T63" fmla="*/ 24 h 102"/>
                <a:gd name="T64" fmla="*/ 53 w 131"/>
                <a:gd name="T65" fmla="*/ 18 h 102"/>
                <a:gd name="T66" fmla="*/ 71 w 131"/>
                <a:gd name="T67" fmla="*/ 6 h 102"/>
                <a:gd name="T68" fmla="*/ 83 w 131"/>
                <a:gd name="T69" fmla="*/ 0 h 102"/>
                <a:gd name="T70" fmla="*/ 83 w 131"/>
                <a:gd name="T71" fmla="*/ 0 h 102"/>
                <a:gd name="T72" fmla="*/ 65 w 131"/>
                <a:gd name="T73" fmla="*/ 6 h 102"/>
                <a:gd name="T74" fmla="*/ 48 w 131"/>
                <a:gd name="T75" fmla="*/ 12 h 102"/>
                <a:gd name="T76" fmla="*/ 42 w 131"/>
                <a:gd name="T77" fmla="*/ 18 h 102"/>
                <a:gd name="T78" fmla="*/ 30 w 131"/>
                <a:gd name="T79" fmla="*/ 18 h 102"/>
                <a:gd name="T80" fmla="*/ 18 w 131"/>
                <a:gd name="T81" fmla="*/ 12 h 102"/>
                <a:gd name="T82" fmla="*/ 6 w 131"/>
                <a:gd name="T83" fmla="*/ 6 h 102"/>
                <a:gd name="T84" fmla="*/ 0 w 131"/>
                <a:gd name="T85" fmla="*/ 6 h 10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1"/>
                <a:gd name="T130" fmla="*/ 0 h 102"/>
                <a:gd name="T131" fmla="*/ 131 w 131"/>
                <a:gd name="T132" fmla="*/ 102 h 10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1" h="102">
                  <a:moveTo>
                    <a:pt x="0" y="6"/>
                  </a:moveTo>
                  <a:lnTo>
                    <a:pt x="6" y="12"/>
                  </a:lnTo>
                  <a:lnTo>
                    <a:pt x="12" y="18"/>
                  </a:lnTo>
                  <a:lnTo>
                    <a:pt x="18" y="18"/>
                  </a:lnTo>
                  <a:lnTo>
                    <a:pt x="24" y="24"/>
                  </a:lnTo>
                  <a:lnTo>
                    <a:pt x="30" y="24"/>
                  </a:lnTo>
                  <a:lnTo>
                    <a:pt x="30" y="30"/>
                  </a:lnTo>
                  <a:lnTo>
                    <a:pt x="30" y="36"/>
                  </a:lnTo>
                  <a:lnTo>
                    <a:pt x="30" y="48"/>
                  </a:lnTo>
                  <a:lnTo>
                    <a:pt x="30" y="54"/>
                  </a:lnTo>
                  <a:lnTo>
                    <a:pt x="30" y="66"/>
                  </a:lnTo>
                  <a:lnTo>
                    <a:pt x="36" y="66"/>
                  </a:lnTo>
                  <a:lnTo>
                    <a:pt x="36" y="60"/>
                  </a:lnTo>
                  <a:lnTo>
                    <a:pt x="36" y="54"/>
                  </a:lnTo>
                  <a:lnTo>
                    <a:pt x="36" y="42"/>
                  </a:lnTo>
                  <a:lnTo>
                    <a:pt x="36" y="36"/>
                  </a:lnTo>
                  <a:lnTo>
                    <a:pt x="36" y="30"/>
                  </a:lnTo>
                  <a:lnTo>
                    <a:pt x="42" y="30"/>
                  </a:lnTo>
                  <a:lnTo>
                    <a:pt x="48" y="36"/>
                  </a:lnTo>
                  <a:lnTo>
                    <a:pt x="53" y="42"/>
                  </a:lnTo>
                  <a:lnTo>
                    <a:pt x="59" y="48"/>
                  </a:lnTo>
                  <a:lnTo>
                    <a:pt x="59" y="60"/>
                  </a:lnTo>
                  <a:lnTo>
                    <a:pt x="65" y="78"/>
                  </a:lnTo>
                  <a:lnTo>
                    <a:pt x="71" y="90"/>
                  </a:lnTo>
                  <a:lnTo>
                    <a:pt x="71" y="102"/>
                  </a:lnTo>
                  <a:lnTo>
                    <a:pt x="77" y="102"/>
                  </a:lnTo>
                  <a:lnTo>
                    <a:pt x="71" y="96"/>
                  </a:lnTo>
                  <a:lnTo>
                    <a:pt x="71" y="90"/>
                  </a:lnTo>
                  <a:lnTo>
                    <a:pt x="71" y="84"/>
                  </a:lnTo>
                  <a:lnTo>
                    <a:pt x="71" y="72"/>
                  </a:lnTo>
                  <a:lnTo>
                    <a:pt x="65" y="60"/>
                  </a:lnTo>
                  <a:lnTo>
                    <a:pt x="65" y="54"/>
                  </a:lnTo>
                  <a:lnTo>
                    <a:pt x="71" y="54"/>
                  </a:lnTo>
                  <a:lnTo>
                    <a:pt x="83" y="60"/>
                  </a:lnTo>
                  <a:lnTo>
                    <a:pt x="89" y="66"/>
                  </a:lnTo>
                  <a:lnTo>
                    <a:pt x="101" y="72"/>
                  </a:lnTo>
                  <a:lnTo>
                    <a:pt x="113" y="78"/>
                  </a:lnTo>
                  <a:lnTo>
                    <a:pt x="119" y="84"/>
                  </a:lnTo>
                  <a:lnTo>
                    <a:pt x="125" y="84"/>
                  </a:lnTo>
                  <a:lnTo>
                    <a:pt x="131" y="90"/>
                  </a:lnTo>
                  <a:lnTo>
                    <a:pt x="131" y="84"/>
                  </a:lnTo>
                  <a:lnTo>
                    <a:pt x="125" y="84"/>
                  </a:lnTo>
                  <a:lnTo>
                    <a:pt x="125" y="78"/>
                  </a:lnTo>
                  <a:lnTo>
                    <a:pt x="113" y="72"/>
                  </a:lnTo>
                  <a:lnTo>
                    <a:pt x="107" y="72"/>
                  </a:lnTo>
                  <a:lnTo>
                    <a:pt x="101" y="66"/>
                  </a:lnTo>
                  <a:lnTo>
                    <a:pt x="89" y="60"/>
                  </a:lnTo>
                  <a:lnTo>
                    <a:pt x="83" y="54"/>
                  </a:lnTo>
                  <a:lnTo>
                    <a:pt x="77" y="48"/>
                  </a:lnTo>
                  <a:lnTo>
                    <a:pt x="71" y="48"/>
                  </a:lnTo>
                  <a:lnTo>
                    <a:pt x="65" y="48"/>
                  </a:lnTo>
                  <a:lnTo>
                    <a:pt x="71" y="42"/>
                  </a:lnTo>
                  <a:lnTo>
                    <a:pt x="77" y="42"/>
                  </a:lnTo>
                  <a:lnTo>
                    <a:pt x="83" y="42"/>
                  </a:lnTo>
                  <a:lnTo>
                    <a:pt x="89" y="42"/>
                  </a:lnTo>
                  <a:lnTo>
                    <a:pt x="95" y="42"/>
                  </a:lnTo>
                  <a:lnTo>
                    <a:pt x="101" y="42"/>
                  </a:lnTo>
                  <a:lnTo>
                    <a:pt x="107" y="42"/>
                  </a:lnTo>
                  <a:lnTo>
                    <a:pt x="119" y="42"/>
                  </a:lnTo>
                  <a:lnTo>
                    <a:pt x="125" y="42"/>
                  </a:lnTo>
                  <a:lnTo>
                    <a:pt x="131" y="42"/>
                  </a:lnTo>
                  <a:lnTo>
                    <a:pt x="125" y="36"/>
                  </a:lnTo>
                  <a:lnTo>
                    <a:pt x="119" y="36"/>
                  </a:lnTo>
                  <a:lnTo>
                    <a:pt x="113" y="36"/>
                  </a:lnTo>
                  <a:lnTo>
                    <a:pt x="107" y="36"/>
                  </a:lnTo>
                  <a:lnTo>
                    <a:pt x="95" y="36"/>
                  </a:lnTo>
                  <a:lnTo>
                    <a:pt x="89" y="36"/>
                  </a:lnTo>
                  <a:lnTo>
                    <a:pt x="77" y="36"/>
                  </a:lnTo>
                  <a:lnTo>
                    <a:pt x="71" y="36"/>
                  </a:lnTo>
                  <a:lnTo>
                    <a:pt x="65" y="36"/>
                  </a:lnTo>
                  <a:lnTo>
                    <a:pt x="59" y="36"/>
                  </a:lnTo>
                  <a:lnTo>
                    <a:pt x="53" y="30"/>
                  </a:lnTo>
                  <a:lnTo>
                    <a:pt x="48" y="24"/>
                  </a:lnTo>
                  <a:lnTo>
                    <a:pt x="48" y="18"/>
                  </a:lnTo>
                  <a:lnTo>
                    <a:pt x="53" y="18"/>
                  </a:lnTo>
                  <a:lnTo>
                    <a:pt x="59" y="12"/>
                  </a:lnTo>
                  <a:lnTo>
                    <a:pt x="65" y="12"/>
                  </a:lnTo>
                  <a:lnTo>
                    <a:pt x="71" y="6"/>
                  </a:lnTo>
                  <a:lnTo>
                    <a:pt x="77" y="6"/>
                  </a:lnTo>
                  <a:lnTo>
                    <a:pt x="77" y="0"/>
                  </a:lnTo>
                  <a:lnTo>
                    <a:pt x="83" y="0"/>
                  </a:lnTo>
                  <a:lnTo>
                    <a:pt x="77" y="0"/>
                  </a:lnTo>
                  <a:lnTo>
                    <a:pt x="71" y="0"/>
                  </a:lnTo>
                  <a:lnTo>
                    <a:pt x="65" y="6"/>
                  </a:lnTo>
                  <a:lnTo>
                    <a:pt x="59" y="6"/>
                  </a:lnTo>
                  <a:lnTo>
                    <a:pt x="53" y="12"/>
                  </a:lnTo>
                  <a:lnTo>
                    <a:pt x="48" y="12"/>
                  </a:lnTo>
                  <a:lnTo>
                    <a:pt x="42" y="18"/>
                  </a:lnTo>
                  <a:lnTo>
                    <a:pt x="36" y="18"/>
                  </a:lnTo>
                  <a:lnTo>
                    <a:pt x="30" y="18"/>
                  </a:lnTo>
                  <a:lnTo>
                    <a:pt x="24" y="18"/>
                  </a:lnTo>
                  <a:lnTo>
                    <a:pt x="24" y="12"/>
                  </a:lnTo>
                  <a:lnTo>
                    <a:pt x="18" y="12"/>
                  </a:lnTo>
                  <a:lnTo>
                    <a:pt x="12" y="12"/>
                  </a:lnTo>
                  <a:lnTo>
                    <a:pt x="6" y="6"/>
                  </a:lnTo>
                  <a:lnTo>
                    <a:pt x="0" y="6"/>
                  </a:lnTo>
                  <a:close/>
                </a:path>
              </a:pathLst>
            </a:custGeom>
            <a:solidFill>
              <a:srgbClr val="003300"/>
            </a:solidFill>
            <a:ln w="9525">
              <a:noFill/>
              <a:round/>
              <a:headEnd/>
              <a:tailEnd/>
            </a:ln>
          </p:spPr>
          <p:txBody>
            <a:bodyPr rot="10800000" vert="eaVert"/>
            <a:lstStyle/>
            <a:p>
              <a:endParaRPr lang="en-US"/>
            </a:p>
          </p:txBody>
        </p:sp>
        <p:sp>
          <p:nvSpPr>
            <p:cNvPr id="15591" name="Freeform 214"/>
            <p:cNvSpPr>
              <a:spLocks/>
            </p:cNvSpPr>
            <p:nvPr/>
          </p:nvSpPr>
          <p:spPr bwMode="auto">
            <a:xfrm>
              <a:off x="4562" y="1957"/>
              <a:ext cx="331" cy="329"/>
            </a:xfrm>
            <a:custGeom>
              <a:avLst/>
              <a:gdLst>
                <a:gd name="T0" fmla="*/ 140 w 329"/>
                <a:gd name="T1" fmla="*/ 72 h 329"/>
                <a:gd name="T2" fmla="*/ 98 w 329"/>
                <a:gd name="T3" fmla="*/ 48 h 329"/>
                <a:gd name="T4" fmla="*/ 36 w 329"/>
                <a:gd name="T5" fmla="*/ 36 h 329"/>
                <a:gd name="T6" fmla="*/ 18 w 329"/>
                <a:gd name="T7" fmla="*/ 30 h 329"/>
                <a:gd name="T8" fmla="*/ 30 w 329"/>
                <a:gd name="T9" fmla="*/ 72 h 329"/>
                <a:gd name="T10" fmla="*/ 48 w 329"/>
                <a:gd name="T11" fmla="*/ 114 h 329"/>
                <a:gd name="T12" fmla="*/ 98 w 329"/>
                <a:gd name="T13" fmla="*/ 138 h 329"/>
                <a:gd name="T14" fmla="*/ 128 w 329"/>
                <a:gd name="T15" fmla="*/ 156 h 329"/>
                <a:gd name="T16" fmla="*/ 116 w 329"/>
                <a:gd name="T17" fmla="*/ 162 h 329"/>
                <a:gd name="T18" fmla="*/ 92 w 329"/>
                <a:gd name="T19" fmla="*/ 156 h 329"/>
                <a:gd name="T20" fmla="*/ 48 w 329"/>
                <a:gd name="T21" fmla="*/ 174 h 329"/>
                <a:gd name="T22" fmla="*/ 24 w 329"/>
                <a:gd name="T23" fmla="*/ 204 h 329"/>
                <a:gd name="T24" fmla="*/ 0 w 329"/>
                <a:gd name="T25" fmla="*/ 215 h 329"/>
                <a:gd name="T26" fmla="*/ 6 w 329"/>
                <a:gd name="T27" fmla="*/ 227 h 329"/>
                <a:gd name="T28" fmla="*/ 24 w 329"/>
                <a:gd name="T29" fmla="*/ 233 h 329"/>
                <a:gd name="T30" fmla="*/ 66 w 329"/>
                <a:gd name="T31" fmla="*/ 239 h 329"/>
                <a:gd name="T32" fmla="*/ 122 w 329"/>
                <a:gd name="T33" fmla="*/ 215 h 329"/>
                <a:gd name="T34" fmla="*/ 128 w 329"/>
                <a:gd name="T35" fmla="*/ 192 h 329"/>
                <a:gd name="T36" fmla="*/ 145 w 329"/>
                <a:gd name="T37" fmla="*/ 174 h 329"/>
                <a:gd name="T38" fmla="*/ 151 w 329"/>
                <a:gd name="T39" fmla="*/ 180 h 329"/>
                <a:gd name="T40" fmla="*/ 140 w 329"/>
                <a:gd name="T41" fmla="*/ 209 h 329"/>
                <a:gd name="T42" fmla="*/ 128 w 329"/>
                <a:gd name="T43" fmla="*/ 215 h 329"/>
                <a:gd name="T44" fmla="*/ 110 w 329"/>
                <a:gd name="T45" fmla="*/ 233 h 329"/>
                <a:gd name="T46" fmla="*/ 98 w 329"/>
                <a:gd name="T47" fmla="*/ 269 h 329"/>
                <a:gd name="T48" fmla="*/ 104 w 329"/>
                <a:gd name="T49" fmla="*/ 293 h 329"/>
                <a:gd name="T50" fmla="*/ 98 w 329"/>
                <a:gd name="T51" fmla="*/ 329 h 329"/>
                <a:gd name="T52" fmla="*/ 128 w 329"/>
                <a:gd name="T53" fmla="*/ 323 h 329"/>
                <a:gd name="T54" fmla="*/ 169 w 329"/>
                <a:gd name="T55" fmla="*/ 293 h 329"/>
                <a:gd name="T56" fmla="*/ 187 w 329"/>
                <a:gd name="T57" fmla="*/ 251 h 329"/>
                <a:gd name="T58" fmla="*/ 175 w 329"/>
                <a:gd name="T59" fmla="*/ 209 h 329"/>
                <a:gd name="T60" fmla="*/ 175 w 329"/>
                <a:gd name="T61" fmla="*/ 186 h 329"/>
                <a:gd name="T62" fmla="*/ 187 w 329"/>
                <a:gd name="T63" fmla="*/ 209 h 329"/>
                <a:gd name="T64" fmla="*/ 199 w 329"/>
                <a:gd name="T65" fmla="*/ 251 h 329"/>
                <a:gd name="T66" fmla="*/ 235 w 329"/>
                <a:gd name="T67" fmla="*/ 275 h 329"/>
                <a:gd name="T68" fmla="*/ 285 w 329"/>
                <a:gd name="T69" fmla="*/ 293 h 329"/>
                <a:gd name="T70" fmla="*/ 303 w 329"/>
                <a:gd name="T71" fmla="*/ 269 h 329"/>
                <a:gd name="T72" fmla="*/ 259 w 329"/>
                <a:gd name="T73" fmla="*/ 204 h 329"/>
                <a:gd name="T74" fmla="*/ 229 w 329"/>
                <a:gd name="T75" fmla="*/ 198 h 329"/>
                <a:gd name="T76" fmla="*/ 223 w 329"/>
                <a:gd name="T77" fmla="*/ 186 h 329"/>
                <a:gd name="T78" fmla="*/ 267 w 329"/>
                <a:gd name="T79" fmla="*/ 198 h 329"/>
                <a:gd name="T80" fmla="*/ 309 w 329"/>
                <a:gd name="T81" fmla="*/ 192 h 329"/>
                <a:gd name="T82" fmla="*/ 339 w 329"/>
                <a:gd name="T83" fmla="*/ 186 h 329"/>
                <a:gd name="T84" fmla="*/ 333 w 329"/>
                <a:gd name="T85" fmla="*/ 174 h 329"/>
                <a:gd name="T86" fmla="*/ 309 w 329"/>
                <a:gd name="T87" fmla="*/ 150 h 329"/>
                <a:gd name="T88" fmla="*/ 273 w 329"/>
                <a:gd name="T89" fmla="*/ 126 h 329"/>
                <a:gd name="T90" fmla="*/ 223 w 329"/>
                <a:gd name="T91" fmla="*/ 126 h 329"/>
                <a:gd name="T92" fmla="*/ 211 w 329"/>
                <a:gd name="T93" fmla="*/ 138 h 329"/>
                <a:gd name="T94" fmla="*/ 205 w 329"/>
                <a:gd name="T95" fmla="*/ 126 h 329"/>
                <a:gd name="T96" fmla="*/ 217 w 329"/>
                <a:gd name="T97" fmla="*/ 120 h 329"/>
                <a:gd name="T98" fmla="*/ 235 w 329"/>
                <a:gd name="T99" fmla="*/ 114 h 329"/>
                <a:gd name="T100" fmla="*/ 259 w 329"/>
                <a:gd name="T101" fmla="*/ 60 h 329"/>
                <a:gd name="T102" fmla="*/ 241 w 329"/>
                <a:gd name="T103" fmla="*/ 6 h 329"/>
                <a:gd name="T104" fmla="*/ 223 w 329"/>
                <a:gd name="T105" fmla="*/ 24 h 329"/>
                <a:gd name="T106" fmla="*/ 187 w 329"/>
                <a:gd name="T107" fmla="*/ 36 h 329"/>
                <a:gd name="T108" fmla="*/ 157 w 329"/>
                <a:gd name="T109" fmla="*/ 90 h 329"/>
                <a:gd name="T110" fmla="*/ 151 w 329"/>
                <a:gd name="T111" fmla="*/ 120 h 3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29"/>
                <a:gd name="T169" fmla="*/ 0 h 329"/>
                <a:gd name="T170" fmla="*/ 329 w 329"/>
                <a:gd name="T171" fmla="*/ 329 h 32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29" h="329">
                  <a:moveTo>
                    <a:pt x="143" y="120"/>
                  </a:moveTo>
                  <a:lnTo>
                    <a:pt x="143" y="108"/>
                  </a:lnTo>
                  <a:lnTo>
                    <a:pt x="137" y="96"/>
                  </a:lnTo>
                  <a:lnTo>
                    <a:pt x="132" y="84"/>
                  </a:lnTo>
                  <a:lnTo>
                    <a:pt x="132" y="72"/>
                  </a:lnTo>
                  <a:lnTo>
                    <a:pt x="120" y="66"/>
                  </a:lnTo>
                  <a:lnTo>
                    <a:pt x="114" y="60"/>
                  </a:lnTo>
                  <a:lnTo>
                    <a:pt x="108" y="54"/>
                  </a:lnTo>
                  <a:lnTo>
                    <a:pt x="96" y="48"/>
                  </a:lnTo>
                  <a:lnTo>
                    <a:pt x="90" y="48"/>
                  </a:lnTo>
                  <a:lnTo>
                    <a:pt x="78" y="48"/>
                  </a:lnTo>
                  <a:lnTo>
                    <a:pt x="66" y="42"/>
                  </a:lnTo>
                  <a:lnTo>
                    <a:pt x="54" y="42"/>
                  </a:lnTo>
                  <a:lnTo>
                    <a:pt x="42" y="36"/>
                  </a:lnTo>
                  <a:lnTo>
                    <a:pt x="36" y="36"/>
                  </a:lnTo>
                  <a:lnTo>
                    <a:pt x="30" y="36"/>
                  </a:lnTo>
                  <a:lnTo>
                    <a:pt x="24" y="30"/>
                  </a:lnTo>
                  <a:lnTo>
                    <a:pt x="18" y="30"/>
                  </a:lnTo>
                  <a:lnTo>
                    <a:pt x="18" y="36"/>
                  </a:lnTo>
                  <a:lnTo>
                    <a:pt x="24" y="42"/>
                  </a:lnTo>
                  <a:lnTo>
                    <a:pt x="24" y="48"/>
                  </a:lnTo>
                  <a:lnTo>
                    <a:pt x="30" y="60"/>
                  </a:lnTo>
                  <a:lnTo>
                    <a:pt x="30" y="72"/>
                  </a:lnTo>
                  <a:lnTo>
                    <a:pt x="30" y="84"/>
                  </a:lnTo>
                  <a:lnTo>
                    <a:pt x="36" y="90"/>
                  </a:lnTo>
                  <a:lnTo>
                    <a:pt x="42" y="96"/>
                  </a:lnTo>
                  <a:lnTo>
                    <a:pt x="42" y="108"/>
                  </a:lnTo>
                  <a:lnTo>
                    <a:pt x="48" y="114"/>
                  </a:lnTo>
                  <a:lnTo>
                    <a:pt x="60" y="120"/>
                  </a:lnTo>
                  <a:lnTo>
                    <a:pt x="66" y="126"/>
                  </a:lnTo>
                  <a:lnTo>
                    <a:pt x="72" y="132"/>
                  </a:lnTo>
                  <a:lnTo>
                    <a:pt x="84" y="138"/>
                  </a:lnTo>
                  <a:lnTo>
                    <a:pt x="90" y="138"/>
                  </a:lnTo>
                  <a:lnTo>
                    <a:pt x="96" y="138"/>
                  </a:lnTo>
                  <a:lnTo>
                    <a:pt x="102" y="144"/>
                  </a:lnTo>
                  <a:lnTo>
                    <a:pt x="114" y="144"/>
                  </a:lnTo>
                  <a:lnTo>
                    <a:pt x="114" y="150"/>
                  </a:lnTo>
                  <a:lnTo>
                    <a:pt x="120" y="156"/>
                  </a:lnTo>
                  <a:lnTo>
                    <a:pt x="126" y="162"/>
                  </a:lnTo>
                  <a:lnTo>
                    <a:pt x="120" y="162"/>
                  </a:lnTo>
                  <a:lnTo>
                    <a:pt x="114" y="162"/>
                  </a:lnTo>
                  <a:lnTo>
                    <a:pt x="108" y="162"/>
                  </a:lnTo>
                  <a:lnTo>
                    <a:pt x="102" y="162"/>
                  </a:lnTo>
                  <a:lnTo>
                    <a:pt x="102" y="156"/>
                  </a:lnTo>
                  <a:lnTo>
                    <a:pt x="96" y="156"/>
                  </a:lnTo>
                  <a:lnTo>
                    <a:pt x="90" y="156"/>
                  </a:lnTo>
                  <a:lnTo>
                    <a:pt x="84" y="156"/>
                  </a:lnTo>
                  <a:lnTo>
                    <a:pt x="72" y="156"/>
                  </a:lnTo>
                  <a:lnTo>
                    <a:pt x="66" y="162"/>
                  </a:lnTo>
                  <a:lnTo>
                    <a:pt x="60" y="162"/>
                  </a:lnTo>
                  <a:lnTo>
                    <a:pt x="54" y="168"/>
                  </a:lnTo>
                  <a:lnTo>
                    <a:pt x="48" y="174"/>
                  </a:lnTo>
                  <a:lnTo>
                    <a:pt x="42" y="180"/>
                  </a:lnTo>
                  <a:lnTo>
                    <a:pt x="42" y="186"/>
                  </a:lnTo>
                  <a:lnTo>
                    <a:pt x="36" y="192"/>
                  </a:lnTo>
                  <a:lnTo>
                    <a:pt x="30" y="198"/>
                  </a:lnTo>
                  <a:lnTo>
                    <a:pt x="24" y="204"/>
                  </a:lnTo>
                  <a:lnTo>
                    <a:pt x="18" y="204"/>
                  </a:lnTo>
                  <a:lnTo>
                    <a:pt x="18" y="209"/>
                  </a:lnTo>
                  <a:lnTo>
                    <a:pt x="12" y="215"/>
                  </a:lnTo>
                  <a:lnTo>
                    <a:pt x="6" y="215"/>
                  </a:lnTo>
                  <a:lnTo>
                    <a:pt x="0" y="215"/>
                  </a:lnTo>
                  <a:lnTo>
                    <a:pt x="0" y="221"/>
                  </a:lnTo>
                  <a:lnTo>
                    <a:pt x="6" y="227"/>
                  </a:lnTo>
                  <a:lnTo>
                    <a:pt x="12" y="233"/>
                  </a:lnTo>
                  <a:lnTo>
                    <a:pt x="18" y="233"/>
                  </a:lnTo>
                  <a:lnTo>
                    <a:pt x="24" y="233"/>
                  </a:lnTo>
                  <a:lnTo>
                    <a:pt x="30" y="239"/>
                  </a:lnTo>
                  <a:lnTo>
                    <a:pt x="36" y="239"/>
                  </a:lnTo>
                  <a:lnTo>
                    <a:pt x="48" y="239"/>
                  </a:lnTo>
                  <a:lnTo>
                    <a:pt x="54" y="245"/>
                  </a:lnTo>
                  <a:lnTo>
                    <a:pt x="66" y="239"/>
                  </a:lnTo>
                  <a:lnTo>
                    <a:pt x="78" y="239"/>
                  </a:lnTo>
                  <a:lnTo>
                    <a:pt x="84" y="239"/>
                  </a:lnTo>
                  <a:lnTo>
                    <a:pt x="96" y="233"/>
                  </a:lnTo>
                  <a:lnTo>
                    <a:pt x="102" y="221"/>
                  </a:lnTo>
                  <a:lnTo>
                    <a:pt x="114" y="215"/>
                  </a:lnTo>
                  <a:lnTo>
                    <a:pt x="114" y="209"/>
                  </a:lnTo>
                  <a:lnTo>
                    <a:pt x="114" y="204"/>
                  </a:lnTo>
                  <a:lnTo>
                    <a:pt x="120" y="204"/>
                  </a:lnTo>
                  <a:lnTo>
                    <a:pt x="120" y="198"/>
                  </a:lnTo>
                  <a:lnTo>
                    <a:pt x="120" y="192"/>
                  </a:lnTo>
                  <a:lnTo>
                    <a:pt x="126" y="186"/>
                  </a:lnTo>
                  <a:lnTo>
                    <a:pt x="126" y="180"/>
                  </a:lnTo>
                  <a:lnTo>
                    <a:pt x="132" y="180"/>
                  </a:lnTo>
                  <a:lnTo>
                    <a:pt x="132" y="174"/>
                  </a:lnTo>
                  <a:lnTo>
                    <a:pt x="137" y="174"/>
                  </a:lnTo>
                  <a:lnTo>
                    <a:pt x="137" y="168"/>
                  </a:lnTo>
                  <a:lnTo>
                    <a:pt x="143" y="168"/>
                  </a:lnTo>
                  <a:lnTo>
                    <a:pt x="143" y="174"/>
                  </a:lnTo>
                  <a:lnTo>
                    <a:pt x="143" y="180"/>
                  </a:lnTo>
                  <a:lnTo>
                    <a:pt x="149" y="186"/>
                  </a:lnTo>
                  <a:lnTo>
                    <a:pt x="143" y="192"/>
                  </a:lnTo>
                  <a:lnTo>
                    <a:pt x="143" y="198"/>
                  </a:lnTo>
                  <a:lnTo>
                    <a:pt x="137" y="204"/>
                  </a:lnTo>
                  <a:lnTo>
                    <a:pt x="132" y="209"/>
                  </a:lnTo>
                  <a:lnTo>
                    <a:pt x="126" y="209"/>
                  </a:lnTo>
                  <a:lnTo>
                    <a:pt x="120" y="215"/>
                  </a:lnTo>
                  <a:lnTo>
                    <a:pt x="114" y="215"/>
                  </a:lnTo>
                  <a:lnTo>
                    <a:pt x="114" y="221"/>
                  </a:lnTo>
                  <a:lnTo>
                    <a:pt x="108" y="227"/>
                  </a:lnTo>
                  <a:lnTo>
                    <a:pt x="102" y="233"/>
                  </a:lnTo>
                  <a:lnTo>
                    <a:pt x="102" y="239"/>
                  </a:lnTo>
                  <a:lnTo>
                    <a:pt x="96" y="245"/>
                  </a:lnTo>
                  <a:lnTo>
                    <a:pt x="96" y="251"/>
                  </a:lnTo>
                  <a:lnTo>
                    <a:pt x="90" y="263"/>
                  </a:lnTo>
                  <a:lnTo>
                    <a:pt x="90" y="269"/>
                  </a:lnTo>
                  <a:lnTo>
                    <a:pt x="90" y="275"/>
                  </a:lnTo>
                  <a:lnTo>
                    <a:pt x="90" y="281"/>
                  </a:lnTo>
                  <a:lnTo>
                    <a:pt x="96" y="287"/>
                  </a:lnTo>
                  <a:lnTo>
                    <a:pt x="96" y="293"/>
                  </a:lnTo>
                  <a:lnTo>
                    <a:pt x="96" y="305"/>
                  </a:lnTo>
                  <a:lnTo>
                    <a:pt x="96" y="311"/>
                  </a:lnTo>
                  <a:lnTo>
                    <a:pt x="90" y="317"/>
                  </a:lnTo>
                  <a:lnTo>
                    <a:pt x="90" y="323"/>
                  </a:lnTo>
                  <a:lnTo>
                    <a:pt x="90" y="329"/>
                  </a:lnTo>
                  <a:lnTo>
                    <a:pt x="96" y="329"/>
                  </a:lnTo>
                  <a:lnTo>
                    <a:pt x="108" y="323"/>
                  </a:lnTo>
                  <a:lnTo>
                    <a:pt x="120" y="323"/>
                  </a:lnTo>
                  <a:lnTo>
                    <a:pt x="132" y="317"/>
                  </a:lnTo>
                  <a:lnTo>
                    <a:pt x="137" y="317"/>
                  </a:lnTo>
                  <a:lnTo>
                    <a:pt x="149" y="311"/>
                  </a:lnTo>
                  <a:lnTo>
                    <a:pt x="155" y="305"/>
                  </a:lnTo>
                  <a:lnTo>
                    <a:pt x="161" y="293"/>
                  </a:lnTo>
                  <a:lnTo>
                    <a:pt x="167" y="287"/>
                  </a:lnTo>
                  <a:lnTo>
                    <a:pt x="173" y="281"/>
                  </a:lnTo>
                  <a:lnTo>
                    <a:pt x="173" y="269"/>
                  </a:lnTo>
                  <a:lnTo>
                    <a:pt x="179" y="263"/>
                  </a:lnTo>
                  <a:lnTo>
                    <a:pt x="179" y="251"/>
                  </a:lnTo>
                  <a:lnTo>
                    <a:pt x="179" y="245"/>
                  </a:lnTo>
                  <a:lnTo>
                    <a:pt x="179" y="233"/>
                  </a:lnTo>
                  <a:lnTo>
                    <a:pt x="173" y="221"/>
                  </a:lnTo>
                  <a:lnTo>
                    <a:pt x="173" y="215"/>
                  </a:lnTo>
                  <a:lnTo>
                    <a:pt x="167" y="209"/>
                  </a:lnTo>
                  <a:lnTo>
                    <a:pt x="161" y="204"/>
                  </a:lnTo>
                  <a:lnTo>
                    <a:pt x="161" y="198"/>
                  </a:lnTo>
                  <a:lnTo>
                    <a:pt x="161" y="192"/>
                  </a:lnTo>
                  <a:lnTo>
                    <a:pt x="167" y="186"/>
                  </a:lnTo>
                  <a:lnTo>
                    <a:pt x="173" y="186"/>
                  </a:lnTo>
                  <a:lnTo>
                    <a:pt x="179" y="192"/>
                  </a:lnTo>
                  <a:lnTo>
                    <a:pt x="179" y="198"/>
                  </a:lnTo>
                  <a:lnTo>
                    <a:pt x="179" y="209"/>
                  </a:lnTo>
                  <a:lnTo>
                    <a:pt x="185" y="221"/>
                  </a:lnTo>
                  <a:lnTo>
                    <a:pt x="185" y="227"/>
                  </a:lnTo>
                  <a:lnTo>
                    <a:pt x="185" y="233"/>
                  </a:lnTo>
                  <a:lnTo>
                    <a:pt x="191" y="239"/>
                  </a:lnTo>
                  <a:lnTo>
                    <a:pt x="191" y="251"/>
                  </a:lnTo>
                  <a:lnTo>
                    <a:pt x="197" y="257"/>
                  </a:lnTo>
                  <a:lnTo>
                    <a:pt x="203" y="263"/>
                  </a:lnTo>
                  <a:lnTo>
                    <a:pt x="209" y="269"/>
                  </a:lnTo>
                  <a:lnTo>
                    <a:pt x="221" y="269"/>
                  </a:lnTo>
                  <a:lnTo>
                    <a:pt x="227" y="275"/>
                  </a:lnTo>
                  <a:lnTo>
                    <a:pt x="239" y="281"/>
                  </a:lnTo>
                  <a:lnTo>
                    <a:pt x="245" y="281"/>
                  </a:lnTo>
                  <a:lnTo>
                    <a:pt x="257" y="287"/>
                  </a:lnTo>
                  <a:lnTo>
                    <a:pt x="263" y="293"/>
                  </a:lnTo>
                  <a:lnTo>
                    <a:pt x="269" y="293"/>
                  </a:lnTo>
                  <a:lnTo>
                    <a:pt x="275" y="299"/>
                  </a:lnTo>
                  <a:lnTo>
                    <a:pt x="281" y="311"/>
                  </a:lnTo>
                  <a:lnTo>
                    <a:pt x="281" y="299"/>
                  </a:lnTo>
                  <a:lnTo>
                    <a:pt x="287" y="281"/>
                  </a:lnTo>
                  <a:lnTo>
                    <a:pt x="287" y="269"/>
                  </a:lnTo>
                  <a:lnTo>
                    <a:pt x="287" y="251"/>
                  </a:lnTo>
                  <a:lnTo>
                    <a:pt x="281" y="233"/>
                  </a:lnTo>
                  <a:lnTo>
                    <a:pt x="275" y="221"/>
                  </a:lnTo>
                  <a:lnTo>
                    <a:pt x="263" y="209"/>
                  </a:lnTo>
                  <a:lnTo>
                    <a:pt x="245" y="204"/>
                  </a:lnTo>
                  <a:lnTo>
                    <a:pt x="239" y="198"/>
                  </a:lnTo>
                  <a:lnTo>
                    <a:pt x="233" y="198"/>
                  </a:lnTo>
                  <a:lnTo>
                    <a:pt x="227" y="198"/>
                  </a:lnTo>
                  <a:lnTo>
                    <a:pt x="221" y="198"/>
                  </a:lnTo>
                  <a:lnTo>
                    <a:pt x="215" y="198"/>
                  </a:lnTo>
                  <a:lnTo>
                    <a:pt x="215" y="192"/>
                  </a:lnTo>
                  <a:lnTo>
                    <a:pt x="209" y="192"/>
                  </a:lnTo>
                  <a:lnTo>
                    <a:pt x="215" y="192"/>
                  </a:lnTo>
                  <a:lnTo>
                    <a:pt x="215" y="186"/>
                  </a:lnTo>
                  <a:lnTo>
                    <a:pt x="215" y="180"/>
                  </a:lnTo>
                  <a:lnTo>
                    <a:pt x="227" y="186"/>
                  </a:lnTo>
                  <a:lnTo>
                    <a:pt x="239" y="192"/>
                  </a:lnTo>
                  <a:lnTo>
                    <a:pt x="251" y="198"/>
                  </a:lnTo>
                  <a:lnTo>
                    <a:pt x="263" y="198"/>
                  </a:lnTo>
                  <a:lnTo>
                    <a:pt x="269" y="198"/>
                  </a:lnTo>
                  <a:lnTo>
                    <a:pt x="281" y="198"/>
                  </a:lnTo>
                  <a:lnTo>
                    <a:pt x="287" y="198"/>
                  </a:lnTo>
                  <a:lnTo>
                    <a:pt x="293" y="192"/>
                  </a:lnTo>
                  <a:lnTo>
                    <a:pt x="305" y="192"/>
                  </a:lnTo>
                  <a:lnTo>
                    <a:pt x="311" y="186"/>
                  </a:lnTo>
                  <a:lnTo>
                    <a:pt x="317" y="186"/>
                  </a:lnTo>
                  <a:lnTo>
                    <a:pt x="323" y="186"/>
                  </a:lnTo>
                  <a:lnTo>
                    <a:pt x="323" y="180"/>
                  </a:lnTo>
                  <a:lnTo>
                    <a:pt x="329" y="180"/>
                  </a:lnTo>
                  <a:lnTo>
                    <a:pt x="323" y="180"/>
                  </a:lnTo>
                  <a:lnTo>
                    <a:pt x="317" y="174"/>
                  </a:lnTo>
                  <a:lnTo>
                    <a:pt x="311" y="174"/>
                  </a:lnTo>
                  <a:lnTo>
                    <a:pt x="305" y="168"/>
                  </a:lnTo>
                  <a:lnTo>
                    <a:pt x="299" y="162"/>
                  </a:lnTo>
                  <a:lnTo>
                    <a:pt x="299" y="156"/>
                  </a:lnTo>
                  <a:lnTo>
                    <a:pt x="293" y="150"/>
                  </a:lnTo>
                  <a:lnTo>
                    <a:pt x="287" y="144"/>
                  </a:lnTo>
                  <a:lnTo>
                    <a:pt x="281" y="138"/>
                  </a:lnTo>
                  <a:lnTo>
                    <a:pt x="275" y="132"/>
                  </a:lnTo>
                  <a:lnTo>
                    <a:pt x="269" y="126"/>
                  </a:lnTo>
                  <a:lnTo>
                    <a:pt x="257" y="126"/>
                  </a:lnTo>
                  <a:lnTo>
                    <a:pt x="251" y="120"/>
                  </a:lnTo>
                  <a:lnTo>
                    <a:pt x="239" y="120"/>
                  </a:lnTo>
                  <a:lnTo>
                    <a:pt x="227" y="120"/>
                  </a:lnTo>
                  <a:lnTo>
                    <a:pt x="221" y="126"/>
                  </a:lnTo>
                  <a:lnTo>
                    <a:pt x="215" y="126"/>
                  </a:lnTo>
                  <a:lnTo>
                    <a:pt x="215" y="132"/>
                  </a:lnTo>
                  <a:lnTo>
                    <a:pt x="209" y="132"/>
                  </a:lnTo>
                  <a:lnTo>
                    <a:pt x="203" y="138"/>
                  </a:lnTo>
                  <a:lnTo>
                    <a:pt x="197" y="138"/>
                  </a:lnTo>
                  <a:lnTo>
                    <a:pt x="197" y="132"/>
                  </a:lnTo>
                  <a:lnTo>
                    <a:pt x="197" y="126"/>
                  </a:lnTo>
                  <a:lnTo>
                    <a:pt x="203" y="126"/>
                  </a:lnTo>
                  <a:lnTo>
                    <a:pt x="203" y="120"/>
                  </a:lnTo>
                  <a:lnTo>
                    <a:pt x="209" y="120"/>
                  </a:lnTo>
                  <a:lnTo>
                    <a:pt x="215" y="120"/>
                  </a:lnTo>
                  <a:lnTo>
                    <a:pt x="221" y="120"/>
                  </a:lnTo>
                  <a:lnTo>
                    <a:pt x="227" y="114"/>
                  </a:lnTo>
                  <a:lnTo>
                    <a:pt x="233" y="102"/>
                  </a:lnTo>
                  <a:lnTo>
                    <a:pt x="239" y="96"/>
                  </a:lnTo>
                  <a:lnTo>
                    <a:pt x="239" y="84"/>
                  </a:lnTo>
                  <a:lnTo>
                    <a:pt x="245" y="72"/>
                  </a:lnTo>
                  <a:lnTo>
                    <a:pt x="245" y="60"/>
                  </a:lnTo>
                  <a:lnTo>
                    <a:pt x="245" y="54"/>
                  </a:lnTo>
                  <a:lnTo>
                    <a:pt x="239" y="42"/>
                  </a:lnTo>
                  <a:lnTo>
                    <a:pt x="239" y="30"/>
                  </a:lnTo>
                  <a:lnTo>
                    <a:pt x="233" y="18"/>
                  </a:lnTo>
                  <a:lnTo>
                    <a:pt x="233" y="6"/>
                  </a:lnTo>
                  <a:lnTo>
                    <a:pt x="233" y="0"/>
                  </a:lnTo>
                  <a:lnTo>
                    <a:pt x="227" y="6"/>
                  </a:lnTo>
                  <a:lnTo>
                    <a:pt x="221" y="12"/>
                  </a:lnTo>
                  <a:lnTo>
                    <a:pt x="221" y="18"/>
                  </a:lnTo>
                  <a:lnTo>
                    <a:pt x="215" y="24"/>
                  </a:lnTo>
                  <a:lnTo>
                    <a:pt x="209" y="30"/>
                  </a:lnTo>
                  <a:lnTo>
                    <a:pt x="203" y="30"/>
                  </a:lnTo>
                  <a:lnTo>
                    <a:pt x="197" y="30"/>
                  </a:lnTo>
                  <a:lnTo>
                    <a:pt x="191" y="36"/>
                  </a:lnTo>
                  <a:lnTo>
                    <a:pt x="179" y="36"/>
                  </a:lnTo>
                  <a:lnTo>
                    <a:pt x="173" y="48"/>
                  </a:lnTo>
                  <a:lnTo>
                    <a:pt x="167" y="54"/>
                  </a:lnTo>
                  <a:lnTo>
                    <a:pt x="161" y="66"/>
                  </a:lnTo>
                  <a:lnTo>
                    <a:pt x="155" y="78"/>
                  </a:lnTo>
                  <a:lnTo>
                    <a:pt x="149" y="90"/>
                  </a:lnTo>
                  <a:lnTo>
                    <a:pt x="149" y="102"/>
                  </a:lnTo>
                  <a:lnTo>
                    <a:pt x="155" y="120"/>
                  </a:lnTo>
                  <a:lnTo>
                    <a:pt x="149" y="120"/>
                  </a:lnTo>
                  <a:lnTo>
                    <a:pt x="143" y="120"/>
                  </a:lnTo>
                  <a:close/>
                </a:path>
              </a:pathLst>
            </a:custGeom>
            <a:solidFill>
              <a:srgbClr val="FF1933"/>
            </a:solidFill>
            <a:ln w="9525">
              <a:noFill/>
              <a:round/>
              <a:headEnd/>
              <a:tailEnd/>
            </a:ln>
          </p:spPr>
          <p:txBody>
            <a:bodyPr rot="10800000" vert="eaVert"/>
            <a:lstStyle/>
            <a:p>
              <a:endParaRPr lang="en-US"/>
            </a:p>
          </p:txBody>
        </p:sp>
        <p:sp>
          <p:nvSpPr>
            <p:cNvPr id="15592" name="Freeform 215"/>
            <p:cNvSpPr>
              <a:spLocks/>
            </p:cNvSpPr>
            <p:nvPr/>
          </p:nvSpPr>
          <p:spPr bwMode="auto">
            <a:xfrm>
              <a:off x="4652" y="1929"/>
              <a:ext cx="101" cy="144"/>
            </a:xfrm>
            <a:custGeom>
              <a:avLst/>
              <a:gdLst>
                <a:gd name="T0" fmla="*/ 101 w 101"/>
                <a:gd name="T1" fmla="*/ 60 h 144"/>
                <a:gd name="T2" fmla="*/ 95 w 101"/>
                <a:gd name="T3" fmla="*/ 60 h 144"/>
                <a:gd name="T4" fmla="*/ 89 w 101"/>
                <a:gd name="T5" fmla="*/ 66 h 144"/>
                <a:gd name="T6" fmla="*/ 83 w 101"/>
                <a:gd name="T7" fmla="*/ 72 h 144"/>
                <a:gd name="T8" fmla="*/ 77 w 101"/>
                <a:gd name="T9" fmla="*/ 72 h 144"/>
                <a:gd name="T10" fmla="*/ 71 w 101"/>
                <a:gd name="T11" fmla="*/ 78 h 144"/>
                <a:gd name="T12" fmla="*/ 71 w 101"/>
                <a:gd name="T13" fmla="*/ 90 h 144"/>
                <a:gd name="T14" fmla="*/ 65 w 101"/>
                <a:gd name="T15" fmla="*/ 96 h 144"/>
                <a:gd name="T16" fmla="*/ 65 w 101"/>
                <a:gd name="T17" fmla="*/ 102 h 144"/>
                <a:gd name="T18" fmla="*/ 59 w 101"/>
                <a:gd name="T19" fmla="*/ 108 h 144"/>
                <a:gd name="T20" fmla="*/ 59 w 101"/>
                <a:gd name="T21" fmla="*/ 108 h 144"/>
                <a:gd name="T22" fmla="*/ 59 w 101"/>
                <a:gd name="T23" fmla="*/ 114 h 144"/>
                <a:gd name="T24" fmla="*/ 59 w 101"/>
                <a:gd name="T25" fmla="*/ 114 h 144"/>
                <a:gd name="T26" fmla="*/ 59 w 101"/>
                <a:gd name="T27" fmla="*/ 120 h 144"/>
                <a:gd name="T28" fmla="*/ 59 w 101"/>
                <a:gd name="T29" fmla="*/ 126 h 144"/>
                <a:gd name="T30" fmla="*/ 65 w 101"/>
                <a:gd name="T31" fmla="*/ 138 h 144"/>
                <a:gd name="T32" fmla="*/ 65 w 101"/>
                <a:gd name="T33" fmla="*/ 144 h 144"/>
                <a:gd name="T34" fmla="*/ 59 w 101"/>
                <a:gd name="T35" fmla="*/ 144 h 144"/>
                <a:gd name="T36" fmla="*/ 59 w 101"/>
                <a:gd name="T37" fmla="*/ 144 h 144"/>
                <a:gd name="T38" fmla="*/ 53 w 101"/>
                <a:gd name="T39" fmla="*/ 144 h 144"/>
                <a:gd name="T40" fmla="*/ 53 w 101"/>
                <a:gd name="T41" fmla="*/ 144 h 144"/>
                <a:gd name="T42" fmla="*/ 53 w 101"/>
                <a:gd name="T43" fmla="*/ 132 h 144"/>
                <a:gd name="T44" fmla="*/ 47 w 101"/>
                <a:gd name="T45" fmla="*/ 120 h 144"/>
                <a:gd name="T46" fmla="*/ 42 w 101"/>
                <a:gd name="T47" fmla="*/ 108 h 144"/>
                <a:gd name="T48" fmla="*/ 42 w 101"/>
                <a:gd name="T49" fmla="*/ 96 h 144"/>
                <a:gd name="T50" fmla="*/ 30 w 101"/>
                <a:gd name="T51" fmla="*/ 90 h 144"/>
                <a:gd name="T52" fmla="*/ 24 w 101"/>
                <a:gd name="T53" fmla="*/ 84 h 144"/>
                <a:gd name="T54" fmla="*/ 18 w 101"/>
                <a:gd name="T55" fmla="*/ 78 h 144"/>
                <a:gd name="T56" fmla="*/ 6 w 101"/>
                <a:gd name="T57" fmla="*/ 72 h 144"/>
                <a:gd name="T58" fmla="*/ 12 w 101"/>
                <a:gd name="T59" fmla="*/ 66 h 144"/>
                <a:gd name="T60" fmla="*/ 12 w 101"/>
                <a:gd name="T61" fmla="*/ 60 h 144"/>
                <a:gd name="T62" fmla="*/ 6 w 101"/>
                <a:gd name="T63" fmla="*/ 54 h 144"/>
                <a:gd name="T64" fmla="*/ 0 w 101"/>
                <a:gd name="T65" fmla="*/ 48 h 144"/>
                <a:gd name="T66" fmla="*/ 6 w 101"/>
                <a:gd name="T67" fmla="*/ 48 h 144"/>
                <a:gd name="T68" fmla="*/ 6 w 101"/>
                <a:gd name="T69" fmla="*/ 42 h 144"/>
                <a:gd name="T70" fmla="*/ 12 w 101"/>
                <a:gd name="T71" fmla="*/ 36 h 144"/>
                <a:gd name="T72" fmla="*/ 12 w 101"/>
                <a:gd name="T73" fmla="*/ 24 h 144"/>
                <a:gd name="T74" fmla="*/ 12 w 101"/>
                <a:gd name="T75" fmla="*/ 18 h 144"/>
                <a:gd name="T76" fmla="*/ 12 w 101"/>
                <a:gd name="T77" fmla="*/ 12 h 144"/>
                <a:gd name="T78" fmla="*/ 12 w 101"/>
                <a:gd name="T79" fmla="*/ 6 h 144"/>
                <a:gd name="T80" fmla="*/ 12 w 101"/>
                <a:gd name="T81" fmla="*/ 0 h 144"/>
                <a:gd name="T82" fmla="*/ 12 w 101"/>
                <a:gd name="T83" fmla="*/ 6 h 144"/>
                <a:gd name="T84" fmla="*/ 18 w 101"/>
                <a:gd name="T85" fmla="*/ 6 h 144"/>
                <a:gd name="T86" fmla="*/ 24 w 101"/>
                <a:gd name="T87" fmla="*/ 12 h 144"/>
                <a:gd name="T88" fmla="*/ 30 w 101"/>
                <a:gd name="T89" fmla="*/ 18 h 144"/>
                <a:gd name="T90" fmla="*/ 36 w 101"/>
                <a:gd name="T91" fmla="*/ 18 h 144"/>
                <a:gd name="T92" fmla="*/ 47 w 101"/>
                <a:gd name="T93" fmla="*/ 24 h 144"/>
                <a:gd name="T94" fmla="*/ 53 w 101"/>
                <a:gd name="T95" fmla="*/ 24 h 144"/>
                <a:gd name="T96" fmla="*/ 65 w 101"/>
                <a:gd name="T97" fmla="*/ 24 h 144"/>
                <a:gd name="T98" fmla="*/ 65 w 101"/>
                <a:gd name="T99" fmla="*/ 30 h 144"/>
                <a:gd name="T100" fmla="*/ 65 w 101"/>
                <a:gd name="T101" fmla="*/ 36 h 144"/>
                <a:gd name="T102" fmla="*/ 65 w 101"/>
                <a:gd name="T103" fmla="*/ 42 h 144"/>
                <a:gd name="T104" fmla="*/ 65 w 101"/>
                <a:gd name="T105" fmla="*/ 48 h 144"/>
                <a:gd name="T106" fmla="*/ 71 w 101"/>
                <a:gd name="T107" fmla="*/ 54 h 144"/>
                <a:gd name="T108" fmla="*/ 77 w 101"/>
                <a:gd name="T109" fmla="*/ 60 h 144"/>
                <a:gd name="T110" fmla="*/ 89 w 101"/>
                <a:gd name="T111" fmla="*/ 60 h 144"/>
                <a:gd name="T112" fmla="*/ 101 w 101"/>
                <a:gd name="T113" fmla="*/ 60 h 1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1"/>
                <a:gd name="T172" fmla="*/ 0 h 144"/>
                <a:gd name="T173" fmla="*/ 101 w 101"/>
                <a:gd name="T174" fmla="*/ 144 h 1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1" h="144">
                  <a:moveTo>
                    <a:pt x="101" y="60"/>
                  </a:moveTo>
                  <a:lnTo>
                    <a:pt x="95" y="60"/>
                  </a:lnTo>
                  <a:lnTo>
                    <a:pt x="89" y="66"/>
                  </a:lnTo>
                  <a:lnTo>
                    <a:pt x="83" y="72"/>
                  </a:lnTo>
                  <a:lnTo>
                    <a:pt x="77" y="72"/>
                  </a:lnTo>
                  <a:lnTo>
                    <a:pt x="71" y="78"/>
                  </a:lnTo>
                  <a:lnTo>
                    <a:pt x="71" y="90"/>
                  </a:lnTo>
                  <a:lnTo>
                    <a:pt x="65" y="96"/>
                  </a:lnTo>
                  <a:lnTo>
                    <a:pt x="65" y="102"/>
                  </a:lnTo>
                  <a:lnTo>
                    <a:pt x="59" y="108"/>
                  </a:lnTo>
                  <a:lnTo>
                    <a:pt x="59" y="114"/>
                  </a:lnTo>
                  <a:lnTo>
                    <a:pt x="59" y="120"/>
                  </a:lnTo>
                  <a:lnTo>
                    <a:pt x="59" y="126"/>
                  </a:lnTo>
                  <a:lnTo>
                    <a:pt x="65" y="138"/>
                  </a:lnTo>
                  <a:lnTo>
                    <a:pt x="65" y="144"/>
                  </a:lnTo>
                  <a:lnTo>
                    <a:pt x="59" y="144"/>
                  </a:lnTo>
                  <a:lnTo>
                    <a:pt x="53" y="144"/>
                  </a:lnTo>
                  <a:lnTo>
                    <a:pt x="53" y="132"/>
                  </a:lnTo>
                  <a:lnTo>
                    <a:pt x="47" y="120"/>
                  </a:lnTo>
                  <a:lnTo>
                    <a:pt x="42" y="108"/>
                  </a:lnTo>
                  <a:lnTo>
                    <a:pt x="42" y="96"/>
                  </a:lnTo>
                  <a:lnTo>
                    <a:pt x="30" y="90"/>
                  </a:lnTo>
                  <a:lnTo>
                    <a:pt x="24" y="84"/>
                  </a:lnTo>
                  <a:lnTo>
                    <a:pt x="18" y="78"/>
                  </a:lnTo>
                  <a:lnTo>
                    <a:pt x="6" y="72"/>
                  </a:lnTo>
                  <a:lnTo>
                    <a:pt x="12" y="66"/>
                  </a:lnTo>
                  <a:lnTo>
                    <a:pt x="12" y="60"/>
                  </a:lnTo>
                  <a:lnTo>
                    <a:pt x="6" y="54"/>
                  </a:lnTo>
                  <a:lnTo>
                    <a:pt x="0" y="48"/>
                  </a:lnTo>
                  <a:lnTo>
                    <a:pt x="6" y="48"/>
                  </a:lnTo>
                  <a:lnTo>
                    <a:pt x="6" y="42"/>
                  </a:lnTo>
                  <a:lnTo>
                    <a:pt x="12" y="36"/>
                  </a:lnTo>
                  <a:lnTo>
                    <a:pt x="12" y="24"/>
                  </a:lnTo>
                  <a:lnTo>
                    <a:pt x="12" y="18"/>
                  </a:lnTo>
                  <a:lnTo>
                    <a:pt x="12" y="12"/>
                  </a:lnTo>
                  <a:lnTo>
                    <a:pt x="12" y="6"/>
                  </a:lnTo>
                  <a:lnTo>
                    <a:pt x="12" y="0"/>
                  </a:lnTo>
                  <a:lnTo>
                    <a:pt x="12" y="6"/>
                  </a:lnTo>
                  <a:lnTo>
                    <a:pt x="18" y="6"/>
                  </a:lnTo>
                  <a:lnTo>
                    <a:pt x="24" y="12"/>
                  </a:lnTo>
                  <a:lnTo>
                    <a:pt x="30" y="18"/>
                  </a:lnTo>
                  <a:lnTo>
                    <a:pt x="36" y="18"/>
                  </a:lnTo>
                  <a:lnTo>
                    <a:pt x="47" y="24"/>
                  </a:lnTo>
                  <a:lnTo>
                    <a:pt x="53" y="24"/>
                  </a:lnTo>
                  <a:lnTo>
                    <a:pt x="65" y="24"/>
                  </a:lnTo>
                  <a:lnTo>
                    <a:pt x="65" y="30"/>
                  </a:lnTo>
                  <a:lnTo>
                    <a:pt x="65" y="36"/>
                  </a:lnTo>
                  <a:lnTo>
                    <a:pt x="65" y="42"/>
                  </a:lnTo>
                  <a:lnTo>
                    <a:pt x="65" y="48"/>
                  </a:lnTo>
                  <a:lnTo>
                    <a:pt x="71" y="54"/>
                  </a:lnTo>
                  <a:lnTo>
                    <a:pt x="77" y="60"/>
                  </a:lnTo>
                  <a:lnTo>
                    <a:pt x="89" y="60"/>
                  </a:lnTo>
                  <a:lnTo>
                    <a:pt x="101" y="60"/>
                  </a:lnTo>
                  <a:close/>
                </a:path>
              </a:pathLst>
            </a:custGeom>
            <a:solidFill>
              <a:srgbClr val="49AF00"/>
            </a:solidFill>
            <a:ln w="9525">
              <a:noFill/>
              <a:round/>
              <a:headEnd/>
              <a:tailEnd/>
            </a:ln>
          </p:spPr>
          <p:txBody>
            <a:bodyPr rot="10800000" vert="eaVert"/>
            <a:lstStyle/>
            <a:p>
              <a:endParaRPr lang="en-US"/>
            </a:p>
          </p:txBody>
        </p:sp>
        <p:sp>
          <p:nvSpPr>
            <p:cNvPr id="15593" name="Freeform 216"/>
            <p:cNvSpPr>
              <a:spLocks/>
            </p:cNvSpPr>
            <p:nvPr/>
          </p:nvSpPr>
          <p:spPr bwMode="auto">
            <a:xfrm>
              <a:off x="4562" y="2168"/>
              <a:ext cx="114" cy="132"/>
            </a:xfrm>
            <a:custGeom>
              <a:avLst/>
              <a:gdLst>
                <a:gd name="T0" fmla="*/ 42 w 114"/>
                <a:gd name="T1" fmla="*/ 24 h 132"/>
                <a:gd name="T2" fmla="*/ 48 w 114"/>
                <a:gd name="T3" fmla="*/ 24 h 132"/>
                <a:gd name="T4" fmla="*/ 54 w 114"/>
                <a:gd name="T5" fmla="*/ 24 h 132"/>
                <a:gd name="T6" fmla="*/ 60 w 114"/>
                <a:gd name="T7" fmla="*/ 24 h 132"/>
                <a:gd name="T8" fmla="*/ 66 w 114"/>
                <a:gd name="T9" fmla="*/ 24 h 132"/>
                <a:gd name="T10" fmla="*/ 78 w 114"/>
                <a:gd name="T11" fmla="*/ 24 h 132"/>
                <a:gd name="T12" fmla="*/ 84 w 114"/>
                <a:gd name="T13" fmla="*/ 24 h 132"/>
                <a:gd name="T14" fmla="*/ 90 w 114"/>
                <a:gd name="T15" fmla="*/ 18 h 132"/>
                <a:gd name="T16" fmla="*/ 102 w 114"/>
                <a:gd name="T17" fmla="*/ 12 h 132"/>
                <a:gd name="T18" fmla="*/ 108 w 114"/>
                <a:gd name="T19" fmla="*/ 6 h 132"/>
                <a:gd name="T20" fmla="*/ 114 w 114"/>
                <a:gd name="T21" fmla="*/ 0 h 132"/>
                <a:gd name="T22" fmla="*/ 114 w 114"/>
                <a:gd name="T23" fmla="*/ 6 h 132"/>
                <a:gd name="T24" fmla="*/ 108 w 114"/>
                <a:gd name="T25" fmla="*/ 12 h 132"/>
                <a:gd name="T26" fmla="*/ 102 w 114"/>
                <a:gd name="T27" fmla="*/ 24 h 132"/>
                <a:gd name="T28" fmla="*/ 96 w 114"/>
                <a:gd name="T29" fmla="*/ 36 h 132"/>
                <a:gd name="T30" fmla="*/ 90 w 114"/>
                <a:gd name="T31" fmla="*/ 54 h 132"/>
                <a:gd name="T32" fmla="*/ 90 w 114"/>
                <a:gd name="T33" fmla="*/ 66 h 132"/>
                <a:gd name="T34" fmla="*/ 96 w 114"/>
                <a:gd name="T35" fmla="*/ 78 h 132"/>
                <a:gd name="T36" fmla="*/ 90 w 114"/>
                <a:gd name="T37" fmla="*/ 78 h 132"/>
                <a:gd name="T38" fmla="*/ 84 w 114"/>
                <a:gd name="T39" fmla="*/ 84 h 132"/>
                <a:gd name="T40" fmla="*/ 72 w 114"/>
                <a:gd name="T41" fmla="*/ 96 h 132"/>
                <a:gd name="T42" fmla="*/ 72 w 114"/>
                <a:gd name="T43" fmla="*/ 114 h 132"/>
                <a:gd name="T44" fmla="*/ 66 w 114"/>
                <a:gd name="T45" fmla="*/ 120 h 132"/>
                <a:gd name="T46" fmla="*/ 48 w 114"/>
                <a:gd name="T47" fmla="*/ 114 h 132"/>
                <a:gd name="T48" fmla="*/ 36 w 114"/>
                <a:gd name="T49" fmla="*/ 114 h 132"/>
                <a:gd name="T50" fmla="*/ 24 w 114"/>
                <a:gd name="T51" fmla="*/ 126 h 132"/>
                <a:gd name="T52" fmla="*/ 18 w 114"/>
                <a:gd name="T53" fmla="*/ 126 h 132"/>
                <a:gd name="T54" fmla="*/ 18 w 114"/>
                <a:gd name="T55" fmla="*/ 108 h 132"/>
                <a:gd name="T56" fmla="*/ 12 w 114"/>
                <a:gd name="T57" fmla="*/ 96 h 132"/>
                <a:gd name="T58" fmla="*/ 6 w 114"/>
                <a:gd name="T59" fmla="*/ 84 h 132"/>
                <a:gd name="T60" fmla="*/ 6 w 114"/>
                <a:gd name="T61" fmla="*/ 72 h 132"/>
                <a:gd name="T62" fmla="*/ 12 w 114"/>
                <a:gd name="T63" fmla="*/ 54 h 132"/>
                <a:gd name="T64" fmla="*/ 12 w 114"/>
                <a:gd name="T65" fmla="*/ 48 h 132"/>
                <a:gd name="T66" fmla="*/ 24 w 114"/>
                <a:gd name="T67" fmla="*/ 42 h 132"/>
                <a:gd name="T68" fmla="*/ 30 w 114"/>
                <a:gd name="T69" fmla="*/ 36 h 132"/>
                <a:gd name="T70" fmla="*/ 36 w 114"/>
                <a:gd name="T71" fmla="*/ 30 h 1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4"/>
                <a:gd name="T109" fmla="*/ 0 h 132"/>
                <a:gd name="T110" fmla="*/ 114 w 114"/>
                <a:gd name="T111" fmla="*/ 132 h 1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4" h="132">
                  <a:moveTo>
                    <a:pt x="36" y="24"/>
                  </a:moveTo>
                  <a:lnTo>
                    <a:pt x="42" y="24"/>
                  </a:lnTo>
                  <a:lnTo>
                    <a:pt x="48" y="24"/>
                  </a:lnTo>
                  <a:lnTo>
                    <a:pt x="54" y="24"/>
                  </a:lnTo>
                  <a:lnTo>
                    <a:pt x="60" y="24"/>
                  </a:lnTo>
                  <a:lnTo>
                    <a:pt x="66" y="24"/>
                  </a:lnTo>
                  <a:lnTo>
                    <a:pt x="72" y="24"/>
                  </a:lnTo>
                  <a:lnTo>
                    <a:pt x="78" y="24"/>
                  </a:lnTo>
                  <a:lnTo>
                    <a:pt x="84" y="24"/>
                  </a:lnTo>
                  <a:lnTo>
                    <a:pt x="90" y="18"/>
                  </a:lnTo>
                  <a:lnTo>
                    <a:pt x="96" y="18"/>
                  </a:lnTo>
                  <a:lnTo>
                    <a:pt x="102" y="12"/>
                  </a:lnTo>
                  <a:lnTo>
                    <a:pt x="102" y="6"/>
                  </a:lnTo>
                  <a:lnTo>
                    <a:pt x="108" y="6"/>
                  </a:lnTo>
                  <a:lnTo>
                    <a:pt x="114" y="0"/>
                  </a:lnTo>
                  <a:lnTo>
                    <a:pt x="114" y="6"/>
                  </a:lnTo>
                  <a:lnTo>
                    <a:pt x="108" y="12"/>
                  </a:lnTo>
                  <a:lnTo>
                    <a:pt x="102" y="18"/>
                  </a:lnTo>
                  <a:lnTo>
                    <a:pt x="102" y="24"/>
                  </a:lnTo>
                  <a:lnTo>
                    <a:pt x="96" y="30"/>
                  </a:lnTo>
                  <a:lnTo>
                    <a:pt x="96" y="36"/>
                  </a:lnTo>
                  <a:lnTo>
                    <a:pt x="90" y="48"/>
                  </a:lnTo>
                  <a:lnTo>
                    <a:pt x="90" y="54"/>
                  </a:lnTo>
                  <a:lnTo>
                    <a:pt x="90" y="60"/>
                  </a:lnTo>
                  <a:lnTo>
                    <a:pt x="90" y="66"/>
                  </a:lnTo>
                  <a:lnTo>
                    <a:pt x="96" y="72"/>
                  </a:lnTo>
                  <a:lnTo>
                    <a:pt x="96" y="78"/>
                  </a:lnTo>
                  <a:lnTo>
                    <a:pt x="90" y="78"/>
                  </a:lnTo>
                  <a:lnTo>
                    <a:pt x="84" y="84"/>
                  </a:lnTo>
                  <a:lnTo>
                    <a:pt x="78" y="90"/>
                  </a:lnTo>
                  <a:lnTo>
                    <a:pt x="72" y="96"/>
                  </a:lnTo>
                  <a:lnTo>
                    <a:pt x="72" y="102"/>
                  </a:lnTo>
                  <a:lnTo>
                    <a:pt x="72" y="114"/>
                  </a:lnTo>
                  <a:lnTo>
                    <a:pt x="72" y="120"/>
                  </a:lnTo>
                  <a:lnTo>
                    <a:pt x="66" y="120"/>
                  </a:lnTo>
                  <a:lnTo>
                    <a:pt x="60" y="114"/>
                  </a:lnTo>
                  <a:lnTo>
                    <a:pt x="48" y="114"/>
                  </a:lnTo>
                  <a:lnTo>
                    <a:pt x="42" y="114"/>
                  </a:lnTo>
                  <a:lnTo>
                    <a:pt x="36" y="114"/>
                  </a:lnTo>
                  <a:lnTo>
                    <a:pt x="30" y="120"/>
                  </a:lnTo>
                  <a:lnTo>
                    <a:pt x="24" y="126"/>
                  </a:lnTo>
                  <a:lnTo>
                    <a:pt x="18" y="132"/>
                  </a:lnTo>
                  <a:lnTo>
                    <a:pt x="18" y="126"/>
                  </a:lnTo>
                  <a:lnTo>
                    <a:pt x="18" y="120"/>
                  </a:lnTo>
                  <a:lnTo>
                    <a:pt x="18" y="108"/>
                  </a:lnTo>
                  <a:lnTo>
                    <a:pt x="18" y="102"/>
                  </a:lnTo>
                  <a:lnTo>
                    <a:pt x="12" y="96"/>
                  </a:lnTo>
                  <a:lnTo>
                    <a:pt x="6" y="90"/>
                  </a:lnTo>
                  <a:lnTo>
                    <a:pt x="6" y="84"/>
                  </a:lnTo>
                  <a:lnTo>
                    <a:pt x="0" y="84"/>
                  </a:lnTo>
                  <a:lnTo>
                    <a:pt x="6" y="72"/>
                  </a:lnTo>
                  <a:lnTo>
                    <a:pt x="12" y="66"/>
                  </a:lnTo>
                  <a:lnTo>
                    <a:pt x="12" y="54"/>
                  </a:lnTo>
                  <a:lnTo>
                    <a:pt x="6" y="48"/>
                  </a:lnTo>
                  <a:lnTo>
                    <a:pt x="12" y="48"/>
                  </a:lnTo>
                  <a:lnTo>
                    <a:pt x="18" y="42"/>
                  </a:lnTo>
                  <a:lnTo>
                    <a:pt x="24" y="42"/>
                  </a:lnTo>
                  <a:lnTo>
                    <a:pt x="24" y="36"/>
                  </a:lnTo>
                  <a:lnTo>
                    <a:pt x="30" y="36"/>
                  </a:lnTo>
                  <a:lnTo>
                    <a:pt x="30" y="30"/>
                  </a:lnTo>
                  <a:lnTo>
                    <a:pt x="36" y="30"/>
                  </a:lnTo>
                  <a:lnTo>
                    <a:pt x="36" y="24"/>
                  </a:lnTo>
                  <a:close/>
                </a:path>
              </a:pathLst>
            </a:custGeom>
            <a:solidFill>
              <a:srgbClr val="49AF00"/>
            </a:solidFill>
            <a:ln w="9525">
              <a:noFill/>
              <a:round/>
              <a:headEnd/>
              <a:tailEnd/>
            </a:ln>
          </p:spPr>
          <p:txBody>
            <a:bodyPr rot="10800000" vert="eaVert"/>
            <a:lstStyle/>
            <a:p>
              <a:endParaRPr lang="en-US"/>
            </a:p>
          </p:txBody>
        </p:sp>
        <p:sp>
          <p:nvSpPr>
            <p:cNvPr id="15594" name="Freeform 217"/>
            <p:cNvSpPr>
              <a:spLocks/>
            </p:cNvSpPr>
            <p:nvPr/>
          </p:nvSpPr>
          <p:spPr bwMode="auto">
            <a:xfrm>
              <a:off x="4658" y="1951"/>
              <a:ext cx="71" cy="96"/>
            </a:xfrm>
            <a:custGeom>
              <a:avLst/>
              <a:gdLst>
                <a:gd name="T0" fmla="*/ 53 w 71"/>
                <a:gd name="T1" fmla="*/ 90 h 96"/>
                <a:gd name="T2" fmla="*/ 53 w 71"/>
                <a:gd name="T3" fmla="*/ 96 h 96"/>
                <a:gd name="T4" fmla="*/ 53 w 71"/>
                <a:gd name="T5" fmla="*/ 90 h 96"/>
                <a:gd name="T6" fmla="*/ 47 w 71"/>
                <a:gd name="T7" fmla="*/ 78 h 96"/>
                <a:gd name="T8" fmla="*/ 41 w 71"/>
                <a:gd name="T9" fmla="*/ 72 h 96"/>
                <a:gd name="T10" fmla="*/ 36 w 71"/>
                <a:gd name="T11" fmla="*/ 72 h 96"/>
                <a:gd name="T12" fmla="*/ 30 w 71"/>
                <a:gd name="T13" fmla="*/ 66 h 96"/>
                <a:gd name="T14" fmla="*/ 24 w 71"/>
                <a:gd name="T15" fmla="*/ 66 h 96"/>
                <a:gd name="T16" fmla="*/ 18 w 71"/>
                <a:gd name="T17" fmla="*/ 66 h 96"/>
                <a:gd name="T18" fmla="*/ 18 w 71"/>
                <a:gd name="T19" fmla="*/ 66 h 96"/>
                <a:gd name="T20" fmla="*/ 18 w 71"/>
                <a:gd name="T21" fmla="*/ 60 h 96"/>
                <a:gd name="T22" fmla="*/ 30 w 71"/>
                <a:gd name="T23" fmla="*/ 66 h 96"/>
                <a:gd name="T24" fmla="*/ 36 w 71"/>
                <a:gd name="T25" fmla="*/ 66 h 96"/>
                <a:gd name="T26" fmla="*/ 41 w 71"/>
                <a:gd name="T27" fmla="*/ 66 h 96"/>
                <a:gd name="T28" fmla="*/ 41 w 71"/>
                <a:gd name="T29" fmla="*/ 60 h 96"/>
                <a:gd name="T30" fmla="*/ 36 w 71"/>
                <a:gd name="T31" fmla="*/ 54 h 96"/>
                <a:gd name="T32" fmla="*/ 30 w 71"/>
                <a:gd name="T33" fmla="*/ 48 h 96"/>
                <a:gd name="T34" fmla="*/ 18 w 71"/>
                <a:gd name="T35" fmla="*/ 42 h 96"/>
                <a:gd name="T36" fmla="*/ 12 w 71"/>
                <a:gd name="T37" fmla="*/ 36 h 96"/>
                <a:gd name="T38" fmla="*/ 6 w 71"/>
                <a:gd name="T39" fmla="*/ 36 h 96"/>
                <a:gd name="T40" fmla="*/ 0 w 71"/>
                <a:gd name="T41" fmla="*/ 30 h 96"/>
                <a:gd name="T42" fmla="*/ 0 w 71"/>
                <a:gd name="T43" fmla="*/ 30 h 96"/>
                <a:gd name="T44" fmla="*/ 6 w 71"/>
                <a:gd name="T45" fmla="*/ 30 h 96"/>
                <a:gd name="T46" fmla="*/ 12 w 71"/>
                <a:gd name="T47" fmla="*/ 36 h 96"/>
                <a:gd name="T48" fmla="*/ 24 w 71"/>
                <a:gd name="T49" fmla="*/ 42 h 96"/>
                <a:gd name="T50" fmla="*/ 30 w 71"/>
                <a:gd name="T51" fmla="*/ 42 h 96"/>
                <a:gd name="T52" fmla="*/ 36 w 71"/>
                <a:gd name="T53" fmla="*/ 42 h 96"/>
                <a:gd name="T54" fmla="*/ 30 w 71"/>
                <a:gd name="T55" fmla="*/ 24 h 96"/>
                <a:gd name="T56" fmla="*/ 24 w 71"/>
                <a:gd name="T57" fmla="*/ 12 h 96"/>
                <a:gd name="T58" fmla="*/ 18 w 71"/>
                <a:gd name="T59" fmla="*/ 6 h 96"/>
                <a:gd name="T60" fmla="*/ 12 w 71"/>
                <a:gd name="T61" fmla="*/ 0 h 96"/>
                <a:gd name="T62" fmla="*/ 18 w 71"/>
                <a:gd name="T63" fmla="*/ 0 h 96"/>
                <a:gd name="T64" fmla="*/ 24 w 71"/>
                <a:gd name="T65" fmla="*/ 6 h 96"/>
                <a:gd name="T66" fmla="*/ 30 w 71"/>
                <a:gd name="T67" fmla="*/ 12 h 96"/>
                <a:gd name="T68" fmla="*/ 36 w 71"/>
                <a:gd name="T69" fmla="*/ 24 h 96"/>
                <a:gd name="T70" fmla="*/ 41 w 71"/>
                <a:gd name="T71" fmla="*/ 36 h 96"/>
                <a:gd name="T72" fmla="*/ 47 w 71"/>
                <a:gd name="T73" fmla="*/ 36 h 96"/>
                <a:gd name="T74" fmla="*/ 53 w 71"/>
                <a:gd name="T75" fmla="*/ 18 h 96"/>
                <a:gd name="T76" fmla="*/ 53 w 71"/>
                <a:gd name="T77" fmla="*/ 6 h 96"/>
                <a:gd name="T78" fmla="*/ 53 w 71"/>
                <a:gd name="T79" fmla="*/ 12 h 96"/>
                <a:gd name="T80" fmla="*/ 53 w 71"/>
                <a:gd name="T81" fmla="*/ 18 h 96"/>
                <a:gd name="T82" fmla="*/ 47 w 71"/>
                <a:gd name="T83" fmla="*/ 36 h 96"/>
                <a:gd name="T84" fmla="*/ 47 w 71"/>
                <a:gd name="T85" fmla="*/ 54 h 96"/>
                <a:gd name="T86" fmla="*/ 47 w 71"/>
                <a:gd name="T87" fmla="*/ 60 h 96"/>
                <a:gd name="T88" fmla="*/ 53 w 71"/>
                <a:gd name="T89" fmla="*/ 66 h 96"/>
                <a:gd name="T90" fmla="*/ 59 w 71"/>
                <a:gd name="T91" fmla="*/ 60 h 96"/>
                <a:gd name="T92" fmla="*/ 59 w 71"/>
                <a:gd name="T93" fmla="*/ 60 h 96"/>
                <a:gd name="T94" fmla="*/ 65 w 71"/>
                <a:gd name="T95" fmla="*/ 54 h 96"/>
                <a:gd name="T96" fmla="*/ 65 w 71"/>
                <a:gd name="T97" fmla="*/ 48 h 96"/>
                <a:gd name="T98" fmla="*/ 71 w 71"/>
                <a:gd name="T99" fmla="*/ 48 h 96"/>
                <a:gd name="T100" fmla="*/ 71 w 71"/>
                <a:gd name="T101" fmla="*/ 54 h 96"/>
                <a:gd name="T102" fmla="*/ 65 w 71"/>
                <a:gd name="T103" fmla="*/ 60 h 96"/>
                <a:gd name="T104" fmla="*/ 59 w 71"/>
                <a:gd name="T105" fmla="*/ 66 h 96"/>
                <a:gd name="T106" fmla="*/ 53 w 71"/>
                <a:gd name="T107" fmla="*/ 72 h 96"/>
                <a:gd name="T108" fmla="*/ 53 w 71"/>
                <a:gd name="T109" fmla="*/ 78 h 96"/>
                <a:gd name="T110" fmla="*/ 53 w 71"/>
                <a:gd name="T111" fmla="*/ 84 h 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1"/>
                <a:gd name="T169" fmla="*/ 0 h 96"/>
                <a:gd name="T170" fmla="*/ 71 w 71"/>
                <a:gd name="T171" fmla="*/ 96 h 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1" h="96">
                  <a:moveTo>
                    <a:pt x="59" y="84"/>
                  </a:moveTo>
                  <a:lnTo>
                    <a:pt x="53" y="90"/>
                  </a:lnTo>
                  <a:lnTo>
                    <a:pt x="53" y="96"/>
                  </a:lnTo>
                  <a:lnTo>
                    <a:pt x="53" y="90"/>
                  </a:lnTo>
                  <a:lnTo>
                    <a:pt x="47" y="84"/>
                  </a:lnTo>
                  <a:lnTo>
                    <a:pt x="47" y="78"/>
                  </a:lnTo>
                  <a:lnTo>
                    <a:pt x="47" y="72"/>
                  </a:lnTo>
                  <a:lnTo>
                    <a:pt x="41" y="72"/>
                  </a:lnTo>
                  <a:lnTo>
                    <a:pt x="36" y="72"/>
                  </a:lnTo>
                  <a:lnTo>
                    <a:pt x="30" y="66"/>
                  </a:lnTo>
                  <a:lnTo>
                    <a:pt x="24" y="66"/>
                  </a:lnTo>
                  <a:lnTo>
                    <a:pt x="18" y="66"/>
                  </a:lnTo>
                  <a:lnTo>
                    <a:pt x="18" y="60"/>
                  </a:lnTo>
                  <a:lnTo>
                    <a:pt x="24" y="66"/>
                  </a:lnTo>
                  <a:lnTo>
                    <a:pt x="30" y="66"/>
                  </a:lnTo>
                  <a:lnTo>
                    <a:pt x="36" y="66"/>
                  </a:lnTo>
                  <a:lnTo>
                    <a:pt x="41" y="66"/>
                  </a:lnTo>
                  <a:lnTo>
                    <a:pt x="41" y="60"/>
                  </a:lnTo>
                  <a:lnTo>
                    <a:pt x="41" y="54"/>
                  </a:lnTo>
                  <a:lnTo>
                    <a:pt x="36" y="54"/>
                  </a:lnTo>
                  <a:lnTo>
                    <a:pt x="36" y="48"/>
                  </a:lnTo>
                  <a:lnTo>
                    <a:pt x="30" y="48"/>
                  </a:lnTo>
                  <a:lnTo>
                    <a:pt x="24" y="48"/>
                  </a:lnTo>
                  <a:lnTo>
                    <a:pt x="18" y="42"/>
                  </a:lnTo>
                  <a:lnTo>
                    <a:pt x="12" y="36"/>
                  </a:lnTo>
                  <a:lnTo>
                    <a:pt x="6" y="36"/>
                  </a:lnTo>
                  <a:lnTo>
                    <a:pt x="0" y="30"/>
                  </a:lnTo>
                  <a:lnTo>
                    <a:pt x="6" y="30"/>
                  </a:lnTo>
                  <a:lnTo>
                    <a:pt x="12" y="36"/>
                  </a:lnTo>
                  <a:lnTo>
                    <a:pt x="18" y="36"/>
                  </a:lnTo>
                  <a:lnTo>
                    <a:pt x="24" y="42"/>
                  </a:lnTo>
                  <a:lnTo>
                    <a:pt x="30" y="42"/>
                  </a:lnTo>
                  <a:lnTo>
                    <a:pt x="36" y="42"/>
                  </a:lnTo>
                  <a:lnTo>
                    <a:pt x="36" y="36"/>
                  </a:lnTo>
                  <a:lnTo>
                    <a:pt x="30" y="24"/>
                  </a:lnTo>
                  <a:lnTo>
                    <a:pt x="30" y="18"/>
                  </a:lnTo>
                  <a:lnTo>
                    <a:pt x="24" y="12"/>
                  </a:lnTo>
                  <a:lnTo>
                    <a:pt x="18" y="6"/>
                  </a:lnTo>
                  <a:lnTo>
                    <a:pt x="18" y="0"/>
                  </a:lnTo>
                  <a:lnTo>
                    <a:pt x="12" y="0"/>
                  </a:lnTo>
                  <a:lnTo>
                    <a:pt x="18" y="0"/>
                  </a:lnTo>
                  <a:lnTo>
                    <a:pt x="24" y="0"/>
                  </a:lnTo>
                  <a:lnTo>
                    <a:pt x="24" y="6"/>
                  </a:lnTo>
                  <a:lnTo>
                    <a:pt x="24" y="12"/>
                  </a:lnTo>
                  <a:lnTo>
                    <a:pt x="30" y="12"/>
                  </a:lnTo>
                  <a:lnTo>
                    <a:pt x="36" y="18"/>
                  </a:lnTo>
                  <a:lnTo>
                    <a:pt x="36" y="24"/>
                  </a:lnTo>
                  <a:lnTo>
                    <a:pt x="36" y="30"/>
                  </a:lnTo>
                  <a:lnTo>
                    <a:pt x="41" y="36"/>
                  </a:lnTo>
                  <a:lnTo>
                    <a:pt x="41" y="42"/>
                  </a:lnTo>
                  <a:lnTo>
                    <a:pt x="47" y="36"/>
                  </a:lnTo>
                  <a:lnTo>
                    <a:pt x="47" y="24"/>
                  </a:lnTo>
                  <a:lnTo>
                    <a:pt x="53" y="18"/>
                  </a:lnTo>
                  <a:lnTo>
                    <a:pt x="53" y="12"/>
                  </a:lnTo>
                  <a:lnTo>
                    <a:pt x="53" y="6"/>
                  </a:lnTo>
                  <a:lnTo>
                    <a:pt x="53" y="12"/>
                  </a:lnTo>
                  <a:lnTo>
                    <a:pt x="53" y="18"/>
                  </a:lnTo>
                  <a:lnTo>
                    <a:pt x="53" y="30"/>
                  </a:lnTo>
                  <a:lnTo>
                    <a:pt x="47" y="36"/>
                  </a:lnTo>
                  <a:lnTo>
                    <a:pt x="41" y="48"/>
                  </a:lnTo>
                  <a:lnTo>
                    <a:pt x="47" y="54"/>
                  </a:lnTo>
                  <a:lnTo>
                    <a:pt x="47" y="60"/>
                  </a:lnTo>
                  <a:lnTo>
                    <a:pt x="47" y="66"/>
                  </a:lnTo>
                  <a:lnTo>
                    <a:pt x="53" y="66"/>
                  </a:lnTo>
                  <a:lnTo>
                    <a:pt x="59" y="60"/>
                  </a:lnTo>
                  <a:lnTo>
                    <a:pt x="65" y="54"/>
                  </a:lnTo>
                  <a:lnTo>
                    <a:pt x="65" y="48"/>
                  </a:lnTo>
                  <a:lnTo>
                    <a:pt x="71" y="48"/>
                  </a:lnTo>
                  <a:lnTo>
                    <a:pt x="71" y="54"/>
                  </a:lnTo>
                  <a:lnTo>
                    <a:pt x="65" y="60"/>
                  </a:lnTo>
                  <a:lnTo>
                    <a:pt x="65" y="66"/>
                  </a:lnTo>
                  <a:lnTo>
                    <a:pt x="59" y="66"/>
                  </a:lnTo>
                  <a:lnTo>
                    <a:pt x="59" y="72"/>
                  </a:lnTo>
                  <a:lnTo>
                    <a:pt x="53" y="72"/>
                  </a:lnTo>
                  <a:lnTo>
                    <a:pt x="53" y="78"/>
                  </a:lnTo>
                  <a:lnTo>
                    <a:pt x="53" y="84"/>
                  </a:lnTo>
                  <a:lnTo>
                    <a:pt x="59" y="84"/>
                  </a:lnTo>
                  <a:close/>
                </a:path>
              </a:pathLst>
            </a:custGeom>
            <a:solidFill>
              <a:srgbClr val="003300"/>
            </a:solidFill>
            <a:ln w="9525">
              <a:noFill/>
              <a:round/>
              <a:headEnd/>
              <a:tailEnd/>
            </a:ln>
          </p:spPr>
          <p:txBody>
            <a:bodyPr rot="10800000" vert="eaVert"/>
            <a:lstStyle/>
            <a:p>
              <a:endParaRPr lang="en-US"/>
            </a:p>
          </p:txBody>
        </p:sp>
        <p:sp>
          <p:nvSpPr>
            <p:cNvPr id="15595" name="Freeform 218"/>
            <p:cNvSpPr>
              <a:spLocks/>
            </p:cNvSpPr>
            <p:nvPr/>
          </p:nvSpPr>
          <p:spPr bwMode="auto">
            <a:xfrm>
              <a:off x="4574" y="2196"/>
              <a:ext cx="66" cy="90"/>
            </a:xfrm>
            <a:custGeom>
              <a:avLst/>
              <a:gdLst>
                <a:gd name="T0" fmla="*/ 66 w 66"/>
                <a:gd name="T1" fmla="*/ 0 h 90"/>
                <a:gd name="T2" fmla="*/ 54 w 66"/>
                <a:gd name="T3" fmla="*/ 0 h 90"/>
                <a:gd name="T4" fmla="*/ 54 w 66"/>
                <a:gd name="T5" fmla="*/ 6 h 90"/>
                <a:gd name="T6" fmla="*/ 48 w 66"/>
                <a:gd name="T7" fmla="*/ 12 h 90"/>
                <a:gd name="T8" fmla="*/ 42 w 66"/>
                <a:gd name="T9" fmla="*/ 18 h 90"/>
                <a:gd name="T10" fmla="*/ 30 w 66"/>
                <a:gd name="T11" fmla="*/ 18 h 90"/>
                <a:gd name="T12" fmla="*/ 18 w 66"/>
                <a:gd name="T13" fmla="*/ 24 h 90"/>
                <a:gd name="T14" fmla="*/ 12 w 66"/>
                <a:gd name="T15" fmla="*/ 24 h 90"/>
                <a:gd name="T16" fmla="*/ 6 w 66"/>
                <a:gd name="T17" fmla="*/ 30 h 90"/>
                <a:gd name="T18" fmla="*/ 6 w 66"/>
                <a:gd name="T19" fmla="*/ 30 h 90"/>
                <a:gd name="T20" fmla="*/ 12 w 66"/>
                <a:gd name="T21" fmla="*/ 24 h 90"/>
                <a:gd name="T22" fmla="*/ 18 w 66"/>
                <a:gd name="T23" fmla="*/ 24 h 90"/>
                <a:gd name="T24" fmla="*/ 30 w 66"/>
                <a:gd name="T25" fmla="*/ 24 h 90"/>
                <a:gd name="T26" fmla="*/ 36 w 66"/>
                <a:gd name="T27" fmla="*/ 24 h 90"/>
                <a:gd name="T28" fmla="*/ 36 w 66"/>
                <a:gd name="T29" fmla="*/ 30 h 90"/>
                <a:gd name="T30" fmla="*/ 30 w 66"/>
                <a:gd name="T31" fmla="*/ 42 h 90"/>
                <a:gd name="T32" fmla="*/ 24 w 66"/>
                <a:gd name="T33" fmla="*/ 48 h 90"/>
                <a:gd name="T34" fmla="*/ 18 w 66"/>
                <a:gd name="T35" fmla="*/ 48 h 90"/>
                <a:gd name="T36" fmla="*/ 12 w 66"/>
                <a:gd name="T37" fmla="*/ 48 h 90"/>
                <a:gd name="T38" fmla="*/ 0 w 66"/>
                <a:gd name="T39" fmla="*/ 54 h 90"/>
                <a:gd name="T40" fmla="*/ 0 w 66"/>
                <a:gd name="T41" fmla="*/ 54 h 90"/>
                <a:gd name="T42" fmla="*/ 0 w 66"/>
                <a:gd name="T43" fmla="*/ 54 h 90"/>
                <a:gd name="T44" fmla="*/ 6 w 66"/>
                <a:gd name="T45" fmla="*/ 54 h 90"/>
                <a:gd name="T46" fmla="*/ 12 w 66"/>
                <a:gd name="T47" fmla="*/ 54 h 90"/>
                <a:gd name="T48" fmla="*/ 18 w 66"/>
                <a:gd name="T49" fmla="*/ 54 h 90"/>
                <a:gd name="T50" fmla="*/ 24 w 66"/>
                <a:gd name="T51" fmla="*/ 54 h 90"/>
                <a:gd name="T52" fmla="*/ 24 w 66"/>
                <a:gd name="T53" fmla="*/ 54 h 90"/>
                <a:gd name="T54" fmla="*/ 12 w 66"/>
                <a:gd name="T55" fmla="*/ 72 h 90"/>
                <a:gd name="T56" fmla="*/ 12 w 66"/>
                <a:gd name="T57" fmla="*/ 84 h 90"/>
                <a:gd name="T58" fmla="*/ 18 w 66"/>
                <a:gd name="T59" fmla="*/ 78 h 90"/>
                <a:gd name="T60" fmla="*/ 24 w 66"/>
                <a:gd name="T61" fmla="*/ 66 h 90"/>
                <a:gd name="T62" fmla="*/ 30 w 66"/>
                <a:gd name="T63" fmla="*/ 54 h 90"/>
                <a:gd name="T64" fmla="*/ 36 w 66"/>
                <a:gd name="T65" fmla="*/ 60 h 90"/>
                <a:gd name="T66" fmla="*/ 42 w 66"/>
                <a:gd name="T67" fmla="*/ 78 h 90"/>
                <a:gd name="T68" fmla="*/ 48 w 66"/>
                <a:gd name="T69" fmla="*/ 84 h 90"/>
                <a:gd name="T70" fmla="*/ 48 w 66"/>
                <a:gd name="T71" fmla="*/ 84 h 90"/>
                <a:gd name="T72" fmla="*/ 42 w 66"/>
                <a:gd name="T73" fmla="*/ 72 h 90"/>
                <a:gd name="T74" fmla="*/ 36 w 66"/>
                <a:gd name="T75" fmla="*/ 54 h 90"/>
                <a:gd name="T76" fmla="*/ 42 w 66"/>
                <a:gd name="T77" fmla="*/ 42 h 90"/>
                <a:gd name="T78" fmla="*/ 48 w 66"/>
                <a:gd name="T79" fmla="*/ 30 h 90"/>
                <a:gd name="T80" fmla="*/ 54 w 66"/>
                <a:gd name="T81" fmla="*/ 30 h 90"/>
                <a:gd name="T82" fmla="*/ 60 w 66"/>
                <a:gd name="T83" fmla="*/ 42 h 90"/>
                <a:gd name="T84" fmla="*/ 66 w 66"/>
                <a:gd name="T85" fmla="*/ 60 h 90"/>
                <a:gd name="T86" fmla="*/ 66 w 66"/>
                <a:gd name="T87" fmla="*/ 54 h 90"/>
                <a:gd name="T88" fmla="*/ 66 w 66"/>
                <a:gd name="T89" fmla="*/ 42 h 90"/>
                <a:gd name="T90" fmla="*/ 60 w 66"/>
                <a:gd name="T91" fmla="*/ 24 h 90"/>
                <a:gd name="T92" fmla="*/ 60 w 66"/>
                <a:gd name="T93" fmla="*/ 18 h 90"/>
                <a:gd name="T94" fmla="*/ 66 w 66"/>
                <a:gd name="T95" fmla="*/ 6 h 90"/>
                <a:gd name="T96" fmla="*/ 66 w 66"/>
                <a:gd name="T97" fmla="*/ 0 h 9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
                <a:gd name="T148" fmla="*/ 0 h 90"/>
                <a:gd name="T149" fmla="*/ 66 w 66"/>
                <a:gd name="T150" fmla="*/ 90 h 9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 h="90">
                  <a:moveTo>
                    <a:pt x="66" y="0"/>
                  </a:moveTo>
                  <a:lnTo>
                    <a:pt x="66" y="0"/>
                  </a:lnTo>
                  <a:lnTo>
                    <a:pt x="60" y="0"/>
                  </a:lnTo>
                  <a:lnTo>
                    <a:pt x="54" y="0"/>
                  </a:lnTo>
                  <a:lnTo>
                    <a:pt x="54" y="6"/>
                  </a:lnTo>
                  <a:lnTo>
                    <a:pt x="48" y="12"/>
                  </a:lnTo>
                  <a:lnTo>
                    <a:pt x="42" y="18"/>
                  </a:lnTo>
                  <a:lnTo>
                    <a:pt x="36" y="18"/>
                  </a:lnTo>
                  <a:lnTo>
                    <a:pt x="30" y="18"/>
                  </a:lnTo>
                  <a:lnTo>
                    <a:pt x="24" y="18"/>
                  </a:lnTo>
                  <a:lnTo>
                    <a:pt x="18" y="24"/>
                  </a:lnTo>
                  <a:lnTo>
                    <a:pt x="12" y="24"/>
                  </a:lnTo>
                  <a:lnTo>
                    <a:pt x="6" y="24"/>
                  </a:lnTo>
                  <a:lnTo>
                    <a:pt x="6" y="30"/>
                  </a:lnTo>
                  <a:lnTo>
                    <a:pt x="12" y="30"/>
                  </a:lnTo>
                  <a:lnTo>
                    <a:pt x="12" y="24"/>
                  </a:lnTo>
                  <a:lnTo>
                    <a:pt x="18" y="24"/>
                  </a:lnTo>
                  <a:lnTo>
                    <a:pt x="24" y="24"/>
                  </a:lnTo>
                  <a:lnTo>
                    <a:pt x="30" y="24"/>
                  </a:lnTo>
                  <a:lnTo>
                    <a:pt x="36" y="24"/>
                  </a:lnTo>
                  <a:lnTo>
                    <a:pt x="42" y="24"/>
                  </a:lnTo>
                  <a:lnTo>
                    <a:pt x="36" y="30"/>
                  </a:lnTo>
                  <a:lnTo>
                    <a:pt x="36" y="36"/>
                  </a:lnTo>
                  <a:lnTo>
                    <a:pt x="30" y="42"/>
                  </a:lnTo>
                  <a:lnTo>
                    <a:pt x="24" y="48"/>
                  </a:lnTo>
                  <a:lnTo>
                    <a:pt x="18" y="48"/>
                  </a:lnTo>
                  <a:lnTo>
                    <a:pt x="12" y="48"/>
                  </a:lnTo>
                  <a:lnTo>
                    <a:pt x="6" y="54"/>
                  </a:lnTo>
                  <a:lnTo>
                    <a:pt x="0" y="54"/>
                  </a:lnTo>
                  <a:lnTo>
                    <a:pt x="6" y="54"/>
                  </a:lnTo>
                  <a:lnTo>
                    <a:pt x="12" y="54"/>
                  </a:lnTo>
                  <a:lnTo>
                    <a:pt x="18" y="54"/>
                  </a:lnTo>
                  <a:lnTo>
                    <a:pt x="24" y="54"/>
                  </a:lnTo>
                  <a:lnTo>
                    <a:pt x="30" y="48"/>
                  </a:lnTo>
                  <a:lnTo>
                    <a:pt x="24" y="54"/>
                  </a:lnTo>
                  <a:lnTo>
                    <a:pt x="18" y="60"/>
                  </a:lnTo>
                  <a:lnTo>
                    <a:pt x="12" y="72"/>
                  </a:lnTo>
                  <a:lnTo>
                    <a:pt x="12" y="90"/>
                  </a:lnTo>
                  <a:lnTo>
                    <a:pt x="12" y="84"/>
                  </a:lnTo>
                  <a:lnTo>
                    <a:pt x="18" y="84"/>
                  </a:lnTo>
                  <a:lnTo>
                    <a:pt x="18" y="78"/>
                  </a:lnTo>
                  <a:lnTo>
                    <a:pt x="24" y="72"/>
                  </a:lnTo>
                  <a:lnTo>
                    <a:pt x="24" y="66"/>
                  </a:lnTo>
                  <a:lnTo>
                    <a:pt x="30" y="60"/>
                  </a:lnTo>
                  <a:lnTo>
                    <a:pt x="30" y="54"/>
                  </a:lnTo>
                  <a:lnTo>
                    <a:pt x="36" y="60"/>
                  </a:lnTo>
                  <a:lnTo>
                    <a:pt x="36" y="66"/>
                  </a:lnTo>
                  <a:lnTo>
                    <a:pt x="42" y="78"/>
                  </a:lnTo>
                  <a:lnTo>
                    <a:pt x="42" y="84"/>
                  </a:lnTo>
                  <a:lnTo>
                    <a:pt x="48" y="84"/>
                  </a:lnTo>
                  <a:lnTo>
                    <a:pt x="42" y="78"/>
                  </a:lnTo>
                  <a:lnTo>
                    <a:pt x="42" y="72"/>
                  </a:lnTo>
                  <a:lnTo>
                    <a:pt x="42" y="60"/>
                  </a:lnTo>
                  <a:lnTo>
                    <a:pt x="36" y="54"/>
                  </a:lnTo>
                  <a:lnTo>
                    <a:pt x="36" y="48"/>
                  </a:lnTo>
                  <a:lnTo>
                    <a:pt x="42" y="42"/>
                  </a:lnTo>
                  <a:lnTo>
                    <a:pt x="42" y="36"/>
                  </a:lnTo>
                  <a:lnTo>
                    <a:pt x="48" y="30"/>
                  </a:lnTo>
                  <a:lnTo>
                    <a:pt x="48" y="24"/>
                  </a:lnTo>
                  <a:lnTo>
                    <a:pt x="54" y="30"/>
                  </a:lnTo>
                  <a:lnTo>
                    <a:pt x="60" y="36"/>
                  </a:lnTo>
                  <a:lnTo>
                    <a:pt x="60" y="42"/>
                  </a:lnTo>
                  <a:lnTo>
                    <a:pt x="66" y="54"/>
                  </a:lnTo>
                  <a:lnTo>
                    <a:pt x="66" y="60"/>
                  </a:lnTo>
                  <a:lnTo>
                    <a:pt x="66" y="54"/>
                  </a:lnTo>
                  <a:lnTo>
                    <a:pt x="66" y="42"/>
                  </a:lnTo>
                  <a:lnTo>
                    <a:pt x="60" y="30"/>
                  </a:lnTo>
                  <a:lnTo>
                    <a:pt x="60" y="24"/>
                  </a:lnTo>
                  <a:lnTo>
                    <a:pt x="54" y="18"/>
                  </a:lnTo>
                  <a:lnTo>
                    <a:pt x="60" y="18"/>
                  </a:lnTo>
                  <a:lnTo>
                    <a:pt x="60" y="12"/>
                  </a:lnTo>
                  <a:lnTo>
                    <a:pt x="66" y="6"/>
                  </a:lnTo>
                  <a:lnTo>
                    <a:pt x="66" y="0"/>
                  </a:lnTo>
                  <a:close/>
                </a:path>
              </a:pathLst>
            </a:custGeom>
            <a:solidFill>
              <a:srgbClr val="003300"/>
            </a:solidFill>
            <a:ln w="9525">
              <a:noFill/>
              <a:round/>
              <a:headEnd/>
              <a:tailEnd/>
            </a:ln>
          </p:spPr>
          <p:txBody>
            <a:bodyPr rot="10800000" vert="eaVert"/>
            <a:lstStyle/>
            <a:p>
              <a:endParaRPr lang="en-US"/>
            </a:p>
          </p:txBody>
        </p:sp>
        <p:sp>
          <p:nvSpPr>
            <p:cNvPr id="15596" name="Freeform 219"/>
            <p:cNvSpPr>
              <a:spLocks/>
            </p:cNvSpPr>
            <p:nvPr/>
          </p:nvSpPr>
          <p:spPr bwMode="auto">
            <a:xfrm>
              <a:off x="4684" y="2075"/>
              <a:ext cx="95" cy="72"/>
            </a:xfrm>
            <a:custGeom>
              <a:avLst/>
              <a:gdLst>
                <a:gd name="T0" fmla="*/ 59 w 95"/>
                <a:gd name="T1" fmla="*/ 0 h 72"/>
                <a:gd name="T2" fmla="*/ 65 w 95"/>
                <a:gd name="T3" fmla="*/ 0 h 72"/>
                <a:gd name="T4" fmla="*/ 77 w 95"/>
                <a:gd name="T5" fmla="*/ 6 h 72"/>
                <a:gd name="T6" fmla="*/ 77 w 95"/>
                <a:gd name="T7" fmla="*/ 12 h 72"/>
                <a:gd name="T8" fmla="*/ 77 w 95"/>
                <a:gd name="T9" fmla="*/ 24 h 72"/>
                <a:gd name="T10" fmla="*/ 59 w 95"/>
                <a:gd name="T11" fmla="*/ 24 h 72"/>
                <a:gd name="T12" fmla="*/ 53 w 95"/>
                <a:gd name="T13" fmla="*/ 30 h 72"/>
                <a:gd name="T14" fmla="*/ 53 w 95"/>
                <a:gd name="T15" fmla="*/ 30 h 72"/>
                <a:gd name="T16" fmla="*/ 59 w 95"/>
                <a:gd name="T17" fmla="*/ 30 h 72"/>
                <a:gd name="T18" fmla="*/ 65 w 95"/>
                <a:gd name="T19" fmla="*/ 30 h 72"/>
                <a:gd name="T20" fmla="*/ 71 w 95"/>
                <a:gd name="T21" fmla="*/ 30 h 72"/>
                <a:gd name="T22" fmla="*/ 77 w 95"/>
                <a:gd name="T23" fmla="*/ 36 h 72"/>
                <a:gd name="T24" fmla="*/ 77 w 95"/>
                <a:gd name="T25" fmla="*/ 42 h 72"/>
                <a:gd name="T26" fmla="*/ 71 w 95"/>
                <a:gd name="T27" fmla="*/ 48 h 72"/>
                <a:gd name="T28" fmla="*/ 77 w 95"/>
                <a:gd name="T29" fmla="*/ 48 h 72"/>
                <a:gd name="T30" fmla="*/ 83 w 95"/>
                <a:gd name="T31" fmla="*/ 48 h 72"/>
                <a:gd name="T32" fmla="*/ 89 w 95"/>
                <a:gd name="T33" fmla="*/ 48 h 72"/>
                <a:gd name="T34" fmla="*/ 95 w 95"/>
                <a:gd name="T35" fmla="*/ 48 h 72"/>
                <a:gd name="T36" fmla="*/ 95 w 95"/>
                <a:gd name="T37" fmla="*/ 66 h 72"/>
                <a:gd name="T38" fmla="*/ 89 w 95"/>
                <a:gd name="T39" fmla="*/ 72 h 72"/>
                <a:gd name="T40" fmla="*/ 83 w 95"/>
                <a:gd name="T41" fmla="*/ 72 h 72"/>
                <a:gd name="T42" fmla="*/ 77 w 95"/>
                <a:gd name="T43" fmla="*/ 72 h 72"/>
                <a:gd name="T44" fmla="*/ 71 w 95"/>
                <a:gd name="T45" fmla="*/ 60 h 72"/>
                <a:gd name="T46" fmla="*/ 65 w 95"/>
                <a:gd name="T47" fmla="*/ 48 h 72"/>
                <a:gd name="T48" fmla="*/ 53 w 95"/>
                <a:gd name="T49" fmla="*/ 42 h 72"/>
                <a:gd name="T50" fmla="*/ 53 w 95"/>
                <a:gd name="T51" fmla="*/ 48 h 72"/>
                <a:gd name="T52" fmla="*/ 53 w 95"/>
                <a:gd name="T53" fmla="*/ 60 h 72"/>
                <a:gd name="T54" fmla="*/ 47 w 95"/>
                <a:gd name="T55" fmla="*/ 66 h 72"/>
                <a:gd name="T56" fmla="*/ 35 w 95"/>
                <a:gd name="T57" fmla="*/ 72 h 72"/>
                <a:gd name="T58" fmla="*/ 29 w 95"/>
                <a:gd name="T59" fmla="*/ 66 h 72"/>
                <a:gd name="T60" fmla="*/ 23 w 95"/>
                <a:gd name="T61" fmla="*/ 54 h 72"/>
                <a:gd name="T62" fmla="*/ 29 w 95"/>
                <a:gd name="T63" fmla="*/ 48 h 72"/>
                <a:gd name="T64" fmla="*/ 29 w 95"/>
                <a:gd name="T65" fmla="*/ 42 h 72"/>
                <a:gd name="T66" fmla="*/ 17 w 95"/>
                <a:gd name="T67" fmla="*/ 36 h 72"/>
                <a:gd name="T68" fmla="*/ 12 w 95"/>
                <a:gd name="T69" fmla="*/ 42 h 72"/>
                <a:gd name="T70" fmla="*/ 0 w 95"/>
                <a:gd name="T71" fmla="*/ 36 h 72"/>
                <a:gd name="T72" fmla="*/ 0 w 95"/>
                <a:gd name="T73" fmla="*/ 30 h 72"/>
                <a:gd name="T74" fmla="*/ 6 w 95"/>
                <a:gd name="T75" fmla="*/ 18 h 72"/>
                <a:gd name="T76" fmla="*/ 6 w 95"/>
                <a:gd name="T77" fmla="*/ 18 h 72"/>
                <a:gd name="T78" fmla="*/ 12 w 95"/>
                <a:gd name="T79" fmla="*/ 12 h 72"/>
                <a:gd name="T80" fmla="*/ 17 w 95"/>
                <a:gd name="T81" fmla="*/ 12 h 72"/>
                <a:gd name="T82" fmla="*/ 23 w 95"/>
                <a:gd name="T83" fmla="*/ 0 h 72"/>
                <a:gd name="T84" fmla="*/ 29 w 95"/>
                <a:gd name="T85" fmla="*/ 0 h 72"/>
                <a:gd name="T86" fmla="*/ 41 w 95"/>
                <a:gd name="T87" fmla="*/ 6 h 72"/>
                <a:gd name="T88" fmla="*/ 41 w 95"/>
                <a:gd name="T89" fmla="*/ 18 h 72"/>
                <a:gd name="T90" fmla="*/ 47 w 95"/>
                <a:gd name="T91" fmla="*/ 24 h 72"/>
                <a:gd name="T92" fmla="*/ 47 w 95"/>
                <a:gd name="T93" fmla="*/ 30 h 72"/>
                <a:gd name="T94" fmla="*/ 53 w 95"/>
                <a:gd name="T95" fmla="*/ 24 h 72"/>
                <a:gd name="T96" fmla="*/ 53 w 95"/>
                <a:gd name="T97" fmla="*/ 18 h 72"/>
                <a:gd name="T98" fmla="*/ 53 w 95"/>
                <a:gd name="T99" fmla="*/ 6 h 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5"/>
                <a:gd name="T151" fmla="*/ 0 h 72"/>
                <a:gd name="T152" fmla="*/ 95 w 95"/>
                <a:gd name="T153" fmla="*/ 72 h 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5" h="72">
                  <a:moveTo>
                    <a:pt x="53" y="6"/>
                  </a:moveTo>
                  <a:lnTo>
                    <a:pt x="53" y="6"/>
                  </a:lnTo>
                  <a:lnTo>
                    <a:pt x="59" y="0"/>
                  </a:lnTo>
                  <a:lnTo>
                    <a:pt x="65" y="0"/>
                  </a:lnTo>
                  <a:lnTo>
                    <a:pt x="71" y="0"/>
                  </a:lnTo>
                  <a:lnTo>
                    <a:pt x="71" y="6"/>
                  </a:lnTo>
                  <a:lnTo>
                    <a:pt x="77" y="6"/>
                  </a:lnTo>
                  <a:lnTo>
                    <a:pt x="77" y="12"/>
                  </a:lnTo>
                  <a:lnTo>
                    <a:pt x="77" y="18"/>
                  </a:lnTo>
                  <a:lnTo>
                    <a:pt x="77" y="24"/>
                  </a:lnTo>
                  <a:lnTo>
                    <a:pt x="71" y="24"/>
                  </a:lnTo>
                  <a:lnTo>
                    <a:pt x="59" y="24"/>
                  </a:lnTo>
                  <a:lnTo>
                    <a:pt x="59" y="30"/>
                  </a:lnTo>
                  <a:lnTo>
                    <a:pt x="53" y="30"/>
                  </a:lnTo>
                  <a:lnTo>
                    <a:pt x="53" y="36"/>
                  </a:lnTo>
                  <a:lnTo>
                    <a:pt x="59" y="30"/>
                  </a:lnTo>
                  <a:lnTo>
                    <a:pt x="65" y="30"/>
                  </a:lnTo>
                  <a:lnTo>
                    <a:pt x="71" y="30"/>
                  </a:lnTo>
                  <a:lnTo>
                    <a:pt x="71" y="36"/>
                  </a:lnTo>
                  <a:lnTo>
                    <a:pt x="77" y="36"/>
                  </a:lnTo>
                  <a:lnTo>
                    <a:pt x="77" y="42"/>
                  </a:lnTo>
                  <a:lnTo>
                    <a:pt x="71" y="42"/>
                  </a:lnTo>
                  <a:lnTo>
                    <a:pt x="71" y="48"/>
                  </a:lnTo>
                  <a:lnTo>
                    <a:pt x="77" y="48"/>
                  </a:lnTo>
                  <a:lnTo>
                    <a:pt x="83" y="48"/>
                  </a:lnTo>
                  <a:lnTo>
                    <a:pt x="89" y="48"/>
                  </a:lnTo>
                  <a:lnTo>
                    <a:pt x="95" y="48"/>
                  </a:lnTo>
                  <a:lnTo>
                    <a:pt x="95" y="54"/>
                  </a:lnTo>
                  <a:lnTo>
                    <a:pt x="95" y="60"/>
                  </a:lnTo>
                  <a:lnTo>
                    <a:pt x="95" y="66"/>
                  </a:lnTo>
                  <a:lnTo>
                    <a:pt x="95" y="72"/>
                  </a:lnTo>
                  <a:lnTo>
                    <a:pt x="89" y="72"/>
                  </a:lnTo>
                  <a:lnTo>
                    <a:pt x="83" y="72"/>
                  </a:lnTo>
                  <a:lnTo>
                    <a:pt x="77" y="72"/>
                  </a:lnTo>
                  <a:lnTo>
                    <a:pt x="71" y="66"/>
                  </a:lnTo>
                  <a:lnTo>
                    <a:pt x="71" y="60"/>
                  </a:lnTo>
                  <a:lnTo>
                    <a:pt x="71" y="54"/>
                  </a:lnTo>
                  <a:lnTo>
                    <a:pt x="65" y="48"/>
                  </a:lnTo>
                  <a:lnTo>
                    <a:pt x="59" y="48"/>
                  </a:lnTo>
                  <a:lnTo>
                    <a:pt x="53" y="48"/>
                  </a:lnTo>
                  <a:lnTo>
                    <a:pt x="53" y="42"/>
                  </a:lnTo>
                  <a:lnTo>
                    <a:pt x="53" y="48"/>
                  </a:lnTo>
                  <a:lnTo>
                    <a:pt x="53" y="54"/>
                  </a:lnTo>
                  <a:lnTo>
                    <a:pt x="53" y="60"/>
                  </a:lnTo>
                  <a:lnTo>
                    <a:pt x="53" y="66"/>
                  </a:lnTo>
                  <a:lnTo>
                    <a:pt x="47" y="66"/>
                  </a:lnTo>
                  <a:lnTo>
                    <a:pt x="41" y="72"/>
                  </a:lnTo>
                  <a:lnTo>
                    <a:pt x="35" y="72"/>
                  </a:lnTo>
                  <a:lnTo>
                    <a:pt x="29" y="66"/>
                  </a:lnTo>
                  <a:lnTo>
                    <a:pt x="23" y="60"/>
                  </a:lnTo>
                  <a:lnTo>
                    <a:pt x="23" y="54"/>
                  </a:lnTo>
                  <a:lnTo>
                    <a:pt x="23" y="48"/>
                  </a:lnTo>
                  <a:lnTo>
                    <a:pt x="29" y="48"/>
                  </a:lnTo>
                  <a:lnTo>
                    <a:pt x="29" y="42"/>
                  </a:lnTo>
                  <a:lnTo>
                    <a:pt x="23" y="42"/>
                  </a:lnTo>
                  <a:lnTo>
                    <a:pt x="23" y="36"/>
                  </a:lnTo>
                  <a:lnTo>
                    <a:pt x="17" y="36"/>
                  </a:lnTo>
                  <a:lnTo>
                    <a:pt x="17" y="42"/>
                  </a:lnTo>
                  <a:lnTo>
                    <a:pt x="12" y="42"/>
                  </a:lnTo>
                  <a:lnTo>
                    <a:pt x="6" y="42"/>
                  </a:lnTo>
                  <a:lnTo>
                    <a:pt x="0" y="36"/>
                  </a:lnTo>
                  <a:lnTo>
                    <a:pt x="0" y="30"/>
                  </a:lnTo>
                  <a:lnTo>
                    <a:pt x="0" y="24"/>
                  </a:lnTo>
                  <a:lnTo>
                    <a:pt x="6" y="18"/>
                  </a:lnTo>
                  <a:lnTo>
                    <a:pt x="12" y="18"/>
                  </a:lnTo>
                  <a:lnTo>
                    <a:pt x="12" y="12"/>
                  </a:lnTo>
                  <a:lnTo>
                    <a:pt x="17" y="12"/>
                  </a:lnTo>
                  <a:lnTo>
                    <a:pt x="17" y="6"/>
                  </a:lnTo>
                  <a:lnTo>
                    <a:pt x="17" y="0"/>
                  </a:lnTo>
                  <a:lnTo>
                    <a:pt x="23" y="0"/>
                  </a:lnTo>
                  <a:lnTo>
                    <a:pt x="29" y="0"/>
                  </a:lnTo>
                  <a:lnTo>
                    <a:pt x="35" y="0"/>
                  </a:lnTo>
                  <a:lnTo>
                    <a:pt x="41" y="0"/>
                  </a:lnTo>
                  <a:lnTo>
                    <a:pt x="41" y="6"/>
                  </a:lnTo>
                  <a:lnTo>
                    <a:pt x="41" y="12"/>
                  </a:lnTo>
                  <a:lnTo>
                    <a:pt x="35" y="18"/>
                  </a:lnTo>
                  <a:lnTo>
                    <a:pt x="41" y="18"/>
                  </a:lnTo>
                  <a:lnTo>
                    <a:pt x="47" y="18"/>
                  </a:lnTo>
                  <a:lnTo>
                    <a:pt x="47" y="24"/>
                  </a:lnTo>
                  <a:lnTo>
                    <a:pt x="47" y="30"/>
                  </a:lnTo>
                  <a:lnTo>
                    <a:pt x="47" y="24"/>
                  </a:lnTo>
                  <a:lnTo>
                    <a:pt x="53" y="24"/>
                  </a:lnTo>
                  <a:lnTo>
                    <a:pt x="53" y="18"/>
                  </a:lnTo>
                  <a:lnTo>
                    <a:pt x="53" y="12"/>
                  </a:lnTo>
                  <a:lnTo>
                    <a:pt x="53" y="6"/>
                  </a:lnTo>
                  <a:close/>
                </a:path>
              </a:pathLst>
            </a:custGeom>
            <a:solidFill>
              <a:srgbClr val="FFFF7F"/>
            </a:solidFill>
            <a:ln w="9525">
              <a:noFill/>
              <a:round/>
              <a:headEnd/>
              <a:tailEnd/>
            </a:ln>
          </p:spPr>
          <p:txBody>
            <a:bodyPr rot="10800000" vert="eaVert"/>
            <a:lstStyle/>
            <a:p>
              <a:endParaRPr lang="en-US"/>
            </a:p>
          </p:txBody>
        </p:sp>
        <p:sp>
          <p:nvSpPr>
            <p:cNvPr id="15597" name="Freeform 220"/>
            <p:cNvSpPr>
              <a:spLocks/>
            </p:cNvSpPr>
            <p:nvPr/>
          </p:nvSpPr>
          <p:spPr bwMode="auto">
            <a:xfrm>
              <a:off x="4598" y="2004"/>
              <a:ext cx="96" cy="90"/>
            </a:xfrm>
            <a:custGeom>
              <a:avLst/>
              <a:gdLst>
                <a:gd name="T0" fmla="*/ 90 w 96"/>
                <a:gd name="T1" fmla="*/ 90 h 90"/>
                <a:gd name="T2" fmla="*/ 84 w 96"/>
                <a:gd name="T3" fmla="*/ 84 h 90"/>
                <a:gd name="T4" fmla="*/ 78 w 96"/>
                <a:gd name="T5" fmla="*/ 84 h 90"/>
                <a:gd name="T6" fmla="*/ 66 w 96"/>
                <a:gd name="T7" fmla="*/ 84 h 90"/>
                <a:gd name="T8" fmla="*/ 54 w 96"/>
                <a:gd name="T9" fmla="*/ 84 h 90"/>
                <a:gd name="T10" fmla="*/ 48 w 96"/>
                <a:gd name="T11" fmla="*/ 84 h 90"/>
                <a:gd name="T12" fmla="*/ 54 w 96"/>
                <a:gd name="T13" fmla="*/ 78 h 90"/>
                <a:gd name="T14" fmla="*/ 60 w 96"/>
                <a:gd name="T15" fmla="*/ 78 h 90"/>
                <a:gd name="T16" fmla="*/ 72 w 96"/>
                <a:gd name="T17" fmla="*/ 78 h 90"/>
                <a:gd name="T18" fmla="*/ 72 w 96"/>
                <a:gd name="T19" fmla="*/ 72 h 90"/>
                <a:gd name="T20" fmla="*/ 60 w 96"/>
                <a:gd name="T21" fmla="*/ 60 h 90"/>
                <a:gd name="T22" fmla="*/ 48 w 96"/>
                <a:gd name="T23" fmla="*/ 66 h 90"/>
                <a:gd name="T24" fmla="*/ 30 w 96"/>
                <a:gd name="T25" fmla="*/ 66 h 90"/>
                <a:gd name="T26" fmla="*/ 18 w 96"/>
                <a:gd name="T27" fmla="*/ 60 h 90"/>
                <a:gd name="T28" fmla="*/ 24 w 96"/>
                <a:gd name="T29" fmla="*/ 60 h 90"/>
                <a:gd name="T30" fmla="*/ 36 w 96"/>
                <a:gd name="T31" fmla="*/ 60 h 90"/>
                <a:gd name="T32" fmla="*/ 48 w 96"/>
                <a:gd name="T33" fmla="*/ 54 h 90"/>
                <a:gd name="T34" fmla="*/ 48 w 96"/>
                <a:gd name="T35" fmla="*/ 48 h 90"/>
                <a:gd name="T36" fmla="*/ 36 w 96"/>
                <a:gd name="T37" fmla="*/ 42 h 90"/>
                <a:gd name="T38" fmla="*/ 24 w 96"/>
                <a:gd name="T39" fmla="*/ 42 h 90"/>
                <a:gd name="T40" fmla="*/ 6 w 96"/>
                <a:gd name="T41" fmla="*/ 42 h 90"/>
                <a:gd name="T42" fmla="*/ 0 w 96"/>
                <a:gd name="T43" fmla="*/ 36 h 90"/>
                <a:gd name="T44" fmla="*/ 6 w 96"/>
                <a:gd name="T45" fmla="*/ 36 h 90"/>
                <a:gd name="T46" fmla="*/ 12 w 96"/>
                <a:gd name="T47" fmla="*/ 36 h 90"/>
                <a:gd name="T48" fmla="*/ 24 w 96"/>
                <a:gd name="T49" fmla="*/ 36 h 90"/>
                <a:gd name="T50" fmla="*/ 30 w 96"/>
                <a:gd name="T51" fmla="*/ 30 h 90"/>
                <a:gd name="T52" fmla="*/ 18 w 96"/>
                <a:gd name="T53" fmla="*/ 18 h 90"/>
                <a:gd name="T54" fmla="*/ 6 w 96"/>
                <a:gd name="T55" fmla="*/ 6 h 90"/>
                <a:gd name="T56" fmla="*/ 0 w 96"/>
                <a:gd name="T57" fmla="*/ 0 h 90"/>
                <a:gd name="T58" fmla="*/ 6 w 96"/>
                <a:gd name="T59" fmla="*/ 6 h 90"/>
                <a:gd name="T60" fmla="*/ 18 w 96"/>
                <a:gd name="T61" fmla="*/ 18 h 90"/>
                <a:gd name="T62" fmla="*/ 30 w 96"/>
                <a:gd name="T63" fmla="*/ 30 h 90"/>
                <a:gd name="T64" fmla="*/ 36 w 96"/>
                <a:gd name="T65" fmla="*/ 18 h 90"/>
                <a:gd name="T66" fmla="*/ 36 w 96"/>
                <a:gd name="T67" fmla="*/ 6 h 90"/>
                <a:gd name="T68" fmla="*/ 42 w 96"/>
                <a:gd name="T69" fmla="*/ 6 h 90"/>
                <a:gd name="T70" fmla="*/ 42 w 96"/>
                <a:gd name="T71" fmla="*/ 30 h 90"/>
                <a:gd name="T72" fmla="*/ 54 w 96"/>
                <a:gd name="T73" fmla="*/ 42 h 90"/>
                <a:gd name="T74" fmla="*/ 60 w 96"/>
                <a:gd name="T75" fmla="*/ 48 h 90"/>
                <a:gd name="T76" fmla="*/ 66 w 96"/>
                <a:gd name="T77" fmla="*/ 30 h 90"/>
                <a:gd name="T78" fmla="*/ 66 w 96"/>
                <a:gd name="T79" fmla="*/ 24 h 90"/>
                <a:gd name="T80" fmla="*/ 72 w 96"/>
                <a:gd name="T81" fmla="*/ 42 h 90"/>
                <a:gd name="T82" fmla="*/ 72 w 96"/>
                <a:gd name="T83" fmla="*/ 60 h 90"/>
                <a:gd name="T84" fmla="*/ 84 w 96"/>
                <a:gd name="T85" fmla="*/ 72 h 90"/>
                <a:gd name="T86" fmla="*/ 90 w 96"/>
                <a:gd name="T87" fmla="*/ 66 h 90"/>
                <a:gd name="T88" fmla="*/ 90 w 96"/>
                <a:gd name="T89" fmla="*/ 60 h 90"/>
                <a:gd name="T90" fmla="*/ 90 w 96"/>
                <a:gd name="T91" fmla="*/ 66 h 90"/>
                <a:gd name="T92" fmla="*/ 90 w 96"/>
                <a:gd name="T93" fmla="*/ 78 h 90"/>
                <a:gd name="T94" fmla="*/ 90 w 96"/>
                <a:gd name="T95" fmla="*/ 84 h 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6"/>
                <a:gd name="T145" fmla="*/ 0 h 90"/>
                <a:gd name="T146" fmla="*/ 96 w 96"/>
                <a:gd name="T147" fmla="*/ 90 h 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6" h="90">
                  <a:moveTo>
                    <a:pt x="96" y="90"/>
                  </a:moveTo>
                  <a:lnTo>
                    <a:pt x="90" y="90"/>
                  </a:lnTo>
                  <a:lnTo>
                    <a:pt x="84" y="84"/>
                  </a:lnTo>
                  <a:lnTo>
                    <a:pt x="78" y="84"/>
                  </a:lnTo>
                  <a:lnTo>
                    <a:pt x="72" y="84"/>
                  </a:lnTo>
                  <a:lnTo>
                    <a:pt x="66" y="84"/>
                  </a:lnTo>
                  <a:lnTo>
                    <a:pt x="60" y="84"/>
                  </a:lnTo>
                  <a:lnTo>
                    <a:pt x="54" y="84"/>
                  </a:lnTo>
                  <a:lnTo>
                    <a:pt x="48" y="84"/>
                  </a:lnTo>
                  <a:lnTo>
                    <a:pt x="48" y="78"/>
                  </a:lnTo>
                  <a:lnTo>
                    <a:pt x="54" y="78"/>
                  </a:lnTo>
                  <a:lnTo>
                    <a:pt x="60" y="78"/>
                  </a:lnTo>
                  <a:lnTo>
                    <a:pt x="66" y="78"/>
                  </a:lnTo>
                  <a:lnTo>
                    <a:pt x="72" y="78"/>
                  </a:lnTo>
                  <a:lnTo>
                    <a:pt x="72" y="72"/>
                  </a:lnTo>
                  <a:lnTo>
                    <a:pt x="66" y="66"/>
                  </a:lnTo>
                  <a:lnTo>
                    <a:pt x="60" y="66"/>
                  </a:lnTo>
                  <a:lnTo>
                    <a:pt x="60" y="60"/>
                  </a:lnTo>
                  <a:lnTo>
                    <a:pt x="54" y="60"/>
                  </a:lnTo>
                  <a:lnTo>
                    <a:pt x="48" y="66"/>
                  </a:lnTo>
                  <a:lnTo>
                    <a:pt x="42" y="66"/>
                  </a:lnTo>
                  <a:lnTo>
                    <a:pt x="36" y="66"/>
                  </a:lnTo>
                  <a:lnTo>
                    <a:pt x="30" y="66"/>
                  </a:lnTo>
                  <a:lnTo>
                    <a:pt x="24" y="66"/>
                  </a:lnTo>
                  <a:lnTo>
                    <a:pt x="24" y="60"/>
                  </a:lnTo>
                  <a:lnTo>
                    <a:pt x="18" y="60"/>
                  </a:lnTo>
                  <a:lnTo>
                    <a:pt x="24" y="54"/>
                  </a:lnTo>
                  <a:lnTo>
                    <a:pt x="24" y="60"/>
                  </a:lnTo>
                  <a:lnTo>
                    <a:pt x="30" y="60"/>
                  </a:lnTo>
                  <a:lnTo>
                    <a:pt x="36" y="60"/>
                  </a:lnTo>
                  <a:lnTo>
                    <a:pt x="42" y="60"/>
                  </a:lnTo>
                  <a:lnTo>
                    <a:pt x="48" y="54"/>
                  </a:lnTo>
                  <a:lnTo>
                    <a:pt x="54" y="54"/>
                  </a:lnTo>
                  <a:lnTo>
                    <a:pt x="48" y="48"/>
                  </a:lnTo>
                  <a:lnTo>
                    <a:pt x="42" y="42"/>
                  </a:lnTo>
                  <a:lnTo>
                    <a:pt x="36" y="42"/>
                  </a:lnTo>
                  <a:lnTo>
                    <a:pt x="30" y="42"/>
                  </a:lnTo>
                  <a:lnTo>
                    <a:pt x="24" y="42"/>
                  </a:lnTo>
                  <a:lnTo>
                    <a:pt x="18" y="42"/>
                  </a:lnTo>
                  <a:lnTo>
                    <a:pt x="12" y="42"/>
                  </a:lnTo>
                  <a:lnTo>
                    <a:pt x="6" y="42"/>
                  </a:lnTo>
                  <a:lnTo>
                    <a:pt x="6" y="36"/>
                  </a:lnTo>
                  <a:lnTo>
                    <a:pt x="0" y="36"/>
                  </a:lnTo>
                  <a:lnTo>
                    <a:pt x="6" y="36"/>
                  </a:lnTo>
                  <a:lnTo>
                    <a:pt x="12" y="36"/>
                  </a:lnTo>
                  <a:lnTo>
                    <a:pt x="18" y="36"/>
                  </a:lnTo>
                  <a:lnTo>
                    <a:pt x="24" y="36"/>
                  </a:lnTo>
                  <a:lnTo>
                    <a:pt x="30" y="36"/>
                  </a:lnTo>
                  <a:lnTo>
                    <a:pt x="30" y="30"/>
                  </a:lnTo>
                  <a:lnTo>
                    <a:pt x="24" y="30"/>
                  </a:lnTo>
                  <a:lnTo>
                    <a:pt x="18" y="24"/>
                  </a:lnTo>
                  <a:lnTo>
                    <a:pt x="18" y="18"/>
                  </a:lnTo>
                  <a:lnTo>
                    <a:pt x="12" y="18"/>
                  </a:lnTo>
                  <a:lnTo>
                    <a:pt x="6" y="12"/>
                  </a:lnTo>
                  <a:lnTo>
                    <a:pt x="6" y="6"/>
                  </a:lnTo>
                  <a:lnTo>
                    <a:pt x="0" y="0"/>
                  </a:lnTo>
                  <a:lnTo>
                    <a:pt x="6" y="0"/>
                  </a:lnTo>
                  <a:lnTo>
                    <a:pt x="6" y="6"/>
                  </a:lnTo>
                  <a:lnTo>
                    <a:pt x="12" y="6"/>
                  </a:lnTo>
                  <a:lnTo>
                    <a:pt x="12" y="12"/>
                  </a:lnTo>
                  <a:lnTo>
                    <a:pt x="18" y="18"/>
                  </a:lnTo>
                  <a:lnTo>
                    <a:pt x="24" y="24"/>
                  </a:lnTo>
                  <a:lnTo>
                    <a:pt x="30" y="24"/>
                  </a:lnTo>
                  <a:lnTo>
                    <a:pt x="30" y="30"/>
                  </a:lnTo>
                  <a:lnTo>
                    <a:pt x="36" y="30"/>
                  </a:lnTo>
                  <a:lnTo>
                    <a:pt x="36" y="24"/>
                  </a:lnTo>
                  <a:lnTo>
                    <a:pt x="36" y="18"/>
                  </a:lnTo>
                  <a:lnTo>
                    <a:pt x="36" y="12"/>
                  </a:lnTo>
                  <a:lnTo>
                    <a:pt x="36" y="6"/>
                  </a:lnTo>
                  <a:lnTo>
                    <a:pt x="42" y="6"/>
                  </a:lnTo>
                  <a:lnTo>
                    <a:pt x="42" y="18"/>
                  </a:lnTo>
                  <a:lnTo>
                    <a:pt x="42" y="24"/>
                  </a:lnTo>
                  <a:lnTo>
                    <a:pt x="42" y="30"/>
                  </a:lnTo>
                  <a:lnTo>
                    <a:pt x="42" y="36"/>
                  </a:lnTo>
                  <a:lnTo>
                    <a:pt x="48" y="36"/>
                  </a:lnTo>
                  <a:lnTo>
                    <a:pt x="54" y="42"/>
                  </a:lnTo>
                  <a:lnTo>
                    <a:pt x="54" y="48"/>
                  </a:lnTo>
                  <a:lnTo>
                    <a:pt x="60" y="48"/>
                  </a:lnTo>
                  <a:lnTo>
                    <a:pt x="66" y="42"/>
                  </a:lnTo>
                  <a:lnTo>
                    <a:pt x="66" y="36"/>
                  </a:lnTo>
                  <a:lnTo>
                    <a:pt x="66" y="30"/>
                  </a:lnTo>
                  <a:lnTo>
                    <a:pt x="66" y="24"/>
                  </a:lnTo>
                  <a:lnTo>
                    <a:pt x="72" y="24"/>
                  </a:lnTo>
                  <a:lnTo>
                    <a:pt x="72" y="36"/>
                  </a:lnTo>
                  <a:lnTo>
                    <a:pt x="72" y="42"/>
                  </a:lnTo>
                  <a:lnTo>
                    <a:pt x="72" y="48"/>
                  </a:lnTo>
                  <a:lnTo>
                    <a:pt x="66" y="54"/>
                  </a:lnTo>
                  <a:lnTo>
                    <a:pt x="72" y="60"/>
                  </a:lnTo>
                  <a:lnTo>
                    <a:pt x="78" y="66"/>
                  </a:lnTo>
                  <a:lnTo>
                    <a:pt x="84" y="72"/>
                  </a:lnTo>
                  <a:lnTo>
                    <a:pt x="84" y="66"/>
                  </a:lnTo>
                  <a:lnTo>
                    <a:pt x="90" y="66"/>
                  </a:lnTo>
                  <a:lnTo>
                    <a:pt x="90" y="60"/>
                  </a:lnTo>
                  <a:lnTo>
                    <a:pt x="96" y="60"/>
                  </a:lnTo>
                  <a:lnTo>
                    <a:pt x="90" y="66"/>
                  </a:lnTo>
                  <a:lnTo>
                    <a:pt x="90" y="72"/>
                  </a:lnTo>
                  <a:lnTo>
                    <a:pt x="90" y="78"/>
                  </a:lnTo>
                  <a:lnTo>
                    <a:pt x="90" y="84"/>
                  </a:lnTo>
                  <a:lnTo>
                    <a:pt x="96" y="90"/>
                  </a:lnTo>
                  <a:close/>
                </a:path>
              </a:pathLst>
            </a:custGeom>
            <a:solidFill>
              <a:srgbClr val="BA0000"/>
            </a:solidFill>
            <a:ln w="9525">
              <a:noFill/>
              <a:round/>
              <a:headEnd/>
              <a:tailEnd/>
            </a:ln>
          </p:spPr>
          <p:txBody>
            <a:bodyPr rot="10800000" vert="eaVert"/>
            <a:lstStyle/>
            <a:p>
              <a:endParaRPr lang="en-US"/>
            </a:p>
          </p:txBody>
        </p:sp>
        <p:sp>
          <p:nvSpPr>
            <p:cNvPr id="15598" name="Freeform 221"/>
            <p:cNvSpPr>
              <a:spLocks/>
            </p:cNvSpPr>
            <p:nvPr/>
          </p:nvSpPr>
          <p:spPr bwMode="auto">
            <a:xfrm>
              <a:off x="4719" y="1981"/>
              <a:ext cx="77" cy="102"/>
            </a:xfrm>
            <a:custGeom>
              <a:avLst/>
              <a:gdLst>
                <a:gd name="T0" fmla="*/ 18 w 78"/>
                <a:gd name="T1" fmla="*/ 102 h 102"/>
                <a:gd name="T2" fmla="*/ 12 w 78"/>
                <a:gd name="T3" fmla="*/ 90 h 102"/>
                <a:gd name="T4" fmla="*/ 6 w 78"/>
                <a:gd name="T5" fmla="*/ 84 h 102"/>
                <a:gd name="T6" fmla="*/ 0 w 78"/>
                <a:gd name="T7" fmla="*/ 72 h 102"/>
                <a:gd name="T8" fmla="*/ 6 w 78"/>
                <a:gd name="T9" fmla="*/ 60 h 102"/>
                <a:gd name="T10" fmla="*/ 6 w 78"/>
                <a:gd name="T11" fmla="*/ 60 h 102"/>
                <a:gd name="T12" fmla="*/ 6 w 78"/>
                <a:gd name="T13" fmla="*/ 72 h 102"/>
                <a:gd name="T14" fmla="*/ 12 w 78"/>
                <a:gd name="T15" fmla="*/ 90 h 102"/>
                <a:gd name="T16" fmla="*/ 24 w 78"/>
                <a:gd name="T17" fmla="*/ 90 h 102"/>
                <a:gd name="T18" fmla="*/ 24 w 78"/>
                <a:gd name="T19" fmla="*/ 90 h 102"/>
                <a:gd name="T20" fmla="*/ 24 w 78"/>
                <a:gd name="T21" fmla="*/ 78 h 102"/>
                <a:gd name="T22" fmla="*/ 18 w 78"/>
                <a:gd name="T23" fmla="*/ 54 h 102"/>
                <a:gd name="T24" fmla="*/ 18 w 78"/>
                <a:gd name="T25" fmla="*/ 48 h 102"/>
                <a:gd name="T26" fmla="*/ 24 w 78"/>
                <a:gd name="T27" fmla="*/ 42 h 102"/>
                <a:gd name="T28" fmla="*/ 24 w 78"/>
                <a:gd name="T29" fmla="*/ 54 h 102"/>
                <a:gd name="T30" fmla="*/ 24 w 78"/>
                <a:gd name="T31" fmla="*/ 72 h 102"/>
                <a:gd name="T32" fmla="*/ 30 w 78"/>
                <a:gd name="T33" fmla="*/ 72 h 102"/>
                <a:gd name="T34" fmla="*/ 36 w 78"/>
                <a:gd name="T35" fmla="*/ 60 h 102"/>
                <a:gd name="T36" fmla="*/ 36 w 78"/>
                <a:gd name="T37" fmla="*/ 48 h 102"/>
                <a:gd name="T38" fmla="*/ 36 w 78"/>
                <a:gd name="T39" fmla="*/ 24 h 102"/>
                <a:gd name="T40" fmla="*/ 39 w 78"/>
                <a:gd name="T41" fmla="*/ 12 h 102"/>
                <a:gd name="T42" fmla="*/ 39 w 78"/>
                <a:gd name="T43" fmla="*/ 12 h 102"/>
                <a:gd name="T44" fmla="*/ 39 w 78"/>
                <a:gd name="T45" fmla="*/ 24 h 102"/>
                <a:gd name="T46" fmla="*/ 39 w 78"/>
                <a:gd name="T47" fmla="*/ 42 h 102"/>
                <a:gd name="T48" fmla="*/ 40 w 78"/>
                <a:gd name="T49" fmla="*/ 42 h 102"/>
                <a:gd name="T50" fmla="*/ 46 w 78"/>
                <a:gd name="T51" fmla="*/ 30 h 102"/>
                <a:gd name="T52" fmla="*/ 46 w 78"/>
                <a:gd name="T53" fmla="*/ 18 h 102"/>
                <a:gd name="T54" fmla="*/ 52 w 78"/>
                <a:gd name="T55" fmla="*/ 6 h 102"/>
                <a:gd name="T56" fmla="*/ 58 w 78"/>
                <a:gd name="T57" fmla="*/ 0 h 102"/>
                <a:gd name="T58" fmla="*/ 64 w 78"/>
                <a:gd name="T59" fmla="*/ 0 h 102"/>
                <a:gd name="T60" fmla="*/ 58 w 78"/>
                <a:gd name="T61" fmla="*/ 12 h 102"/>
                <a:gd name="T62" fmla="*/ 46 w 78"/>
                <a:gd name="T63" fmla="*/ 24 h 102"/>
                <a:gd name="T64" fmla="*/ 46 w 78"/>
                <a:gd name="T65" fmla="*/ 36 h 102"/>
                <a:gd name="T66" fmla="*/ 40 w 78"/>
                <a:gd name="T67" fmla="*/ 48 h 102"/>
                <a:gd name="T68" fmla="*/ 46 w 78"/>
                <a:gd name="T69" fmla="*/ 48 h 102"/>
                <a:gd name="T70" fmla="*/ 52 w 78"/>
                <a:gd name="T71" fmla="*/ 48 h 102"/>
                <a:gd name="T72" fmla="*/ 58 w 78"/>
                <a:gd name="T73" fmla="*/ 42 h 102"/>
                <a:gd name="T74" fmla="*/ 64 w 78"/>
                <a:gd name="T75" fmla="*/ 36 h 102"/>
                <a:gd name="T76" fmla="*/ 70 w 78"/>
                <a:gd name="T77" fmla="*/ 36 h 102"/>
                <a:gd name="T78" fmla="*/ 70 w 78"/>
                <a:gd name="T79" fmla="*/ 36 h 102"/>
                <a:gd name="T80" fmla="*/ 64 w 78"/>
                <a:gd name="T81" fmla="*/ 42 h 102"/>
                <a:gd name="T82" fmla="*/ 58 w 78"/>
                <a:gd name="T83" fmla="*/ 48 h 102"/>
                <a:gd name="T84" fmla="*/ 52 w 78"/>
                <a:gd name="T85" fmla="*/ 54 h 102"/>
                <a:gd name="T86" fmla="*/ 40 w 78"/>
                <a:gd name="T87" fmla="*/ 54 h 102"/>
                <a:gd name="T88" fmla="*/ 39 w 78"/>
                <a:gd name="T89" fmla="*/ 60 h 102"/>
                <a:gd name="T90" fmla="*/ 36 w 78"/>
                <a:gd name="T91" fmla="*/ 78 h 102"/>
                <a:gd name="T92" fmla="*/ 36 w 78"/>
                <a:gd name="T93" fmla="*/ 84 h 102"/>
                <a:gd name="T94" fmla="*/ 40 w 78"/>
                <a:gd name="T95" fmla="*/ 84 h 102"/>
                <a:gd name="T96" fmla="*/ 46 w 78"/>
                <a:gd name="T97" fmla="*/ 84 h 102"/>
                <a:gd name="T98" fmla="*/ 52 w 78"/>
                <a:gd name="T99" fmla="*/ 78 h 102"/>
                <a:gd name="T100" fmla="*/ 58 w 78"/>
                <a:gd name="T101" fmla="*/ 72 h 102"/>
                <a:gd name="T102" fmla="*/ 58 w 78"/>
                <a:gd name="T103" fmla="*/ 72 h 102"/>
                <a:gd name="T104" fmla="*/ 58 w 78"/>
                <a:gd name="T105" fmla="*/ 78 h 102"/>
                <a:gd name="T106" fmla="*/ 46 w 78"/>
                <a:gd name="T107" fmla="*/ 84 h 102"/>
                <a:gd name="T108" fmla="*/ 40 w 78"/>
                <a:gd name="T109" fmla="*/ 90 h 102"/>
                <a:gd name="T110" fmla="*/ 36 w 78"/>
                <a:gd name="T111" fmla="*/ 90 h 102"/>
                <a:gd name="T112" fmla="*/ 30 w 78"/>
                <a:gd name="T113" fmla="*/ 90 h 102"/>
                <a:gd name="T114" fmla="*/ 30 w 78"/>
                <a:gd name="T115" fmla="*/ 96 h 102"/>
                <a:gd name="T116" fmla="*/ 24 w 78"/>
                <a:gd name="T117" fmla="*/ 96 h 102"/>
                <a:gd name="T118" fmla="*/ 18 w 78"/>
                <a:gd name="T119" fmla="*/ 102 h 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8"/>
                <a:gd name="T181" fmla="*/ 0 h 102"/>
                <a:gd name="T182" fmla="*/ 78 w 78"/>
                <a:gd name="T183" fmla="*/ 102 h 1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8" h="102">
                  <a:moveTo>
                    <a:pt x="18" y="102"/>
                  </a:moveTo>
                  <a:lnTo>
                    <a:pt x="18" y="102"/>
                  </a:lnTo>
                  <a:lnTo>
                    <a:pt x="12" y="96"/>
                  </a:lnTo>
                  <a:lnTo>
                    <a:pt x="12" y="90"/>
                  </a:lnTo>
                  <a:lnTo>
                    <a:pt x="6" y="90"/>
                  </a:lnTo>
                  <a:lnTo>
                    <a:pt x="6" y="84"/>
                  </a:lnTo>
                  <a:lnTo>
                    <a:pt x="0" y="78"/>
                  </a:lnTo>
                  <a:lnTo>
                    <a:pt x="0" y="72"/>
                  </a:lnTo>
                  <a:lnTo>
                    <a:pt x="0" y="66"/>
                  </a:lnTo>
                  <a:lnTo>
                    <a:pt x="6" y="60"/>
                  </a:lnTo>
                  <a:lnTo>
                    <a:pt x="6" y="66"/>
                  </a:lnTo>
                  <a:lnTo>
                    <a:pt x="6" y="72"/>
                  </a:lnTo>
                  <a:lnTo>
                    <a:pt x="12" y="84"/>
                  </a:lnTo>
                  <a:lnTo>
                    <a:pt x="12" y="90"/>
                  </a:lnTo>
                  <a:lnTo>
                    <a:pt x="18" y="96"/>
                  </a:lnTo>
                  <a:lnTo>
                    <a:pt x="24" y="90"/>
                  </a:lnTo>
                  <a:lnTo>
                    <a:pt x="24" y="84"/>
                  </a:lnTo>
                  <a:lnTo>
                    <a:pt x="24" y="78"/>
                  </a:lnTo>
                  <a:lnTo>
                    <a:pt x="18" y="66"/>
                  </a:lnTo>
                  <a:lnTo>
                    <a:pt x="18" y="54"/>
                  </a:lnTo>
                  <a:lnTo>
                    <a:pt x="18" y="48"/>
                  </a:lnTo>
                  <a:lnTo>
                    <a:pt x="18" y="42"/>
                  </a:lnTo>
                  <a:lnTo>
                    <a:pt x="24" y="42"/>
                  </a:lnTo>
                  <a:lnTo>
                    <a:pt x="24" y="48"/>
                  </a:lnTo>
                  <a:lnTo>
                    <a:pt x="24" y="54"/>
                  </a:lnTo>
                  <a:lnTo>
                    <a:pt x="24" y="66"/>
                  </a:lnTo>
                  <a:lnTo>
                    <a:pt x="24" y="72"/>
                  </a:lnTo>
                  <a:lnTo>
                    <a:pt x="30" y="78"/>
                  </a:lnTo>
                  <a:lnTo>
                    <a:pt x="30" y="72"/>
                  </a:lnTo>
                  <a:lnTo>
                    <a:pt x="36" y="66"/>
                  </a:lnTo>
                  <a:lnTo>
                    <a:pt x="36" y="60"/>
                  </a:lnTo>
                  <a:lnTo>
                    <a:pt x="36" y="54"/>
                  </a:lnTo>
                  <a:lnTo>
                    <a:pt x="36" y="48"/>
                  </a:lnTo>
                  <a:lnTo>
                    <a:pt x="36" y="36"/>
                  </a:lnTo>
                  <a:lnTo>
                    <a:pt x="36" y="24"/>
                  </a:lnTo>
                  <a:lnTo>
                    <a:pt x="36" y="12"/>
                  </a:lnTo>
                  <a:lnTo>
                    <a:pt x="42" y="12"/>
                  </a:lnTo>
                  <a:lnTo>
                    <a:pt x="42" y="18"/>
                  </a:lnTo>
                  <a:lnTo>
                    <a:pt x="42" y="24"/>
                  </a:lnTo>
                  <a:lnTo>
                    <a:pt x="42" y="36"/>
                  </a:lnTo>
                  <a:lnTo>
                    <a:pt x="42" y="42"/>
                  </a:lnTo>
                  <a:lnTo>
                    <a:pt x="42" y="48"/>
                  </a:lnTo>
                  <a:lnTo>
                    <a:pt x="48" y="42"/>
                  </a:lnTo>
                  <a:lnTo>
                    <a:pt x="48" y="36"/>
                  </a:lnTo>
                  <a:lnTo>
                    <a:pt x="54" y="30"/>
                  </a:lnTo>
                  <a:lnTo>
                    <a:pt x="54" y="24"/>
                  </a:lnTo>
                  <a:lnTo>
                    <a:pt x="54" y="18"/>
                  </a:lnTo>
                  <a:lnTo>
                    <a:pt x="60" y="12"/>
                  </a:lnTo>
                  <a:lnTo>
                    <a:pt x="60" y="6"/>
                  </a:lnTo>
                  <a:lnTo>
                    <a:pt x="66" y="6"/>
                  </a:lnTo>
                  <a:lnTo>
                    <a:pt x="66" y="0"/>
                  </a:lnTo>
                  <a:lnTo>
                    <a:pt x="72" y="0"/>
                  </a:lnTo>
                  <a:lnTo>
                    <a:pt x="72" y="6"/>
                  </a:lnTo>
                  <a:lnTo>
                    <a:pt x="66" y="12"/>
                  </a:lnTo>
                  <a:lnTo>
                    <a:pt x="60" y="18"/>
                  </a:lnTo>
                  <a:lnTo>
                    <a:pt x="54" y="24"/>
                  </a:lnTo>
                  <a:lnTo>
                    <a:pt x="54" y="30"/>
                  </a:lnTo>
                  <a:lnTo>
                    <a:pt x="54" y="36"/>
                  </a:lnTo>
                  <a:lnTo>
                    <a:pt x="54" y="42"/>
                  </a:lnTo>
                  <a:lnTo>
                    <a:pt x="48" y="48"/>
                  </a:lnTo>
                  <a:lnTo>
                    <a:pt x="54" y="48"/>
                  </a:lnTo>
                  <a:lnTo>
                    <a:pt x="60" y="48"/>
                  </a:lnTo>
                  <a:lnTo>
                    <a:pt x="66" y="42"/>
                  </a:lnTo>
                  <a:lnTo>
                    <a:pt x="72" y="42"/>
                  </a:lnTo>
                  <a:lnTo>
                    <a:pt x="72" y="36"/>
                  </a:lnTo>
                  <a:lnTo>
                    <a:pt x="78" y="36"/>
                  </a:lnTo>
                  <a:lnTo>
                    <a:pt x="72" y="42"/>
                  </a:lnTo>
                  <a:lnTo>
                    <a:pt x="72" y="48"/>
                  </a:lnTo>
                  <a:lnTo>
                    <a:pt x="66" y="48"/>
                  </a:lnTo>
                  <a:lnTo>
                    <a:pt x="60" y="48"/>
                  </a:lnTo>
                  <a:lnTo>
                    <a:pt x="60" y="54"/>
                  </a:lnTo>
                  <a:lnTo>
                    <a:pt x="54" y="54"/>
                  </a:lnTo>
                  <a:lnTo>
                    <a:pt x="48" y="54"/>
                  </a:lnTo>
                  <a:lnTo>
                    <a:pt x="42" y="60"/>
                  </a:lnTo>
                  <a:lnTo>
                    <a:pt x="42" y="66"/>
                  </a:lnTo>
                  <a:lnTo>
                    <a:pt x="36" y="78"/>
                  </a:lnTo>
                  <a:lnTo>
                    <a:pt x="36" y="84"/>
                  </a:lnTo>
                  <a:lnTo>
                    <a:pt x="42" y="84"/>
                  </a:lnTo>
                  <a:lnTo>
                    <a:pt x="48" y="84"/>
                  </a:lnTo>
                  <a:lnTo>
                    <a:pt x="54" y="84"/>
                  </a:lnTo>
                  <a:lnTo>
                    <a:pt x="60" y="78"/>
                  </a:lnTo>
                  <a:lnTo>
                    <a:pt x="60" y="72"/>
                  </a:lnTo>
                  <a:lnTo>
                    <a:pt x="66" y="72"/>
                  </a:lnTo>
                  <a:lnTo>
                    <a:pt x="66" y="78"/>
                  </a:lnTo>
                  <a:lnTo>
                    <a:pt x="60" y="84"/>
                  </a:lnTo>
                  <a:lnTo>
                    <a:pt x="54" y="84"/>
                  </a:lnTo>
                  <a:lnTo>
                    <a:pt x="54" y="90"/>
                  </a:lnTo>
                  <a:lnTo>
                    <a:pt x="48" y="90"/>
                  </a:lnTo>
                  <a:lnTo>
                    <a:pt x="42" y="90"/>
                  </a:lnTo>
                  <a:lnTo>
                    <a:pt x="36" y="90"/>
                  </a:lnTo>
                  <a:lnTo>
                    <a:pt x="30" y="90"/>
                  </a:lnTo>
                  <a:lnTo>
                    <a:pt x="30" y="96"/>
                  </a:lnTo>
                  <a:lnTo>
                    <a:pt x="24" y="96"/>
                  </a:lnTo>
                  <a:lnTo>
                    <a:pt x="18" y="102"/>
                  </a:lnTo>
                  <a:close/>
                </a:path>
              </a:pathLst>
            </a:custGeom>
            <a:solidFill>
              <a:srgbClr val="BA0000"/>
            </a:solidFill>
            <a:ln w="9525">
              <a:noFill/>
              <a:round/>
              <a:headEnd/>
              <a:tailEnd/>
            </a:ln>
          </p:spPr>
          <p:txBody>
            <a:bodyPr rot="10800000" vert="eaVert"/>
            <a:lstStyle/>
            <a:p>
              <a:endParaRPr lang="en-US"/>
            </a:p>
          </p:txBody>
        </p:sp>
        <p:sp>
          <p:nvSpPr>
            <p:cNvPr id="15599" name="Freeform 222"/>
            <p:cNvSpPr>
              <a:spLocks/>
            </p:cNvSpPr>
            <p:nvPr/>
          </p:nvSpPr>
          <p:spPr bwMode="auto">
            <a:xfrm>
              <a:off x="4754" y="2095"/>
              <a:ext cx="120" cy="54"/>
            </a:xfrm>
            <a:custGeom>
              <a:avLst/>
              <a:gdLst>
                <a:gd name="T0" fmla="*/ 6 w 120"/>
                <a:gd name="T1" fmla="*/ 18 h 54"/>
                <a:gd name="T2" fmla="*/ 6 w 120"/>
                <a:gd name="T3" fmla="*/ 18 h 54"/>
                <a:gd name="T4" fmla="*/ 6 w 120"/>
                <a:gd name="T5" fmla="*/ 18 h 54"/>
                <a:gd name="T6" fmla="*/ 18 w 120"/>
                <a:gd name="T7" fmla="*/ 18 h 54"/>
                <a:gd name="T8" fmla="*/ 30 w 120"/>
                <a:gd name="T9" fmla="*/ 24 h 54"/>
                <a:gd name="T10" fmla="*/ 36 w 120"/>
                <a:gd name="T11" fmla="*/ 24 h 54"/>
                <a:gd name="T12" fmla="*/ 42 w 120"/>
                <a:gd name="T13" fmla="*/ 24 h 54"/>
                <a:gd name="T14" fmla="*/ 42 w 120"/>
                <a:gd name="T15" fmla="*/ 30 h 54"/>
                <a:gd name="T16" fmla="*/ 48 w 120"/>
                <a:gd name="T17" fmla="*/ 42 h 54"/>
                <a:gd name="T18" fmla="*/ 54 w 120"/>
                <a:gd name="T19" fmla="*/ 48 h 54"/>
                <a:gd name="T20" fmla="*/ 60 w 120"/>
                <a:gd name="T21" fmla="*/ 48 h 54"/>
                <a:gd name="T22" fmla="*/ 60 w 120"/>
                <a:gd name="T23" fmla="*/ 48 h 54"/>
                <a:gd name="T24" fmla="*/ 54 w 120"/>
                <a:gd name="T25" fmla="*/ 42 h 54"/>
                <a:gd name="T26" fmla="*/ 48 w 120"/>
                <a:gd name="T27" fmla="*/ 30 h 54"/>
                <a:gd name="T28" fmla="*/ 48 w 120"/>
                <a:gd name="T29" fmla="*/ 24 h 54"/>
                <a:gd name="T30" fmla="*/ 54 w 120"/>
                <a:gd name="T31" fmla="*/ 24 h 54"/>
                <a:gd name="T32" fmla="*/ 60 w 120"/>
                <a:gd name="T33" fmla="*/ 30 h 54"/>
                <a:gd name="T34" fmla="*/ 66 w 120"/>
                <a:gd name="T35" fmla="*/ 30 h 54"/>
                <a:gd name="T36" fmla="*/ 72 w 120"/>
                <a:gd name="T37" fmla="*/ 30 h 54"/>
                <a:gd name="T38" fmla="*/ 72 w 120"/>
                <a:gd name="T39" fmla="*/ 36 h 54"/>
                <a:gd name="T40" fmla="*/ 78 w 120"/>
                <a:gd name="T41" fmla="*/ 48 h 54"/>
                <a:gd name="T42" fmla="*/ 84 w 120"/>
                <a:gd name="T43" fmla="*/ 48 h 54"/>
                <a:gd name="T44" fmla="*/ 96 w 120"/>
                <a:gd name="T45" fmla="*/ 54 h 54"/>
                <a:gd name="T46" fmla="*/ 96 w 120"/>
                <a:gd name="T47" fmla="*/ 54 h 54"/>
                <a:gd name="T48" fmla="*/ 90 w 120"/>
                <a:gd name="T49" fmla="*/ 48 h 54"/>
                <a:gd name="T50" fmla="*/ 84 w 120"/>
                <a:gd name="T51" fmla="*/ 42 h 54"/>
                <a:gd name="T52" fmla="*/ 78 w 120"/>
                <a:gd name="T53" fmla="*/ 36 h 54"/>
                <a:gd name="T54" fmla="*/ 78 w 120"/>
                <a:gd name="T55" fmla="*/ 36 h 54"/>
                <a:gd name="T56" fmla="*/ 78 w 120"/>
                <a:gd name="T57" fmla="*/ 36 h 54"/>
                <a:gd name="T58" fmla="*/ 90 w 120"/>
                <a:gd name="T59" fmla="*/ 36 h 54"/>
                <a:gd name="T60" fmla="*/ 108 w 120"/>
                <a:gd name="T61" fmla="*/ 42 h 54"/>
                <a:gd name="T62" fmla="*/ 114 w 120"/>
                <a:gd name="T63" fmla="*/ 42 h 54"/>
                <a:gd name="T64" fmla="*/ 120 w 120"/>
                <a:gd name="T65" fmla="*/ 42 h 54"/>
                <a:gd name="T66" fmla="*/ 120 w 120"/>
                <a:gd name="T67" fmla="*/ 36 h 54"/>
                <a:gd name="T68" fmla="*/ 114 w 120"/>
                <a:gd name="T69" fmla="*/ 36 h 54"/>
                <a:gd name="T70" fmla="*/ 102 w 120"/>
                <a:gd name="T71" fmla="*/ 36 h 54"/>
                <a:gd name="T72" fmla="*/ 90 w 120"/>
                <a:gd name="T73" fmla="*/ 30 h 54"/>
                <a:gd name="T74" fmla="*/ 84 w 120"/>
                <a:gd name="T75" fmla="*/ 30 h 54"/>
                <a:gd name="T76" fmla="*/ 84 w 120"/>
                <a:gd name="T77" fmla="*/ 24 h 54"/>
                <a:gd name="T78" fmla="*/ 90 w 120"/>
                <a:gd name="T79" fmla="*/ 18 h 54"/>
                <a:gd name="T80" fmla="*/ 96 w 120"/>
                <a:gd name="T81" fmla="*/ 18 h 54"/>
                <a:gd name="T82" fmla="*/ 96 w 120"/>
                <a:gd name="T83" fmla="*/ 18 h 54"/>
                <a:gd name="T84" fmla="*/ 90 w 120"/>
                <a:gd name="T85" fmla="*/ 12 h 54"/>
                <a:gd name="T86" fmla="*/ 84 w 120"/>
                <a:gd name="T87" fmla="*/ 12 h 54"/>
                <a:gd name="T88" fmla="*/ 78 w 120"/>
                <a:gd name="T89" fmla="*/ 18 h 54"/>
                <a:gd name="T90" fmla="*/ 78 w 120"/>
                <a:gd name="T91" fmla="*/ 18 h 54"/>
                <a:gd name="T92" fmla="*/ 72 w 120"/>
                <a:gd name="T93" fmla="*/ 24 h 54"/>
                <a:gd name="T94" fmla="*/ 66 w 120"/>
                <a:gd name="T95" fmla="*/ 24 h 54"/>
                <a:gd name="T96" fmla="*/ 60 w 120"/>
                <a:gd name="T97" fmla="*/ 18 h 54"/>
                <a:gd name="T98" fmla="*/ 54 w 120"/>
                <a:gd name="T99" fmla="*/ 18 h 54"/>
                <a:gd name="T100" fmla="*/ 48 w 120"/>
                <a:gd name="T101" fmla="*/ 18 h 54"/>
                <a:gd name="T102" fmla="*/ 54 w 120"/>
                <a:gd name="T103" fmla="*/ 6 h 54"/>
                <a:gd name="T104" fmla="*/ 66 w 120"/>
                <a:gd name="T105" fmla="*/ 0 h 54"/>
                <a:gd name="T106" fmla="*/ 66 w 120"/>
                <a:gd name="T107" fmla="*/ 0 h 54"/>
                <a:gd name="T108" fmla="*/ 60 w 120"/>
                <a:gd name="T109" fmla="*/ 0 h 54"/>
                <a:gd name="T110" fmla="*/ 54 w 120"/>
                <a:gd name="T111" fmla="*/ 6 h 54"/>
                <a:gd name="T112" fmla="*/ 42 w 120"/>
                <a:gd name="T113" fmla="*/ 6 h 54"/>
                <a:gd name="T114" fmla="*/ 42 w 120"/>
                <a:gd name="T115" fmla="*/ 12 h 54"/>
                <a:gd name="T116" fmla="*/ 36 w 120"/>
                <a:gd name="T117" fmla="*/ 18 h 54"/>
                <a:gd name="T118" fmla="*/ 24 w 120"/>
                <a:gd name="T119" fmla="*/ 18 h 54"/>
                <a:gd name="T120" fmla="*/ 12 w 120"/>
                <a:gd name="T121" fmla="*/ 18 h 54"/>
                <a:gd name="T122" fmla="*/ 6 w 120"/>
                <a:gd name="T123" fmla="*/ 18 h 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0"/>
                <a:gd name="T187" fmla="*/ 0 h 54"/>
                <a:gd name="T188" fmla="*/ 120 w 120"/>
                <a:gd name="T189" fmla="*/ 54 h 5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0" h="54">
                  <a:moveTo>
                    <a:pt x="0" y="18"/>
                  </a:moveTo>
                  <a:lnTo>
                    <a:pt x="6" y="18"/>
                  </a:lnTo>
                  <a:lnTo>
                    <a:pt x="12" y="18"/>
                  </a:lnTo>
                  <a:lnTo>
                    <a:pt x="18" y="18"/>
                  </a:lnTo>
                  <a:lnTo>
                    <a:pt x="24" y="18"/>
                  </a:lnTo>
                  <a:lnTo>
                    <a:pt x="30" y="24"/>
                  </a:lnTo>
                  <a:lnTo>
                    <a:pt x="36" y="24"/>
                  </a:lnTo>
                  <a:lnTo>
                    <a:pt x="42" y="24"/>
                  </a:lnTo>
                  <a:lnTo>
                    <a:pt x="42" y="30"/>
                  </a:lnTo>
                  <a:lnTo>
                    <a:pt x="42" y="36"/>
                  </a:lnTo>
                  <a:lnTo>
                    <a:pt x="48" y="42"/>
                  </a:lnTo>
                  <a:lnTo>
                    <a:pt x="54" y="48"/>
                  </a:lnTo>
                  <a:lnTo>
                    <a:pt x="60" y="48"/>
                  </a:lnTo>
                  <a:lnTo>
                    <a:pt x="54" y="42"/>
                  </a:lnTo>
                  <a:lnTo>
                    <a:pt x="48" y="36"/>
                  </a:lnTo>
                  <a:lnTo>
                    <a:pt x="48" y="30"/>
                  </a:lnTo>
                  <a:lnTo>
                    <a:pt x="48" y="24"/>
                  </a:lnTo>
                  <a:lnTo>
                    <a:pt x="54" y="24"/>
                  </a:lnTo>
                  <a:lnTo>
                    <a:pt x="60" y="24"/>
                  </a:lnTo>
                  <a:lnTo>
                    <a:pt x="60" y="30"/>
                  </a:lnTo>
                  <a:lnTo>
                    <a:pt x="66" y="30"/>
                  </a:lnTo>
                  <a:lnTo>
                    <a:pt x="72" y="30"/>
                  </a:lnTo>
                  <a:lnTo>
                    <a:pt x="72" y="36"/>
                  </a:lnTo>
                  <a:lnTo>
                    <a:pt x="78" y="42"/>
                  </a:lnTo>
                  <a:lnTo>
                    <a:pt x="78" y="48"/>
                  </a:lnTo>
                  <a:lnTo>
                    <a:pt x="84" y="48"/>
                  </a:lnTo>
                  <a:lnTo>
                    <a:pt x="90" y="54"/>
                  </a:lnTo>
                  <a:lnTo>
                    <a:pt x="96" y="54"/>
                  </a:lnTo>
                  <a:lnTo>
                    <a:pt x="90" y="48"/>
                  </a:lnTo>
                  <a:lnTo>
                    <a:pt x="84" y="42"/>
                  </a:lnTo>
                  <a:lnTo>
                    <a:pt x="78" y="36"/>
                  </a:lnTo>
                  <a:lnTo>
                    <a:pt x="78" y="30"/>
                  </a:lnTo>
                  <a:lnTo>
                    <a:pt x="78" y="36"/>
                  </a:lnTo>
                  <a:lnTo>
                    <a:pt x="84" y="36"/>
                  </a:lnTo>
                  <a:lnTo>
                    <a:pt x="90" y="36"/>
                  </a:lnTo>
                  <a:lnTo>
                    <a:pt x="96" y="36"/>
                  </a:lnTo>
                  <a:lnTo>
                    <a:pt x="108" y="42"/>
                  </a:lnTo>
                  <a:lnTo>
                    <a:pt x="114" y="42"/>
                  </a:lnTo>
                  <a:lnTo>
                    <a:pt x="120" y="42"/>
                  </a:lnTo>
                  <a:lnTo>
                    <a:pt x="120" y="36"/>
                  </a:lnTo>
                  <a:lnTo>
                    <a:pt x="114" y="36"/>
                  </a:lnTo>
                  <a:lnTo>
                    <a:pt x="108" y="36"/>
                  </a:lnTo>
                  <a:lnTo>
                    <a:pt x="102" y="36"/>
                  </a:lnTo>
                  <a:lnTo>
                    <a:pt x="96" y="30"/>
                  </a:lnTo>
                  <a:lnTo>
                    <a:pt x="90" y="30"/>
                  </a:lnTo>
                  <a:lnTo>
                    <a:pt x="84" y="30"/>
                  </a:lnTo>
                  <a:lnTo>
                    <a:pt x="78" y="24"/>
                  </a:lnTo>
                  <a:lnTo>
                    <a:pt x="84" y="24"/>
                  </a:lnTo>
                  <a:lnTo>
                    <a:pt x="90" y="18"/>
                  </a:lnTo>
                  <a:lnTo>
                    <a:pt x="96" y="18"/>
                  </a:lnTo>
                  <a:lnTo>
                    <a:pt x="96" y="12"/>
                  </a:lnTo>
                  <a:lnTo>
                    <a:pt x="90" y="12"/>
                  </a:lnTo>
                  <a:lnTo>
                    <a:pt x="84" y="12"/>
                  </a:lnTo>
                  <a:lnTo>
                    <a:pt x="84" y="18"/>
                  </a:lnTo>
                  <a:lnTo>
                    <a:pt x="78" y="18"/>
                  </a:lnTo>
                  <a:lnTo>
                    <a:pt x="72" y="24"/>
                  </a:lnTo>
                  <a:lnTo>
                    <a:pt x="66" y="24"/>
                  </a:lnTo>
                  <a:lnTo>
                    <a:pt x="60" y="24"/>
                  </a:lnTo>
                  <a:lnTo>
                    <a:pt x="60" y="18"/>
                  </a:lnTo>
                  <a:lnTo>
                    <a:pt x="54" y="18"/>
                  </a:lnTo>
                  <a:lnTo>
                    <a:pt x="48" y="18"/>
                  </a:lnTo>
                  <a:lnTo>
                    <a:pt x="54" y="12"/>
                  </a:lnTo>
                  <a:lnTo>
                    <a:pt x="54" y="6"/>
                  </a:lnTo>
                  <a:lnTo>
                    <a:pt x="60" y="0"/>
                  </a:lnTo>
                  <a:lnTo>
                    <a:pt x="66" y="0"/>
                  </a:lnTo>
                  <a:lnTo>
                    <a:pt x="60" y="0"/>
                  </a:lnTo>
                  <a:lnTo>
                    <a:pt x="54" y="0"/>
                  </a:lnTo>
                  <a:lnTo>
                    <a:pt x="54" y="6"/>
                  </a:lnTo>
                  <a:lnTo>
                    <a:pt x="48" y="6"/>
                  </a:lnTo>
                  <a:lnTo>
                    <a:pt x="42" y="6"/>
                  </a:lnTo>
                  <a:lnTo>
                    <a:pt x="42" y="12"/>
                  </a:lnTo>
                  <a:lnTo>
                    <a:pt x="36" y="18"/>
                  </a:lnTo>
                  <a:lnTo>
                    <a:pt x="30" y="18"/>
                  </a:lnTo>
                  <a:lnTo>
                    <a:pt x="24" y="18"/>
                  </a:lnTo>
                  <a:lnTo>
                    <a:pt x="18" y="18"/>
                  </a:lnTo>
                  <a:lnTo>
                    <a:pt x="12" y="18"/>
                  </a:lnTo>
                  <a:lnTo>
                    <a:pt x="6" y="18"/>
                  </a:lnTo>
                  <a:lnTo>
                    <a:pt x="0" y="18"/>
                  </a:lnTo>
                  <a:close/>
                </a:path>
              </a:pathLst>
            </a:custGeom>
            <a:solidFill>
              <a:srgbClr val="BA0000"/>
            </a:solidFill>
            <a:ln w="9525">
              <a:noFill/>
              <a:round/>
              <a:headEnd/>
              <a:tailEnd/>
            </a:ln>
          </p:spPr>
          <p:txBody>
            <a:bodyPr rot="10800000" vert="eaVert"/>
            <a:lstStyle/>
            <a:p>
              <a:endParaRPr lang="en-US"/>
            </a:p>
          </p:txBody>
        </p:sp>
        <p:sp>
          <p:nvSpPr>
            <p:cNvPr id="15600" name="Freeform 223"/>
            <p:cNvSpPr>
              <a:spLocks/>
            </p:cNvSpPr>
            <p:nvPr/>
          </p:nvSpPr>
          <p:spPr bwMode="auto">
            <a:xfrm>
              <a:off x="4742" y="2141"/>
              <a:ext cx="102" cy="107"/>
            </a:xfrm>
            <a:custGeom>
              <a:avLst/>
              <a:gdLst>
                <a:gd name="T0" fmla="*/ 6 w 102"/>
                <a:gd name="T1" fmla="*/ 6 h 107"/>
                <a:gd name="T2" fmla="*/ 18 w 102"/>
                <a:gd name="T3" fmla="*/ 12 h 107"/>
                <a:gd name="T4" fmla="*/ 18 w 102"/>
                <a:gd name="T5" fmla="*/ 23 h 107"/>
                <a:gd name="T6" fmla="*/ 18 w 102"/>
                <a:gd name="T7" fmla="*/ 47 h 107"/>
                <a:gd name="T8" fmla="*/ 18 w 102"/>
                <a:gd name="T9" fmla="*/ 47 h 107"/>
                <a:gd name="T10" fmla="*/ 24 w 102"/>
                <a:gd name="T11" fmla="*/ 29 h 107"/>
                <a:gd name="T12" fmla="*/ 24 w 102"/>
                <a:gd name="T13" fmla="*/ 23 h 107"/>
                <a:gd name="T14" fmla="*/ 30 w 102"/>
                <a:gd name="T15" fmla="*/ 23 h 107"/>
                <a:gd name="T16" fmla="*/ 36 w 102"/>
                <a:gd name="T17" fmla="*/ 29 h 107"/>
                <a:gd name="T18" fmla="*/ 42 w 102"/>
                <a:gd name="T19" fmla="*/ 41 h 107"/>
                <a:gd name="T20" fmla="*/ 48 w 102"/>
                <a:gd name="T21" fmla="*/ 53 h 107"/>
                <a:gd name="T22" fmla="*/ 48 w 102"/>
                <a:gd name="T23" fmla="*/ 71 h 107"/>
                <a:gd name="T24" fmla="*/ 48 w 102"/>
                <a:gd name="T25" fmla="*/ 71 h 107"/>
                <a:gd name="T26" fmla="*/ 54 w 102"/>
                <a:gd name="T27" fmla="*/ 53 h 107"/>
                <a:gd name="T28" fmla="*/ 60 w 102"/>
                <a:gd name="T29" fmla="*/ 53 h 107"/>
                <a:gd name="T30" fmla="*/ 72 w 102"/>
                <a:gd name="T31" fmla="*/ 65 h 107"/>
                <a:gd name="T32" fmla="*/ 84 w 102"/>
                <a:gd name="T33" fmla="*/ 83 h 107"/>
                <a:gd name="T34" fmla="*/ 90 w 102"/>
                <a:gd name="T35" fmla="*/ 101 h 107"/>
                <a:gd name="T36" fmla="*/ 96 w 102"/>
                <a:gd name="T37" fmla="*/ 107 h 107"/>
                <a:gd name="T38" fmla="*/ 102 w 102"/>
                <a:gd name="T39" fmla="*/ 107 h 107"/>
                <a:gd name="T40" fmla="*/ 96 w 102"/>
                <a:gd name="T41" fmla="*/ 101 h 107"/>
                <a:gd name="T42" fmla="*/ 90 w 102"/>
                <a:gd name="T43" fmla="*/ 83 h 107"/>
                <a:gd name="T44" fmla="*/ 78 w 102"/>
                <a:gd name="T45" fmla="*/ 65 h 107"/>
                <a:gd name="T46" fmla="*/ 66 w 102"/>
                <a:gd name="T47" fmla="*/ 53 h 107"/>
                <a:gd name="T48" fmla="*/ 66 w 102"/>
                <a:gd name="T49" fmla="*/ 47 h 107"/>
                <a:gd name="T50" fmla="*/ 72 w 102"/>
                <a:gd name="T51" fmla="*/ 41 h 107"/>
                <a:gd name="T52" fmla="*/ 78 w 102"/>
                <a:gd name="T53" fmla="*/ 41 h 107"/>
                <a:gd name="T54" fmla="*/ 78 w 102"/>
                <a:gd name="T55" fmla="*/ 41 h 107"/>
                <a:gd name="T56" fmla="*/ 90 w 102"/>
                <a:gd name="T57" fmla="*/ 47 h 107"/>
                <a:gd name="T58" fmla="*/ 90 w 102"/>
                <a:gd name="T59" fmla="*/ 47 h 107"/>
                <a:gd name="T60" fmla="*/ 84 w 102"/>
                <a:gd name="T61" fmla="*/ 41 h 107"/>
                <a:gd name="T62" fmla="*/ 78 w 102"/>
                <a:gd name="T63" fmla="*/ 35 h 107"/>
                <a:gd name="T64" fmla="*/ 66 w 102"/>
                <a:gd name="T65" fmla="*/ 35 h 107"/>
                <a:gd name="T66" fmla="*/ 60 w 102"/>
                <a:gd name="T67" fmla="*/ 35 h 107"/>
                <a:gd name="T68" fmla="*/ 54 w 102"/>
                <a:gd name="T69" fmla="*/ 35 h 107"/>
                <a:gd name="T70" fmla="*/ 48 w 102"/>
                <a:gd name="T71" fmla="*/ 35 h 107"/>
                <a:gd name="T72" fmla="*/ 42 w 102"/>
                <a:gd name="T73" fmla="*/ 29 h 107"/>
                <a:gd name="T74" fmla="*/ 36 w 102"/>
                <a:gd name="T75" fmla="*/ 23 h 107"/>
                <a:gd name="T76" fmla="*/ 36 w 102"/>
                <a:gd name="T77" fmla="*/ 23 h 107"/>
                <a:gd name="T78" fmla="*/ 42 w 102"/>
                <a:gd name="T79" fmla="*/ 18 h 107"/>
                <a:gd name="T80" fmla="*/ 48 w 102"/>
                <a:gd name="T81" fmla="*/ 18 h 107"/>
                <a:gd name="T82" fmla="*/ 54 w 102"/>
                <a:gd name="T83" fmla="*/ 18 h 107"/>
                <a:gd name="T84" fmla="*/ 60 w 102"/>
                <a:gd name="T85" fmla="*/ 18 h 107"/>
                <a:gd name="T86" fmla="*/ 60 w 102"/>
                <a:gd name="T87" fmla="*/ 18 h 107"/>
                <a:gd name="T88" fmla="*/ 54 w 102"/>
                <a:gd name="T89" fmla="*/ 18 h 107"/>
                <a:gd name="T90" fmla="*/ 48 w 102"/>
                <a:gd name="T91" fmla="*/ 18 h 107"/>
                <a:gd name="T92" fmla="*/ 36 w 102"/>
                <a:gd name="T93" fmla="*/ 18 h 107"/>
                <a:gd name="T94" fmla="*/ 30 w 102"/>
                <a:gd name="T95" fmla="*/ 18 h 107"/>
                <a:gd name="T96" fmla="*/ 24 w 102"/>
                <a:gd name="T97" fmla="*/ 18 h 107"/>
                <a:gd name="T98" fmla="*/ 18 w 102"/>
                <a:gd name="T99" fmla="*/ 12 h 107"/>
                <a:gd name="T100" fmla="*/ 12 w 102"/>
                <a:gd name="T101" fmla="*/ 6 h 107"/>
                <a:gd name="T102" fmla="*/ 6 w 102"/>
                <a:gd name="T103" fmla="*/ 0 h 1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2"/>
                <a:gd name="T157" fmla="*/ 0 h 107"/>
                <a:gd name="T158" fmla="*/ 102 w 102"/>
                <a:gd name="T159" fmla="*/ 107 h 10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2" h="107">
                  <a:moveTo>
                    <a:pt x="0" y="0"/>
                  </a:moveTo>
                  <a:lnTo>
                    <a:pt x="6" y="6"/>
                  </a:lnTo>
                  <a:lnTo>
                    <a:pt x="12" y="6"/>
                  </a:lnTo>
                  <a:lnTo>
                    <a:pt x="18" y="12"/>
                  </a:lnTo>
                  <a:lnTo>
                    <a:pt x="18" y="18"/>
                  </a:lnTo>
                  <a:lnTo>
                    <a:pt x="18" y="23"/>
                  </a:lnTo>
                  <a:lnTo>
                    <a:pt x="18" y="35"/>
                  </a:lnTo>
                  <a:lnTo>
                    <a:pt x="18" y="47"/>
                  </a:lnTo>
                  <a:lnTo>
                    <a:pt x="18" y="59"/>
                  </a:lnTo>
                  <a:lnTo>
                    <a:pt x="18" y="47"/>
                  </a:lnTo>
                  <a:lnTo>
                    <a:pt x="18" y="35"/>
                  </a:lnTo>
                  <a:lnTo>
                    <a:pt x="24" y="29"/>
                  </a:lnTo>
                  <a:lnTo>
                    <a:pt x="24" y="23"/>
                  </a:lnTo>
                  <a:lnTo>
                    <a:pt x="30" y="23"/>
                  </a:lnTo>
                  <a:lnTo>
                    <a:pt x="36" y="29"/>
                  </a:lnTo>
                  <a:lnTo>
                    <a:pt x="36" y="35"/>
                  </a:lnTo>
                  <a:lnTo>
                    <a:pt x="42" y="41"/>
                  </a:lnTo>
                  <a:lnTo>
                    <a:pt x="48" y="47"/>
                  </a:lnTo>
                  <a:lnTo>
                    <a:pt x="48" y="53"/>
                  </a:lnTo>
                  <a:lnTo>
                    <a:pt x="42" y="65"/>
                  </a:lnTo>
                  <a:lnTo>
                    <a:pt x="48" y="71"/>
                  </a:lnTo>
                  <a:lnTo>
                    <a:pt x="54" y="83"/>
                  </a:lnTo>
                  <a:lnTo>
                    <a:pt x="48" y="71"/>
                  </a:lnTo>
                  <a:lnTo>
                    <a:pt x="48" y="65"/>
                  </a:lnTo>
                  <a:lnTo>
                    <a:pt x="54" y="53"/>
                  </a:lnTo>
                  <a:lnTo>
                    <a:pt x="54" y="47"/>
                  </a:lnTo>
                  <a:lnTo>
                    <a:pt x="60" y="53"/>
                  </a:lnTo>
                  <a:lnTo>
                    <a:pt x="66" y="59"/>
                  </a:lnTo>
                  <a:lnTo>
                    <a:pt x="72" y="65"/>
                  </a:lnTo>
                  <a:lnTo>
                    <a:pt x="78" y="77"/>
                  </a:lnTo>
                  <a:lnTo>
                    <a:pt x="84" y="83"/>
                  </a:lnTo>
                  <a:lnTo>
                    <a:pt x="90" y="95"/>
                  </a:lnTo>
                  <a:lnTo>
                    <a:pt x="90" y="101"/>
                  </a:lnTo>
                  <a:lnTo>
                    <a:pt x="96" y="107"/>
                  </a:lnTo>
                  <a:lnTo>
                    <a:pt x="102" y="107"/>
                  </a:lnTo>
                  <a:lnTo>
                    <a:pt x="96" y="101"/>
                  </a:lnTo>
                  <a:lnTo>
                    <a:pt x="90" y="89"/>
                  </a:lnTo>
                  <a:lnTo>
                    <a:pt x="90" y="83"/>
                  </a:lnTo>
                  <a:lnTo>
                    <a:pt x="84" y="77"/>
                  </a:lnTo>
                  <a:lnTo>
                    <a:pt x="78" y="65"/>
                  </a:lnTo>
                  <a:lnTo>
                    <a:pt x="72" y="59"/>
                  </a:lnTo>
                  <a:lnTo>
                    <a:pt x="66" y="53"/>
                  </a:lnTo>
                  <a:lnTo>
                    <a:pt x="60" y="47"/>
                  </a:lnTo>
                  <a:lnTo>
                    <a:pt x="66" y="47"/>
                  </a:lnTo>
                  <a:lnTo>
                    <a:pt x="66" y="41"/>
                  </a:lnTo>
                  <a:lnTo>
                    <a:pt x="72" y="41"/>
                  </a:lnTo>
                  <a:lnTo>
                    <a:pt x="78" y="41"/>
                  </a:lnTo>
                  <a:lnTo>
                    <a:pt x="84" y="41"/>
                  </a:lnTo>
                  <a:lnTo>
                    <a:pt x="90" y="47"/>
                  </a:lnTo>
                  <a:lnTo>
                    <a:pt x="90" y="41"/>
                  </a:lnTo>
                  <a:lnTo>
                    <a:pt x="84" y="41"/>
                  </a:lnTo>
                  <a:lnTo>
                    <a:pt x="84" y="35"/>
                  </a:lnTo>
                  <a:lnTo>
                    <a:pt x="78" y="35"/>
                  </a:lnTo>
                  <a:lnTo>
                    <a:pt x="72" y="35"/>
                  </a:lnTo>
                  <a:lnTo>
                    <a:pt x="66" y="35"/>
                  </a:lnTo>
                  <a:lnTo>
                    <a:pt x="60" y="35"/>
                  </a:lnTo>
                  <a:lnTo>
                    <a:pt x="54" y="41"/>
                  </a:lnTo>
                  <a:lnTo>
                    <a:pt x="54" y="35"/>
                  </a:lnTo>
                  <a:lnTo>
                    <a:pt x="48" y="35"/>
                  </a:lnTo>
                  <a:lnTo>
                    <a:pt x="42" y="29"/>
                  </a:lnTo>
                  <a:lnTo>
                    <a:pt x="42" y="23"/>
                  </a:lnTo>
                  <a:lnTo>
                    <a:pt x="36" y="23"/>
                  </a:lnTo>
                  <a:lnTo>
                    <a:pt x="42" y="23"/>
                  </a:lnTo>
                  <a:lnTo>
                    <a:pt x="42" y="18"/>
                  </a:lnTo>
                  <a:lnTo>
                    <a:pt x="48" y="18"/>
                  </a:lnTo>
                  <a:lnTo>
                    <a:pt x="54" y="18"/>
                  </a:lnTo>
                  <a:lnTo>
                    <a:pt x="60" y="18"/>
                  </a:lnTo>
                  <a:lnTo>
                    <a:pt x="54" y="18"/>
                  </a:lnTo>
                  <a:lnTo>
                    <a:pt x="48" y="18"/>
                  </a:lnTo>
                  <a:lnTo>
                    <a:pt x="42" y="18"/>
                  </a:lnTo>
                  <a:lnTo>
                    <a:pt x="36" y="18"/>
                  </a:lnTo>
                  <a:lnTo>
                    <a:pt x="30" y="18"/>
                  </a:lnTo>
                  <a:lnTo>
                    <a:pt x="24" y="18"/>
                  </a:lnTo>
                  <a:lnTo>
                    <a:pt x="24" y="12"/>
                  </a:lnTo>
                  <a:lnTo>
                    <a:pt x="18" y="12"/>
                  </a:lnTo>
                  <a:lnTo>
                    <a:pt x="18" y="6"/>
                  </a:lnTo>
                  <a:lnTo>
                    <a:pt x="12" y="6"/>
                  </a:lnTo>
                  <a:lnTo>
                    <a:pt x="6" y="0"/>
                  </a:lnTo>
                  <a:lnTo>
                    <a:pt x="0" y="0"/>
                  </a:lnTo>
                  <a:close/>
                </a:path>
              </a:pathLst>
            </a:custGeom>
            <a:solidFill>
              <a:srgbClr val="BA0000"/>
            </a:solidFill>
            <a:ln w="9525">
              <a:noFill/>
              <a:round/>
              <a:headEnd/>
              <a:tailEnd/>
            </a:ln>
          </p:spPr>
          <p:txBody>
            <a:bodyPr rot="10800000" vert="eaVert"/>
            <a:lstStyle/>
            <a:p>
              <a:endParaRPr lang="en-US"/>
            </a:p>
          </p:txBody>
        </p:sp>
        <p:sp>
          <p:nvSpPr>
            <p:cNvPr id="15601" name="Freeform 224"/>
            <p:cNvSpPr>
              <a:spLocks/>
            </p:cNvSpPr>
            <p:nvPr/>
          </p:nvSpPr>
          <p:spPr bwMode="auto">
            <a:xfrm>
              <a:off x="4666" y="2153"/>
              <a:ext cx="71" cy="125"/>
            </a:xfrm>
            <a:custGeom>
              <a:avLst/>
              <a:gdLst>
                <a:gd name="T0" fmla="*/ 41 w 71"/>
                <a:gd name="T1" fmla="*/ 11 h 125"/>
                <a:gd name="T2" fmla="*/ 35 w 71"/>
                <a:gd name="T3" fmla="*/ 23 h 125"/>
                <a:gd name="T4" fmla="*/ 18 w 71"/>
                <a:gd name="T5" fmla="*/ 29 h 125"/>
                <a:gd name="T6" fmla="*/ 6 w 71"/>
                <a:gd name="T7" fmla="*/ 35 h 125"/>
                <a:gd name="T8" fmla="*/ 6 w 71"/>
                <a:gd name="T9" fmla="*/ 47 h 125"/>
                <a:gd name="T10" fmla="*/ 12 w 71"/>
                <a:gd name="T11" fmla="*/ 41 h 125"/>
                <a:gd name="T12" fmla="*/ 24 w 71"/>
                <a:gd name="T13" fmla="*/ 35 h 125"/>
                <a:gd name="T14" fmla="*/ 35 w 71"/>
                <a:gd name="T15" fmla="*/ 29 h 125"/>
                <a:gd name="T16" fmla="*/ 35 w 71"/>
                <a:gd name="T17" fmla="*/ 41 h 125"/>
                <a:gd name="T18" fmla="*/ 24 w 71"/>
                <a:gd name="T19" fmla="*/ 53 h 125"/>
                <a:gd name="T20" fmla="*/ 12 w 71"/>
                <a:gd name="T21" fmla="*/ 59 h 125"/>
                <a:gd name="T22" fmla="*/ 0 w 71"/>
                <a:gd name="T23" fmla="*/ 65 h 125"/>
                <a:gd name="T24" fmla="*/ 0 w 71"/>
                <a:gd name="T25" fmla="*/ 71 h 125"/>
                <a:gd name="T26" fmla="*/ 6 w 71"/>
                <a:gd name="T27" fmla="*/ 65 h 125"/>
                <a:gd name="T28" fmla="*/ 18 w 71"/>
                <a:gd name="T29" fmla="*/ 59 h 125"/>
                <a:gd name="T30" fmla="*/ 30 w 71"/>
                <a:gd name="T31" fmla="*/ 59 h 125"/>
                <a:gd name="T32" fmla="*/ 30 w 71"/>
                <a:gd name="T33" fmla="*/ 71 h 125"/>
                <a:gd name="T34" fmla="*/ 24 w 71"/>
                <a:gd name="T35" fmla="*/ 77 h 125"/>
                <a:gd name="T36" fmla="*/ 12 w 71"/>
                <a:gd name="T37" fmla="*/ 89 h 125"/>
                <a:gd name="T38" fmla="*/ 6 w 71"/>
                <a:gd name="T39" fmla="*/ 95 h 125"/>
                <a:gd name="T40" fmla="*/ 6 w 71"/>
                <a:gd name="T41" fmla="*/ 95 h 125"/>
                <a:gd name="T42" fmla="*/ 18 w 71"/>
                <a:gd name="T43" fmla="*/ 89 h 125"/>
                <a:gd name="T44" fmla="*/ 24 w 71"/>
                <a:gd name="T45" fmla="*/ 83 h 125"/>
                <a:gd name="T46" fmla="*/ 18 w 71"/>
                <a:gd name="T47" fmla="*/ 95 h 125"/>
                <a:gd name="T48" fmla="*/ 12 w 71"/>
                <a:gd name="T49" fmla="*/ 113 h 125"/>
                <a:gd name="T50" fmla="*/ 0 w 71"/>
                <a:gd name="T51" fmla="*/ 125 h 125"/>
                <a:gd name="T52" fmla="*/ 0 w 71"/>
                <a:gd name="T53" fmla="*/ 125 h 125"/>
                <a:gd name="T54" fmla="*/ 12 w 71"/>
                <a:gd name="T55" fmla="*/ 119 h 125"/>
                <a:gd name="T56" fmla="*/ 24 w 71"/>
                <a:gd name="T57" fmla="*/ 101 h 125"/>
                <a:gd name="T58" fmla="*/ 35 w 71"/>
                <a:gd name="T59" fmla="*/ 83 h 125"/>
                <a:gd name="T60" fmla="*/ 41 w 71"/>
                <a:gd name="T61" fmla="*/ 101 h 125"/>
                <a:gd name="T62" fmla="*/ 41 w 71"/>
                <a:gd name="T63" fmla="*/ 107 h 125"/>
                <a:gd name="T64" fmla="*/ 47 w 71"/>
                <a:gd name="T65" fmla="*/ 101 h 125"/>
                <a:gd name="T66" fmla="*/ 47 w 71"/>
                <a:gd name="T67" fmla="*/ 89 h 125"/>
                <a:gd name="T68" fmla="*/ 35 w 71"/>
                <a:gd name="T69" fmla="*/ 77 h 125"/>
                <a:gd name="T70" fmla="*/ 41 w 71"/>
                <a:gd name="T71" fmla="*/ 59 h 125"/>
                <a:gd name="T72" fmla="*/ 41 w 71"/>
                <a:gd name="T73" fmla="*/ 53 h 125"/>
                <a:gd name="T74" fmla="*/ 53 w 71"/>
                <a:gd name="T75" fmla="*/ 59 h 125"/>
                <a:gd name="T76" fmla="*/ 59 w 71"/>
                <a:gd name="T77" fmla="*/ 77 h 125"/>
                <a:gd name="T78" fmla="*/ 65 w 71"/>
                <a:gd name="T79" fmla="*/ 77 h 125"/>
                <a:gd name="T80" fmla="*/ 65 w 71"/>
                <a:gd name="T81" fmla="*/ 65 h 125"/>
                <a:gd name="T82" fmla="*/ 59 w 71"/>
                <a:gd name="T83" fmla="*/ 53 h 125"/>
                <a:gd name="T84" fmla="*/ 41 w 71"/>
                <a:gd name="T85" fmla="*/ 47 h 125"/>
                <a:gd name="T86" fmla="*/ 47 w 71"/>
                <a:gd name="T87" fmla="*/ 29 h 125"/>
                <a:gd name="T88" fmla="*/ 53 w 71"/>
                <a:gd name="T89" fmla="*/ 29 h 125"/>
                <a:gd name="T90" fmla="*/ 59 w 71"/>
                <a:gd name="T91" fmla="*/ 35 h 125"/>
                <a:gd name="T92" fmla="*/ 65 w 71"/>
                <a:gd name="T93" fmla="*/ 41 h 125"/>
                <a:gd name="T94" fmla="*/ 71 w 71"/>
                <a:gd name="T95" fmla="*/ 47 h 125"/>
                <a:gd name="T96" fmla="*/ 65 w 71"/>
                <a:gd name="T97" fmla="*/ 35 h 125"/>
                <a:gd name="T98" fmla="*/ 59 w 71"/>
                <a:gd name="T99" fmla="*/ 23 h 125"/>
                <a:gd name="T100" fmla="*/ 53 w 71"/>
                <a:gd name="T101" fmla="*/ 17 h 125"/>
                <a:gd name="T102" fmla="*/ 53 w 71"/>
                <a:gd name="T103" fmla="*/ 6 h 125"/>
                <a:gd name="T104" fmla="*/ 47 w 71"/>
                <a:gd name="T105" fmla="*/ 0 h 12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1"/>
                <a:gd name="T160" fmla="*/ 0 h 125"/>
                <a:gd name="T161" fmla="*/ 71 w 71"/>
                <a:gd name="T162" fmla="*/ 125 h 12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1" h="125">
                  <a:moveTo>
                    <a:pt x="47" y="6"/>
                  </a:moveTo>
                  <a:lnTo>
                    <a:pt x="41" y="11"/>
                  </a:lnTo>
                  <a:lnTo>
                    <a:pt x="41" y="17"/>
                  </a:lnTo>
                  <a:lnTo>
                    <a:pt x="35" y="23"/>
                  </a:lnTo>
                  <a:lnTo>
                    <a:pt x="30" y="23"/>
                  </a:lnTo>
                  <a:lnTo>
                    <a:pt x="24" y="23"/>
                  </a:lnTo>
                  <a:lnTo>
                    <a:pt x="18" y="29"/>
                  </a:lnTo>
                  <a:lnTo>
                    <a:pt x="12" y="29"/>
                  </a:lnTo>
                  <a:lnTo>
                    <a:pt x="12" y="35"/>
                  </a:lnTo>
                  <a:lnTo>
                    <a:pt x="6" y="35"/>
                  </a:lnTo>
                  <a:lnTo>
                    <a:pt x="6" y="41"/>
                  </a:lnTo>
                  <a:lnTo>
                    <a:pt x="6" y="47"/>
                  </a:lnTo>
                  <a:lnTo>
                    <a:pt x="6" y="41"/>
                  </a:lnTo>
                  <a:lnTo>
                    <a:pt x="12" y="41"/>
                  </a:lnTo>
                  <a:lnTo>
                    <a:pt x="12" y="35"/>
                  </a:lnTo>
                  <a:lnTo>
                    <a:pt x="18" y="35"/>
                  </a:lnTo>
                  <a:lnTo>
                    <a:pt x="24" y="35"/>
                  </a:lnTo>
                  <a:lnTo>
                    <a:pt x="24" y="29"/>
                  </a:lnTo>
                  <a:lnTo>
                    <a:pt x="30" y="29"/>
                  </a:lnTo>
                  <a:lnTo>
                    <a:pt x="35" y="29"/>
                  </a:lnTo>
                  <a:lnTo>
                    <a:pt x="35" y="35"/>
                  </a:lnTo>
                  <a:lnTo>
                    <a:pt x="35" y="41"/>
                  </a:lnTo>
                  <a:lnTo>
                    <a:pt x="35" y="47"/>
                  </a:lnTo>
                  <a:lnTo>
                    <a:pt x="30" y="47"/>
                  </a:lnTo>
                  <a:lnTo>
                    <a:pt x="24" y="53"/>
                  </a:lnTo>
                  <a:lnTo>
                    <a:pt x="18" y="53"/>
                  </a:lnTo>
                  <a:lnTo>
                    <a:pt x="12" y="59"/>
                  </a:lnTo>
                  <a:lnTo>
                    <a:pt x="6" y="59"/>
                  </a:lnTo>
                  <a:lnTo>
                    <a:pt x="6" y="65"/>
                  </a:lnTo>
                  <a:lnTo>
                    <a:pt x="0" y="65"/>
                  </a:lnTo>
                  <a:lnTo>
                    <a:pt x="0" y="71"/>
                  </a:lnTo>
                  <a:lnTo>
                    <a:pt x="6" y="71"/>
                  </a:lnTo>
                  <a:lnTo>
                    <a:pt x="6" y="65"/>
                  </a:lnTo>
                  <a:lnTo>
                    <a:pt x="12" y="65"/>
                  </a:lnTo>
                  <a:lnTo>
                    <a:pt x="18" y="59"/>
                  </a:lnTo>
                  <a:lnTo>
                    <a:pt x="24" y="59"/>
                  </a:lnTo>
                  <a:lnTo>
                    <a:pt x="30" y="59"/>
                  </a:lnTo>
                  <a:lnTo>
                    <a:pt x="30" y="65"/>
                  </a:lnTo>
                  <a:lnTo>
                    <a:pt x="30" y="71"/>
                  </a:lnTo>
                  <a:lnTo>
                    <a:pt x="30" y="77"/>
                  </a:lnTo>
                  <a:lnTo>
                    <a:pt x="24" y="77"/>
                  </a:lnTo>
                  <a:lnTo>
                    <a:pt x="18" y="83"/>
                  </a:lnTo>
                  <a:lnTo>
                    <a:pt x="12" y="83"/>
                  </a:lnTo>
                  <a:lnTo>
                    <a:pt x="12" y="89"/>
                  </a:lnTo>
                  <a:lnTo>
                    <a:pt x="6" y="89"/>
                  </a:lnTo>
                  <a:lnTo>
                    <a:pt x="6" y="95"/>
                  </a:lnTo>
                  <a:lnTo>
                    <a:pt x="0" y="101"/>
                  </a:lnTo>
                  <a:lnTo>
                    <a:pt x="6" y="95"/>
                  </a:lnTo>
                  <a:lnTo>
                    <a:pt x="12" y="89"/>
                  </a:lnTo>
                  <a:lnTo>
                    <a:pt x="18" y="89"/>
                  </a:lnTo>
                  <a:lnTo>
                    <a:pt x="18" y="83"/>
                  </a:lnTo>
                  <a:lnTo>
                    <a:pt x="24" y="83"/>
                  </a:lnTo>
                  <a:lnTo>
                    <a:pt x="24" y="89"/>
                  </a:lnTo>
                  <a:lnTo>
                    <a:pt x="24" y="95"/>
                  </a:lnTo>
                  <a:lnTo>
                    <a:pt x="18" y="95"/>
                  </a:lnTo>
                  <a:lnTo>
                    <a:pt x="18" y="101"/>
                  </a:lnTo>
                  <a:lnTo>
                    <a:pt x="12" y="107"/>
                  </a:lnTo>
                  <a:lnTo>
                    <a:pt x="12" y="113"/>
                  </a:lnTo>
                  <a:lnTo>
                    <a:pt x="6" y="119"/>
                  </a:lnTo>
                  <a:lnTo>
                    <a:pt x="0" y="119"/>
                  </a:lnTo>
                  <a:lnTo>
                    <a:pt x="0" y="125"/>
                  </a:lnTo>
                  <a:lnTo>
                    <a:pt x="6" y="125"/>
                  </a:lnTo>
                  <a:lnTo>
                    <a:pt x="6" y="119"/>
                  </a:lnTo>
                  <a:lnTo>
                    <a:pt x="12" y="119"/>
                  </a:lnTo>
                  <a:lnTo>
                    <a:pt x="18" y="113"/>
                  </a:lnTo>
                  <a:lnTo>
                    <a:pt x="24" y="107"/>
                  </a:lnTo>
                  <a:lnTo>
                    <a:pt x="24" y="101"/>
                  </a:lnTo>
                  <a:lnTo>
                    <a:pt x="30" y="89"/>
                  </a:lnTo>
                  <a:lnTo>
                    <a:pt x="30" y="83"/>
                  </a:lnTo>
                  <a:lnTo>
                    <a:pt x="35" y="83"/>
                  </a:lnTo>
                  <a:lnTo>
                    <a:pt x="41" y="89"/>
                  </a:lnTo>
                  <a:lnTo>
                    <a:pt x="41" y="95"/>
                  </a:lnTo>
                  <a:lnTo>
                    <a:pt x="41" y="101"/>
                  </a:lnTo>
                  <a:lnTo>
                    <a:pt x="41" y="107"/>
                  </a:lnTo>
                  <a:lnTo>
                    <a:pt x="47" y="107"/>
                  </a:lnTo>
                  <a:lnTo>
                    <a:pt x="47" y="101"/>
                  </a:lnTo>
                  <a:lnTo>
                    <a:pt x="47" y="95"/>
                  </a:lnTo>
                  <a:lnTo>
                    <a:pt x="47" y="89"/>
                  </a:lnTo>
                  <a:lnTo>
                    <a:pt x="41" y="83"/>
                  </a:lnTo>
                  <a:lnTo>
                    <a:pt x="35" y="77"/>
                  </a:lnTo>
                  <a:lnTo>
                    <a:pt x="35" y="71"/>
                  </a:lnTo>
                  <a:lnTo>
                    <a:pt x="41" y="65"/>
                  </a:lnTo>
                  <a:lnTo>
                    <a:pt x="41" y="59"/>
                  </a:lnTo>
                  <a:lnTo>
                    <a:pt x="41" y="53"/>
                  </a:lnTo>
                  <a:lnTo>
                    <a:pt x="47" y="53"/>
                  </a:lnTo>
                  <a:lnTo>
                    <a:pt x="53" y="59"/>
                  </a:lnTo>
                  <a:lnTo>
                    <a:pt x="59" y="59"/>
                  </a:lnTo>
                  <a:lnTo>
                    <a:pt x="59" y="65"/>
                  </a:lnTo>
                  <a:lnTo>
                    <a:pt x="59" y="77"/>
                  </a:lnTo>
                  <a:lnTo>
                    <a:pt x="65" y="77"/>
                  </a:lnTo>
                  <a:lnTo>
                    <a:pt x="65" y="71"/>
                  </a:lnTo>
                  <a:lnTo>
                    <a:pt x="65" y="65"/>
                  </a:lnTo>
                  <a:lnTo>
                    <a:pt x="59" y="65"/>
                  </a:lnTo>
                  <a:lnTo>
                    <a:pt x="59" y="59"/>
                  </a:lnTo>
                  <a:lnTo>
                    <a:pt x="59" y="53"/>
                  </a:lnTo>
                  <a:lnTo>
                    <a:pt x="53" y="53"/>
                  </a:lnTo>
                  <a:lnTo>
                    <a:pt x="47" y="47"/>
                  </a:lnTo>
                  <a:lnTo>
                    <a:pt x="41" y="47"/>
                  </a:lnTo>
                  <a:lnTo>
                    <a:pt x="41" y="41"/>
                  </a:lnTo>
                  <a:lnTo>
                    <a:pt x="47" y="35"/>
                  </a:lnTo>
                  <a:lnTo>
                    <a:pt x="47" y="29"/>
                  </a:lnTo>
                  <a:lnTo>
                    <a:pt x="53" y="29"/>
                  </a:lnTo>
                  <a:lnTo>
                    <a:pt x="59" y="29"/>
                  </a:lnTo>
                  <a:lnTo>
                    <a:pt x="59" y="35"/>
                  </a:lnTo>
                  <a:lnTo>
                    <a:pt x="65" y="35"/>
                  </a:lnTo>
                  <a:lnTo>
                    <a:pt x="65" y="41"/>
                  </a:lnTo>
                  <a:lnTo>
                    <a:pt x="65" y="47"/>
                  </a:lnTo>
                  <a:lnTo>
                    <a:pt x="71" y="47"/>
                  </a:lnTo>
                  <a:lnTo>
                    <a:pt x="71" y="41"/>
                  </a:lnTo>
                  <a:lnTo>
                    <a:pt x="71" y="35"/>
                  </a:lnTo>
                  <a:lnTo>
                    <a:pt x="65" y="35"/>
                  </a:lnTo>
                  <a:lnTo>
                    <a:pt x="65" y="29"/>
                  </a:lnTo>
                  <a:lnTo>
                    <a:pt x="59" y="23"/>
                  </a:lnTo>
                  <a:lnTo>
                    <a:pt x="53" y="23"/>
                  </a:lnTo>
                  <a:lnTo>
                    <a:pt x="53" y="17"/>
                  </a:lnTo>
                  <a:lnTo>
                    <a:pt x="53" y="11"/>
                  </a:lnTo>
                  <a:lnTo>
                    <a:pt x="53" y="6"/>
                  </a:lnTo>
                  <a:lnTo>
                    <a:pt x="47" y="0"/>
                  </a:lnTo>
                  <a:lnTo>
                    <a:pt x="47" y="6"/>
                  </a:lnTo>
                  <a:close/>
                </a:path>
              </a:pathLst>
            </a:custGeom>
            <a:solidFill>
              <a:srgbClr val="BA0000"/>
            </a:solidFill>
            <a:ln w="9525">
              <a:noFill/>
              <a:round/>
              <a:headEnd/>
              <a:tailEnd/>
            </a:ln>
          </p:spPr>
          <p:txBody>
            <a:bodyPr rot="10800000" vert="eaVert"/>
            <a:lstStyle/>
            <a:p>
              <a:endParaRPr lang="en-US"/>
            </a:p>
          </p:txBody>
        </p:sp>
        <p:sp>
          <p:nvSpPr>
            <p:cNvPr id="15602" name="Freeform 225"/>
            <p:cNvSpPr>
              <a:spLocks/>
            </p:cNvSpPr>
            <p:nvPr/>
          </p:nvSpPr>
          <p:spPr bwMode="auto">
            <a:xfrm>
              <a:off x="4582" y="2123"/>
              <a:ext cx="119" cy="65"/>
            </a:xfrm>
            <a:custGeom>
              <a:avLst/>
              <a:gdLst>
                <a:gd name="T0" fmla="*/ 102 w 119"/>
                <a:gd name="T1" fmla="*/ 0 h 65"/>
                <a:gd name="T2" fmla="*/ 90 w 119"/>
                <a:gd name="T3" fmla="*/ 6 h 65"/>
                <a:gd name="T4" fmla="*/ 78 w 119"/>
                <a:gd name="T5" fmla="*/ 12 h 65"/>
                <a:gd name="T6" fmla="*/ 72 w 119"/>
                <a:gd name="T7" fmla="*/ 12 h 65"/>
                <a:gd name="T8" fmla="*/ 66 w 119"/>
                <a:gd name="T9" fmla="*/ 12 h 65"/>
                <a:gd name="T10" fmla="*/ 60 w 119"/>
                <a:gd name="T11" fmla="*/ 12 h 65"/>
                <a:gd name="T12" fmla="*/ 54 w 119"/>
                <a:gd name="T13" fmla="*/ 12 h 65"/>
                <a:gd name="T14" fmla="*/ 42 w 119"/>
                <a:gd name="T15" fmla="*/ 12 h 65"/>
                <a:gd name="T16" fmla="*/ 36 w 119"/>
                <a:gd name="T17" fmla="*/ 12 h 65"/>
                <a:gd name="T18" fmla="*/ 42 w 119"/>
                <a:gd name="T19" fmla="*/ 12 h 65"/>
                <a:gd name="T20" fmla="*/ 48 w 119"/>
                <a:gd name="T21" fmla="*/ 12 h 65"/>
                <a:gd name="T22" fmla="*/ 54 w 119"/>
                <a:gd name="T23" fmla="*/ 12 h 65"/>
                <a:gd name="T24" fmla="*/ 60 w 119"/>
                <a:gd name="T25" fmla="*/ 18 h 65"/>
                <a:gd name="T26" fmla="*/ 60 w 119"/>
                <a:gd name="T27" fmla="*/ 18 h 65"/>
                <a:gd name="T28" fmla="*/ 60 w 119"/>
                <a:gd name="T29" fmla="*/ 24 h 65"/>
                <a:gd name="T30" fmla="*/ 54 w 119"/>
                <a:gd name="T31" fmla="*/ 30 h 65"/>
                <a:gd name="T32" fmla="*/ 48 w 119"/>
                <a:gd name="T33" fmla="*/ 30 h 65"/>
                <a:gd name="T34" fmla="*/ 36 w 119"/>
                <a:gd name="T35" fmla="*/ 30 h 65"/>
                <a:gd name="T36" fmla="*/ 30 w 119"/>
                <a:gd name="T37" fmla="*/ 30 h 65"/>
                <a:gd name="T38" fmla="*/ 18 w 119"/>
                <a:gd name="T39" fmla="*/ 30 h 65"/>
                <a:gd name="T40" fmla="*/ 18 w 119"/>
                <a:gd name="T41" fmla="*/ 30 h 65"/>
                <a:gd name="T42" fmla="*/ 24 w 119"/>
                <a:gd name="T43" fmla="*/ 30 h 65"/>
                <a:gd name="T44" fmla="*/ 36 w 119"/>
                <a:gd name="T45" fmla="*/ 30 h 65"/>
                <a:gd name="T46" fmla="*/ 42 w 119"/>
                <a:gd name="T47" fmla="*/ 36 h 65"/>
                <a:gd name="T48" fmla="*/ 42 w 119"/>
                <a:gd name="T49" fmla="*/ 41 h 65"/>
                <a:gd name="T50" fmla="*/ 30 w 119"/>
                <a:gd name="T51" fmla="*/ 47 h 65"/>
                <a:gd name="T52" fmla="*/ 18 w 119"/>
                <a:gd name="T53" fmla="*/ 47 h 65"/>
                <a:gd name="T54" fmla="*/ 12 w 119"/>
                <a:gd name="T55" fmla="*/ 47 h 65"/>
                <a:gd name="T56" fmla="*/ 0 w 119"/>
                <a:gd name="T57" fmla="*/ 47 h 65"/>
                <a:gd name="T58" fmla="*/ 0 w 119"/>
                <a:gd name="T59" fmla="*/ 53 h 65"/>
                <a:gd name="T60" fmla="*/ 6 w 119"/>
                <a:gd name="T61" fmla="*/ 53 h 65"/>
                <a:gd name="T62" fmla="*/ 18 w 119"/>
                <a:gd name="T63" fmla="*/ 53 h 65"/>
                <a:gd name="T64" fmla="*/ 30 w 119"/>
                <a:gd name="T65" fmla="*/ 47 h 65"/>
                <a:gd name="T66" fmla="*/ 42 w 119"/>
                <a:gd name="T67" fmla="*/ 41 h 65"/>
                <a:gd name="T68" fmla="*/ 54 w 119"/>
                <a:gd name="T69" fmla="*/ 47 h 65"/>
                <a:gd name="T70" fmla="*/ 54 w 119"/>
                <a:gd name="T71" fmla="*/ 53 h 65"/>
                <a:gd name="T72" fmla="*/ 48 w 119"/>
                <a:gd name="T73" fmla="*/ 65 h 65"/>
                <a:gd name="T74" fmla="*/ 48 w 119"/>
                <a:gd name="T75" fmla="*/ 65 h 65"/>
                <a:gd name="T76" fmla="*/ 54 w 119"/>
                <a:gd name="T77" fmla="*/ 59 h 65"/>
                <a:gd name="T78" fmla="*/ 60 w 119"/>
                <a:gd name="T79" fmla="*/ 47 h 65"/>
                <a:gd name="T80" fmla="*/ 60 w 119"/>
                <a:gd name="T81" fmla="*/ 36 h 65"/>
                <a:gd name="T82" fmla="*/ 66 w 119"/>
                <a:gd name="T83" fmla="*/ 30 h 65"/>
                <a:gd name="T84" fmla="*/ 72 w 119"/>
                <a:gd name="T85" fmla="*/ 24 h 65"/>
                <a:gd name="T86" fmla="*/ 78 w 119"/>
                <a:gd name="T87" fmla="*/ 24 h 65"/>
                <a:gd name="T88" fmla="*/ 84 w 119"/>
                <a:gd name="T89" fmla="*/ 24 h 65"/>
                <a:gd name="T90" fmla="*/ 84 w 119"/>
                <a:gd name="T91" fmla="*/ 41 h 65"/>
                <a:gd name="T92" fmla="*/ 84 w 119"/>
                <a:gd name="T93" fmla="*/ 47 h 65"/>
                <a:gd name="T94" fmla="*/ 84 w 119"/>
                <a:gd name="T95" fmla="*/ 47 h 65"/>
                <a:gd name="T96" fmla="*/ 84 w 119"/>
                <a:gd name="T97" fmla="*/ 41 h 65"/>
                <a:gd name="T98" fmla="*/ 90 w 119"/>
                <a:gd name="T99" fmla="*/ 24 h 65"/>
                <a:gd name="T100" fmla="*/ 90 w 119"/>
                <a:gd name="T101" fmla="*/ 18 h 65"/>
                <a:gd name="T102" fmla="*/ 96 w 119"/>
                <a:gd name="T103" fmla="*/ 12 h 65"/>
                <a:gd name="T104" fmla="*/ 108 w 119"/>
                <a:gd name="T105" fmla="*/ 6 h 65"/>
                <a:gd name="T106" fmla="*/ 114 w 119"/>
                <a:gd name="T107" fmla="*/ 0 h 65"/>
                <a:gd name="T108" fmla="*/ 114 w 119"/>
                <a:gd name="T109" fmla="*/ 0 h 65"/>
                <a:gd name="T110" fmla="*/ 108 w 119"/>
                <a:gd name="T111" fmla="*/ 0 h 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9"/>
                <a:gd name="T169" fmla="*/ 0 h 65"/>
                <a:gd name="T170" fmla="*/ 119 w 119"/>
                <a:gd name="T171" fmla="*/ 65 h 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9" h="65">
                  <a:moveTo>
                    <a:pt x="102" y="0"/>
                  </a:moveTo>
                  <a:lnTo>
                    <a:pt x="102" y="0"/>
                  </a:lnTo>
                  <a:lnTo>
                    <a:pt x="96" y="0"/>
                  </a:lnTo>
                  <a:lnTo>
                    <a:pt x="90" y="6"/>
                  </a:lnTo>
                  <a:lnTo>
                    <a:pt x="84" y="6"/>
                  </a:lnTo>
                  <a:lnTo>
                    <a:pt x="78" y="12"/>
                  </a:lnTo>
                  <a:lnTo>
                    <a:pt x="72" y="12"/>
                  </a:lnTo>
                  <a:lnTo>
                    <a:pt x="72" y="18"/>
                  </a:lnTo>
                  <a:lnTo>
                    <a:pt x="66" y="12"/>
                  </a:lnTo>
                  <a:lnTo>
                    <a:pt x="60" y="12"/>
                  </a:lnTo>
                  <a:lnTo>
                    <a:pt x="54" y="12"/>
                  </a:lnTo>
                  <a:lnTo>
                    <a:pt x="48" y="6"/>
                  </a:lnTo>
                  <a:lnTo>
                    <a:pt x="42" y="12"/>
                  </a:lnTo>
                  <a:lnTo>
                    <a:pt x="36" y="12"/>
                  </a:lnTo>
                  <a:lnTo>
                    <a:pt x="42" y="12"/>
                  </a:lnTo>
                  <a:lnTo>
                    <a:pt x="48" y="12"/>
                  </a:lnTo>
                  <a:lnTo>
                    <a:pt x="54" y="12"/>
                  </a:lnTo>
                  <a:lnTo>
                    <a:pt x="54" y="18"/>
                  </a:lnTo>
                  <a:lnTo>
                    <a:pt x="60" y="18"/>
                  </a:lnTo>
                  <a:lnTo>
                    <a:pt x="66" y="24"/>
                  </a:lnTo>
                  <a:lnTo>
                    <a:pt x="60" y="24"/>
                  </a:lnTo>
                  <a:lnTo>
                    <a:pt x="60" y="30"/>
                  </a:lnTo>
                  <a:lnTo>
                    <a:pt x="54" y="30"/>
                  </a:lnTo>
                  <a:lnTo>
                    <a:pt x="48" y="30"/>
                  </a:lnTo>
                  <a:lnTo>
                    <a:pt x="42" y="30"/>
                  </a:lnTo>
                  <a:lnTo>
                    <a:pt x="36" y="30"/>
                  </a:lnTo>
                  <a:lnTo>
                    <a:pt x="30" y="30"/>
                  </a:lnTo>
                  <a:lnTo>
                    <a:pt x="24" y="30"/>
                  </a:lnTo>
                  <a:lnTo>
                    <a:pt x="18" y="30"/>
                  </a:lnTo>
                  <a:lnTo>
                    <a:pt x="24" y="30"/>
                  </a:lnTo>
                  <a:lnTo>
                    <a:pt x="30" y="30"/>
                  </a:lnTo>
                  <a:lnTo>
                    <a:pt x="36" y="30"/>
                  </a:lnTo>
                  <a:lnTo>
                    <a:pt x="42" y="36"/>
                  </a:lnTo>
                  <a:lnTo>
                    <a:pt x="42" y="41"/>
                  </a:lnTo>
                  <a:lnTo>
                    <a:pt x="36" y="41"/>
                  </a:lnTo>
                  <a:lnTo>
                    <a:pt x="30" y="47"/>
                  </a:lnTo>
                  <a:lnTo>
                    <a:pt x="24" y="47"/>
                  </a:lnTo>
                  <a:lnTo>
                    <a:pt x="18" y="47"/>
                  </a:lnTo>
                  <a:lnTo>
                    <a:pt x="12" y="47"/>
                  </a:lnTo>
                  <a:lnTo>
                    <a:pt x="6" y="47"/>
                  </a:lnTo>
                  <a:lnTo>
                    <a:pt x="0" y="47"/>
                  </a:lnTo>
                  <a:lnTo>
                    <a:pt x="0" y="53"/>
                  </a:lnTo>
                  <a:lnTo>
                    <a:pt x="6" y="53"/>
                  </a:lnTo>
                  <a:lnTo>
                    <a:pt x="12" y="53"/>
                  </a:lnTo>
                  <a:lnTo>
                    <a:pt x="18" y="53"/>
                  </a:lnTo>
                  <a:lnTo>
                    <a:pt x="24" y="53"/>
                  </a:lnTo>
                  <a:lnTo>
                    <a:pt x="30" y="47"/>
                  </a:lnTo>
                  <a:lnTo>
                    <a:pt x="36" y="47"/>
                  </a:lnTo>
                  <a:lnTo>
                    <a:pt x="42" y="41"/>
                  </a:lnTo>
                  <a:lnTo>
                    <a:pt x="48" y="41"/>
                  </a:lnTo>
                  <a:lnTo>
                    <a:pt x="54" y="47"/>
                  </a:lnTo>
                  <a:lnTo>
                    <a:pt x="54" y="53"/>
                  </a:lnTo>
                  <a:lnTo>
                    <a:pt x="48" y="59"/>
                  </a:lnTo>
                  <a:lnTo>
                    <a:pt x="48" y="65"/>
                  </a:lnTo>
                  <a:lnTo>
                    <a:pt x="54" y="59"/>
                  </a:lnTo>
                  <a:lnTo>
                    <a:pt x="54" y="53"/>
                  </a:lnTo>
                  <a:lnTo>
                    <a:pt x="60" y="47"/>
                  </a:lnTo>
                  <a:lnTo>
                    <a:pt x="54" y="41"/>
                  </a:lnTo>
                  <a:lnTo>
                    <a:pt x="60" y="36"/>
                  </a:lnTo>
                  <a:lnTo>
                    <a:pt x="66" y="30"/>
                  </a:lnTo>
                  <a:lnTo>
                    <a:pt x="72" y="24"/>
                  </a:lnTo>
                  <a:lnTo>
                    <a:pt x="78" y="24"/>
                  </a:lnTo>
                  <a:lnTo>
                    <a:pt x="84" y="24"/>
                  </a:lnTo>
                  <a:lnTo>
                    <a:pt x="84" y="30"/>
                  </a:lnTo>
                  <a:lnTo>
                    <a:pt x="84" y="41"/>
                  </a:lnTo>
                  <a:lnTo>
                    <a:pt x="84" y="47"/>
                  </a:lnTo>
                  <a:lnTo>
                    <a:pt x="84" y="41"/>
                  </a:lnTo>
                  <a:lnTo>
                    <a:pt x="90" y="36"/>
                  </a:lnTo>
                  <a:lnTo>
                    <a:pt x="90" y="24"/>
                  </a:lnTo>
                  <a:lnTo>
                    <a:pt x="84" y="18"/>
                  </a:lnTo>
                  <a:lnTo>
                    <a:pt x="90" y="18"/>
                  </a:lnTo>
                  <a:lnTo>
                    <a:pt x="90" y="12"/>
                  </a:lnTo>
                  <a:lnTo>
                    <a:pt x="96" y="12"/>
                  </a:lnTo>
                  <a:lnTo>
                    <a:pt x="102" y="6"/>
                  </a:lnTo>
                  <a:lnTo>
                    <a:pt x="108" y="6"/>
                  </a:lnTo>
                  <a:lnTo>
                    <a:pt x="108" y="0"/>
                  </a:lnTo>
                  <a:lnTo>
                    <a:pt x="114" y="0"/>
                  </a:lnTo>
                  <a:lnTo>
                    <a:pt x="119" y="0"/>
                  </a:lnTo>
                  <a:lnTo>
                    <a:pt x="114" y="0"/>
                  </a:lnTo>
                  <a:lnTo>
                    <a:pt x="108" y="0"/>
                  </a:lnTo>
                  <a:lnTo>
                    <a:pt x="102" y="0"/>
                  </a:lnTo>
                  <a:close/>
                </a:path>
              </a:pathLst>
            </a:custGeom>
            <a:solidFill>
              <a:srgbClr val="BA0000"/>
            </a:solidFill>
            <a:ln w="9525">
              <a:noFill/>
              <a:round/>
              <a:headEnd/>
              <a:tailEnd/>
            </a:ln>
          </p:spPr>
          <p:txBody>
            <a:bodyPr rot="10800000" vert="eaVert"/>
            <a:lstStyle/>
            <a:p>
              <a:endParaRPr lang="en-US"/>
            </a:p>
          </p:txBody>
        </p:sp>
        <p:sp>
          <p:nvSpPr>
            <p:cNvPr id="15603" name="Freeform 226"/>
            <p:cNvSpPr>
              <a:spLocks/>
            </p:cNvSpPr>
            <p:nvPr/>
          </p:nvSpPr>
          <p:spPr bwMode="auto">
            <a:xfrm>
              <a:off x="4743" y="2085"/>
              <a:ext cx="12" cy="6"/>
            </a:xfrm>
            <a:custGeom>
              <a:avLst/>
              <a:gdLst>
                <a:gd name="T0" fmla="*/ 0 w 12"/>
                <a:gd name="T1" fmla="*/ 0 h 6"/>
                <a:gd name="T2" fmla="*/ 6 w 12"/>
                <a:gd name="T3" fmla="*/ 0 h 6"/>
                <a:gd name="T4" fmla="*/ 6 w 12"/>
                <a:gd name="T5" fmla="*/ 0 h 6"/>
                <a:gd name="T6" fmla="*/ 12 w 12"/>
                <a:gd name="T7" fmla="*/ 0 h 6"/>
                <a:gd name="T8" fmla="*/ 12 w 12"/>
                <a:gd name="T9" fmla="*/ 0 h 6"/>
                <a:gd name="T10" fmla="*/ 12 w 12"/>
                <a:gd name="T11" fmla="*/ 0 h 6"/>
                <a:gd name="T12" fmla="*/ 12 w 12"/>
                <a:gd name="T13" fmla="*/ 6 h 6"/>
                <a:gd name="T14" fmla="*/ 12 w 12"/>
                <a:gd name="T15" fmla="*/ 6 h 6"/>
                <a:gd name="T16" fmla="*/ 12 w 12"/>
                <a:gd name="T17" fmla="*/ 6 h 6"/>
                <a:gd name="T18" fmla="*/ 12 w 12"/>
                <a:gd name="T19" fmla="*/ 6 h 6"/>
                <a:gd name="T20" fmla="*/ 6 w 12"/>
                <a:gd name="T21" fmla="*/ 6 h 6"/>
                <a:gd name="T22" fmla="*/ 6 w 12"/>
                <a:gd name="T23" fmla="*/ 6 h 6"/>
                <a:gd name="T24" fmla="*/ 0 w 12"/>
                <a:gd name="T25" fmla="*/ 6 h 6"/>
                <a:gd name="T26" fmla="*/ 0 w 12"/>
                <a:gd name="T27" fmla="*/ 6 h 6"/>
                <a:gd name="T28" fmla="*/ 0 w 12"/>
                <a:gd name="T29" fmla="*/ 0 h 6"/>
                <a:gd name="T30" fmla="*/ 0 w 12"/>
                <a:gd name="T31" fmla="*/ 0 h 6"/>
                <a:gd name="T32" fmla="*/ 0 w 12"/>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6"/>
                <a:gd name="T53" fmla="*/ 12 w 12"/>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6">
                  <a:moveTo>
                    <a:pt x="0" y="0"/>
                  </a:moveTo>
                  <a:lnTo>
                    <a:pt x="6" y="0"/>
                  </a:lnTo>
                  <a:lnTo>
                    <a:pt x="12" y="0"/>
                  </a:lnTo>
                  <a:lnTo>
                    <a:pt x="12" y="6"/>
                  </a:lnTo>
                  <a:lnTo>
                    <a:pt x="6" y="6"/>
                  </a:lnTo>
                  <a:lnTo>
                    <a:pt x="0" y="6"/>
                  </a:lnTo>
                  <a:lnTo>
                    <a:pt x="0" y="0"/>
                  </a:lnTo>
                  <a:close/>
                </a:path>
              </a:pathLst>
            </a:custGeom>
            <a:solidFill>
              <a:srgbClr val="007F00"/>
            </a:solidFill>
            <a:ln w="9525">
              <a:noFill/>
              <a:round/>
              <a:headEnd/>
              <a:tailEnd/>
            </a:ln>
          </p:spPr>
          <p:txBody>
            <a:bodyPr rot="10800000" vert="eaVert"/>
            <a:lstStyle/>
            <a:p>
              <a:endParaRPr lang="en-US"/>
            </a:p>
          </p:txBody>
        </p:sp>
        <p:sp>
          <p:nvSpPr>
            <p:cNvPr id="15604" name="Freeform 227"/>
            <p:cNvSpPr>
              <a:spLocks/>
            </p:cNvSpPr>
            <p:nvPr/>
          </p:nvSpPr>
          <p:spPr bwMode="auto">
            <a:xfrm>
              <a:off x="4741" y="2111"/>
              <a:ext cx="6" cy="6"/>
            </a:xfrm>
            <a:custGeom>
              <a:avLst/>
              <a:gdLst>
                <a:gd name="T0" fmla="*/ 0 w 6"/>
                <a:gd name="T1" fmla="*/ 0 h 6"/>
                <a:gd name="T2" fmla="*/ 0 w 6"/>
                <a:gd name="T3" fmla="*/ 0 h 6"/>
                <a:gd name="T4" fmla="*/ 6 w 6"/>
                <a:gd name="T5" fmla="*/ 0 h 6"/>
                <a:gd name="T6" fmla="*/ 6 w 6"/>
                <a:gd name="T7" fmla="*/ 0 h 6"/>
                <a:gd name="T8" fmla="*/ 6 w 6"/>
                <a:gd name="T9" fmla="*/ 0 h 6"/>
                <a:gd name="T10" fmla="*/ 6 w 6"/>
                <a:gd name="T11" fmla="*/ 0 h 6"/>
                <a:gd name="T12" fmla="*/ 6 w 6"/>
                <a:gd name="T13" fmla="*/ 6 h 6"/>
                <a:gd name="T14" fmla="*/ 6 w 6"/>
                <a:gd name="T15" fmla="*/ 6 h 6"/>
                <a:gd name="T16" fmla="*/ 6 w 6"/>
                <a:gd name="T17" fmla="*/ 6 h 6"/>
                <a:gd name="T18" fmla="*/ 6 w 6"/>
                <a:gd name="T19" fmla="*/ 6 h 6"/>
                <a:gd name="T20" fmla="*/ 0 w 6"/>
                <a:gd name="T21" fmla="*/ 6 h 6"/>
                <a:gd name="T22" fmla="*/ 0 w 6"/>
                <a:gd name="T23" fmla="*/ 6 h 6"/>
                <a:gd name="T24" fmla="*/ 0 w 6"/>
                <a:gd name="T25" fmla="*/ 6 h 6"/>
                <a:gd name="T26" fmla="*/ 0 w 6"/>
                <a:gd name="T27" fmla="*/ 6 h 6"/>
                <a:gd name="T28" fmla="*/ 0 w 6"/>
                <a:gd name="T29" fmla="*/ 6 h 6"/>
                <a:gd name="T30" fmla="*/ 0 w 6"/>
                <a:gd name="T31" fmla="*/ 0 h 6"/>
                <a:gd name="T32" fmla="*/ 0 w 6"/>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6"/>
                <a:gd name="T53" fmla="*/ 6 w 6"/>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6">
                  <a:moveTo>
                    <a:pt x="0" y="0"/>
                  </a:moveTo>
                  <a:lnTo>
                    <a:pt x="0" y="0"/>
                  </a:lnTo>
                  <a:lnTo>
                    <a:pt x="6" y="0"/>
                  </a:lnTo>
                  <a:lnTo>
                    <a:pt x="6" y="6"/>
                  </a:lnTo>
                  <a:lnTo>
                    <a:pt x="0" y="6"/>
                  </a:lnTo>
                  <a:lnTo>
                    <a:pt x="0" y="0"/>
                  </a:lnTo>
                  <a:close/>
                </a:path>
              </a:pathLst>
            </a:custGeom>
            <a:solidFill>
              <a:srgbClr val="007F00"/>
            </a:solidFill>
            <a:ln w="9525">
              <a:noFill/>
              <a:round/>
              <a:headEnd/>
              <a:tailEnd/>
            </a:ln>
          </p:spPr>
          <p:txBody>
            <a:bodyPr rot="10800000" vert="eaVert"/>
            <a:lstStyle/>
            <a:p>
              <a:endParaRPr lang="en-US"/>
            </a:p>
          </p:txBody>
        </p:sp>
        <p:sp>
          <p:nvSpPr>
            <p:cNvPr id="15605" name="Freeform 228"/>
            <p:cNvSpPr>
              <a:spLocks/>
            </p:cNvSpPr>
            <p:nvPr/>
          </p:nvSpPr>
          <p:spPr bwMode="auto">
            <a:xfrm>
              <a:off x="4761" y="2129"/>
              <a:ext cx="12" cy="12"/>
            </a:xfrm>
            <a:custGeom>
              <a:avLst/>
              <a:gdLst>
                <a:gd name="T0" fmla="*/ 0 w 12"/>
                <a:gd name="T1" fmla="*/ 6 h 12"/>
                <a:gd name="T2" fmla="*/ 6 w 12"/>
                <a:gd name="T3" fmla="*/ 0 h 12"/>
                <a:gd name="T4" fmla="*/ 6 w 12"/>
                <a:gd name="T5" fmla="*/ 0 h 12"/>
                <a:gd name="T6" fmla="*/ 6 w 12"/>
                <a:gd name="T7" fmla="*/ 0 h 12"/>
                <a:gd name="T8" fmla="*/ 12 w 12"/>
                <a:gd name="T9" fmla="*/ 0 h 12"/>
                <a:gd name="T10" fmla="*/ 12 w 12"/>
                <a:gd name="T11" fmla="*/ 6 h 12"/>
                <a:gd name="T12" fmla="*/ 12 w 12"/>
                <a:gd name="T13" fmla="*/ 6 h 12"/>
                <a:gd name="T14" fmla="*/ 12 w 12"/>
                <a:gd name="T15" fmla="*/ 6 h 12"/>
                <a:gd name="T16" fmla="*/ 12 w 12"/>
                <a:gd name="T17" fmla="*/ 12 h 12"/>
                <a:gd name="T18" fmla="*/ 12 w 12"/>
                <a:gd name="T19" fmla="*/ 12 h 12"/>
                <a:gd name="T20" fmla="*/ 6 w 12"/>
                <a:gd name="T21" fmla="*/ 12 h 12"/>
                <a:gd name="T22" fmla="*/ 6 w 12"/>
                <a:gd name="T23" fmla="*/ 12 h 12"/>
                <a:gd name="T24" fmla="*/ 0 w 12"/>
                <a:gd name="T25" fmla="*/ 12 h 12"/>
                <a:gd name="T26" fmla="*/ 0 w 12"/>
                <a:gd name="T27" fmla="*/ 6 h 12"/>
                <a:gd name="T28" fmla="*/ 0 w 12"/>
                <a:gd name="T29" fmla="*/ 6 h 12"/>
                <a:gd name="T30" fmla="*/ 0 w 12"/>
                <a:gd name="T31" fmla="*/ 6 h 12"/>
                <a:gd name="T32" fmla="*/ 0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6"/>
                  </a:moveTo>
                  <a:lnTo>
                    <a:pt x="6" y="0"/>
                  </a:lnTo>
                  <a:lnTo>
                    <a:pt x="12" y="0"/>
                  </a:lnTo>
                  <a:lnTo>
                    <a:pt x="12" y="6"/>
                  </a:lnTo>
                  <a:lnTo>
                    <a:pt x="12" y="12"/>
                  </a:lnTo>
                  <a:lnTo>
                    <a:pt x="6" y="12"/>
                  </a:lnTo>
                  <a:lnTo>
                    <a:pt x="0" y="12"/>
                  </a:lnTo>
                  <a:lnTo>
                    <a:pt x="0" y="6"/>
                  </a:lnTo>
                  <a:close/>
                </a:path>
              </a:pathLst>
            </a:custGeom>
            <a:solidFill>
              <a:srgbClr val="007F00"/>
            </a:solidFill>
            <a:ln w="9525">
              <a:noFill/>
              <a:round/>
              <a:headEnd/>
              <a:tailEnd/>
            </a:ln>
          </p:spPr>
          <p:txBody>
            <a:bodyPr rot="10800000" vert="eaVert"/>
            <a:lstStyle/>
            <a:p>
              <a:endParaRPr lang="en-US"/>
            </a:p>
          </p:txBody>
        </p:sp>
        <p:sp>
          <p:nvSpPr>
            <p:cNvPr id="15606" name="Freeform 229"/>
            <p:cNvSpPr>
              <a:spLocks/>
            </p:cNvSpPr>
            <p:nvPr/>
          </p:nvSpPr>
          <p:spPr bwMode="auto">
            <a:xfrm>
              <a:off x="4719" y="2123"/>
              <a:ext cx="12" cy="12"/>
            </a:xfrm>
            <a:custGeom>
              <a:avLst/>
              <a:gdLst>
                <a:gd name="T0" fmla="*/ 6 w 12"/>
                <a:gd name="T1" fmla="*/ 0 h 12"/>
                <a:gd name="T2" fmla="*/ 6 w 12"/>
                <a:gd name="T3" fmla="*/ 0 h 12"/>
                <a:gd name="T4" fmla="*/ 12 w 12"/>
                <a:gd name="T5" fmla="*/ 6 h 12"/>
                <a:gd name="T6" fmla="*/ 12 w 12"/>
                <a:gd name="T7" fmla="*/ 6 h 12"/>
                <a:gd name="T8" fmla="*/ 12 w 12"/>
                <a:gd name="T9" fmla="*/ 6 h 12"/>
                <a:gd name="T10" fmla="*/ 12 w 12"/>
                <a:gd name="T11" fmla="*/ 12 h 12"/>
                <a:gd name="T12" fmla="*/ 12 w 12"/>
                <a:gd name="T13" fmla="*/ 12 h 12"/>
                <a:gd name="T14" fmla="*/ 6 w 12"/>
                <a:gd name="T15" fmla="*/ 12 h 12"/>
                <a:gd name="T16" fmla="*/ 6 w 12"/>
                <a:gd name="T17" fmla="*/ 12 h 12"/>
                <a:gd name="T18" fmla="*/ 0 w 12"/>
                <a:gd name="T19" fmla="*/ 12 h 12"/>
                <a:gd name="T20" fmla="*/ 0 w 12"/>
                <a:gd name="T21" fmla="*/ 12 h 12"/>
                <a:gd name="T22" fmla="*/ 0 w 12"/>
                <a:gd name="T23" fmla="*/ 12 h 12"/>
                <a:gd name="T24" fmla="*/ 0 w 12"/>
                <a:gd name="T25" fmla="*/ 12 h 12"/>
                <a:gd name="T26" fmla="*/ 0 w 12"/>
                <a:gd name="T27" fmla="*/ 6 h 12"/>
                <a:gd name="T28" fmla="*/ 0 w 12"/>
                <a:gd name="T29" fmla="*/ 6 h 12"/>
                <a:gd name="T30" fmla="*/ 0 w 12"/>
                <a:gd name="T31" fmla="*/ 0 h 12"/>
                <a:gd name="T32" fmla="*/ 6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0"/>
                  </a:moveTo>
                  <a:lnTo>
                    <a:pt x="6" y="0"/>
                  </a:lnTo>
                  <a:lnTo>
                    <a:pt x="12" y="6"/>
                  </a:lnTo>
                  <a:lnTo>
                    <a:pt x="12" y="12"/>
                  </a:lnTo>
                  <a:lnTo>
                    <a:pt x="6" y="12"/>
                  </a:lnTo>
                  <a:lnTo>
                    <a:pt x="0" y="12"/>
                  </a:lnTo>
                  <a:lnTo>
                    <a:pt x="0" y="6"/>
                  </a:lnTo>
                  <a:lnTo>
                    <a:pt x="0" y="0"/>
                  </a:lnTo>
                  <a:lnTo>
                    <a:pt x="6" y="0"/>
                  </a:lnTo>
                  <a:close/>
                </a:path>
              </a:pathLst>
            </a:custGeom>
            <a:solidFill>
              <a:srgbClr val="007F00"/>
            </a:solidFill>
            <a:ln w="9525">
              <a:noFill/>
              <a:round/>
              <a:headEnd/>
              <a:tailEnd/>
            </a:ln>
          </p:spPr>
          <p:txBody>
            <a:bodyPr rot="10800000" vert="eaVert"/>
            <a:lstStyle/>
            <a:p>
              <a:endParaRPr lang="en-US"/>
            </a:p>
          </p:txBody>
        </p:sp>
        <p:sp>
          <p:nvSpPr>
            <p:cNvPr id="15607" name="Freeform 230"/>
            <p:cNvSpPr>
              <a:spLocks/>
            </p:cNvSpPr>
            <p:nvPr/>
          </p:nvSpPr>
          <p:spPr bwMode="auto">
            <a:xfrm>
              <a:off x="4706" y="2098"/>
              <a:ext cx="19" cy="14"/>
            </a:xfrm>
            <a:custGeom>
              <a:avLst/>
              <a:gdLst>
                <a:gd name="T0" fmla="*/ 0 w 18"/>
                <a:gd name="T1" fmla="*/ 21 h 12"/>
                <a:gd name="T2" fmla="*/ 0 w 18"/>
                <a:gd name="T3" fmla="*/ 0 h 12"/>
                <a:gd name="T4" fmla="*/ 6 w 18"/>
                <a:gd name="T5" fmla="*/ 0 h 12"/>
                <a:gd name="T6" fmla="*/ 6 w 18"/>
                <a:gd name="T7" fmla="*/ 0 h 12"/>
                <a:gd name="T8" fmla="*/ 20 w 18"/>
                <a:gd name="T9" fmla="*/ 0 h 12"/>
                <a:gd name="T10" fmla="*/ 20 w 18"/>
                <a:gd name="T11" fmla="*/ 0 h 12"/>
                <a:gd name="T12" fmla="*/ 20 w 18"/>
                <a:gd name="T13" fmla="*/ 0 h 12"/>
                <a:gd name="T14" fmla="*/ 26 w 18"/>
                <a:gd name="T15" fmla="*/ 0 h 12"/>
                <a:gd name="T16" fmla="*/ 26 w 18"/>
                <a:gd name="T17" fmla="*/ 0 h 12"/>
                <a:gd name="T18" fmla="*/ 26 w 18"/>
                <a:gd name="T19" fmla="*/ 21 h 12"/>
                <a:gd name="T20" fmla="*/ 26 w 18"/>
                <a:gd name="T21" fmla="*/ 21 h 12"/>
                <a:gd name="T22" fmla="*/ 20 w 18"/>
                <a:gd name="T23" fmla="*/ 21 h 12"/>
                <a:gd name="T24" fmla="*/ 20 w 18"/>
                <a:gd name="T25" fmla="*/ 41 h 12"/>
                <a:gd name="T26" fmla="*/ 20 w 18"/>
                <a:gd name="T27" fmla="*/ 41 h 12"/>
                <a:gd name="T28" fmla="*/ 6 w 18"/>
                <a:gd name="T29" fmla="*/ 41 h 12"/>
                <a:gd name="T30" fmla="*/ 6 w 18"/>
                <a:gd name="T31" fmla="*/ 21 h 12"/>
                <a:gd name="T32" fmla="*/ 0 w 18"/>
                <a:gd name="T33" fmla="*/ 21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6"/>
                  </a:moveTo>
                  <a:lnTo>
                    <a:pt x="0" y="0"/>
                  </a:lnTo>
                  <a:lnTo>
                    <a:pt x="6" y="0"/>
                  </a:lnTo>
                  <a:lnTo>
                    <a:pt x="12" y="0"/>
                  </a:lnTo>
                  <a:lnTo>
                    <a:pt x="18" y="0"/>
                  </a:lnTo>
                  <a:lnTo>
                    <a:pt x="18" y="6"/>
                  </a:lnTo>
                  <a:lnTo>
                    <a:pt x="12" y="6"/>
                  </a:lnTo>
                  <a:lnTo>
                    <a:pt x="12" y="12"/>
                  </a:lnTo>
                  <a:lnTo>
                    <a:pt x="6" y="12"/>
                  </a:lnTo>
                  <a:lnTo>
                    <a:pt x="6" y="6"/>
                  </a:lnTo>
                  <a:lnTo>
                    <a:pt x="0" y="6"/>
                  </a:lnTo>
                  <a:close/>
                </a:path>
              </a:pathLst>
            </a:custGeom>
            <a:solidFill>
              <a:srgbClr val="007F00"/>
            </a:solidFill>
            <a:ln w="9525">
              <a:noFill/>
              <a:round/>
              <a:headEnd/>
              <a:tailEnd/>
            </a:ln>
          </p:spPr>
          <p:txBody>
            <a:bodyPr rot="10800000" vert="eaVert"/>
            <a:lstStyle/>
            <a:p>
              <a:endParaRPr lang="en-US"/>
            </a:p>
          </p:txBody>
        </p:sp>
        <p:sp>
          <p:nvSpPr>
            <p:cNvPr id="15608" name="Freeform 231"/>
            <p:cNvSpPr>
              <a:spLocks/>
            </p:cNvSpPr>
            <p:nvPr/>
          </p:nvSpPr>
          <p:spPr bwMode="auto">
            <a:xfrm>
              <a:off x="4689" y="2092"/>
              <a:ext cx="11" cy="14"/>
            </a:xfrm>
            <a:custGeom>
              <a:avLst/>
              <a:gdLst>
                <a:gd name="T0" fmla="*/ 0 w 11"/>
                <a:gd name="T1" fmla="*/ 41 h 12"/>
                <a:gd name="T2" fmla="*/ 0 w 11"/>
                <a:gd name="T3" fmla="*/ 21 h 12"/>
                <a:gd name="T4" fmla="*/ 0 w 11"/>
                <a:gd name="T5" fmla="*/ 21 h 12"/>
                <a:gd name="T6" fmla="*/ 6 w 11"/>
                <a:gd name="T7" fmla="*/ 21 h 12"/>
                <a:gd name="T8" fmla="*/ 6 w 11"/>
                <a:gd name="T9" fmla="*/ 0 h 12"/>
                <a:gd name="T10" fmla="*/ 6 w 11"/>
                <a:gd name="T11" fmla="*/ 0 h 12"/>
                <a:gd name="T12" fmla="*/ 11 w 11"/>
                <a:gd name="T13" fmla="*/ 21 h 12"/>
                <a:gd name="T14" fmla="*/ 11 w 11"/>
                <a:gd name="T15" fmla="*/ 21 h 12"/>
                <a:gd name="T16" fmla="*/ 11 w 11"/>
                <a:gd name="T17" fmla="*/ 21 h 12"/>
                <a:gd name="T18" fmla="*/ 11 w 11"/>
                <a:gd name="T19" fmla="*/ 41 h 12"/>
                <a:gd name="T20" fmla="*/ 11 w 11"/>
                <a:gd name="T21" fmla="*/ 41 h 12"/>
                <a:gd name="T22" fmla="*/ 6 w 11"/>
                <a:gd name="T23" fmla="*/ 41 h 12"/>
                <a:gd name="T24" fmla="*/ 6 w 11"/>
                <a:gd name="T25" fmla="*/ 41 h 12"/>
                <a:gd name="T26" fmla="*/ 6 w 11"/>
                <a:gd name="T27" fmla="*/ 41 h 12"/>
                <a:gd name="T28" fmla="*/ 0 w 11"/>
                <a:gd name="T29" fmla="*/ 41 h 12"/>
                <a:gd name="T30" fmla="*/ 0 w 11"/>
                <a:gd name="T31" fmla="*/ 41 h 12"/>
                <a:gd name="T32" fmla="*/ 0 w 11"/>
                <a:gd name="T33" fmla="*/ 41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12"/>
                <a:gd name="T53" fmla="*/ 11 w 1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12">
                  <a:moveTo>
                    <a:pt x="0" y="12"/>
                  </a:moveTo>
                  <a:lnTo>
                    <a:pt x="0" y="6"/>
                  </a:lnTo>
                  <a:lnTo>
                    <a:pt x="6" y="6"/>
                  </a:lnTo>
                  <a:lnTo>
                    <a:pt x="6" y="0"/>
                  </a:lnTo>
                  <a:lnTo>
                    <a:pt x="11" y="6"/>
                  </a:lnTo>
                  <a:lnTo>
                    <a:pt x="11" y="12"/>
                  </a:lnTo>
                  <a:lnTo>
                    <a:pt x="6" y="12"/>
                  </a:lnTo>
                  <a:lnTo>
                    <a:pt x="0" y="12"/>
                  </a:lnTo>
                  <a:close/>
                </a:path>
              </a:pathLst>
            </a:custGeom>
            <a:solidFill>
              <a:srgbClr val="007F00"/>
            </a:solidFill>
            <a:ln w="9525">
              <a:noFill/>
              <a:round/>
              <a:headEnd/>
              <a:tailEnd/>
            </a:ln>
          </p:spPr>
          <p:txBody>
            <a:bodyPr rot="10800000" vert="eaVert"/>
            <a:lstStyle/>
            <a:p>
              <a:endParaRPr lang="en-US"/>
            </a:p>
          </p:txBody>
        </p:sp>
        <p:sp>
          <p:nvSpPr>
            <p:cNvPr id="15609" name="Freeform 232"/>
            <p:cNvSpPr>
              <a:spLocks/>
            </p:cNvSpPr>
            <p:nvPr/>
          </p:nvSpPr>
          <p:spPr bwMode="auto">
            <a:xfrm>
              <a:off x="4705" y="2075"/>
              <a:ext cx="13" cy="12"/>
            </a:xfrm>
            <a:custGeom>
              <a:avLst/>
              <a:gdLst>
                <a:gd name="T0" fmla="*/ 0 w 12"/>
                <a:gd name="T1" fmla="*/ 6 h 12"/>
                <a:gd name="T2" fmla="*/ 0 w 12"/>
                <a:gd name="T3" fmla="*/ 6 h 12"/>
                <a:gd name="T4" fmla="*/ 0 w 12"/>
                <a:gd name="T5" fmla="*/ 6 h 12"/>
                <a:gd name="T6" fmla="*/ 0 w 12"/>
                <a:gd name="T7" fmla="*/ 6 h 12"/>
                <a:gd name="T8" fmla="*/ 14 w 12"/>
                <a:gd name="T9" fmla="*/ 0 h 12"/>
                <a:gd name="T10" fmla="*/ 14 w 12"/>
                <a:gd name="T11" fmla="*/ 0 h 12"/>
                <a:gd name="T12" fmla="*/ 22 w 12"/>
                <a:gd name="T13" fmla="*/ 6 h 12"/>
                <a:gd name="T14" fmla="*/ 22 w 12"/>
                <a:gd name="T15" fmla="*/ 6 h 12"/>
                <a:gd name="T16" fmla="*/ 22 w 12"/>
                <a:gd name="T17" fmla="*/ 6 h 12"/>
                <a:gd name="T18" fmla="*/ 22 w 12"/>
                <a:gd name="T19" fmla="*/ 6 h 12"/>
                <a:gd name="T20" fmla="*/ 22 w 12"/>
                <a:gd name="T21" fmla="*/ 12 h 12"/>
                <a:gd name="T22" fmla="*/ 14 w 12"/>
                <a:gd name="T23" fmla="*/ 12 h 12"/>
                <a:gd name="T24" fmla="*/ 14 w 12"/>
                <a:gd name="T25" fmla="*/ 12 h 12"/>
                <a:gd name="T26" fmla="*/ 14 w 12"/>
                <a:gd name="T27" fmla="*/ 12 h 12"/>
                <a:gd name="T28" fmla="*/ 0 w 12"/>
                <a:gd name="T29" fmla="*/ 12 h 12"/>
                <a:gd name="T30" fmla="*/ 0 w 12"/>
                <a:gd name="T31" fmla="*/ 12 h 12"/>
                <a:gd name="T32" fmla="*/ 0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6"/>
                  </a:moveTo>
                  <a:lnTo>
                    <a:pt x="0" y="6"/>
                  </a:lnTo>
                  <a:lnTo>
                    <a:pt x="6" y="0"/>
                  </a:lnTo>
                  <a:lnTo>
                    <a:pt x="12" y="6"/>
                  </a:lnTo>
                  <a:lnTo>
                    <a:pt x="12" y="12"/>
                  </a:lnTo>
                  <a:lnTo>
                    <a:pt x="6" y="12"/>
                  </a:lnTo>
                  <a:lnTo>
                    <a:pt x="0" y="12"/>
                  </a:lnTo>
                  <a:lnTo>
                    <a:pt x="0" y="6"/>
                  </a:lnTo>
                  <a:close/>
                </a:path>
              </a:pathLst>
            </a:custGeom>
            <a:solidFill>
              <a:srgbClr val="007F00"/>
            </a:solidFill>
            <a:ln w="9525">
              <a:noFill/>
              <a:round/>
              <a:headEnd/>
              <a:tailEnd/>
            </a:ln>
          </p:spPr>
          <p:txBody>
            <a:bodyPr rot="10800000" vert="eaVert"/>
            <a:lstStyle/>
            <a:p>
              <a:endParaRPr lang="en-US"/>
            </a:p>
          </p:txBody>
        </p:sp>
        <p:sp>
          <p:nvSpPr>
            <p:cNvPr id="15610" name="Freeform 233"/>
            <p:cNvSpPr>
              <a:spLocks/>
            </p:cNvSpPr>
            <p:nvPr/>
          </p:nvSpPr>
          <p:spPr bwMode="auto">
            <a:xfrm>
              <a:off x="5113" y="2035"/>
              <a:ext cx="95" cy="96"/>
            </a:xfrm>
            <a:custGeom>
              <a:avLst/>
              <a:gdLst>
                <a:gd name="T0" fmla="*/ 77 w 95"/>
                <a:gd name="T1" fmla="*/ 72 h 96"/>
                <a:gd name="T2" fmla="*/ 83 w 95"/>
                <a:gd name="T3" fmla="*/ 66 h 96"/>
                <a:gd name="T4" fmla="*/ 83 w 95"/>
                <a:gd name="T5" fmla="*/ 54 h 96"/>
                <a:gd name="T6" fmla="*/ 77 w 95"/>
                <a:gd name="T7" fmla="*/ 48 h 96"/>
                <a:gd name="T8" fmla="*/ 65 w 95"/>
                <a:gd name="T9" fmla="*/ 48 h 96"/>
                <a:gd name="T10" fmla="*/ 65 w 95"/>
                <a:gd name="T11" fmla="*/ 36 h 96"/>
                <a:gd name="T12" fmla="*/ 71 w 95"/>
                <a:gd name="T13" fmla="*/ 42 h 96"/>
                <a:gd name="T14" fmla="*/ 77 w 95"/>
                <a:gd name="T15" fmla="*/ 42 h 96"/>
                <a:gd name="T16" fmla="*/ 77 w 95"/>
                <a:gd name="T17" fmla="*/ 48 h 96"/>
                <a:gd name="T18" fmla="*/ 89 w 95"/>
                <a:gd name="T19" fmla="*/ 48 h 96"/>
                <a:gd name="T20" fmla="*/ 95 w 95"/>
                <a:gd name="T21" fmla="*/ 36 h 96"/>
                <a:gd name="T22" fmla="*/ 95 w 95"/>
                <a:gd name="T23" fmla="*/ 30 h 96"/>
                <a:gd name="T24" fmla="*/ 89 w 95"/>
                <a:gd name="T25" fmla="*/ 24 h 96"/>
                <a:gd name="T26" fmla="*/ 83 w 95"/>
                <a:gd name="T27" fmla="*/ 24 h 96"/>
                <a:gd name="T28" fmla="*/ 77 w 95"/>
                <a:gd name="T29" fmla="*/ 24 h 96"/>
                <a:gd name="T30" fmla="*/ 71 w 95"/>
                <a:gd name="T31" fmla="*/ 24 h 96"/>
                <a:gd name="T32" fmla="*/ 77 w 95"/>
                <a:gd name="T33" fmla="*/ 12 h 96"/>
                <a:gd name="T34" fmla="*/ 77 w 95"/>
                <a:gd name="T35" fmla="*/ 0 h 96"/>
                <a:gd name="T36" fmla="*/ 71 w 95"/>
                <a:gd name="T37" fmla="*/ 0 h 96"/>
                <a:gd name="T38" fmla="*/ 59 w 95"/>
                <a:gd name="T39" fmla="*/ 0 h 96"/>
                <a:gd name="T40" fmla="*/ 53 w 95"/>
                <a:gd name="T41" fmla="*/ 12 h 96"/>
                <a:gd name="T42" fmla="*/ 59 w 95"/>
                <a:gd name="T43" fmla="*/ 24 h 96"/>
                <a:gd name="T44" fmla="*/ 53 w 95"/>
                <a:gd name="T45" fmla="*/ 24 h 96"/>
                <a:gd name="T46" fmla="*/ 53 w 95"/>
                <a:gd name="T47" fmla="*/ 18 h 96"/>
                <a:gd name="T48" fmla="*/ 47 w 95"/>
                <a:gd name="T49" fmla="*/ 12 h 96"/>
                <a:gd name="T50" fmla="*/ 35 w 95"/>
                <a:gd name="T51" fmla="*/ 12 h 96"/>
                <a:gd name="T52" fmla="*/ 23 w 95"/>
                <a:gd name="T53" fmla="*/ 6 h 96"/>
                <a:gd name="T54" fmla="*/ 11 w 95"/>
                <a:gd name="T55" fmla="*/ 12 h 96"/>
                <a:gd name="T56" fmla="*/ 11 w 95"/>
                <a:gd name="T57" fmla="*/ 18 h 96"/>
                <a:gd name="T58" fmla="*/ 11 w 95"/>
                <a:gd name="T59" fmla="*/ 24 h 96"/>
                <a:gd name="T60" fmla="*/ 23 w 95"/>
                <a:gd name="T61" fmla="*/ 30 h 96"/>
                <a:gd name="T62" fmla="*/ 29 w 95"/>
                <a:gd name="T63" fmla="*/ 30 h 96"/>
                <a:gd name="T64" fmla="*/ 29 w 95"/>
                <a:gd name="T65" fmla="*/ 42 h 96"/>
                <a:gd name="T66" fmla="*/ 17 w 95"/>
                <a:gd name="T67" fmla="*/ 42 h 96"/>
                <a:gd name="T68" fmla="*/ 11 w 95"/>
                <a:gd name="T69" fmla="*/ 42 h 96"/>
                <a:gd name="T70" fmla="*/ 6 w 95"/>
                <a:gd name="T71" fmla="*/ 48 h 96"/>
                <a:gd name="T72" fmla="*/ 0 w 95"/>
                <a:gd name="T73" fmla="*/ 54 h 96"/>
                <a:gd name="T74" fmla="*/ 6 w 95"/>
                <a:gd name="T75" fmla="*/ 66 h 96"/>
                <a:gd name="T76" fmla="*/ 11 w 95"/>
                <a:gd name="T77" fmla="*/ 66 h 96"/>
                <a:gd name="T78" fmla="*/ 17 w 95"/>
                <a:gd name="T79" fmla="*/ 66 h 96"/>
                <a:gd name="T80" fmla="*/ 23 w 95"/>
                <a:gd name="T81" fmla="*/ 60 h 96"/>
                <a:gd name="T82" fmla="*/ 29 w 95"/>
                <a:gd name="T83" fmla="*/ 54 h 96"/>
                <a:gd name="T84" fmla="*/ 35 w 95"/>
                <a:gd name="T85" fmla="*/ 48 h 96"/>
                <a:gd name="T86" fmla="*/ 41 w 95"/>
                <a:gd name="T87" fmla="*/ 54 h 96"/>
                <a:gd name="T88" fmla="*/ 41 w 95"/>
                <a:gd name="T89" fmla="*/ 60 h 96"/>
                <a:gd name="T90" fmla="*/ 29 w 95"/>
                <a:gd name="T91" fmla="*/ 66 h 96"/>
                <a:gd name="T92" fmla="*/ 23 w 95"/>
                <a:gd name="T93" fmla="*/ 84 h 96"/>
                <a:gd name="T94" fmla="*/ 35 w 95"/>
                <a:gd name="T95" fmla="*/ 90 h 96"/>
                <a:gd name="T96" fmla="*/ 47 w 95"/>
                <a:gd name="T97" fmla="*/ 90 h 96"/>
                <a:gd name="T98" fmla="*/ 53 w 95"/>
                <a:gd name="T99" fmla="*/ 84 h 96"/>
                <a:gd name="T100" fmla="*/ 53 w 95"/>
                <a:gd name="T101" fmla="*/ 78 h 96"/>
                <a:gd name="T102" fmla="*/ 47 w 95"/>
                <a:gd name="T103" fmla="*/ 72 h 96"/>
                <a:gd name="T104" fmla="*/ 47 w 95"/>
                <a:gd name="T105" fmla="*/ 60 h 96"/>
                <a:gd name="T106" fmla="*/ 53 w 95"/>
                <a:gd name="T107" fmla="*/ 54 h 96"/>
                <a:gd name="T108" fmla="*/ 53 w 95"/>
                <a:gd name="T109" fmla="*/ 54 h 96"/>
                <a:gd name="T110" fmla="*/ 65 w 95"/>
                <a:gd name="T111" fmla="*/ 72 h 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5"/>
                <a:gd name="T169" fmla="*/ 0 h 96"/>
                <a:gd name="T170" fmla="*/ 95 w 95"/>
                <a:gd name="T171" fmla="*/ 96 h 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5" h="96">
                  <a:moveTo>
                    <a:pt x="71" y="72"/>
                  </a:moveTo>
                  <a:lnTo>
                    <a:pt x="71" y="72"/>
                  </a:lnTo>
                  <a:lnTo>
                    <a:pt x="77" y="72"/>
                  </a:lnTo>
                  <a:lnTo>
                    <a:pt x="83" y="72"/>
                  </a:lnTo>
                  <a:lnTo>
                    <a:pt x="83" y="66"/>
                  </a:lnTo>
                  <a:lnTo>
                    <a:pt x="89" y="60"/>
                  </a:lnTo>
                  <a:lnTo>
                    <a:pt x="83" y="60"/>
                  </a:lnTo>
                  <a:lnTo>
                    <a:pt x="83" y="54"/>
                  </a:lnTo>
                  <a:lnTo>
                    <a:pt x="83" y="48"/>
                  </a:lnTo>
                  <a:lnTo>
                    <a:pt x="77" y="48"/>
                  </a:lnTo>
                  <a:lnTo>
                    <a:pt x="71" y="48"/>
                  </a:lnTo>
                  <a:lnTo>
                    <a:pt x="65" y="48"/>
                  </a:lnTo>
                  <a:lnTo>
                    <a:pt x="65" y="42"/>
                  </a:lnTo>
                  <a:lnTo>
                    <a:pt x="65" y="36"/>
                  </a:lnTo>
                  <a:lnTo>
                    <a:pt x="71" y="42"/>
                  </a:lnTo>
                  <a:lnTo>
                    <a:pt x="77" y="42"/>
                  </a:lnTo>
                  <a:lnTo>
                    <a:pt x="77" y="48"/>
                  </a:lnTo>
                  <a:lnTo>
                    <a:pt x="83" y="48"/>
                  </a:lnTo>
                  <a:lnTo>
                    <a:pt x="89" y="48"/>
                  </a:lnTo>
                  <a:lnTo>
                    <a:pt x="95" y="42"/>
                  </a:lnTo>
                  <a:lnTo>
                    <a:pt x="95" y="36"/>
                  </a:lnTo>
                  <a:lnTo>
                    <a:pt x="95" y="30"/>
                  </a:lnTo>
                  <a:lnTo>
                    <a:pt x="95" y="24"/>
                  </a:lnTo>
                  <a:lnTo>
                    <a:pt x="89" y="24"/>
                  </a:lnTo>
                  <a:lnTo>
                    <a:pt x="83" y="24"/>
                  </a:lnTo>
                  <a:lnTo>
                    <a:pt x="77" y="24"/>
                  </a:lnTo>
                  <a:lnTo>
                    <a:pt x="71" y="24"/>
                  </a:lnTo>
                  <a:lnTo>
                    <a:pt x="65" y="24"/>
                  </a:lnTo>
                  <a:lnTo>
                    <a:pt x="71" y="18"/>
                  </a:lnTo>
                  <a:lnTo>
                    <a:pt x="77" y="12"/>
                  </a:lnTo>
                  <a:lnTo>
                    <a:pt x="77" y="6"/>
                  </a:lnTo>
                  <a:lnTo>
                    <a:pt x="77" y="0"/>
                  </a:lnTo>
                  <a:lnTo>
                    <a:pt x="71" y="0"/>
                  </a:lnTo>
                  <a:lnTo>
                    <a:pt x="65" y="0"/>
                  </a:lnTo>
                  <a:lnTo>
                    <a:pt x="59" y="0"/>
                  </a:lnTo>
                  <a:lnTo>
                    <a:pt x="59" y="6"/>
                  </a:lnTo>
                  <a:lnTo>
                    <a:pt x="53" y="12"/>
                  </a:lnTo>
                  <a:lnTo>
                    <a:pt x="53" y="18"/>
                  </a:lnTo>
                  <a:lnTo>
                    <a:pt x="59" y="18"/>
                  </a:lnTo>
                  <a:lnTo>
                    <a:pt x="59" y="24"/>
                  </a:lnTo>
                  <a:lnTo>
                    <a:pt x="53" y="24"/>
                  </a:lnTo>
                  <a:lnTo>
                    <a:pt x="53" y="18"/>
                  </a:lnTo>
                  <a:lnTo>
                    <a:pt x="53" y="12"/>
                  </a:lnTo>
                  <a:lnTo>
                    <a:pt x="47" y="12"/>
                  </a:lnTo>
                  <a:lnTo>
                    <a:pt x="35" y="12"/>
                  </a:lnTo>
                  <a:lnTo>
                    <a:pt x="29" y="6"/>
                  </a:lnTo>
                  <a:lnTo>
                    <a:pt x="23" y="6"/>
                  </a:lnTo>
                  <a:lnTo>
                    <a:pt x="17" y="6"/>
                  </a:lnTo>
                  <a:lnTo>
                    <a:pt x="11" y="12"/>
                  </a:lnTo>
                  <a:lnTo>
                    <a:pt x="11" y="18"/>
                  </a:lnTo>
                  <a:lnTo>
                    <a:pt x="11" y="24"/>
                  </a:lnTo>
                  <a:lnTo>
                    <a:pt x="17" y="30"/>
                  </a:lnTo>
                  <a:lnTo>
                    <a:pt x="23" y="30"/>
                  </a:lnTo>
                  <a:lnTo>
                    <a:pt x="29" y="30"/>
                  </a:lnTo>
                  <a:lnTo>
                    <a:pt x="35" y="36"/>
                  </a:lnTo>
                  <a:lnTo>
                    <a:pt x="29" y="36"/>
                  </a:lnTo>
                  <a:lnTo>
                    <a:pt x="29" y="42"/>
                  </a:lnTo>
                  <a:lnTo>
                    <a:pt x="23" y="42"/>
                  </a:lnTo>
                  <a:lnTo>
                    <a:pt x="17" y="42"/>
                  </a:lnTo>
                  <a:lnTo>
                    <a:pt x="11" y="42"/>
                  </a:lnTo>
                  <a:lnTo>
                    <a:pt x="6" y="42"/>
                  </a:lnTo>
                  <a:lnTo>
                    <a:pt x="6" y="48"/>
                  </a:lnTo>
                  <a:lnTo>
                    <a:pt x="0" y="48"/>
                  </a:lnTo>
                  <a:lnTo>
                    <a:pt x="0" y="54"/>
                  </a:lnTo>
                  <a:lnTo>
                    <a:pt x="0" y="60"/>
                  </a:lnTo>
                  <a:lnTo>
                    <a:pt x="0" y="66"/>
                  </a:lnTo>
                  <a:lnTo>
                    <a:pt x="6" y="66"/>
                  </a:lnTo>
                  <a:lnTo>
                    <a:pt x="11" y="66"/>
                  </a:lnTo>
                  <a:lnTo>
                    <a:pt x="17" y="66"/>
                  </a:lnTo>
                  <a:lnTo>
                    <a:pt x="23" y="66"/>
                  </a:lnTo>
                  <a:lnTo>
                    <a:pt x="23" y="60"/>
                  </a:lnTo>
                  <a:lnTo>
                    <a:pt x="23" y="54"/>
                  </a:lnTo>
                  <a:lnTo>
                    <a:pt x="29" y="54"/>
                  </a:lnTo>
                  <a:lnTo>
                    <a:pt x="29" y="48"/>
                  </a:lnTo>
                  <a:lnTo>
                    <a:pt x="35" y="48"/>
                  </a:lnTo>
                  <a:lnTo>
                    <a:pt x="41" y="48"/>
                  </a:lnTo>
                  <a:lnTo>
                    <a:pt x="41" y="54"/>
                  </a:lnTo>
                  <a:lnTo>
                    <a:pt x="41" y="60"/>
                  </a:lnTo>
                  <a:lnTo>
                    <a:pt x="35" y="66"/>
                  </a:lnTo>
                  <a:lnTo>
                    <a:pt x="29" y="66"/>
                  </a:lnTo>
                  <a:lnTo>
                    <a:pt x="29" y="72"/>
                  </a:lnTo>
                  <a:lnTo>
                    <a:pt x="23" y="78"/>
                  </a:lnTo>
                  <a:lnTo>
                    <a:pt x="23" y="84"/>
                  </a:lnTo>
                  <a:lnTo>
                    <a:pt x="29" y="84"/>
                  </a:lnTo>
                  <a:lnTo>
                    <a:pt x="29" y="90"/>
                  </a:lnTo>
                  <a:lnTo>
                    <a:pt x="35" y="90"/>
                  </a:lnTo>
                  <a:lnTo>
                    <a:pt x="41" y="96"/>
                  </a:lnTo>
                  <a:lnTo>
                    <a:pt x="41" y="90"/>
                  </a:lnTo>
                  <a:lnTo>
                    <a:pt x="47" y="90"/>
                  </a:lnTo>
                  <a:lnTo>
                    <a:pt x="53" y="90"/>
                  </a:lnTo>
                  <a:lnTo>
                    <a:pt x="53" y="84"/>
                  </a:lnTo>
                  <a:lnTo>
                    <a:pt x="53" y="78"/>
                  </a:lnTo>
                  <a:lnTo>
                    <a:pt x="53" y="72"/>
                  </a:lnTo>
                  <a:lnTo>
                    <a:pt x="47" y="72"/>
                  </a:lnTo>
                  <a:lnTo>
                    <a:pt x="47" y="66"/>
                  </a:lnTo>
                  <a:lnTo>
                    <a:pt x="47" y="60"/>
                  </a:lnTo>
                  <a:lnTo>
                    <a:pt x="47" y="54"/>
                  </a:lnTo>
                  <a:lnTo>
                    <a:pt x="53" y="54"/>
                  </a:lnTo>
                  <a:lnTo>
                    <a:pt x="59" y="60"/>
                  </a:lnTo>
                  <a:lnTo>
                    <a:pt x="59" y="66"/>
                  </a:lnTo>
                  <a:lnTo>
                    <a:pt x="65" y="72"/>
                  </a:lnTo>
                  <a:lnTo>
                    <a:pt x="71" y="72"/>
                  </a:lnTo>
                  <a:close/>
                </a:path>
              </a:pathLst>
            </a:custGeom>
            <a:solidFill>
              <a:srgbClr val="FFFF7F"/>
            </a:solidFill>
            <a:ln w="9525">
              <a:noFill/>
              <a:round/>
              <a:headEnd/>
              <a:tailEnd/>
            </a:ln>
          </p:spPr>
          <p:txBody>
            <a:bodyPr rot="10800000" vert="eaVert"/>
            <a:lstStyle/>
            <a:p>
              <a:endParaRPr lang="en-US"/>
            </a:p>
          </p:txBody>
        </p:sp>
        <p:sp>
          <p:nvSpPr>
            <p:cNvPr id="15611" name="Freeform 234"/>
            <p:cNvSpPr>
              <a:spLocks/>
            </p:cNvSpPr>
            <p:nvPr/>
          </p:nvSpPr>
          <p:spPr bwMode="auto">
            <a:xfrm>
              <a:off x="5185" y="1838"/>
              <a:ext cx="108" cy="167"/>
            </a:xfrm>
            <a:custGeom>
              <a:avLst/>
              <a:gdLst>
                <a:gd name="T0" fmla="*/ 0 w 108"/>
                <a:gd name="T1" fmla="*/ 167 h 167"/>
                <a:gd name="T2" fmla="*/ 12 w 108"/>
                <a:gd name="T3" fmla="*/ 155 h 167"/>
                <a:gd name="T4" fmla="*/ 24 w 108"/>
                <a:gd name="T5" fmla="*/ 149 h 167"/>
                <a:gd name="T6" fmla="*/ 30 w 108"/>
                <a:gd name="T7" fmla="*/ 137 h 167"/>
                <a:gd name="T8" fmla="*/ 42 w 108"/>
                <a:gd name="T9" fmla="*/ 137 h 167"/>
                <a:gd name="T10" fmla="*/ 54 w 108"/>
                <a:gd name="T11" fmla="*/ 131 h 167"/>
                <a:gd name="T12" fmla="*/ 66 w 108"/>
                <a:gd name="T13" fmla="*/ 131 h 167"/>
                <a:gd name="T14" fmla="*/ 78 w 108"/>
                <a:gd name="T15" fmla="*/ 131 h 167"/>
                <a:gd name="T16" fmla="*/ 84 w 108"/>
                <a:gd name="T17" fmla="*/ 131 h 167"/>
                <a:gd name="T18" fmla="*/ 84 w 108"/>
                <a:gd name="T19" fmla="*/ 125 h 167"/>
                <a:gd name="T20" fmla="*/ 84 w 108"/>
                <a:gd name="T21" fmla="*/ 125 h 167"/>
                <a:gd name="T22" fmla="*/ 90 w 108"/>
                <a:gd name="T23" fmla="*/ 119 h 167"/>
                <a:gd name="T24" fmla="*/ 90 w 108"/>
                <a:gd name="T25" fmla="*/ 113 h 167"/>
                <a:gd name="T26" fmla="*/ 90 w 108"/>
                <a:gd name="T27" fmla="*/ 107 h 167"/>
                <a:gd name="T28" fmla="*/ 96 w 108"/>
                <a:gd name="T29" fmla="*/ 107 h 167"/>
                <a:gd name="T30" fmla="*/ 102 w 108"/>
                <a:gd name="T31" fmla="*/ 101 h 167"/>
                <a:gd name="T32" fmla="*/ 108 w 108"/>
                <a:gd name="T33" fmla="*/ 95 h 167"/>
                <a:gd name="T34" fmla="*/ 102 w 108"/>
                <a:gd name="T35" fmla="*/ 89 h 167"/>
                <a:gd name="T36" fmla="*/ 102 w 108"/>
                <a:gd name="T37" fmla="*/ 71 h 167"/>
                <a:gd name="T38" fmla="*/ 102 w 108"/>
                <a:gd name="T39" fmla="*/ 59 h 167"/>
                <a:gd name="T40" fmla="*/ 108 w 108"/>
                <a:gd name="T41" fmla="*/ 47 h 167"/>
                <a:gd name="T42" fmla="*/ 102 w 108"/>
                <a:gd name="T43" fmla="*/ 47 h 167"/>
                <a:gd name="T44" fmla="*/ 96 w 108"/>
                <a:gd name="T45" fmla="*/ 41 h 167"/>
                <a:gd name="T46" fmla="*/ 90 w 108"/>
                <a:gd name="T47" fmla="*/ 41 h 167"/>
                <a:gd name="T48" fmla="*/ 84 w 108"/>
                <a:gd name="T49" fmla="*/ 36 h 167"/>
                <a:gd name="T50" fmla="*/ 84 w 108"/>
                <a:gd name="T51" fmla="*/ 30 h 167"/>
                <a:gd name="T52" fmla="*/ 78 w 108"/>
                <a:gd name="T53" fmla="*/ 24 h 167"/>
                <a:gd name="T54" fmla="*/ 72 w 108"/>
                <a:gd name="T55" fmla="*/ 12 h 167"/>
                <a:gd name="T56" fmla="*/ 72 w 108"/>
                <a:gd name="T57" fmla="*/ 0 h 167"/>
                <a:gd name="T58" fmla="*/ 66 w 108"/>
                <a:gd name="T59" fmla="*/ 6 h 167"/>
                <a:gd name="T60" fmla="*/ 66 w 108"/>
                <a:gd name="T61" fmla="*/ 12 h 167"/>
                <a:gd name="T62" fmla="*/ 60 w 108"/>
                <a:gd name="T63" fmla="*/ 18 h 167"/>
                <a:gd name="T64" fmla="*/ 54 w 108"/>
                <a:gd name="T65" fmla="*/ 24 h 167"/>
                <a:gd name="T66" fmla="*/ 48 w 108"/>
                <a:gd name="T67" fmla="*/ 30 h 167"/>
                <a:gd name="T68" fmla="*/ 42 w 108"/>
                <a:gd name="T69" fmla="*/ 36 h 167"/>
                <a:gd name="T70" fmla="*/ 36 w 108"/>
                <a:gd name="T71" fmla="*/ 36 h 167"/>
                <a:gd name="T72" fmla="*/ 24 w 108"/>
                <a:gd name="T73" fmla="*/ 36 h 167"/>
                <a:gd name="T74" fmla="*/ 30 w 108"/>
                <a:gd name="T75" fmla="*/ 41 h 167"/>
                <a:gd name="T76" fmla="*/ 30 w 108"/>
                <a:gd name="T77" fmla="*/ 53 h 167"/>
                <a:gd name="T78" fmla="*/ 30 w 108"/>
                <a:gd name="T79" fmla="*/ 65 h 167"/>
                <a:gd name="T80" fmla="*/ 18 w 108"/>
                <a:gd name="T81" fmla="*/ 71 h 167"/>
                <a:gd name="T82" fmla="*/ 24 w 108"/>
                <a:gd name="T83" fmla="*/ 95 h 167"/>
                <a:gd name="T84" fmla="*/ 24 w 108"/>
                <a:gd name="T85" fmla="*/ 107 h 167"/>
                <a:gd name="T86" fmla="*/ 24 w 108"/>
                <a:gd name="T87" fmla="*/ 125 h 167"/>
                <a:gd name="T88" fmla="*/ 18 w 108"/>
                <a:gd name="T89" fmla="*/ 137 h 167"/>
                <a:gd name="T90" fmla="*/ 12 w 108"/>
                <a:gd name="T91" fmla="*/ 143 h 167"/>
                <a:gd name="T92" fmla="*/ 12 w 108"/>
                <a:gd name="T93" fmla="*/ 149 h 167"/>
                <a:gd name="T94" fmla="*/ 6 w 108"/>
                <a:gd name="T95" fmla="*/ 155 h 167"/>
                <a:gd name="T96" fmla="*/ 6 w 108"/>
                <a:gd name="T97" fmla="*/ 161 h 167"/>
                <a:gd name="T98" fmla="*/ 0 w 108"/>
                <a:gd name="T99" fmla="*/ 161 h 167"/>
                <a:gd name="T100" fmla="*/ 0 w 108"/>
                <a:gd name="T101" fmla="*/ 161 h 167"/>
                <a:gd name="T102" fmla="*/ 0 w 108"/>
                <a:gd name="T103" fmla="*/ 161 h 167"/>
                <a:gd name="T104" fmla="*/ 6 w 108"/>
                <a:gd name="T105" fmla="*/ 161 h 167"/>
                <a:gd name="T106" fmla="*/ 0 w 108"/>
                <a:gd name="T107" fmla="*/ 167 h 1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8"/>
                <a:gd name="T163" fmla="*/ 0 h 167"/>
                <a:gd name="T164" fmla="*/ 108 w 108"/>
                <a:gd name="T165" fmla="*/ 167 h 1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8" h="167">
                  <a:moveTo>
                    <a:pt x="0" y="167"/>
                  </a:moveTo>
                  <a:lnTo>
                    <a:pt x="12" y="155"/>
                  </a:lnTo>
                  <a:lnTo>
                    <a:pt x="24" y="149"/>
                  </a:lnTo>
                  <a:lnTo>
                    <a:pt x="30" y="137"/>
                  </a:lnTo>
                  <a:lnTo>
                    <a:pt x="42" y="137"/>
                  </a:lnTo>
                  <a:lnTo>
                    <a:pt x="54" y="131"/>
                  </a:lnTo>
                  <a:lnTo>
                    <a:pt x="66" y="131"/>
                  </a:lnTo>
                  <a:lnTo>
                    <a:pt x="78" y="131"/>
                  </a:lnTo>
                  <a:lnTo>
                    <a:pt x="84" y="131"/>
                  </a:lnTo>
                  <a:lnTo>
                    <a:pt x="84" y="125"/>
                  </a:lnTo>
                  <a:lnTo>
                    <a:pt x="90" y="119"/>
                  </a:lnTo>
                  <a:lnTo>
                    <a:pt x="90" y="113"/>
                  </a:lnTo>
                  <a:lnTo>
                    <a:pt x="90" y="107"/>
                  </a:lnTo>
                  <a:lnTo>
                    <a:pt x="96" y="107"/>
                  </a:lnTo>
                  <a:lnTo>
                    <a:pt x="102" y="101"/>
                  </a:lnTo>
                  <a:lnTo>
                    <a:pt x="108" y="95"/>
                  </a:lnTo>
                  <a:lnTo>
                    <a:pt x="102" y="89"/>
                  </a:lnTo>
                  <a:lnTo>
                    <a:pt x="102" y="71"/>
                  </a:lnTo>
                  <a:lnTo>
                    <a:pt x="102" y="59"/>
                  </a:lnTo>
                  <a:lnTo>
                    <a:pt x="108" y="47"/>
                  </a:lnTo>
                  <a:lnTo>
                    <a:pt x="102" y="47"/>
                  </a:lnTo>
                  <a:lnTo>
                    <a:pt x="96" y="41"/>
                  </a:lnTo>
                  <a:lnTo>
                    <a:pt x="90" y="41"/>
                  </a:lnTo>
                  <a:lnTo>
                    <a:pt x="84" y="36"/>
                  </a:lnTo>
                  <a:lnTo>
                    <a:pt x="84" y="30"/>
                  </a:lnTo>
                  <a:lnTo>
                    <a:pt x="78" y="24"/>
                  </a:lnTo>
                  <a:lnTo>
                    <a:pt x="72" y="12"/>
                  </a:lnTo>
                  <a:lnTo>
                    <a:pt x="72" y="0"/>
                  </a:lnTo>
                  <a:lnTo>
                    <a:pt x="66" y="6"/>
                  </a:lnTo>
                  <a:lnTo>
                    <a:pt x="66" y="12"/>
                  </a:lnTo>
                  <a:lnTo>
                    <a:pt x="60" y="18"/>
                  </a:lnTo>
                  <a:lnTo>
                    <a:pt x="54" y="24"/>
                  </a:lnTo>
                  <a:lnTo>
                    <a:pt x="48" y="30"/>
                  </a:lnTo>
                  <a:lnTo>
                    <a:pt x="42" y="36"/>
                  </a:lnTo>
                  <a:lnTo>
                    <a:pt x="36" y="36"/>
                  </a:lnTo>
                  <a:lnTo>
                    <a:pt x="24" y="36"/>
                  </a:lnTo>
                  <a:lnTo>
                    <a:pt x="30" y="41"/>
                  </a:lnTo>
                  <a:lnTo>
                    <a:pt x="30" y="53"/>
                  </a:lnTo>
                  <a:lnTo>
                    <a:pt x="30" y="65"/>
                  </a:lnTo>
                  <a:lnTo>
                    <a:pt x="18" y="71"/>
                  </a:lnTo>
                  <a:lnTo>
                    <a:pt x="24" y="95"/>
                  </a:lnTo>
                  <a:lnTo>
                    <a:pt x="24" y="107"/>
                  </a:lnTo>
                  <a:lnTo>
                    <a:pt x="24" y="125"/>
                  </a:lnTo>
                  <a:lnTo>
                    <a:pt x="18" y="137"/>
                  </a:lnTo>
                  <a:lnTo>
                    <a:pt x="12" y="143"/>
                  </a:lnTo>
                  <a:lnTo>
                    <a:pt x="12" y="149"/>
                  </a:lnTo>
                  <a:lnTo>
                    <a:pt x="6" y="155"/>
                  </a:lnTo>
                  <a:lnTo>
                    <a:pt x="6" y="161"/>
                  </a:lnTo>
                  <a:lnTo>
                    <a:pt x="0" y="161"/>
                  </a:lnTo>
                  <a:lnTo>
                    <a:pt x="6" y="161"/>
                  </a:lnTo>
                  <a:lnTo>
                    <a:pt x="0" y="167"/>
                  </a:lnTo>
                  <a:close/>
                </a:path>
              </a:pathLst>
            </a:custGeom>
            <a:solidFill>
              <a:srgbClr val="49AF00"/>
            </a:solidFill>
            <a:ln w="9525">
              <a:noFill/>
              <a:round/>
              <a:headEnd/>
              <a:tailEnd/>
            </a:ln>
          </p:spPr>
          <p:txBody>
            <a:bodyPr rot="10800000" vert="eaVert"/>
            <a:lstStyle/>
            <a:p>
              <a:endParaRPr lang="en-US"/>
            </a:p>
          </p:txBody>
        </p:sp>
        <p:sp>
          <p:nvSpPr>
            <p:cNvPr id="15612" name="Freeform 235"/>
            <p:cNvSpPr>
              <a:spLocks/>
            </p:cNvSpPr>
            <p:nvPr/>
          </p:nvSpPr>
          <p:spPr bwMode="auto">
            <a:xfrm>
              <a:off x="4863" y="1873"/>
              <a:ext cx="173" cy="141"/>
            </a:xfrm>
            <a:custGeom>
              <a:avLst/>
              <a:gdLst>
                <a:gd name="T0" fmla="*/ 89 w 173"/>
                <a:gd name="T1" fmla="*/ 127 h 143"/>
                <a:gd name="T2" fmla="*/ 95 w 173"/>
                <a:gd name="T3" fmla="*/ 127 h 143"/>
                <a:gd name="T4" fmla="*/ 101 w 173"/>
                <a:gd name="T5" fmla="*/ 127 h 143"/>
                <a:gd name="T6" fmla="*/ 113 w 173"/>
                <a:gd name="T7" fmla="*/ 127 h 143"/>
                <a:gd name="T8" fmla="*/ 119 w 173"/>
                <a:gd name="T9" fmla="*/ 121 h 143"/>
                <a:gd name="T10" fmla="*/ 131 w 173"/>
                <a:gd name="T11" fmla="*/ 121 h 143"/>
                <a:gd name="T12" fmla="*/ 143 w 173"/>
                <a:gd name="T13" fmla="*/ 121 h 143"/>
                <a:gd name="T14" fmla="*/ 149 w 173"/>
                <a:gd name="T15" fmla="*/ 121 h 143"/>
                <a:gd name="T16" fmla="*/ 161 w 173"/>
                <a:gd name="T17" fmla="*/ 121 h 143"/>
                <a:gd name="T18" fmla="*/ 161 w 173"/>
                <a:gd name="T19" fmla="*/ 121 h 143"/>
                <a:gd name="T20" fmla="*/ 167 w 173"/>
                <a:gd name="T21" fmla="*/ 121 h 143"/>
                <a:gd name="T22" fmla="*/ 167 w 173"/>
                <a:gd name="T23" fmla="*/ 121 h 143"/>
                <a:gd name="T24" fmla="*/ 173 w 173"/>
                <a:gd name="T25" fmla="*/ 121 h 143"/>
                <a:gd name="T26" fmla="*/ 161 w 173"/>
                <a:gd name="T27" fmla="*/ 115 h 143"/>
                <a:gd name="T28" fmla="*/ 155 w 173"/>
                <a:gd name="T29" fmla="*/ 105 h 143"/>
                <a:gd name="T30" fmla="*/ 149 w 173"/>
                <a:gd name="T31" fmla="*/ 102 h 143"/>
                <a:gd name="T32" fmla="*/ 143 w 173"/>
                <a:gd name="T33" fmla="*/ 93 h 143"/>
                <a:gd name="T34" fmla="*/ 137 w 173"/>
                <a:gd name="T35" fmla="*/ 75 h 143"/>
                <a:gd name="T36" fmla="*/ 131 w 173"/>
                <a:gd name="T37" fmla="*/ 63 h 143"/>
                <a:gd name="T38" fmla="*/ 131 w 173"/>
                <a:gd name="T39" fmla="*/ 51 h 143"/>
                <a:gd name="T40" fmla="*/ 131 w 173"/>
                <a:gd name="T41" fmla="*/ 39 h 143"/>
                <a:gd name="T42" fmla="*/ 125 w 173"/>
                <a:gd name="T43" fmla="*/ 35 h 143"/>
                <a:gd name="T44" fmla="*/ 119 w 173"/>
                <a:gd name="T45" fmla="*/ 35 h 143"/>
                <a:gd name="T46" fmla="*/ 113 w 173"/>
                <a:gd name="T47" fmla="*/ 35 h 143"/>
                <a:gd name="T48" fmla="*/ 107 w 173"/>
                <a:gd name="T49" fmla="*/ 35 h 143"/>
                <a:gd name="T50" fmla="*/ 101 w 173"/>
                <a:gd name="T51" fmla="*/ 29 h 143"/>
                <a:gd name="T52" fmla="*/ 95 w 173"/>
                <a:gd name="T53" fmla="*/ 23 h 143"/>
                <a:gd name="T54" fmla="*/ 89 w 173"/>
                <a:gd name="T55" fmla="*/ 11 h 143"/>
                <a:gd name="T56" fmla="*/ 89 w 173"/>
                <a:gd name="T57" fmla="*/ 5 h 143"/>
                <a:gd name="T58" fmla="*/ 83 w 173"/>
                <a:gd name="T59" fmla="*/ 5 h 143"/>
                <a:gd name="T60" fmla="*/ 71 w 173"/>
                <a:gd name="T61" fmla="*/ 11 h 143"/>
                <a:gd name="T62" fmla="*/ 65 w 173"/>
                <a:gd name="T63" fmla="*/ 11 h 143"/>
                <a:gd name="T64" fmla="*/ 53 w 173"/>
                <a:gd name="T65" fmla="*/ 17 h 143"/>
                <a:gd name="T66" fmla="*/ 42 w 173"/>
                <a:gd name="T67" fmla="*/ 17 h 143"/>
                <a:gd name="T68" fmla="*/ 30 w 173"/>
                <a:gd name="T69" fmla="*/ 11 h 143"/>
                <a:gd name="T70" fmla="*/ 18 w 173"/>
                <a:gd name="T71" fmla="*/ 5 h 143"/>
                <a:gd name="T72" fmla="*/ 6 w 173"/>
                <a:gd name="T73" fmla="*/ 0 h 143"/>
                <a:gd name="T74" fmla="*/ 6 w 173"/>
                <a:gd name="T75" fmla="*/ 5 h 143"/>
                <a:gd name="T76" fmla="*/ 12 w 173"/>
                <a:gd name="T77" fmla="*/ 11 h 143"/>
                <a:gd name="T78" fmla="*/ 12 w 173"/>
                <a:gd name="T79" fmla="*/ 23 h 143"/>
                <a:gd name="T80" fmla="*/ 12 w 173"/>
                <a:gd name="T81" fmla="*/ 29 h 143"/>
                <a:gd name="T82" fmla="*/ 18 w 173"/>
                <a:gd name="T83" fmla="*/ 35 h 143"/>
                <a:gd name="T84" fmla="*/ 12 w 173"/>
                <a:gd name="T85" fmla="*/ 45 h 143"/>
                <a:gd name="T86" fmla="*/ 12 w 173"/>
                <a:gd name="T87" fmla="*/ 57 h 143"/>
                <a:gd name="T88" fmla="*/ 0 w 173"/>
                <a:gd name="T89" fmla="*/ 69 h 143"/>
                <a:gd name="T90" fmla="*/ 12 w 173"/>
                <a:gd name="T91" fmla="*/ 69 h 143"/>
                <a:gd name="T92" fmla="*/ 18 w 173"/>
                <a:gd name="T93" fmla="*/ 75 h 143"/>
                <a:gd name="T94" fmla="*/ 24 w 173"/>
                <a:gd name="T95" fmla="*/ 81 h 143"/>
                <a:gd name="T96" fmla="*/ 36 w 173"/>
                <a:gd name="T97" fmla="*/ 87 h 143"/>
                <a:gd name="T98" fmla="*/ 42 w 173"/>
                <a:gd name="T99" fmla="*/ 93 h 143"/>
                <a:gd name="T100" fmla="*/ 42 w 173"/>
                <a:gd name="T101" fmla="*/ 99 h 143"/>
                <a:gd name="T102" fmla="*/ 48 w 173"/>
                <a:gd name="T103" fmla="*/ 105 h 143"/>
                <a:gd name="T104" fmla="*/ 42 w 173"/>
                <a:gd name="T105" fmla="*/ 115 h 143"/>
                <a:gd name="T106" fmla="*/ 48 w 173"/>
                <a:gd name="T107" fmla="*/ 115 h 143"/>
                <a:gd name="T108" fmla="*/ 53 w 173"/>
                <a:gd name="T109" fmla="*/ 115 h 143"/>
                <a:gd name="T110" fmla="*/ 59 w 173"/>
                <a:gd name="T111" fmla="*/ 115 h 143"/>
                <a:gd name="T112" fmla="*/ 65 w 173"/>
                <a:gd name="T113" fmla="*/ 115 h 143"/>
                <a:gd name="T114" fmla="*/ 71 w 173"/>
                <a:gd name="T115" fmla="*/ 121 h 143"/>
                <a:gd name="T116" fmla="*/ 77 w 173"/>
                <a:gd name="T117" fmla="*/ 121 h 143"/>
                <a:gd name="T118" fmla="*/ 83 w 173"/>
                <a:gd name="T119" fmla="*/ 127 h 143"/>
                <a:gd name="T120" fmla="*/ 89 w 173"/>
                <a:gd name="T121" fmla="*/ 127 h 1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3"/>
                <a:gd name="T184" fmla="*/ 0 h 143"/>
                <a:gd name="T185" fmla="*/ 173 w 173"/>
                <a:gd name="T186" fmla="*/ 143 h 14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3" h="143">
                  <a:moveTo>
                    <a:pt x="89" y="143"/>
                  </a:moveTo>
                  <a:lnTo>
                    <a:pt x="95" y="143"/>
                  </a:lnTo>
                  <a:lnTo>
                    <a:pt x="101" y="143"/>
                  </a:lnTo>
                  <a:lnTo>
                    <a:pt x="113" y="143"/>
                  </a:lnTo>
                  <a:lnTo>
                    <a:pt x="119" y="137"/>
                  </a:lnTo>
                  <a:lnTo>
                    <a:pt x="131" y="137"/>
                  </a:lnTo>
                  <a:lnTo>
                    <a:pt x="143" y="137"/>
                  </a:lnTo>
                  <a:lnTo>
                    <a:pt x="149" y="137"/>
                  </a:lnTo>
                  <a:lnTo>
                    <a:pt x="161" y="137"/>
                  </a:lnTo>
                  <a:lnTo>
                    <a:pt x="167" y="137"/>
                  </a:lnTo>
                  <a:lnTo>
                    <a:pt x="173" y="137"/>
                  </a:lnTo>
                  <a:lnTo>
                    <a:pt x="161" y="131"/>
                  </a:lnTo>
                  <a:lnTo>
                    <a:pt x="155" y="119"/>
                  </a:lnTo>
                  <a:lnTo>
                    <a:pt x="149" y="113"/>
                  </a:lnTo>
                  <a:lnTo>
                    <a:pt x="143" y="101"/>
                  </a:lnTo>
                  <a:lnTo>
                    <a:pt x="137" y="83"/>
                  </a:lnTo>
                  <a:lnTo>
                    <a:pt x="131" y="71"/>
                  </a:lnTo>
                  <a:lnTo>
                    <a:pt x="131" y="59"/>
                  </a:lnTo>
                  <a:lnTo>
                    <a:pt x="131" y="47"/>
                  </a:lnTo>
                  <a:lnTo>
                    <a:pt x="125" y="41"/>
                  </a:lnTo>
                  <a:lnTo>
                    <a:pt x="119" y="41"/>
                  </a:lnTo>
                  <a:lnTo>
                    <a:pt x="113" y="41"/>
                  </a:lnTo>
                  <a:lnTo>
                    <a:pt x="107" y="35"/>
                  </a:lnTo>
                  <a:lnTo>
                    <a:pt x="101" y="29"/>
                  </a:lnTo>
                  <a:lnTo>
                    <a:pt x="95" y="23"/>
                  </a:lnTo>
                  <a:lnTo>
                    <a:pt x="89" y="11"/>
                  </a:lnTo>
                  <a:lnTo>
                    <a:pt x="89" y="5"/>
                  </a:lnTo>
                  <a:lnTo>
                    <a:pt x="83" y="5"/>
                  </a:lnTo>
                  <a:lnTo>
                    <a:pt x="71" y="11"/>
                  </a:lnTo>
                  <a:lnTo>
                    <a:pt x="65" y="11"/>
                  </a:lnTo>
                  <a:lnTo>
                    <a:pt x="53" y="17"/>
                  </a:lnTo>
                  <a:lnTo>
                    <a:pt x="42" y="17"/>
                  </a:lnTo>
                  <a:lnTo>
                    <a:pt x="30" y="11"/>
                  </a:lnTo>
                  <a:lnTo>
                    <a:pt x="18" y="5"/>
                  </a:lnTo>
                  <a:lnTo>
                    <a:pt x="6" y="0"/>
                  </a:lnTo>
                  <a:lnTo>
                    <a:pt x="6" y="5"/>
                  </a:lnTo>
                  <a:lnTo>
                    <a:pt x="12" y="11"/>
                  </a:lnTo>
                  <a:lnTo>
                    <a:pt x="12" y="23"/>
                  </a:lnTo>
                  <a:lnTo>
                    <a:pt x="12" y="29"/>
                  </a:lnTo>
                  <a:lnTo>
                    <a:pt x="18" y="41"/>
                  </a:lnTo>
                  <a:lnTo>
                    <a:pt x="12" y="53"/>
                  </a:lnTo>
                  <a:lnTo>
                    <a:pt x="12" y="65"/>
                  </a:lnTo>
                  <a:lnTo>
                    <a:pt x="0" y="77"/>
                  </a:lnTo>
                  <a:lnTo>
                    <a:pt x="12" y="77"/>
                  </a:lnTo>
                  <a:lnTo>
                    <a:pt x="18" y="83"/>
                  </a:lnTo>
                  <a:lnTo>
                    <a:pt x="24" y="89"/>
                  </a:lnTo>
                  <a:lnTo>
                    <a:pt x="36" y="95"/>
                  </a:lnTo>
                  <a:lnTo>
                    <a:pt x="42" y="101"/>
                  </a:lnTo>
                  <a:lnTo>
                    <a:pt x="42" y="107"/>
                  </a:lnTo>
                  <a:lnTo>
                    <a:pt x="48" y="119"/>
                  </a:lnTo>
                  <a:lnTo>
                    <a:pt x="42" y="131"/>
                  </a:lnTo>
                  <a:lnTo>
                    <a:pt x="48" y="131"/>
                  </a:lnTo>
                  <a:lnTo>
                    <a:pt x="53" y="131"/>
                  </a:lnTo>
                  <a:lnTo>
                    <a:pt x="59" y="131"/>
                  </a:lnTo>
                  <a:lnTo>
                    <a:pt x="65" y="131"/>
                  </a:lnTo>
                  <a:lnTo>
                    <a:pt x="71" y="137"/>
                  </a:lnTo>
                  <a:lnTo>
                    <a:pt x="77" y="137"/>
                  </a:lnTo>
                  <a:lnTo>
                    <a:pt x="83" y="143"/>
                  </a:lnTo>
                  <a:lnTo>
                    <a:pt x="89" y="143"/>
                  </a:lnTo>
                  <a:close/>
                </a:path>
              </a:pathLst>
            </a:custGeom>
            <a:solidFill>
              <a:srgbClr val="49AF00"/>
            </a:solidFill>
            <a:ln w="9525">
              <a:noFill/>
              <a:round/>
              <a:headEnd/>
              <a:tailEnd/>
            </a:ln>
          </p:spPr>
          <p:txBody>
            <a:bodyPr rot="10800000" vert="eaVert"/>
            <a:lstStyle/>
            <a:p>
              <a:endParaRPr lang="en-US"/>
            </a:p>
          </p:txBody>
        </p:sp>
        <p:sp>
          <p:nvSpPr>
            <p:cNvPr id="15613" name="Freeform 236"/>
            <p:cNvSpPr>
              <a:spLocks/>
            </p:cNvSpPr>
            <p:nvPr/>
          </p:nvSpPr>
          <p:spPr bwMode="auto">
            <a:xfrm>
              <a:off x="4952" y="2051"/>
              <a:ext cx="172" cy="179"/>
            </a:xfrm>
            <a:custGeom>
              <a:avLst/>
              <a:gdLst>
                <a:gd name="T0" fmla="*/ 24 w 173"/>
                <a:gd name="T1" fmla="*/ 84 h 179"/>
                <a:gd name="T2" fmla="*/ 30 w 173"/>
                <a:gd name="T3" fmla="*/ 84 h 179"/>
                <a:gd name="T4" fmla="*/ 42 w 173"/>
                <a:gd name="T5" fmla="*/ 84 h 179"/>
                <a:gd name="T6" fmla="*/ 54 w 173"/>
                <a:gd name="T7" fmla="*/ 84 h 179"/>
                <a:gd name="T8" fmla="*/ 66 w 173"/>
                <a:gd name="T9" fmla="*/ 84 h 179"/>
                <a:gd name="T10" fmla="*/ 84 w 173"/>
                <a:gd name="T11" fmla="*/ 78 h 179"/>
                <a:gd name="T12" fmla="*/ 88 w 173"/>
                <a:gd name="T13" fmla="*/ 66 h 179"/>
                <a:gd name="T14" fmla="*/ 100 w 173"/>
                <a:gd name="T15" fmla="*/ 54 h 179"/>
                <a:gd name="T16" fmla="*/ 112 w 173"/>
                <a:gd name="T17" fmla="*/ 36 h 179"/>
                <a:gd name="T18" fmla="*/ 118 w 173"/>
                <a:gd name="T19" fmla="*/ 18 h 179"/>
                <a:gd name="T20" fmla="*/ 124 w 173"/>
                <a:gd name="T21" fmla="*/ 6 h 179"/>
                <a:gd name="T22" fmla="*/ 130 w 173"/>
                <a:gd name="T23" fmla="*/ 6 h 179"/>
                <a:gd name="T24" fmla="*/ 136 w 173"/>
                <a:gd name="T25" fmla="*/ 0 h 179"/>
                <a:gd name="T26" fmla="*/ 148 w 173"/>
                <a:gd name="T27" fmla="*/ 0 h 179"/>
                <a:gd name="T28" fmla="*/ 154 w 173"/>
                <a:gd name="T29" fmla="*/ 0 h 179"/>
                <a:gd name="T30" fmla="*/ 160 w 173"/>
                <a:gd name="T31" fmla="*/ 0 h 179"/>
                <a:gd name="T32" fmla="*/ 165 w 173"/>
                <a:gd name="T33" fmla="*/ 0 h 179"/>
                <a:gd name="T34" fmla="*/ 165 w 173"/>
                <a:gd name="T35" fmla="*/ 0 h 179"/>
                <a:gd name="T36" fmla="*/ 148 w 173"/>
                <a:gd name="T37" fmla="*/ 6 h 179"/>
                <a:gd name="T38" fmla="*/ 130 w 173"/>
                <a:gd name="T39" fmla="*/ 24 h 179"/>
                <a:gd name="T40" fmla="*/ 124 w 173"/>
                <a:gd name="T41" fmla="*/ 48 h 179"/>
                <a:gd name="T42" fmla="*/ 118 w 173"/>
                <a:gd name="T43" fmla="*/ 66 h 179"/>
                <a:gd name="T44" fmla="*/ 118 w 173"/>
                <a:gd name="T45" fmla="*/ 84 h 179"/>
                <a:gd name="T46" fmla="*/ 118 w 173"/>
                <a:gd name="T47" fmla="*/ 96 h 179"/>
                <a:gd name="T48" fmla="*/ 112 w 173"/>
                <a:gd name="T49" fmla="*/ 108 h 179"/>
                <a:gd name="T50" fmla="*/ 100 w 173"/>
                <a:gd name="T51" fmla="*/ 113 h 179"/>
                <a:gd name="T52" fmla="*/ 88 w 173"/>
                <a:gd name="T53" fmla="*/ 125 h 179"/>
                <a:gd name="T54" fmla="*/ 86 w 173"/>
                <a:gd name="T55" fmla="*/ 143 h 179"/>
                <a:gd name="T56" fmla="*/ 84 w 173"/>
                <a:gd name="T57" fmla="*/ 155 h 179"/>
                <a:gd name="T58" fmla="*/ 66 w 173"/>
                <a:gd name="T59" fmla="*/ 155 h 179"/>
                <a:gd name="T60" fmla="*/ 42 w 173"/>
                <a:gd name="T61" fmla="*/ 167 h 179"/>
                <a:gd name="T62" fmla="*/ 30 w 173"/>
                <a:gd name="T63" fmla="*/ 173 h 179"/>
                <a:gd name="T64" fmla="*/ 24 w 173"/>
                <a:gd name="T65" fmla="*/ 173 h 179"/>
                <a:gd name="T66" fmla="*/ 24 w 173"/>
                <a:gd name="T67" fmla="*/ 155 h 179"/>
                <a:gd name="T68" fmla="*/ 18 w 173"/>
                <a:gd name="T69" fmla="*/ 137 h 179"/>
                <a:gd name="T70" fmla="*/ 6 w 173"/>
                <a:gd name="T71" fmla="*/ 119 h 179"/>
                <a:gd name="T72" fmla="*/ 6 w 173"/>
                <a:gd name="T73" fmla="*/ 113 h 179"/>
                <a:gd name="T74" fmla="*/ 12 w 173"/>
                <a:gd name="T75" fmla="*/ 108 h 179"/>
                <a:gd name="T76" fmla="*/ 24 w 173"/>
                <a:gd name="T77" fmla="*/ 102 h 179"/>
                <a:gd name="T78" fmla="*/ 24 w 173"/>
                <a:gd name="T79" fmla="*/ 90 h 17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3"/>
                <a:gd name="T121" fmla="*/ 0 h 179"/>
                <a:gd name="T122" fmla="*/ 173 w 173"/>
                <a:gd name="T123" fmla="*/ 179 h 17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3" h="179">
                  <a:moveTo>
                    <a:pt x="24" y="84"/>
                  </a:moveTo>
                  <a:lnTo>
                    <a:pt x="24" y="84"/>
                  </a:lnTo>
                  <a:lnTo>
                    <a:pt x="30" y="84"/>
                  </a:lnTo>
                  <a:lnTo>
                    <a:pt x="36" y="84"/>
                  </a:lnTo>
                  <a:lnTo>
                    <a:pt x="42" y="84"/>
                  </a:lnTo>
                  <a:lnTo>
                    <a:pt x="48" y="84"/>
                  </a:lnTo>
                  <a:lnTo>
                    <a:pt x="54" y="84"/>
                  </a:lnTo>
                  <a:lnTo>
                    <a:pt x="60" y="84"/>
                  </a:lnTo>
                  <a:lnTo>
                    <a:pt x="66" y="84"/>
                  </a:lnTo>
                  <a:lnTo>
                    <a:pt x="78" y="78"/>
                  </a:lnTo>
                  <a:lnTo>
                    <a:pt x="84" y="78"/>
                  </a:lnTo>
                  <a:lnTo>
                    <a:pt x="90" y="72"/>
                  </a:lnTo>
                  <a:lnTo>
                    <a:pt x="96" y="66"/>
                  </a:lnTo>
                  <a:lnTo>
                    <a:pt x="102" y="60"/>
                  </a:lnTo>
                  <a:lnTo>
                    <a:pt x="108" y="54"/>
                  </a:lnTo>
                  <a:lnTo>
                    <a:pt x="114" y="42"/>
                  </a:lnTo>
                  <a:lnTo>
                    <a:pt x="120" y="36"/>
                  </a:lnTo>
                  <a:lnTo>
                    <a:pt x="126" y="24"/>
                  </a:lnTo>
                  <a:lnTo>
                    <a:pt x="126" y="18"/>
                  </a:lnTo>
                  <a:lnTo>
                    <a:pt x="132" y="12"/>
                  </a:lnTo>
                  <a:lnTo>
                    <a:pt x="132" y="6"/>
                  </a:lnTo>
                  <a:lnTo>
                    <a:pt x="138" y="6"/>
                  </a:lnTo>
                  <a:lnTo>
                    <a:pt x="144" y="0"/>
                  </a:lnTo>
                  <a:lnTo>
                    <a:pt x="150" y="0"/>
                  </a:lnTo>
                  <a:lnTo>
                    <a:pt x="156" y="0"/>
                  </a:lnTo>
                  <a:lnTo>
                    <a:pt x="162" y="0"/>
                  </a:lnTo>
                  <a:lnTo>
                    <a:pt x="168" y="0"/>
                  </a:lnTo>
                  <a:lnTo>
                    <a:pt x="173" y="0"/>
                  </a:lnTo>
                  <a:lnTo>
                    <a:pt x="156" y="6"/>
                  </a:lnTo>
                  <a:lnTo>
                    <a:pt x="150" y="12"/>
                  </a:lnTo>
                  <a:lnTo>
                    <a:pt x="138" y="24"/>
                  </a:lnTo>
                  <a:lnTo>
                    <a:pt x="132" y="36"/>
                  </a:lnTo>
                  <a:lnTo>
                    <a:pt x="132" y="48"/>
                  </a:lnTo>
                  <a:lnTo>
                    <a:pt x="126" y="60"/>
                  </a:lnTo>
                  <a:lnTo>
                    <a:pt x="126" y="66"/>
                  </a:lnTo>
                  <a:lnTo>
                    <a:pt x="126" y="72"/>
                  </a:lnTo>
                  <a:lnTo>
                    <a:pt x="126" y="84"/>
                  </a:lnTo>
                  <a:lnTo>
                    <a:pt x="126" y="90"/>
                  </a:lnTo>
                  <a:lnTo>
                    <a:pt x="126" y="96"/>
                  </a:lnTo>
                  <a:lnTo>
                    <a:pt x="126" y="108"/>
                  </a:lnTo>
                  <a:lnTo>
                    <a:pt x="120" y="108"/>
                  </a:lnTo>
                  <a:lnTo>
                    <a:pt x="114" y="108"/>
                  </a:lnTo>
                  <a:lnTo>
                    <a:pt x="108" y="113"/>
                  </a:lnTo>
                  <a:lnTo>
                    <a:pt x="102" y="119"/>
                  </a:lnTo>
                  <a:lnTo>
                    <a:pt x="96" y="125"/>
                  </a:lnTo>
                  <a:lnTo>
                    <a:pt x="90" y="137"/>
                  </a:lnTo>
                  <a:lnTo>
                    <a:pt x="90" y="143"/>
                  </a:lnTo>
                  <a:lnTo>
                    <a:pt x="90" y="155"/>
                  </a:lnTo>
                  <a:lnTo>
                    <a:pt x="84" y="155"/>
                  </a:lnTo>
                  <a:lnTo>
                    <a:pt x="72" y="155"/>
                  </a:lnTo>
                  <a:lnTo>
                    <a:pt x="66" y="155"/>
                  </a:lnTo>
                  <a:lnTo>
                    <a:pt x="54" y="161"/>
                  </a:lnTo>
                  <a:lnTo>
                    <a:pt x="42" y="167"/>
                  </a:lnTo>
                  <a:lnTo>
                    <a:pt x="36" y="167"/>
                  </a:lnTo>
                  <a:lnTo>
                    <a:pt x="30" y="173"/>
                  </a:lnTo>
                  <a:lnTo>
                    <a:pt x="24" y="179"/>
                  </a:lnTo>
                  <a:lnTo>
                    <a:pt x="24" y="173"/>
                  </a:lnTo>
                  <a:lnTo>
                    <a:pt x="24" y="161"/>
                  </a:lnTo>
                  <a:lnTo>
                    <a:pt x="24" y="155"/>
                  </a:lnTo>
                  <a:lnTo>
                    <a:pt x="18" y="143"/>
                  </a:lnTo>
                  <a:lnTo>
                    <a:pt x="18" y="137"/>
                  </a:lnTo>
                  <a:lnTo>
                    <a:pt x="12" y="125"/>
                  </a:lnTo>
                  <a:lnTo>
                    <a:pt x="6" y="119"/>
                  </a:lnTo>
                  <a:lnTo>
                    <a:pt x="0" y="113"/>
                  </a:lnTo>
                  <a:lnTo>
                    <a:pt x="6" y="113"/>
                  </a:lnTo>
                  <a:lnTo>
                    <a:pt x="12" y="108"/>
                  </a:lnTo>
                  <a:lnTo>
                    <a:pt x="18" y="108"/>
                  </a:lnTo>
                  <a:lnTo>
                    <a:pt x="24" y="102"/>
                  </a:lnTo>
                  <a:lnTo>
                    <a:pt x="24" y="96"/>
                  </a:lnTo>
                  <a:lnTo>
                    <a:pt x="24" y="90"/>
                  </a:lnTo>
                  <a:lnTo>
                    <a:pt x="24" y="84"/>
                  </a:lnTo>
                  <a:close/>
                </a:path>
              </a:pathLst>
            </a:custGeom>
            <a:solidFill>
              <a:srgbClr val="49AF00"/>
            </a:solidFill>
            <a:ln w="9525">
              <a:noFill/>
              <a:round/>
              <a:headEnd/>
              <a:tailEnd/>
            </a:ln>
          </p:spPr>
          <p:txBody>
            <a:bodyPr rot="10800000" vert="eaVert"/>
            <a:lstStyle/>
            <a:p>
              <a:endParaRPr lang="en-US"/>
            </a:p>
          </p:txBody>
        </p:sp>
        <p:sp>
          <p:nvSpPr>
            <p:cNvPr id="15614" name="Freeform 237"/>
            <p:cNvSpPr>
              <a:spLocks/>
            </p:cNvSpPr>
            <p:nvPr/>
          </p:nvSpPr>
          <p:spPr bwMode="auto">
            <a:xfrm>
              <a:off x="5059" y="2051"/>
              <a:ext cx="107" cy="185"/>
            </a:xfrm>
            <a:custGeom>
              <a:avLst/>
              <a:gdLst>
                <a:gd name="T0" fmla="*/ 65 w 107"/>
                <a:gd name="T1" fmla="*/ 6 h 185"/>
                <a:gd name="T2" fmla="*/ 71 w 107"/>
                <a:gd name="T3" fmla="*/ 12 h 185"/>
                <a:gd name="T4" fmla="*/ 83 w 107"/>
                <a:gd name="T5" fmla="*/ 12 h 185"/>
                <a:gd name="T6" fmla="*/ 83 w 107"/>
                <a:gd name="T7" fmla="*/ 12 h 185"/>
                <a:gd name="T8" fmla="*/ 83 w 107"/>
                <a:gd name="T9" fmla="*/ 18 h 185"/>
                <a:gd name="T10" fmla="*/ 77 w 107"/>
                <a:gd name="T11" fmla="*/ 24 h 185"/>
                <a:gd name="T12" fmla="*/ 71 w 107"/>
                <a:gd name="T13" fmla="*/ 24 h 185"/>
                <a:gd name="T14" fmla="*/ 65 w 107"/>
                <a:gd name="T15" fmla="*/ 24 h 185"/>
                <a:gd name="T16" fmla="*/ 60 w 107"/>
                <a:gd name="T17" fmla="*/ 24 h 185"/>
                <a:gd name="T18" fmla="*/ 60 w 107"/>
                <a:gd name="T19" fmla="*/ 30 h 185"/>
                <a:gd name="T20" fmla="*/ 54 w 107"/>
                <a:gd name="T21" fmla="*/ 30 h 185"/>
                <a:gd name="T22" fmla="*/ 54 w 107"/>
                <a:gd name="T23" fmla="*/ 36 h 185"/>
                <a:gd name="T24" fmla="*/ 54 w 107"/>
                <a:gd name="T25" fmla="*/ 42 h 185"/>
                <a:gd name="T26" fmla="*/ 54 w 107"/>
                <a:gd name="T27" fmla="*/ 42 h 185"/>
                <a:gd name="T28" fmla="*/ 60 w 107"/>
                <a:gd name="T29" fmla="*/ 48 h 185"/>
                <a:gd name="T30" fmla="*/ 60 w 107"/>
                <a:gd name="T31" fmla="*/ 48 h 185"/>
                <a:gd name="T32" fmla="*/ 65 w 107"/>
                <a:gd name="T33" fmla="*/ 48 h 185"/>
                <a:gd name="T34" fmla="*/ 71 w 107"/>
                <a:gd name="T35" fmla="*/ 48 h 185"/>
                <a:gd name="T36" fmla="*/ 77 w 107"/>
                <a:gd name="T37" fmla="*/ 48 h 185"/>
                <a:gd name="T38" fmla="*/ 77 w 107"/>
                <a:gd name="T39" fmla="*/ 42 h 185"/>
                <a:gd name="T40" fmla="*/ 83 w 107"/>
                <a:gd name="T41" fmla="*/ 36 h 185"/>
                <a:gd name="T42" fmla="*/ 89 w 107"/>
                <a:gd name="T43" fmla="*/ 30 h 185"/>
                <a:gd name="T44" fmla="*/ 95 w 107"/>
                <a:gd name="T45" fmla="*/ 30 h 185"/>
                <a:gd name="T46" fmla="*/ 95 w 107"/>
                <a:gd name="T47" fmla="*/ 36 h 185"/>
                <a:gd name="T48" fmla="*/ 95 w 107"/>
                <a:gd name="T49" fmla="*/ 36 h 185"/>
                <a:gd name="T50" fmla="*/ 89 w 107"/>
                <a:gd name="T51" fmla="*/ 48 h 185"/>
                <a:gd name="T52" fmla="*/ 89 w 107"/>
                <a:gd name="T53" fmla="*/ 48 h 185"/>
                <a:gd name="T54" fmla="*/ 83 w 107"/>
                <a:gd name="T55" fmla="*/ 54 h 185"/>
                <a:gd name="T56" fmla="*/ 77 w 107"/>
                <a:gd name="T57" fmla="*/ 60 h 185"/>
                <a:gd name="T58" fmla="*/ 77 w 107"/>
                <a:gd name="T59" fmla="*/ 60 h 185"/>
                <a:gd name="T60" fmla="*/ 83 w 107"/>
                <a:gd name="T61" fmla="*/ 66 h 185"/>
                <a:gd name="T62" fmla="*/ 83 w 107"/>
                <a:gd name="T63" fmla="*/ 72 h 185"/>
                <a:gd name="T64" fmla="*/ 89 w 107"/>
                <a:gd name="T65" fmla="*/ 72 h 185"/>
                <a:gd name="T66" fmla="*/ 95 w 107"/>
                <a:gd name="T67" fmla="*/ 72 h 185"/>
                <a:gd name="T68" fmla="*/ 101 w 107"/>
                <a:gd name="T69" fmla="*/ 72 h 185"/>
                <a:gd name="T70" fmla="*/ 101 w 107"/>
                <a:gd name="T71" fmla="*/ 72 h 185"/>
                <a:gd name="T72" fmla="*/ 107 w 107"/>
                <a:gd name="T73" fmla="*/ 78 h 185"/>
                <a:gd name="T74" fmla="*/ 107 w 107"/>
                <a:gd name="T75" fmla="*/ 96 h 185"/>
                <a:gd name="T76" fmla="*/ 101 w 107"/>
                <a:gd name="T77" fmla="*/ 113 h 185"/>
                <a:gd name="T78" fmla="*/ 89 w 107"/>
                <a:gd name="T79" fmla="*/ 131 h 185"/>
                <a:gd name="T80" fmla="*/ 71 w 107"/>
                <a:gd name="T81" fmla="*/ 149 h 185"/>
                <a:gd name="T82" fmla="*/ 60 w 107"/>
                <a:gd name="T83" fmla="*/ 161 h 185"/>
                <a:gd name="T84" fmla="*/ 42 w 107"/>
                <a:gd name="T85" fmla="*/ 173 h 185"/>
                <a:gd name="T86" fmla="*/ 24 w 107"/>
                <a:gd name="T87" fmla="*/ 179 h 185"/>
                <a:gd name="T88" fmla="*/ 12 w 107"/>
                <a:gd name="T89" fmla="*/ 185 h 185"/>
                <a:gd name="T90" fmla="*/ 12 w 107"/>
                <a:gd name="T91" fmla="*/ 185 h 185"/>
                <a:gd name="T92" fmla="*/ 6 w 107"/>
                <a:gd name="T93" fmla="*/ 185 h 185"/>
                <a:gd name="T94" fmla="*/ 0 w 107"/>
                <a:gd name="T95" fmla="*/ 185 h 185"/>
                <a:gd name="T96" fmla="*/ 6 w 107"/>
                <a:gd name="T97" fmla="*/ 179 h 185"/>
                <a:gd name="T98" fmla="*/ 12 w 107"/>
                <a:gd name="T99" fmla="*/ 173 h 185"/>
                <a:gd name="T100" fmla="*/ 18 w 107"/>
                <a:gd name="T101" fmla="*/ 161 h 185"/>
                <a:gd name="T102" fmla="*/ 24 w 107"/>
                <a:gd name="T103" fmla="*/ 149 h 185"/>
                <a:gd name="T104" fmla="*/ 24 w 107"/>
                <a:gd name="T105" fmla="*/ 137 h 185"/>
                <a:gd name="T106" fmla="*/ 24 w 107"/>
                <a:gd name="T107" fmla="*/ 119 h 185"/>
                <a:gd name="T108" fmla="*/ 18 w 107"/>
                <a:gd name="T109" fmla="*/ 96 h 185"/>
                <a:gd name="T110" fmla="*/ 18 w 107"/>
                <a:gd name="T111" fmla="*/ 84 h 185"/>
                <a:gd name="T112" fmla="*/ 18 w 107"/>
                <a:gd name="T113" fmla="*/ 66 h 185"/>
                <a:gd name="T114" fmla="*/ 24 w 107"/>
                <a:gd name="T115" fmla="*/ 48 h 185"/>
                <a:gd name="T116" fmla="*/ 30 w 107"/>
                <a:gd name="T117" fmla="*/ 24 h 185"/>
                <a:gd name="T118" fmla="*/ 48 w 107"/>
                <a:gd name="T119" fmla="*/ 6 h 18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7"/>
                <a:gd name="T181" fmla="*/ 0 h 185"/>
                <a:gd name="T182" fmla="*/ 107 w 107"/>
                <a:gd name="T183" fmla="*/ 185 h 18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7" h="185">
                  <a:moveTo>
                    <a:pt x="65" y="0"/>
                  </a:moveTo>
                  <a:lnTo>
                    <a:pt x="65" y="6"/>
                  </a:lnTo>
                  <a:lnTo>
                    <a:pt x="71" y="12"/>
                  </a:lnTo>
                  <a:lnTo>
                    <a:pt x="77" y="12"/>
                  </a:lnTo>
                  <a:lnTo>
                    <a:pt x="83" y="12"/>
                  </a:lnTo>
                  <a:lnTo>
                    <a:pt x="89" y="18"/>
                  </a:lnTo>
                  <a:lnTo>
                    <a:pt x="83" y="18"/>
                  </a:lnTo>
                  <a:lnTo>
                    <a:pt x="83" y="24"/>
                  </a:lnTo>
                  <a:lnTo>
                    <a:pt x="77" y="24"/>
                  </a:lnTo>
                  <a:lnTo>
                    <a:pt x="71" y="24"/>
                  </a:lnTo>
                  <a:lnTo>
                    <a:pt x="65" y="24"/>
                  </a:lnTo>
                  <a:lnTo>
                    <a:pt x="60" y="24"/>
                  </a:lnTo>
                  <a:lnTo>
                    <a:pt x="60" y="30"/>
                  </a:lnTo>
                  <a:lnTo>
                    <a:pt x="54" y="30"/>
                  </a:lnTo>
                  <a:lnTo>
                    <a:pt x="54" y="36"/>
                  </a:lnTo>
                  <a:lnTo>
                    <a:pt x="54" y="42"/>
                  </a:lnTo>
                  <a:lnTo>
                    <a:pt x="54" y="48"/>
                  </a:lnTo>
                  <a:lnTo>
                    <a:pt x="60" y="48"/>
                  </a:lnTo>
                  <a:lnTo>
                    <a:pt x="65" y="48"/>
                  </a:lnTo>
                  <a:lnTo>
                    <a:pt x="71" y="48"/>
                  </a:lnTo>
                  <a:lnTo>
                    <a:pt x="77" y="48"/>
                  </a:lnTo>
                  <a:lnTo>
                    <a:pt x="77" y="42"/>
                  </a:lnTo>
                  <a:lnTo>
                    <a:pt x="77" y="36"/>
                  </a:lnTo>
                  <a:lnTo>
                    <a:pt x="83" y="36"/>
                  </a:lnTo>
                  <a:lnTo>
                    <a:pt x="83" y="30"/>
                  </a:lnTo>
                  <a:lnTo>
                    <a:pt x="89" y="30"/>
                  </a:lnTo>
                  <a:lnTo>
                    <a:pt x="95" y="30"/>
                  </a:lnTo>
                  <a:lnTo>
                    <a:pt x="95" y="36"/>
                  </a:lnTo>
                  <a:lnTo>
                    <a:pt x="95" y="42"/>
                  </a:lnTo>
                  <a:lnTo>
                    <a:pt x="89" y="48"/>
                  </a:lnTo>
                  <a:lnTo>
                    <a:pt x="83" y="54"/>
                  </a:lnTo>
                  <a:lnTo>
                    <a:pt x="77" y="60"/>
                  </a:lnTo>
                  <a:lnTo>
                    <a:pt x="77" y="66"/>
                  </a:lnTo>
                  <a:lnTo>
                    <a:pt x="83" y="66"/>
                  </a:lnTo>
                  <a:lnTo>
                    <a:pt x="83" y="72"/>
                  </a:lnTo>
                  <a:lnTo>
                    <a:pt x="89" y="72"/>
                  </a:lnTo>
                  <a:lnTo>
                    <a:pt x="95" y="72"/>
                  </a:lnTo>
                  <a:lnTo>
                    <a:pt x="101" y="72"/>
                  </a:lnTo>
                  <a:lnTo>
                    <a:pt x="107" y="72"/>
                  </a:lnTo>
                  <a:lnTo>
                    <a:pt x="107" y="78"/>
                  </a:lnTo>
                  <a:lnTo>
                    <a:pt x="107" y="90"/>
                  </a:lnTo>
                  <a:lnTo>
                    <a:pt x="107" y="96"/>
                  </a:lnTo>
                  <a:lnTo>
                    <a:pt x="107" y="108"/>
                  </a:lnTo>
                  <a:lnTo>
                    <a:pt x="101" y="113"/>
                  </a:lnTo>
                  <a:lnTo>
                    <a:pt x="95" y="125"/>
                  </a:lnTo>
                  <a:lnTo>
                    <a:pt x="89" y="131"/>
                  </a:lnTo>
                  <a:lnTo>
                    <a:pt x="83" y="137"/>
                  </a:lnTo>
                  <a:lnTo>
                    <a:pt x="71" y="149"/>
                  </a:lnTo>
                  <a:lnTo>
                    <a:pt x="65" y="155"/>
                  </a:lnTo>
                  <a:lnTo>
                    <a:pt x="60" y="161"/>
                  </a:lnTo>
                  <a:lnTo>
                    <a:pt x="48" y="167"/>
                  </a:lnTo>
                  <a:lnTo>
                    <a:pt x="42" y="173"/>
                  </a:lnTo>
                  <a:lnTo>
                    <a:pt x="30" y="179"/>
                  </a:lnTo>
                  <a:lnTo>
                    <a:pt x="24" y="179"/>
                  </a:lnTo>
                  <a:lnTo>
                    <a:pt x="18" y="179"/>
                  </a:lnTo>
                  <a:lnTo>
                    <a:pt x="12" y="185"/>
                  </a:lnTo>
                  <a:lnTo>
                    <a:pt x="6" y="185"/>
                  </a:lnTo>
                  <a:lnTo>
                    <a:pt x="0" y="185"/>
                  </a:lnTo>
                  <a:lnTo>
                    <a:pt x="6" y="185"/>
                  </a:lnTo>
                  <a:lnTo>
                    <a:pt x="6" y="179"/>
                  </a:lnTo>
                  <a:lnTo>
                    <a:pt x="12" y="173"/>
                  </a:lnTo>
                  <a:lnTo>
                    <a:pt x="18" y="167"/>
                  </a:lnTo>
                  <a:lnTo>
                    <a:pt x="18" y="161"/>
                  </a:lnTo>
                  <a:lnTo>
                    <a:pt x="24" y="155"/>
                  </a:lnTo>
                  <a:lnTo>
                    <a:pt x="24" y="149"/>
                  </a:lnTo>
                  <a:lnTo>
                    <a:pt x="24" y="143"/>
                  </a:lnTo>
                  <a:lnTo>
                    <a:pt x="24" y="137"/>
                  </a:lnTo>
                  <a:lnTo>
                    <a:pt x="24" y="125"/>
                  </a:lnTo>
                  <a:lnTo>
                    <a:pt x="24" y="119"/>
                  </a:lnTo>
                  <a:lnTo>
                    <a:pt x="18" y="108"/>
                  </a:lnTo>
                  <a:lnTo>
                    <a:pt x="18" y="96"/>
                  </a:lnTo>
                  <a:lnTo>
                    <a:pt x="18" y="90"/>
                  </a:lnTo>
                  <a:lnTo>
                    <a:pt x="18" y="84"/>
                  </a:lnTo>
                  <a:lnTo>
                    <a:pt x="18" y="72"/>
                  </a:lnTo>
                  <a:lnTo>
                    <a:pt x="18" y="66"/>
                  </a:lnTo>
                  <a:lnTo>
                    <a:pt x="18" y="60"/>
                  </a:lnTo>
                  <a:lnTo>
                    <a:pt x="24" y="48"/>
                  </a:lnTo>
                  <a:lnTo>
                    <a:pt x="24" y="36"/>
                  </a:lnTo>
                  <a:lnTo>
                    <a:pt x="30" y="24"/>
                  </a:lnTo>
                  <a:lnTo>
                    <a:pt x="42" y="12"/>
                  </a:lnTo>
                  <a:lnTo>
                    <a:pt x="48" y="6"/>
                  </a:lnTo>
                  <a:lnTo>
                    <a:pt x="65" y="0"/>
                  </a:lnTo>
                  <a:close/>
                </a:path>
              </a:pathLst>
            </a:custGeom>
            <a:solidFill>
              <a:srgbClr val="FF1933"/>
            </a:solidFill>
            <a:ln w="9525">
              <a:noFill/>
              <a:round/>
              <a:headEnd/>
              <a:tailEnd/>
            </a:ln>
          </p:spPr>
          <p:txBody>
            <a:bodyPr rot="10800000" vert="eaVert"/>
            <a:lstStyle/>
            <a:p>
              <a:endParaRPr lang="en-US"/>
            </a:p>
          </p:txBody>
        </p:sp>
        <p:sp>
          <p:nvSpPr>
            <p:cNvPr id="15615" name="Freeform 238"/>
            <p:cNvSpPr>
              <a:spLocks/>
            </p:cNvSpPr>
            <p:nvPr/>
          </p:nvSpPr>
          <p:spPr bwMode="auto">
            <a:xfrm>
              <a:off x="4857" y="1830"/>
              <a:ext cx="477" cy="305"/>
            </a:xfrm>
            <a:custGeom>
              <a:avLst/>
              <a:gdLst>
                <a:gd name="T0" fmla="*/ 257 w 477"/>
                <a:gd name="T1" fmla="*/ 83 h 305"/>
                <a:gd name="T2" fmla="*/ 280 w 477"/>
                <a:gd name="T3" fmla="*/ 36 h 305"/>
                <a:gd name="T4" fmla="*/ 298 w 477"/>
                <a:gd name="T5" fmla="*/ 12 h 305"/>
                <a:gd name="T6" fmla="*/ 310 w 477"/>
                <a:gd name="T7" fmla="*/ 18 h 305"/>
                <a:gd name="T8" fmla="*/ 328 w 477"/>
                <a:gd name="T9" fmla="*/ 53 h 305"/>
                <a:gd name="T10" fmla="*/ 352 w 477"/>
                <a:gd name="T11" fmla="*/ 101 h 305"/>
                <a:gd name="T12" fmla="*/ 340 w 477"/>
                <a:gd name="T13" fmla="*/ 155 h 305"/>
                <a:gd name="T14" fmla="*/ 316 w 477"/>
                <a:gd name="T15" fmla="*/ 185 h 305"/>
                <a:gd name="T16" fmla="*/ 304 w 477"/>
                <a:gd name="T17" fmla="*/ 209 h 305"/>
                <a:gd name="T18" fmla="*/ 322 w 477"/>
                <a:gd name="T19" fmla="*/ 191 h 305"/>
                <a:gd name="T20" fmla="*/ 352 w 477"/>
                <a:gd name="T21" fmla="*/ 155 h 305"/>
                <a:gd name="T22" fmla="*/ 406 w 477"/>
                <a:gd name="T23" fmla="*/ 137 h 305"/>
                <a:gd name="T24" fmla="*/ 424 w 477"/>
                <a:gd name="T25" fmla="*/ 143 h 305"/>
                <a:gd name="T26" fmla="*/ 454 w 477"/>
                <a:gd name="T27" fmla="*/ 155 h 305"/>
                <a:gd name="T28" fmla="*/ 466 w 477"/>
                <a:gd name="T29" fmla="*/ 173 h 305"/>
                <a:gd name="T30" fmla="*/ 436 w 477"/>
                <a:gd name="T31" fmla="*/ 185 h 305"/>
                <a:gd name="T32" fmla="*/ 400 w 477"/>
                <a:gd name="T33" fmla="*/ 221 h 305"/>
                <a:gd name="T34" fmla="*/ 352 w 477"/>
                <a:gd name="T35" fmla="*/ 227 h 305"/>
                <a:gd name="T36" fmla="*/ 334 w 477"/>
                <a:gd name="T37" fmla="*/ 227 h 305"/>
                <a:gd name="T38" fmla="*/ 328 w 477"/>
                <a:gd name="T39" fmla="*/ 227 h 305"/>
                <a:gd name="T40" fmla="*/ 334 w 477"/>
                <a:gd name="T41" fmla="*/ 209 h 305"/>
                <a:gd name="T42" fmla="*/ 334 w 477"/>
                <a:gd name="T43" fmla="*/ 203 h 305"/>
                <a:gd name="T44" fmla="*/ 322 w 477"/>
                <a:gd name="T45" fmla="*/ 203 h 305"/>
                <a:gd name="T46" fmla="*/ 310 w 477"/>
                <a:gd name="T47" fmla="*/ 221 h 305"/>
                <a:gd name="T48" fmla="*/ 310 w 477"/>
                <a:gd name="T49" fmla="*/ 227 h 305"/>
                <a:gd name="T50" fmla="*/ 310 w 477"/>
                <a:gd name="T51" fmla="*/ 215 h 305"/>
                <a:gd name="T52" fmla="*/ 286 w 477"/>
                <a:gd name="T53" fmla="*/ 209 h 305"/>
                <a:gd name="T54" fmla="*/ 268 w 477"/>
                <a:gd name="T55" fmla="*/ 215 h 305"/>
                <a:gd name="T56" fmla="*/ 257 w 477"/>
                <a:gd name="T57" fmla="*/ 221 h 305"/>
                <a:gd name="T58" fmla="*/ 233 w 477"/>
                <a:gd name="T59" fmla="*/ 227 h 305"/>
                <a:gd name="T60" fmla="*/ 221 w 477"/>
                <a:gd name="T61" fmla="*/ 245 h 305"/>
                <a:gd name="T62" fmla="*/ 191 w 477"/>
                <a:gd name="T63" fmla="*/ 287 h 305"/>
                <a:gd name="T64" fmla="*/ 155 w 477"/>
                <a:gd name="T65" fmla="*/ 305 h 305"/>
                <a:gd name="T66" fmla="*/ 125 w 477"/>
                <a:gd name="T67" fmla="*/ 305 h 305"/>
                <a:gd name="T68" fmla="*/ 107 w 477"/>
                <a:gd name="T69" fmla="*/ 305 h 305"/>
                <a:gd name="T70" fmla="*/ 71 w 477"/>
                <a:gd name="T71" fmla="*/ 293 h 305"/>
                <a:gd name="T72" fmla="*/ 36 w 477"/>
                <a:gd name="T73" fmla="*/ 275 h 305"/>
                <a:gd name="T74" fmla="*/ 0 w 477"/>
                <a:gd name="T75" fmla="*/ 269 h 305"/>
                <a:gd name="T76" fmla="*/ 24 w 477"/>
                <a:gd name="T77" fmla="*/ 245 h 305"/>
                <a:gd name="T78" fmla="*/ 83 w 477"/>
                <a:gd name="T79" fmla="*/ 191 h 305"/>
                <a:gd name="T80" fmla="*/ 125 w 477"/>
                <a:gd name="T81" fmla="*/ 179 h 305"/>
                <a:gd name="T82" fmla="*/ 173 w 477"/>
                <a:gd name="T83" fmla="*/ 179 h 305"/>
                <a:gd name="T84" fmla="*/ 215 w 477"/>
                <a:gd name="T85" fmla="*/ 197 h 305"/>
                <a:gd name="T86" fmla="*/ 233 w 477"/>
                <a:gd name="T87" fmla="*/ 209 h 305"/>
                <a:gd name="T88" fmla="*/ 251 w 477"/>
                <a:gd name="T89" fmla="*/ 215 h 305"/>
                <a:gd name="T90" fmla="*/ 268 w 477"/>
                <a:gd name="T91" fmla="*/ 209 h 305"/>
                <a:gd name="T92" fmla="*/ 263 w 477"/>
                <a:gd name="T93" fmla="*/ 203 h 305"/>
                <a:gd name="T94" fmla="*/ 239 w 477"/>
                <a:gd name="T95" fmla="*/ 203 h 305"/>
                <a:gd name="T96" fmla="*/ 215 w 477"/>
                <a:gd name="T97" fmla="*/ 197 h 305"/>
                <a:gd name="T98" fmla="*/ 167 w 477"/>
                <a:gd name="T99" fmla="*/ 173 h 305"/>
                <a:gd name="T100" fmla="*/ 137 w 477"/>
                <a:gd name="T101" fmla="*/ 113 h 305"/>
                <a:gd name="T102" fmla="*/ 137 w 477"/>
                <a:gd name="T103" fmla="*/ 59 h 305"/>
                <a:gd name="T104" fmla="*/ 173 w 477"/>
                <a:gd name="T105" fmla="*/ 77 h 305"/>
                <a:gd name="T106" fmla="*/ 221 w 477"/>
                <a:gd name="T107" fmla="*/ 95 h 305"/>
                <a:gd name="T108" fmla="*/ 251 w 477"/>
                <a:gd name="T109" fmla="*/ 113 h 305"/>
                <a:gd name="T110" fmla="*/ 268 w 477"/>
                <a:gd name="T111" fmla="*/ 161 h 305"/>
                <a:gd name="T112" fmla="*/ 274 w 477"/>
                <a:gd name="T113" fmla="*/ 197 h 305"/>
                <a:gd name="T114" fmla="*/ 292 w 477"/>
                <a:gd name="T115" fmla="*/ 209 h 305"/>
                <a:gd name="T116" fmla="*/ 298 w 477"/>
                <a:gd name="T117" fmla="*/ 203 h 305"/>
                <a:gd name="T118" fmla="*/ 286 w 477"/>
                <a:gd name="T119" fmla="*/ 179 h 305"/>
                <a:gd name="T120" fmla="*/ 257 w 477"/>
                <a:gd name="T121" fmla="*/ 125 h 3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7"/>
                <a:gd name="T184" fmla="*/ 0 h 305"/>
                <a:gd name="T185" fmla="*/ 477 w 477"/>
                <a:gd name="T186" fmla="*/ 305 h 30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7" h="305">
                  <a:moveTo>
                    <a:pt x="257" y="125"/>
                  </a:moveTo>
                  <a:lnTo>
                    <a:pt x="257" y="113"/>
                  </a:lnTo>
                  <a:lnTo>
                    <a:pt x="257" y="101"/>
                  </a:lnTo>
                  <a:lnTo>
                    <a:pt x="257" y="95"/>
                  </a:lnTo>
                  <a:lnTo>
                    <a:pt x="257" y="83"/>
                  </a:lnTo>
                  <a:lnTo>
                    <a:pt x="263" y="71"/>
                  </a:lnTo>
                  <a:lnTo>
                    <a:pt x="263" y="59"/>
                  </a:lnTo>
                  <a:lnTo>
                    <a:pt x="268" y="53"/>
                  </a:lnTo>
                  <a:lnTo>
                    <a:pt x="274" y="42"/>
                  </a:lnTo>
                  <a:lnTo>
                    <a:pt x="280" y="36"/>
                  </a:lnTo>
                  <a:lnTo>
                    <a:pt x="286" y="30"/>
                  </a:lnTo>
                  <a:lnTo>
                    <a:pt x="292" y="24"/>
                  </a:lnTo>
                  <a:lnTo>
                    <a:pt x="292" y="18"/>
                  </a:lnTo>
                  <a:lnTo>
                    <a:pt x="298" y="12"/>
                  </a:lnTo>
                  <a:lnTo>
                    <a:pt x="298" y="6"/>
                  </a:lnTo>
                  <a:lnTo>
                    <a:pt x="304" y="0"/>
                  </a:lnTo>
                  <a:lnTo>
                    <a:pt x="304" y="6"/>
                  </a:lnTo>
                  <a:lnTo>
                    <a:pt x="304" y="12"/>
                  </a:lnTo>
                  <a:lnTo>
                    <a:pt x="310" y="18"/>
                  </a:lnTo>
                  <a:lnTo>
                    <a:pt x="310" y="24"/>
                  </a:lnTo>
                  <a:lnTo>
                    <a:pt x="316" y="36"/>
                  </a:lnTo>
                  <a:lnTo>
                    <a:pt x="322" y="42"/>
                  </a:lnTo>
                  <a:lnTo>
                    <a:pt x="328" y="47"/>
                  </a:lnTo>
                  <a:lnTo>
                    <a:pt x="328" y="53"/>
                  </a:lnTo>
                  <a:lnTo>
                    <a:pt x="334" y="59"/>
                  </a:lnTo>
                  <a:lnTo>
                    <a:pt x="340" y="65"/>
                  </a:lnTo>
                  <a:lnTo>
                    <a:pt x="346" y="71"/>
                  </a:lnTo>
                  <a:lnTo>
                    <a:pt x="346" y="77"/>
                  </a:lnTo>
                  <a:lnTo>
                    <a:pt x="352" y="101"/>
                  </a:lnTo>
                  <a:lnTo>
                    <a:pt x="352" y="113"/>
                  </a:lnTo>
                  <a:lnTo>
                    <a:pt x="352" y="131"/>
                  </a:lnTo>
                  <a:lnTo>
                    <a:pt x="346" y="143"/>
                  </a:lnTo>
                  <a:lnTo>
                    <a:pt x="340" y="149"/>
                  </a:lnTo>
                  <a:lnTo>
                    <a:pt x="340" y="155"/>
                  </a:lnTo>
                  <a:lnTo>
                    <a:pt x="334" y="161"/>
                  </a:lnTo>
                  <a:lnTo>
                    <a:pt x="328" y="167"/>
                  </a:lnTo>
                  <a:lnTo>
                    <a:pt x="322" y="173"/>
                  </a:lnTo>
                  <a:lnTo>
                    <a:pt x="316" y="179"/>
                  </a:lnTo>
                  <a:lnTo>
                    <a:pt x="316" y="185"/>
                  </a:lnTo>
                  <a:lnTo>
                    <a:pt x="310" y="197"/>
                  </a:lnTo>
                  <a:lnTo>
                    <a:pt x="304" y="197"/>
                  </a:lnTo>
                  <a:lnTo>
                    <a:pt x="304" y="203"/>
                  </a:lnTo>
                  <a:lnTo>
                    <a:pt x="304" y="209"/>
                  </a:lnTo>
                  <a:lnTo>
                    <a:pt x="310" y="209"/>
                  </a:lnTo>
                  <a:lnTo>
                    <a:pt x="316" y="203"/>
                  </a:lnTo>
                  <a:lnTo>
                    <a:pt x="316" y="197"/>
                  </a:lnTo>
                  <a:lnTo>
                    <a:pt x="322" y="191"/>
                  </a:lnTo>
                  <a:lnTo>
                    <a:pt x="322" y="179"/>
                  </a:lnTo>
                  <a:lnTo>
                    <a:pt x="328" y="179"/>
                  </a:lnTo>
                  <a:lnTo>
                    <a:pt x="328" y="173"/>
                  </a:lnTo>
                  <a:lnTo>
                    <a:pt x="340" y="161"/>
                  </a:lnTo>
                  <a:lnTo>
                    <a:pt x="352" y="155"/>
                  </a:lnTo>
                  <a:lnTo>
                    <a:pt x="358" y="143"/>
                  </a:lnTo>
                  <a:lnTo>
                    <a:pt x="370" y="143"/>
                  </a:lnTo>
                  <a:lnTo>
                    <a:pt x="382" y="137"/>
                  </a:lnTo>
                  <a:lnTo>
                    <a:pt x="394" y="137"/>
                  </a:lnTo>
                  <a:lnTo>
                    <a:pt x="406" y="137"/>
                  </a:lnTo>
                  <a:lnTo>
                    <a:pt x="412" y="137"/>
                  </a:lnTo>
                  <a:lnTo>
                    <a:pt x="418" y="137"/>
                  </a:lnTo>
                  <a:lnTo>
                    <a:pt x="424" y="137"/>
                  </a:lnTo>
                  <a:lnTo>
                    <a:pt x="424" y="143"/>
                  </a:lnTo>
                  <a:lnTo>
                    <a:pt x="430" y="143"/>
                  </a:lnTo>
                  <a:lnTo>
                    <a:pt x="436" y="149"/>
                  </a:lnTo>
                  <a:lnTo>
                    <a:pt x="442" y="149"/>
                  </a:lnTo>
                  <a:lnTo>
                    <a:pt x="448" y="155"/>
                  </a:lnTo>
                  <a:lnTo>
                    <a:pt x="454" y="155"/>
                  </a:lnTo>
                  <a:lnTo>
                    <a:pt x="460" y="161"/>
                  </a:lnTo>
                  <a:lnTo>
                    <a:pt x="466" y="167"/>
                  </a:lnTo>
                  <a:lnTo>
                    <a:pt x="477" y="167"/>
                  </a:lnTo>
                  <a:lnTo>
                    <a:pt x="472" y="173"/>
                  </a:lnTo>
                  <a:lnTo>
                    <a:pt x="466" y="173"/>
                  </a:lnTo>
                  <a:lnTo>
                    <a:pt x="460" y="173"/>
                  </a:lnTo>
                  <a:lnTo>
                    <a:pt x="454" y="173"/>
                  </a:lnTo>
                  <a:lnTo>
                    <a:pt x="448" y="179"/>
                  </a:lnTo>
                  <a:lnTo>
                    <a:pt x="442" y="179"/>
                  </a:lnTo>
                  <a:lnTo>
                    <a:pt x="436" y="185"/>
                  </a:lnTo>
                  <a:lnTo>
                    <a:pt x="430" y="191"/>
                  </a:lnTo>
                  <a:lnTo>
                    <a:pt x="424" y="197"/>
                  </a:lnTo>
                  <a:lnTo>
                    <a:pt x="418" y="203"/>
                  </a:lnTo>
                  <a:lnTo>
                    <a:pt x="406" y="215"/>
                  </a:lnTo>
                  <a:lnTo>
                    <a:pt x="400" y="221"/>
                  </a:lnTo>
                  <a:lnTo>
                    <a:pt x="388" y="227"/>
                  </a:lnTo>
                  <a:lnTo>
                    <a:pt x="376" y="233"/>
                  </a:lnTo>
                  <a:lnTo>
                    <a:pt x="364" y="233"/>
                  </a:lnTo>
                  <a:lnTo>
                    <a:pt x="352" y="227"/>
                  </a:lnTo>
                  <a:lnTo>
                    <a:pt x="346" y="227"/>
                  </a:lnTo>
                  <a:lnTo>
                    <a:pt x="340" y="227"/>
                  </a:lnTo>
                  <a:lnTo>
                    <a:pt x="334" y="227"/>
                  </a:lnTo>
                  <a:lnTo>
                    <a:pt x="328" y="227"/>
                  </a:lnTo>
                  <a:lnTo>
                    <a:pt x="322" y="227"/>
                  </a:lnTo>
                  <a:lnTo>
                    <a:pt x="328" y="227"/>
                  </a:lnTo>
                  <a:lnTo>
                    <a:pt x="334" y="221"/>
                  </a:lnTo>
                  <a:lnTo>
                    <a:pt x="334" y="215"/>
                  </a:lnTo>
                  <a:lnTo>
                    <a:pt x="334" y="209"/>
                  </a:lnTo>
                  <a:lnTo>
                    <a:pt x="334" y="203"/>
                  </a:lnTo>
                  <a:lnTo>
                    <a:pt x="328" y="203"/>
                  </a:lnTo>
                  <a:lnTo>
                    <a:pt x="322" y="203"/>
                  </a:lnTo>
                  <a:lnTo>
                    <a:pt x="316" y="203"/>
                  </a:lnTo>
                  <a:lnTo>
                    <a:pt x="316" y="209"/>
                  </a:lnTo>
                  <a:lnTo>
                    <a:pt x="310" y="215"/>
                  </a:lnTo>
                  <a:lnTo>
                    <a:pt x="310" y="221"/>
                  </a:lnTo>
                  <a:lnTo>
                    <a:pt x="316" y="221"/>
                  </a:lnTo>
                  <a:lnTo>
                    <a:pt x="316" y="227"/>
                  </a:lnTo>
                  <a:lnTo>
                    <a:pt x="310" y="227"/>
                  </a:lnTo>
                  <a:lnTo>
                    <a:pt x="310" y="221"/>
                  </a:lnTo>
                  <a:lnTo>
                    <a:pt x="310" y="215"/>
                  </a:lnTo>
                  <a:lnTo>
                    <a:pt x="304" y="215"/>
                  </a:lnTo>
                  <a:lnTo>
                    <a:pt x="292" y="215"/>
                  </a:lnTo>
                  <a:lnTo>
                    <a:pt x="286" y="209"/>
                  </a:lnTo>
                  <a:lnTo>
                    <a:pt x="280" y="209"/>
                  </a:lnTo>
                  <a:lnTo>
                    <a:pt x="274" y="209"/>
                  </a:lnTo>
                  <a:lnTo>
                    <a:pt x="268" y="215"/>
                  </a:lnTo>
                  <a:lnTo>
                    <a:pt x="268" y="221"/>
                  </a:lnTo>
                  <a:lnTo>
                    <a:pt x="263" y="221"/>
                  </a:lnTo>
                  <a:lnTo>
                    <a:pt x="257" y="221"/>
                  </a:lnTo>
                  <a:lnTo>
                    <a:pt x="251" y="221"/>
                  </a:lnTo>
                  <a:lnTo>
                    <a:pt x="245" y="221"/>
                  </a:lnTo>
                  <a:lnTo>
                    <a:pt x="239" y="221"/>
                  </a:lnTo>
                  <a:lnTo>
                    <a:pt x="233" y="227"/>
                  </a:lnTo>
                  <a:lnTo>
                    <a:pt x="227" y="227"/>
                  </a:lnTo>
                  <a:lnTo>
                    <a:pt x="227" y="233"/>
                  </a:lnTo>
                  <a:lnTo>
                    <a:pt x="221" y="239"/>
                  </a:lnTo>
                  <a:lnTo>
                    <a:pt x="221" y="245"/>
                  </a:lnTo>
                  <a:lnTo>
                    <a:pt x="215" y="257"/>
                  </a:lnTo>
                  <a:lnTo>
                    <a:pt x="209" y="263"/>
                  </a:lnTo>
                  <a:lnTo>
                    <a:pt x="203" y="275"/>
                  </a:lnTo>
                  <a:lnTo>
                    <a:pt x="197" y="281"/>
                  </a:lnTo>
                  <a:lnTo>
                    <a:pt x="191" y="287"/>
                  </a:lnTo>
                  <a:lnTo>
                    <a:pt x="185" y="293"/>
                  </a:lnTo>
                  <a:lnTo>
                    <a:pt x="179" y="299"/>
                  </a:lnTo>
                  <a:lnTo>
                    <a:pt x="173" y="299"/>
                  </a:lnTo>
                  <a:lnTo>
                    <a:pt x="161" y="305"/>
                  </a:lnTo>
                  <a:lnTo>
                    <a:pt x="155" y="305"/>
                  </a:lnTo>
                  <a:lnTo>
                    <a:pt x="149" y="305"/>
                  </a:lnTo>
                  <a:lnTo>
                    <a:pt x="143" y="305"/>
                  </a:lnTo>
                  <a:lnTo>
                    <a:pt x="137" y="305"/>
                  </a:lnTo>
                  <a:lnTo>
                    <a:pt x="131" y="305"/>
                  </a:lnTo>
                  <a:lnTo>
                    <a:pt x="125" y="305"/>
                  </a:lnTo>
                  <a:lnTo>
                    <a:pt x="119" y="305"/>
                  </a:lnTo>
                  <a:lnTo>
                    <a:pt x="113" y="305"/>
                  </a:lnTo>
                  <a:lnTo>
                    <a:pt x="107" y="305"/>
                  </a:lnTo>
                  <a:lnTo>
                    <a:pt x="101" y="305"/>
                  </a:lnTo>
                  <a:lnTo>
                    <a:pt x="95" y="299"/>
                  </a:lnTo>
                  <a:lnTo>
                    <a:pt x="83" y="299"/>
                  </a:lnTo>
                  <a:lnTo>
                    <a:pt x="77" y="293"/>
                  </a:lnTo>
                  <a:lnTo>
                    <a:pt x="71" y="293"/>
                  </a:lnTo>
                  <a:lnTo>
                    <a:pt x="65" y="287"/>
                  </a:lnTo>
                  <a:lnTo>
                    <a:pt x="59" y="281"/>
                  </a:lnTo>
                  <a:lnTo>
                    <a:pt x="54" y="281"/>
                  </a:lnTo>
                  <a:lnTo>
                    <a:pt x="42" y="275"/>
                  </a:lnTo>
                  <a:lnTo>
                    <a:pt x="36" y="275"/>
                  </a:lnTo>
                  <a:lnTo>
                    <a:pt x="30" y="275"/>
                  </a:lnTo>
                  <a:lnTo>
                    <a:pt x="18" y="269"/>
                  </a:lnTo>
                  <a:lnTo>
                    <a:pt x="12" y="269"/>
                  </a:lnTo>
                  <a:lnTo>
                    <a:pt x="6" y="269"/>
                  </a:lnTo>
                  <a:lnTo>
                    <a:pt x="0" y="269"/>
                  </a:lnTo>
                  <a:lnTo>
                    <a:pt x="6" y="263"/>
                  </a:lnTo>
                  <a:lnTo>
                    <a:pt x="12" y="251"/>
                  </a:lnTo>
                  <a:lnTo>
                    <a:pt x="24" y="245"/>
                  </a:lnTo>
                  <a:lnTo>
                    <a:pt x="36" y="233"/>
                  </a:lnTo>
                  <a:lnTo>
                    <a:pt x="48" y="221"/>
                  </a:lnTo>
                  <a:lnTo>
                    <a:pt x="59" y="209"/>
                  </a:lnTo>
                  <a:lnTo>
                    <a:pt x="71" y="197"/>
                  </a:lnTo>
                  <a:lnTo>
                    <a:pt x="83" y="191"/>
                  </a:lnTo>
                  <a:lnTo>
                    <a:pt x="95" y="185"/>
                  </a:lnTo>
                  <a:lnTo>
                    <a:pt x="101" y="185"/>
                  </a:lnTo>
                  <a:lnTo>
                    <a:pt x="107" y="185"/>
                  </a:lnTo>
                  <a:lnTo>
                    <a:pt x="119" y="185"/>
                  </a:lnTo>
                  <a:lnTo>
                    <a:pt x="125" y="179"/>
                  </a:lnTo>
                  <a:lnTo>
                    <a:pt x="137" y="179"/>
                  </a:lnTo>
                  <a:lnTo>
                    <a:pt x="149" y="179"/>
                  </a:lnTo>
                  <a:lnTo>
                    <a:pt x="155" y="179"/>
                  </a:lnTo>
                  <a:lnTo>
                    <a:pt x="167" y="179"/>
                  </a:lnTo>
                  <a:lnTo>
                    <a:pt x="173" y="179"/>
                  </a:lnTo>
                  <a:lnTo>
                    <a:pt x="185" y="179"/>
                  </a:lnTo>
                  <a:lnTo>
                    <a:pt x="191" y="185"/>
                  </a:lnTo>
                  <a:lnTo>
                    <a:pt x="203" y="191"/>
                  </a:lnTo>
                  <a:lnTo>
                    <a:pt x="209" y="191"/>
                  </a:lnTo>
                  <a:lnTo>
                    <a:pt x="215" y="197"/>
                  </a:lnTo>
                  <a:lnTo>
                    <a:pt x="221" y="197"/>
                  </a:lnTo>
                  <a:lnTo>
                    <a:pt x="227" y="203"/>
                  </a:lnTo>
                  <a:lnTo>
                    <a:pt x="233" y="209"/>
                  </a:lnTo>
                  <a:lnTo>
                    <a:pt x="239" y="215"/>
                  </a:lnTo>
                  <a:lnTo>
                    <a:pt x="245" y="215"/>
                  </a:lnTo>
                  <a:lnTo>
                    <a:pt x="251" y="215"/>
                  </a:lnTo>
                  <a:lnTo>
                    <a:pt x="257" y="215"/>
                  </a:lnTo>
                  <a:lnTo>
                    <a:pt x="263" y="215"/>
                  </a:lnTo>
                  <a:lnTo>
                    <a:pt x="263" y="209"/>
                  </a:lnTo>
                  <a:lnTo>
                    <a:pt x="268" y="209"/>
                  </a:lnTo>
                  <a:lnTo>
                    <a:pt x="268" y="203"/>
                  </a:lnTo>
                  <a:lnTo>
                    <a:pt x="263" y="203"/>
                  </a:lnTo>
                  <a:lnTo>
                    <a:pt x="257" y="203"/>
                  </a:lnTo>
                  <a:lnTo>
                    <a:pt x="251" y="203"/>
                  </a:lnTo>
                  <a:lnTo>
                    <a:pt x="245" y="203"/>
                  </a:lnTo>
                  <a:lnTo>
                    <a:pt x="239" y="203"/>
                  </a:lnTo>
                  <a:lnTo>
                    <a:pt x="233" y="203"/>
                  </a:lnTo>
                  <a:lnTo>
                    <a:pt x="227" y="203"/>
                  </a:lnTo>
                  <a:lnTo>
                    <a:pt x="221" y="203"/>
                  </a:lnTo>
                  <a:lnTo>
                    <a:pt x="215" y="197"/>
                  </a:lnTo>
                  <a:lnTo>
                    <a:pt x="209" y="197"/>
                  </a:lnTo>
                  <a:lnTo>
                    <a:pt x="197" y="191"/>
                  </a:lnTo>
                  <a:lnTo>
                    <a:pt x="191" y="185"/>
                  </a:lnTo>
                  <a:lnTo>
                    <a:pt x="179" y="179"/>
                  </a:lnTo>
                  <a:lnTo>
                    <a:pt x="167" y="173"/>
                  </a:lnTo>
                  <a:lnTo>
                    <a:pt x="161" y="161"/>
                  </a:lnTo>
                  <a:lnTo>
                    <a:pt x="155" y="155"/>
                  </a:lnTo>
                  <a:lnTo>
                    <a:pt x="149" y="143"/>
                  </a:lnTo>
                  <a:lnTo>
                    <a:pt x="143" y="125"/>
                  </a:lnTo>
                  <a:lnTo>
                    <a:pt x="137" y="113"/>
                  </a:lnTo>
                  <a:lnTo>
                    <a:pt x="137" y="101"/>
                  </a:lnTo>
                  <a:lnTo>
                    <a:pt x="137" y="89"/>
                  </a:lnTo>
                  <a:lnTo>
                    <a:pt x="137" y="77"/>
                  </a:lnTo>
                  <a:lnTo>
                    <a:pt x="137" y="71"/>
                  </a:lnTo>
                  <a:lnTo>
                    <a:pt x="137" y="59"/>
                  </a:lnTo>
                  <a:lnTo>
                    <a:pt x="143" y="53"/>
                  </a:lnTo>
                  <a:lnTo>
                    <a:pt x="143" y="59"/>
                  </a:lnTo>
                  <a:lnTo>
                    <a:pt x="155" y="65"/>
                  </a:lnTo>
                  <a:lnTo>
                    <a:pt x="161" y="71"/>
                  </a:lnTo>
                  <a:lnTo>
                    <a:pt x="173" y="77"/>
                  </a:lnTo>
                  <a:lnTo>
                    <a:pt x="185" y="83"/>
                  </a:lnTo>
                  <a:lnTo>
                    <a:pt x="197" y="89"/>
                  </a:lnTo>
                  <a:lnTo>
                    <a:pt x="203" y="89"/>
                  </a:lnTo>
                  <a:lnTo>
                    <a:pt x="215" y="95"/>
                  </a:lnTo>
                  <a:lnTo>
                    <a:pt x="221" y="95"/>
                  </a:lnTo>
                  <a:lnTo>
                    <a:pt x="227" y="95"/>
                  </a:lnTo>
                  <a:lnTo>
                    <a:pt x="233" y="101"/>
                  </a:lnTo>
                  <a:lnTo>
                    <a:pt x="239" y="101"/>
                  </a:lnTo>
                  <a:lnTo>
                    <a:pt x="245" y="107"/>
                  </a:lnTo>
                  <a:lnTo>
                    <a:pt x="251" y="113"/>
                  </a:lnTo>
                  <a:lnTo>
                    <a:pt x="257" y="119"/>
                  </a:lnTo>
                  <a:lnTo>
                    <a:pt x="257" y="131"/>
                  </a:lnTo>
                  <a:lnTo>
                    <a:pt x="263" y="143"/>
                  </a:lnTo>
                  <a:lnTo>
                    <a:pt x="268" y="149"/>
                  </a:lnTo>
                  <a:lnTo>
                    <a:pt x="268" y="161"/>
                  </a:lnTo>
                  <a:lnTo>
                    <a:pt x="268" y="179"/>
                  </a:lnTo>
                  <a:lnTo>
                    <a:pt x="268" y="185"/>
                  </a:lnTo>
                  <a:lnTo>
                    <a:pt x="274" y="191"/>
                  </a:lnTo>
                  <a:lnTo>
                    <a:pt x="274" y="197"/>
                  </a:lnTo>
                  <a:lnTo>
                    <a:pt x="280" y="197"/>
                  </a:lnTo>
                  <a:lnTo>
                    <a:pt x="280" y="203"/>
                  </a:lnTo>
                  <a:lnTo>
                    <a:pt x="286" y="203"/>
                  </a:lnTo>
                  <a:lnTo>
                    <a:pt x="292" y="209"/>
                  </a:lnTo>
                  <a:lnTo>
                    <a:pt x="298" y="209"/>
                  </a:lnTo>
                  <a:lnTo>
                    <a:pt x="298" y="203"/>
                  </a:lnTo>
                  <a:lnTo>
                    <a:pt x="298" y="197"/>
                  </a:lnTo>
                  <a:lnTo>
                    <a:pt x="298" y="191"/>
                  </a:lnTo>
                  <a:lnTo>
                    <a:pt x="292" y="185"/>
                  </a:lnTo>
                  <a:lnTo>
                    <a:pt x="286" y="179"/>
                  </a:lnTo>
                  <a:lnTo>
                    <a:pt x="280" y="173"/>
                  </a:lnTo>
                  <a:lnTo>
                    <a:pt x="274" y="161"/>
                  </a:lnTo>
                  <a:lnTo>
                    <a:pt x="268" y="149"/>
                  </a:lnTo>
                  <a:lnTo>
                    <a:pt x="263" y="137"/>
                  </a:lnTo>
                  <a:lnTo>
                    <a:pt x="257" y="125"/>
                  </a:lnTo>
                  <a:close/>
                </a:path>
              </a:pathLst>
            </a:custGeom>
            <a:solidFill>
              <a:srgbClr val="FF1933"/>
            </a:solidFill>
            <a:ln w="9525">
              <a:noFill/>
              <a:round/>
              <a:headEnd/>
              <a:tailEnd/>
            </a:ln>
          </p:spPr>
          <p:txBody>
            <a:bodyPr rot="10800000" vert="eaVert"/>
            <a:lstStyle/>
            <a:p>
              <a:endParaRPr lang="en-US"/>
            </a:p>
          </p:txBody>
        </p:sp>
        <p:sp>
          <p:nvSpPr>
            <p:cNvPr id="15616" name="Freeform 239"/>
            <p:cNvSpPr>
              <a:spLocks/>
            </p:cNvSpPr>
            <p:nvPr/>
          </p:nvSpPr>
          <p:spPr bwMode="auto">
            <a:xfrm>
              <a:off x="5178" y="2071"/>
              <a:ext cx="119" cy="149"/>
            </a:xfrm>
            <a:custGeom>
              <a:avLst/>
              <a:gdLst>
                <a:gd name="T0" fmla="*/ 30 w 120"/>
                <a:gd name="T1" fmla="*/ 6 h 149"/>
                <a:gd name="T2" fmla="*/ 24 w 120"/>
                <a:gd name="T3" fmla="*/ 12 h 149"/>
                <a:gd name="T4" fmla="*/ 18 w 120"/>
                <a:gd name="T5" fmla="*/ 12 h 149"/>
                <a:gd name="T6" fmla="*/ 12 w 120"/>
                <a:gd name="T7" fmla="*/ 12 h 149"/>
                <a:gd name="T8" fmla="*/ 12 w 120"/>
                <a:gd name="T9" fmla="*/ 6 h 149"/>
                <a:gd name="T10" fmla="*/ 6 w 120"/>
                <a:gd name="T11" fmla="*/ 6 h 149"/>
                <a:gd name="T12" fmla="*/ 0 w 120"/>
                <a:gd name="T13" fmla="*/ 0 h 149"/>
                <a:gd name="T14" fmla="*/ 0 w 120"/>
                <a:gd name="T15" fmla="*/ 0 h 149"/>
                <a:gd name="T16" fmla="*/ 0 w 120"/>
                <a:gd name="T17" fmla="*/ 6 h 149"/>
                <a:gd name="T18" fmla="*/ 6 w 120"/>
                <a:gd name="T19" fmla="*/ 12 h 149"/>
                <a:gd name="T20" fmla="*/ 12 w 120"/>
                <a:gd name="T21" fmla="*/ 12 h 149"/>
                <a:gd name="T22" fmla="*/ 18 w 120"/>
                <a:gd name="T23" fmla="*/ 12 h 149"/>
                <a:gd name="T24" fmla="*/ 18 w 120"/>
                <a:gd name="T25" fmla="*/ 18 h 149"/>
                <a:gd name="T26" fmla="*/ 24 w 120"/>
                <a:gd name="T27" fmla="*/ 24 h 149"/>
                <a:gd name="T28" fmla="*/ 18 w 120"/>
                <a:gd name="T29" fmla="*/ 30 h 149"/>
                <a:gd name="T30" fmla="*/ 18 w 120"/>
                <a:gd name="T31" fmla="*/ 36 h 149"/>
                <a:gd name="T32" fmla="*/ 12 w 120"/>
                <a:gd name="T33" fmla="*/ 36 h 149"/>
                <a:gd name="T34" fmla="*/ 6 w 120"/>
                <a:gd name="T35" fmla="*/ 36 h 149"/>
                <a:gd name="T36" fmla="*/ 0 w 120"/>
                <a:gd name="T37" fmla="*/ 54 h 149"/>
                <a:gd name="T38" fmla="*/ 0 w 120"/>
                <a:gd name="T39" fmla="*/ 78 h 149"/>
                <a:gd name="T40" fmla="*/ 18 w 120"/>
                <a:gd name="T41" fmla="*/ 101 h 149"/>
                <a:gd name="T42" fmla="*/ 48 w 120"/>
                <a:gd name="T43" fmla="*/ 119 h 149"/>
                <a:gd name="T44" fmla="*/ 70 w 120"/>
                <a:gd name="T45" fmla="*/ 131 h 149"/>
                <a:gd name="T46" fmla="*/ 82 w 120"/>
                <a:gd name="T47" fmla="*/ 137 h 149"/>
                <a:gd name="T48" fmla="*/ 100 w 120"/>
                <a:gd name="T49" fmla="*/ 143 h 149"/>
                <a:gd name="T50" fmla="*/ 112 w 120"/>
                <a:gd name="T51" fmla="*/ 149 h 149"/>
                <a:gd name="T52" fmla="*/ 112 w 120"/>
                <a:gd name="T53" fmla="*/ 143 h 149"/>
                <a:gd name="T54" fmla="*/ 106 w 120"/>
                <a:gd name="T55" fmla="*/ 125 h 149"/>
                <a:gd name="T56" fmla="*/ 100 w 120"/>
                <a:gd name="T57" fmla="*/ 107 h 149"/>
                <a:gd name="T58" fmla="*/ 94 w 120"/>
                <a:gd name="T59" fmla="*/ 84 h 149"/>
                <a:gd name="T60" fmla="*/ 94 w 120"/>
                <a:gd name="T61" fmla="*/ 72 h 149"/>
                <a:gd name="T62" fmla="*/ 88 w 120"/>
                <a:gd name="T63" fmla="*/ 48 h 149"/>
                <a:gd name="T64" fmla="*/ 70 w 120"/>
                <a:gd name="T65" fmla="*/ 24 h 149"/>
                <a:gd name="T66" fmla="*/ 54 w 120"/>
                <a:gd name="T67" fmla="*/ 6 h 1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0"/>
                <a:gd name="T103" fmla="*/ 0 h 149"/>
                <a:gd name="T104" fmla="*/ 120 w 120"/>
                <a:gd name="T105" fmla="*/ 149 h 1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0" h="149">
                  <a:moveTo>
                    <a:pt x="30" y="0"/>
                  </a:moveTo>
                  <a:lnTo>
                    <a:pt x="30" y="6"/>
                  </a:lnTo>
                  <a:lnTo>
                    <a:pt x="24" y="12"/>
                  </a:lnTo>
                  <a:lnTo>
                    <a:pt x="18" y="12"/>
                  </a:lnTo>
                  <a:lnTo>
                    <a:pt x="12" y="12"/>
                  </a:lnTo>
                  <a:lnTo>
                    <a:pt x="12" y="6"/>
                  </a:lnTo>
                  <a:lnTo>
                    <a:pt x="6" y="6"/>
                  </a:lnTo>
                  <a:lnTo>
                    <a:pt x="0" y="0"/>
                  </a:lnTo>
                  <a:lnTo>
                    <a:pt x="0" y="6"/>
                  </a:lnTo>
                  <a:lnTo>
                    <a:pt x="0" y="12"/>
                  </a:lnTo>
                  <a:lnTo>
                    <a:pt x="6" y="12"/>
                  </a:lnTo>
                  <a:lnTo>
                    <a:pt x="12" y="12"/>
                  </a:lnTo>
                  <a:lnTo>
                    <a:pt x="18" y="12"/>
                  </a:lnTo>
                  <a:lnTo>
                    <a:pt x="18" y="18"/>
                  </a:lnTo>
                  <a:lnTo>
                    <a:pt x="24" y="24"/>
                  </a:lnTo>
                  <a:lnTo>
                    <a:pt x="18" y="30"/>
                  </a:lnTo>
                  <a:lnTo>
                    <a:pt x="18" y="36"/>
                  </a:lnTo>
                  <a:lnTo>
                    <a:pt x="12" y="36"/>
                  </a:lnTo>
                  <a:lnTo>
                    <a:pt x="6" y="36"/>
                  </a:lnTo>
                  <a:lnTo>
                    <a:pt x="0" y="54"/>
                  </a:lnTo>
                  <a:lnTo>
                    <a:pt x="0" y="66"/>
                  </a:lnTo>
                  <a:lnTo>
                    <a:pt x="0" y="78"/>
                  </a:lnTo>
                  <a:lnTo>
                    <a:pt x="6" y="90"/>
                  </a:lnTo>
                  <a:lnTo>
                    <a:pt x="18" y="101"/>
                  </a:lnTo>
                  <a:lnTo>
                    <a:pt x="30" y="113"/>
                  </a:lnTo>
                  <a:lnTo>
                    <a:pt x="48" y="119"/>
                  </a:lnTo>
                  <a:lnTo>
                    <a:pt x="66" y="131"/>
                  </a:lnTo>
                  <a:lnTo>
                    <a:pt x="78" y="131"/>
                  </a:lnTo>
                  <a:lnTo>
                    <a:pt x="84" y="137"/>
                  </a:lnTo>
                  <a:lnTo>
                    <a:pt x="90" y="137"/>
                  </a:lnTo>
                  <a:lnTo>
                    <a:pt x="102" y="137"/>
                  </a:lnTo>
                  <a:lnTo>
                    <a:pt x="108" y="143"/>
                  </a:lnTo>
                  <a:lnTo>
                    <a:pt x="114" y="149"/>
                  </a:lnTo>
                  <a:lnTo>
                    <a:pt x="120" y="149"/>
                  </a:lnTo>
                  <a:lnTo>
                    <a:pt x="120" y="143"/>
                  </a:lnTo>
                  <a:lnTo>
                    <a:pt x="114" y="137"/>
                  </a:lnTo>
                  <a:lnTo>
                    <a:pt x="114" y="125"/>
                  </a:lnTo>
                  <a:lnTo>
                    <a:pt x="108" y="113"/>
                  </a:lnTo>
                  <a:lnTo>
                    <a:pt x="108" y="107"/>
                  </a:lnTo>
                  <a:lnTo>
                    <a:pt x="108" y="95"/>
                  </a:lnTo>
                  <a:lnTo>
                    <a:pt x="102" y="84"/>
                  </a:lnTo>
                  <a:lnTo>
                    <a:pt x="102" y="78"/>
                  </a:lnTo>
                  <a:lnTo>
                    <a:pt x="102" y="72"/>
                  </a:lnTo>
                  <a:lnTo>
                    <a:pt x="102" y="60"/>
                  </a:lnTo>
                  <a:lnTo>
                    <a:pt x="96" y="48"/>
                  </a:lnTo>
                  <a:lnTo>
                    <a:pt x="90" y="36"/>
                  </a:lnTo>
                  <a:lnTo>
                    <a:pt x="78" y="24"/>
                  </a:lnTo>
                  <a:lnTo>
                    <a:pt x="66" y="12"/>
                  </a:lnTo>
                  <a:lnTo>
                    <a:pt x="54" y="6"/>
                  </a:lnTo>
                  <a:lnTo>
                    <a:pt x="30" y="0"/>
                  </a:lnTo>
                  <a:close/>
                </a:path>
              </a:pathLst>
            </a:custGeom>
            <a:solidFill>
              <a:srgbClr val="FF1933"/>
            </a:solidFill>
            <a:ln w="9525">
              <a:noFill/>
              <a:round/>
              <a:headEnd/>
              <a:tailEnd/>
            </a:ln>
          </p:spPr>
          <p:txBody>
            <a:bodyPr rot="10800000" vert="eaVert"/>
            <a:lstStyle/>
            <a:p>
              <a:endParaRPr lang="en-US"/>
            </a:p>
          </p:txBody>
        </p:sp>
        <p:sp>
          <p:nvSpPr>
            <p:cNvPr id="15617" name="Freeform 240"/>
            <p:cNvSpPr>
              <a:spLocks/>
            </p:cNvSpPr>
            <p:nvPr/>
          </p:nvSpPr>
          <p:spPr bwMode="auto">
            <a:xfrm>
              <a:off x="5148" y="2105"/>
              <a:ext cx="12" cy="12"/>
            </a:xfrm>
            <a:custGeom>
              <a:avLst/>
              <a:gdLst>
                <a:gd name="T0" fmla="*/ 12 w 12"/>
                <a:gd name="T1" fmla="*/ 6 h 12"/>
                <a:gd name="T2" fmla="*/ 12 w 12"/>
                <a:gd name="T3" fmla="*/ 12 h 12"/>
                <a:gd name="T4" fmla="*/ 12 w 12"/>
                <a:gd name="T5" fmla="*/ 12 h 12"/>
                <a:gd name="T6" fmla="*/ 6 w 12"/>
                <a:gd name="T7" fmla="*/ 12 h 12"/>
                <a:gd name="T8" fmla="*/ 6 w 12"/>
                <a:gd name="T9" fmla="*/ 12 h 12"/>
                <a:gd name="T10" fmla="*/ 0 w 12"/>
                <a:gd name="T11" fmla="*/ 12 h 12"/>
                <a:gd name="T12" fmla="*/ 0 w 12"/>
                <a:gd name="T13" fmla="*/ 12 h 12"/>
                <a:gd name="T14" fmla="*/ 0 w 12"/>
                <a:gd name="T15" fmla="*/ 6 h 12"/>
                <a:gd name="T16" fmla="*/ 0 w 12"/>
                <a:gd name="T17" fmla="*/ 6 h 12"/>
                <a:gd name="T18" fmla="*/ 0 w 12"/>
                <a:gd name="T19" fmla="*/ 6 h 12"/>
                <a:gd name="T20" fmla="*/ 0 w 12"/>
                <a:gd name="T21" fmla="*/ 0 h 12"/>
                <a:gd name="T22" fmla="*/ 6 w 12"/>
                <a:gd name="T23" fmla="*/ 0 h 12"/>
                <a:gd name="T24" fmla="*/ 6 w 12"/>
                <a:gd name="T25" fmla="*/ 0 h 12"/>
                <a:gd name="T26" fmla="*/ 6 w 12"/>
                <a:gd name="T27" fmla="*/ 0 h 12"/>
                <a:gd name="T28" fmla="*/ 12 w 12"/>
                <a:gd name="T29" fmla="*/ 0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12"/>
                  </a:lnTo>
                  <a:lnTo>
                    <a:pt x="6" y="12"/>
                  </a:lnTo>
                  <a:lnTo>
                    <a:pt x="0" y="12"/>
                  </a:lnTo>
                  <a:lnTo>
                    <a:pt x="0" y="6"/>
                  </a:lnTo>
                  <a:lnTo>
                    <a:pt x="0" y="0"/>
                  </a:lnTo>
                  <a:lnTo>
                    <a:pt x="6" y="0"/>
                  </a:lnTo>
                  <a:lnTo>
                    <a:pt x="12" y="0"/>
                  </a:lnTo>
                  <a:lnTo>
                    <a:pt x="12" y="6"/>
                  </a:lnTo>
                  <a:close/>
                </a:path>
              </a:pathLst>
            </a:custGeom>
            <a:solidFill>
              <a:srgbClr val="007F00"/>
            </a:solidFill>
            <a:ln w="9525">
              <a:noFill/>
              <a:round/>
              <a:headEnd/>
              <a:tailEnd/>
            </a:ln>
          </p:spPr>
          <p:txBody>
            <a:bodyPr rot="10800000" vert="eaVert"/>
            <a:lstStyle/>
            <a:p>
              <a:endParaRPr lang="en-US"/>
            </a:p>
          </p:txBody>
        </p:sp>
        <p:sp>
          <p:nvSpPr>
            <p:cNvPr id="15618" name="Freeform 241"/>
            <p:cNvSpPr>
              <a:spLocks/>
            </p:cNvSpPr>
            <p:nvPr/>
          </p:nvSpPr>
          <p:spPr bwMode="auto">
            <a:xfrm>
              <a:off x="5118" y="2079"/>
              <a:ext cx="19" cy="12"/>
            </a:xfrm>
            <a:custGeom>
              <a:avLst/>
              <a:gdLst>
                <a:gd name="T0" fmla="*/ 26 w 17"/>
                <a:gd name="T1" fmla="*/ 12 h 12"/>
                <a:gd name="T2" fmla="*/ 26 w 17"/>
                <a:gd name="T3" fmla="*/ 12 h 12"/>
                <a:gd name="T4" fmla="*/ 13 w 17"/>
                <a:gd name="T5" fmla="*/ 12 h 12"/>
                <a:gd name="T6" fmla="*/ 13 w 17"/>
                <a:gd name="T7" fmla="*/ 12 h 12"/>
                <a:gd name="T8" fmla="*/ 0 w 17"/>
                <a:gd name="T9" fmla="*/ 12 h 12"/>
                <a:gd name="T10" fmla="*/ 0 w 17"/>
                <a:gd name="T11" fmla="*/ 6 h 12"/>
                <a:gd name="T12" fmla="*/ 0 w 17"/>
                <a:gd name="T13" fmla="*/ 6 h 12"/>
                <a:gd name="T14" fmla="*/ 0 w 17"/>
                <a:gd name="T15" fmla="*/ 0 h 12"/>
                <a:gd name="T16" fmla="*/ 0 w 17"/>
                <a:gd name="T17" fmla="*/ 0 h 12"/>
                <a:gd name="T18" fmla="*/ 13 w 17"/>
                <a:gd name="T19" fmla="*/ 0 h 12"/>
                <a:gd name="T20" fmla="*/ 13 w 17"/>
                <a:gd name="T21" fmla="*/ 0 h 12"/>
                <a:gd name="T22" fmla="*/ 26 w 17"/>
                <a:gd name="T23" fmla="*/ 0 h 12"/>
                <a:gd name="T24" fmla="*/ 26 w 17"/>
                <a:gd name="T25" fmla="*/ 0 h 12"/>
                <a:gd name="T26" fmla="*/ 26 w 17"/>
                <a:gd name="T27" fmla="*/ 6 h 12"/>
                <a:gd name="T28" fmla="*/ 40 w 17"/>
                <a:gd name="T29" fmla="*/ 6 h 12"/>
                <a:gd name="T30" fmla="*/ 40 w 17"/>
                <a:gd name="T31" fmla="*/ 12 h 12"/>
                <a:gd name="T32" fmla="*/ 26 w 17"/>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2"/>
                <a:gd name="T53" fmla="*/ 17 w 17"/>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2">
                  <a:moveTo>
                    <a:pt x="11" y="12"/>
                  </a:moveTo>
                  <a:lnTo>
                    <a:pt x="11" y="12"/>
                  </a:lnTo>
                  <a:lnTo>
                    <a:pt x="5" y="12"/>
                  </a:lnTo>
                  <a:lnTo>
                    <a:pt x="0" y="12"/>
                  </a:lnTo>
                  <a:lnTo>
                    <a:pt x="0" y="6"/>
                  </a:lnTo>
                  <a:lnTo>
                    <a:pt x="0" y="0"/>
                  </a:lnTo>
                  <a:lnTo>
                    <a:pt x="5" y="0"/>
                  </a:lnTo>
                  <a:lnTo>
                    <a:pt x="11" y="0"/>
                  </a:lnTo>
                  <a:lnTo>
                    <a:pt x="11" y="6"/>
                  </a:lnTo>
                  <a:lnTo>
                    <a:pt x="17" y="6"/>
                  </a:lnTo>
                  <a:lnTo>
                    <a:pt x="17" y="12"/>
                  </a:lnTo>
                  <a:lnTo>
                    <a:pt x="11" y="12"/>
                  </a:lnTo>
                  <a:close/>
                </a:path>
              </a:pathLst>
            </a:custGeom>
            <a:solidFill>
              <a:srgbClr val="007F00"/>
            </a:solidFill>
            <a:ln w="9525">
              <a:noFill/>
              <a:round/>
              <a:headEnd/>
              <a:tailEnd/>
            </a:ln>
          </p:spPr>
          <p:txBody>
            <a:bodyPr rot="10800000" vert="eaVert"/>
            <a:lstStyle/>
            <a:p>
              <a:endParaRPr lang="en-US"/>
            </a:p>
          </p:txBody>
        </p:sp>
        <p:sp>
          <p:nvSpPr>
            <p:cNvPr id="15619" name="Freeform 242"/>
            <p:cNvSpPr>
              <a:spLocks/>
            </p:cNvSpPr>
            <p:nvPr/>
          </p:nvSpPr>
          <p:spPr bwMode="auto">
            <a:xfrm>
              <a:off x="5154" y="2063"/>
              <a:ext cx="18" cy="18"/>
            </a:xfrm>
            <a:custGeom>
              <a:avLst/>
              <a:gdLst>
                <a:gd name="T0" fmla="*/ 18 w 18"/>
                <a:gd name="T1" fmla="*/ 18 h 18"/>
                <a:gd name="T2" fmla="*/ 12 w 18"/>
                <a:gd name="T3" fmla="*/ 18 h 18"/>
                <a:gd name="T4" fmla="*/ 12 w 18"/>
                <a:gd name="T5" fmla="*/ 18 h 18"/>
                <a:gd name="T6" fmla="*/ 6 w 18"/>
                <a:gd name="T7" fmla="*/ 18 h 18"/>
                <a:gd name="T8" fmla="*/ 0 w 18"/>
                <a:gd name="T9" fmla="*/ 18 h 18"/>
                <a:gd name="T10" fmla="*/ 0 w 18"/>
                <a:gd name="T11" fmla="*/ 12 h 18"/>
                <a:gd name="T12" fmla="*/ 0 w 18"/>
                <a:gd name="T13" fmla="*/ 6 h 18"/>
                <a:gd name="T14" fmla="*/ 0 w 18"/>
                <a:gd name="T15" fmla="*/ 6 h 18"/>
                <a:gd name="T16" fmla="*/ 6 w 18"/>
                <a:gd name="T17" fmla="*/ 6 h 18"/>
                <a:gd name="T18" fmla="*/ 6 w 18"/>
                <a:gd name="T19" fmla="*/ 0 h 18"/>
                <a:gd name="T20" fmla="*/ 12 w 18"/>
                <a:gd name="T21" fmla="*/ 0 h 18"/>
                <a:gd name="T22" fmla="*/ 12 w 18"/>
                <a:gd name="T23" fmla="*/ 0 h 18"/>
                <a:gd name="T24" fmla="*/ 18 w 18"/>
                <a:gd name="T25" fmla="*/ 6 h 18"/>
                <a:gd name="T26" fmla="*/ 18 w 18"/>
                <a:gd name="T27" fmla="*/ 6 h 18"/>
                <a:gd name="T28" fmla="*/ 18 w 18"/>
                <a:gd name="T29" fmla="*/ 12 h 18"/>
                <a:gd name="T30" fmla="*/ 18 w 18"/>
                <a:gd name="T31" fmla="*/ 12 h 18"/>
                <a:gd name="T32" fmla="*/ 18 w 18"/>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8"/>
                  </a:moveTo>
                  <a:lnTo>
                    <a:pt x="12" y="18"/>
                  </a:lnTo>
                  <a:lnTo>
                    <a:pt x="6" y="18"/>
                  </a:lnTo>
                  <a:lnTo>
                    <a:pt x="0" y="18"/>
                  </a:lnTo>
                  <a:lnTo>
                    <a:pt x="0" y="12"/>
                  </a:lnTo>
                  <a:lnTo>
                    <a:pt x="0" y="6"/>
                  </a:lnTo>
                  <a:lnTo>
                    <a:pt x="6" y="6"/>
                  </a:lnTo>
                  <a:lnTo>
                    <a:pt x="6" y="0"/>
                  </a:lnTo>
                  <a:lnTo>
                    <a:pt x="12" y="0"/>
                  </a:lnTo>
                  <a:lnTo>
                    <a:pt x="18" y="6"/>
                  </a:lnTo>
                  <a:lnTo>
                    <a:pt x="18" y="12"/>
                  </a:lnTo>
                  <a:lnTo>
                    <a:pt x="18" y="18"/>
                  </a:lnTo>
                  <a:close/>
                </a:path>
              </a:pathLst>
            </a:custGeom>
            <a:solidFill>
              <a:srgbClr val="007F00"/>
            </a:solidFill>
            <a:ln w="9525">
              <a:noFill/>
              <a:round/>
              <a:headEnd/>
              <a:tailEnd/>
            </a:ln>
          </p:spPr>
          <p:txBody>
            <a:bodyPr rot="10800000" vert="eaVert"/>
            <a:lstStyle/>
            <a:p>
              <a:endParaRPr lang="en-US"/>
            </a:p>
          </p:txBody>
        </p:sp>
        <p:sp>
          <p:nvSpPr>
            <p:cNvPr id="15620" name="Freeform 243"/>
            <p:cNvSpPr>
              <a:spLocks/>
            </p:cNvSpPr>
            <p:nvPr/>
          </p:nvSpPr>
          <p:spPr bwMode="auto">
            <a:xfrm>
              <a:off x="5179" y="2086"/>
              <a:ext cx="18" cy="20"/>
            </a:xfrm>
            <a:custGeom>
              <a:avLst/>
              <a:gdLst>
                <a:gd name="T0" fmla="*/ 12 w 18"/>
                <a:gd name="T1" fmla="*/ 41 h 18"/>
                <a:gd name="T2" fmla="*/ 12 w 18"/>
                <a:gd name="T3" fmla="*/ 27 h 18"/>
                <a:gd name="T4" fmla="*/ 18 w 18"/>
                <a:gd name="T5" fmla="*/ 27 h 18"/>
                <a:gd name="T6" fmla="*/ 18 w 18"/>
                <a:gd name="T7" fmla="*/ 14 h 18"/>
                <a:gd name="T8" fmla="*/ 18 w 18"/>
                <a:gd name="T9" fmla="*/ 14 h 18"/>
                <a:gd name="T10" fmla="*/ 12 w 18"/>
                <a:gd name="T11" fmla="*/ 0 h 18"/>
                <a:gd name="T12" fmla="*/ 12 w 18"/>
                <a:gd name="T13" fmla="*/ 0 h 18"/>
                <a:gd name="T14" fmla="*/ 6 w 18"/>
                <a:gd name="T15" fmla="*/ 0 h 18"/>
                <a:gd name="T16" fmla="*/ 0 w 18"/>
                <a:gd name="T17" fmla="*/ 0 h 18"/>
                <a:gd name="T18" fmla="*/ 0 w 18"/>
                <a:gd name="T19" fmla="*/ 14 h 18"/>
                <a:gd name="T20" fmla="*/ 0 w 18"/>
                <a:gd name="T21" fmla="*/ 14 h 18"/>
                <a:gd name="T22" fmla="*/ 0 w 18"/>
                <a:gd name="T23" fmla="*/ 14 h 18"/>
                <a:gd name="T24" fmla="*/ 0 w 18"/>
                <a:gd name="T25" fmla="*/ 27 h 18"/>
                <a:gd name="T26" fmla="*/ 0 w 18"/>
                <a:gd name="T27" fmla="*/ 27 h 18"/>
                <a:gd name="T28" fmla="*/ 6 w 18"/>
                <a:gd name="T29" fmla="*/ 27 h 18"/>
                <a:gd name="T30" fmla="*/ 12 w 18"/>
                <a:gd name="T31" fmla="*/ 41 h 18"/>
                <a:gd name="T32" fmla="*/ 12 w 18"/>
                <a:gd name="T33" fmla="*/ 41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2" y="18"/>
                  </a:moveTo>
                  <a:lnTo>
                    <a:pt x="12" y="12"/>
                  </a:lnTo>
                  <a:lnTo>
                    <a:pt x="18" y="12"/>
                  </a:lnTo>
                  <a:lnTo>
                    <a:pt x="18" y="6"/>
                  </a:lnTo>
                  <a:lnTo>
                    <a:pt x="12" y="0"/>
                  </a:lnTo>
                  <a:lnTo>
                    <a:pt x="6" y="0"/>
                  </a:lnTo>
                  <a:lnTo>
                    <a:pt x="0" y="0"/>
                  </a:lnTo>
                  <a:lnTo>
                    <a:pt x="0" y="6"/>
                  </a:lnTo>
                  <a:lnTo>
                    <a:pt x="0" y="12"/>
                  </a:lnTo>
                  <a:lnTo>
                    <a:pt x="6" y="12"/>
                  </a:lnTo>
                  <a:lnTo>
                    <a:pt x="12" y="18"/>
                  </a:lnTo>
                  <a:close/>
                </a:path>
              </a:pathLst>
            </a:custGeom>
            <a:solidFill>
              <a:srgbClr val="007F00"/>
            </a:solidFill>
            <a:ln w="9525">
              <a:noFill/>
              <a:round/>
              <a:headEnd/>
              <a:tailEnd/>
            </a:ln>
          </p:spPr>
          <p:txBody>
            <a:bodyPr rot="10800000" vert="eaVert"/>
            <a:lstStyle/>
            <a:p>
              <a:endParaRPr lang="en-US"/>
            </a:p>
          </p:txBody>
        </p:sp>
        <p:sp>
          <p:nvSpPr>
            <p:cNvPr id="15621" name="Freeform 244"/>
            <p:cNvSpPr>
              <a:spLocks/>
            </p:cNvSpPr>
            <p:nvPr/>
          </p:nvSpPr>
          <p:spPr bwMode="auto">
            <a:xfrm>
              <a:off x="5191" y="2063"/>
              <a:ext cx="18" cy="12"/>
            </a:xfrm>
            <a:custGeom>
              <a:avLst/>
              <a:gdLst>
                <a:gd name="T0" fmla="*/ 18 w 18"/>
                <a:gd name="T1" fmla="*/ 6 h 12"/>
                <a:gd name="T2" fmla="*/ 18 w 18"/>
                <a:gd name="T3" fmla="*/ 6 h 12"/>
                <a:gd name="T4" fmla="*/ 18 w 18"/>
                <a:gd name="T5" fmla="*/ 6 h 12"/>
                <a:gd name="T6" fmla="*/ 12 w 18"/>
                <a:gd name="T7" fmla="*/ 12 h 12"/>
                <a:gd name="T8" fmla="*/ 12 w 18"/>
                <a:gd name="T9" fmla="*/ 12 h 12"/>
                <a:gd name="T10" fmla="*/ 6 w 18"/>
                <a:gd name="T11" fmla="*/ 12 h 12"/>
                <a:gd name="T12" fmla="*/ 6 w 18"/>
                <a:gd name="T13" fmla="*/ 12 h 12"/>
                <a:gd name="T14" fmla="*/ 6 w 18"/>
                <a:gd name="T15" fmla="*/ 6 h 12"/>
                <a:gd name="T16" fmla="*/ 0 w 18"/>
                <a:gd name="T17" fmla="*/ 6 h 12"/>
                <a:gd name="T18" fmla="*/ 6 w 18"/>
                <a:gd name="T19" fmla="*/ 6 h 12"/>
                <a:gd name="T20" fmla="*/ 6 w 18"/>
                <a:gd name="T21" fmla="*/ 0 h 12"/>
                <a:gd name="T22" fmla="*/ 6 w 18"/>
                <a:gd name="T23" fmla="*/ 0 h 12"/>
                <a:gd name="T24" fmla="*/ 6 w 18"/>
                <a:gd name="T25" fmla="*/ 0 h 12"/>
                <a:gd name="T26" fmla="*/ 12 w 18"/>
                <a:gd name="T27" fmla="*/ 0 h 12"/>
                <a:gd name="T28" fmla="*/ 12 w 18"/>
                <a:gd name="T29" fmla="*/ 0 h 12"/>
                <a:gd name="T30" fmla="*/ 18 w 18"/>
                <a:gd name="T31" fmla="*/ 0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8" y="6"/>
                  </a:lnTo>
                  <a:lnTo>
                    <a:pt x="12" y="12"/>
                  </a:lnTo>
                  <a:lnTo>
                    <a:pt x="6" y="12"/>
                  </a:lnTo>
                  <a:lnTo>
                    <a:pt x="6" y="6"/>
                  </a:lnTo>
                  <a:lnTo>
                    <a:pt x="0" y="6"/>
                  </a:lnTo>
                  <a:lnTo>
                    <a:pt x="6" y="6"/>
                  </a:lnTo>
                  <a:lnTo>
                    <a:pt x="6" y="0"/>
                  </a:lnTo>
                  <a:lnTo>
                    <a:pt x="12" y="0"/>
                  </a:lnTo>
                  <a:lnTo>
                    <a:pt x="18" y="0"/>
                  </a:lnTo>
                  <a:lnTo>
                    <a:pt x="18" y="6"/>
                  </a:lnTo>
                  <a:close/>
                </a:path>
              </a:pathLst>
            </a:custGeom>
            <a:solidFill>
              <a:srgbClr val="007F00"/>
            </a:solidFill>
            <a:ln w="9525">
              <a:noFill/>
              <a:round/>
              <a:headEnd/>
              <a:tailEnd/>
            </a:ln>
          </p:spPr>
          <p:txBody>
            <a:bodyPr rot="10800000" vert="eaVert"/>
            <a:lstStyle/>
            <a:p>
              <a:endParaRPr lang="en-US"/>
            </a:p>
          </p:txBody>
        </p:sp>
        <p:sp>
          <p:nvSpPr>
            <p:cNvPr id="15622" name="Freeform 245"/>
            <p:cNvSpPr>
              <a:spLocks/>
            </p:cNvSpPr>
            <p:nvPr/>
          </p:nvSpPr>
          <p:spPr bwMode="auto">
            <a:xfrm>
              <a:off x="5172" y="2033"/>
              <a:ext cx="13" cy="18"/>
            </a:xfrm>
            <a:custGeom>
              <a:avLst/>
              <a:gdLst>
                <a:gd name="T0" fmla="*/ 22 w 12"/>
                <a:gd name="T1" fmla="*/ 0 h 18"/>
                <a:gd name="T2" fmla="*/ 22 w 12"/>
                <a:gd name="T3" fmla="*/ 6 h 18"/>
                <a:gd name="T4" fmla="*/ 22 w 12"/>
                <a:gd name="T5" fmla="*/ 6 h 18"/>
                <a:gd name="T6" fmla="*/ 22 w 12"/>
                <a:gd name="T7" fmla="*/ 6 h 18"/>
                <a:gd name="T8" fmla="*/ 22 w 12"/>
                <a:gd name="T9" fmla="*/ 12 h 18"/>
                <a:gd name="T10" fmla="*/ 22 w 12"/>
                <a:gd name="T11" fmla="*/ 12 h 18"/>
                <a:gd name="T12" fmla="*/ 14 w 12"/>
                <a:gd name="T13" fmla="*/ 18 h 18"/>
                <a:gd name="T14" fmla="*/ 14 w 12"/>
                <a:gd name="T15" fmla="*/ 18 h 18"/>
                <a:gd name="T16" fmla="*/ 14 w 12"/>
                <a:gd name="T17" fmla="*/ 18 h 18"/>
                <a:gd name="T18" fmla="*/ 0 w 12"/>
                <a:gd name="T19" fmla="*/ 18 h 18"/>
                <a:gd name="T20" fmla="*/ 0 w 12"/>
                <a:gd name="T21" fmla="*/ 12 h 18"/>
                <a:gd name="T22" fmla="*/ 0 w 12"/>
                <a:gd name="T23" fmla="*/ 12 h 18"/>
                <a:gd name="T24" fmla="*/ 0 w 12"/>
                <a:gd name="T25" fmla="*/ 6 h 18"/>
                <a:gd name="T26" fmla="*/ 0 w 12"/>
                <a:gd name="T27" fmla="*/ 6 h 18"/>
                <a:gd name="T28" fmla="*/ 14 w 12"/>
                <a:gd name="T29" fmla="*/ 6 h 18"/>
                <a:gd name="T30" fmla="*/ 14 w 12"/>
                <a:gd name="T31" fmla="*/ 0 h 18"/>
                <a:gd name="T32" fmla="*/ 22 w 12"/>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0"/>
                  </a:moveTo>
                  <a:lnTo>
                    <a:pt x="12" y="6"/>
                  </a:lnTo>
                  <a:lnTo>
                    <a:pt x="12" y="12"/>
                  </a:lnTo>
                  <a:lnTo>
                    <a:pt x="6" y="18"/>
                  </a:lnTo>
                  <a:lnTo>
                    <a:pt x="0" y="18"/>
                  </a:lnTo>
                  <a:lnTo>
                    <a:pt x="0" y="12"/>
                  </a:lnTo>
                  <a:lnTo>
                    <a:pt x="0" y="6"/>
                  </a:lnTo>
                  <a:lnTo>
                    <a:pt x="6" y="6"/>
                  </a:lnTo>
                  <a:lnTo>
                    <a:pt x="6" y="0"/>
                  </a:lnTo>
                  <a:lnTo>
                    <a:pt x="12" y="0"/>
                  </a:lnTo>
                  <a:close/>
                </a:path>
              </a:pathLst>
            </a:custGeom>
            <a:solidFill>
              <a:srgbClr val="007F00"/>
            </a:solidFill>
            <a:ln w="9525">
              <a:noFill/>
              <a:round/>
              <a:headEnd/>
              <a:tailEnd/>
            </a:ln>
          </p:spPr>
          <p:txBody>
            <a:bodyPr rot="10800000" vert="eaVert"/>
            <a:lstStyle/>
            <a:p>
              <a:endParaRPr lang="en-US"/>
            </a:p>
          </p:txBody>
        </p:sp>
        <p:sp>
          <p:nvSpPr>
            <p:cNvPr id="15623" name="Freeform 246"/>
            <p:cNvSpPr>
              <a:spLocks/>
            </p:cNvSpPr>
            <p:nvPr/>
          </p:nvSpPr>
          <p:spPr bwMode="auto">
            <a:xfrm>
              <a:off x="5149" y="2045"/>
              <a:ext cx="12" cy="18"/>
            </a:xfrm>
            <a:custGeom>
              <a:avLst/>
              <a:gdLst>
                <a:gd name="T0" fmla="*/ 12 w 12"/>
                <a:gd name="T1" fmla="*/ 12 h 18"/>
                <a:gd name="T2" fmla="*/ 12 w 12"/>
                <a:gd name="T3" fmla="*/ 12 h 18"/>
                <a:gd name="T4" fmla="*/ 12 w 12"/>
                <a:gd name="T5" fmla="*/ 18 h 18"/>
                <a:gd name="T6" fmla="*/ 6 w 12"/>
                <a:gd name="T7" fmla="*/ 18 h 18"/>
                <a:gd name="T8" fmla="*/ 6 w 12"/>
                <a:gd name="T9" fmla="*/ 18 h 18"/>
                <a:gd name="T10" fmla="*/ 0 w 12"/>
                <a:gd name="T11" fmla="*/ 18 h 18"/>
                <a:gd name="T12" fmla="*/ 0 w 12"/>
                <a:gd name="T13" fmla="*/ 12 h 18"/>
                <a:gd name="T14" fmla="*/ 0 w 12"/>
                <a:gd name="T15" fmla="*/ 12 h 18"/>
                <a:gd name="T16" fmla="*/ 0 w 12"/>
                <a:gd name="T17" fmla="*/ 6 h 18"/>
                <a:gd name="T18" fmla="*/ 0 w 12"/>
                <a:gd name="T19" fmla="*/ 6 h 18"/>
                <a:gd name="T20" fmla="*/ 6 w 12"/>
                <a:gd name="T21" fmla="*/ 0 h 18"/>
                <a:gd name="T22" fmla="*/ 6 w 12"/>
                <a:gd name="T23" fmla="*/ 0 h 18"/>
                <a:gd name="T24" fmla="*/ 12 w 12"/>
                <a:gd name="T25" fmla="*/ 0 h 18"/>
                <a:gd name="T26" fmla="*/ 12 w 12"/>
                <a:gd name="T27" fmla="*/ 0 h 18"/>
                <a:gd name="T28" fmla="*/ 12 w 12"/>
                <a:gd name="T29" fmla="*/ 6 h 18"/>
                <a:gd name="T30" fmla="*/ 12 w 12"/>
                <a:gd name="T31" fmla="*/ 6 h 18"/>
                <a:gd name="T32" fmla="*/ 12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12"/>
                  </a:moveTo>
                  <a:lnTo>
                    <a:pt x="12" y="12"/>
                  </a:lnTo>
                  <a:lnTo>
                    <a:pt x="12" y="18"/>
                  </a:lnTo>
                  <a:lnTo>
                    <a:pt x="6" y="18"/>
                  </a:lnTo>
                  <a:lnTo>
                    <a:pt x="0" y="18"/>
                  </a:lnTo>
                  <a:lnTo>
                    <a:pt x="0" y="12"/>
                  </a:lnTo>
                  <a:lnTo>
                    <a:pt x="0" y="6"/>
                  </a:lnTo>
                  <a:lnTo>
                    <a:pt x="6" y="0"/>
                  </a:lnTo>
                  <a:lnTo>
                    <a:pt x="12" y="0"/>
                  </a:lnTo>
                  <a:lnTo>
                    <a:pt x="12" y="6"/>
                  </a:lnTo>
                  <a:lnTo>
                    <a:pt x="12" y="12"/>
                  </a:lnTo>
                  <a:close/>
                </a:path>
              </a:pathLst>
            </a:custGeom>
            <a:solidFill>
              <a:srgbClr val="007F00"/>
            </a:solidFill>
            <a:ln w="9525">
              <a:noFill/>
              <a:round/>
              <a:headEnd/>
              <a:tailEnd/>
            </a:ln>
          </p:spPr>
          <p:txBody>
            <a:bodyPr rot="10800000" vert="eaVert"/>
            <a:lstStyle/>
            <a:p>
              <a:endParaRPr lang="en-US"/>
            </a:p>
          </p:txBody>
        </p:sp>
        <p:sp>
          <p:nvSpPr>
            <p:cNvPr id="15624" name="Freeform 247"/>
            <p:cNvSpPr>
              <a:spLocks/>
            </p:cNvSpPr>
            <p:nvPr/>
          </p:nvSpPr>
          <p:spPr bwMode="auto">
            <a:xfrm>
              <a:off x="5130" y="2045"/>
              <a:ext cx="13" cy="12"/>
            </a:xfrm>
            <a:custGeom>
              <a:avLst/>
              <a:gdLst>
                <a:gd name="T0" fmla="*/ 0 w 12"/>
                <a:gd name="T1" fmla="*/ 12 h 12"/>
                <a:gd name="T2" fmla="*/ 0 w 12"/>
                <a:gd name="T3" fmla="*/ 6 h 12"/>
                <a:gd name="T4" fmla="*/ 0 w 12"/>
                <a:gd name="T5" fmla="*/ 6 h 12"/>
                <a:gd name="T6" fmla="*/ 0 w 12"/>
                <a:gd name="T7" fmla="*/ 6 h 12"/>
                <a:gd name="T8" fmla="*/ 0 w 12"/>
                <a:gd name="T9" fmla="*/ 0 h 12"/>
                <a:gd name="T10" fmla="*/ 0 w 12"/>
                <a:gd name="T11" fmla="*/ 0 h 12"/>
                <a:gd name="T12" fmla="*/ 14 w 12"/>
                <a:gd name="T13" fmla="*/ 0 h 12"/>
                <a:gd name="T14" fmla="*/ 14 w 12"/>
                <a:gd name="T15" fmla="*/ 0 h 12"/>
                <a:gd name="T16" fmla="*/ 22 w 12"/>
                <a:gd name="T17" fmla="*/ 0 h 12"/>
                <a:gd name="T18" fmla="*/ 22 w 12"/>
                <a:gd name="T19" fmla="*/ 0 h 12"/>
                <a:gd name="T20" fmla="*/ 22 w 12"/>
                <a:gd name="T21" fmla="*/ 0 h 12"/>
                <a:gd name="T22" fmla="*/ 22 w 12"/>
                <a:gd name="T23" fmla="*/ 6 h 12"/>
                <a:gd name="T24" fmla="*/ 22 w 12"/>
                <a:gd name="T25" fmla="*/ 6 h 12"/>
                <a:gd name="T26" fmla="*/ 22 w 12"/>
                <a:gd name="T27" fmla="*/ 12 h 12"/>
                <a:gd name="T28" fmla="*/ 14 w 12"/>
                <a:gd name="T29" fmla="*/ 12 h 12"/>
                <a:gd name="T30" fmla="*/ 14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0" y="6"/>
                  </a:lnTo>
                  <a:lnTo>
                    <a:pt x="0" y="0"/>
                  </a:lnTo>
                  <a:lnTo>
                    <a:pt x="6" y="0"/>
                  </a:lnTo>
                  <a:lnTo>
                    <a:pt x="12" y="0"/>
                  </a:lnTo>
                  <a:lnTo>
                    <a:pt x="12" y="6"/>
                  </a:lnTo>
                  <a:lnTo>
                    <a:pt x="12" y="12"/>
                  </a:lnTo>
                  <a:lnTo>
                    <a:pt x="6" y="12"/>
                  </a:lnTo>
                  <a:lnTo>
                    <a:pt x="0" y="12"/>
                  </a:lnTo>
                  <a:close/>
                </a:path>
              </a:pathLst>
            </a:custGeom>
            <a:solidFill>
              <a:srgbClr val="007F00"/>
            </a:solidFill>
            <a:ln w="9525">
              <a:noFill/>
              <a:round/>
              <a:headEnd/>
              <a:tailEnd/>
            </a:ln>
          </p:spPr>
          <p:txBody>
            <a:bodyPr rot="10800000" vert="eaVert"/>
            <a:lstStyle/>
            <a:p>
              <a:endParaRPr lang="en-US"/>
            </a:p>
          </p:txBody>
        </p:sp>
        <p:sp>
          <p:nvSpPr>
            <p:cNvPr id="15625" name="Freeform 248"/>
            <p:cNvSpPr>
              <a:spLocks/>
            </p:cNvSpPr>
            <p:nvPr/>
          </p:nvSpPr>
          <p:spPr bwMode="auto">
            <a:xfrm>
              <a:off x="5191" y="1969"/>
              <a:ext cx="120" cy="84"/>
            </a:xfrm>
            <a:custGeom>
              <a:avLst/>
              <a:gdLst>
                <a:gd name="T0" fmla="*/ 0 w 120"/>
                <a:gd name="T1" fmla="*/ 66 h 84"/>
                <a:gd name="T2" fmla="*/ 0 w 120"/>
                <a:gd name="T3" fmla="*/ 72 h 84"/>
                <a:gd name="T4" fmla="*/ 0 w 120"/>
                <a:gd name="T5" fmla="*/ 72 h 84"/>
                <a:gd name="T6" fmla="*/ 6 w 120"/>
                <a:gd name="T7" fmla="*/ 66 h 84"/>
                <a:gd name="T8" fmla="*/ 18 w 120"/>
                <a:gd name="T9" fmla="*/ 72 h 84"/>
                <a:gd name="T10" fmla="*/ 42 w 120"/>
                <a:gd name="T11" fmla="*/ 78 h 84"/>
                <a:gd name="T12" fmla="*/ 66 w 120"/>
                <a:gd name="T13" fmla="*/ 84 h 84"/>
                <a:gd name="T14" fmla="*/ 66 w 120"/>
                <a:gd name="T15" fmla="*/ 78 h 84"/>
                <a:gd name="T16" fmla="*/ 48 w 120"/>
                <a:gd name="T17" fmla="*/ 78 h 84"/>
                <a:gd name="T18" fmla="*/ 30 w 120"/>
                <a:gd name="T19" fmla="*/ 72 h 84"/>
                <a:gd name="T20" fmla="*/ 18 w 120"/>
                <a:gd name="T21" fmla="*/ 60 h 84"/>
                <a:gd name="T22" fmla="*/ 18 w 120"/>
                <a:gd name="T23" fmla="*/ 60 h 84"/>
                <a:gd name="T24" fmla="*/ 30 w 120"/>
                <a:gd name="T25" fmla="*/ 54 h 84"/>
                <a:gd name="T26" fmla="*/ 36 w 120"/>
                <a:gd name="T27" fmla="*/ 54 h 84"/>
                <a:gd name="T28" fmla="*/ 54 w 120"/>
                <a:gd name="T29" fmla="*/ 60 h 84"/>
                <a:gd name="T30" fmla="*/ 78 w 120"/>
                <a:gd name="T31" fmla="*/ 66 h 84"/>
                <a:gd name="T32" fmla="*/ 84 w 120"/>
                <a:gd name="T33" fmla="*/ 60 h 84"/>
                <a:gd name="T34" fmla="*/ 78 w 120"/>
                <a:gd name="T35" fmla="*/ 60 h 84"/>
                <a:gd name="T36" fmla="*/ 72 w 120"/>
                <a:gd name="T37" fmla="*/ 60 h 84"/>
                <a:gd name="T38" fmla="*/ 60 w 120"/>
                <a:gd name="T39" fmla="*/ 60 h 84"/>
                <a:gd name="T40" fmla="*/ 48 w 120"/>
                <a:gd name="T41" fmla="*/ 54 h 84"/>
                <a:gd name="T42" fmla="*/ 42 w 120"/>
                <a:gd name="T43" fmla="*/ 48 h 84"/>
                <a:gd name="T44" fmla="*/ 54 w 120"/>
                <a:gd name="T45" fmla="*/ 48 h 84"/>
                <a:gd name="T46" fmla="*/ 60 w 120"/>
                <a:gd name="T47" fmla="*/ 42 h 84"/>
                <a:gd name="T48" fmla="*/ 66 w 120"/>
                <a:gd name="T49" fmla="*/ 42 h 84"/>
                <a:gd name="T50" fmla="*/ 78 w 120"/>
                <a:gd name="T51" fmla="*/ 48 h 84"/>
                <a:gd name="T52" fmla="*/ 84 w 120"/>
                <a:gd name="T53" fmla="*/ 48 h 84"/>
                <a:gd name="T54" fmla="*/ 96 w 120"/>
                <a:gd name="T55" fmla="*/ 54 h 84"/>
                <a:gd name="T56" fmla="*/ 90 w 120"/>
                <a:gd name="T57" fmla="*/ 48 h 84"/>
                <a:gd name="T58" fmla="*/ 78 w 120"/>
                <a:gd name="T59" fmla="*/ 42 h 84"/>
                <a:gd name="T60" fmla="*/ 72 w 120"/>
                <a:gd name="T61" fmla="*/ 42 h 84"/>
                <a:gd name="T62" fmla="*/ 90 w 120"/>
                <a:gd name="T63" fmla="*/ 36 h 84"/>
                <a:gd name="T64" fmla="*/ 108 w 120"/>
                <a:gd name="T65" fmla="*/ 36 h 84"/>
                <a:gd name="T66" fmla="*/ 120 w 120"/>
                <a:gd name="T67" fmla="*/ 30 h 84"/>
                <a:gd name="T68" fmla="*/ 114 w 120"/>
                <a:gd name="T69" fmla="*/ 30 h 84"/>
                <a:gd name="T70" fmla="*/ 96 w 120"/>
                <a:gd name="T71" fmla="*/ 30 h 84"/>
                <a:gd name="T72" fmla="*/ 78 w 120"/>
                <a:gd name="T73" fmla="*/ 30 h 84"/>
                <a:gd name="T74" fmla="*/ 72 w 120"/>
                <a:gd name="T75" fmla="*/ 30 h 84"/>
                <a:gd name="T76" fmla="*/ 84 w 120"/>
                <a:gd name="T77" fmla="*/ 6 h 84"/>
                <a:gd name="T78" fmla="*/ 84 w 120"/>
                <a:gd name="T79" fmla="*/ 0 h 84"/>
                <a:gd name="T80" fmla="*/ 78 w 120"/>
                <a:gd name="T81" fmla="*/ 12 h 84"/>
                <a:gd name="T82" fmla="*/ 66 w 120"/>
                <a:gd name="T83" fmla="*/ 24 h 84"/>
                <a:gd name="T84" fmla="*/ 60 w 120"/>
                <a:gd name="T85" fmla="*/ 36 h 84"/>
                <a:gd name="T86" fmla="*/ 54 w 120"/>
                <a:gd name="T87" fmla="*/ 36 h 84"/>
                <a:gd name="T88" fmla="*/ 36 w 120"/>
                <a:gd name="T89" fmla="*/ 42 h 84"/>
                <a:gd name="T90" fmla="*/ 36 w 120"/>
                <a:gd name="T91" fmla="*/ 36 h 84"/>
                <a:gd name="T92" fmla="*/ 42 w 120"/>
                <a:gd name="T93" fmla="*/ 12 h 84"/>
                <a:gd name="T94" fmla="*/ 42 w 120"/>
                <a:gd name="T95" fmla="*/ 6 h 84"/>
                <a:gd name="T96" fmla="*/ 30 w 120"/>
                <a:gd name="T97" fmla="*/ 24 h 84"/>
                <a:gd name="T98" fmla="*/ 24 w 120"/>
                <a:gd name="T99" fmla="*/ 48 h 84"/>
                <a:gd name="T100" fmla="*/ 12 w 120"/>
                <a:gd name="T101" fmla="*/ 60 h 84"/>
                <a:gd name="T102" fmla="*/ 6 w 120"/>
                <a:gd name="T103" fmla="*/ 60 h 84"/>
                <a:gd name="T104" fmla="*/ 12 w 120"/>
                <a:gd name="T105" fmla="*/ 36 h 84"/>
                <a:gd name="T106" fmla="*/ 6 w 120"/>
                <a:gd name="T107" fmla="*/ 30 h 84"/>
                <a:gd name="T108" fmla="*/ 0 w 120"/>
                <a:gd name="T109" fmla="*/ 66 h 8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0"/>
                <a:gd name="T166" fmla="*/ 0 h 84"/>
                <a:gd name="T167" fmla="*/ 120 w 120"/>
                <a:gd name="T168" fmla="*/ 84 h 8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0" h="84">
                  <a:moveTo>
                    <a:pt x="0" y="66"/>
                  </a:moveTo>
                  <a:lnTo>
                    <a:pt x="0" y="66"/>
                  </a:lnTo>
                  <a:lnTo>
                    <a:pt x="0" y="72"/>
                  </a:lnTo>
                  <a:lnTo>
                    <a:pt x="6" y="72"/>
                  </a:lnTo>
                  <a:lnTo>
                    <a:pt x="6" y="66"/>
                  </a:lnTo>
                  <a:lnTo>
                    <a:pt x="12" y="66"/>
                  </a:lnTo>
                  <a:lnTo>
                    <a:pt x="12" y="72"/>
                  </a:lnTo>
                  <a:lnTo>
                    <a:pt x="18" y="72"/>
                  </a:lnTo>
                  <a:lnTo>
                    <a:pt x="30" y="72"/>
                  </a:lnTo>
                  <a:lnTo>
                    <a:pt x="36" y="78"/>
                  </a:lnTo>
                  <a:lnTo>
                    <a:pt x="42" y="78"/>
                  </a:lnTo>
                  <a:lnTo>
                    <a:pt x="54" y="84"/>
                  </a:lnTo>
                  <a:lnTo>
                    <a:pt x="60" y="84"/>
                  </a:lnTo>
                  <a:lnTo>
                    <a:pt x="66" y="84"/>
                  </a:lnTo>
                  <a:lnTo>
                    <a:pt x="66" y="78"/>
                  </a:lnTo>
                  <a:lnTo>
                    <a:pt x="72" y="78"/>
                  </a:lnTo>
                  <a:lnTo>
                    <a:pt x="66" y="78"/>
                  </a:lnTo>
                  <a:lnTo>
                    <a:pt x="60" y="78"/>
                  </a:lnTo>
                  <a:lnTo>
                    <a:pt x="48" y="78"/>
                  </a:lnTo>
                  <a:lnTo>
                    <a:pt x="42" y="78"/>
                  </a:lnTo>
                  <a:lnTo>
                    <a:pt x="36" y="72"/>
                  </a:lnTo>
                  <a:lnTo>
                    <a:pt x="30" y="72"/>
                  </a:lnTo>
                  <a:lnTo>
                    <a:pt x="24" y="66"/>
                  </a:lnTo>
                  <a:lnTo>
                    <a:pt x="18" y="66"/>
                  </a:lnTo>
                  <a:lnTo>
                    <a:pt x="18" y="60"/>
                  </a:lnTo>
                  <a:lnTo>
                    <a:pt x="24" y="60"/>
                  </a:lnTo>
                  <a:lnTo>
                    <a:pt x="30" y="54"/>
                  </a:lnTo>
                  <a:lnTo>
                    <a:pt x="36" y="54"/>
                  </a:lnTo>
                  <a:lnTo>
                    <a:pt x="42" y="60"/>
                  </a:lnTo>
                  <a:lnTo>
                    <a:pt x="48" y="60"/>
                  </a:lnTo>
                  <a:lnTo>
                    <a:pt x="54" y="60"/>
                  </a:lnTo>
                  <a:lnTo>
                    <a:pt x="66" y="66"/>
                  </a:lnTo>
                  <a:lnTo>
                    <a:pt x="72" y="66"/>
                  </a:lnTo>
                  <a:lnTo>
                    <a:pt x="78" y="66"/>
                  </a:lnTo>
                  <a:lnTo>
                    <a:pt x="84" y="66"/>
                  </a:lnTo>
                  <a:lnTo>
                    <a:pt x="84" y="60"/>
                  </a:lnTo>
                  <a:lnTo>
                    <a:pt x="78" y="60"/>
                  </a:lnTo>
                  <a:lnTo>
                    <a:pt x="72" y="60"/>
                  </a:lnTo>
                  <a:lnTo>
                    <a:pt x="66" y="60"/>
                  </a:lnTo>
                  <a:lnTo>
                    <a:pt x="60" y="60"/>
                  </a:lnTo>
                  <a:lnTo>
                    <a:pt x="54" y="54"/>
                  </a:lnTo>
                  <a:lnTo>
                    <a:pt x="48" y="54"/>
                  </a:lnTo>
                  <a:lnTo>
                    <a:pt x="42" y="54"/>
                  </a:lnTo>
                  <a:lnTo>
                    <a:pt x="42" y="48"/>
                  </a:lnTo>
                  <a:lnTo>
                    <a:pt x="48" y="48"/>
                  </a:lnTo>
                  <a:lnTo>
                    <a:pt x="54" y="48"/>
                  </a:lnTo>
                  <a:lnTo>
                    <a:pt x="54" y="42"/>
                  </a:lnTo>
                  <a:lnTo>
                    <a:pt x="60" y="42"/>
                  </a:lnTo>
                  <a:lnTo>
                    <a:pt x="66" y="42"/>
                  </a:lnTo>
                  <a:lnTo>
                    <a:pt x="72" y="42"/>
                  </a:lnTo>
                  <a:lnTo>
                    <a:pt x="78" y="48"/>
                  </a:lnTo>
                  <a:lnTo>
                    <a:pt x="84" y="48"/>
                  </a:lnTo>
                  <a:lnTo>
                    <a:pt x="90" y="54"/>
                  </a:lnTo>
                  <a:lnTo>
                    <a:pt x="96" y="54"/>
                  </a:lnTo>
                  <a:lnTo>
                    <a:pt x="90" y="48"/>
                  </a:lnTo>
                  <a:lnTo>
                    <a:pt x="84" y="48"/>
                  </a:lnTo>
                  <a:lnTo>
                    <a:pt x="84" y="42"/>
                  </a:lnTo>
                  <a:lnTo>
                    <a:pt x="78" y="42"/>
                  </a:lnTo>
                  <a:lnTo>
                    <a:pt x="72" y="42"/>
                  </a:lnTo>
                  <a:lnTo>
                    <a:pt x="78" y="42"/>
                  </a:lnTo>
                  <a:lnTo>
                    <a:pt x="84" y="36"/>
                  </a:lnTo>
                  <a:lnTo>
                    <a:pt x="90" y="36"/>
                  </a:lnTo>
                  <a:lnTo>
                    <a:pt x="96" y="36"/>
                  </a:lnTo>
                  <a:lnTo>
                    <a:pt x="102" y="36"/>
                  </a:lnTo>
                  <a:lnTo>
                    <a:pt x="108" y="36"/>
                  </a:lnTo>
                  <a:lnTo>
                    <a:pt x="114" y="30"/>
                  </a:lnTo>
                  <a:lnTo>
                    <a:pt x="120" y="30"/>
                  </a:lnTo>
                  <a:lnTo>
                    <a:pt x="114" y="30"/>
                  </a:lnTo>
                  <a:lnTo>
                    <a:pt x="108" y="30"/>
                  </a:lnTo>
                  <a:lnTo>
                    <a:pt x="96" y="30"/>
                  </a:lnTo>
                  <a:lnTo>
                    <a:pt x="90" y="30"/>
                  </a:lnTo>
                  <a:lnTo>
                    <a:pt x="84" y="30"/>
                  </a:lnTo>
                  <a:lnTo>
                    <a:pt x="78" y="30"/>
                  </a:lnTo>
                  <a:lnTo>
                    <a:pt x="72" y="36"/>
                  </a:lnTo>
                  <a:lnTo>
                    <a:pt x="72" y="30"/>
                  </a:lnTo>
                  <a:lnTo>
                    <a:pt x="72" y="18"/>
                  </a:lnTo>
                  <a:lnTo>
                    <a:pt x="78" y="12"/>
                  </a:lnTo>
                  <a:lnTo>
                    <a:pt x="84" y="6"/>
                  </a:lnTo>
                  <a:lnTo>
                    <a:pt x="84" y="0"/>
                  </a:lnTo>
                  <a:lnTo>
                    <a:pt x="78" y="6"/>
                  </a:lnTo>
                  <a:lnTo>
                    <a:pt x="78" y="12"/>
                  </a:lnTo>
                  <a:lnTo>
                    <a:pt x="72" y="12"/>
                  </a:lnTo>
                  <a:lnTo>
                    <a:pt x="72" y="18"/>
                  </a:lnTo>
                  <a:lnTo>
                    <a:pt x="66" y="24"/>
                  </a:lnTo>
                  <a:lnTo>
                    <a:pt x="66" y="30"/>
                  </a:lnTo>
                  <a:lnTo>
                    <a:pt x="60" y="30"/>
                  </a:lnTo>
                  <a:lnTo>
                    <a:pt x="60" y="36"/>
                  </a:lnTo>
                  <a:lnTo>
                    <a:pt x="54" y="36"/>
                  </a:lnTo>
                  <a:lnTo>
                    <a:pt x="48" y="36"/>
                  </a:lnTo>
                  <a:lnTo>
                    <a:pt x="42" y="42"/>
                  </a:lnTo>
                  <a:lnTo>
                    <a:pt x="36" y="42"/>
                  </a:lnTo>
                  <a:lnTo>
                    <a:pt x="36" y="36"/>
                  </a:lnTo>
                  <a:lnTo>
                    <a:pt x="36" y="24"/>
                  </a:lnTo>
                  <a:lnTo>
                    <a:pt x="42" y="18"/>
                  </a:lnTo>
                  <a:lnTo>
                    <a:pt x="42" y="12"/>
                  </a:lnTo>
                  <a:lnTo>
                    <a:pt x="42" y="6"/>
                  </a:lnTo>
                  <a:lnTo>
                    <a:pt x="36" y="18"/>
                  </a:lnTo>
                  <a:lnTo>
                    <a:pt x="30" y="24"/>
                  </a:lnTo>
                  <a:lnTo>
                    <a:pt x="30" y="36"/>
                  </a:lnTo>
                  <a:lnTo>
                    <a:pt x="24" y="42"/>
                  </a:lnTo>
                  <a:lnTo>
                    <a:pt x="24" y="48"/>
                  </a:lnTo>
                  <a:lnTo>
                    <a:pt x="18" y="54"/>
                  </a:lnTo>
                  <a:lnTo>
                    <a:pt x="12" y="54"/>
                  </a:lnTo>
                  <a:lnTo>
                    <a:pt x="12" y="60"/>
                  </a:lnTo>
                  <a:lnTo>
                    <a:pt x="6" y="60"/>
                  </a:lnTo>
                  <a:lnTo>
                    <a:pt x="6" y="54"/>
                  </a:lnTo>
                  <a:lnTo>
                    <a:pt x="6" y="48"/>
                  </a:lnTo>
                  <a:lnTo>
                    <a:pt x="12" y="36"/>
                  </a:lnTo>
                  <a:lnTo>
                    <a:pt x="12" y="24"/>
                  </a:lnTo>
                  <a:lnTo>
                    <a:pt x="12" y="18"/>
                  </a:lnTo>
                  <a:lnTo>
                    <a:pt x="6" y="30"/>
                  </a:lnTo>
                  <a:lnTo>
                    <a:pt x="6" y="42"/>
                  </a:lnTo>
                  <a:lnTo>
                    <a:pt x="0" y="54"/>
                  </a:lnTo>
                  <a:lnTo>
                    <a:pt x="0" y="66"/>
                  </a:lnTo>
                  <a:close/>
                </a:path>
              </a:pathLst>
            </a:custGeom>
            <a:solidFill>
              <a:srgbClr val="990000"/>
            </a:solidFill>
            <a:ln w="9525">
              <a:noFill/>
              <a:round/>
              <a:headEnd/>
              <a:tailEnd/>
            </a:ln>
          </p:spPr>
          <p:txBody>
            <a:bodyPr rot="10800000" vert="eaVert"/>
            <a:lstStyle/>
            <a:p>
              <a:endParaRPr lang="en-US"/>
            </a:p>
          </p:txBody>
        </p:sp>
        <p:sp>
          <p:nvSpPr>
            <p:cNvPr id="15626" name="Freeform 249"/>
            <p:cNvSpPr>
              <a:spLocks/>
            </p:cNvSpPr>
            <p:nvPr/>
          </p:nvSpPr>
          <p:spPr bwMode="auto">
            <a:xfrm>
              <a:off x="5197" y="2098"/>
              <a:ext cx="84" cy="103"/>
            </a:xfrm>
            <a:custGeom>
              <a:avLst/>
              <a:gdLst>
                <a:gd name="T0" fmla="*/ 0 w 84"/>
                <a:gd name="T1" fmla="*/ 0 h 101"/>
                <a:gd name="T2" fmla="*/ 0 w 84"/>
                <a:gd name="T3" fmla="*/ 6 h 101"/>
                <a:gd name="T4" fmla="*/ 0 w 84"/>
                <a:gd name="T5" fmla="*/ 6 h 101"/>
                <a:gd name="T6" fmla="*/ 6 w 84"/>
                <a:gd name="T7" fmla="*/ 18 h 101"/>
                <a:gd name="T8" fmla="*/ 6 w 84"/>
                <a:gd name="T9" fmla="*/ 24 h 101"/>
                <a:gd name="T10" fmla="*/ 6 w 84"/>
                <a:gd name="T11" fmla="*/ 56 h 101"/>
                <a:gd name="T12" fmla="*/ 12 w 84"/>
                <a:gd name="T13" fmla="*/ 68 h 101"/>
                <a:gd name="T14" fmla="*/ 12 w 84"/>
                <a:gd name="T15" fmla="*/ 68 h 101"/>
                <a:gd name="T16" fmla="*/ 12 w 84"/>
                <a:gd name="T17" fmla="*/ 56 h 101"/>
                <a:gd name="T18" fmla="*/ 12 w 84"/>
                <a:gd name="T19" fmla="*/ 38 h 101"/>
                <a:gd name="T20" fmla="*/ 18 w 84"/>
                <a:gd name="T21" fmla="*/ 38 h 101"/>
                <a:gd name="T22" fmla="*/ 24 w 84"/>
                <a:gd name="T23" fmla="*/ 38 h 101"/>
                <a:gd name="T24" fmla="*/ 30 w 84"/>
                <a:gd name="T25" fmla="*/ 44 h 101"/>
                <a:gd name="T26" fmla="*/ 30 w 84"/>
                <a:gd name="T27" fmla="*/ 50 h 101"/>
                <a:gd name="T28" fmla="*/ 36 w 84"/>
                <a:gd name="T29" fmla="*/ 56 h 101"/>
                <a:gd name="T30" fmla="*/ 36 w 84"/>
                <a:gd name="T31" fmla="*/ 73 h 101"/>
                <a:gd name="T32" fmla="*/ 36 w 84"/>
                <a:gd name="T33" fmla="*/ 93 h 101"/>
                <a:gd name="T34" fmla="*/ 36 w 84"/>
                <a:gd name="T35" fmla="*/ 105 h 101"/>
                <a:gd name="T36" fmla="*/ 36 w 84"/>
                <a:gd name="T37" fmla="*/ 105 h 101"/>
                <a:gd name="T38" fmla="*/ 42 w 84"/>
                <a:gd name="T39" fmla="*/ 105 h 101"/>
                <a:gd name="T40" fmla="*/ 36 w 84"/>
                <a:gd name="T41" fmla="*/ 93 h 101"/>
                <a:gd name="T42" fmla="*/ 42 w 84"/>
                <a:gd name="T43" fmla="*/ 82 h 101"/>
                <a:gd name="T44" fmla="*/ 42 w 84"/>
                <a:gd name="T45" fmla="*/ 73 h 101"/>
                <a:gd name="T46" fmla="*/ 42 w 84"/>
                <a:gd name="T47" fmla="*/ 62 h 101"/>
                <a:gd name="T48" fmla="*/ 48 w 84"/>
                <a:gd name="T49" fmla="*/ 62 h 101"/>
                <a:gd name="T50" fmla="*/ 60 w 84"/>
                <a:gd name="T51" fmla="*/ 82 h 101"/>
                <a:gd name="T52" fmla="*/ 72 w 84"/>
                <a:gd name="T53" fmla="*/ 99 h 101"/>
                <a:gd name="T54" fmla="*/ 78 w 84"/>
                <a:gd name="T55" fmla="*/ 111 h 101"/>
                <a:gd name="T56" fmla="*/ 84 w 84"/>
                <a:gd name="T57" fmla="*/ 111 h 101"/>
                <a:gd name="T58" fmla="*/ 78 w 84"/>
                <a:gd name="T59" fmla="*/ 99 h 101"/>
                <a:gd name="T60" fmla="*/ 72 w 84"/>
                <a:gd name="T61" fmla="*/ 93 h 101"/>
                <a:gd name="T62" fmla="*/ 66 w 84"/>
                <a:gd name="T63" fmla="*/ 73 h 101"/>
                <a:gd name="T64" fmla="*/ 66 w 84"/>
                <a:gd name="T65" fmla="*/ 73 h 101"/>
                <a:gd name="T66" fmla="*/ 60 w 84"/>
                <a:gd name="T67" fmla="*/ 68 h 101"/>
                <a:gd name="T68" fmla="*/ 54 w 84"/>
                <a:gd name="T69" fmla="*/ 62 h 101"/>
                <a:gd name="T70" fmla="*/ 48 w 84"/>
                <a:gd name="T71" fmla="*/ 56 h 101"/>
                <a:gd name="T72" fmla="*/ 48 w 84"/>
                <a:gd name="T73" fmla="*/ 50 h 101"/>
                <a:gd name="T74" fmla="*/ 54 w 84"/>
                <a:gd name="T75" fmla="*/ 56 h 101"/>
                <a:gd name="T76" fmla="*/ 60 w 84"/>
                <a:gd name="T77" fmla="*/ 56 h 101"/>
                <a:gd name="T78" fmla="*/ 66 w 84"/>
                <a:gd name="T79" fmla="*/ 56 h 101"/>
                <a:gd name="T80" fmla="*/ 72 w 84"/>
                <a:gd name="T81" fmla="*/ 62 h 101"/>
                <a:gd name="T82" fmla="*/ 72 w 84"/>
                <a:gd name="T83" fmla="*/ 62 h 101"/>
                <a:gd name="T84" fmla="*/ 72 w 84"/>
                <a:gd name="T85" fmla="*/ 56 h 101"/>
                <a:gd name="T86" fmla="*/ 60 w 84"/>
                <a:gd name="T87" fmla="*/ 50 h 101"/>
                <a:gd name="T88" fmla="*/ 54 w 84"/>
                <a:gd name="T89" fmla="*/ 44 h 101"/>
                <a:gd name="T90" fmla="*/ 42 w 84"/>
                <a:gd name="T91" fmla="*/ 44 h 101"/>
                <a:gd name="T92" fmla="*/ 36 w 84"/>
                <a:gd name="T93" fmla="*/ 38 h 101"/>
                <a:gd name="T94" fmla="*/ 30 w 84"/>
                <a:gd name="T95" fmla="*/ 38 h 101"/>
                <a:gd name="T96" fmla="*/ 24 w 84"/>
                <a:gd name="T97" fmla="*/ 24 h 101"/>
                <a:gd name="T98" fmla="*/ 18 w 84"/>
                <a:gd name="T99" fmla="*/ 18 h 101"/>
                <a:gd name="T100" fmla="*/ 24 w 84"/>
                <a:gd name="T101" fmla="*/ 18 h 101"/>
                <a:gd name="T102" fmla="*/ 30 w 84"/>
                <a:gd name="T103" fmla="*/ 18 h 101"/>
                <a:gd name="T104" fmla="*/ 36 w 84"/>
                <a:gd name="T105" fmla="*/ 18 h 101"/>
                <a:gd name="T106" fmla="*/ 48 w 84"/>
                <a:gd name="T107" fmla="*/ 18 h 101"/>
                <a:gd name="T108" fmla="*/ 54 w 84"/>
                <a:gd name="T109" fmla="*/ 18 h 101"/>
                <a:gd name="T110" fmla="*/ 54 w 84"/>
                <a:gd name="T111" fmla="*/ 18 h 101"/>
                <a:gd name="T112" fmla="*/ 42 w 84"/>
                <a:gd name="T113" fmla="*/ 12 h 101"/>
                <a:gd name="T114" fmla="*/ 36 w 84"/>
                <a:gd name="T115" fmla="*/ 12 h 101"/>
                <a:gd name="T116" fmla="*/ 24 w 84"/>
                <a:gd name="T117" fmla="*/ 12 h 101"/>
                <a:gd name="T118" fmla="*/ 18 w 84"/>
                <a:gd name="T119" fmla="*/ 12 h 101"/>
                <a:gd name="T120" fmla="*/ 6 w 84"/>
                <a:gd name="T121" fmla="*/ 6 h 101"/>
                <a:gd name="T122" fmla="*/ 6 w 84"/>
                <a:gd name="T123" fmla="*/ 0 h 1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101"/>
                <a:gd name="T188" fmla="*/ 84 w 84"/>
                <a:gd name="T189" fmla="*/ 101 h 10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101">
                  <a:moveTo>
                    <a:pt x="0" y="0"/>
                  </a:moveTo>
                  <a:lnTo>
                    <a:pt x="0" y="0"/>
                  </a:lnTo>
                  <a:lnTo>
                    <a:pt x="0" y="6"/>
                  </a:lnTo>
                  <a:lnTo>
                    <a:pt x="6" y="12"/>
                  </a:lnTo>
                  <a:lnTo>
                    <a:pt x="6" y="18"/>
                  </a:lnTo>
                  <a:lnTo>
                    <a:pt x="6" y="24"/>
                  </a:lnTo>
                  <a:lnTo>
                    <a:pt x="6" y="36"/>
                  </a:lnTo>
                  <a:lnTo>
                    <a:pt x="6" y="48"/>
                  </a:lnTo>
                  <a:lnTo>
                    <a:pt x="12" y="54"/>
                  </a:lnTo>
                  <a:lnTo>
                    <a:pt x="12" y="60"/>
                  </a:lnTo>
                  <a:lnTo>
                    <a:pt x="12" y="48"/>
                  </a:lnTo>
                  <a:lnTo>
                    <a:pt x="12" y="42"/>
                  </a:lnTo>
                  <a:lnTo>
                    <a:pt x="12" y="30"/>
                  </a:lnTo>
                  <a:lnTo>
                    <a:pt x="18" y="24"/>
                  </a:lnTo>
                  <a:lnTo>
                    <a:pt x="18" y="30"/>
                  </a:lnTo>
                  <a:lnTo>
                    <a:pt x="24" y="30"/>
                  </a:lnTo>
                  <a:lnTo>
                    <a:pt x="24" y="36"/>
                  </a:lnTo>
                  <a:lnTo>
                    <a:pt x="30" y="36"/>
                  </a:lnTo>
                  <a:lnTo>
                    <a:pt x="30" y="42"/>
                  </a:lnTo>
                  <a:lnTo>
                    <a:pt x="36" y="48"/>
                  </a:lnTo>
                  <a:lnTo>
                    <a:pt x="36" y="54"/>
                  </a:lnTo>
                  <a:lnTo>
                    <a:pt x="36" y="65"/>
                  </a:lnTo>
                  <a:lnTo>
                    <a:pt x="36" y="71"/>
                  </a:lnTo>
                  <a:lnTo>
                    <a:pt x="36" y="77"/>
                  </a:lnTo>
                  <a:lnTo>
                    <a:pt x="36" y="83"/>
                  </a:lnTo>
                  <a:lnTo>
                    <a:pt x="36" y="89"/>
                  </a:lnTo>
                  <a:lnTo>
                    <a:pt x="42" y="89"/>
                  </a:lnTo>
                  <a:lnTo>
                    <a:pt x="36" y="83"/>
                  </a:lnTo>
                  <a:lnTo>
                    <a:pt x="36" y="77"/>
                  </a:lnTo>
                  <a:lnTo>
                    <a:pt x="42" y="77"/>
                  </a:lnTo>
                  <a:lnTo>
                    <a:pt x="42" y="71"/>
                  </a:lnTo>
                  <a:lnTo>
                    <a:pt x="42" y="65"/>
                  </a:lnTo>
                  <a:lnTo>
                    <a:pt x="42" y="60"/>
                  </a:lnTo>
                  <a:lnTo>
                    <a:pt x="42" y="54"/>
                  </a:lnTo>
                  <a:lnTo>
                    <a:pt x="42" y="48"/>
                  </a:lnTo>
                  <a:lnTo>
                    <a:pt x="48" y="54"/>
                  </a:lnTo>
                  <a:lnTo>
                    <a:pt x="54" y="60"/>
                  </a:lnTo>
                  <a:lnTo>
                    <a:pt x="60" y="71"/>
                  </a:lnTo>
                  <a:lnTo>
                    <a:pt x="66" y="77"/>
                  </a:lnTo>
                  <a:lnTo>
                    <a:pt x="72" y="83"/>
                  </a:lnTo>
                  <a:lnTo>
                    <a:pt x="78" y="89"/>
                  </a:lnTo>
                  <a:lnTo>
                    <a:pt x="78" y="95"/>
                  </a:lnTo>
                  <a:lnTo>
                    <a:pt x="84" y="101"/>
                  </a:lnTo>
                  <a:lnTo>
                    <a:pt x="84" y="95"/>
                  </a:lnTo>
                  <a:lnTo>
                    <a:pt x="78" y="89"/>
                  </a:lnTo>
                  <a:lnTo>
                    <a:pt x="78" y="83"/>
                  </a:lnTo>
                  <a:lnTo>
                    <a:pt x="72" y="77"/>
                  </a:lnTo>
                  <a:lnTo>
                    <a:pt x="66" y="71"/>
                  </a:lnTo>
                  <a:lnTo>
                    <a:pt x="66" y="65"/>
                  </a:lnTo>
                  <a:lnTo>
                    <a:pt x="60" y="60"/>
                  </a:lnTo>
                  <a:lnTo>
                    <a:pt x="54" y="54"/>
                  </a:lnTo>
                  <a:lnTo>
                    <a:pt x="48" y="48"/>
                  </a:lnTo>
                  <a:lnTo>
                    <a:pt x="48" y="42"/>
                  </a:lnTo>
                  <a:lnTo>
                    <a:pt x="54" y="42"/>
                  </a:lnTo>
                  <a:lnTo>
                    <a:pt x="54" y="48"/>
                  </a:lnTo>
                  <a:lnTo>
                    <a:pt x="60" y="48"/>
                  </a:lnTo>
                  <a:lnTo>
                    <a:pt x="66" y="48"/>
                  </a:lnTo>
                  <a:lnTo>
                    <a:pt x="66" y="54"/>
                  </a:lnTo>
                  <a:lnTo>
                    <a:pt x="72" y="54"/>
                  </a:lnTo>
                  <a:lnTo>
                    <a:pt x="72" y="48"/>
                  </a:lnTo>
                  <a:lnTo>
                    <a:pt x="66" y="48"/>
                  </a:lnTo>
                  <a:lnTo>
                    <a:pt x="60" y="42"/>
                  </a:lnTo>
                  <a:lnTo>
                    <a:pt x="54" y="42"/>
                  </a:lnTo>
                  <a:lnTo>
                    <a:pt x="54" y="36"/>
                  </a:lnTo>
                  <a:lnTo>
                    <a:pt x="48" y="36"/>
                  </a:lnTo>
                  <a:lnTo>
                    <a:pt x="42" y="36"/>
                  </a:lnTo>
                  <a:lnTo>
                    <a:pt x="36" y="30"/>
                  </a:lnTo>
                  <a:lnTo>
                    <a:pt x="30" y="30"/>
                  </a:lnTo>
                  <a:lnTo>
                    <a:pt x="24" y="24"/>
                  </a:lnTo>
                  <a:lnTo>
                    <a:pt x="18" y="18"/>
                  </a:lnTo>
                  <a:lnTo>
                    <a:pt x="24" y="18"/>
                  </a:lnTo>
                  <a:lnTo>
                    <a:pt x="30" y="18"/>
                  </a:lnTo>
                  <a:lnTo>
                    <a:pt x="36" y="18"/>
                  </a:lnTo>
                  <a:lnTo>
                    <a:pt x="42" y="18"/>
                  </a:lnTo>
                  <a:lnTo>
                    <a:pt x="48" y="18"/>
                  </a:lnTo>
                  <a:lnTo>
                    <a:pt x="54" y="18"/>
                  </a:lnTo>
                  <a:lnTo>
                    <a:pt x="48" y="12"/>
                  </a:lnTo>
                  <a:lnTo>
                    <a:pt x="42" y="12"/>
                  </a:lnTo>
                  <a:lnTo>
                    <a:pt x="36" y="12"/>
                  </a:lnTo>
                  <a:lnTo>
                    <a:pt x="30" y="12"/>
                  </a:lnTo>
                  <a:lnTo>
                    <a:pt x="24" y="12"/>
                  </a:lnTo>
                  <a:lnTo>
                    <a:pt x="18" y="12"/>
                  </a:lnTo>
                  <a:lnTo>
                    <a:pt x="12" y="12"/>
                  </a:lnTo>
                  <a:lnTo>
                    <a:pt x="6" y="6"/>
                  </a:lnTo>
                  <a:lnTo>
                    <a:pt x="6" y="0"/>
                  </a:lnTo>
                  <a:lnTo>
                    <a:pt x="0" y="0"/>
                  </a:lnTo>
                  <a:close/>
                </a:path>
              </a:pathLst>
            </a:custGeom>
            <a:solidFill>
              <a:srgbClr val="990000"/>
            </a:solidFill>
            <a:ln w="9525">
              <a:noFill/>
              <a:round/>
              <a:headEnd/>
              <a:tailEnd/>
            </a:ln>
          </p:spPr>
          <p:txBody>
            <a:bodyPr rot="10800000" vert="eaVert"/>
            <a:lstStyle/>
            <a:p>
              <a:endParaRPr lang="en-US"/>
            </a:p>
          </p:txBody>
        </p:sp>
        <p:sp>
          <p:nvSpPr>
            <p:cNvPr id="15627" name="Freeform 250"/>
            <p:cNvSpPr>
              <a:spLocks/>
            </p:cNvSpPr>
            <p:nvPr/>
          </p:nvSpPr>
          <p:spPr bwMode="auto">
            <a:xfrm>
              <a:off x="5088" y="2082"/>
              <a:ext cx="59" cy="131"/>
            </a:xfrm>
            <a:custGeom>
              <a:avLst/>
              <a:gdLst>
                <a:gd name="T0" fmla="*/ 53 w 59"/>
                <a:gd name="T1" fmla="*/ 24 h 131"/>
                <a:gd name="T2" fmla="*/ 47 w 59"/>
                <a:gd name="T3" fmla="*/ 30 h 131"/>
                <a:gd name="T4" fmla="*/ 47 w 59"/>
                <a:gd name="T5" fmla="*/ 24 h 131"/>
                <a:gd name="T6" fmla="*/ 41 w 59"/>
                <a:gd name="T7" fmla="*/ 36 h 131"/>
                <a:gd name="T8" fmla="*/ 47 w 59"/>
                <a:gd name="T9" fmla="*/ 60 h 131"/>
                <a:gd name="T10" fmla="*/ 53 w 59"/>
                <a:gd name="T11" fmla="*/ 78 h 131"/>
                <a:gd name="T12" fmla="*/ 53 w 59"/>
                <a:gd name="T13" fmla="*/ 78 h 131"/>
                <a:gd name="T14" fmla="*/ 41 w 59"/>
                <a:gd name="T15" fmla="*/ 54 h 131"/>
                <a:gd name="T16" fmla="*/ 30 w 59"/>
                <a:gd name="T17" fmla="*/ 72 h 131"/>
                <a:gd name="T18" fmla="*/ 30 w 59"/>
                <a:gd name="T19" fmla="*/ 95 h 131"/>
                <a:gd name="T20" fmla="*/ 30 w 59"/>
                <a:gd name="T21" fmla="*/ 119 h 131"/>
                <a:gd name="T22" fmla="*/ 24 w 59"/>
                <a:gd name="T23" fmla="*/ 119 h 131"/>
                <a:gd name="T24" fmla="*/ 24 w 59"/>
                <a:gd name="T25" fmla="*/ 101 h 131"/>
                <a:gd name="T26" fmla="*/ 24 w 59"/>
                <a:gd name="T27" fmla="*/ 95 h 131"/>
                <a:gd name="T28" fmla="*/ 18 w 59"/>
                <a:gd name="T29" fmla="*/ 113 h 131"/>
                <a:gd name="T30" fmla="*/ 6 w 59"/>
                <a:gd name="T31" fmla="*/ 125 h 131"/>
                <a:gd name="T32" fmla="*/ 0 w 59"/>
                <a:gd name="T33" fmla="*/ 131 h 131"/>
                <a:gd name="T34" fmla="*/ 6 w 59"/>
                <a:gd name="T35" fmla="*/ 119 h 131"/>
                <a:gd name="T36" fmla="*/ 18 w 59"/>
                <a:gd name="T37" fmla="*/ 95 h 131"/>
                <a:gd name="T38" fmla="*/ 12 w 59"/>
                <a:gd name="T39" fmla="*/ 95 h 131"/>
                <a:gd name="T40" fmla="*/ 6 w 59"/>
                <a:gd name="T41" fmla="*/ 95 h 131"/>
                <a:gd name="T42" fmla="*/ 0 w 59"/>
                <a:gd name="T43" fmla="*/ 101 h 131"/>
                <a:gd name="T44" fmla="*/ 0 w 59"/>
                <a:gd name="T45" fmla="*/ 95 h 131"/>
                <a:gd name="T46" fmla="*/ 6 w 59"/>
                <a:gd name="T47" fmla="*/ 89 h 131"/>
                <a:gd name="T48" fmla="*/ 18 w 59"/>
                <a:gd name="T49" fmla="*/ 89 h 131"/>
                <a:gd name="T50" fmla="*/ 24 w 59"/>
                <a:gd name="T51" fmla="*/ 78 h 131"/>
                <a:gd name="T52" fmla="*/ 35 w 59"/>
                <a:gd name="T53" fmla="*/ 48 h 131"/>
                <a:gd name="T54" fmla="*/ 18 w 59"/>
                <a:gd name="T55" fmla="*/ 48 h 131"/>
                <a:gd name="T56" fmla="*/ 6 w 59"/>
                <a:gd name="T57" fmla="*/ 48 h 131"/>
                <a:gd name="T58" fmla="*/ 0 w 59"/>
                <a:gd name="T59" fmla="*/ 54 h 131"/>
                <a:gd name="T60" fmla="*/ 0 w 59"/>
                <a:gd name="T61" fmla="*/ 48 h 131"/>
                <a:gd name="T62" fmla="*/ 12 w 59"/>
                <a:gd name="T63" fmla="*/ 48 h 131"/>
                <a:gd name="T64" fmla="*/ 24 w 59"/>
                <a:gd name="T65" fmla="*/ 42 h 131"/>
                <a:gd name="T66" fmla="*/ 35 w 59"/>
                <a:gd name="T67" fmla="*/ 36 h 131"/>
                <a:gd name="T68" fmla="*/ 41 w 59"/>
                <a:gd name="T69" fmla="*/ 24 h 131"/>
                <a:gd name="T70" fmla="*/ 30 w 59"/>
                <a:gd name="T71" fmla="*/ 18 h 131"/>
                <a:gd name="T72" fmla="*/ 24 w 59"/>
                <a:gd name="T73" fmla="*/ 24 h 131"/>
                <a:gd name="T74" fmla="*/ 12 w 59"/>
                <a:gd name="T75" fmla="*/ 30 h 131"/>
                <a:gd name="T76" fmla="*/ 6 w 59"/>
                <a:gd name="T77" fmla="*/ 30 h 131"/>
                <a:gd name="T78" fmla="*/ 0 w 59"/>
                <a:gd name="T79" fmla="*/ 30 h 131"/>
                <a:gd name="T80" fmla="*/ 6 w 59"/>
                <a:gd name="T81" fmla="*/ 24 h 131"/>
                <a:gd name="T82" fmla="*/ 18 w 59"/>
                <a:gd name="T83" fmla="*/ 12 h 131"/>
                <a:gd name="T84" fmla="*/ 24 w 59"/>
                <a:gd name="T85" fmla="*/ 6 h 131"/>
                <a:gd name="T86" fmla="*/ 24 w 59"/>
                <a:gd name="T87" fmla="*/ 12 h 131"/>
                <a:gd name="T88" fmla="*/ 30 w 59"/>
                <a:gd name="T89" fmla="*/ 18 h 131"/>
                <a:gd name="T90" fmla="*/ 35 w 59"/>
                <a:gd name="T91" fmla="*/ 18 h 131"/>
                <a:gd name="T92" fmla="*/ 47 w 59"/>
                <a:gd name="T93" fmla="*/ 18 h 131"/>
                <a:gd name="T94" fmla="*/ 47 w 59"/>
                <a:gd name="T95" fmla="*/ 12 h 131"/>
                <a:gd name="T96" fmla="*/ 53 w 59"/>
                <a:gd name="T97" fmla="*/ 0 h 131"/>
                <a:gd name="T98" fmla="*/ 59 w 59"/>
                <a:gd name="T99" fmla="*/ 6 h 131"/>
                <a:gd name="T100" fmla="*/ 53 w 59"/>
                <a:gd name="T101" fmla="*/ 12 h 131"/>
                <a:gd name="T102" fmla="*/ 59 w 59"/>
                <a:gd name="T103" fmla="*/ 18 h 13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
                <a:gd name="T157" fmla="*/ 0 h 131"/>
                <a:gd name="T158" fmla="*/ 59 w 59"/>
                <a:gd name="T159" fmla="*/ 131 h 13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 h="131">
                  <a:moveTo>
                    <a:pt x="59" y="18"/>
                  </a:moveTo>
                  <a:lnTo>
                    <a:pt x="59" y="18"/>
                  </a:lnTo>
                  <a:lnTo>
                    <a:pt x="53" y="24"/>
                  </a:lnTo>
                  <a:lnTo>
                    <a:pt x="47" y="30"/>
                  </a:lnTo>
                  <a:lnTo>
                    <a:pt x="47" y="24"/>
                  </a:lnTo>
                  <a:lnTo>
                    <a:pt x="47" y="30"/>
                  </a:lnTo>
                  <a:lnTo>
                    <a:pt x="41" y="30"/>
                  </a:lnTo>
                  <a:lnTo>
                    <a:pt x="41" y="36"/>
                  </a:lnTo>
                  <a:lnTo>
                    <a:pt x="41" y="42"/>
                  </a:lnTo>
                  <a:lnTo>
                    <a:pt x="47" y="48"/>
                  </a:lnTo>
                  <a:lnTo>
                    <a:pt x="47" y="60"/>
                  </a:lnTo>
                  <a:lnTo>
                    <a:pt x="53" y="72"/>
                  </a:lnTo>
                  <a:lnTo>
                    <a:pt x="53" y="78"/>
                  </a:lnTo>
                  <a:lnTo>
                    <a:pt x="53" y="83"/>
                  </a:lnTo>
                  <a:lnTo>
                    <a:pt x="53" y="78"/>
                  </a:lnTo>
                  <a:lnTo>
                    <a:pt x="47" y="72"/>
                  </a:lnTo>
                  <a:lnTo>
                    <a:pt x="47" y="66"/>
                  </a:lnTo>
                  <a:lnTo>
                    <a:pt x="41" y="54"/>
                  </a:lnTo>
                  <a:lnTo>
                    <a:pt x="35" y="60"/>
                  </a:lnTo>
                  <a:lnTo>
                    <a:pt x="30" y="72"/>
                  </a:lnTo>
                  <a:lnTo>
                    <a:pt x="30" y="78"/>
                  </a:lnTo>
                  <a:lnTo>
                    <a:pt x="30" y="89"/>
                  </a:lnTo>
                  <a:lnTo>
                    <a:pt x="30" y="95"/>
                  </a:lnTo>
                  <a:lnTo>
                    <a:pt x="30" y="101"/>
                  </a:lnTo>
                  <a:lnTo>
                    <a:pt x="30" y="113"/>
                  </a:lnTo>
                  <a:lnTo>
                    <a:pt x="30" y="119"/>
                  </a:lnTo>
                  <a:lnTo>
                    <a:pt x="24" y="119"/>
                  </a:lnTo>
                  <a:lnTo>
                    <a:pt x="24" y="113"/>
                  </a:lnTo>
                  <a:lnTo>
                    <a:pt x="30" y="107"/>
                  </a:lnTo>
                  <a:lnTo>
                    <a:pt x="24" y="101"/>
                  </a:lnTo>
                  <a:lnTo>
                    <a:pt x="24" y="95"/>
                  </a:lnTo>
                  <a:lnTo>
                    <a:pt x="24" y="101"/>
                  </a:lnTo>
                  <a:lnTo>
                    <a:pt x="18" y="107"/>
                  </a:lnTo>
                  <a:lnTo>
                    <a:pt x="18" y="113"/>
                  </a:lnTo>
                  <a:lnTo>
                    <a:pt x="12" y="119"/>
                  </a:lnTo>
                  <a:lnTo>
                    <a:pt x="12" y="125"/>
                  </a:lnTo>
                  <a:lnTo>
                    <a:pt x="6" y="125"/>
                  </a:lnTo>
                  <a:lnTo>
                    <a:pt x="6" y="131"/>
                  </a:lnTo>
                  <a:lnTo>
                    <a:pt x="0" y="131"/>
                  </a:lnTo>
                  <a:lnTo>
                    <a:pt x="0" y="125"/>
                  </a:lnTo>
                  <a:lnTo>
                    <a:pt x="6" y="125"/>
                  </a:lnTo>
                  <a:lnTo>
                    <a:pt x="6" y="119"/>
                  </a:lnTo>
                  <a:lnTo>
                    <a:pt x="12" y="113"/>
                  </a:lnTo>
                  <a:lnTo>
                    <a:pt x="18" y="101"/>
                  </a:lnTo>
                  <a:lnTo>
                    <a:pt x="18" y="95"/>
                  </a:lnTo>
                  <a:lnTo>
                    <a:pt x="12" y="95"/>
                  </a:lnTo>
                  <a:lnTo>
                    <a:pt x="6" y="95"/>
                  </a:lnTo>
                  <a:lnTo>
                    <a:pt x="0" y="95"/>
                  </a:lnTo>
                  <a:lnTo>
                    <a:pt x="0" y="101"/>
                  </a:lnTo>
                  <a:lnTo>
                    <a:pt x="0" y="95"/>
                  </a:lnTo>
                  <a:lnTo>
                    <a:pt x="6" y="95"/>
                  </a:lnTo>
                  <a:lnTo>
                    <a:pt x="6" y="89"/>
                  </a:lnTo>
                  <a:lnTo>
                    <a:pt x="12" y="89"/>
                  </a:lnTo>
                  <a:lnTo>
                    <a:pt x="18" y="89"/>
                  </a:lnTo>
                  <a:lnTo>
                    <a:pt x="18" y="83"/>
                  </a:lnTo>
                  <a:lnTo>
                    <a:pt x="24" y="83"/>
                  </a:lnTo>
                  <a:lnTo>
                    <a:pt x="24" y="78"/>
                  </a:lnTo>
                  <a:lnTo>
                    <a:pt x="30" y="66"/>
                  </a:lnTo>
                  <a:lnTo>
                    <a:pt x="30" y="54"/>
                  </a:lnTo>
                  <a:lnTo>
                    <a:pt x="35" y="48"/>
                  </a:lnTo>
                  <a:lnTo>
                    <a:pt x="30" y="48"/>
                  </a:lnTo>
                  <a:lnTo>
                    <a:pt x="24" y="48"/>
                  </a:lnTo>
                  <a:lnTo>
                    <a:pt x="18" y="48"/>
                  </a:lnTo>
                  <a:lnTo>
                    <a:pt x="12" y="48"/>
                  </a:lnTo>
                  <a:lnTo>
                    <a:pt x="6" y="48"/>
                  </a:lnTo>
                  <a:lnTo>
                    <a:pt x="6" y="54"/>
                  </a:lnTo>
                  <a:lnTo>
                    <a:pt x="0" y="54"/>
                  </a:lnTo>
                  <a:lnTo>
                    <a:pt x="0" y="48"/>
                  </a:lnTo>
                  <a:lnTo>
                    <a:pt x="6" y="48"/>
                  </a:lnTo>
                  <a:lnTo>
                    <a:pt x="12" y="48"/>
                  </a:lnTo>
                  <a:lnTo>
                    <a:pt x="18" y="42"/>
                  </a:lnTo>
                  <a:lnTo>
                    <a:pt x="24" y="42"/>
                  </a:lnTo>
                  <a:lnTo>
                    <a:pt x="30" y="42"/>
                  </a:lnTo>
                  <a:lnTo>
                    <a:pt x="35" y="42"/>
                  </a:lnTo>
                  <a:lnTo>
                    <a:pt x="35" y="36"/>
                  </a:lnTo>
                  <a:lnTo>
                    <a:pt x="35" y="30"/>
                  </a:lnTo>
                  <a:lnTo>
                    <a:pt x="41" y="30"/>
                  </a:lnTo>
                  <a:lnTo>
                    <a:pt x="41" y="24"/>
                  </a:lnTo>
                  <a:lnTo>
                    <a:pt x="35" y="24"/>
                  </a:lnTo>
                  <a:lnTo>
                    <a:pt x="30" y="18"/>
                  </a:lnTo>
                  <a:lnTo>
                    <a:pt x="30" y="24"/>
                  </a:lnTo>
                  <a:lnTo>
                    <a:pt x="24" y="24"/>
                  </a:lnTo>
                  <a:lnTo>
                    <a:pt x="18" y="24"/>
                  </a:lnTo>
                  <a:lnTo>
                    <a:pt x="12" y="24"/>
                  </a:lnTo>
                  <a:lnTo>
                    <a:pt x="12" y="30"/>
                  </a:lnTo>
                  <a:lnTo>
                    <a:pt x="6" y="30"/>
                  </a:lnTo>
                  <a:lnTo>
                    <a:pt x="0" y="30"/>
                  </a:lnTo>
                  <a:lnTo>
                    <a:pt x="0" y="36"/>
                  </a:lnTo>
                  <a:lnTo>
                    <a:pt x="0" y="30"/>
                  </a:lnTo>
                  <a:lnTo>
                    <a:pt x="6" y="30"/>
                  </a:lnTo>
                  <a:lnTo>
                    <a:pt x="6" y="24"/>
                  </a:lnTo>
                  <a:lnTo>
                    <a:pt x="12" y="18"/>
                  </a:lnTo>
                  <a:lnTo>
                    <a:pt x="18" y="12"/>
                  </a:lnTo>
                  <a:lnTo>
                    <a:pt x="24" y="12"/>
                  </a:lnTo>
                  <a:lnTo>
                    <a:pt x="24" y="6"/>
                  </a:lnTo>
                  <a:lnTo>
                    <a:pt x="24" y="12"/>
                  </a:lnTo>
                  <a:lnTo>
                    <a:pt x="24" y="18"/>
                  </a:lnTo>
                  <a:lnTo>
                    <a:pt x="30" y="18"/>
                  </a:lnTo>
                  <a:lnTo>
                    <a:pt x="35" y="18"/>
                  </a:lnTo>
                  <a:lnTo>
                    <a:pt x="41" y="18"/>
                  </a:lnTo>
                  <a:lnTo>
                    <a:pt x="47" y="18"/>
                  </a:lnTo>
                  <a:lnTo>
                    <a:pt x="47" y="12"/>
                  </a:lnTo>
                  <a:lnTo>
                    <a:pt x="47" y="6"/>
                  </a:lnTo>
                  <a:lnTo>
                    <a:pt x="53" y="6"/>
                  </a:lnTo>
                  <a:lnTo>
                    <a:pt x="53" y="0"/>
                  </a:lnTo>
                  <a:lnTo>
                    <a:pt x="59" y="0"/>
                  </a:lnTo>
                  <a:lnTo>
                    <a:pt x="59" y="6"/>
                  </a:lnTo>
                  <a:lnTo>
                    <a:pt x="53" y="6"/>
                  </a:lnTo>
                  <a:lnTo>
                    <a:pt x="53" y="12"/>
                  </a:lnTo>
                  <a:lnTo>
                    <a:pt x="53" y="18"/>
                  </a:lnTo>
                  <a:lnTo>
                    <a:pt x="59" y="18"/>
                  </a:lnTo>
                  <a:close/>
                </a:path>
              </a:pathLst>
            </a:custGeom>
            <a:solidFill>
              <a:srgbClr val="990000"/>
            </a:solidFill>
            <a:ln w="9525">
              <a:noFill/>
              <a:round/>
              <a:headEnd/>
              <a:tailEnd/>
            </a:ln>
          </p:spPr>
          <p:txBody>
            <a:bodyPr rot="10800000" vert="eaVert"/>
            <a:lstStyle/>
            <a:p>
              <a:endParaRPr lang="en-US"/>
            </a:p>
          </p:txBody>
        </p:sp>
        <p:sp>
          <p:nvSpPr>
            <p:cNvPr id="15628" name="Freeform 251"/>
            <p:cNvSpPr>
              <a:spLocks/>
            </p:cNvSpPr>
            <p:nvPr/>
          </p:nvSpPr>
          <p:spPr bwMode="auto">
            <a:xfrm>
              <a:off x="5149" y="2123"/>
              <a:ext cx="12" cy="18"/>
            </a:xfrm>
            <a:custGeom>
              <a:avLst/>
              <a:gdLst>
                <a:gd name="T0" fmla="*/ 0 w 12"/>
                <a:gd name="T1" fmla="*/ 0 h 18"/>
                <a:gd name="T2" fmla="*/ 0 w 12"/>
                <a:gd name="T3" fmla="*/ 0 h 18"/>
                <a:gd name="T4" fmla="*/ 6 w 12"/>
                <a:gd name="T5" fmla="*/ 0 h 18"/>
                <a:gd name="T6" fmla="*/ 6 w 12"/>
                <a:gd name="T7" fmla="*/ 0 h 18"/>
                <a:gd name="T8" fmla="*/ 6 w 12"/>
                <a:gd name="T9" fmla="*/ 0 h 18"/>
                <a:gd name="T10" fmla="*/ 12 w 12"/>
                <a:gd name="T11" fmla="*/ 6 h 18"/>
                <a:gd name="T12" fmla="*/ 12 w 12"/>
                <a:gd name="T13" fmla="*/ 12 h 18"/>
                <a:gd name="T14" fmla="*/ 12 w 12"/>
                <a:gd name="T15" fmla="*/ 12 h 18"/>
                <a:gd name="T16" fmla="*/ 6 w 12"/>
                <a:gd name="T17" fmla="*/ 18 h 18"/>
                <a:gd name="T18" fmla="*/ 6 w 12"/>
                <a:gd name="T19" fmla="*/ 18 h 18"/>
                <a:gd name="T20" fmla="*/ 6 w 12"/>
                <a:gd name="T21" fmla="*/ 18 h 18"/>
                <a:gd name="T22" fmla="*/ 6 w 12"/>
                <a:gd name="T23" fmla="*/ 18 h 18"/>
                <a:gd name="T24" fmla="*/ 6 w 12"/>
                <a:gd name="T25" fmla="*/ 18 h 18"/>
                <a:gd name="T26" fmla="*/ 6 w 12"/>
                <a:gd name="T27" fmla="*/ 12 h 18"/>
                <a:gd name="T28" fmla="*/ 6 w 12"/>
                <a:gd name="T29" fmla="*/ 12 h 18"/>
                <a:gd name="T30" fmla="*/ 0 w 12"/>
                <a:gd name="T31" fmla="*/ 6 h 18"/>
                <a:gd name="T32" fmla="*/ 0 w 12"/>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0"/>
                  </a:moveTo>
                  <a:lnTo>
                    <a:pt x="0" y="0"/>
                  </a:lnTo>
                  <a:lnTo>
                    <a:pt x="6" y="0"/>
                  </a:lnTo>
                  <a:lnTo>
                    <a:pt x="12" y="6"/>
                  </a:lnTo>
                  <a:lnTo>
                    <a:pt x="12" y="12"/>
                  </a:lnTo>
                  <a:lnTo>
                    <a:pt x="6" y="18"/>
                  </a:lnTo>
                  <a:lnTo>
                    <a:pt x="6" y="12"/>
                  </a:lnTo>
                  <a:lnTo>
                    <a:pt x="0" y="6"/>
                  </a:lnTo>
                  <a:lnTo>
                    <a:pt x="0" y="0"/>
                  </a:lnTo>
                  <a:close/>
                </a:path>
              </a:pathLst>
            </a:custGeom>
            <a:solidFill>
              <a:srgbClr val="990000"/>
            </a:solidFill>
            <a:ln w="9525">
              <a:noFill/>
              <a:round/>
              <a:headEnd/>
              <a:tailEnd/>
            </a:ln>
          </p:spPr>
          <p:txBody>
            <a:bodyPr rot="10800000" vert="eaVert"/>
            <a:lstStyle/>
            <a:p>
              <a:endParaRPr lang="en-US"/>
            </a:p>
          </p:txBody>
        </p:sp>
        <p:sp>
          <p:nvSpPr>
            <p:cNvPr id="15629" name="Freeform 252"/>
            <p:cNvSpPr>
              <a:spLocks/>
            </p:cNvSpPr>
            <p:nvPr/>
          </p:nvSpPr>
          <p:spPr bwMode="auto">
            <a:xfrm>
              <a:off x="4897" y="2014"/>
              <a:ext cx="192" cy="116"/>
            </a:xfrm>
            <a:custGeom>
              <a:avLst/>
              <a:gdLst>
                <a:gd name="T0" fmla="*/ 181 w 191"/>
                <a:gd name="T1" fmla="*/ 50 h 114"/>
                <a:gd name="T2" fmla="*/ 163 w 191"/>
                <a:gd name="T3" fmla="*/ 56 h 114"/>
                <a:gd name="T4" fmla="*/ 145 w 191"/>
                <a:gd name="T5" fmla="*/ 86 h 114"/>
                <a:gd name="T6" fmla="*/ 133 w 191"/>
                <a:gd name="T7" fmla="*/ 112 h 114"/>
                <a:gd name="T8" fmla="*/ 109 w 191"/>
                <a:gd name="T9" fmla="*/ 130 h 114"/>
                <a:gd name="T10" fmla="*/ 95 w 191"/>
                <a:gd name="T11" fmla="*/ 130 h 114"/>
                <a:gd name="T12" fmla="*/ 115 w 191"/>
                <a:gd name="T13" fmla="*/ 118 h 114"/>
                <a:gd name="T14" fmla="*/ 139 w 191"/>
                <a:gd name="T15" fmla="*/ 98 h 114"/>
                <a:gd name="T16" fmla="*/ 145 w 191"/>
                <a:gd name="T17" fmla="*/ 68 h 114"/>
                <a:gd name="T18" fmla="*/ 145 w 191"/>
                <a:gd name="T19" fmla="*/ 62 h 114"/>
                <a:gd name="T20" fmla="*/ 133 w 191"/>
                <a:gd name="T21" fmla="*/ 74 h 114"/>
                <a:gd name="T22" fmla="*/ 115 w 191"/>
                <a:gd name="T23" fmla="*/ 80 h 114"/>
                <a:gd name="T24" fmla="*/ 89 w 191"/>
                <a:gd name="T25" fmla="*/ 106 h 114"/>
                <a:gd name="T26" fmla="*/ 59 w 191"/>
                <a:gd name="T27" fmla="*/ 124 h 114"/>
                <a:gd name="T28" fmla="*/ 47 w 191"/>
                <a:gd name="T29" fmla="*/ 124 h 114"/>
                <a:gd name="T30" fmla="*/ 71 w 191"/>
                <a:gd name="T31" fmla="*/ 112 h 114"/>
                <a:gd name="T32" fmla="*/ 95 w 191"/>
                <a:gd name="T33" fmla="*/ 80 h 114"/>
                <a:gd name="T34" fmla="*/ 95 w 191"/>
                <a:gd name="T35" fmla="*/ 74 h 114"/>
                <a:gd name="T36" fmla="*/ 83 w 191"/>
                <a:gd name="T37" fmla="*/ 74 h 114"/>
                <a:gd name="T38" fmla="*/ 71 w 191"/>
                <a:gd name="T39" fmla="*/ 80 h 114"/>
                <a:gd name="T40" fmla="*/ 47 w 191"/>
                <a:gd name="T41" fmla="*/ 86 h 114"/>
                <a:gd name="T42" fmla="*/ 23 w 191"/>
                <a:gd name="T43" fmla="*/ 106 h 114"/>
                <a:gd name="T44" fmla="*/ 12 w 191"/>
                <a:gd name="T45" fmla="*/ 106 h 114"/>
                <a:gd name="T46" fmla="*/ 35 w 191"/>
                <a:gd name="T47" fmla="*/ 98 h 114"/>
                <a:gd name="T48" fmla="*/ 53 w 191"/>
                <a:gd name="T49" fmla="*/ 80 h 114"/>
                <a:gd name="T50" fmla="*/ 35 w 191"/>
                <a:gd name="T51" fmla="*/ 74 h 114"/>
                <a:gd name="T52" fmla="*/ 12 w 191"/>
                <a:gd name="T53" fmla="*/ 74 h 114"/>
                <a:gd name="T54" fmla="*/ 0 w 191"/>
                <a:gd name="T55" fmla="*/ 80 h 114"/>
                <a:gd name="T56" fmla="*/ 17 w 191"/>
                <a:gd name="T57" fmla="*/ 68 h 114"/>
                <a:gd name="T58" fmla="*/ 47 w 191"/>
                <a:gd name="T59" fmla="*/ 68 h 114"/>
                <a:gd name="T60" fmla="*/ 47 w 191"/>
                <a:gd name="T61" fmla="*/ 56 h 114"/>
                <a:gd name="T62" fmla="*/ 23 w 191"/>
                <a:gd name="T63" fmla="*/ 44 h 114"/>
                <a:gd name="T64" fmla="*/ 17 w 191"/>
                <a:gd name="T65" fmla="*/ 38 h 114"/>
                <a:gd name="T66" fmla="*/ 41 w 191"/>
                <a:gd name="T67" fmla="*/ 44 h 114"/>
                <a:gd name="T68" fmla="*/ 65 w 191"/>
                <a:gd name="T69" fmla="*/ 62 h 114"/>
                <a:gd name="T70" fmla="*/ 77 w 191"/>
                <a:gd name="T71" fmla="*/ 62 h 114"/>
                <a:gd name="T72" fmla="*/ 95 w 191"/>
                <a:gd name="T73" fmla="*/ 62 h 114"/>
                <a:gd name="T74" fmla="*/ 89 w 191"/>
                <a:gd name="T75" fmla="*/ 56 h 114"/>
                <a:gd name="T76" fmla="*/ 77 w 191"/>
                <a:gd name="T77" fmla="*/ 38 h 114"/>
                <a:gd name="T78" fmla="*/ 65 w 191"/>
                <a:gd name="T79" fmla="*/ 24 h 114"/>
                <a:gd name="T80" fmla="*/ 59 w 191"/>
                <a:gd name="T81" fmla="*/ 18 h 114"/>
                <a:gd name="T82" fmla="*/ 53 w 191"/>
                <a:gd name="T83" fmla="*/ 12 h 114"/>
                <a:gd name="T84" fmla="*/ 77 w 191"/>
                <a:gd name="T85" fmla="*/ 38 h 114"/>
                <a:gd name="T86" fmla="*/ 109 w 191"/>
                <a:gd name="T87" fmla="*/ 56 h 114"/>
                <a:gd name="T88" fmla="*/ 121 w 191"/>
                <a:gd name="T89" fmla="*/ 62 h 114"/>
                <a:gd name="T90" fmla="*/ 133 w 191"/>
                <a:gd name="T91" fmla="*/ 56 h 114"/>
                <a:gd name="T92" fmla="*/ 145 w 191"/>
                <a:gd name="T93" fmla="*/ 56 h 114"/>
                <a:gd name="T94" fmla="*/ 145 w 191"/>
                <a:gd name="T95" fmla="*/ 50 h 114"/>
                <a:gd name="T96" fmla="*/ 133 w 191"/>
                <a:gd name="T97" fmla="*/ 24 h 114"/>
                <a:gd name="T98" fmla="*/ 109 w 191"/>
                <a:gd name="T99" fmla="*/ 6 h 114"/>
                <a:gd name="T100" fmla="*/ 95 w 191"/>
                <a:gd name="T101" fmla="*/ 0 h 114"/>
                <a:gd name="T102" fmla="*/ 127 w 191"/>
                <a:gd name="T103" fmla="*/ 18 h 114"/>
                <a:gd name="T104" fmla="*/ 151 w 191"/>
                <a:gd name="T105" fmla="*/ 44 h 114"/>
                <a:gd name="T106" fmla="*/ 169 w 191"/>
                <a:gd name="T107" fmla="*/ 44 h 114"/>
                <a:gd name="T108" fmla="*/ 193 w 191"/>
                <a:gd name="T109" fmla="*/ 38 h 114"/>
                <a:gd name="T110" fmla="*/ 193 w 191"/>
                <a:gd name="T111" fmla="*/ 38 h 1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1"/>
                <a:gd name="T169" fmla="*/ 0 h 114"/>
                <a:gd name="T170" fmla="*/ 191 w 191"/>
                <a:gd name="T171" fmla="*/ 114 h 11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1" h="114">
                  <a:moveTo>
                    <a:pt x="185" y="36"/>
                  </a:moveTo>
                  <a:lnTo>
                    <a:pt x="179" y="36"/>
                  </a:lnTo>
                  <a:lnTo>
                    <a:pt x="173" y="42"/>
                  </a:lnTo>
                  <a:lnTo>
                    <a:pt x="167" y="42"/>
                  </a:lnTo>
                  <a:lnTo>
                    <a:pt x="161" y="48"/>
                  </a:lnTo>
                  <a:lnTo>
                    <a:pt x="155" y="48"/>
                  </a:lnTo>
                  <a:lnTo>
                    <a:pt x="149" y="54"/>
                  </a:lnTo>
                  <a:lnTo>
                    <a:pt x="149" y="60"/>
                  </a:lnTo>
                  <a:lnTo>
                    <a:pt x="143" y="66"/>
                  </a:lnTo>
                  <a:lnTo>
                    <a:pt x="137" y="78"/>
                  </a:lnTo>
                  <a:lnTo>
                    <a:pt x="131" y="84"/>
                  </a:lnTo>
                  <a:lnTo>
                    <a:pt x="131" y="90"/>
                  </a:lnTo>
                  <a:lnTo>
                    <a:pt x="125" y="90"/>
                  </a:lnTo>
                  <a:lnTo>
                    <a:pt x="125" y="96"/>
                  </a:lnTo>
                  <a:lnTo>
                    <a:pt x="119" y="102"/>
                  </a:lnTo>
                  <a:lnTo>
                    <a:pt x="113" y="108"/>
                  </a:lnTo>
                  <a:lnTo>
                    <a:pt x="107" y="108"/>
                  </a:lnTo>
                  <a:lnTo>
                    <a:pt x="101" y="114"/>
                  </a:lnTo>
                  <a:lnTo>
                    <a:pt x="95" y="114"/>
                  </a:lnTo>
                  <a:lnTo>
                    <a:pt x="101" y="108"/>
                  </a:lnTo>
                  <a:lnTo>
                    <a:pt x="107" y="102"/>
                  </a:lnTo>
                  <a:lnTo>
                    <a:pt x="113" y="96"/>
                  </a:lnTo>
                  <a:lnTo>
                    <a:pt x="119" y="90"/>
                  </a:lnTo>
                  <a:lnTo>
                    <a:pt x="125" y="84"/>
                  </a:lnTo>
                  <a:lnTo>
                    <a:pt x="131" y="84"/>
                  </a:lnTo>
                  <a:lnTo>
                    <a:pt x="131" y="78"/>
                  </a:lnTo>
                  <a:lnTo>
                    <a:pt x="131" y="72"/>
                  </a:lnTo>
                  <a:lnTo>
                    <a:pt x="137" y="66"/>
                  </a:lnTo>
                  <a:lnTo>
                    <a:pt x="137" y="60"/>
                  </a:lnTo>
                  <a:lnTo>
                    <a:pt x="137" y="54"/>
                  </a:lnTo>
                  <a:lnTo>
                    <a:pt x="131" y="60"/>
                  </a:lnTo>
                  <a:lnTo>
                    <a:pt x="125" y="60"/>
                  </a:lnTo>
                  <a:lnTo>
                    <a:pt x="125" y="66"/>
                  </a:lnTo>
                  <a:lnTo>
                    <a:pt x="119" y="66"/>
                  </a:lnTo>
                  <a:lnTo>
                    <a:pt x="113" y="72"/>
                  </a:lnTo>
                  <a:lnTo>
                    <a:pt x="107" y="72"/>
                  </a:lnTo>
                  <a:lnTo>
                    <a:pt x="101" y="78"/>
                  </a:lnTo>
                  <a:lnTo>
                    <a:pt x="95" y="84"/>
                  </a:lnTo>
                  <a:lnTo>
                    <a:pt x="89" y="90"/>
                  </a:lnTo>
                  <a:lnTo>
                    <a:pt x="83" y="96"/>
                  </a:lnTo>
                  <a:lnTo>
                    <a:pt x="71" y="102"/>
                  </a:lnTo>
                  <a:lnTo>
                    <a:pt x="65" y="102"/>
                  </a:lnTo>
                  <a:lnTo>
                    <a:pt x="59" y="108"/>
                  </a:lnTo>
                  <a:lnTo>
                    <a:pt x="53" y="108"/>
                  </a:lnTo>
                  <a:lnTo>
                    <a:pt x="47" y="108"/>
                  </a:lnTo>
                  <a:lnTo>
                    <a:pt x="53" y="108"/>
                  </a:lnTo>
                  <a:lnTo>
                    <a:pt x="59" y="102"/>
                  </a:lnTo>
                  <a:lnTo>
                    <a:pt x="65" y="96"/>
                  </a:lnTo>
                  <a:lnTo>
                    <a:pt x="71" y="96"/>
                  </a:lnTo>
                  <a:lnTo>
                    <a:pt x="83" y="90"/>
                  </a:lnTo>
                  <a:lnTo>
                    <a:pt x="89" y="84"/>
                  </a:lnTo>
                  <a:lnTo>
                    <a:pt x="95" y="78"/>
                  </a:lnTo>
                  <a:lnTo>
                    <a:pt x="95" y="72"/>
                  </a:lnTo>
                  <a:lnTo>
                    <a:pt x="101" y="72"/>
                  </a:lnTo>
                  <a:lnTo>
                    <a:pt x="101" y="66"/>
                  </a:lnTo>
                  <a:lnTo>
                    <a:pt x="95" y="66"/>
                  </a:lnTo>
                  <a:lnTo>
                    <a:pt x="89" y="66"/>
                  </a:lnTo>
                  <a:lnTo>
                    <a:pt x="83" y="66"/>
                  </a:lnTo>
                  <a:lnTo>
                    <a:pt x="77" y="66"/>
                  </a:lnTo>
                  <a:lnTo>
                    <a:pt x="77" y="72"/>
                  </a:lnTo>
                  <a:lnTo>
                    <a:pt x="71" y="72"/>
                  </a:lnTo>
                  <a:lnTo>
                    <a:pt x="65" y="72"/>
                  </a:lnTo>
                  <a:lnTo>
                    <a:pt x="59" y="78"/>
                  </a:lnTo>
                  <a:lnTo>
                    <a:pt x="47" y="78"/>
                  </a:lnTo>
                  <a:lnTo>
                    <a:pt x="41" y="84"/>
                  </a:lnTo>
                  <a:lnTo>
                    <a:pt x="35" y="84"/>
                  </a:lnTo>
                  <a:lnTo>
                    <a:pt x="29" y="90"/>
                  </a:lnTo>
                  <a:lnTo>
                    <a:pt x="23" y="90"/>
                  </a:lnTo>
                  <a:lnTo>
                    <a:pt x="17" y="90"/>
                  </a:lnTo>
                  <a:lnTo>
                    <a:pt x="12" y="90"/>
                  </a:lnTo>
                  <a:lnTo>
                    <a:pt x="17" y="90"/>
                  </a:lnTo>
                  <a:lnTo>
                    <a:pt x="23" y="84"/>
                  </a:lnTo>
                  <a:lnTo>
                    <a:pt x="29" y="84"/>
                  </a:lnTo>
                  <a:lnTo>
                    <a:pt x="35" y="84"/>
                  </a:lnTo>
                  <a:lnTo>
                    <a:pt x="41" y="78"/>
                  </a:lnTo>
                  <a:lnTo>
                    <a:pt x="47" y="78"/>
                  </a:lnTo>
                  <a:lnTo>
                    <a:pt x="53" y="72"/>
                  </a:lnTo>
                  <a:lnTo>
                    <a:pt x="59" y="66"/>
                  </a:lnTo>
                  <a:lnTo>
                    <a:pt x="53" y="66"/>
                  </a:lnTo>
                  <a:lnTo>
                    <a:pt x="41" y="66"/>
                  </a:lnTo>
                  <a:lnTo>
                    <a:pt x="35" y="66"/>
                  </a:lnTo>
                  <a:lnTo>
                    <a:pt x="29" y="66"/>
                  </a:lnTo>
                  <a:lnTo>
                    <a:pt x="23" y="66"/>
                  </a:lnTo>
                  <a:lnTo>
                    <a:pt x="12" y="66"/>
                  </a:lnTo>
                  <a:lnTo>
                    <a:pt x="6" y="72"/>
                  </a:lnTo>
                  <a:lnTo>
                    <a:pt x="0" y="72"/>
                  </a:lnTo>
                  <a:lnTo>
                    <a:pt x="0" y="66"/>
                  </a:lnTo>
                  <a:lnTo>
                    <a:pt x="6" y="66"/>
                  </a:lnTo>
                  <a:lnTo>
                    <a:pt x="12" y="66"/>
                  </a:lnTo>
                  <a:lnTo>
                    <a:pt x="17" y="60"/>
                  </a:lnTo>
                  <a:lnTo>
                    <a:pt x="23" y="60"/>
                  </a:lnTo>
                  <a:lnTo>
                    <a:pt x="29" y="60"/>
                  </a:lnTo>
                  <a:lnTo>
                    <a:pt x="41" y="60"/>
                  </a:lnTo>
                  <a:lnTo>
                    <a:pt x="47" y="60"/>
                  </a:lnTo>
                  <a:lnTo>
                    <a:pt x="53" y="60"/>
                  </a:lnTo>
                  <a:lnTo>
                    <a:pt x="53" y="54"/>
                  </a:lnTo>
                  <a:lnTo>
                    <a:pt x="47" y="54"/>
                  </a:lnTo>
                  <a:lnTo>
                    <a:pt x="47" y="48"/>
                  </a:lnTo>
                  <a:lnTo>
                    <a:pt x="41" y="42"/>
                  </a:lnTo>
                  <a:lnTo>
                    <a:pt x="35" y="42"/>
                  </a:lnTo>
                  <a:lnTo>
                    <a:pt x="29" y="36"/>
                  </a:lnTo>
                  <a:lnTo>
                    <a:pt x="23" y="36"/>
                  </a:lnTo>
                  <a:lnTo>
                    <a:pt x="17" y="30"/>
                  </a:lnTo>
                  <a:lnTo>
                    <a:pt x="23" y="30"/>
                  </a:lnTo>
                  <a:lnTo>
                    <a:pt x="29" y="30"/>
                  </a:lnTo>
                  <a:lnTo>
                    <a:pt x="35" y="36"/>
                  </a:lnTo>
                  <a:lnTo>
                    <a:pt x="41" y="36"/>
                  </a:lnTo>
                  <a:lnTo>
                    <a:pt x="47" y="42"/>
                  </a:lnTo>
                  <a:lnTo>
                    <a:pt x="53" y="48"/>
                  </a:lnTo>
                  <a:lnTo>
                    <a:pt x="59" y="48"/>
                  </a:lnTo>
                  <a:lnTo>
                    <a:pt x="65" y="54"/>
                  </a:lnTo>
                  <a:lnTo>
                    <a:pt x="71" y="54"/>
                  </a:lnTo>
                  <a:lnTo>
                    <a:pt x="77" y="54"/>
                  </a:lnTo>
                  <a:lnTo>
                    <a:pt x="83" y="54"/>
                  </a:lnTo>
                  <a:lnTo>
                    <a:pt x="89" y="54"/>
                  </a:lnTo>
                  <a:lnTo>
                    <a:pt x="95" y="54"/>
                  </a:lnTo>
                  <a:lnTo>
                    <a:pt x="89" y="48"/>
                  </a:lnTo>
                  <a:lnTo>
                    <a:pt x="83" y="42"/>
                  </a:lnTo>
                  <a:lnTo>
                    <a:pt x="83" y="36"/>
                  </a:lnTo>
                  <a:lnTo>
                    <a:pt x="77" y="36"/>
                  </a:lnTo>
                  <a:lnTo>
                    <a:pt x="77" y="30"/>
                  </a:lnTo>
                  <a:lnTo>
                    <a:pt x="71" y="30"/>
                  </a:lnTo>
                  <a:lnTo>
                    <a:pt x="71" y="24"/>
                  </a:lnTo>
                  <a:lnTo>
                    <a:pt x="65" y="24"/>
                  </a:lnTo>
                  <a:lnTo>
                    <a:pt x="59" y="24"/>
                  </a:lnTo>
                  <a:lnTo>
                    <a:pt x="59" y="18"/>
                  </a:lnTo>
                  <a:lnTo>
                    <a:pt x="53" y="18"/>
                  </a:lnTo>
                  <a:lnTo>
                    <a:pt x="53" y="12"/>
                  </a:lnTo>
                  <a:lnTo>
                    <a:pt x="59" y="18"/>
                  </a:lnTo>
                  <a:lnTo>
                    <a:pt x="65" y="18"/>
                  </a:lnTo>
                  <a:lnTo>
                    <a:pt x="71" y="24"/>
                  </a:lnTo>
                  <a:lnTo>
                    <a:pt x="77" y="30"/>
                  </a:lnTo>
                  <a:lnTo>
                    <a:pt x="83" y="36"/>
                  </a:lnTo>
                  <a:lnTo>
                    <a:pt x="89" y="36"/>
                  </a:lnTo>
                  <a:lnTo>
                    <a:pt x="95" y="42"/>
                  </a:lnTo>
                  <a:lnTo>
                    <a:pt x="101" y="48"/>
                  </a:lnTo>
                  <a:lnTo>
                    <a:pt x="107" y="54"/>
                  </a:lnTo>
                  <a:lnTo>
                    <a:pt x="113" y="54"/>
                  </a:lnTo>
                  <a:lnTo>
                    <a:pt x="119" y="54"/>
                  </a:lnTo>
                  <a:lnTo>
                    <a:pt x="125" y="48"/>
                  </a:lnTo>
                  <a:lnTo>
                    <a:pt x="131" y="48"/>
                  </a:lnTo>
                  <a:lnTo>
                    <a:pt x="137" y="48"/>
                  </a:lnTo>
                  <a:lnTo>
                    <a:pt x="137" y="42"/>
                  </a:lnTo>
                  <a:lnTo>
                    <a:pt x="137" y="36"/>
                  </a:lnTo>
                  <a:lnTo>
                    <a:pt x="131" y="36"/>
                  </a:lnTo>
                  <a:lnTo>
                    <a:pt x="125" y="30"/>
                  </a:lnTo>
                  <a:lnTo>
                    <a:pt x="125" y="24"/>
                  </a:lnTo>
                  <a:lnTo>
                    <a:pt x="119" y="18"/>
                  </a:lnTo>
                  <a:lnTo>
                    <a:pt x="113" y="12"/>
                  </a:lnTo>
                  <a:lnTo>
                    <a:pt x="107" y="12"/>
                  </a:lnTo>
                  <a:lnTo>
                    <a:pt x="101" y="6"/>
                  </a:lnTo>
                  <a:lnTo>
                    <a:pt x="95" y="6"/>
                  </a:lnTo>
                  <a:lnTo>
                    <a:pt x="95" y="0"/>
                  </a:lnTo>
                  <a:lnTo>
                    <a:pt x="101" y="6"/>
                  </a:lnTo>
                  <a:lnTo>
                    <a:pt x="107" y="6"/>
                  </a:lnTo>
                  <a:lnTo>
                    <a:pt x="113" y="12"/>
                  </a:lnTo>
                  <a:lnTo>
                    <a:pt x="119" y="18"/>
                  </a:lnTo>
                  <a:lnTo>
                    <a:pt x="125" y="24"/>
                  </a:lnTo>
                  <a:lnTo>
                    <a:pt x="131" y="30"/>
                  </a:lnTo>
                  <a:lnTo>
                    <a:pt x="137" y="30"/>
                  </a:lnTo>
                  <a:lnTo>
                    <a:pt x="143" y="36"/>
                  </a:lnTo>
                  <a:lnTo>
                    <a:pt x="149" y="36"/>
                  </a:lnTo>
                  <a:lnTo>
                    <a:pt x="155" y="36"/>
                  </a:lnTo>
                  <a:lnTo>
                    <a:pt x="161" y="36"/>
                  </a:lnTo>
                  <a:lnTo>
                    <a:pt x="167" y="36"/>
                  </a:lnTo>
                  <a:lnTo>
                    <a:pt x="173" y="30"/>
                  </a:lnTo>
                  <a:lnTo>
                    <a:pt x="179" y="30"/>
                  </a:lnTo>
                  <a:lnTo>
                    <a:pt x="185" y="30"/>
                  </a:lnTo>
                  <a:lnTo>
                    <a:pt x="191" y="30"/>
                  </a:lnTo>
                  <a:lnTo>
                    <a:pt x="185" y="30"/>
                  </a:lnTo>
                  <a:lnTo>
                    <a:pt x="185" y="36"/>
                  </a:lnTo>
                  <a:close/>
                </a:path>
              </a:pathLst>
            </a:custGeom>
            <a:solidFill>
              <a:srgbClr val="990000"/>
            </a:solidFill>
            <a:ln w="9525">
              <a:noFill/>
              <a:round/>
              <a:headEnd/>
              <a:tailEnd/>
            </a:ln>
          </p:spPr>
          <p:txBody>
            <a:bodyPr rot="10800000" vert="eaVert"/>
            <a:lstStyle/>
            <a:p>
              <a:endParaRPr lang="en-US"/>
            </a:p>
          </p:txBody>
        </p:sp>
        <p:sp>
          <p:nvSpPr>
            <p:cNvPr id="15630" name="Freeform 253"/>
            <p:cNvSpPr>
              <a:spLocks/>
            </p:cNvSpPr>
            <p:nvPr/>
          </p:nvSpPr>
          <p:spPr bwMode="auto">
            <a:xfrm>
              <a:off x="4999" y="1901"/>
              <a:ext cx="130" cy="126"/>
            </a:xfrm>
            <a:custGeom>
              <a:avLst/>
              <a:gdLst>
                <a:gd name="T0" fmla="*/ 112 w 131"/>
                <a:gd name="T1" fmla="*/ 120 h 126"/>
                <a:gd name="T2" fmla="*/ 106 w 131"/>
                <a:gd name="T3" fmla="*/ 114 h 126"/>
                <a:gd name="T4" fmla="*/ 94 w 131"/>
                <a:gd name="T5" fmla="*/ 114 h 126"/>
                <a:gd name="T6" fmla="*/ 70 w 131"/>
                <a:gd name="T7" fmla="*/ 114 h 126"/>
                <a:gd name="T8" fmla="*/ 54 w 131"/>
                <a:gd name="T9" fmla="*/ 114 h 126"/>
                <a:gd name="T10" fmla="*/ 36 w 131"/>
                <a:gd name="T11" fmla="*/ 108 h 126"/>
                <a:gd name="T12" fmla="*/ 48 w 131"/>
                <a:gd name="T13" fmla="*/ 108 h 126"/>
                <a:gd name="T14" fmla="*/ 65 w 131"/>
                <a:gd name="T15" fmla="*/ 108 h 126"/>
                <a:gd name="T16" fmla="*/ 82 w 131"/>
                <a:gd name="T17" fmla="*/ 108 h 126"/>
                <a:gd name="T18" fmla="*/ 88 w 131"/>
                <a:gd name="T19" fmla="*/ 102 h 126"/>
                <a:gd name="T20" fmla="*/ 76 w 131"/>
                <a:gd name="T21" fmla="*/ 96 h 126"/>
                <a:gd name="T22" fmla="*/ 65 w 131"/>
                <a:gd name="T23" fmla="*/ 90 h 126"/>
                <a:gd name="T24" fmla="*/ 60 w 131"/>
                <a:gd name="T25" fmla="*/ 90 h 126"/>
                <a:gd name="T26" fmla="*/ 30 w 131"/>
                <a:gd name="T27" fmla="*/ 84 h 126"/>
                <a:gd name="T28" fmla="*/ 12 w 131"/>
                <a:gd name="T29" fmla="*/ 72 h 126"/>
                <a:gd name="T30" fmla="*/ 12 w 131"/>
                <a:gd name="T31" fmla="*/ 72 h 126"/>
                <a:gd name="T32" fmla="*/ 24 w 131"/>
                <a:gd name="T33" fmla="*/ 78 h 126"/>
                <a:gd name="T34" fmla="*/ 48 w 131"/>
                <a:gd name="T35" fmla="*/ 84 h 126"/>
                <a:gd name="T36" fmla="*/ 65 w 131"/>
                <a:gd name="T37" fmla="*/ 84 h 126"/>
                <a:gd name="T38" fmla="*/ 48 w 131"/>
                <a:gd name="T39" fmla="*/ 72 h 126"/>
                <a:gd name="T40" fmla="*/ 36 w 131"/>
                <a:gd name="T41" fmla="*/ 66 h 126"/>
                <a:gd name="T42" fmla="*/ 18 w 131"/>
                <a:gd name="T43" fmla="*/ 60 h 126"/>
                <a:gd name="T44" fmla="*/ 0 w 131"/>
                <a:gd name="T45" fmla="*/ 36 h 126"/>
                <a:gd name="T46" fmla="*/ 18 w 131"/>
                <a:gd name="T47" fmla="*/ 48 h 126"/>
                <a:gd name="T48" fmla="*/ 30 w 131"/>
                <a:gd name="T49" fmla="*/ 54 h 126"/>
                <a:gd name="T50" fmla="*/ 36 w 131"/>
                <a:gd name="T51" fmla="*/ 54 h 126"/>
                <a:gd name="T52" fmla="*/ 18 w 131"/>
                <a:gd name="T53" fmla="*/ 30 h 126"/>
                <a:gd name="T54" fmla="*/ 12 w 131"/>
                <a:gd name="T55" fmla="*/ 18 h 126"/>
                <a:gd name="T56" fmla="*/ 6 w 131"/>
                <a:gd name="T57" fmla="*/ 12 h 126"/>
                <a:gd name="T58" fmla="*/ 12 w 131"/>
                <a:gd name="T59" fmla="*/ 6 h 126"/>
                <a:gd name="T60" fmla="*/ 24 w 131"/>
                <a:gd name="T61" fmla="*/ 30 h 126"/>
                <a:gd name="T62" fmla="*/ 42 w 131"/>
                <a:gd name="T63" fmla="*/ 54 h 126"/>
                <a:gd name="T64" fmla="*/ 48 w 131"/>
                <a:gd name="T65" fmla="*/ 54 h 126"/>
                <a:gd name="T66" fmla="*/ 48 w 131"/>
                <a:gd name="T67" fmla="*/ 42 h 126"/>
                <a:gd name="T68" fmla="*/ 42 w 131"/>
                <a:gd name="T69" fmla="*/ 18 h 126"/>
                <a:gd name="T70" fmla="*/ 42 w 131"/>
                <a:gd name="T71" fmla="*/ 18 h 126"/>
                <a:gd name="T72" fmla="*/ 54 w 131"/>
                <a:gd name="T73" fmla="*/ 42 h 126"/>
                <a:gd name="T74" fmla="*/ 60 w 131"/>
                <a:gd name="T75" fmla="*/ 66 h 126"/>
                <a:gd name="T76" fmla="*/ 65 w 131"/>
                <a:gd name="T77" fmla="*/ 72 h 126"/>
                <a:gd name="T78" fmla="*/ 65 w 131"/>
                <a:gd name="T79" fmla="*/ 78 h 126"/>
                <a:gd name="T80" fmla="*/ 70 w 131"/>
                <a:gd name="T81" fmla="*/ 84 h 126"/>
                <a:gd name="T82" fmla="*/ 76 w 131"/>
                <a:gd name="T83" fmla="*/ 72 h 126"/>
                <a:gd name="T84" fmla="*/ 65 w 131"/>
                <a:gd name="T85" fmla="*/ 36 h 126"/>
                <a:gd name="T86" fmla="*/ 65 w 131"/>
                <a:gd name="T87" fmla="*/ 30 h 126"/>
                <a:gd name="T88" fmla="*/ 70 w 131"/>
                <a:gd name="T89" fmla="*/ 42 h 126"/>
                <a:gd name="T90" fmla="*/ 76 w 131"/>
                <a:gd name="T91" fmla="*/ 60 h 126"/>
                <a:gd name="T92" fmla="*/ 76 w 131"/>
                <a:gd name="T93" fmla="*/ 84 h 126"/>
                <a:gd name="T94" fmla="*/ 82 w 131"/>
                <a:gd name="T95" fmla="*/ 96 h 126"/>
                <a:gd name="T96" fmla="*/ 94 w 131"/>
                <a:gd name="T97" fmla="*/ 96 h 126"/>
                <a:gd name="T98" fmla="*/ 100 w 131"/>
                <a:gd name="T99" fmla="*/ 96 h 126"/>
                <a:gd name="T100" fmla="*/ 100 w 131"/>
                <a:gd name="T101" fmla="*/ 72 h 126"/>
                <a:gd name="T102" fmla="*/ 94 w 131"/>
                <a:gd name="T103" fmla="*/ 48 h 126"/>
                <a:gd name="T104" fmla="*/ 94 w 131"/>
                <a:gd name="T105" fmla="*/ 42 h 126"/>
                <a:gd name="T106" fmla="*/ 100 w 131"/>
                <a:gd name="T107" fmla="*/ 60 h 126"/>
                <a:gd name="T108" fmla="*/ 106 w 131"/>
                <a:gd name="T109" fmla="*/ 102 h 126"/>
                <a:gd name="T110" fmla="*/ 112 w 131"/>
                <a:gd name="T111" fmla="*/ 114 h 126"/>
                <a:gd name="T112" fmla="*/ 117 w 131"/>
                <a:gd name="T113" fmla="*/ 126 h 126"/>
                <a:gd name="T114" fmla="*/ 123 w 131"/>
                <a:gd name="T115" fmla="*/ 126 h 126"/>
                <a:gd name="T116" fmla="*/ 117 w 131"/>
                <a:gd name="T117" fmla="*/ 126 h 1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1"/>
                <a:gd name="T178" fmla="*/ 0 h 126"/>
                <a:gd name="T179" fmla="*/ 131 w 131"/>
                <a:gd name="T180" fmla="*/ 126 h 12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1" h="126">
                  <a:moveTo>
                    <a:pt x="125" y="126"/>
                  </a:moveTo>
                  <a:lnTo>
                    <a:pt x="120" y="126"/>
                  </a:lnTo>
                  <a:lnTo>
                    <a:pt x="120" y="120"/>
                  </a:lnTo>
                  <a:lnTo>
                    <a:pt x="114" y="114"/>
                  </a:lnTo>
                  <a:lnTo>
                    <a:pt x="108" y="114"/>
                  </a:lnTo>
                  <a:lnTo>
                    <a:pt x="102" y="114"/>
                  </a:lnTo>
                  <a:lnTo>
                    <a:pt x="96" y="114"/>
                  </a:lnTo>
                  <a:lnTo>
                    <a:pt x="90" y="114"/>
                  </a:lnTo>
                  <a:lnTo>
                    <a:pt x="78" y="114"/>
                  </a:lnTo>
                  <a:lnTo>
                    <a:pt x="72" y="114"/>
                  </a:lnTo>
                  <a:lnTo>
                    <a:pt x="60" y="114"/>
                  </a:lnTo>
                  <a:lnTo>
                    <a:pt x="54" y="114"/>
                  </a:lnTo>
                  <a:lnTo>
                    <a:pt x="42" y="108"/>
                  </a:lnTo>
                  <a:lnTo>
                    <a:pt x="36" y="108"/>
                  </a:lnTo>
                  <a:lnTo>
                    <a:pt x="42" y="108"/>
                  </a:lnTo>
                  <a:lnTo>
                    <a:pt x="48" y="108"/>
                  </a:lnTo>
                  <a:lnTo>
                    <a:pt x="54" y="108"/>
                  </a:lnTo>
                  <a:lnTo>
                    <a:pt x="66" y="108"/>
                  </a:lnTo>
                  <a:lnTo>
                    <a:pt x="72" y="108"/>
                  </a:lnTo>
                  <a:lnTo>
                    <a:pt x="84" y="108"/>
                  </a:lnTo>
                  <a:lnTo>
                    <a:pt x="90" y="108"/>
                  </a:lnTo>
                  <a:lnTo>
                    <a:pt x="96" y="108"/>
                  </a:lnTo>
                  <a:lnTo>
                    <a:pt x="96" y="102"/>
                  </a:lnTo>
                  <a:lnTo>
                    <a:pt x="90" y="102"/>
                  </a:lnTo>
                  <a:lnTo>
                    <a:pt x="90" y="96"/>
                  </a:lnTo>
                  <a:lnTo>
                    <a:pt x="84" y="96"/>
                  </a:lnTo>
                  <a:lnTo>
                    <a:pt x="78" y="96"/>
                  </a:lnTo>
                  <a:lnTo>
                    <a:pt x="72" y="90"/>
                  </a:lnTo>
                  <a:lnTo>
                    <a:pt x="66" y="90"/>
                  </a:lnTo>
                  <a:lnTo>
                    <a:pt x="60" y="90"/>
                  </a:lnTo>
                  <a:lnTo>
                    <a:pt x="48" y="90"/>
                  </a:lnTo>
                  <a:lnTo>
                    <a:pt x="36" y="84"/>
                  </a:lnTo>
                  <a:lnTo>
                    <a:pt x="30" y="84"/>
                  </a:lnTo>
                  <a:lnTo>
                    <a:pt x="24" y="84"/>
                  </a:lnTo>
                  <a:lnTo>
                    <a:pt x="12" y="78"/>
                  </a:lnTo>
                  <a:lnTo>
                    <a:pt x="12" y="72"/>
                  </a:lnTo>
                  <a:lnTo>
                    <a:pt x="6" y="72"/>
                  </a:lnTo>
                  <a:lnTo>
                    <a:pt x="6" y="66"/>
                  </a:lnTo>
                  <a:lnTo>
                    <a:pt x="12" y="72"/>
                  </a:lnTo>
                  <a:lnTo>
                    <a:pt x="18" y="72"/>
                  </a:lnTo>
                  <a:lnTo>
                    <a:pt x="24" y="78"/>
                  </a:lnTo>
                  <a:lnTo>
                    <a:pt x="30" y="78"/>
                  </a:lnTo>
                  <a:lnTo>
                    <a:pt x="42" y="78"/>
                  </a:lnTo>
                  <a:lnTo>
                    <a:pt x="48" y="84"/>
                  </a:lnTo>
                  <a:lnTo>
                    <a:pt x="54" y="84"/>
                  </a:lnTo>
                  <a:lnTo>
                    <a:pt x="60" y="84"/>
                  </a:lnTo>
                  <a:lnTo>
                    <a:pt x="66" y="84"/>
                  </a:lnTo>
                  <a:lnTo>
                    <a:pt x="60" y="78"/>
                  </a:lnTo>
                  <a:lnTo>
                    <a:pt x="54" y="72"/>
                  </a:lnTo>
                  <a:lnTo>
                    <a:pt x="48" y="72"/>
                  </a:lnTo>
                  <a:lnTo>
                    <a:pt x="48" y="66"/>
                  </a:lnTo>
                  <a:lnTo>
                    <a:pt x="42" y="66"/>
                  </a:lnTo>
                  <a:lnTo>
                    <a:pt x="36" y="66"/>
                  </a:lnTo>
                  <a:lnTo>
                    <a:pt x="30" y="66"/>
                  </a:lnTo>
                  <a:lnTo>
                    <a:pt x="24" y="60"/>
                  </a:lnTo>
                  <a:lnTo>
                    <a:pt x="18" y="60"/>
                  </a:lnTo>
                  <a:lnTo>
                    <a:pt x="12" y="54"/>
                  </a:lnTo>
                  <a:lnTo>
                    <a:pt x="6" y="48"/>
                  </a:lnTo>
                  <a:lnTo>
                    <a:pt x="0" y="36"/>
                  </a:lnTo>
                  <a:lnTo>
                    <a:pt x="6" y="42"/>
                  </a:lnTo>
                  <a:lnTo>
                    <a:pt x="12" y="48"/>
                  </a:lnTo>
                  <a:lnTo>
                    <a:pt x="18" y="48"/>
                  </a:lnTo>
                  <a:lnTo>
                    <a:pt x="18" y="54"/>
                  </a:lnTo>
                  <a:lnTo>
                    <a:pt x="24" y="54"/>
                  </a:lnTo>
                  <a:lnTo>
                    <a:pt x="30" y="54"/>
                  </a:lnTo>
                  <a:lnTo>
                    <a:pt x="36" y="60"/>
                  </a:lnTo>
                  <a:lnTo>
                    <a:pt x="42" y="60"/>
                  </a:lnTo>
                  <a:lnTo>
                    <a:pt x="36" y="54"/>
                  </a:lnTo>
                  <a:lnTo>
                    <a:pt x="30" y="42"/>
                  </a:lnTo>
                  <a:lnTo>
                    <a:pt x="24" y="36"/>
                  </a:lnTo>
                  <a:lnTo>
                    <a:pt x="18" y="30"/>
                  </a:lnTo>
                  <a:lnTo>
                    <a:pt x="12" y="24"/>
                  </a:lnTo>
                  <a:lnTo>
                    <a:pt x="12" y="18"/>
                  </a:lnTo>
                  <a:lnTo>
                    <a:pt x="12" y="12"/>
                  </a:lnTo>
                  <a:lnTo>
                    <a:pt x="6" y="12"/>
                  </a:lnTo>
                  <a:lnTo>
                    <a:pt x="6" y="6"/>
                  </a:lnTo>
                  <a:lnTo>
                    <a:pt x="6" y="0"/>
                  </a:lnTo>
                  <a:lnTo>
                    <a:pt x="12" y="6"/>
                  </a:lnTo>
                  <a:lnTo>
                    <a:pt x="12" y="12"/>
                  </a:lnTo>
                  <a:lnTo>
                    <a:pt x="18" y="24"/>
                  </a:lnTo>
                  <a:lnTo>
                    <a:pt x="24" y="30"/>
                  </a:lnTo>
                  <a:lnTo>
                    <a:pt x="30" y="42"/>
                  </a:lnTo>
                  <a:lnTo>
                    <a:pt x="36" y="48"/>
                  </a:lnTo>
                  <a:lnTo>
                    <a:pt x="42" y="54"/>
                  </a:lnTo>
                  <a:lnTo>
                    <a:pt x="48" y="54"/>
                  </a:lnTo>
                  <a:lnTo>
                    <a:pt x="48" y="48"/>
                  </a:lnTo>
                  <a:lnTo>
                    <a:pt x="48" y="42"/>
                  </a:lnTo>
                  <a:lnTo>
                    <a:pt x="48" y="36"/>
                  </a:lnTo>
                  <a:lnTo>
                    <a:pt x="42" y="24"/>
                  </a:lnTo>
                  <a:lnTo>
                    <a:pt x="42" y="18"/>
                  </a:lnTo>
                  <a:lnTo>
                    <a:pt x="42" y="12"/>
                  </a:lnTo>
                  <a:lnTo>
                    <a:pt x="42" y="18"/>
                  </a:lnTo>
                  <a:lnTo>
                    <a:pt x="48" y="18"/>
                  </a:lnTo>
                  <a:lnTo>
                    <a:pt x="48" y="30"/>
                  </a:lnTo>
                  <a:lnTo>
                    <a:pt x="54" y="42"/>
                  </a:lnTo>
                  <a:lnTo>
                    <a:pt x="54" y="54"/>
                  </a:lnTo>
                  <a:lnTo>
                    <a:pt x="54" y="60"/>
                  </a:lnTo>
                  <a:lnTo>
                    <a:pt x="60" y="66"/>
                  </a:lnTo>
                  <a:lnTo>
                    <a:pt x="60" y="72"/>
                  </a:lnTo>
                  <a:lnTo>
                    <a:pt x="66" y="72"/>
                  </a:lnTo>
                  <a:lnTo>
                    <a:pt x="72" y="78"/>
                  </a:lnTo>
                  <a:lnTo>
                    <a:pt x="78" y="78"/>
                  </a:lnTo>
                  <a:lnTo>
                    <a:pt x="78" y="84"/>
                  </a:lnTo>
                  <a:lnTo>
                    <a:pt x="78" y="78"/>
                  </a:lnTo>
                  <a:lnTo>
                    <a:pt x="84" y="72"/>
                  </a:lnTo>
                  <a:lnTo>
                    <a:pt x="78" y="60"/>
                  </a:lnTo>
                  <a:lnTo>
                    <a:pt x="78" y="42"/>
                  </a:lnTo>
                  <a:lnTo>
                    <a:pt x="72" y="36"/>
                  </a:lnTo>
                  <a:lnTo>
                    <a:pt x="72" y="30"/>
                  </a:lnTo>
                  <a:lnTo>
                    <a:pt x="78" y="36"/>
                  </a:lnTo>
                  <a:lnTo>
                    <a:pt x="78" y="42"/>
                  </a:lnTo>
                  <a:lnTo>
                    <a:pt x="84" y="48"/>
                  </a:lnTo>
                  <a:lnTo>
                    <a:pt x="84" y="54"/>
                  </a:lnTo>
                  <a:lnTo>
                    <a:pt x="84" y="60"/>
                  </a:lnTo>
                  <a:lnTo>
                    <a:pt x="84" y="66"/>
                  </a:lnTo>
                  <a:lnTo>
                    <a:pt x="84" y="78"/>
                  </a:lnTo>
                  <a:lnTo>
                    <a:pt x="84" y="84"/>
                  </a:lnTo>
                  <a:lnTo>
                    <a:pt x="84" y="90"/>
                  </a:lnTo>
                  <a:lnTo>
                    <a:pt x="90" y="90"/>
                  </a:lnTo>
                  <a:lnTo>
                    <a:pt x="90" y="96"/>
                  </a:lnTo>
                  <a:lnTo>
                    <a:pt x="96" y="96"/>
                  </a:lnTo>
                  <a:lnTo>
                    <a:pt x="102" y="96"/>
                  </a:lnTo>
                  <a:lnTo>
                    <a:pt x="102" y="102"/>
                  </a:lnTo>
                  <a:lnTo>
                    <a:pt x="108" y="96"/>
                  </a:lnTo>
                  <a:lnTo>
                    <a:pt x="108" y="90"/>
                  </a:lnTo>
                  <a:lnTo>
                    <a:pt x="108" y="78"/>
                  </a:lnTo>
                  <a:lnTo>
                    <a:pt x="108" y="72"/>
                  </a:lnTo>
                  <a:lnTo>
                    <a:pt x="102" y="66"/>
                  </a:lnTo>
                  <a:lnTo>
                    <a:pt x="102" y="54"/>
                  </a:lnTo>
                  <a:lnTo>
                    <a:pt x="102" y="48"/>
                  </a:lnTo>
                  <a:lnTo>
                    <a:pt x="102" y="42"/>
                  </a:lnTo>
                  <a:lnTo>
                    <a:pt x="108" y="42"/>
                  </a:lnTo>
                  <a:lnTo>
                    <a:pt x="108" y="54"/>
                  </a:lnTo>
                  <a:lnTo>
                    <a:pt x="108" y="60"/>
                  </a:lnTo>
                  <a:lnTo>
                    <a:pt x="108" y="78"/>
                  </a:lnTo>
                  <a:lnTo>
                    <a:pt x="114" y="96"/>
                  </a:lnTo>
                  <a:lnTo>
                    <a:pt x="114" y="102"/>
                  </a:lnTo>
                  <a:lnTo>
                    <a:pt x="114" y="108"/>
                  </a:lnTo>
                  <a:lnTo>
                    <a:pt x="120" y="114"/>
                  </a:lnTo>
                  <a:lnTo>
                    <a:pt x="125" y="120"/>
                  </a:lnTo>
                  <a:lnTo>
                    <a:pt x="125" y="126"/>
                  </a:lnTo>
                  <a:lnTo>
                    <a:pt x="131" y="126"/>
                  </a:lnTo>
                  <a:lnTo>
                    <a:pt x="125" y="126"/>
                  </a:lnTo>
                  <a:close/>
                </a:path>
              </a:pathLst>
            </a:custGeom>
            <a:solidFill>
              <a:srgbClr val="990000"/>
            </a:solidFill>
            <a:ln w="9525">
              <a:noFill/>
              <a:round/>
              <a:headEnd/>
              <a:tailEnd/>
            </a:ln>
          </p:spPr>
          <p:txBody>
            <a:bodyPr rot="10800000" vert="eaVert"/>
            <a:lstStyle/>
            <a:p>
              <a:endParaRPr lang="en-US"/>
            </a:p>
          </p:txBody>
        </p:sp>
        <p:sp>
          <p:nvSpPr>
            <p:cNvPr id="15631" name="Freeform 254"/>
            <p:cNvSpPr>
              <a:spLocks/>
            </p:cNvSpPr>
            <p:nvPr/>
          </p:nvSpPr>
          <p:spPr bwMode="auto">
            <a:xfrm>
              <a:off x="5113" y="1866"/>
              <a:ext cx="95" cy="155"/>
            </a:xfrm>
            <a:custGeom>
              <a:avLst/>
              <a:gdLst>
                <a:gd name="T0" fmla="*/ 41 w 95"/>
                <a:gd name="T1" fmla="*/ 149 h 155"/>
                <a:gd name="T2" fmla="*/ 41 w 95"/>
                <a:gd name="T3" fmla="*/ 137 h 155"/>
                <a:gd name="T4" fmla="*/ 41 w 95"/>
                <a:gd name="T5" fmla="*/ 125 h 155"/>
                <a:gd name="T6" fmla="*/ 35 w 95"/>
                <a:gd name="T7" fmla="*/ 119 h 155"/>
                <a:gd name="T8" fmla="*/ 29 w 95"/>
                <a:gd name="T9" fmla="*/ 113 h 155"/>
                <a:gd name="T10" fmla="*/ 17 w 95"/>
                <a:gd name="T11" fmla="*/ 101 h 155"/>
                <a:gd name="T12" fmla="*/ 11 w 95"/>
                <a:gd name="T13" fmla="*/ 77 h 155"/>
                <a:gd name="T14" fmla="*/ 6 w 95"/>
                <a:gd name="T15" fmla="*/ 65 h 155"/>
                <a:gd name="T16" fmla="*/ 6 w 95"/>
                <a:gd name="T17" fmla="*/ 59 h 155"/>
                <a:gd name="T18" fmla="*/ 6 w 95"/>
                <a:gd name="T19" fmla="*/ 59 h 155"/>
                <a:gd name="T20" fmla="*/ 6 w 95"/>
                <a:gd name="T21" fmla="*/ 65 h 155"/>
                <a:gd name="T22" fmla="*/ 11 w 95"/>
                <a:gd name="T23" fmla="*/ 77 h 155"/>
                <a:gd name="T24" fmla="*/ 17 w 95"/>
                <a:gd name="T25" fmla="*/ 89 h 155"/>
                <a:gd name="T26" fmla="*/ 23 w 95"/>
                <a:gd name="T27" fmla="*/ 101 h 155"/>
                <a:gd name="T28" fmla="*/ 29 w 95"/>
                <a:gd name="T29" fmla="*/ 107 h 155"/>
                <a:gd name="T30" fmla="*/ 35 w 95"/>
                <a:gd name="T31" fmla="*/ 113 h 155"/>
                <a:gd name="T32" fmla="*/ 41 w 95"/>
                <a:gd name="T33" fmla="*/ 107 h 155"/>
                <a:gd name="T34" fmla="*/ 41 w 95"/>
                <a:gd name="T35" fmla="*/ 89 h 155"/>
                <a:gd name="T36" fmla="*/ 41 w 95"/>
                <a:gd name="T37" fmla="*/ 77 h 155"/>
                <a:gd name="T38" fmla="*/ 29 w 95"/>
                <a:gd name="T39" fmla="*/ 65 h 155"/>
                <a:gd name="T40" fmla="*/ 17 w 95"/>
                <a:gd name="T41" fmla="*/ 53 h 155"/>
                <a:gd name="T42" fmla="*/ 11 w 95"/>
                <a:gd name="T43" fmla="*/ 35 h 155"/>
                <a:gd name="T44" fmla="*/ 11 w 95"/>
                <a:gd name="T45" fmla="*/ 23 h 155"/>
                <a:gd name="T46" fmla="*/ 17 w 95"/>
                <a:gd name="T47" fmla="*/ 29 h 155"/>
                <a:gd name="T48" fmla="*/ 23 w 95"/>
                <a:gd name="T49" fmla="*/ 41 h 155"/>
                <a:gd name="T50" fmla="*/ 29 w 95"/>
                <a:gd name="T51" fmla="*/ 53 h 155"/>
                <a:gd name="T52" fmla="*/ 35 w 95"/>
                <a:gd name="T53" fmla="*/ 65 h 155"/>
                <a:gd name="T54" fmla="*/ 41 w 95"/>
                <a:gd name="T55" fmla="*/ 71 h 155"/>
                <a:gd name="T56" fmla="*/ 41 w 95"/>
                <a:gd name="T57" fmla="*/ 59 h 155"/>
                <a:gd name="T58" fmla="*/ 41 w 95"/>
                <a:gd name="T59" fmla="*/ 17 h 155"/>
                <a:gd name="T60" fmla="*/ 41 w 95"/>
                <a:gd name="T61" fmla="*/ 0 h 155"/>
                <a:gd name="T62" fmla="*/ 47 w 95"/>
                <a:gd name="T63" fmla="*/ 0 h 155"/>
                <a:gd name="T64" fmla="*/ 41 w 95"/>
                <a:gd name="T65" fmla="*/ 17 h 155"/>
                <a:gd name="T66" fmla="*/ 47 w 95"/>
                <a:gd name="T67" fmla="*/ 53 h 155"/>
                <a:gd name="T68" fmla="*/ 53 w 95"/>
                <a:gd name="T69" fmla="*/ 65 h 155"/>
                <a:gd name="T70" fmla="*/ 59 w 95"/>
                <a:gd name="T71" fmla="*/ 59 h 155"/>
                <a:gd name="T72" fmla="*/ 71 w 95"/>
                <a:gd name="T73" fmla="*/ 47 h 155"/>
                <a:gd name="T74" fmla="*/ 77 w 95"/>
                <a:gd name="T75" fmla="*/ 35 h 155"/>
                <a:gd name="T76" fmla="*/ 77 w 95"/>
                <a:gd name="T77" fmla="*/ 29 h 155"/>
                <a:gd name="T78" fmla="*/ 83 w 95"/>
                <a:gd name="T79" fmla="*/ 35 h 155"/>
                <a:gd name="T80" fmla="*/ 77 w 95"/>
                <a:gd name="T81" fmla="*/ 41 h 155"/>
                <a:gd name="T82" fmla="*/ 71 w 95"/>
                <a:gd name="T83" fmla="*/ 53 h 155"/>
                <a:gd name="T84" fmla="*/ 65 w 95"/>
                <a:gd name="T85" fmla="*/ 65 h 155"/>
                <a:gd name="T86" fmla="*/ 53 w 95"/>
                <a:gd name="T87" fmla="*/ 77 h 155"/>
                <a:gd name="T88" fmla="*/ 53 w 95"/>
                <a:gd name="T89" fmla="*/ 89 h 155"/>
                <a:gd name="T90" fmla="*/ 47 w 95"/>
                <a:gd name="T91" fmla="*/ 107 h 155"/>
                <a:gd name="T92" fmla="*/ 53 w 95"/>
                <a:gd name="T93" fmla="*/ 113 h 155"/>
                <a:gd name="T94" fmla="*/ 65 w 95"/>
                <a:gd name="T95" fmla="*/ 101 h 155"/>
                <a:gd name="T96" fmla="*/ 77 w 95"/>
                <a:gd name="T97" fmla="*/ 89 h 155"/>
                <a:gd name="T98" fmla="*/ 89 w 95"/>
                <a:gd name="T99" fmla="*/ 77 h 155"/>
                <a:gd name="T100" fmla="*/ 95 w 95"/>
                <a:gd name="T101" fmla="*/ 65 h 155"/>
                <a:gd name="T102" fmla="*/ 95 w 95"/>
                <a:gd name="T103" fmla="*/ 71 h 155"/>
                <a:gd name="T104" fmla="*/ 89 w 95"/>
                <a:gd name="T105" fmla="*/ 77 h 155"/>
                <a:gd name="T106" fmla="*/ 83 w 95"/>
                <a:gd name="T107" fmla="*/ 89 h 155"/>
                <a:gd name="T108" fmla="*/ 71 w 95"/>
                <a:gd name="T109" fmla="*/ 107 h 155"/>
                <a:gd name="T110" fmla="*/ 59 w 95"/>
                <a:gd name="T111" fmla="*/ 119 h 155"/>
                <a:gd name="T112" fmla="*/ 47 w 95"/>
                <a:gd name="T113" fmla="*/ 131 h 155"/>
                <a:gd name="T114" fmla="*/ 47 w 95"/>
                <a:gd name="T115" fmla="*/ 143 h 155"/>
                <a:gd name="T116" fmla="*/ 47 w 95"/>
                <a:gd name="T117" fmla="*/ 149 h 155"/>
                <a:gd name="T118" fmla="*/ 47 w 95"/>
                <a:gd name="T119" fmla="*/ 149 h 15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5"/>
                <a:gd name="T181" fmla="*/ 0 h 155"/>
                <a:gd name="T182" fmla="*/ 95 w 95"/>
                <a:gd name="T183" fmla="*/ 155 h 15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5" h="155">
                  <a:moveTo>
                    <a:pt x="47" y="155"/>
                  </a:moveTo>
                  <a:lnTo>
                    <a:pt x="41" y="149"/>
                  </a:lnTo>
                  <a:lnTo>
                    <a:pt x="41" y="143"/>
                  </a:lnTo>
                  <a:lnTo>
                    <a:pt x="41" y="137"/>
                  </a:lnTo>
                  <a:lnTo>
                    <a:pt x="41" y="131"/>
                  </a:lnTo>
                  <a:lnTo>
                    <a:pt x="41" y="125"/>
                  </a:lnTo>
                  <a:lnTo>
                    <a:pt x="35" y="119"/>
                  </a:lnTo>
                  <a:lnTo>
                    <a:pt x="29" y="119"/>
                  </a:lnTo>
                  <a:lnTo>
                    <a:pt x="29" y="113"/>
                  </a:lnTo>
                  <a:lnTo>
                    <a:pt x="23" y="107"/>
                  </a:lnTo>
                  <a:lnTo>
                    <a:pt x="17" y="101"/>
                  </a:lnTo>
                  <a:lnTo>
                    <a:pt x="17" y="89"/>
                  </a:lnTo>
                  <a:lnTo>
                    <a:pt x="11" y="77"/>
                  </a:lnTo>
                  <a:lnTo>
                    <a:pt x="6" y="71"/>
                  </a:lnTo>
                  <a:lnTo>
                    <a:pt x="6" y="65"/>
                  </a:lnTo>
                  <a:lnTo>
                    <a:pt x="0" y="59"/>
                  </a:lnTo>
                  <a:lnTo>
                    <a:pt x="6" y="59"/>
                  </a:lnTo>
                  <a:lnTo>
                    <a:pt x="6" y="65"/>
                  </a:lnTo>
                  <a:lnTo>
                    <a:pt x="11" y="71"/>
                  </a:lnTo>
                  <a:lnTo>
                    <a:pt x="11" y="77"/>
                  </a:lnTo>
                  <a:lnTo>
                    <a:pt x="17" y="83"/>
                  </a:lnTo>
                  <a:lnTo>
                    <a:pt x="17" y="89"/>
                  </a:lnTo>
                  <a:lnTo>
                    <a:pt x="23" y="95"/>
                  </a:lnTo>
                  <a:lnTo>
                    <a:pt x="23" y="101"/>
                  </a:lnTo>
                  <a:lnTo>
                    <a:pt x="29" y="107"/>
                  </a:lnTo>
                  <a:lnTo>
                    <a:pt x="35" y="113"/>
                  </a:lnTo>
                  <a:lnTo>
                    <a:pt x="41" y="113"/>
                  </a:lnTo>
                  <a:lnTo>
                    <a:pt x="41" y="107"/>
                  </a:lnTo>
                  <a:lnTo>
                    <a:pt x="41" y="95"/>
                  </a:lnTo>
                  <a:lnTo>
                    <a:pt x="41" y="89"/>
                  </a:lnTo>
                  <a:lnTo>
                    <a:pt x="41" y="83"/>
                  </a:lnTo>
                  <a:lnTo>
                    <a:pt x="41" y="77"/>
                  </a:lnTo>
                  <a:lnTo>
                    <a:pt x="35" y="77"/>
                  </a:lnTo>
                  <a:lnTo>
                    <a:pt x="29" y="65"/>
                  </a:lnTo>
                  <a:lnTo>
                    <a:pt x="23" y="59"/>
                  </a:lnTo>
                  <a:lnTo>
                    <a:pt x="17" y="53"/>
                  </a:lnTo>
                  <a:lnTo>
                    <a:pt x="17" y="41"/>
                  </a:lnTo>
                  <a:lnTo>
                    <a:pt x="11" y="35"/>
                  </a:lnTo>
                  <a:lnTo>
                    <a:pt x="11" y="23"/>
                  </a:lnTo>
                  <a:lnTo>
                    <a:pt x="17" y="29"/>
                  </a:lnTo>
                  <a:lnTo>
                    <a:pt x="17" y="35"/>
                  </a:lnTo>
                  <a:lnTo>
                    <a:pt x="23" y="41"/>
                  </a:lnTo>
                  <a:lnTo>
                    <a:pt x="23" y="47"/>
                  </a:lnTo>
                  <a:lnTo>
                    <a:pt x="29" y="53"/>
                  </a:lnTo>
                  <a:lnTo>
                    <a:pt x="29" y="59"/>
                  </a:lnTo>
                  <a:lnTo>
                    <a:pt x="35" y="65"/>
                  </a:lnTo>
                  <a:lnTo>
                    <a:pt x="41" y="71"/>
                  </a:lnTo>
                  <a:lnTo>
                    <a:pt x="41" y="59"/>
                  </a:lnTo>
                  <a:lnTo>
                    <a:pt x="35" y="35"/>
                  </a:lnTo>
                  <a:lnTo>
                    <a:pt x="41" y="17"/>
                  </a:lnTo>
                  <a:lnTo>
                    <a:pt x="41" y="0"/>
                  </a:lnTo>
                  <a:lnTo>
                    <a:pt x="47" y="0"/>
                  </a:lnTo>
                  <a:lnTo>
                    <a:pt x="41" y="6"/>
                  </a:lnTo>
                  <a:lnTo>
                    <a:pt x="41" y="17"/>
                  </a:lnTo>
                  <a:lnTo>
                    <a:pt x="47" y="35"/>
                  </a:lnTo>
                  <a:lnTo>
                    <a:pt x="47" y="53"/>
                  </a:lnTo>
                  <a:lnTo>
                    <a:pt x="47" y="65"/>
                  </a:lnTo>
                  <a:lnTo>
                    <a:pt x="53" y="65"/>
                  </a:lnTo>
                  <a:lnTo>
                    <a:pt x="59" y="59"/>
                  </a:lnTo>
                  <a:lnTo>
                    <a:pt x="65" y="53"/>
                  </a:lnTo>
                  <a:lnTo>
                    <a:pt x="71" y="47"/>
                  </a:lnTo>
                  <a:lnTo>
                    <a:pt x="71" y="41"/>
                  </a:lnTo>
                  <a:lnTo>
                    <a:pt x="77" y="35"/>
                  </a:lnTo>
                  <a:lnTo>
                    <a:pt x="77" y="29"/>
                  </a:lnTo>
                  <a:lnTo>
                    <a:pt x="83" y="29"/>
                  </a:lnTo>
                  <a:lnTo>
                    <a:pt x="83" y="35"/>
                  </a:lnTo>
                  <a:lnTo>
                    <a:pt x="77" y="41"/>
                  </a:lnTo>
                  <a:lnTo>
                    <a:pt x="77" y="47"/>
                  </a:lnTo>
                  <a:lnTo>
                    <a:pt x="71" y="53"/>
                  </a:lnTo>
                  <a:lnTo>
                    <a:pt x="65" y="59"/>
                  </a:lnTo>
                  <a:lnTo>
                    <a:pt x="65" y="65"/>
                  </a:lnTo>
                  <a:lnTo>
                    <a:pt x="59" y="71"/>
                  </a:lnTo>
                  <a:lnTo>
                    <a:pt x="53" y="77"/>
                  </a:lnTo>
                  <a:lnTo>
                    <a:pt x="53" y="89"/>
                  </a:lnTo>
                  <a:lnTo>
                    <a:pt x="47" y="95"/>
                  </a:lnTo>
                  <a:lnTo>
                    <a:pt x="47" y="107"/>
                  </a:lnTo>
                  <a:lnTo>
                    <a:pt x="47" y="113"/>
                  </a:lnTo>
                  <a:lnTo>
                    <a:pt x="53" y="113"/>
                  </a:lnTo>
                  <a:lnTo>
                    <a:pt x="59" y="107"/>
                  </a:lnTo>
                  <a:lnTo>
                    <a:pt x="65" y="101"/>
                  </a:lnTo>
                  <a:lnTo>
                    <a:pt x="71" y="95"/>
                  </a:lnTo>
                  <a:lnTo>
                    <a:pt x="77" y="89"/>
                  </a:lnTo>
                  <a:lnTo>
                    <a:pt x="83" y="83"/>
                  </a:lnTo>
                  <a:lnTo>
                    <a:pt x="89" y="77"/>
                  </a:lnTo>
                  <a:lnTo>
                    <a:pt x="89" y="71"/>
                  </a:lnTo>
                  <a:lnTo>
                    <a:pt x="95" y="65"/>
                  </a:lnTo>
                  <a:lnTo>
                    <a:pt x="95" y="71"/>
                  </a:lnTo>
                  <a:lnTo>
                    <a:pt x="89" y="77"/>
                  </a:lnTo>
                  <a:lnTo>
                    <a:pt x="89" y="83"/>
                  </a:lnTo>
                  <a:lnTo>
                    <a:pt x="83" y="89"/>
                  </a:lnTo>
                  <a:lnTo>
                    <a:pt x="77" y="101"/>
                  </a:lnTo>
                  <a:lnTo>
                    <a:pt x="71" y="107"/>
                  </a:lnTo>
                  <a:lnTo>
                    <a:pt x="65" y="113"/>
                  </a:lnTo>
                  <a:lnTo>
                    <a:pt x="59" y="119"/>
                  </a:lnTo>
                  <a:lnTo>
                    <a:pt x="53" y="125"/>
                  </a:lnTo>
                  <a:lnTo>
                    <a:pt x="47" y="131"/>
                  </a:lnTo>
                  <a:lnTo>
                    <a:pt x="47" y="137"/>
                  </a:lnTo>
                  <a:lnTo>
                    <a:pt x="47" y="143"/>
                  </a:lnTo>
                  <a:lnTo>
                    <a:pt x="47" y="149"/>
                  </a:lnTo>
                  <a:lnTo>
                    <a:pt x="47" y="155"/>
                  </a:lnTo>
                  <a:close/>
                </a:path>
              </a:pathLst>
            </a:custGeom>
            <a:solidFill>
              <a:srgbClr val="990000"/>
            </a:solidFill>
            <a:ln w="9525">
              <a:noFill/>
              <a:round/>
              <a:headEnd/>
              <a:tailEnd/>
            </a:ln>
          </p:spPr>
          <p:txBody>
            <a:bodyPr rot="10800000" vert="eaVert"/>
            <a:lstStyle/>
            <a:p>
              <a:endParaRPr lang="en-US"/>
            </a:p>
          </p:txBody>
        </p:sp>
        <p:sp>
          <p:nvSpPr>
            <p:cNvPr id="15632" name="Freeform 255"/>
            <p:cNvSpPr>
              <a:spLocks/>
            </p:cNvSpPr>
            <p:nvPr/>
          </p:nvSpPr>
          <p:spPr bwMode="auto">
            <a:xfrm>
              <a:off x="4976" y="2051"/>
              <a:ext cx="126" cy="149"/>
            </a:xfrm>
            <a:custGeom>
              <a:avLst/>
              <a:gdLst>
                <a:gd name="T0" fmla="*/ 126 w 126"/>
                <a:gd name="T1" fmla="*/ 6 h 149"/>
                <a:gd name="T2" fmla="*/ 120 w 126"/>
                <a:gd name="T3" fmla="*/ 12 h 149"/>
                <a:gd name="T4" fmla="*/ 114 w 126"/>
                <a:gd name="T5" fmla="*/ 24 h 149"/>
                <a:gd name="T6" fmla="*/ 108 w 126"/>
                <a:gd name="T7" fmla="*/ 36 h 149"/>
                <a:gd name="T8" fmla="*/ 102 w 126"/>
                <a:gd name="T9" fmla="*/ 42 h 149"/>
                <a:gd name="T10" fmla="*/ 102 w 126"/>
                <a:gd name="T11" fmla="*/ 48 h 149"/>
                <a:gd name="T12" fmla="*/ 96 w 126"/>
                <a:gd name="T13" fmla="*/ 60 h 149"/>
                <a:gd name="T14" fmla="*/ 90 w 126"/>
                <a:gd name="T15" fmla="*/ 66 h 149"/>
                <a:gd name="T16" fmla="*/ 90 w 126"/>
                <a:gd name="T17" fmla="*/ 72 h 149"/>
                <a:gd name="T18" fmla="*/ 96 w 126"/>
                <a:gd name="T19" fmla="*/ 84 h 149"/>
                <a:gd name="T20" fmla="*/ 96 w 126"/>
                <a:gd name="T21" fmla="*/ 90 h 149"/>
                <a:gd name="T22" fmla="*/ 96 w 126"/>
                <a:gd name="T23" fmla="*/ 90 h 149"/>
                <a:gd name="T24" fmla="*/ 90 w 126"/>
                <a:gd name="T25" fmla="*/ 84 h 149"/>
                <a:gd name="T26" fmla="*/ 84 w 126"/>
                <a:gd name="T27" fmla="*/ 78 h 149"/>
                <a:gd name="T28" fmla="*/ 78 w 126"/>
                <a:gd name="T29" fmla="*/ 84 h 149"/>
                <a:gd name="T30" fmla="*/ 66 w 126"/>
                <a:gd name="T31" fmla="*/ 90 h 149"/>
                <a:gd name="T32" fmla="*/ 60 w 126"/>
                <a:gd name="T33" fmla="*/ 102 h 149"/>
                <a:gd name="T34" fmla="*/ 54 w 126"/>
                <a:gd name="T35" fmla="*/ 108 h 149"/>
                <a:gd name="T36" fmla="*/ 48 w 126"/>
                <a:gd name="T37" fmla="*/ 113 h 149"/>
                <a:gd name="T38" fmla="*/ 54 w 126"/>
                <a:gd name="T39" fmla="*/ 131 h 149"/>
                <a:gd name="T40" fmla="*/ 60 w 126"/>
                <a:gd name="T41" fmla="*/ 143 h 149"/>
                <a:gd name="T42" fmla="*/ 60 w 126"/>
                <a:gd name="T43" fmla="*/ 149 h 149"/>
                <a:gd name="T44" fmla="*/ 54 w 126"/>
                <a:gd name="T45" fmla="*/ 137 h 149"/>
                <a:gd name="T46" fmla="*/ 48 w 126"/>
                <a:gd name="T47" fmla="*/ 119 h 149"/>
                <a:gd name="T48" fmla="*/ 42 w 126"/>
                <a:gd name="T49" fmla="*/ 119 h 149"/>
                <a:gd name="T50" fmla="*/ 36 w 126"/>
                <a:gd name="T51" fmla="*/ 131 h 149"/>
                <a:gd name="T52" fmla="*/ 30 w 126"/>
                <a:gd name="T53" fmla="*/ 137 h 149"/>
                <a:gd name="T54" fmla="*/ 24 w 126"/>
                <a:gd name="T55" fmla="*/ 149 h 149"/>
                <a:gd name="T56" fmla="*/ 12 w 126"/>
                <a:gd name="T57" fmla="*/ 149 h 149"/>
                <a:gd name="T58" fmla="*/ 18 w 126"/>
                <a:gd name="T59" fmla="*/ 149 h 149"/>
                <a:gd name="T60" fmla="*/ 18 w 126"/>
                <a:gd name="T61" fmla="*/ 143 h 149"/>
                <a:gd name="T62" fmla="*/ 24 w 126"/>
                <a:gd name="T63" fmla="*/ 131 h 149"/>
                <a:gd name="T64" fmla="*/ 36 w 126"/>
                <a:gd name="T65" fmla="*/ 119 h 149"/>
                <a:gd name="T66" fmla="*/ 42 w 126"/>
                <a:gd name="T67" fmla="*/ 108 h 149"/>
                <a:gd name="T68" fmla="*/ 36 w 126"/>
                <a:gd name="T69" fmla="*/ 108 h 149"/>
                <a:gd name="T70" fmla="*/ 24 w 126"/>
                <a:gd name="T71" fmla="*/ 113 h 149"/>
                <a:gd name="T72" fmla="*/ 18 w 126"/>
                <a:gd name="T73" fmla="*/ 113 h 149"/>
                <a:gd name="T74" fmla="*/ 12 w 126"/>
                <a:gd name="T75" fmla="*/ 113 h 149"/>
                <a:gd name="T76" fmla="*/ 6 w 126"/>
                <a:gd name="T77" fmla="*/ 119 h 149"/>
                <a:gd name="T78" fmla="*/ 0 w 126"/>
                <a:gd name="T79" fmla="*/ 119 h 149"/>
                <a:gd name="T80" fmla="*/ 6 w 126"/>
                <a:gd name="T81" fmla="*/ 113 h 149"/>
                <a:gd name="T82" fmla="*/ 18 w 126"/>
                <a:gd name="T83" fmla="*/ 108 h 149"/>
                <a:gd name="T84" fmla="*/ 30 w 126"/>
                <a:gd name="T85" fmla="*/ 102 h 149"/>
                <a:gd name="T86" fmla="*/ 42 w 126"/>
                <a:gd name="T87" fmla="*/ 102 h 149"/>
                <a:gd name="T88" fmla="*/ 48 w 126"/>
                <a:gd name="T89" fmla="*/ 102 h 149"/>
                <a:gd name="T90" fmla="*/ 54 w 126"/>
                <a:gd name="T91" fmla="*/ 96 h 149"/>
                <a:gd name="T92" fmla="*/ 60 w 126"/>
                <a:gd name="T93" fmla="*/ 90 h 149"/>
                <a:gd name="T94" fmla="*/ 66 w 126"/>
                <a:gd name="T95" fmla="*/ 84 h 149"/>
                <a:gd name="T96" fmla="*/ 66 w 126"/>
                <a:gd name="T97" fmla="*/ 78 h 149"/>
                <a:gd name="T98" fmla="*/ 60 w 126"/>
                <a:gd name="T99" fmla="*/ 78 h 149"/>
                <a:gd name="T100" fmla="*/ 60 w 126"/>
                <a:gd name="T101" fmla="*/ 78 h 149"/>
                <a:gd name="T102" fmla="*/ 66 w 126"/>
                <a:gd name="T103" fmla="*/ 72 h 149"/>
                <a:gd name="T104" fmla="*/ 72 w 126"/>
                <a:gd name="T105" fmla="*/ 72 h 149"/>
                <a:gd name="T106" fmla="*/ 72 w 126"/>
                <a:gd name="T107" fmla="*/ 72 h 149"/>
                <a:gd name="T108" fmla="*/ 78 w 126"/>
                <a:gd name="T109" fmla="*/ 66 h 149"/>
                <a:gd name="T110" fmla="*/ 84 w 126"/>
                <a:gd name="T111" fmla="*/ 54 h 149"/>
                <a:gd name="T112" fmla="*/ 96 w 126"/>
                <a:gd name="T113" fmla="*/ 36 h 149"/>
                <a:gd name="T114" fmla="*/ 102 w 126"/>
                <a:gd name="T115" fmla="*/ 24 h 149"/>
                <a:gd name="T116" fmla="*/ 108 w 126"/>
                <a:gd name="T117" fmla="*/ 12 h 149"/>
                <a:gd name="T118" fmla="*/ 108 w 126"/>
                <a:gd name="T119" fmla="*/ 6 h 149"/>
                <a:gd name="T120" fmla="*/ 114 w 126"/>
                <a:gd name="T121" fmla="*/ 6 h 149"/>
                <a:gd name="T122" fmla="*/ 126 w 126"/>
                <a:gd name="T123" fmla="*/ 0 h 1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6"/>
                <a:gd name="T187" fmla="*/ 0 h 149"/>
                <a:gd name="T188" fmla="*/ 126 w 126"/>
                <a:gd name="T189" fmla="*/ 149 h 14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6" h="149">
                  <a:moveTo>
                    <a:pt x="126" y="0"/>
                  </a:moveTo>
                  <a:lnTo>
                    <a:pt x="126" y="6"/>
                  </a:lnTo>
                  <a:lnTo>
                    <a:pt x="120" y="6"/>
                  </a:lnTo>
                  <a:lnTo>
                    <a:pt x="120" y="12"/>
                  </a:lnTo>
                  <a:lnTo>
                    <a:pt x="114" y="18"/>
                  </a:lnTo>
                  <a:lnTo>
                    <a:pt x="114" y="24"/>
                  </a:lnTo>
                  <a:lnTo>
                    <a:pt x="108" y="30"/>
                  </a:lnTo>
                  <a:lnTo>
                    <a:pt x="108" y="36"/>
                  </a:lnTo>
                  <a:lnTo>
                    <a:pt x="102" y="42"/>
                  </a:lnTo>
                  <a:lnTo>
                    <a:pt x="102" y="48"/>
                  </a:lnTo>
                  <a:lnTo>
                    <a:pt x="96" y="54"/>
                  </a:lnTo>
                  <a:lnTo>
                    <a:pt x="96" y="60"/>
                  </a:lnTo>
                  <a:lnTo>
                    <a:pt x="90" y="66"/>
                  </a:lnTo>
                  <a:lnTo>
                    <a:pt x="90" y="72"/>
                  </a:lnTo>
                  <a:lnTo>
                    <a:pt x="96" y="78"/>
                  </a:lnTo>
                  <a:lnTo>
                    <a:pt x="96" y="84"/>
                  </a:lnTo>
                  <a:lnTo>
                    <a:pt x="96" y="90"/>
                  </a:lnTo>
                  <a:lnTo>
                    <a:pt x="96" y="84"/>
                  </a:lnTo>
                  <a:lnTo>
                    <a:pt x="90" y="84"/>
                  </a:lnTo>
                  <a:lnTo>
                    <a:pt x="90" y="78"/>
                  </a:lnTo>
                  <a:lnTo>
                    <a:pt x="84" y="78"/>
                  </a:lnTo>
                  <a:lnTo>
                    <a:pt x="78" y="84"/>
                  </a:lnTo>
                  <a:lnTo>
                    <a:pt x="72" y="84"/>
                  </a:lnTo>
                  <a:lnTo>
                    <a:pt x="66" y="90"/>
                  </a:lnTo>
                  <a:lnTo>
                    <a:pt x="66" y="96"/>
                  </a:lnTo>
                  <a:lnTo>
                    <a:pt x="60" y="102"/>
                  </a:lnTo>
                  <a:lnTo>
                    <a:pt x="54" y="102"/>
                  </a:lnTo>
                  <a:lnTo>
                    <a:pt x="54" y="108"/>
                  </a:lnTo>
                  <a:lnTo>
                    <a:pt x="48" y="108"/>
                  </a:lnTo>
                  <a:lnTo>
                    <a:pt x="48" y="113"/>
                  </a:lnTo>
                  <a:lnTo>
                    <a:pt x="48" y="125"/>
                  </a:lnTo>
                  <a:lnTo>
                    <a:pt x="54" y="131"/>
                  </a:lnTo>
                  <a:lnTo>
                    <a:pt x="54" y="143"/>
                  </a:lnTo>
                  <a:lnTo>
                    <a:pt x="60" y="143"/>
                  </a:lnTo>
                  <a:lnTo>
                    <a:pt x="60" y="149"/>
                  </a:lnTo>
                  <a:lnTo>
                    <a:pt x="54" y="143"/>
                  </a:lnTo>
                  <a:lnTo>
                    <a:pt x="54" y="137"/>
                  </a:lnTo>
                  <a:lnTo>
                    <a:pt x="48" y="131"/>
                  </a:lnTo>
                  <a:lnTo>
                    <a:pt x="48" y="119"/>
                  </a:lnTo>
                  <a:lnTo>
                    <a:pt x="48" y="113"/>
                  </a:lnTo>
                  <a:lnTo>
                    <a:pt x="42" y="119"/>
                  </a:lnTo>
                  <a:lnTo>
                    <a:pt x="42" y="125"/>
                  </a:lnTo>
                  <a:lnTo>
                    <a:pt x="36" y="131"/>
                  </a:lnTo>
                  <a:lnTo>
                    <a:pt x="30" y="131"/>
                  </a:lnTo>
                  <a:lnTo>
                    <a:pt x="30" y="137"/>
                  </a:lnTo>
                  <a:lnTo>
                    <a:pt x="24" y="143"/>
                  </a:lnTo>
                  <a:lnTo>
                    <a:pt x="24" y="149"/>
                  </a:lnTo>
                  <a:lnTo>
                    <a:pt x="18" y="149"/>
                  </a:lnTo>
                  <a:lnTo>
                    <a:pt x="12" y="149"/>
                  </a:lnTo>
                  <a:lnTo>
                    <a:pt x="18" y="149"/>
                  </a:lnTo>
                  <a:lnTo>
                    <a:pt x="18" y="143"/>
                  </a:lnTo>
                  <a:lnTo>
                    <a:pt x="24" y="137"/>
                  </a:lnTo>
                  <a:lnTo>
                    <a:pt x="24" y="131"/>
                  </a:lnTo>
                  <a:lnTo>
                    <a:pt x="30" y="125"/>
                  </a:lnTo>
                  <a:lnTo>
                    <a:pt x="36" y="119"/>
                  </a:lnTo>
                  <a:lnTo>
                    <a:pt x="36" y="113"/>
                  </a:lnTo>
                  <a:lnTo>
                    <a:pt x="42" y="108"/>
                  </a:lnTo>
                  <a:lnTo>
                    <a:pt x="36" y="108"/>
                  </a:lnTo>
                  <a:lnTo>
                    <a:pt x="30" y="108"/>
                  </a:lnTo>
                  <a:lnTo>
                    <a:pt x="24" y="113"/>
                  </a:lnTo>
                  <a:lnTo>
                    <a:pt x="18" y="113"/>
                  </a:lnTo>
                  <a:lnTo>
                    <a:pt x="12" y="113"/>
                  </a:lnTo>
                  <a:lnTo>
                    <a:pt x="6" y="119"/>
                  </a:lnTo>
                  <a:lnTo>
                    <a:pt x="0" y="119"/>
                  </a:lnTo>
                  <a:lnTo>
                    <a:pt x="0" y="113"/>
                  </a:lnTo>
                  <a:lnTo>
                    <a:pt x="6" y="113"/>
                  </a:lnTo>
                  <a:lnTo>
                    <a:pt x="12" y="113"/>
                  </a:lnTo>
                  <a:lnTo>
                    <a:pt x="18" y="108"/>
                  </a:lnTo>
                  <a:lnTo>
                    <a:pt x="24" y="108"/>
                  </a:lnTo>
                  <a:lnTo>
                    <a:pt x="30" y="102"/>
                  </a:lnTo>
                  <a:lnTo>
                    <a:pt x="36" y="102"/>
                  </a:lnTo>
                  <a:lnTo>
                    <a:pt x="42" y="102"/>
                  </a:lnTo>
                  <a:lnTo>
                    <a:pt x="48" y="102"/>
                  </a:lnTo>
                  <a:lnTo>
                    <a:pt x="54" y="96"/>
                  </a:lnTo>
                  <a:lnTo>
                    <a:pt x="60" y="90"/>
                  </a:lnTo>
                  <a:lnTo>
                    <a:pt x="66" y="84"/>
                  </a:lnTo>
                  <a:lnTo>
                    <a:pt x="66" y="78"/>
                  </a:lnTo>
                  <a:lnTo>
                    <a:pt x="60" y="78"/>
                  </a:lnTo>
                  <a:lnTo>
                    <a:pt x="66" y="72"/>
                  </a:lnTo>
                  <a:lnTo>
                    <a:pt x="72" y="72"/>
                  </a:lnTo>
                  <a:lnTo>
                    <a:pt x="78" y="66"/>
                  </a:lnTo>
                  <a:lnTo>
                    <a:pt x="78" y="60"/>
                  </a:lnTo>
                  <a:lnTo>
                    <a:pt x="84" y="54"/>
                  </a:lnTo>
                  <a:lnTo>
                    <a:pt x="90" y="48"/>
                  </a:lnTo>
                  <a:lnTo>
                    <a:pt x="96" y="36"/>
                  </a:lnTo>
                  <a:lnTo>
                    <a:pt x="102" y="30"/>
                  </a:lnTo>
                  <a:lnTo>
                    <a:pt x="102" y="24"/>
                  </a:lnTo>
                  <a:lnTo>
                    <a:pt x="102" y="18"/>
                  </a:lnTo>
                  <a:lnTo>
                    <a:pt x="108" y="12"/>
                  </a:lnTo>
                  <a:lnTo>
                    <a:pt x="108" y="6"/>
                  </a:lnTo>
                  <a:lnTo>
                    <a:pt x="114" y="6"/>
                  </a:lnTo>
                  <a:lnTo>
                    <a:pt x="120" y="0"/>
                  </a:lnTo>
                  <a:lnTo>
                    <a:pt x="126" y="0"/>
                  </a:lnTo>
                  <a:close/>
                </a:path>
              </a:pathLst>
            </a:custGeom>
            <a:solidFill>
              <a:srgbClr val="003300"/>
            </a:solidFill>
            <a:ln w="9525">
              <a:noFill/>
              <a:round/>
              <a:headEnd/>
              <a:tailEnd/>
            </a:ln>
          </p:spPr>
          <p:txBody>
            <a:bodyPr rot="10800000" vert="eaVert"/>
            <a:lstStyle/>
            <a:p>
              <a:endParaRPr lang="en-US"/>
            </a:p>
          </p:txBody>
        </p:sp>
        <p:sp>
          <p:nvSpPr>
            <p:cNvPr id="15633" name="Freeform 256"/>
            <p:cNvSpPr>
              <a:spLocks/>
            </p:cNvSpPr>
            <p:nvPr/>
          </p:nvSpPr>
          <p:spPr bwMode="auto">
            <a:xfrm>
              <a:off x="5209" y="1848"/>
              <a:ext cx="72" cy="119"/>
            </a:xfrm>
            <a:custGeom>
              <a:avLst/>
              <a:gdLst>
                <a:gd name="T0" fmla="*/ 18 w 72"/>
                <a:gd name="T1" fmla="*/ 113 h 119"/>
                <a:gd name="T2" fmla="*/ 30 w 72"/>
                <a:gd name="T3" fmla="*/ 101 h 119"/>
                <a:gd name="T4" fmla="*/ 36 w 72"/>
                <a:gd name="T5" fmla="*/ 95 h 119"/>
                <a:gd name="T6" fmla="*/ 48 w 72"/>
                <a:gd name="T7" fmla="*/ 95 h 119"/>
                <a:gd name="T8" fmla="*/ 60 w 72"/>
                <a:gd name="T9" fmla="*/ 89 h 119"/>
                <a:gd name="T10" fmla="*/ 66 w 72"/>
                <a:gd name="T11" fmla="*/ 83 h 119"/>
                <a:gd name="T12" fmla="*/ 72 w 72"/>
                <a:gd name="T13" fmla="*/ 83 h 119"/>
                <a:gd name="T14" fmla="*/ 72 w 72"/>
                <a:gd name="T15" fmla="*/ 77 h 119"/>
                <a:gd name="T16" fmla="*/ 66 w 72"/>
                <a:gd name="T17" fmla="*/ 83 h 119"/>
                <a:gd name="T18" fmla="*/ 60 w 72"/>
                <a:gd name="T19" fmla="*/ 83 h 119"/>
                <a:gd name="T20" fmla="*/ 48 w 72"/>
                <a:gd name="T21" fmla="*/ 89 h 119"/>
                <a:gd name="T22" fmla="*/ 36 w 72"/>
                <a:gd name="T23" fmla="*/ 95 h 119"/>
                <a:gd name="T24" fmla="*/ 36 w 72"/>
                <a:gd name="T25" fmla="*/ 89 h 119"/>
                <a:gd name="T26" fmla="*/ 42 w 72"/>
                <a:gd name="T27" fmla="*/ 71 h 119"/>
                <a:gd name="T28" fmla="*/ 48 w 72"/>
                <a:gd name="T29" fmla="*/ 65 h 119"/>
                <a:gd name="T30" fmla="*/ 54 w 72"/>
                <a:gd name="T31" fmla="*/ 59 h 119"/>
                <a:gd name="T32" fmla="*/ 66 w 72"/>
                <a:gd name="T33" fmla="*/ 47 h 119"/>
                <a:gd name="T34" fmla="*/ 72 w 72"/>
                <a:gd name="T35" fmla="*/ 41 h 119"/>
                <a:gd name="T36" fmla="*/ 72 w 72"/>
                <a:gd name="T37" fmla="*/ 35 h 119"/>
                <a:gd name="T38" fmla="*/ 72 w 72"/>
                <a:gd name="T39" fmla="*/ 35 h 119"/>
                <a:gd name="T40" fmla="*/ 66 w 72"/>
                <a:gd name="T41" fmla="*/ 41 h 119"/>
                <a:gd name="T42" fmla="*/ 60 w 72"/>
                <a:gd name="T43" fmla="*/ 47 h 119"/>
                <a:gd name="T44" fmla="*/ 54 w 72"/>
                <a:gd name="T45" fmla="*/ 53 h 119"/>
                <a:gd name="T46" fmla="*/ 48 w 72"/>
                <a:gd name="T47" fmla="*/ 59 h 119"/>
                <a:gd name="T48" fmla="*/ 42 w 72"/>
                <a:gd name="T49" fmla="*/ 47 h 119"/>
                <a:gd name="T50" fmla="*/ 48 w 72"/>
                <a:gd name="T51" fmla="*/ 12 h 119"/>
                <a:gd name="T52" fmla="*/ 42 w 72"/>
                <a:gd name="T53" fmla="*/ 0 h 119"/>
                <a:gd name="T54" fmla="*/ 42 w 72"/>
                <a:gd name="T55" fmla="*/ 0 h 119"/>
                <a:gd name="T56" fmla="*/ 42 w 72"/>
                <a:gd name="T57" fmla="*/ 18 h 119"/>
                <a:gd name="T58" fmla="*/ 36 w 72"/>
                <a:gd name="T59" fmla="*/ 53 h 119"/>
                <a:gd name="T60" fmla="*/ 36 w 72"/>
                <a:gd name="T61" fmla="*/ 65 h 119"/>
                <a:gd name="T62" fmla="*/ 36 w 72"/>
                <a:gd name="T63" fmla="*/ 59 h 119"/>
                <a:gd name="T64" fmla="*/ 30 w 72"/>
                <a:gd name="T65" fmla="*/ 53 h 119"/>
                <a:gd name="T66" fmla="*/ 30 w 72"/>
                <a:gd name="T67" fmla="*/ 47 h 119"/>
                <a:gd name="T68" fmla="*/ 18 w 72"/>
                <a:gd name="T69" fmla="*/ 35 h 119"/>
                <a:gd name="T70" fmla="*/ 12 w 72"/>
                <a:gd name="T71" fmla="*/ 29 h 119"/>
                <a:gd name="T72" fmla="*/ 6 w 72"/>
                <a:gd name="T73" fmla="*/ 29 h 119"/>
                <a:gd name="T74" fmla="*/ 12 w 72"/>
                <a:gd name="T75" fmla="*/ 35 h 119"/>
                <a:gd name="T76" fmla="*/ 18 w 72"/>
                <a:gd name="T77" fmla="*/ 41 h 119"/>
                <a:gd name="T78" fmla="*/ 30 w 72"/>
                <a:gd name="T79" fmla="*/ 59 h 119"/>
                <a:gd name="T80" fmla="*/ 30 w 72"/>
                <a:gd name="T81" fmla="*/ 71 h 119"/>
                <a:gd name="T82" fmla="*/ 30 w 72"/>
                <a:gd name="T83" fmla="*/ 89 h 119"/>
                <a:gd name="T84" fmla="*/ 24 w 72"/>
                <a:gd name="T85" fmla="*/ 89 h 119"/>
                <a:gd name="T86" fmla="*/ 24 w 72"/>
                <a:gd name="T87" fmla="*/ 89 h 119"/>
                <a:gd name="T88" fmla="*/ 18 w 72"/>
                <a:gd name="T89" fmla="*/ 83 h 119"/>
                <a:gd name="T90" fmla="*/ 12 w 72"/>
                <a:gd name="T91" fmla="*/ 77 h 119"/>
                <a:gd name="T92" fmla="*/ 6 w 72"/>
                <a:gd name="T93" fmla="*/ 71 h 119"/>
                <a:gd name="T94" fmla="*/ 0 w 72"/>
                <a:gd name="T95" fmla="*/ 65 h 119"/>
                <a:gd name="T96" fmla="*/ 0 w 72"/>
                <a:gd name="T97" fmla="*/ 65 h 119"/>
                <a:gd name="T98" fmla="*/ 6 w 72"/>
                <a:gd name="T99" fmla="*/ 71 h 119"/>
                <a:gd name="T100" fmla="*/ 12 w 72"/>
                <a:gd name="T101" fmla="*/ 83 h 119"/>
                <a:gd name="T102" fmla="*/ 18 w 72"/>
                <a:gd name="T103" fmla="*/ 89 h 119"/>
                <a:gd name="T104" fmla="*/ 18 w 72"/>
                <a:gd name="T105" fmla="*/ 95 h 119"/>
                <a:gd name="T106" fmla="*/ 18 w 72"/>
                <a:gd name="T107" fmla="*/ 107 h 119"/>
                <a:gd name="T108" fmla="*/ 12 w 72"/>
                <a:gd name="T109" fmla="*/ 119 h 119"/>
                <a:gd name="T110" fmla="*/ 12 w 72"/>
                <a:gd name="T111" fmla="*/ 119 h 1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2"/>
                <a:gd name="T169" fmla="*/ 0 h 119"/>
                <a:gd name="T170" fmla="*/ 72 w 72"/>
                <a:gd name="T171" fmla="*/ 119 h 11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2" h="119">
                  <a:moveTo>
                    <a:pt x="18" y="119"/>
                  </a:moveTo>
                  <a:lnTo>
                    <a:pt x="18" y="113"/>
                  </a:lnTo>
                  <a:lnTo>
                    <a:pt x="24" y="107"/>
                  </a:lnTo>
                  <a:lnTo>
                    <a:pt x="30" y="101"/>
                  </a:lnTo>
                  <a:lnTo>
                    <a:pt x="30" y="95"/>
                  </a:lnTo>
                  <a:lnTo>
                    <a:pt x="36" y="95"/>
                  </a:lnTo>
                  <a:lnTo>
                    <a:pt x="42" y="95"/>
                  </a:lnTo>
                  <a:lnTo>
                    <a:pt x="48" y="95"/>
                  </a:lnTo>
                  <a:lnTo>
                    <a:pt x="54" y="95"/>
                  </a:lnTo>
                  <a:lnTo>
                    <a:pt x="60" y="89"/>
                  </a:lnTo>
                  <a:lnTo>
                    <a:pt x="66" y="89"/>
                  </a:lnTo>
                  <a:lnTo>
                    <a:pt x="66" y="83"/>
                  </a:lnTo>
                  <a:lnTo>
                    <a:pt x="72" y="83"/>
                  </a:lnTo>
                  <a:lnTo>
                    <a:pt x="72" y="77"/>
                  </a:lnTo>
                  <a:lnTo>
                    <a:pt x="66" y="83"/>
                  </a:lnTo>
                  <a:lnTo>
                    <a:pt x="60" y="83"/>
                  </a:lnTo>
                  <a:lnTo>
                    <a:pt x="54" y="89"/>
                  </a:lnTo>
                  <a:lnTo>
                    <a:pt x="48" y="89"/>
                  </a:lnTo>
                  <a:lnTo>
                    <a:pt x="42" y="89"/>
                  </a:lnTo>
                  <a:lnTo>
                    <a:pt x="36" y="95"/>
                  </a:lnTo>
                  <a:lnTo>
                    <a:pt x="36" y="89"/>
                  </a:lnTo>
                  <a:lnTo>
                    <a:pt x="36" y="77"/>
                  </a:lnTo>
                  <a:lnTo>
                    <a:pt x="42" y="71"/>
                  </a:lnTo>
                  <a:lnTo>
                    <a:pt x="42" y="65"/>
                  </a:lnTo>
                  <a:lnTo>
                    <a:pt x="48" y="65"/>
                  </a:lnTo>
                  <a:lnTo>
                    <a:pt x="48" y="59"/>
                  </a:lnTo>
                  <a:lnTo>
                    <a:pt x="54" y="59"/>
                  </a:lnTo>
                  <a:lnTo>
                    <a:pt x="60" y="53"/>
                  </a:lnTo>
                  <a:lnTo>
                    <a:pt x="66" y="47"/>
                  </a:lnTo>
                  <a:lnTo>
                    <a:pt x="72" y="41"/>
                  </a:lnTo>
                  <a:lnTo>
                    <a:pt x="72" y="35"/>
                  </a:lnTo>
                  <a:lnTo>
                    <a:pt x="72" y="41"/>
                  </a:lnTo>
                  <a:lnTo>
                    <a:pt x="66" y="41"/>
                  </a:lnTo>
                  <a:lnTo>
                    <a:pt x="60" y="47"/>
                  </a:lnTo>
                  <a:lnTo>
                    <a:pt x="54" y="53"/>
                  </a:lnTo>
                  <a:lnTo>
                    <a:pt x="48" y="53"/>
                  </a:lnTo>
                  <a:lnTo>
                    <a:pt x="48" y="59"/>
                  </a:lnTo>
                  <a:lnTo>
                    <a:pt x="42" y="59"/>
                  </a:lnTo>
                  <a:lnTo>
                    <a:pt x="42" y="47"/>
                  </a:lnTo>
                  <a:lnTo>
                    <a:pt x="42" y="29"/>
                  </a:lnTo>
                  <a:lnTo>
                    <a:pt x="48" y="12"/>
                  </a:lnTo>
                  <a:lnTo>
                    <a:pt x="42" y="6"/>
                  </a:lnTo>
                  <a:lnTo>
                    <a:pt x="42" y="0"/>
                  </a:lnTo>
                  <a:lnTo>
                    <a:pt x="42" y="6"/>
                  </a:lnTo>
                  <a:lnTo>
                    <a:pt x="42" y="18"/>
                  </a:lnTo>
                  <a:lnTo>
                    <a:pt x="42" y="35"/>
                  </a:lnTo>
                  <a:lnTo>
                    <a:pt x="36" y="53"/>
                  </a:lnTo>
                  <a:lnTo>
                    <a:pt x="36" y="65"/>
                  </a:lnTo>
                  <a:lnTo>
                    <a:pt x="36" y="59"/>
                  </a:lnTo>
                  <a:lnTo>
                    <a:pt x="30" y="59"/>
                  </a:lnTo>
                  <a:lnTo>
                    <a:pt x="30" y="53"/>
                  </a:lnTo>
                  <a:lnTo>
                    <a:pt x="30" y="47"/>
                  </a:lnTo>
                  <a:lnTo>
                    <a:pt x="24" y="41"/>
                  </a:lnTo>
                  <a:lnTo>
                    <a:pt x="18" y="35"/>
                  </a:lnTo>
                  <a:lnTo>
                    <a:pt x="12" y="29"/>
                  </a:lnTo>
                  <a:lnTo>
                    <a:pt x="6" y="29"/>
                  </a:lnTo>
                  <a:lnTo>
                    <a:pt x="12" y="29"/>
                  </a:lnTo>
                  <a:lnTo>
                    <a:pt x="12" y="35"/>
                  </a:lnTo>
                  <a:lnTo>
                    <a:pt x="18" y="41"/>
                  </a:lnTo>
                  <a:lnTo>
                    <a:pt x="24" y="53"/>
                  </a:lnTo>
                  <a:lnTo>
                    <a:pt x="30" y="59"/>
                  </a:lnTo>
                  <a:lnTo>
                    <a:pt x="30" y="65"/>
                  </a:lnTo>
                  <a:lnTo>
                    <a:pt x="30" y="71"/>
                  </a:lnTo>
                  <a:lnTo>
                    <a:pt x="30" y="77"/>
                  </a:lnTo>
                  <a:lnTo>
                    <a:pt x="30" y="89"/>
                  </a:lnTo>
                  <a:lnTo>
                    <a:pt x="24" y="89"/>
                  </a:lnTo>
                  <a:lnTo>
                    <a:pt x="18" y="89"/>
                  </a:lnTo>
                  <a:lnTo>
                    <a:pt x="18" y="83"/>
                  </a:lnTo>
                  <a:lnTo>
                    <a:pt x="12" y="77"/>
                  </a:lnTo>
                  <a:lnTo>
                    <a:pt x="6" y="71"/>
                  </a:lnTo>
                  <a:lnTo>
                    <a:pt x="0" y="65"/>
                  </a:lnTo>
                  <a:lnTo>
                    <a:pt x="6" y="71"/>
                  </a:lnTo>
                  <a:lnTo>
                    <a:pt x="6" y="77"/>
                  </a:lnTo>
                  <a:lnTo>
                    <a:pt x="12" y="83"/>
                  </a:lnTo>
                  <a:lnTo>
                    <a:pt x="12" y="89"/>
                  </a:lnTo>
                  <a:lnTo>
                    <a:pt x="18" y="89"/>
                  </a:lnTo>
                  <a:lnTo>
                    <a:pt x="18" y="95"/>
                  </a:lnTo>
                  <a:lnTo>
                    <a:pt x="18" y="101"/>
                  </a:lnTo>
                  <a:lnTo>
                    <a:pt x="18" y="107"/>
                  </a:lnTo>
                  <a:lnTo>
                    <a:pt x="12" y="113"/>
                  </a:lnTo>
                  <a:lnTo>
                    <a:pt x="12" y="119"/>
                  </a:lnTo>
                  <a:lnTo>
                    <a:pt x="18" y="119"/>
                  </a:lnTo>
                  <a:close/>
                </a:path>
              </a:pathLst>
            </a:custGeom>
            <a:solidFill>
              <a:srgbClr val="003300"/>
            </a:solidFill>
            <a:ln w="9525">
              <a:noFill/>
              <a:round/>
              <a:headEnd/>
              <a:tailEnd/>
            </a:ln>
          </p:spPr>
          <p:txBody>
            <a:bodyPr rot="10800000" vert="eaVert"/>
            <a:lstStyle/>
            <a:p>
              <a:endParaRPr lang="en-US"/>
            </a:p>
          </p:txBody>
        </p:sp>
        <p:sp>
          <p:nvSpPr>
            <p:cNvPr id="15634" name="Freeform 257"/>
            <p:cNvSpPr>
              <a:spLocks/>
            </p:cNvSpPr>
            <p:nvPr/>
          </p:nvSpPr>
          <p:spPr bwMode="auto">
            <a:xfrm>
              <a:off x="4875" y="1885"/>
              <a:ext cx="143" cy="114"/>
            </a:xfrm>
            <a:custGeom>
              <a:avLst/>
              <a:gdLst>
                <a:gd name="T0" fmla="*/ 137 w 143"/>
                <a:gd name="T1" fmla="*/ 102 h 114"/>
                <a:gd name="T2" fmla="*/ 125 w 143"/>
                <a:gd name="T3" fmla="*/ 96 h 114"/>
                <a:gd name="T4" fmla="*/ 119 w 143"/>
                <a:gd name="T5" fmla="*/ 96 h 114"/>
                <a:gd name="T6" fmla="*/ 113 w 143"/>
                <a:gd name="T7" fmla="*/ 90 h 114"/>
                <a:gd name="T8" fmla="*/ 113 w 143"/>
                <a:gd name="T9" fmla="*/ 66 h 114"/>
                <a:gd name="T10" fmla="*/ 113 w 143"/>
                <a:gd name="T11" fmla="*/ 42 h 114"/>
                <a:gd name="T12" fmla="*/ 113 w 143"/>
                <a:gd name="T13" fmla="*/ 48 h 114"/>
                <a:gd name="T14" fmla="*/ 107 w 143"/>
                <a:gd name="T15" fmla="*/ 78 h 114"/>
                <a:gd name="T16" fmla="*/ 101 w 143"/>
                <a:gd name="T17" fmla="*/ 78 h 114"/>
                <a:gd name="T18" fmla="*/ 89 w 143"/>
                <a:gd name="T19" fmla="*/ 66 h 114"/>
                <a:gd name="T20" fmla="*/ 77 w 143"/>
                <a:gd name="T21" fmla="*/ 60 h 114"/>
                <a:gd name="T22" fmla="*/ 77 w 143"/>
                <a:gd name="T23" fmla="*/ 12 h 114"/>
                <a:gd name="T24" fmla="*/ 71 w 143"/>
                <a:gd name="T25" fmla="*/ 0 h 114"/>
                <a:gd name="T26" fmla="*/ 71 w 143"/>
                <a:gd name="T27" fmla="*/ 18 h 114"/>
                <a:gd name="T28" fmla="*/ 71 w 143"/>
                <a:gd name="T29" fmla="*/ 54 h 114"/>
                <a:gd name="T30" fmla="*/ 47 w 143"/>
                <a:gd name="T31" fmla="*/ 36 h 114"/>
                <a:gd name="T32" fmla="*/ 18 w 143"/>
                <a:gd name="T33" fmla="*/ 18 h 114"/>
                <a:gd name="T34" fmla="*/ 6 w 143"/>
                <a:gd name="T35" fmla="*/ 6 h 114"/>
                <a:gd name="T36" fmla="*/ 12 w 143"/>
                <a:gd name="T37" fmla="*/ 12 h 114"/>
                <a:gd name="T38" fmla="*/ 30 w 143"/>
                <a:gd name="T39" fmla="*/ 30 h 114"/>
                <a:gd name="T40" fmla="*/ 59 w 143"/>
                <a:gd name="T41" fmla="*/ 54 h 114"/>
                <a:gd name="T42" fmla="*/ 71 w 143"/>
                <a:gd name="T43" fmla="*/ 60 h 114"/>
                <a:gd name="T44" fmla="*/ 65 w 143"/>
                <a:gd name="T45" fmla="*/ 60 h 114"/>
                <a:gd name="T46" fmla="*/ 41 w 143"/>
                <a:gd name="T47" fmla="*/ 66 h 114"/>
                <a:gd name="T48" fmla="*/ 18 w 143"/>
                <a:gd name="T49" fmla="*/ 60 h 114"/>
                <a:gd name="T50" fmla="*/ 0 w 143"/>
                <a:gd name="T51" fmla="*/ 54 h 114"/>
                <a:gd name="T52" fmla="*/ 6 w 143"/>
                <a:gd name="T53" fmla="*/ 66 h 114"/>
                <a:gd name="T54" fmla="*/ 30 w 143"/>
                <a:gd name="T55" fmla="*/ 66 h 114"/>
                <a:gd name="T56" fmla="*/ 59 w 143"/>
                <a:gd name="T57" fmla="*/ 72 h 114"/>
                <a:gd name="T58" fmla="*/ 71 w 143"/>
                <a:gd name="T59" fmla="*/ 72 h 114"/>
                <a:gd name="T60" fmla="*/ 83 w 143"/>
                <a:gd name="T61" fmla="*/ 78 h 114"/>
                <a:gd name="T62" fmla="*/ 95 w 143"/>
                <a:gd name="T63" fmla="*/ 90 h 114"/>
                <a:gd name="T64" fmla="*/ 83 w 143"/>
                <a:gd name="T65" fmla="*/ 96 h 114"/>
                <a:gd name="T66" fmla="*/ 65 w 143"/>
                <a:gd name="T67" fmla="*/ 102 h 114"/>
                <a:gd name="T68" fmla="*/ 53 w 143"/>
                <a:gd name="T69" fmla="*/ 108 h 114"/>
                <a:gd name="T70" fmla="*/ 53 w 143"/>
                <a:gd name="T71" fmla="*/ 108 h 114"/>
                <a:gd name="T72" fmla="*/ 65 w 143"/>
                <a:gd name="T73" fmla="*/ 108 h 114"/>
                <a:gd name="T74" fmla="*/ 89 w 143"/>
                <a:gd name="T75" fmla="*/ 102 h 114"/>
                <a:gd name="T76" fmla="*/ 101 w 143"/>
                <a:gd name="T77" fmla="*/ 96 h 114"/>
                <a:gd name="T78" fmla="*/ 113 w 143"/>
                <a:gd name="T79" fmla="*/ 96 h 114"/>
                <a:gd name="T80" fmla="*/ 125 w 143"/>
                <a:gd name="T81" fmla="*/ 102 h 114"/>
                <a:gd name="T82" fmla="*/ 131 w 143"/>
                <a:gd name="T83" fmla="*/ 108 h 114"/>
                <a:gd name="T84" fmla="*/ 143 w 143"/>
                <a:gd name="T85" fmla="*/ 114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3"/>
                <a:gd name="T130" fmla="*/ 0 h 114"/>
                <a:gd name="T131" fmla="*/ 143 w 143"/>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3" h="114">
                  <a:moveTo>
                    <a:pt x="143" y="114"/>
                  </a:moveTo>
                  <a:lnTo>
                    <a:pt x="137" y="108"/>
                  </a:lnTo>
                  <a:lnTo>
                    <a:pt x="137" y="102"/>
                  </a:lnTo>
                  <a:lnTo>
                    <a:pt x="131" y="102"/>
                  </a:lnTo>
                  <a:lnTo>
                    <a:pt x="131" y="96"/>
                  </a:lnTo>
                  <a:lnTo>
                    <a:pt x="125" y="96"/>
                  </a:lnTo>
                  <a:lnTo>
                    <a:pt x="119" y="96"/>
                  </a:lnTo>
                  <a:lnTo>
                    <a:pt x="119" y="90"/>
                  </a:lnTo>
                  <a:lnTo>
                    <a:pt x="113" y="90"/>
                  </a:lnTo>
                  <a:lnTo>
                    <a:pt x="113" y="84"/>
                  </a:lnTo>
                  <a:lnTo>
                    <a:pt x="113" y="78"/>
                  </a:lnTo>
                  <a:lnTo>
                    <a:pt x="113" y="66"/>
                  </a:lnTo>
                  <a:lnTo>
                    <a:pt x="113" y="54"/>
                  </a:lnTo>
                  <a:lnTo>
                    <a:pt x="113" y="48"/>
                  </a:lnTo>
                  <a:lnTo>
                    <a:pt x="113" y="42"/>
                  </a:lnTo>
                  <a:lnTo>
                    <a:pt x="113" y="48"/>
                  </a:lnTo>
                  <a:lnTo>
                    <a:pt x="113" y="54"/>
                  </a:lnTo>
                  <a:lnTo>
                    <a:pt x="107" y="66"/>
                  </a:lnTo>
                  <a:lnTo>
                    <a:pt x="107" y="78"/>
                  </a:lnTo>
                  <a:lnTo>
                    <a:pt x="107" y="84"/>
                  </a:lnTo>
                  <a:lnTo>
                    <a:pt x="101" y="84"/>
                  </a:lnTo>
                  <a:lnTo>
                    <a:pt x="101" y="78"/>
                  </a:lnTo>
                  <a:lnTo>
                    <a:pt x="95" y="78"/>
                  </a:lnTo>
                  <a:lnTo>
                    <a:pt x="95" y="72"/>
                  </a:lnTo>
                  <a:lnTo>
                    <a:pt x="89" y="66"/>
                  </a:lnTo>
                  <a:lnTo>
                    <a:pt x="83" y="66"/>
                  </a:lnTo>
                  <a:lnTo>
                    <a:pt x="83" y="60"/>
                  </a:lnTo>
                  <a:lnTo>
                    <a:pt x="77" y="60"/>
                  </a:lnTo>
                  <a:lnTo>
                    <a:pt x="83" y="48"/>
                  </a:lnTo>
                  <a:lnTo>
                    <a:pt x="77" y="30"/>
                  </a:lnTo>
                  <a:lnTo>
                    <a:pt x="77" y="12"/>
                  </a:lnTo>
                  <a:lnTo>
                    <a:pt x="71" y="0"/>
                  </a:lnTo>
                  <a:lnTo>
                    <a:pt x="71" y="6"/>
                  </a:lnTo>
                  <a:lnTo>
                    <a:pt x="71" y="12"/>
                  </a:lnTo>
                  <a:lnTo>
                    <a:pt x="71" y="18"/>
                  </a:lnTo>
                  <a:lnTo>
                    <a:pt x="77" y="30"/>
                  </a:lnTo>
                  <a:lnTo>
                    <a:pt x="77" y="48"/>
                  </a:lnTo>
                  <a:lnTo>
                    <a:pt x="71" y="54"/>
                  </a:lnTo>
                  <a:lnTo>
                    <a:pt x="65" y="48"/>
                  </a:lnTo>
                  <a:lnTo>
                    <a:pt x="59" y="42"/>
                  </a:lnTo>
                  <a:lnTo>
                    <a:pt x="47" y="36"/>
                  </a:lnTo>
                  <a:lnTo>
                    <a:pt x="41" y="30"/>
                  </a:lnTo>
                  <a:lnTo>
                    <a:pt x="30" y="24"/>
                  </a:lnTo>
                  <a:lnTo>
                    <a:pt x="18" y="18"/>
                  </a:lnTo>
                  <a:lnTo>
                    <a:pt x="12" y="12"/>
                  </a:lnTo>
                  <a:lnTo>
                    <a:pt x="12" y="6"/>
                  </a:lnTo>
                  <a:lnTo>
                    <a:pt x="6" y="6"/>
                  </a:lnTo>
                  <a:lnTo>
                    <a:pt x="12" y="12"/>
                  </a:lnTo>
                  <a:lnTo>
                    <a:pt x="18" y="18"/>
                  </a:lnTo>
                  <a:lnTo>
                    <a:pt x="24" y="24"/>
                  </a:lnTo>
                  <a:lnTo>
                    <a:pt x="30" y="30"/>
                  </a:lnTo>
                  <a:lnTo>
                    <a:pt x="41" y="36"/>
                  </a:lnTo>
                  <a:lnTo>
                    <a:pt x="53" y="48"/>
                  </a:lnTo>
                  <a:lnTo>
                    <a:pt x="59" y="54"/>
                  </a:lnTo>
                  <a:lnTo>
                    <a:pt x="65" y="54"/>
                  </a:lnTo>
                  <a:lnTo>
                    <a:pt x="71" y="60"/>
                  </a:lnTo>
                  <a:lnTo>
                    <a:pt x="65" y="60"/>
                  </a:lnTo>
                  <a:lnTo>
                    <a:pt x="59" y="66"/>
                  </a:lnTo>
                  <a:lnTo>
                    <a:pt x="53" y="66"/>
                  </a:lnTo>
                  <a:lnTo>
                    <a:pt x="41" y="66"/>
                  </a:lnTo>
                  <a:lnTo>
                    <a:pt x="36" y="66"/>
                  </a:lnTo>
                  <a:lnTo>
                    <a:pt x="24" y="66"/>
                  </a:lnTo>
                  <a:lnTo>
                    <a:pt x="18" y="60"/>
                  </a:lnTo>
                  <a:lnTo>
                    <a:pt x="12" y="60"/>
                  </a:lnTo>
                  <a:lnTo>
                    <a:pt x="6" y="60"/>
                  </a:lnTo>
                  <a:lnTo>
                    <a:pt x="0" y="54"/>
                  </a:lnTo>
                  <a:lnTo>
                    <a:pt x="0" y="60"/>
                  </a:lnTo>
                  <a:lnTo>
                    <a:pt x="6" y="60"/>
                  </a:lnTo>
                  <a:lnTo>
                    <a:pt x="6" y="66"/>
                  </a:lnTo>
                  <a:lnTo>
                    <a:pt x="12" y="66"/>
                  </a:lnTo>
                  <a:lnTo>
                    <a:pt x="18" y="66"/>
                  </a:lnTo>
                  <a:lnTo>
                    <a:pt x="30" y="66"/>
                  </a:lnTo>
                  <a:lnTo>
                    <a:pt x="41" y="66"/>
                  </a:lnTo>
                  <a:lnTo>
                    <a:pt x="47" y="66"/>
                  </a:lnTo>
                  <a:lnTo>
                    <a:pt x="59" y="72"/>
                  </a:lnTo>
                  <a:lnTo>
                    <a:pt x="65" y="72"/>
                  </a:lnTo>
                  <a:lnTo>
                    <a:pt x="71" y="72"/>
                  </a:lnTo>
                  <a:lnTo>
                    <a:pt x="77" y="72"/>
                  </a:lnTo>
                  <a:lnTo>
                    <a:pt x="77" y="78"/>
                  </a:lnTo>
                  <a:lnTo>
                    <a:pt x="83" y="78"/>
                  </a:lnTo>
                  <a:lnTo>
                    <a:pt x="89" y="84"/>
                  </a:lnTo>
                  <a:lnTo>
                    <a:pt x="95" y="90"/>
                  </a:lnTo>
                  <a:lnTo>
                    <a:pt x="89" y="90"/>
                  </a:lnTo>
                  <a:lnTo>
                    <a:pt x="83" y="96"/>
                  </a:lnTo>
                  <a:lnTo>
                    <a:pt x="77" y="96"/>
                  </a:lnTo>
                  <a:lnTo>
                    <a:pt x="71" y="102"/>
                  </a:lnTo>
                  <a:lnTo>
                    <a:pt x="65" y="102"/>
                  </a:lnTo>
                  <a:lnTo>
                    <a:pt x="59" y="108"/>
                  </a:lnTo>
                  <a:lnTo>
                    <a:pt x="53" y="108"/>
                  </a:lnTo>
                  <a:lnTo>
                    <a:pt x="47" y="108"/>
                  </a:lnTo>
                  <a:lnTo>
                    <a:pt x="53" y="108"/>
                  </a:lnTo>
                  <a:lnTo>
                    <a:pt x="59" y="108"/>
                  </a:lnTo>
                  <a:lnTo>
                    <a:pt x="65" y="108"/>
                  </a:lnTo>
                  <a:lnTo>
                    <a:pt x="77" y="108"/>
                  </a:lnTo>
                  <a:lnTo>
                    <a:pt x="83" y="102"/>
                  </a:lnTo>
                  <a:lnTo>
                    <a:pt x="89" y="102"/>
                  </a:lnTo>
                  <a:lnTo>
                    <a:pt x="95" y="102"/>
                  </a:lnTo>
                  <a:lnTo>
                    <a:pt x="95" y="96"/>
                  </a:lnTo>
                  <a:lnTo>
                    <a:pt x="101" y="96"/>
                  </a:lnTo>
                  <a:lnTo>
                    <a:pt x="107" y="96"/>
                  </a:lnTo>
                  <a:lnTo>
                    <a:pt x="113" y="96"/>
                  </a:lnTo>
                  <a:lnTo>
                    <a:pt x="113" y="102"/>
                  </a:lnTo>
                  <a:lnTo>
                    <a:pt x="119" y="102"/>
                  </a:lnTo>
                  <a:lnTo>
                    <a:pt x="125" y="102"/>
                  </a:lnTo>
                  <a:lnTo>
                    <a:pt x="125" y="108"/>
                  </a:lnTo>
                  <a:lnTo>
                    <a:pt x="131" y="108"/>
                  </a:lnTo>
                  <a:lnTo>
                    <a:pt x="137" y="108"/>
                  </a:lnTo>
                  <a:lnTo>
                    <a:pt x="137" y="114"/>
                  </a:lnTo>
                  <a:lnTo>
                    <a:pt x="143" y="114"/>
                  </a:lnTo>
                  <a:close/>
                </a:path>
              </a:pathLst>
            </a:custGeom>
            <a:solidFill>
              <a:srgbClr val="003300"/>
            </a:solidFill>
            <a:ln w="9525">
              <a:noFill/>
              <a:round/>
              <a:headEnd/>
              <a:tailEnd/>
            </a:ln>
          </p:spPr>
          <p:txBody>
            <a:bodyPr rot="10800000" vert="eaVert"/>
            <a:lstStyle/>
            <a:p>
              <a:endParaRPr lang="en-US"/>
            </a:p>
          </p:txBody>
        </p:sp>
      </p:grpSp>
      <p:pic>
        <p:nvPicPr>
          <p:cNvPr id="15373" name="Picture 1038" descr="pHAO HOA"/>
          <p:cNvPicPr>
            <a:picLocks noGrp="1" noChangeAspect="1" noChangeArrowheads="1" noCrop="1"/>
          </p:cNvPicPr>
          <p:nvPr>
            <p:ph type="ctrTitle"/>
          </p:nvPr>
        </p:nvPicPr>
        <p:blipFill>
          <a:blip r:embed="rId6"/>
          <a:srcRect/>
          <a:stretch>
            <a:fillRect/>
          </a:stretch>
        </p:blipFill>
        <p:spPr>
          <a:xfrm>
            <a:off x="6705602" y="990601"/>
            <a:ext cx="885825" cy="876300"/>
          </a:xfrm>
          <a:noFill/>
        </p:spPr>
      </p:pic>
      <p:pic>
        <p:nvPicPr>
          <p:cNvPr id="15374" name="Picture 1039" descr="pHAO HOA"/>
          <p:cNvPicPr>
            <a:picLocks noChangeAspect="1" noChangeArrowheads="1" noCrop="1"/>
          </p:cNvPicPr>
          <p:nvPr/>
        </p:nvPicPr>
        <p:blipFill>
          <a:blip r:embed="rId6">
            <a:lum contrast="6000"/>
          </a:blip>
          <a:srcRect/>
          <a:stretch>
            <a:fillRect/>
          </a:stretch>
        </p:blipFill>
        <p:spPr bwMode="auto">
          <a:xfrm>
            <a:off x="2543074" y="1655763"/>
            <a:ext cx="6329378" cy="1028692"/>
          </a:xfrm>
          <a:prstGeom prst="rect">
            <a:avLst/>
          </a:prstGeom>
          <a:noFill/>
          <a:ln w="9525">
            <a:noFill/>
            <a:miter lim="800000"/>
            <a:headEnd/>
            <a:tailEnd/>
          </a:ln>
        </p:spPr>
      </p:pic>
      <p:pic>
        <p:nvPicPr>
          <p:cNvPr id="15375" name="Picture 1042" descr="pHAO HOA"/>
          <p:cNvPicPr>
            <a:picLocks noChangeAspect="1" noChangeArrowheads="1" noCrop="1"/>
          </p:cNvPicPr>
          <p:nvPr/>
        </p:nvPicPr>
        <p:blipFill>
          <a:blip r:embed="rId6"/>
          <a:srcRect/>
          <a:stretch>
            <a:fillRect/>
          </a:stretch>
        </p:blipFill>
        <p:spPr bwMode="auto">
          <a:xfrm>
            <a:off x="1219202" y="1"/>
            <a:ext cx="2957513" cy="2925763"/>
          </a:xfrm>
          <a:prstGeom prst="rect">
            <a:avLst/>
          </a:prstGeom>
          <a:noFill/>
          <a:ln w="9525">
            <a:noFill/>
            <a:miter lim="800000"/>
            <a:headEnd/>
            <a:tailEnd/>
          </a:ln>
        </p:spPr>
      </p:pic>
      <p:sp>
        <p:nvSpPr>
          <p:cNvPr id="15377" name="WordArt 1044"/>
          <p:cNvSpPr>
            <a:spLocks noChangeArrowheads="1" noChangeShapeType="1" noTextEdit="1"/>
          </p:cNvSpPr>
          <p:nvPr/>
        </p:nvSpPr>
        <p:spPr bwMode="auto">
          <a:xfrm>
            <a:off x="2552700" y="1770063"/>
            <a:ext cx="4648200" cy="990600"/>
          </a:xfrm>
          <a:prstGeom prst="rect">
            <a:avLst/>
          </a:prstGeom>
        </p:spPr>
        <p:txBody>
          <a:bodyPr wrap="none" fromWordArt="1">
            <a:prstTxWarp prst="textPlain">
              <a:avLst>
                <a:gd name="adj" fmla="val 50000"/>
              </a:avLst>
            </a:prstTxWarp>
          </a:bodyPr>
          <a:lstStyle/>
          <a:p>
            <a:pPr algn="ctr"/>
            <a:endParaRPr lang="en-US" sz="3600" b="1" kern="10" dirty="0">
              <a:ln w="12700">
                <a:solidFill>
                  <a:srgbClr val="0000FF"/>
                </a:solidFill>
                <a:round/>
                <a:headEnd/>
                <a:tailEnd/>
              </a:ln>
              <a:solidFill>
                <a:srgbClr val="000000"/>
              </a:solidFill>
              <a:effectLst>
                <a:outerShdw dist="35921" dir="2700000" sy="50000" kx="2115830" algn="bl" rotWithShape="0">
                  <a:srgbClr val="C0C0C0">
                    <a:alpha val="79999"/>
                  </a:srgbClr>
                </a:outerShdw>
              </a:effectLst>
              <a:latin typeface="Times New Roman"/>
              <a:cs typeface="Times New Roman"/>
            </a:endParaRPr>
          </a:p>
        </p:txBody>
      </p:sp>
      <p:sp>
        <p:nvSpPr>
          <p:cNvPr id="15378" name="WordArt 1045"/>
          <p:cNvSpPr>
            <a:spLocks noChangeArrowheads="1" noChangeShapeType="1" noTextEdit="1"/>
          </p:cNvSpPr>
          <p:nvPr/>
        </p:nvSpPr>
        <p:spPr bwMode="auto">
          <a:xfrm>
            <a:off x="1064640" y="1824518"/>
            <a:ext cx="7239000" cy="838200"/>
          </a:xfrm>
          <a:prstGeom prst="rect">
            <a:avLst/>
          </a:prstGeom>
        </p:spPr>
        <p:txBody>
          <a:bodyPr wrap="none" fromWordArt="1">
            <a:prstTxWarp prst="textPlain">
              <a:avLst>
                <a:gd name="adj" fmla="val 50000"/>
              </a:avLst>
            </a:prstTxWarp>
          </a:bodyPr>
          <a:lstStyle/>
          <a:p>
            <a:pPr algn="ctr"/>
            <a:r>
              <a:rPr lang="vi-VN" sz="3600" b="1" kern="10" dirty="0">
                <a:ln w="12700">
                  <a:solidFill>
                    <a:srgbClr val="0033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TRƯỜNG TIỂU </a:t>
            </a:r>
            <a:r>
              <a:rPr lang="vi-VN" sz="3600" b="1" kern="10" dirty="0" smtClean="0">
                <a:ln w="12700">
                  <a:solidFill>
                    <a:srgbClr val="0033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HỌC</a:t>
            </a:r>
            <a:r>
              <a:rPr lang="en-US" sz="3600" b="1" kern="10" smtClean="0">
                <a:ln w="12700">
                  <a:solidFill>
                    <a:srgbClr val="0033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 PHÚC LỢI</a:t>
            </a:r>
            <a:endParaRPr lang="en-US" sz="3600" b="1" kern="10" dirty="0">
              <a:ln w="12700">
                <a:solidFill>
                  <a:srgbClr val="0033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endParaRPr>
          </a:p>
        </p:txBody>
      </p:sp>
      <p:sp>
        <p:nvSpPr>
          <p:cNvPr id="3095" name="AutoShape 1047"/>
          <p:cNvSpPr>
            <a:spLocks noChangeArrowheads="1"/>
          </p:cNvSpPr>
          <p:nvPr/>
        </p:nvSpPr>
        <p:spPr bwMode="auto">
          <a:xfrm>
            <a:off x="1552474" y="1"/>
            <a:ext cx="990600" cy="990600"/>
          </a:xfrm>
          <a:prstGeom prst="star32">
            <a:avLst>
              <a:gd name="adj" fmla="val 21352"/>
            </a:avLst>
          </a:prstGeom>
          <a:solidFill>
            <a:srgbClr val="FFFF00"/>
          </a:solidFill>
          <a:ln w="9525">
            <a:solidFill>
              <a:srgbClr val="FF3300"/>
            </a:solidFill>
            <a:miter lim="800000"/>
            <a:headEnd/>
            <a:tailEnd/>
          </a:ln>
        </p:spPr>
        <p:txBody>
          <a:bodyPr wrap="none" anchor="ctr"/>
          <a:lstStyle/>
          <a:p>
            <a:pPr eaLnBrk="1" hangingPunct="1"/>
            <a:endParaRPr lang="vi-VN" sz="1800">
              <a:solidFill>
                <a:srgbClr val="000000"/>
              </a:solidFill>
              <a:latin typeface="Arial" charset="0"/>
              <a:cs typeface="Arial" charset="0"/>
            </a:endParaRPr>
          </a:p>
        </p:txBody>
      </p:sp>
      <p:sp>
        <p:nvSpPr>
          <p:cNvPr id="15380" name="WordArt 1048"/>
          <p:cNvSpPr>
            <a:spLocks noChangeArrowheads="1" noChangeShapeType="1" noTextEdit="1"/>
          </p:cNvSpPr>
          <p:nvPr/>
        </p:nvSpPr>
        <p:spPr bwMode="auto">
          <a:xfrm>
            <a:off x="2514600" y="4911726"/>
            <a:ext cx="5562600" cy="800100"/>
          </a:xfrm>
          <a:prstGeom prst="rect">
            <a:avLst/>
          </a:prstGeom>
        </p:spPr>
        <p:txBody>
          <a:bodyPr wrap="none" fromWordArt="1">
            <a:prstTxWarp prst="textPlain">
              <a:avLst>
                <a:gd name="adj" fmla="val 50000"/>
              </a:avLst>
            </a:prstTxWarp>
          </a:bodyPr>
          <a:lstStyle/>
          <a:p>
            <a:pPr algn="ctr"/>
            <a:endParaRPr lang="en-US" sz="3600" b="1" kern="10">
              <a:ln w="9525">
                <a:solidFill>
                  <a:srgbClr val="800000"/>
                </a:solidFill>
                <a:round/>
                <a:headEnd/>
                <a:tailEnd/>
              </a:ln>
              <a:solidFill>
                <a:srgbClr val="0000FF"/>
              </a:solidFill>
              <a:effectLst>
                <a:outerShdw dist="45791" dir="2021404" algn="ctr" rotWithShape="0">
                  <a:srgbClr val="B2B2B2">
                    <a:alpha val="79999"/>
                  </a:srgbClr>
                </a:outerShdw>
              </a:effectLst>
              <a:latin typeface="Times New Roman"/>
              <a:cs typeface="Times New Roman"/>
            </a:endParaRPr>
          </a:p>
        </p:txBody>
      </p:sp>
      <p:sp>
        <p:nvSpPr>
          <p:cNvPr id="1035" name="TextBox 1034"/>
          <p:cNvSpPr txBox="1"/>
          <p:nvPr/>
        </p:nvSpPr>
        <p:spPr>
          <a:xfrm>
            <a:off x="2987824" y="3190278"/>
            <a:ext cx="4447679" cy="769441"/>
          </a:xfrm>
          <a:prstGeom prst="rect">
            <a:avLst/>
          </a:prstGeom>
          <a:noFill/>
        </p:spPr>
        <p:txBody>
          <a:bodyPr wrap="square" rtlCol="0">
            <a:spAutoFit/>
          </a:bodyPr>
          <a:lstStyle/>
          <a:p>
            <a:r>
              <a:rPr lang="en-US" sz="4400" b="1" dirty="0" smtClean="0">
                <a:solidFill>
                  <a:srgbClr val="FF0000"/>
                </a:solidFill>
                <a:latin typeface="Times New Roman" pitchFamily="18" charset="0"/>
                <a:cs typeface="Times New Roman" pitchFamily="18" charset="0"/>
              </a:rPr>
              <a:t>CHÍNH TẢ</a:t>
            </a:r>
            <a:endParaRPr lang="en-US" sz="44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circle(in)">
                                      <p:cBhvr>
                                        <p:cTn id="7" dur="2000"/>
                                        <p:tgtEl>
                                          <p:spTgt spid="2053"/>
                                        </p:tgtEl>
                                      </p:cBhvr>
                                    </p:animEffect>
                                  </p:childTnLst>
                                </p:cTn>
                              </p:par>
                              <p:par>
                                <p:cTn id="8" presetID="6" presetClass="entr" presetSubtype="16" fill="hold" nodeType="withEffect">
                                  <p:stCondLst>
                                    <p:cond delay="0"/>
                                  </p:stCondLst>
                                  <p:childTnLst>
                                    <p:set>
                                      <p:cBhvr>
                                        <p:cTn id="9" dur="1" fill="hold">
                                          <p:stCondLst>
                                            <p:cond delay="0"/>
                                          </p:stCondLst>
                                        </p:cTn>
                                        <p:tgtEl>
                                          <p:spTgt spid="2054"/>
                                        </p:tgtEl>
                                        <p:attrNameLst>
                                          <p:attrName>style.visibility</p:attrName>
                                        </p:attrNameLst>
                                      </p:cBhvr>
                                      <p:to>
                                        <p:strVal val="visible"/>
                                      </p:to>
                                    </p:set>
                                    <p:animEffect transition="in" filter="circle(in)">
                                      <p:cBhvr>
                                        <p:cTn id="10" dur="2000"/>
                                        <p:tgtEl>
                                          <p:spTgt spid="2054"/>
                                        </p:tgtEl>
                                      </p:cBhvr>
                                    </p:animEffect>
                                  </p:childTnLst>
                                </p:cTn>
                              </p:par>
                              <p:par>
                                <p:cTn id="11" presetID="6" presetClass="entr" presetSubtype="16" fill="hold" nodeType="withEffect">
                                  <p:stCondLst>
                                    <p:cond delay="0"/>
                                  </p:stCondLst>
                                  <p:childTnLst>
                                    <p:set>
                                      <p:cBhvr>
                                        <p:cTn id="12" dur="1" fill="hold">
                                          <p:stCondLst>
                                            <p:cond delay="0"/>
                                          </p:stCondLst>
                                        </p:cTn>
                                        <p:tgtEl>
                                          <p:spTgt spid="2056"/>
                                        </p:tgtEl>
                                        <p:attrNameLst>
                                          <p:attrName>style.visibility</p:attrName>
                                        </p:attrNameLst>
                                      </p:cBhvr>
                                      <p:to>
                                        <p:strVal val="visible"/>
                                      </p:to>
                                    </p:set>
                                    <p:animEffect transition="in" filter="circle(in)">
                                      <p:cBhvr>
                                        <p:cTn id="13" dur="2000"/>
                                        <p:tgtEl>
                                          <p:spTgt spid="2056"/>
                                        </p:tgtEl>
                                      </p:cBhvr>
                                    </p:animEffect>
                                  </p:childTnLst>
                                </p:cTn>
                              </p:par>
                              <p:par>
                                <p:cTn id="14" presetID="6" presetClass="entr" presetSubtype="16" fill="hold" nodeType="withEffect">
                                  <p:stCondLst>
                                    <p:cond delay="0"/>
                                  </p:stCondLst>
                                  <p:childTnLst>
                                    <p:set>
                                      <p:cBhvr>
                                        <p:cTn id="15" dur="1" fill="hold">
                                          <p:stCondLst>
                                            <p:cond delay="0"/>
                                          </p:stCondLst>
                                        </p:cTn>
                                        <p:tgtEl>
                                          <p:spTgt spid="2058"/>
                                        </p:tgtEl>
                                        <p:attrNameLst>
                                          <p:attrName>style.visibility</p:attrName>
                                        </p:attrNameLst>
                                      </p:cBhvr>
                                      <p:to>
                                        <p:strVal val="visible"/>
                                      </p:to>
                                    </p:set>
                                    <p:animEffect transition="in" filter="circle(in)">
                                      <p:cBhvr>
                                        <p:cTn id="16" dur="2000"/>
                                        <p:tgtEl>
                                          <p:spTgt spid="2058"/>
                                        </p:tgtEl>
                                      </p:cBhvr>
                                    </p:animEffect>
                                  </p:childTnLst>
                                </p:cTn>
                              </p:par>
                              <p:par>
                                <p:cTn id="17" presetID="6" presetClass="entr" presetSubtype="16" fill="hold" nodeType="withEffect">
                                  <p:stCondLst>
                                    <p:cond delay="0"/>
                                  </p:stCondLst>
                                  <p:childTnLst>
                                    <p:set>
                                      <p:cBhvr>
                                        <p:cTn id="18" dur="1" fill="hold">
                                          <p:stCondLst>
                                            <p:cond delay="0"/>
                                          </p:stCondLst>
                                        </p:cTn>
                                        <p:tgtEl>
                                          <p:spTgt spid="2059"/>
                                        </p:tgtEl>
                                        <p:attrNameLst>
                                          <p:attrName>style.visibility</p:attrName>
                                        </p:attrNameLst>
                                      </p:cBhvr>
                                      <p:to>
                                        <p:strVal val="visible"/>
                                      </p:to>
                                    </p:set>
                                    <p:animEffect transition="in" filter="circle(in)">
                                      <p:cBhvr>
                                        <p:cTn id="19" dur="2000"/>
                                        <p:tgtEl>
                                          <p:spTgt spid="2059"/>
                                        </p:tgtEl>
                                      </p:cBhvr>
                                    </p:animEffect>
                                  </p:childTnLst>
                                </p:cTn>
                              </p:par>
                              <p:par>
                                <p:cTn id="20" presetID="8" presetClass="emph" presetSubtype="0" repeatCount="indefinite" fill="hold" grpId="0" nodeType="withEffect">
                                  <p:stCondLst>
                                    <p:cond delay="0"/>
                                  </p:stCondLst>
                                  <p:childTnLst>
                                    <p:animRot by="21600000">
                                      <p:cBhvr>
                                        <p:cTn id="21" dur="2000" fill="hold"/>
                                        <p:tgtEl>
                                          <p:spTgt spid="309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524739" y="-648047"/>
            <a:ext cx="5604116" cy="3736077"/>
            <a:chOff x="1524739" y="-648047"/>
            <a:chExt cx="5604116" cy="3736077"/>
          </a:xfrm>
        </p:grpSpPr>
        <p:pic>
          <p:nvPicPr>
            <p:cNvPr id="2" name="图片 1"/>
            <p:cNvPicPr>
              <a:picLocks noChangeAspect="1"/>
            </p:cNvPicPr>
            <p:nvPr/>
          </p:nvPicPr>
          <p:blipFill>
            <a:blip r:embed="rId2">
              <a:extLst>
                <a:ext uri="{28A0092B-C50C-407E-A947-70E740481C1C}">
                  <a14:useLocalDpi xmlns:a14="http://schemas.microsoft.com/office/drawing/2010/main"/>
                </a:ext>
              </a:extLst>
            </a:blip>
            <a:stretch>
              <a:fillRect/>
            </a:stretch>
          </p:blipFill>
          <p:spPr>
            <a:xfrm rot="389203">
              <a:off x="1524739" y="-648047"/>
              <a:ext cx="5604116" cy="3736077"/>
            </a:xfrm>
            <a:prstGeom prst="rect">
              <a:avLst/>
            </a:prstGeom>
          </p:spPr>
        </p:pic>
        <p:sp>
          <p:nvSpPr>
            <p:cNvPr id="3" name="TextBox 2"/>
            <p:cNvSpPr txBox="1"/>
            <p:nvPr/>
          </p:nvSpPr>
          <p:spPr>
            <a:xfrm>
              <a:off x="2483768" y="1357199"/>
              <a:ext cx="3888432" cy="707886"/>
            </a:xfrm>
            <a:prstGeom prst="rect">
              <a:avLst/>
            </a:prstGeom>
            <a:noFill/>
          </p:spPr>
          <p:txBody>
            <a:bodyPr wrap="square" rtlCol="0">
              <a:spAutoFit/>
            </a:bodyPr>
            <a:lstStyle/>
            <a:p>
              <a:r>
                <a:rPr lang="en-US" sz="4000" b="1"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Củng</a:t>
              </a:r>
              <a:r>
                <a:rPr lang="en-US" sz="40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4000" b="1"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cố</a:t>
              </a:r>
              <a:r>
                <a:rPr lang="en-US" sz="40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4000" b="1"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dặn</a:t>
              </a:r>
              <a:r>
                <a:rPr lang="en-US" sz="40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4000" b="1"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dò</a:t>
              </a:r>
              <a:endParaRPr lang="en-US" sz="40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4" name="TextBox 3"/>
          <p:cNvSpPr txBox="1"/>
          <p:nvPr/>
        </p:nvSpPr>
        <p:spPr>
          <a:xfrm>
            <a:off x="1321928" y="2918033"/>
            <a:ext cx="6934200" cy="2554545"/>
          </a:xfrm>
          <a:prstGeom prst="rect">
            <a:avLst/>
          </a:prstGeom>
          <a:noFill/>
        </p:spPr>
        <p:txBody>
          <a:bodyPr wrap="square" rtlCol="0">
            <a:spAutoFit/>
          </a:bodyPr>
          <a:lstStyle/>
          <a:p>
            <a:pPr marL="457200" indent="-457200">
              <a:buFontTx/>
              <a:buChar char="-"/>
            </a:pPr>
            <a:r>
              <a:rPr lang="en-US" sz="3200" dirty="0" err="1" smtClean="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Hôm</a:t>
            </a:r>
            <a:r>
              <a:rPr lang="en-US" sz="3200" dirty="0" smtClean="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nay </a:t>
            </a:r>
            <a:r>
              <a:rPr lang="en-US" sz="3200" dirty="0" err="1" smtClean="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viết</a:t>
            </a:r>
            <a:r>
              <a:rPr lang="en-US" sz="3200" dirty="0" smtClean="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chính</a:t>
            </a:r>
            <a:r>
              <a:rPr lang="en-US" sz="3200" dirty="0" smtClean="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tả</a:t>
            </a:r>
            <a:r>
              <a:rPr lang="en-US" sz="3200" dirty="0" smtClean="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bài</a:t>
            </a:r>
            <a:r>
              <a:rPr lang="en-US" sz="3200" dirty="0" smtClean="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gì</a:t>
            </a:r>
            <a:r>
              <a:rPr lang="en-US" sz="32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a:t>
            </a:r>
            <a:r>
              <a:rPr lang="en-US" sz="3200" dirty="0" smtClean="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Làm</a:t>
            </a:r>
            <a:r>
              <a:rPr lang="en-US" sz="3200" dirty="0" smtClean="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bài</a:t>
            </a:r>
            <a:r>
              <a:rPr lang="en-US" sz="3200" dirty="0" smtClean="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tập</a:t>
            </a:r>
            <a:r>
              <a:rPr lang="en-US" sz="3200" dirty="0" smtClean="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chính</a:t>
            </a:r>
            <a:r>
              <a:rPr lang="en-US" sz="3200" dirty="0" smtClean="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tả</a:t>
            </a:r>
            <a:r>
              <a:rPr lang="en-US" sz="3200" dirty="0" smtClean="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phân</a:t>
            </a:r>
            <a:r>
              <a:rPr lang="en-US" sz="3200" dirty="0" smtClean="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biệt</a:t>
            </a:r>
            <a:r>
              <a:rPr lang="en-US" sz="3200" dirty="0" smtClean="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gì</a:t>
            </a:r>
            <a:r>
              <a:rPr lang="en-US" sz="3200" dirty="0" smtClean="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a:t>
            </a:r>
          </a:p>
          <a:p>
            <a:pPr marL="457200" indent="-457200">
              <a:buFontTx/>
              <a:buChar char="-"/>
            </a:pPr>
            <a:r>
              <a:rPr lang="en-US" sz="3200" dirty="0" err="1" smtClean="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Luyện</a:t>
            </a:r>
            <a:r>
              <a:rPr lang="en-US" sz="3200" dirty="0" smtClean="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viết</a:t>
            </a:r>
            <a:r>
              <a:rPr lang="en-US" sz="3200" dirty="0" smtClean="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lại</a:t>
            </a:r>
            <a:r>
              <a:rPr lang="en-US" sz="3200" dirty="0" smtClean="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bài</a:t>
            </a:r>
            <a:r>
              <a:rPr lang="en-US" sz="3200" dirty="0" smtClean="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vào</a:t>
            </a:r>
            <a:r>
              <a:rPr lang="en-US" sz="3200" dirty="0" smtClean="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vở</a:t>
            </a:r>
            <a:r>
              <a:rPr lang="en-US" sz="3200" dirty="0" smtClean="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bài</a:t>
            </a:r>
            <a:r>
              <a:rPr lang="en-US" sz="3200" dirty="0" smtClean="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tập</a:t>
            </a:r>
            <a:r>
              <a:rPr lang="en-US" sz="3200" dirty="0" smtClean="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chính</a:t>
            </a:r>
            <a:r>
              <a:rPr lang="en-US" sz="3200" dirty="0" smtClean="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tả</a:t>
            </a:r>
            <a:endParaRPr lang="en-US" sz="3200" dirty="0" smtClean="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endParaRPr>
          </a:p>
          <a:p>
            <a:pPr>
              <a:defRPr/>
            </a:pPr>
            <a:r>
              <a:rPr lang="en-US" sz="3200" dirty="0" smtClean="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smtClean="0">
                <a:solidFill>
                  <a:schemeClr val="tx1">
                    <a:lumMod val="85000"/>
                    <a:lumOff val="15000"/>
                  </a:schemeClr>
                </a:solidFill>
                <a:latin typeface="Times New Roman" panose="02020603050405020304" pitchFamily="18" charset="0"/>
                <a:ea typeface="微软雅黑" panose="020B0503020204020204" pitchFamily="34" charset="-122"/>
                <a:cs typeface="Times New Roman" panose="02020603050405020304" pitchFamily="18" charset="0"/>
              </a:rPr>
              <a:t>Chuẩn</a:t>
            </a:r>
            <a:r>
              <a:rPr lang="en-US" sz="3200" dirty="0" smtClean="0">
                <a:solidFill>
                  <a:schemeClr val="tx1">
                    <a:lumMod val="85000"/>
                    <a:lumOff val="15000"/>
                  </a:schemeClr>
                </a:solidFill>
                <a:latin typeface="Times New Roman" pitchFamily="18" charset="0"/>
                <a:cs typeface="Times New Roman" pitchFamily="18" charset="0"/>
              </a:rPr>
              <a:t> </a:t>
            </a:r>
            <a:r>
              <a:rPr lang="en-US" sz="3200" dirty="0" err="1">
                <a:solidFill>
                  <a:schemeClr val="tx1">
                    <a:lumMod val="85000"/>
                    <a:lumOff val="15000"/>
                  </a:schemeClr>
                </a:solidFill>
                <a:latin typeface="Times New Roman" pitchFamily="18" charset="0"/>
                <a:cs typeface="Times New Roman" pitchFamily="18" charset="0"/>
              </a:rPr>
              <a:t>bị</a:t>
            </a:r>
            <a:r>
              <a:rPr lang="en-US" sz="3200" dirty="0">
                <a:solidFill>
                  <a:schemeClr val="tx1">
                    <a:lumMod val="85000"/>
                    <a:lumOff val="15000"/>
                  </a:schemeClr>
                </a:solidFill>
                <a:latin typeface="Times New Roman" pitchFamily="18" charset="0"/>
                <a:cs typeface="Times New Roman" pitchFamily="18" charset="0"/>
              </a:rPr>
              <a:t> </a:t>
            </a:r>
            <a:r>
              <a:rPr lang="en-US" sz="3200" dirty="0" err="1">
                <a:solidFill>
                  <a:schemeClr val="tx1">
                    <a:lumMod val="85000"/>
                    <a:lumOff val="15000"/>
                  </a:schemeClr>
                </a:solidFill>
                <a:latin typeface="Times New Roman" pitchFamily="18" charset="0"/>
                <a:cs typeface="Times New Roman" pitchFamily="18" charset="0"/>
              </a:rPr>
              <a:t>bài</a:t>
            </a:r>
            <a:r>
              <a:rPr lang="en-US" sz="3200" dirty="0">
                <a:solidFill>
                  <a:schemeClr val="tx1">
                    <a:lumMod val="85000"/>
                    <a:lumOff val="15000"/>
                  </a:schemeClr>
                </a:solidFill>
                <a:latin typeface="Times New Roman" pitchFamily="18" charset="0"/>
                <a:cs typeface="Times New Roman" pitchFamily="18" charset="0"/>
              </a:rPr>
              <a:t> </a:t>
            </a:r>
            <a:r>
              <a:rPr lang="en-US" sz="3200" dirty="0" err="1" smtClean="0">
                <a:solidFill>
                  <a:schemeClr val="tx1">
                    <a:lumMod val="85000"/>
                    <a:lumOff val="15000"/>
                  </a:schemeClr>
                </a:solidFill>
                <a:latin typeface="Times New Roman" pitchFamily="18" charset="0"/>
                <a:cs typeface="Times New Roman" pitchFamily="18" charset="0"/>
              </a:rPr>
              <a:t>sau</a:t>
            </a:r>
            <a:endParaRPr lang="en-US" sz="3200" dirty="0">
              <a:solidFill>
                <a:schemeClr val="tx1">
                  <a:lumMod val="85000"/>
                  <a:lumOff val="1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023782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p:txBody>
          <a:bodyPr/>
          <a:lstStyle/>
          <a:p>
            <a:pPr eaLnBrk="1" hangingPunct="1"/>
            <a:endParaRPr lang="vi-VN" smtClean="0">
              <a:latin typeface="Calibri" pitchFamily="34" charset="0"/>
            </a:endParaRPr>
          </a:p>
        </p:txBody>
      </p:sp>
      <p:pic>
        <p:nvPicPr>
          <p:cNvPr id="23555" name="Picture 4" descr="phao hoa"/>
          <p:cNvPicPr>
            <a:picLocks noGrp="1" noChangeAspect="1" noChangeArrowheads="1" noCrop="1"/>
          </p:cNvPicPr>
          <p:nvPr>
            <p:ph type="body" idx="4294967295"/>
          </p:nvPr>
        </p:nvPicPr>
        <p:blipFill>
          <a:blip r:embed="rId2" cstate="print"/>
          <a:srcRect/>
          <a:stretch>
            <a:fillRect/>
          </a:stretch>
        </p:blipFill>
        <p:spPr>
          <a:xfrm>
            <a:off x="0" y="0"/>
            <a:ext cx="9144000" cy="6858000"/>
          </a:xfrm>
        </p:spPr>
      </p:pic>
      <p:pic>
        <p:nvPicPr>
          <p:cNvPr id="23556" name="Picture 9" descr="floral"/>
          <p:cNvPicPr>
            <a:picLocks noChangeAspect="1" noChangeArrowheads="1" noCrop="1"/>
          </p:cNvPicPr>
          <p:nvPr/>
        </p:nvPicPr>
        <p:blipFill>
          <a:blip r:embed="rId3" cstate="print"/>
          <a:srcRect/>
          <a:stretch>
            <a:fillRect/>
          </a:stretch>
        </p:blipFill>
        <p:spPr bwMode="auto">
          <a:xfrm>
            <a:off x="3" y="6011867"/>
            <a:ext cx="822325" cy="846137"/>
          </a:xfrm>
          <a:prstGeom prst="rect">
            <a:avLst/>
          </a:prstGeom>
          <a:noFill/>
          <a:ln w="9525">
            <a:noFill/>
            <a:miter lim="800000"/>
            <a:headEnd/>
            <a:tailEnd/>
          </a:ln>
        </p:spPr>
      </p:pic>
      <p:pic>
        <p:nvPicPr>
          <p:cNvPr id="23557" name="Picture 10" descr="floral"/>
          <p:cNvPicPr>
            <a:picLocks noChangeAspect="1" noChangeArrowheads="1" noCrop="1"/>
          </p:cNvPicPr>
          <p:nvPr/>
        </p:nvPicPr>
        <p:blipFill>
          <a:blip r:embed="rId3" cstate="print"/>
          <a:srcRect/>
          <a:stretch>
            <a:fillRect/>
          </a:stretch>
        </p:blipFill>
        <p:spPr bwMode="auto">
          <a:xfrm>
            <a:off x="930278" y="6164267"/>
            <a:ext cx="822325" cy="846137"/>
          </a:xfrm>
          <a:prstGeom prst="rect">
            <a:avLst/>
          </a:prstGeom>
          <a:noFill/>
          <a:ln w="9525">
            <a:noFill/>
            <a:miter lim="800000"/>
            <a:headEnd/>
            <a:tailEnd/>
          </a:ln>
        </p:spPr>
      </p:pic>
      <p:pic>
        <p:nvPicPr>
          <p:cNvPr id="23558" name="Picture 11" descr="floral"/>
          <p:cNvPicPr>
            <a:picLocks noChangeAspect="1" noChangeArrowheads="1" noCrop="1"/>
          </p:cNvPicPr>
          <p:nvPr/>
        </p:nvPicPr>
        <p:blipFill>
          <a:blip r:embed="rId3" cstate="print"/>
          <a:srcRect/>
          <a:stretch>
            <a:fillRect/>
          </a:stretch>
        </p:blipFill>
        <p:spPr bwMode="auto">
          <a:xfrm>
            <a:off x="1828803" y="5791202"/>
            <a:ext cx="822325" cy="846139"/>
          </a:xfrm>
          <a:prstGeom prst="rect">
            <a:avLst/>
          </a:prstGeom>
          <a:noFill/>
          <a:ln w="9525">
            <a:noFill/>
            <a:miter lim="800000"/>
            <a:headEnd/>
            <a:tailEnd/>
          </a:ln>
        </p:spPr>
      </p:pic>
      <p:pic>
        <p:nvPicPr>
          <p:cNvPr id="23559" name="Picture 12" descr="floral"/>
          <p:cNvPicPr>
            <a:picLocks noChangeAspect="1" noChangeArrowheads="1" noCrop="1"/>
          </p:cNvPicPr>
          <p:nvPr/>
        </p:nvPicPr>
        <p:blipFill>
          <a:blip r:embed="rId3" cstate="print"/>
          <a:srcRect/>
          <a:stretch>
            <a:fillRect/>
          </a:stretch>
        </p:blipFill>
        <p:spPr bwMode="auto">
          <a:xfrm>
            <a:off x="2743203" y="6088067"/>
            <a:ext cx="822325" cy="846137"/>
          </a:xfrm>
          <a:prstGeom prst="rect">
            <a:avLst/>
          </a:prstGeom>
          <a:noFill/>
          <a:ln w="9525">
            <a:noFill/>
            <a:miter lim="800000"/>
            <a:headEnd/>
            <a:tailEnd/>
          </a:ln>
        </p:spPr>
      </p:pic>
      <p:pic>
        <p:nvPicPr>
          <p:cNvPr id="23560" name="Picture 13" descr="floral"/>
          <p:cNvPicPr>
            <a:picLocks noChangeAspect="1" noChangeArrowheads="1" noCrop="1"/>
          </p:cNvPicPr>
          <p:nvPr/>
        </p:nvPicPr>
        <p:blipFill>
          <a:blip r:embed="rId3" cstate="print"/>
          <a:srcRect/>
          <a:stretch>
            <a:fillRect/>
          </a:stretch>
        </p:blipFill>
        <p:spPr bwMode="auto">
          <a:xfrm>
            <a:off x="3505201" y="5707067"/>
            <a:ext cx="822325" cy="846137"/>
          </a:xfrm>
          <a:prstGeom prst="rect">
            <a:avLst/>
          </a:prstGeom>
          <a:noFill/>
          <a:ln w="9525">
            <a:noFill/>
            <a:miter lim="800000"/>
            <a:headEnd/>
            <a:tailEnd/>
          </a:ln>
        </p:spPr>
      </p:pic>
      <p:pic>
        <p:nvPicPr>
          <p:cNvPr id="23561" name="Picture 14" descr="floral"/>
          <p:cNvPicPr>
            <a:picLocks noChangeAspect="1" noChangeArrowheads="1" noCrop="1"/>
          </p:cNvPicPr>
          <p:nvPr/>
        </p:nvPicPr>
        <p:blipFill>
          <a:blip r:embed="rId3" cstate="print"/>
          <a:srcRect/>
          <a:stretch>
            <a:fillRect/>
          </a:stretch>
        </p:blipFill>
        <p:spPr bwMode="auto">
          <a:xfrm>
            <a:off x="4359278" y="6011867"/>
            <a:ext cx="822325" cy="846137"/>
          </a:xfrm>
          <a:prstGeom prst="rect">
            <a:avLst/>
          </a:prstGeom>
          <a:noFill/>
          <a:ln w="9525">
            <a:noFill/>
            <a:miter lim="800000"/>
            <a:headEnd/>
            <a:tailEnd/>
          </a:ln>
        </p:spPr>
      </p:pic>
      <p:pic>
        <p:nvPicPr>
          <p:cNvPr id="23562" name="Picture 15" descr="floral"/>
          <p:cNvPicPr>
            <a:picLocks noChangeAspect="1" noChangeArrowheads="1" noCrop="1"/>
          </p:cNvPicPr>
          <p:nvPr/>
        </p:nvPicPr>
        <p:blipFill>
          <a:blip r:embed="rId3" cstate="print"/>
          <a:srcRect/>
          <a:stretch>
            <a:fillRect/>
          </a:stretch>
        </p:blipFill>
        <p:spPr bwMode="auto">
          <a:xfrm>
            <a:off x="5334003" y="5715002"/>
            <a:ext cx="822325" cy="846139"/>
          </a:xfrm>
          <a:prstGeom prst="rect">
            <a:avLst/>
          </a:prstGeom>
          <a:noFill/>
          <a:ln w="9525">
            <a:noFill/>
            <a:miter lim="800000"/>
            <a:headEnd/>
            <a:tailEnd/>
          </a:ln>
        </p:spPr>
      </p:pic>
      <p:pic>
        <p:nvPicPr>
          <p:cNvPr id="23563" name="Picture 16" descr="floral"/>
          <p:cNvPicPr>
            <a:picLocks noChangeAspect="1" noChangeArrowheads="1" noCrop="1"/>
          </p:cNvPicPr>
          <p:nvPr/>
        </p:nvPicPr>
        <p:blipFill>
          <a:blip r:embed="rId3" cstate="print"/>
          <a:srcRect/>
          <a:stretch>
            <a:fillRect/>
          </a:stretch>
        </p:blipFill>
        <p:spPr bwMode="auto">
          <a:xfrm>
            <a:off x="6035678" y="6011867"/>
            <a:ext cx="822325" cy="846137"/>
          </a:xfrm>
          <a:prstGeom prst="rect">
            <a:avLst/>
          </a:prstGeom>
          <a:noFill/>
          <a:ln w="9525">
            <a:noFill/>
            <a:miter lim="800000"/>
            <a:headEnd/>
            <a:tailEnd/>
          </a:ln>
        </p:spPr>
      </p:pic>
      <p:pic>
        <p:nvPicPr>
          <p:cNvPr id="23564" name="Picture 17" descr="floral"/>
          <p:cNvPicPr>
            <a:picLocks noChangeAspect="1" noChangeArrowheads="1" noCrop="1"/>
          </p:cNvPicPr>
          <p:nvPr/>
        </p:nvPicPr>
        <p:blipFill>
          <a:blip r:embed="rId3" cstate="print"/>
          <a:srcRect/>
          <a:stretch>
            <a:fillRect/>
          </a:stretch>
        </p:blipFill>
        <p:spPr bwMode="auto">
          <a:xfrm>
            <a:off x="8245478" y="6011867"/>
            <a:ext cx="822325" cy="846137"/>
          </a:xfrm>
          <a:prstGeom prst="rect">
            <a:avLst/>
          </a:prstGeom>
          <a:noFill/>
          <a:ln w="9525">
            <a:noFill/>
            <a:miter lim="800000"/>
            <a:headEnd/>
            <a:tailEnd/>
          </a:ln>
        </p:spPr>
      </p:pic>
      <p:pic>
        <p:nvPicPr>
          <p:cNvPr id="23565" name="Picture 18" descr="floral"/>
          <p:cNvPicPr>
            <a:picLocks noChangeAspect="1" noChangeArrowheads="1" noCrop="1"/>
          </p:cNvPicPr>
          <p:nvPr/>
        </p:nvPicPr>
        <p:blipFill>
          <a:blip r:embed="rId3" cstate="print"/>
          <a:srcRect/>
          <a:stretch>
            <a:fillRect/>
          </a:stretch>
        </p:blipFill>
        <p:spPr bwMode="auto">
          <a:xfrm>
            <a:off x="7102478" y="5783267"/>
            <a:ext cx="822325" cy="846137"/>
          </a:xfrm>
          <a:prstGeom prst="rect">
            <a:avLst/>
          </a:prstGeom>
          <a:noFill/>
          <a:ln w="9525">
            <a:noFill/>
            <a:miter lim="800000"/>
            <a:headEnd/>
            <a:tailEnd/>
          </a:ln>
        </p:spPr>
      </p:pic>
      <p:sp>
        <p:nvSpPr>
          <p:cNvPr id="23566" name="WordArt 14"/>
          <p:cNvSpPr>
            <a:spLocks noChangeArrowheads="1" noChangeShapeType="1" noTextEdit="1"/>
          </p:cNvSpPr>
          <p:nvPr/>
        </p:nvSpPr>
        <p:spPr bwMode="auto">
          <a:xfrm>
            <a:off x="457200" y="1981200"/>
            <a:ext cx="7696200" cy="3657600"/>
          </a:xfrm>
          <a:prstGeom prst="rect">
            <a:avLst/>
          </a:prstGeom>
        </p:spPr>
        <p:txBody>
          <a:bodyPr wrap="none" fromWordArt="1">
            <a:prstTxWarp prst="textCascadeUp">
              <a:avLst>
                <a:gd name="adj" fmla="val 44444"/>
              </a:avLst>
            </a:prstTxWarp>
            <a:scene3d>
              <a:camera prst="legacyPerspectiveFront">
                <a:rot lat="20519967" lon="1080000" rev="0"/>
              </a:camera>
              <a:lightRig rig="legacyHarsh2" dir="b"/>
            </a:scene3d>
            <a:sp3d extrusionH="430200" prstMaterial="legacyMatte">
              <a:extrusionClr>
                <a:srgbClr val="FF6600"/>
              </a:extrusionClr>
            </a:sp3d>
          </a:bodyPr>
          <a:lstStyle/>
          <a:p>
            <a:pPr algn="ctr"/>
            <a:r>
              <a:rPr lang="vi-VN" sz="3600" b="1" kern="10">
                <a:ln w="9525">
                  <a:round/>
                  <a:headEnd/>
                  <a:tailEnd/>
                </a:ln>
                <a:gradFill rotWithShape="1">
                  <a:gsLst>
                    <a:gs pos="0">
                      <a:srgbClr val="FFE701"/>
                    </a:gs>
                    <a:gs pos="100000">
                      <a:srgbClr val="FE3E02"/>
                    </a:gs>
                  </a:gsLst>
                  <a:lin ang="5400000" scaled="1"/>
                </a:gradFill>
                <a:latin typeface="Times New Roman"/>
                <a:cs typeface="Times New Roman"/>
              </a:rPr>
              <a:t>CHÀO CÁC EM !</a:t>
            </a:r>
          </a:p>
        </p:txBody>
      </p:sp>
      <p:sp>
        <p:nvSpPr>
          <p:cNvPr id="39951" name="AutoShape 15"/>
          <p:cNvSpPr>
            <a:spLocks noChangeArrowheads="1"/>
          </p:cNvSpPr>
          <p:nvPr/>
        </p:nvSpPr>
        <p:spPr bwMode="auto">
          <a:xfrm>
            <a:off x="3886200" y="1695451"/>
            <a:ext cx="609600" cy="673100"/>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p:spPr>
        <p:txBody>
          <a:bodyPr wrap="none" lIns="92075" tIns="46038" rIns="92075" bIns="46038" anchor="ctr"/>
          <a:lstStyle/>
          <a:p>
            <a:pPr>
              <a:defRPr/>
            </a:pPr>
            <a:endParaRPr lang="en-US">
              <a:cs typeface="Arial" charset="0"/>
            </a:endParaRPr>
          </a:p>
        </p:txBody>
      </p:sp>
      <p:sp>
        <p:nvSpPr>
          <p:cNvPr id="39952" name="AutoShape 16"/>
          <p:cNvSpPr>
            <a:spLocks noChangeArrowheads="1"/>
          </p:cNvSpPr>
          <p:nvPr/>
        </p:nvSpPr>
        <p:spPr bwMode="auto">
          <a:xfrm>
            <a:off x="5573713" y="1022351"/>
            <a:ext cx="609600" cy="673100"/>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p:spPr>
        <p:txBody>
          <a:bodyPr wrap="none" lIns="92075" tIns="46038" rIns="92075" bIns="46038" anchor="ctr"/>
          <a:lstStyle/>
          <a:p>
            <a:pPr>
              <a:defRPr/>
            </a:pPr>
            <a:endParaRPr lang="en-US">
              <a:cs typeface="Arial" charset="0"/>
            </a:endParaRPr>
          </a:p>
        </p:txBody>
      </p:sp>
      <p:sp>
        <p:nvSpPr>
          <p:cNvPr id="39953" name="AutoShape 17"/>
          <p:cNvSpPr>
            <a:spLocks noChangeArrowheads="1"/>
          </p:cNvSpPr>
          <p:nvPr/>
        </p:nvSpPr>
        <p:spPr bwMode="auto">
          <a:xfrm>
            <a:off x="2316163" y="6051551"/>
            <a:ext cx="609600" cy="673100"/>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p:spPr>
        <p:txBody>
          <a:bodyPr wrap="none" lIns="92075" tIns="46038" rIns="92075" bIns="46038" anchor="ctr"/>
          <a:lstStyle/>
          <a:p>
            <a:pPr>
              <a:defRPr/>
            </a:pPr>
            <a:endParaRPr lang="en-US">
              <a:cs typeface="Arial" charset="0"/>
            </a:endParaRPr>
          </a:p>
        </p:txBody>
      </p:sp>
      <p:sp>
        <p:nvSpPr>
          <p:cNvPr id="39954" name="AutoShape 18"/>
          <p:cNvSpPr>
            <a:spLocks noChangeArrowheads="1"/>
          </p:cNvSpPr>
          <p:nvPr/>
        </p:nvSpPr>
        <p:spPr bwMode="auto">
          <a:xfrm>
            <a:off x="6858000" y="5715001"/>
            <a:ext cx="609600" cy="673100"/>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p:spPr>
        <p:txBody>
          <a:bodyPr wrap="none" lIns="92075" tIns="46038" rIns="92075" bIns="46038" anchor="ctr"/>
          <a:lstStyle/>
          <a:p>
            <a:pPr>
              <a:defRPr/>
            </a:pPr>
            <a:endParaRPr lang="en-US">
              <a:cs typeface="Arial" charset="0"/>
            </a:endParaRPr>
          </a:p>
        </p:txBody>
      </p:sp>
      <p:sp>
        <p:nvSpPr>
          <p:cNvPr id="39955" name="AutoShape 19"/>
          <p:cNvSpPr>
            <a:spLocks noChangeArrowheads="1"/>
          </p:cNvSpPr>
          <p:nvPr/>
        </p:nvSpPr>
        <p:spPr bwMode="auto">
          <a:xfrm>
            <a:off x="533400" y="552451"/>
            <a:ext cx="609600" cy="673100"/>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p:spPr>
        <p:txBody>
          <a:bodyPr wrap="none" lIns="92075" tIns="46038" rIns="92075" bIns="46038" anchor="ctr"/>
          <a:lstStyle/>
          <a:p>
            <a:pPr>
              <a:defRPr/>
            </a:pPr>
            <a:endParaRPr lang="en-US">
              <a:cs typeface="Arial" charset="0"/>
            </a:endParaRPr>
          </a:p>
        </p:txBody>
      </p:sp>
      <p:sp>
        <p:nvSpPr>
          <p:cNvPr id="39956" name="AutoShape 20"/>
          <p:cNvSpPr>
            <a:spLocks noChangeArrowheads="1"/>
          </p:cNvSpPr>
          <p:nvPr/>
        </p:nvSpPr>
        <p:spPr bwMode="auto">
          <a:xfrm>
            <a:off x="8153400" y="685801"/>
            <a:ext cx="609600" cy="673100"/>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p:spPr>
        <p:txBody>
          <a:bodyPr wrap="none" lIns="92075" tIns="46038" rIns="92075" bIns="46038" anchor="ctr"/>
          <a:lstStyle/>
          <a:p>
            <a:pPr>
              <a:defRPr/>
            </a:pPr>
            <a:endParaRPr lang="en-US">
              <a:cs typeface="Arial" charset="0"/>
            </a:endParaRPr>
          </a:p>
        </p:txBody>
      </p:sp>
    </p:spTree>
    <p:extLst>
      <p:ext uri="{BB962C8B-B14F-4D97-AF65-F5344CB8AC3E}">
        <p14:creationId xmlns:p14="http://schemas.microsoft.com/office/powerpoint/2010/main" val="3558553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repeatCount="indefinite" fill="hold" grpId="0" nodeType="afterEffect">
                                  <p:stCondLst>
                                    <p:cond delay="0"/>
                                  </p:stCondLst>
                                  <p:childTnLst>
                                    <p:set>
                                      <p:cBhvr>
                                        <p:cTn id="6" dur="1" fill="hold">
                                          <p:stCondLst>
                                            <p:cond delay="0"/>
                                          </p:stCondLst>
                                        </p:cTn>
                                        <p:tgtEl>
                                          <p:spTgt spid="39951"/>
                                        </p:tgtEl>
                                        <p:attrNameLst>
                                          <p:attrName>style.visibility</p:attrName>
                                        </p:attrNameLst>
                                      </p:cBhvr>
                                      <p:to>
                                        <p:strVal val="visible"/>
                                      </p:to>
                                    </p:set>
                                    <p:anim calcmode="lin" valueType="num">
                                      <p:cBhvr additive="base">
                                        <p:cTn id="7" dur="3000" fill="hold"/>
                                        <p:tgtEl>
                                          <p:spTgt spid="39951"/>
                                        </p:tgtEl>
                                        <p:attrNameLst>
                                          <p:attrName>ppt_x</p:attrName>
                                        </p:attrNameLst>
                                      </p:cBhvr>
                                      <p:tavLst>
                                        <p:tav tm="0">
                                          <p:val>
                                            <p:strVal val="#ppt_x"/>
                                          </p:val>
                                        </p:tav>
                                        <p:tav tm="100000">
                                          <p:val>
                                            <p:strVal val="#ppt_x"/>
                                          </p:val>
                                        </p:tav>
                                      </p:tavLst>
                                    </p:anim>
                                    <p:anim calcmode="lin" valueType="num">
                                      <p:cBhvr additive="base">
                                        <p:cTn id="8" dur="3000" fill="hold"/>
                                        <p:tgtEl>
                                          <p:spTgt spid="39951"/>
                                        </p:tgtEl>
                                        <p:attrNameLst>
                                          <p:attrName>ppt_y</p:attrName>
                                        </p:attrNameLst>
                                      </p:cBhvr>
                                      <p:tavLst>
                                        <p:tav tm="0">
                                          <p:val>
                                            <p:strVal val="0-#ppt_h/2"/>
                                          </p:val>
                                        </p:tav>
                                        <p:tav tm="100000">
                                          <p:val>
                                            <p:strVal val="#ppt_y"/>
                                          </p:val>
                                        </p:tav>
                                      </p:tavLst>
                                    </p:anim>
                                  </p:childTnLst>
                                </p:cTn>
                              </p:par>
                              <p:par>
                                <p:cTn id="9" presetID="2" presetClass="entr" presetSubtype="1" repeatCount="indefinite" fill="hold" grpId="0" nodeType="withEffect">
                                  <p:stCondLst>
                                    <p:cond delay="0"/>
                                  </p:stCondLst>
                                  <p:childTnLst>
                                    <p:set>
                                      <p:cBhvr>
                                        <p:cTn id="10" dur="1" fill="hold">
                                          <p:stCondLst>
                                            <p:cond delay="0"/>
                                          </p:stCondLst>
                                        </p:cTn>
                                        <p:tgtEl>
                                          <p:spTgt spid="39952"/>
                                        </p:tgtEl>
                                        <p:attrNameLst>
                                          <p:attrName>style.visibility</p:attrName>
                                        </p:attrNameLst>
                                      </p:cBhvr>
                                      <p:to>
                                        <p:strVal val="visible"/>
                                      </p:to>
                                    </p:set>
                                    <p:anim calcmode="lin" valueType="num">
                                      <p:cBhvr additive="base">
                                        <p:cTn id="11" dur="3000" fill="hold"/>
                                        <p:tgtEl>
                                          <p:spTgt spid="39952"/>
                                        </p:tgtEl>
                                        <p:attrNameLst>
                                          <p:attrName>ppt_x</p:attrName>
                                        </p:attrNameLst>
                                      </p:cBhvr>
                                      <p:tavLst>
                                        <p:tav tm="0">
                                          <p:val>
                                            <p:strVal val="#ppt_x"/>
                                          </p:val>
                                        </p:tav>
                                        <p:tav tm="100000">
                                          <p:val>
                                            <p:strVal val="#ppt_x"/>
                                          </p:val>
                                        </p:tav>
                                      </p:tavLst>
                                    </p:anim>
                                    <p:anim calcmode="lin" valueType="num">
                                      <p:cBhvr additive="base">
                                        <p:cTn id="12" dur="3000" fill="hold"/>
                                        <p:tgtEl>
                                          <p:spTgt spid="39952"/>
                                        </p:tgtEl>
                                        <p:attrNameLst>
                                          <p:attrName>ppt_y</p:attrName>
                                        </p:attrNameLst>
                                      </p:cBhvr>
                                      <p:tavLst>
                                        <p:tav tm="0">
                                          <p:val>
                                            <p:strVal val="0-#ppt_h/2"/>
                                          </p:val>
                                        </p:tav>
                                        <p:tav tm="100000">
                                          <p:val>
                                            <p:strVal val="#ppt_y"/>
                                          </p:val>
                                        </p:tav>
                                      </p:tavLst>
                                    </p:anim>
                                  </p:childTnLst>
                                </p:cTn>
                              </p:par>
                              <p:par>
                                <p:cTn id="13" presetID="2" presetClass="entr" presetSubtype="1" repeatCount="indefinite" fill="hold" grpId="0" nodeType="withEffect">
                                  <p:stCondLst>
                                    <p:cond delay="0"/>
                                  </p:stCondLst>
                                  <p:childTnLst>
                                    <p:set>
                                      <p:cBhvr>
                                        <p:cTn id="14" dur="1" fill="hold">
                                          <p:stCondLst>
                                            <p:cond delay="0"/>
                                          </p:stCondLst>
                                        </p:cTn>
                                        <p:tgtEl>
                                          <p:spTgt spid="39956"/>
                                        </p:tgtEl>
                                        <p:attrNameLst>
                                          <p:attrName>style.visibility</p:attrName>
                                        </p:attrNameLst>
                                      </p:cBhvr>
                                      <p:to>
                                        <p:strVal val="visible"/>
                                      </p:to>
                                    </p:set>
                                    <p:anim calcmode="lin" valueType="num">
                                      <p:cBhvr additive="base">
                                        <p:cTn id="15" dur="3000" fill="hold"/>
                                        <p:tgtEl>
                                          <p:spTgt spid="39956"/>
                                        </p:tgtEl>
                                        <p:attrNameLst>
                                          <p:attrName>ppt_x</p:attrName>
                                        </p:attrNameLst>
                                      </p:cBhvr>
                                      <p:tavLst>
                                        <p:tav tm="0">
                                          <p:val>
                                            <p:strVal val="#ppt_x"/>
                                          </p:val>
                                        </p:tav>
                                        <p:tav tm="100000">
                                          <p:val>
                                            <p:strVal val="#ppt_x"/>
                                          </p:val>
                                        </p:tav>
                                      </p:tavLst>
                                    </p:anim>
                                    <p:anim calcmode="lin" valueType="num">
                                      <p:cBhvr additive="base">
                                        <p:cTn id="16" dur="3000" fill="hold"/>
                                        <p:tgtEl>
                                          <p:spTgt spid="39956"/>
                                        </p:tgtEl>
                                        <p:attrNameLst>
                                          <p:attrName>ppt_y</p:attrName>
                                        </p:attrNameLst>
                                      </p:cBhvr>
                                      <p:tavLst>
                                        <p:tav tm="0">
                                          <p:val>
                                            <p:strVal val="0-#ppt_h/2"/>
                                          </p:val>
                                        </p:tav>
                                        <p:tav tm="100000">
                                          <p:val>
                                            <p:strVal val="#ppt_y"/>
                                          </p:val>
                                        </p:tav>
                                      </p:tavLst>
                                    </p:anim>
                                  </p:childTnLst>
                                </p:cTn>
                              </p:par>
                              <p:par>
                                <p:cTn id="17" presetID="2" presetClass="entr" presetSubtype="1" repeatCount="indefinite" fill="hold" grpId="0" nodeType="withEffect">
                                  <p:stCondLst>
                                    <p:cond delay="0"/>
                                  </p:stCondLst>
                                  <p:childTnLst>
                                    <p:set>
                                      <p:cBhvr>
                                        <p:cTn id="18" dur="1" fill="hold">
                                          <p:stCondLst>
                                            <p:cond delay="0"/>
                                          </p:stCondLst>
                                        </p:cTn>
                                        <p:tgtEl>
                                          <p:spTgt spid="39954"/>
                                        </p:tgtEl>
                                        <p:attrNameLst>
                                          <p:attrName>style.visibility</p:attrName>
                                        </p:attrNameLst>
                                      </p:cBhvr>
                                      <p:to>
                                        <p:strVal val="visible"/>
                                      </p:to>
                                    </p:set>
                                    <p:anim calcmode="lin" valueType="num">
                                      <p:cBhvr additive="base">
                                        <p:cTn id="19" dur="3000" fill="hold"/>
                                        <p:tgtEl>
                                          <p:spTgt spid="39954"/>
                                        </p:tgtEl>
                                        <p:attrNameLst>
                                          <p:attrName>ppt_x</p:attrName>
                                        </p:attrNameLst>
                                      </p:cBhvr>
                                      <p:tavLst>
                                        <p:tav tm="0">
                                          <p:val>
                                            <p:strVal val="#ppt_x"/>
                                          </p:val>
                                        </p:tav>
                                        <p:tav tm="100000">
                                          <p:val>
                                            <p:strVal val="#ppt_x"/>
                                          </p:val>
                                        </p:tav>
                                      </p:tavLst>
                                    </p:anim>
                                    <p:anim calcmode="lin" valueType="num">
                                      <p:cBhvr additive="base">
                                        <p:cTn id="20" dur="3000" fill="hold"/>
                                        <p:tgtEl>
                                          <p:spTgt spid="39954"/>
                                        </p:tgtEl>
                                        <p:attrNameLst>
                                          <p:attrName>ppt_y</p:attrName>
                                        </p:attrNameLst>
                                      </p:cBhvr>
                                      <p:tavLst>
                                        <p:tav tm="0">
                                          <p:val>
                                            <p:strVal val="0-#ppt_h/2"/>
                                          </p:val>
                                        </p:tav>
                                        <p:tav tm="100000">
                                          <p:val>
                                            <p:strVal val="#ppt_y"/>
                                          </p:val>
                                        </p:tav>
                                      </p:tavLst>
                                    </p:anim>
                                  </p:childTnLst>
                                </p:cTn>
                              </p:par>
                              <p:par>
                                <p:cTn id="21" presetID="2" presetClass="entr" presetSubtype="1" repeatCount="indefinite" fill="hold" grpId="0" nodeType="withEffect">
                                  <p:stCondLst>
                                    <p:cond delay="0"/>
                                  </p:stCondLst>
                                  <p:childTnLst>
                                    <p:set>
                                      <p:cBhvr>
                                        <p:cTn id="22" dur="1" fill="hold">
                                          <p:stCondLst>
                                            <p:cond delay="0"/>
                                          </p:stCondLst>
                                        </p:cTn>
                                        <p:tgtEl>
                                          <p:spTgt spid="39955"/>
                                        </p:tgtEl>
                                        <p:attrNameLst>
                                          <p:attrName>style.visibility</p:attrName>
                                        </p:attrNameLst>
                                      </p:cBhvr>
                                      <p:to>
                                        <p:strVal val="visible"/>
                                      </p:to>
                                    </p:set>
                                    <p:anim calcmode="lin" valueType="num">
                                      <p:cBhvr additive="base">
                                        <p:cTn id="23" dur="3000" fill="hold"/>
                                        <p:tgtEl>
                                          <p:spTgt spid="39955"/>
                                        </p:tgtEl>
                                        <p:attrNameLst>
                                          <p:attrName>ppt_x</p:attrName>
                                        </p:attrNameLst>
                                      </p:cBhvr>
                                      <p:tavLst>
                                        <p:tav tm="0">
                                          <p:val>
                                            <p:strVal val="#ppt_x"/>
                                          </p:val>
                                        </p:tav>
                                        <p:tav tm="100000">
                                          <p:val>
                                            <p:strVal val="#ppt_x"/>
                                          </p:val>
                                        </p:tav>
                                      </p:tavLst>
                                    </p:anim>
                                    <p:anim calcmode="lin" valueType="num">
                                      <p:cBhvr additive="base">
                                        <p:cTn id="24" dur="3000" fill="hold"/>
                                        <p:tgtEl>
                                          <p:spTgt spid="39955"/>
                                        </p:tgtEl>
                                        <p:attrNameLst>
                                          <p:attrName>ppt_y</p:attrName>
                                        </p:attrNameLst>
                                      </p:cBhvr>
                                      <p:tavLst>
                                        <p:tav tm="0">
                                          <p:val>
                                            <p:strVal val="0-#ppt_h/2"/>
                                          </p:val>
                                        </p:tav>
                                        <p:tav tm="100000">
                                          <p:val>
                                            <p:strVal val="#ppt_y"/>
                                          </p:val>
                                        </p:tav>
                                      </p:tavLst>
                                    </p:anim>
                                  </p:childTnLst>
                                </p:cTn>
                              </p:par>
                              <p:par>
                                <p:cTn id="25" presetID="2" presetClass="entr" presetSubtype="1" repeatCount="indefinite" fill="hold" grpId="0" nodeType="withEffect">
                                  <p:stCondLst>
                                    <p:cond delay="0"/>
                                  </p:stCondLst>
                                  <p:childTnLst>
                                    <p:set>
                                      <p:cBhvr>
                                        <p:cTn id="26" dur="1" fill="hold">
                                          <p:stCondLst>
                                            <p:cond delay="0"/>
                                          </p:stCondLst>
                                        </p:cTn>
                                        <p:tgtEl>
                                          <p:spTgt spid="39953"/>
                                        </p:tgtEl>
                                        <p:attrNameLst>
                                          <p:attrName>style.visibility</p:attrName>
                                        </p:attrNameLst>
                                      </p:cBhvr>
                                      <p:to>
                                        <p:strVal val="visible"/>
                                      </p:to>
                                    </p:set>
                                    <p:anim calcmode="lin" valueType="num">
                                      <p:cBhvr additive="base">
                                        <p:cTn id="27" dur="3000" fill="hold"/>
                                        <p:tgtEl>
                                          <p:spTgt spid="39953"/>
                                        </p:tgtEl>
                                        <p:attrNameLst>
                                          <p:attrName>ppt_x</p:attrName>
                                        </p:attrNameLst>
                                      </p:cBhvr>
                                      <p:tavLst>
                                        <p:tav tm="0">
                                          <p:val>
                                            <p:strVal val="#ppt_x"/>
                                          </p:val>
                                        </p:tav>
                                        <p:tav tm="100000">
                                          <p:val>
                                            <p:strVal val="#ppt_x"/>
                                          </p:val>
                                        </p:tav>
                                      </p:tavLst>
                                    </p:anim>
                                    <p:anim calcmode="lin" valueType="num">
                                      <p:cBhvr additive="base">
                                        <p:cTn id="28" dur="3000" fill="hold"/>
                                        <p:tgtEl>
                                          <p:spTgt spid="39953"/>
                                        </p:tgtEl>
                                        <p:attrNameLst>
                                          <p:attrName>ppt_y</p:attrName>
                                        </p:attrNameLst>
                                      </p:cBhvr>
                                      <p:tavLst>
                                        <p:tav tm="0">
                                          <p:val>
                                            <p:strVal val="0-#ppt_h/2"/>
                                          </p:val>
                                        </p:tav>
                                        <p:tav tm="100000">
                                          <p:val>
                                            <p:strVal val="#ppt_y"/>
                                          </p:val>
                                        </p:tav>
                                      </p:tavLst>
                                    </p:anim>
                                  </p:childTnLst>
                                </p:cTn>
                              </p:par>
                              <p:par>
                                <p:cTn id="29" presetID="21" presetClass="emph" presetSubtype="0" repeatCount="indefinite" fill="hold" grpId="1" nodeType="withEffect">
                                  <p:stCondLst>
                                    <p:cond delay="0"/>
                                  </p:stCondLst>
                                  <p:childTnLst>
                                    <p:animClr clrSpc="hsl" dir="cw">
                                      <p:cBhvr override="childStyle">
                                        <p:cTn id="30" dur="500" fill="hold"/>
                                        <p:tgtEl>
                                          <p:spTgt spid="39951"/>
                                        </p:tgtEl>
                                        <p:attrNameLst>
                                          <p:attrName>style.color</p:attrName>
                                        </p:attrNameLst>
                                      </p:cBhvr>
                                      <p:by>
                                        <p:hsl h="7200000" s="0" l="0"/>
                                      </p:by>
                                    </p:animClr>
                                    <p:animClr clrSpc="hsl" dir="cw">
                                      <p:cBhvr>
                                        <p:cTn id="31" dur="500" fill="hold"/>
                                        <p:tgtEl>
                                          <p:spTgt spid="39951"/>
                                        </p:tgtEl>
                                        <p:attrNameLst>
                                          <p:attrName>fillcolor</p:attrName>
                                        </p:attrNameLst>
                                      </p:cBhvr>
                                      <p:by>
                                        <p:hsl h="7200000" s="0" l="0"/>
                                      </p:by>
                                    </p:animClr>
                                    <p:animClr clrSpc="hsl" dir="cw">
                                      <p:cBhvr>
                                        <p:cTn id="32" dur="500" fill="hold"/>
                                        <p:tgtEl>
                                          <p:spTgt spid="39951"/>
                                        </p:tgtEl>
                                        <p:attrNameLst>
                                          <p:attrName>stroke.color</p:attrName>
                                        </p:attrNameLst>
                                      </p:cBhvr>
                                      <p:by>
                                        <p:hsl h="7200000" s="0" l="0"/>
                                      </p:by>
                                    </p:animClr>
                                    <p:set>
                                      <p:cBhvr>
                                        <p:cTn id="33" dur="500" fill="hold"/>
                                        <p:tgtEl>
                                          <p:spTgt spid="39951"/>
                                        </p:tgtEl>
                                        <p:attrNameLst>
                                          <p:attrName>fill.type</p:attrName>
                                        </p:attrNameLst>
                                      </p:cBhvr>
                                      <p:to>
                                        <p:strVal val="solid"/>
                                      </p:to>
                                    </p:set>
                                  </p:childTnLst>
                                </p:cTn>
                              </p:par>
                              <p:par>
                                <p:cTn id="34" presetID="21" presetClass="emph" presetSubtype="0" repeatCount="indefinite" fill="hold" grpId="1" nodeType="withEffect">
                                  <p:stCondLst>
                                    <p:cond delay="0"/>
                                  </p:stCondLst>
                                  <p:childTnLst>
                                    <p:animClr clrSpc="hsl" dir="cw">
                                      <p:cBhvr override="childStyle">
                                        <p:cTn id="35" dur="500" fill="hold"/>
                                        <p:tgtEl>
                                          <p:spTgt spid="39952"/>
                                        </p:tgtEl>
                                        <p:attrNameLst>
                                          <p:attrName>style.color</p:attrName>
                                        </p:attrNameLst>
                                      </p:cBhvr>
                                      <p:by>
                                        <p:hsl h="7200000" s="0" l="0"/>
                                      </p:by>
                                    </p:animClr>
                                    <p:animClr clrSpc="hsl" dir="cw">
                                      <p:cBhvr>
                                        <p:cTn id="36" dur="500" fill="hold"/>
                                        <p:tgtEl>
                                          <p:spTgt spid="39952"/>
                                        </p:tgtEl>
                                        <p:attrNameLst>
                                          <p:attrName>fillcolor</p:attrName>
                                        </p:attrNameLst>
                                      </p:cBhvr>
                                      <p:by>
                                        <p:hsl h="7200000" s="0" l="0"/>
                                      </p:by>
                                    </p:animClr>
                                    <p:animClr clrSpc="hsl" dir="cw">
                                      <p:cBhvr>
                                        <p:cTn id="37" dur="500" fill="hold"/>
                                        <p:tgtEl>
                                          <p:spTgt spid="39952"/>
                                        </p:tgtEl>
                                        <p:attrNameLst>
                                          <p:attrName>stroke.color</p:attrName>
                                        </p:attrNameLst>
                                      </p:cBhvr>
                                      <p:by>
                                        <p:hsl h="7200000" s="0" l="0"/>
                                      </p:by>
                                    </p:animClr>
                                    <p:set>
                                      <p:cBhvr>
                                        <p:cTn id="38" dur="500" fill="hold"/>
                                        <p:tgtEl>
                                          <p:spTgt spid="39952"/>
                                        </p:tgtEl>
                                        <p:attrNameLst>
                                          <p:attrName>fill.type</p:attrName>
                                        </p:attrNameLst>
                                      </p:cBhvr>
                                      <p:to>
                                        <p:strVal val="solid"/>
                                      </p:to>
                                    </p:set>
                                  </p:childTnLst>
                                </p:cTn>
                              </p:par>
                              <p:par>
                                <p:cTn id="39" presetID="21" presetClass="emph" presetSubtype="0" repeatCount="indefinite" fill="hold" grpId="1" nodeType="withEffect">
                                  <p:stCondLst>
                                    <p:cond delay="0"/>
                                  </p:stCondLst>
                                  <p:childTnLst>
                                    <p:animClr clrSpc="hsl" dir="cw">
                                      <p:cBhvr override="childStyle">
                                        <p:cTn id="40" dur="500" fill="hold"/>
                                        <p:tgtEl>
                                          <p:spTgt spid="39956"/>
                                        </p:tgtEl>
                                        <p:attrNameLst>
                                          <p:attrName>style.color</p:attrName>
                                        </p:attrNameLst>
                                      </p:cBhvr>
                                      <p:by>
                                        <p:hsl h="7200000" s="0" l="0"/>
                                      </p:by>
                                    </p:animClr>
                                    <p:animClr clrSpc="hsl" dir="cw">
                                      <p:cBhvr>
                                        <p:cTn id="41" dur="500" fill="hold"/>
                                        <p:tgtEl>
                                          <p:spTgt spid="39956"/>
                                        </p:tgtEl>
                                        <p:attrNameLst>
                                          <p:attrName>fillcolor</p:attrName>
                                        </p:attrNameLst>
                                      </p:cBhvr>
                                      <p:by>
                                        <p:hsl h="7200000" s="0" l="0"/>
                                      </p:by>
                                    </p:animClr>
                                    <p:animClr clrSpc="hsl" dir="cw">
                                      <p:cBhvr>
                                        <p:cTn id="42" dur="500" fill="hold"/>
                                        <p:tgtEl>
                                          <p:spTgt spid="39956"/>
                                        </p:tgtEl>
                                        <p:attrNameLst>
                                          <p:attrName>stroke.color</p:attrName>
                                        </p:attrNameLst>
                                      </p:cBhvr>
                                      <p:by>
                                        <p:hsl h="7200000" s="0" l="0"/>
                                      </p:by>
                                    </p:animClr>
                                    <p:set>
                                      <p:cBhvr>
                                        <p:cTn id="43" dur="500" fill="hold"/>
                                        <p:tgtEl>
                                          <p:spTgt spid="39956"/>
                                        </p:tgtEl>
                                        <p:attrNameLst>
                                          <p:attrName>fill.type</p:attrName>
                                        </p:attrNameLst>
                                      </p:cBhvr>
                                      <p:to>
                                        <p:strVal val="solid"/>
                                      </p:to>
                                    </p:set>
                                  </p:childTnLst>
                                </p:cTn>
                              </p:par>
                              <p:par>
                                <p:cTn id="44" presetID="21" presetClass="emph" presetSubtype="0" repeatCount="indefinite" fill="hold" grpId="1" nodeType="withEffect">
                                  <p:stCondLst>
                                    <p:cond delay="0"/>
                                  </p:stCondLst>
                                  <p:childTnLst>
                                    <p:animClr clrSpc="hsl" dir="cw">
                                      <p:cBhvr override="childStyle">
                                        <p:cTn id="45" dur="500" fill="hold"/>
                                        <p:tgtEl>
                                          <p:spTgt spid="39954"/>
                                        </p:tgtEl>
                                        <p:attrNameLst>
                                          <p:attrName>style.color</p:attrName>
                                        </p:attrNameLst>
                                      </p:cBhvr>
                                      <p:by>
                                        <p:hsl h="7200000" s="0" l="0"/>
                                      </p:by>
                                    </p:animClr>
                                    <p:animClr clrSpc="hsl" dir="cw">
                                      <p:cBhvr>
                                        <p:cTn id="46" dur="500" fill="hold"/>
                                        <p:tgtEl>
                                          <p:spTgt spid="39954"/>
                                        </p:tgtEl>
                                        <p:attrNameLst>
                                          <p:attrName>fillcolor</p:attrName>
                                        </p:attrNameLst>
                                      </p:cBhvr>
                                      <p:by>
                                        <p:hsl h="7200000" s="0" l="0"/>
                                      </p:by>
                                    </p:animClr>
                                    <p:animClr clrSpc="hsl" dir="cw">
                                      <p:cBhvr>
                                        <p:cTn id="47" dur="500" fill="hold"/>
                                        <p:tgtEl>
                                          <p:spTgt spid="39954"/>
                                        </p:tgtEl>
                                        <p:attrNameLst>
                                          <p:attrName>stroke.color</p:attrName>
                                        </p:attrNameLst>
                                      </p:cBhvr>
                                      <p:by>
                                        <p:hsl h="7200000" s="0" l="0"/>
                                      </p:by>
                                    </p:animClr>
                                    <p:set>
                                      <p:cBhvr>
                                        <p:cTn id="48" dur="500" fill="hold"/>
                                        <p:tgtEl>
                                          <p:spTgt spid="39954"/>
                                        </p:tgtEl>
                                        <p:attrNameLst>
                                          <p:attrName>fill.type</p:attrName>
                                        </p:attrNameLst>
                                      </p:cBhvr>
                                      <p:to>
                                        <p:strVal val="solid"/>
                                      </p:to>
                                    </p:set>
                                  </p:childTnLst>
                                </p:cTn>
                              </p:par>
                              <p:par>
                                <p:cTn id="49" presetID="21" presetClass="emph" presetSubtype="0" repeatCount="indefinite" fill="hold" grpId="1" nodeType="withEffect">
                                  <p:stCondLst>
                                    <p:cond delay="0"/>
                                  </p:stCondLst>
                                  <p:childTnLst>
                                    <p:animClr clrSpc="hsl" dir="cw">
                                      <p:cBhvr override="childStyle">
                                        <p:cTn id="50" dur="500" fill="hold"/>
                                        <p:tgtEl>
                                          <p:spTgt spid="39953"/>
                                        </p:tgtEl>
                                        <p:attrNameLst>
                                          <p:attrName>style.color</p:attrName>
                                        </p:attrNameLst>
                                      </p:cBhvr>
                                      <p:by>
                                        <p:hsl h="7200000" s="0" l="0"/>
                                      </p:by>
                                    </p:animClr>
                                    <p:animClr clrSpc="hsl" dir="cw">
                                      <p:cBhvr>
                                        <p:cTn id="51" dur="500" fill="hold"/>
                                        <p:tgtEl>
                                          <p:spTgt spid="39953"/>
                                        </p:tgtEl>
                                        <p:attrNameLst>
                                          <p:attrName>fillcolor</p:attrName>
                                        </p:attrNameLst>
                                      </p:cBhvr>
                                      <p:by>
                                        <p:hsl h="7200000" s="0" l="0"/>
                                      </p:by>
                                    </p:animClr>
                                    <p:animClr clrSpc="hsl" dir="cw">
                                      <p:cBhvr>
                                        <p:cTn id="52" dur="500" fill="hold"/>
                                        <p:tgtEl>
                                          <p:spTgt spid="39953"/>
                                        </p:tgtEl>
                                        <p:attrNameLst>
                                          <p:attrName>stroke.color</p:attrName>
                                        </p:attrNameLst>
                                      </p:cBhvr>
                                      <p:by>
                                        <p:hsl h="7200000" s="0" l="0"/>
                                      </p:by>
                                    </p:animClr>
                                    <p:set>
                                      <p:cBhvr>
                                        <p:cTn id="53" dur="500" fill="hold"/>
                                        <p:tgtEl>
                                          <p:spTgt spid="39953"/>
                                        </p:tgtEl>
                                        <p:attrNameLst>
                                          <p:attrName>fill.type</p:attrName>
                                        </p:attrNameLst>
                                      </p:cBhvr>
                                      <p:to>
                                        <p:strVal val="solid"/>
                                      </p:to>
                                    </p:set>
                                  </p:childTnLst>
                                </p:cTn>
                              </p:par>
                              <p:par>
                                <p:cTn id="54" presetID="21" presetClass="emph" presetSubtype="0" repeatCount="indefinite" fill="hold" grpId="1" nodeType="withEffect">
                                  <p:stCondLst>
                                    <p:cond delay="0"/>
                                  </p:stCondLst>
                                  <p:childTnLst>
                                    <p:animClr clrSpc="hsl" dir="cw">
                                      <p:cBhvr override="childStyle">
                                        <p:cTn id="55" dur="500" fill="hold"/>
                                        <p:tgtEl>
                                          <p:spTgt spid="39955"/>
                                        </p:tgtEl>
                                        <p:attrNameLst>
                                          <p:attrName>style.color</p:attrName>
                                        </p:attrNameLst>
                                      </p:cBhvr>
                                      <p:by>
                                        <p:hsl h="7200000" s="0" l="0"/>
                                      </p:by>
                                    </p:animClr>
                                    <p:animClr clrSpc="hsl" dir="cw">
                                      <p:cBhvr>
                                        <p:cTn id="56" dur="500" fill="hold"/>
                                        <p:tgtEl>
                                          <p:spTgt spid="39955"/>
                                        </p:tgtEl>
                                        <p:attrNameLst>
                                          <p:attrName>fillcolor</p:attrName>
                                        </p:attrNameLst>
                                      </p:cBhvr>
                                      <p:by>
                                        <p:hsl h="7200000" s="0" l="0"/>
                                      </p:by>
                                    </p:animClr>
                                    <p:animClr clrSpc="hsl" dir="cw">
                                      <p:cBhvr>
                                        <p:cTn id="57" dur="500" fill="hold"/>
                                        <p:tgtEl>
                                          <p:spTgt spid="39955"/>
                                        </p:tgtEl>
                                        <p:attrNameLst>
                                          <p:attrName>stroke.color</p:attrName>
                                        </p:attrNameLst>
                                      </p:cBhvr>
                                      <p:by>
                                        <p:hsl h="7200000" s="0" l="0"/>
                                      </p:by>
                                    </p:animClr>
                                    <p:set>
                                      <p:cBhvr>
                                        <p:cTn id="58" dur="500" fill="hold"/>
                                        <p:tgtEl>
                                          <p:spTgt spid="3995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51" grpId="0" animBg="1"/>
      <p:bldP spid="39951" grpId="1" animBg="1"/>
      <p:bldP spid="39952" grpId="0" animBg="1"/>
      <p:bldP spid="39952" grpId="1" animBg="1"/>
      <p:bldP spid="39953" grpId="0" animBg="1"/>
      <p:bldP spid="39953" grpId="1" animBg="1"/>
      <p:bldP spid="39954" grpId="0" animBg="1"/>
      <p:bldP spid="39954" grpId="1" animBg="1"/>
      <p:bldP spid="39955" grpId="0" animBg="1"/>
      <p:bldP spid="39955" grpId="1" animBg="1"/>
      <p:bldP spid="39956" grpId="0" animBg="1"/>
      <p:bldP spid="3995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2" descr="Hình ảnh có li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 y="1"/>
            <a:ext cx="9124335" cy="684079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0034" y="457200"/>
            <a:ext cx="6434166" cy="523220"/>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61339" y="1411075"/>
            <a:ext cx="8763000" cy="954107"/>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Nghe</a:t>
            </a:r>
            <a:r>
              <a:rPr lang="en-US" sz="2800" b="1" dirty="0">
                <a:solidFill>
                  <a:srgbClr val="FF0000"/>
                </a:solidFill>
                <a:latin typeface="Times New Roman" pitchFamily="18" charset="0"/>
                <a:cs typeface="Times New Roman" pitchFamily="18" charset="0"/>
              </a:rPr>
              <a:t> – </a:t>
            </a:r>
            <a:r>
              <a:rPr lang="en-US" sz="2800" b="1" dirty="0" err="1">
                <a:solidFill>
                  <a:srgbClr val="FF0000"/>
                </a:solidFill>
                <a:latin typeface="Times New Roman" pitchFamily="18" charset="0"/>
                <a:cs typeface="Times New Roman" pitchFamily="18" charset="0"/>
              </a:rPr>
              <a:t>viết</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Dòng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suối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thức</a:t>
            </a:r>
            <a:endParaRPr lang="en-US" sz="2800" b="1" dirty="0">
              <a:solidFill>
                <a:srgbClr val="FF0000"/>
              </a:solidFill>
              <a:latin typeface="Times New Roman" pitchFamily="18" charset="0"/>
              <a:cs typeface="Times New Roman" pitchFamily="18" charset="0"/>
            </a:endParaRPr>
          </a:p>
          <a:p>
            <a:pPr algn="ctr"/>
            <a:r>
              <a:rPr lang="en-US" sz="2800" b="1" dirty="0" err="1">
                <a:solidFill>
                  <a:srgbClr val="FF0000"/>
                </a:solidFill>
                <a:latin typeface="Times New Roman" pitchFamily="18" charset="0"/>
                <a:cs typeface="Times New Roman" pitchFamily="18" charset="0"/>
              </a:rPr>
              <a:t>Phân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biệt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a:t>
            </a:r>
            <a:r>
              <a:rPr lang="en-US" sz="2800" b="1" dirty="0">
                <a:solidFill>
                  <a:srgbClr val="FF0000"/>
                </a:solidFill>
                <a:latin typeface="Times New Roman" pitchFamily="18" charset="0"/>
                <a:cs typeface="Times New Roman" pitchFamily="18" charset="0"/>
              </a:rPr>
              <a:t>/</a:t>
            </a:r>
            <a:r>
              <a:rPr lang="en-US" sz="2800" b="1" dirty="0" err="1">
                <a:solidFill>
                  <a:srgbClr val="FF0000"/>
                </a:solidFill>
                <a:latin typeface="Times New Roman" pitchFamily="18" charset="0"/>
                <a:cs typeface="Times New Roman" pitchFamily="18" charset="0"/>
              </a:rPr>
              <a:t>ch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dấu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hỏi</a:t>
            </a:r>
            <a:r>
              <a:rPr lang="en-US" sz="2800" b="1" dirty="0">
                <a:solidFill>
                  <a:srgbClr val="FF0000"/>
                </a:solidFill>
                <a:latin typeface="Times New Roman" pitchFamily="18" charset="0"/>
                <a:cs typeface="Times New Roman" pitchFamily="18" charset="0"/>
              </a:rPr>
              <a:t>/</a:t>
            </a:r>
            <a:r>
              <a:rPr lang="en-US" sz="2800" b="1" dirty="0" err="1">
                <a:solidFill>
                  <a:srgbClr val="FF0000"/>
                </a:solidFill>
                <a:latin typeface="Times New Roman" pitchFamily="18" charset="0"/>
                <a:cs typeface="Times New Roman" pitchFamily="18" charset="0"/>
              </a:rPr>
              <a:t>dấu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ngã</a:t>
            </a:r>
            <a:endParaRPr lang="en-US" sz="2800" b="1" dirty="0">
              <a:solidFill>
                <a:srgbClr val="FF0000"/>
              </a:solidFill>
              <a:latin typeface="Times New Roman" pitchFamily="18" charset="0"/>
              <a:cs typeface="Times New Roman" pitchFamily="18" charset="0"/>
            </a:endParaRPr>
          </a:p>
        </p:txBody>
      </p:sp>
      <p:sp>
        <p:nvSpPr>
          <p:cNvPr id="5" name="Rectangle 4"/>
          <p:cNvSpPr/>
          <p:nvPr/>
        </p:nvSpPr>
        <p:spPr>
          <a:xfrm>
            <a:off x="500034" y="357165"/>
            <a:ext cx="7858180" cy="1569660"/>
          </a:xfrm>
          <a:prstGeom prst="rect">
            <a:avLst/>
          </a:prstGeom>
        </p:spPr>
        <p:txBody>
          <a:bodyPr wrap="square">
            <a:spAutoFit/>
          </a:bodyPr>
          <a:lstStyle/>
          <a:p>
            <a:pPr algn="ctr"/>
            <a:r>
              <a:rPr lang="en-US" sz="3200" dirty="0" err="1" smtClean="0">
                <a:latin typeface="Times New Roman" pitchFamily="18" charset="0"/>
                <a:cs typeface="Times New Roman" pitchFamily="18" charset="0"/>
              </a:rPr>
              <a:t>Thứ</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ngày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năm</a:t>
            </a:r>
            <a:r>
              <a:rPr lang="en-US" sz="3200" dirty="0" smtClean="0">
                <a:latin typeface="Times New Roman" pitchFamily="18" charset="0"/>
                <a:cs typeface="Times New Roman" pitchFamily="18" charset="0"/>
              </a:rPr>
              <a:t>     </a:t>
            </a:r>
            <a:br>
              <a:rPr lang="en-US" sz="3200" dirty="0" smtClean="0">
                <a:latin typeface="Times New Roman" pitchFamily="18" charset="0"/>
                <a:cs typeface="Times New Roman" pitchFamily="18" charset="0"/>
              </a:rPr>
            </a:br>
            <a:r>
              <a:rPr lang="en-US" sz="3200" dirty="0" err="1" smtClean="0">
                <a:latin typeface="Times New Roman" pitchFamily="18" charset="0"/>
                <a:cs typeface="Times New Roman" pitchFamily="18" charset="0"/>
              </a:rPr>
              <a:t>Chính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tả</a:t>
            </a:r>
            <a:endParaRPr lang="en-US" sz="3200" dirty="0" smtClean="0">
              <a:latin typeface="Times New Roman" pitchFamily="18" charset="0"/>
              <a:cs typeface="Times New Roman" pitchFamily="18" charset="0"/>
            </a:endParaRPr>
          </a:p>
          <a:p>
            <a:pPr algn="ctr"/>
            <a:endParaRPr lang="en-US" sz="3200" dirty="0"/>
          </a:p>
        </p:txBody>
      </p:sp>
    </p:spTree>
    <p:extLst>
      <p:ext uri="{BB962C8B-B14F-4D97-AF65-F5344CB8AC3E}">
        <p14:creationId xmlns:p14="http://schemas.microsoft.com/office/powerpoint/2010/main" val="317364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ình ảnh có li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14" y="877"/>
            <a:ext cx="9124335" cy="68407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93770" y="404664"/>
            <a:ext cx="8763000" cy="830997"/>
          </a:xfrm>
          <a:prstGeom prst="rect">
            <a:avLst/>
          </a:prstGeom>
          <a:noFill/>
        </p:spPr>
        <p:txBody>
          <a:bodyPr wrap="square" rtlCol="0">
            <a:spAutoFit/>
          </a:bodyPr>
          <a:lstStyle/>
          <a:p>
            <a:pPr algn="ctr"/>
            <a:r>
              <a:rPr lang="en-US" sz="4800" b="1" i="1" dirty="0" err="1" smtClean="0">
                <a:solidFill>
                  <a:srgbClr val="FF0000"/>
                </a:solidFill>
                <a:latin typeface="CenturyOldst BT" panose="02050603050705020204" pitchFamily="18" charset="0"/>
                <a:cs typeface="Times New Roman" panose="02020603050405020304" pitchFamily="18" charset="0"/>
              </a:rPr>
              <a:t>Khởi</a:t>
            </a:r>
            <a:r>
              <a:rPr lang="en-US" sz="4800" b="1" i="1" dirty="0" smtClean="0">
                <a:solidFill>
                  <a:srgbClr val="FF0000"/>
                </a:solidFill>
                <a:latin typeface="CenturyOldst BT" panose="02050603050705020204" pitchFamily="18" charset="0"/>
                <a:cs typeface="Times New Roman" panose="02020603050405020304" pitchFamily="18" charset="0"/>
              </a:rPr>
              <a:t> </a:t>
            </a:r>
            <a:r>
              <a:rPr lang="en-US" sz="4800" b="1" i="1" smtClean="0">
                <a:solidFill>
                  <a:srgbClr val="FF0000"/>
                </a:solidFill>
                <a:latin typeface="CenturyOldst BT" panose="02050603050705020204" pitchFamily="18" charset="0"/>
                <a:cs typeface="Times New Roman" panose="02020603050405020304" pitchFamily="18" charset="0"/>
              </a:rPr>
              <a:t>động</a:t>
            </a:r>
            <a:endParaRPr lang="en-US" sz="4800" b="1" i="1" dirty="0" smtClean="0">
              <a:solidFill>
                <a:srgbClr val="FF0000"/>
              </a:solidFill>
              <a:latin typeface="CenturyOldst BT" panose="02050603050705020204" pitchFamily="18" charset="0"/>
              <a:cs typeface="Times New Roman" panose="02020603050405020304" pitchFamily="18" charset="0"/>
            </a:endParaRPr>
          </a:p>
        </p:txBody>
      </p:sp>
      <p:sp>
        <p:nvSpPr>
          <p:cNvPr id="8" name="TextBox 3"/>
          <p:cNvSpPr txBox="1"/>
          <p:nvPr/>
        </p:nvSpPr>
        <p:spPr>
          <a:xfrm>
            <a:off x="3132200" y="2228671"/>
            <a:ext cx="3240000" cy="240065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vi-VN" sz="3000" b="1" dirty="0" smtClean="0">
                <a:latin typeface="+mj-lt"/>
              </a:rPr>
              <a:t>Viết các từ</a:t>
            </a:r>
          </a:p>
          <a:p>
            <a:pPr marL="457200" indent="-457200" algn="just">
              <a:buFontTx/>
              <a:buChar char="-"/>
            </a:pPr>
            <a:r>
              <a:rPr lang="vi-VN" sz="3000" b="1" dirty="0" smtClean="0">
                <a:latin typeface="+mj-lt"/>
              </a:rPr>
              <a:t>Lá</a:t>
            </a:r>
          </a:p>
          <a:p>
            <a:pPr marL="457200" indent="-457200" algn="just">
              <a:buFontTx/>
              <a:buChar char="-"/>
            </a:pPr>
            <a:r>
              <a:rPr lang="vi-VN" sz="3000" b="1" dirty="0" smtClean="0">
                <a:latin typeface="+mj-lt"/>
              </a:rPr>
              <a:t>Mênh mông</a:t>
            </a:r>
          </a:p>
          <a:p>
            <a:pPr marL="457200" indent="-457200" algn="just">
              <a:buFontTx/>
              <a:buChar char="-"/>
            </a:pPr>
            <a:r>
              <a:rPr lang="vi-VN" sz="3000" b="1" dirty="0" smtClean="0">
                <a:latin typeface="+mj-lt"/>
              </a:rPr>
              <a:t>Sao</a:t>
            </a:r>
          </a:p>
          <a:p>
            <a:pPr marL="457200" indent="-457200" algn="just">
              <a:buFontTx/>
              <a:buChar char="-"/>
            </a:pPr>
            <a:r>
              <a:rPr lang="vi-VN" sz="3000" b="1" dirty="0" smtClean="0">
                <a:latin typeface="+mj-lt"/>
              </a:rPr>
              <a:t>Im lặng</a:t>
            </a:r>
            <a:endParaRPr lang="en-US" sz="3000" b="1" dirty="0">
              <a:latin typeface="+mj-lt"/>
            </a:endParaRPr>
          </a:p>
        </p:txBody>
      </p:sp>
    </p:spTree>
    <p:extLst>
      <p:ext uri="{BB962C8B-B14F-4D97-AF65-F5344CB8AC3E}">
        <p14:creationId xmlns:p14="http://schemas.microsoft.com/office/powerpoint/2010/main" val="4256646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0034" y="457200"/>
            <a:ext cx="6434166" cy="523220"/>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81000" y="1905000"/>
            <a:ext cx="8763000" cy="2123658"/>
          </a:xfrm>
          <a:prstGeom prst="rect">
            <a:avLst/>
          </a:prstGeom>
          <a:noFill/>
        </p:spPr>
        <p:txBody>
          <a:bodyPr wrap="square" rtlCol="0">
            <a:spAutoFit/>
          </a:bodyPr>
          <a:lstStyle/>
          <a:p>
            <a:endParaRPr lang="en-US" sz="2800" b="1" dirty="0" smtClean="0">
              <a:solidFill>
                <a:srgbClr val="FF0000"/>
              </a:solidFill>
              <a:latin typeface="Times New Roman" panose="02020603050405020304" pitchFamily="18" charset="0"/>
              <a:cs typeface="Times New Roman" panose="02020603050405020304" pitchFamily="18" charset="0"/>
            </a:endParaRPr>
          </a:p>
          <a:p>
            <a:endParaRPr lang="en-US" sz="2800" b="1" dirty="0" smtClean="0">
              <a:solidFill>
                <a:srgbClr val="FF0000"/>
              </a:solidFill>
              <a:latin typeface="Times New Roman" panose="02020603050405020304" pitchFamily="18" charset="0"/>
              <a:cs typeface="Times New Roman" panose="02020603050405020304" pitchFamily="18" charset="0"/>
            </a:endParaRPr>
          </a:p>
          <a:p>
            <a:endParaRPr lang="en-US" sz="2800" b="1" dirty="0" smtClean="0">
              <a:solidFill>
                <a:srgbClr val="FF0000"/>
              </a:solidFill>
              <a:latin typeface="Times New Roman" panose="02020603050405020304" pitchFamily="18" charset="0"/>
              <a:cs typeface="Times New Roman" panose="02020603050405020304" pitchFamily="18" charset="0"/>
            </a:endParaRPr>
          </a:p>
          <a:p>
            <a:pPr>
              <a:buFontTx/>
              <a:buChar char="-"/>
            </a:pPr>
            <a:endParaRPr lang="en-US" sz="4800" b="1" dirty="0" smtClean="0">
              <a:solidFill>
                <a:srgbClr val="FF0000"/>
              </a:solidFill>
              <a:latin typeface="Times New Roman" panose="02020603050405020304" pitchFamily="18" charset="0"/>
              <a:cs typeface="Times New Roman" panose="02020603050405020304" pitchFamily="18" charset="0"/>
            </a:endParaRPr>
          </a:p>
        </p:txBody>
      </p:sp>
      <p:sp>
        <p:nvSpPr>
          <p:cNvPr id="6" name="Text Box 10"/>
          <p:cNvSpPr txBox="1">
            <a:spLocks noChangeArrowheads="1"/>
          </p:cNvSpPr>
          <p:nvPr/>
        </p:nvSpPr>
        <p:spPr bwMode="auto">
          <a:xfrm>
            <a:off x="1475656" y="1268760"/>
            <a:ext cx="6075023" cy="5116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sz="3600" kern="1200">
                <a:solidFill>
                  <a:schemeClr val="tx1"/>
                </a:solidFill>
                <a:latin typeface="Arial" charset="0"/>
                <a:ea typeface="+mn-ea"/>
                <a:cs typeface="+mn-cs"/>
              </a:defRPr>
            </a:lvl1pPr>
            <a:lvl2pPr marL="457200" algn="l" rtl="0" fontAlgn="base">
              <a:spcBef>
                <a:spcPct val="0"/>
              </a:spcBef>
              <a:spcAft>
                <a:spcPct val="0"/>
              </a:spcAft>
              <a:defRPr sz="3600" kern="1200">
                <a:solidFill>
                  <a:schemeClr val="tx1"/>
                </a:solidFill>
                <a:latin typeface="Arial" charset="0"/>
                <a:ea typeface="+mn-ea"/>
                <a:cs typeface="+mn-cs"/>
              </a:defRPr>
            </a:lvl2pPr>
            <a:lvl3pPr marL="914400" algn="l" rtl="0" fontAlgn="base">
              <a:spcBef>
                <a:spcPct val="0"/>
              </a:spcBef>
              <a:spcAft>
                <a:spcPct val="0"/>
              </a:spcAft>
              <a:defRPr sz="3600" kern="1200">
                <a:solidFill>
                  <a:schemeClr val="tx1"/>
                </a:solidFill>
                <a:latin typeface="Arial" charset="0"/>
                <a:ea typeface="+mn-ea"/>
                <a:cs typeface="+mn-cs"/>
              </a:defRPr>
            </a:lvl3pPr>
            <a:lvl4pPr marL="1371600" algn="l" rtl="0" fontAlgn="base">
              <a:spcBef>
                <a:spcPct val="0"/>
              </a:spcBef>
              <a:spcAft>
                <a:spcPct val="0"/>
              </a:spcAft>
              <a:defRPr sz="3600" kern="1200">
                <a:solidFill>
                  <a:schemeClr val="tx1"/>
                </a:solidFill>
                <a:latin typeface="Arial" charset="0"/>
                <a:ea typeface="+mn-ea"/>
                <a:cs typeface="+mn-cs"/>
              </a:defRPr>
            </a:lvl4pPr>
            <a:lvl5pPr marL="1828800" algn="l" rtl="0" fontAlgn="base">
              <a:spcBef>
                <a:spcPct val="0"/>
              </a:spcBef>
              <a:spcAft>
                <a:spcPct val="0"/>
              </a:spcAft>
              <a:defRPr sz="3600" kern="1200">
                <a:solidFill>
                  <a:schemeClr val="tx1"/>
                </a:solidFill>
                <a:latin typeface="Arial" charset="0"/>
                <a:ea typeface="+mn-ea"/>
                <a:cs typeface="+mn-cs"/>
              </a:defRPr>
            </a:lvl5pPr>
            <a:lvl6pPr marL="2286000" algn="l" defTabSz="914400" rtl="0" eaLnBrk="1" latinLnBrk="0" hangingPunct="1">
              <a:defRPr sz="3600" kern="1200">
                <a:solidFill>
                  <a:schemeClr val="tx1"/>
                </a:solidFill>
                <a:latin typeface="Arial" charset="0"/>
                <a:ea typeface="+mn-ea"/>
                <a:cs typeface="+mn-cs"/>
              </a:defRPr>
            </a:lvl6pPr>
            <a:lvl7pPr marL="2743200" algn="l" defTabSz="914400" rtl="0" eaLnBrk="1" latinLnBrk="0" hangingPunct="1">
              <a:defRPr sz="3600" kern="1200">
                <a:solidFill>
                  <a:schemeClr val="tx1"/>
                </a:solidFill>
                <a:latin typeface="Arial" charset="0"/>
                <a:ea typeface="+mn-ea"/>
                <a:cs typeface="+mn-cs"/>
              </a:defRPr>
            </a:lvl7pPr>
            <a:lvl8pPr marL="3200400" algn="l" defTabSz="914400" rtl="0" eaLnBrk="1" latinLnBrk="0" hangingPunct="1">
              <a:defRPr sz="3600" kern="1200">
                <a:solidFill>
                  <a:schemeClr val="tx1"/>
                </a:solidFill>
                <a:latin typeface="Arial" charset="0"/>
                <a:ea typeface="+mn-ea"/>
                <a:cs typeface="+mn-cs"/>
              </a:defRPr>
            </a:lvl8pPr>
            <a:lvl9pPr marL="3657600" algn="l" defTabSz="914400" rtl="0" eaLnBrk="1" latinLnBrk="0" hangingPunct="1">
              <a:defRPr sz="3600" kern="1200">
                <a:solidFill>
                  <a:schemeClr val="tx1"/>
                </a:solidFill>
                <a:latin typeface="Arial" charset="0"/>
                <a:ea typeface="+mn-ea"/>
                <a:cs typeface="+mn-cs"/>
              </a:defRPr>
            </a:lvl9pPr>
          </a:lstStyle>
          <a:p>
            <a:pPr algn="ctr">
              <a:spcBef>
                <a:spcPts val="0"/>
              </a:spcBef>
            </a:pPr>
            <a:r>
              <a:rPr lang="vi-VN" b="1" dirty="0" smtClean="0">
                <a:latin typeface="+mj-lt"/>
              </a:rPr>
              <a:t>Dòng suối thức</a:t>
            </a:r>
            <a:endParaRPr lang="vi-VN" sz="1100" b="1" dirty="0">
              <a:latin typeface="+mj-lt"/>
            </a:endParaRPr>
          </a:p>
          <a:p>
            <a:pPr>
              <a:spcBef>
                <a:spcPts val="0"/>
              </a:spcBef>
            </a:pPr>
            <a:r>
              <a:rPr lang="vi-VN" sz="2800" dirty="0" smtClean="0">
                <a:latin typeface="+mj-lt"/>
              </a:rPr>
              <a:t>Ngôi </a:t>
            </a:r>
            <a:r>
              <a:rPr lang="vi-VN" sz="2800" dirty="0">
                <a:latin typeface="+mj-lt"/>
              </a:rPr>
              <a:t>sao ngủ với bầu </a:t>
            </a:r>
            <a:r>
              <a:rPr lang="vi-VN" sz="2800" dirty="0" smtClean="0">
                <a:latin typeface="+mj-lt"/>
              </a:rPr>
              <a:t>trời</a:t>
            </a:r>
            <a:endParaRPr lang="vi-VN" sz="2800" dirty="0">
              <a:latin typeface="+mj-lt"/>
            </a:endParaRPr>
          </a:p>
          <a:p>
            <a:pPr>
              <a:spcBef>
                <a:spcPts val="0"/>
              </a:spcBef>
            </a:pPr>
            <a:r>
              <a:rPr lang="vi-VN" sz="2800" dirty="0">
                <a:latin typeface="+mj-lt"/>
              </a:rPr>
              <a:t>Bé nằm ngủ với à ơi tiếng </a:t>
            </a:r>
            <a:r>
              <a:rPr lang="vi-VN" sz="2800" dirty="0" smtClean="0">
                <a:latin typeface="+mj-lt"/>
              </a:rPr>
              <a:t>bà</a:t>
            </a:r>
            <a:endParaRPr lang="vi-VN" sz="2800" dirty="0">
              <a:latin typeface="+mj-lt"/>
            </a:endParaRPr>
          </a:p>
          <a:p>
            <a:pPr>
              <a:spcBef>
                <a:spcPts val="0"/>
              </a:spcBef>
            </a:pPr>
            <a:r>
              <a:rPr lang="vi-VN" sz="2800" dirty="0">
                <a:latin typeface="+mj-lt"/>
              </a:rPr>
              <a:t>Gió còn ngủ tận thung </a:t>
            </a:r>
            <a:r>
              <a:rPr lang="vi-VN" sz="2800" dirty="0" smtClean="0">
                <a:latin typeface="+mj-lt"/>
              </a:rPr>
              <a:t>xa</a:t>
            </a:r>
            <a:endParaRPr lang="vi-VN" sz="2800" dirty="0">
              <a:latin typeface="+mj-lt"/>
            </a:endParaRPr>
          </a:p>
          <a:p>
            <a:pPr>
              <a:spcBef>
                <a:spcPts val="0"/>
              </a:spcBef>
            </a:pPr>
            <a:r>
              <a:rPr lang="vi-VN" sz="2800" dirty="0">
                <a:latin typeface="+mj-lt"/>
              </a:rPr>
              <a:t>Để </a:t>
            </a:r>
            <a:r>
              <a:rPr lang="vi-VN" sz="2800" dirty="0" smtClean="0">
                <a:latin typeface="+mj-lt"/>
              </a:rPr>
              <a:t>con </a:t>
            </a:r>
            <a:r>
              <a:rPr lang="vi-VN" sz="2800" dirty="0">
                <a:latin typeface="+mj-lt"/>
              </a:rPr>
              <a:t>chim ngủ la đà ngọn </a:t>
            </a:r>
            <a:r>
              <a:rPr lang="vi-VN" sz="2800" dirty="0" smtClean="0">
                <a:latin typeface="+mj-lt"/>
              </a:rPr>
              <a:t>cây</a:t>
            </a:r>
            <a:endParaRPr lang="vi-VN" sz="2800" dirty="0">
              <a:latin typeface="+mj-lt"/>
            </a:endParaRPr>
          </a:p>
          <a:p>
            <a:pPr>
              <a:spcBef>
                <a:spcPts val="0"/>
              </a:spcBef>
            </a:pPr>
            <a:r>
              <a:rPr lang="vi-VN" sz="2800" dirty="0">
                <a:latin typeface="+mj-lt"/>
              </a:rPr>
              <a:t>Núi cao ngủ giữa chăn </a:t>
            </a:r>
            <a:r>
              <a:rPr lang="vi-VN" sz="2800" dirty="0" smtClean="0">
                <a:latin typeface="+mj-lt"/>
              </a:rPr>
              <a:t>mây</a:t>
            </a:r>
            <a:endParaRPr lang="vi-VN" sz="2800" dirty="0">
              <a:latin typeface="+mj-lt"/>
            </a:endParaRPr>
          </a:p>
          <a:p>
            <a:pPr>
              <a:spcBef>
                <a:spcPts val="0"/>
              </a:spcBef>
            </a:pPr>
            <a:r>
              <a:rPr lang="vi-VN" sz="2800" dirty="0">
                <a:latin typeface="+mj-lt"/>
              </a:rPr>
              <a:t>Quả sim béo mọng ngủ ngay vệ </a:t>
            </a:r>
            <a:r>
              <a:rPr lang="vi-VN" sz="2800" dirty="0" smtClean="0">
                <a:latin typeface="+mj-lt"/>
              </a:rPr>
              <a:t>đường</a:t>
            </a:r>
            <a:endParaRPr lang="vi-VN" sz="2800" dirty="0">
              <a:latin typeface="+mj-lt"/>
            </a:endParaRPr>
          </a:p>
          <a:p>
            <a:pPr>
              <a:spcBef>
                <a:spcPts val="0"/>
              </a:spcBef>
            </a:pPr>
            <a:r>
              <a:rPr lang="vi-VN" sz="2800" dirty="0">
                <a:latin typeface="+mj-lt"/>
              </a:rPr>
              <a:t>Bắp ngô vàng ngủ trên </a:t>
            </a:r>
            <a:r>
              <a:rPr lang="vi-VN" sz="2800" dirty="0" smtClean="0">
                <a:latin typeface="+mj-lt"/>
              </a:rPr>
              <a:t>nương</a:t>
            </a:r>
            <a:endParaRPr lang="vi-VN" sz="2800" dirty="0">
              <a:latin typeface="+mj-lt"/>
            </a:endParaRPr>
          </a:p>
          <a:p>
            <a:pPr>
              <a:spcBef>
                <a:spcPts val="0"/>
              </a:spcBef>
            </a:pPr>
            <a:r>
              <a:rPr lang="vi-VN" sz="2800" dirty="0">
                <a:latin typeface="+mj-lt"/>
              </a:rPr>
              <a:t>Mệt rồi tiếng sáo ngủ vườn trúc xanh</a:t>
            </a:r>
            <a:r>
              <a:rPr lang="vi-VN" sz="2800" dirty="0" smtClean="0">
                <a:latin typeface="+mj-lt"/>
              </a:rPr>
              <a:t>.</a:t>
            </a:r>
          </a:p>
          <a:p>
            <a:pPr>
              <a:spcBef>
                <a:spcPts val="0"/>
              </a:spcBef>
            </a:pPr>
            <a:endParaRPr lang="vi-VN" sz="1050" dirty="0">
              <a:latin typeface="+mj-lt"/>
            </a:endParaRPr>
          </a:p>
          <a:p>
            <a:pPr>
              <a:spcBef>
                <a:spcPts val="0"/>
              </a:spcBef>
            </a:pPr>
            <a:r>
              <a:rPr lang="vi-VN" sz="2800" dirty="0">
                <a:latin typeface="+mj-lt"/>
              </a:rPr>
              <a:t>Chỉ còn dòng suối lượn </a:t>
            </a:r>
            <a:r>
              <a:rPr lang="vi-VN" sz="2800" dirty="0" smtClean="0">
                <a:latin typeface="+mj-lt"/>
              </a:rPr>
              <a:t>quanh</a:t>
            </a:r>
            <a:endParaRPr lang="vi-VN" sz="2800" dirty="0">
              <a:latin typeface="+mj-lt"/>
            </a:endParaRPr>
          </a:p>
          <a:p>
            <a:pPr>
              <a:spcBef>
                <a:spcPts val="0"/>
              </a:spcBef>
            </a:pPr>
            <a:r>
              <a:rPr lang="vi-VN" sz="2800" dirty="0">
                <a:latin typeface="+mj-lt"/>
              </a:rPr>
              <a:t>Thức nâng nhịp cối thậm thình suốt đêm.</a:t>
            </a:r>
            <a:endParaRPr lang="en-US" sz="2800" dirty="0">
              <a:latin typeface="+mj-lt"/>
            </a:endParaRPr>
          </a:p>
        </p:txBody>
      </p:sp>
      <p:sp>
        <p:nvSpPr>
          <p:cNvPr id="7" name="TextBox 6"/>
          <p:cNvSpPr txBox="1"/>
          <p:nvPr/>
        </p:nvSpPr>
        <p:spPr>
          <a:xfrm>
            <a:off x="361339" y="195590"/>
            <a:ext cx="8763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Nghe</a:t>
            </a:r>
            <a:r>
              <a:rPr lang="en-US" sz="2800" b="1" dirty="0">
                <a:solidFill>
                  <a:srgbClr val="FF0000"/>
                </a:solidFill>
                <a:latin typeface="Times New Roman" pitchFamily="18" charset="0"/>
                <a:cs typeface="Times New Roman" pitchFamily="18" charset="0"/>
              </a:rPr>
              <a:t> – </a:t>
            </a:r>
            <a:r>
              <a:rPr lang="en-US" sz="2800" b="1" dirty="0" err="1">
                <a:solidFill>
                  <a:srgbClr val="FF0000"/>
                </a:solidFill>
                <a:latin typeface="Times New Roman" pitchFamily="18" charset="0"/>
                <a:cs typeface="Times New Roman" pitchFamily="18" charset="0"/>
              </a:rPr>
              <a:t>viết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Dòng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suối</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thức</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7364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ình ảnh có li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14" y="877"/>
            <a:ext cx="9124335" cy="68407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6563" y="260648"/>
            <a:ext cx="8763000" cy="830997"/>
          </a:xfrm>
          <a:prstGeom prst="rect">
            <a:avLst/>
          </a:prstGeom>
          <a:noFill/>
        </p:spPr>
        <p:txBody>
          <a:bodyPr wrap="square" rtlCol="0">
            <a:spAutoFit/>
          </a:bodyPr>
          <a:lstStyle/>
          <a:p>
            <a:pPr algn="ctr"/>
            <a:r>
              <a:rPr lang="en-US" sz="4800" b="1" i="1" dirty="0" err="1" smtClean="0">
                <a:solidFill>
                  <a:srgbClr val="FF0000"/>
                </a:solidFill>
                <a:latin typeface="CenturyOldst BT" panose="02050603050705020204" pitchFamily="18" charset="0"/>
                <a:cs typeface="Times New Roman" panose="02020603050405020304" pitchFamily="18" charset="0"/>
              </a:rPr>
              <a:t>Tìm</a:t>
            </a:r>
            <a:r>
              <a:rPr lang="en-US" sz="4800" b="1" i="1" dirty="0" smtClean="0">
                <a:solidFill>
                  <a:srgbClr val="FF0000"/>
                </a:solidFill>
                <a:latin typeface="CenturyOldst BT" panose="02050603050705020204" pitchFamily="18" charset="0"/>
                <a:cs typeface="Times New Roman" panose="02020603050405020304" pitchFamily="18" charset="0"/>
              </a:rPr>
              <a:t> </a:t>
            </a:r>
            <a:r>
              <a:rPr lang="en-US" sz="4800" b="1" i="1" dirty="0" err="1" smtClean="0">
                <a:solidFill>
                  <a:srgbClr val="FF0000"/>
                </a:solidFill>
                <a:latin typeface="CenturyOldst BT" panose="02050603050705020204" pitchFamily="18" charset="0"/>
                <a:cs typeface="Times New Roman" panose="02020603050405020304" pitchFamily="18" charset="0"/>
              </a:rPr>
              <a:t>hiểu</a:t>
            </a:r>
            <a:r>
              <a:rPr lang="en-US" sz="4800" b="1" i="1" dirty="0" smtClean="0">
                <a:solidFill>
                  <a:srgbClr val="FF0000"/>
                </a:solidFill>
                <a:latin typeface="CenturyOldst BT" panose="02050603050705020204" pitchFamily="18" charset="0"/>
                <a:cs typeface="Times New Roman" panose="02020603050405020304" pitchFamily="18" charset="0"/>
              </a:rPr>
              <a:t> </a:t>
            </a:r>
            <a:r>
              <a:rPr lang="en-US" sz="4800" b="1" i="1" dirty="0" err="1" smtClean="0">
                <a:solidFill>
                  <a:srgbClr val="FF0000"/>
                </a:solidFill>
                <a:latin typeface="CenturyOldst BT" panose="02050603050705020204" pitchFamily="18" charset="0"/>
                <a:cs typeface="Times New Roman" panose="02020603050405020304" pitchFamily="18" charset="0"/>
              </a:rPr>
              <a:t>nội</a:t>
            </a:r>
            <a:r>
              <a:rPr lang="en-US" sz="4800" b="1" i="1" dirty="0" smtClean="0">
                <a:solidFill>
                  <a:srgbClr val="FF0000"/>
                </a:solidFill>
                <a:latin typeface="CenturyOldst BT" panose="02050603050705020204" pitchFamily="18" charset="0"/>
                <a:cs typeface="Times New Roman" panose="02020603050405020304" pitchFamily="18" charset="0"/>
              </a:rPr>
              <a:t> dung</a:t>
            </a:r>
          </a:p>
        </p:txBody>
      </p:sp>
      <p:sp>
        <p:nvSpPr>
          <p:cNvPr id="4" name="TextBox 3"/>
          <p:cNvSpPr txBox="1"/>
          <p:nvPr/>
        </p:nvSpPr>
        <p:spPr>
          <a:xfrm>
            <a:off x="323528" y="1772816"/>
            <a:ext cx="8568952" cy="1015663"/>
          </a:xfrm>
          <a:prstGeom prst="rect">
            <a:avLst/>
          </a:prstGeom>
          <a:noFill/>
        </p:spPr>
        <p:txBody>
          <a:bodyPr wrap="square" rtlCol="0">
            <a:spAutoFit/>
          </a:bodyPr>
          <a:lstStyle/>
          <a:p>
            <a:pPr algn="just"/>
            <a:r>
              <a:rPr lang="vi-VN" sz="3000" b="1" dirty="0" smtClean="0">
                <a:latin typeface="+mj-lt"/>
              </a:rPr>
              <a:t>Tác giả tả giấc ngủ của muôn vật trong đêm như thế nào?</a:t>
            </a:r>
            <a:endParaRPr lang="en-US" sz="3000" b="1" dirty="0">
              <a:latin typeface="+mj-lt"/>
            </a:endParaRPr>
          </a:p>
        </p:txBody>
      </p:sp>
      <p:sp>
        <p:nvSpPr>
          <p:cNvPr id="7" name="TextBox 6"/>
          <p:cNvSpPr txBox="1"/>
          <p:nvPr/>
        </p:nvSpPr>
        <p:spPr>
          <a:xfrm>
            <a:off x="323528" y="2701369"/>
            <a:ext cx="8568952" cy="2862322"/>
          </a:xfrm>
          <a:prstGeom prst="rect">
            <a:avLst/>
          </a:prstGeom>
          <a:noFill/>
        </p:spPr>
        <p:txBody>
          <a:bodyPr wrap="square" rtlCol="0">
            <a:spAutoFit/>
          </a:bodyPr>
          <a:lstStyle/>
          <a:p>
            <a:pPr algn="just"/>
            <a:r>
              <a:rPr lang="vi-VN" sz="3000" b="1" dirty="0" smtClean="0">
                <a:solidFill>
                  <a:srgbClr val="FF0000"/>
                </a:solidFill>
                <a:latin typeface="+mj-lt"/>
              </a:rPr>
              <a:t>Mọi vật đều ngủ: ngôi sao ngủ với bầu trời, em bé ngủ với bà trong tiếng ru à ơi, gió ngủ ở tận thung xa, con chim ngủ la đà ngọn cây, núi ngủ giữa chân mây, quả sim ngủ ngay vệ đường, bắp  ngô vàng ngủ trên nương, tiếng sáo ngủ vườn trúc xanh, tất cả thể hiện cuộc sống bình yên.</a:t>
            </a:r>
            <a:endParaRPr lang="en-US" sz="3000" b="1" dirty="0">
              <a:solidFill>
                <a:srgbClr val="FF0000"/>
              </a:solidFill>
              <a:latin typeface="+mj-lt"/>
            </a:endParaRPr>
          </a:p>
        </p:txBody>
      </p:sp>
    </p:spTree>
    <p:extLst>
      <p:ext uri="{BB962C8B-B14F-4D97-AF65-F5344CB8AC3E}">
        <p14:creationId xmlns:p14="http://schemas.microsoft.com/office/powerpoint/2010/main" val="1005038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ình ảnh có li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14" y="877"/>
            <a:ext cx="9124335" cy="68407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6563" y="260648"/>
            <a:ext cx="8763000" cy="830997"/>
          </a:xfrm>
          <a:prstGeom prst="rect">
            <a:avLst/>
          </a:prstGeom>
          <a:noFill/>
        </p:spPr>
        <p:txBody>
          <a:bodyPr wrap="square" rtlCol="0">
            <a:spAutoFit/>
          </a:bodyPr>
          <a:lstStyle/>
          <a:p>
            <a:pPr algn="ctr"/>
            <a:r>
              <a:rPr lang="en-US" sz="4800" b="1" i="1" dirty="0" err="1" smtClean="0">
                <a:solidFill>
                  <a:srgbClr val="FF0000"/>
                </a:solidFill>
                <a:latin typeface="CenturyOldst BT" panose="02050603050705020204" pitchFamily="18" charset="0"/>
                <a:cs typeface="Times New Roman" panose="02020603050405020304" pitchFamily="18" charset="0"/>
              </a:rPr>
              <a:t>Hướng</a:t>
            </a:r>
            <a:r>
              <a:rPr lang="en-US" sz="4800" b="1" i="1" dirty="0" smtClean="0">
                <a:solidFill>
                  <a:srgbClr val="FF0000"/>
                </a:solidFill>
                <a:latin typeface="CenturyOldst BT" panose="02050603050705020204" pitchFamily="18" charset="0"/>
                <a:cs typeface="Times New Roman" panose="02020603050405020304" pitchFamily="18" charset="0"/>
              </a:rPr>
              <a:t> </a:t>
            </a:r>
            <a:r>
              <a:rPr lang="en-US" sz="4800" b="1" i="1" dirty="0" err="1" smtClean="0">
                <a:solidFill>
                  <a:srgbClr val="FF0000"/>
                </a:solidFill>
                <a:latin typeface="CenturyOldst BT" panose="02050603050705020204" pitchFamily="18" charset="0"/>
                <a:cs typeface="Times New Roman" panose="02020603050405020304" pitchFamily="18" charset="0"/>
              </a:rPr>
              <a:t>dẫn</a:t>
            </a:r>
            <a:r>
              <a:rPr lang="en-US" sz="4800" b="1" i="1" dirty="0" smtClean="0">
                <a:solidFill>
                  <a:srgbClr val="FF0000"/>
                </a:solidFill>
                <a:latin typeface="CenturyOldst BT" panose="02050603050705020204" pitchFamily="18" charset="0"/>
                <a:cs typeface="Times New Roman" panose="02020603050405020304" pitchFamily="18" charset="0"/>
              </a:rPr>
              <a:t> </a:t>
            </a:r>
            <a:r>
              <a:rPr lang="en-US" sz="4800" b="1" i="1" dirty="0" err="1" smtClean="0">
                <a:solidFill>
                  <a:srgbClr val="FF0000"/>
                </a:solidFill>
                <a:latin typeface="CenturyOldst BT" panose="02050603050705020204" pitchFamily="18" charset="0"/>
                <a:cs typeface="Times New Roman" panose="02020603050405020304" pitchFamily="18" charset="0"/>
              </a:rPr>
              <a:t>viết</a:t>
            </a:r>
            <a:r>
              <a:rPr lang="en-US" sz="4800" b="1" i="1" dirty="0" smtClean="0">
                <a:solidFill>
                  <a:srgbClr val="FF0000"/>
                </a:solidFill>
                <a:latin typeface="CenturyOldst BT" panose="02050603050705020204" pitchFamily="18" charset="0"/>
                <a:cs typeface="Times New Roman" panose="02020603050405020304" pitchFamily="18" charset="0"/>
              </a:rPr>
              <a:t> </a:t>
            </a:r>
            <a:r>
              <a:rPr lang="en-US" sz="4800" b="1" i="1" dirty="0" err="1" smtClean="0">
                <a:solidFill>
                  <a:srgbClr val="FF0000"/>
                </a:solidFill>
                <a:latin typeface="CenturyOldst BT" panose="02050603050705020204" pitchFamily="18" charset="0"/>
                <a:cs typeface="Times New Roman" panose="02020603050405020304" pitchFamily="18" charset="0"/>
              </a:rPr>
              <a:t>từ</a:t>
            </a:r>
            <a:r>
              <a:rPr lang="en-US" sz="4800" b="1" i="1" dirty="0" smtClean="0">
                <a:solidFill>
                  <a:srgbClr val="FF0000"/>
                </a:solidFill>
                <a:latin typeface="CenturyOldst BT" panose="02050603050705020204" pitchFamily="18" charset="0"/>
                <a:cs typeface="Times New Roman" panose="02020603050405020304" pitchFamily="18" charset="0"/>
              </a:rPr>
              <a:t> </a:t>
            </a:r>
            <a:r>
              <a:rPr lang="en-US" sz="4800" b="1" i="1" dirty="0" err="1" smtClean="0">
                <a:solidFill>
                  <a:srgbClr val="FF0000"/>
                </a:solidFill>
                <a:latin typeface="CenturyOldst BT" panose="02050603050705020204" pitchFamily="18" charset="0"/>
                <a:cs typeface="Times New Roman" panose="02020603050405020304" pitchFamily="18" charset="0"/>
              </a:rPr>
              <a:t>khó</a:t>
            </a:r>
            <a:endParaRPr lang="en-US" sz="4800" b="1" i="1" dirty="0" smtClean="0">
              <a:solidFill>
                <a:srgbClr val="FF0000"/>
              </a:solidFill>
              <a:latin typeface="CenturyOldst BT" panose="02050603050705020204" pitchFamily="18" charset="0"/>
              <a:cs typeface="Times New Roman" panose="02020603050405020304" pitchFamily="18" charset="0"/>
            </a:endParaRPr>
          </a:p>
        </p:txBody>
      </p:sp>
      <p:sp>
        <p:nvSpPr>
          <p:cNvPr id="4" name="TextBox 3"/>
          <p:cNvSpPr txBox="1"/>
          <p:nvPr/>
        </p:nvSpPr>
        <p:spPr>
          <a:xfrm>
            <a:off x="323528" y="1772816"/>
            <a:ext cx="8568952" cy="1477328"/>
          </a:xfrm>
          <a:prstGeom prst="rect">
            <a:avLst/>
          </a:prstGeom>
          <a:noFill/>
        </p:spPr>
        <p:txBody>
          <a:bodyPr wrap="square" rtlCol="0">
            <a:spAutoFit/>
          </a:bodyPr>
          <a:lstStyle/>
          <a:p>
            <a:pPr algn="just"/>
            <a:r>
              <a:rPr lang="vi-VN" sz="3000" b="1" dirty="0" smtClean="0">
                <a:latin typeface="+mj-lt"/>
              </a:rPr>
              <a:t>Viết các từ</a:t>
            </a:r>
          </a:p>
          <a:p>
            <a:pPr marL="457200" indent="-457200" algn="just">
              <a:buFontTx/>
              <a:buChar char="-"/>
            </a:pPr>
            <a:r>
              <a:rPr lang="vi-VN" sz="3000" b="1" dirty="0" smtClean="0">
                <a:latin typeface="+mj-lt"/>
              </a:rPr>
              <a:t>Ngôi sao, trên nương</a:t>
            </a:r>
          </a:p>
          <a:p>
            <a:pPr marL="457200" indent="-457200" algn="just">
              <a:buFontTx/>
              <a:buChar char="-"/>
            </a:pPr>
            <a:r>
              <a:rPr lang="vi-VN" sz="3000" b="1" dirty="0" smtClean="0">
                <a:latin typeface="+mj-lt"/>
              </a:rPr>
              <a:t>Trúc xanh, lượn quanh</a:t>
            </a:r>
            <a:endParaRPr lang="en-US" sz="3000" b="1" dirty="0">
              <a:latin typeface="+mj-lt"/>
            </a:endParaRPr>
          </a:p>
        </p:txBody>
      </p:sp>
    </p:spTree>
    <p:extLst>
      <p:ext uri="{BB962C8B-B14F-4D97-AF65-F5344CB8AC3E}">
        <p14:creationId xmlns:p14="http://schemas.microsoft.com/office/powerpoint/2010/main" val="353262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0"/>
            <a:ext cx="7416824" cy="6858000"/>
          </a:xfrm>
          <a:prstGeom prst="rect">
            <a:avLst/>
          </a:prstGeom>
        </p:spPr>
      </p:pic>
    </p:spTree>
    <p:extLst>
      <p:ext uri="{BB962C8B-B14F-4D97-AF65-F5344CB8AC3E}">
        <p14:creationId xmlns:p14="http://schemas.microsoft.com/office/powerpoint/2010/main" val="3210135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ình ảnh có li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14" y="877"/>
            <a:ext cx="9124335" cy="68407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6563" y="260648"/>
            <a:ext cx="8763000" cy="830997"/>
          </a:xfrm>
          <a:prstGeom prst="rect">
            <a:avLst/>
          </a:prstGeom>
          <a:noFill/>
        </p:spPr>
        <p:txBody>
          <a:bodyPr wrap="square" rtlCol="0">
            <a:spAutoFit/>
          </a:bodyPr>
          <a:lstStyle/>
          <a:p>
            <a:pPr algn="ctr"/>
            <a:r>
              <a:rPr lang="en-US" sz="4800" b="1" i="1" dirty="0" err="1" smtClean="0">
                <a:solidFill>
                  <a:srgbClr val="FF0000"/>
                </a:solidFill>
                <a:latin typeface="CenturyOldst BT" panose="02050603050705020204" pitchFamily="18" charset="0"/>
                <a:cs typeface="Times New Roman" panose="02020603050405020304" pitchFamily="18" charset="0"/>
              </a:rPr>
              <a:t>Viết</a:t>
            </a:r>
            <a:r>
              <a:rPr lang="en-US" sz="4800" b="1" i="1" dirty="0" smtClean="0">
                <a:solidFill>
                  <a:srgbClr val="FF0000"/>
                </a:solidFill>
                <a:latin typeface="CenturyOldst BT" panose="02050603050705020204" pitchFamily="18" charset="0"/>
                <a:cs typeface="Times New Roman" panose="02020603050405020304" pitchFamily="18" charset="0"/>
              </a:rPr>
              <a:t> </a:t>
            </a:r>
            <a:r>
              <a:rPr lang="en-US" sz="4800" b="1" i="1" dirty="0" err="1" smtClean="0">
                <a:solidFill>
                  <a:srgbClr val="FF0000"/>
                </a:solidFill>
                <a:latin typeface="CenturyOldst BT" panose="02050603050705020204" pitchFamily="18" charset="0"/>
                <a:cs typeface="Times New Roman" panose="02020603050405020304" pitchFamily="18" charset="0"/>
              </a:rPr>
              <a:t>chính</a:t>
            </a:r>
            <a:r>
              <a:rPr lang="en-US" sz="4800" b="1" i="1" dirty="0" smtClean="0">
                <a:solidFill>
                  <a:srgbClr val="FF0000"/>
                </a:solidFill>
                <a:latin typeface="CenturyOldst BT" panose="02050603050705020204" pitchFamily="18" charset="0"/>
                <a:cs typeface="Times New Roman" panose="02020603050405020304" pitchFamily="18" charset="0"/>
              </a:rPr>
              <a:t> </a:t>
            </a:r>
            <a:r>
              <a:rPr lang="en-US" sz="4800" b="1" i="1" dirty="0" err="1" smtClean="0">
                <a:solidFill>
                  <a:srgbClr val="FF0000"/>
                </a:solidFill>
                <a:latin typeface="CenturyOldst BT" panose="02050603050705020204" pitchFamily="18" charset="0"/>
                <a:cs typeface="Times New Roman" panose="02020603050405020304" pitchFamily="18" charset="0"/>
              </a:rPr>
              <a:t>tả</a:t>
            </a:r>
            <a:endParaRPr lang="en-US" sz="4800" b="1" i="1" dirty="0" smtClean="0">
              <a:solidFill>
                <a:srgbClr val="FF0000"/>
              </a:solidFill>
              <a:latin typeface="CenturyOldst BT" panose="02050603050705020204" pitchFamily="18" charset="0"/>
              <a:cs typeface="Times New Roman" panose="02020603050405020304" pitchFamily="18" charset="0"/>
            </a:endParaRPr>
          </a:p>
        </p:txBody>
      </p:sp>
    </p:spTree>
    <p:extLst>
      <p:ext uri="{BB962C8B-B14F-4D97-AF65-F5344CB8AC3E}">
        <p14:creationId xmlns:p14="http://schemas.microsoft.com/office/powerpoint/2010/main" val="50840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ình ảnh có li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14" y="877"/>
            <a:ext cx="9124335" cy="68407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6563" y="260648"/>
            <a:ext cx="8763000" cy="646331"/>
          </a:xfrm>
          <a:prstGeom prst="rect">
            <a:avLst/>
          </a:prstGeom>
          <a:noFill/>
        </p:spPr>
        <p:txBody>
          <a:bodyPr wrap="square" rtlCol="0">
            <a:spAutoFit/>
          </a:bodyPr>
          <a:lstStyle/>
          <a:p>
            <a:pPr algn="ctr"/>
            <a:r>
              <a:rPr lang="en-US" sz="3600" b="1" dirty="0" err="1" smtClean="0">
                <a:solidFill>
                  <a:srgbClr val="FF0000"/>
                </a:solidFill>
                <a:latin typeface="Times New Roman" pitchFamily="18" charset="0"/>
                <a:cs typeface="Times New Roman" pitchFamily="18" charset="0"/>
              </a:rPr>
              <a:t>Phân</a:t>
            </a:r>
            <a:r>
              <a:rPr lang="en-US" sz="3600" b="1" dirty="0" smtClean="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biệt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a:t>
            </a:r>
            <a:r>
              <a:rPr lang="en-US" sz="3600" b="1" dirty="0">
                <a:solidFill>
                  <a:srgbClr val="FF0000"/>
                </a:solidFill>
                <a:latin typeface="Times New Roman" pitchFamily="18" charset="0"/>
                <a:cs typeface="Times New Roman" pitchFamily="18" charset="0"/>
              </a:rPr>
              <a:t>/</a:t>
            </a:r>
            <a:r>
              <a:rPr lang="en-US" sz="3600" b="1" dirty="0" err="1">
                <a:solidFill>
                  <a:srgbClr val="FF0000"/>
                </a:solidFill>
                <a:latin typeface="Times New Roman" pitchFamily="18" charset="0"/>
                <a:cs typeface="Times New Roman" pitchFamily="18" charset="0"/>
              </a:rPr>
              <a:t>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dấu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hỏi</a:t>
            </a:r>
            <a:r>
              <a:rPr lang="en-US" sz="3600" b="1" dirty="0">
                <a:solidFill>
                  <a:srgbClr val="FF0000"/>
                </a:solidFill>
                <a:latin typeface="Times New Roman" pitchFamily="18" charset="0"/>
                <a:cs typeface="Times New Roman" pitchFamily="18" charset="0"/>
              </a:rPr>
              <a:t>/</a:t>
            </a:r>
            <a:r>
              <a:rPr lang="en-US" sz="3600" b="1" dirty="0" err="1">
                <a:solidFill>
                  <a:srgbClr val="FF0000"/>
                </a:solidFill>
                <a:latin typeface="Times New Roman" pitchFamily="18" charset="0"/>
                <a:cs typeface="Times New Roman" pitchFamily="18" charset="0"/>
              </a:rPr>
              <a:t>dấu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ngã</a:t>
            </a:r>
            <a:endParaRPr lang="en-US" sz="3600" b="1" dirty="0">
              <a:solidFill>
                <a:srgbClr val="FF0000"/>
              </a:solidFill>
              <a:latin typeface="Times New Roman" pitchFamily="18" charset="0"/>
              <a:cs typeface="Times New Roman" pitchFamily="18" charset="0"/>
            </a:endParaRPr>
          </a:p>
        </p:txBody>
      </p:sp>
      <p:sp>
        <p:nvSpPr>
          <p:cNvPr id="2" name="TextBox 1"/>
          <p:cNvSpPr txBox="1"/>
          <p:nvPr/>
        </p:nvSpPr>
        <p:spPr>
          <a:xfrm>
            <a:off x="899592" y="1268760"/>
            <a:ext cx="5763244" cy="5262979"/>
          </a:xfrm>
          <a:prstGeom prst="rect">
            <a:avLst/>
          </a:prstGeom>
          <a:noFill/>
        </p:spPr>
        <p:txBody>
          <a:bodyPr wrap="none" rtlCol="0">
            <a:spAutoFit/>
          </a:bodyPr>
          <a:lstStyle/>
          <a:p>
            <a:r>
              <a:rPr lang="vi-VN" sz="2400" b="1" dirty="0" smtClean="0">
                <a:latin typeface="+mj-lt"/>
              </a:rPr>
              <a:t>Bài 3a. Điền vào chỗ trống tr hay ch</a:t>
            </a:r>
          </a:p>
          <a:p>
            <a:pPr algn="ctr"/>
            <a:r>
              <a:rPr lang="vi-VN" sz="2400" dirty="0" smtClean="0">
                <a:latin typeface="+mj-lt"/>
              </a:rPr>
              <a:t>Tuổi </a:t>
            </a:r>
            <a:r>
              <a:rPr lang="vi-VN" sz="2400" dirty="0">
                <a:latin typeface="+mj-lt"/>
              </a:rPr>
              <a:t>thơ tôi có tháng ba</a:t>
            </a:r>
          </a:p>
          <a:p>
            <a:pPr algn="ctr"/>
            <a:r>
              <a:rPr lang="vi-VN" sz="2400" dirty="0">
                <a:latin typeface="+mj-lt"/>
              </a:rPr>
              <a:t>Đầu làng cây gạo đơm hoa đỏ …ời</a:t>
            </a:r>
          </a:p>
          <a:p>
            <a:pPr algn="ctr"/>
            <a:r>
              <a:rPr lang="vi-VN" sz="2400" dirty="0">
                <a:latin typeface="+mj-lt"/>
              </a:rPr>
              <a:t>Tháng ba giọt ngắn giọt dài</a:t>
            </a:r>
          </a:p>
          <a:p>
            <a:pPr algn="ctr"/>
            <a:r>
              <a:rPr lang="vi-VN" sz="2400" dirty="0">
                <a:latin typeface="+mj-lt"/>
              </a:rPr>
              <a:t>Mưa …ong mắt mẹ, mưa ngoài sân phơi.</a:t>
            </a:r>
          </a:p>
          <a:p>
            <a:pPr algn="ctr"/>
            <a:endParaRPr lang="vi-VN" sz="2400" dirty="0">
              <a:latin typeface="+mj-lt"/>
            </a:endParaRPr>
          </a:p>
          <a:p>
            <a:pPr algn="ctr"/>
            <a:r>
              <a:rPr lang="vi-VN" sz="2400" dirty="0">
                <a:latin typeface="+mj-lt"/>
              </a:rPr>
              <a:t>Hẳn …ong câu hát “à ơi”</a:t>
            </a:r>
          </a:p>
          <a:p>
            <a:pPr algn="ctr"/>
            <a:r>
              <a:rPr lang="vi-VN" sz="2400" dirty="0">
                <a:latin typeface="+mj-lt"/>
              </a:rPr>
              <a:t>Mẹ ru hạt thóc …ớ vơi trong bồ</a:t>
            </a:r>
          </a:p>
          <a:p>
            <a:pPr algn="ctr"/>
            <a:r>
              <a:rPr lang="vi-VN" sz="2400" dirty="0">
                <a:latin typeface="+mj-lt"/>
              </a:rPr>
              <a:t>Ru bao cánh vạc, cánh cò</a:t>
            </a:r>
          </a:p>
          <a:p>
            <a:pPr algn="ctr"/>
            <a:r>
              <a:rPr lang="vi-VN" sz="2400" dirty="0">
                <a:latin typeface="+mj-lt"/>
              </a:rPr>
              <a:t>Ru con sông với con cò thân quen.</a:t>
            </a:r>
          </a:p>
          <a:p>
            <a:pPr algn="ctr"/>
            <a:endParaRPr lang="vi-VN" sz="2400" dirty="0">
              <a:latin typeface="+mj-lt"/>
            </a:endParaRPr>
          </a:p>
          <a:p>
            <a:pPr algn="ctr"/>
            <a:r>
              <a:rPr lang="vi-VN" sz="2400" dirty="0">
                <a:latin typeface="+mj-lt"/>
              </a:rPr>
              <a:t>Lời ru …ân cứng đá mềm</a:t>
            </a:r>
          </a:p>
          <a:p>
            <a:pPr algn="ctr"/>
            <a:r>
              <a:rPr lang="vi-VN" sz="2400" dirty="0">
                <a:latin typeface="+mj-lt"/>
              </a:rPr>
              <a:t>Ru đêm …ăng khuyết thành đêm trăng …òn</a:t>
            </a:r>
            <a:r>
              <a:rPr lang="vi-VN" sz="2400" dirty="0" smtClean="0">
                <a:latin typeface="+mj-lt"/>
              </a:rPr>
              <a:t>.</a:t>
            </a:r>
          </a:p>
          <a:p>
            <a:r>
              <a:rPr lang="vi-VN" sz="2400" dirty="0" smtClean="0">
                <a:latin typeface="+mj-lt"/>
              </a:rPr>
              <a:t>			</a:t>
            </a:r>
            <a:r>
              <a:rPr lang="vi-VN" sz="2400" b="1" dirty="0" smtClean="0">
                <a:latin typeface="+mj-lt"/>
              </a:rPr>
              <a:t>TRƯƠNG XƯƠNG</a:t>
            </a:r>
            <a:endParaRPr lang="vi-VN" sz="2400" b="1" dirty="0">
              <a:latin typeface="+mj-lt"/>
            </a:endParaRPr>
          </a:p>
        </p:txBody>
      </p:sp>
      <p:sp>
        <p:nvSpPr>
          <p:cNvPr id="3" name="TextBox 2"/>
          <p:cNvSpPr txBox="1"/>
          <p:nvPr/>
        </p:nvSpPr>
        <p:spPr>
          <a:xfrm>
            <a:off x="5364088" y="2031231"/>
            <a:ext cx="372218" cy="461665"/>
          </a:xfrm>
          <a:prstGeom prst="rect">
            <a:avLst/>
          </a:prstGeom>
          <a:noFill/>
        </p:spPr>
        <p:txBody>
          <a:bodyPr wrap="none" rtlCol="0">
            <a:spAutoFit/>
          </a:bodyPr>
          <a:lstStyle/>
          <a:p>
            <a:r>
              <a:rPr lang="vi-VN" sz="2400" dirty="0" smtClean="0">
                <a:solidFill>
                  <a:srgbClr val="FF0000"/>
                </a:solidFill>
                <a:latin typeface="+mj-lt"/>
              </a:rPr>
              <a:t>tr</a:t>
            </a:r>
            <a:endParaRPr lang="vi-VN" sz="2400" dirty="0">
              <a:solidFill>
                <a:srgbClr val="FF0000"/>
              </a:solidFill>
              <a:latin typeface="+mj-lt"/>
            </a:endParaRPr>
          </a:p>
        </p:txBody>
      </p:sp>
      <p:sp>
        <p:nvSpPr>
          <p:cNvPr id="7" name="TextBox 6"/>
          <p:cNvSpPr txBox="1"/>
          <p:nvPr/>
        </p:nvSpPr>
        <p:spPr>
          <a:xfrm>
            <a:off x="1907704" y="2751311"/>
            <a:ext cx="372218" cy="461665"/>
          </a:xfrm>
          <a:prstGeom prst="rect">
            <a:avLst/>
          </a:prstGeom>
          <a:noFill/>
        </p:spPr>
        <p:txBody>
          <a:bodyPr wrap="none" rtlCol="0">
            <a:spAutoFit/>
          </a:bodyPr>
          <a:lstStyle/>
          <a:p>
            <a:r>
              <a:rPr lang="vi-VN" sz="2400" dirty="0" smtClean="0">
                <a:solidFill>
                  <a:srgbClr val="FF0000"/>
                </a:solidFill>
                <a:latin typeface="+mj-lt"/>
              </a:rPr>
              <a:t>tr</a:t>
            </a:r>
            <a:endParaRPr lang="vi-VN" sz="2400" dirty="0">
              <a:solidFill>
                <a:srgbClr val="FF0000"/>
              </a:solidFill>
              <a:latin typeface="+mj-lt"/>
            </a:endParaRPr>
          </a:p>
        </p:txBody>
      </p:sp>
      <p:sp>
        <p:nvSpPr>
          <p:cNvPr id="8" name="TextBox 7"/>
          <p:cNvSpPr txBox="1"/>
          <p:nvPr/>
        </p:nvSpPr>
        <p:spPr>
          <a:xfrm>
            <a:off x="2759622" y="3471391"/>
            <a:ext cx="372218" cy="461665"/>
          </a:xfrm>
          <a:prstGeom prst="rect">
            <a:avLst/>
          </a:prstGeom>
          <a:noFill/>
        </p:spPr>
        <p:txBody>
          <a:bodyPr wrap="none" rtlCol="0">
            <a:spAutoFit/>
          </a:bodyPr>
          <a:lstStyle/>
          <a:p>
            <a:r>
              <a:rPr lang="vi-VN" sz="2400" dirty="0" smtClean="0">
                <a:solidFill>
                  <a:srgbClr val="FF0000"/>
                </a:solidFill>
                <a:latin typeface="+mj-lt"/>
              </a:rPr>
              <a:t>tr</a:t>
            </a:r>
            <a:endParaRPr lang="vi-VN" sz="2400" dirty="0">
              <a:solidFill>
                <a:srgbClr val="FF0000"/>
              </a:solidFill>
              <a:latin typeface="+mj-lt"/>
            </a:endParaRPr>
          </a:p>
        </p:txBody>
      </p:sp>
      <p:sp>
        <p:nvSpPr>
          <p:cNvPr id="9" name="TextBox 8"/>
          <p:cNvSpPr txBox="1"/>
          <p:nvPr/>
        </p:nvSpPr>
        <p:spPr>
          <a:xfrm>
            <a:off x="2051720" y="5661248"/>
            <a:ext cx="372218" cy="461665"/>
          </a:xfrm>
          <a:prstGeom prst="rect">
            <a:avLst/>
          </a:prstGeom>
          <a:noFill/>
        </p:spPr>
        <p:txBody>
          <a:bodyPr wrap="none" rtlCol="0">
            <a:spAutoFit/>
          </a:bodyPr>
          <a:lstStyle/>
          <a:p>
            <a:r>
              <a:rPr lang="vi-VN" sz="2400" dirty="0" smtClean="0">
                <a:solidFill>
                  <a:srgbClr val="FF0000"/>
                </a:solidFill>
                <a:latin typeface="+mj-lt"/>
              </a:rPr>
              <a:t>tr</a:t>
            </a:r>
            <a:endParaRPr lang="vi-VN" sz="2400" dirty="0">
              <a:solidFill>
                <a:srgbClr val="FF0000"/>
              </a:solidFill>
              <a:latin typeface="+mj-lt"/>
            </a:endParaRPr>
          </a:p>
        </p:txBody>
      </p:sp>
      <p:sp>
        <p:nvSpPr>
          <p:cNvPr id="10" name="TextBox 9"/>
          <p:cNvSpPr txBox="1"/>
          <p:nvPr/>
        </p:nvSpPr>
        <p:spPr>
          <a:xfrm>
            <a:off x="5855966" y="5661248"/>
            <a:ext cx="372218" cy="461665"/>
          </a:xfrm>
          <a:prstGeom prst="rect">
            <a:avLst/>
          </a:prstGeom>
          <a:noFill/>
        </p:spPr>
        <p:txBody>
          <a:bodyPr wrap="none" rtlCol="0">
            <a:spAutoFit/>
          </a:bodyPr>
          <a:lstStyle/>
          <a:p>
            <a:r>
              <a:rPr lang="vi-VN" sz="2400" dirty="0" smtClean="0">
                <a:solidFill>
                  <a:srgbClr val="FF0000"/>
                </a:solidFill>
                <a:latin typeface="+mj-lt"/>
              </a:rPr>
              <a:t>tr</a:t>
            </a:r>
            <a:endParaRPr lang="vi-VN" sz="2400" dirty="0">
              <a:solidFill>
                <a:srgbClr val="FF0000"/>
              </a:solidFill>
              <a:latin typeface="+mj-lt"/>
            </a:endParaRPr>
          </a:p>
        </p:txBody>
      </p:sp>
      <p:sp>
        <p:nvSpPr>
          <p:cNvPr id="11" name="TextBox 10"/>
          <p:cNvSpPr txBox="1"/>
          <p:nvPr/>
        </p:nvSpPr>
        <p:spPr>
          <a:xfrm>
            <a:off x="3047654" y="5301208"/>
            <a:ext cx="474810" cy="461665"/>
          </a:xfrm>
          <a:prstGeom prst="rect">
            <a:avLst/>
          </a:prstGeom>
          <a:noFill/>
        </p:spPr>
        <p:txBody>
          <a:bodyPr wrap="none" rtlCol="0">
            <a:spAutoFit/>
          </a:bodyPr>
          <a:lstStyle/>
          <a:p>
            <a:r>
              <a:rPr lang="vi-VN" sz="2400" dirty="0" smtClean="0">
                <a:solidFill>
                  <a:srgbClr val="FF0000"/>
                </a:solidFill>
                <a:latin typeface="+mj-lt"/>
              </a:rPr>
              <a:t>ch</a:t>
            </a:r>
            <a:endParaRPr lang="vi-VN" sz="2400" dirty="0">
              <a:solidFill>
                <a:srgbClr val="FF0000"/>
              </a:solidFill>
              <a:latin typeface="+mj-lt"/>
            </a:endParaRPr>
          </a:p>
        </p:txBody>
      </p:sp>
      <p:sp>
        <p:nvSpPr>
          <p:cNvPr id="12" name="TextBox 11"/>
          <p:cNvSpPr txBox="1"/>
          <p:nvPr/>
        </p:nvSpPr>
        <p:spPr>
          <a:xfrm>
            <a:off x="3593134" y="3831431"/>
            <a:ext cx="474810" cy="461665"/>
          </a:xfrm>
          <a:prstGeom prst="rect">
            <a:avLst/>
          </a:prstGeom>
          <a:noFill/>
        </p:spPr>
        <p:txBody>
          <a:bodyPr wrap="none" rtlCol="0">
            <a:spAutoFit/>
          </a:bodyPr>
          <a:lstStyle/>
          <a:p>
            <a:r>
              <a:rPr lang="vi-VN" sz="2400" dirty="0" smtClean="0">
                <a:solidFill>
                  <a:srgbClr val="FF0000"/>
                </a:solidFill>
                <a:latin typeface="+mj-lt"/>
              </a:rPr>
              <a:t>ch</a:t>
            </a:r>
            <a:endParaRPr lang="vi-VN" sz="2400" dirty="0">
              <a:solidFill>
                <a:srgbClr val="FF0000"/>
              </a:solidFill>
              <a:latin typeface="+mj-lt"/>
            </a:endParaRPr>
          </a:p>
        </p:txBody>
      </p:sp>
    </p:spTree>
    <p:extLst>
      <p:ext uri="{BB962C8B-B14F-4D97-AF65-F5344CB8AC3E}">
        <p14:creationId xmlns:p14="http://schemas.microsoft.com/office/powerpoint/2010/main" val="1321998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P spid="9" grpId="0"/>
      <p:bldP spid="10" grpId="0"/>
      <p:bldP spid="11"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1061</TotalTime>
  <Words>388</Words>
  <Application>Microsoft Office PowerPoint</Application>
  <PresentationFormat>On-screen Show (4:3)</PresentationFormat>
  <Paragraphs>69</Paragraphs>
  <Slides>11</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Microsoft YaHei</vt:lpstr>
      <vt:lpstr>Arial</vt:lpstr>
      <vt:lpstr>Calibri</vt:lpstr>
      <vt:lpstr>CenturyOldst BT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Thứ tư ngày 1 tháng tư năm 2020 Tiếng Việt</dc:title>
  <dc:creator>ADMIN</dc:creator>
  <cp:lastModifiedBy>Microsoft account</cp:lastModifiedBy>
  <cp:revision>284</cp:revision>
  <dcterms:created xsi:type="dcterms:W3CDTF">2020-04-01T08:08:58Z</dcterms:created>
  <dcterms:modified xsi:type="dcterms:W3CDTF">2022-05-14T03:09:16Z</dcterms:modified>
</cp:coreProperties>
</file>