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6" r:id="rId3"/>
    <p:sldId id="257" r:id="rId4"/>
    <p:sldId id="258" r:id="rId5"/>
    <p:sldId id="259" r:id="rId6"/>
    <p:sldId id="260" r:id="rId7"/>
    <p:sldId id="261" r:id="rId8"/>
    <p:sldId id="262" r:id="rId9"/>
    <p:sldId id="264" r:id="rId10"/>
    <p:sldId id="263" r:id="rId11"/>
    <p:sldId id="265" r:id="rId12"/>
  </p:sldIdLst>
  <p:sldSz cx="12192000"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48" d="100"/>
          <a:sy n="48" d="100"/>
        </p:scale>
        <p:origin x="774" y="5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6514E2-972C-4B51-BA69-DB7F029C133F}" type="datetimeFigureOut">
              <a:rPr lang="en-US" smtClean="0"/>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04C37-9427-4FBB-BDC7-40BC5E977061}" type="slidenum">
              <a:rPr lang="en-US" smtClean="0"/>
              <a:t>‹#›</a:t>
            </a:fld>
            <a:endParaRPr lang="en-US"/>
          </a:p>
        </p:txBody>
      </p:sp>
    </p:spTree>
    <p:extLst>
      <p:ext uri="{BB962C8B-B14F-4D97-AF65-F5344CB8AC3E}">
        <p14:creationId xmlns:p14="http://schemas.microsoft.com/office/powerpoint/2010/main" val="810950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6514E2-972C-4B51-BA69-DB7F029C133F}" type="datetimeFigureOut">
              <a:rPr lang="en-US" smtClean="0"/>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04C37-9427-4FBB-BDC7-40BC5E977061}" type="slidenum">
              <a:rPr lang="en-US" smtClean="0"/>
              <a:t>‹#›</a:t>
            </a:fld>
            <a:endParaRPr lang="en-US"/>
          </a:p>
        </p:txBody>
      </p:sp>
    </p:spTree>
    <p:extLst>
      <p:ext uri="{BB962C8B-B14F-4D97-AF65-F5344CB8AC3E}">
        <p14:creationId xmlns:p14="http://schemas.microsoft.com/office/powerpoint/2010/main" val="3616004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6514E2-972C-4B51-BA69-DB7F029C133F}" type="datetimeFigureOut">
              <a:rPr lang="en-US" smtClean="0"/>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04C37-9427-4FBB-BDC7-40BC5E977061}" type="slidenum">
              <a:rPr lang="en-US" smtClean="0"/>
              <a:t>‹#›</a:t>
            </a:fld>
            <a:endParaRPr lang="en-US"/>
          </a:p>
        </p:txBody>
      </p:sp>
    </p:spTree>
    <p:extLst>
      <p:ext uri="{BB962C8B-B14F-4D97-AF65-F5344CB8AC3E}">
        <p14:creationId xmlns:p14="http://schemas.microsoft.com/office/powerpoint/2010/main" val="2562874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6514E2-972C-4B51-BA69-DB7F029C133F}" type="datetimeFigureOut">
              <a:rPr lang="en-US" smtClean="0"/>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04C37-9427-4FBB-BDC7-40BC5E977061}" type="slidenum">
              <a:rPr lang="en-US" smtClean="0"/>
              <a:t>‹#›</a:t>
            </a:fld>
            <a:endParaRPr lang="en-US"/>
          </a:p>
        </p:txBody>
      </p:sp>
    </p:spTree>
    <p:extLst>
      <p:ext uri="{BB962C8B-B14F-4D97-AF65-F5344CB8AC3E}">
        <p14:creationId xmlns:p14="http://schemas.microsoft.com/office/powerpoint/2010/main" val="1348164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6514E2-972C-4B51-BA69-DB7F029C133F}" type="datetimeFigureOut">
              <a:rPr lang="en-US" smtClean="0"/>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C04C37-9427-4FBB-BDC7-40BC5E977061}" type="slidenum">
              <a:rPr lang="en-US" smtClean="0"/>
              <a:t>‹#›</a:t>
            </a:fld>
            <a:endParaRPr lang="en-US"/>
          </a:p>
        </p:txBody>
      </p:sp>
    </p:spTree>
    <p:extLst>
      <p:ext uri="{BB962C8B-B14F-4D97-AF65-F5344CB8AC3E}">
        <p14:creationId xmlns:p14="http://schemas.microsoft.com/office/powerpoint/2010/main" val="1657335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6514E2-972C-4B51-BA69-DB7F029C133F}" type="datetimeFigureOut">
              <a:rPr lang="en-US" smtClean="0"/>
              <a:t>9/16/2021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C04C37-9427-4FBB-BDC7-40BC5E977061}" type="slidenum">
              <a:rPr lang="en-US" smtClean="0"/>
              <a:t>‹#›</a:t>
            </a:fld>
            <a:endParaRPr lang="en-US"/>
          </a:p>
        </p:txBody>
      </p:sp>
    </p:spTree>
    <p:extLst>
      <p:ext uri="{BB962C8B-B14F-4D97-AF65-F5344CB8AC3E}">
        <p14:creationId xmlns:p14="http://schemas.microsoft.com/office/powerpoint/2010/main" val="1520458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6514E2-972C-4B51-BA69-DB7F029C133F}" type="datetimeFigureOut">
              <a:rPr lang="en-US" smtClean="0"/>
              <a:t>9/16/2021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C04C37-9427-4FBB-BDC7-40BC5E977061}" type="slidenum">
              <a:rPr lang="en-US" smtClean="0"/>
              <a:t>‹#›</a:t>
            </a:fld>
            <a:endParaRPr lang="en-US"/>
          </a:p>
        </p:txBody>
      </p:sp>
    </p:spTree>
    <p:extLst>
      <p:ext uri="{BB962C8B-B14F-4D97-AF65-F5344CB8AC3E}">
        <p14:creationId xmlns:p14="http://schemas.microsoft.com/office/powerpoint/2010/main" val="450418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6514E2-972C-4B51-BA69-DB7F029C133F}" type="datetimeFigureOut">
              <a:rPr lang="en-US" smtClean="0"/>
              <a:t>9/16/2021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C04C37-9427-4FBB-BDC7-40BC5E977061}" type="slidenum">
              <a:rPr lang="en-US" smtClean="0"/>
              <a:t>‹#›</a:t>
            </a:fld>
            <a:endParaRPr lang="en-US"/>
          </a:p>
        </p:txBody>
      </p:sp>
    </p:spTree>
    <p:extLst>
      <p:ext uri="{BB962C8B-B14F-4D97-AF65-F5344CB8AC3E}">
        <p14:creationId xmlns:p14="http://schemas.microsoft.com/office/powerpoint/2010/main" val="2888150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6514E2-972C-4B51-BA69-DB7F029C133F}" type="datetimeFigureOut">
              <a:rPr lang="en-US" smtClean="0"/>
              <a:t>9/16/2021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C04C37-9427-4FBB-BDC7-40BC5E977061}" type="slidenum">
              <a:rPr lang="en-US" smtClean="0"/>
              <a:t>‹#›</a:t>
            </a:fld>
            <a:endParaRPr lang="en-US"/>
          </a:p>
        </p:txBody>
      </p:sp>
    </p:spTree>
    <p:extLst>
      <p:ext uri="{BB962C8B-B14F-4D97-AF65-F5344CB8AC3E}">
        <p14:creationId xmlns:p14="http://schemas.microsoft.com/office/powerpoint/2010/main" val="1895409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6514E2-972C-4B51-BA69-DB7F029C133F}" type="datetimeFigureOut">
              <a:rPr lang="en-US" smtClean="0"/>
              <a:t>9/16/2021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C04C37-9427-4FBB-BDC7-40BC5E977061}" type="slidenum">
              <a:rPr lang="en-US" smtClean="0"/>
              <a:t>‹#›</a:t>
            </a:fld>
            <a:endParaRPr lang="en-US"/>
          </a:p>
        </p:txBody>
      </p:sp>
    </p:spTree>
    <p:extLst>
      <p:ext uri="{BB962C8B-B14F-4D97-AF65-F5344CB8AC3E}">
        <p14:creationId xmlns:p14="http://schemas.microsoft.com/office/powerpoint/2010/main" val="3989600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6514E2-972C-4B51-BA69-DB7F029C133F}" type="datetimeFigureOut">
              <a:rPr lang="en-US" smtClean="0"/>
              <a:t>9/16/2021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C04C37-9427-4FBB-BDC7-40BC5E977061}" type="slidenum">
              <a:rPr lang="en-US" smtClean="0"/>
              <a:t>‹#›</a:t>
            </a:fld>
            <a:endParaRPr lang="en-US"/>
          </a:p>
        </p:txBody>
      </p:sp>
    </p:spTree>
    <p:extLst>
      <p:ext uri="{BB962C8B-B14F-4D97-AF65-F5344CB8AC3E}">
        <p14:creationId xmlns:p14="http://schemas.microsoft.com/office/powerpoint/2010/main" val="2937909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514E2-972C-4B51-BA69-DB7F029C133F}" type="datetimeFigureOut">
              <a:rPr lang="en-US" smtClean="0"/>
              <a:t>9/16/2021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C04C37-9427-4FBB-BDC7-40BC5E977061}" type="slidenum">
              <a:rPr lang="en-US" smtClean="0"/>
              <a:t>‹#›</a:t>
            </a:fld>
            <a:endParaRPr lang="en-US"/>
          </a:p>
        </p:txBody>
      </p:sp>
    </p:spTree>
    <p:extLst>
      <p:ext uri="{BB962C8B-B14F-4D97-AF65-F5344CB8AC3E}">
        <p14:creationId xmlns:p14="http://schemas.microsoft.com/office/powerpoint/2010/main" val="3199197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4605" y="-1905"/>
            <a:ext cx="12195810" cy="6900545"/>
            <a:chOff x="-14605" y="-1905"/>
            <a:chExt cx="12195810" cy="6900545"/>
          </a:xfrm>
        </p:grpSpPr>
        <p:pic>
          <p:nvPicPr>
            <p:cNvPr id="5" name="图片 4" descr="1"/>
            <p:cNvPicPr>
              <a:picLocks noChangeAspect="1"/>
            </p:cNvPicPr>
            <p:nvPr/>
          </p:nvPicPr>
          <p:blipFill>
            <a:blip r:embed="rId2"/>
            <a:stretch>
              <a:fillRect/>
            </a:stretch>
          </p:blipFill>
          <p:spPr>
            <a:xfrm>
              <a:off x="-14605" y="4319270"/>
              <a:ext cx="12195810" cy="2579370"/>
            </a:xfrm>
            <a:prstGeom prst="rect">
              <a:avLst/>
            </a:prstGeom>
          </p:spPr>
        </p:pic>
        <p:pic>
          <p:nvPicPr>
            <p:cNvPr id="6" name="图片 5" descr="2"/>
            <p:cNvPicPr>
              <a:picLocks noChangeAspect="1"/>
            </p:cNvPicPr>
            <p:nvPr/>
          </p:nvPicPr>
          <p:blipFill>
            <a:blip r:embed="rId3"/>
            <a:stretch>
              <a:fillRect/>
            </a:stretch>
          </p:blipFill>
          <p:spPr>
            <a:xfrm>
              <a:off x="-14605" y="-1905"/>
              <a:ext cx="12195810" cy="1260475"/>
            </a:xfrm>
            <a:prstGeom prst="rect">
              <a:avLst/>
            </a:prstGeom>
          </p:spPr>
        </p:pic>
        <p:pic>
          <p:nvPicPr>
            <p:cNvPr id="7" name="Picture 2" descr="C:\Users\Administrator\Desktop\56e262d2db7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1890" y="1041400"/>
              <a:ext cx="798830" cy="8026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1890" y="3740785"/>
              <a:ext cx="1217295" cy="11861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01530" y="1073785"/>
              <a:ext cx="779145" cy="73723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80675" y="2205355"/>
              <a:ext cx="1227455" cy="1181100"/>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15" descr="3"/>
            <p:cNvPicPr>
              <a:picLocks noChangeAspect="1"/>
            </p:cNvPicPr>
            <p:nvPr/>
          </p:nvPicPr>
          <p:blipFill>
            <a:blip r:embed="rId8"/>
            <a:stretch>
              <a:fillRect/>
            </a:stretch>
          </p:blipFill>
          <p:spPr>
            <a:xfrm rot="20760000" flipH="1">
              <a:off x="215900" y="1894205"/>
              <a:ext cx="1575435" cy="1514475"/>
            </a:xfrm>
            <a:prstGeom prst="rect">
              <a:avLst/>
            </a:prstGeom>
          </p:spPr>
        </p:pic>
        <p:pic>
          <p:nvPicPr>
            <p:cNvPr id="12" name="图片 16" descr="3"/>
            <p:cNvPicPr>
              <a:picLocks noChangeAspect="1"/>
            </p:cNvPicPr>
            <p:nvPr/>
          </p:nvPicPr>
          <p:blipFill>
            <a:blip r:embed="rId8"/>
            <a:stretch>
              <a:fillRect/>
            </a:stretch>
          </p:blipFill>
          <p:spPr>
            <a:xfrm>
              <a:off x="9897110" y="3576955"/>
              <a:ext cx="1555750" cy="1514475"/>
            </a:xfrm>
            <a:prstGeom prst="rect">
              <a:avLst/>
            </a:prstGeom>
          </p:spPr>
        </p:pic>
      </p:grpSp>
      <p:sp>
        <p:nvSpPr>
          <p:cNvPr id="13" name="Rectangle 12"/>
          <p:cNvSpPr/>
          <p:nvPr/>
        </p:nvSpPr>
        <p:spPr>
          <a:xfrm>
            <a:off x="677457" y="1765893"/>
            <a:ext cx="10721662" cy="2585323"/>
          </a:xfrm>
          <a:prstGeom prst="rect">
            <a:avLst/>
          </a:prstGeom>
        </p:spPr>
        <p:txBody>
          <a:bodyPr wrap="square">
            <a:spAutoFit/>
          </a:bodyPr>
          <a:lstStyle/>
          <a:p>
            <a:pPr algn="ctr">
              <a:lnSpc>
                <a:spcPct val="150000"/>
              </a:lnSpc>
              <a:defRPr/>
            </a:pPr>
            <a:r>
              <a:rPr lang="en-US" sz="5400" b="1" cap="all" smtClean="0">
                <a:ln w="0"/>
                <a:solidFill>
                  <a:schemeClr val="accent2">
                    <a:lumMod val="75000"/>
                  </a:schemeClr>
                </a:solidFill>
                <a:effectLst>
                  <a:reflection blurRad="12700" stA="50000" endPos="50000" dist="5000" dir="5400000" sy="-100000" rotWithShape="0"/>
                </a:effectLst>
                <a:latin typeface="Times New Roman" pitchFamily="18" charset="0"/>
                <a:cs typeface="Times New Roman" pitchFamily="18" charset="0"/>
              </a:rPr>
              <a:t>CHÀO MỪNG CÁC EM ĐẾN TIẾT tiếng việt</a:t>
            </a:r>
            <a:endParaRPr lang="en-US" sz="5400" b="1" cap="all">
              <a:ln w="0"/>
              <a:solidFill>
                <a:schemeClr val="accent2">
                  <a:lumMod val="75000"/>
                </a:schemeClr>
              </a:solidFill>
              <a:effectLst>
                <a:reflection blurRad="12700" stA="50000" endPos="50000" dist="5000" dir="5400000" sy="-100000" rotWithShape="0"/>
              </a:effectLst>
              <a:latin typeface="Times New Roman" pitchFamily="18" charset="0"/>
              <a:cs typeface="Times New Roman" pitchFamily="18" charset="0"/>
            </a:endParaRPr>
          </a:p>
        </p:txBody>
      </p:sp>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106" y="166396"/>
            <a:ext cx="2009191" cy="2009191"/>
          </a:xfrm>
          <a:prstGeom prst="rect">
            <a:avLst/>
          </a:prstGeom>
        </p:spPr>
      </p:pic>
    </p:spTree>
    <p:extLst>
      <p:ext uri="{BB962C8B-B14F-4D97-AF65-F5344CB8AC3E}">
        <p14:creationId xmlns:p14="http://schemas.microsoft.com/office/powerpoint/2010/main" val="2780027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68526" y="2838498"/>
            <a:ext cx="9121726" cy="1691298"/>
          </a:xfrm>
        </p:spPr>
        <p:txBody>
          <a:bodyPr>
            <a:normAutofit/>
          </a:bodyPr>
          <a:lstStyle/>
          <a:p>
            <a:pPr marL="0" indent="0">
              <a:buNone/>
            </a:pPr>
            <a:r>
              <a:rPr lang="en-US" sz="8800" b="1" dirty="0" smtClean="0">
                <a:solidFill>
                  <a:srgbClr val="FF0000"/>
                </a:solidFill>
                <a:latin typeface="Times New Roman" panose="02020603050405020304" pitchFamily="18" charset="0"/>
                <a:cs typeface="Times New Roman" panose="02020603050405020304" pitchFamily="18" charset="0"/>
              </a:rPr>
              <a:t>TỔNG KẾT </a:t>
            </a:r>
            <a:endParaRPr lang="en-US" sz="8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9535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2127"/>
            <a:ext cx="4766405" cy="5719686"/>
          </a:xfrm>
          <a:prstGeom prst="rect">
            <a:avLst/>
          </a:prstGeom>
        </p:spPr>
      </p:pic>
      <p:sp>
        <p:nvSpPr>
          <p:cNvPr id="6" name="TextBox 9"/>
          <p:cNvSpPr txBox="1">
            <a:spLocks noChangeArrowheads="1"/>
          </p:cNvSpPr>
          <p:nvPr/>
        </p:nvSpPr>
        <p:spPr bwMode="auto">
          <a:xfrm>
            <a:off x="3778538" y="1594148"/>
            <a:ext cx="463492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b="1">
                <a:solidFill>
                  <a:schemeClr val="tx1"/>
                </a:solidFill>
                <a:latin typeface=".VnAvant" panose="020B7200000000000000" pitchFamily="34" charset="0"/>
                <a:ea typeface="SimSun" panose="02010600030101010101" pitchFamily="2" charset="-122"/>
              </a:defRPr>
            </a:lvl1pPr>
            <a:lvl2pPr marL="742950" indent="-285750" defTabSz="457200">
              <a:defRPr b="1">
                <a:solidFill>
                  <a:schemeClr val="tx1"/>
                </a:solidFill>
                <a:latin typeface=".VnAvant" panose="020B7200000000000000" pitchFamily="34" charset="0"/>
                <a:ea typeface="SimSun" panose="02010600030101010101" pitchFamily="2" charset="-122"/>
              </a:defRPr>
            </a:lvl2pPr>
            <a:lvl3pPr marL="1143000" indent="-228600" defTabSz="457200">
              <a:defRPr b="1">
                <a:solidFill>
                  <a:schemeClr val="tx1"/>
                </a:solidFill>
                <a:latin typeface=".VnAvant" panose="020B7200000000000000" pitchFamily="34" charset="0"/>
                <a:ea typeface="SimSun" panose="02010600030101010101" pitchFamily="2" charset="-122"/>
              </a:defRPr>
            </a:lvl3pPr>
            <a:lvl4pPr marL="1600200" indent="-228600" defTabSz="457200">
              <a:defRPr b="1">
                <a:solidFill>
                  <a:schemeClr val="tx1"/>
                </a:solidFill>
                <a:latin typeface=".VnAvant" panose="020B7200000000000000" pitchFamily="34" charset="0"/>
                <a:ea typeface="SimSun" panose="02010600030101010101" pitchFamily="2" charset="-122"/>
              </a:defRPr>
            </a:lvl4pPr>
            <a:lvl5pPr marL="2057400" indent="-228600" defTabSz="457200">
              <a:defRPr b="1">
                <a:solidFill>
                  <a:schemeClr val="tx1"/>
                </a:solidFill>
                <a:latin typeface=".VnAvant" panose="020B7200000000000000" pitchFamily="34" charset="0"/>
                <a:ea typeface="SimSun" panose="02010600030101010101" pitchFamily="2" charset="-122"/>
              </a:defRPr>
            </a:lvl5pPr>
            <a:lvl6pPr marL="25146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6pPr>
            <a:lvl7pPr marL="29718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7pPr>
            <a:lvl8pPr marL="34290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8pPr>
            <a:lvl9pPr marL="38862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9pPr>
          </a:lstStyle>
          <a:p>
            <a:pPr eaLnBrk="1" hangingPunct="1"/>
            <a:r>
              <a:rPr lang="en-US" sz="5400" dirty="0" err="1">
                <a:solidFill>
                  <a:schemeClr val="bg1"/>
                </a:solidFill>
                <a:latin typeface="UTM Avo" charset="0"/>
              </a:rPr>
              <a:t>HẸN</a:t>
            </a:r>
            <a:r>
              <a:rPr lang="en-US" sz="5400" dirty="0">
                <a:solidFill>
                  <a:schemeClr val="bg1"/>
                </a:solidFill>
                <a:latin typeface="UTM Avo" charset="0"/>
              </a:rPr>
              <a:t> </a:t>
            </a:r>
            <a:r>
              <a:rPr lang="en-US" sz="5400" dirty="0" err="1">
                <a:solidFill>
                  <a:schemeClr val="bg1"/>
                </a:solidFill>
                <a:latin typeface="UTM Avo" charset="0"/>
              </a:rPr>
              <a:t>GẶP</a:t>
            </a:r>
            <a:r>
              <a:rPr lang="en-US" sz="5400" dirty="0">
                <a:solidFill>
                  <a:schemeClr val="bg1"/>
                </a:solidFill>
                <a:latin typeface="UTM Avo" charset="0"/>
              </a:rPr>
              <a:t> </a:t>
            </a:r>
            <a:r>
              <a:rPr lang="en-US" sz="5400" dirty="0" err="1">
                <a:solidFill>
                  <a:schemeClr val="bg1"/>
                </a:solidFill>
                <a:latin typeface="UTM Avo" charset="0"/>
              </a:rPr>
              <a:t>LẠI</a:t>
            </a:r>
            <a:endParaRPr lang="en-US" sz="5400" dirty="0">
              <a:solidFill>
                <a:schemeClr val="bg1"/>
              </a:solidFill>
              <a:latin typeface="UTM Avo" charset="0"/>
            </a:endParaRPr>
          </a:p>
        </p:txBody>
      </p:sp>
    </p:spTree>
    <p:extLst>
      <p:ext uri="{BB962C8B-B14F-4D97-AF65-F5344CB8AC3E}">
        <p14:creationId xmlns:p14="http://schemas.microsoft.com/office/powerpoint/2010/main" val="4195751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8610" y="2460898"/>
            <a:ext cx="9656811" cy="1569660"/>
          </a:xfrm>
          <a:prstGeom prst="rect">
            <a:avLst/>
          </a:prstGeom>
          <a:noFill/>
        </p:spPr>
        <p:txBody>
          <a:bodyPr wrap="none" lIns="91440" tIns="45720" rIns="91440" bIns="45720">
            <a:spAutoFit/>
          </a:bodyPr>
          <a:lstStyle/>
          <a:p>
            <a:pPr algn="ctr"/>
            <a:r>
              <a:rPr lang="en-US" sz="9600" b="1"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ĐỌC MỞ RỘNG </a:t>
            </a:r>
            <a:endParaRPr lang="en-US" sz="96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6" name="Rectangle 5"/>
          <p:cNvSpPr/>
          <p:nvPr/>
        </p:nvSpPr>
        <p:spPr>
          <a:xfrm>
            <a:off x="4593244" y="4325980"/>
            <a:ext cx="3427541" cy="1107996"/>
          </a:xfrm>
          <a:prstGeom prst="rect">
            <a:avLst/>
          </a:prstGeom>
          <a:noFill/>
        </p:spPr>
        <p:txBody>
          <a:bodyPr wrap="none" lIns="91440" tIns="45720" rIns="91440" bIns="45720">
            <a:spAutoFit/>
          </a:bodyPr>
          <a:lstStyle/>
          <a:p>
            <a:pPr algn="ctr"/>
            <a:r>
              <a:rPr lang="en-US" sz="6600" b="1"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TUẦN 2 </a:t>
            </a:r>
            <a:endParaRPr lang="en-US" sz="66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2298086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832" y="1472503"/>
            <a:ext cx="10515600" cy="1325563"/>
          </a:xfrm>
        </p:spPr>
        <p:txBody>
          <a:bodyPr/>
          <a:lstStyle/>
          <a:p>
            <a:r>
              <a:rPr lang="en-US" b="1" u="sng" dirty="0" smtClean="0">
                <a:solidFill>
                  <a:srgbClr val="FF0000"/>
                </a:solidFill>
                <a:latin typeface="Times New Roman" panose="02020603050405020304" pitchFamily="18" charset="0"/>
                <a:cs typeface="Times New Roman" panose="02020603050405020304" pitchFamily="18" charset="0"/>
              </a:rPr>
              <a:t>Hoạt động 1: </a:t>
            </a:r>
            <a:r>
              <a:rPr lang="en-US" b="1" dirty="0" smtClean="0">
                <a:solidFill>
                  <a:srgbClr val="FF0000"/>
                </a:solidFill>
                <a:latin typeface="Times New Roman" panose="02020603050405020304" pitchFamily="18" charset="0"/>
                <a:cs typeface="Times New Roman" panose="02020603050405020304" pitchFamily="18" charset="0"/>
              </a:rPr>
              <a:t>Tìm đọc các bài viết về những hoạt động của thiếu nhi</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45723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48180" y="656325"/>
            <a:ext cx="4686325" cy="469944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9650" y="914009"/>
            <a:ext cx="6130188" cy="3951847"/>
          </a:xfrm>
          <a:prstGeom prst="rect">
            <a:avLst/>
          </a:prstGeom>
        </p:spPr>
      </p:pic>
    </p:spTree>
    <p:extLst>
      <p:ext uri="{BB962C8B-B14F-4D97-AF65-F5344CB8AC3E}">
        <p14:creationId xmlns:p14="http://schemas.microsoft.com/office/powerpoint/2010/main" val="4063181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0857" y="246743"/>
            <a:ext cx="6060965" cy="4974107"/>
          </a:xfrm>
          <a:prstGeom prst="rect">
            <a:avLst/>
          </a:prstGeom>
        </p:spPr>
      </p:pic>
      <p:sp>
        <p:nvSpPr>
          <p:cNvPr id="3" name="Rectangle 2"/>
          <p:cNvSpPr/>
          <p:nvPr/>
        </p:nvSpPr>
        <p:spPr>
          <a:xfrm>
            <a:off x="0" y="0"/>
            <a:ext cx="2743200" cy="6858000"/>
          </a:xfrm>
          <a:prstGeom prst="rect">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rot="16200000">
            <a:off x="-1569560" y="1988217"/>
            <a:ext cx="5018716" cy="1446550"/>
          </a:xfrm>
          <a:prstGeom prst="rect">
            <a:avLst/>
          </a:prstGeom>
          <a:noFill/>
        </p:spPr>
        <p:txBody>
          <a:bodyPr wrap="square" rtlCol="0">
            <a:spAutoFit/>
          </a:bodyPr>
          <a:lstStyle/>
          <a:p>
            <a:r>
              <a:rPr lang="en-US" sz="4400"/>
              <a:t>TẬP TẦM VÔNG</a:t>
            </a:r>
          </a:p>
          <a:p>
            <a:endParaRPr lang="en-US" sz="4400"/>
          </a:p>
        </p:txBody>
      </p:sp>
      <p:sp>
        <p:nvSpPr>
          <p:cNvPr id="2" name="Rounded Rectangle 1"/>
          <p:cNvSpPr/>
          <p:nvPr/>
        </p:nvSpPr>
        <p:spPr>
          <a:xfrm>
            <a:off x="1313543" y="0"/>
            <a:ext cx="4013200" cy="6858000"/>
          </a:xfrm>
          <a:prstGeom prst="roundRect">
            <a:avLst/>
          </a:prstGeom>
          <a:solidFill>
            <a:schemeClr val="accent6">
              <a:lumMod val="75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66053" y="202134"/>
            <a:ext cx="5508179" cy="6863417"/>
          </a:xfrm>
          <a:prstGeom prst="rect">
            <a:avLst/>
          </a:prstGeom>
          <a:noFill/>
        </p:spPr>
        <p:txBody>
          <a:bodyPr wrap="square" rtlCol="0">
            <a:spAutoFit/>
          </a:bodyPr>
          <a:lstStyle/>
          <a:p>
            <a:pPr algn="ctr"/>
            <a:r>
              <a:rPr lang="vi-VN" sz="2200" b="1" i="1" dirty="0">
                <a:solidFill>
                  <a:schemeClr val="bg1"/>
                </a:solidFill>
                <a:cs typeface="Times New Roman" panose="02020603050405020304" pitchFamily="18" charset="0"/>
              </a:rPr>
              <a:t>Tập tầm vông </a:t>
            </a:r>
            <a:r>
              <a:rPr lang="vi-VN" sz="2200" b="1" dirty="0">
                <a:solidFill>
                  <a:schemeClr val="bg1"/>
                </a:solidFill>
                <a:cs typeface="Times New Roman" panose="02020603050405020304" pitchFamily="18" charset="0"/>
              </a:rPr>
              <a:t/>
            </a:r>
            <a:br>
              <a:rPr lang="vi-VN" sz="2200" b="1" dirty="0">
                <a:solidFill>
                  <a:schemeClr val="bg1"/>
                </a:solidFill>
                <a:cs typeface="Times New Roman" panose="02020603050405020304" pitchFamily="18" charset="0"/>
              </a:rPr>
            </a:br>
            <a:r>
              <a:rPr lang="vi-VN" sz="2200" b="1" i="1" dirty="0">
                <a:solidFill>
                  <a:schemeClr val="bg1"/>
                </a:solidFill>
                <a:cs typeface="Times New Roman" panose="02020603050405020304" pitchFamily="18" charset="0"/>
              </a:rPr>
              <a:t>Tay nào không? </a:t>
            </a:r>
            <a:r>
              <a:rPr lang="vi-VN" sz="2200" b="1" dirty="0">
                <a:solidFill>
                  <a:schemeClr val="bg1"/>
                </a:solidFill>
                <a:cs typeface="Times New Roman" panose="02020603050405020304" pitchFamily="18" charset="0"/>
              </a:rPr>
              <a:t/>
            </a:r>
            <a:br>
              <a:rPr lang="vi-VN" sz="2200" b="1" dirty="0">
                <a:solidFill>
                  <a:schemeClr val="bg1"/>
                </a:solidFill>
                <a:cs typeface="Times New Roman" panose="02020603050405020304" pitchFamily="18" charset="0"/>
              </a:rPr>
            </a:br>
            <a:r>
              <a:rPr lang="vi-VN" sz="2200" b="1" i="1" dirty="0">
                <a:solidFill>
                  <a:schemeClr val="bg1"/>
                </a:solidFill>
                <a:cs typeface="Times New Roman" panose="02020603050405020304" pitchFamily="18" charset="0"/>
              </a:rPr>
              <a:t>Tay nào có?</a:t>
            </a:r>
            <a:r>
              <a:rPr lang="vi-VN" sz="2200" b="1" dirty="0">
                <a:solidFill>
                  <a:schemeClr val="bg1"/>
                </a:solidFill>
                <a:cs typeface="Times New Roman" panose="02020603050405020304" pitchFamily="18" charset="0"/>
              </a:rPr>
              <a:t/>
            </a:r>
            <a:br>
              <a:rPr lang="vi-VN" sz="2200" b="1" dirty="0">
                <a:solidFill>
                  <a:schemeClr val="bg1"/>
                </a:solidFill>
                <a:cs typeface="Times New Roman" panose="02020603050405020304" pitchFamily="18" charset="0"/>
              </a:rPr>
            </a:br>
            <a:r>
              <a:rPr lang="vi-VN" sz="2200" b="1" dirty="0">
                <a:solidFill>
                  <a:schemeClr val="bg1"/>
                </a:solidFill>
                <a:cs typeface="Times New Roman" panose="02020603050405020304" pitchFamily="18" charset="0"/>
              </a:rPr>
              <a:t>Tay cầm hạt đỗ</a:t>
            </a:r>
            <a:br>
              <a:rPr lang="vi-VN" sz="2200" b="1" dirty="0">
                <a:solidFill>
                  <a:schemeClr val="bg1"/>
                </a:solidFill>
                <a:cs typeface="Times New Roman" panose="02020603050405020304" pitchFamily="18" charset="0"/>
              </a:rPr>
            </a:br>
            <a:r>
              <a:rPr lang="vi-VN" sz="2200" b="1" dirty="0">
                <a:solidFill>
                  <a:schemeClr val="bg1"/>
                </a:solidFill>
                <a:cs typeface="Times New Roman" panose="02020603050405020304" pitchFamily="18" charset="0"/>
              </a:rPr>
              <a:t>Tay cầm nụ hoa</a:t>
            </a:r>
            <a:br>
              <a:rPr lang="vi-VN" sz="2200" b="1" dirty="0">
                <a:solidFill>
                  <a:schemeClr val="bg1"/>
                </a:solidFill>
                <a:cs typeface="Times New Roman" panose="02020603050405020304" pitchFamily="18" charset="0"/>
              </a:rPr>
            </a:br>
            <a:r>
              <a:rPr lang="vi-VN" sz="2200" b="1" dirty="0">
                <a:solidFill>
                  <a:schemeClr val="bg1"/>
                </a:solidFill>
                <a:cs typeface="Times New Roman" panose="02020603050405020304" pitchFamily="18" charset="0"/>
              </a:rPr>
              <a:t>Đố bạn đoán ra</a:t>
            </a:r>
            <a:br>
              <a:rPr lang="vi-VN" sz="2200" b="1" dirty="0">
                <a:solidFill>
                  <a:schemeClr val="bg1"/>
                </a:solidFill>
                <a:cs typeface="Times New Roman" panose="02020603050405020304" pitchFamily="18" charset="0"/>
              </a:rPr>
            </a:br>
            <a:r>
              <a:rPr lang="vi-VN" sz="2200" b="1" dirty="0">
                <a:solidFill>
                  <a:schemeClr val="bg1"/>
                </a:solidFill>
                <a:cs typeface="Times New Roman" panose="02020603050405020304" pitchFamily="18" charset="0"/>
              </a:rPr>
              <a:t>Nắm tay nào có…</a:t>
            </a:r>
          </a:p>
          <a:p>
            <a:pPr algn="ctr"/>
            <a:r>
              <a:rPr lang="vi-VN" sz="2200" b="1" dirty="0">
                <a:solidFill>
                  <a:schemeClr val="bg1"/>
                </a:solidFill>
                <a:cs typeface="Times New Roman" panose="02020603050405020304" pitchFamily="18" charset="0"/>
              </a:rPr>
              <a:t>***</a:t>
            </a:r>
          </a:p>
          <a:p>
            <a:pPr algn="ctr"/>
            <a:r>
              <a:rPr lang="vi-VN" sz="2200" b="1" dirty="0">
                <a:solidFill>
                  <a:schemeClr val="bg1"/>
                </a:solidFill>
                <a:cs typeface="Times New Roman" panose="02020603050405020304" pitchFamily="18" charset="0"/>
              </a:rPr>
              <a:t>Nếu là hạt đỗ</a:t>
            </a:r>
            <a:br>
              <a:rPr lang="vi-VN" sz="2200" b="1" dirty="0">
                <a:solidFill>
                  <a:schemeClr val="bg1"/>
                </a:solidFill>
                <a:cs typeface="Times New Roman" panose="02020603050405020304" pitchFamily="18" charset="0"/>
              </a:rPr>
            </a:br>
            <a:r>
              <a:rPr lang="vi-VN" sz="2200" b="1" dirty="0">
                <a:solidFill>
                  <a:schemeClr val="bg1"/>
                </a:solidFill>
                <a:cs typeface="Times New Roman" panose="02020603050405020304" pitchFamily="18" charset="0"/>
              </a:rPr>
              <a:t>Tay nắm chặt mà</a:t>
            </a:r>
            <a:br>
              <a:rPr lang="vi-VN" sz="2200" b="1" dirty="0">
                <a:solidFill>
                  <a:schemeClr val="bg1"/>
                </a:solidFill>
                <a:cs typeface="Times New Roman" panose="02020603050405020304" pitchFamily="18" charset="0"/>
              </a:rPr>
            </a:br>
            <a:r>
              <a:rPr lang="vi-VN" sz="2200" b="1" dirty="0">
                <a:solidFill>
                  <a:schemeClr val="bg1"/>
                </a:solidFill>
                <a:cs typeface="Times New Roman" panose="02020603050405020304" pitchFamily="18" charset="0"/>
              </a:rPr>
              <a:t>Nếu cầm nụ hoa</a:t>
            </a:r>
            <a:br>
              <a:rPr lang="vi-VN" sz="2200" b="1" dirty="0">
                <a:solidFill>
                  <a:schemeClr val="bg1"/>
                </a:solidFill>
                <a:cs typeface="Times New Roman" panose="02020603050405020304" pitchFamily="18" charset="0"/>
              </a:rPr>
            </a:br>
            <a:r>
              <a:rPr lang="vi-VN" sz="2200" b="1" dirty="0">
                <a:solidFill>
                  <a:schemeClr val="bg1"/>
                </a:solidFill>
                <a:cs typeface="Times New Roman" panose="02020603050405020304" pitchFamily="18" charset="0"/>
              </a:rPr>
              <a:t>Chắc là nắm nhẹ</a:t>
            </a:r>
            <a:br>
              <a:rPr lang="vi-VN" sz="2200" b="1" dirty="0">
                <a:solidFill>
                  <a:schemeClr val="bg1"/>
                </a:solidFill>
                <a:cs typeface="Times New Roman" panose="02020603050405020304" pitchFamily="18" charset="0"/>
              </a:rPr>
            </a:br>
            <a:r>
              <a:rPr lang="vi-VN" sz="2200" b="1" dirty="0">
                <a:solidFill>
                  <a:schemeClr val="bg1"/>
                </a:solidFill>
                <a:cs typeface="Times New Roman" panose="02020603050405020304" pitchFamily="18" charset="0"/>
              </a:rPr>
              <a:t>Nếu cầm mẩu giẻ</a:t>
            </a:r>
            <a:br>
              <a:rPr lang="vi-VN" sz="2200" b="1" dirty="0">
                <a:solidFill>
                  <a:schemeClr val="bg1"/>
                </a:solidFill>
                <a:cs typeface="Times New Roman" panose="02020603050405020304" pitchFamily="18" charset="0"/>
              </a:rPr>
            </a:br>
            <a:r>
              <a:rPr lang="vi-VN" sz="2200" b="1" dirty="0">
                <a:solidFill>
                  <a:schemeClr val="bg1"/>
                </a:solidFill>
                <a:cs typeface="Times New Roman" panose="02020603050405020304" pitchFamily="18" charset="0"/>
              </a:rPr>
              <a:t>Nắm xẹp như không</a:t>
            </a:r>
            <a:br>
              <a:rPr lang="vi-VN" sz="2200" b="1" dirty="0">
                <a:solidFill>
                  <a:schemeClr val="bg1"/>
                </a:solidFill>
                <a:cs typeface="Times New Roman" panose="02020603050405020304" pitchFamily="18" charset="0"/>
              </a:rPr>
            </a:br>
            <a:r>
              <a:rPr lang="vi-VN" sz="2200" b="1" dirty="0">
                <a:solidFill>
                  <a:schemeClr val="bg1"/>
                </a:solidFill>
                <a:cs typeface="Times New Roman" panose="02020603050405020304" pitchFamily="18" charset="0"/>
              </a:rPr>
              <a:t>Nắm tay mà phồng</a:t>
            </a:r>
            <a:br>
              <a:rPr lang="vi-VN" sz="2200" b="1" dirty="0">
                <a:solidFill>
                  <a:schemeClr val="bg1"/>
                </a:solidFill>
                <a:cs typeface="Times New Roman" panose="02020603050405020304" pitchFamily="18" charset="0"/>
              </a:rPr>
            </a:br>
            <a:r>
              <a:rPr lang="vi-VN" sz="2200" b="1" dirty="0">
                <a:solidFill>
                  <a:schemeClr val="bg1"/>
                </a:solidFill>
                <a:cs typeface="Times New Roman" panose="02020603050405020304" pitchFamily="18" charset="0"/>
              </a:rPr>
              <a:t>Táo nằm trong đó</a:t>
            </a:r>
            <a:br>
              <a:rPr lang="vi-VN" sz="2200" b="1" dirty="0">
                <a:solidFill>
                  <a:schemeClr val="bg1"/>
                </a:solidFill>
                <a:cs typeface="Times New Roman" panose="02020603050405020304" pitchFamily="18" charset="0"/>
              </a:rPr>
            </a:br>
            <a:r>
              <a:rPr lang="vi-VN" sz="2200" b="1" dirty="0">
                <a:solidFill>
                  <a:schemeClr val="bg1"/>
                </a:solidFill>
                <a:cs typeface="Times New Roman" panose="02020603050405020304" pitchFamily="18" charset="0"/>
              </a:rPr>
              <a:t>Hai tay chẳng có</a:t>
            </a:r>
            <a:br>
              <a:rPr lang="vi-VN" sz="2200" b="1" dirty="0">
                <a:solidFill>
                  <a:schemeClr val="bg1"/>
                </a:solidFill>
                <a:cs typeface="Times New Roman" panose="02020603050405020304" pitchFamily="18" charset="0"/>
              </a:rPr>
            </a:br>
            <a:r>
              <a:rPr lang="vi-VN" sz="2200" b="1" dirty="0">
                <a:solidFill>
                  <a:schemeClr val="bg1"/>
                </a:solidFill>
                <a:cs typeface="Times New Roman" panose="02020603050405020304" pitchFamily="18" charset="0"/>
              </a:rPr>
              <a:t>Lấy gì đoán đây</a:t>
            </a:r>
            <a:r>
              <a:rPr lang="vi-VN" sz="2200" b="1" dirty="0" smtClean="0">
                <a:solidFill>
                  <a:schemeClr val="bg1"/>
                </a:solidFill>
                <a:cs typeface="Times New Roman" panose="02020603050405020304" pitchFamily="18" charset="0"/>
              </a:rPr>
              <a:t>!</a:t>
            </a:r>
            <a:endParaRPr lang="en-US" sz="2200" b="1" dirty="0" smtClean="0">
              <a:solidFill>
                <a:schemeClr val="bg1"/>
              </a:solidFill>
              <a:cs typeface="Times New Roman" panose="02020603050405020304" pitchFamily="18" charset="0"/>
            </a:endParaRPr>
          </a:p>
          <a:p>
            <a:pPr algn="ctr"/>
            <a:r>
              <a:rPr lang="en-US" sz="2200" b="1" dirty="0">
                <a:solidFill>
                  <a:schemeClr val="bg1"/>
                </a:solidFill>
                <a:cs typeface="Times New Roman" panose="02020603050405020304" pitchFamily="18" charset="0"/>
              </a:rPr>
              <a:t> </a:t>
            </a:r>
            <a:r>
              <a:rPr lang="en-US" sz="2200" b="1" dirty="0" smtClean="0">
                <a:solidFill>
                  <a:schemeClr val="bg1"/>
                </a:solidFill>
                <a:cs typeface="Times New Roman" panose="02020603050405020304" pitchFamily="18" charset="0"/>
              </a:rPr>
              <a:t>        Xuân Quỳnh </a:t>
            </a:r>
            <a:r>
              <a:rPr lang="vi-VN" sz="2200" b="1" dirty="0">
                <a:solidFill>
                  <a:schemeClr val="bg1"/>
                </a:solidFill>
                <a:cs typeface="Times New Roman" panose="02020603050405020304" pitchFamily="18" charset="0"/>
              </a:rPr>
              <a:t/>
            </a:r>
            <a:br>
              <a:rPr lang="vi-VN" sz="2200" b="1" dirty="0">
                <a:solidFill>
                  <a:schemeClr val="bg1"/>
                </a:solidFill>
                <a:cs typeface="Times New Roman" panose="02020603050405020304" pitchFamily="18" charset="0"/>
              </a:rPr>
            </a:br>
            <a:endParaRPr lang="vi-VN" sz="22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630195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1323" y="320749"/>
            <a:ext cx="10515600" cy="1325563"/>
          </a:xfrm>
        </p:spPr>
        <p:txBody>
          <a:bodyPr>
            <a:normAutofit/>
          </a:bodyPr>
          <a:lstStyle/>
          <a:p>
            <a:r>
              <a:rPr lang="en-US" sz="3600" b="1" dirty="0" smtClean="0">
                <a:solidFill>
                  <a:srgbClr val="FF0000"/>
                </a:solidFill>
                <a:latin typeface="Times New Roman" panose="02020603050405020304" pitchFamily="18" charset="0"/>
                <a:cs typeface="Times New Roman" panose="02020603050405020304" pitchFamily="18" charset="0"/>
              </a:rPr>
              <a:t>Hoạt động 2: Trao đổi với các bạn dựa vào gợi ý sau: </a:t>
            </a:r>
            <a:endParaRPr lang="en-US" sz="3600" b="1"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7801" y="2033494"/>
            <a:ext cx="10199122" cy="4456314"/>
          </a:xfrm>
          <a:prstGeom prst="rect">
            <a:avLst/>
          </a:prstGeom>
        </p:spPr>
      </p:pic>
    </p:spTree>
    <p:extLst>
      <p:ext uri="{BB962C8B-B14F-4D97-AF65-F5344CB8AC3E}">
        <p14:creationId xmlns:p14="http://schemas.microsoft.com/office/powerpoint/2010/main" val="7947957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5526" y="1537995"/>
            <a:ext cx="9144000" cy="2387600"/>
          </a:xfrm>
        </p:spPr>
        <p:txBody>
          <a:bodyPr>
            <a:normAutofit/>
          </a:bodyPr>
          <a:lstStyle/>
          <a:p>
            <a:r>
              <a:rPr lang="en-US" sz="8800" b="1" dirty="0" smtClean="0">
                <a:solidFill>
                  <a:srgbClr val="0070C0"/>
                </a:solidFill>
                <a:latin typeface="Times New Roman" panose="02020603050405020304" pitchFamily="18" charset="0"/>
                <a:cs typeface="Times New Roman" panose="02020603050405020304" pitchFamily="18" charset="0"/>
              </a:rPr>
              <a:t>Hoạt động nhóm </a:t>
            </a:r>
            <a:endParaRPr lang="en-US" sz="88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56808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5738" y="1167686"/>
            <a:ext cx="11499176" cy="5690314"/>
          </a:xfrm>
        </p:spPr>
      </p:pic>
      <p:sp>
        <p:nvSpPr>
          <p:cNvPr id="5" name="TextBox 4"/>
          <p:cNvSpPr txBox="1"/>
          <p:nvPr/>
        </p:nvSpPr>
        <p:spPr>
          <a:xfrm>
            <a:off x="1750051" y="294824"/>
            <a:ext cx="2614411" cy="584775"/>
          </a:xfrm>
          <a:prstGeom prst="rect">
            <a:avLst/>
          </a:prstGeom>
          <a:noFill/>
        </p:spPr>
        <p:txBody>
          <a:bodyPr wrap="square" rtlCol="0">
            <a:spAutoFit/>
          </a:bodyPr>
          <a:lstStyle/>
          <a:p>
            <a:r>
              <a:rPr lang="en-US" sz="3200" b="1" dirty="0" smtClean="0">
                <a:solidFill>
                  <a:srgbClr val="FFC000"/>
                </a:solidFill>
                <a:latin typeface="Times New Roman" panose="02020603050405020304" pitchFamily="18" charset="0"/>
                <a:cs typeface="Times New Roman" panose="02020603050405020304" pitchFamily="18" charset="0"/>
              </a:rPr>
              <a:t>Liên hệ: </a:t>
            </a:r>
            <a:endParaRPr lang="en-US" sz="3200"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58477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12192000" cy="6599583"/>
          </a:xfrm>
        </p:spPr>
        <p:txBody>
          <a:bodyPr>
            <a:noAutofit/>
          </a:bodyPr>
          <a:lstStyle/>
          <a:p>
            <a:pPr marL="0" indent="0">
              <a:lnSpc>
                <a:spcPct val="100000"/>
              </a:lnSpc>
              <a:spcBef>
                <a:spcPts val="0"/>
              </a:spcBef>
              <a:buNone/>
            </a:pPr>
            <a:r>
              <a:rPr lang="en-US" sz="1000" b="1" smtClean="0"/>
              <a:t>        </a:t>
            </a:r>
            <a:r>
              <a:rPr lang="en-US" sz="1000" b="1" smtClean="0">
                <a:solidFill>
                  <a:srgbClr val="FF0000"/>
                </a:solidFill>
              </a:rPr>
              <a:t>                                                                                      </a:t>
            </a:r>
            <a:r>
              <a:rPr lang="vi-VN" sz="3600" b="1" smtClean="0">
                <a:solidFill>
                  <a:srgbClr val="FF0000"/>
                </a:solidFill>
              </a:rPr>
              <a:t>Bể </a:t>
            </a:r>
            <a:r>
              <a:rPr lang="vi-VN" sz="3600" b="1" dirty="0">
                <a:solidFill>
                  <a:srgbClr val="FF0000"/>
                </a:solidFill>
              </a:rPr>
              <a:t>cá vàng dành cho các cháu.</a:t>
            </a:r>
            <a:br>
              <a:rPr lang="vi-VN" sz="3600" b="1" dirty="0">
                <a:solidFill>
                  <a:srgbClr val="FF0000"/>
                </a:solidFill>
              </a:rPr>
            </a:br>
            <a:r>
              <a:rPr lang="en-US" b="1" dirty="0" smtClean="0">
                <a:solidFill>
                  <a:srgbClr val="FF0000"/>
                </a:solidFill>
              </a:rPr>
              <a:t>	</a:t>
            </a:r>
            <a:r>
              <a:rPr lang="vi-VN" b="1" dirty="0" smtClean="0">
                <a:solidFill>
                  <a:srgbClr val="002060"/>
                </a:solidFill>
              </a:rPr>
              <a:t>Các </a:t>
            </a:r>
            <a:r>
              <a:rPr lang="vi-VN" b="1" dirty="0">
                <a:solidFill>
                  <a:srgbClr val="002060"/>
                </a:solidFill>
              </a:rPr>
              <a:t>bạn đều biết ngôi nhà sàn của Bác ở Phủ Chủ tịch rất đơn sơ nhưng khi thiết kế, Bác đã đề nghị các đồng chí xây cho Bác một hàng ghế </a:t>
            </a:r>
            <a:r>
              <a:rPr lang="vi-VN" b="1" dirty="0" smtClean="0">
                <a:solidFill>
                  <a:srgbClr val="002060"/>
                </a:solidFill>
              </a:rPr>
              <a:t>xi</a:t>
            </a:r>
            <a:r>
              <a:rPr lang="en-US" b="1" dirty="0" smtClean="0">
                <a:solidFill>
                  <a:srgbClr val="002060"/>
                </a:solidFill>
              </a:rPr>
              <a:t> </a:t>
            </a:r>
            <a:r>
              <a:rPr lang="vi-VN" b="1" dirty="0" smtClean="0">
                <a:solidFill>
                  <a:srgbClr val="002060"/>
                </a:solidFill>
              </a:rPr>
              <a:t>măng </a:t>
            </a:r>
            <a:r>
              <a:rPr lang="vi-VN" b="1" dirty="0">
                <a:solidFill>
                  <a:srgbClr val="002060"/>
                </a:solidFill>
              </a:rPr>
              <a:t>bao quanh để các cháu thiếu nhi đến thăm Bác có chỗ ngồi. Thấy các cháu co chỗ ngồi nhưng lại không có gì để chơi, Bác lại đề nghị kiếm 1 bể cá để nuôi cá vàng cho các cháu đến thăm Bác có cá để xem. Thấy các cháu xúm xít xem cá trong bể, Bác rất vui. Hàng ngày, sau giờ làm việc, Bác thường cho cá vàng ăn. Bác để dành những mẩu bánh mì ăn sáng làm thức ăn nuôi cá. Được Bác chăm sóc, mấy con cá vàng trong bể ngày một lớn và phát triển thành cả một đàn cá. Mùa đông trời lạnh, Bác nhờ mấy chú làm một chiếc nắp đậy bể để bảo đảm độ ấm cho cá.</a:t>
            </a:r>
            <a:br>
              <a:rPr lang="vi-VN" b="1" dirty="0">
                <a:solidFill>
                  <a:srgbClr val="002060"/>
                </a:solidFill>
              </a:rPr>
            </a:br>
            <a:r>
              <a:rPr lang="en-US" b="1" dirty="0" smtClean="0">
                <a:solidFill>
                  <a:srgbClr val="002060"/>
                </a:solidFill>
                <a:latin typeface=".VnArial" pitchFamily="34" charset="0"/>
              </a:rPr>
              <a:t>	</a:t>
            </a:r>
            <a:r>
              <a:rPr lang="vi-VN" b="1" dirty="0" smtClean="0">
                <a:solidFill>
                  <a:srgbClr val="002060"/>
                </a:solidFill>
              </a:rPr>
              <a:t>Mỗi </a:t>
            </a:r>
            <a:r>
              <a:rPr lang="vi-VN" b="1" dirty="0">
                <a:solidFill>
                  <a:srgbClr val="002060"/>
                </a:solidFill>
              </a:rPr>
              <a:t>lần đến thăm nhà sàn của Bác, khách thường thích thú ngắm bể cá, nhất là khách thiếu nhi.</a:t>
            </a:r>
            <a:endParaRPr lang="en-US" b="1" dirty="0">
              <a:solidFill>
                <a:srgbClr val="002060"/>
              </a:solidFill>
              <a:latin typeface=".VnArial" pitchFamily="34" charset="0"/>
            </a:endParaRPr>
          </a:p>
        </p:txBody>
      </p:sp>
    </p:spTree>
    <p:extLst>
      <p:ext uri="{BB962C8B-B14F-4D97-AF65-F5344CB8AC3E}">
        <p14:creationId xmlns:p14="http://schemas.microsoft.com/office/powerpoint/2010/main" val="384332318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 - &amp;quot;Hoạt động 1: Tìm đọc các bài viết về những hoạt động của thiếu nhi&amp;quot;&quot;/&gt;&lt;property id=&quot;20307&quot; value=&quot;257&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 - &amp;quot;Hoạt động 2: Trao đổi với các bạn dựa vào gợi ý sau: &amp;quot;&quot;/&gt;&lt;property id=&quot;20307&quot; value=&quot;260&quot;/&gt;&lt;/object&gt;&lt;object type=&quot;3&quot; unique_id=&quot;10008&quot;&gt;&lt;property id=&quot;20148&quot; value=&quot;5&quot;/&gt;&lt;property id=&quot;20300&quot; value=&quot;Slide 6 - &amp;quot;Hoạt động nhóm &amp;quot;&quot;/&gt;&lt;property id=&quot;20307&quot; value=&quot;261&quot;/&gt;&lt;/object&gt;&lt;object type=&quot;3&quot; unique_id=&quot;10009&quot;&gt;&lt;property id=&quot;20148&quot; value=&quot;5&quot;/&gt;&lt;property id=&quot;20300&quot; value=&quot;Slide 7&quot;/&gt;&lt;property id=&quot;20307&quot; value=&quot;262&quot;/&gt;&lt;/object&gt;&lt;object type=&quot;3&quot; unique_id=&quot;10010&quot;&gt;&lt;property id=&quot;20148&quot; value=&quot;5&quot;/&gt;&lt;property id=&quot;20300&quot; value=&quot;Slide 9&quot;/&gt;&lt;property id=&quot;20307&quot; value=&quot;263&quot;/&gt;&lt;/object&gt;&lt;object type=&quot;3&quot; unique_id=&quot;10041&quot;&gt;&lt;property id=&quot;20148&quot; value=&quot;5&quot;/&gt;&lt;property id=&quot;20300&quot; value=&quot;Slide 8&quot;/&gt;&lt;property id=&quot;20307&quot; value=&quot;264&quot;/&gt;&lt;/object&gt;&lt;/object&gt;&lt;object type=&quot;8&quot; unique_id=&quot;1002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362</Words>
  <Application>Microsoft Office PowerPoint</Application>
  <PresentationFormat>Widescreen</PresentationFormat>
  <Paragraphs>15</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SimSun</vt:lpstr>
      <vt:lpstr>.VnArial</vt:lpstr>
      <vt:lpstr>Arial</vt:lpstr>
      <vt:lpstr>Calibri</vt:lpstr>
      <vt:lpstr>Calibri Light</vt:lpstr>
      <vt:lpstr>Times New Roman</vt:lpstr>
      <vt:lpstr>UTM Avo</vt:lpstr>
      <vt:lpstr>Office Theme</vt:lpstr>
      <vt:lpstr>PowerPoint Presentation</vt:lpstr>
      <vt:lpstr>PowerPoint Presentation</vt:lpstr>
      <vt:lpstr>Hoạt động 1: Tìm đọc các bài viết về những hoạt động của thiếu nhi</vt:lpstr>
      <vt:lpstr>PowerPoint Presentation</vt:lpstr>
      <vt:lpstr>PowerPoint Presentation</vt:lpstr>
      <vt:lpstr>Hoạt động 2: Trao đổi với các bạn dựa vào gợi ý sau: </vt:lpstr>
      <vt:lpstr>Hoạt động nhóm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ĐỌC MỞ RỘNG</dc:title>
  <dc:creator>Windows User</dc:creator>
  <cp:lastModifiedBy>Ms Quyen</cp:lastModifiedBy>
  <cp:revision>7</cp:revision>
  <dcterms:created xsi:type="dcterms:W3CDTF">2021-07-11T14:02:16Z</dcterms:created>
  <dcterms:modified xsi:type="dcterms:W3CDTF">2021-09-16T16:15:25Z</dcterms:modified>
</cp:coreProperties>
</file>