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257" r:id="rId3"/>
    <p:sldId id="319" r:id="rId4"/>
    <p:sldId id="310" r:id="rId5"/>
    <p:sldId id="317" r:id="rId6"/>
    <p:sldId id="318" r:id="rId7"/>
    <p:sldId id="279" r:id="rId8"/>
    <p:sldId id="263" r:id="rId9"/>
    <p:sldId id="280" r:id="rId10"/>
    <p:sldId id="281" r:id="rId11"/>
    <p:sldId id="282" r:id="rId12"/>
    <p:sldId id="278" r:id="rId13"/>
    <p:sldId id="298" r:id="rId14"/>
    <p:sldId id="299" r:id="rId15"/>
    <p:sldId id="300" r:id="rId16"/>
    <p:sldId id="301" r:id="rId17"/>
    <p:sldId id="302" r:id="rId18"/>
    <p:sldId id="303" r:id="rId19"/>
    <p:sldId id="304" r:id="rId20"/>
    <p:sldId id="305" r:id="rId21"/>
    <p:sldId id="306" r:id="rId22"/>
    <p:sldId id="307" r:id="rId23"/>
    <p:sldId id="283" r:id="rId24"/>
    <p:sldId id="311" r:id="rId25"/>
    <p:sldId id="285" r:id="rId26"/>
    <p:sldId id="284" r:id="rId27"/>
    <p:sldId id="294" r:id="rId28"/>
    <p:sldId id="320" r:id="rId29"/>
    <p:sldId id="315" r:id="rId30"/>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CC8"/>
    <a:srgbClr val="00FFFF"/>
    <a:srgbClr val="66FFFF"/>
    <a:srgbClr val="FF66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61C18-7FFA-4867-A976-4CABA4867B00}" type="datetimeFigureOut">
              <a:rPr lang="en-US" smtClean="0"/>
              <a:t>12/26/2021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1B1F-6901-4982-B97C-0A5A1D3B837A}" type="slidenum">
              <a:rPr lang="en-US" smtClean="0"/>
              <a:t>‹#›</a:t>
            </a:fld>
            <a:endParaRPr lang="en-US"/>
          </a:p>
        </p:txBody>
      </p:sp>
    </p:spTree>
    <p:extLst>
      <p:ext uri="{BB962C8B-B14F-4D97-AF65-F5344CB8AC3E}">
        <p14:creationId xmlns:p14="http://schemas.microsoft.com/office/powerpoint/2010/main" val="35247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C297550-8885-453D-9AD3-343D5CEF359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159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74BCC-93B3-4093-8A67-BBAA1FF12541}" type="slidenum">
              <a:rPr lang="en-US"/>
              <a:pPr>
                <a:defRPr/>
              </a:pPr>
              <a:t>‹#›</a:t>
            </a:fld>
            <a:endParaRPr lang="en-US"/>
          </a:p>
        </p:txBody>
      </p:sp>
    </p:spTree>
    <p:extLst>
      <p:ext uri="{BB962C8B-B14F-4D97-AF65-F5344CB8AC3E}">
        <p14:creationId xmlns:p14="http://schemas.microsoft.com/office/powerpoint/2010/main" val="21210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F7363-D590-474D-83F1-813C10BCA541}" type="slidenum">
              <a:rPr lang="en-US"/>
              <a:pPr>
                <a:defRPr/>
              </a:pPr>
              <a:t>‹#›</a:t>
            </a:fld>
            <a:endParaRPr lang="en-US"/>
          </a:p>
        </p:txBody>
      </p:sp>
    </p:spTree>
    <p:extLst>
      <p:ext uri="{BB962C8B-B14F-4D97-AF65-F5344CB8AC3E}">
        <p14:creationId xmlns:p14="http://schemas.microsoft.com/office/powerpoint/2010/main" val="245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3524-42DA-4E51-8D04-00BBC1C4C3D1}" type="slidenum">
              <a:rPr lang="en-US"/>
              <a:pPr>
                <a:defRPr/>
              </a:pPr>
              <a:t>‹#›</a:t>
            </a:fld>
            <a:endParaRPr lang="en-US"/>
          </a:p>
        </p:txBody>
      </p:sp>
    </p:spTree>
    <p:extLst>
      <p:ext uri="{BB962C8B-B14F-4D97-AF65-F5344CB8AC3E}">
        <p14:creationId xmlns:p14="http://schemas.microsoft.com/office/powerpoint/2010/main" val="15047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BEF46-C472-402D-9CD7-28B92E6EA0F5}" type="slidenum">
              <a:rPr lang="en-US"/>
              <a:pPr>
                <a:defRPr/>
              </a:pPr>
              <a:t>‹#›</a:t>
            </a:fld>
            <a:endParaRPr lang="en-US"/>
          </a:p>
        </p:txBody>
      </p:sp>
    </p:spTree>
    <p:extLst>
      <p:ext uri="{BB962C8B-B14F-4D97-AF65-F5344CB8AC3E}">
        <p14:creationId xmlns:p14="http://schemas.microsoft.com/office/powerpoint/2010/main" val="408043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52132-2EE3-4AAE-ABBE-FF8ABF31E1A4}" type="slidenum">
              <a:rPr lang="en-US"/>
              <a:pPr>
                <a:defRPr/>
              </a:pPr>
              <a:t>‹#›</a:t>
            </a:fld>
            <a:endParaRPr lang="en-US"/>
          </a:p>
        </p:txBody>
      </p:sp>
    </p:spTree>
    <p:extLst>
      <p:ext uri="{BB962C8B-B14F-4D97-AF65-F5344CB8AC3E}">
        <p14:creationId xmlns:p14="http://schemas.microsoft.com/office/powerpoint/2010/main" val="236058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F2BBF-CB3E-4117-AAB6-83CB9C8054A0}" type="slidenum">
              <a:rPr lang="en-US"/>
              <a:pPr>
                <a:defRPr/>
              </a:pPr>
              <a:t>‹#›</a:t>
            </a:fld>
            <a:endParaRPr lang="en-US"/>
          </a:p>
        </p:txBody>
      </p:sp>
    </p:spTree>
    <p:extLst>
      <p:ext uri="{BB962C8B-B14F-4D97-AF65-F5344CB8AC3E}">
        <p14:creationId xmlns:p14="http://schemas.microsoft.com/office/powerpoint/2010/main" val="45217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492CE9-8707-4CA9-9EC5-182CF08C0A7F}" type="slidenum">
              <a:rPr lang="en-US"/>
              <a:pPr>
                <a:defRPr/>
              </a:pPr>
              <a:t>‹#›</a:t>
            </a:fld>
            <a:endParaRPr lang="en-US"/>
          </a:p>
        </p:txBody>
      </p:sp>
    </p:spTree>
    <p:extLst>
      <p:ext uri="{BB962C8B-B14F-4D97-AF65-F5344CB8AC3E}">
        <p14:creationId xmlns:p14="http://schemas.microsoft.com/office/powerpoint/2010/main" val="36804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8E827-5260-41A2-907F-104241CE9C34}" type="slidenum">
              <a:rPr lang="en-US"/>
              <a:pPr>
                <a:defRPr/>
              </a:pPr>
              <a:t>‹#›</a:t>
            </a:fld>
            <a:endParaRPr lang="en-US"/>
          </a:p>
        </p:txBody>
      </p:sp>
    </p:spTree>
    <p:extLst>
      <p:ext uri="{BB962C8B-B14F-4D97-AF65-F5344CB8AC3E}">
        <p14:creationId xmlns:p14="http://schemas.microsoft.com/office/powerpoint/2010/main" val="90353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16FCD-BFA5-429F-9E0C-A96E2BB46576}" type="slidenum">
              <a:rPr lang="en-US"/>
              <a:pPr>
                <a:defRPr/>
              </a:pPr>
              <a:t>‹#›</a:t>
            </a:fld>
            <a:endParaRPr lang="en-US"/>
          </a:p>
        </p:txBody>
      </p:sp>
    </p:spTree>
    <p:extLst>
      <p:ext uri="{BB962C8B-B14F-4D97-AF65-F5344CB8AC3E}">
        <p14:creationId xmlns:p14="http://schemas.microsoft.com/office/powerpoint/2010/main" val="253620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C925E-638A-44C9-A4A0-4567F9C01C58}" type="slidenum">
              <a:rPr lang="en-US"/>
              <a:pPr>
                <a:defRPr/>
              </a:pPr>
              <a:t>‹#›</a:t>
            </a:fld>
            <a:endParaRPr lang="en-US"/>
          </a:p>
        </p:txBody>
      </p:sp>
    </p:spTree>
    <p:extLst>
      <p:ext uri="{BB962C8B-B14F-4D97-AF65-F5344CB8AC3E}">
        <p14:creationId xmlns:p14="http://schemas.microsoft.com/office/powerpoint/2010/main" val="32399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9D687-79E4-4A15-9967-D650FFB8DEC2}" type="slidenum">
              <a:rPr lang="en-US"/>
              <a:pPr>
                <a:defRPr/>
              </a:pPr>
              <a:t>‹#›</a:t>
            </a:fld>
            <a:endParaRPr lang="en-US"/>
          </a:p>
        </p:txBody>
      </p:sp>
    </p:spTree>
    <p:extLst>
      <p:ext uri="{BB962C8B-B14F-4D97-AF65-F5344CB8AC3E}">
        <p14:creationId xmlns:p14="http://schemas.microsoft.com/office/powerpoint/2010/main" val="27395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CC7C115-AEE6-4B7D-8CB3-EDF26B8B48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gif"/><Relationship Id="rId3" Type="http://schemas.openxmlformats.org/officeDocument/2006/relationships/image" Target="../media/image1.jpeg"/><Relationship Id="rId7" Type="http://schemas.openxmlformats.org/officeDocument/2006/relationships/image" Target="../media/image4.emf"/><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gif"/><Relationship Id="rId5" Type="http://schemas.microsoft.com/office/2007/relationships/hdphoto" Target="../media/hdphoto1.wdp"/><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
            <a:ext cx="9144000" cy="6876569"/>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65100" y="3974110"/>
            <a:ext cx="9532125" cy="291995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648200"/>
            <a:ext cx="2561616" cy="2023019"/>
          </a:xfrm>
          <a:prstGeom prst="rect">
            <a:avLst/>
          </a:prstGeom>
        </p:spPr>
      </p:pic>
      <p:pic>
        <p:nvPicPr>
          <p:cNvPr id="11"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3525" y="3139035"/>
            <a:ext cx="531019"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90358" y="3106338"/>
            <a:ext cx="522725"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2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flipH="1">
            <a:off x="143524" y="4285789"/>
            <a:ext cx="2447276" cy="2472187"/>
          </a:xfrm>
          <a:prstGeom prst="rect">
            <a:avLst/>
          </a:prstGeom>
        </p:spPr>
      </p:pic>
      <p:pic>
        <p:nvPicPr>
          <p:cNvPr id="1026" name="Picture 2" descr="Party Love Sticker by Muchable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7272" y="414376"/>
            <a:ext cx="2993378"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15001" y="-914400"/>
            <a:ext cx="3394166" cy="35277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697" y="720538"/>
            <a:ext cx="8399520" cy="3539426"/>
          </a:xfrm>
          <a:prstGeom prst="rect">
            <a:avLst/>
          </a:prstGeom>
          <a:noFill/>
        </p:spPr>
        <p:txBody>
          <a:bodyPr wrap="square" lIns="91424" tIns="45718" rIns="91424" bIns="45718">
            <a:spAutoFit/>
          </a:bodyPr>
          <a:lstStyle/>
          <a:p>
            <a:pPr algn="ctr" defTabSz="685670" fontAlgn="base">
              <a:spcBef>
                <a:spcPct val="0"/>
              </a:spcBef>
              <a:spcAft>
                <a:spcPct val="0"/>
              </a:spcAft>
              <a:defRPr/>
            </a:pPr>
            <a:r>
              <a:rPr lang="en-US" sz="5000" b="1" dirty="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 CHUYỆN LỚP 4</a:t>
            </a:r>
          </a:p>
          <a:p>
            <a:pPr algn="ctr"/>
            <a:r>
              <a:rPr lang="vi-VN"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 phát </a:t>
            </a:r>
            <a:r>
              <a:rPr lang="vi-VN" sz="6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minh nho nhỏ</a:t>
            </a:r>
          </a:p>
          <a:p>
            <a:pPr algn="ctr"/>
            <a:r>
              <a:rPr lang="en-US" sz="4800" b="1" dirty="0" err="1">
                <a:solidFill>
                  <a:srgbClr val="800EF2"/>
                </a:solidFill>
                <a:latin typeface="Times New Roman" pitchFamily="18" charset="0"/>
                <a:cs typeface="Times New Roman" pitchFamily="18" charset="0"/>
              </a:rPr>
              <a:t>Trang</a:t>
            </a:r>
            <a:r>
              <a:rPr lang="en-US" sz="4800" b="1" dirty="0">
                <a:solidFill>
                  <a:srgbClr val="800EF2"/>
                </a:solidFill>
                <a:latin typeface="Times New Roman" pitchFamily="18" charset="0"/>
                <a:cs typeface="Times New Roman" pitchFamily="18" charset="0"/>
              </a:rPr>
              <a:t> 167</a:t>
            </a:r>
          </a:p>
          <a:p>
            <a:pPr algn="ctr" defTabSz="685670" fontAlgn="base">
              <a:spcBef>
                <a:spcPct val="0"/>
              </a:spcBef>
              <a:spcAft>
                <a:spcPct val="0"/>
              </a:spcAft>
              <a:defRPr/>
            </a:pP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3" descr="s_f_01_589_01_0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3810000"/>
            <a:ext cx="1981200" cy="28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JAUNE"/>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4543" y="4260851"/>
            <a:ext cx="990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tiere096"/>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600962" y="4973005"/>
            <a:ext cx="1876038" cy="19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6372" y="-1264249"/>
            <a:ext cx="2917541" cy="39695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7" descr="465791lnieeghsa0"/>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119747" y="5659712"/>
            <a:ext cx="790575" cy="131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5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ruyện-Một phát minh nho nhỏ-Lớp 4.mp4">
            <a:hlinkClick r:id="" action="ppaction://media"/>
          </p:cNvPr>
          <p:cNvPicPr>
            <a:picLocks noChangeAspect="1"/>
          </p:cNvPicPr>
          <p:nvPr>
            <a:videoFile r:link="rId1"/>
            <p:extLst>
              <p:ext uri="{DAA4B4D4-6D71-4841-9C94-3DE7FCFB9230}">
                <p14:media xmlns:p14="http://schemas.microsoft.com/office/powerpoint/2010/main" r:embed="rId2">
                  <p14:trim st="41129.9392"/>
                </p14:media>
              </p:ext>
            </p:extLst>
          </p:nvPr>
        </p:nvPicPr>
        <p:blipFill>
          <a:blip r:embed="rId5" cstate="print"/>
          <a:stretch>
            <a:fillRect/>
          </a:stretch>
        </p:blipFill>
        <p:spPr>
          <a:xfrm>
            <a:off x="8639174" y="6479380"/>
            <a:ext cx="504825" cy="378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105400" y="0"/>
            <a:ext cx="4038600" cy="14478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100" b="1" dirty="0">
                <a:latin typeface="Times New Roman" pitchFamily="18" charset="0"/>
              </a:rPr>
              <a:t>Thế là vì sao nhỉ ? Mình nhất </a:t>
            </a:r>
            <a:r>
              <a:rPr lang="vi-VN" sz="2100" b="1" dirty="0">
                <a:latin typeface="Times New Roman" pitchFamily="18" charset="0"/>
              </a:rPr>
              <a:t>đ</a:t>
            </a:r>
            <a:r>
              <a:rPr lang="en-US" sz="2100" b="1" dirty="0">
                <a:latin typeface="Times New Roman" pitchFamily="18" charset="0"/>
              </a:rPr>
              <a:t>ịnh phải tìm hiểu cho rõ !</a:t>
            </a:r>
          </a:p>
        </p:txBody>
      </p:sp>
      <p:sp>
        <p:nvSpPr>
          <p:cNvPr id="8" name="Text Box 13"/>
          <p:cNvSpPr txBox="1">
            <a:spLocks noChangeArrowheads="1"/>
          </p:cNvSpPr>
          <p:nvPr/>
        </p:nvSpPr>
        <p:spPr bwMode="auto">
          <a:xfrm>
            <a:off x="1143000" y="6159690"/>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Ma-ri-a phát hiện ra hiện t</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a:latin typeface="Times New Roman" pitchFamily="18" charset="0"/>
                <a:cs typeface="Times New Roman" pitchFamily="18" charset="0"/>
              </a:rPr>
              <a:t>2</a:t>
            </a:r>
          </a:p>
        </p:txBody>
      </p:sp>
    </p:spTree>
    <p:extLst>
      <p:ext uri="{BB962C8B-B14F-4D97-AF65-F5344CB8AC3E}">
        <p14:creationId xmlns:p14="http://schemas.microsoft.com/office/powerpoint/2010/main" val="362368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61722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tò mò lẻn ra khỏi phòng khách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ể làm thí nghiệm</a:t>
            </a:r>
          </a:p>
        </p:txBody>
      </p:sp>
    </p:spTree>
    <p:extLst>
      <p:ext uri="{BB962C8B-B14F-4D97-AF65-F5344CB8AC3E}">
        <p14:creationId xmlns:p14="http://schemas.microsoft.com/office/powerpoint/2010/main" val="174101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86868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648200" y="-20472"/>
            <a:ext cx="449580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2000" b="1" dirty="0">
                <a:latin typeface="Times New Roman" pitchFamily="18" charset="0"/>
              </a:rPr>
              <a:t>Em không muốn làm nhà khoa học nữa, </a:t>
            </a:r>
            <a:r>
              <a:rPr lang="vi-VN" sz="2000" b="1" dirty="0">
                <a:latin typeface="Times New Roman" pitchFamily="18" charset="0"/>
              </a:rPr>
              <a:t>đ</a:t>
            </a:r>
            <a:r>
              <a:rPr lang="en-US" sz="2000" b="1" dirty="0">
                <a:latin typeface="Times New Roman" pitchFamily="18" charset="0"/>
              </a:rPr>
              <a:t>ịnh làm bà chủ gia </a:t>
            </a:r>
            <a:r>
              <a:rPr lang="vi-VN" sz="2000" b="1" dirty="0">
                <a:latin typeface="Times New Roman" pitchFamily="18" charset="0"/>
              </a:rPr>
              <a:t>đ</a:t>
            </a:r>
            <a:r>
              <a:rPr lang="en-US" sz="2000" b="1" dirty="0">
                <a:latin typeface="Times New Roman" pitchFamily="18" charset="0"/>
              </a:rPr>
              <a:t>ình hả?</a:t>
            </a:r>
          </a:p>
        </p:txBody>
      </p:sp>
      <p:sp>
        <p:nvSpPr>
          <p:cNvPr id="7" name="Text Box 15"/>
          <p:cNvSpPr txBox="1">
            <a:spLocks noChangeArrowheads="1"/>
          </p:cNvSpPr>
          <p:nvPr/>
        </p:nvSpPr>
        <p:spPr bwMode="auto">
          <a:xfrm>
            <a:off x="228600" y="5780782"/>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spcBef>
                <a:spcPct val="50000"/>
              </a:spcBef>
            </a:pPr>
            <a:r>
              <a:rPr lang="en-US" sz="3200" b="1" dirty="0">
                <a:solidFill>
                  <a:srgbClr val="0000FF"/>
                </a:solidFill>
                <a:latin typeface="Times New Roman" pitchFamily="18" charset="0"/>
              </a:rPr>
              <a:t>Ma-ri-a làm thí nghiệm với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ống bát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ĩa. Anh trai xuất hiện và trêu em</a:t>
            </a:r>
          </a:p>
        </p:txBody>
      </p:sp>
    </p:spTree>
    <p:extLst>
      <p:ext uri="{BB962C8B-B14F-4D97-AF65-F5344CB8AC3E}">
        <p14:creationId xmlns:p14="http://schemas.microsoft.com/office/powerpoint/2010/main" val="77420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410200" y="76200"/>
            <a:ext cx="3733800"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và anh trai tranh luận về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iều cô bé phát hiện ra</a:t>
            </a:r>
          </a:p>
        </p:txBody>
      </p:sp>
    </p:spTree>
    <p:extLst>
      <p:ext uri="{BB962C8B-B14F-4D97-AF65-F5344CB8AC3E}">
        <p14:creationId xmlns:p14="http://schemas.microsoft.com/office/powerpoint/2010/main" val="200066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0"/>
            <a:ext cx="4343400" cy="14478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914400" y="6096000"/>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Ng</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ời cha ôn tồn giải thích cho hai con</a:t>
            </a:r>
          </a:p>
        </p:txBody>
      </p:sp>
    </p:spTree>
    <p:extLst>
      <p:ext uri="{BB962C8B-B14F-4D97-AF65-F5344CB8AC3E}">
        <p14:creationId xmlns:p14="http://schemas.microsoft.com/office/powerpoint/2010/main" val="149511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162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257800" y="0"/>
            <a:ext cx="3886200" cy="12954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000" b="1" dirty="0">
                <a:latin typeface="Times New Roman" pitchFamily="18" charset="0"/>
              </a:rPr>
              <a:t>Thế là vì sao nhỉ ? Mình nhất </a:t>
            </a:r>
            <a:r>
              <a:rPr lang="vi-VN" sz="2000" b="1" dirty="0">
                <a:latin typeface="Times New Roman" pitchFamily="18" charset="0"/>
              </a:rPr>
              <a:t>đ</a:t>
            </a:r>
            <a:r>
              <a:rPr lang="en-US" sz="2000" b="1" dirty="0">
                <a:latin typeface="Times New Roman" pitchFamily="18" charset="0"/>
              </a:rPr>
              <a:t>ịnh phải tìm hiểu cho rõ !</a:t>
            </a:r>
          </a:p>
        </p:txBody>
      </p:sp>
      <p:sp>
        <p:nvSpPr>
          <p:cNvPr id="8" name="Text Box 13"/>
          <p:cNvSpPr txBox="1">
            <a:spLocks noChangeArrowheads="1"/>
          </p:cNvSpPr>
          <p:nvPr/>
        </p:nvSpPr>
        <p:spPr bwMode="auto">
          <a:xfrm>
            <a:off x="2133600" y="615969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phát hiện ra hiện t</a:t>
            </a:r>
            <a:r>
              <a:rPr lang="vi-VN" sz="2800" b="1" dirty="0">
                <a:latin typeface="Times New Roman" pitchFamily="18" charset="0"/>
              </a:rPr>
              <a:t>ư</a:t>
            </a:r>
            <a:r>
              <a:rPr lang="en-US" sz="2800" b="1" dirty="0">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a:latin typeface="Times New Roman" pitchFamily="18" charset="0"/>
                <a:cs typeface="Times New Roman" pitchFamily="18" charset="0"/>
              </a:rPr>
              <a:t>3</a:t>
            </a:r>
          </a:p>
        </p:txBody>
      </p:sp>
    </p:spTree>
    <p:extLst>
      <p:ext uri="{BB962C8B-B14F-4D97-AF65-F5344CB8AC3E}">
        <p14:creationId xmlns:p14="http://schemas.microsoft.com/office/powerpoint/2010/main" val="267436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07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5939135"/>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tò mò lẻn ra khỏi phòng khách </a:t>
            </a:r>
            <a:r>
              <a:rPr lang="vi-VN" sz="2800" b="1" dirty="0">
                <a:latin typeface="Times New Roman" pitchFamily="18" charset="0"/>
              </a:rPr>
              <a:t>đ</a:t>
            </a:r>
            <a:r>
              <a:rPr lang="en-US" sz="2800" b="1" dirty="0">
                <a:latin typeface="Times New Roman" pitchFamily="18" charset="0"/>
              </a:rPr>
              <a:t>ể làm thí nghiệm</a:t>
            </a:r>
          </a:p>
        </p:txBody>
      </p:sp>
    </p:spTree>
    <p:extLst>
      <p:ext uri="{BB962C8B-B14F-4D97-AF65-F5344CB8AC3E}">
        <p14:creationId xmlns:p14="http://schemas.microsoft.com/office/powerpoint/2010/main" val="294636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8"/>
          <p:cNvSpPr txBox="1">
            <a:spLocks noChangeArrowheads="1"/>
          </p:cNvSpPr>
          <p:nvPr/>
        </p:nvSpPr>
        <p:spPr bwMode="auto">
          <a:xfrm>
            <a:off x="1143000" y="457200"/>
            <a:ext cx="5787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r>
              <a:rPr lang="en-US" sz="6000" b="1" i="1" dirty="0">
                <a:solidFill>
                  <a:srgbClr val="FF0000"/>
                </a:solidFill>
                <a:latin typeface="Times New Roman" pitchFamily="18" charset="0"/>
                <a:cs typeface="Times New Roman" pitchFamily="18" charset="0"/>
              </a:rPr>
              <a:t>KHỞI ĐỘNG</a:t>
            </a:r>
          </a:p>
        </p:txBody>
      </p:sp>
      <p:sp>
        <p:nvSpPr>
          <p:cNvPr id="10" name="AutoShape 5"/>
          <p:cNvSpPr>
            <a:spLocks noChangeArrowheads="1"/>
          </p:cNvSpPr>
          <p:nvPr/>
        </p:nvSpPr>
        <p:spPr bwMode="auto">
          <a:xfrm>
            <a:off x="304800" y="1472863"/>
            <a:ext cx="8458200" cy="3861137"/>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Em hãy kể câu chuyện liên quan </a:t>
            </a:r>
          </a:p>
          <a:p>
            <a:pPr algn="ctr"/>
            <a:r>
              <a:rPr lang="vi-VN" sz="4400" b="1" dirty="0">
                <a:solidFill>
                  <a:srgbClr val="0000FF"/>
                </a:solidFill>
                <a:latin typeface="Times New Roman" pitchFamily="18" charset="0"/>
              </a:rPr>
              <a:t>đ</a:t>
            </a:r>
            <a:r>
              <a:rPr lang="en-US" sz="4400" b="1" dirty="0">
                <a:solidFill>
                  <a:srgbClr val="0000FF"/>
                </a:solidFill>
                <a:latin typeface="Times New Roman" pitchFamily="18" charset="0"/>
              </a:rPr>
              <a:t>ến </a:t>
            </a:r>
            <a:r>
              <a:rPr lang="vi-VN" sz="4400" b="1" dirty="0">
                <a:solidFill>
                  <a:srgbClr val="0000FF"/>
                </a:solidFill>
                <a:latin typeface="Times New Roman" pitchFamily="18" charset="0"/>
              </a:rPr>
              <a:t>đ</a:t>
            </a:r>
            <a:r>
              <a:rPr lang="en-US" sz="4400" b="1" dirty="0">
                <a:solidFill>
                  <a:srgbClr val="0000FF"/>
                </a:solidFill>
                <a:latin typeface="Times New Roman" pitchFamily="18" charset="0"/>
              </a:rPr>
              <a:t>ồ ch</a:t>
            </a:r>
            <a:r>
              <a:rPr lang="vi-VN" sz="4400" b="1" dirty="0">
                <a:solidFill>
                  <a:srgbClr val="0000FF"/>
                </a:solidFill>
                <a:latin typeface="Times New Roman" pitchFamily="18" charset="0"/>
              </a:rPr>
              <a:t>ơ</a:t>
            </a:r>
            <a:r>
              <a:rPr lang="en-US" sz="4400" b="1" dirty="0">
                <a:solidFill>
                  <a:srgbClr val="0000FF"/>
                </a:solidFill>
                <a:latin typeface="Times New Roman" pitchFamily="18" charset="0"/>
              </a:rPr>
              <a:t>i của em </a:t>
            </a:r>
          </a:p>
          <a:p>
            <a:pPr algn="ctr"/>
            <a:r>
              <a:rPr lang="en-US" sz="4400" b="1" dirty="0">
                <a:solidFill>
                  <a:srgbClr val="0000FF"/>
                </a:solidFill>
                <a:latin typeface="Times New Roman" pitchFamily="18" charset="0"/>
              </a:rPr>
              <a:t>hoặc của các bạn xung quanh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82296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923430" y="-20472"/>
            <a:ext cx="376337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Em không muốn làm nhà khoa học nữa, </a:t>
            </a:r>
            <a:r>
              <a:rPr lang="vi-VN" sz="1800" b="1" dirty="0">
                <a:latin typeface="Times New Roman" pitchFamily="18" charset="0"/>
              </a:rPr>
              <a:t>đ</a:t>
            </a:r>
            <a:r>
              <a:rPr lang="en-US" sz="1800" b="1" dirty="0">
                <a:latin typeface="Times New Roman" pitchFamily="18" charset="0"/>
              </a:rPr>
              <a:t>ịnh làm bà chủ gia </a:t>
            </a:r>
            <a:r>
              <a:rPr lang="vi-VN" sz="1800" b="1" dirty="0">
                <a:latin typeface="Times New Roman" pitchFamily="18" charset="0"/>
              </a:rPr>
              <a:t>đ</a:t>
            </a:r>
            <a:r>
              <a:rPr lang="en-US" sz="1800" b="1" dirty="0">
                <a:latin typeface="Times New Roman" pitchFamily="18" charset="0"/>
              </a:rPr>
              <a:t>ình hả?</a:t>
            </a:r>
          </a:p>
        </p:txBody>
      </p:sp>
      <p:sp>
        <p:nvSpPr>
          <p:cNvPr id="7" name="Text Box 15"/>
          <p:cNvSpPr txBox="1">
            <a:spLocks noChangeArrowheads="1"/>
          </p:cNvSpPr>
          <p:nvPr/>
        </p:nvSpPr>
        <p:spPr bwMode="auto">
          <a:xfrm>
            <a:off x="685800" y="59436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làm thí nghiệm với </a:t>
            </a:r>
            <a:r>
              <a:rPr lang="vi-VN" sz="2800" b="1" dirty="0">
                <a:latin typeface="Times New Roman" pitchFamily="18" charset="0"/>
              </a:rPr>
              <a:t>đ</a:t>
            </a:r>
            <a:r>
              <a:rPr lang="en-US" sz="2800" b="1" dirty="0">
                <a:latin typeface="Times New Roman" pitchFamily="18" charset="0"/>
              </a:rPr>
              <a:t>ống bát </a:t>
            </a:r>
            <a:r>
              <a:rPr lang="vi-VN" sz="2800" b="1" dirty="0">
                <a:latin typeface="Times New Roman" pitchFamily="18" charset="0"/>
              </a:rPr>
              <a:t>đ</a:t>
            </a:r>
            <a:r>
              <a:rPr lang="en-US" sz="2800" b="1" dirty="0">
                <a:latin typeface="Times New Roman" pitchFamily="18" charset="0"/>
              </a:rPr>
              <a:t>ĩa. Anh trai xuất hiện và trêu em</a:t>
            </a:r>
          </a:p>
        </p:txBody>
      </p:sp>
    </p:spTree>
    <p:extLst>
      <p:ext uri="{BB962C8B-B14F-4D97-AF65-F5344CB8AC3E}">
        <p14:creationId xmlns:p14="http://schemas.microsoft.com/office/powerpoint/2010/main" val="394335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654722" y="76200"/>
            <a:ext cx="2803478"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và anh trai tranh luận về </a:t>
            </a:r>
            <a:r>
              <a:rPr lang="vi-VN" sz="2800" b="1" dirty="0">
                <a:latin typeface="Times New Roman" pitchFamily="18" charset="0"/>
              </a:rPr>
              <a:t>đ</a:t>
            </a:r>
            <a:r>
              <a:rPr lang="en-US" sz="2800" b="1" dirty="0">
                <a:latin typeface="Times New Roman" pitchFamily="18" charset="0"/>
              </a:rPr>
              <a:t>iều cô bé phát hiện ra</a:t>
            </a:r>
          </a:p>
        </p:txBody>
      </p:sp>
    </p:spTree>
    <p:extLst>
      <p:ext uri="{BB962C8B-B14F-4D97-AF65-F5344CB8AC3E}">
        <p14:creationId xmlns:p14="http://schemas.microsoft.com/office/powerpoint/2010/main" val="211525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152400"/>
            <a:ext cx="3657600" cy="12192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1143000" y="5943600"/>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Ng</a:t>
            </a:r>
            <a:r>
              <a:rPr lang="vi-VN" sz="2800" b="1" dirty="0">
                <a:latin typeface="Times New Roman" pitchFamily="18" charset="0"/>
              </a:rPr>
              <a:t>ư</a:t>
            </a:r>
            <a:r>
              <a:rPr lang="en-US" sz="2800" b="1" dirty="0">
                <a:latin typeface="Times New Roman" pitchFamily="18" charset="0"/>
              </a:rPr>
              <a:t>ời cha ôn tồn giải thích cho hai con</a:t>
            </a:r>
          </a:p>
        </p:txBody>
      </p:sp>
    </p:spTree>
    <p:extLst>
      <p:ext uri="{BB962C8B-B14F-4D97-AF65-F5344CB8AC3E}">
        <p14:creationId xmlns:p14="http://schemas.microsoft.com/office/powerpoint/2010/main" val="216887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04800" y="3810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a:solidFill>
                  <a:srgbClr val="0000FF"/>
                </a:solidFill>
                <a:latin typeface="Times New Roman" pitchFamily="18" charset="0"/>
              </a:rPr>
              <a:t>1. Theo em Ma-ri-a là ng</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ời nh</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 thế nào?</a:t>
            </a:r>
          </a:p>
        </p:txBody>
      </p:sp>
      <p:sp>
        <p:nvSpPr>
          <p:cNvPr id="14" name="Text Box 6"/>
          <p:cNvSpPr txBox="1">
            <a:spLocks noChangeArrowheads="1"/>
          </p:cNvSpPr>
          <p:nvPr/>
        </p:nvSpPr>
        <p:spPr bwMode="auto">
          <a:xfrm>
            <a:off x="228600" y="13716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a:latin typeface="Times New Roman" pitchFamily="18" charset="0"/>
              </a:rPr>
              <a:t>	</a:t>
            </a:r>
            <a:r>
              <a:rPr lang="en-US" sz="4000" b="1" dirty="0">
                <a:latin typeface="Times New Roman" pitchFamily="18" charset="0"/>
              </a:rPr>
              <a:t>Ma-ri-a là ng</a:t>
            </a:r>
            <a:r>
              <a:rPr lang="vi-VN" sz="4000" b="1" dirty="0">
                <a:latin typeface="Times New Roman" pitchFamily="18" charset="0"/>
              </a:rPr>
              <a:t>ư</a:t>
            </a:r>
            <a:r>
              <a:rPr lang="en-US" sz="4000" b="1" dirty="0">
                <a:latin typeface="Times New Roman" pitchFamily="18" charset="0"/>
              </a:rPr>
              <a:t>ời ham thích quan sát, chịu suy nghĩ nên </a:t>
            </a:r>
            <a:r>
              <a:rPr lang="vi-VN" sz="4000" b="1" dirty="0">
                <a:latin typeface="Times New Roman" pitchFamily="18" charset="0"/>
              </a:rPr>
              <a:t>đ</a:t>
            </a:r>
            <a:r>
              <a:rPr lang="en-US" sz="4000" b="1" dirty="0">
                <a:latin typeface="Times New Roman" pitchFamily="18" charset="0"/>
              </a:rPr>
              <a:t>ã phát hiện ra một quy luật của tự nhiên.</a:t>
            </a:r>
          </a:p>
        </p:txBody>
      </p:sp>
      <p:sp>
        <p:nvSpPr>
          <p:cNvPr id="15" name="Text Box 7"/>
          <p:cNvSpPr txBox="1">
            <a:spLocks noChangeArrowheads="1"/>
          </p:cNvSpPr>
          <p:nvPr/>
        </p:nvSpPr>
        <p:spPr bwMode="auto">
          <a:xfrm>
            <a:off x="228600" y="3505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a:solidFill>
                  <a:srgbClr val="0000FF"/>
                </a:solidFill>
                <a:latin typeface="Times New Roman" pitchFamily="18" charset="0"/>
              </a:rPr>
              <a:t>2. Câu chuyện giúp chúng ta hiểu ra </a:t>
            </a:r>
            <a:r>
              <a:rPr lang="vi-VN" sz="3600" b="1" dirty="0">
                <a:solidFill>
                  <a:srgbClr val="0000FF"/>
                </a:solidFill>
                <a:latin typeface="Times New Roman" pitchFamily="18" charset="0"/>
              </a:rPr>
              <a:t>đ</a:t>
            </a:r>
            <a:r>
              <a:rPr lang="en-US" sz="3600" b="1" dirty="0">
                <a:solidFill>
                  <a:srgbClr val="0000FF"/>
                </a:solidFill>
                <a:latin typeface="Times New Roman" pitchFamily="18" charset="0"/>
              </a:rPr>
              <a:t>iều gì?</a:t>
            </a:r>
          </a:p>
        </p:txBody>
      </p:sp>
      <p:sp>
        <p:nvSpPr>
          <p:cNvPr id="16" name="Text Box 8"/>
          <p:cNvSpPr txBox="1">
            <a:spLocks noChangeArrowheads="1"/>
          </p:cNvSpPr>
          <p:nvPr/>
        </p:nvSpPr>
        <p:spPr bwMode="auto">
          <a:xfrm>
            <a:off x="304800" y="464820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latin typeface="Times New Roman" pitchFamily="18" charset="0"/>
              </a:rPr>
              <a:t>	</a:t>
            </a:r>
            <a:r>
              <a:rPr lang="en-US" sz="4000" b="1" dirty="0">
                <a:latin typeface="Times New Roman" pitchFamily="18" charset="0"/>
              </a:rPr>
              <a:t>Chỉ có tự tay làm thí nghiệm thì mới khẳng </a:t>
            </a:r>
            <a:r>
              <a:rPr lang="vi-VN" sz="4000" b="1" dirty="0">
                <a:latin typeface="Times New Roman" pitchFamily="18" charset="0"/>
              </a:rPr>
              <a:t>đ</a:t>
            </a:r>
            <a:r>
              <a:rPr lang="en-US" sz="4000" b="1" dirty="0">
                <a:latin typeface="Times New Roman" pitchFamily="18" charset="0"/>
              </a:rPr>
              <a:t>ịnh kết luận của mình là </a:t>
            </a:r>
            <a:r>
              <a:rPr lang="vi-VN" sz="4000" b="1" dirty="0">
                <a:latin typeface="Times New Roman" pitchFamily="18" charset="0"/>
              </a:rPr>
              <a:t>đ</a:t>
            </a:r>
            <a:r>
              <a:rPr lang="en-US" sz="4000" b="1" dirty="0">
                <a:latin typeface="Times New Roman" pitchFamily="18" charset="0"/>
              </a:rPr>
              <a:t>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8600" y="304800"/>
            <a:ext cx="8610600" cy="577081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7200" b="1" dirty="0">
                <a:solidFill>
                  <a:srgbClr val="FF0000"/>
                </a:solidFill>
                <a:latin typeface="Times New Roman" pitchFamily="18" charset="0"/>
              </a:rPr>
              <a:t>Ý nghĩa: </a:t>
            </a:r>
            <a:endParaRPr lang="en-US" sz="6600" b="1" dirty="0">
              <a:solidFill>
                <a:srgbClr val="FF0000"/>
              </a:solidFill>
              <a:latin typeface="Times New Roman" pitchFamily="18" charset="0"/>
            </a:endParaRPr>
          </a:p>
          <a:p>
            <a:pPr algn="just" eaLnBrk="0" hangingPunct="0">
              <a:spcBef>
                <a:spcPct val="50000"/>
              </a:spcBef>
            </a:pPr>
            <a:r>
              <a:rPr lang="en-US" sz="6600" b="1" dirty="0">
                <a:latin typeface="Times New Roman" pitchFamily="18" charset="0"/>
              </a:rPr>
              <a:t>Nếu chịu khó tìm hiểu thế giới xung quanh, ta sẽ phát hiện ra nhiều điều lí thú và bổ ích.</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p:cNvSpPr>
            <a:spLocks noChangeArrowheads="1"/>
          </p:cNvSpPr>
          <p:nvPr/>
        </p:nvSpPr>
        <p:spPr bwMode="auto">
          <a:xfrm>
            <a:off x="1066800" y="1828800"/>
            <a:ext cx="7162800" cy="3200400"/>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Thảo luận nhóm kể nối tiếp</a:t>
            </a:r>
          </a:p>
          <a:p>
            <a:pPr algn="ctr"/>
            <a:r>
              <a:rPr lang="en-US" sz="4400" b="1" dirty="0">
                <a:solidFill>
                  <a:srgbClr val="0000FF"/>
                </a:solidFill>
                <a:latin typeface="Times New Roman" pitchFamily="18" charset="0"/>
              </a:rPr>
              <a:t> toàn bộ câu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
            <a:ext cx="411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6200"/>
            <a:ext cx="434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748213"/>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908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590800"/>
            <a:ext cx="426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804863" y="204787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phát hiện ra hiện t</a:t>
            </a:r>
            <a:r>
              <a:rPr lang="vi-VN" sz="1800" b="1" dirty="0">
                <a:latin typeface="Times New Roman" pitchFamily="18" charset="0"/>
              </a:rPr>
              <a:t>ư</a:t>
            </a:r>
            <a:r>
              <a:rPr lang="en-US" sz="1800" b="1" dirty="0">
                <a:latin typeface="Times New Roman" pitchFamily="18" charset="0"/>
              </a:rPr>
              <a:t>ợng kì lạ</a:t>
            </a:r>
          </a:p>
        </p:txBody>
      </p:sp>
      <p:sp>
        <p:nvSpPr>
          <p:cNvPr id="17" name="Text Box 15"/>
          <p:cNvSpPr txBox="1">
            <a:spLocks noChangeArrowheads="1"/>
          </p:cNvSpPr>
          <p:nvPr/>
        </p:nvSpPr>
        <p:spPr bwMode="auto">
          <a:xfrm>
            <a:off x="842963" y="4138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làm thí nghiệm với </a:t>
            </a:r>
            <a:r>
              <a:rPr lang="vi-VN" sz="1800" b="1" dirty="0">
                <a:latin typeface="Times New Roman" pitchFamily="18" charset="0"/>
              </a:rPr>
              <a:t>đ</a:t>
            </a:r>
            <a:r>
              <a:rPr lang="en-US" sz="1800" b="1" dirty="0">
                <a:latin typeface="Times New Roman" pitchFamily="18" charset="0"/>
              </a:rPr>
              <a:t>ống bát </a:t>
            </a:r>
            <a:r>
              <a:rPr lang="vi-VN" sz="1800" b="1" dirty="0">
                <a:latin typeface="Times New Roman" pitchFamily="18" charset="0"/>
              </a:rPr>
              <a:t>đ</a:t>
            </a:r>
            <a:r>
              <a:rPr lang="en-US" sz="1800" b="1" dirty="0">
                <a:latin typeface="Times New Roman" pitchFamily="18" charset="0"/>
              </a:rPr>
              <a:t>ĩa. Anh trai xuất hiện và trêu em</a:t>
            </a:r>
          </a:p>
        </p:txBody>
      </p:sp>
      <p:sp>
        <p:nvSpPr>
          <p:cNvPr id="18" name="Text Box 16"/>
          <p:cNvSpPr txBox="1">
            <a:spLocks noChangeArrowheads="1"/>
          </p:cNvSpPr>
          <p:nvPr/>
        </p:nvSpPr>
        <p:spPr bwMode="auto">
          <a:xfrm>
            <a:off x="4953000" y="41576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và anh trai tranh luận về </a:t>
            </a:r>
            <a:r>
              <a:rPr lang="vi-VN" sz="1800" b="1" dirty="0">
                <a:latin typeface="Times New Roman" pitchFamily="18" charset="0"/>
              </a:rPr>
              <a:t>đ</a:t>
            </a:r>
            <a:r>
              <a:rPr lang="en-US" sz="1800" b="1" dirty="0">
                <a:latin typeface="Times New Roman" pitchFamily="18" charset="0"/>
              </a:rPr>
              <a:t>iều cô bé phát hiện ra</a:t>
            </a:r>
          </a:p>
        </p:txBody>
      </p:sp>
      <p:sp>
        <p:nvSpPr>
          <p:cNvPr id="19" name="Text Box 17"/>
          <p:cNvSpPr txBox="1">
            <a:spLocks noChangeArrowheads="1"/>
          </p:cNvSpPr>
          <p:nvPr/>
        </p:nvSpPr>
        <p:spPr bwMode="auto">
          <a:xfrm>
            <a:off x="4876800" y="1981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tò mò lẻn ra khỏi phòng khách </a:t>
            </a:r>
            <a:r>
              <a:rPr lang="vi-VN" sz="1800" b="1" dirty="0">
                <a:latin typeface="Times New Roman" pitchFamily="18" charset="0"/>
              </a:rPr>
              <a:t>đ</a:t>
            </a:r>
            <a:r>
              <a:rPr lang="en-US" sz="1800" b="1" dirty="0">
                <a:latin typeface="Times New Roman" pitchFamily="18" charset="0"/>
              </a:rPr>
              <a:t>ể làm thí nghiệm</a:t>
            </a:r>
          </a:p>
        </p:txBody>
      </p:sp>
      <p:sp>
        <p:nvSpPr>
          <p:cNvPr id="20" name="Text Box 18"/>
          <p:cNvSpPr txBox="1">
            <a:spLocks noChangeArrowheads="1"/>
          </p:cNvSpPr>
          <p:nvPr/>
        </p:nvSpPr>
        <p:spPr bwMode="auto">
          <a:xfrm>
            <a:off x="2438400" y="6448425"/>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Ng</a:t>
            </a:r>
            <a:r>
              <a:rPr lang="vi-VN" sz="1800" b="1" dirty="0">
                <a:latin typeface="Times New Roman" pitchFamily="18" charset="0"/>
              </a:rPr>
              <a:t>ư</a:t>
            </a:r>
            <a:r>
              <a:rPr lang="en-US" sz="1800" b="1" dirty="0">
                <a:latin typeface="Times New Roman" pitchFamily="18" charset="0"/>
              </a:rPr>
              <a:t>ời cha ôn tồn giải thích cho hai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Left)">
                                      <p:cBhvr>
                                        <p:cTn id="16" dur="500"/>
                                        <p:tgtEl>
                                          <p:spTgt spid="1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701"/>
            <a:ext cx="90741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1431925" y="1509185"/>
            <a:ext cx="64531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buClr>
                <a:srgbClr val="000000"/>
              </a:buClr>
            </a:pPr>
            <a:r>
              <a:rPr lang="en-US" altLang="en-US" sz="6600" b="1">
                <a:solidFill>
                  <a:srgbClr val="FF0000"/>
                </a:solidFill>
                <a:latin typeface="Times New Roman" pitchFamily="18" charset="0"/>
                <a:cs typeface="Times New Roman" pitchFamily="18" charset="0"/>
                <a:sym typeface="Arial" pitchFamily="34" charset="0"/>
              </a:rPr>
              <a:t>VẬN DỤNG TRẢI NGHIỆM</a:t>
            </a:r>
          </a:p>
        </p:txBody>
      </p:sp>
      <p:sp>
        <p:nvSpPr>
          <p:cNvPr id="25604" name="TextBox 1"/>
          <p:cNvSpPr txBox="1">
            <a:spLocks noChangeArrowheads="1"/>
          </p:cNvSpPr>
          <p:nvPr/>
        </p:nvSpPr>
        <p:spPr bwMode="auto">
          <a:xfrm>
            <a:off x="1143000" y="6385985"/>
            <a:ext cx="431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Clr>
                <a:srgbClr val="000000"/>
              </a:buClr>
            </a:pPr>
            <a:r>
              <a:rPr lang="en-US" altLang="en-US" b="1">
                <a:latin typeface="Arial" pitchFamily="34" charset="0"/>
                <a:cs typeface="Arial" pitchFamily="34" charset="0"/>
                <a:sym typeface="Arial" pitchFamily="34" charset="0"/>
              </a:rPr>
              <a:t>1</a:t>
            </a:r>
          </a:p>
        </p:txBody>
      </p:sp>
    </p:spTree>
    <p:extLst>
      <p:ext uri="{BB962C8B-B14F-4D97-AF65-F5344CB8AC3E}">
        <p14:creationId xmlns:p14="http://schemas.microsoft.com/office/powerpoint/2010/main" val="3318284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219200" y="6019800"/>
            <a:ext cx="1752600" cy="565150"/>
          </a:xfrm>
          <a:prstGeom prst="rect">
            <a:avLst/>
          </a:prstGeom>
          <a:noFill/>
          <a:ln w="9525">
            <a:noFill/>
            <a:miter lim="800000"/>
            <a:headEnd/>
            <a:tailEnd/>
          </a:ln>
        </p:spPr>
        <p:txBody>
          <a:bodyPr>
            <a:spAutoFit/>
          </a:bodyPr>
          <a:lstStyle/>
          <a:p>
            <a:pPr>
              <a:spcBef>
                <a:spcPct val="50000"/>
              </a:spcBef>
            </a:pPr>
            <a:endParaRPr lang="vi-VN" sz="3100" b="1">
              <a:latin typeface="Times New Roman" pitchFamily="18" charset="0"/>
            </a:endParaRPr>
          </a:p>
        </p:txBody>
      </p:sp>
      <p:sp>
        <p:nvSpPr>
          <p:cNvPr id="23555" name="Text Box 5"/>
          <p:cNvSpPr txBox="1">
            <a:spLocks noChangeArrowheads="1"/>
          </p:cNvSpPr>
          <p:nvPr/>
        </p:nvSpPr>
        <p:spPr bwMode="auto">
          <a:xfrm>
            <a:off x="1295400" y="601663"/>
            <a:ext cx="7239000" cy="366712"/>
          </a:xfrm>
          <a:prstGeom prst="rect">
            <a:avLst/>
          </a:prstGeom>
          <a:noFill/>
          <a:ln w="9525">
            <a:noFill/>
            <a:miter lim="800000"/>
            <a:headEnd/>
            <a:tailEnd/>
          </a:ln>
        </p:spPr>
        <p:txBody>
          <a:bodyPr>
            <a:spAutoFit/>
          </a:bodyPr>
          <a:lstStyle/>
          <a:p>
            <a:pPr>
              <a:spcBef>
                <a:spcPct val="50000"/>
              </a:spcBef>
            </a:pPr>
            <a:endParaRPr lang="vi-VN"/>
          </a:p>
        </p:txBody>
      </p:sp>
      <p:sp>
        <p:nvSpPr>
          <p:cNvPr id="23556" name="Text Box 6"/>
          <p:cNvSpPr txBox="1">
            <a:spLocks noChangeArrowheads="1"/>
          </p:cNvSpPr>
          <p:nvPr/>
        </p:nvSpPr>
        <p:spPr bwMode="auto">
          <a:xfrm>
            <a:off x="0" y="533400"/>
            <a:ext cx="7467600" cy="366713"/>
          </a:xfrm>
          <a:prstGeom prst="rect">
            <a:avLst/>
          </a:prstGeom>
          <a:noFill/>
          <a:ln w="9525">
            <a:noFill/>
            <a:miter lim="800000"/>
            <a:headEnd/>
            <a:tailEnd/>
          </a:ln>
        </p:spPr>
        <p:txBody>
          <a:bodyPr>
            <a:spAutoFit/>
          </a:bodyPr>
          <a:lstStyle/>
          <a:p>
            <a:pPr>
              <a:spcBef>
                <a:spcPct val="50000"/>
              </a:spcBef>
            </a:pPr>
            <a:endParaRPr lang="vi-VN"/>
          </a:p>
        </p:txBody>
      </p:sp>
      <p:pic>
        <p:nvPicPr>
          <p:cNvPr id="23557" name="Picture 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3558" name="Picture 11" descr="Hinh dong - Doi canh thien than"/>
          <p:cNvPicPr>
            <a:picLocks noChangeAspect="1" noChangeArrowheads="1" noCrop="1"/>
          </p:cNvPicPr>
          <p:nvPr/>
        </p:nvPicPr>
        <p:blipFill>
          <a:blip r:embed="rId3" cstate="print"/>
          <a:srcRect/>
          <a:stretch>
            <a:fillRect/>
          </a:stretch>
        </p:blipFill>
        <p:spPr bwMode="auto">
          <a:xfrm>
            <a:off x="7848600" y="990600"/>
            <a:ext cx="923925" cy="1323975"/>
          </a:xfrm>
          <a:prstGeom prst="rect">
            <a:avLst/>
          </a:prstGeom>
          <a:noFill/>
          <a:ln w="9525">
            <a:noFill/>
            <a:miter lim="800000"/>
            <a:headEnd/>
            <a:tailEnd/>
          </a:ln>
        </p:spPr>
      </p:pic>
      <p:pic>
        <p:nvPicPr>
          <p:cNvPr id="23559" name="Picture 12" descr="Picture1"/>
          <p:cNvPicPr>
            <a:picLocks noChangeAspect="1" noChangeArrowheads="1" noCrop="1"/>
          </p:cNvPicPr>
          <p:nvPr/>
        </p:nvPicPr>
        <p:blipFill>
          <a:blip r:embed="rId4" cstate="print"/>
          <a:srcRect/>
          <a:stretch>
            <a:fillRect/>
          </a:stretch>
        </p:blipFill>
        <p:spPr bwMode="auto">
          <a:xfrm>
            <a:off x="6324600" y="381000"/>
            <a:ext cx="1047750" cy="457200"/>
          </a:xfrm>
          <a:prstGeom prst="rect">
            <a:avLst/>
          </a:prstGeom>
          <a:noFill/>
          <a:ln w="9525">
            <a:noFill/>
            <a:miter lim="800000"/>
            <a:headEnd/>
            <a:tailEnd/>
          </a:ln>
        </p:spPr>
      </p:pic>
      <p:pic>
        <p:nvPicPr>
          <p:cNvPr id="23560" name="Picture 13" descr="Picture1"/>
          <p:cNvPicPr>
            <a:picLocks noChangeAspect="1" noChangeArrowheads="1" noCrop="1"/>
          </p:cNvPicPr>
          <p:nvPr/>
        </p:nvPicPr>
        <p:blipFill>
          <a:blip r:embed="rId4" cstate="print"/>
          <a:srcRect/>
          <a:stretch>
            <a:fillRect/>
          </a:stretch>
        </p:blipFill>
        <p:spPr bwMode="auto">
          <a:xfrm>
            <a:off x="2209800" y="457200"/>
            <a:ext cx="1047750" cy="504825"/>
          </a:xfrm>
          <a:prstGeom prst="rect">
            <a:avLst/>
          </a:prstGeom>
          <a:noFill/>
          <a:ln w="9525">
            <a:noFill/>
            <a:miter lim="800000"/>
            <a:headEnd/>
            <a:tailEnd/>
          </a:ln>
        </p:spPr>
      </p:pic>
      <p:pic>
        <p:nvPicPr>
          <p:cNvPr id="23561" name="Picture 14" descr="Picture1"/>
          <p:cNvPicPr>
            <a:picLocks noChangeAspect="1" noChangeArrowheads="1" noCrop="1"/>
          </p:cNvPicPr>
          <p:nvPr/>
        </p:nvPicPr>
        <p:blipFill>
          <a:blip r:embed="rId4" cstate="print"/>
          <a:srcRect/>
          <a:stretch>
            <a:fillRect/>
          </a:stretch>
        </p:blipFill>
        <p:spPr bwMode="auto">
          <a:xfrm>
            <a:off x="685800" y="1447800"/>
            <a:ext cx="1047750" cy="504825"/>
          </a:xfrm>
          <a:prstGeom prst="rect">
            <a:avLst/>
          </a:prstGeom>
          <a:noFill/>
          <a:ln w="9525">
            <a:noFill/>
            <a:miter lim="800000"/>
            <a:headEnd/>
            <a:tailEnd/>
          </a:ln>
        </p:spPr>
      </p:pic>
      <p:pic>
        <p:nvPicPr>
          <p:cNvPr id="23562" name="Picture 16" descr="Buombay"/>
          <p:cNvPicPr>
            <a:picLocks noChangeAspect="1" noChangeArrowheads="1" noCrop="1"/>
          </p:cNvPicPr>
          <p:nvPr/>
        </p:nvPicPr>
        <p:blipFill>
          <a:blip r:embed="rId5" cstate="print"/>
          <a:srcRect/>
          <a:stretch>
            <a:fillRect/>
          </a:stretch>
        </p:blipFill>
        <p:spPr bwMode="auto">
          <a:xfrm rot="5400000">
            <a:off x="-2286000" y="3733800"/>
            <a:ext cx="5410200" cy="838200"/>
          </a:xfrm>
          <a:prstGeom prst="rect">
            <a:avLst/>
          </a:prstGeom>
          <a:noFill/>
          <a:ln w="9525">
            <a:noFill/>
            <a:miter lim="800000"/>
            <a:headEnd/>
            <a:tailEnd/>
          </a:ln>
        </p:spPr>
      </p:pic>
      <p:pic>
        <p:nvPicPr>
          <p:cNvPr id="23563" name="Picture 17" descr="gardgt"/>
          <p:cNvPicPr>
            <a:picLocks noChangeAspect="1" noChangeArrowheads="1"/>
          </p:cNvPicPr>
          <p:nvPr/>
        </p:nvPicPr>
        <p:blipFill>
          <a:blip r:embed="rId6" cstate="print"/>
          <a:srcRect/>
          <a:stretch>
            <a:fillRect/>
          </a:stretch>
        </p:blipFill>
        <p:spPr bwMode="auto">
          <a:xfrm>
            <a:off x="609600" y="5410200"/>
            <a:ext cx="8534400" cy="1447800"/>
          </a:xfrm>
          <a:prstGeom prst="rect">
            <a:avLst/>
          </a:prstGeom>
          <a:noFill/>
          <a:ln w="9525">
            <a:noFill/>
            <a:miter lim="800000"/>
            <a:headEnd/>
            <a:tailEnd/>
          </a:ln>
        </p:spPr>
      </p:pic>
      <p:sp>
        <p:nvSpPr>
          <p:cNvPr id="23564" name="WordArt 14"/>
          <p:cNvSpPr>
            <a:spLocks noChangeArrowheads="1" noChangeShapeType="1" noTextEdit="1"/>
          </p:cNvSpPr>
          <p:nvPr/>
        </p:nvSpPr>
        <p:spPr bwMode="auto">
          <a:xfrm>
            <a:off x="1295400" y="990600"/>
            <a:ext cx="6324600" cy="43434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Arial"/>
                <a:cs typeface="Arial"/>
              </a:rPr>
              <a:t>CHÀO CÁC EM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9;p1"/>
          <p:cNvPicPr preferRelativeResize="0"/>
          <p:nvPr/>
        </p:nvPicPr>
        <p:blipFill rotWithShape="1">
          <a:blip r:embed="rId2"/>
          <a:srcRect l="6027" t="45612" r="46939" b="16614"/>
          <a:stretch/>
        </p:blipFill>
        <p:spPr>
          <a:xfrm>
            <a:off x="361950" y="184151"/>
            <a:ext cx="9024938" cy="5676900"/>
          </a:xfrm>
          <a:prstGeom prst="rect">
            <a:avLst/>
          </a:prstGeom>
          <a:noFill/>
          <a:ln>
            <a:noFill/>
          </a:ln>
          <a:effectLst>
            <a:outerShdw blurRad="50800" dist="63500" dir="5400000" sx="102000" sy="102000" algn="ctr" rotWithShape="0">
              <a:srgbClr val="000000">
                <a:alpha val="42745"/>
              </a:srgbClr>
            </a:outerShdw>
          </a:effectLst>
        </p:spPr>
      </p:pic>
      <p:sp>
        <p:nvSpPr>
          <p:cNvPr id="10243" name="Text Box 37"/>
          <p:cNvSpPr txBox="1">
            <a:spLocks noChangeArrowheads="1"/>
          </p:cNvSpPr>
          <p:nvPr/>
        </p:nvSpPr>
        <p:spPr bwMode="auto">
          <a:xfrm>
            <a:off x="685800" y="1316567"/>
            <a:ext cx="7467600"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600"/>
              </a:spcBef>
              <a:buClr>
                <a:srgbClr val="000000"/>
              </a:buClr>
            </a:pPr>
            <a:r>
              <a:rPr lang="en-US" altLang="en-US" sz="2800" b="1" i="1" dirty="0" err="1">
                <a:solidFill>
                  <a:srgbClr val="0000FF"/>
                </a:solidFill>
                <a:latin typeface="Times New Roman" pitchFamily="18" charset="0"/>
                <a:cs typeface="Times New Roman" pitchFamily="18" charset="0"/>
                <a:sym typeface="Arial" pitchFamily="34" charset="0"/>
              </a:rPr>
              <a:t>Thứ</a:t>
            </a:r>
            <a:r>
              <a:rPr lang="en-US" altLang="en-US" sz="2800" b="1" i="1" dirty="0">
                <a:solidFill>
                  <a:srgbClr val="0000FF"/>
                </a:solidFill>
                <a:latin typeface="Times New Roman" pitchFamily="18" charset="0"/>
                <a:cs typeface="Times New Roman" pitchFamily="18" charset="0"/>
                <a:sym typeface="Arial" pitchFamily="34" charset="0"/>
              </a:rPr>
              <a:t> </a:t>
            </a:r>
            <a:r>
              <a:rPr lang="en-US" altLang="en-US" sz="2800" b="1" i="1" dirty="0" err="1">
                <a:solidFill>
                  <a:srgbClr val="0000FF"/>
                </a:solidFill>
                <a:latin typeface="Times New Roman" pitchFamily="18" charset="0"/>
                <a:cs typeface="Times New Roman" pitchFamily="18" charset="0"/>
                <a:sym typeface="Arial" pitchFamily="34" charset="0"/>
              </a:rPr>
              <a:t>tư</a:t>
            </a:r>
            <a:r>
              <a:rPr lang="en-US" altLang="en-US" sz="2800" b="1" i="1" dirty="0">
                <a:solidFill>
                  <a:srgbClr val="0000FF"/>
                </a:solidFill>
                <a:latin typeface="Times New Roman" pitchFamily="18" charset="0"/>
                <a:cs typeface="Times New Roman" pitchFamily="18" charset="0"/>
                <a:sym typeface="Arial" pitchFamily="34" charset="0"/>
              </a:rPr>
              <a:t>, </a:t>
            </a:r>
            <a:r>
              <a:rPr lang="en-US" altLang="en-US" sz="2800" b="1" i="1" dirty="0" err="1">
                <a:solidFill>
                  <a:srgbClr val="0000FF"/>
                </a:solidFill>
                <a:latin typeface="Times New Roman" pitchFamily="18" charset="0"/>
                <a:cs typeface="Times New Roman" pitchFamily="18" charset="0"/>
                <a:sym typeface="Arial" pitchFamily="34" charset="0"/>
              </a:rPr>
              <a:t>ngày</a:t>
            </a:r>
            <a:r>
              <a:rPr lang="en-US" altLang="en-US" sz="2800" b="1" i="1" dirty="0">
                <a:solidFill>
                  <a:srgbClr val="0000FF"/>
                </a:solidFill>
                <a:latin typeface="Times New Roman" pitchFamily="18" charset="0"/>
                <a:cs typeface="Times New Roman" pitchFamily="18" charset="0"/>
                <a:sym typeface="Arial" pitchFamily="34" charset="0"/>
              </a:rPr>
              <a:t> </a:t>
            </a:r>
            <a:r>
              <a:rPr lang="vi-VN" altLang="en-US" sz="2800" b="1" i="1" dirty="0">
                <a:solidFill>
                  <a:srgbClr val="0000FF"/>
                </a:solidFill>
                <a:latin typeface="Times New Roman" pitchFamily="18" charset="0"/>
                <a:cs typeface="Times New Roman" pitchFamily="18" charset="0"/>
                <a:sym typeface="Arial" pitchFamily="34" charset="0"/>
              </a:rPr>
              <a:t>2</a:t>
            </a:r>
            <a:r>
              <a:rPr lang="en-US" altLang="en-US" sz="2800" b="1" i="1" dirty="0">
                <a:solidFill>
                  <a:srgbClr val="0000FF"/>
                </a:solidFill>
                <a:latin typeface="Times New Roman" pitchFamily="18" charset="0"/>
                <a:cs typeface="Times New Roman" pitchFamily="18" charset="0"/>
                <a:sym typeface="Arial" pitchFamily="34" charset="0"/>
              </a:rPr>
              <a:t>9 </a:t>
            </a:r>
            <a:r>
              <a:rPr lang="en-US" altLang="en-US" sz="2800" b="1" i="1" dirty="0" err="1">
                <a:solidFill>
                  <a:srgbClr val="0000FF"/>
                </a:solidFill>
                <a:latin typeface="Times New Roman" pitchFamily="18" charset="0"/>
                <a:cs typeface="Times New Roman" pitchFamily="18" charset="0"/>
                <a:sym typeface="Arial" pitchFamily="34" charset="0"/>
              </a:rPr>
              <a:t>tháng</a:t>
            </a:r>
            <a:r>
              <a:rPr lang="en-US" altLang="en-US" sz="2800" b="1" i="1" dirty="0">
                <a:solidFill>
                  <a:srgbClr val="0000FF"/>
                </a:solidFill>
                <a:latin typeface="Times New Roman" pitchFamily="18" charset="0"/>
                <a:cs typeface="Times New Roman" pitchFamily="18" charset="0"/>
                <a:sym typeface="Arial" pitchFamily="34" charset="0"/>
              </a:rPr>
              <a:t> 12 </a:t>
            </a:r>
            <a:r>
              <a:rPr lang="en-US" altLang="en-US" sz="2800" b="1" i="1" dirty="0" err="1">
                <a:solidFill>
                  <a:srgbClr val="0000FF"/>
                </a:solidFill>
                <a:latin typeface="Times New Roman" pitchFamily="18" charset="0"/>
                <a:cs typeface="Times New Roman" pitchFamily="18" charset="0"/>
                <a:sym typeface="Arial" pitchFamily="34" charset="0"/>
              </a:rPr>
              <a:t>năm</a:t>
            </a:r>
            <a:r>
              <a:rPr lang="en-US" altLang="en-US" sz="2800" b="1" i="1" dirty="0">
                <a:solidFill>
                  <a:srgbClr val="0000FF"/>
                </a:solidFill>
                <a:latin typeface="Times New Roman" pitchFamily="18" charset="0"/>
                <a:cs typeface="Times New Roman" pitchFamily="18" charset="0"/>
                <a:sym typeface="Arial" pitchFamily="34" charset="0"/>
              </a:rPr>
              <a:t> 2021</a:t>
            </a:r>
          </a:p>
          <a:p>
            <a:pPr algn="ctr" eaLnBrk="1" hangingPunct="1">
              <a:spcBef>
                <a:spcPts val="600"/>
              </a:spcBef>
              <a:buClr>
                <a:srgbClr val="000000"/>
              </a:buClr>
            </a:pPr>
            <a:r>
              <a:rPr lang="en-US" altLang="en-US" sz="3200" b="1" u="sng" dirty="0" err="1">
                <a:solidFill>
                  <a:srgbClr val="0000FF"/>
                </a:solidFill>
                <a:latin typeface="Times New Roman" pitchFamily="18" charset="0"/>
                <a:cs typeface="Times New Roman" pitchFamily="18" charset="0"/>
                <a:sym typeface="Arial" pitchFamily="34" charset="0"/>
              </a:rPr>
              <a:t>Kể</a:t>
            </a:r>
            <a:r>
              <a:rPr lang="en-US" altLang="en-US" sz="3200" b="1" u="sng" dirty="0">
                <a:solidFill>
                  <a:srgbClr val="0000FF"/>
                </a:solidFill>
                <a:latin typeface="Times New Roman" pitchFamily="18" charset="0"/>
                <a:cs typeface="Times New Roman" pitchFamily="18" charset="0"/>
                <a:sym typeface="Arial" pitchFamily="34" charset="0"/>
              </a:rPr>
              <a:t> </a:t>
            </a:r>
            <a:r>
              <a:rPr lang="en-US" altLang="en-US" sz="3200" b="1" u="sng" dirty="0" err="1">
                <a:solidFill>
                  <a:srgbClr val="0000FF"/>
                </a:solidFill>
                <a:latin typeface="Times New Roman" pitchFamily="18" charset="0"/>
                <a:cs typeface="Times New Roman" pitchFamily="18" charset="0"/>
                <a:sym typeface="Arial" pitchFamily="34" charset="0"/>
              </a:rPr>
              <a:t>chuyện</a:t>
            </a:r>
            <a:endParaRPr lang="en-US" altLang="en-US" sz="3200" b="1" u="sng" dirty="0">
              <a:solidFill>
                <a:srgbClr val="0000FF"/>
              </a:solidFill>
              <a:latin typeface="Times New Roman" pitchFamily="18" charset="0"/>
              <a:cs typeface="Times New Roman" pitchFamily="18" charset="0"/>
              <a:sym typeface="Arial" pitchFamily="34" charset="0"/>
            </a:endParaRPr>
          </a:p>
        </p:txBody>
      </p:sp>
      <p:sp>
        <p:nvSpPr>
          <p:cNvPr id="7175" name="WordArt 3"/>
          <p:cNvSpPr>
            <a:spLocks noChangeArrowheads="1" noChangeShapeType="1" noTextEdit="1"/>
          </p:cNvSpPr>
          <p:nvPr/>
        </p:nvSpPr>
        <p:spPr bwMode="auto">
          <a:xfrm>
            <a:off x="1960563" y="2956984"/>
            <a:ext cx="5278437" cy="776816"/>
          </a:xfrm>
          <a:prstGeom prst="rect">
            <a:avLst/>
          </a:prstGeom>
        </p:spPr>
        <p:txBody>
          <a:bodyPr wrap="none" fromWordArt="1">
            <a:prstTxWarp prst="textPlain">
              <a:avLst>
                <a:gd name="adj" fmla="val 50000"/>
              </a:avLst>
            </a:prstTxWarp>
          </a:bodyPr>
          <a:lstStyle/>
          <a:p>
            <a:pPr algn="ct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phát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minh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nho</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nhỏ</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5" name="Picture 7" descr="6367784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21" y="4946651"/>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6367784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04151" y="198652"/>
            <a:ext cx="1339849" cy="14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0831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eaLnBrk="1" hangingPunct="1"/>
            <a:endParaRPr lang="en-US"/>
          </a:p>
        </p:txBody>
      </p:sp>
      <p:graphicFrame>
        <p:nvGraphicFramePr>
          <p:cNvPr id="12293" name="Object 5"/>
          <p:cNvGraphicFramePr>
            <a:graphicFrameLocks noGrp="1" noChangeAspect="1"/>
          </p:cNvGraphicFramePr>
          <p:nvPr>
            <p:ph idx="1"/>
          </p:nvPr>
        </p:nvGraphicFramePr>
        <p:xfrm>
          <a:off x="0" y="0"/>
          <a:ext cx="9144000" cy="5638800"/>
        </p:xfrm>
        <a:graphic>
          <a:graphicData uri="http://schemas.openxmlformats.org/presentationml/2006/ole">
            <mc:AlternateContent xmlns:mc="http://schemas.openxmlformats.org/markup-compatibility/2006">
              <mc:Choice xmlns:v="urn:schemas-microsoft-com:vml" Requires="v">
                <p:oleObj spid="_x0000_s1029" name="Bitmap Image" r:id="rId4" imgW="1609524" imgH="1314286" progId="PBrush">
                  <p:embed/>
                </p:oleObj>
              </mc:Choice>
              <mc:Fallback>
                <p:oleObj name="Bitmap Image" r:id="rId4" imgW="1609524" imgH="131428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5575300"/>
            <a:ext cx="9144000" cy="1282700"/>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2800" b="1" dirty="0">
                <a:solidFill>
                  <a:srgbClr val="0000FF"/>
                </a:solidFill>
                <a:latin typeface="Times New Roman" pitchFamily="18" charset="0"/>
              </a:rPr>
              <a:t>Nữ bác học người Đức Ma-ri-a Gô-e-pớt May-ơ </a:t>
            </a:r>
          </a:p>
          <a:p>
            <a:pPr algn="ctr" eaLnBrk="0" hangingPunct="0">
              <a:spcBef>
                <a:spcPct val="50000"/>
              </a:spcBef>
            </a:pPr>
            <a:r>
              <a:rPr lang="en-US" sz="2800" b="1" dirty="0">
                <a:solidFill>
                  <a:srgbClr val="0000FF"/>
                </a:solidFill>
                <a:latin typeface="Times New Roman" pitchFamily="18" charset="0"/>
              </a:rPr>
              <a:t>(1906-1972)</a:t>
            </a:r>
          </a:p>
        </p:txBody>
      </p:sp>
    </p:spTree>
  </p:cSld>
  <p:clrMapOvr>
    <a:masterClrMapping/>
  </p:clrMapOvr>
  <p:transition spd="med">
    <p:comb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randombar(horizontal)">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632311"/>
          </a:xfrm>
          <a:prstGeom prst="rect">
            <a:avLst/>
          </a:prstGeom>
          <a:noFill/>
        </p:spPr>
        <p:txBody>
          <a:bodyPr wrap="square" rtlCol="0">
            <a:spAutoFit/>
          </a:bodyPr>
          <a:lstStyle/>
          <a:p>
            <a:pPr algn="ctr"/>
            <a:r>
              <a:rPr lang="en-US" sz="2400" dirty="0"/>
              <a:t>  </a:t>
            </a:r>
            <a:r>
              <a:rPr lang="en-US" sz="2400" dirty="0" err="1">
                <a:solidFill>
                  <a:srgbClr val="0000FF"/>
                </a:solidFill>
              </a:rPr>
              <a:t>Một</a:t>
            </a:r>
            <a:r>
              <a:rPr lang="en-US" sz="2400" dirty="0">
                <a:solidFill>
                  <a:srgbClr val="0000FF"/>
                </a:solidFill>
              </a:rPr>
              <a:t> </a:t>
            </a:r>
            <a:r>
              <a:rPr lang="en-US" sz="2400" dirty="0" err="1">
                <a:solidFill>
                  <a:srgbClr val="0000FF"/>
                </a:solidFill>
              </a:rPr>
              <a:t>phát</a:t>
            </a:r>
            <a:r>
              <a:rPr lang="en-US" sz="2400" dirty="0">
                <a:solidFill>
                  <a:srgbClr val="0000FF"/>
                </a:solidFill>
              </a:rPr>
              <a:t> minh </a:t>
            </a:r>
            <a:r>
              <a:rPr lang="en-US" sz="2400" dirty="0" err="1">
                <a:solidFill>
                  <a:srgbClr val="0000FF"/>
                </a:solidFill>
              </a:rPr>
              <a:t>nho</a:t>
            </a:r>
            <a:r>
              <a:rPr lang="en-US" sz="2400" dirty="0">
                <a:solidFill>
                  <a:srgbClr val="0000FF"/>
                </a:solidFill>
              </a:rPr>
              <a:t> </a:t>
            </a:r>
            <a:r>
              <a:rPr lang="en-US" sz="2400" dirty="0" err="1">
                <a:solidFill>
                  <a:srgbClr val="0000FF"/>
                </a:solidFill>
              </a:rPr>
              <a:t>nhỏ</a:t>
            </a:r>
            <a:endParaRPr lang="en-US" sz="2400" dirty="0">
              <a:solidFill>
                <a:srgbClr val="0000FF"/>
              </a:solidFill>
            </a:endParaRPr>
          </a:p>
          <a:p>
            <a:r>
              <a:rPr lang="en-US" sz="2400" dirty="0">
                <a:solidFill>
                  <a:srgbClr val="0000FF"/>
                </a:solidFill>
              </a:rPr>
              <a:t>     </a:t>
            </a:r>
            <a:r>
              <a:rPr lang="vi-VN" sz="2400" dirty="0">
                <a:solidFill>
                  <a:srgbClr val="0000FF"/>
                </a:solidFill>
              </a:rPr>
              <a:t>Ma-ri-a là một cô bé rất thích quan sát. Một hôm trong phòng khách, cô bé nhận thấy mỗi lần gia nhân bưng trà lên, bát đựng trà thoạt đầu rất dễ trượt trong đĩa. Nhưng khi nước trà rớt ra đĩa thì dù tay của gia nhân đó run rẩy tới mức nào đi nữa, chiếc đĩa có bị nghiêng</a:t>
            </a:r>
            <a:endParaRPr lang="en-US" sz="2400" dirty="0">
              <a:solidFill>
                <a:srgbClr val="0000FF"/>
              </a:solidFill>
            </a:endParaRPr>
          </a:p>
          <a:p>
            <a:r>
              <a:rPr lang="vi-VN" sz="2400" dirty="0">
                <a:solidFill>
                  <a:srgbClr val="0000FF"/>
                </a:solidFill>
              </a:rPr>
              <a:t>đi nhiều hơn nữa thì bát nước trà vẫn như dính trên đĩa, không hề di chuyển. Cái đĩa và cái bát đựng trà đã hấp dẫn cô bé.</a:t>
            </a:r>
          </a:p>
          <a:p>
            <a:r>
              <a:rPr lang="vi-VN" sz="2400" dirty="0">
                <a:solidFill>
                  <a:srgbClr val="0000FF"/>
                </a:solidFill>
              </a:rPr>
              <a:t>"Thế là vì sao nhỉ? Mình nhất định phải tìm hiểu cho rõ". Ma-ri-a nghĩ vậy, rồi lẻn ra khỏi phòng khách, bắt đầu làm thí nghiệm.</a:t>
            </a:r>
          </a:p>
          <a:p>
            <a:r>
              <a:rPr lang="vi-VN" sz="2400" dirty="0">
                <a:solidFill>
                  <a:srgbClr val="0000FF"/>
                </a:solidFill>
              </a:rPr>
              <a:t>Không thấy Ma-ri-a đâu, anh trai của cô bé bèn chạy đi tìm. Khi đi ngang qua nhà bếp, cậu bỗng nhìn thấy Ma-ri-a đang làm gì đó với đống bát đĩa trên bàn ăn, bèn trêu em:</a:t>
            </a:r>
          </a:p>
          <a:p>
            <a:r>
              <a:rPr lang="vi-VN" sz="2400" dirty="0">
                <a:solidFill>
                  <a:srgbClr val="0000FF"/>
                </a:solidFill>
              </a:rPr>
              <a:t>- Em không muốn làm nhà khoa học nữa, định làm bà chủ gia đình hả ?</a:t>
            </a:r>
          </a:p>
        </p:txBody>
      </p:sp>
    </p:spTree>
    <p:extLst>
      <p:ext uri="{BB962C8B-B14F-4D97-AF65-F5344CB8AC3E}">
        <p14:creationId xmlns:p14="http://schemas.microsoft.com/office/powerpoint/2010/main" val="9141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6001643"/>
          </a:xfrm>
          <a:prstGeom prst="rect">
            <a:avLst/>
          </a:prstGeom>
          <a:noFill/>
        </p:spPr>
        <p:txBody>
          <a:bodyPr wrap="square" rtlCol="0">
            <a:spAutoFit/>
          </a:bodyPr>
          <a:lstStyle/>
          <a:p>
            <a:pPr algn="just"/>
            <a:r>
              <a:rPr lang="en-US" sz="2400" dirty="0">
                <a:solidFill>
                  <a:srgbClr val="0000FF"/>
                </a:solidFill>
              </a:rPr>
              <a:t>   </a:t>
            </a:r>
            <a:r>
              <a:rPr lang="vi-VN" sz="2400" dirty="0">
                <a:solidFill>
                  <a:srgbClr val="0000FF"/>
                </a:solidFill>
              </a:rPr>
              <a:t>- Đâu có, em phát hiện ra một điều bí mật. Chỉ cần giữa chiếc bát đựng nước trà và chiếc đĩa có một chút nước thì bát đựng nước trà không bị trượt nữa. - Ma-ri-a nói với vẻ đầy tự hào về " thành quả nghiên cứu của mình".</a:t>
            </a:r>
          </a:p>
          <a:p>
            <a:pPr algn="just"/>
            <a:r>
              <a:rPr lang="vi-VN" sz="2400" dirty="0">
                <a:solidFill>
                  <a:srgbClr val="0000FF"/>
                </a:solidFill>
              </a:rPr>
              <a:t>- Làm gì có chuyện đó ? Anh không tin! Sau khi rớt ra thì bát lại càng dễ trượt. Lần trước, mẹ lau nhà xong, anh suýt trượt ngã mà.</a:t>
            </a:r>
          </a:p>
          <a:p>
            <a:pPr algn="just"/>
            <a:r>
              <a:rPr lang="vi-VN" sz="2400" dirty="0">
                <a:solidFill>
                  <a:srgbClr val="0000FF"/>
                </a:solidFill>
              </a:rPr>
              <a:t>- Không tin anh hãy thử mà xem. </a:t>
            </a:r>
          </a:p>
          <a:p>
            <a:pPr algn="just"/>
            <a:r>
              <a:rPr lang="vi-VN" sz="2400" dirty="0">
                <a:solidFill>
                  <a:srgbClr val="0000FF"/>
                </a:solidFill>
              </a:rPr>
              <a:t>Cậu anh bèn cầm chiếc bát, chiếc đĩa lên để thử. Kết quả đúng như Ma-ri-a nói.</a:t>
            </a:r>
          </a:p>
          <a:p>
            <a:pPr algn="just"/>
            <a:r>
              <a:rPr lang="vi-VN" sz="2400" dirty="0">
                <a:solidFill>
                  <a:srgbClr val="0000FF"/>
                </a:solidFill>
              </a:rPr>
              <a:t>Hai anh em đang tranh luận, bàn tán thì cha đến. Cả hai cùng hỏi cha về hiện tượng kì lạ này. Người cha ôn tồn bảo:</a:t>
            </a:r>
          </a:p>
          <a:p>
            <a:pPr algn="just"/>
            <a:r>
              <a:rPr lang="vi-VN" sz="2400" dirty="0">
                <a:solidFill>
                  <a:srgbClr val="0000FF"/>
                </a:solidFill>
              </a:rPr>
              <a:t>- Đó là vì có lực ma sát. Các con lớn lên thì sẽ biết thôi mà!</a:t>
            </a:r>
          </a:p>
          <a:p>
            <a:pPr algn="just"/>
            <a:br>
              <a:rPr lang="vi-VN" sz="2400" dirty="0"/>
            </a:br>
            <a:br>
              <a:rPr lang="vi-VN" sz="2400" dirty="0"/>
            </a:br>
            <a:endParaRPr lang="en-US" sz="2400" dirty="0"/>
          </a:p>
        </p:txBody>
      </p:sp>
    </p:spTree>
    <p:extLst>
      <p:ext uri="{BB962C8B-B14F-4D97-AF65-F5344CB8AC3E}">
        <p14:creationId xmlns:p14="http://schemas.microsoft.com/office/powerpoint/2010/main" val="203935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884</Words>
  <Application>Microsoft Office PowerPoint</Application>
  <PresentationFormat>On-screen Show (4:3)</PresentationFormat>
  <Paragraphs>62</Paragraphs>
  <Slides>29</Slides>
  <Notes>1</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等线</vt:lpstr>
      <vt:lpstr>Arial</vt:lpstr>
      <vt:lpstr>Book Antiqua</vt:lpstr>
      <vt:lpstr>Calibri</vt:lpstr>
      <vt:lpstr>Lucida Sans</vt:lpstr>
      <vt:lpstr>Times New Roman</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ADMIN</cp:lastModifiedBy>
  <cp:revision>43</cp:revision>
  <dcterms:created xsi:type="dcterms:W3CDTF">2002-02-26T21:06:27Z</dcterms:created>
  <dcterms:modified xsi:type="dcterms:W3CDTF">2021-12-26T09:14:23Z</dcterms:modified>
</cp:coreProperties>
</file>