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76" r:id="rId3"/>
  </p:sldMasterIdLst>
  <p:notesMasterIdLst>
    <p:notesMasterId r:id="rId20"/>
  </p:notesMasterIdLst>
  <p:sldIdLst>
    <p:sldId id="258" r:id="rId4"/>
    <p:sldId id="281" r:id="rId5"/>
    <p:sldId id="278" r:id="rId6"/>
    <p:sldId id="279" r:id="rId7"/>
    <p:sldId id="277" r:id="rId8"/>
    <p:sldId id="275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F50865-E0D1-4665-85BB-3D521E90E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7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DA3CF7-DCAE-4CAF-BAD6-99BBC5BBC6C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F12F5-4552-4BCB-8FA1-B2336584C8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9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46F54-6FEA-4A87-9FC2-8CA3C600D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1939A-B361-4B25-95D9-16B228E76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2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44484-DA0E-45DC-AA36-C95B1FD929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27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085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85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13522-B7BC-47D8-B79F-8C9D3E60F8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4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DD7A5A-BD25-4256-85CA-809781F2592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BC7137-0547-49BE-BC2C-A418F303881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3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2B4E7-BB67-4ED7-9F95-544AA66D6B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6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F7B8B4-BB31-4F46-8912-8C7F34ABC48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63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50FBD-CD31-4AE3-8A6A-68F2040CBA7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53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CF96A-AB00-442B-941A-AAB4E4680D4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16BD8-60B2-4781-8EC3-B5F8787489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32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DB067B-A02F-4F4A-8750-5943B1E299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4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41208-2CD1-49A8-917D-EF987F2C7B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2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9911F-B89D-4A11-8746-48967A8281A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75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28574-06FB-4F6E-A7A6-8DA3B8B8E17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69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58250-55D5-41A5-B1CD-BACBB5F50C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59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F12F5-4552-4BCB-8FA1-B2336584C8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61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16BD8-60B2-4781-8EC3-B5F8787489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4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E9BE3-FB21-43AD-ABA6-3CF4158EC7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88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CD044-6D70-47E3-8FC0-498BA3DF43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14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CD129-713E-4F93-8C75-4EDAB19A4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E9BE3-FB21-43AD-ABA6-3CF4158EC7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52BA8-B429-462A-BDD9-E9401B0D5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78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F0737-2685-4236-A72D-CF680467A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3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08B6A-B3A4-4E20-89ED-EC859CF28D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14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DC962-683A-4BE1-8713-112913233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75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39A47-FC2B-453D-A80D-C3FE5EC6A4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49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39A47-FC2B-453D-A80D-C3FE5EC6A4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0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39A47-FC2B-453D-A80D-C3FE5EC6A4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04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39A47-FC2B-453D-A80D-C3FE5EC6A4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731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39A47-FC2B-453D-A80D-C3FE5EC6A4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8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46F54-6FEA-4A87-9FC2-8CA3C600D3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CD044-6D70-47E3-8FC0-498BA3DF43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20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1939A-B361-4B25-95D9-16B228E76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9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CD129-713E-4F93-8C75-4EDAB19A4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52BA8-B429-462A-BDD9-E9401B0D5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F0737-2685-4236-A72D-CF680467AA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08B6A-B3A4-4E20-89ED-EC859CF28D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2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DC962-683A-4BE1-8713-112913233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6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F39A47-FC2B-453D-A80D-C3FE5EC6A4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7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075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75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75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18198-C9A8-4D56-BB36-9F0C2E8E2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2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BF39A47-FC2B-453D-A80D-C3FE5EC6A4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8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thatsonchaudoc.com/banviet2/LuongThuTrung/HoiKy/VacDiecBoNong_files/image008.jpg&amp;imgrefurl=http://thatsonchaudoc.com/banviet2/LuongThuTrung/HoiKy/VacDiecBoNong.htm&amp;usg=__sDPRogpqKm01kx3eJwox4DxcPqs=&amp;h=278&amp;w=245&amp;sz=8&amp;hl=vi&amp;start=57&amp;tbnid=zEmcQqqN_CwHqM:&amp;tbnh=114&amp;tbnw=100&amp;prev=/images?q=con+v%E1%BA%A1c&amp;gbv=2&amp;ndsp=20&amp;hl=vi&amp;sa=N&amp;start=4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.vn/imgres?imgurl=http://i209.photobucket.com/albums/bb112/Kieu_anhhuong/CHIM/chim5.jpg&amp;imgrefurl=http://blog.timnhanh.com/bluesky11/subject/khac.35A4E901.html&amp;usg=__8lBrodrNfOKemekK6ipIcfvnEw8=&amp;h=323&amp;w=400&amp;sz=20&amp;hl=vi&amp;start=20&amp;tbnid=XdXmFfTa61alTM:&amp;tbnh=100&amp;tbnw=124&amp;prev=/images?q=con+c%C3%B2+b%E1%BB%A3&amp;gbv=2&amp;hl=vi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wm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thatsonchaudoc.com/banviet2/LuongThuTrung/HoiKy/VacDiecBoNong_files/image008.jpg&amp;imgrefurl=http://thatsonchaudoc.com/banviet2/LuongThuTrung/HoiKy/VacDiecBoNong.htm&amp;usg=__sDPRogpqKm01kx3eJwox4DxcPqs=&amp;h=278&amp;w=245&amp;sz=8&amp;hl=vi&amp;start=57&amp;tbnid=zEmcQqqN_CwHqM:&amp;tbnh=114&amp;tbnw=100&amp;prev=/images?q=con+v%E1%BA%A1c&amp;gbv=2&amp;ndsp=20&amp;hl=vi&amp;sa=N&amp;start=4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.vn/imgres?imgurl=http://i209.photobucket.com/albums/bb112/Kieu_anhhuong/CHIM/chim5.jpg&amp;imgrefurl=http://blog.timnhanh.com/bluesky11/subject/khac.35A4E901.html&amp;usg=__8lBrodrNfOKemekK6ipIcfvnEw8=&amp;h=323&amp;w=400&amp;sz=20&amp;hl=vi&amp;start=20&amp;tbnid=XdXmFfTa61alTM:&amp;tbnh=100&amp;tbnw=124&amp;prev=/images?q=con+c%C3%B2+b%E1%BB%A3&amp;gbv=2&amp;hl=vi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Picture 3" descr="RADI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785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6703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781800" cy="350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4000" b="1" i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133600" y="2362200"/>
            <a:ext cx="44958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4" name="WordArt 8" descr="Purple mesh"/>
          <p:cNvSpPr>
            <a:spLocks noChangeArrowheads="1" noChangeShapeType="1" noTextEdit="1"/>
          </p:cNvSpPr>
          <p:nvPr/>
        </p:nvSpPr>
        <p:spPr bwMode="auto">
          <a:xfrm>
            <a:off x="1447800" y="3962400"/>
            <a:ext cx="541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i="1" kern="10">
              <a:ln w="12700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6">
                  <a:alphaModFix amt="50000"/>
                </a:blip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1" name="Picture 9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143000" y="228600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7411" y="1877248"/>
            <a:ext cx="6445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Tiểu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Đồng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</a:rPr>
              <a:t> : 3A5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Môn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0000CC"/>
                </a:solidFill>
              </a:rPr>
              <a:t>Giáo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viên</a:t>
            </a:r>
            <a:r>
              <a:rPr lang="en-US" sz="3200" b="1" dirty="0" smtClean="0">
                <a:solidFill>
                  <a:srgbClr val="0000CC"/>
                </a:solidFill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</a:rPr>
              <a:t>Nguyễn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Thị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Bích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3" grpId="1" animBg="1"/>
      <p:bldP spid="4103" grpId="2" animBg="1"/>
      <p:bldP spid="4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458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</a:rPr>
              <a:t>Bài 4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: Trả lời câu hỏi: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a) Lớp em bắt đầu vào học kì II khi nào?                     b) Khi nào học kì II kết thúc?                                       c) Tháng mấy các em được nghỉ hè?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57200" y="47244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3124200"/>
            <a:ext cx="8458200" cy="19843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a)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II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tuần</a:t>
            </a:r>
            <a:r>
              <a:rPr lang="en-US" sz="3200" dirty="0">
                <a:latin typeface="Times New Roman" pitchFamily="18" charset="0"/>
              </a:rPr>
              <a:t> 19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   b,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kỳ</a:t>
            </a:r>
            <a:r>
              <a:rPr lang="en-US" sz="2800" dirty="0"/>
              <a:t> </a:t>
            </a:r>
            <a:r>
              <a:rPr lang="en-US" sz="2800" dirty="0" smtClean="0"/>
              <a:t>II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thúc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khoảng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cuối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tháng</a:t>
            </a:r>
            <a:r>
              <a:rPr lang="en-US" sz="2800" dirty="0">
                <a:solidFill>
                  <a:srgbClr val="0000FF"/>
                </a:solidFill>
              </a:rPr>
              <a:t> 5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   </a:t>
            </a:r>
            <a:r>
              <a:rPr lang="en-US" sz="2800" dirty="0" err="1">
                <a:solidFill>
                  <a:srgbClr val="0000FF"/>
                </a:solidFill>
              </a:rPr>
              <a:t>c,Đầu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tháng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nghỉ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914400" y="381000"/>
            <a:ext cx="7086600" cy="12192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chemeClr val="hlink"/>
              </a:gs>
            </a:gsLst>
            <a:lin ang="2700000" scaled="1"/>
          </a:gra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 TRÒ CHƠI:BẢNG VÀNG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295400" y="32004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853440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Tổng số câu hỏi: 5 câu. Mỗi câu hỏi được trả lời trong thời gian 10 giây.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-Nội dung câu trả lời được viết vào bảng con.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-Em nào trả lời đúng được tiếp tục tham gia trò chơi, em nào trả lời sai ở câu hỏi nào thì không được tham gia trò chơi tiếp.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 Em nào trả lời được nhiều câu nhất là thắng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1" grpId="0"/>
      <p:bldP spid="1639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5"/>
          <p:cNvSpPr>
            <a:spLocks noChangeArrowheads="1"/>
          </p:cNvSpPr>
          <p:nvPr/>
        </p:nvSpPr>
        <p:spPr bwMode="auto">
          <a:xfrm>
            <a:off x="1066800" y="533400"/>
            <a:ext cx="7086600" cy="12192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chemeClr val="hlink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 TRÒ CHƠI: BẢNG VÀNG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3276600"/>
            <a:ext cx="8001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Câu1: Tìm sự vật được nhân hóa trong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Trăng nhìn qua cửa sổ xem chúng em học bài.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743200" y="4419600"/>
            <a:ext cx="3505200" cy="6096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Trăng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2)Tìm bộ phận câu trả lời câu hỏi Khi nào? trong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-Hôm qua, chúng em nghỉ tết dương lịch.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743200" y="4419600"/>
            <a:ext cx="3505200" cy="533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Hôm qua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1000" y="2686050"/>
            <a:ext cx="86106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3) Trong 2 câu sau,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câu nào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có sử dụng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biện pháp nhân hóa?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a)Hạt mưa mải miết trốn tìm.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b)Mưa bụi làm ướt tóc em.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57200" y="3657600"/>
            <a:ext cx="1066800" cy="7620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90600" y="3276600"/>
            <a:ext cx="6477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) Bộ phận câu trả lời câu hỏi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Khi nào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? thường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chỉ gì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   a. địa điểm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   b. thời gian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1905000" y="5029200"/>
            <a:ext cx="9906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0" y="3048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5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) Tìm từ thích hợp điền vào chỗ trống: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Dùng từ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và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bằng từ dùng để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và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tả người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là ...................</a:t>
            </a:r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8100" y="38481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nhân hóa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5" grpId="0" animBg="1"/>
      <p:bldP spid="17415" grpId="1" animBg="1"/>
      <p:bldP spid="17416" grpId="0"/>
      <p:bldP spid="17416" grpId="1"/>
      <p:bldP spid="17417" grpId="0" animBg="1"/>
      <p:bldP spid="17417" grpId="1" animBg="1"/>
      <p:bldP spid="17418" grpId="0"/>
      <p:bldP spid="17418" grpId="1"/>
      <p:bldP spid="17419" grpId="0" animBg="1"/>
      <p:bldP spid="17419" grpId="1" animBg="1"/>
      <p:bldP spid="17420" grpId="0"/>
      <p:bldP spid="17420" grpId="1"/>
      <p:bldP spid="17421" grpId="0" animBg="1"/>
      <p:bldP spid="17421" grpId="1" animBg="1"/>
      <p:bldP spid="17422" grpId="0"/>
      <p:bldP spid="174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81000" y="24384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457200" y="2438400"/>
            <a:ext cx="8153400" cy="1905000"/>
          </a:xfrm>
          <a:prstGeom prst="ellipse">
            <a:avLst/>
          </a:prstGeom>
          <a:solidFill>
            <a:srgbClr val="FFFF99"/>
          </a:solidFill>
          <a:ln w="76200" cmpd="tri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Nhân hoá là dùng từ gọi và tả vật bằng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từ dùng để gọi và tả người.</a:t>
            </a:r>
          </a:p>
          <a:p>
            <a:pPr algn="ctr" eaLnBrk="0" hangingPunct="0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                      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990600" y="1676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Em hiểu thế nào là nhân hóa?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304800" y="9906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B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81000" y="381000"/>
            <a:ext cx="8229600" cy="4038600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Về nhà: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-Tập đặt câu có sử dụng biện pháp nhân hóa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-T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ậ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 đặt câu và trả lời câu hỏi Khi nào?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-Bài sau: Mở rộng vốn từ: Tổ quốc. Dấu phẩy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7411" name="Picture 3" descr="AY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668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52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5334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219200" y="5105400"/>
            <a:ext cx="6629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oseb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Cám ơn các thầy cô giáo</a:t>
            </a:r>
          </a:p>
          <a:p>
            <a:pPr algn="ctr"/>
            <a:r>
              <a:rPr lang="vi-VN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và các em học sinh!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676400" y="5334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219200" y="5876925"/>
            <a:ext cx="6629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8"/>
            <a:ext cx="9144000" cy="6754811"/>
          </a:xfrm>
        </p:spPr>
      </p:pic>
      <p:sp>
        <p:nvSpPr>
          <p:cNvPr id="5" name="TextBox 4"/>
          <p:cNvSpPr txBox="1"/>
          <p:nvPr/>
        </p:nvSpPr>
        <p:spPr>
          <a:xfrm>
            <a:off x="1295400" y="22860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20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04800" y="68580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prstClr val="black"/>
                </a:solidFill>
              </a:rPr>
              <a:t>Bài</a:t>
            </a:r>
            <a:r>
              <a:rPr lang="en-US" b="1" dirty="0">
                <a:solidFill>
                  <a:prstClr val="black"/>
                </a:solidFill>
              </a:rPr>
              <a:t> 1:Đọc </a:t>
            </a:r>
            <a:r>
              <a:rPr lang="en-US" b="1" dirty="0" err="1">
                <a:solidFill>
                  <a:prstClr val="black"/>
                </a:solidFill>
              </a:rPr>
              <a:t>hai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khổ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thơ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dưới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đây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và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trả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lời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câu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hỏi</a:t>
            </a:r>
            <a:r>
              <a:rPr lang="en-US" b="1" dirty="0">
                <a:solidFill>
                  <a:prstClr val="black"/>
                </a:solidFill>
              </a:rPr>
              <a:t> :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971800" y="1752600"/>
            <a:ext cx="5410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4" eaLnBrk="1" hangingPunct="1"/>
            <a:r>
              <a:rPr lang="en-US">
                <a:solidFill>
                  <a:srgbClr val="0000FF"/>
                </a:solidFill>
              </a:rPr>
              <a:t>Theo làn gió mát</a:t>
            </a:r>
          </a:p>
          <a:p>
            <a:pPr lvl="4" eaLnBrk="1" hangingPunct="1"/>
            <a:r>
              <a:rPr lang="en-US">
                <a:solidFill>
                  <a:srgbClr val="0000FF"/>
                </a:solidFill>
              </a:rPr>
              <a:t>Đóm đi rất êm,</a:t>
            </a:r>
          </a:p>
          <a:p>
            <a:pPr lvl="4" eaLnBrk="1" hangingPunct="1"/>
            <a:r>
              <a:rPr lang="en-US">
                <a:solidFill>
                  <a:srgbClr val="0000FF"/>
                </a:solidFill>
              </a:rPr>
              <a:t>Đi suốt một đêm</a:t>
            </a:r>
          </a:p>
          <a:p>
            <a:pPr lvl="4" eaLnBrk="1" hangingPunct="1"/>
            <a:r>
              <a:rPr lang="en-US">
                <a:solidFill>
                  <a:srgbClr val="0000FF"/>
                </a:solidFill>
              </a:rPr>
              <a:t>Lo cho người ngủ</a:t>
            </a:r>
          </a:p>
          <a:p>
            <a:pPr lvl="4" eaLnBrk="1" hangingPunct="1"/>
            <a:r>
              <a:rPr lang="en-US">
                <a:solidFill>
                  <a:srgbClr val="0000FF"/>
                </a:solidFill>
              </a:rPr>
              <a:t>                       Võ Quảng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-609600" y="1752600"/>
            <a:ext cx="5181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4" eaLnBrk="1" hangingPunct="1"/>
            <a:r>
              <a:rPr lang="en-US">
                <a:solidFill>
                  <a:srgbClr val="0000FF"/>
                </a:solidFill>
              </a:rPr>
              <a:t>Mặt trời gác núi</a:t>
            </a:r>
          </a:p>
          <a:p>
            <a:pPr lvl="4" eaLnBrk="1" hangingPunct="1"/>
            <a:r>
              <a:rPr lang="en-US">
                <a:solidFill>
                  <a:srgbClr val="0000FF"/>
                </a:solidFill>
              </a:rPr>
              <a:t>Bóng tối lan dần, </a:t>
            </a:r>
          </a:p>
          <a:p>
            <a:pPr lvl="4" eaLnBrk="1" hangingPunct="1"/>
            <a:r>
              <a:rPr lang="en-US">
                <a:solidFill>
                  <a:srgbClr val="0000FF"/>
                </a:solidFill>
              </a:rPr>
              <a:t>Anh Đóm chuyên cần</a:t>
            </a:r>
          </a:p>
          <a:p>
            <a:pPr lvl="4" eaLnBrk="1" hangingPunct="1"/>
            <a:r>
              <a:rPr lang="en-US">
                <a:solidFill>
                  <a:srgbClr val="0000FF"/>
                </a:solidFill>
              </a:rPr>
              <a:t>Lên đèn đi gác.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09600" y="4114800"/>
            <a:ext cx="8077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a/Con đom đóm được gọi bằng gì ?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b/Tính nết và hoạt động của con đom đóm được tả bằng những từ ngữ nào ?</a:t>
            </a:r>
          </a:p>
        </p:txBody>
      </p:sp>
    </p:spTree>
    <p:extLst>
      <p:ext uri="{BB962C8B-B14F-4D97-AF65-F5344CB8AC3E}">
        <p14:creationId xmlns:p14="http://schemas.microsoft.com/office/powerpoint/2010/main" val="1867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60" grpId="0"/>
      <p:bldP spid="2062" grpId="0"/>
      <p:bldP spid="20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8076"/>
              </p:ext>
            </p:extLst>
          </p:nvPr>
        </p:nvGraphicFramePr>
        <p:xfrm>
          <a:off x="457200" y="1397000"/>
          <a:ext cx="8305800" cy="3225800"/>
        </p:xfrm>
        <a:graphic>
          <a:graphicData uri="http://schemas.openxmlformats.org/drawingml/2006/table">
            <a:tbl>
              <a:tblPr/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đom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đóm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nết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đom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đóm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Hoạt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đom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đóm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219200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 err="1">
                <a:solidFill>
                  <a:srgbClr val="FF0066"/>
                </a:solidFill>
              </a:rPr>
              <a:t>anh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657600" y="31242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 err="1">
                <a:solidFill>
                  <a:srgbClr val="FF0066"/>
                </a:solidFill>
              </a:rPr>
              <a:t>chuyên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cần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6096000" y="2714625"/>
            <a:ext cx="251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lên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đèn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FF0066"/>
                </a:solidFill>
              </a:rPr>
              <a:t>,</a:t>
            </a:r>
            <a:r>
              <a:rPr lang="en-US" b="1" dirty="0" err="1" smtClean="0">
                <a:solidFill>
                  <a:srgbClr val="FF0066"/>
                </a:solidFill>
              </a:rPr>
              <a:t>đi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gác</a:t>
            </a:r>
            <a:r>
              <a:rPr lang="en-US" b="1" dirty="0">
                <a:solidFill>
                  <a:srgbClr val="FF0066"/>
                </a:solidFill>
              </a:rPr>
              <a:t>, </a:t>
            </a:r>
            <a:r>
              <a:rPr lang="en-US" b="1" dirty="0" err="1">
                <a:solidFill>
                  <a:srgbClr val="FF0066"/>
                </a:solidFill>
              </a:rPr>
              <a:t>đi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rất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êm</a:t>
            </a:r>
            <a:r>
              <a:rPr lang="en-US" b="1" dirty="0">
                <a:solidFill>
                  <a:srgbClr val="FF0066"/>
                </a:solidFill>
              </a:rPr>
              <a:t>, </a:t>
            </a:r>
            <a:r>
              <a:rPr lang="en-US" b="1" dirty="0" err="1">
                <a:solidFill>
                  <a:srgbClr val="FF0066"/>
                </a:solidFill>
              </a:rPr>
              <a:t>đi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suốt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đêm</a:t>
            </a:r>
            <a:r>
              <a:rPr lang="en-US" b="1" dirty="0">
                <a:solidFill>
                  <a:srgbClr val="FF0066"/>
                </a:solidFill>
              </a:rPr>
              <a:t>, lo </a:t>
            </a:r>
            <a:r>
              <a:rPr lang="en-US" b="1" dirty="0" err="1">
                <a:solidFill>
                  <a:srgbClr val="FF0066"/>
                </a:solidFill>
              </a:rPr>
              <a:t>cho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người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ngủ</a:t>
            </a:r>
            <a:endParaRPr lang="en-US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3097" grpId="0"/>
      <p:bldP spid="3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22514" y="683418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Đom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Đóm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</a:rPr>
              <a:t> I), </a:t>
            </a:r>
            <a:r>
              <a:rPr lang="en-US" sz="2800" b="1" dirty="0" err="1">
                <a:latin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)?</a:t>
            </a:r>
          </a:p>
        </p:txBody>
      </p:sp>
      <p:graphicFrame>
        <p:nvGraphicFramePr>
          <p:cNvPr id="27687" name="Group 39"/>
          <p:cNvGraphicFramePr>
            <a:graphicFrameLocks noGrp="1"/>
          </p:cNvGraphicFramePr>
          <p:nvPr/>
        </p:nvGraphicFramePr>
        <p:xfrm>
          <a:off x="304800" y="2971800"/>
          <a:ext cx="8534400" cy="3681414"/>
        </p:xfrm>
        <a:graphic>
          <a:graphicData uri="http://schemas.openxmlformats.org/drawingml/2006/table">
            <a:tbl>
              <a:tblPr/>
              <a:tblGrid>
                <a:gridCol w="269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gọi bằng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8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143000" y="1600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4953000" y="1579563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1" name="Picture 36" descr="image00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1520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37" descr="chim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7240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2" grpId="0" animBg="1"/>
      <p:bldP spid="276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OINSET2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7145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52400" y="8382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Bài 2:Trong bài thơ Anh Đom Đóm còn những con vật nào nữa được gọi và tả như người (nhân hoá) ?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28600" y="1666875"/>
            <a:ext cx="4267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Mặt trời gác núi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Bóng tối tan dần, 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Anh Đóm chuyên cần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Lên đèn đi gác.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-304800" y="3328988"/>
            <a:ext cx="40386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   </a:t>
            </a:r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Theo làn gió mát</a:t>
            </a:r>
          </a:p>
          <a:p>
            <a:pPr algn="ctr"/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Đóm đi rất êm,</a:t>
            </a:r>
          </a:p>
          <a:p>
            <a:pPr algn="ctr"/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Đi suốt một đêm</a:t>
            </a:r>
          </a:p>
          <a:p>
            <a:pPr algn="ctr"/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Lo cho người ngủ.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-228600" y="4938713"/>
            <a:ext cx="40386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          </a:t>
            </a:r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Tiếng chị Cò Bợ: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    “Ru hỡi ! Ru hời !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      Hỡi bé tôi ơi,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     Ngủ cho ngon giấc.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419600" y="1593850"/>
            <a:ext cx="4267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Ngoài sông Thím Vạc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Lặng lẽ mò tôm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Bên cạnh sao Hôm 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Long lanh đáy nước.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962400" y="3255963"/>
            <a:ext cx="40386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         </a:t>
            </a:r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Từng bước, từng bước</a:t>
            </a:r>
          </a:p>
          <a:p>
            <a:pPr algn="ctr"/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 Vung ngọn đèn lồng</a:t>
            </a:r>
          </a:p>
          <a:p>
            <a:pPr algn="ctr"/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 Anh Đóm quay vòng</a:t>
            </a:r>
          </a:p>
          <a:p>
            <a:pPr algn="ctr"/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Như sao bừng nở.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962400" y="4878388"/>
            <a:ext cx="4038600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         </a:t>
            </a:r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Gà đâu rộn dịp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     Gáy sáng đằng đông,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     Tắt ngọn đèn lồng</a:t>
            </a:r>
          </a:p>
          <a:p>
            <a:r>
              <a:rPr lang="en-US" sz="2400" b="1">
                <a:solidFill>
                  <a:srgbClr val="CC00FF"/>
                </a:solidFill>
                <a:latin typeface="Times New Roman" pitchFamily="18" charset="0"/>
              </a:rPr>
              <a:t>           Đóm lui về nghỉ.</a:t>
            </a:r>
          </a:p>
          <a:p>
            <a:endParaRPr lang="en-US" sz="2400" b="1">
              <a:solidFill>
                <a:srgbClr val="CC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  <p:bldP spid="24587" grpId="0"/>
      <p:bldP spid="24588" grpId="0"/>
      <p:bldP spid="245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57200" y="518751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Đom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Đóm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</a:rPr>
              <a:t> I), </a:t>
            </a:r>
            <a:r>
              <a:rPr lang="en-US" sz="2800" b="1" dirty="0" err="1">
                <a:latin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)?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3657600" y="1783556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(TV/1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143)</a:t>
            </a:r>
          </a:p>
        </p:txBody>
      </p:sp>
      <p:graphicFrame>
        <p:nvGraphicFramePr>
          <p:cNvPr id="1127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56957"/>
              </p:ext>
            </p:extLst>
          </p:nvPr>
        </p:nvGraphicFramePr>
        <p:xfrm>
          <a:off x="381000" y="3352800"/>
          <a:ext cx="8458200" cy="3352801"/>
        </p:xfrm>
        <a:graphic>
          <a:graphicData uri="http://schemas.openxmlformats.org/drawingml/2006/table">
            <a:tbl>
              <a:tblPr/>
              <a:tblGrid>
                <a:gridCol w="267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1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gọi bằng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457200" y="2570018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85800" y="4763944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Cò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Bợ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838200" y="5836443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Vạc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543300" y="4726060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chị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429000" y="5864152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thím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5631873" y="4405745"/>
            <a:ext cx="320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ru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con:Ru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!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Ru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!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/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ngon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791200" y="5957453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lặng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mò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tôm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223" name="Line 34"/>
          <p:cNvSpPr>
            <a:spLocks noChangeShapeType="1"/>
          </p:cNvSpPr>
          <p:nvPr/>
        </p:nvSpPr>
        <p:spPr bwMode="auto">
          <a:xfrm>
            <a:off x="1485900" y="1371600"/>
            <a:ext cx="6819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5"/>
          <p:cNvSpPr>
            <a:spLocks noChangeShapeType="1"/>
          </p:cNvSpPr>
          <p:nvPr/>
        </p:nvSpPr>
        <p:spPr bwMode="auto">
          <a:xfrm>
            <a:off x="609600" y="1891939"/>
            <a:ext cx="87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5" name="Picture 36" descr="image00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1520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37" descr="chim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7240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/>
      <p:bldP spid="11292" grpId="0"/>
      <p:bldP spid="11293" grpId="0"/>
      <p:bldP spid="11294" grpId="0"/>
      <p:bldP spid="11295" grpId="0"/>
      <p:bldP spid="11296" grpId="0"/>
      <p:bldP spid="112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9EB53"/>
              </a:gs>
              <a:gs pos="100000">
                <a:srgbClr val="FFFF9B"/>
              </a:gs>
            </a:gsLst>
            <a:lin ang="2700000" scaled="1"/>
          </a:gradFill>
          <a:ln w="9525">
            <a:solidFill>
              <a:srgbClr val="A7098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71800" y="6096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419100"/>
            <a:ext cx="609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r>
              <a:rPr lang="en-US" sz="3200">
                <a:solidFill>
                  <a:srgbClr val="7E003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33600" y="2286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200400" y="5334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914400" y="4191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 Vì sao có thể nói hình ảnh của Cò Bợ và Vạc là những hình ảnh nhân hoá?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57200" y="35052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81000" y="44196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85800" y="167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g</a:t>
            </a:r>
            <a:r>
              <a:rPr lang="en-US" sz="2800" b="1" dirty="0" err="1">
                <a:solidFill>
                  <a:srgbClr val="FF3300"/>
                </a:solidFill>
              </a:rPr>
              <a:t>ì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304800" y="51816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4800" y="57912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 Đặt câu có sử dụng biện pháp nhân hoá.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85800" y="56388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Ví dụ: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Cổng trường dang rộng đôi tay đón chào những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học sinh thân yêu.</a:t>
            </a: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304800" y="7620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B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0" y="2514600"/>
            <a:ext cx="9144000" cy="31242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FFFFCC"/>
              </a:gs>
            </a:gsLst>
            <a:lin ang="2700000" scaled="1"/>
          </a:gradFill>
          <a:ln w="57150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FontTx/>
              <a:buChar char="-"/>
            </a:pPr>
            <a:endParaRPr lang="en-US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latin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: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Bợ</a:t>
            </a:r>
            <a:r>
              <a:rPr lang="en-US" sz="2800" b="1" dirty="0">
                <a:latin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thím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đang</a:t>
            </a:r>
            <a:endParaRPr lang="en-US" sz="28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ru</a:t>
            </a:r>
            <a:r>
              <a:rPr lang="en-US" sz="2800" b="1" dirty="0">
                <a:latin typeface="Times New Roman" pitchFamily="18" charset="0"/>
              </a:rPr>
              <a:t> con, </a:t>
            </a:r>
            <a:r>
              <a:rPr lang="en-US" sz="2800" b="1" dirty="0" err="1">
                <a:latin typeface="Times New Roman" pitchFamily="18" charset="0"/>
              </a:rPr>
              <a:t>lặng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tôm</a:t>
            </a:r>
            <a:r>
              <a:rPr lang="en-US" sz="2800" b="1" dirty="0">
                <a:latin typeface="Times New Roman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492579" y="2743200"/>
            <a:ext cx="7924800" cy="2438400"/>
          </a:xfrm>
          <a:prstGeom prst="ellipse">
            <a:avLst/>
          </a:prstGeom>
          <a:solidFill>
            <a:srgbClr val="FF99CC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endParaRPr lang="en-US" sz="28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VNI-Times" pitchFamily="2" charset="0"/>
              </a:rPr>
              <a:t>n</a:t>
            </a:r>
            <a:r>
              <a:rPr lang="en-US" sz="2800" b="1" dirty="0" err="1" smtClean="0">
                <a:latin typeface="VNI-Times" pitchFamily="2" charset="0"/>
              </a:rPr>
              <a:t>hững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  <a:p>
            <a:pPr algn="ctr"/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25" grpId="0"/>
      <p:bldP spid="13325" grpId="1"/>
      <p:bldP spid="13327" grpId="0"/>
      <p:bldP spid="13327" grpId="1"/>
      <p:bldP spid="13328" grpId="0" build="allAtOnce"/>
      <p:bldP spid="13330" grpId="0" animBg="1"/>
      <p:bldP spid="13330" grpId="1" animBg="1"/>
      <p:bldP spid="13331" grpId="0" animBg="1"/>
      <p:bldP spid="133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4582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và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gạch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 smtClean="0">
                <a:latin typeface="VNI-Times" pitchFamily="2" charset="0"/>
              </a:rPr>
              <a:t>dưới</a:t>
            </a:r>
            <a:r>
              <a:rPr lang="en-US" sz="2800" b="1" dirty="0" smtClean="0">
                <a:latin typeface="VNI-Times" pitchFamily="2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?”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Đom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Đom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Đom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43576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EF3AB"/>
                    </a:gs>
                    <a:gs pos="100000">
                      <a:srgbClr val="3399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>
                <a:solidFill>
                  <a:srgbClr val="009900"/>
                </a:solidFill>
                <a:latin typeface="Times New Roman" pitchFamily="18" charset="0"/>
              </a:rPr>
              <a:t>Bộ phận câu trả lời câu hỏi Khi nào? thường chỉ gì?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029200" y="3124200"/>
            <a:ext cx="2133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838200" y="38100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324600" y="4419600"/>
            <a:ext cx="1981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0" y="8382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F3AB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1000" y="4724400"/>
            <a:ext cx="8305800" cy="1905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800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Bộ phận câu trả lời câu hỏi Khi nào?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thường chỉ thời gian.</a:t>
            </a:r>
          </a:p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590800" y="20574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  <p:bldP spid="14342" grpId="1"/>
      <p:bldP spid="14343" grpId="0" animBg="1"/>
      <p:bldP spid="14344" grpId="0" animBg="1"/>
      <p:bldP spid="14345" grpId="0" animBg="1"/>
      <p:bldP spid="14350" grpId="0" animBg="1"/>
      <p:bldP spid="1435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1063</Words>
  <Application>Microsoft Office PowerPoint</Application>
  <PresentationFormat>On-screen Show (4:3)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Verdana</vt:lpstr>
      <vt:lpstr>VNI-Times</vt:lpstr>
      <vt:lpstr>Wingdings</vt:lpstr>
      <vt:lpstr>Wingdings 3</vt:lpstr>
      <vt:lpstr>2_Office Theme</vt:lpstr>
      <vt:lpstr>Balloons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Administrator</cp:lastModifiedBy>
  <cp:revision>44</cp:revision>
  <dcterms:created xsi:type="dcterms:W3CDTF">2011-12-15T14:11:42Z</dcterms:created>
  <dcterms:modified xsi:type="dcterms:W3CDTF">2022-01-15T06:13:45Z</dcterms:modified>
</cp:coreProperties>
</file>