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3" r:id="rId2"/>
    <p:sldMasterId id="2147483745" r:id="rId3"/>
    <p:sldMasterId id="2147483757" r:id="rId4"/>
    <p:sldMasterId id="2147483773" r:id="rId5"/>
  </p:sldMasterIdLst>
  <p:notesMasterIdLst>
    <p:notesMasterId r:id="rId23"/>
  </p:notesMasterIdLst>
  <p:sldIdLst>
    <p:sldId id="385" r:id="rId6"/>
    <p:sldId id="378" r:id="rId7"/>
    <p:sldId id="379" r:id="rId8"/>
    <p:sldId id="256" r:id="rId9"/>
    <p:sldId id="257" r:id="rId10"/>
    <p:sldId id="258" r:id="rId11"/>
    <p:sldId id="259" r:id="rId12"/>
    <p:sldId id="261" r:id="rId13"/>
    <p:sldId id="260" r:id="rId14"/>
    <p:sldId id="290" r:id="rId15"/>
    <p:sldId id="381" r:id="rId16"/>
    <p:sldId id="304" r:id="rId17"/>
    <p:sldId id="376" r:id="rId18"/>
    <p:sldId id="386" r:id="rId19"/>
    <p:sldId id="383" r:id="rId20"/>
    <p:sldId id="384" r:id="rId21"/>
    <p:sldId id="3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8D76-4F1F-40BC-A58B-769268D05A22}"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6C693-AB8B-4900-9775-1718A2918C73}" type="slidenum">
              <a:rPr lang="en-US" smtClean="0"/>
              <a:t>‹#›</a:t>
            </a:fld>
            <a:endParaRPr lang="en-US"/>
          </a:p>
        </p:txBody>
      </p:sp>
    </p:spTree>
    <p:extLst>
      <p:ext uri="{BB962C8B-B14F-4D97-AF65-F5344CB8AC3E}">
        <p14:creationId xmlns:p14="http://schemas.microsoft.com/office/powerpoint/2010/main" val="251836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ea typeface="宋体" panose="02010600030101010101" pitchFamily="2" charset="-122"/>
              </a:rPr>
              <a:pPr>
                <a:defRPr/>
              </a:pPr>
              <a:t>3</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97183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8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143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503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90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2746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196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429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5289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3428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5685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838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9001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3650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6774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550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3193673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45900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174438621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55092155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9451297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3329544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1233755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1531882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11044490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2022/2/6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0671101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7246175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62687950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929421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0887886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54811120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713351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91603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795789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6673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49360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1705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193909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023917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049545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684588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458247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845309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628657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7883169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59457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80410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7017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18886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55031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347424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8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702526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B9E6C50-F2B0-4117-AF69-C839F5CC2C8C}" type="datetimeFigureOut">
              <a:rPr lang="zh-CN" altLang="en-US" smtClean="0"/>
              <a:pPr/>
              <a:t>2022/2/6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95246019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88582562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slide" Target="slide5.xml"/><Relationship Id="rId3" Type="http://schemas.openxmlformats.org/officeDocument/2006/relationships/slideLayout" Target="../slideLayouts/slideLayout36.xml"/><Relationship Id="rId7" Type="http://schemas.openxmlformats.org/officeDocument/2006/relationships/slide" Target="slide9.xml"/><Relationship Id="rId12"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slide" Target="slide8.xml"/><Relationship Id="rId5" Type="http://schemas.openxmlformats.org/officeDocument/2006/relationships/slide" Target="slide7.xml"/><Relationship Id="rId15" Type="http://schemas.openxmlformats.org/officeDocument/2006/relationships/image" Target="../media/image35.png"/><Relationship Id="rId10" Type="http://schemas.openxmlformats.org/officeDocument/2006/relationships/image" Target="../media/image32.gif"/><Relationship Id="rId4" Type="http://schemas.openxmlformats.org/officeDocument/2006/relationships/image" Target="../media/image29.jpg"/><Relationship Id="rId9" Type="http://schemas.openxmlformats.org/officeDocument/2006/relationships/slide" Target="slide6.xml"/><Relationship Id="rId14" Type="http://schemas.openxmlformats.org/officeDocument/2006/relationships/image" Target="../media/image34.gif"/></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4.xml"/><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slide" Target="slide5.xml"/><Relationship Id="rId5" Type="http://schemas.openxmlformats.org/officeDocument/2006/relationships/image" Target="../media/image36.png"/><Relationship Id="rId4" Type="http://schemas.openxmlformats.org/officeDocument/2006/relationships/slide" Target="slide4.xm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4.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4.xml"/><Relationship Id="rId9"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4.xml"/><Relationship Id="rId9"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D566AE-880A-4D55-8733-E48F3CB0B752}"/>
              </a:ext>
            </a:extLst>
          </p:cNvPr>
          <p:cNvSpPr txBox="1"/>
          <p:nvPr/>
        </p:nvSpPr>
        <p:spPr>
          <a:xfrm>
            <a:off x="3160902" y="189030"/>
            <a:ext cx="5870197" cy="646331"/>
          </a:xfrm>
          <a:prstGeom prst="rect">
            <a:avLst/>
          </a:prstGeom>
          <a:noFill/>
        </p:spPr>
        <p:txBody>
          <a:bodyPr wrap="none" rtlCol="0">
            <a:spAutoFit/>
          </a:bodyPr>
          <a:lstStyle/>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PHÒNG GIÁO DỤC VÀ ĐÀO TẠO QUẬN LONG BIÊN</a:t>
            </a:r>
          </a:p>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TRƯỜNG TIỂU </a:t>
            </a:r>
            <a:r>
              <a:rPr lang="en-US" b="1" dirty="0" err="1">
                <a:solidFill>
                  <a:schemeClr val="accent6">
                    <a:lumMod val="50000"/>
                  </a:schemeClr>
                </a:solidFill>
                <a:latin typeface="Times New Roman" panose="02020603050405020304" pitchFamily="18" charset="0"/>
                <a:cs typeface="Times New Roman" panose="02020603050405020304" pitchFamily="18" charset="0"/>
              </a:rPr>
              <a:t>HỌC</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SÀI</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ĐÔNG</a:t>
            </a:r>
            <a:endParaRPr lang="vi-VN"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3A54FAC-1D60-46D8-8147-320F96628349}"/>
              </a:ext>
            </a:extLst>
          </p:cNvPr>
          <p:cNvSpPr txBox="1"/>
          <p:nvPr/>
        </p:nvSpPr>
        <p:spPr>
          <a:xfrm>
            <a:off x="3479451" y="4328994"/>
            <a:ext cx="5450411" cy="584775"/>
          </a:xfrm>
          <a:prstGeom prst="rect">
            <a:avLst/>
          </a:prstGeom>
          <a:noFill/>
        </p:spPr>
        <p:txBody>
          <a:bodyPr wrap="square">
            <a:spAutoFit/>
          </a:bodyPr>
          <a:lstStyle/>
          <a:p>
            <a:pPr algn="ctr"/>
            <a:r>
              <a:rPr lang="en-US" sz="3200" b="1" i="1" dirty="0" err="1">
                <a:solidFill>
                  <a:srgbClr val="C00000"/>
                </a:solidFill>
                <a:latin typeface="HP001 4 hàng" panose="020B0603050302020204" pitchFamily="34" charset="0"/>
                <a:ea typeface="Arial-Rounded" panose="020B0500000000000000" pitchFamily="34" charset="0"/>
                <a:cs typeface="Arial-Rounded" panose="020B0500000000000000" pitchFamily="34" charset="0"/>
              </a:rPr>
              <a:t>Giáo</a:t>
            </a:r>
            <a:r>
              <a:rPr lang="en-US" sz="3200" b="1" i="1" dirty="0">
                <a:solidFill>
                  <a:srgbClr val="C00000"/>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i="1" dirty="0" err="1">
                <a:solidFill>
                  <a:srgbClr val="C00000"/>
                </a:solidFill>
                <a:latin typeface="HP001 4 hàng" panose="020B0603050302020204" pitchFamily="34" charset="0"/>
                <a:ea typeface="Arial-Rounded" panose="020B0500000000000000" pitchFamily="34" charset="0"/>
                <a:cs typeface="Arial-Rounded" panose="020B0500000000000000" pitchFamily="34" charset="0"/>
              </a:rPr>
              <a:t>viên</a:t>
            </a:r>
            <a:r>
              <a:rPr lang="en-US" sz="3200" b="1" i="1" dirty="0">
                <a:solidFill>
                  <a:srgbClr val="C00000"/>
                </a:solidFill>
                <a:latin typeface="HP001 4 hàng" panose="020B0603050302020204" pitchFamily="34" charset="0"/>
                <a:ea typeface="Arial-Rounded" panose="020B0500000000000000" pitchFamily="34" charset="0"/>
                <a:cs typeface="Arial-Rounded" panose="020B0500000000000000" pitchFamily="34" charset="0"/>
              </a:rPr>
              <a:t>: </a:t>
            </a:r>
            <a:r>
              <a:rPr lang="vi-VN" sz="3200" b="1" i="1" dirty="0">
                <a:solidFill>
                  <a:srgbClr val="C00000"/>
                </a:solidFill>
                <a:latin typeface="HP001 4 hàng" panose="020B0603050302020204" pitchFamily="34" charset="0"/>
                <a:ea typeface="Arial-Rounded" panose="020B0500000000000000" pitchFamily="34" charset="0"/>
                <a:cs typeface="Arial-Rounded" panose="020B0500000000000000" pitchFamily="34" charset="0"/>
              </a:rPr>
              <a:t>Đào Thị Thúy</a:t>
            </a:r>
            <a:endParaRPr lang="en-US" sz="3200" b="1" i="1" dirty="0">
              <a:solidFill>
                <a:srgbClr val="C0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49730C0-0174-4889-8199-98D7304178DC}"/>
              </a:ext>
            </a:extLst>
          </p:cNvPr>
          <p:cNvSpPr/>
          <p:nvPr/>
        </p:nvSpPr>
        <p:spPr>
          <a:xfrm>
            <a:off x="2479341" y="2243441"/>
            <a:ext cx="7034765" cy="1200692"/>
          </a:xfrm>
          <a:prstGeom prst="rect">
            <a:avLst/>
          </a:prstGeom>
          <a:noFill/>
        </p:spPr>
        <p:txBody>
          <a:bodyPr wrap="none" lIns="62589" tIns="31295" rIns="62589" bIns="31295">
            <a:spAutoFit/>
          </a:bodyPr>
          <a:lstStyle/>
          <a:p>
            <a:pPr algn="ctr" defTabSz="625896">
              <a:defRPr/>
            </a:pPr>
            <a:r>
              <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CHÀO MỪNG CÁC EM </a:t>
            </a: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ĐẾN</a:t>
            </a:r>
            <a:endPar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endParaRPr>
          </a:p>
          <a:p>
            <a:pPr algn="ctr" defTabSz="625896">
              <a:defRPr/>
            </a:pP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VỚI</a:t>
            </a:r>
            <a:r>
              <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 </a:t>
            </a: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TIẾT</a:t>
            </a:r>
            <a:r>
              <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 </a:t>
            </a: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TIẾNG</a:t>
            </a:r>
            <a:r>
              <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 </a:t>
            </a: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VIỆT</a:t>
            </a:r>
            <a:r>
              <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 </a:t>
            </a: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LỚP</a:t>
            </a:r>
            <a:r>
              <a:rPr lang="en-US"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 </a:t>
            </a:r>
            <a:r>
              <a:rPr lang="en-US" sz="3696" b="1" dirty="0" err="1">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2A</a:t>
            </a:r>
            <a:r>
              <a:rPr lang="vi-VN" sz="3696" b="1" dirty="0">
                <a:ln w="6600">
                  <a:solidFill>
                    <a:schemeClr val="accent2"/>
                  </a:solidFill>
                  <a:prstDash val="solid"/>
                </a:ln>
                <a:solidFill>
                  <a:srgbClr val="002060"/>
                </a:solidFill>
                <a:effectLst>
                  <a:outerShdw dist="38100" dir="2700000" algn="tl" rotWithShape="0">
                    <a:schemeClr val="accent2"/>
                  </a:outerShdw>
                </a:effectLst>
                <a:latin typeface="Arial" panose="020B0604020202020204" pitchFamily="34" charset="0"/>
                <a:ea typeface="微软雅黑"/>
                <a:cs typeface="Arial" panose="020B0604020202020204" pitchFamily="34" charset="0"/>
              </a:rPr>
              <a:t>4</a:t>
            </a:r>
            <a:endParaRPr lang="en-US" sz="3696" b="1" dirty="0">
              <a:ln w="6600">
                <a:solidFill>
                  <a:schemeClr val="accent2"/>
                </a:solidFill>
                <a:prstDash val="solid"/>
              </a:ln>
              <a:solidFill>
                <a:srgbClr val="002060"/>
              </a:solidFill>
              <a:effectLst>
                <a:outerShdw dist="38100" dir="2700000" algn="tl" rotWithShape="0">
                  <a:schemeClr val="accent2"/>
                </a:outerShdw>
              </a:effectLst>
            </a:endParaRPr>
          </a:p>
        </p:txBody>
      </p:sp>
      <p:pic>
        <p:nvPicPr>
          <p:cNvPr id="17" name="1">
            <a:extLst>
              <a:ext uri="{FF2B5EF4-FFF2-40B4-BE49-F238E27FC236}">
                <a16:creationId xmlns:a16="http://schemas.microsoft.com/office/drawing/2014/main" id="{7AAA7790-A8C3-4F88-AD7F-224324576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06321"/>
            <a:ext cx="3358381" cy="1851679"/>
          </a:xfrm>
          <a:prstGeom prst="rect">
            <a:avLst/>
          </a:prstGeom>
        </p:spPr>
      </p:pic>
    </p:spTree>
    <p:extLst>
      <p:ext uri="{BB962C8B-B14F-4D97-AF65-F5344CB8AC3E}">
        <p14:creationId xmlns:p14="http://schemas.microsoft.com/office/powerpoint/2010/main" val="121491278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77"/>
            <a:ext cx="4319327" cy="5651884"/>
          </a:xfrm>
          <a:prstGeom prst="rect">
            <a:avLst/>
          </a:prstGeom>
        </p:spPr>
      </p:pic>
      <p:sp>
        <p:nvSpPr>
          <p:cNvPr id="18" name="TextBox 17"/>
          <p:cNvSpPr txBox="1"/>
          <p:nvPr/>
        </p:nvSpPr>
        <p:spPr>
          <a:xfrm>
            <a:off x="5784350" y="1238786"/>
            <a:ext cx="4544834" cy="1200329"/>
          </a:xfrm>
          <a:prstGeom prst="rect">
            <a:avLst/>
          </a:prstGeom>
          <a:noFill/>
        </p:spPr>
        <p:txBody>
          <a:bodyPr wrap="none" rtlCol="0">
            <a:spAutoFit/>
          </a:bodyPr>
          <a:lstStyle/>
          <a:p>
            <a:pPr algn="ctr" defTabSz="1219170"/>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rPr>
              <a:t>tập</a:t>
            </a:r>
            <a:endPar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08323" y="3267707"/>
            <a:ext cx="7527124" cy="891276"/>
          </a:xfrm>
          <a:prstGeom prst="rect">
            <a:avLst/>
          </a:prstGeom>
        </p:spPr>
      </p:pic>
      <p:sp>
        <p:nvSpPr>
          <p:cNvPr id="24" name="TextBox 23"/>
          <p:cNvSpPr txBox="1"/>
          <p:nvPr/>
        </p:nvSpPr>
        <p:spPr>
          <a:xfrm>
            <a:off x="6941603" y="2375673"/>
            <a:ext cx="2779810" cy="95547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219170"/>
            <a:r>
              <a:rPr lang="en-US" altLang="zh-CN" sz="4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Tiết</a:t>
            </a:r>
            <a:r>
              <a:rPr lang="en-US" altLang="zh-CN"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5</a:t>
            </a:r>
            <a:endParaRPr lang="zh-CN" alt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08" y="1879270"/>
            <a:ext cx="3090769" cy="3090769"/>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5088" y="4504295"/>
            <a:ext cx="9118600" cy="3644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3" presetClass="entr" presetSubtype="16" fill="hold" grpId="0" nodeType="withEffect">
                                  <p:stCondLst>
                                    <p:cond delay="125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500" fill="hold"/>
                                        <p:tgtEl>
                                          <p:spTgt spid="18"/>
                                        </p:tgtEl>
                                        <p:attrNameLst>
                                          <p:attrName>ppt_w</p:attrName>
                                        </p:attrNameLst>
                                      </p:cBhvr>
                                      <p:tavLst>
                                        <p:tav tm="0">
                                          <p:val>
                                            <p:fltVal val="0"/>
                                          </p:val>
                                        </p:tav>
                                        <p:tav tm="100000">
                                          <p:val>
                                            <p:strVal val="#ppt_w"/>
                                          </p:val>
                                        </p:tav>
                                      </p:tavLst>
                                    </p:anim>
                                    <p:anim calcmode="lin" valueType="num">
                                      <p:cBhvr>
                                        <p:cTn id="21" dur="1500" fill="hold"/>
                                        <p:tgtEl>
                                          <p:spTgt spid="18"/>
                                        </p:tgtEl>
                                        <p:attrNameLst>
                                          <p:attrName>ppt_h</p:attrName>
                                        </p:attrNameLst>
                                      </p:cBhvr>
                                      <p:tavLst>
                                        <p:tav tm="0">
                                          <p:val>
                                            <p:fltVal val="0"/>
                                          </p:val>
                                        </p:tav>
                                        <p:tav tm="100000">
                                          <p:val>
                                            <p:strVal val="#ppt_h"/>
                                          </p:val>
                                        </p:tav>
                                      </p:tavLst>
                                    </p:anim>
                                  </p:childTnLst>
                                </p:cTn>
                              </p:par>
                              <p:par>
                                <p:cTn id="22" presetID="8" presetClass="emph" presetSubtype="0" fill="hold" grpId="1" nodeType="withEffect">
                                  <p:stCondLst>
                                    <p:cond delay="1250"/>
                                  </p:stCondLst>
                                  <p:childTnLst>
                                    <p:animRot by="21600000">
                                      <p:cBhvr>
                                        <p:cTn id="23" dur="1500" fill="hold"/>
                                        <p:tgtEl>
                                          <p:spTgt spid="18"/>
                                        </p:tgtEl>
                                        <p:attrNameLst>
                                          <p:attrName>r</p:attrName>
                                        </p:attrNameLst>
                                      </p:cBhvr>
                                    </p:animRo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childTnLst>
                          </p:cTn>
                        </p:par>
                        <p:par>
                          <p:cTn id="28" fill="hold">
                            <p:stCondLst>
                              <p:cond delay="3500"/>
                            </p:stCondLst>
                            <p:childTnLst>
                              <p:par>
                                <p:cTn id="29" presetID="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750" fill="hold"/>
                                        <p:tgtEl>
                                          <p:spTgt spid="24"/>
                                        </p:tgtEl>
                                        <p:attrNameLst>
                                          <p:attrName>ppt_x</p:attrName>
                                        </p:attrNameLst>
                                      </p:cBhvr>
                                      <p:tavLst>
                                        <p:tav tm="0">
                                          <p:val>
                                            <p:strVal val="#ppt_x"/>
                                          </p:val>
                                        </p:tav>
                                        <p:tav tm="100000">
                                          <p:val>
                                            <p:strVal val="#ppt_x"/>
                                          </p:val>
                                        </p:tav>
                                      </p:tavLst>
                                    </p:anim>
                                    <p:anim calcmode="lin" valueType="num">
                                      <p:cBhvr additive="base">
                                        <p:cTn id="32" dur="1750" fill="hold"/>
                                        <p:tgtEl>
                                          <p:spTgt spid="2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1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500"/>
                                        <p:tgtEl>
                                          <p:spTgt spid="22"/>
                                        </p:tgtEl>
                                      </p:cBhvr>
                                    </p:animEffect>
                                    <p:anim calcmode="lin" valueType="num">
                                      <p:cBhvr>
                                        <p:cTn id="36" dur="1500" fill="hold"/>
                                        <p:tgtEl>
                                          <p:spTgt spid="22"/>
                                        </p:tgtEl>
                                        <p:attrNameLst>
                                          <p:attrName>ppt_x</p:attrName>
                                        </p:attrNameLst>
                                      </p:cBhvr>
                                      <p:tavLst>
                                        <p:tav tm="0">
                                          <p:val>
                                            <p:strVal val="#ppt_x"/>
                                          </p:val>
                                        </p:tav>
                                        <p:tav tm="100000">
                                          <p:val>
                                            <p:strVal val="#ppt_x"/>
                                          </p:val>
                                        </p:tav>
                                      </p:tavLst>
                                    </p:anim>
                                    <p:anim calcmode="lin" valueType="num">
                                      <p:cBhvr>
                                        <p:cTn id="37"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326" y="339634"/>
            <a:ext cx="11508377" cy="6293576"/>
          </a:xfrm>
          <a:prstGeom prst="round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30" name="TextBox 29"/>
          <p:cNvSpPr txBox="1"/>
          <p:nvPr/>
        </p:nvSpPr>
        <p:spPr>
          <a:xfrm>
            <a:off x="4508849" y="1726718"/>
            <a:ext cx="7587357" cy="1661993"/>
          </a:xfrm>
          <a:prstGeom prst="rect">
            <a:avLst/>
          </a:prstGeom>
          <a:noFill/>
        </p:spPr>
        <p:txBody>
          <a:bodyPr wrap="square" rtlCol="0">
            <a:spAutoFit/>
          </a:bodyPr>
          <a:lstStyle/>
          <a:p>
            <a:pPr marL="571500" indent="-571500" defTabSz="1219170">
              <a:buFont typeface="Arial" panose="020B0604020202020204" pitchFamily="34" charset="0"/>
              <a:buChar char="•"/>
            </a:pPr>
            <a:r>
              <a:rPr lang="vi-VN" sz="3400" dirty="0"/>
              <a:t>Viết 3 – 5 câu kể về một công việc đã làm cùng người thân. </a:t>
            </a:r>
            <a:endParaRPr lang="en-US" sz="3400" dirty="0"/>
          </a:p>
          <a:p>
            <a:pPr marL="571500" indent="-571500" defTabSz="1219170">
              <a:buFont typeface="Arial" panose="020B0604020202020204" pitchFamily="34" charset="0"/>
              <a:buChar char="•"/>
            </a:pPr>
            <a:endParaRPr lang="zh-CN" altLang="en-US" sz="3400" spc="-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p:cNvSpPr txBox="1"/>
          <p:nvPr/>
        </p:nvSpPr>
        <p:spPr>
          <a:xfrm>
            <a:off x="4508849" y="3282976"/>
            <a:ext cx="7195472" cy="2185214"/>
          </a:xfrm>
          <a:prstGeom prst="rect">
            <a:avLst/>
          </a:prstGeom>
          <a:noFill/>
        </p:spPr>
        <p:txBody>
          <a:bodyPr wrap="square" rtlCol="0">
            <a:spAutoFit/>
          </a:bodyPr>
          <a:lstStyle/>
          <a:p>
            <a:pPr marL="571500" indent="-571500" algn="just" defTabSz="1219170">
              <a:buFont typeface="Arial" panose="020B0604020202020204" pitchFamily="34" charset="0"/>
              <a:buChar char="•"/>
            </a:pPr>
            <a:r>
              <a:rPr lang="vi-VN" sz="3400" dirty="0"/>
              <a:t>Phát triển vốn từ ngữ chỉ hoạt động; rèn kĩ năng đặt câu nêu hoạt động</a:t>
            </a:r>
            <a:r>
              <a:rPr lang="en-US" sz="3400" dirty="0"/>
              <a:t>, </a:t>
            </a:r>
            <a:r>
              <a:rPr lang="en-US" sz="3400" dirty="0" err="1"/>
              <a:t>câu</a:t>
            </a:r>
            <a:r>
              <a:rPr lang="en-US" sz="3400" dirty="0"/>
              <a:t> </a:t>
            </a:r>
            <a:r>
              <a:rPr lang="en-US" sz="3400" dirty="0" err="1"/>
              <a:t>nêu</a:t>
            </a:r>
            <a:r>
              <a:rPr lang="en-US" sz="3400" dirty="0"/>
              <a:t> </a:t>
            </a:r>
            <a:r>
              <a:rPr lang="en-US" sz="3400" dirty="0" err="1"/>
              <a:t>đặc</a:t>
            </a:r>
            <a:r>
              <a:rPr lang="en-US" sz="3400" dirty="0"/>
              <a:t> </a:t>
            </a:r>
            <a:r>
              <a:rPr lang="en-US" sz="3400" dirty="0" err="1"/>
              <a:t>điểm</a:t>
            </a:r>
            <a:r>
              <a:rPr lang="vi-VN" sz="3400" dirty="0"/>
              <a:t> (</a:t>
            </a:r>
            <a:r>
              <a:rPr lang="en-US" sz="3400" dirty="0" err="1"/>
              <a:t>nói</a:t>
            </a:r>
            <a:r>
              <a:rPr lang="en-US" sz="3400" dirty="0"/>
              <a:t> </a:t>
            </a:r>
            <a:r>
              <a:rPr lang="en-US" sz="3400" dirty="0" err="1"/>
              <a:t>về</a:t>
            </a:r>
            <a:r>
              <a:rPr lang="en-US" sz="3400" dirty="0"/>
              <a:t> con </a:t>
            </a:r>
            <a:r>
              <a:rPr lang="en-US" sz="3400" dirty="0" err="1"/>
              <a:t>vật</a:t>
            </a:r>
            <a:r>
              <a:rPr lang="vi-VN" sz="3400" dirty="0"/>
              <a:t>)</a:t>
            </a:r>
            <a:r>
              <a:rPr lang="vi-VN" altLang="zh-CN" sz="3400" spc="-2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3400" spc="-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617723" y="2039160"/>
            <a:ext cx="3246969" cy="1938992"/>
          </a:xfrm>
          <a:prstGeom prst="rect">
            <a:avLst/>
          </a:prstGeom>
          <a:noFill/>
        </p:spPr>
        <p:txBody>
          <a:bodyPr wrap="square" rtlCol="0">
            <a:spAutoFit/>
          </a:bodyPr>
          <a:lstStyle/>
          <a:p>
            <a:pPr algn="ctr" defTabSz="1219170"/>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Yêu</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cầu</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cần</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đạt</a:t>
            </a:r>
            <a:endParaRPr lang="zh-CN" altLang="en-US"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986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79E7DB4-0847-46F6-BC52-7B2EA6C5F2C2}"/>
              </a:ext>
            </a:extLst>
          </p:cNvPr>
          <p:cNvSpPr txBox="1"/>
          <p:nvPr/>
        </p:nvSpPr>
        <p:spPr>
          <a:xfrm>
            <a:off x="656948" y="559390"/>
            <a:ext cx="10446087" cy="646331"/>
          </a:xfrm>
          <a:prstGeom prst="rect">
            <a:avLst/>
          </a:prstGeom>
          <a:noFill/>
        </p:spPr>
        <p:txBody>
          <a:bodyPr wrap="square" rtlCol="0">
            <a:spAutoFit/>
          </a:bodyPr>
          <a:lstStyle/>
          <a:p>
            <a:r>
              <a:rPr lang="en-US" sz="3600" b="1" dirty="0">
                <a:latin typeface="Arial-Rounded" panose="020B0500000000000000" pitchFamily="34" charset="0"/>
                <a:ea typeface="Arial-Rounded" panose="020B0500000000000000" pitchFamily="34" charset="0"/>
                <a:cs typeface="Arial-Rounded" panose="020B0500000000000000" pitchFamily="34" charset="0"/>
              </a:rPr>
              <a:t>1</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descr="Screen Clipping">
            <a:extLst>
              <a:ext uri="{FF2B5EF4-FFF2-40B4-BE49-F238E27FC236}">
                <a16:creationId xmlns:a16="http://schemas.microsoft.com/office/drawing/2014/main" id="{9AEFDFD2-7EEC-4836-9918-AFB7E3BAAC7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934776" y="1522586"/>
            <a:ext cx="3871247" cy="2620538"/>
          </a:xfrm>
          <a:prstGeom prst="rect">
            <a:avLst/>
          </a:prstGeom>
        </p:spPr>
      </p:pic>
      <p:pic>
        <p:nvPicPr>
          <p:cNvPr id="15" name="Picture 14" descr="Screen Clipping">
            <a:extLst>
              <a:ext uri="{FF2B5EF4-FFF2-40B4-BE49-F238E27FC236}">
                <a16:creationId xmlns:a16="http://schemas.microsoft.com/office/drawing/2014/main" id="{3CF561DD-C7F1-4FA2-A1A8-9CE274C85D6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6527279" y="1478261"/>
            <a:ext cx="3871247" cy="2600684"/>
          </a:xfrm>
          <a:prstGeom prst="rect">
            <a:avLst/>
          </a:prstGeom>
        </p:spPr>
      </p:pic>
      <p:pic>
        <p:nvPicPr>
          <p:cNvPr id="16" name="Picture 15" descr="Screen Clipping">
            <a:extLst>
              <a:ext uri="{FF2B5EF4-FFF2-40B4-BE49-F238E27FC236}">
                <a16:creationId xmlns:a16="http://schemas.microsoft.com/office/drawing/2014/main" id="{A6AFF8C0-1A3A-43FC-BB09-2B65E0B70FB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4335516" y="3940337"/>
            <a:ext cx="3871247" cy="2600684"/>
          </a:xfrm>
          <a:prstGeom prst="rect">
            <a:avLst/>
          </a:prstGeom>
        </p:spPr>
      </p:pic>
      <p:sp>
        <p:nvSpPr>
          <p:cNvPr id="19" name="Rounded Rectangle 7">
            <a:extLst>
              <a:ext uri="{FF2B5EF4-FFF2-40B4-BE49-F238E27FC236}">
                <a16:creationId xmlns:a16="http://schemas.microsoft.com/office/drawing/2014/main" id="{8BF59C65-95B8-47CC-B815-FE60D8D88B34}"/>
              </a:ext>
            </a:extLst>
          </p:cNvPr>
          <p:cNvSpPr/>
          <p:nvPr/>
        </p:nvSpPr>
        <p:spPr>
          <a:xfrm>
            <a:off x="2135925" y="4350619"/>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hươu</a:t>
            </a:r>
            <a:endPar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8">
            <a:extLst>
              <a:ext uri="{FF2B5EF4-FFF2-40B4-BE49-F238E27FC236}">
                <a16:creationId xmlns:a16="http://schemas.microsoft.com/office/drawing/2014/main" id="{2CD8DC7E-7580-47DC-ADFE-AF2A47F7A5BA}"/>
              </a:ext>
            </a:extLst>
          </p:cNvPr>
          <p:cNvSpPr/>
          <p:nvPr/>
        </p:nvSpPr>
        <p:spPr>
          <a:xfrm>
            <a:off x="8546459" y="4220413"/>
            <a:ext cx="1017282"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sóc</a:t>
            </a:r>
            <a:endPar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9">
            <a:extLst>
              <a:ext uri="{FF2B5EF4-FFF2-40B4-BE49-F238E27FC236}">
                <a16:creationId xmlns:a16="http://schemas.microsoft.com/office/drawing/2014/main" id="{F50CB11D-7AF0-4CE2-B0A1-FA732D9B04E7}"/>
              </a:ext>
            </a:extLst>
          </p:cNvPr>
          <p:cNvSpPr/>
          <p:nvPr/>
        </p:nvSpPr>
        <p:spPr>
          <a:xfrm>
            <a:off x="5756752" y="6345287"/>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endPar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anim calcmode="lin" valueType="num">
                                      <p:cBhvr>
                                        <p:cTn id="24" dur="250" fill="hold"/>
                                        <p:tgtEl>
                                          <p:spTgt spid="19"/>
                                        </p:tgtEl>
                                        <p:attrNameLst>
                                          <p:attrName>ppt_x</p:attrName>
                                        </p:attrNameLst>
                                      </p:cBhvr>
                                      <p:tavLst>
                                        <p:tav tm="0">
                                          <p:val>
                                            <p:strVal val="#ppt_x"/>
                                          </p:val>
                                        </p:tav>
                                        <p:tav tm="100000">
                                          <p:val>
                                            <p:strVal val="#ppt_x"/>
                                          </p:val>
                                        </p:tav>
                                      </p:tavLst>
                                    </p:anim>
                                    <p:anim calcmode="lin" valueType="num">
                                      <p:cBhvr>
                                        <p:cTn id="25"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anim calcmode="lin" valueType="num">
                                      <p:cBhvr>
                                        <p:cTn id="31" dur="250" fill="hold"/>
                                        <p:tgtEl>
                                          <p:spTgt spid="20"/>
                                        </p:tgtEl>
                                        <p:attrNameLst>
                                          <p:attrName>ppt_x</p:attrName>
                                        </p:attrNameLst>
                                      </p:cBhvr>
                                      <p:tavLst>
                                        <p:tav tm="0">
                                          <p:val>
                                            <p:strVal val="#ppt_x"/>
                                          </p:val>
                                        </p:tav>
                                        <p:tav tm="100000">
                                          <p:val>
                                            <p:strVal val="#ppt_x"/>
                                          </p:val>
                                        </p:tav>
                                      </p:tavLst>
                                    </p:anim>
                                    <p:anim calcmode="lin" valueType="num">
                                      <p:cBhvr>
                                        <p:cTn id="32"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anim calcmode="lin" valueType="num">
                                      <p:cBhvr>
                                        <p:cTn id="38" dur="250" fill="hold"/>
                                        <p:tgtEl>
                                          <p:spTgt spid="21"/>
                                        </p:tgtEl>
                                        <p:attrNameLst>
                                          <p:attrName>ppt_x</p:attrName>
                                        </p:attrNameLst>
                                      </p:cBhvr>
                                      <p:tavLst>
                                        <p:tav tm="0">
                                          <p:val>
                                            <p:strVal val="#ppt_x"/>
                                          </p:val>
                                        </p:tav>
                                        <p:tav tm="100000">
                                          <p:val>
                                            <p:strVal val="#ppt_x"/>
                                          </p:val>
                                        </p:tav>
                                      </p:tavLst>
                                    </p:anim>
                                    <p:anim calcmode="lin" valueType="num">
                                      <p:cBhvr>
                                        <p:cTn id="39"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1020933" y="772279"/>
            <a:ext cx="10688714" cy="5162182"/>
          </a:xfrm>
          <a:prstGeom prst="rect">
            <a:avLst/>
          </a:prstGeom>
          <a:noFill/>
        </p:spPr>
        <p:txBody>
          <a:bodyPr wrap="square" rtlCol="0">
            <a:spAutoFit/>
          </a:bodyPr>
          <a:lstStyle/>
          <a:p>
            <a:pPr>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latin typeface="Arial-Rounded" panose="020B0500000000000000" pitchFamily="34" charset="0"/>
                <a:ea typeface="Arial-Rounded" panose="020B0500000000000000" pitchFamily="34" charset="0"/>
                <a:cs typeface="Arial-Rounded" panose="020B0500000000000000" pitchFamily="34" charset="0"/>
              </a:rPr>
              <a:t> 3 – 5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ctr">
              <a:lnSpc>
                <a:spcPct val="150000"/>
              </a:lnSpc>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 Ý</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457200" indent="-45720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bật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626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62F79F-8C08-42E6-A8F3-933CD78EE6E1}"/>
              </a:ext>
            </a:extLst>
          </p:cNvPr>
          <p:cNvSpPr txBox="1"/>
          <p:nvPr/>
        </p:nvSpPr>
        <p:spPr>
          <a:xfrm>
            <a:off x="735495" y="1885223"/>
            <a:ext cx="10721009" cy="4031873"/>
          </a:xfrm>
          <a:prstGeom prst="rect">
            <a:avLst/>
          </a:prstGeom>
          <a:noFill/>
        </p:spPr>
        <p:txBody>
          <a:bodyPr wrap="square">
            <a:spAutoFit/>
          </a:bodyPr>
          <a:lstStyle/>
          <a:p>
            <a:pPr algn="just"/>
            <a:r>
              <a:rPr lang="vi-VN" sz="3200" b="0" i="0" dirty="0">
                <a:solidFill>
                  <a:srgbClr val="002060"/>
                </a:solidFill>
                <a:effectLst/>
                <a:latin typeface="Arial" panose="020B0604020202020204" pitchFamily="34" charset="0"/>
              </a:rPr>
              <a:t>   	Nhà em có một bức tranh treo tường do mẹ em tự thêu. Trong tranh là hai con chim công đang khoe cái đuôi màu xanh đẹp tuyệt trần. Chúng có mào dài, phần mặt màu vàng và xanh. Đuôi công xòe ra như hai cái nan quạt khổng lồ đủ màu sắc. Hai con chim công quấn quýt nhau như đang múa. Em rất thích bức tranh con công này, vì nó làm cho phòng khách nhà em thêm rực rỡ, sang trọng hơn.</a:t>
            </a:r>
            <a:endParaRPr lang="en-US" sz="3200" dirty="0">
              <a:solidFill>
                <a:srgbClr val="002060"/>
              </a:solidFill>
            </a:endParaRPr>
          </a:p>
        </p:txBody>
      </p:sp>
      <p:sp>
        <p:nvSpPr>
          <p:cNvPr id="3" name="TextBox 2">
            <a:extLst>
              <a:ext uri="{FF2B5EF4-FFF2-40B4-BE49-F238E27FC236}">
                <a16:creationId xmlns:a16="http://schemas.microsoft.com/office/drawing/2014/main" id="{C1D785A8-98F3-4C2C-8019-B49D1729467E}"/>
              </a:ext>
            </a:extLst>
          </p:cNvPr>
          <p:cNvSpPr txBox="1"/>
          <p:nvPr/>
        </p:nvSpPr>
        <p:spPr>
          <a:xfrm>
            <a:off x="4227443" y="940904"/>
            <a:ext cx="3392557" cy="646331"/>
          </a:xfrm>
          <a:prstGeom prst="rect">
            <a:avLst/>
          </a:prstGeom>
          <a:noFill/>
        </p:spPr>
        <p:txBody>
          <a:bodyPr wrap="square" rtlCol="0">
            <a:spAutoFit/>
          </a:bodyPr>
          <a:lstStyle/>
          <a:p>
            <a:r>
              <a:rPr lang="vi-VN" sz="3600" b="1" dirty="0">
                <a:solidFill>
                  <a:srgbClr val="FF0000"/>
                </a:solidFill>
              </a:rPr>
              <a:t>THAM KHẢO</a:t>
            </a:r>
            <a:endParaRPr lang="en-US" sz="3600" b="1" dirty="0">
              <a:solidFill>
                <a:srgbClr val="FF0000"/>
              </a:solidFill>
            </a:endParaRPr>
          </a:p>
        </p:txBody>
      </p:sp>
    </p:spTree>
    <p:extLst>
      <p:ext uri="{BB962C8B-B14F-4D97-AF65-F5344CB8AC3E}">
        <p14:creationId xmlns:p14="http://schemas.microsoft.com/office/powerpoint/2010/main" val="629655385"/>
      </p:ext>
    </p:extLst>
  </p:cSld>
  <p:clrMapOvr>
    <a:masterClrMapping/>
  </p:clrMapOvr>
  <mc:AlternateContent xmlns:mc="http://schemas.openxmlformats.org/markup-compatibility/2006">
    <mc:Choice xmlns:p14="http://schemas.microsoft.com/office/powerpoint/2010/main" Requires="p14">
      <p:transition spd="slow" p14:dur="3400" advTm="1000">
        <p14:reveal/>
      </p:transition>
    </mc:Choice>
    <mc:Fallback>
      <p:transition spd="slow"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3889829" y="607239"/>
            <a:ext cx="439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Vận</a:t>
            </a:r>
            <a:r>
              <a:rPr kumimoji="0" lang="en-US" sz="4800" b="1" i="0" u="none" strike="noStrike" kern="1200" cap="none" spc="0" normalizeH="0" noProof="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3889829" y="1522831"/>
            <a:ext cx="43910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925C1"/>
                </a:solidFill>
                <a:uLnTx/>
                <a:uFillTx/>
                <a:latin typeface="Times New Roman" pitchFamily="18" charset="0"/>
                <a:cs typeface="Times New Roman" pitchFamily="18" charset="0"/>
              </a:rPr>
              <a:t>Hôm</a:t>
            </a:r>
            <a:r>
              <a:rPr kumimoji="0" lang="en-US" sz="2800" b="1" i="0" u="none" strike="noStrike" kern="1200" cap="none" spc="0" normalizeH="0" noProof="0">
                <a:ln>
                  <a:noFill/>
                </a:ln>
                <a:solidFill>
                  <a:srgbClr val="C925C1"/>
                </a:solidFill>
                <a:uLnTx/>
                <a:uFillTx/>
                <a:latin typeface="Times New Roman" pitchFamily="18" charset="0"/>
                <a:cs typeface="Times New Roman" pitchFamily="18" charset="0"/>
              </a:rPr>
              <a:t> nay, con học bài gì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3900487" y="2173988"/>
            <a:ext cx="439102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rPr>
              <a:t>Sau </a:t>
            </a:r>
            <a:r>
              <a:rPr kumimoji="0" lang="en-US" sz="2800" b="1" i="0" u="none" strike="noStrike" kern="1200" cap="none" spc="0" normalizeH="0" baseline="0" noProof="0" dirty="0" err="1">
                <a:ln>
                  <a:noFill/>
                </a:ln>
                <a:solidFill>
                  <a:srgbClr val="C925C1"/>
                </a:solidFill>
                <a:uLnTx/>
                <a:uFillTx/>
                <a:latin typeface="Times New Roman" pitchFamily="18" charset="0"/>
                <a:cs typeface="Times New Roman" pitchFamily="18" charset="0"/>
              </a:rPr>
              <a:t>bài</a:t>
            </a:r>
            <a:r>
              <a:rPr kumimoji="0" lang="en-US" sz="2800" b="1" i="0" u="none" strike="noStrike" kern="1200" cap="none" spc="0" normalizeH="0" noProof="0" dirty="0">
                <a:ln>
                  <a:noFill/>
                </a:ln>
                <a:solidFill>
                  <a:srgbClr val="C925C1"/>
                </a:solidFill>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srgbClr val="C925C1"/>
                </a:solidFill>
                <a:uLnTx/>
                <a:uFillTx/>
                <a:latin typeface="Times New Roman" pitchFamily="18" charset="0"/>
                <a:cs typeface="Times New Roman" pitchFamily="18" charset="0"/>
              </a:rPr>
              <a:t>học</a:t>
            </a:r>
            <a:r>
              <a:rPr kumimoji="0" lang="en-US" sz="2800" b="1" i="0" u="none" strike="noStrike" kern="1200" cap="none" spc="0" normalizeH="0" noProof="0" dirty="0">
                <a:ln>
                  <a:noFill/>
                </a:ln>
                <a:solidFill>
                  <a:srgbClr val="C925C1"/>
                </a:solidFill>
                <a:uLnTx/>
                <a:uFillTx/>
                <a:latin typeface="Times New Roman" pitchFamily="18" charset="0"/>
                <a:cs typeface="Times New Roman" pitchFamily="18" charset="0"/>
              </a:rPr>
              <a:t>, con </a:t>
            </a:r>
            <a:r>
              <a:rPr kumimoji="0" lang="en-US" sz="2800" b="1" i="0" u="none" strike="noStrike" kern="1200" cap="none" spc="0" normalizeH="0" noProof="0" dirty="0" err="1">
                <a:ln>
                  <a:noFill/>
                </a:ln>
                <a:solidFill>
                  <a:srgbClr val="C925C1"/>
                </a:solidFill>
                <a:uLnTx/>
                <a:uFillTx/>
                <a:latin typeface="Times New Roman" pitchFamily="18" charset="0"/>
                <a:cs typeface="Times New Roman" pitchFamily="18" charset="0"/>
              </a:rPr>
              <a:t>cảm</a:t>
            </a:r>
            <a:r>
              <a:rPr kumimoji="0" lang="en-US" sz="2800" b="1" i="0" u="none" strike="noStrike" kern="1200" cap="none" spc="0" normalizeH="0" noProof="0" dirty="0">
                <a:ln>
                  <a:noFill/>
                </a:ln>
                <a:solidFill>
                  <a:srgbClr val="C925C1"/>
                </a:solidFill>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srgbClr val="C925C1"/>
                </a:solidFill>
                <a:uLnTx/>
                <a:uFillTx/>
                <a:latin typeface="Times New Roman" pitchFamily="18" charset="0"/>
                <a:cs typeface="Times New Roman" pitchFamily="18" charset="0"/>
              </a:rPr>
              <a:t>nhận</a:t>
            </a:r>
            <a:r>
              <a:rPr kumimoji="0" lang="en-US" sz="2800" b="1" i="0" u="none" strike="noStrike" kern="1200" cap="none" spc="0" normalizeH="0" noProof="0" dirty="0">
                <a:ln>
                  <a:noFill/>
                </a:ln>
                <a:solidFill>
                  <a:srgbClr val="C925C1"/>
                </a:solidFill>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srgbClr val="C925C1"/>
                </a:solidFill>
                <a:uLnTx/>
                <a:uFillTx/>
                <a:latin typeface="Times New Roman" pitchFamily="18" charset="0"/>
                <a:cs typeface="Times New Roman" pitchFamily="18" charset="0"/>
              </a:rPr>
              <a:t>thế</a:t>
            </a:r>
            <a:r>
              <a:rPr kumimoji="0" lang="en-US" sz="2800" b="1" i="0" u="none" strike="noStrike" kern="1200" cap="none" spc="0" normalizeH="0" noProof="0" dirty="0">
                <a:ln>
                  <a:noFill/>
                </a:ln>
                <a:solidFill>
                  <a:srgbClr val="C925C1"/>
                </a:solidFill>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srgbClr val="C925C1"/>
                </a:solidFill>
                <a:uLnTx/>
                <a:uFillTx/>
                <a:latin typeface="Times New Roman" pitchFamily="18" charset="0"/>
                <a:cs typeface="Times New Roman" pitchFamily="18" charset="0"/>
              </a:rPr>
              <a:t>nào</a:t>
            </a:r>
            <a:r>
              <a:rPr kumimoji="0" lang="en-US" sz="2800" b="1" i="0" u="none" strike="noStrike" kern="1200" cap="none" spc="0" normalizeH="0" noProof="0" dirty="0">
                <a:ln>
                  <a:noFill/>
                </a:ln>
                <a:solidFill>
                  <a:srgbClr val="C925C1"/>
                </a:solidFill>
                <a:uLnTx/>
                <a:uFillTx/>
                <a:latin typeface="Times New Roman" pitchFamily="18" charset="0"/>
                <a:cs typeface="Times New Roman" pitchFamily="18" charset="0"/>
              </a:rPr>
              <a:t>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6724584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178604" y="2319534"/>
            <a:ext cx="6590805" cy="1569660"/>
          </a:xfrm>
          <a:prstGeom prst="rect">
            <a:avLst/>
          </a:prstGeom>
          <a:noFill/>
        </p:spPr>
        <p:txBody>
          <a:bodyPr wrap="square" rtlCol="0">
            <a:spAutoFit/>
          </a:bodyPr>
          <a:lstStyle/>
          <a:p>
            <a:pPr marL="285750" indent="-285750">
              <a:buFontTx/>
              <a:buChar char="-"/>
            </a:pPr>
            <a:r>
              <a:rPr lang="en-US" sz="3200" b="1" dirty="0" err="1"/>
              <a:t>Hoàn</a:t>
            </a:r>
            <a:r>
              <a:rPr lang="en-US" sz="3200" b="1" dirty="0"/>
              <a:t> </a:t>
            </a:r>
            <a:r>
              <a:rPr lang="en-US" sz="3200" b="1" dirty="0" err="1"/>
              <a:t>thành</a:t>
            </a:r>
            <a:r>
              <a:rPr lang="en-US" sz="3200" b="1" dirty="0"/>
              <a:t> </a:t>
            </a:r>
            <a:r>
              <a:rPr lang="en-US" sz="3200" b="1" dirty="0" err="1"/>
              <a:t>bài</a:t>
            </a:r>
            <a:r>
              <a:rPr lang="en-US" sz="3200" b="1" dirty="0"/>
              <a:t> </a:t>
            </a:r>
            <a:r>
              <a:rPr lang="en-US" sz="3200" b="1" dirty="0" err="1"/>
              <a:t>viết</a:t>
            </a:r>
            <a:endParaRPr lang="en-US" sz="3200" b="1" dirty="0"/>
          </a:p>
          <a:p>
            <a:pPr marL="285750" indent="-285750">
              <a:buFontTx/>
              <a:buChar char="-"/>
            </a:pPr>
            <a:r>
              <a:rPr lang="en-US" sz="3200" b="1" dirty="0" err="1"/>
              <a:t>Chuẩn</a:t>
            </a:r>
            <a:r>
              <a:rPr lang="en-US" sz="3200" b="1" dirty="0"/>
              <a:t> </a:t>
            </a:r>
            <a:r>
              <a:rPr lang="en-US" sz="3200" b="1" dirty="0" err="1"/>
              <a:t>bị</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r>
              <a:rPr lang="en-US" sz="3200" b="1" dirty="0"/>
              <a:t> </a:t>
            </a:r>
            <a:r>
              <a:rPr lang="en-US" sz="3200" b="1" dirty="0" err="1"/>
              <a:t>bài</a:t>
            </a:r>
            <a:r>
              <a:rPr lang="en-US" sz="3200" b="1" dirty="0"/>
              <a:t> </a:t>
            </a:r>
            <a:r>
              <a:rPr lang="en-US" sz="3200" b="1" dirty="0" err="1"/>
              <a:t>Sự</a:t>
            </a:r>
            <a:r>
              <a:rPr lang="en-US" sz="3200" b="1" dirty="0"/>
              <a:t> </a:t>
            </a:r>
            <a:r>
              <a:rPr lang="en-US" sz="3200" b="1" dirty="0" err="1"/>
              <a:t>tích</a:t>
            </a:r>
            <a:r>
              <a:rPr lang="en-US" sz="3200" b="1" dirty="0"/>
              <a:t> </a:t>
            </a:r>
            <a:r>
              <a:rPr lang="en-US" sz="3200" b="1" dirty="0" err="1"/>
              <a:t>cây</a:t>
            </a:r>
            <a:r>
              <a:rPr lang="en-US" sz="3200" b="1" dirty="0"/>
              <a:t> </a:t>
            </a:r>
            <a:r>
              <a:rPr lang="en-US" sz="3200" b="1" dirty="0" err="1"/>
              <a:t>thì</a:t>
            </a:r>
            <a:r>
              <a:rPr lang="en-US" sz="3200" b="1" dirty="0"/>
              <a:t> </a:t>
            </a:r>
            <a:r>
              <a:rPr lang="en-US" sz="3200" b="1" dirty="0" err="1"/>
              <a:t>là</a:t>
            </a:r>
            <a:r>
              <a:rPr lang="en-US" sz="3200" b="1"/>
              <a:t>/ tr.46</a:t>
            </a:r>
            <a:endParaRPr lang="en-US" sz="3200" b="1" dirty="0"/>
          </a:p>
        </p:txBody>
      </p:sp>
    </p:spTree>
    <p:extLst>
      <p:ext uri="{BB962C8B-B14F-4D97-AF65-F5344CB8AC3E}">
        <p14:creationId xmlns:p14="http://schemas.microsoft.com/office/powerpoint/2010/main" val="2432063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44158" y="1771311"/>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dirty="0">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dirty="0">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dirty="0">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881100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Tuần</a:t>
            </a:r>
            <a:r>
              <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23</a:t>
            </a:r>
          </a:p>
        </p:txBody>
      </p:sp>
      <p:sp>
        <p:nvSpPr>
          <p:cNvPr id="29" name="TextBox 28"/>
          <p:cNvSpPr txBox="1"/>
          <p:nvPr/>
        </p:nvSpPr>
        <p:spPr>
          <a:xfrm>
            <a:off x="1865203" y="296191"/>
            <a:ext cx="9550400" cy="1046376"/>
          </a:xfrm>
          <a:prstGeom prst="rect">
            <a:avLst/>
          </a:prstGeom>
          <a:noFill/>
        </p:spPr>
        <p:txBody>
          <a:bodyPr wrap="square" lIns="121855" tIns="60928" rIns="121855" bIns="60928" rtlCol="0">
            <a:spAutoFit/>
          </a:bodyPr>
          <a:lstStyle/>
          <a:p>
            <a:pPr algn="ctr"/>
            <a:r>
              <a:rPr lang="en-US" sz="6000" b="1" dirty="0" err="1">
                <a:ln w="3175">
                  <a:solidFill>
                    <a:schemeClr val="bg1"/>
                  </a:solidFill>
                </a:ln>
                <a:solidFill>
                  <a:schemeClr val="bg1"/>
                </a:solidFill>
                <a:latin typeface="Arial-Rounded" pitchFamily="34" charset="0"/>
                <a:ea typeface="Arial-Rounded" pitchFamily="34" charset="0"/>
                <a:cs typeface="Arial-Rounded" pitchFamily="34" charset="0"/>
              </a:rPr>
              <a:t>Hành</a:t>
            </a:r>
            <a:r>
              <a:rPr lang="en-US" sz="6000" b="1" dirty="0">
                <a:ln w="3175">
                  <a:solidFill>
                    <a:schemeClr val="bg1"/>
                  </a:solidFill>
                </a:ln>
                <a:solidFill>
                  <a:schemeClr val="bg1"/>
                </a:solidFill>
                <a:latin typeface="Arial-Rounded" pitchFamily="34" charset="0"/>
                <a:ea typeface="Arial-Rounded" pitchFamily="34" charset="0"/>
                <a:cs typeface="Arial-Rounded" pitchFamily="34" charset="0"/>
              </a:rPr>
              <a:t> </a:t>
            </a:r>
            <a:r>
              <a:rPr lang="en-US" sz="6000" b="1" dirty="0" err="1">
                <a:ln w="3175">
                  <a:solidFill>
                    <a:schemeClr val="bg1"/>
                  </a:solidFill>
                </a:ln>
                <a:solidFill>
                  <a:schemeClr val="bg1"/>
                </a:solidFill>
                <a:latin typeface="Arial-Rounded" pitchFamily="34" charset="0"/>
                <a:ea typeface="Arial-Rounded" pitchFamily="34" charset="0"/>
                <a:cs typeface="Arial-Rounded" pitchFamily="34" charset="0"/>
              </a:rPr>
              <a:t>tinh</a:t>
            </a:r>
            <a:r>
              <a:rPr lang="en-US" sz="6000" b="1" dirty="0">
                <a:ln w="3175">
                  <a:solidFill>
                    <a:schemeClr val="bg1"/>
                  </a:solidFill>
                </a:ln>
                <a:solidFill>
                  <a:schemeClr val="bg1"/>
                </a:solidFill>
                <a:latin typeface="Arial-Rounded" pitchFamily="34" charset="0"/>
                <a:ea typeface="Arial-Rounded" pitchFamily="34" charset="0"/>
                <a:cs typeface="Arial-Rounded" pitchFamily="34" charset="0"/>
              </a:rPr>
              <a:t> </a:t>
            </a:r>
            <a:r>
              <a:rPr lang="en-US" sz="6000" b="1" dirty="0" err="1">
                <a:ln w="3175">
                  <a:solidFill>
                    <a:schemeClr val="bg1"/>
                  </a:solidFill>
                </a:ln>
                <a:solidFill>
                  <a:schemeClr val="bg1"/>
                </a:solidFill>
                <a:latin typeface="Arial-Rounded" pitchFamily="34" charset="0"/>
                <a:ea typeface="Arial-Rounded" pitchFamily="34" charset="0"/>
                <a:cs typeface="Arial-Rounded" pitchFamily="34" charset="0"/>
              </a:rPr>
              <a:t>xanh</a:t>
            </a:r>
            <a:r>
              <a:rPr lang="en-US" sz="6000" b="1" dirty="0">
                <a:ln w="3175">
                  <a:solidFill>
                    <a:schemeClr val="bg1"/>
                  </a:solidFill>
                </a:ln>
                <a:solidFill>
                  <a:schemeClr val="bg1"/>
                </a:solidFill>
                <a:latin typeface="Arial-Rounded" pitchFamily="34" charset="0"/>
                <a:ea typeface="Arial-Rounded" pitchFamily="34" charset="0"/>
                <a:cs typeface="Arial-Rounded" pitchFamily="34" charset="0"/>
              </a:rPr>
              <a:t> </a:t>
            </a:r>
            <a:r>
              <a:rPr lang="en-US" sz="6000" b="1" dirty="0" err="1">
                <a:ln w="3175">
                  <a:solidFill>
                    <a:schemeClr val="bg1"/>
                  </a:solidFill>
                </a:ln>
                <a:solidFill>
                  <a:schemeClr val="bg1"/>
                </a:solidFill>
                <a:latin typeface="Arial-Rounded" pitchFamily="34" charset="0"/>
                <a:ea typeface="Arial-Rounded" pitchFamily="34" charset="0"/>
                <a:cs typeface="Arial-Rounded" pitchFamily="34" charset="0"/>
              </a:rPr>
              <a:t>của</a:t>
            </a:r>
            <a:r>
              <a:rPr lang="en-US" sz="6000" b="1" dirty="0">
                <a:ln w="3175">
                  <a:solidFill>
                    <a:schemeClr val="bg1"/>
                  </a:solidFill>
                </a:ln>
                <a:solidFill>
                  <a:schemeClr val="bg1"/>
                </a:solidFill>
                <a:latin typeface="Arial-Rounded" pitchFamily="34" charset="0"/>
                <a:ea typeface="Arial-Rounded" pitchFamily="34" charset="0"/>
                <a:cs typeface="Arial-Rounded" pitchFamily="34" charset="0"/>
              </a:rPr>
              <a:t> </a:t>
            </a:r>
            <a:r>
              <a:rPr lang="en-US" sz="6000" b="1" dirty="0" err="1">
                <a:ln w="3175">
                  <a:solidFill>
                    <a:schemeClr val="bg1"/>
                  </a:solidFill>
                </a:ln>
                <a:solidFill>
                  <a:schemeClr val="bg1"/>
                </a:solidFill>
                <a:latin typeface="Arial-Rounded" pitchFamily="34" charset="0"/>
                <a:ea typeface="Arial-Rounded" pitchFamily="34" charset="0"/>
                <a:cs typeface="Arial-Rounded" pitchFamily="34" charset="0"/>
              </a:rPr>
              <a:t>em</a:t>
            </a:r>
            <a:endParaRPr lang="en-US" sz="6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iCiel Cadena" panose="02000503000000020004" pitchFamily="2" charset="0"/>
                <a:ea typeface="Arial-Rounded" pitchFamily="34" charset="0"/>
                <a:cs typeface="Arial-Rounded" pitchFamily="34" charset="0"/>
              </a:rPr>
              <a:t>Bài</a:t>
            </a:r>
            <a:endParaRPr lang="en-US" sz="3200" b="1" dirty="0">
              <a:solidFill>
                <a:schemeClr val="bg1"/>
              </a:solidFill>
              <a:latin typeface="iCiel Cadena" panose="02000503000000020004" pitchFamily="2" charset="0"/>
              <a:ea typeface="Arial-Rounded" pitchFamily="34" charset="0"/>
              <a:cs typeface="Arial-Rounded" pitchFamily="34" charset="0"/>
            </a:endParaRPr>
          </a:p>
          <a:p>
            <a:pPr algn="ctr"/>
            <a:r>
              <a:rPr lang="en-US" sz="4267" b="1" dirty="0">
                <a:solidFill>
                  <a:schemeClr val="bg1"/>
                </a:solidFill>
                <a:latin typeface="iCiel Cadena" panose="02000503000000020004" pitchFamily="2" charset="0"/>
                <a:ea typeface="Arial-Rounded" pitchFamily="34" charset="0"/>
                <a:cs typeface="Times New Roman" pitchFamily="18" charset="0"/>
              </a:rPr>
              <a:t>9</a:t>
            </a:r>
          </a:p>
        </p:txBody>
      </p:sp>
      <p:sp>
        <p:nvSpPr>
          <p:cNvPr id="24" name="TextBox 23"/>
          <p:cNvSpPr txBox="1"/>
          <p:nvPr/>
        </p:nvSpPr>
        <p:spPr>
          <a:xfrm>
            <a:off x="3847355" y="3121748"/>
            <a:ext cx="6741935" cy="800154"/>
          </a:xfrm>
          <a:prstGeom prst="rect">
            <a:avLst/>
          </a:prstGeom>
          <a:noFill/>
        </p:spPr>
        <p:txBody>
          <a:bodyPr wrap="square" lIns="121855" tIns="60928" rIns="121855" bIns="60928" rtlCol="0">
            <a:spAutoFit/>
          </a:bodyPr>
          <a:lstStyle/>
          <a:p>
            <a:pPr algn="ctr"/>
            <a:r>
              <a:rPr lang="en-US" sz="4400" b="1" dirty="0" err="1">
                <a:solidFill>
                  <a:srgbClr val="0070C0"/>
                </a:solidFill>
                <a:latin typeface="iCiel Cadena" panose="02000503000000020004" pitchFamily="2" charset="0"/>
                <a:ea typeface="Arial-Rounded" pitchFamily="34" charset="0"/>
                <a:cs typeface="Arial-Rounded" pitchFamily="34" charset="0"/>
              </a:rPr>
              <a:t>Khủng</a:t>
            </a:r>
            <a:r>
              <a:rPr lang="en-US" sz="4400" b="1" dirty="0">
                <a:solidFill>
                  <a:srgbClr val="0070C0"/>
                </a:solidFill>
                <a:latin typeface="iCiel Cadena" panose="02000503000000020004" pitchFamily="2" charset="0"/>
                <a:ea typeface="Arial-Rounded" pitchFamily="34" charset="0"/>
                <a:cs typeface="Arial-Rounded" pitchFamily="34" charset="0"/>
              </a:rPr>
              <a:t> long</a:t>
            </a: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Tree>
    <p:extLst>
      <p:ext uri="{BB962C8B-B14F-4D97-AF65-F5344CB8AC3E}">
        <p14:creationId xmlns:p14="http://schemas.microsoft.com/office/powerpoint/2010/main" val="135705248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64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1" y="330200"/>
            <a:ext cx="4487333" cy="1524000"/>
            <a:chOff x="-1" y="247650"/>
            <a:chExt cx="3365500" cy="1143000"/>
          </a:xfrm>
        </p:grpSpPr>
        <p:sp>
          <p:nvSpPr>
            <p:cNvPr id="13" name="Rounded Rectangle 12"/>
            <p:cNvSpPr/>
            <p:nvPr/>
          </p:nvSpPr>
          <p:spPr>
            <a:xfrm>
              <a:off x="241299" y="247650"/>
              <a:ext cx="30353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TextBox 13"/>
            <p:cNvSpPr txBox="1"/>
            <p:nvPr/>
          </p:nvSpPr>
          <p:spPr>
            <a:xfrm>
              <a:off x="-1" y="247650"/>
              <a:ext cx="3365500" cy="1054231"/>
            </a:xfrm>
            <a:prstGeom prst="rect">
              <a:avLst/>
            </a:prstGeom>
            <a:noFill/>
          </p:spPr>
          <p:txBody>
            <a:bodyPr wrap="square" rtlCol="0">
              <a:spAutoFit/>
            </a:bodyPr>
            <a:lstStyle/>
            <a:p>
              <a:pPr algn="ctr" defTabSz="1219170"/>
              <a:r>
                <a:rPr lang="en-US" sz="4267" b="1" dirty="0" err="1">
                  <a:solidFill>
                    <a:prstClr val="black"/>
                  </a:solidFill>
                  <a:latin typeface="AvantGarde" pitchFamily="2" charset="0"/>
                  <a:ea typeface="AvantGarde" pitchFamily="2" charset="0"/>
                  <a:cs typeface="AvantGarde" pitchFamily="2" charset="0"/>
                </a:rPr>
                <a:t>Tiêu</a:t>
              </a:r>
              <a:r>
                <a:rPr lang="en-US" sz="4267" b="1" dirty="0">
                  <a:solidFill>
                    <a:prstClr val="black"/>
                  </a:solidFill>
                  <a:latin typeface="AvantGarde" pitchFamily="2" charset="0"/>
                  <a:ea typeface="AvantGarde" pitchFamily="2" charset="0"/>
                  <a:cs typeface="AvantGarde" pitchFamily="2" charset="0"/>
                </a:rPr>
                <a:t> </a:t>
              </a:r>
              <a:r>
                <a:rPr lang="en-US" sz="4267" b="1" dirty="0" err="1">
                  <a:solidFill>
                    <a:prstClr val="black"/>
                  </a:solidFill>
                  <a:latin typeface="AvantGarde" pitchFamily="2" charset="0"/>
                  <a:ea typeface="AvantGarde" pitchFamily="2" charset="0"/>
                  <a:cs typeface="AvantGarde" pitchFamily="2" charset="0"/>
                </a:rPr>
                <a:t>diệt</a:t>
              </a:r>
              <a:r>
                <a:rPr lang="en-US" sz="4267" b="1" dirty="0">
                  <a:solidFill>
                    <a:prstClr val="black"/>
                  </a:solidFill>
                  <a:latin typeface="AvantGarde" pitchFamily="2" charset="0"/>
                  <a:ea typeface="AvantGarde" pitchFamily="2" charset="0"/>
                  <a:cs typeface="AvantGarde" pitchFamily="2" charset="0"/>
                </a:rPr>
                <a:t> virus,</a:t>
              </a:r>
            </a:p>
            <a:p>
              <a:pPr algn="ctr" defTabSz="1219170"/>
              <a:r>
                <a:rPr lang="en-US" sz="4267" b="1" dirty="0">
                  <a:solidFill>
                    <a:prstClr val="black"/>
                  </a:solidFill>
                  <a:latin typeface="AvantGarde" pitchFamily="2" charset="0"/>
                  <a:ea typeface="AvantGarde" pitchFamily="2" charset="0"/>
                  <a:cs typeface="AvantGarde" pitchFamily="2" charset="0"/>
                </a:rPr>
                <a:t> vi </a:t>
              </a:r>
              <a:r>
                <a:rPr lang="en-US" sz="4267" b="1" dirty="0" err="1">
                  <a:solidFill>
                    <a:prstClr val="black"/>
                  </a:solidFill>
                  <a:latin typeface="AvantGarde" pitchFamily="2" charset="0"/>
                  <a:ea typeface="AvantGarde" pitchFamily="2" charset="0"/>
                  <a:cs typeface="AvantGarde" pitchFamily="2" charset="0"/>
                </a:rPr>
                <a:t>khuẩn</a:t>
              </a:r>
              <a:endParaRPr lang="en-US" sz="4267" b="1" dirty="0">
                <a:solidFill>
                  <a:prstClr val="black"/>
                </a:solidFill>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8000" y="5131233"/>
            <a:ext cx="812800" cy="8128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Calibri"/>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Calibri"/>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Calibri"/>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Calibri"/>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Calibri"/>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1676400" y="488949"/>
              <a:ext cx="6172200" cy="739928"/>
            </a:xfrm>
            <a:prstGeom prst="rect">
              <a:avLst/>
            </a:prstGeom>
            <a:noFill/>
          </p:spPr>
          <p:txBody>
            <a:bodyPr wrap="square" rtlCol="0">
              <a:spAutoFit/>
            </a:bodyPr>
            <a:lstStyle/>
            <a:p>
              <a:pPr algn="ctr"/>
              <a:r>
                <a:rPr lang="vi-VN" sz="3200" b="1" i="0" u="none" strike="noStrike" dirty="0">
                  <a:solidFill>
                    <a:srgbClr val="FF0000"/>
                  </a:solidFill>
                  <a:effectLst/>
                  <a:latin typeface="+mj-lt"/>
                </a:rPr>
                <a:t>Bốn người giẫm đất, một người phất cờ</a:t>
              </a:r>
            </a:p>
            <a:p>
              <a:pPr algn="ctr"/>
              <a:r>
                <a:rPr lang="vi-VN" sz="3200" b="1" i="0" u="none" strike="noStrike" dirty="0">
                  <a:solidFill>
                    <a:srgbClr val="FF0000"/>
                  </a:solidFill>
                  <a:effectLst/>
                  <a:latin typeface="+mj-lt"/>
                </a:rPr>
                <a:t>Hai người lẳng lơ, hai người quạt mát</a:t>
              </a:r>
            </a:p>
            <a:p>
              <a:pPr algn="ctr"/>
              <a:r>
                <a:rPr lang="vi-VN" sz="3200" b="1" i="0" u="none" strike="noStrike" dirty="0">
                  <a:solidFill>
                    <a:srgbClr val="FF0000"/>
                  </a:solidFill>
                  <a:effectLst/>
                  <a:latin typeface="+mj-lt"/>
                </a:rPr>
                <a:t>Trách người vô nghĩa, sao chê ngu đần?</a:t>
              </a: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A. Con </a:t>
              </a:r>
              <a:r>
                <a:rPr lang="en-US" sz="3200" b="1" dirty="0" err="1">
                  <a:solidFill>
                    <a:prstClr val="black"/>
                  </a:solidFill>
                  <a:latin typeface="AvantGarde" pitchFamily="2" charset="0"/>
                  <a:ea typeface="AvantGarde" pitchFamily="2" charset="0"/>
                  <a:cs typeface="AvantGarde" pitchFamily="2" charset="0"/>
                </a:rPr>
                <a:t>trâu</a:t>
              </a:r>
              <a:endParaRPr lang="en-US" sz="3200"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B. Con </a:t>
              </a:r>
              <a:r>
                <a:rPr lang="en-US" sz="3200" b="1" dirty="0" err="1">
                  <a:solidFill>
                    <a:prstClr val="black"/>
                  </a:solidFill>
                  <a:latin typeface="AvantGarde" pitchFamily="2" charset="0"/>
                  <a:ea typeface="AvantGarde" pitchFamily="2" charset="0"/>
                  <a:cs typeface="AvantGarde" pitchFamily="2" charset="0"/>
                </a:rPr>
                <a:t>Hươu</a:t>
              </a:r>
              <a:endParaRPr lang="en-US" sz="3200"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C. Con </a:t>
              </a:r>
              <a:r>
                <a:rPr lang="en-US" sz="3200" b="1" dirty="0" err="1">
                  <a:solidFill>
                    <a:prstClr val="black"/>
                  </a:solidFill>
                  <a:latin typeface="AvantGarde" pitchFamily="2" charset="0"/>
                  <a:ea typeface="AvantGarde" pitchFamily="2" charset="0"/>
                  <a:cs typeface="AvantGarde" pitchFamily="2" charset="0"/>
                </a:rPr>
                <a:t>voi</a:t>
              </a:r>
              <a:endParaRPr lang="en-US" sz="3200"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1" name="Picture 20">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42173" y="215549"/>
            <a:ext cx="1167585" cy="637063"/>
          </a:xfrm>
          <a:prstGeom prst="rect">
            <a:avLst/>
          </a:prstGeom>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9826595" cy="1939780"/>
            <a:chOff x="1524000" y="354915"/>
            <a:chExt cx="7369946"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2721746" y="450438"/>
              <a:ext cx="6172200" cy="739928"/>
            </a:xfrm>
            <a:prstGeom prst="rect">
              <a:avLst/>
            </a:prstGeom>
            <a:noFill/>
          </p:spPr>
          <p:txBody>
            <a:bodyPr wrap="square" rtlCol="0">
              <a:spAutoFit/>
            </a:bodyPr>
            <a:lstStyle/>
            <a:p>
              <a:pPr algn="just"/>
              <a:r>
                <a:rPr lang="vi-VN" sz="3200" b="0" i="0" u="none" strike="noStrike" dirty="0">
                  <a:solidFill>
                    <a:srgbClr val="FF0000"/>
                  </a:solidFill>
                  <a:effectLst/>
                  <a:latin typeface="+mj-lt"/>
                </a:rPr>
                <a:t>Trên lợp ngói, dưới có hoa</a:t>
              </a:r>
            </a:p>
            <a:p>
              <a:pPr algn="just"/>
              <a:r>
                <a:rPr lang="vi-VN" sz="3200" b="0" i="0" u="none" strike="noStrike" dirty="0">
                  <a:solidFill>
                    <a:srgbClr val="FF0000"/>
                  </a:solidFill>
                  <a:effectLst/>
                  <a:latin typeface="+mj-lt"/>
                </a:rPr>
                <a:t>Một thằng ló cổ ra</a:t>
              </a:r>
            </a:p>
            <a:p>
              <a:pPr algn="just"/>
              <a:r>
                <a:rPr lang="vi-VN" sz="3200" b="0" i="0" u="none" strike="noStrike" dirty="0">
                  <a:solidFill>
                    <a:srgbClr val="FF0000"/>
                  </a:solidFill>
                  <a:effectLst/>
                  <a:latin typeface="+mj-lt"/>
                </a:rPr>
                <a:t>Bốn thằng rung rinh chạy.</a:t>
              </a: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AvantGarde" pitchFamily="2" charset="0"/>
                  <a:ea typeface="AvantGarde" pitchFamily="2" charset="0"/>
                  <a:cs typeface="AvantGarde" pitchFamily="2" charset="0"/>
                </a:rPr>
                <a:t>A. Con </a:t>
              </a:r>
              <a:r>
                <a:rPr lang="en-US" sz="3733" b="1" dirty="0" err="1">
                  <a:solidFill>
                    <a:prstClr val="black"/>
                  </a:solidFill>
                  <a:latin typeface="AvantGarde" pitchFamily="2" charset="0"/>
                  <a:ea typeface="AvantGarde" pitchFamily="2" charset="0"/>
                  <a:cs typeface="AvantGarde" pitchFamily="2" charset="0"/>
                </a:rPr>
                <a:t>cua</a:t>
              </a:r>
              <a:endParaRPr lang="en-US" sz="3733"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AvantGarde" pitchFamily="2" charset="0"/>
                  <a:ea typeface="AvantGarde" pitchFamily="2" charset="0"/>
                  <a:cs typeface="AvantGarde" pitchFamily="2" charset="0"/>
                </a:rPr>
                <a:t>B. Con </a:t>
              </a:r>
              <a:r>
                <a:rPr lang="en-US" sz="3733" b="1" dirty="0" err="1">
                  <a:solidFill>
                    <a:prstClr val="black"/>
                  </a:solidFill>
                  <a:latin typeface="AvantGarde" pitchFamily="2" charset="0"/>
                  <a:ea typeface="AvantGarde" pitchFamily="2" charset="0"/>
                  <a:cs typeface="AvantGarde" pitchFamily="2" charset="0"/>
                </a:rPr>
                <a:t>rùa</a:t>
              </a:r>
              <a:endParaRPr lang="en-US" sz="3733"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AvantGarde" pitchFamily="2" charset="0"/>
                  <a:ea typeface="AvantGarde" pitchFamily="2" charset="0"/>
                  <a:cs typeface="AvantGarde" pitchFamily="2" charset="0"/>
                </a:rPr>
                <a:t>C. Con </a:t>
              </a:r>
              <a:r>
                <a:rPr lang="en-US" sz="3733" b="1" dirty="0" err="1">
                  <a:solidFill>
                    <a:prstClr val="black"/>
                  </a:solidFill>
                  <a:latin typeface="AvantGarde" pitchFamily="2" charset="0"/>
                  <a:ea typeface="AvantGarde" pitchFamily="2" charset="0"/>
                  <a:cs typeface="AvantGarde" pitchFamily="2" charset="0"/>
                </a:rPr>
                <a:t>bọ</a:t>
              </a:r>
              <a:r>
                <a:rPr lang="en-US" sz="3733" b="1" dirty="0">
                  <a:solidFill>
                    <a:prstClr val="black"/>
                  </a:solidFill>
                  <a:latin typeface="AvantGarde" pitchFamily="2" charset="0"/>
                  <a:ea typeface="AvantGarde" pitchFamily="2" charset="0"/>
                  <a:cs typeface="AvantGarde" pitchFamily="2" charset="0"/>
                </a:rPr>
                <a:t> hung</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5" name="Picture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021" y="38839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strVal val="4*#ppt_w"/>
                                          </p:val>
                                        </p:tav>
                                        <p:tav tm="100000">
                                          <p:val>
                                            <p:strVal val="#ppt_w"/>
                                          </p:val>
                                        </p:tav>
                                      </p:tavLst>
                                    </p:anim>
                                    <p:anim calcmode="lin" valueType="num">
                                      <p:cBhvr>
                                        <p:cTn id="3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250" fill="hold"/>
                                        <p:tgtEl>
                                          <p:spTgt spid="37"/>
                                        </p:tgtEl>
                                        <p:attrNameLst>
                                          <p:attrName>ppt_w</p:attrName>
                                        </p:attrNameLst>
                                      </p:cBhvr>
                                      <p:tavLst>
                                        <p:tav tm="0">
                                          <p:val>
                                            <p:strVal val="4*#ppt_w"/>
                                          </p:val>
                                        </p:tav>
                                        <p:tav tm="100000">
                                          <p:val>
                                            <p:strVal val="#ppt_w"/>
                                          </p:val>
                                        </p:tav>
                                      </p:tavLst>
                                    </p:anim>
                                    <p:anim calcmode="lin" valueType="num">
                                      <p:cBhvr>
                                        <p:cTn id="44"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10945181" cy="2062103"/>
            <a:chOff x="1524000" y="354915"/>
            <a:chExt cx="8208886" cy="972062"/>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3560686" y="354915"/>
              <a:ext cx="6172200" cy="972062"/>
            </a:xfrm>
            <a:prstGeom prst="rect">
              <a:avLst/>
            </a:prstGeom>
            <a:noFill/>
          </p:spPr>
          <p:txBody>
            <a:bodyPr wrap="square" rtlCol="0">
              <a:spAutoFit/>
            </a:bodyPr>
            <a:lstStyle/>
            <a:p>
              <a:pPr algn="just"/>
              <a:r>
                <a:rPr lang="vi-VN" sz="3200" b="0" i="0" u="none" strike="noStrike" dirty="0">
                  <a:solidFill>
                    <a:srgbClr val="FF0000"/>
                  </a:solidFill>
                  <a:effectLst/>
                  <a:latin typeface="+mj-lt"/>
                </a:rPr>
                <a:t>Con gì mào đỏ</a:t>
              </a:r>
            </a:p>
            <a:p>
              <a:pPr algn="just"/>
              <a:r>
                <a:rPr lang="vi-VN" sz="3200" b="0" i="0" u="none" strike="noStrike" dirty="0">
                  <a:solidFill>
                    <a:srgbClr val="FF0000"/>
                  </a:solidFill>
                  <a:effectLst/>
                  <a:latin typeface="+mj-lt"/>
                </a:rPr>
                <a:t>Lông mượt như to</a:t>
              </a:r>
            </a:p>
            <a:p>
              <a:pPr algn="just"/>
              <a:r>
                <a:rPr lang="vi-VN" sz="3200" b="0" i="0" u="none" strike="noStrike" dirty="0">
                  <a:solidFill>
                    <a:srgbClr val="FF0000"/>
                  </a:solidFill>
                  <a:effectLst/>
                  <a:latin typeface="+mj-lt"/>
                </a:rPr>
                <a:t>Sáng sớm tinh mơ</a:t>
              </a:r>
            </a:p>
            <a:p>
              <a:pPr algn="just"/>
              <a:r>
                <a:rPr lang="vi-VN" sz="3200" b="0" i="0" u="none" strike="noStrike" dirty="0">
                  <a:solidFill>
                    <a:srgbClr val="FF0000"/>
                  </a:solidFill>
                  <a:effectLst/>
                  <a:latin typeface="+mj-lt"/>
                </a:rPr>
                <a:t>Gọi người ta dậy.</a:t>
              </a:r>
            </a:p>
          </p:txBody>
        </p:sp>
      </p:grpSp>
      <p:grpSp>
        <p:nvGrpSpPr>
          <p:cNvPr id="12" name="Group 11"/>
          <p:cNvGrpSpPr/>
          <p:nvPr/>
        </p:nvGrpSpPr>
        <p:grpSpPr>
          <a:xfrm>
            <a:off x="2104569" y="3891186"/>
            <a:ext cx="8737600" cy="1018274"/>
            <a:chOff x="1524000" y="1808045"/>
            <a:chExt cx="6553200" cy="763705"/>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1578427" y="1808045"/>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B. Con </a:t>
              </a:r>
              <a:r>
                <a:rPr lang="en-US" sz="3200" b="1" dirty="0" err="1">
                  <a:solidFill>
                    <a:prstClr val="black"/>
                  </a:solidFill>
                  <a:latin typeface="AvantGarde" pitchFamily="2" charset="0"/>
                  <a:ea typeface="AvantGarde" pitchFamily="2" charset="0"/>
                  <a:cs typeface="AvantGarde" pitchFamily="2" charset="0"/>
                </a:rPr>
                <a:t>gà</a:t>
              </a:r>
              <a:r>
                <a:rPr lang="en-US" sz="3200" b="1" dirty="0">
                  <a:solidFill>
                    <a:prstClr val="black"/>
                  </a:solidFill>
                  <a:latin typeface="AvantGarde" pitchFamily="2" charset="0"/>
                  <a:ea typeface="AvantGarde" pitchFamily="2" charset="0"/>
                  <a:cs typeface="AvantGarde" pitchFamily="2" charset="0"/>
                </a:rPr>
                <a:t> </a:t>
              </a:r>
              <a:r>
                <a:rPr lang="en-US" sz="3200" b="1" dirty="0" err="1">
                  <a:solidFill>
                    <a:prstClr val="black"/>
                  </a:solidFill>
                  <a:latin typeface="AvantGarde" pitchFamily="2" charset="0"/>
                  <a:ea typeface="AvantGarde" pitchFamily="2" charset="0"/>
                  <a:cs typeface="AvantGarde" pitchFamily="2" charset="0"/>
                </a:rPr>
                <a:t>mái</a:t>
              </a:r>
              <a:endParaRPr lang="en-US" sz="3200"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7" name="Group 26"/>
          <p:cNvGrpSpPr/>
          <p:nvPr/>
        </p:nvGrpSpPr>
        <p:grpSpPr>
          <a:xfrm>
            <a:off x="2104571" y="2616202"/>
            <a:ext cx="8737600" cy="1016001"/>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29" name="TextBox 28"/>
            <p:cNvSpPr txBox="1"/>
            <p:nvPr/>
          </p:nvSpPr>
          <p:spPr>
            <a:xfrm>
              <a:off x="1578427" y="1809750"/>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A. Con </a:t>
              </a:r>
              <a:r>
                <a:rPr lang="en-US" sz="3200" b="1" dirty="0" err="1">
                  <a:solidFill>
                    <a:prstClr val="black"/>
                  </a:solidFill>
                  <a:latin typeface="AvantGarde" pitchFamily="2" charset="0"/>
                  <a:ea typeface="AvantGarde" pitchFamily="2" charset="0"/>
                  <a:cs typeface="AvantGarde" pitchFamily="2" charset="0"/>
                </a:rPr>
                <a:t>gà</a:t>
              </a:r>
              <a:r>
                <a:rPr lang="en-US" sz="3200" b="1" dirty="0">
                  <a:solidFill>
                    <a:prstClr val="black"/>
                  </a:solidFill>
                  <a:latin typeface="AvantGarde" pitchFamily="2" charset="0"/>
                  <a:ea typeface="AvantGarde" pitchFamily="2" charset="0"/>
                  <a:cs typeface="AvantGarde" pitchFamily="2" charset="0"/>
                </a:rPr>
                <a:t> </a:t>
              </a:r>
              <a:r>
                <a:rPr lang="en-US" sz="3200" b="1" dirty="0" err="1">
                  <a:solidFill>
                    <a:prstClr val="black"/>
                  </a:solidFill>
                  <a:latin typeface="AvantGarde" pitchFamily="2" charset="0"/>
                  <a:ea typeface="AvantGarde" pitchFamily="2" charset="0"/>
                  <a:cs typeface="AvantGarde" pitchFamily="2" charset="0"/>
                </a:rPr>
                <a:t>trống</a:t>
              </a:r>
              <a:endParaRPr lang="en-US" sz="3200"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62798"/>
            <a:ext cx="8737600" cy="1023918"/>
            <a:chOff x="1524000" y="1803812"/>
            <a:chExt cx="6553200" cy="767938"/>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2" name="TextBox 31"/>
            <p:cNvSpPr txBox="1"/>
            <p:nvPr/>
          </p:nvSpPr>
          <p:spPr>
            <a:xfrm>
              <a:off x="1578427" y="180381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C. Con </a:t>
              </a:r>
              <a:r>
                <a:rPr lang="en-US" sz="3200" b="1" dirty="0" err="1">
                  <a:solidFill>
                    <a:prstClr val="black"/>
                  </a:solidFill>
                  <a:latin typeface="AvantGarde" pitchFamily="2" charset="0"/>
                  <a:ea typeface="AvantGarde" pitchFamily="2" charset="0"/>
                  <a:cs typeface="AvantGarde" pitchFamily="2" charset="0"/>
                </a:rPr>
                <a:t>gà</a:t>
              </a:r>
              <a:r>
                <a:rPr lang="en-US" sz="3200" b="1" dirty="0">
                  <a:solidFill>
                    <a:prstClr val="black"/>
                  </a:solidFill>
                  <a:latin typeface="AvantGarde" pitchFamily="2" charset="0"/>
                  <a:ea typeface="AvantGarde" pitchFamily="2" charset="0"/>
                  <a:cs typeface="AvantGarde" pitchFamily="2" charset="0"/>
                </a:rPr>
                <a:t> con</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6272" y="241115"/>
            <a:ext cx="1864491" cy="1867085"/>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3" presetClass="entr" presetSubtype="32" fill="hold" nodeType="clickEffect">
                                  <p:stCondLst>
                                    <p:cond delay="10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50" fill="hold"/>
                                        <p:tgtEl>
                                          <p:spTgt spid="36"/>
                                        </p:tgtEl>
                                        <p:attrNameLst>
                                          <p:attrName>ppt_w</p:attrName>
                                        </p:attrNameLst>
                                      </p:cBhvr>
                                      <p:tavLst>
                                        <p:tav tm="0">
                                          <p:val>
                                            <p:strVal val="4*#ppt_w"/>
                                          </p:val>
                                        </p:tav>
                                        <p:tav tm="100000">
                                          <p:val>
                                            <p:strVal val="#ppt_w"/>
                                          </p:val>
                                        </p:tav>
                                      </p:tavLst>
                                    </p:anim>
                                    <p:anim calcmode="lin" valueType="num">
                                      <p:cBhvr>
                                        <p:cTn id="32"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3" presetClass="entr" presetSubtype="32" fill="hold" nodeType="clickEffect">
                                  <p:stCondLst>
                                    <p:cond delay="1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250" fill="hold"/>
                                        <p:tgtEl>
                                          <p:spTgt spid="38"/>
                                        </p:tgtEl>
                                        <p:attrNameLst>
                                          <p:attrName>ppt_w</p:attrName>
                                        </p:attrNameLst>
                                      </p:cBhvr>
                                      <p:tavLst>
                                        <p:tav tm="0">
                                          <p:val>
                                            <p:strVal val="4*#ppt_w"/>
                                          </p:val>
                                        </p:tav>
                                        <p:tav tm="100000">
                                          <p:val>
                                            <p:strVal val="#ppt_w"/>
                                          </p:val>
                                        </p:tav>
                                      </p:tavLst>
                                    </p:anim>
                                    <p:anim calcmode="lin" valueType="num">
                                      <p:cBhvr>
                                        <p:cTn id="39"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23" presetClass="entr" presetSubtype="32" fill="hold" nodeType="clickEffect">
                                  <p:stCondLst>
                                    <p:cond delay="1000"/>
                                  </p:stCondLst>
                                  <p:childTnLst>
                                    <p:set>
                                      <p:cBhvr>
                                        <p:cTn id="44" dur="1" fill="hold">
                                          <p:stCondLst>
                                            <p:cond delay="0"/>
                                          </p:stCondLst>
                                        </p:cTn>
                                        <p:tgtEl>
                                          <p:spTgt spid="37"/>
                                        </p:tgtEl>
                                        <p:attrNameLst>
                                          <p:attrName>style.visibility</p:attrName>
                                        </p:attrNameLst>
                                      </p:cBhvr>
                                      <p:to>
                                        <p:strVal val="visible"/>
                                      </p:to>
                                    </p:set>
                                    <p:anim calcmode="lin" valueType="num">
                                      <p:cBhvr>
                                        <p:cTn id="45" dur="250" fill="hold"/>
                                        <p:tgtEl>
                                          <p:spTgt spid="37"/>
                                        </p:tgtEl>
                                        <p:attrNameLst>
                                          <p:attrName>ppt_w</p:attrName>
                                        </p:attrNameLst>
                                      </p:cBhvr>
                                      <p:tavLst>
                                        <p:tav tm="0">
                                          <p:val>
                                            <p:strVal val="4*#ppt_w"/>
                                          </p:val>
                                        </p:tav>
                                        <p:tav tm="100000">
                                          <p:val>
                                            <p:strVal val="#ppt_w"/>
                                          </p:val>
                                        </p:tav>
                                      </p:tavLst>
                                    </p:anim>
                                    <p:anim calcmode="lin" valueType="num">
                                      <p:cBhvr>
                                        <p:cTn id="4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algn="ctr" defTabSz="1219170"/>
              <a:r>
                <a:rPr lang="en-US" sz="3733" b="1">
                  <a:solidFill>
                    <a:prstClr val="black"/>
                  </a:solidFill>
                  <a:latin typeface="AvantGarde" pitchFamily="2" charset="0"/>
                  <a:ea typeface="AvantGarde" pitchFamily="2" charset="0"/>
                  <a:cs typeface="AvantGarde" pitchFamily="2" charset="0"/>
                </a:rPr>
                <a:t>Em nên cất giấy vẽ và phiếu bài tập ở đâu?</a:t>
              </a:r>
              <a:endParaRPr lang="en-US" sz="3733" b="1" dirty="0">
                <a:solidFill>
                  <a:prstClr val="black"/>
                </a:solidFill>
                <a:latin typeface="AvantGarde" pitchFamily="2" charset="0"/>
                <a:ea typeface="AvantGarde" pitchFamily="2" charset="0"/>
                <a:cs typeface="AvantGarde" pitchFamily="2" charset="0"/>
              </a:endParaRP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A</a:t>
              </a:r>
              <a:r>
                <a:rPr lang="en-US" sz="3200" b="1">
                  <a:solidFill>
                    <a:prstClr val="black"/>
                  </a:solidFill>
                  <a:latin typeface="AvantGarde" pitchFamily="2" charset="0"/>
                  <a:ea typeface="AvantGarde" pitchFamily="2" charset="0"/>
                  <a:cs typeface="AvantGarde" pitchFamily="2" charset="0"/>
                </a:rPr>
                <a:t>. Vứt thùng rác</a:t>
              </a:r>
              <a:endParaRPr lang="en-US" sz="3200"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B</a:t>
              </a:r>
              <a:r>
                <a:rPr lang="en-US" sz="3200" b="1">
                  <a:solidFill>
                    <a:prstClr val="black"/>
                  </a:solidFill>
                  <a:latin typeface="AvantGarde" pitchFamily="2" charset="0"/>
                  <a:ea typeface="AvantGarde" pitchFamily="2" charset="0"/>
                  <a:cs typeface="AvantGarde" pitchFamily="2" charset="0"/>
                </a:rPr>
                <a:t>. Nhét lộn xộn trong tủ cá nhân</a:t>
              </a:r>
              <a:endParaRPr lang="en-US" sz="3200"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AvantGarde" pitchFamily="2" charset="0"/>
                  <a:ea typeface="AvantGarde" pitchFamily="2" charset="0"/>
                  <a:cs typeface="AvantGarde" pitchFamily="2" charset="0"/>
                </a:rPr>
                <a:t>C</a:t>
              </a:r>
              <a:r>
                <a:rPr lang="en-US" sz="3200" b="1">
                  <a:solidFill>
                    <a:prstClr val="black"/>
                  </a:solidFill>
                  <a:latin typeface="AvantGarde" pitchFamily="2" charset="0"/>
                  <a:ea typeface="AvantGarde" pitchFamily="2" charset="0"/>
                  <a:cs typeface="AvantGarde" pitchFamily="2" charset="0"/>
                </a:rPr>
                <a:t>. Bỏ gọn trong túi hoặc trong kẹp file</a:t>
              </a:r>
              <a:endParaRPr lang="en-US" sz="3200"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2" name="Picture 21">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0"/>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1676400" y="605204"/>
              <a:ext cx="6172200" cy="623861"/>
            </a:xfrm>
            <a:prstGeom prst="rect">
              <a:avLst/>
            </a:prstGeom>
            <a:noFill/>
          </p:spPr>
          <p:txBody>
            <a:bodyPr wrap="square" rtlCol="0">
              <a:spAutoFit/>
            </a:bodyPr>
            <a:lstStyle/>
            <a:p>
              <a:pPr algn="ctr"/>
              <a:r>
                <a:rPr lang="vi-VN" sz="4000" b="0" i="0" u="none" strike="noStrike" dirty="0">
                  <a:solidFill>
                    <a:srgbClr val="FF0000"/>
                  </a:solidFill>
                  <a:effectLst/>
                  <a:latin typeface="Open Sans" panose="020B0606030504020204" pitchFamily="34" charset="0"/>
                </a:rPr>
                <a:t>Cá gì đầu bẹp có râu</a:t>
              </a:r>
            </a:p>
            <a:p>
              <a:pPr algn="ctr"/>
              <a:r>
                <a:rPr lang="vi-VN" sz="4000" b="0" i="0" u="none" strike="noStrike" dirty="0">
                  <a:solidFill>
                    <a:srgbClr val="FF0000"/>
                  </a:solidFill>
                  <a:effectLst/>
                  <a:latin typeface="Open Sans" panose="020B0606030504020204" pitchFamily="34" charset="0"/>
                </a:rPr>
                <a:t>Cả đời ẩn dưới bùn sâu kiếm mồi</a:t>
              </a:r>
            </a:p>
          </p:txBody>
        </p:sp>
      </p:grpSp>
      <p:grpSp>
        <p:nvGrpSpPr>
          <p:cNvPr id="12" name="Group 11"/>
          <p:cNvGrpSpPr/>
          <p:nvPr/>
        </p:nvGrpSpPr>
        <p:grpSpPr>
          <a:xfrm>
            <a:off x="2104569" y="389346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AvantGarde" pitchFamily="2" charset="0"/>
                  <a:ea typeface="AvantGarde" pitchFamily="2" charset="0"/>
                  <a:cs typeface="AvantGarde" pitchFamily="2" charset="0"/>
                </a:rPr>
                <a:t>B. </a:t>
              </a:r>
              <a:r>
                <a:rPr lang="en-US" sz="3733" b="1" dirty="0" err="1">
                  <a:solidFill>
                    <a:prstClr val="black"/>
                  </a:solidFill>
                  <a:latin typeface="AvantGarde" pitchFamily="2" charset="0"/>
                  <a:ea typeface="AvantGarde" pitchFamily="2" charset="0"/>
                  <a:cs typeface="AvantGarde" pitchFamily="2" charset="0"/>
                </a:rPr>
                <a:t>Cá</a:t>
              </a:r>
              <a:r>
                <a:rPr lang="en-US" sz="3733" b="1" dirty="0">
                  <a:solidFill>
                    <a:prstClr val="black"/>
                  </a:solidFill>
                  <a:latin typeface="AvantGarde" pitchFamily="2" charset="0"/>
                  <a:ea typeface="AvantGarde" pitchFamily="2" charset="0"/>
                  <a:cs typeface="AvantGarde" pitchFamily="2" charset="0"/>
                </a:rPr>
                <a:t> </a:t>
              </a:r>
              <a:r>
                <a:rPr lang="en-US" sz="3733" b="1" dirty="0" err="1">
                  <a:solidFill>
                    <a:prstClr val="black"/>
                  </a:solidFill>
                  <a:latin typeface="AvantGarde" pitchFamily="2" charset="0"/>
                  <a:ea typeface="AvantGarde" pitchFamily="2" charset="0"/>
                  <a:cs typeface="AvantGarde" pitchFamily="2" charset="0"/>
                </a:rPr>
                <a:t>chép</a:t>
              </a:r>
              <a:endParaRPr lang="en-US" sz="3733"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7" name="Group 26"/>
          <p:cNvGrpSpPr/>
          <p:nvPr/>
        </p:nvGrpSpPr>
        <p:grpSpPr>
          <a:xfrm>
            <a:off x="2104571" y="26162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AvantGarde" pitchFamily="2" charset="0"/>
                  <a:ea typeface="AvantGarde" pitchFamily="2" charset="0"/>
                  <a:cs typeface="AvantGarde" pitchFamily="2" charset="0"/>
                </a:rPr>
                <a:t>A. Con </a:t>
              </a:r>
              <a:r>
                <a:rPr lang="en-US" sz="3733" b="1" dirty="0" err="1">
                  <a:solidFill>
                    <a:prstClr val="black"/>
                  </a:solidFill>
                  <a:latin typeface="AvantGarde" pitchFamily="2" charset="0"/>
                  <a:ea typeface="AvantGarde" pitchFamily="2" charset="0"/>
                  <a:cs typeface="AvantGarde" pitchFamily="2" charset="0"/>
                </a:rPr>
                <a:t>cá</a:t>
              </a:r>
              <a:r>
                <a:rPr lang="en-US" sz="3733" b="1" dirty="0">
                  <a:solidFill>
                    <a:prstClr val="black"/>
                  </a:solidFill>
                  <a:latin typeface="AvantGarde" pitchFamily="2" charset="0"/>
                  <a:ea typeface="AvantGarde" pitchFamily="2" charset="0"/>
                  <a:cs typeface="AvantGarde" pitchFamily="2" charset="0"/>
                </a:rPr>
                <a:t> </a:t>
              </a:r>
              <a:r>
                <a:rPr lang="en-US" sz="3733" b="1" dirty="0" err="1">
                  <a:solidFill>
                    <a:prstClr val="black"/>
                  </a:solidFill>
                  <a:latin typeface="AvantGarde" pitchFamily="2" charset="0"/>
                  <a:ea typeface="AvantGarde" pitchFamily="2" charset="0"/>
                  <a:cs typeface="AvantGarde" pitchFamily="2" charset="0"/>
                </a:rPr>
                <a:t>trê</a:t>
              </a:r>
              <a:endParaRPr lang="en-US" sz="3733"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AvantGarde" pitchFamily="2" charset="0"/>
                  <a:ea typeface="AvantGarde" pitchFamily="2" charset="0"/>
                  <a:cs typeface="AvantGarde" pitchFamily="2" charset="0"/>
                </a:rPr>
                <a:t>C. </a:t>
              </a:r>
              <a:r>
                <a:rPr lang="en-US" sz="3733" b="1" dirty="0" err="1">
                  <a:solidFill>
                    <a:prstClr val="black"/>
                  </a:solidFill>
                  <a:latin typeface="AvantGarde" pitchFamily="2" charset="0"/>
                  <a:ea typeface="AvantGarde" pitchFamily="2" charset="0"/>
                  <a:cs typeface="AvantGarde" pitchFamily="2" charset="0"/>
                </a:rPr>
                <a:t>Cá</a:t>
              </a:r>
              <a:r>
                <a:rPr lang="en-US" sz="3733" b="1" dirty="0">
                  <a:solidFill>
                    <a:prstClr val="black"/>
                  </a:solidFill>
                  <a:latin typeface="AvantGarde" pitchFamily="2" charset="0"/>
                  <a:ea typeface="AvantGarde" pitchFamily="2" charset="0"/>
                  <a:cs typeface="AvantGarde" pitchFamily="2" charset="0"/>
                </a:rPr>
                <a:t> </a:t>
              </a:r>
              <a:r>
                <a:rPr lang="en-US" sz="3733" b="1" dirty="0" err="1">
                  <a:solidFill>
                    <a:prstClr val="black"/>
                  </a:solidFill>
                  <a:latin typeface="AvantGarde" pitchFamily="2" charset="0"/>
                  <a:ea typeface="AvantGarde" pitchFamily="2" charset="0"/>
                  <a:cs typeface="AvantGarde" pitchFamily="2" charset="0"/>
                </a:rPr>
                <a:t>trôi</a:t>
              </a:r>
              <a:endParaRPr lang="en-US" sz="3733"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7506" y="-2309"/>
            <a:ext cx="1406439" cy="1406439"/>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521</Words>
  <Application>Microsoft Office PowerPoint</Application>
  <PresentationFormat>Widescreen</PresentationFormat>
  <Paragraphs>74</Paragraphs>
  <Slides>17</Slides>
  <Notes>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17</vt:i4>
      </vt:variant>
    </vt:vector>
  </HeadingPairs>
  <TitlesOfParts>
    <vt:vector size="33" baseType="lpstr">
      <vt:lpstr>Arial</vt:lpstr>
      <vt:lpstr>Arial-Rounded</vt:lpstr>
      <vt:lpstr>AvantGarde</vt:lpstr>
      <vt:lpstr>Calibri</vt:lpstr>
      <vt:lpstr>Calibri Light</vt:lpstr>
      <vt:lpstr>HP001 4 hàng</vt:lpstr>
      <vt:lpstr>iCiel Cadena</vt:lpstr>
      <vt:lpstr>Open Sans</vt:lpstr>
      <vt:lpstr>Times New Roman</vt:lpstr>
      <vt:lpstr>UTM Avo</vt:lpstr>
      <vt:lpstr>华康方圆体W7</vt:lpstr>
      <vt:lpstr>1_Office 主题</vt:lpstr>
      <vt:lpstr>Office 主题</vt:lpstr>
      <vt:lpstr>4_Office 主题​​</vt:lpstr>
      <vt:lpstr>更多模版请关注:尚佳素材公社shop64427429.taobao.com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Dao Thuy</cp:lastModifiedBy>
  <cp:revision>11</cp:revision>
  <dcterms:created xsi:type="dcterms:W3CDTF">2021-07-28T05:24:49Z</dcterms:created>
  <dcterms:modified xsi:type="dcterms:W3CDTF">2022-02-06T03:14:45Z</dcterms:modified>
</cp:coreProperties>
</file>