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36"/>
  </p:notesMasterIdLst>
  <p:sldIdLst>
    <p:sldId id="256" r:id="rId11"/>
    <p:sldId id="257" r:id="rId12"/>
    <p:sldId id="258" r:id="rId13"/>
    <p:sldId id="259" r:id="rId14"/>
    <p:sldId id="286" r:id="rId15"/>
    <p:sldId id="271" r:id="rId16"/>
    <p:sldId id="262" r:id="rId17"/>
    <p:sldId id="287" r:id="rId18"/>
    <p:sldId id="288" r:id="rId19"/>
    <p:sldId id="289" r:id="rId20"/>
    <p:sldId id="290" r:id="rId21"/>
    <p:sldId id="291" r:id="rId22"/>
    <p:sldId id="272" r:id="rId23"/>
    <p:sldId id="266" r:id="rId24"/>
    <p:sldId id="292" r:id="rId25"/>
    <p:sldId id="267" r:id="rId26"/>
    <p:sldId id="284" r:id="rId27"/>
    <p:sldId id="285" r:id="rId28"/>
    <p:sldId id="269" r:id="rId29"/>
    <p:sldId id="276" r:id="rId30"/>
    <p:sldId id="294" r:id="rId31"/>
    <p:sldId id="293" r:id="rId32"/>
    <p:sldId id="295" r:id="rId33"/>
    <p:sldId id="296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9A009-D837-4DE7-AFBA-BD32D33249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6A90B-EFF3-4999-BEC4-09C617256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9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CCF9D-6281-45ED-8CE4-D8CB80F67C6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5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A1C7A-5D26-499F-897D-686CEEC0E7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33454-952E-4B19-9433-A51BD5DC6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69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2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17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80FC61-DE4F-4992-820D-64E00495F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259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D97EE-D6FF-4F87-A9DD-D42FDB714F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884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06CC08-DFD7-4A78-8D7E-18D7A21C43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050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C1F449-CDB0-4425-AD67-69343893CB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268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6A70B7-2877-4D70-961D-97748D96AB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33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7B6D-BB4F-4520-B366-AF804BFC8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55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C587B8-3621-41C4-872D-EB3B66F3A8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D4142-591C-4FAE-AD02-892EC9444D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062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3AE49-4FD9-4EB6-8149-DAE73417D5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612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889BA-FCB4-4D62-8CE9-FCB8892125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80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7D87CB-8DBB-4F2B-A672-A1D4DB3583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80FC61-DE4F-4992-820D-64E00495F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3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D97EE-D6FF-4F87-A9DD-D42FDB714F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97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06CC08-DFD7-4A78-8D7E-18D7A21C43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72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C1F449-CDB0-4425-AD67-69343893CB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3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6A70B7-2877-4D70-961D-97748D96AB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9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7B6D-BB4F-4520-B366-AF804BFC8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C587B8-3621-41C4-872D-EB3B66F3A8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35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D4142-591C-4FAE-AD02-892EC9444D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0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31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3AE49-4FD9-4EB6-8149-DAE73417D5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8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889BA-FCB4-4D62-8CE9-FCB8892125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31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7D87CB-8DBB-4F2B-A672-A1D4DB3583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7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80FC61-DE4F-4992-820D-64E00495F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4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D97EE-D6FF-4F87-A9DD-D42FDB714F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73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06CC08-DFD7-4A78-8D7E-18D7A21C43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34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C1F449-CDB0-4425-AD67-69343893CB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35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6A70B7-2877-4D70-961D-97748D96AB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7B6D-BB4F-4520-B366-AF804BFC8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99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C587B8-3621-41C4-872D-EB3B66F3A8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9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24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D4142-591C-4FAE-AD02-892EC9444D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44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3AE49-4FD9-4EB6-8149-DAE73417D5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889BA-FCB4-4D62-8CE9-FCB8892125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10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7D87CB-8DBB-4F2B-A672-A1D4DB3583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18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80FC61-DE4F-4992-820D-64E00495F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21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D97EE-D6FF-4F87-A9DD-D42FDB714F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06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06CC08-DFD7-4A78-8D7E-18D7A21C43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06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C1F449-CDB0-4425-AD67-69343893CB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37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6A70B7-2877-4D70-961D-97748D96AB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45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7B6D-BB4F-4520-B366-AF804BFC8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4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69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C587B8-3621-41C4-872D-EB3B66F3A8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21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D4142-591C-4FAE-AD02-892EC9444D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37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3AE49-4FD9-4EB6-8149-DAE73417D5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16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889BA-FCB4-4D62-8CE9-FCB8892125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17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7D87CB-8DBB-4F2B-A672-A1D4DB3583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08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B2A664-1CA3-4A38-A021-F8B312317B8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48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D3352C-1395-4A7F-9DCD-7B7E8D51121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96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AD0B31-6CAE-44C1-98C0-BD390FF010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65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4C9F8-320D-44D5-B158-0F27291596F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29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3BBD2-9A07-42BE-8C7F-B37B906F2B8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5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9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34C1C-02FB-49CB-B2A0-4A631C6B2BB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05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08E207-F665-4B55-8E19-E7B2E36C7AF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82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707DAF-2345-4180-8C2E-B3FFE4ADD91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5D7CA-E7B3-414A-9F97-552A8597CA4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86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03166E-7E5D-45FD-AE9A-CFD913C265D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33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7322B-B11F-47C3-A228-04ADD3CEF86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14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AAE7E-F645-424E-865C-8E03A7F3195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2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EB7A1-C036-431F-BD75-CD9BE97D860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9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5A42F-5F0F-4E76-95BE-0C78EEAC008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3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ACEA19-79E9-44B5-A067-B2BD06149A7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9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6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0B1B5-8E93-48D7-9845-0AC5B1971CB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50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AFD67-5B10-4ECE-8B46-0D288430C233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84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578E8-3C6B-4FEA-807D-1EB65EB9F3D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1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079EF5-DC08-4C31-B6F4-376D6069D33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3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54A44-8DBC-46A1-89F6-C765E52E3D1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68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7C2EB-D6F2-4C58-B6D6-06BD5545C9D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0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3AAB82-B09B-4EDB-994B-15BDAF0A55C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9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C150E-5B48-4E24-98E9-50CD3378F9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23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161E4-83EF-4C73-BEE3-95EDCDF9AD7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28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9FD40A-604C-4063-90C7-4C3BECFD737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D5B7A-0674-43EA-9001-7758260869E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83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2910C-144F-4A4F-8DBD-70E4E4E865A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11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2EE05F-0F3E-4BCA-81F4-DA438D6AD78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86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6C509-C4AA-44A5-91A9-D4FD2B9B53D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4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694EE-6117-4DDB-9364-A2E6FAC09FF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557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1E435-59F4-4731-9D35-756BEC8575B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77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DF1F4B-6880-4981-A988-20C4C38399D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34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31C84B-D40D-42A0-AD02-8FED2D98C41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6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C150E-5B48-4E24-98E9-50CD3378F9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96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161E4-83EF-4C73-BEE3-95EDCDF9AD7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4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28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9FD40A-604C-4063-90C7-4C3BECFD737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7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D5B7A-0674-43EA-9001-7758260869E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70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2910C-144F-4A4F-8DBD-70E4E4E865A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132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2EE05F-0F3E-4BCA-81F4-DA438D6AD78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50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6C509-C4AA-44A5-91A9-D4FD2B9B53D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64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694EE-6117-4DDB-9364-A2E6FAC09FF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652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1E435-59F4-4731-9D35-756BEC8575B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48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DF1F4B-6880-4981-A988-20C4C38399D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54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31C84B-D40D-42A0-AD02-8FED2D98C41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06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80FC61-DE4F-4992-820D-64E00495F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4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3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D97EE-D6FF-4F87-A9DD-D42FDB714F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74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06CC08-DFD7-4A78-8D7E-18D7A21C43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154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C1F449-CDB0-4425-AD67-69343893CB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322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6A70B7-2877-4D70-961D-97748D96AB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453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7B6D-BB4F-4520-B366-AF804BFC8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07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C587B8-3621-41C4-872D-EB3B66F3A8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809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D4142-591C-4FAE-AD02-892EC9444D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141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3AE49-4FD9-4EB6-8149-DAE73417D5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056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889BA-FCB4-4D62-8CE9-FCB8892125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609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7D87CB-8DBB-4F2B-A672-A1D4DB35832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9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4D8C6-45F4-4426-949C-6319B886BC4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A12F-325C-49F0-9B51-5FFBB9DA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3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A581E8-5F24-430F-BA50-0F3D5F67EB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7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A581E8-5F24-430F-BA50-0F3D5F67EB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A581E8-5F24-430F-BA50-0F3D5F67EB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7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A581E8-5F24-430F-BA50-0F3D5F67EB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6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6F45E-57A4-4905-82C9-288C6FDCB5A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1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65346-9A5B-4D64-9728-360EB240AE0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CD3B8-01D7-47AC-90D6-46C04675FC7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CD3B8-01D7-47AC-90D6-46C04675FC7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9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A581E8-5F24-430F-BA50-0F3D5F67EB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77883" y="1441174"/>
            <a:ext cx="52958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3676" y="128885"/>
            <a:ext cx="74842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SÀI ĐỒNG</a:t>
            </a:r>
            <a:endParaRPr lang="en-US" sz="4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1224" y="2646269"/>
            <a:ext cx="6862713" cy="10146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0905" y="4050862"/>
            <a:ext cx="6862713" cy="10146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7139" y="4853883"/>
            <a:ext cx="6862713" cy="10146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4A4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733800" y="2445604"/>
            <a:ext cx="5867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3. </a:t>
            </a:r>
            <a:r>
              <a:rPr lang="en-US" sz="4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Đọc</a:t>
            </a:r>
            <a:r>
              <a:rPr lang="en-US" sz="4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lại</a:t>
            </a:r>
            <a:r>
              <a:rPr lang="en-US" sz="4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toàn</a:t>
            </a:r>
            <a:r>
              <a:rPr lang="en-US" sz="4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bài</a:t>
            </a:r>
            <a:r>
              <a:rPr lang="en-US" sz="4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9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gtbrd01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Subtitle 2"/>
          <p:cNvSpPr txBox="1">
            <a:spLocks/>
          </p:cNvSpPr>
          <p:nvPr/>
        </p:nvSpPr>
        <p:spPr bwMode="auto">
          <a:xfrm>
            <a:off x="3264941" y="2495550"/>
            <a:ext cx="5969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</a:pPr>
            <a:r>
              <a:rPr lang="en-US" altLang="vi-VN" sz="6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altLang="vi-VN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bài</a:t>
            </a:r>
          </a:p>
        </p:txBody>
      </p:sp>
    </p:spTree>
    <p:extLst>
      <p:ext uri="{BB962C8B-B14F-4D97-AF65-F5344CB8AC3E}">
        <p14:creationId xmlns:p14="http://schemas.microsoft.com/office/powerpoint/2010/main" val="33771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933215" y="1009641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vi-VN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từ đầu đến </a:t>
            </a:r>
            <a:r>
              <a:rPr lang="en-US" altLang="vi-VN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mang</a:t>
            </a:r>
            <a:r>
              <a:rPr lang="en-US" altLang="vi-VN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vi-VN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sao tác giả yêu truyện cổ nước nhà?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499436" y="2119547"/>
            <a:ext cx="911089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TRẢ LỜI:</a:t>
            </a:r>
          </a:p>
          <a:p>
            <a:pPr algn="just" fontAlgn="base">
              <a:spcBef>
                <a:spcPts val="0"/>
              </a:spcBef>
              <a:spcAft>
                <a:spcPct val="0"/>
              </a:spcAft>
              <a:buFontTx/>
              <a:buChar char="-"/>
            </a:pP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của nước mình rất nhân hậu, ý nghĩa rất sâu xa.</a:t>
            </a:r>
          </a:p>
          <a:p>
            <a:pPr algn="just" fontAlgn="base">
              <a:spcBef>
                <a:spcPts val="0"/>
              </a:spcBef>
              <a:spcAft>
                <a:spcPct val="0"/>
              </a:spcAft>
              <a:buFontTx/>
              <a:buChar char="-"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truyện cổ giúp ta nhận ra những phẩm chất quý báu của cha ông: công bằng, thông minh, độ lượng, đa tình, đa mang,…</a:t>
            </a:r>
          </a:p>
          <a:p>
            <a:pPr algn="just" fontAlgn="base">
              <a:spcBef>
                <a:spcPts val="0"/>
              </a:spcBef>
              <a:spcAft>
                <a:spcPct val="0"/>
              </a:spcAft>
              <a:buFontTx/>
              <a:buChar char="-"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truyện cổ truyền cho đời sau nhiều lời răn dạy quý báu của cha ông: nhân hậu, ở hiền, chăm làm, tự tin…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3493" y="217117"/>
            <a:ext cx="3594100" cy="52322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39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9" grpId="0"/>
      <p:bldP spid="21520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9280" y="1332533"/>
            <a:ext cx="10498489" cy="43231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hiểu câu thơ: </a:t>
            </a:r>
            <a:r>
              <a:rPr lang="en-US" sz="40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40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như thế nào?</a:t>
            </a:r>
            <a:endParaRPr lang="en-US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cha ta đã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bao mưa nắng,  qua </a:t>
            </a:r>
            <a:r>
              <a:rPr lang="en-US" sz="40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để đúc rút những bài học kinh nghiệm cho con cháu.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-Từ “Nhận mặt” ở đây nghĩa là thế nào?</a:t>
            </a:r>
            <a:endParaRPr lang="en-US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mặt là giúp con cháu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40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hậu từ bao đời nay.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208" y="541674"/>
            <a:ext cx="3594100" cy="523220"/>
          </a:xfrm>
          <a:prstGeom prst="rect">
            <a:avLst/>
          </a:prstGeom>
          <a:noFill/>
          <a:ln w="38100">
            <a:solidFill>
              <a:srgbClr val="33339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899" y="5503244"/>
            <a:ext cx="9684269" cy="12404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Ý 1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Ca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ngợi truyện cổ, đề cao lòng nhân hậu, ăn ở hiền lành.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08"/>
            <a:ext cx="1231726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054" y="474429"/>
            <a:ext cx="9457151" cy="1325563"/>
          </a:xfrm>
        </p:spPr>
        <p:txBody>
          <a:bodyPr>
            <a:norm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6831" y="1960562"/>
            <a:ext cx="4083485" cy="4102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6" y="1825625"/>
            <a:ext cx="5181599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69" y="68619"/>
            <a:ext cx="363353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0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28750" y="1485900"/>
            <a:ext cx="9639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câu chuyện này muốn khuyên chúng ta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8950" y="486430"/>
            <a:ext cx="3594100" cy="523220"/>
          </a:xfrm>
          <a:prstGeom prst="rect">
            <a:avLst/>
          </a:prstGeom>
          <a:noFill/>
          <a:ln w="38100">
            <a:solidFill>
              <a:srgbClr val="33339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81100" y="2400300"/>
            <a:ext cx="1013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808080"/>
              </a:buClr>
              <a:buSzPct val="75000"/>
              <a:buFontTx/>
              <a:buNone/>
            </a:pP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Tấm Cám </a:t>
            </a: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chúng ta sống phải chăm làm, ăn ở nhân hậu, hiền lành.</a:t>
            </a:r>
          </a:p>
          <a:p>
            <a:pPr algn="ctr" fontAlgn="base">
              <a:spcAft>
                <a:spcPct val="0"/>
              </a:spcAft>
              <a:buClr>
                <a:srgbClr val="808080"/>
              </a:buClr>
              <a:buSzPct val="75000"/>
              <a:buFontTx/>
              <a:buNone/>
            </a:pP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Đẽo cày giữa đường </a:t>
            </a:r>
            <a:r>
              <a:rPr lang="en-US" alt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chúng ta cần phải tự tin, có chính kiến khi làm bất cứ việc gì.</a:t>
            </a:r>
          </a:p>
          <a:p>
            <a:pPr algn="ctr" fontAlgn="base">
              <a:spcAft>
                <a:spcPct val="0"/>
              </a:spcAft>
              <a:buClr>
                <a:srgbClr val="808080"/>
              </a:buClr>
              <a:buSzPct val="75000"/>
              <a:buFontTx/>
              <a:buNone/>
            </a:pPr>
            <a:endParaRPr lang="en-US" altLang="vi-VN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buClr>
                <a:srgbClr val="808080"/>
              </a:buClr>
              <a:buSzPct val="75000"/>
              <a:buFontTx/>
              <a:buChar char="-"/>
            </a:pPr>
            <a:endParaRPr lang="en-US" altLang="vi-VN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1350" y="198774"/>
            <a:ext cx="3594100" cy="523220"/>
          </a:xfrm>
          <a:prstGeom prst="rect">
            <a:avLst/>
          </a:prstGeom>
          <a:noFill/>
          <a:ln w="38100">
            <a:solidFill>
              <a:srgbClr val="33339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52500" y="704850"/>
            <a:ext cx="10915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những truyện cổ khác thể hiện lòng nhân hậu của người Việt Nam ta.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770010"/>
            <a:ext cx="10248264" cy="2670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4" y="4581524"/>
            <a:ext cx="8858251" cy="22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46185" y="926123"/>
            <a:ext cx="5392615" cy="4091354"/>
          </a:xfrm>
          <a:prstGeom prst="cloudCallout">
            <a:avLst>
              <a:gd name="adj1" fmla="val -35181"/>
              <a:gd name="adj2" fmla="val 613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cha ta?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063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72750" y="1290935"/>
            <a:ext cx="395493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uyệt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7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79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11016" y="1289539"/>
            <a:ext cx="4982308" cy="3259016"/>
          </a:xfrm>
          <a:prstGeom prst="cloudCallout">
            <a:avLst>
              <a:gd name="adj1" fmla="val -31466"/>
              <a:gd name="adj2" fmla="val 66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cha ta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qua bài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9288" y="1289539"/>
            <a:ext cx="4033476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0" indent="0">
              <a:buNone/>
            </a:pP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4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08214" y="19203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635428" y="1403070"/>
            <a:ext cx="9261172" cy="145070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351114" y="3245905"/>
            <a:ext cx="9888386" cy="171297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vi-VN" sz="3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truyện cổ là lời cha ông răn dạy con cháu đời sau sống cần nhân hậu, độ lượng, công bằng, thông minh, chăm chỉ.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8950" y="562630"/>
            <a:ext cx="3594100" cy="523220"/>
          </a:xfrm>
          <a:prstGeom prst="rect">
            <a:avLst/>
          </a:prstGeom>
          <a:noFill/>
          <a:ln w="38100">
            <a:solidFill>
              <a:srgbClr val="33339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5418962"/>
            <a:ext cx="8572500" cy="107708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Ý 2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Những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bài học quý của cha ông muốn răn dạy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cháu đời sau.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35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0" grpId="0" uiExpand="1" build="p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6483" y="244258"/>
            <a:ext cx="4446740" cy="10146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3750" y="1397415"/>
            <a:ext cx="10371551" cy="5621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2 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8619" y="4089421"/>
            <a:ext cx="2857500" cy="256222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396119" y="2233749"/>
            <a:ext cx="7014978" cy="3122367"/>
          </a:xfrm>
          <a:prstGeom prst="cloudCallout">
            <a:avLst>
              <a:gd name="adj1" fmla="val -51440"/>
              <a:gd name="adj2" fmla="val 56965"/>
            </a:avLst>
          </a:prstGeom>
        </p:spPr>
        <p:style>
          <a:lnRef idx="2">
            <a:schemeClr val="accent6"/>
          </a:lnRef>
          <a:fillRef idx="1003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Mèn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là người như thế nào? Em học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Dế Mèn được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3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2807" y="1934895"/>
            <a:ext cx="8280504" cy="3372677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  <a:p>
            <a:pPr marL="0" indent="0" algn="ctr">
              <a:buNone/>
            </a:pP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 truyện cổ nước ta vừa nhân hậu, thông minh vừa chứa đựng kinh nghiệm quý báu của cha ông.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104775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gtbrd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ubtitle 2"/>
          <p:cNvSpPr txBox="1">
            <a:spLocks/>
          </p:cNvSpPr>
          <p:nvPr/>
        </p:nvSpPr>
        <p:spPr bwMode="auto">
          <a:xfrm>
            <a:off x="3505616" y="1896255"/>
            <a:ext cx="64135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altLang="vi-VN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</a:t>
            </a:r>
            <a:r>
              <a:rPr lang="en-US" altLang="vi-VN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vi-VN" sz="4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3276600" y="2905905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l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063615" y="3484668"/>
            <a:ext cx="60647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thiết tha, tự hào, trầm lắng.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514600" y="227351"/>
            <a:ext cx="70104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Tôi yêu truyện cổ nước tôi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/ lại tuyệt vời sâu xa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Thương người / rồi mới thương ta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nhau/ dù mấy cách xa cũng tìm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Ở hiền/ thì lại gặp hiền 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ngay/ thì được phật, / tiên độ trì.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Mang theo truyện cổ/ tôi đi/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Vàng cơn nắng,/ trắng cơn mưa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chảy/ có rặng dừa nghiêng soi.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01784" y="674557"/>
            <a:ext cx="614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82256" y="1334124"/>
            <a:ext cx="1439055" cy="14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04945" y="1354625"/>
            <a:ext cx="910028" cy="9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37483" y="1999201"/>
            <a:ext cx="2053651" cy="9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92974" y="2649288"/>
            <a:ext cx="2266013" cy="9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79299" y="3247687"/>
            <a:ext cx="614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17955" y="3912432"/>
            <a:ext cx="1633927" cy="14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34918" y="5825995"/>
            <a:ext cx="816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72003" y="5825995"/>
            <a:ext cx="816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6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263027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THUỘC LÒNG BÀI THƠ</a:t>
            </a:r>
          </a:p>
        </p:txBody>
      </p:sp>
    </p:spTree>
    <p:extLst>
      <p:ext uri="{BB962C8B-B14F-4D97-AF65-F5344CB8AC3E}">
        <p14:creationId xmlns:p14="http://schemas.microsoft.com/office/powerpoint/2010/main" val="49076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8763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3276600" y="2903539"/>
            <a:ext cx="5638800" cy="3241675"/>
          </a:xfrm>
        </p:spPr>
        <p:txBody>
          <a:bodyPr>
            <a:normAutofit/>
          </a:bodyPr>
          <a:lstStyle/>
          <a:p>
            <a:pPr marL="273050" indent="-273050" algn="ctr">
              <a:buNone/>
            </a:pP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Truyện cổ nước mình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>
              <a:buNone/>
            </a:pP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Thư thăm bạn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78360"/>
            <a:ext cx="8382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52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0650" y="476250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13 tháng 9 năm 2021</a:t>
            </a:r>
          </a:p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2552700"/>
            <a:ext cx="1165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Ca ngợi truyện cổ nước ta vừa nhân hậu, thông minh vừa chứa đựng kinh nghiệm quý báu của cha ông.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82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018881" y="5881031"/>
            <a:ext cx="7502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có những nhân vật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862" y="2419643"/>
            <a:ext cx="7596553" cy="63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5569" y="5634809"/>
            <a:ext cx="817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vẽ cảnh ông tiên, em nhỏ và một cô gái đứng trên đài sen.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862" y="5881030"/>
            <a:ext cx="849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nhân vật đó em thường gặp ở đâu?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7921" y="5618960"/>
            <a:ext cx="7766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nhân vật ấy thường xuất hiện trong những câu chuyện cổ tích.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28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0650" y="476250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415242"/>
            <a:ext cx="8382000" cy="44796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9296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86200" y="649070"/>
            <a:ext cx="4191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LUYỆN ĐỌC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3600" y="1600200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toàn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,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trả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lời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: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133600" y="2209801"/>
            <a:ext cx="8915400" cy="2246769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133600" y="2809964"/>
            <a:ext cx="8915400" cy="52322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133600" y="4194959"/>
            <a:ext cx="8915400" cy="2246769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52" y="3056522"/>
            <a:ext cx="3687434" cy="3801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70366" y="84721"/>
            <a:ext cx="3687434" cy="38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00250" y="14819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Bài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Từ đầu đến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Tiếp theo đến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Tiếp theo đến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3600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mình.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Tiếp theo đến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 ra việc gì.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53056" y="323582"/>
            <a:ext cx="4191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LUYỆN ĐỌC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33806" y="1461274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Arial" pitchFamily="34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Arial" pitchFamily="34" charset="0"/>
              </a:rPr>
              <a:t>từng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Arial" pitchFamily="34" charset="0"/>
              </a:rPr>
              <a:t>khổ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Arial" pitchFamily="34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733806" y="2012189"/>
            <a:ext cx="8915400" cy="5232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971800" y="2590800"/>
            <a:ext cx="8915400" cy="267765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 cổ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Tuyệt vời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Rặng dừa nghiêng soi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 tha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kern="0" noProof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3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 bwMode="auto">
          <a:xfrm>
            <a:off x="1809750" y="165735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Tôi yêu truyện cổ nước tôi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Vừa nhân hậu 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lại tuyệt vời sâu xa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Thương người 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rồi mới thương ta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 nhau 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dù mấy cách xa cũng tìm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Rất công bằng,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rất thông minh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Vừa độ lượng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lại đa tình,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đa mang.</a:t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1818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alt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altLang="vi-VN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29050" y="819150"/>
            <a:ext cx="4191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LUYỆN ĐỌC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86200" y="919396"/>
            <a:ext cx="4191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LUYỆN ĐỌC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81100" y="165932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2. </a:t>
            </a:r>
            <a:r>
              <a:rPr lang="en-US" sz="36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Đọc</a:t>
            </a:r>
            <a:r>
              <a:rPr lang="en-US" sz="36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từng</a:t>
            </a:r>
            <a:r>
              <a:rPr lang="en-US" sz="36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khổ</a:t>
            </a:r>
            <a:r>
              <a:rPr lang="en-US" sz="36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thơ</a:t>
            </a:r>
            <a:r>
              <a:rPr lang="en-US" sz="3600" b="1" dirty="0">
                <a:solidFill>
                  <a:srgbClr val="1818FF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81100" y="2312201"/>
            <a:ext cx="89154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66900" y="3031207"/>
            <a:ext cx="922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phật, tiên,….) cứu giúp và che chở cho người.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4325" y="3045672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 trì: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3683192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 lượng: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05100" y="3668439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rãi, do tha thứ cho người khác.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" y="4302878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 tình: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43125" y="4329305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giàu tình cảm( nghĩa trong bài).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" y="5001845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 mang: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38400" y="5025787"/>
            <a:ext cx="9029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lắng, quan tâm đến nhiều người, nhiều việc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(nghĩa trong bài).</a:t>
            </a:r>
          </a:p>
        </p:txBody>
      </p:sp>
    </p:spTree>
    <p:extLst>
      <p:ext uri="{BB962C8B-B14F-4D97-AF65-F5344CB8AC3E}">
        <p14:creationId xmlns:p14="http://schemas.microsoft.com/office/powerpoint/2010/main" val="27962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1044</Words>
  <Application>Microsoft Office PowerPoint</Application>
  <PresentationFormat>Widescreen</PresentationFormat>
  <Paragraphs>122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3_Default Design</vt:lpstr>
      <vt:lpstr>5_Default Design</vt:lpstr>
      <vt:lpstr>6_Default Design</vt:lpstr>
      <vt:lpstr>7_Default Design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Bài thơ gợi cho em nhớ những chuyện cổ tích nào?</vt:lpstr>
      <vt:lpstr>PowerPoint Presentation</vt:lpstr>
      <vt:lpstr>PowerPoint Presentation</vt:lpstr>
      <vt:lpstr>PowerPoint Presentation</vt:lpstr>
      <vt:lpstr>PowerPoint Presentation</vt:lpstr>
      <vt:lpstr>Tôi nghe truyện cổ thầm thì Lời ông cha dạy cũng vì đời sau.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61</cp:revision>
  <dcterms:created xsi:type="dcterms:W3CDTF">2017-12-07T05:39:04Z</dcterms:created>
  <dcterms:modified xsi:type="dcterms:W3CDTF">2022-09-20T05:29:06Z</dcterms:modified>
</cp:coreProperties>
</file>