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280" r:id="rId4"/>
    <p:sldId id="308" r:id="rId5"/>
    <p:sldId id="309" r:id="rId6"/>
    <p:sldId id="298" r:id="rId7"/>
    <p:sldId id="293" r:id="rId8"/>
    <p:sldId id="286" r:id="rId9"/>
    <p:sldId id="307" r:id="rId10"/>
    <p:sldId id="294" r:id="rId11"/>
    <p:sldId id="295" r:id="rId12"/>
    <p:sldId id="296" r:id="rId13"/>
    <p:sldId id="297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8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5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4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1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9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8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2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6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0B587-CEB8-4AA0-BE78-70E33EDA2B9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0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Rectangle 1"/>
          <p:cNvSpPr>
            <a:spLocks noChangeArrowheads="1"/>
          </p:cNvSpPr>
          <p:nvPr/>
        </p:nvSpPr>
        <p:spPr bwMode="auto">
          <a:xfrm>
            <a:off x="2645834" y="4555067"/>
            <a:ext cx="7981951" cy="7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991" dirty="0">
                <a:solidFill>
                  <a:srgbClr val="002060"/>
                </a:solidFill>
                <a:latin typeface=".VnAristote" panose="020B7200000000000000" pitchFamily="34" charset="0"/>
                <a:cs typeface="Times New Roman" panose="02020603050405020304" pitchFamily="18" charset="0"/>
              </a:rPr>
              <a:t>Gi¸o viªn : Huúnh ThÞ Hßa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1885" y="2556705"/>
            <a:ext cx="8693715" cy="1401343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387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.VnAristote" panose="020B7200000000000000" pitchFamily="34" charset="0"/>
              </a:rPr>
              <a:t>LuyÖn tËp (trang 46)</a:t>
            </a:r>
          </a:p>
        </p:txBody>
      </p:sp>
      <p:sp>
        <p:nvSpPr>
          <p:cNvPr id="2" name="Rectangle 1"/>
          <p:cNvSpPr/>
          <p:nvPr/>
        </p:nvSpPr>
        <p:spPr>
          <a:xfrm>
            <a:off x="3318933" y="1373717"/>
            <a:ext cx="6197600" cy="9213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387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UTM Wedding K&amp;T" panose="02040603050506020204" pitchFamily="18" charset="0"/>
              </a:rPr>
              <a:t>Toán - Lớp 4c</a:t>
            </a:r>
            <a:endParaRPr lang="en-US" sz="5387" kern="10" dirty="0">
              <a:ln w="9525">
                <a:round/>
                <a:headEnd/>
                <a:tailEnd/>
              </a:ln>
              <a:solidFill>
                <a:srgbClr val="008000"/>
              </a:solidFill>
              <a:latin typeface=".VnAristote" panose="020B7200000000000000" pitchFamily="34" charset="0"/>
            </a:endParaRPr>
          </a:p>
        </p:txBody>
      </p:sp>
      <p:sp>
        <p:nvSpPr>
          <p:cNvPr id="3078" name="WordArt 38"/>
          <p:cNvSpPr>
            <a:spLocks noChangeArrowheads="1" noChangeShapeType="1" noTextEdit="1"/>
          </p:cNvSpPr>
          <p:nvPr/>
        </p:nvSpPr>
        <p:spPr bwMode="auto">
          <a:xfrm>
            <a:off x="2982385" y="620184"/>
            <a:ext cx="6868583" cy="5249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TRƯỜNG TIỂU HỌC ĐÔNG XUÂN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222268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86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3086101" y="1906587"/>
            <a:ext cx="5775325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15"/>
          <p:cNvSpPr>
            <a:spLocks noChangeShapeType="1"/>
          </p:cNvSpPr>
          <p:nvPr/>
        </p:nvSpPr>
        <p:spPr bwMode="auto">
          <a:xfrm>
            <a:off x="3052763" y="2430463"/>
            <a:ext cx="163195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18"/>
          <p:cNvSpPr txBox="1">
            <a:spLocks noChangeArrowheads="1"/>
          </p:cNvSpPr>
          <p:nvPr/>
        </p:nvSpPr>
        <p:spPr bwMode="auto">
          <a:xfrm>
            <a:off x="1597025" y="167005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Tuổi bố:</a:t>
            </a:r>
          </a:p>
        </p:txBody>
      </p:sp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1550988" y="2163762"/>
            <a:ext cx="1973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Tuổi con:</a:t>
            </a:r>
          </a:p>
        </p:txBody>
      </p:sp>
      <p:sp>
        <p:nvSpPr>
          <p:cNvPr id="31764" name="AutoShape 20"/>
          <p:cNvSpPr>
            <a:spLocks/>
          </p:cNvSpPr>
          <p:nvPr/>
        </p:nvSpPr>
        <p:spPr bwMode="auto">
          <a:xfrm rot="-5400000">
            <a:off x="3777457" y="1850231"/>
            <a:ext cx="215900" cy="1570037"/>
          </a:xfrm>
          <a:prstGeom prst="leftBrace">
            <a:avLst>
              <a:gd name="adj1" fmla="val 17086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65" name="AutoShape 21"/>
          <p:cNvSpPr>
            <a:spLocks/>
          </p:cNvSpPr>
          <p:nvPr/>
        </p:nvSpPr>
        <p:spPr bwMode="auto">
          <a:xfrm rot="5400000" flipV="1">
            <a:off x="5804694" y="-1142207"/>
            <a:ext cx="280988" cy="5765800"/>
          </a:xfrm>
          <a:prstGeom prst="leftBrace">
            <a:avLst>
              <a:gd name="adj1" fmla="val 16292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67" name="AutoShape 23"/>
          <p:cNvSpPr>
            <a:spLocks/>
          </p:cNvSpPr>
          <p:nvPr/>
        </p:nvSpPr>
        <p:spPr bwMode="auto">
          <a:xfrm rot="-5400000">
            <a:off x="6616701" y="131762"/>
            <a:ext cx="357187" cy="4116388"/>
          </a:xfrm>
          <a:prstGeom prst="leftBrace">
            <a:avLst>
              <a:gd name="adj1" fmla="val 45991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 rot="10800000">
            <a:off x="8851900" y="1777999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288088" y="2239962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tuổi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9017000" y="1949450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tuổi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725863" y="2625724"/>
            <a:ext cx="341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>
                <a:solidFill>
                  <a:srgbClr val="FF0000"/>
                </a:solidFill>
              </a:rPr>
              <a:t>  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5741988" y="1147762"/>
            <a:ext cx="44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55" name="Text Box 31"/>
          <p:cNvSpPr txBox="1">
            <a:spLocks noChangeArrowheads="1"/>
          </p:cNvSpPr>
          <p:nvPr/>
        </p:nvSpPr>
        <p:spPr bwMode="auto">
          <a:xfrm>
            <a:off x="1597025" y="1069974"/>
            <a:ext cx="1814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4740275" y="1822450"/>
            <a:ext cx="0" cy="2524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55938" y="1797050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861425" y="1809750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52763" y="2311400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13288" y="2305050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8" name="Text Box 31"/>
          <p:cNvSpPr txBox="1">
            <a:spLocks noChangeArrowheads="1"/>
          </p:cNvSpPr>
          <p:nvPr/>
        </p:nvSpPr>
        <p:spPr bwMode="auto">
          <a:xfrm>
            <a:off x="187722" y="46035"/>
            <a:ext cx="11572081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Tuổi bố và tuổi con cộng lại được 58 tuổi. </a:t>
            </a:r>
            <a:r>
              <a:rPr lang="vi-VN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Bố hơn con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38 tuổi. Hỏi bố bao nhiêu tuổi, con bao nhiêu tuổi ?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4730751" y="2028824"/>
            <a:ext cx="15875" cy="3746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5354639" y="2855913"/>
            <a:ext cx="1531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en-US" altLang="en-US" sz="2800" b="1" dirty="0">
                <a:solidFill>
                  <a:srgbClr val="FF0000"/>
                </a:solidFill>
              </a:rPr>
              <a:t>  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61140" y="3954918"/>
            <a:ext cx="45275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của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( 58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38 ) : 2 =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(tuổi)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của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=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(tuổi)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Đáp số: Bố: 48 tuổi</a:t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tuổi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08089" y="3865563"/>
            <a:ext cx="449818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của bố là: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( 58 + 38 ) : 2 = 48 (tuổi)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của con là: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- 38 = 10 (tuổi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Bố: 48 tuổi</a:t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tuổi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30413" y="3403601"/>
            <a:ext cx="120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621590" y="3379429"/>
            <a:ext cx="120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6027739" y="3638549"/>
            <a:ext cx="3175" cy="283845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69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31764" grpId="0" animBg="1"/>
      <p:bldP spid="31765" grpId="0" animBg="1"/>
      <p:bldP spid="31767" grpId="0" animBg="1"/>
      <p:bldP spid="31768" grpId="0" animBg="1"/>
      <p:bldP spid="31769" grpId="0"/>
      <p:bldP spid="31770" grpId="0"/>
      <p:bldP spid="31771" grpId="0"/>
      <p:bldP spid="31772" grpId="0"/>
      <p:bldP spid="10255" grpId="0"/>
      <p:bldP spid="22" grpId="0"/>
      <p:bldP spid="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0" y="188308"/>
            <a:ext cx="1226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học có 28 học sinh. Số học sinh trai 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học sinh gái là 4 em. Hỏi lớp học đó có bao nhiêu học sinh trai, bao nhiêu học sinh gái? 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1876426" y="1941513"/>
            <a:ext cx="183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3384551" y="1935163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trai </a:t>
            </a:r>
            <a:r>
              <a:rPr lang="en-US" altLang="en-US" sz="24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3384551" y="2293938"/>
            <a:ext cx="222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gái </a:t>
            </a:r>
            <a:r>
              <a:rPr lang="en-US" altLang="en-US" sz="2400">
                <a:solidFill>
                  <a:srgbClr val="002060"/>
                </a:solidFill>
              </a:rPr>
              <a:t>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524500" y="2193925"/>
            <a:ext cx="3124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37200" y="2597150"/>
            <a:ext cx="2286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442744" y="2216944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8566944" y="2216944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434807" y="2585245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7747794" y="2605881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614444" y="2397919"/>
            <a:ext cx="381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8" name="AutoShape 19"/>
          <p:cNvSpPr>
            <a:spLocks/>
          </p:cNvSpPr>
          <p:nvPr/>
        </p:nvSpPr>
        <p:spPr bwMode="auto">
          <a:xfrm rot="5400000" flipV="1">
            <a:off x="6941344" y="440531"/>
            <a:ext cx="304800" cy="3113088"/>
          </a:xfrm>
          <a:prstGeom prst="leftBrace">
            <a:avLst>
              <a:gd name="adj1" fmla="val 19306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8209" name="AutoShape 18"/>
          <p:cNvSpPr>
            <a:spLocks/>
          </p:cNvSpPr>
          <p:nvPr/>
        </p:nvSpPr>
        <p:spPr bwMode="auto">
          <a:xfrm rot="-5400000">
            <a:off x="8143875" y="1909763"/>
            <a:ext cx="152400" cy="838200"/>
          </a:xfrm>
          <a:prstGeom prst="leftBrace">
            <a:avLst>
              <a:gd name="adj1" fmla="val 14009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8210" name="AutoShape 22"/>
          <p:cNvSpPr>
            <a:spLocks/>
          </p:cNvSpPr>
          <p:nvPr/>
        </p:nvSpPr>
        <p:spPr bwMode="auto">
          <a:xfrm rot="10800000">
            <a:off x="8755064" y="2141538"/>
            <a:ext cx="141287" cy="5207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211" name="TextBox 29"/>
          <p:cNvSpPr txBox="1">
            <a:spLocks noChangeArrowheads="1"/>
          </p:cNvSpPr>
          <p:nvPr/>
        </p:nvSpPr>
        <p:spPr bwMode="auto">
          <a:xfrm>
            <a:off x="7912100" y="228123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em</a:t>
            </a:r>
          </a:p>
        </p:txBody>
      </p:sp>
      <p:sp>
        <p:nvSpPr>
          <p:cNvPr id="8212" name="TextBox 30"/>
          <p:cNvSpPr txBox="1">
            <a:spLocks noChangeArrowheads="1"/>
          </p:cNvSpPr>
          <p:nvPr/>
        </p:nvSpPr>
        <p:spPr bwMode="auto">
          <a:xfrm>
            <a:off x="8909051" y="2170113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em</a:t>
            </a:r>
          </a:p>
        </p:txBody>
      </p:sp>
      <p:sp>
        <p:nvSpPr>
          <p:cNvPr id="8213" name="AutoShape 18"/>
          <p:cNvSpPr>
            <a:spLocks/>
          </p:cNvSpPr>
          <p:nvPr/>
        </p:nvSpPr>
        <p:spPr bwMode="auto">
          <a:xfrm rot="-5400000">
            <a:off x="6571457" y="1597819"/>
            <a:ext cx="228600" cy="2297113"/>
          </a:xfrm>
          <a:prstGeom prst="leftBrace">
            <a:avLst>
              <a:gd name="adj1" fmla="val 140122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8215" name="TextBox 33"/>
          <p:cNvSpPr txBox="1">
            <a:spLocks noChangeArrowheads="1"/>
          </p:cNvSpPr>
          <p:nvPr/>
        </p:nvSpPr>
        <p:spPr bwMode="auto">
          <a:xfrm>
            <a:off x="6667500" y="138906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em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537326" y="6096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216651" y="1080282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90600" y="10668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952807" y="1101695"/>
            <a:ext cx="182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698207" y="4929982"/>
            <a:ext cx="2971800" cy="1587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5"/>
          <p:cNvSpPr txBox="1">
            <a:spLocks noChangeArrowheads="1"/>
          </p:cNvSpPr>
          <p:nvPr/>
        </p:nvSpPr>
        <p:spPr bwMode="auto">
          <a:xfrm>
            <a:off x="735623" y="3321541"/>
            <a:ext cx="610023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học sinh gái là: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( 28 – 4) : 2  = 12 (em)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học sinh trai là: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12 + 4 = 16 (em)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Đáp số: 16 học sinh trai</a:t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12 học sinh gái</a:t>
            </a:r>
          </a:p>
        </p:txBody>
      </p:sp>
      <p:sp>
        <p:nvSpPr>
          <p:cNvPr id="36" name="TextBox 36"/>
          <p:cNvSpPr txBox="1">
            <a:spLocks noChangeArrowheads="1"/>
          </p:cNvSpPr>
          <p:nvPr/>
        </p:nvSpPr>
        <p:spPr bwMode="auto">
          <a:xfrm>
            <a:off x="503632" y="3301792"/>
            <a:ext cx="1154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</a:p>
        </p:txBody>
      </p:sp>
      <p:sp>
        <p:nvSpPr>
          <p:cNvPr id="37" name="TextBox 37"/>
          <p:cNvSpPr txBox="1">
            <a:spLocks noChangeArrowheads="1"/>
          </p:cNvSpPr>
          <p:nvPr/>
        </p:nvSpPr>
        <p:spPr bwMode="auto">
          <a:xfrm>
            <a:off x="6285529" y="3374591"/>
            <a:ext cx="1196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</a:p>
        </p:txBody>
      </p:sp>
      <p:sp>
        <p:nvSpPr>
          <p:cNvPr id="38" name="TextBox 38"/>
          <p:cNvSpPr txBox="1">
            <a:spLocks noChangeArrowheads="1"/>
          </p:cNvSpPr>
          <p:nvPr/>
        </p:nvSpPr>
        <p:spPr bwMode="auto">
          <a:xfrm>
            <a:off x="6537326" y="3327891"/>
            <a:ext cx="520117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học sinh trai là: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+ 4 ) : 2 = 16 (em)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học sinh gái là: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16 - 4 = 12 (em)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Đáp số: 16 học sinh trai</a:t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học sinh gái</a:t>
            </a:r>
          </a:p>
        </p:txBody>
      </p:sp>
      <p:sp>
        <p:nvSpPr>
          <p:cNvPr id="45" name="TextBox 32"/>
          <p:cNvSpPr txBox="1">
            <a:spLocks noChangeArrowheads="1"/>
          </p:cNvSpPr>
          <p:nvPr/>
        </p:nvSpPr>
        <p:spPr bwMode="auto">
          <a:xfrm>
            <a:off x="6319838" y="276066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em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7719219" y="2207419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0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8198" grpId="0"/>
      <p:bldP spid="8199" grpId="0"/>
      <p:bldP spid="8200" grpId="0"/>
      <p:bldP spid="8208" grpId="0" animBg="1"/>
      <p:bldP spid="8209" grpId="0" animBg="1"/>
      <p:bldP spid="8210" grpId="0" animBg="1"/>
      <p:bldP spid="8211" grpId="0"/>
      <p:bldP spid="8212" grpId="0"/>
      <p:bldP spid="8213" grpId="0" animBg="1"/>
      <p:bldP spid="8215" grpId="0"/>
      <p:bldP spid="35" grpId="0"/>
      <p:bldP spid="36" grpId="0"/>
      <p:bldP spid="37" grpId="0"/>
      <p:bldP spid="38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9"/>
          <p:cNvSpPr txBox="1">
            <a:spLocks noChangeArrowheads="1"/>
          </p:cNvSpPr>
          <p:nvPr/>
        </p:nvSpPr>
        <p:spPr bwMode="auto">
          <a:xfrm>
            <a:off x="316706" y="152400"/>
            <a:ext cx="1187529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3: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lớp 4A và 4B trồng được 600 cây. Lớp 4A trồng được ít hơn lớp 4B là 50 cây. Hỏi mỗi lớp trồng được bao nhiêu cây ?</a:t>
            </a:r>
            <a:endParaRPr lang="vi-V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9154789" y="2499539"/>
            <a:ext cx="1284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cây</a:t>
            </a:r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Line 3"/>
          <p:cNvSpPr>
            <a:spLocks noChangeShapeType="1"/>
          </p:cNvSpPr>
          <p:nvPr/>
        </p:nvSpPr>
        <p:spPr bwMode="auto">
          <a:xfrm>
            <a:off x="3966745" y="2519020"/>
            <a:ext cx="464098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1647041" y="2715439"/>
            <a:ext cx="21063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Lớp 4A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trồng:</a:t>
            </a:r>
          </a:p>
        </p:txBody>
      </p:sp>
      <p:sp>
        <p:nvSpPr>
          <p:cNvPr id="19466" name="Text Box 7"/>
          <p:cNvSpPr txBox="1">
            <a:spLocks noChangeArrowheads="1"/>
          </p:cNvSpPr>
          <p:nvPr/>
        </p:nvSpPr>
        <p:spPr bwMode="auto">
          <a:xfrm>
            <a:off x="7608844" y="2715439"/>
            <a:ext cx="12877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cây</a:t>
            </a:r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>
            <a:off x="8608512" y="24265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180971" y="1707376"/>
            <a:ext cx="192692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108886" y="3363139"/>
            <a:ext cx="221343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cây</a:t>
            </a:r>
          </a:p>
        </p:txBody>
      </p:sp>
      <p:sp>
        <p:nvSpPr>
          <p:cNvPr id="19471" name="AutoShape 15"/>
          <p:cNvSpPr>
            <a:spLocks/>
          </p:cNvSpPr>
          <p:nvPr/>
        </p:nvSpPr>
        <p:spPr bwMode="auto">
          <a:xfrm rot="16200000">
            <a:off x="6143566" y="-36859"/>
            <a:ext cx="287338" cy="4639406"/>
          </a:xfrm>
          <a:prstGeom prst="rightBrace">
            <a:avLst>
              <a:gd name="adj1" fmla="val 135681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7" name="Line 5"/>
          <p:cNvSpPr>
            <a:spLocks noChangeShapeType="1"/>
          </p:cNvSpPr>
          <p:nvPr/>
        </p:nvSpPr>
        <p:spPr bwMode="auto">
          <a:xfrm>
            <a:off x="3967531" y="3002776"/>
            <a:ext cx="357047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8"/>
          <p:cNvSpPr>
            <a:spLocks noChangeShapeType="1"/>
          </p:cNvSpPr>
          <p:nvPr/>
        </p:nvSpPr>
        <p:spPr bwMode="auto">
          <a:xfrm>
            <a:off x="7538001" y="2931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10"/>
          <p:cNvSpPr>
            <a:spLocks noChangeShapeType="1"/>
          </p:cNvSpPr>
          <p:nvPr/>
        </p:nvSpPr>
        <p:spPr bwMode="auto">
          <a:xfrm>
            <a:off x="3967531" y="2931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AutoShape 16"/>
          <p:cNvSpPr>
            <a:spLocks/>
          </p:cNvSpPr>
          <p:nvPr/>
        </p:nvSpPr>
        <p:spPr bwMode="auto">
          <a:xfrm rot="5400000">
            <a:off x="5608310" y="1506466"/>
            <a:ext cx="287338" cy="3570470"/>
          </a:xfrm>
          <a:prstGeom prst="rightBrace">
            <a:avLst>
              <a:gd name="adj1" fmla="val 104420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3" name="AutoShape 17"/>
          <p:cNvSpPr>
            <a:spLocks/>
          </p:cNvSpPr>
          <p:nvPr/>
        </p:nvSpPr>
        <p:spPr bwMode="auto">
          <a:xfrm>
            <a:off x="8684079" y="2226489"/>
            <a:ext cx="284945" cy="936625"/>
          </a:xfrm>
          <a:prstGeom prst="rightBrace">
            <a:avLst>
              <a:gd name="adj1" fmla="val 29231"/>
              <a:gd name="adj2" fmla="val 51389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5257800" y="116564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Tóm tắt</a:t>
            </a:r>
            <a:endParaRPr lang="vi-VN" alt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435795" y="607284"/>
            <a:ext cx="11168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52044" y="608753"/>
            <a:ext cx="936228" cy="11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0729634" y="596964"/>
            <a:ext cx="669131" cy="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68648" y="1003031"/>
            <a:ext cx="7108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28622" y="1026866"/>
            <a:ext cx="8626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464397" y="593429"/>
            <a:ext cx="1466453" cy="13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1652514" y="2204840"/>
            <a:ext cx="21605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Lớp 4B trồng:</a:t>
            </a:r>
            <a:endParaRPr lang="vi-VN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3966744" y="241107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6"/>
          <p:cNvSpPr>
            <a:spLocks noChangeShapeType="1"/>
          </p:cNvSpPr>
          <p:nvPr/>
        </p:nvSpPr>
        <p:spPr bwMode="auto">
          <a:xfrm flipH="1">
            <a:off x="7538735" y="2411071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AutoShape 18"/>
          <p:cNvSpPr>
            <a:spLocks/>
          </p:cNvSpPr>
          <p:nvPr/>
        </p:nvSpPr>
        <p:spPr bwMode="auto">
          <a:xfrm rot="5400000">
            <a:off x="7928013" y="2178598"/>
            <a:ext cx="287338" cy="1070511"/>
          </a:xfrm>
          <a:prstGeom prst="rightBrace">
            <a:avLst>
              <a:gd name="adj1" fmla="val 31308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1680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3" grpId="0" animBg="1"/>
      <p:bldP spid="19464" grpId="0"/>
      <p:bldP spid="19466" grpId="0"/>
      <p:bldP spid="19468" grpId="0" animBg="1"/>
      <p:bldP spid="19469" grpId="0"/>
      <p:bldP spid="19470" grpId="0"/>
      <p:bldP spid="19471" grpId="0" animBg="1"/>
      <p:bldP spid="19477" grpId="0" animBg="1"/>
      <p:bldP spid="19478" grpId="0" animBg="1"/>
      <p:bldP spid="19479" grpId="0" animBg="1"/>
      <p:bldP spid="19476" grpId="0" animBg="1"/>
      <p:bldP spid="19473" grpId="0" animBg="1"/>
      <p:bldP spid="70676" grpId="0"/>
      <p:bldP spid="44" grpId="0"/>
      <p:bldP spid="46" grpId="0" animBg="1"/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636713" y="1119189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4B trồng:</a:t>
            </a:r>
            <a:endParaRPr lang="vi-VN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3914774" y="1804988"/>
            <a:ext cx="360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Line 8"/>
          <p:cNvSpPr>
            <a:spLocks noChangeShapeType="1"/>
          </p:cNvSpPr>
          <p:nvPr/>
        </p:nvSpPr>
        <p:spPr bwMode="auto">
          <a:xfrm>
            <a:off x="7524749" y="16652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6173787" y="585789"/>
            <a:ext cx="1943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</a:p>
        </p:txBody>
      </p:sp>
      <p:sp>
        <p:nvSpPr>
          <p:cNvPr id="20486" name="AutoShape 15"/>
          <p:cNvSpPr>
            <a:spLocks/>
          </p:cNvSpPr>
          <p:nvPr/>
        </p:nvSpPr>
        <p:spPr bwMode="auto">
          <a:xfrm rot="-5400000">
            <a:off x="6137274" y="-1152524"/>
            <a:ext cx="287338" cy="4678362"/>
          </a:xfrm>
          <a:prstGeom prst="rightBrace">
            <a:avLst>
              <a:gd name="adj1" fmla="val 135681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7" name="Line 3"/>
          <p:cNvSpPr>
            <a:spLocks noChangeShapeType="1"/>
          </p:cNvSpPr>
          <p:nvPr/>
        </p:nvSpPr>
        <p:spPr bwMode="auto">
          <a:xfrm>
            <a:off x="3959224" y="1322388"/>
            <a:ext cx="4679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8" name="Text Box 4"/>
          <p:cNvSpPr txBox="1">
            <a:spLocks noChangeArrowheads="1"/>
          </p:cNvSpPr>
          <p:nvPr/>
        </p:nvSpPr>
        <p:spPr bwMode="auto">
          <a:xfrm>
            <a:off x="1601788" y="1522414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</a:t>
            </a:r>
            <a:r>
              <a:rPr lang="vi-VN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trồng:</a:t>
            </a:r>
          </a:p>
        </p:txBody>
      </p:sp>
      <p:sp>
        <p:nvSpPr>
          <p:cNvPr id="20489" name="Line 6"/>
          <p:cNvSpPr>
            <a:spLocks noChangeShapeType="1"/>
          </p:cNvSpPr>
          <p:nvPr/>
        </p:nvSpPr>
        <p:spPr bwMode="auto">
          <a:xfrm flipH="1">
            <a:off x="7542212" y="123348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0" name="Text Box 7"/>
          <p:cNvSpPr txBox="1">
            <a:spLocks noChangeArrowheads="1"/>
          </p:cNvSpPr>
          <p:nvPr/>
        </p:nvSpPr>
        <p:spPr bwMode="auto">
          <a:xfrm>
            <a:off x="7613650" y="1522414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cây</a:t>
            </a:r>
            <a:endParaRPr lang="vi-V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Line 9"/>
          <p:cNvSpPr>
            <a:spLocks noChangeShapeType="1"/>
          </p:cNvSpPr>
          <p:nvPr/>
        </p:nvSpPr>
        <p:spPr bwMode="auto">
          <a:xfrm>
            <a:off x="3941762" y="12334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2" name="Line 10"/>
          <p:cNvSpPr>
            <a:spLocks noChangeShapeType="1"/>
          </p:cNvSpPr>
          <p:nvPr/>
        </p:nvSpPr>
        <p:spPr bwMode="auto">
          <a:xfrm>
            <a:off x="3941762" y="17383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3" name="Text Box 12"/>
          <p:cNvSpPr txBox="1">
            <a:spLocks noChangeArrowheads="1"/>
          </p:cNvSpPr>
          <p:nvPr/>
        </p:nvSpPr>
        <p:spPr bwMode="auto">
          <a:xfrm>
            <a:off x="9172575" y="1322389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cây</a:t>
            </a:r>
            <a:endParaRPr lang="vi-V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092700" y="2033589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cây</a:t>
            </a:r>
          </a:p>
        </p:txBody>
      </p:sp>
      <p:sp>
        <p:nvSpPr>
          <p:cNvPr id="20495" name="AutoShape 16"/>
          <p:cNvSpPr>
            <a:spLocks/>
          </p:cNvSpPr>
          <p:nvPr/>
        </p:nvSpPr>
        <p:spPr bwMode="auto">
          <a:xfrm rot="5400000">
            <a:off x="5571330" y="224632"/>
            <a:ext cx="287338" cy="3600450"/>
          </a:xfrm>
          <a:prstGeom prst="rightBrace">
            <a:avLst>
              <a:gd name="adj1" fmla="val 104420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6" name="AutoShape 17"/>
          <p:cNvSpPr>
            <a:spLocks/>
          </p:cNvSpPr>
          <p:nvPr/>
        </p:nvSpPr>
        <p:spPr bwMode="auto">
          <a:xfrm>
            <a:off x="8715374" y="1017589"/>
            <a:ext cx="287338" cy="1008063"/>
          </a:xfrm>
          <a:prstGeom prst="rightBrace">
            <a:avLst>
              <a:gd name="adj1" fmla="val 29236"/>
              <a:gd name="adj2" fmla="val 51389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7" name="AutoShape 18"/>
          <p:cNvSpPr>
            <a:spLocks/>
          </p:cNvSpPr>
          <p:nvPr/>
        </p:nvSpPr>
        <p:spPr bwMode="auto">
          <a:xfrm rot="5400000">
            <a:off x="7938294" y="981870"/>
            <a:ext cx="287337" cy="1079500"/>
          </a:xfrm>
          <a:prstGeom prst="rightBrace">
            <a:avLst>
              <a:gd name="adj1" fmla="val 31308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8" name="Text Box 20"/>
          <p:cNvSpPr txBox="1">
            <a:spLocks noChangeArrowheads="1"/>
          </p:cNvSpPr>
          <p:nvPr/>
        </p:nvSpPr>
        <p:spPr bwMode="auto">
          <a:xfrm>
            <a:off x="5232106" y="209756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</a:t>
            </a:r>
            <a:endParaRPr lang="vi-VN" alt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9" name="Line 30"/>
          <p:cNvSpPr>
            <a:spLocks noChangeShapeType="1"/>
          </p:cNvSpPr>
          <p:nvPr/>
        </p:nvSpPr>
        <p:spPr bwMode="auto">
          <a:xfrm>
            <a:off x="5819774" y="2871788"/>
            <a:ext cx="47626" cy="36052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916974" y="2592957"/>
            <a:ext cx="4305300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cây lớp 4 B trồng được là: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+ 50) :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 (cây)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cây lớp 4 A trồng được là: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50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 (cây)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số: 4A: 275 cây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4B: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6216086" y="2592957"/>
            <a:ext cx="4524375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cây lớp 4 A trồng được là: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– 50) :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 (cây)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cây lớp 4 B trồng được là: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 (cây)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số: 4A: 275 cây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4B: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</a:p>
        </p:txBody>
      </p:sp>
      <p:sp>
        <p:nvSpPr>
          <p:cNvPr id="20502" name="Line 34"/>
          <p:cNvSpPr>
            <a:spLocks noChangeShapeType="1"/>
          </p:cNvSpPr>
          <p:nvPr/>
        </p:nvSpPr>
        <p:spPr bwMode="auto">
          <a:xfrm>
            <a:off x="8639174" y="11953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5" grpId="0"/>
      <p:bldP spid="727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" y="10585"/>
            <a:ext cx="12162367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8BAF07-D09F-DB41-8DA9-050358218781}"/>
              </a:ext>
            </a:extLst>
          </p:cNvPr>
          <p:cNvSpPr txBox="1"/>
          <p:nvPr/>
        </p:nvSpPr>
        <p:spPr>
          <a:xfrm>
            <a:off x="2745317" y="1591733"/>
            <a:ext cx="9025467" cy="2474384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20000"/>
              </a:lnSpc>
              <a:spcAft>
                <a:spcPts val="599"/>
              </a:spcAft>
              <a:defRPr/>
            </a:pPr>
            <a:r>
              <a:rPr lang="en-US" sz="5387" dirty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+mj-cs"/>
              </a:rPr>
              <a:t>CẢM ƠN </a:t>
            </a:r>
            <a:r>
              <a:rPr lang="en-US" sz="1995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VÌ CÁC CON </a:t>
            </a:r>
          </a:p>
          <a:p>
            <a:pPr algn="ctr">
              <a:lnSpc>
                <a:spcPct val="120000"/>
              </a:lnSpc>
              <a:spcAft>
                <a:spcPts val="599"/>
              </a:spcAft>
              <a:defRPr/>
            </a:pPr>
            <a:r>
              <a:rPr lang="en-US" sz="1995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ĐÃ RẤT </a:t>
            </a:r>
            <a:r>
              <a:rPr lang="en-US" sz="4788" dirty="0">
                <a:solidFill>
                  <a:srgbClr val="7030A0"/>
                </a:solidFill>
                <a:latin typeface="Cambria" panose="02040503050406030204" pitchFamily="18" charset="0"/>
                <a:ea typeface="+mj-ea"/>
                <a:cs typeface="+mj-cs"/>
              </a:rPr>
              <a:t>TÍCH CỰC</a:t>
            </a:r>
            <a:r>
              <a:rPr lang="en-US" sz="1995" dirty="0">
                <a:solidFill>
                  <a:srgbClr val="7030A0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sz="1995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TRONG TIẾT HỌC.</a:t>
            </a:r>
          </a:p>
          <a:p>
            <a:pPr algn="ctr">
              <a:lnSpc>
                <a:spcPct val="120000"/>
              </a:lnSpc>
              <a:spcAft>
                <a:spcPts val="599"/>
              </a:spcAft>
              <a:defRPr/>
            </a:pPr>
            <a:endParaRPr lang="en-US" sz="1995" dirty="0">
              <a:latin typeface="Cambria" panose="02040503050406030204" pitchFamily="18" charset="0"/>
              <a:ea typeface="+mj-ea"/>
              <a:cs typeface="+mj-cs"/>
            </a:endParaRPr>
          </a:p>
          <a:p>
            <a:pPr algn="ctr">
              <a:lnSpc>
                <a:spcPct val="120000"/>
              </a:lnSpc>
              <a:spcAft>
                <a:spcPts val="599"/>
              </a:spcAft>
              <a:defRPr/>
            </a:pPr>
            <a:r>
              <a:rPr lang="en-US" sz="1995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CHÚC CÁC CON MỘT NGÀY TRÀN ĐẦY </a:t>
            </a:r>
            <a:r>
              <a:rPr lang="en-US" sz="4389" dirty="0">
                <a:solidFill>
                  <a:srgbClr val="00B050"/>
                </a:solidFill>
                <a:latin typeface="Cambria" panose="02040503050406030204" pitchFamily="18" charset="0"/>
                <a:ea typeface="+mj-ea"/>
                <a:cs typeface="+mj-cs"/>
              </a:rPr>
              <a:t>NĂNG LƯỢNG</a:t>
            </a:r>
          </a:p>
          <a:p>
            <a:pPr algn="ctr">
              <a:lnSpc>
                <a:spcPct val="120000"/>
              </a:lnSpc>
              <a:spcAft>
                <a:spcPts val="599"/>
              </a:spcAft>
              <a:defRPr/>
            </a:pPr>
            <a:r>
              <a:rPr lang="en-US" sz="4389" dirty="0">
                <a:solidFill>
                  <a:srgbClr val="FFC000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sz="1995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VÀ </a:t>
            </a:r>
            <a:r>
              <a:rPr lang="en-US" sz="4788" dirty="0">
                <a:solidFill>
                  <a:srgbClr val="E14D25"/>
                </a:solidFill>
                <a:latin typeface="Cambria" panose="02040503050406030204" pitchFamily="18" charset="0"/>
                <a:ea typeface="+mj-ea"/>
                <a:cs typeface="+mj-cs"/>
              </a:rPr>
              <a:t>BÌNH AN </a:t>
            </a:r>
            <a:r>
              <a:rPr lang="en-US" sz="1995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TRONG MÙA DỊCH COVID!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88834" y="5107518"/>
            <a:ext cx="7981951" cy="7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3991">
                <a:solidFill>
                  <a:srgbClr val="002060"/>
                </a:solidFill>
                <a:latin typeface=".VnAristote" panose="020B7200000000000000" pitchFamily="34" charset="0"/>
                <a:cs typeface="Times New Roman" panose="02020603050405020304" pitchFamily="18" charset="0"/>
              </a:rPr>
              <a:t>Gi¸o viªn : Huúnh ThÞ Hßa </a:t>
            </a:r>
          </a:p>
        </p:txBody>
      </p:sp>
    </p:spTree>
    <p:extLst>
      <p:ext uri="{BB962C8B-B14F-4D97-AF65-F5344CB8AC3E}">
        <p14:creationId xmlns:p14="http://schemas.microsoft.com/office/powerpoint/2010/main" val="27433106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-12700"/>
            <a:ext cx="12208933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Google Shape;873;p49"/>
          <p:cNvSpPr>
            <a:spLocks/>
          </p:cNvSpPr>
          <p:nvPr/>
        </p:nvSpPr>
        <p:spPr bwMode="auto">
          <a:xfrm>
            <a:off x="9249834" y="5304367"/>
            <a:ext cx="1047751" cy="1140884"/>
          </a:xfrm>
          <a:custGeom>
            <a:avLst/>
            <a:gdLst>
              <a:gd name="T0" fmla="*/ 11905889 w 32149"/>
              <a:gd name="T1" fmla="*/ 8787152 h 35077"/>
              <a:gd name="T2" fmla="*/ 12440992 w 32149"/>
              <a:gd name="T3" fmla="*/ 10387998 h 35077"/>
              <a:gd name="T4" fmla="*/ 11122032 w 32149"/>
              <a:gd name="T5" fmla="*/ 12309160 h 35077"/>
              <a:gd name="T6" fmla="*/ 8876028 w 32149"/>
              <a:gd name="T7" fmla="*/ 13091422 h 35077"/>
              <a:gd name="T8" fmla="*/ 6273891 w 32149"/>
              <a:gd name="T9" fmla="*/ 12628841 h 35077"/>
              <a:gd name="T10" fmla="*/ 5026500 w 32149"/>
              <a:gd name="T11" fmla="*/ 11027995 h 35077"/>
              <a:gd name="T12" fmla="*/ 6131316 w 32149"/>
              <a:gd name="T13" fmla="*/ 9000281 h 35077"/>
              <a:gd name="T14" fmla="*/ 8092170 w 32149"/>
              <a:gd name="T15" fmla="*/ 8004280 h 35077"/>
              <a:gd name="T16" fmla="*/ 7450277 w 32149"/>
              <a:gd name="T17" fmla="*/ 7683989 h 35077"/>
              <a:gd name="T18" fmla="*/ 5061698 w 32149"/>
              <a:gd name="T19" fmla="*/ 9462861 h 35077"/>
              <a:gd name="T20" fmla="*/ 4562990 w 32149"/>
              <a:gd name="T21" fmla="*/ 11882292 h 35077"/>
              <a:gd name="T22" fmla="*/ 6773185 w 32149"/>
              <a:gd name="T23" fmla="*/ 13589715 h 35077"/>
              <a:gd name="T24" fmla="*/ 9624688 w 32149"/>
              <a:gd name="T25" fmla="*/ 13625428 h 35077"/>
              <a:gd name="T26" fmla="*/ 12013267 w 32149"/>
              <a:gd name="T27" fmla="*/ 12309160 h 35077"/>
              <a:gd name="T28" fmla="*/ 13047077 w 32149"/>
              <a:gd name="T29" fmla="*/ 10031994 h 35077"/>
              <a:gd name="T30" fmla="*/ 11905889 w 32149"/>
              <a:gd name="T31" fmla="*/ 7933440 h 35077"/>
              <a:gd name="T32" fmla="*/ 9375346 w 32149"/>
              <a:gd name="T33" fmla="*/ 7257145 h 35077"/>
              <a:gd name="T34" fmla="*/ 17110773 w 32149"/>
              <a:gd name="T35" fmla="*/ 1423454 h 35077"/>
              <a:gd name="T36" fmla="*/ 17217539 w 32149"/>
              <a:gd name="T37" fmla="*/ 3984589 h 35077"/>
              <a:gd name="T38" fmla="*/ 15256686 w 32149"/>
              <a:gd name="T39" fmla="*/ 10352286 h 35077"/>
              <a:gd name="T40" fmla="*/ 13403209 w 32149"/>
              <a:gd name="T41" fmla="*/ 14656556 h 35077"/>
              <a:gd name="T42" fmla="*/ 10373348 w 32149"/>
              <a:gd name="T43" fmla="*/ 16791432 h 35077"/>
              <a:gd name="T44" fmla="*/ 6879976 w 32149"/>
              <a:gd name="T45" fmla="*/ 17182563 h 35077"/>
              <a:gd name="T46" fmla="*/ 3422389 w 32149"/>
              <a:gd name="T47" fmla="*/ 16044273 h 35077"/>
              <a:gd name="T48" fmla="*/ 998026 w 32149"/>
              <a:gd name="T49" fmla="*/ 13411713 h 35077"/>
              <a:gd name="T50" fmla="*/ 1390553 w 32149"/>
              <a:gd name="T51" fmla="*/ 9783153 h 35077"/>
              <a:gd name="T52" fmla="*/ 4242056 w 32149"/>
              <a:gd name="T53" fmla="*/ 7114856 h 35077"/>
              <a:gd name="T54" fmla="*/ 9874054 w 32149"/>
              <a:gd name="T55" fmla="*/ 4269143 h 35077"/>
              <a:gd name="T56" fmla="*/ 13011293 w 32149"/>
              <a:gd name="T57" fmla="*/ 1387717 h 35077"/>
              <a:gd name="T58" fmla="*/ 14757978 w 32149"/>
              <a:gd name="T59" fmla="*/ 889424 h 35077"/>
              <a:gd name="T60" fmla="*/ 15506638 w 32149"/>
              <a:gd name="T61" fmla="*/ 534006 h 35077"/>
              <a:gd name="T62" fmla="*/ 18643291 w 32149"/>
              <a:gd name="T63" fmla="*/ 3522008 h 35077"/>
              <a:gd name="T64" fmla="*/ 18002008 w 32149"/>
              <a:gd name="T65" fmla="*/ 6865990 h 35077"/>
              <a:gd name="T66" fmla="*/ 16326305 w 32149"/>
              <a:gd name="T67" fmla="*/ 12913420 h 35077"/>
              <a:gd name="T68" fmla="*/ 13617377 w 32149"/>
              <a:gd name="T69" fmla="*/ 17929722 h 35077"/>
              <a:gd name="T70" fmla="*/ 10124006 w 32149"/>
              <a:gd name="T71" fmla="*/ 20063989 h 35077"/>
              <a:gd name="T72" fmla="*/ 7271917 w 32149"/>
              <a:gd name="T73" fmla="*/ 20206278 h 35077"/>
              <a:gd name="T74" fmla="*/ 4063672 w 32149"/>
              <a:gd name="T75" fmla="*/ 18712569 h 35077"/>
              <a:gd name="T76" fmla="*/ 1176385 w 32149"/>
              <a:gd name="T77" fmla="*/ 15048296 h 35077"/>
              <a:gd name="T78" fmla="*/ 4063672 w 32149"/>
              <a:gd name="T79" fmla="*/ 17182563 h 35077"/>
              <a:gd name="T80" fmla="*/ 9731478 w 32149"/>
              <a:gd name="T81" fmla="*/ 17609431 h 35077"/>
              <a:gd name="T82" fmla="*/ 12583567 w 32149"/>
              <a:gd name="T83" fmla="*/ 16222299 h 35077"/>
              <a:gd name="T84" fmla="*/ 14543810 w 32149"/>
              <a:gd name="T85" fmla="*/ 13732004 h 35077"/>
              <a:gd name="T86" fmla="*/ 16611455 w 32149"/>
              <a:gd name="T87" fmla="*/ 6759438 h 35077"/>
              <a:gd name="T88" fmla="*/ 17894631 w 32149"/>
              <a:gd name="T89" fmla="*/ 2454558 h 35077"/>
              <a:gd name="T90" fmla="*/ 14615403 w 32149"/>
              <a:gd name="T91" fmla="*/ 462581 h 35077"/>
              <a:gd name="T92" fmla="*/ 12761927 w 32149"/>
              <a:gd name="T93" fmla="*/ 1067426 h 35077"/>
              <a:gd name="T94" fmla="*/ 9196962 w 32149"/>
              <a:gd name="T95" fmla="*/ 4020301 h 35077"/>
              <a:gd name="T96" fmla="*/ 3137239 w 32149"/>
              <a:gd name="T97" fmla="*/ 7150569 h 35077"/>
              <a:gd name="T98" fmla="*/ 641894 w 32149"/>
              <a:gd name="T99" fmla="*/ 9961155 h 35077"/>
              <a:gd name="T100" fmla="*/ 0 w 32149"/>
              <a:gd name="T101" fmla="*/ 12593714 h 35077"/>
              <a:gd name="T102" fmla="*/ 927044 w 32149"/>
              <a:gd name="T103" fmla="*/ 15866271 h 35077"/>
              <a:gd name="T104" fmla="*/ 4527206 w 32149"/>
              <a:gd name="T105" fmla="*/ 19815147 h 35077"/>
              <a:gd name="T106" fmla="*/ 8448302 w 32149"/>
              <a:gd name="T107" fmla="*/ 20882573 h 35077"/>
              <a:gd name="T108" fmla="*/ 13153868 w 32149"/>
              <a:gd name="T109" fmla="*/ 19067988 h 35077"/>
              <a:gd name="T110" fmla="*/ 16362089 w 32149"/>
              <a:gd name="T111" fmla="*/ 14371977 h 35077"/>
              <a:gd name="T112" fmla="*/ 18287158 w 32149"/>
              <a:gd name="T113" fmla="*/ 7506572 h 35077"/>
              <a:gd name="T114" fmla="*/ 19142609 w 32149"/>
              <a:gd name="T115" fmla="*/ 3593433 h 35077"/>
              <a:gd name="T116" fmla="*/ 18072990 w 32149"/>
              <a:gd name="T117" fmla="*/ 1494294 h 35077"/>
              <a:gd name="T118" fmla="*/ 16005370 w 32149"/>
              <a:gd name="T119" fmla="*/ 0 h 3507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lnTo>
                  <a:pt x="15656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lnTo>
                  <a:pt x="15716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lnTo>
                  <a:pt x="26651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lnTo>
                  <a:pt x="2629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2400"/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3888318" y="1676401"/>
            <a:ext cx="45402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6000">
                <a:solidFill>
                  <a:srgbClr val="FF0000"/>
                </a:solidFill>
                <a:latin typeface=".VnAristote" panose="020B7200000000000000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Khëi ®éng</a:t>
            </a:r>
            <a:endParaRPr lang="zh-CN" altLang="en-US" sz="6000">
              <a:solidFill>
                <a:srgbClr val="FF0000"/>
              </a:solidFill>
              <a:latin typeface=".VnAristote" panose="020B7200000000000000" pitchFamily="34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7851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1120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số khi biết tổng và hiệu của hai số đó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76200"/>
            <a:ext cx="10172701" cy="6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của hai số là 70. Hiệu của hai số là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Tìm 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số đó.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505700" y="1305719"/>
            <a:ext cx="838200" cy="182563"/>
            <a:chOff x="2920" y="2646"/>
            <a:chExt cx="632" cy="115"/>
          </a:xfrm>
        </p:grpSpPr>
        <p:sp>
          <p:nvSpPr>
            <p:cNvPr id="3115" name="Line 11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6" name="Line 12"/>
            <p:cNvSpPr>
              <a:spLocks noChangeShapeType="1"/>
            </p:cNvSpPr>
            <p:nvPr/>
          </p:nvSpPr>
          <p:spPr bwMode="auto">
            <a:xfrm>
              <a:off x="3552" y="2646"/>
              <a:ext cx="0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4953001" y="1372393"/>
            <a:ext cx="2576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4953000" y="1305719"/>
            <a:ext cx="0" cy="182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4953000" y="1915318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4943475" y="1839119"/>
            <a:ext cx="0" cy="182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7543800" y="1839119"/>
            <a:ext cx="0" cy="182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476625" y="1146968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lớn: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495675" y="1662260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764" name="AutoShape 20"/>
          <p:cNvSpPr>
            <a:spLocks/>
          </p:cNvSpPr>
          <p:nvPr/>
        </p:nvSpPr>
        <p:spPr bwMode="auto">
          <a:xfrm rot="16200000">
            <a:off x="6143625" y="762793"/>
            <a:ext cx="209550" cy="2552700"/>
          </a:xfrm>
          <a:prstGeom prst="leftBrace">
            <a:avLst>
              <a:gd name="adj1" fmla="val 17178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5" name="AutoShape 21"/>
          <p:cNvSpPr>
            <a:spLocks/>
          </p:cNvSpPr>
          <p:nvPr/>
        </p:nvSpPr>
        <p:spPr bwMode="auto">
          <a:xfrm rot="5400000" flipV="1">
            <a:off x="6534150" y="-475457"/>
            <a:ext cx="247650" cy="3352800"/>
          </a:xfrm>
          <a:prstGeom prst="leftBrace">
            <a:avLst>
              <a:gd name="adj1" fmla="val 16296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7543800" y="141049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7" name="AutoShape 23"/>
          <p:cNvSpPr>
            <a:spLocks/>
          </p:cNvSpPr>
          <p:nvPr/>
        </p:nvSpPr>
        <p:spPr bwMode="auto">
          <a:xfrm rot="16200000">
            <a:off x="7872413" y="1043781"/>
            <a:ext cx="114300" cy="790575"/>
          </a:xfrm>
          <a:prstGeom prst="leftBrace">
            <a:avLst>
              <a:gd name="adj1" fmla="val 4582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 rot="10800000">
            <a:off x="8458200" y="121999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7705725" y="1610519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8763000" y="1556544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6172200" y="2120106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6526213" y="692944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0" y="236196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alt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endParaRPr lang="en-US" altLang="en-US" sz="24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113432" y="2743200"/>
            <a:ext cx="4534768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	           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Hai lần số bé là: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70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 = 60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Số bé là: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60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30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Số lớn là: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30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+ 10 = 40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5754837" y="2858471"/>
            <a:ext cx="23186" cy="3532982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5981700" y="3346451"/>
            <a:ext cx="5562600" cy="102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= ( 70 – 10 ) : 2 = 30</a:t>
            </a:r>
          </a:p>
        </p:txBody>
      </p:sp>
      <p:sp>
        <p:nvSpPr>
          <p:cNvPr id="31781" name="AutoShape 37"/>
          <p:cNvSpPr>
            <a:spLocks/>
          </p:cNvSpPr>
          <p:nvPr/>
        </p:nvSpPr>
        <p:spPr bwMode="auto">
          <a:xfrm rot="16200000">
            <a:off x="7934325" y="3938055"/>
            <a:ext cx="76200" cy="309562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7653310" y="4169297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8497168" y="4176651"/>
            <a:ext cx="765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</a:p>
        </p:txBody>
      </p:sp>
      <p:sp>
        <p:nvSpPr>
          <p:cNvPr id="31784" name="AutoShape 40"/>
          <p:cNvSpPr>
            <a:spLocks/>
          </p:cNvSpPr>
          <p:nvPr/>
        </p:nvSpPr>
        <p:spPr bwMode="auto">
          <a:xfrm rot="16200000">
            <a:off x="8763685" y="3977617"/>
            <a:ext cx="85725" cy="247650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6155436" y="4569407"/>
            <a:ext cx="4605528" cy="655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= (Tổng – Hiệu) : 2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7838379" y="500460"/>
            <a:ext cx="1371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4953000" y="145811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62824" y="1191418"/>
            <a:ext cx="823913" cy="990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7543800" y="1305719"/>
            <a:ext cx="0" cy="182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1423834" y="519511"/>
            <a:ext cx="6858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>
            <a:off x="4081309" y="513880"/>
            <a:ext cx="274637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4672783" y="500460"/>
            <a:ext cx="5492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7208837" y="500460"/>
            <a:ext cx="36512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43119" y="5788622"/>
            <a:ext cx="32789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Đáp số:  Số bé: 30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lớn: 40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2109634" y="1115603"/>
            <a:ext cx="1514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48" name="Right Brace 47"/>
          <p:cNvSpPr/>
          <p:nvPr/>
        </p:nvSpPr>
        <p:spPr>
          <a:xfrm>
            <a:off x="3999088" y="3480159"/>
            <a:ext cx="413442" cy="128905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412530" y="3964320"/>
            <a:ext cx="1691281" cy="2570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8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1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1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2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4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8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0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2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8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1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7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0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2" grpId="0"/>
      <p:bldP spid="31763" grpId="0"/>
      <p:bldP spid="31764" grpId="0" animBg="1"/>
      <p:bldP spid="31765" grpId="0" animBg="1"/>
      <p:bldP spid="31768" grpId="0" animBg="1"/>
      <p:bldP spid="31770" grpId="0"/>
      <p:bldP spid="31771" grpId="0"/>
      <p:bldP spid="31772" grpId="0"/>
      <p:bldP spid="31775" grpId="0"/>
      <p:bldP spid="31780" grpId="0"/>
      <p:bldP spid="31780" grpId="1"/>
      <p:bldP spid="31781" grpId="0" animBg="1"/>
      <p:bldP spid="31781" grpId="1" animBg="1"/>
      <p:bldP spid="31782" grpId="0"/>
      <p:bldP spid="31782" grpId="1"/>
      <p:bldP spid="31783" grpId="0"/>
      <p:bldP spid="31783" grpId="1"/>
      <p:bldP spid="31784" grpId="0" animBg="1"/>
      <p:bldP spid="31784" grpId="1" animBg="1"/>
      <p:bldP spid="31786" grpId="0" animBg="1"/>
      <p:bldP spid="6" grpId="0" animBg="1"/>
      <p:bldP spid="6" grpId="1" animBg="1"/>
      <p:bldP spid="4" grpId="0"/>
      <p:bldP spid="47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363690" y="7374"/>
            <a:ext cx="10439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của hai số là 70. Hiệu của hai số là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Tìm 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số đó.</a:t>
            </a:r>
          </a:p>
        </p:txBody>
      </p:sp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5429250" y="1418662"/>
            <a:ext cx="1003300" cy="76200"/>
            <a:chOff x="2920" y="2664"/>
            <a:chExt cx="632" cy="48"/>
          </a:xfrm>
        </p:grpSpPr>
        <p:sp>
          <p:nvSpPr>
            <p:cNvPr id="4137" name="Line 6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4138" name="Line 7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4100" name="Line 9"/>
          <p:cNvSpPr>
            <a:spLocks noChangeShapeType="1"/>
          </p:cNvSpPr>
          <p:nvPr/>
        </p:nvSpPr>
        <p:spPr bwMode="auto">
          <a:xfrm>
            <a:off x="2841625" y="1455174"/>
            <a:ext cx="2590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101" name="Line 10"/>
          <p:cNvSpPr>
            <a:spLocks noChangeShapeType="1"/>
          </p:cNvSpPr>
          <p:nvPr/>
        </p:nvSpPr>
        <p:spPr bwMode="auto">
          <a:xfrm>
            <a:off x="2841625" y="1607574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2" name="Group 12"/>
          <p:cNvGrpSpPr>
            <a:grpSpLocks/>
          </p:cNvGrpSpPr>
          <p:nvPr/>
        </p:nvGrpSpPr>
        <p:grpSpPr bwMode="auto">
          <a:xfrm>
            <a:off x="2841625" y="1912374"/>
            <a:ext cx="2590800" cy="76200"/>
            <a:chOff x="1296" y="2664"/>
            <a:chExt cx="1632" cy="48"/>
          </a:xfrm>
        </p:grpSpPr>
        <p:sp>
          <p:nvSpPr>
            <p:cNvPr id="4134" name="Line 13"/>
            <p:cNvSpPr>
              <a:spLocks noChangeShapeType="1"/>
            </p:cNvSpPr>
            <p:nvPr/>
          </p:nvSpPr>
          <p:spPr bwMode="auto">
            <a:xfrm>
              <a:off x="1296" y="2688"/>
              <a:ext cx="16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4135" name="Line 14"/>
            <p:cNvSpPr>
              <a:spLocks noChangeShapeType="1"/>
            </p:cNvSpPr>
            <p:nvPr/>
          </p:nvSpPr>
          <p:spPr bwMode="auto">
            <a:xfrm>
              <a:off x="1296" y="2664"/>
              <a:ext cx="0" cy="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4136" name="Line 15"/>
            <p:cNvSpPr>
              <a:spLocks noChangeShapeType="1"/>
            </p:cNvSpPr>
            <p:nvPr/>
          </p:nvSpPr>
          <p:spPr bwMode="auto">
            <a:xfrm>
              <a:off x="2928" y="2664"/>
              <a:ext cx="0" cy="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4103" name="Text Box 16"/>
          <p:cNvSpPr txBox="1">
            <a:spLocks noChangeArrowheads="1"/>
          </p:cNvSpPr>
          <p:nvPr/>
        </p:nvSpPr>
        <p:spPr bwMode="auto">
          <a:xfrm>
            <a:off x="1774825" y="1150375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lớn:</a:t>
            </a:r>
          </a:p>
        </p:txBody>
      </p:sp>
      <p:sp>
        <p:nvSpPr>
          <p:cNvPr id="4104" name="Text Box 17"/>
          <p:cNvSpPr txBox="1">
            <a:spLocks noChangeArrowheads="1"/>
          </p:cNvSpPr>
          <p:nvPr/>
        </p:nvSpPr>
        <p:spPr bwMode="auto">
          <a:xfrm>
            <a:off x="1774825" y="1607575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bé:</a:t>
            </a:r>
          </a:p>
        </p:txBody>
      </p:sp>
      <p:sp>
        <p:nvSpPr>
          <p:cNvPr id="4105" name="AutoShape 18"/>
          <p:cNvSpPr>
            <a:spLocks/>
          </p:cNvSpPr>
          <p:nvPr/>
        </p:nvSpPr>
        <p:spPr bwMode="auto">
          <a:xfrm rot="16200000">
            <a:off x="4013201" y="839225"/>
            <a:ext cx="238125" cy="2562225"/>
          </a:xfrm>
          <a:prstGeom prst="leftBrace">
            <a:avLst>
              <a:gd name="adj1" fmla="val 140079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AutoShape 19"/>
          <p:cNvSpPr>
            <a:spLocks/>
          </p:cNvSpPr>
          <p:nvPr/>
        </p:nvSpPr>
        <p:spPr bwMode="auto">
          <a:xfrm rot="5400000" flipV="1">
            <a:off x="4492626" y="-541900"/>
            <a:ext cx="314325" cy="3546475"/>
          </a:xfrm>
          <a:prstGeom prst="leftBrace">
            <a:avLst>
              <a:gd name="adj1" fmla="val 193062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Line 20"/>
          <p:cNvSpPr>
            <a:spLocks noChangeShapeType="1"/>
          </p:cNvSpPr>
          <p:nvPr/>
        </p:nvSpPr>
        <p:spPr bwMode="auto">
          <a:xfrm>
            <a:off x="5435600" y="1455174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AutoShape 21"/>
          <p:cNvSpPr>
            <a:spLocks/>
          </p:cNvSpPr>
          <p:nvPr/>
        </p:nvSpPr>
        <p:spPr bwMode="auto">
          <a:xfrm rot="16200000">
            <a:off x="5838825" y="1039249"/>
            <a:ext cx="171450" cy="965200"/>
          </a:xfrm>
          <a:prstGeom prst="leftBrace">
            <a:avLst>
              <a:gd name="adj1" fmla="val 10555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4" name="AutoShape 22"/>
          <p:cNvSpPr>
            <a:spLocks/>
          </p:cNvSpPr>
          <p:nvPr/>
        </p:nvSpPr>
        <p:spPr bwMode="auto">
          <a:xfrm rot="10800000">
            <a:off x="6499225" y="1074174"/>
            <a:ext cx="266700" cy="1219200"/>
          </a:xfrm>
          <a:prstGeom prst="leftBrace">
            <a:avLst>
              <a:gd name="adj1" fmla="val 38095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110" name="Text Box 23"/>
          <p:cNvSpPr txBox="1">
            <a:spLocks noChangeArrowheads="1"/>
          </p:cNvSpPr>
          <p:nvPr/>
        </p:nvSpPr>
        <p:spPr bwMode="auto">
          <a:xfrm>
            <a:off x="5713413" y="1532962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111" name="Text Box 24"/>
          <p:cNvSpPr txBox="1">
            <a:spLocks noChangeArrowheads="1"/>
          </p:cNvSpPr>
          <p:nvPr/>
        </p:nvSpPr>
        <p:spPr bwMode="auto">
          <a:xfrm>
            <a:off x="6804025" y="1469462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4112" name="Text Box 25"/>
          <p:cNvSpPr txBox="1">
            <a:spLocks noChangeArrowheads="1"/>
          </p:cNvSpPr>
          <p:nvPr/>
        </p:nvSpPr>
        <p:spPr bwMode="auto">
          <a:xfrm>
            <a:off x="4076700" y="214097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13" name="Text Box 26"/>
          <p:cNvSpPr txBox="1">
            <a:spLocks noChangeArrowheads="1"/>
          </p:cNvSpPr>
          <p:nvPr/>
        </p:nvSpPr>
        <p:spPr bwMode="auto">
          <a:xfrm>
            <a:off x="4518025" y="76937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427663" y="1921899"/>
            <a:ext cx="1003300" cy="76200"/>
            <a:chOff x="2920" y="2664"/>
            <a:chExt cx="632" cy="48"/>
          </a:xfrm>
        </p:grpSpPr>
        <p:sp>
          <p:nvSpPr>
            <p:cNvPr id="4131" name="Line 29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30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5" name="Line 31"/>
          <p:cNvSpPr>
            <a:spLocks noChangeShapeType="1"/>
          </p:cNvSpPr>
          <p:nvPr/>
        </p:nvSpPr>
        <p:spPr bwMode="auto">
          <a:xfrm>
            <a:off x="6435725" y="1467874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6" name="Text Box 35"/>
          <p:cNvSpPr txBox="1">
            <a:spLocks noChangeArrowheads="1"/>
          </p:cNvSpPr>
          <p:nvPr/>
        </p:nvSpPr>
        <p:spPr bwMode="auto">
          <a:xfrm>
            <a:off x="98425" y="2560556"/>
            <a:ext cx="188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 </a:t>
            </a:r>
            <a:r>
              <a:rPr lang="en-US" alt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altLang="en-US" sz="24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7" name="Rectangle 36"/>
          <p:cNvSpPr>
            <a:spLocks noChangeArrowheads="1"/>
          </p:cNvSpPr>
          <p:nvPr/>
        </p:nvSpPr>
        <p:spPr bwMode="auto">
          <a:xfrm>
            <a:off x="766868" y="2961251"/>
            <a:ext cx="49367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	</a:t>
            </a:r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lần  số lớn là: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 = 80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Số lớn là: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80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40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Số bé là: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 = 30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  Đáp số: Số lớn: 40</a:t>
            </a:r>
            <a:b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bé: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  </a:t>
            </a:r>
            <a:r>
              <a:rPr lang="vi-VN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8" name="AutoShape 45"/>
          <p:cNvSpPr>
            <a:spLocks/>
          </p:cNvSpPr>
          <p:nvPr/>
        </p:nvSpPr>
        <p:spPr bwMode="auto">
          <a:xfrm rot="16200000">
            <a:off x="5864225" y="1582174"/>
            <a:ext cx="152400" cy="965200"/>
          </a:xfrm>
          <a:prstGeom prst="leftBrace">
            <a:avLst>
              <a:gd name="adj1" fmla="val 10555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9" name="Rectangle 51"/>
          <p:cNvSpPr>
            <a:spLocks noChangeArrowheads="1"/>
          </p:cNvSpPr>
          <p:nvPr/>
        </p:nvSpPr>
        <p:spPr bwMode="auto">
          <a:xfrm>
            <a:off x="5995834" y="3132881"/>
            <a:ext cx="5540375" cy="89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= ( 70 + 10 ) : 2 = 40</a:t>
            </a:r>
          </a:p>
        </p:txBody>
      </p:sp>
      <p:sp>
        <p:nvSpPr>
          <p:cNvPr id="4120" name="Rectangle 54"/>
          <p:cNvSpPr>
            <a:spLocks noChangeArrowheads="1"/>
          </p:cNvSpPr>
          <p:nvPr/>
        </p:nvSpPr>
        <p:spPr bwMode="auto">
          <a:xfrm>
            <a:off x="5922963" y="4120306"/>
            <a:ext cx="5132336" cy="6489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= (Tổng + Hiệu) : 2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703581" y="2932678"/>
            <a:ext cx="0" cy="360997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22" name="Line 20"/>
          <p:cNvSpPr>
            <a:spLocks noChangeShapeType="1"/>
          </p:cNvSpPr>
          <p:nvPr/>
        </p:nvSpPr>
        <p:spPr bwMode="auto">
          <a:xfrm>
            <a:off x="2841625" y="1378974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062316" y="457200"/>
            <a:ext cx="549275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608665" y="457200"/>
            <a:ext cx="365125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208741" y="457200"/>
            <a:ext cx="639762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794625" y="457200"/>
            <a:ext cx="365125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229600" y="457200"/>
            <a:ext cx="1279525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9" name="Text Box 16"/>
          <p:cNvSpPr txBox="1">
            <a:spLocks noChangeArrowheads="1"/>
          </p:cNvSpPr>
          <p:nvPr/>
        </p:nvSpPr>
        <p:spPr bwMode="auto">
          <a:xfrm>
            <a:off x="98425" y="1137675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4130" name="Text Box 23"/>
          <p:cNvSpPr txBox="1">
            <a:spLocks noChangeArrowheads="1"/>
          </p:cNvSpPr>
          <p:nvPr/>
        </p:nvSpPr>
        <p:spPr bwMode="auto">
          <a:xfrm>
            <a:off x="5737225" y="206477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693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6" grpId="0"/>
      <p:bldP spid="4118" grpId="0" animBg="1"/>
      <p:bldP spid="4118" grpId="1" animBg="1"/>
      <p:bldP spid="4119" grpId="0"/>
      <p:bldP spid="4119" grpId="1"/>
      <p:bldP spid="4120" grpId="0" animBg="1"/>
      <p:bldP spid="4130" grpId="0"/>
      <p:bldP spid="41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34"/>
          <p:cNvSpPr txBox="1">
            <a:spLocks noChangeArrowheads="1"/>
          </p:cNvSpPr>
          <p:nvPr/>
        </p:nvSpPr>
        <p:spPr bwMode="auto">
          <a:xfrm>
            <a:off x="522413" y="2068050"/>
            <a:ext cx="1212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alt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4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Box 35"/>
          <p:cNvSpPr txBox="1">
            <a:spLocks noChangeArrowheads="1"/>
          </p:cNvSpPr>
          <p:nvPr/>
        </p:nvSpPr>
        <p:spPr bwMode="auto">
          <a:xfrm>
            <a:off x="3365501" y="484189"/>
            <a:ext cx="13636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lớn:</a:t>
            </a:r>
          </a:p>
        </p:txBody>
      </p:sp>
      <p:sp>
        <p:nvSpPr>
          <p:cNvPr id="11268" name="TextBox 36"/>
          <p:cNvSpPr txBox="1">
            <a:spLocks noChangeArrowheads="1"/>
          </p:cNvSpPr>
          <p:nvPr/>
        </p:nvSpPr>
        <p:spPr bwMode="auto">
          <a:xfrm>
            <a:off x="3392489" y="1087439"/>
            <a:ext cx="1450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: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765675" y="825500"/>
            <a:ext cx="39766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1267" idx="3"/>
            <a:endCxn id="11267" idx="3"/>
          </p:cNvCxnSpPr>
          <p:nvPr/>
        </p:nvCxnSpPr>
        <p:spPr>
          <a:xfrm>
            <a:off x="4729163" y="7445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765675" y="1449388"/>
            <a:ext cx="29225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68850" y="744538"/>
            <a:ext cx="0" cy="247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575969" y="1188244"/>
            <a:ext cx="381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74" name="AutoShape 21"/>
          <p:cNvSpPr>
            <a:spLocks/>
          </p:cNvSpPr>
          <p:nvPr/>
        </p:nvSpPr>
        <p:spPr bwMode="auto">
          <a:xfrm rot="5400000" flipV="1">
            <a:off x="6577014" y="-1368425"/>
            <a:ext cx="388937" cy="3941763"/>
          </a:xfrm>
          <a:prstGeom prst="leftBrace">
            <a:avLst>
              <a:gd name="adj1" fmla="val 162249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AutoShape 20"/>
          <p:cNvSpPr>
            <a:spLocks/>
          </p:cNvSpPr>
          <p:nvPr/>
        </p:nvSpPr>
        <p:spPr bwMode="auto">
          <a:xfrm rot="-5400000">
            <a:off x="6080919" y="145256"/>
            <a:ext cx="292100" cy="2922588"/>
          </a:xfrm>
          <a:prstGeom prst="leftBrace">
            <a:avLst>
              <a:gd name="adj1" fmla="val 17180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6" name="AutoShape 20"/>
          <p:cNvSpPr>
            <a:spLocks/>
          </p:cNvSpPr>
          <p:nvPr/>
        </p:nvSpPr>
        <p:spPr bwMode="auto">
          <a:xfrm rot="-5400000">
            <a:off x="8081169" y="394494"/>
            <a:ext cx="273050" cy="1049338"/>
          </a:xfrm>
          <a:prstGeom prst="leftBrace">
            <a:avLst>
              <a:gd name="adj1" fmla="val 17179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TextBox 18"/>
          <p:cNvSpPr txBox="1">
            <a:spLocks noChangeArrowheads="1"/>
          </p:cNvSpPr>
          <p:nvPr/>
        </p:nvSpPr>
        <p:spPr bwMode="auto">
          <a:xfrm>
            <a:off x="6140450" y="1784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78" name="TextBox 20"/>
          <p:cNvSpPr txBox="1">
            <a:spLocks noChangeArrowheads="1"/>
          </p:cNvSpPr>
          <p:nvPr/>
        </p:nvSpPr>
        <p:spPr bwMode="auto">
          <a:xfrm>
            <a:off x="6597650" y="79376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79" name="AutoShape 22"/>
          <p:cNvSpPr>
            <a:spLocks/>
          </p:cNvSpPr>
          <p:nvPr/>
        </p:nvSpPr>
        <p:spPr bwMode="auto">
          <a:xfrm rot="10800000">
            <a:off x="8818564" y="769939"/>
            <a:ext cx="249237" cy="820737"/>
          </a:xfrm>
          <a:prstGeom prst="leftBrace">
            <a:avLst>
              <a:gd name="adj1" fmla="val 3793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0" name="TextBox 23"/>
          <p:cNvSpPr txBox="1">
            <a:spLocks noChangeArrowheads="1"/>
          </p:cNvSpPr>
          <p:nvPr/>
        </p:nvSpPr>
        <p:spPr bwMode="auto">
          <a:xfrm>
            <a:off x="7994651" y="1120775"/>
            <a:ext cx="620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281" name="TextBox 24"/>
          <p:cNvSpPr txBox="1">
            <a:spLocks noChangeArrowheads="1"/>
          </p:cNvSpPr>
          <p:nvPr/>
        </p:nvSpPr>
        <p:spPr bwMode="auto">
          <a:xfrm>
            <a:off x="9067801" y="881063"/>
            <a:ext cx="69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6000070" y="2241550"/>
            <a:ext cx="21318" cy="438785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283" name="Rectangle 32"/>
          <p:cNvSpPr>
            <a:spLocks noChangeArrowheads="1"/>
          </p:cNvSpPr>
          <p:nvPr/>
        </p:nvSpPr>
        <p:spPr bwMode="auto">
          <a:xfrm>
            <a:off x="1615211" y="2298883"/>
            <a:ext cx="391807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lần số bé là: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70 – 10 = 60      </a:t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là:</a:t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60 : 2 = 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là:</a:t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30 + 10 = 40</a:t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Đáp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số: Số lớn: 40</a:t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bé: 30</a:t>
            </a:r>
          </a:p>
        </p:txBody>
      </p:sp>
      <p:sp>
        <p:nvSpPr>
          <p:cNvPr id="11284" name="Rectangle 36"/>
          <p:cNvSpPr>
            <a:spLocks noChangeArrowheads="1"/>
          </p:cNvSpPr>
          <p:nvPr/>
        </p:nvSpPr>
        <p:spPr bwMode="auto">
          <a:xfrm>
            <a:off x="7239000" y="2447926"/>
            <a:ext cx="40068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b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lần số lớn là:</a:t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70 +10 = 80</a:t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là:</a:t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80 : 2 = 40</a:t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là:</a:t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40 - 10 = 30</a:t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Đáp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số: Số lớn: 40</a:t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bé: 30   </a:t>
            </a:r>
          </a:p>
        </p:txBody>
      </p:sp>
      <p:sp>
        <p:nvSpPr>
          <p:cNvPr id="5149" name="TextBox 34"/>
          <p:cNvSpPr txBox="1">
            <a:spLocks noChangeArrowheads="1"/>
          </p:cNvSpPr>
          <p:nvPr/>
        </p:nvSpPr>
        <p:spPr bwMode="auto">
          <a:xfrm>
            <a:off x="6265977" y="2176512"/>
            <a:ext cx="1266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alt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6" name="TextBox 29"/>
          <p:cNvSpPr txBox="1">
            <a:spLocks noChangeArrowheads="1"/>
          </p:cNvSpPr>
          <p:nvPr/>
        </p:nvSpPr>
        <p:spPr bwMode="auto">
          <a:xfrm>
            <a:off x="2104645" y="744538"/>
            <a:ext cx="189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838200" y="5966811"/>
            <a:ext cx="4160837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ap="rnd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= (Tổng – Hiệu) : 2</a:t>
            </a:r>
          </a:p>
        </p:txBody>
      </p: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6632576" y="5995940"/>
            <a:ext cx="4371975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= (Tổng + Hiệu) : 2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765675" y="1325563"/>
            <a:ext cx="0" cy="247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688263" y="731838"/>
            <a:ext cx="0" cy="247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88263" y="1338263"/>
            <a:ext cx="0" cy="247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7498557" y="1183482"/>
            <a:ext cx="381000" cy="15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4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8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451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49" grpId="0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2438400" y="2033590"/>
            <a:ext cx="5715000" cy="885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= (Tổng – Hiệu) : 2</a:t>
            </a:r>
          </a:p>
        </p:txBody>
      </p:sp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2445774" y="5026164"/>
            <a:ext cx="5943600" cy="842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= (Tổng + Hiệu) : 2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084388" y="304801"/>
            <a:ext cx="7897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làm thế nào? 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5887" y="313746"/>
            <a:ext cx="11834812" cy="1433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515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lấy 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rồi sau đó </a:t>
            </a:r>
            <a:r>
              <a:rPr lang="en-US" alt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64481" y="3762879"/>
            <a:ext cx="89376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làm thế nào? </a:t>
            </a:r>
            <a:endParaRPr lang="en-US" alt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3543011"/>
            <a:ext cx="118872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lấy 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rồi sau đó </a:t>
            </a:r>
            <a:r>
              <a:rPr lang="en-US" alt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233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6" grpId="0" animBg="1"/>
      <p:bldP spid="2" grpId="0" animBg="1"/>
      <p:bldP spid="10" grpId="0" animBg="1"/>
      <p:bldP spid="5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3490" y="228600"/>
            <a:ext cx="3751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bước giải bài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107" y="872361"/>
            <a:ext cx="1203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1: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 định đối tượng nào là số bé,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 nào là số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sơ 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114" y="2759469"/>
            <a:ext cx="4433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Tìm số lớn trước.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986" y="1463303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sơ đồ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731" y="4330382"/>
            <a:ext cx="713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SB 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9" name="Straight Arrow Connector 8"/>
          <p:cNvCxnSpPr>
            <a:endCxn id="44" idx="1"/>
          </p:cNvCxnSpPr>
          <p:nvPr/>
        </p:nvCxnSpPr>
        <p:spPr>
          <a:xfrm flipV="1">
            <a:off x="912189" y="4044033"/>
            <a:ext cx="769325" cy="4612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70259" y="4585980"/>
            <a:ext cx="806141" cy="453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6" idx="1"/>
          </p:cNvCxnSpPr>
          <p:nvPr/>
        </p:nvCxnSpPr>
        <p:spPr>
          <a:xfrm>
            <a:off x="901369" y="4658499"/>
            <a:ext cx="746117" cy="5621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481556" y="2748221"/>
            <a:ext cx="4331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Tìm số bé trước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81538" y="4369742"/>
            <a:ext cx="693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 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798187" y="4132262"/>
            <a:ext cx="658972" cy="3730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813270" y="4587104"/>
            <a:ext cx="611909" cy="8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53" idx="1"/>
          </p:cNvCxnSpPr>
          <p:nvPr/>
        </p:nvCxnSpPr>
        <p:spPr>
          <a:xfrm>
            <a:off x="6850564" y="4728271"/>
            <a:ext cx="553159" cy="4117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97986" y="2060069"/>
            <a:ext cx="6553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3: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 dụng công thức để tìm hai số: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6079164" y="2618477"/>
            <a:ext cx="6125" cy="2447442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83227" y="3314145"/>
            <a:ext cx="4447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 lớn = (Tổng + Hiệu) : 2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81514" y="3782423"/>
            <a:ext cx="3103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SB = Số lớn  - Hiệu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69524" y="4355202"/>
            <a:ext cx="3127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SB = Tổng – Số lớn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647486" y="4959070"/>
            <a:ext cx="3718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SB = (Tổng – Hiệu) : 2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580831" y="3259203"/>
            <a:ext cx="4222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 bé = (Tổng - Hiệu) : 2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379204" y="3792993"/>
            <a:ext cx="3119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 =  Số bé  + Hiệu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379204" y="4355201"/>
            <a:ext cx="2968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 = Tổng – Số bé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403723" y="4878422"/>
            <a:ext cx="4257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 = (Tổng + Hiệu) : 2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6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5" grpId="0"/>
      <p:bldP spid="36" grpId="0"/>
      <p:bldP spid="40" grpId="0"/>
      <p:bldP spid="43" grpId="0"/>
      <p:bldP spid="44" grpId="0"/>
      <p:bldP spid="45" grpId="0"/>
      <p:bldP spid="46" grpId="0"/>
      <p:bldP spid="50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-12700"/>
            <a:ext cx="12208933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2018" y="1604434"/>
            <a:ext cx="10866967" cy="132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zh-CN" sz="7978" dirty="0">
                <a:solidFill>
                  <a:srgbClr val="FF0000"/>
                </a:solidFill>
                <a:latin typeface=".VnAristote" panose="020B7200000000000000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VËn dông – th­ùc hµnh</a:t>
            </a:r>
            <a:endParaRPr lang="zh-CN" altLang="en-US" sz="7978" dirty="0">
              <a:solidFill>
                <a:srgbClr val="FF0000"/>
              </a:solidFill>
              <a:latin typeface=".VnAristote" panose="020B7200000000000000" pitchFamily="34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178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934</Words>
  <Application>Microsoft Office PowerPoint</Application>
  <PresentationFormat>Widescreen</PresentationFormat>
  <Paragraphs>166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Microsoft YaHei</vt:lpstr>
      <vt:lpstr>.VnAristote</vt:lpstr>
      <vt:lpstr>Arial</vt:lpstr>
      <vt:lpstr>Calibri</vt:lpstr>
      <vt:lpstr>Cambria</vt:lpstr>
      <vt:lpstr>Times New Roman</vt:lpstr>
      <vt:lpstr>UTM Wedding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 : Lương Thị Thanh Trúc</dc:title>
  <dc:creator>Windows User</dc:creator>
  <cp:lastModifiedBy>Home</cp:lastModifiedBy>
  <cp:revision>97</cp:revision>
  <dcterms:created xsi:type="dcterms:W3CDTF">2016-10-25T23:50:11Z</dcterms:created>
  <dcterms:modified xsi:type="dcterms:W3CDTF">2021-10-25T03:09:51Z</dcterms:modified>
</cp:coreProperties>
</file>