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257" r:id="rId3"/>
    <p:sldId id="259" r:id="rId4"/>
    <p:sldId id="300" r:id="rId5"/>
    <p:sldId id="301" r:id="rId6"/>
    <p:sldId id="303" r:id="rId7"/>
    <p:sldId id="305" r:id="rId8"/>
    <p:sldId id="260" r:id="rId9"/>
    <p:sldId id="261" r:id="rId10"/>
    <p:sldId id="262" r:id="rId11"/>
    <p:sldId id="307" r:id="rId12"/>
    <p:sldId id="263" r:id="rId13"/>
    <p:sldId id="283" r:id="rId14"/>
    <p:sldId id="265" r:id="rId15"/>
    <p:sldId id="299" r:id="rId16"/>
    <p:sldId id="309" r:id="rId17"/>
    <p:sldId id="310" r:id="rId18"/>
    <p:sldId id="312" r:id="rId19"/>
    <p:sldId id="315" r:id="rId20"/>
    <p:sldId id="27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0000"/>
    <a:srgbClr val="3333FF"/>
    <a:srgbClr val="CCECFF"/>
    <a:srgbClr val="FF33CC"/>
    <a:srgbClr val="99FF99"/>
    <a:srgbClr val="FF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AB89-1588-43AA-AA33-DF080D40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B4471-1885-4BD9-95DC-63DFA7A82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DD09E-F9DA-40C0-BF83-D04AB8317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80F85-FD3C-41A9-A517-BC43B5819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F92DA-A715-4E3A-85AA-FDF30A102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00F60-6F16-4B3B-AB15-777E69AEB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4470B-5561-438F-B608-AB9244F8A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CC216-1BB1-4A7F-81F4-DB853076C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86C00-9B21-4CAB-9EF3-8F3880A29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2A2A8-6C58-4EE2-90BC-7F6103DC0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2000E-C863-43E1-9BC5-8EF5BC414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50000">
              <a:srgbClr val="CCFF99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EE5CA2-1D1D-4854-81C4-1CE2DD574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066800" y="1219200"/>
            <a:ext cx="5519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MỤC TIÊU : TRANG 85 (CKTKN)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82588" y="2286000"/>
            <a:ext cx="68802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  Tích hợp giáo dục tư tưởng Hồ Chí Minh và giáo dục các </a:t>
            </a:r>
          </a:p>
          <a:p>
            <a:r>
              <a:rPr lang="en-US" sz="2000"/>
              <a:t>kĩ năng sống :</a:t>
            </a:r>
          </a:p>
          <a:p>
            <a:r>
              <a:rPr lang="en-US" sz="2000"/>
              <a:t> - Kĩ năng tự nhận thức về sự trung thực trong học</a:t>
            </a:r>
          </a:p>
          <a:p>
            <a:r>
              <a:rPr lang="en-US" sz="2000"/>
              <a:t>tập của bản thân.</a:t>
            </a:r>
          </a:p>
          <a:p>
            <a:pPr>
              <a:buFontTx/>
              <a:buChar char="-"/>
            </a:pPr>
            <a:r>
              <a:rPr lang="en-US" sz="2000"/>
              <a:t>Kĩ năng bình luận, phê phán những hành vi không </a:t>
            </a:r>
          </a:p>
          <a:p>
            <a:pPr>
              <a:buFontTx/>
              <a:buChar char="-"/>
            </a:pPr>
            <a:r>
              <a:rPr lang="en-US" sz="2000"/>
              <a:t>Trung thực trong học tập.</a:t>
            </a:r>
          </a:p>
          <a:p>
            <a:pPr>
              <a:buFontTx/>
              <a:buChar char="-"/>
            </a:pPr>
            <a:r>
              <a:rPr lang="en-US" sz="2000"/>
              <a:t>-Kĩ năng làm chủ bản thân trong học tập.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8229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A50021"/>
                </a:solidFill>
              </a:rPr>
              <a:t>a) Nhắc b</a:t>
            </a:r>
            <a:r>
              <a:rPr lang="en-US" sz="2400" dirty="0">
                <a:solidFill>
                  <a:srgbClr val="A50021"/>
                </a:solidFill>
                <a:latin typeface="Times New Roman" pitchFamily="18" charset="0"/>
              </a:rPr>
              <a:t>à</a:t>
            </a:r>
            <a:r>
              <a:rPr lang="en-US" sz="2400" dirty="0">
                <a:solidFill>
                  <a:srgbClr val="A50021"/>
                </a:solidFill>
              </a:rPr>
              <a:t>i cho bạn trong giờ kiểm tra.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A50021"/>
                </a:solidFill>
              </a:rPr>
              <a:t>b) </a:t>
            </a:r>
            <a:r>
              <a:rPr lang="en-US" sz="24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Khương</a:t>
            </a:r>
            <a:r>
              <a:rPr lang="en-US" sz="2400" dirty="0" smtClean="0">
                <a:solidFill>
                  <a:srgbClr val="A50021"/>
                </a:solidFill>
              </a:rPr>
              <a:t> </a:t>
            </a:r>
            <a:r>
              <a:rPr lang="en-US" sz="2400" dirty="0">
                <a:solidFill>
                  <a:srgbClr val="A50021"/>
                </a:solidFill>
              </a:rPr>
              <a:t>làm bài tập mà mượn vở của bạn để chép.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A50021"/>
                </a:solidFill>
              </a:rPr>
              <a:t>c) </a:t>
            </a:r>
            <a:r>
              <a:rPr lang="en-US" sz="24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Khương</a:t>
            </a:r>
            <a:r>
              <a:rPr lang="en-US" sz="2400" dirty="0" smtClean="0">
                <a:solidFill>
                  <a:srgbClr val="A50021"/>
                </a:solidFill>
              </a:rPr>
              <a:t> </a:t>
            </a:r>
            <a:r>
              <a:rPr lang="en-US" sz="2400" dirty="0">
                <a:solidFill>
                  <a:srgbClr val="A50021"/>
                </a:solidFill>
                <a:latin typeface="Times New Roman" pitchFamily="18" charset="0"/>
              </a:rPr>
              <a:t>chép bài của bạn trong giờ kiểm tra.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A50021"/>
                </a:solidFill>
                <a:latin typeface="Times New Roman" pitchFamily="18" charset="0"/>
              </a:rPr>
              <a:t>d) Giấu điểm kém, chỉ báo điểm tốt với bố mẹ.</a:t>
            </a:r>
          </a:p>
          <a:p>
            <a:pPr eaLnBrk="0" hangingPunct="0">
              <a:spcBef>
                <a:spcPct val="50000"/>
              </a:spcBef>
            </a:pPr>
            <a:endParaRPr lang="en-US" sz="2400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81000" y="1600200"/>
            <a:ext cx="533400" cy="533400"/>
            <a:chOff x="192" y="984"/>
            <a:chExt cx="336" cy="336"/>
          </a:xfrm>
        </p:grpSpPr>
        <p:sp>
          <p:nvSpPr>
            <p:cNvPr id="11294" name="Oval 7"/>
            <p:cNvSpPr>
              <a:spLocks noChangeArrowheads="1"/>
            </p:cNvSpPr>
            <p:nvPr/>
          </p:nvSpPr>
          <p:spPr bwMode="auto">
            <a:xfrm>
              <a:off x="192" y="984"/>
              <a:ext cx="336" cy="336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295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88" y="1056"/>
              <a:ext cx="153" cy="2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S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81000" y="2209800"/>
            <a:ext cx="533400" cy="533400"/>
            <a:chOff x="192" y="2256"/>
            <a:chExt cx="336" cy="336"/>
          </a:xfrm>
        </p:grpSpPr>
        <p:sp>
          <p:nvSpPr>
            <p:cNvPr id="11292" name="Oval 8"/>
            <p:cNvSpPr>
              <a:spLocks noChangeArrowheads="1"/>
            </p:cNvSpPr>
            <p:nvPr/>
          </p:nvSpPr>
          <p:spPr bwMode="auto">
            <a:xfrm>
              <a:off x="192" y="2256"/>
              <a:ext cx="336" cy="336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293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88" y="2304"/>
              <a:ext cx="153" cy="2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S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81000" y="2895600"/>
            <a:ext cx="533400" cy="533400"/>
            <a:chOff x="192" y="2832"/>
            <a:chExt cx="336" cy="336"/>
          </a:xfrm>
        </p:grpSpPr>
        <p:sp>
          <p:nvSpPr>
            <p:cNvPr id="11290" name="Oval 9"/>
            <p:cNvSpPr>
              <a:spLocks noChangeArrowheads="1"/>
            </p:cNvSpPr>
            <p:nvPr/>
          </p:nvSpPr>
          <p:spPr bwMode="auto">
            <a:xfrm>
              <a:off x="192" y="2832"/>
              <a:ext cx="336" cy="336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291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288" y="2904"/>
              <a:ext cx="153" cy="2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Đ</a:t>
              </a:r>
            </a:p>
          </p:txBody>
        </p:sp>
      </p:grpSp>
      <p:grpSp>
        <p:nvGrpSpPr>
          <p:cNvPr id="11270" name="Group 34"/>
          <p:cNvGrpSpPr>
            <a:grpSpLocks/>
          </p:cNvGrpSpPr>
          <p:nvPr/>
        </p:nvGrpSpPr>
        <p:grpSpPr bwMode="auto">
          <a:xfrm>
            <a:off x="0" y="0"/>
            <a:ext cx="9144000" cy="457200"/>
            <a:chOff x="0" y="0"/>
            <a:chExt cx="5760" cy="288"/>
          </a:xfrm>
        </p:grpSpPr>
        <p:pic>
          <p:nvPicPr>
            <p:cNvPr id="11287" name="Picture 31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8" name="Picture 32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4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9" name="Picture 33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80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71" name="Group 35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0"/>
            <a:chExt cx="5760" cy="288"/>
          </a:xfrm>
        </p:grpSpPr>
        <p:pic>
          <p:nvPicPr>
            <p:cNvPr id="11284" name="Picture 36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5" name="Picture 37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4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6" name="Picture 38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80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72" name="Group 39"/>
          <p:cNvGrpSpPr>
            <a:grpSpLocks/>
          </p:cNvGrpSpPr>
          <p:nvPr/>
        </p:nvGrpSpPr>
        <p:grpSpPr bwMode="auto">
          <a:xfrm>
            <a:off x="0" y="0"/>
            <a:ext cx="9144000" cy="457200"/>
            <a:chOff x="0" y="0"/>
            <a:chExt cx="5760" cy="288"/>
          </a:xfrm>
        </p:grpSpPr>
        <p:pic>
          <p:nvPicPr>
            <p:cNvPr id="11281" name="Picture 40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2" name="Picture 41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4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3" name="Picture 42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80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73" name="Group 43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0"/>
            <a:chExt cx="5760" cy="288"/>
          </a:xfrm>
        </p:grpSpPr>
        <p:pic>
          <p:nvPicPr>
            <p:cNvPr id="11278" name="Picture 44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Picture 45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4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Picture 46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80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381000" y="3505200"/>
            <a:ext cx="533400" cy="533400"/>
            <a:chOff x="192" y="2256"/>
            <a:chExt cx="336" cy="336"/>
          </a:xfrm>
        </p:grpSpPr>
        <p:sp>
          <p:nvSpPr>
            <p:cNvPr id="11276" name="Oval 48"/>
            <p:cNvSpPr>
              <a:spLocks noChangeArrowheads="1"/>
            </p:cNvSpPr>
            <p:nvPr/>
          </p:nvSpPr>
          <p:spPr bwMode="auto">
            <a:xfrm>
              <a:off x="192" y="2256"/>
              <a:ext cx="336" cy="336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277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288" y="2304"/>
              <a:ext cx="153" cy="2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S</a:t>
              </a:r>
            </a:p>
          </p:txBody>
        </p:sp>
      </p:grpSp>
      <p:sp>
        <p:nvSpPr>
          <p:cNvPr id="11275" name="Text Box 50"/>
          <p:cNvSpPr txBox="1">
            <a:spLocks noChangeArrowheads="1"/>
          </p:cNvSpPr>
          <p:nvPr/>
        </p:nvSpPr>
        <p:spPr bwMode="auto">
          <a:xfrm>
            <a:off x="0" y="457200"/>
            <a:ext cx="7489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/>
              <a:t>Theo em, trong những việc làm dưới đây, việc làm </a:t>
            </a:r>
          </a:p>
          <a:p>
            <a:pPr marL="342900" indent="-342900"/>
            <a:r>
              <a:rPr lang="en-US" sz="2400"/>
              <a:t>nào thể hiện tính trung thực trong học tập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914400" y="2514600"/>
            <a:ext cx="8229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Tx/>
              <a:buAutoNum type="alphaLcParenR"/>
            </a:pPr>
            <a:r>
              <a:rPr lang="en-US" sz="2400">
                <a:solidFill>
                  <a:srgbClr val="A50021"/>
                </a:solidFill>
              </a:rPr>
              <a:t>Trung thực trong học tập chỉ thiệt mình.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lphaLcParenR"/>
            </a:pPr>
            <a:r>
              <a:rPr lang="en-US" sz="2400">
                <a:solidFill>
                  <a:srgbClr val="A50021"/>
                </a:solidFill>
                <a:latin typeface="Times New Roman" pitchFamily="18" charset="0"/>
              </a:rPr>
              <a:t>Thiếu trung thực trong học tập là giả dối.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lphaLcParenR"/>
            </a:pPr>
            <a:r>
              <a:rPr lang="en-US" sz="2400">
                <a:solidFill>
                  <a:srgbClr val="A50021"/>
                </a:solidFill>
                <a:latin typeface="Times New Roman" pitchFamily="18" charset="0"/>
              </a:rPr>
              <a:t>Trung thực trong học tập là thể hiện lòng tự trọng.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" y="2514600"/>
            <a:ext cx="533400" cy="533400"/>
            <a:chOff x="192" y="2256"/>
            <a:chExt cx="336" cy="336"/>
          </a:xfrm>
        </p:grpSpPr>
        <p:sp>
          <p:nvSpPr>
            <p:cNvPr id="12315" name="Oval 7"/>
            <p:cNvSpPr>
              <a:spLocks noChangeArrowheads="1"/>
            </p:cNvSpPr>
            <p:nvPr/>
          </p:nvSpPr>
          <p:spPr bwMode="auto">
            <a:xfrm>
              <a:off x="192" y="2256"/>
              <a:ext cx="336" cy="336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2316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88" y="2304"/>
              <a:ext cx="153" cy="2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S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81000" y="3810000"/>
            <a:ext cx="533400" cy="533400"/>
            <a:chOff x="192" y="2832"/>
            <a:chExt cx="336" cy="336"/>
          </a:xfrm>
        </p:grpSpPr>
        <p:sp>
          <p:nvSpPr>
            <p:cNvPr id="12313" name="Oval 10"/>
            <p:cNvSpPr>
              <a:spLocks noChangeArrowheads="1"/>
            </p:cNvSpPr>
            <p:nvPr/>
          </p:nvSpPr>
          <p:spPr bwMode="auto">
            <a:xfrm>
              <a:off x="192" y="2832"/>
              <a:ext cx="336" cy="336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2314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88" y="2904"/>
              <a:ext cx="153" cy="2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Đ</a:t>
              </a:r>
            </a:p>
          </p:txBody>
        </p:sp>
      </p:grpSp>
      <p:grpSp>
        <p:nvGrpSpPr>
          <p:cNvPr id="12293" name="Group 12"/>
          <p:cNvGrpSpPr>
            <a:grpSpLocks/>
          </p:cNvGrpSpPr>
          <p:nvPr/>
        </p:nvGrpSpPr>
        <p:grpSpPr bwMode="auto">
          <a:xfrm>
            <a:off x="0" y="0"/>
            <a:ext cx="9144000" cy="457200"/>
            <a:chOff x="0" y="0"/>
            <a:chExt cx="5760" cy="288"/>
          </a:xfrm>
        </p:grpSpPr>
        <p:pic>
          <p:nvPicPr>
            <p:cNvPr id="12310" name="Picture 13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1" name="Picture 14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4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2" name="Picture 15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80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294" name="Group 16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0"/>
            <a:chExt cx="5760" cy="288"/>
          </a:xfrm>
        </p:grpSpPr>
        <p:pic>
          <p:nvPicPr>
            <p:cNvPr id="12307" name="Picture 17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8" name="Picture 18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4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9" name="Picture 19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80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295" name="Group 20"/>
          <p:cNvGrpSpPr>
            <a:grpSpLocks/>
          </p:cNvGrpSpPr>
          <p:nvPr/>
        </p:nvGrpSpPr>
        <p:grpSpPr bwMode="auto">
          <a:xfrm>
            <a:off x="0" y="0"/>
            <a:ext cx="9144000" cy="457200"/>
            <a:chOff x="0" y="0"/>
            <a:chExt cx="5760" cy="288"/>
          </a:xfrm>
        </p:grpSpPr>
        <p:pic>
          <p:nvPicPr>
            <p:cNvPr id="12304" name="Picture 21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5" name="Picture 22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4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6" name="Picture 23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80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296" name="Group 24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0"/>
            <a:chExt cx="5760" cy="288"/>
          </a:xfrm>
        </p:grpSpPr>
        <p:pic>
          <p:nvPicPr>
            <p:cNvPr id="12301" name="Picture 25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2" name="Picture 26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4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3" name="Picture 27" descr="eivyru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80" y="0"/>
              <a:ext cx="2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447" name="Text Box 31"/>
          <p:cNvSpPr txBox="1">
            <a:spLocks noChangeArrowheads="1"/>
          </p:cNvSpPr>
          <p:nvPr/>
        </p:nvSpPr>
        <p:spPr bwMode="auto">
          <a:xfrm>
            <a:off x="228600" y="1143000"/>
            <a:ext cx="7537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/>
              <a:t>2/ Em hãy bày tỏ thái độ của mình về các ý kiến dưới </a:t>
            </a:r>
          </a:p>
          <a:p>
            <a:pPr marL="342900" indent="-342900"/>
            <a:r>
              <a:rPr lang="en-US" sz="2400"/>
              <a:t>Đây ( tán thành, phân vân hay không tán thành) :</a:t>
            </a:r>
          </a:p>
        </p:txBody>
      </p: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381000" y="3200400"/>
            <a:ext cx="533400" cy="533400"/>
            <a:chOff x="192" y="2832"/>
            <a:chExt cx="336" cy="336"/>
          </a:xfrm>
        </p:grpSpPr>
        <p:sp>
          <p:nvSpPr>
            <p:cNvPr id="12299" name="Oval 33"/>
            <p:cNvSpPr>
              <a:spLocks noChangeArrowheads="1"/>
            </p:cNvSpPr>
            <p:nvPr/>
          </p:nvSpPr>
          <p:spPr bwMode="auto">
            <a:xfrm>
              <a:off x="192" y="2832"/>
              <a:ext cx="336" cy="336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2300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288" y="2904"/>
              <a:ext cx="153" cy="2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Đ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birthd_0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43000"/>
            <a:ext cx="2057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disney-babies-piglet-christmas-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104775" y="2133600"/>
            <a:ext cx="2924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4" name="WordArt 4"/>
          <p:cNvSpPr>
            <a:spLocks noChangeArrowheads="1" noChangeShapeType="1" noTextEdit="1"/>
          </p:cNvSpPr>
          <p:nvPr/>
        </p:nvSpPr>
        <p:spPr bwMode="auto">
          <a:xfrm rot="-961653">
            <a:off x="2362200" y="1828800"/>
            <a:ext cx="6713538" cy="22748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3660000" scaled="1"/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Chúc mừng chiến thắng!</a:t>
            </a:r>
          </a:p>
        </p:txBody>
      </p:sp>
      <p:pic>
        <p:nvPicPr>
          <p:cNvPr id="13317" name="Picture 5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2916">
            <a:off x="4953000" y="4343400"/>
            <a:ext cx="838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2916">
            <a:off x="4114800" y="990600"/>
            <a:ext cx="838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2916">
            <a:off x="8305800" y="685800"/>
            <a:ext cx="838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2916">
            <a:off x="2895600" y="2133600"/>
            <a:ext cx="838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2916">
            <a:off x="7620000" y="4191000"/>
            <a:ext cx="838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2916">
            <a:off x="4724400" y="2209800"/>
            <a:ext cx="838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2916">
            <a:off x="6248400" y="609600"/>
            <a:ext cx="838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2916">
            <a:off x="3124200" y="5257800"/>
            <a:ext cx="838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2916">
            <a:off x="6477000" y="5334000"/>
            <a:ext cx="838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A371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 tr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3635 C 0.01979 0.01875 0.02014 0.00093 0.0184 -0.01643 C 0.01719 -0.0287 -0.00017 -0.03564 -0.0066 -0.04143 C -0.01562 -0.04051 -0.02483 -0.04166 -0.03368 -0.03865 C -0.03646 -0.03773 -0.03976 -0.03426 -0.03993 -0.03032 C -0.04167 -0.00439 -0.04288 0.04098 -0.02326 0.05857 C -0.00868 0.05764 0.00642 0.06111 0.02049 0.05579 C 0.02535 0.05394 0.02882 0.03912 0.02882 0.03936 C 0.02813 0.02061 0.02917 0.00186 0.02674 -0.01643 C 0.02622 -0.02037 0.02274 -0.02222 0.02049 -0.02477 C 0.01337 -0.03264 0.00208 -0.0375 -0.0066 -0.04143 C -0.0217 -0.03935 -0.03108 -0.04375 -0.03576 -0.02477 C -0.03507 -0.00625 -0.03611 0.0125 -0.03368 0.03079 C -0.03247 0.03982 -0.01493 0.0419 -0.01493 0.04213 C 0.02292 0.0382 0.00799 0.04723 0.02049 0.02246 C 0.01875 -0.00301 0.02188 -0.00949 0.00799 -0.02199 C -0.02604 -0.01828 -0.0191 -0.02523 -0.0191 0.01968 L 0.01424 0.00857 L -0.00451 0.01135 L -0.0191 -0.01643 L 0.02465 0.00579 L 0.02049 0.03635 Z " pathEditMode="relative" rAng="0" ptsTypes="ffffffffffffffffAAAAAf">
                                      <p:cBhvr>
                                        <p:cTn id="9" dur="2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4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16002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2000" b="1" kern="10">
                <a:ln w="9525">
                  <a:round/>
                  <a:headEnd/>
                  <a:tailEnd/>
                </a:ln>
                <a:solidFill>
                  <a:schemeClr val="hlink">
                    <a:alpha val="96077"/>
                  </a:schemeClr>
                </a:solidFill>
                <a:latin typeface="Arial"/>
                <a:cs typeface="Arial"/>
              </a:rPr>
              <a:t>Trò chơi 2:</a:t>
            </a:r>
            <a:endParaRPr lang="en-US" sz="2000" b="1" kern="10">
              <a:ln w="9525">
                <a:round/>
                <a:headEnd/>
                <a:tailEnd/>
              </a:ln>
              <a:solidFill>
                <a:schemeClr val="hlink">
                  <a:alpha val="96077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1219200" y="1371600"/>
            <a:ext cx="72390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100000">
                      <a:srgbClr val="00002E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"Bạn xử lý ra sao ?"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 rot="10800000">
            <a:off x="381000" y="3062288"/>
            <a:ext cx="8385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SG" sz="1600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28600" y="3381375"/>
            <a:ext cx="8610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Hãy cùng suy nghĩ </a:t>
            </a:r>
            <a:r>
              <a:rPr lang="vi-VN" sz="32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32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ể tìm ra cách giải quyết cho các tình huống sau</a:t>
            </a:r>
          </a:p>
        </p:txBody>
      </p:sp>
      <p:pic>
        <p:nvPicPr>
          <p:cNvPr id="14342" name="Picture 6" descr="Fairy7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5233988"/>
            <a:ext cx="1652588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7178" grpId="0" animBg="1"/>
      <p:bldP spid="307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04800" y="838200"/>
            <a:ext cx="8534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>
                <a:solidFill>
                  <a:srgbClr val="FF0066"/>
                </a:solidFill>
              </a:rPr>
              <a:t>Tình huống 1</a:t>
            </a:r>
            <a:r>
              <a:rPr lang="en-US" sz="2800">
                <a:solidFill>
                  <a:srgbClr val="FF0066"/>
                </a:solidFill>
              </a:rPr>
              <a:t>: </a:t>
            </a:r>
            <a:br>
              <a:rPr lang="en-US" sz="2800">
                <a:solidFill>
                  <a:srgbClr val="FF0066"/>
                </a:solidFill>
              </a:rPr>
            </a:br>
            <a:r>
              <a:rPr lang="en-US" sz="2800">
                <a:solidFill>
                  <a:srgbClr val="FF0066"/>
                </a:solidFill>
              </a:rPr>
              <a:t>   Em kh</a:t>
            </a:r>
            <a:r>
              <a:rPr lang="en-US" sz="2800">
                <a:solidFill>
                  <a:srgbClr val="FF0066"/>
                </a:solidFill>
                <a:latin typeface="Times New Roman" pitchFamily="18" charset="0"/>
              </a:rPr>
              <a:t>ông làm được bài trong giờ kiểm tra ?</a:t>
            </a:r>
            <a:endParaRPr lang="en-US" sz="2800">
              <a:solidFill>
                <a:srgbClr val="FF0066"/>
              </a:solidFill>
              <a:latin typeface="VNI-Times" pitchFamily="2" charset="0"/>
            </a:endParaRPr>
          </a:p>
        </p:txBody>
      </p:sp>
      <p:pic>
        <p:nvPicPr>
          <p:cNvPr id="15363" name="Picture 5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294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6294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514600"/>
            <a:ext cx="41148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04800" y="1828800"/>
            <a:ext cx="8534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>
                <a:solidFill>
                  <a:srgbClr val="FF0066"/>
                </a:solidFill>
              </a:rPr>
              <a:t>Tình huống 2</a:t>
            </a:r>
            <a:r>
              <a:rPr lang="en-US" sz="2800">
                <a:solidFill>
                  <a:srgbClr val="FF0066"/>
                </a:solidFill>
              </a:rPr>
              <a:t> :</a:t>
            </a:r>
            <a:br>
              <a:rPr lang="en-US" sz="2800">
                <a:solidFill>
                  <a:srgbClr val="FF0066"/>
                </a:solidFill>
              </a:rPr>
            </a:br>
            <a:r>
              <a:rPr lang="en-US" sz="2800">
                <a:solidFill>
                  <a:srgbClr val="FF0066"/>
                </a:solidFill>
              </a:rPr>
              <a:t>   Em bị đ</a:t>
            </a:r>
            <a:r>
              <a:rPr lang="en-US" sz="2800">
                <a:solidFill>
                  <a:srgbClr val="FF0066"/>
                </a:solidFill>
                <a:latin typeface="Times New Roman" pitchFamily="18" charset="0"/>
              </a:rPr>
              <a:t>iểm kém nhưng cô giáo lại ghi nhầm vào sổ là điểm giỏi ?</a:t>
            </a:r>
            <a:endParaRPr lang="en-US" sz="2800">
              <a:solidFill>
                <a:srgbClr val="3333FF"/>
              </a:solidFill>
              <a:latin typeface="VNI-Times" pitchFamily="2" charset="0"/>
            </a:endParaRPr>
          </a:p>
        </p:txBody>
      </p:sp>
      <p:pic>
        <p:nvPicPr>
          <p:cNvPr id="16387" name="Picture 3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294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6294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81000" y="2057400"/>
            <a:ext cx="8534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>
                <a:solidFill>
                  <a:srgbClr val="FF0066"/>
                </a:solidFill>
              </a:rPr>
              <a:t>Tình huống 3</a:t>
            </a:r>
            <a:r>
              <a:rPr lang="en-US" sz="2800">
                <a:solidFill>
                  <a:srgbClr val="FF0066"/>
                </a:solidFill>
              </a:rPr>
              <a:t> :</a:t>
            </a:r>
            <a:br>
              <a:rPr lang="en-US" sz="2800">
                <a:solidFill>
                  <a:srgbClr val="FF0066"/>
                </a:solidFill>
              </a:rPr>
            </a:br>
            <a:r>
              <a:rPr lang="en-US" sz="2800">
                <a:solidFill>
                  <a:srgbClr val="FF0066"/>
                </a:solidFill>
              </a:rPr>
              <a:t>    Trong giờ kiểm tra, bạn ngồi </a:t>
            </a:r>
            <a:r>
              <a:rPr lang="en-US" sz="2800">
                <a:solidFill>
                  <a:srgbClr val="FF0066"/>
                </a:solidFill>
                <a:latin typeface="Times New Roman" pitchFamily="18" charset="0"/>
              </a:rPr>
              <a:t>b</a:t>
            </a:r>
            <a:r>
              <a:rPr lang="en-US" sz="2800">
                <a:solidFill>
                  <a:srgbClr val="FF0066"/>
                </a:solidFill>
              </a:rPr>
              <a:t>ên cạnh kh</a:t>
            </a:r>
            <a:r>
              <a:rPr lang="en-US" sz="2800">
                <a:solidFill>
                  <a:srgbClr val="FF0066"/>
                </a:solidFill>
                <a:latin typeface="Times New Roman" pitchFamily="18" charset="0"/>
              </a:rPr>
              <a:t>ông làm được bài và cầu cứu em ?</a:t>
            </a:r>
            <a:endParaRPr lang="en-US" sz="2800">
              <a:solidFill>
                <a:srgbClr val="3333FF"/>
              </a:solidFill>
              <a:latin typeface="VNI-Times" pitchFamily="2" charset="0"/>
            </a:endParaRPr>
          </a:p>
        </p:txBody>
      </p:sp>
      <p:pic>
        <p:nvPicPr>
          <p:cNvPr id="17411" name="Picture 3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294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6294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04800" y="23622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3333FF"/>
                </a:solidFill>
              </a:rPr>
              <a:t> 4/ Em h</a:t>
            </a:r>
            <a:r>
              <a:rPr lang="en-US" sz="3200">
                <a:solidFill>
                  <a:srgbClr val="3333FF"/>
                </a:solidFill>
                <a:latin typeface="Times New Roman" pitchFamily="18" charset="0"/>
              </a:rPr>
              <a:t>ãy kể lại những mẩu chuyện, tấm gương về trung thực trong học tập mà em biết ?</a:t>
            </a:r>
            <a:endParaRPr lang="en-US" sz="3200">
              <a:solidFill>
                <a:srgbClr val="3333FF"/>
              </a:solidFill>
              <a:latin typeface="VNI-Times" pitchFamily="2" charset="0"/>
            </a:endParaRPr>
          </a:p>
        </p:txBody>
      </p:sp>
      <p:pic>
        <p:nvPicPr>
          <p:cNvPr id="18435" name="Picture 3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294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6294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304800" y="2362200"/>
            <a:ext cx="8534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3333FF"/>
                </a:solidFill>
              </a:rPr>
              <a:t> 5/ Em h</a:t>
            </a:r>
            <a:r>
              <a:rPr lang="en-US" sz="3200">
                <a:solidFill>
                  <a:srgbClr val="3333FF"/>
                </a:solidFill>
                <a:latin typeface="Times New Roman" pitchFamily="18" charset="0"/>
              </a:rPr>
              <a:t>ãy cùng các bạn trong nhóm xây dựng một tiểu phẩm về chủ đề “ Trung thực trong học tập ”</a:t>
            </a:r>
            <a:endParaRPr lang="en-US" sz="3200">
              <a:solidFill>
                <a:srgbClr val="3333FF"/>
              </a:solidFill>
              <a:latin typeface="VNI-Times" pitchFamily="2" charset="0"/>
            </a:endParaRPr>
          </a:p>
        </p:txBody>
      </p:sp>
      <p:pic>
        <p:nvPicPr>
          <p:cNvPr id="19459" name="Picture 3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294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6294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304800" y="1524000"/>
            <a:ext cx="8534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3333FF"/>
                </a:solidFill>
              </a:rPr>
              <a:t> 6/ Đ</a:t>
            </a:r>
            <a:r>
              <a:rPr lang="en-US" sz="3200">
                <a:solidFill>
                  <a:srgbClr val="3333FF"/>
                </a:solidFill>
                <a:latin typeface="Times New Roman" pitchFamily="18" charset="0"/>
              </a:rPr>
              <a:t>ã bao giờ em thiếu trung thực trong học tập chưa ? Nếu có, bây giờ nghĩ lại em thấy thế nào ?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3333FF"/>
                </a:solidFill>
                <a:latin typeface="Times New Roman" pitchFamily="18" charset="0"/>
              </a:rPr>
              <a:t>Em sẽ làm gì nếu gặp những tình huống tương tự như vậy ?</a:t>
            </a:r>
            <a:endParaRPr lang="en-US" sz="3200">
              <a:solidFill>
                <a:srgbClr val="3333FF"/>
              </a:solidFill>
              <a:latin typeface="VNI-Times" pitchFamily="2" charset="0"/>
            </a:endParaRPr>
          </a:p>
        </p:txBody>
      </p:sp>
      <p:pic>
        <p:nvPicPr>
          <p:cNvPr id="20483" name="Picture 3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294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hol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6294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0"/>
          <p:cNvGrpSpPr>
            <a:grpSpLocks/>
          </p:cNvGrpSpPr>
          <p:nvPr/>
        </p:nvGrpSpPr>
        <p:grpSpPr bwMode="auto">
          <a:xfrm>
            <a:off x="0" y="5905500"/>
            <a:ext cx="4572000" cy="952500"/>
            <a:chOff x="0" y="3720"/>
            <a:chExt cx="2472" cy="600"/>
          </a:xfrm>
        </p:grpSpPr>
        <p:pic>
          <p:nvPicPr>
            <p:cNvPr id="3081" name="Picture 21" descr="Sun-004_0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3720"/>
              <a:ext cx="18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22" descr="Sun-008_02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72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5" name="Group 23"/>
          <p:cNvGrpSpPr>
            <a:grpSpLocks/>
          </p:cNvGrpSpPr>
          <p:nvPr/>
        </p:nvGrpSpPr>
        <p:grpSpPr bwMode="auto">
          <a:xfrm>
            <a:off x="4572000" y="5905500"/>
            <a:ext cx="4572000" cy="952500"/>
            <a:chOff x="0" y="3720"/>
            <a:chExt cx="2472" cy="600"/>
          </a:xfrm>
        </p:grpSpPr>
        <p:pic>
          <p:nvPicPr>
            <p:cNvPr id="3079" name="Picture 24" descr="Sun-004_0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3720"/>
              <a:ext cx="18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25" descr="Sun-008_02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72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685800" y="2133600"/>
            <a:ext cx="7467600" cy="2590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>
              <a:defRPr/>
            </a:pPr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50000">
                      <a:srgbClr val="FF0000">
                        <a:alpha val="89999"/>
                      </a:srgb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Arial"/>
              </a:rPr>
              <a:t>         </a:t>
            </a:r>
          </a:p>
        </p:txBody>
      </p:sp>
      <p:pic>
        <p:nvPicPr>
          <p:cNvPr id="3077" name="Picture 12" descr="birds-garla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5" y="1323975"/>
            <a:ext cx="4524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3" descr="birds-garla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295400"/>
            <a:ext cx="4524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057400"/>
            <a:ext cx="8686800" cy="2438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Về nhà học bài và thực hiện những </a:t>
            </a:r>
            <a:r>
              <a:rPr lang="vi-VN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</a:t>
            </a:r>
            <a:r>
              <a:rPr lang="en-US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iều </a:t>
            </a:r>
            <a:r>
              <a:rPr lang="vi-VN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</a:t>
            </a:r>
            <a:r>
              <a:rPr lang="en-US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ã học vào trong cuộc sống.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n-US" sz="1500" smtClean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Chuẩn bị bài: Vượt kh</a:t>
            </a:r>
            <a:r>
              <a:rPr lang="en-US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ó trong học tập.</a:t>
            </a:r>
            <a:endParaRPr lang="en-US" smtClean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Meli" pitchFamily="2" charset="0"/>
            </a:endParaRPr>
          </a:p>
        </p:txBody>
      </p:sp>
      <p:sp>
        <p:nvSpPr>
          <p:cNvPr id="21507" name="WordArt 9"/>
          <p:cNvSpPr>
            <a:spLocks noChangeArrowheads="1" noChangeShapeType="1" noTextEdit="1"/>
          </p:cNvSpPr>
          <p:nvPr/>
        </p:nvSpPr>
        <p:spPr bwMode="auto">
          <a:xfrm>
            <a:off x="2514600" y="685800"/>
            <a:ext cx="3962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Dặn dò</a:t>
            </a:r>
          </a:p>
        </p:txBody>
      </p:sp>
      <p:pic>
        <p:nvPicPr>
          <p:cNvPr id="21508" name="Picture 4" descr="animbugwhit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572000"/>
            <a:ext cx="16002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895600" y="60960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Đạo </a:t>
            </a:r>
            <a:r>
              <a:rPr lang="vi-VN" sz="3600" b="1" u="sng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3600" b="1" u="sng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ức </a:t>
            </a:r>
          </a:p>
        </p:txBody>
      </p:sp>
      <p:sp>
        <p:nvSpPr>
          <p:cNvPr id="41990" name="WordArt 6"/>
          <p:cNvSpPr>
            <a:spLocks noChangeArrowheads="1" noChangeShapeType="1" noTextEdit="1"/>
          </p:cNvSpPr>
          <p:nvPr/>
        </p:nvSpPr>
        <p:spPr bwMode="auto">
          <a:xfrm>
            <a:off x="838200" y="1828800"/>
            <a:ext cx="75438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Trung thực trong học tập</a:t>
            </a:r>
          </a:p>
        </p:txBody>
      </p:sp>
      <p:pic>
        <p:nvPicPr>
          <p:cNvPr id="4100" name="Picture 8" descr="Easterbor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649913"/>
            <a:ext cx="5181600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81000" y="0"/>
            <a:ext cx="1481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Tình huống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49213" y="5867400"/>
            <a:ext cx="6926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Hôm qua, Long mải chơi, quên sưu tầm tranh, ảnh phục vụ cho </a:t>
            </a:r>
          </a:p>
          <a:p>
            <a:r>
              <a:rPr lang="en-US"/>
              <a:t>bài học. Sáng nay đến lớp, Long mới nhớ và rất lo lắng…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381000" y="175260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3333FF"/>
                </a:solidFill>
              </a:rPr>
              <a:t> 1/ Theo em, bạn Long có thể có những cách giải quyết như thế nào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3333FF"/>
                </a:solidFill>
              </a:rPr>
              <a:t> 2/ Nếu em là bạn Long, em sẽ làm gì ? Vì sao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381000" y="1752600"/>
            <a:ext cx="8305800" cy="23082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</a:rPr>
              <a:t>   </a:t>
            </a:r>
            <a:r>
              <a:rPr lang="en-US" sz="3200" b="1">
                <a:solidFill>
                  <a:srgbClr val="CC0000"/>
                </a:solidFill>
              </a:rPr>
              <a:t>Trung thực trong học tập là thể hiện lòng tự trọng.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</a:rPr>
              <a:t>    Trung thực trong học tập, em sẽ được mọi người quý mến.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16383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Ghi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990600" cy="609600"/>
          </a:xfrm>
        </p:spPr>
        <p:txBody>
          <a:bodyPr/>
          <a:lstStyle/>
          <a:p>
            <a:pPr eaLnBrk="1" hangingPunct="1"/>
            <a:r>
              <a:rPr lang="en-US" sz="2800" b="1" u="sng" smtClean="0">
                <a:solidFill>
                  <a:srgbClr val="FF6600"/>
                </a:solidFill>
              </a:rPr>
              <a:t>Bài</a:t>
            </a:r>
            <a:r>
              <a:rPr lang="en-US" sz="2800" b="1" smtClean="0">
                <a:solidFill>
                  <a:srgbClr val="FF6600"/>
                </a:solidFill>
              </a:rPr>
              <a:t>: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286000"/>
            <a:ext cx="7467600" cy="762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800" b="1" u="sng" smtClean="0">
                <a:solidFill>
                  <a:srgbClr val="0066FF"/>
                </a:solidFill>
              </a:rPr>
              <a:t>Trò ch</a:t>
            </a:r>
            <a:r>
              <a:rPr lang="vi-VN" sz="2800" b="1" u="sng" smtClean="0">
                <a:solidFill>
                  <a:srgbClr val="0066FF"/>
                </a:solidFill>
              </a:rPr>
              <a:t>ơ</a:t>
            </a:r>
            <a:r>
              <a:rPr lang="en-US" sz="2800" b="1" u="sng" smtClean="0">
                <a:solidFill>
                  <a:srgbClr val="0066FF"/>
                </a:solidFill>
              </a:rPr>
              <a:t>i 1</a:t>
            </a:r>
            <a:r>
              <a:rPr lang="en-US" sz="2800" smtClean="0">
                <a:solidFill>
                  <a:srgbClr val="0066FF"/>
                </a:solidFill>
              </a:rPr>
              <a:t>:</a:t>
            </a:r>
            <a:r>
              <a:rPr lang="en-US" sz="2800" smtClean="0">
                <a:solidFill>
                  <a:srgbClr val="006600"/>
                </a:solidFill>
              </a:rPr>
              <a:t> </a:t>
            </a:r>
            <a:r>
              <a:rPr lang="en-US" sz="2800" b="1" smtClean="0">
                <a:solidFill>
                  <a:srgbClr val="FF9933"/>
                </a:solidFill>
              </a:rPr>
              <a:t>Bạn chọn thế nào ?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828800" y="685800"/>
            <a:ext cx="5410200" cy="1495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5000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Trung thực trong học tập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09600" y="3276600"/>
            <a:ext cx="7467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u="sng">
                <a:solidFill>
                  <a:srgbClr val="0066FF"/>
                </a:solidFill>
              </a:rPr>
              <a:t>Trò ch</a:t>
            </a:r>
            <a:r>
              <a:rPr lang="vi-VN" sz="2800" b="1" u="sng">
                <a:solidFill>
                  <a:srgbClr val="0066FF"/>
                </a:solidFill>
              </a:rPr>
              <a:t>ơ</a:t>
            </a:r>
            <a:r>
              <a:rPr lang="en-US" sz="2800" b="1" u="sng">
                <a:solidFill>
                  <a:srgbClr val="0066FF"/>
                </a:solidFill>
              </a:rPr>
              <a:t>i 2</a:t>
            </a:r>
            <a:r>
              <a:rPr lang="en-US" sz="2800" b="1">
                <a:solidFill>
                  <a:srgbClr val="0066FF"/>
                </a:solidFill>
              </a:rPr>
              <a:t>:</a:t>
            </a:r>
            <a:r>
              <a:rPr lang="en-US" sz="2800">
                <a:solidFill>
                  <a:srgbClr val="FFFF00"/>
                </a:solidFill>
              </a:rPr>
              <a:t> </a:t>
            </a:r>
            <a:r>
              <a:rPr lang="en-US" sz="2800" b="1">
                <a:solidFill>
                  <a:srgbClr val="FF9933"/>
                </a:solidFill>
              </a:rPr>
              <a:t>Bạn xử lý ra sao ?</a:t>
            </a:r>
          </a:p>
        </p:txBody>
      </p:sp>
      <p:pic>
        <p:nvPicPr>
          <p:cNvPr id="9222" name="Picture 7" descr="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5438775"/>
            <a:ext cx="17621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2286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>
              <a:defRPr/>
            </a:pPr>
            <a:r>
              <a:rPr lang="en-US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50000">
                      <a:srgbClr val="008000"/>
                    </a:gs>
                    <a:gs pos="100000">
                      <a:schemeClr val="bg1"/>
                    </a:gs>
                  </a:gsLst>
                  <a:lin ang="2700000" scaled="1"/>
                </a:gradFill>
                <a:latin typeface="Arial"/>
              </a:rPr>
              <a:t>            </a:t>
            </a:r>
          </a:p>
        </p:txBody>
      </p:sp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1600200" y="1371600"/>
            <a:ext cx="6858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100000">
                      <a:srgbClr val="00002E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"Bạn chọn thế nào ?"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 rot="10800000">
            <a:off x="381000" y="3078163"/>
            <a:ext cx="83851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SG" sz="140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8600" y="3124200"/>
            <a:ext cx="86106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Trong các ý kiến sau, em chọn ý nào ?</a:t>
            </a:r>
            <a:r>
              <a:rPr lang="en-US" sz="3200">
                <a:solidFill>
                  <a:srgbClr val="0000FF"/>
                </a:solidFill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(Nếu </a:t>
            </a:r>
            <a:r>
              <a:rPr lang="vi-VN" sz="2400">
                <a:solidFill>
                  <a:srgbClr val="0000FF"/>
                </a:solidFill>
              </a:rPr>
              <a:t>đ</a:t>
            </a:r>
            <a:r>
              <a:rPr lang="en-US" sz="2400">
                <a:solidFill>
                  <a:srgbClr val="0000FF"/>
                </a:solidFill>
              </a:rPr>
              <a:t>úng chọn </a:t>
            </a:r>
            <a:r>
              <a:rPr lang="en-US" sz="2400" b="1">
                <a:solidFill>
                  <a:srgbClr val="FF0066"/>
                </a:solidFill>
              </a:rPr>
              <a:t>Đ</a:t>
            </a:r>
            <a:r>
              <a:rPr lang="en-US" sz="2400">
                <a:solidFill>
                  <a:srgbClr val="0000FF"/>
                </a:solidFill>
              </a:rPr>
              <a:t>, nếu sai</a:t>
            </a:r>
            <a:r>
              <a:rPr lang="en-US" sz="2400">
                <a:solidFill>
                  <a:srgbClr val="FF3300"/>
                </a:solidFill>
              </a:rPr>
              <a:t> </a:t>
            </a:r>
            <a:r>
              <a:rPr lang="en-US" sz="2400">
                <a:solidFill>
                  <a:srgbClr val="0000FF"/>
                </a:solidFill>
              </a:rPr>
              <a:t>chọn </a:t>
            </a:r>
            <a:r>
              <a:rPr lang="en-US" sz="2400" b="1">
                <a:solidFill>
                  <a:srgbClr val="FF0066"/>
                </a:solidFill>
              </a:rPr>
              <a:t>S</a:t>
            </a:r>
            <a:r>
              <a:rPr lang="en-US" sz="2400">
                <a:solidFill>
                  <a:srgbClr val="0000FF"/>
                </a:solidFill>
              </a:rPr>
              <a:t>.)</a:t>
            </a:r>
          </a:p>
        </p:txBody>
      </p:sp>
      <p:pic>
        <p:nvPicPr>
          <p:cNvPr id="10246" name="Picture 6" descr="Fairy7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5233988"/>
            <a:ext cx="1652588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  <p:bldP spid="717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548</Words>
  <Application>Microsoft Office PowerPoint</Application>
  <PresentationFormat>On-screen Show (4:3)</PresentationFormat>
  <Paragraphs>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VNI-Meli</vt:lpstr>
      <vt:lpstr>VNI-Times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TOAN</dc:creator>
  <cp:lastModifiedBy>Windows User</cp:lastModifiedBy>
  <cp:revision>118</cp:revision>
  <dcterms:created xsi:type="dcterms:W3CDTF">2008-02-17T17:25:32Z</dcterms:created>
  <dcterms:modified xsi:type="dcterms:W3CDTF">2021-09-07T16:17:10Z</dcterms:modified>
</cp:coreProperties>
</file>