
<file path=[Content_Types].xml><?xml version="1.0" encoding="utf-8"?>
<Types xmlns="http://schemas.openxmlformats.org/package/2006/content-types">
  <Default Extension="png" ContentType="image/png"/>
  <Default Extension="m4a" ContentType="audio/unknown"/>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332" r:id="rId2"/>
    <p:sldId id="257" r:id="rId3"/>
    <p:sldId id="325" r:id="rId4"/>
    <p:sldId id="301" r:id="rId5"/>
    <p:sldId id="330" r:id="rId6"/>
    <p:sldId id="302" r:id="rId7"/>
    <p:sldId id="305" r:id="rId8"/>
    <p:sldId id="320" r:id="rId9"/>
    <p:sldId id="321" r:id="rId10"/>
    <p:sldId id="307" r:id="rId11"/>
    <p:sldId id="308" r:id="rId12"/>
    <p:sldId id="324" r:id="rId13"/>
    <p:sldId id="326" r:id="rId14"/>
    <p:sldId id="310" r:id="rId15"/>
    <p:sldId id="311" r:id="rId16"/>
    <p:sldId id="327" r:id="rId17"/>
    <p:sldId id="328" r:id="rId18"/>
    <p:sldId id="323" r:id="rId19"/>
    <p:sldId id="329" r:id="rId20"/>
    <p:sldId id="312" r:id="rId21"/>
    <p:sldId id="318" r:id="rId22"/>
    <p:sldId id="283" r:id="rId23"/>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744" y="-462"/>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372279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14</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20</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21</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22</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9/11/2021</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1.jp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6.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10"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image" Target="../media/image29.png"/><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9974"/>
          <a:stretch>
            <a:fillRect/>
          </a:stretch>
        </p:blipFill>
        <p:spPr>
          <a:xfrm>
            <a:off x="0" y="0"/>
            <a:ext cx="16256000" cy="9144000"/>
          </a:xfrm>
          <a:prstGeom prst="rect">
            <a:avLst/>
          </a:prstGeom>
        </p:spPr>
      </p:pic>
      <p:sp>
        <p:nvSpPr>
          <p:cNvPr id="2" name="Title 1"/>
          <p:cNvSpPr>
            <a:spLocks noGrp="1"/>
          </p:cNvSpPr>
          <p:nvPr>
            <p:ph type="ctrTitle"/>
          </p:nvPr>
        </p:nvSpPr>
        <p:spPr>
          <a:xfrm>
            <a:off x="3207294" y="1782958"/>
            <a:ext cx="9841413" cy="1927497"/>
          </a:xfrm>
        </p:spPr>
        <p:txBody>
          <a:bodyPr>
            <a:normAutofit/>
          </a:bodyPr>
          <a:lstStyle/>
          <a:p>
            <a:r>
              <a:rPr lang="en-US" sz="6400" b="1" dirty="0" err="1">
                <a:solidFill>
                  <a:srgbClr val="0070C0"/>
                </a:solidFill>
                <a:latin typeface="Times New Roman" panose="02020603050405020304" pitchFamily="18" charset="0"/>
                <a:cs typeface="Times New Roman" panose="02020603050405020304" pitchFamily="18" charset="0"/>
                <a:sym typeface="+mn-ea"/>
              </a:rPr>
              <a:t>Chào</a:t>
            </a:r>
            <a:r>
              <a:rPr lang="en-US" sz="6400" b="1" dirty="0">
                <a:solidFill>
                  <a:srgbClr val="0070C0"/>
                </a:solidFill>
                <a:latin typeface="Times New Roman" panose="02020603050405020304" pitchFamily="18" charset="0"/>
                <a:cs typeface="Times New Roman" panose="02020603050405020304" pitchFamily="18" charset="0"/>
                <a:sym typeface="+mn-ea"/>
              </a:rPr>
              <a:t> </a:t>
            </a:r>
            <a:r>
              <a:rPr lang="en-US" sz="6400" b="1" dirty="0" err="1">
                <a:solidFill>
                  <a:srgbClr val="0070C0"/>
                </a:solidFill>
                <a:latin typeface="Times New Roman" panose="02020603050405020304" pitchFamily="18" charset="0"/>
                <a:cs typeface="Times New Roman" panose="02020603050405020304" pitchFamily="18" charset="0"/>
                <a:sym typeface="+mn-ea"/>
              </a:rPr>
              <a:t>mừng</a:t>
            </a:r>
            <a:r>
              <a:rPr lang="en-US" sz="6400" b="1" dirty="0">
                <a:solidFill>
                  <a:srgbClr val="0070C0"/>
                </a:solidFill>
                <a:latin typeface="Times New Roman" panose="02020603050405020304" pitchFamily="18" charset="0"/>
                <a:cs typeface="Times New Roman" panose="02020603050405020304" pitchFamily="18" charset="0"/>
                <a:sym typeface="+mn-ea"/>
              </a:rPr>
              <a:t> </a:t>
            </a:r>
            <a:r>
              <a:rPr lang="en-US" sz="6400" b="1" dirty="0" err="1">
                <a:solidFill>
                  <a:srgbClr val="0070C0"/>
                </a:solidFill>
                <a:latin typeface="Times New Roman" panose="02020603050405020304" pitchFamily="18" charset="0"/>
                <a:cs typeface="Times New Roman" panose="02020603050405020304" pitchFamily="18" charset="0"/>
                <a:sym typeface="+mn-ea"/>
              </a:rPr>
              <a:t>các</a:t>
            </a:r>
            <a:r>
              <a:rPr lang="en-US" sz="6400" b="1" dirty="0">
                <a:solidFill>
                  <a:srgbClr val="0070C0"/>
                </a:solidFill>
                <a:latin typeface="Times New Roman" panose="02020603050405020304" pitchFamily="18" charset="0"/>
                <a:cs typeface="Times New Roman" panose="02020603050405020304" pitchFamily="18" charset="0"/>
                <a:sym typeface="+mn-ea"/>
              </a:rPr>
              <a:t> em </a:t>
            </a:r>
            <a:r>
              <a:rPr lang="en-US" sz="6400" b="1" dirty="0" err="1">
                <a:solidFill>
                  <a:srgbClr val="0070C0"/>
                </a:solidFill>
                <a:latin typeface="Times New Roman" panose="02020603050405020304" pitchFamily="18" charset="0"/>
                <a:cs typeface="Times New Roman" panose="02020603050405020304" pitchFamily="18" charset="0"/>
                <a:sym typeface="+mn-ea"/>
              </a:rPr>
              <a:t>đến</a:t>
            </a:r>
            <a:r>
              <a:rPr lang="en-US" sz="6400" b="1" dirty="0">
                <a:solidFill>
                  <a:srgbClr val="0070C0"/>
                </a:solidFill>
                <a:latin typeface="Times New Roman" panose="02020603050405020304" pitchFamily="18" charset="0"/>
                <a:cs typeface="Times New Roman" panose="02020603050405020304" pitchFamily="18" charset="0"/>
                <a:sym typeface="+mn-ea"/>
              </a:rPr>
              <a:t> </a:t>
            </a:r>
            <a:r>
              <a:rPr lang="en-US" sz="6400" b="1" dirty="0" err="1">
                <a:solidFill>
                  <a:srgbClr val="0070C0"/>
                </a:solidFill>
                <a:latin typeface="Times New Roman" panose="02020603050405020304" pitchFamily="18" charset="0"/>
                <a:cs typeface="Times New Roman" panose="02020603050405020304" pitchFamily="18" charset="0"/>
                <a:sym typeface="+mn-ea"/>
              </a:rPr>
              <a:t>với</a:t>
            </a:r>
            <a:r>
              <a:rPr lang="en-US" sz="6400" b="1" dirty="0">
                <a:solidFill>
                  <a:srgbClr val="0070C0"/>
                </a:solidFill>
                <a:latin typeface="Times New Roman" panose="02020603050405020304" pitchFamily="18" charset="0"/>
                <a:cs typeface="Times New Roman" panose="02020603050405020304" pitchFamily="18" charset="0"/>
                <a:sym typeface="+mn-ea"/>
              </a:rPr>
              <a:t> </a:t>
            </a:r>
            <a:r>
              <a:rPr lang="vi-VN" sz="64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64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7"/>
          <a:stretch>
            <a:fillRect/>
          </a:stretch>
        </p:blipFill>
        <p:spPr>
          <a:xfrm>
            <a:off x="5923281" y="3931920"/>
            <a:ext cx="4381500" cy="5212080"/>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240000" y="8128000"/>
            <a:ext cx="812800" cy="812800"/>
          </a:xfrm>
          <a:prstGeom prst="rect">
            <a:avLst/>
          </a:prstGeom>
        </p:spPr>
      </p:pic>
    </p:spTree>
    <p:custDataLst>
      <p:tags r:id="rId1"/>
    </p:custDataLst>
    <p:extLst>
      <p:ext uri="{BB962C8B-B14F-4D97-AF65-F5344CB8AC3E}">
        <p14:creationId xmlns:p14="http://schemas.microsoft.com/office/powerpoint/2010/main" val="115449691"/>
      </p:ext>
    </p:extLst>
  </p:cSld>
  <p:clrMapOvr>
    <a:masterClrMapping/>
  </p:clrMapOvr>
  <p:transition advTm="81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Giải</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nghĩa</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文本框 6">
            <a:extLst>
              <a:ext uri="{FF2B5EF4-FFF2-40B4-BE49-F238E27FC236}">
                <a16:creationId xmlns:a16="http://schemas.microsoft.com/office/drawing/2014/main" xmlns="" id="{40492B02-98B6-4E81-9A77-773825039D2E}"/>
              </a:ext>
            </a:extLst>
          </p:cNvPr>
          <p:cNvSpPr txBox="1"/>
          <p:nvPr/>
        </p:nvSpPr>
        <p:spPr>
          <a:xfrm>
            <a:off x="806600" y="1561271"/>
            <a:ext cx="12716895"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xuân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文本框 6">
            <a:extLst>
              <a:ext uri="{FF2B5EF4-FFF2-40B4-BE49-F238E27FC236}">
                <a16:creationId xmlns:a16="http://schemas.microsoft.com/office/drawing/2014/main" xmlns="" id="{40492B02-98B6-4E81-9A77-773825039D2E}"/>
              </a:ext>
            </a:extLst>
          </p:cNvPr>
          <p:cNvSpPr txBox="1"/>
          <p:nvPr/>
        </p:nvSpPr>
        <p:spPr>
          <a:xfrm>
            <a:off x="682613" y="2339306"/>
            <a:ext cx="14567719"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Tưng</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bừng</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quang</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cảnh</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khí</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nhộn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nhịp</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tươi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883" y="3306584"/>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xmlns=""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628" y="532842"/>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149051" y="5861947"/>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cú</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文本框 6">
            <a:extLst>
              <a:ext uri="{FF2B5EF4-FFF2-40B4-BE49-F238E27FC236}">
                <a16:creationId xmlns:a16="http://schemas.microsoft.com/office/drawing/2014/main" xmlns="" id="{40492B02-98B6-4E81-9A77-773825039D2E}"/>
              </a:ext>
            </a:extLst>
          </p:cNvPr>
          <p:cNvSpPr txBox="1"/>
          <p:nvPr/>
        </p:nvSpPr>
        <p:spPr>
          <a:xfrm>
            <a:off x="8435628" y="7406963"/>
            <a:ext cx="7325740" cy="748988"/>
          </a:xfrm>
          <a:prstGeom prst="rect">
            <a:avLst/>
          </a:prstGeom>
          <a:noFill/>
        </p:spPr>
        <p:txBody>
          <a:bodyPr wrap="square" rtlCol="0">
            <a:spAutoFit/>
          </a:bodyPr>
          <a:lstStyle/>
          <a:p>
            <a:r>
              <a:rPr lang="en-US" altLang="zh-CN" sz="4267" b="1" dirty="0" err="1"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Rúc</a:t>
            </a:r>
            <a:r>
              <a:rPr lang="en-US" altLang="zh-CN" sz="4267" b="1" dirty="0" smtClean="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267"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dài</a:t>
            </a:r>
            <a:r>
              <a:rPr lang="en-US" altLang="zh-CN" sz="4267"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zh-CN" altLang="en-US" sz="4267"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xmlns=""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smtClean="0">
                <a:solidFill>
                  <a:srgbClr val="FF0000"/>
                </a:solidFill>
                <a:latin typeface="iCiel Mijas" panose="02000506000000020004" pitchFamily="50" charset="0"/>
                <a:ea typeface="Arial-Rounded" panose="020B0500000000000000" pitchFamily="34" charset="0"/>
                <a:cs typeface="Arial-Rounded" panose="020B0500000000000000" pitchFamily="34" charset="0"/>
              </a:rPr>
              <a:t>Tiết 2</a:t>
            </a:r>
            <a:endParaRPr lang="zh-CN" altLang="en-US" sz="8800" b="1" spc="1067" dirty="0">
              <a:solidFill>
                <a:srgbClr val="FF0000"/>
              </a:solidFill>
              <a:latin typeface="iCiel Mijas" panose="02000506000000020004" pitchFamily="50" charset="0"/>
              <a:ea typeface="Arial-Rounded" panose="020B0500000000000000" pitchFamily="34" charset="0"/>
              <a:cs typeface="Arial-Rounded" panose="020B0500000000000000"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Tìm</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hiểu</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xmlns=""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xmlns=""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xmlns=""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xmlns=""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xmlns=""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xmlns=""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xmlns=""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xmlns=""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xmlns=""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xmlns=""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Trả</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lời</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4267"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p:cNvSpPr txBox="1"/>
          <p:nvPr/>
        </p:nvSpPr>
        <p:spPr>
          <a:xfrm>
            <a:off x="1194926" y="839889"/>
            <a:ext cx="13354582" cy="830997"/>
          </a:xfrm>
          <a:prstGeom prst="rect">
            <a:avLst/>
          </a:prstGeom>
          <a:noFill/>
        </p:spPr>
        <p:txBody>
          <a:bodyPr wrap="square" rtlCol="0">
            <a:spAutoFit/>
          </a:bodyPr>
          <a:lstStyle/>
          <a:p>
            <a:pPr algn="just"/>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ounded Rectangle 19"/>
          <p:cNvSpPr/>
          <p:nvPr/>
        </p:nvSpPr>
        <p:spPr>
          <a:xfrm>
            <a:off x="262020"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Con gà trống</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3419" y="2284119"/>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4607" y="2330330"/>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8641" y="2330330"/>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124586"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tu</a:t>
            </a:r>
            <a:r>
              <a:rPr lang="en-US" sz="44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ounded Rectangle 29"/>
          <p:cNvSpPr/>
          <p:nvPr/>
        </p:nvSpPr>
        <p:spPr>
          <a:xfrm>
            <a:off x="10673423" y="556281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44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cú mèo</a:t>
            </a:r>
            <a:endPar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xmlns=""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xmlns=""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xmlns=""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xmlns=""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xmlns=""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vai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con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mình</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hồ</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dậy</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xmlns=""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pic>
        <p:nvPicPr>
          <p:cNvPr id="12" name="图片 6">
            <a:extLst>
              <a:ext uri="{FF2B5EF4-FFF2-40B4-BE49-F238E27FC236}">
                <a16:creationId xmlns:a16="http://schemas.microsoft.com/office/drawing/2014/main" xmlns=""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xmlns=""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xmlns=""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xmlns=""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bài</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học</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Quét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Nhặt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rau</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với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mẹ</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xmlns=""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smtClean="0">
                <a:solidFill>
                  <a:schemeClr val="tx2"/>
                </a:solidFill>
                <a:cs typeface="+mn-ea"/>
                <a:sym typeface="+mn-lt"/>
              </a:rPr>
              <a:t> </a:t>
            </a:r>
            <a:endParaRPr lang="zh-CN" altLang="en-US" sz="3200" dirty="0">
              <a:solidFill>
                <a:schemeClr val="tx2"/>
              </a:solidFill>
              <a:cs typeface="+mn-ea"/>
              <a:sym typeface="+mn-lt"/>
            </a:endParaRP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图片 6">
            <a:extLst>
              <a:ext uri="{FF2B5EF4-FFF2-40B4-BE49-F238E27FC236}">
                <a16:creationId xmlns:a16="http://schemas.microsoft.com/office/drawing/2014/main" xmlns=""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xmlns=""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xmlns=""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xmlns=""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830997"/>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Theo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thế</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mọi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bận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rộn</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lúc</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vui</a:t>
            </a:r>
            <a:r>
              <a:rPr lang="en-US" sz="48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xmlns=""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xmlns=""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Times New Roman" pitchFamily="18" charset="0"/>
                <a:ea typeface="微软雅黑" panose="020B0503020204020204" pitchFamily="34" charset="-122"/>
                <a:cs typeface="Times New Roman" pitchFamily="18" charset="0"/>
              </a:rPr>
              <a:t>Luyện</a:t>
            </a:r>
            <a:r>
              <a:rPr lang="en-US" altLang="zh-CN" sz="7200" b="1" spc="1067" dirty="0">
                <a:solidFill>
                  <a:srgbClr val="002060"/>
                </a:solidFill>
                <a:latin typeface="Times New Roman" pitchFamily="18" charset="0"/>
                <a:ea typeface="微软雅黑" panose="020B0503020204020204" pitchFamily="34" charset="-122"/>
                <a:cs typeface="Times New Roman" pitchFamily="18" charset="0"/>
              </a:rPr>
              <a:t> </a:t>
            </a:r>
            <a:r>
              <a:rPr lang="en-US" altLang="zh-CN" sz="7200" b="1" spc="1067" dirty="0" err="1">
                <a:solidFill>
                  <a:srgbClr val="002060"/>
                </a:solidFill>
                <a:latin typeface="Times New Roman" pitchFamily="18" charset="0"/>
                <a:ea typeface="微软雅黑" panose="020B0503020204020204" pitchFamily="34" charset="-122"/>
                <a:cs typeface="Times New Roman" pitchFamily="18" charset="0"/>
              </a:rPr>
              <a:t>đọc</a:t>
            </a:r>
            <a:r>
              <a:rPr lang="en-US" altLang="zh-CN" sz="7200" b="1" spc="1067" dirty="0">
                <a:solidFill>
                  <a:srgbClr val="002060"/>
                </a:solidFill>
                <a:latin typeface="Times New Roman" pitchFamily="18" charset="0"/>
                <a:ea typeface="微软雅黑" panose="020B0503020204020204" pitchFamily="34" charset="-122"/>
                <a:cs typeface="Times New Roman" pitchFamily="18" charset="0"/>
              </a:rPr>
              <a:t> </a:t>
            </a:r>
            <a:r>
              <a:rPr lang="en-US" altLang="zh-CN" sz="7200" b="1" spc="1067" dirty="0" err="1">
                <a:solidFill>
                  <a:srgbClr val="002060"/>
                </a:solidFill>
                <a:latin typeface="Times New Roman" pitchFamily="18" charset="0"/>
                <a:ea typeface="微软雅黑" panose="020B0503020204020204" pitchFamily="34" charset="-122"/>
                <a:cs typeface="Times New Roman" pitchFamily="18" charset="0"/>
              </a:rPr>
              <a:t>lại</a:t>
            </a:r>
            <a:endParaRPr lang="zh-CN" altLang="en-US" sz="7200" b="1" spc="1067" dirty="0">
              <a:solidFill>
                <a:srgbClr val="002060"/>
              </a:solidFill>
              <a:latin typeface="Times New Roman" pitchFamily="18" charset="0"/>
              <a:ea typeface="微软雅黑" panose="020B0503020204020204" pitchFamily="34" charset="-122"/>
              <a:cs typeface="Times New Roman" pitchFamily="18" charset="0"/>
            </a:endParaRPr>
          </a:p>
        </p:txBody>
      </p:sp>
      <p:pic>
        <p:nvPicPr>
          <p:cNvPr id="10" name="图片 12">
            <a:extLst>
              <a:ext uri="{FF2B5EF4-FFF2-40B4-BE49-F238E27FC236}">
                <a16:creationId xmlns:a16="http://schemas.microsoft.com/office/drawing/2014/main" xmlns=""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2863087" y="4120448"/>
            <a:ext cx="10268059" cy="3139321"/>
          </a:xfrm>
          <a:prstGeom prst="rect">
            <a:avLst/>
          </a:prstGeom>
          <a:noFill/>
          <a:ln>
            <a:noFill/>
          </a:ln>
        </p:spPr>
        <p:txBody>
          <a:bodyPr wrap="square">
            <a:spAutoFit/>
          </a:bodyPr>
          <a:lstStyle/>
          <a:p>
            <a:pPr algn="ctr" defTabSz="1625519">
              <a:lnSpc>
                <a:spcPct val="150000"/>
              </a:lnSpc>
              <a:defRPr/>
            </a:pP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Luyện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tập</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theo</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văn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bản</a:t>
            </a:r>
            <a:r>
              <a:rPr lang="en-US" altLang="zh-CN"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 </a:t>
            </a:r>
            <a:r>
              <a:rPr lang="en-US" altLang="zh-CN" sz="66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4982879" y="457982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963014" y="3743760"/>
            <a:ext cx="2843332" cy="2772521"/>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a:t>
            </a: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29" name="TextBox 28"/>
          <p:cNvSpPr txBox="1"/>
          <p:nvPr/>
        </p:nvSpPr>
        <p:spPr>
          <a:xfrm>
            <a:off x="2486936" y="394920"/>
            <a:ext cx="12733867" cy="1805407"/>
          </a:xfrm>
          <a:prstGeom prst="rect">
            <a:avLst/>
          </a:prstGeom>
          <a:noFill/>
        </p:spPr>
        <p:txBody>
          <a:bodyPr wrap="square" lIns="162473" tIns="81237" rIns="162473" bIns="81237" rtlCol="0">
            <a:spAutoFit/>
          </a:bodyPr>
          <a:lstStyle/>
          <a:p>
            <a:pPr algn="ctr"/>
            <a:r>
              <a:rPr lang="en-US" sz="10666" b="1" smtClean="0">
                <a:ln w="3175">
                  <a:solidFill>
                    <a:schemeClr val="bg1"/>
                  </a:solidFill>
                </a:ln>
                <a:solidFill>
                  <a:schemeClr val="bg1"/>
                </a:solidFill>
                <a:latin typeface="Arial-Rounded" pitchFamily="34" charset="0"/>
                <a:ea typeface="Arial-Rounded" pitchFamily="34" charset="0"/>
                <a:cs typeface="Arial-Rounded" pitchFamily="34" charset="0"/>
              </a:rPr>
              <a:t>Đọc</a:t>
            </a:r>
            <a:endParaRPr lang="en-US" sz="10666" b="1" dirty="0">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274505" y="4579827"/>
            <a:ext cx="4057194" cy="1179723"/>
          </a:xfrm>
          <a:prstGeom prst="rect">
            <a:avLst/>
          </a:prstGeom>
          <a:noFill/>
        </p:spPr>
        <p:txBody>
          <a:bodyPr wrap="square" lIns="162473" tIns="81237" rIns="162473" bIns="81237" rtlCol="0">
            <a:spAutoFit/>
          </a:bodyPr>
          <a:lstStyle/>
          <a:p>
            <a:r>
              <a:rPr lang="en-US" sz="6600" b="1" smtClean="0">
                <a:solidFill>
                  <a:schemeClr val="bg1"/>
                </a:solidFill>
                <a:latin typeface="Times New Roman" pitchFamily="18" charset="0"/>
                <a:ea typeface="Arial-Rounded" pitchFamily="34" charset="0"/>
                <a:cs typeface="Times New Roman" pitchFamily="18" charset="0"/>
              </a:rPr>
              <a:t>Bài</a:t>
            </a:r>
            <a:r>
              <a:rPr lang="en-US" sz="6600" b="1" dirty="0">
                <a:solidFill>
                  <a:schemeClr val="bg1"/>
                </a:solidFill>
                <a:latin typeface="Times New Roman" pitchFamily="18" charset="0"/>
                <a:ea typeface="Arial-Rounded" pitchFamily="34" charset="0"/>
                <a:cs typeface="Times New Roman" pitchFamily="18" charset="0"/>
              </a:rPr>
              <a:t> </a:t>
            </a:r>
            <a:r>
              <a:rPr lang="en-US" sz="6600" b="1" smtClean="0">
                <a:solidFill>
                  <a:schemeClr val="bg1"/>
                </a:solidFill>
                <a:latin typeface="Times New Roman" pitchFamily="18" charset="0"/>
                <a:ea typeface="Arial-Rounded" pitchFamily="34" charset="0"/>
                <a:cs typeface="Times New Roman" pitchFamily="18" charset="0"/>
              </a:rPr>
              <a:t>4</a:t>
            </a:r>
            <a:endParaRPr lang="en-US" sz="6600" b="1" dirty="0">
              <a:solidFill>
                <a:schemeClr val="bg1"/>
              </a:solidFill>
              <a:latin typeface="Times New Roman" pitchFamily="18" charset="0"/>
              <a:ea typeface="Arial-Rounded" pitchFamily="34" charset="0"/>
              <a:cs typeface="Times New Roman" pitchFamily="18" charset="0"/>
            </a:endParaRPr>
          </a:p>
        </p:txBody>
      </p:sp>
      <p:sp>
        <p:nvSpPr>
          <p:cNvPr id="24" name="TextBox 23"/>
          <p:cNvSpPr txBox="1"/>
          <p:nvPr/>
        </p:nvSpPr>
        <p:spPr>
          <a:xfrm>
            <a:off x="4792928" y="4994659"/>
            <a:ext cx="8989247" cy="902724"/>
          </a:xfrm>
          <a:prstGeom prst="rect">
            <a:avLst/>
          </a:prstGeom>
          <a:noFill/>
        </p:spPr>
        <p:txBody>
          <a:bodyPr wrap="square" lIns="162473" tIns="81237" rIns="162473" bIns="81237" rtlCol="0">
            <a:spAutoFit/>
          </a:bodyPr>
          <a:lstStyle/>
          <a:p>
            <a:pPr algn="ctr"/>
            <a:r>
              <a:rPr lang="en-US" sz="4800" b="1" dirty="0" smtClean="0">
                <a:solidFill>
                  <a:srgbClr val="0070C0"/>
                </a:solidFill>
                <a:latin typeface="Times New Roman" pitchFamily="18" charset="0"/>
                <a:ea typeface="Arial-Rounded" pitchFamily="34" charset="0"/>
                <a:cs typeface="Times New Roman" pitchFamily="18" charset="0"/>
              </a:rPr>
              <a:t>LÀM VIỆC THẬT LÀ VUI</a:t>
            </a:r>
            <a:endParaRPr lang="en-US" sz="4800" b="1" dirty="0">
              <a:solidFill>
                <a:srgbClr val="0070C0"/>
              </a:solidFill>
              <a:latin typeface="Times New Roman" pitchFamily="18" charset="0"/>
              <a:ea typeface="Arial-Rounded" pitchFamily="34" charset="0"/>
              <a:cs typeface="Times New Roman" pitchFamily="18" charset="0"/>
            </a:endParaRP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xmlns=""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xmlns=""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xmlns=""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xmlns=""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xmlns=""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xmlns=""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xmlns=""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xmlns=""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xmlns=""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xmlns=""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hợp</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PA_图片 1" descr="图片包含 玩偶, 玩具, 室内, 天空&#10;&#10;已生成极高可信度的说明">
            <a:extLst>
              <a:ext uri="{FF2B5EF4-FFF2-40B4-BE49-F238E27FC236}">
                <a16:creationId xmlns:a16="http://schemas.microsoft.com/office/drawing/2014/main" xmlns=""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smtClean="0">
                <a:latin typeface="Arial-Rounded" panose="020B0500000000000000" pitchFamily="34" charset="0"/>
                <a:ea typeface="Arial-Rounded" panose="020B0500000000000000" pitchFamily="34" charset="0"/>
                <a:cs typeface="Arial-Rounded" panose="020B0500000000000000" pitchFamily="34" charset="0"/>
              </a:rPr>
              <a:t>A</a:t>
            </a:r>
            <a:endParaRPr lang="en-US" sz="5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smtClean="0">
                <a:latin typeface="Arial-Rounded" panose="020B0500000000000000" pitchFamily="34" charset="0"/>
                <a:ea typeface="Arial-Rounded" panose="020B0500000000000000" pitchFamily="34" charset="0"/>
                <a:cs typeface="Arial-Rounded" panose="020B0500000000000000" pitchFamily="34" charset="0"/>
              </a:rPr>
              <a:t>B</a:t>
            </a:r>
            <a:endParaRPr lang="en-US" sz="5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trống</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Kêu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hú</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vải</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chín</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Gáy</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vang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trời</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sắp</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báo</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hiệu</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màng</a:t>
            </a:r>
            <a:r>
              <a:rPr lang="en-US" sz="40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064042" y="2064511"/>
            <a:ext cx="10427369" cy="707886"/>
          </a:xfrm>
          <a:prstGeom prst="rect">
            <a:avLst/>
          </a:prstGeom>
          <a:noFill/>
        </p:spPr>
        <p:txBody>
          <a:bodyPr wrap="square" rtlCol="0">
            <a:spAutoFit/>
          </a:bodyPr>
          <a:lstStyle/>
          <a:p>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000" b="1" dirty="0" err="1"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40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2991976" y="3923174"/>
            <a:ext cx="10427369" cy="707886"/>
          </a:xfrm>
          <a:prstGeom prst="rect">
            <a:avLst/>
          </a:prstGeom>
          <a:noFill/>
        </p:spPr>
        <p:txBody>
          <a:bodyPr wrap="square" rtlCol="0">
            <a:spAutoFit/>
          </a:bodyPr>
          <a:lstStyle/>
          <a:p>
            <a:pPr algn="ct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M: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nhảy</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dây</a:t>
            </a:r>
            <a:r>
              <a:rPr lang="en-US" sz="4000" b="1"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177528" cy="1944378"/>
          </a:xfrm>
          <a:prstGeom prst="rect">
            <a:avLst/>
          </a:prstGeom>
          <a:noFill/>
        </p:spPr>
        <p:txBody>
          <a:bodyPr wrap="square" rtlCol="0">
            <a:spAutoFit/>
          </a:bodyPr>
          <a:lstStyle/>
          <a:p>
            <a:pPr algn="ctr">
              <a:lnSpc>
                <a:spcPct val="150000"/>
              </a:lnSpc>
            </a:pPr>
            <a:r>
              <a:rPr lang="en-US" sz="4267" dirty="0" err="1">
                <a:solidFill>
                  <a:srgbClr val="FF0000"/>
                </a:solidFill>
                <a:latin typeface="Times New Roman" pitchFamily="18" charset="0"/>
                <a:cs typeface="Times New Roman" pitchFamily="18" charset="0"/>
              </a:rPr>
              <a:t>Tạm</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biệt</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và</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hẹn</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gặp</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lại</a:t>
            </a:r>
            <a:r>
              <a:rPr lang="en-US" sz="4267" dirty="0">
                <a:solidFill>
                  <a:srgbClr val="FF0000"/>
                </a:solidFill>
                <a:latin typeface="Times New Roman" pitchFamily="18" charset="0"/>
                <a:cs typeface="Times New Roman" pitchFamily="18" charset="0"/>
              </a:rPr>
              <a:t> </a:t>
            </a:r>
          </a:p>
          <a:p>
            <a:pPr algn="ctr">
              <a:lnSpc>
                <a:spcPct val="150000"/>
              </a:lnSpc>
            </a:pPr>
            <a:r>
              <a:rPr lang="en-US" sz="4267" dirty="0" err="1">
                <a:solidFill>
                  <a:srgbClr val="FF0000"/>
                </a:solidFill>
                <a:latin typeface="Times New Roman" pitchFamily="18" charset="0"/>
                <a:cs typeface="Times New Roman" pitchFamily="18" charset="0"/>
              </a:rPr>
              <a:t>các</a:t>
            </a:r>
            <a:r>
              <a:rPr lang="en-US" sz="4267" dirty="0">
                <a:solidFill>
                  <a:srgbClr val="FF0000"/>
                </a:solidFill>
                <a:latin typeface="Times New Roman" pitchFamily="18" charset="0"/>
                <a:cs typeface="Times New Roman" pitchFamily="18" charset="0"/>
              </a:rPr>
              <a:t> con </a:t>
            </a:r>
            <a:r>
              <a:rPr lang="en-US" sz="4267" dirty="0" err="1">
                <a:solidFill>
                  <a:srgbClr val="FF0000"/>
                </a:solidFill>
                <a:latin typeface="Times New Roman" pitchFamily="18" charset="0"/>
                <a:cs typeface="Times New Roman" pitchFamily="18" charset="0"/>
              </a:rPr>
              <a:t>vào</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những</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tiết</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học</a:t>
            </a:r>
            <a:r>
              <a:rPr lang="en-US" sz="4267" dirty="0">
                <a:solidFill>
                  <a:srgbClr val="FF0000"/>
                </a:solidFill>
                <a:latin typeface="Times New Roman" pitchFamily="18" charset="0"/>
                <a:cs typeface="Times New Roman" pitchFamily="18" charset="0"/>
              </a:rPr>
              <a:t> </a:t>
            </a:r>
            <a:r>
              <a:rPr lang="en-US" sz="4267" dirty="0" err="1">
                <a:solidFill>
                  <a:srgbClr val="FF0000"/>
                </a:solidFill>
                <a:latin typeface="Times New Roman" pitchFamily="18" charset="0"/>
                <a:cs typeface="Times New Roman" pitchFamily="18" charset="0"/>
              </a:rPr>
              <a:t>sau</a:t>
            </a:r>
            <a:r>
              <a:rPr lang="en-US" sz="4267"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71698"/>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1474452" y="3730176"/>
            <a:ext cx="10701505" cy="2068474"/>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1862915" y="5198376"/>
            <a:ext cx="4722700" cy="4498925"/>
          </a:xfrm>
          <a:prstGeom prst="rect">
            <a:avLst/>
          </a:prstGeom>
          <a:noFill/>
          <a:ln w="9525">
            <a:noFill/>
          </a:ln>
        </p:spPr>
      </p:pic>
      <p:sp>
        <p:nvSpPr>
          <p:cNvPr id="8" name="TextBox 7"/>
          <p:cNvSpPr txBox="1"/>
          <p:nvPr/>
        </p:nvSpPr>
        <p:spPr>
          <a:xfrm>
            <a:off x="12706939" y="3798541"/>
            <a:ext cx="4367203" cy="1569660"/>
          </a:xfrm>
          <a:prstGeom prst="rect">
            <a:avLst/>
          </a:prstGeom>
          <a:noFill/>
          <a:ln>
            <a:noFill/>
          </a:ln>
        </p:spPr>
        <p:txBody>
          <a:bodyPr wrap="square" rtlCol="0">
            <a:spAutoFit/>
          </a:bodyPr>
          <a:lstStyle/>
          <a:p>
            <a:pPr>
              <a:lnSpc>
                <a:spcPct val="200000"/>
              </a:lnSpc>
            </a:pPr>
            <a:r>
              <a:rPr lang="en-US" altLang="zh-CN"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MỤC TIÊU</a:t>
            </a:r>
            <a:endParaRPr lang="zh-CN" altLang="en-US"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7" name="TextBox 16"/>
          <p:cNvSpPr txBox="1"/>
          <p:nvPr/>
        </p:nvSpPr>
        <p:spPr>
          <a:xfrm>
            <a:off x="4166748" y="6352207"/>
            <a:ext cx="497252" cy="830997"/>
          </a:xfrm>
          <a:prstGeom prst="rect">
            <a:avLst/>
          </a:prstGeom>
          <a:noFill/>
        </p:spPr>
        <p:txBody>
          <a:bodyPr wrap="none" rtlCol="0">
            <a:spAutoFit/>
          </a:bodyPr>
          <a:lstStyle/>
          <a:p>
            <a:r>
              <a:rPr lang="en-US" altLang="zh-CN" sz="4800" dirty="0">
                <a:solidFill>
                  <a:schemeClr val="bg1"/>
                </a:solidFill>
              </a:rPr>
              <a:t>4</a:t>
            </a:r>
            <a:endParaRPr lang="zh-CN" altLang="en-US" sz="4800" dirty="0">
              <a:solidFill>
                <a:schemeClr val="bg1"/>
              </a:solidFill>
            </a:endParaRPr>
          </a:p>
        </p:txBody>
      </p:sp>
      <p:pic>
        <p:nvPicPr>
          <p:cNvPr id="25" name="图片 46112" descr="01"/>
          <p:cNvPicPr>
            <a:picLocks noChangeAspect="1"/>
          </p:cNvPicPr>
          <p:nvPr/>
        </p:nvPicPr>
        <p:blipFill>
          <a:blip r:embed="rId6"/>
          <a:stretch>
            <a:fillRect/>
          </a:stretch>
        </p:blipFill>
        <p:spPr>
          <a:xfrm>
            <a:off x="1474453" y="1386170"/>
            <a:ext cx="10701504" cy="2148978"/>
          </a:xfrm>
          <a:prstGeom prst="rect">
            <a:avLst/>
          </a:prstGeom>
          <a:noFill/>
          <a:ln w="9525">
            <a:noFill/>
          </a:ln>
        </p:spPr>
      </p:pic>
      <p:pic>
        <p:nvPicPr>
          <p:cNvPr id="28" name="图片 46117" descr="04"/>
          <p:cNvPicPr>
            <a:picLocks noChangeAspect="1"/>
          </p:cNvPicPr>
          <p:nvPr/>
        </p:nvPicPr>
        <p:blipFill>
          <a:blip r:embed="rId7"/>
          <a:stretch>
            <a:fillRect/>
          </a:stretch>
        </p:blipFill>
        <p:spPr>
          <a:xfrm>
            <a:off x="1493534" y="5943028"/>
            <a:ext cx="10947119" cy="2045940"/>
          </a:xfrm>
          <a:prstGeom prst="rect">
            <a:avLst/>
          </a:prstGeom>
          <a:noFill/>
          <a:ln w="9525">
            <a:noFill/>
          </a:ln>
        </p:spPr>
      </p:pic>
      <p:pic>
        <p:nvPicPr>
          <p:cNvPr id="31" name="图片 46121" descr="png-0731"/>
          <p:cNvPicPr>
            <a:picLocks noChangeAspect="1"/>
          </p:cNvPicPr>
          <p:nvPr/>
        </p:nvPicPr>
        <p:blipFill>
          <a:blip r:embed="rId8"/>
          <a:stretch>
            <a:fillRect/>
          </a:stretch>
        </p:blipFill>
        <p:spPr>
          <a:xfrm>
            <a:off x="2495374" y="6368531"/>
            <a:ext cx="1462617" cy="1146808"/>
          </a:xfrm>
          <a:prstGeom prst="rect">
            <a:avLst/>
          </a:prstGeom>
          <a:noFill/>
          <a:ln w="9525">
            <a:noFill/>
          </a:ln>
        </p:spPr>
      </p:pic>
      <p:pic>
        <p:nvPicPr>
          <p:cNvPr id="34" name="图片 46124" descr="png-0730"/>
          <p:cNvPicPr>
            <a:picLocks noChangeAspect="1"/>
          </p:cNvPicPr>
          <p:nvPr/>
        </p:nvPicPr>
        <p:blipFill>
          <a:blip r:embed="rId9"/>
          <a:stretch>
            <a:fillRect/>
          </a:stretch>
        </p:blipFill>
        <p:spPr>
          <a:xfrm>
            <a:off x="2495375" y="1924535"/>
            <a:ext cx="1462616" cy="1344083"/>
          </a:xfrm>
          <a:prstGeom prst="rect">
            <a:avLst/>
          </a:prstGeom>
          <a:noFill/>
          <a:ln w="9525">
            <a:noFill/>
          </a:ln>
        </p:spPr>
      </p:pic>
      <p:pic>
        <p:nvPicPr>
          <p:cNvPr id="37" name="图片 46127" descr="png-0731"/>
          <p:cNvPicPr>
            <a:picLocks noChangeAspect="1"/>
          </p:cNvPicPr>
          <p:nvPr/>
        </p:nvPicPr>
        <p:blipFill>
          <a:blip r:embed="rId8"/>
          <a:stretch>
            <a:fillRect/>
          </a:stretch>
        </p:blipFill>
        <p:spPr>
          <a:xfrm>
            <a:off x="2594030" y="4224493"/>
            <a:ext cx="1462616" cy="1272344"/>
          </a:xfrm>
          <a:prstGeom prst="rect">
            <a:avLst/>
          </a:prstGeom>
          <a:noFill/>
          <a:ln w="9525">
            <a:noFill/>
          </a:ln>
        </p:spPr>
      </p:pic>
      <p:sp>
        <p:nvSpPr>
          <p:cNvPr id="2" name="Rectangle 1"/>
          <p:cNvSpPr/>
          <p:nvPr/>
        </p:nvSpPr>
        <p:spPr>
          <a:xfrm>
            <a:off x="4674352" y="1860494"/>
            <a:ext cx="6587205" cy="1200329"/>
          </a:xfrm>
          <a:prstGeom prst="rect">
            <a:avLst/>
          </a:prstGeom>
        </p:spPr>
        <p:txBody>
          <a:bodyPr wrap="square">
            <a:spAutoFit/>
          </a:bodyPr>
          <a:lstStyle/>
          <a:p>
            <a:r>
              <a:rPr lang="en-US"/>
              <a:t>- </a:t>
            </a:r>
            <a:r>
              <a:rPr lang="vi-VN" sz="3600">
                <a:latin typeface="+mj-lt"/>
              </a:rPr>
              <a:t>Đọc đúng, rõ ràng </a:t>
            </a:r>
            <a:r>
              <a:rPr lang="vi-VN" sz="3600">
                <a:latin typeface="+mj-lt"/>
              </a:rPr>
              <a:t>bài </a:t>
            </a:r>
            <a:r>
              <a:rPr lang="vi-VN" sz="3600" smtClean="0">
                <a:latin typeface="+mj-lt"/>
              </a:rPr>
              <a:t>đọc, </a:t>
            </a:r>
            <a:r>
              <a:rPr lang="vi-VN" sz="3600">
                <a:latin typeface="+mj-lt"/>
              </a:rPr>
              <a:t>biết ngắt nghỉ, nhấn giọng phù hợp</a:t>
            </a:r>
            <a:endParaRPr lang="vi-VN" sz="3600">
              <a:latin typeface="+mj-lt"/>
            </a:endParaRPr>
          </a:p>
        </p:txBody>
      </p:sp>
      <p:sp>
        <p:nvSpPr>
          <p:cNvPr id="20" name="文本框 28">
            <a:extLst>
              <a:ext uri="{FF2B5EF4-FFF2-40B4-BE49-F238E27FC236}">
                <a16:creationId xmlns:a16="http://schemas.microsoft.com/office/drawing/2014/main" xmlns="" id="{C5707DE3-CBF8-4DE4-959F-97A8C68D5199}"/>
              </a:ext>
            </a:extLst>
          </p:cNvPr>
          <p:cNvSpPr txBox="1"/>
          <p:nvPr/>
        </p:nvSpPr>
        <p:spPr>
          <a:xfrm>
            <a:off x="4867247" y="4488044"/>
            <a:ext cx="6707132" cy="685124"/>
          </a:xfrm>
          <a:prstGeom prst="rect">
            <a:avLst/>
          </a:prstGeom>
          <a:noFill/>
          <a:ln>
            <a:noFill/>
          </a:ln>
        </p:spPr>
        <p:txBody>
          <a:bodyPr wrap="square" rtlCol="0">
            <a:spAutoFit/>
          </a:bodyPr>
          <a:lstStyle/>
          <a:p>
            <a:pPr algn="just">
              <a:lnSpc>
                <a:spcPct val="107000"/>
              </a:lnSpc>
              <a:spcAft>
                <a:spcPts val="0"/>
              </a:spcAft>
            </a:pPr>
            <a:r>
              <a:rPr lang="vi-VN" sz="3600" dirty="0">
                <a:effectLst/>
                <a:latin typeface="+mj-lt"/>
                <a:ea typeface="Arial-Rounded" panose="020B0500000000000000" pitchFamily="34" charset="0"/>
                <a:cs typeface="Arial-Rounded" panose="020B0500000000000000" pitchFamily="34" charset="0"/>
              </a:rPr>
              <a:t>Trả lời được các câu hỏi của bài.</a:t>
            </a:r>
          </a:p>
        </p:txBody>
      </p:sp>
      <p:sp>
        <p:nvSpPr>
          <p:cNvPr id="3" name="Rectangle 2"/>
          <p:cNvSpPr/>
          <p:nvPr/>
        </p:nvSpPr>
        <p:spPr>
          <a:xfrm>
            <a:off x="4834016" y="6449998"/>
            <a:ext cx="8128000" cy="1200329"/>
          </a:xfrm>
          <a:prstGeom prst="rect">
            <a:avLst/>
          </a:prstGeom>
        </p:spPr>
        <p:txBody>
          <a:bodyPr>
            <a:spAutoFit/>
          </a:bodyPr>
          <a:lstStyle/>
          <a:p>
            <a:r>
              <a:rPr lang="en-US" sz="3600">
                <a:latin typeface="Times New Roman" pitchFamily="18" charset="0"/>
                <a:cs typeface="Times New Roman" pitchFamily="18" charset="0"/>
              </a:rPr>
              <a:t>Biết quý trọng thời gian, yêu lao động. </a:t>
            </a:r>
            <a:r>
              <a:rPr lang="vi-VN" sz="3600">
                <a:latin typeface="Times New Roman" pitchFamily="18" charset="0"/>
                <a:cs typeface="Times New Roman" pitchFamily="18" charset="0"/>
              </a:rPr>
              <a:t>Biết chia sẻ, hoà đồng với mọi người</a:t>
            </a:r>
            <a:endParaRPr lang="vi-VN" sz="3600">
              <a:latin typeface="Times New Roman" pitchFamily="18" charset="0"/>
              <a:cs typeface="Times New Roman" pitchFamily="18" charset="0"/>
            </a:endParaRPr>
          </a:p>
        </p:txBody>
      </p:sp>
    </p:spTree>
    <p:extLst>
      <p:ext uri="{BB962C8B-B14F-4D97-AF65-F5344CB8AC3E}">
        <p14:creationId xmlns:p14="http://schemas.microsoft.com/office/powerpoint/2010/main" val="116136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0"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86979" y="1763185"/>
            <a:ext cx="13288122" cy="1395167"/>
          </a:xfrm>
          <a:prstGeom prst="rect">
            <a:avLst/>
          </a:prstGeom>
          <a:noFill/>
        </p:spPr>
        <p:txBody>
          <a:bodyPr wrap="square" lIns="162473" tIns="81237" rIns="162473" bIns="81237" rtlCol="0">
            <a:spAutoFit/>
          </a:bodyPr>
          <a:lstStyle/>
          <a:p>
            <a:pPr algn="just"/>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Quan</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sát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cho</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mỗi</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vật</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trong</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đang</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làm</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smtClean="0">
                <a:latin typeface="Arial-Rounded" panose="020B0500000000000000" pitchFamily="34" charset="0"/>
                <a:ea typeface="Arial-Rounded" panose="020B0500000000000000" pitchFamily="34" charset="0"/>
                <a:cs typeface="Arial-Rounded" panose="020B0500000000000000" pitchFamily="34" charset="0"/>
              </a:rPr>
              <a:t>gì</a:t>
            </a:r>
            <a:r>
              <a:rPr lang="en-US" sz="4000" b="1" dirty="0" smtClean="0">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 name="Group 5"/>
          <p:cNvGrpSpPr/>
          <p:nvPr/>
        </p:nvGrpSpPr>
        <p:grpSpPr>
          <a:xfrm>
            <a:off x="440798" y="642361"/>
            <a:ext cx="2286360" cy="1210502"/>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Times New Roman" pitchFamily="18" charset="0"/>
                  <a:cs typeface="Times New Roman" pitchFamily="18"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864420"/>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3335326"/>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xmlns=""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5327226" y="8024469"/>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mấy</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1286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771020"/>
          </a:xfrm>
          <a:prstGeom prst="rect">
            <a:avLst/>
          </a:prstGeom>
          <a:noFill/>
        </p:spPr>
        <p:txBody>
          <a:bodyPr wrap="square" lIns="121855" tIns="60928" rIns="121855" bIns="60928" rtlCol="0">
            <a:spAutoFit/>
          </a:bodyPr>
          <a:lstStyle/>
          <a:p>
            <a:pPr indent="463550">
              <a:lnSpc>
                <a:spcPct val="120000"/>
              </a:lnSpc>
            </a:pP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a:t>
            </a:r>
            <a:r>
              <a:rPr lang="en-US" sz="3600" smtClean="0">
                <a:latin typeface="Arial-Rounded" panose="020B0500000000000000" pitchFamily="34" charset="0"/>
                <a:ea typeface="Arial-Rounded" panose="020B0500000000000000" pitchFamily="34" charset="0"/>
                <a:cs typeface="Arial-Rounded" panose="020B0500000000000000" pitchFamily="34" charset="0"/>
              </a:rPr>
              <a:t>. </a:t>
            </a:r>
            <a:r>
              <a:rPr lang="en-US" sz="3600" smtClean="0">
                <a:latin typeface="Arial-Rounded" panose="020B0500000000000000" pitchFamily="34" charset="0"/>
                <a:ea typeface="Arial-Rounded" panose="020B0500000000000000" pitchFamily="34" charset="0"/>
                <a:cs typeface="Arial-Rounded" panose="020B0500000000000000" pitchFamily="34" charset="0"/>
              </a:rPr>
              <a:t>     </a:t>
            </a:r>
            <a:r>
              <a:rPr lang="en-US" sz="360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a:t>
            </a:r>
            <a:r>
              <a:rPr lang="en-US" sz="3600"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478077" y="1004476"/>
            <a:ext cx="707000" cy="68643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3049000" y="2829813"/>
            <a:ext cx="576051" cy="589287"/>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261882" y="6361184"/>
            <a:ext cx="580578"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 name="Left Bracket 2"/>
          <p:cNvSpPr/>
          <p:nvPr/>
        </p:nvSpPr>
        <p:spPr>
          <a:xfrm>
            <a:off x="635431" y="1690911"/>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6" name="Left Bracket 15"/>
          <p:cNvSpPr/>
          <p:nvPr/>
        </p:nvSpPr>
        <p:spPr>
          <a:xfrm flipH="1">
            <a:off x="12787570" y="3022317"/>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7" name="Left Bracket 16"/>
          <p:cNvSpPr/>
          <p:nvPr/>
        </p:nvSpPr>
        <p:spPr>
          <a:xfrm>
            <a:off x="13650181" y="3050749"/>
            <a:ext cx="207029" cy="695827"/>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8" name="Left Bracket 17"/>
          <p:cNvSpPr/>
          <p:nvPr/>
        </p:nvSpPr>
        <p:spPr>
          <a:xfrm flipH="1">
            <a:off x="4310811" y="5608491"/>
            <a:ext cx="185978" cy="752693"/>
          </a:xfrm>
          <a:prstGeom prst="leftBracket">
            <a:avLst>
              <a:gd name="adj" fmla="val 14209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ounded Rectangle 22"/>
          <p:cNvSpPr/>
          <p:nvPr/>
        </p:nvSpPr>
        <p:spPr>
          <a:xfrm>
            <a:off x="5242446" y="809617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3 </a:t>
            </a:r>
            <a:r>
              <a:rPr lang="en-US" sz="400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4" grpId="0" animBg="1"/>
      <p:bldP spid="15" grpId="0" animBg="1"/>
      <p:bldP spid="3"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82097"/>
            <a:ext cx="13463960" cy="9526097"/>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286225" y="2776532"/>
            <a:ext cx="2971800" cy="830997"/>
          </a:xfrm>
          <a:prstGeom prst="rect">
            <a:avLst/>
          </a:prstGeom>
          <a:noFill/>
        </p:spPr>
        <p:txBody>
          <a:bodyPr wrap="square" rtlCol="0">
            <a:spAutoFit/>
          </a:bodyPr>
          <a:lstStyle/>
          <a:p>
            <a:r>
              <a:rPr lang="en-US" sz="4800" b="1" dirty="0">
                <a:solidFill>
                  <a:schemeClr val="accent5">
                    <a:lumMod val="75000"/>
                  </a:schemeClr>
                </a:solidFill>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việc</a:t>
            </a:r>
            <a:endParaRPr lang="en-US" sz="4800" b="1" dirty="0">
              <a:solidFill>
                <a:schemeClr val="accent5">
                  <a:lumMod val="75000"/>
                </a:schemeClr>
              </a:solidFill>
            </a:endParaRPr>
          </a:p>
        </p:txBody>
      </p:sp>
      <p:sp>
        <p:nvSpPr>
          <p:cNvPr id="13" name="TextBox 12"/>
          <p:cNvSpPr txBox="1"/>
          <p:nvPr/>
        </p:nvSpPr>
        <p:spPr>
          <a:xfrm>
            <a:off x="4414119" y="3716249"/>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tích</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tắc</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4414119" y="4814626"/>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thức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dậy</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4381258" y="5771154"/>
            <a:ext cx="2971800" cy="830997"/>
          </a:xfrm>
          <a:prstGeom prst="rect">
            <a:avLst/>
          </a:prstGeom>
          <a:noFill/>
        </p:spPr>
        <p:txBody>
          <a:bodyPr wrap="square" rtlCol="0">
            <a:spAutoFit/>
          </a:bodyPr>
          <a:lstStyle/>
          <a:p>
            <a:r>
              <a:rPr lang="en-US" sz="4800" dirty="0" err="1">
                <a:latin typeface="Arial-Rounded" panose="020B0500000000000000" pitchFamily="34" charset="0"/>
                <a:ea typeface="Arial-Rounded" panose="020B0500000000000000" pitchFamily="34" charset="0"/>
                <a:cs typeface="Arial-Rounded" panose="020B0500000000000000" pitchFamily="34" charset="0"/>
              </a:rPr>
              <a:t>s</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ắc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xuân</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p:cNvSpPr txBox="1"/>
          <p:nvPr/>
        </p:nvSpPr>
        <p:spPr>
          <a:xfrm>
            <a:off x="7723726" y="2776532"/>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rực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rỡ</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7707296" y="3716249"/>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quét</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nhà</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p:cNvSpPr txBox="1"/>
          <p:nvPr/>
        </p:nvSpPr>
        <p:spPr>
          <a:xfrm>
            <a:off x="7707296" y="4699657"/>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nhặt</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rau</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7646380" y="5731648"/>
            <a:ext cx="2971800" cy="830997"/>
          </a:xfrm>
          <a:prstGeom prst="rect">
            <a:avLst/>
          </a:prstGeom>
          <a:noFill/>
        </p:spPr>
        <p:txBody>
          <a:bodyPr wrap="square" rtlCol="0">
            <a:spAutoFit/>
          </a:bodyPr>
          <a:lstStyle/>
          <a:p>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lúc</a:t>
            </a:r>
            <a:r>
              <a:rPr lang="en-US" sz="48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smtClean="0">
                <a:latin typeface="Arial-Rounded" panose="020B0500000000000000" pitchFamily="34" charset="0"/>
                <a:ea typeface="Arial-Rounded" panose="020B0500000000000000" pitchFamily="34" charset="0"/>
                <a:cs typeface="Arial-Rounded" panose="020B0500000000000000" pitchFamily="34" charset="0"/>
              </a:rPr>
              <a:t>nào</a:t>
            </a:r>
            <a:endParaRPr lang="en-US" sz="4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	Bài 4: LÀM VIỆC THẬT LÀ VUI</a:t>
            </a:r>
            <a:endParaRPr 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61882" y="1619023"/>
            <a:ext cx="15732235" cy="6034408"/>
          </a:xfrm>
          <a:prstGeom prst="rect">
            <a:avLst/>
          </a:prstGeom>
          <a:noFill/>
        </p:spPr>
        <p:txBody>
          <a:bodyPr wrap="square" lIns="121855" tIns="60928" rIns="121855" bIns="60928" rtlCol="0">
            <a:spAutoFit/>
          </a:bodyPr>
          <a:lstStyle/>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Quanh ta, mọi vật, mọi người đều làm việc.</a:t>
            </a:r>
          </a:p>
          <a:p>
            <a:pPr indent="395288">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nSpc>
                <a:spcPct val="120000"/>
              </a:lnSpc>
            </a:pPr>
            <a:r>
              <a:rPr lang="en-US" sz="3600" dirty="0" smtClean="0">
                <a:latin typeface="Arial-Rounded" panose="020B0500000000000000" pitchFamily="34" charset="0"/>
                <a:ea typeface="Arial-Rounded" panose="020B0500000000000000" pitchFamily="34" charset="0"/>
                <a:cs typeface="Arial-Rounded" panose="020B0500000000000000" pitchFamily="34" charset="0"/>
              </a:rPr>
              <a:t>Như mọi vật, mọi người, bé cũng làm việc. Bé làm bài. Bé đi học. Học xong, bé quét nhà, nhặt rau, chơi với em đỡ mẹ. Bé luôn luôn bận rộn, mà lúc nào cũng vui.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5180453" y="7585203"/>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895927" y="1380870"/>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12722126" y="272660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5" name="Oval 14"/>
          <p:cNvSpPr/>
          <p:nvPr/>
        </p:nvSpPr>
        <p:spPr>
          <a:xfrm>
            <a:off x="286251" y="6383242"/>
            <a:ext cx="411257" cy="468239"/>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0" name="Straight Connector 19"/>
          <p:cNvCxnSpPr/>
          <p:nvPr/>
        </p:nvCxnSpPr>
        <p:spPr>
          <a:xfrm>
            <a:off x="6963166" y="2209013"/>
            <a:ext cx="232966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305888" y="2939549"/>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9602404" y="3635377"/>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2008234" y="4889239"/>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6581383" y="4918735"/>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922243" y="6906540"/>
            <a:ext cx="1733944"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3446509" y="6911015"/>
            <a:ext cx="2232396" cy="14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12668432" y="6851481"/>
            <a:ext cx="1369328"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xmlns=""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02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xmlns=""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câu</a:t>
            </a:r>
            <a:r>
              <a:rPr lang="en-US" sz="4400"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dài</a:t>
            </a:r>
            <a:endParaRPr lang="en-US" sz="44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图片 2">
            <a:extLst>
              <a:ext uri="{FF2B5EF4-FFF2-40B4-BE49-F238E27FC236}">
                <a16:creationId xmlns:a16="http://schemas.microsoft.com/office/drawing/2014/main" xmlns=""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xmlns=""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Cành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đào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nở</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hoa</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sắc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rực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rỡ</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ngày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thêm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tưng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bừng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en-US" sz="4000" dirty="0"/>
          </a:p>
        </p:txBody>
      </p:sp>
      <p:sp>
        <p:nvSpPr>
          <p:cNvPr id="11" name="Rounded Rectangle 10"/>
          <p:cNvSpPr/>
          <p:nvPr/>
        </p:nvSpPr>
        <p:spPr>
          <a:xfrm>
            <a:off x="2088243" y="4281530"/>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Rounded" panose="020B0500000000000000" pitchFamily="34" charset="0"/>
                <a:ea typeface="Arial-Rounded" panose="020B0500000000000000" pitchFamily="34" charset="0"/>
                <a:cs typeface="Arial-Rounded" panose="020B0500000000000000" pitchFamily="34" charset="0"/>
              </a:rPr>
              <a:t>Chim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mèo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chập</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tối</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hốc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cây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rúc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cú</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cũng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có</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ích</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cho</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latin typeface="Arial-Rounded" panose="020B0500000000000000" pitchFamily="34" charset="0"/>
                <a:ea typeface="Arial-Rounded" panose="020B0500000000000000" pitchFamily="34" charset="0"/>
                <a:cs typeface="Arial-Rounded" panose="020B0500000000000000" pitchFamily="34" charset="0"/>
              </a:rPr>
              <a:t>ruộng</a:t>
            </a:r>
            <a:r>
              <a:rPr lang="en-US" sz="44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3" name="Straight Connector 12"/>
          <p:cNvCxnSpPr/>
          <p:nvPr/>
        </p:nvCxnSpPr>
        <p:spPr>
          <a:xfrm flipH="1">
            <a:off x="4900699" y="208312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flipH="1">
            <a:off x="11517281" y="21057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flipH="1">
            <a:off x="6215637"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H="1">
            <a:off x="6091651" y="302083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6029658" y="428153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13033779" y="4342857"/>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flipH="1">
            <a:off x="12322376" y="5195552"/>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H="1">
            <a:off x="12198390" y="5135270"/>
            <a:ext cx="123986" cy="853740"/>
          </a:xfrm>
          <a:prstGeom prst="line">
            <a:avLst/>
          </a:prstGeom>
          <a:ln w="38100">
            <a:solidFill>
              <a:srgbClr val="00206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3248</TotalTime>
  <Words>945</Words>
  <Application>Microsoft Office PowerPoint</Application>
  <PresentationFormat>Custom</PresentationFormat>
  <Paragraphs>93</Paragraphs>
  <Slides>22</Slides>
  <Notes>6</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cp:lastModifiedBy>
  <cp:revision>105</cp:revision>
  <dcterms:created xsi:type="dcterms:W3CDTF">2021-05-31T08:31:14Z</dcterms:created>
  <dcterms:modified xsi:type="dcterms:W3CDTF">2021-09-11T03:19:14Z</dcterms:modified>
</cp:coreProperties>
</file>