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3"/>
  </p:notesMasterIdLst>
  <p:sldIdLst>
    <p:sldId id="257" r:id="rId3"/>
    <p:sldId id="256" r:id="rId4"/>
    <p:sldId id="325" r:id="rId5"/>
    <p:sldId id="337" r:id="rId6"/>
    <p:sldId id="308" r:id="rId7"/>
    <p:sldId id="324" r:id="rId8"/>
    <p:sldId id="321" r:id="rId9"/>
    <p:sldId id="323" r:id="rId10"/>
    <p:sldId id="338" r:id="rId11"/>
    <p:sldId id="260" r:id="rId12"/>
  </p:sldIdLst>
  <p:sldSz cx="9144000" cy="5143500" type="screen16x9"/>
  <p:notesSz cx="6858000" cy="9144000"/>
  <p:embeddedFontLst>
    <p:embeddedFont>
      <p:font typeface="Cambria" pitchFamily="18" charset="0"/>
      <p:regular r:id="rId14"/>
      <p:bold r:id="rId15"/>
      <p:italic r:id="rId16"/>
      <p:boldItalic r:id="rId17"/>
    </p:embeddedFont>
    <p:embeddedFont>
      <p:font typeface="Catamaran" charset="0"/>
      <p:regular r:id="rId18"/>
      <p:bold r:id="rId19"/>
    </p:embeddedFont>
    <p:embeddedFont>
      <p:font typeface="Roboto Slab Regular" pitchFamily="2" charset="0"/>
      <p:regular r:id="rId20"/>
    </p:embeddedFont>
    <p:embeddedFont>
      <p:font typeface="Cambria Math" pitchFamily="18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omfortaa" charset="0"/>
      <p:regular r:id="rId26"/>
      <p:bold r:id="rId27"/>
    </p:embeddedFont>
    <p:embeddedFont>
      <p:font typeface="Kalam" charset="0"/>
      <p:regular r:id="rId28"/>
      <p:bold r:id="rId29"/>
    </p:embeddedFont>
    <p:embeddedFont>
      <p:font typeface="Montserrat" pitchFamily="2" charset="0"/>
      <p:regular r:id="rId30"/>
      <p:bold r:id="rId31"/>
    </p:embeddedFont>
    <p:embeddedFont>
      <p:font typeface="Vibur" charset="0"/>
      <p:regular r:id="rId32"/>
    </p:embeddedFont>
    <p:embeddedFont>
      <p:font typeface="Work Sans" charset="0"/>
      <p:regular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94" d="100"/>
          <a:sy n="94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34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85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2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20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81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58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7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24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4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48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6" r:id="rId3"/>
    <p:sldLayoutId id="2147483695" r:id="rId4"/>
    <p:sldLayoutId id="2147483694" r:id="rId5"/>
    <p:sldLayoutId id="2147483693" r:id="rId6"/>
    <p:sldLayoutId id="2147483691" r:id="rId7"/>
    <p:sldLayoutId id="2147483655" r:id="rId8"/>
    <p:sldLayoutId id="2147483658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805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087" y="1230840"/>
            <a:ext cx="7178634" cy="105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con.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27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16;p37"/>
          <p:cNvSpPr txBox="1">
            <a:spLocks noGrp="1"/>
          </p:cNvSpPr>
          <p:nvPr>
            <p:ph type="title"/>
          </p:nvPr>
        </p:nvSpPr>
        <p:spPr>
          <a:xfrm>
            <a:off x="2496506" y="249106"/>
            <a:ext cx="4073796" cy="1015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sz="36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489" y="2525630"/>
            <a:ext cx="33547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Bố: 36 tuổi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Con: 9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338860" y="128865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chung</a:t>
            </a:r>
            <a:b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i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(Tr.32) </a:t>
            </a:r>
            <a:endParaRPr sz="3600" i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6216" y="593558"/>
            <a:ext cx="6254225" cy="969159"/>
            <a:chOff x="4078605" y="1540840"/>
            <a:chExt cx="7884444" cy="138181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540840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553541"/>
              <a:ext cx="1252536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560579"/>
              <a:ext cx="1252536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059815" y="1663525"/>
              <a:ext cx="5585093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quan hệ giữa </a:t>
              </a:r>
              <a:r>
                <a:rPr kumimoji="0" lang="nl-NL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và     ;    và      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en-US" sz="1800" b="1" dirty="0">
                  <a:cs typeface="Times New Roman" panose="02020603050405020304" pitchFamily="18" charset="0"/>
                </a:rPr>
                <a:t>                           </a:t>
              </a:r>
              <a:r>
                <a:rPr lang="nl-NL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335646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56841" y="3363371"/>
            <a:ext cx="6302986" cy="1008505"/>
            <a:chOff x="4078605" y="5071747"/>
            <a:chExt cx="8424924" cy="1433512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4078605" y="5071747"/>
              <a:ext cx="8124750" cy="1433512"/>
              <a:chOff x="4097655" y="4422459"/>
              <a:chExt cx="8124750" cy="1433512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4755174" y="4611371"/>
                <a:ext cx="7467231" cy="1244600"/>
              </a:xfrm>
              <a:custGeom>
                <a:avLst/>
                <a:gdLst>
                  <a:gd name="T0" fmla="*/ 5102015 w 2345"/>
                  <a:gd name="T1" fmla="*/ 1244600 h 456"/>
                  <a:gd name="T2" fmla="*/ 549485 w 2345"/>
                  <a:gd name="T3" fmla="*/ 1244600 h 456"/>
                  <a:gd name="T4" fmla="*/ 0 w 2345"/>
                  <a:gd name="T5" fmla="*/ 622300 h 456"/>
                  <a:gd name="T6" fmla="*/ 0 w 2345"/>
                  <a:gd name="T7" fmla="*/ 622300 h 456"/>
                  <a:gd name="T8" fmla="*/ 549485 w 2345"/>
                  <a:gd name="T9" fmla="*/ 0 h 456"/>
                  <a:gd name="T10" fmla="*/ 5102015 w 2345"/>
                  <a:gd name="T11" fmla="*/ 0 h 456"/>
                  <a:gd name="T12" fmla="*/ 5651500 w 2345"/>
                  <a:gd name="T13" fmla="*/ 622300 h 456"/>
                  <a:gd name="T14" fmla="*/ 5651500 w 2345"/>
                  <a:gd name="T15" fmla="*/ 622300 h 456"/>
                  <a:gd name="T16" fmla="*/ 5102015 w 2345"/>
                  <a:gd name="T17" fmla="*/ 1244600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5" h="456">
                    <a:moveTo>
                      <a:pt x="2117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117" y="0"/>
                      <a:pt x="2117" y="0"/>
                      <a:pt x="2117" y="0"/>
                    </a:cubicBezTo>
                    <a:cubicBezTo>
                      <a:pt x="2243" y="0"/>
                      <a:pt x="2345" y="102"/>
                      <a:pt x="2345" y="228"/>
                    </a:cubicBezTo>
                    <a:cubicBezTo>
                      <a:pt x="2345" y="228"/>
                      <a:pt x="2345" y="228"/>
                      <a:pt x="2345" y="228"/>
                    </a:cubicBezTo>
                    <a:cubicBezTo>
                      <a:pt x="2345" y="354"/>
                      <a:pt x="2243" y="456"/>
                      <a:pt x="2117" y="456"/>
                    </a:cubicBezTo>
                    <a:close/>
                  </a:path>
                </a:pathLst>
              </a:custGeom>
              <a:solidFill>
                <a:srgbClr val="ED7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4775683" y="4598655"/>
                <a:ext cx="1252537" cy="979488"/>
              </a:xfrm>
              <a:custGeom>
                <a:avLst/>
                <a:gdLst>
                  <a:gd name="T0" fmla="*/ 1252537 w 582"/>
                  <a:gd name="T1" fmla="*/ 0 h 456"/>
                  <a:gd name="T2" fmla="*/ 490685 w 582"/>
                  <a:gd name="T3" fmla="*/ 0 h 456"/>
                  <a:gd name="T4" fmla="*/ 0 w 582"/>
                  <a:gd name="T5" fmla="*/ 489744 h 456"/>
                  <a:gd name="T6" fmla="*/ 142040 w 582"/>
                  <a:gd name="T7" fmla="*/ 835572 h 456"/>
                  <a:gd name="T8" fmla="*/ 490685 w 582"/>
                  <a:gd name="T9" fmla="*/ 979488 h 456"/>
                  <a:gd name="T10" fmla="*/ 1252537 w 582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102" y="0"/>
                      <a:pt x="0" y="102"/>
                      <a:pt x="0" y="228"/>
                    </a:cubicBezTo>
                    <a:cubicBezTo>
                      <a:pt x="0" y="291"/>
                      <a:pt x="25" y="348"/>
                      <a:pt x="66" y="389"/>
                    </a:cubicBezTo>
                    <a:cubicBezTo>
                      <a:pt x="108" y="431"/>
                      <a:pt x="165" y="456"/>
                      <a:pt x="228" y="456"/>
                    </a:cubicBez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4739047" y="4598655"/>
                <a:ext cx="1252537" cy="1244600"/>
              </a:xfrm>
              <a:custGeom>
                <a:avLst/>
                <a:gdLst>
                  <a:gd name="T0" fmla="*/ 1252537 w 582"/>
                  <a:gd name="T1" fmla="*/ 1244600 h 456"/>
                  <a:gd name="T2" fmla="*/ 490685 w 582"/>
                  <a:gd name="T3" fmla="*/ 1244600 h 456"/>
                  <a:gd name="T4" fmla="*/ 0 w 582"/>
                  <a:gd name="T5" fmla="*/ 622300 h 456"/>
                  <a:gd name="T6" fmla="*/ 142040 w 582"/>
                  <a:gd name="T7" fmla="*/ 182869 h 456"/>
                  <a:gd name="T8" fmla="*/ 490685 w 582"/>
                  <a:gd name="T9" fmla="*/ 0 h 456"/>
                  <a:gd name="T10" fmla="*/ 1252537 w 582"/>
                  <a:gd name="T11" fmla="*/ 124460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165"/>
                      <a:pt x="25" y="108"/>
                      <a:pt x="66" y="67"/>
                    </a:cubicBezTo>
                    <a:cubicBezTo>
                      <a:pt x="108" y="26"/>
                      <a:pt x="165" y="0"/>
                      <a:pt x="228" y="0"/>
                    </a:cubicBezTo>
                    <a:lnTo>
                      <a:pt x="582" y="45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205605" y="4531997"/>
                <a:ext cx="1485900" cy="539750"/>
              </a:xfrm>
              <a:custGeom>
                <a:avLst/>
                <a:gdLst>
                  <a:gd name="T0" fmla="*/ 1485900 w 1368"/>
                  <a:gd name="T1" fmla="*/ 539750 h 357"/>
                  <a:gd name="T2" fmla="*/ 333459 w 1368"/>
                  <a:gd name="T3" fmla="*/ 539750 h 357"/>
                  <a:gd name="T4" fmla="*/ 0 w 1368"/>
                  <a:gd name="T5" fmla="*/ 0 h 3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8" h="357">
                    <a:moveTo>
                      <a:pt x="1368" y="357"/>
                    </a:moveTo>
                    <a:lnTo>
                      <a:pt x="307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58595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4097655" y="4422459"/>
                <a:ext cx="198437" cy="196850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solidFill>
                    <a:srgbClr val="21305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40336" y="5526618"/>
              <a:ext cx="6763193" cy="524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 bài toán liên quan đến số trung bình cộng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7581" y="1452220"/>
            <a:ext cx="2343623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 smtClean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1913119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190029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1930974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705179" y="1990599"/>
            <a:ext cx="45358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tìm một thành phần chưa biết của phép tính với phân số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1901AC8D-F3B8-48F4-8E1E-FA1957EB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348"/>
              </p:ext>
            </p:extLst>
          </p:nvPr>
        </p:nvGraphicFramePr>
        <p:xfrm>
          <a:off x="6693034" y="63424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203112" imgH="393529" progId="Equation.3">
                  <p:embed/>
                </p:oleObj>
              </mc:Choice>
              <mc:Fallback>
                <p:oleObj r:id="rId5" imgW="203112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34" y="63424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C775B7A8-9322-4815-BEB8-9694FA69E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22686"/>
              </p:ext>
            </p:extLst>
          </p:nvPr>
        </p:nvGraphicFramePr>
        <p:xfrm>
          <a:off x="7038402" y="63951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7" imgW="203112" imgH="393529" progId="Equation.3">
                  <p:embed/>
                </p:oleObj>
              </mc:Choice>
              <mc:Fallback>
                <p:oleObj r:id="rId7" imgW="203112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402" y="63951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xmlns="" id="{C563ACAA-F5EC-4B48-9BBF-DC5E0F47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1351"/>
              </p:ext>
            </p:extLst>
          </p:nvPr>
        </p:nvGraphicFramePr>
        <p:xfrm>
          <a:off x="7510729" y="619378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9" imgW="279279" imgH="393529" progId="Equation.3">
                  <p:embed/>
                </p:oleObj>
              </mc:Choice>
              <mc:Fallback>
                <p:oleObj r:id="rId9" imgW="27927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729" y="619378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A6A3646E-5EF1-468A-AA5D-F89452F3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00953"/>
              </p:ext>
            </p:extLst>
          </p:nvPr>
        </p:nvGraphicFramePr>
        <p:xfrm>
          <a:off x="5855225" y="933960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1" imgW="355292" imgH="393359" progId="Equation.3">
                  <p:embed/>
                </p:oleObj>
              </mc:Choice>
              <mc:Fallback>
                <p:oleObj r:id="rId11" imgW="355292" imgH="39335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225" y="933960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33">
            <a:extLst>
              <a:ext uri="{FF2B5EF4-FFF2-40B4-BE49-F238E27FC236}">
                <a16:creationId xmlns:a16="http://schemas.microsoft.com/office/drawing/2014/main" xmlns="" id="{E2B31582-7518-4123-8687-B76CDCC7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xmlns="" id="{AEB15F18-E883-4A51-9326-2D497918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78501"/>
              </p:ext>
            </p:extLst>
          </p:nvPr>
        </p:nvGraphicFramePr>
        <p:xfrm>
          <a:off x="5174854" y="941311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13" imgW="279279" imgH="393529" progId="Equation.3">
                  <p:embed/>
                </p:oleObj>
              </mc:Choice>
              <mc:Fallback>
                <p:oleObj r:id="rId13" imgW="279279" imgH="393529" progId="Equation.3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xmlns="" id="{C563ACAA-F5EC-4B48-9BBF-DC5E0F474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854" y="941311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1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 	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2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  <a:blipFill rotWithShape="0">
                <a:blip r:embed="rId2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842667" y="1183339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42667" y="21979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2666" y="327293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133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70" y="83127"/>
            <a:ext cx="2850077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2: 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  <a:blipFill rotWithShape="0">
                <a:blip r:embed="rId2"/>
                <a:stretch>
                  <a:fillRect l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  <a:blipFill rotWithShape="0">
                <a:blip r:embed="rId3"/>
                <a:stretch>
                  <a:fillRect l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  <a:blipFill rotWithShape="0">
                <a:blip r:embed="rId4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  <a:blipFill rotWithShape="0">
                <a:blip r:embed="rId5"/>
                <a:stretch>
                  <a:fillRect l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  <a:blipFill rotWithShape="0">
                <a:blip r:embed="rId6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  <a:blipFill rotWithShape="0">
                <a:blip r:embed="rId7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41182" y="705399"/>
            <a:ext cx="0" cy="353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3389" y="87627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  <a:blipFill rotWithShape="0">
                <a:blip r:embed="rId8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  <a:blipFill rotWithShape="0">
                <a:blip r:embed="rId9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  <a:blipFill rotWithShape="0">
                <a:blip r:embed="rId10"/>
                <a:stretch>
                  <a:fillRect l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  <a:blipFill rotWithShape="0">
                <a:blip r:embed="rId11"/>
                <a:stretch>
                  <a:fillRect l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907097" y="86590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  <a:blipFill rotWithShape="0">
                <a:blip r:embed="rId12"/>
                <a:stretch>
                  <a:fillRect l="-3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  <a:blipFill rotWithShape="0">
                <a:blip r:embed="rId13"/>
                <a:stretch>
                  <a:fillRect l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3: </a:t>
                </a:r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Một vòi nước chảy vào bể, giờ đầu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bể, giờ thứ hai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bể. Hỏi trung bình mỗi giờ vòi nước đó chảy vào được bao nhiêu phần của bể ?</a:t>
                </a:r>
                <a:endParaRPr lang="en-US" sz="18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  <a:blipFill rotWithShape="0">
                <a:blip r:embed="rId2"/>
                <a:stretch>
                  <a:fillRect l="-638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nước chảy trong 2 giờ được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Trung bình mỗi giờ vòi nước chảy được :</a:t>
                </a:r>
              </a:p>
              <a:p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</a:t>
                </a:r>
                <a:r>
                  <a:rPr lang="vi-VN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  <a:blipFill rotWithShape="0">
                <a:blip r:embed="rId3"/>
                <a:stretch>
                  <a:fillRect l="-1284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206471" y="1461012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551" y="264238"/>
            <a:ext cx="8596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Trước đây mua 5m vải phải trả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000 đồng. Hiện nay giá bán mỗi mét vải đã giảm 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000 đồng. Hỏi với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0 000 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ng, hiện nay có thể mua được bao nhiêu mét vải như thế ?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7595" y="1673661"/>
            <a:ext cx="52269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 đây,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10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5 = 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– 2000 =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nay. với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đồng có thể mua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ược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=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vải.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6764" y="1276726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89" y="760656"/>
            <a:ext cx="2666084" cy="9232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8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310205-2FD0-49EA-8197-717D6842C407}"/>
              </a:ext>
            </a:extLst>
          </p:cNvPr>
          <p:cNvSpPr/>
          <p:nvPr/>
        </p:nvSpPr>
        <p:spPr>
          <a:xfrm>
            <a:off x="982683" y="1875609"/>
            <a:ext cx="7178634" cy="11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Cambria" panose="02040503050406030204" pitchFamily="18" charset="0"/>
                <a:ea typeface="Cambria" panose="02040503050406030204" pitchFamily="18" charset="0"/>
              </a:rPr>
              <a:t>    Các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sz="2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2278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403</Words>
  <Application>Microsoft Office PowerPoint</Application>
  <PresentationFormat>On-screen Show (16:9)</PresentationFormat>
  <Paragraphs>71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Cambria</vt:lpstr>
      <vt:lpstr>Catamaran</vt:lpstr>
      <vt:lpstr>Roboto Slab Regular</vt:lpstr>
      <vt:lpstr>Cambria Math</vt:lpstr>
      <vt:lpstr>Times New Roman</vt:lpstr>
      <vt:lpstr>Calibri</vt:lpstr>
      <vt:lpstr>Comfortaa</vt:lpstr>
      <vt:lpstr>Kalam</vt:lpstr>
      <vt:lpstr>Montserrat</vt:lpstr>
      <vt:lpstr>Vibur</vt:lpstr>
      <vt:lpstr>Work Sans</vt:lpstr>
      <vt:lpstr>Learning the Days of the Week by Slidesgo </vt:lpstr>
      <vt:lpstr>Doodle Sketchbook by Slidesgo</vt:lpstr>
      <vt:lpstr>Microsoft Equation 3.0</vt:lpstr>
      <vt:lpstr>Khởi động</vt:lpstr>
      <vt:lpstr>Toán Luyện tập chung (Tr.32) 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Admin</cp:lastModifiedBy>
  <cp:revision>33</cp:revision>
  <dcterms:modified xsi:type="dcterms:W3CDTF">2021-10-15T14:38:01Z</dcterms:modified>
</cp:coreProperties>
</file>