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68" r:id="rId3"/>
    <p:sldId id="261" r:id="rId4"/>
    <p:sldId id="262" r:id="rId5"/>
    <p:sldId id="291" r:id="rId6"/>
    <p:sldId id="292" r:id="rId7"/>
    <p:sldId id="297" r:id="rId8"/>
    <p:sldId id="293" r:id="rId9"/>
    <p:sldId id="294" r:id="rId10"/>
    <p:sldId id="295" r:id="rId11"/>
    <p:sldId id="296" r:id="rId12"/>
    <p:sldId id="298" r:id="rId13"/>
    <p:sldId id="299" r:id="rId14"/>
    <p:sldId id="300" r:id="rId15"/>
    <p:sldId id="301" r:id="rId16"/>
    <p:sldId id="302" r:id="rId17"/>
    <p:sldId id="304" r:id="rId18"/>
    <p:sldId id="305" r:id="rId19"/>
    <p:sldId id="28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B14F-6EE4-4144-AD92-2B6D08F4C8AD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DCF-7FAF-4373-9AEC-546CF70CB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4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B14F-6EE4-4144-AD92-2B6D08F4C8AD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DCF-7FAF-4373-9AEC-546CF70CB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85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B14F-6EE4-4144-AD92-2B6D08F4C8AD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DCF-7FAF-4373-9AEC-546CF70CB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7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0552" y="103189"/>
            <a:ext cx="10991849" cy="595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0C2D2-F5A3-477E-A88E-93020C4508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4406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FBC00-4008-4911-90A8-B14834269434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B5AC6-7C0C-48D2-88D6-322E6F3840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1927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B14F-6EE4-4144-AD92-2B6D08F4C8AD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DCF-7FAF-4373-9AEC-546CF70CB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04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B14F-6EE4-4144-AD92-2B6D08F4C8AD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DCF-7FAF-4373-9AEC-546CF70CB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79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B14F-6EE4-4144-AD92-2B6D08F4C8AD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DCF-7FAF-4373-9AEC-546CF70CB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47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B14F-6EE4-4144-AD92-2B6D08F4C8AD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DCF-7FAF-4373-9AEC-546CF70CB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2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 bright="70000" contrast="-70000"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68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5543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B14F-6EE4-4144-AD92-2B6D08F4C8AD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DCF-7FAF-4373-9AEC-546CF70CB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9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B14F-6EE4-4144-AD92-2B6D08F4C8AD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DCF-7FAF-4373-9AEC-546CF70CB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965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DB14F-6EE4-4144-AD92-2B6D08F4C8AD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BADCF-7FAF-4373-9AEC-546CF70CB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9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jpeg"/><Relationship Id="rId7" Type="http://schemas.openxmlformats.org/officeDocument/2006/relationships/hyperlink" Target="http://www.google.com.vn/imgres?imgurl=http://i612.photobucket.com/albums/tt205/anhhungluongsonbac/Photo-0007.jpg&amp;imgrefurl=http://raovat.top1.vn/cho-games/40041-hcm-hang-doc-nhat-5s-lam-bang-dan-100-a.html&amp;usg=__Q4PuxF4zJ490nr8CLTmlYmsmEIU=&amp;h=600&amp;w=800&amp;sz=38&amp;hl=vi&amp;start=4&amp;zoom=1&amp;tbnid=XcbckpE3ztPfsM:&amp;tbnh=107&amp;tbnw=143&amp;prev=/images?q%3D%C4%91%E1%BA%A1n%2Bb%E1%BA%B1ng%2B%C4%91%E1%BB%93ng%26hl%3Dvi%26sa%3DG%26gbv%3D2%26tbs%3Disch:1&amp;itbs=1" TargetMode="External"/><Relationship Id="rId2" Type="http://schemas.openxmlformats.org/officeDocument/2006/relationships/hyperlink" Target="http://www.google.com.vn/imgres?imgurl=http://a8.vietbao.vn/images/vn888/Duc%202010/LyThaiTo.jpg&amp;imgrefurl=http://pda.vietbao.vn/Kham-pha-Viet-Nam/Ngan-nam-Thang-Long-Ha-Noi/1735101453/151/&amp;usg=__NXsLXxdro_j1ds1d29rwcDvCd3o=&amp;h=1612&amp;w=1332&amp;sz=547&amp;hl=vi&amp;start=3&amp;zoom=1&amp;tbnid=1sIXolV2ly4COM:&amp;tbnh=150&amp;tbnw=124&amp;prev=/images?q%3DTuong%2BLy%2BThai%2BTo%26um%3D1%26hl%3Dvi%26sa%3DN%26tbs%3Disch:1&amp;um=1&amp;itbs=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808EA7-4AEE-4A1B-963E-499733595380}"/>
              </a:ext>
            </a:extLst>
          </p:cNvPr>
          <p:cNvSpPr txBox="1"/>
          <p:nvPr/>
        </p:nvSpPr>
        <p:spPr>
          <a:xfrm>
            <a:off x="4263913" y="1274019"/>
            <a:ext cx="2842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u="sng" dirty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Khoa </a:t>
            </a:r>
            <a:r>
              <a:rPr lang="en-US" sz="5400" u="sng" dirty="0" err="1">
                <a:solidFill>
                  <a:srgbClr val="8064A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5400" u="sng" dirty="0">
              <a:solidFill>
                <a:srgbClr val="8064A2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37D138-2C31-4A87-8831-E7A5DB54A211}"/>
              </a:ext>
            </a:extLst>
          </p:cNvPr>
          <p:cNvSpPr txBox="1"/>
          <p:nvPr/>
        </p:nvSpPr>
        <p:spPr>
          <a:xfrm>
            <a:off x="1626842" y="2706694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6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6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6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6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98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ết quả hình ảnh cho nhà máy ché biến  quặng đồ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981326"/>
            <a:ext cx="40386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Kết quả hình ảnh cho tên nhà máy ché biến quặng đồ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33400"/>
            <a:ext cx="4038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AutoShape 6" descr="Kết quả hình ảnh cho tên nhà máy ché biến quặng đồng"/>
          <p:cNvSpPr>
            <a:spLocks noChangeAspect="1" noChangeArrowheads="1"/>
          </p:cNvSpPr>
          <p:nvPr/>
        </p:nvSpPr>
        <p:spPr bwMode="auto">
          <a:xfrm>
            <a:off x="60531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vi-VN" altLang="en-US">
              <a:solidFill>
                <a:prstClr val="black"/>
              </a:solidFill>
            </a:endParaRPr>
          </a:p>
        </p:txBody>
      </p:sp>
      <p:sp>
        <p:nvSpPr>
          <p:cNvPr id="10245" name="AutoShape 8" descr="Kết quả hình ảnh cho tên nhà máy ché biến quặng đồng"/>
          <p:cNvSpPr>
            <a:spLocks noChangeAspect="1" noChangeArrowheads="1"/>
          </p:cNvSpPr>
          <p:nvPr/>
        </p:nvSpPr>
        <p:spPr bwMode="auto">
          <a:xfrm>
            <a:off x="60531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vi-VN" altLang="en-US">
              <a:solidFill>
                <a:prstClr val="black"/>
              </a:solidFill>
            </a:endParaRPr>
          </a:p>
        </p:txBody>
      </p:sp>
      <p:sp>
        <p:nvSpPr>
          <p:cNvPr id="10246" name="AutoShape 10" descr="Kết quả hình ảnh cho tên nhà máy ché biến quặng đồng"/>
          <p:cNvSpPr>
            <a:spLocks noChangeAspect="1" noChangeArrowheads="1"/>
          </p:cNvSpPr>
          <p:nvPr/>
        </p:nvSpPr>
        <p:spPr bwMode="auto">
          <a:xfrm>
            <a:off x="60531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vi-VN" altLang="en-US">
              <a:solidFill>
                <a:prstClr val="black"/>
              </a:solidFill>
            </a:endParaRPr>
          </a:p>
        </p:txBody>
      </p:sp>
      <p:sp>
        <p:nvSpPr>
          <p:cNvPr id="10247" name="AutoShape 12" descr="Kết quả hình ảnh cho tên nhà máy ché biến quặng đồng"/>
          <p:cNvSpPr>
            <a:spLocks noChangeAspect="1" noChangeArrowheads="1"/>
          </p:cNvSpPr>
          <p:nvPr/>
        </p:nvSpPr>
        <p:spPr bwMode="auto">
          <a:xfrm>
            <a:off x="60531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vi-VN" altLang="en-US">
              <a:solidFill>
                <a:prstClr val="black"/>
              </a:solidFill>
            </a:endParaRPr>
          </a:p>
        </p:txBody>
      </p:sp>
      <p:sp>
        <p:nvSpPr>
          <p:cNvPr id="10248" name="AutoShape 14" descr="Kết quả hình ảnh cho tên nhà máy ché biến quặng đồng"/>
          <p:cNvSpPr>
            <a:spLocks noChangeAspect="1" noChangeArrowheads="1"/>
          </p:cNvSpPr>
          <p:nvPr/>
        </p:nvSpPr>
        <p:spPr bwMode="auto">
          <a:xfrm>
            <a:off x="60531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vi-VN" altLang="en-US">
              <a:solidFill>
                <a:prstClr val="black"/>
              </a:solidFill>
            </a:endParaRPr>
          </a:p>
        </p:txBody>
      </p:sp>
      <p:sp>
        <p:nvSpPr>
          <p:cNvPr id="10249" name="AutoShape 16" descr="Kết quả hình ảnh cho tên nhà máy ché biến quặng đồng"/>
          <p:cNvSpPr>
            <a:spLocks noChangeAspect="1" noChangeArrowheads="1"/>
          </p:cNvSpPr>
          <p:nvPr/>
        </p:nvSpPr>
        <p:spPr bwMode="auto">
          <a:xfrm>
            <a:off x="60531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vi-VN" altLang="en-US">
              <a:solidFill>
                <a:prstClr val="black"/>
              </a:solidFill>
            </a:endParaRPr>
          </a:p>
        </p:txBody>
      </p:sp>
      <p:sp>
        <p:nvSpPr>
          <p:cNvPr id="10250" name="AutoShape 18" descr="Kết quả hình ảnh cho tên nhà máy ché biến quặng đồng"/>
          <p:cNvSpPr>
            <a:spLocks noChangeAspect="1" noChangeArrowheads="1"/>
          </p:cNvSpPr>
          <p:nvPr/>
        </p:nvSpPr>
        <p:spPr bwMode="auto">
          <a:xfrm>
            <a:off x="60531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vi-VN" altLang="en-US">
              <a:solidFill>
                <a:prstClr val="black"/>
              </a:solidFill>
            </a:endParaRPr>
          </a:p>
        </p:txBody>
      </p:sp>
      <p:sp>
        <p:nvSpPr>
          <p:cNvPr id="10251" name="AutoShape 20" descr="Kết quả hình ảnh cho tên nhà máy ché biến quặng đồng"/>
          <p:cNvSpPr>
            <a:spLocks noChangeAspect="1" noChangeArrowheads="1"/>
          </p:cNvSpPr>
          <p:nvPr/>
        </p:nvSpPr>
        <p:spPr bwMode="auto">
          <a:xfrm>
            <a:off x="60531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vi-VN" altLang="en-US">
              <a:solidFill>
                <a:prstClr val="black"/>
              </a:solidFill>
            </a:endParaRPr>
          </a:p>
        </p:txBody>
      </p:sp>
      <p:pic>
        <p:nvPicPr>
          <p:cNvPr id="10252" name="Picture 22" descr="Kết quả hình ảnh cho tên nhà máy ché biến quặng đồ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95600"/>
            <a:ext cx="4114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24" descr="Kết quả hình ảnh cho tên nhà máy ché biến quặng đồ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3400"/>
            <a:ext cx="4191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22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029200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kim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chế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quặng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lẫn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đỏ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nâu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ánh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kim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bền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dễ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dát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mỏng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kéo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sợi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</a:p>
          <a:p>
            <a:pPr algn="just" eaLnBrk="1" hangingPunct="1">
              <a:buFontTx/>
              <a:buChar char="-"/>
            </a:pP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nhiệt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kim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thiếc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nâu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kẽm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vàng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ánh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kim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cừng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166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6"/>
          <p:cNvSpPr>
            <a:spLocks noChangeArrowheads="1"/>
          </p:cNvSpPr>
          <p:nvPr/>
        </p:nvSpPr>
        <p:spPr bwMode="auto">
          <a:xfrm>
            <a:off x="1752600" y="1947863"/>
            <a:ext cx="8229600" cy="1143000"/>
          </a:xfrm>
          <a:prstGeom prst="wedgeRectCallout">
            <a:avLst>
              <a:gd name="adj1" fmla="val 32708"/>
              <a:gd name="adj2" fmla="val 12315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 -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kim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1638300" y="812801"/>
            <a:ext cx="8763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2.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1652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2000"/>
            <a:ext cx="2514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70" name="Text Box 30"/>
          <p:cNvSpPr txBox="1">
            <a:spLocks noChangeArrowheads="1"/>
          </p:cNvSpPr>
          <p:nvPr/>
        </p:nvSpPr>
        <p:spPr bwMode="auto">
          <a:xfrm>
            <a:off x="2667000" y="3457575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Dây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điện</a:t>
            </a:r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71" name="Text Box 31"/>
          <p:cNvSpPr txBox="1">
            <a:spLocks noChangeArrowheads="1"/>
          </p:cNvSpPr>
          <p:nvPr/>
        </p:nvSpPr>
        <p:spPr bwMode="auto">
          <a:xfrm>
            <a:off x="5447522" y="3504297"/>
            <a:ext cx="220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cúng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7072" name="Text Box 32"/>
          <p:cNvSpPr txBox="1">
            <a:spLocks noChangeArrowheads="1"/>
          </p:cNvSpPr>
          <p:nvPr/>
        </p:nvSpPr>
        <p:spPr bwMode="auto">
          <a:xfrm>
            <a:off x="9142444" y="3572069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Kèn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7073" name="Text Box 33"/>
          <p:cNvSpPr txBox="1">
            <a:spLocks noChangeArrowheads="1"/>
          </p:cNvSpPr>
          <p:nvPr/>
        </p:nvSpPr>
        <p:spPr bwMode="auto">
          <a:xfrm>
            <a:off x="2362200" y="6400800"/>
            <a:ext cx="190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Chuông đồng</a:t>
            </a:r>
          </a:p>
        </p:txBody>
      </p:sp>
      <p:sp>
        <p:nvSpPr>
          <p:cNvPr id="87074" name="Text Box 34"/>
          <p:cNvSpPr txBox="1">
            <a:spLocks noChangeArrowheads="1"/>
          </p:cNvSpPr>
          <p:nvPr/>
        </p:nvSpPr>
        <p:spPr bwMode="auto">
          <a:xfrm>
            <a:off x="5181600" y="6400800"/>
            <a:ext cx="182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Đỉnh đồng</a:t>
            </a:r>
          </a:p>
        </p:txBody>
      </p:sp>
      <p:sp>
        <p:nvSpPr>
          <p:cNvPr id="87075" name="Text Box 35"/>
          <p:cNvSpPr txBox="1">
            <a:spLocks noChangeArrowheads="1"/>
          </p:cNvSpPr>
          <p:nvPr/>
        </p:nvSpPr>
        <p:spPr bwMode="auto">
          <a:xfrm>
            <a:off x="8990044" y="6445509"/>
            <a:ext cx="182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Mâm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đồng</a:t>
            </a:r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3342" name="Group 30"/>
          <p:cNvGrpSpPr>
            <a:grpSpLocks/>
          </p:cNvGrpSpPr>
          <p:nvPr/>
        </p:nvGrpSpPr>
        <p:grpSpPr bwMode="auto">
          <a:xfrm>
            <a:off x="8305800" y="1257300"/>
            <a:ext cx="2743200" cy="1981200"/>
            <a:chOff x="3888" y="960"/>
            <a:chExt cx="1728" cy="1488"/>
          </a:xfrm>
        </p:grpSpPr>
        <p:pic>
          <p:nvPicPr>
            <p:cNvPr id="13337" name="Picture 3" descr="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960"/>
              <a:ext cx="1728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Oval 38"/>
            <p:cNvSpPr>
              <a:spLocks noChangeArrowheads="1"/>
            </p:cNvSpPr>
            <p:nvPr/>
          </p:nvSpPr>
          <p:spPr bwMode="auto">
            <a:xfrm>
              <a:off x="3936" y="1008"/>
              <a:ext cx="384" cy="33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3</a:t>
              </a:r>
            </a:p>
          </p:txBody>
        </p:sp>
      </p:grpSp>
      <p:grpSp>
        <p:nvGrpSpPr>
          <p:cNvPr id="13340" name="Group 28"/>
          <p:cNvGrpSpPr>
            <a:grpSpLocks/>
          </p:cNvGrpSpPr>
          <p:nvPr/>
        </p:nvGrpSpPr>
        <p:grpSpPr bwMode="auto">
          <a:xfrm>
            <a:off x="1752600" y="1016793"/>
            <a:ext cx="2819400" cy="2046288"/>
            <a:chOff x="192" y="864"/>
            <a:chExt cx="1776" cy="1536"/>
          </a:xfrm>
        </p:grpSpPr>
        <p:pic>
          <p:nvPicPr>
            <p:cNvPr id="13335" name="Picture 29" descr="13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864"/>
              <a:ext cx="1728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6" name="Oval 39"/>
            <p:cNvSpPr>
              <a:spLocks noChangeArrowheads="1"/>
            </p:cNvSpPr>
            <p:nvPr/>
          </p:nvSpPr>
          <p:spPr bwMode="auto">
            <a:xfrm>
              <a:off x="192" y="960"/>
              <a:ext cx="336" cy="33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13341" name="Group 29"/>
          <p:cNvGrpSpPr>
            <a:grpSpLocks/>
          </p:cNvGrpSpPr>
          <p:nvPr/>
        </p:nvGrpSpPr>
        <p:grpSpPr bwMode="auto">
          <a:xfrm>
            <a:off x="4914122" y="1336040"/>
            <a:ext cx="2743200" cy="1981200"/>
            <a:chOff x="2064" y="960"/>
            <a:chExt cx="1728" cy="1488"/>
          </a:xfrm>
        </p:grpSpPr>
        <p:pic>
          <p:nvPicPr>
            <p:cNvPr id="13333" name="Picture 2" descr="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960"/>
              <a:ext cx="1728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4" name="Oval 40"/>
            <p:cNvSpPr>
              <a:spLocks noChangeArrowheads="1"/>
            </p:cNvSpPr>
            <p:nvPr/>
          </p:nvSpPr>
          <p:spPr bwMode="auto">
            <a:xfrm>
              <a:off x="2064" y="960"/>
              <a:ext cx="384" cy="33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2</a:t>
              </a:r>
            </a:p>
          </p:txBody>
        </p:sp>
      </p:grpSp>
      <p:grpSp>
        <p:nvGrpSpPr>
          <p:cNvPr id="13339" name="Group 27"/>
          <p:cNvGrpSpPr>
            <a:grpSpLocks/>
          </p:cNvGrpSpPr>
          <p:nvPr/>
        </p:nvGrpSpPr>
        <p:grpSpPr bwMode="auto">
          <a:xfrm>
            <a:off x="8382000" y="4419600"/>
            <a:ext cx="2590800" cy="2057400"/>
            <a:chOff x="3840" y="2640"/>
            <a:chExt cx="1776" cy="1440"/>
          </a:xfrm>
        </p:grpSpPr>
        <p:pic>
          <p:nvPicPr>
            <p:cNvPr id="13331" name="Picture 6" descr="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2640"/>
              <a:ext cx="1776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2" name="Oval 41"/>
            <p:cNvSpPr>
              <a:spLocks noChangeArrowheads="1"/>
            </p:cNvSpPr>
            <p:nvPr/>
          </p:nvSpPr>
          <p:spPr bwMode="auto">
            <a:xfrm>
              <a:off x="3840" y="2640"/>
              <a:ext cx="336" cy="33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6</a:t>
              </a:r>
            </a:p>
          </p:txBody>
        </p:sp>
      </p:grpSp>
      <p:sp>
        <p:nvSpPr>
          <p:cNvPr id="13325" name="Oval 42"/>
          <p:cNvSpPr>
            <a:spLocks noChangeArrowheads="1"/>
          </p:cNvSpPr>
          <p:nvPr/>
        </p:nvSpPr>
        <p:spPr bwMode="auto">
          <a:xfrm>
            <a:off x="1981200" y="4495800"/>
            <a:ext cx="533400" cy="5334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4</a:t>
            </a:r>
          </a:p>
        </p:txBody>
      </p:sp>
      <p:grpSp>
        <p:nvGrpSpPr>
          <p:cNvPr id="13338" name="Group 26"/>
          <p:cNvGrpSpPr>
            <a:grpSpLocks/>
          </p:cNvGrpSpPr>
          <p:nvPr/>
        </p:nvGrpSpPr>
        <p:grpSpPr bwMode="auto">
          <a:xfrm>
            <a:off x="4819261" y="4457700"/>
            <a:ext cx="2743200" cy="1981200"/>
            <a:chOff x="2064" y="2640"/>
            <a:chExt cx="1728" cy="1440"/>
          </a:xfrm>
        </p:grpSpPr>
        <p:pic>
          <p:nvPicPr>
            <p:cNvPr id="13329" name="Picture 5" descr="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640"/>
              <a:ext cx="1728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0" name="Oval 43"/>
            <p:cNvSpPr>
              <a:spLocks noChangeArrowheads="1"/>
            </p:cNvSpPr>
            <p:nvPr/>
          </p:nvSpPr>
          <p:spPr bwMode="auto">
            <a:xfrm>
              <a:off x="2064" y="2640"/>
              <a:ext cx="384" cy="33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8565581"/>
      </p:ext>
    </p:extLst>
  </p:cSld>
  <p:clrMapOvr>
    <a:masterClrMapping/>
  </p:clrMapOvr>
  <p:transition spd="med">
    <p:wheel/>
    <p:sndAc>
      <p:stSnd>
        <p:snd r:embed="rId2" name="ring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7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7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7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7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7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7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7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7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7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7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7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7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70" grpId="0"/>
      <p:bldP spid="87071" grpId="0"/>
      <p:bldP spid="87072" grpId="0"/>
      <p:bldP spid="87073" grpId="0"/>
      <p:bldP spid="87074" grpId="0"/>
      <p:bldP spid="87075" grpId="0"/>
      <p:bldP spid="133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667000" y="3589338"/>
            <a:ext cx="2819400" cy="3192462"/>
            <a:chOff x="1824" y="1392"/>
            <a:chExt cx="2016" cy="2088"/>
          </a:xfrm>
        </p:grpSpPr>
        <p:pic>
          <p:nvPicPr>
            <p:cNvPr id="14353" name="Picture 7" descr="congchie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392"/>
              <a:ext cx="2016" cy="1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4" name="Text Box 8"/>
            <p:cNvSpPr txBox="1">
              <a:spLocks noChangeArrowheads="1"/>
            </p:cNvSpPr>
            <p:nvPr/>
          </p:nvSpPr>
          <p:spPr bwMode="auto">
            <a:xfrm>
              <a:off x="2113" y="3240"/>
              <a:ext cx="143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Cồng. chiêng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7620000" y="582614"/>
            <a:ext cx="2819400" cy="2865437"/>
            <a:chOff x="1584" y="1344"/>
            <a:chExt cx="2160" cy="2068"/>
          </a:xfrm>
        </p:grpSpPr>
        <p:sp>
          <p:nvSpPr>
            <p:cNvPr id="14351" name="Text Box 10"/>
            <p:cNvSpPr txBox="1">
              <a:spLocks noChangeArrowheads="1"/>
            </p:cNvSpPr>
            <p:nvPr/>
          </p:nvSpPr>
          <p:spPr bwMode="auto">
            <a:xfrm>
              <a:off x="1970" y="3123"/>
              <a:ext cx="1488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    Trống đồng</a:t>
              </a:r>
            </a:p>
          </p:txBody>
        </p:sp>
        <p:pic>
          <p:nvPicPr>
            <p:cNvPr id="14352" name="Picture 11" descr="trong_do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344"/>
              <a:ext cx="2160" cy="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2"/>
          <p:cNvGrpSpPr>
            <a:grpSpLocks/>
          </p:cNvGrpSpPr>
          <p:nvPr/>
        </p:nvGrpSpPr>
        <p:grpSpPr bwMode="auto">
          <a:xfrm rot="226107">
            <a:off x="1941513" y="461963"/>
            <a:ext cx="2222500" cy="3141662"/>
            <a:chOff x="-528" y="768"/>
            <a:chExt cx="2112" cy="2901"/>
          </a:xfrm>
        </p:grpSpPr>
        <p:pic>
          <p:nvPicPr>
            <p:cNvPr id="14349" name="Picture 13" descr="binhbo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09427">
              <a:off x="-528" y="768"/>
              <a:ext cx="2112" cy="2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0" name="Text Box 14"/>
            <p:cNvSpPr txBox="1">
              <a:spLocks noChangeArrowheads="1"/>
            </p:cNvSpPr>
            <p:nvPr/>
          </p:nvSpPr>
          <p:spPr bwMode="auto">
            <a:xfrm rot="-209359">
              <a:off x="-198" y="3300"/>
              <a:ext cx="1246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Bình hoa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419600" y="381001"/>
            <a:ext cx="2971800" cy="3311525"/>
            <a:chOff x="1776" y="1392"/>
            <a:chExt cx="2394" cy="2201"/>
          </a:xfrm>
        </p:grpSpPr>
        <p:pic>
          <p:nvPicPr>
            <p:cNvPr id="14347" name="Picture 16" descr="noi_do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392"/>
              <a:ext cx="2394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8" name="Text Box 17"/>
            <p:cNvSpPr txBox="1">
              <a:spLocks noChangeArrowheads="1"/>
            </p:cNvSpPr>
            <p:nvPr/>
          </p:nvSpPr>
          <p:spPr bwMode="auto">
            <a:xfrm>
              <a:off x="2399" y="3327"/>
              <a:ext cx="1057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0099"/>
                  </a:solidFill>
                  <a:latin typeface="Times New Roman" panose="02020603050405020304" pitchFamily="18" charset="0"/>
                </a:rPr>
                <a:t>Nồi đồng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7010400" y="3581400"/>
            <a:ext cx="2667000" cy="3200400"/>
            <a:chOff x="2064" y="1488"/>
            <a:chExt cx="1680" cy="2110"/>
          </a:xfrm>
        </p:grpSpPr>
        <p:pic>
          <p:nvPicPr>
            <p:cNvPr id="14345" name="Picture 19" descr="bac_ho_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488"/>
              <a:ext cx="1680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6" name="Text Box 20"/>
            <p:cNvSpPr txBox="1">
              <a:spLocks noChangeArrowheads="1"/>
            </p:cNvSpPr>
            <p:nvPr/>
          </p:nvSpPr>
          <p:spPr bwMode="auto">
            <a:xfrm>
              <a:off x="2208" y="3336"/>
              <a:ext cx="1344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     Tượng đồng</a:t>
              </a:r>
            </a:p>
          </p:txBody>
        </p:sp>
      </p:grpSp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đồ dùng khác được làm bằng đồng hoặc hợp kim của đồng:</a:t>
            </a:r>
          </a:p>
        </p:txBody>
      </p:sp>
      <p:sp>
        <p:nvSpPr>
          <p:cNvPr id="14344" name="Rectangle 11"/>
          <p:cNvSpPr>
            <a:spLocks noChangeArrowheads="1"/>
          </p:cNvSpPr>
          <p:nvPr/>
        </p:nvSpPr>
        <p:spPr bwMode="auto">
          <a:xfrm>
            <a:off x="87086" y="0"/>
            <a:ext cx="12104914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vi-V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6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10" name="Picture 6" descr="788651176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52800"/>
            <a:ext cx="3200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1" name="Picture 7" descr="CoVat06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6838"/>
            <a:ext cx="3200400" cy="317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2" name="Picture 8" descr="phathi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3505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3" name="Picture 9" descr="11521287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76200"/>
            <a:ext cx="19812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4" name="Picture 10" descr="578292505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195639"/>
            <a:ext cx="33528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11"/>
          <p:cNvSpPr>
            <a:spLocks noChangeArrowheads="1"/>
          </p:cNvSpPr>
          <p:nvPr/>
        </p:nvSpPr>
        <p:spPr bwMode="auto">
          <a:xfrm>
            <a:off x="55983" y="0"/>
            <a:ext cx="12086253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vi-V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63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92" name="Picture 76" descr="LyThaiT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971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97" name="Text Box 81"/>
          <p:cNvSpPr txBox="1">
            <a:spLocks noChangeArrowheads="1"/>
          </p:cNvSpPr>
          <p:nvPr/>
        </p:nvSpPr>
        <p:spPr bwMode="auto">
          <a:xfrm>
            <a:off x="1524000" y="36576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 Lý Thái Tổ</a:t>
            </a:r>
          </a:p>
        </p:txBody>
      </p:sp>
      <p:pic>
        <p:nvPicPr>
          <p:cNvPr id="34899" name="Picture 83" descr="201011142819_product_127571069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2895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00" name="Picture 84" descr="49bb4bd5_1053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14800"/>
            <a:ext cx="4572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09" name="Picture 93" descr="11182297-Thanh-Do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3276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911" name="Text Box 95"/>
          <p:cNvSpPr txBox="1">
            <a:spLocks noChangeArrowheads="1"/>
          </p:cNvSpPr>
          <p:nvPr/>
        </p:nvSpPr>
        <p:spPr bwMode="auto">
          <a:xfrm>
            <a:off x="4648200" y="36576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 Thánh Gióng</a:t>
            </a:r>
          </a:p>
        </p:txBody>
      </p:sp>
      <p:sp>
        <p:nvSpPr>
          <p:cNvPr id="34912" name="Text Box 96"/>
          <p:cNvSpPr txBox="1">
            <a:spLocks noChangeArrowheads="1"/>
          </p:cNvSpPr>
          <p:nvPr/>
        </p:nvSpPr>
        <p:spPr bwMode="auto">
          <a:xfrm>
            <a:off x="7696200" y="36576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 đồng Phật Tổ</a:t>
            </a:r>
          </a:p>
        </p:txBody>
      </p:sp>
      <p:sp>
        <p:nvSpPr>
          <p:cNvPr id="34913" name="Text Box 97"/>
          <p:cNvSpPr txBox="1">
            <a:spLocks noChangeArrowheads="1"/>
          </p:cNvSpPr>
          <p:nvPr/>
        </p:nvSpPr>
        <p:spPr bwMode="auto">
          <a:xfrm>
            <a:off x="1524000" y="64008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 đài Điện Biên Phủ</a:t>
            </a:r>
          </a:p>
        </p:txBody>
      </p:sp>
      <p:pic>
        <p:nvPicPr>
          <p:cNvPr id="34921" name="Picture 105" descr="Photo-0007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114800"/>
            <a:ext cx="3352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922" name="Text Box 106"/>
          <p:cNvSpPr txBox="1">
            <a:spLocks noChangeArrowheads="1"/>
          </p:cNvSpPr>
          <p:nvPr/>
        </p:nvSpPr>
        <p:spPr bwMode="auto">
          <a:xfrm>
            <a:off x="74676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Đạn đồng  </a:t>
            </a:r>
          </a:p>
        </p:txBody>
      </p:sp>
      <p:sp>
        <p:nvSpPr>
          <p:cNvPr id="16396" name="Rectangle 11"/>
          <p:cNvSpPr>
            <a:spLocks noChangeArrowheads="1"/>
          </p:cNvSpPr>
          <p:nvPr/>
        </p:nvSpPr>
        <p:spPr bwMode="auto">
          <a:xfrm>
            <a:off x="205273" y="0"/>
            <a:ext cx="11856098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vi-V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71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4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4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4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4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4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4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4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4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4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97" grpId="0"/>
      <p:bldP spid="34911" grpId="0"/>
      <p:bldP spid="34912" grpId="0"/>
      <p:bldP spid="34913" grpId="0"/>
      <p:bldP spid="349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3"/>
          <p:cNvSpPr txBox="1">
            <a:spLocks noChangeArrowheads="1"/>
          </p:cNvSpPr>
          <p:nvPr/>
        </p:nvSpPr>
        <p:spPr bwMode="auto">
          <a:xfrm>
            <a:off x="1524000" y="2133601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611" name="Text Box 19"/>
          <p:cNvSpPr txBox="1">
            <a:spLocks noChangeArrowheads="1"/>
          </p:cNvSpPr>
          <p:nvPr/>
        </p:nvSpPr>
        <p:spPr bwMode="auto">
          <a:xfrm>
            <a:off x="1511968" y="1981201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600200" y="589756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quản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kim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1524000" y="3372645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kim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ngoài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nắng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ngoài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mưa</a:t>
            </a:r>
            <a:endParaRPr lang="en-US" altLang="en-US" sz="28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thuốc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đánh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đánh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bóng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lau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chùi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bóng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trở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. </a:t>
            </a: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43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110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11" grpId="0"/>
      <p:bldP spid="110611" grpId="1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066800"/>
            <a:ext cx="4572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17588"/>
            <a:ext cx="4419600" cy="408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642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362200"/>
            <a:ext cx="8610600" cy="32316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6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</a:rPr>
              <a:t>Chào</a:t>
            </a:r>
            <a:r>
              <a:rPr lang="en-US" sz="6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</a:rPr>
              <a:t> các </a:t>
            </a:r>
            <a:r>
              <a:rPr lang="en-US" sz="6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</a:rPr>
              <a:t>em</a:t>
            </a:r>
            <a:r>
              <a:rPr lang="en-US" sz="6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</a:rPr>
              <a:t> chúc các </a:t>
            </a:r>
            <a:r>
              <a:rPr lang="en-US" sz="6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</a:rPr>
              <a:t>em</a:t>
            </a:r>
            <a:r>
              <a:rPr lang="en-US" sz="6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</a:rPr>
              <a:t> </a:t>
            </a:r>
            <a:r>
              <a:rPr lang="en-US" sz="6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</a:rPr>
              <a:t>học</a:t>
            </a:r>
            <a:r>
              <a:rPr lang="en-US" sz="6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</a:rPr>
              <a:t> </a:t>
            </a:r>
            <a:r>
              <a:rPr lang="en-US" sz="6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</a:rPr>
              <a:t>giỏi</a:t>
            </a:r>
            <a:r>
              <a:rPr lang="en-US" sz="6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Calibri"/>
              </a:rPr>
              <a:t>! </a:t>
            </a:r>
          </a:p>
          <a:p>
            <a:pPr algn="ctr"/>
            <a:endParaRPr lang="en-US" sz="6800" b="1" dirty="0">
              <a:ln>
                <a:prstDash val="solid"/>
              </a:ln>
              <a:gradFill rotWithShape="1">
                <a:gsLst>
                  <a:gs pos="0">
                    <a:srgbClr val="8064A2">
                      <a:tint val="70000"/>
                      <a:satMod val="200000"/>
                    </a:srgbClr>
                  </a:gs>
                  <a:gs pos="40000">
                    <a:srgbClr val="8064A2">
                      <a:tint val="90000"/>
                      <a:satMod val="130000"/>
                    </a:srgbClr>
                  </a:gs>
                  <a:gs pos="50000">
                    <a:srgbClr val="8064A2">
                      <a:tint val="90000"/>
                      <a:satMod val="130000"/>
                    </a:srgbClr>
                  </a:gs>
                  <a:gs pos="68000">
                    <a:srgbClr val="8064A2">
                      <a:tint val="90000"/>
                      <a:satMod val="130000"/>
                    </a:srgbClr>
                  </a:gs>
                  <a:gs pos="100000">
                    <a:srgbClr val="8064A2">
                      <a:tint val="70000"/>
                      <a:satMod val="200000"/>
                    </a:srgbClr>
                  </a:gs>
                </a:gsLst>
                <a:lin ang="5400000"/>
              </a:gradFill>
              <a:effectLst>
                <a:outerShdw blurRad="88000" dist="50800" dir="5040000" algn="tl">
                  <a:srgbClr val="8064A2">
                    <a:tint val="80000"/>
                    <a:satMod val="250000"/>
                    <a:alpha val="45000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675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685800"/>
            <a:ext cx="8001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0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925894" y="2514601"/>
            <a:ext cx="6400800" cy="1777425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 sát một đoạn dây đồng và cho biết: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4114800"/>
            <a:ext cx="510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Màu sắc</a:t>
            </a:r>
          </a:p>
          <a:p>
            <a:pPr marL="285750" indent="-285750">
              <a:buFontTx/>
              <a:buChar char="-"/>
            </a:pPr>
            <a:r>
              <a:rPr lang="en-US" sz="36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 sáng</a:t>
            </a:r>
          </a:p>
          <a:p>
            <a:pPr marL="285750" indent="-285750">
              <a:buFontTx/>
              <a:buChar char="-"/>
            </a:pPr>
            <a:r>
              <a:rPr lang="en-US" sz="36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 cứng</a:t>
            </a:r>
          </a:p>
          <a:p>
            <a:pPr marL="285750" indent="-285750">
              <a:buFontTx/>
              <a:buChar char="-"/>
            </a:pPr>
            <a:r>
              <a:rPr lang="en-US" sz="36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 dẻo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97742" y="1252210"/>
            <a:ext cx="7924800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000" b="1">
                <a:ln w="11430"/>
                <a:solidFill>
                  <a:srgbClr val="4BACC6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000" b="1" u="sng">
                <a:ln w="11430"/>
                <a:solidFill>
                  <a:srgbClr val="4BACC6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 chất của đồng và hợp kim của đồng</a:t>
            </a:r>
          </a:p>
        </p:txBody>
      </p:sp>
    </p:spTree>
    <p:extLst>
      <p:ext uri="{BB962C8B-B14F-4D97-AF65-F5344CB8AC3E}">
        <p14:creationId xmlns:p14="http://schemas.microsoft.com/office/powerpoint/2010/main" val="402645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805" y="2543165"/>
            <a:ext cx="4090540" cy="272702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5034878" y="2694555"/>
            <a:ext cx="768145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034877" y="3532756"/>
            <a:ext cx="780152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063760" y="3875345"/>
            <a:ext cx="780152" cy="3813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046175" y="4309125"/>
            <a:ext cx="780152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74805" y="2137290"/>
            <a:ext cx="351144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Màu đỏ nâu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4805" y="2974090"/>
            <a:ext cx="351144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Có ánh kim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4805" y="3812284"/>
            <a:ext cx="3511440" cy="10772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Không cứng bằng sắt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74805" y="5136848"/>
            <a:ext cx="3511440" cy="10772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Dẻo, dễ uốn, dễ dát mỏng hơn sắt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97742" y="1252210"/>
            <a:ext cx="7924800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000" b="1">
                <a:ln w="11430"/>
                <a:solidFill>
                  <a:srgbClr val="4BACC6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000" b="1" u="sng">
                <a:ln w="11430"/>
                <a:solidFill>
                  <a:srgbClr val="4BACC6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 chất của đồng và hợp kim của đồng</a:t>
            </a:r>
          </a:p>
        </p:txBody>
      </p:sp>
    </p:spTree>
    <p:extLst>
      <p:ext uri="{BB962C8B-B14F-4D97-AF65-F5344CB8AC3E}">
        <p14:creationId xmlns:p14="http://schemas.microsoft.com/office/powerpoint/2010/main" val="322841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2024063" y="1371601"/>
            <a:ext cx="8001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 - </a:t>
            </a:r>
            <a:r>
              <a:rPr lang="en-US" altLang="vi-VN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thầm</a:t>
            </a:r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tin </a:t>
            </a:r>
            <a:r>
              <a:rPr lang="en-US" altLang="vi-VN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trang</a:t>
            </a:r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50 </a:t>
            </a:r>
            <a:r>
              <a:rPr lang="en-US" altLang="vi-VN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sách</a:t>
            </a:r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khoa </a:t>
            </a:r>
            <a:r>
              <a:rPr lang="en-US" altLang="vi-VN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hoàn</a:t>
            </a:r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bảng</a:t>
            </a:r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vi-VN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:</a:t>
            </a:r>
            <a:endParaRPr lang="en-US" altLang="vi-VN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Text Box 130"/>
          <p:cNvSpPr txBox="1">
            <a:spLocks noChangeArrowheads="1"/>
          </p:cNvSpPr>
          <p:nvPr/>
        </p:nvSpPr>
        <p:spPr bwMode="auto">
          <a:xfrm>
            <a:off x="1600201" y="596900"/>
            <a:ext cx="8715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000066"/>
                </a:solidFill>
                <a:latin typeface="Times New Roman" panose="02020603050405020304" pitchFamily="18" charset="0"/>
              </a:rPr>
              <a:t>1. Tính chất, của đồng và hợp kim của đồng:</a:t>
            </a:r>
          </a:p>
        </p:txBody>
      </p:sp>
      <p:graphicFrame>
        <p:nvGraphicFramePr>
          <p:cNvPr id="6369" name="Group 225"/>
          <p:cNvGraphicFramePr>
            <a:graphicFrameLocks noGrp="1"/>
          </p:cNvGraphicFramePr>
          <p:nvPr>
            <p:ph/>
          </p:nvPr>
        </p:nvGraphicFramePr>
        <p:xfrm>
          <a:off x="1752600" y="3200401"/>
          <a:ext cx="8686800" cy="3560763"/>
        </p:xfrm>
        <a:graphic>
          <a:graphicData uri="http://schemas.openxmlformats.org/drawingml/2006/table">
            <a:tbl>
              <a:tblPr/>
              <a:tblGrid>
                <a:gridCol w="197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7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1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Đồng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Hợp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kim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của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đồng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05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Tính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chất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674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8"/>
          <p:cNvSpPr txBox="1">
            <a:spLocks noChangeArrowheads="1"/>
          </p:cNvSpPr>
          <p:nvPr/>
        </p:nvSpPr>
        <p:spPr bwMode="auto">
          <a:xfrm>
            <a:off x="2667000" y="2590801"/>
            <a:ext cx="701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800">
                <a:solidFill>
                  <a:prstClr val="black"/>
                </a:solidFill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7171" name="Text Box 12"/>
          <p:cNvSpPr txBox="1">
            <a:spLocks noChangeArrowheads="1"/>
          </p:cNvSpPr>
          <p:nvPr/>
        </p:nvSpPr>
        <p:spPr bwMode="auto">
          <a:xfrm>
            <a:off x="3352800" y="4572001"/>
            <a:ext cx="617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endParaRPr lang="vi-VN" altLang="vi-VN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6463" name="Group 79"/>
          <p:cNvGraphicFramePr>
            <a:graphicFrameLocks noGrp="1"/>
          </p:cNvGraphicFramePr>
          <p:nvPr>
            <p:ph/>
          </p:nvPr>
        </p:nvGraphicFramePr>
        <p:xfrm>
          <a:off x="1808163" y="1330325"/>
          <a:ext cx="8458200" cy="4648200"/>
        </p:xfrm>
        <a:graphic>
          <a:graphicData uri="http://schemas.openxmlformats.org/drawingml/2006/table">
            <a:tbl>
              <a:tblPr/>
              <a:tblGrid>
                <a:gridCol w="1233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8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6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Đồng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Hợp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kim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của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đồng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9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Tính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chất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186" name="Text Box 57"/>
          <p:cNvSpPr txBox="1">
            <a:spLocks noChangeArrowheads="1"/>
          </p:cNvSpPr>
          <p:nvPr/>
        </p:nvSpPr>
        <p:spPr bwMode="auto">
          <a:xfrm>
            <a:off x="7000875" y="2209801"/>
            <a:ext cx="3200400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Aft>
                <a:spcPts val="600"/>
              </a:spcAft>
              <a:buFontTx/>
              <a:buChar char="-"/>
            </a:pPr>
            <a:r>
              <a:rPr lang="en-US" altLang="vi-VN" sz="2800">
                <a:solidFill>
                  <a:srgbClr val="000000"/>
                </a:solidFill>
                <a:latin typeface="Times New Roman" panose="02020603050405020304" pitchFamily="18" charset="0"/>
              </a:rPr>
              <a:t> Hợp kim của đồng với thiếc có màu nâu, với kẽm có màu vàng. </a:t>
            </a:r>
          </a:p>
          <a:p>
            <a:pPr algn="just">
              <a:spcAft>
                <a:spcPts val="600"/>
              </a:spcAft>
            </a:pPr>
            <a:r>
              <a:rPr lang="en-US" altLang="vi-VN" sz="2800">
                <a:solidFill>
                  <a:srgbClr val="000000"/>
                </a:solidFill>
                <a:latin typeface="Times New Roman" panose="02020603050405020304" pitchFamily="18" charset="0"/>
              </a:rPr>
              <a:t>- Có ánh kim và cứng hơn đồng.</a:t>
            </a:r>
          </a:p>
        </p:txBody>
      </p:sp>
      <p:sp>
        <p:nvSpPr>
          <p:cNvPr id="7187" name="Text Box 72"/>
          <p:cNvSpPr txBox="1">
            <a:spLocks noChangeArrowheads="1"/>
          </p:cNvSpPr>
          <p:nvPr/>
        </p:nvSpPr>
        <p:spPr bwMode="auto">
          <a:xfrm>
            <a:off x="3276600" y="1981201"/>
            <a:ext cx="350520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en-US" altLang="vi-VN" sz="2800">
                <a:solidFill>
                  <a:srgbClr val="000000"/>
                </a:solidFill>
                <a:latin typeface="Times New Roman" panose="02020603050405020304" pitchFamily="18" charset="0"/>
              </a:rPr>
              <a:t>- Là kim loại, có màu đỏ nâu, có ánh kim.</a:t>
            </a:r>
          </a:p>
          <a:p>
            <a:pPr algn="just"/>
            <a:r>
              <a:rPr lang="en-US" altLang="vi-VN" sz="2800">
                <a:solidFill>
                  <a:srgbClr val="000000"/>
                </a:solidFill>
                <a:latin typeface="Times New Roman" panose="02020603050405020304" pitchFamily="18" charset="0"/>
              </a:rPr>
              <a:t>-  Rất bền, dễ  dát mỏng và kéo thành sợi, có thể dập và uốn thành bất kì hình dạng nào.</a:t>
            </a:r>
          </a:p>
          <a:p>
            <a:pPr algn="just"/>
            <a:r>
              <a:rPr lang="en-US" altLang="vi-VN" sz="2800">
                <a:solidFill>
                  <a:srgbClr val="000000"/>
                </a:solidFill>
                <a:latin typeface="Times New Roman" panose="02020603050405020304" pitchFamily="18" charset="0"/>
              </a:rPr>
              <a:t>- Dẫn  nhiệt  và  dẫn điện tốt.</a:t>
            </a:r>
          </a:p>
        </p:txBody>
      </p:sp>
      <p:sp>
        <p:nvSpPr>
          <p:cNvPr id="7189" name="Text Box 130"/>
          <p:cNvSpPr txBox="1">
            <a:spLocks noChangeArrowheads="1"/>
          </p:cNvSpPr>
          <p:nvPr/>
        </p:nvSpPr>
        <p:spPr bwMode="auto">
          <a:xfrm>
            <a:off x="1908176" y="736600"/>
            <a:ext cx="8258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000066"/>
                </a:solidFill>
                <a:latin typeface="Times New Roman" panose="02020603050405020304" pitchFamily="18" charset="0"/>
              </a:rPr>
              <a:t>1. Tính chất của đồng và hợp kim của đồng:</a:t>
            </a:r>
          </a:p>
        </p:txBody>
      </p:sp>
    </p:spTree>
    <p:extLst>
      <p:ext uri="{BB962C8B-B14F-4D97-AF65-F5344CB8AC3E}">
        <p14:creationId xmlns:p14="http://schemas.microsoft.com/office/powerpoint/2010/main" val="185869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6" grpId="0"/>
      <p:bldP spid="71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8323" y="4876800"/>
            <a:ext cx="6553200" cy="17543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 là một kim loại.</a:t>
            </a:r>
          </a:p>
          <a:p>
            <a:pPr marL="285750" indent="-285750">
              <a:buFontTx/>
              <a:buChar char="-"/>
            </a:pPr>
            <a:r>
              <a:rPr lang="en-US" sz="3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 – thiếc, đồng – kẽm đều là hợp kim của đồng.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496961" y="5111319"/>
            <a:ext cx="2057400" cy="128528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560" y="1905000"/>
            <a:ext cx="4090798" cy="2094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229" y="1905000"/>
            <a:ext cx="3809385" cy="2094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82478" y="4161155"/>
            <a:ext cx="2343766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prstClr val="black"/>
                </a:solidFill>
                <a:latin typeface="Calibri"/>
              </a:rPr>
              <a:t>Đồng – thiếc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8229" y="4130584"/>
            <a:ext cx="3809385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prstClr val="black"/>
                </a:solidFill>
                <a:latin typeface="Calibri"/>
              </a:rPr>
              <a:t>Đồng – kẽm (Đồng thau)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97742" y="1252210"/>
            <a:ext cx="7924800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000" b="1">
                <a:ln w="11430"/>
                <a:solidFill>
                  <a:srgbClr val="4BACC6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000" b="1" u="sng">
                <a:ln w="11430"/>
                <a:solidFill>
                  <a:srgbClr val="4BACC6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 chất của đồng và hợp kim của đồng</a:t>
            </a:r>
          </a:p>
        </p:txBody>
      </p:sp>
    </p:spTree>
    <p:extLst>
      <p:ext uri="{BB962C8B-B14F-4D97-AF65-F5344CB8AC3E}">
        <p14:creationId xmlns:p14="http://schemas.microsoft.com/office/powerpoint/2010/main" val="321657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6" descr="Truy trách nhiệm lãnh đạo liên quan vụ trộm quặng “động trời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838200"/>
            <a:ext cx="7620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2286000" y="152401"/>
            <a:ext cx="822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vi-VN" sz="2800" b="1">
                <a:solidFill>
                  <a:srgbClr val="000066"/>
                </a:solidFill>
                <a:latin typeface="Times New Roman" panose="02020603050405020304" pitchFamily="18" charset="0"/>
              </a:rPr>
              <a:t> Nguồn gốc của đồng và hợp kim đồng. </a:t>
            </a:r>
            <a:endParaRPr lang="en-US" altLang="en-US" sz="2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45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NatCopper.jpg (1534×145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5410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Truy trách nhiệm lãnh đạo liên quan vụ trộm quặng “động trời”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2819400"/>
            <a:ext cx="7772400" cy="4038600"/>
          </a:xfrm>
          <a:noFill/>
        </p:spPr>
      </p:pic>
    </p:spTree>
    <p:extLst>
      <p:ext uri="{BB962C8B-B14F-4D97-AF65-F5344CB8AC3E}">
        <p14:creationId xmlns:p14="http://schemas.microsoft.com/office/powerpoint/2010/main" val="141848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523</Words>
  <Application>Microsoft Office PowerPoint</Application>
  <PresentationFormat>Widescreen</PresentationFormat>
  <Paragraphs>76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Verdana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Yen Cun</dc:creator>
  <cp:lastModifiedBy>Admin</cp:lastModifiedBy>
  <cp:revision>4</cp:revision>
  <dcterms:created xsi:type="dcterms:W3CDTF">2021-12-01T15:54:40Z</dcterms:created>
  <dcterms:modified xsi:type="dcterms:W3CDTF">2021-12-10T01:04:58Z</dcterms:modified>
</cp:coreProperties>
</file>