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4" r:id="rId2"/>
    <p:sldId id="295" r:id="rId3"/>
    <p:sldId id="260" r:id="rId4"/>
    <p:sldId id="261" r:id="rId5"/>
    <p:sldId id="292" r:id="rId6"/>
    <p:sldId id="285" r:id="rId7"/>
    <p:sldId id="262" r:id="rId8"/>
    <p:sldId id="265" r:id="rId9"/>
    <p:sldId id="263" r:id="rId10"/>
    <p:sldId id="270" r:id="rId11"/>
    <p:sldId id="273" r:id="rId12"/>
    <p:sldId id="274" r:id="rId13"/>
    <p:sldId id="276" r:id="rId14"/>
    <p:sldId id="296" r:id="rId15"/>
    <p:sldId id="277" r:id="rId16"/>
    <p:sldId id="278" r:id="rId17"/>
    <p:sldId id="279" r:id="rId18"/>
    <p:sldId id="281" r:id="rId19"/>
    <p:sldId id="282" r:id="rId20"/>
    <p:sldId id="297" r:id="rId21"/>
    <p:sldId id="298" r:id="rId22"/>
    <p:sldId id="280" r:id="rId23"/>
    <p:sldId id="283" r:id="rId24"/>
    <p:sldId id="288" r:id="rId25"/>
    <p:sldId id="286" r:id="rId26"/>
    <p:sldId id="287" r:id="rId2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EC"/>
    <a:srgbClr val="E4BA92"/>
    <a:srgbClr val="D7AA83"/>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80366" autoAdjust="0"/>
  </p:normalViewPr>
  <p:slideViewPr>
    <p:cSldViewPr snapToGrid="0">
      <p:cViewPr>
        <p:scale>
          <a:sx n="99" d="100"/>
          <a:sy n="99" d="100"/>
        </p:scale>
        <p:origin x="-103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B7E598-6223-47C2-B512-48CE36CDE5A8}" type="datetimeFigureOut">
              <a:rPr lang="en-US"/>
              <a:pPr>
                <a:defRPr/>
              </a:pPr>
              <a:t>3/18/2022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8AC824C-033C-4404-971F-52A65B9BEF43}" type="slidenum">
              <a:rPr lang="en-US"/>
              <a:pPr>
                <a:defRPr/>
              </a:pPr>
              <a:t>‹#›</a:t>
            </a:fld>
            <a:endParaRPr lang="en-US"/>
          </a:p>
        </p:txBody>
      </p:sp>
    </p:spTree>
    <p:extLst>
      <p:ext uri="{BB962C8B-B14F-4D97-AF65-F5344CB8AC3E}">
        <p14:creationId xmlns:p14="http://schemas.microsoft.com/office/powerpoint/2010/main" val="3836910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wikipedia.org/wiki/L%E1%BB%A5t" TargetMode="External"/><Relationship Id="rId7" Type="http://schemas.openxmlformats.org/officeDocument/2006/relationships/hyperlink" Target="https://vi.wikipedia.org/wiki/%C4%90%E1%BA%A5t_tr%C6%B0%E1%BB%A3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vi.wikipedia.org/wiki/%C4%90%E1%BB%99ng_%C4%91%E1%BA%A5t" TargetMode="External"/><Relationship Id="rId5" Type="http://schemas.openxmlformats.org/officeDocument/2006/relationships/hyperlink" Target="https://vi.wikipedia.org/wiki/N%C3%BAi_l%E1%BB%ADa" TargetMode="External"/><Relationship Id="rId4" Type="http://schemas.openxmlformats.org/officeDocument/2006/relationships/hyperlink" Target="https://vi.wikipedia.org/wiki/B%C3%A3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 các bạn nhỏ trong tranh đang làm gì?</a:t>
            </a:r>
          </a:p>
          <a:p>
            <a:pPr eaLnBrk="1" hangingPunct="1">
              <a:spcBef>
                <a:spcPct val="0"/>
              </a:spcBef>
            </a:pPr>
            <a:r>
              <a:rPr lang="en-US"/>
              <a:t>- Trong cuộc sống, có rất nhiều người không may gặp phải khó khăn, hoạn nạn như là bão, lũ lụt, hỏa hoạn… là con người cùng chung sống với nhau chúng ta cần phải chia sẻ và giúp đỡ họ để họ giảm bớt đi phần nào khó khăn. Vậy chúng ta có thể làm gì để giúp đỡ họ? Để trả lời được câu hỏi đó thì hôm nay chúng ta sẻ cùng tìm hiểu qua bài mới đó là bài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410402-063C-4825-B582-024E35BAD29A}" type="slidenum">
              <a:rPr lang="en-US">
                <a:cs typeface="Arial" charset="0"/>
              </a:rPr>
              <a:pPr fontAlgn="base">
                <a:spcBef>
                  <a:spcPct val="0"/>
                </a:spcBef>
                <a:spcAft>
                  <a:spcPct val="0"/>
                </a:spcAft>
                <a:defRPr/>
              </a:pPr>
              <a:t>3</a:t>
            </a:fld>
            <a:endParaRPr lang="en-US">
              <a:cs typeface="Arial" charset="0"/>
            </a:endParaRPr>
          </a:p>
        </p:txBody>
      </p:sp>
    </p:spTree>
    <p:extLst>
      <p:ext uri="{BB962C8B-B14F-4D97-AF65-F5344CB8AC3E}">
        <p14:creationId xmlns:p14="http://schemas.microsoft.com/office/powerpoint/2010/main" val="162681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Ngoài ra có bạn nào biết câu ca dao tục ngữ nào nói về long thương ng, long nhân đạo nữa kh. </a:t>
            </a:r>
          </a:p>
          <a:p>
            <a:pPr marL="171450" indent="-171450" eaLnBrk="1" fontAlgn="auto" hangingPunct="1">
              <a:spcBef>
                <a:spcPts val="0"/>
              </a:spcBef>
              <a:spcAft>
                <a:spcPts val="0"/>
              </a:spcAft>
              <a:buFontTx/>
              <a:buChar char="-"/>
              <a:defRPr/>
            </a:pPr>
            <a:r>
              <a:rPr lang="en-US" dirty="0"/>
              <a:t>Bầu ơi thương lấy…..</a:t>
            </a:r>
          </a:p>
          <a:p>
            <a:pPr marL="171450" indent="-171450" eaLnBrk="1" fontAlgn="auto" hangingPunct="1">
              <a:spcBef>
                <a:spcPts val="0"/>
              </a:spcBef>
              <a:spcAft>
                <a:spcPts val="0"/>
              </a:spcAft>
              <a:buFontTx/>
              <a:buChar char="-"/>
              <a:defRPr/>
            </a:pPr>
            <a:r>
              <a:rPr lang="en-US" dirty="0"/>
              <a:t>Một con ngựa đau, cả tàu bỏ cỏ. </a:t>
            </a:r>
          </a:p>
          <a:p>
            <a:pPr marL="171450" indent="-171450" eaLnBrk="1" fontAlgn="auto" hangingPunct="1">
              <a:spcBef>
                <a:spcPts val="0"/>
              </a:spcBef>
              <a:spcAft>
                <a:spcPts val="0"/>
              </a:spcAft>
              <a:buFontTx/>
              <a:buChar char="-"/>
              <a:defRPr/>
            </a:pPr>
            <a:r>
              <a:rPr lang="en-US" dirty="0"/>
              <a:t>….</a:t>
            </a:r>
          </a:p>
          <a:p>
            <a:pPr marL="171450" indent="-171450" eaLnBrk="1" fontAlgn="auto" hangingPunct="1">
              <a:spcBef>
                <a:spcPts val="0"/>
              </a:spcBef>
              <a:spcAft>
                <a:spcPts val="0"/>
              </a:spcAft>
              <a:buFontTx/>
              <a:buChar char="-"/>
              <a:defRPr/>
            </a:pPr>
            <a:r>
              <a:rPr lang="en-US" dirty="0"/>
              <a:t>Vừa rồi cta đã tìm hiểu thông tin trong sách, và đã biết đc thế nào là long nhân đạo và hđ nhân đạo. Để hiểu rõ hơn về 2 nd đó và kiến thức đc khắc sâu hơn thì bây h cta sẽ cùng nhau làm bt. </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41947-AB63-46DC-B1BE-914CA13C9594}" type="slidenum">
              <a:rPr lang="en-US">
                <a:cs typeface="Arial" charset="0"/>
              </a:rPr>
              <a:pPr fontAlgn="base">
                <a:spcBef>
                  <a:spcPct val="0"/>
                </a:spcBef>
                <a:spcAft>
                  <a:spcPct val="0"/>
                </a:spcAft>
                <a:defRPr/>
              </a:pPr>
              <a:t>13</a:t>
            </a:fld>
            <a:endParaRPr lang="en-US">
              <a:cs typeface="Arial" charset="0"/>
            </a:endParaRPr>
          </a:p>
        </p:txBody>
      </p:sp>
    </p:spTree>
    <p:extLst>
      <p:ext uri="{BB962C8B-B14F-4D97-AF65-F5344CB8AC3E}">
        <p14:creationId xmlns:p14="http://schemas.microsoft.com/office/powerpoint/2010/main" val="191043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54EA2F-D9DA-4DEC-B250-AA054029B547}" type="slidenum">
              <a:rPr lang="en-US">
                <a:cs typeface="Arial" charset="0"/>
              </a:rPr>
              <a:pPr fontAlgn="base">
                <a:spcBef>
                  <a:spcPct val="0"/>
                </a:spcBef>
                <a:spcAft>
                  <a:spcPct val="0"/>
                </a:spcAft>
                <a:defRPr/>
              </a:pPr>
              <a:t>19</a:t>
            </a:fld>
            <a:endParaRPr lang="en-US">
              <a:cs typeface="Arial" charset="0"/>
            </a:endParaRPr>
          </a:p>
        </p:txBody>
      </p:sp>
    </p:spTree>
    <p:extLst>
      <p:ext uri="{BB962C8B-B14F-4D97-AF65-F5344CB8AC3E}">
        <p14:creationId xmlns:p14="http://schemas.microsoft.com/office/powerpoint/2010/main" val="303289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1733FD-41BE-46B6-B148-36D93395EF94}" type="slidenum">
              <a:rPr lang="en-US">
                <a:cs typeface="Arial" charset="0"/>
              </a:rPr>
              <a:pPr fontAlgn="base">
                <a:spcBef>
                  <a:spcPct val="0"/>
                </a:spcBef>
                <a:spcAft>
                  <a:spcPct val="0"/>
                </a:spcAft>
                <a:defRPr/>
              </a:pPr>
              <a:t>23</a:t>
            </a:fld>
            <a:endParaRPr lang="en-US">
              <a:cs typeface="Arial" charset="0"/>
            </a:endParaRPr>
          </a:p>
        </p:txBody>
      </p:sp>
    </p:spTree>
    <p:extLst>
      <p:ext uri="{BB962C8B-B14F-4D97-AF65-F5344CB8AC3E}">
        <p14:creationId xmlns:p14="http://schemas.microsoft.com/office/powerpoint/2010/main" val="159034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r>
              <a:rPr lang="en-US">
                <a:sym typeface="Wingdings" pitchFamily="2" charset="2"/>
              </a:rPr>
              <a:t>- Là hs thì cta có thể lm gì để giúp đỡ ng khác nè?</a:t>
            </a:r>
            <a:endParaRPr lang="en-US"/>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18A8FA-643B-4233-B850-B8E4DFFFB1FD}" type="slidenum">
              <a:rPr lang="en-US">
                <a:cs typeface="Arial" charset="0"/>
              </a:rPr>
              <a:pPr fontAlgn="base">
                <a:spcBef>
                  <a:spcPct val="0"/>
                </a:spcBef>
                <a:spcAft>
                  <a:spcPct val="0"/>
                </a:spcAft>
                <a:defRPr/>
              </a:pPr>
              <a:t>24</a:t>
            </a:fld>
            <a:endParaRPr lang="en-US">
              <a:cs typeface="Arial" charset="0"/>
            </a:endParaRPr>
          </a:p>
        </p:txBody>
      </p:sp>
    </p:spTree>
    <p:extLst>
      <p:ext uri="{BB962C8B-B14F-4D97-AF65-F5344CB8AC3E}">
        <p14:creationId xmlns:p14="http://schemas.microsoft.com/office/powerpoint/2010/main" val="2809935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024B94-A6AD-40B6-A573-67B7B9E47B07}" type="slidenum">
              <a:rPr lang="en-US">
                <a:cs typeface="Arial" charset="0"/>
              </a:rPr>
              <a:pPr fontAlgn="base">
                <a:spcBef>
                  <a:spcPct val="0"/>
                </a:spcBef>
                <a:spcAft>
                  <a:spcPct val="0"/>
                </a:spcAft>
                <a:defRPr/>
              </a:pPr>
              <a:t>26</a:t>
            </a:fld>
            <a:endParaRPr lang="en-US">
              <a:cs typeface="Arial" charset="0"/>
            </a:endParaRPr>
          </a:p>
        </p:txBody>
      </p:sp>
    </p:spTree>
    <p:extLst>
      <p:ext uri="{BB962C8B-B14F-4D97-AF65-F5344CB8AC3E}">
        <p14:creationId xmlns:p14="http://schemas.microsoft.com/office/powerpoint/2010/main" val="16174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 Thiên tai gồm những loại nào?????????</a:t>
            </a:r>
          </a:p>
          <a:p>
            <a:pPr eaLnBrk="1" hangingPunct="1">
              <a:spcBef>
                <a:spcPct val="0"/>
              </a:spcBef>
            </a:pPr>
            <a:r>
              <a:rPr lang="en-US" b="1" dirty="0"/>
              <a:t>Thiên tai:</a:t>
            </a:r>
            <a:r>
              <a:rPr lang="en-US" dirty="0"/>
              <a:t> </a:t>
            </a:r>
            <a:r>
              <a:rPr lang="en-US" dirty="0">
                <a:hlinkClick r:id="rId3" tooltip="Lụt"/>
              </a:rPr>
              <a:t>lũ lụt</a:t>
            </a:r>
            <a:r>
              <a:rPr lang="en-US" dirty="0"/>
              <a:t>, </a:t>
            </a:r>
            <a:r>
              <a:rPr lang="en-US" dirty="0">
                <a:hlinkClick r:id="rId4" tooltip="Bão"/>
              </a:rPr>
              <a:t>bão</a:t>
            </a:r>
            <a:r>
              <a:rPr lang="en-US" dirty="0"/>
              <a:t>, </a:t>
            </a:r>
            <a:r>
              <a:rPr lang="en-US" dirty="0">
                <a:hlinkClick r:id="rId5" tooltip="Núi lửa"/>
              </a:rPr>
              <a:t>phun trào núi lửa</a:t>
            </a:r>
            <a:r>
              <a:rPr lang="en-US" dirty="0"/>
              <a:t>, </a:t>
            </a:r>
            <a:r>
              <a:rPr lang="en-US" dirty="0">
                <a:hlinkClick r:id="rId6" tooltip="Động đất"/>
              </a:rPr>
              <a:t>động đất</a:t>
            </a:r>
            <a:r>
              <a:rPr lang="en-US" dirty="0"/>
              <a:t>, hay </a:t>
            </a:r>
            <a:r>
              <a:rPr lang="en-US" dirty="0">
                <a:hlinkClick r:id="rId7" tooltip="Đất trượt"/>
              </a:rPr>
              <a:t>lở đất</a:t>
            </a:r>
            <a:r>
              <a:rPr lang="en-US" dirty="0"/>
              <a:t>, song thần</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0FFBC-6266-4476-9A83-53C4BD34ED6E}" type="slidenum">
              <a:rPr lang="en-US">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78185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522B9B-5D7A-452E-8257-095E74A40233}" type="slidenum">
              <a:rPr lang="en-US">
                <a:cs typeface="Arial" charset="0"/>
              </a:rPr>
              <a:pPr fontAlgn="base">
                <a:spcBef>
                  <a:spcPct val="0"/>
                </a:spcBef>
                <a:spcAft>
                  <a:spcPct val="0"/>
                </a:spcAft>
                <a:defRPr/>
              </a:pPr>
              <a:t>6</a:t>
            </a:fld>
            <a:endParaRPr lang="en-US">
              <a:cs typeface="Arial" charset="0"/>
            </a:endParaRPr>
          </a:p>
        </p:txBody>
      </p:sp>
    </p:spTree>
    <p:extLst>
      <p:ext uri="{BB962C8B-B14F-4D97-AF65-F5344CB8AC3E}">
        <p14:creationId xmlns:p14="http://schemas.microsoft.com/office/powerpoint/2010/main" val="89348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Cô mời 1 bạn đọc lại câu trả lời hoàn chỉnh. </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69DAFE-6C49-42B2-A369-A2CF1E37FEA9}" type="slidenum">
              <a:rPr lang="en-US">
                <a:cs typeface="Arial" charset="0"/>
              </a:rPr>
              <a:pPr fontAlgn="base">
                <a:spcBef>
                  <a:spcPct val="0"/>
                </a:spcBef>
                <a:spcAft>
                  <a:spcPct val="0"/>
                </a:spcAft>
                <a:defRPr/>
              </a:pPr>
              <a:t>7</a:t>
            </a:fld>
            <a:endParaRPr lang="en-US">
              <a:cs typeface="Arial" charset="0"/>
            </a:endParaRPr>
          </a:p>
        </p:txBody>
      </p:sp>
    </p:spTree>
    <p:extLst>
      <p:ext uri="{BB962C8B-B14F-4D97-AF65-F5344CB8AC3E}">
        <p14:creationId xmlns:p14="http://schemas.microsoft.com/office/powerpoint/2010/main" val="307114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Làm tình nguyện viên để dạy các em nhỏ trong các trung tâm bảo trợ.</a:t>
            </a:r>
          </a:p>
          <a:p>
            <a:pPr marL="171450" indent="-171450" eaLnBrk="1" hangingPunct="1">
              <a:spcBef>
                <a:spcPct val="0"/>
              </a:spcBef>
              <a:buFontTx/>
              <a:buChar char="-"/>
            </a:pPr>
            <a:endParaRPr lang="en-US"/>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82FEB7-2468-47BC-8DB3-3C384FC291D0}" type="slidenum">
              <a:rPr lang="en-US">
                <a:cs typeface="Arial" charset="0"/>
              </a:rPr>
              <a:pPr fontAlgn="base">
                <a:spcBef>
                  <a:spcPct val="0"/>
                </a:spcBef>
                <a:spcAft>
                  <a:spcPct val="0"/>
                </a:spcAft>
                <a:defRPr/>
              </a:pPr>
              <a:t>8</a:t>
            </a:fld>
            <a:endParaRPr lang="en-US">
              <a:cs typeface="Arial" charset="0"/>
            </a:endParaRPr>
          </a:p>
        </p:txBody>
      </p:sp>
    </p:spTree>
    <p:extLst>
      <p:ext uri="{BB962C8B-B14F-4D97-AF65-F5344CB8AC3E}">
        <p14:creationId xmlns:p14="http://schemas.microsoft.com/office/powerpoint/2010/main" val="291195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Trong đợt thiên tai ở miền trung, các em đã làm gì để ủng hộ cho họ. </a:t>
            </a:r>
          </a:p>
          <a:p>
            <a:pPr eaLnBrk="1" hangingPunct="1">
              <a:spcBef>
                <a:spcPct val="0"/>
              </a:spcBef>
            </a:pPr>
            <a:r>
              <a:rPr lang="en-US"/>
              <a:t>Có 1 mạnh thường quân đã kêu gọi mọi ng quyên góp, rất nổi tiếng, có ai biết ng đó là ai kh? </a:t>
            </a:r>
            <a:r>
              <a:rPr lang="en-US">
                <a:sym typeface="Wingdings" pitchFamily="2" charset="2"/>
              </a:rPr>
              <a:t> gia đình công vinh, thủy tiên. </a:t>
            </a:r>
          </a:p>
          <a:p>
            <a:pPr eaLnBrk="1" hangingPunct="1">
              <a:spcBef>
                <a:spcPct val="0"/>
              </a:spcBef>
            </a:pPr>
            <a:endParaRPr lang="en-US"/>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EAFC8-A091-4BE8-9A1D-89D3F5DCAC2A}" type="slidenum">
              <a:rPr lang="en-US">
                <a:cs typeface="Arial" charset="0"/>
              </a:rPr>
              <a:pPr fontAlgn="base">
                <a:spcBef>
                  <a:spcPct val="0"/>
                </a:spcBef>
                <a:spcAft>
                  <a:spcPct val="0"/>
                </a:spcAft>
                <a:defRPr/>
              </a:pPr>
              <a:t>9</a:t>
            </a:fld>
            <a:endParaRPr lang="en-US">
              <a:cs typeface="Arial" charset="0"/>
            </a:endParaRPr>
          </a:p>
        </p:txBody>
      </p:sp>
    </p:spTree>
    <p:extLst>
      <p:ext uri="{BB962C8B-B14F-4D97-AF65-F5344CB8AC3E}">
        <p14:creationId xmlns:p14="http://schemas.microsoft.com/office/powerpoint/2010/main" val="1285230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Cô mời 1 bạn đứng lên đọc kết luận. </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D4A350-9CF6-4FA7-B6C7-8ED707689921}" type="slidenum">
              <a:rPr lang="en-US">
                <a:cs typeface="Arial" charset="0"/>
              </a:rPr>
              <a:pPr fontAlgn="base">
                <a:spcBef>
                  <a:spcPct val="0"/>
                </a:spcBef>
                <a:spcAft>
                  <a:spcPct val="0"/>
                </a:spcAft>
                <a:defRPr/>
              </a:pPr>
              <a:t>10</a:t>
            </a:fld>
            <a:endParaRPr lang="en-US">
              <a:cs typeface="Arial" charset="0"/>
            </a:endParaRPr>
          </a:p>
        </p:txBody>
      </p:sp>
    </p:spTree>
    <p:extLst>
      <p:ext uri="{BB962C8B-B14F-4D97-AF65-F5344CB8AC3E}">
        <p14:creationId xmlns:p14="http://schemas.microsoft.com/office/powerpoint/2010/main" val="167208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9A44D1-E925-46CF-ABE8-0D474D7BD21A}" type="slidenum">
              <a:rPr lang="en-US">
                <a:cs typeface="Arial" charset="0"/>
              </a:rPr>
              <a:pPr fontAlgn="base">
                <a:spcBef>
                  <a:spcPct val="0"/>
                </a:spcBef>
                <a:spcAft>
                  <a:spcPct val="0"/>
                </a:spcAft>
                <a:defRPr/>
              </a:pPr>
              <a:t>11</a:t>
            </a:fld>
            <a:endParaRPr lang="en-US">
              <a:cs typeface="Arial" charset="0"/>
            </a:endParaRPr>
          </a:p>
        </p:txBody>
      </p:sp>
    </p:spTree>
    <p:extLst>
      <p:ext uri="{BB962C8B-B14F-4D97-AF65-F5344CB8AC3E}">
        <p14:creationId xmlns:p14="http://schemas.microsoft.com/office/powerpoint/2010/main" val="365931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 Hãy kể các hoạt động nhân đạo mà em đã tham gia.</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EFAB03-6718-4EF7-9C83-03B8A151FF28}" type="slidenum">
              <a:rPr lang="en-US">
                <a:cs typeface="Arial" charset="0"/>
              </a:rPr>
              <a:pPr fontAlgn="base">
                <a:spcBef>
                  <a:spcPct val="0"/>
                </a:spcBef>
                <a:spcAft>
                  <a:spcPct val="0"/>
                </a:spcAft>
                <a:defRPr/>
              </a:pPr>
              <a:t>12</a:t>
            </a:fld>
            <a:endParaRPr lang="en-US">
              <a:cs typeface="Arial" charset="0"/>
            </a:endParaRPr>
          </a:p>
        </p:txBody>
      </p:sp>
    </p:spTree>
    <p:extLst>
      <p:ext uri="{BB962C8B-B14F-4D97-AF65-F5344CB8AC3E}">
        <p14:creationId xmlns:p14="http://schemas.microsoft.com/office/powerpoint/2010/main" val="313417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865906A-F278-4E24-A40D-7A9E874BC34E}" type="datetimeFigureOut">
              <a:rPr lang="en-US"/>
              <a:pPr>
                <a:defRPr/>
              </a:pPr>
              <a:t>3/18/2022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1635B4-5DDF-4F62-9C0F-F96D39B413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22A441-9AB6-4F36-863C-11B06BEB98D4}" type="datetimeFigureOut">
              <a:rPr lang="en-US"/>
              <a:pPr>
                <a:defRPr/>
              </a:pPr>
              <a:t>3/18/2022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7C461C-3321-43C3-B7F0-69160C14F3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D30400-BE7D-4753-9F77-1BD28DF5FD1B}" type="datetimeFigureOut">
              <a:rPr lang="en-US"/>
              <a:pPr>
                <a:defRPr/>
              </a:pPr>
              <a:t>3/18/2022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9DA9F7-663F-4FF3-98BD-25A2671D98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492E65-C2D4-4EE4-B3BD-D4658B6988C5}" type="datetimeFigureOut">
              <a:rPr lang="en-US"/>
              <a:pPr>
                <a:defRPr/>
              </a:pPr>
              <a:t>3/18/2022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3CA42-9105-48A7-A748-48D6CBDA4F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B9796CC4-1FBA-4CCB-A1E2-21CB566D34AF}" type="datetimeFigureOut">
              <a:rPr lang="en-US"/>
              <a:pPr>
                <a:defRPr/>
              </a:pPr>
              <a:t>3/18/2022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F5D495-3228-491A-A01F-9317AA31D5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3FF5B56-9BBA-4080-8C74-F65437AFE8BE}" type="datetimeFigureOut">
              <a:rPr lang="en-US"/>
              <a:pPr>
                <a:defRPr/>
              </a:pPr>
              <a:t>3/18/2022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7B321D-FB7C-4CB1-B6D5-4E4A6DE12E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BE6DA3-906D-4E97-A299-96DC04E556D8}" type="datetimeFigureOut">
              <a:rPr lang="en-US"/>
              <a:pPr>
                <a:defRPr/>
              </a:pPr>
              <a:t>3/18/2022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2DD772-EE48-4E13-AB46-028FA57E56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7AD5FFF-8C8A-42AB-A651-C13B65007C87}" type="datetimeFigureOut">
              <a:rPr lang="en-US"/>
              <a:pPr>
                <a:defRPr/>
              </a:pPr>
              <a:t>3/18/2022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A1D561-C561-4249-BE24-3FC83C719F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19806E-82E8-4CB2-BBCA-CA0C6CD311DC}" type="datetimeFigureOut">
              <a:rPr lang="en-US"/>
              <a:pPr>
                <a:defRPr/>
              </a:pPr>
              <a:t>3/18/2022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12E57E-427C-4671-BC61-B4C4815543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06ED1B8-E1AB-4B0F-A9CD-E41CF6347B9C}" type="datetimeFigureOut">
              <a:rPr lang="en-US"/>
              <a:pPr>
                <a:defRPr/>
              </a:pPr>
              <a:t>3/18/2022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9BFC0E-CDF7-42AC-8E81-97F4A1C8A7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475DDB7-0063-4674-A6AE-3B076FACCD67}" type="datetimeFigureOut">
              <a:rPr lang="en-US"/>
              <a:pPr>
                <a:defRPr/>
              </a:pPr>
              <a:t>3/18/2022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B61E75-B99F-445E-B181-673C817377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000" t="-17000" r="-16000" b="-49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36DCAC-47A7-46C8-8CE0-421EC70A0BA7}" type="datetimeFigureOut">
              <a:rPr lang="en-US"/>
              <a:pPr>
                <a:defRPr/>
              </a:pPr>
              <a:t>3/18/2022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E9F8F56-ADB8-44E3-9BFA-50D10DB7B5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800101" y="2155371"/>
            <a:ext cx="10499270" cy="2585323"/>
          </a:xfrm>
          <a:prstGeom prst="rect">
            <a:avLst/>
          </a:prstGeom>
          <a:noFill/>
        </p:spPr>
        <p:txBody>
          <a:bodyPr wrap="square" rtlCol="0">
            <a:prstTxWarp prst="textInflate">
              <a:avLst/>
            </a:prstTxWarp>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CHÀO MỪNG CÁC EM ĐẾN VỚI TiẾT ĐẠO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ĐỨC</a:t>
            </a:r>
            <a:endPar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5" name="TextBox 4"/>
          <p:cNvSpPr txBox="1"/>
          <p:nvPr/>
        </p:nvSpPr>
        <p:spPr>
          <a:xfrm>
            <a:off x="1289957" y="2754313"/>
            <a:ext cx="9731830" cy="2826306"/>
          </a:xfrm>
          <a:prstGeom prst="roundRect">
            <a:avLst/>
          </a:prstGeom>
          <a:solidFill>
            <a:schemeClr val="accent4">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en-US" sz="3200" dirty="0">
                <a:latin typeface="Arial" panose="020B0604020202020204" pitchFamily="34" charset="0"/>
                <a:cs typeface="Arial" panose="020B0604020202020204" pitchFamily="34" charset="0"/>
              </a:rPr>
              <a:t>	Trẻ em và nhân dân ở các vùng bị thiên </a:t>
            </a:r>
            <a:r>
              <a:rPr lang="en-US" sz="3200" dirty="0" smtClean="0">
                <a:latin typeface="Arial" panose="020B0604020202020204" pitchFamily="34" charset="0"/>
                <a:cs typeface="Arial" panose="020B0604020202020204" pitchFamily="34" charset="0"/>
              </a:rPr>
              <a:t>tai, chiến tranh hoặc dịch bệnh </a:t>
            </a:r>
            <a:r>
              <a:rPr lang="en-US" sz="3200" dirty="0">
                <a:latin typeface="Arial" panose="020B0604020202020204" pitchFamily="34" charset="0"/>
                <a:cs typeface="Arial" panose="020B0604020202020204" pitchFamily="34" charset="0"/>
              </a:rPr>
              <a:t>đã phải chịu nhiều khó khăn, thiệt thòi. Chúng ta cần cảm thông, chia sẻ với họ, quyên góp tiền của để giúp họ. Đó là hoạt động nhân đạo. </a:t>
            </a:r>
          </a:p>
        </p:txBody>
      </p:sp>
      <p:sp>
        <p:nvSpPr>
          <p:cNvPr id="38914" name="TextBox 6"/>
          <p:cNvSpPr txBox="1">
            <a:spLocks noChangeArrowheads="1"/>
          </p:cNvSpPr>
          <p:nvPr/>
        </p:nvSpPr>
        <p:spPr bwMode="auto">
          <a:xfrm>
            <a:off x="4446588" y="1990725"/>
            <a:ext cx="3730625" cy="646113"/>
          </a:xfrm>
          <a:prstGeom prst="rect">
            <a:avLst/>
          </a:prstGeom>
          <a:noFill/>
          <a:ln w="9525">
            <a:noFill/>
            <a:miter lim="800000"/>
            <a:headEnd/>
            <a:tailEnd/>
          </a:ln>
        </p:spPr>
        <p:txBody>
          <a:bodyPr>
            <a:spAutoFit/>
          </a:bodyPr>
          <a:lstStyle/>
          <a:p>
            <a:pPr algn="ctr"/>
            <a:r>
              <a:rPr lang="en-US" sz="3600" b="1" dirty="0">
                <a:solidFill>
                  <a:srgbClr val="FF0000"/>
                </a:solidFill>
              </a:rPr>
              <a:t>Kết luận</a:t>
            </a:r>
          </a:p>
        </p:txBody>
      </p:sp>
      <p:sp>
        <p:nvSpPr>
          <p:cNvPr id="6"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6" name="Cloud Callout 5"/>
          <p:cNvSpPr/>
          <p:nvPr/>
        </p:nvSpPr>
        <p:spPr>
          <a:xfrm>
            <a:off x="4162425" y="1446213"/>
            <a:ext cx="5664200" cy="3486150"/>
          </a:xfrm>
          <a:prstGeom prst="cloudCallout">
            <a:avLst>
              <a:gd name="adj1" fmla="val -73227"/>
              <a:gd name="adj2" fmla="val 60648"/>
            </a:avLst>
          </a:prstGeom>
          <a:ln w="19050"/>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sp>
        <p:nvSpPr>
          <p:cNvPr id="41986" name="TextBox 3"/>
          <p:cNvSpPr txBox="1">
            <a:spLocks noChangeArrowheads="1"/>
          </p:cNvSpPr>
          <p:nvPr/>
        </p:nvSpPr>
        <p:spPr bwMode="auto">
          <a:xfrm>
            <a:off x="4640263" y="2651125"/>
            <a:ext cx="4414837" cy="1076325"/>
          </a:xfrm>
          <a:prstGeom prst="rect">
            <a:avLst/>
          </a:prstGeom>
          <a:noFill/>
          <a:ln w="9525">
            <a:noFill/>
            <a:miter lim="800000"/>
            <a:headEnd/>
            <a:tailEnd/>
          </a:ln>
        </p:spPr>
        <p:txBody>
          <a:bodyPr>
            <a:spAutoFit/>
          </a:bodyPr>
          <a:lstStyle/>
          <a:p>
            <a:pPr algn="ctr"/>
            <a:r>
              <a:rPr lang="en-US" sz="3200" b="1" i="1">
                <a:solidFill>
                  <a:srgbClr val="FF0000"/>
                </a:solidFill>
              </a:rPr>
              <a:t>Em hiểu thế nào là hoạt động nhân đạo?</a:t>
            </a:r>
          </a:p>
        </p:txBody>
      </p:sp>
      <p:pic>
        <p:nvPicPr>
          <p:cNvPr id="41987" name="Picture 6"/>
          <p:cNvPicPr>
            <a:picLocks noChangeAspect="1"/>
          </p:cNvPicPr>
          <p:nvPr/>
        </p:nvPicPr>
        <p:blipFill>
          <a:blip r:embed="rId4"/>
          <a:srcRect/>
          <a:stretch>
            <a:fillRect/>
          </a:stretch>
        </p:blipFill>
        <p:spPr bwMode="auto">
          <a:xfrm>
            <a:off x="323850" y="3881438"/>
            <a:ext cx="2903538" cy="2901950"/>
          </a:xfrm>
          <a:prstGeom prst="rect">
            <a:avLst/>
          </a:prstGeom>
          <a:noFill/>
          <a:ln w="9525">
            <a:noFill/>
            <a:miter lim="800000"/>
            <a:headEnd/>
            <a:tailEnd/>
          </a:ln>
        </p:spPr>
      </p:pic>
      <p:sp>
        <p:nvSpPr>
          <p:cNvPr id="7"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1236663" y="573088"/>
            <a:ext cx="9315450" cy="1570037"/>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accent1"/>
          </a:fontRef>
        </p:style>
        <p:txBody>
          <a:bodyPr>
            <a:spAutoFit/>
          </a:bodyPr>
          <a:lstStyle/>
          <a:p>
            <a:pPr algn="just" fontAlgn="auto">
              <a:spcBef>
                <a:spcPts val="0"/>
              </a:spcBef>
              <a:spcAft>
                <a:spcPts val="0"/>
              </a:spcAft>
              <a:defRPr/>
            </a:pPr>
            <a:r>
              <a:rPr lang="en-US" sz="3200" b="1">
                <a:solidFill>
                  <a:schemeClr val="accent1">
                    <a:lumMod val="50000"/>
                  </a:schemeClr>
                </a:solidFill>
                <a:latin typeface="Arial" panose="020B0604020202020204" pitchFamily="34" charset="0"/>
                <a:cs typeface="Arial" panose="020B0604020202020204" pitchFamily="34" charset="0"/>
              </a:rPr>
              <a:t>	</a:t>
            </a:r>
            <a:r>
              <a:rPr lang="vi-VN" sz="3200" b="1">
                <a:solidFill>
                  <a:schemeClr val="accent1">
                    <a:lumMod val="50000"/>
                  </a:schemeClr>
                </a:solidFill>
                <a:cs typeface="Arial" panose="020B0604020202020204" pitchFamily="34" charset="0"/>
              </a:rPr>
              <a:t>Hoạt động nhân đạo là hoạt động giúp đỡ, tương trợ, cứu trợ những người gặp khó khăn, hoạn nạn.</a:t>
            </a:r>
            <a:endParaRPr lang="en-US" sz="3200" b="1">
              <a:solidFill>
                <a:schemeClr val="accent1">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rcRect/>
          <a:stretch>
            <a:fillRect/>
          </a:stretch>
        </p:blipFill>
        <p:spPr bwMode="auto">
          <a:xfrm>
            <a:off x="6096000" y="2668588"/>
            <a:ext cx="5611813" cy="3181350"/>
          </a:xfrm>
          <a:prstGeom prst="rect">
            <a:avLst/>
          </a:prstGeom>
          <a:noFill/>
          <a:ln w="9525">
            <a:noFill/>
            <a:miter lim="800000"/>
            <a:headEnd/>
            <a:tailEnd/>
          </a:ln>
        </p:spPr>
      </p:pic>
      <p:pic>
        <p:nvPicPr>
          <p:cNvPr id="8" name="Picture 7"/>
          <p:cNvPicPr>
            <a:picLocks noChangeAspect="1"/>
          </p:cNvPicPr>
          <p:nvPr/>
        </p:nvPicPr>
        <p:blipFill>
          <a:blip r:embed="rId5"/>
          <a:srcRect/>
          <a:stretch>
            <a:fillRect/>
          </a:stretch>
        </p:blipFill>
        <p:spPr bwMode="auto">
          <a:xfrm>
            <a:off x="377825" y="2668588"/>
            <a:ext cx="5486400" cy="318135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8000" b="-8000"/>
          </a:stretch>
        </a:blipFill>
        <a:effectLst/>
      </p:bgPr>
    </p:bg>
    <p:spTree>
      <p:nvGrpSpPr>
        <p:cNvPr id="1" name=""/>
        <p:cNvGrpSpPr/>
        <p:nvPr/>
      </p:nvGrpSpPr>
      <p:grpSpPr>
        <a:xfrm>
          <a:off x="0" y="0"/>
          <a:ext cx="0" cy="0"/>
          <a:chOff x="0" y="0"/>
          <a:chExt cx="0" cy="0"/>
        </a:xfrm>
      </p:grpSpPr>
      <p:sp>
        <p:nvSpPr>
          <p:cNvPr id="5" name="TextBox 4"/>
          <p:cNvSpPr txBox="1"/>
          <p:nvPr/>
        </p:nvSpPr>
        <p:spPr>
          <a:xfrm>
            <a:off x="4910138" y="1758950"/>
            <a:ext cx="2438400" cy="646113"/>
          </a:xfrm>
          <a:prstGeom prst="flowChartAlternateProcess">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3200" b="1">
                <a:solidFill>
                  <a:srgbClr val="FF0000"/>
                </a:solidFill>
                <a:latin typeface="Arial" panose="020B0604020202020204" pitchFamily="34" charset="0"/>
                <a:cs typeface="Arial" panose="020B0604020202020204" pitchFamily="34" charset="0"/>
              </a:rPr>
              <a:t>Ghi nhớ</a:t>
            </a:r>
          </a:p>
        </p:txBody>
      </p:sp>
      <p:sp>
        <p:nvSpPr>
          <p:cNvPr id="6" name="TextBox 5"/>
          <p:cNvSpPr txBox="1"/>
          <p:nvPr/>
        </p:nvSpPr>
        <p:spPr>
          <a:xfrm>
            <a:off x="904875" y="2606675"/>
            <a:ext cx="10447338" cy="3370263"/>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latin typeface="Arial" panose="020B0604020202020204" pitchFamily="34" charset="0"/>
                <a:cs typeface="Arial" panose="020B0604020202020204" pitchFamily="34" charset="0"/>
              </a:rPr>
              <a:t>     Giúp đỡ những người gặp khó khăn, hoạn nạn là việc làm nhân đạo mà mỗi người cần thực hiện.</a:t>
            </a:r>
          </a:p>
          <a:p>
            <a:pPr fontAlgn="auto">
              <a:spcBef>
                <a:spcPts val="0"/>
              </a:spcBef>
              <a:spcAft>
                <a:spcPts val="0"/>
              </a:spcAft>
              <a:defRPr/>
            </a:pPr>
            <a:r>
              <a:rPr lang="en-US" sz="3200">
                <a:latin typeface="Arial" panose="020B0604020202020204" pitchFamily="34" charset="0"/>
                <a:cs typeface="Arial" panose="020B0604020202020204" pitchFamily="34" charset="0"/>
              </a:rPr>
              <a:t> 				</a:t>
            </a:r>
          </a:p>
          <a:p>
            <a:pPr fontAlgn="auto">
              <a:spcBef>
                <a:spcPts val="0"/>
              </a:spcBef>
              <a:spcAft>
                <a:spcPts val="0"/>
              </a:spcAft>
              <a:defRPr/>
            </a:pPr>
            <a:r>
              <a:rPr lang="en-US" sz="3200">
                <a:latin typeface="Arial" panose="020B0604020202020204" pitchFamily="34" charset="0"/>
                <a:cs typeface="Arial" panose="020B0604020202020204" pitchFamily="34" charset="0"/>
              </a:rPr>
              <a:t>		</a:t>
            </a:r>
            <a:r>
              <a:rPr lang="en-US" sz="3200" i="1">
                <a:latin typeface="Arial" panose="020B0604020202020204" pitchFamily="34" charset="0"/>
                <a:cs typeface="Arial" panose="020B0604020202020204" pitchFamily="34" charset="0"/>
              </a:rPr>
              <a:t>- Thương người như thể thương thân.</a:t>
            </a:r>
          </a:p>
          <a:p>
            <a:pPr fontAlgn="auto">
              <a:spcBef>
                <a:spcPts val="0"/>
              </a:spcBef>
              <a:spcAft>
                <a:spcPts val="0"/>
              </a:spcAft>
              <a:defRPr/>
            </a:pPr>
            <a:r>
              <a:rPr lang="en-US" sz="3200" i="1">
                <a:latin typeface="Arial" panose="020B0604020202020204" pitchFamily="34" charset="0"/>
                <a:cs typeface="Arial" panose="020B0604020202020204" pitchFamily="34" charset="0"/>
              </a:rPr>
              <a:t>		- Lá lành đùm lá rách. </a:t>
            </a:r>
          </a:p>
          <a:p>
            <a:pPr fontAlgn="auto">
              <a:spcBef>
                <a:spcPts val="0"/>
              </a:spcBef>
              <a:spcAft>
                <a:spcPts val="0"/>
              </a:spcAft>
              <a:defRPr/>
            </a:pPr>
            <a:r>
              <a:rPr lang="en-US" sz="3200">
                <a:latin typeface="Arial" panose="020B0604020202020204" pitchFamily="34" charset="0"/>
                <a:cs typeface="Arial" panose="020B0604020202020204" pitchFamily="34" charset="0"/>
              </a:rPr>
              <a:t>							       Tục ngữ</a:t>
            </a:r>
          </a:p>
        </p:txBody>
      </p:sp>
      <p:sp>
        <p:nvSpPr>
          <p:cNvPr id="7"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1289957" y="2139043"/>
            <a:ext cx="9797143" cy="1754326"/>
          </a:xfrm>
          <a:prstGeom prst="rect">
            <a:avLst/>
          </a:prstGeom>
          <a:noFill/>
        </p:spPr>
        <p:txBody>
          <a:bodyPr wrap="square" rtlCol="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HOẠT ĐỘNG</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THỰC HÀNH – LUYỆN TẬP</a:t>
            </a:r>
            <a:endParaRPr lang="en-US" sz="5400" dirty="0"/>
          </a:p>
        </p:txBody>
      </p:sp>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5" name="TextBox 4"/>
          <p:cNvSpPr txBox="1"/>
          <p:nvPr/>
        </p:nvSpPr>
        <p:spPr>
          <a:xfrm>
            <a:off x="250825" y="1649413"/>
            <a:ext cx="11755438" cy="4432300"/>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dirty="0">
                <a:solidFill>
                  <a:srgbClr val="FF0000"/>
                </a:solidFill>
                <a:latin typeface="Arial" panose="020B0604020202020204" pitchFamily="34" charset="0"/>
                <a:cs typeface="Arial" panose="020B0604020202020204" pitchFamily="34" charset="0"/>
              </a:rPr>
              <a:t>Bài tập 1: </a:t>
            </a:r>
            <a:r>
              <a:rPr lang="en-US" sz="2800" b="1" dirty="0">
                <a:solidFill>
                  <a:srgbClr val="FF0000"/>
                </a:solidFill>
                <a:latin typeface="Arial" panose="020B0604020202020204" pitchFamily="34" charset="0"/>
                <a:cs typeface="Arial" panose="020B0604020202020204" pitchFamily="34" charset="0"/>
              </a:rPr>
              <a:t>Trong những việc làm dưới đây, việc làm nào thể hiện lòng nhân đạo? Vì sao?</a:t>
            </a:r>
          </a:p>
          <a:p>
            <a:pPr marL="36000" algn="just" fontAlgn="auto">
              <a:spcBef>
                <a:spcPts val="600"/>
              </a:spcBef>
              <a:spcAft>
                <a:spcPts val="600"/>
              </a:spcAft>
              <a:defRPr/>
            </a:pPr>
            <a:r>
              <a:rPr lang="en-US" sz="2800" dirty="0">
                <a:latin typeface="Arial" panose="020B0604020202020204" pitchFamily="34" charset="0"/>
                <a:cs typeface="Arial" panose="020B0604020202020204" pitchFamily="34" charset="0"/>
              </a:rPr>
              <a:t> a) Sơn đã không mua truyện, để dành tiền giúp đỡ các bạn học sinh các tỉnh đang bị thiên tai.</a:t>
            </a:r>
          </a:p>
          <a:p>
            <a:pPr marL="36000" algn="just" fontAlgn="auto">
              <a:spcBef>
                <a:spcPts val="600"/>
              </a:spcBef>
              <a:spcAft>
                <a:spcPts val="600"/>
              </a:spcAft>
              <a:defRPr/>
            </a:pPr>
            <a:r>
              <a:rPr lang="en-US" sz="2800" dirty="0">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a:p>
            <a:pPr marL="36000" algn="just" fontAlgn="auto">
              <a:spcBef>
                <a:spcPts val="600"/>
              </a:spcBef>
              <a:spcAft>
                <a:spcPts val="600"/>
              </a:spcAft>
              <a:defRPr/>
            </a:pPr>
            <a:r>
              <a:rPr lang="en-US" sz="2800" dirty="0">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4"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5" name="TextBox 4"/>
          <p:cNvSpPr txBox="1"/>
          <p:nvPr/>
        </p:nvSpPr>
        <p:spPr>
          <a:xfrm>
            <a:off x="508000" y="3313113"/>
            <a:ext cx="11266488" cy="1055687"/>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a) Sơn đã không mua truyện, để dành tiền giúp đỡ các bạn học sinh các tỉnh đang bị thiên tai.</a:t>
            </a:r>
          </a:p>
        </p:txBody>
      </p:sp>
      <p:sp>
        <p:nvSpPr>
          <p:cNvPr id="7" name="TextBox 6"/>
          <p:cNvSpPr txBox="1">
            <a:spLocks noChangeArrowheads="1"/>
          </p:cNvSpPr>
          <p:nvPr/>
        </p:nvSpPr>
        <p:spPr bwMode="auto">
          <a:xfrm>
            <a:off x="790575" y="4557713"/>
            <a:ext cx="10983913" cy="954087"/>
          </a:xfrm>
          <a:prstGeom prst="rect">
            <a:avLst/>
          </a:prstGeom>
          <a:noFill/>
          <a:ln w="9525">
            <a:noFill/>
            <a:miter lim="800000"/>
            <a:headEnd/>
            <a:tailEnd/>
          </a:ln>
        </p:spPr>
        <p:txBody>
          <a:bodyPr>
            <a:spAutoFit/>
          </a:bodyPr>
          <a:lstStyle/>
          <a:p>
            <a:pPr algn="just"/>
            <a:r>
              <a:rPr lang="en-US" sz="2800">
                <a:solidFill>
                  <a:srgbClr val="000000"/>
                </a:solidFill>
                <a:sym typeface="Wingdings" pitchFamily="2" charset="2"/>
              </a:rPr>
              <a:t> </a:t>
            </a:r>
            <a:r>
              <a:rPr lang="vi-VN" sz="2800">
                <a:solidFill>
                  <a:srgbClr val="000000"/>
                </a:solidFill>
              </a:rPr>
              <a:t>Việc làm của Sơn là thể hiện lòng nhân đạo. Vì Sơn biết thông cảm và chia sẻ với các bạn có hoàn cảnh khó khăn hơn mình.</a:t>
            </a:r>
            <a:endParaRPr lang="en-US" sz="2800">
              <a:solidFill>
                <a:srgbClr val="000000"/>
              </a:solidFill>
            </a:endParaRPr>
          </a:p>
        </p:txBody>
      </p:sp>
      <p:sp>
        <p:nvSpPr>
          <p:cNvPr id="51203" name="Rectangle 2"/>
          <p:cNvSpPr>
            <a:spLocks noChangeArrowheads="1"/>
          </p:cNvSpPr>
          <p:nvPr/>
        </p:nvSpPr>
        <p:spPr bwMode="auto">
          <a:xfrm>
            <a:off x="419100" y="2263775"/>
            <a:ext cx="11295063" cy="954088"/>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
        <p:nvSpPr>
          <p:cNvPr id="6"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5" name="TextBox 4"/>
          <p:cNvSpPr txBox="1"/>
          <p:nvPr/>
        </p:nvSpPr>
        <p:spPr>
          <a:xfrm>
            <a:off x="446088" y="3076575"/>
            <a:ext cx="11268075" cy="1531938"/>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p:txBody>
      </p:sp>
      <p:sp>
        <p:nvSpPr>
          <p:cNvPr id="7" name="TextBox 6"/>
          <p:cNvSpPr txBox="1">
            <a:spLocks noChangeArrowheads="1"/>
          </p:cNvSpPr>
          <p:nvPr/>
        </p:nvSpPr>
        <p:spPr bwMode="auto">
          <a:xfrm>
            <a:off x="703263" y="4676775"/>
            <a:ext cx="10983912" cy="954088"/>
          </a:xfrm>
          <a:prstGeom prst="rect">
            <a:avLst/>
          </a:prstGeom>
          <a:noFill/>
          <a:ln w="9525">
            <a:noFill/>
            <a:miter lim="800000"/>
            <a:headEnd/>
            <a:tailEnd/>
          </a:ln>
        </p:spPr>
        <p:txBody>
          <a:bodyPr>
            <a:spAutoFit/>
          </a:bodyPr>
          <a:lstStyle/>
          <a:p>
            <a:r>
              <a:rPr lang="en-US" sz="2800">
                <a:solidFill>
                  <a:srgbClr val="000000"/>
                </a:solidFill>
                <a:sym typeface="Wingdings" pitchFamily="2" charset="2"/>
              </a:rPr>
              <a:t> </a:t>
            </a:r>
            <a:r>
              <a:rPr lang="en-US" sz="2800">
                <a:solidFill>
                  <a:srgbClr val="000000"/>
                </a:solidFill>
              </a:rPr>
              <a:t>Việc làm của Lương là không đúng. Vì quyên góp là tự nguyện, chứ không phải để chạy theo thành tích.</a:t>
            </a:r>
          </a:p>
        </p:txBody>
      </p:sp>
      <p:sp>
        <p:nvSpPr>
          <p:cNvPr id="52227" name="Rectangle 7"/>
          <p:cNvSpPr>
            <a:spLocks noChangeArrowheads="1"/>
          </p:cNvSpPr>
          <p:nvPr/>
        </p:nvSpPr>
        <p:spPr bwMode="auto">
          <a:xfrm>
            <a:off x="446088" y="1820863"/>
            <a:ext cx="11295062" cy="954087"/>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
        <p:nvSpPr>
          <p:cNvPr id="6"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5" name="TextBox 4"/>
          <p:cNvSpPr txBox="1"/>
          <p:nvPr/>
        </p:nvSpPr>
        <p:spPr>
          <a:xfrm>
            <a:off x="569913" y="2620963"/>
            <a:ext cx="11266487" cy="1531937"/>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7" name="TextBox 6"/>
          <p:cNvSpPr txBox="1">
            <a:spLocks noChangeArrowheads="1"/>
          </p:cNvSpPr>
          <p:nvPr/>
        </p:nvSpPr>
        <p:spPr bwMode="auto">
          <a:xfrm>
            <a:off x="711200" y="4362450"/>
            <a:ext cx="10983913" cy="1385888"/>
          </a:xfrm>
          <a:prstGeom prst="rect">
            <a:avLst/>
          </a:prstGeom>
          <a:noFill/>
          <a:ln w="9525">
            <a:noFill/>
            <a:miter lim="800000"/>
            <a:headEnd/>
            <a:tailEnd/>
          </a:ln>
        </p:spPr>
        <p:txBody>
          <a:bodyPr>
            <a:spAutoFit/>
          </a:bodyPr>
          <a:lstStyle/>
          <a:p>
            <a:r>
              <a:rPr lang="en-US" sz="2800">
                <a:solidFill>
                  <a:srgbClr val="000000"/>
                </a:solidFill>
                <a:sym typeface="Wingdings" pitchFamily="2" charset="2"/>
              </a:rPr>
              <a:t> </a:t>
            </a:r>
            <a:r>
              <a:rPr lang="en-US" sz="2800">
                <a:solidFill>
                  <a:srgbClr val="000000"/>
                </a:solidFill>
              </a:rPr>
              <a:t>Việc làm của Cường thể hiện lòng nhân đạo. Vì Cường biết yêu thương, chia sẻ với những người gặp hoàn cảnh khó khăn, hoạn nạn phù hợp với khả năng của mình.</a:t>
            </a:r>
          </a:p>
        </p:txBody>
      </p:sp>
      <p:sp>
        <p:nvSpPr>
          <p:cNvPr id="53251" name="Rectangle 7"/>
          <p:cNvSpPr>
            <a:spLocks noChangeArrowheads="1"/>
          </p:cNvSpPr>
          <p:nvPr/>
        </p:nvSpPr>
        <p:spPr bwMode="auto">
          <a:xfrm>
            <a:off x="400050" y="1455738"/>
            <a:ext cx="11295063" cy="954087"/>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
        <p:nvSpPr>
          <p:cNvPr id="6"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5" name="TextBox 4"/>
          <p:cNvSpPr txBox="1"/>
          <p:nvPr/>
        </p:nvSpPr>
        <p:spPr>
          <a:xfrm>
            <a:off x="250825" y="1649413"/>
            <a:ext cx="11755438" cy="4432300"/>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1: </a:t>
            </a:r>
            <a:r>
              <a:rPr lang="en-US" sz="2800" b="1">
                <a:solidFill>
                  <a:srgbClr val="FF0000"/>
                </a:solidFill>
                <a:latin typeface="Arial" panose="020B0604020202020204" pitchFamily="34" charset="0"/>
                <a:cs typeface="Arial" panose="020B0604020202020204" pitchFamily="34" charset="0"/>
              </a:rPr>
              <a:t>Trong những việc làm dưới đây, việc làm nào thể hiện lòng nhân đạo? Vì sao?</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 a) Sơn đã không mua truyện, để dành tiền giúp đỡ các bạn học sinh các tỉnh đang bị thiên tai.</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4"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2449284" y="1502228"/>
            <a:ext cx="7445829"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HOẠT ĐỘNG MỞ ĐẦU</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1730828" y="3037114"/>
            <a:ext cx="9976758" cy="1938992"/>
          </a:xfrm>
          <a:prstGeom prst="rect">
            <a:avLst/>
          </a:prstGeom>
          <a:noFill/>
        </p:spPr>
        <p:txBody>
          <a:bodyPr wrap="square" rtlCol="0">
            <a:spAutoFit/>
          </a:bodyPr>
          <a:lstStyle/>
          <a:p>
            <a:pPr marL="342900" indent="-342900">
              <a:buAutoNum type="arabicPeriod"/>
            </a:pPr>
            <a:r>
              <a:rPr lang="en-US" sz="4000" dirty="0" smtClean="0"/>
              <a:t> Công trình công cộng là gì?</a:t>
            </a:r>
          </a:p>
          <a:p>
            <a:pPr marL="342900" indent="-342900">
              <a:buAutoNum type="arabicPeriod"/>
            </a:pPr>
            <a:r>
              <a:rPr lang="en-US" sz="4000" dirty="0" smtClean="0"/>
              <a:t> Để giữ gìn các công trình công cộng, bạn cần phải làm gì?</a:t>
            </a:r>
            <a:endParaRPr lang="en-US" sz="4000" dirty="0"/>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1387928" y="1404258"/>
            <a:ext cx="10156372" cy="1323439"/>
          </a:xfrm>
          <a:prstGeom prst="rect">
            <a:avLst/>
          </a:prstGeom>
          <a:noFill/>
        </p:spPr>
        <p:txBody>
          <a:bodyPr wrap="square" rtlCol="0">
            <a:spAutoFit/>
          </a:bodyPr>
          <a:lstStyle/>
          <a:p>
            <a:r>
              <a:rPr lang="en-US" sz="4000" dirty="0" smtClean="0">
                <a:solidFill>
                  <a:srgbClr val="C00000"/>
                </a:solidFill>
              </a:rPr>
              <a:t>BÀI 3: Em sẽ ứng xử như thế nào trong mỗi tình huống dưới đây</a:t>
            </a:r>
            <a:endParaRPr lang="en-US" sz="4000" dirty="0">
              <a:solidFill>
                <a:srgbClr val="C00000"/>
              </a:solidFill>
            </a:endParaRPr>
          </a:p>
        </p:txBody>
      </p:sp>
      <p:sp>
        <p:nvSpPr>
          <p:cNvPr id="5" name="TextBox 4"/>
          <p:cNvSpPr txBox="1"/>
          <p:nvPr/>
        </p:nvSpPr>
        <p:spPr>
          <a:xfrm>
            <a:off x="1306286" y="3233058"/>
            <a:ext cx="10335985" cy="1938992"/>
          </a:xfrm>
          <a:prstGeom prst="rect">
            <a:avLst/>
          </a:prstGeom>
          <a:noFill/>
        </p:spPr>
        <p:txBody>
          <a:bodyPr wrap="square" rtlCol="0">
            <a:spAutoFit/>
          </a:bodyPr>
          <a:lstStyle/>
          <a:p>
            <a:r>
              <a:rPr lang="en-US" sz="4000" dirty="0" smtClean="0"/>
              <a:t>a, Nếu trong lớp em có bạn khuyết tật</a:t>
            </a:r>
          </a:p>
          <a:p>
            <a:r>
              <a:rPr lang="en-US" sz="4000" dirty="0" smtClean="0"/>
              <a:t>b, Nếu nơi e ở có cụ già sống cô đơn, không nơi nương tựa</a:t>
            </a:r>
            <a:endParaRPr lang="en-US" sz="4000" dirty="0"/>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849085" y="1502229"/>
            <a:ext cx="10956471" cy="4401205"/>
          </a:xfrm>
          <a:prstGeom prst="rect">
            <a:avLst/>
          </a:prstGeom>
          <a:noFill/>
        </p:spPr>
        <p:txBody>
          <a:bodyPr wrap="square" rtlCol="0">
            <a:spAutoFit/>
          </a:bodyPr>
          <a:lstStyle/>
          <a:p>
            <a:r>
              <a:rPr lang="en-US" sz="4000" dirty="0" smtClean="0">
                <a:solidFill>
                  <a:srgbClr val="C00000"/>
                </a:solidFill>
              </a:rPr>
              <a:t>a, Nếu trong lớp em có bạn khuyết tật</a:t>
            </a:r>
          </a:p>
          <a:p>
            <a:r>
              <a:rPr lang="en-US" sz="4000" dirty="0" smtClean="0"/>
              <a:t>=&gt; Em có thể giúp bạn đi học hoặc cõng bạn đi học, giúp đỡ bạn trong quá trình học tập</a:t>
            </a:r>
          </a:p>
          <a:p>
            <a:r>
              <a:rPr lang="en-US" sz="4000" dirty="0" smtClean="0">
                <a:solidFill>
                  <a:srgbClr val="C00000"/>
                </a:solidFill>
              </a:rPr>
              <a:t>b, Nếu nơi em ở có cụ già sống cô đơn, không nơi nương tựa</a:t>
            </a:r>
          </a:p>
          <a:p>
            <a:r>
              <a:rPr lang="en-US" sz="4000" dirty="0" smtClean="0"/>
              <a:t>=&gt; Thăm hỏi, nói chuyện cùng bà, giúp bà quét dọn nhà cửa</a:t>
            </a:r>
            <a:endParaRPr lang="en-US" sz="4000" dirty="0"/>
          </a:p>
        </p:txBody>
      </p:sp>
    </p:spTree>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5" name="TextBox 4"/>
          <p:cNvSpPr txBox="1"/>
          <p:nvPr/>
        </p:nvSpPr>
        <p:spPr>
          <a:xfrm>
            <a:off x="179388" y="1547813"/>
            <a:ext cx="11898312" cy="5073650"/>
          </a:xfrm>
          <a:prstGeom prst="roundRect">
            <a:avLst/>
          </a:prstGeom>
          <a:solidFill>
            <a:srgbClr val="F1F8EC"/>
          </a:solidFill>
          <a:ln>
            <a:noFill/>
          </a:ln>
        </p:spPr>
        <p:style>
          <a:lnRef idx="1">
            <a:schemeClr val="accent5"/>
          </a:lnRef>
          <a:fillRef idx="2">
            <a:schemeClr val="accent5"/>
          </a:fillRef>
          <a:effectRef idx="1">
            <a:schemeClr val="accent5"/>
          </a:effectRef>
          <a:fontRef idx="minor">
            <a:schemeClr val="dk1"/>
          </a:fontRef>
        </p:style>
        <p:txBody>
          <a:bodyPr>
            <a:spAutoFit/>
          </a:bodyPr>
          <a:lstStyle/>
          <a:p>
            <a:pPr marL="36000" algn="just" fontAlgn="auto">
              <a:spcBef>
                <a:spcPts val="600"/>
              </a:spcBef>
              <a:spcAft>
                <a:spcPts val="600"/>
              </a:spcAft>
              <a:defRPr/>
            </a:pPr>
            <a:r>
              <a:rPr lang="en-US" sz="2800" b="1" i="1" dirty="0">
                <a:solidFill>
                  <a:srgbClr val="FF0000"/>
                </a:solidFill>
                <a:latin typeface="Arial" panose="020B0604020202020204" pitchFamily="34" charset="0"/>
                <a:cs typeface="Arial" panose="020B0604020202020204" pitchFamily="34" charset="0"/>
              </a:rPr>
              <a:t>Bài tập 3: </a:t>
            </a:r>
            <a:r>
              <a:rPr lang="en-US" sz="2800" b="1" dirty="0">
                <a:solidFill>
                  <a:srgbClr val="FF0000"/>
                </a:solidFill>
                <a:latin typeface="Arial" panose="020B0604020202020204" pitchFamily="34" charset="0"/>
                <a:cs typeface="Arial" panose="020B0604020202020204" pitchFamily="34" charset="0"/>
              </a:rPr>
              <a:t>Trong những ý kiến dưới đây, ý kiến nào em cho là đúng?</a:t>
            </a:r>
          </a:p>
          <a:p>
            <a:pPr marL="36000" algn="just" fontAlgn="auto">
              <a:spcBef>
                <a:spcPts val="600"/>
              </a:spcBef>
              <a:spcAft>
                <a:spcPts val="600"/>
              </a:spcAft>
              <a:defRPr/>
            </a:pPr>
            <a:r>
              <a:rPr lang="en-US" sz="2800" dirty="0">
                <a:latin typeface="Arial" panose="020B0604020202020204" pitchFamily="34" charset="0"/>
                <a:cs typeface="Arial" panose="020B0604020202020204" pitchFamily="34" charset="0"/>
              </a:rPr>
              <a:t>a) Tham gia vào các hoạt động nhân đạo là việc làm cao cả.</a:t>
            </a:r>
          </a:p>
          <a:p>
            <a:pPr marL="36000" algn="just" fontAlgn="auto">
              <a:spcBef>
                <a:spcPts val="600"/>
              </a:spcBef>
              <a:spcAft>
                <a:spcPts val="600"/>
              </a:spcAft>
              <a:defRPr/>
            </a:pPr>
            <a:r>
              <a:rPr lang="en-US" sz="2800" dirty="0">
                <a:latin typeface="Arial" panose="020B0604020202020204" pitchFamily="34" charset="0"/>
                <a:cs typeface="Arial" panose="020B0604020202020204" pitchFamily="34" charset="0"/>
              </a:rPr>
              <a:t>b) Chỉ cần tham gia vào những hoạt động nhân đạo do nhà trường tổ chức.</a:t>
            </a:r>
          </a:p>
          <a:p>
            <a:pPr marL="36000" algn="just" fontAlgn="auto">
              <a:spcBef>
                <a:spcPts val="600"/>
              </a:spcBef>
              <a:spcAft>
                <a:spcPts val="600"/>
              </a:spcAft>
              <a:defRPr/>
            </a:pPr>
            <a:r>
              <a:rPr lang="en-US" sz="2800" dirty="0">
                <a:latin typeface="Arial" panose="020B0604020202020204" pitchFamily="34" charset="0"/>
                <a:cs typeface="Arial" panose="020B0604020202020204" pitchFamily="34" charset="0"/>
              </a:rPr>
              <a:t>c) Điều quan trọng nhất khi tham gia vào các hoạt động nhân đạo là để mọi người khỏi chê mình ích kỉ.</a:t>
            </a:r>
          </a:p>
          <a:p>
            <a:pPr marL="36000" algn="just" fontAlgn="auto">
              <a:spcBef>
                <a:spcPts val="600"/>
              </a:spcBef>
              <a:spcAft>
                <a:spcPts val="600"/>
              </a:spcAft>
              <a:defRPr/>
            </a:pPr>
            <a:r>
              <a:rPr lang="en-US" sz="2800" dirty="0">
                <a:latin typeface="Arial" panose="020B0604020202020204" pitchFamily="34" charset="0"/>
                <a:cs typeface="Arial" panose="020B0604020202020204" pitchFamily="34" charset="0"/>
              </a:rPr>
              <a:t>d) Cần giúp đỡ nhân đạo không chỉ với người ở địa phương mình mà còn cả với người ở địa phương khác, nước khác.</a:t>
            </a:r>
          </a:p>
        </p:txBody>
      </p:sp>
      <p:sp>
        <p:nvSpPr>
          <p:cNvPr id="4"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688" y="5056188"/>
            <a:ext cx="9775825" cy="1533525"/>
          </a:xfrm>
          <a:prstGeom prst="round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d) Cần giúp đỡ nhân đạo không chỉ với người ở địa phương mình mà còn cả với người ở địa phương khác, nước khác.</a:t>
            </a:r>
          </a:p>
        </p:txBody>
      </p:sp>
      <p:sp>
        <p:nvSpPr>
          <p:cNvPr id="2" name="TextBox 1"/>
          <p:cNvSpPr txBox="1"/>
          <p:nvPr/>
        </p:nvSpPr>
        <p:spPr>
          <a:xfrm>
            <a:off x="179388" y="476250"/>
            <a:ext cx="12012612" cy="523875"/>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3: </a:t>
            </a:r>
            <a:r>
              <a:rPr lang="en-US" sz="2800" b="1">
                <a:solidFill>
                  <a:srgbClr val="FF0000"/>
                </a:solidFill>
                <a:latin typeface="Arial" panose="020B0604020202020204" pitchFamily="34" charset="0"/>
                <a:cs typeface="Arial" panose="020B0604020202020204" pitchFamily="34" charset="0"/>
              </a:rPr>
              <a:t>Trong những ý kiến dưới đây, ý kiến nào em cho là đúng?</a:t>
            </a:r>
          </a:p>
        </p:txBody>
      </p:sp>
      <p:sp>
        <p:nvSpPr>
          <p:cNvPr id="3" name="Rectangle 2"/>
          <p:cNvSpPr/>
          <p:nvPr/>
        </p:nvSpPr>
        <p:spPr>
          <a:xfrm>
            <a:off x="293688" y="1484313"/>
            <a:ext cx="9775825" cy="523875"/>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a) Tham gia vào các hoạt động nhân đạo là việc làm cao cả.</a:t>
            </a:r>
          </a:p>
        </p:txBody>
      </p:sp>
      <p:sp>
        <p:nvSpPr>
          <p:cNvPr id="7" name="Rectangle 6"/>
          <p:cNvSpPr/>
          <p:nvPr/>
        </p:nvSpPr>
        <p:spPr>
          <a:xfrm>
            <a:off x="293688" y="2387600"/>
            <a:ext cx="9775825" cy="954088"/>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b) Chỉ cần tham gia vào những hoạt động nhân đạo do nhà trường tổ chức.</a:t>
            </a:r>
          </a:p>
        </p:txBody>
      </p:sp>
      <p:sp>
        <p:nvSpPr>
          <p:cNvPr id="8" name="Rectangle 7"/>
          <p:cNvSpPr/>
          <p:nvPr/>
        </p:nvSpPr>
        <p:spPr>
          <a:xfrm>
            <a:off x="293688" y="3722688"/>
            <a:ext cx="9775825" cy="954087"/>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c) Điều quan trọng nhất khi tham gia vào các hoạt động nhân đạo là để mọi người khỏi chê mình ích kỉ.</a:t>
            </a:r>
          </a:p>
        </p:txBody>
      </p:sp>
      <p:sp>
        <p:nvSpPr>
          <p:cNvPr id="9" name="Oval 8"/>
          <p:cNvSpPr/>
          <p:nvPr/>
        </p:nvSpPr>
        <p:spPr>
          <a:xfrm>
            <a:off x="10331450" y="1404938"/>
            <a:ext cx="1125538" cy="681037"/>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10331450" y="2524125"/>
            <a:ext cx="1125538" cy="681038"/>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0331450" y="3859213"/>
            <a:ext cx="1125538" cy="681037"/>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10331450" y="5483225"/>
            <a:ext cx="1125538" cy="679450"/>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a:spLocks noChangeArrowheads="1"/>
          </p:cNvSpPr>
          <p:nvPr/>
        </p:nvSpPr>
        <p:spPr bwMode="auto">
          <a:xfrm>
            <a:off x="10626725" y="2449513"/>
            <a:ext cx="714375" cy="830262"/>
          </a:xfrm>
          <a:prstGeom prst="rect">
            <a:avLst/>
          </a:prstGeom>
          <a:noFill/>
          <a:ln w="9525">
            <a:noFill/>
            <a:miter lim="800000"/>
            <a:headEnd/>
            <a:tailEnd/>
          </a:ln>
        </p:spPr>
        <p:txBody>
          <a:bodyPr>
            <a:spAutoFit/>
          </a:bodyPr>
          <a:lstStyle/>
          <a:p>
            <a:r>
              <a:rPr lang="en-US" sz="4800">
                <a:solidFill>
                  <a:srgbClr val="FF0000"/>
                </a:solidFill>
                <a:sym typeface="Wingdings" pitchFamily="2" charset="2"/>
              </a:rPr>
              <a:t></a:t>
            </a:r>
            <a:endParaRPr lang="en-US" sz="4800">
              <a:solidFill>
                <a:srgbClr val="FF0000"/>
              </a:solidFill>
            </a:endParaRPr>
          </a:p>
        </p:txBody>
      </p:sp>
      <p:sp>
        <p:nvSpPr>
          <p:cNvPr id="14" name="TextBox 13"/>
          <p:cNvSpPr txBox="1">
            <a:spLocks noChangeArrowheads="1"/>
          </p:cNvSpPr>
          <p:nvPr/>
        </p:nvSpPr>
        <p:spPr bwMode="auto">
          <a:xfrm>
            <a:off x="10626725" y="3763963"/>
            <a:ext cx="714375" cy="831850"/>
          </a:xfrm>
          <a:prstGeom prst="rect">
            <a:avLst/>
          </a:prstGeom>
          <a:noFill/>
          <a:ln w="9525">
            <a:noFill/>
            <a:miter lim="800000"/>
            <a:headEnd/>
            <a:tailEnd/>
          </a:ln>
        </p:spPr>
        <p:txBody>
          <a:bodyPr>
            <a:spAutoFit/>
          </a:bodyPr>
          <a:lstStyle/>
          <a:p>
            <a:r>
              <a:rPr lang="en-US" sz="4800">
                <a:solidFill>
                  <a:srgbClr val="FF0000"/>
                </a:solidFill>
                <a:sym typeface="Wingdings" pitchFamily="2" charset="2"/>
              </a:rPr>
              <a:t></a:t>
            </a:r>
            <a:endParaRPr lang="en-US" sz="4800">
              <a:solidFill>
                <a:srgbClr val="FF0000"/>
              </a:solidFill>
            </a:endParaRPr>
          </a:p>
        </p:txBody>
      </p:sp>
      <p:sp>
        <p:nvSpPr>
          <p:cNvPr id="15" name="TextBox 14"/>
          <p:cNvSpPr txBox="1"/>
          <p:nvPr/>
        </p:nvSpPr>
        <p:spPr>
          <a:xfrm>
            <a:off x="10560050" y="1328738"/>
            <a:ext cx="668338" cy="831850"/>
          </a:xfrm>
          <a:prstGeom prst="rect">
            <a:avLst/>
          </a:prstGeom>
          <a:noFill/>
        </p:spPr>
        <p:txBody>
          <a:bodyPr wrap="none">
            <a:spAutoFit/>
          </a:bodyPr>
          <a:lstStyle/>
          <a:p>
            <a:pPr fontAlgn="auto">
              <a:spcBef>
                <a:spcPts val="0"/>
              </a:spcBef>
              <a:spcAft>
                <a:spcPts val="0"/>
              </a:spcAft>
              <a:defRPr/>
            </a:pPr>
            <a:r>
              <a:rPr lang="en-US" sz="480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a:t>
            </a:r>
            <a:endParaRPr lang="en-US" sz="4800">
              <a:solidFill>
                <a:schemeClr val="accent6">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0626725" y="5407025"/>
            <a:ext cx="668338" cy="831850"/>
          </a:xfrm>
          <a:prstGeom prst="rect">
            <a:avLst/>
          </a:prstGeom>
          <a:noFill/>
        </p:spPr>
        <p:txBody>
          <a:bodyPr wrap="none">
            <a:spAutoFit/>
          </a:bodyPr>
          <a:lstStyle/>
          <a:p>
            <a:pPr fontAlgn="auto">
              <a:spcBef>
                <a:spcPts val="0"/>
              </a:spcBef>
              <a:spcAft>
                <a:spcPts val="0"/>
              </a:spcAft>
              <a:defRPr/>
            </a:pPr>
            <a:r>
              <a:rPr lang="en-US" sz="480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a:t>
            </a:r>
            <a:endParaRPr lang="en-US" sz="4800">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904875" y="2606675"/>
            <a:ext cx="10447338" cy="3370263"/>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latin typeface="Arial" panose="020B0604020202020204" pitchFamily="34" charset="0"/>
                <a:cs typeface="Arial" panose="020B0604020202020204" pitchFamily="34" charset="0"/>
              </a:rPr>
              <a:t>     Giúp đỡ những người gặp khó khăn, hoạn nạn là việc làm nhân đạo mà mỗi người cần thực hiện.</a:t>
            </a:r>
          </a:p>
          <a:p>
            <a:pPr fontAlgn="auto">
              <a:spcBef>
                <a:spcPts val="0"/>
              </a:spcBef>
              <a:spcAft>
                <a:spcPts val="0"/>
              </a:spcAft>
              <a:defRPr/>
            </a:pPr>
            <a:r>
              <a:rPr lang="en-US" sz="3200">
                <a:latin typeface="Arial" panose="020B0604020202020204" pitchFamily="34" charset="0"/>
                <a:cs typeface="Arial" panose="020B0604020202020204" pitchFamily="34" charset="0"/>
              </a:rPr>
              <a:t> 				</a:t>
            </a:r>
          </a:p>
          <a:p>
            <a:pPr fontAlgn="auto">
              <a:spcBef>
                <a:spcPts val="0"/>
              </a:spcBef>
              <a:spcAft>
                <a:spcPts val="0"/>
              </a:spcAft>
              <a:defRPr/>
            </a:pPr>
            <a:r>
              <a:rPr lang="en-US" sz="3200">
                <a:latin typeface="Arial" panose="020B0604020202020204" pitchFamily="34" charset="0"/>
                <a:cs typeface="Arial" panose="020B0604020202020204" pitchFamily="34" charset="0"/>
              </a:rPr>
              <a:t>		</a:t>
            </a:r>
            <a:r>
              <a:rPr lang="en-US" sz="3200" i="1">
                <a:latin typeface="Arial" panose="020B0604020202020204" pitchFamily="34" charset="0"/>
                <a:cs typeface="Arial" panose="020B0604020202020204" pitchFamily="34" charset="0"/>
              </a:rPr>
              <a:t>- Thương người như thể thương thân.</a:t>
            </a:r>
          </a:p>
          <a:p>
            <a:pPr fontAlgn="auto">
              <a:spcBef>
                <a:spcPts val="0"/>
              </a:spcBef>
              <a:spcAft>
                <a:spcPts val="0"/>
              </a:spcAft>
              <a:defRPr/>
            </a:pPr>
            <a:r>
              <a:rPr lang="en-US" sz="3200" i="1">
                <a:latin typeface="Arial" panose="020B0604020202020204" pitchFamily="34" charset="0"/>
                <a:cs typeface="Arial" panose="020B0604020202020204" pitchFamily="34" charset="0"/>
              </a:rPr>
              <a:t>		- Lá lành đùm lá rách. </a:t>
            </a:r>
          </a:p>
          <a:p>
            <a:pPr fontAlgn="auto">
              <a:spcBef>
                <a:spcPts val="0"/>
              </a:spcBef>
              <a:spcAft>
                <a:spcPts val="0"/>
              </a:spcAft>
              <a:defRPr/>
            </a:pPr>
            <a:r>
              <a:rPr lang="en-US" sz="3200">
                <a:latin typeface="Arial" panose="020B0604020202020204" pitchFamily="34" charset="0"/>
                <a:cs typeface="Arial" panose="020B0604020202020204" pitchFamily="34" charset="0"/>
              </a:rPr>
              <a:t>							       Tục ngữ</a:t>
            </a:r>
          </a:p>
        </p:txBody>
      </p:sp>
      <p:sp>
        <p:nvSpPr>
          <p:cNvPr id="5" name="TextBox 15"/>
          <p:cNvSpPr txBox="1">
            <a:spLocks noChangeArrowheads="1"/>
          </p:cNvSpPr>
          <p:nvPr/>
        </p:nvSpPr>
        <p:spPr bwMode="auto">
          <a:xfrm>
            <a:off x="1514582" y="294597"/>
            <a:ext cx="87741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b="1" dirty="0">
              <a:solidFill>
                <a:srgbClr val="3366FF"/>
              </a:solidFill>
              <a:latin typeface="Times New Roman" panose="02020603050405020304" pitchFamily="18" charset="0"/>
            </a:endParaRPr>
          </a:p>
          <a:p>
            <a:pPr algn="ctr" eaLnBrk="1" hangingPunct="1">
              <a:spcBef>
                <a:spcPct val="0"/>
              </a:spcBef>
              <a:buFontTx/>
              <a:buNone/>
            </a:pPr>
            <a:r>
              <a:rPr lang="en-US" altLang="en-US" sz="2800" b="1" u="sng" dirty="0">
                <a:solidFill>
                  <a:srgbClr val="3366FF"/>
                </a:solidFill>
                <a:latin typeface="Times New Roman" panose="02020603050405020304" pitchFamily="18" charset="0"/>
              </a:rPr>
              <a:t>Đạo 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50000"/>
          </a:stretch>
        </a:blipFill>
        <a:effectLst/>
      </p:bgPr>
    </p:bg>
    <p:spTree>
      <p:nvGrpSpPr>
        <p:cNvPr id="1" name=""/>
        <p:cNvGrpSpPr/>
        <p:nvPr/>
      </p:nvGrpSpPr>
      <p:grpSpPr>
        <a:xfrm>
          <a:off x="0" y="0"/>
          <a:ext cx="0" cy="0"/>
          <a:chOff x="0" y="0"/>
          <a:chExt cx="0" cy="0"/>
        </a:xfrm>
      </p:grpSpPr>
      <p:sp>
        <p:nvSpPr>
          <p:cNvPr id="6" name="TextBox 5"/>
          <p:cNvSpPr txBox="1"/>
          <p:nvPr/>
        </p:nvSpPr>
        <p:spPr>
          <a:xfrm>
            <a:off x="4551363" y="1900238"/>
            <a:ext cx="3236912" cy="669925"/>
          </a:xfrm>
          <a:prstGeom prst="roundRect">
            <a:avLst/>
          </a:prstGeom>
          <a:solidFill>
            <a:schemeClr val="accent1">
              <a:lumMod val="20000"/>
              <a:lumOff val="80000"/>
            </a:schemeClr>
          </a:solidFill>
          <a:ln w="38100">
            <a:prstDash val="dashDot"/>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3200" b="1">
                <a:solidFill>
                  <a:srgbClr val="AC0000"/>
                </a:solidFill>
                <a:latin typeface="Arial" charset="0"/>
                <a:cs typeface="Arial" charset="0"/>
              </a:rPr>
              <a:t>Vận dụng</a:t>
            </a:r>
          </a:p>
        </p:txBody>
      </p:sp>
      <p:sp>
        <p:nvSpPr>
          <p:cNvPr id="2" name="TextBox 1"/>
          <p:cNvSpPr txBox="1"/>
          <p:nvPr/>
        </p:nvSpPr>
        <p:spPr>
          <a:xfrm>
            <a:off x="1270000" y="3149600"/>
            <a:ext cx="9664700" cy="1712913"/>
          </a:xfrm>
          <a:prstGeom prst="roundRect">
            <a:avLst/>
          </a:prstGeom>
          <a:solidFill>
            <a:srgbClr val="E4BA92"/>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a:buFontTx/>
              <a:buChar char="-"/>
              <a:defRPr/>
            </a:pPr>
            <a:r>
              <a:rPr lang="en-US" sz="3200">
                <a:solidFill>
                  <a:srgbClr val="000000"/>
                </a:solidFill>
                <a:latin typeface="Arial" charset="0"/>
                <a:cs typeface="Arial" charset="0"/>
              </a:rPr>
              <a:t> Tích cực tham gia các hoạt động nhân đạo. </a:t>
            </a:r>
          </a:p>
          <a:p>
            <a:pPr marL="285750" indent="-285750" algn="just">
              <a:buFontTx/>
              <a:buChar char="-"/>
              <a:defRPr/>
            </a:pPr>
            <a:r>
              <a:rPr lang="en-US" sz="3200">
                <a:solidFill>
                  <a:srgbClr val="000000"/>
                </a:solidFill>
                <a:latin typeface="Arial" charset="0"/>
                <a:cs typeface="Arial" charset="0"/>
              </a:rPr>
              <a:t>Sưu tầm thêm một số câu ca dao, tục ngữ nói về lòng nhân đạo của nhân dân ta.</a:t>
            </a:r>
          </a:p>
        </p:txBody>
      </p:sp>
      <p:sp>
        <p:nvSpPr>
          <p:cNvPr id="5"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l="-1000" r="-1000"/>
          </a:stretch>
        </a:blipFill>
        <a:effectLst/>
      </p:bgPr>
    </p:bg>
    <p:spTree>
      <p:nvGrpSpPr>
        <p:cNvPr id="1" name=""/>
        <p:cNvGrpSpPr/>
        <p:nvPr/>
      </p:nvGrpSpPr>
      <p:grpSpPr>
        <a:xfrm>
          <a:off x="0" y="0"/>
          <a:ext cx="0" cy="0"/>
          <a:chOff x="0" y="0"/>
          <a:chExt cx="0" cy="0"/>
        </a:xfrm>
      </p:grpSpPr>
      <p:sp>
        <p:nvSpPr>
          <p:cNvPr id="67586" name="TextBox 3"/>
          <p:cNvSpPr>
            <a:spLocks noChangeArrowheads="1"/>
          </p:cNvSpPr>
          <p:nvPr/>
        </p:nvSpPr>
        <p:spPr bwMode="auto">
          <a:xfrm>
            <a:off x="1284288" y="2238375"/>
            <a:ext cx="9648825" cy="1736725"/>
          </a:xfrm>
          <a:prstGeom prst="roundRect">
            <a:avLst>
              <a:gd name="adj" fmla="val 16667"/>
            </a:avLst>
          </a:prstGeom>
          <a:solidFill>
            <a:srgbClr val="E7DEF3"/>
          </a:solidFill>
          <a:ln w="9525">
            <a:noFill/>
            <a:round/>
            <a:headEnd/>
            <a:tailEnd/>
          </a:ln>
        </p:spPr>
        <p:txBody>
          <a:bodyPr>
            <a:spAutoFit/>
          </a:bodyPr>
          <a:lstStyle/>
          <a:p>
            <a:pPr algn="ctr"/>
            <a:r>
              <a:rPr lang="en-US" sz="4800" b="1">
                <a:solidFill>
                  <a:srgbClr val="AC0000"/>
                </a:solidFill>
              </a:rPr>
              <a:t>Cảm ơn các con đã cùng cô hoàn thành tốt tiết học!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25000" b="-25000"/>
          </a:stretch>
        </a:blipFill>
        <a:effectLst/>
      </p:bgPr>
    </p:bg>
    <p:spTree>
      <p:nvGrpSpPr>
        <p:cNvPr id="1" name=""/>
        <p:cNvGrpSpPr/>
        <p:nvPr/>
      </p:nvGrpSpPr>
      <p:grpSpPr>
        <a:xfrm>
          <a:off x="0" y="0"/>
          <a:ext cx="0" cy="0"/>
          <a:chOff x="0" y="0"/>
          <a:chExt cx="0" cy="0"/>
        </a:xfrm>
      </p:grpSpPr>
      <p:pic>
        <p:nvPicPr>
          <p:cNvPr id="14339" name="Picture 4"/>
          <p:cNvPicPr>
            <a:picLocks noChangeAspect="1"/>
          </p:cNvPicPr>
          <p:nvPr/>
        </p:nvPicPr>
        <p:blipFill>
          <a:blip r:embed="rId4"/>
          <a:srcRect/>
          <a:stretch>
            <a:fillRect/>
          </a:stretch>
        </p:blipFill>
        <p:spPr bwMode="auto">
          <a:xfrm>
            <a:off x="277586" y="1485900"/>
            <a:ext cx="11642271" cy="5259388"/>
          </a:xfrm>
          <a:prstGeom prst="rect">
            <a:avLst/>
          </a:prstGeom>
          <a:noFill/>
          <a:ln w="9525">
            <a:noFill/>
            <a:miter lim="800000"/>
            <a:headEnd/>
            <a:tailEnd/>
          </a:ln>
        </p:spPr>
      </p:pic>
      <p:sp>
        <p:nvSpPr>
          <p:cNvPr id="7"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5" name="TextBox 4"/>
          <p:cNvSpPr txBox="1"/>
          <p:nvPr/>
        </p:nvSpPr>
        <p:spPr>
          <a:xfrm>
            <a:off x="2255838" y="1951038"/>
            <a:ext cx="7745412" cy="3527425"/>
          </a:xfrm>
          <a:prstGeom prst="irregularSeal2">
            <a:avLst/>
          </a:prstGeom>
          <a:solidFill>
            <a:schemeClr val="accent1">
              <a:lumMod val="20000"/>
              <a:lumOff val="80000"/>
            </a:schemeClr>
          </a:solidFill>
          <a:ln w="38100"/>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4800" b="1" dirty="0">
                <a:solidFill>
                  <a:srgbClr val="C00000"/>
                </a:solidFill>
                <a:latin typeface="Arial" panose="020B0604020202020204" pitchFamily="34" charset="0"/>
                <a:cs typeface="Arial" panose="020B0604020202020204" pitchFamily="34" charset="0"/>
              </a:rPr>
              <a:t>Tìm hiểu thông tin</a:t>
            </a:r>
          </a:p>
        </p:txBody>
      </p:sp>
      <p:sp>
        <p:nvSpPr>
          <p:cNvPr id="4"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0000" b="-20000"/>
          </a:stretch>
        </a:blipFill>
        <a:effectLst/>
      </p:bgPr>
    </p:bg>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1306285" y="1864696"/>
            <a:ext cx="9862457" cy="4401205"/>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2800" b="1" dirty="0">
                <a:solidFill>
                  <a:srgbClr val="6D1014"/>
                </a:solidFill>
                <a:latin typeface="Times New Roman" pitchFamily="18" charset="0"/>
              </a:rPr>
              <a:t>Hằng năm, một số tỉnh nước ta thường bị thiên tai, lũ lụt gây nên nhiều thiệt hại : hàng trăm người bị chết, mất tích ; hàng nghìn người bị mất nhà cửa ; nhiều ngôi trường bị hư hỏng,..</a:t>
            </a:r>
          </a:p>
          <a:p>
            <a:pPr eaLnBrk="0" hangingPunct="0">
              <a:spcBef>
                <a:spcPct val="50000"/>
              </a:spcBef>
              <a:buFontTx/>
              <a:buChar char="-"/>
            </a:pPr>
            <a:r>
              <a:rPr lang="en-US" sz="2800" b="1" dirty="0">
                <a:solidFill>
                  <a:srgbClr val="6D1014"/>
                </a:solidFill>
                <a:latin typeface="Times New Roman" pitchFamily="18" charset="0"/>
              </a:rPr>
              <a:t> Thảm họa động đất, sóng thần xảy ra tại châu Á ngày 26/12/2004 đã làm hàng trăm nghìn người của nhiều quốc gia bị chết và mất tích, rất nhiều nhà cửa và công trình khác bị phá hủy,…</a:t>
            </a:r>
          </a:p>
          <a:p>
            <a:pPr eaLnBrk="0" hangingPunct="0">
              <a:spcBef>
                <a:spcPct val="50000"/>
              </a:spcBef>
              <a:buFontTx/>
              <a:buChar char="-"/>
            </a:pPr>
            <a:r>
              <a:rPr lang="en-US" sz="2800" b="1" dirty="0">
                <a:solidFill>
                  <a:srgbClr val="6D1014"/>
                </a:solidFill>
                <a:latin typeface="Times New Roman" pitchFamily="18" charset="0"/>
              </a:rPr>
              <a:t> Trong cuộc chiến tranh do đế quốc Mĩ gây ra ở Việt Nam, chất độc màu da cam đã làm hàng trăm nghìn người bị tật nguyền.</a:t>
            </a:r>
          </a:p>
        </p:txBody>
      </p:sp>
      <p:sp>
        <p:nvSpPr>
          <p:cNvPr id="68611" name="Text Box 3"/>
          <p:cNvSpPr txBox="1">
            <a:spLocks noChangeArrowheads="1"/>
          </p:cNvSpPr>
          <p:nvPr/>
        </p:nvSpPr>
        <p:spPr bwMode="auto">
          <a:xfrm>
            <a:off x="5230444" y="1149641"/>
            <a:ext cx="1954128" cy="519113"/>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FF3300"/>
                </a:solidFill>
              </a:rPr>
              <a:t>Thông tin</a:t>
            </a:r>
            <a:endParaRPr lang="en-US" sz="2800" dirty="0"/>
          </a:p>
        </p:txBody>
      </p:sp>
      <p:sp>
        <p:nvSpPr>
          <p:cNvPr id="4" name="TextBox 15"/>
          <p:cNvSpPr txBox="1">
            <a:spLocks noChangeArrowheads="1"/>
          </p:cNvSpPr>
          <p:nvPr/>
        </p:nvSpPr>
        <p:spPr bwMode="auto">
          <a:xfrm>
            <a:off x="1628882" y="0"/>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500" fill="hold"/>
                                        <p:tgtEl>
                                          <p:spTgt spid="68611"/>
                                        </p:tgtEl>
                                        <p:attrNameLst>
                                          <p:attrName>ppt_x</p:attrName>
                                        </p:attrNameLst>
                                      </p:cBhvr>
                                      <p:tavLst>
                                        <p:tav tm="0">
                                          <p:val>
                                            <p:strVal val="#ppt_x"/>
                                          </p:val>
                                        </p:tav>
                                        <p:tav tm="100000">
                                          <p:val>
                                            <p:strVal val="#ppt_x"/>
                                          </p:val>
                                        </p:tav>
                                      </p:tavLst>
                                    </p:anim>
                                    <p:anim calcmode="lin" valueType="num">
                                      <p:cBhvr additive="base">
                                        <p:cTn id="8" dur="500" fill="hold"/>
                                        <p:tgtEl>
                                          <p:spTgt spid="686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checkerboard(across)">
                                      <p:cBhvr>
                                        <p:cTn id="1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686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19457" name="TextBox 5"/>
          <p:cNvSpPr txBox="1">
            <a:spLocks noChangeArrowheads="1"/>
          </p:cNvSpPr>
          <p:nvPr/>
        </p:nvSpPr>
        <p:spPr bwMode="auto">
          <a:xfrm>
            <a:off x="1240970" y="2085975"/>
            <a:ext cx="9829801" cy="3046988"/>
          </a:xfrm>
          <a:prstGeom prst="rect">
            <a:avLst/>
          </a:prstGeom>
          <a:noFill/>
          <a:ln w="9525">
            <a:noFill/>
            <a:miter lim="800000"/>
            <a:headEnd/>
            <a:tailEnd/>
          </a:ln>
        </p:spPr>
        <p:txBody>
          <a:bodyPr wrap="square">
            <a:spAutoFit/>
          </a:bodyPr>
          <a:lstStyle/>
          <a:p>
            <a:pPr algn="just">
              <a:lnSpc>
                <a:spcPct val="150000"/>
              </a:lnSpc>
            </a:pPr>
            <a:r>
              <a:rPr lang="en-US" sz="3200" b="1" dirty="0"/>
              <a:t>Câu 1:</a:t>
            </a:r>
            <a:r>
              <a:rPr lang="en-US" sz="3200" dirty="0"/>
              <a:t> </a:t>
            </a:r>
            <a:r>
              <a:rPr lang="en-US" sz="3200" dirty="0" smtClean="0"/>
              <a:t>Em </a:t>
            </a:r>
            <a:r>
              <a:rPr lang="en-US" sz="3200" dirty="0"/>
              <a:t>có suy nghĩ gì về những khó khăn, thiệt hại mà các nạn nhân đã phải hứng chịu do thiên tai, chiến </a:t>
            </a:r>
            <a:r>
              <a:rPr lang="en-US" sz="3200" dirty="0" smtClean="0"/>
              <a:t>tranh, dịch bệnh gây </a:t>
            </a:r>
            <a:r>
              <a:rPr lang="en-US" sz="3200" dirty="0"/>
              <a:t>ra?</a:t>
            </a:r>
          </a:p>
          <a:p>
            <a:pPr algn="just">
              <a:lnSpc>
                <a:spcPct val="150000"/>
              </a:lnSpc>
            </a:pPr>
            <a:r>
              <a:rPr lang="en-US" sz="3200" b="1" dirty="0"/>
              <a:t>Câu </a:t>
            </a:r>
            <a:r>
              <a:rPr lang="en-US" sz="3200" b="1" dirty="0" smtClean="0"/>
              <a:t>2: </a:t>
            </a:r>
            <a:r>
              <a:rPr lang="en-US" sz="3200" dirty="0"/>
              <a:t>Em có thể làm gì để giúp đỡ họ?</a:t>
            </a:r>
          </a:p>
        </p:txBody>
      </p:sp>
      <p:sp>
        <p:nvSpPr>
          <p:cNvPr id="4"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24000" b="-24000"/>
          </a:stretch>
        </a:blipFill>
        <a:effectLst/>
      </p:bgPr>
    </p:bg>
    <p:spTree>
      <p:nvGrpSpPr>
        <p:cNvPr id="1" name=""/>
        <p:cNvGrpSpPr/>
        <p:nvPr/>
      </p:nvGrpSpPr>
      <p:grpSpPr>
        <a:xfrm>
          <a:off x="0" y="0"/>
          <a:ext cx="0" cy="0"/>
          <a:chOff x="0" y="0"/>
          <a:chExt cx="0" cy="0"/>
        </a:xfrm>
      </p:grpSpPr>
      <p:sp>
        <p:nvSpPr>
          <p:cNvPr id="5" name="Rounded Rectangle 4"/>
          <p:cNvSpPr/>
          <p:nvPr/>
        </p:nvSpPr>
        <p:spPr>
          <a:xfrm>
            <a:off x="326572" y="1411741"/>
            <a:ext cx="11657693" cy="119181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en-US" sz="3200" dirty="0" smtClean="0">
                <a:solidFill>
                  <a:srgbClr val="C00000"/>
                </a:solidFill>
              </a:rPr>
              <a:t>Câu 1: Em có suy nghĩ gì về những khó khăn, thiệt hại mà các nạn nhân đã phải hứng chịu do thiên tai, chiến tranh, dịch bệnh gây ra?</a:t>
            </a:r>
            <a:endParaRPr lang="en-US" sz="3200" dirty="0">
              <a:solidFill>
                <a:srgbClr val="C00000"/>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396875" y="2804432"/>
            <a:ext cx="11795125" cy="3832459"/>
          </a:xfrm>
          <a:prstGeom prst="rect">
            <a:avLst/>
          </a:prstGeom>
          <a:solidFill>
            <a:schemeClr val="accent6">
              <a:lumMod val="20000"/>
              <a:lumOff val="80000"/>
            </a:schemeClr>
          </a:solidFill>
          <a:ln w="9525">
            <a:noFill/>
            <a:miter lim="800000"/>
            <a:headEnd/>
            <a:tailEnd/>
          </a:ln>
        </p:spPr>
        <p:txBody>
          <a:bodyPr>
            <a:spAutoFit/>
          </a:bodyPr>
          <a:lstStyle/>
          <a:p>
            <a:pPr algn="just">
              <a:lnSpc>
                <a:spcPct val="107000"/>
              </a:lnSpc>
              <a:spcAft>
                <a:spcPts val="800"/>
              </a:spcAft>
            </a:pPr>
            <a:r>
              <a:rPr lang="en-US" sz="2800" dirty="0">
                <a:cs typeface="Calibri" pitchFamily="34" charset="0"/>
              </a:rPr>
              <a:t>Những thiệt hại do thiên tai, chiến tranh gây ra là: </a:t>
            </a:r>
          </a:p>
          <a:p>
            <a:pPr algn="just">
              <a:lnSpc>
                <a:spcPct val="107000"/>
              </a:lnSpc>
              <a:spcAft>
                <a:spcPts val="800"/>
              </a:spcAft>
            </a:pPr>
            <a:r>
              <a:rPr lang="en-US" sz="2800" dirty="0">
                <a:cs typeface="Calibri" pitchFamily="34" charset="0"/>
              </a:rPr>
              <a:t>+ Hàng trăm người chết, mất tích; </a:t>
            </a:r>
          </a:p>
          <a:p>
            <a:pPr algn="just">
              <a:lnSpc>
                <a:spcPct val="107000"/>
              </a:lnSpc>
              <a:spcAft>
                <a:spcPts val="800"/>
              </a:spcAft>
            </a:pPr>
            <a:r>
              <a:rPr lang="en-US" sz="2800" dirty="0">
                <a:cs typeface="Calibri" pitchFamily="34" charset="0"/>
              </a:rPr>
              <a:t>+ Hàng nghìn người bị mất nhà cửa;</a:t>
            </a:r>
          </a:p>
          <a:p>
            <a:pPr algn="just">
              <a:lnSpc>
                <a:spcPct val="107000"/>
              </a:lnSpc>
              <a:spcAft>
                <a:spcPts val="800"/>
              </a:spcAft>
            </a:pPr>
            <a:r>
              <a:rPr lang="en-US" sz="2800" dirty="0">
                <a:cs typeface="Calibri" pitchFamily="34" charset="0"/>
              </a:rPr>
              <a:t>+ Nhiều ngôi trường, các công trình công cộng bị hư hỏng, phá hủy. </a:t>
            </a:r>
          </a:p>
          <a:p>
            <a:pPr algn="just">
              <a:lnSpc>
                <a:spcPct val="107000"/>
              </a:lnSpc>
              <a:spcAft>
                <a:spcPts val="800"/>
              </a:spcAft>
            </a:pPr>
            <a:r>
              <a:rPr lang="en-US" sz="2800" dirty="0">
                <a:cs typeface="Calibri" pitchFamily="34" charset="0"/>
              </a:rPr>
              <a:t>+ Hàng trăm ngàn người bị tật nguyền do nhiễm chất độc màu da </a:t>
            </a:r>
            <a:r>
              <a:rPr lang="en-US" sz="2800" dirty="0" smtClean="0">
                <a:cs typeface="Calibri" pitchFamily="34" charset="0"/>
              </a:rPr>
              <a:t>cam.</a:t>
            </a:r>
          </a:p>
          <a:p>
            <a:pPr algn="just">
              <a:lnSpc>
                <a:spcPct val="107000"/>
              </a:lnSpc>
              <a:spcAft>
                <a:spcPts val="800"/>
              </a:spcAft>
            </a:pPr>
            <a:r>
              <a:rPr lang="en-US" sz="2800" dirty="0" smtClean="0">
                <a:cs typeface="Calibri" pitchFamily="34" charset="0"/>
              </a:rPr>
              <a:t>=&gt; Họ rất đáng thương, chịu nhiều đau khổ như: Rét, đói, mất hết tài sản,…Cần sự giúp đỡ, chia sẻ, cảm thông của cộng đồng</a:t>
            </a:r>
            <a:endParaRPr lang="en-US" sz="2800" dirty="0">
              <a:cs typeface="Calibri" pitchFamily="34" charset="0"/>
            </a:endParaRPr>
          </a:p>
        </p:txBody>
      </p:sp>
      <p:sp>
        <p:nvSpPr>
          <p:cNvPr id="7" name="TextBox 15"/>
          <p:cNvSpPr txBox="1">
            <a:spLocks noChangeArrowheads="1"/>
          </p:cNvSpPr>
          <p:nvPr/>
        </p:nvSpPr>
        <p:spPr bwMode="auto">
          <a:xfrm>
            <a:off x="1596225" y="195943"/>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5" name="Rounded Rectangle 4"/>
          <p:cNvSpPr/>
          <p:nvPr/>
        </p:nvSpPr>
        <p:spPr>
          <a:xfrm>
            <a:off x="2775857" y="2113870"/>
            <a:ext cx="6988629" cy="57888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en-US" sz="2800" b="1" dirty="0">
                <a:solidFill>
                  <a:srgbClr val="AC0000"/>
                </a:solidFill>
                <a:latin typeface="Arial" panose="020B0604020202020204" pitchFamily="34" charset="0"/>
                <a:cs typeface="Arial" panose="020B0604020202020204" pitchFamily="34" charset="0"/>
              </a:rPr>
              <a:t>Câu 3: Em có thể làm gì để giúp đỡ họ?</a:t>
            </a:r>
          </a:p>
        </p:txBody>
      </p:sp>
      <p:sp>
        <p:nvSpPr>
          <p:cNvPr id="6" name="Rectangle 5"/>
          <p:cNvSpPr>
            <a:spLocks noChangeArrowheads="1"/>
          </p:cNvSpPr>
          <p:nvPr/>
        </p:nvSpPr>
        <p:spPr bwMode="auto">
          <a:xfrm>
            <a:off x="1355271" y="3281589"/>
            <a:ext cx="9568544" cy="1980799"/>
          </a:xfrm>
          <a:prstGeom prst="rect">
            <a:avLst/>
          </a:prstGeom>
          <a:solidFill>
            <a:schemeClr val="accent4">
              <a:lumMod val="20000"/>
              <a:lumOff val="80000"/>
            </a:schemeClr>
          </a:solidFill>
          <a:ln w="9525">
            <a:noFill/>
            <a:miter lim="800000"/>
            <a:headEnd/>
            <a:tailEnd/>
          </a:ln>
        </p:spPr>
        <p:txBody>
          <a:bodyPr wrap="square">
            <a:spAutoFit/>
          </a:bodyPr>
          <a:lstStyle/>
          <a:p>
            <a:pPr algn="just">
              <a:lnSpc>
                <a:spcPct val="107000"/>
              </a:lnSpc>
              <a:spcAft>
                <a:spcPts val="800"/>
              </a:spcAft>
            </a:pPr>
            <a:r>
              <a:rPr lang="en-US" sz="2400" dirty="0">
                <a:cs typeface="Calibri" pitchFamily="34" charset="0"/>
              </a:rPr>
              <a:t>	Em có thể giúp đỡ họ bằng cách:</a:t>
            </a:r>
          </a:p>
          <a:p>
            <a:pPr algn="just">
              <a:lnSpc>
                <a:spcPct val="107000"/>
              </a:lnSpc>
              <a:spcAft>
                <a:spcPts val="800"/>
              </a:spcAft>
            </a:pPr>
            <a:r>
              <a:rPr lang="en-US" sz="2400" dirty="0">
                <a:cs typeface="Calibri" pitchFamily="34" charset="0"/>
              </a:rPr>
              <a:t>        	+ Cảm thông, chia sẻ với họ.</a:t>
            </a:r>
          </a:p>
          <a:p>
            <a:pPr algn="just">
              <a:lnSpc>
                <a:spcPct val="107000"/>
              </a:lnSpc>
              <a:spcAft>
                <a:spcPts val="800"/>
              </a:spcAft>
            </a:pPr>
            <a:r>
              <a:rPr lang="en-US" sz="2400" dirty="0">
                <a:cs typeface="Calibri" pitchFamily="34" charset="0"/>
              </a:rPr>
              <a:t>	+ Viết thư thăm hỏi.</a:t>
            </a:r>
          </a:p>
          <a:p>
            <a:pPr algn="just">
              <a:lnSpc>
                <a:spcPct val="107000"/>
              </a:lnSpc>
              <a:spcAft>
                <a:spcPts val="800"/>
              </a:spcAft>
            </a:pPr>
            <a:r>
              <a:rPr lang="en-US" sz="2400" dirty="0">
                <a:cs typeface="Calibri" pitchFamily="34" charset="0"/>
              </a:rPr>
              <a:t>        	+ Quyên góp tiền của, sách vở, quần áo, …  để giúp họ.</a:t>
            </a:r>
          </a:p>
        </p:txBody>
      </p:sp>
      <p:sp>
        <p:nvSpPr>
          <p:cNvPr id="7" name="TextBox 15"/>
          <p:cNvSpPr txBox="1">
            <a:spLocks noChangeArrowheads="1"/>
          </p:cNvSpPr>
          <p:nvPr/>
        </p:nvSpPr>
        <p:spPr bwMode="auto">
          <a:xfrm>
            <a:off x="1514582" y="294597"/>
            <a:ext cx="8774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smtClean="0">
                <a:solidFill>
                  <a:srgbClr val="3366FF"/>
                </a:solidFill>
                <a:latin typeface="Times New Roman" panose="02020603050405020304" pitchFamily="18" charset="0"/>
              </a:rPr>
              <a:t>Đạo </a:t>
            </a:r>
            <a:r>
              <a:rPr lang="en-US" altLang="en-US" sz="2800" b="1" u="sng" dirty="0">
                <a:solidFill>
                  <a:srgbClr val="3366FF"/>
                </a:solidFill>
                <a:latin typeface="Times New Roman" panose="02020603050405020304" pitchFamily="18" charset="0"/>
              </a:rPr>
              <a:t>đức</a:t>
            </a:r>
          </a:p>
          <a:p>
            <a:pPr algn="ctr" eaLnBrk="1" hangingPunct="1">
              <a:spcBef>
                <a:spcPct val="0"/>
              </a:spcBef>
              <a:buFontTx/>
              <a:buNone/>
            </a:pPr>
            <a:r>
              <a:rPr lang="en-US" altLang="en-US" b="1" dirty="0">
                <a:solidFill>
                  <a:srgbClr val="FF0000"/>
                </a:solidFill>
                <a:latin typeface="Times New Roman" panose="02020603050405020304" pitchFamily="18" charset="0"/>
              </a:rPr>
              <a:t>Tích cực tham gia các hoạt động nhân đạo</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p:cNvPicPr>
          <p:nvPr/>
        </p:nvPicPr>
        <p:blipFill>
          <a:blip r:embed="rId3"/>
          <a:srcRect/>
          <a:stretch>
            <a:fillRect/>
          </a:stretch>
        </p:blipFill>
        <p:spPr bwMode="auto">
          <a:xfrm>
            <a:off x="6049963" y="0"/>
            <a:ext cx="6053137" cy="3532188"/>
          </a:xfrm>
          <a:prstGeom prst="rect">
            <a:avLst/>
          </a:prstGeom>
          <a:noFill/>
          <a:ln w="9525">
            <a:noFill/>
            <a:miter lim="800000"/>
            <a:headEnd/>
            <a:tailEnd/>
          </a:ln>
        </p:spPr>
      </p:pic>
      <p:pic>
        <p:nvPicPr>
          <p:cNvPr id="36866" name="Picture 3"/>
          <p:cNvPicPr>
            <a:picLocks noChangeAspect="1"/>
          </p:cNvPicPr>
          <p:nvPr/>
        </p:nvPicPr>
        <p:blipFill>
          <a:blip r:embed="rId4"/>
          <a:srcRect/>
          <a:stretch>
            <a:fillRect/>
          </a:stretch>
        </p:blipFill>
        <p:spPr bwMode="auto">
          <a:xfrm>
            <a:off x="0" y="0"/>
            <a:ext cx="6054725" cy="3325813"/>
          </a:xfrm>
          <a:prstGeom prst="rect">
            <a:avLst/>
          </a:prstGeom>
          <a:noFill/>
          <a:ln w="9525">
            <a:noFill/>
            <a:miter lim="800000"/>
            <a:headEnd/>
            <a:tailEnd/>
          </a:ln>
        </p:spPr>
      </p:pic>
      <p:pic>
        <p:nvPicPr>
          <p:cNvPr id="36867" name="Picture 6"/>
          <p:cNvPicPr>
            <a:picLocks noChangeAspect="1"/>
          </p:cNvPicPr>
          <p:nvPr/>
        </p:nvPicPr>
        <p:blipFill>
          <a:blip r:embed="rId5"/>
          <a:srcRect/>
          <a:stretch>
            <a:fillRect/>
          </a:stretch>
        </p:blipFill>
        <p:spPr bwMode="auto">
          <a:xfrm>
            <a:off x="6049963" y="3325813"/>
            <a:ext cx="6132512" cy="3532187"/>
          </a:xfrm>
          <a:prstGeom prst="rect">
            <a:avLst/>
          </a:prstGeom>
          <a:noFill/>
          <a:ln w="9525">
            <a:noFill/>
            <a:miter lim="800000"/>
            <a:headEnd/>
            <a:tailEnd/>
          </a:ln>
        </p:spPr>
      </p:pic>
      <p:pic>
        <p:nvPicPr>
          <p:cNvPr id="36868" name="Picture 7"/>
          <p:cNvPicPr>
            <a:picLocks noChangeAspect="1"/>
          </p:cNvPicPr>
          <p:nvPr/>
        </p:nvPicPr>
        <p:blipFill>
          <a:blip r:embed="rId6"/>
          <a:srcRect/>
          <a:stretch>
            <a:fillRect/>
          </a:stretch>
        </p:blipFill>
        <p:spPr bwMode="auto">
          <a:xfrm>
            <a:off x="0" y="3325813"/>
            <a:ext cx="5970588" cy="3592512"/>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1828</Words>
  <Application>Microsoft Office PowerPoint</Application>
  <PresentationFormat>Tùy chỉnh</PresentationFormat>
  <Paragraphs>147</Paragraphs>
  <Slides>26</Slides>
  <Notes>14</Notes>
  <HiddenSlides>0</HiddenSlides>
  <MMClips>0</MMClips>
  <ScaleCrop>false</ScaleCrop>
  <HeadingPairs>
    <vt:vector size="4" baseType="variant">
      <vt:variant>
        <vt:lpstr>Chủ đề</vt:lpstr>
      </vt:variant>
      <vt:variant>
        <vt:i4>1</vt:i4>
      </vt:variant>
      <vt:variant>
        <vt:lpstr>Tiêu đề Bản chiếu</vt:lpstr>
      </vt:variant>
      <vt:variant>
        <vt:i4>26</vt:i4>
      </vt:variant>
    </vt:vector>
  </HeadingPairs>
  <TitlesOfParts>
    <vt:vector size="27" baseType="lpstr">
      <vt:lpstr>Office Theme</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94</cp:revision>
  <dcterms:created xsi:type="dcterms:W3CDTF">2021-03-11T14:12:55Z</dcterms:created>
  <dcterms:modified xsi:type="dcterms:W3CDTF">2022-03-18T13:11:56Z</dcterms:modified>
</cp:coreProperties>
</file>