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9" r:id="rId3"/>
    <p:sldId id="260" r:id="rId4"/>
    <p:sldId id="261" r:id="rId5"/>
    <p:sldId id="262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01100-75CF-4E6B-8C1E-B49B83293590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4" name="Chỗ dành sẵn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58DC0-692B-44EC-9B13-949B71EDC2E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050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8D66-6D17-456B-BFA3-0642E02D33A2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E3FB-E52C-406E-AC45-22D0BAB0D2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7978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8D66-6D17-456B-BFA3-0642E02D33A2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E3FB-E52C-406E-AC45-22D0BAB0D2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5462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8D66-6D17-456B-BFA3-0642E02D33A2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E3FB-E52C-406E-AC45-22D0BAB0D2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2390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669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8D66-6D17-456B-BFA3-0642E02D33A2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E3FB-E52C-406E-AC45-22D0BAB0D2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433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8D66-6D17-456B-BFA3-0642E02D33A2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E3FB-E52C-406E-AC45-22D0BAB0D2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0256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8D66-6D17-456B-BFA3-0642E02D33A2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E3FB-E52C-406E-AC45-22D0BAB0D2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4176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8D66-6D17-456B-BFA3-0642E02D33A2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E3FB-E52C-406E-AC45-22D0BAB0D2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8623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8D66-6D17-456B-BFA3-0642E02D33A2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E3FB-E52C-406E-AC45-22D0BAB0D2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994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8D66-6D17-456B-BFA3-0642E02D33A2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E3FB-E52C-406E-AC45-22D0BAB0D2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239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8D66-6D17-456B-BFA3-0642E02D33A2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E3FB-E52C-406E-AC45-22D0BAB0D2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5258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8D66-6D17-456B-BFA3-0642E02D33A2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E3FB-E52C-406E-AC45-22D0BAB0D2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0114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28D66-6D17-456B-BFA3-0642E02D33A2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BE3FB-E52C-406E-AC45-22D0BAB0D2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171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tationary, envelope&#10;&#10;Description automatically generated">
            <a:extLst>
              <a:ext uri="{FF2B5EF4-FFF2-40B4-BE49-F238E27FC236}">
                <a16:creationId xmlns:a16="http://schemas.microsoft.com/office/drawing/2014/main" xmlns="" id="{2463433A-0B0C-4276-82EF-1A32DB3BB8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" t="8746" r="-540"/>
          <a:stretch/>
        </p:blipFill>
        <p:spPr>
          <a:xfrm>
            <a:off x="-967409" y="-62300"/>
            <a:ext cx="10166074" cy="6920300"/>
          </a:xfrm>
          <a:prstGeom prst="rect">
            <a:avLst/>
          </a:prstGeom>
        </p:spPr>
      </p:pic>
      <p:pic>
        <p:nvPicPr>
          <p:cNvPr id="11" name="Content Placeholder 4" descr="A picture containing text, stationary, envelope&#10;&#10;Description automatically generated">
            <a:extLst>
              <a:ext uri="{FF2B5EF4-FFF2-40B4-BE49-F238E27FC236}">
                <a16:creationId xmlns:a16="http://schemas.microsoft.com/office/drawing/2014/main" xmlns="" id="{D380EF0C-FF5F-42AB-9A2C-CD7B3B25C81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93" y="0"/>
            <a:ext cx="9144001" cy="6920300"/>
          </a:xfr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2EB3D52-A421-492C-B8C6-0FAE8457A01C}"/>
              </a:ext>
            </a:extLst>
          </p:cNvPr>
          <p:cNvGrpSpPr/>
          <p:nvPr/>
        </p:nvGrpSpPr>
        <p:grpSpPr>
          <a:xfrm>
            <a:off x="308527" y="1295400"/>
            <a:ext cx="6787937" cy="3353995"/>
            <a:chOff x="1899755" y="2721133"/>
            <a:chExt cx="6111578" cy="335399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A2F5228A-FF4E-4F7C-9E5C-C241D36F8ECF}"/>
                </a:ext>
              </a:extLst>
            </p:cNvPr>
            <p:cNvSpPr txBox="1"/>
            <p:nvPr/>
          </p:nvSpPr>
          <p:spPr>
            <a:xfrm>
              <a:off x="2218509" y="2721133"/>
              <a:ext cx="5792824" cy="3353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9600" b="1" i="1" dirty="0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glow rad="139700">
                      <a:schemeClr val="bg1">
                        <a:alpha val="40000"/>
                      </a:schemeClr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UTM Futura Extra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LUYỆN 					TẬP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96E74730-04C1-4C08-8BD5-C869EE0B23CB}"/>
                </a:ext>
              </a:extLst>
            </p:cNvPr>
            <p:cNvSpPr txBox="1"/>
            <p:nvPr/>
          </p:nvSpPr>
          <p:spPr>
            <a:xfrm>
              <a:off x="1899755" y="2721133"/>
              <a:ext cx="6004042" cy="3353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9600" b="1" i="1" dirty="0">
                  <a:solidFill>
                    <a:srgbClr val="B958DD"/>
                  </a:solidFill>
                  <a:effectLst>
                    <a:glow rad="12700">
                      <a:schemeClr val="bg1">
                        <a:alpha val="98000"/>
                      </a:schemeClr>
                    </a:glow>
                  </a:effectLst>
                  <a:latin typeface="UTM Futura Extra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9600" b="1" i="1" dirty="0">
                  <a:solidFill>
                    <a:srgbClr val="FBBA38"/>
                  </a:solidFill>
                  <a:effectLst>
                    <a:glow rad="12700">
                      <a:schemeClr val="bg1">
                        <a:alpha val="98000"/>
                      </a:schemeClr>
                    </a:glow>
                  </a:effectLst>
                  <a:latin typeface="UTM Futura Extra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9600" b="1" i="1" dirty="0">
                  <a:solidFill>
                    <a:srgbClr val="F24C4C"/>
                  </a:solidFill>
                  <a:effectLst>
                    <a:glow rad="12700">
                      <a:schemeClr val="bg1">
                        <a:alpha val="98000"/>
                      </a:schemeClr>
                    </a:glow>
                  </a:effectLst>
                  <a:latin typeface="UTM Futura Extra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						</a:t>
              </a:r>
              <a:r>
                <a:rPr lang="en-US" sz="9600" b="1" i="1" dirty="0">
                  <a:solidFill>
                    <a:srgbClr val="526DDF"/>
                  </a:solidFill>
                  <a:effectLst>
                    <a:glow rad="12700">
                      <a:schemeClr val="bg1">
                        <a:alpha val="98000"/>
                      </a:schemeClr>
                    </a:glow>
                  </a:effectLst>
                  <a:latin typeface="UTM Futura Extra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TẬP </a:t>
              </a:r>
              <a:endParaRPr lang="en-US" sz="9600" b="1" i="1" dirty="0">
                <a:solidFill>
                  <a:srgbClr val="99AF46"/>
                </a:solidFill>
                <a:effectLst>
                  <a:glow rad="12700">
                    <a:schemeClr val="bg1">
                      <a:alpha val="98000"/>
                    </a:schemeClr>
                  </a:glow>
                </a:effectLst>
                <a:latin typeface="UTM Futura Extra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 descr="Chart, bubble chart&#10;&#10;Description automatically generated">
            <a:extLst>
              <a:ext uri="{FF2B5EF4-FFF2-40B4-BE49-F238E27FC236}">
                <a16:creationId xmlns:a16="http://schemas.microsoft.com/office/drawing/2014/main" xmlns="" id="{738F6769-12EA-4296-9F5D-F1E6BD29CF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832" b="96322" l="9903" r="46807">
                        <a14:foregroundMark x1="14915" y1="85408" x2="9943" y2="90542"/>
                        <a14:foregroundMark x1="9943" y1="90542" x2="11601" y2="93048"/>
                        <a14:foregroundMark x1="43816" y1="85085" x2="46807" y2="92603"/>
                        <a14:foregroundMark x1="46807" y1="92603" x2="43048" y2="93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54" t="82286" r="51397" b="2097"/>
          <a:stretch/>
        </p:blipFill>
        <p:spPr>
          <a:xfrm>
            <a:off x="4572000" y="-107346"/>
            <a:ext cx="2917857" cy="158735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88008E5-31E4-4298-B103-73A4D84ADAE8}"/>
              </a:ext>
            </a:extLst>
          </p:cNvPr>
          <p:cNvSpPr txBox="1"/>
          <p:nvPr/>
        </p:nvSpPr>
        <p:spPr>
          <a:xfrm>
            <a:off x="2311687" y="5984976"/>
            <a:ext cx="2881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BBA38"/>
                </a:solidFill>
                <a:latin typeface="UTM Netmuc KT" panose="02040603050506020204" pitchFamily="18" charset="0"/>
              </a:rPr>
              <a:t>Trang 143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21D2416-9D7C-4E46-AA3B-A70CDEDB863D}"/>
              </a:ext>
            </a:extLst>
          </p:cNvPr>
          <p:cNvSpPr txBox="1"/>
          <p:nvPr/>
        </p:nvSpPr>
        <p:spPr>
          <a:xfrm>
            <a:off x="5078429" y="165138"/>
            <a:ext cx="25659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526DD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UTM Netmuc KT" panose="02040603050506020204" pitchFamily="18" charset="0"/>
              </a:rPr>
              <a:t>TOÁN 4</a:t>
            </a:r>
          </a:p>
        </p:txBody>
      </p:sp>
    </p:spTree>
    <p:extLst>
      <p:ext uri="{BB962C8B-B14F-4D97-AF65-F5344CB8AC3E}">
        <p14:creationId xmlns:p14="http://schemas.microsoft.com/office/powerpoint/2010/main" val="5821737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DA467E-A594-4A1A-9925-58B40BBD2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xmlns="" id="{D6144212-7816-4C8F-BCBF-343460F017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5717" cy="7042068"/>
          </a:xfrm>
        </p:spPr>
      </p:pic>
      <p:sp>
        <p:nvSpPr>
          <p:cNvPr id="6" name="Google Shape;2444;p12">
            <a:extLst>
              <a:ext uri="{FF2B5EF4-FFF2-40B4-BE49-F238E27FC236}">
                <a16:creationId xmlns:a16="http://schemas.microsoft.com/office/drawing/2014/main" xmlns="" id="{B321CE66-3F9D-4CF1-BAE3-B4030E7C65E9}"/>
              </a:ext>
            </a:extLst>
          </p:cNvPr>
          <p:cNvSpPr/>
          <p:nvPr/>
        </p:nvSpPr>
        <p:spPr>
          <a:xfrm>
            <a:off x="2830824" y="3966359"/>
            <a:ext cx="3268596" cy="2676711"/>
          </a:xfrm>
          <a:custGeom>
            <a:avLst/>
            <a:gdLst/>
            <a:ahLst/>
            <a:cxnLst/>
            <a:rect l="l" t="t" r="r" b="b"/>
            <a:pathLst>
              <a:path w="5193" h="4370" extrusionOk="0">
                <a:moveTo>
                  <a:pt x="388" y="2071"/>
                </a:moveTo>
                <a:cubicBezTo>
                  <a:pt x="388" y="2071"/>
                  <a:pt x="0" y="1572"/>
                  <a:pt x="397" y="1102"/>
                </a:cubicBezTo>
                <a:cubicBezTo>
                  <a:pt x="634" y="820"/>
                  <a:pt x="907" y="785"/>
                  <a:pt x="1066" y="856"/>
                </a:cubicBezTo>
                <a:cubicBezTo>
                  <a:pt x="1066" y="856"/>
                  <a:pt x="1202" y="353"/>
                  <a:pt x="2060" y="177"/>
                </a:cubicBezTo>
                <a:cubicBezTo>
                  <a:pt x="2919" y="0"/>
                  <a:pt x="3374" y="379"/>
                  <a:pt x="3538" y="821"/>
                </a:cubicBezTo>
                <a:cubicBezTo>
                  <a:pt x="4195" y="644"/>
                  <a:pt x="5193" y="1869"/>
                  <a:pt x="4384" y="2639"/>
                </a:cubicBezTo>
                <a:cubicBezTo>
                  <a:pt x="4649" y="3119"/>
                  <a:pt x="3980" y="4269"/>
                  <a:pt x="3071" y="3839"/>
                </a:cubicBezTo>
                <a:cubicBezTo>
                  <a:pt x="2768" y="4370"/>
                  <a:pt x="1284" y="4212"/>
                  <a:pt x="1126" y="3656"/>
                </a:cubicBezTo>
                <a:cubicBezTo>
                  <a:pt x="1126" y="3656"/>
                  <a:pt x="374" y="3593"/>
                  <a:pt x="210" y="2987"/>
                </a:cubicBezTo>
                <a:cubicBezTo>
                  <a:pt x="46" y="2381"/>
                  <a:pt x="287" y="2128"/>
                  <a:pt x="388" y="20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7610329-DA60-4891-97C7-FCC1791D2DF5}"/>
              </a:ext>
            </a:extLst>
          </p:cNvPr>
          <p:cNvSpPr txBox="1"/>
          <p:nvPr/>
        </p:nvSpPr>
        <p:spPr>
          <a:xfrm>
            <a:off x="3009325" y="4517745"/>
            <a:ext cx="268753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mình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vượt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mì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rồi.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3211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83019A-FE0C-4113-A255-1215294EB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doll, box&#10;&#10;Description automatically generated">
            <a:extLst>
              <a:ext uri="{FF2B5EF4-FFF2-40B4-BE49-F238E27FC236}">
                <a16:creationId xmlns:a16="http://schemas.microsoft.com/office/drawing/2014/main" xmlns="" id="{F66CA1DA-60F4-4E48-A164-524D52A86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Google Shape;2444;p12">
            <a:extLst>
              <a:ext uri="{FF2B5EF4-FFF2-40B4-BE49-F238E27FC236}">
                <a16:creationId xmlns:a16="http://schemas.microsoft.com/office/drawing/2014/main" xmlns="" id="{B71B7DB7-5D03-4129-8271-02E6175A6D76}"/>
              </a:ext>
            </a:extLst>
          </p:cNvPr>
          <p:cNvSpPr/>
          <p:nvPr/>
        </p:nvSpPr>
        <p:spPr>
          <a:xfrm>
            <a:off x="4871852" y="190006"/>
            <a:ext cx="4096901" cy="2676711"/>
          </a:xfrm>
          <a:custGeom>
            <a:avLst/>
            <a:gdLst/>
            <a:ahLst/>
            <a:cxnLst/>
            <a:rect l="l" t="t" r="r" b="b"/>
            <a:pathLst>
              <a:path w="5193" h="4370" extrusionOk="0">
                <a:moveTo>
                  <a:pt x="388" y="2071"/>
                </a:moveTo>
                <a:cubicBezTo>
                  <a:pt x="388" y="2071"/>
                  <a:pt x="0" y="1572"/>
                  <a:pt x="397" y="1102"/>
                </a:cubicBezTo>
                <a:cubicBezTo>
                  <a:pt x="634" y="820"/>
                  <a:pt x="907" y="785"/>
                  <a:pt x="1066" y="856"/>
                </a:cubicBezTo>
                <a:cubicBezTo>
                  <a:pt x="1066" y="856"/>
                  <a:pt x="1202" y="353"/>
                  <a:pt x="2060" y="177"/>
                </a:cubicBezTo>
                <a:cubicBezTo>
                  <a:pt x="2919" y="0"/>
                  <a:pt x="3374" y="379"/>
                  <a:pt x="3538" y="821"/>
                </a:cubicBezTo>
                <a:cubicBezTo>
                  <a:pt x="4195" y="644"/>
                  <a:pt x="5193" y="1869"/>
                  <a:pt x="4384" y="2639"/>
                </a:cubicBezTo>
                <a:cubicBezTo>
                  <a:pt x="4649" y="3119"/>
                  <a:pt x="3980" y="4269"/>
                  <a:pt x="3071" y="3839"/>
                </a:cubicBezTo>
                <a:cubicBezTo>
                  <a:pt x="2768" y="4370"/>
                  <a:pt x="1284" y="4212"/>
                  <a:pt x="1126" y="3656"/>
                </a:cubicBezTo>
                <a:cubicBezTo>
                  <a:pt x="1126" y="3656"/>
                  <a:pt x="374" y="3593"/>
                  <a:pt x="210" y="2987"/>
                </a:cubicBezTo>
                <a:cubicBezTo>
                  <a:pt x="46" y="2381"/>
                  <a:pt x="287" y="2128"/>
                  <a:pt x="388" y="20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99F3C50-3ACF-42F4-A02B-7A13CC01A01E}"/>
              </a:ext>
            </a:extLst>
          </p:cNvPr>
          <p:cNvSpPr txBox="1"/>
          <p:nvPr/>
        </p:nvSpPr>
        <p:spPr>
          <a:xfrm>
            <a:off x="5075508" y="893708"/>
            <a:ext cx="336859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Chúng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ta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tiếp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tục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vượt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qua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các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thử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thách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của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hành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tinh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bánh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ngọt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nhé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#9Slide03 Arima Madurai Black" panose="00000A00000000000000" pitchFamily="2" charset="0"/>
              <a:ea typeface="+mn-ea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8526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173BB2-74AA-4468-89F0-F555478C6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artoon of a city&#10;&#10;Description automatically generated with low confidence">
            <a:extLst>
              <a:ext uri="{FF2B5EF4-FFF2-40B4-BE49-F238E27FC236}">
                <a16:creationId xmlns:a16="http://schemas.microsoft.com/office/drawing/2014/main" xmlns="" id="{11AB97DF-01B8-4FA8-9901-FC6D50A73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</p:spPr>
      </p:pic>
      <p:sp>
        <p:nvSpPr>
          <p:cNvPr id="6" name="Rounded Rectangle 1">
            <a:extLst>
              <a:ext uri="{FF2B5EF4-FFF2-40B4-BE49-F238E27FC236}">
                <a16:creationId xmlns:a16="http://schemas.microsoft.com/office/drawing/2014/main" xmlns="" id="{79389222-A930-49C2-AEA5-264C7165F5F7}"/>
              </a:ext>
            </a:extLst>
          </p:cNvPr>
          <p:cNvSpPr/>
          <p:nvPr/>
        </p:nvSpPr>
        <p:spPr>
          <a:xfrm>
            <a:off x="417864" y="406728"/>
            <a:ext cx="8179130" cy="6044542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072EDC6-3DBC-4286-A6DE-88CFD308CA83}"/>
              </a:ext>
            </a:extLst>
          </p:cNvPr>
          <p:cNvSpPr txBox="1"/>
          <p:nvPr/>
        </p:nvSpPr>
        <p:spPr>
          <a:xfrm>
            <a:off x="628650" y="569418"/>
            <a:ext cx="781841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660066"/>
                </a:solidFill>
                <a:latin typeface="UTM Alberta Heavy" panose="02040603050506020204" pitchFamily="18" charset="0"/>
              </a:rPr>
              <a:t> Bài 2: </a:t>
            </a:r>
            <a:r>
              <a:rPr lang="en-US" sz="4000" b="1" dirty="0" err="1">
                <a:solidFill>
                  <a:srgbClr val="336600"/>
                </a:solidFill>
                <a:latin typeface="UTM Alberta Heavy" panose="02040603050506020204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336600"/>
                </a:solidFill>
                <a:latin typeface="UTM Alberta Heavy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6600"/>
                </a:solidFill>
                <a:latin typeface="UTM Alberta Heavy" panose="02040603050506020204" pitchFamily="18" charset="0"/>
                <a:cs typeface="Times New Roman" pitchFamily="18" charset="0"/>
              </a:rPr>
              <a:t>miếng</a:t>
            </a:r>
            <a:r>
              <a:rPr lang="en-US" sz="4000" b="1" dirty="0">
                <a:solidFill>
                  <a:srgbClr val="336600"/>
                </a:solidFill>
                <a:latin typeface="UTM Alberta Heavy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6600"/>
                </a:solidFill>
                <a:latin typeface="UTM Alberta Heavy" panose="02040603050506020204" pitchFamily="18" charset="0"/>
                <a:cs typeface="Times New Roman" pitchFamily="18" charset="0"/>
              </a:rPr>
              <a:t>kính</a:t>
            </a:r>
            <a:r>
              <a:rPr lang="en-US" sz="4000" b="1" dirty="0">
                <a:solidFill>
                  <a:srgbClr val="336600"/>
                </a:solidFill>
                <a:latin typeface="UTM Alberta Heavy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6600"/>
                </a:solidFill>
                <a:latin typeface="UTM Alberta Heavy" panose="02040603050506020204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rgbClr val="336600"/>
                </a:solidFill>
                <a:latin typeface="UTM Alberta Heavy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6600"/>
                </a:solidFill>
                <a:latin typeface="UTM Alberta Heavy" panose="02040603050506020204" pitchFamily="18" charset="0"/>
                <a:cs typeface="Times New Roman" pitchFamily="18" charset="0"/>
              </a:rPr>
              <a:t>thoi</a:t>
            </a:r>
            <a:r>
              <a:rPr lang="en-US" sz="4000" b="1" dirty="0">
                <a:solidFill>
                  <a:srgbClr val="336600"/>
                </a:solidFill>
                <a:latin typeface="UTM Alberta Heavy" panose="02040603050506020204" pitchFamily="18" charset="0"/>
                <a:cs typeface="Times New Roman" pitchFamily="18" charset="0"/>
              </a:rPr>
              <a:t> có </a:t>
            </a:r>
            <a:r>
              <a:rPr lang="en-US" sz="4000" b="1" dirty="0" err="1">
                <a:solidFill>
                  <a:srgbClr val="336600"/>
                </a:solidFill>
                <a:latin typeface="UTM Alberta Heavy" panose="02040603050506020204" pitchFamily="18" charset="0"/>
                <a:cs typeface="Times New Roman" pitchFamily="18" charset="0"/>
              </a:rPr>
              <a:t>độ</a:t>
            </a:r>
            <a:r>
              <a:rPr lang="en-US" sz="4000" b="1" dirty="0">
                <a:solidFill>
                  <a:srgbClr val="336600"/>
                </a:solidFill>
                <a:latin typeface="UTM Alberta Heavy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6600"/>
                </a:solidFill>
                <a:latin typeface="UTM Alberta Heavy" panose="02040603050506020204" pitchFamily="18" charset="0"/>
                <a:cs typeface="Times New Roman" pitchFamily="18" charset="0"/>
              </a:rPr>
              <a:t>dài</a:t>
            </a:r>
            <a:r>
              <a:rPr lang="en-US" sz="4000" b="1" dirty="0">
                <a:solidFill>
                  <a:srgbClr val="336600"/>
                </a:solidFill>
                <a:latin typeface="UTM Alberta Heavy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6600"/>
                </a:solidFill>
                <a:latin typeface="UTM Alberta Heavy" panose="02040603050506020204" pitchFamily="18" charset="0"/>
                <a:cs typeface="Times New Roman" pitchFamily="18" charset="0"/>
              </a:rPr>
              <a:t>đường</a:t>
            </a:r>
            <a:r>
              <a:rPr lang="en-US" sz="4000" b="1" dirty="0">
                <a:solidFill>
                  <a:srgbClr val="336600"/>
                </a:solidFill>
                <a:latin typeface="UTM Alberta Heavy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6600"/>
                </a:solidFill>
                <a:latin typeface="UTM Alberta Heavy" panose="02040603050506020204" pitchFamily="18" charset="0"/>
                <a:cs typeface="Times New Roman" pitchFamily="18" charset="0"/>
              </a:rPr>
              <a:t>chéo</a:t>
            </a:r>
            <a:r>
              <a:rPr lang="en-US" sz="4000" b="1" dirty="0">
                <a:solidFill>
                  <a:srgbClr val="336600"/>
                </a:solidFill>
                <a:latin typeface="UTM Alberta Heavy" panose="02040603050506020204" pitchFamily="18" charset="0"/>
                <a:cs typeface="Times New Roman" pitchFamily="18" charset="0"/>
              </a:rPr>
              <a:t> là 14cm </a:t>
            </a:r>
            <a:r>
              <a:rPr lang="en-US" sz="4000" b="1" dirty="0" err="1">
                <a:solidFill>
                  <a:srgbClr val="336600"/>
                </a:solidFill>
                <a:latin typeface="UTM Alberta Heavy" panose="02040603050506020204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336600"/>
                </a:solidFill>
                <a:latin typeface="UTM Alberta Heavy" panose="02040603050506020204" pitchFamily="18" charset="0"/>
                <a:cs typeface="Times New Roman" pitchFamily="18" charset="0"/>
              </a:rPr>
              <a:t> 10cm .</a:t>
            </a:r>
            <a:r>
              <a:rPr lang="en-US" sz="4000" b="1" dirty="0" err="1">
                <a:solidFill>
                  <a:srgbClr val="336600"/>
                </a:solidFill>
                <a:latin typeface="UTM Alberta Heavy" panose="02040603050506020204" pitchFamily="18" charset="0"/>
                <a:cs typeface="Times New Roman" pitchFamily="18" charset="0"/>
              </a:rPr>
              <a:t>Tính</a:t>
            </a:r>
            <a:r>
              <a:rPr lang="en-US" sz="4000" b="1" dirty="0">
                <a:solidFill>
                  <a:srgbClr val="336600"/>
                </a:solidFill>
                <a:latin typeface="UTM Alberta Heavy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6600"/>
                </a:solidFill>
                <a:latin typeface="UTM Alberta Heavy" panose="02040603050506020204" pitchFamily="18" charset="0"/>
                <a:cs typeface="Times New Roman" pitchFamily="18" charset="0"/>
              </a:rPr>
              <a:t>diện</a:t>
            </a:r>
            <a:r>
              <a:rPr lang="en-US" sz="4000" b="1" dirty="0">
                <a:solidFill>
                  <a:srgbClr val="336600"/>
                </a:solidFill>
                <a:latin typeface="UTM Alberta Heavy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6600"/>
                </a:solidFill>
                <a:latin typeface="UTM Alberta Heavy" panose="02040603050506020204" pitchFamily="18" charset="0"/>
                <a:cs typeface="Times New Roman" pitchFamily="18" charset="0"/>
              </a:rPr>
              <a:t>tích</a:t>
            </a:r>
            <a:r>
              <a:rPr lang="en-US" sz="4000" b="1" dirty="0">
                <a:solidFill>
                  <a:srgbClr val="336600"/>
                </a:solidFill>
                <a:latin typeface="UTM Alberta Heavy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6600"/>
                </a:solidFill>
                <a:latin typeface="UTM Alberta Heavy" panose="02040603050506020204" pitchFamily="18" charset="0"/>
                <a:cs typeface="Times New Roman" pitchFamily="18" charset="0"/>
              </a:rPr>
              <a:t>tấm</a:t>
            </a:r>
            <a:r>
              <a:rPr lang="en-US" sz="4000" b="1" dirty="0">
                <a:solidFill>
                  <a:srgbClr val="336600"/>
                </a:solidFill>
                <a:latin typeface="UTM Alberta Heavy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6600"/>
                </a:solidFill>
                <a:latin typeface="UTM Alberta Heavy" panose="02040603050506020204" pitchFamily="18" charset="0"/>
                <a:cs typeface="Times New Roman" pitchFamily="18" charset="0"/>
              </a:rPr>
              <a:t>kính</a:t>
            </a:r>
            <a:r>
              <a:rPr lang="en-US" sz="4000" b="1" dirty="0">
                <a:solidFill>
                  <a:srgbClr val="336600"/>
                </a:solidFill>
                <a:latin typeface="UTM Alberta Heavy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6600"/>
                </a:solidFill>
                <a:latin typeface="UTM Alberta Heavy" panose="02040603050506020204" pitchFamily="18" charset="0"/>
                <a:cs typeface="Times New Roman" pitchFamily="18" charset="0"/>
              </a:rPr>
              <a:t>đó</a:t>
            </a:r>
            <a:r>
              <a:rPr lang="en-US" sz="4000" b="1" dirty="0">
                <a:solidFill>
                  <a:srgbClr val="336600"/>
                </a:solidFill>
                <a:latin typeface="UTM Alberta Heavy" panose="02040603050506020204" pitchFamily="18" charset="0"/>
                <a:cs typeface="Times New Roman" pitchFamily="18" charset="0"/>
              </a:rPr>
              <a:t> .  </a:t>
            </a:r>
            <a:endParaRPr lang="en-US" sz="4000" dirty="0">
              <a:latin typeface="UTM Alberta Heavy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EDC03AC-C04E-43C0-BBF1-A11C17C0B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7550" y="2704772"/>
            <a:ext cx="2628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giải</a:t>
            </a:r>
            <a:endParaRPr lang="en-US" altLang="en-US" sz="4000" b="1" dirty="0">
              <a:solidFill>
                <a:schemeClr val="accent2">
                  <a:lumMod val="75000"/>
                </a:schemeClr>
              </a:solidFill>
              <a:latin typeface="UTM Alberta Heav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8826C64-DCFC-4C2D-A604-C960B30E4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528" y="3428999"/>
            <a:ext cx="52006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4000" dirty="0" err="1">
                <a:latin typeface="UTM Alberta Heavy" panose="020406030505060202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4000" dirty="0"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UTM Alberta Heavy" panose="020406030505060202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000" dirty="0"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UTM Alberta Heavy" panose="020406030505060202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4000" dirty="0"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UTM Alberta Heavy" panose="020406030505060202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4000" dirty="0">
                <a:latin typeface="UTM Alberta Heavy" panose="02040603050506020204" pitchFamily="18" charset="0"/>
                <a:cs typeface="Times New Roman" panose="02020603050405020304" pitchFamily="18" charset="0"/>
              </a:rPr>
              <a:t> là:</a:t>
            </a:r>
          </a:p>
          <a:p>
            <a:pPr>
              <a:lnSpc>
                <a:spcPct val="150000"/>
              </a:lnSpc>
            </a:pPr>
            <a:r>
              <a:rPr lang="en-US" altLang="en-US" sz="4000" dirty="0">
                <a:latin typeface="UTM Alberta Heavy" panose="02040603050506020204" pitchFamily="18" charset="0"/>
                <a:cs typeface="Times New Roman" panose="02020603050405020304" pitchFamily="18" charset="0"/>
              </a:rPr>
              <a:t>    ( 14 x 10) : 2 = 70 (cm</a:t>
            </a:r>
            <a:r>
              <a:rPr lang="en-US" altLang="en-US" sz="4000" baseline="30000" dirty="0">
                <a:latin typeface="UTM Alberta Heavy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 dirty="0">
                <a:latin typeface="UTM Alberta Heavy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112B9A1-AD0F-4AC9-BBD3-C895B64A3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7550" y="5404847"/>
            <a:ext cx="33718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sz="4000" dirty="0" err="1">
                <a:latin typeface="UTM Alberta Heavy" panose="020406030505060202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4000" dirty="0"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UTM Alberta Heavy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atin typeface="UTM Alberta Heavy" panose="02040603050506020204" pitchFamily="18" charset="0"/>
                <a:cs typeface="Times New Roman" panose="02020603050405020304" pitchFamily="18" charset="0"/>
              </a:rPr>
              <a:t>: 70 cm</a:t>
            </a:r>
            <a:r>
              <a:rPr lang="en-US" altLang="en-US" sz="4000" baseline="30000" dirty="0">
                <a:latin typeface="UTM Alberta Heavy" panose="02040603050506020204" pitchFamily="18" charset="0"/>
                <a:cs typeface="Times New Roman" panose="02020603050405020304" pitchFamily="18" charset="0"/>
              </a:rPr>
              <a:t>2</a:t>
            </a:r>
            <a:endParaRPr lang="en-US" altLang="en-US" sz="4000" dirty="0">
              <a:latin typeface="UTM Alberta Heavy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0698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D7E22B-9538-4F55-A06A-568E9870E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84D0F0C3-DFE6-4D31-80EE-3EDCA7560F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Google Shape;2444;p12">
            <a:extLst>
              <a:ext uri="{FF2B5EF4-FFF2-40B4-BE49-F238E27FC236}">
                <a16:creationId xmlns:a16="http://schemas.microsoft.com/office/drawing/2014/main" xmlns="" id="{08105D8A-CB38-4CD2-8A56-E5874BA82AED}"/>
              </a:ext>
            </a:extLst>
          </p:cNvPr>
          <p:cNvSpPr/>
          <p:nvPr/>
        </p:nvSpPr>
        <p:spPr>
          <a:xfrm>
            <a:off x="142504" y="2446317"/>
            <a:ext cx="3696194" cy="2676711"/>
          </a:xfrm>
          <a:custGeom>
            <a:avLst/>
            <a:gdLst/>
            <a:ahLst/>
            <a:cxnLst/>
            <a:rect l="l" t="t" r="r" b="b"/>
            <a:pathLst>
              <a:path w="5193" h="4370" extrusionOk="0">
                <a:moveTo>
                  <a:pt x="388" y="2071"/>
                </a:moveTo>
                <a:cubicBezTo>
                  <a:pt x="388" y="2071"/>
                  <a:pt x="0" y="1572"/>
                  <a:pt x="397" y="1102"/>
                </a:cubicBezTo>
                <a:cubicBezTo>
                  <a:pt x="634" y="820"/>
                  <a:pt x="907" y="785"/>
                  <a:pt x="1066" y="856"/>
                </a:cubicBezTo>
                <a:cubicBezTo>
                  <a:pt x="1066" y="856"/>
                  <a:pt x="1202" y="353"/>
                  <a:pt x="2060" y="177"/>
                </a:cubicBezTo>
                <a:cubicBezTo>
                  <a:pt x="2919" y="0"/>
                  <a:pt x="3374" y="379"/>
                  <a:pt x="3538" y="821"/>
                </a:cubicBezTo>
                <a:cubicBezTo>
                  <a:pt x="4195" y="644"/>
                  <a:pt x="5193" y="1869"/>
                  <a:pt x="4384" y="2639"/>
                </a:cubicBezTo>
                <a:cubicBezTo>
                  <a:pt x="4649" y="3119"/>
                  <a:pt x="3980" y="4269"/>
                  <a:pt x="3071" y="3839"/>
                </a:cubicBezTo>
                <a:cubicBezTo>
                  <a:pt x="2768" y="4370"/>
                  <a:pt x="1284" y="4212"/>
                  <a:pt x="1126" y="3656"/>
                </a:cubicBezTo>
                <a:cubicBezTo>
                  <a:pt x="1126" y="3656"/>
                  <a:pt x="374" y="3593"/>
                  <a:pt x="210" y="2987"/>
                </a:cubicBezTo>
                <a:cubicBezTo>
                  <a:pt x="46" y="2381"/>
                  <a:pt x="287" y="2128"/>
                  <a:pt x="388" y="20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B3B207A-1EF8-4052-9C7E-9257D3A00BA2}"/>
              </a:ext>
            </a:extLst>
          </p:cNvPr>
          <p:cNvSpPr txBox="1"/>
          <p:nvPr/>
        </p:nvSpPr>
        <p:spPr>
          <a:xfrm>
            <a:off x="337252" y="3092174"/>
            <a:ext cx="303911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US" sz="28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bạn</a:t>
            </a:r>
            <a:r>
              <a:rPr lang="en-US" sz="28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thật</a:t>
            </a:r>
            <a:r>
              <a:rPr lang="en-US" sz="28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giỏi</a:t>
            </a:r>
            <a:r>
              <a:rPr lang="en-US" sz="28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 </a:t>
            </a:r>
            <a:r>
              <a:rPr lang="en-US" sz="28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Chúng</a:t>
            </a:r>
            <a:r>
              <a:rPr lang="en-US" sz="28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ta </a:t>
            </a:r>
            <a:r>
              <a:rPr lang="en-US" sz="28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vượt</a:t>
            </a:r>
            <a:r>
              <a:rPr lang="en-US" sz="28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qua </a:t>
            </a:r>
            <a:r>
              <a:rPr lang="en-US" sz="28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được</a:t>
            </a:r>
            <a:r>
              <a:rPr lang="en-US" sz="28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hành</a:t>
            </a:r>
            <a:r>
              <a:rPr lang="en-US" sz="28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tinh</a:t>
            </a:r>
            <a:r>
              <a:rPr lang="en-US" sz="28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bánh </a:t>
            </a:r>
            <a:r>
              <a:rPr lang="en-US" sz="28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ngọt</a:t>
            </a:r>
            <a:r>
              <a:rPr lang="en-US" sz="28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rồi!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#9Slide03 Arima Madurai Black" panose="00000A00000000000000" pitchFamily="2" charset="0"/>
              <a:ea typeface="+mn-ea"/>
              <a:cs typeface="#9Slide03 Arima Madurai Black" panose="00000A00000000000000" pitchFamily="2" charset="0"/>
            </a:endParaRPr>
          </a:p>
        </p:txBody>
      </p:sp>
      <p:sp>
        <p:nvSpPr>
          <p:cNvPr id="8" name="Google Shape;2444;p12">
            <a:extLst>
              <a:ext uri="{FF2B5EF4-FFF2-40B4-BE49-F238E27FC236}">
                <a16:creationId xmlns:a16="http://schemas.microsoft.com/office/drawing/2014/main" xmlns="" id="{78A055AE-3A47-43DD-B93F-07C9D48B0615}"/>
              </a:ext>
            </a:extLst>
          </p:cNvPr>
          <p:cNvSpPr/>
          <p:nvPr/>
        </p:nvSpPr>
        <p:spPr>
          <a:xfrm>
            <a:off x="5858988" y="1597633"/>
            <a:ext cx="3427516" cy="2676711"/>
          </a:xfrm>
          <a:custGeom>
            <a:avLst/>
            <a:gdLst/>
            <a:ahLst/>
            <a:cxnLst/>
            <a:rect l="l" t="t" r="r" b="b"/>
            <a:pathLst>
              <a:path w="5193" h="4370" extrusionOk="0">
                <a:moveTo>
                  <a:pt x="388" y="2071"/>
                </a:moveTo>
                <a:cubicBezTo>
                  <a:pt x="388" y="2071"/>
                  <a:pt x="0" y="1572"/>
                  <a:pt x="397" y="1102"/>
                </a:cubicBezTo>
                <a:cubicBezTo>
                  <a:pt x="634" y="820"/>
                  <a:pt x="907" y="785"/>
                  <a:pt x="1066" y="856"/>
                </a:cubicBezTo>
                <a:cubicBezTo>
                  <a:pt x="1066" y="856"/>
                  <a:pt x="1202" y="353"/>
                  <a:pt x="2060" y="177"/>
                </a:cubicBezTo>
                <a:cubicBezTo>
                  <a:pt x="2919" y="0"/>
                  <a:pt x="3374" y="379"/>
                  <a:pt x="3538" y="821"/>
                </a:cubicBezTo>
                <a:cubicBezTo>
                  <a:pt x="4195" y="644"/>
                  <a:pt x="5193" y="1869"/>
                  <a:pt x="4384" y="2639"/>
                </a:cubicBezTo>
                <a:cubicBezTo>
                  <a:pt x="4649" y="3119"/>
                  <a:pt x="3980" y="4269"/>
                  <a:pt x="3071" y="3839"/>
                </a:cubicBezTo>
                <a:cubicBezTo>
                  <a:pt x="2768" y="4370"/>
                  <a:pt x="1284" y="4212"/>
                  <a:pt x="1126" y="3656"/>
                </a:cubicBezTo>
                <a:cubicBezTo>
                  <a:pt x="1126" y="3656"/>
                  <a:pt x="374" y="3593"/>
                  <a:pt x="210" y="2987"/>
                </a:cubicBezTo>
                <a:cubicBezTo>
                  <a:pt x="46" y="2381"/>
                  <a:pt x="287" y="2128"/>
                  <a:pt x="388" y="20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BE98D2-ED00-4268-9DDD-2951EB515EA0}"/>
              </a:ext>
            </a:extLst>
          </p:cNvPr>
          <p:cNvSpPr txBox="1"/>
          <p:nvPr/>
        </p:nvSpPr>
        <p:spPr>
          <a:xfrm>
            <a:off x="6341939" y="2324753"/>
            <a:ext cx="246161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Nào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!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Bây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giờ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cùng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thử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thách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hành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cuối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cùng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nhé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9770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FE6304-FBD0-4073-8250-F5F43E47D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05CBAA49-3EED-4CCD-9C77-962FDDFBBF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Google Shape;2444;p12">
            <a:extLst>
              <a:ext uri="{FF2B5EF4-FFF2-40B4-BE49-F238E27FC236}">
                <a16:creationId xmlns:a16="http://schemas.microsoft.com/office/drawing/2014/main" xmlns="" id="{6BC6E4AB-F97F-4E59-98CE-EA8E35F808EE}"/>
              </a:ext>
            </a:extLst>
          </p:cNvPr>
          <p:cNvSpPr/>
          <p:nvPr/>
        </p:nvSpPr>
        <p:spPr>
          <a:xfrm>
            <a:off x="-51356" y="2802577"/>
            <a:ext cx="3696194" cy="2676711"/>
          </a:xfrm>
          <a:custGeom>
            <a:avLst/>
            <a:gdLst/>
            <a:ahLst/>
            <a:cxnLst/>
            <a:rect l="l" t="t" r="r" b="b"/>
            <a:pathLst>
              <a:path w="5193" h="4370" extrusionOk="0">
                <a:moveTo>
                  <a:pt x="388" y="2071"/>
                </a:moveTo>
                <a:cubicBezTo>
                  <a:pt x="388" y="2071"/>
                  <a:pt x="0" y="1572"/>
                  <a:pt x="397" y="1102"/>
                </a:cubicBezTo>
                <a:cubicBezTo>
                  <a:pt x="634" y="820"/>
                  <a:pt x="907" y="785"/>
                  <a:pt x="1066" y="856"/>
                </a:cubicBezTo>
                <a:cubicBezTo>
                  <a:pt x="1066" y="856"/>
                  <a:pt x="1202" y="353"/>
                  <a:pt x="2060" y="177"/>
                </a:cubicBezTo>
                <a:cubicBezTo>
                  <a:pt x="2919" y="0"/>
                  <a:pt x="3374" y="379"/>
                  <a:pt x="3538" y="821"/>
                </a:cubicBezTo>
                <a:cubicBezTo>
                  <a:pt x="4195" y="644"/>
                  <a:pt x="5193" y="1869"/>
                  <a:pt x="4384" y="2639"/>
                </a:cubicBezTo>
                <a:cubicBezTo>
                  <a:pt x="4649" y="3119"/>
                  <a:pt x="3980" y="4269"/>
                  <a:pt x="3071" y="3839"/>
                </a:cubicBezTo>
                <a:cubicBezTo>
                  <a:pt x="2768" y="4370"/>
                  <a:pt x="1284" y="4212"/>
                  <a:pt x="1126" y="3656"/>
                </a:cubicBezTo>
                <a:cubicBezTo>
                  <a:pt x="1126" y="3656"/>
                  <a:pt x="374" y="3593"/>
                  <a:pt x="210" y="2987"/>
                </a:cubicBezTo>
                <a:cubicBezTo>
                  <a:pt x="46" y="2381"/>
                  <a:pt x="287" y="2128"/>
                  <a:pt x="388" y="20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8854A87-F582-47F4-8943-E3BFBE81C33B}"/>
              </a:ext>
            </a:extLst>
          </p:cNvPr>
          <p:cNvSpPr txBox="1"/>
          <p:nvPr/>
        </p:nvSpPr>
        <p:spPr>
          <a:xfrm>
            <a:off x="143392" y="3581847"/>
            <a:ext cx="303911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Con </a:t>
            </a:r>
            <a:r>
              <a:rPr lang="en-US" sz="28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quái</a:t>
            </a:r>
            <a:r>
              <a:rPr lang="en-US" sz="28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vật</a:t>
            </a:r>
            <a:r>
              <a:rPr lang="en-US" sz="28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đang</a:t>
            </a:r>
            <a:r>
              <a:rPr lang="en-US" sz="28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làm </a:t>
            </a:r>
            <a:r>
              <a:rPr lang="en-US" sz="28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cho</a:t>
            </a:r>
            <a:r>
              <a:rPr lang="en-US" sz="28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</a:t>
            </a:r>
            <a:r>
              <a:rPr lang="en-US" sz="28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hành</a:t>
            </a:r>
            <a:r>
              <a:rPr lang="en-US" sz="28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tinh</a:t>
            </a:r>
            <a:r>
              <a:rPr lang="en-US" sz="28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đầy</a:t>
            </a:r>
            <a:r>
              <a:rPr lang="en-US" sz="28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rác</a:t>
            </a:r>
            <a:r>
              <a:rPr lang="en-US" sz="28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thải</a:t>
            </a:r>
            <a:r>
              <a:rPr lang="en-US" sz="28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#9Slide03 Arima Madurai Black" panose="00000A00000000000000" pitchFamily="2" charset="0"/>
              <a:ea typeface="+mn-ea"/>
              <a:cs typeface="#9Slide03 Arima Madurai Black" panose="00000A00000000000000" pitchFamily="2" charset="0"/>
            </a:endParaRPr>
          </a:p>
        </p:txBody>
      </p:sp>
      <p:sp>
        <p:nvSpPr>
          <p:cNvPr id="8" name="Google Shape;2444;p12">
            <a:extLst>
              <a:ext uri="{FF2B5EF4-FFF2-40B4-BE49-F238E27FC236}">
                <a16:creationId xmlns:a16="http://schemas.microsoft.com/office/drawing/2014/main" xmlns="" id="{28ADBC51-6B84-458A-82D0-714BAFE3866D}"/>
              </a:ext>
            </a:extLst>
          </p:cNvPr>
          <p:cNvSpPr/>
          <p:nvPr/>
        </p:nvSpPr>
        <p:spPr>
          <a:xfrm>
            <a:off x="5499164" y="4975762"/>
            <a:ext cx="3696194" cy="2004576"/>
          </a:xfrm>
          <a:custGeom>
            <a:avLst/>
            <a:gdLst/>
            <a:ahLst/>
            <a:cxnLst/>
            <a:rect l="l" t="t" r="r" b="b"/>
            <a:pathLst>
              <a:path w="5193" h="4370" extrusionOk="0">
                <a:moveTo>
                  <a:pt x="388" y="2071"/>
                </a:moveTo>
                <a:cubicBezTo>
                  <a:pt x="388" y="2071"/>
                  <a:pt x="0" y="1572"/>
                  <a:pt x="397" y="1102"/>
                </a:cubicBezTo>
                <a:cubicBezTo>
                  <a:pt x="634" y="820"/>
                  <a:pt x="907" y="785"/>
                  <a:pt x="1066" y="856"/>
                </a:cubicBezTo>
                <a:cubicBezTo>
                  <a:pt x="1066" y="856"/>
                  <a:pt x="1202" y="353"/>
                  <a:pt x="2060" y="177"/>
                </a:cubicBezTo>
                <a:cubicBezTo>
                  <a:pt x="2919" y="0"/>
                  <a:pt x="3374" y="379"/>
                  <a:pt x="3538" y="821"/>
                </a:cubicBezTo>
                <a:cubicBezTo>
                  <a:pt x="4195" y="644"/>
                  <a:pt x="5193" y="1869"/>
                  <a:pt x="4384" y="2639"/>
                </a:cubicBezTo>
                <a:cubicBezTo>
                  <a:pt x="4649" y="3119"/>
                  <a:pt x="3980" y="4269"/>
                  <a:pt x="3071" y="3839"/>
                </a:cubicBezTo>
                <a:cubicBezTo>
                  <a:pt x="2768" y="4370"/>
                  <a:pt x="1284" y="4212"/>
                  <a:pt x="1126" y="3656"/>
                </a:cubicBezTo>
                <a:cubicBezTo>
                  <a:pt x="1126" y="3656"/>
                  <a:pt x="374" y="3593"/>
                  <a:pt x="210" y="2987"/>
                </a:cubicBezTo>
                <a:cubicBezTo>
                  <a:pt x="46" y="2381"/>
                  <a:pt x="287" y="2128"/>
                  <a:pt x="388" y="20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151478C-7383-401E-8E32-264CA074FB6F}"/>
              </a:ext>
            </a:extLst>
          </p:cNvPr>
          <p:cNvSpPr txBox="1"/>
          <p:nvPr/>
        </p:nvSpPr>
        <p:spPr>
          <a:xfrm>
            <a:off x="6043347" y="5473006"/>
            <a:ext cx="260485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Hãy</a:t>
            </a:r>
            <a:r>
              <a:rPr lang="en-US" sz="28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giúp</a:t>
            </a:r>
            <a:r>
              <a:rPr lang="en-US" sz="28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MONTA </a:t>
            </a:r>
            <a:r>
              <a:rPr lang="en-US" sz="28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US" sz="28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US" sz="28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bạn</a:t>
            </a:r>
            <a:r>
              <a:rPr lang="en-US" sz="28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diệt</a:t>
            </a:r>
            <a:r>
              <a:rPr lang="en-US" sz="28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trừ</a:t>
            </a:r>
            <a:r>
              <a:rPr lang="en-US" sz="28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yêu</a:t>
            </a:r>
            <a:r>
              <a:rPr lang="en-US" sz="28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quái</a:t>
            </a:r>
            <a:r>
              <a:rPr lang="en-US" sz="28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nhé</a:t>
            </a:r>
            <a:r>
              <a:rPr lang="en-US" sz="28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#9Slide03 Arima Madurai Black" panose="00000A00000000000000" pitchFamily="2" charset="0"/>
              <a:ea typeface="+mn-ea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7239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228E32-2159-4643-B39C-42B15E82C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xmlns="" id="{BDFF0559-A2EF-4940-9484-86F83D163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Rounded Rectangle 1">
            <a:extLst>
              <a:ext uri="{FF2B5EF4-FFF2-40B4-BE49-F238E27FC236}">
                <a16:creationId xmlns:a16="http://schemas.microsoft.com/office/drawing/2014/main" xmlns="" id="{169D0BF2-B0B0-4F71-ACB3-065673F3D274}"/>
              </a:ext>
            </a:extLst>
          </p:cNvPr>
          <p:cNvSpPr/>
          <p:nvPr/>
        </p:nvSpPr>
        <p:spPr>
          <a:xfrm>
            <a:off x="417864" y="406728"/>
            <a:ext cx="8179130" cy="6044542"/>
          </a:xfrm>
          <a:prstGeom prst="roundRect">
            <a:avLst>
              <a:gd name="adj" fmla="val 11782"/>
            </a:avLst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A79B2EF-C287-449E-94B7-4E8AB3B009FC}"/>
              </a:ext>
            </a:extLst>
          </p:cNvPr>
          <p:cNvSpPr txBox="1"/>
          <p:nvPr/>
        </p:nvSpPr>
        <p:spPr>
          <a:xfrm>
            <a:off x="846860" y="406728"/>
            <a:ext cx="74502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C42549"/>
                </a:solidFill>
                <a:latin typeface="UTM Alberta Heavy" panose="02040603050506020204" pitchFamily="18" charset="0"/>
              </a:rPr>
              <a:t> Bài 4: </a:t>
            </a:r>
            <a:r>
              <a:rPr lang="en-US" sz="4000" dirty="0" err="1">
                <a:solidFill>
                  <a:srgbClr val="C42549"/>
                </a:solidFill>
                <a:latin typeface="UTM Alberta Heavy" panose="02040603050506020204" pitchFamily="18" charset="0"/>
              </a:rPr>
              <a:t>Thực</a:t>
            </a:r>
            <a:r>
              <a:rPr lang="en-US" sz="4000" dirty="0">
                <a:solidFill>
                  <a:srgbClr val="C42549"/>
                </a:solidFill>
                <a:latin typeface="UTM Alberta Heavy" panose="02040603050506020204" pitchFamily="18" charset="0"/>
              </a:rPr>
              <a:t> </a:t>
            </a:r>
            <a:r>
              <a:rPr lang="en-US" sz="4000" dirty="0" err="1">
                <a:solidFill>
                  <a:srgbClr val="C42549"/>
                </a:solidFill>
                <a:latin typeface="UTM Alberta Heavy" panose="02040603050506020204" pitchFamily="18" charset="0"/>
              </a:rPr>
              <a:t>hành</a:t>
            </a:r>
            <a:r>
              <a:rPr lang="en-US" sz="4000" dirty="0">
                <a:solidFill>
                  <a:srgbClr val="C42549"/>
                </a:solidFill>
                <a:latin typeface="UTM Alberta Heavy" panose="02040603050506020204" pitchFamily="18" charset="0"/>
              </a:rPr>
              <a:t>: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054BB0B9-D870-4CEC-96B2-E1ECF1467B66}"/>
              </a:ext>
            </a:extLst>
          </p:cNvPr>
          <p:cNvSpPr txBox="1">
            <a:spLocks/>
          </p:cNvSpPr>
          <p:nvPr/>
        </p:nvSpPr>
        <p:spPr>
          <a:xfrm>
            <a:off x="628650" y="1114615"/>
            <a:ext cx="8245188" cy="5146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thoi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để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thoi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 typeface="Times New Roman" pitchFamily="18" charset="0"/>
              <a:buChar char="‒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Times New Roman" pitchFamily="18" charset="0"/>
              <a:buChar char="‒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Times New Roman" pitchFamily="18" charset="0"/>
              <a:buChar char="‒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xmlns="" id="{0330696D-77BD-4108-B595-83623F3A2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9" y="3934156"/>
            <a:ext cx="8374331" cy="275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111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05BCDB-EB76-48ED-88C2-844E38486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bedroom&#10;&#10;Description automatically generated">
            <a:extLst>
              <a:ext uri="{FF2B5EF4-FFF2-40B4-BE49-F238E27FC236}">
                <a16:creationId xmlns:a16="http://schemas.microsoft.com/office/drawing/2014/main" xmlns="" id="{E7E95F9B-C80A-478D-90DF-F6DE10349A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013372" cy="6858000"/>
          </a:xfrm>
        </p:spPr>
      </p:pic>
      <p:sp>
        <p:nvSpPr>
          <p:cNvPr id="7" name="Google Shape;2444;p12">
            <a:extLst>
              <a:ext uri="{FF2B5EF4-FFF2-40B4-BE49-F238E27FC236}">
                <a16:creationId xmlns:a16="http://schemas.microsoft.com/office/drawing/2014/main" xmlns="" id="{93762EDA-88A0-448A-9EF5-E0CE599F5802}"/>
              </a:ext>
            </a:extLst>
          </p:cNvPr>
          <p:cNvSpPr/>
          <p:nvPr/>
        </p:nvSpPr>
        <p:spPr>
          <a:xfrm>
            <a:off x="130630" y="1"/>
            <a:ext cx="3696194" cy="2676711"/>
          </a:xfrm>
          <a:custGeom>
            <a:avLst/>
            <a:gdLst/>
            <a:ahLst/>
            <a:cxnLst/>
            <a:rect l="l" t="t" r="r" b="b"/>
            <a:pathLst>
              <a:path w="5193" h="4370" extrusionOk="0">
                <a:moveTo>
                  <a:pt x="388" y="2071"/>
                </a:moveTo>
                <a:cubicBezTo>
                  <a:pt x="388" y="2071"/>
                  <a:pt x="0" y="1572"/>
                  <a:pt x="397" y="1102"/>
                </a:cubicBezTo>
                <a:cubicBezTo>
                  <a:pt x="634" y="820"/>
                  <a:pt x="907" y="785"/>
                  <a:pt x="1066" y="856"/>
                </a:cubicBezTo>
                <a:cubicBezTo>
                  <a:pt x="1066" y="856"/>
                  <a:pt x="1202" y="353"/>
                  <a:pt x="2060" y="177"/>
                </a:cubicBezTo>
                <a:cubicBezTo>
                  <a:pt x="2919" y="0"/>
                  <a:pt x="3374" y="379"/>
                  <a:pt x="3538" y="821"/>
                </a:cubicBezTo>
                <a:cubicBezTo>
                  <a:pt x="4195" y="644"/>
                  <a:pt x="5193" y="1869"/>
                  <a:pt x="4384" y="2639"/>
                </a:cubicBezTo>
                <a:cubicBezTo>
                  <a:pt x="4649" y="3119"/>
                  <a:pt x="3980" y="4269"/>
                  <a:pt x="3071" y="3839"/>
                </a:cubicBezTo>
                <a:cubicBezTo>
                  <a:pt x="2768" y="4370"/>
                  <a:pt x="1284" y="4212"/>
                  <a:pt x="1126" y="3656"/>
                </a:cubicBezTo>
                <a:cubicBezTo>
                  <a:pt x="1126" y="3656"/>
                  <a:pt x="374" y="3593"/>
                  <a:pt x="210" y="2987"/>
                </a:cubicBezTo>
                <a:cubicBezTo>
                  <a:pt x="46" y="2381"/>
                  <a:pt x="287" y="2128"/>
                  <a:pt x="388" y="20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706BD0F-1E6B-492E-A9E8-4A97E39777A4}"/>
              </a:ext>
            </a:extLst>
          </p:cNvPr>
          <p:cNvSpPr txBox="1"/>
          <p:nvPr/>
        </p:nvSpPr>
        <p:spPr>
          <a:xfrm>
            <a:off x="325378" y="645857"/>
            <a:ext cx="303911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Vậy</a:t>
            </a:r>
            <a:r>
              <a:rPr lang="en-US" sz="28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là </a:t>
            </a:r>
            <a:r>
              <a:rPr lang="en-US" sz="28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chúng</a:t>
            </a:r>
            <a:r>
              <a:rPr lang="en-US" sz="28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ta </a:t>
            </a:r>
            <a:r>
              <a:rPr lang="en-US" sz="28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đã</a:t>
            </a:r>
            <a:r>
              <a:rPr lang="en-US" sz="28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cùng</a:t>
            </a:r>
            <a:r>
              <a:rPr lang="en-US" sz="28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nhau</a:t>
            </a:r>
            <a:r>
              <a:rPr lang="en-US" sz="28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chinh</a:t>
            </a:r>
            <a:r>
              <a:rPr lang="en-US" sz="28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phục</a:t>
            </a:r>
            <a:r>
              <a:rPr lang="en-US" sz="28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được</a:t>
            </a:r>
            <a:r>
              <a:rPr lang="en-US" sz="28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US" sz="28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hành</a:t>
            </a:r>
            <a:r>
              <a:rPr lang="en-US" sz="28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tinh</a:t>
            </a:r>
            <a:r>
              <a:rPr lang="en-US" sz="28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rồi. </a:t>
            </a:r>
            <a:r>
              <a:rPr lang="en-US" sz="28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Chúc</a:t>
            </a:r>
            <a:r>
              <a:rPr lang="en-US" sz="28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mừng</a:t>
            </a:r>
            <a:r>
              <a:rPr lang="en-US" sz="28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US" sz="28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bạn</a:t>
            </a:r>
            <a:r>
              <a:rPr lang="en-US" sz="28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nhé</a:t>
            </a:r>
            <a:r>
              <a:rPr lang="en-US" sz="28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#9Slide03 Arima Madurai Black" panose="00000A00000000000000" pitchFamily="2" charset="0"/>
              <a:ea typeface="+mn-ea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4619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2">
            <a:extLst>
              <a:ext uri="{FF2B5EF4-FFF2-40B4-BE49-F238E27FC236}">
                <a16:creationId xmlns:a16="http://schemas.microsoft.com/office/drawing/2014/main" xmlns="" id="{5C92C247-12F6-4C3D-8444-1269933E99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15" y="0"/>
            <a:ext cx="9143985" cy="6857990"/>
          </a:xfrm>
          <a:prstGeom prst="rect">
            <a:avLst/>
          </a:prstGeom>
        </p:spPr>
      </p:pic>
      <p:pic>
        <p:nvPicPr>
          <p:cNvPr id="18" name="图片 2">
            <a:extLst>
              <a:ext uri="{FF2B5EF4-FFF2-40B4-BE49-F238E27FC236}">
                <a16:creationId xmlns:a16="http://schemas.microsoft.com/office/drawing/2014/main" xmlns="" id="{84FE0B8D-FA27-45B2-B70B-4E4E957077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5" y="945473"/>
            <a:ext cx="4206240" cy="5608320"/>
          </a:xfrm>
          <a:prstGeom prst="rect">
            <a:avLst/>
          </a:prstGeom>
        </p:spPr>
      </p:pic>
      <p:pic>
        <p:nvPicPr>
          <p:cNvPr id="19" name="图片 4">
            <a:extLst>
              <a:ext uri="{FF2B5EF4-FFF2-40B4-BE49-F238E27FC236}">
                <a16:creationId xmlns:a16="http://schemas.microsoft.com/office/drawing/2014/main" xmlns="" id="{1B5C5E29-3DB3-4154-8598-9212EAA44E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693" y="332536"/>
            <a:ext cx="3632974" cy="484396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80C8390-8E67-409C-A57A-402B58403AA8}"/>
              </a:ext>
            </a:extLst>
          </p:cNvPr>
          <p:cNvSpPr txBox="1"/>
          <p:nvPr/>
        </p:nvSpPr>
        <p:spPr>
          <a:xfrm>
            <a:off x="1935911" y="157741"/>
            <a:ext cx="34406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C42549"/>
                </a:solidFill>
                <a:latin typeface="UTM Showcard" panose="02040603050506020204" pitchFamily="18" charset="0"/>
              </a:rPr>
              <a:t>Dặn</a:t>
            </a:r>
            <a:r>
              <a:rPr lang="en-US" sz="8000" dirty="0">
                <a:solidFill>
                  <a:srgbClr val="C42549"/>
                </a:solidFill>
                <a:latin typeface="UTM Showcard" panose="02040603050506020204" pitchFamily="18" charset="0"/>
              </a:rPr>
              <a:t> </a:t>
            </a:r>
            <a:r>
              <a:rPr lang="en-US" sz="8000" dirty="0" err="1">
                <a:solidFill>
                  <a:srgbClr val="C42549"/>
                </a:solidFill>
                <a:latin typeface="UTM Showcard" panose="02040603050506020204" pitchFamily="18" charset="0"/>
              </a:rPr>
              <a:t>dò</a:t>
            </a:r>
            <a:endParaRPr lang="en-US" sz="8000" dirty="0">
              <a:solidFill>
                <a:srgbClr val="C42549"/>
              </a:solidFill>
              <a:latin typeface="UTM Showcard" panose="0204060305050602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770C6AE-F854-4B70-AB3D-E99A23343A16}"/>
              </a:ext>
            </a:extLst>
          </p:cNvPr>
          <p:cNvSpPr txBox="1"/>
          <p:nvPr/>
        </p:nvSpPr>
        <p:spPr>
          <a:xfrm>
            <a:off x="1004356" y="3550852"/>
            <a:ext cx="319268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Hoàn</a:t>
            </a:r>
            <a:r>
              <a:rPr lang="en-US" sz="44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4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</a:t>
            </a:r>
            <a:r>
              <a:rPr lang="en-US" sz="44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4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US" sz="44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bài </a:t>
            </a:r>
            <a:r>
              <a:rPr lang="en-US" sz="44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tập</a:t>
            </a:r>
            <a:r>
              <a:rPr lang="en-US" sz="44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4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còn</a:t>
            </a:r>
            <a:r>
              <a:rPr lang="en-US" sz="44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4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lại</a:t>
            </a:r>
            <a:r>
              <a:rPr lang="en-US" sz="44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FE2564B-8361-4BF9-9F22-CDD594F4DB1C}"/>
              </a:ext>
            </a:extLst>
          </p:cNvPr>
          <p:cNvSpPr txBox="1"/>
          <p:nvPr/>
        </p:nvSpPr>
        <p:spPr>
          <a:xfrm>
            <a:off x="5376596" y="2570936"/>
            <a:ext cx="319268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Chuẩn</a:t>
            </a:r>
            <a:r>
              <a:rPr lang="en-US" sz="44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4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bị</a:t>
            </a:r>
            <a:r>
              <a:rPr lang="en-US" sz="44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bài </a:t>
            </a:r>
            <a:r>
              <a:rPr lang="en-US" sz="44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lang="en-US" sz="44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8461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xmlns="" id="{28DDEC94-B35C-4D99-B992-39C6D5E7F4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1D9E1885-B5ED-439D-9B41-13D83EAC37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73" y="2339439"/>
            <a:ext cx="5005703" cy="4518561"/>
          </a:xfrm>
        </p:spPr>
      </p:pic>
      <p:sp>
        <p:nvSpPr>
          <p:cNvPr id="6" name="Google Shape;2444;p12">
            <a:extLst>
              <a:ext uri="{FF2B5EF4-FFF2-40B4-BE49-F238E27FC236}">
                <a16:creationId xmlns:a16="http://schemas.microsoft.com/office/drawing/2014/main" xmlns="" id="{40C1B1A2-D61E-4272-ACE5-EE13CBEF6C02}"/>
              </a:ext>
            </a:extLst>
          </p:cNvPr>
          <p:cNvSpPr/>
          <p:nvPr/>
        </p:nvSpPr>
        <p:spPr>
          <a:xfrm>
            <a:off x="4496784" y="486889"/>
            <a:ext cx="4926287" cy="5600263"/>
          </a:xfrm>
          <a:custGeom>
            <a:avLst/>
            <a:gdLst/>
            <a:ahLst/>
            <a:cxnLst/>
            <a:rect l="l" t="t" r="r" b="b"/>
            <a:pathLst>
              <a:path w="5193" h="4370" extrusionOk="0">
                <a:moveTo>
                  <a:pt x="388" y="2071"/>
                </a:moveTo>
                <a:cubicBezTo>
                  <a:pt x="388" y="2071"/>
                  <a:pt x="0" y="1572"/>
                  <a:pt x="397" y="1102"/>
                </a:cubicBezTo>
                <a:cubicBezTo>
                  <a:pt x="634" y="820"/>
                  <a:pt x="907" y="785"/>
                  <a:pt x="1066" y="856"/>
                </a:cubicBezTo>
                <a:cubicBezTo>
                  <a:pt x="1066" y="856"/>
                  <a:pt x="1202" y="353"/>
                  <a:pt x="2060" y="177"/>
                </a:cubicBezTo>
                <a:cubicBezTo>
                  <a:pt x="2919" y="0"/>
                  <a:pt x="3374" y="379"/>
                  <a:pt x="3538" y="821"/>
                </a:cubicBezTo>
                <a:cubicBezTo>
                  <a:pt x="4195" y="644"/>
                  <a:pt x="5193" y="1869"/>
                  <a:pt x="4384" y="2639"/>
                </a:cubicBezTo>
                <a:cubicBezTo>
                  <a:pt x="4649" y="3119"/>
                  <a:pt x="3980" y="4269"/>
                  <a:pt x="3071" y="3839"/>
                </a:cubicBezTo>
                <a:cubicBezTo>
                  <a:pt x="2768" y="4370"/>
                  <a:pt x="1284" y="4212"/>
                  <a:pt x="1126" y="3656"/>
                </a:cubicBezTo>
                <a:cubicBezTo>
                  <a:pt x="1126" y="3656"/>
                  <a:pt x="374" y="3593"/>
                  <a:pt x="210" y="2987"/>
                </a:cubicBezTo>
                <a:cubicBezTo>
                  <a:pt x="46" y="2381"/>
                  <a:pt x="287" y="2128"/>
                  <a:pt x="388" y="20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17EF27-4B74-46EA-9379-D33469BCEA10}"/>
              </a:ext>
            </a:extLst>
          </p:cNvPr>
          <p:cNvSpPr txBox="1"/>
          <p:nvPr/>
        </p:nvSpPr>
        <p:spPr>
          <a:xfrm>
            <a:off x="4978730" y="2009747"/>
            <a:ext cx="37460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TM Showcard" panose="02040603050506020204" pitchFamily="18" charset="0"/>
              </a:rPr>
              <a:t>Tạm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TM Showcard" panose="02040603050506020204" pitchFamily="18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TM Showcard" panose="02040603050506020204" pitchFamily="18" charset="0"/>
              </a:rPr>
              <a:t>biệt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TM Showcard" panose="02040603050506020204" pitchFamily="18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TM Showcard" panose="02040603050506020204" pitchFamily="18" charset="0"/>
              </a:rPr>
              <a:t>các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TM Showcard" panose="02040603050506020204" pitchFamily="18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TM Showcard" panose="02040603050506020204" pitchFamily="18" charset="0"/>
              </a:rPr>
              <a:t>bạn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TM Showcard" panose="02040603050506020204" pitchFamily="18" charset="0"/>
              </a:rPr>
              <a:t>!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UTM Showcar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36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F6BC7B3-E496-48DE-BC9F-E2ECFDF9E8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CE7510D-93DE-4CBE-8A5A-0910AF7930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924" y="-504930"/>
            <a:ext cx="5033505" cy="671134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0D8D6319-DD24-482B-997A-2A76317185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86" y="0"/>
            <a:ext cx="1931846" cy="28507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2058C7B1-49C9-4948-AA40-6121B43C97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9123" y="-1"/>
            <a:ext cx="3746176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2123EE4B-64A4-48E3-B8E4-5E7F6CCA20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12"/>
          <a:stretch/>
        </p:blipFill>
        <p:spPr>
          <a:xfrm>
            <a:off x="0" y="5140229"/>
            <a:ext cx="9228551" cy="1717770"/>
          </a:xfrm>
          <a:prstGeom prst="rect">
            <a:avLst/>
          </a:prstGeom>
        </p:spPr>
      </p:pic>
      <p:sp>
        <p:nvSpPr>
          <p:cNvPr id="11" name="标题 1">
            <a:extLst>
              <a:ext uri="{FF2B5EF4-FFF2-40B4-BE49-F238E27FC236}">
                <a16:creationId xmlns:a16="http://schemas.microsoft.com/office/drawing/2014/main" xmlns="" id="{5D4E3642-500B-4A0D-B8BC-F5402178E0E3}"/>
              </a:ext>
            </a:extLst>
          </p:cNvPr>
          <p:cNvSpPr txBox="1">
            <a:spLocks/>
          </p:cNvSpPr>
          <p:nvPr/>
        </p:nvSpPr>
        <p:spPr>
          <a:xfrm>
            <a:off x="1799894" y="2115746"/>
            <a:ext cx="2687985" cy="2042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0" i="0" u="none" strike="noStrike" kern="1200" cap="none" spc="0" normalizeH="0" baseline="0" noProof="0" dirty="0" smtClean="0">
                <a:ln w="285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merican Sans" panose="02040603050506020204" pitchFamily="18" charset="0"/>
                <a:ea typeface="+mn-ea"/>
                <a:cs typeface="+mn-ea"/>
                <a:sym typeface="+mn-lt"/>
              </a:rPr>
              <a:t>01</a:t>
            </a:r>
            <a:endParaRPr kumimoji="0" lang="zh-CN" altLang="en-US" sz="9600" b="0" i="0" u="none" strike="noStrike" kern="1200" cap="none" spc="0" normalizeH="0" baseline="0" noProof="0" dirty="0">
              <a:ln w="28575">
                <a:noFill/>
              </a:ln>
              <a:solidFill>
                <a:prstClr val="black"/>
              </a:solidFill>
              <a:effectLst/>
              <a:uLnTx/>
              <a:uFillTx/>
              <a:latin typeface="UTM American Sans" panose="02040603050506020204" pitchFamily="18" charset="0"/>
              <a:ea typeface="+mn-ea"/>
              <a:cs typeface="+mn-ea"/>
              <a:sym typeface="+mn-lt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xmlns="" id="{83207D33-C03A-46AF-B5F7-4DCC3571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5479" y="2613594"/>
            <a:ext cx="4671599" cy="1325563"/>
          </a:xfrm>
        </p:spPr>
        <p:txBody>
          <a:bodyPr>
            <a:noAutofit/>
          </a:bodyPr>
          <a:lstStyle/>
          <a:p>
            <a:pPr algn="ctr"/>
            <a:r>
              <a:rPr lang="en-US" altLang="zh-CN" sz="11500" dirty="0" err="1" smtClean="0">
                <a:ln w="28575">
                  <a:noFill/>
                </a:ln>
                <a:solidFill>
                  <a:srgbClr val="DF767E"/>
                </a:solidFill>
                <a:latin typeface="UTM American Sans" panose="02040603050506020204" pitchFamily="18" charset="0"/>
                <a:ea typeface="+mn-ea"/>
                <a:cs typeface="+mn-ea"/>
                <a:sym typeface="+mn-lt"/>
              </a:rPr>
              <a:t>Khởi</a:t>
            </a:r>
            <a:r>
              <a:rPr lang="en-US" altLang="zh-CN" sz="11500" dirty="0" smtClean="0">
                <a:ln w="28575">
                  <a:noFill/>
                </a:ln>
                <a:solidFill>
                  <a:srgbClr val="DF767E"/>
                </a:solidFill>
                <a:latin typeface="UTM American Sans" panose="02040603050506020204" pitchFamily="18" charset="0"/>
                <a:ea typeface="+mn-ea"/>
                <a:cs typeface="+mn-ea"/>
                <a:sym typeface="+mn-lt"/>
              </a:rPr>
              <a:t> </a:t>
            </a:r>
            <a:r>
              <a:rPr lang="en-US" altLang="zh-CN" sz="11500" dirty="0" err="1" smtClean="0">
                <a:ln w="28575">
                  <a:noFill/>
                </a:ln>
                <a:solidFill>
                  <a:srgbClr val="DF767E"/>
                </a:solidFill>
                <a:latin typeface="UTM American Sans" panose="02040603050506020204" pitchFamily="18" charset="0"/>
                <a:ea typeface="+mn-ea"/>
                <a:cs typeface="+mn-ea"/>
                <a:sym typeface="+mn-lt"/>
              </a:rPr>
              <a:t>động</a:t>
            </a:r>
            <a:endParaRPr lang="zh-CN" altLang="en-US" sz="11500" dirty="0">
              <a:ln w="28575">
                <a:noFill/>
              </a:ln>
              <a:solidFill>
                <a:srgbClr val="DF767E"/>
              </a:solidFill>
              <a:latin typeface="UTM American Sans" panose="02040603050506020204" pitchFamily="18" charset="0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408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08F57ACB-4478-4832-8242-47C5BE4E8AA7}"/>
              </a:ext>
            </a:extLst>
          </p:cNvPr>
          <p:cNvSpPr/>
          <p:nvPr/>
        </p:nvSpPr>
        <p:spPr>
          <a:xfrm>
            <a:off x="439387" y="365125"/>
            <a:ext cx="8265226" cy="6127750"/>
          </a:xfrm>
          <a:prstGeom prst="roundRect">
            <a:avLst>
              <a:gd name="adj" fmla="val 454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EAD546-0728-44E6-A46E-8DC01331FC97}"/>
              </a:ext>
            </a:extLst>
          </p:cNvPr>
          <p:cNvSpPr txBox="1"/>
          <p:nvPr/>
        </p:nvSpPr>
        <p:spPr>
          <a:xfrm>
            <a:off x="2284248" y="634253"/>
            <a:ext cx="4333277" cy="1446550"/>
          </a:xfrm>
          <a:prstGeom prst="rect">
            <a:avLst/>
          </a:prstGeom>
          <a:noFill/>
          <a:ln w="38100">
            <a:solidFill>
              <a:srgbClr val="8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609600" indent="-609600">
              <a:defRPr/>
            </a:pPr>
            <a:r>
              <a:rPr lang="en-US" sz="4400" dirty="0" err="1">
                <a:solidFill>
                  <a:srgbClr val="336600"/>
                </a:solidFill>
                <a:latin typeface="UTM Androgyne" panose="02040603050506020204" pitchFamily="18" charset="0"/>
                <a:cs typeface="Times New Roman" pitchFamily="18" charset="0"/>
              </a:rPr>
              <a:t>Câu</a:t>
            </a:r>
            <a:r>
              <a:rPr lang="en-US" sz="4400" dirty="0">
                <a:solidFill>
                  <a:srgbClr val="336600"/>
                </a:solidFill>
                <a:latin typeface="UTM Androgyne" panose="02040603050506020204" pitchFamily="18" charset="0"/>
                <a:cs typeface="Times New Roman" pitchFamily="18" charset="0"/>
              </a:rPr>
              <a:t> 1: </a:t>
            </a:r>
            <a:r>
              <a:rPr lang="en-US" sz="4400" dirty="0" err="1">
                <a:solidFill>
                  <a:srgbClr val="336600"/>
                </a:solidFill>
                <a:latin typeface="UTM Androgyne" panose="02040603050506020204" pitchFamily="18" charset="0"/>
                <a:cs typeface="Times New Roman" pitchFamily="18" charset="0"/>
              </a:rPr>
              <a:t>Hình</a:t>
            </a:r>
            <a:r>
              <a:rPr lang="en-US" sz="4400" dirty="0">
                <a:solidFill>
                  <a:srgbClr val="336600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6600"/>
                </a:solidFill>
                <a:latin typeface="UTM Androgyne" panose="02040603050506020204" pitchFamily="18" charset="0"/>
                <a:cs typeface="Times New Roman" pitchFamily="18" charset="0"/>
              </a:rPr>
              <a:t>thoi</a:t>
            </a:r>
            <a:r>
              <a:rPr lang="en-US" sz="4400" dirty="0">
                <a:solidFill>
                  <a:srgbClr val="336600"/>
                </a:solidFill>
                <a:latin typeface="UTM Androgyne" panose="02040603050506020204" pitchFamily="18" charset="0"/>
                <a:cs typeface="Times New Roman" pitchFamily="18" charset="0"/>
              </a:rPr>
              <a:t> có: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D0469AC-ED64-4861-A5A7-E50964807855}"/>
              </a:ext>
            </a:extLst>
          </p:cNvPr>
          <p:cNvSpPr txBox="1"/>
          <p:nvPr/>
        </p:nvSpPr>
        <p:spPr>
          <a:xfrm>
            <a:off x="1559813" y="3278696"/>
            <a:ext cx="6359525" cy="1323439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defTabSz="914217">
              <a:buClr>
                <a:srgbClr val="000000"/>
              </a:buClr>
            </a:pPr>
            <a:r>
              <a:rPr lang="en-US" sz="4000" b="1" kern="0" dirty="0">
                <a:solidFill>
                  <a:srgbClr val="C42549"/>
                </a:solidFill>
                <a:latin typeface="UTM Androgyne" panose="02040603050506020204" pitchFamily="18" charset="0"/>
                <a:cs typeface="Arial"/>
                <a:sym typeface="Arial"/>
              </a:rPr>
              <a:t>B. </a:t>
            </a:r>
            <a:r>
              <a:rPr lang="en-US" sz="4000" dirty="0">
                <a:latin typeface="UTM Androgyne" panose="02040603050506020204" pitchFamily="18" charset="0"/>
                <a:cs typeface="Times New Roman" pitchFamily="18" charset="0"/>
              </a:rPr>
              <a:t>Hai </a:t>
            </a:r>
            <a:r>
              <a:rPr lang="en-US" sz="4000" dirty="0" err="1">
                <a:latin typeface="UTM Androgyne" panose="02040603050506020204" pitchFamily="18" charset="0"/>
                <a:cs typeface="Times New Roman" pitchFamily="18" charset="0"/>
              </a:rPr>
              <a:t>cặp</a:t>
            </a:r>
            <a:r>
              <a:rPr lang="en-US" sz="4000" dirty="0"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UTM Androgyne" panose="02040603050506020204" pitchFamily="18" charset="0"/>
                <a:cs typeface="Times New Roman" pitchFamily="18" charset="0"/>
              </a:rPr>
              <a:t>cạnh</a:t>
            </a:r>
            <a:r>
              <a:rPr lang="en-US" sz="4000" dirty="0"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UTM Androgyne" panose="02040603050506020204" pitchFamily="18" charset="0"/>
                <a:cs typeface="Times New Roman" pitchFamily="18" charset="0"/>
              </a:rPr>
              <a:t>đối</a:t>
            </a:r>
            <a:r>
              <a:rPr lang="en-US" sz="4000" dirty="0"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UTM Androgyne" panose="02040603050506020204" pitchFamily="18" charset="0"/>
                <a:cs typeface="Times New Roman" pitchFamily="18" charset="0"/>
              </a:rPr>
              <a:t>diện</a:t>
            </a:r>
            <a:r>
              <a:rPr lang="en-US" sz="4000" dirty="0">
                <a:latin typeface="UTM Androgyne" panose="02040603050506020204" pitchFamily="18" charset="0"/>
                <a:cs typeface="Times New Roman" pitchFamily="18" charset="0"/>
              </a:rPr>
              <a:t> song </a:t>
            </a:r>
            <a:r>
              <a:rPr lang="en-US" sz="4000" dirty="0" err="1">
                <a:latin typeface="UTM Androgyne" panose="02040603050506020204" pitchFamily="18" charset="0"/>
                <a:cs typeface="Times New Roman" pitchFamily="18" charset="0"/>
              </a:rPr>
              <a:t>song</a:t>
            </a:r>
            <a:r>
              <a:rPr lang="en-US" sz="4000" dirty="0"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UTM Androgyne" panose="02040603050506020204" pitchFamily="18" charset="0"/>
                <a:cs typeface="Times New Roman" pitchFamily="18" charset="0"/>
              </a:rPr>
              <a:t>và</a:t>
            </a:r>
            <a:r>
              <a:rPr lang="en-US" sz="4000" dirty="0"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UTM Androgyne" panose="02040603050506020204" pitchFamily="18" charset="0"/>
                <a:cs typeface="Times New Roman" pitchFamily="18" charset="0"/>
              </a:rPr>
              <a:t>bốn</a:t>
            </a:r>
            <a:r>
              <a:rPr lang="en-US" sz="4000" dirty="0"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UTM Androgyne" panose="02040603050506020204" pitchFamily="18" charset="0"/>
                <a:cs typeface="Times New Roman" pitchFamily="18" charset="0"/>
              </a:rPr>
              <a:t>cạnh</a:t>
            </a:r>
            <a:r>
              <a:rPr lang="en-US" sz="4000" dirty="0"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UTM Androgyne" panose="02040603050506020204" pitchFamily="18" charset="0"/>
                <a:cs typeface="Times New Roman" pitchFamily="18" charset="0"/>
              </a:rPr>
              <a:t>bằng</a:t>
            </a:r>
            <a:r>
              <a:rPr lang="en-US" sz="4000" dirty="0"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UTM Androgyne" panose="02040603050506020204" pitchFamily="18" charset="0"/>
                <a:cs typeface="Times New Roman" pitchFamily="18" charset="0"/>
              </a:rPr>
              <a:t>nhau</a:t>
            </a:r>
            <a:r>
              <a:rPr lang="en-US" sz="4000" dirty="0">
                <a:latin typeface="UTM Androgyne" panose="0204060305050602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3F0A1D2-D9AF-45EA-8E11-94650C3F171A}"/>
              </a:ext>
            </a:extLst>
          </p:cNvPr>
          <p:cNvSpPr txBox="1"/>
          <p:nvPr/>
        </p:nvSpPr>
        <p:spPr>
          <a:xfrm>
            <a:off x="1559813" y="4904294"/>
            <a:ext cx="6359525" cy="1323439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defTabSz="914217">
              <a:buClr>
                <a:srgbClr val="000000"/>
              </a:buClr>
            </a:pPr>
            <a:r>
              <a:rPr lang="en-US" sz="4000" b="1" kern="0" dirty="0">
                <a:solidFill>
                  <a:srgbClr val="C42549"/>
                </a:solidFill>
                <a:latin typeface="UTM Androgyne" panose="02040603050506020204" pitchFamily="18" charset="0"/>
                <a:cs typeface="Arial"/>
                <a:sym typeface="Arial"/>
              </a:rPr>
              <a:t>C. </a:t>
            </a:r>
            <a:r>
              <a:rPr lang="en-US" sz="4000" dirty="0">
                <a:latin typeface="UTM Androgyne" panose="02040603050506020204" pitchFamily="18" charset="0"/>
                <a:cs typeface="Times New Roman" pitchFamily="18" charset="0"/>
              </a:rPr>
              <a:t>Hai </a:t>
            </a:r>
            <a:r>
              <a:rPr lang="en-US" sz="4000" dirty="0" err="1">
                <a:latin typeface="UTM Androgyne" panose="02040603050506020204" pitchFamily="18" charset="0"/>
                <a:cs typeface="Times New Roman" pitchFamily="18" charset="0"/>
              </a:rPr>
              <a:t>cặp</a:t>
            </a:r>
            <a:r>
              <a:rPr lang="en-US" sz="4000" dirty="0"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UTM Androgyne" panose="02040603050506020204" pitchFamily="18" charset="0"/>
                <a:cs typeface="Times New Roman" pitchFamily="18" charset="0"/>
              </a:rPr>
              <a:t>cạnh</a:t>
            </a:r>
            <a:r>
              <a:rPr lang="en-US" sz="4000" dirty="0">
                <a:latin typeface="UTM Androgyne" panose="02040603050506020204" pitchFamily="18" charset="0"/>
                <a:cs typeface="Times New Roman" pitchFamily="18" charset="0"/>
              </a:rPr>
              <a:t> song </a:t>
            </a:r>
            <a:r>
              <a:rPr lang="en-US" sz="4000" dirty="0" err="1">
                <a:latin typeface="UTM Androgyne" panose="02040603050506020204" pitchFamily="18" charset="0"/>
                <a:cs typeface="Times New Roman" pitchFamily="18" charset="0"/>
              </a:rPr>
              <a:t>song</a:t>
            </a:r>
            <a:r>
              <a:rPr lang="en-US" sz="4000" dirty="0"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UTM Androgyne" panose="02040603050506020204" pitchFamily="18" charset="0"/>
                <a:cs typeface="Times New Roman" pitchFamily="18" charset="0"/>
              </a:rPr>
              <a:t>và</a:t>
            </a:r>
            <a:r>
              <a:rPr lang="en-US" sz="4000" dirty="0"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UTM Androgyne" panose="02040603050506020204" pitchFamily="18" charset="0"/>
                <a:cs typeface="Times New Roman" pitchFamily="18" charset="0"/>
              </a:rPr>
              <a:t>bốn</a:t>
            </a:r>
            <a:r>
              <a:rPr lang="en-US" sz="4000" dirty="0"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UTM Androgyne" panose="02040603050506020204" pitchFamily="18" charset="0"/>
                <a:cs typeface="Times New Roman" pitchFamily="18" charset="0"/>
              </a:rPr>
              <a:t>cạnh</a:t>
            </a:r>
            <a:r>
              <a:rPr lang="en-US" sz="4000" dirty="0"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UTM Androgyne" panose="02040603050506020204" pitchFamily="18" charset="0"/>
                <a:cs typeface="Times New Roman" pitchFamily="18" charset="0"/>
              </a:rPr>
              <a:t>bằng</a:t>
            </a:r>
            <a:r>
              <a:rPr lang="en-US" sz="4000" dirty="0"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UTM Androgyne" panose="02040603050506020204" pitchFamily="18" charset="0"/>
                <a:cs typeface="Times New Roman" pitchFamily="18" charset="0"/>
              </a:rPr>
              <a:t>nhau</a:t>
            </a:r>
            <a:r>
              <a:rPr lang="en-US" sz="4000" dirty="0">
                <a:latin typeface="UTM Androgyne" panose="02040603050506020204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E9207E7-2E16-4572-9EB6-F17D91D71CC0}"/>
              </a:ext>
            </a:extLst>
          </p:cNvPr>
          <p:cNvSpPr txBox="1"/>
          <p:nvPr/>
        </p:nvSpPr>
        <p:spPr>
          <a:xfrm>
            <a:off x="1549441" y="1668838"/>
            <a:ext cx="6359525" cy="193899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defTabSz="914217">
              <a:buClr>
                <a:srgbClr val="000000"/>
              </a:buClr>
            </a:pPr>
            <a:r>
              <a:rPr lang="en-US" sz="4000" b="1" kern="0" dirty="0">
                <a:solidFill>
                  <a:srgbClr val="C42549"/>
                </a:solidFill>
                <a:latin typeface="UTM Androgyne" panose="02040603050506020204" pitchFamily="18" charset="0"/>
                <a:cs typeface="Arial"/>
                <a:sym typeface="Arial"/>
              </a:rPr>
              <a:t>A. </a:t>
            </a:r>
            <a:r>
              <a:rPr lang="en-US" sz="4000" dirty="0">
                <a:latin typeface="UTM Androgyne" panose="02040603050506020204" pitchFamily="18" charset="0"/>
                <a:cs typeface="Times New Roman" pitchFamily="18" charset="0"/>
              </a:rPr>
              <a:t>Hai </a:t>
            </a:r>
            <a:r>
              <a:rPr lang="en-US" sz="4000" dirty="0" err="1">
                <a:latin typeface="UTM Androgyne" panose="02040603050506020204" pitchFamily="18" charset="0"/>
                <a:cs typeface="Times New Roman" pitchFamily="18" charset="0"/>
              </a:rPr>
              <a:t>cạnh</a:t>
            </a:r>
            <a:r>
              <a:rPr lang="en-US" sz="4000" dirty="0"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UTM Androgyne" panose="02040603050506020204" pitchFamily="18" charset="0"/>
                <a:cs typeface="Times New Roman" pitchFamily="18" charset="0"/>
              </a:rPr>
              <a:t>đối</a:t>
            </a:r>
            <a:r>
              <a:rPr lang="en-US" sz="4000" dirty="0"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UTM Androgyne" panose="02040603050506020204" pitchFamily="18" charset="0"/>
                <a:cs typeface="Times New Roman" pitchFamily="18" charset="0"/>
              </a:rPr>
              <a:t>diện</a:t>
            </a:r>
            <a:r>
              <a:rPr lang="en-US" sz="4000" dirty="0">
                <a:latin typeface="UTM Androgyne" panose="02040603050506020204" pitchFamily="18" charset="0"/>
                <a:cs typeface="Times New Roman" pitchFamily="18" charset="0"/>
              </a:rPr>
              <a:t> song </a:t>
            </a:r>
            <a:r>
              <a:rPr lang="en-US" sz="4000" dirty="0" err="1">
                <a:latin typeface="UTM Androgyne" panose="02040603050506020204" pitchFamily="18" charset="0"/>
                <a:cs typeface="Times New Roman" pitchFamily="18" charset="0"/>
              </a:rPr>
              <a:t>song</a:t>
            </a:r>
            <a:r>
              <a:rPr lang="en-US" sz="4000" dirty="0"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UTM Androgyne" panose="02040603050506020204" pitchFamily="18" charset="0"/>
                <a:cs typeface="Times New Roman" pitchFamily="18" charset="0"/>
              </a:rPr>
              <a:t>với</a:t>
            </a:r>
            <a:r>
              <a:rPr lang="en-US" sz="4000" dirty="0"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UTM Androgyne" panose="02040603050506020204" pitchFamily="18" charset="0"/>
                <a:cs typeface="Times New Roman" pitchFamily="18" charset="0"/>
              </a:rPr>
              <a:t>nhau</a:t>
            </a:r>
            <a:r>
              <a:rPr lang="en-US" sz="4000" dirty="0"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UTM Androgyne" panose="02040603050506020204" pitchFamily="18" charset="0"/>
                <a:cs typeface="Times New Roman" pitchFamily="18" charset="0"/>
              </a:rPr>
              <a:t>và</a:t>
            </a:r>
            <a:r>
              <a:rPr lang="en-US" sz="4000" dirty="0"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UTM Androgyne" panose="02040603050506020204" pitchFamily="18" charset="0"/>
                <a:cs typeface="Times New Roman" pitchFamily="18" charset="0"/>
              </a:rPr>
              <a:t>bốn</a:t>
            </a:r>
            <a:r>
              <a:rPr lang="en-US" sz="4000" dirty="0"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UTM Androgyne" panose="02040603050506020204" pitchFamily="18" charset="0"/>
                <a:cs typeface="Times New Roman" pitchFamily="18" charset="0"/>
              </a:rPr>
              <a:t>cạnh</a:t>
            </a:r>
            <a:r>
              <a:rPr lang="en-US" sz="4000" dirty="0"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UTM Androgyne" panose="02040603050506020204" pitchFamily="18" charset="0"/>
                <a:cs typeface="Times New Roman" pitchFamily="18" charset="0"/>
              </a:rPr>
              <a:t>bằng</a:t>
            </a:r>
            <a:r>
              <a:rPr lang="en-US" sz="4000" dirty="0"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UTM Androgyne" panose="02040603050506020204" pitchFamily="18" charset="0"/>
                <a:cs typeface="Times New Roman" pitchFamily="18" charset="0"/>
              </a:rPr>
              <a:t>nhau</a:t>
            </a:r>
            <a:endParaRPr lang="en-US" sz="4000" dirty="0">
              <a:latin typeface="UTM Androgyne" panose="02040603050506020204" pitchFamily="18" charset="0"/>
              <a:cs typeface="Times New Roman" pitchFamily="18" charset="0"/>
            </a:endParaRPr>
          </a:p>
        </p:txBody>
      </p:sp>
      <p:pic>
        <p:nvPicPr>
          <p:cNvPr id="12" name="Picture 11" descr="A picture containing toy, doll, vector graphics, clipart&#10;&#10;Description automatically generated">
            <a:extLst>
              <a:ext uri="{FF2B5EF4-FFF2-40B4-BE49-F238E27FC236}">
                <a16:creationId xmlns:a16="http://schemas.microsoft.com/office/drawing/2014/main" xmlns="" id="{F4C81B48-3FB3-473F-9E55-85DD14C4B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118" y="-1106123"/>
            <a:ext cx="3187644" cy="425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543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08F57ACB-4478-4832-8242-47C5BE4E8AA7}"/>
              </a:ext>
            </a:extLst>
          </p:cNvPr>
          <p:cNvSpPr/>
          <p:nvPr/>
        </p:nvSpPr>
        <p:spPr>
          <a:xfrm>
            <a:off x="439387" y="365125"/>
            <a:ext cx="8265226" cy="6127750"/>
          </a:xfrm>
          <a:prstGeom prst="roundRect">
            <a:avLst>
              <a:gd name="adj" fmla="val 625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EAD546-0728-44E6-A46E-8DC01331FC97}"/>
              </a:ext>
            </a:extLst>
          </p:cNvPr>
          <p:cNvSpPr txBox="1"/>
          <p:nvPr/>
        </p:nvSpPr>
        <p:spPr>
          <a:xfrm>
            <a:off x="1322347" y="1337948"/>
            <a:ext cx="7165541" cy="1446550"/>
          </a:xfrm>
          <a:prstGeom prst="rect">
            <a:avLst/>
          </a:prstGeom>
          <a:noFill/>
          <a:ln w="38100">
            <a:solidFill>
              <a:srgbClr val="8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609600" indent="-609600">
              <a:defRPr/>
            </a:pPr>
            <a:r>
              <a:rPr lang="en-US" sz="4400" dirty="0" err="1">
                <a:solidFill>
                  <a:srgbClr val="336600"/>
                </a:solidFill>
                <a:latin typeface="UTM Androgyne" panose="02040603050506020204" pitchFamily="18" charset="0"/>
                <a:cs typeface="Times New Roman" pitchFamily="18" charset="0"/>
              </a:rPr>
              <a:t>Câu</a:t>
            </a:r>
            <a:r>
              <a:rPr lang="en-US" sz="4400" dirty="0">
                <a:solidFill>
                  <a:srgbClr val="336600"/>
                </a:solidFill>
                <a:latin typeface="UTM Androgyne" panose="02040603050506020204" pitchFamily="18" charset="0"/>
                <a:cs typeface="Times New Roman" pitchFamily="18" charset="0"/>
              </a:rPr>
              <a:t> 2: DIỆN TÍCH HÌNH THOI </a:t>
            </a:r>
            <a:r>
              <a:rPr lang="en-US" sz="4400" dirty="0" err="1">
                <a:solidFill>
                  <a:srgbClr val="336600"/>
                </a:solidFill>
                <a:latin typeface="UTM Androgyne" panose="02040603050506020204" pitchFamily="18" charset="0"/>
                <a:cs typeface="Times New Roman" pitchFamily="18" charset="0"/>
              </a:rPr>
              <a:t>bằng</a:t>
            </a:r>
            <a:r>
              <a:rPr lang="en-US" sz="4400" dirty="0">
                <a:solidFill>
                  <a:srgbClr val="336600"/>
                </a:solidFill>
                <a:latin typeface="UTM Androgyne" panose="02040603050506020204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D0469AC-ED64-4861-A5A7-E50964807855}"/>
              </a:ext>
            </a:extLst>
          </p:cNvPr>
          <p:cNvSpPr txBox="1"/>
          <p:nvPr/>
        </p:nvSpPr>
        <p:spPr>
          <a:xfrm>
            <a:off x="1648878" y="4729235"/>
            <a:ext cx="6384779" cy="1323439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defTabSz="914217">
              <a:buClr>
                <a:srgbClr val="000000"/>
              </a:buClr>
            </a:pPr>
            <a:r>
              <a:rPr lang="en-US" sz="4000" b="1" kern="0" dirty="0">
                <a:solidFill>
                  <a:srgbClr val="C42549"/>
                </a:solidFill>
                <a:latin typeface="UTM Androgyne" panose="02040603050506020204" pitchFamily="18" charset="0"/>
                <a:cs typeface="Arial"/>
                <a:sym typeface="Arial"/>
              </a:rPr>
              <a:t>C. </a:t>
            </a:r>
            <a:r>
              <a:rPr lang="en-US" sz="4000" b="1" dirty="0" err="1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Tích</a:t>
            </a:r>
            <a:r>
              <a:rPr lang="en-US" sz="4000" b="1" dirty="0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độ</a:t>
            </a:r>
            <a:r>
              <a:rPr lang="en-US" sz="4000" b="1" dirty="0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dài</a:t>
            </a:r>
            <a:r>
              <a:rPr lang="en-US" sz="4000" b="1" dirty="0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 2 </a:t>
            </a:r>
            <a:r>
              <a:rPr lang="en-US" sz="4000" b="1" dirty="0" err="1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đường</a:t>
            </a:r>
            <a:r>
              <a:rPr lang="en-US" sz="4000" b="1" dirty="0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chéo</a:t>
            </a:r>
            <a:r>
              <a:rPr lang="en-US" sz="4000" b="1" dirty="0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 chia 2</a:t>
            </a:r>
            <a:endParaRPr lang="en-US" sz="4000" b="1" kern="0" dirty="0">
              <a:solidFill>
                <a:srgbClr val="C42549"/>
              </a:solidFill>
              <a:latin typeface="UTM Androgyne" panose="02040603050506020204" pitchFamily="18" charset="0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3F0A1D2-D9AF-45EA-8E11-94650C3F171A}"/>
              </a:ext>
            </a:extLst>
          </p:cNvPr>
          <p:cNvSpPr txBox="1"/>
          <p:nvPr/>
        </p:nvSpPr>
        <p:spPr>
          <a:xfrm>
            <a:off x="1648878" y="3629504"/>
            <a:ext cx="6384779" cy="1323439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defTabSz="914217">
              <a:buClr>
                <a:srgbClr val="000000"/>
              </a:buClr>
            </a:pPr>
            <a:r>
              <a:rPr lang="en-US" sz="4000" b="1" kern="0" dirty="0">
                <a:solidFill>
                  <a:srgbClr val="C42549"/>
                </a:solidFill>
                <a:latin typeface="UTM Androgyne" panose="02040603050506020204" pitchFamily="18" charset="0"/>
                <a:cs typeface="Arial"/>
                <a:sym typeface="Arial"/>
              </a:rPr>
              <a:t>B. </a:t>
            </a:r>
            <a:r>
              <a:rPr lang="en-US" sz="4000" b="1" dirty="0" err="1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Tích</a:t>
            </a:r>
            <a:r>
              <a:rPr lang="en-US" sz="4000" b="1" dirty="0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độ</a:t>
            </a:r>
            <a:r>
              <a:rPr lang="en-US" sz="4000" b="1" dirty="0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dài</a:t>
            </a:r>
            <a:r>
              <a:rPr lang="en-US" sz="4000" b="1" dirty="0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 2 </a:t>
            </a:r>
            <a:r>
              <a:rPr lang="en-US" sz="4000" b="1" dirty="0" err="1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đường</a:t>
            </a:r>
            <a:r>
              <a:rPr lang="en-US" sz="4000" b="1" dirty="0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chéo</a:t>
            </a:r>
            <a:r>
              <a:rPr lang="en-US" sz="4000" b="1" dirty="0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 2</a:t>
            </a:r>
            <a:endParaRPr lang="en-US" sz="4000" b="1" kern="0" dirty="0">
              <a:solidFill>
                <a:srgbClr val="C42549"/>
              </a:solidFill>
              <a:latin typeface="UTM Androgyne" panose="02040603050506020204" pitchFamily="18" charset="0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E9207E7-2E16-4572-9EB6-F17D91D71CC0}"/>
              </a:ext>
            </a:extLst>
          </p:cNvPr>
          <p:cNvSpPr txBox="1"/>
          <p:nvPr/>
        </p:nvSpPr>
        <p:spPr>
          <a:xfrm>
            <a:off x="1648878" y="2499234"/>
            <a:ext cx="6384779" cy="707886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defTabSz="914217">
              <a:buClr>
                <a:srgbClr val="000000"/>
              </a:buClr>
            </a:pPr>
            <a:r>
              <a:rPr lang="en-US" sz="4000" b="1" kern="0" dirty="0">
                <a:solidFill>
                  <a:srgbClr val="C42549"/>
                </a:solidFill>
                <a:latin typeface="UTM Androgyne" panose="02040603050506020204" pitchFamily="18" charset="0"/>
                <a:cs typeface="Arial"/>
                <a:sym typeface="Arial"/>
              </a:rPr>
              <a:t>A. </a:t>
            </a:r>
            <a:r>
              <a:rPr lang="en-US" sz="4000" b="1" dirty="0" err="1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Tích</a:t>
            </a:r>
            <a:r>
              <a:rPr lang="en-US" sz="4000" b="1" dirty="0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độ</a:t>
            </a:r>
            <a:r>
              <a:rPr lang="en-US" sz="4000" b="1" dirty="0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dài</a:t>
            </a:r>
            <a:r>
              <a:rPr lang="en-US" sz="4000" b="1" dirty="0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 2 </a:t>
            </a:r>
            <a:r>
              <a:rPr lang="en-US" sz="4000" b="1" dirty="0" err="1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đường</a:t>
            </a:r>
            <a:r>
              <a:rPr lang="en-US" sz="4000" b="1" dirty="0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chéo</a:t>
            </a:r>
            <a:endParaRPr lang="en-US" sz="4000" b="1" dirty="0">
              <a:solidFill>
                <a:srgbClr val="C42549"/>
              </a:solidFill>
              <a:latin typeface="UTM Androgyne" panose="02040603050506020204" pitchFamily="18" charset="0"/>
              <a:cs typeface="Times New Roman" pitchFamily="18" charset="0"/>
            </a:endParaRPr>
          </a:p>
        </p:txBody>
      </p:sp>
      <p:pic>
        <p:nvPicPr>
          <p:cNvPr id="12" name="Picture 11" descr="A picture containing toy, doll, vector graphics, clipart&#10;&#10;Description automatically generated">
            <a:extLst>
              <a:ext uri="{FF2B5EF4-FFF2-40B4-BE49-F238E27FC236}">
                <a16:creationId xmlns:a16="http://schemas.microsoft.com/office/drawing/2014/main" xmlns="" id="{F4C81B48-3FB3-473F-9E55-85DD14C4B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690" y="-1175898"/>
            <a:ext cx="3187644" cy="425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29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08F57ACB-4478-4832-8242-47C5BE4E8AA7}"/>
              </a:ext>
            </a:extLst>
          </p:cNvPr>
          <p:cNvSpPr/>
          <p:nvPr/>
        </p:nvSpPr>
        <p:spPr>
          <a:xfrm>
            <a:off x="439387" y="365125"/>
            <a:ext cx="8265226" cy="6127750"/>
          </a:xfrm>
          <a:prstGeom prst="roundRect">
            <a:avLst>
              <a:gd name="adj" fmla="val 578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EAD546-0728-44E6-A46E-8DC01331FC97}"/>
              </a:ext>
            </a:extLst>
          </p:cNvPr>
          <p:cNvSpPr txBox="1"/>
          <p:nvPr/>
        </p:nvSpPr>
        <p:spPr>
          <a:xfrm>
            <a:off x="868116" y="856762"/>
            <a:ext cx="7165541" cy="2123658"/>
          </a:xfrm>
          <a:prstGeom prst="rect">
            <a:avLst/>
          </a:prstGeom>
          <a:noFill/>
          <a:ln w="38100">
            <a:solidFill>
              <a:srgbClr val="8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609600" indent="-609600">
              <a:defRPr/>
            </a:pPr>
            <a:r>
              <a:rPr lang="en-US" sz="4400" dirty="0" err="1">
                <a:solidFill>
                  <a:srgbClr val="336600"/>
                </a:solidFill>
                <a:latin typeface="UTM Androgyne" panose="02040603050506020204" pitchFamily="18" charset="0"/>
                <a:cs typeface="Times New Roman" pitchFamily="18" charset="0"/>
              </a:rPr>
              <a:t>Câu</a:t>
            </a:r>
            <a:r>
              <a:rPr lang="en-US" sz="4400" dirty="0">
                <a:solidFill>
                  <a:srgbClr val="336600"/>
                </a:solidFill>
                <a:latin typeface="UTM Androgyne" panose="02040603050506020204" pitchFamily="18" charset="0"/>
                <a:cs typeface="Times New Roman" pitchFamily="18" charset="0"/>
              </a:rPr>
              <a:t> 3: DIỆN TÍCH HÌNH THOI ABCD </a:t>
            </a:r>
            <a:r>
              <a:rPr lang="en-US" sz="4400" dirty="0" err="1">
                <a:solidFill>
                  <a:srgbClr val="336600"/>
                </a:solidFill>
                <a:latin typeface="UTM Androgyne" panose="02040603050506020204" pitchFamily="18" charset="0"/>
                <a:cs typeface="Times New Roman" pitchFamily="18" charset="0"/>
              </a:rPr>
              <a:t>với</a:t>
            </a:r>
            <a:r>
              <a:rPr lang="en-US" sz="4400" dirty="0">
                <a:solidFill>
                  <a:srgbClr val="336600"/>
                </a:solidFill>
                <a:latin typeface="UTM Androgyne" panose="02040603050506020204" pitchFamily="18" charset="0"/>
                <a:cs typeface="Times New Roman" pitchFamily="18" charset="0"/>
              </a:rPr>
              <a:t> AB = 3cm, BD = 4cm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BD0469AC-ED64-4861-A5A7-E50964807855}"/>
                  </a:ext>
                </a:extLst>
              </p:cNvPr>
              <p:cNvSpPr txBox="1"/>
              <p:nvPr/>
            </p:nvSpPr>
            <p:spPr>
              <a:xfrm>
                <a:off x="1986148" y="2794949"/>
                <a:ext cx="2137556" cy="707886"/>
              </a:xfrm>
              <a:prstGeom prst="rect">
                <a:avLst/>
              </a:prstGeom>
              <a:solidFill>
                <a:srgbClr val="FF9999">
                  <a:alpha val="60000"/>
                </a:srgbClr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defTabSz="914217">
                  <a:buClr>
                    <a:srgbClr val="000000"/>
                  </a:buClr>
                </a:pPr>
                <a:r>
                  <a:rPr lang="en-US" sz="4000" b="1" kern="0" dirty="0">
                    <a:solidFill>
                      <a:srgbClr val="C42549"/>
                    </a:solidFill>
                    <a:latin typeface="UTM Androgyne" panose="02040603050506020204" pitchFamily="18" charset="0"/>
                    <a:cs typeface="Arial"/>
                    <a:sym typeface="Arial"/>
                  </a:rPr>
                  <a:t>A. 6cm</a:t>
                </a:r>
                <a14:m>
                  <m:oMath xmlns:m="http://schemas.openxmlformats.org/officeDocument/2006/math">
                    <m:r>
                      <a:rPr lang="en-US" sz="4000" b="1" i="1" kern="0" smtClean="0">
                        <a:solidFill>
                          <a:srgbClr val="C42549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²</m:t>
                    </m:r>
                  </m:oMath>
                </a14:m>
                <a:endParaRPr lang="en-US" sz="4000" b="1" kern="0" dirty="0">
                  <a:solidFill>
                    <a:srgbClr val="C42549"/>
                  </a:solidFill>
                  <a:latin typeface="UTM Androgyne" panose="0204060305050602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D0469AC-ED64-4861-A5A7-E50964807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197" y="2794949"/>
                <a:ext cx="2850075" cy="707886"/>
              </a:xfrm>
              <a:prstGeom prst="rect">
                <a:avLst/>
              </a:prstGeom>
              <a:blipFill>
                <a:blip r:embed="rId4"/>
                <a:stretch>
                  <a:fillRect l="-6751" t="-14634" b="-28455"/>
                </a:stretch>
              </a:blipFill>
              <a:ln w="38100">
                <a:solidFill>
                  <a:schemeClr val="tx2">
                    <a:lumMod val="60000"/>
                    <a:lumOff val="40000"/>
                  </a:schemeClr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3F0A1D2-D9AF-45EA-8E11-94650C3F171A}"/>
              </a:ext>
            </a:extLst>
          </p:cNvPr>
          <p:cNvSpPr txBox="1"/>
          <p:nvPr/>
        </p:nvSpPr>
        <p:spPr>
          <a:xfrm>
            <a:off x="1986150" y="4026946"/>
            <a:ext cx="2137556" cy="1323439"/>
          </a:xfrm>
          <a:prstGeom prst="rect">
            <a:avLst/>
          </a:prstGeom>
          <a:solidFill>
            <a:srgbClr val="FF9999">
              <a:alpha val="60000"/>
            </a:srgbClr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defTabSz="914217">
              <a:buClr>
                <a:srgbClr val="000000"/>
              </a:buClr>
            </a:pPr>
            <a:r>
              <a:rPr lang="en-US" sz="4000" b="1" kern="0" dirty="0">
                <a:solidFill>
                  <a:srgbClr val="C42549"/>
                </a:solidFill>
                <a:latin typeface="UTM Androgyne" panose="02040603050506020204" pitchFamily="18" charset="0"/>
                <a:cs typeface="Arial"/>
                <a:sym typeface="Arial"/>
              </a:rPr>
              <a:t>B. </a:t>
            </a:r>
            <a:r>
              <a:rPr lang="en-US" sz="4000" b="1" dirty="0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24 cm</a:t>
            </a:r>
            <a:r>
              <a:rPr lang="en-US" sz="4000" b="1" dirty="0">
                <a:solidFill>
                  <a:srgbClr val="C4254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²</a:t>
            </a:r>
            <a:endParaRPr lang="en-US" sz="4000" b="1" kern="0" dirty="0">
              <a:solidFill>
                <a:srgbClr val="C42549"/>
              </a:solidFill>
              <a:latin typeface="UTM Androgyne" panose="02040603050506020204" pitchFamily="18" charset="0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E9207E7-2E16-4572-9EB6-F17D91D71CC0}"/>
              </a:ext>
            </a:extLst>
          </p:cNvPr>
          <p:cNvSpPr txBox="1"/>
          <p:nvPr/>
        </p:nvSpPr>
        <p:spPr>
          <a:xfrm>
            <a:off x="1986148" y="5237980"/>
            <a:ext cx="2137556" cy="1323439"/>
          </a:xfrm>
          <a:prstGeom prst="rect">
            <a:avLst/>
          </a:prstGeom>
          <a:solidFill>
            <a:srgbClr val="FF9999">
              <a:alpha val="60000"/>
            </a:srgbClr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defTabSz="914217">
              <a:buClr>
                <a:srgbClr val="000000"/>
              </a:buClr>
            </a:pPr>
            <a:r>
              <a:rPr lang="en-US" sz="4000" b="1" kern="0" dirty="0">
                <a:solidFill>
                  <a:srgbClr val="C42549"/>
                </a:solidFill>
                <a:latin typeface="UTM Androgyne" panose="02040603050506020204" pitchFamily="18" charset="0"/>
                <a:cs typeface="Arial"/>
                <a:sym typeface="Arial"/>
              </a:rPr>
              <a:t>A. </a:t>
            </a:r>
            <a:r>
              <a:rPr lang="en-US" sz="4000" b="1" dirty="0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12 cm</a:t>
            </a:r>
            <a:r>
              <a:rPr lang="en-US" sz="4000" b="1" dirty="0">
                <a:solidFill>
                  <a:srgbClr val="C4254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²</a:t>
            </a:r>
            <a:endParaRPr lang="en-US" sz="4000" b="1" dirty="0">
              <a:solidFill>
                <a:srgbClr val="C42549"/>
              </a:solidFill>
              <a:latin typeface="UTM Androgyne" panose="02040603050506020204" pitchFamily="18" charset="0"/>
              <a:cs typeface="Times New Roman" pitchFamily="18" charset="0"/>
            </a:endParaRPr>
          </a:p>
        </p:txBody>
      </p:sp>
      <p:pic>
        <p:nvPicPr>
          <p:cNvPr id="4" name="Picture 3" descr="A picture containing doll, toy&#10;&#10;Description automatically generated">
            <a:extLst>
              <a:ext uri="{FF2B5EF4-FFF2-40B4-BE49-F238E27FC236}">
                <a16:creationId xmlns:a16="http://schemas.microsoft.com/office/drawing/2014/main" xmlns="" id="{6D09F96B-FD49-4F8D-B9D9-07350E9F16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86" b="50000" l="2694" r="38552">
                        <a14:foregroundMark x1="25421" y1="14048" x2="10606" y2="8571"/>
                        <a14:foregroundMark x1="10606" y1="8571" x2="2525" y2="24762"/>
                        <a14:foregroundMark x1="2525" y1="24762" x2="12121" y2="45000"/>
                        <a14:foregroundMark x1="12121" y1="45000" x2="24411" y2="49286"/>
                        <a14:foregroundMark x1="24411" y1="49286" x2="37879" y2="35952"/>
                        <a14:foregroundMark x1="37879" y1="35952" x2="35690" y2="24524"/>
                        <a14:foregroundMark x1="35690" y1="24524" x2="23737" y2="12857"/>
                        <a14:foregroundMark x1="26431" y1="11905" x2="19529" y2="15714"/>
                        <a14:foregroundMark x1="19529" y1="15714" x2="16498" y2="30714"/>
                        <a14:foregroundMark x1="16498" y1="30714" x2="24916" y2="11190"/>
                        <a14:foregroundMark x1="24916" y1="11190" x2="17340" y2="4286"/>
                        <a14:foregroundMark x1="20202" y1="15000" x2="11111" y2="22143"/>
                        <a14:foregroundMark x1="11111" y1="22143" x2="12458" y2="5238"/>
                        <a14:foregroundMark x1="7744" y1="16905" x2="4714" y2="24048"/>
                        <a14:foregroundMark x1="4714" y1="24048" x2="12121" y2="44524"/>
                        <a14:foregroundMark x1="12121" y1="44524" x2="15993" y2="31190"/>
                        <a14:foregroundMark x1="15993" y1="31190" x2="9596" y2="21190"/>
                        <a14:foregroundMark x1="21717" y1="35952" x2="17003" y2="42381"/>
                        <a14:foregroundMark x1="17003" y1="42381" x2="18687" y2="50000"/>
                        <a14:foregroundMark x1="18687" y1="50000" x2="19697" y2="33095"/>
                        <a14:foregroundMark x1="19697" y1="33095" x2="15825" y2="27857"/>
                        <a14:foregroundMark x1="27609" y1="31667" x2="26936" y2="37143"/>
                        <a14:foregroundMark x1="26936" y1="37143" x2="33165" y2="29286"/>
                        <a14:foregroundMark x1="33165" y1="29286" x2="30640" y2="21429"/>
                        <a14:foregroundMark x1="35354" y1="30476" x2="36364" y2="38810"/>
                        <a14:foregroundMark x1="36364" y1="38810" x2="35690" y2="31905"/>
                        <a14:foregroundMark x1="35690" y1="31905" x2="32997" y2="31190"/>
                        <a14:foregroundMark x1="35859" y1="35238" x2="38552" y2="32381"/>
                        <a14:foregroundMark x1="34175" y1="28810" x2="27946" y2="20238"/>
                        <a14:foregroundMark x1="27946" y1="20238" x2="13636" y2="20000"/>
                        <a14:foregroundMark x1="13636" y1="20000" x2="20202" y2="33810"/>
                        <a14:foregroundMark x1="20202" y1="33810" x2="23401" y2="22381"/>
                        <a14:foregroundMark x1="17003" y1="8333" x2="12626" y2="12619"/>
                        <a14:foregroundMark x1="12626" y1="12619" x2="7071" y2="36905"/>
                        <a14:foregroundMark x1="7071" y1="36905" x2="23737" y2="40952"/>
                        <a14:foregroundMark x1="23737" y1="40952" x2="25084" y2="17381"/>
                        <a14:foregroundMark x1="25084" y1="17381" x2="22222" y2="11667"/>
                        <a14:foregroundMark x1="18855" y1="11667" x2="9933" y2="12619"/>
                        <a14:foregroundMark x1="9933" y1="12619" x2="2694" y2="28333"/>
                        <a14:foregroundMark x1="2694" y1="28333" x2="15152" y2="38333"/>
                        <a14:foregroundMark x1="15152" y1="38333" x2="14646" y2="12857"/>
                        <a14:foregroundMark x1="16835" y1="13333" x2="10943" y2="30238"/>
                        <a14:foregroundMark x1="10943" y1="30238" x2="16162" y2="43571"/>
                        <a14:foregroundMark x1="16162" y1="43571" x2="18687" y2="32143"/>
                        <a14:foregroundMark x1="18687" y1="32143" x2="18687" y2="32143"/>
                        <a14:foregroundMark x1="18519" y1="33571" x2="16667" y2="43571"/>
                        <a14:foregroundMark x1="16667" y1="43571" x2="22896" y2="30952"/>
                        <a14:foregroundMark x1="22896" y1="30952" x2="22391" y2="30238"/>
                        <a14:foregroundMark x1="16835" y1="31667" x2="11111" y2="35238"/>
                        <a14:foregroundMark x1="11111" y1="35238" x2="10438" y2="45714"/>
                        <a14:foregroundMark x1="10438" y1="45714" x2="20034" y2="28571"/>
                        <a14:foregroundMark x1="20034" y1="28571" x2="19697" y2="25952"/>
                        <a14:foregroundMark x1="20875" y1="30952" x2="20034" y2="45714"/>
                        <a14:foregroundMark x1="20034" y1="45714" x2="22896" y2="39762"/>
                        <a14:foregroundMark x1="22896" y1="39762" x2="21044" y2="26667"/>
                        <a14:foregroundMark x1="21044" y1="26667" x2="21044" y2="26667"/>
                        <a14:foregroundMark x1="29293" y1="29524" x2="27104" y2="35952"/>
                        <a14:foregroundMark x1="27104" y1="35952" x2="31650" y2="34048"/>
                        <a14:foregroundMark x1="31650" y1="34048" x2="28451" y2="27857"/>
                        <a14:foregroundMark x1="30135" y1="29286" x2="20370" y2="37619"/>
                        <a14:foregroundMark x1="20370" y1="37619" x2="28114" y2="24286"/>
                        <a14:foregroundMark x1="23401" y1="20238" x2="12458" y2="33810"/>
                        <a14:foregroundMark x1="12458" y1="33810" x2="16835" y2="36905"/>
                        <a14:foregroundMark x1="16835" y1="36905" x2="19697" y2="19762"/>
                        <a14:foregroundMark x1="19865" y1="10714" x2="12963" y2="13571"/>
                        <a14:foregroundMark x1="12963" y1="13571" x2="9259" y2="24524"/>
                        <a14:foregroundMark x1="9259" y1="24524" x2="23569" y2="15476"/>
                        <a14:foregroundMark x1="23569" y1="15476" x2="23906" y2="12857"/>
                        <a14:foregroundMark x1="22727" y1="9762" x2="17003" y2="12857"/>
                        <a14:foregroundMark x1="17003" y1="12857" x2="24411" y2="26905"/>
                        <a14:foregroundMark x1="24411" y1="26905" x2="27273" y2="12857"/>
                        <a14:foregroundMark x1="27273" y1="12857" x2="24242" y2="6190"/>
                        <a14:foregroundMark x1="31987" y1="17143" x2="30471" y2="27381"/>
                        <a14:foregroundMark x1="30471" y1="27381" x2="32155" y2="19048"/>
                        <a14:foregroundMark x1="32155" y1="19048" x2="31818" y2="17143"/>
                        <a14:foregroundMark x1="33502" y1="19524" x2="32997" y2="28333"/>
                        <a14:foregroundMark x1="32997" y1="28333" x2="32660" y2="14762"/>
                        <a14:foregroundMark x1="34007" y1="32143" x2="38552" y2="36429"/>
                        <a14:foregroundMark x1="38552" y1="36429" x2="35690" y2="30952"/>
                        <a14:foregroundMark x1="37542" y1="39048" x2="28283" y2="35952"/>
                        <a14:foregroundMark x1="28283" y1="35952" x2="18013" y2="47143"/>
                        <a14:foregroundMark x1="18013" y1="47143" x2="25421" y2="40000"/>
                        <a14:foregroundMark x1="25421" y1="40000" x2="26768" y2="32857"/>
                        <a14:foregroundMark x1="25926" y1="32619" x2="7576" y2="30476"/>
                        <a14:foregroundMark x1="7576" y1="30476" x2="12290" y2="46190"/>
                        <a14:foregroundMark x1="12290" y1="46190" x2="21212" y2="24762"/>
                        <a14:foregroundMark x1="21212" y1="24762" x2="17003" y2="11905"/>
                        <a14:foregroundMark x1="16667" y1="19048" x2="17508" y2="37619"/>
                        <a14:foregroundMark x1="17508" y1="37619" x2="24242" y2="45238"/>
                        <a14:foregroundMark x1="24242" y1="45238" x2="18350" y2="14762"/>
                        <a14:foregroundMark x1="18350" y1="14762" x2="11953" y2="12857"/>
                        <a14:foregroundMark x1="11953" y1="12857" x2="11785" y2="130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565" b="47630"/>
          <a:stretch/>
        </p:blipFill>
        <p:spPr>
          <a:xfrm>
            <a:off x="4572000" y="1439986"/>
            <a:ext cx="4132613" cy="517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585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F6BC7B3-E496-48DE-BC9F-E2ECFDF9E8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CE7510D-93DE-4CBE-8A5A-0910AF7930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924" y="-504930"/>
            <a:ext cx="5033505" cy="671134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0D8D6319-DD24-482B-997A-2A76317185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86" y="0"/>
            <a:ext cx="1931846" cy="28507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2058C7B1-49C9-4948-AA40-6121B43C97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9123" y="-1"/>
            <a:ext cx="3746176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2123EE4B-64A4-48E3-B8E4-5E7F6CCA20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12"/>
          <a:stretch/>
        </p:blipFill>
        <p:spPr>
          <a:xfrm>
            <a:off x="0" y="5140229"/>
            <a:ext cx="9228551" cy="1717770"/>
          </a:xfrm>
          <a:prstGeom prst="rect">
            <a:avLst/>
          </a:prstGeom>
        </p:spPr>
      </p:pic>
      <p:sp>
        <p:nvSpPr>
          <p:cNvPr id="11" name="标题 1">
            <a:extLst>
              <a:ext uri="{FF2B5EF4-FFF2-40B4-BE49-F238E27FC236}">
                <a16:creationId xmlns:a16="http://schemas.microsoft.com/office/drawing/2014/main" xmlns="" id="{5D4E3642-500B-4A0D-B8BC-F5402178E0E3}"/>
              </a:ext>
            </a:extLst>
          </p:cNvPr>
          <p:cNvSpPr txBox="1">
            <a:spLocks/>
          </p:cNvSpPr>
          <p:nvPr/>
        </p:nvSpPr>
        <p:spPr>
          <a:xfrm>
            <a:off x="1799894" y="2115746"/>
            <a:ext cx="2687985" cy="2042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0" i="0" u="none" strike="noStrike" kern="1200" cap="none" spc="0" normalizeH="0" baseline="0" noProof="0" dirty="0" smtClean="0">
                <a:ln w="285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merican Sans" panose="02040603050506020204" pitchFamily="18" charset="0"/>
                <a:ea typeface="+mn-ea"/>
                <a:cs typeface="+mn-ea"/>
                <a:sym typeface="+mn-lt"/>
              </a:rPr>
              <a:t>02</a:t>
            </a:r>
            <a:endParaRPr kumimoji="0" lang="zh-CN" altLang="en-US" sz="9600" b="0" i="0" u="none" strike="noStrike" kern="1200" cap="none" spc="0" normalizeH="0" baseline="0" noProof="0" dirty="0">
              <a:ln w="28575">
                <a:noFill/>
              </a:ln>
              <a:solidFill>
                <a:prstClr val="black"/>
              </a:solidFill>
              <a:effectLst/>
              <a:uLnTx/>
              <a:uFillTx/>
              <a:latin typeface="UTM American Sans" panose="02040603050506020204" pitchFamily="18" charset="0"/>
              <a:ea typeface="+mn-ea"/>
              <a:cs typeface="+mn-ea"/>
              <a:sym typeface="+mn-lt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xmlns="" id="{83207D33-C03A-46AF-B5F7-4DCC3571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818" y="2495717"/>
            <a:ext cx="4671599" cy="1325563"/>
          </a:xfrm>
        </p:spPr>
        <p:txBody>
          <a:bodyPr>
            <a:noAutofit/>
          </a:bodyPr>
          <a:lstStyle/>
          <a:p>
            <a:pPr algn="ctr"/>
            <a:r>
              <a:rPr lang="en-US" altLang="zh-CN" sz="11500" dirty="0" err="1" smtClean="0">
                <a:ln w="28575">
                  <a:noFill/>
                </a:ln>
                <a:solidFill>
                  <a:srgbClr val="DF767E"/>
                </a:solidFill>
                <a:latin typeface="UTM American Sans" panose="02040603050506020204" pitchFamily="18" charset="0"/>
                <a:ea typeface="+mn-ea"/>
                <a:cs typeface="+mn-ea"/>
                <a:sym typeface="+mn-lt"/>
              </a:rPr>
              <a:t>Luyện</a:t>
            </a:r>
            <a:r>
              <a:rPr lang="en-US" altLang="zh-CN" sz="11500" dirty="0" smtClean="0">
                <a:ln w="28575">
                  <a:noFill/>
                </a:ln>
                <a:solidFill>
                  <a:srgbClr val="DF767E"/>
                </a:solidFill>
                <a:latin typeface="UTM American Sans" panose="02040603050506020204" pitchFamily="18" charset="0"/>
                <a:ea typeface="+mn-ea"/>
                <a:cs typeface="+mn-ea"/>
                <a:sym typeface="+mn-lt"/>
              </a:rPr>
              <a:t/>
            </a:r>
            <a:br>
              <a:rPr lang="en-US" altLang="zh-CN" sz="11500" dirty="0" smtClean="0">
                <a:ln w="28575">
                  <a:noFill/>
                </a:ln>
                <a:solidFill>
                  <a:srgbClr val="DF767E"/>
                </a:solidFill>
                <a:latin typeface="UTM American Sans" panose="02040603050506020204" pitchFamily="18" charset="0"/>
                <a:ea typeface="+mn-ea"/>
                <a:cs typeface="+mn-ea"/>
                <a:sym typeface="+mn-lt"/>
              </a:rPr>
            </a:br>
            <a:r>
              <a:rPr lang="en-US" altLang="zh-CN" sz="11500" dirty="0" err="1" smtClean="0">
                <a:ln w="28575">
                  <a:noFill/>
                </a:ln>
                <a:solidFill>
                  <a:srgbClr val="DF767E"/>
                </a:solidFill>
                <a:latin typeface="UTM American Sans" panose="02040603050506020204" pitchFamily="18" charset="0"/>
                <a:ea typeface="+mn-ea"/>
                <a:cs typeface="+mn-ea"/>
                <a:sym typeface="+mn-lt"/>
              </a:rPr>
              <a:t>tập</a:t>
            </a:r>
            <a:endParaRPr lang="zh-CN" altLang="en-US" sz="11500" dirty="0">
              <a:ln w="28575">
                <a:noFill/>
              </a:ln>
              <a:solidFill>
                <a:srgbClr val="DF767E"/>
              </a:solidFill>
              <a:latin typeface="UTM American Sans" panose="02040603050506020204" pitchFamily="18" charset="0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251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xmlns="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xmlns="" id="{01A37C18-1A7F-470C-8BD9-9050118948D2}"/>
              </a:ext>
            </a:extLst>
          </p:cNvPr>
          <p:cNvSpPr/>
          <p:nvPr/>
        </p:nvSpPr>
        <p:spPr>
          <a:xfrm>
            <a:off x="408957" y="406728"/>
            <a:ext cx="8179130" cy="6044542"/>
          </a:xfrm>
          <a:prstGeom prst="roundRect">
            <a:avLst>
              <a:gd name="adj" fmla="val 8946"/>
            </a:avLst>
          </a:prstGeom>
          <a:solidFill>
            <a:schemeClr val="bg1">
              <a:alpha val="83000"/>
            </a:schemeClr>
          </a:solidFill>
          <a:ln w="57150">
            <a:solidFill>
              <a:srgbClr val="CC66FF"/>
            </a:solidFill>
            <a:prstDash val="das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B43B3A4-1AC4-4AC5-B0B0-B0B1260BF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901" y="2628236"/>
            <a:ext cx="80302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là: 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30cm, 7dm.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7968872-34E5-4F0D-94DC-3D1D937D9104}"/>
              </a:ext>
            </a:extLst>
          </p:cNvPr>
          <p:cNvSpPr txBox="1"/>
          <p:nvPr/>
        </p:nvSpPr>
        <p:spPr>
          <a:xfrm>
            <a:off x="699902" y="832622"/>
            <a:ext cx="759723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sz="4400" dirty="0">
                <a:solidFill>
                  <a:srgbClr val="C42549"/>
                </a:solidFill>
                <a:latin typeface="UTM Alberta Heavy" panose="02040603050506020204" pitchFamily="18" charset="0"/>
                <a:ea typeface="Yu Gothic Light" panose="020B0300000000000000" pitchFamily="34" charset="-128"/>
                <a:cs typeface="Times New Roman" pitchFamily="18" charset="0"/>
              </a:rPr>
              <a:t>Bài 1: </a:t>
            </a:r>
            <a:r>
              <a:rPr lang="en-US" sz="4400" dirty="0" err="1">
                <a:solidFill>
                  <a:srgbClr val="C42549"/>
                </a:solidFill>
                <a:latin typeface="UTM Alberta Heavy" panose="02040603050506020204" pitchFamily="18" charset="0"/>
                <a:ea typeface="Yu Gothic Light" panose="020B0300000000000000" pitchFamily="34" charset="-128"/>
                <a:cs typeface="Times New Roman" pitchFamily="18" charset="0"/>
              </a:rPr>
              <a:t>Tính</a:t>
            </a:r>
            <a:r>
              <a:rPr lang="en-US" sz="4400" dirty="0">
                <a:solidFill>
                  <a:srgbClr val="C42549"/>
                </a:solidFill>
                <a:latin typeface="UTM Alberta Heavy" panose="02040603050506020204" pitchFamily="18" charset="0"/>
                <a:ea typeface="Yu Gothic Light" panose="020B0300000000000000" pitchFamily="34" charset="-128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42549"/>
                </a:solidFill>
                <a:latin typeface="UTM Alberta Heavy" panose="02040603050506020204" pitchFamily="18" charset="0"/>
                <a:ea typeface="Yu Gothic Light" panose="020B0300000000000000" pitchFamily="34" charset="-128"/>
                <a:cs typeface="Times New Roman" pitchFamily="18" charset="0"/>
              </a:rPr>
              <a:t>diện</a:t>
            </a:r>
            <a:r>
              <a:rPr lang="en-US" sz="4400" dirty="0">
                <a:solidFill>
                  <a:srgbClr val="C42549"/>
                </a:solidFill>
                <a:latin typeface="UTM Alberta Heavy" panose="02040603050506020204" pitchFamily="18" charset="0"/>
                <a:ea typeface="Yu Gothic Light" panose="020B0300000000000000" pitchFamily="34" charset="-128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42549"/>
                </a:solidFill>
                <a:latin typeface="UTM Alberta Heavy" panose="02040603050506020204" pitchFamily="18" charset="0"/>
                <a:ea typeface="Yu Gothic Light" panose="020B0300000000000000" pitchFamily="34" charset="-128"/>
                <a:cs typeface="Times New Roman" pitchFamily="18" charset="0"/>
              </a:rPr>
              <a:t>tích</a:t>
            </a:r>
            <a:r>
              <a:rPr lang="en-US" sz="4400" dirty="0">
                <a:solidFill>
                  <a:srgbClr val="C42549"/>
                </a:solidFill>
                <a:latin typeface="UTM Alberta Heavy" panose="02040603050506020204" pitchFamily="18" charset="0"/>
                <a:ea typeface="Yu Gothic Light" panose="020B0300000000000000" pitchFamily="34" charset="-128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42549"/>
                </a:solidFill>
                <a:latin typeface="UTM Alberta Heavy" panose="02040603050506020204" pitchFamily="18" charset="0"/>
                <a:ea typeface="Yu Gothic Light" panose="020B0300000000000000" pitchFamily="34" charset="-128"/>
                <a:cs typeface="Times New Roman" pitchFamily="18" charset="0"/>
              </a:rPr>
              <a:t>hình</a:t>
            </a:r>
            <a:r>
              <a:rPr lang="en-US" sz="4400" dirty="0">
                <a:solidFill>
                  <a:srgbClr val="C42549"/>
                </a:solidFill>
                <a:latin typeface="UTM Alberta Heavy" panose="02040603050506020204" pitchFamily="18" charset="0"/>
                <a:ea typeface="Yu Gothic Light" panose="020B0300000000000000" pitchFamily="34" charset="-128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42549"/>
                </a:solidFill>
                <a:latin typeface="UTM Alberta Heavy" panose="02040603050506020204" pitchFamily="18" charset="0"/>
                <a:ea typeface="Yu Gothic Light" panose="020B0300000000000000" pitchFamily="34" charset="-128"/>
                <a:cs typeface="Times New Roman" pitchFamily="18" charset="0"/>
              </a:rPr>
              <a:t>thoi</a:t>
            </a:r>
            <a:r>
              <a:rPr lang="en-US" sz="4400" dirty="0">
                <a:solidFill>
                  <a:srgbClr val="C42549"/>
                </a:solidFill>
                <a:latin typeface="UTM Alberta Heavy" panose="02040603050506020204" pitchFamily="18" charset="0"/>
                <a:ea typeface="Yu Gothic Light" panose="020B0300000000000000" pitchFamily="34" charset="-128"/>
                <a:cs typeface="Times New Roman" pitchFamily="18" charset="0"/>
              </a:rPr>
              <a:t> , </a:t>
            </a:r>
            <a:r>
              <a:rPr lang="en-US" sz="4400" dirty="0" err="1">
                <a:solidFill>
                  <a:srgbClr val="C42549"/>
                </a:solidFill>
                <a:latin typeface="UTM Alberta Heavy" panose="02040603050506020204" pitchFamily="18" charset="0"/>
                <a:ea typeface="Yu Gothic Light" panose="020B0300000000000000" pitchFamily="34" charset="-128"/>
                <a:cs typeface="Times New Roman" pitchFamily="18" charset="0"/>
              </a:rPr>
              <a:t>biết</a:t>
            </a:r>
            <a:r>
              <a:rPr lang="en-US" sz="4400" dirty="0">
                <a:solidFill>
                  <a:srgbClr val="C42549"/>
                </a:solidFill>
                <a:latin typeface="UTM Alberta Heavy" panose="02040603050506020204" pitchFamily="18" charset="0"/>
                <a:ea typeface="Yu Gothic Light" panose="020B0300000000000000" pitchFamily="34" charset="-128"/>
                <a:cs typeface="Times New Roman" pitchFamily="18" charset="0"/>
              </a:rPr>
              <a:t>:</a:t>
            </a:r>
          </a:p>
          <a:p>
            <a:pPr>
              <a:buFontTx/>
              <a:buNone/>
              <a:defRPr/>
            </a:pPr>
            <a:endParaRPr lang="en-US" sz="4400" b="1" dirty="0">
              <a:solidFill>
                <a:srgbClr val="C42549"/>
              </a:solidFill>
              <a:latin typeface="UTM Alberta Heavy" panose="02040603050506020204" pitchFamily="18" charset="0"/>
              <a:ea typeface="Yu Gothic Light" panose="020B0300000000000000" pitchFamily="34" charset="-128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4181F7C-754F-43B4-9DBF-51FF5DEB9C30}"/>
              </a:ext>
            </a:extLst>
          </p:cNvPr>
          <p:cNvSpPr txBox="1"/>
          <p:nvPr/>
        </p:nvSpPr>
        <p:spPr>
          <a:xfrm>
            <a:off x="649432" y="1730429"/>
            <a:ext cx="81884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là: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19cm, 12cm.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A3ECCF2-D71F-483E-91B1-51776D7D1509}"/>
              </a:ext>
            </a:extLst>
          </p:cNvPr>
          <p:cNvSpPr txBox="1"/>
          <p:nvPr/>
        </p:nvSpPr>
        <p:spPr>
          <a:xfrm>
            <a:off x="520844" y="3770994"/>
            <a:ext cx="769817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336600"/>
                </a:solidFill>
                <a:latin typeface="UTM Androgyne" panose="02040603050506020204" pitchFamily="18" charset="0"/>
                <a:cs typeface="Times New Roman" pitchFamily="18" charset="0"/>
              </a:rPr>
              <a:t>Diện</a:t>
            </a:r>
            <a:r>
              <a:rPr lang="en-US" sz="5400" dirty="0">
                <a:solidFill>
                  <a:srgbClr val="336600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336600"/>
                </a:solidFill>
                <a:latin typeface="UTM Androgyne" panose="02040603050506020204" pitchFamily="18" charset="0"/>
                <a:cs typeface="Times New Roman" pitchFamily="18" charset="0"/>
              </a:rPr>
              <a:t>tích</a:t>
            </a:r>
            <a:r>
              <a:rPr lang="en-US" sz="5400" dirty="0">
                <a:solidFill>
                  <a:srgbClr val="336600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336600"/>
                </a:solidFill>
                <a:latin typeface="UTM Androgyne" panose="02040603050506020204" pitchFamily="18" charset="0"/>
                <a:cs typeface="Times New Roman" pitchFamily="18" charset="0"/>
              </a:rPr>
              <a:t>hình</a:t>
            </a:r>
            <a:r>
              <a:rPr lang="en-US" sz="5400" dirty="0">
                <a:solidFill>
                  <a:srgbClr val="336600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336600"/>
                </a:solidFill>
                <a:latin typeface="UTM Androgyne" panose="02040603050506020204" pitchFamily="18" charset="0"/>
                <a:cs typeface="Times New Roman" pitchFamily="18" charset="0"/>
              </a:rPr>
              <a:t>thoi</a:t>
            </a:r>
            <a:r>
              <a:rPr lang="en-US" sz="5400" dirty="0">
                <a:solidFill>
                  <a:srgbClr val="336600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336600"/>
                </a:solidFill>
                <a:latin typeface="UTM Androgyne" panose="02040603050506020204" pitchFamily="18" charset="0"/>
                <a:cs typeface="Times New Roman" pitchFamily="18" charset="0"/>
              </a:rPr>
              <a:t>bằng</a:t>
            </a:r>
            <a:r>
              <a:rPr lang="en-US" sz="5400" dirty="0">
                <a:solidFill>
                  <a:srgbClr val="336600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dirty="0" err="1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tích</a:t>
            </a:r>
            <a:r>
              <a:rPr lang="en-US" sz="5400" b="1" dirty="0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độ</a:t>
            </a:r>
            <a:r>
              <a:rPr lang="en-US" sz="5400" b="1" dirty="0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dài</a:t>
            </a:r>
            <a:r>
              <a:rPr lang="en-US" sz="5400" b="1" dirty="0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 2 </a:t>
            </a:r>
            <a:r>
              <a:rPr lang="en-US" sz="5400" b="1" dirty="0" err="1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đường</a:t>
            </a:r>
            <a:r>
              <a:rPr lang="en-US" sz="5400" b="1" dirty="0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chéo</a:t>
            </a:r>
            <a:r>
              <a:rPr lang="en-US" sz="5400" b="1" dirty="0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 chia 2</a:t>
            </a:r>
            <a:r>
              <a:rPr lang="en-US" sz="5400" dirty="0">
                <a:solidFill>
                  <a:srgbClr val="336600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414663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xmlns="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xmlns="" id="{01A37C18-1A7F-470C-8BD9-9050118948D2}"/>
              </a:ext>
            </a:extLst>
          </p:cNvPr>
          <p:cNvSpPr/>
          <p:nvPr/>
        </p:nvSpPr>
        <p:spPr>
          <a:xfrm>
            <a:off x="408957" y="406728"/>
            <a:ext cx="8179130" cy="6044542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7968872-34E5-4F0D-94DC-3D1D937D9104}"/>
              </a:ext>
            </a:extLst>
          </p:cNvPr>
          <p:cNvSpPr txBox="1"/>
          <p:nvPr/>
        </p:nvSpPr>
        <p:spPr>
          <a:xfrm>
            <a:off x="884711" y="760580"/>
            <a:ext cx="759723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sz="4400" dirty="0">
                <a:solidFill>
                  <a:srgbClr val="C42549"/>
                </a:solidFill>
                <a:latin typeface="UTM Alberta Heavy" panose="02040603050506020204" pitchFamily="18" charset="0"/>
                <a:ea typeface="Yu Gothic Light" panose="020B0300000000000000" pitchFamily="34" charset="-128"/>
                <a:cs typeface="Times New Roman" pitchFamily="18" charset="0"/>
              </a:rPr>
              <a:t>Bài 1: </a:t>
            </a:r>
            <a:r>
              <a:rPr lang="en-US" sz="4400" dirty="0" err="1">
                <a:solidFill>
                  <a:srgbClr val="C42549"/>
                </a:solidFill>
                <a:latin typeface="UTM Alberta Heavy" panose="02040603050506020204" pitchFamily="18" charset="0"/>
                <a:ea typeface="Yu Gothic Light" panose="020B0300000000000000" pitchFamily="34" charset="-128"/>
                <a:cs typeface="Times New Roman" pitchFamily="18" charset="0"/>
              </a:rPr>
              <a:t>Tính</a:t>
            </a:r>
            <a:r>
              <a:rPr lang="en-US" sz="4400" dirty="0">
                <a:solidFill>
                  <a:srgbClr val="C42549"/>
                </a:solidFill>
                <a:latin typeface="UTM Alberta Heavy" panose="02040603050506020204" pitchFamily="18" charset="0"/>
                <a:ea typeface="Yu Gothic Light" panose="020B0300000000000000" pitchFamily="34" charset="-128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42549"/>
                </a:solidFill>
                <a:latin typeface="UTM Alberta Heavy" panose="02040603050506020204" pitchFamily="18" charset="0"/>
                <a:ea typeface="Yu Gothic Light" panose="020B0300000000000000" pitchFamily="34" charset="-128"/>
                <a:cs typeface="Times New Roman" pitchFamily="18" charset="0"/>
              </a:rPr>
              <a:t>diện</a:t>
            </a:r>
            <a:r>
              <a:rPr lang="en-US" sz="4400" dirty="0">
                <a:solidFill>
                  <a:srgbClr val="C42549"/>
                </a:solidFill>
                <a:latin typeface="UTM Alberta Heavy" panose="02040603050506020204" pitchFamily="18" charset="0"/>
                <a:ea typeface="Yu Gothic Light" panose="020B0300000000000000" pitchFamily="34" charset="-128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42549"/>
                </a:solidFill>
                <a:latin typeface="UTM Alberta Heavy" panose="02040603050506020204" pitchFamily="18" charset="0"/>
                <a:ea typeface="Yu Gothic Light" panose="020B0300000000000000" pitchFamily="34" charset="-128"/>
                <a:cs typeface="Times New Roman" pitchFamily="18" charset="0"/>
              </a:rPr>
              <a:t>tích</a:t>
            </a:r>
            <a:r>
              <a:rPr lang="en-US" sz="4400" dirty="0">
                <a:solidFill>
                  <a:srgbClr val="C42549"/>
                </a:solidFill>
                <a:latin typeface="UTM Alberta Heavy" panose="02040603050506020204" pitchFamily="18" charset="0"/>
                <a:ea typeface="Yu Gothic Light" panose="020B0300000000000000" pitchFamily="34" charset="-128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42549"/>
                </a:solidFill>
                <a:latin typeface="UTM Alberta Heavy" panose="02040603050506020204" pitchFamily="18" charset="0"/>
                <a:ea typeface="Yu Gothic Light" panose="020B0300000000000000" pitchFamily="34" charset="-128"/>
                <a:cs typeface="Times New Roman" pitchFamily="18" charset="0"/>
              </a:rPr>
              <a:t>hình</a:t>
            </a:r>
            <a:r>
              <a:rPr lang="en-US" sz="4400" dirty="0">
                <a:solidFill>
                  <a:srgbClr val="C42549"/>
                </a:solidFill>
                <a:latin typeface="UTM Alberta Heavy" panose="02040603050506020204" pitchFamily="18" charset="0"/>
                <a:ea typeface="Yu Gothic Light" panose="020B0300000000000000" pitchFamily="34" charset="-128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42549"/>
                </a:solidFill>
                <a:latin typeface="UTM Alberta Heavy" panose="02040603050506020204" pitchFamily="18" charset="0"/>
                <a:ea typeface="Yu Gothic Light" panose="020B0300000000000000" pitchFamily="34" charset="-128"/>
                <a:cs typeface="Times New Roman" pitchFamily="18" charset="0"/>
              </a:rPr>
              <a:t>thoi</a:t>
            </a:r>
            <a:r>
              <a:rPr lang="en-US" sz="4400" dirty="0">
                <a:solidFill>
                  <a:srgbClr val="C42549"/>
                </a:solidFill>
                <a:latin typeface="UTM Alberta Heavy" panose="02040603050506020204" pitchFamily="18" charset="0"/>
                <a:ea typeface="Yu Gothic Light" panose="020B0300000000000000" pitchFamily="34" charset="-128"/>
                <a:cs typeface="Times New Roman" pitchFamily="18" charset="0"/>
              </a:rPr>
              <a:t> , </a:t>
            </a:r>
            <a:r>
              <a:rPr lang="en-US" sz="4400" dirty="0" err="1">
                <a:solidFill>
                  <a:srgbClr val="C42549"/>
                </a:solidFill>
                <a:latin typeface="UTM Alberta Heavy" panose="02040603050506020204" pitchFamily="18" charset="0"/>
                <a:ea typeface="Yu Gothic Light" panose="020B0300000000000000" pitchFamily="34" charset="-128"/>
                <a:cs typeface="Times New Roman" pitchFamily="18" charset="0"/>
              </a:rPr>
              <a:t>biết</a:t>
            </a:r>
            <a:r>
              <a:rPr lang="en-US" sz="4400" dirty="0">
                <a:solidFill>
                  <a:srgbClr val="C42549"/>
                </a:solidFill>
                <a:latin typeface="UTM Alberta Heavy" panose="02040603050506020204" pitchFamily="18" charset="0"/>
                <a:ea typeface="Yu Gothic Light" panose="020B0300000000000000" pitchFamily="34" charset="-128"/>
                <a:cs typeface="Times New Roman" pitchFamily="18" charset="0"/>
              </a:rPr>
              <a:t>:</a:t>
            </a:r>
          </a:p>
          <a:p>
            <a:pPr>
              <a:buFontTx/>
              <a:buNone/>
              <a:defRPr/>
            </a:pPr>
            <a:endParaRPr lang="en-US" sz="4400" b="1" dirty="0">
              <a:solidFill>
                <a:srgbClr val="FF0000"/>
              </a:solidFill>
              <a:latin typeface="UTM Alberta Heavy" panose="02040603050506020204" pitchFamily="18" charset="0"/>
              <a:ea typeface="Yu Gothic Light" panose="020B0300000000000000" pitchFamily="34" charset="-128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4181F7C-754F-43B4-9DBF-51FF5DEB9C30}"/>
              </a:ext>
            </a:extLst>
          </p:cNvPr>
          <p:cNvSpPr txBox="1"/>
          <p:nvPr/>
        </p:nvSpPr>
        <p:spPr>
          <a:xfrm>
            <a:off x="809471" y="1606428"/>
            <a:ext cx="77786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là: 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19cm, 12cm.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F036DE9-8C48-4007-9C5D-DDB7900675DC}"/>
              </a:ext>
            </a:extLst>
          </p:cNvPr>
          <p:cNvSpPr txBox="1"/>
          <p:nvPr/>
        </p:nvSpPr>
        <p:spPr>
          <a:xfrm>
            <a:off x="1853399" y="2829121"/>
            <a:ext cx="777861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thoi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: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 x 12) : 2 = 114 (cm</a:t>
            </a:r>
            <a:r>
              <a:rPr lang="en-US" sz="40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4000" b="1" i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0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114 cm</a:t>
            </a:r>
            <a:r>
              <a:rPr lang="en-US" sz="40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422899BD-E8AE-4ADC-AFBA-564721711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839" y="2560982"/>
            <a:ext cx="3571875" cy="476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ADF7D48-D63C-408C-8808-9BD126A03A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1159" y="1724932"/>
            <a:ext cx="6770735" cy="569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222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xmlns="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xmlns="" id="{01A37C18-1A7F-470C-8BD9-9050118948D2}"/>
              </a:ext>
            </a:extLst>
          </p:cNvPr>
          <p:cNvSpPr/>
          <p:nvPr/>
        </p:nvSpPr>
        <p:spPr>
          <a:xfrm>
            <a:off x="417864" y="406728"/>
            <a:ext cx="8179130" cy="6044542"/>
          </a:xfrm>
          <a:prstGeom prst="roundRect">
            <a:avLst>
              <a:gd name="adj" fmla="val 9103"/>
            </a:avLst>
          </a:prstGeom>
          <a:solidFill>
            <a:schemeClr val="bg1">
              <a:alpha val="83000"/>
            </a:schemeClr>
          </a:solidFill>
          <a:ln w="57150">
            <a:solidFill>
              <a:srgbClr val="CC66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7968872-34E5-4F0D-94DC-3D1D937D9104}"/>
              </a:ext>
            </a:extLst>
          </p:cNvPr>
          <p:cNvSpPr txBox="1"/>
          <p:nvPr/>
        </p:nvSpPr>
        <p:spPr>
          <a:xfrm>
            <a:off x="884711" y="760580"/>
            <a:ext cx="759723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sz="4400" dirty="0">
                <a:solidFill>
                  <a:srgbClr val="C42549"/>
                </a:solidFill>
                <a:latin typeface="UTM Alberta Heavy" panose="02040603050506020204" pitchFamily="18" charset="0"/>
                <a:ea typeface="Yu Gothic Light" panose="020B0300000000000000" pitchFamily="34" charset="-128"/>
                <a:cs typeface="Times New Roman" pitchFamily="18" charset="0"/>
              </a:rPr>
              <a:t>Bài 1: </a:t>
            </a:r>
            <a:r>
              <a:rPr lang="en-US" sz="4400" dirty="0" err="1">
                <a:solidFill>
                  <a:srgbClr val="C42549"/>
                </a:solidFill>
                <a:latin typeface="UTM Alberta Heavy" panose="02040603050506020204" pitchFamily="18" charset="0"/>
                <a:ea typeface="Yu Gothic Light" panose="020B0300000000000000" pitchFamily="34" charset="-128"/>
                <a:cs typeface="Times New Roman" pitchFamily="18" charset="0"/>
              </a:rPr>
              <a:t>Tính</a:t>
            </a:r>
            <a:r>
              <a:rPr lang="en-US" sz="4400" dirty="0">
                <a:solidFill>
                  <a:srgbClr val="C42549"/>
                </a:solidFill>
                <a:latin typeface="UTM Alberta Heavy" panose="02040603050506020204" pitchFamily="18" charset="0"/>
                <a:ea typeface="Yu Gothic Light" panose="020B0300000000000000" pitchFamily="34" charset="-128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42549"/>
                </a:solidFill>
                <a:latin typeface="UTM Alberta Heavy" panose="02040603050506020204" pitchFamily="18" charset="0"/>
                <a:ea typeface="Yu Gothic Light" panose="020B0300000000000000" pitchFamily="34" charset="-128"/>
                <a:cs typeface="Times New Roman" pitchFamily="18" charset="0"/>
              </a:rPr>
              <a:t>diện</a:t>
            </a:r>
            <a:r>
              <a:rPr lang="en-US" sz="4400" dirty="0">
                <a:solidFill>
                  <a:srgbClr val="C42549"/>
                </a:solidFill>
                <a:latin typeface="UTM Alberta Heavy" panose="02040603050506020204" pitchFamily="18" charset="0"/>
                <a:ea typeface="Yu Gothic Light" panose="020B0300000000000000" pitchFamily="34" charset="-128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42549"/>
                </a:solidFill>
                <a:latin typeface="UTM Alberta Heavy" panose="02040603050506020204" pitchFamily="18" charset="0"/>
                <a:ea typeface="Yu Gothic Light" panose="020B0300000000000000" pitchFamily="34" charset="-128"/>
                <a:cs typeface="Times New Roman" pitchFamily="18" charset="0"/>
              </a:rPr>
              <a:t>tích</a:t>
            </a:r>
            <a:r>
              <a:rPr lang="en-US" sz="4400" dirty="0">
                <a:solidFill>
                  <a:srgbClr val="C42549"/>
                </a:solidFill>
                <a:latin typeface="UTM Alberta Heavy" panose="02040603050506020204" pitchFamily="18" charset="0"/>
                <a:ea typeface="Yu Gothic Light" panose="020B0300000000000000" pitchFamily="34" charset="-128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42549"/>
                </a:solidFill>
                <a:latin typeface="UTM Alberta Heavy" panose="02040603050506020204" pitchFamily="18" charset="0"/>
                <a:ea typeface="Yu Gothic Light" panose="020B0300000000000000" pitchFamily="34" charset="-128"/>
                <a:cs typeface="Times New Roman" pitchFamily="18" charset="0"/>
              </a:rPr>
              <a:t>hình</a:t>
            </a:r>
            <a:r>
              <a:rPr lang="en-US" sz="4400" dirty="0">
                <a:solidFill>
                  <a:srgbClr val="C42549"/>
                </a:solidFill>
                <a:latin typeface="UTM Alberta Heavy" panose="02040603050506020204" pitchFamily="18" charset="0"/>
                <a:ea typeface="Yu Gothic Light" panose="020B0300000000000000" pitchFamily="34" charset="-128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42549"/>
                </a:solidFill>
                <a:latin typeface="UTM Alberta Heavy" panose="02040603050506020204" pitchFamily="18" charset="0"/>
                <a:ea typeface="Yu Gothic Light" panose="020B0300000000000000" pitchFamily="34" charset="-128"/>
                <a:cs typeface="Times New Roman" pitchFamily="18" charset="0"/>
              </a:rPr>
              <a:t>thoi</a:t>
            </a:r>
            <a:r>
              <a:rPr lang="en-US" sz="4400" dirty="0">
                <a:solidFill>
                  <a:srgbClr val="C42549"/>
                </a:solidFill>
                <a:latin typeface="UTM Alberta Heavy" panose="02040603050506020204" pitchFamily="18" charset="0"/>
                <a:ea typeface="Yu Gothic Light" panose="020B0300000000000000" pitchFamily="34" charset="-128"/>
                <a:cs typeface="Times New Roman" pitchFamily="18" charset="0"/>
              </a:rPr>
              <a:t> , </a:t>
            </a:r>
            <a:r>
              <a:rPr lang="en-US" sz="4400" dirty="0" err="1">
                <a:solidFill>
                  <a:srgbClr val="C42549"/>
                </a:solidFill>
                <a:latin typeface="UTM Alberta Heavy" panose="02040603050506020204" pitchFamily="18" charset="0"/>
                <a:ea typeface="Yu Gothic Light" panose="020B0300000000000000" pitchFamily="34" charset="-128"/>
                <a:cs typeface="Times New Roman" pitchFamily="18" charset="0"/>
              </a:rPr>
              <a:t>biết</a:t>
            </a:r>
            <a:r>
              <a:rPr lang="en-US" sz="4400" dirty="0">
                <a:solidFill>
                  <a:srgbClr val="C42549"/>
                </a:solidFill>
                <a:latin typeface="UTM Alberta Heavy" panose="02040603050506020204" pitchFamily="18" charset="0"/>
                <a:ea typeface="Yu Gothic Light" panose="020B0300000000000000" pitchFamily="34" charset="-128"/>
                <a:cs typeface="Times New Roman" pitchFamily="18" charset="0"/>
              </a:rPr>
              <a:t>:</a:t>
            </a:r>
          </a:p>
          <a:p>
            <a:pPr>
              <a:buFontTx/>
              <a:buNone/>
              <a:defRPr/>
            </a:pPr>
            <a:endParaRPr lang="en-US" sz="4400" b="1" dirty="0">
              <a:solidFill>
                <a:srgbClr val="FF0000"/>
              </a:solidFill>
              <a:latin typeface="UTM Alberta Heavy" panose="02040603050506020204" pitchFamily="18" charset="0"/>
              <a:ea typeface="Yu Gothic Light" panose="020B0300000000000000" pitchFamily="34" charset="-128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329A4D8-7E94-4F20-8139-520684F0D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1702609"/>
            <a:ext cx="777852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là: 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30cm, 7dm.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5576658-2BD7-460C-8CF6-8CE15E0E3577}"/>
              </a:ext>
            </a:extLst>
          </p:cNvPr>
          <p:cNvSpPr txBox="1"/>
          <p:nvPr/>
        </p:nvSpPr>
        <p:spPr>
          <a:xfrm>
            <a:off x="532906" y="2410495"/>
            <a:ext cx="745028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7dm = 70 cm</a:t>
            </a:r>
          </a:p>
          <a:p>
            <a:pPr algn="ctr">
              <a:lnSpc>
                <a:spcPct val="150000"/>
              </a:lnSpc>
            </a:pP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thoi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là: </a:t>
            </a:r>
          </a:p>
          <a:p>
            <a:pPr algn="ctr">
              <a:lnSpc>
                <a:spcPct val="150000"/>
              </a:lnSpc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  (30 x 70) : 2 = 1050 (cm</a:t>
            </a:r>
            <a:r>
              <a:rPr lang="en-US" alt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4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altLang="en-US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1050 cm</a:t>
            </a:r>
            <a:r>
              <a:rPr lang="en-US" altLang="en-US" sz="4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2894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507</Words>
  <Application>Microsoft Office PowerPoint</Application>
  <PresentationFormat>Trình chiếu trên màn hình (4:3)</PresentationFormat>
  <Paragraphs>57</Paragraphs>
  <Slides>18</Slides>
  <Notes>0</Notes>
  <HiddenSlides>0</HiddenSlides>
  <MMClips>0</MMClips>
  <ScaleCrop>false</ScaleCrop>
  <HeadingPairs>
    <vt:vector size="4" baseType="variant">
      <vt:variant>
        <vt:lpstr>Chủ đề</vt:lpstr>
      </vt:variant>
      <vt:variant>
        <vt:i4>1</vt:i4>
      </vt:variant>
      <vt:variant>
        <vt:lpstr>Tiêu đề Bản chiếu</vt:lpstr>
      </vt:variant>
      <vt:variant>
        <vt:i4>18</vt:i4>
      </vt:variant>
    </vt:vector>
  </HeadingPairs>
  <TitlesOfParts>
    <vt:vector size="19" baseType="lpstr">
      <vt:lpstr>Chủ đề của Office</vt:lpstr>
      <vt:lpstr>Bản trình bày của PowerPoint</vt:lpstr>
      <vt:lpstr>Khởi động</vt:lpstr>
      <vt:lpstr>Bản trình bày của PowerPoint</vt:lpstr>
      <vt:lpstr>Bản trình bày của PowerPoint</vt:lpstr>
      <vt:lpstr>Bản trình bày của PowerPoint</vt:lpstr>
      <vt:lpstr>Luyện tập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</vt:vector>
  </TitlesOfParts>
  <Company>Phienbanmoi.com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Windows User</dc:creator>
  <cp:lastModifiedBy>Windows User</cp:lastModifiedBy>
  <cp:revision>1</cp:revision>
  <dcterms:created xsi:type="dcterms:W3CDTF">2022-03-18T12:41:19Z</dcterms:created>
  <dcterms:modified xsi:type="dcterms:W3CDTF">2022-03-18T12:43:22Z</dcterms:modified>
</cp:coreProperties>
</file>