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3" r:id="rId3"/>
    <p:sldId id="277" r:id="rId4"/>
    <p:sldId id="278" r:id="rId5"/>
    <p:sldId id="283" r:id="rId6"/>
    <p:sldId id="279" r:id="rId7"/>
    <p:sldId id="280" r:id="rId8"/>
    <p:sldId id="281" r:id="rId9"/>
    <p:sldId id="282" r:id="rId10"/>
    <p:sldId id="265" r:id="rId11"/>
    <p:sldId id="284" r:id="rId12"/>
    <p:sldId id="260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A676-71CC-4DEF-9FAB-289B6A754F1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31436-9A16-47C2-B183-AC866A2B8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5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quả bóng để dẫn đến câu hỏi t</a:t>
            </a:r>
            <a:r>
              <a:rPr lang="vi-VN"/>
              <a:t>ư</a:t>
            </a:r>
            <a:r>
              <a:rPr lang="en-US"/>
              <a:t>ơng ứng</a:t>
            </a:r>
          </a:p>
          <a:p>
            <a:r>
              <a:rPr lang="en-US"/>
              <a:t>Bấm vào mũi tên để sang bài tập 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28B8-AC97-452C-B7EC-1113E5F912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9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số để quay về chọn bóng khác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28B8-AC97-452C-B7EC-1113E5F912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7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28B8-AC97-452C-B7EC-1113E5F912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5E9A-C69D-4466-94BD-86E3A437E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F7867-BD59-4E7B-BF52-BF13E3F7A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F0B30-0C3F-4294-B4EA-336DB578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9019-55AC-4184-8AB4-ED6F329FEC0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97516-AD39-482F-917A-4C7FE86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9E57E-BBBD-4008-870C-BE0EF36A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200B-497B-4E73-BB7C-84159C2EC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2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69B9-E75B-46B7-BCB2-31E5D7BA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42CFA-4025-4DF2-80FE-887536261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187DE-856A-4E25-87EF-F8E15D38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9019-55AC-4184-8AB4-ED6F329FEC0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82680-310B-4574-84A0-5D051D29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59DC0-7ACA-44CC-BDA9-301D1FC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200B-497B-4E73-BB7C-84159C2EC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02C89-54F6-4FEA-9866-65391BBEC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13700-9DDD-4DE7-B597-23F4F2C1E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F8ED7-0ACC-43B6-B76D-6742FCEE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9019-55AC-4184-8AB4-ED6F329FEC0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A6751-F1FE-415A-B5BE-9658E7D1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CC000-B17A-4F44-83E4-9EA62807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200B-497B-4E73-BB7C-84159C2EC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0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89CF-E87F-4CE4-951B-4264A1E0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CBE2-5330-40E5-96D1-C7390EF9A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086A5-08C2-481C-B062-FF4F2F2B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9019-55AC-4184-8AB4-ED6F329FEC0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0F47F-CB55-40C0-8A8C-D0AC0B57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6F03-6BEA-4EDD-A71F-DD60E75A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200B-497B-4E73-BB7C-84159C2EC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6BB1-DFC9-4324-9806-5AC99509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D9A84-7ABC-4F2D-80EB-361680FA1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CF2F-480C-47C4-87E9-4296B067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9019-55AC-4184-8AB4-ED6F329FEC0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4B64F-E297-497B-BF8E-41632648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F0C83-72ED-4D48-B4AD-9B3D1D3C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200B-497B-4E73-BB7C-84159C2EC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6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A85F-6E27-4653-AD9E-5A9DA8E1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9A48B-CD90-4032-8CBB-CA329A2A0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C82C0-FF93-42E3-B98C-05010B0ED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4EEBA-1156-47A0-BE09-088D22AC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9019-55AC-4184-8AB4-ED6F329FEC0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18086-273C-46AD-83F2-C611DA73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A4885-A185-4819-A596-33EBC8DC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200B-497B-4E73-BB7C-84159C2EC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87F1-BEC1-4B6E-BE13-113ADB30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494ED-F039-4C9A-AD1F-ECA2F7A6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5A830-F5C2-455E-A692-5D1807189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ED738-397B-443D-A166-53979CF49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B7C37-0E63-48F4-8240-FA9431EC7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047C0-E3D7-4170-A978-B179C910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9019-55AC-4184-8AB4-ED6F329FEC0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8A6F5-18C7-43B7-A57B-C32B48AE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3874A-EFB6-479D-8219-9A382693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200B-497B-4E73-BB7C-84159C2EC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AD27-6DF7-404B-8810-33E4AA09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55D8C-1CBF-4884-991A-DEFB4481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9019-55AC-4184-8AB4-ED6F329FEC0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E450B-B23D-4D80-A224-B0AF8937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A425-E827-4C6B-890A-37D3A0F0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200B-497B-4E73-BB7C-84159C2EC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FDA5F-05BF-4E44-904A-4A191C48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9019-55AC-4184-8AB4-ED6F329FEC0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8D47FD-4E7B-437E-99A5-349B0AE8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EEC96-DC03-4D4C-A81B-EBDF057E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200B-497B-4E73-BB7C-84159C2EC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9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2F10-B19D-4297-A0FE-A288B18B2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BF920-41C9-4B57-BE58-788974D8B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E2958-F042-45C8-ACBD-BDBCEBB9E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AC586-265C-4453-A432-70A440FB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9019-55AC-4184-8AB4-ED6F329FEC0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4A3AA-960A-480D-8E9F-E0A0AD2B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912A6-2549-414A-8D55-2C1FB10F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200B-497B-4E73-BB7C-84159C2EC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5061-97A2-4498-B0FA-279D589A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FE112-066C-4ACE-976B-75202BB31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66B-59AA-4E2E-BE80-F1120847B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7E74F-E770-49BB-8C3E-E3C1DCBB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9019-55AC-4184-8AB4-ED6F329FEC0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ECE61-9FBA-4608-8C91-21227E6C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60E0A-D723-4408-A553-6DA38ECC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200B-497B-4E73-BB7C-84159C2EC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EFA1CB-971C-4A52-98AB-3BC9F074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CC216-DDCE-4150-B8BE-AA3B297A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60E53-EC01-44BE-AB64-0F9B794BA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39019-55AC-4184-8AB4-ED6F329FEC0B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E690-9965-4009-8BB9-BDF04E815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AB6C3-8A22-40C9-8635-62F48E6C4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A200B-497B-4E73-BB7C-84159C2EC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5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3.png"/><Relationship Id="rId15" Type="http://schemas.openxmlformats.org/officeDocument/2006/relationships/slide" Target="slide7.xml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DEEDDBE-9854-4019-A0F6-3DFB201D3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12768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F0023E-20C2-4163-99FB-275D2FEFE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9" y="-1"/>
            <a:ext cx="12192000" cy="685799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02E7D49-444C-4FBC-8AF1-9B297F81D7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5" t="9260" b="59154"/>
          <a:stretch/>
        </p:blipFill>
        <p:spPr>
          <a:xfrm>
            <a:off x="7612797" y="-937763"/>
            <a:ext cx="2757163" cy="409446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45EAAFD-31E5-459F-9867-CC4F5889C875}"/>
              </a:ext>
            </a:extLst>
          </p:cNvPr>
          <p:cNvGrpSpPr/>
          <p:nvPr/>
        </p:nvGrpSpPr>
        <p:grpSpPr>
          <a:xfrm>
            <a:off x="545491" y="780848"/>
            <a:ext cx="10444899" cy="5527159"/>
            <a:chOff x="910441" y="1121844"/>
            <a:chExt cx="9182352" cy="485905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9446DF4-B68C-4C43-B715-3895E1873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03" r="74444" b="57884"/>
            <a:stretch/>
          </p:blipFill>
          <p:spPr>
            <a:xfrm>
              <a:off x="2486753" y="1121844"/>
              <a:ext cx="2084612" cy="3366456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7CCEDE8-B247-4083-B778-864DA846D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5" t="30388" r="29600" b="42223"/>
            <a:stretch/>
          </p:blipFill>
          <p:spPr>
            <a:xfrm flipH="1">
              <a:off x="910441" y="2506787"/>
              <a:ext cx="2258708" cy="2572355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21FDEC5-7642-40CD-86F0-16352681F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11" t="66297" b="17628"/>
            <a:stretch/>
          </p:blipFill>
          <p:spPr>
            <a:xfrm>
              <a:off x="8150430" y="4101383"/>
              <a:ext cx="1389818" cy="140285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107288C9-2BA3-4E1A-801E-FB67C1D7A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3" t="57702" r="60991" b="22137"/>
            <a:stretch/>
          </p:blipFill>
          <p:spPr>
            <a:xfrm>
              <a:off x="5796782" y="4006643"/>
              <a:ext cx="1580267" cy="197425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02E60CF7-00BB-4E81-B164-C94C1D1167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9" t="57674" r="36945" b="23138"/>
            <a:stretch/>
          </p:blipFill>
          <p:spPr>
            <a:xfrm>
              <a:off x="8810069" y="3602607"/>
              <a:ext cx="1282724" cy="1315910"/>
            </a:xfrm>
            <a:prstGeom prst="rect">
              <a:avLst/>
            </a:prstGeom>
          </p:spPr>
        </p:pic>
      </p:grpSp>
      <p:pic>
        <p:nvPicPr>
          <p:cNvPr id="46" name="图片 9">
            <a:extLst>
              <a:ext uri="{FF2B5EF4-FFF2-40B4-BE49-F238E27FC236}">
                <a16:creationId xmlns:a16="http://schemas.microsoft.com/office/drawing/2014/main" id="{24C086D0-8347-473F-BD6E-E07118871E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159" y="1383030"/>
            <a:ext cx="3733668" cy="5597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46EC82-E912-4BA9-A3C6-9692184312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6" y="83195"/>
            <a:ext cx="11897586" cy="66916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A57283-4A5A-433B-A7A9-B8ED784AAEF8}"/>
              </a:ext>
            </a:extLst>
          </p:cNvPr>
          <p:cNvSpPr/>
          <p:nvPr/>
        </p:nvSpPr>
        <p:spPr>
          <a:xfrm>
            <a:off x="3999089" y="865314"/>
            <a:ext cx="35477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loop 1" panose="02040603050506020204" pitchFamily="18" charset="0"/>
              </a:rPr>
              <a:t>Tiếng Việt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7962C8-4A66-4932-B925-3B96E5975DD5}"/>
              </a:ext>
            </a:extLst>
          </p:cNvPr>
          <p:cNvSpPr/>
          <p:nvPr/>
        </p:nvSpPr>
        <p:spPr>
          <a:xfrm>
            <a:off x="3317933" y="2188755"/>
            <a:ext cx="5618847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>
                <a:ln w="0"/>
                <a:solidFill>
                  <a:srgbClr val="4F207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Karate" panose="02040603050506020204" pitchFamily="18" charset="0"/>
              </a:rPr>
              <a:t>ÔN TẬP</a:t>
            </a:r>
          </a:p>
          <a:p>
            <a:pPr algn="ctr"/>
            <a:r>
              <a:rPr lang="en-US" sz="11500" b="0" cap="none" spc="0">
                <a:ln w="0"/>
                <a:solidFill>
                  <a:srgbClr val="2FA7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Karate" panose="02040603050506020204" pitchFamily="18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16895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98F0252C-C42C-4D37-AC87-7FDDFF85D2EC}"/>
              </a:ext>
            </a:extLst>
          </p:cNvPr>
          <p:cNvGrpSpPr/>
          <p:nvPr/>
        </p:nvGrpSpPr>
        <p:grpSpPr>
          <a:xfrm>
            <a:off x="616656" y="421603"/>
            <a:ext cx="2014577" cy="805519"/>
            <a:chOff x="616656" y="421603"/>
            <a:chExt cx="2014577" cy="80551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4F55E44-B0D8-4CCF-9ACF-C4978D3C5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5" t="30388" r="29600" b="42223"/>
            <a:stretch/>
          </p:blipFill>
          <p:spPr>
            <a:xfrm>
              <a:off x="616656" y="421603"/>
              <a:ext cx="707302" cy="805519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28F92C1-65A9-42D0-A837-74B0DEFBF639}"/>
                </a:ext>
              </a:extLst>
            </p:cNvPr>
            <p:cNvSpPr txBox="1"/>
            <p:nvPr/>
          </p:nvSpPr>
          <p:spPr>
            <a:xfrm>
              <a:off x="1342696" y="458757"/>
              <a:ext cx="12885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FE4309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Bài 2</a:t>
              </a:r>
              <a:endParaRPr lang="zh-CN" altLang="en-US" sz="3200" b="1" dirty="0">
                <a:solidFill>
                  <a:srgbClr val="FE4309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3A8FD57B-AD2E-431F-ADC0-30353BFE9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6773" y="4429304"/>
            <a:ext cx="3035227" cy="24286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965C2B7-C3BC-4A44-9EFC-487F41F66F2B}"/>
              </a:ext>
            </a:extLst>
          </p:cNvPr>
          <p:cNvSpPr/>
          <p:nvPr/>
        </p:nvSpPr>
        <p:spPr>
          <a:xfrm>
            <a:off x="616656" y="1218074"/>
            <a:ext cx="10958688" cy="12997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T</a:t>
            </a:r>
            <a:r>
              <a:rPr lang="vi-VN" sz="28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óm tắt vào bảng sau nội dung các bài tập đọc là </a:t>
            </a:r>
            <a:r>
              <a:rPr lang="vi-VN" sz="2800" b="1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truyện kể </a:t>
            </a:r>
            <a:r>
              <a:rPr lang="vi-VN" sz="28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đã học trong chủ điểm </a:t>
            </a:r>
            <a:r>
              <a:rPr lang="vi-VN" sz="2800" b="1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Người ta là hoa đất</a:t>
            </a:r>
            <a:r>
              <a:rPr lang="vi-VN" sz="28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2800">
              <a:ln w="0"/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9D56F2-1066-4BBE-90F7-863373665C5C}"/>
              </a:ext>
            </a:extLst>
          </p:cNvPr>
          <p:cNvGraphicFramePr>
            <a:graphicFrameLocks noGrp="1"/>
          </p:cNvGraphicFramePr>
          <p:nvPr/>
        </p:nvGraphicFramePr>
        <p:xfrm>
          <a:off x="800359" y="2943420"/>
          <a:ext cx="10774986" cy="110606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91662">
                  <a:extLst>
                    <a:ext uri="{9D8B030D-6E8A-4147-A177-3AD203B41FA5}">
                      <a16:colId xmlns:a16="http://schemas.microsoft.com/office/drawing/2014/main" val="3624558989"/>
                    </a:ext>
                  </a:extLst>
                </a:gridCol>
                <a:gridCol w="3591662">
                  <a:extLst>
                    <a:ext uri="{9D8B030D-6E8A-4147-A177-3AD203B41FA5}">
                      <a16:colId xmlns:a16="http://schemas.microsoft.com/office/drawing/2014/main" val="2963763399"/>
                    </a:ext>
                  </a:extLst>
                </a:gridCol>
                <a:gridCol w="3591662">
                  <a:extLst>
                    <a:ext uri="{9D8B030D-6E8A-4147-A177-3AD203B41FA5}">
                      <a16:colId xmlns:a16="http://schemas.microsoft.com/office/drawing/2014/main" val="3382056250"/>
                    </a:ext>
                  </a:extLst>
                </a:gridCol>
              </a:tblGrid>
              <a:tr h="553033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BC2201"/>
                          </a:solidFill>
                          <a:latin typeface="UTM Avo" panose="02040603050506020204" pitchFamily="18" charset="0"/>
                        </a:rPr>
                        <a:t>Tên bài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BC2201"/>
                          </a:solidFill>
                          <a:latin typeface="UTM Avo" panose="02040603050506020204" pitchFamily="18" charset="0"/>
                        </a:rPr>
                        <a:t>Nội dung chính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BC2201"/>
                          </a:solidFill>
                          <a:latin typeface="UTM Avo" panose="02040603050506020204" pitchFamily="18" charset="0"/>
                        </a:rPr>
                        <a:t>Nhân vật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244803"/>
                  </a:ext>
                </a:extLst>
              </a:tr>
              <a:tr h="553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908413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48C02347-D151-4301-A217-1EF47DB8D2A6}"/>
              </a:ext>
            </a:extLst>
          </p:cNvPr>
          <p:cNvSpPr/>
          <p:nvPr/>
        </p:nvSpPr>
        <p:spPr>
          <a:xfrm>
            <a:off x="9701828" y="1212608"/>
            <a:ext cx="1974144" cy="6533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truyện kể</a:t>
            </a:r>
            <a:endParaRPr lang="en-US" sz="2800">
              <a:ln w="0"/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4E1313-C059-4E06-B8DA-4B5E702E27D0}"/>
              </a:ext>
            </a:extLst>
          </p:cNvPr>
          <p:cNvCxnSpPr/>
          <p:nvPr/>
        </p:nvCxnSpPr>
        <p:spPr>
          <a:xfrm flipV="1">
            <a:off x="3149600" y="4737100"/>
            <a:ext cx="1447800" cy="68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6B9901-60DC-4094-976B-3A99187B163C}"/>
              </a:ext>
            </a:extLst>
          </p:cNvPr>
          <p:cNvCxnSpPr>
            <a:cxnSpLocks/>
          </p:cNvCxnSpPr>
          <p:nvPr/>
        </p:nvCxnSpPr>
        <p:spPr>
          <a:xfrm>
            <a:off x="3149600" y="5422900"/>
            <a:ext cx="1447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45AF3B-03AE-4CD1-AF02-82DCA9EFB054}"/>
              </a:ext>
            </a:extLst>
          </p:cNvPr>
          <p:cNvCxnSpPr>
            <a:cxnSpLocks/>
          </p:cNvCxnSpPr>
          <p:nvPr/>
        </p:nvCxnSpPr>
        <p:spPr>
          <a:xfrm>
            <a:off x="3149600" y="5422900"/>
            <a:ext cx="1320800" cy="711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D7F6627-ED27-43CC-88F3-C598B9E0109B}"/>
              </a:ext>
            </a:extLst>
          </p:cNvPr>
          <p:cNvSpPr/>
          <p:nvPr/>
        </p:nvSpPr>
        <p:spPr>
          <a:xfrm>
            <a:off x="4597400" y="4111908"/>
            <a:ext cx="4095179" cy="726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ln w="0"/>
                <a:solidFill>
                  <a:srgbClr val="6B4195"/>
                </a:solidFill>
                <a:latin typeface="UTM Avo" panose="02040603050506020204" pitchFamily="18" charset="0"/>
              </a:rPr>
              <a:t>  có cốt truyện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4789B7-1532-4E14-9160-DDEDD625B75F}"/>
              </a:ext>
            </a:extLst>
          </p:cNvPr>
          <p:cNvSpPr/>
          <p:nvPr/>
        </p:nvSpPr>
        <p:spPr>
          <a:xfrm>
            <a:off x="4765997" y="4907881"/>
            <a:ext cx="4095179" cy="726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ln w="0"/>
                <a:solidFill>
                  <a:srgbClr val="6B4195"/>
                </a:solidFill>
                <a:latin typeface="UTM Avo" panose="02040603050506020204" pitchFamily="18" charset="0"/>
              </a:rPr>
              <a:t>có nhân vật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544CE0-CF9E-4E35-8823-AD6057FC1A7A}"/>
              </a:ext>
            </a:extLst>
          </p:cNvPr>
          <p:cNvSpPr/>
          <p:nvPr/>
        </p:nvSpPr>
        <p:spPr>
          <a:xfrm>
            <a:off x="4681698" y="5703855"/>
            <a:ext cx="4095179" cy="726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>
                <a:ln w="0"/>
                <a:solidFill>
                  <a:srgbClr val="6B4195"/>
                </a:solidFill>
                <a:latin typeface="UTM Avo" panose="02040603050506020204" pitchFamily="18" charset="0"/>
              </a:rPr>
              <a:t>có ý nghĩa</a:t>
            </a:r>
          </a:p>
        </p:txBody>
      </p:sp>
    </p:spTree>
    <p:extLst>
      <p:ext uri="{BB962C8B-B14F-4D97-AF65-F5344CB8AC3E}">
        <p14:creationId xmlns:p14="http://schemas.microsoft.com/office/powerpoint/2010/main" val="3654083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decel="5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decel="5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2.70833E-6 4.44444E-6 L -0.70833 0.556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7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decel="5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decel="5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decel="5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98F0252C-C42C-4D37-AC87-7FDDFF85D2EC}"/>
              </a:ext>
            </a:extLst>
          </p:cNvPr>
          <p:cNvGrpSpPr/>
          <p:nvPr/>
        </p:nvGrpSpPr>
        <p:grpSpPr>
          <a:xfrm>
            <a:off x="616656" y="421603"/>
            <a:ext cx="2014577" cy="805519"/>
            <a:chOff x="616656" y="421603"/>
            <a:chExt cx="2014577" cy="80551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4F55E44-B0D8-4CCF-9ACF-C4978D3C5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5" t="30388" r="29600" b="42223"/>
            <a:stretch/>
          </p:blipFill>
          <p:spPr>
            <a:xfrm>
              <a:off x="616656" y="421603"/>
              <a:ext cx="707302" cy="805519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28F92C1-65A9-42D0-A837-74B0DEFBF639}"/>
                </a:ext>
              </a:extLst>
            </p:cNvPr>
            <p:cNvSpPr txBox="1"/>
            <p:nvPr/>
          </p:nvSpPr>
          <p:spPr>
            <a:xfrm>
              <a:off x="1342696" y="458757"/>
              <a:ext cx="12885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FE4309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Bài 2</a:t>
              </a:r>
              <a:endParaRPr lang="zh-CN" altLang="en-US" sz="2800" b="1" dirty="0">
                <a:solidFill>
                  <a:srgbClr val="FE4309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3A8FD57B-AD2E-431F-ADC0-30353BFE9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184" y="5681718"/>
            <a:ext cx="1206245" cy="965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965C2B7-C3BC-4A44-9EFC-487F41F66F2B}"/>
              </a:ext>
            </a:extLst>
          </p:cNvPr>
          <p:cNvSpPr/>
          <p:nvPr/>
        </p:nvSpPr>
        <p:spPr>
          <a:xfrm>
            <a:off x="2631233" y="332119"/>
            <a:ext cx="8944111" cy="11272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T</a:t>
            </a:r>
            <a:r>
              <a:rPr lang="vi-VN" sz="2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óm tắt vào bảng sau nội dung các bài tập đọc là </a:t>
            </a:r>
            <a:br>
              <a:rPr lang="en-US" sz="2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vi-VN" sz="2400" b="1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truyện kể </a:t>
            </a:r>
            <a:r>
              <a:rPr lang="vi-VN" sz="2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đã học trong chủ điểm </a:t>
            </a:r>
            <a:r>
              <a:rPr lang="vi-VN" sz="2400" b="1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Người ta là hoa đất</a:t>
            </a:r>
            <a:r>
              <a:rPr lang="vi-VN" sz="2400">
                <a:ln w="0"/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2400">
              <a:ln w="0"/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9D56F2-1066-4BBE-90F7-863373665C5C}"/>
              </a:ext>
            </a:extLst>
          </p:cNvPr>
          <p:cNvGraphicFramePr>
            <a:graphicFrameLocks noGrp="1"/>
          </p:cNvGraphicFramePr>
          <p:nvPr/>
        </p:nvGraphicFramePr>
        <p:xfrm>
          <a:off x="616656" y="1618732"/>
          <a:ext cx="10774986" cy="45353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591662">
                  <a:extLst>
                    <a:ext uri="{9D8B030D-6E8A-4147-A177-3AD203B41FA5}">
                      <a16:colId xmlns:a16="http://schemas.microsoft.com/office/drawing/2014/main" val="3624558989"/>
                    </a:ext>
                  </a:extLst>
                </a:gridCol>
                <a:gridCol w="3591662">
                  <a:extLst>
                    <a:ext uri="{9D8B030D-6E8A-4147-A177-3AD203B41FA5}">
                      <a16:colId xmlns:a16="http://schemas.microsoft.com/office/drawing/2014/main" val="2963763399"/>
                    </a:ext>
                  </a:extLst>
                </a:gridCol>
                <a:gridCol w="3591662">
                  <a:extLst>
                    <a:ext uri="{9D8B030D-6E8A-4147-A177-3AD203B41FA5}">
                      <a16:colId xmlns:a16="http://schemas.microsoft.com/office/drawing/2014/main" val="3382056250"/>
                    </a:ext>
                  </a:extLst>
                </a:gridCol>
              </a:tblGrid>
              <a:tr h="63021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BC2201"/>
                          </a:solidFill>
                          <a:latin typeface="UTM Avo" panose="02040603050506020204" pitchFamily="18" charset="0"/>
                        </a:rPr>
                        <a:t>Tên bài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BC2201"/>
                          </a:solidFill>
                          <a:latin typeface="UTM Avo" panose="02040603050506020204" pitchFamily="18" charset="0"/>
                        </a:rPr>
                        <a:t>Nội dung chính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BC2201"/>
                          </a:solidFill>
                          <a:latin typeface="UTM Avo" panose="02040603050506020204" pitchFamily="18" charset="0"/>
                        </a:rPr>
                        <a:t>Nhân vật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244803"/>
                  </a:ext>
                </a:extLst>
              </a:tr>
              <a:tr h="1952558">
                <a:tc>
                  <a:txBody>
                    <a:bodyPr/>
                    <a:lstStyle/>
                    <a:p>
                      <a:endParaRPr lang="en-US" sz="240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UTM Avo" panose="020406030505060202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908413"/>
                  </a:ext>
                </a:extLst>
              </a:tr>
              <a:tr h="1952558">
                <a:tc>
                  <a:txBody>
                    <a:bodyPr/>
                    <a:lstStyle/>
                    <a:p>
                      <a:endParaRPr lang="en-US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681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84D65E1-8678-4820-8B2C-833355999361}"/>
              </a:ext>
            </a:extLst>
          </p:cNvPr>
          <p:cNvSpPr/>
          <p:nvPr/>
        </p:nvSpPr>
        <p:spPr>
          <a:xfrm>
            <a:off x="754742" y="2253107"/>
            <a:ext cx="3425372" cy="1839922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BC2201"/>
                </a:solidFill>
                <a:latin typeface="UTM Avo" panose="02040603050506020204" pitchFamily="18" charset="0"/>
              </a:rPr>
              <a:t>Bốn anh tài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B370A2-3D43-4E6F-ACE2-C5E209499E0E}"/>
              </a:ext>
            </a:extLst>
          </p:cNvPr>
          <p:cNvSpPr/>
          <p:nvPr/>
        </p:nvSpPr>
        <p:spPr>
          <a:xfrm>
            <a:off x="4325258" y="2253107"/>
            <a:ext cx="3425372" cy="1839922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rgbClr val="BC2201"/>
                </a:solidFill>
                <a:latin typeface="UTM Avo" panose="02040603050506020204" pitchFamily="18" charset="0"/>
              </a:rPr>
              <a:t>Ca ngợi sức khỏe, tài năng, nhiệt thành làm việc nghĩa : trừ ác, cứu dân lành của bốn anh em cẩu Khây.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792287-1C89-4BE7-ADC1-6DC4BA7D0302}"/>
              </a:ext>
            </a:extLst>
          </p:cNvPr>
          <p:cNvSpPr/>
          <p:nvPr/>
        </p:nvSpPr>
        <p:spPr>
          <a:xfrm>
            <a:off x="7858450" y="2253107"/>
            <a:ext cx="3425372" cy="1839922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>
                <a:solidFill>
                  <a:srgbClr val="BC2201"/>
                </a:solidFill>
                <a:latin typeface="UTM Avo" panose="02040603050506020204" pitchFamily="18" charset="0"/>
              </a:rPr>
              <a:t>Cẩu Khây, Nắm Tay Đóng Cọc, Lấy Tai Tát Nước, Móng Tay Đục Máng, yêu tinh, bà lão chăn bò</a:t>
            </a:r>
            <a:r>
              <a:rPr lang="en-US" sz="2000">
                <a:solidFill>
                  <a:srgbClr val="BC2201"/>
                </a:solidFill>
                <a:latin typeface="UTM Avo" panose="02040603050506020204" pitchFamily="18" charset="0"/>
              </a:rPr>
              <a:t>.</a:t>
            </a:r>
            <a:endParaRPr lang="vi-VN" sz="2000">
              <a:solidFill>
                <a:srgbClr val="BC220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A2800C-1C4D-4F02-ABD7-00FD86FE3A51}"/>
              </a:ext>
            </a:extLst>
          </p:cNvPr>
          <p:cNvSpPr/>
          <p:nvPr/>
        </p:nvSpPr>
        <p:spPr>
          <a:xfrm>
            <a:off x="732447" y="4252410"/>
            <a:ext cx="3425372" cy="1839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Anh hùng </a:t>
            </a:r>
            <a:br>
              <a:rPr lang="en-US" sz="280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</a:b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Lao động </a:t>
            </a:r>
            <a:br>
              <a:rPr lang="en-US" sz="280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</a:br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Trần Đại Nghĩa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4BBD92-B4DC-4722-A1F0-EB5A024BF5E2}"/>
              </a:ext>
            </a:extLst>
          </p:cNvPr>
          <p:cNvSpPr/>
          <p:nvPr/>
        </p:nvSpPr>
        <p:spPr>
          <a:xfrm>
            <a:off x="4311493" y="4252410"/>
            <a:ext cx="3425372" cy="1839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 ngợi Anh hùng Lao động Trần Đại Nghĩa, người đã có nhiều cống hiến to lớn cho sự nghiệp quốc phòng và xây dựng nền khoa học của đất nước.</a:t>
            </a:r>
            <a:endParaRPr lang="en-US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D57FB2-1693-471D-80DD-52B7467FA2BC}"/>
              </a:ext>
            </a:extLst>
          </p:cNvPr>
          <p:cNvSpPr/>
          <p:nvPr/>
        </p:nvSpPr>
        <p:spPr>
          <a:xfrm>
            <a:off x="7890539" y="4252410"/>
            <a:ext cx="3425372" cy="1839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Trần Đại Nghĩa</a:t>
            </a:r>
          </a:p>
        </p:txBody>
      </p:sp>
    </p:spTree>
    <p:extLst>
      <p:ext uri="{BB962C8B-B14F-4D97-AF65-F5344CB8AC3E}">
        <p14:creationId xmlns:p14="http://schemas.microsoft.com/office/powerpoint/2010/main" val="505271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9" grpId="0"/>
      <p:bldP spid="2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76BB91-D8FE-4A4D-8886-8BDF639A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56" y="31812"/>
            <a:ext cx="6587061" cy="658706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98F0252C-C42C-4D37-AC87-7FDDFF85D2EC}"/>
              </a:ext>
            </a:extLst>
          </p:cNvPr>
          <p:cNvGrpSpPr/>
          <p:nvPr/>
        </p:nvGrpSpPr>
        <p:grpSpPr>
          <a:xfrm>
            <a:off x="616656" y="421603"/>
            <a:ext cx="4189023" cy="1052817"/>
            <a:chOff x="616656" y="421603"/>
            <a:chExt cx="4189023" cy="105281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4F55E44-B0D8-4CCF-9ACF-C4978D3C5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5" t="30388" r="29600" b="42223"/>
            <a:stretch/>
          </p:blipFill>
          <p:spPr>
            <a:xfrm>
              <a:off x="616656" y="421603"/>
              <a:ext cx="707302" cy="805519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28F92C1-65A9-42D0-A837-74B0DEFBF639}"/>
                </a:ext>
              </a:extLst>
            </p:cNvPr>
            <p:cNvSpPr txBox="1"/>
            <p:nvPr/>
          </p:nvSpPr>
          <p:spPr>
            <a:xfrm>
              <a:off x="1342696" y="458757"/>
              <a:ext cx="34629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>
                  <a:solidFill>
                    <a:srgbClr val="EE3708"/>
                  </a:solidFill>
                  <a:latin typeface="UTM Deutsch Gothic" panose="02040603050506020204" pitchFamily="18" charset="0"/>
                  <a:ea typeface="字魂59号-创粗黑" panose="00000500000000000000" pitchFamily="2" charset="-122"/>
                </a:rPr>
                <a:t>DẶN DÒ</a:t>
              </a:r>
              <a:endParaRPr lang="en-US" altLang="zh-CN" sz="6000" dirty="0">
                <a:solidFill>
                  <a:srgbClr val="EE3708"/>
                </a:solidFill>
                <a:latin typeface="UTM Deutsch Gothic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7284E85-F307-4BFA-BA0B-48D0D0107FC8}"/>
              </a:ext>
            </a:extLst>
          </p:cNvPr>
          <p:cNvGrpSpPr/>
          <p:nvPr/>
        </p:nvGrpSpPr>
        <p:grpSpPr>
          <a:xfrm>
            <a:off x="3074187" y="2060792"/>
            <a:ext cx="4593740" cy="1565750"/>
            <a:chOff x="1708933" y="1945217"/>
            <a:chExt cx="4593740" cy="156575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D27D844-07EA-4007-87A0-8A0C2A858DE9}"/>
                </a:ext>
              </a:extLst>
            </p:cNvPr>
            <p:cNvSpPr txBox="1"/>
            <p:nvPr/>
          </p:nvSpPr>
          <p:spPr>
            <a:xfrm>
              <a:off x="3566218" y="2168276"/>
              <a:ext cx="27364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b="1">
                  <a:solidFill>
                    <a:srgbClr val="6B4195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  <a:cs typeface="【嵐】萌系一号" panose="020B0604000101010104" pitchFamily="34" charset="-128"/>
                </a:rPr>
                <a:t>Xem lại bài.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B4195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【嵐】萌系一号" panose="020B0604000101010104" pitchFamily="34" charset="-128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76BD04A-CF52-4FBA-8926-57D5F1142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933" y="1945217"/>
              <a:ext cx="1825625" cy="1565750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DB9142B-963D-47F4-906E-4B2F3970285A}"/>
              </a:ext>
            </a:extLst>
          </p:cNvPr>
          <p:cNvGrpSpPr/>
          <p:nvPr/>
        </p:nvGrpSpPr>
        <p:grpSpPr>
          <a:xfrm>
            <a:off x="3175787" y="4282032"/>
            <a:ext cx="8444345" cy="1565750"/>
            <a:chOff x="1708933" y="1945217"/>
            <a:chExt cx="8444345" cy="156575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922B088-8ED1-4D50-BEE7-DFE2E194969C}"/>
                </a:ext>
              </a:extLst>
            </p:cNvPr>
            <p:cNvSpPr txBox="1"/>
            <p:nvPr/>
          </p:nvSpPr>
          <p:spPr>
            <a:xfrm>
              <a:off x="3566218" y="2168276"/>
              <a:ext cx="658706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b="1">
                  <a:solidFill>
                    <a:srgbClr val="6B4195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  <a:cs typeface="【嵐】萌系一号" panose="020B0604000101010104" pitchFamily="34" charset="-128"/>
                </a:rPr>
                <a:t>Chuẩn bị bài sau;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6B4195"/>
                  </a:solidFill>
                  <a:effectLst/>
                  <a:uLnTx/>
                  <a:uFillTx/>
                  <a:latin typeface="UTM Avo" panose="02040603050506020204" pitchFamily="18" charset="0"/>
                  <a:ea typeface="字魂59号-创粗黑" panose="00000500000000000000" pitchFamily="2" charset="-122"/>
                  <a:cs typeface="【嵐】萌系一号" panose="020B0604000101010104" pitchFamily="34" charset="-128"/>
                </a:rPr>
                <a:t>Tích c</a:t>
              </a:r>
              <a:r>
                <a:rPr lang="en-US" altLang="zh-CN" sz="3200" b="1">
                  <a:solidFill>
                    <a:srgbClr val="6B4195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  <a:cs typeface="【嵐】萌系一号" panose="020B0604000101010104" pitchFamily="34" charset="-128"/>
                </a:rPr>
                <a:t>ực ôn tập giữa học kỳ II.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B4195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【嵐】萌系一号" panose="020B0604000101010104" pitchFamily="34" charset="-128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C579E00-9499-4626-A1BD-DCA439A37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933" y="1945217"/>
              <a:ext cx="1825625" cy="1565750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5CAFD74C-B21B-4325-8517-3A617CB4DD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4"/>
          <a:stretch/>
        </p:blipFill>
        <p:spPr>
          <a:xfrm>
            <a:off x="9707531" y="927300"/>
            <a:ext cx="2208594" cy="271428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24ECD2A-5155-475A-BBD9-8783924A2C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" y="4212914"/>
            <a:ext cx="3409610" cy="24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5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0D87E43-9F25-4F25-822C-3B8B157CC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35" y="702733"/>
            <a:ext cx="5058609" cy="6069474"/>
          </a:xfrm>
          <a:prstGeom prst="rect">
            <a:avLst/>
          </a:prstGeom>
        </p:spPr>
      </p:pic>
      <p:sp>
        <p:nvSpPr>
          <p:cNvPr id="20" name="文本框 5">
            <a:extLst>
              <a:ext uri="{FF2B5EF4-FFF2-40B4-BE49-F238E27FC236}">
                <a16:creationId xmlns:a16="http://schemas.microsoft.com/office/drawing/2014/main" id="{D01EA09B-478D-4919-B789-28F268299830}"/>
              </a:ext>
            </a:extLst>
          </p:cNvPr>
          <p:cNvSpPr txBox="1"/>
          <p:nvPr/>
        </p:nvSpPr>
        <p:spPr>
          <a:xfrm>
            <a:off x="2513242" y="312771"/>
            <a:ext cx="5058609" cy="167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0">
                <a:solidFill>
                  <a:srgbClr val="EE3708"/>
                </a:solidFill>
                <a:latin typeface="UTM Deutsch Gothic" panose="02040603050506020204" pitchFamily="18" charset="0"/>
                <a:ea typeface="字魂59号-创粗黑" panose="00000500000000000000" pitchFamily="2" charset="-122"/>
              </a:rPr>
              <a:t>TẠM BIỆT!</a:t>
            </a:r>
            <a:endParaRPr lang="en-US" altLang="zh-CN" sz="8000" dirty="0">
              <a:solidFill>
                <a:srgbClr val="EE3708"/>
              </a:solidFill>
              <a:latin typeface="UTM Deutsch Gothic" panose="02040603050506020204" pitchFamily="18" charset="0"/>
              <a:ea typeface="字魂59号-创粗黑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A650D-CAF1-435A-A852-5B9F89699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329" y="1489529"/>
            <a:ext cx="3482273" cy="3482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8E7276-676D-4D77-883D-43C90C5AC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85" y="2277423"/>
            <a:ext cx="4200909" cy="42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1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D8BAD76-FE38-4407-9FF1-1123093C8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12768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8BFAA60-FDB4-4305-B7BB-092A37A381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 r="74444" b="57884"/>
          <a:stretch/>
        </p:blipFill>
        <p:spPr>
          <a:xfrm>
            <a:off x="1682278" y="683105"/>
            <a:ext cx="2371240" cy="382933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F53EE82-8075-4107-8B2C-A9ED72BFC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5" t="9260" b="59154"/>
          <a:stretch/>
        </p:blipFill>
        <p:spPr>
          <a:xfrm>
            <a:off x="8288550" y="693771"/>
            <a:ext cx="2757163" cy="409446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F72744C-DD26-4B2D-A5DA-E8CA48A1F2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t="57702" r="60991" b="22137"/>
          <a:stretch/>
        </p:blipFill>
        <p:spPr>
          <a:xfrm>
            <a:off x="2517715" y="4280248"/>
            <a:ext cx="1797549" cy="224570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01DC97D9-B023-4D2E-84DF-829949347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1" t="66297" b="17628"/>
          <a:stretch/>
        </p:blipFill>
        <p:spPr>
          <a:xfrm>
            <a:off x="8093371" y="5148259"/>
            <a:ext cx="1580914" cy="15957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3CFC2DF-181E-451F-855B-B3C8E45B7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" y="-1407574"/>
            <a:ext cx="7778501" cy="777850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4CB7067-5E33-461F-820B-63BC77E57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30388" r="29600" b="42223"/>
          <a:stretch/>
        </p:blipFill>
        <p:spPr>
          <a:xfrm>
            <a:off x="6582092" y="2130827"/>
            <a:ext cx="2757163" cy="314002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F98BF6C-FDD8-4D79-A1D2-A15A0292DFB2}"/>
              </a:ext>
            </a:extLst>
          </p:cNvPr>
          <p:cNvSpPr/>
          <p:nvPr/>
        </p:nvSpPr>
        <p:spPr>
          <a:xfrm>
            <a:off x="985466" y="5393449"/>
            <a:ext cx="102210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>
                <a:ln w="0"/>
                <a:solidFill>
                  <a:srgbClr val="BC22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Deutsch Gothic" panose="02040603050506020204" pitchFamily="18" charset="0"/>
              </a:rPr>
              <a:t>QUẢ BÓNG DIỆU KÌ</a:t>
            </a:r>
            <a:endParaRPr lang="en-US" sz="8800" b="0" cap="none" spc="0">
              <a:ln w="0"/>
              <a:solidFill>
                <a:srgbClr val="BC220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Deutsch Gothic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4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D8BAD76-FE38-4407-9FF1-1123093C8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12768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8BFAA60-FDB4-4305-B7BB-092A37A381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 r="74444" b="57884"/>
          <a:stretch/>
        </p:blipFill>
        <p:spPr>
          <a:xfrm>
            <a:off x="1682278" y="683105"/>
            <a:ext cx="2371240" cy="382933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F53EE82-8075-4107-8B2C-A9ED72BFCE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5" t="9260" b="59154"/>
          <a:stretch/>
        </p:blipFill>
        <p:spPr>
          <a:xfrm>
            <a:off x="8288550" y="693771"/>
            <a:ext cx="2757163" cy="409446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F72744C-DD26-4B2D-A5DA-E8CA48A1F2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t="57702" r="60991" b="22137"/>
          <a:stretch/>
        </p:blipFill>
        <p:spPr>
          <a:xfrm>
            <a:off x="2517715" y="4280248"/>
            <a:ext cx="1797549" cy="22457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F462FE8-BE1E-4BD8-80FA-8F42498D68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806" y="-619043"/>
            <a:ext cx="6433630" cy="643363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01DC97D9-B023-4D2E-84DF-829949347C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1" t="66297" b="17628"/>
          <a:stretch/>
        </p:blipFill>
        <p:spPr>
          <a:xfrm>
            <a:off x="8093371" y="5148259"/>
            <a:ext cx="1580914" cy="159574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873BE4D-D728-4EFA-AA36-014BFCA7E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89" y="359030"/>
            <a:ext cx="7778501" cy="777850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FC84D29-9232-4A8E-907E-F44FB1E8D2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0" y="-1032856"/>
            <a:ext cx="6433630" cy="643363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D220B01-A014-4577-9DED-DCA0617FBDD9}"/>
              </a:ext>
            </a:extLst>
          </p:cNvPr>
          <p:cNvSpPr/>
          <p:nvPr/>
        </p:nvSpPr>
        <p:spPr>
          <a:xfrm>
            <a:off x="10791781" y="1756870"/>
            <a:ext cx="6527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>
                <a:ln w="0"/>
                <a:solidFill>
                  <a:srgbClr val="FFB34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9" name="Arrow: Right 8">
            <a:hlinkClick r:id="rId8" action="ppaction://hlinksldjump"/>
            <a:extLst>
              <a:ext uri="{FF2B5EF4-FFF2-40B4-BE49-F238E27FC236}">
                <a16:creationId xmlns:a16="http://schemas.microsoft.com/office/drawing/2014/main" id="{0F9312D1-3DC8-437B-9CB1-E7FD25253A27}"/>
              </a:ext>
            </a:extLst>
          </p:cNvPr>
          <p:cNvSpPr/>
          <p:nvPr/>
        </p:nvSpPr>
        <p:spPr>
          <a:xfrm>
            <a:off x="494354" y="5949454"/>
            <a:ext cx="1127009" cy="90854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EC401A"/>
                </a:solidFill>
                <a:latin typeface="UTM Avo" panose="02040603050506020204" pitchFamily="18" charset="0"/>
              </a:rPr>
              <a:t>Bài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6E0C5A-A233-4653-8DDB-EBFD46721CC0}"/>
              </a:ext>
            </a:extLst>
          </p:cNvPr>
          <p:cNvGrpSpPr/>
          <p:nvPr/>
        </p:nvGrpSpPr>
        <p:grpSpPr>
          <a:xfrm>
            <a:off x="150941" y="129704"/>
            <a:ext cx="2603870" cy="6108864"/>
            <a:chOff x="748628" y="221837"/>
            <a:chExt cx="2603870" cy="6108864"/>
          </a:xfrm>
        </p:grpSpPr>
        <p:pic>
          <p:nvPicPr>
            <p:cNvPr id="6" name="Picture 5">
              <a:hlinkClick r:id="rId9" action="ppaction://hlinksldjump"/>
              <a:extLst>
                <a:ext uri="{FF2B5EF4-FFF2-40B4-BE49-F238E27FC236}">
                  <a16:creationId xmlns:a16="http://schemas.microsoft.com/office/drawing/2014/main" id="{332F1DFA-FEC1-43D7-81AC-A5579F33A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6" t="3504" r="27293"/>
            <a:stretch/>
          </p:blipFill>
          <p:spPr>
            <a:xfrm>
              <a:off x="748628" y="221837"/>
              <a:ext cx="2603870" cy="61088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5A93B2-9053-48BB-AFB8-2B59862CCEF6}"/>
                </a:ext>
              </a:extLst>
            </p:cNvPr>
            <p:cNvSpPr/>
            <p:nvPr/>
          </p:nvSpPr>
          <p:spPr>
            <a:xfrm>
              <a:off x="1707920" y="885423"/>
              <a:ext cx="65274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>
                  <a:ln w="0"/>
                  <a:solidFill>
                    <a:srgbClr val="FFB34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pitchFamily="18" charset="0"/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3645BC-8735-4104-84C6-69009D843C58}"/>
              </a:ext>
            </a:extLst>
          </p:cNvPr>
          <p:cNvGrpSpPr/>
          <p:nvPr/>
        </p:nvGrpSpPr>
        <p:grpSpPr>
          <a:xfrm>
            <a:off x="2923626" y="1043413"/>
            <a:ext cx="2603870" cy="6108864"/>
            <a:chOff x="748628" y="221837"/>
            <a:chExt cx="2603870" cy="6108864"/>
          </a:xfrm>
        </p:grpSpPr>
        <p:pic>
          <p:nvPicPr>
            <p:cNvPr id="48" name="Picture 47">
              <a:hlinkClick r:id="rId11" action="ppaction://hlinksldjump"/>
              <a:extLst>
                <a:ext uri="{FF2B5EF4-FFF2-40B4-BE49-F238E27FC236}">
                  <a16:creationId xmlns:a16="http://schemas.microsoft.com/office/drawing/2014/main" id="{1C5BEA32-4C43-4AB2-B04E-0CCF50E91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6" t="3504" r="27293"/>
            <a:stretch/>
          </p:blipFill>
          <p:spPr>
            <a:xfrm>
              <a:off x="748628" y="221837"/>
              <a:ext cx="2603870" cy="6108864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A7D3C52-54E5-4152-99E3-9ECF3F1B40F9}"/>
                </a:ext>
              </a:extLst>
            </p:cNvPr>
            <p:cNvSpPr/>
            <p:nvPr/>
          </p:nvSpPr>
          <p:spPr>
            <a:xfrm>
              <a:off x="1707920" y="885423"/>
              <a:ext cx="65274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>
                  <a:ln w="0"/>
                  <a:solidFill>
                    <a:srgbClr val="FFB34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9FE12CE-86DE-4CFA-AE42-81200ABD34E1}"/>
              </a:ext>
            </a:extLst>
          </p:cNvPr>
          <p:cNvGrpSpPr/>
          <p:nvPr/>
        </p:nvGrpSpPr>
        <p:grpSpPr>
          <a:xfrm>
            <a:off x="6516623" y="2705373"/>
            <a:ext cx="2603870" cy="6108864"/>
            <a:chOff x="748628" y="221837"/>
            <a:chExt cx="2603870" cy="6108864"/>
          </a:xfrm>
        </p:grpSpPr>
        <p:pic>
          <p:nvPicPr>
            <p:cNvPr id="51" name="Picture 50">
              <a:hlinkClick r:id="rId12" action="ppaction://hlinksldjump"/>
              <a:extLst>
                <a:ext uri="{FF2B5EF4-FFF2-40B4-BE49-F238E27FC236}">
                  <a16:creationId xmlns:a16="http://schemas.microsoft.com/office/drawing/2014/main" id="{74E4150F-10C1-4C4E-883C-5D6BC6E84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6" t="3504" r="27293"/>
            <a:stretch/>
          </p:blipFill>
          <p:spPr>
            <a:xfrm>
              <a:off x="748628" y="221837"/>
              <a:ext cx="2603870" cy="6108864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755B3A0-4CF3-4B65-8780-393EDE25920B}"/>
                </a:ext>
              </a:extLst>
            </p:cNvPr>
            <p:cNvSpPr/>
            <p:nvPr/>
          </p:nvSpPr>
          <p:spPr>
            <a:xfrm>
              <a:off x="1707920" y="885423"/>
              <a:ext cx="65274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>
                  <a:ln w="0"/>
                  <a:solidFill>
                    <a:srgbClr val="FFB34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32F4D6A-ACF4-4AE1-9FE9-0A792681DF91}"/>
              </a:ext>
            </a:extLst>
          </p:cNvPr>
          <p:cNvGrpSpPr/>
          <p:nvPr/>
        </p:nvGrpSpPr>
        <p:grpSpPr>
          <a:xfrm>
            <a:off x="8394690" y="129704"/>
            <a:ext cx="2603870" cy="6108864"/>
            <a:chOff x="748628" y="221837"/>
            <a:chExt cx="2603870" cy="6108864"/>
          </a:xfrm>
        </p:grpSpPr>
        <p:pic>
          <p:nvPicPr>
            <p:cNvPr id="54" name="Picture 53">
              <a:hlinkClick r:id="rId13" action="ppaction://hlinksldjump"/>
              <a:extLst>
                <a:ext uri="{FF2B5EF4-FFF2-40B4-BE49-F238E27FC236}">
                  <a16:creationId xmlns:a16="http://schemas.microsoft.com/office/drawing/2014/main" id="{1EF42CE6-FD56-4370-92CC-81B0C5F54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6" t="3504" r="27293"/>
            <a:stretch/>
          </p:blipFill>
          <p:spPr>
            <a:xfrm>
              <a:off x="748628" y="221837"/>
              <a:ext cx="2603870" cy="610886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A98636F-286D-4CD2-A44D-8BC0D9905D7C}"/>
                </a:ext>
              </a:extLst>
            </p:cNvPr>
            <p:cNvSpPr/>
            <p:nvPr/>
          </p:nvSpPr>
          <p:spPr>
            <a:xfrm>
              <a:off x="1707920" y="885423"/>
              <a:ext cx="65274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>
                  <a:ln w="0"/>
                  <a:solidFill>
                    <a:srgbClr val="FFB34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pitchFamily="18" charset="0"/>
                </a:rPr>
                <a:t>4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5DF8748-E653-466D-BAA9-D8AC6637FB8B}"/>
              </a:ext>
            </a:extLst>
          </p:cNvPr>
          <p:cNvGrpSpPr/>
          <p:nvPr/>
        </p:nvGrpSpPr>
        <p:grpSpPr>
          <a:xfrm>
            <a:off x="10084060" y="3158625"/>
            <a:ext cx="2603870" cy="6108864"/>
            <a:chOff x="748628" y="221837"/>
            <a:chExt cx="2603870" cy="6108864"/>
          </a:xfrm>
        </p:grpSpPr>
        <p:pic>
          <p:nvPicPr>
            <p:cNvPr id="57" name="Picture 56">
              <a:hlinkClick r:id="rId14" action="ppaction://hlinksldjump"/>
              <a:extLst>
                <a:ext uri="{FF2B5EF4-FFF2-40B4-BE49-F238E27FC236}">
                  <a16:creationId xmlns:a16="http://schemas.microsoft.com/office/drawing/2014/main" id="{42ABD613-C07A-415D-AC15-CA5F6BF2B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6" t="3504" r="27293"/>
            <a:stretch/>
          </p:blipFill>
          <p:spPr>
            <a:xfrm>
              <a:off x="748628" y="221837"/>
              <a:ext cx="2603870" cy="6108864"/>
            </a:xfrm>
            <a:prstGeom prst="rect">
              <a:avLst/>
            </a:prstGeom>
          </p:spPr>
        </p:pic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E743E15-25B8-434B-8880-B7AA967576D4}"/>
                </a:ext>
              </a:extLst>
            </p:cNvPr>
            <p:cNvSpPr/>
            <p:nvPr/>
          </p:nvSpPr>
          <p:spPr>
            <a:xfrm>
              <a:off x="1707920" y="885423"/>
              <a:ext cx="65274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>
                  <a:ln w="0"/>
                  <a:solidFill>
                    <a:srgbClr val="FFB34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pitchFamily="18" charset="0"/>
                </a:rPr>
                <a:t>5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5E493F-0526-4D29-BE52-CE8F242A1CDD}"/>
              </a:ext>
            </a:extLst>
          </p:cNvPr>
          <p:cNvGrpSpPr/>
          <p:nvPr/>
        </p:nvGrpSpPr>
        <p:grpSpPr>
          <a:xfrm>
            <a:off x="4980960" y="-73744"/>
            <a:ext cx="2603870" cy="6108864"/>
            <a:chOff x="748628" y="221837"/>
            <a:chExt cx="2603870" cy="6108864"/>
          </a:xfrm>
        </p:grpSpPr>
        <p:pic>
          <p:nvPicPr>
            <p:cNvPr id="60" name="Picture 59">
              <a:hlinkClick r:id="rId15" action="ppaction://hlinksldjump"/>
              <a:extLst>
                <a:ext uri="{FF2B5EF4-FFF2-40B4-BE49-F238E27FC236}">
                  <a16:creationId xmlns:a16="http://schemas.microsoft.com/office/drawing/2014/main" id="{1DB065FD-F295-4F19-B3AB-FF33CBF58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76" t="3504" r="27293"/>
            <a:stretch/>
          </p:blipFill>
          <p:spPr>
            <a:xfrm>
              <a:off x="748628" y="221837"/>
              <a:ext cx="2603870" cy="610886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FA3A043-B439-44F9-9BEE-80FA255C7B7A}"/>
                </a:ext>
              </a:extLst>
            </p:cNvPr>
            <p:cNvSpPr/>
            <p:nvPr/>
          </p:nvSpPr>
          <p:spPr>
            <a:xfrm>
              <a:off x="1707920" y="885423"/>
              <a:ext cx="65274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>
                  <a:ln w="0"/>
                  <a:solidFill>
                    <a:srgbClr val="FFB34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51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A0D0F-9D59-4C9A-8469-8F4A47FE0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747712"/>
            <a:ext cx="6667500" cy="34956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0864F3-1642-46F2-A841-AA878DEB3A85}"/>
              </a:ext>
            </a:extLst>
          </p:cNvPr>
          <p:cNvSpPr/>
          <p:nvPr/>
        </p:nvSpPr>
        <p:spPr>
          <a:xfrm>
            <a:off x="7760853" y="956608"/>
            <a:ext cx="4054021" cy="27315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Tranh vẽ bên min</a:t>
            </a:r>
            <a:r>
              <a:rPr lang="en-US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 họa bài Tập đọc nào?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48049-055E-47E7-B89C-40C73C25E205}"/>
              </a:ext>
            </a:extLst>
          </p:cNvPr>
          <p:cNvSpPr/>
          <p:nvPr/>
        </p:nvSpPr>
        <p:spPr>
          <a:xfrm>
            <a:off x="305794" y="4462999"/>
            <a:ext cx="11580414" cy="18082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Hãy đọc đoạn 1 bài </a:t>
            </a:r>
            <a:r>
              <a:rPr lang="en-US" sz="4000" b="1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Bốn anh tài </a:t>
            </a:r>
          </a:p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và trả l</a:t>
            </a:r>
            <a:r>
              <a:rPr lang="en-US" sz="400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ời câu hỏi theo yêu cầu của giáo viên.</a:t>
            </a:r>
            <a:endParaRPr lang="en-US" sz="4000" b="0" cap="none" spc="0">
              <a:ln w="0"/>
              <a:solidFill>
                <a:srgbClr val="EC401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Oval 5">
            <a:hlinkClick r:id="rId5" action="ppaction://hlinksldjump"/>
            <a:extLst>
              <a:ext uri="{FF2B5EF4-FFF2-40B4-BE49-F238E27FC236}">
                <a16:creationId xmlns:a16="http://schemas.microsoft.com/office/drawing/2014/main" id="{30434F2C-F122-4A98-BB21-50D2D543BE1C}"/>
              </a:ext>
            </a:extLst>
          </p:cNvPr>
          <p:cNvSpPr/>
          <p:nvPr/>
        </p:nvSpPr>
        <p:spPr>
          <a:xfrm>
            <a:off x="933450" y="747712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EC401A"/>
                </a:solidFill>
                <a:latin typeface="UTM Avo" panose="02040603050506020204" pitchFamily="18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66C341-E36C-47EA-9E87-CEE6456AF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314612"/>
            <a:ext cx="11336089" cy="113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3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04141 -3.1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-157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5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decel="5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A0D0F-9D59-4C9A-8469-8F4A47FE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8" b="4717"/>
          <a:stretch/>
        </p:blipFill>
        <p:spPr>
          <a:xfrm>
            <a:off x="1590601" y="586749"/>
            <a:ext cx="5681093" cy="38762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0864F3-1642-46F2-A841-AA878DEB3A85}"/>
              </a:ext>
            </a:extLst>
          </p:cNvPr>
          <p:cNvSpPr/>
          <p:nvPr/>
        </p:nvSpPr>
        <p:spPr>
          <a:xfrm>
            <a:off x="7551940" y="1029210"/>
            <a:ext cx="4054021" cy="27315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Tranh vẽ bên min</a:t>
            </a:r>
            <a:r>
              <a:rPr lang="en-US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 họa bài Tập đọc nào?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48049-055E-47E7-B89C-40C73C25E205}"/>
              </a:ext>
            </a:extLst>
          </p:cNvPr>
          <p:cNvSpPr/>
          <p:nvPr/>
        </p:nvSpPr>
        <p:spPr>
          <a:xfrm>
            <a:off x="305794" y="4462999"/>
            <a:ext cx="11580414" cy="18082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Hãy đọc bài </a:t>
            </a:r>
            <a:r>
              <a:rPr lang="en-US" sz="4000" b="1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Chuyện cổ tích về loài người</a:t>
            </a:r>
            <a:endParaRPr lang="en-US" sz="4000" b="1" cap="none" spc="0">
              <a:ln w="0"/>
              <a:solidFill>
                <a:srgbClr val="EC401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và trả l</a:t>
            </a:r>
            <a:r>
              <a:rPr lang="en-US" sz="400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ời câu hỏi theo yêu cầu của giáo viên.</a:t>
            </a:r>
            <a:endParaRPr lang="en-US" sz="4000" b="0" cap="none" spc="0">
              <a:ln w="0"/>
              <a:solidFill>
                <a:srgbClr val="EC401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Oval 5">
            <a:hlinkClick r:id="rId4" action="ppaction://hlinksldjump"/>
            <a:extLst>
              <a:ext uri="{FF2B5EF4-FFF2-40B4-BE49-F238E27FC236}">
                <a16:creationId xmlns:a16="http://schemas.microsoft.com/office/drawing/2014/main" id="{DE483F8E-A49C-484E-83D9-AC7C085971F1}"/>
              </a:ext>
            </a:extLst>
          </p:cNvPr>
          <p:cNvSpPr/>
          <p:nvPr/>
        </p:nvSpPr>
        <p:spPr>
          <a:xfrm>
            <a:off x="933450" y="747712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EC401A"/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CA8F31-F9F2-4BCC-A918-C7ADF309C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314612"/>
            <a:ext cx="11336089" cy="113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04141 -3.1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-157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5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decel="5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A0D0F-9D59-4C9A-8469-8F4A47FE0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747712"/>
            <a:ext cx="6667500" cy="34956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0864F3-1642-46F2-A841-AA878DEB3A85}"/>
              </a:ext>
            </a:extLst>
          </p:cNvPr>
          <p:cNvSpPr/>
          <p:nvPr/>
        </p:nvSpPr>
        <p:spPr>
          <a:xfrm>
            <a:off x="7760853" y="956608"/>
            <a:ext cx="4054021" cy="27315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Tranh vẽ bên min</a:t>
            </a:r>
            <a:r>
              <a:rPr lang="en-US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 họa bài Tập đọc nào?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48049-055E-47E7-B89C-40C73C25E205}"/>
              </a:ext>
            </a:extLst>
          </p:cNvPr>
          <p:cNvSpPr/>
          <p:nvPr/>
        </p:nvSpPr>
        <p:spPr>
          <a:xfrm>
            <a:off x="305794" y="4462999"/>
            <a:ext cx="11580414" cy="18082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Hãy đọc đoạn 1 bài </a:t>
            </a:r>
            <a:r>
              <a:rPr lang="en-US" sz="4000" b="1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Bốn anh tài (tt)</a:t>
            </a:r>
          </a:p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và trả l</a:t>
            </a:r>
            <a:r>
              <a:rPr lang="en-US" sz="400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ời câu hỏi theo yêu cầu của giáo viên.</a:t>
            </a:r>
            <a:endParaRPr lang="en-US" sz="4000" b="0" cap="none" spc="0">
              <a:ln w="0"/>
              <a:solidFill>
                <a:srgbClr val="EC401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Oval 5">
            <a:hlinkClick r:id="rId4" action="ppaction://hlinksldjump"/>
            <a:extLst>
              <a:ext uri="{FF2B5EF4-FFF2-40B4-BE49-F238E27FC236}">
                <a16:creationId xmlns:a16="http://schemas.microsoft.com/office/drawing/2014/main" id="{E4693A4A-EFE0-4DC5-B0CF-DCFD16118C53}"/>
              </a:ext>
            </a:extLst>
          </p:cNvPr>
          <p:cNvSpPr/>
          <p:nvPr/>
        </p:nvSpPr>
        <p:spPr>
          <a:xfrm>
            <a:off x="933450" y="747712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EC401A"/>
                </a:solidFill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644A4E-62B3-4E28-B384-B31CE324E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314612"/>
            <a:ext cx="11336089" cy="113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04141 -3.1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-157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5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decel="5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A0D0F-9D59-4C9A-8469-8F4A47FE0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" b="3678"/>
          <a:stretch/>
        </p:blipFill>
        <p:spPr>
          <a:xfrm>
            <a:off x="798927" y="865276"/>
            <a:ext cx="6961926" cy="33718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0864F3-1642-46F2-A841-AA878DEB3A85}"/>
              </a:ext>
            </a:extLst>
          </p:cNvPr>
          <p:cNvSpPr/>
          <p:nvPr/>
        </p:nvSpPr>
        <p:spPr>
          <a:xfrm>
            <a:off x="7760853" y="956608"/>
            <a:ext cx="4054021" cy="27315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Tranh vẽ bên min</a:t>
            </a:r>
            <a:r>
              <a:rPr lang="en-US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 họa bài Tập đọc nào?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48049-055E-47E7-B89C-40C73C25E205}"/>
              </a:ext>
            </a:extLst>
          </p:cNvPr>
          <p:cNvSpPr/>
          <p:nvPr/>
        </p:nvSpPr>
        <p:spPr>
          <a:xfrm>
            <a:off x="305794" y="4462999"/>
            <a:ext cx="11580414" cy="18082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Hãy đọc đoạn 1 bài </a:t>
            </a:r>
            <a:r>
              <a:rPr lang="en-US" sz="4000" b="1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Trống đồng Đông Sơn</a:t>
            </a:r>
            <a:r>
              <a:rPr lang="en-US" sz="4000" b="1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và trả l</a:t>
            </a:r>
            <a:r>
              <a:rPr lang="en-US" sz="400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ời câu hỏi theo yêu cầu của giáo viên.</a:t>
            </a:r>
            <a:endParaRPr lang="en-US" sz="4000" b="0" cap="none" spc="0">
              <a:ln w="0"/>
              <a:solidFill>
                <a:srgbClr val="EC401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Oval 5">
            <a:hlinkClick r:id="rId4" action="ppaction://hlinksldjump"/>
            <a:extLst>
              <a:ext uri="{FF2B5EF4-FFF2-40B4-BE49-F238E27FC236}">
                <a16:creationId xmlns:a16="http://schemas.microsoft.com/office/drawing/2014/main" id="{C07849C7-90AD-493B-9864-FA03F079220C}"/>
              </a:ext>
            </a:extLst>
          </p:cNvPr>
          <p:cNvSpPr/>
          <p:nvPr/>
        </p:nvSpPr>
        <p:spPr>
          <a:xfrm>
            <a:off x="933450" y="747712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EC401A"/>
                </a:solidFill>
                <a:latin typeface="UTM Avo" panose="02040603050506020204" pitchFamily="18" charset="0"/>
              </a:rPr>
              <a:t>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8F8E6B-5C11-44E0-B11A-252B87C31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314612"/>
            <a:ext cx="11336089" cy="113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04141 -3.1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-157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5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decel="5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A0D0F-9D59-4C9A-8469-8F4A47FE0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62" y="747712"/>
            <a:ext cx="6242276" cy="34956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0864F3-1642-46F2-A841-AA878DEB3A85}"/>
              </a:ext>
            </a:extLst>
          </p:cNvPr>
          <p:cNvSpPr/>
          <p:nvPr/>
        </p:nvSpPr>
        <p:spPr>
          <a:xfrm>
            <a:off x="7641685" y="588476"/>
            <a:ext cx="4054021" cy="3654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Ai được chụp ảnh cùng Bác Hồ trong bức ảnh bên?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48049-055E-47E7-B89C-40C73C25E205}"/>
              </a:ext>
            </a:extLst>
          </p:cNvPr>
          <p:cNvSpPr/>
          <p:nvPr/>
        </p:nvSpPr>
        <p:spPr>
          <a:xfrm>
            <a:off x="249102" y="4462999"/>
            <a:ext cx="11693797" cy="14650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0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Hãy đọc đoạn 1 bài </a:t>
            </a:r>
            <a:r>
              <a:rPr lang="en-US" sz="3200" b="1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Anh hùng lao động Trần Đại Nghĩa </a:t>
            </a:r>
            <a:r>
              <a:rPr lang="en-US" sz="3200" b="0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và trả l</a:t>
            </a:r>
            <a:r>
              <a:rPr lang="en-US" sz="320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ời câu hỏi theo yêu cầu của giáo viên.</a:t>
            </a:r>
            <a:endParaRPr lang="en-US" sz="3200" b="0" cap="none" spc="0">
              <a:ln w="0"/>
              <a:solidFill>
                <a:srgbClr val="EC401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Oval 5">
            <a:hlinkClick r:id="rId4" action="ppaction://hlinksldjump"/>
            <a:extLst>
              <a:ext uri="{FF2B5EF4-FFF2-40B4-BE49-F238E27FC236}">
                <a16:creationId xmlns:a16="http://schemas.microsoft.com/office/drawing/2014/main" id="{6E4B26C8-D751-4F46-817D-801DDB4C807F}"/>
              </a:ext>
            </a:extLst>
          </p:cNvPr>
          <p:cNvSpPr/>
          <p:nvPr/>
        </p:nvSpPr>
        <p:spPr>
          <a:xfrm>
            <a:off x="933450" y="747712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EC401A"/>
                </a:solidFill>
                <a:latin typeface="UTM Avo" panose="020406030505060202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26DEB8-E5F2-44FA-8A0D-B5711757E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314612"/>
            <a:ext cx="11336089" cy="113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04141 -3.1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-157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5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decel="5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A0D0F-9D59-4C9A-8469-8F4A47FE0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81" y="747712"/>
            <a:ext cx="6168838" cy="34956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0864F3-1642-46F2-A841-AA878DEB3A85}"/>
              </a:ext>
            </a:extLst>
          </p:cNvPr>
          <p:cNvSpPr/>
          <p:nvPr/>
        </p:nvSpPr>
        <p:spPr>
          <a:xfrm>
            <a:off x="7760853" y="956608"/>
            <a:ext cx="4054021" cy="27315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Tranh vẽ bên min</a:t>
            </a:r>
            <a:r>
              <a:rPr lang="en-US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 họa bài Tập đọc nào?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48049-055E-47E7-B89C-40C73C25E205}"/>
              </a:ext>
            </a:extLst>
          </p:cNvPr>
          <p:cNvSpPr/>
          <p:nvPr/>
        </p:nvSpPr>
        <p:spPr>
          <a:xfrm>
            <a:off x="305794" y="4462999"/>
            <a:ext cx="11580414" cy="18082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Hãy đọc bài thơ </a:t>
            </a:r>
            <a:r>
              <a:rPr lang="en-US" sz="4000" b="1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Bè xuôi sông La</a:t>
            </a:r>
          </a:p>
          <a:p>
            <a:pPr algn="ctr">
              <a:lnSpc>
                <a:spcPct val="150000"/>
              </a:lnSpc>
            </a:pPr>
            <a:r>
              <a:rPr lang="en-US" sz="4000" b="0" cap="none" spc="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và trả l</a:t>
            </a:r>
            <a:r>
              <a:rPr lang="en-US" sz="4000">
                <a:ln w="0"/>
                <a:solidFill>
                  <a:srgbClr val="EC401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ời câu hỏi theo yêu cầu của giáo viên.</a:t>
            </a:r>
            <a:endParaRPr lang="en-US" sz="4000" b="0" cap="none" spc="0">
              <a:ln w="0"/>
              <a:solidFill>
                <a:srgbClr val="EC401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6" name="Oval 5">
            <a:hlinkClick r:id="rId4" action="ppaction://hlinksldjump"/>
            <a:extLst>
              <a:ext uri="{FF2B5EF4-FFF2-40B4-BE49-F238E27FC236}">
                <a16:creationId xmlns:a16="http://schemas.microsoft.com/office/drawing/2014/main" id="{410B198B-5073-459E-B4EC-DB28ECFCE10A}"/>
              </a:ext>
            </a:extLst>
          </p:cNvPr>
          <p:cNvSpPr/>
          <p:nvPr/>
        </p:nvSpPr>
        <p:spPr>
          <a:xfrm>
            <a:off x="933450" y="747712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EC401A"/>
                </a:solidFill>
                <a:latin typeface="UTM Avo" panose="02040603050506020204" pitchFamily="18" charset="0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29192-A83A-4F79-AAB6-0D31F8A85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314612"/>
            <a:ext cx="11336089" cy="113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04141 -3.1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-157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decel="5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decel="5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460</Words>
  <Application>Microsoft Office PowerPoint</Application>
  <PresentationFormat>Widescreen</PresentationFormat>
  <Paragraphs>67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UTM Avo</vt:lpstr>
      <vt:lpstr>UTM Deutsch Gothic</vt:lpstr>
      <vt:lpstr>UTM Karate</vt:lpstr>
      <vt:lpstr>UTM Sloop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2022-03-25T12:30:06Z</dcterms:created>
  <dcterms:modified xsi:type="dcterms:W3CDTF">2022-03-25T12:34:17Z</dcterms:modified>
</cp:coreProperties>
</file>