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6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3F1D1B-BB6A-435A-B0F6-2B90470A7778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8F977-124A-4E00-A1AB-AF0F592646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60187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0947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503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1408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73083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777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5820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8135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46710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45251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7697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Bấm</a:t>
            </a:r>
            <a:r>
              <a:rPr lang="en-US" baseline="0" smtClean="0"/>
              <a:t> vào tên sông để biết đáp án chính xác ko </a:t>
            </a:r>
            <a:r>
              <a:rPr lang="en-US" baseline="0" smtClean="0">
                <a:sym typeface="Wingdings" panose="05000000000000000000" pitchFamily="2" charset="2"/>
              </a:rPr>
              <a:t> chờ 2s để bảng x biến mất nếu đó là đáp án sai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735438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38916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026583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51285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6759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91885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3090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886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54374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7FDD0F-D319-44AD-BC6C-C5AB358FF81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01306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624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38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0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80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2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853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501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499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00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03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8C8F6-31E9-4119-8493-C9A428ACF581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B4E39-0A4F-47D5-8B81-88DB5086BD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8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33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3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2.wav"/><Relationship Id="rId9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audio" Target="../media/audio2.wav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4.jpeg"/><Relationship Id="rId10" Type="http://schemas.openxmlformats.org/officeDocument/2006/relationships/image" Target="../media/image38.png"/><Relationship Id="rId4" Type="http://schemas.openxmlformats.org/officeDocument/2006/relationships/audio" Target="../media/audio3.wav"/><Relationship Id="rId9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21" Type="http://schemas.openxmlformats.org/officeDocument/2006/relationships/image" Target="../media/image29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9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8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30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0.png"/><Relationship Id="rId3" Type="http://schemas.openxmlformats.org/officeDocument/2006/relationships/audio" Target="../media/audio1.wav"/><Relationship Id="rId21" Type="http://schemas.openxmlformats.org/officeDocument/2006/relationships/image" Target="../media/image29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8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5.png"/><Relationship Id="rId10" Type="http://schemas.openxmlformats.org/officeDocument/2006/relationships/image" Target="../media/image13.png"/><Relationship Id="rId19" Type="http://schemas.openxmlformats.org/officeDocument/2006/relationships/image" Target="../media/image26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Relationship Id="rId22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6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8.png"/><Relationship Id="rId10" Type="http://schemas.openxmlformats.org/officeDocument/2006/relationships/image" Target="../media/image14.png"/><Relationship Id="rId19" Type="http://schemas.openxmlformats.org/officeDocument/2006/relationships/image" Target="../media/image32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1" y="1830421"/>
            <a:ext cx="5083339" cy="7611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4249520"/>
            <a:ext cx="975562" cy="27729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9161" y="2374889"/>
            <a:ext cx="8358132" cy="2503249"/>
          </a:xfrm>
          <a:prstGeom prst="roundRect">
            <a:avLst/>
          </a:prstGeom>
          <a:solidFill>
            <a:srgbClr val="CFA9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/>
          <a:srcRect l="4998" t="15617" r="86270" b="72163"/>
          <a:stretch>
            <a:fillRect/>
          </a:stretch>
        </p:blipFill>
        <p:spPr>
          <a:xfrm>
            <a:off x="190079" y="5542051"/>
            <a:ext cx="1060109" cy="141347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l="68865" t="10373" r="17299" b="77407"/>
          <a:stretch>
            <a:fillRect/>
          </a:stretch>
        </p:blipFill>
        <p:spPr>
          <a:xfrm>
            <a:off x="7653164" y="4912051"/>
            <a:ext cx="1159965" cy="97608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 l="46471" t="-5318" r="39693" b="93098"/>
          <a:stretch>
            <a:fillRect/>
          </a:stretch>
        </p:blipFill>
        <p:spPr>
          <a:xfrm>
            <a:off x="7653164" y="-208349"/>
            <a:ext cx="1159965" cy="9760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4" y="767739"/>
            <a:ext cx="2665860" cy="103672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942" y="793698"/>
            <a:ext cx="2601902" cy="98480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05017" y="356119"/>
            <a:ext cx="1988311" cy="12048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000" smtClean="0">
                <a:latin typeface="UTM Arruba KT" panose="02040603050506020204" pitchFamily="18" charset="0"/>
              </a:rPr>
              <a:t>LTVC</a:t>
            </a:r>
            <a:endParaRPr lang="en-US" sz="5000">
              <a:latin typeface="UTM Arruba KT" panose="020406030505060202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32432" y="2432278"/>
            <a:ext cx="78050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MRVT</a:t>
            </a:r>
          </a:p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Du lịch – Thám hiểm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6" name="文本框 32"/>
          <p:cNvSpPr txBox="1"/>
          <p:nvPr/>
        </p:nvSpPr>
        <p:spPr>
          <a:xfrm>
            <a:off x="590673" y="2374889"/>
            <a:ext cx="78050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MRVT</a:t>
            </a:r>
          </a:p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Du lịch – Thám hiểm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54" flipH="1">
            <a:off x="-3795697" y="5295583"/>
            <a:ext cx="4619625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6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93827E-6 L 1.33247 -1.211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15" y="-605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3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169320" y="-221280"/>
            <a:ext cx="4562597" cy="6732131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7" t="48806" r="7939" b="2587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057778" y="2240007"/>
              <a:ext cx="252878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 smtClean="0">
                  <a:ln w="3175">
                    <a:noFill/>
                  </a:ln>
                  <a:solidFill>
                    <a:srgbClr val="FED25F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LUYỆN TẬP</a:t>
              </a:r>
              <a:endParaRPr lang="zh-CN" altLang="en-US" sz="5000" b="1" dirty="0">
                <a:ln w="3175">
                  <a:noFill/>
                </a:ln>
                <a:solidFill>
                  <a:srgbClr val="FED25F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272166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2" y="912216"/>
            <a:ext cx="590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Em hiểu câu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 một ngày </a:t>
            </a:r>
            <a:r>
              <a:rPr lang="en-US" altLang="zh-CN" sz="3200" b="1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đàng,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học một sàng khôn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nghĩa là gì?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" y="154660"/>
            <a:ext cx="2316280" cy="3088373"/>
          </a:xfrm>
          <a:prstGeom prst="rect">
            <a:avLst/>
          </a:prstGeom>
        </p:spPr>
      </p:pic>
      <p:sp>
        <p:nvSpPr>
          <p:cNvPr id="31" name="文本框 41"/>
          <p:cNvSpPr txBox="1"/>
          <p:nvPr/>
        </p:nvSpPr>
        <p:spPr>
          <a:xfrm>
            <a:off x="1784072" y="3324891"/>
            <a:ext cx="68342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Chúng </a:t>
            </a:r>
            <a:r>
              <a:rPr lang="vi-VN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ta </a:t>
            </a:r>
            <a:r>
              <a:rPr lang="en-US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phải </a:t>
            </a:r>
            <a:r>
              <a:rPr lang="vi-VN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chịu </a:t>
            </a:r>
            <a:r>
              <a:rPr lang="vi-VN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khó đi nhiều nơi để học hỏi, để mở rộng tầm hiểu biết của mình. </a:t>
            </a:r>
          </a:p>
        </p:txBody>
      </p:sp>
    </p:spTree>
    <p:extLst>
      <p:ext uri="{BB962C8B-B14F-4D97-AF65-F5344CB8AC3E}">
        <p14:creationId xmlns:p14="http://schemas.microsoft.com/office/powerpoint/2010/main" val="279179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2" y="912216"/>
            <a:ext cx="59097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Tìm những câu thành ngữ, tục ngữ, ca dao có ý nghĩa tương tự.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文本框 41"/>
          <p:cNvSpPr txBox="1"/>
          <p:nvPr/>
        </p:nvSpPr>
        <p:spPr>
          <a:xfrm>
            <a:off x="1784072" y="3508419"/>
            <a:ext cx="6834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 một buổi chợ học một mớ </a:t>
            </a:r>
            <a:r>
              <a:rPr lang="en-US" altLang="zh-CN" sz="28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khôn.</a:t>
            </a:r>
            <a:endParaRPr lang="en-US" altLang="zh-CN" sz="2800" b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612" y="154660"/>
            <a:ext cx="2316280" cy="3088373"/>
          </a:xfrm>
          <a:prstGeom prst="rect">
            <a:avLst/>
          </a:prstGeom>
        </p:spPr>
      </p:pic>
      <p:sp>
        <p:nvSpPr>
          <p:cNvPr id="38" name="文本框 41"/>
          <p:cNvSpPr txBox="1"/>
          <p:nvPr/>
        </p:nvSpPr>
        <p:spPr>
          <a:xfrm>
            <a:off x="1751384" y="4795382"/>
            <a:ext cx="68342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		Đi cho biết đó biết đây</a:t>
            </a:r>
          </a:p>
          <a:p>
            <a:pPr algn="just"/>
            <a:r>
              <a:rPr lang="en-US" altLang="zh-CN" sz="28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Ở nhà với mẹ biết ngày nào khôn.</a:t>
            </a:r>
            <a:endParaRPr lang="en-US" altLang="zh-CN" sz="2800" b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93380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1" grpId="0"/>
      <p:bldP spid="3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6300" y="3432984"/>
            <a:ext cx="2684410" cy="3237213"/>
            <a:chOff x="-67546" y="2515564"/>
            <a:chExt cx="2684410" cy="242791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sp>
        <p:nvSpPr>
          <p:cNvPr id="31" name="文本框 41"/>
          <p:cNvSpPr txBox="1"/>
          <p:nvPr/>
        </p:nvSpPr>
        <p:spPr>
          <a:xfrm>
            <a:off x="3724017" y="1205715"/>
            <a:ext cx="23328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CÙNG EM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3" name="文本框 41"/>
          <p:cNvSpPr txBox="1"/>
          <p:nvPr/>
        </p:nvSpPr>
        <p:spPr>
          <a:xfrm>
            <a:off x="949765" y="2108046"/>
            <a:ext cx="7881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00" b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DU LỊCH</a:t>
            </a:r>
          </a:p>
          <a:p>
            <a:pPr algn="ctr">
              <a:lnSpc>
                <a:spcPct val="150000"/>
              </a:lnSpc>
            </a:pPr>
            <a:r>
              <a:rPr lang="en-US" altLang="zh-CN" sz="4500" b="1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SÔNG NƯỚC</a:t>
            </a:r>
            <a:endParaRPr lang="en-US" altLang="zh-CN" sz="4500" b="1" i="1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  <p:sp>
        <p:nvSpPr>
          <p:cNvPr id="37" name="文本框 41"/>
          <p:cNvSpPr txBox="1"/>
          <p:nvPr/>
        </p:nvSpPr>
        <p:spPr>
          <a:xfrm>
            <a:off x="903465" y="2081443"/>
            <a:ext cx="7881375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5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DU LỊCH</a:t>
            </a:r>
          </a:p>
          <a:p>
            <a:pPr algn="ctr">
              <a:lnSpc>
                <a:spcPct val="150000"/>
              </a:lnSpc>
            </a:pPr>
            <a:r>
              <a:rPr lang="en-US" altLang="zh-CN" sz="45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VN Minh Map" panose="00000400000000000000" pitchFamily="2" charset="0"/>
                <a:ea typeface="微软雅黑" panose="020B0503020204020204" pitchFamily="34" charset="-122"/>
              </a:rPr>
              <a:t>SÔNG NƯỚC</a:t>
            </a:r>
            <a:endParaRPr lang="en-US" altLang="zh-CN" sz="4500" b="1" i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VN Minh Map" panose="00000400000000000000" pitchFamily="2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86418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1" grpId="0"/>
      <p:bldP spid="33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77455" y="753417"/>
            <a:ext cx="4246959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gì đỏ nặng phù sa?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93981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2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3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14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5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6" dur="250" autoRev="1" fill="remove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678511" y="225003"/>
            <a:ext cx="35802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pic>
        <p:nvPicPr>
          <p:cNvPr id="41987" name="Picture 5" descr="S⌠ng H_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14915"/>
            <a:ext cx="89154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0119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4277455" y="753417"/>
            <a:ext cx="4246959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gì </a:t>
            </a:r>
            <a:r>
              <a:rPr lang="en-US" altLang="vi-VN" sz="2400" b="1" smtClean="0">
                <a:solidFill>
                  <a:srgbClr val="C00000"/>
                </a:solidFill>
                <a:latin typeface="UTM Avo" panose="02040603050506020204" pitchFamily="18" charset="0"/>
              </a:rPr>
              <a:t>lại hoá được ra chín rồng?</a:t>
            </a:r>
            <a:endParaRPr lang="en-US" altLang="vi-VN" sz="24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8996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1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2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3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309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SÔNG CỬU L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51" y="809778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394942" y="225003"/>
            <a:ext cx="435411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</p:spTree>
    <p:extLst>
      <p:ext uri="{BB962C8B-B14F-4D97-AF65-F5344CB8AC3E}">
        <p14:creationId xmlns:p14="http://schemas.microsoft.com/office/powerpoint/2010/main" val="268889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99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766784" y="943603"/>
            <a:ext cx="5394866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Làng quan họ có con sông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Hỏi dòng sông ấy là sông tên gì?</a:t>
            </a:r>
            <a:endParaRPr lang="en-US" altLang="vi-VN" sz="22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07572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7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8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SÔNG CẦ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96977"/>
            <a:ext cx="8915400" cy="566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167063" y="292737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CẦU</a:t>
            </a:r>
          </a:p>
        </p:txBody>
      </p:sp>
    </p:spTree>
    <p:extLst>
      <p:ext uri="{BB962C8B-B14F-4D97-AF65-F5344CB8AC3E}">
        <p14:creationId xmlns:p14="http://schemas.microsoft.com/office/powerpoint/2010/main" val="3514587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1788" y="1963557"/>
            <a:ext cx="351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zh-CN" sz="4000" b="1" smtClean="0">
                <a:ln>
                  <a:solidFill>
                    <a:schemeClr val="bg1"/>
                  </a:solidFill>
                </a:ln>
                <a:solidFill>
                  <a:srgbClr val="785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NỘI DUNG</a:t>
            </a:r>
            <a:endParaRPr lang="zh-CN" altLang="en-US" sz="4000" b="1" dirty="0">
              <a:ln>
                <a:solidFill>
                  <a:schemeClr val="bg1"/>
                </a:solidFill>
              </a:ln>
              <a:solidFill>
                <a:srgbClr val="785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4853178" y="974913"/>
            <a:ext cx="380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n w="3175"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KHỞI ĐỘNG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rgbClr val="42B9AB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4853178" y="1846956"/>
            <a:ext cx="380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4853178" y="2718998"/>
            <a:ext cx="380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n w="3175"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LUYỆN TẬP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rgbClr val="42B9AB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4853178" y="3591041"/>
            <a:ext cx="380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smtClean="0">
                <a:ln w="3175"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VẬN DỤNG</a:t>
            </a:r>
            <a:endParaRPr lang="zh-CN" altLang="en-US" sz="2400" b="1" dirty="0">
              <a:ln w="31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52" name="文本框 51"/>
          <p:cNvSpPr txBox="1"/>
          <p:nvPr/>
        </p:nvSpPr>
        <p:spPr>
          <a:xfrm>
            <a:off x="3703900" y="700976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53" name="文本框 52"/>
          <p:cNvSpPr txBox="1"/>
          <p:nvPr/>
        </p:nvSpPr>
        <p:spPr>
          <a:xfrm>
            <a:off x="3703900" y="1574158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54" name="文本框 53"/>
          <p:cNvSpPr txBox="1"/>
          <p:nvPr/>
        </p:nvSpPr>
        <p:spPr>
          <a:xfrm>
            <a:off x="3703900" y="2498141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chemeClr val="accent2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03</a:t>
            </a:r>
          </a:p>
        </p:txBody>
      </p:sp>
      <p:sp>
        <p:nvSpPr>
          <p:cNvPr id="55" name="文本框 54"/>
          <p:cNvSpPr txBox="1"/>
          <p:nvPr/>
        </p:nvSpPr>
        <p:spPr>
          <a:xfrm>
            <a:off x="3703900" y="3371323"/>
            <a:ext cx="9276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>
                <a:ln>
                  <a:solidFill>
                    <a:schemeClr val="bg1"/>
                  </a:solidFill>
                </a:ln>
                <a:solidFill>
                  <a:srgbClr val="42B9AB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</a:rPr>
              <a:t>04</a:t>
            </a:r>
          </a:p>
        </p:txBody>
      </p:sp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62671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50"/>
                            </p:stCondLst>
                            <p:childTnLst>
                              <p:par>
                                <p:cTn id="9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450" decel="100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450" decel="100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50" decel="100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450" decel="100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3550"/>
                            </p:stCondLst>
                            <p:childTnLst>
                              <p:par>
                                <p:cTn id="14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2" grpId="0"/>
      <p:bldP spid="43" grpId="0"/>
      <p:bldP spid="44" grpId="0"/>
      <p:bldP spid="45" grpId="0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92860" y="753417"/>
            <a:ext cx="4873950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400" b="1">
                <a:solidFill>
                  <a:srgbClr val="C00000"/>
                </a:solidFill>
                <a:latin typeface="UTM Avo" panose="02040603050506020204" pitchFamily="18" charset="0"/>
              </a:rPr>
              <a:t>Sông </a:t>
            </a:r>
            <a:r>
              <a:rPr lang="en-US" altLang="vi-VN" sz="2400" b="1" smtClean="0">
                <a:solidFill>
                  <a:srgbClr val="C00000"/>
                </a:solidFill>
                <a:latin typeface="UTM Avo" panose="02040603050506020204" pitchFamily="18" charset="0"/>
              </a:rPr>
              <a:t>tên xanh biếc sông chi?</a:t>
            </a:r>
            <a:endParaRPr lang="en-US" altLang="vi-VN" sz="24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51866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4" descr="SÔNG L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052514"/>
            <a:ext cx="89154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08748" y="206165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LAM</a:t>
            </a:r>
          </a:p>
        </p:txBody>
      </p:sp>
    </p:spTree>
    <p:extLst>
      <p:ext uri="{BB962C8B-B14F-4D97-AF65-F5344CB8AC3E}">
        <p14:creationId xmlns:p14="http://schemas.microsoft.com/office/powerpoint/2010/main" val="3360031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929187" y="831063"/>
            <a:ext cx="4985421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vi-VN" sz="2000" b="1">
                <a:solidFill>
                  <a:srgbClr val="C00000"/>
                </a:solidFill>
                <a:latin typeface="UTM Avo" panose="02040603050506020204" pitchFamily="18" charset="0"/>
              </a:rPr>
              <a:t>Sông gì </a:t>
            </a:r>
            <a:r>
              <a:rPr lang="en-US" altLang="vi-VN" sz="2000" b="1" smtClean="0">
                <a:solidFill>
                  <a:srgbClr val="C00000"/>
                </a:solidFill>
                <a:latin typeface="UTM Avo" panose="02040603050506020204" pitchFamily="18" charset="0"/>
              </a:rPr>
              <a:t>tiếng vó ngựa phi vang trời?</a:t>
            </a:r>
            <a:endParaRPr lang="en-US" altLang="vi-VN" sz="20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82661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autoRev="1" fill="remove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0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1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0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1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50" autoRev="1" fill="remove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5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6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0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1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3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500"/>
                            </p:stCondLst>
                            <p:childTnLst>
                              <p:par>
                                <p:cTn id="13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58" grpId="0" animBg="1"/>
      <p:bldP spid="2059" grpId="0" animBg="1"/>
      <p:bldP spid="2060" grpId="0" animBg="1"/>
      <p:bldP spid="2061" grpId="0" animBg="1"/>
      <p:bldP spid="2062" grpId="0" animBg="1"/>
      <p:bldP spid="2064" grpId="0" animBg="1"/>
      <p:bldP spid="3094" grpId="0" animBg="1"/>
      <p:bldP spid="309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SÔNG MÃ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25538"/>
            <a:ext cx="8915400" cy="573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308748" y="260351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9900"/>
                </a:solidFill>
                <a:latin typeface="UTM Avo" panose="02040603050506020204" pitchFamily="18" charset="0"/>
              </a:rPr>
              <a:t>SÔNG MÃ</a:t>
            </a:r>
          </a:p>
        </p:txBody>
      </p:sp>
    </p:spTree>
    <p:extLst>
      <p:ext uri="{BB962C8B-B14F-4D97-AF65-F5344CB8AC3E}">
        <p14:creationId xmlns:p14="http://schemas.microsoft.com/office/powerpoint/2010/main" val="203502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58205" y="918948"/>
            <a:ext cx="5143260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>
                <a:solidFill>
                  <a:srgbClr val="C00000"/>
                </a:solidFill>
                <a:latin typeface="UTM Avo" panose="02040603050506020204" pitchFamily="18" charset="0"/>
              </a:rPr>
              <a:t>Sông gì </a:t>
            </a: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chẳng thể nổi lên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Bởi tên của nó gắn liền dưới sâu?</a:t>
            </a:r>
            <a:endParaRPr lang="en-US" altLang="vi-VN" sz="22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527497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4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50" autoRev="1" fill="remove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4" descr="SÔNG ĐÁ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412876"/>
            <a:ext cx="8915400" cy="544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88111" y="355178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ĐÁY</a:t>
            </a:r>
          </a:p>
        </p:txBody>
      </p:sp>
    </p:spTree>
    <p:extLst>
      <p:ext uri="{BB962C8B-B14F-4D97-AF65-F5344CB8AC3E}">
        <p14:creationId xmlns:p14="http://schemas.microsoft.com/office/powerpoint/2010/main" val="83159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46869" y="831063"/>
            <a:ext cx="5344066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Hai dòng sông trước sông sau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200" b="1" smtClean="0">
                <a:solidFill>
                  <a:srgbClr val="C00000"/>
                </a:solidFill>
                <a:latin typeface="UTM Avo" panose="02040603050506020204" pitchFamily="18" charset="0"/>
              </a:rPr>
              <a:t>Hỏi hai sông ấy ở đâu? Sông nào?</a:t>
            </a:r>
            <a:endParaRPr lang="en-US" altLang="vi-VN" sz="22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79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0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1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50" autoRev="1" fill="remove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7" presetClass="emph" presetSubtype="0" repeatCount="indefinite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4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5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6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7" dur="250" autoRev="1" fill="remove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2060" grpId="0" animBg="1"/>
      <p:bldP spid="2060" grpId="1" animBg="1"/>
      <p:bldP spid="2061" grpId="0" animBg="1"/>
      <p:bldP spid="2061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SÔNG TIỀ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41437"/>
            <a:ext cx="89154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7311" y="260351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TIỀN</a:t>
            </a:r>
          </a:p>
        </p:txBody>
      </p:sp>
    </p:spTree>
    <p:extLst>
      <p:ext uri="{BB962C8B-B14F-4D97-AF65-F5344CB8AC3E}">
        <p14:creationId xmlns:p14="http://schemas.microsoft.com/office/powerpoint/2010/main" val="253223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339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237311" y="260351"/>
            <a:ext cx="2809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pic>
        <p:nvPicPr>
          <p:cNvPr id="55299" name="Picture 5" descr="SÔNG HẬ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268413"/>
            <a:ext cx="8915400" cy="558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67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398"/>
          <a:stretch/>
        </p:blipFill>
        <p:spPr>
          <a:xfrm>
            <a:off x="0" y="-15434"/>
            <a:ext cx="9144000" cy="6873433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405461" y="425303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62" name="Picture 5" descr="Luoc do song ngoi Viet Nam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4" y="-26988"/>
            <a:ext cx="4088672" cy="6884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3897047" y="844055"/>
            <a:ext cx="5124136" cy="72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vi-VN" sz="2000" b="1">
                <a:solidFill>
                  <a:srgbClr val="C00000"/>
                </a:solidFill>
                <a:latin typeface="UTM Avo" panose="02040603050506020204" pitchFamily="18" charset="0"/>
              </a:rPr>
              <a:t>Sông </a:t>
            </a:r>
            <a:r>
              <a:rPr lang="en-US" altLang="vi-VN" sz="2000" b="1" smtClean="0">
                <a:solidFill>
                  <a:srgbClr val="C00000"/>
                </a:solidFill>
                <a:latin typeface="UTM Avo" panose="02040603050506020204" pitchFamily="18" charset="0"/>
              </a:rPr>
              <a:t>nào nơi ấy sóng trào</a:t>
            </a:r>
          </a:p>
          <a:p>
            <a:pPr algn="ctr" eaLnBrk="1" hangingPunct="1">
              <a:lnSpc>
                <a:spcPct val="150000"/>
              </a:lnSpc>
            </a:pPr>
            <a:r>
              <a:rPr lang="en-US" altLang="vi-VN" sz="2000" b="1" smtClean="0">
                <a:solidFill>
                  <a:srgbClr val="C00000"/>
                </a:solidFill>
                <a:latin typeface="UTM Avo" panose="02040603050506020204" pitchFamily="18" charset="0"/>
              </a:rPr>
              <a:t>Vạn quân Nam Hán ta đào mồ chôn?</a:t>
            </a:r>
            <a:endParaRPr lang="en-US" altLang="vi-VN" sz="2000" b="1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114302" y="188914"/>
            <a:ext cx="1383507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Hồng</a:t>
            </a:r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1348751" y="2293373"/>
            <a:ext cx="1233963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Lam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69310" y="1377973"/>
            <a:ext cx="1170909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Mã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1607227" y="5917447"/>
            <a:ext cx="121184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Tiền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132000" y="6209541"/>
            <a:ext cx="121809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Hậu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1393287" y="1613934"/>
            <a:ext cx="1316906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Đáy</a:t>
            </a:r>
          </a:p>
        </p:txBody>
      </p:sp>
      <p:sp>
        <p:nvSpPr>
          <p:cNvPr id="2064" name="Text Box 16"/>
          <p:cNvSpPr txBox="1">
            <a:spLocks noChangeArrowheads="1"/>
          </p:cNvSpPr>
          <p:nvPr/>
        </p:nvSpPr>
        <p:spPr bwMode="auto">
          <a:xfrm>
            <a:off x="1700893" y="359139"/>
            <a:ext cx="1281364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Cầu</a:t>
            </a:r>
          </a:p>
        </p:txBody>
      </p:sp>
      <p:sp>
        <p:nvSpPr>
          <p:cNvPr id="40972" name="AutoShape 18">
            <a:hlinkClick r:id="" action="ppaction://hlinkshowjump?jump=nextslide"/>
          </p:cNvPr>
          <p:cNvSpPr>
            <a:spLocks noChangeArrowheads="1"/>
          </p:cNvSpPr>
          <p:nvPr/>
        </p:nvSpPr>
        <p:spPr bwMode="auto">
          <a:xfrm>
            <a:off x="1033641" y="779692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3" name="AutoShape 19"/>
          <p:cNvSpPr>
            <a:spLocks noChangeArrowheads="1"/>
          </p:cNvSpPr>
          <p:nvPr/>
        </p:nvSpPr>
        <p:spPr bwMode="auto">
          <a:xfrm>
            <a:off x="1141130" y="125062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4" name="AutoShape 20"/>
          <p:cNvSpPr>
            <a:spLocks noChangeArrowheads="1"/>
          </p:cNvSpPr>
          <p:nvPr/>
        </p:nvSpPr>
        <p:spPr bwMode="auto">
          <a:xfrm>
            <a:off x="1592790" y="925855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5" name="AutoShape 21"/>
          <p:cNvSpPr>
            <a:spLocks noChangeArrowheads="1"/>
          </p:cNvSpPr>
          <p:nvPr/>
        </p:nvSpPr>
        <p:spPr bwMode="auto">
          <a:xfrm>
            <a:off x="1497808" y="131877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6" name="AutoShape 22"/>
          <p:cNvSpPr>
            <a:spLocks noChangeArrowheads="1"/>
          </p:cNvSpPr>
          <p:nvPr/>
        </p:nvSpPr>
        <p:spPr bwMode="auto">
          <a:xfrm>
            <a:off x="1302814" y="2169429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7" name="AutoShape 23"/>
          <p:cNvSpPr>
            <a:spLocks noChangeArrowheads="1"/>
          </p:cNvSpPr>
          <p:nvPr/>
        </p:nvSpPr>
        <p:spPr bwMode="auto">
          <a:xfrm>
            <a:off x="1438366" y="6154097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78" name="AutoShape 24"/>
          <p:cNvSpPr>
            <a:spLocks noChangeArrowheads="1"/>
          </p:cNvSpPr>
          <p:nvPr/>
        </p:nvSpPr>
        <p:spPr bwMode="auto">
          <a:xfrm>
            <a:off x="1470011" y="5938054"/>
            <a:ext cx="55594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40981" name="AutoShape 22"/>
          <p:cNvSpPr>
            <a:spLocks noChangeArrowheads="1"/>
          </p:cNvSpPr>
          <p:nvPr/>
        </p:nvSpPr>
        <p:spPr bwMode="auto">
          <a:xfrm>
            <a:off x="1716028" y="1156870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4" name="Text Box 17"/>
          <p:cNvSpPr txBox="1">
            <a:spLocks noChangeArrowheads="1"/>
          </p:cNvSpPr>
          <p:nvPr/>
        </p:nvSpPr>
        <p:spPr bwMode="auto">
          <a:xfrm>
            <a:off x="1889555" y="1042525"/>
            <a:ext cx="1990271" cy="3539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  <p:sp>
        <p:nvSpPr>
          <p:cNvPr id="40983" name="AutoShape 23"/>
          <p:cNvSpPr>
            <a:spLocks noChangeArrowheads="1"/>
          </p:cNvSpPr>
          <p:nvPr/>
        </p:nvSpPr>
        <p:spPr bwMode="auto">
          <a:xfrm>
            <a:off x="1120057" y="5648306"/>
            <a:ext cx="54651" cy="73025"/>
          </a:xfrm>
          <a:prstGeom prst="flowChartConnector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vi-VN" altLang="vi-VN" sz="1350"/>
          </a:p>
        </p:txBody>
      </p:sp>
      <p:sp>
        <p:nvSpPr>
          <p:cNvPr id="3096" name="Text Box 15"/>
          <p:cNvSpPr txBox="1">
            <a:spLocks noChangeArrowheads="1"/>
          </p:cNvSpPr>
          <p:nvPr/>
        </p:nvSpPr>
        <p:spPr bwMode="auto">
          <a:xfrm>
            <a:off x="112178" y="5035030"/>
            <a:ext cx="1845211" cy="353943"/>
          </a:xfrm>
          <a:prstGeom prst="rect">
            <a:avLst/>
          </a:prstGeom>
          <a:solidFill>
            <a:srgbClr val="FFCCCC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1700">
                <a:solidFill>
                  <a:srgbClr val="002060"/>
                </a:solidFill>
                <a:latin typeface="UTM Avo" panose="02040603050506020204" pitchFamily="18" charset="0"/>
              </a:rPr>
              <a:t>Sông Cửu Long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131928" y="3606830"/>
            <a:ext cx="2684410" cy="3237213"/>
            <a:chOff x="-67546" y="2515564"/>
            <a:chExt cx="2684410" cy="2427910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51667" b="96167" l="1786" r="40402">
                          <a14:foregroundMark x1="15179" y1="92667" x2="28125" y2="92333"/>
                          <a14:backgroundMark x1="14732" y1="71167" x2="14732" y2="71167"/>
                          <a14:backgroundMark x1="27679" y1="72167" x2="27679" y2="721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1532" r="56630" b="2560"/>
            <a:stretch/>
          </p:blipFill>
          <p:spPr>
            <a:xfrm>
              <a:off x="0" y="2515564"/>
              <a:ext cx="1665597" cy="236123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24" t="24126" r="11899" b="34827"/>
            <a:stretch/>
          </p:blipFill>
          <p:spPr>
            <a:xfrm>
              <a:off x="-67546" y="4132653"/>
              <a:ext cx="2684410" cy="810821"/>
            </a:xfrm>
            <a:prstGeom prst="rect">
              <a:avLst/>
            </a:prstGeom>
          </p:spPr>
        </p:pic>
      </p:grp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5" t="14968" r="50162" b="13131"/>
          <a:stretch/>
        </p:blipFill>
        <p:spPr>
          <a:xfrm>
            <a:off x="5497822" y="2163401"/>
            <a:ext cx="2042160" cy="493098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83" t="17429" r="9033" b="16003"/>
          <a:stretch/>
        </p:blipFill>
        <p:spPr>
          <a:xfrm>
            <a:off x="5507982" y="2334835"/>
            <a:ext cx="2123440" cy="4565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686371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0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0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0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7" presetClass="emph" presetSubtype="0" repeatCount="indefinite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9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0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91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50" autoRev="1" fill="remove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</p:childTnLst>
        </p:cTn>
      </p:par>
    </p:tnLst>
    <p:bldLst>
      <p:bldP spid="2054" grpId="0"/>
      <p:bldP spid="30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0873" y="-324092"/>
            <a:ext cx="4562597" cy="6732131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6076" b="51393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287105" y="2325727"/>
              <a:ext cx="252878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 smtClean="0">
                  <a:ln w="3175">
                    <a:noFill/>
                  </a:ln>
                  <a:solidFill>
                    <a:srgbClr val="F4860C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KHỞI ĐỘNG</a:t>
              </a:r>
              <a:endParaRPr lang="zh-CN" altLang="en-US" sz="5000" b="1" dirty="0">
                <a:ln w="3175">
                  <a:noFill/>
                </a:ln>
                <a:solidFill>
                  <a:srgbClr val="F4860C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38675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6" descr="SÔNG BẠCH ĐẰ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143000"/>
            <a:ext cx="89154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458721" y="260351"/>
            <a:ext cx="42909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3200" b="1">
                <a:solidFill>
                  <a:srgbClr val="008000"/>
                </a:solidFill>
                <a:latin typeface="UTM Avo" panose="02040603050506020204" pitchFamily="18" charset="0"/>
              </a:rPr>
              <a:t>SÔNG BẠCH ĐẰNG</a:t>
            </a:r>
          </a:p>
        </p:txBody>
      </p:sp>
    </p:spTree>
    <p:extLst>
      <p:ext uri="{BB962C8B-B14F-4D97-AF65-F5344CB8AC3E}">
        <p14:creationId xmlns:p14="http://schemas.microsoft.com/office/powerpoint/2010/main" val="338819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repeatCount="3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66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1" grpId="0"/>
      <p:bldP spid="4101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15748" y="0"/>
            <a:ext cx="4562597" cy="6732131"/>
            <a:chOff x="2073691" y="-223224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11" t="50255" r="52065" b="1138"/>
            <a:stretch/>
          </p:blipFill>
          <p:spPr>
            <a:xfrm>
              <a:off x="2073691" y="-223224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057778" y="2073610"/>
              <a:ext cx="252878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 smtClean="0">
                  <a:ln w="3175">
                    <a:noFill/>
                  </a:ln>
                  <a:solidFill>
                    <a:srgbClr val="EA1EA1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VẬN DỤNG</a:t>
              </a:r>
              <a:endParaRPr lang="zh-CN" altLang="en-US" sz="5000" b="1" dirty="0">
                <a:ln w="3175">
                  <a:noFill/>
                </a:ln>
                <a:solidFill>
                  <a:srgbClr val="EA1EA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07966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772716"/>
            <a:ext cx="76821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Điểm giống nhau giữa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</a:t>
            </a:r>
            <a:r>
              <a:rPr lang="vi-VN" altLang="zh-CN" sz="3200" b="1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u lịch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và </a:t>
            </a:r>
            <a:r>
              <a:rPr lang="en-US" altLang="zh-CN" sz="3200" b="1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là gì?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5" y="4607048"/>
            <a:ext cx="1421515" cy="18953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5623" y="2426060"/>
            <a:ext cx="7907272" cy="680451"/>
            <a:chOff x="1375623" y="1819545"/>
            <a:chExt cx="7907272" cy="510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8" y="1819545"/>
              <a:ext cx="7412457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chuyến đi xa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09171" y="3712519"/>
            <a:ext cx="7434829" cy="678967"/>
            <a:chOff x="1709170" y="2573949"/>
            <a:chExt cx="7434829" cy="5092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đi chơi xa để nghỉ ngơi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0929" y="4975526"/>
            <a:ext cx="5384655" cy="954107"/>
            <a:chOff x="2090928" y="3307858"/>
            <a:chExt cx="5384655" cy="71558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4898210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Đều là khám phá những nơi nguy hiểm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949944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/>
          <a:stretch>
            <a:fillRect/>
          </a:stretch>
        </p:blipFill>
        <p:spPr bwMode="auto">
          <a:xfrm>
            <a:off x="781052" y="923926"/>
            <a:ext cx="7774781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4"/>
          <p:cNvGrpSpPr/>
          <p:nvPr/>
        </p:nvGrpSpPr>
        <p:grpSpPr>
          <a:xfrm>
            <a:off x="531285" y="376125"/>
            <a:ext cx="4327684" cy="1592963"/>
            <a:chOff x="3960505" y="1852501"/>
            <a:chExt cx="4438650" cy="1592962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Cloud Callout 2"/>
            <p:cNvSpPr/>
            <p:nvPr/>
          </p:nvSpPr>
          <p:spPr>
            <a:xfrm>
              <a:off x="3960505" y="1852501"/>
              <a:ext cx="4438650" cy="1592962"/>
            </a:xfrm>
            <a:prstGeom prst="cloudCallout">
              <a:avLst>
                <a:gd name="adj1" fmla="val 25949"/>
                <a:gd name="adj2" fmla="val 83428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35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894489" y="2213122"/>
              <a:ext cx="2339891" cy="584775"/>
            </a:xfrm>
            <a:prstGeom prst="rect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/>
            </a:sp3d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3200" b="1" i="1">
                  <a:solidFill>
                    <a:srgbClr val="00B050"/>
                  </a:solidFill>
                  <a:latin typeface="UTM Avo" panose="02040603050506020204" pitchFamily="18" charset="0"/>
                </a:rPr>
                <a:t>Em nghĩ gì?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06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1" y="1830421"/>
            <a:ext cx="5083339" cy="76111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0366" y="4249520"/>
            <a:ext cx="975562" cy="27729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59161" y="2782421"/>
            <a:ext cx="8358132" cy="1646825"/>
          </a:xfrm>
          <a:prstGeom prst="roundRect">
            <a:avLst/>
          </a:prstGeom>
          <a:solidFill>
            <a:srgbClr val="CFA9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5"/>
          <a:srcRect l="4998" t="15617" r="86270" b="72163"/>
          <a:stretch>
            <a:fillRect/>
          </a:stretch>
        </p:blipFill>
        <p:spPr>
          <a:xfrm>
            <a:off x="190079" y="5542051"/>
            <a:ext cx="1060109" cy="1413479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5"/>
          <a:srcRect l="68865" t="10373" r="17299" b="77407"/>
          <a:stretch>
            <a:fillRect/>
          </a:stretch>
        </p:blipFill>
        <p:spPr>
          <a:xfrm>
            <a:off x="7653164" y="4912051"/>
            <a:ext cx="1159965" cy="976088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5"/>
          <a:srcRect l="46471" t="-5318" r="39693" b="93098"/>
          <a:stretch>
            <a:fillRect/>
          </a:stretch>
        </p:blipFill>
        <p:spPr>
          <a:xfrm>
            <a:off x="7653164" y="-208349"/>
            <a:ext cx="1159965" cy="976088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114" y="767739"/>
            <a:ext cx="2665860" cy="1036723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48942" y="793698"/>
            <a:ext cx="2601902" cy="984805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505017" y="356119"/>
            <a:ext cx="1988311" cy="120484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  <a:spcBef>
                <a:spcPts val="600"/>
              </a:spcBef>
            </a:pPr>
            <a:r>
              <a:rPr lang="en-US" sz="5000" smtClean="0">
                <a:latin typeface="UTM Arruba KT" panose="02040603050506020204" pitchFamily="18" charset="0"/>
              </a:rPr>
              <a:t>LTVC</a:t>
            </a:r>
            <a:endParaRPr lang="en-US" sz="5000">
              <a:latin typeface="UTM Arruba KT" panose="02040603050506020204" pitchFamily="18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45784" y="2993730"/>
            <a:ext cx="78050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Tạm biệt</a:t>
            </a:r>
          </a:p>
        </p:txBody>
      </p:sp>
      <p:sp>
        <p:nvSpPr>
          <p:cNvPr id="36" name="文本框 32"/>
          <p:cNvSpPr txBox="1"/>
          <p:nvPr/>
        </p:nvSpPr>
        <p:spPr>
          <a:xfrm>
            <a:off x="604025" y="2936341"/>
            <a:ext cx="780506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800" b="1" smtClean="0">
                <a:ln>
                  <a:solidFill>
                    <a:schemeClr val="bg1"/>
                  </a:solidFill>
                </a:ln>
                <a:solidFill>
                  <a:srgbClr val="FF33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Loko" panose="02040603050506020204" pitchFamily="18" charset="0"/>
                <a:ea typeface="微软雅黑" panose="020B0503020204020204" pitchFamily="34" charset="-122"/>
              </a:rPr>
              <a:t>Tạm biệt</a:t>
            </a:r>
            <a:endParaRPr lang="zh-CN" altLang="en-US" sz="5800" b="1" dirty="0">
              <a:ln>
                <a:solidFill>
                  <a:schemeClr val="bg1"/>
                </a:solidFill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Lok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2954" flipH="1">
            <a:off x="-3795697" y="5295583"/>
            <a:ext cx="4619625" cy="4106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9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556E-17 -4.93827E-6 L 1.33247 -1.2117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615" y="-60586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 tmFilter="0,0; .5, 1; 1, 1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" grpId="0" animBg="1"/>
      <p:bldP spid="33" grpId="0"/>
      <p:bldP spid="3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500" y="339524"/>
            <a:ext cx="51435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963" y="0"/>
            <a:ext cx="51435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9" t="44332" r="59677" b="23713"/>
          <a:stretch/>
        </p:blipFill>
        <p:spPr>
          <a:xfrm>
            <a:off x="1967697" y="3786291"/>
            <a:ext cx="1169044" cy="1784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892" y="218954"/>
            <a:ext cx="1472155" cy="1962873"/>
          </a:xfrm>
          <a:prstGeom prst="rect">
            <a:avLst/>
          </a:prstGeom>
        </p:spPr>
      </p:pic>
      <p:sp>
        <p:nvSpPr>
          <p:cNvPr id="11" name="Rounded Rectangle 10"/>
          <p:cNvSpPr/>
          <p:nvPr/>
        </p:nvSpPr>
        <p:spPr>
          <a:xfrm>
            <a:off x="4863538" y="990698"/>
            <a:ext cx="3127335" cy="1071879"/>
          </a:xfrm>
          <a:prstGeom prst="roundRect">
            <a:avLst/>
          </a:prstGeom>
          <a:solidFill>
            <a:schemeClr val="accent5">
              <a:lumMod val="60000"/>
              <a:lumOff val="4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chemeClr val="tx1"/>
                </a:solidFill>
                <a:latin typeface="UTM Avo" panose="02040603050506020204" pitchFamily="18" charset="0"/>
              </a:rPr>
              <a:t>Năm sau, tớ sẽ đi du lịch Trái Đất.</a:t>
            </a:r>
            <a:endParaRPr lang="en-US" sz="2500" b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92557" y="454759"/>
            <a:ext cx="2807943" cy="745631"/>
          </a:xfrm>
          <a:prstGeom prst="roundRect">
            <a:avLst/>
          </a:prstGeom>
          <a:solidFill>
            <a:srgbClr val="CFA98D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chemeClr val="tx1"/>
                </a:solidFill>
                <a:latin typeface="UTM Avo" panose="02040603050506020204" pitchFamily="18" charset="0"/>
              </a:rPr>
              <a:t>Thám hiểm á…</a:t>
            </a:r>
            <a:endParaRPr lang="en-US" sz="2500" b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408497" y="3022894"/>
            <a:ext cx="2376064" cy="745631"/>
          </a:xfrm>
          <a:prstGeom prst="roundRect">
            <a:avLst/>
          </a:prstGeom>
          <a:solidFill>
            <a:srgbClr val="D5B4F6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smtClean="0">
                <a:solidFill>
                  <a:schemeClr val="tx1"/>
                </a:solidFill>
                <a:latin typeface="UTM Avo" panose="02040603050506020204" pitchFamily="18" charset="0"/>
              </a:rPr>
              <a:t>Du lịch cơ!!!</a:t>
            </a:r>
            <a:endParaRPr lang="en-US" sz="2500" b="1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46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40873" y="-324092"/>
            <a:ext cx="4562597" cy="6732131"/>
            <a:chOff x="2040872" y="-243069"/>
            <a:chExt cx="4562597" cy="504909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7" t="446" r="7939" b="50947"/>
            <a:stretch/>
          </p:blipFill>
          <p:spPr>
            <a:xfrm>
              <a:off x="2040872" y="-243069"/>
              <a:ext cx="4562597" cy="5049098"/>
            </a:xfrm>
            <a:prstGeom prst="rect">
              <a:avLst/>
            </a:prstGeom>
          </p:spPr>
        </p:pic>
        <p:sp>
          <p:nvSpPr>
            <p:cNvPr id="31" name="文本框 41"/>
            <p:cNvSpPr txBox="1"/>
            <p:nvPr/>
          </p:nvSpPr>
          <p:spPr>
            <a:xfrm>
              <a:off x="3135221" y="2325727"/>
              <a:ext cx="2528783" cy="122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5000" b="1" smtClean="0">
                  <a:ln w="3175">
                    <a:noFill/>
                  </a:ln>
                  <a:solidFill>
                    <a:srgbClr val="0D99A1"/>
                  </a:solidFill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KHÁM PHÁ</a:t>
              </a:r>
              <a:endParaRPr lang="zh-CN" altLang="en-US" sz="5000" b="1" dirty="0">
                <a:ln w="3175">
                  <a:noFill/>
                </a:ln>
                <a:solidFill>
                  <a:srgbClr val="0D99A1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65776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250"/>
                            </p:stCondLst>
                            <p:childTnLst>
                              <p:par>
                                <p:cTn id="84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772716"/>
            <a:ext cx="76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Những hoạt động nào được gọi là </a:t>
            </a:r>
            <a:r>
              <a:rPr lang="vi-VN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lịch</a:t>
            </a:r>
            <a:r>
              <a:rPr lang="vi-VN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765" y="4607048"/>
            <a:ext cx="1421515" cy="1895353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375623" y="2426060"/>
            <a:ext cx="6614840" cy="680451"/>
            <a:chOff x="1375623" y="1819545"/>
            <a:chExt cx="6614840" cy="510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9" y="1819545"/>
              <a:ext cx="6120024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ở công viên gần nhà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709171" y="3712519"/>
            <a:ext cx="7434829" cy="678967"/>
            <a:chOff x="1709170" y="2573949"/>
            <a:chExt cx="7434829" cy="5092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xa để nghỉ ngơi ngắm cảnh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090928" y="4975526"/>
            <a:ext cx="4582840" cy="703673"/>
            <a:chOff x="2090928" y="3307858"/>
            <a:chExt cx="4582840" cy="527755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4096395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làm việc xa nhà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4492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1" y="912216"/>
            <a:ext cx="59551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Tìm những từ gần nghĩa với </a:t>
            </a:r>
            <a:r>
              <a:rPr lang="en-US" altLang="zh-CN" sz="3200" b="1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lịch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93" y="-206296"/>
            <a:ext cx="2316280" cy="3088373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632405" y="2834580"/>
            <a:ext cx="697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Du ngoạn, tham quan, ngao du, nghỉ mát, thưởng ngoạn…</a:t>
            </a:r>
            <a:endParaRPr lang="en-US" altLang="zh-CN" sz="3200" b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4751777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842985" y="772717"/>
            <a:ext cx="7682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b="1" smtClean="0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là gì</a:t>
            </a:r>
            <a:r>
              <a:rPr lang="vi-VN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?</a:t>
            </a:r>
            <a:endParaRPr lang="zh-CN" altLang="en-US" sz="3200" b="1" dirty="0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133721" y="1979025"/>
            <a:ext cx="7489418" cy="680451"/>
            <a:chOff x="1375623" y="1819545"/>
            <a:chExt cx="7489418" cy="5103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931" r="65302" b="28810"/>
            <a:stretch/>
          </p:blipFill>
          <p:spPr>
            <a:xfrm>
              <a:off x="1375623" y="1820658"/>
              <a:ext cx="408449" cy="509225"/>
            </a:xfrm>
            <a:prstGeom prst="rect">
              <a:avLst/>
            </a:prstGeom>
          </p:spPr>
        </p:pic>
        <p:sp>
          <p:nvSpPr>
            <p:cNvPr id="39" name="文本框 41"/>
            <p:cNvSpPr txBox="1"/>
            <p:nvPr/>
          </p:nvSpPr>
          <p:spPr>
            <a:xfrm>
              <a:off x="1870439" y="1819545"/>
              <a:ext cx="6994602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Tìm hiểu về đời sống của nơi mình ở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467269" y="3265484"/>
            <a:ext cx="7434829" cy="678967"/>
            <a:chOff x="1709170" y="2573949"/>
            <a:chExt cx="7434829" cy="509225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30" t="27931" r="34662" b="28810"/>
            <a:stretch/>
          </p:blipFill>
          <p:spPr>
            <a:xfrm>
              <a:off x="1709170" y="2573949"/>
              <a:ext cx="355600" cy="509225"/>
            </a:xfrm>
            <a:prstGeom prst="rect">
              <a:avLst/>
            </a:prstGeom>
          </p:spPr>
        </p:pic>
        <p:sp>
          <p:nvSpPr>
            <p:cNvPr id="46" name="文本框 41"/>
            <p:cNvSpPr txBox="1"/>
            <p:nvPr/>
          </p:nvSpPr>
          <p:spPr>
            <a:xfrm>
              <a:off x="2200146" y="2583730"/>
              <a:ext cx="6943853" cy="3924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smtClean="0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Đi chơi xa để xem phong cảnh</a:t>
              </a:r>
              <a:endParaRPr lang="zh-CN" altLang="en-US" sz="2800" b="1" dirty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849026" y="4528491"/>
            <a:ext cx="6569078" cy="954107"/>
            <a:chOff x="2090928" y="3307858"/>
            <a:chExt cx="6569078" cy="715580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691" t="27931" r="4884" b="28810"/>
            <a:stretch/>
          </p:blipFill>
          <p:spPr>
            <a:xfrm>
              <a:off x="2090928" y="3326388"/>
              <a:ext cx="358140" cy="509225"/>
            </a:xfrm>
            <a:prstGeom prst="rect">
              <a:avLst/>
            </a:prstGeom>
          </p:spPr>
        </p:pic>
        <p:sp>
          <p:nvSpPr>
            <p:cNvPr id="47" name="文本框 41"/>
            <p:cNvSpPr txBox="1"/>
            <p:nvPr/>
          </p:nvSpPr>
          <p:spPr>
            <a:xfrm>
              <a:off x="2577373" y="3307858"/>
              <a:ext cx="6082633" cy="715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altLang="zh-CN" sz="2800" b="1">
                  <a:ln w="3175">
                    <a:noFill/>
                  </a:ln>
                  <a:effectLst>
                    <a:outerShdw blurRad="50800" dist="38100" dir="2700000" algn="tl" rotWithShape="0">
                      <a:schemeClr val="bg1">
                        <a:lumMod val="85000"/>
                        <a:alpha val="40000"/>
                      </a:schemeClr>
                    </a:outerShdw>
                  </a:effectLst>
                  <a:latin typeface="UTM Avo" panose="02040603050506020204" pitchFamily="18" charset="0"/>
                  <a:ea typeface="微软雅黑" panose="020B0503020204020204" pitchFamily="34" charset="-122"/>
                </a:rPr>
                <a:t>Thăm dò, tìm hiểu những nơi xa lạ, khó khăn, có thể nguy hiểm.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6" r="24624" b="13648"/>
          <a:stretch/>
        </p:blipFill>
        <p:spPr>
          <a:xfrm>
            <a:off x="6800276" y="45679"/>
            <a:ext cx="920122" cy="19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315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939" y="5812464"/>
            <a:ext cx="927382" cy="1045536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209" y="5921513"/>
            <a:ext cx="1265559" cy="89522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6947" y="4668205"/>
            <a:ext cx="1284696" cy="2189796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0350" y="5004171"/>
            <a:ext cx="885234" cy="18471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879" y="5340327"/>
            <a:ext cx="1644999" cy="151767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3" y="5920925"/>
            <a:ext cx="806652" cy="937075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41192" y="4568692"/>
            <a:ext cx="342880" cy="22858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820820" y="4943824"/>
            <a:ext cx="440107" cy="275067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525" y="5097455"/>
            <a:ext cx="385738" cy="24287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38744" y="4682983"/>
            <a:ext cx="385738" cy="24287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76790" y="5047340"/>
            <a:ext cx="342880" cy="22858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flipH="1">
            <a:off x="-561030" y="877698"/>
            <a:ext cx="2601902" cy="984805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418104" y="450505"/>
            <a:ext cx="385738" cy="242872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06947" y="179761"/>
            <a:ext cx="385738" cy="242872"/>
          </a:xfrm>
          <a:prstGeom prst="rect">
            <a:avLst/>
          </a:prstGeom>
        </p:spPr>
      </p:pic>
      <p:pic>
        <p:nvPicPr>
          <p:cNvPr id="34" name="图片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769" y="6163701"/>
            <a:ext cx="235183" cy="694299"/>
          </a:xfrm>
          <a:prstGeom prst="rect">
            <a:avLst/>
          </a:prstGeom>
        </p:spPr>
      </p:pic>
      <p:pic>
        <p:nvPicPr>
          <p:cNvPr id="35" name="图片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808" y="5983565"/>
            <a:ext cx="458009" cy="867769"/>
          </a:xfrm>
          <a:prstGeom prst="rect">
            <a:avLst/>
          </a:prstGeom>
        </p:spPr>
      </p:pic>
      <p:pic>
        <p:nvPicPr>
          <p:cNvPr id="36" name="图片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595" y="6163702"/>
            <a:ext cx="581556" cy="700007"/>
          </a:xfrm>
          <a:prstGeom prst="rect">
            <a:avLst/>
          </a:prstGeom>
        </p:spPr>
      </p:pic>
      <p:sp>
        <p:nvSpPr>
          <p:cNvPr id="28" name="Rounded Rectangle 27"/>
          <p:cNvSpPr/>
          <p:nvPr/>
        </p:nvSpPr>
        <p:spPr>
          <a:xfrm>
            <a:off x="359161" y="487037"/>
            <a:ext cx="8358132" cy="6015364"/>
          </a:xfrm>
          <a:prstGeom prst="roundRect">
            <a:avLst>
              <a:gd name="adj" fmla="val 12107"/>
            </a:avLst>
          </a:prstGeom>
          <a:solidFill>
            <a:srgbClr val="EAD9C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5211" y="2594867"/>
            <a:ext cx="2992043" cy="3989391"/>
          </a:xfrm>
          <a:prstGeom prst="rect">
            <a:avLst/>
          </a:prstGeom>
        </p:spPr>
      </p:pic>
      <p:sp>
        <p:nvSpPr>
          <p:cNvPr id="33" name="文本框 41"/>
          <p:cNvSpPr txBox="1"/>
          <p:nvPr/>
        </p:nvSpPr>
        <p:spPr>
          <a:xfrm>
            <a:off x="2655822" y="912216"/>
            <a:ext cx="59097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Em hãy tìm những từ gần nghĩa với từ </a:t>
            </a:r>
            <a:r>
              <a:rPr lang="en-US" altLang="zh-CN" sz="3200" b="1">
                <a:ln w="3175">
                  <a:noFill/>
                </a:ln>
                <a:solidFill>
                  <a:srgbClr val="C0000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thám hiểm </a:t>
            </a:r>
            <a:r>
              <a:rPr lang="en-US" altLang="zh-CN" sz="3200" b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trong các từ sau</a:t>
            </a:r>
            <a:r>
              <a:rPr lang="en-US" altLang="zh-CN" sz="3200" b="1" smtClean="0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:</a:t>
            </a:r>
            <a:endParaRPr lang="en-US" altLang="zh-CN" sz="3200" b="1" i="1">
              <a:ln w="3175">
                <a:noFill/>
              </a:ln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5" y="-54311"/>
            <a:ext cx="2546197" cy="3394929"/>
          </a:xfrm>
          <a:prstGeom prst="rect">
            <a:avLst/>
          </a:prstGeom>
        </p:spPr>
      </p:pic>
      <p:sp>
        <p:nvSpPr>
          <p:cNvPr id="42" name="文本框 41"/>
          <p:cNvSpPr txBox="1"/>
          <p:nvPr/>
        </p:nvSpPr>
        <p:spPr>
          <a:xfrm>
            <a:off x="1586988" y="4910331"/>
            <a:ext cx="6978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phá, thăm dò, chinh phục, tìm tòi, khảo </a:t>
            </a:r>
            <a:r>
              <a:rPr lang="en-US" altLang="zh-CN" sz="3200" b="1" smtClean="0">
                <a:ln w="3175"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sát.</a:t>
            </a:r>
            <a:endParaRPr lang="en-US" altLang="zh-CN" sz="3200" b="1">
              <a:ln w="3175">
                <a:noFill/>
              </a:ln>
              <a:solidFill>
                <a:srgbClr val="002060"/>
              </a:solidFill>
              <a:effectLst>
                <a:outerShdw blurRad="50800" dist="38100" dir="2700000" algn="tl" rotWithShape="0">
                  <a:schemeClr val="bg1">
                    <a:lumMod val="85000"/>
                    <a:alpha val="40000"/>
                  </a:schemeClr>
                </a:outerShdw>
              </a:effectLst>
              <a:latin typeface="UTM Avo" panose="02040603050506020204" pitchFamily="18" charset="0"/>
              <a:ea typeface="微软雅黑" panose="020B0503020204020204" pitchFamily="34" charset="-122"/>
            </a:endParaRPr>
          </a:p>
        </p:txBody>
      </p:sp>
      <p:sp>
        <p:nvSpPr>
          <p:cNvPr id="31" name="文本框 41"/>
          <p:cNvSpPr txBox="1"/>
          <p:nvPr/>
        </p:nvSpPr>
        <p:spPr>
          <a:xfrm>
            <a:off x="1612632" y="2873684"/>
            <a:ext cx="70313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3200" b="1" i="1">
                <a:ln w="3175">
                  <a:noFill/>
                </a:ln>
                <a:effectLst>
                  <a:outerShdw blurRad="50800" dist="38100" dir="2700000" algn="tl" rotWithShape="0">
                    <a:schemeClr val="bg1">
                      <a:lumMod val="85000"/>
                      <a:alpha val="40000"/>
                    </a:schemeClr>
                  </a:outerShdw>
                </a:effectLst>
                <a:latin typeface="UTM Avo" panose="02040603050506020204" pitchFamily="18" charset="0"/>
                <a:ea typeface="微软雅黑" panose="020B0503020204020204" pitchFamily="34" charset="-122"/>
              </a:rPr>
              <a:t>khám phá, chinh chiến, thăm dò, thám thính, chinh phục, tìm tòi, khảo sát,…</a:t>
            </a:r>
          </a:p>
        </p:txBody>
      </p:sp>
    </p:spTree>
    <p:extLst>
      <p:ext uri="{BB962C8B-B14F-4D97-AF65-F5344CB8AC3E}">
        <p14:creationId xmlns:p14="http://schemas.microsoft.com/office/powerpoint/2010/main" val="26464710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33" grpId="0"/>
      <p:bldP spid="42" grpId="0"/>
      <p:bldP spid="3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811</Words>
  <Application>Microsoft Office PowerPoint</Application>
  <PresentationFormat>On-screen Show (4:3)</PresentationFormat>
  <Paragraphs>177</Paragraphs>
  <Slides>34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2022-04-02T14:53:22Z</dcterms:created>
  <dcterms:modified xsi:type="dcterms:W3CDTF">2022-04-02T14:55:05Z</dcterms:modified>
</cp:coreProperties>
</file>