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76" r:id="rId2"/>
    <p:sldId id="340" r:id="rId3"/>
    <p:sldId id="257" r:id="rId4"/>
    <p:sldId id="263" r:id="rId5"/>
    <p:sldId id="343" r:id="rId6"/>
    <p:sldId id="346" r:id="rId7"/>
    <p:sldId id="348" r:id="rId8"/>
    <p:sldId id="345" r:id="rId9"/>
    <p:sldId id="352" r:id="rId10"/>
    <p:sldId id="323" r:id="rId11"/>
    <p:sldId id="338" r:id="rId12"/>
    <p:sldId id="319" r:id="rId13"/>
    <p:sldId id="353" r:id="rId14"/>
    <p:sldId id="355" r:id="rId15"/>
    <p:sldId id="277" r:id="rId16"/>
    <p:sldId id="278" r:id="rId17"/>
    <p:sldId id="279" r:id="rId18"/>
    <p:sldId id="280" r:id="rId19"/>
    <p:sldId id="281" r:id="rId20"/>
    <p:sldId id="351" r:id="rId21"/>
    <p:sldId id="272" r:id="rId22"/>
    <p:sldId id="260" r:id="rId23"/>
  </p:sldIdLst>
  <p:sldSz cx="12192000" cy="6858000"/>
  <p:notesSz cx="6954838" cy="93091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3333FF"/>
    <a:srgbClr val="FFFF00"/>
    <a:srgbClr val="66FF33"/>
    <a:srgbClr val="00FF99"/>
    <a:srgbClr val="5C8E3A"/>
    <a:srgbClr val="646464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352" autoAdjust="0"/>
  </p:normalViewPr>
  <p:slideViewPr>
    <p:cSldViewPr snapToGrid="0">
      <p:cViewPr varScale="1">
        <p:scale>
          <a:sx n="48" d="100"/>
          <a:sy n="48" d="100"/>
        </p:scale>
        <p:origin x="134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9501B424-D0F4-4D7E-BF95-50D7048069E3}" type="datetimeFigureOut">
              <a:rPr lang="vi-VN" smtClean="0"/>
              <a:t>29/08/2021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7A1CED1F-2A60-4BCF-A982-B1DE6039188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1</a:t>
            </a:fld>
            <a:endParaRPr lang="vi-V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Khi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PSTP ta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gì</a:t>
            </a:r>
            <a:r>
              <a:rPr lang="en-US" dirty="0"/>
              <a:t>? (</a:t>
            </a:r>
            <a:r>
              <a:rPr lang="en-US" dirty="0" err="1"/>
              <a:t>Viết</a:t>
            </a:r>
            <a:r>
              <a:rPr lang="en-US" dirty="0"/>
              <a:t> PS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10, 100, 1000, …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PSTP)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12</a:t>
            </a:fld>
            <a:endParaRPr lang="vi-V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PS 4/10; 17/1000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PSTP?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PS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PS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PSTP?</a:t>
            </a:r>
          </a:p>
          <a:p>
            <a:pPr marL="171450" indent="-171450">
              <a:buFontTx/>
              <a:buChar char="-"/>
            </a:pPr>
            <a:r>
              <a:rPr lang="en-US" dirty="0"/>
              <a:t>Qua BT 3,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đạt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13</a:t>
            </a:fld>
            <a:endParaRPr lang="vi-V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dirty="0"/>
              <a:t>Khi </a:t>
            </a:r>
            <a:r>
              <a:rPr lang="en-US" dirty="0" err="1"/>
              <a:t>điền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trống</a:t>
            </a:r>
            <a:r>
              <a:rPr lang="en-US" dirty="0"/>
              <a:t> ta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dirty="0" err="1"/>
              <a:t>Các</a:t>
            </a:r>
            <a:r>
              <a:rPr lang="en-US" dirty="0"/>
              <a:t> PS 35/10; 75/100; 2/10; 8/100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PS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- Qua BT 4,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đạt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14</a:t>
            </a:fld>
            <a:endParaRPr lang="vi-V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19</a:t>
            </a:fld>
            <a:endParaRPr lang="vi-V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20</a:t>
            </a:fld>
            <a:endParaRPr lang="vi-V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Nhắc</a:t>
            </a:r>
            <a:r>
              <a:rPr lang="en-US" dirty="0"/>
              <a:t> HS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21</a:t>
            </a:fld>
            <a:endParaRPr lang="vi-V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22</a:t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2</a:t>
            </a:fld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2547BA-6910-4C92-A63F-BAD0D5299DEB}" type="slidenum">
              <a:rPr lang="ar-SA" altLang="en-US"/>
              <a:t>3</a:t>
            </a:fld>
            <a:endParaRPr lang="en-US" alt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4</a:t>
            </a:fld>
            <a:endParaRPr lang="vi-V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5</a:t>
            </a:fld>
            <a:endParaRPr lang="vi-V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thập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6</a:t>
            </a:fld>
            <a:endParaRPr lang="vi-V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7</a:t>
            </a:fld>
            <a:endParaRPr lang="vi-V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PSTP ta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PS </a:t>
            </a:r>
            <a:r>
              <a:rPr lang="en-US" dirty="0" err="1"/>
              <a:t>về</a:t>
            </a:r>
            <a:r>
              <a:rPr lang="en-US" dirty="0"/>
              <a:t> PSTP?</a:t>
            </a:r>
          </a:p>
          <a:p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PS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PSTP ko?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8</a:t>
            </a:fld>
            <a:endParaRPr lang="vi-V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="0" dirty="0"/>
              <a:t>PSTP </a:t>
            </a:r>
            <a:r>
              <a:rPr lang="en-US" b="0" dirty="0" err="1"/>
              <a:t>là</a:t>
            </a:r>
            <a:r>
              <a:rPr lang="en-US" b="0" dirty="0"/>
              <a:t> </a:t>
            </a:r>
            <a:r>
              <a:rPr lang="en-US" b="0" dirty="0" err="1"/>
              <a:t>phân</a:t>
            </a:r>
            <a:r>
              <a:rPr lang="en-US" b="0" dirty="0"/>
              <a:t>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như</a:t>
            </a:r>
            <a:r>
              <a:rPr lang="en-US" b="0" dirty="0"/>
              <a:t> </a:t>
            </a:r>
            <a:r>
              <a:rPr lang="en-US" b="0" dirty="0" err="1"/>
              <a:t>thế</a:t>
            </a:r>
            <a:r>
              <a:rPr lang="en-US" b="0" dirty="0"/>
              <a:t> </a:t>
            </a:r>
            <a:r>
              <a:rPr lang="en-US" b="0" dirty="0" err="1"/>
              <a:t>nào</a:t>
            </a:r>
            <a:r>
              <a:rPr lang="en-US" b="0" dirty="0"/>
              <a:t>?</a:t>
            </a:r>
          </a:p>
          <a:p>
            <a:pPr marL="171450" indent="-171450">
              <a:buFontTx/>
              <a:buChar char="-"/>
            </a:pPr>
            <a:r>
              <a:rPr lang="en-US" b="0" dirty="0"/>
              <a:t>Qua BT 1, con </a:t>
            </a:r>
            <a:r>
              <a:rPr lang="en-US" b="0" dirty="0" err="1"/>
              <a:t>đã</a:t>
            </a:r>
            <a:r>
              <a:rPr lang="en-US" b="0" dirty="0"/>
              <a:t> </a:t>
            </a:r>
            <a:r>
              <a:rPr lang="en-US" b="0" dirty="0" err="1"/>
              <a:t>đạt</a:t>
            </a:r>
            <a:r>
              <a:rPr lang="en-US" b="0" dirty="0"/>
              <a:t> </a:t>
            </a:r>
            <a:r>
              <a:rPr lang="en-US" b="0" dirty="0" err="1"/>
              <a:t>được</a:t>
            </a:r>
            <a:r>
              <a:rPr lang="en-US" b="0" dirty="0"/>
              <a:t> </a:t>
            </a:r>
            <a:r>
              <a:rPr lang="en-US" b="0" dirty="0" err="1"/>
              <a:t>mục</a:t>
            </a:r>
            <a:r>
              <a:rPr lang="en-US" b="0" dirty="0"/>
              <a:t> </a:t>
            </a:r>
            <a:r>
              <a:rPr lang="en-US" b="0" dirty="0" err="1"/>
              <a:t>tiêu</a:t>
            </a:r>
            <a:r>
              <a:rPr lang="en-US" b="0" dirty="0"/>
              <a:t> </a:t>
            </a:r>
            <a:r>
              <a:rPr lang="en-US" b="0" dirty="0" err="1"/>
              <a:t>nào</a:t>
            </a:r>
            <a:r>
              <a:rPr lang="en-US" b="0" dirty="0"/>
              <a:t> </a:t>
            </a:r>
            <a:r>
              <a:rPr lang="en-US" b="0" dirty="0" err="1"/>
              <a:t>của</a:t>
            </a:r>
            <a:r>
              <a:rPr lang="en-US" b="0" dirty="0"/>
              <a:t> </a:t>
            </a:r>
            <a:r>
              <a:rPr lang="en-US" b="0" dirty="0" err="1"/>
              <a:t>bài</a:t>
            </a:r>
            <a:r>
              <a:rPr lang="en-US" b="0" dirty="0"/>
              <a:t> </a:t>
            </a:r>
            <a:r>
              <a:rPr lang="en-US" b="0" dirty="0" err="1"/>
              <a:t>học</a:t>
            </a:r>
            <a:r>
              <a:rPr lang="en-US" b="0" dirty="0"/>
              <a:t>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11</a:t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29/08/2021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29/08/2021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29/08/2021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29/08/2021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29/08/2021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29/08/2021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29/08/2021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29/08/2021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29/08/2021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29/08/2021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29/08/2021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9A0EC-FB5A-4645-BDA8-B69FA18BFD46}" type="datetimeFigureOut">
              <a:rPr lang="vi-VN" smtClean="0"/>
              <a:t>29/08/2021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GIF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4.png"/><Relationship Id="rId7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GIF"/><Relationship Id="rId10" Type="http://schemas.openxmlformats.org/officeDocument/2006/relationships/image" Target="../media/image58.GIF"/><Relationship Id="rId4" Type="http://schemas.openxmlformats.org/officeDocument/2006/relationships/image" Target="../media/image55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0.png"/><Relationship Id="rId7" Type="http://schemas.openxmlformats.org/officeDocument/2006/relationships/image" Target="../media/image5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GIF"/><Relationship Id="rId10" Type="http://schemas.openxmlformats.org/officeDocument/2006/relationships/image" Target="../media/image58.GIF"/><Relationship Id="rId4" Type="http://schemas.openxmlformats.org/officeDocument/2006/relationships/image" Target="../media/image61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13" Type="http://schemas.openxmlformats.org/officeDocument/2006/relationships/image" Target="../media/image71.png"/><Relationship Id="rId3" Type="http://schemas.openxmlformats.org/officeDocument/2006/relationships/image" Target="../media/image64.png"/><Relationship Id="rId7" Type="http://schemas.openxmlformats.org/officeDocument/2006/relationships/image" Target="../media/image67.GIF"/><Relationship Id="rId12" Type="http://schemas.openxmlformats.org/officeDocument/2006/relationships/image" Target="../media/image5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GIF"/><Relationship Id="rId11" Type="http://schemas.openxmlformats.org/officeDocument/2006/relationships/image" Target="../media/image52.png"/><Relationship Id="rId5" Type="http://schemas.openxmlformats.org/officeDocument/2006/relationships/image" Target="../media/image66.png"/><Relationship Id="rId10" Type="http://schemas.openxmlformats.org/officeDocument/2006/relationships/image" Target="../media/image48.png"/><Relationship Id="rId4" Type="http://schemas.openxmlformats.org/officeDocument/2006/relationships/image" Target="../media/image65.png"/><Relationship Id="rId9" Type="http://schemas.openxmlformats.org/officeDocument/2006/relationships/image" Target="../media/image69.GIF"/><Relationship Id="rId1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0.png"/><Relationship Id="rId10" Type="http://schemas.openxmlformats.org/officeDocument/2006/relationships/image" Target="../media/image19.png"/><Relationship Id="rId4" Type="http://schemas.openxmlformats.org/officeDocument/2006/relationships/image" Target="../media/image130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6259" y="1868207"/>
            <a:ext cx="11748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ea typeface="Kids" pitchFamily="2" charset="0"/>
                <a:cs typeface="Times New Roman" panose="02020603050405020304" pitchFamily="18" charset="0"/>
              </a:rPr>
              <a:t>BÀI: PHÂN SỐ THẬP PHÂN</a:t>
            </a:r>
          </a:p>
          <a:p>
            <a:pPr algn="ctr"/>
            <a:r>
              <a:rPr lang="en-US" sz="5400" b="1" dirty="0">
                <a:latin typeface="Times New Roman" panose="02020603050405020304" pitchFamily="18" charset="0"/>
                <a:ea typeface="Kids" pitchFamily="2" charset="0"/>
                <a:cs typeface="Times New Roman" panose="02020603050405020304" pitchFamily="18" charset="0"/>
              </a:rPr>
              <a:t>Trang 8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43"/>
            <a:ext cx="12192000" cy="67992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89490" y="2244872"/>
            <a:ext cx="5466048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THỰC HÀNH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/>
          <p:nvPr/>
        </p:nvSpPr>
        <p:spPr>
          <a:xfrm>
            <a:off x="1381841" y="1349616"/>
            <a:ext cx="8229600" cy="73097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78277" y="2396484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8277" y="2396484"/>
                <a:ext cx="860078" cy="925190"/>
              </a:xfrm>
              <a:prstGeom prst="rect">
                <a:avLst/>
              </a:prstGeom>
              <a:blipFill rotWithShape="1">
                <a:blip r:embed="rId3"/>
                <a:stretch>
                  <a:fillRect l="-53" t="-68" r="13" b="6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314970" y="2396484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4970" y="2396484"/>
                <a:ext cx="860078" cy="925190"/>
              </a:xfrm>
              <a:prstGeom prst="rect">
                <a:avLst/>
              </a:prstGeom>
              <a:blipFill rotWithShape="1">
                <a:blip r:embed="rId4"/>
                <a:stretch>
                  <a:fillRect l="-17" t="-68" r="50" b="6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820281" y="2384322"/>
                <a:ext cx="1791160" cy="9351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2005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1000000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0281" y="2384322"/>
                <a:ext cx="1791160" cy="935192"/>
              </a:xfrm>
              <a:prstGeom prst="rect">
                <a:avLst/>
              </a:prstGeom>
              <a:blipFill rotWithShape="1">
                <a:blip r:embed="rId5"/>
                <a:stretch>
                  <a:fillRect l="-14" t="-57" r="5" b="3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116535" y="2396484"/>
                <a:ext cx="860078" cy="9351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625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6535" y="2396484"/>
                <a:ext cx="860078" cy="935192"/>
              </a:xfrm>
              <a:prstGeom prst="rect">
                <a:avLst/>
              </a:prstGeom>
              <a:blipFill rotWithShape="1">
                <a:blip r:embed="rId6"/>
                <a:stretch>
                  <a:fillRect l="-25" t="-67" r="-4519" b="5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3790321" y="2451103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5496641" y="2477057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7371438" y="2540914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0" name="Text Box 19"/>
          <p:cNvSpPr txBox="1">
            <a:spLocks noChangeArrowheads="1"/>
          </p:cNvSpPr>
          <p:nvPr/>
        </p:nvSpPr>
        <p:spPr bwMode="auto">
          <a:xfrm>
            <a:off x="3759200" y="6334125"/>
            <a:ext cx="11176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735" b="1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" name="Content Placeholder 2"/>
          <p:cNvSpPr txBox="1"/>
          <p:nvPr/>
        </p:nvSpPr>
        <p:spPr>
          <a:xfrm>
            <a:off x="751609" y="445455"/>
            <a:ext cx="10688782" cy="20574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 Box 38"/>
          <p:cNvSpPr txBox="1">
            <a:spLocks noChangeArrowheads="1"/>
          </p:cNvSpPr>
          <p:nvPr/>
        </p:nvSpPr>
        <p:spPr bwMode="auto">
          <a:xfrm>
            <a:off x="1053202" y="2405264"/>
            <a:ext cx="30283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Bảy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m</a:t>
            </a:r>
            <a:r>
              <a:rPr lang="vi-VN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ư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ời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39"/>
          <p:cNvSpPr txBox="1">
            <a:spLocks noChangeArrowheads="1"/>
          </p:cNvSpPr>
          <p:nvPr/>
        </p:nvSpPr>
        <p:spPr bwMode="auto">
          <a:xfrm>
            <a:off x="1053202" y="3392261"/>
            <a:ext cx="39501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Hai m</a:t>
            </a:r>
            <a:r>
              <a:rPr lang="vi-VN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ươ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i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trăm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40"/>
          <p:cNvSpPr txBox="1">
            <a:spLocks noChangeArrowheads="1"/>
          </p:cNvSpPr>
          <p:nvPr/>
        </p:nvSpPr>
        <p:spPr bwMode="auto">
          <a:xfrm>
            <a:off x="1026214" y="4447904"/>
            <a:ext cx="7029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Bốn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tr</a:t>
            </a:r>
            <a:r>
              <a:rPr lang="vi-VN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ă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 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bảy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m</a:t>
            </a:r>
            <a:r>
              <a:rPr lang="vi-VN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ươ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i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l</a:t>
            </a:r>
            <a:r>
              <a:rPr lang="vi-VN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ă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 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nghìn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1026214" y="5493290"/>
            <a:ext cx="7029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triệu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945340" y="2258474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5340" y="2258474"/>
                <a:ext cx="860078" cy="925190"/>
              </a:xfrm>
              <a:prstGeom prst="rect">
                <a:avLst/>
              </a:prstGeom>
              <a:blipFill rotWithShape="1">
                <a:blip r:embed="rId3"/>
                <a:stretch>
                  <a:fillRect l="-10" t="-45" r="43" b="4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059566" y="3222053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566" y="3222053"/>
                <a:ext cx="860078" cy="925190"/>
              </a:xfrm>
              <a:prstGeom prst="rect">
                <a:avLst/>
              </a:prstGeom>
              <a:blipFill rotWithShape="1">
                <a:blip r:embed="rId4"/>
                <a:stretch>
                  <a:fillRect l="-61" t="-7" r="20" b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865488" y="4306702"/>
                <a:ext cx="860078" cy="9351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𝟒𝟕𝟓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5488" y="4306702"/>
                <a:ext cx="860078" cy="935192"/>
              </a:xfrm>
              <a:prstGeom prst="rect">
                <a:avLst/>
              </a:prstGeom>
              <a:blipFill rotWithShape="1">
                <a:blip r:embed="rId5"/>
                <a:stretch>
                  <a:fillRect l="-44" t="-14" r="-13064" b="6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199488" y="5320413"/>
                <a:ext cx="1896512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𝟏𝟎𝟎𝟎𝟎𝟎𝟎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9488" y="5320413"/>
                <a:ext cx="1896512" cy="925190"/>
              </a:xfrm>
              <a:prstGeom prst="rect">
                <a:avLst/>
              </a:prstGeom>
              <a:blipFill rotWithShape="1">
                <a:blip r:embed="rId6"/>
                <a:stretch>
                  <a:fillRect l="-12" t="-41" b="4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/>
          <p:nvPr/>
        </p:nvSpPr>
        <p:spPr>
          <a:xfrm>
            <a:off x="751609" y="445455"/>
            <a:ext cx="10688782" cy="8267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083147" y="1429076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147" y="1429076"/>
                <a:ext cx="860078" cy="925190"/>
              </a:xfrm>
              <a:prstGeom prst="rect">
                <a:avLst/>
              </a:prstGeom>
              <a:blipFill rotWithShape="1">
                <a:blip r:embed="rId3"/>
                <a:stretch>
                  <a:fillRect l="-40" t="-35" b="3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19840" y="1429076"/>
                <a:ext cx="860078" cy="9233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9840" y="1429076"/>
                <a:ext cx="860078" cy="923394"/>
              </a:xfrm>
              <a:prstGeom prst="rect">
                <a:avLst/>
              </a:prstGeom>
              <a:blipFill rotWithShape="1">
                <a:blip r:embed="rId4"/>
                <a:stretch>
                  <a:fillRect l="-4" t="-35" r="38" b="4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025151" y="1416914"/>
                <a:ext cx="1791160" cy="9351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5151" y="1416914"/>
                <a:ext cx="1791160" cy="935192"/>
              </a:xfrm>
              <a:prstGeom prst="rect">
                <a:avLst/>
              </a:prstGeom>
              <a:blipFill rotWithShape="1">
                <a:blip r:embed="rId5"/>
                <a:stretch>
                  <a:fillRect l="-8" t="-24" r="34" b="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321405" y="1429076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34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1405" y="1429076"/>
                <a:ext cx="860078" cy="925190"/>
              </a:xfrm>
              <a:prstGeom prst="rect">
                <a:avLst/>
              </a:prstGeom>
              <a:blipFill rotWithShape="1">
                <a:blip r:embed="rId6"/>
                <a:stretch>
                  <a:fillRect l="-12" t="-35" r="46" b="3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2995191" y="1483695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4541225" y="3567531"/>
            <a:ext cx="3385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576308" y="1573506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275559" y="1429076"/>
                <a:ext cx="1791160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69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2000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559" y="1429076"/>
                <a:ext cx="1791160" cy="925190"/>
              </a:xfrm>
              <a:prstGeom prst="rect">
                <a:avLst/>
              </a:prstGeom>
              <a:blipFill rotWithShape="1">
                <a:blip r:embed="rId7"/>
                <a:stretch>
                  <a:fillRect l="-6" t="-35" r="32" b="3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8826716" y="1585668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314798" y="3429000"/>
                <a:ext cx="860078" cy="9233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798" y="3429000"/>
                <a:ext cx="860078" cy="923394"/>
              </a:xfrm>
              <a:prstGeom prst="rect">
                <a:avLst/>
              </a:prstGeom>
              <a:blipFill rotWithShape="1">
                <a:blip r:embed="rId8"/>
                <a:stretch>
                  <a:fillRect l="-11" r="45" b="1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857964" y="3430041"/>
                <a:ext cx="1791160" cy="9351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964" y="3430041"/>
                <a:ext cx="1791160" cy="935192"/>
              </a:xfrm>
              <a:prstGeom prst="rect">
                <a:avLst/>
              </a:prstGeom>
              <a:blipFill rotWithShape="1">
                <a:blip r:embed="rId9"/>
                <a:stretch>
                  <a:fillRect l="-12" t="-43" r="2" b="2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4853911" y="1662049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9419" y="2598347"/>
            <a:ext cx="39881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b="1" dirty="0">
              <a:solidFill>
                <a:srgbClr val="3333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975191" y="5038306"/>
                <a:ext cx="1791160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69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2000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191" y="5038306"/>
                <a:ext cx="1791160" cy="925190"/>
              </a:xfrm>
              <a:prstGeom prst="rect">
                <a:avLst/>
              </a:prstGeom>
              <a:blipFill rotWithShape="1">
                <a:blip r:embed="rId10"/>
                <a:stretch>
                  <a:fillRect l="-12" t="-23" r="2" b="2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477520" y="5019298"/>
                <a:ext cx="3812519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69 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2000 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5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345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10000</m:t>
                          </m:r>
                        </m:den>
                      </m:f>
                    </m:oMath>
                  </m:oMathPara>
                </a14:m>
                <a:endParaRPr lang="vi-VN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7520" y="5019298"/>
                <a:ext cx="3812519" cy="935192"/>
              </a:xfrm>
              <a:prstGeom prst="rect">
                <a:avLst/>
              </a:prstGeom>
              <a:blipFill rotWithShape="1">
                <a:blip r:embed="rId11"/>
                <a:stretch>
                  <a:fillRect l="-4" t="-28" r="-64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/>
          <p:nvPr/>
        </p:nvSpPr>
        <p:spPr>
          <a:xfrm>
            <a:off x="378096" y="519072"/>
            <a:ext cx="10688782" cy="8267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92763" y="1706650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763" y="1706650"/>
                <a:ext cx="860078" cy="925190"/>
              </a:xfrm>
              <a:prstGeom prst="rect">
                <a:avLst/>
              </a:prstGeom>
              <a:blipFill rotWithShape="1">
                <a:blip r:embed="rId3"/>
                <a:stretch>
                  <a:fillRect l="-63" t="-44" r="22" b="4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128144" y="1711633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8144" y="1711633"/>
                <a:ext cx="860078" cy="925190"/>
              </a:xfrm>
              <a:prstGeom prst="rect">
                <a:avLst/>
              </a:prstGeom>
              <a:blipFill rotWithShape="1">
                <a:blip r:embed="rId4"/>
                <a:stretch>
                  <a:fillRect l="-31" t="-33" r="65" b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117955" y="3810928"/>
                <a:ext cx="860078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64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800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955" y="3810928"/>
                <a:ext cx="860078" cy="921984"/>
              </a:xfrm>
              <a:prstGeom prst="rect">
                <a:avLst/>
              </a:prstGeom>
              <a:blipFill rotWithShape="1">
                <a:blip r:embed="rId5"/>
                <a:stretch>
                  <a:fillRect l="-28" t="-32" r="61" b="2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74793" y="3899489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793" y="3899489"/>
                <a:ext cx="860078" cy="925190"/>
              </a:xfrm>
              <a:prstGeom prst="rect">
                <a:avLst/>
              </a:prstGeom>
              <a:blipFill rotWithShape="1">
                <a:blip r:embed="rId6"/>
                <a:stretch>
                  <a:fillRect l="-40" t="-64" b="6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81501" y="1681567"/>
                <a:ext cx="3206583" cy="9676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1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501" y="1681567"/>
                <a:ext cx="3206583" cy="967637"/>
              </a:xfrm>
              <a:prstGeom prst="rect">
                <a:avLst/>
              </a:prstGeom>
              <a:blipFill rotWithShape="1">
                <a:blip r:embed="rId7"/>
                <a:stretch>
                  <a:fillRect l="-9" t="-9" r="-1105" b="6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260114" y="1694818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/>
          <p:nvPr/>
        </p:nvSpPr>
        <p:spPr>
          <a:xfrm>
            <a:off x="3340628" y="1681012"/>
            <a:ext cx="642425" cy="611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60114" y="2343000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92423" y="1726497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764391" y="1627862"/>
                <a:ext cx="3254673" cy="9676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vi-VN" sz="1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4391" y="1627862"/>
                <a:ext cx="3254673" cy="967637"/>
              </a:xfrm>
              <a:prstGeom prst="rect">
                <a:avLst/>
              </a:prstGeom>
              <a:blipFill rotWithShape="1">
                <a:blip r:embed="rId8"/>
                <a:stretch>
                  <a:fillRect l="-8" t="-37" r="-3495" b="2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9043004" y="1641113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043004" y="2289295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365163" y="1641113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134871" y="3789541"/>
                <a:ext cx="3384708" cy="9676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 :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30 :    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1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871" y="3789541"/>
                <a:ext cx="3384708" cy="967637"/>
              </a:xfrm>
              <a:prstGeom prst="rect">
                <a:avLst/>
              </a:prstGeom>
              <a:blipFill rotWithShape="1">
                <a:blip r:embed="rId9"/>
                <a:stretch>
                  <a:fillRect t="-51" r="-1609" b="4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3584599" y="3817717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580074" y="4454085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954057" y="3809795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978033" y="3765275"/>
                <a:ext cx="3660425" cy="9676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64 :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800 :    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vi-VN" sz="16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033" y="3765275"/>
                <a:ext cx="3660425" cy="967637"/>
              </a:xfrm>
              <a:prstGeom prst="rect">
                <a:avLst/>
              </a:prstGeom>
              <a:blipFill rotWithShape="1">
                <a:blip r:embed="rId10"/>
                <a:stretch>
                  <a:fillRect l="-14" t="-37" r="-3777" b="2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9655387" y="3816931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665660" y="4405871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0940927" y="3801362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"/>
          <p:cNvSpPr txBox="1"/>
          <p:nvPr/>
        </p:nvSpPr>
        <p:spPr>
          <a:xfrm>
            <a:off x="9023883" y="2264646"/>
            <a:ext cx="735688" cy="5908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25" name="Content Placeholder 2"/>
          <p:cNvSpPr txBox="1"/>
          <p:nvPr/>
        </p:nvSpPr>
        <p:spPr>
          <a:xfrm>
            <a:off x="4582532" y="1692583"/>
            <a:ext cx="642425" cy="611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6" name="Content Placeholder 2"/>
          <p:cNvSpPr txBox="1"/>
          <p:nvPr/>
        </p:nvSpPr>
        <p:spPr>
          <a:xfrm>
            <a:off x="8987824" y="1649952"/>
            <a:ext cx="642425" cy="611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27" name="Content Placeholder 2"/>
          <p:cNvSpPr txBox="1"/>
          <p:nvPr/>
        </p:nvSpPr>
        <p:spPr>
          <a:xfrm>
            <a:off x="3303755" y="2280413"/>
            <a:ext cx="536713" cy="5908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Content Placeholder 2"/>
          <p:cNvSpPr txBox="1"/>
          <p:nvPr/>
        </p:nvSpPr>
        <p:spPr>
          <a:xfrm>
            <a:off x="10344697" y="1649951"/>
            <a:ext cx="642425" cy="611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29" name="Content Placeholder 2"/>
          <p:cNvSpPr txBox="1"/>
          <p:nvPr/>
        </p:nvSpPr>
        <p:spPr>
          <a:xfrm>
            <a:off x="3643870" y="3746649"/>
            <a:ext cx="642425" cy="611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0" name="Content Placeholder 2"/>
          <p:cNvSpPr txBox="1"/>
          <p:nvPr/>
        </p:nvSpPr>
        <p:spPr>
          <a:xfrm>
            <a:off x="5043929" y="3785774"/>
            <a:ext cx="642425" cy="611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Content Placeholder 2"/>
          <p:cNvSpPr txBox="1"/>
          <p:nvPr/>
        </p:nvSpPr>
        <p:spPr>
          <a:xfrm>
            <a:off x="3643870" y="4439781"/>
            <a:ext cx="536713" cy="5908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Content Placeholder 2"/>
          <p:cNvSpPr txBox="1"/>
          <p:nvPr/>
        </p:nvSpPr>
        <p:spPr>
          <a:xfrm>
            <a:off x="9692083" y="3794708"/>
            <a:ext cx="642425" cy="611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3" name="Content Placeholder 2"/>
          <p:cNvSpPr txBox="1"/>
          <p:nvPr/>
        </p:nvSpPr>
        <p:spPr>
          <a:xfrm>
            <a:off x="11010043" y="3765275"/>
            <a:ext cx="642425" cy="62354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4" name="Content Placeholder 2"/>
          <p:cNvSpPr txBox="1"/>
          <p:nvPr/>
        </p:nvSpPr>
        <p:spPr>
          <a:xfrm>
            <a:off x="9714262" y="4357812"/>
            <a:ext cx="536713" cy="5908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5" name="Content Placeholder 2"/>
          <p:cNvSpPr txBox="1"/>
          <p:nvPr/>
        </p:nvSpPr>
        <p:spPr>
          <a:xfrm>
            <a:off x="471914" y="4075062"/>
            <a:ext cx="802879" cy="8267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36" name="Content Placeholder 2"/>
          <p:cNvSpPr txBox="1"/>
          <p:nvPr/>
        </p:nvSpPr>
        <p:spPr>
          <a:xfrm>
            <a:off x="6335802" y="1910272"/>
            <a:ext cx="802879" cy="8267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37" name="Content Placeholder 2"/>
          <p:cNvSpPr txBox="1"/>
          <p:nvPr/>
        </p:nvSpPr>
        <p:spPr>
          <a:xfrm>
            <a:off x="6315076" y="3912803"/>
            <a:ext cx="802879" cy="8267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</p:txBody>
      </p:sp>
      <p:sp>
        <p:nvSpPr>
          <p:cNvPr id="38" name="Content Placeholder 2"/>
          <p:cNvSpPr txBox="1"/>
          <p:nvPr/>
        </p:nvSpPr>
        <p:spPr>
          <a:xfrm>
            <a:off x="508047" y="1830169"/>
            <a:ext cx="802879" cy="8267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 animBg="1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" y="0"/>
            <a:ext cx="11247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720" y="0"/>
            <a:ext cx="11247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895" y="4867275"/>
            <a:ext cx="2433637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29397" y="986135"/>
            <a:ext cx="4802597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>
              <a:defRPr/>
            </a:pPr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56" y="7272338"/>
            <a:ext cx="750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031" y="7272338"/>
            <a:ext cx="750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" y="0"/>
            <a:ext cx="11247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720" y="0"/>
            <a:ext cx="11247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469" y="5695951"/>
            <a:ext cx="151606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895" y="4867275"/>
            <a:ext cx="2433637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56" y="7010400"/>
            <a:ext cx="750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057" y="4325938"/>
            <a:ext cx="156686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081" y="7010400"/>
            <a:ext cx="7493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46931" y="292100"/>
            <a:ext cx="11215688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[…..]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6932" y="2044700"/>
            <a:ext cx="10544175" cy="13017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10; 100; 1000;…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" y="0"/>
            <a:ext cx="11247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720" y="0"/>
            <a:ext cx="11247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131" y="5638800"/>
            <a:ext cx="915988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895" y="4867275"/>
            <a:ext cx="2433637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56" y="7010400"/>
            <a:ext cx="750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057" y="4325938"/>
            <a:ext cx="156686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431" y="6977063"/>
            <a:ext cx="7493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47196" y="292707"/>
            <a:ext cx="13170913" cy="1600200"/>
          </a:xfrm>
          <a:prstGeom prst="rect">
            <a:avLst/>
          </a:prstGeom>
          <a:blipFill rotWithShape="1">
            <a:blip r:embed="rId8"/>
            <a:stretch>
              <a:fillRect l="-1204"/>
            </a:stretch>
          </a:blipFill>
          <a:ln>
            <a:noFill/>
          </a:ln>
        </p:spPr>
        <p:txBody>
          <a:bodyPr/>
          <a:lstStyle/>
          <a:p>
            <a:r>
              <a:rPr lang="en-US" dirty="0">
                <a:noFill/>
              </a:rPr>
              <a:t> </a:t>
            </a:r>
          </a:p>
        </p:txBody>
      </p:sp>
      <p:sp>
        <p:nvSpPr>
          <p:cNvPr id="14" name="Rectangle 1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47197" y="2045304"/>
            <a:ext cx="10544473" cy="1300930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US" dirty="0">
                <a:noFill/>
              </a:rPr>
              <a:t> 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20" y="3802064"/>
            <a:ext cx="1741487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Callout 16"/>
          <p:cNvSpPr/>
          <p:nvPr/>
        </p:nvSpPr>
        <p:spPr>
          <a:xfrm>
            <a:off x="1566069" y="3240088"/>
            <a:ext cx="1833562" cy="1179512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729582" y="3429000"/>
            <a:ext cx="5859463" cy="896938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rgbClr val="7030A0"/>
                </a:solidFill>
              </a:rPr>
              <a:t>Đáp án số 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" y="0"/>
            <a:ext cx="11247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720" y="0"/>
            <a:ext cx="11247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845" y="5507039"/>
            <a:ext cx="17684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3895" y="4867275"/>
            <a:ext cx="2433637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56" y="7272338"/>
            <a:ext cx="750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057" y="4325938"/>
            <a:ext cx="156686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669" y="7272338"/>
            <a:ext cx="7493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47197" y="292707"/>
            <a:ext cx="10544473" cy="1600200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US" dirty="0">
                <a:noFill/>
              </a:rPr>
              <a:t> </a:t>
            </a:r>
          </a:p>
        </p:txBody>
      </p:sp>
      <p:sp>
        <p:nvSpPr>
          <p:cNvPr id="14" name="Rectangle 1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47197" y="2045304"/>
            <a:ext cx="10544473" cy="1300930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2620" y="3802064"/>
            <a:ext cx="1741487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" y="0"/>
            <a:ext cx="11247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720" y="0"/>
            <a:ext cx="11247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057" y="5580063"/>
            <a:ext cx="1135063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3895" y="4867275"/>
            <a:ext cx="2433637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6371432" y="5013326"/>
            <a:ext cx="77152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77906" y="5440363"/>
            <a:ext cx="795338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Wave 13"/>
          <p:cNvSpPr/>
          <p:nvPr/>
        </p:nvSpPr>
        <p:spPr>
          <a:xfrm>
            <a:off x="1762430" y="2767013"/>
            <a:ext cx="4713999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Wave1">
              <a:avLst/>
            </a:prstTxWarp>
          </a:bodyPr>
          <a:lstStyle/>
          <a:p>
            <a:pPr>
              <a:defRPr/>
            </a:pPr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5345906" y="4714875"/>
            <a:ext cx="10160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56" y="7173913"/>
            <a:ext cx="750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057" y="4325938"/>
            <a:ext cx="156686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131" y="7213600"/>
            <a:ext cx="750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606" y="7213600"/>
            <a:ext cx="750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2620" y="3802064"/>
            <a:ext cx="1741487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s 9"/>
              <p:cNvSpPr/>
              <p:nvPr/>
            </p:nvSpPr>
            <p:spPr>
              <a:xfrm>
                <a:off x="800735" y="269875"/>
                <a:ext cx="10589895" cy="1593215"/>
              </a:xfrm>
              <a:prstGeom prst="rect">
                <a:avLst/>
              </a:prstGeom>
              <a:solidFill>
                <a:schemeClr val="bg1">
                  <a:alpha val="7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Câu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4: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Rút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gọn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phân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số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sau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thành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phân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số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thập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phân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120120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200200</m:t>
                        </m:r>
                      </m:den>
                    </m:f>
                  </m:oMath>
                </a14:m>
                <a:endParaRPr lang="vi-VN" sz="28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s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735" y="269875"/>
                <a:ext cx="10589895" cy="159321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s 12"/>
              <p:cNvSpPr/>
              <p:nvPr/>
            </p:nvSpPr>
            <p:spPr>
              <a:xfrm>
                <a:off x="929640" y="2209165"/>
                <a:ext cx="10589895" cy="1370330"/>
              </a:xfrm>
              <a:prstGeom prst="rect">
                <a:avLst/>
              </a:prstGeom>
              <a:solidFill>
                <a:schemeClr val="bg1">
                  <a:alpha val="7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3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vi-VN" sz="36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60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vi-VN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s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" y="2209165"/>
                <a:ext cx="10589895" cy="1370330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43"/>
            <a:ext cx="12192000" cy="67992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74987" y="2244872"/>
            <a:ext cx="5295040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KHỞI ĐỘNG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43"/>
            <a:ext cx="12192000" cy="679923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65816" y="2244872"/>
            <a:ext cx="4913396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VẬN DỤNG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90800" y="2836985"/>
            <a:ext cx="7326923" cy="1805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26472" y="2476721"/>
            <a:ext cx="9391251" cy="15651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charset="0"/>
            </a:endParaRPr>
          </a:p>
          <a:p>
            <a:pPr>
              <a:lnSpc>
                <a:spcPct val="150000"/>
              </a:lnSpc>
            </a:pPr>
            <a:endParaRPr lang="vi-V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90800" y="2836985"/>
            <a:ext cx="7326923" cy="1805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51025" y="1724566"/>
            <a:ext cx="10070611" cy="29542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PS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PSTP.</a:t>
            </a:r>
          </a:p>
          <a:p>
            <a:pPr>
              <a:lnSpc>
                <a:spcPct val="150000"/>
              </a:lnSpc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198717" y="621599"/>
            <a:ext cx="3559499" cy="9490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20"/>
          <p:cNvSpPr>
            <a:spLocks noChangeArrowheads="1"/>
          </p:cNvSpPr>
          <p:nvPr/>
        </p:nvSpPr>
        <p:spPr bwMode="auto">
          <a:xfrm>
            <a:off x="1524001" y="-324750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4345" name="Rectangle 23"/>
          <p:cNvSpPr>
            <a:spLocks noChangeArrowheads="1"/>
          </p:cNvSpPr>
          <p:nvPr/>
        </p:nvSpPr>
        <p:spPr bwMode="auto">
          <a:xfrm>
            <a:off x="1524001" y="-324750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40" name="Text Box 19"/>
          <p:cNvSpPr txBox="1">
            <a:spLocks noChangeArrowheads="1"/>
          </p:cNvSpPr>
          <p:nvPr/>
        </p:nvSpPr>
        <p:spPr bwMode="auto">
          <a:xfrm>
            <a:off x="468969" y="768832"/>
            <a:ext cx="54403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latin typeface="Times New Roman" panose="02020603050405020304" pitchFamily="18" charset="0"/>
              </a:rPr>
              <a:t>*So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sánh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sau</a:t>
            </a:r>
            <a:r>
              <a:rPr lang="en-US" altLang="en-US" sz="3200" b="1" dirty="0">
                <a:latin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473472" y="1934563"/>
                <a:ext cx="1170815" cy="1040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472" y="1934563"/>
                <a:ext cx="1170815" cy="1040734"/>
              </a:xfrm>
              <a:prstGeom prst="rect">
                <a:avLst/>
              </a:prstGeom>
              <a:blipFill rotWithShape="1">
                <a:blip r:embed="rId3"/>
                <a:stretch>
                  <a:fillRect l="-45" t="-34" r="35"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388412" y="1941316"/>
                <a:ext cx="1170815" cy="1040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8412" y="1941316"/>
                <a:ext cx="1170815" cy="1040734"/>
              </a:xfrm>
              <a:prstGeom prst="rect">
                <a:avLst/>
              </a:prstGeom>
              <a:blipFill rotWithShape="1">
                <a:blip r:embed="rId4"/>
                <a:stretch>
                  <a:fillRect l="-27" t="-12" r="16" b="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 Box 19"/>
          <p:cNvSpPr txBox="1">
            <a:spLocks noChangeArrowheads="1"/>
          </p:cNvSpPr>
          <p:nvPr/>
        </p:nvSpPr>
        <p:spPr bwMode="auto">
          <a:xfrm>
            <a:off x="5685010" y="2162830"/>
            <a:ext cx="6652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dirty="0" err="1">
                <a:latin typeface="Times New Roman" panose="02020603050405020304" pitchFamily="18" charset="0"/>
              </a:rPr>
              <a:t>và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4473472" y="3875951"/>
                <a:ext cx="1170815" cy="1040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472" y="3875951"/>
                <a:ext cx="1170815" cy="1040734"/>
              </a:xfrm>
              <a:prstGeom prst="rect">
                <a:avLst/>
              </a:prstGeom>
              <a:blipFill rotWithShape="1">
                <a:blip r:embed="rId5"/>
                <a:stretch>
                  <a:fillRect l="-45" t="-52" r="35" b="4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5685010" y="4041215"/>
            <a:ext cx="6652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dirty="0" err="1">
                <a:latin typeface="Times New Roman" panose="02020603050405020304" pitchFamily="18" charset="0"/>
              </a:rPr>
              <a:t>và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48" name="Text Box 19"/>
          <p:cNvSpPr txBox="1">
            <a:spLocks noChangeArrowheads="1"/>
          </p:cNvSpPr>
          <p:nvPr/>
        </p:nvSpPr>
        <p:spPr bwMode="auto">
          <a:xfrm>
            <a:off x="3396730" y="2162829"/>
            <a:ext cx="6652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dirty="0">
                <a:latin typeface="Times New Roman" panose="02020603050405020304" pitchFamily="18" charset="0"/>
              </a:rPr>
              <a:t>a)</a:t>
            </a:r>
          </a:p>
        </p:txBody>
      </p:sp>
      <p:sp>
        <p:nvSpPr>
          <p:cNvPr id="49" name="Text Box 19"/>
          <p:cNvSpPr txBox="1">
            <a:spLocks noChangeArrowheads="1"/>
          </p:cNvSpPr>
          <p:nvPr/>
        </p:nvSpPr>
        <p:spPr bwMode="auto">
          <a:xfrm>
            <a:off x="3515067" y="3994532"/>
            <a:ext cx="6652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dirty="0">
                <a:latin typeface="Times New Roman" panose="02020603050405020304" pitchFamily="18" charset="0"/>
              </a:rPr>
              <a:t>b)</a:t>
            </a: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5763383" y="2162829"/>
            <a:ext cx="6652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&gt;</a:t>
            </a:r>
          </a:p>
        </p:txBody>
      </p:sp>
      <p:sp>
        <p:nvSpPr>
          <p:cNvPr id="51" name="Text Box 19"/>
          <p:cNvSpPr txBox="1">
            <a:spLocks noChangeArrowheads="1"/>
          </p:cNvSpPr>
          <p:nvPr/>
        </p:nvSpPr>
        <p:spPr bwMode="auto">
          <a:xfrm>
            <a:off x="5723179" y="3994532"/>
            <a:ext cx="6652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&lt;</a:t>
            </a:r>
          </a:p>
        </p:txBody>
      </p:sp>
      <p:sp>
        <p:nvSpPr>
          <p:cNvPr id="52" name="Text Box 19"/>
          <p:cNvSpPr txBox="1">
            <a:spLocks noChangeArrowheads="1"/>
          </p:cNvSpPr>
          <p:nvPr/>
        </p:nvSpPr>
        <p:spPr bwMode="auto">
          <a:xfrm>
            <a:off x="6742076" y="4117898"/>
            <a:ext cx="6652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dirty="0">
                <a:latin typeface="Times New Roman" panose="02020603050405020304" pitchFamily="18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43" grpId="0"/>
      <p:bldP spid="44" grpId="0"/>
      <p:bldP spid="44" grpId="1"/>
      <p:bldP spid="45" grpId="0"/>
      <p:bldP spid="47" grpId="0"/>
      <p:bldP spid="47" grpId="1"/>
      <p:bldP spid="48" grpId="0"/>
      <p:bldP spid="49" grpId="0"/>
      <p:bldP spid="50" grpId="0"/>
      <p:bldP spid="51" grpId="0"/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327" y="56300"/>
            <a:ext cx="4114800" cy="146769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 bwMode="auto">
          <a:xfrm>
            <a:off x="702842" y="1886412"/>
            <a:ext cx="11489158" cy="646331"/>
            <a:chOff x="681488" y="2945638"/>
            <a:chExt cx="11919597" cy="645564"/>
          </a:xfrm>
        </p:grpSpPr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1281472" y="2945638"/>
              <a:ext cx="11319613" cy="645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/>
              <a:r>
                <a:rPr lang="pt-BR" alt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Nhận biết về phân số thập phân.</a:t>
              </a:r>
              <a:endPara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1"/>
            <p:cNvSpPr/>
            <p:nvPr/>
          </p:nvSpPr>
          <p:spPr>
            <a:xfrm>
              <a:off x="681488" y="3079653"/>
              <a:ext cx="624851" cy="455072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657791" y="3089369"/>
            <a:ext cx="11350444" cy="1754326"/>
            <a:chOff x="1115952" y="2863026"/>
            <a:chExt cx="11775686" cy="1752245"/>
          </a:xfrm>
        </p:grpSpPr>
        <p:sp>
          <p:nvSpPr>
            <p:cNvPr id="8" name="Rectangle 14"/>
            <p:cNvSpPr>
              <a:spLocks noChangeArrowheads="1"/>
            </p:cNvSpPr>
            <p:nvPr/>
          </p:nvSpPr>
          <p:spPr bwMode="auto">
            <a:xfrm>
              <a:off x="1572025" y="2863026"/>
              <a:ext cx="11319613" cy="1752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/>
              <a:r>
                <a:rPr lang="en-US" alt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N</a:t>
              </a:r>
              <a:r>
                <a:rPr lang="vi-VN" alt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hận biết được có 1 số </a:t>
              </a:r>
              <a:r>
                <a:rPr lang="en-US" alt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phân</a:t>
              </a:r>
              <a:r>
                <a:rPr lang="en-US" alt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số</a:t>
              </a:r>
              <a:r>
                <a:rPr lang="vi-VN" alt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có thể chuyển thành </a:t>
              </a:r>
              <a:r>
                <a:rPr lang="en-US" alt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phân</a:t>
              </a:r>
              <a:r>
                <a:rPr lang="en-US" alt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alt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thập</a:t>
              </a:r>
              <a:r>
                <a:rPr lang="en-US" alt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phân</a:t>
              </a:r>
              <a:r>
                <a:rPr lang="vi-VN" alt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và vận dụng kiến thức để chuyển các </a:t>
              </a:r>
              <a:r>
                <a:rPr lang="en-US" alt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phân</a:t>
              </a:r>
              <a:r>
                <a:rPr lang="en-US" alt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số</a:t>
              </a:r>
              <a:r>
                <a:rPr lang="vi-VN" alt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đó thành </a:t>
              </a:r>
              <a:r>
                <a:rPr lang="en-US" alt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PS </a:t>
              </a:r>
              <a:r>
                <a:rPr lang="en-US" alt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thập</a:t>
              </a:r>
              <a:r>
                <a:rPr lang="en-US" alt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phân</a:t>
              </a:r>
              <a:r>
                <a:rPr lang="vi-VN" alt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.</a:t>
              </a:r>
              <a:endPara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9" name="Freeform 11"/>
            <p:cNvSpPr/>
            <p:nvPr/>
          </p:nvSpPr>
          <p:spPr>
            <a:xfrm>
              <a:off x="1115952" y="3382754"/>
              <a:ext cx="624851" cy="455072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42503" y="2244872"/>
            <a:ext cx="4960012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KHÁM PHÁ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3891864" y="1422164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5992502" y="1454734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514179" y="310107"/>
            <a:ext cx="54403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latin typeface="Times New Roman" panose="02020603050405020304" pitchFamily="18" charset="0"/>
              </a:rPr>
              <a:t>Ta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36" name="Text Box 20"/>
          <p:cNvSpPr txBox="1">
            <a:spLocks noChangeArrowheads="1"/>
          </p:cNvSpPr>
          <p:nvPr/>
        </p:nvSpPr>
        <p:spPr bwMode="auto">
          <a:xfrm>
            <a:off x="678485" y="3328856"/>
            <a:ext cx="11247438" cy="10779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457200" indent="-4572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indent="0" eaLnBrk="1" hangingPunct="1">
              <a:defRPr/>
            </a:pPr>
            <a:r>
              <a:rPr lang="en-US" sz="3200" b="1" dirty="0">
                <a:solidFill>
                  <a:srgbClr val="0B13C8"/>
                </a:solidFill>
                <a:latin typeface="Times New Roman" panose="02020603050405020304" pitchFamily="18" charset="0"/>
              </a:rPr>
              <a:t>=&gt; </a:t>
            </a:r>
            <a:r>
              <a:rPr lang="en-US" sz="3200" b="1" dirty="0" err="1">
                <a:solidFill>
                  <a:srgbClr val="0B13C8"/>
                </a:solidFill>
                <a:latin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B13C8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B13C8"/>
                </a:solidFill>
                <a:latin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B13C8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B13C8"/>
                </a:solidFill>
                <a:latin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B13C8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B13C8"/>
                </a:solidFill>
                <a:latin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B13C8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B13C8"/>
                </a:solidFill>
                <a:latin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0B13C8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B13C8"/>
                </a:solidFill>
                <a:latin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B13C8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B13C8"/>
                </a:solidFill>
                <a:latin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B13C8"/>
                </a:solidFill>
                <a:latin typeface="Times New Roman" panose="02020603050405020304" pitchFamily="18" charset="0"/>
              </a:rPr>
              <a:t> 10, 100, 1000, … </a:t>
            </a:r>
            <a:r>
              <a:rPr lang="en-US" sz="3200" b="1" dirty="0" err="1">
                <a:solidFill>
                  <a:srgbClr val="0B13C8"/>
                </a:solidFill>
                <a:latin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rgbClr val="0B13C8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B13C8"/>
                </a:solidFill>
                <a:latin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B13C8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thập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/>
              <p:cNvSpPr txBox="1"/>
              <p:nvPr/>
            </p:nvSpPr>
            <p:spPr>
              <a:xfrm>
                <a:off x="2648814" y="1244052"/>
                <a:ext cx="1170815" cy="1040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8814" y="1244052"/>
                <a:ext cx="1170815" cy="10407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/>
              <p:cNvSpPr txBox="1"/>
              <p:nvPr/>
            </p:nvSpPr>
            <p:spPr>
              <a:xfrm>
                <a:off x="4498114" y="1251781"/>
                <a:ext cx="1170815" cy="10520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8114" y="1251781"/>
                <a:ext cx="1170815" cy="10520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/>
              <p:cNvSpPr txBox="1"/>
              <p:nvPr/>
            </p:nvSpPr>
            <p:spPr>
              <a:xfrm>
                <a:off x="6663738" y="1254593"/>
                <a:ext cx="1170815" cy="1040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738" y="1254593"/>
                <a:ext cx="1170815" cy="10407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1546381" y="2661274"/>
            <a:ext cx="98792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C86FA0-A325-4D6A-808A-295A9996EE40}"/>
                  </a:ext>
                </a:extLst>
              </p:cNvPr>
              <p:cNvSpPr txBox="1"/>
              <p:nvPr/>
            </p:nvSpPr>
            <p:spPr>
              <a:xfrm>
                <a:off x="2548667" y="5291061"/>
                <a:ext cx="1170815" cy="1040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600" b="0" i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rgbClr val="FF3300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C86FA0-A325-4D6A-808A-295A9996E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667" y="5291061"/>
                <a:ext cx="1170815" cy="10407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FB9CE3-69C2-445D-8BFB-C25CAC780499}"/>
                  </a:ext>
                </a:extLst>
              </p:cNvPr>
              <p:cNvSpPr txBox="1"/>
              <p:nvPr/>
            </p:nvSpPr>
            <p:spPr>
              <a:xfrm>
                <a:off x="3639236" y="5254354"/>
                <a:ext cx="1170815" cy="10520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600" b="0" i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rgbClr val="FF3300"/>
                  </a:solidFill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FB9CE3-69C2-445D-8BFB-C25CAC780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236" y="5254354"/>
                <a:ext cx="1170815" cy="105201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6752851-AE17-4416-98D1-C1700C8015C1}"/>
                  </a:ext>
                </a:extLst>
              </p:cNvPr>
              <p:cNvSpPr txBox="1"/>
              <p:nvPr/>
            </p:nvSpPr>
            <p:spPr>
              <a:xfrm>
                <a:off x="4964418" y="5274157"/>
                <a:ext cx="1170815" cy="1040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en-US" sz="3600" b="0" i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rgbClr val="FF3300"/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6752851-AE17-4416-98D1-C1700C8015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418" y="5274157"/>
                <a:ext cx="1170815" cy="104073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Box 14">
            <a:extLst>
              <a:ext uri="{FF2B5EF4-FFF2-40B4-BE49-F238E27FC236}">
                <a16:creationId xmlns:a16="http://schemas.microsoft.com/office/drawing/2014/main" id="{AF50BC49-2B59-463F-A795-96CE8A291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3492" y="5471468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3300"/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3FA40C1D-33C2-473F-941A-5D0AE6C9E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2600" y="5457307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3300"/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15" name="Text Box 19">
            <a:extLst>
              <a:ext uri="{FF2B5EF4-FFF2-40B4-BE49-F238E27FC236}">
                <a16:creationId xmlns:a16="http://schemas.microsoft.com/office/drawing/2014/main" id="{2655C045-F728-40DB-964A-8FE724965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34853"/>
            <a:ext cx="28411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123A0DDB-4764-4520-BB7C-FE8D9F024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3381" y="5431419"/>
            <a:ext cx="61370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thập</a:t>
            </a:r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  <p:bldP spid="36" grpId="0" animBg="1"/>
      <p:bldP spid="38" grpId="0"/>
      <p:bldP spid="39" grpId="0"/>
      <p:bldP spid="40" grpId="0"/>
      <p:bldP spid="41" grpId="0"/>
      <p:bldP spid="41" grpId="1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n 17"/>
          <p:cNvSpPr/>
          <p:nvPr/>
        </p:nvSpPr>
        <p:spPr bwMode="auto">
          <a:xfrm>
            <a:off x="470452" y="576469"/>
            <a:ext cx="3657600" cy="1642348"/>
          </a:xfrm>
          <a:prstGeom prst="sun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vi-VN" sz="32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dụ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2403786" y="3021700"/>
            <a:ext cx="80124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3200" b="1" dirty="0" err="1">
                <a:latin typeface="Times New Roman" panose="02020603050405020304" pitchFamily="18" charset="0"/>
              </a:rPr>
              <a:t>Hãy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lấy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ví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dụ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thập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latin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304006" y="439738"/>
            <a:ext cx="112474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v"/>
            </a:pPr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Chuyển</a:t>
            </a:r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thập</a:t>
            </a:r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5966329" y="1456825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B13C8"/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63" name="Text Box 54"/>
          <p:cNvSpPr txBox="1">
            <a:spLocks noChangeArrowheads="1"/>
          </p:cNvSpPr>
          <p:nvPr/>
        </p:nvSpPr>
        <p:spPr bwMode="auto">
          <a:xfrm>
            <a:off x="-173345" y="5632312"/>
            <a:ext cx="118818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thập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6642726" y="1327876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125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2726" y="1327876"/>
                <a:ext cx="860078" cy="925190"/>
              </a:xfrm>
              <a:prstGeom prst="rect">
                <a:avLst/>
              </a:prstGeom>
              <a:blipFill rotWithShape="1">
                <a:blip r:embed="rId3"/>
                <a:stretch>
                  <a:fillRect l="-73" t="-10" r="32" b="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2904782" y="1309805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4782" y="1309805"/>
                <a:ext cx="860078" cy="925190"/>
              </a:xfrm>
              <a:prstGeom prst="rect">
                <a:avLst/>
              </a:prstGeom>
              <a:blipFill rotWithShape="1">
                <a:blip r:embed="rId4"/>
                <a:stretch>
                  <a:fillRect l="-34" t="-47" r="67" b="4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4742760" y="1356325"/>
                <a:ext cx="860078" cy="9187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2760" y="1356325"/>
                <a:ext cx="860078" cy="918778"/>
              </a:xfrm>
              <a:prstGeom prst="rect">
                <a:avLst/>
              </a:prstGeom>
              <a:blipFill rotWithShape="1">
                <a:blip r:embed="rId5"/>
                <a:stretch>
                  <a:fillRect l="-67" t="-65" r="27" b="5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 Box 16"/>
          <p:cNvSpPr txBox="1">
            <a:spLocks noChangeArrowheads="1"/>
          </p:cNvSpPr>
          <p:nvPr/>
        </p:nvSpPr>
        <p:spPr bwMode="auto">
          <a:xfrm>
            <a:off x="4097357" y="1477883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B13C8"/>
                </a:solidFill>
                <a:latin typeface="Times New Roman" panose="02020603050405020304" pitchFamily="18" charset="0"/>
              </a:rPr>
              <a:t>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1382524" y="2671545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524" y="2671545"/>
                <a:ext cx="860078" cy="925190"/>
              </a:xfrm>
              <a:prstGeom prst="rect">
                <a:avLst/>
              </a:prstGeom>
              <a:blipFill rotWithShape="1">
                <a:blip r:embed="rId6"/>
                <a:stretch>
                  <a:fillRect l="-15" t="-11" r="48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6122782" y="2708166"/>
                <a:ext cx="860078" cy="9187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2782" y="2708166"/>
                <a:ext cx="860078" cy="918778"/>
              </a:xfrm>
              <a:prstGeom prst="rect">
                <a:avLst/>
              </a:prstGeom>
              <a:blipFill rotWithShape="1">
                <a:blip r:embed="rId7"/>
                <a:stretch>
                  <a:fillRect l="-13" t="-57" r="47" b="5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3741743" y="4207512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743" y="4207512"/>
                <a:ext cx="860078" cy="925190"/>
              </a:xfrm>
              <a:prstGeom prst="rect">
                <a:avLst/>
              </a:prstGeom>
              <a:blipFill rotWithShape="1">
                <a:blip r:embed="rId8"/>
                <a:stretch>
                  <a:fillRect l="-38" r="71" b="6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1963503" y="2661476"/>
                <a:ext cx="2446760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2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1600" dirty="0"/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503" y="2661476"/>
                <a:ext cx="2446760" cy="925190"/>
              </a:xfrm>
              <a:prstGeom prst="rect">
                <a:avLst/>
              </a:prstGeom>
              <a:blipFill rotWithShape="1">
                <a:blip r:embed="rId9"/>
                <a:stretch>
                  <a:fillRect l="-3" t="-21" r="-459" b="2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6788155" y="2668497"/>
                <a:ext cx="2902013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25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175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vi-VN" sz="1600" dirty="0"/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8155" y="2668497"/>
                <a:ext cx="2902013" cy="935192"/>
              </a:xfrm>
              <a:prstGeom prst="rect">
                <a:avLst/>
              </a:prstGeom>
              <a:blipFill rotWithShape="1">
                <a:blip r:embed="rId10"/>
                <a:stretch>
                  <a:fillRect t="-24" r="-282" b="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4637404" y="4189412"/>
                <a:ext cx="3357265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20 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125 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8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160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vi-VN" sz="1600" dirty="0"/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7404" y="4189412"/>
                <a:ext cx="3357265" cy="925190"/>
              </a:xfrm>
              <a:prstGeom prst="rect">
                <a:avLst/>
              </a:prstGeom>
              <a:blipFill rotWithShape="1">
                <a:blip r:embed="rId11"/>
                <a:stretch>
                  <a:fillRect l="-19" t="-34" r="-151" b="3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3" grpId="0"/>
      <p:bldP spid="65" grpId="0"/>
      <p:bldP spid="66" grpId="0"/>
      <p:bldP spid="67" grpId="0"/>
      <p:bldP spid="68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689113" y="838200"/>
            <a:ext cx="11247438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/>
          <p:cNvSpPr txBox="1"/>
          <p:nvPr/>
        </p:nvSpPr>
        <p:spPr>
          <a:xfrm>
            <a:off x="472281" y="2067339"/>
            <a:ext cx="11247438" cy="1600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en-US" altLang="en-US" sz="3200" b="1" u="sng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Ta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10; 100; 1000;…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72281" y="4053487"/>
            <a:ext cx="112474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3200" b="1" u="sng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u="sng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767</Words>
  <Application>Microsoft Office PowerPoint</Application>
  <PresentationFormat>Widescreen</PresentationFormat>
  <Paragraphs>161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noi ha</cp:lastModifiedBy>
  <cp:revision>190</cp:revision>
  <cp:lastPrinted>2021-04-06T22:48:00Z</cp:lastPrinted>
  <dcterms:created xsi:type="dcterms:W3CDTF">2021-04-05T03:43:00Z</dcterms:created>
  <dcterms:modified xsi:type="dcterms:W3CDTF">2021-08-29T16:13:11Z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1033-11.2.0.10130</vt:lpwstr>
  </property>
</Properties>
</file>