
<file path=[Content_Types].xml><?xml version="1.0" encoding="utf-8"?>
<Types xmlns="http://schemas.openxmlformats.org/package/2006/content-types">
  <Default Extension="mp3" ContentType="audio/mpeg"/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0"/>
  </p:notesMasterIdLst>
  <p:sldIdLst>
    <p:sldId id="275" r:id="rId2"/>
    <p:sldId id="257" r:id="rId3"/>
    <p:sldId id="259" r:id="rId4"/>
    <p:sldId id="273" r:id="rId5"/>
    <p:sldId id="258" r:id="rId6"/>
    <p:sldId id="267" r:id="rId7"/>
    <p:sldId id="276" r:id="rId8"/>
    <p:sldId id="277" r:id="rId9"/>
  </p:sldIdLst>
  <p:sldSz cx="12192000" cy="6858000"/>
  <p:notesSz cx="6858000" cy="9144000"/>
  <p:custDataLst>
    <p:tags r:id="rId1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6FBB7"/>
    <a:srgbClr val="C1E451"/>
    <a:srgbClr val="FCF7C4"/>
    <a:srgbClr val="048676"/>
    <a:srgbClr val="6FADB9"/>
    <a:srgbClr val="00CC00"/>
    <a:srgbClr val="50D891"/>
    <a:srgbClr val="A4D44D"/>
    <a:srgbClr val="2EC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87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95EDD-84DE-43AC-9520-5452F1A4F107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A8B35-59C6-4B61-AD68-5A0ADACE56C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142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8593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4611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7108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4657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6A8B35-59C6-4B61-AD68-5A0ADACE56C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213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260587"/>
      </p:ext>
    </p:extLst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32599436"/>
      </p:ext>
    </p:extLst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9958636"/>
      </p:ext>
    </p:extLst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232080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00269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8161234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09404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433242"/>
      </p:ext>
    </p:extLst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615211"/>
      </p:ext>
    </p:extLst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09620434"/>
      </p:ext>
    </p:extLst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FB761-B3F0-4EEF-A476-27C2809F41E6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5359470"/>
      </p:ext>
    </p:extLst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FB761-B3F0-4EEF-A476-27C2809F41E6}" type="datetimeFigureOut">
              <a:rPr lang="zh-CN" altLang="en-US" smtClean="0"/>
              <a:t>2022/9/12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A0BAA-A705-45A5-B4A0-0B5EB858F1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42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3000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10.png"/><Relationship Id="rId3" Type="http://schemas.openxmlformats.org/officeDocument/2006/relationships/audio" Target="../media/media2.m4a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2" Type="http://schemas.microsoft.com/office/2007/relationships/media" Target="../media/media2.m4a"/><Relationship Id="rId16" Type="http://schemas.openxmlformats.org/officeDocument/2006/relationships/image" Target="../media/image4.png"/><Relationship Id="rId1" Type="http://schemas.openxmlformats.org/officeDocument/2006/relationships/tags" Target="../tags/tag2.xml"/><Relationship Id="rId6" Type="http://schemas.openxmlformats.org/officeDocument/2006/relationships/image" Target="../media/image1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15" Type="http://schemas.openxmlformats.org/officeDocument/2006/relationships/image" Target="../media/image12.png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5.png"/><Relationship Id="rId18" Type="http://schemas.openxmlformats.org/officeDocument/2006/relationships/image" Target="../media/image3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png"/><Relationship Id="rId12" Type="http://schemas.openxmlformats.org/officeDocument/2006/relationships/image" Target="../media/image24.png"/><Relationship Id="rId17" Type="http://schemas.openxmlformats.org/officeDocument/2006/relationships/image" Target="../media/image29.png"/><Relationship Id="rId2" Type="http://schemas.openxmlformats.org/officeDocument/2006/relationships/audio" Target="../media/media3.m4a"/><Relationship Id="rId16" Type="http://schemas.openxmlformats.org/officeDocument/2006/relationships/image" Target="../media/image28.png"/><Relationship Id="rId20" Type="http://schemas.openxmlformats.org/officeDocument/2006/relationships/image" Target="../media/image4.png"/><Relationship Id="rId1" Type="http://schemas.microsoft.com/office/2007/relationships/media" Target="../media/media3.m4a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7.png"/><Relationship Id="rId10" Type="http://schemas.openxmlformats.org/officeDocument/2006/relationships/image" Target="../media/image18.png"/><Relationship Id="rId19" Type="http://schemas.openxmlformats.org/officeDocument/2006/relationships/image" Target="../media/image31.png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17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0.png"/><Relationship Id="rId21" Type="http://schemas.openxmlformats.org/officeDocument/2006/relationships/image" Target="../media/image45.png"/><Relationship Id="rId7" Type="http://schemas.openxmlformats.org/officeDocument/2006/relationships/image" Target="../media/image17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35.png"/><Relationship Id="rId5" Type="http://schemas.openxmlformats.org/officeDocument/2006/relationships/image" Target="../media/image22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4" Type="http://schemas.openxmlformats.org/officeDocument/2006/relationships/image" Target="../media/image21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50.png"/><Relationship Id="rId18" Type="http://schemas.openxmlformats.org/officeDocument/2006/relationships/image" Target="../media/image5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7.png"/><Relationship Id="rId12" Type="http://schemas.openxmlformats.org/officeDocument/2006/relationships/image" Target="../media/image49.png"/><Relationship Id="rId17" Type="http://schemas.openxmlformats.org/officeDocument/2006/relationships/image" Target="../media/image54.png"/><Relationship Id="rId2" Type="http://schemas.openxmlformats.org/officeDocument/2006/relationships/audio" Target="../media/media4.m4a"/><Relationship Id="rId16" Type="http://schemas.openxmlformats.org/officeDocument/2006/relationships/image" Target="../media/image53.png"/><Relationship Id="rId1" Type="http://schemas.microsoft.com/office/2007/relationships/media" Target="../media/media4.m4a"/><Relationship Id="rId6" Type="http://schemas.openxmlformats.org/officeDocument/2006/relationships/image" Target="../media/image23.png"/><Relationship Id="rId11" Type="http://schemas.openxmlformats.org/officeDocument/2006/relationships/image" Target="../media/image48.png"/><Relationship Id="rId5" Type="http://schemas.openxmlformats.org/officeDocument/2006/relationships/image" Target="../media/image46.png"/><Relationship Id="rId15" Type="http://schemas.openxmlformats.org/officeDocument/2006/relationships/image" Target="../media/image52.png"/><Relationship Id="rId10" Type="http://schemas.openxmlformats.org/officeDocument/2006/relationships/image" Target="../media/image17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4.png"/><Relationship Id="rId1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7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13" Type="http://schemas.openxmlformats.org/officeDocument/2006/relationships/image" Target="../media/image69.pn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12" Type="http://schemas.openxmlformats.org/officeDocument/2006/relationships/image" Target="../media/image68.png"/><Relationship Id="rId2" Type="http://schemas.openxmlformats.org/officeDocument/2006/relationships/image" Target="../media/image1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67.png"/><Relationship Id="rId5" Type="http://schemas.openxmlformats.org/officeDocument/2006/relationships/image" Target="../media/image61.png"/><Relationship Id="rId15" Type="http://schemas.openxmlformats.org/officeDocument/2006/relationships/image" Target="../media/image7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5.png"/><Relationship Id="rId14" Type="http://schemas.openxmlformats.org/officeDocument/2006/relationships/image" Target="../media/image7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3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4403418" y="1083972"/>
            <a:ext cx="67657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Toán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</a:t>
            </a:r>
            <a:r>
              <a:rPr lang="en-US" altLang="zh-CN" sz="6000" b="1" dirty="0" err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lớp</a:t>
            </a:r>
            <a:r>
              <a:rPr lang="en-US" altLang="zh-CN" sz="6000" b="1" dirty="0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 5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01" y="-276403"/>
            <a:ext cx="1277435" cy="1151449"/>
          </a:xfrm>
          <a:prstGeom prst="rect">
            <a:avLst/>
          </a:prstGeom>
        </p:spPr>
      </p:pic>
      <p:pic>
        <p:nvPicPr>
          <p:cNvPr id="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53" y="6248400"/>
            <a:ext cx="609600" cy="60960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4778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459" y="1640382"/>
            <a:ext cx="2794631" cy="149680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81" y="3387760"/>
            <a:ext cx="1400825" cy="123013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465" y="352584"/>
            <a:ext cx="910794" cy="866622"/>
          </a:xfrm>
          <a:prstGeom prst="rect">
            <a:avLst/>
          </a:prstGeom>
        </p:spPr>
      </p:pic>
      <p:grpSp>
        <p:nvGrpSpPr>
          <p:cNvPr id="16" name="组合 16"/>
          <p:cNvGrpSpPr/>
          <p:nvPr/>
        </p:nvGrpSpPr>
        <p:grpSpPr>
          <a:xfrm>
            <a:off x="12597140" y="1601004"/>
            <a:ext cx="3244556" cy="4318791"/>
            <a:chOff x="11916104" y="1673156"/>
            <a:chExt cx="3244556" cy="4318791"/>
          </a:xfrm>
        </p:grpSpPr>
        <p:pic>
          <p:nvPicPr>
            <p:cNvPr id="18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16104" y="1673156"/>
              <a:ext cx="3244556" cy="4318791"/>
            </a:xfrm>
            <a:prstGeom prst="rect">
              <a:avLst/>
            </a:prstGeom>
          </p:spPr>
        </p:pic>
        <p:sp>
          <p:nvSpPr>
            <p:cNvPr id="19" name="文本框 14"/>
            <p:cNvSpPr txBox="1"/>
            <p:nvPr/>
          </p:nvSpPr>
          <p:spPr>
            <a:xfrm>
              <a:off x="13890487" y="1989997"/>
              <a:ext cx="12701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Milu</a:t>
              </a:r>
              <a:endParaRPr lang="zh-CN" altLang="en-US" sz="2400" dirty="0">
                <a:solidFill>
                  <a:srgbClr val="724502"/>
                </a:solidFill>
                <a:latin typeface="UTM Zirkon" panose="02040603050506020204" pitchFamily="18" charset="0"/>
                <a:ea typeface="华康海报体W12" panose="040B0C09000000000000" pitchFamily="81" charset="-122"/>
              </a:endParaRPr>
            </a:p>
          </p:txBody>
        </p:sp>
      </p:grpSp>
      <p:grpSp>
        <p:nvGrpSpPr>
          <p:cNvPr id="21" name="组合 18"/>
          <p:cNvGrpSpPr/>
          <p:nvPr/>
        </p:nvGrpSpPr>
        <p:grpSpPr>
          <a:xfrm>
            <a:off x="6016713" y="1805460"/>
            <a:ext cx="4300289" cy="4302757"/>
            <a:chOff x="6096000" y="1416310"/>
            <a:chExt cx="4605723" cy="4608369"/>
          </a:xfrm>
        </p:grpSpPr>
        <p:pic>
          <p:nvPicPr>
            <p:cNvPr id="22" name="图片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2612008"/>
              <a:ext cx="2379584" cy="3412671"/>
            </a:xfrm>
            <a:prstGeom prst="rect">
              <a:avLst/>
            </a:prstGeom>
          </p:spPr>
        </p:pic>
        <p:pic>
          <p:nvPicPr>
            <p:cNvPr id="23" name="图片 3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980" y="1416310"/>
              <a:ext cx="3785743" cy="3555671"/>
            </a:xfrm>
            <a:prstGeom prst="rect">
              <a:avLst/>
            </a:prstGeom>
          </p:spPr>
        </p:pic>
        <p:sp>
          <p:nvSpPr>
            <p:cNvPr id="24" name="文本框 17"/>
            <p:cNvSpPr txBox="1"/>
            <p:nvPr/>
          </p:nvSpPr>
          <p:spPr>
            <a:xfrm rot="849186">
              <a:off x="7695397" y="1896676"/>
              <a:ext cx="2453427" cy="16811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Mật</a:t>
              </a:r>
              <a:r>
                <a:rPr lang="en-US" altLang="zh-CN" sz="4800" dirty="0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8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mã</a:t>
              </a:r>
              <a:r>
                <a:rPr lang="en-US" altLang="zh-CN" sz="4800" dirty="0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8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của</a:t>
              </a:r>
              <a:r>
                <a:rPr lang="en-US" altLang="zh-CN" sz="4800" dirty="0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 </a:t>
              </a:r>
              <a:r>
                <a:rPr lang="en-US" altLang="zh-CN" sz="4800" dirty="0" err="1" smtClean="0">
                  <a:solidFill>
                    <a:srgbClr val="724502"/>
                  </a:solidFill>
                  <a:latin typeface="UTM Zirkon" panose="02040603050506020204" pitchFamily="18" charset="0"/>
                  <a:ea typeface="华康海报体W12" panose="040B0C09000000000000" pitchFamily="81" charset="-122"/>
                </a:rPr>
                <a:t>MiLu</a:t>
              </a:r>
              <a:endParaRPr lang="zh-CN" altLang="en-US" sz="4800" dirty="0">
                <a:solidFill>
                  <a:srgbClr val="724502"/>
                </a:solidFill>
                <a:latin typeface="UTM Zirkon" panose="02040603050506020204" pitchFamily="18" charset="0"/>
                <a:ea typeface="华康海报体W12" panose="040B0C09000000000000" pitchFamily="81" charset="-122"/>
              </a:endParaRP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263" b="68121"/>
          <a:stretch/>
        </p:blipFill>
        <p:spPr>
          <a:xfrm>
            <a:off x="5356041" y="194672"/>
            <a:ext cx="6253908" cy="6386176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477158" y="2787636"/>
            <a:ext cx="3381234" cy="22467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491352" y="2862369"/>
            <a:ext cx="28398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Audio 27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6968236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81481E-6 L -0.16888 -0.18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51" y="-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7037E-7 L -0.75664 3.7037E-7 " pathEditMode="relative" rAng="0" ptsTypes="AA">
                                      <p:cBhvr>
                                        <p:cTn id="54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839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  <p:bldLst>
      <p:bldP spid="15" grpId="0"/>
      <p:bldP spid="15" grpId="1"/>
      <p:bldP spid="26" grpId="0"/>
      <p:bldP spid="26" grpId="1"/>
    </p:bldLst>
  </p:timing>
  <p:extLst mod="1">
    <p:ext uri="{E180D4A7-C9FB-4DFB-919C-405C955672EB}">
      <p14:showEvtLst xmlns:p14="http://schemas.microsoft.com/office/powerpoint/2010/main">
        <p14:playEvt time="12" objId="17"/>
        <p14:pauseEvt time="24198" objId="17"/>
        <p14:seekEvt time="24198" objId="17" seek="24095"/>
        <p14:resumeEvt time="24398" objId="17"/>
        <p14:pauseEvt time="26431" objId="17"/>
        <p14:seekEvt time="26431" objId="17" seek="26100"/>
        <p14:resumeEvt time="26631" objId="17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4" name="流程图: 过程 33"/>
          <p:cNvSpPr/>
          <p:nvPr/>
        </p:nvSpPr>
        <p:spPr>
          <a:xfrm>
            <a:off x="0" y="3584401"/>
            <a:ext cx="12192000" cy="3273599"/>
          </a:xfrm>
          <a:prstGeom prst="flowChartProcess">
            <a:avLst/>
          </a:prstGeom>
          <a:solidFill>
            <a:srgbClr val="FCF7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3"/>
          <a:stretch/>
        </p:blipFill>
        <p:spPr>
          <a:xfrm>
            <a:off x="2105161" y="0"/>
            <a:ext cx="1409519" cy="19898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60" y="412955"/>
            <a:ext cx="1169055" cy="3153850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641160" y="3787227"/>
            <a:ext cx="696789" cy="710061"/>
            <a:chOff x="641160" y="3787227"/>
            <a:chExt cx="696789" cy="710061"/>
          </a:xfrm>
        </p:grpSpPr>
        <p:pic>
          <p:nvPicPr>
            <p:cNvPr id="7" name="绿色旗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3787227"/>
              <a:ext cx="696789" cy="710061"/>
            </a:xfrm>
            <a:prstGeom prst="rect">
              <a:avLst/>
            </a:prstGeom>
          </p:spPr>
        </p:pic>
        <p:sp>
          <p:nvSpPr>
            <p:cNvPr id="13" name="1"/>
            <p:cNvSpPr txBox="1"/>
            <p:nvPr/>
          </p:nvSpPr>
          <p:spPr>
            <a:xfrm>
              <a:off x="754627" y="3873417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zh-CN" altLang="en-US" sz="2800" dirty="0">
                <a:solidFill>
                  <a:schemeClr val="bg1"/>
                </a:solidFill>
                <a:latin typeface="方正胖娃_GBK" panose="03000509000000000000" pitchFamily="65" charset="-122"/>
                <a:ea typeface="方正胖娃_GBK" panose="03000509000000000000" pitchFamily="65" charset="-122"/>
              </a:endParaRPr>
            </a:p>
          </p:txBody>
        </p:sp>
      </p:grpSp>
      <p:sp>
        <p:nvSpPr>
          <p:cNvPr id="9" name="任意多边形 8"/>
          <p:cNvSpPr/>
          <p:nvPr/>
        </p:nvSpPr>
        <p:spPr>
          <a:xfrm>
            <a:off x="1337949" y="1112129"/>
            <a:ext cx="299188" cy="251091"/>
          </a:xfrm>
          <a:custGeom>
            <a:avLst/>
            <a:gdLst>
              <a:gd name="connsiteX0" fmla="*/ 4067 w 297229"/>
              <a:gd name="connsiteY0" fmla="*/ 72506 h 245997"/>
              <a:gd name="connsiteX1" fmla="*/ 44917 w 297229"/>
              <a:gd name="connsiteY1" fmla="*/ 31657 h 245997"/>
              <a:gd name="connsiteX2" fmla="*/ 151754 w 297229"/>
              <a:gd name="connsiteY2" fmla="*/ 3376 h 245997"/>
              <a:gd name="connsiteX3" fmla="*/ 268018 w 297229"/>
              <a:gd name="connsiteY3" fmla="*/ 9661 h 245997"/>
              <a:gd name="connsiteX4" fmla="*/ 290014 w 297229"/>
              <a:gd name="connsiteY4" fmla="*/ 85075 h 245997"/>
              <a:gd name="connsiteX5" fmla="*/ 293156 w 297229"/>
              <a:gd name="connsiteY5" fmla="*/ 163632 h 245997"/>
              <a:gd name="connsiteX6" fmla="*/ 236595 w 297229"/>
              <a:gd name="connsiteY6" fmla="*/ 223335 h 245997"/>
              <a:gd name="connsiteX7" fmla="*/ 82624 w 297229"/>
              <a:gd name="connsiteY7" fmla="*/ 245331 h 245997"/>
              <a:gd name="connsiteX8" fmla="*/ 10352 w 297229"/>
              <a:gd name="connsiteY8" fmla="*/ 201339 h 245997"/>
              <a:gd name="connsiteX9" fmla="*/ 4067 w 297229"/>
              <a:gd name="connsiteY9" fmla="*/ 72506 h 245997"/>
              <a:gd name="connsiteX0" fmla="*/ 4067 w 299455"/>
              <a:gd name="connsiteY0" fmla="*/ 72506 h 245997"/>
              <a:gd name="connsiteX1" fmla="*/ 44917 w 299455"/>
              <a:gd name="connsiteY1" fmla="*/ 31657 h 245997"/>
              <a:gd name="connsiteX2" fmla="*/ 151754 w 299455"/>
              <a:gd name="connsiteY2" fmla="*/ 3376 h 245997"/>
              <a:gd name="connsiteX3" fmla="*/ 268018 w 299455"/>
              <a:gd name="connsiteY3" fmla="*/ 9661 h 245997"/>
              <a:gd name="connsiteX4" fmla="*/ 295254 w 299455"/>
              <a:gd name="connsiteY4" fmla="*/ 85075 h 245997"/>
              <a:gd name="connsiteX5" fmla="*/ 293156 w 299455"/>
              <a:gd name="connsiteY5" fmla="*/ 163632 h 245997"/>
              <a:gd name="connsiteX6" fmla="*/ 236595 w 299455"/>
              <a:gd name="connsiteY6" fmla="*/ 223335 h 245997"/>
              <a:gd name="connsiteX7" fmla="*/ 82624 w 299455"/>
              <a:gd name="connsiteY7" fmla="*/ 245331 h 245997"/>
              <a:gd name="connsiteX8" fmla="*/ 10352 w 299455"/>
              <a:gd name="connsiteY8" fmla="*/ 201339 h 245997"/>
              <a:gd name="connsiteX9" fmla="*/ 4067 w 299455"/>
              <a:gd name="connsiteY9" fmla="*/ 72506 h 245997"/>
              <a:gd name="connsiteX0" fmla="*/ 3800 w 299188"/>
              <a:gd name="connsiteY0" fmla="*/ 72506 h 251091"/>
              <a:gd name="connsiteX1" fmla="*/ 44650 w 299188"/>
              <a:gd name="connsiteY1" fmla="*/ 31657 h 251091"/>
              <a:gd name="connsiteX2" fmla="*/ 151487 w 299188"/>
              <a:gd name="connsiteY2" fmla="*/ 3376 h 251091"/>
              <a:gd name="connsiteX3" fmla="*/ 267751 w 299188"/>
              <a:gd name="connsiteY3" fmla="*/ 9661 h 251091"/>
              <a:gd name="connsiteX4" fmla="*/ 294987 w 299188"/>
              <a:gd name="connsiteY4" fmla="*/ 85075 h 251091"/>
              <a:gd name="connsiteX5" fmla="*/ 292889 w 299188"/>
              <a:gd name="connsiteY5" fmla="*/ 163632 h 251091"/>
              <a:gd name="connsiteX6" fmla="*/ 236328 w 299188"/>
              <a:gd name="connsiteY6" fmla="*/ 223335 h 251091"/>
              <a:gd name="connsiteX7" fmla="*/ 77117 w 299188"/>
              <a:gd name="connsiteY7" fmla="*/ 250571 h 251091"/>
              <a:gd name="connsiteX8" fmla="*/ 10085 w 299188"/>
              <a:gd name="connsiteY8" fmla="*/ 201339 h 251091"/>
              <a:gd name="connsiteX9" fmla="*/ 3800 w 299188"/>
              <a:gd name="connsiteY9" fmla="*/ 72506 h 25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9188" h="251091">
                <a:moveTo>
                  <a:pt x="3800" y="72506"/>
                </a:moveTo>
                <a:cubicBezTo>
                  <a:pt x="9561" y="44226"/>
                  <a:pt x="20036" y="43179"/>
                  <a:pt x="44650" y="31657"/>
                </a:cubicBezTo>
                <a:cubicBezTo>
                  <a:pt x="69264" y="20135"/>
                  <a:pt x="114304" y="7042"/>
                  <a:pt x="151487" y="3376"/>
                </a:cubicBezTo>
                <a:cubicBezTo>
                  <a:pt x="188670" y="-290"/>
                  <a:pt x="243834" y="-3955"/>
                  <a:pt x="267751" y="9661"/>
                </a:cubicBezTo>
                <a:cubicBezTo>
                  <a:pt x="291668" y="23277"/>
                  <a:pt x="290797" y="59413"/>
                  <a:pt x="294987" y="85075"/>
                </a:cubicBezTo>
                <a:cubicBezTo>
                  <a:pt x="299177" y="110737"/>
                  <a:pt x="302665" y="140589"/>
                  <a:pt x="292889" y="163632"/>
                </a:cubicBezTo>
                <a:cubicBezTo>
                  <a:pt x="283113" y="186675"/>
                  <a:pt x="272290" y="208845"/>
                  <a:pt x="236328" y="223335"/>
                </a:cubicBezTo>
                <a:cubicBezTo>
                  <a:pt x="200366" y="237825"/>
                  <a:pt x="114824" y="254237"/>
                  <a:pt x="77117" y="250571"/>
                </a:cubicBezTo>
                <a:cubicBezTo>
                  <a:pt x="39410" y="246905"/>
                  <a:pt x="22304" y="231016"/>
                  <a:pt x="10085" y="201339"/>
                </a:cubicBezTo>
                <a:cubicBezTo>
                  <a:pt x="-2134" y="171662"/>
                  <a:pt x="-1961" y="100786"/>
                  <a:pt x="3800" y="72506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2192000" y="1883391"/>
            <a:ext cx="1919564" cy="1990026"/>
            <a:chOff x="8061083" y="2111896"/>
            <a:chExt cx="1321237" cy="1587783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0" name="文本框 9"/>
            <p:cNvSpPr txBox="1"/>
            <p:nvPr/>
          </p:nvSpPr>
          <p:spPr>
            <a:xfrm>
              <a:off x="8248283" y="2376240"/>
              <a:ext cx="1062401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Mã01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12" name="文本框 11"/>
          <p:cNvSpPr txBox="1"/>
          <p:nvPr/>
        </p:nvSpPr>
        <p:spPr>
          <a:xfrm>
            <a:off x="5688001" y="2610419"/>
            <a:ext cx="690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Chuyển</a:t>
            </a:r>
            <a:r>
              <a:rPr lang="en-US" altLang="zh-CN" sz="3200" dirty="0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hỗn</a:t>
            </a:r>
            <a:r>
              <a:rPr lang="en-US" altLang="zh-CN" sz="3200" dirty="0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sau</a:t>
            </a:r>
            <a:r>
              <a:rPr lang="en-US" altLang="zh-CN" sz="3200" dirty="0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thành</a:t>
            </a:r>
            <a:r>
              <a:rPr lang="en-US" altLang="zh-CN" sz="3200" dirty="0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3200" dirty="0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số</a:t>
            </a:r>
            <a:endParaRPr lang="zh-CN" altLang="en-US" sz="3200" dirty="0">
              <a:ln w="22225">
                <a:solidFill>
                  <a:schemeClr val="accent2">
                    <a:lumMod val="40000"/>
                    <a:lumOff val="60000"/>
                  </a:schemeClr>
                </a:solidFill>
              </a:ln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641159" y="5287797"/>
            <a:ext cx="696789" cy="710061"/>
            <a:chOff x="641160" y="4842854"/>
            <a:chExt cx="696789" cy="710061"/>
          </a:xfrm>
        </p:grpSpPr>
        <p:pic>
          <p:nvPicPr>
            <p:cNvPr id="5" name="橘色旗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4842854"/>
              <a:ext cx="696789" cy="710061"/>
            </a:xfrm>
            <a:prstGeom prst="rect">
              <a:avLst/>
            </a:prstGeom>
          </p:spPr>
        </p:pic>
        <p:sp>
          <p:nvSpPr>
            <p:cNvPr id="14" name="1"/>
            <p:cNvSpPr txBox="1"/>
            <p:nvPr/>
          </p:nvSpPr>
          <p:spPr>
            <a:xfrm>
              <a:off x="740772" y="4960420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方正胖娃_GBK" panose="03000509000000000000" pitchFamily="65" charset="-122"/>
                  <a:ea typeface="方正胖娃_GBK" panose="03000509000000000000" pitchFamily="65" charset="-122"/>
                </a:rPr>
                <a:t>2</a:t>
              </a:r>
              <a:endParaRPr lang="zh-CN" altLang="en-US" sz="2800" dirty="0">
                <a:solidFill>
                  <a:schemeClr val="bg1"/>
                </a:solidFill>
                <a:latin typeface="方正胖娃_GBK" panose="03000509000000000000" pitchFamily="65" charset="-122"/>
                <a:ea typeface="方正胖娃_GBK" panose="03000509000000000000" pitchFamily="65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164069" y="3926739"/>
            <a:ext cx="696789" cy="710061"/>
            <a:chOff x="641160" y="5898481"/>
            <a:chExt cx="696789" cy="710061"/>
          </a:xfrm>
        </p:grpSpPr>
        <p:pic>
          <p:nvPicPr>
            <p:cNvPr id="3" name="黄色旗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5898481"/>
              <a:ext cx="696789" cy="710061"/>
            </a:xfrm>
            <a:prstGeom prst="rect">
              <a:avLst/>
            </a:prstGeom>
          </p:spPr>
        </p:pic>
        <p:sp>
          <p:nvSpPr>
            <p:cNvPr id="15" name="1"/>
            <p:cNvSpPr txBox="1"/>
            <p:nvPr/>
          </p:nvSpPr>
          <p:spPr>
            <a:xfrm>
              <a:off x="756383" y="5991901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方正胖娃_GBK" panose="03000509000000000000" pitchFamily="65" charset="-122"/>
                  <a:ea typeface="方正胖娃_GBK" panose="03000509000000000000" pitchFamily="65" charset="-122"/>
                </a:rPr>
                <a:t>3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6236223" y="5218522"/>
            <a:ext cx="696789" cy="710061"/>
            <a:chOff x="641160" y="5898481"/>
            <a:chExt cx="696789" cy="710061"/>
          </a:xfrm>
        </p:grpSpPr>
        <p:pic>
          <p:nvPicPr>
            <p:cNvPr id="29" name="黄色旗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160" y="5898481"/>
              <a:ext cx="696789" cy="710061"/>
            </a:xfrm>
            <a:prstGeom prst="rect">
              <a:avLst/>
            </a:prstGeom>
          </p:spPr>
        </p:pic>
        <p:sp>
          <p:nvSpPr>
            <p:cNvPr id="30" name="1"/>
            <p:cNvSpPr txBox="1"/>
            <p:nvPr/>
          </p:nvSpPr>
          <p:spPr>
            <a:xfrm>
              <a:off x="756383" y="5991901"/>
              <a:ext cx="4928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>
                  <a:solidFill>
                    <a:schemeClr val="bg1"/>
                  </a:solidFill>
                  <a:latin typeface="方正胖娃_GBK" panose="03000509000000000000" pitchFamily="65" charset="-122"/>
                  <a:ea typeface="方正胖娃_GBK" panose="03000509000000000000" pitchFamily="65" charset="-122"/>
                </a:rPr>
                <a:t>4</a:t>
              </a:r>
            </a:p>
          </p:txBody>
        </p:sp>
      </p:grpSp>
      <p:sp>
        <p:nvSpPr>
          <p:cNvPr id="36" name="1"/>
          <p:cNvSpPr txBox="1"/>
          <p:nvPr/>
        </p:nvSpPr>
        <p:spPr>
          <a:xfrm>
            <a:off x="777405" y="3909673"/>
            <a:ext cx="514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solidFill>
                  <a:schemeClr val="bg1"/>
                </a:solidFill>
                <a:latin typeface="方正胖娃_GBK" panose="03000509000000000000" pitchFamily="65" charset="-122"/>
                <a:ea typeface="方正胖娃_GBK" panose="03000509000000000000" pitchFamily="65" charset="-122"/>
              </a:rPr>
              <a:t>1</a:t>
            </a:r>
            <a:endParaRPr lang="zh-CN" altLang="en-US" sz="2800" dirty="0">
              <a:solidFill>
                <a:schemeClr val="bg1"/>
              </a:solidFill>
              <a:latin typeface="方正胖娃_GBK" panose="03000509000000000000" pitchFamily="65" charset="-122"/>
              <a:ea typeface="方正胖娃_GBK" panose="03000509000000000000" pitchFamily="65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文本框 15"/>
              <p:cNvSpPr txBox="1"/>
              <p:nvPr/>
            </p:nvSpPr>
            <p:spPr>
              <a:xfrm>
                <a:off x="1487544" y="3795089"/>
                <a:ext cx="617618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𝟖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37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7544" y="3795089"/>
                <a:ext cx="617618" cy="90178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15"/>
              <p:cNvSpPr txBox="1"/>
              <p:nvPr/>
            </p:nvSpPr>
            <p:spPr>
              <a:xfrm>
                <a:off x="1919564" y="3810490"/>
                <a:ext cx="3292471" cy="9105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𝟖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𝟒𝟐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38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9564" y="3810490"/>
                <a:ext cx="3292471" cy="9105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文本框 15"/>
              <p:cNvSpPr txBox="1"/>
              <p:nvPr/>
            </p:nvSpPr>
            <p:spPr>
              <a:xfrm>
                <a:off x="1513175" y="5124070"/>
                <a:ext cx="61761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𝟓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39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3175" y="5124070"/>
                <a:ext cx="617618" cy="898964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文本框 15"/>
              <p:cNvSpPr txBox="1"/>
              <p:nvPr/>
            </p:nvSpPr>
            <p:spPr>
              <a:xfrm>
                <a:off x="1949934" y="5104064"/>
                <a:ext cx="3292471" cy="9389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𝟓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0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9934" y="5104064"/>
                <a:ext cx="3292471" cy="9389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文本框 15"/>
              <p:cNvSpPr txBox="1"/>
              <p:nvPr/>
            </p:nvSpPr>
            <p:spPr>
              <a:xfrm>
                <a:off x="7108239" y="3746365"/>
                <a:ext cx="617618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𝟒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1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239" y="3746365"/>
                <a:ext cx="617618" cy="89896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文本框 15"/>
              <p:cNvSpPr txBox="1"/>
              <p:nvPr/>
            </p:nvSpPr>
            <p:spPr>
              <a:xfrm>
                <a:off x="7489377" y="3747026"/>
                <a:ext cx="329247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𝟒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𝟕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𝟕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𝟑𝟏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𝟕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4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9377" y="3747026"/>
                <a:ext cx="3292471" cy="898964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文本框 15"/>
              <p:cNvSpPr txBox="1"/>
              <p:nvPr/>
            </p:nvSpPr>
            <p:spPr>
              <a:xfrm>
                <a:off x="7108239" y="5002543"/>
                <a:ext cx="617618" cy="899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𝟐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5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239" y="5002543"/>
                <a:ext cx="617618" cy="899542"/>
              </a:xfrm>
              <a:prstGeom prst="rect">
                <a:avLst/>
              </a:prstGeom>
              <a:blipFill>
                <a:blip r:embed="rId18"/>
                <a:stretch>
                  <a:fillRect r="-29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文本框 15"/>
              <p:cNvSpPr txBox="1"/>
              <p:nvPr/>
            </p:nvSpPr>
            <p:spPr>
              <a:xfrm>
                <a:off x="7769950" y="4997626"/>
                <a:ext cx="3292471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𝟏𝟎</m:t>
                          </m:r>
                        </m:den>
                      </m:f>
                      <m:r>
                        <a:rPr lang="en-US" altLang="zh-CN" sz="2800" b="1" i="1" smtClean="0">
                          <a:solidFill>
                            <a:srgbClr val="724502"/>
                          </a:solidFill>
                          <a:latin typeface="Cambria Math" panose="02040503050406030204" pitchFamily="18" charset="0"/>
                          <a:ea typeface="方正稚艺简体" panose="03000509000000000000" pitchFamily="65" charset="-122"/>
                        </a:rPr>
                        <m:t>=</m:t>
                      </m:r>
                      <m:f>
                        <m:fPr>
                          <m:ctrlP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</m:ctrlPr>
                        </m:fPr>
                        <m:num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𝟐𝟏</m:t>
                          </m:r>
                        </m:num>
                        <m:den>
                          <m:r>
                            <a:rPr lang="en-US" altLang="zh-CN" sz="2800" b="1" i="1" smtClean="0">
                              <a:solidFill>
                                <a:srgbClr val="724502"/>
                              </a:solidFill>
                              <a:latin typeface="Cambria Math" panose="02040503050406030204" pitchFamily="18" charset="0"/>
                              <a:ea typeface="方正稚艺简体" panose="03000509000000000000" pitchFamily="65" charset="-122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zh-CN" altLang="en-US" sz="2800" b="1" dirty="0">
                  <a:solidFill>
                    <a:srgbClr val="724502"/>
                  </a:solidFill>
                  <a:latin typeface="方正稚艺简体" panose="03000509000000000000" pitchFamily="65" charset="-122"/>
                  <a:ea typeface="方正稚艺简体" panose="03000509000000000000" pitchFamily="65" charset="-122"/>
                </a:endParaRPr>
              </a:p>
            </p:txBody>
          </p:sp>
        </mc:Choice>
        <mc:Fallback xmlns="">
          <p:sp>
            <p:nvSpPr>
              <p:cNvPr id="46" name="文本框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9950" y="4997626"/>
                <a:ext cx="3292471" cy="898964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Audio 4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058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mph" presetSubtype="0" repeatCount="500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autoRev="1" fill="remove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25E-6 2.59259E-6 L 1.25E-6 0.2208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1042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4.07407E-6 L -0.68373 0.01574 " pathEditMode="relative" rAng="0" ptsTypes="AA">
                                      <p:cBhvr>
                                        <p:cTn id="15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193" y="78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6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5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  <p:bldLst>
      <p:bldP spid="9" grpId="0" animBg="1"/>
      <p:bldP spid="12" grpId="0"/>
      <p:bldP spid="37" grpId="0"/>
      <p:bldP spid="38" grpId="0"/>
      <p:bldP spid="39" grpId="0"/>
      <p:bldP spid="40" grpId="0"/>
      <p:bldP spid="41" grpId="0"/>
      <p:bldP spid="44" grpId="0"/>
      <p:bldP spid="45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451572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962" y="1881822"/>
            <a:ext cx="549886" cy="82327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427" y="1422806"/>
            <a:ext cx="831240" cy="124451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6" y="0"/>
            <a:ext cx="1198006" cy="1093102"/>
          </a:xfrm>
          <a:prstGeom prst="rect">
            <a:avLst/>
          </a:prstGeom>
        </p:spPr>
      </p:pic>
      <p:sp>
        <p:nvSpPr>
          <p:cNvPr id="13" name="流程图: 过程 33"/>
          <p:cNvSpPr/>
          <p:nvPr/>
        </p:nvSpPr>
        <p:spPr>
          <a:xfrm>
            <a:off x="3932" y="2783728"/>
            <a:ext cx="12192000" cy="4074272"/>
          </a:xfrm>
          <a:prstGeom prst="flowChartProcess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14" name="组合 10"/>
          <p:cNvGrpSpPr/>
          <p:nvPr/>
        </p:nvGrpSpPr>
        <p:grpSpPr>
          <a:xfrm>
            <a:off x="12192000" y="2783728"/>
            <a:ext cx="1919564" cy="1529223"/>
            <a:chOff x="8061083" y="2111896"/>
            <a:chExt cx="1321237" cy="1220122"/>
          </a:xfrm>
        </p:grpSpPr>
        <p:pic>
          <p:nvPicPr>
            <p:cNvPr id="15" name="图片 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22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Mã02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24" name="文本框 11"/>
          <p:cNvSpPr txBox="1"/>
          <p:nvPr/>
        </p:nvSpPr>
        <p:spPr>
          <a:xfrm>
            <a:off x="5534190" y="3146196"/>
            <a:ext cx="69061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altLang="zh-CN" sz="3200" dirty="0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phân</a:t>
            </a:r>
            <a:r>
              <a:rPr lang="en-US" altLang="zh-CN" sz="3200" dirty="0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số</a:t>
            </a:r>
            <a:r>
              <a:rPr lang="en-US" altLang="zh-CN" sz="3200" dirty="0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thích</a:t>
            </a:r>
            <a:r>
              <a:rPr lang="en-US" altLang="zh-CN" sz="3200" dirty="0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hợp</a:t>
            </a:r>
            <a:r>
              <a:rPr lang="en-US" altLang="zh-CN" sz="3200" dirty="0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vào</a:t>
            </a:r>
            <a:r>
              <a:rPr lang="en-US" altLang="zh-CN" sz="3200" dirty="0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chỗ</a:t>
            </a:r>
            <a:r>
              <a:rPr lang="en-US" altLang="zh-CN" sz="3200" dirty="0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ln w="22225">
                  <a:solidFill>
                    <a:srgbClr val="C00000"/>
                  </a:solidFill>
                </a:ln>
                <a:solidFill>
                  <a:srgbClr val="C00000"/>
                </a:solidFill>
                <a:latin typeface="Times New Roman" panose="02020603050405020304" pitchFamily="18" charset="0"/>
                <a:ea typeface="华文琥珀" panose="02010800040101010101" pitchFamily="2" charset="-122"/>
                <a:cs typeface="Times New Roman" panose="02020603050405020304" pitchFamily="18" charset="0"/>
              </a:rPr>
              <a:t>chấm</a:t>
            </a:r>
            <a:endParaRPr lang="zh-CN" altLang="en-US" sz="3200" dirty="0">
              <a:ln w="22225">
                <a:solidFill>
                  <a:srgbClr val="C00000"/>
                </a:solidFill>
              </a:ln>
              <a:solidFill>
                <a:srgbClr val="C00000"/>
              </a:solidFill>
              <a:latin typeface="Times New Roman" panose="02020603050405020304" pitchFamily="18" charset="0"/>
              <a:ea typeface="华文琥珀" panose="020108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813" y="327888"/>
            <a:ext cx="2941625" cy="4549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3980" y="4153137"/>
            <a:ext cx="92931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1dm = ….m          b)1g  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….kg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c)1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= …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3dm = ….m              8g  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….kg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= …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9dm = ….m              25g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….kg           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…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18663539">
            <a:off x="-315521" y="4832562"/>
            <a:ext cx="2331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1025" y="4741836"/>
            <a:ext cx="2538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10dm =       m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748157" y="4726116"/>
            <a:ext cx="563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383895" y="5367016"/>
            <a:ext cx="2538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1dm   =       m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2637500" y="5117631"/>
                <a:ext cx="563750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500" y="5117631"/>
                <a:ext cx="563750" cy="89896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1426099" y="6184236"/>
            <a:ext cx="2538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   =       m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2684968" y="5946698"/>
                <a:ext cx="563750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8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4968" y="5946698"/>
                <a:ext cx="563750" cy="90178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5806552" y="3460821"/>
            <a:ext cx="3981157" cy="2546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00000"/>
              </a:lnSpc>
              <a:buAutoNum type="alphaLcParenR"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1dm =       m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3dm =       m</a:t>
            </a: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9dm =       m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74673" y="3602582"/>
                <a:ext cx="563750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4673" y="3602582"/>
                <a:ext cx="563750" cy="7861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942969" y="4440517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2969" y="4440517"/>
                <a:ext cx="960046" cy="7861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997776" y="5329557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7776" y="5329557"/>
                <a:ext cx="960046" cy="78617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552482" y="3467891"/>
            <a:ext cx="359962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1g  =           kg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8g  =           kg</a:t>
            </a: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25g =           kg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786179" y="3602582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6179" y="3602582"/>
                <a:ext cx="960046" cy="7861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816419" y="4440517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16419" y="4440517"/>
                <a:ext cx="960046" cy="7861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9872269" y="5310284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𝟏𝟎𝟎𝟎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2269" y="5310284"/>
                <a:ext cx="960046" cy="7861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6413481" y="3424384"/>
            <a:ext cx="421619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1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 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6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=   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12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=       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8033967" y="3609547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3967" y="3609547"/>
                <a:ext cx="960046" cy="7861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8110811" y="4449810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0811" y="4449810"/>
                <a:ext cx="960046" cy="7861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603713" y="4505169"/>
                <a:ext cx="163709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3713" y="4505169"/>
                <a:ext cx="1637098" cy="714683"/>
              </a:xfrm>
              <a:prstGeom prst="rect">
                <a:avLst/>
              </a:prstGeom>
              <a:blipFill>
                <a:blip r:embed="rId19"/>
                <a:stretch>
                  <a:fillRect l="-743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120559" y="5302890"/>
                <a:ext cx="960046" cy="786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𝟔𝟎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0559" y="5302890"/>
                <a:ext cx="960046" cy="786177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9614404" y="5371106"/>
                <a:ext cx="1637098" cy="714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giờ</a:t>
                </a:r>
                <a:endPara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4404" y="5371106"/>
                <a:ext cx="1637098" cy="714683"/>
              </a:xfrm>
              <a:prstGeom prst="rect">
                <a:avLst/>
              </a:prstGeom>
              <a:blipFill>
                <a:blip r:embed="rId21"/>
                <a:stretch>
                  <a:fillRect l="-7435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520617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-0.00846 0.00185 L -3.33333E-6 -0.55834 " pathEditMode="relative" rAng="0" ptsTypes="AA">
                                      <p:cBhvr>
                                        <p:cTn id="1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7" y="-2800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-4.58333E-6 7.40741E-7 L -4.58333E-6 -0.5132 " pathEditMode="relative" rAng="0" ptsTypes="AA">
                                      <p:cBhvr>
                                        <p:cTn id="19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5671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1.45833E-6 1.85185E-6 L -1.0168 -0.0291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46" y="-1458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4.16667E-6 -1.11111E-6 L -0.73477 0.00486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745" y="23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" grpId="0"/>
      <p:bldP spid="3" grpId="1"/>
      <p:bldP spid="4" grpId="0"/>
      <p:bldP spid="5" grpId="0"/>
      <p:bldP spid="25" grpId="0"/>
      <p:bldP spid="26" grpId="0"/>
      <p:bldP spid="27" grpId="0"/>
      <p:bldP spid="28" grpId="0"/>
      <p:bldP spid="29" grpId="0"/>
      <p:bldP spid="6" grpId="0"/>
      <p:bldP spid="6" grpId="1"/>
      <p:bldP spid="30" grpId="0"/>
      <p:bldP spid="30" grpId="1"/>
      <p:bldP spid="31" grpId="0"/>
      <p:bldP spid="31" grpId="1"/>
      <p:bldP spid="32" grpId="0"/>
      <p:bldP spid="32" grpId="1"/>
      <p:bldP spid="7" grpId="0"/>
      <p:bldP spid="7" grpId="1"/>
      <p:bldP spid="33" grpId="0"/>
      <p:bldP spid="33" grpId="1"/>
      <p:bldP spid="34" grpId="0"/>
      <p:bldP spid="34" grpId="1"/>
      <p:bldP spid="35" grpId="0"/>
      <p:bldP spid="35" grpId="1"/>
      <p:bldP spid="8" grpId="0"/>
      <p:bldP spid="36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9822"/>
            <a:ext cx="12192000" cy="564817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12" y="396584"/>
            <a:ext cx="1663545" cy="151787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245721" y="396584"/>
            <a:ext cx="1011033" cy="489757"/>
          </a:xfrm>
          <a:prstGeom prst="rect">
            <a:avLst/>
          </a:prstGeom>
        </p:spPr>
      </p:pic>
      <p:pic>
        <p:nvPicPr>
          <p:cNvPr id="24" name="图片 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3"/>
          <a:stretch/>
        </p:blipFill>
        <p:spPr>
          <a:xfrm>
            <a:off x="10522633" y="3636001"/>
            <a:ext cx="1409519" cy="1989880"/>
          </a:xfrm>
          <a:prstGeom prst="rect">
            <a:avLst/>
          </a:prstGeom>
        </p:spPr>
      </p:pic>
      <p:pic>
        <p:nvPicPr>
          <p:cNvPr id="25" name="Audio 2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14068" y="5528345"/>
            <a:ext cx="12192000" cy="80924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910818" y="5467892"/>
            <a:ext cx="61897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</a:t>
            </a:r>
          </a:p>
          <a:p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 7dm; 2m 3dm; 4m 37cm; 1m 53cm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流程图: 过程 5"/>
          <p:cNvSpPr/>
          <p:nvPr/>
        </p:nvSpPr>
        <p:spPr>
          <a:xfrm>
            <a:off x="3057099" y="276767"/>
            <a:ext cx="7205686" cy="3981334"/>
          </a:xfrm>
          <a:prstGeom prst="flowChart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601329" y="886341"/>
            <a:ext cx="330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ysClr val="windowText" lastClr="000000"/>
              </a:solidFill>
            </a:endParaRPr>
          </a:p>
        </p:txBody>
      </p:sp>
      <p:grpSp>
        <p:nvGrpSpPr>
          <p:cNvPr id="15" name="组合 10"/>
          <p:cNvGrpSpPr/>
          <p:nvPr/>
        </p:nvGrpSpPr>
        <p:grpSpPr>
          <a:xfrm>
            <a:off x="11976100" y="4861270"/>
            <a:ext cx="1919564" cy="1529223"/>
            <a:chOff x="8061083" y="2111896"/>
            <a:chExt cx="1321237" cy="1220122"/>
          </a:xfrm>
        </p:grpSpPr>
        <p:pic>
          <p:nvPicPr>
            <p:cNvPr id="16" name="图片 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1083" y="2111896"/>
              <a:ext cx="1321237" cy="1220122"/>
            </a:xfrm>
            <a:prstGeom prst="rect">
              <a:avLst/>
            </a:prstGeom>
          </p:spPr>
        </p:pic>
        <p:sp>
          <p:nvSpPr>
            <p:cNvPr id="17" name="文本框 9"/>
            <p:cNvSpPr txBox="1"/>
            <p:nvPr/>
          </p:nvSpPr>
          <p:spPr>
            <a:xfrm>
              <a:off x="8248283" y="2376240"/>
              <a:ext cx="1062401" cy="564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 smtClean="0">
                  <a:solidFill>
                    <a:srgbClr val="FF898B"/>
                  </a:solidFill>
                  <a:latin typeface="华康海报体W12" panose="040B0C09000000000000" pitchFamily="81" charset="-122"/>
                  <a:ea typeface="华康海报体W12" panose="040B0C09000000000000" pitchFamily="81" charset="-122"/>
                </a:rPr>
                <a:t>Mã03</a:t>
              </a:r>
              <a:endParaRPr lang="zh-CN" altLang="en-US" sz="4000" b="1" dirty="0">
                <a:solidFill>
                  <a:srgbClr val="FF898B"/>
                </a:solidFill>
                <a:latin typeface="华康海报体W12" panose="040B0C09000000000000" pitchFamily="81" charset="-122"/>
                <a:ea typeface="华康海报体W12" panose="040B0C09000000000000" pitchFamily="81" charset="-122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3460652" y="886341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Mẫu: 5m 7dm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88392" y="817452"/>
                <a:ext cx="2227970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5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392" y="817452"/>
                <a:ext cx="2227970" cy="701859"/>
              </a:xfrm>
              <a:prstGeom prst="rect">
                <a:avLst/>
              </a:prstGeom>
              <a:blipFill>
                <a:blip r:embed="rId11"/>
                <a:stretch>
                  <a:fillRect l="-5753" b="-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55725" y="843903"/>
                <a:ext cx="1918481" cy="701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800" i="1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25" y="843903"/>
                <a:ext cx="1918481" cy="701859"/>
              </a:xfrm>
              <a:prstGeom prst="rect">
                <a:avLst/>
              </a:prstGeom>
              <a:blipFill>
                <a:blip r:embed="rId12"/>
                <a:stretch>
                  <a:fillRect l="-6349" b="-86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548575" y="1726043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2m 3dm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588392" y="1636723"/>
                <a:ext cx="222797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8392" y="1636723"/>
                <a:ext cx="2227970" cy="704295"/>
              </a:xfrm>
              <a:prstGeom prst="rect">
                <a:avLst/>
              </a:prstGeom>
              <a:blipFill>
                <a:blip r:embed="rId13"/>
                <a:stretch>
                  <a:fillRect l="-5753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583366" y="1657141"/>
                <a:ext cx="191848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3366" y="1657141"/>
                <a:ext cx="1918481" cy="704295"/>
              </a:xfrm>
              <a:prstGeom prst="rect">
                <a:avLst/>
              </a:prstGeom>
              <a:blipFill>
                <a:blip r:embed="rId14"/>
                <a:stretch>
                  <a:fillRect l="-6667" b="-1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3560295" y="2539624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4m 37cm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93252" y="2438464"/>
                <a:ext cx="222797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252" y="2438464"/>
                <a:ext cx="2227970" cy="704295"/>
              </a:xfrm>
              <a:prstGeom prst="rect">
                <a:avLst/>
              </a:prstGeom>
              <a:blipFill>
                <a:blip r:embed="rId15"/>
                <a:stretch>
                  <a:fillRect l="-5464" r="-4098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950884" y="2421889"/>
                <a:ext cx="191848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4</m:t>
                    </m:r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0884" y="2421889"/>
                <a:ext cx="1918481" cy="704295"/>
              </a:xfrm>
              <a:prstGeom prst="rect">
                <a:avLst/>
              </a:prstGeom>
              <a:blipFill>
                <a:blip r:embed="rId16"/>
                <a:stretch>
                  <a:fillRect l="-6349" b="-94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extBox 31"/>
          <p:cNvSpPr txBox="1"/>
          <p:nvPr/>
        </p:nvSpPr>
        <p:spPr>
          <a:xfrm>
            <a:off x="3601329" y="3203212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28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dirty="0" smtClean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53cm</a:t>
            </a:r>
            <a:endParaRPr lang="en-US" sz="28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827543" y="3081004"/>
                <a:ext cx="2227970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 m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7543" y="3081004"/>
                <a:ext cx="2227970" cy="704295"/>
              </a:xfrm>
              <a:prstGeom prst="rect">
                <a:avLst/>
              </a:prstGeom>
              <a:blipFill>
                <a:blip r:embed="rId17"/>
                <a:stretch>
                  <a:fillRect l="-5753" r="-4110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948453" y="3042412"/>
                <a:ext cx="1918481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f>
                      <m:fPr>
                        <m:ctrlP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53</m:t>
                        </m:r>
                      </m:num>
                      <m:den>
                        <m:r>
                          <a:rPr lang="en-US" sz="2800" i="1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2800" b="0" i="1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r>
                  <a:rPr lang="en-US" sz="2800" dirty="0">
                    <a:solidFill>
                      <a:sysClr val="windowText" lastClr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</a:t>
                </a: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453" y="3042412"/>
                <a:ext cx="1918481" cy="704295"/>
              </a:xfrm>
              <a:prstGeom prst="rect">
                <a:avLst/>
              </a:prstGeom>
              <a:blipFill>
                <a:blip r:embed="rId18"/>
                <a:stretch>
                  <a:fillRect l="-6667" b="-103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14397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625 1.48148E-6 L 0.94831 1.48148E-6 " pathEditMode="relative" rAng="0" ptsTypes="AA">
                                      <p:cBhvr>
                                        <p:cTn id="13" dur="5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721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35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33333E-6 -1.48148E-6 L -0.84127 0.0150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070" y="741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2.5E-6 -3.7037E-7 L -0.85781 0.02778 " pathEditMode="relative" rAng="0" ptsTypes="AA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891" y="138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3" grpId="0"/>
      <p:bldP spid="18" grpId="0" animBg="1"/>
      <p:bldP spid="6" grpId="0"/>
      <p:bldP spid="7" grpId="0"/>
      <p:bldP spid="8" grpId="0"/>
      <p:bldP spid="26" grpId="0"/>
      <p:bldP spid="27" grpId="0"/>
      <p:bldP spid="28" grpId="0"/>
      <p:bldP spid="29" grpId="0"/>
      <p:bldP spid="21" grpId="0"/>
      <p:bldP spid="30" grpId="0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82" y="13787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3522" y="287707"/>
            <a:ext cx="1198006" cy="109310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3892" y="13787"/>
            <a:ext cx="1826770" cy="2076971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169682" y="3429000"/>
            <a:ext cx="60223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Cám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ơn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nhé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,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nhờ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bạn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giải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được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hết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các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mật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mã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nên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Tí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đã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tìm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thấy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MiLu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đang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chơi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với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Tít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đằng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kia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kìa</a:t>
            </a:r>
            <a:r>
              <a:rPr lang="en-US" altLang="zh-CN" sz="3200" dirty="0" smtClean="0">
                <a:solidFill>
                  <a:srgbClr val="724502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.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Tít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ơi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!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MiLu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3200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ơi</a:t>
            </a:r>
            <a:r>
              <a:rPr lang="en-US" altLang="zh-CN" sz="3200" dirty="0" smtClean="0">
                <a:solidFill>
                  <a:srgbClr val="0000FF"/>
                </a:solidFill>
                <a:latin typeface="Times New Roman" panose="02020603050405020304" pitchFamily="18" charset="0"/>
                <a:ea typeface="方正稚艺简体" panose="03000509000000000000" pitchFamily="65" charset="-122"/>
                <a:cs typeface="Times New Roman" panose="02020603050405020304" pitchFamily="18" charset="0"/>
              </a:rPr>
              <a:t>!</a:t>
            </a:r>
            <a:endParaRPr lang="zh-CN" altLang="en-US" sz="3200" dirty="0">
              <a:solidFill>
                <a:srgbClr val="0000FF"/>
              </a:solidFill>
              <a:latin typeface="Times New Roman" panose="02020603050405020304" pitchFamily="18" charset="0"/>
              <a:ea typeface="方正稚艺简体" panose="03000509000000000000" pitchFamily="65" charset="-122"/>
              <a:cs typeface="Times New Roman" panose="02020603050405020304" pitchFamily="18" charset="0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749901">
            <a:off x="8135965" y="1106325"/>
            <a:ext cx="1400825" cy="123013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90223"/>
            <a:ext cx="3073336" cy="4752949"/>
          </a:xfrm>
          <a:prstGeom prst="rect">
            <a:avLst/>
          </a:prstGeom>
        </p:spPr>
      </p:pic>
      <p:sp>
        <p:nvSpPr>
          <p:cNvPr id="11" name="Cloud 10"/>
          <p:cNvSpPr/>
          <p:nvPr/>
        </p:nvSpPr>
        <p:spPr>
          <a:xfrm>
            <a:off x="149603" y="834258"/>
            <a:ext cx="3094184" cy="1702191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0555306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78255 1.11111E-6 " pathEditMode="relative" rAng="0" ptsTypes="AA">
                                      <p:cBhvr>
                                        <p:cTn id="17" dur="4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28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600"/>
                            </p:stCondLst>
                            <p:childTnLst>
                              <p:par>
                                <p:cTn id="2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4.07407E-6 L -0.11315 0.15717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64" y="7847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22222E-6 L -0.15143 0.1726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78" y="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5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5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50" fill="hold">
                                          <p:stCondLst>
                                            <p:cond delay="13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5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1" grpId="0" animBg="1"/>
      <p:bldP spid="1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11"/>
            <a:ext cx="12192000" cy="6858000"/>
          </a:xfrm>
          <a:prstGeom prst="rect">
            <a:avLst/>
          </a:prstGeom>
        </p:spPr>
      </p:pic>
      <p:pic>
        <p:nvPicPr>
          <p:cNvPr id="4" name="图片 4" descr="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5" y="4981433"/>
            <a:ext cx="12195810" cy="18851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4713" y="161149"/>
            <a:ext cx="107101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1. Chuyển các phân số sau thành phân số thập phân:</a:t>
            </a:r>
            <a:endParaRPr lang="en-US" sz="36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55594" y="750627"/>
                <a:ext cx="600502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en-US" sz="32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594" y="750627"/>
                <a:ext cx="600502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732140" y="766710"/>
                <a:ext cx="1883971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14 :7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70 :7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2140" y="766710"/>
                <a:ext cx="1883971" cy="10175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8236" y="748818"/>
                <a:ext cx="104781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236" y="748818"/>
                <a:ext cx="1047814" cy="101752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251611" y="1861161"/>
                <a:ext cx="594817" cy="10207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611" y="1861161"/>
                <a:ext cx="594817" cy="102074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745491" y="1862771"/>
                <a:ext cx="1971557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11 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×4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5491" y="1862771"/>
                <a:ext cx="1971557" cy="101752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588236" y="1846146"/>
                <a:ext cx="1414348" cy="10157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44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8236" y="1846146"/>
                <a:ext cx="1414348" cy="101572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151324" y="2958832"/>
                <a:ext cx="898333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324" y="2958832"/>
                <a:ext cx="898333" cy="10275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927433" y="2942608"/>
                <a:ext cx="1869577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75 :3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300 :3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433" y="2942608"/>
                <a:ext cx="1869577" cy="10275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17048" y="2958832"/>
                <a:ext cx="1347885" cy="10275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7048" y="2958832"/>
                <a:ext cx="1347885" cy="10275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250772" y="4036657"/>
                <a:ext cx="887104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772" y="4036657"/>
                <a:ext cx="887104" cy="101752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927433" y="4032447"/>
                <a:ext cx="2136706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23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500 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×2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7433" y="4032447"/>
                <a:ext cx="2136706" cy="10175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841955" y="3998179"/>
                <a:ext cx="1588189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46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320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1955" y="3998179"/>
                <a:ext cx="1588189" cy="1017523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8176198" y="5394351"/>
            <a:ext cx="3903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latin typeface="tiBody)"/>
              </a:rPr>
              <a:t>Bài tập giảm tải theo công văn 3969</a:t>
            </a:r>
            <a:endParaRPr lang="en-US">
              <a:latin typeface="tiBody)"/>
            </a:endParaRPr>
          </a:p>
        </p:txBody>
      </p:sp>
      <p:pic>
        <p:nvPicPr>
          <p:cNvPr id="19" name="图片 1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590223"/>
            <a:ext cx="3073336" cy="475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8785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42135 -0.01528 " pathEditMode="relative" rAng="0" ptsTypes="AA">
                                      <p:cBhvr>
                                        <p:cTn id="71" dur="4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68" y="-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" y="-7374"/>
            <a:ext cx="12192000" cy="6858000"/>
          </a:xfrm>
          <a:prstGeom prst="rect">
            <a:avLst/>
          </a:prstGeom>
        </p:spPr>
      </p:pic>
      <p:pic>
        <p:nvPicPr>
          <p:cNvPr id="3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7334"/>
            <a:ext cx="12192000" cy="5620512"/>
          </a:xfrm>
          <a:prstGeom prst="rect">
            <a:avLst/>
          </a:prstGeom>
        </p:spPr>
      </p:pic>
      <p:sp>
        <p:nvSpPr>
          <p:cNvPr id="4" name="文本框 12"/>
          <p:cNvSpPr txBox="1"/>
          <p:nvPr/>
        </p:nvSpPr>
        <p:spPr>
          <a:xfrm>
            <a:off x="3764701" y="1084122"/>
            <a:ext cx="7961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b="1" smtClean="0">
                <a:ln w="12700">
                  <a:noFill/>
                </a:ln>
                <a:solidFill>
                  <a:srgbClr val="FF5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UTM Windsor BT" panose="02040603050506020204" pitchFamily="18" charset="0"/>
                <a:ea typeface="华康海报体W12" panose="040B0C09000000000000" pitchFamily="81" charset="-122"/>
              </a:rPr>
              <a:t>Chúc các em học tốt</a:t>
            </a:r>
            <a:endParaRPr lang="zh-CN" altLang="en-US" sz="6000" b="1" dirty="0">
              <a:ln w="12700">
                <a:noFill/>
              </a:ln>
              <a:solidFill>
                <a:srgbClr val="4887C4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UTM Windsor BT" panose="02040603050506020204" pitchFamily="18" charset="0"/>
              <a:ea typeface="华康海报体W12" panose="040B0C09000000000000" pitchFamily="81" charset="-122"/>
            </a:endParaRPr>
          </a:p>
        </p:txBody>
      </p:sp>
      <p:pic>
        <p:nvPicPr>
          <p:cNvPr id="5" name="图片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701" y="-276403"/>
            <a:ext cx="1277435" cy="1151449"/>
          </a:xfrm>
          <a:prstGeom prst="rect">
            <a:avLst/>
          </a:prstGeom>
        </p:spPr>
      </p:pic>
      <p:pic>
        <p:nvPicPr>
          <p:cNvPr id="7" name="嘉芙姐姐、嘉芙姐姐儿童合唱团 - 蔬菜好味道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7853" y="6248400"/>
            <a:ext cx="609600" cy="609600"/>
          </a:xfrm>
          <a:prstGeom prst="rect">
            <a:avLst/>
          </a:prstGeom>
        </p:spPr>
      </p:pic>
      <p:pic>
        <p:nvPicPr>
          <p:cNvPr id="8" name="图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4329" y="2280929"/>
            <a:ext cx="1490622" cy="1197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688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C 0.00403 0.05231 0.04961 0.05741 0.07929 0.06227 C 0.10885 0.06713 0.14752 0.02917 0.17786 0.02963 C 0.2082 0.03009 0.22877 0.06667 0.26041 0.06504 C 0.29219 0.06366 0.33984 0.02592 0.36836 0.02037 C 0.41198 0.00509 0.48867 0.05254 0.52044 0.04838 " pathEditMode="relative" rAng="0" ptsTypes="AAAA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16" y="3241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校园卡通安全教育主题班会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5|3.8|3|3.6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372</Words>
  <Application>Microsoft Office PowerPoint</Application>
  <PresentationFormat>Widescreen</PresentationFormat>
  <Paragraphs>88</Paragraphs>
  <Slides>8</Slides>
  <Notes>5</Notes>
  <HiddenSlides>0</HiddenSlides>
  <MMClips>5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宋体</vt:lpstr>
      <vt:lpstr>Arial</vt:lpstr>
      <vt:lpstr>Calibri</vt:lpstr>
      <vt:lpstr>Calibri Light</vt:lpstr>
      <vt:lpstr>Cambria Math</vt:lpstr>
      <vt:lpstr>华文琥珀</vt:lpstr>
      <vt:lpstr>tiBody)</vt:lpstr>
      <vt:lpstr>Times New Roman</vt:lpstr>
      <vt:lpstr>UTM Windsor BT</vt:lpstr>
      <vt:lpstr>UTM Zirkon</vt:lpstr>
      <vt:lpstr>华康海报体W12</vt:lpstr>
      <vt:lpstr>方正稚艺简体</vt:lpstr>
      <vt:lpstr>方正胖娃_GBK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校园卡通安全教育主题班会PPT模板</dc:title>
  <dc:creator/>
  <cp:lastModifiedBy/>
  <cp:revision>1</cp:revision>
  <dcterms:created xsi:type="dcterms:W3CDTF">2017-03-16T14:21:07Z</dcterms:created>
  <dcterms:modified xsi:type="dcterms:W3CDTF">2022-09-12T11:53:13Z</dcterms:modified>
</cp:coreProperties>
</file>