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65" r:id="rId5"/>
    <p:sldId id="266" r:id="rId6"/>
    <p:sldId id="276" r:id="rId7"/>
    <p:sldId id="268" r:id="rId8"/>
    <p:sldId id="264" r:id="rId9"/>
    <p:sldId id="269" r:id="rId10"/>
  </p:sldIdLst>
  <p:sldSz cx="16276638" cy="9144000"/>
  <p:notesSz cx="6858000" cy="9144000"/>
  <p:defaultTextStyle>
    <a:defPPr>
      <a:defRPr lang="en-US"/>
    </a:defPPr>
    <a:lvl1pPr marL="0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  <a:srgbClr val="0000FF"/>
    <a:srgbClr val="CC0099"/>
    <a:srgbClr val="FEF4EC"/>
    <a:srgbClr val="F688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576" y="108"/>
      </p:cViewPr>
      <p:guideLst>
        <p:guide orient="horz" pos="2880"/>
        <p:guide pos="512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79AE0-E343-4431-9E77-3AB2AF9D83DA}" type="datetimeFigureOut">
              <a:rPr lang="en-US" smtClean="0"/>
              <a:t>10/21/2022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D46B89-F200-43AA-B36B-6A2EF4B50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154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1869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0298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7558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8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6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2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8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5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31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7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8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10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10/21/2022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776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10/21/2022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370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37" y="488951"/>
            <a:ext cx="6516307" cy="10401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0" y="488951"/>
            <a:ext cx="19286120" cy="10401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10/21/2022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846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10/21/2022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74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18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6262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252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878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504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3131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757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838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1009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10/21/2022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532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0" y="2844800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17" y="2844800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10/21/2022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589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10/21/2022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448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10/21/2022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007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10/21/2022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073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7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7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10/21/2022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979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0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6262" indent="0">
              <a:buNone/>
              <a:defRPr sz="4400"/>
            </a:lvl2pPr>
            <a:lvl3pPr marL="1452524" indent="0">
              <a:buNone/>
              <a:defRPr sz="3800"/>
            </a:lvl3pPr>
            <a:lvl4pPr marL="2178787" indent="0">
              <a:buNone/>
              <a:defRPr sz="3200"/>
            </a:lvl4pPr>
            <a:lvl5pPr marL="2905049" indent="0">
              <a:buNone/>
              <a:defRPr sz="3200"/>
            </a:lvl5pPr>
            <a:lvl6pPr marL="3631311" indent="0">
              <a:buNone/>
              <a:defRPr sz="3200"/>
            </a:lvl6pPr>
            <a:lvl7pPr marL="4357573" indent="0">
              <a:buNone/>
              <a:defRPr sz="3200"/>
            </a:lvl7pPr>
            <a:lvl8pPr marL="5083835" indent="0">
              <a:buNone/>
              <a:defRPr sz="3200"/>
            </a:lvl8pPr>
            <a:lvl9pPr marL="5810098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1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10/21/2022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980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252" tIns="72626" rIns="145252" bIns="7262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1"/>
            <a:ext cx="14648974" cy="6034617"/>
          </a:xfrm>
          <a:prstGeom prst="rect">
            <a:avLst/>
          </a:prstGeom>
        </p:spPr>
        <p:txBody>
          <a:bodyPr vert="horz" lIns="145252" tIns="72626" rIns="145252" bIns="7262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B3276-3901-471F-8285-C92A8E75787C}" type="datetimeFigureOut">
              <a:rPr lang="en-US" smtClean="0"/>
              <a:t>10/21/2022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5" y="8475134"/>
            <a:ext cx="5154269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90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452524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697" indent="-544697" algn="l" defTabSz="1452524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80176" indent="-453914" algn="l" defTabSz="1452524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5656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41918" indent="-363131" algn="l" defTabSz="1452524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8180" indent="-363131" algn="l" defTabSz="1452524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4442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20704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6967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73229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6262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2524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8787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5049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31311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7573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83835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10098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7" Type="http://schemas.openxmlformats.org/officeDocument/2006/relationships/image" Target="../media/image7.w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719" y="6544828"/>
            <a:ext cx="2921000" cy="2561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2783822" y="4343401"/>
            <a:ext cx="10928600" cy="28843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 Toán lớp 3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5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16: ÔN TẬP VỀ PHÉP CHIA,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5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BẢNG CHIA 2, BẢNG CHIA 5</a:t>
            </a: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2480250" y="2057400"/>
            <a:ext cx="11471154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</a:t>
            </a:r>
          </a:p>
        </p:txBody>
      </p:sp>
      <p:pic>
        <p:nvPicPr>
          <p:cNvPr id="12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7784" y="7260883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4" name="Picture 7" descr="BƯỚM 5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08424">
            <a:off x="12320469" y="6753274"/>
            <a:ext cx="1162751" cy="1516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animal-14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048702" y="5944175"/>
            <a:ext cx="1069334" cy="777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POINSET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692416" y="-109904"/>
            <a:ext cx="1382714" cy="1653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 Box 3"/>
          <p:cNvSpPr txBox="1">
            <a:spLocks noChangeArrowheads="1"/>
          </p:cNvSpPr>
          <p:nvPr/>
        </p:nvSpPr>
        <p:spPr bwMode="auto">
          <a:xfrm>
            <a:off x="3161197" y="716756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717550" indent="-2603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436688" indent="-522288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2154238" indent="-782638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873375" indent="-1044575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 dirty="0">
                <a:solidFill>
                  <a:srgbClr val="FF0066"/>
                </a:solidFill>
                <a:latin typeface="Times New Roman" pitchFamily="18" charset="0"/>
              </a:rPr>
              <a:t>TRƯỜNG TIỂU HỌC </a:t>
            </a:r>
            <a:r>
              <a:rPr lang="en-US" altLang="en-US" sz="3500" b="1" dirty="0" smtClean="0">
                <a:solidFill>
                  <a:srgbClr val="FF0066"/>
                </a:solidFill>
                <a:latin typeface="Times New Roman" pitchFamily="18" charset="0"/>
              </a:rPr>
              <a:t>THẠCH BÀN A</a:t>
            </a:r>
            <a:endParaRPr lang="en-US" altLang="en-US" sz="3500" b="1" dirty="0">
              <a:solidFill>
                <a:srgbClr val="FF0066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2573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20436675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Picture 48">
            <a:extLst>
              <a:ext uri="{FF2B5EF4-FFF2-40B4-BE49-F238E27FC236}">
                <a16:creationId xmlns:a16="http://schemas.microsoft.com/office/drawing/2014/main" id="{781004EC-4297-44D5-8077-E0DDF5424F3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481" t="10026" r="1909" b="52502"/>
          <a:stretch/>
        </p:blipFill>
        <p:spPr>
          <a:xfrm>
            <a:off x="2357790" y="3656153"/>
            <a:ext cx="12781718" cy="4521200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3807619" y="1041400"/>
            <a:ext cx="8557581" cy="1006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 16: ÔN TẬP VỀ PHÉP CHIA, BẢNG CHIA 2, BẢNG CHIA 5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BF5252A2-219D-4172-810A-ED6AC21AB29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11" t="1287" r="30078" b="87990"/>
          <a:stretch/>
        </p:blipFill>
        <p:spPr>
          <a:xfrm>
            <a:off x="2194718" y="2234506"/>
            <a:ext cx="7837961" cy="1006867"/>
          </a:xfrm>
          <a:prstGeom prst="rect">
            <a:avLst/>
          </a:prstGeom>
        </p:spPr>
      </p:pic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0F36742B-B9BD-4323-9533-4B71FBB0FEB3}"/>
              </a:ext>
            </a:extLst>
          </p:cNvPr>
          <p:cNvSpPr/>
          <p:nvPr/>
        </p:nvSpPr>
        <p:spPr>
          <a:xfrm>
            <a:off x="5457576" y="7126706"/>
            <a:ext cx="914400" cy="868680"/>
          </a:xfrm>
          <a:prstGeom prst="roundRect">
            <a:avLst/>
          </a:prstGeom>
          <a:solidFill>
            <a:schemeClr val="bg1"/>
          </a:solidFill>
          <a:ln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</a:p>
        </p:txBody>
      </p:sp>
      <p:sp>
        <p:nvSpPr>
          <p:cNvPr id="47" name="Rectangle: Rounded Corners 46">
            <a:extLst>
              <a:ext uri="{FF2B5EF4-FFF2-40B4-BE49-F238E27FC236}">
                <a16:creationId xmlns:a16="http://schemas.microsoft.com/office/drawing/2014/main" id="{13858934-208E-4308-9F4C-0215C5B16437}"/>
              </a:ext>
            </a:extLst>
          </p:cNvPr>
          <p:cNvSpPr/>
          <p:nvPr/>
        </p:nvSpPr>
        <p:spPr>
          <a:xfrm>
            <a:off x="7554059" y="7137936"/>
            <a:ext cx="914400" cy="868680"/>
          </a:xfrm>
          <a:prstGeom prst="roundRect">
            <a:avLst/>
          </a:prstGeom>
          <a:solidFill>
            <a:schemeClr val="bg1"/>
          </a:solidFill>
          <a:ln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id="{8276B62C-A166-4600-BEE4-EF6198B5A227}"/>
              </a:ext>
            </a:extLst>
          </p:cNvPr>
          <p:cNvSpPr/>
          <p:nvPr/>
        </p:nvSpPr>
        <p:spPr>
          <a:xfrm>
            <a:off x="9074238" y="7133925"/>
            <a:ext cx="914400" cy="868680"/>
          </a:xfrm>
          <a:prstGeom prst="roundRect">
            <a:avLst/>
          </a:prstGeom>
          <a:solidFill>
            <a:schemeClr val="bg1"/>
          </a:solidFill>
          <a:ln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F1BC2B6A-DBD1-406A-9E0D-6CEE5AE06A34}"/>
              </a:ext>
            </a:extLst>
          </p:cNvPr>
          <p:cNvSpPr/>
          <p:nvPr/>
        </p:nvSpPr>
        <p:spPr>
          <a:xfrm>
            <a:off x="6550151" y="7153978"/>
            <a:ext cx="868680" cy="868680"/>
          </a:xfrm>
          <a:prstGeom prst="ellipse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36371ED2-CA1F-4CA5-9390-A74052DCBF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726" t="13062" r="85826" b="81886"/>
          <a:stretch/>
        </p:blipFill>
        <p:spPr>
          <a:xfrm>
            <a:off x="2309264" y="3427613"/>
            <a:ext cx="742119" cy="609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650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47" grpId="0" animBg="1"/>
      <p:bldP spid="48" grpId="0" animBg="1"/>
      <p:bldP spid="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6" name="Text Box 14">
            <a:extLst>
              <a:ext uri="{FF2B5EF4-FFF2-40B4-BE49-F238E27FC236}">
                <a16:creationId xmlns:a16="http://schemas.microsoft.com/office/drawing/2014/main" id="{54C9F858-3B64-4E17-A44E-3315F879E5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4762" y="1123663"/>
            <a:ext cx="8557581" cy="1006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 16: ÔN TẬP VỀ PHÉP CHIA, BẢNG CHIA 2, BẢNG CHIA 5</a:t>
            </a:r>
          </a:p>
        </p:txBody>
      </p:sp>
      <p:pic>
        <p:nvPicPr>
          <p:cNvPr id="78" name="Picture 77">
            <a:extLst>
              <a:ext uri="{FF2B5EF4-FFF2-40B4-BE49-F238E27FC236}">
                <a16:creationId xmlns:a16="http://schemas.microsoft.com/office/drawing/2014/main" id="{1394E27B-B04D-4A29-A1AE-27BDEA52527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129" t="47028"/>
          <a:stretch/>
        </p:blipFill>
        <p:spPr>
          <a:xfrm>
            <a:off x="2126540" y="3237146"/>
            <a:ext cx="13435093" cy="5602054"/>
          </a:xfrm>
          <a:prstGeom prst="rect">
            <a:avLst/>
          </a:prstGeom>
        </p:spPr>
      </p:pic>
      <p:pic>
        <p:nvPicPr>
          <p:cNvPr id="79" name="Picture 78">
            <a:extLst>
              <a:ext uri="{FF2B5EF4-FFF2-40B4-BE49-F238E27FC236}">
                <a16:creationId xmlns:a16="http://schemas.microsoft.com/office/drawing/2014/main" id="{1B13CFFD-4031-4536-AD57-650AD32618F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0078" b="87990"/>
          <a:stretch/>
        </p:blipFill>
        <p:spPr>
          <a:xfrm>
            <a:off x="1903239" y="2166368"/>
            <a:ext cx="8105854" cy="1006865"/>
          </a:xfrm>
          <a:prstGeom prst="rect">
            <a:avLst/>
          </a:prstGeom>
        </p:spPr>
      </p:pic>
      <p:sp>
        <p:nvSpPr>
          <p:cNvPr id="80" name="Rectangle: Rounded Corners 79">
            <a:extLst>
              <a:ext uri="{FF2B5EF4-FFF2-40B4-BE49-F238E27FC236}">
                <a16:creationId xmlns:a16="http://schemas.microsoft.com/office/drawing/2014/main" id="{FA9591DF-64C0-4EF2-94D7-7F16EAB9F7EC}"/>
              </a:ext>
            </a:extLst>
          </p:cNvPr>
          <p:cNvSpPr/>
          <p:nvPr/>
        </p:nvSpPr>
        <p:spPr>
          <a:xfrm>
            <a:off x="6789068" y="7795841"/>
            <a:ext cx="822960" cy="822960"/>
          </a:xfrm>
          <a:prstGeom prst="roundRect">
            <a:avLst/>
          </a:prstGeom>
          <a:solidFill>
            <a:schemeClr val="bg1"/>
          </a:solidFill>
          <a:ln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</a:p>
        </p:txBody>
      </p:sp>
      <p:sp>
        <p:nvSpPr>
          <p:cNvPr id="81" name="Rectangle: Rounded Corners 80">
            <a:extLst>
              <a:ext uri="{FF2B5EF4-FFF2-40B4-BE49-F238E27FC236}">
                <a16:creationId xmlns:a16="http://schemas.microsoft.com/office/drawing/2014/main" id="{7C90463F-04C5-4A4C-A728-D3BF92E1B632}"/>
              </a:ext>
            </a:extLst>
          </p:cNvPr>
          <p:cNvSpPr/>
          <p:nvPr/>
        </p:nvSpPr>
        <p:spPr>
          <a:xfrm>
            <a:off x="8628879" y="7791029"/>
            <a:ext cx="822960" cy="822960"/>
          </a:xfrm>
          <a:prstGeom prst="roundRect">
            <a:avLst/>
          </a:prstGeom>
          <a:solidFill>
            <a:schemeClr val="bg1"/>
          </a:solidFill>
          <a:ln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82" name="Rectangle: Rounded Corners 81">
            <a:extLst>
              <a:ext uri="{FF2B5EF4-FFF2-40B4-BE49-F238E27FC236}">
                <a16:creationId xmlns:a16="http://schemas.microsoft.com/office/drawing/2014/main" id="{86391202-3750-4A90-A233-2B2BF2E886D7}"/>
              </a:ext>
            </a:extLst>
          </p:cNvPr>
          <p:cNvSpPr/>
          <p:nvPr/>
        </p:nvSpPr>
        <p:spPr>
          <a:xfrm>
            <a:off x="9956554" y="7787018"/>
            <a:ext cx="822960" cy="822960"/>
          </a:xfrm>
          <a:prstGeom prst="roundRect">
            <a:avLst/>
          </a:prstGeom>
          <a:solidFill>
            <a:schemeClr val="bg1"/>
          </a:solidFill>
          <a:ln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83" name="Oval 82">
            <a:extLst>
              <a:ext uri="{FF2B5EF4-FFF2-40B4-BE49-F238E27FC236}">
                <a16:creationId xmlns:a16="http://schemas.microsoft.com/office/drawing/2014/main" id="{92F0B58F-2090-4D27-A8E4-F0D650E37A20}"/>
              </a:ext>
            </a:extLst>
          </p:cNvPr>
          <p:cNvSpPr/>
          <p:nvPr/>
        </p:nvSpPr>
        <p:spPr>
          <a:xfrm>
            <a:off x="7705181" y="7791029"/>
            <a:ext cx="822960" cy="822960"/>
          </a:xfrm>
          <a:prstGeom prst="ellipse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61207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 animBg="1"/>
      <p:bldP spid="81" grpId="0" animBg="1"/>
      <p:bldP spid="82" grpId="0" animBg="1"/>
      <p:bldP spid="8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8" name="Text Box 14">
            <a:extLst>
              <a:ext uri="{FF2B5EF4-FFF2-40B4-BE49-F238E27FC236}">
                <a16:creationId xmlns:a16="http://schemas.microsoft.com/office/drawing/2014/main" id="{7B666D8D-51BC-496C-8619-BB7D9368B3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6108" y="1055653"/>
            <a:ext cx="8557581" cy="1006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 16: ÔN TẬP VỀ PHÉP CHIA, BẢNG CHIA 2, BẢNG CHIA 5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06E2C15F-E166-4408-8F47-89F369A5151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8046"/>
          <a:stretch/>
        </p:blipFill>
        <p:spPr>
          <a:xfrm>
            <a:off x="289719" y="3429000"/>
            <a:ext cx="15258028" cy="3962400"/>
          </a:xfrm>
          <a:prstGeom prst="rect">
            <a:avLst/>
          </a:prstGeom>
        </p:spPr>
      </p:pic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C2850E38-B95B-433A-A2E5-F0190E8BB066}"/>
              </a:ext>
            </a:extLst>
          </p:cNvPr>
          <p:cNvSpPr/>
          <p:nvPr/>
        </p:nvSpPr>
        <p:spPr>
          <a:xfrm>
            <a:off x="11811961" y="3604813"/>
            <a:ext cx="868680" cy="868680"/>
          </a:xfrm>
          <a:prstGeom prst="roundRect">
            <a:avLst/>
          </a:prstGeom>
          <a:solidFill>
            <a:schemeClr val="bg1"/>
          </a:solidFill>
          <a:ln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195D0EA4-BE36-49D2-A673-5E73CB250E86}"/>
              </a:ext>
            </a:extLst>
          </p:cNvPr>
          <p:cNvSpPr/>
          <p:nvPr/>
        </p:nvSpPr>
        <p:spPr>
          <a:xfrm>
            <a:off x="13157283" y="3604813"/>
            <a:ext cx="868680" cy="868680"/>
          </a:xfrm>
          <a:prstGeom prst="roundRect">
            <a:avLst/>
          </a:prstGeom>
          <a:solidFill>
            <a:schemeClr val="bg1"/>
          </a:solidFill>
          <a:ln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B1394EC6-6EFC-43D4-BC24-63D2788D952E}"/>
              </a:ext>
            </a:extLst>
          </p:cNvPr>
          <p:cNvSpPr/>
          <p:nvPr/>
        </p:nvSpPr>
        <p:spPr>
          <a:xfrm>
            <a:off x="14499090" y="3600802"/>
            <a:ext cx="868680" cy="868680"/>
          </a:xfrm>
          <a:prstGeom prst="roundRect">
            <a:avLst/>
          </a:prstGeom>
          <a:solidFill>
            <a:schemeClr val="bg1"/>
          </a:solidFill>
          <a:ln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F5B428FF-FC41-482B-B167-40DCF42BBCCD}"/>
              </a:ext>
            </a:extLst>
          </p:cNvPr>
          <p:cNvSpPr/>
          <p:nvPr/>
        </p:nvSpPr>
        <p:spPr>
          <a:xfrm>
            <a:off x="11828003" y="5009940"/>
            <a:ext cx="868680" cy="868680"/>
          </a:xfrm>
          <a:prstGeom prst="roundRect">
            <a:avLst/>
          </a:prstGeom>
          <a:solidFill>
            <a:schemeClr val="bg1"/>
          </a:solidFill>
          <a:ln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C877D412-0DF2-4D68-A28D-D24D059855B5}"/>
              </a:ext>
            </a:extLst>
          </p:cNvPr>
          <p:cNvSpPr/>
          <p:nvPr/>
        </p:nvSpPr>
        <p:spPr>
          <a:xfrm>
            <a:off x="13157283" y="5009940"/>
            <a:ext cx="868680" cy="868680"/>
          </a:xfrm>
          <a:prstGeom prst="roundRect">
            <a:avLst/>
          </a:prstGeom>
          <a:solidFill>
            <a:schemeClr val="bg1"/>
          </a:solidFill>
          <a:ln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49BD7428-C430-4F9D-B981-3EEA6364690A}"/>
              </a:ext>
            </a:extLst>
          </p:cNvPr>
          <p:cNvSpPr/>
          <p:nvPr/>
        </p:nvSpPr>
        <p:spPr>
          <a:xfrm>
            <a:off x="14499090" y="5005929"/>
            <a:ext cx="868680" cy="868680"/>
          </a:xfrm>
          <a:prstGeom prst="roundRect">
            <a:avLst/>
          </a:prstGeom>
          <a:solidFill>
            <a:schemeClr val="bg1"/>
          </a:solidFill>
          <a:ln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BC1E95B1-C2CC-41EC-8FCE-1F6C0EB8CDA3}"/>
              </a:ext>
            </a:extLst>
          </p:cNvPr>
          <p:cNvSpPr/>
          <p:nvPr/>
        </p:nvSpPr>
        <p:spPr>
          <a:xfrm>
            <a:off x="11832975" y="6431109"/>
            <a:ext cx="868680" cy="868680"/>
          </a:xfrm>
          <a:prstGeom prst="roundRect">
            <a:avLst/>
          </a:prstGeom>
          <a:solidFill>
            <a:schemeClr val="bg1"/>
          </a:solidFill>
          <a:ln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40C4BB46-46FE-4DE3-B7A3-8B1B59433DDF}"/>
              </a:ext>
            </a:extLst>
          </p:cNvPr>
          <p:cNvSpPr/>
          <p:nvPr/>
        </p:nvSpPr>
        <p:spPr>
          <a:xfrm>
            <a:off x="13162255" y="6431109"/>
            <a:ext cx="868680" cy="868680"/>
          </a:xfrm>
          <a:prstGeom prst="roundRect">
            <a:avLst/>
          </a:prstGeom>
          <a:solidFill>
            <a:schemeClr val="bg1"/>
          </a:solidFill>
          <a:ln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6C1C3B1B-3E42-4C00-969E-BEC6DBECB862}"/>
              </a:ext>
            </a:extLst>
          </p:cNvPr>
          <p:cNvSpPr/>
          <p:nvPr/>
        </p:nvSpPr>
        <p:spPr>
          <a:xfrm>
            <a:off x="14520104" y="6427098"/>
            <a:ext cx="868680" cy="868680"/>
          </a:xfrm>
          <a:prstGeom prst="roundRect">
            <a:avLst/>
          </a:prstGeom>
          <a:solidFill>
            <a:schemeClr val="bg1"/>
          </a:solidFill>
          <a:ln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8F72F478-E33A-440F-AE20-45DB76F9C24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576" r="27398" b="76106"/>
          <a:stretch/>
        </p:blipFill>
        <p:spPr>
          <a:xfrm>
            <a:off x="823119" y="2317617"/>
            <a:ext cx="8915400" cy="944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795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6AB16C9F-68E9-4D79-A05A-4E7170EDA09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74890" b="72332"/>
          <a:stretch/>
        </p:blipFill>
        <p:spPr>
          <a:xfrm>
            <a:off x="1624965" y="1918491"/>
            <a:ext cx="3382315" cy="1006866"/>
          </a:xfrm>
          <a:prstGeom prst="rect">
            <a:avLst/>
          </a:prstGeom>
        </p:spPr>
      </p:pic>
      <p:sp>
        <p:nvSpPr>
          <p:cNvPr id="9" name="Text Box 14">
            <a:extLst>
              <a:ext uri="{FF2B5EF4-FFF2-40B4-BE49-F238E27FC236}">
                <a16:creationId xmlns:a16="http://schemas.microsoft.com/office/drawing/2014/main" id="{A5BC77BF-F6CD-4103-A500-9E1436CCF0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6108" y="1055653"/>
            <a:ext cx="8557581" cy="1006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 16: ÔN TẬP VỀ PHÉP CHIA, BẢNG CHIA 2, BẢNG CHIA 5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7F2FF37-7CBC-41FC-87EA-CC0F03C810B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664" t="34778" r="77323" b="10214"/>
          <a:stretch/>
        </p:blipFill>
        <p:spPr>
          <a:xfrm>
            <a:off x="1813719" y="3001557"/>
            <a:ext cx="1848220" cy="27432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BAD6E2F-AC9C-4EBF-99A0-EDE69988712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7913" t="33249" r="52075" b="10215"/>
          <a:stretch/>
        </p:blipFill>
        <p:spPr>
          <a:xfrm>
            <a:off x="5255803" y="2925357"/>
            <a:ext cx="1848220" cy="28194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8A9F9E3-5AAF-49D1-B274-D0EABAE0B77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3162" t="33249" r="26825" b="10215"/>
          <a:stretch/>
        </p:blipFill>
        <p:spPr>
          <a:xfrm>
            <a:off x="8886641" y="2925357"/>
            <a:ext cx="1848220" cy="28194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266E0F1-C779-4FC1-92BD-170EC1F70B7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8072" t="33249" r="1916" b="10215"/>
          <a:stretch/>
        </p:blipFill>
        <p:spPr>
          <a:xfrm>
            <a:off x="12517479" y="2925357"/>
            <a:ext cx="1848221" cy="281940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D7F3CEEF-AAAE-496F-8C75-E3D6E742CCB0}"/>
              </a:ext>
            </a:extLst>
          </p:cNvPr>
          <p:cNvSpPr txBox="1"/>
          <p:nvPr/>
        </p:nvSpPr>
        <p:spPr>
          <a:xfrm>
            <a:off x="3430405" y="3076074"/>
            <a:ext cx="893193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500" dirty="0"/>
              <a:t>= </a:t>
            </a:r>
            <a:r>
              <a:rPr lang="en-US" sz="4500" dirty="0" smtClean="0"/>
              <a:t>9</a:t>
            </a:r>
            <a:endParaRPr lang="en-US" sz="45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5915F65-08CC-4AE0-BCB2-F8FF8BF2CE49}"/>
              </a:ext>
            </a:extLst>
          </p:cNvPr>
          <p:cNvSpPr txBox="1"/>
          <p:nvPr/>
        </p:nvSpPr>
        <p:spPr>
          <a:xfrm>
            <a:off x="3430405" y="3980742"/>
            <a:ext cx="893193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500"/>
              <a:t>= 5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C3DA0DE-E065-46F5-B1B1-260EEB7355FB}"/>
              </a:ext>
            </a:extLst>
          </p:cNvPr>
          <p:cNvSpPr txBox="1"/>
          <p:nvPr/>
        </p:nvSpPr>
        <p:spPr>
          <a:xfrm>
            <a:off x="3430405" y="4916289"/>
            <a:ext cx="893193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500"/>
              <a:t>= 2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A5CDA2C-7D86-4942-AF03-8FB997F8ED65}"/>
              </a:ext>
            </a:extLst>
          </p:cNvPr>
          <p:cNvSpPr txBox="1"/>
          <p:nvPr/>
        </p:nvSpPr>
        <p:spPr>
          <a:xfrm>
            <a:off x="6847149" y="3090362"/>
            <a:ext cx="893193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500"/>
              <a:t>= 7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D00988B-0D99-4B8F-B53F-B8875A91DE9E}"/>
              </a:ext>
            </a:extLst>
          </p:cNvPr>
          <p:cNvSpPr txBox="1"/>
          <p:nvPr/>
        </p:nvSpPr>
        <p:spPr>
          <a:xfrm>
            <a:off x="6832861" y="3995030"/>
            <a:ext cx="1184940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500"/>
              <a:t>= 10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D46634F-92E2-4A49-8319-6D5172C87A22}"/>
              </a:ext>
            </a:extLst>
          </p:cNvPr>
          <p:cNvSpPr txBox="1"/>
          <p:nvPr/>
        </p:nvSpPr>
        <p:spPr>
          <a:xfrm>
            <a:off x="6847149" y="4930577"/>
            <a:ext cx="893193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500"/>
              <a:t>= 1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806A35D-80EF-4985-BE6B-7E25DF06BD0C}"/>
              </a:ext>
            </a:extLst>
          </p:cNvPr>
          <p:cNvSpPr txBox="1"/>
          <p:nvPr/>
        </p:nvSpPr>
        <p:spPr>
          <a:xfrm>
            <a:off x="10500519" y="3077757"/>
            <a:ext cx="893193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500"/>
              <a:t>= 6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20A326D-70F0-4270-8FA3-3FB3AEC099FC}"/>
              </a:ext>
            </a:extLst>
          </p:cNvPr>
          <p:cNvSpPr txBox="1"/>
          <p:nvPr/>
        </p:nvSpPr>
        <p:spPr>
          <a:xfrm>
            <a:off x="10500519" y="3982425"/>
            <a:ext cx="893193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500"/>
              <a:t>= 2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0C8CF5F-922E-43A5-9B0E-822EFF48C135}"/>
              </a:ext>
            </a:extLst>
          </p:cNvPr>
          <p:cNvSpPr txBox="1"/>
          <p:nvPr/>
        </p:nvSpPr>
        <p:spPr>
          <a:xfrm>
            <a:off x="10500519" y="4917972"/>
            <a:ext cx="893193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500"/>
              <a:t>= 5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72BC4F6-48A8-436F-AF73-E0111205C0B3}"/>
              </a:ext>
            </a:extLst>
          </p:cNvPr>
          <p:cNvSpPr txBox="1"/>
          <p:nvPr/>
        </p:nvSpPr>
        <p:spPr>
          <a:xfrm>
            <a:off x="14203505" y="3061715"/>
            <a:ext cx="1184940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500"/>
              <a:t>= 10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520813F-A1B4-4E7D-BA56-E3509A343CB0}"/>
              </a:ext>
            </a:extLst>
          </p:cNvPr>
          <p:cNvSpPr txBox="1"/>
          <p:nvPr/>
        </p:nvSpPr>
        <p:spPr>
          <a:xfrm>
            <a:off x="14203505" y="3966383"/>
            <a:ext cx="893193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500"/>
              <a:t>= 7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851F282-24CA-4B57-84C3-08C0566AE709}"/>
              </a:ext>
            </a:extLst>
          </p:cNvPr>
          <p:cNvSpPr txBox="1"/>
          <p:nvPr/>
        </p:nvSpPr>
        <p:spPr>
          <a:xfrm>
            <a:off x="14203505" y="4901930"/>
            <a:ext cx="893193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500"/>
              <a:t>= 9</a:t>
            </a:r>
          </a:p>
        </p:txBody>
      </p:sp>
    </p:spTree>
    <p:extLst>
      <p:ext uri="{BB962C8B-B14F-4D97-AF65-F5344CB8AC3E}">
        <p14:creationId xmlns:p14="http://schemas.microsoft.com/office/powerpoint/2010/main" val="1083854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59337F70-0CA7-4FE2-AC6F-722CB395D71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16" r="1356" b="42602"/>
          <a:stretch/>
        </p:blipFill>
        <p:spPr>
          <a:xfrm>
            <a:off x="3413919" y="1905000"/>
            <a:ext cx="9179326" cy="7239000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7" name="Text Box 14">
            <a:extLst>
              <a:ext uri="{FF2B5EF4-FFF2-40B4-BE49-F238E27FC236}">
                <a16:creationId xmlns:a16="http://schemas.microsoft.com/office/drawing/2014/main" id="{BDCE17AE-CB60-4600-8ABA-0583135117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6108" y="1055653"/>
            <a:ext cx="8557581" cy="1006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 16: ÔN TẬP VỀ PHÉP CHIA, BẢNG CHIA 2, BẢNG CHIA 5</a:t>
            </a:r>
          </a:p>
        </p:txBody>
      </p:sp>
    </p:spTree>
    <p:extLst>
      <p:ext uri="{BB962C8B-B14F-4D97-AF65-F5344CB8AC3E}">
        <p14:creationId xmlns:p14="http://schemas.microsoft.com/office/powerpoint/2010/main" val="3217625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9C64E891-6D5E-4E10-814D-27E0A61402F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245" t="24629" r="6920" b="7564"/>
          <a:stretch/>
        </p:blipFill>
        <p:spPr>
          <a:xfrm>
            <a:off x="10805319" y="1854763"/>
            <a:ext cx="5250959" cy="2272295"/>
          </a:xfrm>
          <a:prstGeom prst="rect">
            <a:avLst/>
          </a:prstGeom>
        </p:spPr>
      </p:pic>
      <p:sp>
        <p:nvSpPr>
          <p:cNvPr id="53" name="TextBox 52">
            <a:extLst>
              <a:ext uri="{FF2B5EF4-FFF2-40B4-BE49-F238E27FC236}">
                <a16:creationId xmlns:a16="http://schemas.microsoft.com/office/drawing/2014/main" id="{B1DE29E2-59CC-4FE7-BAA9-7D4A2421F620}"/>
              </a:ext>
            </a:extLst>
          </p:cNvPr>
          <p:cNvSpPr txBox="1"/>
          <p:nvPr/>
        </p:nvSpPr>
        <p:spPr>
          <a:xfrm>
            <a:off x="213519" y="2031165"/>
            <a:ext cx="10287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toán: </a:t>
            </a:r>
            <a:r>
              <a:rPr 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Đoàn tham quan có 15 ng</a:t>
            </a:r>
            <a:r>
              <a:rPr lang="vi-VN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ười</a:t>
            </a:r>
            <a:r>
              <a:rPr 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ượ</a:t>
            </a:r>
            <a:r>
              <a:rPr 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c chia thành các nhóm, mỗi nhóm 5 ng</a:t>
            </a:r>
            <a:r>
              <a:rPr lang="vi-VN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ười</a:t>
            </a:r>
            <a:r>
              <a:rPr 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. Hỏi đoàn tham quan đó đã đ</a:t>
            </a:r>
            <a:r>
              <a:rPr lang="vi-VN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ược</a:t>
            </a:r>
            <a:r>
              <a:rPr 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 chia thành mấy nhóm?</a:t>
            </a:r>
          </a:p>
        </p:txBody>
      </p:sp>
      <p:sp>
        <p:nvSpPr>
          <p:cNvPr id="55" name="Text Box 14">
            <a:extLst>
              <a:ext uri="{FF2B5EF4-FFF2-40B4-BE49-F238E27FC236}">
                <a16:creationId xmlns:a16="http://schemas.microsoft.com/office/drawing/2014/main" id="{864CA663-6E0A-409F-9B27-8013464E2D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6108" y="1055653"/>
            <a:ext cx="8557581" cy="1006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 16: ÔN TẬP VỀ PHÉP CHIA, BẢNG CHIA 2, BẢNG CHIA 5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444CC150-3569-4A86-BA06-850C77C62BFC}"/>
              </a:ext>
            </a:extLst>
          </p:cNvPr>
          <p:cNvSpPr txBox="1"/>
          <p:nvPr/>
        </p:nvSpPr>
        <p:spPr>
          <a:xfrm>
            <a:off x="2728119" y="4437837"/>
            <a:ext cx="18517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u="sng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Tóm tắt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D9601269-3171-4BF4-91E6-F2DC398C7C6E}"/>
              </a:ext>
            </a:extLst>
          </p:cNvPr>
          <p:cNvSpPr txBox="1"/>
          <p:nvPr/>
        </p:nvSpPr>
        <p:spPr>
          <a:xfrm>
            <a:off x="363260" y="5326320"/>
            <a:ext cx="6935230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1200"/>
              </a:spcBef>
              <a:spcAft>
                <a:spcPts val="1200"/>
              </a:spcAft>
            </a:pPr>
            <a:r>
              <a:rPr lang="en-US" sz="3600" b="1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- Đoàn tham </a:t>
            </a:r>
            <a:r>
              <a:rPr lang="en-US" sz="3600" b="1">
                <a:solidFill>
                  <a:srgbClr val="FF3399"/>
                </a:solidFill>
                <a:cs typeface="Arial" pitchFamily="34" charset="0"/>
              </a:rPr>
              <a:t>quan</a:t>
            </a:r>
            <a:r>
              <a:rPr lang="en-US" sz="3600" b="1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: 15 ng</a:t>
            </a:r>
            <a:r>
              <a:rPr lang="vi-VN" sz="3600" b="1">
                <a:solidFill>
                  <a:srgbClr val="FF3399"/>
                </a:solidFill>
                <a:cs typeface="Arial" pitchFamily="34" charset="0"/>
              </a:rPr>
              <a:t>ười</a:t>
            </a:r>
            <a:r>
              <a:rPr lang="en-US" sz="3600" b="1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just">
              <a:spcBef>
                <a:spcPts val="1200"/>
              </a:spcBef>
              <a:spcAft>
                <a:spcPts val="1200"/>
              </a:spcAft>
            </a:pPr>
            <a:r>
              <a:rPr lang="en-US" sz="3600" b="1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- Mỗi nhóm: 5 ng</a:t>
            </a:r>
            <a:r>
              <a:rPr lang="vi-VN" sz="3600" b="1">
                <a:solidFill>
                  <a:srgbClr val="FF3399"/>
                </a:solidFill>
                <a:cs typeface="Arial" pitchFamily="34" charset="0"/>
              </a:rPr>
              <a:t>ười</a:t>
            </a:r>
            <a:r>
              <a:rPr lang="en-US" sz="3600" b="1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just">
              <a:spcBef>
                <a:spcPts val="1200"/>
              </a:spcBef>
              <a:spcAft>
                <a:spcPts val="1200"/>
              </a:spcAft>
            </a:pPr>
            <a:r>
              <a:rPr lang="en-US" sz="3600" b="1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- Chia thành: … nhóm?</a:t>
            </a:r>
          </a:p>
        </p:txBody>
      </p: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C606AF17-4449-4A06-AA69-934E99DDD202}"/>
              </a:ext>
            </a:extLst>
          </p:cNvPr>
          <p:cNvCxnSpPr/>
          <p:nvPr/>
        </p:nvCxnSpPr>
        <p:spPr>
          <a:xfrm>
            <a:off x="7148751" y="4572000"/>
            <a:ext cx="0" cy="4325033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0" name="TextBox 59">
            <a:extLst>
              <a:ext uri="{FF2B5EF4-FFF2-40B4-BE49-F238E27FC236}">
                <a16:creationId xmlns:a16="http://schemas.microsoft.com/office/drawing/2014/main" id="{E1135F04-97D1-4B03-A2D7-C49951E5387E}"/>
              </a:ext>
            </a:extLst>
          </p:cNvPr>
          <p:cNvSpPr txBox="1"/>
          <p:nvPr/>
        </p:nvSpPr>
        <p:spPr>
          <a:xfrm>
            <a:off x="10957719" y="4535269"/>
            <a:ext cx="18261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u="sng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Bài giải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A4B088F0-050C-4BB4-BF66-1AEA2C35521D}"/>
              </a:ext>
            </a:extLst>
          </p:cNvPr>
          <p:cNvSpPr txBox="1"/>
          <p:nvPr/>
        </p:nvSpPr>
        <p:spPr>
          <a:xfrm>
            <a:off x="7537409" y="5304234"/>
            <a:ext cx="8294451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1800"/>
              </a:spcBef>
              <a:spcAft>
                <a:spcPts val="1800"/>
              </a:spcAft>
            </a:pPr>
            <a:r>
              <a:rPr lang="en-US" sz="3600" b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Đoàn tham quan đó đã đ</a:t>
            </a:r>
            <a:r>
              <a:rPr lang="vi-VN" sz="36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ượ</a:t>
            </a:r>
            <a:r>
              <a:rPr lang="en-US" sz="36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 chia thành số nhóm là:</a:t>
            </a:r>
          </a:p>
          <a:p>
            <a:pPr algn="ctr">
              <a:spcBef>
                <a:spcPts val="1800"/>
              </a:spcBef>
              <a:spcAft>
                <a:spcPts val="1800"/>
              </a:spcAft>
            </a:pPr>
            <a:r>
              <a:rPr lang="en-US" sz="36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 : 5 = 3 (nhóm)</a:t>
            </a:r>
          </a:p>
          <a:p>
            <a:pPr algn="ctr">
              <a:spcBef>
                <a:spcPts val="600"/>
              </a:spcBef>
              <a:spcAft>
                <a:spcPts val="1200"/>
              </a:spcAft>
            </a:pPr>
            <a:r>
              <a:rPr lang="en-US" sz="36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Đáp số: 3 nhóm</a:t>
            </a:r>
          </a:p>
        </p:txBody>
      </p:sp>
    </p:spTree>
    <p:extLst>
      <p:ext uri="{BB962C8B-B14F-4D97-AF65-F5344CB8AC3E}">
        <p14:creationId xmlns:p14="http://schemas.microsoft.com/office/powerpoint/2010/main" val="2633445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  <p:bldP spid="57" grpId="0"/>
      <p:bldP spid="6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 descr="Anh dep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719" y="218988"/>
            <a:ext cx="14417345" cy="8459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WordArt 3"/>
          <p:cNvSpPr>
            <a:spLocks noChangeArrowheads="1" noChangeShapeType="1" noTextEdit="1"/>
          </p:cNvSpPr>
          <p:nvPr/>
        </p:nvSpPr>
        <p:spPr bwMode="auto">
          <a:xfrm>
            <a:off x="1966119" y="3657600"/>
            <a:ext cx="12649200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48668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1150</TotalTime>
  <Words>335</Words>
  <Application>Microsoft Office PowerPoint</Application>
  <PresentationFormat>Custom</PresentationFormat>
  <Paragraphs>67</Paragraphs>
  <Slides>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163</cp:revision>
  <dcterms:created xsi:type="dcterms:W3CDTF">2022-07-10T01:37:20Z</dcterms:created>
  <dcterms:modified xsi:type="dcterms:W3CDTF">2022-10-21T05:05:23Z</dcterms:modified>
</cp:coreProperties>
</file>