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6" r:id="rId3"/>
    <p:sldId id="434" r:id="rId4"/>
    <p:sldId id="435" r:id="rId5"/>
    <p:sldId id="437" r:id="rId6"/>
    <p:sldId id="438" r:id="rId7"/>
    <p:sldId id="441" r:id="rId8"/>
    <p:sldId id="43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E31"/>
    <a:srgbClr val="3333FF"/>
    <a:srgbClr val="0000CC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- VIẾT: TRONG ĐÊM BÉ NGỦ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00298" y="73545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99719" y="149573"/>
            <a:ext cx="7315200" cy="1578825"/>
            <a:chOff x="4099719" y="149573"/>
            <a:chExt cx="7315200" cy="157882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099719" y="1090864"/>
              <a:ext cx="7315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NGHE - VIẾT: TRONG ĐÊM BÉ NGỦ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320BDE-F7C2-456C-ABA2-3635BD18E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6" b="740"/>
          <a:stretch/>
        </p:blipFill>
        <p:spPr>
          <a:xfrm>
            <a:off x="540430" y="3815255"/>
            <a:ext cx="9240559" cy="46891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8CF672-4F3B-4F66-A516-415216EA63AF}"/>
              </a:ext>
            </a:extLst>
          </p:cNvPr>
          <p:cNvSpPr/>
          <p:nvPr/>
        </p:nvSpPr>
        <p:spPr>
          <a:xfrm>
            <a:off x="1406914" y="1953419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Nghe - viết.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A6D10-C0CB-4E64-8D1A-6FAA229FEF67}"/>
              </a:ext>
            </a:extLst>
          </p:cNvPr>
          <p:cNvSpPr/>
          <p:nvPr/>
        </p:nvSpPr>
        <p:spPr>
          <a:xfrm>
            <a:off x="823119" y="2856637"/>
            <a:ext cx="678180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</a:pPr>
            <a:r>
              <a:rPr lang="en-US" sz="36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Trong đêm bé ngủ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8659A-0BAE-426F-8F11-2CF1F62FA1CA}"/>
              </a:ext>
            </a:extLst>
          </p:cNvPr>
          <p:cNvSpPr/>
          <p:nvPr/>
        </p:nvSpPr>
        <p:spPr>
          <a:xfrm>
            <a:off x="9890919" y="3230480"/>
            <a:ext cx="612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viết đầu bài thơ?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E8661-4EF0-412F-92F0-337DEBDC3F28}"/>
              </a:ext>
            </a:extLst>
          </p:cNvPr>
          <p:cNvSpPr/>
          <p:nvPr/>
        </p:nvSpPr>
        <p:spPr>
          <a:xfrm>
            <a:off x="9890919" y="3950743"/>
            <a:ext cx="612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thơ có mấy khổ?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B1E3A7-979A-4FB1-B0C0-759BC372A68D}"/>
              </a:ext>
            </a:extLst>
          </p:cNvPr>
          <p:cNvSpPr/>
          <p:nvPr/>
        </p:nvSpPr>
        <p:spPr>
          <a:xfrm>
            <a:off x="9890919" y="4621268"/>
            <a:ext cx="6121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hoa những chữ nào?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6A7A16-34F2-44B5-BA50-D7A27B9DD3FD}"/>
              </a:ext>
            </a:extLst>
          </p:cNvPr>
          <p:cNvSpPr/>
          <p:nvPr/>
        </p:nvSpPr>
        <p:spPr>
          <a:xfrm>
            <a:off x="9890919" y="5257372"/>
            <a:ext cx="5930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Lùi vào như thế nào khi viết thơ bốn chữ?</a:t>
            </a:r>
          </a:p>
        </p:txBody>
      </p:sp>
    </p:spTree>
    <p:extLst>
      <p:ext uri="{BB962C8B-B14F-4D97-AF65-F5344CB8AC3E}">
        <p14:creationId xmlns:p14="http://schemas.microsoft.com/office/powerpoint/2010/main" val="13215944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69429" y="2723327"/>
            <a:ext cx="951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viết bảng con các từ khó viết: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23943" y="4856550"/>
            <a:ext cx="12143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Trong, ngoài, những, chuĒ, cuĒ vườn, khuya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01AE75A4-A8C8-4D57-8FC9-7581FA07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1223384"/>
            <a:ext cx="7315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 - VIẾT: TRONG ĐÊM BÉ NGỦ</a:t>
            </a: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30180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56518" y="2091512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nghe - viết bài vào vở.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BF817A62-B5C3-4058-B9E0-36C4CFA8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1236636"/>
            <a:ext cx="7315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 - VIẾT: TRONG ĐÊM BÉ NGỦ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421516-19D6-4CE2-9789-7D147E7AD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37" t="3306" r="6551" b="50024"/>
          <a:stretch/>
        </p:blipFill>
        <p:spPr>
          <a:xfrm>
            <a:off x="899319" y="3048000"/>
            <a:ext cx="4799664" cy="2895600"/>
          </a:xfrm>
          <a:prstGeom prst="rect">
            <a:avLst/>
          </a:prstGeom>
        </p:spPr>
      </p:pic>
      <p:pic>
        <p:nvPicPr>
          <p:cNvPr id="1026" name="Picture 2" descr="Tư thế ngồi học đúng cho trẻ – Bàn học thông minh">
            <a:extLst>
              <a:ext uri="{FF2B5EF4-FFF2-40B4-BE49-F238E27FC236}">
                <a16:creationId xmlns:a16="http://schemas.microsoft.com/office/drawing/2014/main" id="{0A572A65-30FF-4762-A836-1795FF33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2158"/>
          <a:stretch/>
        </p:blipFill>
        <p:spPr bwMode="auto">
          <a:xfrm>
            <a:off x="6943392" y="3048000"/>
            <a:ext cx="7650808" cy="57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12584B-66A4-4A71-A1BD-4F333642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03" y="2802712"/>
            <a:ext cx="8377354" cy="62393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ABC807-B2D6-4C29-828F-2B1F8C371381}"/>
              </a:ext>
            </a:extLst>
          </p:cNvPr>
          <p:cNvSpPr/>
          <p:nvPr/>
        </p:nvSpPr>
        <p:spPr>
          <a:xfrm>
            <a:off x="6592992" y="3949148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vant" panose="020B7200000000000000" pitchFamily="34" charset="0"/>
              </a:rPr>
              <a:t>r</a:t>
            </a:r>
            <a:endParaRPr lang="en-US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30180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356518" y="1991736"/>
            <a:ext cx="13487402" cy="646331"/>
            <a:chOff x="1463052" y="1952872"/>
            <a:chExt cx="12275051" cy="1083059"/>
          </a:xfrm>
        </p:grpSpPr>
        <p:sp>
          <p:nvSpPr>
            <p:cNvPr id="10" name="Rectangle 9"/>
            <p:cNvSpPr/>
            <p:nvPr/>
          </p:nvSpPr>
          <p:spPr>
            <a:xfrm>
              <a:off x="1463052" y="1952872"/>
              <a:ext cx="1227505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Tìm chữ, tên chữ và viết vào vở 11 chữ trong bảng sau:</a:t>
              </a:r>
            </a:p>
          </p:txBody>
        </p:sp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1600212" y="2960734"/>
              <a:ext cx="100573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>
            <a:extLst>
              <a:ext uri="{FF2B5EF4-FFF2-40B4-BE49-F238E27FC236}">
                <a16:creationId xmlns:a16="http://schemas.microsoft.com/office/drawing/2014/main" id="{BF817A62-B5C3-4058-B9E0-36C4CFA8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1236636"/>
            <a:ext cx="7315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 - VIẾT: TRONG ĐÊM BÉ NGỦ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FD27DF-FBB8-4A70-A2B8-72EC4F540552}"/>
              </a:ext>
            </a:extLst>
          </p:cNvPr>
          <p:cNvSpPr/>
          <p:nvPr/>
        </p:nvSpPr>
        <p:spPr>
          <a:xfrm>
            <a:off x="9503295" y="3949148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e - rê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D67542-D897-43C6-BFD6-D646A54E076C}"/>
              </a:ext>
            </a:extLst>
          </p:cNvPr>
          <p:cNvSpPr/>
          <p:nvPr/>
        </p:nvSpPr>
        <p:spPr>
          <a:xfrm>
            <a:off x="6591163" y="4439478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endParaRPr lang="en-US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333401-FB25-4A49-9DB8-1EDDC3900E3D}"/>
              </a:ext>
            </a:extLst>
          </p:cNvPr>
          <p:cNvSpPr/>
          <p:nvPr/>
        </p:nvSpPr>
        <p:spPr>
          <a:xfrm>
            <a:off x="6576082" y="5945309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vant" panose="020B7200000000000000" pitchFamily="34" charset="0"/>
              </a:rPr>
              <a:t>tr</a:t>
            </a:r>
            <a:endParaRPr lang="en-US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2FC77-1A7A-432B-8E99-781A3574D9E0}"/>
              </a:ext>
            </a:extLst>
          </p:cNvPr>
          <p:cNvSpPr/>
          <p:nvPr/>
        </p:nvSpPr>
        <p:spPr>
          <a:xfrm>
            <a:off x="6577911" y="6963420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E51248-2772-49AD-A7B4-A5E12E2242BA}"/>
              </a:ext>
            </a:extLst>
          </p:cNvPr>
          <p:cNvSpPr/>
          <p:nvPr/>
        </p:nvSpPr>
        <p:spPr>
          <a:xfrm>
            <a:off x="6592991" y="7459205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0FB91F-E335-4269-9D9A-E6EF645DDF90}"/>
              </a:ext>
            </a:extLst>
          </p:cNvPr>
          <p:cNvSpPr/>
          <p:nvPr/>
        </p:nvSpPr>
        <p:spPr>
          <a:xfrm>
            <a:off x="6574646" y="8464064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207F72-0EA1-409B-8E37-0C9B02CB095D}"/>
              </a:ext>
            </a:extLst>
          </p:cNvPr>
          <p:cNvSpPr/>
          <p:nvPr/>
        </p:nvSpPr>
        <p:spPr>
          <a:xfrm>
            <a:off x="9654969" y="6963420"/>
            <a:ext cx="915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AA26C5-05AD-4A4E-8B37-2EE00CDA1320}"/>
              </a:ext>
            </a:extLst>
          </p:cNvPr>
          <p:cNvSpPr/>
          <p:nvPr/>
        </p:nvSpPr>
        <p:spPr>
          <a:xfrm>
            <a:off x="9516546" y="4472608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Ðt-s×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D7EC8B-4331-4063-834E-6AC0EDF3CB22}"/>
              </a:ext>
            </a:extLst>
          </p:cNvPr>
          <p:cNvSpPr/>
          <p:nvPr/>
        </p:nvSpPr>
        <p:spPr>
          <a:xfrm>
            <a:off x="9516546" y="4968606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tª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C01FA0-2434-4C11-BA9D-9184C1FE19E7}"/>
              </a:ext>
            </a:extLst>
          </p:cNvPr>
          <p:cNvSpPr/>
          <p:nvPr/>
        </p:nvSpPr>
        <p:spPr>
          <a:xfrm>
            <a:off x="9516546" y="6423898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  <a:endParaRPr lang="en-US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B7F805-4715-40CB-8FBB-475E88F9C517}"/>
              </a:ext>
            </a:extLst>
          </p:cNvPr>
          <p:cNvSpPr/>
          <p:nvPr/>
        </p:nvSpPr>
        <p:spPr>
          <a:xfrm>
            <a:off x="9503294" y="7498961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vª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2D33CD-99C1-4194-A3E3-E07E603E95D6}"/>
              </a:ext>
            </a:extLst>
          </p:cNvPr>
          <p:cNvSpPr/>
          <p:nvPr/>
        </p:nvSpPr>
        <p:spPr>
          <a:xfrm>
            <a:off x="9503294" y="7995917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.VnAvant" panose="020B7200000000000000" pitchFamily="34" charset="0"/>
              </a:rPr>
              <a:t>Ých-x×</a:t>
            </a:r>
          </a:p>
        </p:txBody>
      </p:sp>
    </p:spTree>
    <p:extLst>
      <p:ext uri="{BB962C8B-B14F-4D97-AF65-F5344CB8AC3E}">
        <p14:creationId xmlns:p14="http://schemas.microsoft.com/office/powerpoint/2010/main" val="1875095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B45906-E55A-4BEA-811D-4E77604A4642}"/>
              </a:ext>
            </a:extLst>
          </p:cNvPr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ED0990-C3F2-4432-B6BB-F796B2EADCF7}"/>
                </a:ext>
              </a:extLst>
            </p:cNvPr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16F20-DF53-476B-8887-11D56F28B72E}"/>
                  </a:ext>
                </a:extLst>
              </p:cNvPr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F701A-8348-4114-A976-7F226BDEE768}"/>
                  </a:ext>
                </a:extLst>
              </p:cNvPr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1955BF-61D6-4217-B84F-C8F175C27E87}"/>
                </a:ext>
              </a:extLst>
            </p:cNvPr>
            <p:cNvCxnSpPr/>
            <p:nvPr/>
          </p:nvCxnSpPr>
          <p:spPr>
            <a:xfrm>
              <a:off x="6826235" y="130180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ABFE3A-9667-4CA2-A68A-D038D33F1FED}"/>
              </a:ext>
            </a:extLst>
          </p:cNvPr>
          <p:cNvGrpSpPr/>
          <p:nvPr/>
        </p:nvGrpSpPr>
        <p:grpSpPr>
          <a:xfrm>
            <a:off x="1356518" y="1991736"/>
            <a:ext cx="13487402" cy="646331"/>
            <a:chOff x="1463052" y="1952872"/>
            <a:chExt cx="12275051" cy="10830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6BF98B-6452-42EE-98BC-F7418A1A1C25}"/>
                </a:ext>
              </a:extLst>
            </p:cNvPr>
            <p:cNvSpPr/>
            <p:nvPr/>
          </p:nvSpPr>
          <p:spPr>
            <a:xfrm>
              <a:off x="1463052" y="1952872"/>
              <a:ext cx="1227505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Chọn chữ hoặc dấu thanh phù hợp: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09195F-449D-4C7F-B9AE-A8BC377A0FC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12" y="2960734"/>
              <a:ext cx="66591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69D1F4D8-7A72-44BF-BE73-F418BCE4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1236636"/>
            <a:ext cx="7315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 - VIẾT: TRONG ĐÊM BÉ NGỦ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07A60-CB3C-403E-956F-9F8995A8F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" t="11339"/>
          <a:stretch/>
        </p:blipFill>
        <p:spPr>
          <a:xfrm>
            <a:off x="823119" y="3070002"/>
            <a:ext cx="15177999" cy="51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1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B45906-E55A-4BEA-811D-4E77604A4642}"/>
              </a:ext>
            </a:extLst>
          </p:cNvPr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ED0990-C3F2-4432-B6BB-F796B2EADCF7}"/>
                </a:ext>
              </a:extLst>
            </p:cNvPr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16F20-DF53-476B-8887-11D56F28B72E}"/>
                  </a:ext>
                </a:extLst>
              </p:cNvPr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F701A-8348-4114-A976-7F226BDEE768}"/>
                  </a:ext>
                </a:extLst>
              </p:cNvPr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1955BF-61D6-4217-B84F-C8F175C27E87}"/>
                </a:ext>
              </a:extLst>
            </p:cNvPr>
            <p:cNvCxnSpPr/>
            <p:nvPr/>
          </p:nvCxnSpPr>
          <p:spPr>
            <a:xfrm>
              <a:off x="6826235" y="130180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ABFE3A-9667-4CA2-A68A-D038D33F1FED}"/>
              </a:ext>
            </a:extLst>
          </p:cNvPr>
          <p:cNvGrpSpPr/>
          <p:nvPr/>
        </p:nvGrpSpPr>
        <p:grpSpPr>
          <a:xfrm>
            <a:off x="1356518" y="1991736"/>
            <a:ext cx="13487402" cy="646331"/>
            <a:chOff x="1463052" y="1952872"/>
            <a:chExt cx="12275051" cy="10830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6BF98B-6452-42EE-98BC-F7418A1A1C25}"/>
                </a:ext>
              </a:extLst>
            </p:cNvPr>
            <p:cNvSpPr/>
            <p:nvPr/>
          </p:nvSpPr>
          <p:spPr>
            <a:xfrm>
              <a:off x="1463052" y="1952872"/>
              <a:ext cx="1227505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Chọn chữ hoặc dấu thanh phù hợp: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09195F-449D-4C7F-B9AE-A8BC377A0FC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12" y="2960734"/>
              <a:ext cx="66591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69D1F4D8-7A72-44BF-BE73-F418BCE4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1236636"/>
            <a:ext cx="7315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 - VIẾT: TRONG ĐÊM BÉ NGỦ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1CE624-FD34-4038-8B03-3686AAE578D6}"/>
              </a:ext>
            </a:extLst>
          </p:cNvPr>
          <p:cNvSpPr/>
          <p:nvPr/>
        </p:nvSpPr>
        <p:spPr>
          <a:xfrm>
            <a:off x="1204119" y="2755632"/>
            <a:ext cx="9220200" cy="5550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20000"/>
              </a:lnSpc>
              <a:buAutoNum type="alphaLcParenR"/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 Ch÷ r, d hay gi?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      N¾ng vµng 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¸t máng s©n ph¬i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Vª trßn thµnh 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ät n¾ng r¬i bång bÒnh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      N¾ng ®ïa víi cá ng©y th¬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QuÈn quanh bªn vâng, n¾ng chê bµ 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u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      Bèn mïa ®«ng, h¹, xu©n, thu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N¾ng cïng víi 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ã h¸t 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3600" b="1">
                <a:solidFill>
                  <a:srgbClr val="3333FF"/>
                </a:solidFill>
                <a:latin typeface=".VnAvant" panose="020B7200000000000000" pitchFamily="34" charset="0"/>
              </a:rPr>
              <a:t>u quª m×nh.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3333FF"/>
                </a:solidFill>
                <a:latin typeface=".VnAvantH" panose="020B7200000000000000" pitchFamily="34" charset="0"/>
              </a:rPr>
              <a:t>					</a:t>
            </a:r>
            <a:r>
              <a:rPr lang="en-US" sz="3200" b="1">
                <a:solidFill>
                  <a:srgbClr val="3333FF"/>
                </a:solidFill>
                <a:latin typeface=".VnAvantH" panose="020B7200000000000000" pitchFamily="34" charset="0"/>
              </a:rPr>
              <a:t>NguyÔn tiÕn b×nh</a:t>
            </a:r>
            <a:endParaRPr lang="en-US" sz="3600" b="1">
              <a:solidFill>
                <a:srgbClr val="3333FF"/>
              </a:solidFill>
              <a:latin typeface=".VnAvantH" panose="020B72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D2EAB8-48C3-4000-8E85-70E84DEF2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04" t="23987" r="744" b="5700"/>
          <a:stretch/>
        </p:blipFill>
        <p:spPr>
          <a:xfrm>
            <a:off x="10271919" y="3311338"/>
            <a:ext cx="5715000" cy="38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B45906-E55A-4BEA-811D-4E77604A4642}"/>
              </a:ext>
            </a:extLst>
          </p:cNvPr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ED0990-C3F2-4432-B6BB-F796B2EADCF7}"/>
                </a:ext>
              </a:extLst>
            </p:cNvPr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16F20-DF53-476B-8887-11D56F28B72E}"/>
                  </a:ext>
                </a:extLst>
              </p:cNvPr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F701A-8348-4114-A976-7F226BDEE768}"/>
                  </a:ext>
                </a:extLst>
              </p:cNvPr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1955BF-61D6-4217-B84F-C8F175C27E87}"/>
                </a:ext>
              </a:extLst>
            </p:cNvPr>
            <p:cNvCxnSpPr/>
            <p:nvPr/>
          </p:nvCxnSpPr>
          <p:spPr>
            <a:xfrm>
              <a:off x="6826235" y="130180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09195F-449D-4C7F-B9AE-A8BC377A0FCF}"/>
              </a:ext>
            </a:extLst>
          </p:cNvPr>
          <p:cNvCxnSpPr>
            <a:cxnSpLocks/>
          </p:cNvCxnSpPr>
          <p:nvPr/>
        </p:nvCxnSpPr>
        <p:spPr>
          <a:xfrm>
            <a:off x="1507225" y="2593192"/>
            <a:ext cx="8046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14">
            <a:extLst>
              <a:ext uri="{FF2B5EF4-FFF2-40B4-BE49-F238E27FC236}">
                <a16:creationId xmlns:a16="http://schemas.microsoft.com/office/drawing/2014/main" id="{69D1F4D8-7A72-44BF-BE73-F418BCE4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1236636"/>
            <a:ext cx="7315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 - VIẾT: TRONG ĐÊM BÉ NGỦ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75F2F8-85B1-4FB1-AA8D-DB6510E3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43" y="2988364"/>
            <a:ext cx="13128866" cy="47150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759F5E3-3026-4E19-AC94-754583C07B5F}"/>
              </a:ext>
            </a:extLst>
          </p:cNvPr>
          <p:cNvSpPr/>
          <p:nvPr/>
        </p:nvSpPr>
        <p:spPr>
          <a:xfrm>
            <a:off x="1402238" y="1930776"/>
            <a:ext cx="10228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chữ hoặc dấu thanh phù hợp: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74D36-1DC8-4CB0-AA42-7764C5A55C1D}"/>
              </a:ext>
            </a:extLst>
          </p:cNvPr>
          <p:cNvSpPr txBox="1"/>
          <p:nvPr/>
        </p:nvSpPr>
        <p:spPr>
          <a:xfrm>
            <a:off x="10637679" y="3642360"/>
            <a:ext cx="470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1F7E31"/>
                </a:solidFill>
              </a:rPr>
              <a:t>~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D4168-B989-4A81-B83E-ECE6F364FCD5}"/>
              </a:ext>
            </a:extLst>
          </p:cNvPr>
          <p:cNvSpPr txBox="1"/>
          <p:nvPr/>
        </p:nvSpPr>
        <p:spPr>
          <a:xfrm>
            <a:off x="6046288" y="4486003"/>
            <a:ext cx="470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1F7E31"/>
                </a:solidFill>
              </a:rPr>
              <a:t>~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946F19C-211C-47EE-B342-CB754BF65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9" t="8275" r="61953" b="81326"/>
          <a:stretch/>
        </p:blipFill>
        <p:spPr>
          <a:xfrm>
            <a:off x="13306667" y="5275850"/>
            <a:ext cx="685800" cy="325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11FC1A-C1C7-49AC-B3A5-D5B6E7568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9" t="8275" r="61953" b="81326"/>
          <a:stretch/>
        </p:blipFill>
        <p:spPr>
          <a:xfrm>
            <a:off x="10516590" y="6019792"/>
            <a:ext cx="685800" cy="3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9529</TotalTime>
  <Words>372</Words>
  <Application>Microsoft Office PowerPoint</Application>
  <PresentationFormat>Custom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.VnAvantH</vt:lpstr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1001</cp:revision>
  <dcterms:created xsi:type="dcterms:W3CDTF">2008-09-09T22:52:10Z</dcterms:created>
  <dcterms:modified xsi:type="dcterms:W3CDTF">2022-10-31T02:18:42Z</dcterms:modified>
</cp:coreProperties>
</file>