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27" r:id="rId2"/>
    <p:sldId id="407" r:id="rId3"/>
    <p:sldId id="427" r:id="rId4"/>
    <p:sldId id="454" r:id="rId5"/>
    <p:sldId id="457" r:id="rId6"/>
    <p:sldId id="455" r:id="rId7"/>
    <p:sldId id="459" r:id="rId8"/>
    <p:sldId id="460" r:id="rId9"/>
    <p:sldId id="340"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C5F3F3"/>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88" d="100"/>
          <a:sy n="88" d="100"/>
        </p:scale>
        <p:origin x="240" y="9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9</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27200"/>
            <a:ext cx="1739080" cy="22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432719" y="4114800"/>
            <a:ext cx="13382995"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48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GÓC SÁNG TẠO: CHUYỆN CỦA EM</a:t>
            </a:r>
            <a:endPar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54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5400" b="1" smtClean="0">
                <a:solidFill>
                  <a:srgbClr val="0000CC"/>
                </a:solidFill>
                <a:effectLst>
                  <a:outerShdw blurRad="38100" dist="38100" dir="2700000" algn="tl">
                    <a:srgbClr val="000000">
                      <a:alpha val="43137"/>
                    </a:srgbClr>
                  </a:outerShdw>
                </a:effectLst>
                <a:latin typeface="Times New Roman" pitchFamily="18" charset="0"/>
              </a:rPr>
              <a:t>VỀ </a:t>
            </a:r>
            <a:r>
              <a:rPr lang="en-US" sz="54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338295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596029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1409" y="6100454"/>
            <a:ext cx="1211090" cy="8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76919" y="5781235"/>
            <a:ext cx="3396458" cy="24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
          <p:cNvSpPr txBox="1">
            <a:spLocks noChangeArrowheads="1"/>
          </p:cNvSpPr>
          <p:nvPr/>
        </p:nvSpPr>
        <p:spPr bwMode="auto">
          <a:xfrm>
            <a:off x="2882111" y="66913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THẠCH BÀN A</a:t>
            </a:r>
            <a:endParaRPr lang="en-US" altLang="en-US" sz="3500" b="1" dirty="0">
              <a:solidFill>
                <a:srgbClr val="FF0066"/>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328319" y="42893"/>
            <a:ext cx="6858000" cy="1661441"/>
            <a:chOff x="4328319" y="42893"/>
            <a:chExt cx="6858000" cy="1661441"/>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328319" y="1066800"/>
              <a:ext cx="6858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Góc sáng tạo: CHUYỆN CỦA EM</a:t>
              </a:r>
            </a:p>
          </p:txBody>
        </p:sp>
      </p:grpSp>
      <p:sp>
        <p:nvSpPr>
          <p:cNvPr id="20" name="Rectangle 19"/>
          <p:cNvSpPr/>
          <p:nvPr/>
        </p:nvSpPr>
        <p:spPr>
          <a:xfrm>
            <a:off x="1204119" y="1905000"/>
            <a:ext cx="7389276" cy="677108"/>
          </a:xfrm>
          <a:prstGeom prst="rect">
            <a:avLst/>
          </a:prstGeom>
        </p:spPr>
        <p:txBody>
          <a:bodyPr wrap="square">
            <a:spAutoFit/>
          </a:bodyPr>
          <a:lstStyle/>
          <a:p>
            <a:r>
              <a:rPr lang="en-US" sz="3800" b="1" u="sng" smtClean="0">
                <a:solidFill>
                  <a:srgbClr val="FF0066"/>
                </a:solidFill>
                <a:latin typeface="Times New Roman" pitchFamily="18" charset="0"/>
                <a:cs typeface="Times New Roman" pitchFamily="18" charset="0"/>
              </a:rPr>
              <a:t>1. Tìm hiểu nét đẹp của bản thân.</a:t>
            </a:r>
            <a:endParaRPr lang="en-US" sz="3800" b="1" u="sng">
              <a:solidFill>
                <a:srgbClr val="FF0066"/>
              </a:solidFill>
              <a:latin typeface="Times New Roman" pitchFamily="18" charset="0"/>
              <a:cs typeface="Times New Roman" pitchFamily="18" charset="0"/>
            </a:endParaRPr>
          </a:p>
        </p:txBody>
      </p:sp>
      <p:pic>
        <p:nvPicPr>
          <p:cNvPr id="2" name="Picture 2" descr="Bộ Hình Ảnh Dễ Thương Về Nụ Cười Trẻ Thơ - REC Miền Nam"/>
          <p:cNvPicPr>
            <a:picLocks noChangeAspect="1" noChangeArrowheads="1"/>
          </p:cNvPicPr>
          <p:nvPr/>
        </p:nvPicPr>
        <p:blipFill rotWithShape="1">
          <a:blip r:embed="rId2">
            <a:extLst>
              <a:ext uri="{28A0092B-C50C-407E-A947-70E740481C1C}">
                <a14:useLocalDpi xmlns:a14="http://schemas.microsoft.com/office/drawing/2010/main" val="0"/>
              </a:ext>
            </a:extLst>
          </a:blip>
          <a:srcRect l="33826"/>
          <a:stretch/>
        </p:blipFill>
        <p:spPr bwMode="auto">
          <a:xfrm>
            <a:off x="1089471" y="2819400"/>
            <a:ext cx="4412139" cy="41243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ộ Hình Ảnh Dễ Thương Về Nụ Cười Trẻ Thơ - Nhôm kính Nam Phát"/>
          <p:cNvPicPr>
            <a:picLocks noChangeAspect="1" noChangeArrowheads="1"/>
          </p:cNvPicPr>
          <p:nvPr/>
        </p:nvPicPr>
        <p:blipFill rotWithShape="1">
          <a:blip r:embed="rId3">
            <a:extLst>
              <a:ext uri="{28A0092B-C50C-407E-A947-70E740481C1C}">
                <a14:useLocalDpi xmlns:a14="http://schemas.microsoft.com/office/drawing/2010/main" val="0"/>
              </a:ext>
            </a:extLst>
          </a:blip>
          <a:srcRect l="29743" t="9129" r="8401"/>
          <a:stretch/>
        </p:blipFill>
        <p:spPr bwMode="auto">
          <a:xfrm>
            <a:off x="5813871" y="2819400"/>
            <a:ext cx="4213768" cy="41243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Để hàm răng trẻ không bị ngả màu - Báo Người lao động"/>
          <p:cNvPicPr>
            <a:picLocks noChangeAspect="1" noChangeArrowheads="1"/>
          </p:cNvPicPr>
          <p:nvPr/>
        </p:nvPicPr>
        <p:blipFill rotWithShape="1">
          <a:blip r:embed="rId4">
            <a:extLst>
              <a:ext uri="{28A0092B-C50C-407E-A947-70E740481C1C}">
                <a14:useLocalDpi xmlns:a14="http://schemas.microsoft.com/office/drawing/2010/main" val="0"/>
              </a:ext>
            </a:extLst>
          </a:blip>
          <a:srcRect l="10558" r="5602"/>
          <a:stretch/>
        </p:blipFill>
        <p:spPr bwMode="auto">
          <a:xfrm>
            <a:off x="10690671" y="2819400"/>
            <a:ext cx="4610448" cy="412432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032669" y="7391400"/>
            <a:ext cx="14192250" cy="1200329"/>
          </a:xfrm>
          <a:prstGeom prst="rect">
            <a:avLst/>
          </a:prstGeom>
          <a:noFill/>
        </p:spPr>
        <p:txBody>
          <a:bodyPr wrap="square" rtlCol="0">
            <a:spAutoFit/>
          </a:bodyPr>
          <a:lstStyle/>
          <a:p>
            <a:pPr indent="625475" algn="just">
              <a:spcBef>
                <a:spcPts val="1200"/>
              </a:spcBef>
              <a:spcAft>
                <a:spcPts val="1200"/>
              </a:spcAft>
            </a:pPr>
            <a:r>
              <a:rPr lang="en-US" sz="3600" b="1" smtClean="0">
                <a:solidFill>
                  <a:srgbClr val="0000CC"/>
                </a:solidFill>
                <a:latin typeface="Times New Roman" pitchFamily="18" charset="0"/>
                <a:cs typeface="Times New Roman" pitchFamily="18" charset="0"/>
              </a:rPr>
              <a:t>Để có một cơ thể khoẻ mạnh, sạch, đẹp chúng ta cần phải biết chăm sóc, bảo vệ cở thể của mình.</a:t>
            </a:r>
            <a:endParaRPr lang="en-US" sz="36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par>
                                <p:cTn id="16" presetID="10" presetClass="entr" presetSubtype="0" fill="hold" nodeType="withEffect">
                                  <p:stCondLst>
                                    <p:cond delay="0"/>
                                  </p:stCondLst>
                                  <p:childTnLst>
                                    <p:set>
                                      <p:cBhvr>
                                        <p:cTn id="17" dur="1" fill="hold">
                                          <p:stCondLst>
                                            <p:cond delay="0"/>
                                          </p:stCondLst>
                                        </p:cTn>
                                        <p:tgtEl>
                                          <p:spTgt spid="1032"/>
                                        </p:tgtEl>
                                        <p:attrNameLst>
                                          <p:attrName>style.visibility</p:attrName>
                                        </p:attrNameLst>
                                      </p:cBhvr>
                                      <p:to>
                                        <p:strVal val="visible"/>
                                      </p:to>
                                    </p:set>
                                    <p:animEffect transition="in" filter="fade">
                                      <p:cBhvr>
                                        <p:cTn id="18" dur="500"/>
                                        <p:tgtEl>
                                          <p:spTgt spid="10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08918" y="1905000"/>
            <a:ext cx="10668001" cy="677108"/>
          </a:xfrm>
          <a:prstGeom prst="rect">
            <a:avLst/>
          </a:prstGeom>
        </p:spPr>
        <p:txBody>
          <a:bodyPr wrap="square">
            <a:spAutoFit/>
          </a:bodyPr>
          <a:lstStyle/>
          <a:p>
            <a:r>
              <a:rPr lang="en-US" sz="3800" b="1" u="sng" smtClean="0">
                <a:solidFill>
                  <a:srgbClr val="FF0066"/>
                </a:solidFill>
                <a:latin typeface="Times New Roman" pitchFamily="18" charset="0"/>
                <a:cs typeface="Times New Roman" pitchFamily="18" charset="0"/>
              </a:rPr>
              <a:t>2. Quan sát một số hoạt động chăm sóc bản thân.</a:t>
            </a:r>
            <a:endParaRPr lang="en-US" sz="3800" b="1" u="sng">
              <a:solidFill>
                <a:srgbClr val="FF0066"/>
              </a:solidFill>
              <a:latin typeface="Times New Roman" pitchFamily="18" charset="0"/>
              <a:cs typeface="Times New Roman" pitchFamily="18" charset="0"/>
            </a:endParaRPr>
          </a:p>
        </p:txBody>
      </p:sp>
      <p:sp>
        <p:nvSpPr>
          <p:cNvPr id="24" name="TextBox 23"/>
          <p:cNvSpPr txBox="1"/>
          <p:nvPr/>
        </p:nvSpPr>
        <p:spPr>
          <a:xfrm>
            <a:off x="661193" y="4488597"/>
            <a:ext cx="5114926" cy="830997"/>
          </a:xfrm>
          <a:prstGeom prst="rect">
            <a:avLst/>
          </a:prstGeom>
          <a:noFill/>
        </p:spPr>
        <p:txBody>
          <a:bodyPr wrap="square" rtlCol="0">
            <a:spAutoFit/>
          </a:bodyPr>
          <a:lstStyle/>
          <a:p>
            <a:pPr algn="just">
              <a:spcBef>
                <a:spcPts val="1200"/>
              </a:spcBef>
              <a:spcAft>
                <a:spcPts val="1200"/>
              </a:spcAft>
            </a:pPr>
            <a:r>
              <a:rPr lang="en-US" sz="4800" b="1" smtClean="0">
                <a:solidFill>
                  <a:srgbClr val="0000CC"/>
                </a:solidFill>
                <a:latin typeface="Times New Roman" pitchFamily="18" charset="0"/>
                <a:cs typeface="Times New Roman" pitchFamily="18" charset="0"/>
              </a:rPr>
              <a:t>Các bước rửa tay</a:t>
            </a:r>
            <a:endParaRPr lang="en-US" sz="4800" b="1">
              <a:solidFill>
                <a:srgbClr val="0000CC"/>
              </a:solidFill>
              <a:latin typeface="Times New Roman" pitchFamily="18" charset="0"/>
              <a:cs typeface="Times New Roman" pitchFamily="18" charset="0"/>
            </a:endParaRPr>
          </a:p>
        </p:txBody>
      </p:sp>
      <p:grpSp>
        <p:nvGrpSpPr>
          <p:cNvPr id="25" name="Group 24"/>
          <p:cNvGrpSpPr/>
          <p:nvPr/>
        </p:nvGrpSpPr>
        <p:grpSpPr>
          <a:xfrm>
            <a:off x="4328319" y="42893"/>
            <a:ext cx="6858000" cy="1661441"/>
            <a:chOff x="4328319" y="42893"/>
            <a:chExt cx="6858000" cy="1661441"/>
          </a:xfrm>
        </p:grpSpPr>
        <p:grpSp>
          <p:nvGrpSpPr>
            <p:cNvPr id="26" name="Group 25"/>
            <p:cNvGrpSpPr/>
            <p:nvPr/>
          </p:nvGrpSpPr>
          <p:grpSpPr>
            <a:xfrm>
              <a:off x="4617134" y="42893"/>
              <a:ext cx="6255239" cy="1013727"/>
              <a:chOff x="4539228" y="103852"/>
              <a:chExt cx="6149694" cy="1013727"/>
            </a:xfrm>
          </p:grpSpPr>
          <p:grpSp>
            <p:nvGrpSpPr>
              <p:cNvPr id="28" name="Group 27"/>
              <p:cNvGrpSpPr/>
              <p:nvPr/>
            </p:nvGrpSpPr>
            <p:grpSpPr>
              <a:xfrm>
                <a:off x="4539228" y="103852"/>
                <a:ext cx="6149694" cy="1013727"/>
                <a:chOff x="4539228" y="103852"/>
                <a:chExt cx="6149694" cy="1013727"/>
              </a:xfrm>
            </p:grpSpPr>
            <p:sp>
              <p:nvSpPr>
                <p:cNvPr id="30" name="TextBox 29"/>
                <p:cNvSpPr txBox="1"/>
                <p:nvPr/>
              </p:nvSpPr>
              <p:spPr>
                <a:xfrm>
                  <a:off x="4539228" y="10385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31" name="TextBox 30"/>
                <p:cNvSpPr txBox="1"/>
                <p:nvPr/>
              </p:nvSpPr>
              <p:spPr>
                <a:xfrm>
                  <a:off x="6486305" y="594359"/>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29" name="Straight Connector 28"/>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7" name="Text Box 14"/>
            <p:cNvSpPr txBox="1">
              <a:spLocks noChangeArrowheads="1"/>
            </p:cNvSpPr>
            <p:nvPr/>
          </p:nvSpPr>
          <p:spPr bwMode="auto">
            <a:xfrm>
              <a:off x="4328319" y="1066800"/>
              <a:ext cx="6858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Góc sáng tạo: CHUYỆN CỦA EM</a:t>
              </a:r>
            </a:p>
          </p:txBody>
        </p:sp>
      </p:grpSp>
    </p:spTree>
    <p:extLst>
      <p:ext uri="{BB962C8B-B14F-4D97-AF65-F5344CB8AC3E}">
        <p14:creationId xmlns:p14="http://schemas.microsoft.com/office/powerpoint/2010/main" val="3718865472"/>
      </p:ext>
    </p:extLst>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08918" y="1905000"/>
            <a:ext cx="10668001" cy="677108"/>
          </a:xfrm>
          <a:prstGeom prst="rect">
            <a:avLst/>
          </a:prstGeom>
        </p:spPr>
        <p:txBody>
          <a:bodyPr wrap="square">
            <a:spAutoFit/>
          </a:bodyPr>
          <a:lstStyle/>
          <a:p>
            <a:r>
              <a:rPr lang="en-US" sz="3800" b="1" u="sng" smtClean="0">
                <a:solidFill>
                  <a:srgbClr val="FF0066"/>
                </a:solidFill>
                <a:latin typeface="Times New Roman" pitchFamily="18" charset="0"/>
                <a:cs typeface="Times New Roman" pitchFamily="18" charset="0"/>
              </a:rPr>
              <a:t>2. Quan sát một số hoạt động chăm sóc bản thân.</a:t>
            </a:r>
            <a:endParaRPr lang="en-US" sz="3800" b="1" u="sng">
              <a:solidFill>
                <a:srgbClr val="FF0066"/>
              </a:solidFill>
              <a:latin typeface="Times New Roman" pitchFamily="18" charset="0"/>
              <a:cs typeface="Times New Roman" pitchFamily="18" charset="0"/>
            </a:endParaRPr>
          </a:p>
        </p:txBody>
      </p:sp>
      <p:sp>
        <p:nvSpPr>
          <p:cNvPr id="24" name="TextBox 23"/>
          <p:cNvSpPr txBox="1"/>
          <p:nvPr/>
        </p:nvSpPr>
        <p:spPr>
          <a:xfrm>
            <a:off x="661193" y="4488597"/>
            <a:ext cx="5114926" cy="830997"/>
          </a:xfrm>
          <a:prstGeom prst="rect">
            <a:avLst/>
          </a:prstGeom>
          <a:noFill/>
        </p:spPr>
        <p:txBody>
          <a:bodyPr wrap="square" rtlCol="0">
            <a:spAutoFit/>
          </a:bodyPr>
          <a:lstStyle/>
          <a:p>
            <a:pPr algn="just">
              <a:spcBef>
                <a:spcPts val="1200"/>
              </a:spcBef>
              <a:spcAft>
                <a:spcPts val="1200"/>
              </a:spcAft>
            </a:pPr>
            <a:r>
              <a:rPr lang="en-US" sz="4800" b="1" smtClean="0">
                <a:solidFill>
                  <a:srgbClr val="0000CC"/>
                </a:solidFill>
                <a:latin typeface="Times New Roman" pitchFamily="18" charset="0"/>
                <a:cs typeface="Times New Roman" pitchFamily="18" charset="0"/>
              </a:rPr>
              <a:t>Các bước tắm gội</a:t>
            </a:r>
            <a:endParaRPr lang="en-US" sz="4800" b="1">
              <a:solidFill>
                <a:srgbClr val="0000CC"/>
              </a:solidFill>
              <a:latin typeface="Times New Roman" pitchFamily="18" charset="0"/>
              <a:cs typeface="Times New Roman" pitchFamily="18" charset="0"/>
            </a:endParaRPr>
          </a:p>
        </p:txBody>
      </p:sp>
      <p:grpSp>
        <p:nvGrpSpPr>
          <p:cNvPr id="13" name="Group 12"/>
          <p:cNvGrpSpPr/>
          <p:nvPr/>
        </p:nvGrpSpPr>
        <p:grpSpPr>
          <a:xfrm>
            <a:off x="4328319" y="42893"/>
            <a:ext cx="6858000" cy="1661441"/>
            <a:chOff x="4328319" y="42893"/>
            <a:chExt cx="6858000" cy="1661441"/>
          </a:xfrm>
        </p:grpSpPr>
        <p:grpSp>
          <p:nvGrpSpPr>
            <p:cNvPr id="21" name="Group 20"/>
            <p:cNvGrpSpPr/>
            <p:nvPr/>
          </p:nvGrpSpPr>
          <p:grpSpPr>
            <a:xfrm>
              <a:off x="4617134" y="42893"/>
              <a:ext cx="6255239" cy="1013727"/>
              <a:chOff x="4539228" y="103852"/>
              <a:chExt cx="6149694" cy="1013727"/>
            </a:xfrm>
          </p:grpSpPr>
          <p:grpSp>
            <p:nvGrpSpPr>
              <p:cNvPr id="25" name="Group 24"/>
              <p:cNvGrpSpPr/>
              <p:nvPr/>
            </p:nvGrpSpPr>
            <p:grpSpPr>
              <a:xfrm>
                <a:off x="4539228" y="103852"/>
                <a:ext cx="6149694" cy="1013727"/>
                <a:chOff x="4539228" y="103852"/>
                <a:chExt cx="6149694" cy="1013727"/>
              </a:xfrm>
            </p:grpSpPr>
            <p:sp>
              <p:nvSpPr>
                <p:cNvPr id="27" name="TextBox 26"/>
                <p:cNvSpPr txBox="1"/>
                <p:nvPr/>
              </p:nvSpPr>
              <p:spPr>
                <a:xfrm>
                  <a:off x="4539228" y="10385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28" name="TextBox 27"/>
                <p:cNvSpPr txBox="1"/>
                <p:nvPr/>
              </p:nvSpPr>
              <p:spPr>
                <a:xfrm>
                  <a:off x="6486305" y="594359"/>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26" name="Straight Connector 2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Text Box 14"/>
            <p:cNvSpPr txBox="1">
              <a:spLocks noChangeArrowheads="1"/>
            </p:cNvSpPr>
            <p:nvPr/>
          </p:nvSpPr>
          <p:spPr bwMode="auto">
            <a:xfrm>
              <a:off x="4328319" y="1066800"/>
              <a:ext cx="6858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Góc sáng tạo: CHUYỆN CỦA EM</a:t>
              </a:r>
            </a:p>
          </p:txBody>
        </p:sp>
      </p:grpSp>
    </p:spTree>
    <p:extLst>
      <p:ext uri="{BB962C8B-B14F-4D97-AF65-F5344CB8AC3E}">
        <p14:creationId xmlns:p14="http://schemas.microsoft.com/office/powerpoint/2010/main" val="2690446117"/>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08917" y="1905000"/>
            <a:ext cx="12115802" cy="677108"/>
          </a:xfrm>
          <a:prstGeom prst="rect">
            <a:avLst/>
          </a:prstGeom>
        </p:spPr>
        <p:txBody>
          <a:bodyPr wrap="square">
            <a:spAutoFit/>
          </a:bodyPr>
          <a:lstStyle/>
          <a:p>
            <a:r>
              <a:rPr lang="en-US" sz="3800" b="1" u="sng" smtClean="0">
                <a:solidFill>
                  <a:srgbClr val="FF0066"/>
                </a:solidFill>
                <a:latin typeface="Times New Roman" pitchFamily="18" charset="0"/>
                <a:cs typeface="Times New Roman" pitchFamily="18" charset="0"/>
              </a:rPr>
              <a:t>3. Viết đoạn văn kể về việc em đã làm để chăm sóc đôi tay.</a:t>
            </a:r>
            <a:endParaRPr lang="en-US" sz="3800" b="1" u="sng">
              <a:solidFill>
                <a:srgbClr val="FF0066"/>
              </a:solidFill>
              <a:latin typeface="Times New Roman" pitchFamily="18" charset="0"/>
              <a:cs typeface="Times New Roman" pitchFamily="18" charset="0"/>
            </a:endParaRPr>
          </a:p>
        </p:txBody>
      </p:sp>
      <p:grpSp>
        <p:nvGrpSpPr>
          <p:cNvPr id="23" name="Group 22"/>
          <p:cNvGrpSpPr/>
          <p:nvPr/>
        </p:nvGrpSpPr>
        <p:grpSpPr>
          <a:xfrm>
            <a:off x="4328319" y="42893"/>
            <a:ext cx="6858000" cy="1661441"/>
            <a:chOff x="4328319" y="42893"/>
            <a:chExt cx="6858000" cy="1661441"/>
          </a:xfrm>
        </p:grpSpPr>
        <p:grpSp>
          <p:nvGrpSpPr>
            <p:cNvPr id="24" name="Group 23"/>
            <p:cNvGrpSpPr/>
            <p:nvPr/>
          </p:nvGrpSpPr>
          <p:grpSpPr>
            <a:xfrm>
              <a:off x="4617134" y="42893"/>
              <a:ext cx="6255239" cy="1013727"/>
              <a:chOff x="4539228" y="103852"/>
              <a:chExt cx="6149694" cy="1013727"/>
            </a:xfrm>
          </p:grpSpPr>
          <p:grpSp>
            <p:nvGrpSpPr>
              <p:cNvPr id="26" name="Group 25"/>
              <p:cNvGrpSpPr/>
              <p:nvPr/>
            </p:nvGrpSpPr>
            <p:grpSpPr>
              <a:xfrm>
                <a:off x="4539228" y="103852"/>
                <a:ext cx="6149694" cy="1013727"/>
                <a:chOff x="4539228" y="103852"/>
                <a:chExt cx="6149694" cy="1013727"/>
              </a:xfrm>
            </p:grpSpPr>
            <p:sp>
              <p:nvSpPr>
                <p:cNvPr id="28" name="TextBox 27"/>
                <p:cNvSpPr txBox="1"/>
                <p:nvPr/>
              </p:nvSpPr>
              <p:spPr>
                <a:xfrm>
                  <a:off x="4539228" y="10385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29" name="TextBox 28"/>
                <p:cNvSpPr txBox="1"/>
                <p:nvPr/>
              </p:nvSpPr>
              <p:spPr>
                <a:xfrm>
                  <a:off x="6486305" y="594359"/>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27" name="Straight Connector 26"/>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4328319" y="1066800"/>
              <a:ext cx="6858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Góc sáng tạo: CHUYỆN CỦA EM</a:t>
              </a:r>
            </a:p>
          </p:txBody>
        </p:sp>
      </p:gr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005" t="46889" r="31120" b="15111"/>
          <a:stretch/>
        </p:blipFill>
        <p:spPr bwMode="auto">
          <a:xfrm>
            <a:off x="3337717" y="2582106"/>
            <a:ext cx="10287002" cy="6304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255227"/>
      </p:ext>
    </p:extLst>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08917" y="1905000"/>
            <a:ext cx="12115802" cy="677108"/>
          </a:xfrm>
          <a:prstGeom prst="rect">
            <a:avLst/>
          </a:prstGeom>
        </p:spPr>
        <p:txBody>
          <a:bodyPr wrap="square">
            <a:spAutoFit/>
          </a:bodyPr>
          <a:lstStyle/>
          <a:p>
            <a:r>
              <a:rPr lang="en-US" sz="3800" b="1" u="sng" smtClean="0">
                <a:solidFill>
                  <a:srgbClr val="FF0066"/>
                </a:solidFill>
                <a:latin typeface="Times New Roman" pitchFamily="18" charset="0"/>
                <a:cs typeface="Times New Roman" pitchFamily="18" charset="0"/>
              </a:rPr>
              <a:t>3. Viết đoạn văn kể về việc em đã làm để chăm sóc đôi tay.</a:t>
            </a:r>
            <a:endParaRPr lang="en-US" sz="3800" b="1" u="sng">
              <a:solidFill>
                <a:srgbClr val="FF0066"/>
              </a:solidFill>
              <a:latin typeface="Times New Roman" pitchFamily="18" charset="0"/>
              <a:cs typeface="Times New Roman" pitchFamily="18" charset="0"/>
            </a:endParaRPr>
          </a:p>
        </p:txBody>
      </p:sp>
      <p:grpSp>
        <p:nvGrpSpPr>
          <p:cNvPr id="23" name="Group 22"/>
          <p:cNvGrpSpPr/>
          <p:nvPr/>
        </p:nvGrpSpPr>
        <p:grpSpPr>
          <a:xfrm>
            <a:off x="4328319" y="42893"/>
            <a:ext cx="6858000" cy="1661441"/>
            <a:chOff x="4328319" y="42893"/>
            <a:chExt cx="6858000" cy="1661441"/>
          </a:xfrm>
        </p:grpSpPr>
        <p:grpSp>
          <p:nvGrpSpPr>
            <p:cNvPr id="24" name="Group 23"/>
            <p:cNvGrpSpPr/>
            <p:nvPr/>
          </p:nvGrpSpPr>
          <p:grpSpPr>
            <a:xfrm>
              <a:off x="4617134" y="42893"/>
              <a:ext cx="6255239" cy="1013727"/>
              <a:chOff x="4539228" y="103852"/>
              <a:chExt cx="6149694" cy="1013727"/>
            </a:xfrm>
          </p:grpSpPr>
          <p:grpSp>
            <p:nvGrpSpPr>
              <p:cNvPr id="26" name="Group 25"/>
              <p:cNvGrpSpPr/>
              <p:nvPr/>
            </p:nvGrpSpPr>
            <p:grpSpPr>
              <a:xfrm>
                <a:off x="4539228" y="103852"/>
                <a:ext cx="6149694" cy="1013727"/>
                <a:chOff x="4539228" y="103852"/>
                <a:chExt cx="6149694" cy="1013727"/>
              </a:xfrm>
            </p:grpSpPr>
            <p:sp>
              <p:nvSpPr>
                <p:cNvPr id="28" name="TextBox 27"/>
                <p:cNvSpPr txBox="1"/>
                <p:nvPr/>
              </p:nvSpPr>
              <p:spPr>
                <a:xfrm>
                  <a:off x="4539228" y="10385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29" name="TextBox 28"/>
                <p:cNvSpPr txBox="1"/>
                <p:nvPr/>
              </p:nvSpPr>
              <p:spPr>
                <a:xfrm>
                  <a:off x="6486305" y="594359"/>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27" name="Straight Connector 26"/>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4328319" y="1066800"/>
              <a:ext cx="6858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Góc sáng tạo: CHUYỆN CỦA EM</a:t>
              </a:r>
            </a:p>
          </p:txBody>
        </p:sp>
      </p:grpSp>
      <p:sp>
        <p:nvSpPr>
          <p:cNvPr id="11" name="TextBox 10"/>
          <p:cNvSpPr txBox="1"/>
          <p:nvPr/>
        </p:nvSpPr>
        <p:spPr>
          <a:xfrm>
            <a:off x="1508918" y="2706469"/>
            <a:ext cx="3733801" cy="646331"/>
          </a:xfrm>
          <a:prstGeom prst="rect">
            <a:avLst/>
          </a:prstGeom>
          <a:noFill/>
        </p:spPr>
        <p:txBody>
          <a:bodyPr wrap="square" rtlCol="0">
            <a:spAutoFit/>
          </a:bodyPr>
          <a:lstStyle/>
          <a:p>
            <a:pPr algn="just">
              <a:spcBef>
                <a:spcPts val="1200"/>
              </a:spcBef>
              <a:spcAft>
                <a:spcPts val="1200"/>
              </a:spcAft>
            </a:pPr>
            <a:r>
              <a:rPr lang="en-US" sz="3600" b="1" smtClean="0">
                <a:solidFill>
                  <a:srgbClr val="0000CC"/>
                </a:solidFill>
                <a:latin typeface="Times New Roman" pitchFamily="18" charset="0"/>
                <a:cs typeface="Times New Roman" pitchFamily="18" charset="0"/>
              </a:rPr>
              <a:t>Bài tham khảo.</a:t>
            </a:r>
            <a:endParaRPr lang="en-US" sz="3600" b="1">
              <a:solidFill>
                <a:srgbClr val="0000CC"/>
              </a:solidFill>
              <a:latin typeface="Times New Roman" pitchFamily="18" charset="0"/>
              <a:cs typeface="Times New Roman" pitchFamily="18" charset="0"/>
            </a:endParaRPr>
          </a:p>
        </p:txBody>
      </p:sp>
      <p:sp>
        <p:nvSpPr>
          <p:cNvPr id="12" name="Rectangle 11"/>
          <p:cNvSpPr/>
          <p:nvPr/>
        </p:nvSpPr>
        <p:spPr>
          <a:xfrm>
            <a:off x="1508917" y="3588605"/>
            <a:ext cx="13701825" cy="5016758"/>
          </a:xfrm>
          <a:prstGeom prst="rect">
            <a:avLst/>
          </a:prstGeom>
        </p:spPr>
        <p:txBody>
          <a:bodyPr wrap="square">
            <a:spAutoFit/>
          </a:bodyPr>
          <a:lstStyle/>
          <a:p>
            <a:pPr indent="854075" algn="just"/>
            <a:r>
              <a:rPr lang="vi-VN" sz="4000" b="1">
                <a:solidFill>
                  <a:srgbClr val="0000CC"/>
                </a:solidFill>
                <a:latin typeface="Times New Roman" pitchFamily="18" charset="0"/>
                <a:cs typeface="Times New Roman" pitchFamily="18" charset="0"/>
              </a:rPr>
              <a:t>Để có một hàm răng trắng khỏe, hằng em đã luôn chú ý quan tâm chăm sóc răng miệng của mình. Mỗi ngày khi tỉnh dậy và trước khi đi ngủ em đều đánh răng đều đặn. Ngoài ra em còn sử dụng thêm nước súc miệng để răng miệng mình được sạch sẽ thơm tho hơn. Em cũng hạn chế không ăn nhiều bánh kẹo đặc biệt không ăn bánh kẹo vào buổi tối. Chính sự chăm chỉ mỗi ngày đều đặn vệ sinh răng miệng mà em đã có những chiếc răng trắng xinh, chắc khỏe. </a:t>
            </a:r>
            <a:endParaRPr lang="en-US" sz="40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52773529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08917" y="1905000"/>
            <a:ext cx="12115802" cy="677108"/>
          </a:xfrm>
          <a:prstGeom prst="rect">
            <a:avLst/>
          </a:prstGeom>
        </p:spPr>
        <p:txBody>
          <a:bodyPr wrap="square">
            <a:spAutoFit/>
          </a:bodyPr>
          <a:lstStyle/>
          <a:p>
            <a:r>
              <a:rPr lang="en-US" sz="3800" b="1" u="sng" smtClean="0">
                <a:solidFill>
                  <a:srgbClr val="FF0066"/>
                </a:solidFill>
                <a:latin typeface="Times New Roman" pitchFamily="18" charset="0"/>
                <a:cs typeface="Times New Roman" pitchFamily="18" charset="0"/>
              </a:rPr>
              <a:t>3. Viết đoạn văn kể về việc em đã làm để chăm sóc đôi tay.</a:t>
            </a:r>
            <a:endParaRPr lang="en-US" sz="3800" b="1" u="sng">
              <a:solidFill>
                <a:srgbClr val="FF0066"/>
              </a:solidFill>
              <a:latin typeface="Times New Roman" pitchFamily="18" charset="0"/>
              <a:cs typeface="Times New Roman" pitchFamily="18" charset="0"/>
            </a:endParaRPr>
          </a:p>
        </p:txBody>
      </p:sp>
      <p:grpSp>
        <p:nvGrpSpPr>
          <p:cNvPr id="23" name="Group 22"/>
          <p:cNvGrpSpPr/>
          <p:nvPr/>
        </p:nvGrpSpPr>
        <p:grpSpPr>
          <a:xfrm>
            <a:off x="4328319" y="42893"/>
            <a:ext cx="6858000" cy="1661441"/>
            <a:chOff x="4328319" y="42893"/>
            <a:chExt cx="6858000" cy="1661441"/>
          </a:xfrm>
        </p:grpSpPr>
        <p:grpSp>
          <p:nvGrpSpPr>
            <p:cNvPr id="24" name="Group 23"/>
            <p:cNvGrpSpPr/>
            <p:nvPr/>
          </p:nvGrpSpPr>
          <p:grpSpPr>
            <a:xfrm>
              <a:off x="4617134" y="42893"/>
              <a:ext cx="6255239" cy="1013727"/>
              <a:chOff x="4539228" y="103852"/>
              <a:chExt cx="6149694" cy="1013727"/>
            </a:xfrm>
          </p:grpSpPr>
          <p:grpSp>
            <p:nvGrpSpPr>
              <p:cNvPr id="26" name="Group 25"/>
              <p:cNvGrpSpPr/>
              <p:nvPr/>
            </p:nvGrpSpPr>
            <p:grpSpPr>
              <a:xfrm>
                <a:off x="4539228" y="103852"/>
                <a:ext cx="6149694" cy="1013727"/>
                <a:chOff x="4539228" y="103852"/>
                <a:chExt cx="6149694" cy="1013727"/>
              </a:xfrm>
            </p:grpSpPr>
            <p:sp>
              <p:nvSpPr>
                <p:cNvPr id="28" name="TextBox 27"/>
                <p:cNvSpPr txBox="1"/>
                <p:nvPr/>
              </p:nvSpPr>
              <p:spPr>
                <a:xfrm>
                  <a:off x="4539228" y="10385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29" name="TextBox 28"/>
                <p:cNvSpPr txBox="1"/>
                <p:nvPr/>
              </p:nvSpPr>
              <p:spPr>
                <a:xfrm>
                  <a:off x="6486305" y="594359"/>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27" name="Straight Connector 26"/>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4328319" y="1066800"/>
              <a:ext cx="6858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Góc sáng tạo: CHUYỆN CỦA EM</a:t>
              </a:r>
            </a:p>
          </p:txBody>
        </p:sp>
      </p:grpSp>
      <p:sp>
        <p:nvSpPr>
          <p:cNvPr id="2" name="Cloud 1"/>
          <p:cNvSpPr/>
          <p:nvPr/>
        </p:nvSpPr>
        <p:spPr>
          <a:xfrm>
            <a:off x="1356518" y="2971800"/>
            <a:ext cx="12420600" cy="5029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0000CC"/>
                </a:solidFill>
                <a:latin typeface="Times New Roman" pitchFamily="18" charset="0"/>
                <a:cs typeface="Times New Roman" pitchFamily="18" charset="0"/>
              </a:rPr>
              <a:t>Cùng nhau chia sẻ trước lớp về bài viết của mình</a:t>
            </a:r>
            <a:endParaRPr lang="en-US" sz="48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919680034"/>
      </p:ext>
    </p:extLst>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337719" y="4114800"/>
            <a:ext cx="9601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9990</TotalTime>
  <Words>390</Words>
  <Application>Microsoft Office PowerPoint</Application>
  <PresentationFormat>Custom</PresentationFormat>
  <Paragraphs>40</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1168</cp:revision>
  <dcterms:created xsi:type="dcterms:W3CDTF">2008-09-09T22:52:10Z</dcterms:created>
  <dcterms:modified xsi:type="dcterms:W3CDTF">2022-10-21T15:57:55Z</dcterms:modified>
</cp:coreProperties>
</file>