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</p:sldMasterIdLst>
  <p:notesMasterIdLst>
    <p:notesMasterId r:id="rId15"/>
  </p:notesMasterIdLst>
  <p:sldIdLst>
    <p:sldId id="326" r:id="rId2"/>
    <p:sldId id="300" r:id="rId3"/>
    <p:sldId id="322" r:id="rId4"/>
    <p:sldId id="280" r:id="rId5"/>
    <p:sldId id="297" r:id="rId6"/>
    <p:sldId id="327" r:id="rId7"/>
    <p:sldId id="328" r:id="rId8"/>
    <p:sldId id="330" r:id="rId9"/>
    <p:sldId id="331" r:id="rId10"/>
    <p:sldId id="332" r:id="rId11"/>
    <p:sldId id="301" r:id="rId12"/>
    <p:sldId id="333" r:id="rId13"/>
    <p:sldId id="334" r:id="rId14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0066"/>
    <a:srgbClr val="FFFFCC"/>
    <a:srgbClr val="000099"/>
    <a:srgbClr val="CCFF99"/>
    <a:srgbClr val="FF99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53" d="100"/>
          <a:sy n="53" d="100"/>
        </p:scale>
        <p:origin x="102" y="28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72ACDD3-0A00-4373-AA37-8608E14DC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06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ACDD3-0A00-4373-AA37-8608E14DC69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3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162" y="2130427"/>
            <a:ext cx="10360502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325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E067B-462F-4F0E-A928-F7954A44A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1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485FE-01BA-4754-AA5C-6407C1F49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1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97B0-6748-48D8-AD5A-674266B0C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76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443" y="274642"/>
            <a:ext cx="10969943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CB0C5-E0A9-41DA-92E2-474D9B23A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3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F02DA-00CB-4A3D-995E-FDC407951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2833" y="4406902"/>
            <a:ext cx="1036050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214B8-9E7E-407D-9080-4680C46FD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5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442" y="1600202"/>
            <a:ext cx="53833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5E1BF-D767-41DA-8C3A-38C5BBBF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1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442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C1CFC-3F30-4429-9E95-39CCB8E53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7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C6480-CF64-46DF-A518-A2A4EEEC8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9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E6A6-6CB0-4191-85D4-EDACA32B6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2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4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5493" y="273052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442" y="1435102"/>
            <a:ext cx="401004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547EB-A95D-4CAF-8BCA-56901E0B4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6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F1E3B-EB2B-488D-9DD0-1CE5BE039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0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609083" y="274638"/>
            <a:ext cx="1097065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Bấm &amp; sửa kiểu tiêu đề</a:t>
            </a:r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609083" y="1600201"/>
            <a:ext cx="1097065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Bấm &amp; sửa kiểu tiêu đề</a:t>
            </a:r>
          </a:p>
          <a:p>
            <a:pPr lvl="1"/>
            <a:r>
              <a:rPr lang="vi-VN" altLang="vi-VN" smtClean="0"/>
              <a:t>Mức hai</a:t>
            </a:r>
          </a:p>
          <a:p>
            <a:pPr lvl="2"/>
            <a:r>
              <a:rPr lang="vi-VN" altLang="vi-VN" smtClean="0"/>
              <a:t>Mức ba</a:t>
            </a:r>
          </a:p>
          <a:p>
            <a:pPr lvl="3"/>
            <a:r>
              <a:rPr lang="vi-VN" altLang="vi-VN" smtClean="0"/>
              <a:t>Mức bốn</a:t>
            </a:r>
          </a:p>
          <a:p>
            <a:pPr lvl="4"/>
            <a:r>
              <a:rPr lang="vi-VN" altLang="vi-VN" smtClean="0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609083" y="6356351"/>
            <a:ext cx="2844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165054" y="6356351"/>
            <a:ext cx="385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4966" y="6356351"/>
            <a:ext cx="2844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11A5C4-8482-4460-84FC-A59381F1D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2991411" y="1981200"/>
            <a:ext cx="589802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LUYỆN TỪ VÀ CÂU</a:t>
            </a:r>
            <a:endParaRPr lang="vi-VN" sz="4800" b="1">
              <a:ln w="18000">
                <a:solidFill>
                  <a:srgbClr val="FF0066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1522412" y="3124200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4000" b="1" cap="all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ÔN VỀ TỪ CHỈ ĐẶC ĐIỂM</a:t>
            </a:r>
          </a:p>
          <a:p>
            <a:pPr algn="ctr">
              <a:defRPr/>
            </a:pPr>
            <a:r>
              <a:rPr lang="vi-VN" sz="4000" b="1" cap="all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ÔN TẬP Ai thế nào? Dấy phẩy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24419" y="4612789"/>
            <a:ext cx="5717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Một buổi sớm mùa đông.</a:t>
            </a:r>
            <a:endParaRPr lang="en-US" altLang="vi-VN" sz="2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Mũi tên Phải 1"/>
          <p:cNvSpPr/>
          <p:nvPr/>
        </p:nvSpPr>
        <p:spPr>
          <a:xfrm>
            <a:off x="684212" y="5436859"/>
            <a:ext cx="515929" cy="1651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217612" y="5257800"/>
            <a:ext cx="96928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</a:pPr>
            <a:r>
              <a:rPr lang="vi-VN" sz="2800" i="1" dirty="0">
                <a:latin typeface="+mj-lt"/>
              </a:rPr>
              <a:t>Buổi sớm mùa đông rét căm </a:t>
            </a:r>
            <a:r>
              <a:rPr lang="vi-VN" sz="2800" i="1" dirty="0" smtClean="0">
                <a:latin typeface="+mj-lt"/>
              </a:rPr>
              <a:t>căm.</a:t>
            </a:r>
            <a:r>
              <a:rPr lang="en-US" sz="2800" i="1" dirty="0" smtClean="0">
                <a:latin typeface="+mj-lt"/>
              </a:rPr>
              <a:t/>
            </a:r>
            <a:br>
              <a:rPr lang="en-US" sz="2800" i="1" dirty="0" smtClean="0">
                <a:latin typeface="+mj-lt"/>
              </a:rPr>
            </a:br>
            <a:r>
              <a:rPr lang="en-US" sz="2800" i="1" dirty="0" err="1" smtClean="0">
                <a:latin typeface="+mj-lt"/>
              </a:rPr>
              <a:t>Buổi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sớm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mùa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đông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rất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lạnh</a:t>
            </a:r>
            <a:r>
              <a:rPr lang="en-US" sz="2800" i="1" dirty="0" smtClean="0">
                <a:latin typeface="+mj-lt"/>
              </a:rPr>
              <a:t>.</a:t>
            </a:r>
            <a:br>
              <a:rPr lang="en-US" sz="2800" i="1" dirty="0" smtClean="0">
                <a:latin typeface="+mj-lt"/>
              </a:rPr>
            </a:br>
            <a:r>
              <a:rPr lang="en-US" sz="2800" i="1" dirty="0" err="1" smtClean="0">
                <a:latin typeface="+mj-lt"/>
              </a:rPr>
              <a:t>Buổi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sớm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mùa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đông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giá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lạnh</a:t>
            </a:r>
            <a:r>
              <a:rPr lang="en-US" sz="2800" i="1" dirty="0" smtClean="0">
                <a:latin typeface="+mj-lt"/>
              </a:rPr>
              <a:t>.</a:t>
            </a:r>
            <a:endParaRPr lang="en-US" altLang="vi-VN" sz="2800" i="1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7890" name="Picture 2" descr="Du lịch mùa đông – TOPLIST 10 điểm đến không thể bỏ l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2" y="667600"/>
            <a:ext cx="6035296" cy="401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73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7"/>
          <p:cNvSpPr txBox="1">
            <a:spLocks noChangeArrowheads="1"/>
          </p:cNvSpPr>
          <p:nvPr/>
        </p:nvSpPr>
        <p:spPr bwMode="auto">
          <a:xfrm>
            <a:off x="1217613" y="864969"/>
            <a:ext cx="982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 i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vi-VN" sz="36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600" b="1" i="1">
                <a:latin typeface="Times New Roman" pitchFamily="18" charset="0"/>
                <a:cs typeface="Times New Roman" pitchFamily="18" charset="0"/>
              </a:rPr>
              <a:t>Em có thể đặt dấu phẩy vào chỗ </a:t>
            </a:r>
            <a:r>
              <a:rPr lang="en-US" altLang="vi-VN" sz="3600" b="1" i="1" smtClean="0">
                <a:latin typeface="Times New Roman" pitchFamily="18" charset="0"/>
                <a:cs typeface="Times New Roman" pitchFamily="18" charset="0"/>
              </a:rPr>
              <a:t>nào </a:t>
            </a:r>
            <a:r>
              <a:rPr lang="en-US" altLang="vi-VN" sz="3600" b="1" i="1">
                <a:latin typeface="Times New Roman" pitchFamily="18" charset="0"/>
                <a:cs typeface="Times New Roman" pitchFamily="18" charset="0"/>
              </a:rPr>
              <a:t>trong mỗi câu sau?</a:t>
            </a:r>
          </a:p>
        </p:txBody>
      </p:sp>
      <p:sp>
        <p:nvSpPr>
          <p:cNvPr id="12291" name="Text Box 48"/>
          <p:cNvSpPr txBox="1">
            <a:spLocks noChangeArrowheads="1"/>
          </p:cNvSpPr>
          <p:nvPr/>
        </p:nvSpPr>
        <p:spPr bwMode="auto">
          <a:xfrm>
            <a:off x="913577" y="2833419"/>
            <a:ext cx="11051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Ếch con ngoan </a:t>
            </a:r>
            <a:r>
              <a:rPr lang="en-US" altLang="vi-VN" sz="28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vi-VN" altLang="vi-VN" sz="280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vi-VN" sz="28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</a:t>
            </a:r>
            <a:r>
              <a:rPr lang="en-US" altLang="vi-VN" sz="280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 và thông minh.</a:t>
            </a:r>
          </a:p>
        </p:txBody>
      </p:sp>
      <p:sp>
        <p:nvSpPr>
          <p:cNvPr id="12292" name="Text Box 49"/>
          <p:cNvSpPr txBox="1">
            <a:spLocks noChangeArrowheads="1"/>
          </p:cNvSpPr>
          <p:nvPr/>
        </p:nvSpPr>
        <p:spPr bwMode="auto">
          <a:xfrm>
            <a:off x="908063" y="3579119"/>
            <a:ext cx="10954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US" altLang="vi-VN" sz="280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28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Nắng cuối </a:t>
            </a:r>
            <a:r>
              <a:rPr lang="en-US" altLang="vi-VN" sz="280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 vàng o</a:t>
            </a:r>
            <a:r>
              <a:rPr lang="en-US" altLang="vi-VN" sz="28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 </a:t>
            </a:r>
            <a:r>
              <a:rPr lang="en-US" altLang="vi-VN" sz="280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 trưa cũng chỉ dìu </a:t>
            </a:r>
            <a:r>
              <a:rPr lang="en-US" altLang="vi-VN" sz="28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908063" y="4722118"/>
            <a:ext cx="97583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ts val="600"/>
              </a:spcBef>
              <a:buFontTx/>
              <a:buNone/>
            </a:pPr>
            <a:r>
              <a:rPr lang="en-US" altLang="vi-VN" sz="28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vi-VN" sz="280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xanh ngắt trên </a:t>
            </a:r>
            <a:r>
              <a:rPr lang="vi-VN" sz="28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vi-VN" sz="280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</a:t>
            </a:r>
            <a:r>
              <a:rPr lang="vi-VN" sz="280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dòng sông </a:t>
            </a:r>
            <a:r>
              <a:rPr lang="vi-VN" sz="28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sz="280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vi-VN" sz="28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 </a:t>
            </a:r>
            <a:r>
              <a:rPr lang="vi-VN" sz="280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 lẽ giữa những ngọn cây hè phố</a:t>
            </a:r>
            <a:r>
              <a:rPr lang="vi-VN" sz="28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4265612" y="241333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</a:rPr>
              <a:t>,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4646612" y="332773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</a:rPr>
              <a:t>,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4722812" y="4317741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,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855592" y="4825572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,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 descr="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774" y="5456239"/>
            <a:ext cx="120383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0" r="35425" b="28590"/>
          <a:stretch>
            <a:fillRect/>
          </a:stretch>
        </p:blipFill>
        <p:spPr bwMode="auto">
          <a:xfrm>
            <a:off x="37621" y="1143000"/>
            <a:ext cx="3292631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hung Chú Thích Hình Đám Mây 2"/>
          <p:cNvSpPr/>
          <p:nvPr/>
        </p:nvSpPr>
        <p:spPr>
          <a:xfrm>
            <a:off x="4030696" y="609600"/>
            <a:ext cx="6483316" cy="3124200"/>
          </a:xfrm>
          <a:prstGeom prst="cloudCallout">
            <a:avLst>
              <a:gd name="adj1" fmla="val -67513"/>
              <a:gd name="adj2" fmla="val 564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đặt một câu theo kiểu câu “</a:t>
            </a:r>
            <a:r>
              <a:rPr lang="en-US" sz="32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thế nào?” 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 về người bạn của em.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44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0" y="2895600"/>
            <a:ext cx="12188825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6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CHÀO TẠM BIỆT CÁC EM</a:t>
            </a:r>
            <a:endParaRPr lang="vi-VN" sz="60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62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 descr="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774" y="5456239"/>
            <a:ext cx="120383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0" r="35425" b="28590"/>
          <a:stretch>
            <a:fillRect/>
          </a:stretch>
        </p:blipFill>
        <p:spPr bwMode="auto">
          <a:xfrm>
            <a:off x="37621" y="1143000"/>
            <a:ext cx="3292631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hung Chú Thích Hình Đám Mây 2"/>
          <p:cNvSpPr/>
          <p:nvPr/>
        </p:nvSpPr>
        <p:spPr>
          <a:xfrm>
            <a:off x="4030696" y="762000"/>
            <a:ext cx="6178516" cy="2590800"/>
          </a:xfrm>
          <a:prstGeom prst="cloudCallout">
            <a:avLst>
              <a:gd name="adj1" fmla="val -67513"/>
              <a:gd name="adj2" fmla="val 564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các dân tộc mà em biết. 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ộp_Văn_Bản 43"/>
          <p:cNvSpPr txBox="1">
            <a:spLocks noChangeArrowheads="1"/>
          </p:cNvSpPr>
          <p:nvPr/>
        </p:nvSpPr>
        <p:spPr bwMode="auto">
          <a:xfrm>
            <a:off x="1628911" y="2798225"/>
            <a:ext cx="8817448" cy="75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518" tIns="31259" rIns="62518" bIns="312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 dirty="0" err="1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Luyện</a:t>
            </a:r>
            <a:r>
              <a:rPr lang="en-US" sz="4500" b="1" dirty="0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 </a:t>
            </a:r>
            <a:r>
              <a:rPr lang="en-US" sz="4500" b="1" dirty="0" err="1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từ</a:t>
            </a:r>
            <a:r>
              <a:rPr lang="en-US" sz="4500" b="1" dirty="0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 </a:t>
            </a:r>
            <a:r>
              <a:rPr lang="en-US" sz="4500" b="1" dirty="0" err="1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và</a:t>
            </a:r>
            <a:r>
              <a:rPr lang="en-US" sz="4500" b="1" dirty="0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 </a:t>
            </a:r>
            <a:r>
              <a:rPr lang="en-US" sz="4500" b="1" dirty="0" err="1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câu</a:t>
            </a:r>
            <a:endParaRPr lang="vi-VN" sz="4500" b="1" dirty="0">
              <a:ln>
                <a:solidFill>
                  <a:schemeClr val="tx1"/>
                </a:solidFill>
              </a:ln>
              <a:latin typeface="HP001 4 hàng" pitchFamily="34" charset="0"/>
            </a:endParaRPr>
          </a:p>
        </p:txBody>
      </p:sp>
      <p:sp>
        <p:nvSpPr>
          <p:cNvPr id="18" name="Hộp_Văn_Bản 44"/>
          <p:cNvSpPr txBox="1">
            <a:spLocks noChangeArrowheads="1"/>
          </p:cNvSpPr>
          <p:nvPr/>
        </p:nvSpPr>
        <p:spPr bwMode="auto">
          <a:xfrm>
            <a:off x="-1" y="3657279"/>
            <a:ext cx="12188826" cy="144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518" tIns="31259" rIns="62518" bIns="312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sz="45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0"/>
              </a:rPr>
              <a:t>Ôn về từ chỉ đặc điểm. </a:t>
            </a:r>
          </a:p>
          <a:p>
            <a:pPr algn="ctr" eaLnBrk="1" hangingPunct="1">
              <a:defRPr/>
            </a:pPr>
            <a:r>
              <a:rPr lang="vi-VN" sz="45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0"/>
              </a:rPr>
              <a:t>Ôn tập câu Ai thế nào? Dấu phẩy.</a:t>
            </a:r>
            <a:endParaRPr lang="vi-VN" sz="45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1" name="Hộp_Văn_Bản 43"/>
          <p:cNvSpPr txBox="1">
            <a:spLocks noChangeArrowheads="1"/>
          </p:cNvSpPr>
          <p:nvPr/>
        </p:nvSpPr>
        <p:spPr bwMode="auto">
          <a:xfrm>
            <a:off x="0" y="1828800"/>
            <a:ext cx="12188825" cy="75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518" tIns="31259" rIns="62518" bIns="312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Thứ ba ngày 29 tháng 12 năm 2021</a:t>
            </a:r>
            <a:endParaRPr lang="vi-VN" sz="4500" b="1" dirty="0">
              <a:ln>
                <a:solidFill>
                  <a:schemeClr val="tx1"/>
                </a:solidFill>
              </a:ln>
              <a:latin typeface="HP001 4 hàng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79812" y="762000"/>
            <a:ext cx="754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altLang="vi-VN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altLang="vi-VN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b="1" i="1">
                <a:latin typeface="Times New Roman" pitchFamily="18" charset="0"/>
                <a:cs typeface="Times New Roman" pitchFamily="18" charset="0"/>
              </a:rPr>
              <a:t>Hãy tìm những từ ngữ thích hợp để nói về đặc </a:t>
            </a:r>
            <a:r>
              <a:rPr lang="en-US" altLang="vi-VN" b="1" i="1" smtClean="0">
                <a:latin typeface="Times New Roman" pitchFamily="18" charset="0"/>
                <a:cs typeface="Times New Roman" pitchFamily="18" charset="0"/>
              </a:rPr>
              <a:t>điểm của </a:t>
            </a:r>
            <a:r>
              <a:rPr lang="en-US" altLang="vi-VN" b="1" i="1">
                <a:latin typeface="Times New Roman" pitchFamily="18" charset="0"/>
                <a:cs typeface="Times New Roman" pitchFamily="18" charset="0"/>
              </a:rPr>
              <a:t>nhân vật trong các bài tập đọc mới học: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415197" y="2895600"/>
            <a:ext cx="1054661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Chú bé Mến trong truyện Đôi bạn.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1382211" y="3657600"/>
            <a:ext cx="1017294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Anh Đom Đóm trong bài thơ cùng tên.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396015" y="4343401"/>
            <a:ext cx="10329329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Anh Mồ Côi (hoặc người chủ quán) trong truyện Mồ Côi xử kiện.</a:t>
            </a:r>
          </a:p>
        </p:txBody>
      </p:sp>
      <p:cxnSp>
        <p:nvCxnSpPr>
          <p:cNvPr id="17" name="Đường kết nối thẳng 16"/>
          <p:cNvCxnSpPr/>
          <p:nvPr/>
        </p:nvCxnSpPr>
        <p:spPr>
          <a:xfrm>
            <a:off x="5843336" y="1295400"/>
            <a:ext cx="301675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thẳng 18"/>
          <p:cNvCxnSpPr/>
          <p:nvPr/>
        </p:nvCxnSpPr>
        <p:spPr>
          <a:xfrm>
            <a:off x="7215001" y="1754224"/>
            <a:ext cx="162302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kết nối thẳng 21"/>
          <p:cNvCxnSpPr/>
          <p:nvPr/>
        </p:nvCxnSpPr>
        <p:spPr>
          <a:xfrm>
            <a:off x="4834910" y="1752600"/>
            <a:ext cx="1633775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9" grpId="0"/>
      <p:bldP spid="379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̉nh 1" descr="Clip Màn hìn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6" y="76201"/>
            <a:ext cx="2923598" cy="3228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ập đọc: Anh Đom Đó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11" y="76200"/>
            <a:ext cx="2924952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̉nh 2" descr="Clip Màn hìn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16" y="3505201"/>
            <a:ext cx="2942164" cy="3228975"/>
          </a:xfrm>
          <a:prstGeom prst="rect">
            <a:avLst/>
          </a:prstGeom>
        </p:spPr>
      </p:pic>
      <p:pic>
        <p:nvPicPr>
          <p:cNvPr id="4" name="Ảnh 3" descr="Clip Màn hình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79" y="3505201"/>
            <a:ext cx="2927884" cy="3228975"/>
          </a:xfrm>
          <a:prstGeom prst="rect">
            <a:avLst/>
          </a:prstGeom>
        </p:spPr>
      </p:pic>
      <p:sp>
        <p:nvSpPr>
          <p:cNvPr id="7" name="Hình chữ nhật 6"/>
          <p:cNvSpPr/>
          <p:nvPr/>
        </p:nvSpPr>
        <p:spPr>
          <a:xfrm>
            <a:off x="271156" y="2630270"/>
            <a:ext cx="2884328" cy="58477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MẾN</a:t>
            </a:r>
            <a:endParaRPr lang="vi-VN" sz="3200" b="1">
              <a:ln w="18000">
                <a:solidFill>
                  <a:srgbClr val="FF0066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Hình chữ nhật 7"/>
          <p:cNvSpPr/>
          <p:nvPr/>
        </p:nvSpPr>
        <p:spPr>
          <a:xfrm>
            <a:off x="3468049" y="76200"/>
            <a:ext cx="2884328" cy="1077218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ANH ĐOM ĐÓM</a:t>
            </a:r>
            <a:endParaRPr lang="vi-VN" sz="3200" b="1">
              <a:ln w="18000">
                <a:solidFill>
                  <a:srgbClr val="FF0066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Hình chữ nhật 8"/>
          <p:cNvSpPr/>
          <p:nvPr/>
        </p:nvSpPr>
        <p:spPr>
          <a:xfrm>
            <a:off x="271156" y="6087845"/>
            <a:ext cx="2884328" cy="58477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MỒ CÔI</a:t>
            </a:r>
            <a:endParaRPr lang="vi-VN" sz="3200" b="1">
              <a:ln w="18000">
                <a:solidFill>
                  <a:srgbClr val="FF0066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Hình chữ nhật 9"/>
          <p:cNvSpPr/>
          <p:nvPr/>
        </p:nvSpPr>
        <p:spPr>
          <a:xfrm>
            <a:off x="3468049" y="6087845"/>
            <a:ext cx="2884328" cy="58477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CHỦ QUÁN</a:t>
            </a:r>
            <a:endParaRPr lang="vi-VN" sz="3200" b="1">
              <a:ln w="18000">
                <a:solidFill>
                  <a:srgbClr val="FF0066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352377" y="838200"/>
            <a:ext cx="50760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i="1">
                <a:latin typeface="Times New Roman" pitchFamily="18" charset="0"/>
                <a:cs typeface="Times New Roman" pitchFamily="18" charset="0"/>
              </a:rPr>
              <a:t>a) Chú bé Mến trong truyện Đôi bạn.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352376" y="2617204"/>
            <a:ext cx="48474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i="1">
                <a:latin typeface="Times New Roman" pitchFamily="18" charset="0"/>
                <a:cs typeface="Times New Roman" pitchFamily="18" charset="0"/>
              </a:rPr>
              <a:t>b) Anh Đom Đóm trong bài thơ cùng tên.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352378" y="4450140"/>
            <a:ext cx="48474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i="1">
                <a:latin typeface="Times New Roman" pitchFamily="18" charset="0"/>
                <a:cs typeface="Times New Roman" pitchFamily="18" charset="0"/>
              </a:rPr>
              <a:t>c) Anh Mồ Côi (hoặc người chủ quán) trong truyện Mồ Côi xử kiện.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008060"/>
              </p:ext>
            </p:extLst>
          </p:nvPr>
        </p:nvGraphicFramePr>
        <p:xfrm>
          <a:off x="505180" y="304801"/>
          <a:ext cx="11178465" cy="6019800"/>
        </p:xfrm>
        <a:graphic>
          <a:graphicData uri="http://schemas.openxmlformats.org/drawingml/2006/table">
            <a:tbl>
              <a:tblPr/>
              <a:tblGrid>
                <a:gridCol w="4108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0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1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7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a)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Chú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bé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Mến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b)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Đom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Đóm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8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c)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Chàng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Mồ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Côi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-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chủ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quán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4718601" y="1143000"/>
            <a:ext cx="6965044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i="1">
                <a:solidFill>
                  <a:srgbClr val="FF0000"/>
                </a:solidFill>
                <a:latin typeface="Times New Roman" pitchFamily="18" charset="0"/>
              </a:rPr>
              <a:t>dũng cảm, nhanh nhẹn, không ngần ngại cứu người, sẵn sàng cứu người, tốt bụng,…</a:t>
            </a: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4652320" y="2808982"/>
            <a:ext cx="70313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vi-VN" i="1">
                <a:solidFill>
                  <a:srgbClr val="FF0000"/>
                </a:solidFill>
                <a:latin typeface="Times New Roman" pitchFamily="18" charset="0"/>
              </a:rPr>
              <a:t>cần cù, chuyên cần, chăm </a:t>
            </a:r>
            <a:r>
              <a:rPr lang="en-US" altLang="vi-VN" i="1" smtClean="0">
                <a:solidFill>
                  <a:srgbClr val="FF0000"/>
                </a:solidFill>
                <a:latin typeface="Times New Roman" pitchFamily="18" charset="0"/>
              </a:rPr>
              <a:t>chỉ,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vi-VN" i="1" smtClean="0">
                <a:solidFill>
                  <a:srgbClr val="FF0000"/>
                </a:solidFill>
                <a:latin typeface="Times New Roman" pitchFamily="18" charset="0"/>
              </a:rPr>
              <a:t>tốt bụng, có trách nhiệm, …</a:t>
            </a:r>
            <a:endParaRPr lang="en-US" altLang="vi-VN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4652320" y="4038601"/>
            <a:ext cx="7031326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i="1">
                <a:solidFill>
                  <a:srgbClr val="FF0000"/>
                </a:solidFill>
                <a:latin typeface="Times New Roman" pitchFamily="18" charset="0"/>
              </a:rPr>
              <a:t>thông minh, tài trí, công minh, biết bảo vệ lẽ phải, …</a:t>
            </a:r>
          </a:p>
        </p:txBody>
      </p:sp>
      <p:cxnSp>
        <p:nvCxnSpPr>
          <p:cNvPr id="8" name="Đường kết nối Thẳng 7"/>
          <p:cNvCxnSpPr/>
          <p:nvPr/>
        </p:nvCxnSpPr>
        <p:spPr>
          <a:xfrm>
            <a:off x="4652320" y="5105400"/>
            <a:ext cx="703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682773" y="5181601"/>
            <a:ext cx="7000871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i="1">
                <a:solidFill>
                  <a:srgbClr val="FF0000"/>
                </a:solidFill>
                <a:latin typeface="Times New Roman" pitchFamily="18" charset="0"/>
              </a:rPr>
              <a:t>tham lam, dối trá, gian trá, xấu xa, vu oan cho người khác,…</a:t>
            </a:r>
          </a:p>
        </p:txBody>
      </p:sp>
    </p:spTree>
    <p:extLst>
      <p:ext uri="{BB962C8B-B14F-4D97-AF65-F5344CB8AC3E}">
        <p14:creationId xmlns:p14="http://schemas.microsoft.com/office/powerpoint/2010/main" val="150386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370012" y="914400"/>
            <a:ext cx="102107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altLang="vi-VN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vi-VN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b="1" i="1" smtClean="0">
                <a:latin typeface="Times New Roman" pitchFamily="18" charset="0"/>
                <a:cs typeface="Times New Roman" pitchFamily="18" charset="0"/>
              </a:rPr>
              <a:t>Đặt câu theo mẫu Ai thế nào? Để miêu tả:</a:t>
            </a:r>
            <a:endParaRPr lang="en-US" altLang="vi-VN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141794" y="1777424"/>
            <a:ext cx="622991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bác nông dân.</a:t>
            </a:r>
            <a:endParaRPr lang="en-US" altLang="vi-VN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108808" y="2539424"/>
            <a:ext cx="600918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bông hoa trong vườn.</a:t>
            </a:r>
            <a:endParaRPr lang="en-US" altLang="vi-VN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122612" y="3225225"/>
            <a:ext cx="6101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vi-VN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buổi sớm mùa đông.</a:t>
            </a:r>
            <a:endParaRPr lang="en-US" altLang="vi-VN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Đường kết nối thẳng 18"/>
          <p:cNvCxnSpPr/>
          <p:nvPr/>
        </p:nvCxnSpPr>
        <p:spPr>
          <a:xfrm>
            <a:off x="5642499" y="1485454"/>
            <a:ext cx="1665823" cy="274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065212" y="4583569"/>
            <a:ext cx="609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Một buổi hôm nay lạnh cóng tay</a:t>
            </a:r>
            <a:endParaRPr lang="en-US" altLang="vi-VN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Mùa đông năm nay đến sớm ở miền Bắc và có rét đậm rét h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974" y="3898611"/>
            <a:ext cx="386947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70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458321" y="661896"/>
            <a:ext cx="44522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bác nông dân.</a:t>
            </a:r>
            <a:endParaRPr lang="en-US" altLang="vi-VN" sz="2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Những nông dân áo xanh ra đồng trong tâm dịch Covi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2286000"/>
            <a:ext cx="459569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Gỡ khó cho nông sản vùng dị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2310398"/>
            <a:ext cx="4916588" cy="363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ũi tên Phải 1"/>
          <p:cNvSpPr/>
          <p:nvPr/>
        </p:nvSpPr>
        <p:spPr>
          <a:xfrm>
            <a:off x="4047560" y="1360055"/>
            <a:ext cx="515929" cy="1651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641046" y="1143000"/>
            <a:ext cx="74702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sz="2800" i="1" smtClean="0">
                <a:latin typeface="Times New Roman" pitchFamily="18" charset="0"/>
                <a:cs typeface="Times New Roman" pitchFamily="18" charset="0"/>
              </a:rPr>
              <a:t>Bác nông dân rất chăm chỉ, cần cù.</a:t>
            </a:r>
            <a:endParaRPr lang="en-US" altLang="vi-VN" sz="2800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7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12205" y="3051069"/>
            <a:ext cx="5717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Một bông hoa trong vườn.</a:t>
            </a:r>
            <a:endParaRPr lang="en-US" altLang="vi-VN" sz="2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Mũi tên Phải 1"/>
          <p:cNvSpPr/>
          <p:nvPr/>
        </p:nvSpPr>
        <p:spPr>
          <a:xfrm>
            <a:off x="718336" y="3784399"/>
            <a:ext cx="515929" cy="1651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406241" y="3605339"/>
            <a:ext cx="57075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sz="2800" i="1" smtClean="0">
                <a:latin typeface="Times New Roman" pitchFamily="18" charset="0"/>
                <a:cs typeface="Times New Roman" pitchFamily="18" charset="0"/>
              </a:rPr>
              <a:t>Bông hoa cánh hồng thật mềm mại</a:t>
            </a:r>
            <a:endParaRPr lang="en-US" altLang="vi-VN" sz="28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Vườn hoa trồng đất gì tốt, bí quyết của các vườn hoa lớn | Namix NAM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688" y="888606"/>
            <a:ext cx="5470909" cy="484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49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4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2639</TotalTime>
  <Words>462</Words>
  <Application>Microsoft Office PowerPoint</Application>
  <PresentationFormat>Custom</PresentationFormat>
  <Paragraphs>53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HP001 4 hàng</vt:lpstr>
      <vt:lpstr>Times New Roman</vt:lpstr>
      <vt:lpstr>Verdana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Admin</cp:lastModifiedBy>
  <cp:revision>539</cp:revision>
  <dcterms:created xsi:type="dcterms:W3CDTF">2005-12-31T17:14:28Z</dcterms:created>
  <dcterms:modified xsi:type="dcterms:W3CDTF">2021-12-28T03:01:07Z</dcterms:modified>
</cp:coreProperties>
</file>