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7" r:id="rId3"/>
    <p:sldId id="309" r:id="rId4"/>
    <p:sldId id="308" r:id="rId5"/>
    <p:sldId id="259" r:id="rId6"/>
    <p:sldId id="306" r:id="rId7"/>
    <p:sldId id="300" r:id="rId8"/>
    <p:sldId id="301" r:id="rId9"/>
    <p:sldId id="302" r:id="rId10"/>
    <p:sldId id="298" r:id="rId11"/>
    <p:sldId id="3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66"/>
    <a:srgbClr val="00FF99"/>
    <a:srgbClr val="FFFF00"/>
    <a:srgbClr val="FF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37787-ABDE-4B58-801A-A862F3F1E997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613E09-315B-481A-BF64-24E986970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4599" y="1371600"/>
            <a:ext cx="7162801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vi-VN" altLang="en-US" sz="2400" b="1" u="sng" dirty="0">
                <a:solidFill>
                  <a:srgbClr val="FF0000"/>
                </a:solidFill>
              </a:rPr>
            </a:br>
            <a:r>
              <a:rPr lang="en-US" alt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br>
              <a:rPr lang="en-US" alt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</a:t>
            </a:r>
            <a:b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6)</a:t>
            </a:r>
            <a:b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5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38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</a:rPr>
              <a:t>HỌC SINH ÔN LẠI BÀI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1981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ĐỌC LẠI  CÁC BÀI TẬP ĐỌC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97BD651-492D-497E-B26B-EF3A7DDCA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72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D45C1B-0751-4653-908F-9636F4F75A5B}"/>
              </a:ext>
            </a:extLst>
          </p:cNvPr>
          <p:cNvSpPr txBox="1"/>
          <p:nvPr/>
        </p:nvSpPr>
        <p:spPr>
          <a:xfrm>
            <a:off x="0" y="134817"/>
            <a:ext cx="1219200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I.YÊU CẦU CẦN ĐẠT: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 thức kĩ năng: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Đọc đúng, rành mạch đoạn văn, bài văn đã học (tốc độ đọc khoảng 60 tiếng/ phút); trả lời được 1 câu hỏi về nội dung đoạn, bài; thuộc được hai đoạn thơ đã học ở học kỳ I.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đầu viết được một lá thư thăm hỏi người thân hoặc một người mà em quý mến.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Rèn cho học sinh kĩ năng viết thư.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Hình thành và phát triển phẩm chất: 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 chỉ, trung thực, trách nhiệm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Hình thành và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 triển năng lực: 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NL tự chủ và tự học, NL giải quyết vấn đề và sáng tạo, NL ngôn ngữ, NL thẩm mĩ</a:t>
            </a: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1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DF8027-FA66-420D-90D9-72E2CA71734E}"/>
              </a:ext>
            </a:extLst>
          </p:cNvPr>
          <p:cNvSpPr txBox="1"/>
          <p:nvPr/>
        </p:nvSpPr>
        <p:spPr>
          <a:xfrm>
            <a:off x="5993" y="612844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ĐỒ DÙNG DẠY HỌC: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285875" algn="l"/>
              </a:tabLst>
            </a:pPr>
            <a:r>
              <a:rPr lang="nl-N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Đồ dùng:	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 viên: </a:t>
            </a:r>
            <a:r>
              <a:rPr lang="nl-NL" alt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giảng Powerpoint. 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 sinh: Sách giáo khoa.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Phương pháp, kĩ thuật: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vấn đáp, động não, quan sát, thực hành, đặt và giải quyết vấn đề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 thuật đặt câu hỏi, trình bày một phút, động não, tia chớp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9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0B7F0C-06B9-426D-B6F4-903885F65EEA}"/>
              </a:ext>
            </a:extLst>
          </p:cNvPr>
          <p:cNvSpPr txBox="1"/>
          <p:nvPr/>
        </p:nvSpPr>
        <p:spPr>
          <a:xfrm>
            <a:off x="0" y="1219200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err="1">
                <a:latin typeface="HP001 4 hàng" panose="020B0603050302020204" pitchFamily="34" charset="0"/>
              </a:rPr>
              <a:t>Thứ</a:t>
            </a:r>
            <a:r>
              <a:rPr lang="en-US" altLang="en-US" sz="4800" b="1" dirty="0">
                <a:latin typeface="HP001 4 hàng" panose="020B0603050302020204" pitchFamily="34" charset="0"/>
              </a:rPr>
              <a:t> </a:t>
            </a:r>
            <a:r>
              <a:rPr lang="en-US" altLang="en-US" sz="4800" b="1" dirty="0" err="1">
                <a:latin typeface="HP001 4 hàng" panose="020B0603050302020204" pitchFamily="34" charset="0"/>
              </a:rPr>
              <a:t>năm</a:t>
            </a:r>
            <a:r>
              <a:rPr lang="en-US" altLang="en-US" sz="4800" b="1" dirty="0">
                <a:latin typeface="HP001 4 hàng" panose="020B0603050302020204" pitchFamily="34" charset="0"/>
              </a:rPr>
              <a:t> </a:t>
            </a:r>
            <a:r>
              <a:rPr lang="en-US" altLang="en-US" sz="4800" b="1" dirty="0" err="1">
                <a:latin typeface="HP001 4 hàng" panose="020B0603050302020204" pitchFamily="34" charset="0"/>
              </a:rPr>
              <a:t>ngày</a:t>
            </a:r>
            <a:r>
              <a:rPr lang="en-US" altLang="en-US" sz="4800" b="1" dirty="0">
                <a:latin typeface="HP001 4 hàng" panose="020B0603050302020204" pitchFamily="34" charset="0"/>
              </a:rPr>
              <a:t> 6 </a:t>
            </a:r>
            <a:r>
              <a:rPr lang="en-US" altLang="en-US" sz="4800" b="1" dirty="0" err="1">
                <a:latin typeface="HP001 4 hàng" panose="020B0603050302020204" pitchFamily="34" charset="0"/>
              </a:rPr>
              <a:t>tháng</a:t>
            </a:r>
            <a:r>
              <a:rPr lang="en-US" altLang="en-US" sz="4800" b="1" dirty="0">
                <a:latin typeface="HP001 4 hàng" panose="020B0603050302020204" pitchFamily="34" charset="0"/>
              </a:rPr>
              <a:t> 1 </a:t>
            </a:r>
            <a:r>
              <a:rPr lang="en-US" altLang="en-US" sz="4800" b="1" dirty="0" err="1">
                <a:latin typeface="HP001 4 hàng" panose="020B0603050302020204" pitchFamily="34" charset="0"/>
              </a:rPr>
              <a:t>năm</a:t>
            </a:r>
            <a:r>
              <a:rPr lang="en-US" altLang="en-US" sz="4800" b="1" dirty="0">
                <a:latin typeface="HP001 4 hàng" panose="020B0603050302020204" pitchFamily="34" charset="0"/>
              </a:rPr>
              <a:t> 2021</a:t>
            </a:r>
          </a:p>
          <a:p>
            <a:pPr algn="ctr"/>
            <a:endParaRPr lang="en-US" altLang="en-US" sz="4800" b="1" dirty="0">
              <a:latin typeface="HP001 4 hàng" panose="020B0603050302020204" pitchFamily="34" charset="0"/>
            </a:endParaRPr>
          </a:p>
          <a:p>
            <a:pPr algn="ctr"/>
            <a:r>
              <a:rPr lang="en-US" altLang="en-US" sz="4800" b="1" u="sng" dirty="0" err="1">
                <a:latin typeface="HP001 4 hàng" panose="020B0603050302020204" pitchFamily="34" charset="0"/>
              </a:rPr>
              <a:t>Tiếng</a:t>
            </a:r>
            <a:r>
              <a:rPr lang="en-US" altLang="en-US" sz="4800" b="1" u="sng" dirty="0">
                <a:latin typeface="HP001 4 hàng" panose="020B0603050302020204" pitchFamily="34" charset="0"/>
              </a:rPr>
              <a:t> </a:t>
            </a:r>
            <a:r>
              <a:rPr lang="en-US" altLang="en-US" sz="4800" b="1" u="sng" dirty="0" err="1">
                <a:latin typeface="HP001 4 hàng" panose="020B0603050302020204" pitchFamily="34" charset="0"/>
              </a:rPr>
              <a:t>Việt</a:t>
            </a:r>
            <a:endParaRPr lang="en-US" altLang="en-US" sz="4800" b="1" u="sng" dirty="0">
              <a:latin typeface="HP001 4 hàng" panose="020B0603050302020204" pitchFamily="34" charset="0"/>
            </a:endParaRPr>
          </a:p>
          <a:p>
            <a:pPr algn="ctr"/>
            <a:endParaRPr lang="en-US" altLang="en-US" sz="4800" b="1" dirty="0">
              <a:latin typeface="HP001 4 hàng" panose="020B0603050302020204" pitchFamily="34" charset="0"/>
            </a:endParaRPr>
          </a:p>
          <a:p>
            <a:pPr algn="ctr"/>
            <a:r>
              <a:rPr lang="en-US" altLang="en-US" sz="4800" b="1" dirty="0">
                <a:latin typeface="HP001 4 hàng" panose="020B0603050302020204" pitchFamily="34" charset="0"/>
              </a:rPr>
              <a:t>Ô</a:t>
            </a:r>
            <a:r>
              <a:rPr lang="vi-VN" altLang="en-US" sz="4800" b="1" dirty="0">
                <a:latin typeface="HP001 4 hàng" panose="020B0603050302020204" pitchFamily="34" charset="0"/>
              </a:rPr>
              <a:t>n </a:t>
            </a:r>
            <a:r>
              <a:rPr lang="vi-VN" altLang="en-US" sz="4800" b="1" dirty="0" err="1">
                <a:latin typeface="HP001 4 hàng" panose="020B0603050302020204" pitchFamily="34" charset="0"/>
              </a:rPr>
              <a:t>tập</a:t>
            </a:r>
            <a:r>
              <a:rPr lang="vi-VN" altLang="en-US" sz="4800" b="1" dirty="0">
                <a:latin typeface="HP001 4 hàng" panose="020B0603050302020204" pitchFamily="34" charset="0"/>
              </a:rPr>
              <a:t> </a:t>
            </a:r>
            <a:r>
              <a:rPr lang="vi-VN" altLang="en-US" sz="4800" b="1" dirty="0" err="1">
                <a:latin typeface="HP001 4 hàng" panose="020B0603050302020204" pitchFamily="34" charset="0"/>
              </a:rPr>
              <a:t>cuối</a:t>
            </a:r>
            <a:r>
              <a:rPr lang="vi-VN" altLang="en-US" sz="4800" b="1" dirty="0">
                <a:latin typeface="HP001 4 hàng" panose="020B0603050302020204" pitchFamily="34" charset="0"/>
              </a:rPr>
              <a:t> </a:t>
            </a:r>
            <a:r>
              <a:rPr lang="vi-VN" altLang="en-US" sz="4800" b="1" dirty="0" err="1">
                <a:latin typeface="HP001 4 hàng" panose="020B0603050302020204" pitchFamily="34" charset="0"/>
              </a:rPr>
              <a:t>học</a:t>
            </a:r>
            <a:r>
              <a:rPr lang="vi-VN" altLang="en-US" sz="4800" b="1" dirty="0">
                <a:latin typeface="HP001 4 hàng" panose="020B0603050302020204" pitchFamily="34" charset="0"/>
              </a:rPr>
              <a:t> </a:t>
            </a:r>
            <a:r>
              <a:rPr lang="vi-VN" altLang="en-US" sz="4800" b="1" dirty="0" err="1">
                <a:latin typeface="HP001 4 hàng" panose="020B0603050302020204" pitchFamily="34" charset="0"/>
              </a:rPr>
              <a:t>kì</a:t>
            </a:r>
            <a:r>
              <a:rPr lang="vi-VN" altLang="en-US" sz="4800" b="1" dirty="0">
                <a:latin typeface="HP001 4 hàng" panose="020B0603050302020204" pitchFamily="34" charset="0"/>
              </a:rPr>
              <a:t> 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(t</a:t>
            </a:r>
            <a:r>
              <a:rPr lang="vi-VN" alt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iết</a:t>
            </a:r>
            <a:r>
              <a:rPr lang="vi-VN" alt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6)</a:t>
            </a:r>
            <a:br>
              <a:rPr lang="vi-VN" altLang="en-US" sz="4800" b="1" dirty="0">
                <a:latin typeface="HP001 4 hàng" panose="020B0603050302020204" pitchFamily="34" charset="0"/>
              </a:rPr>
            </a:br>
            <a:endParaRPr lang="en-US" sz="4800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45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inh nen 10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-242888"/>
            <a:ext cx="121920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Oval 33">
            <a:hlinkClick r:id="" action="ppaction://noaction"/>
          </p:cNvPr>
          <p:cNvSpPr>
            <a:spLocks noChangeArrowheads="1"/>
          </p:cNvSpPr>
          <p:nvPr/>
        </p:nvSpPr>
        <p:spPr bwMode="auto">
          <a:xfrm rot="1057462">
            <a:off x="7607301" y="1468439"/>
            <a:ext cx="936625" cy="1582737"/>
          </a:xfrm>
          <a:prstGeom prst="ellipse">
            <a:avLst/>
          </a:prstGeom>
          <a:gradFill rotWithShape="1">
            <a:gsLst>
              <a:gs pos="0">
                <a:srgbClr val="F97F4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8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196" name="Freeform 34"/>
          <p:cNvSpPr>
            <a:spLocks/>
          </p:cNvSpPr>
          <p:nvPr/>
        </p:nvSpPr>
        <p:spPr bwMode="auto">
          <a:xfrm rot="1057462">
            <a:off x="6457950" y="2806701"/>
            <a:ext cx="781050" cy="4295775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AutoShape 35"/>
          <p:cNvSpPr>
            <a:spLocks noChangeArrowheads="1"/>
          </p:cNvSpPr>
          <p:nvPr/>
        </p:nvSpPr>
        <p:spPr bwMode="auto">
          <a:xfrm rot="1057462">
            <a:off x="7697788" y="2998788"/>
            <a:ext cx="144462" cy="215900"/>
          </a:xfrm>
          <a:prstGeom prst="flowChartCollate">
            <a:avLst/>
          </a:prstGeom>
          <a:gradFill rotWithShape="1">
            <a:gsLst>
              <a:gs pos="0">
                <a:srgbClr val="F97F4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4">
            <a:hlinkClick r:id="" action="ppaction://noaction"/>
          </p:cNvPr>
          <p:cNvSpPr>
            <a:spLocks noChangeArrowheads="1"/>
          </p:cNvSpPr>
          <p:nvPr/>
        </p:nvSpPr>
        <p:spPr bwMode="auto">
          <a:xfrm rot="800344">
            <a:off x="6624639" y="1724025"/>
            <a:ext cx="936625" cy="1582738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7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199" name="Freeform 5"/>
          <p:cNvSpPr>
            <a:spLocks/>
          </p:cNvSpPr>
          <p:nvPr/>
        </p:nvSpPr>
        <p:spPr bwMode="auto">
          <a:xfrm rot="800344">
            <a:off x="6102351" y="3194051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AutoShape 6"/>
          <p:cNvSpPr>
            <a:spLocks noChangeArrowheads="1"/>
          </p:cNvSpPr>
          <p:nvPr/>
        </p:nvSpPr>
        <p:spPr bwMode="auto">
          <a:xfrm rot="800344">
            <a:off x="6778626" y="327342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9">
            <a:hlinkClick r:id="" action="ppaction://noaction"/>
          </p:cNvPr>
          <p:cNvSpPr>
            <a:spLocks noChangeArrowheads="1"/>
          </p:cNvSpPr>
          <p:nvPr/>
        </p:nvSpPr>
        <p:spPr bwMode="auto">
          <a:xfrm rot="1198510">
            <a:off x="7024689" y="3146425"/>
            <a:ext cx="936625" cy="158273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99"/>
                </a:solidFill>
              </a:rPr>
              <a:t>11</a:t>
            </a:r>
            <a:endParaRPr lang="vi-VN" sz="5400" b="1" dirty="0">
              <a:solidFill>
                <a:srgbClr val="000099"/>
              </a:solidFill>
            </a:endParaRPr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 rot="1198510">
            <a:off x="6235701" y="4514851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 rot="1198510">
            <a:off x="7080251" y="466407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235576" y="122239"/>
            <a:ext cx="936625" cy="1582737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2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05" name="Freeform 22"/>
          <p:cNvSpPr>
            <a:spLocks/>
          </p:cNvSpPr>
          <p:nvPr/>
        </p:nvSpPr>
        <p:spPr bwMode="auto">
          <a:xfrm>
            <a:off x="5272088" y="1704976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AutoShape 23"/>
          <p:cNvSpPr>
            <a:spLocks noChangeArrowheads="1"/>
          </p:cNvSpPr>
          <p:nvPr/>
        </p:nvSpPr>
        <p:spPr bwMode="auto">
          <a:xfrm>
            <a:off x="5595938" y="17049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Oval 25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-864877">
            <a:off x="4102101" y="577850"/>
            <a:ext cx="936625" cy="15827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b="1" dirty="0">
                <a:solidFill>
                  <a:schemeClr val="accent2"/>
                </a:solidFill>
              </a:rPr>
              <a:t>1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08" name="Freeform 26"/>
          <p:cNvSpPr>
            <a:spLocks/>
          </p:cNvSpPr>
          <p:nvPr/>
        </p:nvSpPr>
        <p:spPr bwMode="auto">
          <a:xfrm rot="-864877">
            <a:off x="4754563" y="2133601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AutoShape 27"/>
          <p:cNvSpPr>
            <a:spLocks noChangeArrowheads="1"/>
          </p:cNvSpPr>
          <p:nvPr/>
        </p:nvSpPr>
        <p:spPr bwMode="auto">
          <a:xfrm rot="-864877">
            <a:off x="4686301" y="214153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2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315076" y="311150"/>
            <a:ext cx="936625" cy="158273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</a:rPr>
              <a:t>3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8211" name="Freeform 30"/>
          <p:cNvSpPr>
            <a:spLocks/>
          </p:cNvSpPr>
          <p:nvPr/>
        </p:nvSpPr>
        <p:spPr bwMode="auto">
          <a:xfrm>
            <a:off x="6351588" y="18938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AutoShape 31"/>
          <p:cNvSpPr>
            <a:spLocks noChangeArrowheads="1"/>
          </p:cNvSpPr>
          <p:nvPr/>
        </p:nvSpPr>
        <p:spPr bwMode="auto">
          <a:xfrm>
            <a:off x="6675438" y="18938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Oval 4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667376" y="1606550"/>
            <a:ext cx="936625" cy="15827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6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14" name="Freeform 46"/>
          <p:cNvSpPr>
            <a:spLocks/>
          </p:cNvSpPr>
          <p:nvPr/>
        </p:nvSpPr>
        <p:spPr bwMode="auto">
          <a:xfrm>
            <a:off x="5703888" y="31892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AutoShape 47"/>
          <p:cNvSpPr>
            <a:spLocks noChangeArrowheads="1"/>
          </p:cNvSpPr>
          <p:nvPr/>
        </p:nvSpPr>
        <p:spPr bwMode="auto">
          <a:xfrm>
            <a:off x="6027738" y="31892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-539169">
            <a:off x="4903789" y="1843089"/>
            <a:ext cx="936625" cy="1582737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</a:rPr>
              <a:t>5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8217" name="Freeform 50"/>
          <p:cNvSpPr>
            <a:spLocks/>
          </p:cNvSpPr>
          <p:nvPr/>
        </p:nvSpPr>
        <p:spPr bwMode="auto">
          <a:xfrm rot="-539169">
            <a:off x="5324476" y="342741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AutoShape 51"/>
          <p:cNvSpPr>
            <a:spLocks noChangeArrowheads="1"/>
          </p:cNvSpPr>
          <p:nvPr/>
        </p:nvSpPr>
        <p:spPr bwMode="auto">
          <a:xfrm rot="-539169">
            <a:off x="5403851" y="342106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Oval 53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-1165290">
            <a:off x="3892551" y="1989139"/>
            <a:ext cx="936625" cy="1582737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4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20" name="Freeform 54"/>
          <p:cNvSpPr>
            <a:spLocks/>
          </p:cNvSpPr>
          <p:nvPr/>
        </p:nvSpPr>
        <p:spPr bwMode="auto">
          <a:xfrm rot="-1165290">
            <a:off x="4752976" y="34972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1" name="AutoShape 55"/>
          <p:cNvSpPr>
            <a:spLocks noChangeArrowheads="1"/>
          </p:cNvSpPr>
          <p:nvPr/>
        </p:nvSpPr>
        <p:spPr bwMode="auto">
          <a:xfrm rot="-1165290">
            <a:off x="4552951" y="35321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Oval 41">
            <a:hlinkClick r:id="" action="ppaction://noaction"/>
          </p:cNvPr>
          <p:cNvSpPr>
            <a:spLocks noChangeArrowheads="1"/>
          </p:cNvSpPr>
          <p:nvPr/>
        </p:nvSpPr>
        <p:spPr bwMode="auto">
          <a:xfrm rot="632288">
            <a:off x="6040439" y="3074989"/>
            <a:ext cx="936625" cy="1582737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 dirty="0">
                <a:solidFill>
                  <a:schemeClr val="accent2"/>
                </a:solidFill>
              </a:rPr>
              <a:t>10</a:t>
            </a:r>
            <a:endParaRPr lang="vi-VN" sz="6600" b="1" dirty="0">
              <a:solidFill>
                <a:schemeClr val="accent2"/>
              </a:solidFill>
            </a:endParaRPr>
          </a:p>
        </p:txBody>
      </p:sp>
      <p:sp>
        <p:nvSpPr>
          <p:cNvPr id="8223" name="Freeform 42"/>
          <p:cNvSpPr>
            <a:spLocks/>
          </p:cNvSpPr>
          <p:nvPr/>
        </p:nvSpPr>
        <p:spPr bwMode="auto">
          <a:xfrm rot="632288">
            <a:off x="5632451" y="4579938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AutoShape 43"/>
          <p:cNvSpPr>
            <a:spLocks noChangeArrowheads="1"/>
          </p:cNvSpPr>
          <p:nvPr/>
        </p:nvSpPr>
        <p:spPr bwMode="auto">
          <a:xfrm rot="632288">
            <a:off x="6237288" y="46370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-672914">
            <a:off x="4768851" y="3294064"/>
            <a:ext cx="936625" cy="158273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92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chemeClr val="accent2"/>
                </a:solidFill>
              </a:rPr>
              <a:t>9</a:t>
            </a:r>
            <a:endParaRPr lang="vi-VN" sz="7200" b="1">
              <a:solidFill>
                <a:schemeClr val="accent2"/>
              </a:solidFill>
            </a:endParaRPr>
          </a:p>
        </p:txBody>
      </p:sp>
      <p:sp>
        <p:nvSpPr>
          <p:cNvPr id="8226" name="Freeform 14"/>
          <p:cNvSpPr>
            <a:spLocks/>
          </p:cNvSpPr>
          <p:nvPr/>
        </p:nvSpPr>
        <p:spPr bwMode="auto">
          <a:xfrm rot="-672914">
            <a:off x="5284788" y="4868863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7" name="AutoShape 15"/>
          <p:cNvSpPr>
            <a:spLocks noChangeArrowheads="1"/>
          </p:cNvSpPr>
          <p:nvPr/>
        </p:nvSpPr>
        <p:spPr bwMode="auto">
          <a:xfrm rot="-672914">
            <a:off x="5303838" y="48672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Oval 37">
            <a:hlinkClick r:id="" action="ppaction://noaction"/>
          </p:cNvPr>
          <p:cNvSpPr>
            <a:spLocks noChangeArrowheads="1"/>
          </p:cNvSpPr>
          <p:nvPr/>
        </p:nvSpPr>
        <p:spPr bwMode="auto">
          <a:xfrm rot="265461">
            <a:off x="5576889" y="4060825"/>
            <a:ext cx="936625" cy="1582738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chemeClr val="accent2"/>
                </a:solidFill>
              </a:rPr>
              <a:t>12</a:t>
            </a:r>
            <a:endParaRPr lang="vi-VN" sz="4800" b="1" dirty="0">
              <a:solidFill>
                <a:schemeClr val="accent2"/>
              </a:solidFill>
            </a:endParaRPr>
          </a:p>
        </p:txBody>
      </p:sp>
      <p:sp>
        <p:nvSpPr>
          <p:cNvPr id="8229" name="AutoShape 39"/>
          <p:cNvSpPr>
            <a:spLocks noChangeArrowheads="1"/>
          </p:cNvSpPr>
          <p:nvPr/>
        </p:nvSpPr>
        <p:spPr bwMode="auto">
          <a:xfrm rot="265461">
            <a:off x="5867401" y="563721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7">
            <a:hlinkClick r:id="" action="ppaction://noaction"/>
          </p:cNvPr>
          <p:cNvSpPr>
            <a:spLocks noChangeArrowheads="1"/>
          </p:cNvSpPr>
          <p:nvPr/>
        </p:nvSpPr>
        <p:spPr bwMode="auto">
          <a:xfrm rot="1692273">
            <a:off x="8200478" y="2854588"/>
            <a:ext cx="853501" cy="152110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13</a:t>
            </a:r>
            <a:endParaRPr lang="vi-VN" sz="6600" b="1" dirty="0">
              <a:solidFill>
                <a:srgbClr val="FFFF00"/>
              </a:solidFill>
            </a:endParaRPr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 rot="265461">
            <a:off x="8161514" y="4196251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42"/>
          <p:cNvSpPr>
            <a:spLocks/>
          </p:cNvSpPr>
          <p:nvPr/>
        </p:nvSpPr>
        <p:spPr bwMode="auto">
          <a:xfrm rot="632288">
            <a:off x="6817061" y="4206104"/>
            <a:ext cx="1224879" cy="299842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Oval 53">
            <a:hlinkClick r:id="" action="ppaction://noaction"/>
          </p:cNvPr>
          <p:cNvSpPr>
            <a:spLocks noChangeArrowheads="1"/>
          </p:cNvSpPr>
          <p:nvPr/>
        </p:nvSpPr>
        <p:spPr bwMode="auto">
          <a:xfrm rot="20389942">
            <a:off x="3133498" y="2266725"/>
            <a:ext cx="936625" cy="1582737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14</a:t>
            </a:r>
            <a:endParaRPr lang="vi-VN" sz="7200" b="1" dirty="0">
              <a:solidFill>
                <a:srgbClr val="FFFF00"/>
              </a:solidFill>
            </a:endParaRPr>
          </a:p>
        </p:txBody>
      </p:sp>
      <p:sp>
        <p:nvSpPr>
          <p:cNvPr id="42" name="Freeform 54"/>
          <p:cNvSpPr>
            <a:spLocks/>
          </p:cNvSpPr>
          <p:nvPr/>
        </p:nvSpPr>
        <p:spPr bwMode="auto">
          <a:xfrm rot="19295598">
            <a:off x="4496836" y="36496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AutoShape 55"/>
          <p:cNvSpPr>
            <a:spLocks noChangeArrowheads="1"/>
          </p:cNvSpPr>
          <p:nvPr/>
        </p:nvSpPr>
        <p:spPr bwMode="auto">
          <a:xfrm rot="19295598">
            <a:off x="3785235" y="36845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9">
            <a:hlinkClick r:id="" action="ppaction://noaction"/>
          </p:cNvPr>
          <p:cNvSpPr>
            <a:spLocks noChangeArrowheads="1"/>
          </p:cNvSpPr>
          <p:nvPr/>
        </p:nvSpPr>
        <p:spPr bwMode="auto">
          <a:xfrm rot="18865385">
            <a:off x="3318262" y="3644836"/>
            <a:ext cx="936625" cy="15827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15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45" name="AutoShape 55"/>
          <p:cNvSpPr>
            <a:spLocks noChangeArrowheads="1"/>
          </p:cNvSpPr>
          <p:nvPr/>
        </p:nvSpPr>
        <p:spPr bwMode="auto">
          <a:xfrm rot="-1165290">
            <a:off x="4395753" y="4818476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>
            <a:hlinkClick r:id="" action="ppaction://noaction"/>
          </p:cNvPr>
          <p:cNvSpPr>
            <a:spLocks noChangeArrowheads="1"/>
          </p:cNvSpPr>
          <p:nvPr/>
        </p:nvSpPr>
        <p:spPr bwMode="auto">
          <a:xfrm rot="1287110">
            <a:off x="8382001" y="1219200"/>
            <a:ext cx="936625" cy="1582738"/>
          </a:xfrm>
          <a:prstGeom prst="ellipse">
            <a:avLst/>
          </a:prstGeom>
          <a:blipFill>
            <a:blip r:embed="rId8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16</a:t>
            </a:r>
            <a:endParaRPr lang="vi-VN" sz="7200" b="1" dirty="0">
              <a:solidFill>
                <a:srgbClr val="C00000"/>
              </a:solidFill>
            </a:endParaRPr>
          </a:p>
        </p:txBody>
      </p:sp>
      <p:sp>
        <p:nvSpPr>
          <p:cNvPr id="47" name="Freeform 10"/>
          <p:cNvSpPr>
            <a:spLocks/>
          </p:cNvSpPr>
          <p:nvPr/>
        </p:nvSpPr>
        <p:spPr bwMode="auto">
          <a:xfrm rot="1198510">
            <a:off x="7265290" y="2532263"/>
            <a:ext cx="468313" cy="4605375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 rot="1198510">
            <a:off x="8414533" y="2685181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13689" y="-40106"/>
            <a:ext cx="375505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6444E04-4ED1-4263-B074-AA928301887F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n-US" sz="4000" dirty="0"/>
              <a:t>	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“Anh </a:t>
            </a:r>
            <a:r>
              <a:rPr lang="en-US" sz="5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5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5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143 -144.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None/>
            </a:pP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Anh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buFont typeface="Arial" pitchFamily="34" charset="0"/>
              <a:buNone/>
            </a:pP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Anh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Arial" pitchFamily="34" charset="0"/>
              <a:buNone/>
            </a:pP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Bợ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thím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vi-VN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None/>
            </a:pPr>
            <a:r>
              <a:rPr lang="en-US" sz="5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5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vi-VN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buFontTx/>
              <a:buNone/>
            </a:pPr>
            <a:endParaRPr lang="vi-VN" sz="4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…)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1676400"/>
            <a:ext cx="8153400" cy="487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1981201"/>
            <a:ext cx="1219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(4-5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524000" y="228601"/>
            <a:ext cx="9144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Thủ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Đức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16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tháng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12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năm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2012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	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kính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mến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!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	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Lâu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rồi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không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gặp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nhớ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lắm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	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Dạo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này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khỏe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không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ạ ?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	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Năm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nay,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đang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học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lớp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3.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đầu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năm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đến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giờ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đã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nhiều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tiến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bộ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rồi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ạ !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Ngày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nghỉ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thường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bố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mẹ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chỉ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dạy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thêm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cũng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cố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gắng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rèn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luyện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thêm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chính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tả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	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vẫn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nhớ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năm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lớp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Một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hướng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dẫn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chúng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rất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tận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tình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trong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giờ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chính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tả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tập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đọc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ạ, 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bạn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Tuấn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cũng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tiến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bộ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lắm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ngày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chuyển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trường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chúng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vẫn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nhắc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hoài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Năm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nay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chủ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nhiệm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lớp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mấy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?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bạn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học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giỏi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không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	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hứa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với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sẽ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học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thật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giỏi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luôn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chăm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ngoan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để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vui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Khi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nào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rảnh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sẽ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kể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cho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nghe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nhiều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hơn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việc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học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tập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kính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chúc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luôn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mạnh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khỏe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nhiều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học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trò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ngoan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nhé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! 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chóng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đến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hè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để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đến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thăm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.                                               </a:t>
            </a:r>
          </a:p>
          <a:p>
            <a:pPr>
              <a:defRPr/>
            </a:pPr>
            <a:r>
              <a:rPr lang="en-US" sz="2400" dirty="0"/>
              <a:t>                                                                      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 </a:t>
            </a:r>
            <a:r>
              <a:rPr lang="en-US" sz="2400" dirty="0" err="1"/>
              <a:t>cô</a:t>
            </a:r>
            <a:endParaRPr lang="en-US" sz="2400" dirty="0"/>
          </a:p>
          <a:p>
            <a:pPr>
              <a:defRPr/>
            </a:pPr>
            <a:r>
              <a:rPr lang="en-US" sz="2400" b="1" dirty="0"/>
              <a:t>					             </a:t>
            </a:r>
            <a:r>
              <a:rPr lang="en-US" sz="2400" b="1" dirty="0" err="1"/>
              <a:t>Đức</a:t>
            </a:r>
            <a:r>
              <a:rPr lang="en-US" sz="2400" b="1" dirty="0"/>
              <a:t> </a:t>
            </a:r>
          </a:p>
          <a:p>
            <a:pPr>
              <a:defRPr/>
            </a:pPr>
            <a:r>
              <a:rPr lang="en-US" sz="2400" dirty="0"/>
              <a:t>			                          </a:t>
            </a:r>
            <a:r>
              <a:rPr lang="en-US" sz="2400" dirty="0" err="1"/>
              <a:t>Luyện</a:t>
            </a:r>
            <a:r>
              <a:rPr lang="en-US" sz="2400" dirty="0"/>
              <a:t> </a:t>
            </a:r>
            <a:r>
              <a:rPr lang="en-US" sz="2400" dirty="0" err="1"/>
              <a:t>Xuân</a:t>
            </a:r>
            <a:r>
              <a:rPr lang="en-US" sz="2400" dirty="0"/>
              <a:t> Minh </a:t>
            </a:r>
            <a:r>
              <a:rPr lang="en-US" sz="2400" dirty="0" err="1"/>
              <a:t>Đức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0" y="228601"/>
            <a:ext cx="7315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2012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	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	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	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ạ ?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	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ạ !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	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ạ, 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 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                                              </a:t>
            </a:r>
          </a:p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                        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8305800" y="685800"/>
            <a:ext cx="236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FF"/>
                </a:solidFill>
              </a:rPr>
              <a:t>Lời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xưng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hô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với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người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nhận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thư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 flipH="1">
            <a:off x="7315200" y="381000"/>
            <a:ext cx="8382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8382000" y="2667001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FF"/>
                </a:solidFill>
              </a:rPr>
              <a:t>Nội</a:t>
            </a:r>
            <a:r>
              <a:rPr lang="en-US" sz="2400" dirty="0">
                <a:solidFill>
                  <a:srgbClr val="FF00FF"/>
                </a:solidFill>
              </a:rPr>
              <a:t> dung </a:t>
            </a:r>
            <a:r>
              <a:rPr lang="en-US" sz="2400" dirty="0" err="1">
                <a:solidFill>
                  <a:srgbClr val="FF00FF"/>
                </a:solidFill>
              </a:rPr>
              <a:t>thư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7" name="AutoShape 29"/>
          <p:cNvSpPr>
            <a:spLocks/>
          </p:cNvSpPr>
          <p:nvPr/>
        </p:nvSpPr>
        <p:spPr bwMode="auto">
          <a:xfrm>
            <a:off x="7620000" y="990600"/>
            <a:ext cx="457200" cy="3810000"/>
          </a:xfrm>
          <a:prstGeom prst="rightBrace">
            <a:avLst>
              <a:gd name="adj1" fmla="val 52778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1800">
              <a:cs typeface="Arial" charset="0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7648254" y="5144104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FF"/>
                </a:solidFill>
              </a:rPr>
              <a:t>Cuối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thư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9" name="AutoShape 36"/>
          <p:cNvSpPr>
            <a:spLocks/>
          </p:cNvSpPr>
          <p:nvPr/>
        </p:nvSpPr>
        <p:spPr bwMode="auto">
          <a:xfrm>
            <a:off x="7299789" y="4955837"/>
            <a:ext cx="228600" cy="838200"/>
          </a:xfrm>
          <a:prstGeom prst="rightBrace">
            <a:avLst>
              <a:gd name="adj1" fmla="val 22222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8305800" y="0"/>
            <a:ext cx="23622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00FF"/>
                </a:solidFill>
              </a:rPr>
              <a:t>Địa</a:t>
            </a:r>
            <a:r>
              <a:rPr lang="en-US" sz="2000" dirty="0">
                <a:solidFill>
                  <a:srgbClr val="FF00FF"/>
                </a:solidFill>
              </a:rPr>
              <a:t> </a:t>
            </a:r>
            <a:r>
              <a:rPr lang="en-US" sz="2000" dirty="0" err="1">
                <a:solidFill>
                  <a:srgbClr val="FF00FF"/>
                </a:solidFill>
              </a:rPr>
              <a:t>điểm</a:t>
            </a:r>
            <a:r>
              <a:rPr lang="en-US" sz="2000" dirty="0">
                <a:solidFill>
                  <a:srgbClr val="FF00FF"/>
                </a:solidFill>
              </a:rPr>
              <a:t> </a:t>
            </a:r>
            <a:r>
              <a:rPr lang="en-US" sz="2000" dirty="0" err="1">
                <a:solidFill>
                  <a:srgbClr val="FF00FF"/>
                </a:solidFill>
              </a:rPr>
              <a:t>ngày</a:t>
            </a:r>
            <a:r>
              <a:rPr lang="en-US" sz="2000" dirty="0">
                <a:solidFill>
                  <a:srgbClr val="FF00FF"/>
                </a:solidFill>
              </a:rPr>
              <a:t> </a:t>
            </a:r>
            <a:r>
              <a:rPr lang="en-US" sz="2000" dirty="0" err="1">
                <a:solidFill>
                  <a:srgbClr val="FF00FF"/>
                </a:solidFill>
              </a:rPr>
              <a:t>tháng</a:t>
            </a:r>
            <a:r>
              <a:rPr lang="en-US" sz="2000" dirty="0">
                <a:solidFill>
                  <a:srgbClr val="FF00FF"/>
                </a:solidFill>
              </a:rPr>
              <a:t> </a:t>
            </a:r>
            <a:r>
              <a:rPr lang="en-US" sz="2000" dirty="0" err="1">
                <a:solidFill>
                  <a:srgbClr val="FF00FF"/>
                </a:solidFill>
              </a:rPr>
              <a:t>năm</a:t>
            </a:r>
            <a:r>
              <a:rPr lang="en-US" sz="2000" dirty="0">
                <a:solidFill>
                  <a:srgbClr val="FF00FF"/>
                </a:solidFill>
              </a:rPr>
              <a:t> </a:t>
            </a:r>
            <a:r>
              <a:rPr lang="en-US" sz="2000" dirty="0" err="1">
                <a:solidFill>
                  <a:srgbClr val="FF00FF"/>
                </a:solidFill>
              </a:rPr>
              <a:t>viết</a:t>
            </a:r>
            <a:r>
              <a:rPr lang="en-US" sz="2000" dirty="0">
                <a:solidFill>
                  <a:srgbClr val="FF00FF"/>
                </a:solidFill>
              </a:rPr>
              <a:t> </a:t>
            </a:r>
            <a:r>
              <a:rPr lang="en-US" sz="2000" dirty="0" err="1">
                <a:solidFill>
                  <a:srgbClr val="FF00FF"/>
                </a:solidFill>
              </a:rPr>
              <a:t>thư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 flipH="1" flipV="1">
            <a:off x="3200400" y="720089"/>
            <a:ext cx="5181600" cy="14019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animBg="1"/>
      <p:bldP spid="7" grpId="0" animBg="1"/>
      <p:bldP spid="9" grpId="0" animBg="1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1031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Hãy viết thư thăm một người thân hoặc một người mà em quý mến ( ông, bà, cô, bác, cô giáo cũ, b ạn cũ …) </vt:lpstr>
      <vt:lpstr>PowerPoint Presentation</vt:lpstr>
      <vt:lpstr>PowerPoint Presentation</vt:lpstr>
      <vt:lpstr>HỌC SINH ÔN LẠI BÀI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ANH</dc:creator>
  <cp:lastModifiedBy>Tran Hoàng</cp:lastModifiedBy>
  <cp:revision>68</cp:revision>
  <dcterms:created xsi:type="dcterms:W3CDTF">2012-11-26T07:18:10Z</dcterms:created>
  <dcterms:modified xsi:type="dcterms:W3CDTF">2021-12-26T09:11:10Z</dcterms:modified>
</cp:coreProperties>
</file>