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28" r:id="rId3"/>
    <p:sldId id="314" r:id="rId4"/>
    <p:sldId id="432" r:id="rId5"/>
    <p:sldId id="433" r:id="rId6"/>
    <p:sldId id="434" r:id="rId7"/>
    <p:sldId id="435" r:id="rId8"/>
    <p:sldId id="322" r:id="rId9"/>
    <p:sldId id="436" r:id="rId10"/>
    <p:sldId id="279" r:id="rId11"/>
    <p:sldId id="357" r:id="rId12"/>
    <p:sldId id="437" r:id="rId13"/>
    <p:sldId id="438" r:id="rId14"/>
    <p:sldId id="439" r:id="rId15"/>
    <p:sldId id="440" r:id="rId16"/>
    <p:sldId id="43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660066"/>
    <a:srgbClr val="9900CC"/>
    <a:srgbClr val="FFFFCC"/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E8248E-F8BE-44B5-88F9-85AE7D1EFD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C7002-EF8F-44FC-839C-93FC63D89E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FB4D40-C5A5-481A-9DD3-0B1915AEC6A7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31E2885-4063-4DC0-B926-1D7E525AD2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34ABF9-1A78-4A32-A3EE-29B5E396E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A3859-2B15-49D1-898A-B976CDC470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EBCF7-4525-40E6-809A-1D1A9C5ED7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3CCAE1-25CB-47B6-BC93-DC46406E590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2011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940B55-D19B-461D-9294-A84F47D72FBE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DA5CB98-6B78-4D6C-823A-C58CCC0F9FC1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8AF8C6-86F4-4299-A324-5D46A1232B82}" type="slidenum">
              <a:rPr 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940B55-D19B-461D-9294-A84F47D72FBE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64CB0BE-98DC-46DB-B3BC-894903082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2B4F108-F94D-46AF-A714-2A0ADCA40A86}" type="slidenum">
              <a:rPr lang="en-US" altLang="vi-VN">
                <a:solidFill>
                  <a:prstClr val="black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vi-VN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D4B00E0-85C8-4B39-A5C5-2CC8DF538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629222C-B394-4A22-8855-2B6228BFC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26104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319EFD3-3C82-4D86-A0F3-F8E2134E8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EC9E09E-E541-44BB-AFFF-7E74DB0FDAF3}" type="slidenum">
              <a:rPr lang="en-US" altLang="vi-VN">
                <a:latin typeface="Arial" panose="020B0604020202020204" pitchFamily="34" charset="0"/>
              </a:rPr>
              <a:pPr/>
              <a:t>9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E58AB80-79EE-41DF-B11E-F74336658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9A4293-9B13-400A-805B-4F0087FDF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50121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18CC7-6870-400C-9EA2-03BF5F2F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750A-AAE8-4929-90A0-49600D9D1211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62D72-5C1E-4A0F-BA1B-8A3EC320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38E4D-06B7-4AB4-9A34-2CEF7C0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F6AAD-FD4E-44EE-9809-B7C69712075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5347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39A05-A598-4566-8869-C67BDD62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B3BF-EB65-4509-85DD-6AB37CE49096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7BD12-1446-4EE8-980B-1DE9A48E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086D0-F17D-42CA-B1CF-DE48C2BF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3F23-4381-4118-B7ED-932F6FE92D4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392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E0F3C-2DA1-41FD-8053-879843FE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7E74-C16E-4296-8652-06E1F43F60EB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66495-0997-4195-A754-77831133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19F8B-6E5E-4022-B3B8-40C9D8C0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5240C-15FD-465E-8674-2E50A323E06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5345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504CE-CBD2-4265-8FF1-7B3BAD10B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026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9B114-0EB4-42F1-8201-A0403B54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04031-2109-46AA-AB72-22856FFB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ED22B-D4BE-4487-8B37-96E0F17C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52B75-0F59-4350-BDB8-C9A39EAA7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16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E32B-E100-4BDD-A1D9-93179B13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6D241-F130-476D-8A0A-75E8ADB2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B9629-FB04-4461-9041-25336D99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AE193-FE0C-4889-846C-7C39781B0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995A6-2F8E-4359-B1E0-E3D8E1CD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D57FD-FFC0-48BF-8BE0-F1266DBF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858F-08EC-44AC-BC9F-D4B011DD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6C712-407F-4457-B1E9-4E22CA9F3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06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30147B-66DB-4942-81D1-99B63F3D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3123F2-110D-4A0A-B005-3B1F91F5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CB7071-B912-4750-8F00-9F79E38D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76B2-C5FF-46C9-B666-BD95AD83A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9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606F65-2EE2-4621-9555-B4A08231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283142-BE94-4D80-822E-FAF1BA0E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45BA97-D47E-48CA-8B91-E37474B0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040B9-2982-412D-B40C-998FCEFE0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59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E5B55DC-866C-4CDC-B0D7-88E761CB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5914F5-8410-4CCF-89EA-2F4860A2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4093709-139B-4D32-8806-BF645478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82857-CC79-421E-B4D3-F8C87FD904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327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E69A67-188F-47A0-B2FB-4DD2F5F8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E58226E-1CFB-4E7D-B823-D6019929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758DD1-BB7D-4795-B60E-DF03DD0B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9A22-ED61-4021-B900-4A6B72D0C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60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D41FC-9342-42ED-9B8F-E4FDF6B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3779-1857-4955-8829-5987F3B47DF1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45188-38EA-4157-8A73-CBADDCC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9483-F876-4DA5-9DCF-1A32A55B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7F2E-6351-4FCC-9DD8-5177C14D58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42910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625E69-6ED4-4371-A83B-9C58F960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3782D2-4CBA-4E2B-998F-5966E538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931EDE-91C3-4A8A-BD34-32373563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DD366-179E-47D8-94B0-2B2D1F4F0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448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105502-4B14-4AA7-AB5B-A54BDF3D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01FC7F-57C6-40B1-9983-999D15A5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47D879-A8EF-4B0D-963E-4CBA152C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37BDC-7C7D-4B34-8EC0-1ADEFB2AF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5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79A0C-160A-4EF6-8F0A-E00EB69E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C147D-9D7B-40F3-AD94-7B91BD4C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574DF-3595-4C26-9CF2-12C6C1BB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2F9D5-78AE-416F-A160-6394A7F50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095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93AA-FCD9-44F0-ACD1-414E5EA5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68ACA-431E-4018-B69F-68DEF3AE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E18E6-4DC9-40F3-9501-39F15F4E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F5F1-5D0C-46BD-977B-9C9A93C6E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20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DAEAF-72AA-4628-B22C-042DD9769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9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2F7DD-21C0-4E95-8A8B-8DF23C02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61D-C612-4ABB-B347-BBDFEA88D62E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7CD79-2A61-413F-88F2-8EAA613B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234E6-8718-4DD5-8CBF-C4BA27AB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93EC6-67D0-4EBA-96F2-54A1537EBBB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61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D29E6-86BB-41EF-A0EE-FBE90D86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DC52-2592-4FFE-8084-6A7B8EAE26EC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48772F-A617-40A6-A6A6-68592DBD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056C12-62E2-4545-BC8E-8297306C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4C948-DBEB-4171-AD8D-F009AB74CB9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607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D1AF29-96D1-47F4-8B77-C94746EF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FF3A-C706-4562-9CEE-4F304F3CDA9E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879F146-21E0-4323-9D10-D6E67FDE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0D3C6A-3DF9-4338-BB96-EBCABB75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90CF6-BDF2-4986-9903-09E8D3885D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78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A271828-6ED9-4BBC-A88D-DDB8F19B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4C19-1AD3-4EE9-A715-D34BCB424520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7BCAE6-0BDD-419F-A4E0-5B48B1B9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BA120A-0A4B-4E1B-B29A-63B7D45E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FEE6-E5A8-4D90-B321-DA1A2FF3C02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323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97B2C1F-BA75-42FF-B11A-CDF32F3B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B5EB-0FF0-44A2-A8BF-96DDE19BFB56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0913DF-54D9-46CA-A760-E49D2C91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E2D320-1D2C-4407-8847-236126CE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3FC8-6523-4D07-9E5E-395560DFB80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7657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33A7EC-BBB6-48EC-BB33-3A42CDD3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5B058-FD36-4CAB-A759-4A520AE562A1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84A7D8-EB63-4F49-94CB-7F1EB69D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DEFAFE-C24B-4679-A333-ABC994BA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EB84-F107-43BF-A12C-3BDA6DB3DA6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86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7A2112-1F1B-43B9-90F0-67429513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33B6-F719-461E-9AA3-AF453CBCB26E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B76EB1-A6F3-48D6-953D-D3F2F576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8EFEF1-5EC4-4522-A3F6-1E5638B3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A2F6-1EBC-42AF-B48E-D8CC2005464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129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3B40D7-FBDF-45BC-9B37-9F7C3084B2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D8D57C-CC79-4811-A33F-365D28170E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077C2-824B-4DA8-BB9B-0B3BFF002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A1D09D-25D9-43A6-9E1A-0A7353A23E4E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F8974-5331-43A2-A8E5-D40AD286C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54A35-B40E-4857-8E58-AEE14B61D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853B9E-06FD-4F76-B4F6-4AAD108832B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7EDAFB0-DB05-470E-8C02-583F7E1668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000726A2-8C25-47FB-95E8-9698AE0297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6C28-E578-40E9-B8AC-52C9EE436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8C36A-352F-4928-9FD5-C9A221174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BBF95-B5EC-448C-A8CE-A7BD4C020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5CF2F0E-AB85-49C3-8392-00E1F50062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2555875" y="1752600"/>
            <a:ext cx="42132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CHÍNH TẢ 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– LỚP 3</a:t>
            </a: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152400" y="3089275"/>
            <a:ext cx="8839200" cy="220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28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45 : NGHE NHẠC</a:t>
            </a:r>
            <a:endParaRPr lang="en-US" sz="2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48354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CPE0246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02280"/>
            <a:ext cx="41910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1096327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Viết</a:t>
            </a:r>
            <a:r>
              <a:rPr lang="en-US" sz="27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sz="27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endParaRPr lang="en-US" sz="27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7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6186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Đang chơi bi mải miết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Bỗng nghe nổi nhạc đài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Bé Cương dừng tay lại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Chân giẫm nhịp một hai.</a:t>
            </a:r>
          </a:p>
          <a:p>
            <a:pPr algn="just">
              <a:spcBef>
                <a:spcPct val="50000"/>
              </a:spcBef>
            </a:pPr>
            <a:endParaRPr lang="en-US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Tiếng nhạc lên cao vút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Cương lắc nhịp cái đầu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Cây trước nhà cũng lắc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Lá xanh va vào nhau.    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Tiếng nhạc dồn réo rắt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Người Cương cũng rung theo 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Viên bi lăn trên đất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Rồi nằm im, trong veo…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latin typeface="HP001 5 hàng" pitchFamily="34" charset="0"/>
              </a:rPr>
              <a:t>                       </a:t>
            </a: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Võ Văn Trực</a:t>
            </a:r>
          </a:p>
        </p:txBody>
      </p:sp>
      <p:pic>
        <p:nvPicPr>
          <p:cNvPr id="8195" name="Picture 88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91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8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1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733800" y="95250"/>
            <a:ext cx="2416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00"/>
                </a:solidFill>
                <a:latin typeface="HP001 4 hàng" pitchFamily="34" charset="0"/>
              </a:rPr>
              <a:t>Nghe</a:t>
            </a:r>
            <a:r>
              <a:rPr lang="en-US" altLang="en-US" sz="20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HP001 4 hàng" pitchFamily="34" charset="0"/>
              </a:rPr>
              <a:t>nhạc</a:t>
            </a:r>
            <a:endParaRPr lang="en-US" altLang="en-US" sz="2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39700" y="1298575"/>
            <a:ext cx="2124075" cy="1139825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latin typeface="HP001 4 hàng" pitchFamily="34" charset="0"/>
              </a:rPr>
              <a:t>Soát</a:t>
            </a:r>
            <a:r>
              <a:rPr lang="en-US" b="1" dirty="0" smtClean="0">
                <a:latin typeface="HP001 4 hàng" pitchFamily="34" charset="0"/>
              </a:rPr>
              <a:t> </a:t>
            </a:r>
            <a:r>
              <a:rPr lang="en-US" b="1" dirty="0" err="1" smtClean="0">
                <a:latin typeface="HP001 4 hàng" pitchFamily="34" charset="0"/>
              </a:rPr>
              <a:t>lỗi</a:t>
            </a:r>
            <a:r>
              <a:rPr lang="en-US" b="1" dirty="0" smtClean="0">
                <a:latin typeface="HP001 4 hàng" pitchFamily="34" charset="0"/>
              </a:rPr>
              <a:t>:</a:t>
            </a:r>
            <a:endParaRPr lang="en-GB" b="1" dirty="0" smtClean="0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20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209800" y="4200525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279400" y="708025"/>
            <a:ext cx="1905000" cy="533400"/>
          </a:xfrm>
          <a:prstGeom prst="ribbon2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1: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184400" y="758825"/>
            <a:ext cx="4930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Điền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trống</a:t>
            </a:r>
            <a:r>
              <a:rPr lang="en-US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965325" y="1524000"/>
            <a:ext cx="1776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a)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2800" b="1">
                <a:latin typeface="Times New Roman" pitchFamily="18" charset="0"/>
              </a:rPr>
              <a:t> hay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b="1">
                <a:latin typeface="Times New Roman" pitchFamily="18" charset="0"/>
              </a:rPr>
              <a:t>?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905000" y="1990725"/>
            <a:ext cx="3586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- … áo động, hỗn …áo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786313" y="2600325"/>
            <a:ext cx="268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933575" y="2600325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- béo …úc …ích, …úc đó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341563" y="1990725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012950" y="4067175"/>
            <a:ext cx="7864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- ông b…, b… gỗ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492625" y="4722813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úc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968500" y="4733925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- chim c…, hoa c…</a:t>
            </a:r>
            <a:endParaRPr lang="en-US" sz="2800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146425" y="4733925"/>
            <a:ext cx="501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út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709988" y="2600325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895600" y="2587625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829175" y="1990725"/>
            <a:ext cx="282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057400" y="3362325"/>
            <a:ext cx="2152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b)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ut</a:t>
            </a:r>
            <a:r>
              <a:rPr lang="en-US" sz="2800" b="1">
                <a:latin typeface="Times New Roman" pitchFamily="18" charset="0"/>
              </a:rPr>
              <a:t> hay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uc</a:t>
            </a:r>
            <a:r>
              <a:rPr lang="en-US" sz="2800" b="1">
                <a:latin typeface="Times New Roman" pitchFamily="18" charset="0"/>
              </a:rPr>
              <a:t>?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3770313" y="4041775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ục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048000" y="4048125"/>
            <a:ext cx="501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ụt</a:t>
            </a:r>
          </a:p>
        </p:txBody>
      </p:sp>
      <p:sp>
        <p:nvSpPr>
          <p:cNvPr id="9236" name="Text Box 26"/>
          <p:cNvSpPr txBox="1">
            <a:spLocks noChangeArrowheads="1"/>
          </p:cNvSpPr>
          <p:nvPr/>
        </p:nvSpPr>
        <p:spPr bwMode="auto">
          <a:xfrm>
            <a:off x="2852738" y="0"/>
            <a:ext cx="354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4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Luyện tập:</a:t>
            </a:r>
            <a:endParaRPr lang="en-US" sz="40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37" name="Picture 88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91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88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91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03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70" grpId="0"/>
      <p:bldP spid="19471" grpId="0"/>
      <p:bldP spid="19472" grpId="0"/>
      <p:bldP spid="19473" grpId="0"/>
      <p:bldP spid="19474" grpId="0"/>
      <p:bldP spid="19475" grpId="0"/>
      <p:bldP spid="19477" grpId="0"/>
      <p:bldP spid="19478" grpId="0"/>
      <p:bldP spid="19479" grpId="0"/>
      <p:bldP spid="19480" grpId="0"/>
      <p:bldP spid="19487" grpId="0"/>
      <p:bldP spid="19488" grpId="0"/>
      <p:bldP spid="19490" grpId="0"/>
      <p:bldP spid="19493" grpId="0"/>
      <p:bldP spid="19494" grpId="0"/>
      <p:bldP spid="194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0" y="228600"/>
            <a:ext cx="1905000" cy="533400"/>
          </a:xfrm>
          <a:prstGeom prst="ribbon2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latin typeface="Times New Roman" pitchFamily="18" charset="0"/>
              </a:rPr>
              <a:t>Bài 2: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905000" y="22860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Thi tìm nhanh các từ ngữ chỉ hoạt động: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41313" y="762000"/>
            <a:ext cx="5738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a) Chứa tiếng bắt đầu bằng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2800" b="1">
                <a:latin typeface="Times New Roman" pitchFamily="18" charset="0"/>
              </a:rPr>
              <a:t> hoặc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b="1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1559" name="Group 55"/>
          <p:cNvGraphicFramePr>
            <a:graphicFrameLocks noGrp="1"/>
          </p:cNvGraphicFramePr>
          <p:nvPr/>
        </p:nvGraphicFramePr>
        <p:xfrm>
          <a:off x="457200" y="1295400"/>
          <a:ext cx="8534400" cy="5334000"/>
        </p:xfrm>
        <a:graphic>
          <a:graphicData uri="http://schemas.openxmlformats.org/drawingml/2006/table">
            <a:tbl>
              <a:tblPr/>
              <a:tblGrid>
                <a:gridCol w="150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: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àm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việc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: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ông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1947863" y="1800225"/>
            <a:ext cx="7150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4000" dirty="0">
                <a:latin typeface="Times New Roman" pitchFamily="18" charset="0"/>
              </a:rPr>
              <a:t>oan </a:t>
            </a:r>
            <a:r>
              <a:rPr lang="en-US" sz="4000" dirty="0" err="1">
                <a:latin typeface="Times New Roman" pitchFamily="18" charset="0"/>
              </a:rPr>
              <a:t>báo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vi-VN" sz="4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vi-VN" sz="4000" dirty="0">
                <a:latin typeface="Times New Roman" pitchFamily="18" charset="0"/>
              </a:rPr>
              <a:t>uồn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4000" dirty="0" err="1">
                <a:latin typeface="Times New Roman" pitchFamily="18" charset="0"/>
              </a:rPr>
              <a:t>ách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4000" dirty="0" err="1">
                <a:latin typeface="Times New Roman" pitchFamily="18" charset="0"/>
              </a:rPr>
              <a:t>eo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4000" dirty="0" err="1">
                <a:latin typeface="Times New Roman" pitchFamily="18" charset="0"/>
              </a:rPr>
              <a:t>ao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vi-VN" sz="4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vi-VN" sz="4000" dirty="0">
                <a:latin typeface="Times New Roman" pitchFamily="18" charset="0"/>
              </a:rPr>
              <a:t>ăn, </a:t>
            </a:r>
            <a:r>
              <a:rPr lang="vi-VN" sz="4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4000" dirty="0" err="1">
                <a:latin typeface="Times New Roman" pitchFamily="18" charset="0"/>
              </a:rPr>
              <a:t>ùng</a:t>
            </a:r>
            <a:r>
              <a:rPr lang="vi-VN" sz="4000" dirty="0">
                <a:latin typeface="Times New Roman" pitchFamily="18" charset="0"/>
              </a:rPr>
              <a:t> sục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vi-VN" sz="4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vi-VN" sz="4000" dirty="0">
                <a:latin typeface="Times New Roman" pitchFamily="18" charset="0"/>
              </a:rPr>
              <a:t>ánh nạn, </a:t>
            </a:r>
            <a:r>
              <a:rPr lang="vi-VN" sz="4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vi-VN" sz="4000" dirty="0">
                <a:latin typeface="Times New Roman" pitchFamily="18" charset="0"/>
              </a:rPr>
              <a:t>ưu ý,...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1947863" y="4540250"/>
            <a:ext cx="71501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4400">
                <a:latin typeface="Times New Roman" pitchFamily="18" charset="0"/>
              </a:rPr>
              <a:t>ói,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4400">
                <a:latin typeface="Times New Roman" pitchFamily="18" charset="0"/>
              </a:rPr>
              <a:t>ấu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4400">
                <a:latin typeface="Times New Roman" pitchFamily="18" charset="0"/>
              </a:rPr>
              <a:t>ướng,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4400">
                <a:latin typeface="Times New Roman" pitchFamily="18" charset="0"/>
              </a:rPr>
              <a:t>ung,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4400">
                <a:latin typeface="Times New Roman" pitchFamily="18" charset="0"/>
              </a:rPr>
              <a:t>ằm,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4400">
                <a:latin typeface="Times New Roman" pitchFamily="18" charset="0"/>
              </a:rPr>
              <a:t>ắm,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4400">
                <a:latin typeface="Times New Roman" pitchFamily="18" charset="0"/>
              </a:rPr>
              <a:t>ấp,</a:t>
            </a:r>
            <a:r>
              <a:rPr lang="vi-VN" sz="4400">
                <a:latin typeface="Times New Roman" pitchFamily="18" charset="0"/>
              </a:rPr>
              <a:t>...</a:t>
            </a:r>
            <a:endParaRPr lang="en-US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7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 autoUpdateAnimBg="0"/>
      <p:bldP spid="21553" grpId="0"/>
      <p:bldP spid="215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0" y="228600"/>
            <a:ext cx="1905000" cy="533400"/>
          </a:xfrm>
          <a:prstGeom prst="ribbon2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latin typeface="Times New Roman" pitchFamily="18" charset="0"/>
              </a:rPr>
              <a:t>Bài 2: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057400" y="300038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Thi tìm nhanh các từ ngữ chỉ hoạt động:</a:t>
            </a: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188913" y="914400"/>
            <a:ext cx="8574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b) Chứa tiếng có vần</a:t>
            </a:r>
            <a:r>
              <a:rPr lang="vi-VN" sz="2800" b="1">
                <a:latin typeface="Times New Roman" pitchFamily="18" charset="0"/>
              </a:rPr>
              <a:t>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ut</a:t>
            </a:r>
            <a:r>
              <a:rPr lang="vi-VN" sz="2800" b="1">
                <a:latin typeface="Times New Roman" pitchFamily="18" charset="0"/>
              </a:rPr>
              <a:t> hoặc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uc</a:t>
            </a:r>
            <a:r>
              <a:rPr lang="en-US" sz="2800" b="1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1577" name="Group 73"/>
          <p:cNvGraphicFramePr>
            <a:graphicFrameLocks noGrp="1"/>
          </p:cNvGraphicFramePr>
          <p:nvPr/>
        </p:nvGraphicFramePr>
        <p:xfrm>
          <a:off x="228600" y="1600200"/>
          <a:ext cx="8763000" cy="4953000"/>
        </p:xfrm>
        <a:graphic>
          <a:graphicData uri="http://schemas.openxmlformats.org/drawingml/2006/table">
            <a:tbl>
              <a:tblPr/>
              <a:tblGrid>
                <a:gridCol w="156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ut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út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bỏ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uc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: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ục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lọi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1890713" y="4572000"/>
            <a:ext cx="6581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l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ục</a:t>
            </a:r>
            <a:r>
              <a:rPr lang="en-US" sz="3600">
                <a:latin typeface="Times New Roman" pitchFamily="18" charset="0"/>
              </a:rPr>
              <a:t> lọi, m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sz="3600">
                <a:latin typeface="Times New Roman" pitchFamily="18" charset="0"/>
              </a:rPr>
              <a:t>, r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sz="3600">
                <a:latin typeface="Times New Roman" pitchFamily="18" charset="0"/>
              </a:rPr>
              <a:t>, ch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sz="3600">
                <a:latin typeface="Times New Roman" pitchFamily="18" charset="0"/>
              </a:rPr>
              <a:t> mừng</a:t>
            </a:r>
            <a:r>
              <a:rPr lang="vi-VN" sz="3600">
                <a:latin typeface="Times New Roman" pitchFamily="18" charset="0"/>
              </a:rPr>
              <a:t>, th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vi-VN" sz="3600">
                <a:latin typeface="Times New Roman" pitchFamily="18" charset="0"/>
              </a:rPr>
              <a:t> gi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</a:rPr>
              <a:t>ục</a:t>
            </a:r>
            <a:r>
              <a:rPr lang="vi-VN" sz="3600">
                <a:latin typeface="Times New Roman" pitchFamily="18" charset="0"/>
              </a:rPr>
              <a:t>, giục giã, v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</a:rPr>
              <a:t>ục</a:t>
            </a:r>
            <a:r>
              <a:rPr lang="vi-VN" sz="3600">
                <a:latin typeface="Times New Roman" pitchFamily="18" charset="0"/>
              </a:rPr>
              <a:t> (mặt), đ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vi-VN" sz="3600">
                <a:latin typeface="Times New Roman" pitchFamily="18" charset="0"/>
              </a:rPr>
              <a:t> tượng, x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vi-VN" sz="3600">
                <a:latin typeface="Times New Roman" pitchFamily="18" charset="0"/>
              </a:rPr>
              <a:t> cát,... 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1817688" y="2286000"/>
            <a:ext cx="6924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tr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sz="3600">
                <a:latin typeface="Times New Roman" pitchFamily="18" charset="0"/>
              </a:rPr>
              <a:t> bỏ, </a:t>
            </a:r>
            <a:r>
              <a:rPr lang="vi-VN" sz="3600">
                <a:latin typeface="Times New Roman" pitchFamily="18" charset="0"/>
              </a:rPr>
              <a:t>r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vi-VN" sz="3600">
                <a:latin typeface="Times New Roman" pitchFamily="18" charset="0"/>
              </a:rPr>
              <a:t>, </a:t>
            </a:r>
            <a:r>
              <a:rPr lang="en-US" sz="3600">
                <a:latin typeface="Times New Roman" pitchFamily="18" charset="0"/>
              </a:rPr>
              <a:t>t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ụt</a:t>
            </a:r>
            <a:r>
              <a:rPr lang="en-US" sz="3600">
                <a:latin typeface="Times New Roman" pitchFamily="18" charset="0"/>
              </a:rPr>
              <a:t>, ph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ụt</a:t>
            </a:r>
            <a:r>
              <a:rPr lang="en-US" sz="3600">
                <a:latin typeface="Times New Roman" pitchFamily="18" charset="0"/>
              </a:rPr>
              <a:t> nước, s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sz="3600">
                <a:latin typeface="Times New Roman" pitchFamily="18" charset="0"/>
              </a:rPr>
              <a:t>bóng</a:t>
            </a:r>
            <a:r>
              <a:rPr lang="en-US" sz="3600">
                <a:latin typeface="Times New Roman" pitchFamily="18" charset="0"/>
              </a:rPr>
              <a:t>, h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sz="3600">
                <a:latin typeface="Times New Roman" pitchFamily="18" charset="0"/>
              </a:rPr>
              <a:t> bụi, m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sz="3600">
                <a:latin typeface="Times New Roman" pitchFamily="18" charset="0"/>
              </a:rPr>
              <a:t> kem, </a:t>
            </a:r>
            <a:r>
              <a:rPr lang="vi-VN" sz="3600">
                <a:latin typeface="Times New Roman" pitchFamily="18" charset="0"/>
              </a:rPr>
              <a:t>... </a:t>
            </a:r>
            <a:endParaRPr lang="en-US" sz="3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8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0" grpId="0" autoUpdateAnimBg="0"/>
      <p:bldP spid="21572" grpId="0"/>
      <p:bldP spid="215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3"/>
          <p:cNvGraphicFramePr>
            <a:graphicFrameLocks noGrp="1"/>
          </p:cNvGraphicFramePr>
          <p:nvPr/>
        </p:nvGraphicFramePr>
        <p:xfrm>
          <a:off x="304800" y="1447800"/>
          <a:ext cx="8763000" cy="2816328"/>
        </p:xfrm>
        <a:graphic>
          <a:graphicData uri="http://schemas.openxmlformats.org/drawingml/2006/table">
            <a:tbl>
              <a:tblPr/>
              <a:tblGrid>
                <a:gridCol w="156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1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ut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: 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út</a:t>
                      </a:r>
                      <a:r>
                        <a:rPr kumimoji="0" lang="en-US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r>
                        <a:rPr kumimoji="0" lang="en-US" alt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út</a:t>
                      </a:r>
                      <a:r>
                        <a:rPr kumimoji="0" lang="en-US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endParaRPr kumimoji="0" lang="en-US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uc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m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úc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l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ục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lọi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61" name="Text Box 56"/>
          <p:cNvSpPr txBox="1">
            <a:spLocks noChangeArrowheads="1"/>
          </p:cNvSpPr>
          <p:nvPr/>
        </p:nvSpPr>
        <p:spPr bwMode="auto">
          <a:xfrm>
            <a:off x="0" y="2286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</a:rPr>
              <a:t>Bài 3/ SGK – 43. Thi tìm nhanh các từ ngữ chỉ hoạt động :</a:t>
            </a:r>
          </a:p>
          <a:p>
            <a:pPr eaLnBrk="1" hangingPunct="1"/>
            <a:r>
              <a:rPr lang="en-US" altLang="en-US" sz="2800" b="1">
                <a:latin typeface="Times New Roman" pitchFamily="18" charset="0"/>
              </a:rPr>
              <a:t>b) Chứa tiếng có vần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ut</a:t>
            </a: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hoặc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uc.</a:t>
            </a:r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5" name="Text Box 68"/>
          <p:cNvSpPr txBox="1">
            <a:spLocks noChangeArrowheads="1"/>
          </p:cNvSpPr>
          <p:nvPr/>
        </p:nvSpPr>
        <p:spPr bwMode="auto">
          <a:xfrm>
            <a:off x="1882775" y="3665538"/>
            <a:ext cx="695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r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, ch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 mừng, x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 động, gi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ục</a:t>
            </a:r>
            <a:r>
              <a:rPr lang="en-US" altLang="en-US" sz="2800">
                <a:latin typeface="Times New Roman" pitchFamily="18" charset="0"/>
              </a:rPr>
              <a:t>, đ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, th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, …</a:t>
            </a:r>
          </a:p>
        </p:txBody>
      </p:sp>
      <p:sp>
        <p:nvSpPr>
          <p:cNvPr id="6" name="Text Box 70"/>
          <p:cNvSpPr txBox="1">
            <a:spLocks noChangeArrowheads="1"/>
          </p:cNvSpPr>
          <p:nvPr/>
        </p:nvSpPr>
        <p:spPr bwMode="auto">
          <a:xfrm>
            <a:off x="1882775" y="1922463"/>
            <a:ext cx="65881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 t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ụt</a:t>
            </a:r>
            <a:r>
              <a:rPr lang="en-US" altLang="en-US" sz="2800">
                <a:latin typeface="Times New Roman" pitchFamily="18" charset="0"/>
              </a:rPr>
              <a:t>, ph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ụt</a:t>
            </a:r>
            <a:r>
              <a:rPr lang="en-US" altLang="en-US" sz="2800">
                <a:latin typeface="Times New Roman" pitchFamily="18" charset="0"/>
              </a:rPr>
              <a:t> nước, s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, 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bụi, m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kem, 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thuốc,…</a:t>
            </a:r>
          </a:p>
        </p:txBody>
      </p:sp>
    </p:spTree>
    <p:extLst>
      <p:ext uri="{BB962C8B-B14F-4D97-AF65-F5344CB8AC3E}">
        <p14:creationId xmlns:p14="http://schemas.microsoft.com/office/powerpoint/2010/main" val="13063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CA50789E-60EE-4549-999B-1D51FDCA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06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22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2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2022</a:t>
            </a:r>
            <a:endParaRPr lang="en-US" altLang="en-US" sz="2800" b="1" dirty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48279" y="1371600"/>
            <a:ext cx="3657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588939" y="743273"/>
            <a:ext cx="39762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Chính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tả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(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: )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533400" y="1481937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Nghe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nhạc</a:t>
            </a:r>
            <a:endParaRPr lang="en-CA" altLang="en-US" sz="2800" b="1" dirty="0">
              <a:solidFill>
                <a:srgbClr val="FFFF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021840" y="0"/>
            <a:ext cx="518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667000" y="550247"/>
            <a:ext cx="3886200" cy="6047809"/>
          </a:xfrm>
          <a:prstGeom prst="rect">
            <a:avLst/>
          </a:prstGeom>
          <a:solidFill>
            <a:schemeClr val="bg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Đang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chơi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bi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mải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miết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Bỗng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nghe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nổi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đài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dừng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tay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lại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Chân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giẫm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nhịp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vút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               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lắc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nhịp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trước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lắc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Lá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xanh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dồn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réo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rắt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rung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Viên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bi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lăn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nằm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im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veo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…                                                         		   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Võ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Trực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45441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/>
      <p:bldP spid="153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6200" y="228600"/>
            <a:ext cx="9053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8681" name="TextBox 11"/>
          <p:cNvSpPr txBox="1">
            <a:spLocks noChangeArrowheads="1"/>
          </p:cNvSpPr>
          <p:nvPr/>
        </p:nvSpPr>
        <p:spPr bwMode="auto">
          <a:xfrm>
            <a:off x="76200" y="30480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Tiếng nhạc còn cuốn hút những vật nào?</a:t>
            </a:r>
          </a:p>
        </p:txBody>
      </p:sp>
      <p:sp>
        <p:nvSpPr>
          <p:cNvPr id="6153" name="Rectangle 15"/>
          <p:cNvSpPr>
            <a:spLocks noChangeArrowheads="1"/>
          </p:cNvSpPr>
          <p:nvPr/>
        </p:nvSpPr>
        <p:spPr bwMode="auto">
          <a:xfrm>
            <a:off x="76200" y="1143000"/>
            <a:ext cx="90535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bi,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nhún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76200" y="38862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Tiếng nhạc làm cho cây cối cũng lắc lư, viên bi lăn tròn rồi nằm im.</a:t>
            </a:r>
          </a:p>
        </p:txBody>
      </p:sp>
    </p:spTree>
    <p:extLst>
      <p:ext uri="{BB962C8B-B14F-4D97-AF65-F5344CB8AC3E}">
        <p14:creationId xmlns:p14="http://schemas.microsoft.com/office/powerpoint/2010/main" val="39658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1" grpId="0"/>
      <p:bldP spid="6153" grpId="0"/>
      <p:bldP spid="6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0" y="3810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Các chữ nào cần viết hoa trong bài thơ ?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5088" y="121920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Các chữ đầu tên bài, đầu dòng thơ, tên riêng của người.</a:t>
            </a:r>
            <a:endParaRPr lang="en-US" alt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0" y="251460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Bài thơ có mấy khổ thơ? Mỗi dòng thơ có mấy chữ ?</a:t>
            </a:r>
            <a:endParaRPr lang="en-US" alt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3338" y="3592513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ô,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/>
      <p:bldP spid="30735" grpId="0"/>
      <p:bldP spid="30736" grpId="0"/>
      <p:bldP spid="307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0" y="0"/>
            <a:ext cx="388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57200" y="609600"/>
            <a:ext cx="3505200" cy="6047809"/>
          </a:xfrm>
          <a:prstGeom prst="rect">
            <a:avLst/>
          </a:prstGeom>
          <a:solidFill>
            <a:schemeClr val="bg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Đang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chơi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bi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mải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miết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Bỗng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nghe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nổi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đài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dừng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tay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lại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Chân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giẫm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nhịp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vút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               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lắc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nhịp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trước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lắc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Lá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xanh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dồn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réo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rắt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rung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Viên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bi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lăn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nằm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im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veo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…                                                         		   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Võ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Trực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5181600" y="609599"/>
            <a:ext cx="3505200" cy="6047809"/>
          </a:xfrm>
          <a:prstGeom prst="rect">
            <a:avLst/>
          </a:prstGeom>
          <a:solidFill>
            <a:schemeClr val="bg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Đang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chơi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bi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mải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miết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Bỗng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nghe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nổi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đài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Bé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Cương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dừng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tay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lại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Chân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giẫm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nhịp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vút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               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lắc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nhịp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trước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lắc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Lá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xanh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nhạc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dồn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réo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rắt</a:t>
            </a:r>
            <a:endParaRPr lang="en-US" altLang="en-US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Cương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rung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Viên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bi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lăn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endParaRPr lang="en-US" alt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nằm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im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veo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…                                                         		   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Võ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Trực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5176520" y="0"/>
            <a:ext cx="26390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93463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/>
      <p:bldP spid="15382" grpId="0" animBg="1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584200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VIẾT TỪ KHÓ</a:t>
            </a:r>
            <a:endParaRPr lang="en-US" sz="27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6240" y="1737360"/>
            <a:ext cx="228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Cương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6240" y="3068320"/>
            <a:ext cx="232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giẫm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nhịp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6240" y="2416513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mải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miết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6240" y="3755291"/>
            <a:ext cx="277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dồn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réo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rắt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0520" y="4429760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veo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70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6186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Đang chơi bi mải miết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Bỗng nghe nổi nhạc đài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Bé Cương dừng tay lại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Chân giẫm nhịp một hai.</a:t>
            </a:r>
          </a:p>
          <a:p>
            <a:pPr algn="just">
              <a:spcBef>
                <a:spcPct val="50000"/>
              </a:spcBef>
            </a:pPr>
            <a:endParaRPr lang="en-US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Tiếng nhạc lên cao vút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Cương lắc nhịp cái đầu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Cây trước nhà cũng lắc</a:t>
            </a: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Lá xanh va vào nhau.    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Tiếng nhạc dồn réo rắt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Người Cương cũng rung theo 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Viên bi lăn trên đất</a:t>
            </a:r>
            <a:endParaRPr lang="vi-VN" b="1">
              <a:latin typeface="HP001 5 hàng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vi-VN" b="1">
                <a:latin typeface="HP001 5 hàng" pitchFamily="34" charset="0"/>
              </a:rPr>
              <a:t>				</a:t>
            </a:r>
            <a:r>
              <a:rPr lang="en-US" b="1">
                <a:latin typeface="HP001 5 hàng" pitchFamily="34" charset="0"/>
              </a:rPr>
              <a:t>Rồi nằm im, trong veo…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latin typeface="HP001 5 hàng" pitchFamily="34" charset="0"/>
              </a:rPr>
              <a:t>                       </a:t>
            </a:r>
            <a:r>
              <a:rPr lang="vi-VN" b="1">
                <a:latin typeface="HP001 5 hàng" pitchFamily="34" charset="0"/>
              </a:rPr>
              <a:t>			</a:t>
            </a:r>
            <a:r>
              <a:rPr lang="en-US" b="1">
                <a:latin typeface="HP001 5 hàng" pitchFamily="34" charset="0"/>
              </a:rPr>
              <a:t>    Võ Văn Trực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rot="5400000">
            <a:off x="-1027906" y="3466306"/>
            <a:ext cx="6934200" cy="1588"/>
          </a:xfrm>
          <a:prstGeom prst="line">
            <a:avLst/>
          </a:prstGeom>
          <a:noFill/>
          <a:ln w="57150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2438400" y="754063"/>
            <a:ext cx="1295400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14600" y="793750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sz="4000" b="1">
                <a:solidFill>
                  <a:srgbClr val="000066"/>
                </a:solidFill>
                <a:latin typeface="HP001 5 hàng" pitchFamily="34" charset="0"/>
              </a:rPr>
              <a:t>2 ô</a:t>
            </a:r>
            <a:endParaRPr lang="en-US" sz="4000">
              <a:solidFill>
                <a:srgbClr val="000066"/>
              </a:solidFill>
              <a:latin typeface="HP001 5 hàng" pitchFamily="34" charset="0"/>
            </a:endParaRPr>
          </a:p>
        </p:txBody>
      </p:sp>
      <p:pic>
        <p:nvPicPr>
          <p:cNvPr id="7174" name="Picture 88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91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8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1" descr="Picture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4595813" y="2371725"/>
            <a:ext cx="715962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>
            <a:off x="4596606" y="4414044"/>
            <a:ext cx="71437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62400" y="2190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sz="2000" b="1">
                <a:solidFill>
                  <a:srgbClr val="FF0000"/>
                </a:solidFill>
                <a:latin typeface="HP001 5 hàng" pitchFamily="34" charset="0"/>
              </a:rPr>
              <a:t>1 dòng</a:t>
            </a:r>
            <a:endParaRPr lang="en-US" sz="200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886200" y="42672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sz="2000" b="1">
                <a:solidFill>
                  <a:srgbClr val="FF0000"/>
                </a:solidFill>
                <a:latin typeface="HP001 5 hàng" pitchFamily="34" charset="0"/>
              </a:rPr>
              <a:t>1 dòng</a:t>
            </a:r>
            <a:endParaRPr lang="en-US" sz="2000">
              <a:solidFill>
                <a:srgbClr val="FF0000"/>
              </a:solidFill>
              <a:latin typeface="HP001 5 hàng" pitchFamily="34" charset="0"/>
            </a:endParaRP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2433638" y="6462713"/>
            <a:ext cx="2519362" cy="142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19400" y="6454775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HP001 5 hàng" pitchFamily="34" charset="0"/>
              </a:rPr>
              <a:t>4 </a:t>
            </a:r>
            <a:r>
              <a:rPr lang="en-US" sz="2800" b="1">
                <a:solidFill>
                  <a:srgbClr val="FF0000"/>
                </a:solidFill>
                <a:latin typeface="HP001 5 hàng" pitchFamily="34" charset="0"/>
              </a:rPr>
              <a:t>ô</a:t>
            </a:r>
            <a:endParaRPr lang="en-US" sz="280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7184" name="Text Box 4"/>
          <p:cNvSpPr txBox="1">
            <a:spLocks noChangeArrowheads="1"/>
          </p:cNvSpPr>
          <p:nvPr/>
        </p:nvSpPr>
        <p:spPr bwMode="auto">
          <a:xfrm>
            <a:off x="3962400" y="152400"/>
            <a:ext cx="2416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HP001 4 hàng" pitchFamily="34" charset="0"/>
              </a:rPr>
              <a:t>Nghe nhạc</a:t>
            </a:r>
          </a:p>
        </p:txBody>
      </p:sp>
    </p:spTree>
    <p:extLst>
      <p:ext uri="{BB962C8B-B14F-4D97-AF65-F5344CB8AC3E}">
        <p14:creationId xmlns:p14="http://schemas.microsoft.com/office/powerpoint/2010/main" val="38665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>
            <a:extLst>
              <a:ext uri="{FF2B5EF4-FFF2-40B4-BE49-F238E27FC236}">
                <a16:creationId xmlns:a16="http://schemas.microsoft.com/office/drawing/2014/main" id="{7603A60A-8E6E-4181-867F-9CA7075C0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199" y="1143000"/>
            <a:ext cx="5021263" cy="4724400"/>
          </a:xfrm>
          <a:prstGeom prst="wedgeRoundRectCallout">
            <a:avLst>
              <a:gd name="adj1" fmla="val -66728"/>
              <a:gd name="adj2" fmla="val -322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25 – 30 cm.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CC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10" name="Picture 2" descr="Hinh ngoi">
            <a:extLst>
              <a:ext uri="{FF2B5EF4-FFF2-40B4-BE49-F238E27FC236}">
                <a16:creationId xmlns:a16="http://schemas.microsoft.com/office/drawing/2014/main" id="{6726FACC-99BB-48CD-88C4-5BF4728E6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" y="1143000"/>
            <a:ext cx="3200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295400" y="98425"/>
            <a:ext cx="66294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TƯ THẾ NGỒI VIẾT</a:t>
            </a:r>
            <a:endParaRPr lang="en-US" sz="27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757</Words>
  <Application>Microsoft Office PowerPoint</Application>
  <PresentationFormat>On-screen Show (4:3)</PresentationFormat>
  <Paragraphs>166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HP001 4 hàng</vt:lpstr>
      <vt:lpstr>HP001 5 hàng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Soát lỗi: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NGUYỆT HƯƠNG</dc:creator>
  <cp:lastModifiedBy>admin</cp:lastModifiedBy>
  <cp:revision>116</cp:revision>
  <dcterms:created xsi:type="dcterms:W3CDTF">2017-10-18T01:20:53Z</dcterms:created>
  <dcterms:modified xsi:type="dcterms:W3CDTF">2022-02-23T03:56:57Z</dcterms:modified>
</cp:coreProperties>
</file>