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A8234F-FEC0-4A45-9BCC-FE476917D97E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E12E3F-F349-4CBD-910F-E17B2C90D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276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A8D037B1-EEAC-4EE2-8B09-F5566CAF8985}" type="slidenum">
              <a:rPr lang="en-US" smtClean="0"/>
              <a:pPr eaLnBrk="1" hangingPunct="1"/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37075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7C69A-1CAC-434D-A6D3-8AF2B94276C0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99BB-A1AC-4279-8BAC-AA68C8292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82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7C69A-1CAC-434D-A6D3-8AF2B94276C0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99BB-A1AC-4279-8BAC-AA68C8292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42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7C69A-1CAC-434D-A6D3-8AF2B94276C0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99BB-A1AC-4279-8BAC-AA68C8292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79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7C69A-1CAC-434D-A6D3-8AF2B94276C0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99BB-A1AC-4279-8BAC-AA68C8292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74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7C69A-1CAC-434D-A6D3-8AF2B94276C0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99BB-A1AC-4279-8BAC-AA68C8292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193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7C69A-1CAC-434D-A6D3-8AF2B94276C0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99BB-A1AC-4279-8BAC-AA68C8292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37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7C69A-1CAC-434D-A6D3-8AF2B94276C0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99BB-A1AC-4279-8BAC-AA68C8292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877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7C69A-1CAC-434D-A6D3-8AF2B94276C0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99BB-A1AC-4279-8BAC-AA68C8292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14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7C69A-1CAC-434D-A6D3-8AF2B94276C0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99BB-A1AC-4279-8BAC-AA68C8292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92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7C69A-1CAC-434D-A6D3-8AF2B94276C0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99BB-A1AC-4279-8BAC-AA68C8292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546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7C69A-1CAC-434D-A6D3-8AF2B94276C0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99BB-A1AC-4279-8BAC-AA68C8292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23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7C69A-1CAC-434D-A6D3-8AF2B94276C0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99BB-A1AC-4279-8BAC-AA68C8292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98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7C69A-1CAC-434D-A6D3-8AF2B94276C0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99BB-A1AC-4279-8BAC-AA68C8292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20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7C69A-1CAC-434D-A6D3-8AF2B94276C0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699BB-A1AC-4279-8BAC-AA68C8292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89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50 hình nền background đẹp cho máy tính - Kho ảnh đẹp nhất | Flower  backgrounds, Flower background images, Backdro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3" name="Picture 1" descr="E:\Lam dong ho de ban\Snap1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819" y="2625837"/>
            <a:ext cx="6091647" cy="423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9586" y="3771483"/>
            <a:ext cx="83411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err="1">
                <a:latin typeface="Segoe UI Black" panose="020B0A02040204020203" pitchFamily="34" charset="0"/>
                <a:ea typeface="Segoe UI Black" panose="020B0A02040204020203" pitchFamily="34" charset="0"/>
                <a:cs typeface="Times New Roman" pitchFamily="18" charset="0"/>
              </a:rPr>
              <a:t>Làm</a:t>
            </a:r>
            <a:r>
              <a:rPr lang="en-GB" sz="3600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Segoe UI Black" panose="020B0A02040204020203" pitchFamily="34" charset="0"/>
                <a:ea typeface="Segoe UI Black" panose="020B0A02040204020203" pitchFamily="34" charset="0"/>
                <a:cs typeface="Times New Roman" pitchFamily="18" charset="0"/>
              </a:rPr>
              <a:t>đồng</a:t>
            </a:r>
            <a:r>
              <a:rPr lang="en-GB" sz="3600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Segoe UI Black" panose="020B0A02040204020203" pitchFamily="34" charset="0"/>
                <a:ea typeface="Segoe UI Black" panose="020B0A02040204020203" pitchFamily="34" charset="0"/>
                <a:cs typeface="Times New Roman" pitchFamily="18" charset="0"/>
              </a:rPr>
              <a:t>hồ</a:t>
            </a:r>
            <a:r>
              <a:rPr lang="en-GB" sz="3600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Segoe UI Black" panose="020B0A02040204020203" pitchFamily="34" charset="0"/>
                <a:ea typeface="Segoe UI Black" panose="020B0A02040204020203" pitchFamily="34" charset="0"/>
                <a:cs typeface="Times New Roman" pitchFamily="18" charset="0"/>
              </a:rPr>
              <a:t>để</a:t>
            </a:r>
            <a:r>
              <a:rPr lang="en-GB" sz="3600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Segoe UI Black" panose="020B0A02040204020203" pitchFamily="34" charset="0"/>
                <a:ea typeface="Segoe UI Black" panose="020B0A02040204020203" pitchFamily="34" charset="0"/>
                <a:cs typeface="Times New Roman" pitchFamily="18" charset="0"/>
              </a:rPr>
              <a:t>bàn</a:t>
            </a:r>
            <a:endParaRPr lang="en-GB" sz="3600" dirty="0">
              <a:latin typeface="Segoe UI Black" panose="020B0A02040204020203" pitchFamily="34" charset="0"/>
              <a:ea typeface="Segoe UI Black" panose="020B0A02040204020203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26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4"/>
          <p:cNvSpPr txBox="1">
            <a:spLocks noChangeArrowheads="1"/>
          </p:cNvSpPr>
          <p:nvPr/>
        </p:nvSpPr>
        <p:spPr bwMode="auto">
          <a:xfrm>
            <a:off x="1676400" y="9526"/>
            <a:ext cx="883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TextBox 9"/>
          <p:cNvSpPr txBox="1">
            <a:spLocks noChangeArrowheads="1"/>
          </p:cNvSpPr>
          <p:nvPr/>
        </p:nvSpPr>
        <p:spPr bwMode="auto">
          <a:xfrm>
            <a:off x="4223792" y="471488"/>
            <a:ext cx="5257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endParaRPr lang="en-US" sz="3200" b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TextBox 24"/>
          <p:cNvSpPr txBox="1">
            <a:spLocks noChangeArrowheads="1"/>
          </p:cNvSpPr>
          <p:nvPr/>
        </p:nvSpPr>
        <p:spPr bwMode="auto">
          <a:xfrm>
            <a:off x="6096001" y="1371601"/>
            <a:ext cx="4443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latin typeface="Arial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dirty="0">
                <a:latin typeface="Arial" charset="0"/>
              </a:rPr>
              <a:t>.</a:t>
            </a:r>
          </a:p>
        </p:txBody>
      </p:sp>
      <p:sp>
        <p:nvSpPr>
          <p:cNvPr id="5125" name="TextBox 25"/>
          <p:cNvSpPr txBox="1">
            <a:spLocks noChangeArrowheads="1"/>
          </p:cNvSpPr>
          <p:nvPr/>
        </p:nvSpPr>
        <p:spPr bwMode="auto">
          <a:xfrm>
            <a:off x="6080126" y="1981200"/>
            <a:ext cx="45878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latin typeface="Arial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Arial" charset="0"/>
              </a:rPr>
              <a:t>.</a:t>
            </a:r>
          </a:p>
        </p:txBody>
      </p:sp>
      <p:pic>
        <p:nvPicPr>
          <p:cNvPr id="5126" name="Picture 19" descr="E:\Lam dong ho de ban\Snap3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749300"/>
            <a:ext cx="4403725" cy="591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20" descr="E:\Lam dong ho de ban\Snap5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213" y="3435350"/>
            <a:ext cx="42672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401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4"/>
          <p:cNvSpPr txBox="1">
            <a:spLocks noChangeArrowheads="1"/>
          </p:cNvSpPr>
          <p:nvPr/>
        </p:nvSpPr>
        <p:spPr bwMode="auto">
          <a:xfrm>
            <a:off x="1524000" y="-26988"/>
            <a:ext cx="9137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rgbClr val="FF0000"/>
                </a:solidFill>
                <a:latin typeface="Arial" charset="0"/>
              </a:rPr>
              <a:t>Bước 2: </a:t>
            </a:r>
            <a:r>
              <a:rPr lang="en-US" sz="2400" b="1">
                <a:solidFill>
                  <a:srgbClr val="0000FF"/>
                </a:solidFill>
                <a:latin typeface="Arial" charset="0"/>
              </a:rPr>
              <a:t>Làm các bộ phận khung, mặt, đế, chân đồng hồ</a:t>
            </a:r>
          </a:p>
        </p:txBody>
      </p:sp>
      <p:sp>
        <p:nvSpPr>
          <p:cNvPr id="10243" name="TextBox 9"/>
          <p:cNvSpPr txBox="1">
            <a:spLocks noChangeArrowheads="1"/>
          </p:cNvSpPr>
          <p:nvPr/>
        </p:nvSpPr>
        <p:spPr bwMode="auto">
          <a:xfrm>
            <a:off x="3578226" y="420689"/>
            <a:ext cx="4803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CC00FF"/>
                </a:solidFill>
                <a:latin typeface="Arial" charset="0"/>
              </a:rPr>
              <a:t>a. Làm khung đồng hồ</a:t>
            </a:r>
          </a:p>
        </p:txBody>
      </p:sp>
      <p:sp>
        <p:nvSpPr>
          <p:cNvPr id="6148" name="TextBox 39"/>
          <p:cNvSpPr txBox="1">
            <a:spLocks noChangeArrowheads="1"/>
          </p:cNvSpPr>
          <p:nvPr/>
        </p:nvSpPr>
        <p:spPr bwMode="auto">
          <a:xfrm>
            <a:off x="6330950" y="1905000"/>
            <a:ext cx="4191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3200" dirty="0">
                <a:latin typeface="Arial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149" name="Picture 28" descr="E:\Lam dong ho de ban\Snap6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4800600" cy="358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29" descr="E:\Lam dong ho de ban\Snap7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50" y="4038600"/>
            <a:ext cx="4572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731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4"/>
          <p:cNvSpPr txBox="1">
            <a:spLocks noChangeArrowheads="1"/>
          </p:cNvSpPr>
          <p:nvPr/>
        </p:nvSpPr>
        <p:spPr bwMode="auto">
          <a:xfrm>
            <a:off x="1676400" y="1"/>
            <a:ext cx="883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 2: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 các bộ phận khung, mặt, đế, chân đồng hồ</a:t>
            </a:r>
          </a:p>
        </p:txBody>
      </p:sp>
      <p:sp>
        <p:nvSpPr>
          <p:cNvPr id="11267" name="TextBox 11"/>
          <p:cNvSpPr txBox="1">
            <a:spLocks noChangeArrowheads="1"/>
          </p:cNvSpPr>
          <p:nvPr/>
        </p:nvSpPr>
        <p:spPr bwMode="auto">
          <a:xfrm>
            <a:off x="2057400" y="457201"/>
            <a:ext cx="464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CC00FF"/>
                </a:solidFill>
                <a:latin typeface="Arial" charset="0"/>
              </a:rPr>
              <a:t>a. Làm mặt đồng hồ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1676400" y="1162051"/>
            <a:ext cx="533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3600" dirty="0">
                <a:latin typeface="Arial" charset="0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Arial" charset="0"/>
              </a:rPr>
              <a:t>.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1752600" y="3046414"/>
            <a:ext cx="51054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3600" dirty="0">
                <a:latin typeface="Arial" charset="0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3, 6, 9, 12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1676400" y="5302250"/>
            <a:ext cx="533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3600" dirty="0">
                <a:latin typeface="Arial" charset="0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217" name="Picture 49" descr="E:\Lam dong ho de ban\Snap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817564"/>
            <a:ext cx="3581400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8" name="Picture 50" descr="E:\Lam dong ho de ban\Snap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6" y="2933700"/>
            <a:ext cx="336232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9" name="Picture 51" descr="E:\Lam dong ho de ban\Snap1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6" y="4991100"/>
            <a:ext cx="336232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819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4"/>
          <p:cNvSpPr txBox="1">
            <a:spLocks noChangeArrowheads="1"/>
          </p:cNvSpPr>
          <p:nvPr/>
        </p:nvSpPr>
        <p:spPr bwMode="auto">
          <a:xfrm>
            <a:off x="1676400" y="1"/>
            <a:ext cx="883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TextBox 7"/>
          <p:cNvSpPr txBox="1">
            <a:spLocks noChangeArrowheads="1"/>
          </p:cNvSpPr>
          <p:nvPr/>
        </p:nvSpPr>
        <p:spPr bwMode="auto">
          <a:xfrm>
            <a:off x="3619500" y="406400"/>
            <a:ext cx="4991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CC00FF"/>
                </a:solidFill>
                <a:latin typeface="Arial" charset="0"/>
              </a:rPr>
              <a:t>a</a:t>
            </a:r>
            <a:r>
              <a:rPr 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endParaRPr lang="en-US" sz="3200" b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E:\Lam dong ho de ban\Desaudo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14401"/>
            <a:ext cx="3886200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E:\Lam dong ho de ban\Gapd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2076450"/>
            <a:ext cx="46863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E:\Lam dong ho de ban\Dexo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176" y="5486400"/>
            <a:ext cx="4652963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791200" y="1041400"/>
            <a:ext cx="4800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2800" dirty="0">
                <a:latin typeface="Arial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6 ô 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mép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638800" y="4041775"/>
            <a:ext cx="49530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2600" dirty="0">
                <a:latin typeface="Arial" charset="0"/>
              </a:rPr>
              <a:t>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1,5 ô.</a:t>
            </a:r>
          </a:p>
          <a:p>
            <a:pPr algn="just" eaLnBrk="1" hangingPunct="1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vuốt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264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4"/>
          <p:cNvSpPr txBox="1">
            <a:spLocks noChangeArrowheads="1"/>
          </p:cNvSpPr>
          <p:nvPr/>
        </p:nvSpPr>
        <p:spPr bwMode="auto">
          <a:xfrm>
            <a:off x="1676400" y="1"/>
            <a:ext cx="883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TextBox 7"/>
          <p:cNvSpPr txBox="1">
            <a:spLocks noChangeArrowheads="1"/>
          </p:cNvSpPr>
          <p:nvPr/>
        </p:nvSpPr>
        <p:spPr bwMode="auto">
          <a:xfrm>
            <a:off x="2133600" y="482600"/>
            <a:ext cx="6248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endParaRPr lang="en-US" sz="3200" b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 descr="E:\Lam dong ho de ban\Chandoxo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950" y="3035301"/>
            <a:ext cx="108585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600200" y="1987550"/>
            <a:ext cx="3505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2800" dirty="0">
                <a:latin typeface="Arial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2,5 ô 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mép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Arial" charset="0"/>
              </a:rPr>
              <a:t>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622425" y="5327651"/>
            <a:ext cx="3200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2800" dirty="0">
                <a:latin typeface="Arial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 ô,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244" name="Picture 28" descr="E:\Lam dong ho de ban\Snap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763" y="5181600"/>
            <a:ext cx="42227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 descr="E:\Lam dong ho de ban\Snap22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990600"/>
            <a:ext cx="40449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807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1676400" y="1"/>
            <a:ext cx="883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TextBox 7"/>
          <p:cNvSpPr txBox="1">
            <a:spLocks noChangeArrowheads="1"/>
          </p:cNvSpPr>
          <p:nvPr/>
        </p:nvSpPr>
        <p:spPr bwMode="auto">
          <a:xfrm>
            <a:off x="3124200" y="344488"/>
            <a:ext cx="6096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CC00FF"/>
                </a:solidFill>
                <a:latin typeface="Arial" charset="0"/>
              </a:rPr>
              <a:t>a. </a:t>
            </a:r>
            <a:r>
              <a:rPr 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khung</a:t>
            </a:r>
            <a:endParaRPr lang="en-US" sz="3200" b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844676" y="914400"/>
            <a:ext cx="7604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dirty="0">
                <a:latin typeface="Arial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mép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 ô.</a:t>
            </a:r>
          </a:p>
        </p:txBody>
      </p:sp>
      <p:pic>
        <p:nvPicPr>
          <p:cNvPr id="10267" name="Picture 27" descr="E:\Lam dong ho de ban\Snap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1687514"/>
            <a:ext cx="8156575" cy="50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8" name="Picture 28" descr="E:\Lam dong ho de ban\Snap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057400"/>
            <a:ext cx="7162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041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6" descr="E:\Lam dong ho de ban\Dexo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881564"/>
            <a:ext cx="7315200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1676400" y="9526"/>
            <a:ext cx="883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 3: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 thành đồng hồ hoàn chỉnh</a:t>
            </a:r>
          </a:p>
        </p:txBody>
      </p:sp>
      <p:sp>
        <p:nvSpPr>
          <p:cNvPr id="15364" name="TextBox 7"/>
          <p:cNvSpPr txBox="1">
            <a:spLocks noChangeArrowheads="1"/>
          </p:cNvSpPr>
          <p:nvPr/>
        </p:nvSpPr>
        <p:spPr bwMode="auto">
          <a:xfrm>
            <a:off x="3124200" y="406400"/>
            <a:ext cx="6096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CC00FF"/>
                </a:solidFill>
                <a:latin typeface="Arial" charset="0"/>
              </a:rPr>
              <a:t>a. Dán khung đồng hồ vào đế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1524000" y="10160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dirty="0">
                <a:latin typeface="Arial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mép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Arial" charset="0"/>
              </a:rPr>
              <a:t>.</a:t>
            </a:r>
          </a:p>
        </p:txBody>
      </p:sp>
      <p:pic>
        <p:nvPicPr>
          <p:cNvPr id="30" name="Picture 29" descr="E:\Lam dong ho de ban\Snap16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4" y="1662113"/>
            <a:ext cx="6950075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16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1676400" y="9526"/>
            <a:ext cx="883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TextBox 7"/>
          <p:cNvSpPr txBox="1">
            <a:spLocks noChangeArrowheads="1"/>
          </p:cNvSpPr>
          <p:nvPr/>
        </p:nvSpPr>
        <p:spPr bwMode="auto">
          <a:xfrm>
            <a:off x="2686050" y="344488"/>
            <a:ext cx="7010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CC00FF"/>
                </a:solidFill>
                <a:latin typeface="Arial" charset="0"/>
              </a:rPr>
              <a:t>a</a:t>
            </a:r>
            <a:r>
              <a:rPr 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ỡ </a:t>
            </a:r>
            <a:r>
              <a:rPr 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khung</a:t>
            </a:r>
            <a:endParaRPr lang="en-US" sz="3200" b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1895476" y="838201"/>
            <a:ext cx="8778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2800" dirty="0">
                <a:latin typeface="Arial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2316" name="Picture 28" descr="E:\Lam dong ho de ban\Snap20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79600"/>
            <a:ext cx="1905000" cy="480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7" name="Picture 29" descr="E:\Lam dong ho de ban\Snap19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6" y="2219325"/>
            <a:ext cx="7134225" cy="456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953000" y="2219326"/>
            <a:ext cx="3657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FF00"/>
                </a:solidFill>
              </a:rPr>
              <a:t>Mặt sau lưng đồng hồ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7469188" y="3743326"/>
            <a:ext cx="274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FF00"/>
                </a:solidFill>
              </a:rPr>
              <a:t>Chân đỡ đồng hồ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7772400" y="5353051"/>
            <a:ext cx="23002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FF00"/>
                </a:solidFill>
              </a:rPr>
              <a:t>Phần 2 ô dán </a:t>
            </a:r>
          </a:p>
          <a:p>
            <a:pPr eaLnBrk="1" hangingPunct="1"/>
            <a:r>
              <a:rPr lang="en-US" sz="2400" b="1">
                <a:solidFill>
                  <a:srgbClr val="FFFF00"/>
                </a:solidFill>
              </a:rPr>
              <a:t>vào đế đồng hồ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6629400" y="3973513"/>
            <a:ext cx="838200" cy="0"/>
          </a:xfrm>
          <a:prstGeom prst="straightConnector1">
            <a:avLst/>
          </a:prstGeom>
          <a:ln w="50800">
            <a:solidFill>
              <a:srgbClr val="CC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6983413" y="5608638"/>
            <a:ext cx="838200" cy="0"/>
          </a:xfrm>
          <a:prstGeom prst="straightConnector1">
            <a:avLst/>
          </a:prstGeom>
          <a:ln w="50800">
            <a:solidFill>
              <a:srgbClr val="CC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1905001" y="1295401"/>
            <a:ext cx="8778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2800" dirty="0">
                <a:latin typeface="Arial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246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3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id="3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4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4900"/>
                            </p:stCondLst>
                            <p:childTnLst>
                              <p:par>
                                <p:cTn id="5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13" grpId="0"/>
      <p:bldP spid="52" grpId="0"/>
      <p:bldP spid="53" grpId="0"/>
      <p:bldP spid="5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 Images | Free Vectors, Stock Photos &amp;amp; PS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4" y="-91577"/>
            <a:ext cx="12096474" cy="694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56885" y="2486689"/>
            <a:ext cx="5589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https://www.youtube.com/watch?v=wnI0Wesq9Uo&amp;t=2s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758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ckground Images | Free Vectors, Stock Photos &amp;amp; PS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96474" cy="694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5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GB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5400" dirty="0" err="1">
                <a:latin typeface="Times New Roman" pitchFamily="18" charset="0"/>
                <a:cs typeface="Times New Roman" pitchFamily="18" charset="0"/>
              </a:rPr>
              <a:t>tiêu</a:t>
            </a:r>
            <a:endParaRPr lang="en-GB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ü"/>
            </a:pP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công</a:t>
            </a:r>
            <a:endParaRPr lang="en-GB" sz="36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cách</a:t>
            </a:r>
            <a:endParaRPr lang="en-GB" sz="36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endParaRPr lang="en-GB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en-GB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88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E:\Lam dong ho de ban\hadh\DongHoDeBa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90500"/>
            <a:ext cx="5048250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30350" y="130176"/>
            <a:ext cx="48704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 dirty="0" err="1">
                <a:solidFill>
                  <a:srgbClr val="FF0000"/>
                </a:solidFill>
                <a:latin typeface="Arial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</a:rPr>
              <a:t>loại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</a:rPr>
              <a:t>đồng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</a:rPr>
              <a:t>hồ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</a:rPr>
              <a:t>bàn</a:t>
            </a:r>
            <a:endParaRPr lang="en-US" sz="3200" b="1" dirty="0">
              <a:solidFill>
                <a:srgbClr val="FF0000"/>
              </a:solidFill>
              <a:latin typeface="Arial" charset="0"/>
            </a:endParaRPr>
          </a:p>
          <a:p>
            <a:pPr algn="ctr" eaLnBrk="1" hangingPunct="1"/>
            <a:r>
              <a:rPr lang="en-US" sz="3200" b="1" dirty="0">
                <a:solidFill>
                  <a:srgbClr val="CC00FF"/>
                </a:solidFill>
                <a:latin typeface="Arial" charset="0"/>
              </a:rPr>
              <a:t>(</a:t>
            </a:r>
            <a:r>
              <a:rPr lang="en-US" sz="3200" b="1" dirty="0" err="1">
                <a:solidFill>
                  <a:srgbClr val="CC00FF"/>
                </a:solidFill>
                <a:latin typeface="Arial" charset="0"/>
              </a:rPr>
              <a:t>nhìn</a:t>
            </a:r>
            <a:r>
              <a:rPr lang="en-US" sz="3200" b="1" dirty="0">
                <a:solidFill>
                  <a:srgbClr val="CC00FF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CC00FF"/>
                </a:solidFill>
                <a:latin typeface="Arial" charset="0"/>
              </a:rPr>
              <a:t>từ</a:t>
            </a:r>
            <a:r>
              <a:rPr lang="en-US" sz="3200" b="1" dirty="0">
                <a:solidFill>
                  <a:srgbClr val="CC00FF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CC00FF"/>
                </a:solidFill>
                <a:latin typeface="Arial" charset="0"/>
              </a:rPr>
              <a:t>bên</a:t>
            </a:r>
            <a:r>
              <a:rPr lang="en-US" sz="3200" b="1" dirty="0">
                <a:solidFill>
                  <a:srgbClr val="CC00FF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CC00FF"/>
                </a:solidFill>
                <a:latin typeface="Arial" charset="0"/>
              </a:rPr>
              <a:t>ngoài</a:t>
            </a:r>
            <a:r>
              <a:rPr lang="en-US" sz="3200" b="1" dirty="0">
                <a:solidFill>
                  <a:srgbClr val="CC00FF"/>
                </a:solidFill>
                <a:latin typeface="Arial" charset="0"/>
              </a:rPr>
              <a:t>)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84325" y="1255714"/>
            <a:ext cx="3657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Chúng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những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bộ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phận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nào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76400" y="2348880"/>
            <a:ext cx="3657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2800" b="1" dirty="0">
                <a:solidFill>
                  <a:srgbClr val="FF00FF"/>
                </a:solidFill>
                <a:latin typeface="Arial" charset="0"/>
              </a:rPr>
              <a:t>- </a:t>
            </a:r>
            <a:r>
              <a:rPr lang="en-US" sz="2800" b="1" dirty="0" err="1">
                <a:solidFill>
                  <a:srgbClr val="FF00FF"/>
                </a:solidFill>
                <a:latin typeface="Arial" charset="0"/>
              </a:rPr>
              <a:t>Có</a:t>
            </a:r>
            <a:r>
              <a:rPr lang="en-US" sz="2800" b="1" dirty="0">
                <a:solidFill>
                  <a:srgbClr val="FF00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Arial" charset="0"/>
              </a:rPr>
              <a:t>các</a:t>
            </a:r>
            <a:r>
              <a:rPr lang="en-US" sz="2800" b="1" dirty="0">
                <a:solidFill>
                  <a:srgbClr val="FF00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Arial" charset="0"/>
              </a:rPr>
              <a:t>bộ</a:t>
            </a:r>
            <a:r>
              <a:rPr lang="en-US" sz="2800" b="1" dirty="0">
                <a:solidFill>
                  <a:srgbClr val="FF00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Arial" charset="0"/>
              </a:rPr>
              <a:t>phận</a:t>
            </a:r>
            <a:r>
              <a:rPr lang="en-US" sz="2800" b="1" dirty="0">
                <a:solidFill>
                  <a:srgbClr val="FF00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Arial" charset="0"/>
              </a:rPr>
              <a:t>chính</a:t>
            </a:r>
            <a:r>
              <a:rPr lang="en-US" sz="2800" b="1" dirty="0">
                <a:solidFill>
                  <a:srgbClr val="FF00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Arial" charset="0"/>
              </a:rPr>
              <a:t>như</a:t>
            </a:r>
            <a:r>
              <a:rPr lang="en-US" sz="2800" b="1" dirty="0">
                <a:solidFill>
                  <a:srgbClr val="FF00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khung</a:t>
            </a:r>
            <a:r>
              <a:rPr lang="en-US" sz="2800" b="1" dirty="0">
                <a:solidFill>
                  <a:srgbClr val="FF00FF"/>
                </a:solidFill>
                <a:latin typeface="Arial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mặt</a:t>
            </a:r>
            <a:r>
              <a:rPr lang="en-US" sz="2800" b="1" dirty="0">
                <a:solidFill>
                  <a:srgbClr val="FF00FF"/>
                </a:solidFill>
                <a:latin typeface="Arial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chân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đế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đỡ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đồng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hồ</a:t>
            </a:r>
            <a:r>
              <a:rPr lang="en-US" sz="2800" b="1" dirty="0">
                <a:solidFill>
                  <a:srgbClr val="FF00FF"/>
                </a:solidFill>
                <a:latin typeface="Arial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76400" y="4437112"/>
            <a:ext cx="35655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Kim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GB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60346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E:\Lam dong ho de ban\hadh\dhdbccd  (3)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6" y="1752601"/>
            <a:ext cx="3876675" cy="507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 descr="E:\Lam dong ho de ban\hadh\dhdbccbt  (1)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6" y="1576388"/>
            <a:ext cx="3368675" cy="528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429000" y="14289"/>
            <a:ext cx="586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Arial" charset="0"/>
              </a:rPr>
              <a:t>Các bộ phận chính của đồng hồ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80050" y="3763964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0000FF"/>
                </a:solidFill>
                <a:latin typeface="Arial" charset="0"/>
              </a:rPr>
              <a:t>Mặt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275264" y="1752601"/>
            <a:ext cx="1552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0000FF"/>
                </a:solidFill>
                <a:latin typeface="Arial" charset="0"/>
              </a:rPr>
              <a:t>Khung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184775" y="4760914"/>
            <a:ext cx="18732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0000FF"/>
                </a:solidFill>
                <a:latin typeface="Arial" charset="0"/>
              </a:rPr>
              <a:t>Chân đỡ</a:t>
            </a:r>
          </a:p>
          <a:p>
            <a:pPr algn="ctr" eaLnBrk="1" hangingPunct="1"/>
            <a:r>
              <a:rPr lang="en-US" sz="2800" b="1">
                <a:solidFill>
                  <a:srgbClr val="0000FF"/>
                </a:solidFill>
                <a:latin typeface="Arial" charset="0"/>
              </a:rPr>
              <a:t>Đế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4419601" y="2244725"/>
            <a:ext cx="1698625" cy="1519238"/>
          </a:xfrm>
          <a:prstGeom prst="straightConnector1">
            <a:avLst/>
          </a:prstGeom>
          <a:ln w="508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114801" y="4057651"/>
            <a:ext cx="1604963" cy="606425"/>
          </a:xfrm>
          <a:prstGeom prst="straightConnector1">
            <a:avLst/>
          </a:prstGeom>
          <a:ln w="508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419600" y="5638800"/>
            <a:ext cx="1739900" cy="914400"/>
          </a:xfrm>
          <a:prstGeom prst="straightConnector1">
            <a:avLst/>
          </a:prstGeom>
          <a:ln w="508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159500" y="5638800"/>
            <a:ext cx="1689100" cy="762000"/>
          </a:xfrm>
          <a:prstGeom prst="straightConnector1">
            <a:avLst/>
          </a:prstGeom>
          <a:ln w="508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403976" y="3956050"/>
            <a:ext cx="1673225" cy="69850"/>
          </a:xfrm>
          <a:prstGeom prst="straightConnector1">
            <a:avLst/>
          </a:prstGeom>
          <a:ln w="508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121400" y="2259014"/>
            <a:ext cx="1346200" cy="1017587"/>
          </a:xfrm>
          <a:prstGeom prst="straightConnector1">
            <a:avLst/>
          </a:prstGeom>
          <a:ln w="508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71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E:\Lam dong ho de ban\Snap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164" y="762000"/>
            <a:ext cx="8555037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057400" y="76201"/>
            <a:ext cx="7848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rgbClr val="FF0000"/>
                </a:solidFill>
                <a:latin typeface="Arial" charset="0"/>
              </a:rPr>
              <a:t>Đồng hồ để bàn </a:t>
            </a:r>
            <a:r>
              <a:rPr lang="en-US" sz="3200" b="1">
                <a:solidFill>
                  <a:srgbClr val="CC00FF"/>
                </a:solidFill>
                <a:latin typeface="Arial" charset="0"/>
              </a:rPr>
              <a:t>(nhìn từ mặt trước)</a:t>
            </a:r>
          </a:p>
        </p:txBody>
      </p:sp>
    </p:spTree>
    <p:extLst>
      <p:ext uri="{BB962C8B-B14F-4D97-AF65-F5344CB8AC3E}">
        <p14:creationId xmlns:p14="http://schemas.microsoft.com/office/powerpoint/2010/main" val="6616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450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228600"/>
            <a:ext cx="8991600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Các bước làm </a:t>
            </a:r>
            <a:r>
              <a:rPr lang="vi-VN" sz="5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đồng hồ để bàn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685925" y="1735139"/>
            <a:ext cx="47244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000" b="1" dirty="0" err="1">
                <a:solidFill>
                  <a:srgbClr val="FF0000"/>
                </a:solidFill>
                <a:latin typeface="Arial" charset="0"/>
              </a:rPr>
              <a:t>Bước</a:t>
            </a:r>
            <a:r>
              <a:rPr lang="en-US" sz="4000" b="1" dirty="0">
                <a:solidFill>
                  <a:srgbClr val="FF0000"/>
                </a:solidFill>
                <a:latin typeface="Arial" charset="0"/>
              </a:rPr>
              <a:t> 1: </a:t>
            </a:r>
            <a:r>
              <a:rPr lang="en-US" sz="4000" b="1" dirty="0" err="1">
                <a:solidFill>
                  <a:srgbClr val="0000FF"/>
                </a:solidFill>
                <a:latin typeface="Arial" charset="0"/>
              </a:rPr>
              <a:t>Cắt</a:t>
            </a:r>
            <a:r>
              <a:rPr lang="en-US" sz="4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 charset="0"/>
              </a:rPr>
              <a:t>giấy</a:t>
            </a:r>
            <a:endParaRPr lang="en-US" sz="40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676400" y="3324226"/>
            <a:ext cx="8763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000" b="1" dirty="0" err="1">
                <a:solidFill>
                  <a:srgbClr val="FF0000"/>
                </a:solidFill>
                <a:latin typeface="Arial" charset="0"/>
              </a:rPr>
              <a:t>Bước</a:t>
            </a:r>
            <a:r>
              <a:rPr lang="en-US" sz="4000" b="1" dirty="0">
                <a:solidFill>
                  <a:srgbClr val="FF0000"/>
                </a:solidFill>
                <a:latin typeface="Arial" charset="0"/>
              </a:rPr>
              <a:t> 2: </a:t>
            </a:r>
            <a:r>
              <a:rPr lang="en-US" sz="4000" b="1" dirty="0" err="1">
                <a:solidFill>
                  <a:srgbClr val="0000FF"/>
                </a:solidFill>
                <a:latin typeface="Arial" charset="0"/>
              </a:rPr>
              <a:t>Làm</a:t>
            </a:r>
            <a:r>
              <a:rPr lang="en-US" sz="4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 charset="0"/>
              </a:rPr>
              <a:t>các</a:t>
            </a:r>
            <a:r>
              <a:rPr lang="en-US" sz="4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 charset="0"/>
              </a:rPr>
              <a:t>bộ</a:t>
            </a:r>
            <a:r>
              <a:rPr lang="en-US" sz="4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 charset="0"/>
              </a:rPr>
              <a:t>phận</a:t>
            </a:r>
            <a:r>
              <a:rPr lang="en-US" sz="4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 charset="0"/>
              </a:rPr>
              <a:t>khung</a:t>
            </a:r>
            <a:r>
              <a:rPr lang="en-US" sz="4000" b="1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Arial" charset="0"/>
              </a:rPr>
              <a:t>mặt</a:t>
            </a:r>
            <a:r>
              <a:rPr lang="en-US" sz="4000" b="1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Arial" charset="0"/>
              </a:rPr>
              <a:t>đế</a:t>
            </a:r>
            <a:r>
              <a:rPr lang="en-US" sz="4000" b="1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Arial" charset="0"/>
              </a:rPr>
              <a:t>chân</a:t>
            </a:r>
            <a:r>
              <a:rPr lang="en-US" sz="4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 charset="0"/>
              </a:rPr>
              <a:t>đỡ</a:t>
            </a:r>
            <a:r>
              <a:rPr lang="en-US" sz="4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 charset="0"/>
              </a:rPr>
              <a:t>đồng</a:t>
            </a:r>
            <a:r>
              <a:rPr lang="en-US" sz="4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 charset="0"/>
              </a:rPr>
              <a:t>hồ</a:t>
            </a:r>
            <a:endParaRPr lang="en-US" sz="40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600200" y="5387976"/>
            <a:ext cx="8991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000" b="1" dirty="0" err="1">
                <a:solidFill>
                  <a:srgbClr val="FF0000"/>
                </a:solidFill>
                <a:latin typeface="Arial" charset="0"/>
              </a:rPr>
              <a:t>Bước</a:t>
            </a:r>
            <a:r>
              <a:rPr lang="en-US" sz="4000" b="1" dirty="0">
                <a:solidFill>
                  <a:srgbClr val="FF0000"/>
                </a:solidFill>
                <a:latin typeface="Arial" charset="0"/>
              </a:rPr>
              <a:t> 3: </a:t>
            </a:r>
            <a:r>
              <a:rPr lang="en-US" sz="4000" b="1" dirty="0" err="1">
                <a:solidFill>
                  <a:srgbClr val="0000FF"/>
                </a:solidFill>
                <a:latin typeface="Arial" charset="0"/>
              </a:rPr>
              <a:t>Làm</a:t>
            </a:r>
            <a:r>
              <a:rPr lang="en-US" sz="4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 charset="0"/>
              </a:rPr>
              <a:t>thành</a:t>
            </a:r>
            <a:r>
              <a:rPr lang="en-US" sz="4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 charset="0"/>
              </a:rPr>
              <a:t>đồng</a:t>
            </a:r>
            <a:r>
              <a:rPr lang="en-US" sz="4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 charset="0"/>
              </a:rPr>
              <a:t>hồ</a:t>
            </a:r>
            <a:r>
              <a:rPr lang="en-US" sz="4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 charset="0"/>
              </a:rPr>
              <a:t>hoàn</a:t>
            </a:r>
            <a:r>
              <a:rPr lang="en-US" sz="4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Arial" charset="0"/>
              </a:rPr>
              <a:t>chỉnh</a:t>
            </a:r>
            <a:endParaRPr lang="en-US" sz="4000" b="1" dirty="0">
              <a:solidFill>
                <a:srgbClr val="0000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09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ublic\Documents\Khungsa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663" y="838200"/>
            <a:ext cx="8685212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3581400" y="1"/>
            <a:ext cx="4800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 1: 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Cắt giấy</a:t>
            </a:r>
          </a:p>
        </p:txBody>
      </p:sp>
      <p:sp>
        <p:nvSpPr>
          <p:cNvPr id="2" name="Rectangle 1"/>
          <p:cNvSpPr/>
          <p:nvPr/>
        </p:nvSpPr>
        <p:spPr>
          <a:xfrm>
            <a:off x="1763713" y="838200"/>
            <a:ext cx="8685212" cy="5905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62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ublic\Documents\Desau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838200"/>
            <a:ext cx="8685212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57363" y="846138"/>
            <a:ext cx="8685212" cy="59055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72" name="TextBox 10"/>
          <p:cNvSpPr txBox="1">
            <a:spLocks noChangeArrowheads="1"/>
          </p:cNvSpPr>
          <p:nvPr/>
        </p:nvSpPr>
        <p:spPr bwMode="auto">
          <a:xfrm>
            <a:off x="3581400" y="1"/>
            <a:ext cx="4800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 1: 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Cắt giấy</a:t>
            </a:r>
          </a:p>
        </p:txBody>
      </p:sp>
    </p:spTree>
    <p:extLst>
      <p:ext uri="{BB962C8B-B14F-4D97-AF65-F5344CB8AC3E}">
        <p14:creationId xmlns:p14="http://schemas.microsoft.com/office/powerpoint/2010/main" val="193372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Documents\Chansa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1016001"/>
            <a:ext cx="3648075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Public\Documents\Matsa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066800"/>
            <a:ext cx="50863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3581400" y="1"/>
            <a:ext cx="4800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 1: 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Cắt giấy</a:t>
            </a:r>
          </a:p>
        </p:txBody>
      </p:sp>
      <p:sp>
        <p:nvSpPr>
          <p:cNvPr id="2" name="Rectangle 1"/>
          <p:cNvSpPr/>
          <p:nvPr/>
        </p:nvSpPr>
        <p:spPr>
          <a:xfrm>
            <a:off x="1670050" y="1066800"/>
            <a:ext cx="5086350" cy="2971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858001" y="1016001"/>
            <a:ext cx="3648075" cy="369411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8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60860688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DAAE9B0125D644B7F58EE6BF1D0FC2" ma:contentTypeVersion="7" ma:contentTypeDescription="Create a new document." ma:contentTypeScope="" ma:versionID="99ea4c7057f8007b0b7469245b2cbd66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90c48dfa395a477db7a435f55b66bf5b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E30A0FE-4565-4C62-B0BB-39E0AE236C88}">
  <ds:schemaRefs>
    <ds:schemaRef ds:uri="http://purl.org/dc/dcmitype/"/>
    <ds:schemaRef ds:uri="117084a5-40ce-44a9-aa97-9561c111c68a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9f958c3a-144a-4219-afab-0ea9b7b8b61f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559C2E2-7A97-4811-B725-FDEEB4F265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D6F08A-FEBD-4F1D-8928-BD601467FD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7084a5-40ce-44a9-aa97-9561c111c68a"/>
    <ds:schemaRef ds:uri="9f958c3a-144a-4219-afab-0ea9b7b8b6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569</Words>
  <Application>Microsoft Office PowerPoint</Application>
  <PresentationFormat>Widescreen</PresentationFormat>
  <Paragraphs>60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Segoe UI Black</vt:lpstr>
      <vt:lpstr>Times New Roman</vt:lpstr>
      <vt:lpstr>Wingdings</vt:lpstr>
      <vt:lpstr>Office Theme</vt:lpstr>
      <vt:lpstr>PowerPoint Presentation</vt:lpstr>
      <vt:lpstr>Mục tiêu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Trần Thị Thảo Linh</dc:creator>
  <cp:lastModifiedBy>HA XINH</cp:lastModifiedBy>
  <cp:revision>5</cp:revision>
  <dcterms:created xsi:type="dcterms:W3CDTF">2022-02-22T08:21:57Z</dcterms:created>
  <dcterms:modified xsi:type="dcterms:W3CDTF">2022-03-12T13:35:57Z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