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4" r:id="rId2"/>
    <p:sldId id="259" r:id="rId3"/>
    <p:sldId id="269" r:id="rId4"/>
    <p:sldId id="265" r:id="rId5"/>
    <p:sldId id="300" r:id="rId6"/>
    <p:sldId id="270" r:id="rId7"/>
    <p:sldId id="290" r:id="rId8"/>
    <p:sldId id="275" r:id="rId9"/>
    <p:sldId id="291" r:id="rId10"/>
    <p:sldId id="274" r:id="rId11"/>
    <p:sldId id="301" r:id="rId12"/>
    <p:sldId id="292" r:id="rId13"/>
    <p:sldId id="294" r:id="rId14"/>
    <p:sldId id="295" r:id="rId15"/>
    <p:sldId id="297" r:id="rId16"/>
    <p:sldId id="298" r:id="rId17"/>
    <p:sldId id="303" r:id="rId18"/>
    <p:sldId id="30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800000"/>
    <a:srgbClr val="FFCCFF"/>
    <a:srgbClr val="0000CC"/>
    <a:srgbClr val="FFFF66"/>
    <a:srgbClr val="FF3399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7" autoAdjust="0"/>
    <p:restoredTop sz="94660"/>
  </p:normalViewPr>
  <p:slideViewPr>
    <p:cSldViewPr>
      <p:cViewPr varScale="1">
        <p:scale>
          <a:sx n="69" d="100"/>
          <a:sy n="69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899D72-0E5A-4F85-87E6-51F9BDE60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6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F2494-2BBE-416F-8CED-D6CC615B5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D6A52-E02C-4378-B805-041162DF2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BB803-0F8A-4AAB-9C34-DCD6D39B8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F9AF8-B754-47D6-8469-A9A962A8C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35332-E8D5-48DD-8E01-96D0DA3B2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67E14-BA66-40D3-A5D4-289D94B69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E6029-33E3-40CA-B19B-83CE27418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6DD44-167B-47ED-9021-48AE68F26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ED4EC-3F49-42EF-91DC-0D085944F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BBB36-E901-46B0-96EB-751CD867F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83119-DEB2-4DE6-91DB-BF2995B73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5FE8A37-A1B2-4AA6-851F-96FEC7FA0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" y="-304800"/>
            <a:ext cx="9448800" cy="4038600"/>
          </a:xfrm>
        </p:spPr>
        <p:txBody>
          <a:bodyPr/>
          <a:lstStyle/>
          <a:p>
            <a:r>
              <a:rPr lang="en-US" sz="4400" smtClean="0"/>
              <a:t>Trường Tiểu học Ngọc Thụy</a:t>
            </a:r>
            <a:br>
              <a:rPr lang="en-US" sz="4400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>
                <a:solidFill>
                  <a:srgbClr val="FF0000"/>
                </a:solidFill>
              </a:rPr>
              <a:t>Môn Đạo đức 4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725"/>
            <a:ext cx="2857500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370512"/>
            <a:ext cx="28575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2209800" y="1219200"/>
            <a:ext cx="518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Theo em,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ể tiết kiệm tiền của, nên làm gì và không nên làm gì?</a:t>
            </a:r>
          </a:p>
        </p:txBody>
      </p:sp>
      <p:graphicFrame>
        <p:nvGraphicFramePr>
          <p:cNvPr id="28736" name="Group 64"/>
          <p:cNvGraphicFramePr>
            <a:graphicFrameLocks noGrp="1"/>
          </p:cNvGraphicFramePr>
          <p:nvPr/>
        </p:nvGraphicFramePr>
        <p:xfrm>
          <a:off x="152400" y="2514600"/>
          <a:ext cx="8915400" cy="4108680"/>
        </p:xfrm>
        <a:graphic>
          <a:graphicData uri="http://schemas.openxmlformats.org/drawingml/2006/table">
            <a:tbl>
              <a:tblPr/>
              <a:tblGrid>
                <a:gridCol w="4572000"/>
                <a:gridCol w="4343400"/>
              </a:tblGrid>
              <a:tr h="518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59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.VnTifani Heavy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11278" name="Text Box 36"/>
          <p:cNvSpPr txBox="1">
            <a:spLocks noChangeArrowheads="1"/>
          </p:cNvSpPr>
          <p:nvPr/>
        </p:nvSpPr>
        <p:spPr bwMode="auto">
          <a:xfrm>
            <a:off x="1676400" y="2590800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Nên làm</a:t>
            </a:r>
          </a:p>
        </p:txBody>
      </p:sp>
      <p:sp>
        <p:nvSpPr>
          <p:cNvPr id="11279" name="Text Box 37"/>
          <p:cNvSpPr txBox="1">
            <a:spLocks noChangeArrowheads="1"/>
          </p:cNvSpPr>
          <p:nvPr/>
        </p:nvSpPr>
        <p:spPr bwMode="auto">
          <a:xfrm>
            <a:off x="5375275" y="2590800"/>
            <a:ext cx="251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Không nên làm</a:t>
            </a:r>
          </a:p>
        </p:txBody>
      </p:sp>
      <p:grpSp>
        <p:nvGrpSpPr>
          <p:cNvPr id="11280" name="Group 45"/>
          <p:cNvGrpSpPr>
            <a:grpSpLocks/>
          </p:cNvGrpSpPr>
          <p:nvPr/>
        </p:nvGrpSpPr>
        <p:grpSpPr bwMode="auto">
          <a:xfrm>
            <a:off x="228600" y="304800"/>
            <a:ext cx="8915400" cy="1182688"/>
            <a:chOff x="144" y="240"/>
            <a:chExt cx="5616" cy="745"/>
          </a:xfrm>
        </p:grpSpPr>
        <p:pic>
          <p:nvPicPr>
            <p:cNvPr id="11289" name="Picture 43" descr="BACK25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240"/>
              <a:ext cx="561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0" name="Text Box 44"/>
            <p:cNvSpPr txBox="1">
              <a:spLocks noChangeArrowheads="1"/>
            </p:cNvSpPr>
            <p:nvPr/>
          </p:nvSpPr>
          <p:spPr bwMode="auto">
            <a:xfrm>
              <a:off x="1440" y="336"/>
              <a:ext cx="33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8000"/>
                  </a:solidFill>
                  <a:latin typeface="Arial" charset="0"/>
                </a:rPr>
                <a:t>        Hoạt </a:t>
              </a:r>
              <a:r>
                <a:rPr lang="vi-VN" sz="2000" b="1">
                  <a:solidFill>
                    <a:srgbClr val="008000"/>
                  </a:solidFill>
                  <a:latin typeface="Arial" charset="0"/>
                </a:rPr>
                <a:t>đ</a:t>
              </a:r>
              <a:r>
                <a:rPr lang="en-US" sz="2000" b="1">
                  <a:solidFill>
                    <a:srgbClr val="008000"/>
                  </a:solidFill>
                  <a:latin typeface="Arial" charset="0"/>
                </a:rPr>
                <a:t>ộng 3: Nêu ý kiến</a:t>
              </a:r>
            </a:p>
          </p:txBody>
        </p:sp>
      </p:grpSp>
      <p:sp>
        <p:nvSpPr>
          <p:cNvPr id="28725" name="Text Box 53"/>
          <p:cNvSpPr txBox="1">
            <a:spLocks noChangeArrowheads="1"/>
          </p:cNvSpPr>
          <p:nvPr/>
        </p:nvSpPr>
        <p:spPr bwMode="auto">
          <a:xfrm>
            <a:off x="381000" y="3352800"/>
            <a:ext cx="495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- Ăn hết suất c</a:t>
            </a:r>
            <a:r>
              <a:rPr lang="vi-VN" sz="2000" b="1">
                <a:solidFill>
                  <a:srgbClr val="009900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009900"/>
                </a:solidFill>
                <a:latin typeface="Arial" charset="0"/>
              </a:rPr>
              <a:t>m của mình.</a:t>
            </a:r>
          </a:p>
        </p:txBody>
      </p:sp>
      <p:sp>
        <p:nvSpPr>
          <p:cNvPr id="28726" name="Text Box 54"/>
          <p:cNvSpPr txBox="1">
            <a:spLocks noChangeArrowheads="1"/>
          </p:cNvSpPr>
          <p:nvPr/>
        </p:nvSpPr>
        <p:spPr bwMode="auto">
          <a:xfrm>
            <a:off x="304800" y="4038600"/>
            <a:ext cx="472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- Tắt </a:t>
            </a:r>
            <a:r>
              <a:rPr lang="vi-VN" sz="2000" b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9900"/>
                </a:solidFill>
                <a:latin typeface="Arial" charset="0"/>
              </a:rPr>
              <a:t>iện khi ra khỏi phòng.</a:t>
            </a:r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304800" y="4800600"/>
            <a:ext cx="464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- Không xin tiền </a:t>
            </a:r>
            <a:r>
              <a:rPr lang="vi-VN" sz="2000" b="1">
                <a:solidFill>
                  <a:srgbClr val="009900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9900"/>
                </a:solidFill>
                <a:latin typeface="Arial" charset="0"/>
              </a:rPr>
              <a:t>n  quà vặt.</a:t>
            </a:r>
          </a:p>
        </p:txBody>
      </p:sp>
      <p:sp>
        <p:nvSpPr>
          <p:cNvPr id="28728" name="Text Box 56"/>
          <p:cNvSpPr txBox="1">
            <a:spLocks noChangeArrowheads="1"/>
          </p:cNvSpPr>
          <p:nvPr/>
        </p:nvSpPr>
        <p:spPr bwMode="auto">
          <a:xfrm>
            <a:off x="4648200" y="34290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- Quên khoá vòi n</a:t>
            </a:r>
            <a:r>
              <a:rPr lang="vi-VN" sz="2000" b="1">
                <a:solidFill>
                  <a:srgbClr val="FF3399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FF3399"/>
                </a:solidFill>
                <a:latin typeface="Arial" charset="0"/>
              </a:rPr>
              <a:t>ớc.</a:t>
            </a:r>
          </a:p>
        </p:txBody>
      </p:sp>
      <p:sp>
        <p:nvSpPr>
          <p:cNvPr id="28729" name="Text Box 57"/>
          <p:cNvSpPr txBox="1">
            <a:spLocks noChangeArrowheads="1"/>
          </p:cNvSpPr>
          <p:nvPr/>
        </p:nvSpPr>
        <p:spPr bwMode="auto">
          <a:xfrm>
            <a:off x="4648200" y="41148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- Xé sách vở.</a:t>
            </a:r>
          </a:p>
        </p:txBody>
      </p:sp>
      <p:sp>
        <p:nvSpPr>
          <p:cNvPr id="28730" name="Text Box 58"/>
          <p:cNvSpPr txBox="1">
            <a:spLocks noChangeArrowheads="1"/>
          </p:cNvSpPr>
          <p:nvPr/>
        </p:nvSpPr>
        <p:spPr bwMode="auto">
          <a:xfrm>
            <a:off x="4648200" y="48006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- Vứt bút cũ, dùng bút mới.</a:t>
            </a:r>
          </a:p>
        </p:txBody>
      </p:sp>
      <p:sp>
        <p:nvSpPr>
          <p:cNvPr id="28731" name="Text Box 59"/>
          <p:cNvSpPr txBox="1">
            <a:spLocks noChangeArrowheads="1"/>
          </p:cNvSpPr>
          <p:nvPr/>
        </p:nvSpPr>
        <p:spPr bwMode="auto">
          <a:xfrm>
            <a:off x="304800" y="5432425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…………………………………</a:t>
            </a:r>
          </a:p>
        </p:txBody>
      </p:sp>
      <p:sp>
        <p:nvSpPr>
          <p:cNvPr id="28732" name="Text Box 60"/>
          <p:cNvSpPr txBox="1">
            <a:spLocks noChangeArrowheads="1"/>
          </p:cNvSpPr>
          <p:nvPr/>
        </p:nvSpPr>
        <p:spPr bwMode="auto">
          <a:xfrm>
            <a:off x="4648200" y="54356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…………………………………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5" grpId="0"/>
      <p:bldP spid="28726" grpId="0"/>
      <p:bldP spid="28727" grpId="0"/>
      <p:bldP spid="28728" grpId="0"/>
      <p:bldP spid="28729" grpId="0"/>
      <p:bldP spid="28730" grpId="0"/>
      <p:bldP spid="28731" grpId="0"/>
      <p:bldP spid="287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517650" y="406400"/>
            <a:ext cx="5603875" cy="461963"/>
          </a:xfrm>
          <a:prstGeom prst="rect">
            <a:avLst/>
          </a:prstGeom>
          <a:solidFill>
            <a:srgbClr val="FFFF00"/>
          </a:solidFill>
          <a:ln w="762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Arial" charset="0"/>
              </a:rPr>
              <a:t>Hoạt </a:t>
            </a:r>
            <a:r>
              <a:rPr lang="vi-VN" sz="2400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8000"/>
                </a:solidFill>
                <a:latin typeface="Arial" charset="0"/>
              </a:rPr>
              <a:t>ộng 4</a:t>
            </a:r>
            <a:r>
              <a:rPr lang="en-US" sz="2400">
                <a:solidFill>
                  <a:srgbClr val="008000"/>
                </a:solidFill>
                <a:latin typeface="Arial" charset="0"/>
              </a:rPr>
              <a:t>: </a:t>
            </a:r>
            <a:r>
              <a:rPr lang="en-US" sz="2400" b="1">
                <a:solidFill>
                  <a:srgbClr val="008000"/>
                </a:solidFill>
                <a:latin typeface="Arial" charset="0"/>
              </a:rPr>
              <a:t>Xử lí tình huống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828800" y="1524000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Bỏ ngay hộp màu cũ, dùng hộp mới.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752600" y="2286000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Dùng cả hai hộp một lúc.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670050" y="3041650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Mang cho hộp cũ, dùng hộp mới.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1622425" y="3822700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Cất hộp mới </a:t>
            </a:r>
            <a:r>
              <a:rPr lang="vi-VN" sz="2000" b="1">
                <a:solidFill>
                  <a:srgbClr val="FF0066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0066"/>
                </a:solidFill>
                <a:latin typeface="Arial" charset="0"/>
              </a:rPr>
              <a:t>ể dành, dùng nốt hộp màu cũ.</a:t>
            </a:r>
          </a:p>
        </p:txBody>
      </p:sp>
      <p:pic>
        <p:nvPicPr>
          <p:cNvPr id="12295" name="Picture 9" descr="BACK1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335598">
            <a:off x="304800" y="0"/>
            <a:ext cx="6096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1219200" y="1476375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a.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1212850" y="2219325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b.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1177925" y="3013075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c.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1133475" y="37592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d.</a:t>
            </a:r>
          </a:p>
        </p:txBody>
      </p:sp>
      <p:sp>
        <p:nvSpPr>
          <p:cNvPr id="63502" name="Oval 14"/>
          <p:cNvSpPr>
            <a:spLocks noChangeArrowheads="1"/>
          </p:cNvSpPr>
          <p:nvPr/>
        </p:nvSpPr>
        <p:spPr bwMode="auto">
          <a:xfrm>
            <a:off x="1066800" y="3051175"/>
            <a:ext cx="609600" cy="5334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63504" name="Oval 16"/>
          <p:cNvSpPr>
            <a:spLocks noChangeArrowheads="1"/>
          </p:cNvSpPr>
          <p:nvPr/>
        </p:nvSpPr>
        <p:spPr bwMode="auto">
          <a:xfrm>
            <a:off x="1069975" y="3778250"/>
            <a:ext cx="609600" cy="5334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1524000" y="4429125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…………………………………………………………</a:t>
            </a:r>
          </a:p>
        </p:txBody>
      </p:sp>
      <p:pic>
        <p:nvPicPr>
          <p:cNvPr id="12303" name="Picture 20" descr="J0099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753100" y="285750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21" descr="SO00483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0450" y="49530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2" descr="J00991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638800"/>
            <a:ext cx="6172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4" grpId="0"/>
      <p:bldP spid="63495" grpId="0"/>
      <p:bldP spid="63496" grpId="0"/>
      <p:bldP spid="63498" grpId="0"/>
      <p:bldP spid="63499" grpId="0"/>
      <p:bldP spid="63500" grpId="0"/>
      <p:bldP spid="63501" grpId="0"/>
      <p:bldP spid="63502" grpId="0" animBg="1"/>
      <p:bldP spid="63504" grpId="0" animBg="1"/>
      <p:bldP spid="635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CK1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2209800"/>
            <a:ext cx="9144000" cy="318135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990099"/>
            </a:solidFill>
            <a:miter lim="800000"/>
            <a:headEnd/>
            <a:tailEnd/>
          </a:ln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352800" y="815975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Đạo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ức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662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Arial" charset="0"/>
              </a:rPr>
              <a:t>Tiết kiệm tiền của (Tiết 1- Trang 11)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292100" y="2514600"/>
            <a:ext cx="8915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Ghi nhớ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: Tiền bạc, của cải là mồ hôi, công sức của bao ng</a:t>
            </a:r>
            <a:r>
              <a:rPr lang="vi-VN" sz="2800">
                <a:solidFill>
                  <a:srgbClr val="6600CC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ời lao </a:t>
            </a:r>
            <a:r>
              <a:rPr lang="vi-VN" sz="2800">
                <a:solidFill>
                  <a:srgbClr val="6600CC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ộng. Vì vậy, chúng ta cần phải tiết kiệm, không </a:t>
            </a:r>
            <a:r>
              <a:rPr lang="vi-VN" sz="2800">
                <a:solidFill>
                  <a:srgbClr val="6600CC"/>
                </a:solidFill>
                <a:latin typeface="Arial" charset="0"/>
              </a:rPr>
              <a:t>đư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ợc sử dụng tiền của phung phí</a:t>
            </a:r>
          </a:p>
          <a:p>
            <a:r>
              <a:rPr lang="en-US" sz="1600" b="1" i="1">
                <a:solidFill>
                  <a:srgbClr val="333300"/>
                </a:solidFill>
                <a:latin typeface="Arial" charset="0"/>
              </a:rPr>
              <a:t>                                                                        </a:t>
            </a:r>
            <a:endParaRPr lang="en-US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2209800" y="4038600"/>
            <a:ext cx="63246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006600"/>
                </a:solidFill>
                <a:latin typeface="Arial" charset="0"/>
              </a:rPr>
              <a:t>                             Ở 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ây một hạt c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ơ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m r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ơ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i</a:t>
            </a:r>
          </a:p>
          <a:p>
            <a:r>
              <a:rPr lang="en-US" b="1" i="1">
                <a:solidFill>
                  <a:srgbClr val="006600"/>
                </a:solidFill>
                <a:latin typeface="Arial" charset="0"/>
              </a:rPr>
              <a:t>                   Ngoài kia bao giọt mồ hôi thấm 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ồng</a:t>
            </a:r>
          </a:p>
          <a:p>
            <a:r>
              <a:rPr lang="en-US" b="1" i="1">
                <a:solidFill>
                  <a:srgbClr val="006600"/>
                </a:solidFill>
                <a:latin typeface="Arial" charset="0"/>
              </a:rPr>
              <a:t>                                                   Ca dao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 rot="-5600259">
            <a:off x="3124200" y="3886200"/>
            <a:ext cx="1676400" cy="4000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39" name="Arc 3"/>
          <p:cNvSpPr>
            <a:spLocks/>
          </p:cNvSpPr>
          <p:nvPr/>
        </p:nvSpPr>
        <p:spPr bwMode="auto">
          <a:xfrm rot="4985171" flipV="1">
            <a:off x="3276600" y="4114800"/>
            <a:ext cx="1447800" cy="7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948327 h 21600"/>
              <a:gd name="T4" fmla="*/ 0 w 21600"/>
              <a:gd name="T5" fmla="*/ 94832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 rot="-1228591">
            <a:off x="4876800" y="4572000"/>
            <a:ext cx="1676400" cy="533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41" name="Arc 5"/>
          <p:cNvSpPr>
            <a:spLocks/>
          </p:cNvSpPr>
          <p:nvPr/>
        </p:nvSpPr>
        <p:spPr bwMode="auto">
          <a:xfrm rot="9233418" flipV="1">
            <a:off x="5029200" y="4800600"/>
            <a:ext cx="1447800" cy="7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948327 h 21600"/>
              <a:gd name="T4" fmla="*/ 0 w 21600"/>
              <a:gd name="T5" fmla="*/ 94832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38200" y="4724400"/>
            <a:ext cx="1676400" cy="533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43" name="Arc 7"/>
          <p:cNvSpPr>
            <a:spLocks/>
          </p:cNvSpPr>
          <p:nvPr/>
        </p:nvSpPr>
        <p:spPr bwMode="auto">
          <a:xfrm rot="10515656" flipV="1">
            <a:off x="990600" y="4953000"/>
            <a:ext cx="1447800" cy="7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948327 h 21600"/>
              <a:gd name="T4" fmla="*/ 0 w 21600"/>
              <a:gd name="T5" fmla="*/ 94832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5486400" y="3581400"/>
            <a:ext cx="457200" cy="6096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4345" name="Arc 9"/>
          <p:cNvSpPr>
            <a:spLocks/>
          </p:cNvSpPr>
          <p:nvPr/>
        </p:nvSpPr>
        <p:spPr bwMode="auto">
          <a:xfrm rot="10349058" flipH="1">
            <a:off x="2895600" y="2743200"/>
            <a:ext cx="3200400" cy="2287588"/>
          </a:xfrm>
          <a:custGeom>
            <a:avLst/>
            <a:gdLst>
              <a:gd name="T0" fmla="*/ 2147483647 w 21600"/>
              <a:gd name="T1" fmla="*/ 0 h 21368"/>
              <a:gd name="T2" fmla="*/ 2147483647 w 21600"/>
              <a:gd name="T3" fmla="*/ 2147483647 h 21368"/>
              <a:gd name="T4" fmla="*/ 0 w 21600"/>
              <a:gd name="T5" fmla="*/ 2147483647 h 21368"/>
              <a:gd name="T6" fmla="*/ 0 60000 65536"/>
              <a:gd name="T7" fmla="*/ 0 60000 65536"/>
              <a:gd name="T8" fmla="*/ 0 60000 65536"/>
              <a:gd name="T9" fmla="*/ 0 w 21600"/>
              <a:gd name="T10" fmla="*/ 0 h 21368"/>
              <a:gd name="T11" fmla="*/ 21600 w 21600"/>
              <a:gd name="T12" fmla="*/ 21368 h 213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68" fill="none" extrusionOk="0">
                <a:moveTo>
                  <a:pt x="3155" y="-1"/>
                </a:moveTo>
                <a:cubicBezTo>
                  <a:pt x="13750" y="1564"/>
                  <a:pt x="21600" y="10657"/>
                  <a:pt x="21600" y="21368"/>
                </a:cubicBezTo>
              </a:path>
              <a:path w="21600" h="21368" stroke="0" extrusionOk="0">
                <a:moveTo>
                  <a:pt x="3155" y="-1"/>
                </a:moveTo>
                <a:cubicBezTo>
                  <a:pt x="13750" y="1564"/>
                  <a:pt x="21600" y="10657"/>
                  <a:pt x="21600" y="21368"/>
                </a:cubicBezTo>
                <a:lnTo>
                  <a:pt x="0" y="21368"/>
                </a:lnTo>
                <a:lnTo>
                  <a:pt x="3155" y="-1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Arc 10"/>
          <p:cNvSpPr>
            <a:spLocks/>
          </p:cNvSpPr>
          <p:nvPr/>
        </p:nvSpPr>
        <p:spPr bwMode="auto">
          <a:xfrm rot="18905648" flipH="1">
            <a:off x="1981200" y="2667000"/>
            <a:ext cx="2051050" cy="2027238"/>
          </a:xfrm>
          <a:custGeom>
            <a:avLst/>
            <a:gdLst>
              <a:gd name="T0" fmla="*/ 1732061493 w 21600"/>
              <a:gd name="T1" fmla="*/ 0 h 25022"/>
              <a:gd name="T2" fmla="*/ 2147483647 w 21600"/>
              <a:gd name="T3" fmla="*/ 2147483647 h 25022"/>
              <a:gd name="T4" fmla="*/ 0 w 21600"/>
              <a:gd name="T5" fmla="*/ 2147483647 h 25022"/>
              <a:gd name="T6" fmla="*/ 0 60000 65536"/>
              <a:gd name="T7" fmla="*/ 0 60000 65536"/>
              <a:gd name="T8" fmla="*/ 0 60000 65536"/>
              <a:gd name="T9" fmla="*/ 0 w 21600"/>
              <a:gd name="T10" fmla="*/ 0 h 25022"/>
              <a:gd name="T11" fmla="*/ 21600 w 21600"/>
              <a:gd name="T12" fmla="*/ 25022 h 250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022" fill="none" extrusionOk="0">
                <a:moveTo>
                  <a:pt x="2023" y="-1"/>
                </a:moveTo>
                <a:cubicBezTo>
                  <a:pt x="13119" y="1043"/>
                  <a:pt x="21600" y="10359"/>
                  <a:pt x="21600" y="21505"/>
                </a:cubicBezTo>
                <a:cubicBezTo>
                  <a:pt x="21600" y="22683"/>
                  <a:pt x="21503" y="23859"/>
                  <a:pt x="21311" y="25021"/>
                </a:cubicBezTo>
              </a:path>
              <a:path w="21600" h="25022" stroke="0" extrusionOk="0">
                <a:moveTo>
                  <a:pt x="2023" y="-1"/>
                </a:moveTo>
                <a:cubicBezTo>
                  <a:pt x="13119" y="1043"/>
                  <a:pt x="21600" y="10359"/>
                  <a:pt x="21600" y="21505"/>
                </a:cubicBezTo>
                <a:cubicBezTo>
                  <a:pt x="21600" y="22683"/>
                  <a:pt x="21503" y="23859"/>
                  <a:pt x="21311" y="25021"/>
                </a:cubicBezTo>
                <a:lnTo>
                  <a:pt x="0" y="21505"/>
                </a:lnTo>
                <a:lnTo>
                  <a:pt x="2023" y="-1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47" name="Group 86"/>
          <p:cNvGrpSpPr>
            <a:grpSpLocks/>
          </p:cNvGrpSpPr>
          <p:nvPr/>
        </p:nvGrpSpPr>
        <p:grpSpPr bwMode="auto">
          <a:xfrm>
            <a:off x="5181600" y="1295400"/>
            <a:ext cx="1143000" cy="1447800"/>
            <a:chOff x="3264" y="816"/>
            <a:chExt cx="720" cy="912"/>
          </a:xfrm>
        </p:grpSpPr>
        <p:sp>
          <p:nvSpPr>
            <p:cNvPr id="14414" name="Oval 1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696" y="1296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15" name="Oval 1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696" y="912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16" name="Oval 1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56" y="816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17" name="Oval 1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264" y="1104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18" name="Oval 1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56" y="1344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14348" name="Group 87"/>
          <p:cNvGrpSpPr>
            <a:grpSpLocks/>
          </p:cNvGrpSpPr>
          <p:nvPr/>
        </p:nvGrpSpPr>
        <p:grpSpPr bwMode="auto">
          <a:xfrm>
            <a:off x="1047750" y="152400"/>
            <a:ext cx="7239000" cy="914400"/>
            <a:chOff x="96" y="96"/>
            <a:chExt cx="4560" cy="576"/>
          </a:xfrm>
        </p:grpSpPr>
        <p:sp>
          <p:nvSpPr>
            <p:cNvPr id="1441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96" y="96"/>
              <a:ext cx="1764" cy="4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TRÒ CHƠI:</a:t>
              </a:r>
              <a:endPara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4413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112" y="144"/>
              <a:ext cx="2544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CHỌN BÔNG HOA MÀ EM YÊU THÍCH</a:t>
              </a:r>
            </a:p>
          </p:txBody>
        </p:sp>
      </p:grpSp>
      <p:sp>
        <p:nvSpPr>
          <p:cNvPr id="14349" name="AutoShape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38400" y="2895600"/>
            <a:ext cx="914400" cy="11430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50" name="Oval 20"/>
          <p:cNvSpPr>
            <a:spLocks noChangeArrowheads="1"/>
          </p:cNvSpPr>
          <p:nvPr/>
        </p:nvSpPr>
        <p:spPr bwMode="auto">
          <a:xfrm>
            <a:off x="5715000" y="396240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51" name="Oval 21"/>
          <p:cNvSpPr>
            <a:spLocks noChangeArrowheads="1"/>
          </p:cNvSpPr>
          <p:nvPr/>
        </p:nvSpPr>
        <p:spPr bwMode="auto">
          <a:xfrm>
            <a:off x="5867400" y="358140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52" name="Oval 22"/>
          <p:cNvSpPr>
            <a:spLocks noChangeArrowheads="1"/>
          </p:cNvSpPr>
          <p:nvPr/>
        </p:nvSpPr>
        <p:spPr bwMode="auto">
          <a:xfrm>
            <a:off x="5334000" y="403860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53" name="Oval 23"/>
          <p:cNvSpPr>
            <a:spLocks noChangeArrowheads="1"/>
          </p:cNvSpPr>
          <p:nvPr/>
        </p:nvSpPr>
        <p:spPr bwMode="auto">
          <a:xfrm>
            <a:off x="5181600" y="365760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54" name="Oval 24"/>
          <p:cNvSpPr>
            <a:spLocks noChangeArrowheads="1"/>
          </p:cNvSpPr>
          <p:nvPr/>
        </p:nvSpPr>
        <p:spPr bwMode="auto">
          <a:xfrm>
            <a:off x="5486400" y="335280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55" name="Oval 25"/>
          <p:cNvSpPr>
            <a:spLocks noChangeArrowheads="1"/>
          </p:cNvSpPr>
          <p:nvPr/>
        </p:nvSpPr>
        <p:spPr bwMode="auto">
          <a:xfrm>
            <a:off x="5562600" y="17526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9900"/>
                </a:solidFill>
                <a:latin typeface="Arial" charset="0"/>
              </a:rPr>
              <a:t>4</a:t>
            </a:r>
          </a:p>
        </p:txBody>
      </p:sp>
      <p:sp>
        <p:nvSpPr>
          <p:cNvPr id="14356" name="Oval 26"/>
          <p:cNvSpPr>
            <a:spLocks noChangeArrowheads="1"/>
          </p:cNvSpPr>
          <p:nvPr/>
        </p:nvSpPr>
        <p:spPr bwMode="auto">
          <a:xfrm>
            <a:off x="2667000" y="3200400"/>
            <a:ext cx="381000" cy="5334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9900"/>
                </a:solidFill>
                <a:latin typeface="Arial" charset="0"/>
              </a:rPr>
              <a:t>3</a:t>
            </a:r>
          </a:p>
        </p:txBody>
      </p:sp>
      <p:grpSp>
        <p:nvGrpSpPr>
          <p:cNvPr id="14357" name="Group 85"/>
          <p:cNvGrpSpPr>
            <a:grpSpLocks/>
          </p:cNvGrpSpPr>
          <p:nvPr/>
        </p:nvGrpSpPr>
        <p:grpSpPr bwMode="auto">
          <a:xfrm>
            <a:off x="3505200" y="2438400"/>
            <a:ext cx="1905000" cy="1981200"/>
            <a:chOff x="2208" y="1536"/>
            <a:chExt cx="1200" cy="1248"/>
          </a:xfrm>
        </p:grpSpPr>
        <p:sp>
          <p:nvSpPr>
            <p:cNvPr id="14406" name="Oval 11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832" y="1968"/>
              <a:ext cx="576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07" name="Oval 3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 rot="-3494852">
              <a:off x="2640" y="1680"/>
              <a:ext cx="576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08" name="Oval 3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 rot="-1064680">
              <a:off x="2784" y="2160"/>
              <a:ext cx="28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09" name="Oval 3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 rot="-453849">
              <a:off x="2544" y="1584"/>
              <a:ext cx="28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10" name="Oval 3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 rot="-2945577">
              <a:off x="2352" y="1824"/>
              <a:ext cx="28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11" name="Oval 3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 rot="758202">
              <a:off x="2496" y="2208"/>
              <a:ext cx="28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14358" name="Oval 37"/>
          <p:cNvSpPr>
            <a:spLocks noChangeArrowheads="1"/>
          </p:cNvSpPr>
          <p:nvPr/>
        </p:nvSpPr>
        <p:spPr bwMode="auto">
          <a:xfrm>
            <a:off x="4114800" y="2971800"/>
            <a:ext cx="762000" cy="7620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9900"/>
                </a:solidFill>
                <a:latin typeface="Arial" charset="0"/>
              </a:rPr>
              <a:t>3</a:t>
            </a:r>
          </a:p>
        </p:txBody>
      </p:sp>
      <p:sp>
        <p:nvSpPr>
          <p:cNvPr id="14359" name="Oval 38"/>
          <p:cNvSpPr>
            <a:spLocks noChangeArrowheads="1"/>
          </p:cNvSpPr>
          <p:nvPr/>
        </p:nvSpPr>
        <p:spPr bwMode="auto">
          <a:xfrm>
            <a:off x="1600200" y="28194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0" name="Oval 39"/>
          <p:cNvSpPr>
            <a:spLocks noChangeArrowheads="1"/>
          </p:cNvSpPr>
          <p:nvPr/>
        </p:nvSpPr>
        <p:spPr bwMode="auto">
          <a:xfrm>
            <a:off x="1600200" y="22098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1" name="Oval 40"/>
          <p:cNvSpPr>
            <a:spLocks noChangeArrowheads="1"/>
          </p:cNvSpPr>
          <p:nvPr/>
        </p:nvSpPr>
        <p:spPr bwMode="auto">
          <a:xfrm>
            <a:off x="1219200" y="20574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2" name="Oval 41"/>
          <p:cNvSpPr>
            <a:spLocks noChangeArrowheads="1"/>
          </p:cNvSpPr>
          <p:nvPr/>
        </p:nvSpPr>
        <p:spPr bwMode="auto">
          <a:xfrm>
            <a:off x="914400" y="25146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3" name="Oval 42"/>
          <p:cNvSpPr>
            <a:spLocks noChangeArrowheads="1"/>
          </p:cNvSpPr>
          <p:nvPr/>
        </p:nvSpPr>
        <p:spPr bwMode="auto">
          <a:xfrm>
            <a:off x="1219200" y="28956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4" name="Oval 43"/>
          <p:cNvSpPr>
            <a:spLocks noChangeArrowheads="1"/>
          </p:cNvSpPr>
          <p:nvPr/>
        </p:nvSpPr>
        <p:spPr bwMode="auto">
          <a:xfrm>
            <a:off x="1295400" y="2438400"/>
            <a:ext cx="4572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9900"/>
                </a:solidFill>
                <a:latin typeface="Arial" charset="0"/>
              </a:rPr>
              <a:t>1</a:t>
            </a:r>
          </a:p>
        </p:txBody>
      </p:sp>
      <p:sp>
        <p:nvSpPr>
          <p:cNvPr id="14365" name="Oval 44"/>
          <p:cNvSpPr>
            <a:spLocks noChangeArrowheads="1"/>
          </p:cNvSpPr>
          <p:nvPr/>
        </p:nvSpPr>
        <p:spPr bwMode="auto">
          <a:xfrm>
            <a:off x="2667000" y="1295400"/>
            <a:ext cx="685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6" name="Oval 45"/>
          <p:cNvSpPr>
            <a:spLocks noChangeArrowheads="1"/>
          </p:cNvSpPr>
          <p:nvPr/>
        </p:nvSpPr>
        <p:spPr bwMode="auto">
          <a:xfrm>
            <a:off x="3124200" y="1676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7" name="Oval 46"/>
          <p:cNvSpPr>
            <a:spLocks noChangeArrowheads="1"/>
          </p:cNvSpPr>
          <p:nvPr/>
        </p:nvSpPr>
        <p:spPr bwMode="auto">
          <a:xfrm>
            <a:off x="2209800" y="1600200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8" name="Oval 47"/>
          <p:cNvSpPr>
            <a:spLocks noChangeArrowheads="1"/>
          </p:cNvSpPr>
          <p:nvPr/>
        </p:nvSpPr>
        <p:spPr bwMode="auto">
          <a:xfrm>
            <a:off x="2362200" y="19812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9" name="Oval 48"/>
          <p:cNvSpPr>
            <a:spLocks noChangeArrowheads="1"/>
          </p:cNvSpPr>
          <p:nvPr/>
        </p:nvSpPr>
        <p:spPr bwMode="auto">
          <a:xfrm>
            <a:off x="2895600" y="1981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70" name="Oval 49"/>
          <p:cNvSpPr>
            <a:spLocks noChangeArrowheads="1"/>
          </p:cNvSpPr>
          <p:nvPr/>
        </p:nvSpPr>
        <p:spPr bwMode="auto">
          <a:xfrm>
            <a:off x="2590800" y="1676400"/>
            <a:ext cx="6858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 b="1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4371" name="Arc 51"/>
          <p:cNvSpPr>
            <a:spLocks/>
          </p:cNvSpPr>
          <p:nvPr/>
        </p:nvSpPr>
        <p:spPr bwMode="auto">
          <a:xfrm rot="10349058" flipH="1">
            <a:off x="3886200" y="3276600"/>
            <a:ext cx="3054350" cy="1676400"/>
          </a:xfrm>
          <a:custGeom>
            <a:avLst/>
            <a:gdLst>
              <a:gd name="T0" fmla="*/ 0 w 20617"/>
              <a:gd name="T1" fmla="*/ 0 h 21600"/>
              <a:gd name="T2" fmla="*/ 2147483647 w 20617"/>
              <a:gd name="T3" fmla="*/ 2147483647 h 21600"/>
              <a:gd name="T4" fmla="*/ 0 w 20617"/>
              <a:gd name="T5" fmla="*/ 2147483647 h 21600"/>
              <a:gd name="T6" fmla="*/ 0 60000 65536"/>
              <a:gd name="T7" fmla="*/ 0 60000 65536"/>
              <a:gd name="T8" fmla="*/ 0 60000 65536"/>
              <a:gd name="T9" fmla="*/ 0 w 20617"/>
              <a:gd name="T10" fmla="*/ 0 h 21600"/>
              <a:gd name="T11" fmla="*/ 20617 w 206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17" h="21600" fill="none" extrusionOk="0">
                <a:moveTo>
                  <a:pt x="-1" y="0"/>
                </a:moveTo>
                <a:cubicBezTo>
                  <a:pt x="9447" y="0"/>
                  <a:pt x="17798" y="6139"/>
                  <a:pt x="20616" y="15157"/>
                </a:cubicBezTo>
              </a:path>
              <a:path w="20617" h="21600" stroke="0" extrusionOk="0">
                <a:moveTo>
                  <a:pt x="-1" y="0"/>
                </a:moveTo>
                <a:cubicBezTo>
                  <a:pt x="9447" y="0"/>
                  <a:pt x="17798" y="6139"/>
                  <a:pt x="20616" y="1515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2" name="Arc 52"/>
          <p:cNvSpPr>
            <a:spLocks/>
          </p:cNvSpPr>
          <p:nvPr/>
        </p:nvSpPr>
        <p:spPr bwMode="auto">
          <a:xfrm rot="15723014" flipH="1">
            <a:off x="1333500" y="3771900"/>
            <a:ext cx="3200400" cy="2057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Arc 53"/>
          <p:cNvSpPr>
            <a:spLocks/>
          </p:cNvSpPr>
          <p:nvPr/>
        </p:nvSpPr>
        <p:spPr bwMode="auto">
          <a:xfrm rot="10349058" flipH="1">
            <a:off x="1295400" y="4191000"/>
            <a:ext cx="3200400" cy="1068388"/>
          </a:xfrm>
          <a:custGeom>
            <a:avLst/>
            <a:gdLst>
              <a:gd name="T0" fmla="*/ 2147483647 w 21600"/>
              <a:gd name="T1" fmla="*/ 0 h 13761"/>
              <a:gd name="T2" fmla="*/ 2147483647 w 21600"/>
              <a:gd name="T3" fmla="*/ 2147483647 h 13761"/>
              <a:gd name="T4" fmla="*/ 0 w 21600"/>
              <a:gd name="T5" fmla="*/ 2147483647 h 13761"/>
              <a:gd name="T6" fmla="*/ 0 60000 65536"/>
              <a:gd name="T7" fmla="*/ 0 60000 65536"/>
              <a:gd name="T8" fmla="*/ 0 60000 65536"/>
              <a:gd name="T9" fmla="*/ 0 w 21600"/>
              <a:gd name="T10" fmla="*/ 0 h 13761"/>
              <a:gd name="T11" fmla="*/ 21600 w 21600"/>
              <a:gd name="T12" fmla="*/ 13761 h 137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3761" fill="none" extrusionOk="0">
                <a:moveTo>
                  <a:pt x="16649" y="-1"/>
                </a:moveTo>
                <a:cubicBezTo>
                  <a:pt x="19849" y="3871"/>
                  <a:pt x="21600" y="8737"/>
                  <a:pt x="21600" y="13761"/>
                </a:cubicBezTo>
              </a:path>
              <a:path w="21600" h="13761" stroke="0" extrusionOk="0">
                <a:moveTo>
                  <a:pt x="16649" y="-1"/>
                </a:moveTo>
                <a:cubicBezTo>
                  <a:pt x="19849" y="3871"/>
                  <a:pt x="21600" y="8737"/>
                  <a:pt x="21600" y="13761"/>
                </a:cubicBezTo>
                <a:lnTo>
                  <a:pt x="0" y="13761"/>
                </a:lnTo>
                <a:lnTo>
                  <a:pt x="16649" y="-1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Arc 54"/>
          <p:cNvSpPr>
            <a:spLocks/>
          </p:cNvSpPr>
          <p:nvPr/>
        </p:nvSpPr>
        <p:spPr bwMode="auto">
          <a:xfrm rot="10349058" flipH="1">
            <a:off x="0" y="4419600"/>
            <a:ext cx="5478463" cy="838200"/>
          </a:xfrm>
          <a:custGeom>
            <a:avLst/>
            <a:gdLst>
              <a:gd name="T0" fmla="*/ 2147483647 w 20993"/>
              <a:gd name="T1" fmla="*/ 0 h 13475"/>
              <a:gd name="T2" fmla="*/ 2147483647 w 20993"/>
              <a:gd name="T3" fmla="*/ 2019865311 h 13475"/>
              <a:gd name="T4" fmla="*/ 0 w 20993"/>
              <a:gd name="T5" fmla="*/ 2147483647 h 13475"/>
              <a:gd name="T6" fmla="*/ 0 60000 65536"/>
              <a:gd name="T7" fmla="*/ 0 60000 65536"/>
              <a:gd name="T8" fmla="*/ 0 60000 65536"/>
              <a:gd name="T9" fmla="*/ 0 w 20993"/>
              <a:gd name="T10" fmla="*/ 0 h 13475"/>
              <a:gd name="T11" fmla="*/ 20993 w 20993"/>
              <a:gd name="T12" fmla="*/ 13475 h 134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93" h="13475" fill="none" extrusionOk="0">
                <a:moveTo>
                  <a:pt x="16881" y="-1"/>
                </a:moveTo>
                <a:cubicBezTo>
                  <a:pt x="18847" y="2463"/>
                  <a:pt x="20251" y="5327"/>
                  <a:pt x="20993" y="8391"/>
                </a:cubicBezTo>
              </a:path>
              <a:path w="20993" h="13475" stroke="0" extrusionOk="0">
                <a:moveTo>
                  <a:pt x="16881" y="-1"/>
                </a:moveTo>
                <a:cubicBezTo>
                  <a:pt x="18847" y="2463"/>
                  <a:pt x="20251" y="5327"/>
                  <a:pt x="20993" y="8391"/>
                </a:cubicBezTo>
                <a:lnTo>
                  <a:pt x="0" y="13475"/>
                </a:lnTo>
                <a:lnTo>
                  <a:pt x="16881" y="-1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5" name="AutoShape 55"/>
          <p:cNvSpPr>
            <a:spLocks noChangeArrowheads="1"/>
          </p:cNvSpPr>
          <p:nvPr/>
        </p:nvSpPr>
        <p:spPr bwMode="auto">
          <a:xfrm>
            <a:off x="2286000" y="4724400"/>
            <a:ext cx="2590800" cy="18288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76" name="Arc 56"/>
          <p:cNvSpPr>
            <a:spLocks/>
          </p:cNvSpPr>
          <p:nvPr/>
        </p:nvSpPr>
        <p:spPr bwMode="auto">
          <a:xfrm rot="10395126">
            <a:off x="3124200" y="3962400"/>
            <a:ext cx="685800" cy="777875"/>
          </a:xfrm>
          <a:custGeom>
            <a:avLst/>
            <a:gdLst>
              <a:gd name="T0" fmla="*/ 259055934 w 21600"/>
              <a:gd name="T1" fmla="*/ 0 h 20026"/>
              <a:gd name="T2" fmla="*/ 691329263 w 21600"/>
              <a:gd name="T3" fmla="*/ 1173656526 h 20026"/>
              <a:gd name="T4" fmla="*/ 0 w 21600"/>
              <a:gd name="T5" fmla="*/ 1173656526 h 20026"/>
              <a:gd name="T6" fmla="*/ 0 60000 65536"/>
              <a:gd name="T7" fmla="*/ 0 60000 65536"/>
              <a:gd name="T8" fmla="*/ 0 60000 65536"/>
              <a:gd name="T9" fmla="*/ 0 w 21600"/>
              <a:gd name="T10" fmla="*/ 0 h 20026"/>
              <a:gd name="T11" fmla="*/ 21600 w 21600"/>
              <a:gd name="T12" fmla="*/ 20026 h 200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026" fill="none" extrusionOk="0">
                <a:moveTo>
                  <a:pt x="8094" y="-1"/>
                </a:moveTo>
                <a:cubicBezTo>
                  <a:pt x="16256" y="3298"/>
                  <a:pt x="21600" y="11221"/>
                  <a:pt x="21600" y="20026"/>
                </a:cubicBezTo>
              </a:path>
              <a:path w="21600" h="20026" stroke="0" extrusionOk="0">
                <a:moveTo>
                  <a:pt x="8094" y="-1"/>
                </a:moveTo>
                <a:cubicBezTo>
                  <a:pt x="16256" y="3298"/>
                  <a:pt x="21600" y="11221"/>
                  <a:pt x="21600" y="20026"/>
                </a:cubicBezTo>
                <a:lnTo>
                  <a:pt x="0" y="20026"/>
                </a:lnTo>
                <a:lnTo>
                  <a:pt x="8094" y="-1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7" name="AutoShape 5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43200" y="3276600"/>
            <a:ext cx="228600" cy="457200"/>
          </a:xfrm>
          <a:prstGeom prst="actionButtonBlank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3300"/>
                </a:solidFill>
                <a:latin typeface="Arial" charset="0"/>
              </a:rPr>
              <a:t>2</a:t>
            </a:r>
          </a:p>
        </p:txBody>
      </p:sp>
      <p:sp>
        <p:nvSpPr>
          <p:cNvPr id="14378" name="AutoShape 5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54500" y="3048000"/>
            <a:ext cx="533400" cy="609600"/>
          </a:xfrm>
          <a:prstGeom prst="actionButtonBlank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3300"/>
                </a:solidFill>
                <a:latin typeface="Arial" charset="0"/>
              </a:rPr>
              <a:t>3</a:t>
            </a:r>
          </a:p>
        </p:txBody>
      </p:sp>
      <p:sp>
        <p:nvSpPr>
          <p:cNvPr id="14379" name="AutoShape 6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62600" y="1828800"/>
            <a:ext cx="457200" cy="457200"/>
          </a:xfrm>
          <a:prstGeom prst="actionButtonBlank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3300"/>
                </a:solidFill>
                <a:latin typeface="Arial" charset="0"/>
              </a:rPr>
              <a:t>4</a:t>
            </a:r>
          </a:p>
        </p:txBody>
      </p:sp>
      <p:sp>
        <p:nvSpPr>
          <p:cNvPr id="14380" name="Oval 27"/>
          <p:cNvSpPr>
            <a:spLocks noChangeArrowheads="1"/>
          </p:cNvSpPr>
          <p:nvPr/>
        </p:nvSpPr>
        <p:spPr bwMode="auto">
          <a:xfrm>
            <a:off x="7391400" y="3124200"/>
            <a:ext cx="685800" cy="5334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81" name="Oval 28"/>
          <p:cNvSpPr>
            <a:spLocks noChangeArrowheads="1"/>
          </p:cNvSpPr>
          <p:nvPr/>
        </p:nvSpPr>
        <p:spPr bwMode="auto">
          <a:xfrm>
            <a:off x="7086600" y="28956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82" name="Oval 29"/>
          <p:cNvSpPr>
            <a:spLocks noChangeArrowheads="1"/>
          </p:cNvSpPr>
          <p:nvPr/>
        </p:nvSpPr>
        <p:spPr bwMode="auto">
          <a:xfrm>
            <a:off x="6629400" y="3124200"/>
            <a:ext cx="6096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83" name="Oval 30"/>
          <p:cNvSpPr>
            <a:spLocks noChangeArrowheads="1"/>
          </p:cNvSpPr>
          <p:nvPr/>
        </p:nvSpPr>
        <p:spPr bwMode="auto">
          <a:xfrm>
            <a:off x="6781800" y="3581400"/>
            <a:ext cx="6096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84" name="Oval 31"/>
          <p:cNvSpPr>
            <a:spLocks noChangeArrowheads="1"/>
          </p:cNvSpPr>
          <p:nvPr/>
        </p:nvSpPr>
        <p:spPr bwMode="auto">
          <a:xfrm>
            <a:off x="7239000" y="35814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85" name="Oval 6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934200" y="3276600"/>
            <a:ext cx="6858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 b="1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4386" name="AutoShape 6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1600" y="2514600"/>
            <a:ext cx="304800" cy="4572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3300"/>
                </a:solidFill>
                <a:latin typeface="Arial" charset="0"/>
              </a:rPr>
              <a:t>1</a:t>
            </a:r>
          </a:p>
        </p:txBody>
      </p:sp>
      <p:sp>
        <p:nvSpPr>
          <p:cNvPr id="14387" name="Oval 66"/>
          <p:cNvSpPr>
            <a:spLocks noChangeArrowheads="1"/>
          </p:cNvSpPr>
          <p:nvPr/>
        </p:nvSpPr>
        <p:spPr bwMode="auto">
          <a:xfrm>
            <a:off x="2819400" y="4419600"/>
            <a:ext cx="685800" cy="381000"/>
          </a:xfrm>
          <a:prstGeom prst="ellipse">
            <a:avLst/>
          </a:pr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88" name="Oval 67"/>
          <p:cNvSpPr>
            <a:spLocks noChangeArrowheads="1"/>
          </p:cNvSpPr>
          <p:nvPr/>
        </p:nvSpPr>
        <p:spPr bwMode="auto">
          <a:xfrm>
            <a:off x="3352800" y="44196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89" name="Oval 68"/>
          <p:cNvSpPr>
            <a:spLocks noChangeArrowheads="1"/>
          </p:cNvSpPr>
          <p:nvPr/>
        </p:nvSpPr>
        <p:spPr bwMode="auto">
          <a:xfrm>
            <a:off x="3124200" y="4495800"/>
            <a:ext cx="304800" cy="533400"/>
          </a:xfrm>
          <a:prstGeom prst="ellipse">
            <a:avLst/>
          </a:pr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0" name="Oval 69"/>
          <p:cNvSpPr>
            <a:spLocks noChangeArrowheads="1"/>
          </p:cNvSpPr>
          <p:nvPr/>
        </p:nvSpPr>
        <p:spPr bwMode="auto">
          <a:xfrm rot="534429">
            <a:off x="2819400" y="4191000"/>
            <a:ext cx="6096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1" name="Oval 70"/>
          <p:cNvSpPr>
            <a:spLocks noChangeArrowheads="1"/>
          </p:cNvSpPr>
          <p:nvPr/>
        </p:nvSpPr>
        <p:spPr bwMode="auto">
          <a:xfrm>
            <a:off x="3200400" y="3886200"/>
            <a:ext cx="3810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2" name="Oval 71"/>
          <p:cNvSpPr>
            <a:spLocks noChangeArrowheads="1"/>
          </p:cNvSpPr>
          <p:nvPr/>
        </p:nvSpPr>
        <p:spPr bwMode="auto">
          <a:xfrm rot="-2392413">
            <a:off x="3276600" y="4191000"/>
            <a:ext cx="609600" cy="381000"/>
          </a:xfrm>
          <a:prstGeom prst="ellipse">
            <a:avLst/>
          </a:pr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3" name="Oval 72"/>
          <p:cNvSpPr>
            <a:spLocks noChangeArrowheads="1"/>
          </p:cNvSpPr>
          <p:nvPr/>
        </p:nvSpPr>
        <p:spPr bwMode="auto">
          <a:xfrm>
            <a:off x="1447800" y="4191000"/>
            <a:ext cx="533400" cy="533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4" name="Oval 73"/>
          <p:cNvSpPr>
            <a:spLocks noChangeArrowheads="1"/>
          </p:cNvSpPr>
          <p:nvPr/>
        </p:nvSpPr>
        <p:spPr bwMode="auto">
          <a:xfrm>
            <a:off x="1676400" y="4495800"/>
            <a:ext cx="5334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5" name="Oval 74"/>
          <p:cNvSpPr>
            <a:spLocks noChangeArrowheads="1"/>
          </p:cNvSpPr>
          <p:nvPr/>
        </p:nvSpPr>
        <p:spPr bwMode="auto">
          <a:xfrm rot="3538067">
            <a:off x="2019300" y="4457700"/>
            <a:ext cx="5334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6" name="Oval 75"/>
          <p:cNvSpPr>
            <a:spLocks noChangeArrowheads="1"/>
          </p:cNvSpPr>
          <p:nvPr/>
        </p:nvSpPr>
        <p:spPr bwMode="auto">
          <a:xfrm>
            <a:off x="2057400" y="4038600"/>
            <a:ext cx="6858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7" name="Oval 76"/>
          <p:cNvSpPr>
            <a:spLocks noChangeArrowheads="1"/>
          </p:cNvSpPr>
          <p:nvPr/>
        </p:nvSpPr>
        <p:spPr bwMode="auto">
          <a:xfrm>
            <a:off x="1752600" y="3733800"/>
            <a:ext cx="533400" cy="685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4349" name="Oval 77"/>
          <p:cNvSpPr>
            <a:spLocks noChangeArrowheads="1"/>
          </p:cNvSpPr>
          <p:nvPr/>
        </p:nvSpPr>
        <p:spPr bwMode="auto">
          <a:xfrm>
            <a:off x="1905000" y="4267200"/>
            <a:ext cx="304800" cy="381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4399" name="Oval 78"/>
          <p:cNvSpPr>
            <a:spLocks noChangeArrowheads="1"/>
          </p:cNvSpPr>
          <p:nvPr/>
        </p:nvSpPr>
        <p:spPr bwMode="auto">
          <a:xfrm>
            <a:off x="4724400" y="4800600"/>
            <a:ext cx="381000" cy="457200"/>
          </a:xfrm>
          <a:prstGeom prst="ellipse">
            <a:avLst/>
          </a:prstGeom>
          <a:gradFill rotWithShape="1">
            <a:gsLst>
              <a:gs pos="0">
                <a:srgbClr val="FF33C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400" name="Oval 79"/>
          <p:cNvSpPr>
            <a:spLocks noChangeArrowheads="1"/>
          </p:cNvSpPr>
          <p:nvPr/>
        </p:nvSpPr>
        <p:spPr bwMode="auto">
          <a:xfrm rot="897729">
            <a:off x="4724400" y="4267200"/>
            <a:ext cx="533400" cy="762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3300">
                  <a:alpha val="7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401" name="Oval 80"/>
          <p:cNvSpPr>
            <a:spLocks noChangeArrowheads="1"/>
          </p:cNvSpPr>
          <p:nvPr/>
        </p:nvSpPr>
        <p:spPr bwMode="auto">
          <a:xfrm rot="2811510">
            <a:off x="5029200" y="4648200"/>
            <a:ext cx="533400" cy="762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3300">
                  <a:alpha val="7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402" name="Oval 81"/>
          <p:cNvSpPr>
            <a:spLocks noChangeArrowheads="1"/>
          </p:cNvSpPr>
          <p:nvPr/>
        </p:nvSpPr>
        <p:spPr bwMode="auto">
          <a:xfrm rot="-1119649">
            <a:off x="4419600" y="4343400"/>
            <a:ext cx="533400" cy="762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3300">
                  <a:alpha val="7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403" name="Oval 82"/>
          <p:cNvSpPr>
            <a:spLocks noChangeArrowheads="1"/>
          </p:cNvSpPr>
          <p:nvPr/>
        </p:nvSpPr>
        <p:spPr bwMode="auto">
          <a:xfrm rot="1305426">
            <a:off x="4343400" y="4953000"/>
            <a:ext cx="533400" cy="762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3300">
                  <a:alpha val="7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404" name="Oval 83"/>
          <p:cNvSpPr>
            <a:spLocks noChangeArrowheads="1"/>
          </p:cNvSpPr>
          <p:nvPr/>
        </p:nvSpPr>
        <p:spPr bwMode="auto">
          <a:xfrm>
            <a:off x="4724400" y="5105400"/>
            <a:ext cx="533400" cy="762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3300">
                  <a:alpha val="7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405" name="AutoShape 84"/>
          <p:cNvSpPr>
            <a:spLocks noChangeArrowheads="1"/>
          </p:cNvSpPr>
          <p:nvPr/>
        </p:nvSpPr>
        <p:spPr bwMode="auto">
          <a:xfrm rot="-2209811">
            <a:off x="1143000" y="3505200"/>
            <a:ext cx="381000" cy="914400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4800" y="15240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  <a:latin typeface="Arial" charset="0"/>
              </a:rPr>
              <a:t>      Em hãy </a:t>
            </a:r>
            <a:r>
              <a:rPr lang="vi-VN" sz="2400" b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9900"/>
                </a:solidFill>
                <a:latin typeface="Arial" charset="0"/>
              </a:rPr>
              <a:t>ọc câu ca dao nói về tinh thần tiết kiệm. </a:t>
            </a:r>
          </a:p>
        </p:txBody>
      </p:sp>
      <p:sp>
        <p:nvSpPr>
          <p:cNvPr id="15363" name="Oval 4"/>
          <p:cNvSpPr>
            <a:spLocks noChangeArrowheads="1"/>
          </p:cNvSpPr>
          <p:nvPr/>
        </p:nvSpPr>
        <p:spPr bwMode="auto">
          <a:xfrm>
            <a:off x="3276600" y="33528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5364" name="Oval 5"/>
          <p:cNvSpPr>
            <a:spLocks noChangeArrowheads="1"/>
          </p:cNvSpPr>
          <p:nvPr/>
        </p:nvSpPr>
        <p:spPr bwMode="auto">
          <a:xfrm>
            <a:off x="3276600" y="27432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5365" name="Oval 6"/>
          <p:cNvSpPr>
            <a:spLocks noChangeArrowheads="1"/>
          </p:cNvSpPr>
          <p:nvPr/>
        </p:nvSpPr>
        <p:spPr bwMode="auto">
          <a:xfrm>
            <a:off x="2895600" y="25908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5366" name="Oval 7"/>
          <p:cNvSpPr>
            <a:spLocks noChangeArrowheads="1"/>
          </p:cNvSpPr>
          <p:nvPr/>
        </p:nvSpPr>
        <p:spPr bwMode="auto">
          <a:xfrm>
            <a:off x="2590800" y="30480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5367" name="Oval 8"/>
          <p:cNvSpPr>
            <a:spLocks noChangeArrowheads="1"/>
          </p:cNvSpPr>
          <p:nvPr/>
        </p:nvSpPr>
        <p:spPr bwMode="auto">
          <a:xfrm>
            <a:off x="2895600" y="34290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5368" name="Oval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971800" y="3048000"/>
            <a:ext cx="4572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9900"/>
                </a:solidFill>
                <a:latin typeface="Arial" charset="0"/>
              </a:rPr>
              <a:t>1</a:t>
            </a:r>
          </a:p>
        </p:txBody>
      </p:sp>
      <p:sp>
        <p:nvSpPr>
          <p:cNvPr id="15369" name="Arc 10"/>
          <p:cNvSpPr>
            <a:spLocks/>
          </p:cNvSpPr>
          <p:nvPr/>
        </p:nvSpPr>
        <p:spPr bwMode="auto">
          <a:xfrm flipH="1">
            <a:off x="3200400" y="3962400"/>
            <a:ext cx="76200" cy="1371600"/>
          </a:xfrm>
          <a:custGeom>
            <a:avLst/>
            <a:gdLst>
              <a:gd name="T0" fmla="*/ 0 w 21600"/>
              <a:gd name="T1" fmla="*/ 0 h 21600"/>
              <a:gd name="T2" fmla="*/ 94832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477000"/>
            <a:ext cx="533400" cy="3810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7086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9900"/>
                </a:solidFill>
                <a:latin typeface="Arial" charset="0"/>
              </a:rPr>
              <a:t>Vì sao phải tiết  kiệm tiền của?</a:t>
            </a:r>
          </a:p>
          <a:p>
            <a:pPr eaLnBrk="0" hangingPunct="0">
              <a:spcBef>
                <a:spcPct val="50000"/>
              </a:spcBef>
            </a:pPr>
            <a:endParaRPr lang="en-US" sz="3200" b="1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2971800" y="2362200"/>
            <a:ext cx="914400" cy="11430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6388" name="Oval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00400" y="2667000"/>
            <a:ext cx="381000" cy="5334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9900"/>
                </a:solidFill>
                <a:latin typeface="Arial" charset="0"/>
              </a:rPr>
              <a:t>2</a:t>
            </a:r>
          </a:p>
        </p:txBody>
      </p:sp>
      <p:sp>
        <p:nvSpPr>
          <p:cNvPr id="16389" name="Arc 6"/>
          <p:cNvSpPr>
            <a:spLocks/>
          </p:cNvSpPr>
          <p:nvPr/>
        </p:nvSpPr>
        <p:spPr bwMode="auto">
          <a:xfrm flipH="1">
            <a:off x="3352800" y="3429000"/>
            <a:ext cx="76200" cy="1371600"/>
          </a:xfrm>
          <a:custGeom>
            <a:avLst/>
            <a:gdLst>
              <a:gd name="T0" fmla="*/ 0 w 21600"/>
              <a:gd name="T1" fmla="*/ 0 h 21600"/>
              <a:gd name="T2" fmla="*/ 94832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 rot="-2945577">
            <a:off x="3733800" y="2895600"/>
            <a:ext cx="4572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47800" y="1066800"/>
            <a:ext cx="6553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Arial" charset="0"/>
              </a:rPr>
              <a:t>Hãy kể 1 số việc em </a:t>
            </a:r>
            <a:r>
              <a:rPr lang="vi-VN" sz="2800" b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ã làm ở tr</a:t>
            </a:r>
            <a:r>
              <a:rPr lang="vi-VN" sz="2800" b="1">
                <a:solidFill>
                  <a:srgbClr val="009900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ờng            </a:t>
            </a:r>
            <a:r>
              <a:rPr lang="vi-VN" sz="2800" b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ể tiết kiệm tiền của.</a:t>
            </a:r>
          </a:p>
        </p:txBody>
      </p:sp>
      <p:sp>
        <p:nvSpPr>
          <p:cNvPr id="17412" name="Oval 5"/>
          <p:cNvSpPr>
            <a:spLocks noChangeArrowheads="1"/>
          </p:cNvSpPr>
          <p:nvPr/>
        </p:nvSpPr>
        <p:spPr bwMode="auto">
          <a:xfrm>
            <a:off x="4419600" y="3200400"/>
            <a:ext cx="914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7413" name="Oval 6"/>
          <p:cNvSpPr>
            <a:spLocks noChangeArrowheads="1"/>
          </p:cNvSpPr>
          <p:nvPr/>
        </p:nvSpPr>
        <p:spPr bwMode="auto">
          <a:xfrm rot="-3494852">
            <a:off x="4267200" y="2743200"/>
            <a:ext cx="914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7414" name="Oval 7"/>
          <p:cNvSpPr>
            <a:spLocks noChangeArrowheads="1"/>
          </p:cNvSpPr>
          <p:nvPr/>
        </p:nvSpPr>
        <p:spPr bwMode="auto">
          <a:xfrm rot="-1064680">
            <a:off x="4419600" y="3429000"/>
            <a:ext cx="4572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7415" name="Oval 8"/>
          <p:cNvSpPr>
            <a:spLocks noChangeArrowheads="1"/>
          </p:cNvSpPr>
          <p:nvPr/>
        </p:nvSpPr>
        <p:spPr bwMode="auto">
          <a:xfrm rot="-453849">
            <a:off x="4038600" y="2514600"/>
            <a:ext cx="4572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7416" name="Oval 9"/>
          <p:cNvSpPr>
            <a:spLocks noChangeArrowheads="1"/>
          </p:cNvSpPr>
          <p:nvPr/>
        </p:nvSpPr>
        <p:spPr bwMode="auto">
          <a:xfrm rot="758202">
            <a:off x="3962400" y="3505200"/>
            <a:ext cx="4572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7417" name="Oval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038600" y="3048000"/>
            <a:ext cx="762000" cy="7620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9900"/>
                </a:solidFill>
                <a:latin typeface="Arial" charset="0"/>
              </a:rPr>
              <a:t>3</a:t>
            </a:r>
          </a:p>
        </p:txBody>
      </p:sp>
      <p:sp>
        <p:nvSpPr>
          <p:cNvPr id="17418" name="Arc 11"/>
          <p:cNvSpPr>
            <a:spLocks/>
          </p:cNvSpPr>
          <p:nvPr/>
        </p:nvSpPr>
        <p:spPr bwMode="auto">
          <a:xfrm flipH="1">
            <a:off x="4419600" y="3733800"/>
            <a:ext cx="76200" cy="1371600"/>
          </a:xfrm>
          <a:custGeom>
            <a:avLst/>
            <a:gdLst>
              <a:gd name="T0" fmla="*/ 0 w 21600"/>
              <a:gd name="T1" fmla="*/ 0 h 21600"/>
              <a:gd name="T2" fmla="*/ 94832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838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Arial" charset="0"/>
              </a:rPr>
              <a:t>    Câu nói: “Sản xuất mà không </a:t>
            </a:r>
            <a:r>
              <a:rPr lang="vi-VN" sz="2800" b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i </a:t>
            </a:r>
            <a:r>
              <a:rPr lang="vi-VN" sz="2800" b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ôi với tiết kiệm  thì nh</a:t>
            </a:r>
            <a:r>
              <a:rPr lang="vi-VN" sz="2800" b="1">
                <a:solidFill>
                  <a:srgbClr val="009900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 gió vào nhà trống” là của ai?</a:t>
            </a: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3657600" y="2438400"/>
            <a:ext cx="1143000" cy="2362200"/>
            <a:chOff x="2304" y="1680"/>
            <a:chExt cx="720" cy="1488"/>
          </a:xfrm>
        </p:grpSpPr>
        <p:sp>
          <p:nvSpPr>
            <p:cNvPr id="18437" name="Oval 5"/>
            <p:cNvSpPr>
              <a:spLocks noChangeArrowheads="1"/>
            </p:cNvSpPr>
            <p:nvPr/>
          </p:nvSpPr>
          <p:spPr bwMode="auto">
            <a:xfrm>
              <a:off x="2736" y="2160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18438" name="Oval 6"/>
            <p:cNvSpPr>
              <a:spLocks noChangeArrowheads="1"/>
            </p:cNvSpPr>
            <p:nvPr/>
          </p:nvSpPr>
          <p:spPr bwMode="auto">
            <a:xfrm>
              <a:off x="2736" y="1776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2496" y="1680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2304" y="1968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2496" y="2208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18442" name="Oval 1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288" cy="3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0099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8443" name="Arc 11"/>
            <p:cNvSpPr>
              <a:spLocks/>
            </p:cNvSpPr>
            <p:nvPr/>
          </p:nvSpPr>
          <p:spPr bwMode="auto">
            <a:xfrm flipH="1">
              <a:off x="2448" y="2304"/>
              <a:ext cx="48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33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6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477000"/>
            <a:ext cx="533400" cy="3810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477000"/>
            <a:ext cx="533400" cy="3810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pSp>
        <p:nvGrpSpPr>
          <p:cNvPr id="19459" name="Group 16"/>
          <p:cNvGrpSpPr>
            <a:grpSpLocks/>
          </p:cNvGrpSpPr>
          <p:nvPr/>
        </p:nvGrpSpPr>
        <p:grpSpPr bwMode="auto">
          <a:xfrm>
            <a:off x="2289175" y="457200"/>
            <a:ext cx="4111625" cy="5957888"/>
            <a:chOff x="1442" y="288"/>
            <a:chExt cx="2590" cy="3753"/>
          </a:xfrm>
        </p:grpSpPr>
        <p:pic>
          <p:nvPicPr>
            <p:cNvPr id="19460" name="Picture 13" descr="20070518-BacHo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2" y="288"/>
              <a:ext cx="2590" cy="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1" name="Text Box 15"/>
            <p:cNvSpPr txBox="1">
              <a:spLocks noChangeArrowheads="1"/>
            </p:cNvSpPr>
            <p:nvPr/>
          </p:nvSpPr>
          <p:spPr bwMode="auto">
            <a:xfrm>
              <a:off x="1488" y="3753"/>
              <a:ext cx="2496" cy="28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Chủ tịch Hồ Chí Minh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667000" y="1022350"/>
            <a:ext cx="4114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latin typeface="Arial" charset="0"/>
              </a:rPr>
              <a:t>Đạo </a:t>
            </a:r>
            <a:r>
              <a:rPr lang="vi-VN" sz="5400">
                <a:latin typeface="Arial" charset="0"/>
              </a:rPr>
              <a:t>đ</a:t>
            </a:r>
            <a:r>
              <a:rPr lang="en-US" sz="5400">
                <a:latin typeface="Arial" charset="0"/>
              </a:rPr>
              <a:t>ức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8600" y="1911350"/>
            <a:ext cx="891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0000"/>
                </a:solidFill>
                <a:latin typeface="Arial" charset="0"/>
              </a:rPr>
              <a:t>Tiết kiệm tiền của (Tiết 1)</a:t>
            </a:r>
          </a:p>
        </p:txBody>
      </p:sp>
      <p:pic>
        <p:nvPicPr>
          <p:cNvPr id="3076" name="Picture 28" descr="SO0093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79506">
            <a:off x="2895600" y="34290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38200" y="3124200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* Ở Việt Nam hiện nay, nhiều c</a:t>
            </a:r>
            <a:r>
              <a:rPr lang="vi-VN" sz="2000" b="1">
                <a:solidFill>
                  <a:srgbClr val="FF0066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FF0066"/>
                </a:solidFill>
                <a:latin typeface="Arial" charset="0"/>
              </a:rPr>
              <a:t> quan có biển thông báo: Ra khỏi phòng, nhớ tắt </a:t>
            </a:r>
            <a:r>
              <a:rPr lang="vi-VN" sz="2000" b="1">
                <a:solidFill>
                  <a:srgbClr val="FF0066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0066"/>
                </a:solidFill>
                <a:latin typeface="Arial" charset="0"/>
              </a:rPr>
              <a:t>iện.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38200" y="3124200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 * Ng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ời Đức có thói quen bao giờ cũng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n hết, không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ể thừa thức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n.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38200" y="3124200"/>
            <a:ext cx="723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* Ng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ời Nhật có thói quen chi tiêu rất tiết kiệm trong sinh hoạt hàng ngày.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1905000" y="298450"/>
            <a:ext cx="5562600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Arial" charset="0"/>
              </a:rPr>
              <a:t>Hoạt </a:t>
            </a:r>
            <a:r>
              <a:rPr lang="vi-VN" sz="2400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8000"/>
                </a:solidFill>
                <a:latin typeface="Arial" charset="0"/>
              </a:rPr>
              <a:t>ộng 1</a:t>
            </a:r>
            <a:r>
              <a:rPr lang="en-US" sz="2400">
                <a:solidFill>
                  <a:srgbClr val="008000"/>
                </a:solidFill>
                <a:latin typeface="Arial" charset="0"/>
              </a:rPr>
              <a:t>: </a:t>
            </a:r>
            <a:r>
              <a:rPr lang="en-US" sz="2400" b="1">
                <a:solidFill>
                  <a:srgbClr val="008000"/>
                </a:solidFill>
                <a:latin typeface="Arial" charset="0"/>
              </a:rPr>
              <a:t>Tìm hiểu thông tin</a:t>
            </a:r>
          </a:p>
        </p:txBody>
      </p:sp>
      <p:pic>
        <p:nvPicPr>
          <p:cNvPr id="4103" name="Picture 8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867400" y="3962400"/>
            <a:ext cx="2514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04838" y="3967162"/>
            <a:ext cx="2514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21508" grpId="1"/>
      <p:bldP spid="215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5123" name="Picture 11" descr="DSC006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CK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00100" y="2057400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* Ở Việt Nam hiện nay, nhiều c</a:t>
            </a:r>
            <a:r>
              <a:rPr lang="vi-VN" sz="2000" b="1">
                <a:solidFill>
                  <a:srgbClr val="FF0066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FF0066"/>
                </a:solidFill>
                <a:latin typeface="Arial" charset="0"/>
              </a:rPr>
              <a:t> quan có biển thông báo: Ra khỏi phòng, nhớ tắt </a:t>
            </a:r>
            <a:r>
              <a:rPr lang="vi-VN" sz="2000" b="1">
                <a:solidFill>
                  <a:srgbClr val="FF0066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0066"/>
                </a:solidFill>
                <a:latin typeface="Arial" charset="0"/>
              </a:rPr>
              <a:t>iện.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762000" y="2971800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 * Ng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ời Đức có thói quen bao giờ cũng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n hết, không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ể thừa thức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n.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990600" y="3886200"/>
            <a:ext cx="723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* Ng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ời Nhật có thói quen chi tiêu rất tiết kiệm trong sinh hoạt hàng ngày.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905000" y="298450"/>
            <a:ext cx="5562600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Arial" charset="0"/>
              </a:rPr>
              <a:t>Hoạt </a:t>
            </a:r>
            <a:r>
              <a:rPr lang="vi-VN" sz="2400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8000"/>
                </a:solidFill>
                <a:latin typeface="Arial" charset="0"/>
              </a:rPr>
              <a:t>ộng 1</a:t>
            </a:r>
            <a:r>
              <a:rPr lang="en-US" sz="2400">
                <a:solidFill>
                  <a:srgbClr val="008000"/>
                </a:solidFill>
                <a:latin typeface="Arial" charset="0"/>
              </a:rPr>
              <a:t>: </a:t>
            </a:r>
            <a:r>
              <a:rPr lang="en-US" sz="2400" b="1">
                <a:solidFill>
                  <a:srgbClr val="008000"/>
                </a:solidFill>
                <a:latin typeface="Arial" charset="0"/>
              </a:rPr>
              <a:t>Tìm hiểu thông tin</a:t>
            </a:r>
          </a:p>
        </p:txBody>
      </p:sp>
      <p:pic>
        <p:nvPicPr>
          <p:cNvPr id="6151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867400" y="3962400"/>
            <a:ext cx="2514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04838" y="3967162"/>
            <a:ext cx="2514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CK1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2209800"/>
            <a:ext cx="9144000" cy="318135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990099"/>
            </a:solidFill>
            <a:miter lim="800000"/>
            <a:headEnd/>
            <a:tailEnd/>
          </a:ln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352800" y="815975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Đạo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ức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662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Arial" charset="0"/>
              </a:rPr>
              <a:t>Tiết kiệm tiền của (Tiết 1- Trang 11)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92100" y="2514600"/>
            <a:ext cx="8915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Ghi nhớ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: Tiền bạc, của cải là mồ hôi, công sức của bao ng</a:t>
            </a:r>
            <a:r>
              <a:rPr lang="vi-VN" sz="2800">
                <a:solidFill>
                  <a:srgbClr val="6600CC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ời lao </a:t>
            </a:r>
            <a:r>
              <a:rPr lang="vi-VN" sz="2800">
                <a:solidFill>
                  <a:srgbClr val="6600CC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ộng. Vì vậy, chúng ta cần phải tiết kiệm, không </a:t>
            </a:r>
            <a:r>
              <a:rPr lang="vi-VN" sz="2800">
                <a:solidFill>
                  <a:srgbClr val="6600CC"/>
                </a:solidFill>
                <a:latin typeface="Arial" charset="0"/>
              </a:rPr>
              <a:t>đư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ợc sử dụng tiền của phung phí</a:t>
            </a:r>
          </a:p>
          <a:p>
            <a:r>
              <a:rPr lang="en-US" sz="1600" b="1" i="1">
                <a:solidFill>
                  <a:srgbClr val="333300"/>
                </a:solidFill>
                <a:latin typeface="Arial" charset="0"/>
              </a:rPr>
              <a:t>                                                                        </a:t>
            </a:r>
            <a:endParaRPr lang="en-US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209800" y="4038600"/>
            <a:ext cx="63246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006600"/>
                </a:solidFill>
                <a:latin typeface="Arial" charset="0"/>
              </a:rPr>
              <a:t>                             Ở 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ây một hạt c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ơ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m r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ơ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i</a:t>
            </a:r>
          </a:p>
          <a:p>
            <a:r>
              <a:rPr lang="en-US" b="1" i="1">
                <a:solidFill>
                  <a:srgbClr val="006600"/>
                </a:solidFill>
                <a:latin typeface="Arial" charset="0"/>
              </a:rPr>
              <a:t>                   Ngoài kia bao giọt mồ hôi thấm 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ồng.</a:t>
            </a:r>
          </a:p>
          <a:p>
            <a:r>
              <a:rPr lang="en-US" b="1" i="1">
                <a:solidFill>
                  <a:srgbClr val="006600"/>
                </a:solidFill>
                <a:latin typeface="Arial" charset="0"/>
              </a:rPr>
              <a:t>                                                  Ca dao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2"/>
          <p:cNvSpPr>
            <a:spLocks noChangeArrowheads="1"/>
          </p:cNvSpPr>
          <p:nvPr/>
        </p:nvSpPr>
        <p:spPr bwMode="auto">
          <a:xfrm>
            <a:off x="609600" y="914400"/>
            <a:ext cx="8305800" cy="213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371600" y="320040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a. Tiết kiệm tiền của là keo kiệt, bủn xỉn.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368425" y="3711575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b. Tiết kiệm tiền của là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n tiêu dè sẻn.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95400" y="4267200"/>
            <a:ext cx="695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 c. Tiết kiệm tiền của là sử dụng tiền của một cách hợp lí, có hiệu quả.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371600" y="5257800"/>
            <a:ext cx="670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d. Tiết kiệm tiền của vừa ích n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ớc, vừa lợi nhà.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123950" y="1377950"/>
            <a:ext cx="731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  <a:latin typeface="Arial" charset="0"/>
              </a:rPr>
              <a:t>   Em hãy cùng các bạn trao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ổi, bày tỏ thái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ộ về các ý kiến d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ới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ây, tán thành, phân vân hoặc không tán thành</a:t>
            </a:r>
          </a:p>
        </p:txBody>
      </p:sp>
      <p:grpSp>
        <p:nvGrpSpPr>
          <p:cNvPr id="8200" name="Group 17"/>
          <p:cNvGrpSpPr>
            <a:grpSpLocks/>
          </p:cNvGrpSpPr>
          <p:nvPr/>
        </p:nvGrpSpPr>
        <p:grpSpPr bwMode="auto">
          <a:xfrm>
            <a:off x="228600" y="0"/>
            <a:ext cx="8915400" cy="1335088"/>
            <a:chOff x="144" y="240"/>
            <a:chExt cx="5616" cy="745"/>
          </a:xfrm>
        </p:grpSpPr>
        <p:pic>
          <p:nvPicPr>
            <p:cNvPr id="8202" name="Picture 18" descr="BACK25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240"/>
              <a:ext cx="561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3" name="Text Box 19"/>
            <p:cNvSpPr txBox="1">
              <a:spLocks noChangeArrowheads="1"/>
            </p:cNvSpPr>
            <p:nvPr/>
          </p:nvSpPr>
          <p:spPr bwMode="auto">
            <a:xfrm>
              <a:off x="1440" y="336"/>
              <a:ext cx="331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08000"/>
                </a:solidFill>
                <a:latin typeface="Arial" charset="0"/>
              </a:endParaRPr>
            </a:p>
          </p:txBody>
        </p:sp>
      </p:grpSp>
      <p:sp>
        <p:nvSpPr>
          <p:cNvPr id="8201" name="Text Box 2"/>
          <p:cNvSpPr txBox="1">
            <a:spLocks noChangeArrowheads="1"/>
          </p:cNvSpPr>
          <p:nvPr/>
        </p:nvSpPr>
        <p:spPr bwMode="auto">
          <a:xfrm>
            <a:off x="2057400" y="304800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Arial" charset="0"/>
              </a:rPr>
              <a:t>Hoạt </a:t>
            </a:r>
            <a:r>
              <a:rPr lang="vi-VN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ộng  2</a:t>
            </a:r>
            <a:r>
              <a:rPr lang="en-US">
                <a:solidFill>
                  <a:srgbClr val="008000"/>
                </a:solidFill>
                <a:latin typeface="Arial" charset="0"/>
              </a:rPr>
              <a:t>: 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Bày tỏ thái </a:t>
            </a:r>
            <a:r>
              <a:rPr lang="vi-VN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in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914400"/>
            <a:ext cx="29241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hinh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28956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inh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0" y="914400"/>
            <a:ext cx="27432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38200" y="56388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  <a:latin typeface="Arial" charset="0"/>
              </a:rPr>
              <a:t>Tán thành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276600" y="5638800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Không tán thành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781800" y="55626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9900"/>
                </a:solidFill>
                <a:latin typeface="Arial" charset="0"/>
              </a:rPr>
              <a:t>Phân vân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  <p:bldP spid="297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349375" y="295275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a. Tiết kiệm tiền của là keo kiệt, bủn xỉn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68425" y="3711575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b. Tiết kiệm tiền của là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n tiêu dè sẻn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263650" y="4581525"/>
            <a:ext cx="695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 c. Tiết kiệm tiền của là sử dụng tiền của một cách hợp lí, có hiệu quả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250950" y="5746750"/>
            <a:ext cx="670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d. Tiết kiệm tiền của vừa ích n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ớc, vừa lợi nhà</a:t>
            </a:r>
          </a:p>
        </p:txBody>
      </p:sp>
      <p:pic>
        <p:nvPicPr>
          <p:cNvPr id="50183" name="Picture 7" descr="hinh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6482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 descr="hin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50" y="2844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hin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" y="36703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 descr="hinh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" y="57912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0" name="Group 11"/>
          <p:cNvGrpSpPr>
            <a:grpSpLocks/>
          </p:cNvGrpSpPr>
          <p:nvPr/>
        </p:nvGrpSpPr>
        <p:grpSpPr bwMode="auto">
          <a:xfrm>
            <a:off x="228600" y="0"/>
            <a:ext cx="8915400" cy="1335088"/>
            <a:chOff x="144" y="240"/>
            <a:chExt cx="5616" cy="745"/>
          </a:xfrm>
        </p:grpSpPr>
        <p:pic>
          <p:nvPicPr>
            <p:cNvPr id="10254" name="Picture 12" descr="BACK25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240"/>
              <a:ext cx="561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5" name="Text Box 13"/>
            <p:cNvSpPr txBox="1">
              <a:spLocks noChangeArrowheads="1"/>
            </p:cNvSpPr>
            <p:nvPr/>
          </p:nvSpPr>
          <p:spPr bwMode="auto">
            <a:xfrm>
              <a:off x="1440" y="336"/>
              <a:ext cx="331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08000"/>
                </a:solidFill>
                <a:latin typeface="Arial" charset="0"/>
              </a:endParaRPr>
            </a:p>
          </p:txBody>
        </p:sp>
      </p:grp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2057400" y="304800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Arial" charset="0"/>
              </a:rPr>
              <a:t>Hoạt </a:t>
            </a:r>
            <a:r>
              <a:rPr lang="vi-VN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ộng  2</a:t>
            </a:r>
            <a:r>
              <a:rPr lang="en-US">
                <a:solidFill>
                  <a:srgbClr val="008000"/>
                </a:solidFill>
                <a:latin typeface="Arial" charset="0"/>
              </a:rPr>
              <a:t>: 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Bày tỏ thái </a:t>
            </a:r>
            <a:r>
              <a:rPr lang="vi-VN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ộ</a:t>
            </a:r>
          </a:p>
        </p:txBody>
      </p:sp>
      <p:sp>
        <p:nvSpPr>
          <p:cNvPr id="10252" name="Oval 16"/>
          <p:cNvSpPr>
            <a:spLocks noChangeArrowheads="1"/>
          </p:cNvSpPr>
          <p:nvPr/>
        </p:nvSpPr>
        <p:spPr bwMode="auto">
          <a:xfrm>
            <a:off x="609600" y="914400"/>
            <a:ext cx="8305800" cy="19812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1393825" y="1377950"/>
            <a:ext cx="731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  <a:latin typeface="Arial" charset="0"/>
              </a:rPr>
              <a:t>   Em hãy cùng các bạn trao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ổi, bày tỏ thái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ộ về các ý kiến d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ới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ây, tán thành, phân vân hoặc không tán thành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5018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790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Trường Tiểu học Ngọc Thụy  Môn Đạo đức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Tieu hoc Viet Hung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Thu Ha</dc:creator>
  <cp:lastModifiedBy>Admin</cp:lastModifiedBy>
  <cp:revision>61</cp:revision>
  <dcterms:created xsi:type="dcterms:W3CDTF">2008-09-28T05:53:26Z</dcterms:created>
  <dcterms:modified xsi:type="dcterms:W3CDTF">2018-02-28T08:37:28Z</dcterms:modified>
</cp:coreProperties>
</file>