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77" r:id="rId2"/>
    <p:sldId id="278" r:id="rId3"/>
    <p:sldId id="271" r:id="rId4"/>
    <p:sldId id="257" r:id="rId5"/>
    <p:sldId id="275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9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756" y="9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006331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êu đề &amp;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ăn bản Tiêu đề"/>
          <p:cNvSpPr txBox="1">
            <a:spLocks noGrp="1"/>
          </p:cNvSpPr>
          <p:nvPr>
            <p:ph type="title"/>
          </p:nvPr>
        </p:nvSpPr>
        <p:spPr>
          <a:xfrm>
            <a:off x="4833937" y="2303858"/>
            <a:ext cx="14716127" cy="4643439"/>
          </a:xfrm>
          <a:prstGeom prst="rect">
            <a:avLst/>
          </a:prstGeom>
        </p:spPr>
        <p:txBody>
          <a:bodyPr anchor="b"/>
          <a:lstStyle/>
          <a:p>
            <a:r>
              <a:t>Văn bản Tiêu đề</a:t>
            </a:r>
          </a:p>
        </p:txBody>
      </p:sp>
      <p:sp>
        <p:nvSpPr>
          <p:cNvPr id="12" name="Nội dung mức một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7" cy="158948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Nội dung mức một</a:t>
            </a:r>
          </a:p>
          <a:p>
            <a:pPr lvl="1"/>
            <a:r>
              <a:t>Nội dung mức hai</a:t>
            </a:r>
          </a:p>
          <a:p>
            <a:pPr lvl="2"/>
            <a:r>
              <a:t>Nội dung mức ba</a:t>
            </a:r>
          </a:p>
          <a:p>
            <a:pPr lvl="3"/>
            <a:r>
              <a:t>Nội dung mức bốn</a:t>
            </a:r>
          </a:p>
          <a:p>
            <a:pPr lvl="4"/>
            <a:r>
              <a:t>Nội dung mức năm</a:t>
            </a:r>
          </a:p>
        </p:txBody>
      </p:sp>
      <p:sp>
        <p:nvSpPr>
          <p:cNvPr id="13" name="Số Trang chiế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Hình ảnh"/>
          <p:cNvSpPr>
            <a:spLocks noGrp="1"/>
          </p:cNvSpPr>
          <p:nvPr>
            <p:ph type="pic" idx="21"/>
          </p:nvPr>
        </p:nvSpPr>
        <p:spPr>
          <a:xfrm>
            <a:off x="1712268" y="0"/>
            <a:ext cx="20959465" cy="1398389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ố Trang chiế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ố Trang chiế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3"/>
            <a:ext cx="5689600" cy="730250"/>
          </a:xfrm>
          <a:prstGeom prst="rect">
            <a:avLst/>
          </a:prstGeom>
        </p:spPr>
        <p:txBody>
          <a:bodyPr lIns="217709" tIns="108855" rIns="217709" bIns="108855"/>
          <a:lstStyle/>
          <a:p>
            <a:fld id="{6E4C71EC-0793-43AD-85A6-74BFB3B3AEB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3"/>
            <a:ext cx="7721600" cy="730250"/>
          </a:xfrm>
          <a:prstGeom prst="rect">
            <a:avLst/>
          </a:prstGeom>
        </p:spPr>
        <p:txBody>
          <a:bodyPr lIns="217709" tIns="108855" rIns="217709" bIns="10885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41980" y="13073062"/>
            <a:ext cx="490516" cy="482821"/>
          </a:xfrm>
        </p:spPr>
        <p:txBody>
          <a:bodyPr/>
          <a:lstStyle/>
          <a:p>
            <a:fld id="{D3E46E35-2F4D-4525-A799-F1C0F283C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70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êu đề - Giữ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Văn bản Tiêu đề"/>
          <p:cNvSpPr txBox="1">
            <a:spLocks noGrp="1"/>
          </p:cNvSpPr>
          <p:nvPr>
            <p:ph type="title"/>
          </p:nvPr>
        </p:nvSpPr>
        <p:spPr>
          <a:xfrm>
            <a:off x="4833937" y="4536280"/>
            <a:ext cx="14716127" cy="4643439"/>
          </a:xfrm>
          <a:prstGeom prst="rect">
            <a:avLst/>
          </a:prstGeom>
        </p:spPr>
        <p:txBody>
          <a:bodyPr/>
          <a:lstStyle/>
          <a:p>
            <a:r>
              <a:t>Văn bản Tiêu đề</a:t>
            </a:r>
          </a:p>
        </p:txBody>
      </p:sp>
      <p:sp>
        <p:nvSpPr>
          <p:cNvPr id="31" name="Số Trang chiế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Ảnh -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ình ảnh"/>
          <p:cNvSpPr>
            <a:spLocks noGrp="1"/>
          </p:cNvSpPr>
          <p:nvPr>
            <p:ph type="pic" idx="21"/>
          </p:nvPr>
        </p:nvSpPr>
        <p:spPr>
          <a:xfrm>
            <a:off x="6231432" y="863203"/>
            <a:ext cx="17439683" cy="1162645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Văn bản Tiêu đề"/>
          <p:cNvSpPr txBox="1">
            <a:spLocks noGrp="1"/>
          </p:cNvSpPr>
          <p:nvPr>
            <p:ph type="title"/>
          </p:nvPr>
        </p:nvSpPr>
        <p:spPr>
          <a:xfrm>
            <a:off x="4387453" y="892967"/>
            <a:ext cx="7500939" cy="5607846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Văn bản Tiêu đề</a:t>
            </a:r>
          </a:p>
        </p:txBody>
      </p:sp>
      <p:sp>
        <p:nvSpPr>
          <p:cNvPr id="40" name="Nội dung mức một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43686"/>
            <a:ext cx="7500939" cy="578643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Nội dung mức một</a:t>
            </a:r>
          </a:p>
          <a:p>
            <a:pPr lvl="1"/>
            <a:r>
              <a:t>Nội dung mức hai</a:t>
            </a:r>
          </a:p>
          <a:p>
            <a:pPr lvl="2"/>
            <a:r>
              <a:t>Nội dung mức ba</a:t>
            </a:r>
          </a:p>
          <a:p>
            <a:pPr lvl="3"/>
            <a:r>
              <a:t>Nội dung mức bốn</a:t>
            </a:r>
          </a:p>
          <a:p>
            <a:pPr lvl="4"/>
            <a:r>
              <a:t>Nội dung mức năm</a:t>
            </a:r>
          </a:p>
        </p:txBody>
      </p:sp>
      <p:sp>
        <p:nvSpPr>
          <p:cNvPr id="41" name="Số Trang chiế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êu đề - Trên cù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Văn bản Tiêu đề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Văn bản Tiêu đề</a:t>
            </a:r>
          </a:p>
        </p:txBody>
      </p:sp>
      <p:sp>
        <p:nvSpPr>
          <p:cNvPr id="49" name="Số Trang chiế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êu đề &amp; Dấu đầu dò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Văn bản Tiêu đề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Văn bản Tiêu đề</a:t>
            </a:r>
          </a:p>
        </p:txBody>
      </p:sp>
      <p:sp>
        <p:nvSpPr>
          <p:cNvPr id="57" name="Nội dung mức một…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3"/>
          </a:xfrm>
          <a:prstGeom prst="rect">
            <a:avLst/>
          </a:prstGeom>
        </p:spPr>
        <p:txBody>
          <a:bodyPr/>
          <a:lstStyle/>
          <a:p>
            <a:r>
              <a:t>Nội dung mức một</a:t>
            </a:r>
          </a:p>
          <a:p>
            <a:pPr lvl="1"/>
            <a:r>
              <a:t>Nội dung mức hai</a:t>
            </a:r>
          </a:p>
          <a:p>
            <a:pPr lvl="2"/>
            <a:r>
              <a:t>Nội dung mức ba</a:t>
            </a:r>
          </a:p>
          <a:p>
            <a:pPr lvl="3"/>
            <a:r>
              <a:t>Nội dung mức bốn</a:t>
            </a:r>
          </a:p>
          <a:p>
            <a:pPr lvl="4"/>
            <a:r>
              <a:t>Nội dung mức năm</a:t>
            </a:r>
          </a:p>
        </p:txBody>
      </p:sp>
      <p:sp>
        <p:nvSpPr>
          <p:cNvPr id="58" name="Số Trang chiế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êu đề, Dấu đầu dòng &amp; 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Hình ảnh"/>
          <p:cNvSpPr>
            <a:spLocks noGrp="1"/>
          </p:cNvSpPr>
          <p:nvPr>
            <p:ph type="pic" sz="half" idx="21"/>
          </p:nvPr>
        </p:nvSpPr>
        <p:spPr>
          <a:xfrm>
            <a:off x="8794253" y="3637357"/>
            <a:ext cx="13260588" cy="884039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Văn bản Tiêu đề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Văn bản Tiêu đề</a:t>
            </a:r>
          </a:p>
        </p:txBody>
      </p:sp>
      <p:sp>
        <p:nvSpPr>
          <p:cNvPr id="67" name="Nội dung mức một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9" cy="8840393"/>
          </a:xfrm>
          <a:prstGeom prst="rect">
            <a:avLst/>
          </a:prstGeom>
        </p:spPr>
        <p:txBody>
          <a:bodyPr/>
          <a:lstStyle>
            <a:lvl1pPr marL="465363" indent="-465363">
              <a:spcBef>
                <a:spcPts val="4500"/>
              </a:spcBef>
              <a:defRPr sz="3800"/>
            </a:lvl1pPr>
            <a:lvl2pPr marL="808263" indent="-465363">
              <a:spcBef>
                <a:spcPts val="4500"/>
              </a:spcBef>
              <a:defRPr sz="3800"/>
            </a:lvl2pPr>
            <a:lvl3pPr marL="1151164" indent="-465363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Nội dung mức một</a:t>
            </a:r>
          </a:p>
          <a:p>
            <a:pPr lvl="1"/>
            <a:r>
              <a:t>Nội dung mức hai</a:t>
            </a:r>
          </a:p>
          <a:p>
            <a:pPr lvl="2"/>
            <a:r>
              <a:t>Nội dung mức ba</a:t>
            </a:r>
          </a:p>
          <a:p>
            <a:pPr lvl="3"/>
            <a:r>
              <a:t>Nội dung mức bốn</a:t>
            </a:r>
          </a:p>
          <a:p>
            <a:pPr lvl="4"/>
            <a:r>
              <a:t>Nội dung mức năm</a:t>
            </a:r>
          </a:p>
        </p:txBody>
      </p:sp>
      <p:sp>
        <p:nvSpPr>
          <p:cNvPr id="68" name="Số Trang chiế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ấu đầu dò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ội dung mức một…"/>
          <p:cNvSpPr txBox="1">
            <a:spLocks noGrp="1"/>
          </p:cNvSpPr>
          <p:nvPr>
            <p:ph type="body" idx="1"/>
          </p:nvPr>
        </p:nvSpPr>
        <p:spPr>
          <a:xfrm>
            <a:off x="4387453" y="1785936"/>
            <a:ext cx="15609094" cy="10144127"/>
          </a:xfrm>
          <a:prstGeom prst="rect">
            <a:avLst/>
          </a:prstGeom>
        </p:spPr>
        <p:txBody>
          <a:bodyPr/>
          <a:lstStyle/>
          <a:p>
            <a:r>
              <a:t>Nội dung mức một</a:t>
            </a:r>
          </a:p>
          <a:p>
            <a:pPr lvl="1"/>
            <a:r>
              <a:t>Nội dung mức hai</a:t>
            </a:r>
          </a:p>
          <a:p>
            <a:pPr lvl="2"/>
            <a:r>
              <a:t>Nội dung mức ba</a:t>
            </a:r>
          </a:p>
          <a:p>
            <a:pPr lvl="3"/>
            <a:r>
              <a:t>Nội dung mức bốn</a:t>
            </a:r>
          </a:p>
          <a:p>
            <a:pPr lvl="4"/>
            <a:r>
              <a:t>Nội dung mức năm</a:t>
            </a:r>
          </a:p>
        </p:txBody>
      </p:sp>
      <p:sp>
        <p:nvSpPr>
          <p:cNvPr id="76" name="Số Trang chiế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Ảnh - Tối đa 3 Kh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Hình ảnh"/>
          <p:cNvSpPr>
            <a:spLocks noGrp="1"/>
          </p:cNvSpPr>
          <p:nvPr>
            <p:ph type="pic" sz="quarter" idx="21"/>
          </p:nvPr>
        </p:nvSpPr>
        <p:spPr>
          <a:xfrm>
            <a:off x="12442031" y="7072311"/>
            <a:ext cx="8514490" cy="567928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Hình ảnh"/>
          <p:cNvSpPr>
            <a:spLocks noGrp="1"/>
          </p:cNvSpPr>
          <p:nvPr>
            <p:ph type="pic" sz="quarter" idx="22"/>
          </p:nvPr>
        </p:nvSpPr>
        <p:spPr>
          <a:xfrm>
            <a:off x="12192000" y="1250155"/>
            <a:ext cx="8251033" cy="550069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Hình ảnh"/>
          <p:cNvSpPr>
            <a:spLocks noGrp="1"/>
          </p:cNvSpPr>
          <p:nvPr>
            <p:ph type="pic" idx="23"/>
          </p:nvPr>
        </p:nvSpPr>
        <p:spPr>
          <a:xfrm>
            <a:off x="-291704" y="1250155"/>
            <a:ext cx="16850321" cy="1123354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ố Trang chiế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ích dẫ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Nội dung mức một…"/>
          <p:cNvSpPr txBox="1">
            <a:spLocks noGrp="1"/>
          </p:cNvSpPr>
          <p:nvPr>
            <p:ph type="body" sz="quarter" idx="1"/>
          </p:nvPr>
        </p:nvSpPr>
        <p:spPr>
          <a:xfrm>
            <a:off x="4833937" y="8947546"/>
            <a:ext cx="14716127" cy="64770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  <a:lvl2pPr marL="888999" indent="-444499" algn="ctr">
              <a:spcBef>
                <a:spcPts val="0"/>
              </a:spcBef>
              <a:defRPr sz="3200" i="1"/>
            </a:lvl2pPr>
            <a:lvl3pPr marL="1333499" indent="-444499" algn="ctr">
              <a:spcBef>
                <a:spcPts val="0"/>
              </a:spcBef>
              <a:defRPr sz="3200" i="1"/>
            </a:lvl3pPr>
            <a:lvl4pPr marL="1777999" indent="-444499" algn="ctr">
              <a:spcBef>
                <a:spcPts val="0"/>
              </a:spcBef>
              <a:defRPr sz="3200" i="1"/>
            </a:lvl4pPr>
            <a:lvl5pPr marL="2222499" indent="-444499" algn="ctr">
              <a:spcBef>
                <a:spcPts val="0"/>
              </a:spcBef>
              <a:defRPr sz="3200" i="1"/>
            </a:lvl5pPr>
          </a:lstStyle>
          <a:p>
            <a:r>
              <a:t>Nội dung mức một</a:t>
            </a:r>
          </a:p>
          <a:p>
            <a:pPr lvl="1"/>
            <a:r>
              <a:t>Nội dung mức hai</a:t>
            </a:r>
          </a:p>
          <a:p>
            <a:pPr lvl="2"/>
            <a:r>
              <a:t>Nội dung mức ba</a:t>
            </a:r>
          </a:p>
          <a:p>
            <a:pPr lvl="3"/>
            <a:r>
              <a:t>Nội dung mức bốn</a:t>
            </a:r>
          </a:p>
          <a:p>
            <a:pPr lvl="4"/>
            <a:r>
              <a:t>Nội dung mức năm</a:t>
            </a:r>
          </a:p>
        </p:txBody>
      </p:sp>
      <p:sp>
        <p:nvSpPr>
          <p:cNvPr id="94" name="“Nhập trích dẫn tại đây.”"/>
          <p:cNvSpPr txBox="1">
            <a:spLocks noGrp="1"/>
          </p:cNvSpPr>
          <p:nvPr>
            <p:ph type="body" sz="quarter" idx="21"/>
          </p:nvPr>
        </p:nvSpPr>
        <p:spPr>
          <a:xfrm>
            <a:off x="4833937" y="5997575"/>
            <a:ext cx="14716128" cy="863601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4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Số Trang chiế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ăn bản Tiêu đề"/>
          <p:cNvSpPr txBox="1">
            <a:spLocks noGrp="1"/>
          </p:cNvSpPr>
          <p:nvPr>
            <p:ph type="title"/>
          </p:nvPr>
        </p:nvSpPr>
        <p:spPr>
          <a:xfrm>
            <a:off x="4387453" y="357186"/>
            <a:ext cx="15609094" cy="3036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normAutofit/>
          </a:bodyPr>
          <a:lstStyle/>
          <a:p>
            <a:r>
              <a:t>Văn bản Tiêu đề</a:t>
            </a:r>
          </a:p>
        </p:txBody>
      </p:sp>
      <p:sp>
        <p:nvSpPr>
          <p:cNvPr id="3" name="Nội dung mức một…"/>
          <p:cNvSpPr txBox="1">
            <a:spLocks noGrp="1"/>
          </p:cNvSpPr>
          <p:nvPr>
            <p:ph type="body" idx="1"/>
          </p:nvPr>
        </p:nvSpPr>
        <p:spPr>
          <a:xfrm>
            <a:off x="13610166" y="3962400"/>
            <a:ext cx="9550401" cy="975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normAutofit/>
          </a:bodyPr>
          <a:lstStyle/>
          <a:p>
            <a:r>
              <a:t>Nội dung mức một</a:t>
            </a:r>
          </a:p>
          <a:p>
            <a:pPr lvl="1"/>
            <a:r>
              <a:t>Nội dung mức hai</a:t>
            </a:r>
          </a:p>
          <a:p>
            <a:pPr lvl="2"/>
            <a:r>
              <a:t>Nội dung mức ba</a:t>
            </a:r>
          </a:p>
          <a:p>
            <a:pPr lvl="3"/>
            <a:r>
              <a:t>Nội dung mức bốn</a:t>
            </a:r>
          </a:p>
          <a:p>
            <a:pPr lvl="4"/>
            <a:r>
              <a:t>Nội dung mức năm</a:t>
            </a:r>
          </a:p>
        </p:txBody>
      </p:sp>
      <p:sp>
        <p:nvSpPr>
          <p:cNvPr id="4" name="Số Trang chiếu"/>
          <p:cNvSpPr txBox="1">
            <a:spLocks noGrp="1"/>
          </p:cNvSpPr>
          <p:nvPr>
            <p:ph type="sldNum" sz="quarter" idx="2"/>
          </p:nvPr>
        </p:nvSpPr>
        <p:spPr>
          <a:xfrm>
            <a:off x="11954104" y="13073062"/>
            <a:ext cx="466267" cy="477670"/>
          </a:xfrm>
          <a:prstGeom prst="rect">
            <a:avLst/>
          </a:prstGeom>
          <a:ln w="12700">
            <a:miter lim="400000"/>
          </a:ln>
        </p:spPr>
        <p:txBody>
          <a:bodyPr wrap="none" lIns="71436" tIns="71436" rIns="71436" bIns="71436">
            <a:spAutoFit/>
          </a:bodyPr>
          <a:lstStyle>
            <a:lvl1pPr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</p:sldLayoutIdLst>
  <p:transition spd="med"/>
  <p:txStyles>
    <p:titleStyle>
      <a:lvl1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611187" marR="0" indent="-611187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055687" marR="0" indent="-611187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500187" marR="0" indent="-611187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944686" marR="0" indent="-611187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2389186" marR="0" indent="-611186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2833686" marR="0" indent="-611186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3278187" marR="0" indent="-611187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3722687" marR="0" indent="-611187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4167187" marR="0" indent="-611187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9.gif"/><Relationship Id="rId4" Type="http://schemas.openxmlformats.org/officeDocument/2006/relationships/image" Target="../media/image4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8.gif"/><Relationship Id="rId4" Type="http://schemas.openxmlformats.org/officeDocument/2006/relationships/image" Target="../media/image5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4.jpeg"/><Relationship Id="rId4" Type="http://schemas.openxmlformats.org/officeDocument/2006/relationships/image" Target="../media/image5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7.gif"/><Relationship Id="rId5" Type="http://schemas.openxmlformats.org/officeDocument/2006/relationships/image" Target="../media/image56.gif"/><Relationship Id="rId4" Type="http://schemas.openxmlformats.org/officeDocument/2006/relationships/image" Target="../media/image5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35.png"/><Relationship Id="rId7" Type="http://schemas.openxmlformats.org/officeDocument/2006/relationships/image" Target="../media/image39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3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gif"/><Relationship Id="rId5" Type="http://schemas.openxmlformats.org/officeDocument/2006/relationships/image" Target="../media/image42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0701926" y="362867"/>
            <a:ext cx="11162324" cy="8777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217709" tIns="108855" rIns="217709" bIns="10885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8600" b="1" kern="10" dirty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TRƯỜNG TIỂU </a:t>
            </a:r>
            <a:r>
              <a:rPr lang="vi-VN" sz="8600" b="1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HỌC </a:t>
            </a:r>
            <a:r>
              <a:rPr lang="en-US" sz="8600" b="1" kern="10" smtClean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THẠCH BÀN A</a:t>
            </a:r>
            <a:endParaRPr lang="en-US" sz="8600" b="1" kern="10" dirty="0"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4047128" y="2608708"/>
            <a:ext cx="16485842" cy="1170565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lIns="217709" tIns="108855" rIns="217709" bIns="108855" fromWordArt="1">
            <a:prstTxWarp prst="textArchUp">
              <a:avLst>
                <a:gd name="adj" fmla="val 8991699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0" b="1" i="1" kern="10" spc="-857" dirty="0">
                <a:ln w="9525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NHIỆT LIỆT CHÀO </a:t>
            </a:r>
            <a:r>
              <a:rPr lang="en-US" sz="21000" b="1" i="1" kern="10" spc="-857" dirty="0" smtClean="0">
                <a:ln w="9525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MỪNGCÁC THÀY CÔ VỀ THĂM LỚP</a:t>
            </a:r>
            <a:endParaRPr lang="en-US" sz="21000" b="1" i="1" kern="10" spc="-857" dirty="0">
              <a:ln w="952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solidFill>
                <a:srgbClr val="FF9900"/>
              </a:solidFill>
              <a:latin typeface="Times New Roman"/>
              <a:cs typeface="Times New Roman"/>
            </a:endParaRPr>
          </a:p>
        </p:txBody>
      </p:sp>
      <p:pic>
        <p:nvPicPr>
          <p:cNvPr id="2055" name="Picture 7" descr="Bauernbar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11582400"/>
            <a:ext cx="9018955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4277" y="10741033"/>
            <a:ext cx="4329723" cy="297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4433"/>
            <a:ext cx="3239477" cy="371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219" y="7082428"/>
            <a:ext cx="5806832" cy="334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9" descr="E:\Tai lieu giao an dien tu\Anh dong\2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1901" y="7509036"/>
            <a:ext cx="254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6" descr="E:\Tai lieu giao an dien tu\Anh dong\003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431" y="9265239"/>
            <a:ext cx="8378093" cy="233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265" y="3200400"/>
            <a:ext cx="3083171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20" descr="2E81ED98BCDC4AE1AC88214618D0F62C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0" y="10366383"/>
            <a:ext cx="43180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35" descr="E:\Tai lieu giao an dien tu\Anh dong\Christian-14-june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4032" y="7"/>
            <a:ext cx="2879968" cy="411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4" descr="31269708805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865600" y="10820407"/>
            <a:ext cx="4067909" cy="243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1" descr="KITTY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" y="5181600"/>
            <a:ext cx="2758832" cy="355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35" descr="E:\Tai lieu giao an dien tu\Anh dong\Christian-14-june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"/>
            <a:ext cx="2844800" cy="436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24"/>
          <p:cNvPicPr>
            <a:picLocks noGrp="1" noChangeAspect="1" noChangeArrowheads="1"/>
          </p:cNvPicPr>
          <p:nvPr>
            <p:ph type="ctrTitle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23540" y="3206750"/>
            <a:ext cx="3079261" cy="2247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73" name="Picture 25" descr="KITTY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2400" y="5176267"/>
            <a:ext cx="2758832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35316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Hình chữ nhật Góc tròn"/>
          <p:cNvSpPr/>
          <p:nvPr/>
        </p:nvSpPr>
        <p:spPr>
          <a:xfrm>
            <a:off x="243489" y="6256772"/>
            <a:ext cx="23897022" cy="6710566"/>
          </a:xfrm>
          <a:prstGeom prst="roundRect">
            <a:avLst>
              <a:gd name="adj" fmla="val 6879"/>
            </a:avLst>
          </a:prstGeom>
          <a:solidFill>
            <a:srgbClr val="FFFFFF"/>
          </a:solidFill>
          <a:ln w="88900">
            <a:solidFill>
              <a:schemeClr val="accent6">
                <a:satOff val="-34371"/>
                <a:lumOff val="-13098"/>
              </a:schemeClr>
            </a:solidFill>
            <a:custDash>
              <a:ds d="600000" sp="600000"/>
            </a:custDash>
            <a:miter lim="400000"/>
          </a:ln>
        </p:spPr>
        <p:txBody>
          <a:bodyPr lIns="71436" tIns="71436" rIns="71436" bIns="71436" anchor="ctr"/>
          <a:lstStyle/>
          <a:p>
            <a:endParaRPr/>
          </a:p>
        </p:txBody>
      </p:sp>
      <p:sp>
        <p:nvSpPr>
          <p:cNvPr id="289" name="Hoạt động 1: Vai trò của âm thanh trong cuộc sống."/>
          <p:cNvSpPr txBox="1"/>
          <p:nvPr/>
        </p:nvSpPr>
        <p:spPr>
          <a:xfrm>
            <a:off x="-1" y="847121"/>
            <a:ext cx="24384001" cy="11969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>
            <a:lvl1pPr>
              <a:defRPr sz="6600">
                <a:solidFill>
                  <a:schemeClr val="accent5">
                    <a:satOff val="-41871"/>
                    <a:lumOff val="-13058"/>
                  </a:schemeClr>
                </a:solidFill>
                <a:latin typeface="Snell Roundhand Bold"/>
                <a:ea typeface="Snell Roundhand Bold"/>
                <a:cs typeface="Snell Roundhand Bold"/>
                <a:sym typeface="Snell Roundhand Bold"/>
              </a:defRPr>
            </a:lvl1pPr>
          </a:lstStyle>
          <a:p>
            <a:r>
              <a:t>          3. Đặt câu với một từ ở bài tập 2.</a:t>
            </a:r>
          </a:p>
        </p:txBody>
      </p:sp>
      <p:pic>
        <p:nvPicPr>
          <p:cNvPr id="290" name="mickey sitting.gif" descr="mickey sitting.gi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9922" y="3490929"/>
            <a:ext cx="4711842" cy="4711842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- nhân dân"/>
          <p:cNvSpPr txBox="1"/>
          <p:nvPr/>
        </p:nvSpPr>
        <p:spPr>
          <a:xfrm>
            <a:off x="4451396" y="2274110"/>
            <a:ext cx="3670950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>
            <a:lvl1pPr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- nhân dân</a:t>
            </a:r>
          </a:p>
        </p:txBody>
      </p:sp>
      <p:sp>
        <p:nvSpPr>
          <p:cNvPr id="292" name="Ông ấy là người ăn ở rất nhân đức."/>
          <p:cNvSpPr txBox="1"/>
          <p:nvPr/>
        </p:nvSpPr>
        <p:spPr>
          <a:xfrm>
            <a:off x="4998376" y="9548453"/>
            <a:ext cx="10825807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>
              <a:defRPr sz="60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/>
              <a:t>Ông ấy là người ăn ở rất </a:t>
            </a:r>
            <a:r>
              <a:rPr>
                <a:solidFill>
                  <a:schemeClr val="accent5">
                    <a:satOff val="-41871"/>
                    <a:lumOff val="-13058"/>
                  </a:schemeClr>
                </a:solidFill>
              </a:rPr>
              <a:t>nhân</a:t>
            </a:r>
            <a:r>
              <a:t> </a:t>
            </a:r>
            <a:r>
              <a:rPr>
                <a:solidFill>
                  <a:schemeClr val="accent5">
                    <a:satOff val="-41871"/>
                    <a:lumOff val="-13058"/>
                  </a:schemeClr>
                </a:solidFill>
              </a:rPr>
              <a:t>đức</a:t>
            </a:r>
            <a:r>
              <a:t>.</a:t>
            </a:r>
          </a:p>
        </p:txBody>
      </p:sp>
      <p:sp>
        <p:nvSpPr>
          <p:cNvPr id="293" name="- nhân hậu"/>
          <p:cNvSpPr txBox="1"/>
          <p:nvPr/>
        </p:nvSpPr>
        <p:spPr>
          <a:xfrm>
            <a:off x="14969798" y="3816075"/>
            <a:ext cx="3371751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- nhân hậu</a:t>
            </a:r>
          </a:p>
        </p:txBody>
      </p:sp>
      <p:sp>
        <p:nvSpPr>
          <p:cNvPr id="294" name="- nhân ái"/>
          <p:cNvSpPr txBox="1"/>
          <p:nvPr/>
        </p:nvSpPr>
        <p:spPr>
          <a:xfrm>
            <a:off x="14951151" y="2274110"/>
            <a:ext cx="2821459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- nhân ái</a:t>
            </a:r>
          </a:p>
        </p:txBody>
      </p:sp>
      <p:sp>
        <p:nvSpPr>
          <p:cNvPr id="295" name="- công nhân"/>
          <p:cNvSpPr txBox="1"/>
          <p:nvPr/>
        </p:nvSpPr>
        <p:spPr>
          <a:xfrm>
            <a:off x="4576696" y="3816075"/>
            <a:ext cx="3752751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- công nhân</a:t>
            </a:r>
          </a:p>
        </p:txBody>
      </p:sp>
      <p:sp>
        <p:nvSpPr>
          <p:cNvPr id="296" name="- nhân loại"/>
          <p:cNvSpPr txBox="1"/>
          <p:nvPr/>
        </p:nvSpPr>
        <p:spPr>
          <a:xfrm>
            <a:off x="9535199" y="3816075"/>
            <a:ext cx="3414166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- nhân loại</a:t>
            </a:r>
          </a:p>
        </p:txBody>
      </p:sp>
      <p:sp>
        <p:nvSpPr>
          <p:cNvPr id="297" name="- nhân đức"/>
          <p:cNvSpPr txBox="1"/>
          <p:nvPr/>
        </p:nvSpPr>
        <p:spPr>
          <a:xfrm>
            <a:off x="19441215" y="2274110"/>
            <a:ext cx="3403749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- nhân đức</a:t>
            </a:r>
          </a:p>
        </p:txBody>
      </p:sp>
      <p:sp>
        <p:nvSpPr>
          <p:cNvPr id="298" name="- nhân từ"/>
          <p:cNvSpPr txBox="1"/>
          <p:nvPr/>
        </p:nvSpPr>
        <p:spPr>
          <a:xfrm>
            <a:off x="19393725" y="3816075"/>
            <a:ext cx="3086745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- nhân từ </a:t>
            </a:r>
          </a:p>
        </p:txBody>
      </p:sp>
      <p:sp>
        <p:nvSpPr>
          <p:cNvPr id="299" name="- nhân tài"/>
          <p:cNvSpPr txBox="1"/>
          <p:nvPr/>
        </p:nvSpPr>
        <p:spPr>
          <a:xfrm>
            <a:off x="9512012" y="2274110"/>
            <a:ext cx="3033167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- nhân tài</a:t>
            </a:r>
          </a:p>
        </p:txBody>
      </p:sp>
      <p:sp>
        <p:nvSpPr>
          <p:cNvPr id="300" name="Bác Hồ có lòng nhân ái bao la."/>
          <p:cNvSpPr txBox="1"/>
          <p:nvPr/>
        </p:nvSpPr>
        <p:spPr>
          <a:xfrm>
            <a:off x="5236986" y="6924595"/>
            <a:ext cx="9636298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Bác Hồ có lòng</a:t>
            </a:r>
            <a:r>
              <a:rPr i="1"/>
              <a:t> </a:t>
            </a:r>
            <a:r>
              <a:rPr i="1">
                <a:solidFill>
                  <a:schemeClr val="accent5">
                    <a:satOff val="-41871"/>
                    <a:lumOff val="-13058"/>
                  </a:schemeClr>
                </a:solidFill>
              </a:rPr>
              <a:t>nhân ái</a:t>
            </a:r>
            <a:r>
              <a:rPr i="1"/>
              <a:t> </a:t>
            </a:r>
            <a:r>
              <a:t>bao la.</a:t>
            </a:r>
          </a:p>
        </p:txBody>
      </p:sp>
      <p:sp>
        <p:nvSpPr>
          <p:cNvPr id="301" name="Người Việt Nam có tấm lòng nhân hậu, luôn giúp đỡ nhau trong đại dịch."/>
          <p:cNvSpPr txBox="1"/>
          <p:nvPr/>
        </p:nvSpPr>
        <p:spPr>
          <a:xfrm>
            <a:off x="1174138" y="8236524"/>
            <a:ext cx="22605554" cy="986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Người Việt Nam có tấm lòng</a:t>
            </a:r>
            <a:r>
              <a:rPr i="1"/>
              <a:t> </a:t>
            </a:r>
            <a:r>
              <a:rPr i="1">
                <a:solidFill>
                  <a:schemeClr val="accent5">
                    <a:satOff val="-41871"/>
                    <a:lumOff val="-13058"/>
                  </a:schemeClr>
                </a:solidFill>
              </a:rPr>
              <a:t>nhân hậu</a:t>
            </a:r>
            <a:r>
              <a:rPr i="1"/>
              <a:t>, </a:t>
            </a:r>
            <a:r>
              <a:t>luôn giúp đỡ nhau trong đại dịch.</a:t>
            </a:r>
          </a:p>
        </p:txBody>
      </p:sp>
      <p:sp>
        <p:nvSpPr>
          <p:cNvPr id="302" name="Bác Hồ sống mãi trong trái tim nhân loại."/>
          <p:cNvSpPr txBox="1"/>
          <p:nvPr/>
        </p:nvSpPr>
        <p:spPr>
          <a:xfrm>
            <a:off x="5187119" y="10860382"/>
            <a:ext cx="12917587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Bác Hồ sống mãi trong trái tim </a:t>
            </a:r>
            <a:r>
              <a:rPr i="1">
                <a:solidFill>
                  <a:schemeClr val="accent5">
                    <a:satOff val="-41871"/>
                    <a:lumOff val="-13058"/>
                  </a:schemeClr>
                </a:solidFill>
              </a:rPr>
              <a:t>nhân</a:t>
            </a:r>
            <a:r>
              <a:rPr i="1"/>
              <a:t> </a:t>
            </a:r>
            <a:r>
              <a:rPr i="1">
                <a:solidFill>
                  <a:schemeClr val="accent5">
                    <a:satOff val="-41871"/>
                    <a:lumOff val="-13058"/>
                  </a:schemeClr>
                </a:solidFill>
              </a:rPr>
              <a:t>loại</a:t>
            </a:r>
            <a:r>
              <a:rPr i="1"/>
              <a:t>.</a:t>
            </a:r>
          </a:p>
        </p:txBody>
      </p:sp>
      <p:sp>
        <p:nvSpPr>
          <p:cNvPr id="303" name="Cha mẹ luôn dạy em làm người phải nhân từ, độ lượng."/>
          <p:cNvSpPr txBox="1"/>
          <p:nvPr/>
        </p:nvSpPr>
        <p:spPr>
          <a:xfrm>
            <a:off x="3630265" y="10860382"/>
            <a:ext cx="17123469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Cha mẹ luôn dạy em làm người phải</a:t>
            </a:r>
            <a:r>
              <a:rPr i="1"/>
              <a:t> </a:t>
            </a:r>
            <a:r>
              <a:rPr i="1">
                <a:solidFill>
                  <a:schemeClr val="accent5">
                    <a:satOff val="-41871"/>
                    <a:lumOff val="-13058"/>
                  </a:schemeClr>
                </a:solidFill>
              </a:rPr>
              <a:t>nhân</a:t>
            </a:r>
            <a:r>
              <a:rPr i="1"/>
              <a:t> </a:t>
            </a:r>
            <a:r>
              <a:rPr i="1">
                <a:solidFill>
                  <a:schemeClr val="accent5">
                    <a:satOff val="-41871"/>
                    <a:lumOff val="-13058"/>
                  </a:schemeClr>
                </a:solidFill>
              </a:rPr>
              <a:t>từ</a:t>
            </a:r>
            <a:r>
              <a:rPr i="1"/>
              <a:t>, </a:t>
            </a:r>
            <a:r>
              <a:t>độ lượng.</a:t>
            </a:r>
          </a:p>
        </p:txBody>
      </p:sp>
      <p:pic>
        <p:nvPicPr>
          <p:cNvPr id="304" name="giphy-13.gif" descr="giphy-13.gi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358492" y="-845734"/>
            <a:ext cx="3991737" cy="3991737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Anh ấy là một nhân tài của đất nước."/>
          <p:cNvSpPr txBox="1"/>
          <p:nvPr/>
        </p:nvSpPr>
        <p:spPr>
          <a:xfrm>
            <a:off x="5284177" y="9548453"/>
            <a:ext cx="11488837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Anh ấy là một </a:t>
            </a:r>
            <a:r>
              <a:rPr i="1">
                <a:solidFill>
                  <a:schemeClr val="accent5">
                    <a:satOff val="-41871"/>
                    <a:lumOff val="-13058"/>
                  </a:schemeClr>
                </a:solidFill>
              </a:rPr>
              <a:t>nhân</a:t>
            </a:r>
            <a:r>
              <a:rPr i="1"/>
              <a:t> </a:t>
            </a:r>
            <a:r>
              <a:rPr i="1">
                <a:solidFill>
                  <a:schemeClr val="accent5">
                    <a:satOff val="-41871"/>
                    <a:lumOff val="-13058"/>
                  </a:schemeClr>
                </a:solidFill>
              </a:rPr>
              <a:t>tài</a:t>
            </a:r>
            <a:r>
              <a:t> của đất nước.</a:t>
            </a:r>
          </a:p>
        </p:txBody>
      </p:sp>
      <p:sp>
        <p:nvSpPr>
          <p:cNvPr id="306" name="Nhân dân Việt Nam rất đoàn kết chống dịch."/>
          <p:cNvSpPr txBox="1"/>
          <p:nvPr/>
        </p:nvSpPr>
        <p:spPr>
          <a:xfrm>
            <a:off x="5291187" y="6924595"/>
            <a:ext cx="13801626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>
                <a:solidFill>
                  <a:schemeClr val="accent5">
                    <a:satOff val="-41871"/>
                    <a:lumOff val="-13058"/>
                  </a:schemeClr>
                </a:solidFill>
              </a:rPr>
              <a:t>Nhân</a:t>
            </a:r>
            <a:r>
              <a:rPr i="1"/>
              <a:t> </a:t>
            </a:r>
            <a:r>
              <a:rPr i="1">
                <a:solidFill>
                  <a:schemeClr val="accent5">
                    <a:satOff val="-41871"/>
                    <a:lumOff val="-13058"/>
                  </a:schemeClr>
                </a:solidFill>
              </a:rPr>
              <a:t>dân</a:t>
            </a:r>
            <a:r>
              <a:rPr i="1"/>
              <a:t> </a:t>
            </a:r>
            <a:r>
              <a:t>Việt Nam rất đoàn kết chống dịch.</a:t>
            </a:r>
          </a:p>
        </p:txBody>
      </p:sp>
      <p:sp>
        <p:nvSpPr>
          <p:cNvPr id="307" name="Chú em là công nhân ngành xây dựng."/>
          <p:cNvSpPr txBox="1"/>
          <p:nvPr/>
        </p:nvSpPr>
        <p:spPr>
          <a:xfrm>
            <a:off x="5265134" y="8236524"/>
            <a:ext cx="11954296" cy="986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Chú em là</a:t>
            </a:r>
            <a:r>
              <a:rPr i="1"/>
              <a:t> </a:t>
            </a:r>
            <a:r>
              <a:rPr i="1">
                <a:solidFill>
                  <a:schemeClr val="accent5">
                    <a:satOff val="-41871"/>
                    <a:lumOff val="-13058"/>
                  </a:schemeClr>
                </a:solidFill>
              </a:rPr>
              <a:t>công</a:t>
            </a:r>
            <a:r>
              <a:rPr i="1"/>
              <a:t> </a:t>
            </a:r>
            <a:r>
              <a:rPr i="1">
                <a:solidFill>
                  <a:schemeClr val="accent5">
                    <a:satOff val="-41871"/>
                    <a:lumOff val="-13058"/>
                  </a:schemeClr>
                </a:solidFill>
              </a:rPr>
              <a:t>nhân</a:t>
            </a:r>
            <a:r>
              <a:rPr i="1"/>
              <a:t> </a:t>
            </a:r>
            <a:r>
              <a:t>ngành xây dựng.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75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32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32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3" presetClass="entr" presetSubtype="32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3" presetClass="entr" presetSubtype="32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3" presetClass="entr" presetSubtype="32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3" presetClass="entr" presetSubtype="32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3" presetClass="entr" presetSubtype="32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32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32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2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5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9" dur="125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83" dur="1500" fill="hold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9" presetClass="exit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87" dur="1500" fill="hold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9" presetClass="exit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91" dur="1500" fill="hold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9" presetClass="exit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95" dur="1500" fill="hold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32" fill="hold" grpId="2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16" fill="hold" grpId="2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32" fill="hold" grpId="2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7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8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2" animBg="1" advAuto="0"/>
      <p:bldP spid="289" grpId="1" animBg="1" advAuto="0"/>
      <p:bldP spid="290" grpId="3" animBg="1" advAuto="0"/>
      <p:bldP spid="291" grpId="4" animBg="1" advAuto="0"/>
      <p:bldP spid="292" grpId="22" animBg="1" advAuto="0"/>
      <p:bldP spid="293" grpId="9" animBg="1" advAuto="0"/>
      <p:bldP spid="294" grpId="8" animBg="1" advAuto="0"/>
      <p:bldP spid="295" grpId="5" animBg="1" advAuto="0"/>
      <p:bldP spid="296" grpId="7" animBg="1" advAuto="0"/>
      <p:bldP spid="297" grpId="10" animBg="1" advAuto="0"/>
      <p:bldP spid="298" grpId="11" animBg="1" advAuto="0"/>
      <p:bldP spid="299" grpId="6" animBg="1" advAuto="0"/>
      <p:bldP spid="300" grpId="20" animBg="1" advAuto="0"/>
      <p:bldP spid="301" grpId="21" animBg="1" advAuto="0"/>
      <p:bldP spid="302" grpId="15" animBg="1" advAuto="0"/>
      <p:bldP spid="302" grpId="19" animBg="1" advAuto="0"/>
      <p:bldP spid="303" grpId="23" animBg="1" advAuto="0"/>
      <p:bldP spid="305" grpId="14" animBg="1" advAuto="0"/>
      <p:bldP spid="305" grpId="18" animBg="1" advAuto="0"/>
      <p:bldP spid="306" grpId="12" animBg="1" advAuto="0"/>
      <p:bldP spid="306" grpId="16" animBg="1" advAuto="0"/>
      <p:bldP spid="307" grpId="13" animBg="1" advAuto="0"/>
      <p:bldP spid="307" grpId="17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Hình chữ nhật Góc tròn"/>
          <p:cNvSpPr/>
          <p:nvPr/>
        </p:nvSpPr>
        <p:spPr>
          <a:xfrm>
            <a:off x="12533490" y="5391997"/>
            <a:ext cx="11452422" cy="4474228"/>
          </a:xfrm>
          <a:prstGeom prst="roundRect">
            <a:avLst>
              <a:gd name="adj" fmla="val 13695"/>
            </a:avLst>
          </a:prstGeom>
          <a:solidFill>
            <a:srgbClr val="FFFFFF"/>
          </a:solidFill>
          <a:ln w="76200">
            <a:solidFill>
              <a:schemeClr val="accent3">
                <a:satOff val="-7500"/>
                <a:lumOff val="-10588"/>
              </a:schemeClr>
            </a:solidFill>
            <a:custDash>
              <a:ds d="600000" sp="600000"/>
            </a:custDash>
            <a:miter lim="400000"/>
          </a:ln>
        </p:spPr>
        <p:txBody>
          <a:bodyPr lIns="71436" tIns="71436" rIns="71436" bIns="71436" anchor="ctr"/>
          <a:lstStyle/>
          <a:p>
            <a:endParaRPr/>
          </a:p>
        </p:txBody>
      </p:sp>
      <p:sp>
        <p:nvSpPr>
          <p:cNvPr id="310" name="Hoạt động 3: Ích lợi của việc ghi lại được âm thanh"/>
          <p:cNvSpPr txBox="1"/>
          <p:nvPr/>
        </p:nvSpPr>
        <p:spPr>
          <a:xfrm>
            <a:off x="-110557" y="640843"/>
            <a:ext cx="24605116" cy="12188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>
              <a:defRPr sz="6600" b="1">
                <a:solidFill>
                  <a:srgbClr val="E25844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rPr b="0">
                <a:latin typeface="Snell Roundhand Bold"/>
                <a:ea typeface="Snell Roundhand Bold"/>
                <a:cs typeface="Snell Roundhand Bold"/>
                <a:sym typeface="Snell Roundhand Bold"/>
              </a:rPr>
              <a:t>4.</a:t>
            </a:r>
            <a:r>
              <a:t> </a:t>
            </a:r>
            <a:r>
              <a:rPr b="0"/>
              <a:t>Các câu tục ngữ dưới đây khuyên ta điều gì, chê điều gì?</a:t>
            </a:r>
          </a:p>
        </p:txBody>
      </p:sp>
      <p:pic>
        <p:nvPicPr>
          <p:cNvPr id="311" name="ta-ong-tien.jpg" descr="ta-ong-tien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6545" y="3872067"/>
            <a:ext cx="11136965" cy="5971866"/>
          </a:xfrm>
          <a:prstGeom prst="rect">
            <a:avLst/>
          </a:prstGeom>
          <a:effectLst>
            <a:outerShdw blurRad="139700" dir="5400000" rotWithShape="0">
              <a:schemeClr val="accent4">
                <a:alpha val="16664"/>
              </a:schemeClr>
            </a:outerShdw>
            <a:reflection stA="50000" endPos="40000" dir="5400000" sy="-100000" algn="bl" rotWithShape="0"/>
          </a:effectLst>
        </p:spPr>
      </p:pic>
      <p:sp>
        <p:nvSpPr>
          <p:cNvPr id="312" name="a)Ở hiền gặp lành."/>
          <p:cNvSpPr txBox="1"/>
          <p:nvPr/>
        </p:nvSpPr>
        <p:spPr>
          <a:xfrm>
            <a:off x="12816125" y="3813532"/>
            <a:ext cx="6864998" cy="1311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>
              <a:defRPr sz="7300">
                <a:solidFill>
                  <a:srgbClr val="005180"/>
                </a:solidFill>
                <a:latin typeface="Snell Roundhand"/>
                <a:ea typeface="Snell Roundhand"/>
                <a:cs typeface="Snell Roundhand"/>
                <a:sym typeface="Snell Roundhand"/>
              </a:defRPr>
            </a:pPr>
            <a:r>
              <a:rPr>
                <a:latin typeface="Snell Roundhand Bold"/>
                <a:ea typeface="Snell Roundhand Bold"/>
                <a:cs typeface="Snell Roundhand Bold"/>
                <a:sym typeface="Snell Roundhand Bold"/>
              </a:rPr>
              <a:t>a)</a:t>
            </a:r>
            <a:r>
              <a:t>Ở hiền gặp lành.</a:t>
            </a:r>
          </a:p>
        </p:txBody>
      </p:sp>
      <p:sp>
        <p:nvSpPr>
          <p:cNvPr id="313" name="Khuyên người ta sống hiền lành,…"/>
          <p:cNvSpPr txBox="1"/>
          <p:nvPr/>
        </p:nvSpPr>
        <p:spPr>
          <a:xfrm>
            <a:off x="12691218" y="6165237"/>
            <a:ext cx="11528623" cy="2927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 algn="l">
              <a:defRPr sz="6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Khuyên người ta sống hiền lành, </a:t>
            </a:r>
          </a:p>
          <a:p>
            <a:pPr algn="l">
              <a:defRPr sz="6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nhân hậu vì sống hiền lành, nhân </a:t>
            </a:r>
          </a:p>
          <a:p>
            <a:pPr algn="l">
              <a:defRPr sz="6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hậu sẽ gặp điều tốt đẹp, may mắn.</a:t>
            </a:r>
          </a:p>
        </p:txBody>
      </p:sp>
      <p:pic>
        <p:nvPicPr>
          <p:cNvPr id="314" name="giphy-33.gif" descr="giphy-33.gi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3372399">
            <a:off x="12015520" y="8853120"/>
            <a:ext cx="1832537" cy="18325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giphy-33.gif" descr="giphy-33.gi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8277360">
            <a:off x="22610740" y="4407418"/>
            <a:ext cx="1832538" cy="1832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200.gif" descr="200.gif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87947">
            <a:off x="14945199" y="1403911"/>
            <a:ext cx="5080001" cy="254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1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" grpId="5" animBg="1" advAuto="0"/>
      <p:bldP spid="310" grpId="1" animBg="1" advAuto="0"/>
      <p:bldP spid="311" grpId="2" animBg="1" advAuto="0"/>
      <p:bldP spid="312" grpId="3" animBg="1" advAuto="0"/>
      <p:bldP spid="313" grpId="6" animBg="1" advAuto="0"/>
      <p:bldP spid="314" grpId="7" animBg="1" advAuto="0"/>
      <p:bldP spid="315" grpId="8" animBg="1" advAuto="0"/>
      <p:bldP spid="316" grpId="4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Hình chữ nhật Góc tròn"/>
          <p:cNvSpPr/>
          <p:nvPr/>
        </p:nvSpPr>
        <p:spPr>
          <a:xfrm>
            <a:off x="556996" y="7243946"/>
            <a:ext cx="11486217" cy="3995875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76200">
            <a:solidFill>
              <a:srgbClr val="FF7554"/>
            </a:solidFill>
            <a:custDash>
              <a:ds d="600000" sp="600000"/>
            </a:custDash>
            <a:miter lim="400000"/>
          </a:ln>
        </p:spPr>
        <p:txBody>
          <a:bodyPr lIns="71436" tIns="71436" rIns="71436" bIns="71436" anchor="ctr"/>
          <a:lstStyle/>
          <a:p>
            <a:endParaRPr/>
          </a:p>
        </p:txBody>
      </p:sp>
      <p:sp>
        <p:nvSpPr>
          <p:cNvPr id="319" name="Hoạt động 3: Ích lợi của việc ghi lại được âm thanh"/>
          <p:cNvSpPr txBox="1"/>
          <p:nvPr/>
        </p:nvSpPr>
        <p:spPr>
          <a:xfrm>
            <a:off x="-110557" y="640843"/>
            <a:ext cx="24605116" cy="12188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>
              <a:defRPr sz="6600" b="1">
                <a:solidFill>
                  <a:srgbClr val="E25844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rPr b="0">
                <a:latin typeface="Snell Roundhand Bold"/>
                <a:ea typeface="Snell Roundhand Bold"/>
                <a:cs typeface="Snell Roundhand Bold"/>
                <a:sym typeface="Snell Roundhand Bold"/>
              </a:rPr>
              <a:t>4.</a:t>
            </a:r>
            <a:r>
              <a:t> </a:t>
            </a:r>
            <a:r>
              <a:rPr b="0"/>
              <a:t>Các câu tục ngữ dưới đây khuyên ta điều gì, chê điều gì?</a:t>
            </a:r>
          </a:p>
        </p:txBody>
      </p:sp>
      <p:sp>
        <p:nvSpPr>
          <p:cNvPr id="320" name="b)Trâu buộc ghét trâu ăn."/>
          <p:cNvSpPr txBox="1"/>
          <p:nvPr/>
        </p:nvSpPr>
        <p:spPr>
          <a:xfrm>
            <a:off x="1568279" y="5656275"/>
            <a:ext cx="9052027" cy="1311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>
              <a:defRPr sz="7300">
                <a:solidFill>
                  <a:srgbClr val="588068"/>
                </a:solidFill>
                <a:latin typeface="Snell Roundhand"/>
                <a:ea typeface="Snell Roundhand"/>
                <a:cs typeface="Snell Roundhand"/>
                <a:sym typeface="Snell Roundhand"/>
              </a:defRPr>
            </a:pPr>
            <a:r>
              <a:rPr>
                <a:latin typeface="Snell Roundhand Bold"/>
                <a:ea typeface="Snell Roundhand Bold"/>
                <a:cs typeface="Snell Roundhand Bold"/>
                <a:sym typeface="Snell Roundhand Bold"/>
              </a:rPr>
              <a:t>b)</a:t>
            </a:r>
            <a:r>
              <a:t>Trâu buộc ghét trâu ăn.</a:t>
            </a:r>
          </a:p>
        </p:txBody>
      </p:sp>
      <p:sp>
        <p:nvSpPr>
          <p:cNvPr id="321" name="Chê người có tính xấu, ghen tị…"/>
          <p:cNvSpPr txBox="1"/>
          <p:nvPr/>
        </p:nvSpPr>
        <p:spPr>
          <a:xfrm>
            <a:off x="978805" y="7778011"/>
            <a:ext cx="10642600" cy="2927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 algn="l">
              <a:defRPr sz="6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Chê người có tính xấu, ghen tị</a:t>
            </a:r>
          </a:p>
          <a:p>
            <a:pPr algn="l">
              <a:defRPr sz="6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khi thấy người khác được hạnh </a:t>
            </a:r>
          </a:p>
          <a:p>
            <a:pPr algn="l">
              <a:defRPr sz="6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phúc, may mắn.</a:t>
            </a:r>
          </a:p>
        </p:txBody>
      </p:sp>
      <p:pic>
        <p:nvPicPr>
          <p:cNvPr id="322" name="122851757_711938469417857_3244989270305478636_n.png" descr="122851757_711938469417857_3244989270305478636_n.png"/>
          <p:cNvPicPr>
            <a:picLocks noChangeAspect="1"/>
          </p:cNvPicPr>
          <p:nvPr/>
        </p:nvPicPr>
        <p:blipFill>
          <a:blip r:embed="rId3">
            <a:extLst/>
          </a:blip>
          <a:srcRect l="4849" t="11868" r="960" b="8432"/>
          <a:stretch>
            <a:fillRect/>
          </a:stretch>
        </p:blipFill>
        <p:spPr>
          <a:xfrm>
            <a:off x="12635092" y="4142216"/>
            <a:ext cx="11611151" cy="65498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9" h="21404" extrusionOk="0">
                <a:moveTo>
                  <a:pt x="16738" y="2"/>
                </a:moveTo>
                <a:cubicBezTo>
                  <a:pt x="16602" y="22"/>
                  <a:pt x="16456" y="222"/>
                  <a:pt x="16215" y="614"/>
                </a:cubicBezTo>
                <a:cubicBezTo>
                  <a:pt x="15682" y="1478"/>
                  <a:pt x="15641" y="1558"/>
                  <a:pt x="15592" y="1819"/>
                </a:cubicBezTo>
                <a:cubicBezTo>
                  <a:pt x="15501" y="2308"/>
                  <a:pt x="15600" y="2646"/>
                  <a:pt x="16092" y="3507"/>
                </a:cubicBezTo>
                <a:cubicBezTo>
                  <a:pt x="16337" y="3936"/>
                  <a:pt x="16729" y="4593"/>
                  <a:pt x="16965" y="4968"/>
                </a:cubicBezTo>
                <a:cubicBezTo>
                  <a:pt x="17200" y="5342"/>
                  <a:pt x="17445" y="5807"/>
                  <a:pt x="17509" y="6000"/>
                </a:cubicBezTo>
                <a:lnTo>
                  <a:pt x="17626" y="6351"/>
                </a:lnTo>
                <a:lnTo>
                  <a:pt x="17545" y="6769"/>
                </a:lnTo>
                <a:cubicBezTo>
                  <a:pt x="17424" y="7399"/>
                  <a:pt x="17382" y="7417"/>
                  <a:pt x="17197" y="6923"/>
                </a:cubicBezTo>
                <a:cubicBezTo>
                  <a:pt x="17049" y="6530"/>
                  <a:pt x="16803" y="6116"/>
                  <a:pt x="16424" y="5621"/>
                </a:cubicBezTo>
                <a:cubicBezTo>
                  <a:pt x="16139" y="5249"/>
                  <a:pt x="15191" y="4415"/>
                  <a:pt x="14344" y="3794"/>
                </a:cubicBezTo>
                <a:cubicBezTo>
                  <a:pt x="13885" y="3457"/>
                  <a:pt x="13458" y="3133"/>
                  <a:pt x="13394" y="3074"/>
                </a:cubicBezTo>
                <a:cubicBezTo>
                  <a:pt x="13330" y="3015"/>
                  <a:pt x="13150" y="2686"/>
                  <a:pt x="12995" y="2344"/>
                </a:cubicBezTo>
                <a:cubicBezTo>
                  <a:pt x="12839" y="2002"/>
                  <a:pt x="12606" y="1523"/>
                  <a:pt x="12475" y="1279"/>
                </a:cubicBezTo>
                <a:cubicBezTo>
                  <a:pt x="12270" y="896"/>
                  <a:pt x="12217" y="837"/>
                  <a:pt x="12077" y="837"/>
                </a:cubicBezTo>
                <a:cubicBezTo>
                  <a:pt x="11822" y="837"/>
                  <a:pt x="11768" y="1054"/>
                  <a:pt x="11745" y="2165"/>
                </a:cubicBezTo>
                <a:cubicBezTo>
                  <a:pt x="11729" y="2970"/>
                  <a:pt x="11716" y="3099"/>
                  <a:pt x="11641" y="3192"/>
                </a:cubicBezTo>
                <a:cubicBezTo>
                  <a:pt x="11565" y="3286"/>
                  <a:pt x="11526" y="3272"/>
                  <a:pt x="11313" y="3074"/>
                </a:cubicBezTo>
                <a:cubicBezTo>
                  <a:pt x="11110" y="2885"/>
                  <a:pt x="11020" y="2850"/>
                  <a:pt x="10749" y="2850"/>
                </a:cubicBezTo>
                <a:cubicBezTo>
                  <a:pt x="10420" y="2850"/>
                  <a:pt x="10028" y="2962"/>
                  <a:pt x="9879" y="3100"/>
                </a:cubicBezTo>
                <a:cubicBezTo>
                  <a:pt x="9807" y="3166"/>
                  <a:pt x="9825" y="3194"/>
                  <a:pt x="10012" y="3310"/>
                </a:cubicBezTo>
                <a:cubicBezTo>
                  <a:pt x="10351" y="3521"/>
                  <a:pt x="10535" y="3692"/>
                  <a:pt x="10713" y="3964"/>
                </a:cubicBezTo>
                <a:lnTo>
                  <a:pt x="10877" y="4217"/>
                </a:lnTo>
                <a:lnTo>
                  <a:pt x="10780" y="4494"/>
                </a:lnTo>
                <a:cubicBezTo>
                  <a:pt x="10609" y="4983"/>
                  <a:pt x="10463" y="5866"/>
                  <a:pt x="10436" y="6582"/>
                </a:cubicBezTo>
                <a:lnTo>
                  <a:pt x="10410" y="7259"/>
                </a:lnTo>
                <a:lnTo>
                  <a:pt x="10185" y="7484"/>
                </a:lnTo>
                <a:cubicBezTo>
                  <a:pt x="9771" y="7896"/>
                  <a:pt x="9541" y="8481"/>
                  <a:pt x="9453" y="9350"/>
                </a:cubicBezTo>
                <a:cubicBezTo>
                  <a:pt x="9399" y="9876"/>
                  <a:pt x="9298" y="10046"/>
                  <a:pt x="9040" y="10046"/>
                </a:cubicBezTo>
                <a:cubicBezTo>
                  <a:pt x="8935" y="10046"/>
                  <a:pt x="8840" y="10020"/>
                  <a:pt x="8828" y="9985"/>
                </a:cubicBezTo>
                <a:cubicBezTo>
                  <a:pt x="8816" y="9951"/>
                  <a:pt x="8845" y="9666"/>
                  <a:pt x="8891" y="9351"/>
                </a:cubicBezTo>
                <a:cubicBezTo>
                  <a:pt x="9083" y="8065"/>
                  <a:pt x="9107" y="6483"/>
                  <a:pt x="8951" y="5558"/>
                </a:cubicBezTo>
                <a:cubicBezTo>
                  <a:pt x="8838" y="4895"/>
                  <a:pt x="8652" y="4305"/>
                  <a:pt x="8400" y="3818"/>
                </a:cubicBezTo>
                <a:cubicBezTo>
                  <a:pt x="7862" y="2780"/>
                  <a:pt x="6976" y="2152"/>
                  <a:pt x="5710" y="1913"/>
                </a:cubicBezTo>
                <a:lnTo>
                  <a:pt x="5206" y="1819"/>
                </a:lnTo>
                <a:lnTo>
                  <a:pt x="5045" y="1474"/>
                </a:lnTo>
                <a:cubicBezTo>
                  <a:pt x="4844" y="1040"/>
                  <a:pt x="4669" y="901"/>
                  <a:pt x="4439" y="992"/>
                </a:cubicBezTo>
                <a:cubicBezTo>
                  <a:pt x="4203" y="1086"/>
                  <a:pt x="4097" y="1354"/>
                  <a:pt x="4005" y="2092"/>
                </a:cubicBezTo>
                <a:cubicBezTo>
                  <a:pt x="3985" y="2249"/>
                  <a:pt x="3890" y="2403"/>
                  <a:pt x="3631" y="2695"/>
                </a:cubicBezTo>
                <a:cubicBezTo>
                  <a:pt x="3231" y="3149"/>
                  <a:pt x="2787" y="3945"/>
                  <a:pt x="2590" y="4560"/>
                </a:cubicBezTo>
                <a:cubicBezTo>
                  <a:pt x="2342" y="5336"/>
                  <a:pt x="2259" y="5945"/>
                  <a:pt x="2242" y="7106"/>
                </a:cubicBezTo>
                <a:lnTo>
                  <a:pt x="2225" y="8150"/>
                </a:lnTo>
                <a:lnTo>
                  <a:pt x="2079" y="8460"/>
                </a:lnTo>
                <a:cubicBezTo>
                  <a:pt x="1999" y="8630"/>
                  <a:pt x="1881" y="8917"/>
                  <a:pt x="1816" y="9098"/>
                </a:cubicBezTo>
                <a:cubicBezTo>
                  <a:pt x="1683" y="9470"/>
                  <a:pt x="1620" y="9495"/>
                  <a:pt x="1280" y="9310"/>
                </a:cubicBezTo>
                <a:cubicBezTo>
                  <a:pt x="925" y="9116"/>
                  <a:pt x="694" y="8664"/>
                  <a:pt x="627" y="8032"/>
                </a:cubicBezTo>
                <a:cubicBezTo>
                  <a:pt x="593" y="7711"/>
                  <a:pt x="666" y="6851"/>
                  <a:pt x="775" y="6280"/>
                </a:cubicBezTo>
                <a:cubicBezTo>
                  <a:pt x="818" y="6053"/>
                  <a:pt x="837" y="5868"/>
                  <a:pt x="818" y="5868"/>
                </a:cubicBezTo>
                <a:cubicBezTo>
                  <a:pt x="762" y="5868"/>
                  <a:pt x="455" y="6706"/>
                  <a:pt x="293" y="7299"/>
                </a:cubicBezTo>
                <a:cubicBezTo>
                  <a:pt x="160" y="7790"/>
                  <a:pt x="146" y="7908"/>
                  <a:pt x="145" y="8543"/>
                </a:cubicBezTo>
                <a:cubicBezTo>
                  <a:pt x="144" y="9166"/>
                  <a:pt x="156" y="9277"/>
                  <a:pt x="254" y="9529"/>
                </a:cubicBezTo>
                <a:cubicBezTo>
                  <a:pt x="314" y="9685"/>
                  <a:pt x="457" y="9939"/>
                  <a:pt x="571" y="10093"/>
                </a:cubicBezTo>
                <a:cubicBezTo>
                  <a:pt x="686" y="10247"/>
                  <a:pt x="780" y="10401"/>
                  <a:pt x="780" y="10435"/>
                </a:cubicBezTo>
                <a:cubicBezTo>
                  <a:pt x="780" y="10469"/>
                  <a:pt x="637" y="10625"/>
                  <a:pt x="462" y="10783"/>
                </a:cubicBezTo>
                <a:cubicBezTo>
                  <a:pt x="-76" y="11268"/>
                  <a:pt x="-112" y="11442"/>
                  <a:pt x="287" y="11629"/>
                </a:cubicBezTo>
                <a:cubicBezTo>
                  <a:pt x="866" y="11898"/>
                  <a:pt x="1381" y="11848"/>
                  <a:pt x="1483" y="11512"/>
                </a:cubicBezTo>
                <a:cubicBezTo>
                  <a:pt x="1543" y="11315"/>
                  <a:pt x="1606" y="11323"/>
                  <a:pt x="1654" y="11536"/>
                </a:cubicBezTo>
                <a:cubicBezTo>
                  <a:pt x="1675" y="11632"/>
                  <a:pt x="1743" y="11831"/>
                  <a:pt x="1806" y="11977"/>
                </a:cubicBezTo>
                <a:cubicBezTo>
                  <a:pt x="1868" y="12124"/>
                  <a:pt x="1919" y="12270"/>
                  <a:pt x="1919" y="12303"/>
                </a:cubicBezTo>
                <a:cubicBezTo>
                  <a:pt x="1919" y="12336"/>
                  <a:pt x="1830" y="12556"/>
                  <a:pt x="1721" y="12793"/>
                </a:cubicBezTo>
                <a:cubicBezTo>
                  <a:pt x="1398" y="13492"/>
                  <a:pt x="1366" y="13892"/>
                  <a:pt x="1618" y="14076"/>
                </a:cubicBezTo>
                <a:cubicBezTo>
                  <a:pt x="1689" y="14128"/>
                  <a:pt x="1816" y="14311"/>
                  <a:pt x="1900" y="14484"/>
                </a:cubicBezTo>
                <a:lnTo>
                  <a:pt x="2052" y="14798"/>
                </a:lnTo>
                <a:lnTo>
                  <a:pt x="1843" y="15181"/>
                </a:lnTo>
                <a:cubicBezTo>
                  <a:pt x="1728" y="15391"/>
                  <a:pt x="1658" y="15541"/>
                  <a:pt x="1686" y="15513"/>
                </a:cubicBezTo>
                <a:cubicBezTo>
                  <a:pt x="1794" y="15406"/>
                  <a:pt x="1792" y="15641"/>
                  <a:pt x="1683" y="15842"/>
                </a:cubicBezTo>
                <a:cubicBezTo>
                  <a:pt x="1620" y="15958"/>
                  <a:pt x="1569" y="16096"/>
                  <a:pt x="1569" y="16148"/>
                </a:cubicBezTo>
                <a:cubicBezTo>
                  <a:pt x="1569" y="16201"/>
                  <a:pt x="1539" y="16264"/>
                  <a:pt x="1503" y="16288"/>
                </a:cubicBezTo>
                <a:cubicBezTo>
                  <a:pt x="1466" y="16313"/>
                  <a:pt x="1437" y="16363"/>
                  <a:pt x="1437" y="16401"/>
                </a:cubicBezTo>
                <a:cubicBezTo>
                  <a:pt x="1437" y="16512"/>
                  <a:pt x="1553" y="16482"/>
                  <a:pt x="1612" y="16356"/>
                </a:cubicBezTo>
                <a:cubicBezTo>
                  <a:pt x="1682" y="16207"/>
                  <a:pt x="1758" y="16290"/>
                  <a:pt x="1729" y="16484"/>
                </a:cubicBezTo>
                <a:cubicBezTo>
                  <a:pt x="1715" y="16578"/>
                  <a:pt x="1726" y="16622"/>
                  <a:pt x="1758" y="16604"/>
                </a:cubicBezTo>
                <a:cubicBezTo>
                  <a:pt x="1790" y="16585"/>
                  <a:pt x="1806" y="16424"/>
                  <a:pt x="1801" y="16179"/>
                </a:cubicBezTo>
                <a:cubicBezTo>
                  <a:pt x="1794" y="15800"/>
                  <a:pt x="1801" y="15774"/>
                  <a:pt x="1988" y="15504"/>
                </a:cubicBezTo>
                <a:cubicBezTo>
                  <a:pt x="2094" y="15349"/>
                  <a:pt x="2200" y="15243"/>
                  <a:pt x="2222" y="15268"/>
                </a:cubicBezTo>
                <a:cubicBezTo>
                  <a:pt x="2245" y="15292"/>
                  <a:pt x="2196" y="15488"/>
                  <a:pt x="2113" y="15705"/>
                </a:cubicBezTo>
                <a:cubicBezTo>
                  <a:pt x="1957" y="16115"/>
                  <a:pt x="1932" y="16273"/>
                  <a:pt x="2009" y="16357"/>
                </a:cubicBezTo>
                <a:cubicBezTo>
                  <a:pt x="2040" y="16391"/>
                  <a:pt x="2039" y="16442"/>
                  <a:pt x="2004" y="16517"/>
                </a:cubicBezTo>
                <a:cubicBezTo>
                  <a:pt x="1903" y="16731"/>
                  <a:pt x="2032" y="16619"/>
                  <a:pt x="2274" y="16284"/>
                </a:cubicBezTo>
                <a:cubicBezTo>
                  <a:pt x="2562" y="15884"/>
                  <a:pt x="2701" y="15756"/>
                  <a:pt x="2981" y="15622"/>
                </a:cubicBezTo>
                <a:cubicBezTo>
                  <a:pt x="3166" y="15533"/>
                  <a:pt x="3204" y="15539"/>
                  <a:pt x="3353" y="15678"/>
                </a:cubicBezTo>
                <a:cubicBezTo>
                  <a:pt x="3495" y="15809"/>
                  <a:pt x="3517" y="15865"/>
                  <a:pt x="3505" y="16055"/>
                </a:cubicBezTo>
                <a:cubicBezTo>
                  <a:pt x="3498" y="16177"/>
                  <a:pt x="3453" y="16391"/>
                  <a:pt x="3407" y="16531"/>
                </a:cubicBezTo>
                <a:cubicBezTo>
                  <a:pt x="3314" y="16811"/>
                  <a:pt x="3303" y="16791"/>
                  <a:pt x="3637" y="16928"/>
                </a:cubicBezTo>
                <a:cubicBezTo>
                  <a:pt x="3924" y="17045"/>
                  <a:pt x="3947" y="17040"/>
                  <a:pt x="3894" y="16867"/>
                </a:cubicBezTo>
                <a:cubicBezTo>
                  <a:pt x="3831" y="16658"/>
                  <a:pt x="3851" y="15845"/>
                  <a:pt x="3920" y="15798"/>
                </a:cubicBezTo>
                <a:cubicBezTo>
                  <a:pt x="3951" y="15777"/>
                  <a:pt x="4067" y="15795"/>
                  <a:pt x="4179" y="15837"/>
                </a:cubicBezTo>
                <a:cubicBezTo>
                  <a:pt x="4301" y="15883"/>
                  <a:pt x="4366" y="15884"/>
                  <a:pt x="4342" y="15841"/>
                </a:cubicBezTo>
                <a:cubicBezTo>
                  <a:pt x="4319" y="15801"/>
                  <a:pt x="4223" y="15748"/>
                  <a:pt x="4129" y="15723"/>
                </a:cubicBezTo>
                <a:cubicBezTo>
                  <a:pt x="4035" y="15698"/>
                  <a:pt x="3933" y="15624"/>
                  <a:pt x="3903" y="15557"/>
                </a:cubicBezTo>
                <a:cubicBezTo>
                  <a:pt x="3864" y="15470"/>
                  <a:pt x="3733" y="15422"/>
                  <a:pt x="3441" y="15388"/>
                </a:cubicBezTo>
                <a:cubicBezTo>
                  <a:pt x="2960" y="15332"/>
                  <a:pt x="2888" y="15280"/>
                  <a:pt x="2997" y="15069"/>
                </a:cubicBezTo>
                <a:cubicBezTo>
                  <a:pt x="3090" y="14888"/>
                  <a:pt x="3233" y="14884"/>
                  <a:pt x="3842" y="15047"/>
                </a:cubicBezTo>
                <a:cubicBezTo>
                  <a:pt x="4435" y="15206"/>
                  <a:pt x="4439" y="15208"/>
                  <a:pt x="4380" y="15335"/>
                </a:cubicBezTo>
                <a:cubicBezTo>
                  <a:pt x="4344" y="15412"/>
                  <a:pt x="4374" y="15517"/>
                  <a:pt x="4503" y="15770"/>
                </a:cubicBezTo>
                <a:lnTo>
                  <a:pt x="4673" y="16103"/>
                </a:lnTo>
                <a:lnTo>
                  <a:pt x="4632" y="15780"/>
                </a:lnTo>
                <a:cubicBezTo>
                  <a:pt x="4581" y="15378"/>
                  <a:pt x="4580" y="15361"/>
                  <a:pt x="4593" y="15290"/>
                </a:cubicBezTo>
                <a:cubicBezTo>
                  <a:pt x="4599" y="15258"/>
                  <a:pt x="4607" y="15190"/>
                  <a:pt x="4610" y="15137"/>
                </a:cubicBezTo>
                <a:cubicBezTo>
                  <a:pt x="4613" y="15084"/>
                  <a:pt x="4708" y="15010"/>
                  <a:pt x="4822" y="14973"/>
                </a:cubicBezTo>
                <a:lnTo>
                  <a:pt x="5031" y="14906"/>
                </a:lnTo>
                <a:lnTo>
                  <a:pt x="4944" y="14692"/>
                </a:lnTo>
                <a:cubicBezTo>
                  <a:pt x="4743" y="14192"/>
                  <a:pt x="4732" y="13758"/>
                  <a:pt x="4929" y="14085"/>
                </a:cubicBezTo>
                <a:lnTo>
                  <a:pt x="5038" y="14265"/>
                </a:lnTo>
                <a:lnTo>
                  <a:pt x="5012" y="14072"/>
                </a:lnTo>
                <a:cubicBezTo>
                  <a:pt x="4956" y="13669"/>
                  <a:pt x="4958" y="13282"/>
                  <a:pt x="5018" y="13242"/>
                </a:cubicBezTo>
                <a:cubicBezTo>
                  <a:pt x="5109" y="13180"/>
                  <a:pt x="5196" y="13356"/>
                  <a:pt x="5175" y="13556"/>
                </a:cubicBezTo>
                <a:cubicBezTo>
                  <a:pt x="5164" y="13657"/>
                  <a:pt x="5195" y="13852"/>
                  <a:pt x="5247" y="14001"/>
                </a:cubicBezTo>
                <a:cubicBezTo>
                  <a:pt x="5311" y="14187"/>
                  <a:pt x="5338" y="14396"/>
                  <a:pt x="5338" y="14709"/>
                </a:cubicBezTo>
                <a:cubicBezTo>
                  <a:pt x="5338" y="15144"/>
                  <a:pt x="5334" y="15157"/>
                  <a:pt x="5161" y="15351"/>
                </a:cubicBezTo>
                <a:cubicBezTo>
                  <a:pt x="4956" y="15579"/>
                  <a:pt x="4897" y="15794"/>
                  <a:pt x="4949" y="16118"/>
                </a:cubicBezTo>
                <a:cubicBezTo>
                  <a:pt x="4982" y="16321"/>
                  <a:pt x="4968" y="16383"/>
                  <a:pt x="4832" y="16629"/>
                </a:cubicBezTo>
                <a:cubicBezTo>
                  <a:pt x="4747" y="16784"/>
                  <a:pt x="4661" y="17011"/>
                  <a:pt x="4642" y="17135"/>
                </a:cubicBezTo>
                <a:cubicBezTo>
                  <a:pt x="4612" y="17327"/>
                  <a:pt x="4588" y="17357"/>
                  <a:pt x="4480" y="17338"/>
                </a:cubicBezTo>
                <a:cubicBezTo>
                  <a:pt x="3262" y="17121"/>
                  <a:pt x="2862" y="17100"/>
                  <a:pt x="2291" y="17221"/>
                </a:cubicBezTo>
                <a:cubicBezTo>
                  <a:pt x="2074" y="17267"/>
                  <a:pt x="1824" y="17361"/>
                  <a:pt x="1734" y="17430"/>
                </a:cubicBezTo>
                <a:cubicBezTo>
                  <a:pt x="1645" y="17498"/>
                  <a:pt x="1529" y="17554"/>
                  <a:pt x="1478" y="17554"/>
                </a:cubicBezTo>
                <a:cubicBezTo>
                  <a:pt x="1411" y="17554"/>
                  <a:pt x="1392" y="17589"/>
                  <a:pt x="1410" y="17675"/>
                </a:cubicBezTo>
                <a:cubicBezTo>
                  <a:pt x="1428" y="17756"/>
                  <a:pt x="1397" y="17825"/>
                  <a:pt x="1316" y="17889"/>
                </a:cubicBezTo>
                <a:cubicBezTo>
                  <a:pt x="1198" y="17982"/>
                  <a:pt x="783" y="18442"/>
                  <a:pt x="460" y="18837"/>
                </a:cubicBezTo>
                <a:cubicBezTo>
                  <a:pt x="368" y="18949"/>
                  <a:pt x="301" y="19080"/>
                  <a:pt x="311" y="19129"/>
                </a:cubicBezTo>
                <a:cubicBezTo>
                  <a:pt x="321" y="19178"/>
                  <a:pt x="275" y="19340"/>
                  <a:pt x="210" y="19489"/>
                </a:cubicBezTo>
                <a:cubicBezTo>
                  <a:pt x="63" y="19823"/>
                  <a:pt x="-23" y="20108"/>
                  <a:pt x="6" y="20160"/>
                </a:cubicBezTo>
                <a:cubicBezTo>
                  <a:pt x="18" y="20181"/>
                  <a:pt x="48" y="20129"/>
                  <a:pt x="74" y="20046"/>
                </a:cubicBezTo>
                <a:cubicBezTo>
                  <a:pt x="138" y="19833"/>
                  <a:pt x="409" y="19567"/>
                  <a:pt x="560" y="19567"/>
                </a:cubicBezTo>
                <a:cubicBezTo>
                  <a:pt x="705" y="19567"/>
                  <a:pt x="776" y="19699"/>
                  <a:pt x="670" y="19771"/>
                </a:cubicBezTo>
                <a:cubicBezTo>
                  <a:pt x="631" y="19797"/>
                  <a:pt x="610" y="19865"/>
                  <a:pt x="622" y="19922"/>
                </a:cubicBezTo>
                <a:cubicBezTo>
                  <a:pt x="634" y="19980"/>
                  <a:pt x="613" y="20058"/>
                  <a:pt x="574" y="20096"/>
                </a:cubicBezTo>
                <a:cubicBezTo>
                  <a:pt x="467" y="20203"/>
                  <a:pt x="547" y="20340"/>
                  <a:pt x="688" y="20291"/>
                </a:cubicBezTo>
                <a:cubicBezTo>
                  <a:pt x="891" y="20219"/>
                  <a:pt x="882" y="20387"/>
                  <a:pt x="670" y="20623"/>
                </a:cubicBezTo>
                <a:cubicBezTo>
                  <a:pt x="562" y="20744"/>
                  <a:pt x="466" y="20878"/>
                  <a:pt x="457" y="20921"/>
                </a:cubicBezTo>
                <a:cubicBezTo>
                  <a:pt x="446" y="20972"/>
                  <a:pt x="870" y="20982"/>
                  <a:pt x="1716" y="20951"/>
                </a:cubicBezTo>
                <a:cubicBezTo>
                  <a:pt x="2418" y="20925"/>
                  <a:pt x="3075" y="20928"/>
                  <a:pt x="3176" y="20959"/>
                </a:cubicBezTo>
                <a:cubicBezTo>
                  <a:pt x="3277" y="20989"/>
                  <a:pt x="3378" y="20984"/>
                  <a:pt x="3400" y="20946"/>
                </a:cubicBezTo>
                <a:cubicBezTo>
                  <a:pt x="3421" y="20907"/>
                  <a:pt x="3635" y="20887"/>
                  <a:pt x="3874" y="20899"/>
                </a:cubicBezTo>
                <a:cubicBezTo>
                  <a:pt x="4223" y="20917"/>
                  <a:pt x="4309" y="20943"/>
                  <a:pt x="4312" y="21036"/>
                </a:cubicBezTo>
                <a:cubicBezTo>
                  <a:pt x="4315" y="21100"/>
                  <a:pt x="4320" y="21174"/>
                  <a:pt x="4323" y="21200"/>
                </a:cubicBezTo>
                <a:cubicBezTo>
                  <a:pt x="4327" y="21225"/>
                  <a:pt x="4434" y="21196"/>
                  <a:pt x="4560" y="21135"/>
                </a:cubicBezTo>
                <a:cubicBezTo>
                  <a:pt x="4696" y="21069"/>
                  <a:pt x="5100" y="21006"/>
                  <a:pt x="5547" y="20981"/>
                </a:cubicBezTo>
                <a:cubicBezTo>
                  <a:pt x="6220" y="20943"/>
                  <a:pt x="6314" y="20953"/>
                  <a:pt x="6387" y="21070"/>
                </a:cubicBezTo>
                <a:cubicBezTo>
                  <a:pt x="6446" y="21165"/>
                  <a:pt x="6478" y="21177"/>
                  <a:pt x="6501" y="21112"/>
                </a:cubicBezTo>
                <a:cubicBezTo>
                  <a:pt x="6540" y="21000"/>
                  <a:pt x="6856" y="21063"/>
                  <a:pt x="7289" y="21266"/>
                </a:cubicBezTo>
                <a:cubicBezTo>
                  <a:pt x="7958" y="21581"/>
                  <a:pt x="7634" y="21312"/>
                  <a:pt x="6845" y="20898"/>
                </a:cubicBezTo>
                <a:cubicBezTo>
                  <a:pt x="6548" y="20742"/>
                  <a:pt x="6259" y="20555"/>
                  <a:pt x="6205" y="20483"/>
                </a:cubicBezTo>
                <a:cubicBezTo>
                  <a:pt x="6113" y="20360"/>
                  <a:pt x="6112" y="20346"/>
                  <a:pt x="6185" y="20296"/>
                </a:cubicBezTo>
                <a:cubicBezTo>
                  <a:pt x="6229" y="20266"/>
                  <a:pt x="6311" y="20286"/>
                  <a:pt x="6368" y="20340"/>
                </a:cubicBezTo>
                <a:cubicBezTo>
                  <a:pt x="6429" y="20398"/>
                  <a:pt x="6504" y="20413"/>
                  <a:pt x="6551" y="20378"/>
                </a:cubicBezTo>
                <a:cubicBezTo>
                  <a:pt x="6640" y="20309"/>
                  <a:pt x="6880" y="20246"/>
                  <a:pt x="7047" y="20248"/>
                </a:cubicBezTo>
                <a:lnTo>
                  <a:pt x="7157" y="20249"/>
                </a:lnTo>
                <a:lnTo>
                  <a:pt x="7047" y="20148"/>
                </a:lnTo>
                <a:cubicBezTo>
                  <a:pt x="6817" y="19937"/>
                  <a:pt x="5748" y="19578"/>
                  <a:pt x="5801" y="19729"/>
                </a:cubicBezTo>
                <a:cubicBezTo>
                  <a:pt x="5849" y="19867"/>
                  <a:pt x="5695" y="19885"/>
                  <a:pt x="5556" y="19759"/>
                </a:cubicBezTo>
                <a:cubicBezTo>
                  <a:pt x="5479" y="19688"/>
                  <a:pt x="5285" y="19587"/>
                  <a:pt x="5125" y="19533"/>
                </a:cubicBezTo>
                <a:cubicBezTo>
                  <a:pt x="4965" y="19479"/>
                  <a:pt x="4838" y="19398"/>
                  <a:pt x="4844" y="19353"/>
                </a:cubicBezTo>
                <a:cubicBezTo>
                  <a:pt x="4853" y="19270"/>
                  <a:pt x="4596" y="19176"/>
                  <a:pt x="3935" y="19022"/>
                </a:cubicBezTo>
                <a:cubicBezTo>
                  <a:pt x="3539" y="18930"/>
                  <a:pt x="3458" y="18869"/>
                  <a:pt x="3551" y="18732"/>
                </a:cubicBezTo>
                <a:cubicBezTo>
                  <a:pt x="3686" y="18535"/>
                  <a:pt x="4014" y="18448"/>
                  <a:pt x="4297" y="18536"/>
                </a:cubicBezTo>
                <a:cubicBezTo>
                  <a:pt x="4586" y="18626"/>
                  <a:pt x="4646" y="18666"/>
                  <a:pt x="5031" y="19024"/>
                </a:cubicBezTo>
                <a:cubicBezTo>
                  <a:pt x="5225" y="19203"/>
                  <a:pt x="5331" y="19248"/>
                  <a:pt x="5566" y="19252"/>
                </a:cubicBezTo>
                <a:cubicBezTo>
                  <a:pt x="5905" y="19258"/>
                  <a:pt x="6197" y="19368"/>
                  <a:pt x="7135" y="19845"/>
                </a:cubicBezTo>
                <a:cubicBezTo>
                  <a:pt x="7509" y="20034"/>
                  <a:pt x="7854" y="20210"/>
                  <a:pt x="7902" y="20235"/>
                </a:cubicBezTo>
                <a:cubicBezTo>
                  <a:pt x="7988" y="20278"/>
                  <a:pt x="7988" y="20276"/>
                  <a:pt x="7907" y="20166"/>
                </a:cubicBezTo>
                <a:cubicBezTo>
                  <a:pt x="7781" y="19997"/>
                  <a:pt x="7890" y="19929"/>
                  <a:pt x="8103" y="20042"/>
                </a:cubicBezTo>
                <a:cubicBezTo>
                  <a:pt x="8213" y="20100"/>
                  <a:pt x="8302" y="20205"/>
                  <a:pt x="8328" y="20309"/>
                </a:cubicBezTo>
                <a:cubicBezTo>
                  <a:pt x="8353" y="20403"/>
                  <a:pt x="8425" y="20496"/>
                  <a:pt x="8488" y="20515"/>
                </a:cubicBezTo>
                <a:cubicBezTo>
                  <a:pt x="8552" y="20534"/>
                  <a:pt x="8643" y="20580"/>
                  <a:pt x="8691" y="20615"/>
                </a:cubicBezTo>
                <a:cubicBezTo>
                  <a:pt x="8770" y="20673"/>
                  <a:pt x="8773" y="20666"/>
                  <a:pt x="8717" y="20545"/>
                </a:cubicBezTo>
                <a:cubicBezTo>
                  <a:pt x="8663" y="20429"/>
                  <a:pt x="8663" y="20395"/>
                  <a:pt x="8717" y="20304"/>
                </a:cubicBezTo>
                <a:cubicBezTo>
                  <a:pt x="8769" y="20214"/>
                  <a:pt x="8808" y="20215"/>
                  <a:pt x="8974" y="20315"/>
                </a:cubicBezTo>
                <a:cubicBezTo>
                  <a:pt x="9150" y="20423"/>
                  <a:pt x="9490" y="20427"/>
                  <a:pt x="9831" y="20327"/>
                </a:cubicBezTo>
                <a:cubicBezTo>
                  <a:pt x="9886" y="20311"/>
                  <a:pt x="9919" y="20345"/>
                  <a:pt x="9919" y="20418"/>
                </a:cubicBezTo>
                <a:cubicBezTo>
                  <a:pt x="9919" y="20501"/>
                  <a:pt x="10005" y="20561"/>
                  <a:pt x="10222" y="20628"/>
                </a:cubicBezTo>
                <a:cubicBezTo>
                  <a:pt x="10482" y="20708"/>
                  <a:pt x="10558" y="20703"/>
                  <a:pt x="10748" y="20597"/>
                </a:cubicBezTo>
                <a:cubicBezTo>
                  <a:pt x="10870" y="20528"/>
                  <a:pt x="10989" y="20443"/>
                  <a:pt x="11012" y="20406"/>
                </a:cubicBezTo>
                <a:cubicBezTo>
                  <a:pt x="11070" y="20314"/>
                  <a:pt x="11436" y="20324"/>
                  <a:pt x="11769" y="20427"/>
                </a:cubicBezTo>
                <a:cubicBezTo>
                  <a:pt x="11937" y="20478"/>
                  <a:pt x="12197" y="20492"/>
                  <a:pt x="12417" y="20459"/>
                </a:cubicBezTo>
                <a:cubicBezTo>
                  <a:pt x="12780" y="20406"/>
                  <a:pt x="12783" y="20403"/>
                  <a:pt x="12775" y="20199"/>
                </a:cubicBezTo>
                <a:cubicBezTo>
                  <a:pt x="12768" y="20005"/>
                  <a:pt x="12780" y="19991"/>
                  <a:pt x="12965" y="19981"/>
                </a:cubicBezTo>
                <a:cubicBezTo>
                  <a:pt x="13073" y="19975"/>
                  <a:pt x="13419" y="19946"/>
                  <a:pt x="13732" y="19916"/>
                </a:cubicBezTo>
                <a:cubicBezTo>
                  <a:pt x="14436" y="19849"/>
                  <a:pt x="14345" y="19845"/>
                  <a:pt x="14630" y="19950"/>
                </a:cubicBezTo>
                <a:cubicBezTo>
                  <a:pt x="14763" y="19998"/>
                  <a:pt x="14925" y="20052"/>
                  <a:pt x="14991" y="20068"/>
                </a:cubicBezTo>
                <a:cubicBezTo>
                  <a:pt x="15056" y="20083"/>
                  <a:pt x="15129" y="20117"/>
                  <a:pt x="15152" y="20142"/>
                </a:cubicBezTo>
                <a:cubicBezTo>
                  <a:pt x="15215" y="20211"/>
                  <a:pt x="16256" y="20214"/>
                  <a:pt x="16406" y="20145"/>
                </a:cubicBezTo>
                <a:cubicBezTo>
                  <a:pt x="16478" y="20112"/>
                  <a:pt x="16592" y="20018"/>
                  <a:pt x="16658" y="19937"/>
                </a:cubicBezTo>
                <a:cubicBezTo>
                  <a:pt x="16724" y="19855"/>
                  <a:pt x="16778" y="19813"/>
                  <a:pt x="16778" y="19842"/>
                </a:cubicBezTo>
                <a:cubicBezTo>
                  <a:pt x="16778" y="19871"/>
                  <a:pt x="16807" y="19852"/>
                  <a:pt x="16843" y="19800"/>
                </a:cubicBezTo>
                <a:cubicBezTo>
                  <a:pt x="16878" y="19749"/>
                  <a:pt x="16902" y="19677"/>
                  <a:pt x="16897" y="19641"/>
                </a:cubicBezTo>
                <a:cubicBezTo>
                  <a:pt x="16885" y="19558"/>
                  <a:pt x="17313" y="18982"/>
                  <a:pt x="17536" y="18781"/>
                </a:cubicBezTo>
                <a:cubicBezTo>
                  <a:pt x="17882" y="18470"/>
                  <a:pt x="18350" y="18521"/>
                  <a:pt x="18335" y="18869"/>
                </a:cubicBezTo>
                <a:cubicBezTo>
                  <a:pt x="18332" y="18961"/>
                  <a:pt x="18300" y="19068"/>
                  <a:pt x="18266" y="19107"/>
                </a:cubicBezTo>
                <a:cubicBezTo>
                  <a:pt x="18214" y="19164"/>
                  <a:pt x="18216" y="19177"/>
                  <a:pt x="18277" y="19178"/>
                </a:cubicBezTo>
                <a:cubicBezTo>
                  <a:pt x="18318" y="19179"/>
                  <a:pt x="18362" y="19148"/>
                  <a:pt x="18375" y="19110"/>
                </a:cubicBezTo>
                <a:cubicBezTo>
                  <a:pt x="18388" y="19073"/>
                  <a:pt x="18462" y="19027"/>
                  <a:pt x="18539" y="19007"/>
                </a:cubicBezTo>
                <a:cubicBezTo>
                  <a:pt x="18655" y="18977"/>
                  <a:pt x="18712" y="19022"/>
                  <a:pt x="18879" y="19284"/>
                </a:cubicBezTo>
                <a:lnTo>
                  <a:pt x="19080" y="19599"/>
                </a:lnTo>
                <a:lnTo>
                  <a:pt x="18910" y="19280"/>
                </a:lnTo>
                <a:cubicBezTo>
                  <a:pt x="18746" y="18972"/>
                  <a:pt x="18730" y="18793"/>
                  <a:pt x="18865" y="18793"/>
                </a:cubicBezTo>
                <a:cubicBezTo>
                  <a:pt x="18900" y="18793"/>
                  <a:pt x="19022" y="18710"/>
                  <a:pt x="19136" y="18610"/>
                </a:cubicBezTo>
                <a:cubicBezTo>
                  <a:pt x="19250" y="18510"/>
                  <a:pt x="19392" y="18407"/>
                  <a:pt x="19452" y="18382"/>
                </a:cubicBezTo>
                <a:cubicBezTo>
                  <a:pt x="19530" y="18349"/>
                  <a:pt x="19563" y="18279"/>
                  <a:pt x="19568" y="18143"/>
                </a:cubicBezTo>
                <a:cubicBezTo>
                  <a:pt x="19571" y="18037"/>
                  <a:pt x="19548" y="17933"/>
                  <a:pt x="19517" y="17912"/>
                </a:cubicBezTo>
                <a:cubicBezTo>
                  <a:pt x="19486" y="17891"/>
                  <a:pt x="19397" y="17710"/>
                  <a:pt x="19319" y="17510"/>
                </a:cubicBezTo>
                <a:lnTo>
                  <a:pt x="19177" y="17147"/>
                </a:lnTo>
                <a:lnTo>
                  <a:pt x="19200" y="16170"/>
                </a:lnTo>
                <a:cubicBezTo>
                  <a:pt x="19219" y="15349"/>
                  <a:pt x="19244" y="15078"/>
                  <a:pt x="19359" y="14473"/>
                </a:cubicBezTo>
                <a:cubicBezTo>
                  <a:pt x="19509" y="13683"/>
                  <a:pt x="19517" y="13592"/>
                  <a:pt x="19452" y="13394"/>
                </a:cubicBezTo>
                <a:cubicBezTo>
                  <a:pt x="19387" y="13198"/>
                  <a:pt x="19286" y="12045"/>
                  <a:pt x="19319" y="11879"/>
                </a:cubicBezTo>
                <a:cubicBezTo>
                  <a:pt x="19365" y="11649"/>
                  <a:pt x="19426" y="11707"/>
                  <a:pt x="19477" y="12027"/>
                </a:cubicBezTo>
                <a:cubicBezTo>
                  <a:pt x="19511" y="12242"/>
                  <a:pt x="19554" y="12338"/>
                  <a:pt x="19629" y="12369"/>
                </a:cubicBezTo>
                <a:cubicBezTo>
                  <a:pt x="19762" y="12425"/>
                  <a:pt x="19819" y="12837"/>
                  <a:pt x="19786" y="13510"/>
                </a:cubicBezTo>
                <a:cubicBezTo>
                  <a:pt x="19765" y="13937"/>
                  <a:pt x="19772" y="13994"/>
                  <a:pt x="19840" y="13994"/>
                </a:cubicBezTo>
                <a:cubicBezTo>
                  <a:pt x="19882" y="13994"/>
                  <a:pt x="19938" y="14031"/>
                  <a:pt x="19963" y="14076"/>
                </a:cubicBezTo>
                <a:cubicBezTo>
                  <a:pt x="20075" y="14273"/>
                  <a:pt x="20068" y="12947"/>
                  <a:pt x="19955" y="12430"/>
                </a:cubicBezTo>
                <a:cubicBezTo>
                  <a:pt x="19939" y="12357"/>
                  <a:pt x="19957" y="12220"/>
                  <a:pt x="19996" y="12123"/>
                </a:cubicBezTo>
                <a:cubicBezTo>
                  <a:pt x="20092" y="11880"/>
                  <a:pt x="20083" y="11547"/>
                  <a:pt x="19972" y="11229"/>
                </a:cubicBezTo>
                <a:lnTo>
                  <a:pt x="19878" y="10961"/>
                </a:lnTo>
                <a:lnTo>
                  <a:pt x="20005" y="10778"/>
                </a:lnTo>
                <a:cubicBezTo>
                  <a:pt x="20075" y="10677"/>
                  <a:pt x="20146" y="10593"/>
                  <a:pt x="20164" y="10591"/>
                </a:cubicBezTo>
                <a:cubicBezTo>
                  <a:pt x="20182" y="10589"/>
                  <a:pt x="20273" y="10710"/>
                  <a:pt x="20367" y="10859"/>
                </a:cubicBezTo>
                <a:cubicBezTo>
                  <a:pt x="20460" y="11008"/>
                  <a:pt x="20548" y="11131"/>
                  <a:pt x="20562" y="11131"/>
                </a:cubicBezTo>
                <a:cubicBezTo>
                  <a:pt x="20576" y="11131"/>
                  <a:pt x="20608" y="11000"/>
                  <a:pt x="20633" y="10841"/>
                </a:cubicBezTo>
                <a:cubicBezTo>
                  <a:pt x="20672" y="10593"/>
                  <a:pt x="20666" y="10530"/>
                  <a:pt x="20593" y="10400"/>
                </a:cubicBezTo>
                <a:cubicBezTo>
                  <a:pt x="20546" y="10317"/>
                  <a:pt x="20444" y="10213"/>
                  <a:pt x="20367" y="10168"/>
                </a:cubicBezTo>
                <a:cubicBezTo>
                  <a:pt x="20234" y="10090"/>
                  <a:pt x="20224" y="10055"/>
                  <a:pt x="20151" y="9413"/>
                </a:cubicBezTo>
                <a:cubicBezTo>
                  <a:pt x="20063" y="8645"/>
                  <a:pt x="20046" y="8577"/>
                  <a:pt x="19938" y="8577"/>
                </a:cubicBezTo>
                <a:cubicBezTo>
                  <a:pt x="19824" y="8577"/>
                  <a:pt x="19742" y="8771"/>
                  <a:pt x="19562" y="9457"/>
                </a:cubicBezTo>
                <a:cubicBezTo>
                  <a:pt x="19363" y="10221"/>
                  <a:pt x="19288" y="10177"/>
                  <a:pt x="19362" y="9339"/>
                </a:cubicBezTo>
                <a:cubicBezTo>
                  <a:pt x="19400" y="8905"/>
                  <a:pt x="19437" y="8733"/>
                  <a:pt x="19515" y="8614"/>
                </a:cubicBezTo>
                <a:cubicBezTo>
                  <a:pt x="19609" y="8475"/>
                  <a:pt x="19704" y="8058"/>
                  <a:pt x="19777" y="7473"/>
                </a:cubicBezTo>
                <a:cubicBezTo>
                  <a:pt x="19810" y="7211"/>
                  <a:pt x="19791" y="7209"/>
                  <a:pt x="19606" y="7458"/>
                </a:cubicBezTo>
                <a:cubicBezTo>
                  <a:pt x="19511" y="7586"/>
                  <a:pt x="19449" y="7626"/>
                  <a:pt x="19430" y="7572"/>
                </a:cubicBezTo>
                <a:cubicBezTo>
                  <a:pt x="19364" y="7381"/>
                  <a:pt x="19409" y="5749"/>
                  <a:pt x="19499" y="5132"/>
                </a:cubicBezTo>
                <a:cubicBezTo>
                  <a:pt x="19548" y="4792"/>
                  <a:pt x="19599" y="4439"/>
                  <a:pt x="19612" y="4349"/>
                </a:cubicBezTo>
                <a:cubicBezTo>
                  <a:pt x="19631" y="4215"/>
                  <a:pt x="19600" y="4155"/>
                  <a:pt x="19439" y="4018"/>
                </a:cubicBezTo>
                <a:cubicBezTo>
                  <a:pt x="19058" y="3692"/>
                  <a:pt x="18621" y="3727"/>
                  <a:pt x="18683" y="4079"/>
                </a:cubicBezTo>
                <a:cubicBezTo>
                  <a:pt x="18695" y="4148"/>
                  <a:pt x="18724" y="4581"/>
                  <a:pt x="18746" y="5041"/>
                </a:cubicBezTo>
                <a:cubicBezTo>
                  <a:pt x="18795" y="6038"/>
                  <a:pt x="18744" y="7206"/>
                  <a:pt x="18615" y="8020"/>
                </a:cubicBezTo>
                <a:cubicBezTo>
                  <a:pt x="18555" y="8400"/>
                  <a:pt x="18540" y="8617"/>
                  <a:pt x="18569" y="8678"/>
                </a:cubicBezTo>
                <a:cubicBezTo>
                  <a:pt x="18592" y="8729"/>
                  <a:pt x="18637" y="9058"/>
                  <a:pt x="18667" y="9411"/>
                </a:cubicBezTo>
                <a:cubicBezTo>
                  <a:pt x="18714" y="9957"/>
                  <a:pt x="18713" y="10068"/>
                  <a:pt x="18660" y="10159"/>
                </a:cubicBezTo>
                <a:cubicBezTo>
                  <a:pt x="18581" y="10294"/>
                  <a:pt x="17714" y="10770"/>
                  <a:pt x="17639" y="10719"/>
                </a:cubicBezTo>
                <a:cubicBezTo>
                  <a:pt x="17596" y="10690"/>
                  <a:pt x="17593" y="10541"/>
                  <a:pt x="17624" y="10040"/>
                </a:cubicBezTo>
                <a:cubicBezTo>
                  <a:pt x="17652" y="9609"/>
                  <a:pt x="17650" y="9232"/>
                  <a:pt x="17618" y="8891"/>
                </a:cubicBezTo>
                <a:lnTo>
                  <a:pt x="17570" y="8382"/>
                </a:lnTo>
                <a:lnTo>
                  <a:pt x="17761" y="7725"/>
                </a:lnTo>
                <a:cubicBezTo>
                  <a:pt x="17866" y="7363"/>
                  <a:pt x="17976" y="6869"/>
                  <a:pt x="18004" y="6628"/>
                </a:cubicBezTo>
                <a:cubicBezTo>
                  <a:pt x="18050" y="6227"/>
                  <a:pt x="18046" y="6159"/>
                  <a:pt x="17960" y="5860"/>
                </a:cubicBezTo>
                <a:cubicBezTo>
                  <a:pt x="17818" y="5371"/>
                  <a:pt x="17489" y="4796"/>
                  <a:pt x="16756" y="3758"/>
                </a:cubicBezTo>
                <a:cubicBezTo>
                  <a:pt x="16395" y="3245"/>
                  <a:pt x="16025" y="2701"/>
                  <a:pt x="15934" y="2550"/>
                </a:cubicBezTo>
                <a:cubicBezTo>
                  <a:pt x="15742" y="2229"/>
                  <a:pt x="15721" y="1950"/>
                  <a:pt x="15869" y="1712"/>
                </a:cubicBezTo>
                <a:lnTo>
                  <a:pt x="15967" y="1554"/>
                </a:lnTo>
                <a:lnTo>
                  <a:pt x="16362" y="1776"/>
                </a:lnTo>
                <a:cubicBezTo>
                  <a:pt x="17078" y="2178"/>
                  <a:pt x="17371" y="2149"/>
                  <a:pt x="17584" y="1655"/>
                </a:cubicBezTo>
                <a:cubicBezTo>
                  <a:pt x="17645" y="1514"/>
                  <a:pt x="17685" y="1379"/>
                  <a:pt x="17672" y="1357"/>
                </a:cubicBezTo>
                <a:cubicBezTo>
                  <a:pt x="17659" y="1335"/>
                  <a:pt x="17718" y="1225"/>
                  <a:pt x="17802" y="1112"/>
                </a:cubicBezTo>
                <a:cubicBezTo>
                  <a:pt x="17943" y="922"/>
                  <a:pt x="18071" y="602"/>
                  <a:pt x="17955" y="728"/>
                </a:cubicBezTo>
                <a:cubicBezTo>
                  <a:pt x="17928" y="757"/>
                  <a:pt x="17803" y="797"/>
                  <a:pt x="17676" y="816"/>
                </a:cubicBezTo>
                <a:cubicBezTo>
                  <a:pt x="17450" y="850"/>
                  <a:pt x="17439" y="842"/>
                  <a:pt x="17203" y="465"/>
                </a:cubicBezTo>
                <a:cubicBezTo>
                  <a:pt x="17000" y="140"/>
                  <a:pt x="16874" y="-19"/>
                  <a:pt x="16738" y="2"/>
                </a:cubicBezTo>
                <a:close/>
                <a:moveTo>
                  <a:pt x="20862" y="13841"/>
                </a:moveTo>
                <a:cubicBezTo>
                  <a:pt x="20852" y="13842"/>
                  <a:pt x="20844" y="13876"/>
                  <a:pt x="20830" y="13941"/>
                </a:cubicBezTo>
                <a:cubicBezTo>
                  <a:pt x="20809" y="14038"/>
                  <a:pt x="20836" y="14149"/>
                  <a:pt x="20919" y="14301"/>
                </a:cubicBezTo>
                <a:cubicBezTo>
                  <a:pt x="20985" y="14423"/>
                  <a:pt x="21027" y="14558"/>
                  <a:pt x="21012" y="14601"/>
                </a:cubicBezTo>
                <a:cubicBezTo>
                  <a:pt x="20997" y="14644"/>
                  <a:pt x="21005" y="14702"/>
                  <a:pt x="21030" y="14729"/>
                </a:cubicBezTo>
                <a:cubicBezTo>
                  <a:pt x="21114" y="14821"/>
                  <a:pt x="21026" y="14923"/>
                  <a:pt x="20907" y="14872"/>
                </a:cubicBezTo>
                <a:cubicBezTo>
                  <a:pt x="20792" y="14823"/>
                  <a:pt x="20791" y="14827"/>
                  <a:pt x="20865" y="14975"/>
                </a:cubicBezTo>
                <a:cubicBezTo>
                  <a:pt x="20922" y="15089"/>
                  <a:pt x="20929" y="15148"/>
                  <a:pt x="20891" y="15215"/>
                </a:cubicBezTo>
                <a:cubicBezTo>
                  <a:pt x="20822" y="15337"/>
                  <a:pt x="20932" y="15565"/>
                  <a:pt x="21037" y="15517"/>
                </a:cubicBezTo>
                <a:cubicBezTo>
                  <a:pt x="21118" y="15479"/>
                  <a:pt x="21239" y="15663"/>
                  <a:pt x="21190" y="15749"/>
                </a:cubicBezTo>
                <a:cubicBezTo>
                  <a:pt x="21175" y="15776"/>
                  <a:pt x="21185" y="15846"/>
                  <a:pt x="21212" y="15904"/>
                </a:cubicBezTo>
                <a:cubicBezTo>
                  <a:pt x="21239" y="15963"/>
                  <a:pt x="21267" y="16000"/>
                  <a:pt x="21274" y="15987"/>
                </a:cubicBezTo>
                <a:cubicBezTo>
                  <a:pt x="21281" y="15975"/>
                  <a:pt x="21259" y="15705"/>
                  <a:pt x="21224" y="15387"/>
                </a:cubicBezTo>
                <a:cubicBezTo>
                  <a:pt x="21190" y="15069"/>
                  <a:pt x="21172" y="14753"/>
                  <a:pt x="21185" y="14684"/>
                </a:cubicBezTo>
                <a:cubicBezTo>
                  <a:pt x="21197" y="14615"/>
                  <a:pt x="21177" y="14514"/>
                  <a:pt x="21141" y="14460"/>
                </a:cubicBezTo>
                <a:cubicBezTo>
                  <a:pt x="21104" y="14406"/>
                  <a:pt x="21074" y="14275"/>
                  <a:pt x="21074" y="14169"/>
                </a:cubicBezTo>
                <a:cubicBezTo>
                  <a:pt x="21074" y="14032"/>
                  <a:pt x="21056" y="13990"/>
                  <a:pt x="21009" y="14021"/>
                </a:cubicBezTo>
                <a:cubicBezTo>
                  <a:pt x="20974" y="14046"/>
                  <a:pt x="20926" y="14006"/>
                  <a:pt x="20902" y="13933"/>
                </a:cubicBezTo>
                <a:cubicBezTo>
                  <a:pt x="20883" y="13871"/>
                  <a:pt x="20872" y="13840"/>
                  <a:pt x="20862" y="13841"/>
                </a:cubicBezTo>
                <a:close/>
                <a:moveTo>
                  <a:pt x="21077" y="15851"/>
                </a:moveTo>
                <a:cubicBezTo>
                  <a:pt x="21052" y="15851"/>
                  <a:pt x="21032" y="15929"/>
                  <a:pt x="21034" y="16025"/>
                </a:cubicBezTo>
                <a:cubicBezTo>
                  <a:pt x="21039" y="16339"/>
                  <a:pt x="20996" y="17000"/>
                  <a:pt x="20964" y="17091"/>
                </a:cubicBezTo>
                <a:cubicBezTo>
                  <a:pt x="20941" y="17156"/>
                  <a:pt x="20919" y="17157"/>
                  <a:pt x="20885" y="17096"/>
                </a:cubicBezTo>
                <a:cubicBezTo>
                  <a:pt x="20858" y="17050"/>
                  <a:pt x="20822" y="17012"/>
                  <a:pt x="20803" y="17012"/>
                </a:cubicBezTo>
                <a:cubicBezTo>
                  <a:pt x="20744" y="17012"/>
                  <a:pt x="20627" y="17389"/>
                  <a:pt x="20658" y="17479"/>
                </a:cubicBezTo>
                <a:cubicBezTo>
                  <a:pt x="20679" y="17538"/>
                  <a:pt x="20711" y="17527"/>
                  <a:pt x="20764" y="17443"/>
                </a:cubicBezTo>
                <a:cubicBezTo>
                  <a:pt x="20805" y="17376"/>
                  <a:pt x="20851" y="17342"/>
                  <a:pt x="20866" y="17367"/>
                </a:cubicBezTo>
                <a:cubicBezTo>
                  <a:pt x="20880" y="17392"/>
                  <a:pt x="20914" y="17339"/>
                  <a:pt x="20940" y="17251"/>
                </a:cubicBezTo>
                <a:cubicBezTo>
                  <a:pt x="21002" y="17048"/>
                  <a:pt x="21077" y="17046"/>
                  <a:pt x="21173" y="17244"/>
                </a:cubicBezTo>
                <a:cubicBezTo>
                  <a:pt x="21309" y="17525"/>
                  <a:pt x="21436" y="17366"/>
                  <a:pt x="21321" y="17057"/>
                </a:cubicBezTo>
                <a:cubicBezTo>
                  <a:pt x="21273" y="16928"/>
                  <a:pt x="21268" y="16855"/>
                  <a:pt x="21303" y="16794"/>
                </a:cubicBezTo>
                <a:cubicBezTo>
                  <a:pt x="21338" y="16733"/>
                  <a:pt x="21336" y="16678"/>
                  <a:pt x="21298" y="16597"/>
                </a:cubicBezTo>
                <a:cubicBezTo>
                  <a:pt x="21262" y="16521"/>
                  <a:pt x="21260" y="16468"/>
                  <a:pt x="21291" y="16434"/>
                </a:cubicBezTo>
                <a:cubicBezTo>
                  <a:pt x="21365" y="16353"/>
                  <a:pt x="21344" y="16238"/>
                  <a:pt x="21255" y="16238"/>
                </a:cubicBezTo>
                <a:cubicBezTo>
                  <a:pt x="21156" y="16238"/>
                  <a:pt x="21055" y="16045"/>
                  <a:pt x="21095" y="15932"/>
                </a:cubicBezTo>
                <a:cubicBezTo>
                  <a:pt x="21110" y="15887"/>
                  <a:pt x="21102" y="15851"/>
                  <a:pt x="21077" y="15851"/>
                </a:cubicBezTo>
                <a:close/>
                <a:moveTo>
                  <a:pt x="20921" y="17641"/>
                </a:moveTo>
                <a:cubicBezTo>
                  <a:pt x="20885" y="17646"/>
                  <a:pt x="20869" y="17832"/>
                  <a:pt x="20902" y="18041"/>
                </a:cubicBezTo>
                <a:cubicBezTo>
                  <a:pt x="20946" y="18325"/>
                  <a:pt x="20948" y="18326"/>
                  <a:pt x="21065" y="18213"/>
                </a:cubicBezTo>
                <a:cubicBezTo>
                  <a:pt x="21216" y="18067"/>
                  <a:pt x="21337" y="17899"/>
                  <a:pt x="21337" y="17836"/>
                </a:cubicBezTo>
                <a:cubicBezTo>
                  <a:pt x="21337" y="17808"/>
                  <a:pt x="21259" y="17786"/>
                  <a:pt x="21164" y="17786"/>
                </a:cubicBezTo>
                <a:cubicBezTo>
                  <a:pt x="21069" y="17786"/>
                  <a:pt x="20978" y="17748"/>
                  <a:pt x="20962" y="17702"/>
                </a:cubicBezTo>
                <a:cubicBezTo>
                  <a:pt x="20946" y="17658"/>
                  <a:pt x="20933" y="17639"/>
                  <a:pt x="20921" y="17641"/>
                </a:cubicBezTo>
                <a:close/>
                <a:moveTo>
                  <a:pt x="644" y="17951"/>
                </a:moveTo>
                <a:cubicBezTo>
                  <a:pt x="629" y="17950"/>
                  <a:pt x="611" y="17954"/>
                  <a:pt x="596" y="17965"/>
                </a:cubicBezTo>
                <a:cubicBezTo>
                  <a:pt x="561" y="17990"/>
                  <a:pt x="572" y="18008"/>
                  <a:pt x="623" y="18012"/>
                </a:cubicBezTo>
                <a:cubicBezTo>
                  <a:pt x="669" y="18015"/>
                  <a:pt x="695" y="17997"/>
                  <a:pt x="680" y="17972"/>
                </a:cubicBezTo>
                <a:cubicBezTo>
                  <a:pt x="673" y="17959"/>
                  <a:pt x="659" y="17952"/>
                  <a:pt x="644" y="17951"/>
                </a:cubicBezTo>
                <a:close/>
                <a:moveTo>
                  <a:pt x="19715" y="18338"/>
                </a:moveTo>
                <a:cubicBezTo>
                  <a:pt x="19695" y="18338"/>
                  <a:pt x="19675" y="18344"/>
                  <a:pt x="19660" y="18354"/>
                </a:cubicBezTo>
                <a:cubicBezTo>
                  <a:pt x="19630" y="18376"/>
                  <a:pt x="19655" y="18393"/>
                  <a:pt x="19715" y="18393"/>
                </a:cubicBezTo>
                <a:cubicBezTo>
                  <a:pt x="19775" y="18393"/>
                  <a:pt x="19800" y="18376"/>
                  <a:pt x="19770" y="18354"/>
                </a:cubicBezTo>
                <a:cubicBezTo>
                  <a:pt x="19755" y="18344"/>
                  <a:pt x="19735" y="18338"/>
                  <a:pt x="19715" y="18338"/>
                </a:cubicBezTo>
                <a:close/>
                <a:moveTo>
                  <a:pt x="19974" y="18415"/>
                </a:moveTo>
                <a:cubicBezTo>
                  <a:pt x="19959" y="18414"/>
                  <a:pt x="19942" y="18418"/>
                  <a:pt x="19926" y="18430"/>
                </a:cubicBezTo>
                <a:cubicBezTo>
                  <a:pt x="19891" y="18454"/>
                  <a:pt x="19902" y="18473"/>
                  <a:pt x="19953" y="18476"/>
                </a:cubicBezTo>
                <a:cubicBezTo>
                  <a:pt x="19999" y="18480"/>
                  <a:pt x="20025" y="18462"/>
                  <a:pt x="20010" y="18436"/>
                </a:cubicBezTo>
                <a:cubicBezTo>
                  <a:pt x="20003" y="18423"/>
                  <a:pt x="19989" y="18416"/>
                  <a:pt x="19974" y="18415"/>
                </a:cubicBezTo>
                <a:close/>
                <a:moveTo>
                  <a:pt x="20084" y="18484"/>
                </a:moveTo>
                <a:cubicBezTo>
                  <a:pt x="20082" y="18483"/>
                  <a:pt x="20080" y="18536"/>
                  <a:pt x="20080" y="18599"/>
                </a:cubicBezTo>
                <a:cubicBezTo>
                  <a:pt x="20080" y="18687"/>
                  <a:pt x="20131" y="18714"/>
                  <a:pt x="20282" y="18710"/>
                </a:cubicBezTo>
                <a:lnTo>
                  <a:pt x="20482" y="18705"/>
                </a:lnTo>
                <a:lnTo>
                  <a:pt x="20285" y="18594"/>
                </a:lnTo>
                <a:cubicBezTo>
                  <a:pt x="20177" y="18534"/>
                  <a:pt x="20086" y="18485"/>
                  <a:pt x="20084" y="18484"/>
                </a:cubicBezTo>
                <a:close/>
                <a:moveTo>
                  <a:pt x="19934" y="18725"/>
                </a:moveTo>
                <a:cubicBezTo>
                  <a:pt x="19915" y="18725"/>
                  <a:pt x="19894" y="18730"/>
                  <a:pt x="19879" y="18741"/>
                </a:cubicBezTo>
                <a:cubicBezTo>
                  <a:pt x="19849" y="18762"/>
                  <a:pt x="19874" y="18780"/>
                  <a:pt x="19934" y="18780"/>
                </a:cubicBezTo>
                <a:cubicBezTo>
                  <a:pt x="19995" y="18780"/>
                  <a:pt x="20019" y="18762"/>
                  <a:pt x="19989" y="18741"/>
                </a:cubicBezTo>
                <a:cubicBezTo>
                  <a:pt x="19974" y="18730"/>
                  <a:pt x="19954" y="18725"/>
                  <a:pt x="19934" y="18725"/>
                </a:cubicBezTo>
                <a:close/>
                <a:moveTo>
                  <a:pt x="21337" y="19257"/>
                </a:moveTo>
                <a:cubicBezTo>
                  <a:pt x="21334" y="19261"/>
                  <a:pt x="21348" y="19292"/>
                  <a:pt x="21375" y="19353"/>
                </a:cubicBezTo>
                <a:cubicBezTo>
                  <a:pt x="21408" y="19427"/>
                  <a:pt x="21443" y="19489"/>
                  <a:pt x="21452" y="19489"/>
                </a:cubicBezTo>
                <a:cubicBezTo>
                  <a:pt x="21488" y="19489"/>
                  <a:pt x="21465" y="19426"/>
                  <a:pt x="21392" y="19324"/>
                </a:cubicBezTo>
                <a:cubicBezTo>
                  <a:pt x="21357" y="19276"/>
                  <a:pt x="21339" y="19253"/>
                  <a:pt x="21337" y="19257"/>
                </a:cubicBezTo>
                <a:close/>
                <a:moveTo>
                  <a:pt x="9415" y="20737"/>
                </a:moveTo>
                <a:cubicBezTo>
                  <a:pt x="9395" y="20737"/>
                  <a:pt x="9375" y="20743"/>
                  <a:pt x="9359" y="20754"/>
                </a:cubicBezTo>
                <a:cubicBezTo>
                  <a:pt x="9329" y="20775"/>
                  <a:pt x="9354" y="20793"/>
                  <a:pt x="9415" y="20793"/>
                </a:cubicBezTo>
                <a:cubicBezTo>
                  <a:pt x="9475" y="20793"/>
                  <a:pt x="9500" y="20775"/>
                  <a:pt x="9470" y="20754"/>
                </a:cubicBezTo>
                <a:cubicBezTo>
                  <a:pt x="9455" y="20743"/>
                  <a:pt x="9434" y="20737"/>
                  <a:pt x="9415" y="2073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23" name="Bản sao giphy-10.gif" descr="Bản sao giphy-10.gi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36673" y="882373"/>
            <a:ext cx="5915239" cy="5915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giphy-21.gif" descr="giphy-21.gif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163873" y="10369404"/>
            <a:ext cx="669219" cy="8453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giphy-21.gif" descr="giphy-21.gif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852418" y="10281847"/>
            <a:ext cx="807850" cy="10204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7" presetClass="entr" presetSubtype="2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6" presetClass="entr" presetSubtype="8" fill="hold" grpId="8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733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96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96" fill="hold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98" fill="hold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46" fill="hold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39" fill="hold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249" decel="50000" fill="hold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39" decel="50000" fill="hold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249" decel="50000" fill="hold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39" decel="50000" fill="hold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249" decel="50000" fill="hold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39" decel="50000" fill="hold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249" decel="50000" fill="hold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" grpId="5" animBg="1" advAuto="0"/>
      <p:bldP spid="319" grpId="1" animBg="1" advAuto="0"/>
      <p:bldP spid="320" grpId="3" animBg="1" advAuto="0"/>
      <p:bldP spid="321" grpId="8" animBg="1" advAuto="0"/>
      <p:bldP spid="322" grpId="4" animBg="1" advAuto="0"/>
      <p:bldP spid="323" grpId="2" animBg="1" advAuto="0"/>
      <p:bldP spid="324" grpId="6" animBg="1" advAuto="0"/>
      <p:bldP spid="325" grpId="7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Hình chữ nhật Góc tròn"/>
          <p:cNvSpPr/>
          <p:nvPr/>
        </p:nvSpPr>
        <p:spPr>
          <a:xfrm>
            <a:off x="12266108" y="7181683"/>
            <a:ext cx="11358314" cy="4239703"/>
          </a:xfrm>
          <a:prstGeom prst="roundRect">
            <a:avLst>
              <a:gd name="adj" fmla="val 14334"/>
            </a:avLst>
          </a:prstGeom>
          <a:solidFill>
            <a:srgbClr val="FFFFFF"/>
          </a:solidFill>
          <a:ln w="76200">
            <a:solidFill>
              <a:srgbClr val="F2DB2F"/>
            </a:solidFill>
            <a:custDash>
              <a:ds d="600000" sp="600000"/>
            </a:custDash>
            <a:miter lim="400000"/>
          </a:ln>
        </p:spPr>
        <p:txBody>
          <a:bodyPr lIns="71436" tIns="71436" rIns="71436" bIns="71436" anchor="ctr"/>
          <a:lstStyle/>
          <a:p>
            <a:endParaRPr/>
          </a:p>
        </p:txBody>
      </p:sp>
      <p:sp>
        <p:nvSpPr>
          <p:cNvPr id="328" name="Hoạt động 3: Ích lợi của việc ghi lại được âm thanh"/>
          <p:cNvSpPr txBox="1"/>
          <p:nvPr/>
        </p:nvSpPr>
        <p:spPr>
          <a:xfrm>
            <a:off x="-110557" y="640843"/>
            <a:ext cx="24605116" cy="12188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>
              <a:defRPr sz="6600" b="1">
                <a:solidFill>
                  <a:srgbClr val="E25844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rPr b="0">
                <a:latin typeface="Snell Roundhand Bold"/>
                <a:ea typeface="Snell Roundhand Bold"/>
                <a:cs typeface="Snell Roundhand Bold"/>
                <a:sym typeface="Snell Roundhand Bold"/>
              </a:rPr>
              <a:t>4.</a:t>
            </a:r>
            <a:r>
              <a:t> </a:t>
            </a:r>
            <a:r>
              <a:rPr b="0"/>
              <a:t>Các câu tục ngữ dưới đây khuyên ta điều gì, chê điều gì?</a:t>
            </a:r>
          </a:p>
        </p:txBody>
      </p:sp>
      <p:sp>
        <p:nvSpPr>
          <p:cNvPr id="329" name="c)     Một cây làm chẳng nên non…"/>
          <p:cNvSpPr txBox="1"/>
          <p:nvPr/>
        </p:nvSpPr>
        <p:spPr>
          <a:xfrm>
            <a:off x="9372601" y="4391022"/>
            <a:ext cx="15121958" cy="2391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6" tIns="71436" rIns="71436" bIns="71436" anchor="ctr">
            <a:spAutoFit/>
          </a:bodyPr>
          <a:lstStyle/>
          <a:p>
            <a:pPr>
              <a:defRPr sz="7300">
                <a:solidFill>
                  <a:srgbClr val="CB452D"/>
                </a:solidFill>
                <a:latin typeface="Snell Roundhand"/>
                <a:ea typeface="Snell Roundhand"/>
                <a:cs typeface="Snell Roundhand"/>
                <a:sym typeface="Snell Roundhand"/>
              </a:defRPr>
            </a:pPr>
            <a:r>
              <a:rPr dirty="0">
                <a:latin typeface="Snell Roundhand Bold"/>
                <a:ea typeface="Snell Roundhand Bold"/>
                <a:cs typeface="Snell Roundhand Bold"/>
                <a:sym typeface="Snell Roundhand Bold"/>
              </a:rPr>
              <a:t>c)     </a:t>
            </a:r>
            <a:r>
              <a:rPr dirty="0" err="1"/>
              <a:t>Một</a:t>
            </a:r>
            <a:r>
              <a:rPr dirty="0"/>
              <a:t> </a:t>
            </a:r>
            <a:r>
              <a:rPr dirty="0" err="1"/>
              <a:t>cây</a:t>
            </a:r>
            <a:r>
              <a:rPr dirty="0"/>
              <a:t> </a:t>
            </a:r>
            <a:r>
              <a:rPr dirty="0" err="1"/>
              <a:t>làm</a:t>
            </a:r>
            <a:r>
              <a:rPr dirty="0"/>
              <a:t> </a:t>
            </a:r>
            <a:r>
              <a:rPr dirty="0" err="1"/>
              <a:t>chẳng</a:t>
            </a:r>
            <a:r>
              <a:rPr dirty="0"/>
              <a:t> </a:t>
            </a:r>
            <a:r>
              <a:rPr dirty="0" err="1"/>
              <a:t>nên</a:t>
            </a:r>
            <a:r>
              <a:rPr dirty="0"/>
              <a:t> non</a:t>
            </a:r>
          </a:p>
          <a:p>
            <a:pPr>
              <a:defRPr sz="7300">
                <a:solidFill>
                  <a:srgbClr val="CB452D"/>
                </a:solidFill>
                <a:latin typeface="Snell Roundhand"/>
                <a:ea typeface="Snell Roundhand"/>
                <a:cs typeface="Snell Roundhand"/>
                <a:sym typeface="Snell Roundhand"/>
              </a:defRPr>
            </a:pPr>
            <a:r>
              <a:rPr/>
              <a:t>   </a:t>
            </a:r>
            <a:r>
              <a:rPr lang="en-US" smtClean="0"/>
              <a:t>  </a:t>
            </a:r>
            <a:r>
              <a:rPr smtClean="0"/>
              <a:t>Ba </a:t>
            </a:r>
            <a:r>
              <a:rPr dirty="0" err="1"/>
              <a:t>cây</a:t>
            </a:r>
            <a:r>
              <a:rPr dirty="0"/>
              <a:t> </a:t>
            </a:r>
            <a:r>
              <a:rPr dirty="0" err="1"/>
              <a:t>chụm</a:t>
            </a:r>
            <a:r>
              <a:rPr dirty="0"/>
              <a:t> </a:t>
            </a:r>
            <a:r>
              <a:rPr dirty="0" err="1"/>
              <a:t>lại</a:t>
            </a:r>
            <a:r>
              <a:rPr dirty="0"/>
              <a:t> </a:t>
            </a:r>
            <a:r>
              <a:rPr dirty="0" err="1"/>
              <a:t>nên</a:t>
            </a:r>
            <a:r>
              <a:rPr dirty="0"/>
              <a:t> </a:t>
            </a:r>
            <a:r>
              <a:rPr dirty="0" err="1"/>
              <a:t>hòn</a:t>
            </a:r>
            <a:r>
              <a:rPr dirty="0"/>
              <a:t> </a:t>
            </a:r>
            <a:r>
              <a:rPr dirty="0" err="1"/>
              <a:t>núi</a:t>
            </a:r>
            <a:r>
              <a:rPr dirty="0"/>
              <a:t> </a:t>
            </a:r>
            <a:r>
              <a:rPr dirty="0" err="1"/>
              <a:t>cao</a:t>
            </a:r>
            <a:r>
              <a:rPr dirty="0"/>
              <a:t>.</a:t>
            </a:r>
          </a:p>
        </p:txBody>
      </p:sp>
      <p:sp>
        <p:nvSpPr>
          <p:cNvPr id="330" name="Khuyên người ta đoàn kết…"/>
          <p:cNvSpPr txBox="1"/>
          <p:nvPr/>
        </p:nvSpPr>
        <p:spPr>
          <a:xfrm>
            <a:off x="12805139" y="7837661"/>
            <a:ext cx="10280253" cy="2927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 algn="l">
              <a:defRPr sz="6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Khuyên người ta đoàn kết </a:t>
            </a:r>
          </a:p>
          <a:p>
            <a:pPr algn="l">
              <a:defRPr sz="6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với nhau, đoàn kết tạo nên sức </a:t>
            </a:r>
          </a:p>
          <a:p>
            <a:pPr algn="l">
              <a:defRPr sz="6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mạnh.</a:t>
            </a:r>
          </a:p>
        </p:txBody>
      </p:sp>
      <p:pic>
        <p:nvPicPr>
          <p:cNvPr id="332" name="image3.gif" descr="image3.gi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893330" y="10055516"/>
            <a:ext cx="1599362" cy="135279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Bản sao giphy-9.gif" descr="Bản sao giphy-9.gi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560062" y="-25400"/>
            <a:ext cx="4719606" cy="4719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 descr="C:\Users\ADMIN\Downloads\soan-bai-tap-doc-cau-chuyen-bo-du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10865"/>
            <a:ext cx="8915400" cy="539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7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" grpId="5" animBg="1" advAuto="0"/>
      <p:bldP spid="328" grpId="1" animBg="1" advAuto="0"/>
      <p:bldP spid="329" grpId="4" animBg="1" advAuto="0"/>
      <p:bldP spid="330" grpId="7" animBg="1" advAuto="0"/>
      <p:bldP spid="332" grpId="6" animBg="1" advAuto="0"/>
      <p:bldP spid="333" grpId="3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ạm biệt các em."/>
          <p:cNvSpPr txBox="1"/>
          <p:nvPr/>
        </p:nvSpPr>
        <p:spPr>
          <a:xfrm>
            <a:off x="6908937" y="5322477"/>
            <a:ext cx="12522063" cy="1867816"/>
          </a:xfrm>
          <a:prstGeom prst="rect">
            <a:avLst/>
          </a:prstGeom>
          <a:ln w="12700">
            <a:solidFill>
              <a:srgbClr val="017C76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6" tIns="71436" rIns="71436" bIns="71436" anchor="ctr">
            <a:spAutoFit/>
          </a:bodyPr>
          <a:lstStyle>
            <a:lvl1pPr>
              <a:defRPr sz="11200">
                <a:solidFill>
                  <a:srgbClr val="017C76"/>
                </a:solidFill>
                <a:latin typeface="Snell Roundhand Bold"/>
                <a:ea typeface="Snell Roundhand Bold"/>
                <a:cs typeface="Snell Roundhand Bold"/>
                <a:sym typeface="Snell Roundhand Bold"/>
              </a:defRPr>
            </a:lvl1pPr>
          </a:lstStyle>
          <a:p>
            <a:r>
              <a:rPr dirty="0" err="1"/>
              <a:t>Tạm</a:t>
            </a:r>
            <a:r>
              <a:rPr dirty="0"/>
              <a:t> </a:t>
            </a:r>
            <a:r>
              <a:rPr dirty="0" err="1"/>
              <a:t>biệt</a:t>
            </a:r>
            <a:r>
              <a:rPr dirty="0"/>
              <a:t> </a:t>
            </a:r>
            <a:r>
              <a:rPr dirty="0" err="1"/>
              <a:t>các</a:t>
            </a:r>
            <a:r>
              <a:rPr dirty="0"/>
              <a:t> </a:t>
            </a:r>
            <a:r>
              <a:rPr dirty="0" err="1"/>
              <a:t>em</a:t>
            </a:r>
            <a:r>
              <a:rPr dirty="0"/>
              <a:t>.</a:t>
            </a:r>
          </a:p>
        </p:txBody>
      </p:sp>
      <p:pic>
        <p:nvPicPr>
          <p:cNvPr id="343" name="giphy-6.gif" descr="giphy-6.gi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512947" y="7557244"/>
            <a:ext cx="6096003" cy="5143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4" name="giphy-5.gif" descr="giphy-5.gi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31180" y="9032665"/>
            <a:ext cx="2598705" cy="21926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giphy-4.gif" descr="giphy-4.gif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808916" y="9682533"/>
            <a:ext cx="3429003" cy="3429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giphy-2.gif" descr="giphy-2.gif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390354" y="10390334"/>
            <a:ext cx="2921064" cy="29210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Môn Khoa học 4"/>
          <p:cNvSpPr txBox="1">
            <a:spLocks noGrp="1"/>
          </p:cNvSpPr>
          <p:nvPr>
            <p:ph type="ctrTitle"/>
          </p:nvPr>
        </p:nvSpPr>
        <p:spPr>
          <a:xfrm>
            <a:off x="4833936" y="893775"/>
            <a:ext cx="14716128" cy="29907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900">
                <a:solidFill>
                  <a:srgbClr val="1EB001"/>
                </a:solidFill>
                <a:latin typeface="Snell Roundhand Bold"/>
                <a:ea typeface="Snell Roundhand Bold"/>
                <a:cs typeface="Snell Roundhand Bold"/>
                <a:sym typeface="Snell Roundhand Bold"/>
              </a:defRPr>
            </a:lvl1pPr>
          </a:lstStyle>
          <a:p>
            <a:r>
              <a:rPr dirty="0" smtClean="0"/>
              <a:t> </a:t>
            </a:r>
            <a:r>
              <a:rPr dirty="0" err="1">
                <a:solidFill>
                  <a:schemeClr val="tx1"/>
                </a:solidFill>
              </a:rPr>
              <a:t>Luyện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từ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và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câu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dirty="0">
              <a:solidFill>
                <a:schemeClr val="tx1"/>
              </a:solidFill>
            </a:endParaRPr>
          </a:p>
        </p:txBody>
      </p:sp>
      <p:sp>
        <p:nvSpPr>
          <p:cNvPr id="123" name="Bài 43: Âm thanh trong cuộc sống"/>
          <p:cNvSpPr txBox="1"/>
          <p:nvPr/>
        </p:nvSpPr>
        <p:spPr>
          <a:xfrm>
            <a:off x="3276600" y="4003667"/>
            <a:ext cx="18435440" cy="2685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b">
            <a:normAutofit/>
          </a:bodyPr>
          <a:lstStyle>
            <a:lvl1pPr>
              <a:defRPr sz="11700">
                <a:solidFill>
                  <a:srgbClr val="027001"/>
                </a:solidFill>
                <a:latin typeface="Snell Roundhand Bold"/>
                <a:ea typeface="Snell Roundhand Bold"/>
                <a:cs typeface="Snell Roundhand Bold"/>
                <a:sym typeface="Snell Roundhand Bold"/>
              </a:defRPr>
            </a:lvl1pPr>
          </a:lstStyle>
          <a:p>
            <a:r>
              <a:rPr dirty="0" err="1">
                <a:solidFill>
                  <a:srgbClr val="7030A0"/>
                </a:solidFill>
              </a:rPr>
              <a:t>Nhân</a:t>
            </a:r>
            <a:r>
              <a:rPr dirty="0">
                <a:solidFill>
                  <a:srgbClr val="7030A0"/>
                </a:solidFill>
              </a:rPr>
              <a:t> </a:t>
            </a:r>
            <a:r>
              <a:rPr dirty="0" err="1">
                <a:solidFill>
                  <a:srgbClr val="7030A0"/>
                </a:solidFill>
              </a:rPr>
              <a:t>hậu</a:t>
            </a:r>
            <a:r>
              <a:rPr dirty="0">
                <a:solidFill>
                  <a:srgbClr val="7030A0"/>
                </a:solidFill>
              </a:rPr>
              <a:t> - </a:t>
            </a:r>
            <a:r>
              <a:rPr dirty="0" err="1">
                <a:solidFill>
                  <a:srgbClr val="7030A0"/>
                </a:solidFill>
              </a:rPr>
              <a:t>Đoàn</a:t>
            </a:r>
            <a:r>
              <a:rPr dirty="0">
                <a:solidFill>
                  <a:srgbClr val="7030A0"/>
                </a:solidFill>
              </a:rPr>
              <a:t> </a:t>
            </a:r>
            <a:r>
              <a:rPr dirty="0" err="1">
                <a:solidFill>
                  <a:srgbClr val="7030A0"/>
                </a:solidFill>
              </a:rPr>
              <a:t>kết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125" name="Mở rộng vốn từ"/>
          <p:cNvSpPr txBox="1"/>
          <p:nvPr/>
        </p:nvSpPr>
        <p:spPr>
          <a:xfrm>
            <a:off x="8497254" y="2552836"/>
            <a:ext cx="7431646" cy="1292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8200" b="1">
                <a:solidFill>
                  <a:srgbClr val="0270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 err="1"/>
              <a:t>Mở</a:t>
            </a:r>
            <a:r>
              <a:rPr dirty="0"/>
              <a:t> </a:t>
            </a:r>
            <a:r>
              <a:rPr dirty="0" err="1"/>
              <a:t>rộng</a:t>
            </a:r>
            <a:r>
              <a:rPr dirty="0"/>
              <a:t> </a:t>
            </a:r>
            <a:r>
              <a:rPr dirty="0" err="1"/>
              <a:t>vốn</a:t>
            </a:r>
            <a:r>
              <a:rPr dirty="0"/>
              <a:t> </a:t>
            </a:r>
            <a:r>
              <a:rPr dirty="0" err="1"/>
              <a:t>từ</a:t>
            </a:r>
            <a:r>
              <a:rPr dirty="0"/>
              <a:t> </a:t>
            </a:r>
          </a:p>
        </p:txBody>
      </p:sp>
      <p:pic>
        <p:nvPicPr>
          <p:cNvPr id="126" name="png-transparent-cloud-cloud-cartoon-cloud-clipart.png" descr="png-transparent-cloud-cloud-cartoon-cloud-clipart.png"/>
          <p:cNvPicPr>
            <a:picLocks noChangeAspect="1"/>
          </p:cNvPicPr>
          <p:nvPr/>
        </p:nvPicPr>
        <p:blipFill>
          <a:blip r:embed="rId3">
            <a:extLst/>
          </a:blip>
          <a:srcRect l="425" t="1209" r="398" b="707"/>
          <a:stretch>
            <a:fillRect/>
          </a:stretch>
        </p:blipFill>
        <p:spPr>
          <a:xfrm rot="20997217">
            <a:off x="18936028" y="1326620"/>
            <a:ext cx="5232462" cy="3071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1" h="21593" extrusionOk="0">
                <a:moveTo>
                  <a:pt x="7805" y="1"/>
                </a:moveTo>
                <a:cubicBezTo>
                  <a:pt x="7363" y="4"/>
                  <a:pt x="7190" y="18"/>
                  <a:pt x="7021" y="87"/>
                </a:cubicBezTo>
                <a:cubicBezTo>
                  <a:pt x="6989" y="101"/>
                  <a:pt x="6958" y="117"/>
                  <a:pt x="6926" y="132"/>
                </a:cubicBezTo>
                <a:cubicBezTo>
                  <a:pt x="6885" y="153"/>
                  <a:pt x="6847" y="172"/>
                  <a:pt x="6798" y="202"/>
                </a:cubicBezTo>
                <a:cubicBezTo>
                  <a:pt x="5766" y="830"/>
                  <a:pt x="4966" y="2197"/>
                  <a:pt x="4650" y="3868"/>
                </a:cubicBezTo>
                <a:cubicBezTo>
                  <a:pt x="4533" y="4488"/>
                  <a:pt x="4539" y="4482"/>
                  <a:pt x="4153" y="4200"/>
                </a:cubicBezTo>
                <a:cubicBezTo>
                  <a:pt x="3257" y="3547"/>
                  <a:pt x="2202" y="3554"/>
                  <a:pt x="1407" y="4217"/>
                </a:cubicBezTo>
                <a:cubicBezTo>
                  <a:pt x="945" y="4603"/>
                  <a:pt x="464" y="5424"/>
                  <a:pt x="249" y="6196"/>
                </a:cubicBezTo>
                <a:cubicBezTo>
                  <a:pt x="31" y="6978"/>
                  <a:pt x="-20" y="7450"/>
                  <a:pt x="7" y="8422"/>
                </a:cubicBezTo>
                <a:cubicBezTo>
                  <a:pt x="25" y="9110"/>
                  <a:pt x="50" y="9326"/>
                  <a:pt x="164" y="9792"/>
                </a:cubicBezTo>
                <a:cubicBezTo>
                  <a:pt x="598" y="11569"/>
                  <a:pt x="1445" y="12682"/>
                  <a:pt x="2584" y="12971"/>
                </a:cubicBezTo>
                <a:cubicBezTo>
                  <a:pt x="2979" y="13071"/>
                  <a:pt x="3008" y="13125"/>
                  <a:pt x="3110" y="13975"/>
                </a:cubicBezTo>
                <a:cubicBezTo>
                  <a:pt x="3240" y="15057"/>
                  <a:pt x="3562" y="15967"/>
                  <a:pt x="4143" y="16886"/>
                </a:cubicBezTo>
                <a:cubicBezTo>
                  <a:pt x="4811" y="17943"/>
                  <a:pt x="5584" y="18464"/>
                  <a:pt x="6481" y="18462"/>
                </a:cubicBezTo>
                <a:cubicBezTo>
                  <a:pt x="7400" y="18460"/>
                  <a:pt x="8214" y="17980"/>
                  <a:pt x="8893" y="17039"/>
                </a:cubicBezTo>
                <a:cubicBezTo>
                  <a:pt x="9154" y="16677"/>
                  <a:pt x="9161" y="16683"/>
                  <a:pt x="9279" y="17354"/>
                </a:cubicBezTo>
                <a:cubicBezTo>
                  <a:pt x="9391" y="17992"/>
                  <a:pt x="9664" y="18853"/>
                  <a:pt x="9922" y="19388"/>
                </a:cubicBezTo>
                <a:cubicBezTo>
                  <a:pt x="10412" y="20405"/>
                  <a:pt x="11172" y="21167"/>
                  <a:pt x="12018" y="21484"/>
                </a:cubicBezTo>
                <a:cubicBezTo>
                  <a:pt x="12223" y="21561"/>
                  <a:pt x="12508" y="21598"/>
                  <a:pt x="12790" y="21593"/>
                </a:cubicBezTo>
                <a:cubicBezTo>
                  <a:pt x="13072" y="21588"/>
                  <a:pt x="13351" y="21540"/>
                  <a:pt x="13544" y="21456"/>
                </a:cubicBezTo>
                <a:cubicBezTo>
                  <a:pt x="14432" y="21069"/>
                  <a:pt x="15149" y="20192"/>
                  <a:pt x="15661" y="18867"/>
                </a:cubicBezTo>
                <a:cubicBezTo>
                  <a:pt x="15805" y="18495"/>
                  <a:pt x="15923" y="18152"/>
                  <a:pt x="15923" y="18102"/>
                </a:cubicBezTo>
                <a:cubicBezTo>
                  <a:pt x="15923" y="18052"/>
                  <a:pt x="15951" y="17972"/>
                  <a:pt x="15985" y="17924"/>
                </a:cubicBezTo>
                <a:cubicBezTo>
                  <a:pt x="15991" y="17915"/>
                  <a:pt x="15998" y="17914"/>
                  <a:pt x="16005" y="17910"/>
                </a:cubicBezTo>
                <a:cubicBezTo>
                  <a:pt x="16016" y="17883"/>
                  <a:pt x="16031" y="17843"/>
                  <a:pt x="16034" y="17843"/>
                </a:cubicBezTo>
                <a:cubicBezTo>
                  <a:pt x="16039" y="17843"/>
                  <a:pt x="16104" y="17931"/>
                  <a:pt x="16134" y="17965"/>
                </a:cubicBezTo>
                <a:cubicBezTo>
                  <a:pt x="16182" y="18012"/>
                  <a:pt x="16241" y="18078"/>
                  <a:pt x="16327" y="18186"/>
                </a:cubicBezTo>
                <a:cubicBezTo>
                  <a:pt x="16948" y="18965"/>
                  <a:pt x="17470" y="19271"/>
                  <a:pt x="18261" y="19324"/>
                </a:cubicBezTo>
                <a:cubicBezTo>
                  <a:pt x="18435" y="19336"/>
                  <a:pt x="18557" y="19336"/>
                  <a:pt x="18665" y="19330"/>
                </a:cubicBezTo>
                <a:cubicBezTo>
                  <a:pt x="18801" y="19314"/>
                  <a:pt x="18929" y="19288"/>
                  <a:pt x="19053" y="19249"/>
                </a:cubicBezTo>
                <a:cubicBezTo>
                  <a:pt x="19096" y="19233"/>
                  <a:pt x="19137" y="19218"/>
                  <a:pt x="19187" y="19196"/>
                </a:cubicBezTo>
                <a:cubicBezTo>
                  <a:pt x="20346" y="18688"/>
                  <a:pt x="21246" y="17159"/>
                  <a:pt x="21507" y="15250"/>
                </a:cubicBezTo>
                <a:cubicBezTo>
                  <a:pt x="21548" y="14954"/>
                  <a:pt x="21568" y="14640"/>
                  <a:pt x="21571" y="14318"/>
                </a:cubicBezTo>
                <a:cubicBezTo>
                  <a:pt x="21580" y="13354"/>
                  <a:pt x="21425" y="12315"/>
                  <a:pt x="21128" y="11450"/>
                </a:cubicBezTo>
                <a:cubicBezTo>
                  <a:pt x="21027" y="11154"/>
                  <a:pt x="20901" y="10876"/>
                  <a:pt x="20763" y="10613"/>
                </a:cubicBezTo>
                <a:cubicBezTo>
                  <a:pt x="20719" y="10533"/>
                  <a:pt x="20674" y="10451"/>
                  <a:pt x="20621" y="10359"/>
                </a:cubicBezTo>
                <a:cubicBezTo>
                  <a:pt x="20160" y="9580"/>
                  <a:pt x="19561" y="8995"/>
                  <a:pt x="18953" y="8779"/>
                </a:cubicBezTo>
                <a:cubicBezTo>
                  <a:pt x="18793" y="8722"/>
                  <a:pt x="18670" y="8668"/>
                  <a:pt x="18643" y="8646"/>
                </a:cubicBezTo>
                <a:lnTo>
                  <a:pt x="18598" y="8629"/>
                </a:lnTo>
                <a:lnTo>
                  <a:pt x="18603" y="8233"/>
                </a:lnTo>
                <a:cubicBezTo>
                  <a:pt x="18600" y="8064"/>
                  <a:pt x="18596" y="7870"/>
                  <a:pt x="18595" y="7644"/>
                </a:cubicBezTo>
                <a:cubicBezTo>
                  <a:pt x="18590" y="6808"/>
                  <a:pt x="18574" y="6614"/>
                  <a:pt x="18472" y="6134"/>
                </a:cubicBezTo>
                <a:cubicBezTo>
                  <a:pt x="17987" y="3850"/>
                  <a:pt x="16691" y="2436"/>
                  <a:pt x="15359" y="2738"/>
                </a:cubicBezTo>
                <a:cubicBezTo>
                  <a:pt x="14555" y="2920"/>
                  <a:pt x="13828" y="3606"/>
                  <a:pt x="13332" y="4650"/>
                </a:cubicBezTo>
                <a:lnTo>
                  <a:pt x="13192" y="4943"/>
                </a:lnTo>
                <a:lnTo>
                  <a:pt x="12936" y="4714"/>
                </a:lnTo>
                <a:cubicBezTo>
                  <a:pt x="12521" y="4343"/>
                  <a:pt x="12142" y="4158"/>
                  <a:pt x="11710" y="4114"/>
                </a:cubicBezTo>
                <a:cubicBezTo>
                  <a:pt x="11480" y="4091"/>
                  <a:pt x="11270" y="4028"/>
                  <a:pt x="11211" y="3966"/>
                </a:cubicBezTo>
                <a:cubicBezTo>
                  <a:pt x="11209" y="3964"/>
                  <a:pt x="11206" y="3960"/>
                  <a:pt x="11205" y="3958"/>
                </a:cubicBezTo>
                <a:cubicBezTo>
                  <a:pt x="11197" y="3953"/>
                  <a:pt x="11183" y="3946"/>
                  <a:pt x="11180" y="3941"/>
                </a:cubicBezTo>
                <a:cubicBezTo>
                  <a:pt x="11171" y="3929"/>
                  <a:pt x="11149" y="3864"/>
                  <a:pt x="11133" y="3821"/>
                </a:cubicBezTo>
                <a:cubicBezTo>
                  <a:pt x="11080" y="3701"/>
                  <a:pt x="11019" y="3532"/>
                  <a:pt x="10971" y="3355"/>
                </a:cubicBezTo>
                <a:cubicBezTo>
                  <a:pt x="10541" y="1798"/>
                  <a:pt x="9898" y="828"/>
                  <a:pt x="8907" y="244"/>
                </a:cubicBezTo>
                <a:cubicBezTo>
                  <a:pt x="8821" y="193"/>
                  <a:pt x="8758" y="158"/>
                  <a:pt x="8696" y="126"/>
                </a:cubicBezTo>
                <a:cubicBezTo>
                  <a:pt x="8663" y="111"/>
                  <a:pt x="8629" y="95"/>
                  <a:pt x="8595" y="82"/>
                </a:cubicBezTo>
                <a:cubicBezTo>
                  <a:pt x="8413" y="7"/>
                  <a:pt x="8250" y="-2"/>
                  <a:pt x="7805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27" name="Bản sao giphy-7.gif" descr="Bản sao giphy-7.gi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110085" y="-243538"/>
            <a:ext cx="4247205" cy="4247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16.gif" descr="image16.gif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1000" y="1100408"/>
            <a:ext cx="6506344" cy="548972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7014129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 advAuto="0"/>
      <p:bldP spid="123" grpId="0" animBg="1" advAuto="0"/>
      <p:bldP spid="125" grpId="0" animBg="1" advAuto="0"/>
      <p:bldP spid="128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908A74F-B083-41A0-B445-5EAFF68CB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1502AE0-95D1-42F8-BE64-45510431D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35" y="7159568"/>
            <a:ext cx="5962405" cy="49381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017E7C4-4C54-404E-93A2-0AC4A670B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404" y="1516776"/>
            <a:ext cx="14508013" cy="726628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1787FC1-3780-47D0-9E6A-AD18E7955281}"/>
              </a:ext>
            </a:extLst>
          </p:cNvPr>
          <p:cNvSpPr/>
          <p:nvPr/>
        </p:nvSpPr>
        <p:spPr>
          <a:xfrm>
            <a:off x="9753604" y="3877270"/>
            <a:ext cx="7524749" cy="3174491"/>
          </a:xfrm>
          <a:prstGeom prst="rect">
            <a:avLst/>
          </a:prstGeom>
          <a:noFill/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82200" y="8887504"/>
            <a:ext cx="8991600" cy="6367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err="1" smtClean="0"/>
              <a:t>Hát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: </a:t>
            </a:r>
            <a:r>
              <a:rPr lang="en-US" dirty="0" err="1" smtClean="0"/>
              <a:t>Lớp</a:t>
            </a:r>
            <a:r>
              <a:rPr lang="en-US" dirty="0" smtClean="0"/>
              <a:t> </a:t>
            </a:r>
            <a:r>
              <a:rPr lang="en-US" dirty="0" err="1" smtClean="0"/>
              <a:t>chúng</a:t>
            </a:r>
            <a:r>
              <a:rPr lang="en-US" dirty="0" smtClean="0"/>
              <a:t> </a:t>
            </a:r>
            <a:r>
              <a:rPr lang="en-US" dirty="0" err="1" smtClean="0"/>
              <a:t>mình</a:t>
            </a:r>
            <a:r>
              <a:rPr lang="en-US" dirty="0" smtClean="0"/>
              <a:t> </a:t>
            </a:r>
            <a:r>
              <a:rPr lang="en-US" dirty="0" err="1" smtClean="0"/>
              <a:t>đoàn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5951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Môn Khoa học 4"/>
          <p:cNvSpPr txBox="1">
            <a:spLocks noGrp="1"/>
          </p:cNvSpPr>
          <p:nvPr>
            <p:ph type="ctrTitle"/>
          </p:nvPr>
        </p:nvSpPr>
        <p:spPr>
          <a:xfrm>
            <a:off x="4833936" y="893775"/>
            <a:ext cx="14716128" cy="29907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900">
                <a:solidFill>
                  <a:srgbClr val="1EB001"/>
                </a:solidFill>
                <a:latin typeface="Snell Roundhand Bold"/>
                <a:ea typeface="Snell Roundhand Bold"/>
                <a:cs typeface="Snell Roundhand Bold"/>
                <a:sym typeface="Snell Roundhand Bold"/>
              </a:defRPr>
            </a:lvl1pPr>
          </a:lstStyle>
          <a:p>
            <a:r>
              <a:rPr dirty="0" smtClean="0"/>
              <a:t> </a:t>
            </a:r>
            <a:r>
              <a:rPr dirty="0" err="1">
                <a:solidFill>
                  <a:schemeClr val="tx1"/>
                </a:solidFill>
              </a:rPr>
              <a:t>Luyện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từ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và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câu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dirty="0">
              <a:solidFill>
                <a:schemeClr val="tx1"/>
              </a:solidFill>
            </a:endParaRPr>
          </a:p>
        </p:txBody>
      </p:sp>
      <p:sp>
        <p:nvSpPr>
          <p:cNvPr id="123" name="Bài 43: Âm thanh trong cuộc sống"/>
          <p:cNvSpPr txBox="1"/>
          <p:nvPr/>
        </p:nvSpPr>
        <p:spPr>
          <a:xfrm>
            <a:off x="3276600" y="4003667"/>
            <a:ext cx="18435440" cy="2685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b">
            <a:normAutofit/>
          </a:bodyPr>
          <a:lstStyle>
            <a:lvl1pPr>
              <a:defRPr sz="11700">
                <a:solidFill>
                  <a:srgbClr val="027001"/>
                </a:solidFill>
                <a:latin typeface="Snell Roundhand Bold"/>
                <a:ea typeface="Snell Roundhand Bold"/>
                <a:cs typeface="Snell Roundhand Bold"/>
                <a:sym typeface="Snell Roundhand Bold"/>
              </a:defRPr>
            </a:lvl1pPr>
          </a:lstStyle>
          <a:p>
            <a:r>
              <a:rPr dirty="0" err="1">
                <a:solidFill>
                  <a:srgbClr val="7030A0"/>
                </a:solidFill>
              </a:rPr>
              <a:t>Nhân</a:t>
            </a:r>
            <a:r>
              <a:rPr dirty="0">
                <a:solidFill>
                  <a:srgbClr val="7030A0"/>
                </a:solidFill>
              </a:rPr>
              <a:t> </a:t>
            </a:r>
            <a:r>
              <a:rPr dirty="0" err="1">
                <a:solidFill>
                  <a:srgbClr val="7030A0"/>
                </a:solidFill>
              </a:rPr>
              <a:t>hậu</a:t>
            </a:r>
            <a:r>
              <a:rPr dirty="0">
                <a:solidFill>
                  <a:srgbClr val="7030A0"/>
                </a:solidFill>
              </a:rPr>
              <a:t> - </a:t>
            </a:r>
            <a:r>
              <a:rPr dirty="0" err="1">
                <a:solidFill>
                  <a:srgbClr val="7030A0"/>
                </a:solidFill>
              </a:rPr>
              <a:t>Đoàn</a:t>
            </a:r>
            <a:r>
              <a:rPr dirty="0">
                <a:solidFill>
                  <a:srgbClr val="7030A0"/>
                </a:solidFill>
              </a:rPr>
              <a:t> </a:t>
            </a:r>
            <a:r>
              <a:rPr dirty="0" err="1">
                <a:solidFill>
                  <a:srgbClr val="7030A0"/>
                </a:solidFill>
              </a:rPr>
              <a:t>kết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125" name="Mở rộng vốn từ"/>
          <p:cNvSpPr txBox="1"/>
          <p:nvPr/>
        </p:nvSpPr>
        <p:spPr>
          <a:xfrm>
            <a:off x="8497254" y="2552836"/>
            <a:ext cx="7431646" cy="1292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8200" b="1">
                <a:solidFill>
                  <a:srgbClr val="0270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 err="1"/>
              <a:t>Mở</a:t>
            </a:r>
            <a:r>
              <a:rPr dirty="0"/>
              <a:t> </a:t>
            </a:r>
            <a:r>
              <a:rPr dirty="0" err="1"/>
              <a:t>rộng</a:t>
            </a:r>
            <a:r>
              <a:rPr dirty="0"/>
              <a:t> </a:t>
            </a:r>
            <a:r>
              <a:rPr dirty="0" err="1"/>
              <a:t>vốn</a:t>
            </a:r>
            <a:r>
              <a:rPr dirty="0"/>
              <a:t> </a:t>
            </a:r>
            <a:r>
              <a:rPr dirty="0" err="1"/>
              <a:t>từ</a:t>
            </a:r>
            <a:r>
              <a:rPr dirty="0"/>
              <a:t> </a:t>
            </a:r>
          </a:p>
        </p:txBody>
      </p:sp>
      <p:pic>
        <p:nvPicPr>
          <p:cNvPr id="126" name="png-transparent-cloud-cloud-cartoon-cloud-clipart.png" descr="png-transparent-cloud-cloud-cartoon-cloud-clipart.png"/>
          <p:cNvPicPr>
            <a:picLocks noChangeAspect="1"/>
          </p:cNvPicPr>
          <p:nvPr/>
        </p:nvPicPr>
        <p:blipFill>
          <a:blip r:embed="rId3">
            <a:extLst/>
          </a:blip>
          <a:srcRect l="425" t="1209" r="398" b="707"/>
          <a:stretch>
            <a:fillRect/>
          </a:stretch>
        </p:blipFill>
        <p:spPr>
          <a:xfrm rot="20997217">
            <a:off x="18936028" y="1326620"/>
            <a:ext cx="5232462" cy="3071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1" h="21593" extrusionOk="0">
                <a:moveTo>
                  <a:pt x="7805" y="1"/>
                </a:moveTo>
                <a:cubicBezTo>
                  <a:pt x="7363" y="4"/>
                  <a:pt x="7190" y="18"/>
                  <a:pt x="7021" y="87"/>
                </a:cubicBezTo>
                <a:cubicBezTo>
                  <a:pt x="6989" y="101"/>
                  <a:pt x="6958" y="117"/>
                  <a:pt x="6926" y="132"/>
                </a:cubicBezTo>
                <a:cubicBezTo>
                  <a:pt x="6885" y="153"/>
                  <a:pt x="6847" y="172"/>
                  <a:pt x="6798" y="202"/>
                </a:cubicBezTo>
                <a:cubicBezTo>
                  <a:pt x="5766" y="830"/>
                  <a:pt x="4966" y="2197"/>
                  <a:pt x="4650" y="3868"/>
                </a:cubicBezTo>
                <a:cubicBezTo>
                  <a:pt x="4533" y="4488"/>
                  <a:pt x="4539" y="4482"/>
                  <a:pt x="4153" y="4200"/>
                </a:cubicBezTo>
                <a:cubicBezTo>
                  <a:pt x="3257" y="3547"/>
                  <a:pt x="2202" y="3554"/>
                  <a:pt x="1407" y="4217"/>
                </a:cubicBezTo>
                <a:cubicBezTo>
                  <a:pt x="945" y="4603"/>
                  <a:pt x="464" y="5424"/>
                  <a:pt x="249" y="6196"/>
                </a:cubicBezTo>
                <a:cubicBezTo>
                  <a:pt x="31" y="6978"/>
                  <a:pt x="-20" y="7450"/>
                  <a:pt x="7" y="8422"/>
                </a:cubicBezTo>
                <a:cubicBezTo>
                  <a:pt x="25" y="9110"/>
                  <a:pt x="50" y="9326"/>
                  <a:pt x="164" y="9792"/>
                </a:cubicBezTo>
                <a:cubicBezTo>
                  <a:pt x="598" y="11569"/>
                  <a:pt x="1445" y="12682"/>
                  <a:pt x="2584" y="12971"/>
                </a:cubicBezTo>
                <a:cubicBezTo>
                  <a:pt x="2979" y="13071"/>
                  <a:pt x="3008" y="13125"/>
                  <a:pt x="3110" y="13975"/>
                </a:cubicBezTo>
                <a:cubicBezTo>
                  <a:pt x="3240" y="15057"/>
                  <a:pt x="3562" y="15967"/>
                  <a:pt x="4143" y="16886"/>
                </a:cubicBezTo>
                <a:cubicBezTo>
                  <a:pt x="4811" y="17943"/>
                  <a:pt x="5584" y="18464"/>
                  <a:pt x="6481" y="18462"/>
                </a:cubicBezTo>
                <a:cubicBezTo>
                  <a:pt x="7400" y="18460"/>
                  <a:pt x="8214" y="17980"/>
                  <a:pt x="8893" y="17039"/>
                </a:cubicBezTo>
                <a:cubicBezTo>
                  <a:pt x="9154" y="16677"/>
                  <a:pt x="9161" y="16683"/>
                  <a:pt x="9279" y="17354"/>
                </a:cubicBezTo>
                <a:cubicBezTo>
                  <a:pt x="9391" y="17992"/>
                  <a:pt x="9664" y="18853"/>
                  <a:pt x="9922" y="19388"/>
                </a:cubicBezTo>
                <a:cubicBezTo>
                  <a:pt x="10412" y="20405"/>
                  <a:pt x="11172" y="21167"/>
                  <a:pt x="12018" y="21484"/>
                </a:cubicBezTo>
                <a:cubicBezTo>
                  <a:pt x="12223" y="21561"/>
                  <a:pt x="12508" y="21598"/>
                  <a:pt x="12790" y="21593"/>
                </a:cubicBezTo>
                <a:cubicBezTo>
                  <a:pt x="13072" y="21588"/>
                  <a:pt x="13351" y="21540"/>
                  <a:pt x="13544" y="21456"/>
                </a:cubicBezTo>
                <a:cubicBezTo>
                  <a:pt x="14432" y="21069"/>
                  <a:pt x="15149" y="20192"/>
                  <a:pt x="15661" y="18867"/>
                </a:cubicBezTo>
                <a:cubicBezTo>
                  <a:pt x="15805" y="18495"/>
                  <a:pt x="15923" y="18152"/>
                  <a:pt x="15923" y="18102"/>
                </a:cubicBezTo>
                <a:cubicBezTo>
                  <a:pt x="15923" y="18052"/>
                  <a:pt x="15951" y="17972"/>
                  <a:pt x="15985" y="17924"/>
                </a:cubicBezTo>
                <a:cubicBezTo>
                  <a:pt x="15991" y="17915"/>
                  <a:pt x="15998" y="17914"/>
                  <a:pt x="16005" y="17910"/>
                </a:cubicBezTo>
                <a:cubicBezTo>
                  <a:pt x="16016" y="17883"/>
                  <a:pt x="16031" y="17843"/>
                  <a:pt x="16034" y="17843"/>
                </a:cubicBezTo>
                <a:cubicBezTo>
                  <a:pt x="16039" y="17843"/>
                  <a:pt x="16104" y="17931"/>
                  <a:pt x="16134" y="17965"/>
                </a:cubicBezTo>
                <a:cubicBezTo>
                  <a:pt x="16182" y="18012"/>
                  <a:pt x="16241" y="18078"/>
                  <a:pt x="16327" y="18186"/>
                </a:cubicBezTo>
                <a:cubicBezTo>
                  <a:pt x="16948" y="18965"/>
                  <a:pt x="17470" y="19271"/>
                  <a:pt x="18261" y="19324"/>
                </a:cubicBezTo>
                <a:cubicBezTo>
                  <a:pt x="18435" y="19336"/>
                  <a:pt x="18557" y="19336"/>
                  <a:pt x="18665" y="19330"/>
                </a:cubicBezTo>
                <a:cubicBezTo>
                  <a:pt x="18801" y="19314"/>
                  <a:pt x="18929" y="19288"/>
                  <a:pt x="19053" y="19249"/>
                </a:cubicBezTo>
                <a:cubicBezTo>
                  <a:pt x="19096" y="19233"/>
                  <a:pt x="19137" y="19218"/>
                  <a:pt x="19187" y="19196"/>
                </a:cubicBezTo>
                <a:cubicBezTo>
                  <a:pt x="20346" y="18688"/>
                  <a:pt x="21246" y="17159"/>
                  <a:pt x="21507" y="15250"/>
                </a:cubicBezTo>
                <a:cubicBezTo>
                  <a:pt x="21548" y="14954"/>
                  <a:pt x="21568" y="14640"/>
                  <a:pt x="21571" y="14318"/>
                </a:cubicBezTo>
                <a:cubicBezTo>
                  <a:pt x="21580" y="13354"/>
                  <a:pt x="21425" y="12315"/>
                  <a:pt x="21128" y="11450"/>
                </a:cubicBezTo>
                <a:cubicBezTo>
                  <a:pt x="21027" y="11154"/>
                  <a:pt x="20901" y="10876"/>
                  <a:pt x="20763" y="10613"/>
                </a:cubicBezTo>
                <a:cubicBezTo>
                  <a:pt x="20719" y="10533"/>
                  <a:pt x="20674" y="10451"/>
                  <a:pt x="20621" y="10359"/>
                </a:cubicBezTo>
                <a:cubicBezTo>
                  <a:pt x="20160" y="9580"/>
                  <a:pt x="19561" y="8995"/>
                  <a:pt x="18953" y="8779"/>
                </a:cubicBezTo>
                <a:cubicBezTo>
                  <a:pt x="18793" y="8722"/>
                  <a:pt x="18670" y="8668"/>
                  <a:pt x="18643" y="8646"/>
                </a:cubicBezTo>
                <a:lnTo>
                  <a:pt x="18598" y="8629"/>
                </a:lnTo>
                <a:lnTo>
                  <a:pt x="18603" y="8233"/>
                </a:lnTo>
                <a:cubicBezTo>
                  <a:pt x="18600" y="8064"/>
                  <a:pt x="18596" y="7870"/>
                  <a:pt x="18595" y="7644"/>
                </a:cubicBezTo>
                <a:cubicBezTo>
                  <a:pt x="18590" y="6808"/>
                  <a:pt x="18574" y="6614"/>
                  <a:pt x="18472" y="6134"/>
                </a:cubicBezTo>
                <a:cubicBezTo>
                  <a:pt x="17987" y="3850"/>
                  <a:pt x="16691" y="2436"/>
                  <a:pt x="15359" y="2738"/>
                </a:cubicBezTo>
                <a:cubicBezTo>
                  <a:pt x="14555" y="2920"/>
                  <a:pt x="13828" y="3606"/>
                  <a:pt x="13332" y="4650"/>
                </a:cubicBezTo>
                <a:lnTo>
                  <a:pt x="13192" y="4943"/>
                </a:lnTo>
                <a:lnTo>
                  <a:pt x="12936" y="4714"/>
                </a:lnTo>
                <a:cubicBezTo>
                  <a:pt x="12521" y="4343"/>
                  <a:pt x="12142" y="4158"/>
                  <a:pt x="11710" y="4114"/>
                </a:cubicBezTo>
                <a:cubicBezTo>
                  <a:pt x="11480" y="4091"/>
                  <a:pt x="11270" y="4028"/>
                  <a:pt x="11211" y="3966"/>
                </a:cubicBezTo>
                <a:cubicBezTo>
                  <a:pt x="11209" y="3964"/>
                  <a:pt x="11206" y="3960"/>
                  <a:pt x="11205" y="3958"/>
                </a:cubicBezTo>
                <a:cubicBezTo>
                  <a:pt x="11197" y="3953"/>
                  <a:pt x="11183" y="3946"/>
                  <a:pt x="11180" y="3941"/>
                </a:cubicBezTo>
                <a:cubicBezTo>
                  <a:pt x="11171" y="3929"/>
                  <a:pt x="11149" y="3864"/>
                  <a:pt x="11133" y="3821"/>
                </a:cubicBezTo>
                <a:cubicBezTo>
                  <a:pt x="11080" y="3701"/>
                  <a:pt x="11019" y="3532"/>
                  <a:pt x="10971" y="3355"/>
                </a:cubicBezTo>
                <a:cubicBezTo>
                  <a:pt x="10541" y="1798"/>
                  <a:pt x="9898" y="828"/>
                  <a:pt x="8907" y="244"/>
                </a:cubicBezTo>
                <a:cubicBezTo>
                  <a:pt x="8821" y="193"/>
                  <a:pt x="8758" y="158"/>
                  <a:pt x="8696" y="126"/>
                </a:cubicBezTo>
                <a:cubicBezTo>
                  <a:pt x="8663" y="111"/>
                  <a:pt x="8629" y="95"/>
                  <a:pt x="8595" y="82"/>
                </a:cubicBezTo>
                <a:cubicBezTo>
                  <a:pt x="8413" y="7"/>
                  <a:pt x="8250" y="-2"/>
                  <a:pt x="7805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27" name="Bản sao giphy-7.gif" descr="Bản sao giphy-7.gi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110085" y="-243538"/>
            <a:ext cx="4247205" cy="4247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16.gif" descr="image16.gif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1000" y="1100408"/>
            <a:ext cx="6506344" cy="548972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7014129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 advAuto="0"/>
      <p:bldP spid="123" grpId="0" animBg="1" advAuto="0"/>
      <p:bldP spid="125" grpId="0" animBg="1" advAuto="0"/>
      <p:bldP spid="128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Hoạt động 1: Vai trò của âm thanh trong cuộc sống."/>
          <p:cNvSpPr txBox="1"/>
          <p:nvPr/>
        </p:nvSpPr>
        <p:spPr>
          <a:xfrm>
            <a:off x="1940689" y="3638506"/>
            <a:ext cx="19030559" cy="221594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>
              <a:defRPr sz="6600">
                <a:solidFill>
                  <a:srgbClr val="004D80"/>
                </a:solidFill>
                <a:latin typeface="Snell Roundhand Bold"/>
                <a:ea typeface="Snell Roundhand Bold"/>
                <a:cs typeface="Snell Roundhand Bold"/>
                <a:sym typeface="Snell Roundhand Bold"/>
              </a:defRPr>
            </a:pPr>
            <a:r>
              <a:t>          Nhân hậu: </a:t>
            </a:r>
            <a:r>
              <a:rPr>
                <a:solidFill>
                  <a:schemeClr val="accent5">
                    <a:satOff val="-41871"/>
                    <a:lumOff val="-13058"/>
                  </a:schemeClr>
                </a:solidFill>
                <a:latin typeface="Big Caslon Medium"/>
                <a:ea typeface="Big Caslon Medium"/>
                <a:cs typeface="Big Caslon Medium"/>
                <a:sym typeface="Big Caslon Medium"/>
              </a:rPr>
              <a:t>là hiền và giàu lòng thương người, chỉ muốn đem lại những điều tốt lành cho người khác.</a:t>
            </a:r>
          </a:p>
        </p:txBody>
      </p:sp>
      <p:pic>
        <p:nvPicPr>
          <p:cNvPr id="131" name="giphy-2.gif" descr="giphy-2.gi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50906" y="9192049"/>
            <a:ext cx="3184700" cy="3184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giphy (5).gif" descr="giphy (5).gi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772738" y="9837812"/>
            <a:ext cx="2806559" cy="237388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7" name="Kể tên một số âm thanh trong hình?"/>
          <p:cNvGrpSpPr/>
          <p:nvPr/>
        </p:nvGrpSpPr>
        <p:grpSpPr>
          <a:xfrm>
            <a:off x="17448618" y="5760750"/>
            <a:ext cx="6174187" cy="3980818"/>
            <a:chOff x="0" y="0"/>
            <a:chExt cx="6174186" cy="3980816"/>
          </a:xfrm>
        </p:grpSpPr>
        <p:grpSp>
          <p:nvGrpSpPr>
            <p:cNvPr id="135" name="Kể tên một số âm thanh trong hình?"/>
            <p:cNvGrpSpPr/>
            <p:nvPr/>
          </p:nvGrpSpPr>
          <p:grpSpPr>
            <a:xfrm>
              <a:off x="38100" y="38099"/>
              <a:ext cx="6097988" cy="3484752"/>
              <a:chOff x="0" y="0"/>
              <a:chExt cx="6097987" cy="3484750"/>
            </a:xfrm>
          </p:grpSpPr>
          <p:sp>
            <p:nvSpPr>
              <p:cNvPr id="133" name="Bong bóng trích dẫn"/>
              <p:cNvSpPr/>
              <p:nvPr/>
            </p:nvSpPr>
            <p:spPr>
              <a:xfrm>
                <a:off x="0" y="0"/>
                <a:ext cx="6097988" cy="3484751"/>
              </a:xfrm>
              <a:prstGeom prst="wedgeEllipseCallout">
                <a:avLst>
                  <a:gd name="adj1" fmla="val 11631"/>
                  <a:gd name="adj2" fmla="val 61670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>
                  <a:defRPr sz="5300">
                    <a:solidFill>
                      <a:srgbClr val="99195E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34" name="Đoàn kết là gì?"/>
              <p:cNvSpPr txBox="1"/>
              <p:nvPr/>
            </p:nvSpPr>
            <p:spPr>
              <a:xfrm>
                <a:off x="893029" y="1304234"/>
                <a:ext cx="4311929" cy="87628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1436" tIns="71436" rIns="71436" bIns="71436" numCol="1" anchor="ctr">
                <a:spAutoFit/>
              </a:bodyPr>
              <a:lstStyle>
                <a:lvl1pPr>
                  <a:defRPr sz="5300">
                    <a:solidFill>
                      <a:srgbClr val="99195E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Đoàn kết là gì?</a:t>
                </a:r>
              </a:p>
            </p:txBody>
          </p:sp>
        </p:grpSp>
        <p:pic>
          <p:nvPicPr>
            <p:cNvPr id="136" name="Kể tên một số âm thanh trong hình? Kể tên một số âm thanh trong hình?" descr="Kể tên một số âm thanh trong hình? Kể tên một số âm thanh trong hình?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6174188" cy="39808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42" name="Vai trò của những âm thanh ấy là gì?"/>
          <p:cNvGrpSpPr/>
          <p:nvPr/>
        </p:nvGrpSpPr>
        <p:grpSpPr>
          <a:xfrm>
            <a:off x="822928" y="5516528"/>
            <a:ext cx="6174187" cy="4013441"/>
            <a:chOff x="0" y="0"/>
            <a:chExt cx="6174186" cy="4013440"/>
          </a:xfrm>
        </p:grpSpPr>
        <p:grpSp>
          <p:nvGrpSpPr>
            <p:cNvPr id="140" name="Vai trò của những âm thanh ấy là gì?"/>
            <p:cNvGrpSpPr/>
            <p:nvPr/>
          </p:nvGrpSpPr>
          <p:grpSpPr>
            <a:xfrm>
              <a:off x="38100" y="38099"/>
              <a:ext cx="6097988" cy="3484753"/>
              <a:chOff x="0" y="0"/>
              <a:chExt cx="6097987" cy="3484752"/>
            </a:xfrm>
          </p:grpSpPr>
          <p:sp>
            <p:nvSpPr>
              <p:cNvPr id="138" name="Bong bóng trích dẫn"/>
              <p:cNvSpPr/>
              <p:nvPr/>
            </p:nvSpPr>
            <p:spPr>
              <a:xfrm>
                <a:off x="0" y="0"/>
                <a:ext cx="6097988" cy="3484753"/>
              </a:xfrm>
              <a:prstGeom prst="wedgeEllipseCallout">
                <a:avLst>
                  <a:gd name="adj1" fmla="val -12762"/>
                  <a:gd name="adj2" fmla="val 73462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>
                  <a:defRPr sz="5300">
                    <a:solidFill>
                      <a:srgbClr val="99195E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39" name="Nhân hậu là gì?"/>
              <p:cNvSpPr txBox="1"/>
              <p:nvPr/>
            </p:nvSpPr>
            <p:spPr>
              <a:xfrm>
                <a:off x="893029" y="923235"/>
                <a:ext cx="4311929" cy="163828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1436" tIns="71436" rIns="71436" bIns="71436" numCol="1" anchor="ctr">
                <a:spAutoFit/>
              </a:bodyPr>
              <a:lstStyle>
                <a:lvl1pPr>
                  <a:defRPr sz="5300">
                    <a:solidFill>
                      <a:srgbClr val="99195E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Nhân hậu là gì?</a:t>
                </a:r>
              </a:p>
            </p:txBody>
          </p:sp>
        </p:grpSp>
        <p:pic>
          <p:nvPicPr>
            <p:cNvPr id="141" name="Vai trò của những âm thanh ấy là gì? Vai trò của những âm thanh ấy là gì?" descr="Vai trò của những âm thanh ấy là gì? Vai trò của những âm thanh ấy là gì?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" y="-1"/>
              <a:ext cx="6174188" cy="40134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43" name="200-4.gif" descr="200-4.gif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030212" y="3854765"/>
            <a:ext cx="1759618" cy="972165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Hoạt động 1: Vai trò của âm thanh trong cuộc sống."/>
          <p:cNvSpPr txBox="1"/>
          <p:nvPr/>
        </p:nvSpPr>
        <p:spPr>
          <a:xfrm>
            <a:off x="2328862" y="6415277"/>
            <a:ext cx="19030559" cy="221594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 algn="l">
              <a:defRPr sz="6600">
                <a:solidFill>
                  <a:srgbClr val="004D80"/>
                </a:solidFill>
                <a:latin typeface="Snell Roundhand Bold"/>
                <a:ea typeface="Snell Roundhand Bold"/>
                <a:cs typeface="Snell Roundhand Bold"/>
                <a:sym typeface="Snell Roundhand Bold"/>
              </a:defRPr>
            </a:pPr>
            <a:r>
              <a:t>          Đoàn kết: </a:t>
            </a:r>
            <a:r>
              <a:rPr>
                <a:solidFill>
                  <a:schemeClr val="accent5">
                    <a:satOff val="-41871"/>
                    <a:lumOff val="-13058"/>
                  </a:schemeClr>
                </a:solidFill>
                <a:latin typeface="Big Caslon Medium"/>
                <a:ea typeface="Big Caslon Medium"/>
                <a:cs typeface="Big Caslon Medium"/>
                <a:sym typeface="Big Caslon Medium"/>
              </a:rPr>
              <a:t>kết thành một khối thống nhất, cùng hoạt động vì một mục đích chung.</a:t>
            </a:r>
          </a:p>
        </p:txBody>
      </p:sp>
      <p:pic>
        <p:nvPicPr>
          <p:cNvPr id="145" name="200-4.gif" descr="200-4.gif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840269" y="6751317"/>
            <a:ext cx="1759618" cy="9721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" presetClass="entr" presetSubtype="32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xit" presetSubtype="8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7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00"/>
                            </p:stCondLst>
                            <p:childTnLst>
                              <p:par>
                                <p:cTn id="29" presetID="2" presetClass="exit" presetSubtype="8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7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16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8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"/>
                            </p:stCondLst>
                            <p:childTnLst>
                              <p:par>
                                <p:cTn id="57" presetID="23" presetClass="entr" presetSubtype="16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8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4" animBg="1" advAuto="0"/>
      <p:bldP spid="131" grpId="2" animBg="1" advAuto="0"/>
      <p:bldP spid="131" grpId="6" animBg="1" advAuto="0"/>
      <p:bldP spid="132" grpId="8" animBg="1" advAuto="0"/>
      <p:bldP spid="132" grpId="10" animBg="1" advAuto="0"/>
      <p:bldP spid="137" grpId="7" animBg="1" advAuto="0"/>
      <p:bldP spid="137" grpId="9" animBg="1" advAuto="0"/>
      <p:bldP spid="142" grpId="1" animBg="1" advAuto="0"/>
      <p:bldP spid="142" grpId="5" animBg="1" advAuto="0"/>
      <p:bldP spid="143" grpId="3" animBg="1" advAuto="0"/>
      <p:bldP spid="144" grpId="12" animBg="1" advAuto="0"/>
      <p:bldP spid="145" grpId="1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õ cồng chiêng"/>
          <p:cNvGrpSpPr/>
          <p:nvPr/>
        </p:nvGrpSpPr>
        <p:grpSpPr>
          <a:xfrm>
            <a:off x="2058848" y="2857284"/>
            <a:ext cx="8560245" cy="1930697"/>
            <a:chOff x="0" y="0"/>
            <a:chExt cx="8560244" cy="1930696"/>
          </a:xfrm>
        </p:grpSpPr>
        <p:sp>
          <p:nvSpPr>
            <p:cNvPr id="149" name="Gõ cồng chiêng"/>
            <p:cNvSpPr txBox="1"/>
            <p:nvPr/>
          </p:nvSpPr>
          <p:spPr>
            <a:xfrm>
              <a:off x="98636" y="197273"/>
              <a:ext cx="8362973" cy="153614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 sz="4600">
                  <a:solidFill>
                    <a:srgbClr val="027001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a) Thể hiện lòng </a:t>
              </a:r>
              <a:r>
                <a:rPr b="1"/>
                <a:t>nhân hậu</a:t>
              </a:r>
              <a:r>
                <a:t>, tình cảm </a:t>
              </a:r>
              <a:r>
                <a:rPr b="1"/>
                <a:t>yêu thương</a:t>
              </a:r>
              <a:r>
                <a:t> đồng loại.</a:t>
              </a:r>
            </a:p>
          </p:txBody>
        </p:sp>
        <p:pic>
          <p:nvPicPr>
            <p:cNvPr id="150" name="image7.png" descr="image7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323" b="323"/>
            <a:stretch>
              <a:fillRect/>
            </a:stretch>
          </p:blipFill>
          <p:spPr>
            <a:xfrm>
              <a:off x="0" y="0"/>
              <a:ext cx="8560245" cy="1930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55" name="Trò chuyện"/>
          <p:cNvGrpSpPr/>
          <p:nvPr/>
        </p:nvGrpSpPr>
        <p:grpSpPr>
          <a:xfrm>
            <a:off x="13976215" y="2857284"/>
            <a:ext cx="8563425" cy="1931414"/>
            <a:chOff x="0" y="0"/>
            <a:chExt cx="8563423" cy="1931412"/>
          </a:xfrm>
        </p:grpSpPr>
        <p:sp>
          <p:nvSpPr>
            <p:cNvPr id="153" name="Trò chuyện"/>
            <p:cNvSpPr txBox="1"/>
            <p:nvPr/>
          </p:nvSpPr>
          <p:spPr>
            <a:xfrm>
              <a:off x="98672" y="197346"/>
              <a:ext cx="8366080" cy="153671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 sz="4600">
                  <a:solidFill>
                    <a:srgbClr val="027001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b) Trái nghĩa với </a:t>
              </a:r>
              <a:r>
                <a:rPr b="1"/>
                <a:t>nhân hậu</a:t>
              </a:r>
              <a:r>
                <a:t> hoặc </a:t>
              </a:r>
              <a:r>
                <a:rPr b="1"/>
                <a:t>yêu thương.</a:t>
              </a:r>
            </a:p>
          </p:txBody>
        </p:sp>
        <p:pic>
          <p:nvPicPr>
            <p:cNvPr id="154" name="Trò chuyện Trò chuyện " descr="Trò chuyện Trò chuyện "/>
            <p:cNvPicPr>
              <a:picLocks noChangeAspect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0" y="0"/>
              <a:ext cx="8563425" cy="19314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7" name="Hoạt động 1: Vai trò của âm thanh trong cuộc sống."/>
          <p:cNvSpPr txBox="1"/>
          <p:nvPr/>
        </p:nvSpPr>
        <p:spPr>
          <a:xfrm>
            <a:off x="8252071" y="1143000"/>
            <a:ext cx="7315200" cy="11969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6" tIns="71436" rIns="71436" bIns="71436" anchor="ctr">
            <a:spAutoFit/>
          </a:bodyPr>
          <a:lstStyle>
            <a:lvl1pPr>
              <a:defRPr sz="6600">
                <a:solidFill>
                  <a:srgbClr val="004D80"/>
                </a:solidFill>
                <a:latin typeface="Snell Roundhand Bold"/>
                <a:ea typeface="Snell Roundhand Bold"/>
                <a:cs typeface="Snell Roundhand Bold"/>
                <a:sym typeface="Snell Roundhand Bold"/>
              </a:defRPr>
            </a:lvl1pPr>
          </a:lstStyle>
          <a:p>
            <a:pPr algn="l"/>
            <a:r>
              <a:rPr dirty="0" smtClean="0"/>
              <a:t>1</a:t>
            </a:r>
            <a:r>
              <a:rPr dirty="0"/>
              <a:t>. </a:t>
            </a:r>
            <a:r>
              <a:rPr b="1" dirty="0" err="1"/>
              <a:t>Tìm</a:t>
            </a:r>
            <a:r>
              <a:rPr b="1" dirty="0"/>
              <a:t> </a:t>
            </a:r>
            <a:r>
              <a:rPr b="1" dirty="0" err="1"/>
              <a:t>các</a:t>
            </a:r>
            <a:r>
              <a:rPr b="1" dirty="0"/>
              <a:t> </a:t>
            </a:r>
            <a:r>
              <a:rPr b="1" dirty="0" err="1"/>
              <a:t>từ</a:t>
            </a:r>
            <a:r>
              <a:rPr b="1" dirty="0"/>
              <a:t> </a:t>
            </a:r>
            <a:r>
              <a:rPr b="1" dirty="0" err="1"/>
              <a:t>ngữ</a:t>
            </a:r>
            <a:endParaRPr b="1" dirty="0"/>
          </a:p>
        </p:txBody>
      </p:sp>
      <p:pic>
        <p:nvPicPr>
          <p:cNvPr id="158" name="Đường Đường" descr="Đường Đườ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8869663" y="7032378"/>
            <a:ext cx="7712108" cy="101601"/>
          </a:xfrm>
          <a:prstGeom prst="rect">
            <a:avLst/>
          </a:prstGeom>
        </p:spPr>
      </p:pic>
      <p:sp>
        <p:nvSpPr>
          <p:cNvPr id="161" name="M: độc ác"/>
          <p:cNvSpPr txBox="1"/>
          <p:nvPr/>
        </p:nvSpPr>
        <p:spPr>
          <a:xfrm>
            <a:off x="16641699" y="5191245"/>
            <a:ext cx="3079115" cy="899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5000">
                <a:solidFill>
                  <a:schemeClr val="accent5">
                    <a:satOff val="-41871"/>
                    <a:lumOff val="-13058"/>
                  </a:schemeClr>
                </a:solidFill>
              </a:defRPr>
            </a:lvl1pPr>
          </a:lstStyle>
          <a:p>
            <a:r>
              <a:t>M: độc ác</a:t>
            </a:r>
          </a:p>
        </p:txBody>
      </p:sp>
      <p:grpSp>
        <p:nvGrpSpPr>
          <p:cNvPr id="166" name="Gõ cồng chiêng"/>
          <p:cNvGrpSpPr/>
          <p:nvPr/>
        </p:nvGrpSpPr>
        <p:grpSpPr>
          <a:xfrm>
            <a:off x="1407775" y="7752435"/>
            <a:ext cx="10043033" cy="2265128"/>
            <a:chOff x="0" y="0"/>
            <a:chExt cx="10043031" cy="2265127"/>
          </a:xfrm>
        </p:grpSpPr>
        <p:sp>
          <p:nvSpPr>
            <p:cNvPr id="164" name="Gõ cồng chiêng"/>
            <p:cNvSpPr txBox="1"/>
            <p:nvPr/>
          </p:nvSpPr>
          <p:spPr>
            <a:xfrm>
              <a:off x="115721" y="231444"/>
              <a:ext cx="9811591" cy="180223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 sz="5000">
                  <a:solidFill>
                    <a:srgbClr val="027001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c) Thể hiện tinh thần </a:t>
              </a:r>
              <a:r>
                <a:rPr b="1"/>
                <a:t>đùm bọc</a:t>
              </a:r>
              <a:r>
                <a:t> hoặc </a:t>
              </a:r>
              <a:r>
                <a:rPr b="1"/>
                <a:t>giúp đỡ.</a:t>
              </a:r>
            </a:p>
          </p:txBody>
        </p:sp>
        <p:pic>
          <p:nvPicPr>
            <p:cNvPr id="165" name="image7.png" descr="image7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323" b="323"/>
            <a:stretch>
              <a:fillRect/>
            </a:stretch>
          </p:blipFill>
          <p:spPr>
            <a:xfrm>
              <a:off x="0" y="0"/>
              <a:ext cx="10043033" cy="22651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9" name="Trò chuyện"/>
          <p:cNvGrpSpPr/>
          <p:nvPr/>
        </p:nvGrpSpPr>
        <p:grpSpPr>
          <a:xfrm>
            <a:off x="13504114" y="7521935"/>
            <a:ext cx="10043035" cy="2265128"/>
            <a:chOff x="0" y="0"/>
            <a:chExt cx="10043033" cy="2265127"/>
          </a:xfrm>
        </p:grpSpPr>
        <p:sp>
          <p:nvSpPr>
            <p:cNvPr id="167" name="Trò chuyện"/>
            <p:cNvSpPr txBox="1"/>
            <p:nvPr/>
          </p:nvSpPr>
          <p:spPr>
            <a:xfrm>
              <a:off x="115721" y="231444"/>
              <a:ext cx="9811592" cy="180223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 sz="5000">
                  <a:solidFill>
                    <a:srgbClr val="027001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d) Trái nghĩa với </a:t>
              </a:r>
              <a:r>
                <a:rPr b="1"/>
                <a:t>đùm bọc</a:t>
              </a:r>
              <a:r>
                <a:t> hoặc </a:t>
              </a:r>
            </a:p>
            <a:p>
              <a:pPr>
                <a:defRPr sz="5000">
                  <a:solidFill>
                    <a:srgbClr val="027001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b="1"/>
                <a:t>giúp đỡ.</a:t>
              </a:r>
            </a:p>
          </p:txBody>
        </p:sp>
        <p:pic>
          <p:nvPicPr>
            <p:cNvPr id="168" name="Trò chuyện Trò chuyện " descr="Trò chuyện Trò chuyện "/>
            <p:cNvPicPr>
              <a:picLocks noChangeAspect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0" y="0"/>
              <a:ext cx="10043034" cy="22651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0" name="M: cưu mang"/>
          <p:cNvSpPr txBox="1"/>
          <p:nvPr/>
        </p:nvSpPr>
        <p:spPr>
          <a:xfrm>
            <a:off x="2862972" y="5143817"/>
            <a:ext cx="6399185" cy="913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5000">
                <a:solidFill>
                  <a:schemeClr val="accent5">
                    <a:satOff val="-41871"/>
                    <a:lumOff val="-13058"/>
                  </a:schemeClr>
                </a:solidFill>
              </a:defRPr>
            </a:lvl1pPr>
          </a:lstStyle>
          <a:p>
            <a:r>
              <a:rPr dirty="0"/>
              <a:t>M: </a:t>
            </a:r>
            <a:r>
              <a:rPr lang="vi-VN" dirty="0"/>
              <a:t>lòng thương người</a:t>
            </a:r>
            <a:endParaRPr dirty="0"/>
          </a:p>
        </p:txBody>
      </p:sp>
      <p:sp>
        <p:nvSpPr>
          <p:cNvPr id="171" name="M: ức hiếp"/>
          <p:cNvSpPr txBox="1"/>
          <p:nvPr/>
        </p:nvSpPr>
        <p:spPr>
          <a:xfrm>
            <a:off x="16370838" y="10507833"/>
            <a:ext cx="3291840" cy="899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5000">
                <a:solidFill>
                  <a:schemeClr val="accent5">
                    <a:satOff val="-41871"/>
                    <a:lumOff val="-13058"/>
                  </a:schemeClr>
                </a:solidFill>
              </a:defRPr>
            </a:lvl1pPr>
          </a:lstStyle>
          <a:p>
            <a:r>
              <a:rPr dirty="0"/>
              <a:t>M: </a:t>
            </a:r>
            <a:r>
              <a:rPr dirty="0" err="1"/>
              <a:t>ức</a:t>
            </a:r>
            <a:r>
              <a:rPr dirty="0"/>
              <a:t> </a:t>
            </a:r>
            <a:r>
              <a:rPr dirty="0" err="1"/>
              <a:t>hiếp</a:t>
            </a:r>
            <a:endParaRPr dirty="0"/>
          </a:p>
        </p:txBody>
      </p:sp>
      <p:sp>
        <p:nvSpPr>
          <p:cNvPr id="40" name="M: cưu mang"/>
          <p:cNvSpPr txBox="1"/>
          <p:nvPr/>
        </p:nvSpPr>
        <p:spPr>
          <a:xfrm>
            <a:off x="3989607" y="10507832"/>
            <a:ext cx="4044315" cy="899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5000">
                <a:solidFill>
                  <a:schemeClr val="accent5">
                    <a:satOff val="-41871"/>
                    <a:lumOff val="-13058"/>
                  </a:schemeClr>
                </a:solidFill>
              </a:defRPr>
            </a:lvl1pPr>
          </a:lstStyle>
          <a:p>
            <a:r>
              <a:rPr dirty="0"/>
              <a:t>M: </a:t>
            </a:r>
            <a:r>
              <a:rPr dirty="0" err="1"/>
              <a:t>cưu</a:t>
            </a:r>
            <a:r>
              <a:rPr dirty="0"/>
              <a:t> </a:t>
            </a:r>
            <a:r>
              <a:rPr dirty="0" err="1"/>
              <a:t>mang</a:t>
            </a:r>
            <a:endParaRPr dirty="0"/>
          </a:p>
        </p:txBody>
      </p:sp>
      <p:pic>
        <p:nvPicPr>
          <p:cNvPr id="43" name="Bản sao giphy-7.gif" descr="Bản sao giphy-7.gi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110085" y="-243538"/>
            <a:ext cx="4247205" cy="424720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6269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witch dir="l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Hình chữ nhật Góc tròn"/>
          <p:cNvSpPr/>
          <p:nvPr/>
        </p:nvSpPr>
        <p:spPr>
          <a:xfrm>
            <a:off x="13465412" y="6585529"/>
            <a:ext cx="10660211" cy="3849634"/>
          </a:xfrm>
          <a:prstGeom prst="roundRect">
            <a:avLst>
              <a:gd name="adj" fmla="val 17755"/>
            </a:avLst>
          </a:prstGeom>
          <a:solidFill>
            <a:srgbClr val="FFFFFF"/>
          </a:solidFill>
          <a:ln w="165100">
            <a:solidFill>
              <a:schemeClr val="accent1"/>
            </a:solidFill>
            <a:custDash>
              <a:ds d="600000" sp="600000"/>
            </a:custDash>
            <a:miter lim="400000"/>
          </a:ln>
        </p:spPr>
        <p:txBody>
          <a:bodyPr lIns="71436" tIns="71436" rIns="71436" bIns="71436" anchor="ctr"/>
          <a:lstStyle/>
          <a:p>
            <a:endParaRPr/>
          </a:p>
        </p:txBody>
      </p:sp>
      <p:sp>
        <p:nvSpPr>
          <p:cNvPr id="148" name="Hình chữ nhật Góc tròn"/>
          <p:cNvSpPr/>
          <p:nvPr/>
        </p:nvSpPr>
        <p:spPr>
          <a:xfrm>
            <a:off x="508783" y="6657823"/>
            <a:ext cx="11482433" cy="3849635"/>
          </a:xfrm>
          <a:prstGeom prst="roundRect">
            <a:avLst>
              <a:gd name="adj" fmla="val 17755"/>
            </a:avLst>
          </a:prstGeom>
          <a:solidFill>
            <a:srgbClr val="FFFFFF"/>
          </a:solidFill>
          <a:ln w="165100">
            <a:solidFill>
              <a:schemeClr val="accent1"/>
            </a:solidFill>
            <a:custDash>
              <a:ds d="600000" sp="600000"/>
            </a:custDash>
            <a:miter lim="400000"/>
          </a:ln>
        </p:spPr>
        <p:txBody>
          <a:bodyPr lIns="71436" tIns="71436" rIns="71436" bIns="71436" anchor="ctr"/>
          <a:lstStyle/>
          <a:p>
            <a:endParaRPr/>
          </a:p>
        </p:txBody>
      </p:sp>
      <p:grpSp>
        <p:nvGrpSpPr>
          <p:cNvPr id="151" name="Gõ cồng chiêng"/>
          <p:cNvGrpSpPr/>
          <p:nvPr/>
        </p:nvGrpSpPr>
        <p:grpSpPr>
          <a:xfrm>
            <a:off x="2058848" y="2857284"/>
            <a:ext cx="8560245" cy="1930697"/>
            <a:chOff x="0" y="0"/>
            <a:chExt cx="8560244" cy="1930696"/>
          </a:xfrm>
        </p:grpSpPr>
        <p:sp>
          <p:nvSpPr>
            <p:cNvPr id="149" name="Gõ cồng chiêng"/>
            <p:cNvSpPr txBox="1"/>
            <p:nvPr/>
          </p:nvSpPr>
          <p:spPr>
            <a:xfrm>
              <a:off x="98636" y="197273"/>
              <a:ext cx="8362973" cy="153614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 sz="4600">
                  <a:solidFill>
                    <a:srgbClr val="027001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a) Thể hiện lòng </a:t>
              </a:r>
              <a:r>
                <a:rPr b="1"/>
                <a:t>nhân hậu</a:t>
              </a:r>
              <a:r>
                <a:t>, tình cảm </a:t>
              </a:r>
              <a:r>
                <a:rPr b="1"/>
                <a:t>yêu thương</a:t>
              </a:r>
              <a:r>
                <a:t> đồng loại.</a:t>
              </a:r>
            </a:p>
          </p:txBody>
        </p:sp>
        <p:pic>
          <p:nvPicPr>
            <p:cNvPr id="150" name="image7.png" descr="image7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323" b="323"/>
            <a:stretch>
              <a:fillRect/>
            </a:stretch>
          </p:blipFill>
          <p:spPr>
            <a:xfrm>
              <a:off x="0" y="0"/>
              <a:ext cx="8560245" cy="1930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2" name="Ô-van"/>
          <p:cNvSpPr/>
          <p:nvPr/>
        </p:nvSpPr>
        <p:spPr>
          <a:xfrm>
            <a:off x="925100" y="7313279"/>
            <a:ext cx="159341" cy="190455"/>
          </a:xfrm>
          <a:prstGeom prst="ellipse">
            <a:avLst/>
          </a:prstGeom>
          <a:solidFill>
            <a:schemeClr val="accent5">
              <a:satOff val="-41871"/>
              <a:lumOff val="-13058"/>
            </a:schemeClr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55" name="Trò chuyện"/>
          <p:cNvGrpSpPr/>
          <p:nvPr/>
        </p:nvGrpSpPr>
        <p:grpSpPr>
          <a:xfrm>
            <a:off x="13976215" y="2857284"/>
            <a:ext cx="8563425" cy="1931414"/>
            <a:chOff x="0" y="0"/>
            <a:chExt cx="8563423" cy="1931412"/>
          </a:xfrm>
        </p:grpSpPr>
        <p:sp>
          <p:nvSpPr>
            <p:cNvPr id="153" name="Trò chuyện"/>
            <p:cNvSpPr txBox="1"/>
            <p:nvPr/>
          </p:nvSpPr>
          <p:spPr>
            <a:xfrm>
              <a:off x="98672" y="197346"/>
              <a:ext cx="8366080" cy="153671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 sz="4600">
                  <a:solidFill>
                    <a:srgbClr val="027001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b) Trái nghĩa với </a:t>
              </a:r>
              <a:r>
                <a:rPr b="1"/>
                <a:t>nhân hậu</a:t>
              </a:r>
              <a:r>
                <a:t> hoặc </a:t>
              </a:r>
              <a:r>
                <a:rPr b="1"/>
                <a:t>yêu thương.</a:t>
              </a:r>
            </a:p>
          </p:txBody>
        </p:sp>
        <p:pic>
          <p:nvPicPr>
            <p:cNvPr id="154" name="Trò chuyện Trò chuyện " descr="Trò chuyện Trò chuyện "/>
            <p:cNvPicPr>
              <a:picLocks noChangeAspect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>
            <a:xfrm>
              <a:off x="0" y="0"/>
              <a:ext cx="8563425" cy="19314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6" name="Ô-van"/>
          <p:cNvSpPr/>
          <p:nvPr/>
        </p:nvSpPr>
        <p:spPr>
          <a:xfrm>
            <a:off x="13976215" y="7313278"/>
            <a:ext cx="159341" cy="190457"/>
          </a:xfrm>
          <a:prstGeom prst="ellipse">
            <a:avLst/>
          </a:prstGeom>
          <a:solidFill>
            <a:schemeClr val="accent5">
              <a:satOff val="-41871"/>
              <a:lumOff val="-13058"/>
            </a:schemeClr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7" name="Hoạt động 1: Vai trò của âm thanh trong cuộc sống."/>
          <p:cNvSpPr txBox="1"/>
          <p:nvPr/>
        </p:nvSpPr>
        <p:spPr>
          <a:xfrm>
            <a:off x="8252071" y="1143000"/>
            <a:ext cx="7315200" cy="11969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6" tIns="71436" rIns="71436" bIns="71436" anchor="ctr">
            <a:spAutoFit/>
          </a:bodyPr>
          <a:lstStyle>
            <a:lvl1pPr>
              <a:defRPr sz="6600">
                <a:solidFill>
                  <a:srgbClr val="004D80"/>
                </a:solidFill>
                <a:latin typeface="Snell Roundhand Bold"/>
                <a:ea typeface="Snell Roundhand Bold"/>
                <a:cs typeface="Snell Roundhand Bold"/>
                <a:sym typeface="Snell Roundhand Bold"/>
              </a:defRPr>
            </a:lvl1pPr>
          </a:lstStyle>
          <a:p>
            <a:pPr algn="l"/>
            <a:r>
              <a:rPr b="1" dirty="0" smtClean="0"/>
              <a:t>1</a:t>
            </a:r>
            <a:r>
              <a:rPr b="1" dirty="0"/>
              <a:t>. </a:t>
            </a:r>
            <a:r>
              <a:rPr b="1" dirty="0" err="1"/>
              <a:t>Tìm</a:t>
            </a:r>
            <a:r>
              <a:rPr b="1" dirty="0"/>
              <a:t> </a:t>
            </a:r>
            <a:r>
              <a:rPr b="1" dirty="0" err="1"/>
              <a:t>các</a:t>
            </a:r>
            <a:r>
              <a:rPr b="1" dirty="0"/>
              <a:t> </a:t>
            </a:r>
            <a:r>
              <a:rPr b="1" dirty="0" err="1"/>
              <a:t>từ</a:t>
            </a:r>
            <a:r>
              <a:rPr b="1" dirty="0"/>
              <a:t> </a:t>
            </a:r>
            <a:r>
              <a:rPr b="1" dirty="0" err="1"/>
              <a:t>ngữ</a:t>
            </a:r>
            <a:endParaRPr b="1" dirty="0"/>
          </a:p>
        </p:txBody>
      </p:sp>
      <p:pic>
        <p:nvPicPr>
          <p:cNvPr id="158" name="Đường Đường" descr="Đường Đườn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6200000">
            <a:off x="8869663" y="7032378"/>
            <a:ext cx="7712108" cy="101601"/>
          </a:xfrm>
          <a:prstGeom prst="rect">
            <a:avLst/>
          </a:prstGeom>
        </p:spPr>
      </p:pic>
      <p:sp>
        <p:nvSpPr>
          <p:cNvPr id="160" name="M: lòng thương người"/>
          <p:cNvSpPr txBox="1"/>
          <p:nvPr/>
        </p:nvSpPr>
        <p:spPr>
          <a:xfrm>
            <a:off x="2743102" y="5251458"/>
            <a:ext cx="6638925" cy="899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5000">
                <a:solidFill>
                  <a:schemeClr val="accent5">
                    <a:satOff val="-41871"/>
                    <a:lumOff val="-13058"/>
                  </a:schemeClr>
                </a:solidFill>
              </a:defRPr>
            </a:lvl1pPr>
          </a:lstStyle>
          <a:p>
            <a:r>
              <a:rPr dirty="0"/>
              <a:t>M: </a:t>
            </a:r>
            <a:r>
              <a:rPr dirty="0" err="1"/>
              <a:t>lòng</a:t>
            </a:r>
            <a:r>
              <a:rPr dirty="0"/>
              <a:t> </a:t>
            </a:r>
            <a:r>
              <a:rPr dirty="0" err="1"/>
              <a:t>thương</a:t>
            </a:r>
            <a:r>
              <a:rPr dirty="0"/>
              <a:t> </a:t>
            </a:r>
            <a:r>
              <a:rPr dirty="0" err="1"/>
              <a:t>người</a:t>
            </a:r>
            <a:endParaRPr dirty="0"/>
          </a:p>
        </p:txBody>
      </p:sp>
      <p:sp>
        <p:nvSpPr>
          <p:cNvPr id="161" name="M: độc ác"/>
          <p:cNvSpPr txBox="1"/>
          <p:nvPr/>
        </p:nvSpPr>
        <p:spPr>
          <a:xfrm>
            <a:off x="16641699" y="5191245"/>
            <a:ext cx="3079115" cy="899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5000">
                <a:solidFill>
                  <a:schemeClr val="accent5">
                    <a:satOff val="-41871"/>
                    <a:lumOff val="-13058"/>
                  </a:schemeClr>
                </a:solidFill>
              </a:defRPr>
            </a:lvl1pPr>
          </a:lstStyle>
          <a:p>
            <a:r>
              <a:t>M: độc ác</a:t>
            </a:r>
          </a:p>
        </p:txBody>
      </p:sp>
      <p:sp>
        <p:nvSpPr>
          <p:cNvPr id="162" name="Lòng nhân ái, lòng vị tha, tình thân ái,…"/>
          <p:cNvSpPr txBox="1"/>
          <p:nvPr/>
        </p:nvSpPr>
        <p:spPr>
          <a:xfrm>
            <a:off x="649908" y="6979196"/>
            <a:ext cx="10825312" cy="306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Lòng nhân ái, lòng vị tha, tình thân ái, </a:t>
            </a:r>
          </a:p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xót thương, tình thương mến, yêu quý, </a:t>
            </a:r>
          </a:p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tha thứ, độ lượng, bao dung, thông cảm, </a:t>
            </a:r>
          </a:p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đồng cảm,...</a:t>
            </a:r>
          </a:p>
        </p:txBody>
      </p:sp>
      <p:sp>
        <p:nvSpPr>
          <p:cNvPr id="163" name="Hung ác, hung dữ, dữ tợn, dữ dằn,…"/>
          <p:cNvSpPr txBox="1"/>
          <p:nvPr/>
        </p:nvSpPr>
        <p:spPr>
          <a:xfrm>
            <a:off x="13595279" y="6979196"/>
            <a:ext cx="9830643" cy="232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Hung ác, hung dữ, dữ tợn, dữ dằn, </a:t>
            </a:r>
          </a:p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nanh ác, ác nghiệt, tàn ác tàn bạo, </a:t>
            </a:r>
          </a:p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cay độc,...</a:t>
            </a:r>
          </a:p>
        </p:txBody>
      </p:sp>
      <p:grpSp>
        <p:nvGrpSpPr>
          <p:cNvPr id="166" name="Gõ cồng chiêng"/>
          <p:cNvGrpSpPr/>
          <p:nvPr/>
        </p:nvGrpSpPr>
        <p:grpSpPr>
          <a:xfrm>
            <a:off x="2046576" y="2856926"/>
            <a:ext cx="10043033" cy="2265128"/>
            <a:chOff x="0" y="0"/>
            <a:chExt cx="10043031" cy="2265127"/>
          </a:xfrm>
        </p:grpSpPr>
        <p:sp>
          <p:nvSpPr>
            <p:cNvPr id="164" name="Gõ cồng chiêng"/>
            <p:cNvSpPr txBox="1"/>
            <p:nvPr/>
          </p:nvSpPr>
          <p:spPr>
            <a:xfrm>
              <a:off x="115721" y="231444"/>
              <a:ext cx="9811591" cy="180223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 sz="5000">
                  <a:solidFill>
                    <a:srgbClr val="027001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c) Thể hiện tinh thần </a:t>
              </a:r>
              <a:r>
                <a:rPr b="1"/>
                <a:t>đùm bọc</a:t>
              </a:r>
              <a:r>
                <a:t> hoặc </a:t>
              </a:r>
              <a:r>
                <a:rPr b="1"/>
                <a:t>giúp đỡ.</a:t>
              </a:r>
            </a:p>
          </p:txBody>
        </p:sp>
        <p:pic>
          <p:nvPicPr>
            <p:cNvPr id="165" name="image7.png" descr="image7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323" b="323"/>
            <a:stretch>
              <a:fillRect/>
            </a:stretch>
          </p:blipFill>
          <p:spPr>
            <a:xfrm>
              <a:off x="0" y="0"/>
              <a:ext cx="10043033" cy="22651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9" name="Trò chuyện"/>
          <p:cNvGrpSpPr/>
          <p:nvPr/>
        </p:nvGrpSpPr>
        <p:grpSpPr>
          <a:xfrm>
            <a:off x="13773999" y="2836507"/>
            <a:ext cx="10043035" cy="2265128"/>
            <a:chOff x="0" y="0"/>
            <a:chExt cx="10043033" cy="2265127"/>
          </a:xfrm>
        </p:grpSpPr>
        <p:sp>
          <p:nvSpPr>
            <p:cNvPr id="167" name="Trò chuyện"/>
            <p:cNvSpPr txBox="1"/>
            <p:nvPr/>
          </p:nvSpPr>
          <p:spPr>
            <a:xfrm>
              <a:off x="115721" y="231444"/>
              <a:ext cx="9811592" cy="180223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 sz="5000">
                  <a:solidFill>
                    <a:srgbClr val="027001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d) Trái nghĩa với </a:t>
              </a:r>
              <a:r>
                <a:rPr b="1"/>
                <a:t>đùm bọc</a:t>
              </a:r>
              <a:r>
                <a:t> hoặc </a:t>
              </a:r>
            </a:p>
            <a:p>
              <a:pPr>
                <a:defRPr sz="5000">
                  <a:solidFill>
                    <a:srgbClr val="027001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b="1"/>
                <a:t>giúp đỡ.</a:t>
              </a:r>
            </a:p>
          </p:txBody>
        </p:sp>
        <p:pic>
          <p:nvPicPr>
            <p:cNvPr id="168" name="Trò chuyện Trò chuyện " descr="Trò chuyện Trò chuyện "/>
            <p:cNvPicPr>
              <a:picLocks noChangeAspect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>
            <a:xfrm>
              <a:off x="0" y="0"/>
              <a:ext cx="10043034" cy="22651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0" name="M: cưu mang"/>
          <p:cNvSpPr txBox="1"/>
          <p:nvPr/>
        </p:nvSpPr>
        <p:spPr>
          <a:xfrm>
            <a:off x="4040407" y="5151093"/>
            <a:ext cx="4044315" cy="899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5000">
                <a:solidFill>
                  <a:schemeClr val="accent5">
                    <a:satOff val="-41871"/>
                    <a:lumOff val="-13058"/>
                  </a:schemeClr>
                </a:solidFill>
              </a:defRPr>
            </a:lvl1pPr>
          </a:lstStyle>
          <a:p>
            <a:r>
              <a:rPr dirty="0"/>
              <a:t>M: </a:t>
            </a:r>
            <a:r>
              <a:rPr dirty="0" err="1"/>
              <a:t>cưu</a:t>
            </a:r>
            <a:r>
              <a:rPr dirty="0"/>
              <a:t> </a:t>
            </a:r>
            <a:r>
              <a:rPr dirty="0" err="1"/>
              <a:t>mang</a:t>
            </a:r>
            <a:endParaRPr dirty="0"/>
          </a:p>
        </p:txBody>
      </p:sp>
      <p:sp>
        <p:nvSpPr>
          <p:cNvPr id="171" name="M: ức hiếp"/>
          <p:cNvSpPr txBox="1"/>
          <p:nvPr/>
        </p:nvSpPr>
        <p:spPr>
          <a:xfrm>
            <a:off x="16612007" y="5201276"/>
            <a:ext cx="3291840" cy="899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5000">
                <a:solidFill>
                  <a:schemeClr val="accent5">
                    <a:satOff val="-41871"/>
                    <a:lumOff val="-13058"/>
                  </a:schemeClr>
                </a:solidFill>
              </a:defRPr>
            </a:lvl1pPr>
          </a:lstStyle>
          <a:p>
            <a:r>
              <a:t>M: ức hiếp</a:t>
            </a:r>
          </a:p>
        </p:txBody>
      </p:sp>
      <p:sp>
        <p:nvSpPr>
          <p:cNvPr id="172" name="Ô-van"/>
          <p:cNvSpPr/>
          <p:nvPr/>
        </p:nvSpPr>
        <p:spPr>
          <a:xfrm>
            <a:off x="925100" y="7313279"/>
            <a:ext cx="159341" cy="190455"/>
          </a:xfrm>
          <a:prstGeom prst="ellipse">
            <a:avLst/>
          </a:prstGeom>
          <a:solidFill>
            <a:schemeClr val="accent5">
              <a:satOff val="-41871"/>
              <a:lumOff val="-13058"/>
            </a:schemeClr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3" name="Cứu giúp, cứu trợ, ủng hộ, hỗ trợ,…"/>
          <p:cNvSpPr txBox="1"/>
          <p:nvPr/>
        </p:nvSpPr>
        <p:spPr>
          <a:xfrm>
            <a:off x="721938" y="6979196"/>
            <a:ext cx="9681815" cy="232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Cứu giúp, cứu trợ, ủng hộ, hỗ trợ, </a:t>
            </a:r>
          </a:p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bênh vực, bảo vệ, che chở, che chắn, </a:t>
            </a:r>
          </a:p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che đỡ, nâng đỡ,...</a:t>
            </a:r>
          </a:p>
        </p:txBody>
      </p:sp>
      <p:sp>
        <p:nvSpPr>
          <p:cNvPr id="174" name="Ô-van"/>
          <p:cNvSpPr/>
          <p:nvPr/>
        </p:nvSpPr>
        <p:spPr>
          <a:xfrm>
            <a:off x="13976215" y="7313278"/>
            <a:ext cx="159341" cy="190457"/>
          </a:xfrm>
          <a:prstGeom prst="ellipse">
            <a:avLst/>
          </a:prstGeom>
          <a:solidFill>
            <a:schemeClr val="accent5">
              <a:satOff val="-41871"/>
              <a:lumOff val="-13058"/>
            </a:schemeClr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5" name="Ăn hiếp, hà hiếp, bắt nạt, hành hạ,…"/>
          <p:cNvSpPr txBox="1"/>
          <p:nvPr/>
        </p:nvSpPr>
        <p:spPr>
          <a:xfrm>
            <a:off x="13609852" y="6993272"/>
            <a:ext cx="9801497" cy="1589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Ăn hiếp, hà hiếp, bắt nạt, hành hạ, </a:t>
            </a:r>
          </a:p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đánh đập,...</a:t>
            </a:r>
          </a:p>
        </p:txBody>
      </p:sp>
      <p:pic>
        <p:nvPicPr>
          <p:cNvPr id="176" name="Bản sao giphy-8.gif" descr="Bản sao giphy-8.gif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316595" y="9080932"/>
            <a:ext cx="1751977" cy="1751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giphy-21.gif" descr="giphy-21.gif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623930" y="9175904"/>
            <a:ext cx="923219" cy="11661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giphy-21.gif" descr="giphy-21.gif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371043" y="9534256"/>
            <a:ext cx="669219" cy="8453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giphy-21.gif" descr="giphy-21.gif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3059589" y="9446700"/>
            <a:ext cx="807850" cy="1020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giphy-21.gif" descr="giphy-21.gif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183896" y="9113370"/>
            <a:ext cx="923218" cy="11661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giphy-21.gif" descr="giphy-21.gif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0931009" y="9471723"/>
            <a:ext cx="669219" cy="8453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giphy-21.gif" descr="giphy-21.gif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619554" y="9384166"/>
            <a:ext cx="807850" cy="10204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giphy-21.gif" descr="giphy-21.gif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196299" y="5628324"/>
            <a:ext cx="669219" cy="8453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giphy-21.gif" descr="giphy-21.gif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884844" y="5540767"/>
            <a:ext cx="807850" cy="10204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Bản sao giphy-8.gif" descr="Bản sao giphy-8.gif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75527" y="5175000"/>
            <a:ext cx="1751977" cy="17519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witch dir="l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32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32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ntr" presetSubtype="0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ntr" presetSubtype="0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9" presetClass="entr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19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2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2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2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xit" presetSubtype="32" fill="hold" grpId="2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ox(out)">
                                      <p:cBhvr>
                                        <p:cTn id="91" dur="1000" fill="hold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4" presetClass="exit" presetSubtype="32" fill="hold" grpId="2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ox(out)">
                                      <p:cBhvr>
                                        <p:cTn id="95" dur="1000" fill="hold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4" presetClass="exit" presetSubtype="32" fill="hold" grpId="2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ox(out)">
                                      <p:cBhvr>
                                        <p:cTn id="99" dur="1000" fill="hold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4" presetClass="exit" presetSubtype="32" fill="hold" grpId="2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ox(out)">
                                      <p:cBhvr>
                                        <p:cTn id="103" dur="1000" fill="hold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4" presetClass="exit" presetSubtype="32" fill="hold" grpId="2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ox(out)">
                                      <p:cBhvr>
                                        <p:cTn id="107" dur="1000" fill="hold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4" presetClass="exit" presetSubtype="32" fill="hold" grpId="2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ox(out)">
                                      <p:cBhvr>
                                        <p:cTn id="111" dur="1000" fill="hold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14" presetID="4" presetClass="exit" presetSubtype="32" fill="hold" grpId="2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ox(out)">
                                      <p:cBhvr>
                                        <p:cTn id="115" dur="1000" fill="hold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18" presetID="4" presetClass="exit" presetSubtype="32" fill="hold" grpId="3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ox(out)">
                                      <p:cBhvr>
                                        <p:cTn id="119" dur="1000" fill="hold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16" fill="hold" grpId="3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4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ID="23" presetClass="entr" presetSubtype="16" fill="hold" grpId="3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9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32" fill="hold" grpId="3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5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3" presetClass="entr" presetSubtype="32" fill="hold" grpId="3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1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3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7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36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37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4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38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7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18" animBg="1" advAuto="0"/>
      <p:bldP spid="148" grpId="12" animBg="1" advAuto="0"/>
      <p:bldP spid="151" grpId="2" animBg="1" advAuto="0"/>
      <p:bldP spid="151" grpId="24" animBg="1" advAuto="0"/>
      <p:bldP spid="152" grpId="19" animBg="1" advAuto="0"/>
      <p:bldP spid="152" grpId="27" animBg="1" advAuto="0"/>
      <p:bldP spid="155" grpId="4" animBg="1" advAuto="0"/>
      <p:bldP spid="155" grpId="23" animBg="1" advAuto="0"/>
      <p:bldP spid="156" grpId="22" animBg="1" advAuto="0"/>
      <p:bldP spid="156" grpId="28" animBg="1" advAuto="0"/>
      <p:bldP spid="157" grpId="1" animBg="1" advAuto="0"/>
      <p:bldP spid="158" grpId="6" animBg="1" advAuto="0"/>
      <p:bldP spid="160" grpId="3" animBg="1" advAuto="0"/>
      <p:bldP spid="160" grpId="26" animBg="1" advAuto="0"/>
      <p:bldP spid="161" grpId="5" animBg="1" advAuto="0"/>
      <p:bldP spid="161" grpId="25" animBg="1" advAuto="0"/>
      <p:bldP spid="162" grpId="20" animBg="1" advAuto="0"/>
      <p:bldP spid="162" grpId="30" animBg="1" advAuto="0"/>
      <p:bldP spid="163" grpId="21" animBg="1" advAuto="0"/>
      <p:bldP spid="163" grpId="29" animBg="1" advAuto="0"/>
      <p:bldP spid="166" grpId="31" animBg="1" advAuto="0"/>
      <p:bldP spid="169" grpId="32" animBg="1" advAuto="0"/>
      <p:bldP spid="170" grpId="33" animBg="1" advAuto="0"/>
      <p:bldP spid="171" grpId="34" animBg="1" advAuto="0"/>
      <p:bldP spid="172" grpId="35" animBg="1" advAuto="0"/>
      <p:bldP spid="173" grpId="36" animBg="1" advAuto="0"/>
      <p:bldP spid="174" grpId="38" animBg="1" advAuto="0"/>
      <p:bldP spid="175" grpId="37" animBg="1" advAuto="0"/>
      <p:bldP spid="176" grpId="17" animBg="1" advAuto="0"/>
      <p:bldP spid="177" grpId="13" animBg="1" advAuto="0"/>
      <p:bldP spid="178" grpId="14" animBg="1" advAuto="0"/>
      <p:bldP spid="179" grpId="16" animBg="1" advAuto="0"/>
      <p:bldP spid="180" grpId="7" animBg="1" advAuto="0"/>
      <p:bldP spid="181" grpId="8" animBg="1" advAuto="0"/>
      <p:bldP spid="182" grpId="9" animBg="1" advAuto="0"/>
      <p:bldP spid="183" grpId="10" animBg="1" advAuto="0"/>
      <p:bldP spid="184" grpId="11" animBg="1" advAuto="0"/>
      <p:bldP spid="185" grpId="1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Hình chữ nhật Góc tròn"/>
          <p:cNvSpPr/>
          <p:nvPr/>
        </p:nvSpPr>
        <p:spPr>
          <a:xfrm>
            <a:off x="10829253" y="9067469"/>
            <a:ext cx="5951627" cy="2856975"/>
          </a:xfrm>
          <a:prstGeom prst="roundRect">
            <a:avLst>
              <a:gd name="adj" fmla="val 15535"/>
            </a:avLst>
          </a:prstGeom>
          <a:solidFill>
            <a:srgbClr val="FFFFFF"/>
          </a:solidFill>
          <a:ln w="76200">
            <a:solidFill>
              <a:schemeClr val="accent6">
                <a:satOff val="-34371"/>
                <a:lumOff val="-13098"/>
              </a:schemeClr>
            </a:solidFill>
            <a:custDash>
              <a:ds d="600000" sp="600000"/>
            </a:custDash>
            <a:miter lim="400000"/>
          </a:ln>
        </p:spPr>
        <p:txBody>
          <a:bodyPr lIns="71436" tIns="71436" rIns="71436" bIns="71436" anchor="ctr"/>
          <a:lstStyle/>
          <a:p>
            <a:endParaRPr/>
          </a:p>
        </p:txBody>
      </p:sp>
      <p:sp>
        <p:nvSpPr>
          <p:cNvPr id="188" name="Vai trò của âm thanh trong cuộc sống."/>
          <p:cNvSpPr txBox="1"/>
          <p:nvPr/>
        </p:nvSpPr>
        <p:spPr>
          <a:xfrm>
            <a:off x="1387729" y="1982186"/>
            <a:ext cx="22081871" cy="140615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6" tIns="71436" rIns="71436" bIns="71436" anchor="ctr">
            <a:spAutoFit/>
          </a:bodyPr>
          <a:lstStyle/>
          <a:p>
            <a:pPr>
              <a:defRPr sz="8200">
                <a:solidFill>
                  <a:srgbClr val="B51600"/>
                </a:solidFill>
                <a:latin typeface="Snell Roundhand"/>
                <a:ea typeface="Snell Roundhand"/>
                <a:cs typeface="Snell Roundhand"/>
                <a:sym typeface="Snell Roundhand"/>
              </a:defRPr>
            </a:pPr>
            <a:r>
              <a:rPr dirty="0" err="1"/>
              <a:t>Trong</a:t>
            </a:r>
            <a:r>
              <a:rPr dirty="0"/>
              <a:t> </a:t>
            </a:r>
            <a:r>
              <a:rPr dirty="0" err="1"/>
              <a:t>từ</a:t>
            </a:r>
            <a:r>
              <a:rPr dirty="0"/>
              <a:t> </a:t>
            </a:r>
            <a:r>
              <a:rPr dirty="0" err="1"/>
              <a:t>nhân</a:t>
            </a:r>
            <a:r>
              <a:rPr dirty="0"/>
              <a:t> </a:t>
            </a:r>
            <a:r>
              <a:rPr dirty="0" err="1"/>
              <a:t>hậu</a:t>
            </a:r>
            <a:r>
              <a:rPr dirty="0"/>
              <a:t>, </a:t>
            </a:r>
            <a:r>
              <a:rPr dirty="0" err="1"/>
              <a:t>tiếng</a:t>
            </a:r>
            <a:r>
              <a:rPr dirty="0"/>
              <a:t> </a:t>
            </a:r>
            <a:r>
              <a:rPr dirty="0" err="1">
                <a:latin typeface="Snell Roundhand Bold"/>
                <a:ea typeface="Snell Roundhand Bold"/>
                <a:cs typeface="Snell Roundhand Bold"/>
                <a:sym typeface="Snell Roundhand Bold"/>
              </a:rPr>
              <a:t>nhân</a:t>
            </a:r>
            <a:r>
              <a:rPr dirty="0"/>
              <a:t> </a:t>
            </a:r>
            <a:r>
              <a:rPr dirty="0" err="1"/>
              <a:t>là</a:t>
            </a:r>
            <a:r>
              <a:rPr dirty="0"/>
              <a:t> </a:t>
            </a:r>
            <a:r>
              <a:rPr dirty="0" err="1"/>
              <a:t>từ</a:t>
            </a:r>
            <a:r>
              <a:rPr dirty="0"/>
              <a:t> </a:t>
            </a:r>
            <a:r>
              <a:rPr dirty="0" err="1"/>
              <a:t>Hán</a:t>
            </a:r>
            <a:r>
              <a:rPr dirty="0"/>
              <a:t> </a:t>
            </a:r>
            <a:r>
              <a:rPr dirty="0" err="1"/>
              <a:t>Việt</a:t>
            </a:r>
            <a:endParaRPr dirty="0"/>
          </a:p>
        </p:txBody>
      </p:sp>
      <p:pic>
        <p:nvPicPr>
          <p:cNvPr id="189" name="giphy (1).gif" descr="giphy (1).gi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2635" y="776297"/>
            <a:ext cx="2820729" cy="28207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giphy (1).gif" descr="giphy (1).gi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431879" y="2078325"/>
            <a:ext cx="1743075" cy="1743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200-3.gif" descr="200-3.gi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1564560">
            <a:off x="8094130" y="6011985"/>
            <a:ext cx="2213001" cy="16920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giphy.gif" descr="giphy.gif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61062" y="6172744"/>
            <a:ext cx="6947750" cy="3798103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Hình chữ nhật Góc tròn"/>
          <p:cNvSpPr/>
          <p:nvPr/>
        </p:nvSpPr>
        <p:spPr>
          <a:xfrm>
            <a:off x="10663053" y="4086244"/>
            <a:ext cx="5951626" cy="2856976"/>
          </a:xfrm>
          <a:prstGeom prst="roundRect">
            <a:avLst>
              <a:gd name="adj" fmla="val 15535"/>
            </a:avLst>
          </a:prstGeom>
          <a:solidFill>
            <a:srgbClr val="FFFFFF"/>
          </a:solidFill>
          <a:ln w="76200">
            <a:solidFill>
              <a:schemeClr val="accent6">
                <a:satOff val="-34371"/>
                <a:lumOff val="-13098"/>
              </a:schemeClr>
            </a:solidFill>
            <a:custDash>
              <a:ds d="600000" sp="600000"/>
            </a:custDash>
            <a:miter lim="400000"/>
          </a:ln>
        </p:spPr>
        <p:txBody>
          <a:bodyPr lIns="71436" tIns="71436" rIns="71436" bIns="71436" anchor="ctr"/>
          <a:lstStyle/>
          <a:p>
            <a:endParaRPr/>
          </a:p>
        </p:txBody>
      </p:sp>
      <p:sp>
        <p:nvSpPr>
          <p:cNvPr id="194" name="Nhân"/>
          <p:cNvSpPr txBox="1"/>
          <p:nvPr/>
        </p:nvSpPr>
        <p:spPr>
          <a:xfrm>
            <a:off x="3502596" y="7200258"/>
            <a:ext cx="3047365" cy="17430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10000">
                <a:solidFill>
                  <a:schemeClr val="accent6">
                    <a:satOff val="-34371"/>
                    <a:lumOff val="-13098"/>
                  </a:schemeClr>
                </a:solidFill>
                <a:latin typeface="Snell Roundhand Bold"/>
                <a:ea typeface="Snell Roundhand Bold"/>
                <a:cs typeface="Snell Roundhand Bold"/>
                <a:sym typeface="Snell Roundhand Bold"/>
              </a:defRPr>
            </a:lvl1pPr>
          </a:lstStyle>
          <a:p>
            <a:r>
              <a:t>Nhân</a:t>
            </a:r>
          </a:p>
        </p:txBody>
      </p:sp>
      <p:sp>
        <p:nvSpPr>
          <p:cNvPr id="195" name="Người"/>
          <p:cNvSpPr txBox="1"/>
          <p:nvPr/>
        </p:nvSpPr>
        <p:spPr>
          <a:xfrm>
            <a:off x="12455798" y="4992955"/>
            <a:ext cx="2366137" cy="1043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6000">
                <a:solidFill>
                  <a:schemeClr val="accent6">
                    <a:satOff val="-34371"/>
                    <a:lumOff val="-13098"/>
                  </a:schemeClr>
                </a:solidFill>
                <a:latin typeface="Big Caslon Medium"/>
                <a:ea typeface="Big Caslon Medium"/>
                <a:cs typeface="Big Caslon Medium"/>
                <a:sym typeface="Big Caslon Medium"/>
              </a:defRPr>
            </a:lvl1pPr>
          </a:lstStyle>
          <a:p>
            <a:r>
              <a:t>Người</a:t>
            </a:r>
          </a:p>
        </p:txBody>
      </p:sp>
      <p:sp>
        <p:nvSpPr>
          <p:cNvPr id="196" name="Lòng thương…"/>
          <p:cNvSpPr txBox="1"/>
          <p:nvPr/>
        </p:nvSpPr>
        <p:spPr>
          <a:xfrm>
            <a:off x="11507572" y="9516979"/>
            <a:ext cx="4594987" cy="195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>
              <a:defRPr sz="6000">
                <a:solidFill>
                  <a:schemeClr val="accent6">
                    <a:satOff val="-34371"/>
                    <a:lumOff val="-13098"/>
                  </a:schemeClr>
                </a:solidFill>
                <a:latin typeface="Big Caslon Medium"/>
                <a:ea typeface="Big Caslon Medium"/>
                <a:cs typeface="Big Caslon Medium"/>
                <a:sym typeface="Big Caslon Medium"/>
              </a:defRPr>
            </a:pPr>
            <a:r>
              <a:t>Lòng thương </a:t>
            </a:r>
          </a:p>
          <a:p>
            <a:pPr>
              <a:defRPr sz="6000">
                <a:solidFill>
                  <a:schemeClr val="accent6">
                    <a:satOff val="-34371"/>
                    <a:lumOff val="-13098"/>
                  </a:schemeClr>
                </a:solidFill>
                <a:latin typeface="Big Caslon Medium"/>
                <a:ea typeface="Big Caslon Medium"/>
                <a:cs typeface="Big Caslon Medium"/>
                <a:sym typeface="Big Caslon Medium"/>
              </a:defRPr>
            </a:pPr>
            <a:r>
              <a:t>người</a:t>
            </a:r>
          </a:p>
        </p:txBody>
      </p:sp>
      <p:pic>
        <p:nvPicPr>
          <p:cNvPr id="197" name="200-3.gif" descr="200-3.gi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638235">
            <a:off x="8094130" y="8338771"/>
            <a:ext cx="2213001" cy="16920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giphy-7.gif" descr="giphy-7.gif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538779" y="7377612"/>
            <a:ext cx="2279770" cy="17430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3" presetClass="entr" presetSubtype="16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9" presetClass="entr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10" animBg="1" advAuto="0"/>
      <p:bldP spid="188" grpId="1" animBg="1" advAuto="0"/>
      <p:bldP spid="191" grpId="4" animBg="1" advAuto="0"/>
      <p:bldP spid="192" grpId="2" animBg="1" advAuto="0"/>
      <p:bldP spid="193" grpId="6" animBg="1" advAuto="0"/>
      <p:bldP spid="194" grpId="3" animBg="1" advAuto="0"/>
      <p:bldP spid="195" grpId="5" animBg="1" advAuto="0"/>
      <p:bldP spid="196" grpId="9" animBg="1" advAuto="0"/>
      <p:bldP spid="197" grpId="7" animBg="1" advAuto="0"/>
      <p:bldP spid="198" grpId="8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Thích"/>
          <p:cNvGrpSpPr/>
          <p:nvPr/>
        </p:nvGrpSpPr>
        <p:grpSpPr>
          <a:xfrm>
            <a:off x="891221" y="3486729"/>
            <a:ext cx="9722770" cy="2545089"/>
            <a:chOff x="0" y="0"/>
            <a:chExt cx="9722768" cy="2545087"/>
          </a:xfrm>
        </p:grpSpPr>
        <p:sp>
          <p:nvSpPr>
            <p:cNvPr id="200" name="Thích"/>
            <p:cNvSpPr txBox="1"/>
            <p:nvPr/>
          </p:nvSpPr>
          <p:spPr>
            <a:xfrm>
              <a:off x="84897" y="169796"/>
              <a:ext cx="9527634" cy="219886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 sz="5000" b="1">
                  <a:solidFill>
                    <a:srgbClr val="004D8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b="0"/>
                <a:t>a) Trong những từ nào, tiếng </a:t>
              </a:r>
              <a:r>
                <a:t>nhân</a:t>
              </a:r>
              <a:r>
                <a:rPr b="0"/>
                <a:t> có nghĩa là "người"</a:t>
              </a:r>
            </a:p>
          </p:txBody>
        </p:sp>
        <p:pic>
          <p:nvPicPr>
            <p:cNvPr id="201" name="Thích Thích" descr="Thích Thích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9722769" cy="25450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3" name="Hoạt động 1: Vai trò của âm thanh trong cuộc sống."/>
          <p:cNvSpPr txBox="1"/>
          <p:nvPr/>
        </p:nvSpPr>
        <p:spPr>
          <a:xfrm>
            <a:off x="44072" y="642695"/>
            <a:ext cx="24384001" cy="228344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 algn="l">
              <a:defRPr sz="6600">
                <a:solidFill>
                  <a:srgbClr val="004D80"/>
                </a:solidFill>
                <a:latin typeface="Snell Roundhand Bold"/>
                <a:ea typeface="Snell Roundhand Bold"/>
                <a:cs typeface="Snell Roundhand Bold"/>
                <a:sym typeface="Snell Roundhand Bold"/>
              </a:defRPr>
            </a:pPr>
            <a:r>
              <a:t>          2. Cho các từ sau: </a:t>
            </a:r>
            <a:r>
              <a:rPr sz="6000">
                <a:solidFill>
                  <a:schemeClr val="accent6">
                    <a:satOff val="-34371"/>
                    <a:lumOff val="-13098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nhân dân, nhân hậu, nhân ái, công nhân, </a:t>
            </a:r>
          </a:p>
          <a:p>
            <a:pPr algn="l">
              <a:defRPr sz="6000">
                <a:solidFill>
                  <a:srgbClr val="004D80"/>
                </a:solidFill>
                <a:latin typeface="Snell Roundhand Bold"/>
                <a:ea typeface="Snell Roundhand Bold"/>
                <a:cs typeface="Snell Roundhand Bold"/>
                <a:sym typeface="Snell Roundhand Bold"/>
              </a:defRPr>
            </a:pPr>
            <a:r>
              <a:rPr>
                <a:solidFill>
                  <a:schemeClr val="accent6">
                    <a:satOff val="-34371"/>
                    <a:lumOff val="-13098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nhân loại, nhân đức, nhân từ, nhân tài.</a:t>
            </a:r>
            <a:r>
              <a:rPr b="1">
                <a:latin typeface="Carlito"/>
                <a:ea typeface="Carlito"/>
                <a:cs typeface="Carlito"/>
                <a:sym typeface="Carlito"/>
              </a:rPr>
              <a:t> </a:t>
            </a:r>
            <a:r>
              <a:rPr sz="6600"/>
              <a:t>Hãy cho biết:</a:t>
            </a:r>
          </a:p>
        </p:txBody>
      </p:sp>
      <p:grpSp>
        <p:nvGrpSpPr>
          <p:cNvPr id="206" name="Thích"/>
          <p:cNvGrpSpPr/>
          <p:nvPr/>
        </p:nvGrpSpPr>
        <p:grpSpPr>
          <a:xfrm>
            <a:off x="13307875" y="3486729"/>
            <a:ext cx="9722769" cy="2545089"/>
            <a:chOff x="0" y="0"/>
            <a:chExt cx="9722768" cy="2545087"/>
          </a:xfrm>
        </p:grpSpPr>
        <p:sp>
          <p:nvSpPr>
            <p:cNvPr id="204" name="Thích"/>
            <p:cNvSpPr txBox="1"/>
            <p:nvPr/>
          </p:nvSpPr>
          <p:spPr>
            <a:xfrm>
              <a:off x="84897" y="169796"/>
              <a:ext cx="9527634" cy="219886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 sz="5000" b="1">
                  <a:solidFill>
                    <a:srgbClr val="004D8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b="0"/>
                <a:t>b) Trong những từ nào, tiếng </a:t>
              </a:r>
              <a:r>
                <a:t>nhân</a:t>
              </a:r>
              <a:r>
                <a:rPr b="0"/>
                <a:t> có nghĩa là "lòng thương người"</a:t>
              </a:r>
            </a:p>
          </p:txBody>
        </p:sp>
        <p:pic>
          <p:nvPicPr>
            <p:cNvPr id="205" name="Thích Thích" descr="Thích Thích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9722769" cy="25450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07" name="giphy (2).gif" descr="giphy (2).gi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834611" y="287017"/>
            <a:ext cx="3582015" cy="358201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0" name="Ô-van"/>
          <p:cNvGrpSpPr/>
          <p:nvPr/>
        </p:nvGrpSpPr>
        <p:grpSpPr>
          <a:xfrm>
            <a:off x="4530713" y="7238736"/>
            <a:ext cx="260941" cy="292055"/>
            <a:chOff x="0" y="0"/>
            <a:chExt cx="260940" cy="292053"/>
          </a:xfrm>
        </p:grpSpPr>
        <p:sp>
          <p:nvSpPr>
            <p:cNvPr id="209" name="Ô-van"/>
            <p:cNvSpPr/>
            <p:nvPr/>
          </p:nvSpPr>
          <p:spPr>
            <a:xfrm>
              <a:off x="50800" y="50800"/>
              <a:ext cx="159341" cy="190455"/>
            </a:xfrm>
            <a:prstGeom prst="ellipse">
              <a:avLst/>
            </a:prstGeom>
            <a:solidFill>
              <a:schemeClr val="accent6">
                <a:satOff val="-34371"/>
                <a:lumOff val="-13098"/>
              </a:schemeClr>
            </a:solidFill>
            <a:ln>
              <a:noFill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08" name="Ô-van" descr="Ô-van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60941" cy="292055"/>
            </a:xfrm>
            <a:prstGeom prst="rect">
              <a:avLst/>
            </a:prstGeom>
            <a:effectLst/>
          </p:spPr>
        </p:pic>
      </p:grpSp>
      <p:sp>
        <p:nvSpPr>
          <p:cNvPr id="211" name="Nhân dân"/>
          <p:cNvSpPr txBox="1"/>
          <p:nvPr/>
        </p:nvSpPr>
        <p:spPr>
          <a:xfrm>
            <a:off x="5142804" y="6891361"/>
            <a:ext cx="3096791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algn="l"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Nhân dân</a:t>
            </a:r>
          </a:p>
        </p:txBody>
      </p:sp>
      <p:sp>
        <p:nvSpPr>
          <p:cNvPr id="212" name="Công nhân"/>
          <p:cNvSpPr txBox="1"/>
          <p:nvPr/>
        </p:nvSpPr>
        <p:spPr>
          <a:xfrm>
            <a:off x="5078932" y="7953618"/>
            <a:ext cx="3478535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algn="l"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Công nhân</a:t>
            </a:r>
          </a:p>
        </p:txBody>
      </p:sp>
      <p:sp>
        <p:nvSpPr>
          <p:cNvPr id="213" name="Nhân tài"/>
          <p:cNvSpPr txBox="1"/>
          <p:nvPr/>
        </p:nvSpPr>
        <p:spPr>
          <a:xfrm>
            <a:off x="5137889" y="10078134"/>
            <a:ext cx="2758206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algn="l"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Nhân tài</a:t>
            </a:r>
          </a:p>
        </p:txBody>
      </p:sp>
      <p:sp>
        <p:nvSpPr>
          <p:cNvPr id="214" name="Nhân loại"/>
          <p:cNvSpPr txBox="1"/>
          <p:nvPr/>
        </p:nvSpPr>
        <p:spPr>
          <a:xfrm>
            <a:off x="5121596" y="9015876"/>
            <a:ext cx="3139207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algn="l"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Nhân loại</a:t>
            </a:r>
          </a:p>
        </p:txBody>
      </p:sp>
      <p:grpSp>
        <p:nvGrpSpPr>
          <p:cNvPr id="217" name="Ô-van"/>
          <p:cNvGrpSpPr/>
          <p:nvPr/>
        </p:nvGrpSpPr>
        <p:grpSpPr>
          <a:xfrm>
            <a:off x="4530713" y="8314497"/>
            <a:ext cx="260941" cy="292055"/>
            <a:chOff x="0" y="0"/>
            <a:chExt cx="260940" cy="292053"/>
          </a:xfrm>
        </p:grpSpPr>
        <p:sp>
          <p:nvSpPr>
            <p:cNvPr id="216" name="Ô-van"/>
            <p:cNvSpPr/>
            <p:nvPr/>
          </p:nvSpPr>
          <p:spPr>
            <a:xfrm>
              <a:off x="50800" y="50800"/>
              <a:ext cx="159341" cy="190455"/>
            </a:xfrm>
            <a:prstGeom prst="ellipse">
              <a:avLst/>
            </a:prstGeom>
            <a:solidFill>
              <a:schemeClr val="accent6">
                <a:satOff val="-34371"/>
                <a:lumOff val="-13098"/>
              </a:schemeClr>
            </a:solidFill>
            <a:ln>
              <a:noFill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15" name="Ô-van" descr="Ô-van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60941" cy="292055"/>
            </a:xfrm>
            <a:prstGeom prst="rect">
              <a:avLst/>
            </a:prstGeom>
            <a:effectLst/>
          </p:spPr>
        </p:pic>
      </p:grpSp>
      <p:grpSp>
        <p:nvGrpSpPr>
          <p:cNvPr id="220" name="Ô-van"/>
          <p:cNvGrpSpPr/>
          <p:nvPr/>
        </p:nvGrpSpPr>
        <p:grpSpPr>
          <a:xfrm>
            <a:off x="4530713" y="9390259"/>
            <a:ext cx="260941" cy="292055"/>
            <a:chOff x="0" y="0"/>
            <a:chExt cx="260940" cy="292053"/>
          </a:xfrm>
        </p:grpSpPr>
        <p:sp>
          <p:nvSpPr>
            <p:cNvPr id="219" name="Ô-van"/>
            <p:cNvSpPr/>
            <p:nvPr/>
          </p:nvSpPr>
          <p:spPr>
            <a:xfrm>
              <a:off x="50800" y="50800"/>
              <a:ext cx="159341" cy="190455"/>
            </a:xfrm>
            <a:prstGeom prst="ellipse">
              <a:avLst/>
            </a:prstGeom>
            <a:solidFill>
              <a:schemeClr val="accent6">
                <a:satOff val="-34371"/>
                <a:lumOff val="-13098"/>
              </a:schemeClr>
            </a:solidFill>
            <a:ln>
              <a:noFill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18" name="Ô-van" descr="Ô-van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60941" cy="292055"/>
            </a:xfrm>
            <a:prstGeom prst="rect">
              <a:avLst/>
            </a:prstGeom>
            <a:effectLst/>
          </p:spPr>
        </p:pic>
      </p:grpSp>
      <p:grpSp>
        <p:nvGrpSpPr>
          <p:cNvPr id="223" name="Ô-van"/>
          <p:cNvGrpSpPr/>
          <p:nvPr/>
        </p:nvGrpSpPr>
        <p:grpSpPr>
          <a:xfrm>
            <a:off x="4530713" y="10412005"/>
            <a:ext cx="260941" cy="292055"/>
            <a:chOff x="0" y="0"/>
            <a:chExt cx="260940" cy="292053"/>
          </a:xfrm>
        </p:grpSpPr>
        <p:sp>
          <p:nvSpPr>
            <p:cNvPr id="222" name="Ô-van"/>
            <p:cNvSpPr/>
            <p:nvPr/>
          </p:nvSpPr>
          <p:spPr>
            <a:xfrm>
              <a:off x="50800" y="50800"/>
              <a:ext cx="159341" cy="190455"/>
            </a:xfrm>
            <a:prstGeom prst="ellipse">
              <a:avLst/>
            </a:prstGeom>
            <a:solidFill>
              <a:schemeClr val="accent6">
                <a:satOff val="-34371"/>
                <a:lumOff val="-13098"/>
              </a:schemeClr>
            </a:solidFill>
            <a:ln>
              <a:noFill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21" name="Ô-van" descr="Ô-van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60941" cy="292055"/>
            </a:xfrm>
            <a:prstGeom prst="rect">
              <a:avLst/>
            </a:prstGeom>
            <a:effectLst/>
          </p:spPr>
        </p:pic>
      </p:grpSp>
      <p:grpSp>
        <p:nvGrpSpPr>
          <p:cNvPr id="226" name="Ô-van"/>
          <p:cNvGrpSpPr/>
          <p:nvPr/>
        </p:nvGrpSpPr>
        <p:grpSpPr>
          <a:xfrm>
            <a:off x="15364398" y="7318250"/>
            <a:ext cx="260941" cy="292055"/>
            <a:chOff x="0" y="0"/>
            <a:chExt cx="260940" cy="292053"/>
          </a:xfrm>
        </p:grpSpPr>
        <p:sp>
          <p:nvSpPr>
            <p:cNvPr id="225" name="Ô-van"/>
            <p:cNvSpPr/>
            <p:nvPr/>
          </p:nvSpPr>
          <p:spPr>
            <a:xfrm>
              <a:off x="50800" y="50800"/>
              <a:ext cx="159341" cy="190455"/>
            </a:xfrm>
            <a:prstGeom prst="ellipse">
              <a:avLst/>
            </a:prstGeom>
            <a:solidFill>
              <a:schemeClr val="accent6">
                <a:satOff val="-34371"/>
                <a:lumOff val="-13098"/>
              </a:schemeClr>
            </a:solidFill>
            <a:ln>
              <a:noFill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24" name="Ô-van" descr="Ô-van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60941" cy="292055"/>
            </a:xfrm>
            <a:prstGeom prst="rect">
              <a:avLst/>
            </a:prstGeom>
            <a:effectLst/>
          </p:spPr>
        </p:pic>
      </p:grpSp>
      <p:sp>
        <p:nvSpPr>
          <p:cNvPr id="227" name="Nhân hậu"/>
          <p:cNvSpPr txBox="1"/>
          <p:nvPr/>
        </p:nvSpPr>
        <p:spPr>
          <a:xfrm>
            <a:off x="15976489" y="6970875"/>
            <a:ext cx="3096791" cy="986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algn="l"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Nhân hậu</a:t>
            </a:r>
          </a:p>
        </p:txBody>
      </p:sp>
      <p:sp>
        <p:nvSpPr>
          <p:cNvPr id="228" name="Nhân ái"/>
          <p:cNvSpPr txBox="1"/>
          <p:nvPr/>
        </p:nvSpPr>
        <p:spPr>
          <a:xfrm>
            <a:off x="15912617" y="8001104"/>
            <a:ext cx="2546499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algn="l"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Nhân ái</a:t>
            </a:r>
          </a:p>
        </p:txBody>
      </p:sp>
      <p:sp>
        <p:nvSpPr>
          <p:cNvPr id="229" name="Nhân từ"/>
          <p:cNvSpPr txBox="1"/>
          <p:nvPr/>
        </p:nvSpPr>
        <p:spPr>
          <a:xfrm>
            <a:off x="15971575" y="10157647"/>
            <a:ext cx="2621285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algn="l"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Nhân từ</a:t>
            </a:r>
          </a:p>
        </p:txBody>
      </p:sp>
      <p:sp>
        <p:nvSpPr>
          <p:cNvPr id="230" name="Nhân đức"/>
          <p:cNvSpPr txBox="1"/>
          <p:nvPr/>
        </p:nvSpPr>
        <p:spPr>
          <a:xfrm>
            <a:off x="15960490" y="9122397"/>
            <a:ext cx="3128789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algn="l"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Nhân đức</a:t>
            </a:r>
          </a:p>
        </p:txBody>
      </p:sp>
      <p:grpSp>
        <p:nvGrpSpPr>
          <p:cNvPr id="233" name="Ô-van"/>
          <p:cNvGrpSpPr/>
          <p:nvPr/>
        </p:nvGrpSpPr>
        <p:grpSpPr>
          <a:xfrm>
            <a:off x="15364398" y="8394011"/>
            <a:ext cx="260941" cy="292055"/>
            <a:chOff x="0" y="0"/>
            <a:chExt cx="260940" cy="292053"/>
          </a:xfrm>
        </p:grpSpPr>
        <p:sp>
          <p:nvSpPr>
            <p:cNvPr id="232" name="Ô-van"/>
            <p:cNvSpPr/>
            <p:nvPr/>
          </p:nvSpPr>
          <p:spPr>
            <a:xfrm>
              <a:off x="50800" y="50800"/>
              <a:ext cx="159341" cy="190455"/>
            </a:xfrm>
            <a:prstGeom prst="ellipse">
              <a:avLst/>
            </a:prstGeom>
            <a:solidFill>
              <a:schemeClr val="accent6">
                <a:satOff val="-34371"/>
                <a:lumOff val="-13098"/>
              </a:schemeClr>
            </a:solidFill>
            <a:ln>
              <a:noFill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31" name="Ô-van" descr="Ô-van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60941" cy="292055"/>
            </a:xfrm>
            <a:prstGeom prst="rect">
              <a:avLst/>
            </a:prstGeom>
            <a:effectLst/>
          </p:spPr>
        </p:pic>
      </p:grpSp>
      <p:grpSp>
        <p:nvGrpSpPr>
          <p:cNvPr id="236" name="Ô-van"/>
          <p:cNvGrpSpPr/>
          <p:nvPr/>
        </p:nvGrpSpPr>
        <p:grpSpPr>
          <a:xfrm>
            <a:off x="15364398" y="9469773"/>
            <a:ext cx="260941" cy="292055"/>
            <a:chOff x="0" y="0"/>
            <a:chExt cx="260940" cy="292053"/>
          </a:xfrm>
        </p:grpSpPr>
        <p:sp>
          <p:nvSpPr>
            <p:cNvPr id="235" name="Ô-van"/>
            <p:cNvSpPr/>
            <p:nvPr/>
          </p:nvSpPr>
          <p:spPr>
            <a:xfrm>
              <a:off x="50800" y="50800"/>
              <a:ext cx="159341" cy="190455"/>
            </a:xfrm>
            <a:prstGeom prst="ellipse">
              <a:avLst/>
            </a:prstGeom>
            <a:solidFill>
              <a:schemeClr val="accent6">
                <a:satOff val="-34371"/>
                <a:lumOff val="-13098"/>
              </a:schemeClr>
            </a:solidFill>
            <a:ln>
              <a:noFill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34" name="Ô-van" descr="Ô-van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60941" cy="292055"/>
            </a:xfrm>
            <a:prstGeom prst="rect">
              <a:avLst/>
            </a:prstGeom>
            <a:effectLst/>
          </p:spPr>
        </p:pic>
      </p:grpSp>
      <p:grpSp>
        <p:nvGrpSpPr>
          <p:cNvPr id="239" name="Ô-van"/>
          <p:cNvGrpSpPr/>
          <p:nvPr/>
        </p:nvGrpSpPr>
        <p:grpSpPr>
          <a:xfrm>
            <a:off x="15364398" y="10491519"/>
            <a:ext cx="260941" cy="292055"/>
            <a:chOff x="0" y="0"/>
            <a:chExt cx="260940" cy="292053"/>
          </a:xfrm>
        </p:grpSpPr>
        <p:sp>
          <p:nvSpPr>
            <p:cNvPr id="238" name="Ô-van"/>
            <p:cNvSpPr/>
            <p:nvPr/>
          </p:nvSpPr>
          <p:spPr>
            <a:xfrm>
              <a:off x="50800" y="50800"/>
              <a:ext cx="159341" cy="190455"/>
            </a:xfrm>
            <a:prstGeom prst="ellipse">
              <a:avLst/>
            </a:prstGeom>
            <a:solidFill>
              <a:schemeClr val="accent6">
                <a:satOff val="-34371"/>
                <a:lumOff val="-13098"/>
              </a:schemeClr>
            </a:solidFill>
            <a:ln>
              <a:noFill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37" name="Ô-van" descr="Ô-van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60941" cy="292055"/>
            </a:xfrm>
            <a:prstGeom prst="rect">
              <a:avLst/>
            </a:prstGeom>
            <a:effectLst/>
          </p:spPr>
        </p:pic>
      </p:grpSp>
      <p:pic>
        <p:nvPicPr>
          <p:cNvPr id="240" name="Đường Đường" descr="Đường Đường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6200000">
            <a:off x="7882842" y="7802797"/>
            <a:ext cx="8156181" cy="101601"/>
          </a:xfrm>
          <a:prstGeom prst="rect">
            <a:avLst/>
          </a:prstGeom>
        </p:spPr>
      </p:pic>
      <p:pic>
        <p:nvPicPr>
          <p:cNvPr id="242" name="giphy-22.gif" descr="giphy-22.gif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20048829">
            <a:off x="11364045" y="9153181"/>
            <a:ext cx="2451227" cy="24512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giphy-20.gif" descr="giphy-20.gif"/>
          <p:cNvPicPr>
            <a:picLocks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7973810">
            <a:off x="9868985" y="9081447"/>
            <a:ext cx="3139207" cy="31392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75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2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32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32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32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17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32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19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32" fill="hold" grpId="2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2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7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32" fill="hold" grpId="2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2" animBg="1" advAuto="0"/>
      <p:bldP spid="203" grpId="1" animBg="1" advAuto="0"/>
      <p:bldP spid="206" grpId="3" animBg="1" advAuto="0"/>
      <p:bldP spid="210" grpId="7" animBg="1" advAuto="0"/>
      <p:bldP spid="211" grpId="8" animBg="1" advAuto="0"/>
      <p:bldP spid="212" grpId="10" animBg="1" advAuto="0"/>
      <p:bldP spid="213" grpId="14" animBg="1" advAuto="0"/>
      <p:bldP spid="214" grpId="12" animBg="1" advAuto="0"/>
      <p:bldP spid="217" grpId="9" animBg="1" advAuto="0"/>
      <p:bldP spid="220" grpId="11" animBg="1" advAuto="0"/>
      <p:bldP spid="223" grpId="13" animBg="1" advAuto="0"/>
      <p:bldP spid="226" grpId="15" animBg="1" advAuto="0"/>
      <p:bldP spid="227" grpId="16" animBg="1" advAuto="0"/>
      <p:bldP spid="228" grpId="18" animBg="1" advAuto="0"/>
      <p:bldP spid="229" grpId="22" animBg="1" advAuto="0"/>
      <p:bldP spid="230" grpId="20" animBg="1" advAuto="0"/>
      <p:bldP spid="233" grpId="17" animBg="1" advAuto="0"/>
      <p:bldP spid="236" grpId="19" animBg="1" advAuto="0"/>
      <p:bldP spid="239" grpId="21" animBg="1" advAuto="0"/>
      <p:bldP spid="240" grpId="4" animBg="1" advAuto="0"/>
      <p:bldP spid="242" grpId="5" animBg="1" advAuto="0"/>
      <p:bldP spid="243" grpId="6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Hình chữ nhật Góc tròn"/>
          <p:cNvSpPr/>
          <p:nvPr/>
        </p:nvSpPr>
        <p:spPr>
          <a:xfrm>
            <a:off x="671927" y="729662"/>
            <a:ext cx="23040146" cy="12256676"/>
          </a:xfrm>
          <a:prstGeom prst="roundRect">
            <a:avLst>
              <a:gd name="adj" fmla="val 15082"/>
            </a:avLst>
          </a:prstGeom>
          <a:solidFill>
            <a:srgbClr val="FFFFFF"/>
          </a:solidFill>
          <a:ln w="190500">
            <a:solidFill>
              <a:schemeClr val="accent3">
                <a:satOff val="-7500"/>
                <a:lumOff val="-10588"/>
              </a:schemeClr>
            </a:solidFill>
            <a:custDash>
              <a:ds d="600000" sp="600000"/>
            </a:custDash>
            <a:miter lim="400000"/>
          </a:ln>
        </p:spPr>
        <p:txBody>
          <a:bodyPr lIns="71436" tIns="71436" rIns="71436" bIns="71436" anchor="ctr"/>
          <a:lstStyle/>
          <a:p>
            <a:endParaRPr/>
          </a:p>
        </p:txBody>
      </p:sp>
      <p:sp>
        <p:nvSpPr>
          <p:cNvPr id="246" name="Nhân dân: đông đảo những người dân, thuộc mọi tầng lớp, đang sống trong một khu vực nào đó."/>
          <p:cNvSpPr txBox="1"/>
          <p:nvPr/>
        </p:nvSpPr>
        <p:spPr>
          <a:xfrm>
            <a:off x="1252746" y="1639042"/>
            <a:ext cx="22242360" cy="23257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</a:t>
            </a:r>
            <a:r>
              <a:rPr b="1">
                <a:solidFill>
                  <a:srgbClr val="216AA6"/>
                </a:solidFill>
              </a:rPr>
              <a:t>Nhân dân:</a:t>
            </a:r>
            <a:r>
              <a:rPr>
                <a:solidFill>
                  <a:srgbClr val="216AA6"/>
                </a:solidFill>
              </a:rPr>
              <a:t> </a:t>
            </a:r>
            <a:r>
              <a:t>đông đảo những </a:t>
            </a:r>
            <a:r>
              <a:rPr>
                <a:solidFill>
                  <a:srgbClr val="216AA6"/>
                </a:solidFill>
              </a:rPr>
              <a:t>người</a:t>
            </a:r>
            <a:r>
              <a:t> dân, thuộc mọi tầng lớp, đang sống trong một khu vực nào đó. </a:t>
            </a:r>
          </a:p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</a:t>
            </a:r>
          </a:p>
        </p:txBody>
      </p:sp>
      <p:sp>
        <p:nvSpPr>
          <p:cNvPr id="247" name="Nhân hậu: hiền và giàu lòng thương người, chỉ muốn đem lại những điều tốt lành…"/>
          <p:cNvSpPr txBox="1"/>
          <p:nvPr/>
        </p:nvSpPr>
        <p:spPr>
          <a:xfrm>
            <a:off x="1252746" y="7696200"/>
            <a:ext cx="22242360" cy="23257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</a:t>
            </a:r>
            <a:r>
              <a:rPr b="1">
                <a:solidFill>
                  <a:schemeClr val="accent5">
                    <a:satOff val="-41871"/>
                    <a:lumOff val="-13058"/>
                  </a:schemeClr>
                </a:solidFill>
              </a:rPr>
              <a:t>Nhân hậu:</a:t>
            </a:r>
            <a:r>
              <a:t> hiền và giàu </a:t>
            </a:r>
            <a:r>
              <a:rPr>
                <a:solidFill>
                  <a:schemeClr val="accent5">
                    <a:satOff val="-41871"/>
                    <a:lumOff val="-13058"/>
                  </a:schemeClr>
                </a:solidFill>
              </a:rPr>
              <a:t>lòng thương người</a:t>
            </a:r>
            <a:r>
              <a:t>, chỉ muốn đem lại những điều tốt lành </a:t>
            </a:r>
          </a:p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cho người khác.</a:t>
            </a:r>
          </a:p>
        </p:txBody>
      </p:sp>
      <p:sp>
        <p:nvSpPr>
          <p:cNvPr id="248" name="Nhân ái: có lòng yêu thương con người, sẵn sàng giúp đỡ khi cần thiết."/>
          <p:cNvSpPr txBox="1"/>
          <p:nvPr/>
        </p:nvSpPr>
        <p:spPr>
          <a:xfrm>
            <a:off x="1966033" y="9601200"/>
            <a:ext cx="18359425" cy="852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chemeClr val="accent5">
                    <a:satOff val="-41871"/>
                    <a:lumOff val="-13058"/>
                  </a:schemeClr>
                </a:solidFill>
              </a:rPr>
              <a:t>Nhân ái:</a:t>
            </a:r>
            <a:r>
              <a:t> có </a:t>
            </a:r>
            <a:r>
              <a:rPr>
                <a:solidFill>
                  <a:schemeClr val="accent5">
                    <a:satOff val="-41871"/>
                    <a:lumOff val="-13058"/>
                  </a:schemeClr>
                </a:solidFill>
              </a:rPr>
              <a:t>lòng yêu thương con người</a:t>
            </a:r>
            <a:r>
              <a:t>, sẵn sàng giúp đỡ khi cần thiết.</a:t>
            </a:r>
          </a:p>
        </p:txBody>
      </p:sp>
      <p:sp>
        <p:nvSpPr>
          <p:cNvPr id="249" name="Công nhân: người lao động chân tay làm việc ăn lương, trong các nhà máy,…"/>
          <p:cNvSpPr txBox="1"/>
          <p:nvPr/>
        </p:nvSpPr>
        <p:spPr>
          <a:xfrm>
            <a:off x="1459587" y="3118232"/>
            <a:ext cx="20291400" cy="15891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</a:t>
            </a:r>
            <a:r>
              <a:rPr b="1">
                <a:solidFill>
                  <a:srgbClr val="216AA6"/>
                </a:solidFill>
              </a:rPr>
              <a:t>Công nhân:</a:t>
            </a:r>
            <a:r>
              <a:t> </a:t>
            </a:r>
            <a:r>
              <a:rPr>
                <a:solidFill>
                  <a:srgbClr val="216AA6"/>
                </a:solidFill>
              </a:rPr>
              <a:t>người</a:t>
            </a:r>
            <a:r>
              <a:t> lao động chân tay làm việc ăn lương, trong các nhà máy, </a:t>
            </a:r>
          </a:p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xí nghiệp, công trường, v.v.</a:t>
            </a:r>
          </a:p>
        </p:txBody>
      </p:sp>
      <p:sp>
        <p:nvSpPr>
          <p:cNvPr id="250" name="Nhân loại: như loài người."/>
          <p:cNvSpPr txBox="1"/>
          <p:nvPr/>
        </p:nvSpPr>
        <p:spPr>
          <a:xfrm>
            <a:off x="2039276" y="4668371"/>
            <a:ext cx="7053758" cy="8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rgbClr val="216AA6"/>
                </a:solidFill>
              </a:rPr>
              <a:t>Nhân loại:</a:t>
            </a:r>
            <a:r>
              <a:t> như loài </a:t>
            </a:r>
            <a:r>
              <a:rPr>
                <a:solidFill>
                  <a:srgbClr val="216AA6"/>
                </a:solidFill>
              </a:rPr>
              <a:t>người</a:t>
            </a:r>
            <a:r>
              <a:t>.</a:t>
            </a:r>
          </a:p>
        </p:txBody>
      </p:sp>
      <p:sp>
        <p:nvSpPr>
          <p:cNvPr id="251" name="Nhân đức: có lòng thương người, ăn ở tốt."/>
          <p:cNvSpPr txBox="1"/>
          <p:nvPr/>
        </p:nvSpPr>
        <p:spPr>
          <a:xfrm>
            <a:off x="1925080" y="10663050"/>
            <a:ext cx="11087001" cy="852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chemeClr val="accent5">
                    <a:satOff val="-41871"/>
                    <a:lumOff val="-13058"/>
                  </a:schemeClr>
                </a:solidFill>
              </a:rPr>
              <a:t>Nhân đức: </a:t>
            </a:r>
            <a:r>
              <a:t>có </a:t>
            </a:r>
            <a:r>
              <a:rPr>
                <a:solidFill>
                  <a:schemeClr val="accent5">
                    <a:satOff val="-41871"/>
                    <a:lumOff val="-13058"/>
                  </a:schemeClr>
                </a:solidFill>
              </a:rPr>
              <a:t>lòng thương người</a:t>
            </a:r>
            <a:r>
              <a:t>, ăn ở tốt.</a:t>
            </a:r>
          </a:p>
        </p:txBody>
      </p:sp>
      <p:sp>
        <p:nvSpPr>
          <p:cNvPr id="252" name="Nhân từ: hiền lành, có lòng thương người."/>
          <p:cNvSpPr txBox="1"/>
          <p:nvPr/>
        </p:nvSpPr>
        <p:spPr>
          <a:xfrm>
            <a:off x="1964237" y="11724900"/>
            <a:ext cx="20819377" cy="852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chemeClr val="accent5">
                    <a:satOff val="-41871"/>
                    <a:lumOff val="-13058"/>
                  </a:schemeClr>
                </a:solidFill>
              </a:rPr>
              <a:t>Nhân từ:</a:t>
            </a:r>
            <a:r>
              <a:t> hiền lành, có </a:t>
            </a:r>
            <a:r>
              <a:rPr>
                <a:solidFill>
                  <a:schemeClr val="accent5">
                    <a:satOff val="-41871"/>
                    <a:lumOff val="-13058"/>
                  </a:schemeClr>
                </a:solidFill>
              </a:rPr>
              <a:t>lòng thương người</a:t>
            </a:r>
            <a:r>
              <a:t>.</a:t>
            </a:r>
          </a:p>
        </p:txBody>
      </p:sp>
      <p:sp>
        <p:nvSpPr>
          <p:cNvPr id="253" name="Nhân tài: người có tài năng và trí tuệ hơn hẳn mọi người."/>
          <p:cNvSpPr txBox="1"/>
          <p:nvPr/>
        </p:nvSpPr>
        <p:spPr>
          <a:xfrm>
            <a:off x="2015460" y="5590592"/>
            <a:ext cx="22815203" cy="852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rgbClr val="006AA6"/>
                </a:solidFill>
              </a:rPr>
              <a:t>Nhân tài:</a:t>
            </a:r>
            <a:r>
              <a:t> </a:t>
            </a:r>
            <a:r>
              <a:rPr>
                <a:solidFill>
                  <a:srgbClr val="216AA6"/>
                </a:solidFill>
              </a:rPr>
              <a:t>người</a:t>
            </a:r>
            <a:r>
              <a:t> có tài năng và trí tuệ hơn hẳn mọi người. </a:t>
            </a:r>
          </a:p>
        </p:txBody>
      </p:sp>
      <p:grpSp>
        <p:nvGrpSpPr>
          <p:cNvPr id="256" name="Ô-van"/>
          <p:cNvGrpSpPr/>
          <p:nvPr/>
        </p:nvGrpSpPr>
        <p:grpSpPr>
          <a:xfrm>
            <a:off x="1797160" y="1984285"/>
            <a:ext cx="213125" cy="250687"/>
            <a:chOff x="0" y="0"/>
            <a:chExt cx="213123" cy="250685"/>
          </a:xfrm>
        </p:grpSpPr>
        <p:sp>
          <p:nvSpPr>
            <p:cNvPr id="255" name="Ô-van"/>
            <p:cNvSpPr/>
            <p:nvPr/>
          </p:nvSpPr>
          <p:spPr>
            <a:xfrm>
              <a:off x="38100" y="38099"/>
              <a:ext cx="136924" cy="174487"/>
            </a:xfrm>
            <a:prstGeom prst="ellipse">
              <a:avLst/>
            </a:prstGeom>
            <a:solidFill>
              <a:srgbClr val="5AAD0A"/>
            </a:solidFill>
            <a:ln>
              <a:noFill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endParaRPr/>
            </a:p>
          </p:txBody>
        </p:sp>
        <p:pic>
          <p:nvPicPr>
            <p:cNvPr id="254" name="Ô-van Ô-van" descr="Ô-van Ô-va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213125" cy="250686"/>
            </a:xfrm>
            <a:prstGeom prst="rect">
              <a:avLst/>
            </a:prstGeom>
            <a:effectLst/>
          </p:spPr>
        </p:pic>
      </p:grpSp>
      <p:grpSp>
        <p:nvGrpSpPr>
          <p:cNvPr id="259" name="Ô-van"/>
          <p:cNvGrpSpPr/>
          <p:nvPr/>
        </p:nvGrpSpPr>
        <p:grpSpPr>
          <a:xfrm>
            <a:off x="1797160" y="8447987"/>
            <a:ext cx="213125" cy="250687"/>
            <a:chOff x="0" y="0"/>
            <a:chExt cx="213123" cy="250685"/>
          </a:xfrm>
        </p:grpSpPr>
        <p:sp>
          <p:nvSpPr>
            <p:cNvPr id="258" name="Ô-van"/>
            <p:cNvSpPr/>
            <p:nvPr/>
          </p:nvSpPr>
          <p:spPr>
            <a:xfrm>
              <a:off x="38100" y="38099"/>
              <a:ext cx="136924" cy="174487"/>
            </a:xfrm>
            <a:prstGeom prst="ellipse">
              <a:avLst/>
            </a:prstGeom>
            <a:solidFill>
              <a:srgbClr val="5AAD0A"/>
            </a:solidFill>
            <a:ln>
              <a:noFill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endParaRPr/>
            </a:p>
          </p:txBody>
        </p:sp>
        <p:pic>
          <p:nvPicPr>
            <p:cNvPr id="257" name="Ô-van Ô-van" descr="Ô-van Ô-va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213125" cy="250686"/>
            </a:xfrm>
            <a:prstGeom prst="rect">
              <a:avLst/>
            </a:prstGeom>
            <a:effectLst/>
          </p:spPr>
        </p:pic>
      </p:grpSp>
      <p:grpSp>
        <p:nvGrpSpPr>
          <p:cNvPr id="262" name="Ô-van"/>
          <p:cNvGrpSpPr/>
          <p:nvPr/>
        </p:nvGrpSpPr>
        <p:grpSpPr>
          <a:xfrm>
            <a:off x="1673865" y="9948274"/>
            <a:ext cx="213124" cy="250687"/>
            <a:chOff x="0" y="0"/>
            <a:chExt cx="213123" cy="250685"/>
          </a:xfrm>
        </p:grpSpPr>
        <p:sp>
          <p:nvSpPr>
            <p:cNvPr id="261" name="Ô-van"/>
            <p:cNvSpPr/>
            <p:nvPr/>
          </p:nvSpPr>
          <p:spPr>
            <a:xfrm>
              <a:off x="38100" y="38099"/>
              <a:ext cx="136924" cy="174487"/>
            </a:xfrm>
            <a:prstGeom prst="ellipse">
              <a:avLst/>
            </a:prstGeom>
            <a:solidFill>
              <a:srgbClr val="5AAD0A"/>
            </a:solidFill>
            <a:ln>
              <a:noFill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endParaRPr/>
            </a:p>
          </p:txBody>
        </p:sp>
        <p:pic>
          <p:nvPicPr>
            <p:cNvPr id="260" name="Ô-van Ô-van" descr="Ô-van Ô-va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213125" cy="250686"/>
            </a:xfrm>
            <a:prstGeom prst="rect">
              <a:avLst/>
            </a:prstGeom>
            <a:effectLst/>
          </p:spPr>
        </p:pic>
      </p:grpSp>
      <p:grpSp>
        <p:nvGrpSpPr>
          <p:cNvPr id="265" name="Ô-van"/>
          <p:cNvGrpSpPr/>
          <p:nvPr/>
        </p:nvGrpSpPr>
        <p:grpSpPr>
          <a:xfrm>
            <a:off x="1768836" y="3430819"/>
            <a:ext cx="213125" cy="250687"/>
            <a:chOff x="0" y="0"/>
            <a:chExt cx="213123" cy="250685"/>
          </a:xfrm>
        </p:grpSpPr>
        <p:sp>
          <p:nvSpPr>
            <p:cNvPr id="264" name="Ô-van"/>
            <p:cNvSpPr/>
            <p:nvPr/>
          </p:nvSpPr>
          <p:spPr>
            <a:xfrm>
              <a:off x="38100" y="38099"/>
              <a:ext cx="136924" cy="174487"/>
            </a:xfrm>
            <a:prstGeom prst="ellipse">
              <a:avLst/>
            </a:prstGeom>
            <a:solidFill>
              <a:srgbClr val="5AAD0A"/>
            </a:solidFill>
            <a:ln>
              <a:noFill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endParaRPr/>
            </a:p>
          </p:txBody>
        </p:sp>
        <p:pic>
          <p:nvPicPr>
            <p:cNvPr id="263" name="Ô-van Ô-van" descr="Ô-van Ô-va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213125" cy="250686"/>
            </a:xfrm>
            <a:prstGeom prst="rect">
              <a:avLst/>
            </a:prstGeom>
            <a:effectLst/>
          </p:spPr>
        </p:pic>
      </p:grpSp>
      <p:grpSp>
        <p:nvGrpSpPr>
          <p:cNvPr id="268" name="Ô-van"/>
          <p:cNvGrpSpPr/>
          <p:nvPr/>
        </p:nvGrpSpPr>
        <p:grpSpPr>
          <a:xfrm>
            <a:off x="1745093" y="4969278"/>
            <a:ext cx="213125" cy="250686"/>
            <a:chOff x="0" y="0"/>
            <a:chExt cx="213123" cy="250685"/>
          </a:xfrm>
        </p:grpSpPr>
        <p:sp>
          <p:nvSpPr>
            <p:cNvPr id="267" name="Ô-van"/>
            <p:cNvSpPr/>
            <p:nvPr/>
          </p:nvSpPr>
          <p:spPr>
            <a:xfrm>
              <a:off x="38100" y="38099"/>
              <a:ext cx="136924" cy="174487"/>
            </a:xfrm>
            <a:prstGeom prst="ellipse">
              <a:avLst/>
            </a:prstGeom>
            <a:solidFill>
              <a:srgbClr val="5AAD0A"/>
            </a:solidFill>
            <a:ln>
              <a:noFill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endParaRPr/>
            </a:p>
          </p:txBody>
        </p:sp>
        <p:pic>
          <p:nvPicPr>
            <p:cNvPr id="266" name="Ô-van Ô-van" descr="Ô-van Ô-va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213125" cy="250686"/>
            </a:xfrm>
            <a:prstGeom prst="rect">
              <a:avLst/>
            </a:prstGeom>
            <a:effectLst/>
          </p:spPr>
        </p:pic>
      </p:grpSp>
      <p:grpSp>
        <p:nvGrpSpPr>
          <p:cNvPr id="271" name="Ô-van"/>
          <p:cNvGrpSpPr/>
          <p:nvPr/>
        </p:nvGrpSpPr>
        <p:grpSpPr>
          <a:xfrm>
            <a:off x="1650121" y="10923251"/>
            <a:ext cx="213125" cy="250687"/>
            <a:chOff x="0" y="0"/>
            <a:chExt cx="213123" cy="250685"/>
          </a:xfrm>
        </p:grpSpPr>
        <p:sp>
          <p:nvSpPr>
            <p:cNvPr id="270" name="Ô-van"/>
            <p:cNvSpPr/>
            <p:nvPr/>
          </p:nvSpPr>
          <p:spPr>
            <a:xfrm>
              <a:off x="38100" y="38099"/>
              <a:ext cx="136924" cy="174487"/>
            </a:xfrm>
            <a:prstGeom prst="ellipse">
              <a:avLst/>
            </a:prstGeom>
            <a:solidFill>
              <a:srgbClr val="5AAD0A"/>
            </a:solidFill>
            <a:ln>
              <a:noFill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endParaRPr/>
            </a:p>
          </p:txBody>
        </p:sp>
        <p:pic>
          <p:nvPicPr>
            <p:cNvPr id="269" name="Ô-van Ô-van" descr="Ô-van Ô-va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213125" cy="250686"/>
            </a:xfrm>
            <a:prstGeom prst="rect">
              <a:avLst/>
            </a:prstGeom>
            <a:effectLst/>
          </p:spPr>
        </p:pic>
      </p:grpSp>
      <p:grpSp>
        <p:nvGrpSpPr>
          <p:cNvPr id="274" name="Ô-van"/>
          <p:cNvGrpSpPr/>
          <p:nvPr/>
        </p:nvGrpSpPr>
        <p:grpSpPr>
          <a:xfrm>
            <a:off x="1670160" y="11981591"/>
            <a:ext cx="213125" cy="250687"/>
            <a:chOff x="0" y="0"/>
            <a:chExt cx="213123" cy="250685"/>
          </a:xfrm>
        </p:grpSpPr>
        <p:sp>
          <p:nvSpPr>
            <p:cNvPr id="273" name="Ô-van"/>
            <p:cNvSpPr/>
            <p:nvPr/>
          </p:nvSpPr>
          <p:spPr>
            <a:xfrm>
              <a:off x="38100" y="38099"/>
              <a:ext cx="136924" cy="174487"/>
            </a:xfrm>
            <a:prstGeom prst="ellipse">
              <a:avLst/>
            </a:prstGeom>
            <a:solidFill>
              <a:srgbClr val="5AAD0A"/>
            </a:solidFill>
            <a:ln>
              <a:noFill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endParaRPr/>
            </a:p>
          </p:txBody>
        </p:sp>
        <p:pic>
          <p:nvPicPr>
            <p:cNvPr id="272" name="Ô-van Ô-van" descr="Ô-van Ô-va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213125" cy="250686"/>
            </a:xfrm>
            <a:prstGeom prst="rect">
              <a:avLst/>
            </a:prstGeom>
            <a:effectLst/>
          </p:spPr>
        </p:pic>
      </p:grpSp>
      <p:grpSp>
        <p:nvGrpSpPr>
          <p:cNvPr id="277" name="Ô-van"/>
          <p:cNvGrpSpPr/>
          <p:nvPr/>
        </p:nvGrpSpPr>
        <p:grpSpPr>
          <a:xfrm>
            <a:off x="1745093" y="5891498"/>
            <a:ext cx="213125" cy="250687"/>
            <a:chOff x="0" y="0"/>
            <a:chExt cx="213123" cy="250685"/>
          </a:xfrm>
        </p:grpSpPr>
        <p:sp>
          <p:nvSpPr>
            <p:cNvPr id="276" name="Ô-van"/>
            <p:cNvSpPr/>
            <p:nvPr/>
          </p:nvSpPr>
          <p:spPr>
            <a:xfrm>
              <a:off x="38100" y="38099"/>
              <a:ext cx="136924" cy="174487"/>
            </a:xfrm>
            <a:prstGeom prst="ellipse">
              <a:avLst/>
            </a:prstGeom>
            <a:solidFill>
              <a:srgbClr val="5AAD0A"/>
            </a:solidFill>
            <a:ln>
              <a:noFill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endParaRPr/>
            </a:p>
          </p:txBody>
        </p:sp>
        <p:pic>
          <p:nvPicPr>
            <p:cNvPr id="275" name="Ô-van Ô-van" descr="Ô-van Ô-va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213125" cy="250686"/>
            </a:xfrm>
            <a:prstGeom prst="rect">
              <a:avLst/>
            </a:prstGeom>
            <a:effectLst/>
          </p:spPr>
        </p:pic>
      </p:grpSp>
      <p:grpSp>
        <p:nvGrpSpPr>
          <p:cNvPr id="280" name="Thích"/>
          <p:cNvGrpSpPr/>
          <p:nvPr/>
        </p:nvGrpSpPr>
        <p:grpSpPr>
          <a:xfrm>
            <a:off x="6075438" y="369298"/>
            <a:ext cx="12378417" cy="1074028"/>
            <a:chOff x="0" y="0"/>
            <a:chExt cx="12378415" cy="1074026"/>
          </a:xfrm>
        </p:grpSpPr>
        <p:sp>
          <p:nvSpPr>
            <p:cNvPr id="278" name="Thích"/>
            <p:cNvSpPr txBox="1"/>
            <p:nvPr/>
          </p:nvSpPr>
          <p:spPr>
            <a:xfrm>
              <a:off x="108085" y="71653"/>
              <a:ext cx="12129983" cy="92792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 sz="5000" b="1">
                  <a:solidFill>
                    <a:srgbClr val="004D8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b="0"/>
                <a:t>Từ có tiếng </a:t>
              </a:r>
              <a:r>
                <a:t>nhân</a:t>
              </a:r>
              <a:r>
                <a:rPr b="0"/>
                <a:t> có nghĩa là "người"</a:t>
              </a:r>
            </a:p>
          </p:txBody>
        </p:sp>
        <p:pic>
          <p:nvPicPr>
            <p:cNvPr id="279" name="Thích Thích" descr="Thích Thích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2378417" cy="10740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83" name="Từ có tiếng nhân có nghĩa là &quot;lòng thương người&quot;"/>
          <p:cNvGrpSpPr/>
          <p:nvPr/>
        </p:nvGrpSpPr>
        <p:grpSpPr>
          <a:xfrm>
            <a:off x="5638646" y="6673459"/>
            <a:ext cx="13470559" cy="1226594"/>
            <a:chOff x="0" y="0"/>
            <a:chExt cx="13470557" cy="1226593"/>
          </a:xfrm>
        </p:grpSpPr>
        <p:sp>
          <p:nvSpPr>
            <p:cNvPr id="282" name="Từ có tiếng nhân có nghĩa là &quot;lòng thương người&quot;"/>
            <p:cNvSpPr/>
            <p:nvPr/>
          </p:nvSpPr>
          <p:spPr>
            <a:xfrm>
              <a:off x="69850" y="69850"/>
              <a:ext cx="13330858" cy="10868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 sz="5000" b="1">
                  <a:solidFill>
                    <a:schemeClr val="accent5">
                      <a:satOff val="-41871"/>
                      <a:lumOff val="-13058"/>
                    </a:schemeClr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b="0"/>
                <a:t>Từ có tiếng </a:t>
              </a:r>
              <a:r>
                <a:t>nhân</a:t>
              </a:r>
              <a:r>
                <a:rPr b="0"/>
                <a:t> có nghĩa là "lòng thương người"</a:t>
              </a:r>
            </a:p>
          </p:txBody>
        </p:sp>
        <p:pic>
          <p:nvPicPr>
            <p:cNvPr id="281" name="Từ có tiếng nhân có nghĩa là &quot;lòng thương người&quot; Từ có tiếng nhân có nghĩa là &quot;lòng thương người&quot;" descr="Từ có tiếng nhân có nghĩa là &quot;lòng thương người&quot; Từ có tiếng nhân có nghĩa là &quot;lòng thương người&quot;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3470558" cy="1226594"/>
            </a:xfrm>
            <a:prstGeom prst="rect">
              <a:avLst/>
            </a:prstGeom>
            <a:effectLst/>
          </p:spPr>
        </p:pic>
      </p:grpSp>
      <p:pic>
        <p:nvPicPr>
          <p:cNvPr id="284" name="Bản sao giphy-8.gif" descr="Bản sao giphy-8.gif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222480">
            <a:off x="21176115" y="11013991"/>
            <a:ext cx="2214423" cy="22144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Bản sao giphy-8.gif" descr="Bản sao giphy-8.gif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108536" y="10499315"/>
            <a:ext cx="2932401" cy="2932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giphy-9.gif" descr="giphy-9.gif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9767132" y="10008721"/>
            <a:ext cx="2201395" cy="39135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dir="r" isInverted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6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7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8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9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2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2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2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1" animBg="1" advAuto="0"/>
      <p:bldP spid="246" grpId="7" animBg="1" advAuto="0"/>
      <p:bldP spid="247" grpId="16" animBg="1" advAuto="0"/>
      <p:bldP spid="248" grpId="18" animBg="1" advAuto="0"/>
      <p:bldP spid="249" grpId="9" animBg="1" advAuto="0"/>
      <p:bldP spid="250" grpId="11" animBg="1" advAuto="0"/>
      <p:bldP spid="251" grpId="20" animBg="1" advAuto="0"/>
      <p:bldP spid="252" grpId="22" animBg="1" advAuto="0"/>
      <p:bldP spid="253" grpId="13" animBg="1" advAuto="0"/>
      <p:bldP spid="256" grpId="6" animBg="1" advAuto="0"/>
      <p:bldP spid="259" grpId="15" animBg="1" advAuto="0"/>
      <p:bldP spid="262" grpId="17" animBg="1" advAuto="0"/>
      <p:bldP spid="265" grpId="8" animBg="1" advAuto="0"/>
      <p:bldP spid="268" grpId="10" animBg="1" advAuto="0"/>
      <p:bldP spid="271" grpId="19" animBg="1" advAuto="0"/>
      <p:bldP spid="274" grpId="21" animBg="1" advAuto="0"/>
      <p:bldP spid="277" grpId="12" animBg="1" advAuto="0"/>
      <p:bldP spid="280" grpId="5" animBg="1" advAuto="0"/>
      <p:bldP spid="283" grpId="14" animBg="1" advAuto="0"/>
      <p:bldP spid="284" grpId="2" animBg="1" advAuto="0"/>
      <p:bldP spid="285" grpId="3" animBg="1" advAuto="0"/>
      <p:bldP spid="286" grpId="4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893</Words>
  <Application>Microsoft Office PowerPoint</Application>
  <PresentationFormat>Custom</PresentationFormat>
  <Paragraphs>110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Big Caslon Medium</vt:lpstr>
      <vt:lpstr>Cambria</vt:lpstr>
      <vt:lpstr>Carlito</vt:lpstr>
      <vt:lpstr>Helvetica Neue</vt:lpstr>
      <vt:lpstr>Helvetica Neue Light</vt:lpstr>
      <vt:lpstr>Helvetica Neue Medium</vt:lpstr>
      <vt:lpstr>Helvetica Neue Thin</vt:lpstr>
      <vt:lpstr>Snell Roundhand</vt:lpstr>
      <vt:lpstr>Snell Roundhand Bold</vt:lpstr>
      <vt:lpstr>Times New Roman</vt:lpstr>
      <vt:lpstr>White</vt:lpstr>
      <vt:lpstr>PowerPoint Presentation</vt:lpstr>
      <vt:lpstr>PowerPoint Presentation</vt:lpstr>
      <vt:lpstr> Luyện từ và câu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Luyện từ và câu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Luyện từ và câu 4</dc:title>
  <dc:creator>ADMIN</dc:creator>
  <cp:lastModifiedBy>Admin</cp:lastModifiedBy>
  <cp:revision>23</cp:revision>
  <dcterms:modified xsi:type="dcterms:W3CDTF">2022-09-12T08:30:17Z</dcterms:modified>
</cp:coreProperties>
</file>