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4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</p:sldIdLst>
  <p:sldSz cx="12192000" cy="6858000"/>
  <p:notesSz cx="6858000" cy="9144000"/>
  <p:embeddedFontLst>
    <p:embeddedFont>
      <p:font typeface="SVN-Newton" panose="02040603050506020204" pitchFamily="18" charset="0"/>
      <p:regular r:id="rId28"/>
    </p:embeddedFont>
    <p:embeddedFont>
      <p:font typeface="SVN-Poky's" panose="020B0606040200020203" pitchFamily="34" charset="0"/>
      <p:regular r:id="rId29"/>
    </p:embeddedFont>
    <p:embeddedFont>
      <p:font typeface="#9Slide07 IcielBC Cubano Normal" panose="00000500000000000000" pitchFamily="2" charset="0"/>
      <p:regular r:id="rId30"/>
    </p:embeddedFont>
    <p:embeddedFont>
      <p:font typeface="SVN-Dancing Script" panose="02040603050506020204" pitchFamily="18" charset="0"/>
      <p:regular r:id="rId31"/>
    </p:embeddedFont>
    <p:embeddedFont>
      <p:font typeface="Fredoka One" panose="020B0604020202020204" charset="0"/>
      <p:regular r:id="rId32"/>
    </p:embeddedFon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#9Slide07 IcielPony" panose="02000000000000000000" pitchFamily="2" charset="0"/>
      <p:regular r:id="rId37"/>
    </p:embeddedFont>
    <p:embeddedFont>
      <p:font typeface="#9Slide07 SVNBeachwood Sans" pitchFamily="2" charset="0"/>
      <p:bold r:id="rId38"/>
    </p:embeddedFont>
    <p:embeddedFont>
      <p:font typeface="UTM Avo" panose="02040603050506020204" pitchFamily="18" charset="0"/>
      <p:regular r:id="rId39"/>
      <p:bold r:id="rId40"/>
      <p:italic r:id="rId41"/>
      <p:boldItalic r:id="rId42"/>
    </p:embeddedFont>
    <p:embeddedFont>
      <p:font typeface="#9Slide07 HoneyCream" pitchFamily="2" charset="0"/>
      <p:regular r:id="rId43"/>
    </p:embeddedFont>
    <p:embeddedFont>
      <p:font typeface="#9Slide05 Pattaya" panose="00000500000000000000" pitchFamily="2" charset="-34"/>
      <p:regular r:id="rId44"/>
    </p:embeddedFont>
    <p:embeddedFont>
      <p:font typeface="#9Slide07 SVNCinnamoncake" panose="02000000000000000000" pitchFamily="2" charset="0"/>
      <p:regular r:id="rId45"/>
    </p:embeddedFont>
    <p:embeddedFont>
      <p:font typeface="M PLUS Rounded 1c" panose="020B0604020202020204" charset="0"/>
      <p:regular r:id="rId46"/>
      <p:bold r:id="rId47"/>
    </p:embeddedFont>
    <p:embeddedFont>
      <p:font typeface="#9Slide07 SVNDessert Menu Scrip" panose="00000500000000000000" pitchFamily="2" charset="0"/>
      <p:regular r:id="rId48"/>
    </p:embeddedFont>
    <p:embeddedFont>
      <p:font typeface="等线" panose="020B0604020202020204" charset="-122"/>
      <p:regular r:id="rId49"/>
      <p:bold r:id="rId50"/>
    </p:embeddedFont>
    <p:embeddedFont>
      <p:font typeface="#9Slide03 Arima Madurai Bold" panose="00000800000000000000" pitchFamily="2" charset="0"/>
      <p:bold r:id="rId51"/>
    </p:embeddedFont>
    <p:embeddedFont>
      <p:font typeface="Cambria" panose="02040503050406030204" pitchFamily="18" charset="0"/>
      <p:regular r:id="rId52"/>
      <p:bold r:id="rId53"/>
      <p:italic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  <p:embeddedFont>
      <p:font typeface="#9Slide05 SVNUT Triumph" panose="00000500000000000000" pitchFamily="2" charset="0"/>
      <p:italic r:id="rId58"/>
    </p:embeddedFont>
    <p:embeddedFont>
      <p:font typeface="#9Slide07 SVNZiclets" panose="02000603000000000000" pitchFamily="2" charset="0"/>
      <p:regular r:id="rId59"/>
    </p:embeddedFont>
    <p:embeddedFont>
      <p:font typeface="#9Slide05 Bodega Script" pitchFamily="2" charset="0"/>
      <p:regular r:id="rId60"/>
    </p:embeddedFont>
    <p:embeddedFont>
      <p:font typeface="#9Slide07 SVNBatman Forever Alt" panose="00000400000000000000" pitchFamily="2" charset="0"/>
      <p:regular r:id="rId61"/>
    </p:embeddedFont>
    <p:embeddedFont>
      <p:font typeface="等线 Light" panose="020B0604020202020204" charset="-122"/>
      <p:regular r:id="rId6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658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presProps" Target="pres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font" Target="fonts/font2.fntdata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font" Target="fonts/font34.fntdata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font" Target="fonts/font24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20" Type="http://schemas.openxmlformats.org/officeDocument/2006/relationships/slide" Target="slides/slide17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10" Type="http://schemas.openxmlformats.org/officeDocument/2006/relationships/slide" Target="slides/slide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font" Target="fonts/font1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88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208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832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7DCB6A-D46A-4D10-B5CB-3E366357AA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C0B134-7558-4279-B269-1996EE631E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A3DAE2A-1884-4EBD-BDED-4541A1F15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B14A33-72A9-4BE1-BC6C-0EC4DF5D0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5B0681-A0DC-4726-954F-A518568D9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54813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1EF0A3-2757-4751-A86A-C8827FDAF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97289D5-323A-419D-AFCC-32C3959C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30A7FA-174E-4C29-A167-486792633F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2BC34A-2F14-4AEC-80AA-7168F6EF0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DECBA5A-0553-4CB9-AB74-33CF02CBA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005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958D708-5235-464C-8DA4-EAE070317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5559EC-0AC7-489A-8668-C23C54CC96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606613-0BE1-4389-9780-EACA74AE5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A2E92FD-D97E-416F-8D02-8D7EF1EDD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F016F2-431B-450E-A67F-CAC4FA80D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609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206BBD-CC14-4D42-933D-997C1570F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8C9CC7-E254-4EAE-9A86-75DC3A7C14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D5A53E-52E9-4F33-870D-BFC5127AB2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3CD12DB-9908-4571-89E6-FEC3BD7B6E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390E12B-8CB8-4597-894F-8B8940243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8DFE837-42A8-492D-9799-E0D27935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65491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EAB9CB-9D0C-4BBA-A1EF-3859CECA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459E31-8E10-4D3B-9248-2FE242DA32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9080C34-87B3-4081-A2BE-AF50BE9A07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AFF809F-9769-4A0B-B8FD-77BBE277B40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8152225-228E-4FD8-ABA9-E78932D4A1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E622C19-7AF1-4855-AF85-8F82D9B296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0A7D908-83E2-4254-A4B8-32A9A8350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A0C516A-87BD-45C6-ABA6-F65BCBCD9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667786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16AA593-4339-4EA3-B6E0-A1C0F3200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8A75AE-92D0-4816-AFD4-8E9A52AA32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A5DDA2-E47F-47FF-9145-AC5FC7D9F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E06C9BF-5A57-4F77-9D08-27DA70B9C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32473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206BDFD-5C21-4575-883E-B346BC01E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0B10EE06-B9A4-417B-8295-D5E595E3E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4A27B10-7946-48B6-A9CC-C1C950C4A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2033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505F28-DF92-4B09-971B-4D4E7983CA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86EFC3-A84C-4A73-B57D-E75AEC3A4D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CC31CB7-FAE0-4B6E-8B2B-1D95ED79C2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934AFCE-4FDC-44B2-88B3-01C7F29044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8A9E64F-ADF8-4756-AFE7-A475C7CD9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1D6027F-7F0A-4B5E-8941-32DED6ACD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96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597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02B98A-A6E0-4D74-878B-1DA893BCA6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32911F0-0E4A-4586-91AE-47E9D4DE98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9E64C1-3CEB-4959-AD70-3713AFD50D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0A777C2-35E8-4200-A7E5-BEDA65189C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EAF07CA-1DE1-4EF2-BB3A-7D2B0FAE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3ED8B07-A474-4421-8974-B52525B60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738980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0F4AB5-669C-42CD-BB48-B8BC556614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58A6A55-0395-4622-9523-6C39C64C3B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9292D6-6C78-4C95-AC3F-C337E644B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212ECD1-A9E9-4B51-802D-B0DC50EE8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6557F0-8788-4FBB-9090-7E5F10286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08664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C8376B-2283-4522-A60A-63BDDE7FA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7EDCBF9-991F-4A2C-9C15-E13A08F329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B7F697-7CB0-4A64-9ACF-D2B280608A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AE2D47-F47E-40D8-9E66-D44483EC7A79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2022/8/21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09DDA5-5497-42AE-A2AA-C054CA8BD0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F2CB85-2FC6-4719-9748-C6F8D05A2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96827-8111-4F8E-AEC3-3058DFC85579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7087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364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9090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800953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2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9107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6280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09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1232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481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92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884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727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4CAFFE-08DD-49B9-991D-11B51AB71E49}" type="datetimeFigureOut">
              <a:rPr lang="en-US" smtClean="0"/>
              <a:t>8/21/2022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8CB99-F295-48F7-99FB-93D45C5CF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452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67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6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333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" sz="13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6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1" y="6858001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0" y="9086148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2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8" y="31562422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7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4000" b="0" i="0" u="none" strike="noStrike" kern="120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4000" b="0" i="0" u="none" strike="noStrike" kern="120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4738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3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6" Type="http://schemas.microsoft.com/office/2007/relationships/hdphoto" Target="../media/hdphoto1.wdp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ECBA5A3-BFFD-4E83-818F-8631C83AE1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3323B2E1-CFAF-48E3-AD97-F5F3D472C6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3" t="-6211" r="33020" b="39453"/>
          <a:stretch>
            <a:fillRect/>
          </a:stretch>
        </p:blipFill>
        <p:spPr>
          <a:xfrm>
            <a:off x="-567559" y="-231228"/>
            <a:ext cx="8387256" cy="3815256"/>
          </a:xfrm>
          <a:custGeom>
            <a:avLst/>
            <a:gdLst>
              <a:gd name="connsiteX0" fmla="*/ 0 w 8387256"/>
              <a:gd name="connsiteY0" fmla="*/ 0 h 3815256"/>
              <a:gd name="connsiteX1" fmla="*/ 8387256 w 8387256"/>
              <a:gd name="connsiteY1" fmla="*/ 0 h 3815256"/>
              <a:gd name="connsiteX2" fmla="*/ 8387256 w 8387256"/>
              <a:gd name="connsiteY2" fmla="*/ 354985 h 3815256"/>
              <a:gd name="connsiteX3" fmla="*/ 220999 w 8387256"/>
              <a:gd name="connsiteY3" fmla="*/ 354985 h 3815256"/>
              <a:gd name="connsiteX4" fmla="*/ 220999 w 8387256"/>
              <a:gd name="connsiteY4" fmla="*/ 3815256 h 3815256"/>
              <a:gd name="connsiteX5" fmla="*/ 0 w 8387256"/>
              <a:gd name="connsiteY5" fmla="*/ 3815256 h 3815256"/>
              <a:gd name="connsiteX6" fmla="*/ 0 w 8387256"/>
              <a:gd name="connsiteY6" fmla="*/ 0 h 3815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387256" h="3815256">
                <a:moveTo>
                  <a:pt x="0" y="0"/>
                </a:moveTo>
                <a:lnTo>
                  <a:pt x="8387256" y="0"/>
                </a:lnTo>
                <a:lnTo>
                  <a:pt x="8387256" y="354985"/>
                </a:lnTo>
                <a:lnTo>
                  <a:pt x="220999" y="354985"/>
                </a:lnTo>
                <a:lnTo>
                  <a:pt x="220999" y="3815256"/>
                </a:lnTo>
                <a:lnTo>
                  <a:pt x="0" y="381525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AFF1A5AD-3155-4C9B-9C7F-BF9CCC1B5F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91" t="100000" r="28364" b="-8460"/>
          <a:stretch>
            <a:fillRect/>
          </a:stretch>
        </p:blipFill>
        <p:spPr>
          <a:xfrm>
            <a:off x="1944414" y="5838758"/>
            <a:ext cx="6442841" cy="483475"/>
          </a:xfrm>
          <a:custGeom>
            <a:avLst/>
            <a:gdLst>
              <a:gd name="connsiteX0" fmla="*/ 0 w 6442841"/>
              <a:gd name="connsiteY0" fmla="*/ 0 h 483475"/>
              <a:gd name="connsiteX1" fmla="*/ 6442841 w 6442841"/>
              <a:gd name="connsiteY1" fmla="*/ 0 h 483475"/>
              <a:gd name="connsiteX2" fmla="*/ 6442841 w 6442841"/>
              <a:gd name="connsiteY2" fmla="*/ 483475 h 483475"/>
              <a:gd name="connsiteX3" fmla="*/ 0 w 6442841"/>
              <a:gd name="connsiteY3" fmla="*/ 483475 h 483475"/>
              <a:gd name="connsiteX4" fmla="*/ 0 w 6442841"/>
              <a:gd name="connsiteY4" fmla="*/ 0 h 483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442841" h="483475">
                <a:moveTo>
                  <a:pt x="0" y="0"/>
                </a:moveTo>
                <a:lnTo>
                  <a:pt x="6442841" y="0"/>
                </a:lnTo>
                <a:lnTo>
                  <a:pt x="6442841" y="483475"/>
                </a:lnTo>
                <a:lnTo>
                  <a:pt x="0" y="483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D6A98B5-3BAA-4099-957B-B1456033EB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13E6C00-7788-408C-877E-0B3ECD98A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3495" y="5311491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24D4C728-B9CC-4339-BC4E-87C3533A69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98619" y="1100649"/>
            <a:ext cx="2011854" cy="1969179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7BE8811D-7C90-472E-95F1-90C3F4B5A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64267" y="881825"/>
            <a:ext cx="8169348" cy="1589149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F956DD01-9EEB-48F3-BBAA-FB58E1D9545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0DA4B9D7-EFC8-4769-B528-6E70F6A1CF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05CE7566-2BE5-4884-8AF2-97153723D561}"/>
              </a:ext>
            </a:extLst>
          </p:cNvPr>
          <p:cNvSpPr txBox="1"/>
          <p:nvPr/>
        </p:nvSpPr>
        <p:spPr>
          <a:xfrm>
            <a:off x="1332310" y="2754498"/>
            <a:ext cx="931779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TRAO ĐỔI CHẤT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Ở NGƯỜI (</a:t>
            </a:r>
            <a:r>
              <a:rPr kumimoji="0" lang="en-US" altLang="zh-CN" sz="8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tt</a:t>
            </a:r>
            <a:r>
              <a:rPr kumimoji="0" lang="en-US" altLang="zh-CN" sz="8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5 Pattaya" panose="00000500000000000000" pitchFamily="2" charset="-34"/>
                <a:ea typeface="字魂108号-新潮卡通体" panose="00000500000000000000" pitchFamily="2" charset="-122"/>
                <a:cs typeface="#9Slide05 Pattaya" panose="00000500000000000000" pitchFamily="2" charset="-34"/>
              </a:rPr>
              <a:t>)</a:t>
            </a:r>
            <a:endParaRPr kumimoji="0" lang="zh-CN" altLang="en-US" sz="80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#9Slide05 Pattaya" panose="00000500000000000000" pitchFamily="2" charset="-34"/>
              <a:ea typeface="字魂108号-新潮卡通体" panose="00000500000000000000" pitchFamily="2" charset="-122"/>
              <a:cs typeface="#9Slide05 Pattaya" panose="00000500000000000000" pitchFamily="2" charset="-34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558CD4FB-AEDC-4DFD-833F-950D0990E8E5}"/>
              </a:ext>
            </a:extLst>
          </p:cNvPr>
          <p:cNvSpPr txBox="1"/>
          <p:nvPr/>
        </p:nvSpPr>
        <p:spPr>
          <a:xfrm>
            <a:off x="1311073" y="2111347"/>
            <a:ext cx="36025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7 SVNCinnamoncake" panose="02000000000000000000" pitchFamily="2" charset="0"/>
                <a:ea typeface="字魂107号-萌趣欢乐体" panose="00000500000000000000" pitchFamily="2" charset="-122"/>
                <a:cs typeface="+mn-cs"/>
              </a:rPr>
              <a:t>KHOA HỌC 4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7 SVNCinnamoncake" panose="020000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357" y="4454141"/>
            <a:ext cx="1341236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34481"/>
      </p:ext>
    </p:extLst>
  </p:cSld>
  <p:clrMapOvr>
    <a:masterClrMapping/>
  </p:clrMapOvr>
  <p:transition spd="slow" advTm="3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4699424" y="582010"/>
            <a:ext cx="313393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7 SVNBeachwood Sans" pitchFamily="2" charset="0"/>
                <a:ea typeface="等线" panose="020B0604020202020204" charset="-122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2670560" y="1761582"/>
            <a:ext cx="8591799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2670561" y="3203487"/>
            <a:ext cx="8189068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Do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thực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;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9775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771868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585214" y="943204"/>
            <a:ext cx="2132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KẾT 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LUẬN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17832" y="1031739"/>
            <a:ext cx="88899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3167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10F62B1-5C08-441A-84BB-E5DD77B44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7172" l="911" r="7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26"/>
          <a:stretch/>
        </p:blipFill>
        <p:spPr>
          <a:xfrm>
            <a:off x="867014" y="743137"/>
            <a:ext cx="6725978" cy="50080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BD263D6-F6C5-47E5-8DDB-5AFACFACC290}"/>
              </a:ext>
            </a:extLst>
          </p:cNvPr>
          <p:cNvSpPr txBox="1"/>
          <p:nvPr/>
        </p:nvSpPr>
        <p:spPr>
          <a:xfrm>
            <a:off x="1097420" y="1788621"/>
            <a:ext cx="6028039" cy="299080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zh-CN"/>
            </a:defPPr>
            <a:lvl1pPr>
              <a:defRPr sz="2400">
                <a:latin typeface="字魂108号-新潮卡通体" panose="00000500000000000000" pitchFamily="2" charset="-122"/>
                <a:ea typeface="字魂108号-新潮卡通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HOẠT ĐỘNG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ỐI QUAN HỆ GIỮA CÁC CƠ QUAN TRONG VIỆC THỰC HIỆN SỰ TRAO ĐỔI CHẤT Ở NGƯỜI.</a:t>
            </a:r>
            <a:r>
              <a:rPr kumimoji="0" lang="vi-VN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字魂108号-新潮卡通体" panose="00000500000000000000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806094F3-0C41-479D-832C-2B836D064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120" y="1627107"/>
            <a:ext cx="6632788" cy="58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12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6208DAC0-E782-41C7-8822-C8C5E3929E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1C6A8A0-B7DF-4E54-B3FF-748C907230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9651" y="-18323"/>
            <a:ext cx="8169348" cy="3602351"/>
          </a:xfrm>
          <a:prstGeom prst="rect">
            <a:avLst/>
          </a:prstGeom>
          <a:effectLst>
            <a:outerShdw blurRad="12700" dist="127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44F92C7F-DE30-433F-BAEE-A6257B52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60656F-0BD1-4B58-A41C-D388FB475B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7930" y="746761"/>
            <a:ext cx="9155349" cy="582168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5556F5E-45BE-435E-98B8-19B1D9E04EBF}"/>
              </a:ext>
            </a:extLst>
          </p:cNvPr>
          <p:cNvSpPr txBox="1"/>
          <p:nvPr/>
        </p:nvSpPr>
        <p:spPr>
          <a:xfrm>
            <a:off x="2903388" y="2938727"/>
            <a:ext cx="657589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5400"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luận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bạn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chỉnh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sơ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đồ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giữa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7号-萌趣欢乐体" panose="00000500000000000000" pitchFamily="2" charset="-122"/>
                <a:cs typeface="Calibri" panose="020F0502020204030204" pitchFamily="34" charset="0"/>
              </a:rPr>
              <a:t>.</a:t>
            </a:r>
            <a:endParaRPr kumimoji="0" lang="vi-VN" sz="4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7号-萌趣欢乐体" panose="00000500000000000000" pitchFamily="2" charset="-122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58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70624" y="297450"/>
            <a:ext cx="416349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NƯỚC UỐNG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45180" y="297450"/>
            <a:ext cx="2236573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 KHÍ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820584" y="1028591"/>
            <a:ext cx="6129867" cy="5296661"/>
          </a:xfrm>
          <a:prstGeom prst="rect">
            <a:avLst/>
          </a:prstGeom>
          <a:solidFill>
            <a:srgbClr val="F5BB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16073" y="1504055"/>
            <a:ext cx="1656721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386983" y="1496443"/>
            <a:ext cx="15130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490872" y="2047252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2755769" y="2818395"/>
            <a:ext cx="74552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4162669" y="2029923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267200" y="3482260"/>
            <a:ext cx="3064933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7842652" y="2075649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8636001" y="1999209"/>
            <a:ext cx="0" cy="14403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4732101" y="2816859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952296" y="2858696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565067" y="2542019"/>
            <a:ext cx="11648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9888868" y="3122889"/>
            <a:ext cx="18925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4144432" y="2348789"/>
            <a:ext cx="148277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………..?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807201" y="2382784"/>
            <a:ext cx="1297353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642361" y="4841775"/>
            <a:ext cx="2435476" cy="9131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746880" y="4834898"/>
            <a:ext cx="15738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4573373" y="4021714"/>
            <a:ext cx="0" cy="79973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6983557" y="4046406"/>
            <a:ext cx="0" cy="7750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 flipV="1">
            <a:off x="5182973" y="4006898"/>
            <a:ext cx="0" cy="814549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>
            <a:off x="4162670" y="2800193"/>
            <a:ext cx="5798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6952297" y="2862585"/>
            <a:ext cx="9111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V="1">
            <a:off x="7199888" y="3017213"/>
            <a:ext cx="0" cy="437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7193780" y="3025305"/>
            <a:ext cx="994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V="1">
            <a:off x="8166972" y="2053075"/>
            <a:ext cx="0" cy="9618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7245953" y="3009219"/>
            <a:ext cx="165672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3496734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..……?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5223934" y="4370042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6978810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7853072" y="5363341"/>
            <a:ext cx="0" cy="84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>
            <a:off x="7842653" y="6195992"/>
            <a:ext cx="182239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648446" y="5486353"/>
            <a:ext cx="2345434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143732" y="5086281"/>
            <a:ext cx="253312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>
            <a:off x="3789631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8343609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8636001" y="3454400"/>
            <a:ext cx="12425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43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/>
      <p:bldP spid="40" grpId="0"/>
      <p:bldP spid="41" grpId="0"/>
      <p:bldP spid="42" grpId="0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670624" y="297450"/>
            <a:ext cx="4163494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 ĂN NƯỚC UỐNG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145180" y="297450"/>
            <a:ext cx="2236573" cy="52322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KHÔNG KHÍ</a:t>
            </a: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820584" y="1028591"/>
            <a:ext cx="6129867" cy="5296661"/>
          </a:xfrm>
          <a:prstGeom prst="rect">
            <a:avLst/>
          </a:prstGeom>
          <a:solidFill>
            <a:srgbClr val="F5BB7B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3316073" y="1504055"/>
            <a:ext cx="1656721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2"/>
          <p:cNvSpPr txBox="1">
            <a:spLocks noChangeArrowheads="1"/>
          </p:cNvSpPr>
          <p:nvPr/>
        </p:nvSpPr>
        <p:spPr bwMode="auto">
          <a:xfrm>
            <a:off x="7386983" y="1496443"/>
            <a:ext cx="15130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3490872" y="2047252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Line 15"/>
          <p:cNvSpPr>
            <a:spLocks noChangeShapeType="1"/>
          </p:cNvSpPr>
          <p:nvPr/>
        </p:nvSpPr>
        <p:spPr bwMode="auto">
          <a:xfrm flipH="1">
            <a:off x="2755769" y="2818395"/>
            <a:ext cx="745524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4162669" y="2029923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Text Box 17"/>
          <p:cNvSpPr txBox="1">
            <a:spLocks noChangeArrowheads="1"/>
          </p:cNvSpPr>
          <p:nvPr/>
        </p:nvSpPr>
        <p:spPr bwMode="auto">
          <a:xfrm>
            <a:off x="4267200" y="3482260"/>
            <a:ext cx="3064933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1" name="Line 18"/>
          <p:cNvSpPr>
            <a:spLocks noChangeShapeType="1"/>
          </p:cNvSpPr>
          <p:nvPr/>
        </p:nvSpPr>
        <p:spPr bwMode="auto">
          <a:xfrm>
            <a:off x="7842652" y="2075649"/>
            <a:ext cx="0" cy="7869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" name="Line 19"/>
          <p:cNvSpPr>
            <a:spLocks noChangeShapeType="1"/>
          </p:cNvSpPr>
          <p:nvPr/>
        </p:nvSpPr>
        <p:spPr bwMode="auto">
          <a:xfrm>
            <a:off x="8636001" y="2023826"/>
            <a:ext cx="0" cy="141575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3" name="Line 25"/>
          <p:cNvSpPr>
            <a:spLocks noChangeShapeType="1"/>
          </p:cNvSpPr>
          <p:nvPr/>
        </p:nvSpPr>
        <p:spPr bwMode="auto">
          <a:xfrm>
            <a:off x="4732101" y="2816859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Line 26"/>
          <p:cNvSpPr>
            <a:spLocks noChangeShapeType="1"/>
          </p:cNvSpPr>
          <p:nvPr/>
        </p:nvSpPr>
        <p:spPr bwMode="auto">
          <a:xfrm>
            <a:off x="6952296" y="2858696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Text Box 27"/>
          <p:cNvSpPr txBox="1">
            <a:spLocks noChangeArrowheads="1"/>
          </p:cNvSpPr>
          <p:nvPr/>
        </p:nvSpPr>
        <p:spPr bwMode="auto">
          <a:xfrm>
            <a:off x="1565067" y="2542019"/>
            <a:ext cx="1164883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9888868" y="3122889"/>
            <a:ext cx="1892500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Text Box 29"/>
          <p:cNvSpPr txBox="1">
            <a:spLocks noChangeArrowheads="1"/>
          </p:cNvSpPr>
          <p:nvPr/>
        </p:nvSpPr>
        <p:spPr bwMode="auto">
          <a:xfrm>
            <a:off x="4144432" y="2348789"/>
            <a:ext cx="148277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………..?</a:t>
            </a:r>
          </a:p>
        </p:txBody>
      </p:sp>
      <p:sp>
        <p:nvSpPr>
          <p:cNvPr id="28" name="Text Box 30"/>
          <p:cNvSpPr txBox="1">
            <a:spLocks noChangeArrowheads="1"/>
          </p:cNvSpPr>
          <p:nvPr/>
        </p:nvSpPr>
        <p:spPr bwMode="auto">
          <a:xfrm>
            <a:off x="6807201" y="2382784"/>
            <a:ext cx="1297353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29" name="Text Box 31"/>
          <p:cNvSpPr txBox="1">
            <a:spLocks noChangeArrowheads="1"/>
          </p:cNvSpPr>
          <p:nvPr/>
        </p:nvSpPr>
        <p:spPr bwMode="auto">
          <a:xfrm>
            <a:off x="3708931" y="5206463"/>
            <a:ext cx="2435476" cy="913199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0" name="Text Box 32"/>
          <p:cNvSpPr txBox="1">
            <a:spLocks noChangeArrowheads="1"/>
          </p:cNvSpPr>
          <p:nvPr/>
        </p:nvSpPr>
        <p:spPr bwMode="auto">
          <a:xfrm>
            <a:off x="6746880" y="4834898"/>
            <a:ext cx="1573885" cy="502766"/>
          </a:xfrm>
          <a:prstGeom prst="rect">
            <a:avLst/>
          </a:prstGeom>
          <a:solidFill>
            <a:schemeClr val="accent2">
              <a:lumMod val="75000"/>
            </a:schemeClr>
          </a:solidFill>
          <a:ln w="9525">
            <a:solidFill>
              <a:schemeClr val="tx1"/>
            </a:solidFill>
            <a:prstDash val="dash"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Line 33"/>
          <p:cNvSpPr>
            <a:spLocks noChangeShapeType="1"/>
          </p:cNvSpPr>
          <p:nvPr/>
        </p:nvSpPr>
        <p:spPr bwMode="auto">
          <a:xfrm>
            <a:off x="4573373" y="4021713"/>
            <a:ext cx="0" cy="1188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>
            <a:off x="6983557" y="4046406"/>
            <a:ext cx="0" cy="77504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3" name="Line 35"/>
          <p:cNvSpPr>
            <a:spLocks noChangeShapeType="1"/>
          </p:cNvSpPr>
          <p:nvPr/>
        </p:nvSpPr>
        <p:spPr bwMode="auto">
          <a:xfrm flipV="1">
            <a:off x="5106773" y="4006897"/>
            <a:ext cx="0" cy="118872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Line 36"/>
          <p:cNvSpPr>
            <a:spLocks noChangeShapeType="1"/>
          </p:cNvSpPr>
          <p:nvPr/>
        </p:nvSpPr>
        <p:spPr bwMode="auto">
          <a:xfrm>
            <a:off x="4162670" y="2800193"/>
            <a:ext cx="57985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Line 37"/>
          <p:cNvSpPr>
            <a:spLocks noChangeShapeType="1"/>
          </p:cNvSpPr>
          <p:nvPr/>
        </p:nvSpPr>
        <p:spPr bwMode="auto">
          <a:xfrm>
            <a:off x="6952297" y="2862585"/>
            <a:ext cx="911196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6" name="Line 38"/>
          <p:cNvSpPr>
            <a:spLocks noChangeShapeType="1"/>
          </p:cNvSpPr>
          <p:nvPr/>
        </p:nvSpPr>
        <p:spPr bwMode="auto">
          <a:xfrm flipV="1">
            <a:off x="7199888" y="3017213"/>
            <a:ext cx="0" cy="4371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Line 39"/>
          <p:cNvSpPr>
            <a:spLocks noChangeShapeType="1"/>
          </p:cNvSpPr>
          <p:nvPr/>
        </p:nvSpPr>
        <p:spPr bwMode="auto">
          <a:xfrm>
            <a:off x="7193780" y="3025305"/>
            <a:ext cx="994032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Line 40"/>
          <p:cNvSpPr>
            <a:spLocks noChangeShapeType="1"/>
          </p:cNvSpPr>
          <p:nvPr/>
        </p:nvSpPr>
        <p:spPr bwMode="auto">
          <a:xfrm flipV="1">
            <a:off x="8166972" y="2053075"/>
            <a:ext cx="0" cy="96181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 Box 41"/>
          <p:cNvSpPr txBox="1">
            <a:spLocks noChangeArrowheads="1"/>
          </p:cNvSpPr>
          <p:nvPr/>
        </p:nvSpPr>
        <p:spPr bwMode="auto">
          <a:xfrm>
            <a:off x="7384364" y="3163315"/>
            <a:ext cx="1656721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…....?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0" name="Text Box 42"/>
          <p:cNvSpPr txBox="1">
            <a:spLocks noChangeArrowheads="1"/>
          </p:cNvSpPr>
          <p:nvPr/>
        </p:nvSpPr>
        <p:spPr bwMode="auto">
          <a:xfrm>
            <a:off x="3496734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..……?</a:t>
            </a:r>
            <a:endParaRPr kumimoji="0" lang="en-US" sz="21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Bold" panose="00000800000000000000" pitchFamily="2" charset="0"/>
              <a:ea typeface="+mn-ea"/>
              <a:cs typeface="#9Slide03 Arima Madurai Bold" panose="00000800000000000000" pitchFamily="2" charset="0"/>
            </a:endParaRPr>
          </a:p>
        </p:txBody>
      </p:sp>
      <p:sp>
        <p:nvSpPr>
          <p:cNvPr id="41" name="Text Box 43"/>
          <p:cNvSpPr txBox="1">
            <a:spLocks noChangeArrowheads="1"/>
          </p:cNvSpPr>
          <p:nvPr/>
        </p:nvSpPr>
        <p:spPr bwMode="auto">
          <a:xfrm>
            <a:off x="5223934" y="4370042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2" name="Text Box 44"/>
          <p:cNvSpPr txBox="1">
            <a:spLocks noChangeArrowheads="1"/>
          </p:cNvSpPr>
          <p:nvPr/>
        </p:nvSpPr>
        <p:spPr bwMode="auto">
          <a:xfrm>
            <a:off x="6978810" y="4374276"/>
            <a:ext cx="1076868" cy="420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Bold" panose="00000800000000000000" pitchFamily="2" charset="0"/>
                <a:ea typeface="+mn-ea"/>
                <a:cs typeface="#9Slide03 Arima Madurai Bold" panose="00000800000000000000" pitchFamily="2" charset="0"/>
              </a:rPr>
              <a:t>…….?</a:t>
            </a:r>
          </a:p>
        </p:txBody>
      </p:sp>
      <p:sp>
        <p:nvSpPr>
          <p:cNvPr id="43" name="Line 45"/>
          <p:cNvSpPr>
            <a:spLocks noChangeShapeType="1"/>
          </p:cNvSpPr>
          <p:nvPr/>
        </p:nvSpPr>
        <p:spPr bwMode="auto">
          <a:xfrm>
            <a:off x="7853072" y="5363341"/>
            <a:ext cx="0" cy="849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>
            <a:off x="7842653" y="6195992"/>
            <a:ext cx="182239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5" name="Text Box 47"/>
          <p:cNvSpPr txBox="1">
            <a:spLocks noChangeArrowheads="1"/>
          </p:cNvSpPr>
          <p:nvPr/>
        </p:nvSpPr>
        <p:spPr bwMode="auto">
          <a:xfrm>
            <a:off x="9648446" y="5486353"/>
            <a:ext cx="2345434" cy="954107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tiểu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endParaRPr kumimoji="0" lang="en-US" sz="2800" b="1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mồ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6" name="Text Box 48"/>
          <p:cNvSpPr txBox="1">
            <a:spLocks noChangeArrowheads="1"/>
          </p:cNvSpPr>
          <p:nvPr/>
        </p:nvSpPr>
        <p:spPr bwMode="auto">
          <a:xfrm>
            <a:off x="143732" y="5086281"/>
            <a:ext cx="2533120" cy="156966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5.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đồ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mối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liên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hệ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giữa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7" name="Line 49"/>
          <p:cNvSpPr>
            <a:spLocks noChangeShapeType="1"/>
          </p:cNvSpPr>
          <p:nvPr/>
        </p:nvSpPr>
        <p:spPr bwMode="auto">
          <a:xfrm>
            <a:off x="3789631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Line 51"/>
          <p:cNvSpPr>
            <a:spLocks noChangeShapeType="1"/>
          </p:cNvSpPr>
          <p:nvPr/>
        </p:nvSpPr>
        <p:spPr bwMode="auto">
          <a:xfrm>
            <a:off x="8343609" y="826947"/>
            <a:ext cx="0" cy="612061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9" name="Line 52"/>
          <p:cNvSpPr>
            <a:spLocks noChangeShapeType="1"/>
          </p:cNvSpPr>
          <p:nvPr/>
        </p:nvSpPr>
        <p:spPr bwMode="auto">
          <a:xfrm>
            <a:off x="8636001" y="3454400"/>
            <a:ext cx="124254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 Box 47"/>
          <p:cNvSpPr txBox="1">
            <a:spLocks noChangeArrowheads="1"/>
          </p:cNvSpPr>
          <p:nvPr/>
        </p:nvSpPr>
        <p:spPr bwMode="auto">
          <a:xfrm>
            <a:off x="4403956" y="2059484"/>
            <a:ext cx="179409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1" name="Text Box 47"/>
          <p:cNvSpPr txBox="1">
            <a:spLocks noChangeArrowheads="1"/>
          </p:cNvSpPr>
          <p:nvPr/>
        </p:nvSpPr>
        <p:spPr bwMode="auto">
          <a:xfrm>
            <a:off x="6398923" y="2262072"/>
            <a:ext cx="1716032" cy="502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Ô-xi</a:t>
            </a:r>
          </a:p>
        </p:txBody>
      </p:sp>
      <p:sp>
        <p:nvSpPr>
          <p:cNvPr id="52" name="Text Box 47"/>
          <p:cNvSpPr txBox="1">
            <a:spLocks noChangeArrowheads="1"/>
          </p:cNvSpPr>
          <p:nvPr/>
        </p:nvSpPr>
        <p:spPr bwMode="auto">
          <a:xfrm>
            <a:off x="2687924" y="3493665"/>
            <a:ext cx="1716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Ô-xi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3" name="Text Box 47"/>
          <p:cNvSpPr txBox="1">
            <a:spLocks noChangeArrowheads="1"/>
          </p:cNvSpPr>
          <p:nvPr/>
        </p:nvSpPr>
        <p:spPr bwMode="auto">
          <a:xfrm>
            <a:off x="5048674" y="4046406"/>
            <a:ext cx="171603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các-bô-níc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4" name="Text Box 47"/>
          <p:cNvSpPr txBox="1">
            <a:spLocks noChangeArrowheads="1"/>
          </p:cNvSpPr>
          <p:nvPr/>
        </p:nvSpPr>
        <p:spPr bwMode="auto">
          <a:xfrm>
            <a:off x="7279736" y="3069534"/>
            <a:ext cx="17160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 smtClean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các-bô-níc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 Box 47"/>
          <p:cNvSpPr txBox="1">
            <a:spLocks noChangeArrowheads="1"/>
          </p:cNvSpPr>
          <p:nvPr/>
        </p:nvSpPr>
        <p:spPr bwMode="auto">
          <a:xfrm>
            <a:off x="7005477" y="4249736"/>
            <a:ext cx="17160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46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000">
        <p14:warp dir="in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39" grpId="0"/>
      <p:bldP spid="40" grpId="0"/>
      <p:bldP spid="41" grpId="0"/>
      <p:bldP spid="42" grpId="0"/>
      <p:bldP spid="50" grpId="0"/>
      <p:bldP spid="51" grpId="0"/>
      <p:bldP spid="52" grpId="0"/>
      <p:bldP spid="53" grpId="0"/>
      <p:bldP spid="54" grpId="0"/>
      <p:bldP spid="5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3" y="124710"/>
            <a:ext cx="4127350" cy="159119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A045D32C-45F6-4618-B646-EA1D3E8FF40B}"/>
              </a:ext>
            </a:extLst>
          </p:cNvPr>
          <p:cNvSpPr/>
          <p:nvPr/>
        </p:nvSpPr>
        <p:spPr>
          <a:xfrm>
            <a:off x="3195084" y="2911508"/>
            <a:ext cx="998448" cy="999509"/>
          </a:xfrm>
          <a:prstGeom prst="ellipse">
            <a:avLst/>
          </a:prstGeom>
          <a:solidFill>
            <a:srgbClr val="00B0F0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8号-新潮卡通体" panose="00000500000000000000" pitchFamily="2" charset="-122"/>
                <a:ea typeface="字魂108号-新潮卡通体" panose="00000500000000000000" pitchFamily="2" charset="-122"/>
                <a:cs typeface="+mn-cs"/>
              </a:rPr>
              <a:t>3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8号-新潮卡通体" panose="00000500000000000000" pitchFamily="2" charset="-122"/>
              <a:ea typeface="字魂108号-新潮卡通体" panose="00000500000000000000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DA31CC-1F96-4AFD-BB63-5FCA75BE6809}"/>
              </a:ext>
            </a:extLst>
          </p:cNvPr>
          <p:cNvSpPr txBox="1"/>
          <p:nvPr/>
        </p:nvSpPr>
        <p:spPr>
          <a:xfrm>
            <a:off x="4449630" y="2058039"/>
            <a:ext cx="446565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CỦNG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CỐ</a:t>
            </a:r>
            <a:endParaRPr kumimoji="0" lang="zh-CN" altLang="en-US" sz="96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00B0F0"/>
              </a:solidFill>
              <a:effectLst/>
              <a:uLnTx/>
              <a:uFillTx/>
              <a:latin typeface="#9Slide05 SVNUT Triumph" panose="000005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918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75" y="6030563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B377EA-9F29-47AE-8F82-8D14628AB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9638" y="-347407"/>
            <a:ext cx="10683240" cy="306324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A1BE892-BF7E-446C-82A7-CF5C5E837690}"/>
              </a:ext>
            </a:extLst>
          </p:cNvPr>
          <p:cNvSpPr txBox="1"/>
          <p:nvPr/>
        </p:nvSpPr>
        <p:spPr>
          <a:xfrm flipH="1">
            <a:off x="3227553" y="458251"/>
            <a:ext cx="6331251" cy="1451924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Hằng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ta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môi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trường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9" name="Chord 8"/>
          <p:cNvSpPr/>
          <p:nvPr/>
        </p:nvSpPr>
        <p:spPr>
          <a:xfrm>
            <a:off x="2260933" y="2257583"/>
            <a:ext cx="1260425" cy="829801"/>
          </a:xfrm>
          <a:prstGeom prst="chord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B6B5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+mn-ea"/>
                <a:cs typeface="Arial" panose="020B0604020202020204" pitchFamily="34" charset="0"/>
              </a:rPr>
              <a:t>A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srgbClr val="FFB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3537657" y="2257582"/>
            <a:ext cx="5639645" cy="799315"/>
          </a:xfrm>
          <a:prstGeom prst="roundRect">
            <a:avLst/>
          </a:prstGeom>
          <a:solidFill>
            <a:srgbClr val="FFB6B5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</p:txBody>
      </p:sp>
      <p:sp>
        <p:nvSpPr>
          <p:cNvPr id="13" name="Chord 12"/>
          <p:cNvSpPr/>
          <p:nvPr/>
        </p:nvSpPr>
        <p:spPr>
          <a:xfrm>
            <a:off x="2305711" y="3226649"/>
            <a:ext cx="1194027" cy="814632"/>
          </a:xfrm>
          <a:prstGeom prst="chord">
            <a:avLst/>
          </a:prstGeom>
          <a:solidFill>
            <a:schemeClr val="tx1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B6B5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+mn-ea"/>
                <a:cs typeface="Arial" panose="020B0604020202020204" pitchFamily="34" charset="0"/>
              </a:rPr>
              <a:t>B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srgbClr val="FFB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3537655" y="3277531"/>
            <a:ext cx="5608824" cy="731577"/>
          </a:xfrm>
          <a:prstGeom prst="roundRect">
            <a:avLst/>
          </a:prstGeom>
          <a:solidFill>
            <a:srgbClr val="FFB6B5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các-bô-nic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Chord 16"/>
          <p:cNvSpPr/>
          <p:nvPr/>
        </p:nvSpPr>
        <p:spPr>
          <a:xfrm>
            <a:off x="2341231" y="4180547"/>
            <a:ext cx="1199056" cy="813727"/>
          </a:xfrm>
          <a:prstGeom prst="chord">
            <a:avLst/>
          </a:prstGeom>
          <a:solidFill>
            <a:schemeClr val="tx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B6B5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+mn-ea"/>
                <a:cs typeface="Arial" panose="020B0604020202020204" pitchFamily="34" charset="0"/>
              </a:rPr>
              <a:t>C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srgbClr val="FFB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537655" y="4213015"/>
            <a:ext cx="5639645" cy="812863"/>
          </a:xfrm>
          <a:prstGeom prst="roundRect">
            <a:avLst/>
          </a:prstGeom>
          <a:solidFill>
            <a:srgbClr val="FFB6B5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3537653" y="5213808"/>
            <a:ext cx="5639647" cy="816755"/>
          </a:xfrm>
          <a:prstGeom prst="roundRect">
            <a:avLst/>
          </a:prstGeom>
          <a:solidFill>
            <a:srgbClr val="FFB6B5"/>
          </a:solidFill>
          <a:ln w="28575">
            <a:solidFill>
              <a:schemeClr val="tx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</p:txBody>
      </p:sp>
      <p:sp>
        <p:nvSpPr>
          <p:cNvPr id="20" name="Chord 19"/>
          <p:cNvSpPr/>
          <p:nvPr/>
        </p:nvSpPr>
        <p:spPr>
          <a:xfrm>
            <a:off x="2346687" y="5133539"/>
            <a:ext cx="1190966" cy="821660"/>
          </a:xfrm>
          <a:prstGeom prst="chord">
            <a:avLst/>
          </a:prstGeom>
          <a:solidFill>
            <a:schemeClr val="tx1"/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srgbClr val="FFB6B5"/>
                </a:solidFill>
                <a:effectLst/>
                <a:uLnTx/>
                <a:uFillTx/>
                <a:latin typeface="#9Slide07 SVNBatman Forever Alt" panose="00000400000000000000" pitchFamily="2" charset="0"/>
                <a:ea typeface="+mn-ea"/>
                <a:cs typeface="Arial" panose="020B0604020202020204" pitchFamily="34" charset="0"/>
              </a:rPr>
              <a:t>D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srgbClr val="FFB6B5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6915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102" y="5965242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4865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75" y="6030563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B377EA-9F29-47AE-8F82-8D14628AB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9638" y="-347407"/>
            <a:ext cx="10683240" cy="306324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A1BE892-BF7E-446C-82A7-CF5C5E837690}"/>
              </a:ext>
            </a:extLst>
          </p:cNvPr>
          <p:cNvSpPr txBox="1"/>
          <p:nvPr/>
        </p:nvSpPr>
        <p:spPr>
          <a:xfrm flipH="1">
            <a:off x="2904973" y="458251"/>
            <a:ext cx="7077226" cy="1328813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Hằng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ngày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môi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6915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102" y="5965242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3" name="Oval 22"/>
          <p:cNvSpPr/>
          <p:nvPr/>
        </p:nvSpPr>
        <p:spPr>
          <a:xfrm>
            <a:off x="2882915" y="3349014"/>
            <a:ext cx="850005" cy="829801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Arial" panose="020B0604020202020204" pitchFamily="34" charset="0"/>
              </a:rPr>
              <a:t>B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Snip Diagonal Corner Rectangle 23"/>
          <p:cNvSpPr/>
          <p:nvPr/>
        </p:nvSpPr>
        <p:spPr>
          <a:xfrm>
            <a:off x="3914085" y="3349013"/>
            <a:ext cx="7119675" cy="799315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5" name="Oval 24"/>
          <p:cNvSpPr/>
          <p:nvPr/>
        </p:nvSpPr>
        <p:spPr>
          <a:xfrm>
            <a:off x="2927694" y="2394296"/>
            <a:ext cx="805227" cy="814632"/>
          </a:xfrm>
          <a:prstGeom prst="ellipse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Arial" panose="020B0604020202020204" pitchFamily="34" charset="0"/>
              </a:rPr>
              <a:t>A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6" name="Snip Diagonal Corner Rectangle 25"/>
          <p:cNvSpPr/>
          <p:nvPr/>
        </p:nvSpPr>
        <p:spPr>
          <a:xfrm>
            <a:off x="3914084" y="2445178"/>
            <a:ext cx="7119675" cy="731577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các-bô-nic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63217" y="4245797"/>
            <a:ext cx="808619" cy="813727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Arial" panose="020B0604020202020204" pitchFamily="34" charset="0"/>
              </a:rPr>
              <a:t>C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8" name="Snip Diagonal Corner Rectangle 27"/>
          <p:cNvSpPr/>
          <p:nvPr/>
        </p:nvSpPr>
        <p:spPr>
          <a:xfrm>
            <a:off x="3914088" y="4278265"/>
            <a:ext cx="7119671" cy="812863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bã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Snip Diagonal Corner Rectangle 28"/>
          <p:cNvSpPr/>
          <p:nvPr/>
        </p:nvSpPr>
        <p:spPr>
          <a:xfrm>
            <a:off x="3914086" y="5279058"/>
            <a:ext cx="7119673" cy="816755"/>
          </a:xfrm>
          <a:prstGeom prst="snip2Diag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Thức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ăn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khí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ô-xi,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2968673" y="5198789"/>
            <a:ext cx="803163" cy="821660"/>
          </a:xfrm>
          <a:prstGeom prst="ellipse">
            <a:avLst/>
          </a:prstGeom>
          <a:solidFill>
            <a:schemeClr val="bg2">
              <a:lumMod val="5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33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Arial" panose="020B0604020202020204" pitchFamily="34" charset="0"/>
              </a:rPr>
              <a:t>D</a:t>
            </a:r>
            <a:endParaRPr kumimoji="0" lang="vi-VN" sz="5333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1138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04" y="612428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4975" y="6030563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B377EA-9F29-47AE-8F82-8D14628ABA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-640080" y="-347407"/>
            <a:ext cx="13411200" cy="3063240"/>
          </a:xfrm>
          <a:prstGeom prst="rect">
            <a:avLst/>
          </a:prstGeom>
        </p:spPr>
      </p:pic>
      <p:sp>
        <p:nvSpPr>
          <p:cNvPr id="12" name="TextBox 2">
            <a:extLst>
              <a:ext uri="{FF2B5EF4-FFF2-40B4-BE49-F238E27FC236}">
                <a16:creationId xmlns:a16="http://schemas.microsoft.com/office/drawing/2014/main" id="{AA1BE892-BF7E-446C-82A7-CF5C5E837690}"/>
              </a:ext>
            </a:extLst>
          </p:cNvPr>
          <p:cNvSpPr txBox="1"/>
          <p:nvPr/>
        </p:nvSpPr>
        <p:spPr>
          <a:xfrm flipH="1">
            <a:off x="1601550" y="499613"/>
            <a:ext cx="9432209" cy="1205703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Nhờ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quan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mà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quá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trình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trao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đổi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chất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bên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cơ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thể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được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thực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hiện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Barlow Condensed"/>
                <a:ea typeface="+mn-ea"/>
                <a:cs typeface="+mn-cs"/>
              </a:rPr>
              <a:t>?</a:t>
            </a:r>
          </a:p>
        </p:txBody>
      </p:sp>
      <p:pic>
        <p:nvPicPr>
          <p:cNvPr id="21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046915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16102" y="5965242"/>
            <a:ext cx="4273065" cy="797645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7" name="Oval 16"/>
          <p:cNvSpPr/>
          <p:nvPr/>
        </p:nvSpPr>
        <p:spPr>
          <a:xfrm>
            <a:off x="2920006" y="4187174"/>
            <a:ext cx="850005" cy="82980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Calibri" panose="020F0502020204030204" pitchFamily="34" charset="0"/>
              </a:rPr>
              <a:t>C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8" name="Round Diagonal Corner Rectangle 17"/>
          <p:cNvSpPr/>
          <p:nvPr/>
        </p:nvSpPr>
        <p:spPr>
          <a:xfrm>
            <a:off x="3980146" y="4202417"/>
            <a:ext cx="5639645" cy="799315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964784" y="2204929"/>
            <a:ext cx="805227" cy="814632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Calibri" panose="020F0502020204030204" pitchFamily="34" charset="0"/>
              </a:rPr>
              <a:t>A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0" name="Round Diagonal Corner Rectangle 19"/>
          <p:cNvSpPr/>
          <p:nvPr/>
        </p:nvSpPr>
        <p:spPr>
          <a:xfrm>
            <a:off x="3980144" y="2277735"/>
            <a:ext cx="5608824" cy="731577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2961392" y="3189008"/>
            <a:ext cx="808619" cy="813727"/>
          </a:xfrm>
          <a:prstGeom prst="ellips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Calibri" panose="020F0502020204030204" pitchFamily="34" charset="0"/>
              </a:rPr>
              <a:t>B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Round Diagonal Corner Rectangle 31"/>
          <p:cNvSpPr/>
          <p:nvPr/>
        </p:nvSpPr>
        <p:spPr>
          <a:xfrm>
            <a:off x="3968306" y="3209478"/>
            <a:ext cx="5639645" cy="812863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3" name="Round Diagonal Corner Rectangle 32"/>
          <p:cNvSpPr/>
          <p:nvPr/>
        </p:nvSpPr>
        <p:spPr>
          <a:xfrm>
            <a:off x="3968306" y="5231937"/>
            <a:ext cx="5639647" cy="816755"/>
          </a:xfrm>
          <a:prstGeom prst="round2Diag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2995817" y="5243900"/>
            <a:ext cx="803163" cy="821660"/>
          </a:xfrm>
          <a:prstGeom prst="ellipse">
            <a:avLst/>
          </a:prstGeom>
          <a:solidFill>
            <a:schemeClr val="accent2">
              <a:lumMod val="50000"/>
            </a:schemeClr>
          </a:solidFill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SVNDessert Menu Scrip" panose="00000500000000000000" pitchFamily="2" charset="0"/>
                <a:ea typeface="+mn-ea"/>
                <a:cs typeface="Calibri" panose="020F0502020204030204" pitchFamily="34" charset="0"/>
              </a:rPr>
              <a:t>D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92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C2722"/>
                                      </p:to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3" y="124710"/>
            <a:ext cx="4127350" cy="159119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A045D32C-45F6-4618-B646-EA1D3E8FF40B}"/>
              </a:ext>
            </a:extLst>
          </p:cNvPr>
          <p:cNvSpPr/>
          <p:nvPr/>
        </p:nvSpPr>
        <p:spPr>
          <a:xfrm>
            <a:off x="3195084" y="2911508"/>
            <a:ext cx="998448" cy="999509"/>
          </a:xfrm>
          <a:prstGeom prst="ellipse">
            <a:avLst/>
          </a:prstGeom>
          <a:solidFill>
            <a:srgbClr val="FFB6B5"/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8号-新潮卡通体" panose="00000500000000000000" pitchFamily="2" charset="-122"/>
                <a:ea typeface="字魂108号-新潮卡通体" panose="00000500000000000000" pitchFamily="2" charset="-122"/>
                <a:cs typeface="+mn-cs"/>
              </a:rPr>
              <a:t>1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8号-新潮卡通体" panose="00000500000000000000" pitchFamily="2" charset="-122"/>
              <a:ea typeface="字魂108号-新潮卡通体" panose="00000500000000000000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DA31CC-1F96-4AFD-BB63-5FCA75BE6809}"/>
              </a:ext>
            </a:extLst>
          </p:cNvPr>
          <p:cNvSpPr txBox="1"/>
          <p:nvPr/>
        </p:nvSpPr>
        <p:spPr>
          <a:xfrm>
            <a:off x="4770923" y="2101526"/>
            <a:ext cx="44656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FFB6B5"/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KHỞI ĐỘNG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FFB6B5"/>
              </a:solidFill>
              <a:effectLst/>
              <a:uLnTx/>
              <a:uFillTx/>
              <a:latin typeface="#9Slide05 SVNUT Triumph" panose="000005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3147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2012785" y="217446"/>
            <a:ext cx="9753600" cy="18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xảy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ngừng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1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733" b="1" i="1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5218591"/>
            <a:ext cx="12192000" cy="163941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 descr="together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9681" y="4323677"/>
            <a:ext cx="8713676" cy="2459841"/>
          </a:xfrm>
          <a:prstGeom prst="rect">
            <a:avLst/>
          </a:prstGeom>
        </p:spPr>
      </p:pic>
      <p:sp>
        <p:nvSpPr>
          <p:cNvPr id="13" name="文本框 1"/>
          <p:cNvSpPr txBox="1"/>
          <p:nvPr/>
        </p:nvSpPr>
        <p:spPr>
          <a:xfrm>
            <a:off x="283895" y="377287"/>
            <a:ext cx="18523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EECF33"/>
                </a:solidFill>
                <a:effectLst/>
                <a:uLnTx/>
                <a:uFillTx/>
                <a:latin typeface="Arial" panose="020B0604020202020204" pitchFamily="34" charset="0"/>
                <a:ea typeface="等线" panose="020B0604020202020204" charset="-122"/>
                <a:cs typeface="Arial" panose="020B0604020202020204" pitchFamily="34" charset="0"/>
              </a:rPr>
              <a:t>KẾT LUẬN </a:t>
            </a:r>
          </a:p>
        </p:txBody>
      </p:sp>
      <p:sp>
        <p:nvSpPr>
          <p:cNvPr id="16" name="Text Box 8"/>
          <p:cNvSpPr txBox="1">
            <a:spLocks noChangeArrowheads="1"/>
          </p:cNvSpPr>
          <p:nvPr/>
        </p:nvSpPr>
        <p:spPr bwMode="auto">
          <a:xfrm>
            <a:off x="284453" y="2497427"/>
            <a:ext cx="11783057" cy="181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hô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hấp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bài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tiết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tuần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hoàn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hóa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ngừng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hoạt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động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sư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̣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đổi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chất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sẽ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ngừng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hoạt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động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̀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thê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̉ sẽ </a:t>
            </a:r>
            <a:r>
              <a:rPr kumimoji="0" lang="en-US" sz="3733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chết</a:t>
            </a:r>
            <a:endParaRPr kumimoji="0" lang="en-US" sz="3733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megaphon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8091080">
            <a:off x="804466" y="1453204"/>
            <a:ext cx="1659527" cy="1209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93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7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770" decel="100000"/>
                                        <p:tgtEl>
                                          <p:spTgt spid="1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77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D5BA103-BCE7-44EB-806F-DCDF9C6A9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846300"/>
            <a:ext cx="4809640" cy="4809640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14">
            <a:extLst>
              <a:ext uri="{FF2B5EF4-FFF2-40B4-BE49-F238E27FC236}">
                <a16:creationId xmlns:a16="http://schemas.microsoft.com/office/drawing/2014/main" id="{20531CF2-0F5A-45E1-A1BF-4991E5F55CD9}"/>
              </a:ext>
            </a:extLst>
          </p:cNvPr>
          <p:cNvSpPr txBox="1"/>
          <p:nvPr/>
        </p:nvSpPr>
        <p:spPr>
          <a:xfrm flipH="1">
            <a:off x="3795856" y="1188599"/>
            <a:ext cx="7778128" cy="1759700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xảy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tham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ngừng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5 SVNUT Triumph" panose="00000500000000000000" pitchFamily="2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4615479" y="3056049"/>
            <a:ext cx="6418281" cy="2964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Nếu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trong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quan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hấp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bài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tiết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tuần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hoàn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tiêu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hóa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ngừng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hoạt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động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,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sư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̣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trao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đổi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chất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sẽ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ngừng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hoạt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động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̀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cơ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sẽ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chết</a:t>
            </a:r>
            <a:r>
              <a:rPr kumimoji="0" lang="en-US" sz="3733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en-US" sz="373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1893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132" y="230392"/>
            <a:ext cx="11771868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596BCE2-FB93-472E-BF42-9743E7883E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8503" y="3293898"/>
            <a:ext cx="3975803" cy="3975803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文本框 1"/>
          <p:cNvSpPr txBox="1"/>
          <p:nvPr/>
        </p:nvSpPr>
        <p:spPr>
          <a:xfrm>
            <a:off x="585214" y="943204"/>
            <a:ext cx="21326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KẾT </a:t>
            </a:r>
            <a:endParaRPr kumimoji="0" lang="en-US" altLang="zh-CN" sz="6000" b="1" i="0" u="none" strike="noStrike" kern="1200" cap="none" spc="0" normalizeH="0" baseline="0" noProof="0" dirty="0" smtClean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5 Pattaya" panose="00000500000000000000" pitchFamily="2" charset="-34"/>
                <a:ea typeface="等线" panose="020B0604020202020204" charset="-122"/>
                <a:cs typeface="#9Slide05 Pattaya" panose="00000500000000000000" pitchFamily="2" charset="-34"/>
              </a:rPr>
              <a:t>LUẬN 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5 Pattaya" panose="00000500000000000000" pitchFamily="2" charset="-34"/>
              <a:ea typeface="等线" panose="020B0604020202020204" charset="-122"/>
              <a:cs typeface="#9Slide05 Pattaya" panose="00000500000000000000" pitchFamily="2" charset="-34"/>
            </a:endParaRPr>
          </a:p>
        </p:txBody>
      </p:sp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717832" y="1031739"/>
            <a:ext cx="8889984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	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Nhờ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tiêu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hóa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thụ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)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chúng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7917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ferris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700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CFEB452-1536-4E7A-86BC-842C3CF5D1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060" y="1130300"/>
            <a:ext cx="4565414" cy="5359399"/>
          </a:xfrm>
          <a:prstGeom prst="rect">
            <a:avLst/>
          </a:prstGeom>
          <a:effectLst>
            <a:outerShdw blurRad="12700" dist="12700" algn="l" rotWithShape="0">
              <a:prstClr val="black">
                <a:alpha val="40000"/>
              </a:prstClr>
            </a:outerShdw>
          </a:effec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1699461" y="2735090"/>
            <a:ext cx="1178305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600" normalizeH="0" baseline="0" noProof="0" dirty="0" smtClean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#9Slide07 SVNZiclets" panose="02000603000000000000" pitchFamily="2" charset="0"/>
                <a:ea typeface="+mn-ea"/>
                <a:cs typeface="Arial" panose="020B0604020202020204" pitchFamily="34" charset="0"/>
              </a:rPr>
              <a:t>TẠM BIỆT</a:t>
            </a:r>
            <a:endParaRPr kumimoji="0" lang="en-US" sz="9600" b="1" i="0" u="none" strike="noStrike" kern="1200" cap="none" spc="60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#9Slide07 SVNZiclets" panose="02000603000000000000" pitchFamily="2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72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3000">
        <p:checker/>
      </p:transition>
    </mc:Choice>
    <mc:Fallback xmlns="">
      <p:transition spd="slow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7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770" decel="100000"/>
                                        <p:tgtEl>
                                          <p:spTgt spid="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77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2305857" y="3927569"/>
            <a:ext cx="13680376" cy="6050415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99807" y="225255"/>
            <a:ext cx="13680376" cy="6727523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0099680" y="4322041"/>
            <a:ext cx="2549677" cy="2630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DDB922-33F1-518C-22DC-8FE301946D6C}"/>
              </a:ext>
            </a:extLst>
          </p:cNvPr>
          <p:cNvSpPr txBox="1"/>
          <p:nvPr/>
        </p:nvSpPr>
        <p:spPr>
          <a:xfrm>
            <a:off x="-2892747" y="670334"/>
            <a:ext cx="17141853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002060"/>
                  </a:solidFill>
                </a:ln>
                <a:gradFill>
                  <a:gsLst>
                    <a:gs pos="100000">
                      <a:srgbClr val="FCF2BA">
                        <a:lumMod val="5000"/>
                        <a:lumOff val="95000"/>
                      </a:srgbClr>
                    </a:gs>
                    <a:gs pos="34000">
                      <a:srgbClr val="E65C87"/>
                    </a:gs>
                    <a:gs pos="71000">
                      <a:srgbClr val="FCC7AA"/>
                    </a:gs>
                    <a:gs pos="0">
                      <a:srgbClr val="F0305E"/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4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002060"/>
                </a:solidFill>
              </a:ln>
              <a:gradFill>
                <a:gsLst>
                  <a:gs pos="100000">
                    <a:srgbClr val="FCF2BA">
                      <a:lumMod val="5000"/>
                      <a:lumOff val="95000"/>
                    </a:srgbClr>
                  </a:gs>
                  <a:gs pos="34000">
                    <a:srgbClr val="E65C87"/>
                  </a:gs>
                  <a:gs pos="71000">
                    <a:srgbClr val="FCC7AA"/>
                  </a:gs>
                  <a:gs pos="0">
                    <a:srgbClr val="F0305E"/>
                  </a:gs>
                </a:gsLst>
                <a:lin ang="540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7 IcielPony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56D0AD-0626-9CD3-3C65-B149D1487C2E}"/>
              </a:ext>
            </a:extLst>
          </p:cNvPr>
          <p:cNvSpPr txBox="1"/>
          <p:nvPr/>
        </p:nvSpPr>
        <p:spPr>
          <a:xfrm>
            <a:off x="410007" y="1529096"/>
            <a:ext cx="11371987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GIÁO ÁN ĐIỆN TỬ LỚP 2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Pony" panose="02000000000000000000" pitchFamily="2" charset="0"/>
                <a:ea typeface="+mn-ea"/>
                <a:cs typeface="#9Slide05 Bodega Script" pitchFamily="2" charset="0"/>
                <a:sym typeface="Arial"/>
              </a:rPr>
              <a:t>&amp;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gradFill>
                  <a:gsLst>
                    <a:gs pos="24000">
                      <a:srgbClr val="124282"/>
                    </a:gs>
                    <a:gs pos="100000">
                      <a:srgbClr val="FCF2BA">
                        <a:lumMod val="5000"/>
                        <a:lumOff val="95000"/>
                      </a:srgbClr>
                    </a:gs>
                    <a:gs pos="51000">
                      <a:srgbClr val="FF6374">
                        <a:lumMod val="75000"/>
                      </a:srgbClr>
                    </a:gs>
                    <a:gs pos="74000">
                      <a:srgbClr val="00B0F0"/>
                    </a:gs>
                    <a:gs pos="0">
                      <a:srgbClr val="002060"/>
                    </a:gs>
                  </a:gsLst>
                  <a:lin ang="5400000" scaled="1"/>
                </a:gradFill>
                <a:effectLst/>
                <a:uLnTx/>
                <a:uFillTx/>
                <a:latin typeface="#9Slide07 IcielBC Cubano Normal" panose="00000500000000000000" pitchFamily="2" charset="0"/>
                <a:ea typeface="+mn-ea"/>
                <a:cs typeface="#9Slide05 Bodega Script" pitchFamily="2" charset="0"/>
                <a:sym typeface="Arial"/>
              </a:rPr>
              <a:t> LỚP 3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B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FF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ộ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2E9733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K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E9CA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ế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CF2BA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n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ố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BC3259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r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i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F0305E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 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t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E65C87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h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002060"/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ứ</a:t>
            </a:r>
            <a:r>
              <a:rPr kumimoji="0" lang="en-US" sz="5333" b="0" i="0" u="none" strike="noStrike" kern="0" cap="none" spc="0" normalizeH="0" baseline="0" noProof="0">
                <a:ln>
                  <a:solidFill>
                    <a:srgbClr val="FFC51C">
                      <a:lumMod val="50000"/>
                    </a:srgbClr>
                  </a:solidFill>
                </a:ln>
                <a:solidFill>
                  <a:srgbClr val="422B24">
                    <a:lumMod val="40000"/>
                    <a:lumOff val="60000"/>
                  </a:srgbClr>
                </a:solidFill>
                <a:effectLst/>
                <a:uLnTx/>
                <a:uFillTx/>
                <a:latin typeface="SVN-Poky's" panose="020B0606040200020203" pitchFamily="34" charset="0"/>
                <a:ea typeface="+mn-ea"/>
                <a:cs typeface="#9Slide05 Bodega Script" pitchFamily="2" charset="0"/>
                <a:sym typeface="Arial"/>
              </a:rPr>
              <a:t>c</a:t>
            </a:r>
            <a:endParaRPr kumimoji="0" lang="id-ID" sz="5333" b="0" i="0" u="none" strike="noStrike" kern="0" cap="none" spc="0" normalizeH="0" baseline="0" noProof="0">
              <a:ln>
                <a:solidFill>
                  <a:srgbClr val="FFC51C">
                    <a:lumMod val="50000"/>
                  </a:srgbClr>
                </a:solidFill>
              </a:ln>
              <a:solidFill>
                <a:srgbClr val="422B24">
                  <a:lumMod val="40000"/>
                  <a:lumOff val="60000"/>
                </a:srgbClr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777379" y="3044205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215750" y="4960298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29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6" grpId="0"/>
      <p:bldP spid="7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358" y="679087"/>
            <a:ext cx="11771462" cy="612701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75FEDFC-EEDF-4841-8663-728FD32456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60" y="4804593"/>
            <a:ext cx="2115284" cy="2115284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6">
            <a:extLst>
              <a:ext uri="{FF2B5EF4-FFF2-40B4-BE49-F238E27FC236}">
                <a16:creationId xmlns:a16="http://schemas.microsoft.com/office/drawing/2014/main" id="{640AE8FA-3961-4A15-8193-C85903CCBB99}"/>
              </a:ext>
            </a:extLst>
          </p:cNvPr>
          <p:cNvSpPr txBox="1"/>
          <p:nvPr/>
        </p:nvSpPr>
        <p:spPr>
          <a:xfrm>
            <a:off x="984114" y="157704"/>
            <a:ext cx="10370915" cy="1082592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lIns="96762" tIns="48381" rIns="96762" bIns="48381" rtlCol="0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Điền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từ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thích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hợp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chỗ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trống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hoàn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sơ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đồ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sự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trao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đổi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chất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giữa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môi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Barlow Condensed" panose="00000506000000000000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573155" y="3004549"/>
            <a:ext cx="2533649" cy="62865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830331" y="4007854"/>
            <a:ext cx="2019299" cy="715089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30331" y="5173894"/>
            <a:ext cx="2019299" cy="715089"/>
          </a:xfrm>
          <a:prstGeom prst="roundRect">
            <a:avLst/>
          </a:prstGeom>
          <a:noFill/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7573642" y="3004549"/>
            <a:ext cx="3259477" cy="628651"/>
          </a:xfrm>
          <a:prstGeom prst="roundRect">
            <a:avLst/>
          </a:prstGeom>
          <a:solidFill>
            <a:srgbClr val="00B050"/>
          </a:solidFill>
          <a:ln w="57150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04492" y="4026372"/>
            <a:ext cx="2597778" cy="715089"/>
          </a:xfrm>
          <a:prstGeom prst="roundRect">
            <a:avLst/>
          </a:prstGeom>
          <a:solidFill>
            <a:srgbClr val="00B0F0"/>
          </a:solidFill>
          <a:ln w="571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cặn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bã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2461844" y="1411913"/>
            <a:ext cx="2756274" cy="12278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LẤY VÀO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7745996" y="1402031"/>
            <a:ext cx="2756274" cy="1227876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 RA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945101" y="5237463"/>
            <a:ext cx="4409928" cy="715089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mồ</a:t>
            </a:r>
            <a:r>
              <a:rPr kumimoji="0" lang="en-US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612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:dissolve/>
      </p:transition>
    </mc:Choice>
    <mc:Fallback xmlns="">
      <p:transition spd="slow" advTm="3000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 animBg="1"/>
      <p:bldP spid="12" grpId="0" animBg="1"/>
      <p:bldP spid="17" grpId="0" animBg="1"/>
      <p:bldP spid="19" grpId="0" animBg="1"/>
      <p:bldP spid="22" grpId="0" animBg="1"/>
      <p:bldP spid="26" grpId="0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D9A7776-4745-41A2-8598-987DDF318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FEE4BE17-DCA8-4D2E-956A-F1E46EBC8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CE64E41-9E22-4821-B4C6-B2ACE56F14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606" y="3501910"/>
            <a:ext cx="2146935" cy="343820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A76E3B2-E8B5-4FBE-B96E-CC5B37E008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07018" y="2155313"/>
            <a:ext cx="3042168" cy="4041998"/>
          </a:xfrm>
          <a:prstGeom prst="rect">
            <a:avLst/>
          </a:prstGeom>
          <a:effectLst>
            <a:outerShdw blurRad="12700" dist="127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113FE0-DCE8-4827-B8C1-822A8BCDA5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3573" y="124710"/>
            <a:ext cx="4127350" cy="1591194"/>
          </a:xfrm>
          <a:prstGeom prst="rect">
            <a:avLst/>
          </a:prstGeom>
        </p:spPr>
      </p:pic>
      <p:sp>
        <p:nvSpPr>
          <p:cNvPr id="6" name="椭圆 5">
            <a:extLst>
              <a:ext uri="{FF2B5EF4-FFF2-40B4-BE49-F238E27FC236}">
                <a16:creationId xmlns:a16="http://schemas.microsoft.com/office/drawing/2014/main" id="{A045D32C-45F6-4618-B646-EA1D3E8FF40B}"/>
              </a:ext>
            </a:extLst>
          </p:cNvPr>
          <p:cNvSpPr/>
          <p:nvPr/>
        </p:nvSpPr>
        <p:spPr>
          <a:xfrm>
            <a:off x="3195084" y="2911508"/>
            <a:ext cx="998448" cy="999509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635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>
                  <a:outerShdw blurRad="63500" algn="c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字魂108号-新潮卡通体" panose="00000500000000000000" pitchFamily="2" charset="-122"/>
                <a:ea typeface="字魂108号-新潮卡通体" panose="00000500000000000000" pitchFamily="2" charset="-122"/>
                <a:cs typeface="+mn-cs"/>
              </a:rPr>
              <a:t>2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字魂108号-新潮卡通体" panose="00000500000000000000" pitchFamily="2" charset="-122"/>
              <a:ea typeface="字魂108号-新潮卡通体" panose="00000500000000000000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BDA31CC-1F96-4AFD-BB63-5FCA75BE6809}"/>
              </a:ext>
            </a:extLst>
          </p:cNvPr>
          <p:cNvSpPr txBox="1"/>
          <p:nvPr/>
        </p:nvSpPr>
        <p:spPr>
          <a:xfrm>
            <a:off x="4770923" y="2101526"/>
            <a:ext cx="446565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KHÁM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smtClean="0">
                <a:ln>
                  <a:solidFill>
                    <a:prstClr val="black"/>
                  </a:solidFill>
                </a:ln>
                <a:solidFill>
                  <a:srgbClr val="ED7D31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5 SVNUT Triumph" panose="00000500000000000000" pitchFamily="2" charset="0"/>
                <a:ea typeface="字魂107号-萌趣欢乐体" panose="00000500000000000000" pitchFamily="2" charset="-122"/>
                <a:cs typeface="+mn-cs"/>
              </a:rPr>
              <a:t>PHÁ</a:t>
            </a:r>
            <a:endParaRPr kumimoji="0" lang="zh-CN" altLang="en-US" sz="8800" b="0" i="0" u="none" strike="noStrike" kern="1200" cap="none" spc="0" normalizeH="0" baseline="0" noProof="0" dirty="0">
              <a:ln>
                <a:solidFill>
                  <a:prstClr val="black"/>
                </a:solidFill>
              </a:ln>
              <a:solidFill>
                <a:srgbClr val="ED7D31">
                  <a:lumMod val="60000"/>
                  <a:lumOff val="40000"/>
                </a:srgbClr>
              </a:solidFill>
              <a:effectLst/>
              <a:uLnTx/>
              <a:uFillTx/>
              <a:latin typeface="#9Slide05 SVNUT Triumph" panose="00000500000000000000" pitchFamily="2" charset="0"/>
              <a:ea typeface="字魂107号-萌趣欢乐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34722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0">
        <p15:prstTrans prst="origami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351736" cy="612701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27351D7-3C6B-47C2-B78E-4A3827FCE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93495" y="5289366"/>
            <a:ext cx="7205010" cy="1444877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10F62B1-5C08-441A-84BB-E5DD77B44D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22" b="97172" l="911" r="7673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26"/>
          <a:stretch/>
        </p:blipFill>
        <p:spPr>
          <a:xfrm>
            <a:off x="867014" y="743137"/>
            <a:ext cx="6725978" cy="5008007"/>
          </a:xfrm>
          <a:prstGeom prst="rect">
            <a:avLst/>
          </a:prstGeom>
          <a:effectLst>
            <a:outerShdw blurRad="635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15">
            <a:extLst>
              <a:ext uri="{FF2B5EF4-FFF2-40B4-BE49-F238E27FC236}">
                <a16:creationId xmlns:a16="http://schemas.microsoft.com/office/drawing/2014/main" id="{0BD263D6-F6C5-47E5-8DDB-5AFACFACC290}"/>
              </a:ext>
            </a:extLst>
          </p:cNvPr>
          <p:cNvSpPr txBox="1"/>
          <p:nvPr/>
        </p:nvSpPr>
        <p:spPr>
          <a:xfrm>
            <a:off x="1097420" y="1788621"/>
            <a:ext cx="6028039" cy="2990807"/>
          </a:xfrm>
          <a:prstGeom prst="rect">
            <a:avLst/>
          </a:prstGeom>
          <a:noFill/>
        </p:spPr>
        <p:txBody>
          <a:bodyPr wrap="square" lIns="96762" tIns="48381" rIns="96762" bIns="48381" rtlCol="0">
            <a:spAutoFit/>
          </a:bodyPr>
          <a:lstStyle>
            <a:defPPr>
              <a:defRPr lang="zh-CN"/>
            </a:defPPr>
            <a:lvl1pPr>
              <a:defRPr sz="2400">
                <a:latin typeface="字魂108号-新潮卡通体" panose="00000500000000000000" pitchFamily="2" charset="-122"/>
                <a:ea typeface="字魂108号-新潮卡通体" panose="00000500000000000000" pitchFamily="2" charset="-122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HOẠT ĐỘNG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字魂108号-新潮卡通体" panose="00000500000000000000" pitchFamily="2" charset="-122"/>
              <a:cs typeface="Calibri" panose="020F0502020204030204" pitchFamily="34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XÁC ĐỊNH NHỮNG CƠ QUAN TRỰC TIẾP THAM GIA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Calibri" panose="020F0502020204030204" pitchFamily="34" charset="0"/>
                <a:ea typeface="字魂108号-新潮卡通体" panose="00000500000000000000" pitchFamily="2" charset="-122"/>
                <a:cs typeface="Calibri" panose="020F0502020204030204" pitchFamily="34" charset="0"/>
              </a:rPr>
              <a:t>VÀO QUÁ TRÌNH TRAO ĐỔI CHẤT Ở NGƯỜI</a:t>
            </a:r>
          </a:p>
        </p:txBody>
      </p:sp>
      <p:pic>
        <p:nvPicPr>
          <p:cNvPr id="9" name="图片 9">
            <a:extLst>
              <a:ext uri="{FF2B5EF4-FFF2-40B4-BE49-F238E27FC236}">
                <a16:creationId xmlns:a16="http://schemas.microsoft.com/office/drawing/2014/main" id="{806094F3-0C41-479D-832C-2B836D0647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86120" y="1627107"/>
            <a:ext cx="6632788" cy="583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8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000">
        <p14:conveyor dir="l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804336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0201" y="246762"/>
            <a:ext cx="10325999" cy="1323439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567339" y="1715383"/>
            <a:ext cx="7801701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dưỡng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Text Box 10"/>
          <p:cNvSpPr txBox="1">
            <a:spLocks noChangeArrowheads="1"/>
          </p:cNvSpPr>
          <p:nvPr/>
        </p:nvSpPr>
        <p:spPr bwMode="auto">
          <a:xfrm>
            <a:off x="3760004" y="3988769"/>
            <a:ext cx="843199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ăn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275840" y="5612508"/>
            <a:ext cx="3207519" cy="46166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tiêu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hóa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40" y="2083870"/>
            <a:ext cx="3418625" cy="3409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2388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/>
      <p:bldP spid="15" grpId="0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04" y="607232"/>
            <a:ext cx="11804336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80201" y="246762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428168" y="5829323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hô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02" y="1848469"/>
            <a:ext cx="3811712" cy="37961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1430010" y="1845058"/>
            <a:ext cx="6374792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1430010" y="3376872"/>
            <a:ext cx="6557192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Dấu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hiệu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bên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ngoài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của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quá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trao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chất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  <a:p>
            <a:pPr marL="457189" marR="0" lvl="0" indent="-457189" algn="l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C000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960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32"/>
            <a:ext cx="12298040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9688" y="119910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8428168" y="5829323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7202" y="2063939"/>
            <a:ext cx="3811712" cy="336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821113" y="1611195"/>
            <a:ext cx="704280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diễn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qua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mao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lớn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nuôi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tất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ngấm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tuần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hoàn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đến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phổi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các-bô-níc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hấp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ô-xi</a:t>
            </a:r>
          </a:p>
        </p:txBody>
      </p:sp>
    </p:spTree>
    <p:extLst>
      <p:ext uri="{BB962C8B-B14F-4D97-AF65-F5344CB8AC3E}">
        <p14:creationId xmlns:p14="http://schemas.microsoft.com/office/powerpoint/2010/main" val="3259978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51EF6E6-CA26-40F5-805A-215BDE69A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A2C6673-B585-4217-B391-41BEAB015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7232"/>
            <a:ext cx="12298040" cy="61270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09688" y="119910"/>
            <a:ext cx="10325999" cy="1446550"/>
          </a:xfrm>
          <a:prstGeom prst="rect">
            <a:avLst/>
          </a:prstGeom>
          <a:solidFill>
            <a:srgbClr val="FFB6B5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quan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dưới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có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chức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năng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gì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trong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quá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trình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trao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đổi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chất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Barlow Condensed" panose="00000506000000000000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9600" y="3588659"/>
            <a:ext cx="843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67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rlow Condensed" panose="00000506000000000000" charset="0"/>
              <a:ea typeface="Barlow Condensed" panose="00000506000000000000" charset="0"/>
              <a:cs typeface="Barlow Condensed" panose="00000506000000000000" charset="0"/>
            </a:endParaRP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1189168" y="5819166"/>
            <a:ext cx="3207519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quan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37" y="2053782"/>
            <a:ext cx="3677242" cy="33651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4852778" y="2173692"/>
            <a:ext cx="6782909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Chức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năng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thành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4852778" y="4114628"/>
            <a:ext cx="6782909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Dấu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quá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trình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trao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đổi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chất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457189" marR="0" lvl="0" indent="-457189" algn="just" defTabSz="121917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tiểu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9244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3000">
        <p14:pan dir="u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9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880</Words>
  <Application>Microsoft Office PowerPoint</Application>
  <PresentationFormat>Widescreen</PresentationFormat>
  <Paragraphs>141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56" baseType="lpstr">
      <vt:lpstr>SVN-Newton</vt:lpstr>
      <vt:lpstr>SVN-Poky's</vt:lpstr>
      <vt:lpstr>#9Slide07 IcielBC Cubano Normal</vt:lpstr>
      <vt:lpstr>SVN-Dancing Script</vt:lpstr>
      <vt:lpstr>Fredoka One</vt:lpstr>
      <vt:lpstr>Calibri</vt:lpstr>
      <vt:lpstr>#9Slide07 IcielPony</vt:lpstr>
      <vt:lpstr>字魂108号-新潮卡通体</vt:lpstr>
      <vt:lpstr>#9Slide07 SVNBeachwood Sans</vt:lpstr>
      <vt:lpstr>UTM Avo</vt:lpstr>
      <vt:lpstr>#9Slide07 HoneyCream</vt:lpstr>
      <vt:lpstr>#9Slide05 Pattaya</vt:lpstr>
      <vt:lpstr>#9Slide07 SVNCinnamoncake</vt:lpstr>
      <vt:lpstr>M PLUS Rounded 1c</vt:lpstr>
      <vt:lpstr>#9Slide07 SVNDessert Menu Scrip</vt:lpstr>
      <vt:lpstr>Wingdings</vt:lpstr>
      <vt:lpstr>字魂107号-萌趣欢乐体</vt:lpstr>
      <vt:lpstr>等线</vt:lpstr>
      <vt:lpstr>#9Slide03 Arima Madurai Bold</vt:lpstr>
      <vt:lpstr>Barlow Condensed</vt:lpstr>
      <vt:lpstr>Cambria</vt:lpstr>
      <vt:lpstr>Calibri Light</vt:lpstr>
      <vt:lpstr>#9Slide05 SVNUT Triumph</vt:lpstr>
      <vt:lpstr>#9Slide07 SVNZiclets</vt:lpstr>
      <vt:lpstr>Times New Roman</vt:lpstr>
      <vt:lpstr>#9Slide05 Bodega Script</vt:lpstr>
      <vt:lpstr>#9Slide07 SVNBatman Forever Alt</vt:lpstr>
      <vt:lpstr>Arial</vt:lpstr>
      <vt:lpstr>等线 Light</vt:lpstr>
      <vt:lpstr>Office Theme</vt:lpstr>
      <vt:lpstr>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Nguyễn Thị Hồng Linh</cp:lastModifiedBy>
  <cp:revision>1</cp:revision>
  <dcterms:created xsi:type="dcterms:W3CDTF">2022-08-21T15:13:09Z</dcterms:created>
  <dcterms:modified xsi:type="dcterms:W3CDTF">2022-08-21T15:14:30Z</dcterms:modified>
</cp:coreProperties>
</file>