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</p:sldMasterIdLst>
  <p:notesMasterIdLst>
    <p:notesMasterId r:id="rId24"/>
  </p:notesMasterIdLst>
  <p:sldIdLst>
    <p:sldId id="256" r:id="rId10"/>
    <p:sldId id="272" r:id="rId11"/>
    <p:sldId id="259" r:id="rId12"/>
    <p:sldId id="261" r:id="rId13"/>
    <p:sldId id="273" r:id="rId14"/>
    <p:sldId id="264" r:id="rId15"/>
    <p:sldId id="265" r:id="rId16"/>
    <p:sldId id="266" r:id="rId17"/>
    <p:sldId id="267" r:id="rId18"/>
    <p:sldId id="268" r:id="rId19"/>
    <p:sldId id="269" r:id="rId20"/>
    <p:sldId id="274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FFCCCC"/>
    <a:srgbClr val="FFCCFF"/>
    <a:srgbClr val="CCFFCC"/>
    <a:srgbClr val="FFFFCC"/>
    <a:srgbClr val="CCFFFF"/>
    <a:srgbClr val="BB0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BC01-431A-4564-BA19-B16AD78633D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48EB-9953-49E3-B6C0-246D6447F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SG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77E46-6C57-4797-8B55-A3B708ABFEBE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4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SG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0875F-2810-4588-9035-86CE183CE562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8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59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85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30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5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31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77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59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057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8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099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508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11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84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68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1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2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7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5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6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3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2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72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33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1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4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2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9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02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93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8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90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69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9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04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94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74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96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76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9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16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7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3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60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78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88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29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57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0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67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1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80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17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8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01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41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93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84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3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75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9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41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04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95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4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02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3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21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0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30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6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3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0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4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211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25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481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81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8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88" indent="0">
              <a:buNone/>
              <a:defRPr sz="3200"/>
            </a:lvl2pPr>
            <a:lvl3pPr marL="1038977" indent="0">
              <a:buNone/>
              <a:defRPr sz="2667"/>
            </a:lvl3pPr>
            <a:lvl4pPr marL="1558465" indent="0">
              <a:buNone/>
              <a:defRPr sz="2267"/>
            </a:lvl4pPr>
            <a:lvl5pPr marL="2077952" indent="0">
              <a:buNone/>
              <a:defRPr sz="2267"/>
            </a:lvl5pPr>
            <a:lvl6pPr marL="2597440" indent="0">
              <a:buNone/>
              <a:defRPr sz="2267"/>
            </a:lvl6pPr>
            <a:lvl7pPr marL="3116929" indent="0">
              <a:buNone/>
              <a:defRPr sz="2267"/>
            </a:lvl7pPr>
            <a:lvl8pPr marL="3636417" indent="0">
              <a:buNone/>
              <a:defRPr sz="2267"/>
            </a:lvl8pPr>
            <a:lvl9pPr marL="4155905" indent="0">
              <a:buNone/>
              <a:defRPr sz="2267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4E6-5587-44E7-9456-54FCDA5C6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8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588-0E14-472A-93AB-22F3595B6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869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FB4F-477B-4383-A0C0-F2F9A8808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9488" indent="0" algn="ctr">
              <a:buNone/>
              <a:defRPr/>
            </a:lvl2pPr>
            <a:lvl3pPr marL="1038977" indent="0" algn="ctr">
              <a:buNone/>
              <a:defRPr/>
            </a:lvl3pPr>
            <a:lvl4pPr marL="1558465" indent="0" algn="ctr">
              <a:buNone/>
              <a:defRPr/>
            </a:lvl4pPr>
            <a:lvl5pPr marL="2077952" indent="0" algn="ctr">
              <a:buNone/>
              <a:defRPr/>
            </a:lvl5pPr>
            <a:lvl6pPr marL="2597440" indent="0" algn="ctr">
              <a:buNone/>
              <a:defRPr/>
            </a:lvl6pPr>
            <a:lvl7pPr marL="3116929" indent="0" algn="ctr">
              <a:buNone/>
              <a:defRPr/>
            </a:lvl7pPr>
            <a:lvl8pPr marL="3636417" indent="0" algn="ctr">
              <a:buNone/>
              <a:defRPr/>
            </a:lvl8pPr>
            <a:lvl9pPr marL="41559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B10-2FBB-4C6B-ACD7-8B100DFCB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782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B7F7-E54F-4B00-A1C4-95F42F612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53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88" indent="0">
              <a:buNone/>
              <a:defRPr sz="2000"/>
            </a:lvl2pPr>
            <a:lvl3pPr marL="1038977" indent="0">
              <a:buNone/>
              <a:defRPr sz="1867"/>
            </a:lvl3pPr>
            <a:lvl4pPr marL="1558465" indent="0">
              <a:buNone/>
              <a:defRPr sz="1600"/>
            </a:lvl4pPr>
            <a:lvl5pPr marL="2077952" indent="0">
              <a:buNone/>
              <a:defRPr sz="1600"/>
            </a:lvl5pPr>
            <a:lvl6pPr marL="2597440" indent="0">
              <a:buNone/>
              <a:defRPr sz="1600"/>
            </a:lvl6pPr>
            <a:lvl7pPr marL="3116929" indent="0">
              <a:buNone/>
              <a:defRPr sz="1600"/>
            </a:lvl7pPr>
            <a:lvl8pPr marL="3636417" indent="0">
              <a:buNone/>
              <a:defRPr sz="1600"/>
            </a:lvl8pPr>
            <a:lvl9pPr marL="415590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923-E695-492B-BE1C-D1774743DC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058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26A1-66BB-461B-B644-1654C89E8F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765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646-828A-49C5-B084-EC8FEA9631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248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917-9218-4897-ACF7-8572F84C5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5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DD3-0F82-4517-A10D-71058D86B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3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DB6-C6CD-4907-BE21-935330CEFB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564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FEF-3451-4EF2-8B0F-1F2BF36A8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109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029-BA89-421C-B8E5-993EB57E93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3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0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0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7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5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1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E5F6-B6B9-4F08-8518-07D636F16F9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9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5pPr>
      <a:lvl6pPr marL="519488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977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8465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7952" algn="ctr" rtl="0" fontAlgn="base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9457" indent="-389457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412" indent="-32384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7485" indent="-25822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818172" indent="-258227" algn="l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</a:defRPr>
      </a:lvl4pPr>
      <a:lvl5pPr marL="2336742" indent="-258227" algn="l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5pPr>
      <a:lvl6pPr marL="2857185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6673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6161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5650" indent="-259744" algn="l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96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58f5bbc89ddc79728ec78f675b62d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55295" y="597535"/>
            <a:ext cx="11040110" cy="2738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sz="4400" b="1" dirty="0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ÂM NHẠC LỚP 4</a:t>
            </a:r>
          </a:p>
          <a:p>
            <a:pPr algn="ctr"/>
            <a:endParaRPr lang="en-US" altLang="zh-CN" sz="2000" b="1" dirty="0">
              <a:ln/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CN" sz="4400" b="1" dirty="0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TIẾT 1: ÔN TẬP 3 BÀI HÁT VÀ KÍ HIỆU GHI NHẠC</a:t>
            </a:r>
          </a:p>
          <a:p>
            <a:pPr algn="ctr"/>
            <a:r>
              <a:rPr lang="en-US" altLang="zh-CN" sz="2000" b="1" dirty="0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altLang="zh-CN" sz="4400" b="1" dirty="0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ĐÃ HỌC Ở 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346451" y="1039284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3.TÊN NỐT NHẠC</a:t>
            </a:r>
          </a:p>
        </p:txBody>
      </p:sp>
      <p:sp>
        <p:nvSpPr>
          <p:cNvPr id="19459" name="Line 26"/>
          <p:cNvSpPr>
            <a:spLocks noChangeShapeType="1"/>
          </p:cNvSpPr>
          <p:nvPr/>
        </p:nvSpPr>
        <p:spPr bwMode="auto">
          <a:xfrm flipV="1">
            <a:off x="812800" y="3810001"/>
            <a:ext cx="10668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0" name="Line 27"/>
          <p:cNvSpPr>
            <a:spLocks noChangeShapeType="1"/>
          </p:cNvSpPr>
          <p:nvPr/>
        </p:nvSpPr>
        <p:spPr bwMode="auto">
          <a:xfrm flipV="1">
            <a:off x="812800" y="4114801"/>
            <a:ext cx="10668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6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27777"/>
          <a:stretch>
            <a:fillRect/>
          </a:stretch>
        </p:blipFill>
        <p:spPr bwMode="auto">
          <a:xfrm>
            <a:off x="768351" y="2514600"/>
            <a:ext cx="81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34"/>
          <p:cNvSpPr>
            <a:spLocks noChangeShapeType="1"/>
          </p:cNvSpPr>
          <p:nvPr/>
        </p:nvSpPr>
        <p:spPr bwMode="auto">
          <a:xfrm>
            <a:off x="11480800" y="2895600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25"/>
          <p:cNvSpPr>
            <a:spLocks noChangeShapeType="1"/>
          </p:cNvSpPr>
          <p:nvPr/>
        </p:nvSpPr>
        <p:spPr bwMode="auto">
          <a:xfrm flipV="1">
            <a:off x="812800" y="3534834"/>
            <a:ext cx="10668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23"/>
          <p:cNvSpPr>
            <a:spLocks noChangeShapeType="1"/>
          </p:cNvSpPr>
          <p:nvPr/>
        </p:nvSpPr>
        <p:spPr bwMode="auto">
          <a:xfrm flipV="1">
            <a:off x="812800" y="2925234"/>
            <a:ext cx="10668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24"/>
          <p:cNvSpPr>
            <a:spLocks noChangeShapeType="1"/>
          </p:cNvSpPr>
          <p:nvPr/>
        </p:nvSpPr>
        <p:spPr bwMode="auto">
          <a:xfrm flipV="1">
            <a:off x="812800" y="3200400"/>
            <a:ext cx="10668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Rectangle 5"/>
          <p:cNvSpPr>
            <a:spLocks noChangeArrowheads="1"/>
          </p:cNvSpPr>
          <p:nvPr/>
        </p:nvSpPr>
        <p:spPr bwMode="auto">
          <a:xfrm rot="2240088">
            <a:off x="1905000" y="392261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67" name="Rectangle 5"/>
          <p:cNvSpPr>
            <a:spLocks noChangeArrowheads="1"/>
          </p:cNvSpPr>
          <p:nvPr/>
        </p:nvSpPr>
        <p:spPr bwMode="auto">
          <a:xfrm rot="2240088">
            <a:off x="3344333" y="3791377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 rot="2240088">
            <a:off x="4768851" y="3644269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69" name="Rectangle 5"/>
          <p:cNvSpPr>
            <a:spLocks noChangeArrowheads="1"/>
          </p:cNvSpPr>
          <p:nvPr/>
        </p:nvSpPr>
        <p:spPr bwMode="auto">
          <a:xfrm rot="2240088">
            <a:off x="6350000" y="3505628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70" name="Rectangle 5"/>
          <p:cNvSpPr>
            <a:spLocks noChangeArrowheads="1"/>
          </p:cNvSpPr>
          <p:nvPr/>
        </p:nvSpPr>
        <p:spPr bwMode="auto">
          <a:xfrm rot="2240088">
            <a:off x="7715251" y="3346877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 rot="2240088">
            <a:off x="9036051" y="3196594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72" name="Rectangle 5"/>
          <p:cNvSpPr>
            <a:spLocks noChangeArrowheads="1"/>
          </p:cNvSpPr>
          <p:nvPr/>
        </p:nvSpPr>
        <p:spPr bwMode="auto">
          <a:xfrm rot="2240088">
            <a:off x="10356851" y="3080177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828800" y="4419600"/>
            <a:ext cx="58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1727200" y="4495801"/>
            <a:ext cx="101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090333" y="4485217"/>
            <a:ext cx="101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470400" y="4485218"/>
            <a:ext cx="101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969000" y="4485218"/>
            <a:ext cx="1270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505700" y="4529667"/>
            <a:ext cx="1270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822267" y="4485218"/>
            <a:ext cx="8911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0234084" y="4489451"/>
            <a:ext cx="889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pic>
        <p:nvPicPr>
          <p:cNvPr id="19481" name="Picture 3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2350" y="-2796116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3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4350" y="-2779183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2334" y="2800350"/>
            <a:ext cx="12573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8350" y="2800351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1567" y="2493433"/>
            <a:ext cx="19388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7134" y="2472267"/>
            <a:ext cx="2099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49600" y="1270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HÌNH </a:t>
            </a: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NỐT NHẠC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 rot="19744403">
            <a:off x="918634" y="3073400"/>
            <a:ext cx="702733" cy="397933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7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1591734" y="1257300"/>
            <a:ext cx="14817" cy="19388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 rot="19744403">
            <a:off x="3710517" y="3079751"/>
            <a:ext cx="700616" cy="395816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7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4392084" y="1257300"/>
            <a:ext cx="16933" cy="19388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>
            <a:off x="-2116" y="3865033"/>
            <a:ext cx="2916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SG" altLang="en-US" sz="2800" b="1" dirty="0">
              <a:solidFill>
                <a:srgbClr val="491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8827609" y="3840164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2800" b="1" dirty="0" err="1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altLang="en-US" sz="2800" b="1" dirty="0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SG" altLang="en-US" sz="2800" b="1" dirty="0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SG" altLang="en-US" sz="2800" b="1" dirty="0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 smtClean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SG" altLang="en-US" sz="2800" b="1" dirty="0">
              <a:solidFill>
                <a:srgbClr val="491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7" name="TextBox 18"/>
          <p:cNvSpPr txBox="1">
            <a:spLocks noChangeArrowheads="1"/>
          </p:cNvSpPr>
          <p:nvPr/>
        </p:nvSpPr>
        <p:spPr bwMode="auto">
          <a:xfrm>
            <a:off x="2914651" y="3841751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SG" altLang="en-US" sz="2800" b="1" dirty="0">
              <a:solidFill>
                <a:srgbClr val="491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5588000" y="3865033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491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SG" altLang="en-US" sz="2800" b="1" dirty="0">
              <a:solidFill>
                <a:srgbClr val="491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1" t="11815" b="16658"/>
          <a:stretch/>
        </p:blipFill>
        <p:spPr>
          <a:xfrm>
            <a:off x="10045035" y="1185863"/>
            <a:ext cx="1601150" cy="2554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5" r="19854" b="16646"/>
          <a:stretch/>
        </p:blipFill>
        <p:spPr>
          <a:xfrm>
            <a:off x="6443663" y="843697"/>
            <a:ext cx="2383946" cy="28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495" grpId="0"/>
      <p:bldP spid="20496" grpId="0"/>
      <p:bldP spid="20497" grpId="0"/>
      <p:bldP spid="20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59" t="16456" r="55739" b="68443"/>
          <a:stretch/>
        </p:blipFill>
        <p:spPr>
          <a:xfrm>
            <a:off x="1" y="1418167"/>
            <a:ext cx="4872038" cy="1325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20641" y="1418167"/>
            <a:ext cx="5442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0000CC"/>
                </a:solidFill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nốt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trắng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bằng</a:t>
            </a:r>
            <a:r>
              <a:rPr lang="en-US" sz="3200" dirty="0" smtClean="0">
                <a:solidFill>
                  <a:srgbClr val="0000CC"/>
                </a:solidFill>
              </a:rPr>
              <a:t> 2 </a:t>
            </a:r>
            <a:r>
              <a:rPr lang="en-US" sz="3200" dirty="0" err="1" smtClean="0">
                <a:solidFill>
                  <a:srgbClr val="0000CC"/>
                </a:solidFill>
              </a:rPr>
              <a:t>nốt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đen</a:t>
            </a:r>
            <a:endParaRPr lang="en-US" sz="3200" dirty="0" smtClean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6354" b="50263"/>
          <a:stretch/>
        </p:blipFill>
        <p:spPr>
          <a:xfrm>
            <a:off x="0" y="2828927"/>
            <a:ext cx="4871126" cy="1271588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 rotWithShape="1">
          <a:blip r:embed="rId2"/>
          <a:srcRect l="1559" t="47365" r="55739" b="38631"/>
          <a:stretch/>
        </p:blipFill>
        <p:spPr bwMode="auto">
          <a:xfrm>
            <a:off x="-912" y="4172767"/>
            <a:ext cx="4872038" cy="12287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/>
          </p:cNvPicPr>
          <p:nvPr/>
        </p:nvPicPr>
        <p:blipFill rotWithShape="1">
          <a:blip r:embed="rId2"/>
          <a:srcRect l="1559" t="62665" r="55739" b="23006"/>
          <a:stretch/>
        </p:blipFill>
        <p:spPr bwMode="auto">
          <a:xfrm>
            <a:off x="-912" y="5573758"/>
            <a:ext cx="4872038" cy="12573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0641" y="3464721"/>
            <a:ext cx="61221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nốt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đen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bằng</a:t>
            </a:r>
            <a:r>
              <a:rPr lang="en-US" sz="3200" dirty="0">
                <a:solidFill>
                  <a:srgbClr val="0000CC"/>
                </a:solidFill>
              </a:rPr>
              <a:t> 2 </a:t>
            </a:r>
            <a:r>
              <a:rPr lang="en-US" sz="3200" dirty="0" err="1">
                <a:solidFill>
                  <a:srgbClr val="0000CC"/>
                </a:solidFill>
              </a:rPr>
              <a:t>nốt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móc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đơn</a:t>
            </a:r>
            <a:endParaRPr lang="en-US" sz="3200" dirty="0">
              <a:solidFill>
                <a:srgbClr val="0000CC"/>
              </a:solidFill>
            </a:endParaRP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0641" y="4730473"/>
            <a:ext cx="6987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nốt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móc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đơn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bằng</a:t>
            </a:r>
            <a:r>
              <a:rPr lang="en-US" sz="3200" dirty="0">
                <a:solidFill>
                  <a:srgbClr val="0000CC"/>
                </a:solidFill>
              </a:rPr>
              <a:t> 2 </a:t>
            </a:r>
            <a:r>
              <a:rPr lang="en-US" sz="3200" dirty="0" err="1">
                <a:solidFill>
                  <a:srgbClr val="0000CC"/>
                </a:solidFill>
              </a:rPr>
              <a:t>nốt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móc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kép</a:t>
            </a:r>
            <a:endParaRPr lang="en-US" sz="3200" dirty="0">
              <a:solidFill>
                <a:srgbClr val="0000CC"/>
              </a:solidFill>
            </a:endParaRPr>
          </a:p>
          <a:p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0641" y="6211669"/>
            <a:ext cx="69461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nốt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móc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kép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bằng</a:t>
            </a:r>
            <a:r>
              <a:rPr lang="en-US" sz="3200" dirty="0">
                <a:solidFill>
                  <a:srgbClr val="0000CC"/>
                </a:solidFill>
              </a:rPr>
              <a:t> 2 </a:t>
            </a:r>
            <a:r>
              <a:rPr lang="en-US" sz="3200" dirty="0" err="1">
                <a:solidFill>
                  <a:srgbClr val="0000CC"/>
                </a:solidFill>
              </a:rPr>
              <a:t>nốt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móc</a:t>
            </a:r>
            <a:r>
              <a:rPr lang="en-US" sz="3200" dirty="0">
                <a:solidFill>
                  <a:srgbClr val="0000CC"/>
                </a:solidFill>
              </a:rPr>
              <a:t> tam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9088" y="600075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GIÁ TRỊ CÁC HÌNH NỐT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917700" y="533400"/>
            <a:ext cx="7410451" cy="10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SG" altLang="en-US" sz="6133">
                <a:solidFill>
                  <a:srgbClr val="FF3300"/>
                </a:solidFill>
              </a:rPr>
              <a:t>DẶN DÒ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18" y="2046817"/>
            <a:ext cx="12422716" cy="53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00" tIns="51951" rIns="103900" bIns="5195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*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Ôn</a:t>
            </a:r>
            <a:r>
              <a:rPr lang="en-US" altLang="en-US" sz="2800" b="1" dirty="0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tập</a:t>
            </a:r>
            <a:r>
              <a:rPr lang="en-US" altLang="en-US" sz="2800" b="1" dirty="0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biểu</a:t>
            </a:r>
            <a:r>
              <a:rPr lang="en-US" altLang="en-US" sz="2800" b="1" dirty="0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diễn</a:t>
            </a:r>
            <a:r>
              <a:rPr lang="en-US" altLang="en-US" sz="2800" b="1" dirty="0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vừa</a:t>
            </a:r>
            <a:r>
              <a:rPr lang="en-US" altLang="en-US" sz="2800" b="1" dirty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ôn</a:t>
            </a:r>
            <a:r>
              <a:rPr lang="en-US" altLang="en-US" sz="2800" b="1" dirty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itchFamily="18" charset="0"/>
              </a:rPr>
              <a:t>tập</a:t>
            </a:r>
            <a:endParaRPr lang="en-US" altLang="en-US" sz="2800" b="1" dirty="0">
              <a:solidFill>
                <a:srgbClr val="FFFFF7">
                  <a:lumMod val="1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22532" name="Picture 7" descr="C:\Users\HP\Pictures\hình động\3-mau_slide_powerpoint_dep_ctu.vn_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85" y="279401"/>
            <a:ext cx="1466849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:\Users\HP\Pictures\hình động\3-mau_slide_powerpoint_dep_ctu.vn_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5002">
            <a:off x="9789585" y="-188384"/>
            <a:ext cx="1976967" cy="144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:\Users\HP\Pictures\hình động\3-mau_slide_powerpoint_dep_ctu.vn_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774700"/>
            <a:ext cx="114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2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1548">
            <a:off x="9158818" y="150284"/>
            <a:ext cx="789517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-10584" y="3327401"/>
            <a:ext cx="12710584" cy="535804"/>
          </a:xfrm>
          <a:prstGeom prst="rect">
            <a:avLst/>
          </a:prstGeom>
          <a:noFill/>
        </p:spPr>
        <p:txBody>
          <a:bodyPr lIns="103900" tIns="51951" rIns="103900" bIns="5195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800" b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SG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2800" b="1" dirty="0" smtClean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2800" b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SG" sz="2800" b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800" b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SG" sz="2800" b="1" dirty="0" smtClean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2800" b="1" i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800" b="1" i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b="1" i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SG" sz="2800" b="1" i="1" dirty="0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FFF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SG" sz="2800" b="1" i="1" dirty="0">
              <a:solidFill>
                <a:srgbClr val="FFFFF7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C:\Users\HP\Pictures\hình động\1-mau_slide_powerpoint_dep_ctu.vn_(1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6631">
            <a:off x="1765301" y="3850217"/>
            <a:ext cx="2484967" cy="18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C:\Users\HP\Pictures\hình động\1-mau_slide_powerpoint_dep_ctu.vn_(1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2042">
            <a:off x="8703733" y="5488518"/>
            <a:ext cx="1422400" cy="108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HP\Pictures\hình động\1-mau_slide_powerpoint_dep_ctu.vn_(1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2859">
            <a:off x="5194301" y="4673601"/>
            <a:ext cx="2038351" cy="15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8" y="2740585"/>
            <a:ext cx="1108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khuông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son,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679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5073651"/>
            <a:ext cx="3541184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562600"/>
            <a:ext cx="3541184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046133"/>
            <a:ext cx="4563533" cy="22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00133"/>
            <a:ext cx="3541184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685800"/>
            <a:ext cx="3541184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85" y="2353733"/>
            <a:ext cx="3541183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:\Users\HP\Pictures\hình động\hinh-nen-dong-day-ngang-dep-1-101_1042371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956733"/>
            <a:ext cx="3541184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C:\Users\HP\Pictures\hình động\3-mau_slide_powerpoint_dep_ctu.vn_(127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921001"/>
            <a:ext cx="3424767" cy="34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4"/>
          <p:cNvSpPr txBox="1">
            <a:spLocks noChangeArrowheads="1"/>
          </p:cNvSpPr>
          <p:nvPr/>
        </p:nvSpPr>
        <p:spPr bwMode="auto">
          <a:xfrm>
            <a:off x="1509184" y="1667934"/>
            <a:ext cx="10972800" cy="10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SG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THÚC. </a:t>
            </a:r>
            <a:endParaRPr lang="en-SG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SG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SG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ĐÓN XEM BÀI GIẢNG TIẾP THEO NHÉ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2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342">
            <a:off x="495301" y="759884"/>
            <a:ext cx="988484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521">
            <a:off x="10703985" y="776817"/>
            <a:ext cx="1077383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521">
            <a:off x="10703985" y="5803900"/>
            <a:ext cx="1077383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342">
            <a:off x="423334" y="5829300"/>
            <a:ext cx="1064684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7651" y="2510367"/>
            <a:ext cx="11582400" cy="210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SG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SG" alt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3 BÀI HÁT</a:t>
            </a:r>
            <a:endParaRPr lang="en-SG" alt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HỌC Ở LỚP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altLang="en-US" sz="3467" dirty="0">
              <a:solidFill>
                <a:srgbClr val="000000"/>
              </a:solidFill>
            </a:endParaRPr>
          </a:p>
        </p:txBody>
      </p:sp>
      <p:pic>
        <p:nvPicPr>
          <p:cNvPr id="16391" name="Picture 3" descr="C:\Users\HP\Pictures\hình động\6-mau_slide_powerpoint_dep_ctu.vn_(204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14385"/>
            <a:ext cx="3708400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800099" y="1499552"/>
            <a:ext cx="10591800" cy="5358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2328863" y="114300"/>
            <a:ext cx="851535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ÔN 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BÀI 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HÁT: 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CA VIỆT 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altLang="zh-CN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zh-CN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225" y="1143000"/>
            <a:ext cx="8615363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407423" y="127337"/>
            <a:ext cx="5400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ÔN TẬP BÀI HÁT: BÀI CA ĐI HỌC</a:t>
            </a:r>
            <a:endParaRPr lang="en-SG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5218" y="589002"/>
            <a:ext cx="4571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SG" altLang="en-US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58988" y="1500187"/>
            <a:ext cx="918527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Arial" panose="020B0604020202020204" pitchFamily="34" charset="0"/>
              </a:rPr>
              <a:t>Bình</a:t>
            </a:r>
            <a:r>
              <a:rPr lang="en-US" altLang="en-US" sz="2400" b="1" dirty="0">
                <a:latin typeface="Arial" panose="020B0604020202020204" pitchFamily="34" charset="0"/>
              </a:rPr>
              <a:t> minh </a:t>
            </a:r>
            <a:r>
              <a:rPr lang="en-US" altLang="en-US" sz="2400" b="1" dirty="0" err="1">
                <a:latin typeface="Arial" panose="020B0604020202020204" pitchFamily="34" charset="0"/>
              </a:rPr>
              <a:t>dâng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ánh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trên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giọt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sương</a:t>
            </a:r>
            <a:r>
              <a:rPr lang="en-US" altLang="en-US" sz="2400" b="1" dirty="0">
                <a:latin typeface="Arial" panose="020B0604020202020204" pitchFamily="34" charset="0"/>
              </a:rPr>
              <a:t> long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lanh</a:t>
            </a:r>
            <a:endParaRPr lang="en-US" altLang="en-US" sz="24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X       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Arial" panose="020B0604020202020204" pitchFamily="34" charset="0"/>
              </a:rPr>
              <a:t>Đàn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bướm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phơi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lướt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trên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hoa</a:t>
            </a:r>
            <a:r>
              <a:rPr lang="en-US" altLang="en-US" sz="2400" b="1" dirty="0">
                <a:latin typeface="Arial" panose="020B0604020202020204" pitchFamily="34" charset="0"/>
              </a:rPr>
              <a:t> rung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rinh</a:t>
            </a:r>
            <a:endParaRPr lang="en-US" altLang="en-US" sz="2400" b="1" dirty="0" smtClean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     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X               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latin typeface="Arial" panose="020B0604020202020204" pitchFamily="34" charset="0"/>
              </a:rPr>
              <a:t>Bầy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xinh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xinh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hót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vang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lùm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cây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xanh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xanh</a:t>
            </a:r>
            <a:endParaRPr lang="en-US" altLang="en-US" sz="2400" b="1" dirty="0" smtClean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     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X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latin typeface="Arial" panose="020B0604020202020204" pitchFamily="34" charset="0"/>
              </a:rPr>
              <a:t>Chào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đón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mau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bước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nhanh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chân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trường</a:t>
            </a:r>
            <a:r>
              <a:rPr lang="en-US" altLang="en-US" sz="2400" b="1" dirty="0" smtClean="0">
                <a:latin typeface="Arial" panose="020B0604020202020204" pitchFamily="34" charset="0"/>
              </a:rPr>
              <a:t>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        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663" y="585788"/>
            <a:ext cx="618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KẾT HỢP GÕ ĐỆM THEO NHỊP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0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HP\Pictures\hình động\hinh-nen-dong-hoa-la-dep-1-44_1043330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-46567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51" y="1443038"/>
            <a:ext cx="9578900" cy="5368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8828" y="172522"/>
            <a:ext cx="767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ÔN TẬP BÀI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CÙNG MÚA HÁT DƯỚI TRĂNG</a:t>
            </a:r>
            <a:endParaRPr lang="en-S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8276" y="634187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</a:rPr>
              <a:t>Nhạc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lời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</a:rPr>
              <a:t>Hoàng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Lân</a:t>
            </a:r>
            <a:endParaRPr lang="en-SG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342">
            <a:off x="495301" y="759884"/>
            <a:ext cx="988484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521">
            <a:off x="10703985" y="776817"/>
            <a:ext cx="1077383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521">
            <a:off x="10703985" y="5803900"/>
            <a:ext cx="1077383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HP\Pictures\hình động\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342">
            <a:off x="423334" y="5829300"/>
            <a:ext cx="1064684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7651" y="2510367"/>
            <a:ext cx="11582400" cy="210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ÔN TẬP CÁC KÍ HIỆU GHI NHẠC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HỌC Ở LỚP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altLang="en-US" sz="3467">
              <a:solidFill>
                <a:srgbClr val="000000"/>
              </a:solidFill>
            </a:endParaRPr>
          </a:p>
        </p:txBody>
      </p:sp>
      <p:pic>
        <p:nvPicPr>
          <p:cNvPr id="16391" name="Picture 3" descr="C:\Users\HP\Pictures\hình động\6-mau_slide_powerpoint_dep_ctu.vn_(204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14385"/>
            <a:ext cx="3708400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6"/>
          <p:cNvSpPr>
            <a:spLocks noChangeShapeType="1"/>
          </p:cNvSpPr>
          <p:nvPr/>
        </p:nvSpPr>
        <p:spPr bwMode="auto">
          <a:xfrm flipV="1">
            <a:off x="1727200" y="41148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1727200" y="44196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10871200" y="3200400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727200" y="38100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flipV="1">
            <a:off x="1727200" y="32004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727200" y="3505200"/>
            <a:ext cx="9144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15067" y="994833"/>
            <a:ext cx="10270067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 dirty="0" err="1">
                <a:solidFill>
                  <a:srgbClr val="000000"/>
                </a:solidFill>
              </a:rPr>
              <a:t>Khuông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nhạc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gồm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có</a:t>
            </a:r>
            <a:r>
              <a:rPr lang="en-US" altLang="en-US" sz="3733" b="1" dirty="0" smtClean="0">
                <a:solidFill>
                  <a:srgbClr val="000000"/>
                </a:solidFill>
              </a:rPr>
              <a:t>: 5 </a:t>
            </a:r>
            <a:r>
              <a:rPr lang="en-US" altLang="en-US" sz="3733" b="1" dirty="0" err="1">
                <a:solidFill>
                  <a:srgbClr val="000000"/>
                </a:solidFill>
              </a:rPr>
              <a:t>dòng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kẻ</a:t>
            </a:r>
            <a:r>
              <a:rPr lang="en-US" altLang="en-US" sz="3733" b="1" dirty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33" b="1" dirty="0" err="1">
                <a:solidFill>
                  <a:srgbClr val="000000"/>
                </a:solidFill>
              </a:rPr>
              <a:t>và</a:t>
            </a:r>
            <a:r>
              <a:rPr lang="en-US" altLang="en-US" sz="3733" b="1" dirty="0">
                <a:solidFill>
                  <a:srgbClr val="000000"/>
                </a:solidFill>
              </a:rPr>
              <a:t> 4 </a:t>
            </a:r>
            <a:r>
              <a:rPr lang="en-US" altLang="en-US" sz="3733" b="1" dirty="0" err="1">
                <a:solidFill>
                  <a:srgbClr val="000000"/>
                </a:solidFill>
              </a:rPr>
              <a:t>khe</a:t>
            </a:r>
            <a:r>
              <a:rPr lang="en-US" altLang="en-US" sz="3733" b="1" dirty="0">
                <a:solidFill>
                  <a:srgbClr val="000000"/>
                </a:solidFill>
              </a:rPr>
              <a:t>, </a:t>
            </a:r>
            <a:r>
              <a:rPr lang="en-US" altLang="en-US" sz="3733" b="1" dirty="0" err="1">
                <a:solidFill>
                  <a:srgbClr val="000000"/>
                </a:solidFill>
              </a:rPr>
              <a:t>các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dòng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kẻ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và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khe</a:t>
            </a:r>
            <a:r>
              <a:rPr lang="en-US" altLang="en-US" sz="3733" b="1" dirty="0">
                <a:solidFill>
                  <a:srgbClr val="000000"/>
                </a:solidFill>
              </a:rPr>
              <a:t> song </a:t>
            </a:r>
            <a:r>
              <a:rPr lang="en-US" altLang="en-US" sz="3733" b="1" dirty="0" err="1">
                <a:solidFill>
                  <a:srgbClr val="000000"/>
                </a:solidFill>
              </a:rPr>
              <a:t>song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và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cách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đều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</a:rPr>
              <a:t>nhau</a:t>
            </a:r>
            <a:r>
              <a:rPr lang="en-US" altLang="en-US" sz="3733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04" name="Rectangle 5"/>
          <p:cNvSpPr>
            <a:spLocks noChangeArrowheads="1"/>
          </p:cNvSpPr>
          <p:nvPr/>
        </p:nvSpPr>
        <p:spPr bwMode="auto">
          <a:xfrm>
            <a:off x="3251200" y="133351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KHUÔNG NHẠC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10761133" y="3890434"/>
            <a:ext cx="3048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1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10744200" y="3581401"/>
            <a:ext cx="3048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2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0750551" y="3246967"/>
            <a:ext cx="3048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3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10761133" y="3005667"/>
            <a:ext cx="3048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4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0761133" y="2705101"/>
            <a:ext cx="3048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5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51200" y="402166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1</a:t>
            </a:r>
            <a:endParaRPr lang="en-SG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1200" y="3774018"/>
            <a:ext cx="40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2</a:t>
            </a:r>
            <a:endParaRPr lang="en-SG" alt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51200" y="347133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  <a:endParaRPr lang="en-SG" altLang="en-US" sz="24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68133" y="315806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  <a:endParaRPr lang="en-SG" altLang="en-US" sz="2400">
              <a:solidFill>
                <a:srgbClr val="000000"/>
              </a:solidFill>
            </a:endParaRPr>
          </a:p>
        </p:txBody>
      </p:sp>
      <p:pic>
        <p:nvPicPr>
          <p:cNvPr id="17428" name="Picture 24" descr="C:\Users\HP\Pictures\hình động\6-mau_slide_powerpoint_dep_ctu.vn_(138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569">
            <a:off x="0" y="5655733"/>
            <a:ext cx="889000" cy="12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5" descr="C:\Users\HP\Pictures\hình động\6-mau_slide_powerpoint_dep_ctu.vn_(138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2402">
            <a:off x="11254317" y="5655733"/>
            <a:ext cx="889000" cy="12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6" descr="C:\Users\HP\Pictures\hình động\3-mau_slide_powerpoint_dep_ctu.vn_(12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511801"/>
            <a:ext cx="1386417" cy="13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5" grpId="0" animBg="1"/>
      <p:bldP spid="3" grpId="0" animBg="1"/>
      <p:bldP spid="4" grpId="0" animBg="1"/>
      <p:bldP spid="19" grpId="0"/>
      <p:bldP spid="20" grpId="0"/>
      <p:bldP spid="21" grpId="0"/>
      <p:bldP spid="22" grpId="0"/>
      <p:bldP spid="23" grpId="0"/>
      <p:bldP spid="2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6"/>
          <p:cNvSpPr>
            <a:spLocks noChangeShapeType="1"/>
          </p:cNvSpPr>
          <p:nvPr/>
        </p:nvSpPr>
        <p:spPr bwMode="auto">
          <a:xfrm flipV="1">
            <a:off x="1727200" y="41148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1727200" y="44196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27777"/>
          <a:stretch>
            <a:fillRect/>
          </a:stretch>
        </p:blipFill>
        <p:spPr bwMode="auto">
          <a:xfrm>
            <a:off x="1701800" y="2819400"/>
            <a:ext cx="81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34"/>
          <p:cNvSpPr>
            <a:spLocks noChangeShapeType="1"/>
          </p:cNvSpPr>
          <p:nvPr/>
        </p:nvSpPr>
        <p:spPr bwMode="auto">
          <a:xfrm>
            <a:off x="10871200" y="3200400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727200" y="38100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flipV="1">
            <a:off x="1727200" y="3200401"/>
            <a:ext cx="9144000" cy="46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727200" y="3505200"/>
            <a:ext cx="9144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04" name="Rectangle 5"/>
          <p:cNvSpPr>
            <a:spLocks noChangeArrowheads="1"/>
          </p:cNvSpPr>
          <p:nvPr/>
        </p:nvSpPr>
        <p:spPr bwMode="auto">
          <a:xfrm>
            <a:off x="355600" y="319618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KHÓA SON</a:t>
            </a:r>
          </a:p>
        </p:txBody>
      </p:sp>
      <p:pic>
        <p:nvPicPr>
          <p:cNvPr id="18442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5969000"/>
            <a:ext cx="133561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68" y="5966884"/>
            <a:ext cx="13356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84" y="5969000"/>
            <a:ext cx="133561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5964767"/>
            <a:ext cx="133561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68" y="5952067"/>
            <a:ext cx="13356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4" y="5952067"/>
            <a:ext cx="133561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5952067"/>
            <a:ext cx="13356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5952067"/>
            <a:ext cx="133561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1" y="5952067"/>
            <a:ext cx="133561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C:\Users\HP\Pictures\hình động\hinh-nen-dong-day-ngang-dep-1-135_104237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4" y="5969000"/>
            <a:ext cx="13356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27777"/>
          <a:stretch>
            <a:fillRect/>
          </a:stretch>
        </p:blipFill>
        <p:spPr bwMode="auto">
          <a:xfrm>
            <a:off x="4872567" y="114300"/>
            <a:ext cx="81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8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437" grpId="0" animBg="1"/>
      <p:bldP spid="5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|0.5|0.5|0.5|0.5"/>
  <p:tag name="ISPRING_CUSTOM_TIMING_USED" val="1"/>
  <p:tag name="ISPRING_SLIDE_ID_2" val="{FC661BE6-DABC-45CB-BE82-66F1C0938D1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0.001"/>
  <p:tag name="ISPRING_SLIDE_ID_2" val="{791568CA-0C4F-40DE-B731-7FBCF57151F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351</Words>
  <Application>Microsoft Office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18</cp:revision>
  <dcterms:created xsi:type="dcterms:W3CDTF">2021-08-29T09:22:39Z</dcterms:created>
  <dcterms:modified xsi:type="dcterms:W3CDTF">2021-09-04T03:13:13Z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009627C133B34EAB99271B4C193B3F49</vt:lpwstr>
  </property>
  <property fmtid="{D5CDD505-2E9C-101B-9397-08002B2CF9AE}" pid="3" name="KSOProductBuildVer">
    <vt:lpwstr>1033-11.2.0.10265</vt:lpwstr>
  </property>
</Properties>
</file>