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Lst>
  <p:sldIdLst>
    <p:sldId id="266" r:id="rId3"/>
    <p:sldId id="290" r:id="rId4"/>
    <p:sldId id="277" r:id="rId5"/>
    <p:sldId id="279" r:id="rId6"/>
    <p:sldId id="260" r:id="rId7"/>
    <p:sldId id="263" r:id="rId8"/>
    <p:sldId id="273" r:id="rId9"/>
    <p:sldId id="274" r:id="rId10"/>
    <p:sldId id="275" r:id="rId11"/>
    <p:sldId id="280" r:id="rId12"/>
    <p:sldId id="286" r:id="rId13"/>
    <p:sldId id="259" r:id="rId14"/>
    <p:sldId id="276" r:id="rId15"/>
    <p:sldId id="261" r:id="rId16"/>
    <p:sldId id="281" r:id="rId17"/>
    <p:sldId id="287" r:id="rId18"/>
    <p:sldId id="282" r:id="rId19"/>
    <p:sldId id="283" r:id="rId20"/>
    <p:sldId id="288" r:id="rId21"/>
    <p:sldId id="284" r:id="rId22"/>
    <p:sldId id="28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9" d="100"/>
          <a:sy n="69" d="100"/>
        </p:scale>
        <p:origin x="-780" y="-2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0BA0FA-8EE3-4AE0-89BA-5DFDC4C583D4}"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1A987-1221-44A1-A07D-4F7FD8057D8E}" type="slidenum">
              <a:rPr lang="en-US" smtClean="0"/>
              <a:t>‹#›</a:t>
            </a:fld>
            <a:endParaRPr lang="en-US"/>
          </a:p>
        </p:txBody>
      </p:sp>
    </p:spTree>
    <p:extLst>
      <p:ext uri="{BB962C8B-B14F-4D97-AF65-F5344CB8AC3E}">
        <p14:creationId xmlns:p14="http://schemas.microsoft.com/office/powerpoint/2010/main" val="4051041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0BA0FA-8EE3-4AE0-89BA-5DFDC4C583D4}"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1A987-1221-44A1-A07D-4F7FD8057D8E}" type="slidenum">
              <a:rPr lang="en-US" smtClean="0"/>
              <a:t>‹#›</a:t>
            </a:fld>
            <a:endParaRPr lang="en-US"/>
          </a:p>
        </p:txBody>
      </p:sp>
    </p:spTree>
    <p:extLst>
      <p:ext uri="{BB962C8B-B14F-4D97-AF65-F5344CB8AC3E}">
        <p14:creationId xmlns:p14="http://schemas.microsoft.com/office/powerpoint/2010/main" val="1042301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0BA0FA-8EE3-4AE0-89BA-5DFDC4C583D4}"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1A987-1221-44A1-A07D-4F7FD8057D8E}" type="slidenum">
              <a:rPr lang="en-US" smtClean="0"/>
              <a:t>‹#›</a:t>
            </a:fld>
            <a:endParaRPr lang="en-US"/>
          </a:p>
        </p:txBody>
      </p:sp>
    </p:spTree>
    <p:extLst>
      <p:ext uri="{BB962C8B-B14F-4D97-AF65-F5344CB8AC3E}">
        <p14:creationId xmlns:p14="http://schemas.microsoft.com/office/powerpoint/2010/main" val="3250564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I-Times" pitchFamily="2"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I-Times" pitchFamily="2"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4679F314-6448-4E28-B5DF-E33980F87886}" type="slidenum">
              <a:rPr lang="en-US" smtClean="0">
                <a:solidFill>
                  <a:srgbClr val="90C226"/>
                </a:solidFill>
                <a:latin typeface="VNI-Times" pitchFamily="2" charset="0"/>
              </a:rPr>
              <a:pPr fontAlgn="base">
                <a:spcBef>
                  <a:spcPct val="0"/>
                </a:spcBef>
                <a:spcAft>
                  <a:spcPct val="0"/>
                </a:spcAft>
                <a:defRPr/>
              </a:pPr>
              <a:t>‹#›</a:t>
            </a:fld>
            <a:endParaRPr lang="en-US">
              <a:solidFill>
                <a:srgbClr val="90C226"/>
              </a:solidFill>
              <a:latin typeface="VNI-Times" pitchFamily="2" charset="0"/>
            </a:endParaRPr>
          </a:p>
        </p:txBody>
      </p:sp>
    </p:spTree>
    <p:extLst>
      <p:ext uri="{BB962C8B-B14F-4D97-AF65-F5344CB8AC3E}">
        <p14:creationId xmlns:p14="http://schemas.microsoft.com/office/powerpoint/2010/main" val="1250032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I-Times" pitchFamily="2"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I-Times" pitchFamily="2"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780CA313-2070-491D-8FEF-FB161404673B}" type="slidenum">
              <a:rPr lang="en-US" smtClean="0">
                <a:solidFill>
                  <a:srgbClr val="90C226"/>
                </a:solidFill>
                <a:latin typeface="VNI-Times" pitchFamily="2" charset="0"/>
              </a:rPr>
              <a:pPr fontAlgn="base">
                <a:spcBef>
                  <a:spcPct val="0"/>
                </a:spcBef>
                <a:spcAft>
                  <a:spcPct val="0"/>
                </a:spcAft>
                <a:defRPr/>
              </a:pPr>
              <a:t>‹#›</a:t>
            </a:fld>
            <a:endParaRPr lang="en-US">
              <a:solidFill>
                <a:srgbClr val="90C226"/>
              </a:solidFill>
              <a:latin typeface="VNI-Times" pitchFamily="2" charset="0"/>
            </a:endParaRPr>
          </a:p>
        </p:txBody>
      </p:sp>
    </p:spTree>
    <p:extLst>
      <p:ext uri="{BB962C8B-B14F-4D97-AF65-F5344CB8AC3E}">
        <p14:creationId xmlns:p14="http://schemas.microsoft.com/office/powerpoint/2010/main" val="3665613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I-Times" pitchFamily="2"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I-Times" pitchFamily="2"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5A1408C-B4BB-4D5E-8C50-B089F3F25541}" type="slidenum">
              <a:rPr lang="en-US" smtClean="0">
                <a:solidFill>
                  <a:srgbClr val="90C226"/>
                </a:solidFill>
                <a:latin typeface="VNI-Times" pitchFamily="2" charset="0"/>
              </a:rPr>
              <a:pPr fontAlgn="base">
                <a:spcBef>
                  <a:spcPct val="0"/>
                </a:spcBef>
                <a:spcAft>
                  <a:spcPct val="0"/>
                </a:spcAft>
                <a:defRPr/>
              </a:pPr>
              <a:t>‹#›</a:t>
            </a:fld>
            <a:endParaRPr lang="en-US">
              <a:solidFill>
                <a:srgbClr val="90C226"/>
              </a:solidFill>
              <a:latin typeface="VNI-Times" pitchFamily="2" charset="0"/>
            </a:endParaRPr>
          </a:p>
        </p:txBody>
      </p:sp>
    </p:spTree>
    <p:extLst>
      <p:ext uri="{BB962C8B-B14F-4D97-AF65-F5344CB8AC3E}">
        <p14:creationId xmlns:p14="http://schemas.microsoft.com/office/powerpoint/2010/main" val="3711509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I-Times" pitchFamily="2"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I-Times" pitchFamily="2"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0588B88E-41B0-4DE2-BF02-395CAB201737}" type="slidenum">
              <a:rPr lang="en-US" smtClean="0">
                <a:solidFill>
                  <a:srgbClr val="90C226"/>
                </a:solidFill>
                <a:latin typeface="VNI-Times" pitchFamily="2" charset="0"/>
              </a:rPr>
              <a:pPr fontAlgn="base">
                <a:spcBef>
                  <a:spcPct val="0"/>
                </a:spcBef>
                <a:spcAft>
                  <a:spcPct val="0"/>
                </a:spcAft>
                <a:defRPr/>
              </a:pPr>
              <a:t>‹#›</a:t>
            </a:fld>
            <a:endParaRPr lang="en-US">
              <a:solidFill>
                <a:srgbClr val="90C226"/>
              </a:solidFill>
              <a:latin typeface="VNI-Times" pitchFamily="2" charset="0"/>
            </a:endParaRPr>
          </a:p>
        </p:txBody>
      </p:sp>
    </p:spTree>
    <p:extLst>
      <p:ext uri="{BB962C8B-B14F-4D97-AF65-F5344CB8AC3E}">
        <p14:creationId xmlns:p14="http://schemas.microsoft.com/office/powerpoint/2010/main" val="2513328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I-Times" pitchFamily="2" charset="0"/>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I-Times" pitchFamily="2" charset="0"/>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D04E8890-1CD7-4C68-BD88-C6B8D8968FB8}" type="slidenum">
              <a:rPr lang="en-US" smtClean="0">
                <a:solidFill>
                  <a:srgbClr val="90C226"/>
                </a:solidFill>
                <a:latin typeface="VNI-Times" pitchFamily="2" charset="0"/>
              </a:rPr>
              <a:pPr fontAlgn="base">
                <a:spcBef>
                  <a:spcPct val="0"/>
                </a:spcBef>
                <a:spcAft>
                  <a:spcPct val="0"/>
                </a:spcAft>
                <a:defRPr/>
              </a:pPr>
              <a:t>‹#›</a:t>
            </a:fld>
            <a:endParaRPr lang="en-US">
              <a:solidFill>
                <a:srgbClr val="90C226"/>
              </a:solidFill>
              <a:latin typeface="VNI-Times" pitchFamily="2" charset="0"/>
            </a:endParaRPr>
          </a:p>
        </p:txBody>
      </p:sp>
    </p:spTree>
    <p:extLst>
      <p:ext uri="{BB962C8B-B14F-4D97-AF65-F5344CB8AC3E}">
        <p14:creationId xmlns:p14="http://schemas.microsoft.com/office/powerpoint/2010/main" val="3690065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I-Times" pitchFamily="2" charset="0"/>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I-Times" pitchFamily="2" charset="0"/>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97618055-C69A-4CB0-8F66-9401FB242DB1}" type="slidenum">
              <a:rPr lang="en-US" smtClean="0">
                <a:solidFill>
                  <a:srgbClr val="90C226"/>
                </a:solidFill>
                <a:latin typeface="VNI-Times" pitchFamily="2" charset="0"/>
              </a:rPr>
              <a:pPr fontAlgn="base">
                <a:spcBef>
                  <a:spcPct val="0"/>
                </a:spcBef>
                <a:spcAft>
                  <a:spcPct val="0"/>
                </a:spcAft>
                <a:defRPr/>
              </a:pPr>
              <a:t>‹#›</a:t>
            </a:fld>
            <a:endParaRPr lang="en-US">
              <a:solidFill>
                <a:srgbClr val="90C226"/>
              </a:solidFill>
              <a:latin typeface="VNI-Times" pitchFamily="2" charset="0"/>
            </a:endParaRPr>
          </a:p>
        </p:txBody>
      </p:sp>
    </p:spTree>
    <p:extLst>
      <p:ext uri="{BB962C8B-B14F-4D97-AF65-F5344CB8AC3E}">
        <p14:creationId xmlns:p14="http://schemas.microsoft.com/office/powerpoint/2010/main" val="1594194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I-Times" pitchFamily="2" charset="0"/>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I-Times" pitchFamily="2" charset="0"/>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B4519B25-55E1-4705-AE75-0DF32C6128D4}" type="slidenum">
              <a:rPr lang="en-US" smtClean="0">
                <a:solidFill>
                  <a:srgbClr val="90C226"/>
                </a:solidFill>
                <a:latin typeface="VNI-Times" pitchFamily="2" charset="0"/>
              </a:rPr>
              <a:pPr fontAlgn="base">
                <a:spcBef>
                  <a:spcPct val="0"/>
                </a:spcBef>
                <a:spcAft>
                  <a:spcPct val="0"/>
                </a:spcAft>
                <a:defRPr/>
              </a:pPr>
              <a:t>‹#›</a:t>
            </a:fld>
            <a:endParaRPr lang="en-US">
              <a:solidFill>
                <a:srgbClr val="90C226"/>
              </a:solidFill>
              <a:latin typeface="VNI-Times" pitchFamily="2" charset="0"/>
            </a:endParaRPr>
          </a:p>
        </p:txBody>
      </p:sp>
    </p:spTree>
    <p:extLst>
      <p:ext uri="{BB962C8B-B14F-4D97-AF65-F5344CB8AC3E}">
        <p14:creationId xmlns:p14="http://schemas.microsoft.com/office/powerpoint/2010/main" val="2493295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I-Times" pitchFamily="2"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I-Times" pitchFamily="2"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73954D64-16AD-44B1-AF27-0F9785BABCAC}" type="slidenum">
              <a:rPr lang="en-US" smtClean="0">
                <a:solidFill>
                  <a:srgbClr val="90C226"/>
                </a:solidFill>
                <a:latin typeface="VNI-Times" pitchFamily="2" charset="0"/>
              </a:rPr>
              <a:pPr fontAlgn="base">
                <a:spcBef>
                  <a:spcPct val="0"/>
                </a:spcBef>
                <a:spcAft>
                  <a:spcPct val="0"/>
                </a:spcAft>
                <a:defRPr/>
              </a:pPr>
              <a:t>‹#›</a:t>
            </a:fld>
            <a:endParaRPr lang="en-US">
              <a:solidFill>
                <a:srgbClr val="90C226"/>
              </a:solidFill>
              <a:latin typeface="VNI-Times" pitchFamily="2" charset="0"/>
            </a:endParaRPr>
          </a:p>
        </p:txBody>
      </p:sp>
    </p:spTree>
    <p:extLst>
      <p:ext uri="{BB962C8B-B14F-4D97-AF65-F5344CB8AC3E}">
        <p14:creationId xmlns:p14="http://schemas.microsoft.com/office/powerpoint/2010/main" val="571365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0BA0FA-8EE3-4AE0-89BA-5DFDC4C583D4}"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1A987-1221-44A1-A07D-4F7FD8057D8E}" type="slidenum">
              <a:rPr lang="en-US" smtClean="0"/>
              <a:t>‹#›</a:t>
            </a:fld>
            <a:endParaRPr lang="en-US"/>
          </a:p>
        </p:txBody>
      </p:sp>
    </p:spTree>
    <p:extLst>
      <p:ext uri="{BB962C8B-B14F-4D97-AF65-F5344CB8AC3E}">
        <p14:creationId xmlns:p14="http://schemas.microsoft.com/office/powerpoint/2010/main" val="1901024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I-Times" pitchFamily="2" charset="0"/>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I-Times" pitchFamily="2" charset="0"/>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51C319C0-4D53-4670-8D90-1CDF9D6C8ED3}" type="slidenum">
              <a:rPr lang="en-US" smtClean="0">
                <a:solidFill>
                  <a:srgbClr val="90C226"/>
                </a:solidFill>
                <a:latin typeface="VNI-Times" pitchFamily="2" charset="0"/>
              </a:rPr>
              <a:pPr fontAlgn="base">
                <a:spcBef>
                  <a:spcPct val="0"/>
                </a:spcBef>
                <a:spcAft>
                  <a:spcPct val="0"/>
                </a:spcAft>
                <a:defRPr/>
              </a:pPr>
              <a:t>‹#›</a:t>
            </a:fld>
            <a:endParaRPr lang="en-US">
              <a:solidFill>
                <a:srgbClr val="90C226"/>
              </a:solidFill>
              <a:latin typeface="VNI-Times" pitchFamily="2" charset="0"/>
            </a:endParaRPr>
          </a:p>
        </p:txBody>
      </p:sp>
    </p:spTree>
    <p:extLst>
      <p:ext uri="{BB962C8B-B14F-4D97-AF65-F5344CB8AC3E}">
        <p14:creationId xmlns:p14="http://schemas.microsoft.com/office/powerpoint/2010/main" val="1905014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I-Times" pitchFamily="2"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I-Times" pitchFamily="2"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23EB614-07FE-4295-BFB1-0C7B65E18C93}" type="slidenum">
              <a:rPr lang="en-US" smtClean="0">
                <a:solidFill>
                  <a:srgbClr val="90C226"/>
                </a:solidFill>
                <a:latin typeface="VNI-Times" pitchFamily="2" charset="0"/>
              </a:rPr>
              <a:pPr fontAlgn="base">
                <a:spcBef>
                  <a:spcPct val="0"/>
                </a:spcBef>
                <a:spcAft>
                  <a:spcPct val="0"/>
                </a:spcAft>
                <a:defRPr/>
              </a:pPr>
              <a:t>‹#›</a:t>
            </a:fld>
            <a:endParaRPr lang="en-US">
              <a:solidFill>
                <a:srgbClr val="90C226"/>
              </a:solidFill>
              <a:latin typeface="VNI-Times" pitchFamily="2" charset="0"/>
            </a:endParaRPr>
          </a:p>
        </p:txBody>
      </p:sp>
    </p:spTree>
    <p:extLst>
      <p:ext uri="{BB962C8B-B14F-4D97-AF65-F5344CB8AC3E}">
        <p14:creationId xmlns:p14="http://schemas.microsoft.com/office/powerpoint/2010/main" val="250670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solidFill>
                <a:prstClr val="black">
                  <a:tint val="75000"/>
                </a:prstClr>
              </a:solidFill>
              <a:latin typeface="VNI-Times" pitchFamily="2" charset="0"/>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solidFill>
                <a:prstClr val="black">
                  <a:tint val="75000"/>
                </a:prstClr>
              </a:solidFill>
              <a:latin typeface="VNI-Times" pitchFamily="2" charset="0"/>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E0CBDD47-5D3B-46AF-A7D4-0F7115F62907}" type="slidenum">
              <a:rPr lang="en-US" smtClean="0">
                <a:solidFill>
                  <a:srgbClr val="90C226"/>
                </a:solidFill>
                <a:latin typeface="VNI-Times" pitchFamily="2" charset="0"/>
              </a:rPr>
              <a:pPr fontAlgn="base">
                <a:spcBef>
                  <a:spcPct val="0"/>
                </a:spcBef>
                <a:spcAft>
                  <a:spcPct val="0"/>
                </a:spcAft>
                <a:defRPr/>
              </a:pPr>
              <a:t>‹#›</a:t>
            </a:fld>
            <a:endParaRPr lang="en-US">
              <a:solidFill>
                <a:srgbClr val="90C226"/>
              </a:solidFill>
              <a:latin typeface="VNI-Times" pitchFamily="2" charset="0"/>
            </a:endParaRPr>
          </a:p>
        </p:txBody>
      </p:sp>
    </p:spTree>
    <p:extLst>
      <p:ext uri="{BB962C8B-B14F-4D97-AF65-F5344CB8AC3E}">
        <p14:creationId xmlns:p14="http://schemas.microsoft.com/office/powerpoint/2010/main" val="77351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0BA0FA-8EE3-4AE0-89BA-5DFDC4C583D4}" type="datetimeFigureOut">
              <a:rPr lang="en-US" smtClean="0"/>
              <a:t>9/22/2022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1A987-1221-44A1-A07D-4F7FD8057D8E}" type="slidenum">
              <a:rPr lang="en-US" smtClean="0"/>
              <a:t>‹#›</a:t>
            </a:fld>
            <a:endParaRPr lang="en-US"/>
          </a:p>
        </p:txBody>
      </p:sp>
    </p:spTree>
    <p:extLst>
      <p:ext uri="{BB962C8B-B14F-4D97-AF65-F5344CB8AC3E}">
        <p14:creationId xmlns:p14="http://schemas.microsoft.com/office/powerpoint/2010/main" val="897704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0BA0FA-8EE3-4AE0-89BA-5DFDC4C583D4}"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1A987-1221-44A1-A07D-4F7FD8057D8E}" type="slidenum">
              <a:rPr lang="en-US" smtClean="0"/>
              <a:t>‹#›</a:t>
            </a:fld>
            <a:endParaRPr lang="en-US"/>
          </a:p>
        </p:txBody>
      </p:sp>
    </p:spTree>
    <p:extLst>
      <p:ext uri="{BB962C8B-B14F-4D97-AF65-F5344CB8AC3E}">
        <p14:creationId xmlns:p14="http://schemas.microsoft.com/office/powerpoint/2010/main" val="3104839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0BA0FA-8EE3-4AE0-89BA-5DFDC4C583D4}" type="datetimeFigureOut">
              <a:rPr lang="en-US" smtClean="0"/>
              <a:t>9/22/2022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81A987-1221-44A1-A07D-4F7FD8057D8E}" type="slidenum">
              <a:rPr lang="en-US" smtClean="0"/>
              <a:t>‹#›</a:t>
            </a:fld>
            <a:endParaRPr lang="en-US"/>
          </a:p>
        </p:txBody>
      </p:sp>
    </p:spTree>
    <p:extLst>
      <p:ext uri="{BB962C8B-B14F-4D97-AF65-F5344CB8AC3E}">
        <p14:creationId xmlns:p14="http://schemas.microsoft.com/office/powerpoint/2010/main" val="2812085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0BA0FA-8EE3-4AE0-89BA-5DFDC4C583D4}" type="datetimeFigureOut">
              <a:rPr lang="en-US" smtClean="0"/>
              <a:t>9/22/2022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81A987-1221-44A1-A07D-4F7FD8057D8E}" type="slidenum">
              <a:rPr lang="en-US" smtClean="0"/>
              <a:t>‹#›</a:t>
            </a:fld>
            <a:endParaRPr lang="en-US"/>
          </a:p>
        </p:txBody>
      </p:sp>
    </p:spTree>
    <p:extLst>
      <p:ext uri="{BB962C8B-B14F-4D97-AF65-F5344CB8AC3E}">
        <p14:creationId xmlns:p14="http://schemas.microsoft.com/office/powerpoint/2010/main" val="2839221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BA0FA-8EE3-4AE0-89BA-5DFDC4C583D4}" type="datetimeFigureOut">
              <a:rPr lang="en-US" smtClean="0"/>
              <a:t>9/22/2022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81A987-1221-44A1-A07D-4F7FD8057D8E}" type="slidenum">
              <a:rPr lang="en-US" smtClean="0"/>
              <a:t>‹#›</a:t>
            </a:fld>
            <a:endParaRPr lang="en-US"/>
          </a:p>
        </p:txBody>
      </p:sp>
    </p:spTree>
    <p:extLst>
      <p:ext uri="{BB962C8B-B14F-4D97-AF65-F5344CB8AC3E}">
        <p14:creationId xmlns:p14="http://schemas.microsoft.com/office/powerpoint/2010/main" val="714321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0BA0FA-8EE3-4AE0-89BA-5DFDC4C583D4}"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1A987-1221-44A1-A07D-4F7FD8057D8E}" type="slidenum">
              <a:rPr lang="en-US" smtClean="0"/>
              <a:t>‹#›</a:t>
            </a:fld>
            <a:endParaRPr lang="en-US"/>
          </a:p>
        </p:txBody>
      </p:sp>
    </p:spTree>
    <p:extLst>
      <p:ext uri="{BB962C8B-B14F-4D97-AF65-F5344CB8AC3E}">
        <p14:creationId xmlns:p14="http://schemas.microsoft.com/office/powerpoint/2010/main" val="3402251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0BA0FA-8EE3-4AE0-89BA-5DFDC4C583D4}" type="datetimeFigureOut">
              <a:rPr lang="en-US" smtClean="0"/>
              <a:t>9/22/2022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1A987-1221-44A1-A07D-4F7FD8057D8E}" type="slidenum">
              <a:rPr lang="en-US" smtClean="0"/>
              <a:t>‹#›</a:t>
            </a:fld>
            <a:endParaRPr lang="en-US"/>
          </a:p>
        </p:txBody>
      </p:sp>
    </p:spTree>
    <p:extLst>
      <p:ext uri="{BB962C8B-B14F-4D97-AF65-F5344CB8AC3E}">
        <p14:creationId xmlns:p14="http://schemas.microsoft.com/office/powerpoint/2010/main" val="3240977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BA0FA-8EE3-4AE0-89BA-5DFDC4C583D4}" type="datetimeFigureOut">
              <a:rPr lang="en-US" smtClean="0"/>
              <a:t>9/22/2022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1A987-1221-44A1-A07D-4F7FD8057D8E}" type="slidenum">
              <a:rPr lang="en-US" smtClean="0"/>
              <a:t>‹#›</a:t>
            </a:fld>
            <a:endParaRPr lang="en-US"/>
          </a:p>
        </p:txBody>
      </p:sp>
    </p:spTree>
    <p:extLst>
      <p:ext uri="{BB962C8B-B14F-4D97-AF65-F5344CB8AC3E}">
        <p14:creationId xmlns:p14="http://schemas.microsoft.com/office/powerpoint/2010/main" val="71238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BA0FA-8EE3-4AE0-89BA-5DFDC4C583D4}" type="datetimeFigureOut">
              <a:rPr lang="en-US" smtClean="0"/>
              <a:t>9/22/2022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1A987-1221-44A1-A07D-4F7FD8057D8E}" type="slidenum">
              <a:rPr lang="en-US" smtClean="0"/>
              <a:t>‹#›</a:t>
            </a:fld>
            <a:endParaRPr lang="en-US"/>
          </a:p>
        </p:txBody>
      </p:sp>
    </p:spTree>
    <p:extLst>
      <p:ext uri="{BB962C8B-B14F-4D97-AF65-F5344CB8AC3E}">
        <p14:creationId xmlns:p14="http://schemas.microsoft.com/office/powerpoint/2010/main" val="32675495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WordArt 4"/>
          <p:cNvSpPr>
            <a:spLocks noChangeArrowheads="1" noChangeShapeType="1" noTextEdit="1"/>
          </p:cNvSpPr>
          <p:nvPr/>
        </p:nvSpPr>
        <p:spPr bwMode="auto">
          <a:xfrm>
            <a:off x="1952641" y="1069429"/>
            <a:ext cx="8549895" cy="1281885"/>
          </a:xfrm>
          <a:prstGeom prst="rect">
            <a:avLst/>
          </a:prstGeom>
        </p:spPr>
        <p:txBody>
          <a:bodyPr wrap="none" fromWordArt="1">
            <a:prstTxWarp prst="textPlain">
              <a:avLst>
                <a:gd name="adj" fmla="val 50000"/>
              </a:avLst>
            </a:prstTxWarp>
          </a:bodyPr>
          <a:lstStyle/>
          <a:p>
            <a:r>
              <a:rPr lang="vi-VN" sz="28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Môn: KĨ THUẬT LỚP 4</a:t>
            </a:r>
          </a:p>
        </p:txBody>
      </p:sp>
      <p:pic>
        <p:nvPicPr>
          <p:cNvPr id="5124"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610784"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7"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0625668" y="5719764"/>
            <a:ext cx="1538817"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8"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H="1">
            <a:off x="0" y="5719764"/>
            <a:ext cx="1788584"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818020" y="-170656"/>
            <a:ext cx="1154112" cy="159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xmlns="" id="{6A50F64E-7F5D-4AFE-B6BF-F760558886DC}"/>
              </a:ext>
            </a:extLst>
          </p:cNvPr>
          <p:cNvSpPr txBox="1"/>
          <p:nvPr/>
        </p:nvSpPr>
        <p:spPr>
          <a:xfrm>
            <a:off x="275411" y="2787482"/>
            <a:ext cx="11916590" cy="1446550"/>
          </a:xfrm>
          <a:prstGeom prst="rect">
            <a:avLst/>
          </a:prstGeom>
          <a:noFill/>
        </p:spPr>
        <p:txBody>
          <a:bodyPr wrap="square" rtlCol="0">
            <a:spAutoFit/>
          </a:bodyPr>
          <a:lstStyle/>
          <a:p>
            <a:r>
              <a:rPr lang="en-US" sz="8000" b="1" dirty="0" smtClean="0">
                <a:solidFill>
                  <a:srgbClr val="C00000"/>
                </a:solidFill>
                <a:latin typeface="Times New Roman" panose="02020603050405020304" pitchFamily="18" charset="0"/>
                <a:cs typeface="Times New Roman" panose="02020603050405020304" pitchFamily="18" charset="0"/>
              </a:rPr>
              <a:t> </a:t>
            </a:r>
            <a:r>
              <a:rPr lang="en-US" sz="8800" b="1" dirty="0" err="1">
                <a:solidFill>
                  <a:srgbClr val="C00000"/>
                </a:solidFill>
                <a:latin typeface="Times New Roman" panose="02020603050405020304" pitchFamily="18" charset="0"/>
                <a:cs typeface="Times New Roman" panose="02020603050405020304" pitchFamily="18" charset="0"/>
              </a:rPr>
              <a:t>Vật</a:t>
            </a:r>
            <a:r>
              <a:rPr lang="en-US" sz="8800" b="1" dirty="0">
                <a:solidFill>
                  <a:srgbClr val="C00000"/>
                </a:solidFill>
                <a:latin typeface="Times New Roman" panose="02020603050405020304" pitchFamily="18" charset="0"/>
                <a:cs typeface="Times New Roman" panose="02020603050405020304" pitchFamily="18" charset="0"/>
              </a:rPr>
              <a:t> </a:t>
            </a:r>
            <a:r>
              <a:rPr lang="en-US" sz="8800" b="1" dirty="0" err="1">
                <a:solidFill>
                  <a:srgbClr val="C00000"/>
                </a:solidFill>
                <a:latin typeface="Times New Roman" panose="02020603050405020304" pitchFamily="18" charset="0"/>
                <a:cs typeface="Times New Roman" panose="02020603050405020304" pitchFamily="18" charset="0"/>
              </a:rPr>
              <a:t>liệu</a:t>
            </a:r>
            <a:r>
              <a:rPr lang="en-US" sz="8800" b="1" dirty="0">
                <a:solidFill>
                  <a:srgbClr val="C00000"/>
                </a:solidFill>
                <a:latin typeface="Times New Roman" panose="02020603050405020304" pitchFamily="18" charset="0"/>
                <a:cs typeface="Times New Roman" panose="02020603050405020304" pitchFamily="18" charset="0"/>
              </a:rPr>
              <a:t> </a:t>
            </a:r>
            <a:r>
              <a:rPr lang="en-US" sz="8800" b="1" dirty="0" err="1">
                <a:solidFill>
                  <a:srgbClr val="C00000"/>
                </a:solidFill>
                <a:latin typeface="Times New Roman" panose="02020603050405020304" pitchFamily="18" charset="0"/>
                <a:cs typeface="Times New Roman" panose="02020603050405020304" pitchFamily="18" charset="0"/>
              </a:rPr>
              <a:t>cắt</a:t>
            </a:r>
            <a:r>
              <a:rPr lang="en-US" sz="8800" b="1" dirty="0">
                <a:solidFill>
                  <a:srgbClr val="C00000"/>
                </a:solidFill>
                <a:latin typeface="Times New Roman" panose="02020603050405020304" pitchFamily="18" charset="0"/>
                <a:cs typeface="Times New Roman" panose="02020603050405020304" pitchFamily="18" charset="0"/>
              </a:rPr>
              <a:t>, </a:t>
            </a:r>
            <a:r>
              <a:rPr lang="en-US" sz="8800" b="1" dirty="0" err="1">
                <a:solidFill>
                  <a:srgbClr val="C00000"/>
                </a:solidFill>
                <a:latin typeface="Times New Roman" panose="02020603050405020304" pitchFamily="18" charset="0"/>
                <a:cs typeface="Times New Roman" panose="02020603050405020304" pitchFamily="18" charset="0"/>
              </a:rPr>
              <a:t>khâu</a:t>
            </a:r>
            <a:r>
              <a:rPr lang="en-US" sz="8800" b="1" dirty="0">
                <a:solidFill>
                  <a:srgbClr val="C00000"/>
                </a:solidFill>
                <a:latin typeface="Times New Roman" panose="02020603050405020304" pitchFamily="18" charset="0"/>
                <a:cs typeface="Times New Roman" panose="02020603050405020304" pitchFamily="18" charset="0"/>
              </a:rPr>
              <a:t>, </a:t>
            </a:r>
            <a:r>
              <a:rPr lang="en-US" sz="8800" b="1" dirty="0" err="1">
                <a:solidFill>
                  <a:srgbClr val="C00000"/>
                </a:solidFill>
                <a:latin typeface="Times New Roman" panose="02020603050405020304" pitchFamily="18" charset="0"/>
                <a:cs typeface="Times New Roman" panose="02020603050405020304" pitchFamily="18" charset="0"/>
              </a:rPr>
              <a:t>thêu</a:t>
            </a:r>
            <a:endParaRPr lang="en-US" sz="8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86178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mph" presetSubtype="0" repeatCount="indefinite" fill="hold" grpId="0" nodeType="withEffect">
                                  <p:stCondLst>
                                    <p:cond delay="0"/>
                                  </p:stCondLst>
                                  <p:endCondLst>
                                    <p:cond evt="onNext" delay="0">
                                      <p:tgtEl>
                                        <p:sldTgt/>
                                      </p:tgtEl>
                                    </p:cond>
                                  </p:endCondLst>
                                  <p:childTnLst>
                                    <p:animClr clrSpc="hsl" dir="cw">
                                      <p:cBhvr override="childStyle">
                                        <p:cTn id="6" dur="3000" fill="hold"/>
                                        <p:tgtEl>
                                          <p:spTgt spid="9220"/>
                                        </p:tgtEl>
                                        <p:attrNameLst>
                                          <p:attrName>style.color</p:attrName>
                                        </p:attrNameLst>
                                      </p:cBhvr>
                                      <p:by>
                                        <p:hsl h="10842353" s="0" l="0"/>
                                      </p:by>
                                    </p:animClr>
                                    <p:animClr clrSpc="hsl" dir="cw">
                                      <p:cBhvr>
                                        <p:cTn id="7" dur="3000" fill="hold"/>
                                        <p:tgtEl>
                                          <p:spTgt spid="9220"/>
                                        </p:tgtEl>
                                        <p:attrNameLst>
                                          <p:attrName>fillcolor</p:attrName>
                                        </p:attrNameLst>
                                      </p:cBhvr>
                                      <p:by>
                                        <p:hsl h="10842353" s="0" l="0"/>
                                      </p:by>
                                    </p:animClr>
                                    <p:animClr clrSpc="hsl" dir="cw">
                                      <p:cBhvr>
                                        <p:cTn id="8" dur="3000" fill="hold"/>
                                        <p:tgtEl>
                                          <p:spTgt spid="9220"/>
                                        </p:tgtEl>
                                        <p:attrNameLst>
                                          <p:attrName>stroke.color</p:attrName>
                                        </p:attrNameLst>
                                      </p:cBhvr>
                                      <p:by>
                                        <p:hsl h="10842353" s="0" l="0"/>
                                      </p:by>
                                    </p:animClr>
                                    <p:set>
                                      <p:cBhvr>
                                        <p:cTn id="9" dur="3000" fill="hold"/>
                                        <p:tgtEl>
                                          <p:spTgt spid="92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xmlns="" id="{9ACA88D6-3A32-4A5E-B3FA-A2812F0CA9B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909"/>
            <a:ext cx="12192001" cy="6887818"/>
          </a:xfrm>
        </p:spPr>
      </p:pic>
      <p:sp>
        <p:nvSpPr>
          <p:cNvPr id="2" name="Title 1">
            <a:extLst>
              <a:ext uri="{FF2B5EF4-FFF2-40B4-BE49-F238E27FC236}">
                <a16:creationId xmlns:a16="http://schemas.microsoft.com/office/drawing/2014/main" xmlns="" id="{679DB877-E655-43B9-A80E-74DA1ACED8F6}"/>
              </a:ext>
            </a:extLst>
          </p:cNvPr>
          <p:cNvSpPr>
            <a:spLocks noGrp="1"/>
          </p:cNvSpPr>
          <p:nvPr>
            <p:ph type="title"/>
          </p:nvPr>
        </p:nvSpPr>
        <p:spPr>
          <a:xfrm>
            <a:off x="3073400" y="768544"/>
            <a:ext cx="10515600" cy="1325563"/>
          </a:xfrm>
        </p:spPr>
        <p:txBody>
          <a:bodyPr/>
          <a:lstStyle/>
          <a:p>
            <a:r>
              <a:rPr lang="vi-VN" sz="4400" b="1" dirty="0">
                <a:solidFill>
                  <a:srgbClr val="FF0000"/>
                </a:solidFill>
                <a:latin typeface="+mj-lt"/>
              </a:rPr>
              <a:t>Hướng dẫn chọn vải </a:t>
            </a:r>
            <a:br>
              <a:rPr lang="vi-VN" sz="4400" b="1" dirty="0">
                <a:solidFill>
                  <a:srgbClr val="FF0000"/>
                </a:solidFill>
                <a:latin typeface="+mj-lt"/>
              </a:rPr>
            </a:br>
            <a:endParaRPr lang="en-US" dirty="0"/>
          </a:p>
        </p:txBody>
      </p:sp>
      <p:sp>
        <p:nvSpPr>
          <p:cNvPr id="6" name="Cloud Callout 4">
            <a:extLst>
              <a:ext uri="{FF2B5EF4-FFF2-40B4-BE49-F238E27FC236}">
                <a16:creationId xmlns:a16="http://schemas.microsoft.com/office/drawing/2014/main" xmlns="" id="{02791031-83E6-4520-8444-4E68C771750E}"/>
              </a:ext>
            </a:extLst>
          </p:cNvPr>
          <p:cNvSpPr/>
          <p:nvPr/>
        </p:nvSpPr>
        <p:spPr>
          <a:xfrm>
            <a:off x="4574988" y="1319679"/>
            <a:ext cx="4975412" cy="3153938"/>
          </a:xfrm>
          <a:prstGeom prst="cloudCallout">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b="1" dirty="0">
                <a:solidFill>
                  <a:srgbClr val="0000FF"/>
                </a:solidFill>
                <a:latin typeface="+mj-lt"/>
              </a:rPr>
              <a:t>Nên chọn loại vải như thế nào để học khâu, thêu?</a:t>
            </a:r>
            <a:endParaRPr lang="en-US" sz="3200" b="1" dirty="0">
              <a:solidFill>
                <a:srgbClr val="0000FF"/>
              </a:solidFill>
              <a:latin typeface="+mj-lt"/>
            </a:endParaRPr>
          </a:p>
        </p:txBody>
      </p:sp>
      <p:sp>
        <p:nvSpPr>
          <p:cNvPr id="8" name="TextBox 7">
            <a:extLst>
              <a:ext uri="{FF2B5EF4-FFF2-40B4-BE49-F238E27FC236}">
                <a16:creationId xmlns:a16="http://schemas.microsoft.com/office/drawing/2014/main" xmlns="" id="{45B60FF2-2A54-475A-937D-FBAC53F45259}"/>
              </a:ext>
            </a:extLst>
          </p:cNvPr>
          <p:cNvSpPr txBox="1"/>
          <p:nvPr/>
        </p:nvSpPr>
        <p:spPr>
          <a:xfrm>
            <a:off x="0" y="2274139"/>
            <a:ext cx="12192000" cy="4158511"/>
          </a:xfrm>
          <a:prstGeom prst="rect">
            <a:avLst/>
          </a:prstGeom>
          <a:noFill/>
        </p:spPr>
        <p:txBody>
          <a:bodyPr wrap="square" rtlCol="0">
            <a:spAutoFit/>
          </a:bodyPr>
          <a:lstStyle/>
          <a:p>
            <a:pPr>
              <a:lnSpc>
                <a:spcPct val="150000"/>
              </a:lnSpc>
            </a:pPr>
            <a:r>
              <a:rPr lang="vi-VN" sz="3600" dirty="0">
                <a:latin typeface="+mj-lt"/>
              </a:rPr>
              <a:t>- Chúng ta chọn vải để học khâu, thêu nên chọn vải trắng hoặc vải màu có sợi thô, dày như vải sợi bông, sợi vải pha.</a:t>
            </a:r>
          </a:p>
          <a:p>
            <a:pPr>
              <a:lnSpc>
                <a:spcPct val="150000"/>
              </a:lnSpc>
            </a:pPr>
            <a:r>
              <a:rPr lang="vi-VN" sz="3600" dirty="0">
                <a:latin typeface="+mj-lt"/>
              </a:rPr>
              <a:t>- Không nên sử dụng vải lụa, xa tanh, vải ni lông...  Vì những loại vải này mềm, nhũn, khó cắt, khó vạch dấu và khó khâu, thêu.</a:t>
            </a:r>
            <a:endParaRPr lang="en-US" sz="3600" dirty="0">
              <a:latin typeface="+mj-lt"/>
            </a:endParaRPr>
          </a:p>
        </p:txBody>
      </p:sp>
      <p:pic>
        <p:nvPicPr>
          <p:cNvPr id="14" name="Picture 13">
            <a:extLst>
              <a:ext uri="{FF2B5EF4-FFF2-40B4-BE49-F238E27FC236}">
                <a16:creationId xmlns:a16="http://schemas.microsoft.com/office/drawing/2014/main" xmlns="" id="{8D3CBB93-1421-4828-9CE3-5DD243241F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5894" y="4176968"/>
            <a:ext cx="4876800" cy="2714625"/>
          </a:xfrm>
          <a:prstGeom prst="rect">
            <a:avLst/>
          </a:prstGeom>
        </p:spPr>
      </p:pic>
    </p:spTree>
    <p:extLst>
      <p:ext uri="{BB962C8B-B14F-4D97-AF65-F5344CB8AC3E}">
        <p14:creationId xmlns:p14="http://schemas.microsoft.com/office/powerpoint/2010/main" val="351950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in)">
                                      <p:cBhvr>
                                        <p:cTn id="13" dur="2000"/>
                                        <p:tgtEl>
                                          <p:spTgt spid="1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xit" presetSubtype="0" fill="hold" nodeType="clickEffect">
                                  <p:stCondLst>
                                    <p:cond delay="0"/>
                                  </p:stCondLst>
                                  <p:childTnLst>
                                    <p:anim calcmode="lin" valueType="num">
                                      <p:cBhvr>
                                        <p:cTn id="20" dur="1000"/>
                                        <p:tgtEl>
                                          <p:spTgt spid="14"/>
                                        </p:tgtEl>
                                        <p:attrNameLst>
                                          <p:attrName>ppt_w</p:attrName>
                                        </p:attrNameLst>
                                      </p:cBhvr>
                                      <p:tavLst>
                                        <p:tav tm="0">
                                          <p:val>
                                            <p:strVal val="ppt_w"/>
                                          </p:val>
                                        </p:tav>
                                        <p:tav tm="100000">
                                          <p:val>
                                            <p:fltVal val="0"/>
                                          </p:val>
                                        </p:tav>
                                      </p:tavLst>
                                    </p:anim>
                                    <p:anim calcmode="lin" valueType="num">
                                      <p:cBhvr>
                                        <p:cTn id="21" dur="1000"/>
                                        <p:tgtEl>
                                          <p:spTgt spid="14"/>
                                        </p:tgtEl>
                                        <p:attrNameLst>
                                          <p:attrName>ppt_h</p:attrName>
                                        </p:attrNameLst>
                                      </p:cBhvr>
                                      <p:tavLst>
                                        <p:tav tm="0">
                                          <p:val>
                                            <p:strVal val="ppt_h"/>
                                          </p:val>
                                        </p:tav>
                                        <p:tav tm="100000">
                                          <p:val>
                                            <p:fltVal val="0"/>
                                          </p:val>
                                        </p:tav>
                                      </p:tavLst>
                                    </p:anim>
                                    <p:anim calcmode="lin" valueType="num">
                                      <p:cBhvr>
                                        <p:cTn id="22" dur="1000"/>
                                        <p:tgtEl>
                                          <p:spTgt spid="14"/>
                                        </p:tgtEl>
                                        <p:attrNameLst>
                                          <p:attrName>style.rotation</p:attrName>
                                        </p:attrNameLst>
                                      </p:cBhvr>
                                      <p:tavLst>
                                        <p:tav tm="0">
                                          <p:val>
                                            <p:fltVal val="0"/>
                                          </p:val>
                                        </p:tav>
                                        <p:tav tm="100000">
                                          <p:val>
                                            <p:fltVal val="90"/>
                                          </p:val>
                                        </p:tav>
                                      </p:tavLst>
                                    </p:anim>
                                    <p:animEffect transition="out" filter="fade">
                                      <p:cBhvr>
                                        <p:cTn id="23" dur="1000"/>
                                        <p:tgtEl>
                                          <p:spTgt spid="14"/>
                                        </p:tgtEl>
                                      </p:cBhvr>
                                    </p:animEffect>
                                    <p:set>
                                      <p:cBhvr>
                                        <p:cTn id="24" dur="1" fill="hold">
                                          <p:stCondLst>
                                            <p:cond delay="999"/>
                                          </p:stCondLst>
                                        </p:cTn>
                                        <p:tgtEl>
                                          <p:spTgt spid="14"/>
                                        </p:tgtEl>
                                        <p:attrNameLst>
                                          <p:attrName>style.visibility</p:attrName>
                                        </p:attrNameLst>
                                      </p:cBhvr>
                                      <p:to>
                                        <p:strVal val="hidden"/>
                                      </p:to>
                                    </p:set>
                                  </p:childTnLst>
                                </p:cTn>
                              </p:par>
                              <p:par>
                                <p:cTn id="25" presetID="31" presetClass="exit" presetSubtype="0" fill="hold" grpId="1" nodeType="withEffect">
                                  <p:stCondLst>
                                    <p:cond delay="0"/>
                                  </p:stCondLst>
                                  <p:childTnLst>
                                    <p:anim calcmode="lin" valueType="num">
                                      <p:cBhvr>
                                        <p:cTn id="26" dur="1000"/>
                                        <p:tgtEl>
                                          <p:spTgt spid="6"/>
                                        </p:tgtEl>
                                        <p:attrNameLst>
                                          <p:attrName>ppt_w</p:attrName>
                                        </p:attrNameLst>
                                      </p:cBhvr>
                                      <p:tavLst>
                                        <p:tav tm="0">
                                          <p:val>
                                            <p:strVal val="ppt_w"/>
                                          </p:val>
                                        </p:tav>
                                        <p:tav tm="100000">
                                          <p:val>
                                            <p:fltVal val="0"/>
                                          </p:val>
                                        </p:tav>
                                      </p:tavLst>
                                    </p:anim>
                                    <p:anim calcmode="lin" valueType="num">
                                      <p:cBhvr>
                                        <p:cTn id="27" dur="1000"/>
                                        <p:tgtEl>
                                          <p:spTgt spid="6"/>
                                        </p:tgtEl>
                                        <p:attrNameLst>
                                          <p:attrName>ppt_h</p:attrName>
                                        </p:attrNameLst>
                                      </p:cBhvr>
                                      <p:tavLst>
                                        <p:tav tm="0">
                                          <p:val>
                                            <p:strVal val="ppt_h"/>
                                          </p:val>
                                        </p:tav>
                                        <p:tav tm="100000">
                                          <p:val>
                                            <p:fltVal val="0"/>
                                          </p:val>
                                        </p:tav>
                                      </p:tavLst>
                                    </p:anim>
                                    <p:anim calcmode="lin" valueType="num">
                                      <p:cBhvr>
                                        <p:cTn id="28" dur="1000"/>
                                        <p:tgtEl>
                                          <p:spTgt spid="6"/>
                                        </p:tgtEl>
                                        <p:attrNameLst>
                                          <p:attrName>style.rotation</p:attrName>
                                        </p:attrNameLst>
                                      </p:cBhvr>
                                      <p:tavLst>
                                        <p:tav tm="0">
                                          <p:val>
                                            <p:fltVal val="0"/>
                                          </p:val>
                                        </p:tav>
                                        <p:tav tm="100000">
                                          <p:val>
                                            <p:fltVal val="90"/>
                                          </p:val>
                                        </p:tav>
                                      </p:tavLst>
                                    </p:anim>
                                    <p:animEffect transition="out" filter="fade">
                                      <p:cBhvr>
                                        <p:cTn id="29" dur="1000"/>
                                        <p:tgtEl>
                                          <p:spTgt spid="6"/>
                                        </p:tgtEl>
                                      </p:cBhvr>
                                    </p:animEffect>
                                    <p:set>
                                      <p:cBhvr>
                                        <p:cTn id="30" dur="1" fill="hold">
                                          <p:stCondLst>
                                            <p:cond delay="999"/>
                                          </p:stCondLst>
                                        </p:cTn>
                                        <p:tgtEl>
                                          <p:spTgt spid="6"/>
                                        </p:tgtEl>
                                        <p:attrNameLst>
                                          <p:attrName>style.visibility</p:attrName>
                                        </p:attrNameLst>
                                      </p:cBhvr>
                                      <p:to>
                                        <p:strVal val="hidden"/>
                                      </p:to>
                                    </p:set>
                                  </p:childTnLst>
                                </p:cTn>
                              </p:par>
                            </p:childTnLst>
                          </p:cTn>
                        </p:par>
                        <p:par>
                          <p:cTn id="31" fill="hold">
                            <p:stCondLst>
                              <p:cond delay="1000"/>
                            </p:stCondLst>
                            <p:childTnLst>
                              <p:par>
                                <p:cTn id="32" presetID="16" presetClass="entr" presetSubtype="21"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6" grpId="1"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1">
            <a:extLst>
              <a:ext uri="{FF2B5EF4-FFF2-40B4-BE49-F238E27FC236}">
                <a16:creationId xmlns:a16="http://schemas.microsoft.com/office/drawing/2014/main" xmlns="" id="{B5807AB0-79AB-4CCA-B08F-8BF063921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2214"/>
            <a:ext cx="12192001" cy="6887818"/>
          </a:xfrm>
          <a:prstGeom prst="rect">
            <a:avLst/>
          </a:prstGeom>
        </p:spPr>
      </p:pic>
      <p:sp>
        <p:nvSpPr>
          <p:cNvPr id="2" name="Title 1">
            <a:extLst>
              <a:ext uri="{FF2B5EF4-FFF2-40B4-BE49-F238E27FC236}">
                <a16:creationId xmlns:a16="http://schemas.microsoft.com/office/drawing/2014/main" xmlns="" id="{31ABCA63-A4B3-4C60-950B-1CBC8DE4FD51}"/>
              </a:ext>
            </a:extLst>
          </p:cNvPr>
          <p:cNvSpPr>
            <a:spLocks noGrp="1"/>
          </p:cNvSpPr>
          <p:nvPr>
            <p:ph type="title"/>
          </p:nvPr>
        </p:nvSpPr>
        <p:spPr>
          <a:xfrm>
            <a:off x="3116943" y="466897"/>
            <a:ext cx="10515600" cy="1325563"/>
          </a:xfrm>
        </p:spPr>
        <p:txBody>
          <a:bodyPr/>
          <a:lstStyle/>
          <a:p>
            <a:r>
              <a:rPr lang="en-US" dirty="0">
                <a:solidFill>
                  <a:srgbClr val="FF0000"/>
                </a:solidFill>
                <a:latin typeface="Times New Roman" panose="02020603050405020304" pitchFamily="18" charset="0"/>
                <a:cs typeface="Times New Roman" panose="02020603050405020304" pitchFamily="18" charset="0"/>
              </a:rPr>
              <a:t>b) </a:t>
            </a:r>
            <a:r>
              <a:rPr lang="en-US" dirty="0" err="1">
                <a:solidFill>
                  <a:srgbClr val="FF0000"/>
                </a:solidFill>
                <a:latin typeface="Times New Roman" panose="02020603050405020304" pitchFamily="18" charset="0"/>
                <a:cs typeface="Times New Roman" panose="02020603050405020304" pitchFamily="18" charset="0"/>
              </a:rPr>
              <a:t>Chỉ</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C77EF7BF-CFBE-426E-9B8B-4F658C6218D6}"/>
              </a:ext>
            </a:extLst>
          </p:cNvPr>
          <p:cNvSpPr>
            <a:spLocks noGrp="1"/>
          </p:cNvSpPr>
          <p:nvPr>
            <p:ph idx="1"/>
          </p:nvPr>
        </p:nvSpPr>
        <p:spPr>
          <a:xfrm>
            <a:off x="0" y="2274266"/>
            <a:ext cx="12192000" cy="4351338"/>
          </a:xfrm>
        </p:spPr>
        <p:txBody>
          <a:bodyPr>
            <a:normAutofit/>
          </a:bodyPr>
          <a:lstStyle/>
          <a:p>
            <a:pPr>
              <a:lnSpc>
                <a:spcPct val="160000"/>
              </a:lnSpc>
              <a:buFontTx/>
              <a:buChar char="-"/>
            </a:pP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tơ</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nhuộm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trắng</a:t>
            </a:r>
            <a:r>
              <a:rPr lang="en-US" sz="3200" dirty="0">
                <a:latin typeface="Times New Roman" panose="02020603050405020304" pitchFamily="18" charset="0"/>
                <a:cs typeface="Times New Roman" panose="02020603050405020304" pitchFamily="18" charset="0"/>
              </a:rPr>
              <a:t>.</a:t>
            </a:r>
          </a:p>
          <a:p>
            <a:pPr>
              <a:lnSpc>
                <a:spcPct val="160000"/>
              </a:lnSpc>
              <a:buFontTx/>
              <a:buChar char="-"/>
            </a:pP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lõi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gỗ</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nhựa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055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down)">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1">
            <a:extLst>
              <a:ext uri="{FF2B5EF4-FFF2-40B4-BE49-F238E27FC236}">
                <a16:creationId xmlns:a16="http://schemas.microsoft.com/office/drawing/2014/main" xmlns="" id="{3B6C2DE4-8E50-4198-99A8-E81EB1EA2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2214"/>
            <a:ext cx="12192001" cy="688781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649" y="1962377"/>
            <a:ext cx="8648700" cy="4351338"/>
          </a:xfrm>
          <a:prstGeom prst="rect">
            <a:avLst/>
          </a:prstGeom>
        </p:spPr>
      </p:pic>
      <p:sp>
        <p:nvSpPr>
          <p:cNvPr id="5" name="Rounded Rectangle 4"/>
          <p:cNvSpPr/>
          <p:nvPr/>
        </p:nvSpPr>
        <p:spPr>
          <a:xfrm>
            <a:off x="3055071" y="498736"/>
            <a:ext cx="6441141" cy="941294"/>
          </a:xfrm>
          <a:prstGeom prst="roundRect">
            <a:avLst/>
          </a:prstGeom>
          <a:ln>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C00000"/>
                </a:solidFill>
                <a:latin typeface="+mj-lt"/>
              </a:rPr>
              <a:t>Em hãy nêu tên loại chỉ trong hình 1a, 1b</a:t>
            </a:r>
            <a:endParaRPr lang="en-US" sz="2800" dirty="0">
              <a:solidFill>
                <a:srgbClr val="C00000"/>
              </a:solidFill>
              <a:latin typeface="+mj-lt"/>
            </a:endParaRPr>
          </a:p>
        </p:txBody>
      </p:sp>
    </p:spTree>
    <p:extLst>
      <p:ext uri="{BB962C8B-B14F-4D97-AF65-F5344CB8AC3E}">
        <p14:creationId xmlns:p14="http://schemas.microsoft.com/office/powerpoint/2010/main" val="246913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media.tinmoi.vn/2016/07/27/chi-may-quan-ao-khau-vet-thu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9600" y="0"/>
            <a:ext cx="9042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9600" y="3452813"/>
            <a:ext cx="90424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0" y="1219201"/>
            <a:ext cx="3676651"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eaLnBrk="0" fontAlgn="base" hangingPunct="0">
              <a:spcAft>
                <a:spcPct val="0"/>
              </a:spcAft>
              <a:buFont typeface="Wingdings 3" pitchFamily="18" charset="2"/>
              <a:defRPr sz="1200">
                <a:solidFill>
                  <a:srgbClr val="404040"/>
                </a:solidFill>
                <a:latin typeface="Trebuchet MS" pitchFamily="34" charset="0"/>
              </a:defRPr>
            </a:lvl6pPr>
            <a:lvl7pPr eaLnBrk="0" fontAlgn="base" hangingPunct="0">
              <a:spcAft>
                <a:spcPct val="0"/>
              </a:spcAft>
              <a:buFont typeface="Wingdings 3" pitchFamily="18" charset="2"/>
              <a:defRPr sz="1200">
                <a:solidFill>
                  <a:srgbClr val="404040"/>
                </a:solidFill>
                <a:latin typeface="Trebuchet MS" pitchFamily="34" charset="0"/>
              </a:defRPr>
            </a:lvl7pPr>
            <a:lvl8pPr eaLnBrk="0" fontAlgn="base" hangingPunct="0">
              <a:spcAft>
                <a:spcPct val="0"/>
              </a:spcAft>
              <a:buFont typeface="Wingdings 3" pitchFamily="18" charset="2"/>
              <a:defRPr sz="1200">
                <a:solidFill>
                  <a:srgbClr val="404040"/>
                </a:solidFill>
                <a:latin typeface="Trebuchet MS" pitchFamily="34" charset="0"/>
              </a:defRPr>
            </a:lvl8pPr>
            <a:lvl9pPr eaLnBrk="0" fontAlgn="base" hangingPunct="0">
              <a:spcAft>
                <a:spcPct val="0"/>
              </a:spcAft>
              <a:buFont typeface="Wingdings 3" pitchFamily="18" charset="2"/>
              <a:defRPr sz="1200">
                <a:solidFill>
                  <a:srgbClr val="404040"/>
                </a:solidFill>
                <a:latin typeface="Trebuchet MS" pitchFamily="34" charset="0"/>
              </a:defRPr>
            </a:lvl9pPr>
          </a:lstStyle>
          <a:p>
            <a:pPr eaLnBrk="1" hangingPunct="1"/>
            <a:r>
              <a:rPr lang="en-US" sz="4800" b="1" dirty="0" err="1">
                <a:solidFill>
                  <a:schemeClr val="tx1"/>
                </a:solidFill>
                <a:latin typeface="Times New Roman" pitchFamily="18" charset="0"/>
                <a:cs typeface="Times New Roman" pitchFamily="18" charset="0"/>
              </a:rPr>
              <a:t>Chỉ</a:t>
            </a:r>
            <a:r>
              <a:rPr lang="en-US" sz="4800" b="1" dirty="0">
                <a:solidFill>
                  <a:schemeClr val="tx1"/>
                </a:solidFill>
                <a:latin typeface="Times New Roman" pitchFamily="18" charset="0"/>
                <a:cs typeface="Times New Roman" pitchFamily="18" charset="0"/>
              </a:rPr>
              <a:t> </a:t>
            </a:r>
            <a:r>
              <a:rPr lang="en-US" sz="4800" b="1" dirty="0" err="1">
                <a:solidFill>
                  <a:schemeClr val="tx1"/>
                </a:solidFill>
                <a:latin typeface="Times New Roman" pitchFamily="18" charset="0"/>
                <a:cs typeface="Times New Roman" pitchFamily="18" charset="0"/>
              </a:rPr>
              <a:t>khâu</a:t>
            </a:r>
            <a:endParaRPr lang="en-US" sz="4800" b="1" dirty="0">
              <a:solidFill>
                <a:schemeClr val="tx1"/>
              </a:solidFill>
              <a:latin typeface="Times New Roman" pitchFamily="18" charset="0"/>
              <a:cs typeface="Times New Roman" pitchFamily="18" charset="0"/>
            </a:endParaRPr>
          </a:p>
        </p:txBody>
      </p:sp>
      <p:sp>
        <p:nvSpPr>
          <p:cNvPr id="6" name="TextBox 5"/>
          <p:cNvSpPr txBox="1">
            <a:spLocks noChangeArrowheads="1"/>
          </p:cNvSpPr>
          <p:nvPr/>
        </p:nvSpPr>
        <p:spPr bwMode="auto">
          <a:xfrm>
            <a:off x="0" y="4263033"/>
            <a:ext cx="276577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eaLnBrk="0" fontAlgn="base" hangingPunct="0">
              <a:spcAft>
                <a:spcPct val="0"/>
              </a:spcAft>
              <a:buFont typeface="Wingdings 3" pitchFamily="18" charset="2"/>
              <a:defRPr sz="1200">
                <a:solidFill>
                  <a:srgbClr val="404040"/>
                </a:solidFill>
                <a:latin typeface="Trebuchet MS" pitchFamily="34" charset="0"/>
              </a:defRPr>
            </a:lvl6pPr>
            <a:lvl7pPr eaLnBrk="0" fontAlgn="base" hangingPunct="0">
              <a:spcAft>
                <a:spcPct val="0"/>
              </a:spcAft>
              <a:buFont typeface="Wingdings 3" pitchFamily="18" charset="2"/>
              <a:defRPr sz="1200">
                <a:solidFill>
                  <a:srgbClr val="404040"/>
                </a:solidFill>
                <a:latin typeface="Trebuchet MS" pitchFamily="34" charset="0"/>
              </a:defRPr>
            </a:lvl7pPr>
            <a:lvl8pPr eaLnBrk="0" fontAlgn="base" hangingPunct="0">
              <a:spcAft>
                <a:spcPct val="0"/>
              </a:spcAft>
              <a:buFont typeface="Wingdings 3" pitchFamily="18" charset="2"/>
              <a:defRPr sz="1200">
                <a:solidFill>
                  <a:srgbClr val="404040"/>
                </a:solidFill>
                <a:latin typeface="Trebuchet MS" pitchFamily="34" charset="0"/>
              </a:defRPr>
            </a:lvl8pPr>
            <a:lvl9pPr eaLnBrk="0" fontAlgn="base" hangingPunct="0">
              <a:spcAft>
                <a:spcPct val="0"/>
              </a:spcAft>
              <a:buFont typeface="Wingdings 3" pitchFamily="18" charset="2"/>
              <a:defRPr sz="1200">
                <a:solidFill>
                  <a:srgbClr val="404040"/>
                </a:solidFill>
                <a:latin typeface="Trebuchet MS" pitchFamily="34" charset="0"/>
              </a:defRPr>
            </a:lvl9pPr>
          </a:lstStyle>
          <a:p>
            <a:pPr eaLnBrk="1" hangingPunct="1"/>
            <a:r>
              <a:rPr lang="en-US" sz="5400" b="1" dirty="0" err="1">
                <a:solidFill>
                  <a:schemeClr val="tx1"/>
                </a:solidFill>
                <a:latin typeface="Times New Roman" pitchFamily="18" charset="0"/>
                <a:cs typeface="Times New Roman" pitchFamily="18" charset="0"/>
              </a:rPr>
              <a:t>Chỉ</a:t>
            </a:r>
            <a:r>
              <a:rPr lang="en-US" sz="5400" b="1" dirty="0">
                <a:solidFill>
                  <a:schemeClr val="tx1"/>
                </a:solidFill>
                <a:latin typeface="Times New Roman" pitchFamily="18" charset="0"/>
                <a:cs typeface="Times New Roman" pitchFamily="18" charset="0"/>
              </a:rPr>
              <a:t> </a:t>
            </a:r>
            <a:r>
              <a:rPr lang="en-US" sz="5400" b="1" dirty="0" err="1">
                <a:solidFill>
                  <a:schemeClr val="tx1"/>
                </a:solidFill>
                <a:latin typeface="Times New Roman" pitchFamily="18" charset="0"/>
                <a:cs typeface="Times New Roman" pitchFamily="18" charset="0"/>
              </a:rPr>
              <a:t>thêu</a:t>
            </a:r>
            <a:endParaRPr lang="en-US" sz="5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429765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barn(inVertical)">
                                      <p:cBhvr>
                                        <p:cTn id="7" dur="500"/>
                                        <p:tgtEl>
                                          <p:spTgt spid="256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Vertical)">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11">
            <a:extLst>
              <a:ext uri="{FF2B5EF4-FFF2-40B4-BE49-F238E27FC236}">
                <a16:creationId xmlns:a16="http://schemas.microsoft.com/office/drawing/2014/main" xmlns="" id="{20601CBA-7A1C-4AE6-A39A-852092DCD5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2214"/>
            <a:ext cx="12192001" cy="6887818"/>
          </a:xfrm>
          <a:prstGeom prst="rect">
            <a:avLst/>
          </a:prstGeom>
        </p:spPr>
      </p:pic>
      <p:pic>
        <p:nvPicPr>
          <p:cNvPr id="4" name="Content Placeholder 3"/>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10000" b="90000" l="10000" r="90000">
                        <a14:foregroundMark x1="80667" y1="30667" x2="80667" y2="30667"/>
                        <a14:foregroundMark x1="80333" y1="60333" x2="80333" y2="60333"/>
                        <a14:foregroundMark x1="64667" y1="60333" x2="64667" y2="60333"/>
                        <a14:foregroundMark x1="62333" y1="62667" x2="62333" y2="62667"/>
                        <a14:foregroundMark x1="58333" y1="63556" x2="57333" y2="63556"/>
                        <a14:foregroundMark x1="57000" y1="63889" x2="57000" y2="63889"/>
                        <a14:foregroundMark x1="55333" y1="59778" x2="55333" y2="59778"/>
                        <a14:foregroundMark x1="65333" y1="60889" x2="65333" y2="60889"/>
                        <a14:foregroundMark x1="66333" y1="63889" x2="66333" y2="63889"/>
                        <a14:foregroundMark x1="65333" y1="64111" x2="65333" y2="64111"/>
                        <a14:foregroundMark x1="64333" y1="64111" x2="63333" y2="64111"/>
                        <a14:foregroundMark x1="61333" y1="63556" x2="59667" y2="62333"/>
                        <a14:foregroundMark x1="58000" y1="61778" x2="56000" y2="61778"/>
                        <a14:foregroundMark x1="54333" y1="62111" x2="54333" y2="62111"/>
                        <a14:foregroundMark x1="57000" y1="60556" x2="60333" y2="59444"/>
                        <a14:foregroundMark x1="62333" y1="58222" x2="67000" y2="58222"/>
                        <a14:foregroundMark x1="69333" y1="58000" x2="72667" y2="58000"/>
                        <a14:foregroundMark x1="75333" y1="57667" x2="75333" y2="57667"/>
                        <a14:foregroundMark x1="77333" y1="65000" x2="77333" y2="65000"/>
                        <a14:foregroundMark x1="77000" y1="56222" x2="77000" y2="56222"/>
                        <a14:foregroundMark x1="81667" y1="56222" x2="81667" y2="56222"/>
                        <a14:foregroundMark x1="83667" y1="55333" x2="83667" y2="55333"/>
                        <a14:foregroundMark x1="79000" y1="74667" x2="79000" y2="74667"/>
                        <a14:foregroundMark x1="80000" y1="80000" x2="80000" y2="80000"/>
                        <a14:foregroundMark x1="70000" y1="81222" x2="70000" y2="81222"/>
                        <a14:foregroundMark x1="40667" y1="78889" x2="40667" y2="78889"/>
                        <a14:foregroundMark x1="30667" y1="79444" x2="30667" y2="79444"/>
                        <a14:foregroundMark x1="10000" y1="38222" x2="10000" y2="38222"/>
                        <a14:foregroundMark x1="71000" y1="22111" x2="71000" y2="22111"/>
                        <a14:foregroundMark x1="61667" y1="59111" x2="61667" y2="59111"/>
                        <a14:foregroundMark x1="63667" y1="55889" x2="63667" y2="55889"/>
                        <a14:foregroundMark x1="54667" y1="57333" x2="54667" y2="57333"/>
                        <a14:foregroundMark x1="53000" y1="65000" x2="53000" y2="65000"/>
                      </a14:backgroundRemoval>
                    </a14:imgEffect>
                  </a14:imgLayer>
                </a14:imgProps>
              </a:ext>
              <a:ext uri="{28A0092B-C50C-407E-A947-70E740481C1C}">
                <a14:useLocalDpi xmlns:a14="http://schemas.microsoft.com/office/drawing/2010/main" val="0"/>
              </a:ext>
            </a:extLst>
          </a:blip>
          <a:stretch>
            <a:fillRect/>
          </a:stretch>
        </p:blipFill>
        <p:spPr>
          <a:xfrm>
            <a:off x="3310731" y="2458502"/>
            <a:ext cx="4351338" cy="4938246"/>
          </a:xfrm>
        </p:spPr>
      </p:pic>
      <p:sp>
        <p:nvSpPr>
          <p:cNvPr id="5" name="Cloud Callout 4"/>
          <p:cNvSpPr/>
          <p:nvPr/>
        </p:nvSpPr>
        <p:spPr>
          <a:xfrm>
            <a:off x="6059277" y="232396"/>
            <a:ext cx="4988859" cy="3213847"/>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00FF"/>
                </a:solidFill>
                <a:latin typeface="+mj-lt"/>
              </a:rPr>
              <a:t>Tìm cách để lựa chọn chỉ phù hợp với các loại vải.</a:t>
            </a:r>
            <a:endParaRPr lang="en-US" sz="2800" dirty="0">
              <a:solidFill>
                <a:srgbClr val="0000FF"/>
              </a:solidFill>
              <a:latin typeface="+mj-lt"/>
            </a:endParaRPr>
          </a:p>
        </p:txBody>
      </p:sp>
      <p:sp>
        <p:nvSpPr>
          <p:cNvPr id="6" name="TextBox 5"/>
          <p:cNvSpPr txBox="1"/>
          <p:nvPr/>
        </p:nvSpPr>
        <p:spPr>
          <a:xfrm>
            <a:off x="303936" y="2307489"/>
            <a:ext cx="11353800" cy="3316742"/>
          </a:xfrm>
          <a:prstGeom prst="rect">
            <a:avLst/>
          </a:prstGeom>
          <a:noFill/>
        </p:spPr>
        <p:txBody>
          <a:bodyPr wrap="square" rtlCol="0">
            <a:spAutoFit/>
          </a:bodyPr>
          <a:lstStyle/>
          <a:p>
            <a:pPr>
              <a:lnSpc>
                <a:spcPct val="150000"/>
              </a:lnSpc>
            </a:pPr>
            <a:r>
              <a:rPr lang="vi-VN" sz="3600" dirty="0">
                <a:latin typeface="Times New Roman" panose="02020603050405020304" pitchFamily="18" charset="0"/>
                <a:cs typeface="Times New Roman" panose="02020603050405020304" pitchFamily="18" charset="0"/>
              </a:rPr>
              <a:t>- Muốn có đường khâu, thêu đẹp phải chọn chỉ khâu có độ mảnh và độ dai phù hợp với độ dày và độ dai của sợi vải.</a:t>
            </a:r>
          </a:p>
          <a:p>
            <a:pPr>
              <a:lnSpc>
                <a:spcPct val="150000"/>
              </a:lnSpc>
            </a:pPr>
            <a:r>
              <a:rPr lang="vi-VN" sz="3600" dirty="0">
                <a:latin typeface="Times New Roman" panose="02020603050405020304" pitchFamily="18" charset="0"/>
                <a:cs typeface="Times New Roman" panose="02020603050405020304" pitchFamily="18" charset="0"/>
              </a:rPr>
              <a:t>Ví dụ: Khâu vải mỏng thì ta dùng chỉ mảnh, nhưng nếu khâu vải dày thì ta chọn chỉ sợi to hơn.</a:t>
            </a:r>
          </a:p>
        </p:txBody>
      </p:sp>
      <p:sp>
        <p:nvSpPr>
          <p:cNvPr id="2" name="TextBox 1">
            <a:extLst>
              <a:ext uri="{FF2B5EF4-FFF2-40B4-BE49-F238E27FC236}">
                <a16:creationId xmlns:a16="http://schemas.microsoft.com/office/drawing/2014/main" xmlns="" id="{D70F94C5-AC12-4AE6-AEE5-FCF35AA5DE61}"/>
              </a:ext>
            </a:extLst>
          </p:cNvPr>
          <p:cNvSpPr txBox="1"/>
          <p:nvPr/>
        </p:nvSpPr>
        <p:spPr>
          <a:xfrm>
            <a:off x="3026406" y="582502"/>
            <a:ext cx="5539408" cy="1200329"/>
          </a:xfrm>
          <a:prstGeom prst="rect">
            <a:avLst/>
          </a:prstGeom>
          <a:noFill/>
        </p:spPr>
        <p:txBody>
          <a:bodyPr wrap="square" rtlCol="0">
            <a:spAutoFit/>
          </a:bodyPr>
          <a:lstStyle/>
          <a:p>
            <a:r>
              <a:rPr lang="vi-VN" sz="3600" b="1" dirty="0">
                <a:solidFill>
                  <a:srgbClr val="FF0000"/>
                </a:solidFill>
                <a:latin typeface="Times New Roman" panose="02020603050405020304" pitchFamily="18" charset="0"/>
                <a:cs typeface="Times New Roman" panose="02020603050405020304" pitchFamily="18" charset="0"/>
              </a:rPr>
              <a:t>Hướng dẫn chọn chỉ </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401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4"/>
                                        </p:tgtEl>
                                        <p:attrNameLst>
                                          <p:attrName>ppt_x</p:attrName>
                                        </p:attrNameLst>
                                      </p:cBhvr>
                                      <p:tavLst>
                                        <p:tav tm="0">
                                          <p:val>
                                            <p:strVal val="ppt_x"/>
                                          </p:val>
                                        </p:tav>
                                        <p:tav tm="100000">
                                          <p:val>
                                            <p:strVal val="ppt_x"/>
                                          </p:val>
                                        </p:tav>
                                      </p:tavLst>
                                    </p:anim>
                                    <p:anim calcmode="lin" valueType="num">
                                      <p:cBhvr additive="base">
                                        <p:cTn id="15" dur="500"/>
                                        <p:tgtEl>
                                          <p:spTgt spid="4"/>
                                        </p:tgtEl>
                                        <p:attrNameLst>
                                          <p:attrName>ppt_y</p:attrName>
                                        </p:attrNameLst>
                                      </p:cBhvr>
                                      <p:tavLst>
                                        <p:tav tm="0">
                                          <p:val>
                                            <p:strVal val="ppt_y"/>
                                          </p:val>
                                        </p:tav>
                                        <p:tav tm="100000">
                                          <p:val>
                                            <p:strVal val="1+ppt_h/2"/>
                                          </p:val>
                                        </p:tav>
                                      </p:tavLst>
                                    </p:anim>
                                    <p:set>
                                      <p:cBhvr>
                                        <p:cTn id="16" dur="1" fill="hold">
                                          <p:stCondLst>
                                            <p:cond delay="499"/>
                                          </p:stCondLst>
                                        </p:cTn>
                                        <p:tgtEl>
                                          <p:spTgt spid="4"/>
                                        </p:tgtEl>
                                        <p:attrNameLst>
                                          <p:attrName>style.visibility</p:attrName>
                                        </p:attrNameLst>
                                      </p:cBhvr>
                                      <p:to>
                                        <p:strVal val="hidden"/>
                                      </p:to>
                                    </p:set>
                                  </p:childTnLst>
                                </p:cTn>
                              </p:par>
                              <p:par>
                                <p:cTn id="17" presetID="2" presetClass="exit" presetSubtype="4" fill="hold" grpId="1" nodeType="with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par>
                                <p:cTn id="39" presetID="2" presetClass="entr" presetSubtype="4"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11">
            <a:extLst>
              <a:ext uri="{FF2B5EF4-FFF2-40B4-BE49-F238E27FC236}">
                <a16:creationId xmlns:a16="http://schemas.microsoft.com/office/drawing/2014/main" xmlns="" id="{F4DDB014-48AF-49FC-A2FC-1119BEAF3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2214"/>
            <a:ext cx="12192001" cy="6887818"/>
          </a:xfrm>
          <a:prstGeom prst="rect">
            <a:avLst/>
          </a:prstGeom>
        </p:spPr>
      </p:pic>
      <p:pic>
        <p:nvPicPr>
          <p:cNvPr id="12" name="Picture 11">
            <a:extLst>
              <a:ext uri="{FF2B5EF4-FFF2-40B4-BE49-F238E27FC236}">
                <a16:creationId xmlns:a16="http://schemas.microsoft.com/office/drawing/2014/main" xmlns="" id="{2C1EDB5D-94B8-470D-A764-D35B7B3245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7838" y="1843088"/>
            <a:ext cx="3894161" cy="2325565"/>
          </a:xfrm>
          <a:prstGeom prst="rect">
            <a:avLst/>
          </a:prstGeom>
        </p:spPr>
      </p:pic>
      <p:pic>
        <p:nvPicPr>
          <p:cNvPr id="5" name="Picture 4">
            <a:extLst>
              <a:ext uri="{FF2B5EF4-FFF2-40B4-BE49-F238E27FC236}">
                <a16:creationId xmlns:a16="http://schemas.microsoft.com/office/drawing/2014/main" xmlns="" id="{BD4E27FD-0C74-4C38-B5E4-84F1485004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94788" y="4140562"/>
            <a:ext cx="3497212" cy="2321165"/>
          </a:xfrm>
          <a:prstGeom prst="rect">
            <a:avLst/>
          </a:prstGeom>
        </p:spPr>
      </p:pic>
      <p:sp>
        <p:nvSpPr>
          <p:cNvPr id="2" name="Title 1">
            <a:extLst>
              <a:ext uri="{FF2B5EF4-FFF2-40B4-BE49-F238E27FC236}">
                <a16:creationId xmlns:a16="http://schemas.microsoft.com/office/drawing/2014/main" xmlns="" id="{C82A0B92-F7BC-48D3-806E-088AC09917D1}"/>
              </a:ext>
            </a:extLst>
          </p:cNvPr>
          <p:cNvSpPr>
            <a:spLocks noGrp="1"/>
          </p:cNvSpPr>
          <p:nvPr>
            <p:ph type="title"/>
          </p:nvPr>
        </p:nvSpPr>
        <p:spPr>
          <a:xfrm>
            <a:off x="3102428" y="627105"/>
            <a:ext cx="10515600" cy="1325563"/>
          </a:xfrm>
        </p:spPr>
        <p:txBody>
          <a:bodyPr/>
          <a:lstStyle/>
          <a:p>
            <a:r>
              <a:rPr lang="vi-VN" b="1" dirty="0">
                <a:solidFill>
                  <a:srgbClr val="C00000"/>
                </a:solidFill>
              </a:rPr>
              <a:t>2. Dụng cụ cắt, khâu, thêu</a:t>
            </a:r>
            <a:r>
              <a:rPr lang="en-US" b="1" dirty="0">
                <a:solidFill>
                  <a:srgbClr val="C00000"/>
                </a:solidFill>
              </a:rPr>
              <a:t/>
            </a:r>
            <a:br>
              <a:rPr lang="en-US" b="1" dirty="0">
                <a:solidFill>
                  <a:srgbClr val="C00000"/>
                </a:solidFill>
              </a:rPr>
            </a:br>
            <a:endParaRPr lang="en-US" dirty="0"/>
          </a:p>
        </p:txBody>
      </p:sp>
      <p:sp>
        <p:nvSpPr>
          <p:cNvPr id="6" name="Title 1">
            <a:extLst>
              <a:ext uri="{FF2B5EF4-FFF2-40B4-BE49-F238E27FC236}">
                <a16:creationId xmlns:a16="http://schemas.microsoft.com/office/drawing/2014/main" xmlns="" id="{4F83578E-0955-4BEB-9C63-160095F972A9}"/>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rgbClr val="C00000"/>
              </a:solidFill>
            </a:endParaRPr>
          </a:p>
        </p:txBody>
      </p:sp>
      <p:sp>
        <p:nvSpPr>
          <p:cNvPr id="7" name="Content Placeholder 2">
            <a:extLst>
              <a:ext uri="{FF2B5EF4-FFF2-40B4-BE49-F238E27FC236}">
                <a16:creationId xmlns:a16="http://schemas.microsoft.com/office/drawing/2014/main" xmlns="" id="{45A1FE66-BD32-4AD9-8C25-9FC29A4ABC3A}"/>
              </a:ext>
            </a:extLst>
          </p:cNvPr>
          <p:cNvSpPr txBox="1">
            <a:spLocks/>
          </p:cNvSpPr>
          <p:nvPr/>
        </p:nvSpPr>
        <p:spPr>
          <a:xfrm>
            <a:off x="272143" y="1925680"/>
            <a:ext cx="10515600" cy="10267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vi-VN" b="1" dirty="0">
                <a:solidFill>
                  <a:srgbClr val="FF0000"/>
                </a:solidFill>
                <a:latin typeface="+mj-lt"/>
              </a:rPr>
              <a:t>a. Kéo</a:t>
            </a:r>
          </a:p>
          <a:p>
            <a:pPr marL="0" indent="0">
              <a:buFont typeface="Arial" panose="020B0604020202020204" pitchFamily="34" charset="0"/>
              <a:buNone/>
            </a:pPr>
            <a:endParaRPr lang="vi-VN" b="1" dirty="0">
              <a:solidFill>
                <a:srgbClr val="0000FF"/>
              </a:solidFill>
              <a:latin typeface="+mj-lt"/>
            </a:endParaRPr>
          </a:p>
        </p:txBody>
      </p:sp>
      <p:sp>
        <p:nvSpPr>
          <p:cNvPr id="19" name="TextBox 18">
            <a:extLst>
              <a:ext uri="{FF2B5EF4-FFF2-40B4-BE49-F238E27FC236}">
                <a16:creationId xmlns:a16="http://schemas.microsoft.com/office/drawing/2014/main" xmlns="" id="{C20A28B9-1935-443B-8E87-FEBD716246C6}"/>
              </a:ext>
            </a:extLst>
          </p:cNvPr>
          <p:cNvSpPr txBox="1"/>
          <p:nvPr/>
        </p:nvSpPr>
        <p:spPr>
          <a:xfrm>
            <a:off x="8740163" y="3937819"/>
            <a:ext cx="261257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vải</a:t>
            </a:r>
            <a:endParaRPr lang="en-US" sz="24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03E2652E-DD3A-4658-BBE0-83BCB004127D}"/>
              </a:ext>
            </a:extLst>
          </p:cNvPr>
          <p:cNvSpPr txBox="1"/>
          <p:nvPr/>
        </p:nvSpPr>
        <p:spPr>
          <a:xfrm>
            <a:off x="8740163" y="6000062"/>
            <a:ext cx="261257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 </a:t>
            </a:r>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endParaRPr lang="en-US" sz="2400" dirty="0">
              <a:latin typeface="Times New Roman" panose="02020603050405020304" pitchFamily="18" charset="0"/>
              <a:cs typeface="Times New Roman" panose="02020603050405020304" pitchFamily="18" charset="0"/>
            </a:endParaRPr>
          </a:p>
        </p:txBody>
      </p:sp>
      <p:sp>
        <p:nvSpPr>
          <p:cNvPr id="15" name="Content Placeholder 2">
            <a:extLst>
              <a:ext uri="{FF2B5EF4-FFF2-40B4-BE49-F238E27FC236}">
                <a16:creationId xmlns:a16="http://schemas.microsoft.com/office/drawing/2014/main" xmlns="" id="{BB35955B-6FAE-412B-A8E8-155F4075FF28}"/>
              </a:ext>
            </a:extLst>
          </p:cNvPr>
          <p:cNvSpPr txBox="1">
            <a:spLocks/>
          </p:cNvSpPr>
          <p:nvPr/>
        </p:nvSpPr>
        <p:spPr>
          <a:xfrm>
            <a:off x="0" y="2622827"/>
            <a:ext cx="8297839" cy="12314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40000"/>
              </a:lnSpc>
              <a:buFont typeface="Wingdings" panose="05000000000000000000" pitchFamily="2" charset="2"/>
              <a:buChar char="v"/>
            </a:pPr>
            <a:r>
              <a:rPr lang="vi-VN" sz="3200" dirty="0">
                <a:latin typeface="+mj-lt"/>
              </a:rPr>
              <a:t> Đặc điểm cấu tạo: Cả hai loại kéo đều có thành phần chủ yếu là tay cầm và lưỡi kéo, ở giữa có chốt hoặc vít để bắt chéo hai lưỡi kéo. Tay cầm của kéo thường có hình uốn cong khép kín để lồng ngón tay vào khi cắt.</a:t>
            </a:r>
          </a:p>
        </p:txBody>
      </p:sp>
      <p:sp>
        <p:nvSpPr>
          <p:cNvPr id="8" name="TextBox 7">
            <a:extLst>
              <a:ext uri="{FF2B5EF4-FFF2-40B4-BE49-F238E27FC236}">
                <a16:creationId xmlns:a16="http://schemas.microsoft.com/office/drawing/2014/main" xmlns="" id="{EFA00245-699B-4F57-8187-59FD76B8B3DC}"/>
              </a:ext>
            </a:extLst>
          </p:cNvPr>
          <p:cNvSpPr txBox="1"/>
          <p:nvPr/>
        </p:nvSpPr>
        <p:spPr>
          <a:xfrm>
            <a:off x="317518" y="3131026"/>
            <a:ext cx="8133840" cy="1446550"/>
          </a:xfrm>
          <a:prstGeom prst="rect">
            <a:avLst/>
          </a:prstGeom>
          <a:noFill/>
        </p:spPr>
        <p:txBody>
          <a:bodyPr wrap="square" rtlCol="0">
            <a:spAutoFit/>
          </a:bodyPr>
          <a:lstStyle/>
          <a:p>
            <a:r>
              <a:rPr lang="en-US" sz="4400" dirty="0">
                <a:solidFill>
                  <a:srgbClr val="0000FF"/>
                </a:solidFill>
                <a:latin typeface="Times New Roman" panose="02020603050405020304" pitchFamily="18" charset="0"/>
                <a:cs typeface="Times New Roman" panose="02020603050405020304" pitchFamily="18" charset="0"/>
              </a:rPr>
              <a:t>So </a:t>
            </a:r>
            <a:r>
              <a:rPr lang="en-US" sz="4400" dirty="0" err="1">
                <a:solidFill>
                  <a:srgbClr val="0000FF"/>
                </a:solidFill>
                <a:latin typeface="Times New Roman" panose="02020603050405020304" pitchFamily="18" charset="0"/>
                <a:cs typeface="Times New Roman" panose="02020603050405020304" pitchFamily="18" charset="0"/>
              </a:rPr>
              <a:t>sánh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cấu</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tạo</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hình</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dạng</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của</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kéo</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cắt</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vải</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và</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kéo</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cắt</a:t>
            </a:r>
            <a:r>
              <a:rPr lang="en-US" sz="4400" dirty="0">
                <a:solidFill>
                  <a:srgbClr val="0000FF"/>
                </a:solidFill>
                <a:latin typeface="Times New Roman" panose="02020603050405020304" pitchFamily="18" charset="0"/>
                <a:cs typeface="Times New Roman" panose="02020603050405020304" pitchFamily="18" charset="0"/>
              </a:rPr>
              <a:t> </a:t>
            </a:r>
            <a:r>
              <a:rPr lang="en-US" sz="4400" dirty="0" err="1">
                <a:solidFill>
                  <a:srgbClr val="0000FF"/>
                </a:solidFill>
                <a:latin typeface="Times New Roman" panose="02020603050405020304" pitchFamily="18" charset="0"/>
                <a:cs typeface="Times New Roman" panose="02020603050405020304" pitchFamily="18" charset="0"/>
              </a:rPr>
              <a:t>chỉ</a:t>
            </a:r>
            <a:r>
              <a:rPr lang="en-US" sz="4400" dirty="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7356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xit" presetSubtype="10" fill="hold" grpId="1" nodeType="clickEffect">
                                  <p:stCondLst>
                                    <p:cond delay="0"/>
                                  </p:stCondLst>
                                  <p:childTnLst>
                                    <p:animEffect transition="out" filter="randombar(horizontal)">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childTnLst>
                          </p:cTn>
                        </p:par>
                        <p:par>
                          <p:cTn id="37" fill="hold">
                            <p:stCondLst>
                              <p:cond delay="500"/>
                            </p:stCondLst>
                            <p:childTnLst>
                              <p:par>
                                <p:cTn id="38" presetID="6"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ircle(in)">
                                      <p:cBhvr>
                                        <p:cTn id="4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15" grpId="0"/>
      <p:bldP spid="15" grpId="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14180979"/>
              </p:ext>
            </p:extLst>
          </p:nvPr>
        </p:nvGraphicFramePr>
        <p:xfrm>
          <a:off x="0" y="0"/>
          <a:ext cx="12192000" cy="7974014"/>
        </p:xfrm>
        <a:graphic>
          <a:graphicData uri="http://schemas.openxmlformats.org/drawingml/2006/table">
            <a:tbl>
              <a:tblPr firstRow="1" bandRow="1">
                <a:tableStyleId>{8799B23B-EC83-4686-B30A-512413B5E67A}</a:tableStyleId>
              </a:tblPr>
              <a:tblGrid>
                <a:gridCol w="6292642">
                  <a:extLst>
                    <a:ext uri="{9D8B030D-6E8A-4147-A177-3AD203B41FA5}">
                      <a16:colId xmlns:a16="http://schemas.microsoft.com/office/drawing/2014/main" xmlns="" val="20000"/>
                    </a:ext>
                  </a:extLst>
                </a:gridCol>
                <a:gridCol w="5899358">
                  <a:extLst>
                    <a:ext uri="{9D8B030D-6E8A-4147-A177-3AD203B41FA5}">
                      <a16:colId xmlns:a16="http://schemas.microsoft.com/office/drawing/2014/main" xmlns="" val="20001"/>
                    </a:ext>
                  </a:extLst>
                </a:gridCol>
              </a:tblGrid>
              <a:tr h="1860849">
                <a:tc>
                  <a:txBody>
                    <a:bodyPr/>
                    <a:lstStyle/>
                    <a:p>
                      <a:pPr algn="ctr"/>
                      <a:r>
                        <a:rPr lang="en-US" sz="4800" dirty="0" smtClean="0"/>
                        <a:t>KÉO</a:t>
                      </a:r>
                      <a:r>
                        <a:rPr lang="en-US" sz="4800" baseline="0" dirty="0" smtClean="0"/>
                        <a:t> CẮT CHỈ</a:t>
                      </a:r>
                      <a:endParaRPr lang="en-US" sz="4800" dirty="0">
                        <a:solidFill>
                          <a:schemeClr val="tx1"/>
                        </a:solidFill>
                      </a:endParaRPr>
                    </a:p>
                  </a:txBody>
                  <a:tcPr marT="45716" marB="45716" anchor="ctr"/>
                </a:tc>
                <a:tc>
                  <a:txBody>
                    <a:bodyPr/>
                    <a:lstStyle/>
                    <a:p>
                      <a:pPr algn="ctr"/>
                      <a:r>
                        <a:rPr lang="en-US" sz="4800" dirty="0" smtClean="0"/>
                        <a:t>KÉO</a:t>
                      </a:r>
                      <a:r>
                        <a:rPr lang="en-US" sz="4800" baseline="0" dirty="0" smtClean="0"/>
                        <a:t> CẮT VẢI</a:t>
                      </a:r>
                      <a:endParaRPr lang="en-US" sz="4800" dirty="0">
                        <a:solidFill>
                          <a:schemeClr val="tx1"/>
                        </a:solidFill>
                      </a:endParaRPr>
                    </a:p>
                  </a:txBody>
                  <a:tcPr marT="45716" marB="45716" anchor="ctr"/>
                </a:tc>
                <a:extLst>
                  <a:ext uri="{0D108BD9-81ED-4DB2-BD59-A6C34878D82A}">
                    <a16:rowId xmlns:a16="http://schemas.microsoft.com/office/drawing/2014/main" xmlns="" val="10000"/>
                  </a:ext>
                </a:extLst>
              </a:tr>
              <a:tr h="3200531">
                <a:tc gridSpan="2">
                  <a:txBody>
                    <a:bodyPr/>
                    <a:lstStyle/>
                    <a:p>
                      <a:pPr algn="just"/>
                      <a:r>
                        <a:rPr lang="en-US" sz="4000" i="1" u="sng" dirty="0" err="1" smtClean="0">
                          <a:solidFill>
                            <a:srgbClr val="FF0000"/>
                          </a:solidFill>
                        </a:rPr>
                        <a:t>Giống</a:t>
                      </a:r>
                      <a:r>
                        <a:rPr lang="en-US" sz="4000" i="1" u="sng" baseline="0" dirty="0" smtClean="0">
                          <a:solidFill>
                            <a:srgbClr val="FF0000"/>
                          </a:solidFill>
                        </a:rPr>
                        <a:t> </a:t>
                      </a:r>
                      <a:r>
                        <a:rPr lang="en-US" sz="4000" i="1" u="sng" baseline="0" dirty="0" err="1" smtClean="0">
                          <a:solidFill>
                            <a:srgbClr val="FF0000"/>
                          </a:solidFill>
                        </a:rPr>
                        <a:t>nhau</a:t>
                      </a:r>
                      <a:r>
                        <a:rPr lang="en-US" sz="4000" i="1" u="sng" baseline="0" dirty="0" smtClean="0">
                          <a:solidFill>
                            <a:srgbClr val="FF0000"/>
                          </a:solidFill>
                        </a:rPr>
                        <a:t>: </a:t>
                      </a:r>
                      <a:r>
                        <a:rPr lang="en-US" sz="4000" baseline="0" dirty="0" err="1" smtClean="0"/>
                        <a:t>Đều</a:t>
                      </a:r>
                      <a:r>
                        <a:rPr lang="en-US" sz="4000" baseline="0" dirty="0" smtClean="0"/>
                        <a:t> </a:t>
                      </a:r>
                      <a:r>
                        <a:rPr lang="en-US" sz="4000" baseline="0" dirty="0" err="1" smtClean="0"/>
                        <a:t>có</a:t>
                      </a:r>
                      <a:r>
                        <a:rPr lang="en-US" sz="4000" baseline="0" dirty="0" smtClean="0"/>
                        <a:t> </a:t>
                      </a:r>
                      <a:r>
                        <a:rPr lang="en-US" sz="4000" baseline="0" dirty="0" err="1" smtClean="0"/>
                        <a:t>tay</a:t>
                      </a:r>
                      <a:r>
                        <a:rPr lang="en-US" sz="4000" baseline="0" dirty="0" smtClean="0"/>
                        <a:t> </a:t>
                      </a:r>
                      <a:r>
                        <a:rPr lang="en-US" sz="4000" baseline="0" dirty="0" err="1" smtClean="0"/>
                        <a:t>cầm</a:t>
                      </a:r>
                      <a:r>
                        <a:rPr lang="en-US" sz="4000" baseline="0" dirty="0" smtClean="0"/>
                        <a:t> </a:t>
                      </a:r>
                      <a:r>
                        <a:rPr lang="en-US" sz="4000" baseline="0" dirty="0" err="1" smtClean="0"/>
                        <a:t>và</a:t>
                      </a:r>
                      <a:r>
                        <a:rPr lang="en-US" sz="4000" baseline="0" dirty="0" smtClean="0"/>
                        <a:t> </a:t>
                      </a:r>
                      <a:r>
                        <a:rPr lang="en-US" sz="4000" baseline="0" dirty="0" err="1" smtClean="0"/>
                        <a:t>lưỡi</a:t>
                      </a:r>
                      <a:r>
                        <a:rPr lang="en-US" sz="4000" baseline="0" dirty="0" smtClean="0"/>
                        <a:t> </a:t>
                      </a:r>
                      <a:r>
                        <a:rPr lang="en-US" sz="4000" baseline="0" dirty="0" err="1" smtClean="0"/>
                        <a:t>kéo</a:t>
                      </a:r>
                      <a:r>
                        <a:rPr lang="en-US" sz="4000" baseline="0" dirty="0" smtClean="0"/>
                        <a:t>, ở </a:t>
                      </a:r>
                      <a:r>
                        <a:rPr lang="en-US" sz="4000" baseline="0" dirty="0" err="1" smtClean="0"/>
                        <a:t>giữa</a:t>
                      </a:r>
                      <a:r>
                        <a:rPr lang="en-US" sz="4000" baseline="0" dirty="0" smtClean="0"/>
                        <a:t> </a:t>
                      </a:r>
                      <a:r>
                        <a:rPr lang="en-US" sz="4000" baseline="0" dirty="0" err="1" smtClean="0"/>
                        <a:t>có</a:t>
                      </a:r>
                      <a:r>
                        <a:rPr lang="en-US" sz="4000" baseline="0" dirty="0" smtClean="0"/>
                        <a:t> </a:t>
                      </a:r>
                      <a:r>
                        <a:rPr lang="en-US" sz="4000" baseline="0" dirty="0" err="1" smtClean="0"/>
                        <a:t>chốt</a:t>
                      </a:r>
                      <a:r>
                        <a:rPr lang="en-US" sz="4000" baseline="0" dirty="0" smtClean="0"/>
                        <a:t> </a:t>
                      </a:r>
                      <a:r>
                        <a:rPr lang="en-US" sz="4000" baseline="0" dirty="0" err="1" smtClean="0"/>
                        <a:t>để</a:t>
                      </a:r>
                      <a:r>
                        <a:rPr lang="en-US" sz="4000" baseline="0" dirty="0" smtClean="0"/>
                        <a:t> </a:t>
                      </a:r>
                      <a:r>
                        <a:rPr lang="en-US" sz="4000" baseline="0" dirty="0" err="1" smtClean="0"/>
                        <a:t>bắt</a:t>
                      </a:r>
                      <a:r>
                        <a:rPr lang="en-US" sz="4000" baseline="0" dirty="0" smtClean="0"/>
                        <a:t> </a:t>
                      </a:r>
                      <a:r>
                        <a:rPr lang="en-US" sz="4000" baseline="0" dirty="0" err="1" smtClean="0"/>
                        <a:t>chéo</a:t>
                      </a:r>
                      <a:r>
                        <a:rPr lang="en-US" sz="4000" baseline="0" dirty="0" smtClean="0"/>
                        <a:t> </a:t>
                      </a:r>
                      <a:r>
                        <a:rPr lang="en-US" sz="4000" baseline="0" dirty="0" err="1" smtClean="0"/>
                        <a:t>hai</a:t>
                      </a:r>
                      <a:r>
                        <a:rPr lang="en-US" sz="4000" baseline="0" dirty="0" smtClean="0"/>
                        <a:t> </a:t>
                      </a:r>
                      <a:r>
                        <a:rPr lang="en-US" sz="4000" baseline="0" dirty="0" err="1" smtClean="0"/>
                        <a:t>lưỡi</a:t>
                      </a:r>
                      <a:r>
                        <a:rPr lang="en-US" sz="4000" baseline="0" dirty="0" smtClean="0"/>
                        <a:t> </a:t>
                      </a:r>
                      <a:r>
                        <a:rPr lang="en-US" sz="4000" baseline="0" dirty="0" err="1" smtClean="0"/>
                        <a:t>kéo</a:t>
                      </a:r>
                      <a:r>
                        <a:rPr lang="en-US" sz="4000" baseline="0" dirty="0" smtClean="0"/>
                        <a:t>.</a:t>
                      </a:r>
                    </a:p>
                    <a:p>
                      <a:pPr algn="just"/>
                      <a:r>
                        <a:rPr lang="en-US" sz="4000" baseline="0" dirty="0" err="1" smtClean="0"/>
                        <a:t>Tay</a:t>
                      </a:r>
                      <a:r>
                        <a:rPr lang="en-US" sz="4000" baseline="0" dirty="0" smtClean="0"/>
                        <a:t> </a:t>
                      </a:r>
                      <a:r>
                        <a:rPr lang="en-US" sz="4000" baseline="0" dirty="0" err="1" smtClean="0"/>
                        <a:t>cầm</a:t>
                      </a:r>
                      <a:r>
                        <a:rPr lang="en-US" sz="4000" baseline="0" dirty="0" smtClean="0"/>
                        <a:t> </a:t>
                      </a:r>
                      <a:r>
                        <a:rPr lang="en-US" sz="4000" baseline="0" dirty="0" err="1" smtClean="0"/>
                        <a:t>của</a:t>
                      </a:r>
                      <a:r>
                        <a:rPr lang="en-US" sz="4000" baseline="0" dirty="0" smtClean="0"/>
                        <a:t> </a:t>
                      </a:r>
                      <a:r>
                        <a:rPr lang="en-US" sz="4000" baseline="0" dirty="0" err="1" smtClean="0"/>
                        <a:t>kéo</a:t>
                      </a:r>
                      <a:r>
                        <a:rPr lang="en-US" sz="4000" baseline="0" dirty="0" smtClean="0"/>
                        <a:t> </a:t>
                      </a:r>
                      <a:r>
                        <a:rPr lang="en-US" sz="4000" baseline="0" dirty="0" err="1" smtClean="0"/>
                        <a:t>thường</a:t>
                      </a:r>
                      <a:r>
                        <a:rPr lang="en-US" sz="4000" baseline="0" dirty="0" smtClean="0"/>
                        <a:t> </a:t>
                      </a:r>
                      <a:r>
                        <a:rPr lang="en-US" sz="4000" baseline="0" dirty="0" err="1" smtClean="0"/>
                        <a:t>có</a:t>
                      </a:r>
                      <a:r>
                        <a:rPr lang="en-US" sz="4000" baseline="0" dirty="0" smtClean="0"/>
                        <a:t> </a:t>
                      </a:r>
                      <a:r>
                        <a:rPr lang="en-US" sz="4000" baseline="0" dirty="0" err="1" smtClean="0"/>
                        <a:t>hình</a:t>
                      </a:r>
                      <a:r>
                        <a:rPr lang="en-US" sz="4000" baseline="0" dirty="0" smtClean="0"/>
                        <a:t> </a:t>
                      </a:r>
                      <a:r>
                        <a:rPr lang="en-US" sz="4000" baseline="0" dirty="0" err="1" smtClean="0"/>
                        <a:t>uốn</a:t>
                      </a:r>
                      <a:r>
                        <a:rPr lang="en-US" sz="4000" baseline="0" dirty="0" smtClean="0"/>
                        <a:t> </a:t>
                      </a:r>
                      <a:r>
                        <a:rPr lang="en-US" sz="4000" baseline="0" dirty="0" err="1" smtClean="0"/>
                        <a:t>cong</a:t>
                      </a:r>
                      <a:r>
                        <a:rPr lang="en-US" sz="4000" baseline="0" dirty="0" smtClean="0"/>
                        <a:t> </a:t>
                      </a:r>
                      <a:r>
                        <a:rPr lang="en-US" sz="4000" baseline="0" dirty="0" err="1" smtClean="0"/>
                        <a:t>để</a:t>
                      </a:r>
                      <a:r>
                        <a:rPr lang="en-US" sz="4000" baseline="0" dirty="0" smtClean="0"/>
                        <a:t> </a:t>
                      </a:r>
                      <a:r>
                        <a:rPr lang="en-US" sz="4000" baseline="0" dirty="0" err="1" smtClean="0"/>
                        <a:t>luồn</a:t>
                      </a:r>
                      <a:r>
                        <a:rPr lang="en-US" sz="4000" baseline="0" dirty="0" smtClean="0"/>
                        <a:t> </a:t>
                      </a:r>
                      <a:r>
                        <a:rPr lang="en-US" sz="4000" baseline="0" dirty="0" err="1" smtClean="0"/>
                        <a:t>ngón</a:t>
                      </a:r>
                      <a:r>
                        <a:rPr lang="en-US" sz="4000" baseline="0" dirty="0" smtClean="0"/>
                        <a:t> </a:t>
                      </a:r>
                      <a:r>
                        <a:rPr lang="en-US" sz="4000" baseline="0" dirty="0" err="1" smtClean="0"/>
                        <a:t>tay</a:t>
                      </a:r>
                      <a:r>
                        <a:rPr lang="en-US" sz="4000" baseline="0" dirty="0" smtClean="0"/>
                        <a:t> </a:t>
                      </a:r>
                      <a:r>
                        <a:rPr lang="en-US" sz="4000" baseline="0" dirty="0" err="1" smtClean="0"/>
                        <a:t>vào</a:t>
                      </a:r>
                      <a:r>
                        <a:rPr lang="en-US" sz="4000" baseline="0" dirty="0" smtClean="0"/>
                        <a:t> </a:t>
                      </a:r>
                      <a:r>
                        <a:rPr lang="en-US" sz="4000" baseline="0" dirty="0" err="1" smtClean="0"/>
                        <a:t>khi</a:t>
                      </a:r>
                      <a:r>
                        <a:rPr lang="en-US" sz="4000" baseline="0" dirty="0" smtClean="0"/>
                        <a:t> </a:t>
                      </a:r>
                      <a:r>
                        <a:rPr lang="en-US" sz="4000" baseline="0" dirty="0" err="1" smtClean="0"/>
                        <a:t>cắt</a:t>
                      </a:r>
                      <a:r>
                        <a:rPr lang="en-US" sz="4000" baseline="0" dirty="0" smtClean="0"/>
                        <a:t>.</a:t>
                      </a:r>
                      <a:endParaRPr lang="en-US" sz="4000" dirty="0">
                        <a:solidFill>
                          <a:schemeClr val="tx1"/>
                        </a:solidFill>
                      </a:endParaRPr>
                    </a:p>
                  </a:txBody>
                  <a:tcPr marT="45716" marB="45716"/>
                </a:tc>
                <a:tc hMerge="1">
                  <a:txBody>
                    <a:bodyPr/>
                    <a:lstStyle/>
                    <a:p>
                      <a:endParaRPr lang="en-US" dirty="0"/>
                    </a:p>
                  </a:txBody>
                  <a:tcPr/>
                </a:tc>
                <a:extLst>
                  <a:ext uri="{0D108BD9-81ED-4DB2-BD59-A6C34878D82A}">
                    <a16:rowId xmlns:a16="http://schemas.microsoft.com/office/drawing/2014/main" xmlns="" val="10001"/>
                  </a:ext>
                </a:extLst>
              </a:tr>
              <a:tr h="2912634">
                <a:tc>
                  <a:txBody>
                    <a:bodyPr/>
                    <a:lstStyle/>
                    <a:p>
                      <a:pPr marL="285750" indent="-285750">
                        <a:buFontTx/>
                        <a:buChar char="-"/>
                      </a:pPr>
                      <a:r>
                        <a:rPr lang="en-US" sz="4000" dirty="0" err="1" smtClean="0">
                          <a:solidFill>
                            <a:schemeClr val="tx1"/>
                          </a:solidFill>
                        </a:rPr>
                        <a:t>Nhỏ</a:t>
                      </a:r>
                      <a:r>
                        <a:rPr lang="en-US" sz="4000" baseline="0" dirty="0" smtClean="0">
                          <a:solidFill>
                            <a:schemeClr val="tx1"/>
                          </a:solidFill>
                        </a:rPr>
                        <a:t>. </a:t>
                      </a:r>
                    </a:p>
                    <a:p>
                      <a:pPr marL="0" indent="0">
                        <a:buFontTx/>
                        <a:buNone/>
                      </a:pPr>
                      <a:r>
                        <a:rPr lang="en-US" sz="4000" baseline="0" dirty="0" smtClean="0">
                          <a:solidFill>
                            <a:schemeClr val="tx1"/>
                          </a:solidFill>
                        </a:rPr>
                        <a:t>- </a:t>
                      </a:r>
                      <a:r>
                        <a:rPr lang="en-US" sz="4000" baseline="0" dirty="0" err="1" smtClean="0">
                          <a:solidFill>
                            <a:schemeClr val="tx1"/>
                          </a:solidFill>
                        </a:rPr>
                        <a:t>Lưỡi</a:t>
                      </a:r>
                      <a:r>
                        <a:rPr lang="en-US" sz="4000" baseline="0" dirty="0" smtClean="0">
                          <a:solidFill>
                            <a:schemeClr val="tx1"/>
                          </a:solidFill>
                        </a:rPr>
                        <a:t> </a:t>
                      </a:r>
                      <a:r>
                        <a:rPr lang="en-US" sz="4000" baseline="0" dirty="0" err="1" smtClean="0">
                          <a:solidFill>
                            <a:schemeClr val="tx1"/>
                          </a:solidFill>
                        </a:rPr>
                        <a:t>cắt</a:t>
                      </a:r>
                      <a:r>
                        <a:rPr lang="en-US" sz="4000" baseline="0" dirty="0" smtClean="0">
                          <a:solidFill>
                            <a:schemeClr val="tx1"/>
                          </a:solidFill>
                        </a:rPr>
                        <a:t> </a:t>
                      </a:r>
                      <a:r>
                        <a:rPr lang="en-US" sz="4000" baseline="0" dirty="0" err="1" smtClean="0">
                          <a:solidFill>
                            <a:schemeClr val="tx1"/>
                          </a:solidFill>
                        </a:rPr>
                        <a:t>ngắn</a:t>
                      </a:r>
                      <a:endParaRPr lang="en-US" sz="4000" dirty="0">
                        <a:solidFill>
                          <a:schemeClr val="tx1"/>
                        </a:solidFill>
                      </a:endParaRPr>
                    </a:p>
                  </a:txBody>
                  <a:tcPr marT="45716" marB="45716"/>
                </a:tc>
                <a:tc>
                  <a:txBody>
                    <a:bodyPr/>
                    <a:lstStyle/>
                    <a:p>
                      <a:pPr marL="285750" indent="-285750">
                        <a:buFontTx/>
                        <a:buChar char="-"/>
                      </a:pPr>
                      <a:r>
                        <a:rPr lang="en-US" sz="4000" dirty="0" smtClean="0">
                          <a:solidFill>
                            <a:schemeClr val="tx1"/>
                          </a:solidFill>
                        </a:rPr>
                        <a:t>To </a:t>
                      </a:r>
                      <a:r>
                        <a:rPr lang="en-US" sz="4000" dirty="0" err="1" smtClean="0">
                          <a:solidFill>
                            <a:schemeClr val="tx1"/>
                          </a:solidFill>
                        </a:rPr>
                        <a:t>hơn</a:t>
                      </a:r>
                      <a:r>
                        <a:rPr lang="en-US" sz="4000" baseline="0" dirty="0" smtClean="0">
                          <a:solidFill>
                            <a:schemeClr val="tx1"/>
                          </a:solidFill>
                        </a:rPr>
                        <a:t> </a:t>
                      </a:r>
                    </a:p>
                    <a:p>
                      <a:pPr marL="285750" indent="-285750">
                        <a:buFontTx/>
                        <a:buChar char="-"/>
                      </a:pPr>
                      <a:r>
                        <a:rPr lang="en-US" sz="4000" baseline="0" dirty="0" err="1" smtClean="0">
                          <a:solidFill>
                            <a:schemeClr val="tx1"/>
                          </a:solidFill>
                        </a:rPr>
                        <a:t>Lưỡi</a:t>
                      </a:r>
                      <a:r>
                        <a:rPr lang="en-US" sz="4000" baseline="0" dirty="0" smtClean="0">
                          <a:solidFill>
                            <a:schemeClr val="tx1"/>
                          </a:solidFill>
                        </a:rPr>
                        <a:t> </a:t>
                      </a:r>
                      <a:r>
                        <a:rPr lang="en-US" sz="4000" baseline="0" dirty="0" err="1" smtClean="0">
                          <a:solidFill>
                            <a:schemeClr val="tx1"/>
                          </a:solidFill>
                        </a:rPr>
                        <a:t>cắt</a:t>
                      </a:r>
                      <a:r>
                        <a:rPr lang="en-US" sz="4000" baseline="0" dirty="0" smtClean="0">
                          <a:solidFill>
                            <a:schemeClr val="tx1"/>
                          </a:solidFill>
                        </a:rPr>
                        <a:t> </a:t>
                      </a:r>
                      <a:r>
                        <a:rPr lang="en-US" sz="4000" baseline="0" dirty="0" err="1" smtClean="0">
                          <a:solidFill>
                            <a:schemeClr val="tx1"/>
                          </a:solidFill>
                        </a:rPr>
                        <a:t>dài</a:t>
                      </a:r>
                      <a:r>
                        <a:rPr lang="en-US" sz="4000" baseline="0" dirty="0" smtClean="0">
                          <a:solidFill>
                            <a:schemeClr val="tx1"/>
                          </a:solidFill>
                        </a:rPr>
                        <a:t> </a:t>
                      </a:r>
                      <a:r>
                        <a:rPr lang="en-US" sz="4000" baseline="0" dirty="0" err="1" smtClean="0">
                          <a:solidFill>
                            <a:schemeClr val="tx1"/>
                          </a:solidFill>
                        </a:rPr>
                        <a:t>hơn</a:t>
                      </a:r>
                      <a:endParaRPr lang="en-US" sz="4000" dirty="0">
                        <a:solidFill>
                          <a:schemeClr val="tx1"/>
                        </a:solidFill>
                      </a:endParaRPr>
                    </a:p>
                  </a:txBody>
                  <a:tcPr marT="45716" marB="45716"/>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055530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11">
            <a:extLst>
              <a:ext uri="{FF2B5EF4-FFF2-40B4-BE49-F238E27FC236}">
                <a16:creationId xmlns:a16="http://schemas.microsoft.com/office/drawing/2014/main" xmlns="" id="{45BB3258-2B7C-4BE7-A3C9-D4739B92C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2214"/>
            <a:ext cx="12192001" cy="6887818"/>
          </a:xfrm>
          <a:prstGeom prst="rect">
            <a:avLst/>
          </a:prstGeom>
        </p:spPr>
      </p:pic>
      <p:sp>
        <p:nvSpPr>
          <p:cNvPr id="6" name="Content Placeholder 2">
            <a:extLst>
              <a:ext uri="{FF2B5EF4-FFF2-40B4-BE49-F238E27FC236}">
                <a16:creationId xmlns:a16="http://schemas.microsoft.com/office/drawing/2014/main" xmlns="" id="{F573FB9B-2F09-4EB0-B09C-EA9C7FA23B59}"/>
              </a:ext>
            </a:extLst>
          </p:cNvPr>
          <p:cNvSpPr txBox="1">
            <a:spLocks/>
          </p:cNvSpPr>
          <p:nvPr/>
        </p:nvSpPr>
        <p:spPr>
          <a:xfrm>
            <a:off x="203370" y="2174075"/>
            <a:ext cx="11172091"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buFontTx/>
              <a:buChar char="-"/>
            </a:pPr>
            <a:r>
              <a:rPr lang="vi-VN" sz="3600" dirty="0">
                <a:latin typeface="Times New Roman" panose="02020603050405020304" pitchFamily="18" charset="0"/>
                <a:cs typeface="Times New Roman" panose="02020603050405020304" pitchFamily="18" charset="0"/>
              </a:rPr>
              <a:t>Khi cắt vải, tay phải cầm kéo (ngón cái đặt vào một tay cầm, các ngón còn lại cầm vào tay cầm bên kia) để điều khiển lưỡi kéo.</a:t>
            </a:r>
          </a:p>
          <a:p>
            <a:pPr algn="just">
              <a:lnSpc>
                <a:spcPct val="120000"/>
              </a:lnSpc>
              <a:buFontTx/>
              <a:buChar char="-"/>
            </a:pPr>
            <a:r>
              <a:rPr lang="vi-VN" sz="3600" dirty="0">
                <a:latin typeface="Times New Roman" panose="02020603050405020304" pitchFamily="18" charset="0"/>
                <a:cs typeface="Times New Roman" panose="02020603050405020304" pitchFamily="18" charset="0"/>
              </a:rPr>
              <a:t>Lưỡi kéo nhọn, nhỏ hơn để phía dưới để luồn xuống dưới mặt vải khi cắt.</a:t>
            </a:r>
          </a:p>
          <a:p>
            <a:pPr algn="just">
              <a:lnSpc>
                <a:spcPct val="120000"/>
              </a:lnSpc>
              <a:buFontTx/>
              <a:buChar char="-"/>
            </a:pPr>
            <a:r>
              <a:rPr lang="vi-VN" sz="3600" dirty="0">
                <a:latin typeface="Times New Roman" panose="02020603050405020304" pitchFamily="18" charset="0"/>
                <a:cs typeface="Times New Roman" panose="02020603050405020304" pitchFamily="18" charset="0"/>
              </a:rPr>
              <a:t>Không dùng kéo cắt vải để cắt các vật cứng hoặc kim loại. </a:t>
            </a:r>
            <a:endParaRPr lang="en-US" sz="36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C7EF822F-41E3-4996-86F3-95858C28BDB6}"/>
              </a:ext>
            </a:extLst>
          </p:cNvPr>
          <p:cNvSpPr txBox="1"/>
          <p:nvPr/>
        </p:nvSpPr>
        <p:spPr>
          <a:xfrm>
            <a:off x="3167269" y="781878"/>
            <a:ext cx="3551582" cy="1692771"/>
          </a:xfrm>
          <a:prstGeom prst="rect">
            <a:avLst/>
          </a:prstGeom>
          <a:noFill/>
        </p:spPr>
        <p:txBody>
          <a:bodyPr wrap="square" rtlCol="0">
            <a:spAutoFit/>
          </a:bodyPr>
          <a:lstStyle/>
          <a:p>
            <a:r>
              <a:rPr lang="vi-VN" sz="4400" b="1" dirty="0">
                <a:solidFill>
                  <a:srgbClr val="FF0000"/>
                </a:solidFill>
                <a:latin typeface="+mj-lt"/>
              </a:rPr>
              <a:t> Sử dụng:</a:t>
            </a:r>
          </a:p>
          <a:p>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13317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11">
            <a:extLst>
              <a:ext uri="{FF2B5EF4-FFF2-40B4-BE49-F238E27FC236}">
                <a16:creationId xmlns:a16="http://schemas.microsoft.com/office/drawing/2014/main" xmlns="" id="{A3276EE2-0987-49A0-984B-FB8623399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818"/>
            <a:ext cx="12192001" cy="6887818"/>
          </a:xfrm>
          <a:prstGeom prst="rect">
            <a:avLst/>
          </a:prstGeom>
        </p:spPr>
      </p:pic>
      <p:sp>
        <p:nvSpPr>
          <p:cNvPr id="2" name="Title 1">
            <a:extLst>
              <a:ext uri="{FF2B5EF4-FFF2-40B4-BE49-F238E27FC236}">
                <a16:creationId xmlns:a16="http://schemas.microsoft.com/office/drawing/2014/main" xmlns="" id="{A7039A95-1D71-4200-A158-9F7B36F2B4F2}"/>
              </a:ext>
            </a:extLst>
          </p:cNvPr>
          <p:cNvSpPr>
            <a:spLocks noGrp="1"/>
          </p:cNvSpPr>
          <p:nvPr>
            <p:ph type="title"/>
          </p:nvPr>
        </p:nvSpPr>
        <p:spPr>
          <a:xfrm>
            <a:off x="838200" y="480870"/>
            <a:ext cx="10515600" cy="1325563"/>
          </a:xfrm>
        </p:spPr>
        <p:txBody>
          <a:bodyPr>
            <a:normAutofit/>
          </a:bodyPr>
          <a:lstStyle/>
          <a:p>
            <a:r>
              <a:rPr lang="en-US" sz="4800" b="1" dirty="0" smtClean="0">
                <a:solidFill>
                  <a:srgbClr val="FF0000"/>
                </a:solidFill>
              </a:rPr>
              <a:t>                       b. Kim</a:t>
            </a:r>
            <a:endParaRPr lang="en-US" sz="4800" b="1" dirty="0">
              <a:solidFill>
                <a:srgbClr val="FF0000"/>
              </a:solidFill>
            </a:endParaRPr>
          </a:p>
        </p:txBody>
      </p:sp>
      <p:pic>
        <p:nvPicPr>
          <p:cNvPr id="5" name="Picture 4"/>
          <p:cNvPicPr>
            <a:picLocks noChangeAspect="1"/>
          </p:cNvPicPr>
          <p:nvPr/>
        </p:nvPicPr>
        <p:blipFill rotWithShape="1">
          <a:blip r:embed="rId3"/>
          <a:srcRect t="21045" b="15817"/>
          <a:stretch/>
        </p:blipFill>
        <p:spPr>
          <a:xfrm>
            <a:off x="1932709" y="2196468"/>
            <a:ext cx="8326582" cy="4536841"/>
          </a:xfrm>
          <a:prstGeom prst="rect">
            <a:avLst/>
          </a:prstGeom>
        </p:spPr>
      </p:pic>
    </p:spTree>
    <p:extLst>
      <p:ext uri="{BB962C8B-B14F-4D97-AF65-F5344CB8AC3E}">
        <p14:creationId xmlns:p14="http://schemas.microsoft.com/office/powerpoint/2010/main" val="1502660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22868" y="0"/>
            <a:ext cx="5569132" cy="6858000"/>
          </a:xfrm>
          <a:prstGeom prst="rect">
            <a:avLst/>
          </a:prstGeom>
        </p:spPr>
      </p:pic>
      <p:pic>
        <p:nvPicPr>
          <p:cNvPr id="4" name="Picture 3"/>
          <p:cNvPicPr>
            <a:picLocks noChangeAspect="1"/>
          </p:cNvPicPr>
          <p:nvPr/>
        </p:nvPicPr>
        <p:blipFill>
          <a:blip r:embed="rId3"/>
          <a:stretch>
            <a:fillRect/>
          </a:stretch>
        </p:blipFill>
        <p:spPr>
          <a:xfrm>
            <a:off x="0" y="0"/>
            <a:ext cx="6622869" cy="6703831"/>
          </a:xfrm>
          <a:prstGeom prst="rect">
            <a:avLst/>
          </a:prstGeom>
        </p:spPr>
      </p:pic>
    </p:spTree>
    <p:extLst>
      <p:ext uri="{BB962C8B-B14F-4D97-AF65-F5344CB8AC3E}">
        <p14:creationId xmlns:p14="http://schemas.microsoft.com/office/powerpoint/2010/main" val="2609461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xmlns="" id="{A3D7F744-1C8F-42C3-A5D9-198C86F076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 Box 5">
            <a:extLst>
              <a:ext uri="{FF2B5EF4-FFF2-40B4-BE49-F238E27FC236}">
                <a16:creationId xmlns:a16="http://schemas.microsoft.com/office/drawing/2014/main" xmlns="" id="{C1E8849D-78FF-4565-976D-21870AD8A914}"/>
              </a:ext>
            </a:extLst>
          </p:cNvPr>
          <p:cNvSpPr txBox="1">
            <a:spLocks noChangeArrowheads="1"/>
          </p:cNvSpPr>
          <p:nvPr/>
        </p:nvSpPr>
        <p:spPr bwMode="auto">
          <a:xfrm>
            <a:off x="1665210" y="750607"/>
            <a:ext cx="1064455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VNI-Times" pitchFamily="2" charset="0"/>
              </a:defRPr>
            </a:lvl1pPr>
            <a:lvl2pPr marL="742950" indent="-285750" eaLnBrk="0" hangingPunct="0">
              <a:defRPr sz="4000">
                <a:solidFill>
                  <a:schemeClr val="tx1"/>
                </a:solidFill>
                <a:latin typeface="VNI-Times" pitchFamily="2" charset="0"/>
              </a:defRPr>
            </a:lvl2pPr>
            <a:lvl3pPr marL="1143000" indent="-228600" eaLnBrk="0" hangingPunct="0">
              <a:defRPr sz="4000">
                <a:solidFill>
                  <a:schemeClr val="tx1"/>
                </a:solidFill>
                <a:latin typeface="VNI-Times" pitchFamily="2" charset="0"/>
              </a:defRPr>
            </a:lvl3pPr>
            <a:lvl4pPr marL="1600200" indent="-228600" eaLnBrk="0" hangingPunct="0">
              <a:defRPr sz="4000">
                <a:solidFill>
                  <a:schemeClr val="tx1"/>
                </a:solidFill>
                <a:latin typeface="VNI-Times" pitchFamily="2" charset="0"/>
              </a:defRPr>
            </a:lvl4pPr>
            <a:lvl5pPr marL="2057400" indent="-228600" eaLnBrk="0" hangingPunct="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algn="ctr" eaLnBrk="1" hangingPunct="1">
              <a:spcBef>
                <a:spcPct val="50000"/>
              </a:spcBef>
            </a:pPr>
            <a:r>
              <a:rPr lang="en-US" sz="5400" b="1" smtClean="0">
                <a:solidFill>
                  <a:srgbClr val="FF0000"/>
                </a:solidFill>
                <a:latin typeface="Times New Roman" pitchFamily="18" charset="0"/>
                <a:cs typeface="Times New Roman" pitchFamily="18" charset="0"/>
              </a:rPr>
              <a:t>YÊU CẦU CẦN ĐẠT</a:t>
            </a:r>
            <a:endParaRPr lang="en-US" sz="5400" b="1" dirty="0">
              <a:solidFill>
                <a:srgbClr val="FF0000"/>
              </a:solidFill>
              <a:latin typeface="Times New Roman" pitchFamily="18" charset="0"/>
              <a:cs typeface="Times New Roman" pitchFamily="18" charset="0"/>
            </a:endParaRPr>
          </a:p>
        </p:txBody>
      </p:sp>
      <p:sp>
        <p:nvSpPr>
          <p:cNvPr id="3" name="Rectangle 2"/>
          <p:cNvSpPr/>
          <p:nvPr/>
        </p:nvSpPr>
        <p:spPr>
          <a:xfrm>
            <a:off x="96983" y="2247229"/>
            <a:ext cx="11762508" cy="4524315"/>
          </a:xfrm>
          <a:prstGeom prst="rect">
            <a:avLst/>
          </a:prstGeom>
        </p:spPr>
        <p:txBody>
          <a:bodyPr wrap="square">
            <a:spAutoFit/>
          </a:bodyPr>
          <a:lstStyle/>
          <a:p>
            <a:pPr algn="just"/>
            <a:r>
              <a:rPr lang="en-US" sz="3200">
                <a:latin typeface="Times New Roman" pitchFamily="18" charset="0"/>
                <a:cs typeface="Times New Roman" pitchFamily="18" charset="0"/>
              </a:rPr>
              <a:t>- HS biết được đặc điểm, tác dụng, cách sử dụng, bảo quản những vật liệu, dụng cụ đơn giản thường dựng trong cắt, khâu, thêu. Biết cách và  thực hiện được thao tác xâu chỉ vào kim và vê nút chỉ. </a:t>
            </a:r>
          </a:p>
          <a:p>
            <a:pPr algn="just"/>
            <a:r>
              <a:rPr lang="vi-VN" sz="3200">
                <a:latin typeface="Times New Roman" pitchFamily="18" charset="0"/>
                <a:cs typeface="Times New Roman" pitchFamily="18" charset="0"/>
              </a:rPr>
              <a:t>- </a:t>
            </a:r>
            <a:r>
              <a:rPr lang="en-US" sz="3200">
                <a:latin typeface="Times New Roman" pitchFamily="18" charset="0"/>
                <a:cs typeface="Times New Roman" pitchFamily="18" charset="0"/>
              </a:rPr>
              <a:t>Sau bài học, HS biết vận dụng kĩ thuật cắt, khâu, thêu vào các công việc trong cuộc sống hàng ngày.</a:t>
            </a:r>
          </a:p>
          <a:p>
            <a:pPr algn="just"/>
            <a:r>
              <a:rPr lang="vi-VN" sz="3200">
                <a:latin typeface="Times New Roman" pitchFamily="18" charset="0"/>
                <a:cs typeface="Times New Roman" pitchFamily="18" charset="0"/>
              </a:rPr>
              <a:t>- HS </a:t>
            </a:r>
            <a:r>
              <a:rPr lang="en-US" sz="3200">
                <a:latin typeface="Times New Roman" pitchFamily="18" charset="0"/>
                <a:cs typeface="Times New Roman" pitchFamily="18" charset="0"/>
              </a:rPr>
              <a:t>có cơ hội hình thành, phát tr</a:t>
            </a:r>
            <a:r>
              <a:rPr lang="vi-VN" sz="3200">
                <a:latin typeface="Times New Roman" pitchFamily="18" charset="0"/>
                <a:cs typeface="Times New Roman" pitchFamily="18" charset="0"/>
              </a:rPr>
              <a:t>iển</a:t>
            </a:r>
            <a:r>
              <a:rPr lang="en-US" sz="3200">
                <a:latin typeface="Times New Roman" pitchFamily="18" charset="0"/>
                <a:cs typeface="Times New Roman" pitchFamily="18" charset="0"/>
              </a:rPr>
              <a:t> phẩm chất, năng lực: </a:t>
            </a:r>
          </a:p>
          <a:p>
            <a:pPr algn="just"/>
            <a:r>
              <a:rPr lang="en-US" sz="3200">
                <a:latin typeface="Times New Roman" pitchFamily="18" charset="0"/>
                <a:cs typeface="Times New Roman" pitchFamily="18" charset="0"/>
              </a:rPr>
              <a:t>+ Năng lực tự học, NL giao tiếp và hợp tác, NL giải quyết vấn đề và sáng tạo, NL ngôn ngữ, NL thẩm mĩ,...</a:t>
            </a:r>
          </a:p>
          <a:p>
            <a:pPr algn="just"/>
            <a:r>
              <a:rPr lang="en-US" sz="3200">
                <a:latin typeface="Times New Roman" pitchFamily="18" charset="0"/>
                <a:cs typeface="Times New Roman" pitchFamily="18" charset="0"/>
              </a:rPr>
              <a:t>+ PC chăm chỉ.</a:t>
            </a:r>
          </a:p>
        </p:txBody>
      </p:sp>
    </p:spTree>
    <p:extLst>
      <p:ext uri="{BB962C8B-B14F-4D97-AF65-F5344CB8AC3E}">
        <p14:creationId xmlns:p14="http://schemas.microsoft.com/office/powerpoint/2010/main" val="58390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044FE5-91B3-4D14-AA4D-C40198BE0AB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E2BAB607-9991-464A-8471-C3A75570F953}"/>
              </a:ext>
            </a:extLst>
          </p:cNvPr>
          <p:cNvPicPr>
            <a:picLocks noGrp="1" noChangeAspect="1"/>
          </p:cNvPicPr>
          <p:nvPr>
            <p:ph idx="1"/>
          </p:nvPr>
        </p:nvPicPr>
        <p:blipFill>
          <a:blip r:embed="rId2"/>
          <a:stretch>
            <a:fillRect/>
          </a:stretch>
        </p:blipFill>
        <p:spPr>
          <a:xfrm>
            <a:off x="0" y="0"/>
            <a:ext cx="12192000" cy="6858000"/>
          </a:xfrm>
        </p:spPr>
      </p:pic>
      <p:sp>
        <p:nvSpPr>
          <p:cNvPr id="6" name="Text Box 4">
            <a:extLst>
              <a:ext uri="{FF2B5EF4-FFF2-40B4-BE49-F238E27FC236}">
                <a16:creationId xmlns:a16="http://schemas.microsoft.com/office/drawing/2014/main" xmlns="" id="{D8857F22-B100-41A7-93E1-95DAAD93733A}"/>
              </a:ext>
            </a:extLst>
          </p:cNvPr>
          <p:cNvSpPr txBox="1">
            <a:spLocks noChangeArrowheads="1"/>
          </p:cNvSpPr>
          <p:nvPr/>
        </p:nvSpPr>
        <p:spPr bwMode="auto">
          <a:xfrm>
            <a:off x="508000" y="762001"/>
            <a:ext cx="111760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tx1"/>
                </a:solidFill>
                <a:latin typeface="VNI-Times" pitchFamily="2" charset="0"/>
              </a:defRPr>
            </a:lvl1pPr>
            <a:lvl2pPr marL="742950" indent="-285750" eaLnBrk="0" hangingPunct="0">
              <a:defRPr sz="4000">
                <a:solidFill>
                  <a:schemeClr val="tx1"/>
                </a:solidFill>
                <a:latin typeface="VNI-Times" pitchFamily="2" charset="0"/>
              </a:defRPr>
            </a:lvl2pPr>
            <a:lvl3pPr marL="1143000" indent="-228600" eaLnBrk="0" hangingPunct="0">
              <a:defRPr sz="4000">
                <a:solidFill>
                  <a:schemeClr val="tx1"/>
                </a:solidFill>
                <a:latin typeface="VNI-Times" pitchFamily="2" charset="0"/>
              </a:defRPr>
            </a:lvl3pPr>
            <a:lvl4pPr marL="1600200" indent="-228600" eaLnBrk="0" hangingPunct="0">
              <a:defRPr sz="4000">
                <a:solidFill>
                  <a:schemeClr val="tx1"/>
                </a:solidFill>
                <a:latin typeface="VNI-Times" pitchFamily="2" charset="0"/>
              </a:defRPr>
            </a:lvl4pPr>
            <a:lvl5pPr marL="2057400" indent="-228600" eaLnBrk="0" hangingPunct="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eaLnBrk="1" hangingPunct="1">
              <a:spcBef>
                <a:spcPct val="50000"/>
              </a:spcBef>
            </a:pPr>
            <a:endParaRPr lang="en-US" dirty="0">
              <a:latin typeface="Times New Roman" pitchFamily="18" charset="0"/>
              <a:cs typeface="Times New Roman" pitchFamily="18" charset="0"/>
            </a:endParaRPr>
          </a:p>
          <a:p>
            <a:pPr eaLnBrk="1" hangingPunct="1">
              <a:spcBef>
                <a:spcPct val="50000"/>
              </a:spcBef>
            </a:pPr>
            <a:r>
              <a:rPr lang="en-US" dirty="0" err="1">
                <a:solidFill>
                  <a:srgbClr val="FF0000"/>
                </a:solidFill>
                <a:latin typeface="Times New Roman" pitchFamily="18" charset="0"/>
                <a:cs typeface="Times New Roman" pitchFamily="18" charset="0"/>
              </a:rPr>
              <a:t>Chuẩn</a:t>
            </a:r>
            <a:r>
              <a:rPr lang="en-US" dirty="0">
                <a:solidFill>
                  <a:srgbClr val="FF0000"/>
                </a:solidFill>
                <a:latin typeface="Times New Roman" pitchFamily="18" charset="0"/>
                <a:cs typeface="Times New Roman" pitchFamily="18" charset="0"/>
              </a:rPr>
              <a:t> </a:t>
            </a:r>
            <a:r>
              <a:rPr lang="en-US" dirty="0" err="1">
                <a:solidFill>
                  <a:srgbClr val="FF0000"/>
                </a:solidFill>
                <a:latin typeface="Times New Roman" pitchFamily="18" charset="0"/>
                <a:cs typeface="Times New Roman" pitchFamily="18" charset="0"/>
              </a:rPr>
              <a:t>bị</a:t>
            </a:r>
            <a:endParaRPr lang="en-US" dirty="0">
              <a:solidFill>
                <a:srgbClr val="FF0000"/>
              </a:solidFill>
              <a:latin typeface="Times New Roman" pitchFamily="18" charset="0"/>
              <a:cs typeface="Times New Roman" pitchFamily="18" charset="0"/>
            </a:endParaRPr>
          </a:p>
          <a:p>
            <a:pPr eaLnBrk="1" hangingPunct="1">
              <a:spcBef>
                <a:spcPct val="50000"/>
              </a:spcBef>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liệu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dụng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thêu</a:t>
            </a:r>
            <a:r>
              <a:rPr lang="en-US" dirty="0">
                <a:latin typeface="Times New Roman" pitchFamily="18" charset="0"/>
                <a:cs typeface="Times New Roman" pitchFamily="18" charset="0"/>
              </a:rPr>
              <a:t> (T.T)</a:t>
            </a:r>
          </a:p>
        </p:txBody>
      </p:sp>
    </p:spTree>
    <p:extLst>
      <p:ext uri="{BB962C8B-B14F-4D97-AF65-F5344CB8AC3E}">
        <p14:creationId xmlns:p14="http://schemas.microsoft.com/office/powerpoint/2010/main" val="3677173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1310292322_wallpap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9" name="WordArt 7"/>
          <p:cNvSpPr>
            <a:spLocks noChangeArrowheads="1" noChangeShapeType="1" noTextEdit="1"/>
          </p:cNvSpPr>
          <p:nvPr/>
        </p:nvSpPr>
        <p:spPr bwMode="auto">
          <a:xfrm rot="287569">
            <a:off x="2133600" y="3581400"/>
            <a:ext cx="7518400" cy="1155700"/>
          </a:xfrm>
          <a:prstGeom prst="rect">
            <a:avLst/>
          </a:prstGeom>
        </p:spPr>
        <p:txBody>
          <a:bodyPr wrap="none" fromWordArt="1">
            <a:prstTxWarp prst="textPlain">
              <a:avLst>
                <a:gd name="adj" fmla="val 50000"/>
              </a:avLst>
            </a:prstTxWarp>
            <a:scene3d>
              <a:camera prst="legacyPerspectiveFront">
                <a:rot lat="20519958" lon="1080000" rev="0"/>
              </a:camera>
              <a:lightRig rig="legacyHarsh2" dir="b"/>
            </a:scene3d>
            <a:sp3d extrusionH="430200" prstMaterial="legacyMatte">
              <a:extrusionClr>
                <a:srgbClr val="FF6600"/>
              </a:extrusion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100" b="0" i="1" u="none" strike="noStrike" kern="10" cap="none" spc="0" normalizeH="0" baseline="0" noProof="0">
                <a:ln w="9525">
                  <a:round/>
                  <a:headEnd/>
                  <a:tailEnd/>
                </a:ln>
                <a:gradFill rotWithShape="1">
                  <a:gsLst>
                    <a:gs pos="0">
                      <a:srgbClr val="FFE701"/>
                    </a:gs>
                    <a:gs pos="100000">
                      <a:srgbClr val="FE3E02"/>
                    </a:gs>
                  </a:gsLst>
                  <a:lin ang="5400000" scaled="1"/>
                </a:gradFill>
                <a:effectLst/>
                <a:uLnTx/>
                <a:uFillTx/>
                <a:latin typeface="Times New Roman"/>
                <a:ea typeface="+mn-ea"/>
                <a:cs typeface="Times New Roman"/>
              </a:rPr>
              <a:t>Chào tạm biệt</a:t>
            </a:r>
          </a:p>
        </p:txBody>
      </p:sp>
      <p:sp>
        <p:nvSpPr>
          <p:cNvPr id="10" name="WordArt 16">
            <a:extLst/>
          </p:cNvPr>
          <p:cNvSpPr>
            <a:spLocks noChangeArrowheads="1" noChangeShapeType="1" noTextEdit="1"/>
          </p:cNvSpPr>
          <p:nvPr/>
        </p:nvSpPr>
        <p:spPr bwMode="auto">
          <a:xfrm>
            <a:off x="1325033" y="1838326"/>
            <a:ext cx="9550400" cy="1273827"/>
          </a:xfrm>
          <a:prstGeom prst="rect">
            <a:avLst/>
          </a:prstGeom>
        </p:spPr>
        <p:txBody>
          <a:bodyPr wrap="none" fromWordArt="1">
            <a:prstTxWarp prst="textPlain">
              <a:avLst>
                <a:gd name="adj" fmla="val 5000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VnBahamasBH"/>
                <a:ea typeface="+mn-ea"/>
                <a:cs typeface="+mn-cs"/>
              </a:rPr>
              <a:t> </a:t>
            </a:r>
            <a:r>
              <a:rPr kumimoji="0" lang="en-US" sz="3600" b="0" i="0" u="none" strike="noStrike" kern="10" cap="none" spc="0" normalizeH="0" baseline="0" noProof="0" dirty="0" err="1" smtClean="0">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uLnTx/>
                <a:uFillTx/>
                <a:latin typeface="Times New Roman"/>
                <a:ea typeface="+mn-ea"/>
                <a:cs typeface="Times New Roman"/>
              </a:rPr>
              <a:t>Chúc</a:t>
            </a:r>
            <a:r>
              <a:rPr kumimoji="0" lang="en-US" sz="3600" b="0" i="0" u="none" strike="noStrike" kern="10" cap="none" spc="0" normalizeH="0" baseline="0" noProof="0" dirty="0" smtClean="0">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uLnTx/>
                <a:uFillTx/>
                <a:latin typeface="Times New Roman"/>
                <a:ea typeface="+mn-ea"/>
                <a:cs typeface="Times New Roman"/>
              </a:rPr>
              <a:t> </a:t>
            </a:r>
            <a:r>
              <a:rPr kumimoji="0" lang="en-US" sz="3600" b="0" i="0" u="none" strike="noStrike" kern="10" cap="none" spc="0" normalizeH="0" baseline="0" noProof="0" dirty="0" err="1">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uLnTx/>
                <a:uFillTx/>
                <a:latin typeface="Times New Roman"/>
                <a:ea typeface="+mn-ea"/>
                <a:cs typeface="Times New Roman"/>
              </a:rPr>
              <a:t>các</a:t>
            </a:r>
            <a:r>
              <a:rPr kumimoji="0" lang="en-US" sz="3600" b="0" i="0" u="none" strike="noStrike" kern="10" cap="none" spc="0" normalizeH="0" baseline="0" noProof="0" dirty="0">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uLnTx/>
                <a:uFillTx/>
                <a:latin typeface="Times New Roman"/>
                <a:ea typeface="+mn-ea"/>
                <a:cs typeface="Times New Roman"/>
              </a:rPr>
              <a:t> </a:t>
            </a:r>
            <a:r>
              <a:rPr kumimoji="0" lang="en-US" sz="3600" b="0" i="0" u="none" strike="noStrike" kern="10" cap="none" spc="0" normalizeH="0" baseline="0" noProof="0" dirty="0" err="1">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uLnTx/>
                <a:uFillTx/>
                <a:latin typeface="Times New Roman"/>
                <a:ea typeface="+mn-ea"/>
                <a:cs typeface="Times New Roman"/>
              </a:rPr>
              <a:t>em</a:t>
            </a:r>
            <a:r>
              <a:rPr kumimoji="0" lang="en-US" sz="3600" b="0" i="0" u="none" strike="noStrike" kern="10" cap="none" spc="0" normalizeH="0" baseline="0" noProof="0" dirty="0">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uLnTx/>
                <a:uFillTx/>
                <a:latin typeface="Times New Roman"/>
                <a:ea typeface="+mn-ea"/>
                <a:cs typeface="Times New Roman"/>
              </a:rPr>
              <a:t> </a:t>
            </a:r>
            <a:r>
              <a:rPr kumimoji="0" lang="en-US" sz="3600" b="0" i="0" u="none" strike="noStrike" kern="10" cap="none" spc="0" normalizeH="0" baseline="0" noProof="0" dirty="0" err="1" smtClean="0">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uLnTx/>
                <a:uFillTx/>
                <a:latin typeface="Times New Roman"/>
                <a:ea typeface="+mn-ea"/>
                <a:cs typeface="Times New Roman"/>
              </a:rPr>
              <a:t>chăm</a:t>
            </a:r>
            <a:r>
              <a:rPr kumimoji="0" lang="en-US" sz="3600" b="0" i="0" u="none" strike="noStrike" kern="10" cap="none" spc="0" normalizeH="0" baseline="0" noProof="0" dirty="0" smtClean="0">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uLnTx/>
                <a:uFillTx/>
                <a:latin typeface="Times New Roman"/>
                <a:ea typeface="+mn-ea"/>
                <a:cs typeface="Times New Roman"/>
              </a:rPr>
              <a:t> </a:t>
            </a:r>
            <a:r>
              <a:rPr kumimoji="0" lang="en-US" sz="3600" b="0" i="0" u="none" strike="noStrike" kern="10" cap="none" spc="0" normalizeH="0" baseline="0" noProof="0" dirty="0" err="1" smtClean="0">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uLnTx/>
                <a:uFillTx/>
                <a:latin typeface="Times New Roman"/>
                <a:ea typeface="+mn-ea"/>
                <a:cs typeface="Times New Roman"/>
              </a:rPr>
              <a:t>ngoan</a:t>
            </a:r>
            <a:r>
              <a:rPr kumimoji="0" lang="en-US" sz="3600" b="0" i="0" u="none" strike="noStrike" kern="10" cap="none" spc="0" normalizeH="0" baseline="0" noProof="0" dirty="0" smtClean="0">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uLnTx/>
                <a:uFillTx/>
                <a:latin typeface="Times New Roman"/>
                <a:ea typeface="+mn-ea"/>
                <a:cs typeface="Times New Roman"/>
              </a:rPr>
              <a:t>, </a:t>
            </a:r>
            <a:r>
              <a:rPr kumimoji="0" lang="en-US" sz="3600" b="0" i="0" u="none" strike="noStrike" kern="10" cap="none" spc="0" normalizeH="0" baseline="0" noProof="0" dirty="0" err="1" smtClean="0">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uLnTx/>
                <a:uFillTx/>
                <a:latin typeface="Times New Roman"/>
                <a:ea typeface="+mn-ea"/>
                <a:cs typeface="Times New Roman"/>
              </a:rPr>
              <a:t>học</a:t>
            </a:r>
            <a:r>
              <a:rPr kumimoji="0" lang="en-US" sz="3600" b="0" i="0" u="none" strike="noStrike" kern="10" cap="none" spc="0" normalizeH="0" baseline="0" noProof="0" dirty="0" smtClean="0">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uLnTx/>
                <a:uFillTx/>
                <a:latin typeface="Times New Roman"/>
                <a:ea typeface="+mn-ea"/>
                <a:cs typeface="Times New Roman"/>
              </a:rPr>
              <a:t> </a:t>
            </a:r>
            <a:r>
              <a:rPr kumimoji="0" lang="en-US" sz="3600" b="0" i="0" u="none" strike="noStrike" kern="10" cap="none" spc="0" normalizeH="0" baseline="0" noProof="0" dirty="0" err="1" smtClean="0">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uLnTx/>
                <a:uFillTx/>
                <a:latin typeface="Times New Roman"/>
                <a:ea typeface="+mn-ea"/>
                <a:cs typeface="Times New Roman"/>
              </a:rPr>
              <a:t>giỏi</a:t>
            </a:r>
            <a:r>
              <a:rPr kumimoji="0" lang="en-US" sz="3600" b="0" i="0" u="none" strike="noStrike" kern="10" cap="none" spc="0" normalizeH="0" baseline="0" noProof="0" dirty="0" smtClean="0">
                <a:ln w="9525">
                  <a:solidFill>
                    <a:srgbClr val="000000"/>
                  </a:solidFill>
                  <a:round/>
                  <a:headEnd/>
                  <a:tailEnd/>
                </a:ln>
                <a:gradFill rotWithShape="1">
                  <a:gsLst>
                    <a:gs pos="0">
                      <a:srgbClr val="66FF33"/>
                    </a:gs>
                    <a:gs pos="100000">
                      <a:srgbClr val="FF0000"/>
                    </a:gs>
                  </a:gsLst>
                  <a:path path="rect">
                    <a:fillToRect l="50000" t="50000" r="50000" b="50000"/>
                  </a:path>
                </a:gradFill>
                <a:effectLst>
                  <a:outerShdw dist="35921" dir="2700000" algn="ctr" rotWithShape="0">
                    <a:srgbClr val="C0C0C0">
                      <a:alpha val="79999"/>
                    </a:srgbClr>
                  </a:outerShdw>
                </a:effectLst>
                <a:uLnTx/>
                <a:uFillTx/>
                <a:latin typeface="Times New Roman"/>
                <a:ea typeface="+mn-ea"/>
                <a:cs typeface="Times New Roman"/>
              </a:rPr>
              <a:t>!</a:t>
            </a:r>
            <a:endParaRPr kumimoji="0" lang="en-US" sz="3600" b="0" i="0" u="none" strike="noStrike" kern="10" cap="none" spc="0" normalizeH="0" baseline="0" noProof="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VnBahamasBH"/>
              <a:ea typeface="+mn-ea"/>
              <a:cs typeface="+mn-cs"/>
            </a:endParaRPr>
          </a:p>
        </p:txBody>
      </p:sp>
    </p:spTree>
    <p:extLst>
      <p:ext uri="{BB962C8B-B14F-4D97-AF65-F5344CB8AC3E}">
        <p14:creationId xmlns:p14="http://schemas.microsoft.com/office/powerpoint/2010/main" val="3672256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90119"/>
                                        </p:tgtEl>
                                        <p:attrNameLst>
                                          <p:attrName>style.visibility</p:attrName>
                                        </p:attrNameLst>
                                      </p:cBhvr>
                                      <p:to>
                                        <p:strVal val="visible"/>
                                      </p:to>
                                    </p:set>
                                    <p:anim calcmode="lin" valueType="num">
                                      <p:cBhvr>
                                        <p:cTn id="7" dur="5000" fill="hold"/>
                                        <p:tgtEl>
                                          <p:spTgt spid="90119"/>
                                        </p:tgtEl>
                                        <p:attrNameLst>
                                          <p:attrName>ppt_w</p:attrName>
                                        </p:attrNameLst>
                                      </p:cBhvr>
                                      <p:tavLst>
                                        <p:tav tm="0">
                                          <p:val>
                                            <p:strVal val="#ppt_w*2.5"/>
                                          </p:val>
                                        </p:tav>
                                        <p:tav tm="100000">
                                          <p:val>
                                            <p:strVal val="#ppt_w"/>
                                          </p:val>
                                        </p:tav>
                                      </p:tavLst>
                                    </p:anim>
                                    <p:anim calcmode="lin" valueType="num">
                                      <p:cBhvr>
                                        <p:cTn id="8" dur="5000" fill="hold"/>
                                        <p:tgtEl>
                                          <p:spTgt spid="90119"/>
                                        </p:tgtEl>
                                        <p:attrNameLst>
                                          <p:attrName>ppt_h</p:attrName>
                                        </p:attrNameLst>
                                      </p:cBhvr>
                                      <p:tavLst>
                                        <p:tav tm="0">
                                          <p:val>
                                            <p:strVal val="#ppt_h*0.01"/>
                                          </p:val>
                                        </p:tav>
                                        <p:tav tm="100000">
                                          <p:val>
                                            <p:strVal val="#ppt_h"/>
                                          </p:val>
                                        </p:tav>
                                      </p:tavLst>
                                    </p:anim>
                                    <p:anim calcmode="lin" valueType="num">
                                      <p:cBhvr>
                                        <p:cTn id="9" dur="5000" fill="hold"/>
                                        <p:tgtEl>
                                          <p:spTgt spid="90119"/>
                                        </p:tgtEl>
                                        <p:attrNameLst>
                                          <p:attrName>ppt_x</p:attrName>
                                        </p:attrNameLst>
                                      </p:cBhvr>
                                      <p:tavLst>
                                        <p:tav tm="0">
                                          <p:val>
                                            <p:strVal val="#ppt_x"/>
                                          </p:val>
                                        </p:tav>
                                        <p:tav tm="100000">
                                          <p:val>
                                            <p:strVal val="#ppt_x"/>
                                          </p:val>
                                        </p:tav>
                                      </p:tavLst>
                                    </p:anim>
                                    <p:anim calcmode="lin" valueType="num">
                                      <p:cBhvr>
                                        <p:cTn id="10" dur="5000" fill="hold"/>
                                        <p:tgtEl>
                                          <p:spTgt spid="90119"/>
                                        </p:tgtEl>
                                        <p:attrNameLst>
                                          <p:attrName>ppt_y</p:attrName>
                                        </p:attrNameLst>
                                      </p:cBhvr>
                                      <p:tavLst>
                                        <p:tav tm="0">
                                          <p:val>
                                            <p:strVal val="#ppt_h+1"/>
                                          </p:val>
                                        </p:tav>
                                        <p:tav tm="100000">
                                          <p:val>
                                            <p:strVal val="#ppt_y"/>
                                          </p:val>
                                        </p:tav>
                                      </p:tavLst>
                                    </p:anim>
                                    <p:animEffect transition="in" filter="fade">
                                      <p:cBhvr>
                                        <p:cTn id="11" dur="5000"/>
                                        <p:tgtEl>
                                          <p:spTgt spid="90119"/>
                                        </p:tgtEl>
                                      </p:cBhvr>
                                    </p:animEffect>
                                  </p:childTnLst>
                                </p:cTn>
                              </p:par>
                              <p:par>
                                <p:cTn id="12" presetID="23" presetClass="entr" presetSubtype="16"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3000" fill="hold"/>
                                        <p:tgtEl>
                                          <p:spTgt spid="10"/>
                                        </p:tgtEl>
                                        <p:attrNameLst>
                                          <p:attrName>ppt_w</p:attrName>
                                        </p:attrNameLst>
                                      </p:cBhvr>
                                      <p:tavLst>
                                        <p:tav tm="0">
                                          <p:val>
                                            <p:fltVal val="0"/>
                                          </p:val>
                                        </p:tav>
                                        <p:tav tm="100000">
                                          <p:val>
                                            <p:strVal val="#ppt_w"/>
                                          </p:val>
                                        </p:tav>
                                      </p:tavLst>
                                    </p:anim>
                                    <p:anim calcmode="lin" valueType="num">
                                      <p:cBhvr>
                                        <p:cTn id="15" dur="30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xmlns="" id="{ABF77B9C-40F1-49EC-8C92-FEBA34A840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188"/>
            <a:ext cx="12192000" cy="6858000"/>
          </a:xfrm>
        </p:spPr>
      </p:pic>
      <p:sp>
        <p:nvSpPr>
          <p:cNvPr id="6" name="Title 1">
            <a:extLst>
              <a:ext uri="{FF2B5EF4-FFF2-40B4-BE49-F238E27FC236}">
                <a16:creationId xmlns:a16="http://schemas.microsoft.com/office/drawing/2014/main" xmlns="" id="{9C4964DC-4E50-4ACA-8F3F-E256B4BE92A7}"/>
              </a:ext>
            </a:extLst>
          </p:cNvPr>
          <p:cNvSpPr txBox="1">
            <a:spLocks/>
          </p:cNvSpPr>
          <p:nvPr/>
        </p:nvSpPr>
        <p:spPr>
          <a:xfrm>
            <a:off x="2981738" y="517525"/>
            <a:ext cx="852446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600" b="1" dirty="0">
                <a:solidFill>
                  <a:srgbClr val="C00000"/>
                </a:solidFill>
              </a:rPr>
              <a:t>Bài 1: Vật liệu, dụng cụ cắt, khâu, thêu</a:t>
            </a:r>
            <a:endParaRPr lang="en-US" sz="3600" b="1" dirty="0">
              <a:solidFill>
                <a:srgbClr val="C00000"/>
              </a:solidFill>
            </a:endParaRPr>
          </a:p>
        </p:txBody>
      </p:sp>
      <p:sp>
        <p:nvSpPr>
          <p:cNvPr id="7" name="Text Box 5">
            <a:extLst>
              <a:ext uri="{FF2B5EF4-FFF2-40B4-BE49-F238E27FC236}">
                <a16:creationId xmlns:a16="http://schemas.microsoft.com/office/drawing/2014/main" xmlns="" id="{7909DCD9-3747-4745-AE54-73F1AADC4849}"/>
              </a:ext>
            </a:extLst>
          </p:cNvPr>
          <p:cNvSpPr txBox="1">
            <a:spLocks noChangeArrowheads="1"/>
          </p:cNvSpPr>
          <p:nvPr/>
        </p:nvSpPr>
        <p:spPr bwMode="auto">
          <a:xfrm>
            <a:off x="166458" y="2352829"/>
            <a:ext cx="1185908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VNI-Times" pitchFamily="2" charset="0"/>
              </a:defRPr>
            </a:lvl1pPr>
            <a:lvl2pPr marL="742950" indent="-285750" eaLnBrk="0" hangingPunct="0">
              <a:defRPr sz="4000">
                <a:solidFill>
                  <a:schemeClr val="tx1"/>
                </a:solidFill>
                <a:latin typeface="VNI-Times" pitchFamily="2" charset="0"/>
              </a:defRPr>
            </a:lvl2pPr>
            <a:lvl3pPr marL="1143000" indent="-228600" eaLnBrk="0" hangingPunct="0">
              <a:defRPr sz="4000">
                <a:solidFill>
                  <a:schemeClr val="tx1"/>
                </a:solidFill>
                <a:latin typeface="VNI-Times" pitchFamily="2" charset="0"/>
              </a:defRPr>
            </a:lvl3pPr>
            <a:lvl4pPr marL="1600200" indent="-228600" eaLnBrk="0" hangingPunct="0">
              <a:defRPr sz="4000">
                <a:solidFill>
                  <a:schemeClr val="tx1"/>
                </a:solidFill>
                <a:latin typeface="VNI-Times" pitchFamily="2" charset="0"/>
              </a:defRPr>
            </a:lvl4pPr>
            <a:lvl5pPr marL="2057400" indent="-228600" eaLnBrk="0" hangingPunct="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eaLnBrk="1" hangingPunct="1"/>
            <a:r>
              <a:rPr lang="en-US" sz="3200" dirty="0" err="1">
                <a:solidFill>
                  <a:srgbClr val="FF0000"/>
                </a:solidFill>
                <a:latin typeface="Times New Roman" pitchFamily="18" charset="0"/>
                <a:cs typeface="Times New Roman" pitchFamily="18" charset="0"/>
              </a:rPr>
              <a:t>Hoạt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động</a:t>
            </a:r>
            <a:r>
              <a:rPr lang="en-US" sz="3200" dirty="0">
                <a:solidFill>
                  <a:srgbClr val="FF0000"/>
                </a:solidFill>
                <a:latin typeface="Times New Roman" pitchFamily="18" charset="0"/>
                <a:cs typeface="Times New Roman" pitchFamily="18" charset="0"/>
              </a:rPr>
              <a:t> 1: </a:t>
            </a:r>
            <a:r>
              <a:rPr lang="en-US" sz="3200" dirty="0" err="1">
                <a:solidFill>
                  <a:srgbClr val="FF0000"/>
                </a:solidFill>
                <a:latin typeface="Times New Roman" pitchFamily="18" charset="0"/>
                <a:cs typeface="Times New Roman" pitchFamily="18" charset="0"/>
              </a:rPr>
              <a:t>Quan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sát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nhận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xét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về</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vật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liệu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khâu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thêu</a:t>
            </a:r>
            <a:r>
              <a:rPr lang="en-US" sz="3200" dirty="0">
                <a:solidFill>
                  <a:srgbClr val="FF0000"/>
                </a:solidFill>
                <a:latin typeface="Times New Roman" pitchFamily="18" charset="0"/>
                <a:cs typeface="Times New Roman" pitchFamily="18" charset="0"/>
              </a:rPr>
              <a:t>: </a:t>
            </a:r>
            <a:r>
              <a:rPr lang="en-US" sz="3200" dirty="0">
                <a:solidFill>
                  <a:srgbClr val="FF0000"/>
                </a:solidFill>
              </a:rPr>
              <a:t> </a:t>
            </a:r>
          </a:p>
          <a:p>
            <a:pPr eaLnBrk="1" hangingPunct="1"/>
            <a:r>
              <a:rPr lang="en-US" sz="3200" dirty="0"/>
              <a:t>a</a:t>
            </a:r>
            <a:r>
              <a:rPr lang="en-US" sz="3200" dirty="0">
                <a:latin typeface="Times New Roman" panose="02020603050405020304" pitchFamily="18" charset="0"/>
                <a:cs typeface="Times New Roman" pitchFamily="18" charset="0"/>
              </a:rPr>
              <a:t>/ </a:t>
            </a:r>
            <a:r>
              <a:rPr lang="en-US" sz="3200" dirty="0" err="1">
                <a:latin typeface="Times New Roman" pitchFamily="18" charset="0"/>
                <a:cs typeface="Times New Roman" pitchFamily="18" charset="0"/>
              </a:rPr>
              <a:t>Vải</a:t>
            </a:r>
            <a:r>
              <a:rPr lang="en-US" sz="3200" dirty="0">
                <a:latin typeface="Times New Roman" pitchFamily="18" charset="0"/>
                <a:cs typeface="Times New Roman" pitchFamily="18" charset="0"/>
              </a:rPr>
              <a:t> (HS </a:t>
            </a:r>
            <a:r>
              <a:rPr lang="en-US" sz="3200" dirty="0" err="1">
                <a:latin typeface="Times New Roman" pitchFamily="18" charset="0"/>
                <a:cs typeface="Times New Roman" pitchFamily="18" charset="0"/>
              </a:rPr>
              <a:t>đọc</a:t>
            </a:r>
            <a:r>
              <a:rPr lang="en-US" sz="3200" dirty="0">
                <a:latin typeface="Times New Roman" pitchFamily="18" charset="0"/>
                <a:cs typeface="Times New Roman" pitchFamily="18" charset="0"/>
              </a:rPr>
              <a:t> SGK/4): </a:t>
            </a:r>
          </a:p>
          <a:p>
            <a:pPr eaLnBrk="1" hangingPunct="1"/>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gồm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xa</a:t>
            </a:r>
            <a:r>
              <a:rPr lang="en-US" sz="3200" dirty="0">
                <a:latin typeface="Times New Roman" pitchFamily="18" charset="0"/>
                <a:cs typeface="Times New Roman" pitchFamily="18" charset="0"/>
              </a:rPr>
              <a:t> tanh, </a:t>
            </a:r>
            <a:r>
              <a:rPr lang="en-US" sz="3200" dirty="0" err="1">
                <a:latin typeface="Times New Roman" pitchFamily="18" charset="0"/>
                <a:cs typeface="Times New Roman" pitchFamily="18" charset="0"/>
              </a:rPr>
              <a:t>vải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lụa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tằm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tổng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màu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sắc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phú</a:t>
            </a:r>
            <a:r>
              <a:rPr lang="en-US" sz="3200" dirty="0">
                <a:latin typeface="Times New Roman" pitchFamily="18" charset="0"/>
                <a:cs typeface="Times New Roman" pitchFamily="18" charset="0"/>
              </a:rPr>
              <a:t>.</a:t>
            </a:r>
          </a:p>
          <a:p>
            <a:pPr eaLnBrk="1" hangingPunct="1"/>
            <a:r>
              <a:rPr lang="en-US" sz="3200" dirty="0">
                <a:latin typeface="Times New Roman" pitchFamily="18" charset="0"/>
                <a:cs typeface="Times New Roman" pitchFamily="18" charset="0"/>
              </a:rPr>
              <a:t>- Khi may, </a:t>
            </a:r>
            <a:r>
              <a:rPr lang="en-US" sz="3200" dirty="0" err="1">
                <a:latin typeface="Times New Roman" pitchFamily="18" charset="0"/>
                <a:cs typeface="Times New Roman" pitchFamily="18" charset="0"/>
              </a:rPr>
              <a:t>khâu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chọn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loại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yêu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a:t>
            </a:r>
          </a:p>
        </p:txBody>
      </p:sp>
      <p:sp>
        <p:nvSpPr>
          <p:cNvPr id="8" name="Text Box 5">
            <a:extLst>
              <a:ext uri="{FF2B5EF4-FFF2-40B4-BE49-F238E27FC236}">
                <a16:creationId xmlns:a16="http://schemas.microsoft.com/office/drawing/2014/main" xmlns="" id="{BF7C2A95-F29D-4874-9689-5BEF03510AC1}"/>
              </a:ext>
            </a:extLst>
          </p:cNvPr>
          <p:cNvSpPr txBox="1">
            <a:spLocks noChangeArrowheads="1"/>
          </p:cNvSpPr>
          <p:nvPr/>
        </p:nvSpPr>
        <p:spPr bwMode="auto">
          <a:xfrm>
            <a:off x="457199" y="5909558"/>
            <a:ext cx="110743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VNI-Times" pitchFamily="2" charset="0"/>
              </a:defRPr>
            </a:lvl1pPr>
            <a:lvl2pPr marL="742950" indent="-285750" eaLnBrk="0" hangingPunct="0">
              <a:defRPr sz="4000">
                <a:solidFill>
                  <a:schemeClr val="tx1"/>
                </a:solidFill>
                <a:latin typeface="VNI-Times" pitchFamily="2" charset="0"/>
              </a:defRPr>
            </a:lvl2pPr>
            <a:lvl3pPr marL="1143000" indent="-228600" eaLnBrk="0" hangingPunct="0">
              <a:defRPr sz="4000">
                <a:solidFill>
                  <a:schemeClr val="tx1"/>
                </a:solidFill>
                <a:latin typeface="VNI-Times" pitchFamily="2" charset="0"/>
              </a:defRPr>
            </a:lvl3pPr>
            <a:lvl4pPr marL="1600200" indent="-228600" eaLnBrk="0" hangingPunct="0">
              <a:defRPr sz="4000">
                <a:solidFill>
                  <a:schemeClr val="tx1"/>
                </a:solidFill>
                <a:latin typeface="VNI-Times" pitchFamily="2" charset="0"/>
              </a:defRPr>
            </a:lvl4pPr>
            <a:lvl5pPr marL="2057400" indent="-228600" eaLnBrk="0" hangingPunct="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algn="just" eaLnBrk="1" hangingPunct="1">
              <a:spcBef>
                <a:spcPct val="50000"/>
              </a:spcBef>
            </a:pPr>
            <a:r>
              <a:rPr lang="en-US" sz="3200" dirty="0" err="1">
                <a:solidFill>
                  <a:srgbClr val="0000FF"/>
                </a:solidFill>
                <a:latin typeface="Times New Roman" pitchFamily="18" charset="0"/>
                <a:cs typeface="Times New Roman" pitchFamily="18" charset="0"/>
              </a:rPr>
              <a:t>Em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hãy</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kể</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tên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một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số</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sản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phẩm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được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làm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từ</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vải</a:t>
            </a:r>
            <a:r>
              <a:rPr lang="en-US" sz="3200" dirty="0">
                <a:solidFill>
                  <a:srgbClr val="0000FF"/>
                </a:solidFill>
                <a:latin typeface="Times New Roman" pitchFamily="18" charset="0"/>
                <a:cs typeface="Times New Roman" pitchFamily="18" charset="0"/>
              </a:rPr>
              <a:t>.</a:t>
            </a:r>
          </a:p>
        </p:txBody>
      </p:sp>
      <p:sp>
        <p:nvSpPr>
          <p:cNvPr id="11" name="TextBox 10">
            <a:extLst>
              <a:ext uri="{FF2B5EF4-FFF2-40B4-BE49-F238E27FC236}">
                <a16:creationId xmlns:a16="http://schemas.microsoft.com/office/drawing/2014/main" xmlns="" id="{5E89AA42-E6A4-4439-A1FB-16FE4132B666}"/>
              </a:ext>
            </a:extLst>
          </p:cNvPr>
          <p:cNvSpPr txBox="1"/>
          <p:nvPr/>
        </p:nvSpPr>
        <p:spPr>
          <a:xfrm>
            <a:off x="457199" y="5399817"/>
            <a:ext cx="11277600" cy="584775"/>
          </a:xfrm>
          <a:prstGeom prst="rect">
            <a:avLst/>
          </a:prstGeom>
          <a:noFill/>
        </p:spPr>
        <p:txBody>
          <a:bodyPr wrap="square" rtlCol="0">
            <a:spAutoFit/>
          </a:bodyPr>
          <a:lstStyle/>
          <a:p>
            <a:pPr eaLnBrk="1" hangingPunct="1"/>
            <a:r>
              <a:rPr lang="en-US" sz="3200" dirty="0" err="1">
                <a:solidFill>
                  <a:srgbClr val="0000FF"/>
                </a:solidFill>
                <a:latin typeface="Times New Roman" pitchFamily="18" charset="0"/>
                <a:cs typeface="Times New Roman" pitchFamily="18" charset="0"/>
              </a:rPr>
              <a:t>Nêu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nhận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xét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về</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đặc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điểm</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của</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vải</a:t>
            </a:r>
            <a:r>
              <a:rPr lang="en-US" sz="3200" dirty="0">
                <a:solidFill>
                  <a:srgbClr val="0000FF"/>
                </a:solidFill>
                <a:latin typeface="Times New Roman" pitchFamily="18" charset="0"/>
                <a:cs typeface="Times New Roman" pitchFamily="18" charset="0"/>
              </a:rPr>
              <a:t>.</a:t>
            </a:r>
            <a:endParaRPr lang="en-US" sz="3200" dirty="0">
              <a:solidFill>
                <a:srgbClr val="0000FF"/>
              </a:solidFill>
            </a:endParaRPr>
          </a:p>
        </p:txBody>
      </p:sp>
    </p:spTree>
    <p:extLst>
      <p:ext uri="{BB962C8B-B14F-4D97-AF65-F5344CB8AC3E}">
        <p14:creationId xmlns:p14="http://schemas.microsoft.com/office/powerpoint/2010/main" val="10849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xmlns="" id="{A3D7F744-1C8F-42C3-A5D9-198C86F076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a:extLst>
              <a:ext uri="{FF2B5EF4-FFF2-40B4-BE49-F238E27FC236}">
                <a16:creationId xmlns:a16="http://schemas.microsoft.com/office/drawing/2014/main" xmlns="" id="{8F9F5BAD-E672-472F-A335-2BCC8A34469B}"/>
              </a:ext>
            </a:extLst>
          </p:cNvPr>
          <p:cNvSpPr>
            <a:spLocks noGrp="1"/>
          </p:cNvSpPr>
          <p:nvPr>
            <p:ph type="title"/>
          </p:nvPr>
        </p:nvSpPr>
        <p:spPr/>
        <p:txBody>
          <a:bodyPr/>
          <a:lstStyle/>
          <a:p>
            <a:endParaRPr lang="en-US"/>
          </a:p>
        </p:txBody>
      </p:sp>
      <p:sp>
        <p:nvSpPr>
          <p:cNvPr id="6" name="Text Box 5">
            <a:extLst>
              <a:ext uri="{FF2B5EF4-FFF2-40B4-BE49-F238E27FC236}">
                <a16:creationId xmlns:a16="http://schemas.microsoft.com/office/drawing/2014/main" xmlns="" id="{C1E8849D-78FF-4565-976D-21870AD8A914}"/>
              </a:ext>
            </a:extLst>
          </p:cNvPr>
          <p:cNvSpPr txBox="1">
            <a:spLocks noChangeArrowheads="1"/>
          </p:cNvSpPr>
          <p:nvPr/>
        </p:nvSpPr>
        <p:spPr bwMode="auto">
          <a:xfrm>
            <a:off x="709246" y="2967335"/>
            <a:ext cx="1064455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VNI-Times" pitchFamily="2" charset="0"/>
              </a:defRPr>
            </a:lvl1pPr>
            <a:lvl2pPr marL="742950" indent="-285750" eaLnBrk="0" hangingPunct="0">
              <a:defRPr sz="4000">
                <a:solidFill>
                  <a:schemeClr val="tx1"/>
                </a:solidFill>
                <a:latin typeface="VNI-Times" pitchFamily="2" charset="0"/>
              </a:defRPr>
            </a:lvl2pPr>
            <a:lvl3pPr marL="1143000" indent="-228600" eaLnBrk="0" hangingPunct="0">
              <a:defRPr sz="4000">
                <a:solidFill>
                  <a:schemeClr val="tx1"/>
                </a:solidFill>
                <a:latin typeface="VNI-Times" pitchFamily="2" charset="0"/>
              </a:defRPr>
            </a:lvl3pPr>
            <a:lvl4pPr marL="1600200" indent="-228600" eaLnBrk="0" hangingPunct="0">
              <a:defRPr sz="4000">
                <a:solidFill>
                  <a:schemeClr val="tx1"/>
                </a:solidFill>
                <a:latin typeface="VNI-Times" pitchFamily="2" charset="0"/>
              </a:defRPr>
            </a:lvl4pPr>
            <a:lvl5pPr marL="2057400" indent="-228600" eaLnBrk="0" hangingPunct="0">
              <a:defRPr sz="4000">
                <a:solidFill>
                  <a:schemeClr val="tx1"/>
                </a:solidFill>
                <a:latin typeface="VNI-Times" pitchFamily="2" charset="0"/>
              </a:defRPr>
            </a:lvl5pPr>
            <a:lvl6pPr marL="2514600" indent="-228600" eaLnBrk="0" fontAlgn="base" hangingPunct="0">
              <a:spcBef>
                <a:spcPct val="0"/>
              </a:spcBef>
              <a:spcAft>
                <a:spcPct val="0"/>
              </a:spcAft>
              <a:defRPr sz="4000">
                <a:solidFill>
                  <a:schemeClr val="tx1"/>
                </a:solidFill>
                <a:latin typeface="VNI-Times" pitchFamily="2" charset="0"/>
              </a:defRPr>
            </a:lvl6pPr>
            <a:lvl7pPr marL="2971800" indent="-228600" eaLnBrk="0" fontAlgn="base" hangingPunct="0">
              <a:spcBef>
                <a:spcPct val="0"/>
              </a:spcBef>
              <a:spcAft>
                <a:spcPct val="0"/>
              </a:spcAft>
              <a:defRPr sz="4000">
                <a:solidFill>
                  <a:schemeClr val="tx1"/>
                </a:solidFill>
                <a:latin typeface="VNI-Times" pitchFamily="2" charset="0"/>
              </a:defRPr>
            </a:lvl7pPr>
            <a:lvl8pPr marL="3429000" indent="-228600" eaLnBrk="0" fontAlgn="base" hangingPunct="0">
              <a:spcBef>
                <a:spcPct val="0"/>
              </a:spcBef>
              <a:spcAft>
                <a:spcPct val="0"/>
              </a:spcAft>
              <a:defRPr sz="4000">
                <a:solidFill>
                  <a:schemeClr val="tx1"/>
                </a:solidFill>
                <a:latin typeface="VNI-Times" pitchFamily="2" charset="0"/>
              </a:defRPr>
            </a:lvl8pPr>
            <a:lvl9pPr marL="3886200" indent="-228600" eaLnBrk="0" fontAlgn="base" hangingPunct="0">
              <a:spcBef>
                <a:spcPct val="0"/>
              </a:spcBef>
              <a:spcAft>
                <a:spcPct val="0"/>
              </a:spcAft>
              <a:defRPr sz="4000">
                <a:solidFill>
                  <a:schemeClr val="tx1"/>
                </a:solidFill>
                <a:latin typeface="VNI-Times" pitchFamily="2" charset="0"/>
              </a:defRPr>
            </a:lvl9pPr>
          </a:lstStyle>
          <a:p>
            <a:pPr algn="ctr" eaLnBrk="1" hangingPunct="1">
              <a:spcBef>
                <a:spcPct val="50000"/>
              </a:spcBef>
            </a:pPr>
            <a:r>
              <a:rPr lang="en-US" sz="5400" b="1" dirty="0" err="1">
                <a:solidFill>
                  <a:srgbClr val="FF0000"/>
                </a:solidFill>
                <a:latin typeface="Times New Roman" pitchFamily="18" charset="0"/>
                <a:cs typeface="Times New Roman" pitchFamily="18" charset="0"/>
              </a:rPr>
              <a:t>Một</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số</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sản</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phẩm</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được</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làm</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từ</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vải</a:t>
            </a:r>
            <a:endParaRPr lang="en-US" sz="5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4602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08393" y="0"/>
            <a:ext cx="5857570"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813" y="0"/>
            <a:ext cx="7498978" cy="6858000"/>
          </a:xfrm>
          <a:prstGeom prst="rect">
            <a:avLst/>
          </a:prstGeom>
        </p:spPr>
      </p:pic>
    </p:spTree>
    <p:extLst>
      <p:ext uri="{BB962C8B-B14F-4D97-AF65-F5344CB8AC3E}">
        <p14:creationId xmlns:p14="http://schemas.microsoft.com/office/powerpoint/2010/main" val="690392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68537" y="1604962"/>
            <a:ext cx="4941616" cy="52530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833" y="1604963"/>
            <a:ext cx="5074692" cy="5074692"/>
          </a:xfrm>
          <a:prstGeom prst="rect">
            <a:avLst/>
          </a:prstGeom>
        </p:spPr>
      </p:pic>
    </p:spTree>
    <p:extLst>
      <p:ext uri="{BB962C8B-B14F-4D97-AF65-F5344CB8AC3E}">
        <p14:creationId xmlns:p14="http://schemas.microsoft.com/office/powerpoint/2010/main" val="530742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94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4"/>
          <p:cNvSpPr txBox="1">
            <a:spLocks noChangeArrowheads="1"/>
          </p:cNvSpPr>
          <p:nvPr/>
        </p:nvSpPr>
        <p:spPr bwMode="auto">
          <a:xfrm>
            <a:off x="2641600" y="6096001"/>
            <a:ext cx="6096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eaLnBrk="0" fontAlgn="base" hangingPunct="0">
              <a:spcAft>
                <a:spcPct val="0"/>
              </a:spcAft>
              <a:buFont typeface="Wingdings 3" pitchFamily="18" charset="2"/>
              <a:defRPr sz="1200">
                <a:solidFill>
                  <a:srgbClr val="404040"/>
                </a:solidFill>
                <a:latin typeface="Trebuchet MS" pitchFamily="34" charset="0"/>
              </a:defRPr>
            </a:lvl6pPr>
            <a:lvl7pPr eaLnBrk="0" fontAlgn="base" hangingPunct="0">
              <a:spcAft>
                <a:spcPct val="0"/>
              </a:spcAft>
              <a:buFont typeface="Wingdings 3" pitchFamily="18" charset="2"/>
              <a:defRPr sz="1200">
                <a:solidFill>
                  <a:srgbClr val="404040"/>
                </a:solidFill>
                <a:latin typeface="Trebuchet MS" pitchFamily="34" charset="0"/>
              </a:defRPr>
            </a:lvl7pPr>
            <a:lvl8pPr eaLnBrk="0" fontAlgn="base" hangingPunct="0">
              <a:spcAft>
                <a:spcPct val="0"/>
              </a:spcAft>
              <a:buFont typeface="Wingdings 3" pitchFamily="18" charset="2"/>
              <a:defRPr sz="1200">
                <a:solidFill>
                  <a:srgbClr val="404040"/>
                </a:solidFill>
                <a:latin typeface="Trebuchet MS" pitchFamily="34" charset="0"/>
              </a:defRPr>
            </a:lvl8pPr>
            <a:lvl9pPr eaLnBrk="0" fontAlgn="base" hangingPunct="0">
              <a:spcAft>
                <a:spcPct val="0"/>
              </a:spcAft>
              <a:buFont typeface="Wingdings 3" pitchFamily="18" charset="2"/>
              <a:defRPr sz="1200">
                <a:solidFill>
                  <a:srgbClr val="404040"/>
                </a:solidFill>
                <a:latin typeface="Trebuchet MS" pitchFamily="34" charset="0"/>
              </a:defRPr>
            </a:lvl9pPr>
          </a:lstStyle>
          <a:p>
            <a:pPr algn="ctr" eaLnBrk="1" hangingPunct="1"/>
            <a:r>
              <a:rPr lang="en-US" sz="5400" b="1" dirty="0" err="1">
                <a:solidFill>
                  <a:schemeClr val="tx1"/>
                </a:solidFill>
                <a:latin typeface="Times New Roman" panose="02020603050405020304" pitchFamily="18" charset="0"/>
                <a:cs typeface="Times New Roman" panose="02020603050405020304" pitchFamily="18" charset="0"/>
              </a:rPr>
              <a:t>Vải</a:t>
            </a:r>
            <a:r>
              <a:rPr lang="en-US" sz="5400" b="1" dirty="0">
                <a:solidFill>
                  <a:schemeClr val="tx1"/>
                </a:solidFill>
                <a:latin typeface="Times New Roman" panose="02020603050405020304" pitchFamily="18" charset="0"/>
                <a:cs typeface="Times New Roman" panose="02020603050405020304" pitchFamily="18" charset="0"/>
              </a:rPr>
              <a:t> </a:t>
            </a:r>
            <a:r>
              <a:rPr lang="en-US" sz="5400" b="1" dirty="0" err="1">
                <a:solidFill>
                  <a:schemeClr val="tx1"/>
                </a:solidFill>
                <a:latin typeface="Times New Roman" panose="02020603050405020304" pitchFamily="18" charset="0"/>
                <a:cs typeface="Times New Roman" panose="02020603050405020304" pitchFamily="18" charset="0"/>
              </a:rPr>
              <a:t>lanh</a:t>
            </a:r>
            <a:endParaRPr lang="en-US" sz="5400" b="1" dirty="0">
              <a:solidFill>
                <a:schemeClr val="tx1"/>
              </a:solidFill>
              <a:latin typeface="Times New Roman" panose="02020603050405020304" pitchFamily="18" charset="0"/>
              <a:cs typeface="Times New Roman" panose="02020603050405020304" pitchFamily="18" charset="0"/>
            </a:endParaRPr>
          </a:p>
        </p:txBody>
      </p:sp>
      <p:pic>
        <p:nvPicPr>
          <p:cNvPr id="1024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0"/>
            <a:ext cx="6400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0160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52832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3200" y="0"/>
            <a:ext cx="6908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5"/>
          <p:cNvSpPr txBox="1">
            <a:spLocks noChangeArrowheads="1"/>
          </p:cNvSpPr>
          <p:nvPr/>
        </p:nvSpPr>
        <p:spPr bwMode="auto">
          <a:xfrm>
            <a:off x="304800" y="5410201"/>
            <a:ext cx="4775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404040"/>
                </a:solidFill>
                <a:latin typeface="Trebuchet MS" pitchFamily="34" charset="0"/>
              </a:defRPr>
            </a:lvl1pPr>
            <a:lvl2pPr>
              <a:defRPr sz="1600">
                <a:solidFill>
                  <a:srgbClr val="404040"/>
                </a:solidFill>
                <a:latin typeface="Trebuchet MS" pitchFamily="34" charset="0"/>
              </a:defRPr>
            </a:lvl2pPr>
            <a:lvl3pPr>
              <a:defRPr sz="1400">
                <a:solidFill>
                  <a:srgbClr val="404040"/>
                </a:solidFill>
                <a:latin typeface="Trebuchet MS" pitchFamily="34" charset="0"/>
              </a:defRPr>
            </a:lvl3pPr>
            <a:lvl4pPr>
              <a:defRPr sz="1200">
                <a:solidFill>
                  <a:srgbClr val="404040"/>
                </a:solidFill>
                <a:latin typeface="Trebuchet MS" pitchFamily="34" charset="0"/>
              </a:defRPr>
            </a:lvl4pPr>
            <a:lvl5pPr>
              <a:defRPr sz="1200">
                <a:solidFill>
                  <a:srgbClr val="404040"/>
                </a:solidFill>
                <a:latin typeface="Trebuchet MS" pitchFamily="34" charset="0"/>
              </a:defRPr>
            </a:lvl5pPr>
            <a:lvl6pPr eaLnBrk="0" fontAlgn="base" hangingPunct="0">
              <a:spcAft>
                <a:spcPct val="0"/>
              </a:spcAft>
              <a:buFont typeface="Wingdings 3" pitchFamily="18" charset="2"/>
              <a:defRPr sz="1200">
                <a:solidFill>
                  <a:srgbClr val="404040"/>
                </a:solidFill>
                <a:latin typeface="Trebuchet MS" pitchFamily="34" charset="0"/>
              </a:defRPr>
            </a:lvl6pPr>
            <a:lvl7pPr eaLnBrk="0" fontAlgn="base" hangingPunct="0">
              <a:spcAft>
                <a:spcPct val="0"/>
              </a:spcAft>
              <a:buFont typeface="Wingdings 3" pitchFamily="18" charset="2"/>
              <a:defRPr sz="1200">
                <a:solidFill>
                  <a:srgbClr val="404040"/>
                </a:solidFill>
                <a:latin typeface="Trebuchet MS" pitchFamily="34" charset="0"/>
              </a:defRPr>
            </a:lvl7pPr>
            <a:lvl8pPr eaLnBrk="0" fontAlgn="base" hangingPunct="0">
              <a:spcAft>
                <a:spcPct val="0"/>
              </a:spcAft>
              <a:buFont typeface="Wingdings 3" pitchFamily="18" charset="2"/>
              <a:defRPr sz="1200">
                <a:solidFill>
                  <a:srgbClr val="404040"/>
                </a:solidFill>
                <a:latin typeface="Trebuchet MS" pitchFamily="34" charset="0"/>
              </a:defRPr>
            </a:lvl8pPr>
            <a:lvl9pPr eaLnBrk="0" fontAlgn="base" hangingPunct="0">
              <a:spcAft>
                <a:spcPct val="0"/>
              </a:spcAft>
              <a:buFont typeface="Wingdings 3" pitchFamily="18" charset="2"/>
              <a:defRPr sz="1200">
                <a:solidFill>
                  <a:srgbClr val="404040"/>
                </a:solidFill>
                <a:latin typeface="Trebuchet MS" pitchFamily="34" charset="0"/>
              </a:defRPr>
            </a:lvl9pPr>
          </a:lstStyle>
          <a:p>
            <a:pPr algn="ctr" eaLnBrk="1" hangingPunct="1"/>
            <a:endParaRPr lang="vi-VN" b="1" dirty="0">
              <a:solidFill>
                <a:schemeClr val="tx1"/>
              </a:solidFill>
              <a:latin typeface="+mj-lt"/>
            </a:endParaRPr>
          </a:p>
        </p:txBody>
      </p:sp>
      <p:sp>
        <p:nvSpPr>
          <p:cNvPr id="11269" name="Rectangle 6"/>
          <p:cNvSpPr>
            <a:spLocks noChangeArrowheads="1"/>
          </p:cNvSpPr>
          <p:nvPr/>
        </p:nvSpPr>
        <p:spPr bwMode="auto">
          <a:xfrm>
            <a:off x="886670" y="5443539"/>
            <a:ext cx="373211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hangingPunct="1"/>
            <a:r>
              <a:rPr lang="en-US" sz="6600" b="1" dirty="0">
                <a:latin typeface="Times New Roman" pitchFamily="18" charset="0"/>
                <a:cs typeface="Times New Roman" pitchFamily="18" charset="0"/>
              </a:rPr>
              <a:t>VẢI LỤA</a:t>
            </a:r>
          </a:p>
        </p:txBody>
      </p:sp>
    </p:spTree>
    <p:extLst>
      <p:ext uri="{BB962C8B-B14F-4D97-AF65-F5344CB8AC3E}">
        <p14:creationId xmlns:p14="http://schemas.microsoft.com/office/powerpoint/2010/main" val="4170102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200" y="-9525"/>
            <a:ext cx="5384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2801" y="228600"/>
            <a:ext cx="61849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8001" y="3124200"/>
            <a:ext cx="115697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6229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HỌP PH LẦN 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HỌP PH LẦN 3" id="{C7898A94-C126-4111-9574-8255B9E43FFC}" vid="{8C555B33-860A-4EFD-85B3-3F962FB85456}"/>
    </a:ext>
  </a:extLst>
</a:theme>
</file>

<file path=docProps/app.xml><?xml version="1.0" encoding="utf-8"?>
<Properties xmlns="http://schemas.openxmlformats.org/officeDocument/2006/extended-properties" xmlns:vt="http://schemas.openxmlformats.org/officeDocument/2006/docPropsVTypes">
  <TotalTime>193</TotalTime>
  <Words>769</Words>
  <Application>Microsoft Office PowerPoint</Application>
  <PresentationFormat>Custom</PresentationFormat>
  <Paragraphs>56</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HỌP PH LẦN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chọn vải  </vt:lpstr>
      <vt:lpstr>b) Chỉ</vt:lpstr>
      <vt:lpstr>PowerPoint Presentation</vt:lpstr>
      <vt:lpstr>PowerPoint Presentation</vt:lpstr>
      <vt:lpstr>PowerPoint Presentation</vt:lpstr>
      <vt:lpstr>2. Dụng cụ cắt, khâu, thêu </vt:lpstr>
      <vt:lpstr>PowerPoint Presentation</vt:lpstr>
      <vt:lpstr>PowerPoint Presentation</vt:lpstr>
      <vt:lpstr>                       b. Kim</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1.  Kĩ thuật cắt, khâu, thêu</dc:title>
  <dc:creator>Windows 10 Version 2</dc:creator>
  <cp:lastModifiedBy>LAPTOP68</cp:lastModifiedBy>
  <cp:revision>30</cp:revision>
  <dcterms:created xsi:type="dcterms:W3CDTF">2019-08-26T14:33:13Z</dcterms:created>
  <dcterms:modified xsi:type="dcterms:W3CDTF">2022-09-22T11:33:42Z</dcterms:modified>
</cp:coreProperties>
</file>