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8"/>
  </p:notesMasterIdLst>
  <p:sldIdLst>
    <p:sldId id="304" r:id="rId2"/>
    <p:sldId id="258" r:id="rId3"/>
    <p:sldId id="311" r:id="rId4"/>
    <p:sldId id="310" r:id="rId5"/>
    <p:sldId id="264" r:id="rId6"/>
    <p:sldId id="293" r:id="rId7"/>
    <p:sldId id="284" r:id="rId8"/>
    <p:sldId id="279" r:id="rId9"/>
    <p:sldId id="280" r:id="rId10"/>
    <p:sldId id="303" r:id="rId11"/>
    <p:sldId id="281" r:id="rId12"/>
    <p:sldId id="265" r:id="rId13"/>
    <p:sldId id="300" r:id="rId14"/>
    <p:sldId id="301" r:id="rId15"/>
    <p:sldId id="309" r:id="rId16"/>
    <p:sldId id="308" r:id="rId17"/>
  </p:sldIdLst>
  <p:sldSz cx="9144000" cy="5143500" type="screen16x9"/>
  <p:notesSz cx="6858000" cy="9144000"/>
  <p:custDataLst>
    <p:tags r:id="rId19"/>
  </p:custDataLst>
  <p:defaultTextStyle>
    <a:defPPr>
      <a:defRPr lang="en-US"/>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3D7"/>
    <a:srgbClr val="0000D6"/>
    <a:srgbClr val="FFA7FF"/>
    <a:srgbClr val="A80410"/>
    <a:srgbClr val="1602AA"/>
    <a:srgbClr val="09038B"/>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autoAdjust="0"/>
    <p:restoredTop sz="94660"/>
  </p:normalViewPr>
  <p:slideViewPr>
    <p:cSldViewPr>
      <p:cViewPr varScale="1">
        <p:scale>
          <a:sx n="84" d="100"/>
          <a:sy n="84" d="100"/>
        </p:scale>
        <p:origin x="716" y="5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fld id="{EAC80DF0-31B4-42A9-BF23-F1057421EFE9}" type="slidenum">
              <a:rPr lang="en-US" altLang="en-US"/>
              <a:pPr/>
              <a:t>‹#›</a:t>
            </a:fld>
            <a:endParaRPr lang="en-US" altLang="en-US"/>
          </a:p>
        </p:txBody>
      </p:sp>
    </p:spTree>
    <p:extLst>
      <p:ext uri="{BB962C8B-B14F-4D97-AF65-F5344CB8AC3E}">
        <p14:creationId xmlns:p14="http://schemas.microsoft.com/office/powerpoint/2010/main" val="2676217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80657E3-C475-4D75-B90E-AD39A6202B1D}" type="slidenum">
              <a:rPr lang="en-US" altLang="en-US" smtClean="0"/>
              <a:pPr/>
              <a:t>‹#›</a:t>
            </a:fld>
            <a:endParaRPr lang="en-US" altLang="en-US"/>
          </a:p>
        </p:txBody>
      </p:sp>
    </p:spTree>
    <p:extLst>
      <p:ext uri="{BB962C8B-B14F-4D97-AF65-F5344CB8AC3E}">
        <p14:creationId xmlns:p14="http://schemas.microsoft.com/office/powerpoint/2010/main" val="422426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7FD535E-3F74-4EA6-92B8-66D30340B09B}" type="slidenum">
              <a:rPr lang="en-US" altLang="en-US" smtClean="0"/>
              <a:pPr/>
              <a:t>‹#›</a:t>
            </a:fld>
            <a:endParaRPr lang="en-US" altLang="en-US"/>
          </a:p>
        </p:txBody>
      </p:sp>
    </p:spTree>
    <p:extLst>
      <p:ext uri="{BB962C8B-B14F-4D97-AF65-F5344CB8AC3E}">
        <p14:creationId xmlns:p14="http://schemas.microsoft.com/office/powerpoint/2010/main" val="3845474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404881-5852-409F-B3C2-8BC0EB0AEECA}" type="slidenum">
              <a:rPr lang="en-US" altLang="en-US" smtClean="0"/>
              <a:pPr/>
              <a:t>‹#›</a:t>
            </a:fld>
            <a:endParaRPr lang="en-US" altLang="en-US"/>
          </a:p>
        </p:txBody>
      </p:sp>
    </p:spTree>
    <p:extLst>
      <p:ext uri="{BB962C8B-B14F-4D97-AF65-F5344CB8AC3E}">
        <p14:creationId xmlns:p14="http://schemas.microsoft.com/office/powerpoint/2010/main" val="413679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A51700A-2F8D-4538-9C23-DB3791C1CA6E}" type="slidenum">
              <a:rPr lang="en-US" altLang="en-US" smtClean="0"/>
              <a:pPr/>
              <a:t>‹#›</a:t>
            </a:fld>
            <a:endParaRPr lang="en-US" altLang="en-US"/>
          </a:p>
        </p:txBody>
      </p:sp>
    </p:spTree>
    <p:extLst>
      <p:ext uri="{BB962C8B-B14F-4D97-AF65-F5344CB8AC3E}">
        <p14:creationId xmlns:p14="http://schemas.microsoft.com/office/powerpoint/2010/main" val="354334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B739668-412A-4B6A-A2B6-55C25A86C679}" type="slidenum">
              <a:rPr lang="en-US" altLang="en-US" smtClean="0"/>
              <a:pPr/>
              <a:t>‹#›</a:t>
            </a:fld>
            <a:endParaRPr lang="en-US" altLang="en-US"/>
          </a:p>
        </p:txBody>
      </p:sp>
    </p:spTree>
    <p:extLst>
      <p:ext uri="{BB962C8B-B14F-4D97-AF65-F5344CB8AC3E}">
        <p14:creationId xmlns:p14="http://schemas.microsoft.com/office/powerpoint/2010/main" val="105873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0FBC325-8E34-4DB8-8C61-FF001C2F0D24}" type="slidenum">
              <a:rPr lang="en-US" altLang="en-US" smtClean="0"/>
              <a:pPr/>
              <a:t>‹#›</a:t>
            </a:fld>
            <a:endParaRPr lang="en-US" altLang="en-US"/>
          </a:p>
        </p:txBody>
      </p:sp>
    </p:spTree>
    <p:extLst>
      <p:ext uri="{BB962C8B-B14F-4D97-AF65-F5344CB8AC3E}">
        <p14:creationId xmlns:p14="http://schemas.microsoft.com/office/powerpoint/2010/main" val="388015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B888A73E-61CE-4726-8D3E-56EBEFA49A68}" type="slidenum">
              <a:rPr lang="en-US" altLang="en-US" smtClean="0"/>
              <a:pPr/>
              <a:t>‹#›</a:t>
            </a:fld>
            <a:endParaRPr lang="en-US" altLang="en-US"/>
          </a:p>
        </p:txBody>
      </p:sp>
    </p:spTree>
    <p:extLst>
      <p:ext uri="{BB962C8B-B14F-4D97-AF65-F5344CB8AC3E}">
        <p14:creationId xmlns:p14="http://schemas.microsoft.com/office/powerpoint/2010/main" val="350170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CEB9B81-3E21-4B6D-9CB1-1C5896EF59A4}" type="slidenum">
              <a:rPr lang="en-US" altLang="en-US" smtClean="0"/>
              <a:pPr/>
              <a:t>‹#›</a:t>
            </a:fld>
            <a:endParaRPr lang="en-US" altLang="en-US"/>
          </a:p>
        </p:txBody>
      </p:sp>
    </p:spTree>
    <p:extLst>
      <p:ext uri="{BB962C8B-B14F-4D97-AF65-F5344CB8AC3E}">
        <p14:creationId xmlns:p14="http://schemas.microsoft.com/office/powerpoint/2010/main" val="238761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FBB3961-BA23-4726-9805-9105C88B7741}" type="slidenum">
              <a:rPr lang="en-US" altLang="en-US" smtClean="0"/>
              <a:pPr/>
              <a:t>‹#›</a:t>
            </a:fld>
            <a:endParaRPr lang="en-US" altLang="en-US"/>
          </a:p>
        </p:txBody>
      </p:sp>
    </p:spTree>
    <p:extLst>
      <p:ext uri="{BB962C8B-B14F-4D97-AF65-F5344CB8AC3E}">
        <p14:creationId xmlns:p14="http://schemas.microsoft.com/office/powerpoint/2010/main" val="429445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E04BBB6-080D-46D1-97DD-EE28925ACA5A}" type="slidenum">
              <a:rPr lang="en-US" altLang="en-US" smtClean="0"/>
              <a:pPr/>
              <a:t>‹#›</a:t>
            </a:fld>
            <a:endParaRPr lang="en-US" altLang="en-US"/>
          </a:p>
        </p:txBody>
      </p:sp>
    </p:spTree>
    <p:extLst>
      <p:ext uri="{BB962C8B-B14F-4D97-AF65-F5344CB8AC3E}">
        <p14:creationId xmlns:p14="http://schemas.microsoft.com/office/powerpoint/2010/main" val="314291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9D6EFC0-DD0F-4A65-8A46-0758D9DA8432}" type="slidenum">
              <a:rPr lang="en-US" altLang="en-US" smtClean="0"/>
              <a:pPr/>
              <a:t>‹#›</a:t>
            </a:fld>
            <a:endParaRPr lang="en-US" altLang="en-US"/>
          </a:p>
        </p:txBody>
      </p:sp>
    </p:spTree>
    <p:extLst>
      <p:ext uri="{BB962C8B-B14F-4D97-AF65-F5344CB8AC3E}">
        <p14:creationId xmlns:p14="http://schemas.microsoft.com/office/powerpoint/2010/main" val="219819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44CD318-1894-4C0B-8B46-59C718152CC5}" type="slidenum">
              <a:rPr lang="en-US" altLang="en-US" smtClean="0"/>
              <a:pPr/>
              <a:t>‹#›</a:t>
            </a:fld>
            <a:endParaRPr lang="en-US" altLang="en-US"/>
          </a:p>
        </p:txBody>
      </p:sp>
    </p:spTree>
    <p:extLst>
      <p:ext uri="{BB962C8B-B14F-4D97-AF65-F5344CB8AC3E}">
        <p14:creationId xmlns:p14="http://schemas.microsoft.com/office/powerpoint/2010/main" val="416065515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23101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7171" name="Rectangle 3"/>
          <p:cNvSpPr>
            <a:spLocks noChangeArrowheads="1"/>
          </p:cNvSpPr>
          <p:nvPr/>
        </p:nvSpPr>
        <p:spPr bwMode="auto">
          <a:xfrm>
            <a:off x="152400" y="24244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7172" name="Text Box 8"/>
          <p:cNvSpPr txBox="1">
            <a:spLocks noChangeArrowheads="1"/>
          </p:cNvSpPr>
          <p:nvPr/>
        </p:nvSpPr>
        <p:spPr bwMode="auto">
          <a:xfrm>
            <a:off x="1524000" y="1294477"/>
            <a:ext cx="6172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en-US" altLang="en-US" sz="6000">
                <a:solidFill>
                  <a:srgbClr val="FF0000"/>
                </a:solidFill>
              </a:rPr>
              <a:t>KĨ THUẬT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hua00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171450"/>
            <a:ext cx="9144000" cy="5143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6740" name="Picture 4" descr="t1hieu"/>
          <p:cNvPicPr>
            <a:picLocks noChangeAspect="1" noChangeArrowheads="1"/>
          </p:cNvPicPr>
          <p:nvPr/>
        </p:nvPicPr>
        <p:blipFill>
          <a:blip r:embed="rId3"/>
          <a:srcRect/>
          <a:stretch>
            <a:fillRect/>
          </a:stretch>
        </p:blipFill>
        <p:spPr bwMode="auto">
          <a:xfrm>
            <a:off x="38100" y="5954"/>
            <a:ext cx="4572000" cy="2400300"/>
          </a:xfrm>
          <a:prstGeom prst="rect">
            <a:avLst/>
          </a:prstGeom>
          <a:ln/>
        </p:spPr>
        <p:style>
          <a:lnRef idx="2">
            <a:schemeClr val="dk1"/>
          </a:lnRef>
          <a:fillRef idx="1">
            <a:schemeClr val="lt1"/>
          </a:fillRef>
          <a:effectRef idx="0">
            <a:schemeClr val="dk1"/>
          </a:effectRef>
          <a:fontRef idx="minor">
            <a:schemeClr val="dk1"/>
          </a:fontRef>
        </p:style>
      </p:pic>
      <p:pic>
        <p:nvPicPr>
          <p:cNvPr id="116741" name="Picture 5" descr="11"/>
          <p:cNvPicPr>
            <a:picLocks noChangeAspect="1" noChangeArrowheads="1"/>
          </p:cNvPicPr>
          <p:nvPr/>
        </p:nvPicPr>
        <p:blipFill>
          <a:blip r:embed="rId4"/>
          <a:srcRect/>
          <a:stretch>
            <a:fillRect/>
          </a:stretch>
        </p:blipFill>
        <p:spPr bwMode="auto">
          <a:xfrm>
            <a:off x="4724400" y="0"/>
            <a:ext cx="4419600" cy="2406254"/>
          </a:xfrm>
          <a:prstGeom prst="rect">
            <a:avLst/>
          </a:prstGeom>
          <a:ln/>
        </p:spPr>
        <p:style>
          <a:lnRef idx="2">
            <a:schemeClr val="dk1"/>
          </a:lnRef>
          <a:fillRef idx="1">
            <a:schemeClr val="lt1"/>
          </a:fillRef>
          <a:effectRef idx="0">
            <a:schemeClr val="dk1"/>
          </a:effectRef>
          <a:fontRef idx="minor">
            <a:schemeClr val="dk1"/>
          </a:fontRef>
        </p:style>
      </p:pic>
      <p:pic>
        <p:nvPicPr>
          <p:cNvPr id="116742" name="Picture 6" descr="t673562"/>
          <p:cNvPicPr>
            <a:picLocks noChangeAspect="1" noChangeArrowheads="1"/>
          </p:cNvPicPr>
          <p:nvPr/>
        </p:nvPicPr>
        <p:blipFill>
          <a:blip r:embed="rId5"/>
          <a:srcRect/>
          <a:stretch>
            <a:fillRect/>
          </a:stretch>
        </p:blipFill>
        <p:spPr bwMode="auto">
          <a:xfrm>
            <a:off x="4721225" y="2571750"/>
            <a:ext cx="4419600" cy="2686050"/>
          </a:xfrm>
          <a:prstGeom prst="rect">
            <a:avLst/>
          </a:prstGeom>
          <a:ln/>
        </p:spPr>
        <p:style>
          <a:lnRef idx="2">
            <a:schemeClr val="dk1"/>
          </a:lnRef>
          <a:fillRef idx="1">
            <a:schemeClr val="lt1"/>
          </a:fillRef>
          <a:effectRef idx="0">
            <a:schemeClr val="dk1"/>
          </a:effectRef>
          <a:fontRef idx="minor">
            <a:schemeClr val="dk1"/>
          </a:fontRef>
        </p:style>
      </p:pic>
      <p:pic>
        <p:nvPicPr>
          <p:cNvPr id="116744" name="Picture 8" descr="images654627_trai_ga_2"/>
          <p:cNvPicPr>
            <a:picLocks noChangeAspect="1" noChangeArrowheads="1"/>
          </p:cNvPicPr>
          <p:nvPr/>
        </p:nvPicPr>
        <p:blipFill>
          <a:blip r:embed="rId6"/>
          <a:srcRect/>
          <a:stretch>
            <a:fillRect/>
          </a:stretch>
        </p:blipFill>
        <p:spPr bwMode="auto">
          <a:xfrm>
            <a:off x="71438" y="2561035"/>
            <a:ext cx="4495800" cy="2743200"/>
          </a:xfrm>
          <a:prstGeom prst="rect">
            <a:avLst/>
          </a:prstGeom>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wedge">
                                      <p:cBhvr>
                                        <p:cTn id="7" dur="2000"/>
                                        <p:tgtEl>
                                          <p:spTgt spid="116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16741"/>
                                        </p:tgtEl>
                                        <p:attrNameLst>
                                          <p:attrName>style.visibility</p:attrName>
                                        </p:attrNameLst>
                                      </p:cBhvr>
                                      <p:to>
                                        <p:strVal val="visible"/>
                                      </p:to>
                                    </p:set>
                                    <p:animEffect transition="in" filter="wedge">
                                      <p:cBhvr>
                                        <p:cTn id="12" dur="2000"/>
                                        <p:tgtEl>
                                          <p:spTgt spid="1167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16744"/>
                                        </p:tgtEl>
                                        <p:attrNameLst>
                                          <p:attrName>style.visibility</p:attrName>
                                        </p:attrNameLst>
                                      </p:cBhvr>
                                      <p:to>
                                        <p:strVal val="visible"/>
                                      </p:to>
                                    </p:set>
                                    <p:animEffect transition="in" filter="wedge">
                                      <p:cBhvr>
                                        <p:cTn id="17" dur="2000"/>
                                        <p:tgtEl>
                                          <p:spTgt spid="1167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116742"/>
                                        </p:tgtEl>
                                        <p:attrNameLst>
                                          <p:attrName>style.visibility</p:attrName>
                                        </p:attrNameLst>
                                      </p:cBhvr>
                                      <p:to>
                                        <p:strVal val="visible"/>
                                      </p:to>
                                    </p:set>
                                    <p:animEffect transition="in" filter="wedge">
                                      <p:cBhvr>
                                        <p:cTn id="22" dur="20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8"/>
          <p:cNvSpPr txBox="1">
            <a:spLocks noChangeArrowheads="1"/>
          </p:cNvSpPr>
          <p:nvPr/>
        </p:nvSpPr>
        <p:spPr bwMode="auto">
          <a:xfrm>
            <a:off x="481445" y="494079"/>
            <a:ext cx="518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solidFill>
                  <a:srgbClr val="0000FF"/>
                </a:solidFill>
              </a:rPr>
              <a:t>b) Cho gà uống </a:t>
            </a:r>
          </a:p>
        </p:txBody>
      </p:sp>
      <p:sp>
        <p:nvSpPr>
          <p:cNvPr id="85002" name="Text Box 10"/>
          <p:cNvSpPr txBox="1">
            <a:spLocks noChangeArrowheads="1"/>
          </p:cNvSpPr>
          <p:nvPr/>
        </p:nvSpPr>
        <p:spPr bwMode="auto">
          <a:xfrm>
            <a:off x="481445" y="955744"/>
            <a:ext cx="79446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b="0"/>
              <a:t>-  Do thức ăn chủ yếu của gà là thức ăn khô. Vì vậy, khi nuôi gà phải thường xuyên cung cấp đủ nước cho gà uống.</a:t>
            </a:r>
          </a:p>
        </p:txBody>
      </p:sp>
      <p:sp>
        <p:nvSpPr>
          <p:cNvPr id="85007" name="Text Box 15"/>
          <p:cNvSpPr txBox="1">
            <a:spLocks noChangeArrowheads="1"/>
          </p:cNvSpPr>
          <p:nvPr/>
        </p:nvSpPr>
        <p:spPr bwMode="auto">
          <a:xfrm>
            <a:off x="481445" y="178674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b="0"/>
              <a:t>-  Nước cho gà uống phải là nước sạch và đựng trong máng sạch. Về mùa đông có thể hoà nước ấm cho gà uống.</a:t>
            </a:r>
          </a:p>
        </p:txBody>
      </p:sp>
      <p:sp>
        <p:nvSpPr>
          <p:cNvPr id="85008" name="Text Box 16"/>
          <p:cNvSpPr txBox="1">
            <a:spLocks noChangeArrowheads="1"/>
          </p:cNvSpPr>
          <p:nvPr/>
        </p:nvSpPr>
        <p:spPr bwMode="auto">
          <a:xfrm>
            <a:off x="533400" y="2604299"/>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b="0"/>
              <a:t>-  Trong máng uống phải luôn có đủ nước sạch. Máng uống nên đặt gần máng ăn vì gà có thói quen vừa ăn, vừa uống.</a:t>
            </a:r>
          </a:p>
        </p:txBody>
      </p:sp>
      <p:sp>
        <p:nvSpPr>
          <p:cNvPr id="85016" name="Text Box 24"/>
          <p:cNvSpPr txBox="1">
            <a:spLocks noChangeArrowheads="1"/>
          </p:cNvSpPr>
          <p:nvPr/>
        </p:nvSpPr>
        <p:spPr bwMode="auto">
          <a:xfrm>
            <a:off x="533400" y="3435296"/>
            <a:ext cx="85277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b="0"/>
              <a:t>-  Hằng ngày phải thay nước trong máng. Nếu thấy nước trong máng bị vẩn đục nhiều, cần thay nước ngay.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5002"/>
                                        </p:tgtEl>
                                        <p:attrNameLst>
                                          <p:attrName>style.visibility</p:attrName>
                                        </p:attrNameLst>
                                      </p:cBhvr>
                                      <p:to>
                                        <p:strVal val="visible"/>
                                      </p:to>
                                    </p:set>
                                    <p:animEffect transition="in" filter="strips(downLeft)">
                                      <p:cBhvr>
                                        <p:cTn id="7" dur="2000"/>
                                        <p:tgtEl>
                                          <p:spTgt spid="85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5007"/>
                                        </p:tgtEl>
                                        <p:attrNameLst>
                                          <p:attrName>style.visibility</p:attrName>
                                        </p:attrNameLst>
                                      </p:cBhvr>
                                      <p:to>
                                        <p:strVal val="visible"/>
                                      </p:to>
                                    </p:set>
                                    <p:animEffect transition="in" filter="strips(downLeft)">
                                      <p:cBhvr>
                                        <p:cTn id="12" dur="2000"/>
                                        <p:tgtEl>
                                          <p:spTgt spid="850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5008"/>
                                        </p:tgtEl>
                                        <p:attrNameLst>
                                          <p:attrName>style.visibility</p:attrName>
                                        </p:attrNameLst>
                                      </p:cBhvr>
                                      <p:to>
                                        <p:strVal val="visible"/>
                                      </p:to>
                                    </p:set>
                                    <p:animEffect transition="in" filter="strips(downLeft)">
                                      <p:cBhvr>
                                        <p:cTn id="17" dur="2000"/>
                                        <p:tgtEl>
                                          <p:spTgt spid="850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5016"/>
                                        </p:tgtEl>
                                        <p:attrNameLst>
                                          <p:attrName>style.visibility</p:attrName>
                                        </p:attrNameLst>
                                      </p:cBhvr>
                                      <p:to>
                                        <p:strVal val="visible"/>
                                      </p:to>
                                    </p:set>
                                    <p:animEffect transition="in" filter="strips(downLeft)">
                                      <p:cBhvr>
                                        <p:cTn id="22" dur="2000"/>
                                        <p:tgtEl>
                                          <p:spTgt spid="85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2" grpId="0"/>
      <p:bldP spid="85007" grpId="0"/>
      <p:bldP spid="85008" grpId="0"/>
      <p:bldP spid="850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6" name="Oval 16"/>
          <p:cNvSpPr>
            <a:spLocks noChangeArrowheads="1"/>
          </p:cNvSpPr>
          <p:nvPr/>
        </p:nvSpPr>
        <p:spPr bwMode="auto">
          <a:xfrm>
            <a:off x="3200400" y="672811"/>
            <a:ext cx="1981200" cy="400050"/>
          </a:xfrm>
          <a:prstGeom prst="ellipse">
            <a:avLst/>
          </a:prstGeom>
          <a:solidFill>
            <a:schemeClr val="bg1"/>
          </a:solidFill>
          <a:ln>
            <a:noFill/>
          </a:ln>
          <a:effectLst/>
          <a:extLst>
            <a:ext uri="{91240B29-F687-4F45-9708-019B960494DF}">
              <a14:hiddenLine xmlns:a14="http://schemas.microsoft.com/office/drawing/2010/main" w="9525">
                <a:solidFill>
                  <a:srgbClr val="FF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en-US" altLang="en-US" sz="3600" u="sng">
                <a:solidFill>
                  <a:srgbClr val="FF0000"/>
                </a:solidFill>
              </a:rPr>
              <a:t>Ghi nhớ</a:t>
            </a:r>
            <a:endParaRPr lang="en-US" altLang="en-US" sz="3600">
              <a:solidFill>
                <a:srgbClr val="FF0000"/>
              </a:solidFill>
            </a:endParaRPr>
          </a:p>
        </p:txBody>
      </p:sp>
      <p:sp>
        <p:nvSpPr>
          <p:cNvPr id="16388" name="Text Box 17"/>
          <p:cNvSpPr txBox="1">
            <a:spLocks noChangeArrowheads="1"/>
          </p:cNvSpPr>
          <p:nvPr/>
        </p:nvSpPr>
        <p:spPr bwMode="auto">
          <a:xfrm>
            <a:off x="2193925" y="55721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sz="1800" b="0"/>
          </a:p>
        </p:txBody>
      </p:sp>
      <p:sp>
        <p:nvSpPr>
          <p:cNvPr id="2" name="Rectangle 1"/>
          <p:cNvSpPr/>
          <p:nvPr/>
        </p:nvSpPr>
        <p:spPr>
          <a:xfrm>
            <a:off x="762000" y="1276350"/>
            <a:ext cx="7543800" cy="2462213"/>
          </a:xfrm>
          <a:prstGeom prst="rect">
            <a:avLst/>
          </a:prstGeom>
        </p:spPr>
        <p:txBody>
          <a:bodyPr wrap="square">
            <a:spAutoFit/>
          </a:bodyPr>
          <a:lstStyle/>
          <a:p>
            <a:pPr algn="just" eaLnBrk="1" hangingPunct="1">
              <a:spcBef>
                <a:spcPct val="50000"/>
              </a:spcBef>
            </a:pPr>
            <a:r>
              <a:rPr lang="en-US" altLang="en-US"/>
              <a:t>  - </a:t>
            </a:r>
            <a:r>
              <a:rPr lang="en-US" altLang="en-US" b="0"/>
              <a:t>Chăm sóc gà nhằm giúp gà khoẻ mạnh, mau lớn và có sức chống bệnh tốt.</a:t>
            </a:r>
          </a:p>
          <a:p>
            <a:pPr algn="just" eaLnBrk="1" hangingPunct="1">
              <a:spcBef>
                <a:spcPct val="50000"/>
              </a:spcBef>
            </a:pPr>
            <a:r>
              <a:rPr lang="en-US" altLang="en-US" b="0"/>
              <a:t>  </a:t>
            </a:r>
            <a:r>
              <a:rPr lang="en-US" altLang="en-US"/>
              <a:t>- </a:t>
            </a:r>
            <a:r>
              <a:rPr lang="en-US" altLang="en-US" b="0"/>
              <a:t>Khi chăm sóc gà cần chú ý sưởi ấm cho gà con, chống nóng, chống rét và phòng ngộ độc thức ăn cho gà.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iterate type="lt">
                                    <p:tmPct val="0"/>
                                  </p:iterate>
                                  <p:childTnLst>
                                    <p:set>
                                      <p:cBhvr>
                                        <p:cTn id="6" dur="1" fill="hold">
                                          <p:stCondLst>
                                            <p:cond delay="0"/>
                                          </p:stCondLst>
                                        </p:cTn>
                                        <p:tgtEl>
                                          <p:spTgt spid="61456"/>
                                        </p:tgtEl>
                                        <p:attrNameLst>
                                          <p:attrName>style.visibility</p:attrName>
                                        </p:attrNameLst>
                                      </p:cBhvr>
                                      <p:to>
                                        <p:strVal val="visible"/>
                                      </p:to>
                                    </p:set>
                                    <p:animEffect transition="in" filter="wheel(4)">
                                      <p:cBhvr>
                                        <p:cTn id="7" dur="1000"/>
                                        <p:tgtEl>
                                          <p:spTgt spid="6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7" name="WordArt 11"/>
          <p:cNvSpPr>
            <a:spLocks noChangeArrowheads="1" noChangeShapeType="1" noTextEdit="1"/>
          </p:cNvSpPr>
          <p:nvPr/>
        </p:nvSpPr>
        <p:spPr bwMode="auto">
          <a:xfrm rot="20191740">
            <a:off x="381000" y="571501"/>
            <a:ext cx="2324100" cy="392906"/>
          </a:xfrm>
          <a:prstGeom prst="rect">
            <a:avLst/>
          </a:prstGeom>
        </p:spPr>
        <p:txBody>
          <a:bodyPr wrap="none" fromWordArt="1">
            <a:prstTxWarp prst="textPlain">
              <a:avLst>
                <a:gd name="adj" fmla="val 50000"/>
              </a:avLst>
            </a:prstTxWarp>
          </a:bodyPr>
          <a:lstStyle/>
          <a:p>
            <a:pPr algn="ctr"/>
            <a:r>
              <a:rPr lang="vi-VN" sz="3600" kern="10">
                <a:ln w="19050">
                  <a:solidFill>
                    <a:srgbClr val="0000FF"/>
                  </a:solidFill>
                  <a:round/>
                  <a:headEnd/>
                  <a:tailEnd/>
                </a:ln>
                <a:solidFill>
                  <a:srgbClr val="FF3300"/>
                </a:solidFill>
                <a:effectLst>
                  <a:outerShdw dist="35921" dir="2700000" algn="ctr" rotWithShape="0">
                    <a:srgbClr val="990000"/>
                  </a:outerShdw>
                </a:effectLst>
                <a:latin typeface="Times New Roman"/>
                <a:cs typeface="Times New Roman"/>
              </a:rPr>
              <a:t>TRÒ CHƠI</a:t>
            </a:r>
            <a:endParaRPr lang="en-US" sz="3600" kern="10">
              <a:ln w="19050">
                <a:solidFill>
                  <a:srgbClr val="0000FF"/>
                </a:solidFill>
                <a:round/>
                <a:headEnd/>
                <a:tailEnd/>
              </a:ln>
              <a:solidFill>
                <a:srgbClr val="FF3300"/>
              </a:solidFill>
              <a:effectLst>
                <a:outerShdw dist="35921" dir="2700000" algn="ctr" rotWithShape="0">
                  <a:srgbClr val="990000"/>
                </a:outerShdw>
              </a:effectLst>
              <a:latin typeface="Times New Roman"/>
              <a:cs typeface="Times New Roman"/>
            </a:endParaRPr>
          </a:p>
        </p:txBody>
      </p:sp>
      <p:sp>
        <p:nvSpPr>
          <p:cNvPr id="111628" name="WordArt 12"/>
          <p:cNvSpPr>
            <a:spLocks noChangeArrowheads="1" noChangeShapeType="1" noTextEdit="1"/>
          </p:cNvSpPr>
          <p:nvPr/>
        </p:nvSpPr>
        <p:spPr bwMode="auto">
          <a:xfrm>
            <a:off x="3276600" y="285751"/>
            <a:ext cx="3429000" cy="678656"/>
          </a:xfrm>
          <a:prstGeom prst="rect">
            <a:avLst/>
          </a:prstGeom>
        </p:spPr>
        <p:txBody>
          <a:bodyPr wrap="none" fromWordArt="1">
            <a:prstTxWarp prst="textPlain">
              <a:avLst>
                <a:gd name="adj" fmla="val 50000"/>
              </a:avLst>
            </a:prstTxWarp>
          </a:bodyPr>
          <a:lstStyle/>
          <a:p>
            <a:pPr algn="ctr"/>
            <a:r>
              <a:rPr lang="vi-VN" sz="3600" kern="10">
                <a:ln w="19050">
                  <a:solidFill>
                    <a:srgbClr val="0000FF"/>
                  </a:solidFill>
                  <a:round/>
                  <a:headEnd/>
                  <a:tailEnd/>
                </a:ln>
                <a:solidFill>
                  <a:srgbClr val="1C03D7"/>
                </a:solidFill>
                <a:effectLst>
                  <a:outerShdw dist="35921" dir="2700000" algn="ctr" rotWithShape="0">
                    <a:srgbClr val="990000"/>
                  </a:outerShdw>
                </a:effectLst>
                <a:latin typeface="Times New Roman"/>
                <a:cs typeface="Times New Roman"/>
              </a:rPr>
              <a:t>AI NHANH HƠN ?</a:t>
            </a:r>
            <a:endParaRPr lang="en-US" sz="3600" kern="10">
              <a:ln w="19050">
                <a:solidFill>
                  <a:srgbClr val="0000FF"/>
                </a:solidFill>
                <a:round/>
                <a:headEnd/>
                <a:tailEnd/>
              </a:ln>
              <a:solidFill>
                <a:srgbClr val="1C03D7"/>
              </a:solidFill>
              <a:effectLst>
                <a:outerShdw dist="35921" dir="2700000" algn="ctr" rotWithShape="0">
                  <a:srgbClr val="990000"/>
                </a:outerShdw>
              </a:effectLst>
              <a:latin typeface="Times New Roman"/>
              <a:cs typeface="Times New Roman"/>
            </a:endParaRPr>
          </a:p>
        </p:txBody>
      </p:sp>
      <p:sp>
        <p:nvSpPr>
          <p:cNvPr id="111629" name="Oval 13"/>
          <p:cNvSpPr>
            <a:spLocks noChangeArrowheads="1"/>
          </p:cNvSpPr>
          <p:nvPr/>
        </p:nvSpPr>
        <p:spPr bwMode="auto">
          <a:xfrm>
            <a:off x="1143000" y="2427828"/>
            <a:ext cx="533400" cy="457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2" name="Rectangle 1"/>
          <p:cNvSpPr/>
          <p:nvPr/>
        </p:nvSpPr>
        <p:spPr>
          <a:xfrm>
            <a:off x="990600" y="1533043"/>
            <a:ext cx="7848600" cy="1815882"/>
          </a:xfrm>
          <a:prstGeom prst="rect">
            <a:avLst/>
          </a:prstGeom>
        </p:spPr>
        <p:txBody>
          <a:bodyPr wrap="square">
            <a:spAutoFit/>
          </a:bodyPr>
          <a:lstStyle/>
          <a:p>
            <a:pPr eaLnBrk="1" hangingPunct="1"/>
            <a:r>
              <a:rPr lang="en-US" altLang="en-US"/>
              <a:t>1) Nuôi gà không đúng cách gà sẽ như thế nào?</a:t>
            </a:r>
          </a:p>
          <a:p>
            <a:pPr eaLnBrk="1" hangingPunct="1"/>
            <a:r>
              <a:rPr lang="en-US" altLang="en-US" b="0">
                <a:solidFill>
                  <a:srgbClr val="1602AA"/>
                </a:solidFill>
              </a:rPr>
              <a:t>   </a:t>
            </a:r>
            <a:r>
              <a:rPr lang="en-US" altLang="en-US" b="0">
                <a:solidFill>
                  <a:schemeClr val="tx2"/>
                </a:solidFill>
              </a:rPr>
              <a:t>a. Gà vẫn phát triển bình thường.</a:t>
            </a:r>
          </a:p>
          <a:p>
            <a:pPr eaLnBrk="1" hangingPunct="1"/>
            <a:r>
              <a:rPr lang="en-US" altLang="en-US" b="0">
                <a:solidFill>
                  <a:schemeClr val="tx2"/>
                </a:solidFill>
              </a:rPr>
              <a:t>   b. Gà sẽ còi cọc, yếu ớt, dễ bệnh và sinh sản kém.</a:t>
            </a:r>
          </a:p>
          <a:p>
            <a:pPr eaLnBrk="1" hangingPunct="1"/>
            <a:r>
              <a:rPr lang="en-US" altLang="en-US" b="0">
                <a:solidFill>
                  <a:schemeClr val="tx2"/>
                </a:solidFill>
              </a:rPr>
              <a:t>   c. Gà sẽ lớn nhanh và sinh sản tốt.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1628"/>
                                        </p:tgtEl>
                                        <p:attrNameLst>
                                          <p:attrName>style.visibility</p:attrName>
                                        </p:attrNameLst>
                                      </p:cBhvr>
                                      <p:to>
                                        <p:strVal val="visible"/>
                                      </p:to>
                                    </p:set>
                                    <p:animEffect transition="in" filter="box(in)">
                                      <p:cBhvr>
                                        <p:cTn id="7" dur="500"/>
                                        <p:tgtEl>
                                          <p:spTgt spid="11162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1627"/>
                                        </p:tgtEl>
                                        <p:attrNameLst>
                                          <p:attrName>style.visibility</p:attrName>
                                        </p:attrNameLst>
                                      </p:cBhvr>
                                      <p:to>
                                        <p:strVal val="visible"/>
                                      </p:to>
                                    </p:set>
                                    <p:animEffect transition="in" filter="box(in)">
                                      <p:cBhvr>
                                        <p:cTn id="10" dur="500"/>
                                        <p:tgtEl>
                                          <p:spTgt spid="1116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1629"/>
                                        </p:tgtEl>
                                        <p:attrNameLst>
                                          <p:attrName>style.visibility</p:attrName>
                                        </p:attrNameLst>
                                      </p:cBhvr>
                                      <p:to>
                                        <p:strVal val="visible"/>
                                      </p:to>
                                    </p:set>
                                    <p:animEffect transition="in" filter="box(in)">
                                      <p:cBhvr>
                                        <p:cTn id="15" dur="500"/>
                                        <p:tgtEl>
                                          <p:spTgt spid="111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7" grpId="0" animBg="1"/>
      <p:bldP spid="111628" grpId="0"/>
      <p:bldP spid="1116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9" name="Oval 9"/>
          <p:cNvSpPr>
            <a:spLocks noChangeArrowheads="1"/>
          </p:cNvSpPr>
          <p:nvPr/>
        </p:nvSpPr>
        <p:spPr bwMode="auto">
          <a:xfrm>
            <a:off x="1600200" y="1713934"/>
            <a:ext cx="533400" cy="457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2" name="Rectangle 1"/>
          <p:cNvSpPr/>
          <p:nvPr/>
        </p:nvSpPr>
        <p:spPr>
          <a:xfrm>
            <a:off x="1447800" y="819150"/>
            <a:ext cx="6705600" cy="2246769"/>
          </a:xfrm>
          <a:prstGeom prst="rect">
            <a:avLst/>
          </a:prstGeom>
        </p:spPr>
        <p:txBody>
          <a:bodyPr wrap="square">
            <a:spAutoFit/>
          </a:bodyPr>
          <a:lstStyle/>
          <a:p>
            <a:pPr eaLnBrk="1" hangingPunct="1"/>
            <a:r>
              <a:rPr lang="en-US" altLang="en-US"/>
              <a:t>2) Nên cho gà uống khi nào?</a:t>
            </a:r>
          </a:p>
          <a:p>
            <a:pPr eaLnBrk="1" hangingPunct="1"/>
            <a:r>
              <a:rPr lang="en-US" altLang="en-US" b="0">
                <a:solidFill>
                  <a:srgbClr val="1602AA"/>
                </a:solidFill>
              </a:rPr>
              <a:t>   </a:t>
            </a:r>
            <a:r>
              <a:rPr lang="en-US" altLang="en-US" b="0">
                <a:solidFill>
                  <a:schemeClr val="tx2"/>
                </a:solidFill>
              </a:rPr>
              <a:t>a. Khi gà khát.</a:t>
            </a:r>
          </a:p>
          <a:p>
            <a:pPr eaLnBrk="1" hangingPunct="1"/>
            <a:r>
              <a:rPr lang="en-US" altLang="en-US" b="0">
                <a:solidFill>
                  <a:schemeClr val="tx2"/>
                </a:solidFill>
              </a:rPr>
              <a:t>   b. Chỉ cho uống ban ngày.</a:t>
            </a:r>
          </a:p>
          <a:p>
            <a:pPr eaLnBrk="1" hangingPunct="1"/>
            <a:r>
              <a:rPr lang="en-US" altLang="en-US" b="0">
                <a:solidFill>
                  <a:schemeClr val="tx2"/>
                </a:solidFill>
              </a:rPr>
              <a:t>   c. Thường xuyên cung cấp đủ nước cho gà.</a:t>
            </a:r>
          </a:p>
          <a:p>
            <a:pPr eaLnBrk="1" hangingPunct="1"/>
            <a:r>
              <a:rPr lang="en-US" altLang="en-US" b="0">
                <a:solidFill>
                  <a:schemeClr val="tx2"/>
                </a:solidFill>
              </a:rPr>
              <a:t>   d. Lúc cho gà 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49"/>
                                        </p:tgtEl>
                                        <p:attrNameLst>
                                          <p:attrName>style.visibility</p:attrName>
                                        </p:attrNameLst>
                                      </p:cBhvr>
                                      <p:to>
                                        <p:strVal val="visible"/>
                                      </p:to>
                                    </p:set>
                                    <p:animEffect transition="in" filter="box(in)">
                                      <p:cBhvr>
                                        <p:cTn id="7" dur="500"/>
                                        <p:tgtEl>
                                          <p:spTgt spid="112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Oval 5"/>
          <p:cNvSpPr>
            <a:spLocks noChangeArrowheads="1"/>
          </p:cNvSpPr>
          <p:nvPr/>
        </p:nvSpPr>
        <p:spPr bwMode="auto">
          <a:xfrm>
            <a:off x="1371600" y="2356307"/>
            <a:ext cx="609600" cy="457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2" name="Rectangle 1"/>
          <p:cNvSpPr/>
          <p:nvPr/>
        </p:nvSpPr>
        <p:spPr>
          <a:xfrm>
            <a:off x="1295400" y="1037094"/>
            <a:ext cx="7772400" cy="2677656"/>
          </a:xfrm>
          <a:prstGeom prst="rect">
            <a:avLst/>
          </a:prstGeom>
        </p:spPr>
        <p:txBody>
          <a:bodyPr wrap="square">
            <a:spAutoFit/>
          </a:bodyPr>
          <a:lstStyle/>
          <a:p>
            <a:pPr eaLnBrk="1" hangingPunct="1"/>
            <a:r>
              <a:rPr lang="en-US" altLang="en-US"/>
              <a:t>3) Thời kì nào cần cho gà ăn nhiều chất bột đường, chất đạm và vitamin?</a:t>
            </a:r>
          </a:p>
          <a:p>
            <a:pPr eaLnBrk="1" hangingPunct="1"/>
            <a:r>
              <a:rPr lang="en-US" altLang="en-US" b="0">
                <a:solidFill>
                  <a:srgbClr val="1602AA"/>
                </a:solidFill>
              </a:rPr>
              <a:t>   </a:t>
            </a:r>
            <a:r>
              <a:rPr lang="en-US" altLang="en-US" b="0">
                <a:solidFill>
                  <a:schemeClr val="accent1">
                    <a:lumMod val="75000"/>
                  </a:schemeClr>
                </a:solidFill>
              </a:rPr>
              <a:t>a. Thời kì gà con.</a:t>
            </a:r>
          </a:p>
          <a:p>
            <a:pPr eaLnBrk="1" hangingPunct="1"/>
            <a:r>
              <a:rPr lang="en-US" altLang="en-US" b="0">
                <a:solidFill>
                  <a:schemeClr val="accent1">
                    <a:lumMod val="75000"/>
                  </a:schemeClr>
                </a:solidFill>
              </a:rPr>
              <a:t>   b. Thời kì gà giò.</a:t>
            </a:r>
          </a:p>
          <a:p>
            <a:pPr eaLnBrk="1" hangingPunct="1"/>
            <a:r>
              <a:rPr lang="en-US" altLang="en-US" b="0">
                <a:solidFill>
                  <a:schemeClr val="accent1">
                    <a:lumMod val="75000"/>
                  </a:schemeClr>
                </a:solidFill>
              </a:rPr>
              <a:t>   c. Thời kì gà đẻ trứng.</a:t>
            </a:r>
          </a:p>
          <a:p>
            <a:pPr eaLnBrk="1" hangingPunct="1"/>
            <a:r>
              <a:rPr lang="en-US" altLang="en-US" b="0">
                <a:solidFill>
                  <a:schemeClr val="accent1">
                    <a:lumMod val="75000"/>
                  </a:schemeClr>
                </a:solidFill>
              </a:rPr>
              <a:t>   d. Thời kì gà lấy thịt</a:t>
            </a:r>
            <a:endParaRPr lang="en-US">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box(in)">
                                      <p:cBhvr>
                                        <p:cTn id="7" dur="500"/>
                                        <p:tgtEl>
                                          <p:spTgt spid="122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Oval 5"/>
          <p:cNvSpPr>
            <a:spLocks noChangeArrowheads="1"/>
          </p:cNvSpPr>
          <p:nvPr/>
        </p:nvSpPr>
        <p:spPr bwMode="auto">
          <a:xfrm>
            <a:off x="1009426" y="1800626"/>
            <a:ext cx="609600" cy="457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vi-VN" altLang="en-US"/>
          </a:p>
        </p:txBody>
      </p:sp>
      <p:sp>
        <p:nvSpPr>
          <p:cNvPr id="2" name="Rectangle 1"/>
          <p:cNvSpPr/>
          <p:nvPr/>
        </p:nvSpPr>
        <p:spPr>
          <a:xfrm>
            <a:off x="966395" y="905842"/>
            <a:ext cx="7772400" cy="2246769"/>
          </a:xfrm>
          <a:prstGeom prst="rect">
            <a:avLst/>
          </a:prstGeom>
        </p:spPr>
        <p:txBody>
          <a:bodyPr wrap="square">
            <a:spAutoFit/>
          </a:bodyPr>
          <a:lstStyle/>
          <a:p>
            <a:pPr eaLnBrk="1" hangingPunct="1"/>
            <a:r>
              <a:rPr lang="en-US" altLang="en-US"/>
              <a:t>4) Phải cung cấp các chất dinh dưỡng nào cho gà?</a:t>
            </a:r>
          </a:p>
          <a:p>
            <a:pPr eaLnBrk="1" hangingPunct="1"/>
            <a:r>
              <a:rPr lang="en-US" altLang="en-US" b="0">
                <a:solidFill>
                  <a:srgbClr val="1602AA"/>
                </a:solidFill>
              </a:rPr>
              <a:t>   </a:t>
            </a:r>
            <a:r>
              <a:rPr lang="en-US" altLang="en-US" b="0">
                <a:solidFill>
                  <a:schemeClr val="accent1">
                    <a:lumMod val="75000"/>
                  </a:schemeClr>
                </a:solidFill>
              </a:rPr>
              <a:t>a. Chỉ cho gà ăn chất đạm.</a:t>
            </a:r>
          </a:p>
          <a:p>
            <a:pPr eaLnBrk="1" hangingPunct="1"/>
            <a:r>
              <a:rPr lang="en-US" altLang="en-US" b="0">
                <a:solidFill>
                  <a:schemeClr val="accent1">
                    <a:lumMod val="75000"/>
                  </a:schemeClr>
                </a:solidFill>
              </a:rPr>
              <a:t>   b. Cho gà ăn chất bột đường và chất đạm.</a:t>
            </a:r>
          </a:p>
          <a:p>
            <a:pPr eaLnBrk="1" hangingPunct="1"/>
            <a:r>
              <a:rPr lang="en-US" altLang="en-US" b="0">
                <a:solidFill>
                  <a:schemeClr val="accent1">
                    <a:lumMod val="75000"/>
                  </a:schemeClr>
                </a:solidFill>
              </a:rPr>
              <a:t>   c. Cho gà ăn chất đạm, bột đường, vi-ta-min và thức ăn hỗn hợp.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box(in)">
                                      <p:cBhvr>
                                        <p:cTn id="7" dur="500"/>
                                        <p:tgtEl>
                                          <p:spTgt spid="121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Text Box 7"/>
          <p:cNvSpPr txBox="1">
            <a:spLocks noChangeArrowheads="1"/>
          </p:cNvSpPr>
          <p:nvPr/>
        </p:nvSpPr>
        <p:spPr bwMode="auto">
          <a:xfrm>
            <a:off x="2819400" y="209550"/>
            <a:ext cx="4038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4400">
                <a:solidFill>
                  <a:srgbClr val="FF3300"/>
                </a:solidFill>
                <a:latin typeface="UTM Colossalis" panose="02040603050506020204" pitchFamily="18" charset="0"/>
              </a:rPr>
              <a:t>KHỞI ĐỘNG</a:t>
            </a:r>
          </a:p>
        </p:txBody>
      </p:sp>
      <p:sp>
        <p:nvSpPr>
          <p:cNvPr id="54290" name="Text Box 18"/>
          <p:cNvSpPr txBox="1">
            <a:spLocks noChangeArrowheads="1"/>
          </p:cNvSpPr>
          <p:nvPr/>
        </p:nvSpPr>
        <p:spPr bwMode="auto">
          <a:xfrm>
            <a:off x="533400" y="1200150"/>
            <a:ext cx="8267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a:solidFill>
                  <a:srgbClr val="0000D6"/>
                </a:solidFill>
              </a:rPr>
              <a:t>  </a:t>
            </a:r>
            <a:r>
              <a:rPr lang="en-US" altLang="en-US" u="sng">
                <a:solidFill>
                  <a:srgbClr val="0000D6"/>
                </a:solidFill>
              </a:rPr>
              <a:t>Câu 1</a:t>
            </a:r>
            <a:r>
              <a:rPr lang="en-US" altLang="en-US">
                <a:solidFill>
                  <a:srgbClr val="0000D6"/>
                </a:solidFill>
              </a:rPr>
              <a:t>: Vì sao phải dùng nhiều loại thức ăn nuôi gà?</a:t>
            </a:r>
          </a:p>
        </p:txBody>
      </p:sp>
      <p:sp>
        <p:nvSpPr>
          <p:cNvPr id="54291" name="Text Box 19"/>
          <p:cNvSpPr txBox="1">
            <a:spLocks noChangeArrowheads="1"/>
          </p:cNvSpPr>
          <p:nvPr/>
        </p:nvSpPr>
        <p:spPr bwMode="auto">
          <a:xfrm>
            <a:off x="561109" y="2114550"/>
            <a:ext cx="82677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a:solidFill>
                  <a:srgbClr val="0000D6"/>
                </a:solidFill>
              </a:rPr>
              <a:t>  </a:t>
            </a:r>
            <a:r>
              <a:rPr lang="en-US" altLang="en-US" u="sng">
                <a:solidFill>
                  <a:srgbClr val="0000D6"/>
                </a:solidFill>
              </a:rPr>
              <a:t>Câu 2</a:t>
            </a:r>
            <a:r>
              <a:rPr lang="en-US" altLang="en-US">
                <a:solidFill>
                  <a:srgbClr val="0000D6"/>
                </a:solidFill>
              </a:rPr>
              <a:t>: Vì sao khi cho gà ăn thức ăn hỗn hợp sẽ giúp gà khoẻ mạnh, lớn nhanh, đẻ trứng to và nhiều?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90"/>
                                        </p:tgtEl>
                                        <p:attrNameLst>
                                          <p:attrName>style.visibility</p:attrName>
                                        </p:attrNameLst>
                                      </p:cBhvr>
                                      <p:to>
                                        <p:strVal val="visible"/>
                                      </p:to>
                                    </p:set>
                                    <p:animEffect transition="in" filter="dissolve">
                                      <p:cBhvr>
                                        <p:cTn id="7" dur="500"/>
                                        <p:tgtEl>
                                          <p:spTgt spid="54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291"/>
                                        </p:tgtEl>
                                        <p:attrNameLst>
                                          <p:attrName>style.visibility</p:attrName>
                                        </p:attrNameLst>
                                      </p:cBhvr>
                                      <p:to>
                                        <p:strVal val="visible"/>
                                      </p:to>
                                    </p:set>
                                    <p:animEffect transition="in" filter="dissolve">
                                      <p:cBhvr>
                                        <p:cTn id="12" dur="500"/>
                                        <p:tgtEl>
                                          <p:spTgt spid="54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0" grpId="0"/>
      <p:bldP spid="542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4885" y="341274"/>
            <a:ext cx="3704860" cy="707886"/>
          </a:xfrm>
          <a:prstGeom prst="rect">
            <a:avLst/>
          </a:prstGeom>
          <a:noFill/>
        </p:spPr>
        <p:txBody>
          <a:bodyPr wrap="none" rtlCol="0">
            <a:spAutoFit/>
          </a:bodyPr>
          <a:lstStyle/>
          <a:p>
            <a:r>
              <a:rPr lang="en-US" sz="4000" dirty="0" err="1">
                <a:solidFill>
                  <a:srgbClr val="FF0000"/>
                </a:solidFill>
                <a:cs typeface="Times New Roman" panose="02020603050405020304" pitchFamily="18" charset="0"/>
              </a:rPr>
              <a:t>Yêu</a:t>
            </a:r>
            <a:r>
              <a:rPr lang="en-US" sz="4000" dirty="0">
                <a:solidFill>
                  <a:srgbClr val="FF0000"/>
                </a:solidFill>
                <a:cs typeface="Times New Roman" panose="02020603050405020304" pitchFamily="18" charset="0"/>
              </a:rPr>
              <a:t> </a:t>
            </a:r>
            <a:r>
              <a:rPr lang="en-US" sz="4000" dirty="0" err="1">
                <a:solidFill>
                  <a:srgbClr val="FF0000"/>
                </a:solidFill>
                <a:cs typeface="Times New Roman" panose="02020603050405020304" pitchFamily="18" charset="0"/>
              </a:rPr>
              <a:t>cầu</a:t>
            </a:r>
            <a:r>
              <a:rPr lang="en-US" sz="4000" dirty="0">
                <a:solidFill>
                  <a:srgbClr val="FF0000"/>
                </a:solidFill>
                <a:cs typeface="Times New Roman" panose="02020603050405020304" pitchFamily="18" charset="0"/>
              </a:rPr>
              <a:t> </a:t>
            </a:r>
            <a:r>
              <a:rPr lang="en-US" sz="4000" dirty="0" err="1">
                <a:solidFill>
                  <a:srgbClr val="FF0000"/>
                </a:solidFill>
                <a:cs typeface="Times New Roman" panose="02020603050405020304" pitchFamily="18" charset="0"/>
              </a:rPr>
              <a:t>cần</a:t>
            </a:r>
            <a:r>
              <a:rPr lang="en-US" sz="4000" dirty="0">
                <a:solidFill>
                  <a:srgbClr val="FF0000"/>
                </a:solidFill>
                <a:cs typeface="Times New Roman" panose="02020603050405020304" pitchFamily="18" charset="0"/>
              </a:rPr>
              <a:t> </a:t>
            </a:r>
            <a:r>
              <a:rPr lang="en-US" sz="4000" dirty="0" err="1">
                <a:solidFill>
                  <a:srgbClr val="FF0000"/>
                </a:solidFill>
                <a:cs typeface="Times New Roman" panose="02020603050405020304" pitchFamily="18" charset="0"/>
              </a:rPr>
              <a:t>đạt</a:t>
            </a:r>
            <a:endParaRPr lang="en-US" sz="4000" dirty="0">
              <a:solidFill>
                <a:srgbClr val="FF0000"/>
              </a:solidFill>
              <a:cs typeface="Times New Roman" panose="02020603050405020304" pitchFamily="18" charset="0"/>
            </a:endParaRPr>
          </a:p>
        </p:txBody>
      </p:sp>
      <p:sp>
        <p:nvSpPr>
          <p:cNvPr id="3" name="Rectangle 2"/>
          <p:cNvSpPr/>
          <p:nvPr/>
        </p:nvSpPr>
        <p:spPr>
          <a:xfrm>
            <a:off x="1268315" y="1216767"/>
            <a:ext cx="6858000" cy="954107"/>
          </a:xfrm>
          <a:prstGeom prst="rect">
            <a:avLst/>
          </a:prstGeom>
        </p:spPr>
        <p:txBody>
          <a:bodyPr wrap="square">
            <a:spAutoFit/>
          </a:bodyPr>
          <a:lstStyle/>
          <a:p>
            <a:r>
              <a:rPr lang="en-US" dirty="0"/>
              <a:t>   </a:t>
            </a:r>
            <a:r>
              <a:rPr lang="en-US" dirty="0" err="1"/>
              <a:t>Nêu</a:t>
            </a:r>
            <a:r>
              <a:rPr lang="en-US" dirty="0"/>
              <a:t> </a:t>
            </a:r>
            <a:r>
              <a:rPr lang="en-US" dirty="0" err="1"/>
              <a:t>được</a:t>
            </a:r>
            <a:r>
              <a:rPr lang="en-US" dirty="0"/>
              <a:t> </a:t>
            </a:r>
            <a:r>
              <a:rPr lang="en-US" dirty="0" err="1"/>
              <a:t>mục</a:t>
            </a:r>
            <a:r>
              <a:rPr lang="en-US" dirty="0"/>
              <a:t> </a:t>
            </a:r>
            <a:r>
              <a:rPr lang="en-US" dirty="0" err="1"/>
              <a:t>đích</a:t>
            </a:r>
            <a:r>
              <a:rPr lang="en-US" dirty="0"/>
              <a:t>, ý </a:t>
            </a:r>
            <a:r>
              <a:rPr lang="en-US" dirty="0" err="1"/>
              <a:t>nghĩa</a:t>
            </a:r>
            <a:r>
              <a:rPr lang="en-US" dirty="0"/>
              <a:t> </a:t>
            </a:r>
            <a:r>
              <a:rPr lang="en-US" dirty="0" err="1"/>
              <a:t>của</a:t>
            </a:r>
            <a:r>
              <a:rPr lang="en-US" dirty="0"/>
              <a:t> </a:t>
            </a:r>
            <a:r>
              <a:rPr lang="en-US" dirty="0" err="1"/>
              <a:t>việc</a:t>
            </a:r>
            <a:r>
              <a:rPr lang="en-US" dirty="0"/>
              <a:t> </a:t>
            </a:r>
            <a:r>
              <a:rPr lang="en-US" dirty="0" err="1"/>
              <a:t>nuôi</a:t>
            </a:r>
            <a:r>
              <a:rPr lang="en-US" dirty="0"/>
              <a:t> </a:t>
            </a:r>
            <a:r>
              <a:rPr lang="en-US" dirty="0" err="1"/>
              <a:t>dưỡng</a:t>
            </a:r>
            <a:r>
              <a:rPr lang="en-US" dirty="0"/>
              <a:t> </a:t>
            </a:r>
            <a:r>
              <a:rPr lang="en-US" dirty="0" err="1"/>
              <a:t>gà</a:t>
            </a:r>
            <a:r>
              <a:rPr lang="en-US" dirty="0"/>
              <a:t>.</a:t>
            </a:r>
          </a:p>
        </p:txBody>
      </p:sp>
      <p:grpSp>
        <p:nvGrpSpPr>
          <p:cNvPr id="4" name="Group 3"/>
          <p:cNvGrpSpPr>
            <a:grpSpLocks/>
          </p:cNvGrpSpPr>
          <p:nvPr/>
        </p:nvGrpSpPr>
        <p:grpSpPr bwMode="auto">
          <a:xfrm>
            <a:off x="485902" y="1120776"/>
            <a:ext cx="844550" cy="841374"/>
            <a:chOff x="2051720" y="1059582"/>
            <a:chExt cx="854993" cy="837410"/>
          </a:xfrm>
        </p:grpSpPr>
        <p:pic>
          <p:nvPicPr>
            <p:cNvPr id="5" name="Picture 2" descr="F:\1-原创素材\1_mm1102\PPT\PPT_014\materaials\pageimg_g20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059582"/>
              <a:ext cx="854993" cy="837410"/>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2276847" y="1155121"/>
              <a:ext cx="566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en-US" sz="3600" b="1"/>
                <a:t>1</a:t>
              </a:r>
            </a:p>
          </p:txBody>
        </p:sp>
      </p:grpSp>
      <p:sp>
        <p:nvSpPr>
          <p:cNvPr id="7" name="Rectangle 6"/>
          <p:cNvSpPr/>
          <p:nvPr/>
        </p:nvSpPr>
        <p:spPr>
          <a:xfrm>
            <a:off x="1563645" y="2343150"/>
            <a:ext cx="4164923" cy="523220"/>
          </a:xfrm>
          <a:prstGeom prst="rect">
            <a:avLst/>
          </a:prstGeom>
        </p:spPr>
        <p:txBody>
          <a:bodyPr wrap="none">
            <a:spAutoFit/>
          </a:bodyPr>
          <a:lstStyle/>
          <a:p>
            <a:r>
              <a:rPr lang="en-US" dirty="0" err="1"/>
              <a:t>Biết</a:t>
            </a:r>
            <a:r>
              <a:rPr lang="en-US" dirty="0"/>
              <a:t> </a:t>
            </a:r>
            <a:r>
              <a:rPr lang="en-US" dirty="0" err="1"/>
              <a:t>cách</a:t>
            </a:r>
            <a:r>
              <a:rPr lang="en-US" dirty="0"/>
              <a:t> </a:t>
            </a:r>
            <a:r>
              <a:rPr lang="en-US" dirty="0" err="1"/>
              <a:t>cho</a:t>
            </a:r>
            <a:r>
              <a:rPr lang="en-US" dirty="0"/>
              <a:t> </a:t>
            </a:r>
            <a:r>
              <a:rPr lang="en-US" dirty="0" err="1"/>
              <a:t>gà</a:t>
            </a:r>
            <a:r>
              <a:rPr lang="en-US" dirty="0"/>
              <a:t> </a:t>
            </a:r>
            <a:r>
              <a:rPr lang="en-US" dirty="0" err="1"/>
              <a:t>ăn</a:t>
            </a:r>
            <a:r>
              <a:rPr lang="en-US" dirty="0"/>
              <a:t>, </a:t>
            </a:r>
            <a:r>
              <a:rPr lang="en-US" dirty="0" err="1"/>
              <a:t>uống</a:t>
            </a:r>
            <a:r>
              <a:rPr lang="en-US" dirty="0"/>
              <a:t>.</a:t>
            </a:r>
          </a:p>
        </p:txBody>
      </p:sp>
      <p:sp>
        <p:nvSpPr>
          <p:cNvPr id="8" name="Rectangle 7"/>
          <p:cNvSpPr/>
          <p:nvPr/>
        </p:nvSpPr>
        <p:spPr>
          <a:xfrm>
            <a:off x="1542863" y="3257550"/>
            <a:ext cx="6144461" cy="523220"/>
          </a:xfrm>
          <a:prstGeom prst="rect">
            <a:avLst/>
          </a:prstGeom>
        </p:spPr>
        <p:txBody>
          <a:bodyPr wrap="square">
            <a:spAutoFit/>
          </a:bodyPr>
          <a:lstStyle/>
          <a:p>
            <a:r>
              <a:rPr lang="en-US" dirty="0" err="1"/>
              <a:t>Có</a:t>
            </a:r>
            <a:r>
              <a:rPr lang="en-US" dirty="0"/>
              <a:t> ý </a:t>
            </a:r>
            <a:r>
              <a:rPr lang="en-US" dirty="0" err="1"/>
              <a:t>thức</a:t>
            </a:r>
            <a:r>
              <a:rPr lang="en-US" dirty="0"/>
              <a:t> </a:t>
            </a:r>
            <a:r>
              <a:rPr lang="en-US" dirty="0" err="1"/>
              <a:t>nuôi</a:t>
            </a:r>
            <a:r>
              <a:rPr lang="en-US" dirty="0"/>
              <a:t> </a:t>
            </a:r>
            <a:r>
              <a:rPr lang="en-US" dirty="0" err="1"/>
              <a:t>dưỡng</a:t>
            </a:r>
            <a:r>
              <a:rPr lang="en-US" dirty="0"/>
              <a:t>, </a:t>
            </a:r>
            <a:r>
              <a:rPr lang="en-US" dirty="0" err="1"/>
              <a:t>chăm</a:t>
            </a:r>
            <a:r>
              <a:rPr lang="en-US" dirty="0"/>
              <a:t> </a:t>
            </a:r>
            <a:r>
              <a:rPr lang="en-US" dirty="0" err="1"/>
              <a:t>sóc</a:t>
            </a:r>
            <a:r>
              <a:rPr lang="en-US" dirty="0"/>
              <a:t> </a:t>
            </a:r>
            <a:r>
              <a:rPr lang="en-US" dirty="0" err="1"/>
              <a:t>gà</a:t>
            </a:r>
            <a:r>
              <a:rPr lang="en-US" dirty="0"/>
              <a:t>.</a:t>
            </a:r>
          </a:p>
        </p:txBody>
      </p:sp>
      <p:grpSp>
        <p:nvGrpSpPr>
          <p:cNvPr id="9" name="Group 8"/>
          <p:cNvGrpSpPr>
            <a:grpSpLocks/>
          </p:cNvGrpSpPr>
          <p:nvPr/>
        </p:nvGrpSpPr>
        <p:grpSpPr bwMode="auto">
          <a:xfrm>
            <a:off x="485902" y="2154256"/>
            <a:ext cx="844550" cy="841374"/>
            <a:chOff x="2051720" y="1059582"/>
            <a:chExt cx="854993" cy="837410"/>
          </a:xfrm>
        </p:grpSpPr>
        <p:pic>
          <p:nvPicPr>
            <p:cNvPr id="10" name="Picture 2" descr="F:\1-原创素材\1_mm1102\PPT\PPT_014\materaials\pageimg_g20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059582"/>
              <a:ext cx="854993" cy="837410"/>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2276847" y="1155121"/>
              <a:ext cx="566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en-US" sz="3600" b="1"/>
                <a:t>2</a:t>
              </a:r>
            </a:p>
          </p:txBody>
        </p:sp>
      </p:grpSp>
      <p:grpSp>
        <p:nvGrpSpPr>
          <p:cNvPr id="12" name="Group 11"/>
          <p:cNvGrpSpPr>
            <a:grpSpLocks/>
          </p:cNvGrpSpPr>
          <p:nvPr/>
        </p:nvGrpSpPr>
        <p:grpSpPr bwMode="auto">
          <a:xfrm>
            <a:off x="485902" y="3134590"/>
            <a:ext cx="844550" cy="841374"/>
            <a:chOff x="2124513" y="1059582"/>
            <a:chExt cx="854993" cy="837410"/>
          </a:xfrm>
        </p:grpSpPr>
        <p:pic>
          <p:nvPicPr>
            <p:cNvPr id="13" name="Picture 2" descr="F:\1-原创素材\1_mm1102\PPT\PPT_014\materaials\pageimg_g20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513" y="1059582"/>
              <a:ext cx="854993" cy="837410"/>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14" name="TextBox 13"/>
            <p:cNvSpPr txBox="1">
              <a:spLocks noChangeArrowheads="1"/>
            </p:cNvSpPr>
            <p:nvPr/>
          </p:nvSpPr>
          <p:spPr bwMode="auto">
            <a:xfrm>
              <a:off x="2276847" y="1155121"/>
              <a:ext cx="566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en-US" sz="3600" b="1"/>
                <a:t>3</a:t>
              </a:r>
            </a:p>
          </p:txBody>
        </p:sp>
      </p:grpSp>
    </p:spTree>
    <p:extLst>
      <p:ext uri="{BB962C8B-B14F-4D97-AF65-F5344CB8AC3E}">
        <p14:creationId xmlns:p14="http://schemas.microsoft.com/office/powerpoint/2010/main" val="20512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5"/>
          <p:cNvSpPr txBox="1">
            <a:spLocks noChangeArrowheads="1"/>
          </p:cNvSpPr>
          <p:nvPr/>
        </p:nvSpPr>
        <p:spPr bwMode="auto">
          <a:xfrm>
            <a:off x="1082386" y="2114550"/>
            <a:ext cx="69792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en-US" altLang="en-US" sz="4800" dirty="0">
                <a:solidFill>
                  <a:srgbClr val="FF0000"/>
                </a:solidFill>
              </a:rPr>
              <a:t>BÀI: NUÔI DƯỠNG GÀ</a:t>
            </a:r>
          </a:p>
        </p:txBody>
      </p:sp>
      <p:sp>
        <p:nvSpPr>
          <p:cNvPr id="3" name="Text Box 8"/>
          <p:cNvSpPr txBox="1">
            <a:spLocks noChangeArrowheads="1"/>
          </p:cNvSpPr>
          <p:nvPr/>
        </p:nvSpPr>
        <p:spPr bwMode="auto">
          <a:xfrm>
            <a:off x="1143000" y="1200150"/>
            <a:ext cx="6172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spcBef>
                <a:spcPct val="50000"/>
              </a:spcBef>
            </a:pPr>
            <a:r>
              <a:rPr lang="en-US" altLang="en-US" sz="4000" dirty="0"/>
              <a:t>KĨ THUẬT</a:t>
            </a:r>
          </a:p>
        </p:txBody>
      </p:sp>
    </p:spTree>
    <p:extLst>
      <p:ext uri="{BB962C8B-B14F-4D97-AF65-F5344CB8AC3E}">
        <p14:creationId xmlns:p14="http://schemas.microsoft.com/office/powerpoint/2010/main" val="169435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50" name="Text Box 34"/>
          <p:cNvSpPr txBox="1">
            <a:spLocks noChangeArrowheads="1"/>
          </p:cNvSpPr>
          <p:nvPr/>
        </p:nvSpPr>
        <p:spPr bwMode="auto">
          <a:xfrm>
            <a:off x="457200" y="209550"/>
            <a:ext cx="7886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dirty="0">
                <a:solidFill>
                  <a:srgbClr val="0000B4"/>
                </a:solidFill>
              </a:rPr>
              <a:t>1. </a:t>
            </a:r>
            <a:r>
              <a:rPr lang="en-US" altLang="en-US" dirty="0" err="1">
                <a:solidFill>
                  <a:srgbClr val="0000B4"/>
                </a:solidFill>
              </a:rPr>
              <a:t>Mục</a:t>
            </a:r>
            <a:r>
              <a:rPr lang="en-US" altLang="en-US" dirty="0">
                <a:solidFill>
                  <a:srgbClr val="0000B4"/>
                </a:solidFill>
              </a:rPr>
              <a:t> </a:t>
            </a:r>
            <a:r>
              <a:rPr lang="en-US" altLang="en-US" dirty="0" err="1">
                <a:solidFill>
                  <a:srgbClr val="0000B4"/>
                </a:solidFill>
              </a:rPr>
              <a:t>đích</a:t>
            </a:r>
            <a:r>
              <a:rPr lang="en-US" altLang="en-US" dirty="0">
                <a:solidFill>
                  <a:srgbClr val="0000B4"/>
                </a:solidFill>
              </a:rPr>
              <a:t>, ý </a:t>
            </a:r>
            <a:r>
              <a:rPr lang="en-US" altLang="en-US" dirty="0" err="1">
                <a:solidFill>
                  <a:srgbClr val="0000B4"/>
                </a:solidFill>
              </a:rPr>
              <a:t>nghĩa</a:t>
            </a:r>
            <a:r>
              <a:rPr lang="en-US" altLang="en-US" dirty="0">
                <a:solidFill>
                  <a:srgbClr val="0000B4"/>
                </a:solidFill>
              </a:rPr>
              <a:t> </a:t>
            </a:r>
            <a:r>
              <a:rPr lang="en-US" altLang="en-US" dirty="0" err="1">
                <a:solidFill>
                  <a:srgbClr val="0000B4"/>
                </a:solidFill>
              </a:rPr>
              <a:t>của</a:t>
            </a:r>
            <a:r>
              <a:rPr lang="en-US" altLang="en-US" dirty="0">
                <a:solidFill>
                  <a:srgbClr val="0000B4"/>
                </a:solidFill>
              </a:rPr>
              <a:t> </a:t>
            </a:r>
            <a:r>
              <a:rPr lang="en-US" altLang="en-US" dirty="0" err="1">
                <a:solidFill>
                  <a:srgbClr val="0000B4"/>
                </a:solidFill>
              </a:rPr>
              <a:t>việc</a:t>
            </a:r>
            <a:r>
              <a:rPr lang="en-US" altLang="en-US" dirty="0">
                <a:solidFill>
                  <a:srgbClr val="0000B4"/>
                </a:solidFill>
              </a:rPr>
              <a:t> </a:t>
            </a:r>
            <a:r>
              <a:rPr lang="en-US" altLang="en-US" dirty="0" err="1">
                <a:solidFill>
                  <a:srgbClr val="0000B4"/>
                </a:solidFill>
              </a:rPr>
              <a:t>nuôi</a:t>
            </a:r>
            <a:r>
              <a:rPr lang="en-US" altLang="en-US" dirty="0">
                <a:solidFill>
                  <a:srgbClr val="0000B4"/>
                </a:solidFill>
              </a:rPr>
              <a:t> </a:t>
            </a:r>
            <a:r>
              <a:rPr lang="en-US" altLang="en-US" dirty="0" err="1">
                <a:solidFill>
                  <a:srgbClr val="0000B4"/>
                </a:solidFill>
              </a:rPr>
              <a:t>dưỡng</a:t>
            </a:r>
            <a:r>
              <a:rPr lang="en-US" altLang="en-US" dirty="0">
                <a:solidFill>
                  <a:srgbClr val="0000B4"/>
                </a:solidFill>
              </a:rPr>
              <a:t> </a:t>
            </a:r>
            <a:r>
              <a:rPr lang="en-US" altLang="en-US" dirty="0" err="1">
                <a:solidFill>
                  <a:srgbClr val="0000B4"/>
                </a:solidFill>
              </a:rPr>
              <a:t>gà</a:t>
            </a:r>
            <a:r>
              <a:rPr lang="en-US" altLang="en-US" dirty="0">
                <a:solidFill>
                  <a:srgbClr val="0000B4"/>
                </a:solidFill>
              </a:rPr>
              <a:t>. </a:t>
            </a:r>
          </a:p>
        </p:txBody>
      </p:sp>
      <p:sp>
        <p:nvSpPr>
          <p:cNvPr id="60451" name="Text Box 35"/>
          <p:cNvSpPr txBox="1">
            <a:spLocks noChangeArrowheads="1"/>
          </p:cNvSpPr>
          <p:nvPr/>
        </p:nvSpPr>
        <p:spPr bwMode="auto">
          <a:xfrm>
            <a:off x="342900" y="978813"/>
            <a:ext cx="838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dirty="0"/>
              <a:t>   - </a:t>
            </a:r>
            <a:r>
              <a:rPr lang="en-US" altLang="en-US" b="0" dirty="0" err="1"/>
              <a:t>Nuôi</a:t>
            </a:r>
            <a:r>
              <a:rPr lang="en-US" altLang="en-US" b="0" dirty="0"/>
              <a:t> </a:t>
            </a:r>
            <a:r>
              <a:rPr lang="en-US" altLang="en-US" b="0" dirty="0" err="1"/>
              <a:t>dưỡng</a:t>
            </a:r>
            <a:r>
              <a:rPr lang="en-US" altLang="en-US" b="0" dirty="0"/>
              <a:t> </a:t>
            </a:r>
            <a:r>
              <a:rPr lang="en-US" altLang="en-US" b="0" dirty="0" err="1"/>
              <a:t>nhằm</a:t>
            </a:r>
            <a:r>
              <a:rPr lang="en-US" altLang="en-US" b="0" dirty="0"/>
              <a:t> </a:t>
            </a:r>
            <a:r>
              <a:rPr lang="en-US" altLang="en-US" b="0" dirty="0" err="1"/>
              <a:t>cung</a:t>
            </a:r>
            <a:r>
              <a:rPr lang="en-US" altLang="en-US" b="0" dirty="0"/>
              <a:t> </a:t>
            </a:r>
            <a:r>
              <a:rPr lang="en-US" altLang="en-US" b="0" dirty="0" err="1"/>
              <a:t>cấp</a:t>
            </a:r>
            <a:r>
              <a:rPr lang="en-US" altLang="en-US" b="0" dirty="0"/>
              <a:t> </a:t>
            </a:r>
            <a:r>
              <a:rPr lang="en-US" altLang="en-US" b="0" dirty="0" err="1"/>
              <a:t>nước</a:t>
            </a:r>
            <a:r>
              <a:rPr lang="en-US" altLang="en-US" b="0" dirty="0"/>
              <a:t> </a:t>
            </a:r>
            <a:r>
              <a:rPr lang="en-US" altLang="en-US" b="0" dirty="0" err="1"/>
              <a:t>và</a:t>
            </a:r>
            <a:r>
              <a:rPr lang="en-US" altLang="en-US" b="0" dirty="0"/>
              <a:t> </a:t>
            </a:r>
            <a:r>
              <a:rPr lang="en-US" altLang="en-US" b="0" dirty="0" err="1"/>
              <a:t>các</a:t>
            </a:r>
            <a:r>
              <a:rPr lang="en-US" altLang="en-US" b="0" dirty="0"/>
              <a:t> </a:t>
            </a:r>
            <a:r>
              <a:rPr lang="en-US" altLang="en-US" b="0" dirty="0" err="1"/>
              <a:t>chất</a:t>
            </a:r>
            <a:r>
              <a:rPr lang="en-US" altLang="en-US" b="0" dirty="0"/>
              <a:t> </a:t>
            </a:r>
            <a:r>
              <a:rPr lang="en-US" altLang="en-US" b="0" dirty="0" err="1"/>
              <a:t>dinh</a:t>
            </a:r>
            <a:r>
              <a:rPr lang="en-US" altLang="en-US" b="0" dirty="0"/>
              <a:t> </a:t>
            </a:r>
            <a:r>
              <a:rPr lang="en-US" altLang="en-US" b="0" dirty="0" err="1"/>
              <a:t>dưỡng</a:t>
            </a:r>
            <a:r>
              <a:rPr lang="en-US" altLang="en-US" b="0" dirty="0"/>
              <a:t> </a:t>
            </a:r>
            <a:r>
              <a:rPr lang="en-US" altLang="en-US" b="0" dirty="0" err="1"/>
              <a:t>cần</a:t>
            </a:r>
            <a:r>
              <a:rPr lang="en-US" altLang="en-US" b="0" dirty="0"/>
              <a:t> </a:t>
            </a:r>
            <a:r>
              <a:rPr lang="en-US" altLang="en-US" b="0" dirty="0" err="1"/>
              <a:t>thiết</a:t>
            </a:r>
            <a:r>
              <a:rPr lang="en-US" altLang="en-US" b="0" dirty="0"/>
              <a:t> </a:t>
            </a:r>
            <a:r>
              <a:rPr lang="en-US" altLang="en-US" b="0" dirty="0" err="1"/>
              <a:t>cho</a:t>
            </a:r>
            <a:r>
              <a:rPr lang="en-US" altLang="en-US" b="0" dirty="0"/>
              <a:t> </a:t>
            </a:r>
            <a:r>
              <a:rPr lang="en-US" altLang="en-US" b="0" dirty="0" err="1"/>
              <a:t>gà</a:t>
            </a:r>
            <a:r>
              <a:rPr lang="en-US" altLang="en-US" b="0" dirty="0"/>
              <a:t>.</a:t>
            </a:r>
          </a:p>
        </p:txBody>
      </p:sp>
      <p:sp>
        <p:nvSpPr>
          <p:cNvPr id="60452" name="Text Box 36"/>
          <p:cNvSpPr txBox="1">
            <a:spLocks noChangeArrowheads="1"/>
          </p:cNvSpPr>
          <p:nvPr/>
        </p:nvSpPr>
        <p:spPr bwMode="auto">
          <a:xfrm>
            <a:off x="419100" y="2094696"/>
            <a:ext cx="845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dirty="0"/>
              <a:t>  - </a:t>
            </a:r>
            <a:r>
              <a:rPr lang="en-US" altLang="en-US" b="0" dirty="0" err="1"/>
              <a:t>Gà</a:t>
            </a:r>
            <a:r>
              <a:rPr lang="en-US" altLang="en-US" b="0" dirty="0"/>
              <a:t> </a:t>
            </a:r>
            <a:r>
              <a:rPr lang="en-US" altLang="en-US" b="0" dirty="0" err="1"/>
              <a:t>được</a:t>
            </a:r>
            <a:r>
              <a:rPr lang="en-US" altLang="en-US" b="0" dirty="0"/>
              <a:t> </a:t>
            </a:r>
            <a:r>
              <a:rPr lang="en-US" altLang="en-US" b="0" dirty="0" err="1"/>
              <a:t>nuôi</a:t>
            </a:r>
            <a:r>
              <a:rPr lang="en-US" altLang="en-US" b="0" dirty="0"/>
              <a:t> </a:t>
            </a:r>
            <a:r>
              <a:rPr lang="en-US" altLang="en-US" b="0" dirty="0" err="1"/>
              <a:t>dưỡng</a:t>
            </a:r>
            <a:r>
              <a:rPr lang="en-US" altLang="en-US" b="0" dirty="0"/>
              <a:t> </a:t>
            </a:r>
            <a:r>
              <a:rPr lang="en-US" altLang="en-US" b="0" dirty="0" err="1"/>
              <a:t>đầy</a:t>
            </a:r>
            <a:r>
              <a:rPr lang="en-US" altLang="en-US" b="0" dirty="0"/>
              <a:t> </a:t>
            </a:r>
            <a:r>
              <a:rPr lang="en-US" altLang="en-US" b="0" dirty="0" err="1"/>
              <a:t>đủ</a:t>
            </a:r>
            <a:r>
              <a:rPr lang="en-US" altLang="en-US" b="0" dirty="0"/>
              <a:t>, </a:t>
            </a:r>
            <a:r>
              <a:rPr lang="en-US" altLang="en-US" b="0" dirty="0" err="1"/>
              <a:t>hợp</a:t>
            </a:r>
            <a:r>
              <a:rPr lang="en-US" altLang="en-US" b="0" dirty="0"/>
              <a:t> </a:t>
            </a:r>
            <a:r>
              <a:rPr lang="en-US" altLang="en-US" b="0" dirty="0" err="1"/>
              <a:t>lí</a:t>
            </a:r>
            <a:r>
              <a:rPr lang="en-US" altLang="en-US" b="0" dirty="0"/>
              <a:t> </a:t>
            </a:r>
            <a:r>
              <a:rPr lang="en-US" altLang="en-US" b="0" dirty="0" err="1"/>
              <a:t>sẽ</a:t>
            </a:r>
            <a:r>
              <a:rPr lang="en-US" altLang="en-US" b="0" dirty="0"/>
              <a:t> </a:t>
            </a:r>
            <a:r>
              <a:rPr lang="en-US" altLang="en-US" b="0" dirty="0" err="1"/>
              <a:t>khoẻ</a:t>
            </a:r>
            <a:r>
              <a:rPr lang="en-US" altLang="en-US" b="0" dirty="0"/>
              <a:t> </a:t>
            </a:r>
            <a:r>
              <a:rPr lang="en-US" altLang="en-US" b="0" dirty="0" err="1"/>
              <a:t>mạnh</a:t>
            </a:r>
            <a:r>
              <a:rPr lang="en-US" altLang="en-US" b="0" dirty="0"/>
              <a:t>, </a:t>
            </a:r>
            <a:r>
              <a:rPr lang="en-US" altLang="en-US" b="0" dirty="0" err="1"/>
              <a:t>ít</a:t>
            </a:r>
            <a:r>
              <a:rPr lang="en-US" altLang="en-US" b="0" dirty="0"/>
              <a:t> </a:t>
            </a:r>
            <a:r>
              <a:rPr lang="en-US" altLang="en-US" b="0" dirty="0" err="1"/>
              <a:t>bị</a:t>
            </a:r>
            <a:r>
              <a:rPr lang="en-US" altLang="en-US" b="0" dirty="0"/>
              <a:t> </a:t>
            </a:r>
            <a:r>
              <a:rPr lang="en-US" altLang="en-US" b="0" dirty="0" err="1"/>
              <a:t>bệnh</a:t>
            </a:r>
            <a:r>
              <a:rPr lang="en-US" altLang="en-US" b="0" dirty="0"/>
              <a:t>, </a:t>
            </a:r>
            <a:r>
              <a:rPr lang="en-US" altLang="en-US" b="0" dirty="0" err="1"/>
              <a:t>lớn</a:t>
            </a:r>
            <a:r>
              <a:rPr lang="en-US" altLang="en-US" b="0" dirty="0"/>
              <a:t> </a:t>
            </a:r>
            <a:r>
              <a:rPr lang="en-US" altLang="en-US" b="0" dirty="0" err="1"/>
              <a:t>nhanh</a:t>
            </a:r>
            <a:r>
              <a:rPr lang="en-US" altLang="en-US" b="0" dirty="0"/>
              <a:t> </a:t>
            </a:r>
            <a:r>
              <a:rPr lang="en-US" altLang="en-US" b="0" dirty="0" err="1"/>
              <a:t>và</a:t>
            </a:r>
            <a:r>
              <a:rPr lang="en-US" altLang="en-US" b="0" dirty="0"/>
              <a:t> </a:t>
            </a:r>
            <a:r>
              <a:rPr lang="en-US" altLang="en-US" b="0" dirty="0" err="1"/>
              <a:t>sinh</a:t>
            </a:r>
            <a:r>
              <a:rPr lang="en-US" altLang="en-US" b="0" dirty="0"/>
              <a:t> </a:t>
            </a:r>
            <a:r>
              <a:rPr lang="en-US" altLang="en-US" b="0" dirty="0" err="1"/>
              <a:t>sản</a:t>
            </a:r>
            <a:r>
              <a:rPr lang="en-US" altLang="en-US" b="0" dirty="0"/>
              <a:t> </a:t>
            </a:r>
            <a:r>
              <a:rPr lang="en-US" altLang="en-US" b="0" dirty="0" err="1"/>
              <a:t>tốt</a:t>
            </a:r>
            <a:r>
              <a:rPr lang="en-US" altLang="en-US" b="0" dirty="0"/>
              <a:t>. </a:t>
            </a:r>
          </a:p>
        </p:txBody>
      </p:sp>
      <p:sp>
        <p:nvSpPr>
          <p:cNvPr id="60453" name="Text Box 37"/>
          <p:cNvSpPr txBox="1">
            <a:spLocks noChangeArrowheads="1"/>
          </p:cNvSpPr>
          <p:nvPr/>
        </p:nvSpPr>
        <p:spPr bwMode="auto">
          <a:xfrm>
            <a:off x="304800" y="3181350"/>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dirty="0"/>
              <a:t>   - </a:t>
            </a:r>
            <a:r>
              <a:rPr lang="en-US" altLang="en-US" b="0" dirty="0" err="1"/>
              <a:t>Ngược</a:t>
            </a:r>
            <a:r>
              <a:rPr lang="en-US" altLang="en-US" b="0" dirty="0"/>
              <a:t> </a:t>
            </a:r>
            <a:r>
              <a:rPr lang="en-US" altLang="en-US" b="0" dirty="0" err="1"/>
              <a:t>lại</a:t>
            </a:r>
            <a:r>
              <a:rPr lang="en-US" altLang="en-US" b="0" dirty="0"/>
              <a:t>, </a:t>
            </a:r>
            <a:r>
              <a:rPr lang="en-US" altLang="en-US" b="0" dirty="0" err="1"/>
              <a:t>nếu</a:t>
            </a:r>
            <a:r>
              <a:rPr lang="en-US" altLang="en-US" b="0" dirty="0"/>
              <a:t> </a:t>
            </a:r>
            <a:r>
              <a:rPr lang="en-US" altLang="en-US" b="0" dirty="0" err="1"/>
              <a:t>thường</a:t>
            </a:r>
            <a:r>
              <a:rPr lang="en-US" altLang="en-US" b="0" dirty="0"/>
              <a:t> </a:t>
            </a:r>
            <a:r>
              <a:rPr lang="en-US" altLang="en-US" b="0" dirty="0" err="1"/>
              <a:t>xuyên</a:t>
            </a:r>
            <a:r>
              <a:rPr lang="en-US" altLang="en-US" b="0" dirty="0"/>
              <a:t> </a:t>
            </a:r>
            <a:r>
              <a:rPr lang="en-US" altLang="en-US" b="0" dirty="0" err="1"/>
              <a:t>bị</a:t>
            </a:r>
            <a:r>
              <a:rPr lang="en-US" altLang="en-US" b="0" dirty="0"/>
              <a:t> </a:t>
            </a:r>
            <a:r>
              <a:rPr lang="en-US" altLang="en-US" b="0" dirty="0" err="1"/>
              <a:t>ăn</a:t>
            </a:r>
            <a:r>
              <a:rPr lang="en-US" altLang="en-US" b="0" dirty="0"/>
              <a:t>, </a:t>
            </a:r>
            <a:r>
              <a:rPr lang="en-US" altLang="en-US" b="0" dirty="0" err="1"/>
              <a:t>uống</a:t>
            </a:r>
            <a:r>
              <a:rPr lang="en-US" altLang="en-US" b="0" dirty="0"/>
              <a:t> </a:t>
            </a:r>
            <a:r>
              <a:rPr lang="en-US" altLang="en-US" b="0" dirty="0" err="1"/>
              <a:t>thiếu</a:t>
            </a:r>
            <a:r>
              <a:rPr lang="en-US" altLang="en-US" b="0" dirty="0"/>
              <a:t> </a:t>
            </a:r>
            <a:r>
              <a:rPr lang="en-US" altLang="en-US" b="0" dirty="0" err="1"/>
              <a:t>chất</a:t>
            </a:r>
            <a:r>
              <a:rPr lang="en-US" altLang="en-US" b="0" dirty="0"/>
              <a:t> </a:t>
            </a:r>
            <a:r>
              <a:rPr lang="en-US" altLang="en-US" b="0" dirty="0" err="1"/>
              <a:t>hoặc</a:t>
            </a:r>
            <a:r>
              <a:rPr lang="en-US" altLang="en-US" b="0" dirty="0"/>
              <a:t> </a:t>
            </a:r>
            <a:r>
              <a:rPr lang="en-US" altLang="en-US" b="0" dirty="0" err="1"/>
              <a:t>đói</a:t>
            </a:r>
            <a:r>
              <a:rPr lang="en-US" altLang="en-US" b="0" dirty="0"/>
              <a:t>, </a:t>
            </a:r>
            <a:r>
              <a:rPr lang="en-US" altLang="en-US" b="0" dirty="0" err="1"/>
              <a:t>khát</a:t>
            </a:r>
            <a:r>
              <a:rPr lang="en-US" altLang="en-US" b="0" dirty="0"/>
              <a:t>, </a:t>
            </a:r>
            <a:r>
              <a:rPr lang="en-US" altLang="en-US" b="0" dirty="0" err="1"/>
              <a:t>gà</a:t>
            </a:r>
            <a:r>
              <a:rPr lang="en-US" altLang="en-US" b="0" dirty="0"/>
              <a:t> </a:t>
            </a:r>
            <a:r>
              <a:rPr lang="en-US" altLang="en-US" b="0" dirty="0" err="1"/>
              <a:t>sẽ</a:t>
            </a:r>
            <a:r>
              <a:rPr lang="en-US" altLang="en-US" b="0" dirty="0"/>
              <a:t> </a:t>
            </a:r>
            <a:r>
              <a:rPr lang="en-US" altLang="en-US" b="0" dirty="0" err="1"/>
              <a:t>còi</a:t>
            </a:r>
            <a:r>
              <a:rPr lang="en-US" altLang="en-US" b="0" dirty="0"/>
              <a:t> </a:t>
            </a:r>
            <a:r>
              <a:rPr lang="en-US" altLang="en-US" b="0" dirty="0" err="1"/>
              <a:t>cọc</a:t>
            </a:r>
            <a:r>
              <a:rPr lang="en-US" altLang="en-US" b="0" dirty="0"/>
              <a:t>, </a:t>
            </a:r>
            <a:r>
              <a:rPr lang="en-US" altLang="en-US" b="0" dirty="0" err="1"/>
              <a:t>yếu</a:t>
            </a:r>
            <a:r>
              <a:rPr lang="en-US" altLang="en-US" b="0" dirty="0"/>
              <a:t> </a:t>
            </a:r>
            <a:r>
              <a:rPr lang="en-US" altLang="en-US" b="0" dirty="0" err="1"/>
              <a:t>ớt</a:t>
            </a:r>
            <a:r>
              <a:rPr lang="en-US" altLang="en-US" b="0" dirty="0"/>
              <a:t>, </a:t>
            </a:r>
            <a:r>
              <a:rPr lang="en-US" altLang="en-US" b="0" dirty="0" err="1"/>
              <a:t>dễ</a:t>
            </a:r>
            <a:r>
              <a:rPr lang="en-US" altLang="en-US" b="0" dirty="0"/>
              <a:t> </a:t>
            </a:r>
            <a:r>
              <a:rPr lang="en-US" altLang="en-US" b="0" dirty="0" err="1"/>
              <a:t>bị</a:t>
            </a:r>
            <a:r>
              <a:rPr lang="en-US" altLang="en-US" b="0" dirty="0"/>
              <a:t> </a:t>
            </a:r>
            <a:r>
              <a:rPr lang="en-US" altLang="en-US" b="0" dirty="0" err="1"/>
              <a:t>bệnh</a:t>
            </a:r>
            <a:r>
              <a:rPr lang="en-US" altLang="en-US" b="0" dirty="0"/>
              <a:t> </a:t>
            </a:r>
            <a:r>
              <a:rPr lang="en-US" altLang="en-US" b="0" dirty="0" err="1"/>
              <a:t>và</a:t>
            </a:r>
            <a:r>
              <a:rPr lang="en-US" altLang="en-US" b="0" dirty="0"/>
              <a:t> </a:t>
            </a:r>
            <a:r>
              <a:rPr lang="en-US" altLang="en-US" b="0" dirty="0" err="1"/>
              <a:t>sinh</a:t>
            </a:r>
            <a:r>
              <a:rPr lang="en-US" altLang="en-US" b="0" dirty="0"/>
              <a:t> </a:t>
            </a:r>
            <a:r>
              <a:rPr lang="en-US" altLang="en-US" b="0" dirty="0" err="1"/>
              <a:t>sản</a:t>
            </a:r>
            <a:r>
              <a:rPr lang="en-US" altLang="en-US" b="0" dirty="0"/>
              <a:t> </a:t>
            </a:r>
            <a:r>
              <a:rPr lang="en-US" altLang="en-US" b="0" dirty="0" err="1"/>
              <a:t>kém</a:t>
            </a:r>
            <a:r>
              <a:rPr lang="en-US" altLang="en-US" b="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0450"/>
                                        </p:tgtEl>
                                        <p:attrNameLst>
                                          <p:attrName>style.visibility</p:attrName>
                                        </p:attrNameLst>
                                      </p:cBhvr>
                                      <p:to>
                                        <p:strVal val="visible"/>
                                      </p:to>
                                    </p:set>
                                    <p:anim calcmode="lin" valueType="num">
                                      <p:cBhvr>
                                        <p:cTn id="7" dur="1000" fill="hold"/>
                                        <p:tgtEl>
                                          <p:spTgt spid="60450"/>
                                        </p:tgtEl>
                                        <p:attrNameLst>
                                          <p:attrName>ppt_x</p:attrName>
                                        </p:attrNameLst>
                                      </p:cBhvr>
                                      <p:tavLst>
                                        <p:tav tm="0">
                                          <p:val>
                                            <p:strVal val="#ppt_x-.2"/>
                                          </p:val>
                                        </p:tav>
                                        <p:tav tm="100000">
                                          <p:val>
                                            <p:strVal val="#ppt_x"/>
                                          </p:val>
                                        </p:tav>
                                      </p:tavLst>
                                    </p:anim>
                                    <p:anim calcmode="lin" valueType="num">
                                      <p:cBhvr>
                                        <p:cTn id="8" dur="1000" fill="hold"/>
                                        <p:tgtEl>
                                          <p:spTgt spid="604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0451"/>
                                        </p:tgtEl>
                                        <p:attrNameLst>
                                          <p:attrName>style.visibility</p:attrName>
                                        </p:attrNameLst>
                                      </p:cBhvr>
                                      <p:to>
                                        <p:strVal val="visible"/>
                                      </p:to>
                                    </p:set>
                                    <p:anim calcmode="lin" valueType="num">
                                      <p:cBhvr>
                                        <p:cTn id="14" dur="1000" fill="hold"/>
                                        <p:tgtEl>
                                          <p:spTgt spid="60451"/>
                                        </p:tgtEl>
                                        <p:attrNameLst>
                                          <p:attrName>ppt_x</p:attrName>
                                        </p:attrNameLst>
                                      </p:cBhvr>
                                      <p:tavLst>
                                        <p:tav tm="0">
                                          <p:val>
                                            <p:strVal val="#ppt_x-.2"/>
                                          </p:val>
                                        </p:tav>
                                        <p:tav tm="100000">
                                          <p:val>
                                            <p:strVal val="#ppt_x"/>
                                          </p:val>
                                        </p:tav>
                                      </p:tavLst>
                                    </p:anim>
                                    <p:anim calcmode="lin" valueType="num">
                                      <p:cBhvr>
                                        <p:cTn id="15" dur="1000" fill="hold"/>
                                        <p:tgtEl>
                                          <p:spTgt spid="6045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04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0452"/>
                                        </p:tgtEl>
                                        <p:attrNameLst>
                                          <p:attrName>style.visibility</p:attrName>
                                        </p:attrNameLst>
                                      </p:cBhvr>
                                      <p:to>
                                        <p:strVal val="visible"/>
                                      </p:to>
                                    </p:set>
                                    <p:anim calcmode="lin" valueType="num">
                                      <p:cBhvr>
                                        <p:cTn id="21" dur="1000" fill="hold"/>
                                        <p:tgtEl>
                                          <p:spTgt spid="60452"/>
                                        </p:tgtEl>
                                        <p:attrNameLst>
                                          <p:attrName>ppt_x</p:attrName>
                                        </p:attrNameLst>
                                      </p:cBhvr>
                                      <p:tavLst>
                                        <p:tav tm="0">
                                          <p:val>
                                            <p:strVal val="#ppt_x-.2"/>
                                          </p:val>
                                        </p:tav>
                                        <p:tav tm="100000">
                                          <p:val>
                                            <p:strVal val="#ppt_x"/>
                                          </p:val>
                                        </p:tav>
                                      </p:tavLst>
                                    </p:anim>
                                    <p:anim calcmode="lin" valueType="num">
                                      <p:cBhvr>
                                        <p:cTn id="22" dur="1000" fill="hold"/>
                                        <p:tgtEl>
                                          <p:spTgt spid="6045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045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0453"/>
                                        </p:tgtEl>
                                        <p:attrNameLst>
                                          <p:attrName>style.visibility</p:attrName>
                                        </p:attrNameLst>
                                      </p:cBhvr>
                                      <p:to>
                                        <p:strVal val="visible"/>
                                      </p:to>
                                    </p:set>
                                    <p:anim calcmode="lin" valueType="num">
                                      <p:cBhvr>
                                        <p:cTn id="28" dur="1000" fill="hold"/>
                                        <p:tgtEl>
                                          <p:spTgt spid="60453"/>
                                        </p:tgtEl>
                                        <p:attrNameLst>
                                          <p:attrName>ppt_x</p:attrName>
                                        </p:attrNameLst>
                                      </p:cBhvr>
                                      <p:tavLst>
                                        <p:tav tm="0">
                                          <p:val>
                                            <p:strVal val="#ppt_x-.2"/>
                                          </p:val>
                                        </p:tav>
                                        <p:tav tm="100000">
                                          <p:val>
                                            <p:strVal val="#ppt_x"/>
                                          </p:val>
                                        </p:tav>
                                      </p:tavLst>
                                    </p:anim>
                                    <p:anim calcmode="lin" valueType="num">
                                      <p:cBhvr>
                                        <p:cTn id="29" dur="1000" fill="hold"/>
                                        <p:tgtEl>
                                          <p:spTgt spid="6045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0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0" grpId="0"/>
      <p:bldP spid="60451" grpId="0"/>
      <p:bldP spid="60452" grpId="0"/>
      <p:bldP spid="604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8" name="Picture 10" descr="13045979021138964970_574_0"/>
          <p:cNvPicPr>
            <a:picLocks noChangeAspect="1" noChangeArrowheads="1"/>
          </p:cNvPicPr>
          <p:nvPr/>
        </p:nvPicPr>
        <p:blipFill>
          <a:blip r:embed="rId2"/>
          <a:srcRect/>
          <a:stretch>
            <a:fillRect/>
          </a:stretch>
        </p:blipFill>
        <p:spPr bwMode="auto">
          <a:xfrm>
            <a:off x="309563" y="816769"/>
            <a:ext cx="3886200" cy="3571875"/>
          </a:xfrm>
          <a:prstGeom prst="rect">
            <a:avLst/>
          </a:prstGeom>
          <a:ln/>
        </p:spPr>
        <p:style>
          <a:lnRef idx="2">
            <a:schemeClr val="dk1"/>
          </a:lnRef>
          <a:fillRef idx="1">
            <a:schemeClr val="lt1"/>
          </a:fillRef>
          <a:effectRef idx="0">
            <a:schemeClr val="dk1"/>
          </a:effectRef>
          <a:fontRef idx="minor">
            <a:schemeClr val="dk1"/>
          </a:fontRef>
        </p:style>
      </p:pic>
      <p:pic>
        <p:nvPicPr>
          <p:cNvPr id="99340" name="Picture 12" descr="p1010184"/>
          <p:cNvPicPr>
            <a:picLocks noChangeAspect="1" noChangeArrowheads="1"/>
          </p:cNvPicPr>
          <p:nvPr/>
        </p:nvPicPr>
        <p:blipFill>
          <a:blip r:embed="rId3"/>
          <a:srcRect/>
          <a:stretch>
            <a:fillRect/>
          </a:stretch>
        </p:blipFill>
        <p:spPr bwMode="auto">
          <a:xfrm>
            <a:off x="4413251" y="798910"/>
            <a:ext cx="4340225" cy="3600450"/>
          </a:xfrm>
          <a:prstGeom prst="rect">
            <a:avLst/>
          </a:prstGeom>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99338"/>
                                        </p:tgtEl>
                                        <p:attrNameLst>
                                          <p:attrName>style.visibility</p:attrName>
                                        </p:attrNameLst>
                                      </p:cBhvr>
                                      <p:to>
                                        <p:strVal val="visible"/>
                                      </p:to>
                                    </p:set>
                                    <p:animEffect transition="in" filter="wheel(4)">
                                      <p:cBhvr>
                                        <p:cTn id="7" dur="2000"/>
                                        <p:tgtEl>
                                          <p:spTgt spid="99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99340"/>
                                        </p:tgtEl>
                                        <p:attrNameLst>
                                          <p:attrName>style.visibility</p:attrName>
                                        </p:attrNameLst>
                                      </p:cBhvr>
                                      <p:to>
                                        <p:strVal val="visible"/>
                                      </p:to>
                                    </p:set>
                                    <p:animEffect transition="in" filter="wedge">
                                      <p:cBhvr>
                                        <p:cTn id="12" dur="2000"/>
                                        <p:tgtEl>
                                          <p:spTgt spid="99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Text Box 6"/>
          <p:cNvSpPr txBox="1">
            <a:spLocks noChangeArrowheads="1"/>
          </p:cNvSpPr>
          <p:nvPr/>
        </p:nvSpPr>
        <p:spPr bwMode="auto">
          <a:xfrm>
            <a:off x="304800" y="656035"/>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solidFill>
                  <a:srgbClr val="1C03D7"/>
                </a:solidFill>
              </a:rPr>
              <a:t>a) Cho gà ăn </a:t>
            </a:r>
          </a:p>
        </p:txBody>
      </p:sp>
      <p:sp>
        <p:nvSpPr>
          <p:cNvPr id="88072" name="Text Box 8"/>
          <p:cNvSpPr txBox="1">
            <a:spLocks noChangeArrowheads="1"/>
          </p:cNvSpPr>
          <p:nvPr/>
        </p:nvSpPr>
        <p:spPr bwMode="auto">
          <a:xfrm>
            <a:off x="304800" y="1577579"/>
            <a:ext cx="861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t>2. </a:t>
            </a:r>
            <a:r>
              <a:rPr lang="en-US" altLang="en-US" sz="2400" b="0"/>
              <a:t>Thời kì gà giò (7 – 8 tuần tuổi) thì cho ăn như thế nào?</a:t>
            </a:r>
          </a:p>
        </p:txBody>
      </p:sp>
      <p:sp>
        <p:nvSpPr>
          <p:cNvPr id="88073" name="Text Box 9"/>
          <p:cNvSpPr txBox="1">
            <a:spLocks noChangeArrowheads="1"/>
          </p:cNvSpPr>
          <p:nvPr/>
        </p:nvSpPr>
        <p:spPr bwMode="auto">
          <a:xfrm>
            <a:off x="304800" y="2039483"/>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t>3. </a:t>
            </a:r>
            <a:r>
              <a:rPr lang="en-US" altLang="en-US" sz="2400" b="0"/>
              <a:t>Thời kì gà đẻ trứng cần tăng cường cho gà ăn những thức ăn chứa nhiều chất gì?</a:t>
            </a:r>
          </a:p>
        </p:txBody>
      </p:sp>
      <p:sp>
        <p:nvSpPr>
          <p:cNvPr id="88074" name="Text Box 10"/>
          <p:cNvSpPr txBox="1">
            <a:spLocks noChangeArrowheads="1"/>
          </p:cNvSpPr>
          <p:nvPr/>
        </p:nvSpPr>
        <p:spPr bwMode="auto">
          <a:xfrm>
            <a:off x="304800" y="2798826"/>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t>4.  </a:t>
            </a:r>
            <a:r>
              <a:rPr lang="en-US" altLang="en-US" sz="2400" b="0"/>
              <a:t>Vì sao gà giò cần được ăn nhiều thức ăn cung cấp chất bột đường và chất đạm?</a:t>
            </a:r>
          </a:p>
        </p:txBody>
      </p:sp>
      <p:sp>
        <p:nvSpPr>
          <p:cNvPr id="88075" name="Text Box 11"/>
          <p:cNvSpPr txBox="1">
            <a:spLocks noChangeArrowheads="1"/>
          </p:cNvSpPr>
          <p:nvPr/>
        </p:nvSpPr>
        <p:spPr bwMode="auto">
          <a:xfrm>
            <a:off x="304800" y="3629823"/>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t>5.  </a:t>
            </a:r>
            <a:r>
              <a:rPr lang="en-US" altLang="en-US" sz="2400" b="0"/>
              <a:t>Hãy so sánh cách cho gà ăn trong bài học với cách cho gà ăn ở gia đình em hoặc ở địa phương em?</a:t>
            </a:r>
          </a:p>
        </p:txBody>
      </p:sp>
      <p:sp>
        <p:nvSpPr>
          <p:cNvPr id="88090" name="Text Box 26"/>
          <p:cNvSpPr txBox="1">
            <a:spLocks noChangeArrowheads="1"/>
          </p:cNvSpPr>
          <p:nvPr/>
        </p:nvSpPr>
        <p:spPr bwMode="auto">
          <a:xfrm>
            <a:off x="304800" y="1177529"/>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i="1"/>
              <a:t>1.</a:t>
            </a:r>
            <a:r>
              <a:rPr lang="en-US" altLang="en-US" sz="2400" b="0" i="1"/>
              <a:t> </a:t>
            </a:r>
            <a:r>
              <a:rPr lang="en-US" altLang="en-US" sz="2400" b="0"/>
              <a:t>Thời kì gà con thì cho ăn như thế nào?</a:t>
            </a:r>
          </a:p>
        </p:txBody>
      </p:sp>
      <p:sp>
        <p:nvSpPr>
          <p:cNvPr id="88091" name="Text Box 27"/>
          <p:cNvSpPr txBox="1">
            <a:spLocks noChangeArrowheads="1"/>
          </p:cNvSpPr>
          <p:nvPr/>
        </p:nvSpPr>
        <p:spPr bwMode="auto">
          <a:xfrm>
            <a:off x="762000" y="204787"/>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sz="2400">
                <a:solidFill>
                  <a:srgbClr val="1C03D7"/>
                </a:solidFill>
              </a:rPr>
              <a:t>2. Các hoạt động nuôi dưỡng gà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1" nodeType="withEffect">
                                  <p:stCondLst>
                                    <p:cond delay="0"/>
                                  </p:stCondLst>
                                  <p:childTnLst>
                                    <p:set>
                                      <p:cBhvr>
                                        <p:cTn id="6" dur="1" fill="hold">
                                          <p:stCondLst>
                                            <p:cond delay="0"/>
                                          </p:stCondLst>
                                        </p:cTn>
                                        <p:tgtEl>
                                          <p:spTgt spid="88091"/>
                                        </p:tgtEl>
                                        <p:attrNameLst>
                                          <p:attrName>style.visibility</p:attrName>
                                        </p:attrNameLst>
                                      </p:cBhvr>
                                      <p:to>
                                        <p:strVal val="visible"/>
                                      </p:to>
                                    </p:set>
                                    <p:animEffect transition="in" filter="box(in)">
                                      <p:cBhvr>
                                        <p:cTn id="7" dur="500"/>
                                        <p:tgtEl>
                                          <p:spTgt spid="88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8070"/>
                                        </p:tgtEl>
                                        <p:attrNameLst>
                                          <p:attrName>style.visibility</p:attrName>
                                        </p:attrNameLst>
                                      </p:cBhvr>
                                      <p:to>
                                        <p:strVal val="visible"/>
                                      </p:to>
                                    </p:set>
                                    <p:animEffect transition="in" filter="wedge">
                                      <p:cBhvr>
                                        <p:cTn id="12" dur="1000"/>
                                        <p:tgtEl>
                                          <p:spTgt spid="880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88072"/>
                                        </p:tgtEl>
                                        <p:attrNameLst>
                                          <p:attrName>style.visibility</p:attrName>
                                        </p:attrNameLst>
                                      </p:cBhvr>
                                      <p:to>
                                        <p:strVal val="visible"/>
                                      </p:to>
                                    </p:set>
                                    <p:anim calcmode="lin" valueType="num">
                                      <p:cBhvr>
                                        <p:cTn id="17" dur="1000" fill="hold"/>
                                        <p:tgtEl>
                                          <p:spTgt spid="88072"/>
                                        </p:tgtEl>
                                        <p:attrNameLst>
                                          <p:attrName>ppt_x</p:attrName>
                                        </p:attrNameLst>
                                      </p:cBhvr>
                                      <p:tavLst>
                                        <p:tav tm="0">
                                          <p:val>
                                            <p:strVal val="#ppt_x-.2"/>
                                          </p:val>
                                        </p:tav>
                                        <p:tav tm="100000">
                                          <p:val>
                                            <p:strVal val="#ppt_x"/>
                                          </p:val>
                                        </p:tav>
                                      </p:tavLst>
                                    </p:anim>
                                    <p:anim calcmode="lin" valueType="num">
                                      <p:cBhvr>
                                        <p:cTn id="18" dur="1000" fill="hold"/>
                                        <p:tgtEl>
                                          <p:spTgt spid="8807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80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88073"/>
                                        </p:tgtEl>
                                        <p:attrNameLst>
                                          <p:attrName>style.visibility</p:attrName>
                                        </p:attrNameLst>
                                      </p:cBhvr>
                                      <p:to>
                                        <p:strVal val="visible"/>
                                      </p:to>
                                    </p:set>
                                    <p:anim calcmode="lin" valueType="num">
                                      <p:cBhvr>
                                        <p:cTn id="24" dur="1000" fill="hold"/>
                                        <p:tgtEl>
                                          <p:spTgt spid="88073"/>
                                        </p:tgtEl>
                                        <p:attrNameLst>
                                          <p:attrName>ppt_x</p:attrName>
                                        </p:attrNameLst>
                                      </p:cBhvr>
                                      <p:tavLst>
                                        <p:tav tm="0">
                                          <p:val>
                                            <p:strVal val="#ppt_x-.2"/>
                                          </p:val>
                                        </p:tav>
                                        <p:tav tm="100000">
                                          <p:val>
                                            <p:strVal val="#ppt_x"/>
                                          </p:val>
                                        </p:tav>
                                      </p:tavLst>
                                    </p:anim>
                                    <p:anim calcmode="lin" valueType="num">
                                      <p:cBhvr>
                                        <p:cTn id="25" dur="1000" fill="hold"/>
                                        <p:tgtEl>
                                          <p:spTgt spid="8807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807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88074"/>
                                        </p:tgtEl>
                                        <p:attrNameLst>
                                          <p:attrName>style.visibility</p:attrName>
                                        </p:attrNameLst>
                                      </p:cBhvr>
                                      <p:to>
                                        <p:strVal val="visible"/>
                                      </p:to>
                                    </p:set>
                                    <p:anim calcmode="lin" valueType="num">
                                      <p:cBhvr>
                                        <p:cTn id="31" dur="1000" fill="hold"/>
                                        <p:tgtEl>
                                          <p:spTgt spid="88074"/>
                                        </p:tgtEl>
                                        <p:attrNameLst>
                                          <p:attrName>ppt_x</p:attrName>
                                        </p:attrNameLst>
                                      </p:cBhvr>
                                      <p:tavLst>
                                        <p:tav tm="0">
                                          <p:val>
                                            <p:strVal val="#ppt_x-.2"/>
                                          </p:val>
                                        </p:tav>
                                        <p:tav tm="100000">
                                          <p:val>
                                            <p:strVal val="#ppt_x"/>
                                          </p:val>
                                        </p:tav>
                                      </p:tavLst>
                                    </p:anim>
                                    <p:anim calcmode="lin" valueType="num">
                                      <p:cBhvr>
                                        <p:cTn id="32" dur="1000" fill="hold"/>
                                        <p:tgtEl>
                                          <p:spTgt spid="8807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8807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88075"/>
                                        </p:tgtEl>
                                        <p:attrNameLst>
                                          <p:attrName>style.visibility</p:attrName>
                                        </p:attrNameLst>
                                      </p:cBhvr>
                                      <p:to>
                                        <p:strVal val="visible"/>
                                      </p:to>
                                    </p:set>
                                    <p:anim calcmode="lin" valueType="num">
                                      <p:cBhvr>
                                        <p:cTn id="38" dur="1000" fill="hold"/>
                                        <p:tgtEl>
                                          <p:spTgt spid="88075"/>
                                        </p:tgtEl>
                                        <p:attrNameLst>
                                          <p:attrName>ppt_x</p:attrName>
                                        </p:attrNameLst>
                                      </p:cBhvr>
                                      <p:tavLst>
                                        <p:tav tm="0">
                                          <p:val>
                                            <p:strVal val="#ppt_x-.2"/>
                                          </p:val>
                                        </p:tav>
                                        <p:tav tm="100000">
                                          <p:val>
                                            <p:strVal val="#ppt_x"/>
                                          </p:val>
                                        </p:tav>
                                      </p:tavLst>
                                    </p:anim>
                                    <p:anim calcmode="lin" valueType="num">
                                      <p:cBhvr>
                                        <p:cTn id="39" dur="1000" fill="hold"/>
                                        <p:tgtEl>
                                          <p:spTgt spid="88075"/>
                                        </p:tgtEl>
                                        <p:attrNameLst>
                                          <p:attrName>ppt_y</p:attrName>
                                        </p:attrNameLst>
                                      </p:cBhvr>
                                      <p:tavLst>
                                        <p:tav tm="0">
                                          <p:val>
                                            <p:strVal val="#ppt_y"/>
                                          </p:val>
                                        </p:tav>
                                        <p:tav tm="100000">
                                          <p:val>
                                            <p:strVal val="#ppt_y"/>
                                          </p:val>
                                        </p:tav>
                                      </p:tavLst>
                                    </p:anim>
                                    <p:animEffect transition="in" filter="wipe(right)" prLst="gradientSize: 0.1">
                                      <p:cBhvr>
                                        <p:cTn id="40" dur="1000"/>
                                        <p:tgtEl>
                                          <p:spTgt spid="8807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88090"/>
                                        </p:tgtEl>
                                        <p:attrNameLst>
                                          <p:attrName>style.visibility</p:attrName>
                                        </p:attrNameLst>
                                      </p:cBhvr>
                                      <p:to>
                                        <p:strVal val="visible"/>
                                      </p:to>
                                    </p:set>
                                    <p:anim calcmode="lin" valueType="num">
                                      <p:cBhvr>
                                        <p:cTn id="45" dur="1000" fill="hold"/>
                                        <p:tgtEl>
                                          <p:spTgt spid="88090"/>
                                        </p:tgtEl>
                                        <p:attrNameLst>
                                          <p:attrName>ppt_x</p:attrName>
                                        </p:attrNameLst>
                                      </p:cBhvr>
                                      <p:tavLst>
                                        <p:tav tm="0">
                                          <p:val>
                                            <p:strVal val="#ppt_x-.2"/>
                                          </p:val>
                                        </p:tav>
                                        <p:tav tm="100000">
                                          <p:val>
                                            <p:strVal val="#ppt_x"/>
                                          </p:val>
                                        </p:tav>
                                      </p:tavLst>
                                    </p:anim>
                                    <p:anim calcmode="lin" valueType="num">
                                      <p:cBhvr>
                                        <p:cTn id="46" dur="1000" fill="hold"/>
                                        <p:tgtEl>
                                          <p:spTgt spid="88090"/>
                                        </p:tgtEl>
                                        <p:attrNameLst>
                                          <p:attrName>ppt_y</p:attrName>
                                        </p:attrNameLst>
                                      </p:cBhvr>
                                      <p:tavLst>
                                        <p:tav tm="0">
                                          <p:val>
                                            <p:strVal val="#ppt_y"/>
                                          </p:val>
                                        </p:tav>
                                        <p:tav tm="100000">
                                          <p:val>
                                            <p:strVal val="#ppt_y"/>
                                          </p:val>
                                        </p:tav>
                                      </p:tavLst>
                                    </p:anim>
                                    <p:animEffect transition="in" filter="wipe(right)" prLst="gradientSize: 0.1">
                                      <p:cBhvr>
                                        <p:cTn id="47" dur="1000"/>
                                        <p:tgtEl>
                                          <p:spTgt spid="8809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88091"/>
                                        </p:tgtEl>
                                        <p:attrNameLst>
                                          <p:attrName>style.visibility</p:attrName>
                                        </p:attrNameLst>
                                      </p:cBhvr>
                                      <p:to>
                                        <p:strVal val="visible"/>
                                      </p:to>
                                    </p:set>
                                    <p:animEffect transition="in" filter="wedge">
                                      <p:cBhvr>
                                        <p:cTn id="52" dur="1000"/>
                                        <p:tgtEl>
                                          <p:spTgt spid="88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p:bldP spid="88072" grpId="0"/>
      <p:bldP spid="88073" grpId="0"/>
      <p:bldP spid="88074" grpId="0"/>
      <p:bldP spid="88075" grpId="0"/>
      <p:bldP spid="88090" grpId="0"/>
      <p:bldP spid="88091" grpId="0"/>
      <p:bldP spid="8809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ntitled%20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7"/>
          <p:cNvSpPr txBox="1">
            <a:spLocks noChangeArrowheads="1"/>
          </p:cNvSpPr>
          <p:nvPr/>
        </p:nvSpPr>
        <p:spPr bwMode="auto">
          <a:xfrm>
            <a:off x="1295400" y="2228850"/>
            <a:ext cx="5410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endParaRPr lang="vi-VN" altLang="en-US" sz="1800" b="0"/>
          </a:p>
        </p:txBody>
      </p:sp>
      <p:sp>
        <p:nvSpPr>
          <p:cNvPr id="12292" name="Text Box 8"/>
          <p:cNvSpPr txBox="1">
            <a:spLocks noChangeArrowheads="1"/>
          </p:cNvSpPr>
          <p:nvPr/>
        </p:nvSpPr>
        <p:spPr bwMode="auto">
          <a:xfrm>
            <a:off x="457200" y="1257300"/>
            <a:ext cx="518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a:solidFill>
                  <a:srgbClr val="6600AC"/>
                </a:solidFill>
              </a:rPr>
              <a:t>a) </a:t>
            </a:r>
            <a:r>
              <a:rPr lang="en-US" altLang="en-US" u="sng">
                <a:solidFill>
                  <a:srgbClr val="6600AC"/>
                </a:solidFill>
              </a:rPr>
              <a:t>Cho gà ăn</a:t>
            </a:r>
          </a:p>
        </p:txBody>
      </p:sp>
      <p:sp>
        <p:nvSpPr>
          <p:cNvPr id="82956" name="Text Box 12"/>
          <p:cNvSpPr txBox="1">
            <a:spLocks noChangeArrowheads="1"/>
          </p:cNvSpPr>
          <p:nvPr/>
        </p:nvSpPr>
        <p:spPr bwMode="auto">
          <a:xfrm>
            <a:off x="304800" y="1714501"/>
            <a:ext cx="8686800" cy="1815882"/>
          </a:xfrm>
          <a:prstGeom prst="rect">
            <a:avLst/>
          </a:prstGeom>
          <a:noFill/>
          <a:ln w="57150" cmpd="thinThick">
            <a:solidFill>
              <a:srgbClr val="FFA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a:solidFill>
                  <a:srgbClr val="D91405"/>
                </a:solidFill>
              </a:rPr>
              <a:t>  *</a:t>
            </a:r>
            <a:r>
              <a:rPr lang="en-US" altLang="en-US" b="0">
                <a:solidFill>
                  <a:srgbClr val="0000B4"/>
                </a:solidFill>
              </a:rPr>
              <a:t>Thời kì gà con : Cho gà ăn liên tục. Gà nở được 2 - 3 ngày cho ăn ngô nghiền nhỏ hoặc tấm gạo. Sau 4 - 5 ngày cho gà ăn thức ăn hỗn hợp. Hằng ngày bổ sung vào máng, không được để gà bị đói.</a:t>
            </a:r>
          </a:p>
        </p:txBody>
      </p:sp>
      <p:sp>
        <p:nvSpPr>
          <p:cNvPr id="82959" name="Text Box 15"/>
          <p:cNvSpPr txBox="1">
            <a:spLocks noChangeArrowheads="1"/>
          </p:cNvSpPr>
          <p:nvPr/>
        </p:nvSpPr>
        <p:spPr bwMode="auto">
          <a:xfrm>
            <a:off x="304800" y="3486150"/>
            <a:ext cx="8534400" cy="1384995"/>
          </a:xfrm>
          <a:prstGeom prst="rect">
            <a:avLst/>
          </a:prstGeom>
          <a:noFill/>
          <a:ln w="57150" cmpd="thinThick">
            <a:solidFill>
              <a:srgbClr val="FFA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spcBef>
                <a:spcPct val="50000"/>
              </a:spcBef>
            </a:pPr>
            <a:r>
              <a:rPr lang="en-US" altLang="en-US" b="0">
                <a:solidFill>
                  <a:srgbClr val="D91405"/>
                </a:solidFill>
              </a:rPr>
              <a:t>  *</a:t>
            </a:r>
            <a:r>
              <a:rPr lang="en-US" altLang="en-US" b="0">
                <a:solidFill>
                  <a:srgbClr val="0000B4"/>
                </a:solidFill>
              </a:rPr>
              <a:t>Thời kì gà giò (gà 7 - 8 tuần tuổi) : Tăng cường cho gà ăn nhiều thức ăn chứa nhiều chất bột đường, chất đạm, vi-ta-min. Cho gà ăn liên tục suốt ngày đêm.</a:t>
            </a:r>
          </a:p>
        </p:txBody>
      </p:sp>
      <p:pic>
        <p:nvPicPr>
          <p:cNvPr id="82966" name="Picture 22"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2956"/>
                                        </p:tgtEl>
                                        <p:attrNameLst>
                                          <p:attrName>style.visibility</p:attrName>
                                        </p:attrNameLst>
                                      </p:cBhvr>
                                      <p:to>
                                        <p:strVal val="visible"/>
                                      </p:to>
                                    </p:set>
                                    <p:anim calcmode="lin" valueType="num">
                                      <p:cBhvr>
                                        <p:cTn id="7" dur="1000" fill="hold"/>
                                        <p:tgtEl>
                                          <p:spTgt spid="82956"/>
                                        </p:tgtEl>
                                        <p:attrNameLst>
                                          <p:attrName>ppt_x</p:attrName>
                                        </p:attrNameLst>
                                      </p:cBhvr>
                                      <p:tavLst>
                                        <p:tav tm="0">
                                          <p:val>
                                            <p:strVal val="#ppt_x-.2"/>
                                          </p:val>
                                        </p:tav>
                                        <p:tav tm="100000">
                                          <p:val>
                                            <p:strVal val="#ppt_x"/>
                                          </p:val>
                                        </p:tav>
                                      </p:tavLst>
                                    </p:anim>
                                    <p:anim calcmode="lin" valueType="num">
                                      <p:cBhvr>
                                        <p:cTn id="8" dur="1000" fill="hold"/>
                                        <p:tgtEl>
                                          <p:spTgt spid="829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9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82966"/>
                                        </p:tgtEl>
                                        <p:attrNameLst>
                                          <p:attrName>style.visibility</p:attrName>
                                        </p:attrNameLst>
                                      </p:cBhvr>
                                      <p:to>
                                        <p:strVal val="visible"/>
                                      </p:to>
                                    </p:set>
                                    <p:animEffect transition="in" filter="wedge">
                                      <p:cBhvr>
                                        <p:cTn id="14" dur="2000"/>
                                        <p:tgtEl>
                                          <p:spTgt spid="829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xit" presetSubtype="0" fill="hold" nodeType="clickEffect">
                                  <p:stCondLst>
                                    <p:cond delay="0"/>
                                  </p:stCondLst>
                                  <p:childTnLst>
                                    <p:animEffect transition="out" filter="wedge">
                                      <p:cBhvr>
                                        <p:cTn id="18" dur="2000"/>
                                        <p:tgtEl>
                                          <p:spTgt spid="82966"/>
                                        </p:tgtEl>
                                      </p:cBhvr>
                                    </p:animEffect>
                                    <p:set>
                                      <p:cBhvr>
                                        <p:cTn id="19" dur="1" fill="hold">
                                          <p:stCondLst>
                                            <p:cond delay="1999"/>
                                          </p:stCondLst>
                                        </p:cTn>
                                        <p:tgtEl>
                                          <p:spTgt spid="82966"/>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82959"/>
                                        </p:tgtEl>
                                        <p:attrNameLst>
                                          <p:attrName>style.visibility</p:attrName>
                                        </p:attrNameLst>
                                      </p:cBhvr>
                                      <p:to>
                                        <p:strVal val="visible"/>
                                      </p:to>
                                    </p:set>
                                    <p:anim calcmode="lin" valueType="num">
                                      <p:cBhvr>
                                        <p:cTn id="24" dur="1000" fill="hold"/>
                                        <p:tgtEl>
                                          <p:spTgt spid="82959"/>
                                        </p:tgtEl>
                                        <p:attrNameLst>
                                          <p:attrName>ppt_x</p:attrName>
                                        </p:attrNameLst>
                                      </p:cBhvr>
                                      <p:tavLst>
                                        <p:tav tm="0">
                                          <p:val>
                                            <p:strVal val="#ppt_x-.2"/>
                                          </p:val>
                                        </p:tav>
                                        <p:tav tm="100000">
                                          <p:val>
                                            <p:strVal val="#ppt_x"/>
                                          </p:val>
                                        </p:tav>
                                      </p:tavLst>
                                    </p:anim>
                                    <p:anim calcmode="lin" valueType="num">
                                      <p:cBhvr>
                                        <p:cTn id="25" dur="1000" fill="hold"/>
                                        <p:tgtEl>
                                          <p:spTgt spid="8295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2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6" grpId="0" animBg="1"/>
      <p:bldP spid="829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6" name="Text Box 8"/>
          <p:cNvSpPr txBox="1">
            <a:spLocks noChangeArrowheads="1"/>
          </p:cNvSpPr>
          <p:nvPr/>
        </p:nvSpPr>
        <p:spPr bwMode="auto">
          <a:xfrm>
            <a:off x="457200" y="2457450"/>
            <a:ext cx="8002866" cy="1815882"/>
          </a:xfrm>
          <a:prstGeom prst="rect">
            <a:avLst/>
          </a:prstGeom>
          <a:noFill/>
          <a:ln w="57150" cmpd="thinThick">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just" eaLnBrk="1" hangingPunct="1">
              <a:spcBef>
                <a:spcPct val="50000"/>
              </a:spcBef>
            </a:pPr>
            <a:r>
              <a:rPr lang="en-US" altLang="en-US" b="0"/>
              <a:t> * </a:t>
            </a:r>
            <a:r>
              <a:rPr lang="en-US" altLang="en-US"/>
              <a:t>Chất bột đường, chất đạm</a:t>
            </a:r>
            <a:r>
              <a:rPr lang="en-US" altLang="en-US" b="0"/>
              <a:t> có tác dụng chủ yếu trong việc cung cấp năng lượng hoạt động và tạo thịt, mỡ. Gà giò lớn nhanh, hoạt động nhiều nên cần nhiều năng lượng và chất đạm. </a:t>
            </a:r>
          </a:p>
        </p:txBody>
      </p:sp>
      <p:sp>
        <p:nvSpPr>
          <p:cNvPr id="83977" name="Text Box 9"/>
          <p:cNvSpPr txBox="1">
            <a:spLocks noChangeArrowheads="1"/>
          </p:cNvSpPr>
          <p:nvPr/>
        </p:nvSpPr>
        <p:spPr bwMode="auto">
          <a:xfrm>
            <a:off x="415927" y="514350"/>
            <a:ext cx="8042274" cy="1384995"/>
          </a:xfrm>
          <a:prstGeom prst="rect">
            <a:avLst/>
          </a:prstGeom>
          <a:noFill/>
          <a:ln w="57150" cmpd="thinThick">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just" eaLnBrk="1" hangingPunct="1">
              <a:spcBef>
                <a:spcPct val="50000"/>
              </a:spcBef>
            </a:pPr>
            <a:r>
              <a:rPr lang="en-US" altLang="en-US" b="0"/>
              <a:t>  * </a:t>
            </a:r>
            <a:r>
              <a:rPr lang="en-US" altLang="en-US"/>
              <a:t>Thời kì gà đẻ trứng</a:t>
            </a:r>
            <a:r>
              <a:rPr lang="en-US" altLang="en-US" b="0"/>
              <a:t>: Tăng cường cho gà thức ăn chứa nhiều chất đạm, chất khoáng và vi-ta-min, giảm bớt lượng thức ăn chứa nhiều chất bột đường.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3977"/>
                                        </p:tgtEl>
                                        <p:attrNameLst>
                                          <p:attrName>style.visibility</p:attrName>
                                        </p:attrNameLst>
                                      </p:cBhvr>
                                      <p:to>
                                        <p:strVal val="visible"/>
                                      </p:to>
                                    </p:set>
                                    <p:anim calcmode="lin" valueType="num">
                                      <p:cBhvr>
                                        <p:cTn id="7" dur="1000" fill="hold"/>
                                        <p:tgtEl>
                                          <p:spTgt spid="83977"/>
                                        </p:tgtEl>
                                        <p:attrNameLst>
                                          <p:attrName>ppt_x</p:attrName>
                                        </p:attrNameLst>
                                      </p:cBhvr>
                                      <p:tavLst>
                                        <p:tav tm="0">
                                          <p:val>
                                            <p:strVal val="#ppt_x-.2"/>
                                          </p:val>
                                        </p:tav>
                                        <p:tav tm="100000">
                                          <p:val>
                                            <p:strVal val="#ppt_x"/>
                                          </p:val>
                                        </p:tav>
                                      </p:tavLst>
                                    </p:anim>
                                    <p:anim calcmode="lin" valueType="num">
                                      <p:cBhvr>
                                        <p:cTn id="8" dur="1000" fill="hold"/>
                                        <p:tgtEl>
                                          <p:spTgt spid="839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39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3976"/>
                                        </p:tgtEl>
                                        <p:attrNameLst>
                                          <p:attrName>style.visibility</p:attrName>
                                        </p:attrNameLst>
                                      </p:cBhvr>
                                      <p:to>
                                        <p:strVal val="visible"/>
                                      </p:to>
                                    </p:set>
                                    <p:anim calcmode="lin" valueType="num">
                                      <p:cBhvr>
                                        <p:cTn id="14" dur="1000" fill="hold"/>
                                        <p:tgtEl>
                                          <p:spTgt spid="83976"/>
                                        </p:tgtEl>
                                        <p:attrNameLst>
                                          <p:attrName>ppt_x</p:attrName>
                                        </p:attrNameLst>
                                      </p:cBhvr>
                                      <p:tavLst>
                                        <p:tav tm="0">
                                          <p:val>
                                            <p:strVal val="#ppt_x-.2"/>
                                          </p:val>
                                        </p:tav>
                                        <p:tav tm="100000">
                                          <p:val>
                                            <p:strVal val="#ppt_x"/>
                                          </p:val>
                                        </p:tav>
                                      </p:tavLst>
                                    </p:anim>
                                    <p:anim calcmode="lin" valueType="num">
                                      <p:cBhvr>
                                        <p:cTn id="15" dur="1000" fill="hold"/>
                                        <p:tgtEl>
                                          <p:spTgt spid="8397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3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P spid="8397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479&quot;&gt;&lt;object type=&quot;3&quot; unique_id=&quot;10481&quot;&gt;&lt;property id=&quot;20148&quot; value=&quot;5&quot;/&gt;&lt;property id=&quot;20300&quot; value=&quot;Slide 1&quot;/&gt;&lt;property id=&quot;20307&quot; value=&quot;304&quot;/&gt;&lt;/object&gt;&lt;object type=&quot;3&quot; unique_id=&quot;10482&quot;&gt;&lt;property id=&quot;20148&quot; value=&quot;5&quot;/&gt;&lt;property id=&quot;20300&quot; value=&quot;Slide 2&quot;/&gt;&lt;property id=&quot;20307&quot; value=&quot;258&quot;/&gt;&lt;/object&gt;&lt;object type=&quot;3&quot; unique_id=&quot;10483&quot;&gt;&lt;property id=&quot;20148&quot; value=&quot;5&quot;/&gt;&lt;property id=&quot;20300&quot; value=&quot;Slide 3&quot;/&gt;&lt;property id=&quot;20307&quot; value=&quot;264&quot;/&gt;&lt;/object&gt;&lt;object type=&quot;3&quot; unique_id=&quot;10484&quot;&gt;&lt;property id=&quot;20148&quot; value=&quot;5&quot;/&gt;&lt;property id=&quot;20300&quot; value=&quot;Slide 4&quot;/&gt;&lt;property id=&quot;20307&quot; value=&quot;293&quot;/&gt;&lt;/object&gt;&lt;object type=&quot;3&quot; unique_id=&quot;10485&quot;&gt;&lt;property id=&quot;20148&quot; value=&quot;5&quot;/&gt;&lt;property id=&quot;20300&quot; value=&quot;Slide 5&quot;/&gt;&lt;property id=&quot;20307&quot; value=&quot;284&quot;/&gt;&lt;/object&gt;&lt;object type=&quot;3&quot; unique_id=&quot;10486&quot;&gt;&lt;property id=&quot;20148&quot; value=&quot;5&quot;/&gt;&lt;property id=&quot;20300&quot; value=&quot;Slide 6&quot;/&gt;&lt;property id=&quot;20307&quot; value=&quot;279&quot;/&gt;&lt;/object&gt;&lt;object type=&quot;3&quot; unique_id=&quot;10487&quot;&gt;&lt;property id=&quot;20148&quot; value=&quot;5&quot;/&gt;&lt;property id=&quot;20300&quot; value=&quot;Slide 7&quot;/&gt;&lt;property id=&quot;20307&quot; value=&quot;280&quot;/&gt;&lt;/object&gt;&lt;object type=&quot;3&quot; unique_id=&quot;10488&quot;&gt;&lt;property id=&quot;20148&quot; value=&quot;5&quot;/&gt;&lt;property id=&quot;20300&quot; value=&quot;Slide 8&quot;/&gt;&lt;property id=&quot;20307&quot; value=&quot;303&quot;/&gt;&lt;/object&gt;&lt;object type=&quot;3&quot; unique_id=&quot;10489&quot;&gt;&lt;property id=&quot;20148&quot; value=&quot;5&quot;/&gt;&lt;property id=&quot;20300&quot; value=&quot;Slide 9&quot;/&gt;&lt;property id=&quot;20307&quot; value=&quot;281&quot;/&gt;&lt;/object&gt;&lt;object type=&quot;3&quot; unique_id=&quot;10490&quot;&gt;&lt;property id=&quot;20148&quot; value=&quot;5&quot;/&gt;&lt;property id=&quot;20300&quot; value=&quot;Slide 10&quot;/&gt;&lt;property id=&quot;20307&quot; value=&quot;265&quot;/&gt;&lt;/object&gt;&lt;object type=&quot;3&quot; unique_id=&quot;10491&quot;&gt;&lt;property id=&quot;20148&quot; value=&quot;5&quot;/&gt;&lt;property id=&quot;20300&quot; value=&quot;Slide 11&quot;/&gt;&lt;property id=&quot;20307&quot; value=&quot;300&quot;/&gt;&lt;/object&gt;&lt;object type=&quot;3&quot; unique_id=&quot;10492&quot;&gt;&lt;property id=&quot;20148&quot; value=&quot;5&quot;/&gt;&lt;property id=&quot;20300&quot; value=&quot;Slide 12&quot;/&gt;&lt;property id=&quot;20307&quot; value=&quot;301&quot;/&gt;&lt;/object&gt;&lt;object type=&quot;3&quot; unique_id=&quot;10493&quot;&gt;&lt;property id=&quot;20148&quot; value=&quot;5&quot;/&gt;&lt;property id=&quot;20300&quot; value=&quot;Slide 13&quot;/&gt;&lt;property id=&quot;20307&quot; value=&quot;309&quot;/&gt;&lt;/object&gt;&lt;object type=&quot;3&quot; unique_id=&quot;10494&quot;&gt;&lt;property id=&quot;20148&quot; value=&quot;5&quot;/&gt;&lt;property id=&quot;20300&quot; value=&quot;Slide 14&quot;/&gt;&lt;property id=&quot;20307&quot; value=&quot;308&quot;/&gt;&lt;/object&gt;&lt;/object&gt;&lt;object type=&quot;8&quot; unique_id=&quot;1051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2595</TotalTime>
  <Words>861</Words>
  <Application>Microsoft Office PowerPoint</Application>
  <PresentationFormat>On-screen Show (16:9)</PresentationFormat>
  <Paragraphs>57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UTM Colossalis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noi ha</cp:lastModifiedBy>
  <cp:revision>197</cp:revision>
  <dcterms:created xsi:type="dcterms:W3CDTF">2004-12-09T20:03:04Z</dcterms:created>
  <dcterms:modified xsi:type="dcterms:W3CDTF">2022-01-06T09:12:11Z</dcterms:modified>
</cp:coreProperties>
</file>