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13" r:id="rId3"/>
    <p:sldId id="277" r:id="rId4"/>
    <p:sldId id="276" r:id="rId5"/>
    <p:sldId id="302" r:id="rId6"/>
    <p:sldId id="257" r:id="rId7"/>
    <p:sldId id="331" r:id="rId8"/>
    <p:sldId id="332" r:id="rId9"/>
    <p:sldId id="258" r:id="rId10"/>
    <p:sldId id="333" r:id="rId11"/>
    <p:sldId id="262" r:id="rId12"/>
    <p:sldId id="261" r:id="rId13"/>
    <p:sldId id="301" r:id="rId14"/>
    <p:sldId id="278" r:id="rId15"/>
    <p:sldId id="334" r:id="rId16"/>
    <p:sldId id="265" r:id="rId17"/>
    <p:sldId id="335" r:id="rId18"/>
    <p:sldId id="336" r:id="rId19"/>
    <p:sldId id="268" r:id="rId20"/>
    <p:sldId id="269" r:id="rId21"/>
    <p:sldId id="326" r:id="rId22"/>
    <p:sldId id="279" r:id="rId23"/>
    <p:sldId id="280" r:id="rId24"/>
    <p:sldId id="307" r:id="rId25"/>
    <p:sldId id="308" r:id="rId26"/>
    <p:sldId id="325" r:id="rId27"/>
    <p:sldId id="286" r:id="rId28"/>
    <p:sldId id="288" r:id="rId29"/>
    <p:sldId id="293" r:id="rId30"/>
    <p:sldId id="289" r:id="rId31"/>
    <p:sldId id="290" r:id="rId32"/>
    <p:sldId id="304" r:id="rId33"/>
    <p:sldId id="305" r:id="rId34"/>
    <p:sldId id="291" r:id="rId35"/>
    <p:sldId id="306" r:id="rId36"/>
    <p:sldId id="309" r:id="rId37"/>
    <p:sldId id="310" r:id="rId38"/>
    <p:sldId id="311" r:id="rId39"/>
    <p:sldId id="312" r:id="rId40"/>
    <p:sldId id="327" r:id="rId41"/>
    <p:sldId id="292" r:id="rId42"/>
    <p:sldId id="321" r:id="rId43"/>
    <p:sldId id="322" r:id="rId44"/>
    <p:sldId id="337" r:id="rId45"/>
    <p:sldId id="295" r:id="rId46"/>
    <p:sldId id="297" r:id="rId47"/>
    <p:sldId id="328" r:id="rId48"/>
    <p:sldId id="298" r:id="rId49"/>
    <p:sldId id="296" r:id="rId50"/>
    <p:sldId id="299" r:id="rId51"/>
    <p:sldId id="338" r:id="rId52"/>
    <p:sldId id="300" r:id="rId53"/>
    <p:sldId id="329" r:id="rId54"/>
    <p:sldId id="294" r:id="rId55"/>
    <p:sldId id="32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 autoAdjust="0"/>
    <p:restoredTop sz="94660"/>
  </p:normalViewPr>
  <p:slideViewPr>
    <p:cSldViewPr>
      <p:cViewPr varScale="1">
        <p:scale>
          <a:sx n="85" d="100"/>
          <a:sy n="85" d="100"/>
        </p:scale>
        <p:origin x="79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CẢ NHÀ ĐI CHƠI NÚI</a:t>
            </a: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86567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8460" y="1548825"/>
            <a:ext cx="142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khuya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2057400"/>
            <a:ext cx="1424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tuýp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11479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huỳnh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4114799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huỵch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8852" y="4596823"/>
            <a:ext cx="169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08053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uya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uyp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     </a:t>
            </a:r>
            <a:r>
              <a:rPr lang="en-US" sz="4800" b="1" dirty="0" err="1">
                <a:solidFill>
                  <a:srgbClr val="00B050"/>
                </a:solidFill>
              </a:rPr>
              <a:t>uyu</a:t>
            </a:r>
            <a:endParaRPr lang="en-US" sz="4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vần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B050"/>
                </a:solidFill>
              </a:rPr>
              <a:t>uya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uyp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    </a:t>
            </a:r>
            <a:r>
              <a:rPr lang="en-US" sz="4800" b="1" dirty="0" err="1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     </a:t>
            </a:r>
            <a:r>
              <a:rPr lang="en-US" sz="4800" b="1" dirty="0" err="1">
                <a:solidFill>
                  <a:srgbClr val="00B050"/>
                </a:solidFill>
              </a:rPr>
              <a:t>uyu</a:t>
            </a:r>
            <a:endParaRPr lang="en-US" sz="4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2766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</a:rPr>
              <a:t>khuya</a:t>
            </a:r>
            <a:r>
              <a:rPr lang="en-US" sz="4000" b="1" dirty="0">
                <a:solidFill>
                  <a:srgbClr val="0070C0"/>
                </a:solidFill>
              </a:rPr>
              <a:t>      </a:t>
            </a:r>
            <a:r>
              <a:rPr lang="en-US" sz="4000" b="1" dirty="0" err="1">
                <a:solidFill>
                  <a:srgbClr val="0070C0"/>
                </a:solidFill>
              </a:rPr>
              <a:t>tuýp</a:t>
            </a:r>
            <a:r>
              <a:rPr lang="en-US" sz="4000" b="1" dirty="0">
                <a:solidFill>
                  <a:srgbClr val="0070C0"/>
                </a:solidFill>
              </a:rPr>
              <a:t>       </a:t>
            </a:r>
            <a:r>
              <a:rPr lang="en-US" sz="4000" b="1" dirty="0" err="1">
                <a:solidFill>
                  <a:srgbClr val="0070C0"/>
                </a:solidFill>
              </a:rPr>
              <a:t>huỳnh</a:t>
            </a:r>
            <a:r>
              <a:rPr lang="en-US" sz="4000" b="1" dirty="0">
                <a:solidFill>
                  <a:srgbClr val="0070C0"/>
                </a:solidFill>
              </a:rPr>
              <a:t>     </a:t>
            </a:r>
            <a:r>
              <a:rPr lang="en-US" sz="4000" b="1" dirty="0" err="1">
                <a:solidFill>
                  <a:srgbClr val="0070C0"/>
                </a:solidFill>
              </a:rPr>
              <a:t>huỵch</a:t>
            </a:r>
            <a:r>
              <a:rPr lang="en-US" sz="4000" b="1" dirty="0">
                <a:solidFill>
                  <a:srgbClr val="0070C0"/>
                </a:solidFill>
              </a:rPr>
              <a:t>      </a:t>
            </a:r>
            <a:r>
              <a:rPr lang="en-US" sz="4000" b="1" dirty="0" err="1">
                <a:solidFill>
                  <a:srgbClr val="0070C0"/>
                </a:solidFill>
              </a:rPr>
              <a:t>khuỷu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24000" y="2590800"/>
            <a:ext cx="647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câu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193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khuya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quần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uống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tuýp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thuốc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chống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côn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đuổi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huỳnh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huỵch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càng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dốc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khuỷu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cõng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Đức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thoảng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lau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mồ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hôi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đỉnh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hai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sướng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6442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 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 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762000" y="110348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772400" y="110348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62000" y="2685673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143000" y="3200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447800" y="3681059"/>
            <a:ext cx="324556" cy="41204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800600" y="41910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762000" y="521458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05000" y="2209800"/>
            <a:ext cx="22713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côn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trùng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98028" y="2236178"/>
            <a:ext cx="29835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thỉnh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UVnAvant-Narrow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thoảng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UVnAvant-Narrow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095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 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 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762000" y="110348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772400" y="110348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62000" y="2685673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143000" y="3200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447800" y="3681059"/>
            <a:ext cx="324556" cy="41204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4800600" y="41910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762000" y="521458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1258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4400" b="1" dirty="0">
                <a:solidFill>
                  <a:srgbClr val="00B050"/>
                </a:solidFill>
              </a:rPr>
              <a:t>       </a:t>
            </a:r>
            <a:r>
              <a:rPr lang="en-US" sz="4400" b="1" dirty="0" err="1">
                <a:solidFill>
                  <a:srgbClr val="00B050"/>
                </a:solidFill>
              </a:rPr>
              <a:t>Hôm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trước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khuya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để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chuẩn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bị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quần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áo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thức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nước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cả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tuýp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thuốc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côn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trùng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196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001000" y="16002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102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67600" y="25908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24200" y="35814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82" y="0"/>
            <a:ext cx="9164781" cy="6477000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 err="1">
                <a:solidFill>
                  <a:srgbClr val="00B050"/>
                </a:solidFill>
              </a:rPr>
              <a:t>Càng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lên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cao</a:t>
            </a:r>
            <a:r>
              <a:rPr lang="en-US" sz="5400" b="1" dirty="0">
                <a:solidFill>
                  <a:srgbClr val="00B050"/>
                </a:solidFill>
              </a:rPr>
              <a:t>, </a:t>
            </a:r>
            <a:r>
              <a:rPr lang="en-US" sz="5400" b="1" dirty="0" err="1">
                <a:solidFill>
                  <a:srgbClr val="00B050"/>
                </a:solidFill>
              </a:rPr>
              <a:t>đường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càng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dốc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và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khúc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khuỷu</a:t>
            </a:r>
            <a:r>
              <a:rPr lang="en-US" sz="5400" b="1" dirty="0">
                <a:solidFill>
                  <a:srgbClr val="00B050"/>
                </a:solidFill>
              </a:rPr>
              <a:t>, </a:t>
            </a:r>
            <a:r>
              <a:rPr lang="en-US" sz="5400" b="1" dirty="0" err="1">
                <a:solidFill>
                  <a:srgbClr val="00B050"/>
                </a:solidFill>
              </a:rPr>
              <a:t>bố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phải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cõng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Đức</a:t>
            </a:r>
            <a:r>
              <a:rPr lang="en-US" sz="5400" b="1" dirty="0">
                <a:solidFill>
                  <a:srgbClr val="00B050"/>
                </a:solidFill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017817" y="14478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1295400" y="2743200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715000" y="2687782"/>
            <a:ext cx="3048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12602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huỳnh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huỵch</a:t>
            </a:r>
            <a:r>
              <a:rPr lang="en-US" dirty="0"/>
              <a:t>.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595749" y="1066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95749" y="25908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644243" y="5181600"/>
            <a:ext cx="533400" cy="533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848600" y="2143991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942118" y="21336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860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362200" y="46482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905000" y="57150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81200" y="5727700"/>
            <a:ext cx="76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1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dốc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khuỷu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cõng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.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7798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0" b="6466"/>
          <a:stretch/>
        </p:blipFill>
        <p:spPr>
          <a:xfrm>
            <a:off x="228600" y="0"/>
            <a:ext cx="86106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" t="32120" r="19453" b="50759"/>
          <a:stretch/>
        </p:blipFill>
        <p:spPr>
          <a:xfrm>
            <a:off x="-7257" y="14514"/>
            <a:ext cx="9151257" cy="26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a. Nam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Đức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đâu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Nam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được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chơi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núi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b.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chuẩn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bị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những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chuyến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76200" y="3352800"/>
            <a:ext cx="8991600" cy="3048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00B050"/>
                </a:solidFill>
              </a:rPr>
              <a:t>      </a:t>
            </a:r>
            <a:r>
              <a:rPr lang="en-US" sz="4400" b="1" dirty="0" err="1">
                <a:solidFill>
                  <a:srgbClr val="00B050"/>
                </a:solidFill>
              </a:rPr>
              <a:t>Mẹ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chuẩn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bị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nhiều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thứ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cho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chuyến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như</a:t>
            </a:r>
            <a:r>
              <a:rPr lang="en-US" sz="4400" b="1" dirty="0">
                <a:solidFill>
                  <a:srgbClr val="00B050"/>
                </a:solidFill>
              </a:rPr>
              <a:t>: </a:t>
            </a:r>
            <a:r>
              <a:rPr lang="en-US" sz="4400" b="1" dirty="0" err="1">
                <a:solidFill>
                  <a:srgbClr val="00B050"/>
                </a:solidFill>
              </a:rPr>
              <a:t>quần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áo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thức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ăn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nước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uống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cả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tuýp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thuốc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chống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côn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trùng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Tuýp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thuốc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667500" cy="4448175"/>
          </a:xfrm>
        </p:spPr>
      </p:pic>
    </p:spTree>
    <p:extLst>
      <p:ext uri="{BB962C8B-B14F-4D97-AF65-F5344CB8AC3E}">
        <p14:creationId xmlns:p14="http://schemas.microsoft.com/office/powerpoint/2010/main" val="13418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côn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trùng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4953000"/>
          </a:xfrm>
        </p:spPr>
      </p:pic>
    </p:spTree>
    <p:extLst>
      <p:ext uri="{BB962C8B-B14F-4D97-AF65-F5344CB8AC3E}">
        <p14:creationId xmlns:p14="http://schemas.microsoft.com/office/powerpoint/2010/main" val="1588955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19" y="595745"/>
            <a:ext cx="8991599" cy="20885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c. </a:t>
            </a:r>
            <a:r>
              <a:rPr lang="en-US" sz="4400" b="1" dirty="0" err="1">
                <a:solidFill>
                  <a:srgbClr val="FF0000"/>
                </a:solidFill>
              </a:rPr>
              <a:t>Đến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đoạn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đường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khúc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khuỷu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bố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phải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55419" y="3581400"/>
            <a:ext cx="8991599" cy="25146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B050"/>
                </a:solidFill>
              </a:rPr>
              <a:t>      </a:t>
            </a:r>
            <a:r>
              <a:rPr lang="en-US" sz="4400" b="1" dirty="0" err="1">
                <a:solidFill>
                  <a:srgbClr val="00B050"/>
                </a:solidFill>
              </a:rPr>
              <a:t>Đến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đoạn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đường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dốc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và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khúc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khuỷu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bố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phải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cõng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Đức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438400"/>
            <a:ext cx="3352800" cy="1143000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khúc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 err="1">
                <a:solidFill>
                  <a:srgbClr val="FF0000"/>
                </a:solidFill>
              </a:rPr>
              <a:t>khuỷu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5638800" cy="6857999"/>
          </a:xfrm>
        </p:spPr>
      </p:pic>
    </p:spTree>
    <p:extLst>
      <p:ext uri="{BB962C8B-B14F-4D97-AF65-F5344CB8AC3E}">
        <p14:creationId xmlns:p14="http://schemas.microsoft.com/office/powerpoint/2010/main" val="1775211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0"/>
            <a:ext cx="8991599" cy="25284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    Tìm những câu văn thể hiện tình cảm của bố mẹ đối với Nam và Đức?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</a:t>
            </a:r>
            <a:r>
              <a:rPr lang="en-US" b="1" dirty="0" err="1">
                <a:solidFill>
                  <a:srgbClr val="FF0000"/>
                </a:solidFill>
              </a:rPr>
              <a:t>Càng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cao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đường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càng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dốc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khúc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khuỷu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bố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phải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cõng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Đức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dirty="0" err="1"/>
              <a:t>Thỉnh</a:t>
            </a:r>
            <a:r>
              <a:rPr lang="en-US" dirty="0"/>
              <a:t> </a:t>
            </a:r>
            <a:r>
              <a:rPr lang="en-US" dirty="0" err="1"/>
              <a:t>thoảng</a:t>
            </a:r>
            <a:r>
              <a:rPr lang="en-US" dirty="0"/>
              <a:t>,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lau</a:t>
            </a:r>
            <a:r>
              <a:rPr lang="en-US" dirty="0"/>
              <a:t> </a:t>
            </a:r>
            <a:r>
              <a:rPr lang="en-US" dirty="0" err="1"/>
              <a:t>mồ</a:t>
            </a:r>
            <a:r>
              <a:rPr lang="en-US" dirty="0"/>
              <a:t> </a:t>
            </a:r>
            <a:r>
              <a:rPr lang="en-US" dirty="0" err="1"/>
              <a:t>hôi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1969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khuya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,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tuýp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côn</a:t>
            </a:r>
            <a:r>
              <a:rPr lang="en-US" dirty="0"/>
              <a:t> </a:t>
            </a:r>
            <a:r>
              <a:rPr lang="en-US" dirty="0" err="1"/>
              <a:t>trùng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Nam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, </a:t>
            </a:r>
            <a:r>
              <a:rPr lang="en-US" dirty="0" err="1"/>
              <a:t>đuổi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huỳnh</a:t>
            </a:r>
            <a:r>
              <a:rPr lang="en-US" dirty="0"/>
              <a:t> </a:t>
            </a:r>
            <a:r>
              <a:rPr lang="en-US" dirty="0" err="1"/>
              <a:t>huỵch</a:t>
            </a:r>
            <a:r>
              <a:rPr lang="en-US" dirty="0"/>
              <a:t>. </a:t>
            </a:r>
            <a:r>
              <a:rPr lang="en-US" b="1" dirty="0" err="1">
                <a:solidFill>
                  <a:srgbClr val="FF0000"/>
                </a:solidFill>
              </a:rPr>
              <a:t>Càng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cao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đường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càng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dốc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khúc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khuỷu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bố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phải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cõng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Đức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>
                <a:solidFill>
                  <a:srgbClr val="00B050"/>
                </a:solidFill>
              </a:rPr>
              <a:t>Thỉnh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thoảng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mẹ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lau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mồ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hôi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cho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hai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anh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em</a:t>
            </a:r>
            <a:r>
              <a:rPr lang="en-US" b="1" dirty="0">
                <a:solidFill>
                  <a:srgbClr val="00B050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,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sướng</a:t>
            </a:r>
            <a:r>
              <a:rPr lang="en-US" dirty="0"/>
              <a:t> </a:t>
            </a:r>
            <a:r>
              <a:rPr lang="en-US" dirty="0" err="1"/>
              <a:t>hét</a:t>
            </a:r>
            <a:r>
              <a:rPr lang="en-US" dirty="0"/>
              <a:t> </a:t>
            </a:r>
            <a:r>
              <a:rPr lang="en-US" dirty="0" err="1"/>
              <a:t>vang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7059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50"/>
                </a:solidFill>
              </a:rPr>
              <a:t>Qua bài đọc, em thấy tình cảm của bố mẹ dành cho con 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Bố mẹ luôn yêu thương, chăm sóc và giúp đỡ con khi con gặp khó khăn, nguy hiểm.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2133600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¤N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bµi</a:t>
            </a:r>
            <a:r>
              <a:rPr lang="en-US" sz="7200" b="1" dirty="0">
                <a:solidFill>
                  <a:srgbClr val="002060"/>
                </a:solidFill>
                <a:latin typeface=".VnAvantH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.VnAvantH" pitchFamily="34" charset="0"/>
              </a:rPr>
              <a:t>cò</a:t>
            </a:r>
            <a:endParaRPr lang="en-US" sz="7200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19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3434"/>
          <a:stretch/>
        </p:blipFill>
        <p:spPr>
          <a:xfrm>
            <a:off x="0" y="152400"/>
            <a:ext cx="915785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8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4636" y="32766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5334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</a:rPr>
              <a:t>Đến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đoạn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đường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dốc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khúc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khuỷu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bố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phải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gì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3836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    </a:t>
            </a:r>
            <a:r>
              <a:rPr lang="en-US" sz="4000" b="1" dirty="0" err="1">
                <a:solidFill>
                  <a:srgbClr val="00B050"/>
                </a:solidFill>
              </a:rPr>
              <a:t>Đến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đoạn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dốc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và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khúc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khuỷu</a:t>
            </a:r>
            <a:r>
              <a:rPr lang="en-US" sz="4000" b="1" dirty="0">
                <a:solidFill>
                  <a:srgbClr val="00B050"/>
                </a:solidFill>
              </a:rPr>
              <a:t>, </a:t>
            </a:r>
            <a:r>
              <a:rPr lang="en-US" sz="4000" b="1" dirty="0" err="1">
                <a:solidFill>
                  <a:srgbClr val="00B050"/>
                </a:solidFill>
              </a:rPr>
              <a:t>bố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phải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cõng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3835" y="2743200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</a:rPr>
              <a:t>Đ</a:t>
            </a:r>
            <a:r>
              <a:rPr lang="en-US" sz="4000" b="1" dirty="0" err="1">
                <a:solidFill>
                  <a:srgbClr val="00B050"/>
                </a:solidFill>
              </a:rPr>
              <a:t>ến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đoạn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dốc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và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khúc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khuỷu</a:t>
            </a:r>
            <a:r>
              <a:rPr lang="en-US" sz="4000" b="1" dirty="0">
                <a:solidFill>
                  <a:srgbClr val="00B050"/>
                </a:solidFill>
              </a:rPr>
              <a:t>, </a:t>
            </a:r>
            <a:r>
              <a:rPr lang="en-US" sz="4000" b="1" dirty="0" err="1">
                <a:solidFill>
                  <a:srgbClr val="00B050"/>
                </a:solidFill>
              </a:rPr>
              <a:t>bố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phải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cõng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</a:t>
            </a:r>
            <a:r>
              <a:rPr lang="en-US" sz="4000" b="1" dirty="0" err="1">
                <a:solidFill>
                  <a:srgbClr val="00B050"/>
                </a:solidFill>
              </a:rPr>
              <a:t>ức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9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376" t="2593" r="8707" b="67356"/>
          <a:stretch/>
        </p:blipFill>
        <p:spPr bwMode="auto">
          <a:xfrm>
            <a:off x="10886" y="1981200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3295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ến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đĲn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đưŊg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dǬ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và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khúc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khuỷu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bố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phải</a:t>
            </a:r>
            <a:r>
              <a:rPr lang="en-US" sz="3200" b="1" dirty="0">
                <a:latin typeface="HP001 4 hàng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342" y="2496456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 err="1">
                <a:latin typeface="HP001 4 hàng" pitchFamily="34" charset="0"/>
              </a:rPr>
              <a:t>cŦg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ức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8" t="5786" r="22747" b="88824"/>
          <a:stretch/>
        </p:blipFill>
        <p:spPr>
          <a:xfrm>
            <a:off x="0" y="152400"/>
            <a:ext cx="915785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51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Đ _ Tập viết lớp 2">
            <a:hlinkClick r:id="" action="ppaction://media"/>
            <a:extLst>
              <a:ext uri="{FF2B5EF4-FFF2-40B4-BE49-F238E27FC236}">
                <a16:creationId xmlns:a16="http://schemas.microsoft.com/office/drawing/2014/main" id="{FF3094AB-CD92-4D18-90FC-A2309F672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2300514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</a:rPr>
              <a:t>Đường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lên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núi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quanh</a:t>
            </a:r>
            <a:r>
              <a:rPr lang="en-US" sz="4000" b="1" dirty="0">
                <a:solidFill>
                  <a:srgbClr val="00B050"/>
                </a:solidFill>
              </a:rPr>
              <a:t> co, …………….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thấp</a:t>
            </a:r>
            <a:r>
              <a:rPr lang="en-US" sz="3200" b="1" dirty="0">
                <a:solidFill>
                  <a:schemeClr val="tx1"/>
                </a:solidFill>
              </a:rPr>
              <a:t>          	</a:t>
            </a:r>
            <a:r>
              <a:rPr lang="en-US" sz="3200" b="1" dirty="0" err="1">
                <a:solidFill>
                  <a:schemeClr val="tx1"/>
                </a:solidFill>
              </a:rPr>
              <a:t>khúc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khuỷu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hào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4057" y="1052286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thấp</a:t>
            </a:r>
            <a:r>
              <a:rPr lang="en-US" sz="3200" b="1" dirty="0">
                <a:solidFill>
                  <a:schemeClr val="tx1"/>
                </a:solidFill>
              </a:rPr>
              <a:t>          	</a:t>
            </a:r>
            <a:r>
              <a:rPr lang="en-US" sz="3200" b="1" dirty="0" err="1">
                <a:solidFill>
                  <a:srgbClr val="FF0000"/>
                </a:solidFill>
              </a:rPr>
              <a:t>khúc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khuỷu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hào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hứng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3260" y="2286000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khúc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khuỷu</a:t>
            </a:r>
            <a:r>
              <a:rPr lang="en-US" sz="4000" b="1" dirty="0">
                <a:solidFill>
                  <a:srgbClr val="FF0000"/>
                </a:solidFill>
              </a:rPr>
              <a:t>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471" y="2304143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ường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lên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núi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quanh</a:t>
            </a:r>
            <a:r>
              <a:rPr lang="en-US" sz="3200" b="1" dirty="0">
                <a:latin typeface="HP001 4 hàng" pitchFamily="34" charset="0"/>
              </a:rPr>
              <a:t> co, </a:t>
            </a:r>
            <a:r>
              <a:rPr lang="en-US" sz="3200" b="1" dirty="0" err="1">
                <a:latin typeface="HP001 4 hàng" pitchFamily="34" charset="0"/>
              </a:rPr>
              <a:t>khúc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khuỷu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45298" r="3433" b="6868"/>
          <a:stretch/>
        </p:blipFill>
        <p:spPr>
          <a:xfrm>
            <a:off x="560343" y="1794165"/>
            <a:ext cx="7897857" cy="5063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31314" r="10515" b="63046"/>
          <a:stretch/>
        </p:blipFill>
        <p:spPr>
          <a:xfrm>
            <a:off x="0" y="0"/>
            <a:ext cx="8915400" cy="121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0145" y="1122220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Cảnh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vật</a:t>
            </a:r>
            <a:r>
              <a:rPr lang="en-US" sz="3600" b="1" dirty="0">
                <a:solidFill>
                  <a:schemeClr val="tx1"/>
                </a:solidFill>
              </a:rPr>
              <a:t>     </a:t>
            </a:r>
            <a:r>
              <a:rPr lang="en-US" sz="3600" b="1" dirty="0" err="1">
                <a:solidFill>
                  <a:schemeClr val="tx1"/>
                </a:solidFill>
              </a:rPr>
              <a:t>thú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vị</a:t>
            </a:r>
            <a:r>
              <a:rPr lang="en-US" sz="3600" b="1" dirty="0">
                <a:solidFill>
                  <a:schemeClr val="tx1"/>
                </a:solidFill>
              </a:rPr>
              <a:t>       </a:t>
            </a:r>
            <a:r>
              <a:rPr lang="en-US" sz="3600" b="1" dirty="0" err="1">
                <a:solidFill>
                  <a:schemeClr val="tx1"/>
                </a:solidFill>
              </a:rPr>
              <a:t>đi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chơi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0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60000" r="10290" b="7677"/>
          <a:stretch/>
        </p:blipFill>
        <p:spPr>
          <a:xfrm>
            <a:off x="0" y="284018"/>
            <a:ext cx="9067800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7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454" r="70652" b="88734"/>
          <a:stretch/>
        </p:blipFill>
        <p:spPr>
          <a:xfrm>
            <a:off x="284018" y="69273"/>
            <a:ext cx="2597727" cy="969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7" t="10933" r="10256" b="62125"/>
          <a:stretch/>
        </p:blipFill>
        <p:spPr>
          <a:xfrm>
            <a:off x="0" y="1039091"/>
            <a:ext cx="9067800" cy="536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14117" r="21085" b="80345"/>
          <a:stretch/>
        </p:blipFill>
        <p:spPr>
          <a:xfrm>
            <a:off x="157843" y="1447800"/>
            <a:ext cx="8752114" cy="142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8765" y="1375704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8965" y="13785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565" y="13716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Đ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33900" y="2057400"/>
            <a:ext cx="876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48000" y="2812475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AE352-9C64-42C7-B149-6BCCEFC12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6" t="2593" r="8707" b="67356"/>
          <a:stretch/>
        </p:blipFill>
        <p:spPr bwMode="auto">
          <a:xfrm>
            <a:off x="10886" y="457200"/>
            <a:ext cx="9133114" cy="2022267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DD69B-C796-4305-BFB9-A96CCB8678A8}"/>
              </a:ext>
            </a:extLst>
          </p:cNvPr>
          <p:cNvSpPr txBox="1"/>
          <p:nvPr/>
        </p:nvSpPr>
        <p:spPr>
          <a:xfrm>
            <a:off x="228600" y="805542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>
                <a:latin typeface="HP001 4 hàng" pitchFamily="34" charset="0"/>
              </a:rPr>
              <a:t>am </a:t>
            </a:r>
            <a:r>
              <a:rPr lang="en-US" sz="3200" b="1" dirty="0" err="1">
                <a:latin typeface="HP001 4 hàng" pitchFamily="34" charset="0"/>
              </a:rPr>
              <a:t>và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ức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được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chơi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núi</a:t>
            </a:r>
            <a:r>
              <a:rPr lang="en-US" sz="3200" b="1" dirty="0">
                <a:latin typeface="HP001 4 hàng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lang="en-US" sz="3200" b="1" dirty="0" err="1">
                <a:latin typeface="HP001 4 hàng" pitchFamily="34" charset="0"/>
              </a:rPr>
              <a:t>ến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đỉnh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núi</a:t>
            </a:r>
            <a:r>
              <a:rPr lang="en-US" sz="3200" b="1" dirty="0">
                <a:latin typeface="HP001 4 hàng" pitchFamily="34" charset="0"/>
              </a:rPr>
              <a:t>,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22A62-4A49-4A0E-BAF4-5F7246EE639C}"/>
              </a:ext>
            </a:extLst>
          </p:cNvPr>
          <p:cNvSpPr txBox="1"/>
          <p:nvPr/>
        </p:nvSpPr>
        <p:spPr>
          <a:xfrm>
            <a:off x="94342" y="972456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anh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em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vui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sướng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</a:rPr>
              <a:t>hét</a:t>
            </a:r>
            <a:r>
              <a:rPr lang="en-US" sz="3200" b="1" dirty="0">
                <a:latin typeface="HP001 4 hàng" pitchFamily="34" charset="0"/>
              </a:rPr>
              <a:t> vang.</a:t>
            </a:r>
          </a:p>
        </p:txBody>
      </p:sp>
    </p:spTree>
    <p:extLst>
      <p:ext uri="{BB962C8B-B14F-4D97-AF65-F5344CB8AC3E}">
        <p14:creationId xmlns:p14="http://schemas.microsoft.com/office/powerpoint/2010/main" val="29292315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38990" r="38024" b="56233"/>
          <a:stretch/>
        </p:blipFill>
        <p:spPr>
          <a:xfrm>
            <a:off x="0" y="152400"/>
            <a:ext cx="9144000" cy="11499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8600" y="1524000"/>
            <a:ext cx="8763000" cy="502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>
                <a:solidFill>
                  <a:srgbClr val="00B050"/>
                </a:solidFill>
              </a:rPr>
              <a:t>uyp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dirty="0" err="1">
                <a:solidFill>
                  <a:srgbClr val="00B050"/>
                </a:solidFill>
              </a:rPr>
              <a:t>uyu</a:t>
            </a:r>
            <a:r>
              <a:rPr lang="en-US" sz="48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       </a:t>
            </a:r>
            <a:r>
              <a:rPr lang="en-US" sz="4800" b="1" dirty="0" err="1">
                <a:solidFill>
                  <a:srgbClr val="0070C0"/>
                </a:solidFill>
              </a:rPr>
              <a:t>đèn</a:t>
            </a:r>
            <a:r>
              <a:rPr lang="en-US" sz="4800" b="1" dirty="0">
                <a:solidFill>
                  <a:srgbClr val="0070C0"/>
                </a:solidFill>
              </a:rPr>
              <a:t> t</a:t>
            </a:r>
            <a:r>
              <a:rPr lang="vi-VN" sz="4800" b="1" dirty="0">
                <a:solidFill>
                  <a:srgbClr val="0070C0"/>
                </a:solidFill>
              </a:rPr>
              <a:t>      </a:t>
            </a:r>
            <a:r>
              <a:rPr lang="en-US" sz="4800" b="1" dirty="0">
                <a:solidFill>
                  <a:srgbClr val="0070C0"/>
                </a:solidFill>
              </a:rPr>
              <a:t>       </a:t>
            </a:r>
            <a:r>
              <a:rPr lang="en-US" sz="4800" b="1" dirty="0" err="1">
                <a:solidFill>
                  <a:srgbClr val="0070C0"/>
                </a:solidFill>
              </a:rPr>
              <a:t>kh</a:t>
            </a:r>
            <a:r>
              <a:rPr lang="en-US" sz="4800" b="1" dirty="0">
                <a:solidFill>
                  <a:srgbClr val="0070C0"/>
                </a:solidFill>
              </a:rPr>
              <a:t>         </a:t>
            </a:r>
            <a:r>
              <a:rPr lang="en-US" sz="4800" b="1" dirty="0" err="1">
                <a:solidFill>
                  <a:srgbClr val="0070C0"/>
                </a:solidFill>
              </a:rPr>
              <a:t>tay</a:t>
            </a:r>
            <a:endParaRPr lang="en-US" sz="48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err="1">
                <a:solidFill>
                  <a:srgbClr val="00B050"/>
                </a:solidFill>
              </a:rPr>
              <a:t>Uynh</a:t>
            </a:r>
            <a:r>
              <a:rPr lang="en-US" sz="4800" b="1" dirty="0">
                <a:solidFill>
                  <a:srgbClr val="00B050"/>
                </a:solidFill>
              </a:rPr>
              <a:t> hay </a:t>
            </a:r>
            <a:r>
              <a:rPr lang="en-US" sz="4800" b="1" dirty="0" err="1">
                <a:solidFill>
                  <a:srgbClr val="00B050"/>
                </a:solidFill>
              </a:rPr>
              <a:t>uych</a:t>
            </a:r>
            <a:r>
              <a:rPr lang="en-US" sz="4800" b="1" dirty="0">
                <a:solidFill>
                  <a:srgbClr val="00B050"/>
                </a:solidFill>
              </a:rPr>
              <a:t> ?      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        h</a:t>
            </a:r>
            <a:r>
              <a:rPr lang="vi-VN" sz="4800" b="1" dirty="0">
                <a:solidFill>
                  <a:srgbClr val="0070C0"/>
                </a:solidFill>
              </a:rPr>
              <a:t>       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tay</a:t>
            </a:r>
            <a:r>
              <a:rPr lang="en-US" sz="4800" b="1" dirty="0">
                <a:solidFill>
                  <a:srgbClr val="0070C0"/>
                </a:solidFill>
              </a:rPr>
              <a:t>         </a:t>
            </a:r>
            <a:r>
              <a:rPr lang="en-US" sz="4800" b="1" dirty="0" err="1">
                <a:solidFill>
                  <a:srgbClr val="0070C0"/>
                </a:solidFill>
              </a:rPr>
              <a:t>phụ</a:t>
            </a:r>
            <a:r>
              <a:rPr lang="en-US" sz="4800" b="1" dirty="0">
                <a:solidFill>
                  <a:srgbClr val="0070C0"/>
                </a:solidFill>
              </a:rPr>
              <a:t> 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68322" y="3319940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uýp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12961" y="3505200"/>
            <a:ext cx="1181100" cy="4068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43600" y="3336346"/>
            <a:ext cx="1181100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uỷu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80289" y="3505200"/>
            <a:ext cx="980722" cy="4068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05000" y="5548766"/>
            <a:ext cx="1463321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uých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38867" y="5734027"/>
            <a:ext cx="1260765" cy="5403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2F62918-1A7B-43AE-8C41-35497A51E735}"/>
              </a:ext>
            </a:extLst>
          </p:cNvPr>
          <p:cNvSpPr/>
          <p:nvPr/>
        </p:nvSpPr>
        <p:spPr>
          <a:xfrm>
            <a:off x="6629400" y="5548766"/>
            <a:ext cx="1463321" cy="5264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78656" y="5612151"/>
            <a:ext cx="1524000" cy="5264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7" t="51919" r="10896" b="7070"/>
          <a:stretch/>
        </p:blipFill>
        <p:spPr>
          <a:xfrm>
            <a:off x="0" y="152400"/>
            <a:ext cx="9033164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244876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ở </a:t>
            </a:r>
            <a:r>
              <a:rPr lang="en-US" sz="2400" b="1" dirty="0" err="1"/>
              <a:t>đâu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thấy</a:t>
            </a:r>
            <a:r>
              <a:rPr lang="en-US" sz="2400" b="1" dirty="0"/>
              <a:t> </a:t>
            </a:r>
            <a:r>
              <a:rPr lang="en-US" sz="2400" b="1" dirty="0" err="1"/>
              <a:t>gia</a:t>
            </a:r>
            <a:r>
              <a:rPr lang="en-US" sz="2400" b="1" dirty="0"/>
              <a:t> </a:t>
            </a:r>
            <a:r>
              <a:rPr lang="en-US" sz="2400" b="1" dirty="0" err="1"/>
              <a:t>đình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nơi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+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suy</a:t>
            </a:r>
            <a:r>
              <a:rPr lang="en-US" sz="2400" b="1" dirty="0"/>
              <a:t> </a:t>
            </a:r>
            <a:r>
              <a:rPr lang="en-US" sz="2400" b="1" dirty="0" err="1"/>
              <a:t>nghĩ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chuyến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?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85716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7030A0"/>
                </a:solidFill>
                <a:latin typeface=".VnAvantH" pitchFamily="34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C©u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1: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anh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th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×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cÇn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lµm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nh÷ng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g×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.VnAvant" pitchFamily="34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.VnAvant" pitchFamily="34" charset="0"/>
              </a:rPr>
              <a:t>?</a:t>
            </a:r>
            <a:r>
              <a:rPr lang="vi-VN" sz="3600" b="1" dirty="0">
                <a:solidFill>
                  <a:srgbClr val="00B050"/>
                </a:solidFill>
                <a:latin typeface=".VnAvant" pitchFamily="34" charset="0"/>
              </a:rPr>
              <a:t> ­</a:t>
            </a:r>
            <a:endParaRPr lang="en-US" sz="3600" b="1" dirty="0">
              <a:solidFill>
                <a:srgbClr val="00B05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0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60000" r="10290" b="7677"/>
          <a:stretch/>
        </p:blipFill>
        <p:spPr>
          <a:xfrm>
            <a:off x="0" y="284018"/>
            <a:ext cx="9067800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9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2: Con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/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hay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</a:t>
            </a:r>
            <a:r>
              <a:rPr lang="vi-VN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­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56107"/>
          <a:stretch/>
        </p:blipFill>
        <p:spPr>
          <a:xfrm>
            <a:off x="228600" y="415636"/>
            <a:ext cx="8643985" cy="46897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6309" y="48006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gåm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600700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Hä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? V×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34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</a:p>
          <a:p>
            <a:pPr marL="0" indent="0">
              <a:buNone/>
            </a:pP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1755</Words>
  <Application>Microsoft Office PowerPoint</Application>
  <PresentationFormat>On-screen Show (4:3)</PresentationFormat>
  <Paragraphs>143</Paragraphs>
  <Slides>55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.VnAvant</vt:lpstr>
      <vt:lpstr>.VnAvantH</vt:lpstr>
      <vt:lpstr>.VnBodoni</vt:lpstr>
      <vt:lpstr>Arial</vt:lpstr>
      <vt:lpstr>Arial-SGK-TV</vt:lpstr>
      <vt:lpstr>Calibri</vt:lpstr>
      <vt:lpstr>HP001 4 hàng</vt:lpstr>
      <vt:lpstr>Times New Roman</vt:lpstr>
      <vt:lpstr>Office Theme</vt:lpstr>
      <vt:lpstr>TẬP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 nhà đi chơi núi</vt:lpstr>
      <vt:lpstr>Cả nhà đi chơi núi</vt:lpstr>
      <vt:lpstr>Ôn vần</vt:lpstr>
      <vt:lpstr>Ôn vần</vt:lpstr>
      <vt:lpstr>PowerPoint Presentation</vt:lpstr>
      <vt:lpstr>Cả nhà đi chơi núi</vt:lpstr>
      <vt:lpstr>Cả nhà đi chơi núi</vt:lpstr>
      <vt:lpstr>Từ khó: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Cả nhà đi chơi núi</vt:lpstr>
      <vt:lpstr>Cả nhà đi chơi núi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Tuýp thuốc</vt:lpstr>
      <vt:lpstr>côn trùng</vt:lpstr>
      <vt:lpstr>PowerPoint Presentation</vt:lpstr>
      <vt:lpstr>khúc  khuỷu</vt:lpstr>
      <vt:lpstr>PowerPoint Presentation</vt:lpstr>
      <vt:lpstr>Cả nhà đi chơi núi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Admin</cp:lastModifiedBy>
  <cp:revision>61</cp:revision>
  <dcterms:created xsi:type="dcterms:W3CDTF">2020-08-15T16:25:11Z</dcterms:created>
  <dcterms:modified xsi:type="dcterms:W3CDTF">2021-01-29T00:45:34Z</dcterms:modified>
</cp:coreProperties>
</file>