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4"/>
  </p:notesMasterIdLst>
  <p:sldIdLst>
    <p:sldId id="404" r:id="rId2"/>
    <p:sldId id="413" r:id="rId3"/>
    <p:sldId id="342" r:id="rId4"/>
    <p:sldId id="371" r:id="rId5"/>
    <p:sldId id="346" r:id="rId6"/>
    <p:sldId id="408" r:id="rId7"/>
    <p:sldId id="389" r:id="rId8"/>
    <p:sldId id="362" r:id="rId9"/>
    <p:sldId id="391" r:id="rId10"/>
    <p:sldId id="392" r:id="rId11"/>
    <p:sldId id="410" r:id="rId12"/>
    <p:sldId id="412" r:id="rId13"/>
    <p:sldId id="403" r:id="rId14"/>
    <p:sldId id="393" r:id="rId15"/>
    <p:sldId id="374" r:id="rId16"/>
    <p:sldId id="400" r:id="rId17"/>
    <p:sldId id="401" r:id="rId18"/>
    <p:sldId id="366" r:id="rId19"/>
    <p:sldId id="411" r:id="rId20"/>
    <p:sldId id="367" r:id="rId21"/>
    <p:sldId id="409" r:id="rId22"/>
    <p:sldId id="406"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CC"/>
    <a:srgbClr val="FFFF00"/>
    <a:srgbClr val="0000CC"/>
    <a:srgbClr val="000066"/>
    <a:srgbClr val="FF99CC"/>
    <a:srgbClr val="660033"/>
    <a:srgbClr val="003399"/>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88" d="100"/>
          <a:sy n="88" d="100"/>
        </p:scale>
        <p:origin x="1416" y="78"/>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5A720D-178F-4880-BFF4-68C03B17C118}" type="slidenum">
              <a:rPr lang="en-US"/>
              <a:pPr>
                <a:defRPr/>
              </a:pPr>
              <a:t>‹#›</a:t>
            </a:fld>
            <a:endParaRPr lang="en-US"/>
          </a:p>
        </p:txBody>
      </p:sp>
    </p:spTree>
    <p:extLst>
      <p:ext uri="{BB962C8B-B14F-4D97-AF65-F5344CB8AC3E}">
        <p14:creationId xmlns:p14="http://schemas.microsoft.com/office/powerpoint/2010/main" val="667187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5</a:t>
            </a:fld>
            <a:endParaRPr lang="en-US"/>
          </a:p>
        </p:txBody>
      </p:sp>
    </p:spTree>
    <p:extLst>
      <p:ext uri="{BB962C8B-B14F-4D97-AF65-F5344CB8AC3E}">
        <p14:creationId xmlns:p14="http://schemas.microsoft.com/office/powerpoint/2010/main" val="2058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90E19F-02A6-4BCF-B75B-59404B5B23AB}" type="slidenum">
              <a:rPr lang="en-US" altLang="vi-VN"/>
              <a:pPr/>
              <a:t>22</a:t>
            </a:fld>
            <a:endParaRPr lang="en-US" altLang="vi-VN"/>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vi-VN" smtClean="0">
              <a:latin typeface="Calibri" panose="020F0502020204030204" pitchFamily="34" charset="0"/>
            </a:endParaRPr>
          </a:p>
        </p:txBody>
      </p:sp>
    </p:spTree>
    <p:extLst>
      <p:ext uri="{BB962C8B-B14F-4D97-AF65-F5344CB8AC3E}">
        <p14:creationId xmlns:p14="http://schemas.microsoft.com/office/powerpoint/2010/main" val="319508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29373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636340-CD10-434A-AD8A-A36531D595E7}" type="slidenum">
              <a:rPr lang="en-US" smtClean="0"/>
              <a:pPr>
                <a:defRPr/>
              </a:pPr>
              <a:t>‹#›</a:t>
            </a:fld>
            <a:endParaRPr lang="en-US"/>
          </a:p>
        </p:txBody>
      </p:sp>
    </p:spTree>
    <p:extLst>
      <p:ext uri="{BB962C8B-B14F-4D97-AF65-F5344CB8AC3E}">
        <p14:creationId xmlns:p14="http://schemas.microsoft.com/office/powerpoint/2010/main" val="35885877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F6EACB-9893-46C3-A996-4767F4393CF6}" type="slidenum">
              <a:rPr lang="en-US" smtClean="0"/>
              <a:pPr>
                <a:defRPr/>
              </a:pPr>
              <a:t>‹#›</a:t>
            </a:fld>
            <a:endParaRPr lang="en-US"/>
          </a:p>
        </p:txBody>
      </p:sp>
    </p:spTree>
    <p:extLst>
      <p:ext uri="{BB962C8B-B14F-4D97-AF65-F5344CB8AC3E}">
        <p14:creationId xmlns:p14="http://schemas.microsoft.com/office/powerpoint/2010/main" val="2938841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2B3FE-8C9B-4A29-842F-4D798D8C941C}" type="slidenum">
              <a:rPr lang="en-US" smtClean="0"/>
              <a:pPr>
                <a:defRPr/>
              </a:pPr>
              <a:t>‹#›</a:t>
            </a:fld>
            <a:endParaRPr lang="en-US"/>
          </a:p>
        </p:txBody>
      </p:sp>
    </p:spTree>
    <p:extLst>
      <p:ext uri="{BB962C8B-B14F-4D97-AF65-F5344CB8AC3E}">
        <p14:creationId xmlns:p14="http://schemas.microsoft.com/office/powerpoint/2010/main" val="2835416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4DB6FC-8B5A-49E2-BB71-B165F1F8ED2B}" type="slidenum">
              <a:rPr lang="en-US" smtClean="0"/>
              <a:pPr>
                <a:defRPr/>
              </a:pPr>
              <a:t>‹#›</a:t>
            </a:fld>
            <a:endParaRPr lang="en-US"/>
          </a:p>
        </p:txBody>
      </p:sp>
    </p:spTree>
    <p:extLst>
      <p:ext uri="{BB962C8B-B14F-4D97-AF65-F5344CB8AC3E}">
        <p14:creationId xmlns:p14="http://schemas.microsoft.com/office/powerpoint/2010/main" val="21336253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D6E830-E516-4A42-B078-2187DAF768EA}" type="slidenum">
              <a:rPr lang="en-US" smtClean="0"/>
              <a:pPr>
                <a:defRPr/>
              </a:pPr>
              <a:t>‹#›</a:t>
            </a:fld>
            <a:endParaRPr lang="en-US"/>
          </a:p>
        </p:txBody>
      </p:sp>
    </p:spTree>
    <p:extLst>
      <p:ext uri="{BB962C8B-B14F-4D97-AF65-F5344CB8AC3E}">
        <p14:creationId xmlns:p14="http://schemas.microsoft.com/office/powerpoint/2010/main" val="21294247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BBACD2-43A0-429D-8F9E-73619BEC4284}" type="slidenum">
              <a:rPr lang="en-US" smtClean="0"/>
              <a:pPr>
                <a:defRPr/>
              </a:pPr>
              <a:t>‹#›</a:t>
            </a:fld>
            <a:endParaRPr lang="en-US"/>
          </a:p>
        </p:txBody>
      </p:sp>
    </p:spTree>
    <p:extLst>
      <p:ext uri="{BB962C8B-B14F-4D97-AF65-F5344CB8AC3E}">
        <p14:creationId xmlns:p14="http://schemas.microsoft.com/office/powerpoint/2010/main" val="107924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D97154-3812-44BC-947E-341FA29205C9}" type="slidenum">
              <a:rPr lang="en-US" smtClean="0"/>
              <a:pPr>
                <a:defRPr/>
              </a:pPr>
              <a:t>‹#›</a:t>
            </a:fld>
            <a:endParaRPr lang="en-US"/>
          </a:p>
        </p:txBody>
      </p:sp>
    </p:spTree>
    <p:extLst>
      <p:ext uri="{BB962C8B-B14F-4D97-AF65-F5344CB8AC3E}">
        <p14:creationId xmlns:p14="http://schemas.microsoft.com/office/powerpoint/2010/main" val="29980078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04CFEA0-B269-4F90-9BE8-A22FC82A3B65}" type="slidenum">
              <a:rPr lang="en-US" smtClean="0"/>
              <a:pPr>
                <a:defRPr/>
              </a:pPr>
              <a:t>‹#›</a:t>
            </a:fld>
            <a:endParaRPr lang="en-US"/>
          </a:p>
        </p:txBody>
      </p:sp>
    </p:spTree>
    <p:extLst>
      <p:ext uri="{BB962C8B-B14F-4D97-AF65-F5344CB8AC3E}">
        <p14:creationId xmlns:p14="http://schemas.microsoft.com/office/powerpoint/2010/main" val="42461393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0D20ED-B10B-40D0-B3E0-E4A117FDA89A}" type="slidenum">
              <a:rPr lang="en-US" smtClean="0"/>
              <a:pPr>
                <a:defRPr/>
              </a:pPr>
              <a:t>‹#›</a:t>
            </a:fld>
            <a:endParaRPr lang="en-US"/>
          </a:p>
        </p:txBody>
      </p:sp>
    </p:spTree>
    <p:extLst>
      <p:ext uri="{BB962C8B-B14F-4D97-AF65-F5344CB8AC3E}">
        <p14:creationId xmlns:p14="http://schemas.microsoft.com/office/powerpoint/2010/main" val="227978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A59279-A010-47EC-B208-17A0C2B16740}" type="slidenum">
              <a:rPr lang="en-US" smtClean="0"/>
              <a:pPr>
                <a:defRPr/>
              </a:pPr>
              <a:t>‹#›</a:t>
            </a:fld>
            <a:endParaRPr lang="en-US"/>
          </a:p>
        </p:txBody>
      </p:sp>
    </p:spTree>
    <p:extLst>
      <p:ext uri="{BB962C8B-B14F-4D97-AF65-F5344CB8AC3E}">
        <p14:creationId xmlns:p14="http://schemas.microsoft.com/office/powerpoint/2010/main" val="25279198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3086904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audio" Target="file:///C:\Users\Admin\Desktop\Bai%20day%20on%20line%201\TUAN%2021%20PHONG%20D&#7882;CH\Tap%20vi&#234;t%20on%20t&#226;p\b&#224;i%2089%20I&#202;P%20-%20LI&#7870;P%20-%20&#431;&#7898;P%20-%20M&#431;&#7898;P\GHi%20&#226;m%20tap%20viet\VIET%20VO.m4a" TargetMode="External"/><Relationship Id="rId6" Type="http://schemas.openxmlformats.org/officeDocument/2006/relationships/image" Target="../media/image19.wmf"/><Relationship Id="rId5" Type="http://schemas.openxmlformats.org/officeDocument/2006/relationships/image" Target="../media/image18.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2.xml"/><Relationship Id="rId7" Type="http://schemas.openxmlformats.org/officeDocument/2006/relationships/image" Target="../media/image2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gif"/><Relationship Id="rId5" Type="http://schemas.openxmlformats.org/officeDocument/2006/relationships/image" Target="../media/image13.gif"/><Relationship Id="rId10"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Bộ ảnh nền PowerPoint dành cho giáo viên - Mẫu hình nền PowerPoint ..."/>
          <p:cNvPicPr>
            <a:picLocks noChangeAspect="1" noChangeArrowheads="1"/>
          </p:cNvPicPr>
          <p:nvPr/>
        </p:nvPicPr>
        <p:blipFill rotWithShape="1">
          <a:blip r:embed="rId2">
            <a:extLst>
              <a:ext uri="{28A0092B-C50C-407E-A947-70E740481C1C}">
                <a14:useLocalDpi xmlns:a14="http://schemas.microsoft.com/office/drawing/2010/main" val="0"/>
              </a:ext>
            </a:extLst>
          </a:blip>
          <a:srcRect l="2520" t="7609" r="1681" b="6522"/>
          <a:stretch/>
        </p:blipFill>
        <p:spPr bwMode="auto">
          <a:xfrm>
            <a:off x="17362" y="0"/>
            <a:ext cx="912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15"/>
          <p:cNvSpPr>
            <a:spLocks noChangeArrowheads="1" noChangeShapeType="1" noTextEdit="1"/>
          </p:cNvSpPr>
          <p:nvPr/>
        </p:nvSpPr>
        <p:spPr bwMode="auto">
          <a:xfrm>
            <a:off x="1797298" y="3133422"/>
            <a:ext cx="58674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0000"/>
                </a:solidFill>
                <a:effectLst>
                  <a:outerShdw dist="45791" dir="2021404" algn="ctr" rotWithShape="0">
                    <a:srgbClr val="B2B2B2">
                      <a:alpha val="79999"/>
                    </a:srgbClr>
                  </a:outerShdw>
                </a:effectLst>
                <a:latin typeface="Times New Roman"/>
                <a:cs typeface="Times New Roman"/>
              </a:rPr>
              <a:t>MÔN TIẾNG VIỆT – LỚP 1</a:t>
            </a:r>
          </a:p>
        </p:txBody>
      </p:sp>
      <p:sp>
        <p:nvSpPr>
          <p:cNvPr id="6" name="WordArt 11"/>
          <p:cNvSpPr>
            <a:spLocks noChangeArrowheads="1" noChangeShapeType="1" noTextEdit="1"/>
          </p:cNvSpPr>
          <p:nvPr/>
        </p:nvSpPr>
        <p:spPr bwMode="auto">
          <a:xfrm>
            <a:off x="1929432" y="4193533"/>
            <a:ext cx="5302498" cy="762000"/>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BÀI 72: ươm -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ươp</a:t>
            </a:r>
            <a:endParaRPr lang="en-US" sz="3600" b="1" kern="10" dirty="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endParaRPr>
          </a:p>
        </p:txBody>
      </p:sp>
      <p:sp>
        <p:nvSpPr>
          <p:cNvPr id="7" name="WordArt 9"/>
          <p:cNvSpPr>
            <a:spLocks noChangeArrowheads="1" noChangeShapeType="1" noTextEdit="1"/>
          </p:cNvSpPr>
          <p:nvPr/>
        </p:nvSpPr>
        <p:spPr bwMode="auto">
          <a:xfrm>
            <a:off x="1066800" y="1326358"/>
            <a:ext cx="7010400" cy="676275"/>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rPr>
              <a:t>PHÒNG GD &amp; ĐT QUẬN LONG BIÊN</a:t>
            </a:r>
            <a:endParaRPr lang="en-US" sz="3600" b="1" kern="10" dirty="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450894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ài số 20 - Môn Toán - Lớp 3 Trường Tiểu học Cát Bi | khaosat.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99133" y="4876800"/>
            <a:ext cx="4369035"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g</a:t>
            </a:r>
            <a:r>
              <a:rPr lang="en-US" sz="6000" b="1" dirty="0" smtClean="0">
                <a:solidFill>
                  <a:schemeClr val="bg1"/>
                </a:solidFill>
                <a:latin typeface="Arial-SGK-TV" pitchFamily="2" charset="0"/>
                <a:cs typeface="Arial-SGK-TV" pitchFamily="2" charset="0"/>
              </a:rPr>
              <a:t>iàn mướp</a:t>
            </a:r>
            <a:endParaRPr lang="en-US" sz="6000" b="1" dirty="0">
              <a:solidFill>
                <a:schemeClr val="bg1"/>
              </a:solidFill>
              <a:latin typeface="Arial-SGK-TV" pitchFamily="2" charset="0"/>
              <a:cs typeface="Arial-SGK-TV" pitchFamily="2" charset="0"/>
            </a:endParaRPr>
          </a:p>
        </p:txBody>
      </p:sp>
      <p:pic>
        <p:nvPicPr>
          <p:cNvPr id="3074" name="Picture 2" descr="Hạt giống mướp hương Thái Lan gói 10 hạt xuất xứ Thái Lan | Shop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60" y="914399"/>
            <a:ext cx="4114800" cy="41148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ạt Giống Mướp Hương Trái Ngắn 1G | Lazada.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450" y="914398"/>
            <a:ext cx="4476750"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1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61" y="0"/>
            <a:ext cx="9114454" cy="6858000"/>
          </a:xfrm>
          <a:prstGeom prst="rect">
            <a:avLst/>
          </a:prstGeom>
        </p:spPr>
      </p:pic>
    </p:spTree>
    <p:extLst>
      <p:ext uri="{BB962C8B-B14F-4D97-AF65-F5344CB8AC3E}">
        <p14:creationId xmlns:p14="http://schemas.microsoft.com/office/powerpoint/2010/main" val="4133113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67400"/>
            <a:ext cx="363681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4" name="Picture 16" descr="1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18409" y="421086"/>
            <a:ext cx="5159061" cy="923330"/>
          </a:xfrm>
          <a:prstGeom prst="rect">
            <a:avLst/>
          </a:prstGeom>
          <a:noFill/>
        </p:spPr>
        <p:txBody>
          <a:bodyPr wrap="square" lIns="91440" tIns="45720" rIns="91440" bIns="45720">
            <a:spAutoFit/>
          </a:bodyPr>
          <a:lstStyle/>
          <a:p>
            <a:pPr algn="ctr"/>
            <a:r>
              <a:rPr lang="vi-VN" sz="5400" b="1" dirty="0"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THƯ GIÃN</a:t>
            </a:r>
            <a:endParaRPr lang="en-US" sz="54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pic>
        <p:nvPicPr>
          <p:cNvPr id="18"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9333"/>
          <a:stretch/>
        </p:blipFill>
        <p:spPr bwMode="auto">
          <a:xfrm>
            <a:off x="3636818" y="5814782"/>
            <a:ext cx="257001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9333"/>
          <a:stretch/>
        </p:blipFill>
        <p:spPr bwMode="auto">
          <a:xfrm>
            <a:off x="6219536" y="5786449"/>
            <a:ext cx="257001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ìa Con Bướm Vàng - Nhạc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0600" y="1418805"/>
            <a:ext cx="7232049" cy="4074393"/>
          </a:xfrm>
          <a:prstGeom prst="rect">
            <a:avLst/>
          </a:prstGeom>
        </p:spPr>
      </p:pic>
    </p:spTree>
    <p:extLst>
      <p:ext uri="{BB962C8B-B14F-4D97-AF65-F5344CB8AC3E}">
        <p14:creationId xmlns:p14="http://schemas.microsoft.com/office/powerpoint/2010/main" val="3152822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6" dur="5000" fill="hold"/>
                                        <p:tgtEl>
                                          <p:spTgt spid="534544"/>
                                        </p:tgtEl>
                                        <p:attrNameLst>
                                          <p:attrName>ppt_x</p:attrName>
                                          <p:attrName>ppt_y</p:attrName>
                                        </p:attrNameLst>
                                      </p:cBhvr>
                                      <p:rCtr x="-56354" y="4338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5" y="1066800"/>
            <a:ext cx="913804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a16="http://schemas.microsoft.com/office/drawing/2014/main" id="{45B27D8A-34FE-448F-A4AD-7A2AE8BEB49A}"/>
              </a:ext>
            </a:extLst>
          </p:cNvPr>
          <p:cNvSpPr>
            <a:spLocks noChangeArrowheads="1"/>
          </p:cNvSpPr>
          <p:nvPr/>
        </p:nvSpPr>
        <p:spPr bwMode="auto">
          <a:xfrm>
            <a:off x="2171701" y="2384823"/>
            <a:ext cx="4812506" cy="1729978"/>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700">
              <a:solidFill>
                <a:schemeClr val="folHlink"/>
              </a:solidFill>
            </a:endParaRPr>
          </a:p>
        </p:txBody>
      </p:sp>
      <p:sp>
        <p:nvSpPr>
          <p:cNvPr id="3277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457450" y="2686050"/>
            <a:ext cx="440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b="1" dirty="0" err="1">
                <a:solidFill>
                  <a:srgbClr val="009900"/>
                </a:solidFill>
                <a:latin typeface="Times New Roman" panose="02020603050405020304" pitchFamily="18" charset="0"/>
                <a:cs typeface="Times New Roman" panose="02020603050405020304" pitchFamily="18" charset="0"/>
              </a:rPr>
              <a:t>Viết</a:t>
            </a:r>
            <a:r>
              <a:rPr lang="en-US" altLang="en-US" sz="5400" b="1" dirty="0">
                <a:solidFill>
                  <a:srgbClr val="009900"/>
                </a:solidFill>
                <a:latin typeface="Times New Roman" panose="02020603050405020304" pitchFamily="18" charset="0"/>
                <a:cs typeface="Times New Roman" panose="02020603050405020304" pitchFamily="18" charset="0"/>
              </a:rPr>
              <a:t> </a:t>
            </a:r>
            <a:r>
              <a:rPr lang="en-US" altLang="en-US" sz="5400" b="1" dirty="0" err="1">
                <a:solidFill>
                  <a:srgbClr val="009900"/>
                </a:solidFill>
                <a:latin typeface="Times New Roman" panose="02020603050405020304" pitchFamily="18" charset="0"/>
                <a:cs typeface="Times New Roman" panose="02020603050405020304" pitchFamily="18" charset="0"/>
              </a:rPr>
              <a:t>bảng</a:t>
            </a:r>
            <a:r>
              <a:rPr lang="vi-VN" altLang="en-US" sz="5400" b="1" dirty="0">
                <a:solidFill>
                  <a:srgbClr val="009900"/>
                </a:solidFill>
                <a:latin typeface="Times New Roman" panose="02020603050405020304" pitchFamily="18" charset="0"/>
                <a:cs typeface="Times New Roman" panose="02020603050405020304" pitchFamily="18" charset="0"/>
              </a:rPr>
              <a:t> con</a:t>
            </a:r>
            <a:endParaRPr lang="en-US" altLang="en-US" sz="54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194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266698" y="45765"/>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16326" y="45765"/>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rPr>
              <a:t>3</a:t>
            </a:r>
            <a:endParaRPr lang="en-US" sz="2600" b="1" dirty="0">
              <a:solidFill>
                <a:schemeClr val="tx1"/>
              </a:solidFill>
            </a:endParaRPr>
          </a:p>
        </p:txBody>
      </p:sp>
      <p:grpSp>
        <p:nvGrpSpPr>
          <p:cNvPr id="9" name="Group 41"/>
          <p:cNvGrpSpPr>
            <a:grpSpLocks/>
          </p:cNvGrpSpPr>
          <p:nvPr/>
        </p:nvGrpSpPr>
        <p:grpSpPr bwMode="auto">
          <a:xfrm>
            <a:off x="0" y="-38100"/>
            <a:ext cx="9144000" cy="6908800"/>
            <a:chOff x="0" y="-10"/>
            <a:chExt cx="5760" cy="4330"/>
          </a:xfrm>
        </p:grpSpPr>
        <p:pic>
          <p:nvPicPr>
            <p:cNvPr id="10"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4451" b="46284"/>
          <a:stretch/>
        </p:blipFill>
        <p:spPr>
          <a:xfrm>
            <a:off x="2120932" y="553435"/>
            <a:ext cx="4754037" cy="1650921"/>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42832" r="48773"/>
          <a:stretch/>
        </p:blipFill>
        <p:spPr>
          <a:xfrm>
            <a:off x="2128708" y="2714522"/>
            <a:ext cx="4883646" cy="1604865"/>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49852" t="38622" b="-1"/>
          <a:stretch/>
        </p:blipFill>
        <p:spPr>
          <a:xfrm>
            <a:off x="2128708" y="4680941"/>
            <a:ext cx="4983334" cy="1796059"/>
          </a:xfrm>
          <a:prstGeom prst="rect">
            <a:avLst/>
          </a:prstGeom>
        </p:spPr>
      </p:pic>
    </p:spTree>
    <p:extLst>
      <p:ext uri="{BB962C8B-B14F-4D97-AF65-F5344CB8AC3E}">
        <p14:creationId xmlns:p14="http://schemas.microsoft.com/office/powerpoint/2010/main" val="13969514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ài số 20 - Môn Toán - Lớp 3 Trường Tiểu học Cát Bi | khaosat.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3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38" name="WordArt 7" descr="Picture1"/>
          <p:cNvSpPr>
            <a:spLocks noChangeArrowheads="1" noChangeShapeType="1" noTextEdit="1"/>
          </p:cNvSpPr>
          <p:nvPr/>
        </p:nvSpPr>
        <p:spPr bwMode="auto">
          <a:xfrm>
            <a:off x="1793875" y="457200"/>
            <a:ext cx="5749925" cy="1439863"/>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blipFill dpi="0" rotWithShape="1">
                  <a:blip r:embed="rId5"/>
                  <a:srcRect/>
                  <a:stretch>
                    <a:fillRect/>
                  </a:stretch>
                </a:blipFill>
                <a:effectLst>
                  <a:outerShdw dist="35921" dir="2700000" algn="ctr" rotWithShape="0">
                    <a:srgbClr val="990000"/>
                  </a:outerShdw>
                </a:effectLst>
                <a:latin typeface=".VnCooperH" panose="020B7200000000000000" pitchFamily="34" charset="0"/>
              </a:rPr>
              <a:t>LuyÖn</a:t>
            </a:r>
            <a:r>
              <a:rPr lang="en-US" sz="3600" kern="10" dirty="0">
                <a:ln w="19050">
                  <a:solidFill>
                    <a:srgbClr val="0000FF"/>
                  </a:solidFill>
                  <a:round/>
                  <a:headEnd/>
                  <a:tailEnd/>
                </a:ln>
                <a:blipFill dpi="0" rotWithShape="1">
                  <a:blip r:embed="rId5"/>
                  <a:srcRect/>
                  <a:stretch>
                    <a:fillRect/>
                  </a:stretch>
                </a:blipFill>
                <a:effectLst>
                  <a:outerShdw dist="35921" dir="2700000" algn="ctr" rotWithShape="0">
                    <a:srgbClr val="990000"/>
                  </a:outerShdw>
                </a:effectLst>
                <a:latin typeface=".VnCooperH" panose="020B7200000000000000" pitchFamily="34" charset="0"/>
              </a:rPr>
              <a:t> </a:t>
            </a:r>
            <a:r>
              <a:rPr lang="en-US" sz="3600" kern="10" dirty="0" err="1">
                <a:ln w="19050">
                  <a:solidFill>
                    <a:srgbClr val="0000FF"/>
                  </a:solidFill>
                  <a:round/>
                  <a:headEnd/>
                  <a:tailEnd/>
                </a:ln>
                <a:blipFill dpi="0" rotWithShape="1">
                  <a:blip r:embed="rId5"/>
                  <a:srcRect/>
                  <a:stretch>
                    <a:fillRect/>
                  </a:stretch>
                </a:blipFill>
                <a:effectLst>
                  <a:outerShdw dist="35921" dir="2700000" algn="ctr" rotWithShape="0">
                    <a:srgbClr val="990000"/>
                  </a:outerShdw>
                </a:effectLst>
                <a:latin typeface=".VnCooperH" panose="020B7200000000000000" pitchFamily="34" charset="0"/>
              </a:rPr>
              <a:t>viÕt</a:t>
            </a:r>
            <a:r>
              <a:rPr lang="en-US" sz="3600" kern="10" dirty="0">
                <a:ln w="19050">
                  <a:solidFill>
                    <a:srgbClr val="0000FF"/>
                  </a:solidFill>
                  <a:round/>
                  <a:headEnd/>
                  <a:tailEnd/>
                </a:ln>
                <a:blipFill dpi="0" rotWithShape="1">
                  <a:blip r:embed="rId5"/>
                  <a:srcRect/>
                  <a:stretch>
                    <a:fillRect/>
                  </a:stretch>
                </a:blipFill>
                <a:effectLst>
                  <a:outerShdw dist="35921" dir="2700000" algn="ctr" rotWithShape="0">
                    <a:srgbClr val="990000"/>
                  </a:outerShdw>
                </a:effectLst>
                <a:latin typeface=".VnCooperH" panose="020B7200000000000000" pitchFamily="34" charset="0"/>
              </a:rPr>
              <a:t> </a:t>
            </a:r>
            <a:r>
              <a:rPr lang="en-US" sz="3600" kern="10" dirty="0" err="1">
                <a:ln w="19050">
                  <a:solidFill>
                    <a:srgbClr val="0000FF"/>
                  </a:solidFill>
                  <a:round/>
                  <a:headEnd/>
                  <a:tailEnd/>
                </a:ln>
                <a:blipFill dpi="0" rotWithShape="1">
                  <a:blip r:embed="rId5"/>
                  <a:srcRect/>
                  <a:stretch>
                    <a:fillRect/>
                  </a:stretch>
                </a:blipFill>
                <a:effectLst>
                  <a:outerShdw dist="35921" dir="2700000" algn="ctr" rotWithShape="0">
                    <a:srgbClr val="990000"/>
                  </a:outerShdw>
                </a:effectLst>
                <a:latin typeface=".VnCooperH" panose="020B7200000000000000" pitchFamily="34" charset="0"/>
              </a:rPr>
              <a:t>vë</a:t>
            </a:r>
            <a:endParaRPr lang="en-US" sz="3600" kern="10" dirty="0">
              <a:ln w="19050">
                <a:solidFill>
                  <a:srgbClr val="0000FF"/>
                </a:solidFill>
                <a:round/>
                <a:headEnd/>
                <a:tailEnd/>
              </a:ln>
              <a:blipFill dpi="0" rotWithShape="1">
                <a:blip r:embed="rId5"/>
                <a:srcRect/>
                <a:stretch>
                  <a:fillRect/>
                </a:stretch>
              </a:blipFill>
              <a:effectLst>
                <a:outerShdw dist="35921" dir="2700000" algn="ctr" rotWithShape="0">
                  <a:srgbClr val="990000"/>
                </a:outerShdw>
              </a:effectLst>
              <a:latin typeface=".VnCooperH" panose="020B7200000000000000" pitchFamily="34" charset="0"/>
            </a:endParaRPr>
          </a:p>
        </p:txBody>
      </p:sp>
      <p:pic>
        <p:nvPicPr>
          <p:cNvPr id="14339" name="Picture 24" descr="CS0007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41312" y="341312"/>
            <a:ext cx="27320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5" descr="CS0007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808538"/>
            <a:ext cx="273208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6" descr="CS0007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6411913" y="0"/>
            <a:ext cx="27320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7" descr="CS0007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753225" y="4467226"/>
            <a:ext cx="273208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u the ngoi"/>
          <p:cNvPicPr>
            <a:picLocks noChangeAspect="1" noChangeArrowheads="1"/>
          </p:cNvPicPr>
          <p:nvPr/>
        </p:nvPicPr>
        <p:blipFill>
          <a:blip r:embed="rId7">
            <a:extLst>
              <a:ext uri="{28A0092B-C50C-407E-A947-70E740481C1C}">
                <a14:useLocalDpi xmlns:a14="http://schemas.microsoft.com/office/drawing/2010/main" val="0"/>
              </a:ext>
            </a:extLst>
          </a:blip>
          <a:srcRect t="7381"/>
          <a:stretch>
            <a:fillRect/>
          </a:stretch>
        </p:blipFill>
        <p:spPr bwMode="auto">
          <a:xfrm>
            <a:off x="2630488" y="2170113"/>
            <a:ext cx="42275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ET VO.m4a">
            <a:hlinkClick r:id="" action="ppaction://media"/>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4120"/>
      </p:ext>
    </p:extLst>
  </p:cSld>
  <p:clrMapOvr>
    <a:masterClrMapping/>
  </p:clrMapOvr>
  <p:transition spd="slow" advClick="0" advTm="22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Bài số 20 - Môn Toán - Lớp 3 Trường Tiểu học Cát Bi | khaosat.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7"/>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173" r="2252"/>
          <a:stretch/>
        </p:blipFill>
        <p:spPr>
          <a:xfrm rot="16200000">
            <a:off x="2549599" y="-613757"/>
            <a:ext cx="3725489" cy="6883403"/>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5377" t="1144"/>
          <a:stretch/>
        </p:blipFill>
        <p:spPr>
          <a:xfrm rot="16200000">
            <a:off x="3804713" y="1884882"/>
            <a:ext cx="1295399" cy="6923625"/>
          </a:xfrm>
          <a:prstGeom prst="rect">
            <a:avLst/>
          </a:prstGeom>
        </p:spPr>
      </p:pic>
    </p:spTree>
    <p:extLst>
      <p:ext uri="{BB962C8B-B14F-4D97-AF65-F5344CB8AC3E}">
        <p14:creationId xmlns:p14="http://schemas.microsoft.com/office/powerpoint/2010/main" val="3785216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5756288"/>
            <a:ext cx="2895600" cy="10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7766" y="5743978"/>
            <a:ext cx="2895600" cy="10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784" y="5715000"/>
            <a:ext cx="2895600" cy="10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WordArt 7" descr="Picture1"/>
          <p:cNvSpPr>
            <a:spLocks noChangeArrowheads="1" noChangeShapeType="1" noTextEdit="1"/>
          </p:cNvSpPr>
          <p:nvPr/>
        </p:nvSpPr>
        <p:spPr bwMode="auto">
          <a:xfrm>
            <a:off x="2387261" y="228600"/>
            <a:ext cx="4530725" cy="91440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0000FF"/>
                  </a:solidFill>
                  <a:round/>
                  <a:headEnd/>
                  <a:tailEnd/>
                </a:ln>
                <a:blipFill dpi="0" rotWithShape="1">
                  <a:blip r:embed="rId9"/>
                  <a:srcRect/>
                  <a:stretch>
                    <a:fillRect/>
                  </a:stretch>
                </a:blipFill>
                <a:effectLst>
                  <a:outerShdw dist="35921" dir="2700000" algn="ctr" rotWithShape="0">
                    <a:srgbClr val="990000"/>
                  </a:outerShdw>
                </a:effectLst>
                <a:latin typeface="+mn-lt"/>
              </a:rPr>
              <a:t>Thư giãn</a:t>
            </a:r>
            <a:endParaRPr lang="en-US" sz="3600" kern="10" dirty="0">
              <a:ln w="19050">
                <a:solidFill>
                  <a:srgbClr val="0000FF"/>
                </a:solidFill>
                <a:round/>
                <a:headEnd/>
                <a:tailEnd/>
              </a:ln>
              <a:blipFill dpi="0" rotWithShape="1">
                <a:blip r:embed="rId9"/>
                <a:srcRect/>
                <a:stretch>
                  <a:fillRect/>
                </a:stretch>
              </a:blipFill>
              <a:effectLst>
                <a:outerShdw dist="35921" dir="2700000" algn="ctr" rotWithShape="0">
                  <a:srgbClr val="990000"/>
                </a:outerShdw>
              </a:effectLst>
              <a:latin typeface="+mn-lt"/>
            </a:endParaRPr>
          </a:p>
        </p:txBody>
      </p:sp>
      <p:pic>
        <p:nvPicPr>
          <p:cNvPr id="2" name="Hello! - Super Simple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63075" y="1228725"/>
            <a:ext cx="7868003" cy="4432678"/>
          </a:xfrm>
          <a:prstGeom prst="rect">
            <a:avLst/>
          </a:prstGeom>
        </p:spPr>
      </p:pic>
    </p:spTree>
    <p:extLst>
      <p:ext uri="{BB962C8B-B14F-4D97-AF65-F5344CB8AC3E}">
        <p14:creationId xmlns:p14="http://schemas.microsoft.com/office/powerpoint/2010/main" val="4094746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6" dur="2000" fill="hold"/>
                                        <p:tgtEl>
                                          <p:spTgt spid="534542"/>
                                        </p:tgtEl>
                                        <p:attrNameLst>
                                          <p:attrName>ppt_x</p:attrName>
                                          <p:attrName>ppt_y</p:attrName>
                                        </p:attrNameLst>
                                      </p:cBhvr>
                                      <p:rCtr x="47917" y="-5833"/>
                                    </p:animMotion>
                                  </p:childTnLst>
                                </p:cTn>
                              </p:par>
                            </p:childTnLst>
                          </p:cTn>
                        </p:par>
                        <p:par>
                          <p:cTn id="7" fill="hold" nodeType="afterGroup">
                            <p:stCondLst>
                              <p:cond delay="4000"/>
                            </p:stCondLst>
                            <p:childTnLst>
                              <p:par>
                                <p:cTn id="8"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9" dur="5000" fill="hold"/>
                                        <p:tgtEl>
                                          <p:spTgt spid="534543"/>
                                        </p:tgtEl>
                                        <p:attrNameLst>
                                          <p:attrName>ppt_x</p:attrName>
                                          <p:attrName>ppt_y</p:attrName>
                                        </p:attrNameLst>
                                      </p:cBhvr>
                                    </p:animMotion>
                                  </p:childTnLst>
                                </p:cTn>
                              </p:par>
                              <p:par>
                                <p:cTn id="10"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1" dur="5000" fill="hold"/>
                                        <p:tgtEl>
                                          <p:spTgt spid="534544"/>
                                        </p:tgtEl>
                                        <p:attrNameLst>
                                          <p:attrName>ppt_x</p:attrName>
                                          <p:attrName>ppt_y</p:attrName>
                                        </p:attrNameLst>
                                      </p:cBhvr>
                                      <p:rCtr x="-56354" y="43380"/>
                                    </p:animMotion>
                                  </p:childTnLst>
                                </p:cTn>
                              </p:par>
                              <p:par>
                                <p:cTn id="12"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3"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857" y="4343400"/>
            <a:ext cx="8905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Arial-SGK-TV" pitchFamily="2" charset="0"/>
                <a:cs typeface="Arial-SGK-TV" pitchFamily="2" charset="0"/>
              </a:rPr>
              <a:t>     Nắng vàng ươm như mật trải khắp sân. Chú mèo mướp thảnh thơi nằm sưởi nắng bên thềm. Mắt chú lim dim ra điều thích thú. Mấy sợi ria mép rung rinh. Đừng thấy mèo ta hay nằm dài mà nghĩ chú lười. Sưởi nắng giúp mèo khỏe và dẻo dai hơn đấy.</a:t>
            </a:r>
            <a:endParaRPr lang="en-US" sz="2800" b="1" dirty="0">
              <a:solidFill>
                <a:srgbClr val="0000CC"/>
              </a:solidFill>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66" y="231039"/>
            <a:ext cx="7772400" cy="3799840"/>
          </a:xfrm>
          <a:prstGeom prst="rect">
            <a:avLst/>
          </a:prstGeom>
        </p:spPr>
      </p:pic>
    </p:spTree>
    <p:extLst>
      <p:ext uri="{BB962C8B-B14F-4D97-AF65-F5344CB8AC3E}">
        <p14:creationId xmlns:p14="http://schemas.microsoft.com/office/powerpoint/2010/main" val="31091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469" y="2590800"/>
            <a:ext cx="8905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b="1" dirty="0" smtClean="0">
                <a:solidFill>
                  <a:srgbClr val="0000CC"/>
                </a:solidFill>
                <a:latin typeface="Arial-SGK-TV" pitchFamily="2" charset="0"/>
                <a:cs typeface="Arial-SGK-TV" pitchFamily="2" charset="0"/>
              </a:rPr>
              <a:t>     </a:t>
            </a:r>
            <a:r>
              <a:rPr lang="en-US" sz="3800" b="1" dirty="0" smtClean="0">
                <a:solidFill>
                  <a:srgbClr val="0000CC"/>
                </a:solidFill>
                <a:latin typeface="Arial-SGK-TV" pitchFamily="2" charset="0"/>
                <a:cs typeface="Arial-SGK-TV" pitchFamily="2" charset="0"/>
              </a:rPr>
              <a:t>Nắng vàng ươm như mật trải khắp sân. Chú mèo mướp thảnh thơi nằm sưởi nắng bên thềm. Mắt chú lim dim ra điều thích thú. Mấy sợi ria mép rung rinh. Đừng thấy mèo ta hay nằm dài mà nghĩ chú lười. Sưởi nắng giúp mèo khỏe và dẻo dai hơn đấy.</a:t>
            </a:r>
            <a:endParaRPr lang="en-US" sz="3800" b="1" dirty="0">
              <a:solidFill>
                <a:srgbClr val="0000CC"/>
              </a:solidFill>
              <a:latin typeface="Arial-SGK-TV" pitchFamily="2" charset="0"/>
              <a:cs typeface="Arial-SGK-TV" pitchFamily="2" charset="0"/>
            </a:endParaRPr>
          </a:p>
        </p:txBody>
      </p:sp>
      <p:pic>
        <p:nvPicPr>
          <p:cNvPr id="4" name="Picture 3">
            <a:extLst>
              <a:ext uri="{FF2B5EF4-FFF2-40B4-BE49-F238E27FC236}">
                <a16:creationId xmlns:a16="http://schemas.microsoft.com/office/drawing/2014/main" id="{15426F2D-D81D-4EC5-87F9-74036207D264}"/>
              </a:ext>
            </a:extLst>
          </p:cNvPr>
          <p:cNvPicPr>
            <a:picLocks noChangeAspect="1"/>
          </p:cNvPicPr>
          <p:nvPr/>
        </p:nvPicPr>
        <p:blipFill>
          <a:blip r:embed="rId2"/>
          <a:stretch>
            <a:fillRect/>
          </a:stretch>
        </p:blipFill>
        <p:spPr>
          <a:xfrm>
            <a:off x="119063" y="44584"/>
            <a:ext cx="2286001" cy="817832"/>
          </a:xfrm>
          <a:prstGeom prst="rect">
            <a:avLst/>
          </a:prstGeom>
        </p:spPr>
      </p:pic>
      <p:sp>
        <p:nvSpPr>
          <p:cNvPr id="5" name="Oval 4"/>
          <p:cNvSpPr/>
          <p:nvPr/>
        </p:nvSpPr>
        <p:spPr>
          <a:xfrm>
            <a:off x="457200" y="976716"/>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1</a:t>
            </a:r>
            <a:endParaRPr lang="en-US" dirty="0">
              <a:solidFill>
                <a:srgbClr val="FF0000"/>
              </a:solidFill>
              <a:latin typeface="Arial-SGK-TV" pitchFamily="2" charset="0"/>
              <a:cs typeface="Arial-SGK-TV" pitchFamily="2" charset="0"/>
            </a:endParaRPr>
          </a:p>
        </p:txBody>
      </p:sp>
      <p:sp>
        <p:nvSpPr>
          <p:cNvPr id="6" name="Oval 5"/>
          <p:cNvSpPr/>
          <p:nvPr/>
        </p:nvSpPr>
        <p:spPr>
          <a:xfrm>
            <a:off x="1164090" y="1783758"/>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2</a:t>
            </a:r>
          </a:p>
        </p:txBody>
      </p:sp>
      <p:sp>
        <p:nvSpPr>
          <p:cNvPr id="7" name="Oval 6"/>
          <p:cNvSpPr/>
          <p:nvPr/>
        </p:nvSpPr>
        <p:spPr>
          <a:xfrm>
            <a:off x="5018314" y="2541817"/>
            <a:ext cx="267311"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3</a:t>
            </a:r>
          </a:p>
        </p:txBody>
      </p:sp>
      <p:sp>
        <p:nvSpPr>
          <p:cNvPr id="8" name="Oval 7"/>
          <p:cNvSpPr/>
          <p:nvPr/>
        </p:nvSpPr>
        <p:spPr>
          <a:xfrm>
            <a:off x="4586743" y="3461657"/>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4</a:t>
            </a:r>
          </a:p>
        </p:txBody>
      </p:sp>
      <p:sp>
        <p:nvSpPr>
          <p:cNvPr id="9" name="Oval 8"/>
          <p:cNvSpPr/>
          <p:nvPr/>
        </p:nvSpPr>
        <p:spPr>
          <a:xfrm>
            <a:off x="2448607" y="4265646"/>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5</a:t>
            </a:r>
            <a:endParaRPr lang="en-US" dirty="0">
              <a:solidFill>
                <a:srgbClr val="FF0000"/>
              </a:solidFill>
              <a:latin typeface="Arial-SGK-TV" pitchFamily="2" charset="0"/>
              <a:cs typeface="Arial-SGK-TV" pitchFamily="2" charset="0"/>
            </a:endParaRPr>
          </a:p>
        </p:txBody>
      </p:sp>
      <p:sp>
        <p:nvSpPr>
          <p:cNvPr id="10" name="Oval 9"/>
          <p:cNvSpPr/>
          <p:nvPr/>
        </p:nvSpPr>
        <p:spPr>
          <a:xfrm>
            <a:off x="5151289" y="5170657"/>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6</a:t>
            </a:r>
            <a:endParaRPr lang="en-US" dirty="0">
              <a:solidFill>
                <a:srgbClr val="FF0000"/>
              </a:solidFill>
              <a:latin typeface="Arial-SGK-TV" pitchFamily="2" charset="0"/>
              <a:cs typeface="Arial-SGK-TV" pitchFamily="2" charset="0"/>
            </a:endParaRPr>
          </a:p>
        </p:txBody>
      </p:sp>
      <p:sp>
        <p:nvSpPr>
          <p:cNvPr id="11" name="Rectangle 10"/>
          <p:cNvSpPr/>
          <p:nvPr/>
        </p:nvSpPr>
        <p:spPr>
          <a:xfrm>
            <a:off x="206833" y="2590800"/>
            <a:ext cx="8905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b="1" dirty="0" smtClean="0">
                <a:solidFill>
                  <a:srgbClr val="0000CC"/>
                </a:solidFill>
                <a:latin typeface="Arial-SGK-TV" pitchFamily="2" charset="0"/>
                <a:cs typeface="Arial-SGK-TV" pitchFamily="2" charset="0"/>
              </a:rPr>
              <a:t>     </a:t>
            </a:r>
            <a:r>
              <a:rPr lang="en-US" sz="3800" b="1" dirty="0" smtClean="0">
                <a:solidFill>
                  <a:srgbClr val="0000CC"/>
                </a:solidFill>
                <a:latin typeface="Arial-SGK-TV" pitchFamily="2" charset="0"/>
                <a:cs typeface="Arial-SGK-TV" pitchFamily="2" charset="0"/>
              </a:rPr>
              <a:t>Nắng vàng </a:t>
            </a:r>
            <a:r>
              <a:rPr lang="en-US" sz="3800" b="1" dirty="0" smtClean="0">
                <a:solidFill>
                  <a:srgbClr val="FF0000"/>
                </a:solidFill>
                <a:latin typeface="Arial-SGK-TV" pitchFamily="2" charset="0"/>
                <a:cs typeface="Arial-SGK-TV" pitchFamily="2" charset="0"/>
              </a:rPr>
              <a:t>ươm</a:t>
            </a:r>
            <a:r>
              <a:rPr lang="en-US" sz="3800" b="1" dirty="0" smtClean="0">
                <a:solidFill>
                  <a:srgbClr val="0000CC"/>
                </a:solidFill>
                <a:latin typeface="Arial-SGK-TV" pitchFamily="2" charset="0"/>
                <a:cs typeface="Arial-SGK-TV" pitchFamily="2" charset="0"/>
              </a:rPr>
              <a:t> như mật trải khắp sân. Chú mèo </a:t>
            </a:r>
            <a:r>
              <a:rPr lang="en-US" sz="3800" b="1" dirty="0" smtClean="0">
                <a:solidFill>
                  <a:srgbClr val="FF0000"/>
                </a:solidFill>
                <a:latin typeface="Arial-SGK-TV" pitchFamily="2" charset="0"/>
                <a:cs typeface="Arial-SGK-TV" pitchFamily="2" charset="0"/>
              </a:rPr>
              <a:t>mướp</a:t>
            </a:r>
            <a:r>
              <a:rPr lang="en-US" sz="3800" b="1" dirty="0" smtClean="0">
                <a:solidFill>
                  <a:srgbClr val="0000CC"/>
                </a:solidFill>
                <a:latin typeface="Arial-SGK-TV" pitchFamily="2" charset="0"/>
                <a:cs typeface="Arial-SGK-TV" pitchFamily="2" charset="0"/>
              </a:rPr>
              <a:t> thảnh thơi nằm sưởi nắng bên thềm. Mắt chú lim dim ra điều thích thú. Mấy sợi ria mép rung rinh. Đừng thấy mèo ta hay nằm dài mà nghĩ chú lười. Sưởi nắng giúp mèo khỏe và dẻo dai hơn đấy.</a:t>
            </a:r>
            <a:endParaRPr lang="en-US" sz="3800" b="1"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84317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The Introduction of the Cartoon Sunrise Anim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771" y="0"/>
            <a:ext cx="9122229" cy="6858000"/>
          </a:xfrm>
        </p:spPr>
      </p:pic>
      <p:sp>
        <p:nvSpPr>
          <p:cNvPr id="5" name="WordArt 7"/>
          <p:cNvSpPr>
            <a:spLocks noChangeArrowheads="1" noChangeShapeType="1" noTextEdit="1"/>
          </p:cNvSpPr>
          <p:nvPr/>
        </p:nvSpPr>
        <p:spPr bwMode="auto">
          <a:xfrm>
            <a:off x="2057400" y="1828800"/>
            <a:ext cx="5029200" cy="1390650"/>
          </a:xfrm>
          <a:prstGeom prst="rect">
            <a:avLst/>
          </a:prstGeom>
        </p:spPr>
        <p:txBody>
          <a:bodyPr wrap="none" fromWordArt="1">
            <a:prstTxWarp prst="textPlain">
              <a:avLst>
                <a:gd name="adj" fmla="val 50000"/>
              </a:avLst>
            </a:prstTxWarp>
          </a:bodyPr>
          <a:lstStyle/>
          <a:p>
            <a:pPr algn="ctr"/>
            <a:r>
              <a:rPr lang="en-US" sz="5400" b="1" kern="10" dirty="0" smtClean="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KHỞI ĐỘNG</a:t>
            </a:r>
            <a:endPar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endParaRPr>
          </a:p>
        </p:txBody>
      </p:sp>
    </p:spTree>
    <p:extLst>
      <p:ext uri="{BB962C8B-B14F-4D97-AF65-F5344CB8AC3E}">
        <p14:creationId xmlns:p14="http://schemas.microsoft.com/office/powerpoint/2010/main" val="22838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F8F7-95BA-432B-874F-D81842FC22AD}"/>
              </a:ext>
            </a:extLst>
          </p:cNvPr>
          <p:cNvPicPr>
            <a:picLocks noChangeAspect="1"/>
          </p:cNvPicPr>
          <p:nvPr/>
        </p:nvPicPr>
        <p:blipFill>
          <a:blip r:embed="rId2"/>
          <a:stretch>
            <a:fillRect/>
          </a:stretch>
        </p:blipFill>
        <p:spPr>
          <a:xfrm>
            <a:off x="0" y="3629"/>
            <a:ext cx="3309257" cy="1262754"/>
          </a:xfrm>
          <a:prstGeom prst="rect">
            <a:avLst/>
          </a:prstGeom>
        </p:spPr>
      </p:pic>
      <p:sp>
        <p:nvSpPr>
          <p:cNvPr id="8" name="Rectangle 7"/>
          <p:cNvSpPr/>
          <p:nvPr/>
        </p:nvSpPr>
        <p:spPr>
          <a:xfrm>
            <a:off x="2590800" y="1308112"/>
            <a:ext cx="4320239"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latin typeface="Arial-SGK-TV" pitchFamily="2" charset="0"/>
                <a:ea typeface="Arial" panose="020B0604020202020204" pitchFamily="34" charset="0"/>
                <a:cs typeface="Arial-SGK-TV" pitchFamily="2" charset="0"/>
              </a:rPr>
              <a:t>Vật nuôi yêu thích</a:t>
            </a:r>
            <a:endParaRPr lang="en-US" sz="3600" b="1" dirty="0">
              <a:solidFill>
                <a:srgbClr val="FF0000"/>
              </a:solidFill>
              <a:latin typeface="Arial-SGK-TV" pitchFamily="2" charset="0"/>
              <a:ea typeface="Arial" panose="020B0604020202020204" pitchFamily="34" charset="0"/>
              <a:cs typeface="Arial-SGK-TV" pitchFamily="2" charset="0"/>
            </a:endParaRPr>
          </a:p>
          <a:p>
            <a:pPr algn="ctr"/>
            <a:endParaRPr lang="en-US" sz="3600" b="1" dirty="0">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9"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086435"/>
            <a:ext cx="6934200" cy="4238165"/>
          </a:xfrm>
          <a:prstGeom prst="rect">
            <a:avLst/>
          </a:prstGeom>
        </p:spPr>
      </p:pic>
    </p:spTree>
    <p:extLst>
      <p:ext uri="{BB962C8B-B14F-4D97-AF65-F5344CB8AC3E}">
        <p14:creationId xmlns:p14="http://schemas.microsoft.com/office/powerpoint/2010/main" val="705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4572000"/>
            <a:ext cx="8524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Arial-SGK-TV" pitchFamily="2" charset="0"/>
                <a:cs typeface="Arial-SGK-TV" pitchFamily="2" charset="0"/>
              </a:rPr>
              <a:t>     </a:t>
            </a:r>
            <a:r>
              <a:rPr lang="en-US" sz="2800" dirty="0">
                <a:solidFill>
                  <a:srgbClr val="0000CC"/>
                </a:solidFill>
                <a:latin typeface="Arial-SGK-TV" pitchFamily="2" charset="0"/>
                <a:cs typeface="Arial-SGK-TV" pitchFamily="2" charset="0"/>
              </a:rPr>
              <a:t>Nắng vàng ươm như mật trải khắp sân. Chú mèo mướp thảnh thơi nằm sưởi nắng bên thềm. Mắt chú lim dim ra điều thích thú. Mấy sợi ria mép rung rinh. Đừng thấy mèo ta hay nằm dài mà nghĩ chú lười. Sưởi nắng giúp mèo khỏe và dẻo dai hơn đấy.</a:t>
            </a:r>
          </a:p>
        </p:txBody>
      </p:sp>
      <p:grpSp>
        <p:nvGrpSpPr>
          <p:cNvPr id="5" name="Group 4"/>
          <p:cNvGrpSpPr/>
          <p:nvPr/>
        </p:nvGrpSpPr>
        <p:grpSpPr>
          <a:xfrm>
            <a:off x="990600" y="0"/>
            <a:ext cx="6969918" cy="4419600"/>
            <a:chOff x="990600" y="0"/>
            <a:chExt cx="6969918" cy="441960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739" t="8955" r="5665" b="7464"/>
            <a:stretch/>
          </p:blipFill>
          <p:spPr>
            <a:xfrm>
              <a:off x="1326355" y="152400"/>
              <a:ext cx="6634163" cy="4267200"/>
            </a:xfrm>
            <a:prstGeom prst="rect">
              <a:avLst/>
            </a:prstGeom>
          </p:spPr>
        </p:pic>
        <p:sp>
          <p:nvSpPr>
            <p:cNvPr id="2" name="Rectangle 1"/>
            <p:cNvSpPr/>
            <p:nvPr/>
          </p:nvSpPr>
          <p:spPr>
            <a:xfrm>
              <a:off x="990600" y="0"/>
              <a:ext cx="1219200" cy="60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28603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WordArt 18"/>
          <p:cNvSpPr>
            <a:spLocks noChangeArrowheads="1" noChangeShapeType="1" noTextEdit="1"/>
          </p:cNvSpPr>
          <p:nvPr/>
        </p:nvSpPr>
        <p:spPr bwMode="auto">
          <a:xfrm>
            <a:off x="762000" y="2605088"/>
            <a:ext cx="7848600" cy="1692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BÀI HỌC KẾT THÚC.</a:t>
            </a:r>
          </a:p>
          <a:p>
            <a:pPr algn="ctr"/>
            <a:r>
              <a:rPr lang="vi-VN" sz="3600" kern="10" dirty="0">
                <a:solidFill>
                  <a:schemeClr val="accent2"/>
                </a:solidFill>
                <a:effectLst>
                  <a:outerShdw dist="53882" dir="2700000" algn="ctr" rotWithShape="0">
                    <a:srgbClr val="C0C0C0">
                      <a:alpha val="79999"/>
                    </a:srgbClr>
                  </a:outerShdw>
                </a:effectLst>
                <a:cs typeface="Arial" panose="020B0604020202020204" pitchFamily="34" charset="0"/>
              </a:rPr>
              <a:t>CÔ CHÀO CÁC CON.</a:t>
            </a:r>
          </a:p>
        </p:txBody>
      </p:sp>
    </p:spTree>
    <p:extLst>
      <p:ext uri="{BB962C8B-B14F-4D97-AF65-F5344CB8AC3E}">
        <p14:creationId xmlns:p14="http://schemas.microsoft.com/office/powerpoint/2010/main" val="2870150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3"/>
            <a:ext cx="9221788"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3200400" y="2647950"/>
            <a:ext cx="5029200" cy="1390650"/>
          </a:xfrm>
          <a:prstGeom prst="rect">
            <a:avLst/>
          </a:prstGeom>
        </p:spPr>
        <p:txBody>
          <a:bodyPr wrap="none" fromWordArt="1">
            <a:prstTxWarp prst="textPlain">
              <a:avLst>
                <a:gd name="adj" fmla="val 50000"/>
              </a:avLst>
            </a:prstTxWarp>
          </a:bodyPr>
          <a:lstStyle/>
          <a:p>
            <a:pPr algn="ctr"/>
            <a:r>
              <a:rPr lang="en-US" sz="5400" b="1" kern="10" dirty="0" smtClean="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ÔN BÀI CŨ</a:t>
            </a:r>
            <a:endPar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6074" y="333492"/>
            <a:ext cx="8610600" cy="286690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TextBox 2"/>
          <p:cNvSpPr txBox="1"/>
          <p:nvPr/>
        </p:nvSpPr>
        <p:spPr>
          <a:xfrm>
            <a:off x="216074" y="451248"/>
            <a:ext cx="8140874"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kern="0" dirty="0" err="1" smtClean="0">
                <a:solidFill>
                  <a:srgbClr val="0000CC"/>
                </a:solidFill>
                <a:latin typeface="Arial-SGK-TV" pitchFamily="2" charset="0"/>
                <a:cs typeface="Arial-SGK-TV" pitchFamily="2" charset="0"/>
              </a:rPr>
              <a:t>ươc</a:t>
            </a:r>
            <a:r>
              <a:rPr lang="en-US" sz="4400" kern="0" dirty="0" smtClean="0">
                <a:solidFill>
                  <a:srgbClr val="0000CC"/>
                </a:solidFill>
                <a:latin typeface="Arial-SGK-TV" pitchFamily="2" charset="0"/>
                <a:cs typeface="Arial-SGK-TV" pitchFamily="2" charset="0"/>
              </a:rPr>
              <a:t>   </a:t>
            </a:r>
            <a:r>
              <a:rPr lang="en-US" sz="4400" kern="0" dirty="0" err="1" smtClean="0">
                <a:solidFill>
                  <a:srgbClr val="0000CC"/>
                </a:solidFill>
                <a:latin typeface="Arial-SGK-TV" pitchFamily="2" charset="0"/>
                <a:cs typeface="Arial-SGK-TV" pitchFamily="2" charset="0"/>
              </a:rPr>
              <a:t>ươt</a:t>
            </a:r>
            <a:endParaRPr lang="en-US" sz="4400" kern="0" dirty="0" smtClean="0">
              <a:solidFill>
                <a:srgbClr val="0000CC"/>
              </a:solidFill>
              <a:latin typeface="Arial-SGK-TV" pitchFamily="2" charset="0"/>
              <a:cs typeface="Arial-SGK-TV" pitchFamily="2" charset="0"/>
            </a:endParaRPr>
          </a:p>
        </p:txBody>
      </p:sp>
      <p:sp>
        <p:nvSpPr>
          <p:cNvPr id="5" name="TextBox 4"/>
          <p:cNvSpPr txBox="1"/>
          <p:nvPr/>
        </p:nvSpPr>
        <p:spPr>
          <a:xfrm>
            <a:off x="479556" y="1766946"/>
            <a:ext cx="8347118"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a:solidFill>
                  <a:srgbClr val="0000CC"/>
                </a:solidFill>
                <a:latin typeface="Arial-SGK-TV" pitchFamily="2" charset="0"/>
                <a:cs typeface="Arial-SGK-TV" pitchFamily="2" charset="0"/>
              </a:rPr>
              <a:t>t</a:t>
            </a:r>
            <a:r>
              <a:rPr lang="en-US" sz="4400" kern="0" dirty="0" smtClean="0">
                <a:solidFill>
                  <a:srgbClr val="0000CC"/>
                </a:solidFill>
                <a:latin typeface="Arial-SGK-TV" pitchFamily="2" charset="0"/>
                <a:cs typeface="Arial-SGK-TV" pitchFamily="2" charset="0"/>
              </a:rPr>
              <a:t>hước kẻ    dược sĩ         lướt ván</a:t>
            </a:r>
          </a:p>
        </p:txBody>
      </p:sp>
      <p:sp>
        <p:nvSpPr>
          <p:cNvPr id="6" name="Rounded Rectangle 5"/>
          <p:cNvSpPr/>
          <p:nvPr/>
        </p:nvSpPr>
        <p:spPr>
          <a:xfrm>
            <a:off x="216074" y="3429000"/>
            <a:ext cx="8610600" cy="32766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00CC"/>
                </a:solidFill>
                <a:latin typeface="Arial-SGK-TV" pitchFamily="2" charset="0"/>
                <a:cs typeface="Arial-SGK-TV" pitchFamily="2" charset="0"/>
              </a:rPr>
              <a:t>   Khi </a:t>
            </a:r>
            <a:r>
              <a:rPr lang="en-US" sz="3600" b="1" dirty="0">
                <a:solidFill>
                  <a:srgbClr val="0000CC"/>
                </a:solidFill>
                <a:latin typeface="Arial-SGK-TV" pitchFamily="2" charset="0"/>
                <a:cs typeface="Arial-SGK-TV" pitchFamily="2" charset="0"/>
              </a:rPr>
              <a:t>ra biển, Nam ước là người lái tàu, vượt qua những con sóng lớn. Nhìn lên bầu trời, Nam lại ước làm phi công.</a:t>
            </a:r>
            <a:endParaRPr lang="en-US" sz="3600" dirty="0">
              <a:solidFill>
                <a:schemeClr val="accent2">
                  <a:lumMod val="50000"/>
                </a:schemeClr>
              </a:solidFill>
              <a:latin typeface="Arial-SGK-TV" pitchFamily="2" charset="0"/>
              <a:cs typeface="Arial-SGK-TV" pitchFamily="2" charset="0"/>
            </a:endParaRPr>
          </a:p>
        </p:txBody>
      </p:sp>
    </p:spTree>
    <p:extLst>
      <p:ext uri="{BB962C8B-B14F-4D97-AF65-F5344CB8AC3E}">
        <p14:creationId xmlns:p14="http://schemas.microsoft.com/office/powerpoint/2010/main" val="13622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133600" y="4608359"/>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CC"/>
                </a:solidFill>
                <a:effectLst/>
                <a:latin typeface="Arial" panose="020B0604020202020204" pitchFamily="34" charset="0"/>
              </a:rPr>
              <a:t/>
            </a:r>
            <a:br>
              <a:rPr kumimoji="0" lang="en-US" altLang="en-US" sz="2800" b="0" i="0" u="none" strike="noStrike" cap="none" normalizeH="0" baseline="0" smtClean="0">
                <a:ln>
                  <a:noFill/>
                </a:ln>
                <a:solidFill>
                  <a:srgbClr val="0000CC"/>
                </a:solidFill>
                <a:effectLst/>
                <a:latin typeface="Arial" panose="020B0604020202020204" pitchFamily="34" charset="0"/>
              </a:rPr>
            </a:br>
            <a:endParaRPr kumimoji="0" lang="en-US" altLang="en-US" sz="2800" b="0" i="0" u="none" strike="noStrike" cap="none" normalizeH="0" baseline="0" smtClean="0">
              <a:ln>
                <a:noFill/>
              </a:ln>
              <a:solidFill>
                <a:srgbClr val="0000CC"/>
              </a:solidFill>
              <a:effectLst/>
              <a:latin typeface="Arial" panose="020B0604020202020204" pitchFamily="34" charset="0"/>
            </a:endParaRPr>
          </a:p>
        </p:txBody>
      </p:sp>
      <p:sp>
        <p:nvSpPr>
          <p:cNvPr id="26" name="Rectangle 25"/>
          <p:cNvSpPr/>
          <p:nvPr/>
        </p:nvSpPr>
        <p:spPr>
          <a:xfrm>
            <a:off x="152400" y="4577519"/>
            <a:ext cx="8991600" cy="1560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0000CC"/>
                </a:solidFill>
                <a:latin typeface="Arial-SGK-TV" pitchFamily="2" charset="0"/>
                <a:cs typeface="Arial-SGK-TV" pitchFamily="2" charset="0"/>
              </a:rPr>
              <a:t>  Trên giàn, hoa mướp vàng ươm, bướm bay rập rờn.</a:t>
            </a:r>
          </a:p>
        </p:txBody>
      </p:sp>
      <p:sp>
        <p:nvSpPr>
          <p:cNvPr id="7" name="Rectangle 6"/>
          <p:cNvSpPr/>
          <p:nvPr/>
        </p:nvSpPr>
        <p:spPr>
          <a:xfrm>
            <a:off x="4483821" y="4399383"/>
            <a:ext cx="1447800" cy="1295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Arial-SGK-TV" pitchFamily="2" charset="0"/>
                <a:cs typeface="Arial-SGK-TV" pitchFamily="2" charset="0"/>
              </a:rPr>
              <a:t>ươp</a:t>
            </a:r>
            <a:endParaRPr lang="en-US" sz="4000" b="1" dirty="0" smtClean="0">
              <a:solidFill>
                <a:srgbClr val="FF0000"/>
              </a:solidFill>
              <a:latin typeface="Arial-SGK-TV" pitchFamily="2" charset="0"/>
              <a:cs typeface="Arial-SGK-TV" pitchFamily="2" charset="0"/>
            </a:endParaRPr>
          </a:p>
        </p:txBody>
      </p:sp>
      <p:sp>
        <p:nvSpPr>
          <p:cNvPr id="8" name="Rectangle 7"/>
          <p:cNvSpPr/>
          <p:nvPr/>
        </p:nvSpPr>
        <p:spPr>
          <a:xfrm>
            <a:off x="6897571" y="4463997"/>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FF0000"/>
                </a:solidFill>
                <a:latin typeface="Arial-SGK-TV" pitchFamily="2" charset="0"/>
                <a:cs typeface="Arial-SGK-TV" pitchFamily="2" charset="0"/>
              </a:rPr>
              <a:t>ươm</a:t>
            </a:r>
          </a:p>
        </p:txBody>
      </p:sp>
      <p:sp>
        <p:nvSpPr>
          <p:cNvPr id="9" name="Rectangle 8"/>
          <p:cNvSpPr/>
          <p:nvPr/>
        </p:nvSpPr>
        <p:spPr>
          <a:xfrm>
            <a:off x="475861" y="5066522"/>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FF0000"/>
                </a:solidFill>
                <a:latin typeface="Arial-SGK-TV" pitchFamily="2" charset="0"/>
                <a:cs typeface="Arial-SGK-TV" pitchFamily="2" charset="0"/>
              </a:rPr>
              <a:t>ươm</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81000"/>
            <a:ext cx="8915400" cy="3886200"/>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226E5D-495D-482B-AAA9-5C045E47DAD6}"/>
              </a:ext>
            </a:extLst>
          </p:cNvPr>
          <p:cNvPicPr>
            <a:picLocks noChangeAspect="1"/>
          </p:cNvPicPr>
          <p:nvPr/>
        </p:nvPicPr>
        <p:blipFill>
          <a:blip r:embed="rId2"/>
          <a:stretch>
            <a:fillRect/>
          </a:stretch>
        </p:blipFill>
        <p:spPr>
          <a:xfrm>
            <a:off x="13063" y="0"/>
            <a:ext cx="1587137" cy="616302"/>
          </a:xfrm>
          <a:prstGeom prst="rect">
            <a:avLst/>
          </a:prstGeom>
        </p:spPr>
      </p:pic>
      <p:sp>
        <p:nvSpPr>
          <p:cNvPr id="3" name="Rectangle 2"/>
          <p:cNvSpPr/>
          <p:nvPr/>
        </p:nvSpPr>
        <p:spPr>
          <a:xfrm>
            <a:off x="3222343" y="1513114"/>
            <a:ext cx="1637757"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CC"/>
                </a:solidFill>
                <a:latin typeface="Arial-SGK-TV" pitchFamily="2" charset="0"/>
                <a:cs typeface="Arial-SGK-TV" pitchFamily="2" charset="0"/>
              </a:rPr>
              <a:t>b</a:t>
            </a:r>
          </a:p>
        </p:txBody>
      </p:sp>
      <p:sp>
        <p:nvSpPr>
          <p:cNvPr id="4" name="Rectangle 3"/>
          <p:cNvSpPr/>
          <p:nvPr/>
        </p:nvSpPr>
        <p:spPr>
          <a:xfrm>
            <a:off x="4860100" y="1513114"/>
            <a:ext cx="1734092"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Arial-SGK-TV" pitchFamily="2" charset="0"/>
                <a:cs typeface="Arial-SGK-TV" pitchFamily="2" charset="0"/>
              </a:rPr>
              <a:t>ươm</a:t>
            </a:r>
            <a:endParaRPr lang="en-US" sz="4800" b="1" dirty="0">
              <a:solidFill>
                <a:srgbClr val="C00000"/>
              </a:solidFill>
              <a:latin typeface="Arial-SGK-TV" pitchFamily="2" charset="0"/>
              <a:cs typeface="Arial-SGK-TV" pitchFamily="2" charset="0"/>
            </a:endParaRPr>
          </a:p>
        </p:txBody>
      </p:sp>
      <p:sp>
        <p:nvSpPr>
          <p:cNvPr id="5" name="Rectangle 4"/>
          <p:cNvSpPr/>
          <p:nvPr/>
        </p:nvSpPr>
        <p:spPr>
          <a:xfrm>
            <a:off x="3210075" y="2590800"/>
            <a:ext cx="3384117" cy="10668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CC"/>
                </a:solidFill>
                <a:latin typeface="Arial-SGK-TV" pitchFamily="2" charset="0"/>
                <a:cs typeface="Arial-SGK-TV" pitchFamily="2" charset="0"/>
              </a:rPr>
              <a:t>b</a:t>
            </a:r>
            <a:r>
              <a:rPr lang="en-US" sz="4800" b="1" dirty="0" smtClean="0">
                <a:solidFill>
                  <a:srgbClr val="FF0000"/>
                </a:solidFill>
                <a:latin typeface="Arial-SGK-TV" pitchFamily="2" charset="0"/>
                <a:cs typeface="Arial-SGK-TV" pitchFamily="2" charset="0"/>
              </a:rPr>
              <a:t>ướm</a:t>
            </a:r>
            <a:endParaRPr lang="en-US" sz="4800" b="1" dirty="0">
              <a:solidFill>
                <a:srgbClr val="FF0000"/>
              </a:solidFill>
              <a:latin typeface="Arial-SGK-TV" pitchFamily="2" charset="0"/>
              <a:cs typeface="Arial-SGK-TV" pitchFamily="2" charset="0"/>
            </a:endParaRPr>
          </a:p>
        </p:txBody>
      </p:sp>
      <p:sp>
        <p:nvSpPr>
          <p:cNvPr id="7" name="TextBox 6"/>
          <p:cNvSpPr txBox="1"/>
          <p:nvPr/>
        </p:nvSpPr>
        <p:spPr>
          <a:xfrm>
            <a:off x="3210074" y="308151"/>
            <a:ext cx="1438125" cy="830997"/>
          </a:xfrm>
          <a:prstGeom prst="rect">
            <a:avLst/>
          </a:prstGeom>
          <a:noFill/>
        </p:spPr>
        <p:txBody>
          <a:bodyPr wrap="square" rtlCol="0">
            <a:spAutoFit/>
          </a:bodyPr>
          <a:lstStyle/>
          <a:p>
            <a:r>
              <a:rPr lang="en-US" sz="4800" dirty="0" smtClean="0">
                <a:solidFill>
                  <a:srgbClr val="FF0000"/>
                </a:solidFill>
                <a:latin typeface="Arial-SGK-TV" pitchFamily="2" charset="0"/>
                <a:cs typeface="Arial-SGK-TV" pitchFamily="2" charset="0"/>
              </a:rPr>
              <a:t>ươm</a:t>
            </a:r>
            <a:endParaRPr lang="vi-VN" sz="4800" dirty="0">
              <a:solidFill>
                <a:srgbClr val="FF0000"/>
              </a:solidFill>
              <a:latin typeface="Arial-SGK-TV" pitchFamily="2" charset="0"/>
              <a:cs typeface="Arial-SGK-TV" pitchFamily="2" charset="0"/>
            </a:endParaRPr>
          </a:p>
        </p:txBody>
      </p:sp>
      <p:sp>
        <p:nvSpPr>
          <p:cNvPr id="8" name="TextBox 7"/>
          <p:cNvSpPr txBox="1"/>
          <p:nvPr/>
        </p:nvSpPr>
        <p:spPr>
          <a:xfrm>
            <a:off x="5572275" y="308150"/>
            <a:ext cx="1438125" cy="830997"/>
          </a:xfrm>
          <a:prstGeom prst="rect">
            <a:avLst/>
          </a:prstGeom>
          <a:noFill/>
        </p:spPr>
        <p:txBody>
          <a:bodyPr wrap="square" rtlCol="0">
            <a:spAutoFit/>
          </a:bodyPr>
          <a:lstStyle/>
          <a:p>
            <a:r>
              <a:rPr lang="en-US" sz="4800" dirty="0" err="1" smtClean="0">
                <a:solidFill>
                  <a:srgbClr val="FF0000"/>
                </a:solidFill>
                <a:latin typeface="Arial-SGK-TV" pitchFamily="2" charset="0"/>
                <a:cs typeface="Arial-SGK-TV" pitchFamily="2" charset="0"/>
              </a:rPr>
              <a:t>ươp</a:t>
            </a:r>
            <a:endParaRPr lang="vi-VN" sz="4800" dirty="0">
              <a:solidFill>
                <a:srgbClr val="FF0000"/>
              </a:solidFill>
              <a:latin typeface="Arial-SGK-TV" pitchFamily="2" charset="0"/>
              <a:cs typeface="Arial-SGK-TV" pitchFamily="2" charset="0"/>
            </a:endParaRPr>
          </a:p>
        </p:txBody>
      </p:sp>
      <p:sp>
        <p:nvSpPr>
          <p:cNvPr id="9" name="TextBox 8"/>
          <p:cNvSpPr txBox="1"/>
          <p:nvPr/>
        </p:nvSpPr>
        <p:spPr>
          <a:xfrm>
            <a:off x="381000" y="4012905"/>
            <a:ext cx="8229600" cy="2308324"/>
          </a:xfrm>
          <a:prstGeom prst="rect">
            <a:avLst/>
          </a:prstGeom>
          <a:noFill/>
        </p:spPr>
        <p:txBody>
          <a:bodyPr wrap="square" rtlCol="0">
            <a:spAutoFit/>
          </a:bodyPr>
          <a:lstStyle/>
          <a:p>
            <a:r>
              <a:rPr lang="en-US" sz="4800" dirty="0">
                <a:solidFill>
                  <a:srgbClr val="0000CC"/>
                </a:solidFill>
                <a:latin typeface="Arial-SGK-TV" pitchFamily="2" charset="0"/>
                <a:cs typeface="Arial-SGK-TV" pitchFamily="2" charset="0"/>
              </a:rPr>
              <a:t>c</a:t>
            </a:r>
            <a:r>
              <a:rPr lang="en-US" sz="4800" dirty="0" smtClean="0">
                <a:solidFill>
                  <a:srgbClr val="0000CC"/>
                </a:solidFill>
                <a:latin typeface="Arial-SGK-TV" pitchFamily="2" charset="0"/>
                <a:cs typeface="Arial-SGK-TV" pitchFamily="2" charset="0"/>
              </a:rPr>
              <a:t>hườm    đượm    gươm   ướm</a:t>
            </a:r>
          </a:p>
          <a:p>
            <a:endParaRPr lang="en-US" sz="4800" dirty="0">
              <a:solidFill>
                <a:srgbClr val="0000CC"/>
              </a:solidFill>
              <a:latin typeface="Arial-SGK-TV" pitchFamily="2" charset="0"/>
              <a:cs typeface="Arial-SGK-TV" pitchFamily="2" charset="0"/>
            </a:endParaRPr>
          </a:p>
          <a:p>
            <a:r>
              <a:rPr lang="en-US" sz="4800" dirty="0">
                <a:solidFill>
                  <a:srgbClr val="0000CC"/>
                </a:solidFill>
                <a:latin typeface="Arial-SGK-TV" pitchFamily="2" charset="0"/>
                <a:cs typeface="Arial-SGK-TV" pitchFamily="2" charset="0"/>
              </a:rPr>
              <a:t>l</a:t>
            </a:r>
            <a:r>
              <a:rPr lang="en-US" sz="4800" dirty="0" smtClean="0">
                <a:solidFill>
                  <a:srgbClr val="0000CC"/>
                </a:solidFill>
                <a:latin typeface="Arial-SGK-TV" pitchFamily="2" charset="0"/>
                <a:cs typeface="Arial-SGK-TV" pitchFamily="2" charset="0"/>
              </a:rPr>
              <a:t>ượm       mướp    nượp    ướp</a:t>
            </a:r>
            <a:endParaRPr lang="vi-VN" sz="4800"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36071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số 20 - Môn Toán - Lớp 3 Trường Tiểu học Cát Bi | khaosat.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667000" y="4322008"/>
            <a:ext cx="4355757"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g</a:t>
            </a:r>
            <a:r>
              <a:rPr lang="en-US" sz="6000" b="1" dirty="0" smtClean="0">
                <a:solidFill>
                  <a:schemeClr val="bg1"/>
                </a:solidFill>
                <a:latin typeface="Arial-SGK-TV" pitchFamily="2" charset="0"/>
                <a:cs typeface="Arial-SGK-TV" pitchFamily="2" charset="0"/>
              </a:rPr>
              <a:t>iàn mướp</a:t>
            </a:r>
            <a:endParaRPr lang="en-US" sz="6000" b="1" dirty="0">
              <a:solidFill>
                <a:schemeClr val="bg1"/>
              </a:solidFill>
              <a:latin typeface="Arial-SGK-TV" pitchFamily="2" charset="0"/>
              <a:cs typeface="Arial-SGK-TV" pitchFamily="2" charset="0"/>
            </a:endParaRPr>
          </a:p>
        </p:txBody>
      </p:sp>
      <p:sp>
        <p:nvSpPr>
          <p:cNvPr id="2" name="Rectangle 1"/>
          <p:cNvSpPr/>
          <p:nvPr/>
        </p:nvSpPr>
        <p:spPr>
          <a:xfrm>
            <a:off x="2662669" y="533382"/>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c</a:t>
            </a:r>
            <a:r>
              <a:rPr lang="en-US" sz="6000" b="1" dirty="0" smtClean="0">
                <a:solidFill>
                  <a:schemeClr val="bg1"/>
                </a:solidFill>
                <a:latin typeface="Arial-SGK-TV" pitchFamily="2" charset="0"/>
                <a:cs typeface="Arial-SGK-TV" pitchFamily="2" charset="0"/>
              </a:rPr>
              <a:t>on bướm</a:t>
            </a:r>
            <a:endParaRPr lang="en-US" sz="6000" b="1" dirty="0">
              <a:solidFill>
                <a:schemeClr val="bg1"/>
              </a:solidFill>
              <a:latin typeface="Arial-SGK-TV" pitchFamily="2" charset="0"/>
              <a:cs typeface="Arial-SGK-TV" pitchFamily="2" charset="0"/>
            </a:endParaRPr>
          </a:p>
        </p:txBody>
      </p:sp>
      <p:sp>
        <p:nvSpPr>
          <p:cNvPr id="6" name="Rectangle 5"/>
          <p:cNvSpPr/>
          <p:nvPr/>
        </p:nvSpPr>
        <p:spPr>
          <a:xfrm>
            <a:off x="2662668" y="2388740"/>
            <a:ext cx="4652531"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n</a:t>
            </a:r>
            <a:r>
              <a:rPr lang="en-US" sz="6000" b="1" dirty="0" smtClean="0">
                <a:solidFill>
                  <a:schemeClr val="bg1"/>
                </a:solidFill>
                <a:latin typeface="Arial-SGK-TV" pitchFamily="2" charset="0"/>
                <a:cs typeface="Arial-SGK-TV" pitchFamily="2" charset="0"/>
              </a:rPr>
              <a:t>ườm nượp</a:t>
            </a:r>
            <a:endParaRPr lang="en-US" sz="6000" b="1" dirty="0">
              <a:solidFill>
                <a:schemeClr val="bg1"/>
              </a:solidFill>
              <a:latin typeface="Arial-SGK-TV" pitchFamily="2" charset="0"/>
              <a:cs typeface="Arial-SGK-TV" pitchFamily="2" charset="0"/>
            </a:endParaRPr>
          </a:p>
        </p:txBody>
      </p:sp>
      <p:cxnSp>
        <p:nvCxnSpPr>
          <p:cNvPr id="4" name="Straight Connector 3"/>
          <p:cNvCxnSpPr/>
          <p:nvPr/>
        </p:nvCxnSpPr>
        <p:spPr>
          <a:xfrm>
            <a:off x="4469398" y="18288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38120" y="3657600"/>
            <a:ext cx="21148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4523" y="3657600"/>
            <a:ext cx="176587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48200" y="5715000"/>
            <a:ext cx="200474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0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ài số 20 - Môn Toán - Lớp 3 Trường Tiểu học Cát Bi | khaosat.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3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00846" y="4953000"/>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c</a:t>
            </a:r>
            <a:r>
              <a:rPr lang="en-US" sz="6000" b="1" dirty="0" smtClean="0">
                <a:solidFill>
                  <a:schemeClr val="bg1"/>
                </a:solidFill>
                <a:latin typeface="Arial-SGK-TV" pitchFamily="2" charset="0"/>
                <a:cs typeface="Arial-SGK-TV" pitchFamily="2" charset="0"/>
              </a:rPr>
              <a:t>on bướm</a:t>
            </a:r>
            <a:endParaRPr lang="en-US" sz="6000" b="1" dirty="0">
              <a:solidFill>
                <a:schemeClr val="bg1"/>
              </a:solidFill>
              <a:latin typeface="Arial-SGK-TV" pitchFamily="2" charset="0"/>
              <a:cs typeface="Arial-SGK-TV" pitchFamily="2" charset="0"/>
            </a:endParaRPr>
          </a:p>
        </p:txBody>
      </p:sp>
      <p:pic>
        <p:nvPicPr>
          <p:cNvPr id="2" name="That Nice Yellow Butterfly🐛 Kìa con bướm vàng 🍀Nhạc thiếu nhi vui nhộn 💖Childhood smile💖 Baby's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273676"/>
            <a:ext cx="8305800" cy="4679324"/>
          </a:xfrm>
          <a:prstGeom prst="rect">
            <a:avLst/>
          </a:prstGeom>
        </p:spPr>
      </p:pic>
    </p:spTree>
    <p:extLst>
      <p:ext uri="{BB962C8B-B14F-4D97-AF65-F5344CB8AC3E}">
        <p14:creationId xmlns:p14="http://schemas.microsoft.com/office/powerpoint/2010/main" val="2640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ài số 20 - Môn Toán - Lớp 3 Trường Tiểu học Cát Bi | khaosat.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99795" y="4800600"/>
            <a:ext cx="54102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n</a:t>
            </a:r>
            <a:r>
              <a:rPr lang="en-US" sz="6000" b="1" dirty="0" smtClean="0">
                <a:solidFill>
                  <a:schemeClr val="bg1"/>
                </a:solidFill>
                <a:latin typeface="Arial-SGK-TV" pitchFamily="2" charset="0"/>
                <a:cs typeface="Arial-SGK-TV" pitchFamily="2" charset="0"/>
              </a:rPr>
              <a:t>ườm nượp</a:t>
            </a:r>
            <a:endParaRPr lang="en-US" sz="6000" b="1" dirty="0">
              <a:solidFill>
                <a:schemeClr val="bg1"/>
              </a:solidFill>
              <a:latin typeface="Arial-SGK-TV" pitchFamily="2" charset="0"/>
              <a:cs typeface="Arial-SGK-TV" pitchFamily="2" charset="0"/>
            </a:endParaRPr>
          </a:p>
        </p:txBody>
      </p:sp>
      <p:pic>
        <p:nvPicPr>
          <p:cNvPr id="2050" name="Picture 2" descr="TP HCM: Dòng người nườm nượp đi sớm &quot;đặt chỗ&quot; chờ bắn pháo hoa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025" y="228600"/>
            <a:ext cx="7404099"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3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1353</TotalTime>
  <Words>381</Words>
  <Application>Microsoft Office PowerPoint</Application>
  <PresentationFormat>On-screen Show (4:3)</PresentationFormat>
  <Paragraphs>50</Paragraphs>
  <Slides>22</Slides>
  <Notes>2</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.VnCooperH</vt:lpstr>
      <vt:lpstr>Arial</vt:lpstr>
      <vt:lpstr>Arial-SGK-TV</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 MỞ RỘNG VỐN TỪ:  NHÂN HẬU – ĐOÀN KẾT</dc:title>
  <dc:creator>Admin</dc:creator>
  <cp:lastModifiedBy>MyPC</cp:lastModifiedBy>
  <cp:revision>118</cp:revision>
  <dcterms:created xsi:type="dcterms:W3CDTF">2015-08-18T18:26:56Z</dcterms:created>
  <dcterms:modified xsi:type="dcterms:W3CDTF">2020-08-27T07:36:42Z</dcterms:modified>
</cp:coreProperties>
</file>