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62" r:id="rId3"/>
    <p:sldId id="259" r:id="rId4"/>
    <p:sldId id="263" r:id="rId5"/>
    <p:sldId id="257" r:id="rId6"/>
    <p:sldId id="258" r:id="rId7"/>
    <p:sldId id="264" r:id="rId8"/>
    <p:sldId id="26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91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09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194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7202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7E9709-50EC-4D4F-B0BE-8B10F3E99D4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03880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C5B36B6-EB54-43E7-9543-A185D9130F5E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4603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0B1FD47-1794-4348-9E41-848C5973B02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42371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7A65E70-D3A4-4E68-970C-E64BE16F8DDD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87213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9B18152-ADEF-40AF-ABA4-9F20D31611DB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85677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BA8E4E6-6160-41A6-BE46-A64F6B57083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320436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461C2EE-A166-4F5B-8C04-033F8F2649CF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32582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51B5030-8501-4220-BAB2-990F7AB2ECD3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841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19694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02F0A79-2E52-4536-9CE4-5479B5E131A5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80027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A42282F-BB0F-424F-B63E-12760C858CF6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1421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A90BDD4-F56A-49BB-81E5-52A2BDFFC5C2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2550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FE0220A-D476-4507-90B1-61A8424DA8C8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2525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972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9320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619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6101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89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359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00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9EB00-49AE-4B53-8DC2-EFAD661071F8}" type="datetimeFigureOut">
              <a:rPr lang="en-US" smtClean="0"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A87FF-EA16-42EB-8635-DA91EDCD4D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887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3CB9096-AB0D-4F3C-9DAC-07C1557A722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8521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8000" y="879475"/>
            <a:ext cx="1270000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129731" y="3974690"/>
            <a:ext cx="561975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5400" b="1" dirty="0" err="1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kumimoji="0" lang="en-US" altLang="en-US" sz="5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âng</a:t>
            </a:r>
            <a:r>
              <a:rPr kumimoji="0" lang="en-US" alt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cao</a:t>
            </a:r>
            <a:r>
              <a:rPr kumimoji="0" lang="en-US" alt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5400" b="1" i="0" u="none" strike="noStrike" kern="1200" cap="none" spc="0" normalizeH="0" noProof="0" dirty="0" err="1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tuần</a:t>
            </a:r>
            <a:r>
              <a:rPr kumimoji="0" lang="en-US" altLang="en-US" sz="5400" b="1" i="0" u="none" strike="noStrike" kern="120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12</a:t>
            </a:r>
            <a:endParaRPr kumimoji="0" lang="en-US" alt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058265" y="2932964"/>
            <a:ext cx="3143250" cy="829001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5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Tiếng</a:t>
            </a:r>
            <a:r>
              <a:rPr kumimoji="0" lang="en-US" sz="4050" b="1" i="0" u="none" strike="noStrike" kern="1200" cap="none" spc="0" normalizeH="0" baseline="0" noProof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50" b="1" i="0" u="none" strike="noStrike" kern="1200" cap="none" spc="0" normalizeH="0" baseline="0" noProof="0" dirty="0" err="1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việt</a:t>
            </a:r>
            <a:endParaRPr kumimoji="0" lang="en-US" sz="4050" b="1" i="0" u="none" strike="noStrike" kern="1200" cap="none" spc="0" normalizeH="0" baseline="0" noProof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2200889" y="1465332"/>
            <a:ext cx="74774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4000" b="1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GD&amp;ĐT LONG BIÊN</a:t>
            </a:r>
            <a:endParaRPr kumimoji="0" lang="en-US" altLang="en-US" sz="40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72645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An\Tap huan TH Do Thi Viet Hung 2018\Minh hoa\Nen PP\Picture1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6" y="-2705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loud 2"/>
          <p:cNvSpPr/>
          <p:nvPr/>
        </p:nvSpPr>
        <p:spPr>
          <a:xfrm>
            <a:off x="1268056" y="1731344"/>
            <a:ext cx="3581400" cy="9779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hích</a:t>
            </a:r>
            <a:r>
              <a:rPr lang="en-US" sz="30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thú</a:t>
            </a:r>
            <a:endParaRPr lang="en-US" sz="3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1247776" y="3407504"/>
            <a:ext cx="3581400" cy="9779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ịch</a:t>
            </a:r>
            <a:r>
              <a:rPr lang="en-US" sz="30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sử</a:t>
            </a:r>
            <a:endParaRPr lang="en-US" sz="3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5" name="Cloud 4"/>
          <p:cNvSpPr/>
          <p:nvPr/>
        </p:nvSpPr>
        <p:spPr>
          <a:xfrm>
            <a:off x="1451027" y="5132752"/>
            <a:ext cx="4050122" cy="9779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hênh</a:t>
            </a:r>
            <a:r>
              <a:rPr lang="en-US" sz="30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chếch</a:t>
            </a:r>
            <a:endParaRPr lang="en-US" sz="3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6" name="Cloud 5"/>
          <p:cNvSpPr/>
          <p:nvPr/>
        </p:nvSpPr>
        <p:spPr>
          <a:xfrm>
            <a:off x="6125496" y="1731344"/>
            <a:ext cx="3581400" cy="9779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b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ình</a:t>
            </a:r>
            <a:r>
              <a:rPr lang="en-US" sz="30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minh</a:t>
            </a:r>
            <a:endParaRPr lang="en-US" sz="3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6306473" y="3407504"/>
            <a:ext cx="3581400" cy="9779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t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ranh</a:t>
            </a:r>
            <a:r>
              <a:rPr lang="en-US" sz="30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ảnh</a:t>
            </a:r>
            <a:endParaRPr lang="en-US" sz="3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6306473" y="5015828"/>
            <a:ext cx="3581400" cy="977900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phẳng</a:t>
            </a:r>
            <a:r>
              <a:rPr lang="en-US" sz="30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lặng</a:t>
            </a:r>
            <a:endParaRPr lang="en-US" sz="30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1" name="Cloud 10"/>
          <p:cNvSpPr/>
          <p:nvPr/>
        </p:nvSpPr>
        <p:spPr>
          <a:xfrm>
            <a:off x="1607575" y="544134"/>
            <a:ext cx="8554064" cy="977900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66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0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sz="3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sz="3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đọc</a:t>
            </a:r>
            <a:r>
              <a:rPr lang="en-US" sz="3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000" b="1" dirty="0" err="1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sz="3000" b="1" dirty="0" smtClean="0">
                <a:solidFill>
                  <a:schemeClr val="tx1"/>
                </a:solidFill>
                <a:latin typeface="Arial-SGK-TV" pitchFamily="2" charset="0"/>
                <a:cs typeface="Arial-SGK-TV" pitchFamily="2" charset="0"/>
              </a:rPr>
              <a:t>!</a:t>
            </a:r>
            <a:endParaRPr lang="en-US" sz="3000" b="1" dirty="0">
              <a:solidFill>
                <a:schemeClr val="tx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1741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D:\An\Tap huan TH Do Thi Viet Hung 2018\Minh hoa\Nen PP\Picture15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13"/>
            <a:ext cx="12192000" cy="686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06129" y="705843"/>
            <a:ext cx="104271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000" dirty="0" smtClean="0">
                <a:solidFill>
                  <a:srgbClr val="FFFF00"/>
                </a:solidFill>
                <a:latin typeface="Arial-SGK-TV"/>
              </a:rPr>
              <a:t>     </a:t>
            </a:r>
            <a:r>
              <a:rPr lang="en-US" sz="4000" dirty="0" err="1" smtClean="0">
                <a:solidFill>
                  <a:srgbClr val="FFFF00"/>
                </a:solidFill>
                <a:latin typeface="Arial-SGK-TV"/>
              </a:rPr>
              <a:t>Từ</a:t>
            </a:r>
            <a:r>
              <a:rPr lang="en-US" sz="4000" dirty="0" smtClean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khi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Thanh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còn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bé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,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ba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mẹ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đã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mua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sách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cho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em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đọc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Sách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có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tranh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ảnh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đẹp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Tranh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thì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vẽ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bạn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sóc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xinh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xắn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.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Tranh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thì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vẽ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cô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gà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“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cục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tác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”,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chú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lợn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“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ủn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Arial-SGK-TV"/>
              </a:rPr>
              <a:t>ỉn</a:t>
            </a:r>
            <a:r>
              <a:rPr lang="en-US" sz="4000" dirty="0">
                <a:solidFill>
                  <a:srgbClr val="FFFF00"/>
                </a:solidFill>
                <a:latin typeface="Arial-SGK-TV"/>
              </a:rPr>
              <a:t>”.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106129" y="3623401"/>
            <a:ext cx="65187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Ba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cho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Thanh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cái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2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60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06129" y="4293427"/>
            <a:ext cx="56043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sz="36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6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gì</a:t>
            </a:r>
            <a:r>
              <a:rPr lang="en-US" sz="36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đẹp</a:t>
            </a:r>
            <a:r>
              <a:rPr lang="en-US" sz="3600" dirty="0">
                <a:solidFill>
                  <a:schemeClr val="bg1"/>
                </a:solidFill>
                <a:latin typeface="Arial-SGK-TV" pitchFamily="2" charset="0"/>
                <a:cs typeface="Arial-SGK-TV" pitchFamily="2" charset="0"/>
              </a:rPr>
              <a:t>?</a:t>
            </a:r>
            <a:endParaRPr lang="en-US" sz="6600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06129" y="4939758"/>
            <a:ext cx="63565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</a:rPr>
              <a:t>Sách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vẽ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những</a:t>
            </a:r>
            <a:r>
              <a:rPr lang="en-US" sz="4000" b="1" dirty="0">
                <a:solidFill>
                  <a:schemeClr val="bg1"/>
                </a:solidFill>
              </a:rPr>
              <a:t> con </a:t>
            </a:r>
            <a:r>
              <a:rPr lang="en-US" sz="4000" b="1" dirty="0" err="1">
                <a:solidFill>
                  <a:schemeClr val="bg1"/>
                </a:solidFill>
              </a:rPr>
              <a:t>vật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nào</a:t>
            </a:r>
            <a:r>
              <a:rPr lang="en-US" sz="4000" b="1" dirty="0">
                <a:solidFill>
                  <a:schemeClr val="bg1"/>
                </a:solidFill>
              </a:rPr>
              <a:t>?</a:t>
            </a:r>
            <a:endParaRPr lang="en-US" sz="138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06129" y="5671340"/>
            <a:ext cx="9483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Con </a:t>
            </a:r>
            <a:r>
              <a:rPr lang="en-US" sz="4000" b="1" dirty="0" err="1">
                <a:solidFill>
                  <a:schemeClr val="bg1"/>
                </a:solidFill>
              </a:rPr>
              <a:t>cần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làm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gì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để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giữ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gìn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sách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cẩn</a:t>
            </a:r>
            <a:r>
              <a:rPr lang="en-US" sz="4000" b="1" dirty="0">
                <a:solidFill>
                  <a:schemeClr val="bg1"/>
                </a:solidFill>
              </a:rPr>
              <a:t> </a:t>
            </a:r>
            <a:r>
              <a:rPr lang="en-US" sz="4000" b="1" dirty="0" err="1">
                <a:solidFill>
                  <a:schemeClr val="bg1"/>
                </a:solidFill>
              </a:rPr>
              <a:t>thận</a:t>
            </a:r>
            <a:r>
              <a:rPr lang="en-US" sz="4000" b="1" dirty="0" smtClean="0">
                <a:solidFill>
                  <a:schemeClr val="bg1"/>
                </a:solidFill>
              </a:rPr>
              <a:t>?</a:t>
            </a:r>
            <a:endParaRPr lang="en-US" sz="41300" b="1" dirty="0">
              <a:solidFill>
                <a:schemeClr val="bg1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2684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mg.powerpoint.com.vn/uploads/2019/06/09/hinh-nen-powerpoint-hoa-la-canh_092721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8"/>
            <a:ext cx="12191999" cy="680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Rectangle 4"/>
          <p:cNvSpPr>
            <a:spLocks noChangeArrowheads="1"/>
          </p:cNvSpPr>
          <p:nvPr/>
        </p:nvSpPr>
        <p:spPr bwMode="auto">
          <a:xfrm>
            <a:off x="1905000" y="2789238"/>
            <a:ext cx="3276600" cy="609600"/>
          </a:xfrm>
          <a:prstGeom prst="rect">
            <a:avLst/>
          </a:prstGeom>
          <a:solidFill>
            <a:srgbClr val="99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xếp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sách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vở</a:t>
            </a:r>
            <a:endParaRPr lang="en-US" altLang="en-US" sz="1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220" name="Rectangle 5"/>
          <p:cNvSpPr>
            <a:spLocks noChangeArrowheads="1"/>
          </p:cNvSpPr>
          <p:nvPr/>
        </p:nvSpPr>
        <p:spPr bwMode="auto">
          <a:xfrm>
            <a:off x="1905000" y="4084638"/>
            <a:ext cx="2895600" cy="609600"/>
          </a:xfrm>
          <a:prstGeom prst="rect">
            <a:avLst/>
          </a:prstGeom>
          <a:solidFill>
            <a:srgbClr val="99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Mẹ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mua</a:t>
            </a:r>
            <a:r>
              <a:rPr lang="en-US" altLang="en-US" sz="1800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9221" name="Rectangle 6"/>
          <p:cNvSpPr>
            <a:spLocks noChangeArrowheads="1"/>
          </p:cNvSpPr>
          <p:nvPr/>
        </p:nvSpPr>
        <p:spPr bwMode="auto">
          <a:xfrm>
            <a:off x="1892300" y="5421313"/>
            <a:ext cx="2895600" cy="685800"/>
          </a:xfrm>
          <a:prstGeom prst="rect">
            <a:avLst/>
          </a:prstGeom>
          <a:solidFill>
            <a:srgbClr val="99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Bố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em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 </a:t>
            </a:r>
            <a:r>
              <a:rPr lang="en-US" altLang="en-US" sz="1800" dirty="0">
                <a:latin typeface="Arial-SGK-TV" pitchFamily="2" charset="0"/>
                <a:cs typeface="Arial-SGK-TV" pitchFamily="2" charset="0"/>
              </a:rPr>
              <a:t> </a:t>
            </a:r>
          </a:p>
        </p:txBody>
      </p:sp>
      <p:sp>
        <p:nvSpPr>
          <p:cNvPr id="9222" name="Rectangle 7"/>
          <p:cNvSpPr>
            <a:spLocks noChangeArrowheads="1"/>
          </p:cNvSpPr>
          <p:nvPr/>
        </p:nvSpPr>
        <p:spPr bwMode="auto">
          <a:xfrm>
            <a:off x="6477000" y="2789238"/>
            <a:ext cx="3242187" cy="609600"/>
          </a:xfrm>
          <a:prstGeom prst="rect">
            <a:avLst/>
          </a:prstGeom>
          <a:solidFill>
            <a:srgbClr val="99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gạo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nếp</a:t>
            </a:r>
            <a:r>
              <a:rPr lang="en-US" altLang="en-US" b="1" dirty="0">
                <a:latin typeface=".VnAvant" pitchFamily="34" charset="0"/>
              </a:rPr>
              <a:t>.</a:t>
            </a:r>
            <a:endParaRPr lang="en-US" altLang="en-US" sz="1800" b="1" dirty="0">
              <a:latin typeface=".VnAvant" pitchFamily="34" charset="0"/>
            </a:endParaRPr>
          </a:p>
        </p:txBody>
      </p:sp>
      <p:sp>
        <p:nvSpPr>
          <p:cNvPr id="9223" name="Rectangle 8"/>
          <p:cNvSpPr>
            <a:spLocks noChangeArrowheads="1"/>
          </p:cNvSpPr>
          <p:nvPr/>
        </p:nvSpPr>
        <p:spPr bwMode="auto">
          <a:xfrm>
            <a:off x="6477000" y="4313238"/>
            <a:ext cx="3242187" cy="609600"/>
          </a:xfrm>
          <a:prstGeom prst="rect">
            <a:avLst/>
          </a:prstGeom>
          <a:solidFill>
            <a:srgbClr val="99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latin typeface="Arial-SGK-TV" pitchFamily="2" charset="0"/>
                <a:cs typeface="Arial-SGK-TV" pitchFamily="2" charset="0"/>
              </a:rPr>
              <a:t>là</a:t>
            </a:r>
            <a:r>
              <a:rPr lang="en-US" altLang="en-US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đầu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 smtClean="0">
                <a:latin typeface="Arial-SGK-TV" pitchFamily="2" charset="0"/>
                <a:cs typeface="Arial-SGK-TV" pitchFamily="2" charset="0"/>
              </a:rPr>
              <a:t>bếp</a:t>
            </a:r>
            <a:r>
              <a:rPr lang="en-US" altLang="en-US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giỏi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altLang="en-US" sz="1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224" name="Rectangle 9"/>
          <p:cNvSpPr>
            <a:spLocks noChangeArrowheads="1"/>
          </p:cNvSpPr>
          <p:nvPr/>
        </p:nvSpPr>
        <p:spPr bwMode="auto">
          <a:xfrm>
            <a:off x="6400800" y="5580063"/>
            <a:ext cx="3305759" cy="609600"/>
          </a:xfrm>
          <a:prstGeom prst="rect">
            <a:avLst/>
          </a:prstGeom>
          <a:solidFill>
            <a:srgbClr val="99FF66"/>
          </a:solidFill>
          <a:ln w="38100" cmpd="dbl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b="1" dirty="0" err="1" smtClean="0">
                <a:latin typeface="Arial-SGK-TV" pitchFamily="2" charset="0"/>
                <a:cs typeface="Arial-SGK-TV" pitchFamily="2" charset="0"/>
              </a:rPr>
              <a:t>gọn</a:t>
            </a:r>
            <a:r>
              <a:rPr lang="en-US" altLang="en-US" b="1" dirty="0" smtClean="0"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b="1" dirty="0" err="1">
                <a:latin typeface="Arial-SGK-TV" pitchFamily="2" charset="0"/>
                <a:cs typeface="Arial-SGK-TV" pitchFamily="2" charset="0"/>
              </a:rPr>
              <a:t>gàng</a:t>
            </a:r>
            <a:r>
              <a:rPr lang="en-US" altLang="en-US" b="1" dirty="0">
                <a:latin typeface="Arial-SGK-TV" pitchFamily="2" charset="0"/>
                <a:cs typeface="Arial-SGK-TV" pitchFamily="2" charset="0"/>
              </a:rPr>
              <a:t>. </a:t>
            </a:r>
            <a:endParaRPr lang="en-US" altLang="en-US" sz="1800" b="1" dirty="0"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9" name="Line 10"/>
          <p:cNvSpPr>
            <a:spLocks noChangeShapeType="1"/>
          </p:cNvSpPr>
          <p:nvPr/>
        </p:nvSpPr>
        <p:spPr bwMode="auto">
          <a:xfrm>
            <a:off x="5168900" y="3094038"/>
            <a:ext cx="1295400" cy="3048000"/>
          </a:xfrm>
          <a:prstGeom prst="line">
            <a:avLst/>
          </a:prstGeom>
          <a:noFill/>
          <a:ln w="3810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Line 11"/>
          <p:cNvSpPr>
            <a:spLocks noChangeShapeType="1"/>
          </p:cNvSpPr>
          <p:nvPr/>
        </p:nvSpPr>
        <p:spPr bwMode="auto">
          <a:xfrm flipV="1">
            <a:off x="4800600" y="3027363"/>
            <a:ext cx="1752600" cy="14478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" name="Line 12"/>
          <p:cNvSpPr>
            <a:spLocks noChangeShapeType="1"/>
          </p:cNvSpPr>
          <p:nvPr/>
        </p:nvSpPr>
        <p:spPr bwMode="auto">
          <a:xfrm flipV="1">
            <a:off x="4787900" y="4475163"/>
            <a:ext cx="1676400" cy="1409700"/>
          </a:xfrm>
          <a:prstGeom prst="line">
            <a:avLst/>
          </a:prstGeom>
          <a:noFill/>
          <a:ln w="38100">
            <a:solidFill>
              <a:srgbClr val="000E18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n>
                <a:solidFill>
                  <a:sysClr val="windowText" lastClr="000000"/>
                </a:solidFill>
              </a:ln>
            </a:endParaRPr>
          </a:p>
        </p:txBody>
      </p:sp>
      <p:sp>
        <p:nvSpPr>
          <p:cNvPr id="9228" name="TextBox 1"/>
          <p:cNvSpPr txBox="1">
            <a:spLocks noChangeArrowheads="1"/>
          </p:cNvSpPr>
          <p:nvPr/>
        </p:nvSpPr>
        <p:spPr bwMode="auto">
          <a:xfrm>
            <a:off x="3680618" y="1551782"/>
            <a:ext cx="518316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Mình</a:t>
            </a:r>
            <a:r>
              <a:rPr lang="en-US" alt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cùng</a:t>
            </a:r>
            <a:r>
              <a:rPr lang="en-US" alt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nối</a:t>
            </a:r>
            <a:r>
              <a:rPr lang="en-US" alt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nhé</a:t>
            </a:r>
            <a:r>
              <a:rPr lang="en-US" alt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341929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8" descr="bai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766" t="62617" r="1472" b="6541"/>
          <a:stretch>
            <a:fillRect/>
          </a:stretch>
        </p:blipFill>
        <p:spPr bwMode="auto">
          <a:xfrm>
            <a:off x="3475831" y="3391311"/>
            <a:ext cx="4631533" cy="32619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17" descr="bai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70" t="62617" r="35234" b="6541"/>
          <a:stretch>
            <a:fillRect/>
          </a:stretch>
        </p:blipFill>
        <p:spPr bwMode="auto">
          <a:xfrm>
            <a:off x="7831394" y="419100"/>
            <a:ext cx="3498596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16" descr="bai 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17" r="69159" b="6541"/>
          <a:stretch>
            <a:fillRect/>
          </a:stretch>
        </p:blipFill>
        <p:spPr bwMode="auto">
          <a:xfrm>
            <a:off x="1074738" y="317500"/>
            <a:ext cx="228600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4692" name="Text Box 4"/>
          <p:cNvSpPr txBox="1">
            <a:spLocks noChangeArrowheads="1"/>
          </p:cNvSpPr>
          <p:nvPr/>
        </p:nvSpPr>
        <p:spPr bwMode="auto">
          <a:xfrm>
            <a:off x="3170238" y="2789238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FF0000"/>
                </a:solidFill>
                <a:latin typeface=".VnAvant" pitchFamily="34" charset="0"/>
              </a:rPr>
              <a:t>ep</a:t>
            </a: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8540753" y="3441700"/>
            <a:ext cx="472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gian</a:t>
            </a: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b…..</a:t>
            </a:r>
          </a:p>
        </p:txBody>
      </p:sp>
      <p:sp>
        <p:nvSpPr>
          <p:cNvPr id="10247" name="Line 6"/>
          <p:cNvSpPr>
            <a:spLocks noChangeShapeType="1"/>
          </p:cNvSpPr>
          <p:nvPr/>
        </p:nvSpPr>
        <p:spPr bwMode="auto">
          <a:xfrm flipH="1">
            <a:off x="10211935" y="3524865"/>
            <a:ext cx="97196" cy="68826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343400" y="5818236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ọn</a:t>
            </a:r>
            <a:r>
              <a:rPr lang="en-US" altLang="en-US" sz="36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d…..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1712658" y="2749962"/>
            <a:ext cx="35623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ghi</a:t>
            </a: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ch</a:t>
            </a: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…… </a:t>
            </a:r>
            <a:r>
              <a:rPr lang="en-US" altLang="en-US" sz="3600" b="1" dirty="0" smtClean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   </a:t>
            </a:r>
            <a:endParaRPr lang="en-US" altLang="en-US" sz="3600" b="1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250" name="Line 9"/>
          <p:cNvSpPr>
            <a:spLocks noChangeShapeType="1"/>
          </p:cNvSpPr>
          <p:nvPr/>
        </p:nvSpPr>
        <p:spPr bwMode="auto">
          <a:xfrm flipH="1">
            <a:off x="3448050" y="2895600"/>
            <a:ext cx="103188" cy="76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4698" name="Text Box 10"/>
          <p:cNvSpPr txBox="1">
            <a:spLocks noChangeArrowheads="1"/>
          </p:cNvSpPr>
          <p:nvPr/>
        </p:nvSpPr>
        <p:spPr bwMode="auto">
          <a:xfrm>
            <a:off x="5731590" y="5847732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.VnAvant" pitchFamily="34" charset="0"/>
              </a:rPr>
              <a:t>ep</a:t>
            </a:r>
          </a:p>
        </p:txBody>
      </p:sp>
      <p:sp>
        <p:nvSpPr>
          <p:cNvPr id="114699" name="Text Box 11"/>
          <p:cNvSpPr txBox="1">
            <a:spLocks noChangeArrowheads="1"/>
          </p:cNvSpPr>
          <p:nvPr/>
        </p:nvSpPr>
        <p:spPr bwMode="auto">
          <a:xfrm>
            <a:off x="9934529" y="3464386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  <a:endParaRPr lang="en-US" altLang="en-US" sz="3600" b="1" dirty="0">
              <a:solidFill>
                <a:srgbClr val="FF0000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253" name="Text Box 12"/>
          <p:cNvSpPr txBox="1">
            <a:spLocks noChangeArrowheads="1"/>
          </p:cNvSpPr>
          <p:nvPr/>
        </p:nvSpPr>
        <p:spPr bwMode="auto">
          <a:xfrm>
            <a:off x="4084638" y="525462"/>
            <a:ext cx="3429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ep</a:t>
            </a: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 hay </a:t>
            </a:r>
            <a:r>
              <a:rPr lang="en-US" altLang="en-US" sz="3600" b="1" dirty="0" err="1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ê</a:t>
            </a:r>
            <a:r>
              <a:rPr lang="en-US" altLang="en-US" sz="3600" b="1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p</a:t>
            </a:r>
            <a:r>
              <a:rPr lang="en-US" altLang="en-US" sz="3600" b="1" dirty="0">
                <a:solidFill>
                  <a:srgbClr val="0000FF"/>
                </a:solidFill>
                <a:latin typeface="Arial-SGK-TV" pitchFamily="2" charset="0"/>
                <a:cs typeface="Arial-SGK-TV" pitchFamily="2" charset="0"/>
              </a:rPr>
              <a:t>?  </a:t>
            </a:r>
            <a:endParaRPr lang="en-US" altLang="en-US" sz="3600" dirty="0">
              <a:solidFill>
                <a:srgbClr val="0000FF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254" name="Text Box 15"/>
          <p:cNvSpPr txBox="1">
            <a:spLocks noChangeArrowheads="1"/>
          </p:cNvSpPr>
          <p:nvPr/>
        </p:nvSpPr>
        <p:spPr bwMode="auto">
          <a:xfrm>
            <a:off x="5734050" y="5955888"/>
            <a:ext cx="381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0000FF"/>
                </a:solidFill>
                <a:latin typeface=".VnAvant" pitchFamily="34" charset="0"/>
              </a:rPr>
              <a:t>.</a:t>
            </a:r>
          </a:p>
        </p:txBody>
      </p:sp>
      <p:pic>
        <p:nvPicPr>
          <p:cNvPr id="10255" name="Picture 171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BFBFB"/>
              </a:clrFrom>
              <a:clrTo>
                <a:srgbClr val="FBFB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25" y="157368"/>
            <a:ext cx="102235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4" descr="POINSET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3361" y="5479256"/>
            <a:ext cx="2560637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7" name="Picture 4" descr="3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132" y="5440364"/>
            <a:ext cx="1541463" cy="1417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9" name="Picture 10" descr="POINSET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813924" y="0"/>
            <a:ext cx="2378075" cy="14748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56168242"/>
      </p:ext>
    </p:extLst>
  </p:cSld>
  <p:clrMapOvr>
    <a:masterClrMapping/>
  </p:clrMapOvr>
  <p:transition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14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4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692" grpId="0"/>
      <p:bldP spid="114698" grpId="0"/>
      <p:bldP spid="11469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2" descr="D:\An\Tap huan TH Do Thi Viet Hung 2018\Minh hoa\Nen PP\Picture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26"/>
            <a:ext cx="12192000" cy="684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1828800" y="228601"/>
            <a:ext cx="88392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209800" y="2133601"/>
            <a:ext cx="19050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590800" y="2286001"/>
            <a:ext cx="1828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1800">
              <a:latin typeface="Arial" panose="020B0604020202020204" pitchFamily="34" charset="0"/>
            </a:endParaRP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286000" y="1676400"/>
            <a:ext cx="4038600" cy="4572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en-US" sz="2400">
              <a:latin typeface=".VnArial" panose="020B7200000000000000" pitchFamily="34" charset="0"/>
            </a:endParaRPr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114550" y="2033588"/>
            <a:ext cx="457200" cy="34163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400">
              <a:latin typeface=".VnArial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400">
              <a:latin typeface=".VnArial" panose="020B7200000000000000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5400">
              <a:latin typeface=".VnArial" panose="020B7200000000000000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18766" y="229677"/>
            <a:ext cx="11754465" cy="640817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Cloud Callout 2"/>
          <p:cNvSpPr/>
          <p:nvPr/>
        </p:nvSpPr>
        <p:spPr>
          <a:xfrm>
            <a:off x="758310" y="418134"/>
            <a:ext cx="8223458" cy="1575546"/>
          </a:xfrm>
          <a:prstGeom prst="cloudCallou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Nói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chứa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tiếng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Arial-SGK-TV" pitchFamily="2" charset="0"/>
                <a:cs typeface="Arial-SGK-TV" pitchFamily="2" charset="0"/>
              </a:rPr>
              <a:t>vần</a:t>
            </a:r>
            <a:r>
              <a:rPr lang="en-US" sz="3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loud Callout 13"/>
          <p:cNvSpPr/>
          <p:nvPr/>
        </p:nvSpPr>
        <p:spPr>
          <a:xfrm>
            <a:off x="620661" y="2907473"/>
            <a:ext cx="10377948" cy="1687032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3200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</a:t>
            </a:r>
            <a:r>
              <a:rPr lang="en-US" sz="44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anh</a:t>
            </a:r>
            <a:r>
              <a:rPr lang="en-US" sz="44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– ach – </a:t>
            </a:r>
            <a:r>
              <a:rPr lang="en-US" sz="4400" dirty="0" err="1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ich</a:t>
            </a:r>
            <a:r>
              <a:rPr lang="en-US" sz="4400" dirty="0" smtClean="0">
                <a:solidFill>
                  <a:srgbClr val="7030A0"/>
                </a:solidFill>
                <a:latin typeface="Arial-SGK-TV" pitchFamily="2" charset="0"/>
                <a:cs typeface="Arial-SGK-TV" pitchFamily="2" charset="0"/>
              </a:rPr>
              <a:t> </a:t>
            </a:r>
            <a:endParaRPr lang="en-US" sz="6000" b="1" dirty="0">
              <a:solidFill>
                <a:srgbClr val="7030A0"/>
              </a:solidFill>
              <a:latin typeface="Arial-SGK-TV" pitchFamily="2" charset="0"/>
              <a:cs typeface="Arial-SGK-TV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2665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331913" y="2782669"/>
            <a:ext cx="978852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alt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alt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322838" y="1994336"/>
            <a:ext cx="2954655" cy="1349171"/>
          </a:xfrm>
          <a:prstGeom prst="rect">
            <a:avLst/>
          </a:prstGeom>
          <a:noFill/>
        </p:spPr>
        <p:txBody>
          <a:bodyPr spcFirstLastPara="1" wrap="none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eaLnBrk="1" hangingPunct="1">
              <a:defRPr/>
            </a:pPr>
            <a:r>
              <a:rPr lang="en-US" sz="5400" b="1" dirty="0" err="1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dirty="0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ln/>
                <a:solidFill>
                  <a:srgbClr val="FF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dirty="0">
              <a:ln/>
              <a:solidFill>
                <a:srgbClr val="FF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45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2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6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171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.VnArial</vt:lpstr>
      <vt:lpstr>.VnAvant</vt:lpstr>
      <vt:lpstr>Arial</vt:lpstr>
      <vt:lpstr>Arial-SGK-TV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21</cp:revision>
  <dcterms:created xsi:type="dcterms:W3CDTF">2020-08-21T14:22:00Z</dcterms:created>
  <dcterms:modified xsi:type="dcterms:W3CDTF">2020-08-26T01:49:44Z</dcterms:modified>
</cp:coreProperties>
</file>